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.xml" ContentType="application/vnd.openxmlformats-officedocument.presentationml.tags+xml"/>
  <Override PartName="/ppt/notesSlides/notesSlide38.xml" ContentType="application/vnd.openxmlformats-officedocument.presentationml.notesSlide+xml"/>
  <Override PartName="/ppt/tags/tag2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2" r:id="rId1"/>
  </p:sldMasterIdLst>
  <p:notesMasterIdLst>
    <p:notesMasterId r:id="rId55"/>
  </p:notesMasterIdLst>
  <p:handoutMasterIdLst>
    <p:handoutMasterId r:id="rId56"/>
  </p:handoutMasterIdLst>
  <p:sldIdLst>
    <p:sldId id="360" r:id="rId2"/>
    <p:sldId id="476" r:id="rId3"/>
    <p:sldId id="477" r:id="rId4"/>
    <p:sldId id="478" r:id="rId5"/>
    <p:sldId id="479" r:id="rId6"/>
    <p:sldId id="400" r:id="rId7"/>
    <p:sldId id="273" r:id="rId8"/>
    <p:sldId id="484" r:id="rId9"/>
    <p:sldId id="480" r:id="rId10"/>
    <p:sldId id="481" r:id="rId11"/>
    <p:sldId id="482" r:id="rId12"/>
    <p:sldId id="487" r:id="rId13"/>
    <p:sldId id="486" r:id="rId14"/>
    <p:sldId id="489" r:id="rId15"/>
    <p:sldId id="311" r:id="rId16"/>
    <p:sldId id="488" r:id="rId17"/>
    <p:sldId id="491" r:id="rId18"/>
    <p:sldId id="492" r:id="rId19"/>
    <p:sldId id="495" r:id="rId20"/>
    <p:sldId id="272" r:id="rId21"/>
    <p:sldId id="505" r:id="rId22"/>
    <p:sldId id="500" r:id="rId23"/>
    <p:sldId id="493" r:id="rId24"/>
    <p:sldId id="499" r:id="rId25"/>
    <p:sldId id="501" r:id="rId26"/>
    <p:sldId id="498" r:id="rId27"/>
    <p:sldId id="371" r:id="rId28"/>
    <p:sldId id="926" r:id="rId29"/>
    <p:sldId id="507" r:id="rId30"/>
    <p:sldId id="490" r:id="rId31"/>
    <p:sldId id="509" r:id="rId32"/>
    <p:sldId id="508" r:id="rId33"/>
    <p:sldId id="504" r:id="rId34"/>
    <p:sldId id="502" r:id="rId35"/>
    <p:sldId id="391" r:id="rId36"/>
    <p:sldId id="449" r:id="rId37"/>
    <p:sldId id="942" r:id="rId38"/>
    <p:sldId id="943" r:id="rId39"/>
    <p:sldId id="337" r:id="rId40"/>
    <p:sldId id="927" r:id="rId41"/>
    <p:sldId id="928" r:id="rId42"/>
    <p:sldId id="383" r:id="rId43"/>
    <p:sldId id="932" r:id="rId44"/>
    <p:sldId id="935" r:id="rId45"/>
    <p:sldId id="380" r:id="rId46"/>
    <p:sldId id="939" r:id="rId47"/>
    <p:sldId id="938" r:id="rId48"/>
    <p:sldId id="936" r:id="rId49"/>
    <p:sldId id="937" r:id="rId50"/>
    <p:sldId id="941" r:id="rId51"/>
    <p:sldId id="940" r:id="rId52"/>
    <p:sldId id="359" r:id="rId53"/>
    <p:sldId id="510" r:id="rId54"/>
  </p:sldIdLst>
  <p:sldSz cx="9144000" cy="5715000" type="screen16x10"/>
  <p:notesSz cx="9309100" cy="7023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1pPr>
    <a:lvl2pPr marL="356616" algn="ctr" rtl="0" fontAlgn="base">
      <a:spcBef>
        <a:spcPct val="0"/>
      </a:spcBef>
      <a:spcAft>
        <a:spcPct val="0"/>
      </a:spcAft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2pPr>
    <a:lvl3pPr marL="713232" algn="ctr" rtl="0" fontAlgn="base">
      <a:spcBef>
        <a:spcPct val="0"/>
      </a:spcBef>
      <a:spcAft>
        <a:spcPct val="0"/>
      </a:spcAft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3pPr>
    <a:lvl4pPr marL="1069848" algn="ctr" rtl="0" fontAlgn="base">
      <a:spcBef>
        <a:spcPct val="0"/>
      </a:spcBef>
      <a:spcAft>
        <a:spcPct val="0"/>
      </a:spcAft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4pPr>
    <a:lvl5pPr marL="1426464" algn="ctr" rtl="0" fontAlgn="base">
      <a:spcBef>
        <a:spcPct val="0"/>
      </a:spcBef>
      <a:spcAft>
        <a:spcPct val="0"/>
      </a:spcAft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5pPr>
    <a:lvl6pPr marL="1783080" algn="l" defTabSz="356616" rtl="0" eaLnBrk="1" latinLnBrk="0" hangingPunct="1"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6pPr>
    <a:lvl7pPr marL="2139696" algn="l" defTabSz="356616" rtl="0" eaLnBrk="1" latinLnBrk="0" hangingPunct="1"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7pPr>
    <a:lvl8pPr marL="2496312" algn="l" defTabSz="356616" rtl="0" eaLnBrk="1" latinLnBrk="0" hangingPunct="1"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8pPr>
    <a:lvl9pPr marL="2852928" algn="l" defTabSz="356616" rtl="0" eaLnBrk="1" latinLnBrk="0" hangingPunct="1">
      <a:defRPr sz="1560" kern="1200">
        <a:solidFill>
          <a:schemeClr val="tx1"/>
        </a:solidFill>
        <a:latin typeface="Helvetica" charset="0"/>
        <a:ea typeface="MS PGothic" charset="0"/>
        <a:cs typeface="MS PGothic" charset="0"/>
        <a:sym typeface="Wingding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1E9"/>
    <a:srgbClr val="D5DBE5"/>
    <a:srgbClr val="577DA6"/>
    <a:srgbClr val="92A2B7"/>
    <a:srgbClr val="1F497A"/>
    <a:srgbClr val="0D4176"/>
    <a:srgbClr val="5E4844"/>
    <a:srgbClr val="EC0014"/>
    <a:srgbClr val="EC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2"/>
    <p:restoredTop sz="96327"/>
  </p:normalViewPr>
  <p:slideViewPr>
    <p:cSldViewPr snapToGrid="0">
      <p:cViewPr varScale="1">
        <p:scale>
          <a:sx n="128" d="100"/>
          <a:sy n="128" d="100"/>
        </p:scale>
        <p:origin x="624" y="90"/>
      </p:cViewPr>
      <p:guideLst>
        <p:guide orient="horz" pos="180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032" y="-10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990" cy="3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l" defTabSz="932976">
              <a:defRPr sz="1200">
                <a:latin typeface="Arial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6111" y="0"/>
            <a:ext cx="4032989" cy="3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2976">
              <a:defRPr sz="1200">
                <a:latin typeface="Arial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1628"/>
            <a:ext cx="4032990" cy="35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l" defTabSz="932976">
              <a:defRPr sz="1200">
                <a:latin typeface="Arial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6111" y="6671628"/>
            <a:ext cx="4032989" cy="35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E615F77-6890-7A4E-8C2F-5BE314B1B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990" cy="3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7" tIns="45084" rIns="90167" bIns="450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4521" y="0"/>
            <a:ext cx="4032990" cy="3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7" tIns="45084" rIns="90167" bIns="450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47938" y="527050"/>
            <a:ext cx="4213225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546" y="3335019"/>
            <a:ext cx="7446008" cy="31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7" tIns="45084" rIns="90167" bIns="45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036"/>
            <a:ext cx="4032990" cy="3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7" tIns="45084" rIns="90167" bIns="450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ea typeface="+mn-ea"/>
                <a:cs typeface="+mn-cs"/>
                <a:sym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4521" y="6670036"/>
            <a:ext cx="4032990" cy="3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67" tIns="45084" rIns="90167" bIns="450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45D5282-EB90-DB48-80DE-03DA8B4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/>
        <a:ea typeface="MS PGothic" pitchFamily="34" charset="-128"/>
        <a:cs typeface="Arial"/>
      </a:defRPr>
    </a:lvl1pPr>
    <a:lvl2pPr marL="356616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/>
        <a:ea typeface="Arial"/>
        <a:cs typeface="Arial"/>
      </a:defRPr>
    </a:lvl2pPr>
    <a:lvl3pPr marL="713232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/>
        <a:ea typeface="Arial"/>
        <a:cs typeface="Arial"/>
      </a:defRPr>
    </a:lvl3pPr>
    <a:lvl4pPr marL="1069848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/>
        <a:ea typeface="Arial"/>
        <a:cs typeface="Arial"/>
      </a:defRPr>
    </a:lvl4pPr>
    <a:lvl5pPr marL="1426464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Arial"/>
        <a:ea typeface="Arial"/>
        <a:cs typeface="Arial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31345" indent="-281409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25636" indent="-224174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77162" indent="-224174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28688" indent="-224174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6574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44460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02346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60232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fld id="{71BAD18A-5F6C-B845-AD18-4889789E5114}" type="slidenum">
              <a:rPr lang="en-US" smtClean="0">
                <a:ea typeface="ヒラギノ角ゴ Pro W3" charset="0"/>
                <a:cs typeface="ヒラギノ角ゴ Pro W3" charset="0"/>
              </a:rPr>
              <a:pPr eaLnBrk="0" hangingPunct="0">
                <a:defRPr/>
              </a:pPr>
              <a:t>0</a:t>
            </a:fld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1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43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03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3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48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7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3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4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1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94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21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0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46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49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31345" indent="-281409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25636" indent="-224174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77162" indent="-224174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28688" indent="-224174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6574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44460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02346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60232" indent="-224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fld id="{71155D8D-18FC-4E47-B683-2DB520B5A948}" type="slidenum">
              <a:rPr lang="en-US" smtClean="0">
                <a:latin typeface="Times New Roman" charset="0"/>
                <a:ea typeface="ヒラギノ角ゴ Pro W3" charset="0"/>
                <a:cs typeface="ヒラギノ角ゴ Pro W3" charset="0"/>
              </a:rPr>
              <a:pPr eaLnBrk="0" hangingPunct="0">
                <a:defRPr/>
              </a:pPr>
              <a:t>26</a:t>
            </a:fld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7938" y="527050"/>
            <a:ext cx="4213225" cy="263366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5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81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43" indent="-228943" defTabSz="915772">
              <a:buFontTx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6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7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8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59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0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8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23900"/>
            <a:ext cx="5630863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3AC96-80BB-8840-B09E-EAE54960408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7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23900"/>
            <a:ext cx="5630863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3AC96-80BB-8840-B09E-EAE54960408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6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3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334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87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9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3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527050"/>
            <a:ext cx="4213225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D5282-EB90-DB48-80DE-03DA8B41CE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8" y="1199225"/>
            <a:ext cx="7391400" cy="3194844"/>
          </a:xfrm>
        </p:spPr>
        <p:txBody>
          <a:bodyPr/>
          <a:lstStyle>
            <a:lvl1pPr>
              <a:spcAft>
                <a:spcPts val="450"/>
              </a:spcAft>
              <a:defRPr/>
            </a:lvl1pPr>
            <a:lvl2pPr>
              <a:spcAft>
                <a:spcPts val="45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45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1" y="306917"/>
            <a:ext cx="7975600" cy="730250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13742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341855"/>
            <a:ext cx="7391400" cy="3194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1" y="306916"/>
            <a:ext cx="7899400" cy="1074487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20225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06917"/>
            <a:ext cx="2809875" cy="2489729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95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54000"/>
            <a:ext cx="8102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90605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4950" y="254000"/>
            <a:ext cx="3219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C60A20-AEB8-2D4B-812F-B00BD3116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5468880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8DB2F-ADC2-544D-BCC6-B45418593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49764-6C69-7146-96BB-41904F01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7417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8B53-D4A0-CC4E-ABD9-DC65EC2D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6188B-0277-E440-992B-682B3C5681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5468880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7888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97000"/>
            <a:ext cx="36195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397000"/>
            <a:ext cx="361950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" y="285751"/>
            <a:ext cx="8077200" cy="337608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94F52-6E42-E540-A2A8-9D041EA76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</a:pPr>
            <a:fld id="{FD086069-02F6-AB48-B1CF-3CE630442FC2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1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406261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80533" y="5365006"/>
            <a:ext cx="3109912" cy="20774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5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© TRACOM Corporation. All Rights Reserved.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4F64CD5-C242-D448-9F14-D042D3A0CFD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997" y="5083855"/>
            <a:ext cx="1828800" cy="4527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F2979-3D9F-154D-9C14-060787A0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9764-6C69-7146-96BB-41904F01BD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7" r:id="rId3"/>
    <p:sldLayoutId id="2147484205" r:id="rId4"/>
    <p:sldLayoutId id="2147484206" r:id="rId5"/>
    <p:sldLayoutId id="2147484208" r:id="rId6"/>
    <p:sldLayoutId id="2147484209" r:id="rId7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C4176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C4176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C4176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C4176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C4176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396390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396390"/>
        </a:buClr>
        <a:buSzPct val="100000"/>
        <a:buFont typeface="Wingdings" charset="0"/>
        <a:buChar char="§"/>
        <a:defRPr sz="21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396390"/>
        </a:buClr>
        <a:buSzPct val="100000"/>
        <a:buFont typeface="Wingdings" charset="0"/>
        <a:buChar char="§"/>
        <a:defRPr sz="1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396390"/>
        </a:buClr>
        <a:buSzPct val="100000"/>
        <a:buFont typeface="Wingdings" charset="0"/>
        <a:buChar char="§"/>
        <a:defRPr sz="15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396390"/>
        </a:buClr>
        <a:buSzPct val="100000"/>
        <a:buFont typeface="Wingdings" charset="0"/>
        <a:buChar char="§"/>
        <a:defRPr sz="15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2A2A70"/>
        </a:buClr>
        <a:buSzPct val="100000"/>
        <a:buChar char="•"/>
        <a:defRPr sz="1500">
          <a:solidFill>
            <a:srgbClr val="2A2A7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2A2A70"/>
        </a:buClr>
        <a:buSzPct val="100000"/>
        <a:buChar char="•"/>
        <a:defRPr sz="1500">
          <a:solidFill>
            <a:srgbClr val="2A2A7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2A2A70"/>
        </a:buClr>
        <a:buSzPct val="100000"/>
        <a:buChar char="•"/>
        <a:defRPr sz="1500">
          <a:solidFill>
            <a:srgbClr val="2A2A7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2A2A70"/>
        </a:buClr>
        <a:buSzPct val="100000"/>
        <a:buChar char="•"/>
        <a:defRPr sz="1500">
          <a:solidFill>
            <a:srgbClr val="2A2A7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1A0F211-AFF2-1445-B3A4-9905EF94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" y="3968324"/>
            <a:ext cx="8744662" cy="966788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Selling Virtually with SOCIAL STYLE</a:t>
            </a:r>
            <a:r>
              <a:rPr lang="en-US" sz="320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endParaRPr lang="en-US" baseline="30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3" descr="A person sitting at a table with a computer and pen&#10;&#10;Description automatically generated with low confidence">
            <a:extLst>
              <a:ext uri="{FF2B5EF4-FFF2-40B4-BE49-F238E27FC236}">
                <a16:creationId xmlns:a16="http://schemas.microsoft.com/office/drawing/2014/main" id="{8C3E947C-68C4-524E-B24B-5F7D64960A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44" y="1"/>
            <a:ext cx="5943600" cy="3964643"/>
          </a:xfrm>
          <a:prstGeom prst="rect">
            <a:avLst/>
          </a:prstGeom>
        </p:spPr>
      </p:pic>
    </p:spTree>
  </p:cSld>
  <p:clrMapOvr>
    <a:masterClrMapping/>
  </p:clrMapOvr>
  <p:transition advTm="3584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54" y="686718"/>
            <a:ext cx="7899400" cy="1074487"/>
          </a:xfrm>
        </p:spPr>
        <p:txBody>
          <a:bodyPr/>
          <a:lstStyle/>
          <a:p>
            <a:r>
              <a:rPr lang="en-US" sz="3200" b="0" dirty="0"/>
              <a:t>Your hypothesis?</a:t>
            </a:r>
            <a:endParaRPr lang="en-US" sz="3200" b="0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660ADE-4AB9-CE4E-A919-28615AA2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54" y="1458049"/>
            <a:ext cx="8038782" cy="14301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AU" sz="1400" i="1" dirty="0"/>
              <a:t>1. Hmm… Thanks!  Don’t know who sent. Will complete the other pieces over the next few weeks – have a bit of travel coming up. Have a good weekend!</a:t>
            </a:r>
            <a:endParaRPr lang="en-AU" sz="1400" i="1" dirty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AU" sz="1400" i="1" dirty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2. Morning Rachael,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I hope you’re well and we are looking forward to seeing you at the conference. How did your last conference go? I know you were a little concerned because it was a new group. I am just working with Cindy to coordinate travel to Port Douglas – would you mind sending over your flight preferences (flying into Cairns) along with your FF number?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Many thanks,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Mandy</a:t>
            </a:r>
          </a:p>
          <a:p>
            <a:pPr marL="0" indent="0">
              <a:spcAft>
                <a:spcPts val="0"/>
              </a:spcAft>
              <a:buNone/>
            </a:pPr>
            <a:endParaRPr lang="en-AU" sz="1400" i="1" dirty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3. Paul,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This was a one off incident and I have tasked Raj to investigate with the vendor.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1400" i="1" dirty="0">
                <a:solidFill>
                  <a:srgbClr val="000000"/>
                </a:solidFill>
              </a:rPr>
              <a:t>Sarah</a:t>
            </a:r>
            <a:endParaRPr lang="en-AU" sz="14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DC05B-2647-2746-A15C-489088866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624" y="396660"/>
            <a:ext cx="1371600" cy="95817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FA38C1B-74F9-6046-A273-B872705D9DC3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880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754" y="695277"/>
            <a:ext cx="7899400" cy="1074487"/>
          </a:xfrm>
        </p:spPr>
        <p:txBody>
          <a:bodyPr/>
          <a:lstStyle/>
          <a:p>
            <a:r>
              <a:rPr lang="en-US" sz="3200" b="0" dirty="0"/>
              <a:t>Style Hypothesis from LinkedIn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9544" y="1421294"/>
            <a:ext cx="7767610" cy="331959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Review summary, roles descriptions and recommendations that </a:t>
            </a:r>
            <a:r>
              <a:rPr lang="en-US" sz="1800" i="1" dirty="0"/>
              <a:t>others</a:t>
            </a:r>
            <a:r>
              <a:rPr lang="en-US" sz="1800" dirty="0"/>
              <a:t> have written about them: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Assertiveness: </a:t>
            </a:r>
            <a:r>
              <a:rPr lang="en-US" sz="1800" dirty="0"/>
              <a:t>Fewer, or more, statements</a:t>
            </a:r>
          </a:p>
          <a:p>
            <a:r>
              <a:rPr lang="en-US" sz="1800" b="1" dirty="0"/>
              <a:t>Responsiveness: </a:t>
            </a:r>
            <a:r>
              <a:rPr lang="en-US" sz="1800" dirty="0"/>
              <a:t>Task or people subjects; facts or opinions and stories</a:t>
            </a: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F4C0D7-CA81-4742-A2E0-99E73970C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46" y="505933"/>
            <a:ext cx="731520" cy="73152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C08E167-0A0E-8244-A733-B8A68D32AA45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8909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7008A-3CB2-D848-96BD-64DFCA314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921" y="282539"/>
            <a:ext cx="4753450" cy="482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CA0D1-7628-BE4A-9F3F-7AC0F05861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46" y="505933"/>
            <a:ext cx="731520" cy="7315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CC42-D52E-7348-9BE3-F69E46C36E66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7609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1FD522-7CC6-CA41-8CE6-51361434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7" y="871693"/>
            <a:ext cx="2333002" cy="1074487"/>
          </a:xfrm>
        </p:spPr>
        <p:txBody>
          <a:bodyPr/>
          <a:lstStyle/>
          <a:p>
            <a:r>
              <a:rPr lang="en-US" sz="2800" b="0" dirty="0"/>
              <a:t>Your Hypothesis?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790CA-6A71-9A40-963B-DA2D83AF5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367" y="184826"/>
            <a:ext cx="4572000" cy="507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9B780-55F7-3E4F-8D55-4998BB56E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46" y="505933"/>
            <a:ext cx="731520" cy="73152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C45647-81F6-A44D-9ACC-2B3774D7A8A5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2827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B81A97-E45C-D64B-8A31-ED2316DB1C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869" y="1701562"/>
            <a:ext cx="796398" cy="81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1D640B-443E-564C-95A1-5EA54ACF3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48" y="2637816"/>
            <a:ext cx="1032712" cy="899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04988-B061-4B44-8236-783664758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" t="3483" b="4192"/>
          <a:stretch/>
        </p:blipFill>
        <p:spPr>
          <a:xfrm>
            <a:off x="6078388" y="3852702"/>
            <a:ext cx="1375031" cy="480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B5B84-0B5B-4148-B2A8-F8FE9C78AA0D}"/>
              </a:ext>
            </a:extLst>
          </p:cNvPr>
          <p:cNvSpPr txBox="1"/>
          <p:nvPr/>
        </p:nvSpPr>
        <p:spPr>
          <a:xfrm>
            <a:off x="7445258" y="2936274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7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2CE71D5-5028-6044-B89C-2FDCE56D33AD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9F2FF38-2EC4-5A4E-893D-29C9B7C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19" y="338976"/>
            <a:ext cx="5617806" cy="1074487"/>
          </a:xfrm>
        </p:spPr>
        <p:txBody>
          <a:bodyPr/>
          <a:lstStyle/>
          <a:p>
            <a:r>
              <a:rPr lang="en-US" sz="3200" b="0" dirty="0"/>
              <a:t>Profiling in Virtual Meetings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D989795-4B3E-3947-A731-0E7C328BDC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51" y="1074813"/>
            <a:ext cx="4572000" cy="399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0852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rro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491" y="1382800"/>
            <a:ext cx="35433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760563" y="515559"/>
            <a:ext cx="6326981" cy="657225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SOCIAL STYLE</a:t>
            </a:r>
            <a:r>
              <a:rPr lang="en-US" sz="3200" b="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 Highlights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354932" y="1155391"/>
            <a:ext cx="2997994" cy="161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2238" indent="-122238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en-US" sz="1350" b="1" dirty="0">
                <a:solidFill>
                  <a:srgbClr val="0D4176"/>
                </a:solidFill>
                <a:latin typeface="Arial"/>
                <a:cs typeface="Arial"/>
              </a:rPr>
              <a:t>Analytical Style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Slower-paced, slower to act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Makes strong efforts to organize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Shows less concern for relationships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Works in the historical time frame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Takes action cautiously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Tends to avoid personal involvement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sz="1800" dirty="0">
                <a:solidFill>
                  <a:srgbClr val="006666"/>
                </a:solidFill>
                <a:latin typeface="Arial"/>
                <a:cs typeface="+mn-cs"/>
              </a:rPr>
              <a:t>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050925" y="1164917"/>
            <a:ext cx="3260318" cy="134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sym typeface="Wingdings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350" b="1" dirty="0">
                <a:solidFill>
                  <a:srgbClr val="0D4176"/>
                </a:solidFill>
                <a:latin typeface="Arial"/>
                <a:cs typeface="+mn-cs"/>
              </a:rPr>
              <a:t>Driving Style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Faster-paced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Makes efforts to control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Less concerned for caution in relationships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Works in the present time frame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Tends to direct the actions of others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200" dirty="0">
                <a:latin typeface="Arial"/>
                <a:cs typeface="+mn-cs"/>
              </a:rPr>
              <a:t>Tends to avoid inaction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171401" y="3350905"/>
            <a:ext cx="2914650" cy="134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</a:pPr>
            <a:r>
              <a:rPr lang="en-US" sz="1350" b="1" dirty="0">
                <a:solidFill>
                  <a:srgbClr val="0D4176"/>
                </a:solidFill>
                <a:latin typeface="Arial" charset="0"/>
              </a:rPr>
              <a:t>Expressive Style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Faster-paced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Makes efforts to involve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Shows less concern for routine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Works in the future time frame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Tends to act impulsively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Tends to avoid isolation</a:t>
            </a:r>
            <a:r>
              <a:rPr lang="en-US" sz="1200" dirty="0">
                <a:solidFill>
                  <a:srgbClr val="006666"/>
                </a:solidFill>
                <a:latin typeface="Arial" charset="0"/>
              </a:rPr>
              <a:t> 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345406" y="3354476"/>
            <a:ext cx="3112293" cy="134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50"/>
              </a:spcAft>
            </a:pPr>
            <a:r>
              <a:rPr lang="en-US" sz="1350" b="1" dirty="0">
                <a:solidFill>
                  <a:srgbClr val="0D4176"/>
                </a:solidFill>
                <a:latin typeface="Arial" charset="0"/>
              </a:rPr>
              <a:t>Amiable Style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Slower-paced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Makes efforts to relate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Shows less concern for effecting change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Works in the present time frame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Shows supportive action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200" dirty="0">
                <a:latin typeface="Arial" charset="0"/>
              </a:rPr>
              <a:t>Tends to avoid conflict</a:t>
            </a:r>
            <a:r>
              <a:rPr lang="en-US" sz="1200" dirty="0">
                <a:solidFill>
                  <a:srgbClr val="006666"/>
                </a:solidFill>
                <a:latin typeface="Arial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ECF0D-1926-784D-8228-16677CD35805}"/>
              </a:ext>
            </a:extLst>
          </p:cNvPr>
          <p:cNvSpPr txBox="1"/>
          <p:nvPr/>
        </p:nvSpPr>
        <p:spPr>
          <a:xfrm>
            <a:off x="561707" y="4954617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7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8E54BA-3037-8F4C-B764-0BD3053CE4FC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  <p:bldP spid="102406" grpId="0"/>
      <p:bldP spid="1024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580-7772-DD49-A8A0-171EB480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47" y="817834"/>
            <a:ext cx="6456433" cy="514350"/>
          </a:xfrm>
        </p:spPr>
        <p:txBody>
          <a:bodyPr/>
          <a:lstStyle/>
          <a:p>
            <a:r>
              <a:rPr lang="en-US" sz="3200" b="0" dirty="0"/>
              <a:t>2. Setting the Virtual Sales Stage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9FEC9-2E80-714A-865C-8F18FA698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42" y="2036674"/>
            <a:ext cx="7315200" cy="155556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EEB94A-AD8F-7F4C-8F1D-6B0B5B6052F2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88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807944" y="762967"/>
            <a:ext cx="5924550" cy="96678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Our Objective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43D153-1BCD-774B-A143-C79E581556E8}"/>
              </a:ext>
            </a:extLst>
          </p:cNvPr>
          <p:cNvGrpSpPr/>
          <p:nvPr/>
        </p:nvGrpSpPr>
        <p:grpSpPr>
          <a:xfrm>
            <a:off x="1558502" y="1645735"/>
            <a:ext cx="2393254" cy="2189494"/>
            <a:chOff x="703421" y="1813312"/>
            <a:chExt cx="3191005" cy="29193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1D1A66-179C-B14B-884E-33BB96FF4EBF}"/>
                </a:ext>
              </a:extLst>
            </p:cNvPr>
            <p:cNvSpPr/>
            <p:nvPr/>
          </p:nvSpPr>
          <p:spPr bwMode="auto">
            <a:xfrm>
              <a:off x="703421" y="1813312"/>
              <a:ext cx="3191005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170" dirty="0">
                  <a:solidFill>
                    <a:schemeClr val="bg1"/>
                  </a:solidFill>
                  <a:latin typeface="Arial" charset="0"/>
                </a:rPr>
                <a:t>CURRENT POSITION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C40D1-45B4-B347-B19E-5182080384BC}"/>
                </a:ext>
              </a:extLst>
            </p:cNvPr>
            <p:cNvSpPr/>
            <p:nvPr/>
          </p:nvSpPr>
          <p:spPr bwMode="auto">
            <a:xfrm>
              <a:off x="703421" y="2394079"/>
              <a:ext cx="3191005" cy="175779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latin typeface="Arial" charset="0"/>
                </a:rPr>
                <a:t>I don’t want another meeting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I don’t want another Zoom session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I don’t want more discovery sessions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I don’t want more ‘pitches’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AA187C-5898-C848-AA93-A937134E1E4B}"/>
                </a:ext>
              </a:extLst>
            </p:cNvPr>
            <p:cNvSpPr/>
            <p:nvPr/>
          </p:nvSpPr>
          <p:spPr bwMode="auto">
            <a:xfrm>
              <a:off x="703421" y="4151870"/>
              <a:ext cx="3191005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solidFill>
                    <a:schemeClr val="bg1"/>
                  </a:solidFill>
                  <a:latin typeface="Arial" charset="0"/>
                </a:rPr>
                <a:t>I don’t want to give you my time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5C3D85-9CC8-574E-AF26-787D71479D2D}"/>
              </a:ext>
            </a:extLst>
          </p:cNvPr>
          <p:cNvGrpSpPr/>
          <p:nvPr/>
        </p:nvGrpSpPr>
        <p:grpSpPr>
          <a:xfrm>
            <a:off x="5192242" y="1645735"/>
            <a:ext cx="2393255" cy="2189494"/>
            <a:chOff x="5398990" y="1813312"/>
            <a:chExt cx="3191006" cy="29193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C31F0A-1250-0E47-8FED-4B624172CB12}"/>
                </a:ext>
              </a:extLst>
            </p:cNvPr>
            <p:cNvSpPr/>
            <p:nvPr/>
          </p:nvSpPr>
          <p:spPr bwMode="auto">
            <a:xfrm>
              <a:off x="5398991" y="1813312"/>
              <a:ext cx="3191005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170" dirty="0">
                  <a:solidFill>
                    <a:schemeClr val="bg1"/>
                  </a:solidFill>
                  <a:latin typeface="Arial" charset="0"/>
                </a:rPr>
                <a:t>DESIRED POSITION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6E5B2B-40EB-194A-8B06-A5B6F3EB98D7}"/>
                </a:ext>
              </a:extLst>
            </p:cNvPr>
            <p:cNvSpPr/>
            <p:nvPr/>
          </p:nvSpPr>
          <p:spPr bwMode="auto">
            <a:xfrm>
              <a:off x="5398990" y="2394079"/>
              <a:ext cx="3191006" cy="175779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latin typeface="Arial" charset="0"/>
                </a:rPr>
                <a:t>You are good to spend time with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Happy to do a Zoom session with you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You are useful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You are my kind of person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37A810-3126-1743-B326-48D093478DB9}"/>
                </a:ext>
              </a:extLst>
            </p:cNvPr>
            <p:cNvSpPr/>
            <p:nvPr/>
          </p:nvSpPr>
          <p:spPr bwMode="auto">
            <a:xfrm>
              <a:off x="5398991" y="4151870"/>
              <a:ext cx="3191005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solidFill>
                    <a:schemeClr val="bg1"/>
                  </a:solidFill>
                  <a:latin typeface="Arial" charset="0"/>
                </a:rPr>
                <a:t>I want to give you my time</a:t>
              </a:r>
            </a:p>
          </p:txBody>
        </p:sp>
      </p:grpSp>
      <p:sp>
        <p:nvSpPr>
          <p:cNvPr id="14" name="Triangle 13">
            <a:extLst>
              <a:ext uri="{FF2B5EF4-FFF2-40B4-BE49-F238E27FC236}">
                <a16:creationId xmlns:a16="http://schemas.microsoft.com/office/drawing/2014/main" id="{05EF2D78-8B3D-7A46-977F-5F6D0CEB3DA3}"/>
              </a:ext>
            </a:extLst>
          </p:cNvPr>
          <p:cNvSpPr/>
          <p:nvPr/>
        </p:nvSpPr>
        <p:spPr bwMode="auto">
          <a:xfrm rot="5400000">
            <a:off x="4260769" y="2609561"/>
            <a:ext cx="583856" cy="261841"/>
          </a:xfrm>
          <a:prstGeom prst="triangle">
            <a:avLst/>
          </a:prstGeom>
          <a:solidFill>
            <a:srgbClr val="D5DB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1800">
              <a:latin typeface="Arial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B4CDFBD-9599-E340-A377-D392AEF93204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352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7"/>
          <p:cNvSpPr>
            <a:spLocks noGrp="1" noChangeArrowheads="1"/>
          </p:cNvSpPr>
          <p:nvPr>
            <p:ph idx="1"/>
          </p:nvPr>
        </p:nvSpPr>
        <p:spPr>
          <a:xfrm>
            <a:off x="631758" y="1445541"/>
            <a:ext cx="6052747" cy="2824098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Be on the call 5 mins. prior to the start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Open all documents prior to entering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Organize all screens prior to entering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Enter with camera and mic on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Check your background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Ensure you are not “nostril view”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Make sure your face is illuminated well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Ensure you are framed well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Dress one level above your customer</a:t>
            </a:r>
          </a:p>
          <a:p>
            <a:pPr marL="519113" indent="-342900">
              <a:spcBef>
                <a:spcPct val="0"/>
              </a:spcBef>
              <a:spcAft>
                <a:spcPts val="450"/>
              </a:spcAft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Know or hypothesize their End State</a:t>
            </a:r>
          </a:p>
        </p:txBody>
      </p:sp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790015" y="556885"/>
            <a:ext cx="7080997" cy="54282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Virtual Versatility for All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A2FE-FA3A-2244-9D3F-22660D30A3F8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A person sitting at a table with a computer and a cup of coffee&#10;&#10;Description automatically generated with low confidence">
            <a:extLst>
              <a:ext uri="{FF2B5EF4-FFF2-40B4-BE49-F238E27FC236}">
                <a16:creationId xmlns:a16="http://schemas.microsoft.com/office/drawing/2014/main" id="{8E482ABC-4E99-FB4D-9771-FF70B6FF5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955" y="1445541"/>
            <a:ext cx="3657600" cy="33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7448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816909" y="806751"/>
            <a:ext cx="5924550" cy="96678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End State – Surface &amp; Depth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9AADF1-8E2F-7E48-8CDE-5E73A4268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41800"/>
              </p:ext>
            </p:extLst>
          </p:nvPr>
        </p:nvGraphicFramePr>
        <p:xfrm>
          <a:off x="1314452" y="1571630"/>
          <a:ext cx="6586537" cy="328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592">
                  <a:extLst>
                    <a:ext uri="{9D8B030D-6E8A-4147-A177-3AD203B41FA5}">
                      <a16:colId xmlns:a16="http://schemas.microsoft.com/office/drawing/2014/main" val="1188256815"/>
                    </a:ext>
                  </a:extLst>
                </a:gridCol>
                <a:gridCol w="2541476">
                  <a:extLst>
                    <a:ext uri="{9D8B030D-6E8A-4147-A177-3AD203B41FA5}">
                      <a16:colId xmlns:a16="http://schemas.microsoft.com/office/drawing/2014/main" val="18716700"/>
                    </a:ext>
                  </a:extLst>
                </a:gridCol>
                <a:gridCol w="2800469">
                  <a:extLst>
                    <a:ext uri="{9D8B030D-6E8A-4147-A177-3AD203B41FA5}">
                      <a16:colId xmlns:a16="http://schemas.microsoft.com/office/drawing/2014/main" val="2713854226"/>
                    </a:ext>
                  </a:extLst>
                </a:gridCol>
              </a:tblGrid>
              <a:tr h="51186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577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Surface</a:t>
                      </a:r>
                    </a:p>
                  </a:txBody>
                  <a:tcPr marL="68580" marR="68580" marT="34290" marB="34290" anchor="ctr">
                    <a:solidFill>
                      <a:srgbClr val="577D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Depth</a:t>
                      </a:r>
                    </a:p>
                  </a:txBody>
                  <a:tcPr marL="68580" marR="68580" marT="34290" marB="34290" anchor="ctr">
                    <a:solidFill>
                      <a:srgbClr val="577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1405"/>
                  </a:ext>
                </a:extLst>
              </a:tr>
              <a:tr h="9247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Fix </a:t>
                      </a:r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45733"/>
                  </a:ext>
                </a:extLst>
              </a:tr>
              <a:tr h="9247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Prevent</a:t>
                      </a:r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84783"/>
                  </a:ext>
                </a:extLst>
              </a:tr>
              <a:tr h="9247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Accomplish</a:t>
                      </a:r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320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4D2F-5D0B-E048-9821-87710BCA565D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1692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7"/>
          <p:cNvSpPr>
            <a:spLocks noGrp="1" noChangeArrowheads="1"/>
          </p:cNvSpPr>
          <p:nvPr>
            <p:ph idx="1"/>
          </p:nvPr>
        </p:nvSpPr>
        <p:spPr>
          <a:xfrm>
            <a:off x="544616" y="1368843"/>
            <a:ext cx="7744804" cy="2434861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176213" indent="0">
              <a:spcBef>
                <a:spcPct val="0"/>
              </a:spcBef>
              <a:buSzTx/>
              <a:buNone/>
            </a:pP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How we used to sell…much of it we can’t do anymore:</a:t>
            </a:r>
          </a:p>
          <a:p>
            <a:pPr marL="176213" indent="0">
              <a:spcBef>
                <a:spcPct val="0"/>
              </a:spcBef>
              <a:buSzTx/>
              <a:buNone/>
            </a:pPr>
            <a:endParaRPr lang="en-US" sz="2100" dirty="0">
              <a:latin typeface="Arial" charset="0"/>
              <a:ea typeface="ヒラギノ角ゴ Pro W3" charset="0"/>
              <a:cs typeface="Arial" charset="0"/>
            </a:endParaRP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Coffee catch-ups</a:t>
            </a: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Informal intelligence gathering</a:t>
            </a: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Informal relationship building</a:t>
            </a: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Face-to-face meetings</a:t>
            </a:r>
          </a:p>
        </p:txBody>
      </p:sp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561707" y="637430"/>
            <a:ext cx="7727713" cy="96678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The Current Situation – Selling Virtually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AC0C5-DC30-AC49-9150-AE388F59BD4A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D7CF99-6CE0-8A49-82A6-5F7DB34909F4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A picture containing cup, coffee, table, beverage&#10;&#10;Description automatically generated">
            <a:extLst>
              <a:ext uri="{FF2B5EF4-FFF2-40B4-BE49-F238E27FC236}">
                <a16:creationId xmlns:a16="http://schemas.microsoft.com/office/drawing/2014/main" id="{FB4D9C1C-FC5F-044C-A844-5939D6255D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585" y="1957383"/>
            <a:ext cx="3929062" cy="28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36091"/>
      </p:ext>
    </p:extLst>
  </p:cSld>
  <p:clrMapOvr>
    <a:masterClrMapping/>
  </p:clrMapOvr>
  <p:transition advTm="1605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500031"/>
            <a:ext cx="7975600" cy="730250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Need, Orientation &amp; Growth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A767E-7002-5A40-A477-EB244BE3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1166" y="1163601"/>
            <a:ext cx="4572000" cy="356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15D7C-9D6E-834E-8363-8D779DC62697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9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FFEE39A-5B72-AE4E-B198-EBBFB307132B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278373" y="466352"/>
            <a:ext cx="8145777" cy="657225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Encouraging Your Customer to Be Versatile</a:t>
            </a:r>
            <a:b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 b="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52C8C-E471-D14F-A82B-0E1E4B177CB9}"/>
              </a:ext>
            </a:extLst>
          </p:cNvPr>
          <p:cNvSpPr/>
          <p:nvPr/>
        </p:nvSpPr>
        <p:spPr bwMode="auto">
          <a:xfrm>
            <a:off x="2267722" y="1357695"/>
            <a:ext cx="1997504" cy="1421789"/>
          </a:xfrm>
          <a:prstGeom prst="rect">
            <a:avLst/>
          </a:prstGeom>
          <a:solidFill>
            <a:srgbClr val="D5DB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450"/>
              </a:spcAft>
            </a:pPr>
            <a:r>
              <a:rPr lang="en-US" sz="1050" b="1" dirty="0">
                <a:solidFill>
                  <a:srgbClr val="002060"/>
                </a:solidFill>
                <a:latin typeface="Arial" charset="0"/>
              </a:rPr>
              <a:t>ANALYTICAL STYLE</a:t>
            </a:r>
          </a:p>
          <a:p>
            <a:pPr eaLnBrk="0" hangingPunct="0"/>
            <a:r>
              <a:rPr lang="en-US" sz="1050" dirty="0">
                <a:latin typeface="Arial" charset="0"/>
              </a:rPr>
              <a:t>Sell “voicing their opinions” in the meeting as a critical data point to ensure the most logical decisions are made.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9B459-3A8A-5A49-8A61-F3C6A395D947}"/>
              </a:ext>
            </a:extLst>
          </p:cNvPr>
          <p:cNvSpPr/>
          <p:nvPr/>
        </p:nvSpPr>
        <p:spPr bwMode="auto">
          <a:xfrm>
            <a:off x="4548488" y="1357695"/>
            <a:ext cx="1997504" cy="1421789"/>
          </a:xfrm>
          <a:prstGeom prst="rect">
            <a:avLst/>
          </a:prstGeom>
          <a:solidFill>
            <a:srgbClr val="D5DB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450"/>
              </a:spcAft>
            </a:pPr>
            <a:r>
              <a:rPr lang="en-US" sz="1050" b="1" dirty="0">
                <a:solidFill>
                  <a:srgbClr val="002060"/>
                </a:solidFill>
                <a:latin typeface="Arial" charset="0"/>
              </a:rPr>
              <a:t>DRIVING STYLE</a:t>
            </a:r>
            <a:endParaRPr lang="en-US" sz="1050" dirty="0">
              <a:latin typeface="Arial" charset="0"/>
            </a:endParaRPr>
          </a:p>
          <a:p>
            <a:pPr eaLnBrk="0" hangingPunct="0"/>
            <a:r>
              <a:rPr lang="en-US" sz="1050" dirty="0">
                <a:latin typeface="Arial" charset="0"/>
              </a:rPr>
              <a:t>Sell “listening” in the meeting as a way they can achieve their results, saving time, money or effort.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EC7E76-47F4-6047-BB9C-7D40DAB362BF}"/>
              </a:ext>
            </a:extLst>
          </p:cNvPr>
          <p:cNvSpPr/>
          <p:nvPr/>
        </p:nvSpPr>
        <p:spPr bwMode="auto">
          <a:xfrm>
            <a:off x="2267722" y="3034042"/>
            <a:ext cx="1997504" cy="1439690"/>
          </a:xfrm>
          <a:prstGeom prst="rect">
            <a:avLst/>
          </a:prstGeom>
          <a:solidFill>
            <a:srgbClr val="D5DB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450"/>
              </a:spcAft>
            </a:pPr>
            <a:r>
              <a:rPr lang="en-US" sz="1050" b="1" dirty="0">
                <a:solidFill>
                  <a:srgbClr val="002060"/>
                </a:solidFill>
                <a:latin typeface="Arial" charset="0"/>
              </a:rPr>
              <a:t>AMIABLE STYLE</a:t>
            </a:r>
            <a:endParaRPr lang="en-US" sz="1050" dirty="0">
              <a:latin typeface="Arial" charset="0"/>
            </a:endParaRPr>
          </a:p>
          <a:p>
            <a:pPr eaLnBrk="0" hangingPunct="0"/>
            <a:r>
              <a:rPr lang="en-US" sz="1050" dirty="0">
                <a:latin typeface="Arial" charset="0"/>
              </a:rPr>
              <a:t>Sell “voicing their concerns” in the meeting as a critical aspect to ensure strong relationships.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E9707-7FBC-ED4D-B2C5-E0F83802D11B}"/>
              </a:ext>
            </a:extLst>
          </p:cNvPr>
          <p:cNvSpPr/>
          <p:nvPr/>
        </p:nvSpPr>
        <p:spPr bwMode="auto">
          <a:xfrm>
            <a:off x="4548488" y="3034042"/>
            <a:ext cx="1997504" cy="1439690"/>
          </a:xfrm>
          <a:prstGeom prst="rect">
            <a:avLst/>
          </a:prstGeom>
          <a:solidFill>
            <a:srgbClr val="D5DB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450"/>
              </a:spcAft>
            </a:pPr>
            <a:r>
              <a:rPr lang="en-US" sz="1050" b="1" dirty="0">
                <a:solidFill>
                  <a:srgbClr val="002060"/>
                </a:solidFill>
                <a:latin typeface="Arial" charset="0"/>
              </a:rPr>
              <a:t>EXPRESSIVE  STYLE</a:t>
            </a:r>
            <a:endParaRPr lang="en-US" sz="1050" dirty="0">
              <a:latin typeface="Arial" charset="0"/>
            </a:endParaRPr>
          </a:p>
          <a:p>
            <a:pPr eaLnBrk="0" hangingPunct="0"/>
            <a:r>
              <a:rPr lang="en-US" sz="1050" dirty="0">
                <a:latin typeface="Arial" charset="0"/>
              </a:rPr>
              <a:t>Sell “checking themselves” in the meeting as a way to improve their personal brand.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52A02-9AED-E249-88C5-7595B999CE7B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10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24C4C66-543E-4543-A55B-A3D756CC1599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" name="Rectangle 1027">
            <a:extLst>
              <a:ext uri="{FF2B5EF4-FFF2-40B4-BE49-F238E27FC236}">
                <a16:creationId xmlns:a16="http://schemas.microsoft.com/office/drawing/2014/main" id="{134319B2-3D67-C847-9838-E1BAB8C7A734}"/>
              </a:ext>
            </a:extLst>
          </p:cNvPr>
          <p:cNvSpPr txBox="1">
            <a:spLocks noChangeArrowheads="1"/>
          </p:cNvSpPr>
          <p:nvPr/>
        </p:nvSpPr>
        <p:spPr>
          <a:xfrm>
            <a:off x="252069" y="1673698"/>
            <a:ext cx="1997505" cy="492663"/>
          </a:xfrm>
          <a:prstGeom prst="rect">
            <a:avLst/>
          </a:prstGeom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456">
              <a:spcBef>
                <a:spcPct val="0"/>
              </a:spcBef>
            </a:pPr>
            <a:r>
              <a:rPr lang="en-US" sz="1600" dirty="0">
                <a:ea typeface="ヒラギノ角ゴ Pro W3" charset="0"/>
                <a:cs typeface="Arial" charset="0"/>
              </a:rPr>
              <a:t>Growth Action: </a:t>
            </a:r>
            <a:r>
              <a:rPr lang="en-US" sz="1600" i="1" dirty="0">
                <a:ea typeface="ヒラギノ角ゴ Pro W3" charset="0"/>
                <a:cs typeface="Arial" charset="0"/>
              </a:rPr>
              <a:t>Declare a Stance</a:t>
            </a:r>
          </a:p>
        </p:txBody>
      </p:sp>
      <p:sp>
        <p:nvSpPr>
          <p:cNvPr id="30" name="Rectangle 1027">
            <a:extLst>
              <a:ext uri="{FF2B5EF4-FFF2-40B4-BE49-F238E27FC236}">
                <a16:creationId xmlns:a16="http://schemas.microsoft.com/office/drawing/2014/main" id="{6F2284AE-F22D-C841-AC37-589639D554E0}"/>
              </a:ext>
            </a:extLst>
          </p:cNvPr>
          <p:cNvSpPr txBox="1">
            <a:spLocks noChangeArrowheads="1"/>
          </p:cNvSpPr>
          <p:nvPr/>
        </p:nvSpPr>
        <p:spPr>
          <a:xfrm>
            <a:off x="270217" y="3386084"/>
            <a:ext cx="1997505" cy="492663"/>
          </a:xfrm>
          <a:prstGeom prst="rect">
            <a:avLst/>
          </a:prstGeom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456">
              <a:spcBef>
                <a:spcPct val="0"/>
              </a:spcBef>
            </a:pPr>
            <a:r>
              <a:rPr lang="en-US" sz="1600" dirty="0">
                <a:ea typeface="ヒラギノ角ゴ Pro W3" charset="0"/>
                <a:cs typeface="Arial" charset="0"/>
              </a:rPr>
              <a:t>Growth Action: </a:t>
            </a:r>
            <a:r>
              <a:rPr lang="en-US" sz="1600" i="1" dirty="0">
                <a:ea typeface="ヒラギノ角ゴ Pro W3" charset="0"/>
                <a:cs typeface="Arial" charset="0"/>
              </a:rPr>
              <a:t>Initiate Their Will</a:t>
            </a:r>
          </a:p>
        </p:txBody>
      </p:sp>
      <p:sp>
        <p:nvSpPr>
          <p:cNvPr id="31" name="Rectangle 1027">
            <a:extLst>
              <a:ext uri="{FF2B5EF4-FFF2-40B4-BE49-F238E27FC236}">
                <a16:creationId xmlns:a16="http://schemas.microsoft.com/office/drawing/2014/main" id="{47288EB9-C2FB-7243-9582-7C4AFDC9FDB5}"/>
              </a:ext>
            </a:extLst>
          </p:cNvPr>
          <p:cNvSpPr txBox="1">
            <a:spLocks noChangeArrowheads="1"/>
          </p:cNvSpPr>
          <p:nvPr/>
        </p:nvSpPr>
        <p:spPr>
          <a:xfrm>
            <a:off x="6426645" y="1762167"/>
            <a:ext cx="1997505" cy="492663"/>
          </a:xfrm>
          <a:prstGeom prst="rect">
            <a:avLst/>
          </a:prstGeom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456">
              <a:spcBef>
                <a:spcPct val="0"/>
              </a:spcBef>
            </a:pPr>
            <a:r>
              <a:rPr lang="en-US" sz="1600" dirty="0">
                <a:ea typeface="ヒラギノ角ゴ Pro W3" charset="0"/>
                <a:cs typeface="Arial" charset="0"/>
              </a:rPr>
              <a:t>Growth Action:   </a:t>
            </a:r>
            <a:r>
              <a:rPr lang="en-US" sz="1600" i="1" dirty="0">
                <a:ea typeface="ヒラギノ角ゴ Pro W3" charset="0"/>
                <a:cs typeface="Arial" charset="0"/>
              </a:rPr>
              <a:t>To Listen</a:t>
            </a:r>
          </a:p>
        </p:txBody>
      </p:sp>
      <p:sp>
        <p:nvSpPr>
          <p:cNvPr id="32" name="Rectangle 1027">
            <a:extLst>
              <a:ext uri="{FF2B5EF4-FFF2-40B4-BE49-F238E27FC236}">
                <a16:creationId xmlns:a16="http://schemas.microsoft.com/office/drawing/2014/main" id="{D3685AE5-14F3-2948-A0CB-C1D773385E13}"/>
              </a:ext>
            </a:extLst>
          </p:cNvPr>
          <p:cNvSpPr txBox="1">
            <a:spLocks noChangeArrowheads="1"/>
          </p:cNvSpPr>
          <p:nvPr/>
        </p:nvSpPr>
        <p:spPr>
          <a:xfrm>
            <a:off x="6426645" y="3381456"/>
            <a:ext cx="2367159" cy="492663"/>
          </a:xfrm>
          <a:prstGeom prst="rect">
            <a:avLst/>
          </a:prstGeom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456">
              <a:spcBef>
                <a:spcPct val="0"/>
              </a:spcBef>
            </a:pPr>
            <a:r>
              <a:rPr lang="en-US" sz="1600" dirty="0">
                <a:ea typeface="ヒラギノ角ゴ Pro W3" charset="0"/>
                <a:cs typeface="Arial" charset="0"/>
              </a:rPr>
              <a:t>Growth Action:   </a:t>
            </a:r>
            <a:r>
              <a:rPr lang="en-US" sz="1600" i="1" dirty="0">
                <a:ea typeface="ヒラギノ角ゴ Pro W3" charset="0"/>
                <a:cs typeface="Arial" charset="0"/>
              </a:rPr>
              <a:t>Check Their Behavior</a:t>
            </a:r>
          </a:p>
        </p:txBody>
      </p:sp>
    </p:spTree>
    <p:extLst>
      <p:ext uri="{BB962C8B-B14F-4D97-AF65-F5344CB8AC3E}">
        <p14:creationId xmlns:p14="http://schemas.microsoft.com/office/powerpoint/2010/main" val="1957219024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214010" y="305000"/>
            <a:ext cx="8075410" cy="657225"/>
          </a:xfrm>
        </p:spPr>
        <p:txBody>
          <a:bodyPr/>
          <a:lstStyle/>
          <a:p>
            <a:pPr eaLnBrk="1" hangingPunct="1"/>
            <a:r>
              <a:rPr lang="en-US" sz="3000" b="0" dirty="0">
                <a:latin typeface="Arial" charset="0"/>
                <a:ea typeface="ヒラギノ角ゴ Pro W3" charset="0"/>
                <a:cs typeface="ヒラギノ角ゴ Pro W3" charset="0"/>
              </a:rPr>
              <a:t>Setting the Virtual Sales Stage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98DD19-B4CB-BD4D-B0D5-A94B3D891CD6}"/>
              </a:ext>
            </a:extLst>
          </p:cNvPr>
          <p:cNvGrpSpPr/>
          <p:nvPr/>
        </p:nvGrpSpPr>
        <p:grpSpPr>
          <a:xfrm>
            <a:off x="1232289" y="950825"/>
            <a:ext cx="3243447" cy="1871829"/>
            <a:chOff x="73474" y="837111"/>
            <a:chExt cx="4324595" cy="24957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BC6DCD-8389-5448-B0C9-20DE0CF6D107}"/>
                </a:ext>
              </a:extLst>
            </p:cNvPr>
            <p:cNvSpPr/>
            <p:nvPr/>
          </p:nvSpPr>
          <p:spPr bwMode="auto">
            <a:xfrm>
              <a:off x="73474" y="837111"/>
              <a:ext cx="4324595" cy="2495772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ANALYTICAL STYLE</a:t>
              </a: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Share agenda/detail/questions beforehand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Call before meeting </a:t>
              </a:r>
              <a:r>
                <a:rPr lang="en-US" sz="1200" i="1" dirty="0">
                  <a:latin typeface="Arial" charset="0"/>
                </a:rPr>
                <a:t>detail is sufficient</a:t>
              </a:r>
              <a:r>
                <a:rPr lang="en-US" sz="1200" dirty="0">
                  <a:latin typeface="Arial" charset="0"/>
                </a:rPr>
                <a:t>?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serious, formal and measured</a:t>
              </a:r>
            </a:p>
            <a:p>
              <a:pPr algn="just" eaLnBrk="0" hangingPunct="0"/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Expect high conversation involvement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Focus on personal relationship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flippant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05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050" dirty="0">
                <a:latin typeface="Arial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4414038-6999-0148-8420-BF7BD7B4C2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74" y="1129458"/>
              <a:ext cx="432459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DAF273-1E4F-7C4C-B8EF-EBCCCCBACDD1}"/>
              </a:ext>
            </a:extLst>
          </p:cNvPr>
          <p:cNvGrpSpPr/>
          <p:nvPr/>
        </p:nvGrpSpPr>
        <p:grpSpPr>
          <a:xfrm>
            <a:off x="4527848" y="950825"/>
            <a:ext cx="3383864" cy="1873847"/>
            <a:chOff x="4558709" y="837112"/>
            <a:chExt cx="3861543" cy="24984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837664-4102-6947-BAB5-D18C57899C60}"/>
                </a:ext>
              </a:extLst>
            </p:cNvPr>
            <p:cNvSpPr/>
            <p:nvPr/>
          </p:nvSpPr>
          <p:spPr bwMode="auto">
            <a:xfrm>
              <a:off x="4565364" y="837112"/>
              <a:ext cx="3854888" cy="2498462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DRIVING STYLE</a:t>
              </a:r>
              <a:endParaRPr lang="en-US" sz="1200" dirty="0">
                <a:latin typeface="Arial" charset="0"/>
              </a:endParaRP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State the expected outcome of the meeting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Ask for their approval of the agenda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Allow them control of meeting settings</a:t>
              </a:r>
            </a:p>
            <a:p>
              <a:pPr algn="l" eaLnBrk="0" hangingPunct="0">
                <a:spcBef>
                  <a:spcPts val="450"/>
                </a:spcBef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Start late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a gatekeeper on meeting entry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disorganized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54BA2D-8C82-834C-8CFA-F300308012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1129456"/>
              <a:ext cx="3860586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7654E8-284B-8B4C-907C-3BF837B3CFA6}"/>
              </a:ext>
            </a:extLst>
          </p:cNvPr>
          <p:cNvGrpSpPr/>
          <p:nvPr/>
        </p:nvGrpSpPr>
        <p:grpSpPr>
          <a:xfrm>
            <a:off x="4527849" y="2893324"/>
            <a:ext cx="3383024" cy="2046138"/>
            <a:chOff x="4558709" y="3541059"/>
            <a:chExt cx="4510698" cy="27281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AF30FD-9157-AC4D-95AE-04B163044768}"/>
                </a:ext>
              </a:extLst>
            </p:cNvPr>
            <p:cNvSpPr/>
            <p:nvPr/>
          </p:nvSpPr>
          <p:spPr bwMode="auto">
            <a:xfrm>
              <a:off x="4565365" y="3541059"/>
              <a:ext cx="4504042" cy="2728184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EXPRESSIVE  STYLE</a:t>
              </a:r>
              <a:endParaRPr lang="en-US" sz="1200" dirty="0">
                <a:latin typeface="Arial" charset="0"/>
              </a:endParaRP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Ask for their ‘insight’ on the agenda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Acknowledge them immediately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Casual and informal approach</a:t>
              </a:r>
            </a:p>
            <a:p>
              <a:pPr algn="l" eaLnBrk="0" hangingPunct="0">
                <a:spcBef>
                  <a:spcPts val="450"/>
                </a:spcBef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Provide too much detail in advance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Recap the past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Too tightly structure the meeting</a:t>
              </a:r>
            </a:p>
            <a:p>
              <a:pPr algn="just" eaLnBrk="0" hangingPunct="0"/>
              <a:endParaRPr lang="en-US" sz="105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5B7A5A-966A-BD43-9997-7725A7EBE4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3834716"/>
              <a:ext cx="45106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4FBA5-ABEB-AC4A-AE9F-B848C57C8CF9}"/>
              </a:ext>
            </a:extLst>
          </p:cNvPr>
          <p:cNvGrpSpPr/>
          <p:nvPr/>
        </p:nvGrpSpPr>
        <p:grpSpPr>
          <a:xfrm>
            <a:off x="1232289" y="2893324"/>
            <a:ext cx="3243447" cy="2046139"/>
            <a:chOff x="73473" y="3541059"/>
            <a:chExt cx="4324595" cy="27281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628596-8719-F346-A82D-BA018A7A0ADE}"/>
                </a:ext>
              </a:extLst>
            </p:cNvPr>
            <p:cNvSpPr/>
            <p:nvPr/>
          </p:nvSpPr>
          <p:spPr bwMode="auto">
            <a:xfrm>
              <a:off x="73473" y="3541059"/>
              <a:ext cx="4324595" cy="2728186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AMIABLE STYLE</a:t>
              </a:r>
              <a:endParaRPr lang="en-US" sz="1200" dirty="0">
                <a:latin typeface="Arial" charset="0"/>
              </a:endParaRP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Co-create the agenda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5 mins early for social chat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Enter with camera and mic on</a:t>
              </a:r>
            </a:p>
            <a:p>
              <a:pPr algn="just" eaLnBrk="0" hangingPunct="0">
                <a:spcBef>
                  <a:spcPts val="450"/>
                </a:spcBef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Assume interest because they agreed to meet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Jump right to task in communications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Involve others without letting them know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4CD61-7DDE-1044-AE6B-F898C9147D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73" y="3834716"/>
              <a:ext cx="432459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939079-69BE-714D-AD54-410D0061D362}"/>
              </a:ext>
            </a:extLst>
          </p:cNvPr>
          <p:cNvSpPr txBox="1"/>
          <p:nvPr/>
        </p:nvSpPr>
        <p:spPr>
          <a:xfrm>
            <a:off x="561707" y="5142226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11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1C34628A-2D2D-9546-86FB-D5B24D4724B4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021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580-7772-DD49-A8A0-171EB480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83" y="815608"/>
            <a:ext cx="6896275" cy="514350"/>
          </a:xfrm>
        </p:spPr>
        <p:txBody>
          <a:bodyPr/>
          <a:lstStyle/>
          <a:p>
            <a:r>
              <a:rPr lang="en-US" b="0" dirty="0"/>
              <a:t>3. Managing the Virtual Sales Stage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15405-7D4E-4B46-A417-8E9C2341A0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84" y="2040805"/>
            <a:ext cx="7315200" cy="155556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CECA7C-E77B-B348-8BCA-36FD6999F6A6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31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398834" y="548585"/>
            <a:ext cx="7890586" cy="440885"/>
          </a:xfrm>
        </p:spPr>
        <p:txBody>
          <a:bodyPr/>
          <a:lstStyle/>
          <a:p>
            <a:r>
              <a:rPr lang="en-US" sz="3000" b="0" dirty="0">
                <a:latin typeface="Arial" charset="0"/>
                <a:ea typeface="ヒラギノ角ゴ Pro W3" charset="0"/>
                <a:cs typeface="ヒラギノ角ゴ Pro W3" charset="0"/>
              </a:rPr>
              <a:t>Anticipate &amp; Accept Behavior—Don’t Judge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BAC70-B6EB-0C4C-8EC2-3581C0F20463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12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19AAFA4-4056-4247-8C0D-B16BEBDA5F3A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E0AD0B-9069-6143-88EF-E0E7087BF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11" y="1281287"/>
            <a:ext cx="6400800" cy="3397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210916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214008" y="296127"/>
            <a:ext cx="8180962" cy="657225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Behaviors to Expect During Virtual Meetings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0F486-D34C-544D-AC97-1458CC6529CA}"/>
              </a:ext>
            </a:extLst>
          </p:cNvPr>
          <p:cNvGrpSpPr/>
          <p:nvPr/>
        </p:nvGrpSpPr>
        <p:grpSpPr>
          <a:xfrm>
            <a:off x="1303507" y="1082280"/>
            <a:ext cx="3138046" cy="1763191"/>
            <a:chOff x="214010" y="981962"/>
            <a:chExt cx="4184061" cy="23509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322F27-5ED3-6D49-A461-A974AD4F4236}"/>
                </a:ext>
              </a:extLst>
            </p:cNvPr>
            <p:cNvSpPr/>
            <p:nvPr/>
          </p:nvSpPr>
          <p:spPr bwMode="auto">
            <a:xfrm>
              <a:off x="214010" y="981962"/>
              <a:ext cx="4184061" cy="2350921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ANALYTICAL STYLE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will approach the virtual team in much the same way they approach in-person teams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Will often be quiet,  when they do speak, they will focus on tasks and information related to work topics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Don’t mistake lack of involvement as acceptance or resistance—ask them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05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050" dirty="0">
                <a:latin typeface="Arial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57293C-9FA4-9649-9C0B-CEDA07DA43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4010" y="1285105"/>
              <a:ext cx="4184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96FDB-A5DA-7D45-BF47-06AC45054BF8}"/>
              </a:ext>
            </a:extLst>
          </p:cNvPr>
          <p:cNvGrpSpPr/>
          <p:nvPr/>
        </p:nvGrpSpPr>
        <p:grpSpPr>
          <a:xfrm>
            <a:off x="4562032" y="1084298"/>
            <a:ext cx="3143037" cy="1763191"/>
            <a:chOff x="4558709" y="984653"/>
            <a:chExt cx="4190716" cy="23509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6B9115-88E8-F54F-B1F5-0A25541D1402}"/>
                </a:ext>
              </a:extLst>
            </p:cNvPr>
            <p:cNvSpPr/>
            <p:nvPr/>
          </p:nvSpPr>
          <p:spPr bwMode="auto">
            <a:xfrm>
              <a:off x="4565364" y="984653"/>
              <a:ext cx="4184061" cy="2350921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DRIVING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are likely to make their presence known, may be less collaborative, may try to dominate conversations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Don’t mistake multi-tasking for indifference, they may have already decided to buy—ask them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22D51C-833F-9247-A8CD-2BD7A136E0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1285104"/>
              <a:ext cx="4190716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899BCA-3F9A-7044-836F-C4EBCDFA62B2}"/>
              </a:ext>
            </a:extLst>
          </p:cNvPr>
          <p:cNvGrpSpPr/>
          <p:nvPr/>
        </p:nvGrpSpPr>
        <p:grpSpPr>
          <a:xfrm>
            <a:off x="4562033" y="3001602"/>
            <a:ext cx="3143036" cy="1785390"/>
            <a:chOff x="4558709" y="3541060"/>
            <a:chExt cx="4190714" cy="23805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C4DAF5-A057-B049-968F-B2858BBCC84F}"/>
                </a:ext>
              </a:extLst>
            </p:cNvPr>
            <p:cNvSpPr/>
            <p:nvPr/>
          </p:nvSpPr>
          <p:spPr bwMode="auto">
            <a:xfrm>
              <a:off x="4565365" y="3541060"/>
              <a:ext cx="4184058" cy="238052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EXPRESSIVE 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Most talkative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cautious about allowing for too little structure in your meetings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Do not needlessly stifle them during meetings but have meeting structure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Don’t mistake energy for buying signals—ask them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E3ECB0-F6EA-9F49-8D8D-63B7997B31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3834716"/>
              <a:ext cx="419071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6AF51-5642-864D-962B-F2BABB128BCB}"/>
              </a:ext>
            </a:extLst>
          </p:cNvPr>
          <p:cNvGrpSpPr/>
          <p:nvPr/>
        </p:nvGrpSpPr>
        <p:grpSpPr>
          <a:xfrm>
            <a:off x="1303507" y="3001602"/>
            <a:ext cx="3138046" cy="1785390"/>
            <a:chOff x="214008" y="3541060"/>
            <a:chExt cx="4184061" cy="23805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389A9C-148C-7046-93F3-79C7CC20CDD5}"/>
                </a:ext>
              </a:extLst>
            </p:cNvPr>
            <p:cNvSpPr/>
            <p:nvPr/>
          </p:nvSpPr>
          <p:spPr bwMode="auto">
            <a:xfrm>
              <a:off x="214008" y="3541060"/>
              <a:ext cx="4184061" cy="238052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AMIABLE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Generally, be less talkative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May be hesitant to disagree or offer their viewpoints if they think it will be contrary to the opinions of the rest of the team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Don’t mistake agreement as endorsement—ask them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BEA116-70E4-C443-87C7-563FE4358C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4008" y="3834716"/>
              <a:ext cx="41840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C120A22-3F95-FF48-8607-CB19BBFFBEE9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13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BE4993E-47E6-F04B-AD08-88FBC0BC66EB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24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7"/>
          <p:cNvSpPr>
            <a:spLocks noGrp="1" noChangeArrowheads="1"/>
          </p:cNvSpPr>
          <p:nvPr>
            <p:ph idx="1"/>
          </p:nvPr>
        </p:nvSpPr>
        <p:spPr>
          <a:xfrm>
            <a:off x="396546" y="1034198"/>
            <a:ext cx="6118140" cy="2824098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519113" indent="-342900"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Focus on their Style </a:t>
            </a:r>
            <a:r>
              <a:rPr lang="en-US" sz="1800" b="1" dirty="0">
                <a:latin typeface="Arial" charset="0"/>
                <a:ea typeface="ヒラギノ角ゴ Pro W3" charset="0"/>
                <a:cs typeface="Arial" charset="0"/>
              </a:rPr>
              <a:t>Need</a:t>
            </a:r>
          </a:p>
          <a:p>
            <a:pPr marL="519113" indent="-342900"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Support their Style </a:t>
            </a:r>
            <a:r>
              <a:rPr lang="en-US" sz="1800" b="1" dirty="0">
                <a:latin typeface="Arial" charset="0"/>
                <a:ea typeface="ヒラギノ角ゴ Pro W3" charset="0"/>
                <a:cs typeface="Arial" charset="0"/>
              </a:rPr>
              <a:t>Orientation</a:t>
            </a:r>
          </a:p>
          <a:p>
            <a:pPr marL="519113" indent="-342900">
              <a:spcBef>
                <a:spcPct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Arial" charset="0"/>
                <a:ea typeface="ヒラギノ角ゴ Pro W3" charset="0"/>
                <a:cs typeface="Arial" charset="0"/>
              </a:rPr>
              <a:t>Take your Style </a:t>
            </a:r>
            <a:r>
              <a:rPr lang="en-US" sz="1800" b="1" dirty="0">
                <a:latin typeface="Arial" charset="0"/>
                <a:ea typeface="ヒラギノ角ゴ Pro W3" charset="0"/>
                <a:cs typeface="Arial" charset="0"/>
              </a:rPr>
              <a:t>Growth Action</a:t>
            </a:r>
          </a:p>
        </p:txBody>
      </p:sp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493340" y="354893"/>
            <a:ext cx="6928863" cy="96678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Enhancing Your Virtual Versatility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205EA-A70F-BD46-B651-9F0086858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993" y="1992148"/>
            <a:ext cx="3861344" cy="300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9F7DC3-9AA7-9148-A12C-E56C08D1635F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12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D4D106A-8FE2-A047-811F-9833D94C7A2C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159657" y="1107821"/>
            <a:ext cx="4886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Arial" charset="0"/>
                <a:cs typeface="Arial" charset="0"/>
              </a:rPr>
              <a:t>Tension</a:t>
            </a:r>
            <a:r>
              <a:rPr lang="en-US" sz="1400" dirty="0">
                <a:latin typeface="Arial" charset="0"/>
                <a:cs typeface="Arial" charset="0"/>
              </a:rPr>
              <a:t> —  A force that stimulates buying activity.</a:t>
            </a:r>
          </a:p>
        </p:txBody>
      </p:sp>
      <p:sp>
        <p:nvSpPr>
          <p:cNvPr id="39938" name="Rectangle 33"/>
          <p:cNvSpPr>
            <a:spLocks noGrp="1" noChangeArrowheads="1"/>
          </p:cNvSpPr>
          <p:nvPr>
            <p:ph type="title"/>
          </p:nvPr>
        </p:nvSpPr>
        <p:spPr>
          <a:xfrm>
            <a:off x="520917" y="503543"/>
            <a:ext cx="5229225" cy="742950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Tuning Into Tension</a:t>
            </a:r>
          </a:p>
        </p:txBody>
      </p:sp>
      <p:pic>
        <p:nvPicPr>
          <p:cNvPr id="39939" name="Picture 24" descr="Prod-Tens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743" y="1493422"/>
            <a:ext cx="4702092" cy="33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6D096-3ED7-9741-AA2C-7E8E9A26DC00}"/>
              </a:ext>
            </a:extLst>
          </p:cNvPr>
          <p:cNvSpPr txBox="1"/>
          <p:nvPr/>
        </p:nvSpPr>
        <p:spPr>
          <a:xfrm>
            <a:off x="3170366" y="3994151"/>
            <a:ext cx="8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Sale Stalls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563BC-2DF0-884A-AB3A-51D8C6CA9A97}"/>
              </a:ext>
            </a:extLst>
          </p:cNvPr>
          <p:cNvSpPr txBox="1"/>
          <p:nvPr/>
        </p:nvSpPr>
        <p:spPr>
          <a:xfrm>
            <a:off x="5167908" y="3994151"/>
            <a:ext cx="85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Sale Derails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A6210-F121-1444-BA7D-463AE32BF84B}"/>
              </a:ext>
            </a:extLst>
          </p:cNvPr>
          <p:cNvSpPr txBox="1"/>
          <p:nvPr/>
        </p:nvSpPr>
        <p:spPr>
          <a:xfrm>
            <a:off x="4002211" y="3994151"/>
            <a:ext cx="116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Sale Progresses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817B2-21B4-5C4F-ABFC-FCFB02B79F4E}"/>
              </a:ext>
            </a:extLst>
          </p:cNvPr>
          <p:cNvSpPr txBox="1"/>
          <p:nvPr/>
        </p:nvSpPr>
        <p:spPr>
          <a:xfrm>
            <a:off x="561707" y="4967129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14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0F69E96-F0DB-D646-977E-1C6582A954CA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597573" y="358399"/>
            <a:ext cx="5675039" cy="657225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Tuning Into Tension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A0290E-9898-0D4D-9D64-50CE6C2441B2}"/>
              </a:ext>
            </a:extLst>
          </p:cNvPr>
          <p:cNvGrpSpPr/>
          <p:nvPr/>
        </p:nvGrpSpPr>
        <p:grpSpPr>
          <a:xfrm>
            <a:off x="1235413" y="944399"/>
            <a:ext cx="3225595" cy="1926767"/>
            <a:chOff x="97276" y="981962"/>
            <a:chExt cx="4300793" cy="25690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5786C6-D698-9247-864F-EC777A5D188D}"/>
                </a:ext>
              </a:extLst>
            </p:cNvPr>
            <p:cNvSpPr/>
            <p:nvPr/>
          </p:nvSpPr>
          <p:spPr bwMode="auto">
            <a:xfrm>
              <a:off x="97276" y="981962"/>
              <a:ext cx="4300793" cy="2569022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ANALYTICAL STYLE</a:t>
              </a: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agenda and time parameters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Support data with source information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Insert “pauses” for questions</a:t>
              </a:r>
            </a:p>
            <a:p>
              <a:pPr algn="l" eaLnBrk="0" hangingPunct="0"/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Rely on visual images without data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Move too quickly through the information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End the meeting without asking if they need more detail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050" dirty="0">
                <a:latin typeface="Arial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664AC6-999E-3F4D-BA3A-16911C8742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276" y="1285105"/>
              <a:ext cx="430079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7457A2-1E83-EA44-AFBE-7804864543C0}"/>
              </a:ext>
            </a:extLst>
          </p:cNvPr>
          <p:cNvGrpSpPr/>
          <p:nvPr/>
        </p:nvGrpSpPr>
        <p:grpSpPr>
          <a:xfrm>
            <a:off x="4542577" y="946417"/>
            <a:ext cx="3230585" cy="1911079"/>
            <a:chOff x="4558709" y="984653"/>
            <a:chExt cx="4307446" cy="254810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74251D-791E-D049-863E-0E5FFFAF4C41}"/>
                </a:ext>
              </a:extLst>
            </p:cNvPr>
            <p:cNvSpPr/>
            <p:nvPr/>
          </p:nvSpPr>
          <p:spPr bwMode="auto">
            <a:xfrm>
              <a:off x="4565364" y="984653"/>
              <a:ext cx="4300791" cy="2548105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DRIVING STYLE</a:t>
              </a:r>
              <a:endParaRPr lang="en-US" sz="1200" dirty="0">
                <a:latin typeface="Arial" charset="0"/>
              </a:endParaRP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objectives up front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Ask them to share their expectations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Revisit the objectives throughout</a:t>
              </a:r>
            </a:p>
            <a:p>
              <a:pPr algn="l" eaLnBrk="0" hangingPunct="0"/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too many details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Assume they’re paying attention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End the meeting without follow-up actions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E34DA4-42C8-4C48-80C4-181FB1CCE5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1285104"/>
              <a:ext cx="430079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B70F93-37C1-F840-9C7D-CDC146491E6E}"/>
              </a:ext>
            </a:extLst>
          </p:cNvPr>
          <p:cNvGrpSpPr/>
          <p:nvPr/>
        </p:nvGrpSpPr>
        <p:grpSpPr>
          <a:xfrm>
            <a:off x="4542577" y="2941544"/>
            <a:ext cx="3230585" cy="2146015"/>
            <a:chOff x="4558709" y="3541059"/>
            <a:chExt cx="4307446" cy="28613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96FF35-5594-0144-9DDD-840FBCAAC5E2}"/>
                </a:ext>
              </a:extLst>
            </p:cNvPr>
            <p:cNvSpPr/>
            <p:nvPr/>
          </p:nvSpPr>
          <p:spPr bwMode="auto">
            <a:xfrm>
              <a:off x="4565365" y="3541059"/>
              <a:ext cx="4300790" cy="2861353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EXPRESSIVE  STYLE</a:t>
              </a:r>
              <a:endParaRPr lang="en-US" sz="1200" dirty="0">
                <a:latin typeface="Arial" charset="0"/>
              </a:endParaRP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Use more images than text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Move at a quick pace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Let them build on ideas you share</a:t>
              </a:r>
            </a:p>
            <a:p>
              <a:pPr algn="l" eaLnBrk="0" hangingPunct="0"/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Take their feedback personally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Appear uncommitted to your goals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End the meeting without allowing them to speak their mind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21DFB56-041F-4246-BC8F-2A8B54B2C8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3834716"/>
              <a:ext cx="430744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35EB0F-2EB2-3449-9553-0867FFEB1773}"/>
              </a:ext>
            </a:extLst>
          </p:cNvPr>
          <p:cNvGrpSpPr/>
          <p:nvPr/>
        </p:nvGrpSpPr>
        <p:grpSpPr>
          <a:xfrm>
            <a:off x="1235413" y="2941544"/>
            <a:ext cx="3225595" cy="2146019"/>
            <a:chOff x="97275" y="3541059"/>
            <a:chExt cx="4300793" cy="28613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87D3BD-4CA1-1B4A-BD10-73ABCC45DFDA}"/>
                </a:ext>
              </a:extLst>
            </p:cNvPr>
            <p:cNvSpPr/>
            <p:nvPr/>
          </p:nvSpPr>
          <p:spPr bwMode="auto">
            <a:xfrm>
              <a:off x="97275" y="3541059"/>
              <a:ext cx="4300793" cy="2861358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AMIABLE STYLE</a:t>
              </a:r>
              <a:endParaRPr lang="en-US" sz="1200" dirty="0">
                <a:latin typeface="Arial" charset="0"/>
              </a:endParaRPr>
            </a:p>
            <a:p>
              <a:pPr algn="l" eaLnBrk="0" hangingPunct="0">
                <a:spcAft>
                  <a:spcPts val="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Find a personal connection at the beginning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Ask open-ended questions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images of people</a:t>
              </a:r>
            </a:p>
            <a:p>
              <a:pPr algn="l" eaLnBrk="0" hangingPunct="0"/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DON’T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Assume they’re agreeing with you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Spend too much time on facts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End the meeting without drawing out their feelings about your ideas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D25F19A-0D84-C140-89B2-AD37D94527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275" y="3834716"/>
              <a:ext cx="430079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BC2DCCF-C985-1343-993F-45F26D255A2F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38D43-8248-CB46-944B-286CD9AC0C0B}"/>
              </a:ext>
            </a:extLst>
          </p:cNvPr>
          <p:cNvSpPr txBox="1"/>
          <p:nvPr/>
        </p:nvSpPr>
        <p:spPr>
          <a:xfrm>
            <a:off x="561707" y="5172978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18</a:t>
            </a:r>
          </a:p>
        </p:txBody>
      </p:sp>
    </p:spTree>
    <p:extLst>
      <p:ext uri="{BB962C8B-B14F-4D97-AF65-F5344CB8AC3E}">
        <p14:creationId xmlns:p14="http://schemas.microsoft.com/office/powerpoint/2010/main" val="3716333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A061-1BEF-FE4C-9CE2-FE51D0C2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1" y="308427"/>
            <a:ext cx="6861668" cy="715405"/>
          </a:xfrm>
        </p:spPr>
        <p:txBody>
          <a:bodyPr/>
          <a:lstStyle/>
          <a:p>
            <a:r>
              <a:rPr lang="en-US" sz="3200" b="0" dirty="0"/>
              <a:t>Selling to a Purchasing Committee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79C5-2698-7D4C-99BF-38F875E7C1EE}"/>
              </a:ext>
            </a:extLst>
          </p:cNvPr>
          <p:cNvGrpSpPr/>
          <p:nvPr/>
        </p:nvGrpSpPr>
        <p:grpSpPr>
          <a:xfrm>
            <a:off x="1268361" y="943567"/>
            <a:ext cx="3202687" cy="2006107"/>
            <a:chOff x="127820" y="981962"/>
            <a:chExt cx="4270249" cy="26748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F6B14D-D942-C14B-B307-5A6EDD7677BE}"/>
                </a:ext>
              </a:extLst>
            </p:cNvPr>
            <p:cNvSpPr/>
            <p:nvPr/>
          </p:nvSpPr>
          <p:spPr bwMode="auto">
            <a:xfrm>
              <a:off x="127820" y="981962"/>
              <a:ext cx="4270249" cy="2674809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ANALYTICAL STYLE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If they believe the purchasing committee is making a decision too quickly, they may try to slow down the process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May be reluctant to state their opinions on the purchase decision to others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Provide them with all the information they need to come to a decision and let them know they can chat with you individually as required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050" dirty="0">
                <a:latin typeface="Arial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75E415-C111-2D42-9FDE-40E3B9955B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7820" y="1285105"/>
              <a:ext cx="42702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BB70C1-32BE-074F-B7FF-B33E5AB318D0}"/>
              </a:ext>
            </a:extLst>
          </p:cNvPr>
          <p:cNvGrpSpPr/>
          <p:nvPr/>
        </p:nvGrpSpPr>
        <p:grpSpPr>
          <a:xfrm>
            <a:off x="4532537" y="945585"/>
            <a:ext cx="3207677" cy="2004089"/>
            <a:chOff x="4558709" y="984653"/>
            <a:chExt cx="4276902" cy="267211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70C737-9527-DF49-BD8C-1EBAD5F982F0}"/>
                </a:ext>
              </a:extLst>
            </p:cNvPr>
            <p:cNvSpPr/>
            <p:nvPr/>
          </p:nvSpPr>
          <p:spPr bwMode="auto">
            <a:xfrm>
              <a:off x="4565362" y="984653"/>
              <a:ext cx="4270249" cy="2672118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DRIVING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will want some control over the decision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may try to rush the process to the frustration of other committee members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Keep them in a productive state by maintaining a focus on the overall goals to be achieved by a decision in your favor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22F5CF-77B5-1349-9214-41B406FD4D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1285104"/>
              <a:ext cx="4276902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F34F19-1DB9-2240-A025-42092CF026E5}"/>
              </a:ext>
            </a:extLst>
          </p:cNvPr>
          <p:cNvGrpSpPr/>
          <p:nvPr/>
        </p:nvGrpSpPr>
        <p:grpSpPr>
          <a:xfrm>
            <a:off x="4532537" y="3020200"/>
            <a:ext cx="3207677" cy="2004077"/>
            <a:chOff x="4558709" y="3541059"/>
            <a:chExt cx="4276902" cy="26721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2EBB56-7528-AD4A-8A79-D9C7AADA6E2D}"/>
                </a:ext>
              </a:extLst>
            </p:cNvPr>
            <p:cNvSpPr/>
            <p:nvPr/>
          </p:nvSpPr>
          <p:spPr bwMode="auto">
            <a:xfrm>
              <a:off x="4565365" y="3541059"/>
              <a:ext cx="4270246" cy="2672103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EXPRESSIVE 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will be very vocal with their opinions during any committee decision-making process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may act impulsively without considering all the relevant facts or implications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Allow them to vent and provide them with persuasive Style-appropriate information about personal impacts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E7AF72-5872-D14F-AE69-43EF3847CC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8709" y="3834195"/>
              <a:ext cx="4276902" cy="52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E8B007-49F8-274C-AA9F-9A491E2E7F54}"/>
              </a:ext>
            </a:extLst>
          </p:cNvPr>
          <p:cNvGrpSpPr/>
          <p:nvPr/>
        </p:nvGrpSpPr>
        <p:grpSpPr>
          <a:xfrm>
            <a:off x="1268361" y="3020200"/>
            <a:ext cx="3202687" cy="2002536"/>
            <a:chOff x="127819" y="3541059"/>
            <a:chExt cx="4270249" cy="26747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19B665-D5ED-014A-A1B2-73CBF2BC6636}"/>
                </a:ext>
              </a:extLst>
            </p:cNvPr>
            <p:cNvSpPr/>
            <p:nvPr/>
          </p:nvSpPr>
          <p:spPr bwMode="auto">
            <a:xfrm>
              <a:off x="127819" y="3541059"/>
              <a:ext cx="4270249" cy="2674788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AMIABLE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 are more hesitant to speak forcefully about their opinions or concerns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They can become uncomfortable and reluctant to state any disagreements openly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You can usually avert this behavior by specifically asking if all questions have been answered at each step of the sales conversation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E1FCF5-CE18-A840-B9A2-BB60F4BD84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7819" y="3834715"/>
              <a:ext cx="4270249" cy="5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87504A-1E0D-FF40-B3B6-302C1510A05F}"/>
              </a:ext>
            </a:extLst>
          </p:cNvPr>
          <p:cNvSpPr txBox="1"/>
          <p:nvPr/>
        </p:nvSpPr>
        <p:spPr>
          <a:xfrm>
            <a:off x="561707" y="5126943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19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18ACFC5-8DB9-B047-95D3-97AC2E1FAB5B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69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7"/>
          <p:cNvSpPr>
            <a:spLocks noGrp="1" noChangeArrowheads="1"/>
          </p:cNvSpPr>
          <p:nvPr>
            <p:ph idx="1"/>
          </p:nvPr>
        </p:nvSpPr>
        <p:spPr>
          <a:xfrm>
            <a:off x="726566" y="1386556"/>
            <a:ext cx="7947415" cy="2434861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>Less client contact—and more formal when it does occur:</a:t>
            </a:r>
          </a:p>
          <a:p>
            <a:pPr marL="176213" indent="0">
              <a:spcBef>
                <a:spcPct val="0"/>
              </a:spcBef>
              <a:buSzTx/>
              <a:buNone/>
            </a:pPr>
            <a:endParaRPr lang="en-US" sz="2100" dirty="0">
              <a:latin typeface="Arial" charset="0"/>
              <a:ea typeface="ヒラギノ角ゴ Pro W3" charset="0"/>
              <a:cs typeface="Arial" charset="0"/>
            </a:endParaRP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Harder to build trust</a:t>
            </a: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Harder to qualify</a:t>
            </a:r>
          </a:p>
          <a:p>
            <a:pPr marL="433388">
              <a:spcBef>
                <a:spcPct val="0"/>
              </a:spcBef>
              <a:buSzTx/>
            </a:pPr>
            <a:r>
              <a:rPr lang="en-US" sz="2000" dirty="0">
                <a:latin typeface="Arial" charset="0"/>
                <a:ea typeface="ヒラギノ角ゴ Pro W3" charset="0"/>
                <a:cs typeface="Arial" charset="0"/>
              </a:rPr>
              <a:t>Harder to get critical information</a:t>
            </a:r>
          </a:p>
        </p:txBody>
      </p:sp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561705" y="645980"/>
            <a:ext cx="5924550" cy="96678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The Consequence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54D32-9893-BE4E-B865-1BC6828F61D5}"/>
              </a:ext>
            </a:extLst>
          </p:cNvPr>
          <p:cNvSpPr txBox="1"/>
          <p:nvPr/>
        </p:nvSpPr>
        <p:spPr>
          <a:xfrm>
            <a:off x="1247684" y="3730734"/>
            <a:ext cx="666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We need far greater precision with our sales efforts, and greater accuracy interpreting our client’s buying behavior than ever before.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99E4A-3291-994F-8731-4831658E4391}"/>
              </a:ext>
            </a:extLst>
          </p:cNvPr>
          <p:cNvSpPr txBox="1"/>
          <p:nvPr/>
        </p:nvSpPr>
        <p:spPr>
          <a:xfrm>
            <a:off x="561707" y="4820937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3FD225D-EDFE-D141-ABB6-89F3B6090FA5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5977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A061-1BEF-FE4C-9CE2-FE51D0C2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04" y="376124"/>
            <a:ext cx="6078192" cy="715405"/>
          </a:xfrm>
        </p:spPr>
        <p:txBody>
          <a:bodyPr/>
          <a:lstStyle/>
          <a:p>
            <a:r>
              <a:rPr lang="en-US" sz="3200" b="0" dirty="0"/>
              <a:t>Building Relationships Virtually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3618BD-3EDC-DE4A-9E59-4F809984FC4B}"/>
              </a:ext>
            </a:extLst>
          </p:cNvPr>
          <p:cNvGrpSpPr/>
          <p:nvPr/>
        </p:nvGrpSpPr>
        <p:grpSpPr>
          <a:xfrm>
            <a:off x="1170773" y="1022222"/>
            <a:ext cx="3270779" cy="1764792"/>
            <a:chOff x="37031" y="981962"/>
            <a:chExt cx="4361038" cy="23509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3F7278-CA08-D04F-A03F-581E91F80657}"/>
                </a:ext>
              </a:extLst>
            </p:cNvPr>
            <p:cNvSpPr/>
            <p:nvPr/>
          </p:nvSpPr>
          <p:spPr bwMode="auto">
            <a:xfrm>
              <a:off x="37031" y="981962"/>
              <a:ext cx="4361038" cy="2350921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ANALYTICAL STYLE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Communicate when there is a specific reason to do so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Share interesting third-party data and research that relates to their job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Find a way to help them test their thinking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Like and support their activities on LinkedIn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  <a:p>
              <a:pPr marL="214313" indent="-214313" algn="just" eaLnBrk="0" hangingPunct="0">
                <a:buFont typeface="Arial" panose="020B0604020202020204" pitchFamily="34" charset="0"/>
                <a:buChar char="•"/>
              </a:pPr>
              <a:endParaRPr lang="en-US" sz="1200" dirty="0">
                <a:latin typeface="Arial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F5A3C9-317E-194B-AB89-6E5D952335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31" y="1285104"/>
              <a:ext cx="436103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0527D-FA88-7C4F-9E05-3FF883405D96}"/>
              </a:ext>
            </a:extLst>
          </p:cNvPr>
          <p:cNvGrpSpPr/>
          <p:nvPr/>
        </p:nvGrpSpPr>
        <p:grpSpPr>
          <a:xfrm>
            <a:off x="4562031" y="1024241"/>
            <a:ext cx="3275769" cy="1763191"/>
            <a:chOff x="4558709" y="984653"/>
            <a:chExt cx="4367693" cy="23509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704E0-5266-F34C-8CF2-EF27D0867A46}"/>
                </a:ext>
              </a:extLst>
            </p:cNvPr>
            <p:cNvSpPr/>
            <p:nvPr/>
          </p:nvSpPr>
          <p:spPr bwMode="auto">
            <a:xfrm>
              <a:off x="4565364" y="984653"/>
              <a:ext cx="4361038" cy="2350921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DRIVING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Communicate only when especially necessary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Share innovations that relate to efficiency gains that relates to their role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Find a way to provide value that saves time or money but costs them nothing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Like and support their activities on LinkedIn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D842E7-A184-2542-A0A4-92DCD00300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1285104"/>
              <a:ext cx="4367692" cy="2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0077D2-50C1-7E42-85A6-EDAB2B71642B}"/>
              </a:ext>
            </a:extLst>
          </p:cNvPr>
          <p:cNvGrpSpPr/>
          <p:nvPr/>
        </p:nvGrpSpPr>
        <p:grpSpPr>
          <a:xfrm>
            <a:off x="4562033" y="2941545"/>
            <a:ext cx="3275766" cy="1785390"/>
            <a:chOff x="4558709" y="3541060"/>
            <a:chExt cx="4367688" cy="2380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D0D4FA-2720-234B-893D-478CF3C5BDAB}"/>
                </a:ext>
              </a:extLst>
            </p:cNvPr>
            <p:cNvSpPr/>
            <p:nvPr/>
          </p:nvSpPr>
          <p:spPr bwMode="auto">
            <a:xfrm>
              <a:off x="4565364" y="3541060"/>
              <a:ext cx="4361033" cy="238052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EXPRESSIVE 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Every now and then ask for their thoughts in their area of expertise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Invite them to participate in a keynote, podcast, webinar, etc. (that is not a testimonial for you in disguise)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Find a way to increase their personal brand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1DFB91-DC72-874E-86AC-D4DFEF41F5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3834716"/>
              <a:ext cx="436768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5BA8F1-8C93-3D45-97C8-AD3578226E96}"/>
              </a:ext>
            </a:extLst>
          </p:cNvPr>
          <p:cNvGrpSpPr/>
          <p:nvPr/>
        </p:nvGrpSpPr>
        <p:grpSpPr>
          <a:xfrm>
            <a:off x="1170773" y="2941545"/>
            <a:ext cx="3270779" cy="1785390"/>
            <a:chOff x="37030" y="3541060"/>
            <a:chExt cx="4361038" cy="2380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1A37C6-BB9A-8342-B3B3-3592E7D21471}"/>
                </a:ext>
              </a:extLst>
            </p:cNvPr>
            <p:cNvSpPr/>
            <p:nvPr/>
          </p:nvSpPr>
          <p:spPr bwMode="auto">
            <a:xfrm>
              <a:off x="37030" y="3541060"/>
              <a:ext cx="4361038" cy="238052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AMIABLE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Periodically, check in to see how they are doing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Invite them to be part of a group that is related to their role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Find a way you can help them personally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EB6C63-B6E6-6D4E-9D10-29934B6181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30" y="3834716"/>
              <a:ext cx="436103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D1A2F2-A161-5A40-A2C9-87441054E4DC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20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FAAF433A-6375-A444-871D-F0CD84028C87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A061-1BEF-FE4C-9CE2-FE51D0C2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68" y="378043"/>
            <a:ext cx="5025596" cy="715405"/>
          </a:xfrm>
        </p:spPr>
        <p:txBody>
          <a:bodyPr/>
          <a:lstStyle/>
          <a:p>
            <a:r>
              <a:rPr lang="en-US" sz="3200" b="0" dirty="0"/>
              <a:t>Earning Trust Virtually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3618BD-3EDC-DE4A-9E59-4F809984FC4B}"/>
              </a:ext>
            </a:extLst>
          </p:cNvPr>
          <p:cNvGrpSpPr/>
          <p:nvPr/>
        </p:nvGrpSpPr>
        <p:grpSpPr>
          <a:xfrm>
            <a:off x="1247687" y="1022223"/>
            <a:ext cx="3193866" cy="1763191"/>
            <a:chOff x="139583" y="981962"/>
            <a:chExt cx="4258487" cy="23509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3F7278-CA08-D04F-A03F-581E91F80657}"/>
                </a:ext>
              </a:extLst>
            </p:cNvPr>
            <p:cNvSpPr/>
            <p:nvPr/>
          </p:nvSpPr>
          <p:spPr bwMode="auto">
            <a:xfrm>
              <a:off x="139583" y="981962"/>
              <a:ext cx="4258487" cy="2350921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ANALYTICAL STYLE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Prove that you are capable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the logic behind statements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Focus on quality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Prepare and know their organization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Communicate the pros and cons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Let the personal relationship develop; don’t push it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F5A3C9-317E-194B-AB89-6E5D952335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583" y="1285105"/>
              <a:ext cx="42584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0527D-FA88-7C4F-9E05-3FF883405D96}"/>
              </a:ext>
            </a:extLst>
          </p:cNvPr>
          <p:cNvGrpSpPr/>
          <p:nvPr/>
        </p:nvGrpSpPr>
        <p:grpSpPr>
          <a:xfrm>
            <a:off x="4562032" y="1024241"/>
            <a:ext cx="3198857" cy="1763191"/>
            <a:chOff x="4558709" y="984653"/>
            <a:chExt cx="4265143" cy="23509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704E0-5266-F34C-8CF2-EF27D0867A46}"/>
                </a:ext>
              </a:extLst>
            </p:cNvPr>
            <p:cNvSpPr/>
            <p:nvPr/>
          </p:nvSpPr>
          <p:spPr bwMode="auto">
            <a:xfrm>
              <a:off x="4565364" y="984653"/>
              <a:ext cx="4258488" cy="2350921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DRIVING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confidence in your abilities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Inform them if demands cannot be met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candid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Keep up with fast pace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Communicate your understanding of their desired results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efficient with their time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D842E7-A184-2542-A0A4-92DCD00300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1285104"/>
              <a:ext cx="426514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0077D2-50C1-7E42-85A6-EDAB2B71642B}"/>
              </a:ext>
            </a:extLst>
          </p:cNvPr>
          <p:cNvGrpSpPr/>
          <p:nvPr/>
        </p:nvGrpSpPr>
        <p:grpSpPr>
          <a:xfrm>
            <a:off x="4562033" y="2941545"/>
            <a:ext cx="3198856" cy="1785390"/>
            <a:chOff x="4558709" y="3541060"/>
            <a:chExt cx="4265141" cy="2380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D0D4FA-2720-234B-893D-478CF3C5BDAB}"/>
                </a:ext>
              </a:extLst>
            </p:cNvPr>
            <p:cNvSpPr/>
            <p:nvPr/>
          </p:nvSpPr>
          <p:spPr bwMode="auto">
            <a:xfrm>
              <a:off x="4565365" y="3541060"/>
              <a:ext cx="4258485" cy="238052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EXPRESSIVE 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Have a casual, open approach 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Don’t unnecessarily conceal your feelings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Avoid challenging or competing with them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enthusiasm for their ideas, hunches and insights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Give them your undivided attention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Talk about non-work topics</a:t>
              </a:r>
              <a:endParaRPr lang="en-US" sz="12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1DFB91-DC72-874E-86AC-D4DFEF41F5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8709" y="3834716"/>
              <a:ext cx="426514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5BA8F1-8C93-3D45-97C8-AD3578226E96}"/>
              </a:ext>
            </a:extLst>
          </p:cNvPr>
          <p:cNvGrpSpPr/>
          <p:nvPr/>
        </p:nvGrpSpPr>
        <p:grpSpPr>
          <a:xfrm>
            <a:off x="1247687" y="2941545"/>
            <a:ext cx="3193865" cy="1785390"/>
            <a:chOff x="139582" y="3541060"/>
            <a:chExt cx="4258486" cy="2380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1A37C6-BB9A-8342-B3B3-3592E7D21471}"/>
                </a:ext>
              </a:extLst>
            </p:cNvPr>
            <p:cNvSpPr/>
            <p:nvPr/>
          </p:nvSpPr>
          <p:spPr bwMode="auto">
            <a:xfrm>
              <a:off x="139582" y="3541060"/>
              <a:ext cx="4258486" cy="238052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Arial" charset="0"/>
                </a:rPr>
                <a:t>AMIABLE STYLE</a:t>
              </a:r>
              <a:endParaRPr lang="en-US" sz="1200" dirty="0">
                <a:latin typeface="Arial" charset="0"/>
              </a:endParaRP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Share personal information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Be genuine, sincere and authentic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Show your commitment to helping them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Empathize with their needs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Avoid unnecessary pressure</a:t>
              </a:r>
            </a:p>
            <a:p>
              <a:pPr marL="214313" indent="-214313" algn="l" eaLnBrk="0" hangingPunct="0"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</a:rPr>
                <a:t>Remember the names of their key relationships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6EB6C63-B6E6-6D4E-9D10-29934B6181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582" y="3834716"/>
              <a:ext cx="425848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4606CF-9716-AE44-86CB-1D580DA13E3F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21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5E4591A-7F44-AF42-87B3-E2A6FE22354F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34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580-7772-DD49-A8A0-171EB480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06" y="2367863"/>
            <a:ext cx="5338119" cy="514350"/>
          </a:xfrm>
        </p:spPr>
        <p:txBody>
          <a:bodyPr/>
          <a:lstStyle/>
          <a:p>
            <a:r>
              <a:rPr lang="en-US" sz="3600" b="0" dirty="0"/>
              <a:t>Additional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14A2E-0044-6040-B92D-2D7EF524FDEB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096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A061-1BEF-FE4C-9CE2-FE51D0C2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72" y="1664817"/>
            <a:ext cx="3137806" cy="715405"/>
          </a:xfrm>
        </p:spPr>
        <p:txBody>
          <a:bodyPr/>
          <a:lstStyle/>
          <a:p>
            <a:pPr algn="ctr"/>
            <a:r>
              <a:rPr lang="en-US" sz="3200" b="0" dirty="0"/>
              <a:t>Versatility &amp; The </a:t>
            </a:r>
            <a:br>
              <a:rPr lang="en-US" sz="3200" b="0" dirty="0"/>
            </a:br>
            <a:r>
              <a:rPr lang="en-US" sz="3200" b="0" dirty="0"/>
              <a:t>Sales Process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D7D91E5-3AC6-D04F-B9CB-9B8D35EEDA64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D3DF742-1E4D-4645-993F-BADC85177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207" y="334880"/>
            <a:ext cx="2743200" cy="34531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E558FA-9698-054D-A5D8-324D6B0D7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2065" y="811711"/>
            <a:ext cx="2743200" cy="3364814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2F1CDD-3304-8B4F-92D9-974168D60F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28" y="1664817"/>
            <a:ext cx="2743200" cy="354280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90900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580-7772-DD49-A8A0-171EB480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7" y="1750028"/>
            <a:ext cx="3135085" cy="874241"/>
          </a:xfrm>
        </p:spPr>
        <p:txBody>
          <a:bodyPr/>
          <a:lstStyle/>
          <a:p>
            <a:r>
              <a:rPr lang="en-US" sz="3200" b="0" dirty="0"/>
              <a:t>ABC’s of Selling with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B3FED-847B-E845-ABC4-586B749ACB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627" y="364437"/>
            <a:ext cx="2743200" cy="37555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645B1-74CA-1F43-AD03-427B1DFCE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2" y="770310"/>
            <a:ext cx="2743200" cy="3484350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88C6B-EFE4-1F4C-B8F2-9DE6F5B075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514" y="1799012"/>
            <a:ext cx="2743200" cy="3379079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9A6D51-6186-D742-B4D6-1A14F8B0A80F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88005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itle 2">
            <a:extLst>
              <a:ext uri="{FF2B5EF4-FFF2-40B4-BE49-F238E27FC236}">
                <a16:creationId xmlns:a16="http://schemas.microsoft.com/office/drawing/2014/main" id="{08A9891B-7A0D-0F47-ADC2-183E2B168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933" y="534818"/>
            <a:ext cx="7729941" cy="676275"/>
          </a:xfrm>
        </p:spPr>
        <p:txBody>
          <a:bodyPr/>
          <a:lstStyle/>
          <a:p>
            <a:r>
              <a:rPr lang="en-US" altLang="en-US" sz="3200" b="0" dirty="0">
                <a:solidFill>
                  <a:srgbClr val="00558C"/>
                </a:solidFill>
                <a:ea typeface="ヒラギノ角ゴ Pro W3" panose="020B0300000000000000" pitchFamily="34" charset="-128"/>
              </a:rPr>
              <a:t>Post-Training: SOCIAL STYLE Navigator</a:t>
            </a:r>
            <a:r>
              <a:rPr lang="en-US" altLang="en-US" b="0" baseline="30000" dirty="0">
                <a:solidFill>
                  <a:srgbClr val="00558C"/>
                </a:solidFill>
                <a:ea typeface="ヒラギノ角ゴ Pro W3" panose="020B0300000000000000" pitchFamily="34" charset="-128"/>
              </a:rPr>
              <a:t>®</a:t>
            </a:r>
          </a:p>
        </p:txBody>
      </p:sp>
      <p:sp>
        <p:nvSpPr>
          <p:cNvPr id="95238" name="TextBox 12">
            <a:extLst>
              <a:ext uri="{FF2B5EF4-FFF2-40B4-BE49-F238E27FC236}">
                <a16:creationId xmlns:a16="http://schemas.microsoft.com/office/drawing/2014/main" id="{BFD662CD-A070-9C43-8FB8-5EB4305A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699" y="1249037"/>
            <a:ext cx="417259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96390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963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96390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9639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All learners can access Navigator through TRACOM Learning, once they have a Profile Report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SOCIAL STYLE Estimator</a:t>
            </a: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Brief survey evaluates the behavior of others to  </a:t>
            </a:r>
          </a:p>
          <a:p>
            <a:pPr algn="l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estimate their Style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SOCIAL STYLE Advisor </a:t>
            </a: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Prep for meetings, negotiations, presentations</a:t>
            </a:r>
          </a:p>
          <a:p>
            <a:pPr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Style and Versatility best practices for many   </a:t>
            </a:r>
          </a:p>
          <a:p>
            <a:pPr algn="l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situations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eLearning modules</a:t>
            </a: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Helps learners apply Style concepts to teams, </a:t>
            </a:r>
          </a:p>
          <a:p>
            <a:pPr algn="l">
              <a:spcBef>
                <a:spcPct val="0"/>
              </a:spcBef>
              <a:buClrTx/>
              <a:buSzTx/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coaching and managing conflict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088BF6F-CA6E-FC42-9DB1-794E7FCFB4F9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8" descr="A computer monitor and tablet with a picture of people on it&#10;&#10;Description automatically generated">
            <a:extLst>
              <a:ext uri="{FF2B5EF4-FFF2-40B4-BE49-F238E27FC236}">
                <a16:creationId xmlns:a16="http://schemas.microsoft.com/office/drawing/2014/main" id="{05832285-5D50-DB55-9361-D21473AC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1" y="1622421"/>
            <a:ext cx="397142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211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FC2D35-ECD7-A84C-899B-2449DE88B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449" y="424614"/>
            <a:ext cx="8592025" cy="4590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5397-E90E-AD47-A837-773100347385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05055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19D4-D40C-D646-9E40-3FA573E2AC6B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6E7F96-EB50-8F4B-9AE5-8087682A5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80" y="444845"/>
            <a:ext cx="8612658" cy="4343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178474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AE2B8-18ED-7640-A04F-9882003DD0F2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B3DC6A53-995F-E74A-873E-718BDB596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8" y="444839"/>
            <a:ext cx="8686800" cy="431250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073369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 noChangeArrowheads="1"/>
          </p:cNvSpPr>
          <p:nvPr>
            <p:ph idx="1"/>
          </p:nvPr>
        </p:nvSpPr>
        <p:spPr>
          <a:xfrm>
            <a:off x="824258" y="1706690"/>
            <a:ext cx="6995144" cy="28753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D4176"/>
              </a:buClr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Profile your customer</a:t>
            </a:r>
          </a:p>
          <a:p>
            <a:pPr eaLnBrk="1" hangingPunct="1">
              <a:buClr>
                <a:srgbClr val="0D4176"/>
              </a:buClr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Accept your customer’s behavior; don’t judge</a:t>
            </a:r>
          </a:p>
          <a:p>
            <a:pPr eaLnBrk="1" hangingPunct="1">
              <a:buClr>
                <a:srgbClr val="0D4176"/>
              </a:buClr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Focus on the Style Need of your customers</a:t>
            </a:r>
          </a:p>
          <a:p>
            <a:pPr eaLnBrk="1" hangingPunct="1">
              <a:buClr>
                <a:srgbClr val="0D4176"/>
              </a:buClr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Support their Style Orientation </a:t>
            </a:r>
          </a:p>
          <a:p>
            <a:pPr eaLnBrk="1" hangingPunct="1">
              <a:buClr>
                <a:srgbClr val="0D4176"/>
              </a:buClr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Avoid exhibiting behaviors that their Style rejects</a:t>
            </a:r>
          </a:p>
          <a:p>
            <a:pPr eaLnBrk="1" hangingPunct="1">
              <a:buClr>
                <a:srgbClr val="0D4176"/>
              </a:buClr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Take your Growth Action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531" y="588747"/>
            <a:ext cx="7473247" cy="966788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Summary: </a:t>
            </a:r>
            <a:b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Sell in the Way Customers Want to Buy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000E-9677-2948-9E1F-2442FCE2C702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DEEDD1-20ED-BA47-82CE-679D4081B954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2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0B3A097-47A2-C548-BECF-7FED15C27489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5C7B29D-2718-1446-8D6E-00C5908E2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287" y="687087"/>
            <a:ext cx="5486400" cy="4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6478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B7EEBF7-05E5-0841-A59C-F3DB44191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531" y="588747"/>
            <a:ext cx="7932813" cy="966788"/>
          </a:xfrm>
        </p:spPr>
        <p:txBody>
          <a:bodyPr/>
          <a:lstStyle/>
          <a:p>
            <a:pPr eaLnBrk="1" hangingPunct="1"/>
            <a:r>
              <a:rPr lang="en-US" sz="3200" b="0" i="1" dirty="0">
                <a:latin typeface="Arial" charset="0"/>
                <a:ea typeface="ヒラギノ角ゴ Pro W3" charset="0"/>
                <a:cs typeface="ヒラギノ角ゴ Pro W3" charset="0"/>
              </a:rPr>
              <a:t>Optional Training Activity: </a:t>
            </a:r>
            <a:br>
              <a:rPr lang="en-US" sz="3200" b="0" i="1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Debriefing Learner Profiles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3DAF6D2-C984-6048-82B4-A3E1C00B9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8055" y="1876023"/>
            <a:ext cx="7791787" cy="28753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D4176"/>
              </a:buClr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Facilitator can choose from three assessment options:</a:t>
            </a:r>
          </a:p>
          <a:p>
            <a:pPr lvl="1" eaLnBrk="1" hangingPunct="1">
              <a:buClr>
                <a:srgbClr val="0D4176"/>
              </a:buClr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Versatility Checkup Profile</a:t>
            </a:r>
          </a:p>
          <a:p>
            <a:pPr lvl="1" eaLnBrk="1" hangingPunct="1">
              <a:buClr>
                <a:srgbClr val="0D4176"/>
              </a:buClr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SOCIAL STYLE</a:t>
            </a:r>
            <a:r>
              <a:rPr lang="en-US" sz="200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&amp; Versatility Multi-Rater Profile</a:t>
            </a:r>
          </a:p>
          <a:p>
            <a:pPr lvl="1" eaLnBrk="1" hangingPunct="1">
              <a:buClr>
                <a:srgbClr val="0D4176"/>
              </a:buClr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SOCIAL STYLE</a:t>
            </a:r>
            <a:r>
              <a:rPr lang="en-US" sz="200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&amp; Versatility Self-Perception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F662A-44A7-EF48-A514-DFB94EDFB95A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1066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516E12-5E9C-4A46-9EF7-00C5CDC1D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117" y="587837"/>
            <a:ext cx="3200400" cy="42062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1518664-CA44-A54D-ADFB-80DCBF1D12AD}"/>
              </a:ext>
            </a:extLst>
          </p:cNvPr>
          <p:cNvSpPr txBox="1">
            <a:spLocks/>
          </p:cNvSpPr>
          <p:nvPr/>
        </p:nvSpPr>
        <p:spPr bwMode="auto">
          <a:xfrm>
            <a:off x="1" y="1527313"/>
            <a:ext cx="4872182" cy="7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Your Profile: </a:t>
            </a:r>
            <a:b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Versatility Checkup</a:t>
            </a:r>
            <a:endParaRPr lang="en-US" sz="3200" b="0" kern="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987CC46-D37F-3D4C-B39B-686F19EFF63B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9983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552361" y="1102538"/>
            <a:ext cx="8092105" cy="30714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Ratings from </a:t>
            </a:r>
            <a:r>
              <a:rPr lang="en-US" altLang="en-US" sz="1800" i="1" dirty="0">
                <a:ea typeface="ＭＳ Ｐゴシック" pitchFamily="34" charset="-128"/>
              </a:rPr>
              <a:t>Others</a:t>
            </a:r>
            <a:r>
              <a:rPr lang="en-US" altLang="en-US" sz="1800" dirty="0">
                <a:ea typeface="ＭＳ Ｐゴシック" pitchFamily="34" charset="-128"/>
              </a:rPr>
              <a:t> determines Versatility; approx. 65% of people perceive their behavior differently from their raters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Versatility is independent from Style, and </a:t>
            </a:r>
            <a:r>
              <a:rPr lang="en-US" altLang="en-US" sz="1800" i="1" dirty="0">
                <a:ea typeface="ＭＳ Ｐゴシック" pitchFamily="34" charset="-128"/>
              </a:rPr>
              <a:t>is</a:t>
            </a:r>
            <a:r>
              <a:rPr lang="en-US" altLang="en-US" sz="1800" dirty="0">
                <a:ea typeface="ＭＳ Ｐゴシック" pitchFamily="34" charset="-128"/>
              </a:rPr>
              <a:t> an indicator of success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Competence and Feedback can outweigh Presentation over time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/>
              <a:t>Your Versatility rating is based on your observable behaviors; it is not a “good”/“bad” or “like”/“dislike” rating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Consult previous multi-rater (360) feedback, if possible; seek feedback from non-raters; also consult course materials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/>
              <a:t>Versatility is a choice; it can be learned and improved through behavior change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FB53EF8-C6D4-C84D-961A-BFF5AD76E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362" y="439611"/>
            <a:ext cx="4122669" cy="660710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Your Versatility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5AA6F1-5206-D045-A39E-CDFAF636D5AA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9872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38BA629-B1EA-D744-9D41-2657832F4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24" y="1478089"/>
            <a:ext cx="4734386" cy="28753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Average scoring is higher than Assertiveness and Responsiveness</a:t>
            </a:r>
          </a:p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“W” doesn’t mean “weakness” or absence of Versatility, but an opportunity to be more consistent</a:t>
            </a:r>
          </a:p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“Z” doesn’t mean “no room for improvement”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5900BA-4E55-FD4F-B0DC-E7220F48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2" y="698454"/>
            <a:ext cx="4122669" cy="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0" kern="0" dirty="0">
                <a:solidFill>
                  <a:srgbClr val="00558C"/>
                </a:solidFill>
                <a:ea typeface="ＭＳ Ｐゴシック" pitchFamily="34" charset="-128"/>
              </a:rPr>
              <a:t>Your Versatility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9476995-7DDD-AD4D-AC1A-6F8ADA525CE8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7D4FA71-3D4E-BC4A-BC44-3DC1FF2FC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069" y="259816"/>
            <a:ext cx="2743200" cy="3522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B6BD7F2-D8A5-854D-8A21-5466BE4B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747" y="1510748"/>
            <a:ext cx="2743200" cy="35224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647583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26506EE-C55D-7F43-9742-3847D92DB85D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558AEF-D325-1541-A9B9-60D5AE045BEF}"/>
              </a:ext>
            </a:extLst>
          </p:cNvPr>
          <p:cNvSpPr txBox="1">
            <a:spLocks/>
          </p:cNvSpPr>
          <p:nvPr/>
        </p:nvSpPr>
        <p:spPr bwMode="auto">
          <a:xfrm>
            <a:off x="0" y="1527313"/>
            <a:ext cx="4939919" cy="7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Your Profile: </a:t>
            </a:r>
            <a:b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800" b="0" dirty="0">
                <a:latin typeface="Arial" charset="0"/>
                <a:ea typeface="ヒラギノ角ゴ Pro W3" charset="0"/>
                <a:cs typeface="ヒラギノ角ゴ Pro W3" charset="0"/>
              </a:rPr>
              <a:t>SOCIAL STYLE</a:t>
            </a:r>
            <a:r>
              <a:rPr lang="en-US" sz="2800" b="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r>
              <a:rPr lang="en-US" sz="2800" b="0" dirty="0">
                <a:latin typeface="Arial" charset="0"/>
                <a:ea typeface="ヒラギノ角ゴ Pro W3" charset="0"/>
                <a:cs typeface="ヒラギノ角ゴ Pro W3" charset="0"/>
              </a:rPr>
              <a:t> &amp; Versatility (Multi-Rater)</a:t>
            </a:r>
            <a:endParaRPr lang="en-US" sz="2800" b="0" kern="0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ED6673-F2C2-CC4B-B9F5-A33F7E482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919" y="455473"/>
            <a:ext cx="2286000" cy="299455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D97E85-1ED5-D84A-81CB-E5D03EA69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565" y="1737225"/>
            <a:ext cx="2286000" cy="30022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505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60" y="1006219"/>
            <a:ext cx="6227361" cy="33422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Ratings from </a:t>
            </a:r>
            <a:r>
              <a:rPr lang="en-US" altLang="en-US" sz="1800" i="1" dirty="0">
                <a:ea typeface="ＭＳ Ｐゴシック" pitchFamily="34" charset="-128"/>
              </a:rPr>
              <a:t>Others</a:t>
            </a:r>
            <a:r>
              <a:rPr lang="en-US" altLang="en-US" sz="1800" dirty="0">
                <a:ea typeface="ＭＳ Ｐゴシック" pitchFamily="34" charset="-128"/>
              </a:rPr>
              <a:t> determine Style; approx. 50% of people perceive their Style differently from their raters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Style forms early, developing through early adulthood and becoming stable over time in different situations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Descriptions are general; Style doesn’t describe an individual precisely.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We demonstrate behaviors of all Styles; Style is determined by patterns of behavior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There’s no best Style; all have strengths &amp; weaknesses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Style is not a predictor of success</a:t>
            </a:r>
            <a:endParaRPr lang="en-US" sz="1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7EADCE-76EB-6346-839D-FD951F6F6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362" y="312921"/>
            <a:ext cx="5416638" cy="660710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Your SOCIAL STYLE</a:t>
            </a:r>
            <a:r>
              <a:rPr lang="en-US" altLang="en-US" sz="3200" b="0" baseline="30000" dirty="0">
                <a:solidFill>
                  <a:srgbClr val="00558C"/>
                </a:solidFill>
                <a:ea typeface="ＭＳ Ｐゴシック" pitchFamily="34" charset="-128"/>
              </a:rPr>
              <a:t>®</a:t>
            </a:r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18F3DEF-3F25-8E42-BC1E-400FEAE2CAB8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4A37E1-DFBE-4A45-8C96-23779A633F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712" y="1200746"/>
            <a:ext cx="2286000" cy="2953197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570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C4589B-5F61-CB45-BF76-D9DCE854E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1" y="1102538"/>
            <a:ext cx="8092105" cy="30714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Ratings from </a:t>
            </a:r>
            <a:r>
              <a:rPr lang="en-US" altLang="en-US" sz="1800" i="1" dirty="0">
                <a:ea typeface="ＭＳ Ｐゴシック" pitchFamily="34" charset="-128"/>
              </a:rPr>
              <a:t>Others</a:t>
            </a:r>
            <a:r>
              <a:rPr lang="en-US" altLang="en-US" sz="1800" dirty="0">
                <a:ea typeface="ＭＳ Ｐゴシック" pitchFamily="34" charset="-128"/>
              </a:rPr>
              <a:t> determines Versatility; approx. 65% of people perceive their behavior differently from their raters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Versatility is independent from Style, and </a:t>
            </a:r>
            <a:r>
              <a:rPr lang="en-US" altLang="en-US" sz="1800" i="1" dirty="0">
                <a:ea typeface="ＭＳ Ｐゴシック" pitchFamily="34" charset="-128"/>
              </a:rPr>
              <a:t>is</a:t>
            </a:r>
            <a:r>
              <a:rPr lang="en-US" altLang="en-US" sz="1800" dirty="0">
                <a:ea typeface="ＭＳ Ｐゴシック" pitchFamily="34" charset="-128"/>
              </a:rPr>
              <a:t> an indicator of success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Competence and Feedback can outweigh Presentation over time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/>
              <a:t>Your Versatility rating is based on your observable behaviors; it is not a “good”/“bad” or “like”/“dislike” rating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Consult previous multi-rater (360) feedback, if possible; seek feedback from non-raters; also consult course materials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800" dirty="0"/>
              <a:t>Versatility is a choice; it can be learned and improved through behavior change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5BEE83-1F17-BF42-A0F8-EF41B2E97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362" y="439611"/>
            <a:ext cx="4122669" cy="660710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Your Versatility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49F6A1-9F0E-5044-A512-8E7369D9FBA0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48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7F88BE-87D3-0641-B9D1-3DF1B88C41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24" y="1478089"/>
            <a:ext cx="4734386" cy="28753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Average scoring is higher than Assertiveness and Responsiveness</a:t>
            </a:r>
          </a:p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“W” doesn’t mean “weakness” or absence of Versatility, but an opportunity to be more consistent</a:t>
            </a:r>
          </a:p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“Z” doesn’t mean “no room for improvement”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F92693-B301-8640-9A65-1DB565AA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2" y="698454"/>
            <a:ext cx="4122669" cy="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0" kern="0" dirty="0">
                <a:solidFill>
                  <a:srgbClr val="00558C"/>
                </a:solidFill>
                <a:ea typeface="ＭＳ Ｐゴシック" pitchFamily="34" charset="-128"/>
              </a:rPr>
              <a:t>Your Versatility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BC86387-D63A-9A4C-A1F3-D0095D307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069" y="259816"/>
            <a:ext cx="2743200" cy="3522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403CED2-0E22-B14D-BCDD-C5D3B75F3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747" y="1510748"/>
            <a:ext cx="2743200" cy="35224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48A2E4-2D13-AC4A-BE25-19BB9781F89F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4978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CF4AEE-B3D1-5B44-80DB-FFF14327F66A}"/>
              </a:ext>
            </a:extLst>
          </p:cNvPr>
          <p:cNvSpPr txBox="1">
            <a:spLocks/>
          </p:cNvSpPr>
          <p:nvPr/>
        </p:nvSpPr>
        <p:spPr bwMode="auto">
          <a:xfrm>
            <a:off x="1" y="1527313"/>
            <a:ext cx="4872182" cy="7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Your Profile: </a:t>
            </a:r>
            <a:b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800" b="0" dirty="0">
                <a:latin typeface="Arial" charset="0"/>
                <a:ea typeface="ヒラギノ角ゴ Pro W3" charset="0"/>
                <a:cs typeface="ヒラギノ角ゴ Pro W3" charset="0"/>
              </a:rPr>
              <a:t>SOCIAL STYLE</a:t>
            </a:r>
            <a:r>
              <a:rPr lang="en-US" sz="2800" b="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r>
              <a:rPr lang="en-US" sz="2800" b="0" dirty="0">
                <a:latin typeface="Arial" charset="0"/>
                <a:ea typeface="ヒラギノ角ゴ Pro W3" charset="0"/>
                <a:cs typeface="ヒラギノ角ゴ Pro W3" charset="0"/>
              </a:rPr>
              <a:t> &amp; Versatility (Self-Perception)</a:t>
            </a:r>
            <a:endParaRPr lang="en-US" sz="2800" b="0" kern="0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98042-C16A-754E-BD90-F791C0E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919" y="458156"/>
            <a:ext cx="2286000" cy="2991873"/>
          </a:xfrm>
          <a:prstGeom prst="rect">
            <a:avLst/>
          </a:prstGeom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188FAE-F09B-9B4C-9095-54048AB7A706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B23CBD-FF34-5D41-9B67-9885EC41BD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020" y="1756556"/>
            <a:ext cx="2286000" cy="29744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675951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4C7FBA-E6EB-8449-910A-05ADF5E5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61" y="1275638"/>
            <a:ext cx="5933446" cy="33422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Style forms early, developing through early adulthood and becoming stable over time in different situations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Descriptions are general; Style doesn’t describe an individual precisely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We demonstrate behaviors of all Styles; Style is determined by patterns of behavior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There’s no best Style; all have strengths and weaknesses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 typeface="Wingdings" pitchFamily="2" charset="2"/>
              <a:buChar char="§"/>
            </a:pPr>
            <a:r>
              <a:rPr lang="en-US" altLang="en-US" sz="1800" dirty="0">
                <a:ea typeface="ＭＳ Ｐゴシック" pitchFamily="34" charset="-128"/>
              </a:rPr>
              <a:t>Style is not a predictor of success</a:t>
            </a:r>
            <a:endParaRPr lang="en-US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FABA72-D001-AB45-B8F7-601FC1AFD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362" y="582340"/>
            <a:ext cx="5416638" cy="660710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Your SOCIAL STYLE</a:t>
            </a:r>
            <a:r>
              <a:rPr lang="en-US" altLang="en-US" sz="3200" b="0" baseline="30000" dirty="0">
                <a:solidFill>
                  <a:srgbClr val="00558C"/>
                </a:solidFill>
                <a:ea typeface="ＭＳ Ｐゴシック" pitchFamily="34" charset="-128"/>
              </a:rPr>
              <a:t>®</a:t>
            </a:r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7B948F0-70B1-E94E-B6CC-AB9EB022279F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8486D72-06DD-CF49-B609-63D5091CA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457" y="1238985"/>
            <a:ext cx="2514600" cy="32370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69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632383" y="551974"/>
            <a:ext cx="7973232" cy="966788"/>
          </a:xfrm>
        </p:spPr>
        <p:txBody>
          <a:bodyPr/>
          <a:lstStyle/>
          <a:p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Our Objective: Making </a:t>
            </a:r>
            <a:r>
              <a:rPr lang="en-US" sz="3200" b="0" i="1" dirty="0">
                <a:latin typeface="Arial" charset="0"/>
                <a:ea typeface="ヒラギノ角ゴ Pro W3" charset="0"/>
                <a:cs typeface="ヒラギノ角ゴ Pro W3" charset="0"/>
              </a:rPr>
              <a:t>The Shift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9A4DAD-6D98-434C-9834-89B790D2323D}"/>
              </a:ext>
            </a:extLst>
          </p:cNvPr>
          <p:cNvGrpSpPr/>
          <p:nvPr/>
        </p:nvGrpSpPr>
        <p:grpSpPr>
          <a:xfrm>
            <a:off x="1558501" y="1919207"/>
            <a:ext cx="2393257" cy="2189494"/>
            <a:chOff x="703420" y="1813312"/>
            <a:chExt cx="3191009" cy="29193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E37342-05E0-814F-9237-E5436B93FA85}"/>
                </a:ext>
              </a:extLst>
            </p:cNvPr>
            <p:cNvSpPr/>
            <p:nvPr/>
          </p:nvSpPr>
          <p:spPr bwMode="auto">
            <a:xfrm>
              <a:off x="703421" y="1813312"/>
              <a:ext cx="3191008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170" dirty="0">
                  <a:solidFill>
                    <a:schemeClr val="bg1"/>
                  </a:solidFill>
                  <a:latin typeface="Arial" charset="0"/>
                </a:rPr>
                <a:t>CURRENT POSITION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E04F3F-6C93-9047-B25C-D3494FE5F312}"/>
                </a:ext>
              </a:extLst>
            </p:cNvPr>
            <p:cNvSpPr/>
            <p:nvPr/>
          </p:nvSpPr>
          <p:spPr bwMode="auto">
            <a:xfrm>
              <a:off x="703420" y="2394079"/>
              <a:ext cx="3191009" cy="175779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latin typeface="Arial" charset="0"/>
                </a:rPr>
                <a:t>I don’t want another meeting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I don’t want another Zoom session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I don’t want more discovery sessions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I don’t want more ‘pitches’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1A243C-C9FF-4541-8498-6E55335682A5}"/>
                </a:ext>
              </a:extLst>
            </p:cNvPr>
            <p:cNvSpPr/>
            <p:nvPr/>
          </p:nvSpPr>
          <p:spPr bwMode="auto">
            <a:xfrm>
              <a:off x="703421" y="4151870"/>
              <a:ext cx="3191008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solidFill>
                    <a:schemeClr val="bg1"/>
                  </a:solidFill>
                  <a:latin typeface="Arial" charset="0"/>
                </a:rPr>
                <a:t>I don’t want to give you my time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F20A15-DFFC-9848-AC30-E43DD50F8F78}"/>
              </a:ext>
            </a:extLst>
          </p:cNvPr>
          <p:cNvGrpSpPr/>
          <p:nvPr/>
        </p:nvGrpSpPr>
        <p:grpSpPr>
          <a:xfrm>
            <a:off x="5192242" y="1919207"/>
            <a:ext cx="2473336" cy="2189494"/>
            <a:chOff x="5398990" y="1813312"/>
            <a:chExt cx="3191006" cy="29193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4B0249-6169-FC45-9B42-EBC953C8363A}"/>
                </a:ext>
              </a:extLst>
            </p:cNvPr>
            <p:cNvSpPr/>
            <p:nvPr/>
          </p:nvSpPr>
          <p:spPr bwMode="auto">
            <a:xfrm>
              <a:off x="5398991" y="1813312"/>
              <a:ext cx="3191005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170" dirty="0">
                  <a:solidFill>
                    <a:schemeClr val="bg1"/>
                  </a:solidFill>
                  <a:latin typeface="Arial" charset="0"/>
                </a:rPr>
                <a:t>DESIRED POSITION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8CAB69-7FD3-F844-946F-F2B282D711D2}"/>
                </a:ext>
              </a:extLst>
            </p:cNvPr>
            <p:cNvSpPr/>
            <p:nvPr/>
          </p:nvSpPr>
          <p:spPr bwMode="auto">
            <a:xfrm>
              <a:off x="5398990" y="2394079"/>
              <a:ext cx="3191006" cy="1757790"/>
            </a:xfrm>
            <a:prstGeom prst="rect">
              <a:avLst/>
            </a:prstGeom>
            <a:solidFill>
              <a:srgbClr val="D5DBE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latin typeface="Arial" charset="0"/>
                </a:rPr>
                <a:t>You are good to spend time with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Happy to do a Zoom session with you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You are useful</a:t>
              </a:r>
            </a:p>
            <a:p>
              <a:pPr eaLnBrk="0" hangingPunct="0"/>
              <a:r>
                <a:rPr lang="en-US" sz="1050" dirty="0">
                  <a:latin typeface="Arial" charset="0"/>
                </a:rPr>
                <a:t>You are my kind of person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898177-29D7-094F-81D9-3CAF77F74851}"/>
                </a:ext>
              </a:extLst>
            </p:cNvPr>
            <p:cNvSpPr/>
            <p:nvPr/>
          </p:nvSpPr>
          <p:spPr bwMode="auto">
            <a:xfrm>
              <a:off x="5398991" y="4151870"/>
              <a:ext cx="3191005" cy="580767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>
                  <a:solidFill>
                    <a:schemeClr val="bg1"/>
                  </a:solidFill>
                  <a:latin typeface="Arial" charset="0"/>
                </a:rPr>
                <a:t>I want to give you my time</a:t>
              </a:r>
            </a:p>
          </p:txBody>
        </p:sp>
      </p:grpSp>
      <p:sp>
        <p:nvSpPr>
          <p:cNvPr id="6" name="Triangle 5">
            <a:extLst>
              <a:ext uri="{FF2B5EF4-FFF2-40B4-BE49-F238E27FC236}">
                <a16:creationId xmlns:a16="http://schemas.microsoft.com/office/drawing/2014/main" id="{4F36A7D1-0CCA-1143-A5E9-001828A7D871}"/>
              </a:ext>
            </a:extLst>
          </p:cNvPr>
          <p:cNvSpPr/>
          <p:nvPr/>
        </p:nvSpPr>
        <p:spPr bwMode="auto">
          <a:xfrm rot="5400000">
            <a:off x="4260769" y="2883033"/>
            <a:ext cx="583856" cy="261841"/>
          </a:xfrm>
          <a:prstGeom prst="triangle">
            <a:avLst/>
          </a:prstGeom>
          <a:solidFill>
            <a:srgbClr val="D5DB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180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963829-0155-E340-9A29-103E7D6599C6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3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C16335F-51E1-0342-A59D-8562E251C2B2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2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8E7F64-B97D-EE44-B884-3A05DC50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61" y="1102538"/>
            <a:ext cx="5224449" cy="33844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2000" dirty="0">
                <a:ea typeface="ＭＳ Ｐゴシック" pitchFamily="34" charset="-128"/>
              </a:rPr>
              <a:t>Versatility is independent from Style,    and </a:t>
            </a:r>
            <a:r>
              <a:rPr lang="en-US" altLang="en-US" sz="2000" i="1" dirty="0">
                <a:ea typeface="ＭＳ Ｐゴシック" pitchFamily="34" charset="-128"/>
              </a:rPr>
              <a:t>is</a:t>
            </a:r>
            <a:r>
              <a:rPr lang="en-US" altLang="en-US" sz="2000" dirty="0">
                <a:ea typeface="ＭＳ Ｐゴシック" pitchFamily="34" charset="-128"/>
              </a:rPr>
              <a:t> an indicator of success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2000" dirty="0"/>
              <a:t>Your Versatility rating is based on your observable behaviors; it is not a “good”/“bad” or “like”/“dislike” rating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2000" dirty="0"/>
              <a:t>Versatility is a choice; it can be learned and improved through behavior change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DF1581-84B1-7B4B-A711-AD6DBF595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362" y="439611"/>
            <a:ext cx="4122669" cy="660710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solidFill>
                  <a:srgbClr val="00558C"/>
                </a:solidFill>
                <a:ea typeface="ＭＳ Ｐゴシック" pitchFamily="34" charset="-128"/>
              </a:rPr>
              <a:t>Your Versatility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35A8A4-4725-DD45-83FD-55F441DA5649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AC89DF2-E430-EE48-974E-0B5F7665B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9214" y="855842"/>
            <a:ext cx="3200400" cy="411985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433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6B0E88-77C5-9348-AB61-28B639786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23" y="1478089"/>
            <a:ext cx="4941241" cy="287536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“W” doesn’t mean “weakness” or absence of Versatility, but an opportunity to be more consistent</a:t>
            </a:r>
          </a:p>
          <a:p>
            <a:pPr eaLnBrk="1" hangingPunct="1">
              <a:buClr>
                <a:srgbClr val="0D4176"/>
              </a:buClr>
            </a:pPr>
            <a:r>
              <a:rPr lang="en-US" altLang="en-US" sz="2000" dirty="0">
                <a:ea typeface="ＭＳ Ｐゴシック" pitchFamily="34" charset="-128"/>
              </a:rPr>
              <a:t>“Z” doesn’t mean “no room for improvement”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65DDF5-4D83-6845-89A2-905A1735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2" y="698454"/>
            <a:ext cx="4122669" cy="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0" kern="0" dirty="0">
                <a:solidFill>
                  <a:srgbClr val="00558C"/>
                </a:solidFill>
                <a:ea typeface="ＭＳ Ｐゴシック" pitchFamily="34" charset="-128"/>
              </a:rPr>
              <a:t>Your Versatility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C3E4BE-E1BA-F94F-8350-B8257F5C91D8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B5EE2DF-D372-3A48-99FD-AA066AEC4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626" y="855842"/>
            <a:ext cx="3200400" cy="411985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32059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50C7EE6-1395-D048-A692-9A1160E7F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164" y="2210821"/>
            <a:ext cx="2980066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76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C4176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kern="0" dirty="0">
                <a:latin typeface="Arial" charset="0"/>
                <a:ea typeface="ヒラギノ角ゴ Pro W3" charset="0"/>
                <a:cs typeface="ヒラギノ角ゴ Pro W3" charset="0"/>
              </a:rPr>
              <a:t>Thank You!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E650208-2FDD-984E-86FE-A17AB29681E0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 with a computer and pen&#10;&#10;Description automatically generated with low confidence">
            <a:extLst>
              <a:ext uri="{FF2B5EF4-FFF2-40B4-BE49-F238E27FC236}">
                <a16:creationId xmlns:a16="http://schemas.microsoft.com/office/drawing/2014/main" id="{F143B45A-8F45-914B-A9D8-CDF52D3292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44" y="0"/>
            <a:ext cx="5949376" cy="3968496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77AAA23D-3E61-504E-B8FB-E6A0F411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61" y="4153152"/>
            <a:ext cx="8647022" cy="966788"/>
          </a:xfrm>
        </p:spPr>
        <p:txBody>
          <a:bodyPr/>
          <a:lstStyle/>
          <a:p>
            <a:pPr algn="ctr"/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Selling Virtually with SOCIAL STYLE</a:t>
            </a:r>
            <a:r>
              <a:rPr lang="en-US" sz="3200" baseline="30000" dirty="0">
                <a:latin typeface="Arial" charset="0"/>
                <a:ea typeface="ヒラギノ角ゴ Pro W3" charset="0"/>
                <a:cs typeface="ヒラギノ角ゴ Pro W3" charset="0"/>
              </a:rPr>
              <a:t>®</a:t>
            </a:r>
            <a:endParaRPr lang="en-US" baseline="30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0804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48" y="771524"/>
            <a:ext cx="8183615" cy="514350"/>
          </a:xfrm>
        </p:spPr>
        <p:txBody>
          <a:bodyPr/>
          <a:lstStyle/>
          <a:p>
            <a:pPr algn="l"/>
            <a:r>
              <a:rPr lang="en-US" sz="3200" b="0" dirty="0"/>
              <a:t>The Platinum Rule:</a:t>
            </a:r>
            <a:br>
              <a:rPr lang="en-US" sz="3200" b="0" dirty="0"/>
            </a:br>
            <a:r>
              <a:rPr lang="en-US" sz="2800" b="0" dirty="0"/>
              <a:t>Treat Others the Way They Want to be Treated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36B38-9AAB-BF4F-9C52-381BD0ECB739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4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6A4B695-5D10-B64A-88F0-64158ABD6C67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A picture containing text, person, computer, computer&#10;&#10;Description automatically generated">
            <a:extLst>
              <a:ext uri="{FF2B5EF4-FFF2-40B4-BE49-F238E27FC236}">
                <a16:creationId xmlns:a16="http://schemas.microsoft.com/office/drawing/2014/main" id="{E59E9E59-A75D-4B4F-8CE4-B94536450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504" y="1645337"/>
            <a:ext cx="5029200" cy="308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81624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idx="1"/>
          </p:nvPr>
        </p:nvSpPr>
        <p:spPr>
          <a:xfrm>
            <a:off x="539585" y="1484098"/>
            <a:ext cx="5543550" cy="287536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51911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Virtual SOCIAL STYLE Profiling</a:t>
            </a:r>
          </a:p>
          <a:p>
            <a:pPr marL="51911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Setting the Virtual Stage</a:t>
            </a:r>
          </a:p>
          <a:p>
            <a:pPr marL="51911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Managing the Virtual Stage</a:t>
            </a:r>
          </a:p>
          <a:p>
            <a:pPr marL="519112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100" dirty="0">
                <a:latin typeface="Arial" charset="0"/>
                <a:ea typeface="ヒラギノ角ゴ Pro W3" charset="0"/>
                <a:cs typeface="ヒラギノ角ゴ Pro W3" charset="0"/>
              </a:rPr>
              <a:t>Additional Resources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74256" y="707232"/>
            <a:ext cx="5981700" cy="657225"/>
          </a:xfrm>
        </p:spPr>
        <p:txBody>
          <a:bodyPr/>
          <a:lstStyle/>
          <a:p>
            <a:pPr eaLnBrk="1" hangingPunct="1"/>
            <a:r>
              <a:rPr lang="en-US" sz="3200" b="0" dirty="0">
                <a:latin typeface="Arial" charset="0"/>
                <a:ea typeface="ヒラギノ角ゴ Pro W3" charset="0"/>
                <a:cs typeface="ヒラギノ角ゴ Pro W3" charset="0"/>
              </a:rPr>
              <a:t>Selling Virtually with Versatility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778D0-2918-D045-8BE7-D9C53EB1CD60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4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B1D1C2-712D-0346-B116-D0FEF9957744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E0D5C4-71E8-9142-81CC-B35E7F05D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104" y="1480369"/>
            <a:ext cx="3657600" cy="31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580-7772-DD49-A8A0-171EB480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8" y="411172"/>
            <a:ext cx="3656525" cy="514350"/>
          </a:xfrm>
        </p:spPr>
        <p:txBody>
          <a:bodyPr/>
          <a:lstStyle/>
          <a:p>
            <a:r>
              <a:rPr lang="en-US" sz="3200" b="0" dirty="0"/>
              <a:t>1. Virtual Profiling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6D2E5-0139-8046-A71D-5818F0263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81" y="2021378"/>
            <a:ext cx="620617" cy="620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6A5AD-D0D5-8448-A24B-BEE65B4F79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420" y="2021378"/>
            <a:ext cx="1077735" cy="752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E56AB-0F72-EC4E-B2DB-BBD34F9BD2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7" t="5877" r="7372" b="7116"/>
          <a:stretch/>
        </p:blipFill>
        <p:spPr>
          <a:xfrm>
            <a:off x="7357764" y="1871863"/>
            <a:ext cx="837635" cy="866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A643B-60DF-474F-841A-2D0F261F64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089" y="3301040"/>
            <a:ext cx="796398" cy="811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5BF96-D2E6-D84A-8F6F-09F14DC06A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698" y="3270861"/>
            <a:ext cx="1032712" cy="899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19F99-682B-7B41-8890-728A559463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" t="3483" b="4192"/>
          <a:stretch/>
        </p:blipFill>
        <p:spPr>
          <a:xfrm>
            <a:off x="7456455" y="3480612"/>
            <a:ext cx="1375031" cy="480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1EC8CB-001C-9843-BB9C-F79B21E24A92}"/>
              </a:ext>
            </a:extLst>
          </p:cNvPr>
          <p:cNvSpPr txBox="1"/>
          <p:nvPr/>
        </p:nvSpPr>
        <p:spPr>
          <a:xfrm>
            <a:off x="561707" y="5160774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5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78B14F6-9F06-7449-B9C9-1716C392BD92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9A317A1-E951-6B4A-8766-EF75E600DE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15" y="989085"/>
            <a:ext cx="4572000" cy="399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2234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786" y="660659"/>
            <a:ext cx="7899400" cy="1074487"/>
          </a:xfrm>
        </p:spPr>
        <p:txBody>
          <a:bodyPr/>
          <a:lstStyle/>
          <a:p>
            <a:r>
              <a:rPr lang="en-US" sz="3200" b="0" dirty="0"/>
              <a:t>Style Hypothesis from Email </a:t>
            </a:r>
            <a:br>
              <a:rPr lang="en-US" sz="3200" b="0" dirty="0"/>
            </a:b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C2E73-46F4-8E42-A6D8-AC397C5311D0}"/>
              </a:ext>
            </a:extLst>
          </p:cNvPr>
          <p:cNvSpPr txBox="1"/>
          <p:nvPr/>
        </p:nvSpPr>
        <p:spPr>
          <a:xfrm>
            <a:off x="561707" y="4889305"/>
            <a:ext cx="2053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Workbook, Page 6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7C410EC-DF6F-554C-B270-BF8BD67F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59" y="1580172"/>
            <a:ext cx="8439683" cy="33132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3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2A70"/>
              </a:buClr>
              <a:buSzPct val="100000"/>
              <a:buChar char="•"/>
              <a:defRPr sz="2000">
                <a:solidFill>
                  <a:srgbClr val="2A2A70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2000" kern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These “markers” can differentiate the Styles with 57% accuracy:</a:t>
            </a:r>
          </a:p>
          <a:p>
            <a:pPr eaLnBrk="1" hangingPunct="1">
              <a:buFont typeface="Wingdings" charset="0"/>
              <a:buNone/>
            </a:pPr>
            <a:endParaRPr lang="en-US" sz="2000" kern="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AU" sz="1800" b="1" kern="0" dirty="0">
                <a:latin typeface="Arial" charset="0"/>
                <a:ea typeface="ヒラギノ角ゴ Pro W3" charset="0"/>
              </a:rPr>
              <a:t>Driving</a:t>
            </a:r>
            <a:r>
              <a:rPr lang="en-AU" sz="1800" kern="0" dirty="0">
                <a:latin typeface="Arial" charset="0"/>
                <a:ea typeface="ヒラギノ角ゴ Pro W3" charset="0"/>
              </a:rPr>
              <a:t> – Short, no “Hi,” focused on task, personal at the end, tell assertive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1800" b="1" kern="0" dirty="0">
                <a:latin typeface="Arial" charset="0"/>
                <a:ea typeface="ヒラギノ角ゴ Pro W3" charset="0"/>
              </a:rPr>
              <a:t>Expressive</a:t>
            </a:r>
            <a:r>
              <a:rPr lang="en-AU" sz="1800" kern="0" dirty="0">
                <a:latin typeface="Arial" charset="0"/>
                <a:ea typeface="ヒラギノ角ゴ Pro W3" charset="0"/>
              </a:rPr>
              <a:t> – “Hi,” “!,” emoticons, wordy, unstructured, opinions, tell assertive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1800" b="1" kern="0" dirty="0">
                <a:latin typeface="Arial" charset="0"/>
                <a:ea typeface="ヒラギノ角ゴ Pro W3" charset="0"/>
              </a:rPr>
              <a:t>Amiable</a:t>
            </a:r>
            <a:r>
              <a:rPr lang="en-AU" sz="1800" kern="0" dirty="0">
                <a:latin typeface="Arial" charset="0"/>
                <a:ea typeface="ヒラギノ角ゴ Pro W3" charset="0"/>
              </a:rPr>
              <a:t> – You before them, “How are you?”, hello &amp; goodbye, ask assertive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1800" b="1" kern="0" dirty="0">
                <a:latin typeface="Arial" charset="0"/>
                <a:ea typeface="ヒラギノ角ゴ Pro W3" charset="0"/>
              </a:rPr>
              <a:t>Analytical</a:t>
            </a:r>
            <a:r>
              <a:rPr lang="en-AU" sz="1800" kern="0" dirty="0">
                <a:latin typeface="Arial" charset="0"/>
                <a:ea typeface="ヒラギノ角ゴ Pro W3" charset="0"/>
              </a:rPr>
              <a:t> – Organized, lists, logical sequence, supporting facts, ask assertive</a:t>
            </a:r>
          </a:p>
          <a:p>
            <a:pPr lvl="1" eaLnBrk="1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rgbClr val="0D4176"/>
              </a:buClr>
              <a:buSzTx/>
            </a:pPr>
            <a:endParaRPr lang="en-AU" sz="1350" kern="0" dirty="0">
              <a:latin typeface="Arial" charset="0"/>
              <a:ea typeface="ヒラギノ角ゴ Pro W3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6C7A81-907E-8A40-9754-9BA19A8ED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789" y="396660"/>
            <a:ext cx="1371600" cy="95817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982D77-57E9-1549-A7AF-52838012693A}"/>
              </a:ext>
            </a:extLst>
          </p:cNvPr>
          <p:cNvSpPr txBox="1">
            <a:spLocks/>
          </p:cNvSpPr>
          <p:nvPr/>
        </p:nvSpPr>
        <p:spPr>
          <a:xfrm>
            <a:off x="8289420" y="5419948"/>
            <a:ext cx="691292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1pPr>
            <a:lvl2pPr marL="356616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2pPr>
            <a:lvl3pPr marL="713232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3pPr>
            <a:lvl4pPr marL="1069848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4pPr>
            <a:lvl5pPr marL="1426464" algn="ctr" rtl="0" fontAlgn="base">
              <a:spcBef>
                <a:spcPct val="0"/>
              </a:spcBef>
              <a:spcAft>
                <a:spcPct val="0"/>
              </a:spcAft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5pPr>
            <a:lvl6pPr marL="1783080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6pPr>
            <a:lvl7pPr marL="2139696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7pPr>
            <a:lvl8pPr marL="2496312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8pPr>
            <a:lvl9pPr marL="2852928" algn="l" defTabSz="356616" rtl="0" eaLnBrk="1" latinLnBrk="0" hangingPunct="1">
              <a:defRPr sz="1560" kern="1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  <a:sym typeface="Wingdings" charset="0"/>
              </a:defRPr>
            </a:lvl9pPr>
          </a:lstStyle>
          <a:p>
            <a:fld id="{58849764-6C69-7146-96BB-41904F01BD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88191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3a11501-fa35-4845-a07b-5f2a988a1a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3a11501-fa35-4845-a07b-5f2a988a1a18"/>
</p:tagLst>
</file>

<file path=ppt/theme/theme1.xml><?xml version="1.0" encoding="utf-8"?>
<a:theme xmlns:a="http://schemas.openxmlformats.org/drawingml/2006/main" name="1_TRA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cialSty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cialSty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ialSty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ialSty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ialSty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ialSty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ialSty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Designs\Corporate Statement.pot</Template>
  <TotalTime>61016</TotalTime>
  <Words>2770</Words>
  <Application>Microsoft Office PowerPoint</Application>
  <PresentationFormat>On-screen Show (16:10)</PresentationFormat>
  <Paragraphs>493</Paragraphs>
  <Slides>53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Helvetica</vt:lpstr>
      <vt:lpstr>Times New Roman</vt:lpstr>
      <vt:lpstr>Wingdings</vt:lpstr>
      <vt:lpstr>1_TRACOM</vt:lpstr>
      <vt:lpstr>Selling Virtually with SOCIAL STYLE®</vt:lpstr>
      <vt:lpstr>The Current Situation – Selling Virtually</vt:lpstr>
      <vt:lpstr>The Consequence</vt:lpstr>
      <vt:lpstr>PowerPoint Presentation</vt:lpstr>
      <vt:lpstr>Our Objective: Making The Shift</vt:lpstr>
      <vt:lpstr>The Platinum Rule: Treat Others the Way They Want to be Treated</vt:lpstr>
      <vt:lpstr>Selling Virtually with Versatility</vt:lpstr>
      <vt:lpstr>1. Virtual Profiling</vt:lpstr>
      <vt:lpstr>Style Hypothesis from Email  </vt:lpstr>
      <vt:lpstr>Your hypothesis?</vt:lpstr>
      <vt:lpstr>Style Hypothesis from LinkedIn</vt:lpstr>
      <vt:lpstr>PowerPoint Presentation</vt:lpstr>
      <vt:lpstr>Your Hypothesis?</vt:lpstr>
      <vt:lpstr>Profiling in Virtual Meetings</vt:lpstr>
      <vt:lpstr>SOCIAL STYLE® Highlights</vt:lpstr>
      <vt:lpstr>2. Setting the Virtual Sales Stage</vt:lpstr>
      <vt:lpstr>Our Objective</vt:lpstr>
      <vt:lpstr>Virtual Versatility for All Styles</vt:lpstr>
      <vt:lpstr>End State – Surface &amp; Depth</vt:lpstr>
      <vt:lpstr>Need, Orientation &amp; Growth Action</vt:lpstr>
      <vt:lpstr>Encouraging Your Customer to Be Versatile </vt:lpstr>
      <vt:lpstr>Setting the Virtual Sales Stage</vt:lpstr>
      <vt:lpstr>3. Managing the Virtual Sales Stage</vt:lpstr>
      <vt:lpstr>Anticipate &amp; Accept Behavior—Don’t Judge It</vt:lpstr>
      <vt:lpstr>Behaviors to Expect During Virtual Meetings</vt:lpstr>
      <vt:lpstr>Enhancing Your Virtual Versatility</vt:lpstr>
      <vt:lpstr>Tuning Into Tension</vt:lpstr>
      <vt:lpstr>Tuning Into Tension </vt:lpstr>
      <vt:lpstr>Selling to a Purchasing Committee</vt:lpstr>
      <vt:lpstr>Building Relationships Virtually</vt:lpstr>
      <vt:lpstr>Earning Trust Virtually</vt:lpstr>
      <vt:lpstr>Additional Resources</vt:lpstr>
      <vt:lpstr>Versatility &amp; The  Sales Process</vt:lpstr>
      <vt:lpstr>ABC’s of Selling with Style</vt:lpstr>
      <vt:lpstr>Post-Training: SOCIAL STYLE Navigator®</vt:lpstr>
      <vt:lpstr>PowerPoint Presentation</vt:lpstr>
      <vt:lpstr>PowerPoint Presentation</vt:lpstr>
      <vt:lpstr>PowerPoint Presentation</vt:lpstr>
      <vt:lpstr>Summary:  Sell in the Way Customers Want to Buy</vt:lpstr>
      <vt:lpstr>Optional Training Activity:  Debriefing Learner Profiles</vt:lpstr>
      <vt:lpstr>PowerPoint Presentation</vt:lpstr>
      <vt:lpstr>Your Versatility</vt:lpstr>
      <vt:lpstr>PowerPoint Presentation</vt:lpstr>
      <vt:lpstr>PowerPoint Presentation</vt:lpstr>
      <vt:lpstr>Your SOCIAL STYLE® </vt:lpstr>
      <vt:lpstr>Your Versatility</vt:lpstr>
      <vt:lpstr>PowerPoint Presentation</vt:lpstr>
      <vt:lpstr>PowerPoint Presentation</vt:lpstr>
      <vt:lpstr>Your SOCIAL STYLE® </vt:lpstr>
      <vt:lpstr>Your Versatility</vt:lpstr>
      <vt:lpstr>PowerPoint Presentation</vt:lpstr>
      <vt:lpstr>PowerPoint Presentation</vt:lpstr>
      <vt:lpstr>Selling Virtually with SOCIAL STYLE®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Statement</dc:title>
  <dc:creator>Karen Hannes</dc:creator>
  <cp:lastModifiedBy>Karna Caldwell</cp:lastModifiedBy>
  <cp:revision>1052</cp:revision>
  <cp:lastPrinted>2021-03-18T16:04:39Z</cp:lastPrinted>
  <dcterms:created xsi:type="dcterms:W3CDTF">2004-01-02T17:26:39Z</dcterms:created>
  <dcterms:modified xsi:type="dcterms:W3CDTF">2023-07-11T21:15:49Z</dcterms:modified>
</cp:coreProperties>
</file>