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324"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1219"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A4A"/>
    <a:srgbClr val="E9ECEF"/>
    <a:srgbClr val="003651"/>
    <a:srgbClr val="AFABAB"/>
    <a:srgbClr val="898989"/>
    <a:srgbClr val="005B92"/>
    <a:srgbClr val="07548B"/>
    <a:srgbClr val="ECECEC"/>
    <a:srgbClr val="E1E1E1"/>
    <a:srgbClr val="BD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9" autoAdjust="0"/>
    <p:restoredTop sz="68169" autoAdjust="0"/>
  </p:normalViewPr>
  <p:slideViewPr>
    <p:cSldViewPr snapToGrid="0" showGuides="1">
      <p:cViewPr varScale="1">
        <p:scale>
          <a:sx n="75" d="100"/>
          <a:sy n="75" d="100"/>
        </p:scale>
        <p:origin x="1656" y="54"/>
      </p:cViewPr>
      <p:guideLst>
        <p:guide orient="horz" pos="103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2" d="100"/>
          <a:sy n="82" d="100"/>
        </p:scale>
        <p:origin x="64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pPr>
              <a:buNone/>
            </a:pPr>
            <a:endParaRPr lang="en-US"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r>
              <a:rPr lang="en-US" sz="1100" b="0" dirty="0">
                <a:solidFill>
                  <a:srgbClr val="000000"/>
                </a:solidFill>
                <a:latin typeface="+mn-lt"/>
              </a:rPr>
              <a:t>.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pPr>
              <a:buNone/>
            </a:pPr>
            <a:endParaRPr lang="en-US" sz="800" dirty="0">
              <a:solidFill>
                <a:srgbClr val="000000"/>
              </a:solidFill>
              <a:latin typeface="Arial" panose="020B0604020202020204" pitchFamily="34" charset="0"/>
            </a:endParaRP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pPr>
              <a:buNone/>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1548495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a:t>Section: The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838951" cy="1557337"/>
          </a:xfrm>
        </p:spPr>
        <p:txBody>
          <a:bodyPr>
            <a:noAutofit/>
          </a:bodyPr>
          <a:lstStyle/>
          <a:p>
            <a:pPr>
              <a:defRPr sz="4000"/>
            </a:pPr>
            <a:r>
              <a:rPr lang="es-CL" dirty="0"/>
              <a:t>Vender para obtener resultados™</a:t>
            </a: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svg="http://schemas.microsoft.com/office/drawing/2016/SVG/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es-CL"/>
              <a:t>Comportamientos de decir y hacer</a:t>
            </a:r>
            <a:endParaRPr lang="es-CL"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s-CL" smtClean="0"/>
              <a:t>10</a:t>
            </a:fld>
            <a:endParaRPr lang="es-CL"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49433" y="228600"/>
            <a:ext cx="211309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es-CL" dirty="0"/>
              <a:t> </a:t>
            </a:r>
          </a:p>
          <a:p>
            <a:pPr algn="r">
              <a:lnSpc>
                <a:spcPct val="85000"/>
              </a:lnSpc>
            </a:pPr>
            <a:endParaRPr lang="es-CL" sz="2400" dirty="0">
              <a:solidFill>
                <a:schemeClr val="tx2"/>
              </a:solidFill>
            </a:endParaRPr>
          </a:p>
          <a:p>
            <a:pPr algn="r">
              <a:lnSpc>
                <a:spcPct val="85000"/>
              </a:lnSpc>
            </a:pPr>
            <a:endParaRPr lang="es-CL" sz="2400" dirty="0">
              <a:solidFill>
                <a:schemeClr val="tx2"/>
              </a:solidFill>
            </a:endParaRPr>
          </a:p>
          <a:p>
            <a:pPr algn="r">
              <a:lnSpc>
                <a:spcPct val="85000"/>
              </a:lnSpc>
              <a:spcBef>
                <a:spcPts val="800"/>
              </a:spcBef>
              <a:spcAft>
                <a:spcPts val="800"/>
              </a:spcAft>
              <a:defRPr>
                <a:solidFill>
                  <a:schemeClr val="tx2">
                    <a:alpha val="25000"/>
                  </a:schemeClr>
                </a:solidFill>
              </a:defRPr>
            </a:pPr>
            <a:r>
              <a:rPr lang="es-CL" dirty="0"/>
              <a:t>Tranquilo</a:t>
            </a:r>
          </a:p>
          <a:p>
            <a:pPr algn="r">
              <a:lnSpc>
                <a:spcPct val="85000"/>
              </a:lnSpc>
              <a:spcBef>
                <a:spcPts val="800"/>
              </a:spcBef>
              <a:spcAft>
                <a:spcPts val="800"/>
              </a:spcAft>
              <a:defRPr>
                <a:solidFill>
                  <a:schemeClr val="tx2">
                    <a:alpha val="25000"/>
                  </a:schemeClr>
                </a:solidFill>
              </a:defRPr>
            </a:pPr>
            <a:r>
              <a:rPr lang="es-CL" dirty="0"/>
              <a:t>Ritmo más lento</a:t>
            </a:r>
          </a:p>
          <a:p>
            <a:pPr algn="r">
              <a:lnSpc>
                <a:spcPct val="85000"/>
              </a:lnSpc>
              <a:spcBef>
                <a:spcPts val="800"/>
              </a:spcBef>
              <a:spcAft>
                <a:spcPts val="800"/>
              </a:spcAft>
              <a:defRPr>
                <a:solidFill>
                  <a:schemeClr val="tx2">
                    <a:alpha val="25000"/>
                  </a:schemeClr>
                </a:solidFill>
              </a:defRPr>
            </a:pPr>
            <a:r>
              <a:rPr lang="es-CL" dirty="0"/>
              <a:t>Rostro controlado</a:t>
            </a:r>
          </a:p>
          <a:p>
            <a:pPr algn="r">
              <a:lnSpc>
                <a:spcPct val="85000"/>
              </a:lnSpc>
              <a:spcBef>
                <a:spcPts val="800"/>
              </a:spcBef>
              <a:spcAft>
                <a:spcPts val="800"/>
              </a:spcAft>
              <a:defRPr sz="1700">
                <a:solidFill>
                  <a:schemeClr val="tx2">
                    <a:alpha val="25000"/>
                  </a:schemeClr>
                </a:solidFill>
              </a:defRPr>
            </a:pPr>
            <a:r>
              <a:rPr lang="es-CL" dirty="0"/>
              <a:t>Voz menos inflexible</a:t>
            </a:r>
          </a:p>
          <a:p>
            <a:pPr algn="r">
              <a:lnSpc>
                <a:spcPct val="85000"/>
              </a:lnSpc>
              <a:spcBef>
                <a:spcPts val="800"/>
              </a:spcBef>
              <a:spcAft>
                <a:spcPts val="800"/>
              </a:spcAft>
              <a:defRPr>
                <a:solidFill>
                  <a:schemeClr val="tx2">
                    <a:alpha val="25000"/>
                  </a:schemeClr>
                </a:solidFill>
              </a:defRPr>
            </a:pPr>
            <a:r>
              <a:rPr lang="es-CL" dirty="0"/>
              <a:t>Contacto visual reducido</a:t>
            </a:r>
          </a:p>
          <a:p>
            <a:pPr algn="r">
              <a:lnSpc>
                <a:spcPct val="85000"/>
              </a:lnSpc>
              <a:spcBef>
                <a:spcPts val="800"/>
              </a:spcBef>
              <a:spcAft>
                <a:spcPts val="800"/>
              </a:spcAft>
              <a:defRPr>
                <a:solidFill>
                  <a:schemeClr val="tx2">
                    <a:alpha val="25000"/>
                  </a:schemeClr>
                </a:solidFill>
              </a:defRPr>
            </a:pPr>
            <a:r>
              <a:rPr lang="es-CL" dirty="0"/>
              <a:t>Postura casual</a:t>
            </a:r>
          </a:p>
          <a:p>
            <a:pPr algn="r">
              <a:lnSpc>
                <a:spcPct val="85000"/>
              </a:lnSpc>
              <a:spcBef>
                <a:spcPts val="800"/>
              </a:spcBef>
              <a:spcAft>
                <a:spcPts val="800"/>
              </a:spcAft>
              <a:defRPr>
                <a:solidFill>
                  <a:schemeClr val="tx2">
                    <a:alpha val="25000"/>
                  </a:schemeClr>
                </a:solidFill>
              </a:defRPr>
            </a:pPr>
            <a:r>
              <a:rPr lang="es-CL" dirty="0"/>
              <a:t>Se inclina hacia atrás</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es-CL" dirty="0"/>
              <a:t> </a:t>
            </a:r>
          </a:p>
          <a:p>
            <a:pPr>
              <a:lnSpc>
                <a:spcPct val="85000"/>
              </a:lnSpc>
            </a:pPr>
            <a:endParaRPr lang="es-CL" sz="2400" dirty="0">
              <a:solidFill>
                <a:schemeClr val="tx2"/>
              </a:solidFill>
            </a:endParaRPr>
          </a:p>
          <a:p>
            <a:pPr>
              <a:lnSpc>
                <a:spcPct val="85000"/>
              </a:lnSpc>
            </a:pPr>
            <a:endParaRPr lang="es-CL" sz="2400" dirty="0">
              <a:solidFill>
                <a:schemeClr val="tx2"/>
              </a:solidFill>
            </a:endParaRPr>
          </a:p>
          <a:p>
            <a:pPr>
              <a:lnSpc>
                <a:spcPct val="85000"/>
              </a:lnSpc>
              <a:spcBef>
                <a:spcPts val="800"/>
              </a:spcBef>
              <a:spcAft>
                <a:spcPts val="800"/>
              </a:spcAft>
              <a:defRPr>
                <a:solidFill>
                  <a:schemeClr val="tx2">
                    <a:alpha val="25000"/>
                  </a:schemeClr>
                </a:solidFill>
              </a:defRPr>
            </a:pPr>
            <a:r>
              <a:rPr lang="es-CL" dirty="0"/>
              <a:t>Ruidoso</a:t>
            </a:r>
          </a:p>
          <a:p>
            <a:pPr>
              <a:lnSpc>
                <a:spcPct val="85000"/>
              </a:lnSpc>
              <a:spcBef>
                <a:spcPts val="800"/>
              </a:spcBef>
              <a:spcAft>
                <a:spcPts val="800"/>
              </a:spcAft>
              <a:defRPr>
                <a:solidFill>
                  <a:schemeClr val="tx2">
                    <a:alpha val="25000"/>
                  </a:schemeClr>
                </a:solidFill>
              </a:defRPr>
            </a:pPr>
            <a:r>
              <a:rPr lang="es-CL" dirty="0"/>
              <a:t>Ritmo más rápido</a:t>
            </a:r>
          </a:p>
          <a:p>
            <a:pPr>
              <a:lnSpc>
                <a:spcPct val="85000"/>
              </a:lnSpc>
              <a:spcBef>
                <a:spcPts val="800"/>
              </a:spcBef>
              <a:spcAft>
                <a:spcPts val="800"/>
              </a:spcAft>
              <a:defRPr>
                <a:solidFill>
                  <a:schemeClr val="tx2">
                    <a:alpha val="25000"/>
                  </a:schemeClr>
                </a:solidFill>
              </a:defRPr>
            </a:pPr>
            <a:r>
              <a:rPr lang="es-CL" dirty="0"/>
              <a:t>Rostro animado</a:t>
            </a:r>
          </a:p>
          <a:p>
            <a:pPr>
              <a:lnSpc>
                <a:spcPct val="85000"/>
              </a:lnSpc>
              <a:spcBef>
                <a:spcPts val="800"/>
              </a:spcBef>
              <a:spcAft>
                <a:spcPts val="800"/>
              </a:spcAft>
              <a:defRPr sz="1700">
                <a:solidFill>
                  <a:schemeClr val="tx2">
                    <a:alpha val="25000"/>
                  </a:schemeClr>
                </a:solidFill>
              </a:defRPr>
            </a:pPr>
            <a:r>
              <a:rPr lang="es-CL" dirty="0"/>
              <a:t>Voz más inflexible</a:t>
            </a:r>
          </a:p>
          <a:p>
            <a:pPr>
              <a:lnSpc>
                <a:spcPct val="85000"/>
              </a:lnSpc>
              <a:spcBef>
                <a:spcPts val="800"/>
              </a:spcBef>
              <a:spcAft>
                <a:spcPts val="800"/>
              </a:spcAft>
              <a:defRPr>
                <a:solidFill>
                  <a:schemeClr val="tx2">
                    <a:alpha val="25000"/>
                  </a:schemeClr>
                </a:solidFill>
              </a:defRPr>
            </a:pPr>
            <a:r>
              <a:rPr lang="es-CL" dirty="0"/>
              <a:t>Contacto visual en exceso</a:t>
            </a:r>
          </a:p>
          <a:p>
            <a:pPr>
              <a:lnSpc>
                <a:spcPct val="85000"/>
              </a:lnSpc>
              <a:spcBef>
                <a:spcPts val="800"/>
              </a:spcBef>
              <a:spcAft>
                <a:spcPts val="800"/>
              </a:spcAft>
              <a:defRPr>
                <a:solidFill>
                  <a:schemeClr val="tx2">
                    <a:alpha val="25000"/>
                  </a:schemeClr>
                </a:solidFill>
              </a:defRPr>
            </a:pPr>
            <a:r>
              <a:rPr lang="es-CL" dirty="0"/>
              <a:t>Postura rígida</a:t>
            </a:r>
          </a:p>
          <a:p>
            <a:pPr>
              <a:lnSpc>
                <a:spcPct val="85000"/>
              </a:lnSpc>
              <a:spcBef>
                <a:spcPts val="800"/>
              </a:spcBef>
              <a:spcAft>
                <a:spcPts val="800"/>
              </a:spcAft>
              <a:defRPr>
                <a:solidFill>
                  <a:schemeClr val="tx2">
                    <a:alpha val="25000"/>
                  </a:schemeClr>
                </a:solidFill>
              </a:defRPr>
            </a:pPr>
            <a:r>
              <a:rPr lang="es-CL" dirty="0"/>
              <a:t>Se inclina hacia adelante</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es-CL" dirty="0"/>
              <a:t>Rasgos</a:t>
            </a:r>
          </a:p>
          <a:p>
            <a:pPr algn="r">
              <a:lnSpc>
                <a:spcPct val="85000"/>
              </a:lnSpc>
            </a:pPr>
            <a:endParaRPr lang="es-CL" sz="2400" dirty="0">
              <a:solidFill>
                <a:schemeClr val="bg1"/>
              </a:solidFill>
            </a:endParaRPr>
          </a:p>
          <a:p>
            <a:pPr algn="r">
              <a:lnSpc>
                <a:spcPct val="85000"/>
              </a:lnSpc>
            </a:pPr>
            <a:endParaRPr lang="es-CL" sz="2400" dirty="0">
              <a:solidFill>
                <a:schemeClr val="bg1"/>
              </a:solidFill>
            </a:endParaRPr>
          </a:p>
          <a:p>
            <a:pPr algn="r">
              <a:lnSpc>
                <a:spcPct val="85000"/>
              </a:lnSpc>
              <a:spcBef>
                <a:spcPts val="800"/>
              </a:spcBef>
              <a:spcAft>
                <a:spcPts val="800"/>
              </a:spcAft>
              <a:defRPr>
                <a:solidFill>
                  <a:schemeClr val="bg1"/>
                </a:solidFill>
              </a:defRPr>
            </a:pPr>
            <a:r>
              <a:rPr lang="es-CL" dirty="0"/>
              <a:t>Honesto</a:t>
            </a:r>
          </a:p>
          <a:p>
            <a:pPr algn="r">
              <a:lnSpc>
                <a:spcPct val="85000"/>
              </a:lnSpc>
              <a:spcBef>
                <a:spcPts val="800"/>
              </a:spcBef>
              <a:spcAft>
                <a:spcPts val="800"/>
              </a:spcAft>
              <a:defRPr>
                <a:solidFill>
                  <a:schemeClr val="bg1"/>
                </a:solidFill>
              </a:defRPr>
            </a:pPr>
            <a:r>
              <a:rPr lang="es-CL" dirty="0"/>
              <a:t>Inteligente</a:t>
            </a:r>
          </a:p>
          <a:p>
            <a:pPr algn="r">
              <a:lnSpc>
                <a:spcPct val="85000"/>
              </a:lnSpc>
              <a:spcBef>
                <a:spcPts val="800"/>
              </a:spcBef>
              <a:spcAft>
                <a:spcPts val="800"/>
              </a:spcAft>
              <a:defRPr>
                <a:solidFill>
                  <a:schemeClr val="bg1"/>
                </a:solidFill>
              </a:defRPr>
            </a:pPr>
            <a:r>
              <a:rPr lang="es-CL" dirty="0"/>
              <a:t>Arrogante</a:t>
            </a:r>
          </a:p>
          <a:p>
            <a:pPr algn="r">
              <a:lnSpc>
                <a:spcPct val="85000"/>
              </a:lnSpc>
              <a:spcBef>
                <a:spcPts val="800"/>
              </a:spcBef>
              <a:spcAft>
                <a:spcPts val="800"/>
              </a:spcAft>
              <a:defRPr>
                <a:solidFill>
                  <a:schemeClr val="bg1"/>
                </a:solidFill>
              </a:defRPr>
            </a:pPr>
            <a:r>
              <a:rPr lang="es-CL" dirty="0"/>
              <a:t>Motivado</a:t>
            </a:r>
          </a:p>
          <a:p>
            <a:pPr algn="r">
              <a:lnSpc>
                <a:spcPct val="85000"/>
              </a:lnSpc>
              <a:spcBef>
                <a:spcPts val="800"/>
              </a:spcBef>
              <a:spcAft>
                <a:spcPts val="800"/>
              </a:spcAft>
              <a:defRPr>
                <a:solidFill>
                  <a:schemeClr val="bg1"/>
                </a:solidFill>
              </a:defRPr>
            </a:pPr>
            <a:r>
              <a:rPr lang="es-CL" dirty="0"/>
              <a:t>Egocéntrico</a:t>
            </a:r>
          </a:p>
          <a:p>
            <a:pPr algn="r">
              <a:lnSpc>
                <a:spcPct val="85000"/>
              </a:lnSpc>
              <a:spcBef>
                <a:spcPts val="800"/>
              </a:spcBef>
              <a:spcAft>
                <a:spcPts val="800"/>
              </a:spcAft>
              <a:defRPr>
                <a:solidFill>
                  <a:schemeClr val="bg1"/>
                </a:solidFill>
              </a:defRPr>
            </a:pPr>
            <a:r>
              <a:rPr lang="es-CL" dirty="0"/>
              <a:t>Sincero</a:t>
            </a:r>
          </a:p>
          <a:p>
            <a:pPr algn="r">
              <a:lnSpc>
                <a:spcPct val="85000"/>
              </a:lnSpc>
              <a:spcBef>
                <a:spcPts val="800"/>
              </a:spcBef>
              <a:spcAft>
                <a:spcPts val="800"/>
              </a:spcAft>
              <a:defRPr>
                <a:solidFill>
                  <a:schemeClr val="bg1"/>
                </a:solidFill>
              </a:defRPr>
            </a:pPr>
            <a:r>
              <a:rPr lang="es-CL" dirty="0"/>
              <a:t>Crítico</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s-CL" dirty="0"/>
              <a:t>Juicios</a:t>
            </a:r>
          </a:p>
          <a:p>
            <a:pPr>
              <a:lnSpc>
                <a:spcPct val="85000"/>
              </a:lnSpc>
            </a:pPr>
            <a:endParaRPr lang="es-CL" sz="2400" dirty="0">
              <a:solidFill>
                <a:schemeClr val="bg1"/>
              </a:solidFill>
            </a:endParaRPr>
          </a:p>
          <a:p>
            <a:pPr>
              <a:lnSpc>
                <a:spcPct val="85000"/>
              </a:lnSpc>
            </a:pPr>
            <a:endParaRPr lang="es-CL" sz="2400" dirty="0">
              <a:solidFill>
                <a:schemeClr val="bg1"/>
              </a:solidFill>
            </a:endParaRPr>
          </a:p>
          <a:p>
            <a:pPr>
              <a:lnSpc>
                <a:spcPct val="85000"/>
              </a:lnSpc>
              <a:spcBef>
                <a:spcPts val="800"/>
              </a:spcBef>
              <a:spcAft>
                <a:spcPts val="800"/>
              </a:spcAft>
              <a:defRPr>
                <a:solidFill>
                  <a:schemeClr val="bg1"/>
                </a:solidFill>
              </a:defRPr>
            </a:pPr>
            <a:r>
              <a:rPr lang="es-CL" dirty="0"/>
              <a:t>Me gusta</a:t>
            </a:r>
          </a:p>
          <a:p>
            <a:pPr>
              <a:lnSpc>
                <a:spcPct val="85000"/>
              </a:lnSpc>
              <a:spcBef>
                <a:spcPts val="800"/>
              </a:spcBef>
              <a:spcAft>
                <a:spcPts val="800"/>
              </a:spcAft>
              <a:defRPr>
                <a:solidFill>
                  <a:schemeClr val="bg1"/>
                </a:solidFill>
              </a:defRPr>
            </a:pPr>
            <a:r>
              <a:rPr lang="es-CL" dirty="0"/>
              <a:t>Él me molesta</a:t>
            </a:r>
          </a:p>
          <a:p>
            <a:pPr>
              <a:lnSpc>
                <a:spcPct val="85000"/>
              </a:lnSpc>
              <a:spcBef>
                <a:spcPts val="800"/>
              </a:spcBef>
              <a:spcAft>
                <a:spcPts val="800"/>
              </a:spcAft>
              <a:defRPr>
                <a:solidFill>
                  <a:schemeClr val="bg1"/>
                </a:solidFill>
              </a:defRPr>
            </a:pPr>
            <a:r>
              <a:rPr lang="es-CL" dirty="0"/>
              <a:t>Ella me interesa</a:t>
            </a:r>
          </a:p>
          <a:p>
            <a:pPr>
              <a:lnSpc>
                <a:spcPct val="85000"/>
              </a:lnSpc>
              <a:spcBef>
                <a:spcPts val="800"/>
              </a:spcBef>
              <a:spcAft>
                <a:spcPts val="800"/>
              </a:spcAft>
              <a:defRPr>
                <a:solidFill>
                  <a:schemeClr val="bg1"/>
                </a:solidFill>
              </a:defRPr>
            </a:pPr>
            <a:r>
              <a:rPr lang="es-CL" dirty="0"/>
              <a:t>Él me irrita</a:t>
            </a:r>
          </a:p>
          <a:p>
            <a:pPr>
              <a:lnSpc>
                <a:spcPct val="85000"/>
              </a:lnSpc>
              <a:spcBef>
                <a:spcPts val="800"/>
              </a:spcBef>
              <a:spcAft>
                <a:spcPts val="800"/>
              </a:spcAft>
              <a:defRPr>
                <a:solidFill>
                  <a:schemeClr val="bg1"/>
                </a:solidFill>
              </a:defRPr>
            </a:pPr>
            <a:r>
              <a:rPr lang="es-CL" dirty="0"/>
              <a:t>No confío en ella</a:t>
            </a:r>
          </a:p>
          <a:p>
            <a:pPr>
              <a:lnSpc>
                <a:spcPct val="85000"/>
              </a:lnSpc>
              <a:spcBef>
                <a:spcPts val="800"/>
              </a:spcBef>
              <a:spcAft>
                <a:spcPts val="800"/>
              </a:spcAft>
              <a:defRPr>
                <a:solidFill>
                  <a:schemeClr val="bg1"/>
                </a:solidFill>
              </a:defRPr>
            </a:pPr>
            <a:r>
              <a:rPr lang="es-CL" dirty="0"/>
              <a:t>Lo odio</a:t>
            </a:r>
          </a:p>
          <a:p>
            <a:pPr>
              <a:lnSpc>
                <a:spcPct val="85000"/>
              </a:lnSpc>
              <a:spcBef>
                <a:spcPts val="800"/>
              </a:spcBef>
              <a:spcAft>
                <a:spcPts val="800"/>
              </a:spcAft>
              <a:defRPr>
                <a:solidFill>
                  <a:schemeClr val="bg1"/>
                </a:solidFill>
              </a:defRPr>
            </a:pPr>
            <a:r>
              <a:rPr lang="es-CL" dirty="0"/>
              <a:t>Confío en él</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s-CL" dirty="0"/>
              <a:t>Comportamiento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072428" y="4983370"/>
            <a:ext cx="2002774" cy="826348"/>
            <a:chOff x="942220" y="3478952"/>
            <a:chExt cx="2002774" cy="826348"/>
          </a:xfrm>
        </p:grpSpPr>
        <p:sp>
          <p:nvSpPr>
            <p:cNvPr id="5" name="Arc 4">
              <a:extLst>
                <a:ext uri="{FF2B5EF4-FFF2-40B4-BE49-F238E27FC236}">
                  <a16:creationId xmlns:a16="http://schemas.microsoft.com/office/drawing/2014/main" id="{A241EFEB-3B48-433E-9557-C400EEF7D6CA}"/>
                </a:ext>
              </a:extLst>
            </p:cNvPr>
            <p:cNvSpPr/>
            <p:nvPr/>
          </p:nvSpPr>
          <p:spPr>
            <a:xfrm>
              <a:off x="2157669"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CL"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428593" y="3478952"/>
              <a:ext cx="100390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CL" dirty="0"/>
                <a:t>DECIR</a:t>
              </a:r>
            </a:p>
          </p:txBody>
        </p:sp>
        <p:sp>
          <p:nvSpPr>
            <p:cNvPr id="19" name="TextBox 18">
              <a:extLst>
                <a:ext uri="{FF2B5EF4-FFF2-40B4-BE49-F238E27FC236}">
                  <a16:creationId xmlns:a16="http://schemas.microsoft.com/office/drawing/2014/main" id="{658B5AC8-8A6C-46EC-8599-D6F7C9B6A0C6}"/>
                </a:ext>
              </a:extLst>
            </p:cNvPr>
            <p:cNvSpPr txBox="1"/>
            <p:nvPr/>
          </p:nvSpPr>
          <p:spPr>
            <a:xfrm>
              <a:off x="942220" y="3935968"/>
              <a:ext cx="200277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CL" dirty="0"/>
                <a:t>HACER</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129515"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CL"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es-CL" dirty="0"/>
              <a:t>Firmeza </a:t>
            </a:r>
            <a:br>
              <a:rPr lang="es-CL" dirty="0"/>
            </a:br>
            <a:r>
              <a:rPr lang="es-CL" dirty="0"/>
              <a:t>y </a:t>
            </a:r>
            <a:br>
              <a:rPr lang="es-CL" dirty="0"/>
            </a:br>
            <a:r>
              <a:rPr lang="es-CL" dirty="0"/>
              <a:t>reacción</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s-CL" smtClean="0"/>
              <a:t>11</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CL"/>
              <a:t>Firmeza</a:t>
            </a:r>
            <a:endParaRPr lang="es-CL"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CL" smtClean="0"/>
              <a:t>12</a:t>
            </a:fld>
            <a:endParaRPr lang="es-C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CL"/>
              <a:t>El grado en el que “preguntamos” o “decimos” cuando interactuamos con otros</a:t>
            </a:r>
            <a:endParaRPr lang="es-CL"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tx2"/>
                    </a:solidFill>
                  </a:rPr>
                  <a:t>Mayor tendencia a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accent2"/>
                    </a:solidFill>
                    <a:latin typeface="Arial Black" panose="020B0A04020102020204" pitchFamily="34" charset="0"/>
                  </a:rPr>
                  <a:t>Tendencia a preguntar </a:t>
                </a:r>
                <a:r>
                  <a:rPr lang="es-CL">
                    <a:solidFill>
                      <a:schemeClr val="tx2"/>
                    </a:solidFill>
                  </a:rPr>
                  <a:t>con algo de </a:t>
                </a:r>
                <a:r>
                  <a:rPr lang="es-CL">
                    <a:solidFill>
                      <a:schemeClr val="accent2"/>
                    </a:solidFill>
                    <a:latin typeface="Arial Black" panose="020B0A04020102020204" pitchFamily="34" charset="0"/>
                  </a:rPr>
                  <a:t>decir</a:t>
                </a:r>
                <a:endParaRPr lang="es-CL" dirty="0">
                  <a:solidFill>
                    <a:schemeClr val="accent2"/>
                  </a:solidFill>
                  <a:latin typeface="Arial Black" panose="020B0A04020102020204" pitchFamily="34" charset="0"/>
                </a:endParaRP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accent2"/>
                    </a:solidFill>
                    <a:latin typeface="Arial Black" panose="020B0A04020102020204" pitchFamily="34" charset="0"/>
                  </a:rPr>
                  <a:t>Tendencia a decir </a:t>
                </a:r>
                <a:r>
                  <a:rPr lang="es-CL">
                    <a:solidFill>
                      <a:schemeClr val="tx2"/>
                    </a:solidFill>
                  </a:rPr>
                  <a:t>con algo de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1447172" cy="2623339"/>
            <a:chOff x="9767564" y="2586262"/>
            <a:chExt cx="1447172"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1447172" cy="1473315"/>
              <a:chOff x="9767564" y="2586262"/>
              <a:chExt cx="1447172"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6" y="2586262"/>
                <a:ext cx="1223010"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dirty="0">
                    <a:solidFill>
                      <a:schemeClr val="tx2"/>
                    </a:solidFill>
                  </a:rPr>
                  <a:t>Mayor tendencia a </a:t>
                </a:r>
                <a:r>
                  <a:rPr lang="es-C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CL"/>
              <a:t>Comportamientos de firmeza</a:t>
            </a:r>
            <a:endParaRPr lang="es-CL"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3992301" y="228600"/>
            <a:ext cx="7971100" cy="5798126"/>
          </a:xfrm>
        </p:spPr>
        <p:txBody>
          <a:bodyPr/>
          <a:lstStyle/>
          <a:p>
            <a:r>
              <a:rPr lang="es-CL"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s-CL" smtClean="0"/>
              <a:t>13</a:t>
            </a:fld>
            <a:endParaRPr lang="es-CL"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3910963"/>
              </p:ext>
            </p:extLst>
          </p:nvPr>
        </p:nvGraphicFramePr>
        <p:xfrm>
          <a:off x="5954481" y="5220646"/>
          <a:ext cx="4293330" cy="429684"/>
        </p:xfrm>
        <a:graphic>
          <a:graphicData uri="http://schemas.openxmlformats.org/drawingml/2006/table">
            <a:tbl>
              <a:tblPr>
                <a:tableStyleId>{5FD0F851-EC5A-4D38-B0AD-8093EC10F338}</a:tableStyleId>
              </a:tblPr>
              <a:tblGrid>
                <a:gridCol w="1040679">
                  <a:extLst>
                    <a:ext uri="{9D8B030D-6E8A-4147-A177-3AD203B41FA5}">
                      <a16:colId xmlns:a16="http://schemas.microsoft.com/office/drawing/2014/main" val="3316520189"/>
                    </a:ext>
                  </a:extLst>
                </a:gridCol>
                <a:gridCol w="325265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marR="0">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485495514"/>
              </p:ext>
            </p:extLst>
          </p:nvPr>
        </p:nvGraphicFramePr>
        <p:xfrm>
          <a:off x="5954481" y="630239"/>
          <a:ext cx="4293330" cy="429684"/>
        </p:xfrm>
        <a:graphic>
          <a:graphicData uri="http://schemas.openxmlformats.org/drawingml/2006/table">
            <a:tbl>
              <a:tblPr>
                <a:tableStyleId>{5FD0F851-EC5A-4D38-B0AD-8093EC10F338}</a:tableStyleId>
              </a:tblPr>
              <a:tblGrid>
                <a:gridCol w="1175766">
                  <a:extLst>
                    <a:ext uri="{9D8B030D-6E8A-4147-A177-3AD203B41FA5}">
                      <a16:colId xmlns:a16="http://schemas.microsoft.com/office/drawing/2014/main" val="3316520189"/>
                    </a:ext>
                  </a:extLst>
                </a:gridCol>
                <a:gridCol w="311756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237249" y="1304327"/>
            <a:ext cx="5730715" cy="420701"/>
            <a:chOff x="5237249" y="1271077"/>
            <a:chExt cx="5730715" cy="420701"/>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56249" y="1271077"/>
              <a:ext cx="3049790" cy="420701"/>
              <a:chOff x="6624210" y="1461560"/>
              <a:chExt cx="3444703" cy="475177"/>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04347" y="1461561"/>
                <a:ext cx="2479108"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Ritmo del discurso</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24210" y="1465248"/>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6065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237249" y="1341295"/>
              <a:ext cx="1000274" cy="276999"/>
            </a:xfrm>
            <a:prstGeom prst="rect">
              <a:avLst/>
            </a:prstGeom>
            <a:noFill/>
          </p:spPr>
          <p:txBody>
            <a:bodyPr wrap="none" lIns="0" tIns="0" rIns="0" bIns="0">
              <a:spAutoFit/>
            </a:bodyPr>
            <a:lstStyle/>
            <a:p>
              <a:pPr algn="r">
                <a:defRPr>
                  <a:solidFill>
                    <a:schemeClr val="tx2"/>
                  </a:solidFill>
                </a:defRPr>
              </a:pPr>
              <a:r>
                <a:rPr lang="es-CL"/>
                <a:t>Más lento</a:t>
              </a:r>
              <a:endParaRPr lang="es-CL"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41338" cy="276999"/>
            </a:xfrm>
            <a:prstGeom prst="rect">
              <a:avLst/>
            </a:prstGeom>
            <a:noFill/>
          </p:spPr>
          <p:txBody>
            <a:bodyPr wrap="none" lIns="0" tIns="0" rIns="0" bIns="0">
              <a:spAutoFit/>
            </a:bodyPr>
            <a:lstStyle/>
            <a:p>
              <a:pPr>
                <a:defRPr>
                  <a:solidFill>
                    <a:schemeClr val="tx2"/>
                  </a:solidFill>
                </a:defRPr>
              </a:pPr>
              <a:r>
                <a:rPr lang="es-CL"/>
                <a:t>Más rápido</a:t>
              </a:r>
              <a:endParaRPr lang="es-CL"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147664" y="1797962"/>
            <a:ext cx="5390796" cy="417436"/>
            <a:chOff x="5147664" y="1764712"/>
            <a:chExt cx="5390796"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54553" y="1764712"/>
              <a:ext cx="3048450" cy="417436"/>
              <a:chOff x="6622303" y="1461560"/>
              <a:chExt cx="3443193"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80000"/>
                  </a:lnSpc>
                  <a:defRPr sz="1800">
                    <a:solidFill>
                      <a:schemeClr val="accent6"/>
                    </a:solidFill>
                  </a:defRPr>
                </a:pPr>
                <a:r>
                  <a:rPr lang="es-CL" spc="-20" dirty="0"/>
                  <a:t>Cantidad de discurso</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22303" y="1461560"/>
                <a:ext cx="408261"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57235" y="1461560"/>
                <a:ext cx="408261"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147664" y="1834931"/>
              <a:ext cx="1089859" cy="276999"/>
            </a:xfrm>
            <a:prstGeom prst="rect">
              <a:avLst/>
            </a:prstGeom>
            <a:noFill/>
          </p:spPr>
          <p:txBody>
            <a:bodyPr wrap="square" lIns="0" tIns="0" rIns="0" bIns="0">
              <a:spAutoFit/>
            </a:bodyPr>
            <a:lstStyle/>
            <a:p>
              <a:pPr algn="r">
                <a:defRPr>
                  <a:solidFill>
                    <a:schemeClr val="tx2"/>
                  </a:solidFill>
                </a:defRPr>
              </a:pPr>
              <a:r>
                <a:rPr lang="es-CL"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es-CL"/>
                <a:t>Más</a:t>
              </a:r>
              <a:endParaRPr lang="es-CL"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18636" y="2291597"/>
            <a:ext cx="6790198" cy="417436"/>
            <a:chOff x="4618636" y="2258347"/>
            <a:chExt cx="6790198"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56248" y="2258347"/>
              <a:ext cx="3049792" cy="417436"/>
              <a:chOff x="6624209" y="1461560"/>
              <a:chExt cx="3444705"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04347" y="1461560"/>
                <a:ext cx="2479108"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Volumen de voz</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242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6065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18636" y="2328566"/>
              <a:ext cx="1618887" cy="276999"/>
            </a:xfrm>
            <a:prstGeom prst="rect">
              <a:avLst/>
            </a:prstGeom>
            <a:noFill/>
          </p:spPr>
          <p:txBody>
            <a:bodyPr wrap="square" lIns="0" tIns="0" rIns="0" bIns="0">
              <a:spAutoFit/>
            </a:bodyPr>
            <a:lstStyle/>
            <a:p>
              <a:pPr algn="r">
                <a:defRPr>
                  <a:solidFill>
                    <a:schemeClr val="tx2"/>
                  </a:solidFill>
                </a:defRPr>
              </a:pPr>
              <a:r>
                <a:rPr lang="es-CL" dirty="0"/>
                <a:t>Más silencioso</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582208" cy="276999"/>
            </a:xfrm>
            <a:prstGeom prst="rect">
              <a:avLst/>
            </a:prstGeom>
            <a:noFill/>
          </p:spPr>
          <p:txBody>
            <a:bodyPr wrap="square" lIns="0" tIns="0" rIns="0" bIns="0">
              <a:spAutoFit/>
            </a:bodyPr>
            <a:lstStyle/>
            <a:p>
              <a:pPr>
                <a:defRPr>
                  <a:solidFill>
                    <a:schemeClr val="tx2"/>
                  </a:solidFill>
                </a:defRPr>
              </a:pPr>
              <a:r>
                <a:rPr lang="es-CL" dirty="0"/>
                <a:t>Más fuerte</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57707" y="3565857"/>
            <a:ext cx="5397292" cy="417436"/>
            <a:chOff x="5357707" y="3432857"/>
            <a:chExt cx="5397292"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56248" y="3432857"/>
              <a:ext cx="3049792" cy="417436"/>
              <a:chOff x="6589544" y="1461560"/>
              <a:chExt cx="3444705"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39012" y="1461561"/>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Uso de las manos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57707" y="3503075"/>
              <a:ext cx="910507" cy="276999"/>
            </a:xfrm>
            <a:prstGeom prst="rect">
              <a:avLst/>
            </a:prstGeom>
            <a:noFill/>
          </p:spPr>
          <p:txBody>
            <a:bodyPr wrap="none" lIns="0" tIns="0" rIns="0" bIns="0">
              <a:spAutoFit/>
            </a:bodyPr>
            <a:lstStyle/>
            <a:p>
              <a:pPr algn="r">
                <a:defRPr>
                  <a:solidFill>
                    <a:schemeClr val="tx2"/>
                  </a:solidFill>
                </a:defRPr>
              </a:pPr>
              <a:r>
                <a:rPr lang="es-CL"/>
                <a:t>Relajado</a:t>
              </a:r>
              <a:endParaRPr lang="es-CL"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es-CL"/>
                <a:t>Directivo</a:t>
              </a:r>
              <a:endParaRPr lang="es-CL"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078288" y="4001397"/>
            <a:ext cx="7361237" cy="553998"/>
            <a:chOff x="4078288" y="3868397"/>
            <a:chExt cx="7361237" cy="55399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56248" y="3926492"/>
              <a:ext cx="3049792" cy="417436"/>
              <a:chOff x="6589544" y="1461560"/>
              <a:chExt cx="3444705"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39012" y="1461561"/>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Postura corporal</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078288" y="3996711"/>
              <a:ext cx="2189927" cy="276999"/>
            </a:xfrm>
            <a:prstGeom prst="rect">
              <a:avLst/>
            </a:prstGeom>
            <a:noFill/>
          </p:spPr>
          <p:txBody>
            <a:bodyPr wrap="square" lIns="0" tIns="0" rIns="0" bIns="0">
              <a:spAutoFit/>
            </a:bodyPr>
            <a:lstStyle/>
            <a:p>
              <a:pPr algn="r">
                <a:defRPr>
                  <a:solidFill>
                    <a:schemeClr val="tx2"/>
                  </a:solidFill>
                </a:defRPr>
              </a:pPr>
              <a:r>
                <a:rPr lang="es-CL" dirty="0"/>
                <a:t>Se inclina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68397"/>
              <a:ext cx="1582208" cy="553998"/>
            </a:xfrm>
            <a:prstGeom prst="rect">
              <a:avLst/>
            </a:prstGeom>
            <a:noFill/>
          </p:spPr>
          <p:txBody>
            <a:bodyPr wrap="square" lIns="0" tIns="0" rIns="0" bIns="0">
              <a:spAutoFit/>
            </a:bodyPr>
            <a:lstStyle/>
            <a:p>
              <a:pPr>
                <a:defRPr>
                  <a:solidFill>
                    <a:schemeClr val="tx2"/>
                  </a:solidFill>
                </a:defRPr>
              </a:pPr>
              <a:r>
                <a:rPr lang="es-CL" dirty="0"/>
                <a:t>Se inclina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255556" y="4553127"/>
            <a:ext cx="6945844" cy="417436"/>
            <a:chOff x="4255556" y="4420127"/>
            <a:chExt cx="6945844"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56248" y="4420127"/>
              <a:ext cx="3049792" cy="417436"/>
              <a:chOff x="6589544" y="1461560"/>
              <a:chExt cx="3444705"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39012" y="1461560"/>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a:t>Contacto visual</a:t>
                </a:r>
                <a:endParaRPr lang="es-CL"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255556" y="4490346"/>
              <a:ext cx="2012659" cy="276999"/>
            </a:xfrm>
            <a:prstGeom prst="rect">
              <a:avLst/>
            </a:prstGeom>
            <a:noFill/>
          </p:spPr>
          <p:txBody>
            <a:bodyPr wrap="square" lIns="0" tIns="0" rIns="0" bIns="0">
              <a:spAutoFit/>
            </a:bodyPr>
            <a:lstStyle/>
            <a:p>
              <a:pPr algn="r">
                <a:defRPr>
                  <a:solidFill>
                    <a:schemeClr val="tx2"/>
                  </a:solidFill>
                </a:defRPr>
              </a:pPr>
              <a:r>
                <a:rPr lang="es-CL" dirty="0"/>
                <a:t>Menos directo</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es-CL" dirty="0"/>
                <a:t>Más directo</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044549" y="2990377"/>
            <a:ext cx="7398113" cy="276999"/>
            <a:chOff x="4044549" y="2957127"/>
            <a:chExt cx="7398113"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044549" y="2957127"/>
              <a:ext cx="1265283" cy="276999"/>
            </a:xfrm>
            <a:prstGeom prst="rect">
              <a:avLst/>
            </a:prstGeom>
            <a:noFill/>
          </p:spPr>
          <p:txBody>
            <a:bodyPr wrap="none" lIns="0" tIns="0" rIns="0" bIns="0">
              <a:spAutoFit/>
            </a:bodyPr>
            <a:lstStyle/>
            <a:p>
              <a:pPr algn="r">
                <a:defRPr>
                  <a:solidFill>
                    <a:schemeClr val="tx2"/>
                  </a:solidFill>
                </a:defRPr>
              </a:pPr>
              <a:r>
                <a:rPr lang="es-CL" dirty="0"/>
                <a:t>PREGUNTA</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551433" cy="276999"/>
            </a:xfrm>
            <a:prstGeom prst="rect">
              <a:avLst/>
            </a:prstGeom>
            <a:noFill/>
          </p:spPr>
          <p:txBody>
            <a:bodyPr wrap="none" lIns="0" tIns="0" rIns="0" bIns="0">
              <a:spAutoFit/>
            </a:bodyPr>
            <a:lstStyle/>
            <a:p>
              <a:pPr>
                <a:defRPr>
                  <a:solidFill>
                    <a:schemeClr val="tx2"/>
                  </a:solidFill>
                </a:defRPr>
              </a:pPr>
              <a:r>
                <a:rPr lang="es-CL"/>
                <a:t>DICE</a:t>
              </a:r>
              <a:endParaRPr lang="es-CL"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s-CL"/>
              <a:t>Firmeza</a:t>
            </a:r>
            <a:endParaRPr lang="es-CL"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CL" smtClean="0"/>
              <a:t>14</a:t>
            </a:fld>
            <a:endParaRPr lang="es-C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676940"/>
            <a:ext cx="3497239" cy="2093844"/>
          </a:xfrm>
        </p:spPr>
        <p:txBody>
          <a:bodyPr wrap="square">
            <a:noAutofit/>
          </a:bodyPr>
          <a:lstStyle/>
          <a:p>
            <a:pPr algn="r">
              <a:spcBef>
                <a:spcPct val="0"/>
              </a:spcBef>
              <a:buNone/>
              <a:defRPr sz="2400"/>
            </a:pPr>
            <a:r>
              <a:rPr lang="es-CL"/>
              <a:t>Pistas verbales</a:t>
            </a:r>
          </a:p>
          <a:p>
            <a:pPr algn="r">
              <a:spcBef>
                <a:spcPct val="0"/>
              </a:spcBef>
              <a:buNone/>
            </a:pPr>
            <a:endParaRPr lang="es-CL" sz="2400">
              <a:cs typeface="+mn-cs"/>
            </a:endParaRPr>
          </a:p>
          <a:p>
            <a:pPr algn="r">
              <a:spcBef>
                <a:spcPct val="0"/>
              </a:spcBef>
              <a:buNone/>
              <a:defRPr sz="2400"/>
            </a:pPr>
            <a:r>
              <a:rPr lang="es-CL"/>
              <a:t>Pistas no verbales</a:t>
            </a:r>
          </a:p>
          <a:p>
            <a:endParaRPr lang="es-CL" dirty="0"/>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noAutofit/>
            </a:bodyPr>
            <a:lstStyle/>
            <a:p>
              <a:pPr algn="ctr"/>
              <a:r>
                <a:rPr lang="es-CL"/>
                <a:t> Kyle</a:t>
              </a:r>
              <a:endParaRPr lang="es-CL" dirty="0"/>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es-CL"/>
                <a:t> Lana</a:t>
              </a:r>
              <a:endParaRPr lang="es-CL" dirty="0"/>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es-CL"/>
                <a:t>AJ</a:t>
              </a:r>
              <a:endParaRPr lang="es-CL" dirty="0"/>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es-CL"/>
                <a:t>Abby</a:t>
              </a:r>
              <a:endParaRPr lang="es-CL" dirty="0"/>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CL"/>
              <a:t>Cliente: </a:t>
            </a:r>
            <a:br>
              <a:rPr lang="es-CL"/>
            </a:br>
            <a:r>
              <a:rPr lang="es-CL"/>
              <a:t>Observaciones sobre la firmeza</a:t>
            </a:r>
            <a:endParaRPr lang="es-CL"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3892731" y="236745"/>
            <a:ext cx="8114311" cy="5798126"/>
          </a:xfrm>
        </p:spPr>
        <p:txBody>
          <a:bodyPr wrap="square">
            <a:noAutofit/>
          </a:bodyPr>
          <a:lstStyle/>
          <a:p>
            <a:r>
              <a:rPr lang="es-CL"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es-CL" smtClean="0"/>
              <a:t>15</a:t>
            </a:fld>
            <a:endParaRPr lang="es-CL"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327839909"/>
              </p:ext>
            </p:extLst>
          </p:nvPr>
        </p:nvGraphicFramePr>
        <p:xfrm>
          <a:off x="6000527" y="5220646"/>
          <a:ext cx="4305745" cy="429684"/>
        </p:xfrm>
        <a:graphic>
          <a:graphicData uri="http://schemas.openxmlformats.org/drawingml/2006/table">
            <a:tbl>
              <a:tblPr>
                <a:tableStyleId>{5FD0F851-EC5A-4D38-B0AD-8093EC10F338}</a:tableStyleId>
              </a:tblPr>
              <a:tblGrid>
                <a:gridCol w="1018227">
                  <a:extLst>
                    <a:ext uri="{9D8B030D-6E8A-4147-A177-3AD203B41FA5}">
                      <a16:colId xmlns:a16="http://schemas.microsoft.com/office/drawing/2014/main" val="3316520189"/>
                    </a:ext>
                  </a:extLst>
                </a:gridCol>
                <a:gridCol w="3287518">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4101479576"/>
              </p:ext>
            </p:extLst>
          </p:nvPr>
        </p:nvGraphicFramePr>
        <p:xfrm>
          <a:off x="6176548" y="630239"/>
          <a:ext cx="3849196" cy="429684"/>
        </p:xfrm>
        <a:graphic>
          <a:graphicData uri="http://schemas.openxmlformats.org/drawingml/2006/table">
            <a:tbl>
              <a:tblPr>
                <a:tableStyleId>{5FD0F851-EC5A-4D38-B0AD-8093EC10F338}</a:tableStyleId>
              </a:tblPr>
              <a:tblGrid>
                <a:gridCol w="864332">
                  <a:extLst>
                    <a:ext uri="{9D8B030D-6E8A-4147-A177-3AD203B41FA5}">
                      <a16:colId xmlns:a16="http://schemas.microsoft.com/office/drawing/2014/main" val="3316520189"/>
                    </a:ext>
                  </a:extLst>
                </a:gridCol>
                <a:gridCol w="298486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237249" y="1304327"/>
            <a:ext cx="5730715" cy="417436"/>
            <a:chOff x="5237249" y="1271077"/>
            <a:chExt cx="5730715"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56248" y="1271077"/>
              <a:ext cx="3049792" cy="417436"/>
              <a:chOff x="6624209" y="1461560"/>
              <a:chExt cx="3444705"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03101" y="1461561"/>
                <a:ext cx="248159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Ritmo del discurso</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242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6065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237249" y="1341295"/>
              <a:ext cx="1000274" cy="276999"/>
            </a:xfrm>
            <a:prstGeom prst="rect">
              <a:avLst/>
            </a:prstGeom>
            <a:noFill/>
          </p:spPr>
          <p:txBody>
            <a:bodyPr wrap="none" lIns="0" tIns="0" rIns="0" bIns="0">
              <a:spAutoFit/>
            </a:bodyPr>
            <a:lstStyle/>
            <a:p>
              <a:pPr algn="r">
                <a:defRPr>
                  <a:solidFill>
                    <a:schemeClr val="tx2"/>
                  </a:solidFill>
                </a:defRPr>
              </a:pPr>
              <a:r>
                <a:rPr lang="es-CL"/>
                <a:t>Más lento</a:t>
              </a:r>
              <a:endParaRPr lang="es-CL"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41338" cy="276999"/>
            </a:xfrm>
            <a:prstGeom prst="rect">
              <a:avLst/>
            </a:prstGeom>
            <a:noFill/>
          </p:spPr>
          <p:txBody>
            <a:bodyPr wrap="none" lIns="0" tIns="0" rIns="0" bIns="0">
              <a:spAutoFit/>
            </a:bodyPr>
            <a:lstStyle/>
            <a:p>
              <a:pPr>
                <a:defRPr>
                  <a:solidFill>
                    <a:schemeClr val="tx2"/>
                  </a:solidFill>
                </a:defRPr>
              </a:pPr>
              <a:r>
                <a:rPr lang="es-CL"/>
                <a:t>Más rápido</a:t>
              </a:r>
              <a:endParaRPr lang="es-CL"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4970418" y="1797962"/>
            <a:ext cx="5568042" cy="417436"/>
            <a:chOff x="4970418" y="1764712"/>
            <a:chExt cx="556804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56248" y="1764712"/>
              <a:ext cx="3049792" cy="417436"/>
              <a:chOff x="6624209" y="1461560"/>
              <a:chExt cx="3444705"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03101" y="1461561"/>
                <a:ext cx="248159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80000"/>
                  </a:lnSpc>
                  <a:defRPr sz="1800">
                    <a:solidFill>
                      <a:schemeClr val="accent6"/>
                    </a:solidFill>
                  </a:defRPr>
                </a:pPr>
                <a:r>
                  <a:rPr lang="es-CL" spc="-20" dirty="0"/>
                  <a:t>Cantidad de discurso</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242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6065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4970418" y="1834931"/>
              <a:ext cx="1267106" cy="276999"/>
            </a:xfrm>
            <a:prstGeom prst="rect">
              <a:avLst/>
            </a:prstGeom>
            <a:noFill/>
          </p:spPr>
          <p:txBody>
            <a:bodyPr wrap="square" lIns="0" tIns="0" rIns="0" bIns="0">
              <a:spAutoFit/>
            </a:bodyPr>
            <a:lstStyle/>
            <a:p>
              <a:pPr algn="r">
                <a:defRPr>
                  <a:solidFill>
                    <a:schemeClr val="tx2"/>
                  </a:solidFill>
                </a:defRPr>
              </a:pPr>
              <a:r>
                <a:rPr lang="es-CL"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es-CL"/>
                <a:t>Más</a:t>
              </a:r>
              <a:endParaRPr lang="es-CL"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424962" y="2291597"/>
            <a:ext cx="6983872" cy="417436"/>
            <a:chOff x="4424962" y="2258347"/>
            <a:chExt cx="6983872"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56248" y="2258347"/>
              <a:ext cx="3049792" cy="417436"/>
              <a:chOff x="6624209" y="1461560"/>
              <a:chExt cx="3444705"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03101" y="1461560"/>
                <a:ext cx="248159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Volumen de voz</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242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6065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424962" y="2328566"/>
              <a:ext cx="1812561" cy="276999"/>
            </a:xfrm>
            <a:prstGeom prst="rect">
              <a:avLst/>
            </a:prstGeom>
            <a:noFill/>
          </p:spPr>
          <p:txBody>
            <a:bodyPr wrap="square" lIns="0" tIns="0" rIns="0" bIns="0">
              <a:spAutoFit/>
            </a:bodyPr>
            <a:lstStyle/>
            <a:p>
              <a:pPr algn="r">
                <a:defRPr>
                  <a:solidFill>
                    <a:schemeClr val="tx2"/>
                  </a:solidFill>
                </a:defRPr>
              </a:pPr>
              <a:r>
                <a:rPr lang="es-CL" dirty="0"/>
                <a:t>Más silencioso</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582208" cy="276999"/>
            </a:xfrm>
            <a:prstGeom prst="rect">
              <a:avLst/>
            </a:prstGeom>
            <a:noFill/>
          </p:spPr>
          <p:txBody>
            <a:bodyPr wrap="square" lIns="0" tIns="0" rIns="0" bIns="0">
              <a:spAutoFit/>
            </a:bodyPr>
            <a:lstStyle/>
            <a:p>
              <a:pPr>
                <a:defRPr>
                  <a:solidFill>
                    <a:schemeClr val="tx2"/>
                  </a:solidFill>
                </a:defRPr>
              </a:pPr>
              <a:r>
                <a:rPr lang="es-CL" dirty="0"/>
                <a:t>Más fuerte</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57707" y="3565857"/>
            <a:ext cx="5397292" cy="417436"/>
            <a:chOff x="5357707" y="3432857"/>
            <a:chExt cx="5397292"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56248" y="3432857"/>
              <a:ext cx="3049792" cy="417436"/>
              <a:chOff x="6589544" y="1461560"/>
              <a:chExt cx="3444705"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068436" y="1461561"/>
                <a:ext cx="24816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Uso de las manos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57707" y="3503075"/>
              <a:ext cx="910507" cy="276999"/>
            </a:xfrm>
            <a:prstGeom prst="rect">
              <a:avLst/>
            </a:prstGeom>
            <a:noFill/>
          </p:spPr>
          <p:txBody>
            <a:bodyPr wrap="none" lIns="0" tIns="0" rIns="0" bIns="0">
              <a:spAutoFit/>
            </a:bodyPr>
            <a:lstStyle/>
            <a:p>
              <a:pPr algn="r">
                <a:defRPr>
                  <a:solidFill>
                    <a:schemeClr val="tx2"/>
                  </a:solidFill>
                </a:defRPr>
              </a:pPr>
              <a:r>
                <a:rPr lang="es-CL"/>
                <a:t>Relajado</a:t>
              </a:r>
              <a:endParaRPr lang="es-CL"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es-CL"/>
                <a:t>Directivo</a:t>
              </a:r>
              <a:endParaRPr lang="es-CL"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3892731" y="4002820"/>
            <a:ext cx="7546794" cy="553998"/>
            <a:chOff x="3892731" y="3869820"/>
            <a:chExt cx="7546794" cy="55399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56248" y="3926492"/>
              <a:ext cx="3049792" cy="417436"/>
              <a:chOff x="6589544" y="1461560"/>
              <a:chExt cx="3444705"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068436" y="1461561"/>
                <a:ext cx="248159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Postura corporal</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3892731" y="3996711"/>
              <a:ext cx="2375484" cy="276999"/>
            </a:xfrm>
            <a:prstGeom prst="rect">
              <a:avLst/>
            </a:prstGeom>
            <a:noFill/>
          </p:spPr>
          <p:txBody>
            <a:bodyPr wrap="square" lIns="0" tIns="0" rIns="0" bIns="0">
              <a:spAutoFit/>
            </a:bodyPr>
            <a:lstStyle/>
            <a:p>
              <a:pPr algn="r">
                <a:defRPr>
                  <a:solidFill>
                    <a:schemeClr val="tx2"/>
                  </a:solidFill>
                </a:defRPr>
              </a:pPr>
              <a:r>
                <a:rPr lang="es-CL" dirty="0"/>
                <a:t>Se inclina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69820"/>
              <a:ext cx="1582208" cy="553998"/>
            </a:xfrm>
            <a:prstGeom prst="rect">
              <a:avLst/>
            </a:prstGeom>
            <a:noFill/>
          </p:spPr>
          <p:txBody>
            <a:bodyPr wrap="square" lIns="0" tIns="0" rIns="0" bIns="0">
              <a:spAutoFit/>
            </a:bodyPr>
            <a:lstStyle/>
            <a:p>
              <a:pPr>
                <a:defRPr>
                  <a:solidFill>
                    <a:schemeClr val="tx2"/>
                  </a:solidFill>
                </a:defRPr>
              </a:pPr>
              <a:r>
                <a:rPr lang="es-CL" dirty="0"/>
                <a:t>Se inclina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636377" y="4553127"/>
            <a:ext cx="6565023" cy="417436"/>
            <a:chOff x="4636377" y="4420127"/>
            <a:chExt cx="6565023"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56248" y="4420127"/>
              <a:ext cx="3049792" cy="417436"/>
              <a:chOff x="6589544" y="1461560"/>
              <a:chExt cx="3444705"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068436" y="1461560"/>
                <a:ext cx="248159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Contacto visual</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636377" y="4490346"/>
              <a:ext cx="1631838" cy="276999"/>
            </a:xfrm>
            <a:prstGeom prst="rect">
              <a:avLst/>
            </a:prstGeom>
            <a:noFill/>
          </p:spPr>
          <p:txBody>
            <a:bodyPr wrap="square" lIns="0" tIns="0" rIns="0" bIns="0">
              <a:spAutoFit/>
            </a:bodyPr>
            <a:lstStyle/>
            <a:p>
              <a:pPr algn="r">
                <a:defRPr>
                  <a:solidFill>
                    <a:schemeClr val="tx2"/>
                  </a:solidFill>
                </a:defRPr>
              </a:pPr>
              <a:r>
                <a:rPr lang="es-CL" dirty="0"/>
                <a:t>Menos directo</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es-CL" dirty="0"/>
                <a:t>Más directo</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3788229" y="2990377"/>
            <a:ext cx="7808321" cy="276999"/>
            <a:chOff x="3788229" y="2957127"/>
            <a:chExt cx="7808321"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3788229" y="2957127"/>
              <a:ext cx="1469355" cy="276999"/>
            </a:xfrm>
            <a:prstGeom prst="rect">
              <a:avLst/>
            </a:prstGeom>
            <a:noFill/>
          </p:spPr>
          <p:txBody>
            <a:bodyPr wrap="square" lIns="0" tIns="0" rIns="0" bIns="0">
              <a:noAutofit/>
            </a:bodyPr>
            <a:lstStyle/>
            <a:p>
              <a:pPr algn="r">
                <a:defRPr>
                  <a:solidFill>
                    <a:schemeClr val="tx2"/>
                  </a:solidFill>
                </a:defRPr>
              </a:pPr>
              <a:r>
                <a:rPr lang="es-CL" dirty="0"/>
                <a:t>PREGUNTA</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705321" cy="276999"/>
            </a:xfrm>
            <a:prstGeom prst="rect">
              <a:avLst/>
            </a:prstGeom>
            <a:noFill/>
          </p:spPr>
          <p:txBody>
            <a:bodyPr wrap="square" lIns="0" tIns="0" rIns="0" bIns="0">
              <a:noAutofit/>
            </a:bodyPr>
            <a:lstStyle/>
            <a:p>
              <a:pPr>
                <a:defRPr>
                  <a:solidFill>
                    <a:schemeClr val="tx2"/>
                  </a:solidFill>
                </a:defRPr>
              </a:pPr>
              <a:r>
                <a:rPr lang="es-CL"/>
                <a:t>DICE</a:t>
              </a:r>
              <a:endParaRPr lang="es-CL" dirty="0"/>
            </a:p>
          </p:txBody>
        </p:sp>
      </p:grpSp>
    </p:spTree>
    <p:extLst>
      <p:ext uri="{BB962C8B-B14F-4D97-AF65-F5344CB8AC3E}">
        <p14:creationId xmlns:p14="http://schemas.microsoft.com/office/powerpoint/2010/main" val="672769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es-CL"/>
              <a:t>Reacción</a:t>
            </a:r>
            <a:endParaRPr lang="es-CL" dirty="0"/>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es-CL"/>
              <a:t> </a:t>
            </a:r>
            <a:endParaRPr lang="es-CL"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es-CL"/>
              <a:t>El grado en el que controlamos o mostramos emociones cuando interactuamos con otros.</a:t>
            </a:r>
            <a:endParaRPr lang="es-CL" dirty="0"/>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s-CL" smtClean="0"/>
              <a:t>16</a:t>
            </a:fld>
            <a:endParaRPr lang="es-CL"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CL"/>
              <a:t> </a:t>
            </a:r>
            <a:endParaRPr lang="es-CL"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556154" cy="836611"/>
            <a:chOff x="6619875" y="1067878"/>
            <a:chExt cx="2556154"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sz="1800" dirty="0">
                  <a:solidFill>
                    <a:schemeClr val="tx2"/>
                  </a:solidFill>
                </a:rPr>
                <a:t>Mayor tendencia a </a:t>
              </a:r>
              <a:r>
                <a:rPr lang="es-C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556154" cy="836611"/>
            <a:chOff x="6624990" y="2020889"/>
            <a:chExt cx="2556154"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controlar </a:t>
              </a:r>
              <a:r>
                <a:rPr lang="es-CL" dirty="0">
                  <a:solidFill>
                    <a:schemeClr val="tx2"/>
                  </a:solidFill>
                </a:rPr>
                <a:t>con algo de </a:t>
              </a:r>
              <a:r>
                <a:rPr lang="es-CL" dirty="0">
                  <a:solidFill>
                    <a:schemeClr val="accent2"/>
                  </a:solidFill>
                </a:rPr>
                <a:t>emocionar</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556154" cy="836611"/>
            <a:chOff x="6619875" y="2921246"/>
            <a:chExt cx="2556154"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emocionar </a:t>
              </a:r>
              <a:r>
                <a:rPr lang="es-CL" dirty="0">
                  <a:solidFill>
                    <a:schemeClr val="tx2"/>
                  </a:solidFill>
                </a:rPr>
                <a:t>con algo de </a:t>
              </a:r>
              <a:r>
                <a:rPr lang="es-C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556154" cy="836611"/>
            <a:chOff x="6619875" y="3822472"/>
            <a:chExt cx="2556154"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tx2"/>
                  </a:solidFill>
                </a:rPr>
                <a:t>Mayor tendencia a </a:t>
              </a:r>
              <a:r>
                <a:rPr lang="es-CL" dirty="0">
                  <a:solidFill>
                    <a:schemeClr val="accent2"/>
                  </a:solidFill>
                  <a:latin typeface="Arial Black" panose="020B0A04020102020204" pitchFamily="34" charset="0"/>
                </a:rPr>
                <a:t>emocionar</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CL"/>
              <a:t>Comportamientos de reacción</a:t>
            </a:r>
            <a:endParaRPr lang="es-CL" dirty="0"/>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s-CL" smtClean="0"/>
              <a:t>17</a:t>
            </a:fld>
            <a:endParaRPr lang="es-C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s-CL"/>
              <a:t>© The TRACOM Corporation. Todos los derechos reservados.</a:t>
            </a:r>
            <a:endParaRPr lang="es-CL"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764819688"/>
              </p:ext>
            </p:extLst>
          </p:nvPr>
        </p:nvGraphicFramePr>
        <p:xfrm>
          <a:off x="7615646" y="2300288"/>
          <a:ext cx="4271555" cy="429684"/>
        </p:xfrm>
        <a:graphic>
          <a:graphicData uri="http://schemas.openxmlformats.org/drawingml/2006/table">
            <a:tbl>
              <a:tblPr>
                <a:tableStyleId>{5FD0F851-EC5A-4D38-B0AD-8093EC10F338}</a:tableStyleId>
              </a:tblPr>
              <a:tblGrid>
                <a:gridCol w="969815">
                  <a:extLst>
                    <a:ext uri="{9D8B030D-6E8A-4147-A177-3AD203B41FA5}">
                      <a16:colId xmlns:a16="http://schemas.microsoft.com/office/drawing/2014/main" val="3316520189"/>
                    </a:ext>
                  </a:extLst>
                </a:gridCol>
                <a:gridCol w="330174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920475627"/>
              </p:ext>
            </p:extLst>
          </p:nvPr>
        </p:nvGraphicFramePr>
        <p:xfrm>
          <a:off x="390525" y="2316163"/>
          <a:ext cx="4046276" cy="429684"/>
        </p:xfrm>
        <a:graphic>
          <a:graphicData uri="http://schemas.openxmlformats.org/drawingml/2006/table">
            <a:tbl>
              <a:tblPr>
                <a:tableStyleId>{5FD0F851-EC5A-4D38-B0AD-8093EC10F338}</a:tableStyleId>
              </a:tblPr>
              <a:tblGrid>
                <a:gridCol w="902698">
                  <a:extLst>
                    <a:ext uri="{9D8B030D-6E8A-4147-A177-3AD203B41FA5}">
                      <a16:colId xmlns:a16="http://schemas.microsoft.com/office/drawing/2014/main" val="3316520189"/>
                    </a:ext>
                  </a:extLst>
                </a:gridCol>
                <a:gridCol w="3143578">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CL"/>
              <a:t>Controla</a:t>
            </a:r>
            <a:endParaRPr lang="es-CL" dirty="0"/>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CL"/>
              <a:t>Emociona</a:t>
            </a:r>
            <a:endParaRPr lang="es-CL"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530317" y="3190597"/>
            <a:ext cx="2230404" cy="2229405"/>
            <a:chOff x="3368392" y="2924794"/>
            <a:chExt cx="2230404"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es-CL"/>
                <a:t>Forma de los descriptivos</a:t>
              </a:r>
              <a:endParaRPr lang="es-C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Hechos/Datos</a:t>
              </a:r>
              <a:endParaRPr lang="es-CL"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368392" y="4844637"/>
              <a:ext cx="2230404"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dirty="0"/>
                <a:t>Opiniones/Historias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Sujetos de discurso</a:t>
              </a:r>
              <a:endParaRPr lang="es-CL"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Tarea</a:t>
              </a:r>
              <a:endParaRPr lang="es-CL"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Personas</a:t>
              </a:r>
              <a:endParaRPr lang="es-CL"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Emoción en la voz</a:t>
              </a:r>
              <a:endParaRPr lang="es-CL"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Menos inflexión</a:t>
              </a:r>
              <a:endParaRPr lang="es-CL"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Más Inflexión</a:t>
              </a:r>
              <a:endParaRPr lang="es-CL"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es-CL"/>
                <a:t>Expresión facial</a:t>
              </a:r>
              <a:endParaRPr lang="es-CL"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Controlado</a:t>
              </a:r>
              <a:endParaRPr lang="es-CL"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Animado</a:t>
              </a:r>
              <a:endParaRPr lang="es-CL"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Postura corporal</a:t>
              </a:r>
              <a:endParaRPr lang="es-CL"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Rígido</a:t>
              </a:r>
              <a:endParaRPr lang="es-CL"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Casual</a:t>
              </a:r>
              <a:endParaRPr lang="es-CL"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Uso de las manos</a:t>
              </a:r>
              <a:endParaRPr lang="es-CL"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Menos</a:t>
              </a:r>
              <a:endParaRPr lang="es-CL"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Más</a:t>
              </a:r>
              <a:endParaRPr lang="es-CL"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s-CL"/>
              <a:t>Reacción</a:t>
            </a:r>
            <a:endParaRPr lang="es-CL"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CL" smtClean="0"/>
              <a:t>18</a:t>
            </a:fld>
            <a:endParaRPr lang="es-C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s-CL"/>
              <a:t>© The TRACOM Corporation. Todos los derechos reservados.</a:t>
            </a:r>
            <a:endParaRPr lang="es-CL"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wrap="square" anchor="ctr">
            <a:noAutofit/>
          </a:bodyPr>
          <a:lstStyle/>
          <a:p>
            <a:pPr algn="r">
              <a:spcBef>
                <a:spcPct val="0"/>
              </a:spcBef>
              <a:buClrTx/>
              <a:buSzTx/>
              <a:buFontTx/>
              <a:buNone/>
              <a:defRPr sz="2400"/>
            </a:pPr>
            <a:r>
              <a:rPr lang="es-CL"/>
              <a:t>Pistas verbales</a:t>
            </a:r>
          </a:p>
          <a:p>
            <a:pPr algn="r">
              <a:spcBef>
                <a:spcPct val="0"/>
              </a:spcBef>
              <a:buClrTx/>
              <a:buSzTx/>
              <a:buFontTx/>
              <a:buNone/>
            </a:pPr>
            <a:endParaRPr lang="es-CL" sz="2400">
              <a:cs typeface="+mn-cs"/>
            </a:endParaRPr>
          </a:p>
          <a:p>
            <a:pPr algn="r">
              <a:spcBef>
                <a:spcPct val="0"/>
              </a:spcBef>
              <a:buClrTx/>
              <a:buSzTx/>
              <a:buFontTx/>
              <a:buNone/>
              <a:defRPr sz="2400"/>
            </a:pPr>
            <a:r>
              <a:rPr lang="es-CL"/>
              <a:t>Pistas no verbales</a:t>
            </a:r>
            <a:endParaRPr lang="es-CL" dirty="0"/>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noAutofit/>
            </a:bodyPr>
            <a:lstStyle/>
            <a:p>
              <a:pPr algn="ctr"/>
              <a:r>
                <a:rPr lang="es-CL"/>
                <a:t> Kyle</a:t>
              </a:r>
              <a:endParaRPr lang="es-CL" dirty="0"/>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es-CL"/>
                <a:t> Lana</a:t>
              </a:r>
              <a:endParaRPr lang="es-CL" dirty="0"/>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es-CL"/>
                <a:t>AJ</a:t>
              </a:r>
              <a:endParaRPr lang="es-CL" dirty="0"/>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es-CL"/>
                <a:t>Abby</a:t>
              </a:r>
              <a:endParaRPr lang="es-CL" dirty="0"/>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CL"/>
              <a:t>Cliente: Observaciones sobre la reacción</a:t>
            </a:r>
            <a:endParaRPr lang="es-CL" dirty="0"/>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es-CL" smtClean="0"/>
              <a:t>19</a:t>
            </a:fld>
            <a:endParaRPr lang="es-C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414210713"/>
              </p:ext>
            </p:extLst>
          </p:nvPr>
        </p:nvGraphicFramePr>
        <p:xfrm>
          <a:off x="7731851" y="2300288"/>
          <a:ext cx="4155349" cy="429684"/>
        </p:xfrm>
        <a:graphic>
          <a:graphicData uri="http://schemas.openxmlformats.org/drawingml/2006/table">
            <a:tbl>
              <a:tblPr>
                <a:tableStyleId>{5FD0F851-EC5A-4D38-B0AD-8093EC10F338}</a:tableStyleId>
              </a:tblPr>
              <a:tblGrid>
                <a:gridCol w="896166">
                  <a:extLst>
                    <a:ext uri="{9D8B030D-6E8A-4147-A177-3AD203B41FA5}">
                      <a16:colId xmlns:a16="http://schemas.microsoft.com/office/drawing/2014/main" val="3316520189"/>
                    </a:ext>
                  </a:extLst>
                </a:gridCol>
                <a:gridCol w="325918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4152185382"/>
              </p:ext>
            </p:extLst>
          </p:nvPr>
        </p:nvGraphicFramePr>
        <p:xfrm>
          <a:off x="390525" y="2316163"/>
          <a:ext cx="4155349" cy="429684"/>
        </p:xfrm>
        <a:graphic>
          <a:graphicData uri="http://schemas.openxmlformats.org/drawingml/2006/table">
            <a:tbl>
              <a:tblPr>
                <a:tableStyleId>{5FD0F851-EC5A-4D38-B0AD-8093EC10F338}</a:tableStyleId>
              </a:tblPr>
              <a:tblGrid>
                <a:gridCol w="782492">
                  <a:extLst>
                    <a:ext uri="{9D8B030D-6E8A-4147-A177-3AD203B41FA5}">
                      <a16:colId xmlns:a16="http://schemas.microsoft.com/office/drawing/2014/main" val="3316520189"/>
                    </a:ext>
                  </a:extLst>
                </a:gridCol>
                <a:gridCol w="337285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es-CL"/>
              <a:t>Controla</a:t>
            </a:r>
            <a:endParaRPr lang="es-CL" dirty="0"/>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es-CL"/>
              <a:t>Emociona</a:t>
            </a:r>
            <a:endParaRPr lang="es-CL"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523786" y="3190597"/>
            <a:ext cx="2243466" cy="2229405"/>
            <a:chOff x="3361861" y="2924794"/>
            <a:chExt cx="2243466"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es-CL"/>
                <a:t>Forma de los descriptivos</a:t>
              </a:r>
              <a:endParaRPr lang="es-C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Hechos/Datos</a:t>
              </a:r>
              <a:endParaRPr lang="es-CL"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361861" y="4844637"/>
              <a:ext cx="2243466"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dirty="0"/>
                <a:t>Opiniones/Historias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CL"/>
                <a:t>Sujetos de discurso</a:t>
              </a:r>
              <a:endParaRPr lang="es-CL"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Tarea</a:t>
              </a:r>
              <a:endParaRPr lang="es-CL"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Personas</a:t>
              </a:r>
              <a:endParaRPr lang="es-CL"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CL"/>
                <a:t>Emoción en la voz</a:t>
              </a:r>
              <a:endParaRPr lang="es-CL"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Menos inflexión</a:t>
              </a:r>
              <a:endParaRPr lang="es-CL"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Más Inflexión</a:t>
              </a:r>
              <a:endParaRPr lang="es-CL"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es-CL"/>
                <a:t>Expresión facial</a:t>
              </a:r>
              <a:endParaRPr lang="es-CL"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Controlado</a:t>
              </a:r>
              <a:endParaRPr lang="es-CL"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Animado</a:t>
              </a:r>
              <a:endParaRPr lang="es-CL"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CL"/>
                <a:t>Postura corporal</a:t>
              </a:r>
              <a:endParaRPr lang="es-CL"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Rígido</a:t>
              </a:r>
              <a:endParaRPr lang="es-CL"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Casual</a:t>
              </a:r>
              <a:endParaRPr lang="es-CL"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CL"/>
                <a:t>Uso de las manos</a:t>
              </a:r>
              <a:endParaRPr lang="es-CL"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Menos</a:t>
              </a:r>
              <a:endParaRPr lang="es-CL"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CL"/>
                <a:t>Más</a:t>
              </a:r>
              <a:endParaRPr lang="es-CL" dirty="0"/>
            </a:p>
          </p:txBody>
        </p:sp>
      </p:grpSp>
    </p:spTree>
    <p:extLst>
      <p:ext uri="{BB962C8B-B14F-4D97-AF65-F5344CB8AC3E}">
        <p14:creationId xmlns:p14="http://schemas.microsoft.com/office/powerpoint/2010/main" val="21528163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es-CL"/>
              <a:t>Pasos para aumentar la eficacia interpersonal</a:t>
            </a:r>
            <a:endParaRPr lang="es-CL" dirty="0"/>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187338" cy="3590926"/>
          </a:xfrm>
        </p:spPr>
        <p:txBody>
          <a:bodyPr wrap="square">
            <a:noAutofit/>
          </a:bodyPr>
          <a:lstStyle/>
          <a:p>
            <a:endParaRPr lang="es-CL" sz="2000" dirty="0">
              <a:solidFill>
                <a:schemeClr val="tx1"/>
              </a:solidFill>
            </a:endParaRPr>
          </a:p>
          <a:p>
            <a:pPr>
              <a:buFont typeface="Arial" panose="020B0604020202020204" pitchFamily="34" charset="0"/>
              <a:buChar char="​"/>
              <a:defRPr sz="2000">
                <a:solidFill>
                  <a:schemeClr val="tx1"/>
                </a:solidFill>
              </a:defRPr>
            </a:pPr>
            <a:r>
              <a:rPr lang="es-CL" dirty="0"/>
              <a:t>Reconozca su impacto en los demás</a:t>
            </a:r>
          </a:p>
          <a:p>
            <a:pPr>
              <a:buFont typeface="Arial" panose="020B0604020202020204" pitchFamily="34" charset="0"/>
              <a:buChar char="​"/>
              <a:defRPr sz="2000">
                <a:solidFill>
                  <a:schemeClr val="tx1"/>
                </a:solidFill>
              </a:defRPr>
            </a:pPr>
            <a:r>
              <a:rPr lang="es-CL" dirty="0"/>
              <a:t>Controle su propio comportamiento</a:t>
            </a:r>
          </a:p>
          <a:p>
            <a:pPr>
              <a:buFont typeface="Arial" panose="020B0604020202020204" pitchFamily="34" charset="0"/>
              <a:buChar char="​"/>
              <a:defRPr sz="2000">
                <a:solidFill>
                  <a:schemeClr val="tx1"/>
                </a:solidFill>
              </a:defRPr>
            </a:pPr>
            <a:r>
              <a:rPr lang="es-CL" dirty="0"/>
              <a:t>Observe objetivamente a los demás</a:t>
            </a:r>
          </a:p>
          <a:p>
            <a:pPr>
              <a:buFont typeface="Arial" panose="020B0604020202020204" pitchFamily="34" charset="0"/>
              <a:buChar char="​"/>
              <a:defRPr sz="2000">
                <a:solidFill>
                  <a:schemeClr val="tx1"/>
                </a:solidFill>
              </a:defRPr>
            </a:pPr>
            <a:r>
              <a:rPr lang="es-CL" dirty="0"/>
              <a:t>Ayude a satisfacer las necesidades de Estilo de los demás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s-CL" smtClean="0"/>
              <a:t>2</a:t>
            </a:fld>
            <a:endParaRPr lang="es-CL"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es-CL"/>
              <a:t> </a:t>
            </a:r>
            <a:endParaRPr lang="es-CL"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s-CL"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69449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CL" dirty="0"/>
              <a:t>Conózcase</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es-CL"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es-CL"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es-CL"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2" y="1737732"/>
            <a:ext cx="1611051" cy="358121"/>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CL" dirty="0"/>
              <a:t>Contrólese</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6270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CL" dirty="0"/>
              <a:t>Conozca a los demás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675579"/>
            <a:ext cx="1949668" cy="789653"/>
          </a:xfrm>
          <a:prstGeom prst="rect">
            <a:avLst/>
          </a:prstGeom>
          <a:noFill/>
        </p:spPr>
        <p:txBody>
          <a:bodyPr wrap="square">
            <a:noAutofit/>
          </a:bodyPr>
          <a:lstStyle/>
          <a:p>
            <a:pPr algn="r">
              <a:defRPr sz="2000" b="1">
                <a:solidFill>
                  <a:schemeClr val="tx2"/>
                </a:solidFill>
                <a:latin typeface="Arial" panose="020B0604020202020204" pitchFamily="34" charset="0"/>
                <a:cs typeface="Arial" panose="020B0604020202020204" pitchFamily="34" charset="0"/>
              </a:defRPr>
            </a:pPr>
            <a:r>
              <a:rPr lang="es-CL" dirty="0"/>
              <a:t>Haga algo por los demás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es-CL"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es-CL" dirty="0"/>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556470" y="2316164"/>
            <a:ext cx="7924800" cy="1467272"/>
          </a:xfrm>
        </p:spPr>
        <p:txBody>
          <a:bodyPr/>
          <a:lstStyle/>
          <a:p>
            <a:r>
              <a:rPr lang="es-CL" sz="4400" dirty="0">
                <a:solidFill>
                  <a:schemeClr val="accent2"/>
                </a:solidFill>
              </a:rPr>
              <a:t>El modelo ESTILO SOCIAL </a:t>
            </a:r>
            <a:r>
              <a:rPr lang="es-CL" sz="4400" dirty="0" err="1">
                <a:solidFill>
                  <a:schemeClr val="accent2"/>
                </a:solidFill>
              </a:rPr>
              <a:t>Model</a:t>
            </a:r>
            <a:r>
              <a:rPr lang="es-CL" sz="4400" baseline="30000" dirty="0">
                <a:solidFill>
                  <a:schemeClr val="accent2"/>
                </a:solidFill>
              </a:rPr>
              <a:t>™</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es-CL" smtClean="0"/>
              <a:t>20</a:t>
            </a:fld>
            <a:endParaRPr lang="es-CL"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es-CL" dirty="0"/>
              <a:t>El modelo </a:t>
            </a:r>
            <a:br>
              <a:rPr lang="es-CL" dirty="0"/>
            </a:br>
            <a:r>
              <a:rPr lang="es-CL" dirty="0"/>
              <a:t>ESTILO SOCIAL </a:t>
            </a:r>
            <a:r>
              <a:rPr lang="es-CL" dirty="0" err="1"/>
              <a:t>Model</a:t>
            </a:r>
            <a:r>
              <a:rPr lang="es-CL" baseline="30000" dirty="0" err="1"/>
              <a:t>TM</a:t>
            </a:r>
            <a:endParaRPr lang="es-C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21</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532811" y="2927667"/>
            <a:ext cx="103693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4448"/>
            <a:ext cx="2078917" cy="1151467"/>
            <a:chOff x="6133585" y="1663555"/>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63555"/>
              <a:ext cx="1474189" cy="1151467"/>
            </a:xfrm>
            <a:prstGeom prst="callout1">
              <a:avLst>
                <a:gd name="adj1" fmla="val 49432"/>
                <a:gd name="adj2" fmla="val 0"/>
                <a:gd name="adj3" fmla="val 48865"/>
                <a:gd name="adj4" fmla="val 9743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9" y="228600"/>
            <a:ext cx="3642860" cy="1995488"/>
          </a:xfrm>
        </p:spPr>
        <p:txBody>
          <a:bodyPr/>
          <a:lstStyle/>
          <a:p>
            <a:br>
              <a:rPr lang="es-CL" dirty="0"/>
            </a:br>
            <a:r>
              <a:rPr lang="es-CL" dirty="0"/>
              <a:t>ESTILO SOCIAL </a:t>
            </a:r>
            <a:r>
              <a:rPr lang="es-CL" dirty="0" err="1"/>
              <a:t>Model</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s-CL" smtClean="0"/>
              <a:t>22</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40450"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bg2">
                  <a:lumMod val="90000"/>
                </a:schemeClr>
              </a:solidFill>
              <a:latin typeface="Arial Black" panose="020B0A04020102020204" pitchFamily="34" charset="0"/>
            </a:endParaRPr>
          </a:p>
          <a:p>
            <a:pPr algn="r">
              <a:lnSpc>
                <a:spcPct val="85000"/>
              </a:lnSpc>
              <a:defRPr>
                <a:solidFill>
                  <a:schemeClr val="bg2">
                    <a:lumMod val="90000"/>
                  </a:schemeClr>
                </a:solidFill>
              </a:defRPr>
            </a:pPr>
            <a:r>
              <a:rPr lang="es-CL" dirty="0"/>
              <a:t>Serio</a:t>
            </a:r>
          </a:p>
          <a:p>
            <a:pPr algn="r">
              <a:lnSpc>
                <a:spcPct val="85000"/>
              </a:lnSpc>
              <a:defRPr>
                <a:solidFill>
                  <a:schemeClr val="bg2">
                    <a:lumMod val="90000"/>
                  </a:schemeClr>
                </a:solidFill>
              </a:defRPr>
            </a:pPr>
            <a:r>
              <a:rPr lang="es-CL" dirty="0"/>
              <a:t>Exigente</a:t>
            </a:r>
          </a:p>
          <a:p>
            <a:pPr algn="r">
              <a:lnSpc>
                <a:spcPct val="85000"/>
              </a:lnSpc>
              <a:defRPr>
                <a:solidFill>
                  <a:schemeClr val="bg2">
                    <a:lumMod val="90000"/>
                  </a:schemeClr>
                </a:solidFill>
              </a:defRPr>
            </a:pPr>
            <a:r>
              <a:rPr lang="es-CL" dirty="0"/>
              <a:t>Lógico</a:t>
            </a:r>
          </a:p>
          <a:p>
            <a:pPr algn="r">
              <a:lnSpc>
                <a:spcPct val="85000"/>
              </a:lnSpc>
              <a:defRPr>
                <a:solidFill>
                  <a:schemeClr val="bg2">
                    <a:lumMod val="90000"/>
                  </a:schemeClr>
                </a:solidFill>
              </a:defRPr>
            </a:pPr>
            <a:r>
              <a:rPr lang="es-CL" dirty="0"/>
              <a:t>Indeciso</a:t>
            </a:r>
          </a:p>
          <a:p>
            <a:pPr>
              <a:lnSpc>
                <a:spcPct val="85000"/>
              </a:lnSpc>
            </a:pPr>
            <a:endParaRPr lang="es-CL"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6140450"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dirty="0">
              <a:solidFill>
                <a:schemeClr val="tx2"/>
              </a:solidFill>
              <a:latin typeface="Arial Black" panose="020B0A04020102020204" pitchFamily="34" charset="0"/>
            </a:endParaRPr>
          </a:p>
          <a:p>
            <a:pPr algn="r">
              <a:lnSpc>
                <a:spcPct val="85000"/>
              </a:lnSpc>
              <a:defRPr>
                <a:solidFill>
                  <a:schemeClr val="bg2">
                    <a:lumMod val="90000"/>
                  </a:schemeClr>
                </a:solidFill>
              </a:defRPr>
            </a:pPr>
            <a:r>
              <a:rPr lang="es-CL" dirty="0"/>
              <a:t>Solidario</a:t>
            </a:r>
          </a:p>
          <a:p>
            <a:pPr algn="r">
              <a:lnSpc>
                <a:spcPct val="85000"/>
              </a:lnSpc>
              <a:defRPr>
                <a:solidFill>
                  <a:schemeClr val="bg2">
                    <a:lumMod val="90000"/>
                  </a:schemeClr>
                </a:solidFill>
              </a:defRPr>
            </a:pPr>
            <a:r>
              <a:rPr lang="es-CL" dirty="0"/>
              <a:t>Confiable</a:t>
            </a:r>
          </a:p>
          <a:p>
            <a:pPr algn="r">
              <a:lnSpc>
                <a:spcPct val="85000"/>
              </a:lnSpc>
              <a:defRPr>
                <a:solidFill>
                  <a:schemeClr val="bg2">
                    <a:lumMod val="90000"/>
                  </a:schemeClr>
                </a:solidFill>
              </a:defRPr>
            </a:pPr>
            <a:r>
              <a:rPr lang="es-CL" dirty="0"/>
              <a:t>Abierto</a:t>
            </a:r>
          </a:p>
          <a:p>
            <a:pPr algn="r">
              <a:lnSpc>
                <a:spcPct val="85000"/>
              </a:lnSpc>
              <a:defRPr>
                <a:solidFill>
                  <a:schemeClr val="bg2">
                    <a:lumMod val="90000"/>
                  </a:schemeClr>
                </a:solidFill>
              </a:defRPr>
            </a:pPr>
            <a:r>
              <a:rPr lang="es-CL" dirty="0"/>
              <a:t>Flexible</a:t>
            </a:r>
          </a:p>
          <a:p>
            <a:pPr>
              <a:lnSpc>
                <a:spcPct val="85000"/>
              </a:lnSpc>
            </a:pPr>
            <a:endParaRPr lang="es-CL"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es-CL" dirty="0"/>
              <a:t>Independiente</a:t>
            </a:r>
          </a:p>
          <a:p>
            <a:pPr>
              <a:lnSpc>
                <a:spcPct val="85000"/>
              </a:lnSpc>
              <a:defRPr>
                <a:solidFill>
                  <a:schemeClr val="bg2">
                    <a:lumMod val="90000"/>
                  </a:schemeClr>
                </a:solidFill>
              </a:defRPr>
            </a:pPr>
            <a:r>
              <a:rPr lang="es-CL" dirty="0"/>
              <a:t>Formal</a:t>
            </a:r>
          </a:p>
          <a:p>
            <a:pPr>
              <a:lnSpc>
                <a:spcPct val="85000"/>
              </a:lnSpc>
              <a:defRPr>
                <a:solidFill>
                  <a:schemeClr val="bg2">
                    <a:lumMod val="90000"/>
                  </a:schemeClr>
                </a:solidFill>
              </a:defRPr>
            </a:pPr>
            <a:r>
              <a:rPr lang="es-CL" dirty="0"/>
              <a:t>Práctico</a:t>
            </a:r>
          </a:p>
          <a:p>
            <a:pPr>
              <a:lnSpc>
                <a:spcPct val="85000"/>
              </a:lnSpc>
              <a:defRPr>
                <a:solidFill>
                  <a:schemeClr val="bg2">
                    <a:lumMod val="90000"/>
                  </a:schemeClr>
                </a:solidFill>
              </a:defRPr>
            </a:pPr>
            <a:r>
              <a:rPr lang="es-CL" dirty="0"/>
              <a:t>Dominante</a:t>
            </a:r>
          </a:p>
          <a:p>
            <a:pPr>
              <a:lnSpc>
                <a:spcPct val="85000"/>
              </a:lnSpc>
            </a:pPr>
            <a:endParaRPr lang="es-CL" dirty="0">
              <a:solidFill>
                <a:schemeClr val="tx2"/>
              </a:solidFill>
              <a:latin typeface="Arial Black" panose="020B0A040201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es-CL" dirty="0"/>
              <a:t>Convincente</a:t>
            </a:r>
          </a:p>
          <a:p>
            <a:pPr>
              <a:lnSpc>
                <a:spcPct val="85000"/>
              </a:lnSpc>
              <a:defRPr>
                <a:solidFill>
                  <a:schemeClr val="bg2">
                    <a:lumMod val="90000"/>
                  </a:schemeClr>
                </a:solidFill>
              </a:defRPr>
            </a:pPr>
            <a:r>
              <a:rPr lang="es-CL" dirty="0"/>
              <a:t>Animado</a:t>
            </a:r>
          </a:p>
          <a:p>
            <a:pPr>
              <a:lnSpc>
                <a:spcPct val="85000"/>
              </a:lnSpc>
              <a:defRPr>
                <a:solidFill>
                  <a:schemeClr val="bg2">
                    <a:lumMod val="90000"/>
                  </a:schemeClr>
                </a:solidFill>
              </a:defRPr>
            </a:pPr>
            <a:r>
              <a:rPr lang="es-CL" dirty="0"/>
              <a:t>Aventurero</a:t>
            </a:r>
          </a:p>
          <a:p>
            <a:pPr>
              <a:lnSpc>
                <a:spcPct val="85000"/>
              </a:lnSpc>
              <a:defRPr>
                <a:solidFill>
                  <a:schemeClr val="bg2">
                    <a:lumMod val="90000"/>
                  </a:schemeClr>
                </a:solidFill>
              </a:defRPr>
            </a:pPr>
            <a:r>
              <a:rPr lang="es-CL" dirty="0"/>
              <a:t>Impulsivo</a:t>
            </a:r>
          </a:p>
          <a:p>
            <a:pPr>
              <a:lnSpc>
                <a:spcPct val="85000"/>
              </a:lnSpc>
            </a:pPr>
            <a:endParaRPr lang="es-CL"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s-CL" dirty="0"/>
              <a:t>¿Qué Estilo está en acción?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CL" smtClean="0"/>
              <a:t>23</a:t>
            </a:fld>
            <a:endParaRPr lang="es-C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s-CL"/>
              <a:t>© The TRACOM Corporation. Todos los derechos reservados.</a:t>
            </a:r>
            <a:endParaRPr lang="es-CL"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es-CL" dirty="0"/>
              <a:t>¿Qué Estilo tiene cada personaje?</a:t>
            </a: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es-CL"/>
                <a:t> Kyle</a:t>
              </a:r>
              <a:endParaRPr lang="es-CL" dirty="0"/>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es-CL"/>
                <a:t> Lana</a:t>
              </a:r>
              <a:endParaRPr lang="es-CL" dirty="0"/>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es-CL"/>
                <a:t>AJ</a:t>
              </a:r>
              <a:endParaRPr lang="es-CL" dirty="0"/>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es-CL"/>
                <a:t>Abby</a:t>
              </a:r>
              <a:endParaRPr lang="es-CL" dirty="0"/>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lstStyle/>
          <a:p>
            <a:r>
              <a:rPr lang="es-CL"/>
              <a:t> </a:t>
            </a:r>
            <a:endParaRPr lang="es-C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es-CL" dirty="0"/>
              <a:t>ESTILO SOCIAL</a:t>
            </a:r>
            <a:endParaRPr lang="es-C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es-CL" smtClean="0"/>
              <a:t>24</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es-CL"/>
              <a:t>Emociona</a:t>
            </a:r>
            <a:endParaRPr lang="es-CL"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es-CL" dirty="0"/>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defRPr sz="1600"/>
              </a:pPr>
              <a:r>
                <a:rPr lang="es-CL"/>
                <a:t> Kyle</a:t>
              </a:r>
              <a:endParaRPr lang="es-CL" dirty="0"/>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es-CL"/>
                <a:t> Lana</a:t>
              </a:r>
              <a:endParaRPr lang="es-CL" dirty="0"/>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es-CL"/>
                <a:t>AJ</a:t>
              </a:r>
              <a:endParaRPr lang="es-CL" dirty="0"/>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defRPr sz="1600"/>
              </a:pPr>
              <a:r>
                <a:rPr lang="es-CL"/>
                <a:t>Abby</a:t>
              </a:r>
              <a:endParaRPr lang="es-CL" dirty="0"/>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es-CL"/>
              <a:t>Analítico</a:t>
            </a:r>
            <a:br>
              <a:rPr lang="es-CL">
                <a:solidFill>
                  <a:schemeClr val="tx2"/>
                </a:solidFill>
                <a:latin typeface="Arial Black" panose="020B0A04020102020204" pitchFamily="34" charset="0"/>
              </a:rPr>
            </a:br>
            <a:endParaRPr lang="es-CL">
              <a:solidFill>
                <a:schemeClr val="bg2">
                  <a:lumMod val="90000"/>
                </a:schemeClr>
              </a:solidFill>
              <a:latin typeface="Arial Black" panose="020B0A04020102020204" pitchFamily="34" charset="0"/>
            </a:endParaRPr>
          </a:p>
          <a:p>
            <a:pPr>
              <a:lnSpc>
                <a:spcPct val="85000"/>
              </a:lnSpc>
            </a:pPr>
            <a:endParaRPr lang="es-CL" dirty="0">
              <a:solidFill>
                <a:schemeClr val="tx2"/>
              </a:solidFill>
              <a:latin typeface="Arial Black" panose="020B0A04020102020204" pitchFamily="34" charset="0"/>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es-CL"/>
              <a:t>Amable</a:t>
            </a:r>
          </a:p>
          <a:p>
            <a:pPr algn="r">
              <a:lnSpc>
                <a:spcPct val="85000"/>
              </a:lnSpc>
            </a:pPr>
            <a:endParaRPr lang="es-CL">
              <a:solidFill>
                <a:schemeClr val="tx2"/>
              </a:solidFill>
              <a:latin typeface="Arial Black" panose="020B0A04020102020204" pitchFamily="34" charset="0"/>
            </a:endParaRPr>
          </a:p>
          <a:p>
            <a:pPr>
              <a:lnSpc>
                <a:spcPct val="85000"/>
              </a:lnSpc>
            </a:pPr>
            <a:endParaRPr lang="es-CL" dirty="0">
              <a:solidFill>
                <a:schemeClr val="tx2"/>
              </a:solidFill>
              <a:latin typeface="Arial Black" panose="020B0A04020102020204" pitchFamily="34" charset="0"/>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es-CL"/>
              <a:t>Motivador</a:t>
            </a:r>
          </a:p>
          <a:p>
            <a:pPr>
              <a:lnSpc>
                <a:spcPct val="85000"/>
              </a:lnSpc>
            </a:pPr>
            <a:endParaRPr lang="es-CL">
              <a:solidFill>
                <a:schemeClr val="tx2"/>
              </a:solidFill>
              <a:latin typeface="Arial Black" panose="020B0A04020102020204" pitchFamily="34" charset="0"/>
            </a:endParaRPr>
          </a:p>
          <a:p>
            <a:pPr>
              <a:lnSpc>
                <a:spcPct val="85000"/>
              </a:lnSpc>
            </a:pPr>
            <a:endParaRPr lang="es-CL">
              <a:solidFill>
                <a:schemeClr val="bg2">
                  <a:lumMod val="90000"/>
                </a:schemeClr>
              </a:solidFill>
            </a:endParaRPr>
          </a:p>
          <a:p>
            <a:pPr>
              <a:lnSpc>
                <a:spcPct val="85000"/>
              </a:lnSpc>
            </a:pPr>
            <a:endParaRPr lang="es-CL" dirty="0">
              <a:solidFill>
                <a:schemeClr val="tx2"/>
              </a:solidFill>
              <a:latin typeface="Arial Black" panose="020B0A04020102020204" pitchFamily="34" charset="0"/>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es-CL"/>
              <a:t>Expresivo</a:t>
            </a:r>
          </a:p>
          <a:p>
            <a:pPr>
              <a:lnSpc>
                <a:spcPct val="85000"/>
              </a:lnSpc>
            </a:pPr>
            <a:endParaRPr lang="es-CL">
              <a:solidFill>
                <a:schemeClr val="tx2"/>
              </a:solidFill>
              <a:latin typeface="Arial Black" panose="020B0A04020102020204" pitchFamily="34" charset="0"/>
            </a:endParaRPr>
          </a:p>
          <a:p>
            <a:pPr>
              <a:lnSpc>
                <a:spcPct val="85000"/>
              </a:lnSpc>
            </a:pPr>
            <a:endParaRPr lang="es-CL" dirty="0">
              <a:solidFill>
                <a:schemeClr val="tx2"/>
              </a:solidFill>
              <a:latin typeface="Arial Black" panose="020B0A04020102020204" pitchFamily="34" charset="0"/>
            </a:endParaRPr>
          </a:p>
        </p:txBody>
      </p:sp>
      <p:sp>
        <p:nvSpPr>
          <p:cNvPr id="2" name="Rectangle 1">
            <a:extLst>
              <a:ext uri="{FF2B5EF4-FFF2-40B4-BE49-F238E27FC236}">
                <a16:creationId xmlns:a16="http://schemas.microsoft.com/office/drawing/2014/main" id="{6F46EDE0-9EE2-4AFB-F714-DCB1AE9D76C7}"/>
              </a:ext>
            </a:extLst>
          </p:cNvPr>
          <p:cNvSpPr/>
          <p:nvPr/>
        </p:nvSpPr>
        <p:spPr bwMode="gray">
          <a:xfrm>
            <a:off x="4519749" y="2927667"/>
            <a:ext cx="104999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5" name="Rectangle 4">
            <a:extLst>
              <a:ext uri="{FF2B5EF4-FFF2-40B4-BE49-F238E27FC236}">
                <a16:creationId xmlns:a16="http://schemas.microsoft.com/office/drawing/2014/main" id="{097D9F10-A2F2-67DA-9ECA-1A39E4B0BD88}"/>
              </a:ext>
            </a:extLst>
          </p:cNvPr>
          <p:cNvSpPr/>
          <p:nvPr/>
        </p:nvSpPr>
        <p:spPr bwMode="gray">
          <a:xfrm>
            <a:off x="10564016" y="2922641"/>
            <a:ext cx="8913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spTree>
    <p:extLst>
      <p:ext uri="{BB962C8B-B14F-4D97-AF65-F5344CB8AC3E}">
        <p14:creationId xmlns:p14="http://schemas.microsoft.com/office/powerpoint/2010/main" val="1235715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6" y="1352344"/>
            <a:ext cx="3593646" cy="871744"/>
          </a:xfrm>
        </p:spPr>
        <p:txBody>
          <a:bodyPr wrap="square"/>
          <a:lstStyle/>
          <a:p>
            <a:r>
              <a:rPr lang="es-CL" dirty="0"/>
              <a:t>ESTILO SOCIAL del cliente</a:t>
            </a:r>
            <a:endParaRPr lang="es-C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25</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dirty="0"/>
              <a:t>Controla</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487091" y="2927667"/>
            <a:ext cx="108265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es-CL"/>
              <a:t>Acción de necesidad, orientación y crecimiento</a:t>
            </a:r>
            <a:endParaRPr lang="es-CL"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s-CL" smtClean="0"/>
              <a:t>26</a:t>
            </a:fld>
            <a:endParaRPr lang="es-CL"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Acción de crecimiento</a:t>
              </a:r>
            </a:p>
            <a:p>
              <a:pPr>
                <a:lnSpc>
                  <a:spcPct val="85000"/>
                </a:lnSpc>
                <a:defRPr sz="1600">
                  <a:solidFill>
                    <a:schemeClr val="tx2"/>
                  </a:solidFill>
                </a:defRPr>
              </a:pPr>
              <a:r>
                <a:rPr lang="es-CL" dirty="0"/>
                <a:t>Comportamiento que rara vez utiliza cada Estilo. Usar este comportamiento con más frecuencia aumentaría la eficacia de este Estilo</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Necesidad</a:t>
              </a:r>
            </a:p>
            <a:p>
              <a:pPr>
                <a:lnSpc>
                  <a:spcPct val="85000"/>
                </a:lnSpc>
                <a:defRPr sz="1600">
                  <a:solidFill>
                    <a:schemeClr val="tx2"/>
                  </a:solidFill>
                </a:defRPr>
              </a:pPr>
              <a:r>
                <a:rPr lang="es-CL" dirty="0"/>
                <a:t>El objetivo de cada Estilo</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CL" sz="2000" dirty="0"/>
                <a:t>Orientación</a:t>
              </a:r>
              <a:br>
                <a:rPr lang="es-CL" sz="2000" dirty="0">
                  <a:solidFill>
                    <a:schemeClr val="tx2"/>
                  </a:solidFill>
                </a:rPr>
              </a:br>
              <a:r>
                <a:rPr lang="es-CL" sz="1600" dirty="0"/>
                <a:t>El comportamiento común utilizado para lograr la necesidad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es-CL" dirty="0"/>
              <a:t>Características clave de</a:t>
            </a:r>
            <a:br>
              <a:rPr lang="es-CL" dirty="0"/>
            </a:br>
            <a:r>
              <a:rPr lang="es-CL" dirty="0"/>
              <a:t>ESTILO SOCIAL</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27</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74474" y="1352344"/>
            <a:ext cx="28444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pPr>
            <a:r>
              <a:rPr lang="es-CL" b="1" dirty="0">
                <a:solidFill>
                  <a:schemeClr val="accent6"/>
                </a:solidFill>
              </a:rPr>
              <a:t>Necesidad: </a:t>
            </a:r>
            <a:r>
              <a:rPr lang="es-CL" dirty="0">
                <a:solidFill>
                  <a:schemeClr val="tx2"/>
                </a:solidFill>
              </a:rPr>
              <a:t>Tener razón</a:t>
            </a:r>
            <a:endParaRPr lang="es-CL" b="1" dirty="0">
              <a:solidFill>
                <a:schemeClr val="tx2"/>
              </a:solidFill>
            </a:endParaRPr>
          </a:p>
          <a:p>
            <a:pPr algn="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Pensamiento</a:t>
            </a:r>
          </a:p>
          <a:p>
            <a:pPr algn="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Declarar</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4474" y="3598822"/>
            <a:ext cx="28444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dirty="0">
              <a:solidFill>
                <a:schemeClr val="tx2"/>
              </a:solidFill>
              <a:latin typeface="Arial Black" panose="020B0A04020102020204" pitchFamily="34" charset="0"/>
            </a:endParaRPr>
          </a:p>
          <a:p>
            <a:pPr algn="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Seguridad personal</a:t>
            </a:r>
          </a:p>
          <a:p>
            <a:pPr algn="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Relaciones</a:t>
            </a:r>
          </a:p>
          <a:p>
            <a:pPr algn="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Iniciar</a:t>
            </a:r>
          </a:p>
          <a:p>
            <a:pPr>
              <a:lnSpc>
                <a:spcPct val="85000"/>
              </a:lnSpc>
            </a:pPr>
            <a:endParaRPr lang="es-CL"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2" y="1352344"/>
            <a:ext cx="299555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Resultados</a:t>
            </a:r>
          </a:p>
          <a:p>
            <a:pP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Acción</a:t>
            </a:r>
            <a:endParaRPr lang="es-CL" b="1" dirty="0">
              <a:solidFill>
                <a:schemeClr val="tx2"/>
              </a:solidFill>
            </a:endParaRPr>
          </a:p>
          <a:p>
            <a:pP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Escuchar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299555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dirty="0">
              <a:solidFill>
                <a:schemeClr val="tx2"/>
              </a:solidFill>
              <a:latin typeface="Arial Black" panose="020B0A04020102020204" pitchFamily="34" charset="0"/>
            </a:endParaRPr>
          </a:p>
          <a:p>
            <a:pP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Aprobación personal</a:t>
            </a:r>
          </a:p>
          <a:p>
            <a:pP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Espontaneidad</a:t>
            </a:r>
          </a:p>
          <a:p>
            <a:pP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Verificar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224913" y="1254034"/>
            <a:ext cx="3834304" cy="970054"/>
          </a:xfrm>
        </p:spPr>
        <p:txBody>
          <a:bodyPr wrap="square">
            <a:noAutofit/>
          </a:bodyPr>
          <a:lstStyle/>
          <a:p>
            <a:r>
              <a:rPr lang="es-CL" dirty="0"/>
              <a:t>Comportamientos de ESTILO SOCIAL</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28</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532916"/>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dirty="0"/>
              <a:t>Emociona</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3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831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195577" y="3441047"/>
            <a:ext cx="2358162"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Amable</a:t>
            </a:r>
          </a:p>
          <a:p>
            <a:pPr algn="r">
              <a:lnSpc>
                <a:spcPct val="85000"/>
              </a:lnSpc>
            </a:pPr>
            <a:endParaRPr lang="es-CL" sz="1400" dirty="0">
              <a:solidFill>
                <a:schemeClr val="tx2"/>
              </a:solidFill>
            </a:endParaRPr>
          </a:p>
          <a:p>
            <a:pPr algn="r">
              <a:lnSpc>
                <a:spcPct val="90000"/>
              </a:lnSpc>
              <a:defRPr sz="1400">
                <a:solidFill>
                  <a:schemeClr val="tx1"/>
                </a:solidFill>
                <a:cs typeface="Arial" panose="020B0604020202020204" pitchFamily="34" charset="0"/>
              </a:defRPr>
            </a:pPr>
            <a:r>
              <a:rPr lang="es-CL" dirty="0"/>
              <a:t>Ritmo más lento</a:t>
            </a:r>
          </a:p>
          <a:p>
            <a:pPr algn="r">
              <a:lnSpc>
                <a:spcPct val="90000"/>
              </a:lnSpc>
              <a:defRPr sz="1400">
                <a:solidFill>
                  <a:schemeClr val="tx1"/>
                </a:solidFill>
                <a:cs typeface="Arial" panose="020B0604020202020204" pitchFamily="34" charset="0"/>
              </a:defRPr>
            </a:pPr>
            <a:r>
              <a:rPr lang="es-CL" dirty="0"/>
              <a:t> Se esfuerza por relacionarse</a:t>
            </a:r>
          </a:p>
          <a:p>
            <a:pPr algn="r">
              <a:lnSpc>
                <a:spcPct val="90000"/>
              </a:lnSpc>
              <a:defRPr sz="1400">
                <a:solidFill>
                  <a:schemeClr val="tx1"/>
                </a:solidFill>
                <a:cs typeface="Arial" panose="020B0604020202020204" pitchFamily="34" charset="0"/>
              </a:defRPr>
            </a:pPr>
            <a:r>
              <a:rPr lang="es-CL" dirty="0"/>
              <a:t> Menos preocupado por efectuar el cambio</a:t>
            </a:r>
          </a:p>
          <a:p>
            <a:pPr algn="r">
              <a:lnSpc>
                <a:spcPct val="90000"/>
              </a:lnSpc>
              <a:defRPr sz="1400">
                <a:solidFill>
                  <a:schemeClr val="tx1"/>
                </a:solidFill>
                <a:cs typeface="Arial" panose="020B0604020202020204" pitchFamily="34" charset="0"/>
              </a:defRPr>
            </a:pPr>
            <a:r>
              <a:rPr lang="es-CL" dirty="0"/>
              <a:t> Trabaja en el marco de tiempo actual</a:t>
            </a:r>
          </a:p>
          <a:p>
            <a:pPr algn="r">
              <a:lnSpc>
                <a:spcPct val="90000"/>
              </a:lnSpc>
              <a:defRPr sz="1400">
                <a:solidFill>
                  <a:schemeClr val="tx1"/>
                </a:solidFill>
                <a:cs typeface="Arial" panose="020B0604020202020204" pitchFamily="34" charset="0"/>
              </a:defRPr>
            </a:pPr>
            <a:r>
              <a:rPr lang="es-CL" dirty="0"/>
              <a:t> Muestra acción de apoyo</a:t>
            </a:r>
          </a:p>
          <a:p>
            <a:pPr algn="r">
              <a:lnSpc>
                <a:spcPct val="90000"/>
              </a:lnSpc>
              <a:defRPr sz="1400">
                <a:solidFill>
                  <a:schemeClr val="tx1"/>
                </a:solidFill>
                <a:cs typeface="Arial" panose="020B0604020202020204" pitchFamily="34" charset="0"/>
              </a:defRPr>
            </a:pPr>
            <a:r>
              <a:rPr lang="es-CL" dirty="0"/>
              <a:t> Evita el conflicto</a:t>
            </a:r>
          </a:p>
          <a:p>
            <a:pPr>
              <a:lnSpc>
                <a:spcPct val="85000"/>
              </a:lnSpc>
            </a:pPr>
            <a:endParaRPr lang="es-CL"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840451"/>
            <a:ext cx="2344800"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Motivador</a:t>
            </a:r>
            <a:br>
              <a:rPr lang="es-CL" sz="1400" dirty="0">
                <a:solidFill>
                  <a:schemeClr val="tx2"/>
                </a:solidFill>
              </a:rPr>
            </a:br>
            <a:endParaRPr lang="es-CL" sz="1400" dirty="0">
              <a:solidFill>
                <a:schemeClr val="tx2"/>
              </a:solidFill>
            </a:endParaRPr>
          </a:p>
          <a:p>
            <a:pPr>
              <a:lnSpc>
                <a:spcPct val="90000"/>
              </a:lnSpc>
              <a:defRPr sz="1400">
                <a:solidFill>
                  <a:schemeClr val="tx1"/>
                </a:solidFill>
                <a:cs typeface="Arial" panose="020B0604020202020204" pitchFamily="34" charset="0"/>
              </a:defRPr>
            </a:pPr>
            <a:r>
              <a:rPr lang="es-CL" dirty="0"/>
              <a:t>Ritmo más rápido</a:t>
            </a:r>
          </a:p>
          <a:p>
            <a:pPr>
              <a:lnSpc>
                <a:spcPct val="90000"/>
              </a:lnSpc>
              <a:defRPr sz="1400">
                <a:solidFill>
                  <a:schemeClr val="tx1"/>
                </a:solidFill>
                <a:cs typeface="Arial" panose="020B0604020202020204" pitchFamily="34" charset="0"/>
              </a:defRPr>
            </a:pPr>
            <a:r>
              <a:rPr lang="es-CL" dirty="0"/>
              <a:t>Quiere marcar el ritmo</a:t>
            </a:r>
          </a:p>
          <a:p>
            <a:pPr>
              <a:lnSpc>
                <a:spcPct val="90000"/>
              </a:lnSpc>
              <a:defRPr sz="1400">
                <a:solidFill>
                  <a:schemeClr val="tx1"/>
                </a:solidFill>
                <a:cs typeface="Arial" panose="020B0604020202020204" pitchFamily="34" charset="0"/>
              </a:defRPr>
            </a:pPr>
            <a:r>
              <a:rPr lang="es-CL" dirty="0"/>
              <a:t>Menos preocupado por las relaciones</a:t>
            </a:r>
          </a:p>
          <a:p>
            <a:pPr>
              <a:lnSpc>
                <a:spcPct val="90000"/>
              </a:lnSpc>
              <a:defRPr sz="1400">
                <a:solidFill>
                  <a:schemeClr val="tx1"/>
                </a:solidFill>
                <a:cs typeface="Arial" panose="020B0604020202020204" pitchFamily="34" charset="0"/>
              </a:defRPr>
            </a:pPr>
            <a:r>
              <a:rPr lang="es-CL" dirty="0"/>
              <a:t>Trabaja en el marco de tiempo actual</a:t>
            </a:r>
          </a:p>
          <a:p>
            <a:pPr>
              <a:lnSpc>
                <a:spcPct val="90000"/>
              </a:lnSpc>
              <a:defRPr sz="1400">
                <a:solidFill>
                  <a:schemeClr val="tx1"/>
                </a:solidFill>
                <a:cs typeface="Arial" panose="020B0604020202020204" pitchFamily="34" charset="0"/>
              </a:defRPr>
            </a:pPr>
            <a:r>
              <a:rPr lang="es-CL" dirty="0"/>
              <a:t>Dirige las acciones de los demás</a:t>
            </a:r>
          </a:p>
          <a:p>
            <a:pPr>
              <a:lnSpc>
                <a:spcPct val="90000"/>
              </a:lnSpc>
              <a:defRPr sz="1400">
                <a:solidFill>
                  <a:schemeClr val="tx1"/>
                </a:solidFill>
                <a:cs typeface="Arial" panose="020B0604020202020204" pitchFamily="34" charset="0"/>
              </a:defRPr>
            </a:pPr>
            <a:r>
              <a:rPr lang="es-CL" dirty="0"/>
              <a:t>Evita la inacción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29" y="3441047"/>
            <a:ext cx="2325055"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Expresivo</a:t>
            </a:r>
          </a:p>
          <a:p>
            <a:pPr>
              <a:lnSpc>
                <a:spcPct val="85000"/>
              </a:lnSpc>
            </a:pPr>
            <a:endParaRPr lang="es-CL" sz="1400" dirty="0">
              <a:solidFill>
                <a:schemeClr val="tx2"/>
              </a:solidFill>
            </a:endParaRPr>
          </a:p>
          <a:p>
            <a:pPr>
              <a:lnSpc>
                <a:spcPct val="90000"/>
              </a:lnSpc>
              <a:defRPr sz="1400">
                <a:solidFill>
                  <a:schemeClr val="tx1"/>
                </a:solidFill>
                <a:cs typeface="Arial" panose="020B0604020202020204" pitchFamily="34" charset="0"/>
              </a:defRPr>
            </a:pPr>
            <a:r>
              <a:rPr lang="es-CL" dirty="0"/>
              <a:t>Ritmo más rápido</a:t>
            </a:r>
          </a:p>
          <a:p>
            <a:pPr>
              <a:lnSpc>
                <a:spcPct val="90000"/>
              </a:lnSpc>
              <a:defRPr sz="1400">
                <a:solidFill>
                  <a:schemeClr val="tx1"/>
                </a:solidFill>
                <a:cs typeface="Arial" panose="020B0604020202020204" pitchFamily="34" charset="0"/>
              </a:defRPr>
            </a:pPr>
            <a:r>
              <a:rPr lang="es-CL" dirty="0"/>
              <a:t>Se esfuerza por involucrarse</a:t>
            </a:r>
          </a:p>
          <a:p>
            <a:pPr>
              <a:lnSpc>
                <a:spcPct val="90000"/>
              </a:lnSpc>
              <a:defRPr sz="1400">
                <a:solidFill>
                  <a:schemeClr val="tx1"/>
                </a:solidFill>
                <a:cs typeface="Arial" panose="020B0604020202020204" pitchFamily="34" charset="0"/>
              </a:defRPr>
            </a:pPr>
            <a:r>
              <a:rPr lang="es-CL" dirty="0"/>
              <a:t>Menos preocupado por las rutinas</a:t>
            </a:r>
          </a:p>
          <a:p>
            <a:pPr>
              <a:lnSpc>
                <a:spcPct val="90000"/>
              </a:lnSpc>
              <a:defRPr sz="1400">
                <a:solidFill>
                  <a:schemeClr val="tx1"/>
                </a:solidFill>
                <a:cs typeface="Arial" panose="020B0604020202020204" pitchFamily="34" charset="0"/>
              </a:defRPr>
            </a:pPr>
            <a:r>
              <a:rPr lang="es-CL" dirty="0"/>
              <a:t>Trabaja en el marco de tiempo futuro</a:t>
            </a:r>
          </a:p>
          <a:p>
            <a:pPr>
              <a:lnSpc>
                <a:spcPct val="90000"/>
              </a:lnSpc>
              <a:defRPr sz="1400">
                <a:solidFill>
                  <a:schemeClr val="tx1"/>
                </a:solidFill>
                <a:cs typeface="Arial" panose="020B0604020202020204" pitchFamily="34" charset="0"/>
              </a:defRPr>
            </a:pPr>
            <a:r>
              <a:rPr lang="es-CL" dirty="0"/>
              <a:t>Actúa impulsivamente</a:t>
            </a:r>
          </a:p>
          <a:p>
            <a:pPr>
              <a:lnSpc>
                <a:spcPct val="90000"/>
              </a:lnSpc>
              <a:defRPr sz="1400">
                <a:solidFill>
                  <a:schemeClr val="tx1"/>
                </a:solidFill>
                <a:cs typeface="Arial" panose="020B0604020202020204" pitchFamily="34" charset="0"/>
              </a:defRPr>
            </a:pPr>
            <a:r>
              <a:rPr lang="es-CL" dirty="0"/>
              <a:t>Evita el aislamiento</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035731" y="840451"/>
            <a:ext cx="251800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Analítico</a:t>
            </a:r>
            <a:br>
              <a:rPr lang="es-CL" sz="1400" dirty="0">
                <a:solidFill>
                  <a:schemeClr val="tx2"/>
                </a:solidFill>
              </a:rPr>
            </a:br>
            <a:endParaRPr lang="es-CL" sz="1400" dirty="0">
              <a:solidFill>
                <a:schemeClr val="tx2"/>
              </a:solidFill>
            </a:endParaRPr>
          </a:p>
          <a:p>
            <a:pPr algn="r">
              <a:lnSpc>
                <a:spcPct val="85000"/>
              </a:lnSpc>
              <a:defRPr sz="1400">
                <a:solidFill>
                  <a:schemeClr val="tx1"/>
                </a:solidFill>
                <a:cs typeface="Arial" panose="020B0604020202020204" pitchFamily="34" charset="0"/>
              </a:defRPr>
            </a:pPr>
            <a:r>
              <a:rPr lang="es-CL" dirty="0"/>
              <a:t>Ritmo más lento</a:t>
            </a:r>
          </a:p>
          <a:p>
            <a:pPr algn="r">
              <a:lnSpc>
                <a:spcPct val="90000"/>
              </a:lnSpc>
              <a:defRPr sz="1400">
                <a:solidFill>
                  <a:schemeClr val="tx1"/>
                </a:solidFill>
                <a:cs typeface="Arial" panose="020B0604020202020204" pitchFamily="34" charset="0"/>
              </a:defRPr>
            </a:pPr>
            <a:r>
              <a:rPr lang="es-CL" dirty="0"/>
              <a:t> Se esfuerza por organizar</a:t>
            </a:r>
          </a:p>
          <a:p>
            <a:pPr algn="r">
              <a:lnSpc>
                <a:spcPct val="90000"/>
              </a:lnSpc>
              <a:defRPr sz="1400">
                <a:solidFill>
                  <a:schemeClr val="tx1"/>
                </a:solidFill>
                <a:cs typeface="Arial" panose="020B0604020202020204" pitchFamily="34" charset="0"/>
              </a:defRPr>
            </a:pPr>
            <a:r>
              <a:rPr lang="es-CL" dirty="0"/>
              <a:t> Menos preocupado por las relaciones</a:t>
            </a:r>
          </a:p>
          <a:p>
            <a:pPr algn="r">
              <a:lnSpc>
                <a:spcPct val="90000"/>
              </a:lnSpc>
              <a:defRPr sz="1400">
                <a:solidFill>
                  <a:schemeClr val="tx1"/>
                </a:solidFill>
                <a:cs typeface="Arial" panose="020B0604020202020204" pitchFamily="34" charset="0"/>
              </a:defRPr>
            </a:pPr>
            <a:r>
              <a:rPr lang="es-CL" dirty="0"/>
              <a:t> Trabaja en el marco de tiempo histórico</a:t>
            </a:r>
          </a:p>
          <a:p>
            <a:pPr algn="r">
              <a:lnSpc>
                <a:spcPct val="90000"/>
              </a:lnSpc>
              <a:defRPr sz="1400">
                <a:solidFill>
                  <a:schemeClr val="tx1"/>
                </a:solidFill>
                <a:cs typeface="Arial" panose="020B0604020202020204" pitchFamily="34" charset="0"/>
              </a:defRPr>
            </a:pPr>
            <a:r>
              <a:rPr lang="es-CL" dirty="0"/>
              <a:t> Actúa con cautela</a:t>
            </a:r>
          </a:p>
          <a:p>
            <a:pPr algn="r">
              <a:lnSpc>
                <a:spcPct val="90000"/>
              </a:lnSpc>
              <a:defRPr sz="1400">
                <a:solidFill>
                  <a:schemeClr val="tx1"/>
                </a:solidFill>
                <a:cs typeface="Arial" panose="020B0604020202020204" pitchFamily="34" charset="0"/>
              </a:defRPr>
            </a:pPr>
            <a:r>
              <a:rPr lang="es-CL" dirty="0"/>
              <a:t> Evita la implicación personal</a:t>
            </a:r>
          </a:p>
          <a:p>
            <a:pPr algn="r">
              <a:lnSpc>
                <a:spcPct val="85000"/>
              </a:lnSpc>
              <a:defRPr sz="1400">
                <a:solidFill>
                  <a:schemeClr val="tx2"/>
                </a:solidFill>
              </a:defRPr>
            </a:pPr>
            <a:r>
              <a:rPr lang="es-CL" dirty="0"/>
              <a:t> </a:t>
            </a:r>
          </a:p>
          <a:p>
            <a:pPr>
              <a:lnSpc>
                <a:spcPct val="85000"/>
              </a:lnSpc>
            </a:pPr>
            <a:endParaRPr lang="es-CL" sz="1400" dirty="0">
              <a:solidFill>
                <a:schemeClr val="tx2"/>
              </a:solidFill>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738582" cy="970054"/>
          </a:xfrm>
        </p:spPr>
        <p:txBody>
          <a:bodyPr wrap="square">
            <a:noAutofit/>
          </a:bodyPr>
          <a:lstStyle/>
          <a:p>
            <a:r>
              <a:rPr lang="es-CL"/>
              <a:t>Comportamientos del cliente</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29</a:t>
            </a:fld>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Amable</a:t>
            </a:r>
          </a:p>
          <a:p>
            <a:pPr algn="r">
              <a:lnSpc>
                <a:spcPct val="85000"/>
              </a:lnSpc>
            </a:pP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Amigable y accesible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Asiente con la cabeza y muestra otros signos de apoyo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Habla menos que los demás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Hace preguntas sobre los impactos en las personas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Puede aceptar las decisiones del grupo</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8542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Motivador</a:t>
            </a:r>
            <a:br>
              <a:rPr lang="es-CL" sz="1400" dirty="0">
                <a:solidFill>
                  <a:schemeClr val="tx2"/>
                </a:solidFill>
              </a:rPr>
            </a:b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Menos social, profesional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Contacto visual más directo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Es directo con las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Puede hacer preguntas desafiantes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Puede desconectarse o tratar de tomar el control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Expresivo</a:t>
            </a:r>
          </a:p>
          <a:p>
            <a:pPr>
              <a:lnSpc>
                <a:spcPct val="85000"/>
              </a:lnSpc>
            </a:pP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Sociable y accesible al comienzo de la reunión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Habla más que los demás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Puede desviarse de la agenda y hablar sobre varios temas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Es directo con las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Puede confrontar</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8560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Analítico</a:t>
            </a:r>
            <a:br>
              <a:rPr lang="es-CL" sz="1400" dirty="0">
                <a:solidFill>
                  <a:schemeClr val="tx2"/>
                </a:solidFill>
              </a:rPr>
            </a:b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Menos social, profesional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Menos contacto visual directo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Escucha atentamente antes de ofrecer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Hace preguntas sobre los detalles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Puede evitar expresar una opinión o tomar una decisión</a:t>
            </a:r>
          </a:p>
          <a:p>
            <a:pPr algn="r">
              <a:lnSpc>
                <a:spcPct val="85000"/>
              </a:lnSpc>
              <a:defRPr sz="1400">
                <a:solidFill>
                  <a:schemeClr val="tx2"/>
                </a:solidFill>
              </a:defRPr>
            </a:pPr>
            <a:r>
              <a:rPr lang="es-CL" dirty="0"/>
              <a:t> </a:t>
            </a:r>
          </a:p>
          <a:p>
            <a:pPr>
              <a:lnSpc>
                <a:spcPct val="85000"/>
              </a:lnSpc>
            </a:pPr>
            <a:endParaRPr lang="es-CL" sz="1400" dirty="0">
              <a:solidFill>
                <a:schemeClr val="tx2"/>
              </a:solidFill>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s-CL" dirty="0">
                <a:solidFill>
                  <a:schemeClr val="accent2"/>
                </a:solidFill>
              </a:rPr>
              <a:t>Qué aprenderá</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es-CL"/>
              <a:t>Cómo predecir el comportamiento de los clientes. </a:t>
            </a:r>
          </a:p>
          <a:p>
            <a:pPr marL="342900" marR="0" lvl="0" indent="-342900">
              <a:lnSpc>
                <a:spcPct val="107000"/>
              </a:lnSpc>
              <a:spcBef>
                <a:spcPts val="0"/>
              </a:spcBef>
              <a:spcAft>
                <a:spcPts val="0"/>
              </a:spcAft>
              <a:buFont typeface="+mj-lt"/>
              <a:buAutoNum type="arabicPeriod"/>
              <a:defRPr sz="2400"/>
            </a:pPr>
            <a:r>
              <a:rPr lang="es-CL"/>
              <a:t>Qué causa estrés a los clientes.</a:t>
            </a:r>
          </a:p>
          <a:p>
            <a:pPr marL="342900" marR="0" lvl="0" indent="-342900">
              <a:lnSpc>
                <a:spcPct val="107000"/>
              </a:lnSpc>
              <a:spcBef>
                <a:spcPts val="0"/>
              </a:spcBef>
              <a:spcAft>
                <a:spcPts val="0"/>
              </a:spcAft>
              <a:buFont typeface="+mj-lt"/>
              <a:buAutoNum type="arabicPeriod"/>
            </a:pPr>
            <a:r>
              <a:rPr lang="es-CL"/>
              <a:t>Cómo reconocer y satisfacer sus necesidades.</a:t>
            </a:r>
          </a:p>
          <a:p>
            <a:pPr marL="342900" marR="0" lvl="0" indent="-342900">
              <a:lnSpc>
                <a:spcPct val="107000"/>
              </a:lnSpc>
              <a:spcBef>
                <a:spcPts val="0"/>
              </a:spcBef>
              <a:spcAft>
                <a:spcPts val="0"/>
              </a:spcAft>
              <a:buFont typeface="+mj-lt"/>
              <a:buAutoNum type="arabicPeriod"/>
            </a:pPr>
            <a:r>
              <a:rPr lang="es-CL"/>
              <a:t>Cómo prepararse para las reuniones y adaptar la comunicación.</a:t>
            </a:r>
          </a:p>
          <a:p>
            <a:pPr marL="342900" marR="0" lvl="0" indent="-342900">
              <a:lnSpc>
                <a:spcPct val="107000"/>
              </a:lnSpc>
              <a:spcBef>
                <a:spcPts val="0"/>
              </a:spcBef>
              <a:spcAft>
                <a:spcPts val="0"/>
              </a:spcAft>
              <a:buFont typeface="+mj-lt"/>
              <a:buAutoNum type="arabicPeriod"/>
            </a:pPr>
            <a:r>
              <a:rPr lang="es-CL"/>
              <a:t>Cómo ganarse la confianza de los clientes.</a:t>
            </a:r>
          </a:p>
          <a:p>
            <a:pPr marL="342900" marR="0" lvl="0" indent="-342900">
              <a:lnSpc>
                <a:spcPct val="107000"/>
              </a:lnSpc>
              <a:spcBef>
                <a:spcPts val="0"/>
              </a:spcBef>
              <a:spcAft>
                <a:spcPts val="0"/>
              </a:spcAft>
              <a:buFont typeface="+mj-lt"/>
              <a:buAutoNum type="arabicPeriod"/>
            </a:pPr>
            <a:endParaRPr lang="es-CL" sz="2400" dirty="0">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3</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es-CL"/>
              <a:t>Tensión del cliente</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1" y="2352675"/>
            <a:ext cx="3451987" cy="3590926"/>
          </a:xfrm>
        </p:spPr>
        <p:txBody>
          <a:bodyPr wrap="square">
            <a:noAutofit/>
          </a:bodyPr>
          <a:lstStyle/>
          <a:p>
            <a:pPr>
              <a:defRPr>
                <a:solidFill>
                  <a:schemeClr val="tx1"/>
                </a:solidFill>
              </a:defRPr>
            </a:pPr>
            <a:r>
              <a:rPr lang="es-CL" dirty="0"/>
              <a:t>¿Qué causa estrés para cada Estilo?</a:t>
            </a:r>
          </a:p>
          <a:p>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30</a:t>
            </a:fld>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Amable</a:t>
            </a:r>
          </a:p>
          <a:p>
            <a:pPr algn="r">
              <a:lnSpc>
                <a:spcPct val="85000"/>
              </a:lnSpc>
            </a:pP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Demasiada formalidad y concentración en las tareas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Falta de colaboración en la búsqueda de soluciones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Centrarse en la venta en lugar de en la relación a largo plazo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Demasiado cambio, demasiado rápido</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5771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Motivador</a:t>
            </a:r>
            <a:br>
              <a:rPr lang="es-CL" sz="1400" dirty="0">
                <a:solidFill>
                  <a:schemeClr val="tx2"/>
                </a:solidFill>
              </a:rPr>
            </a:b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Falta de estructura y resultados claros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No tener la oportunidad de expresar sus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Falta de soluciones de fondo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Progreso lento</a:t>
            </a:r>
          </a:p>
          <a:p>
            <a:pPr marL="285750" indent="-285750">
              <a:lnSpc>
                <a:spcPct val="90000"/>
              </a:lnSpc>
              <a:buFont typeface="Arial" panose="020B0604020202020204" pitchFamily="34" charset="0"/>
              <a:buChar char="•"/>
            </a:pPr>
            <a:endParaRPr lang="es-CL"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Expresivo</a:t>
            </a:r>
          </a:p>
          <a:p>
            <a:pPr>
              <a:lnSpc>
                <a:spcPct val="85000"/>
              </a:lnSpc>
            </a:pP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No ser reconocido por los aportes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Demasiados detalles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Demasiada estructura sin una conversación fluida</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No centrarse lo suficiente en las posibilidades futuras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5789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Analítico</a:t>
            </a:r>
            <a:br>
              <a:rPr lang="es-CL" sz="1400" dirty="0">
                <a:solidFill>
                  <a:schemeClr val="tx2"/>
                </a:solidFill>
              </a:rPr>
            </a:br>
            <a:endParaRPr lang="es-C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dirty="0"/>
              <a:t>Falta de enfoque y organización</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es-CL" dirty="0"/>
              <a:t>Presión para lograr una venta rápida</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es-CL" dirty="0"/>
              <a:t>Centrarse en las generalidades sin tener en cuenta los detalles</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es-CL" dirty="0"/>
              <a:t>Demasiado cambio sin considerar las consecuencias</a:t>
            </a:r>
          </a:p>
          <a:p>
            <a:pPr algn="r">
              <a:lnSpc>
                <a:spcPct val="85000"/>
              </a:lnSpc>
              <a:defRPr sz="1400">
                <a:solidFill>
                  <a:schemeClr val="tx2"/>
                </a:solidFill>
              </a:defRPr>
            </a:pPr>
            <a:r>
              <a:rPr lang="es-CL" dirty="0"/>
              <a:t> </a:t>
            </a:r>
          </a:p>
          <a:p>
            <a:pPr>
              <a:lnSpc>
                <a:spcPct val="85000"/>
              </a:lnSpc>
            </a:pPr>
            <a:endParaRPr lang="es-CL" sz="1400" dirty="0">
              <a:solidFill>
                <a:schemeClr val="tx2"/>
              </a:solidFill>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es-CL"/>
              <a:t>Comportamiento defensivo</a:t>
            </a:r>
            <a:endParaRPr lang="es-C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es-CL"/>
              <a:t> </a:t>
            </a:r>
            <a:endParaRPr lang="es-CL"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es-CL" dirty="0">
                <a:solidFill>
                  <a:schemeClr val="tx2"/>
                </a:solidFill>
              </a:rPr>
              <a:t>Comportamiento exagerado utilizado para reducir la tensión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31</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60865"/>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defRPr>
                <a:solidFill>
                  <a:schemeClr val="tx2"/>
                </a:solidFill>
              </a:defRPr>
            </a:pPr>
            <a:r>
              <a:rPr lang="es-CL" dirty="0"/>
              <a:t>EVITA: Se retira para reducir la tensión personal.</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5964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sz="1600" dirty="0">
              <a:solidFill>
                <a:schemeClr val="tx2"/>
              </a:solidFill>
              <a:latin typeface="Arial Black" panose="020B0A04020102020204" pitchFamily="34" charset="0"/>
            </a:endParaRPr>
          </a:p>
          <a:p>
            <a:pPr algn="r">
              <a:lnSpc>
                <a:spcPct val="85000"/>
              </a:lnSpc>
              <a:defRPr>
                <a:solidFill>
                  <a:schemeClr val="tx2"/>
                </a:solidFill>
              </a:defRPr>
            </a:pPr>
            <a:r>
              <a:rPr lang="es-CL" dirty="0"/>
              <a:t>CONSIENTE: Acompaña para reducir la tensión personal.</a:t>
            </a:r>
          </a:p>
          <a:p>
            <a:pPr>
              <a:lnSpc>
                <a:spcPct val="85000"/>
              </a:lnSpc>
            </a:pPr>
            <a:endParaRPr lang="es-C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tx2"/>
                </a:solidFill>
              </a:defRPr>
            </a:pPr>
            <a:r>
              <a:rPr lang="es-CL" dirty="0"/>
              <a:t>AUTOCRÁTICO: Se encarga de reducir la tensión personal.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defRPr>
            </a:pPr>
            <a:r>
              <a:rPr lang="es-CL" dirty="0"/>
              <a:t>ATACA: Confronta para reducir la tensión personal</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wrap="square">
            <a:noAutofit/>
          </a:bodyPr>
          <a:lstStyle/>
          <a:p>
            <a:r>
              <a:rPr lang="es-CL"/>
              <a:t>Satisfacer las necesidades del cliente</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32</a:t>
            </a:fld>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540343"/>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Amable</a:t>
            </a:r>
          </a:p>
          <a:p>
            <a:pPr algn="r">
              <a:lnSpc>
                <a:spcPct val="85000"/>
              </a:lnSpc>
            </a:pPr>
            <a:endParaRPr lang="es-C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CL" dirty="0"/>
              <a:t>Socialización: tómese el tiempo para conocerlos</a:t>
            </a:r>
          </a:p>
          <a:p>
            <a:pPr marL="285750" indent="-285750">
              <a:lnSpc>
                <a:spcPct val="85000"/>
              </a:lnSpc>
              <a:buFont typeface="Arial" panose="020B0604020202020204" pitchFamily="34" charset="0"/>
              <a:buChar char="•"/>
              <a:defRPr sz="1400">
                <a:solidFill>
                  <a:schemeClr val="tx2"/>
                </a:solidFill>
              </a:defRPr>
            </a:pPr>
            <a:r>
              <a:rPr lang="es-CL" dirty="0"/>
              <a:t>Seguridad: trate de minimizar los riesgos para ellos</a:t>
            </a:r>
          </a:p>
          <a:p>
            <a:pPr marL="285750" indent="-285750">
              <a:lnSpc>
                <a:spcPct val="85000"/>
              </a:lnSpc>
              <a:buFont typeface="Arial" panose="020B0604020202020204" pitchFamily="34" charset="0"/>
              <a:buChar char="•"/>
              <a:defRPr sz="1400">
                <a:solidFill>
                  <a:schemeClr val="tx2"/>
                </a:solidFill>
              </a:defRPr>
            </a:pPr>
            <a:r>
              <a:rPr lang="es-CL" dirty="0"/>
              <a:t>Compromiso y consenso: involucre a otros en las decisiones para obtener aprobación</a:t>
            </a:r>
          </a:p>
          <a:p>
            <a:pPr marL="285750" indent="-285750">
              <a:lnSpc>
                <a:spcPct val="85000"/>
              </a:lnSpc>
              <a:buFont typeface="Arial" panose="020B0604020202020204" pitchFamily="34" charset="0"/>
              <a:buChar char="•"/>
              <a:defRPr sz="1400">
                <a:solidFill>
                  <a:schemeClr val="tx2"/>
                </a:solidFill>
              </a:defRPr>
            </a:pPr>
            <a:r>
              <a:rPr lang="es-CL" dirty="0"/>
              <a:t>Tranquilidad: hágales saber que proyectos similares han tenido éxito antes</a:t>
            </a:r>
          </a:p>
          <a:p>
            <a:pPr>
              <a:lnSpc>
                <a:spcPct val="85000"/>
              </a:lnSpc>
            </a:pPr>
            <a:endParaRPr lang="es-CL"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Motivador</a:t>
            </a:r>
            <a:br>
              <a:rPr lang="es-CL" sz="1400" dirty="0">
                <a:solidFill>
                  <a:schemeClr val="tx2"/>
                </a:solidFill>
              </a:rPr>
            </a:br>
            <a:endParaRPr lang="es-C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CL" dirty="0"/>
              <a:t>Resultados: entregue rápido y según lo acordado, si es posible</a:t>
            </a:r>
          </a:p>
          <a:p>
            <a:pPr marL="285750" indent="-285750">
              <a:lnSpc>
                <a:spcPct val="85000"/>
              </a:lnSpc>
              <a:buFont typeface="Arial" panose="020B0604020202020204" pitchFamily="34" charset="0"/>
              <a:buChar char="•"/>
              <a:defRPr sz="1400">
                <a:solidFill>
                  <a:schemeClr val="tx2"/>
                </a:solidFill>
              </a:defRPr>
            </a:pPr>
            <a:r>
              <a:rPr lang="es-CL" dirty="0"/>
              <a:t>Competencia: muestre las capacidades de su equipo</a:t>
            </a:r>
          </a:p>
          <a:p>
            <a:pPr marL="285750" indent="-285750">
              <a:lnSpc>
                <a:spcPct val="85000"/>
              </a:lnSpc>
              <a:buFont typeface="Arial" panose="020B0604020202020204" pitchFamily="34" charset="0"/>
              <a:buChar char="•"/>
              <a:defRPr sz="1400">
                <a:solidFill>
                  <a:schemeClr val="tx2"/>
                </a:solidFill>
              </a:defRPr>
            </a:pPr>
            <a:r>
              <a:rPr lang="es-CL" dirty="0"/>
              <a:t>Franqueza: sea directo y profesional</a:t>
            </a:r>
          </a:p>
          <a:p>
            <a:pPr marL="285750" indent="-285750">
              <a:lnSpc>
                <a:spcPct val="85000"/>
              </a:lnSpc>
              <a:buFont typeface="Arial" panose="020B0604020202020204" pitchFamily="34" charset="0"/>
              <a:buChar char="•"/>
              <a:defRPr sz="1400">
                <a:solidFill>
                  <a:schemeClr val="tx2"/>
                </a:solidFill>
              </a:defRPr>
            </a:pPr>
            <a:r>
              <a:rPr lang="es-CL" dirty="0"/>
              <a:t>Eficiencia: respete su tiempo y vaya al grano rápido</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540343"/>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dirty="0"/>
              <a:t>Expresivo</a:t>
            </a:r>
          </a:p>
          <a:p>
            <a:pPr>
              <a:lnSpc>
                <a:spcPct val="85000"/>
              </a:lnSpc>
            </a:pPr>
            <a:endParaRPr lang="es-C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CL" dirty="0"/>
              <a:t>Apoyo: ayude a hacer posible su visión</a:t>
            </a:r>
          </a:p>
          <a:p>
            <a:pPr marL="285750" indent="-285750">
              <a:lnSpc>
                <a:spcPct val="85000"/>
              </a:lnSpc>
              <a:buFont typeface="Arial" panose="020B0604020202020204" pitchFamily="34" charset="0"/>
              <a:buChar char="•"/>
              <a:defRPr sz="1400">
                <a:solidFill>
                  <a:schemeClr val="tx2"/>
                </a:solidFill>
              </a:defRPr>
            </a:pPr>
            <a:r>
              <a:rPr lang="es-CL" dirty="0"/>
              <a:t>Aprobación: no compita con ellos por el reconocimiento</a:t>
            </a:r>
          </a:p>
          <a:p>
            <a:pPr marL="285750" indent="-285750">
              <a:lnSpc>
                <a:spcPct val="85000"/>
              </a:lnSpc>
              <a:buFont typeface="Arial" panose="020B0604020202020204" pitchFamily="34" charset="0"/>
              <a:buChar char="•"/>
              <a:defRPr sz="1400">
                <a:solidFill>
                  <a:schemeClr val="tx2"/>
                </a:solidFill>
              </a:defRPr>
            </a:pPr>
            <a:r>
              <a:rPr lang="es-CL" dirty="0"/>
              <a:t>Respeto e importancia: le gusta la atención, especialmente de los líderes</a:t>
            </a:r>
          </a:p>
          <a:p>
            <a:pPr marL="285750" indent="-285750">
              <a:lnSpc>
                <a:spcPct val="85000"/>
              </a:lnSpc>
              <a:buFont typeface="Arial" panose="020B0604020202020204" pitchFamily="34" charset="0"/>
              <a:buChar char="•"/>
              <a:defRPr sz="1400">
                <a:solidFill>
                  <a:schemeClr val="tx2"/>
                </a:solidFill>
              </a:defRPr>
            </a:pPr>
            <a:r>
              <a:rPr lang="es-CL" dirty="0"/>
              <a:t>Voz: deles tiempo para que hablen, aunque no sea el objetivo específico de la reunión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dirty="0"/>
              <a:t>Analítico</a:t>
            </a:r>
            <a:br>
              <a:rPr lang="es-CL" sz="1400" dirty="0">
                <a:solidFill>
                  <a:schemeClr val="tx2"/>
                </a:solidFill>
              </a:rPr>
            </a:br>
            <a:endParaRPr lang="es-C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CL" dirty="0"/>
              <a:t>Evidencia e información: comparta con ellos</a:t>
            </a:r>
          </a:p>
          <a:p>
            <a:pPr marL="285750" indent="-285750">
              <a:lnSpc>
                <a:spcPct val="85000"/>
              </a:lnSpc>
              <a:buFont typeface="Arial" panose="020B0604020202020204" pitchFamily="34" charset="0"/>
              <a:buChar char="•"/>
              <a:defRPr sz="1400">
                <a:solidFill>
                  <a:schemeClr val="tx2"/>
                </a:solidFill>
              </a:defRPr>
            </a:pPr>
            <a:r>
              <a:rPr lang="es-CL" dirty="0"/>
              <a:t>Transparencia: quiere ver y entender sus procesos</a:t>
            </a:r>
          </a:p>
          <a:p>
            <a:pPr marL="285750" indent="-285750">
              <a:lnSpc>
                <a:spcPct val="85000"/>
              </a:lnSpc>
              <a:buFont typeface="Arial" panose="020B0604020202020204" pitchFamily="34" charset="0"/>
              <a:buChar char="•"/>
              <a:defRPr sz="1400">
                <a:solidFill>
                  <a:schemeClr val="tx2"/>
                </a:solidFill>
              </a:defRPr>
            </a:pPr>
            <a:r>
              <a:rPr lang="es-CL" dirty="0"/>
              <a:t>Ser comprendido: demuestre que entiende sus problemas</a:t>
            </a:r>
          </a:p>
          <a:p>
            <a:pPr marL="285750" indent="-285750">
              <a:lnSpc>
                <a:spcPct val="85000"/>
              </a:lnSpc>
              <a:buFont typeface="Arial" panose="020B0604020202020204" pitchFamily="34" charset="0"/>
              <a:buChar char="•"/>
              <a:defRPr sz="1400">
                <a:solidFill>
                  <a:schemeClr val="tx2"/>
                </a:solidFill>
              </a:defRPr>
            </a:pPr>
            <a:r>
              <a:rPr lang="es-CL" dirty="0"/>
              <a:t>Tiempo para pensar: no presione para tomar decisiones rápidas</a:t>
            </a:r>
          </a:p>
          <a:p>
            <a:pPr algn="r">
              <a:lnSpc>
                <a:spcPct val="85000"/>
              </a:lnSpc>
              <a:defRPr sz="1400">
                <a:solidFill>
                  <a:schemeClr val="tx2"/>
                </a:solidFill>
              </a:defRPr>
            </a:pPr>
            <a:r>
              <a:rPr lang="es-CL" dirty="0"/>
              <a:t> </a:t>
            </a:r>
          </a:p>
          <a:p>
            <a:pPr>
              <a:lnSpc>
                <a:spcPct val="85000"/>
              </a:lnSpc>
            </a:pPr>
            <a:endParaRPr lang="es-CL" sz="1400" dirty="0">
              <a:solidFill>
                <a:schemeClr val="tx2"/>
              </a:solidFill>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es-CL" dirty="0">
                <a:solidFill>
                  <a:schemeClr val="accent2"/>
                </a:solidFill>
              </a:rPr>
              <a:t>Observar el Estilo de forma virtual</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s-CL" smtClean="0"/>
              <a:t>33</a:t>
            </a:fld>
            <a:endParaRPr lang="es-C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s-CL" smtClean="0"/>
              <a:t>34</a:t>
            </a:fld>
            <a:endParaRPr lang="es-CL"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800">
                <a:solidFill>
                  <a:schemeClr val="bg1"/>
                </a:solidFill>
              </a:defRPr>
            </a:pPr>
            <a:r>
              <a:rPr lang="es-CL" sz="2400" dirty="0"/>
              <a:t>Me comunico para ver si ha tenido la oportunidad de ver el video que envié sobre nuestras últimas actualizaciones tecnológicas.</a:t>
            </a:r>
          </a:p>
          <a:p>
            <a:pPr algn="ctr">
              <a:spcBef>
                <a:spcPct val="0"/>
              </a:spcBef>
              <a:buClrTx/>
              <a:buSzTx/>
              <a:buNone/>
              <a:defRPr sz="2800">
                <a:solidFill>
                  <a:schemeClr val="bg1"/>
                </a:solidFill>
              </a:defRPr>
            </a:pPr>
            <a:r>
              <a:rPr lang="es-CL" sz="2400" dirty="0"/>
              <a:t>¿Qué piensa?</a:t>
            </a: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CL" smtClean="0"/>
              <a:t>35</a:t>
            </a:fld>
            <a:endParaRPr lang="es-C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800">
                <a:solidFill>
                  <a:schemeClr val="bg1"/>
                </a:solidFill>
              </a:defRPr>
            </a:pPr>
            <a:r>
              <a:rPr lang="es-CL" sz="2400" dirty="0"/>
              <a:t>Me comunico para ver si ha tenido la oportunidad de ver el video que envié sobre nuestras últimas actualizaciones tecnológicas.</a:t>
            </a:r>
          </a:p>
          <a:p>
            <a:pPr algn="ctr">
              <a:spcBef>
                <a:spcPct val="0"/>
              </a:spcBef>
              <a:buClrTx/>
              <a:buSzTx/>
              <a:buNone/>
              <a:defRPr sz="2800">
                <a:solidFill>
                  <a:schemeClr val="bg1"/>
                </a:solidFill>
              </a:defRPr>
            </a:pPr>
            <a:r>
              <a:rPr lang="es-CL" sz="2400"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839196"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s-CL" sz="2400" dirty="0"/>
              <a:t>¡Hola! Son muchos los cambios que se están produciendo rápidamente.</a:t>
            </a:r>
          </a:p>
          <a:p>
            <a:pPr algn="ctr" eaLnBrk="1" hangingPunct="1">
              <a:spcBef>
                <a:spcPct val="0"/>
              </a:spcBef>
              <a:buClrTx/>
              <a:buSzTx/>
              <a:buFontTx/>
              <a:buNone/>
              <a:defRPr sz="2800">
                <a:solidFill>
                  <a:schemeClr val="tx2"/>
                </a:solidFill>
              </a:defRPr>
            </a:pPr>
            <a:r>
              <a:rPr lang="es-CL" sz="2400" dirty="0"/>
              <a:t>Mi equipo necesitará capacitación sobre las nuevas funciones. ¿Puede ayudarnos con eso?</a:t>
            </a:r>
          </a:p>
        </p:txBody>
      </p:sp>
    </p:spTree>
    <p:extLst>
      <p:ext uri="{BB962C8B-B14F-4D97-AF65-F5344CB8AC3E}">
        <p14:creationId xmlns:p14="http://schemas.microsoft.com/office/powerpoint/2010/main" val="10974579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CL" smtClean="0"/>
              <a:t>36</a:t>
            </a:fld>
            <a:endParaRPr lang="es-C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800">
                <a:solidFill>
                  <a:schemeClr val="bg1"/>
                </a:solidFill>
              </a:defRPr>
            </a:pPr>
            <a:r>
              <a:rPr lang="es-CL" sz="2400" dirty="0"/>
              <a:t>Me comunico para ver si ha tenido la oportunidad de ver el video que envié sobre nuestras últimas actualizaciones tecnológicas.</a:t>
            </a:r>
          </a:p>
          <a:p>
            <a:pPr algn="ctr">
              <a:spcBef>
                <a:spcPct val="0"/>
              </a:spcBef>
              <a:buClrTx/>
              <a:buSzTx/>
              <a:buNone/>
              <a:defRPr sz="2800">
                <a:solidFill>
                  <a:schemeClr val="bg1"/>
                </a:solidFill>
              </a:defRPr>
            </a:pPr>
            <a:r>
              <a:rPr lang="es-CL" sz="2400"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s-CL" sz="2400" dirty="0"/>
              <a:t>¡Es fascinante! Eché un vistazo rápido y las nuevas características se ven geniales. </a:t>
            </a:r>
          </a:p>
          <a:p>
            <a:pPr algn="ctr" eaLnBrk="1" hangingPunct="1">
              <a:spcBef>
                <a:spcPct val="0"/>
              </a:spcBef>
              <a:buClrTx/>
              <a:buSzTx/>
              <a:buFontTx/>
              <a:buNone/>
              <a:defRPr sz="2800">
                <a:solidFill>
                  <a:schemeClr val="tx2"/>
                </a:solidFill>
              </a:defRPr>
            </a:pPr>
            <a:r>
              <a:rPr lang="es-CL" sz="2400" dirty="0"/>
              <a:t>¡Lo llamaré la próxima semana!</a:t>
            </a:r>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CL" smtClean="0"/>
              <a:t>37</a:t>
            </a:fld>
            <a:endParaRPr lang="es-C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CL" sz="2400" dirty="0"/>
              <a:t>Me comunico para ver si ha tenido la oportunidad de ver el video que envié sobre nuestras últimas actualizaciones tecnológicas.</a:t>
            </a:r>
          </a:p>
          <a:p>
            <a:pPr algn="ctr" eaLnBrk="1" hangingPunct="1">
              <a:spcBef>
                <a:spcPct val="0"/>
              </a:spcBef>
              <a:buClrTx/>
              <a:buSzTx/>
              <a:buFontTx/>
              <a:buNone/>
              <a:defRPr sz="2800">
                <a:solidFill>
                  <a:schemeClr val="bg1"/>
                </a:solidFill>
              </a:defRPr>
            </a:pPr>
            <a:r>
              <a:rPr lang="es-CL" sz="2400"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649784"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lnSpc>
                <a:spcPct val="90000"/>
              </a:lnSpc>
              <a:spcBef>
                <a:spcPct val="0"/>
              </a:spcBef>
              <a:buClrTx/>
              <a:buSzTx/>
              <a:buFontTx/>
              <a:buNone/>
              <a:defRPr sz="2750">
                <a:solidFill>
                  <a:schemeClr val="tx2"/>
                </a:solidFill>
              </a:defRPr>
            </a:pPr>
            <a:r>
              <a:rPr lang="es-CL" sz="2400" dirty="0"/>
              <a:t>Creo que las nuevas actualizaciones nos ayudarán a ser más eficientes y a ahorrar algo de esfuerzo. Sin embargo, antes de adaptar la nueva versión, necesitaremos planificar la capacitación de mi equipo. ¿Tiene un proceso establecido para esto?</a:t>
            </a: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CL" smtClean="0"/>
              <a:t>38</a:t>
            </a:fld>
            <a:endParaRPr lang="es-C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800">
                <a:solidFill>
                  <a:schemeClr val="bg1"/>
                </a:solidFill>
              </a:defRPr>
            </a:pPr>
            <a:r>
              <a:rPr lang="es-CL" sz="2400" dirty="0"/>
              <a:t>Me comunico para ver si ha tenido la oportunidad de ver el video que envié sobre nuestras últimas actualizaciones tecnológicas.</a:t>
            </a:r>
          </a:p>
          <a:p>
            <a:pPr algn="ctr">
              <a:spcBef>
                <a:spcPct val="0"/>
              </a:spcBef>
              <a:buClrTx/>
              <a:buSzTx/>
              <a:buNone/>
              <a:defRPr sz="2800">
                <a:solidFill>
                  <a:schemeClr val="bg1"/>
                </a:solidFill>
              </a:defRPr>
            </a:pPr>
            <a:r>
              <a:rPr lang="es-CL" sz="2400"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s-CL" sz="2400" dirty="0"/>
              <a:t>Se ve bien.</a:t>
            </a:r>
            <a:br>
              <a:rPr lang="es-CL" altLang="en-US" sz="2400" dirty="0">
                <a:solidFill>
                  <a:schemeClr val="tx2"/>
                </a:solidFill>
                <a:ea typeface="Arial" panose="020B0604020202020204" pitchFamily="34" charset="0"/>
              </a:rPr>
            </a:br>
            <a:r>
              <a:rPr lang="es-CL" sz="2400" dirty="0"/>
              <a:t>Lo llamaré cuando esté listo para implementarlo.</a:t>
            </a:r>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es-CL" dirty="0"/>
              <a:t>¡Nombre el Estilo!</a:t>
            </a: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es-CL" smtClean="0"/>
              <a:t>39</a:t>
            </a:fld>
            <a:endParaRPr lang="es-CL" dirty="0"/>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es-CL"/>
              <a:t>© The TRACOM Corporation. Todos los derechos reservados.</a:t>
            </a:r>
            <a:endParaRPr lang="es-CL" dirty="0"/>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800">
                <a:solidFill>
                  <a:schemeClr val="bg1"/>
                </a:solidFill>
              </a:defRPr>
            </a:pPr>
            <a:r>
              <a:rPr lang="es-CL" sz="2400" dirty="0"/>
              <a:t>Me comunico para ver si ha tenido la oportunidad de ver el video que envié sobre nuestras últimas actualizaciones tecnológicas.</a:t>
            </a:r>
          </a:p>
          <a:p>
            <a:pPr algn="ctr">
              <a:spcBef>
                <a:spcPct val="0"/>
              </a:spcBef>
              <a:buClrTx/>
              <a:buSzTx/>
              <a:buNone/>
              <a:defRPr sz="2800">
                <a:solidFill>
                  <a:schemeClr val="bg1"/>
                </a:solidFill>
              </a:defRPr>
            </a:pPr>
            <a:r>
              <a:rPr lang="es-CL" sz="2400" dirty="0"/>
              <a:t>¿Qué piensa?</a:t>
            </a: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s-CL" smtClean="0"/>
              <a:t>4</a:t>
            </a:fld>
            <a:endParaRPr lang="es-CL"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7" name="TextBox 6">
            <a:extLst>
              <a:ext uri="{FF2B5EF4-FFF2-40B4-BE49-F238E27FC236}">
                <a16:creationId xmlns:a16="http://schemas.microsoft.com/office/drawing/2014/main" id="{7BCC432B-8C73-0B49-97F3-DD72A068B0C6}"/>
              </a:ext>
            </a:extLst>
          </p:cNvPr>
          <p:cNvSpPr txBox="1"/>
          <p:nvPr/>
        </p:nvSpPr>
        <p:spPr>
          <a:xfrm>
            <a:off x="1429192" y="1651369"/>
            <a:ext cx="6106792"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CL" dirty="0"/>
              <a:t>ESTILO SOCIAL Y VERSATILIDAD</a:t>
            </a:r>
          </a:p>
        </p:txBody>
      </p:sp>
      <p:sp>
        <p:nvSpPr>
          <p:cNvPr id="8" name="TextBox 7">
            <a:extLst>
              <a:ext uri="{FF2B5EF4-FFF2-40B4-BE49-F238E27FC236}">
                <a16:creationId xmlns:a16="http://schemas.microsoft.com/office/drawing/2014/main" id="{3C7B7E98-95E6-E540-9858-A905C27BB582}"/>
              </a:ext>
            </a:extLst>
          </p:cNvPr>
          <p:cNvSpPr txBox="1"/>
          <p:nvPr/>
        </p:nvSpPr>
        <p:spPr>
          <a:xfrm>
            <a:off x="610042" y="2132439"/>
            <a:ext cx="7488930"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CL" dirty="0"/>
              <a:t>UN ELEMENTO CLAVE DEL RENDIMIENTO DE LAS VENTAS</a:t>
            </a:r>
          </a:p>
        </p:txBody>
      </p:sp>
      <p:sp>
        <p:nvSpPr>
          <p:cNvPr id="9" name="TextBox 8">
            <a:extLst>
              <a:ext uri="{FF2B5EF4-FFF2-40B4-BE49-F238E27FC236}">
                <a16:creationId xmlns:a16="http://schemas.microsoft.com/office/drawing/2014/main" id="{5C5E9D39-6170-D14A-AB3E-2C9753D3B08E}"/>
              </a:ext>
            </a:extLst>
          </p:cNvPr>
          <p:cNvSpPr txBox="1"/>
          <p:nvPr/>
        </p:nvSpPr>
        <p:spPr>
          <a:xfrm>
            <a:off x="1818354" y="2544449"/>
            <a:ext cx="5072304"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Como resultado de la capacitación sobre ESTILO SOCIAL y versatilidad, los profesionales de ventas informan lo siguiente: </a:t>
            </a:r>
            <a:endParaRPr lang="es-C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28053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92 %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285914"/>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87 %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27469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58 %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208912"/>
            <a:ext cx="191526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RELACIONES POSITIVAS CON LOS CLIENTES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72050" y="4409472"/>
            <a:ext cx="2024940"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INFLUIR O PERSUADIR A LOS CLIENTES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551437" y="4202685"/>
            <a:ext cx="1745557"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CERRÓ VENTAS QUE DE OTRO MODO NO HABRÍA REALIZADO</a:t>
            </a:r>
          </a:p>
        </p:txBody>
      </p:sp>
      <p:sp>
        <p:nvSpPr>
          <p:cNvPr id="16" name="TextBox 15">
            <a:extLst>
              <a:ext uri="{FF2B5EF4-FFF2-40B4-BE49-F238E27FC236}">
                <a16:creationId xmlns:a16="http://schemas.microsoft.com/office/drawing/2014/main" id="{B7EC42AF-7E78-3648-B7A9-D6D8AD08C2BE}"/>
              </a:ext>
            </a:extLst>
          </p:cNvPr>
          <p:cNvSpPr txBox="1"/>
          <p:nvPr/>
        </p:nvSpPr>
        <p:spPr>
          <a:xfrm>
            <a:off x="956342" y="5345895"/>
            <a:ext cx="6711042"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A medida que aumenta la versatilidad, también lo hace el desempeño en el trabajo.</a:t>
            </a:r>
            <a:endParaRPr lang="es-C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385686" y="3890250"/>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desarrolló más</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477847" y="3890776"/>
            <a:ext cx="161334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aumentó su capacidad para</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18235" y="3890250"/>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informó que</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es-CL" smtClean="0"/>
              <a:t>40</a:t>
            </a:fld>
            <a:endParaRPr lang="es-CL" dirty="0"/>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grpSp>
        <p:nvGrpSpPr>
          <p:cNvPr id="33" name="Group 32">
            <a:extLst>
              <a:ext uri="{FF2B5EF4-FFF2-40B4-BE49-F238E27FC236}">
                <a16:creationId xmlns:a16="http://schemas.microsoft.com/office/drawing/2014/main" id="{BFB7F6A8-7D18-4EE9-8685-3BDFE52796EF}"/>
              </a:ext>
            </a:extLst>
          </p:cNvPr>
          <p:cNvGrpSpPr/>
          <p:nvPr/>
        </p:nvGrpSpPr>
        <p:grpSpPr bwMode="gray">
          <a:xfrm>
            <a:off x="4970322" y="618324"/>
            <a:ext cx="7789346" cy="5388681"/>
            <a:chOff x="4970322" y="345369"/>
            <a:chExt cx="7789346" cy="5388681"/>
          </a:xfrm>
        </p:grpSpPr>
        <p:sp>
          <p:nvSpPr>
            <p:cNvPr id="34" name="Rectangle 33">
              <a:extLst>
                <a:ext uri="{FF2B5EF4-FFF2-40B4-BE49-F238E27FC236}">
                  <a16:creationId xmlns:a16="http://schemas.microsoft.com/office/drawing/2014/main" id="{26F2B8B8-5072-4EC6-88F4-99738409D9E4}"/>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35" name="Rectangle 34">
              <a:extLst>
                <a:ext uri="{FF2B5EF4-FFF2-40B4-BE49-F238E27FC236}">
                  <a16:creationId xmlns:a16="http://schemas.microsoft.com/office/drawing/2014/main" id="{4468F5C5-CFBA-4378-BBC7-70F9243EAC3A}"/>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36" name="Rectangle 35">
              <a:extLst>
                <a:ext uri="{FF2B5EF4-FFF2-40B4-BE49-F238E27FC236}">
                  <a16:creationId xmlns:a16="http://schemas.microsoft.com/office/drawing/2014/main" id="{495E4910-BA9A-462D-B6D2-BD6D95A574F6}"/>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a:t>Pregunta</a:t>
              </a:r>
              <a:endParaRPr lang="es-CL" sz="1600" dirty="0"/>
            </a:p>
          </p:txBody>
        </p:sp>
        <p:sp>
          <p:nvSpPr>
            <p:cNvPr id="37" name="Rectangle 36">
              <a:extLst>
                <a:ext uri="{FF2B5EF4-FFF2-40B4-BE49-F238E27FC236}">
                  <a16:creationId xmlns:a16="http://schemas.microsoft.com/office/drawing/2014/main" id="{740CA381-C2C7-4A14-A774-C4A9AAB1ED1B}"/>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38" name="Group 37">
              <a:extLst>
                <a:ext uri="{FF2B5EF4-FFF2-40B4-BE49-F238E27FC236}">
                  <a16:creationId xmlns:a16="http://schemas.microsoft.com/office/drawing/2014/main" id="{DBBC4FFD-E95A-4C0B-9FFF-F088DE0CB418}"/>
                </a:ext>
              </a:extLst>
            </p:cNvPr>
            <p:cNvGrpSpPr/>
            <p:nvPr/>
          </p:nvGrpSpPr>
          <p:grpSpPr bwMode="gray">
            <a:xfrm>
              <a:off x="6505702" y="1352344"/>
              <a:ext cx="2078918" cy="1151467"/>
              <a:chOff x="6133585" y="1655351"/>
              <a:chExt cx="1718413" cy="1151467"/>
            </a:xfrm>
          </p:grpSpPr>
          <p:sp>
            <p:nvSpPr>
              <p:cNvPr id="54" name="Callout: Line with No Border 53">
                <a:extLst>
                  <a:ext uri="{FF2B5EF4-FFF2-40B4-BE49-F238E27FC236}">
                    <a16:creationId xmlns:a16="http://schemas.microsoft.com/office/drawing/2014/main" id="{A547AA0F-B742-40BF-BA34-E0BB227BD76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55" name="Plus Sign 54">
                <a:extLst>
                  <a:ext uri="{FF2B5EF4-FFF2-40B4-BE49-F238E27FC236}">
                    <a16:creationId xmlns:a16="http://schemas.microsoft.com/office/drawing/2014/main" id="{8C40D6B4-631B-4260-9844-EC2BD7D57E29}"/>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9" name="Group 38">
              <a:extLst>
                <a:ext uri="{FF2B5EF4-FFF2-40B4-BE49-F238E27FC236}">
                  <a16:creationId xmlns:a16="http://schemas.microsoft.com/office/drawing/2014/main" id="{10FF816E-47F6-4E09-B132-30E863D514D2}"/>
                </a:ext>
              </a:extLst>
            </p:cNvPr>
            <p:cNvGrpSpPr/>
            <p:nvPr/>
          </p:nvGrpSpPr>
          <p:grpSpPr bwMode="gray">
            <a:xfrm>
              <a:off x="9100335" y="1352344"/>
              <a:ext cx="2100019" cy="1151467"/>
              <a:chOff x="6133771" y="1655351"/>
              <a:chExt cx="1718227" cy="1151467"/>
            </a:xfrm>
          </p:grpSpPr>
          <p:sp>
            <p:nvSpPr>
              <p:cNvPr id="52" name="Callout: Line with No Border 51">
                <a:extLst>
                  <a:ext uri="{FF2B5EF4-FFF2-40B4-BE49-F238E27FC236}">
                    <a16:creationId xmlns:a16="http://schemas.microsoft.com/office/drawing/2014/main" id="{1BBA0585-8F66-4C01-A7F2-7A5107BC49B8}"/>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53" name="Plus Sign 52">
                <a:extLst>
                  <a:ext uri="{FF2B5EF4-FFF2-40B4-BE49-F238E27FC236}">
                    <a16:creationId xmlns:a16="http://schemas.microsoft.com/office/drawing/2014/main" id="{FEA278BF-C5BB-43D9-A2D3-0500A7DCB2E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40" name="Group 39">
              <a:extLst>
                <a:ext uri="{FF2B5EF4-FFF2-40B4-BE49-F238E27FC236}">
                  <a16:creationId xmlns:a16="http://schemas.microsoft.com/office/drawing/2014/main" id="{F820B1D7-D2ED-4D0A-9B20-B889AC0BAF3A}"/>
                </a:ext>
              </a:extLst>
            </p:cNvPr>
            <p:cNvGrpSpPr/>
            <p:nvPr/>
          </p:nvGrpSpPr>
          <p:grpSpPr bwMode="gray">
            <a:xfrm>
              <a:off x="6505702" y="3549650"/>
              <a:ext cx="2078917" cy="1151467"/>
              <a:chOff x="6133585" y="1655351"/>
              <a:chExt cx="1718413" cy="1151467"/>
            </a:xfrm>
          </p:grpSpPr>
          <p:sp>
            <p:nvSpPr>
              <p:cNvPr id="51" name="Plus Sign 50">
                <a:extLst>
                  <a:ext uri="{FF2B5EF4-FFF2-40B4-BE49-F238E27FC236}">
                    <a16:creationId xmlns:a16="http://schemas.microsoft.com/office/drawing/2014/main" id="{C86C1A31-E586-4B39-94E0-BABCA6227DB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sp>
            <p:nvSpPr>
              <p:cNvPr id="50" name="Callout: Line with No Border 49">
                <a:extLst>
                  <a:ext uri="{FF2B5EF4-FFF2-40B4-BE49-F238E27FC236}">
                    <a16:creationId xmlns:a16="http://schemas.microsoft.com/office/drawing/2014/main" id="{F95753BC-262D-49C5-B789-506BA5A72374}"/>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grpSp>
        <p:grpSp>
          <p:nvGrpSpPr>
            <p:cNvPr id="41" name="Group 40">
              <a:extLst>
                <a:ext uri="{FF2B5EF4-FFF2-40B4-BE49-F238E27FC236}">
                  <a16:creationId xmlns:a16="http://schemas.microsoft.com/office/drawing/2014/main" id="{4510F7E4-E71D-4BD7-B146-EF5D9E043BFE}"/>
                </a:ext>
              </a:extLst>
            </p:cNvPr>
            <p:cNvGrpSpPr/>
            <p:nvPr/>
          </p:nvGrpSpPr>
          <p:grpSpPr bwMode="gray">
            <a:xfrm>
              <a:off x="9100335" y="3549650"/>
              <a:ext cx="2100019" cy="1151467"/>
              <a:chOff x="6133771" y="1655351"/>
              <a:chExt cx="1718227" cy="1151467"/>
            </a:xfrm>
          </p:grpSpPr>
          <p:sp>
            <p:nvSpPr>
              <p:cNvPr id="48" name="Callout: Line with No Border 47">
                <a:extLst>
                  <a:ext uri="{FF2B5EF4-FFF2-40B4-BE49-F238E27FC236}">
                    <a16:creationId xmlns:a16="http://schemas.microsoft.com/office/drawing/2014/main" id="{4AFE0F77-B490-49EA-9EE5-B7C4BC51454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49" name="Plus Sign 48">
                <a:extLst>
                  <a:ext uri="{FF2B5EF4-FFF2-40B4-BE49-F238E27FC236}">
                    <a16:creationId xmlns:a16="http://schemas.microsoft.com/office/drawing/2014/main" id="{8F947C02-ACE2-4612-8005-43018814640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42" name="Group 41">
              <a:extLst>
                <a:ext uri="{FF2B5EF4-FFF2-40B4-BE49-F238E27FC236}">
                  <a16:creationId xmlns:a16="http://schemas.microsoft.com/office/drawing/2014/main" id="{BDBBE7FD-CE38-4A89-AD95-F460F766CAEE}"/>
                </a:ext>
              </a:extLst>
            </p:cNvPr>
            <p:cNvGrpSpPr/>
            <p:nvPr/>
          </p:nvGrpSpPr>
          <p:grpSpPr bwMode="gray">
            <a:xfrm>
              <a:off x="6458087" y="647761"/>
              <a:ext cx="4810123" cy="4752149"/>
              <a:chOff x="5521325" y="584200"/>
              <a:chExt cx="5180542" cy="5118100"/>
            </a:xfrm>
          </p:grpSpPr>
          <p:sp>
            <p:nvSpPr>
              <p:cNvPr id="43" name="Callout: Quad Arrow 42">
                <a:extLst>
                  <a:ext uri="{FF2B5EF4-FFF2-40B4-BE49-F238E27FC236}">
                    <a16:creationId xmlns:a16="http://schemas.microsoft.com/office/drawing/2014/main" id="{1EDE20E4-842F-4437-8902-1D057EDE1180}"/>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600" dirty="0">
                  <a:solidFill>
                    <a:schemeClr val="bg1"/>
                  </a:solidFill>
                </a:endParaRPr>
              </a:p>
            </p:txBody>
          </p:sp>
          <p:sp>
            <p:nvSpPr>
              <p:cNvPr id="44" name="Freeform: Shape 43">
                <a:extLst>
                  <a:ext uri="{FF2B5EF4-FFF2-40B4-BE49-F238E27FC236}">
                    <a16:creationId xmlns:a16="http://schemas.microsoft.com/office/drawing/2014/main" id="{3D747850-147D-4597-9C27-F64DAA2D08F9}"/>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sz="1600" dirty="0"/>
              </a:p>
            </p:txBody>
          </p:sp>
          <p:sp>
            <p:nvSpPr>
              <p:cNvPr id="45" name="Freeform: Shape 44">
                <a:extLst>
                  <a:ext uri="{FF2B5EF4-FFF2-40B4-BE49-F238E27FC236}">
                    <a16:creationId xmlns:a16="http://schemas.microsoft.com/office/drawing/2014/main" id="{39D472E3-82E3-4543-AF04-2E0A3035421E}"/>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sz="1600" dirty="0"/>
              </a:p>
            </p:txBody>
          </p:sp>
          <p:sp>
            <p:nvSpPr>
              <p:cNvPr id="46" name="Freeform: Shape 45">
                <a:extLst>
                  <a:ext uri="{FF2B5EF4-FFF2-40B4-BE49-F238E27FC236}">
                    <a16:creationId xmlns:a16="http://schemas.microsoft.com/office/drawing/2014/main" id="{AA8F2A2D-A098-4928-AF89-1C99CED25B9F}"/>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sz="1600" dirty="0"/>
              </a:p>
            </p:txBody>
          </p:sp>
          <p:sp>
            <p:nvSpPr>
              <p:cNvPr id="47" name="Freeform: Shape 46">
                <a:extLst>
                  <a:ext uri="{FF2B5EF4-FFF2-40B4-BE49-F238E27FC236}">
                    <a16:creationId xmlns:a16="http://schemas.microsoft.com/office/drawing/2014/main" id="{5930724C-D5D1-49B5-8744-4736E0BC1808}"/>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sz="1600" dirty="0"/>
              </a:p>
            </p:txBody>
          </p:sp>
        </p:grpSp>
      </p:gr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26606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sz="2000" dirty="0"/>
              <a:t>¡Hola! Son muchos los cambios que se están produciendo rápidamente. Mi equipo necesitará capacitación sobre las nuevas funciones. ¿Puede ayudarnos con eso?</a:t>
            </a:r>
          </a:p>
        </p:txBody>
      </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es-CL" smtClean="0"/>
              <a:t>41</a:t>
            </a:fld>
            <a:endParaRPr lang="es-CL" dirty="0"/>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grpSp>
        <p:nvGrpSpPr>
          <p:cNvPr id="2" name="Group 1">
            <a:extLst>
              <a:ext uri="{FF2B5EF4-FFF2-40B4-BE49-F238E27FC236}">
                <a16:creationId xmlns:a16="http://schemas.microsoft.com/office/drawing/2014/main" id="{7491C169-8CA4-458C-A8F8-B3A73DC8DD6B}"/>
              </a:ext>
            </a:extLst>
          </p:cNvPr>
          <p:cNvGrpSpPr/>
          <p:nvPr/>
        </p:nvGrpSpPr>
        <p:grpSpPr bwMode="gray">
          <a:xfrm>
            <a:off x="4970322" y="618324"/>
            <a:ext cx="7789346" cy="5388681"/>
            <a:chOff x="4970322" y="345369"/>
            <a:chExt cx="7789346" cy="5388681"/>
          </a:xfrm>
        </p:grpSpPr>
        <p:sp>
          <p:nvSpPr>
            <p:cNvPr id="35" name="Rectangle 34">
              <a:extLst>
                <a:ext uri="{FF2B5EF4-FFF2-40B4-BE49-F238E27FC236}">
                  <a16:creationId xmlns:a16="http://schemas.microsoft.com/office/drawing/2014/main" id="{79C86D2C-A15D-4C97-A798-AC0B3E37219C}"/>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36" name="Rectangle 35">
              <a:extLst>
                <a:ext uri="{FF2B5EF4-FFF2-40B4-BE49-F238E27FC236}">
                  <a16:creationId xmlns:a16="http://schemas.microsoft.com/office/drawing/2014/main" id="{6691DF89-7D8A-4558-926F-80080B933037}"/>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37" name="Rectangle 36">
              <a:extLst>
                <a:ext uri="{FF2B5EF4-FFF2-40B4-BE49-F238E27FC236}">
                  <a16:creationId xmlns:a16="http://schemas.microsoft.com/office/drawing/2014/main" id="{9395605B-AE54-4CFE-8621-E8880FA34C34}"/>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a:t>Pregunta</a:t>
              </a:r>
              <a:endParaRPr lang="es-CL" sz="1600" dirty="0"/>
            </a:p>
          </p:txBody>
        </p:sp>
        <p:sp>
          <p:nvSpPr>
            <p:cNvPr id="38" name="Rectangle 37">
              <a:extLst>
                <a:ext uri="{FF2B5EF4-FFF2-40B4-BE49-F238E27FC236}">
                  <a16:creationId xmlns:a16="http://schemas.microsoft.com/office/drawing/2014/main" id="{99739188-9C64-405D-B4A9-AC87CC660870}"/>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39" name="Group 38">
              <a:extLst>
                <a:ext uri="{FF2B5EF4-FFF2-40B4-BE49-F238E27FC236}">
                  <a16:creationId xmlns:a16="http://schemas.microsoft.com/office/drawing/2014/main" id="{ADB7F17E-763C-4887-96A6-41B2B744FB83}"/>
                </a:ext>
              </a:extLst>
            </p:cNvPr>
            <p:cNvGrpSpPr/>
            <p:nvPr/>
          </p:nvGrpSpPr>
          <p:grpSpPr bwMode="gray">
            <a:xfrm>
              <a:off x="6505702" y="1352344"/>
              <a:ext cx="2078918" cy="1151467"/>
              <a:chOff x="6133585" y="1655351"/>
              <a:chExt cx="1718413" cy="1151467"/>
            </a:xfrm>
          </p:grpSpPr>
          <p:sp>
            <p:nvSpPr>
              <p:cNvPr id="55" name="Callout: Line with No Border 54">
                <a:extLst>
                  <a:ext uri="{FF2B5EF4-FFF2-40B4-BE49-F238E27FC236}">
                    <a16:creationId xmlns:a16="http://schemas.microsoft.com/office/drawing/2014/main" id="{53937FAA-B52B-4B05-92FD-F21A68C425DD}"/>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56" name="Plus Sign 55">
                <a:extLst>
                  <a:ext uri="{FF2B5EF4-FFF2-40B4-BE49-F238E27FC236}">
                    <a16:creationId xmlns:a16="http://schemas.microsoft.com/office/drawing/2014/main" id="{25F7B6E1-9C39-4B3A-AC38-433A06EA11B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40" name="Group 39">
              <a:extLst>
                <a:ext uri="{FF2B5EF4-FFF2-40B4-BE49-F238E27FC236}">
                  <a16:creationId xmlns:a16="http://schemas.microsoft.com/office/drawing/2014/main" id="{67FFE71E-E1B6-45B2-B5FA-1CAFD3E02F0E}"/>
                </a:ext>
              </a:extLst>
            </p:cNvPr>
            <p:cNvGrpSpPr/>
            <p:nvPr/>
          </p:nvGrpSpPr>
          <p:grpSpPr bwMode="gray">
            <a:xfrm>
              <a:off x="9100335" y="1352344"/>
              <a:ext cx="2100019" cy="1151467"/>
              <a:chOff x="6133771" y="1655351"/>
              <a:chExt cx="1718227" cy="1151467"/>
            </a:xfrm>
          </p:grpSpPr>
          <p:sp>
            <p:nvSpPr>
              <p:cNvPr id="53" name="Callout: Line with No Border 52">
                <a:extLst>
                  <a:ext uri="{FF2B5EF4-FFF2-40B4-BE49-F238E27FC236}">
                    <a16:creationId xmlns:a16="http://schemas.microsoft.com/office/drawing/2014/main" id="{8C7C4239-8B0A-4DE2-A394-9AE5E824BC72}"/>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54" name="Plus Sign 53">
                <a:extLst>
                  <a:ext uri="{FF2B5EF4-FFF2-40B4-BE49-F238E27FC236}">
                    <a16:creationId xmlns:a16="http://schemas.microsoft.com/office/drawing/2014/main" id="{4D9F8B95-624A-4270-907C-00AFCF8CEBA6}"/>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41" name="Group 40">
              <a:extLst>
                <a:ext uri="{FF2B5EF4-FFF2-40B4-BE49-F238E27FC236}">
                  <a16:creationId xmlns:a16="http://schemas.microsoft.com/office/drawing/2014/main" id="{AC2765BF-BEAF-4F2A-9622-76368E8A853D}"/>
                </a:ext>
              </a:extLst>
            </p:cNvPr>
            <p:cNvGrpSpPr/>
            <p:nvPr/>
          </p:nvGrpSpPr>
          <p:grpSpPr bwMode="gray">
            <a:xfrm>
              <a:off x="6505702" y="3549650"/>
              <a:ext cx="2078917" cy="1151467"/>
              <a:chOff x="6133585" y="1655351"/>
              <a:chExt cx="1718413" cy="1151467"/>
            </a:xfrm>
          </p:grpSpPr>
          <p:sp>
            <p:nvSpPr>
              <p:cNvPr id="51" name="Callout: Line with No Border 50">
                <a:extLst>
                  <a:ext uri="{FF2B5EF4-FFF2-40B4-BE49-F238E27FC236}">
                    <a16:creationId xmlns:a16="http://schemas.microsoft.com/office/drawing/2014/main" id="{89E1F481-23BF-4CE6-B2A7-8430F503695A}"/>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52" name="Plus Sign 51">
                <a:extLst>
                  <a:ext uri="{FF2B5EF4-FFF2-40B4-BE49-F238E27FC236}">
                    <a16:creationId xmlns:a16="http://schemas.microsoft.com/office/drawing/2014/main" id="{3FC4EA31-5D8B-4ED3-8561-8F56AA468020}"/>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42" name="Group 41">
              <a:extLst>
                <a:ext uri="{FF2B5EF4-FFF2-40B4-BE49-F238E27FC236}">
                  <a16:creationId xmlns:a16="http://schemas.microsoft.com/office/drawing/2014/main" id="{47C3FDDF-9BE3-44F1-B440-6738CD460B45}"/>
                </a:ext>
              </a:extLst>
            </p:cNvPr>
            <p:cNvGrpSpPr/>
            <p:nvPr/>
          </p:nvGrpSpPr>
          <p:grpSpPr bwMode="gray">
            <a:xfrm>
              <a:off x="9100335" y="3549650"/>
              <a:ext cx="2100019" cy="1151467"/>
              <a:chOff x="6133771" y="1655351"/>
              <a:chExt cx="1718227" cy="1151467"/>
            </a:xfrm>
          </p:grpSpPr>
          <p:sp>
            <p:nvSpPr>
              <p:cNvPr id="49" name="Callout: Line with No Border 48">
                <a:extLst>
                  <a:ext uri="{FF2B5EF4-FFF2-40B4-BE49-F238E27FC236}">
                    <a16:creationId xmlns:a16="http://schemas.microsoft.com/office/drawing/2014/main" id="{D63B569C-E29D-4AA5-8AA1-257735DFCDC7}"/>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50" name="Plus Sign 49">
                <a:extLst>
                  <a:ext uri="{FF2B5EF4-FFF2-40B4-BE49-F238E27FC236}">
                    <a16:creationId xmlns:a16="http://schemas.microsoft.com/office/drawing/2014/main" id="{49D0D339-E2DC-4E98-9C3A-9CC4FA7FA9C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43" name="Group 42">
              <a:extLst>
                <a:ext uri="{FF2B5EF4-FFF2-40B4-BE49-F238E27FC236}">
                  <a16:creationId xmlns:a16="http://schemas.microsoft.com/office/drawing/2014/main" id="{84A813E4-E23D-40FE-96EC-7B8E40840759}"/>
                </a:ext>
              </a:extLst>
            </p:cNvPr>
            <p:cNvGrpSpPr/>
            <p:nvPr/>
          </p:nvGrpSpPr>
          <p:grpSpPr bwMode="gray">
            <a:xfrm>
              <a:off x="6458089" y="647761"/>
              <a:ext cx="4810125" cy="4752148"/>
              <a:chOff x="5521325" y="584200"/>
              <a:chExt cx="5180542" cy="5118100"/>
            </a:xfrm>
          </p:grpSpPr>
          <p:sp>
            <p:nvSpPr>
              <p:cNvPr id="44" name="Callout: Quad Arrow 43">
                <a:extLst>
                  <a:ext uri="{FF2B5EF4-FFF2-40B4-BE49-F238E27FC236}">
                    <a16:creationId xmlns:a16="http://schemas.microsoft.com/office/drawing/2014/main" id="{BD5C8C1D-F8EE-4F8E-9C88-30EAC06D885F}"/>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600" dirty="0">
                  <a:solidFill>
                    <a:schemeClr val="bg1"/>
                  </a:solidFill>
                </a:endParaRPr>
              </a:p>
            </p:txBody>
          </p:sp>
          <p:sp>
            <p:nvSpPr>
              <p:cNvPr id="45" name="Freeform: Shape 44">
                <a:extLst>
                  <a:ext uri="{FF2B5EF4-FFF2-40B4-BE49-F238E27FC236}">
                    <a16:creationId xmlns:a16="http://schemas.microsoft.com/office/drawing/2014/main" id="{4D54B97F-FA00-4716-A4F6-9FD3611A3986}"/>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sz="1600" dirty="0"/>
              </a:p>
            </p:txBody>
          </p:sp>
          <p:sp>
            <p:nvSpPr>
              <p:cNvPr id="46" name="Freeform: Shape 45">
                <a:extLst>
                  <a:ext uri="{FF2B5EF4-FFF2-40B4-BE49-F238E27FC236}">
                    <a16:creationId xmlns:a16="http://schemas.microsoft.com/office/drawing/2014/main" id="{FC651125-3D6C-4C40-A5D5-DABA74FEAFA9}"/>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sz="1600" dirty="0"/>
              </a:p>
            </p:txBody>
          </p:sp>
          <p:sp>
            <p:nvSpPr>
              <p:cNvPr id="47" name="Freeform: Shape 46">
                <a:extLst>
                  <a:ext uri="{FF2B5EF4-FFF2-40B4-BE49-F238E27FC236}">
                    <a16:creationId xmlns:a16="http://schemas.microsoft.com/office/drawing/2014/main" id="{9F45421C-645E-418D-996B-B443A61EE07A}"/>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sz="1600" dirty="0"/>
              </a:p>
            </p:txBody>
          </p:sp>
          <p:sp>
            <p:nvSpPr>
              <p:cNvPr id="48" name="Freeform: Shape 47">
                <a:extLst>
                  <a:ext uri="{FF2B5EF4-FFF2-40B4-BE49-F238E27FC236}">
                    <a16:creationId xmlns:a16="http://schemas.microsoft.com/office/drawing/2014/main" id="{BCF9C036-8CB9-4B21-BC92-B5B391C944F0}"/>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sz="1600" dirty="0"/>
              </a:p>
            </p:txBody>
          </p:sp>
        </p:grpSp>
      </p:grpSp>
      <p:sp>
        <p:nvSpPr>
          <p:cNvPr id="28" name="Freeform: Shape 27">
            <a:extLst>
              <a:ext uri="{FF2B5EF4-FFF2-40B4-BE49-F238E27FC236}">
                <a16:creationId xmlns:a16="http://schemas.microsoft.com/office/drawing/2014/main" id="{A082A7EB-3B16-4C24-B4BE-081A2FEE3488}"/>
              </a:ext>
            </a:extLst>
          </p:cNvPr>
          <p:cNvSpPr>
            <a:spLocks noChangeArrowheads="1"/>
          </p:cNvSpPr>
          <p:nvPr/>
        </p:nvSpPr>
        <p:spPr bwMode="gray">
          <a:xfrm flipH="1">
            <a:off x="26606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sz="2000" dirty="0"/>
              <a:t>¡Es fascinante! Eché un vistazo rápido y las nuevas características se ven geniales. </a:t>
            </a:r>
          </a:p>
          <a:p>
            <a:pPr algn="ctr" eaLnBrk="1" hangingPunct="1">
              <a:spcBef>
                <a:spcPct val="0"/>
              </a:spcBef>
              <a:buClrTx/>
              <a:buSzTx/>
              <a:buFontTx/>
              <a:buNone/>
              <a:defRPr sz="2200">
                <a:solidFill>
                  <a:schemeClr val="tx2"/>
                </a:solidFill>
              </a:defRPr>
            </a:pPr>
            <a:r>
              <a:rPr lang="es-CL" sz="2000" dirty="0"/>
              <a:t>¡Lo llamaré la próxima semana!</a:t>
            </a:r>
          </a:p>
        </p:txBody>
      </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es-CL" smtClean="0"/>
              <a:t>42</a:t>
            </a:fld>
            <a:endParaRPr lang="es-CL" dirty="0"/>
          </a:p>
        </p:txBody>
      </p:sp>
      <p:grpSp>
        <p:nvGrpSpPr>
          <p:cNvPr id="27" name="Group 26">
            <a:extLst>
              <a:ext uri="{FF2B5EF4-FFF2-40B4-BE49-F238E27FC236}">
                <a16:creationId xmlns:a16="http://schemas.microsoft.com/office/drawing/2014/main" id="{491B788D-D14C-46DD-8FC0-E15E450FC272}"/>
              </a:ext>
            </a:extLst>
          </p:cNvPr>
          <p:cNvGrpSpPr/>
          <p:nvPr/>
        </p:nvGrpSpPr>
        <p:grpSpPr bwMode="gray">
          <a:xfrm>
            <a:off x="4970322" y="618324"/>
            <a:ext cx="7789346" cy="5388681"/>
            <a:chOff x="4970322" y="345369"/>
            <a:chExt cx="7789346" cy="5388681"/>
          </a:xfrm>
        </p:grpSpPr>
        <p:sp>
          <p:nvSpPr>
            <p:cNvPr id="28" name="Rectangle 27">
              <a:extLst>
                <a:ext uri="{FF2B5EF4-FFF2-40B4-BE49-F238E27FC236}">
                  <a16:creationId xmlns:a16="http://schemas.microsoft.com/office/drawing/2014/main" id="{B9A660E4-5A51-4878-BC12-CBAFD3E1955E}"/>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29" name="Rectangle 28">
              <a:extLst>
                <a:ext uri="{FF2B5EF4-FFF2-40B4-BE49-F238E27FC236}">
                  <a16:creationId xmlns:a16="http://schemas.microsoft.com/office/drawing/2014/main" id="{FE142B05-8326-4F85-AFAC-5E846968C993}"/>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30" name="Rectangle 29">
              <a:extLst>
                <a:ext uri="{FF2B5EF4-FFF2-40B4-BE49-F238E27FC236}">
                  <a16:creationId xmlns:a16="http://schemas.microsoft.com/office/drawing/2014/main" id="{07D33265-F341-4F41-9D17-B6B76D107F20}"/>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a:t>Pregunta</a:t>
              </a:r>
              <a:endParaRPr lang="es-CL" sz="1600" dirty="0"/>
            </a:p>
          </p:txBody>
        </p:sp>
        <p:sp>
          <p:nvSpPr>
            <p:cNvPr id="31" name="Rectangle 30">
              <a:extLst>
                <a:ext uri="{FF2B5EF4-FFF2-40B4-BE49-F238E27FC236}">
                  <a16:creationId xmlns:a16="http://schemas.microsoft.com/office/drawing/2014/main" id="{FDE44A0A-0F49-4A1F-ABDE-582EE41D86B5}"/>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32" name="Group 31">
              <a:extLst>
                <a:ext uri="{FF2B5EF4-FFF2-40B4-BE49-F238E27FC236}">
                  <a16:creationId xmlns:a16="http://schemas.microsoft.com/office/drawing/2014/main" id="{F064198B-7766-4D48-BFCE-9E3218208903}"/>
                </a:ext>
              </a:extLst>
            </p:cNvPr>
            <p:cNvGrpSpPr/>
            <p:nvPr/>
          </p:nvGrpSpPr>
          <p:grpSpPr bwMode="gray">
            <a:xfrm>
              <a:off x="6505702" y="1352344"/>
              <a:ext cx="2078918" cy="1151467"/>
              <a:chOff x="6133585" y="1655351"/>
              <a:chExt cx="1718413" cy="1151467"/>
            </a:xfrm>
          </p:grpSpPr>
          <p:sp>
            <p:nvSpPr>
              <p:cNvPr id="71" name="Callout: Line with No Border 70">
                <a:extLst>
                  <a:ext uri="{FF2B5EF4-FFF2-40B4-BE49-F238E27FC236}">
                    <a16:creationId xmlns:a16="http://schemas.microsoft.com/office/drawing/2014/main" id="{07B9C661-F54D-470E-8E62-3EE4C52FDE58}"/>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72" name="Plus Sign 71">
                <a:extLst>
                  <a:ext uri="{FF2B5EF4-FFF2-40B4-BE49-F238E27FC236}">
                    <a16:creationId xmlns:a16="http://schemas.microsoft.com/office/drawing/2014/main" id="{C7E1BB72-BFCC-42D6-A878-7B4B5675273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3" name="Group 32">
              <a:extLst>
                <a:ext uri="{FF2B5EF4-FFF2-40B4-BE49-F238E27FC236}">
                  <a16:creationId xmlns:a16="http://schemas.microsoft.com/office/drawing/2014/main" id="{92D2A784-19F7-473F-AD92-D02542FB9A81}"/>
                </a:ext>
              </a:extLst>
            </p:cNvPr>
            <p:cNvGrpSpPr/>
            <p:nvPr/>
          </p:nvGrpSpPr>
          <p:grpSpPr bwMode="gray">
            <a:xfrm>
              <a:off x="9100335" y="1352344"/>
              <a:ext cx="2100019" cy="1151467"/>
              <a:chOff x="6133771" y="1655351"/>
              <a:chExt cx="1718227" cy="1151467"/>
            </a:xfrm>
          </p:grpSpPr>
          <p:sp>
            <p:nvSpPr>
              <p:cNvPr id="69" name="Callout: Line with No Border 68">
                <a:extLst>
                  <a:ext uri="{FF2B5EF4-FFF2-40B4-BE49-F238E27FC236}">
                    <a16:creationId xmlns:a16="http://schemas.microsoft.com/office/drawing/2014/main" id="{28D8A2B5-1AB6-45CB-991C-A5C28BAC61E4}"/>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70" name="Plus Sign 69">
                <a:extLst>
                  <a:ext uri="{FF2B5EF4-FFF2-40B4-BE49-F238E27FC236}">
                    <a16:creationId xmlns:a16="http://schemas.microsoft.com/office/drawing/2014/main" id="{5F83D0F4-E85F-456F-8B62-EB87E5548476}"/>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4" name="Group 33">
              <a:extLst>
                <a:ext uri="{FF2B5EF4-FFF2-40B4-BE49-F238E27FC236}">
                  <a16:creationId xmlns:a16="http://schemas.microsoft.com/office/drawing/2014/main" id="{A130538A-F39A-4AAD-B6C0-CA0CDC56E719}"/>
                </a:ext>
              </a:extLst>
            </p:cNvPr>
            <p:cNvGrpSpPr/>
            <p:nvPr/>
          </p:nvGrpSpPr>
          <p:grpSpPr bwMode="gray">
            <a:xfrm>
              <a:off x="6505702" y="3549650"/>
              <a:ext cx="2078917" cy="1151467"/>
              <a:chOff x="6133585" y="1655351"/>
              <a:chExt cx="1718413" cy="1151467"/>
            </a:xfrm>
          </p:grpSpPr>
          <p:sp>
            <p:nvSpPr>
              <p:cNvPr id="67" name="Callout: Line with No Border 66">
                <a:extLst>
                  <a:ext uri="{FF2B5EF4-FFF2-40B4-BE49-F238E27FC236}">
                    <a16:creationId xmlns:a16="http://schemas.microsoft.com/office/drawing/2014/main" id="{75F874E8-7BA3-4F80-8763-8555D9B02DE5}"/>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68" name="Plus Sign 67">
                <a:extLst>
                  <a:ext uri="{FF2B5EF4-FFF2-40B4-BE49-F238E27FC236}">
                    <a16:creationId xmlns:a16="http://schemas.microsoft.com/office/drawing/2014/main" id="{F149494F-CEF7-4BAF-A7BB-CEFCF1BBE6EF}"/>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58" name="Group 57">
              <a:extLst>
                <a:ext uri="{FF2B5EF4-FFF2-40B4-BE49-F238E27FC236}">
                  <a16:creationId xmlns:a16="http://schemas.microsoft.com/office/drawing/2014/main" id="{31EEF0A0-6B5D-4D49-A431-754574C985E5}"/>
                </a:ext>
              </a:extLst>
            </p:cNvPr>
            <p:cNvGrpSpPr/>
            <p:nvPr/>
          </p:nvGrpSpPr>
          <p:grpSpPr bwMode="gray">
            <a:xfrm>
              <a:off x="9100335" y="3549650"/>
              <a:ext cx="2100019" cy="1151467"/>
              <a:chOff x="6133771" y="1655351"/>
              <a:chExt cx="1718227" cy="1151467"/>
            </a:xfrm>
          </p:grpSpPr>
          <p:sp>
            <p:nvSpPr>
              <p:cNvPr id="65" name="Callout: Line with No Border 64">
                <a:extLst>
                  <a:ext uri="{FF2B5EF4-FFF2-40B4-BE49-F238E27FC236}">
                    <a16:creationId xmlns:a16="http://schemas.microsoft.com/office/drawing/2014/main" id="{50E16BA5-2788-4045-9F81-4946449E1576}"/>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66" name="Plus Sign 65">
                <a:extLst>
                  <a:ext uri="{FF2B5EF4-FFF2-40B4-BE49-F238E27FC236}">
                    <a16:creationId xmlns:a16="http://schemas.microsoft.com/office/drawing/2014/main" id="{3D52C90A-3A1B-42B3-9A1E-8DEC74C9531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59" name="Group 58">
              <a:extLst>
                <a:ext uri="{FF2B5EF4-FFF2-40B4-BE49-F238E27FC236}">
                  <a16:creationId xmlns:a16="http://schemas.microsoft.com/office/drawing/2014/main" id="{8FACA143-37E5-4AB8-8E3B-6699068459F1}"/>
                </a:ext>
              </a:extLst>
            </p:cNvPr>
            <p:cNvGrpSpPr/>
            <p:nvPr/>
          </p:nvGrpSpPr>
          <p:grpSpPr bwMode="gray">
            <a:xfrm>
              <a:off x="6458089" y="647761"/>
              <a:ext cx="4810125" cy="4752148"/>
              <a:chOff x="5521325" y="584200"/>
              <a:chExt cx="5180542" cy="5118100"/>
            </a:xfrm>
          </p:grpSpPr>
          <p:sp>
            <p:nvSpPr>
              <p:cNvPr id="60" name="Callout: Quad Arrow 59">
                <a:extLst>
                  <a:ext uri="{FF2B5EF4-FFF2-40B4-BE49-F238E27FC236}">
                    <a16:creationId xmlns:a16="http://schemas.microsoft.com/office/drawing/2014/main" id="{B5C7EFF6-EDF7-4F76-AF16-EC8CA696CBA5}"/>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600" dirty="0">
                  <a:solidFill>
                    <a:schemeClr val="bg1"/>
                  </a:solidFill>
                </a:endParaRPr>
              </a:p>
            </p:txBody>
          </p:sp>
          <p:sp>
            <p:nvSpPr>
              <p:cNvPr id="61" name="Freeform: Shape 60">
                <a:extLst>
                  <a:ext uri="{FF2B5EF4-FFF2-40B4-BE49-F238E27FC236}">
                    <a16:creationId xmlns:a16="http://schemas.microsoft.com/office/drawing/2014/main" id="{9BF5BDE4-4A25-4FB9-B590-0E6E60CDD2A0}"/>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sz="1600" dirty="0"/>
              </a:p>
            </p:txBody>
          </p:sp>
          <p:sp>
            <p:nvSpPr>
              <p:cNvPr id="62" name="Freeform: Shape 61">
                <a:extLst>
                  <a:ext uri="{FF2B5EF4-FFF2-40B4-BE49-F238E27FC236}">
                    <a16:creationId xmlns:a16="http://schemas.microsoft.com/office/drawing/2014/main" id="{E979F6C2-0D2F-465F-AF13-CEA1B7900C58}"/>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sz="1600" dirty="0"/>
              </a:p>
            </p:txBody>
          </p:sp>
          <p:sp>
            <p:nvSpPr>
              <p:cNvPr id="63" name="Freeform: Shape 62">
                <a:extLst>
                  <a:ext uri="{FF2B5EF4-FFF2-40B4-BE49-F238E27FC236}">
                    <a16:creationId xmlns:a16="http://schemas.microsoft.com/office/drawing/2014/main" id="{DD3E5A04-2B77-4813-850B-DC931723C30E}"/>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sz="1600" dirty="0"/>
              </a:p>
            </p:txBody>
          </p:sp>
          <p:sp>
            <p:nvSpPr>
              <p:cNvPr id="64" name="Freeform: Shape 63">
                <a:extLst>
                  <a:ext uri="{FF2B5EF4-FFF2-40B4-BE49-F238E27FC236}">
                    <a16:creationId xmlns:a16="http://schemas.microsoft.com/office/drawing/2014/main" id="{7DB0D088-EB06-4F62-98B4-903901BA767B}"/>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sz="1600" dirty="0"/>
              </a:p>
            </p:txBody>
          </p:sp>
        </p:grpSp>
      </p:grpSp>
      <p:sp>
        <p:nvSpPr>
          <p:cNvPr id="36" name="Freeform: Shape 35">
            <a:extLst>
              <a:ext uri="{FF2B5EF4-FFF2-40B4-BE49-F238E27FC236}">
                <a16:creationId xmlns:a16="http://schemas.microsoft.com/office/drawing/2014/main" id="{B568DD7D-A562-4577-AB8F-113113661706}"/>
              </a:ext>
            </a:extLst>
          </p:cNvPr>
          <p:cNvSpPr>
            <a:spLocks noChangeArrowheads="1"/>
          </p:cNvSpPr>
          <p:nvPr/>
        </p:nvSpPr>
        <p:spPr bwMode="gray">
          <a:xfrm flipH="1">
            <a:off x="26606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es-CL" sz="1800" dirty="0"/>
              <a:t>Creo que las nuevas actualizaciones nos ayudarán a ser más eficientes y a ahorrar algo de esfuerzo. Sin embargo, antes de adaptar la nueva versión, necesitaremos planificar la capacitación de mi equipo. ¿Tiene un proceso establecido para esto?</a:t>
            </a:r>
          </a:p>
        </p:txBody>
      </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es-CL" smtClean="0"/>
              <a:t>43</a:t>
            </a:fld>
            <a:endParaRPr lang="es-CL" dirty="0"/>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grpSp>
        <p:nvGrpSpPr>
          <p:cNvPr id="27" name="Group 26">
            <a:extLst>
              <a:ext uri="{FF2B5EF4-FFF2-40B4-BE49-F238E27FC236}">
                <a16:creationId xmlns:a16="http://schemas.microsoft.com/office/drawing/2014/main" id="{95D1B40D-C90C-4082-B63D-C89C1A7F3BD8}"/>
              </a:ext>
            </a:extLst>
          </p:cNvPr>
          <p:cNvGrpSpPr/>
          <p:nvPr/>
        </p:nvGrpSpPr>
        <p:grpSpPr bwMode="gray">
          <a:xfrm>
            <a:off x="4970322" y="618324"/>
            <a:ext cx="7789346" cy="5388681"/>
            <a:chOff x="4970322" y="345369"/>
            <a:chExt cx="7789346" cy="5388681"/>
          </a:xfrm>
        </p:grpSpPr>
        <p:sp>
          <p:nvSpPr>
            <p:cNvPr id="28" name="Rectangle 27">
              <a:extLst>
                <a:ext uri="{FF2B5EF4-FFF2-40B4-BE49-F238E27FC236}">
                  <a16:creationId xmlns:a16="http://schemas.microsoft.com/office/drawing/2014/main" id="{7BC03409-52AA-4256-A033-21971AD20841}"/>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29" name="Rectangle 28">
              <a:extLst>
                <a:ext uri="{FF2B5EF4-FFF2-40B4-BE49-F238E27FC236}">
                  <a16:creationId xmlns:a16="http://schemas.microsoft.com/office/drawing/2014/main" id="{14F1CF2E-06AC-43FE-AD3F-032FC6ABD756}"/>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30" name="Rectangle 29">
              <a:extLst>
                <a:ext uri="{FF2B5EF4-FFF2-40B4-BE49-F238E27FC236}">
                  <a16:creationId xmlns:a16="http://schemas.microsoft.com/office/drawing/2014/main" id="{FB2201B4-874B-460D-B549-BA3E74F1AE69}"/>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a:t>Pregunta</a:t>
              </a:r>
              <a:endParaRPr lang="es-CL" sz="1600" dirty="0"/>
            </a:p>
          </p:txBody>
        </p:sp>
        <p:sp>
          <p:nvSpPr>
            <p:cNvPr id="32" name="Rectangle 31">
              <a:extLst>
                <a:ext uri="{FF2B5EF4-FFF2-40B4-BE49-F238E27FC236}">
                  <a16:creationId xmlns:a16="http://schemas.microsoft.com/office/drawing/2014/main" id="{767BBFC7-1EB0-415C-A4ED-8CB7774CEE0E}"/>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33" name="Group 32">
              <a:extLst>
                <a:ext uri="{FF2B5EF4-FFF2-40B4-BE49-F238E27FC236}">
                  <a16:creationId xmlns:a16="http://schemas.microsoft.com/office/drawing/2014/main" id="{E3E59666-3D51-484E-92AE-C164B093F3FC}"/>
                </a:ext>
              </a:extLst>
            </p:cNvPr>
            <p:cNvGrpSpPr/>
            <p:nvPr/>
          </p:nvGrpSpPr>
          <p:grpSpPr bwMode="gray">
            <a:xfrm>
              <a:off x="6505702" y="1352344"/>
              <a:ext cx="2078918" cy="1151467"/>
              <a:chOff x="6133585" y="1655351"/>
              <a:chExt cx="1718413" cy="1151467"/>
            </a:xfrm>
          </p:grpSpPr>
          <p:sp>
            <p:nvSpPr>
              <p:cNvPr id="71" name="Callout: Line with No Border 70">
                <a:extLst>
                  <a:ext uri="{FF2B5EF4-FFF2-40B4-BE49-F238E27FC236}">
                    <a16:creationId xmlns:a16="http://schemas.microsoft.com/office/drawing/2014/main" id="{7F2158BB-FD4C-443A-B721-D2CCB781046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72" name="Plus Sign 71">
                <a:extLst>
                  <a:ext uri="{FF2B5EF4-FFF2-40B4-BE49-F238E27FC236}">
                    <a16:creationId xmlns:a16="http://schemas.microsoft.com/office/drawing/2014/main" id="{1AB7215F-4AB3-455C-A05E-3E13526D20D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56" name="Group 55">
              <a:extLst>
                <a:ext uri="{FF2B5EF4-FFF2-40B4-BE49-F238E27FC236}">
                  <a16:creationId xmlns:a16="http://schemas.microsoft.com/office/drawing/2014/main" id="{CD910BF5-4B29-42F9-B33C-221E10A83F9A}"/>
                </a:ext>
              </a:extLst>
            </p:cNvPr>
            <p:cNvGrpSpPr/>
            <p:nvPr/>
          </p:nvGrpSpPr>
          <p:grpSpPr bwMode="gray">
            <a:xfrm>
              <a:off x="9100335" y="1352344"/>
              <a:ext cx="2100019" cy="1151467"/>
              <a:chOff x="6133771" y="1655351"/>
              <a:chExt cx="1718227" cy="1151467"/>
            </a:xfrm>
          </p:grpSpPr>
          <p:sp>
            <p:nvSpPr>
              <p:cNvPr id="69" name="Callout: Line with No Border 68">
                <a:extLst>
                  <a:ext uri="{FF2B5EF4-FFF2-40B4-BE49-F238E27FC236}">
                    <a16:creationId xmlns:a16="http://schemas.microsoft.com/office/drawing/2014/main" id="{0AE66419-15BF-4FC8-AA79-C417724A90DA}"/>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70" name="Plus Sign 69">
                <a:extLst>
                  <a:ext uri="{FF2B5EF4-FFF2-40B4-BE49-F238E27FC236}">
                    <a16:creationId xmlns:a16="http://schemas.microsoft.com/office/drawing/2014/main" id="{F5D5614F-20DE-48F4-B81A-1F75044F4A08}"/>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57" name="Group 56">
              <a:extLst>
                <a:ext uri="{FF2B5EF4-FFF2-40B4-BE49-F238E27FC236}">
                  <a16:creationId xmlns:a16="http://schemas.microsoft.com/office/drawing/2014/main" id="{DB1E7162-5320-4398-8B31-B6893B6E4E50}"/>
                </a:ext>
              </a:extLst>
            </p:cNvPr>
            <p:cNvGrpSpPr/>
            <p:nvPr/>
          </p:nvGrpSpPr>
          <p:grpSpPr bwMode="gray">
            <a:xfrm>
              <a:off x="6505702" y="3549650"/>
              <a:ext cx="2078917" cy="1151467"/>
              <a:chOff x="6133585" y="1655351"/>
              <a:chExt cx="1718413" cy="1151467"/>
            </a:xfrm>
          </p:grpSpPr>
          <p:sp>
            <p:nvSpPr>
              <p:cNvPr id="67" name="Callout: Line with No Border 66">
                <a:extLst>
                  <a:ext uri="{FF2B5EF4-FFF2-40B4-BE49-F238E27FC236}">
                    <a16:creationId xmlns:a16="http://schemas.microsoft.com/office/drawing/2014/main" id="{BF41BD4C-25CC-4846-BBD7-7C47F5D46AA2}"/>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68" name="Plus Sign 67">
                <a:extLst>
                  <a:ext uri="{FF2B5EF4-FFF2-40B4-BE49-F238E27FC236}">
                    <a16:creationId xmlns:a16="http://schemas.microsoft.com/office/drawing/2014/main" id="{D603D9F8-13A4-4265-B85A-4409E261A820}"/>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58" name="Group 57">
              <a:extLst>
                <a:ext uri="{FF2B5EF4-FFF2-40B4-BE49-F238E27FC236}">
                  <a16:creationId xmlns:a16="http://schemas.microsoft.com/office/drawing/2014/main" id="{62B09490-D212-4056-A20D-69F14474D0F6}"/>
                </a:ext>
              </a:extLst>
            </p:cNvPr>
            <p:cNvGrpSpPr/>
            <p:nvPr/>
          </p:nvGrpSpPr>
          <p:grpSpPr bwMode="gray">
            <a:xfrm>
              <a:off x="9100335" y="3549650"/>
              <a:ext cx="2100019" cy="1151467"/>
              <a:chOff x="6133771" y="1655351"/>
              <a:chExt cx="1718227" cy="1151467"/>
            </a:xfrm>
          </p:grpSpPr>
          <p:sp>
            <p:nvSpPr>
              <p:cNvPr id="65" name="Callout: Line with No Border 64">
                <a:extLst>
                  <a:ext uri="{FF2B5EF4-FFF2-40B4-BE49-F238E27FC236}">
                    <a16:creationId xmlns:a16="http://schemas.microsoft.com/office/drawing/2014/main" id="{BAF9D941-198D-4A1D-8C8D-98EACD2A55D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66" name="Plus Sign 65">
                <a:extLst>
                  <a:ext uri="{FF2B5EF4-FFF2-40B4-BE49-F238E27FC236}">
                    <a16:creationId xmlns:a16="http://schemas.microsoft.com/office/drawing/2014/main" id="{3F37A08B-F290-4391-A208-71AFB5002005}"/>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59" name="Group 58">
              <a:extLst>
                <a:ext uri="{FF2B5EF4-FFF2-40B4-BE49-F238E27FC236}">
                  <a16:creationId xmlns:a16="http://schemas.microsoft.com/office/drawing/2014/main" id="{8C4D9BE2-DB3F-48F9-96D8-22E40D8D07EE}"/>
                </a:ext>
              </a:extLst>
            </p:cNvPr>
            <p:cNvGrpSpPr/>
            <p:nvPr/>
          </p:nvGrpSpPr>
          <p:grpSpPr bwMode="gray">
            <a:xfrm>
              <a:off x="6458089" y="647761"/>
              <a:ext cx="4810125" cy="4752148"/>
              <a:chOff x="5521325" y="584200"/>
              <a:chExt cx="5180542" cy="5118100"/>
            </a:xfrm>
          </p:grpSpPr>
          <p:sp>
            <p:nvSpPr>
              <p:cNvPr id="60" name="Callout: Quad Arrow 59">
                <a:extLst>
                  <a:ext uri="{FF2B5EF4-FFF2-40B4-BE49-F238E27FC236}">
                    <a16:creationId xmlns:a16="http://schemas.microsoft.com/office/drawing/2014/main" id="{69C867D9-4F48-4DD0-8369-AE6289E2D349}"/>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600" dirty="0">
                  <a:solidFill>
                    <a:schemeClr val="bg1"/>
                  </a:solidFill>
                </a:endParaRPr>
              </a:p>
            </p:txBody>
          </p:sp>
          <p:sp>
            <p:nvSpPr>
              <p:cNvPr id="61" name="Freeform: Shape 60">
                <a:extLst>
                  <a:ext uri="{FF2B5EF4-FFF2-40B4-BE49-F238E27FC236}">
                    <a16:creationId xmlns:a16="http://schemas.microsoft.com/office/drawing/2014/main" id="{32C72604-506C-4D7C-B4EA-CC72E00C015E}"/>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sz="1600" dirty="0"/>
              </a:p>
            </p:txBody>
          </p:sp>
          <p:sp>
            <p:nvSpPr>
              <p:cNvPr id="62" name="Freeform: Shape 61">
                <a:extLst>
                  <a:ext uri="{FF2B5EF4-FFF2-40B4-BE49-F238E27FC236}">
                    <a16:creationId xmlns:a16="http://schemas.microsoft.com/office/drawing/2014/main" id="{73A076CF-9D57-4CF8-8DD1-0E3606D48697}"/>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sz="1600" dirty="0"/>
              </a:p>
            </p:txBody>
          </p:sp>
          <p:sp>
            <p:nvSpPr>
              <p:cNvPr id="63" name="Freeform: Shape 62">
                <a:extLst>
                  <a:ext uri="{FF2B5EF4-FFF2-40B4-BE49-F238E27FC236}">
                    <a16:creationId xmlns:a16="http://schemas.microsoft.com/office/drawing/2014/main" id="{063E556C-DC05-42F4-A507-5C78B21FDCA8}"/>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sz="1600" dirty="0"/>
              </a:p>
            </p:txBody>
          </p:sp>
          <p:sp>
            <p:nvSpPr>
              <p:cNvPr id="64" name="Freeform: Shape 63">
                <a:extLst>
                  <a:ext uri="{FF2B5EF4-FFF2-40B4-BE49-F238E27FC236}">
                    <a16:creationId xmlns:a16="http://schemas.microsoft.com/office/drawing/2014/main" id="{60AE8EF0-77C7-4A7F-AACA-1C8828811739}"/>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sz="1600" dirty="0"/>
              </a:p>
            </p:txBody>
          </p:sp>
        </p:grpSp>
      </p:grpSp>
      <p:sp>
        <p:nvSpPr>
          <p:cNvPr id="31" name="Freeform: Shape 30">
            <a:extLst>
              <a:ext uri="{FF2B5EF4-FFF2-40B4-BE49-F238E27FC236}">
                <a16:creationId xmlns:a16="http://schemas.microsoft.com/office/drawing/2014/main" id="{4CF9E351-7E7F-4B41-A0D1-2EDBF56B75B4}"/>
              </a:ext>
            </a:extLst>
          </p:cNvPr>
          <p:cNvSpPr>
            <a:spLocks noChangeArrowheads="1"/>
          </p:cNvSpPr>
          <p:nvPr/>
        </p:nvSpPr>
        <p:spPr bwMode="gray">
          <a:xfrm flipH="1">
            <a:off x="266060"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sz="2000" dirty="0"/>
              <a:t>Se ve bien.</a:t>
            </a:r>
            <a:br>
              <a:rPr lang="es-CL" altLang="en-US" sz="2000" dirty="0">
                <a:solidFill>
                  <a:schemeClr val="tx2"/>
                </a:solidFill>
                <a:ea typeface="Arial" panose="020B0604020202020204" pitchFamily="34" charset="0"/>
              </a:rPr>
            </a:br>
            <a:r>
              <a:rPr lang="es-CL" sz="2000" dirty="0"/>
              <a:t>Lo llamaré cuando esté listo para implementarlo.</a:t>
            </a:r>
          </a:p>
        </p:txBody>
      </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es-CL"/>
              <a:t>Puntos clave</a:t>
            </a:r>
            <a:endParaRPr lang="es-CL" dirty="0"/>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877050" cy="3131684"/>
          </a:xfrm>
        </p:spPr>
        <p:txBody>
          <a:bodyPr/>
          <a:lstStyle/>
          <a:p>
            <a:r>
              <a:rPr lang="es-CL" dirty="0"/>
              <a:t>El Estilo no es la personalidad.</a:t>
            </a:r>
          </a:p>
          <a:p>
            <a:r>
              <a:rPr lang="es-CL" dirty="0"/>
              <a:t>Se refiere solo al comportamiento observable. </a:t>
            </a:r>
          </a:p>
          <a:p>
            <a:r>
              <a:rPr lang="es-CL" dirty="0"/>
              <a:t>El comportamiento es algo continuo, no un </a:t>
            </a:r>
            <a:br>
              <a:rPr lang="es-CL" dirty="0"/>
            </a:br>
            <a:r>
              <a:rPr lang="es-CL" dirty="0"/>
              <a:t>“o esto o lo otro”.</a:t>
            </a:r>
          </a:p>
          <a:p>
            <a:r>
              <a:rPr lang="es-CL" dirty="0"/>
              <a:t>Las personas se comportan con un Estilo la mayor parte del tiempo.</a:t>
            </a:r>
          </a:p>
          <a:p>
            <a:r>
              <a:rPr lang="es-CL" dirty="0"/>
              <a:t>No hay un “mejor” Estilo. </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44</a:t>
            </a:fld>
            <a:endParaRPr lang="es-CL" dirty="0"/>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1143000" y="2316163"/>
            <a:ext cx="7432766" cy="1968499"/>
          </a:xfrm>
        </p:spPr>
        <p:txBody>
          <a:bodyPr/>
          <a:lstStyle/>
          <a:p>
            <a:r>
              <a:rPr lang="es-CL" dirty="0">
                <a:solidFill>
                  <a:schemeClr val="accent2"/>
                </a:solidFill>
              </a:rPr>
              <a:t>Perfil de ESTILO SOCIAL</a:t>
            </a:r>
            <a:endParaRPr lang="es-CL" baseline="30000" dirty="0">
              <a:solidFill>
                <a:schemeClr val="accent2"/>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es-CL" smtClean="0"/>
              <a:t>45</a:t>
            </a:fld>
            <a:endParaRPr lang="es-CL"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CL"/>
              <a:t> </a:t>
            </a:r>
            <a:endParaRPr lang="es-CL" dirty="0"/>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CL"/>
              <a:t>Firmeza</a:t>
            </a:r>
            <a:endParaRPr lang="es-CL"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CL" smtClean="0"/>
              <a:t>46</a:t>
            </a:fld>
            <a:endParaRPr lang="es-C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CL" dirty="0">
                <a:solidFill>
                  <a:srgbClr val="444A4A"/>
                </a:solidFill>
              </a:rPr>
              <a:t>El grado en el que una persona tiende a preguntar o decir.</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6" cy="2594526"/>
            <a:chOff x="663804" y="2652432"/>
            <a:chExt cx="2197686"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8" cy="2594526"/>
              <a:chOff x="666262" y="2652432"/>
              <a:chExt cx="2195228"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es-CL">
                    <a:solidFill>
                      <a:schemeClr val="accent6"/>
                    </a:solidFill>
                  </a:rPr>
                  <a:t>Mayor tendencia a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470441"/>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CL"/>
                  <a:t>Más firme al preguntar que el 75 % de la población</a:t>
                </a:r>
                <a:endParaRPr lang="es-CL" dirty="0">
                  <a:solidFill>
                    <a:schemeClr val="accent2"/>
                  </a:solidFill>
                  <a:latin typeface="Arial Black" panose="020B0A04020102020204" pitchFamily="34" charset="0"/>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634555"/>
            <a:chOff x="3673571" y="2652432"/>
            <a:chExt cx="2173653"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634555"/>
              <a:chOff x="3673571" y="2652432"/>
              <a:chExt cx="2173653"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es-CL">
                    <a:solidFill>
                      <a:schemeClr val="accent2"/>
                    </a:solidFill>
                    <a:latin typeface="Arial Black" panose="020B0A04020102020204" pitchFamily="34" charset="0"/>
                  </a:rPr>
                  <a:t>Tendencia a preguntar </a:t>
                </a:r>
                <a:r>
                  <a:rPr lang="es-CL">
                    <a:solidFill>
                      <a:schemeClr val="accent6"/>
                    </a:solidFill>
                  </a:rPr>
                  <a:t>con algo de decir</a:t>
                </a:r>
                <a:endParaRPr lang="es-CL" dirty="0">
                  <a:solidFill>
                    <a:schemeClr val="accent6"/>
                  </a:solidFill>
                </a:endParaRP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CL"/>
                  <a:t>Más firme al preguntar que el 50 % de la población</a:t>
                </a:r>
                <a:endParaRPr lang="es-CL" dirty="0"/>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635351"/>
            <a:chOff x="6721129" y="2652432"/>
            <a:chExt cx="2115806"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635351"/>
              <a:chOff x="6722155" y="2652432"/>
              <a:chExt cx="2114780"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es-CL">
                    <a:solidFill>
                      <a:schemeClr val="accent2"/>
                    </a:solidFill>
                    <a:latin typeface="Arial Black" panose="020B0A04020102020204" pitchFamily="34" charset="0"/>
                  </a:rPr>
                  <a:t>Tendencia a decir </a:t>
                </a:r>
                <a:r>
                  <a:rPr lang="es-CL">
                    <a:solidFill>
                      <a:schemeClr val="accent6"/>
                    </a:solidFill>
                  </a:rPr>
                  <a:t>con algo de preguntar</a:t>
                </a:r>
                <a:endParaRPr lang="es-CL" dirty="0">
                  <a:solidFill>
                    <a:schemeClr val="accent6"/>
                  </a:solidFill>
                </a:endParaRP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CL"/>
                  <a:t>Más firme al decir que el 50 % de la población</a:t>
                </a:r>
                <a:endParaRPr lang="es-CL" dirty="0"/>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042517" cy="2695055"/>
            <a:chOff x="9767564" y="2652432"/>
            <a:chExt cx="2042517"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042517" cy="2695055"/>
              <a:chOff x="9767564" y="2652432"/>
              <a:chExt cx="2042517"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es-CL">
                    <a:solidFill>
                      <a:schemeClr val="accent6"/>
                    </a:solidFill>
                  </a:rPr>
                  <a:t>Mayor tendencia a </a:t>
                </a:r>
                <a:r>
                  <a:rPr lang="es-CL">
                    <a:solidFill>
                      <a:schemeClr val="accent2"/>
                    </a:solidFill>
                    <a:latin typeface="Arial Black" panose="020B0A04020102020204" pitchFamily="34" charset="0"/>
                  </a:rPr>
                  <a:t>decir</a:t>
                </a:r>
                <a:endParaRPr lang="es-CL" dirty="0">
                  <a:solidFill>
                    <a:schemeClr val="accent2"/>
                  </a:solidFill>
                  <a:latin typeface="Arial Black" panose="020B0A04020102020204" pitchFamily="34" charset="0"/>
                </a:endParaRP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189269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CL"/>
                  <a:t>Más firme al decir que el 75 % de la población</a:t>
                </a:r>
                <a:endParaRPr lang="es-CL" dirty="0"/>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a:t> </a:t>
            </a:r>
            <a:endParaRPr lang="es-CL" dirty="0"/>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es-CL" dirty="0"/>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es-CL" dirty="0"/>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es-CL" dirty="0"/>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es-CL" dirty="0"/>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es-CL" dirty="0"/>
              <a:t>Reacción</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es-CL"/>
              <a:t> </a:t>
            </a:r>
            <a:endParaRPr lang="es-CL"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514888" cy="3590926"/>
          </a:xfrm>
        </p:spPr>
        <p:txBody>
          <a:bodyPr wrap="square">
            <a:noAutofit/>
          </a:bodyPr>
          <a:lstStyle/>
          <a:p>
            <a:r>
              <a:rPr lang="es-CL" dirty="0">
                <a:solidFill>
                  <a:srgbClr val="444A4A"/>
                </a:solidFill>
              </a:rPr>
              <a:t>El grado en el que una persona tiende a controlar o mostrar emociones.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es-CL" smtClean="0"/>
              <a:t>47</a:t>
            </a:fld>
            <a:endParaRPr lang="es-CL" dirty="0"/>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6068413" cy="836611"/>
            <a:chOff x="5660037" y="723072"/>
            <a:chExt cx="606841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549969" cy="836611"/>
              <a:chOff x="6619875" y="1067878"/>
              <a:chExt cx="2549969"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25507"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sz="1800">
                    <a:solidFill>
                      <a:schemeClr val="accent6"/>
                    </a:solidFill>
                  </a:rPr>
                  <a:t>Mayor tendencia a </a:t>
                </a:r>
                <a:r>
                  <a:rPr lang="es-CL">
                    <a:solidFill>
                      <a:schemeClr val="accent2"/>
                    </a:solidFill>
                    <a:latin typeface="Arial Black" panose="020B0A04020102020204" pitchFamily="34" charset="0"/>
                  </a:rPr>
                  <a:t>controlar</a:t>
                </a:r>
                <a:endParaRPr lang="es-CL" dirty="0">
                  <a:solidFill>
                    <a:schemeClr val="accent2"/>
                  </a:solidFill>
                  <a:latin typeface="Arial Black" panose="020B0A04020102020204" pitchFamily="34" charset="0"/>
                </a:endParaRP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378200" cy="836611"/>
            </a:xfrm>
            <a:prstGeom prst="rect">
              <a:avLst/>
            </a:prstGeom>
            <a:noFill/>
          </p:spPr>
          <p:txBody>
            <a:bodyPr wrap="square" lIns="0" tIns="0" rIns="0" bIns="0" anchor="ctr">
              <a:noAutofit/>
            </a:bodyPr>
            <a:lstStyle/>
            <a:p>
              <a:pPr algn="l"/>
              <a:r>
                <a:rPr lang="es-CL"/>
                <a:t>Más tendiente a controlar que el 75 % de la población</a:t>
              </a:r>
              <a:endParaRPr lang="es-CL" dirty="0"/>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6068413" cy="836611"/>
            <a:chOff x="5660037" y="1917148"/>
            <a:chExt cx="6068413"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549969" cy="836611"/>
              <a:chOff x="6624990" y="2020889"/>
              <a:chExt cx="2549969"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25507"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controlar </a:t>
                </a:r>
                <a:r>
                  <a:rPr lang="es-CL" dirty="0">
                    <a:solidFill>
                      <a:schemeClr val="accent6"/>
                    </a:solidFill>
                  </a:rPr>
                  <a:t>con algo de </a:t>
                </a:r>
                <a:r>
                  <a:rPr lang="es-CL" dirty="0">
                    <a:solidFill>
                      <a:schemeClr val="accent2"/>
                    </a:solidFill>
                  </a:rPr>
                  <a:t>emocionar</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3378200" cy="836611"/>
            </a:xfrm>
            <a:prstGeom prst="rect">
              <a:avLst/>
            </a:prstGeom>
            <a:noFill/>
          </p:spPr>
          <p:txBody>
            <a:bodyPr wrap="square" lIns="0" tIns="0" rIns="0" bIns="0" anchor="ctr">
              <a:noAutofit/>
            </a:bodyPr>
            <a:lstStyle/>
            <a:p>
              <a:pPr algn="l"/>
              <a:r>
                <a:rPr lang="es-CL"/>
                <a:t>Más tendiente a controlar que el 50 % de la población</a:t>
              </a:r>
              <a:endParaRPr lang="es-CL" dirty="0"/>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6087463" cy="836611"/>
            <a:chOff x="5660037" y="3111224"/>
            <a:chExt cx="6087463"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549969" cy="836611"/>
              <a:chOff x="6619875" y="2921246"/>
              <a:chExt cx="2549969"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25507"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emocionar </a:t>
                </a:r>
                <a:r>
                  <a:rPr lang="es-CL" dirty="0">
                    <a:solidFill>
                      <a:schemeClr val="accent6"/>
                    </a:solidFill>
                  </a:rPr>
                  <a:t>con algo de </a:t>
                </a:r>
                <a:r>
                  <a:rPr lang="es-C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378200" cy="836611"/>
            </a:xfrm>
            <a:prstGeom prst="rect">
              <a:avLst/>
            </a:prstGeom>
            <a:noFill/>
          </p:spPr>
          <p:txBody>
            <a:bodyPr wrap="square" lIns="0" tIns="0" rIns="0" bIns="0" anchor="ctr">
              <a:noAutofit/>
            </a:bodyPr>
            <a:lstStyle/>
            <a:p>
              <a:pPr algn="l"/>
              <a:r>
                <a:rPr lang="es-CL"/>
                <a:t>Más tendiente a emocionar que el 50 % de la población</a:t>
              </a:r>
              <a:endParaRPr lang="es-CL" dirty="0"/>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6068413"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549969" cy="836611"/>
              <a:chOff x="6619875" y="3822472"/>
              <a:chExt cx="2549969"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25507"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sz="1800" dirty="0">
                    <a:solidFill>
                      <a:schemeClr val="accent6"/>
                    </a:solidFill>
                  </a:rPr>
                  <a:t>Mayor tendencia a </a:t>
                </a:r>
                <a:r>
                  <a:rPr lang="es-CL" dirty="0">
                    <a:solidFill>
                      <a:schemeClr val="accent2"/>
                    </a:solidFill>
                    <a:latin typeface="Arial Black" panose="020B0A04020102020204" pitchFamily="34" charset="0"/>
                  </a:rPr>
                  <a:t>emocionar</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anchor="ctr">
              <a:noAutofit/>
            </a:bodyPr>
            <a:lstStyle/>
            <a:p>
              <a:pPr algn="l"/>
              <a:r>
                <a:rPr lang="es-CL"/>
                <a:t>Más tendiente a emocionar que el 75 % de la población</a:t>
              </a:r>
              <a:endParaRPr lang="es-CL" dirty="0"/>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es-CL" dirty="0"/>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square" lIns="0" tIns="0" rIns="0" bIns="0">
            <a:noAutofit/>
          </a:bodyPr>
          <a:lstStyle/>
          <a:p>
            <a:pPr algn="l">
              <a:defRPr b="1"/>
            </a:pPr>
            <a:r>
              <a:rPr lang="es-CL" dirty="0"/>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square" lIns="0" tIns="0" rIns="0" bIns="0">
            <a:noAutofit/>
          </a:bodyPr>
          <a:lstStyle/>
          <a:p>
            <a:pPr algn="l">
              <a:defRPr b="1"/>
            </a:pPr>
            <a:r>
              <a:rPr lang="es-CL" dirty="0"/>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es-CL" dirty="0"/>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CL"/>
              <a:t> </a:t>
            </a:r>
            <a:endParaRPr lang="es-CL" dirty="0"/>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48</a:t>
            </a:fld>
            <a:endParaRPr lang="es-CL"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1C91EB4E-4A11-0A34-7129-0E35D8A9E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49" y="423333"/>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C5DBEDE0-7E76-9513-797E-C5CB2AFCF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145" y="423333"/>
            <a:ext cx="4239491" cy="5486400"/>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49</a:t>
            </a:fld>
            <a:endParaRPr lang="es-CL" sz="1000" dirty="0">
              <a:solidFill>
                <a:srgbClr val="898989"/>
              </a:solidFill>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ext&#10;&#10;Description automatically generated with medium confidence">
            <a:extLst>
              <a:ext uri="{FF2B5EF4-FFF2-40B4-BE49-F238E27FC236}">
                <a16:creationId xmlns:a16="http://schemas.microsoft.com/office/drawing/2014/main" id="{B826AAEB-D304-9BEF-D1FE-D6DD4C93E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26" y="433261"/>
            <a:ext cx="4240070" cy="5486400"/>
          </a:xfrm>
          <a:prstGeom prst="rect">
            <a:avLst/>
          </a:prstGeom>
          <a:ln>
            <a:solidFill>
              <a:schemeClr val="tx1"/>
            </a:solidFill>
          </a:ln>
        </p:spPr>
      </p:pic>
      <p:pic>
        <p:nvPicPr>
          <p:cNvPr id="13" name="Picture 12" descr="Diagram&#10;&#10;Description automatically generated with medium confidence">
            <a:extLst>
              <a:ext uri="{FF2B5EF4-FFF2-40B4-BE49-F238E27FC236}">
                <a16:creationId xmlns:a16="http://schemas.microsoft.com/office/drawing/2014/main" id="{5CDDA715-D2EC-93EB-CF2A-CA3CAA601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007" y="433261"/>
            <a:ext cx="4239973" cy="5486400"/>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s-CL" dirty="0">
                <a:solidFill>
                  <a:schemeClr val="accent2"/>
                </a:solidFill>
              </a:rPr>
              <a:t>Presentaciones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lstStyle/>
          <a:p>
            <a:pPr>
              <a:defRPr sz="2400" kern="0">
                <a:ea typeface="Arial" panose="020B0604020202020204" pitchFamily="34" charset="0"/>
              </a:defRPr>
            </a:pPr>
            <a:r>
              <a:rPr lang="es-CL"/>
              <a:t>Nombre</a:t>
            </a:r>
          </a:p>
          <a:p>
            <a:pPr>
              <a:defRPr sz="2400" kern="0">
                <a:ea typeface="Arial" panose="020B0604020202020204" pitchFamily="34" charset="0"/>
              </a:defRPr>
            </a:pPr>
            <a:r>
              <a:rPr lang="es-CL"/>
              <a:t>Puesto de trabajo</a:t>
            </a:r>
          </a:p>
          <a:p>
            <a:pPr>
              <a:defRPr sz="2400" kern="0">
                <a:ea typeface="Arial" panose="020B0604020202020204" pitchFamily="34" charset="0"/>
              </a:defRPr>
            </a:pPr>
            <a:r>
              <a:rPr lang="es-CL"/>
              <a:t>Cliente anónimo - Lo más frustrante</a:t>
            </a:r>
            <a:endParaRPr lang="es-CL" dirty="0"/>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5</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50</a:t>
            </a:fld>
            <a:endParaRPr lang="es-CL" sz="1000" dirty="0">
              <a:solidFill>
                <a:srgbClr val="898989"/>
              </a:solidFill>
            </a:endParaRPr>
          </a:p>
        </p:txBody>
      </p:sp>
      <p:pic>
        <p:nvPicPr>
          <p:cNvPr id="3" name="Picture 2">
            <a:extLst>
              <a:ext uri="{FF2B5EF4-FFF2-40B4-BE49-F238E27FC236}">
                <a16:creationId xmlns:a16="http://schemas.microsoft.com/office/drawing/2014/main" id="{56C60922-E320-438F-F674-9C0B17B77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920" y="423334"/>
            <a:ext cx="4240287" cy="5486400"/>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DEBD433B-3480-8162-FCBE-6F90EFD63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652" y="423334"/>
            <a:ext cx="4239491" cy="5486400"/>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51</a:t>
            </a:fld>
            <a:endParaRPr lang="es-CL" sz="1000" dirty="0">
              <a:solidFill>
                <a:srgbClr val="898989"/>
              </a:solidFill>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imeline&#10;&#10;Description automatically generated">
            <a:extLst>
              <a:ext uri="{FF2B5EF4-FFF2-40B4-BE49-F238E27FC236}">
                <a16:creationId xmlns:a16="http://schemas.microsoft.com/office/drawing/2014/main" id="{80A227DE-7D5E-AB53-1F0C-89B098087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035" y="394892"/>
            <a:ext cx="4239078" cy="5486400"/>
          </a:xfrm>
          <a:prstGeom prst="rect">
            <a:avLst/>
          </a:prstGeom>
          <a:ln>
            <a:solidFill>
              <a:schemeClr val="tx1"/>
            </a:solidFill>
          </a:ln>
        </p:spPr>
      </p:pic>
      <p:pic>
        <p:nvPicPr>
          <p:cNvPr id="7" name="Picture 6" descr="Table&#10;&#10;Description automatically generated with medium confidence">
            <a:extLst>
              <a:ext uri="{FF2B5EF4-FFF2-40B4-BE49-F238E27FC236}">
                <a16:creationId xmlns:a16="http://schemas.microsoft.com/office/drawing/2014/main" id="{FE166D94-43A5-FF03-1B18-8892A6F09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917" y="394892"/>
            <a:ext cx="4239491" cy="5486400"/>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52</a:t>
            </a:fld>
            <a:endParaRPr lang="es-CL" sz="1000" dirty="0">
              <a:solidFill>
                <a:srgbClr val="898989"/>
              </a:solidFill>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Graphical user interface, text, application&#10;&#10;Description automatically generated">
            <a:extLst>
              <a:ext uri="{FF2B5EF4-FFF2-40B4-BE49-F238E27FC236}">
                <a16:creationId xmlns:a16="http://schemas.microsoft.com/office/drawing/2014/main" id="{98DBB323-6D5B-EBD5-EB2D-197C082AB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41" y="313434"/>
            <a:ext cx="4239491" cy="5486400"/>
          </a:xfrm>
          <a:prstGeom prst="rect">
            <a:avLst/>
          </a:prstGeom>
          <a:ln>
            <a:solidFill>
              <a:schemeClr val="tx1"/>
            </a:solidFill>
          </a:ln>
        </p:spPr>
      </p:pic>
      <p:pic>
        <p:nvPicPr>
          <p:cNvPr id="7" name="Picture 6">
            <a:extLst>
              <a:ext uri="{FF2B5EF4-FFF2-40B4-BE49-F238E27FC236}">
                <a16:creationId xmlns:a16="http://schemas.microsoft.com/office/drawing/2014/main" id="{A2FDA361-7FB7-9E6A-BA2B-4E7ABA50C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153" y="313434"/>
            <a:ext cx="4239491" cy="5486400"/>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r>
              <a:rPr lang="es-CL"/>
              <a:t>Entrega virtual: </a:t>
            </a:r>
            <a:br>
              <a:rPr lang="es-CL"/>
            </a:br>
            <a:r>
              <a:rPr lang="es-CL"/>
              <a:t>Cómo acceder a su perfil</a:t>
            </a:r>
            <a:endParaRPr lang="es-CL" dirty="0"/>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r>
              <a:rPr lang="es-CL"/>
              <a:t>Inicie sesión en tracomlearning.com</a:t>
            </a:r>
          </a:p>
          <a:p>
            <a:r>
              <a:rPr lang="es-CL"/>
              <a:t>Ingrese nombre de usuario y contraseña</a:t>
            </a:r>
          </a:p>
          <a:p>
            <a:r>
              <a:rPr lang="es-CL"/>
              <a:t>Descargue su informe</a:t>
            </a:r>
            <a:endParaRPr lang="es-CL" dirty="0"/>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53</a:t>
            </a:fld>
            <a:endParaRPr lang="es-CL" dirty="0"/>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es-CL" smtClean="0"/>
              <a:t>54</a:t>
            </a:fld>
            <a:endParaRPr lang="es-CL" dirty="0"/>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222083" cy="341632"/>
          </a:xfrm>
          <a:prstGeom prst="rect">
            <a:avLst/>
          </a:prstGeom>
          <a:solidFill>
            <a:srgbClr val="C00000"/>
          </a:solidFill>
          <a:ln>
            <a:solidFill>
              <a:schemeClr val="tx1"/>
            </a:solidFill>
          </a:ln>
        </p:spPr>
        <p:txBody>
          <a:bodyPr wrap="square">
            <a:noAutofit/>
          </a:bodyPr>
          <a:lstStyle/>
          <a:p>
            <a:pPr>
              <a:lnSpc>
                <a:spcPct val="90000"/>
              </a:lnSpc>
              <a:defRPr>
                <a:solidFill>
                  <a:schemeClr val="bg1"/>
                </a:solidFill>
                <a:ea typeface="Arial" panose="020B0604020202020204" pitchFamily="34" charset="0"/>
              </a:defRPr>
            </a:pPr>
            <a:r>
              <a:rPr lang="es-CL" dirty="0"/>
              <a:t>1. Vaya a tracomlearning.com</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5440" y="605570"/>
            <a:ext cx="634967" cy="634967"/>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D35A2A6-4B28-63E7-63EC-F786938DA0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6474" y="2258301"/>
            <a:ext cx="7951736" cy="3931920"/>
          </a:xfrm>
          <a:prstGeom prst="rect">
            <a:avLst/>
          </a:prstGeom>
        </p:spPr>
      </p:pic>
      <p:sp>
        <p:nvSpPr>
          <p:cNvPr id="12" name="Rectangle 11">
            <a:extLst>
              <a:ext uri="{FF2B5EF4-FFF2-40B4-BE49-F238E27FC236}">
                <a16:creationId xmlns:a16="http://schemas.microsoft.com/office/drawing/2014/main" id="{0B90F3E5-C7AE-8346-9C1F-83262CD30C9C}"/>
              </a:ext>
            </a:extLst>
          </p:cNvPr>
          <p:cNvSpPr/>
          <p:nvPr/>
        </p:nvSpPr>
        <p:spPr>
          <a:xfrm>
            <a:off x="5102158" y="4874627"/>
            <a:ext cx="2958162" cy="1082596"/>
          </a:xfrm>
          <a:prstGeom prst="rect">
            <a:avLst/>
          </a:prstGeom>
          <a:solidFill>
            <a:srgbClr val="C00000"/>
          </a:solidFill>
          <a:ln>
            <a:solidFill>
              <a:schemeClr val="bg1"/>
            </a:solidFill>
          </a:ln>
        </p:spPr>
        <p:txBody>
          <a:bodyPr wrap="square">
            <a:noAutofit/>
          </a:bodyPr>
          <a:lstStyle/>
          <a:p>
            <a:pPr>
              <a:lnSpc>
                <a:spcPct val="90000"/>
              </a:lnSpc>
              <a:defRPr>
                <a:solidFill>
                  <a:schemeClr val="bg1"/>
                </a:solidFill>
                <a:ea typeface="Arial" panose="020B0604020202020204" pitchFamily="34" charset="0"/>
              </a:defRPr>
            </a:pPr>
            <a:r>
              <a:rPr lang="es-CL" dirty="0"/>
              <a:t>2. Ingrese su nombre de usuario y contraseña y presione “</a:t>
            </a:r>
            <a:r>
              <a:rPr lang="es-CL" dirty="0" err="1"/>
              <a:t>Login</a:t>
            </a:r>
            <a:r>
              <a:rPr lang="es-CL" dirty="0"/>
              <a:t>” (Iniciar sesión) </a:t>
            </a:r>
          </a:p>
        </p:txBody>
      </p:sp>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7191" y="4532279"/>
            <a:ext cx="634967" cy="634967"/>
          </a:xfrm>
          <a:prstGeom prst="rect">
            <a:avLst/>
          </a:prstGeom>
        </p:spPr>
      </p:pic>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es-CL" smtClean="0"/>
              <a:t>55</a:t>
            </a:fld>
            <a:endParaRPr lang="es-CL" dirty="0"/>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es-CL"/>
              <a:t>© The TRACOM Corporation. Todos los derechos reservados.</a:t>
            </a:r>
            <a:endParaRPr lang="es-CL" dirty="0"/>
          </a:p>
        </p:txBody>
      </p:sp>
      <p:pic>
        <p:nvPicPr>
          <p:cNvPr id="6" name="Picture 5" descr="Graphical user interface, text, application, email&#10;&#10;Description automatically generated">
            <a:extLst>
              <a:ext uri="{FF2B5EF4-FFF2-40B4-BE49-F238E27FC236}">
                <a16:creationId xmlns:a16="http://schemas.microsoft.com/office/drawing/2014/main" id="{0D4C28E9-5721-6902-2D91-EFB9734C4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584" y="-4156"/>
            <a:ext cx="9890831" cy="6217920"/>
          </a:xfrm>
          <a:prstGeom prst="rect">
            <a:avLst/>
          </a:prstGeom>
        </p:spPr>
      </p:pic>
      <p:sp>
        <p:nvSpPr>
          <p:cNvPr id="12" name="Rectangle 11">
            <a:extLst>
              <a:ext uri="{FF2B5EF4-FFF2-40B4-BE49-F238E27FC236}">
                <a16:creationId xmlns:a16="http://schemas.microsoft.com/office/drawing/2014/main" id="{4C9D6C18-D707-8B41-B48D-E0D9AC7ECBFA}"/>
              </a:ext>
            </a:extLst>
          </p:cNvPr>
          <p:cNvSpPr/>
          <p:nvPr/>
        </p:nvSpPr>
        <p:spPr>
          <a:xfrm>
            <a:off x="6225479" y="224921"/>
            <a:ext cx="3646211" cy="1338828"/>
          </a:xfrm>
          <a:prstGeom prst="rect">
            <a:avLst/>
          </a:prstGeom>
          <a:solidFill>
            <a:srgbClr val="C00000"/>
          </a:solidFill>
          <a:ln>
            <a:solidFill>
              <a:schemeClr val="tx1"/>
            </a:solidFill>
          </a:ln>
        </p:spPr>
        <p:txBody>
          <a:bodyPr wrap="square">
            <a:spAutoFit/>
          </a:bodyPr>
          <a:lstStyle/>
          <a:p>
            <a:pPr>
              <a:lnSpc>
                <a:spcPct val="90000"/>
              </a:lnSpc>
              <a:defRPr>
                <a:solidFill>
                  <a:schemeClr val="bg1"/>
                </a:solidFill>
                <a:ea typeface="Arial" panose="020B0604020202020204" pitchFamily="34" charset="0"/>
              </a:defRPr>
            </a:pPr>
            <a:r>
              <a:rPr lang="es-CL" dirty="0"/>
              <a:t>Descargue su perfil navegando por la sección </a:t>
            </a:r>
            <a:r>
              <a:rPr lang="es-CL" sz="1600" dirty="0"/>
              <a:t>“</a:t>
            </a:r>
            <a:r>
              <a:rPr lang="es-CL" sz="1600" dirty="0" err="1"/>
              <a:t>Profile</a:t>
            </a:r>
            <a:r>
              <a:rPr lang="es-CL" dirty="0"/>
              <a:t> </a:t>
            </a:r>
            <a:r>
              <a:rPr lang="es-CL" dirty="0" err="1"/>
              <a:t>Reports</a:t>
            </a:r>
            <a:r>
              <a:rPr lang="es-CL" dirty="0"/>
              <a:t>” (Informes de perfil) y haciendo clic en el icono “</a:t>
            </a:r>
            <a:r>
              <a:rPr lang="es-CL" dirty="0" err="1"/>
              <a:t>Download</a:t>
            </a:r>
            <a:r>
              <a:rPr lang="es-CL" dirty="0"/>
              <a:t>” (Descargar).</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04514" y="2964032"/>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es-CL"/>
              <a:t>Conózcase y contrólese</a:t>
            </a:r>
            <a:endParaRPr lang="es-CL" dirty="0"/>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wrap="square">
            <a:noAutofit/>
          </a:bodyPr>
          <a:lstStyle/>
          <a:p>
            <a:r>
              <a:rPr lang="es-CL" dirty="0"/>
              <a:t>ESTILO SOCIAL</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wrap="square">
            <a:noAutofit/>
          </a:bodyPr>
          <a:lstStyle/>
          <a:p>
            <a:pPr>
              <a:lnSpc>
                <a:spcPct val="85000"/>
              </a:lnSpc>
              <a:defRPr sz="1800"/>
            </a:pPr>
            <a:r>
              <a:rPr lang="es-CL" dirty="0"/>
              <a:t>Comportamientos de mi Estilo que frustran a los clientes de este Estilo</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s-CL" smtClean="0"/>
              <a:t>56</a:t>
            </a:fld>
            <a:endParaRPr lang="es-CL"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CL"/>
                <a:t>Motivador</a:t>
              </a:r>
              <a:endParaRPr lang="es-CL" dirty="0"/>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CL"/>
              <a:t>Expresivo</a:t>
            </a:r>
            <a:endParaRPr lang="es-CL" dirty="0">
              <a:solidFill>
                <a:schemeClr val="accent2"/>
              </a:solidFill>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CL"/>
              <a:t>Amable</a:t>
            </a:r>
            <a:endParaRPr lang="es-CL" dirty="0">
              <a:solidFill>
                <a:schemeClr val="accent2"/>
              </a:solidFill>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CL"/>
                <a:t>Analítico</a:t>
              </a:r>
              <a:endParaRPr lang="es-CL" dirty="0"/>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97780" y="1391446"/>
            <a:ext cx="3855817"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defRPr sz="1800"/>
            </a:pPr>
            <a:r>
              <a:rPr lang="es-CL" dirty="0"/>
              <a:t>Algo que puedo hacer para controlar el comportamiento de mi Estilo</a:t>
            </a: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es-CL" dirty="0"/>
              <a:t>Técnicas para observar el Estilo</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es-CL" dirty="0"/>
              <a:t>No saque conclusiones precipitadas</a:t>
            </a:r>
          </a:p>
          <a:p>
            <a:pPr>
              <a:spcBef>
                <a:spcPts val="1500"/>
              </a:spcBef>
              <a:spcAft>
                <a:spcPts val="1000"/>
              </a:spcAft>
              <a:defRPr sz="2000"/>
            </a:pPr>
            <a:r>
              <a:rPr lang="es-CL" dirty="0"/>
              <a:t>Mantenga la objetividad</a:t>
            </a:r>
          </a:p>
          <a:p>
            <a:pPr>
              <a:spcBef>
                <a:spcPts val="1500"/>
              </a:spcBef>
              <a:spcAft>
                <a:spcPts val="1000"/>
              </a:spcAft>
              <a:defRPr sz="2000"/>
            </a:pPr>
            <a:r>
              <a:rPr lang="es-CL" dirty="0"/>
              <a:t>Separe el comportamiento de Estilo de la función o el puesto de alguien</a:t>
            </a:r>
          </a:p>
          <a:p>
            <a:pPr>
              <a:spcBef>
                <a:spcPts val="1500"/>
              </a:spcBef>
              <a:spcAft>
                <a:spcPts val="1000"/>
              </a:spcAft>
              <a:defRPr sz="2000"/>
            </a:pPr>
            <a:r>
              <a:rPr lang="es-CL" dirty="0"/>
              <a:t>Una cantidad moderada de estrés puede aclarar el Estilo de alguien</a:t>
            </a:r>
          </a:p>
          <a:p>
            <a:pPr>
              <a:spcBef>
                <a:spcPts val="1500"/>
              </a:spcBef>
              <a:spcAft>
                <a:spcPts val="1000"/>
              </a:spcAft>
              <a:defRPr sz="2000"/>
            </a:pPr>
            <a:r>
              <a:rPr lang="es-CL" dirty="0"/>
              <a:t>Hágase a un lado (sea un observador)</a:t>
            </a:r>
          </a:p>
          <a:p>
            <a:pPr>
              <a:spcBef>
                <a:spcPts val="1500"/>
              </a:spcBef>
              <a:spcAft>
                <a:spcPts val="1000"/>
              </a:spcAft>
            </a:pPr>
            <a:endParaRPr lang="es-CL"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s-CL" smtClean="0"/>
              <a:t>57</a:t>
            </a:fld>
            <a:endParaRPr lang="es-CL"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50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1</a:t>
            </a:r>
            <a:endParaRPr lang="es-CL"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3357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2</a:t>
            </a:r>
            <a:endParaRPr lang="es-CL"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5615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3</a:t>
            </a:r>
            <a:endParaRPr lang="es-CL"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31588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4</a:t>
            </a:r>
            <a:endParaRPr lang="es-CL"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3192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5</a:t>
            </a:r>
            <a:endParaRPr lang="es-CL"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CL" dirty="0">
                <a:solidFill>
                  <a:schemeClr val="accent2"/>
                </a:solidFill>
              </a:rPr>
              <a:t>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s-CL" smtClean="0"/>
              <a:t>58</a:t>
            </a:fld>
            <a:endParaRPr lang="es-C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es-CL" dirty="0">
                <a:solidFill>
                  <a:schemeClr val="accent2"/>
                </a:solidFill>
              </a:rPr>
              <a:t>La versatilidad es lo bien que se adapta a las necesidades de Estilo de los demás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s-CL" smtClean="0"/>
              <a:t>59</a:t>
            </a:fld>
            <a:endParaRPr lang="es-C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es-CL"/>
              <a:t>Estilo en acción</a:t>
            </a:r>
            <a:endParaRPr lang="es-CL"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es-CL"/>
              <a:t>Observaciones</a:t>
            </a:r>
          </a:p>
          <a:p>
            <a:pPr algn="r">
              <a:spcBef>
                <a:spcPct val="0"/>
              </a:spcBef>
              <a:buClrTx/>
              <a:buSzTx/>
              <a:buFontTx/>
              <a:buNone/>
            </a:pPr>
            <a:endParaRPr lang="es-CL" sz="2400">
              <a:cs typeface="+mn-cs"/>
            </a:endParaRPr>
          </a:p>
          <a:p>
            <a:pPr algn="r">
              <a:spcBef>
                <a:spcPct val="0"/>
              </a:spcBef>
              <a:buClrTx/>
              <a:buSzTx/>
              <a:buFontTx/>
              <a:buNone/>
              <a:defRPr sz="2400"/>
            </a:pPr>
            <a:r>
              <a:rPr lang="es-CL"/>
              <a:t>Opiniones</a:t>
            </a:r>
          </a:p>
          <a:p>
            <a:endParaRPr lang="es-CL"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CL" smtClean="0"/>
              <a:t>6</a:t>
            </a:fld>
            <a:endParaRPr lang="es-C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s-CL"/>
              <a:t>© The TRACOM Corporation. Todos los derechos reservados.</a:t>
            </a:r>
            <a:endParaRPr lang="es-CL" dirty="0"/>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es-CL"/>
                <a:t> Kyle</a:t>
              </a:r>
              <a:endParaRPr lang="es-CL" dirty="0"/>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es-CL"/>
                <a:t> Lana</a:t>
              </a:r>
              <a:endParaRPr lang="es-CL" dirty="0"/>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es-CL"/>
                <a:t>AJ</a:t>
              </a:r>
              <a:endParaRPr lang="es-CL" dirty="0"/>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es-CL"/>
                <a:t>Abby</a:t>
              </a:r>
              <a:endParaRPr lang="es-CL" dirty="0"/>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es-CL"/>
              <a:t>Cuatro fuentes de versatilidad</a:t>
            </a:r>
            <a:endParaRPr lang="es-CL" dirty="0"/>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s-CL"/>
              <a:t> </a:t>
            </a:r>
            <a:endParaRPr lang="es-CL"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s-CL" smtClean="0"/>
              <a:t>60</a:t>
            </a:fld>
            <a:endParaRPr lang="es-CL"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Imagen</a:t>
              </a:r>
              <a:endParaRPr lang="es-CL"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Presentación</a:t>
              </a:r>
              <a:endParaRPr lang="es-CL" dirty="0"/>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Competencia</a:t>
              </a:r>
              <a:endParaRPr lang="es-CL"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Opinión</a:t>
              </a:r>
              <a:endParaRPr lang="es-CL"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CL" dirty="0"/>
                <a:t>El uso apropiado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CL"/>
                <a:t>genera</a:t>
              </a:r>
              <a:endParaRPr lang="es-CL"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Mayor versatilidad</a:t>
              </a:r>
              <a:endParaRPr lang="es-CL"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es-CL"/>
              <a:t>Versatilidad en acción</a:t>
            </a:r>
            <a:endParaRPr lang="es-CL"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es-CL" smtClean="0"/>
              <a:t>61</a:t>
            </a:fld>
            <a:endParaRPr lang="es-C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wrap="square" anchor="ctr">
            <a:noAutofit/>
          </a:bodyPr>
          <a:lstStyle/>
          <a:p>
            <a:pPr algn="r">
              <a:spcBef>
                <a:spcPts val="500"/>
              </a:spcBef>
              <a:buClrTx/>
              <a:buSzTx/>
              <a:buFontTx/>
              <a:buNone/>
              <a:defRPr sz="2400"/>
            </a:pPr>
            <a:r>
              <a:rPr lang="es-CL"/>
              <a:t>¿Qué hizo cada persona para actuar con versatilidad?</a:t>
            </a:r>
          </a:p>
          <a:p>
            <a:pPr algn="r">
              <a:spcBef>
                <a:spcPts val="500"/>
              </a:spcBef>
              <a:buClrTx/>
              <a:buSzTx/>
              <a:buFontTx/>
              <a:buNone/>
              <a:defRPr sz="2400"/>
            </a:pPr>
            <a:r>
              <a:rPr lang="es-CL"/>
              <a:t>¿Cuáles fueron sus comportamientos específicos?</a:t>
            </a:r>
            <a:endParaRPr lang="es-CL" sz="2400" dirty="0">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noAutofit/>
            </a:bodyPr>
            <a:lstStyle/>
            <a:p>
              <a:pPr algn="ctr"/>
              <a:r>
                <a:rPr lang="es-CL"/>
                <a:t> Kyle</a:t>
              </a:r>
              <a:endParaRPr lang="es-CL" dirty="0"/>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es-CL"/>
                <a:t> Lana</a:t>
              </a:r>
              <a:endParaRPr lang="es-CL" dirty="0"/>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es-CL"/>
                <a:t>AJ</a:t>
              </a:r>
              <a:endParaRPr lang="es-CL" dirty="0"/>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es-CL"/>
                <a:t>Abby</a:t>
              </a:r>
              <a:endParaRPr lang="es-CL" dirty="0"/>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CL" dirty="0">
                <a:solidFill>
                  <a:schemeClr val="accent2"/>
                </a:solidFill>
              </a:rPr>
              <a:t>Perfil de 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s-CL" smtClean="0"/>
              <a:t>62</a:t>
            </a:fld>
            <a:endParaRPr lang="es-C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es-CL"/>
              <a:t>Versatilidad</a:t>
            </a:r>
            <a:endParaRPr lang="es-CL"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s-CL" smtClean="0"/>
              <a:t>63</a:t>
            </a:fld>
            <a:endParaRPr lang="es-CL"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es-CL" dirty="0"/>
              <a:t>Una medida de su consistencia para adaptarse a las necesidades de Estilo de los demás</a:t>
            </a: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747093041"/>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Generalmente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s-CL"/>
              <a:t>El significado de las posiciones de versatilidad</a:t>
            </a:r>
            <a:endParaRPr lang="es-CL" dirty="0"/>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s-CL" smtClean="0"/>
              <a:t>64</a:t>
            </a:fld>
            <a:endParaRPr lang="es-CL"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895239520"/>
              </p:ext>
            </p:extLst>
          </p:nvPr>
        </p:nvGraphicFramePr>
        <p:xfrm>
          <a:off x="390524" y="1906923"/>
          <a:ext cx="11572877" cy="2641925"/>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Parcialmente</a:t>
                      </a:r>
                      <a:r>
                        <a:rPr dirty="0"/>
                        <a:t> de </a:t>
                      </a:r>
                      <a:r>
                        <a:rPr dirty="0" err="1"/>
                        <a:t>acuerdo</a:t>
                      </a:r>
                      <a:br>
                        <a:rPr lang="en-US" sz="1400" baseline="0" dirty="0"/>
                      </a:br>
                      <a:r>
                        <a:rPr dirty="0" err="1"/>
                        <a:t>Parcialmente</a:t>
                      </a:r>
                      <a:r>
                        <a:rPr dirty="0"/>
                        <a:t> </a:t>
                      </a:r>
                      <a:r>
                        <a:rPr dirty="0" err="1"/>
                        <a:t>en</a:t>
                      </a:r>
                      <a:r>
                        <a:rPr dirty="0"/>
                        <a:t> </a:t>
                      </a:r>
                      <a:r>
                        <a:rPr dirty="0" err="1"/>
                        <a:t>desacuerdo</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De acuerdo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de acuerdo</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t>1. Aborda situaciones nuevas con una perspectiva positiva.</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Establece buenas relaciones con los compañeros de trabajo.</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Presenta ideas de manera efectiva a los grupos.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es-CL"/>
                <a:t>Consistencia</a:t>
              </a:r>
              <a:endParaRPr lang="es-CL"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938917755"/>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604918">
                    <a:extLst>
                      <a:ext uri="{9D8B030D-6E8A-4147-A177-3AD203B41FA5}">
                        <a16:colId xmlns:a16="http://schemas.microsoft.com/office/drawing/2014/main" val="1939598725"/>
                      </a:ext>
                    </a:extLst>
                  </a:gridCol>
                  <a:gridCol w="1231416">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1959429"/>
            <a:ext cx="1270000" cy="2529775"/>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es-CL"/>
              <a:t>Versatilidad general</a:t>
            </a:r>
            <a:endParaRPr lang="es-CL"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932267377"/>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Generalmente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OTROS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CL" smtClean="0"/>
              <a:t>65</a:t>
            </a:fld>
            <a:endParaRPr lang="es-CL"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s-CL"/>
              <a:t>© The TRACOM Corporation. Todos los derechos reservados.</a:t>
            </a:r>
            <a:endParaRPr lang="es-CL"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es-CL"/>
              <a:t>Su consistencia para comportarse con versatilidad</a:t>
            </a:r>
            <a:endParaRPr lang="es-CL" dirty="0"/>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687764" cy="1995488"/>
          </a:xfrm>
        </p:spPr>
        <p:txBody>
          <a:bodyPr/>
          <a:lstStyle/>
          <a:p>
            <a:r>
              <a:rPr lang="es-CL"/>
              <a:t>Versatilidad en detalle</a:t>
            </a:r>
            <a:endParaRPr lang="es-CL"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109302455"/>
              </p:ext>
            </p:extLst>
          </p:nvPr>
        </p:nvGraphicFramePr>
        <p:xfrm>
          <a:off x="4170363" y="323320"/>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 </a:t>
                      </a:r>
                      <a:br>
                        <a:rPr lang="en-US" dirty="0"/>
                      </a:br>
                      <a:r>
                        <a:rPr dirty="0" err="1"/>
                        <a:t>consistente</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Algo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err="1"/>
                        <a:t>Generalmente</a:t>
                      </a:r>
                      <a:r>
                        <a:rPr dirty="0"/>
                        <a:t> </a:t>
                      </a:r>
                      <a:r>
                        <a:rPr dirty="0" err="1"/>
                        <a:t>consistente</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Muy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OTROS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UNO MISMO</a:t>
                      </a:r>
                    </a:p>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3687763" cy="3590926"/>
          </a:xfrm>
        </p:spPr>
        <p:txBody>
          <a:bodyPr wrap="square"/>
          <a:lstStyle/>
          <a:p>
            <a:r>
              <a:rPr lang="es-CL"/>
              <a:t>Su consistencia para comportarse con versatilidad</a:t>
            </a:r>
            <a:endParaRPr lang="es-CL" dirty="0"/>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CL" smtClean="0"/>
              <a:t>66</a:t>
            </a:fld>
            <a:endParaRPr lang="es-CL" dirty="0"/>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es-CL"/>
              <a:t>Presentación: X</a:t>
            </a:r>
            <a:endParaRPr lang="es-CL" dirty="0"/>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605671625"/>
              </p:ext>
            </p:extLst>
          </p:nvPr>
        </p:nvGraphicFramePr>
        <p:xfrm>
          <a:off x="4174596" y="2439466"/>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 </a:t>
                      </a:r>
                      <a:br>
                        <a:rPr lang="en-US" dirty="0"/>
                      </a:br>
                      <a:r>
                        <a:rPr dirty="0" err="1"/>
                        <a:t>consistente</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Algo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Generalmente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Muy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OTROS</a:t>
                      </a:r>
                    </a:p>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es-CL"/>
              <a:t>Competencia: Y</a:t>
            </a:r>
            <a:endParaRPr lang="es-CL" dirty="0"/>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2696204287"/>
              </p:ext>
            </p:extLst>
          </p:nvPr>
        </p:nvGraphicFramePr>
        <p:xfrm>
          <a:off x="4178829" y="4563669"/>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 </a:t>
                      </a:r>
                      <a:br>
                        <a:rPr lang="en-US" dirty="0"/>
                      </a:br>
                      <a:r>
                        <a:rPr dirty="0" err="1"/>
                        <a:t>consistente</a:t>
                      </a:r>
                      <a:endParaRPr dirty="0"/>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Algo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Generalmente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Muy consistente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OTROS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es-CL"/>
              <a:t>Opinión: X</a:t>
            </a:r>
            <a:endParaRPr lang="es-CL" dirty="0"/>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67</a:t>
            </a:fld>
            <a:endParaRPr lang="es-CL" sz="1000" dirty="0">
              <a:solidFill>
                <a:srgbClr val="898989"/>
              </a:solidFill>
            </a:endParaRPr>
          </a:p>
        </p:txBody>
      </p:sp>
      <p:pic>
        <p:nvPicPr>
          <p:cNvPr id="8" name="Picture 7" descr="Graphical user interface, website&#10;&#10;Description automatically generated">
            <a:extLst>
              <a:ext uri="{FF2B5EF4-FFF2-40B4-BE49-F238E27FC236}">
                <a16:creationId xmlns:a16="http://schemas.microsoft.com/office/drawing/2014/main" id="{C82BE900-6B7A-61A1-8CF2-D8B602E32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567" y="381637"/>
            <a:ext cx="4239895" cy="5486400"/>
          </a:xfrm>
          <a:prstGeom prst="rect">
            <a:avLst/>
          </a:prstGeom>
          <a:ln>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id="{60F1EC8C-6931-3A08-5E0F-1929CF065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350" y="381637"/>
            <a:ext cx="4239491" cy="5486400"/>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68</a:t>
            </a:fld>
            <a:endParaRPr lang="es-CL"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EAA751F2-CF81-3AB1-5C4A-92099EF2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498" y="653796"/>
            <a:ext cx="4240070"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3FDEF934-19D8-8C2D-3F8A-95CEF42DE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387" y="653796"/>
            <a:ext cx="4239491" cy="5486400"/>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69</a:t>
            </a:fld>
            <a:endParaRPr lang="es-CL" sz="1000" dirty="0">
              <a:solidFill>
                <a:srgbClr val="898989"/>
              </a:solidFill>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Graphical user interface, text, application, Word&#10;&#10;Description automatically generated">
            <a:extLst>
              <a:ext uri="{FF2B5EF4-FFF2-40B4-BE49-F238E27FC236}">
                <a16:creationId xmlns:a16="http://schemas.microsoft.com/office/drawing/2014/main" id="{A5A42486-E2FB-1794-2687-C3A324206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626" y="653796"/>
            <a:ext cx="4239491" cy="5486400"/>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C03A7CA7-01DF-AD75-A098-9D9E1C1BC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53796"/>
            <a:ext cx="4239491" cy="5486400"/>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es-CL"/>
              <a:t>Mi cliente - Primeras impresiones</a:t>
            </a:r>
            <a:endParaRPr lang="es-CL" dirty="0"/>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wrap="square">
            <a:noAutofit/>
          </a:bodyPr>
          <a:lstStyle/>
          <a:p>
            <a:pPr eaLnBrk="1" hangingPunct="1">
              <a:defRPr sz="2400"/>
            </a:pPr>
            <a:r>
              <a:rPr lang="es-CL" dirty="0"/>
              <a:t>Piense en el cliente que identificó antes. Póngale un nombre ficticio y escriba lo siguiente:</a:t>
            </a:r>
          </a:p>
          <a:p>
            <a:pPr marL="342900" indent="-342900">
              <a:buFont typeface="Wingdings" panose="05000000000000000000" pitchFamily="2" charset="2"/>
              <a:buChar char="§"/>
              <a:defRPr sz="2400"/>
            </a:pPr>
            <a:r>
              <a:rPr lang="es-CL" dirty="0"/>
              <a:t>Primeras impresiones que tuvo de esa persona (desde las primeras interacciones)</a:t>
            </a:r>
          </a:p>
          <a:p>
            <a:endParaRPr lang="es-CL" sz="2400" dirty="0"/>
          </a:p>
          <a:p>
            <a:endParaRPr lang="es-CL" sz="2400" dirty="0"/>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es-CL" smtClean="0"/>
              <a:t>7</a:t>
            </a:fld>
            <a:endParaRPr lang="es-CL" dirty="0"/>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70</a:t>
            </a:fld>
            <a:endParaRPr lang="es-CL" sz="1000" dirty="0">
              <a:solidFill>
                <a:srgbClr val="898989"/>
              </a:solidFill>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Graphical user interface, text, application, Word&#10;&#10;Description automatically generated">
            <a:extLst>
              <a:ext uri="{FF2B5EF4-FFF2-40B4-BE49-F238E27FC236}">
                <a16:creationId xmlns:a16="http://schemas.microsoft.com/office/drawing/2014/main" id="{326AB43E-9EDC-BF28-529F-79CB9F83F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1" y="1097280"/>
            <a:ext cx="3532909" cy="4572000"/>
          </a:xfrm>
          <a:prstGeom prst="rect">
            <a:avLst/>
          </a:prstGeom>
          <a:ln>
            <a:solidFill>
              <a:schemeClr val="tx1"/>
            </a:solidFill>
          </a:ln>
        </p:spPr>
      </p:pic>
      <p:pic>
        <p:nvPicPr>
          <p:cNvPr id="8" name="Picture 7" descr="Graphical user interface, text, application, email&#10;&#10;Description automatically generated">
            <a:extLst>
              <a:ext uri="{FF2B5EF4-FFF2-40B4-BE49-F238E27FC236}">
                <a16:creationId xmlns:a16="http://schemas.microsoft.com/office/drawing/2014/main" id="{5A7B98FB-9A2D-7220-E3CE-4DD228B8C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938" y="1097280"/>
            <a:ext cx="3533526" cy="4572000"/>
          </a:xfrm>
          <a:prstGeom prst="rect">
            <a:avLst/>
          </a:prstGeom>
          <a:ln>
            <a:solidFill>
              <a:schemeClr val="tx1"/>
            </a:solidFill>
          </a:ln>
        </p:spPr>
      </p:pic>
      <p:pic>
        <p:nvPicPr>
          <p:cNvPr id="11" name="Picture 10" descr="Graphical user interface, text, application&#10;&#10;Description automatically generated">
            <a:extLst>
              <a:ext uri="{FF2B5EF4-FFF2-40B4-BE49-F238E27FC236}">
                <a16:creationId xmlns:a16="http://schemas.microsoft.com/office/drawing/2014/main" id="{CC0764AC-FD53-9074-3F9F-311476CD8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7458" y="1091986"/>
            <a:ext cx="3532909" cy="4572000"/>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es-CL"/>
              <a:t>Pasos para aumentar la eficacia interpersonal</a:t>
            </a:r>
            <a:endParaRPr lang="es-CL" dirty="0"/>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187338" cy="3590926"/>
          </a:xfrm>
        </p:spPr>
        <p:txBody>
          <a:bodyPr wrap="square">
            <a:noAutofit/>
          </a:bodyPr>
          <a:lstStyle/>
          <a:p>
            <a:endParaRPr lang="es-CL" sz="2000" dirty="0">
              <a:solidFill>
                <a:schemeClr val="tx1"/>
              </a:solidFill>
            </a:endParaRPr>
          </a:p>
          <a:p>
            <a:pPr>
              <a:buFont typeface="Arial" panose="020B0604020202020204" pitchFamily="34" charset="0"/>
              <a:buChar char="​"/>
              <a:defRPr sz="2000">
                <a:solidFill>
                  <a:schemeClr val="tx1"/>
                </a:solidFill>
              </a:defRPr>
            </a:pPr>
            <a:r>
              <a:rPr lang="es-CL" dirty="0"/>
              <a:t>Reconozca su impacto en los demás</a:t>
            </a:r>
          </a:p>
          <a:p>
            <a:pPr>
              <a:buFont typeface="Arial" panose="020B0604020202020204" pitchFamily="34" charset="0"/>
              <a:buChar char="​"/>
              <a:defRPr sz="2000">
                <a:solidFill>
                  <a:schemeClr val="tx1"/>
                </a:solidFill>
              </a:defRPr>
            </a:pPr>
            <a:r>
              <a:rPr lang="es-CL" dirty="0"/>
              <a:t>Controle su propio comportamiento</a:t>
            </a:r>
          </a:p>
          <a:p>
            <a:pPr>
              <a:buFont typeface="Arial" panose="020B0604020202020204" pitchFamily="34" charset="0"/>
              <a:buChar char="​"/>
              <a:defRPr sz="2000">
                <a:solidFill>
                  <a:schemeClr val="tx1"/>
                </a:solidFill>
              </a:defRPr>
            </a:pPr>
            <a:r>
              <a:rPr lang="es-CL" dirty="0"/>
              <a:t>Observe objetivamente a los demás</a:t>
            </a:r>
          </a:p>
          <a:p>
            <a:pPr>
              <a:buFont typeface="Arial" panose="020B0604020202020204" pitchFamily="34" charset="0"/>
              <a:buChar char="​"/>
              <a:defRPr sz="2000">
                <a:solidFill>
                  <a:schemeClr val="tx1"/>
                </a:solidFill>
              </a:defRPr>
            </a:pPr>
            <a:r>
              <a:rPr lang="es-CL" dirty="0"/>
              <a:t>Ayude a satisfacer las necesidades de Estilo de los demás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s-CL" smtClean="0"/>
              <a:t>71</a:t>
            </a:fld>
            <a:endParaRPr lang="es-CL"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es-CL"/>
              <a:t> </a:t>
            </a:r>
            <a:endParaRPr lang="es-CL"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s-CL"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69449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CL" dirty="0"/>
              <a:t>Conózcase</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es-CL"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es-CL"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es-CL"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2" y="1737732"/>
            <a:ext cx="1611051" cy="358121"/>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CL" dirty="0"/>
              <a:t>Contrólese</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6270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CL" dirty="0"/>
              <a:t>Conozca a los demás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675579"/>
            <a:ext cx="1949668" cy="789653"/>
          </a:xfrm>
          <a:prstGeom prst="rect">
            <a:avLst/>
          </a:prstGeom>
          <a:noFill/>
        </p:spPr>
        <p:txBody>
          <a:bodyPr wrap="square">
            <a:noAutofit/>
          </a:bodyPr>
          <a:lstStyle/>
          <a:p>
            <a:pPr algn="r">
              <a:defRPr sz="2000" b="1">
                <a:solidFill>
                  <a:schemeClr val="tx2"/>
                </a:solidFill>
                <a:latin typeface="Arial" panose="020B0604020202020204" pitchFamily="34" charset="0"/>
                <a:cs typeface="Arial" panose="020B0604020202020204" pitchFamily="34" charset="0"/>
              </a:defRPr>
            </a:pPr>
            <a:r>
              <a:rPr lang="es-CL" dirty="0"/>
              <a:t>Haga algo por los demás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es-CL"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es-CL" dirty="0"/>
              </a:p>
            </p:txBody>
          </p:sp>
        </p:grpSp>
      </p:grpSp>
    </p:spTree>
    <p:extLst>
      <p:ext uri="{BB962C8B-B14F-4D97-AF65-F5344CB8AC3E}">
        <p14:creationId xmlns:p14="http://schemas.microsoft.com/office/powerpoint/2010/main" val="1529100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wrap="square">
            <a:noAutofit/>
          </a:bodyPr>
          <a:lstStyle/>
          <a:p>
            <a:r>
              <a:rPr lang="es-CL"/>
              <a:t>Prepararse para las reuniones</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C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72</a:t>
            </a:fld>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83026" cy="22319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sz="1600" dirty="0"/>
              <a:t>Amable</a:t>
            </a:r>
          </a:p>
          <a:p>
            <a:pPr algn="r">
              <a:lnSpc>
                <a:spcPct val="85000"/>
              </a:lnSpc>
            </a:pPr>
            <a:endParaRPr lang="es-CL" sz="1200" dirty="0">
              <a:solidFill>
                <a:schemeClr val="tx2"/>
              </a:solidFill>
            </a:endParaRPr>
          </a:p>
          <a:p>
            <a:pPr>
              <a:lnSpc>
                <a:spcPct val="85000"/>
              </a:lnSpc>
              <a:defRPr sz="1400">
                <a:solidFill>
                  <a:schemeClr val="tx2"/>
                </a:solidFill>
              </a:defRPr>
            </a:pPr>
            <a:r>
              <a:rPr lang="es-CL" sz="1200" dirty="0"/>
              <a:t>QUÉ HACER</a:t>
            </a:r>
          </a:p>
          <a:p>
            <a:pPr marL="285750" indent="-285750">
              <a:lnSpc>
                <a:spcPct val="85000"/>
              </a:lnSpc>
              <a:buFont typeface="Arial" panose="020B0604020202020204" pitchFamily="34" charset="0"/>
              <a:buChar char="•"/>
              <a:defRPr sz="1400">
                <a:solidFill>
                  <a:schemeClr val="tx2"/>
                </a:solidFill>
              </a:defRPr>
            </a:pPr>
            <a:r>
              <a:rPr lang="es-CL" sz="1200" dirty="0"/>
              <a:t>Crear la agenda de forma conjunta</a:t>
            </a:r>
          </a:p>
          <a:p>
            <a:pPr marL="285750" indent="-285750">
              <a:lnSpc>
                <a:spcPct val="85000"/>
              </a:lnSpc>
              <a:buFont typeface="Arial" panose="020B0604020202020204" pitchFamily="34" charset="0"/>
              <a:buChar char="•"/>
              <a:defRPr sz="1400">
                <a:solidFill>
                  <a:schemeClr val="tx2"/>
                </a:solidFill>
              </a:defRPr>
            </a:pPr>
            <a:r>
              <a:rPr lang="es-CL" sz="1200" dirty="0"/>
              <a:t>Llegar temprano para socializar</a:t>
            </a:r>
          </a:p>
          <a:p>
            <a:pPr marL="285750" indent="-285750">
              <a:lnSpc>
                <a:spcPct val="85000"/>
              </a:lnSpc>
              <a:buFont typeface="Arial" panose="020B0604020202020204" pitchFamily="34" charset="0"/>
              <a:buChar char="•"/>
              <a:defRPr sz="1400">
                <a:solidFill>
                  <a:schemeClr val="tx2"/>
                </a:solidFill>
              </a:defRPr>
            </a:pPr>
            <a:r>
              <a:rPr lang="es-CL" sz="1200" dirty="0"/>
              <a:t>Entrar con la cámara y el micrófono encendidos</a:t>
            </a:r>
          </a:p>
          <a:p>
            <a:pPr>
              <a:lnSpc>
                <a:spcPct val="85000"/>
              </a:lnSpc>
              <a:defRPr sz="1400">
                <a:solidFill>
                  <a:schemeClr val="tx2"/>
                </a:solidFill>
              </a:defRPr>
            </a:pPr>
            <a:r>
              <a:rPr lang="es-CL" sz="1200" dirty="0"/>
              <a:t>QUÉ NO HACER</a:t>
            </a:r>
          </a:p>
          <a:p>
            <a:pPr marL="285750" indent="-285750">
              <a:lnSpc>
                <a:spcPct val="85000"/>
              </a:lnSpc>
              <a:buFont typeface="Arial" panose="020B0604020202020204" pitchFamily="34" charset="0"/>
              <a:buChar char="•"/>
              <a:defRPr sz="1400">
                <a:solidFill>
                  <a:schemeClr val="tx2"/>
                </a:solidFill>
              </a:defRPr>
            </a:pPr>
            <a:r>
              <a:rPr lang="es-CL" sz="1200" dirty="0"/>
              <a:t>Suponer interés porque acordaron reunirse</a:t>
            </a:r>
          </a:p>
          <a:p>
            <a:pPr marL="285750" indent="-285750">
              <a:lnSpc>
                <a:spcPct val="85000"/>
              </a:lnSpc>
              <a:buFont typeface="Arial" panose="020B0604020202020204" pitchFamily="34" charset="0"/>
              <a:buChar char="•"/>
              <a:defRPr sz="1400">
                <a:solidFill>
                  <a:schemeClr val="tx2"/>
                </a:solidFill>
              </a:defRPr>
            </a:pPr>
            <a:r>
              <a:rPr lang="es-CL" sz="1200" dirty="0"/>
              <a:t>Ir directamente a la tarea en comunicaciones</a:t>
            </a:r>
          </a:p>
          <a:p>
            <a:pPr marL="285750" indent="-285750">
              <a:lnSpc>
                <a:spcPct val="85000"/>
              </a:lnSpc>
              <a:buFont typeface="Arial" panose="020B0604020202020204" pitchFamily="34" charset="0"/>
              <a:buChar char="•"/>
              <a:defRPr sz="1400">
                <a:solidFill>
                  <a:schemeClr val="tx2"/>
                </a:solidFill>
              </a:defRPr>
            </a:pPr>
            <a:r>
              <a:rPr lang="es-CL" sz="1200" dirty="0"/>
              <a:t>Involucrar a otros sin avisarles de antemano</a:t>
            </a:r>
          </a:p>
          <a:p>
            <a:pPr>
              <a:lnSpc>
                <a:spcPct val="85000"/>
              </a:lnSpc>
            </a:pPr>
            <a:endParaRPr lang="es-CL"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sz="1600" dirty="0"/>
              <a:t>Motivador</a:t>
            </a:r>
            <a:br>
              <a:rPr lang="es-CL" sz="1200" dirty="0">
                <a:solidFill>
                  <a:schemeClr val="tx2"/>
                </a:solidFill>
              </a:rPr>
            </a:br>
            <a:endParaRPr lang="es-CL" sz="1200" dirty="0">
              <a:solidFill>
                <a:schemeClr val="tx2"/>
              </a:solidFill>
            </a:endParaRPr>
          </a:p>
          <a:p>
            <a:pPr>
              <a:lnSpc>
                <a:spcPct val="85000"/>
              </a:lnSpc>
              <a:defRPr sz="1400">
                <a:solidFill>
                  <a:schemeClr val="tx2"/>
                </a:solidFill>
              </a:defRPr>
            </a:pPr>
            <a:r>
              <a:rPr lang="es-CL" sz="1200" dirty="0"/>
              <a:t>QUÉ HACER</a:t>
            </a:r>
          </a:p>
          <a:p>
            <a:pPr marL="285750" indent="-285750">
              <a:lnSpc>
                <a:spcPct val="85000"/>
              </a:lnSpc>
              <a:buFont typeface="Arial" panose="020B0604020202020204" pitchFamily="34" charset="0"/>
              <a:buChar char="•"/>
              <a:defRPr sz="1400">
                <a:solidFill>
                  <a:schemeClr val="tx2"/>
                </a:solidFill>
              </a:defRPr>
            </a:pPr>
            <a:r>
              <a:rPr lang="es-CL" sz="1200" dirty="0"/>
              <a:t>Indicar los resultados esperados</a:t>
            </a:r>
          </a:p>
          <a:p>
            <a:pPr marL="285750" indent="-285750">
              <a:lnSpc>
                <a:spcPct val="85000"/>
              </a:lnSpc>
              <a:buFont typeface="Arial" panose="020B0604020202020204" pitchFamily="34" charset="0"/>
              <a:buChar char="•"/>
              <a:defRPr sz="1400">
                <a:solidFill>
                  <a:schemeClr val="tx2"/>
                </a:solidFill>
              </a:defRPr>
            </a:pPr>
            <a:r>
              <a:rPr lang="es-CL" sz="1200" dirty="0"/>
              <a:t>Obtener su aprobación de la agenda</a:t>
            </a:r>
          </a:p>
          <a:p>
            <a:pPr marL="285750" indent="-285750">
              <a:lnSpc>
                <a:spcPct val="85000"/>
              </a:lnSpc>
              <a:buFont typeface="Arial" panose="020B0604020202020204" pitchFamily="34" charset="0"/>
              <a:buChar char="•"/>
              <a:defRPr sz="1400">
                <a:solidFill>
                  <a:schemeClr val="tx2"/>
                </a:solidFill>
              </a:defRPr>
            </a:pPr>
            <a:r>
              <a:rPr lang="es-CL" sz="1200" dirty="0"/>
              <a:t>Permitirle el control de los detalles de la reunión</a:t>
            </a:r>
          </a:p>
          <a:p>
            <a:pPr>
              <a:lnSpc>
                <a:spcPct val="85000"/>
              </a:lnSpc>
              <a:defRPr sz="1400">
                <a:solidFill>
                  <a:schemeClr val="tx2"/>
                </a:solidFill>
              </a:defRPr>
            </a:pPr>
            <a:r>
              <a:rPr lang="es-CL" sz="1200" dirty="0"/>
              <a:t>QUÉ NO HACER</a:t>
            </a:r>
          </a:p>
          <a:p>
            <a:pPr marL="285750" indent="-285750">
              <a:lnSpc>
                <a:spcPct val="85000"/>
              </a:lnSpc>
              <a:buFont typeface="Arial" panose="020B0604020202020204" pitchFamily="34" charset="0"/>
              <a:buChar char="•"/>
              <a:defRPr sz="1400">
                <a:solidFill>
                  <a:schemeClr val="tx2"/>
                </a:solidFill>
              </a:defRPr>
            </a:pPr>
            <a:r>
              <a:rPr lang="es-CL" sz="1200" dirty="0"/>
              <a:t>Empezar tarde</a:t>
            </a:r>
          </a:p>
          <a:p>
            <a:pPr marL="285750" indent="-285750">
              <a:lnSpc>
                <a:spcPct val="85000"/>
              </a:lnSpc>
              <a:buFont typeface="Arial" panose="020B0604020202020204" pitchFamily="34" charset="0"/>
              <a:buChar char="•"/>
              <a:defRPr sz="1400">
                <a:solidFill>
                  <a:schemeClr val="tx2"/>
                </a:solidFill>
              </a:defRPr>
            </a:pPr>
            <a:r>
              <a:rPr lang="es-CL" sz="1200" dirty="0"/>
              <a:t>Ser desorganizado</a:t>
            </a:r>
          </a:p>
          <a:p>
            <a:pPr marL="285750" indent="-285750">
              <a:lnSpc>
                <a:spcPct val="85000"/>
              </a:lnSpc>
              <a:buFont typeface="Arial" panose="020B0604020202020204" pitchFamily="34" charset="0"/>
              <a:buChar char="•"/>
              <a:defRPr sz="1400">
                <a:solidFill>
                  <a:schemeClr val="tx2"/>
                </a:solidFill>
              </a:defRPr>
            </a:pPr>
            <a:r>
              <a:rPr lang="es-CL" sz="1200" dirty="0"/>
              <a:t>Bloquear decisiones innecesariamente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sz="1600" dirty="0"/>
              <a:t>Expresivo</a:t>
            </a:r>
          </a:p>
          <a:p>
            <a:pPr>
              <a:lnSpc>
                <a:spcPct val="85000"/>
              </a:lnSpc>
            </a:pPr>
            <a:endParaRPr lang="es-CL" sz="1200" dirty="0">
              <a:solidFill>
                <a:schemeClr val="tx2"/>
              </a:solidFill>
            </a:endParaRPr>
          </a:p>
          <a:p>
            <a:pPr>
              <a:lnSpc>
                <a:spcPct val="85000"/>
              </a:lnSpc>
              <a:defRPr sz="1400">
                <a:solidFill>
                  <a:schemeClr val="tx2"/>
                </a:solidFill>
              </a:defRPr>
            </a:pPr>
            <a:r>
              <a:rPr lang="es-CL" sz="1200" dirty="0"/>
              <a:t>QUÉ HACER</a:t>
            </a:r>
          </a:p>
          <a:p>
            <a:pPr marL="285750" indent="-285750">
              <a:lnSpc>
                <a:spcPct val="85000"/>
              </a:lnSpc>
              <a:buFont typeface="Arial" panose="020B0604020202020204" pitchFamily="34" charset="0"/>
              <a:buChar char="•"/>
              <a:defRPr sz="1400">
                <a:solidFill>
                  <a:schemeClr val="tx2"/>
                </a:solidFill>
              </a:defRPr>
            </a:pPr>
            <a:r>
              <a:rPr lang="es-CL" sz="1200" dirty="0"/>
              <a:t>Pedir su opinión sobre la agenda</a:t>
            </a:r>
          </a:p>
          <a:p>
            <a:pPr marL="285750" indent="-285750">
              <a:lnSpc>
                <a:spcPct val="85000"/>
              </a:lnSpc>
              <a:buFont typeface="Arial" panose="020B0604020202020204" pitchFamily="34" charset="0"/>
              <a:buChar char="•"/>
              <a:defRPr sz="1400">
                <a:solidFill>
                  <a:schemeClr val="tx2"/>
                </a:solidFill>
              </a:defRPr>
            </a:pPr>
            <a:r>
              <a:rPr lang="es-CL" sz="1200" dirty="0"/>
              <a:t>Reconocerlos de inmediato</a:t>
            </a:r>
          </a:p>
          <a:p>
            <a:pPr marL="285750" indent="-285750">
              <a:lnSpc>
                <a:spcPct val="85000"/>
              </a:lnSpc>
              <a:buFont typeface="Arial" panose="020B0604020202020204" pitchFamily="34" charset="0"/>
              <a:buChar char="•"/>
              <a:defRPr sz="1400">
                <a:solidFill>
                  <a:schemeClr val="tx2"/>
                </a:solidFill>
              </a:defRPr>
            </a:pPr>
            <a:r>
              <a:rPr lang="es-CL" sz="1200" dirty="0"/>
              <a:t>Divertirse</a:t>
            </a:r>
          </a:p>
          <a:p>
            <a:pPr>
              <a:lnSpc>
                <a:spcPct val="85000"/>
              </a:lnSpc>
              <a:defRPr sz="1400">
                <a:solidFill>
                  <a:schemeClr val="tx2"/>
                </a:solidFill>
              </a:defRPr>
            </a:pPr>
            <a:r>
              <a:rPr lang="es-CL" sz="1200" dirty="0"/>
              <a:t>QUÉ NO HACER</a:t>
            </a:r>
          </a:p>
          <a:p>
            <a:pPr marL="285750" indent="-285750">
              <a:lnSpc>
                <a:spcPct val="85000"/>
              </a:lnSpc>
              <a:buFont typeface="Arial" panose="020B0604020202020204" pitchFamily="34" charset="0"/>
              <a:buChar char="•"/>
              <a:defRPr sz="1400">
                <a:solidFill>
                  <a:schemeClr val="tx2"/>
                </a:solidFill>
              </a:defRPr>
            </a:pPr>
            <a:r>
              <a:rPr lang="es-CL" sz="1200" dirty="0"/>
              <a:t>Proporcionar demasiados detalles por adelantado</a:t>
            </a:r>
          </a:p>
          <a:p>
            <a:pPr marL="285750" indent="-285750">
              <a:lnSpc>
                <a:spcPct val="85000"/>
              </a:lnSpc>
              <a:buFont typeface="Arial" panose="020B0604020202020204" pitchFamily="34" charset="0"/>
              <a:buChar char="•"/>
              <a:defRPr sz="1400">
                <a:solidFill>
                  <a:schemeClr val="tx2"/>
                </a:solidFill>
              </a:defRPr>
            </a:pPr>
            <a:r>
              <a:rPr lang="es-CL" sz="1200" dirty="0"/>
              <a:t>Recapitular el pasado en detalle</a:t>
            </a:r>
          </a:p>
          <a:p>
            <a:pPr marL="285750" indent="-285750">
              <a:lnSpc>
                <a:spcPct val="85000"/>
              </a:lnSpc>
              <a:buFont typeface="Arial" panose="020B0604020202020204" pitchFamily="34" charset="0"/>
              <a:buChar char="•"/>
              <a:defRPr sz="1400">
                <a:solidFill>
                  <a:schemeClr val="tx2"/>
                </a:solidFill>
              </a:defRPr>
            </a:pPr>
            <a:r>
              <a:rPr lang="es-CL" sz="1200" dirty="0"/>
              <a:t>Estructurar demasiado la reunión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sz="1600" dirty="0"/>
              <a:t>Analítico</a:t>
            </a:r>
            <a:br>
              <a:rPr lang="es-CL" sz="1200" dirty="0">
                <a:solidFill>
                  <a:schemeClr val="tx2"/>
                </a:solidFill>
              </a:rPr>
            </a:br>
            <a:endParaRPr lang="es-CL" sz="1200" dirty="0">
              <a:solidFill>
                <a:schemeClr val="tx2"/>
              </a:solidFill>
            </a:endParaRPr>
          </a:p>
          <a:p>
            <a:pPr>
              <a:lnSpc>
                <a:spcPct val="85000"/>
              </a:lnSpc>
              <a:defRPr sz="1400">
                <a:solidFill>
                  <a:schemeClr val="tx2"/>
                </a:solidFill>
              </a:defRPr>
            </a:pPr>
            <a:r>
              <a:rPr lang="es-CL" sz="1200" dirty="0"/>
              <a:t>QUÉ HACER</a:t>
            </a:r>
          </a:p>
          <a:p>
            <a:pPr marL="285750" indent="-285750">
              <a:lnSpc>
                <a:spcPct val="85000"/>
              </a:lnSpc>
              <a:buFont typeface="Arial" panose="020B0604020202020204" pitchFamily="34" charset="0"/>
              <a:buChar char="•"/>
              <a:defRPr sz="1400">
                <a:solidFill>
                  <a:schemeClr val="tx2"/>
                </a:solidFill>
              </a:defRPr>
            </a:pPr>
            <a:r>
              <a:rPr lang="es-CL" sz="1200" dirty="0"/>
              <a:t>Compartir la agenda de antemano</a:t>
            </a:r>
          </a:p>
          <a:p>
            <a:pPr marL="285750" indent="-285750">
              <a:lnSpc>
                <a:spcPct val="85000"/>
              </a:lnSpc>
              <a:buFont typeface="Arial" panose="020B0604020202020204" pitchFamily="34" charset="0"/>
              <a:buChar char="•"/>
              <a:defRPr sz="1400">
                <a:solidFill>
                  <a:schemeClr val="tx2"/>
                </a:solidFill>
              </a:defRPr>
            </a:pPr>
            <a:r>
              <a:rPr lang="es-CL" sz="1200" dirty="0"/>
              <a:t>Verificar que los detalles de la reunión sean suficientes</a:t>
            </a:r>
          </a:p>
          <a:p>
            <a:pPr marL="285750" indent="-285750">
              <a:lnSpc>
                <a:spcPct val="85000"/>
              </a:lnSpc>
              <a:buFont typeface="Arial" panose="020B0604020202020204" pitchFamily="34" charset="0"/>
              <a:buChar char="•"/>
              <a:defRPr sz="1400">
                <a:solidFill>
                  <a:schemeClr val="tx2"/>
                </a:solidFill>
              </a:defRPr>
            </a:pPr>
            <a:r>
              <a:rPr lang="es-CL" sz="1200" dirty="0"/>
              <a:t>Estar bien preparado</a:t>
            </a:r>
          </a:p>
          <a:p>
            <a:pPr>
              <a:lnSpc>
                <a:spcPct val="85000"/>
              </a:lnSpc>
              <a:defRPr sz="1400">
                <a:solidFill>
                  <a:schemeClr val="tx2"/>
                </a:solidFill>
              </a:defRPr>
            </a:pPr>
            <a:r>
              <a:rPr lang="es-CL" sz="1200" dirty="0"/>
              <a:t>QUÉ NO HACER</a:t>
            </a:r>
          </a:p>
          <a:p>
            <a:pPr marL="285750" indent="-285750">
              <a:lnSpc>
                <a:spcPct val="85000"/>
              </a:lnSpc>
              <a:buFont typeface="Arial" panose="020B0604020202020204" pitchFamily="34" charset="0"/>
              <a:buChar char="•"/>
              <a:defRPr sz="1400">
                <a:solidFill>
                  <a:schemeClr val="tx2"/>
                </a:solidFill>
              </a:defRPr>
            </a:pPr>
            <a:r>
              <a:rPr lang="es-CL" sz="1200" dirty="0"/>
              <a:t>Esperar mucha conversación</a:t>
            </a:r>
          </a:p>
          <a:p>
            <a:pPr marL="285750" indent="-285750">
              <a:lnSpc>
                <a:spcPct val="85000"/>
              </a:lnSpc>
              <a:buFont typeface="Arial" panose="020B0604020202020204" pitchFamily="34" charset="0"/>
              <a:buChar char="•"/>
              <a:defRPr sz="1400">
                <a:solidFill>
                  <a:schemeClr val="tx2"/>
                </a:solidFill>
              </a:defRPr>
            </a:pPr>
            <a:r>
              <a:rPr lang="es-CL" sz="1200" dirty="0"/>
              <a:t>Centrarse en las relaciones personales</a:t>
            </a:r>
          </a:p>
          <a:p>
            <a:pPr marL="285750" indent="-285750">
              <a:lnSpc>
                <a:spcPct val="85000"/>
              </a:lnSpc>
              <a:buFont typeface="Arial" panose="020B0604020202020204" pitchFamily="34" charset="0"/>
              <a:buChar char="•"/>
              <a:defRPr sz="1400">
                <a:solidFill>
                  <a:schemeClr val="tx2"/>
                </a:solidFill>
              </a:defRPr>
            </a:pPr>
            <a:r>
              <a:rPr lang="es-CL" sz="1200" dirty="0"/>
              <a:t>No tener en cuenta su opinión</a:t>
            </a:r>
          </a:p>
          <a:p>
            <a:pPr algn="r">
              <a:lnSpc>
                <a:spcPct val="85000"/>
              </a:lnSpc>
              <a:defRPr sz="1400">
                <a:solidFill>
                  <a:schemeClr val="tx2"/>
                </a:solidFill>
              </a:defRPr>
            </a:pPr>
            <a:r>
              <a:rPr lang="es-CL" sz="1200" dirty="0"/>
              <a:t> </a:t>
            </a:r>
          </a:p>
          <a:p>
            <a:pPr>
              <a:lnSpc>
                <a:spcPct val="85000"/>
              </a:lnSpc>
            </a:pPr>
            <a:endParaRPr lang="es-CL" sz="1200" dirty="0">
              <a:solidFill>
                <a:schemeClr val="tx2"/>
              </a:solidFill>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dirty="0"/>
              <a:t>Controla</a:t>
            </a:r>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dirty="0"/>
              <a:t>Emociona</a:t>
            </a: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es-CL"/>
              <a:t>Adaptar los mensajes</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73</a:t>
            </a:fld>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61982"/>
            <a:ext cx="305221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sz="1600" dirty="0"/>
              <a:t>Amable</a:t>
            </a:r>
          </a:p>
          <a:p>
            <a:pPr algn="r">
              <a:lnSpc>
                <a:spcPct val="85000"/>
              </a:lnSpc>
            </a:pPr>
            <a:endParaRPr lang="es-CL"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es-CL" sz="1200" dirty="0"/>
              <a:t>Esto es lo que permanecerá igual y lo que cambiará.</a:t>
            </a:r>
          </a:p>
          <a:p>
            <a:pPr marL="285750" indent="-285750">
              <a:lnSpc>
                <a:spcPct val="85000"/>
              </a:lnSpc>
              <a:buFont typeface="Arial" panose="020B0604020202020204" pitchFamily="34" charset="0"/>
              <a:buChar char="•"/>
              <a:defRPr sz="1400" i="1">
                <a:solidFill>
                  <a:schemeClr val="tx2"/>
                </a:solidFill>
              </a:defRPr>
            </a:pPr>
            <a:r>
              <a:rPr lang="es-CL" sz="1200" dirty="0"/>
              <a:t>Hemos hecho esto muchas veces antes.</a:t>
            </a:r>
          </a:p>
          <a:p>
            <a:pPr marL="285750" indent="-285750">
              <a:lnSpc>
                <a:spcPct val="85000"/>
              </a:lnSpc>
              <a:buFont typeface="Arial" panose="020B0604020202020204" pitchFamily="34" charset="0"/>
              <a:buChar char="•"/>
              <a:defRPr sz="1400" i="1">
                <a:solidFill>
                  <a:schemeClr val="tx2"/>
                </a:solidFill>
              </a:defRPr>
            </a:pPr>
            <a:r>
              <a:rPr lang="es-CL" sz="1200" dirty="0"/>
              <a:t>Aquí hay una lista de referencias para que usted llame.</a:t>
            </a:r>
          </a:p>
          <a:p>
            <a:pPr marL="285750" indent="-285750">
              <a:lnSpc>
                <a:spcPct val="85000"/>
              </a:lnSpc>
              <a:buFont typeface="Arial" panose="020B0604020202020204" pitchFamily="34" charset="0"/>
              <a:buChar char="•"/>
              <a:defRPr sz="1400" i="1">
                <a:solidFill>
                  <a:schemeClr val="tx2"/>
                </a:solidFill>
              </a:defRPr>
            </a:pPr>
            <a:r>
              <a:rPr lang="es-CL" sz="1200" dirty="0"/>
              <a:t>Nos comprometemos a trabajar en colaboración.</a:t>
            </a:r>
          </a:p>
          <a:p>
            <a:pPr>
              <a:lnSpc>
                <a:spcPct val="85000"/>
              </a:lnSpc>
            </a:pPr>
            <a:endParaRPr lang="es-CL"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6"/>
            <a:ext cx="308448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sz="1600" dirty="0"/>
              <a:t>Motivador</a:t>
            </a:r>
            <a:br>
              <a:rPr lang="es-CL" sz="1200" dirty="0">
                <a:solidFill>
                  <a:schemeClr val="tx2"/>
                </a:solidFill>
              </a:rPr>
            </a:br>
            <a:endParaRPr lang="es-CL"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es-CL" sz="1200" dirty="0"/>
              <a:t>Lograremos los resultados que busca.</a:t>
            </a:r>
          </a:p>
          <a:p>
            <a:pPr marL="285750" indent="-285750">
              <a:lnSpc>
                <a:spcPct val="85000"/>
              </a:lnSpc>
              <a:buFont typeface="Arial" panose="020B0604020202020204" pitchFamily="34" charset="0"/>
              <a:buChar char="•"/>
              <a:defRPr sz="1400" i="1">
                <a:solidFill>
                  <a:schemeClr val="tx2"/>
                </a:solidFill>
              </a:defRPr>
            </a:pPr>
            <a:r>
              <a:rPr lang="es-CL" sz="1200" dirty="0"/>
              <a:t>Tenemos un equipo “A” experimentado.</a:t>
            </a:r>
          </a:p>
          <a:p>
            <a:pPr marL="285750" indent="-285750">
              <a:lnSpc>
                <a:spcPct val="85000"/>
              </a:lnSpc>
              <a:buFont typeface="Arial" panose="020B0604020202020204" pitchFamily="34" charset="0"/>
              <a:buChar char="•"/>
              <a:defRPr sz="1400" i="1">
                <a:solidFill>
                  <a:schemeClr val="tx2"/>
                </a:solidFill>
              </a:defRPr>
            </a:pPr>
            <a:r>
              <a:rPr lang="es-CL" sz="1200" dirty="0"/>
              <a:t>Nuestro equipo le proporcionará ganancias rápidas.</a:t>
            </a:r>
          </a:p>
          <a:p>
            <a:pPr marL="285750" indent="-285750">
              <a:lnSpc>
                <a:spcPct val="85000"/>
              </a:lnSpc>
              <a:buFont typeface="Arial" panose="020B0604020202020204" pitchFamily="34" charset="0"/>
              <a:buChar char="•"/>
              <a:defRPr sz="1400" i="1">
                <a:solidFill>
                  <a:schemeClr val="tx2"/>
                </a:solidFill>
              </a:defRPr>
            </a:pPr>
            <a:r>
              <a:rPr lang="es-CL" sz="1200" dirty="0"/>
              <a:t>Podemos empezar de inmediato.</a:t>
            </a:r>
          </a:p>
          <a:p>
            <a:pPr marL="285750" indent="-285750">
              <a:lnSpc>
                <a:spcPct val="85000"/>
              </a:lnSpc>
              <a:buFont typeface="Arial" panose="020B0604020202020204" pitchFamily="34" charset="0"/>
              <a:buChar char="•"/>
            </a:pPr>
            <a:endParaRPr lang="es-CL" sz="1200" i="1" dirty="0">
              <a:solidFill>
                <a:schemeClr val="tx2"/>
              </a:solidFill>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5221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sz="1600" dirty="0"/>
              <a:t>Expresivo</a:t>
            </a:r>
          </a:p>
          <a:p>
            <a:pPr>
              <a:lnSpc>
                <a:spcPct val="85000"/>
              </a:lnSpc>
            </a:pPr>
            <a:endParaRPr lang="es-CL"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es-CL" sz="1200" dirty="0"/>
              <a:t>¡Estamos encantados de ayudarlo a implementar su visión!</a:t>
            </a:r>
          </a:p>
          <a:p>
            <a:pPr marL="285750" indent="-285750">
              <a:lnSpc>
                <a:spcPct val="85000"/>
              </a:lnSpc>
              <a:buFont typeface="Arial" panose="020B0604020202020204" pitchFamily="34" charset="0"/>
              <a:buChar char="•"/>
              <a:defRPr sz="1400" i="1">
                <a:solidFill>
                  <a:schemeClr val="tx2"/>
                </a:solidFill>
              </a:defRPr>
            </a:pPr>
            <a:r>
              <a:rPr lang="es-CL" sz="1200" dirty="0"/>
              <a:t>¡Será el líder mundial cuando esto se complete!</a:t>
            </a:r>
          </a:p>
          <a:p>
            <a:pPr marL="285750" indent="-285750">
              <a:lnSpc>
                <a:spcPct val="85000"/>
              </a:lnSpc>
              <a:buFont typeface="Arial" panose="020B0604020202020204" pitchFamily="34" charset="0"/>
              <a:buChar char="•"/>
              <a:defRPr sz="1400" i="1">
                <a:solidFill>
                  <a:schemeClr val="tx2"/>
                </a:solidFill>
              </a:defRPr>
            </a:pPr>
            <a:r>
              <a:rPr lang="es-CL" sz="1200" dirty="0"/>
              <a:t>¡Este será un gran paso adelante para usted y su organización!</a:t>
            </a:r>
          </a:p>
          <a:p>
            <a:pPr marL="285750" indent="-285750">
              <a:lnSpc>
                <a:spcPct val="85000"/>
              </a:lnSpc>
              <a:buFont typeface="Arial" panose="020B0604020202020204" pitchFamily="34" charset="0"/>
              <a:buChar char="•"/>
              <a:defRPr sz="1400" i="1">
                <a:solidFill>
                  <a:schemeClr val="tx2"/>
                </a:solidFill>
              </a:defRPr>
            </a:pPr>
            <a:r>
              <a:rPr lang="es-CL" sz="1200" dirty="0"/>
              <a:t>¡Los altos ejecutivos están completamente detrás de esto!</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1020526"/>
            <a:ext cx="300368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sz="1600" dirty="0"/>
              <a:t>Analítico</a:t>
            </a:r>
            <a:br>
              <a:rPr lang="es-CL" sz="1200" dirty="0">
                <a:solidFill>
                  <a:schemeClr val="tx2"/>
                </a:solidFill>
              </a:rPr>
            </a:br>
            <a:endParaRPr lang="es-CL" sz="12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CL" sz="1200" i="1" dirty="0"/>
              <a:t>Esto es lo que hemos hecho hasta ahora, según la información…</a:t>
            </a:r>
            <a:r>
              <a:rPr lang="es-CL" sz="1200" dirty="0"/>
              <a:t> </a:t>
            </a:r>
          </a:p>
          <a:p>
            <a:pPr marL="285750" indent="-285750">
              <a:lnSpc>
                <a:spcPct val="85000"/>
              </a:lnSpc>
              <a:buFont typeface="Arial" panose="020B0604020202020204" pitchFamily="34" charset="0"/>
              <a:buChar char="•"/>
              <a:defRPr sz="1400" i="1">
                <a:solidFill>
                  <a:schemeClr val="tx2"/>
                </a:solidFill>
              </a:defRPr>
            </a:pPr>
            <a:r>
              <a:rPr lang="es-CL" sz="1200" dirty="0"/>
              <a:t>Estamos haciendo estas suposiciones…</a:t>
            </a:r>
          </a:p>
          <a:p>
            <a:pPr marL="285750" indent="-285750">
              <a:lnSpc>
                <a:spcPct val="85000"/>
              </a:lnSpc>
              <a:buFont typeface="Arial" panose="020B0604020202020204" pitchFamily="34" charset="0"/>
              <a:buChar char="•"/>
              <a:defRPr sz="1400" i="1">
                <a:solidFill>
                  <a:schemeClr val="tx2"/>
                </a:solidFill>
              </a:defRPr>
            </a:pPr>
            <a:r>
              <a:rPr lang="es-CL" sz="1200" dirty="0"/>
              <a:t>Estos son los riesgos que vemos…</a:t>
            </a:r>
          </a:p>
          <a:p>
            <a:pPr marL="285750" indent="-285750">
              <a:lnSpc>
                <a:spcPct val="85000"/>
              </a:lnSpc>
              <a:buFont typeface="Arial" panose="020B0604020202020204" pitchFamily="34" charset="0"/>
              <a:buChar char="•"/>
              <a:defRPr sz="1400" i="1">
                <a:solidFill>
                  <a:schemeClr val="tx2"/>
                </a:solidFill>
              </a:defRPr>
            </a:pPr>
            <a:r>
              <a:rPr lang="es-CL" sz="1200" dirty="0"/>
              <a:t>En función de esto, recomendamos…</a:t>
            </a:r>
          </a:p>
          <a:p>
            <a:pPr marL="285750" indent="-285750">
              <a:lnSpc>
                <a:spcPct val="85000"/>
              </a:lnSpc>
              <a:buFont typeface="Arial" panose="020B0604020202020204" pitchFamily="34" charset="0"/>
              <a:buChar char="•"/>
            </a:pPr>
            <a:endParaRPr lang="es-CL" sz="1200" i="1" dirty="0">
              <a:solidFill>
                <a:schemeClr val="tx2"/>
              </a:solidFill>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dirty="0"/>
              <a:t>Controla</a:t>
            </a:r>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dirty="0"/>
              <a:t>Emociona</a:t>
            </a:r>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a:t>Pregunta</a:t>
            </a:r>
            <a:endParaRPr lang="es-CL" sz="1600" dirty="0"/>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228600"/>
            <a:ext cx="3691199" cy="1995488"/>
          </a:xfrm>
        </p:spPr>
        <p:txBody>
          <a:bodyPr wrap="square">
            <a:noAutofit/>
          </a:bodyPr>
          <a:lstStyle/>
          <a:p>
            <a:r>
              <a:rPr lang="es-CL"/>
              <a:t>Usar la versatilidad para ganar confianza</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74</a:t>
            </a:fld>
            <a:endParaRPr lang="es-C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sz="1600" dirty="0"/>
              <a:t>Amable</a:t>
            </a:r>
          </a:p>
          <a:p>
            <a:pPr algn="r">
              <a:lnSpc>
                <a:spcPct val="85000"/>
              </a:lnSpc>
            </a:pPr>
            <a:endParaRPr lang="es-CL"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Compartir información personal, según corresponda</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Ser genuino y sincero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Mostrar su compromiso de ayudarlos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Empatizar con sus necesidades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Evitar presiones innecesarias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Recordar los nombres de sus contactos clave</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sz="1600" dirty="0"/>
              <a:t>Motivador</a:t>
            </a:r>
            <a:br>
              <a:rPr lang="es-CL" sz="1200" dirty="0">
                <a:solidFill>
                  <a:schemeClr val="tx2"/>
                </a:solidFill>
              </a:rPr>
            </a:br>
            <a:endParaRPr lang="es-CL"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Mostrar confianza en sus habilidades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Informarles si no se pueden satisfacer las demandas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Ser sincero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Mantener un ritmo rápido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Comunicar su comprensión de los resultados deseados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Ser eficiente con su tiempo</a:t>
            </a:r>
          </a:p>
          <a:p>
            <a:pPr marL="285750" indent="-285750">
              <a:lnSpc>
                <a:spcPct val="90000"/>
              </a:lnSpc>
              <a:buFont typeface="Arial" panose="020B0604020202020204" pitchFamily="34" charset="0"/>
              <a:buChar char="•"/>
            </a:pPr>
            <a:endParaRPr lang="es-CL" sz="12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CL" sz="1600" dirty="0"/>
              <a:t>Expresivo</a:t>
            </a:r>
          </a:p>
          <a:p>
            <a:pPr>
              <a:lnSpc>
                <a:spcPct val="85000"/>
              </a:lnSpc>
            </a:pPr>
            <a:endParaRPr lang="es-CL"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Tener un enfoque informal y abierto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No ocultar innecesariamente sus sentimientos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Evitar desafiarlos o competir con ellos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Mostrar entusiasmo por sus ideas y puntos de vista</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Darles toda su atención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Hablar de temas no laborales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CL" sz="1600" dirty="0"/>
              <a:t>Analítico</a:t>
            </a:r>
            <a:br>
              <a:rPr lang="es-CL" sz="1200" dirty="0">
                <a:solidFill>
                  <a:schemeClr val="tx2"/>
                </a:solidFill>
              </a:rPr>
            </a:br>
            <a:endParaRPr lang="es-CL"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Demostrar que usted es capaz</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Mostrar la lógica detrás de las propuestas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Centrarse en la calidad</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Prepararse con anticipación y conocer su organización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Comunicar los pros y los contras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CL" sz="1200" dirty="0"/>
              <a:t>Dejar que se desarrolle la relación personal; no presionar</a:t>
            </a:r>
          </a:p>
          <a:p>
            <a:pPr algn="r">
              <a:lnSpc>
                <a:spcPct val="85000"/>
              </a:lnSpc>
              <a:defRPr sz="1400">
                <a:solidFill>
                  <a:schemeClr val="tx2"/>
                </a:solidFill>
              </a:defRPr>
            </a:pPr>
            <a:r>
              <a:rPr lang="es-CL" sz="1200" dirty="0"/>
              <a:t> </a:t>
            </a:r>
          </a:p>
          <a:p>
            <a:pPr>
              <a:lnSpc>
                <a:spcPct val="85000"/>
              </a:lnSpc>
            </a:pPr>
            <a:endParaRPr lang="es-CL" sz="1200" dirty="0">
              <a:solidFill>
                <a:schemeClr val="tx2"/>
              </a:solidFill>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11399728" cy="1009650"/>
          </a:xfrm>
        </p:spPr>
        <p:txBody>
          <a:bodyPr/>
          <a:lstStyle/>
          <a:p>
            <a:pPr>
              <a:defRPr>
                <a:ea typeface="ヒラギノ角ゴ Pro W3" pitchFamily="4" charset="-128"/>
                <a:cs typeface="ヒラギノ角ゴ Pro W3" pitchFamily="4" charset="-128"/>
              </a:defRPr>
            </a:pPr>
            <a:r>
              <a:rPr lang="es-CL"/>
              <a:t>Plan de acción de versatilidad</a:t>
            </a:r>
            <a:endParaRPr lang="es-C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7275411" cy="3731791"/>
          </a:xfrm>
        </p:spPr>
        <p:txBody>
          <a:bodyPr wrap="square">
            <a:noAutofit/>
          </a:bodyPr>
          <a:lstStyle/>
          <a:p>
            <a:pPr eaLnBrk="1" hangingPunct="1">
              <a:defRPr sz="2000">
                <a:ea typeface="ヒラギノ角ゴ Pro W3" pitchFamily="4" charset="-128"/>
                <a:cs typeface="ヒラギノ角ゴ Pro W3" pitchFamily="4" charset="-128"/>
              </a:defRPr>
            </a:pPr>
            <a:r>
              <a:rPr lang="es-CL" dirty="0"/>
              <a:t>Desarrolle un plan de acción para aumentar su versatilidad con los clientes.</a:t>
            </a:r>
          </a:p>
          <a:p>
            <a:pPr eaLnBrk="1" hangingPunct="1">
              <a:defRPr sz="2000" b="1">
                <a:ea typeface="ヒラギノ角ゴ Pro W3" pitchFamily="4" charset="-128"/>
                <a:cs typeface="ヒラギノ角ゴ Pro W3" pitchFamily="4" charset="-128"/>
              </a:defRPr>
            </a:pPr>
            <a:r>
              <a:rPr lang="es-CL" dirty="0"/>
              <a:t>Instrucciones</a:t>
            </a:r>
            <a:endParaRPr lang="es-CL"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es-CL" dirty="0"/>
              <a:t>Considere el Estilo del cliente que ha identificado. </a:t>
            </a:r>
          </a:p>
          <a:p>
            <a:pPr marL="342900" indent="-342900">
              <a:buFont typeface="Wingdings" panose="05000000000000000000" pitchFamily="2" charset="2"/>
              <a:buChar char="§"/>
              <a:defRPr sz="2000"/>
            </a:pPr>
            <a:r>
              <a:rPr lang="es-CL" dirty="0"/>
              <a:t>¿Cómo se interpone </a:t>
            </a:r>
            <a:r>
              <a:rPr lang="es-CL" u="sng" dirty="0"/>
              <a:t>su</a:t>
            </a:r>
            <a:r>
              <a:rPr lang="es-CL" dirty="0"/>
              <a:t> Estilo en el camino de una mejor relación? (Piense en la acción de crecimiento de su Estilo)</a:t>
            </a:r>
          </a:p>
          <a:p>
            <a:pPr marL="342900" indent="-342900">
              <a:buFont typeface="Wingdings" panose="05000000000000000000" pitchFamily="2" charset="2"/>
              <a:buChar char="§"/>
              <a:defRPr sz="2000"/>
            </a:pPr>
            <a:r>
              <a:rPr lang="es-CL" dirty="0"/>
              <a:t>¿Qué acciones realizará para aumentar la versatilidad con este cliente?</a:t>
            </a:r>
          </a:p>
          <a:p>
            <a:pPr marL="342900" indent="-342900">
              <a:buFont typeface="Wingdings" panose="05000000000000000000" pitchFamily="2" charset="2"/>
              <a:buChar char="§"/>
              <a:defRPr sz="2000"/>
            </a:pPr>
            <a:r>
              <a:rPr lang="es-CL" dirty="0"/>
              <a:t>En sus grupos de trabajo, comente su plan y obtenga opiniones del grupo.</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s-CL" smtClean="0"/>
              <a:t>75</a:t>
            </a:fld>
            <a:endParaRPr lang="es-C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es-CL" smtClean="0"/>
              <a:t>75</a:t>
            </a:fld>
            <a:endParaRPr lang="es-CL" dirty="0"/>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a:xfrm>
            <a:off x="1142999" y="2316163"/>
            <a:ext cx="7193391" cy="1968499"/>
          </a:xfrm>
        </p:spPr>
        <p:txBody>
          <a:bodyPr wrap="square"/>
          <a:lstStyle/>
          <a:p>
            <a:r>
              <a:rPr lang="es-CL" dirty="0">
                <a:solidFill>
                  <a:schemeClr val="accent2"/>
                </a:solidFill>
              </a:rPr>
              <a:t>Observar la versatilidad de forma virtual</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s-CL" smtClean="0"/>
              <a:t>76</a:t>
            </a:fld>
            <a:endParaRPr lang="es-C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s-CL" smtClean="0"/>
              <a:t>77</a:t>
            </a:fld>
            <a:endParaRPr lang="es-CL"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CL" dirty="0"/>
              <a:t>Me comunico para ver si ha tenido la oportunidad de ver el video que envié sobre nuestras últimas actualizaciones tecnológicas. ¿Qué piensa?</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es-CL" smtClean="0"/>
              <a:t>78</a:t>
            </a:fld>
            <a:endParaRPr lang="es-C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es-CL"/>
              <a:t>© The TRACOM Corporation. Todos los derechos reservados.</a:t>
            </a:r>
            <a:endParaRPr lang="es-CL" dirty="0"/>
          </a:p>
        </p:txBody>
      </p:sp>
      <p:sp>
        <p:nvSpPr>
          <p:cNvPr id="7" name="Freeform: Shape 6">
            <a:extLst>
              <a:ext uri="{FF2B5EF4-FFF2-40B4-BE49-F238E27FC236}">
                <a16:creationId xmlns:a16="http://schemas.microsoft.com/office/drawing/2014/main" id="{CFE622C3-847F-41D7-B04C-A6134A57D229}"/>
              </a:ext>
            </a:extLst>
          </p:cNvPr>
          <p:cNvSpPr>
            <a:spLocks noChangeArrowheads="1"/>
          </p:cNvSpPr>
          <p:nvPr/>
        </p:nvSpPr>
        <p:spPr bwMode="gray">
          <a:xfrm flipH="1">
            <a:off x="534787" y="514474"/>
            <a:ext cx="6317672" cy="267919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dirty="0"/>
              <a:t>¡Hola! Son muchos los cambios que se están produciendo rápidamente. Mi equipo necesitará capacitación sobre las nuevas funciones. ¿Puede ayudarnos con eso?</a:t>
            </a:r>
          </a:p>
        </p:txBody>
      </p:sp>
      <p:sp>
        <p:nvSpPr>
          <p:cNvPr id="8" name="Freeform: Shape 7">
            <a:extLst>
              <a:ext uri="{FF2B5EF4-FFF2-40B4-BE49-F238E27FC236}">
                <a16:creationId xmlns:a16="http://schemas.microsoft.com/office/drawing/2014/main" id="{E5501BC1-FD81-4902-B682-36F56A06959B}"/>
              </a:ext>
            </a:extLst>
          </p:cNvPr>
          <p:cNvSpPr>
            <a:spLocks noChangeArrowheads="1"/>
          </p:cNvSpPr>
          <p:nvPr/>
        </p:nvSpPr>
        <p:spPr bwMode="gray">
          <a:xfrm>
            <a:off x="5384537" y="3265716"/>
            <a:ext cx="6317672" cy="267919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CL" dirty="0"/>
              <a:t>Parecen muchos cambios, pero estas actualizaciones ayudarán a su equipo a colaborar mejor. Trabajaré en un plan para capacitar a su equipo y estaré disponible en caso de que surja algún problema. ¡Estoy aquí para usted y el equipo!</a:t>
            </a:r>
          </a:p>
        </p:txBody>
      </p:sp>
    </p:spTree>
    <p:extLst>
      <p:ext uri="{BB962C8B-B14F-4D97-AF65-F5344CB8AC3E}">
        <p14:creationId xmlns:p14="http://schemas.microsoft.com/office/powerpoint/2010/main" val="117656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es-CL" smtClean="0"/>
              <a:t>79</a:t>
            </a:fld>
            <a:endParaRPr lang="es-CL" dirty="0"/>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a:t>¡Es fascinante! Eché un vistazo rápido y las nuevas características se ven geniales. </a:t>
            </a:r>
          </a:p>
          <a:p>
            <a:pPr algn="ctr" eaLnBrk="1" hangingPunct="1">
              <a:spcBef>
                <a:spcPct val="0"/>
              </a:spcBef>
              <a:buClrTx/>
              <a:buSzTx/>
              <a:buFontTx/>
              <a:buNone/>
              <a:defRPr sz="2200">
                <a:solidFill>
                  <a:schemeClr val="tx2"/>
                </a:solidFill>
              </a:defRPr>
            </a:pPr>
            <a:r>
              <a:rPr lang="es-CL"/>
              <a:t>¡Lo llamaré la próxima semana!</a:t>
            </a:r>
            <a:endParaRPr lang="es-CL" dirty="0"/>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CL"/>
              <a:t>Sí, las actualizaciones deberían funcionar bastante bien. Hablamos más tarde.</a:t>
            </a:r>
            <a:endParaRPr lang="es-CL" dirty="0"/>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es-CL" dirty="0"/>
              <a:t>Dimensiones del comportamiento</a:t>
            </a:r>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a:xfrm>
            <a:off x="1143000" y="4465582"/>
            <a:ext cx="6877050" cy="1346255"/>
          </a:xfrm>
        </p:spPr>
        <p:txBody>
          <a:bodyPr wrap="square">
            <a:noAutofit/>
          </a:bodyPr>
          <a:lstStyle/>
          <a:p>
            <a:pPr>
              <a:defRPr>
                <a:solidFill>
                  <a:schemeClr val="tx1">
                    <a:lumMod val="65000"/>
                    <a:lumOff val="35000"/>
                  </a:schemeClr>
                </a:solidFill>
              </a:defRPr>
            </a:pPr>
            <a:r>
              <a:rPr lang="es-CL"/>
              <a:t>Firmeza y reacción</a:t>
            </a:r>
            <a:endParaRPr lang="es-CL" dirty="0"/>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es-CL" smtClean="0"/>
              <a:t>8</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es-CL" smtClean="0"/>
              <a:t>80</a:t>
            </a:fld>
            <a:endParaRPr lang="es-CL" dirty="0"/>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dirty="0"/>
              <a:t>Creo que las nuevas actualizaciones nos ayudarán a ser más eficientes y a ahorrar algo de esfuerzo. Sin embargo, antes de adaptar la nueva versión, necesitaremos planificar la capacitación de mi equipo. ¿Tiene un proceso establecido para esto?</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CL" dirty="0"/>
              <a:t>Hemos probado las actualizaciones y muestran una mejora significativa en el desempeño. Le enviaré esos datos, junto con una agenda de capacitación y fechas disponibles. Hágame saber en qué más puedo ayudarlo.</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es-CL" smtClean="0"/>
              <a:t>81</a:t>
            </a:fld>
            <a:endParaRPr lang="es-CL" dirty="0"/>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es-CL"/>
              <a:t>© The TRACOM Corporation. Todos los derechos reservados.</a:t>
            </a:r>
            <a:endParaRPr lang="es-CL" dirty="0"/>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CL" dirty="0"/>
              <a:t>Se ve bien.</a:t>
            </a:r>
            <a:br>
              <a:rPr lang="es-CL" altLang="en-US" sz="2200" dirty="0">
                <a:solidFill>
                  <a:schemeClr val="tx2"/>
                </a:solidFill>
                <a:ea typeface="Arial" panose="020B0604020202020204" pitchFamily="34" charset="0"/>
              </a:rPr>
            </a:br>
            <a:r>
              <a:rPr lang="es-CL" dirty="0"/>
              <a:t>Lo llamaré cuando esté listo para </a:t>
            </a:r>
            <a:br>
              <a:rPr lang="es-CL" dirty="0"/>
            </a:br>
            <a:r>
              <a:rPr lang="es-CL" dirty="0"/>
              <a:t>implementarlo.</a:t>
            </a: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CL"/>
              <a:t>De acuerdo.</a:t>
            </a:r>
            <a:endParaRPr lang="es-CL" dirty="0"/>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es-CL" dirty="0">
                <a:solidFill>
                  <a:schemeClr val="accent2"/>
                </a:solidFill>
              </a:rPr>
              <a:t>Próximos pasos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lnSpc>
                <a:spcPct val="90000"/>
              </a:lnSpc>
              <a:spcAft>
                <a:spcPts val="1200"/>
              </a:spcAft>
              <a:defRPr sz="2400">
                <a:ea typeface="Arial" panose="020B0604020202020204" pitchFamily="34" charset="0"/>
              </a:defRPr>
            </a:pPr>
            <a:r>
              <a:rPr lang="es-CL" dirty="0"/>
              <a:t>¡Practique la versatilidad! Mantenga su plan de acción a mano como referencia.</a:t>
            </a:r>
          </a:p>
          <a:p>
            <a:pPr>
              <a:lnSpc>
                <a:spcPct val="90000"/>
              </a:lnSpc>
              <a:spcAft>
                <a:spcPts val="1200"/>
              </a:spcAft>
              <a:defRPr>
                <a:ea typeface="Arial" panose="020B0604020202020204" pitchFamily="34" charset="0"/>
              </a:defRPr>
            </a:pPr>
            <a:r>
              <a:rPr lang="es-CL" dirty="0"/>
              <a:t>SOCIAL STYLE </a:t>
            </a:r>
            <a:r>
              <a:rPr lang="es-CL" dirty="0" err="1"/>
              <a:t>Navigator</a:t>
            </a:r>
            <a:r>
              <a:rPr lang="es-CL" dirty="0"/>
              <a:t> tiene consejos sobre muchas situaciones de ventas, junto con recursos adicionales.</a:t>
            </a:r>
          </a:p>
          <a:p>
            <a:pPr>
              <a:lnSpc>
                <a:spcPct val="90000"/>
              </a:lnSpc>
              <a:spcAft>
                <a:spcPts val="1200"/>
              </a:spcAft>
              <a:defRPr>
                <a:ea typeface="Arial" panose="020B0604020202020204" pitchFamily="34" charset="0"/>
              </a:defRPr>
            </a:pPr>
            <a:r>
              <a:rPr lang="es-CL" sz="2400" dirty="0"/>
              <a:t>SOCIAL STYLE Passport le permite ver cómo</a:t>
            </a:r>
            <a:r>
              <a:rPr lang="es-CL" dirty="0"/>
              <a:t> sería su perfil en otro país.</a:t>
            </a:r>
            <a:endParaRPr lang="es-CL" sz="2400" dirty="0">
              <a:ea typeface="Arial" panose="020B0604020202020204" pitchFamily="34"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82</a:t>
            </a:fld>
            <a:endParaRPr lang="es-C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s-CL" dirty="0"/>
              <a:t>SOCIAL STYLE </a:t>
            </a:r>
            <a:r>
              <a:rPr lang="es-CL" dirty="0" err="1"/>
              <a:t>Navigator</a:t>
            </a:r>
            <a:r>
              <a:rPr lang="es-CL" sz="2800" baseline="30000" dirty="0"/>
              <a:t>®</a:t>
            </a:r>
            <a:endParaRPr lang="es-CL"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s-CL" smtClean="0"/>
              <a:t>83</a:t>
            </a:fld>
            <a:endParaRPr lang="es-CL"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s-CL"/>
              <a:t>© The TRACOM Corporation. Todos los derechos reservados.</a:t>
            </a:r>
            <a:endParaRPr lang="es-CL" dirty="0"/>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s-CL"/>
              <a:t>SOCIAL STYLE Navigator</a:t>
            </a:r>
            <a:r>
              <a:rPr lang="es-CL" baseline="30000"/>
              <a:t>® </a:t>
            </a:r>
            <a:r>
              <a:rPr lang="es-CL"/>
              <a:t>es una marca registrada de TRACOM Corporation </a:t>
            </a:r>
            <a:endParaRPr lang="es-CL"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6324599" cy="3628308"/>
          </a:xfrm>
        </p:spPr>
        <p:txBody>
          <a:bodyPr wrap="square">
            <a:noAutofit/>
          </a:bodyPr>
          <a:lstStyle/>
          <a:p>
            <a:r>
              <a:rPr lang="es-CL" b="1" dirty="0"/>
              <a:t>SOCIAL STYLE </a:t>
            </a:r>
            <a:r>
              <a:rPr lang="es-CL" b="1" dirty="0" err="1"/>
              <a:t>Estimator</a:t>
            </a:r>
            <a:br>
              <a:rPr lang="es-CL" dirty="0"/>
            </a:br>
            <a:r>
              <a:rPr lang="es-CL" dirty="0"/>
              <a:t>Una breve encuesta que calcula el Estilo de los demás</a:t>
            </a:r>
          </a:p>
          <a:p>
            <a:pPr>
              <a:defRPr b="1"/>
            </a:pPr>
            <a:r>
              <a:rPr lang="es-CL" dirty="0"/>
              <a:t>SOCIAL STYLE </a:t>
            </a:r>
            <a:r>
              <a:rPr lang="es-CL" dirty="0" err="1"/>
              <a:t>Advisor</a:t>
            </a:r>
            <a:r>
              <a:rPr lang="es-CL" dirty="0"/>
              <a:t> </a:t>
            </a:r>
          </a:p>
          <a:p>
            <a:pPr lvl="1"/>
            <a:r>
              <a:rPr lang="es-CL" dirty="0"/>
              <a:t>Preparación para reuniones, negociaciones, presentaciones</a:t>
            </a:r>
          </a:p>
          <a:p>
            <a:pPr lvl="1"/>
            <a:r>
              <a:rPr lang="es-CL" dirty="0"/>
              <a:t>Mejores prácticas de Estilo y versatilidad para muchas situaciones</a:t>
            </a:r>
          </a:p>
          <a:p>
            <a:pPr>
              <a:buNone/>
            </a:pPr>
            <a:r>
              <a:rPr lang="es-CL" b="1" dirty="0"/>
              <a:t>Módulos de aprendizaje electrónico</a:t>
            </a:r>
            <a:br>
              <a:rPr lang="es-CL" dirty="0"/>
            </a:br>
            <a:r>
              <a:rPr lang="es-CL" dirty="0"/>
              <a:t>Aplicar conceptos de Estilo a los equipos, gestionar conflictos y entrenar</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402136"/>
            <a:ext cx="3861100" cy="1009650"/>
          </a:xfrm>
        </p:spPr>
        <p:txBody>
          <a:bodyPr wrap="square">
            <a:noAutofit/>
          </a:bodyPr>
          <a:lstStyle/>
          <a:p>
            <a:r>
              <a:rPr lang="es-CL" dirty="0"/>
              <a:t>Acceso a </a:t>
            </a:r>
            <a:br>
              <a:rPr lang="es-CL" dirty="0"/>
            </a:br>
            <a:r>
              <a:rPr lang="es-CL" dirty="0"/>
              <a:t>SOCIAL STYLE </a:t>
            </a:r>
            <a:r>
              <a:rPr lang="es-CL" dirty="0" err="1"/>
              <a:t>Navigator</a:t>
            </a:r>
            <a:r>
              <a:rPr lang="es-CL" baseline="30000" dirty="0"/>
              <a: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es-CL"/>
              <a:t>Disponible a través de tracomlearning.com</a:t>
            </a:r>
          </a:p>
          <a:p>
            <a:endParaRPr lang="es-C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84</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s-CL"/>
              <a:t>© The TRACOM Corporation. Todos los derechos reservados.</a:t>
            </a:r>
            <a:endParaRPr lang="es-CL"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85</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86</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computer screen with a screen on&#10;&#10;Description automatically generated">
            <a:extLst>
              <a:ext uri="{FF2B5EF4-FFF2-40B4-BE49-F238E27FC236}">
                <a16:creationId xmlns:a16="http://schemas.microsoft.com/office/drawing/2014/main" id="{67EED781-222E-59CF-278B-3CF0DC722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923" y="307975"/>
            <a:ext cx="9566154" cy="5686264"/>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es-CL" smtClean="0"/>
              <a:t>87</a:t>
            </a:fld>
            <a:endParaRPr lang="es-CL" dirty="0"/>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es-CL"/>
              <a:t>© The TRACOM Corporation. Todos los derechos reservados.</a:t>
            </a:r>
            <a:endParaRPr lang="es-CL" dirty="0"/>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88</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89</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es-CL"/>
              <a:t>Comportamientos observables frente a personalidad</a:t>
            </a:r>
            <a:endParaRPr lang="es-CL"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s-CL" smtClean="0"/>
              <a:t>9</a:t>
            </a:fld>
            <a:endParaRPr lang="es-CL"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Comportamiento interpersonal</a:t>
              </a:r>
            </a:p>
            <a:p>
              <a:pPr>
                <a:lnSpc>
                  <a:spcPct val="85000"/>
                </a:lnSpc>
                <a:defRPr sz="1600">
                  <a:solidFill>
                    <a:schemeClr val="tx2"/>
                  </a:solidFill>
                </a:defRPr>
              </a:pPr>
              <a:r>
                <a:rPr lang="es-CL" dirty="0"/>
                <a:t>Lo que dice y hace cuando interactúa con otras personas</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Comportamiento</a:t>
              </a:r>
            </a:p>
            <a:p>
              <a:pPr>
                <a:lnSpc>
                  <a:spcPct val="85000"/>
                </a:lnSpc>
                <a:defRPr sz="1600">
                  <a:solidFill>
                    <a:schemeClr val="tx2"/>
                  </a:solidFill>
                </a:defRPr>
              </a:pPr>
              <a:r>
                <a:rPr lang="es-CL" dirty="0"/>
                <a:t>Lo que dice (verbal) y hace (no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CL" sz="2000" dirty="0"/>
                <a:t>ESTILO SOCIAL</a:t>
              </a:r>
              <a:r>
                <a:rPr lang="es-CL" sz="2000" baseline="30000" dirty="0"/>
                <a:t>®</a:t>
              </a:r>
              <a:br>
                <a:rPr lang="es-CL" sz="2000" dirty="0">
                  <a:solidFill>
                    <a:schemeClr val="tx2"/>
                  </a:solidFill>
                </a:rPr>
              </a:br>
              <a:r>
                <a:rPr lang="es-CL" sz="1600" dirty="0"/>
                <a:t>Un patrón de acciones que otros pueden observar y acordar para describir el comportamiento de una persona</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a:t>Personalidad</a:t>
              </a:r>
            </a:p>
            <a:p>
              <a:pPr>
                <a:lnSpc>
                  <a:spcPct val="85000"/>
                </a:lnSpc>
                <a:defRPr sz="1600">
                  <a:solidFill>
                    <a:schemeClr val="tx2"/>
                  </a:solidFill>
                </a:defRPr>
              </a:pPr>
              <a:r>
                <a:rPr lang="es-CL"/>
                <a:t>Todo lo que es una persona: sus ideas, valores, esperanzas y sueños</a:t>
              </a:r>
              <a:endParaRPr lang="es-CL" dirty="0"/>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822300" y="3447343"/>
              <a:ext cx="2728076" cy="492443"/>
            </a:xfrm>
            <a:prstGeom prst="rect">
              <a:avLst/>
            </a:prstGeom>
            <a:noFill/>
          </p:spPr>
          <p:txBody>
            <a:bodyPr wrap="square" lIns="0" tIns="0" rIns="0" bIns="0">
              <a:noAutofit/>
            </a:bodyPr>
            <a:lstStyle/>
            <a:p>
              <a:pPr algn="l">
                <a:defRPr sz="1600"/>
              </a:pPr>
              <a:r>
                <a:rPr lang="es-CL" dirty="0"/>
                <a:t>Comportamiento observable</a:t>
              </a:r>
            </a:p>
            <a:p>
              <a:pPr algn="l">
                <a:defRPr sz="1600" b="1">
                  <a:latin typeface="Arial Black" panose="020B0A04020102020204" pitchFamily="34" charset="0"/>
                </a:defRPr>
              </a:pPr>
              <a:r>
                <a:rPr lang="es-CL" dirty="0"/>
                <a:t>Decir/Hacer</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69114" y="3907131"/>
              <a:ext cx="1197676" cy="246221"/>
            </a:xfrm>
            <a:prstGeom prst="rect">
              <a:avLst/>
            </a:prstGeom>
            <a:solidFill>
              <a:srgbClr val="07548B"/>
            </a:solidFill>
          </p:spPr>
          <p:txBody>
            <a:bodyPr wrap="square" lIns="0" tIns="0" rIns="0" bIns="0">
              <a:noAutofit/>
            </a:bodyPr>
            <a:lstStyle/>
            <a:p>
              <a:pPr algn="l">
                <a:defRPr sz="1600">
                  <a:solidFill>
                    <a:schemeClr val="bg1"/>
                  </a:solidFill>
                </a:defRPr>
              </a:pPr>
              <a:r>
                <a:rPr lang="es-CL" dirty="0"/>
                <a:t>Personalidad</a:t>
              </a:r>
              <a:endParaRPr lang="es-CL"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es-CL" dirty="0"/>
              <a:t>Pasaporte SOCIAL STYLE</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s-CL" smtClean="0"/>
              <a:t>90</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s-CL"/>
              <a:t>© The TRACOM Corporation. Todos los derechos reservados.</a:t>
            </a:r>
            <a:endParaRPr lang="es-CL" dirty="0"/>
          </a:p>
        </p:txBody>
      </p:sp>
      <p:pic>
        <p:nvPicPr>
          <p:cNvPr id="7" name="Picture 6" descr="A screenshot of a computer&#10;&#10;Description automatically generated with medium confidence">
            <a:extLst>
              <a:ext uri="{FF2B5EF4-FFF2-40B4-BE49-F238E27FC236}">
                <a16:creationId xmlns:a16="http://schemas.microsoft.com/office/drawing/2014/main" id="{FFB36FFE-423C-7A2F-ECC8-F5C4D8B70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649"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s-CL"/>
              <a:t>© The TRACOM Corporation. Todos los derechos reservados.</a:t>
            </a:r>
            <a:endParaRPr lang="es-CL"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91</a:t>
            </a:fld>
            <a:endParaRPr lang="es-CL"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2.xml><?xml version="1.0" encoding="utf-8"?>
<ds:datastoreItem xmlns:ds="http://schemas.openxmlformats.org/officeDocument/2006/customXml" ds:itemID="{ECB4DE27-A891-448B-9391-15BA5616F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docProps/app.xml><?xml version="1.0" encoding="utf-8"?>
<Properties xmlns="http://schemas.openxmlformats.org/officeDocument/2006/extended-properties" xmlns:vt="http://schemas.openxmlformats.org/officeDocument/2006/docPropsVTypes">
  <Template>Office Theme</Template>
  <TotalTime>330</TotalTime>
  <Words>13816</Words>
  <Application>Microsoft Office PowerPoint</Application>
  <PresentationFormat>Widescreen</PresentationFormat>
  <Paragraphs>2033</Paragraphs>
  <Slides>91</Slides>
  <Notes>91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91</vt:i4>
      </vt:variant>
    </vt:vector>
  </HeadingPairs>
  <TitlesOfParts>
    <vt:vector size="106" baseType="lpstr">
      <vt:lpstr>Arial</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Vender para obtener resultados™</vt:lpstr>
      <vt:lpstr>Pasos para aumentar la eficacia interpersonal</vt:lpstr>
      <vt:lpstr>Qué aprenderá</vt:lpstr>
      <vt:lpstr>PowerPoint Presentation</vt:lpstr>
      <vt:lpstr>Presentaciones</vt:lpstr>
      <vt:lpstr>Estilo en acción</vt:lpstr>
      <vt:lpstr>Mi cliente - Primeras impresiones</vt:lpstr>
      <vt:lpstr>Dimensiones del comportamiento</vt:lpstr>
      <vt:lpstr>Comportamientos observables frente a personalidad</vt:lpstr>
      <vt:lpstr>Comportamientos de decir y hacer</vt:lpstr>
      <vt:lpstr>Firmeza  y  reacción</vt:lpstr>
      <vt:lpstr>Firmeza</vt:lpstr>
      <vt:lpstr>Comportamientos de firmeza</vt:lpstr>
      <vt:lpstr>Firmeza</vt:lpstr>
      <vt:lpstr>Cliente:  Observaciones sobre la firmeza</vt:lpstr>
      <vt:lpstr>Reacción</vt:lpstr>
      <vt:lpstr>Comportamientos de reacción</vt:lpstr>
      <vt:lpstr>Reacción</vt:lpstr>
      <vt:lpstr>Cliente: Observaciones sobre la reacción</vt:lpstr>
      <vt:lpstr>El modelo ESTILO SOCIAL Model™</vt:lpstr>
      <vt:lpstr>El modelo  ESTILO SOCIAL ModelTM</vt:lpstr>
      <vt:lpstr> ESTILO SOCIAL Model</vt:lpstr>
      <vt:lpstr>¿Qué Estilo está en acción?</vt:lpstr>
      <vt:lpstr>ESTILO SOCIAL</vt:lpstr>
      <vt:lpstr>ESTILO SOCIAL del cliente</vt:lpstr>
      <vt:lpstr>Acción de necesidad, orientación y crecimiento</vt:lpstr>
      <vt:lpstr>Características clave de ESTILO SOCIAL</vt:lpstr>
      <vt:lpstr>Comportamientos de ESTILO SOCIAL</vt:lpstr>
      <vt:lpstr>Comportamientos del cliente</vt:lpstr>
      <vt:lpstr>Tensión del cliente</vt:lpstr>
      <vt:lpstr>Comportamiento defensivo</vt:lpstr>
      <vt:lpstr>Satisfacer las necesidades del cliente</vt:lpstr>
      <vt:lpstr>Observar el Estilo de forma virtual</vt:lpstr>
      <vt:lpstr>PowerPoint Presentation</vt:lpstr>
      <vt:lpstr>PowerPoint Presentation</vt:lpstr>
      <vt:lpstr>PowerPoint Presentation</vt:lpstr>
      <vt:lpstr>PowerPoint Presentation</vt:lpstr>
      <vt:lpstr>PowerPoint Presentation</vt:lpstr>
      <vt:lpstr>¡Nombre el Estilo!</vt:lpstr>
      <vt:lpstr>PowerPoint Presentation</vt:lpstr>
      <vt:lpstr>PowerPoint Presentation</vt:lpstr>
      <vt:lpstr>PowerPoint Presentation</vt:lpstr>
      <vt:lpstr>PowerPoint Presentation</vt:lpstr>
      <vt:lpstr>Puntos clave</vt:lpstr>
      <vt:lpstr>Perfil de ESTILO SOCIAL</vt:lpstr>
      <vt:lpstr>Firmeza</vt:lpstr>
      <vt:lpstr>Reacción</vt:lpstr>
      <vt:lpstr>PowerPoint Presentation</vt:lpstr>
      <vt:lpstr>PowerPoint Presentation</vt:lpstr>
      <vt:lpstr>PowerPoint Presentation</vt:lpstr>
      <vt:lpstr>PowerPoint Presentation</vt:lpstr>
      <vt:lpstr>PowerPoint Presentation</vt:lpstr>
      <vt:lpstr>Entrega virtual:  Cómo acceder a su perfil</vt:lpstr>
      <vt:lpstr>PowerPoint Presentation</vt:lpstr>
      <vt:lpstr>PowerPoint Presentation</vt:lpstr>
      <vt:lpstr>Conózcase y contrólese</vt:lpstr>
      <vt:lpstr>Técnicas para observar el Estilo</vt:lpstr>
      <vt:lpstr>Versatilidad</vt:lpstr>
      <vt:lpstr>La versatilidad es lo bien que se adapta a las necesidades de Estilo de los demás</vt:lpstr>
      <vt:lpstr>Cuatro fuentes de versatilidad</vt:lpstr>
      <vt:lpstr>Versatilidad en acción</vt:lpstr>
      <vt:lpstr>Perfil de versatilidad</vt:lpstr>
      <vt:lpstr>Versatilidad</vt:lpstr>
      <vt:lpstr>El significado de las posiciones de versatilidad</vt:lpstr>
      <vt:lpstr>Versatilidad general</vt:lpstr>
      <vt:lpstr>Versatilidad en detalle</vt:lpstr>
      <vt:lpstr>PowerPoint Presentation</vt:lpstr>
      <vt:lpstr>PowerPoint Presentation</vt:lpstr>
      <vt:lpstr>PowerPoint Presentation</vt:lpstr>
      <vt:lpstr>PowerPoint Presentation</vt:lpstr>
      <vt:lpstr>Pasos para aumentar la eficacia interpersonal</vt:lpstr>
      <vt:lpstr>Prepararse para las reuniones</vt:lpstr>
      <vt:lpstr>Adaptar los mensajes</vt:lpstr>
      <vt:lpstr>Usar la versatilidad para ganar confianza</vt:lpstr>
      <vt:lpstr>Plan de acción de versatilidad</vt:lpstr>
      <vt:lpstr>Observar la versatilidad de forma virtual</vt:lpstr>
      <vt:lpstr>PowerPoint Presentation</vt:lpstr>
      <vt:lpstr>PowerPoint Presentation</vt:lpstr>
      <vt:lpstr>PowerPoint Presentation</vt:lpstr>
      <vt:lpstr>PowerPoint Presentation</vt:lpstr>
      <vt:lpstr>PowerPoint Presentation</vt:lpstr>
      <vt:lpstr>Próximos pasos</vt:lpstr>
      <vt:lpstr>SOCIAL STYLE Navigator®</vt:lpstr>
      <vt:lpstr>Acceso a  SOCIAL STYLE Navigator®</vt:lpstr>
      <vt:lpstr>PowerPoint Presentation</vt:lpstr>
      <vt:lpstr>PowerPoint Presentation</vt:lpstr>
      <vt:lpstr>PowerPoint Presentation</vt:lpstr>
      <vt:lpstr>PowerPoint Presentation</vt:lpstr>
      <vt:lpstr>PowerPoint Presentation</vt:lpstr>
      <vt:lpstr>Pasaporte SOCIAL STYLE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Johnson</dc:creator>
  <cp:lastModifiedBy>Karna Caldwell</cp:lastModifiedBy>
  <cp:revision>1183</cp:revision>
  <cp:lastPrinted>2021-06-10T19:57:06Z</cp:lastPrinted>
  <dcterms:created xsi:type="dcterms:W3CDTF">2021-02-09T18:22:56Z</dcterms:created>
  <dcterms:modified xsi:type="dcterms:W3CDTF">2023-07-14T15:10:14Z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