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96"/>
  </p:notesMasterIdLst>
  <p:handoutMasterIdLst>
    <p:handoutMasterId r:id="rId97"/>
  </p:handoutMasterIdLst>
  <p:sldIdLst>
    <p:sldId id="1187" r:id="rId5"/>
    <p:sldId id="1219" r:id="rId6"/>
    <p:sldId id="1188" r:id="rId7"/>
    <p:sldId id="1083" r:id="rId8"/>
    <p:sldId id="1189" r:id="rId9"/>
    <p:sldId id="1156" r:id="rId10"/>
    <p:sldId id="1190" r:id="rId11"/>
    <p:sldId id="1088" r:id="rId12"/>
    <p:sldId id="302" r:id="rId13"/>
    <p:sldId id="303" r:id="rId14"/>
    <p:sldId id="996" r:id="rId15"/>
    <p:sldId id="997" r:id="rId16"/>
    <p:sldId id="305" r:id="rId17"/>
    <p:sldId id="955" r:id="rId18"/>
    <p:sldId id="1191" r:id="rId19"/>
    <p:sldId id="1028" r:id="rId20"/>
    <p:sldId id="306" r:id="rId21"/>
    <p:sldId id="956" r:id="rId22"/>
    <p:sldId id="1192" r:id="rId23"/>
    <p:sldId id="309" r:id="rId24"/>
    <p:sldId id="1006" r:id="rId25"/>
    <p:sldId id="311" r:id="rId26"/>
    <p:sldId id="1160" r:id="rId27"/>
    <p:sldId id="1161" r:id="rId28"/>
    <p:sldId id="1193" r:id="rId29"/>
    <p:sldId id="938" r:id="rId30"/>
    <p:sldId id="312" r:id="rId31"/>
    <p:sldId id="998" r:id="rId32"/>
    <p:sldId id="1194" r:id="rId33"/>
    <p:sldId id="1195" r:id="rId34"/>
    <p:sldId id="318" r:id="rId35"/>
    <p:sldId id="1196" r:id="rId36"/>
    <p:sldId id="1164" r:id="rId37"/>
    <p:sldId id="1197" r:id="rId38"/>
    <p:sldId id="1198" r:id="rId39"/>
    <p:sldId id="1199" r:id="rId40"/>
    <p:sldId id="1200" r:id="rId41"/>
    <p:sldId id="1201" r:id="rId42"/>
    <p:sldId id="1202" r:id="rId43"/>
    <p:sldId id="1203" r:id="rId44"/>
    <p:sldId id="1204" r:id="rId45"/>
    <p:sldId id="1205" r:id="rId46"/>
    <p:sldId id="1206" r:id="rId47"/>
    <p:sldId id="939" r:id="rId48"/>
    <p:sldId id="941" r:id="rId49"/>
    <p:sldId id="1126" r:id="rId50"/>
    <p:sldId id="1127" r:id="rId51"/>
    <p:sldId id="1129" r:id="rId52"/>
    <p:sldId id="1130" r:id="rId53"/>
    <p:sldId id="1131" r:id="rId54"/>
    <p:sldId id="1132" r:id="rId55"/>
    <p:sldId id="1133" r:id="rId56"/>
    <p:sldId id="978" r:id="rId57"/>
    <p:sldId id="979" r:id="rId58"/>
    <p:sldId id="1031" r:id="rId59"/>
    <p:sldId id="1207" r:id="rId60"/>
    <p:sldId id="325" r:id="rId61"/>
    <p:sldId id="330" r:id="rId62"/>
    <p:sldId id="1008" r:id="rId63"/>
    <p:sldId id="321" r:id="rId64"/>
    <p:sldId id="1178" r:id="rId65"/>
    <p:sldId id="946" r:id="rId66"/>
    <p:sldId id="1179" r:id="rId67"/>
    <p:sldId id="1005" r:id="rId68"/>
    <p:sldId id="1089" r:id="rId69"/>
    <p:sldId id="953" r:id="rId70"/>
    <p:sldId id="1078" r:id="rId71"/>
    <p:sldId id="1135" r:id="rId72"/>
    <p:sldId id="1136" r:id="rId73"/>
    <p:sldId id="1080" r:id="rId74"/>
    <p:sldId id="324" r:id="rId75"/>
    <p:sldId id="1208" r:id="rId76"/>
    <p:sldId id="1209" r:id="rId77"/>
    <p:sldId id="1210" r:id="rId78"/>
    <p:sldId id="1211" r:id="rId79"/>
    <p:sldId id="1180" r:id="rId80"/>
    <p:sldId id="1212" r:id="rId81"/>
    <p:sldId id="1213" r:id="rId82"/>
    <p:sldId id="1214" r:id="rId83"/>
    <p:sldId id="1215" r:id="rId84"/>
    <p:sldId id="1216" r:id="rId85"/>
    <p:sldId id="1217" r:id="rId86"/>
    <p:sldId id="326" r:id="rId87"/>
    <p:sldId id="932" r:id="rId88"/>
    <p:sldId id="1009" r:id="rId89"/>
    <p:sldId id="1035" r:id="rId90"/>
    <p:sldId id="1218" r:id="rId91"/>
    <p:sldId id="1033" r:id="rId92"/>
    <p:sldId id="1012" r:id="rId93"/>
    <p:sldId id="1030" r:id="rId94"/>
    <p:sldId id="285" r:id="rId95"/>
  </p:sldIdLst>
  <p:sldSz cx="12192000" cy="6858000"/>
  <p:notesSz cx="7315200" cy="9601200"/>
  <p:custDataLst>
    <p:tags r:id="rId98"/>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2"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tte Mosier" initials="AM" lastIdx="25" clrIdx="0"/>
  <p:cmAuthor id="1" name="Casey Mulqueen" initials="CM" lastIdx="12" clrIdx="1"/>
  <p:cmAuthor id="2" name="Jason Kiesau" initials="JK" lastIdx="10" clrIdx="2"/>
  <p:cmAuthor id="3" name="ANNETTE MOSIER" initials="AM" lastIdx="1" clrIdx="3">
    <p:extLst>
      <p:ext uri="{19B8F6BF-5375-455C-9EA6-DF929625EA0E}">
        <p15:presenceInfo xmlns:p15="http://schemas.microsoft.com/office/powerpoint/2012/main" userId="b5c65e5a27290c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6899"/>
    <a:srgbClr val="444A4A"/>
    <a:srgbClr val="B3B3B3"/>
    <a:srgbClr val="48C9F1"/>
    <a:srgbClr val="E9ECEF"/>
    <a:srgbClr val="003651"/>
    <a:srgbClr val="AFABAB"/>
    <a:srgbClr val="898989"/>
    <a:srgbClr val="005B92"/>
    <a:srgbClr val="0754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FD0F851-EC5A-4D38-B0AD-8093EC10F33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5" autoAdjust="0"/>
    <p:restoredTop sz="85634" autoAdjust="0"/>
  </p:normalViewPr>
  <p:slideViewPr>
    <p:cSldViewPr snapToGrid="0" showGuides="1">
      <p:cViewPr varScale="1">
        <p:scale>
          <a:sx n="92" d="100"/>
          <a:sy n="92" d="100"/>
        </p:scale>
        <p:origin x="1182" y="66"/>
      </p:cViewPr>
      <p:guideLst>
        <p:guide orient="horz" pos="1032"/>
        <p:guide pos="3840"/>
      </p:guideLst>
    </p:cSldViewPr>
  </p:slideViewPr>
  <p:notesTextViewPr>
    <p:cViewPr>
      <p:scale>
        <a:sx n="75" d="100"/>
        <a:sy n="75" d="100"/>
      </p:scale>
      <p:origin x="0" y="0"/>
    </p:cViewPr>
  </p:notesTextViewPr>
  <p:sorterViewPr>
    <p:cViewPr varScale="1">
      <p:scale>
        <a:sx n="1" d="1"/>
        <a:sy n="1" d="1"/>
      </p:scale>
      <p:origin x="0" y="0"/>
    </p:cViewPr>
  </p:sorterViewPr>
  <p:notesViewPr>
    <p:cSldViewPr snapToGrid="0" showGuides="1">
      <p:cViewPr varScale="1">
        <p:scale>
          <a:sx n="65" d="100"/>
          <a:sy n="65" d="100"/>
        </p:scale>
        <p:origin x="2784" y="4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tags" Target="tags/tag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00BA8B-A4A0-47DE-87E6-107ED97A1ED9}"/>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dirty="0"/>
              <a:t>Copy or Retype Slide Headline Here</a:t>
            </a:r>
          </a:p>
        </p:txBody>
      </p:sp>
      <p:sp>
        <p:nvSpPr>
          <p:cNvPr id="3" name="Date Placeholder 2">
            <a:extLst>
              <a:ext uri="{FF2B5EF4-FFF2-40B4-BE49-F238E27FC236}">
                <a16:creationId xmlns:a16="http://schemas.microsoft.com/office/drawing/2014/main" id="{EE59CF2A-C0B6-4E23-A8F5-BA2E0BF6E78D}"/>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46CA0A60-4272-43EA-9609-D2DEC7780AC7}" type="datetimeFigureOut">
              <a:rPr lang="en-US" smtClean="0"/>
              <a:t>7/17/2023</a:t>
            </a:fld>
            <a:endParaRPr lang="en-US" dirty="0"/>
          </a:p>
        </p:txBody>
      </p:sp>
      <p:sp>
        <p:nvSpPr>
          <p:cNvPr id="4" name="Footer Placeholder 3">
            <a:extLst>
              <a:ext uri="{FF2B5EF4-FFF2-40B4-BE49-F238E27FC236}">
                <a16:creationId xmlns:a16="http://schemas.microsoft.com/office/drawing/2014/main" id="{E820AF80-B894-4A6E-A83A-54DD8D31BF9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dirty="0"/>
              <a:t>© 2021 The TRACOM Corporation All Rights Reserved </a:t>
            </a:r>
          </a:p>
        </p:txBody>
      </p:sp>
      <p:sp>
        <p:nvSpPr>
          <p:cNvPr id="5" name="Slide Number Placeholder 4">
            <a:extLst>
              <a:ext uri="{FF2B5EF4-FFF2-40B4-BE49-F238E27FC236}">
                <a16:creationId xmlns:a16="http://schemas.microsoft.com/office/drawing/2014/main" id="{FCD2493E-31F0-4EF7-8F38-0F4186F9F416}"/>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984D36EE-7A72-4DA1-A401-AF8B6E1DFDB4}" type="slidenum">
              <a:rPr lang="en-US" smtClean="0"/>
              <a:t>‹#›</a:t>
            </a:fld>
            <a:endParaRPr lang="en-US" dirty="0"/>
          </a:p>
        </p:txBody>
      </p:sp>
    </p:spTree>
    <p:extLst>
      <p:ext uri="{BB962C8B-B14F-4D97-AF65-F5344CB8AC3E}">
        <p14:creationId xmlns:p14="http://schemas.microsoft.com/office/powerpoint/2010/main" val="2887398510"/>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8T16:20:28.16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18625" y="1922358"/>
            <a:ext cx="6476301" cy="481727"/>
          </a:xfrm>
          <a:prstGeom prst="rect">
            <a:avLst/>
          </a:prstGeom>
        </p:spPr>
        <p:txBody>
          <a:bodyPr vert="horz" lIns="0" tIns="0" rIns="0" bIns="0" rtlCol="0" anchor="b"/>
          <a:lstStyle>
            <a:lvl1pPr algn="l">
              <a:defRPr sz="1700" b="1" spc="-32" baseline="0">
                <a:solidFill>
                  <a:schemeClr val="accent2"/>
                </a:solidFill>
              </a:defRPr>
            </a:lvl1pPr>
          </a:lstStyle>
          <a:p>
            <a:r>
              <a:rPr lang="en-US" dirty="0"/>
              <a:t>Copy or Retype Slide Headline Here</a:t>
            </a:r>
          </a:p>
        </p:txBody>
      </p:sp>
      <p:sp>
        <p:nvSpPr>
          <p:cNvPr id="3" name="Date Placeholder 2"/>
          <p:cNvSpPr>
            <a:spLocks noGrp="1"/>
          </p:cNvSpPr>
          <p:nvPr>
            <p:ph type="dt" idx="1"/>
          </p:nvPr>
        </p:nvSpPr>
        <p:spPr>
          <a:xfrm>
            <a:off x="4184227" y="-534999"/>
            <a:ext cx="3169920" cy="481727"/>
          </a:xfrm>
          <a:prstGeom prst="rect">
            <a:avLst/>
          </a:prstGeom>
        </p:spPr>
        <p:txBody>
          <a:bodyPr vert="horz" lIns="0" tIns="0" rIns="0" bIns="0" rtlCol="0"/>
          <a:lstStyle>
            <a:lvl1pPr algn="r">
              <a:defRPr sz="1300"/>
            </a:lvl1pPr>
          </a:lstStyle>
          <a:p>
            <a:fld id="{62988393-0E3C-4976-AA48-59774D280CFC}" type="datetimeFigureOut">
              <a:rPr lang="en-US" smtClean="0"/>
              <a:t>7/17/2023</a:t>
            </a:fld>
            <a:endParaRPr lang="en-US" dirty="0"/>
          </a:p>
        </p:txBody>
      </p:sp>
      <p:sp>
        <p:nvSpPr>
          <p:cNvPr id="4" name="Slide Image Placeholder 3"/>
          <p:cNvSpPr>
            <a:spLocks noGrp="1" noRot="1" noChangeAspect="1"/>
          </p:cNvSpPr>
          <p:nvPr>
            <p:ph type="sldImg" idx="2"/>
          </p:nvPr>
        </p:nvSpPr>
        <p:spPr>
          <a:xfrm>
            <a:off x="538163" y="596900"/>
            <a:ext cx="2316162" cy="1303338"/>
          </a:xfrm>
          <a:prstGeom prst="rect">
            <a:avLst/>
          </a:prstGeom>
          <a:noFill/>
          <a:ln w="12700">
            <a:solidFill>
              <a:schemeClr val="bg2"/>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518625" y="2522433"/>
            <a:ext cx="6476301" cy="6482477"/>
          </a:xfrm>
          <a:prstGeom prst="rect">
            <a:avLst/>
          </a:prstGeom>
        </p:spPr>
        <p:txBody>
          <a:bodyPr vert="horz" lIns="0" tIns="0" rIns="0" bIns="0" rtlCol="0"/>
          <a:lstStyle/>
          <a:p>
            <a:pPr lvl="0"/>
            <a:r>
              <a:rPr lang="en-US" dirty="0"/>
              <a:t>Type copy here. To reformat, place cursor at the beginning of sentence and hit Tab for BOLD, Italic, or Bullet points. To return to previous format, use </a:t>
            </a:r>
            <a:r>
              <a:rPr lang="en-US" dirty="0" err="1"/>
              <a:t>Shift+Tab</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518624" y="9292905"/>
            <a:ext cx="6476301" cy="308296"/>
          </a:xfrm>
          <a:prstGeom prst="rect">
            <a:avLst/>
          </a:prstGeom>
        </p:spPr>
        <p:txBody>
          <a:bodyPr vert="horz" lIns="0" tIns="0" rIns="0" bIns="0" rtlCol="0" anchor="t"/>
          <a:lstStyle>
            <a:lvl1pPr algn="l">
              <a:defRPr sz="800">
                <a:solidFill>
                  <a:schemeClr val="accent3"/>
                </a:solidFill>
              </a:defRPr>
            </a:lvl1p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7" name="Slide Number Placeholder 6"/>
          <p:cNvSpPr>
            <a:spLocks noGrp="1"/>
          </p:cNvSpPr>
          <p:nvPr>
            <p:ph type="sldNum" sz="quarter" idx="5"/>
          </p:nvPr>
        </p:nvSpPr>
        <p:spPr>
          <a:xfrm>
            <a:off x="2979007" y="596290"/>
            <a:ext cx="4015918" cy="215479"/>
          </a:xfrm>
          <a:prstGeom prst="rect">
            <a:avLst/>
          </a:prstGeom>
        </p:spPr>
        <p:txBody>
          <a:bodyPr vert="horz" lIns="0" tIns="0" rIns="0" bIns="0" rtlCol="0" anchor="b"/>
          <a:lstStyle>
            <a:lvl1pPr algn="l">
              <a:defRPr sz="1100">
                <a:solidFill>
                  <a:schemeClr val="accent3"/>
                </a:solidFill>
              </a:defRPr>
            </a:lvl1pPr>
          </a:lstStyle>
          <a:p>
            <a:r>
              <a:rPr lang="en-US" dirty="0"/>
              <a:t>Slide </a:t>
            </a:r>
            <a:fld id="{D9A648C1-F151-4CF5-B9CC-6608EAC3961C}" type="slidenum">
              <a:rPr lang="en-US" smtClean="0"/>
              <a:pPr/>
              <a:t>‹#›</a:t>
            </a:fld>
            <a:endParaRPr lang="en-US" dirty="0"/>
          </a:p>
        </p:txBody>
      </p:sp>
    </p:spTree>
    <p:extLst>
      <p:ext uri="{BB962C8B-B14F-4D97-AF65-F5344CB8AC3E}">
        <p14:creationId xmlns:p14="http://schemas.microsoft.com/office/powerpoint/2010/main" val="4089149608"/>
      </p:ext>
    </p:extLst>
  </p:cSld>
  <p:clrMap bg1="lt1" tx1="dk1" bg2="lt2" tx2="dk2" accent1="accent1" accent2="accent2" accent3="accent3" accent4="accent4" accent5="accent5" accent6="accent6" hlink="hlink" folHlink="folHlink"/>
  <p:hf hdr="0" dt="0"/>
  <p:notesStyle>
    <a:lvl1pPr marL="0" indent="0" algn="l" defTabSz="914400" rtl="0" eaLnBrk="1" latinLnBrk="0" hangingPunct="1">
      <a:spcBef>
        <a:spcPts val="200"/>
      </a:spcBef>
      <a:spcAft>
        <a:spcPts val="200"/>
      </a:spcAft>
      <a:buFont typeface="Arial" panose="020B0604020202020204" pitchFamily="34" charset="0"/>
      <a:buChar char="​"/>
      <a:defRPr sz="1200" kern="1200">
        <a:solidFill>
          <a:schemeClr val="tx1"/>
        </a:solidFill>
        <a:latin typeface="+mn-lt"/>
        <a:ea typeface="+mn-ea"/>
        <a:cs typeface="+mn-cs"/>
      </a:defRPr>
    </a:lvl1pPr>
    <a:lvl2pPr marL="0" indent="0" algn="l" defTabSz="914400" rtl="0" eaLnBrk="1" latinLnBrk="0" hangingPunct="1">
      <a:spcBef>
        <a:spcPts val="200"/>
      </a:spcBef>
      <a:spcAft>
        <a:spcPts val="200"/>
      </a:spcAft>
      <a:buFont typeface="Arial" panose="020B0604020202020204" pitchFamily="34" charset="0"/>
      <a:buChar char="​"/>
      <a:defRPr sz="1200" b="1" kern="1200">
        <a:solidFill>
          <a:schemeClr val="tx1"/>
        </a:solidFill>
        <a:latin typeface="+mn-lt"/>
        <a:ea typeface="+mn-ea"/>
        <a:cs typeface="+mn-cs"/>
      </a:defRPr>
    </a:lvl2pPr>
    <a:lvl3pPr marL="0" indent="0" algn="l" defTabSz="914400" rtl="0" eaLnBrk="1" latinLnBrk="0" hangingPunct="1">
      <a:buFont typeface="Arial" panose="020B0604020202020204" pitchFamily="34" charset="0"/>
      <a:buChar char="​"/>
      <a:defRPr sz="1200" i="1" kern="1200">
        <a:solidFill>
          <a:schemeClr val="tx1"/>
        </a:solidFill>
        <a:latin typeface="+mn-lt"/>
        <a:ea typeface="+mn-ea"/>
        <a:cs typeface="+mn-cs"/>
      </a:defRPr>
    </a:lvl3pPr>
    <a:lvl4pPr marL="112713" indent="-112713"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85750" indent="-171450" algn="l" defTabSz="914400" rtl="0" eaLnBrk="1" latinLnBrk="0" hangingPunct="1">
      <a:buFont typeface="Symbol" panose="05050102010706020507" pitchFamily="18"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www.socialstylenavigator.com/"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slide" Target="../slides/slide91.xml"/><Relationship Id="rId1" Type="http://schemas.openxmlformats.org/officeDocument/2006/relationships/notesMaster" Target="../notesMasters/notesMaster1.xml"/><Relationship Id="rId4" Type="http://schemas.openxmlformats.org/officeDocument/2006/relationships/image" Target="../media/image340.png"/></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738" y="0"/>
            <a:ext cx="7204075" cy="4052888"/>
          </a:xfrm>
        </p:spPr>
      </p:sp>
      <p:sp>
        <p:nvSpPr>
          <p:cNvPr id="3" name="Notes Placeholder 2"/>
          <p:cNvSpPr>
            <a:spLocks noGrp="1"/>
          </p:cNvSpPr>
          <p:nvPr>
            <p:ph type="body" idx="1"/>
          </p:nvPr>
        </p:nvSpPr>
        <p:spPr>
          <a:xfrm>
            <a:off x="518625" y="4868942"/>
            <a:ext cx="6476301" cy="816768"/>
          </a:xfrm>
        </p:spPr>
        <p:txBody>
          <a:bodyPr/>
          <a:lstStyle/>
          <a:p>
            <a:r>
              <a:rPr lang="en-US" sz="1100" b="1" dirty="0">
                <a:solidFill>
                  <a:srgbClr val="000000"/>
                </a:solidFill>
                <a:latin typeface="Arial" panose="020B0604020202020204" pitchFamily="34" charset="0"/>
              </a:rPr>
              <a:t>2 Minutes</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WELCOME </a:t>
            </a:r>
            <a:r>
              <a:rPr lang="en-US" sz="1100" dirty="0">
                <a:solidFill>
                  <a:srgbClr val="000000"/>
                </a:solidFill>
                <a:latin typeface="Arial" panose="020B0604020202020204" pitchFamily="34" charset="0"/>
              </a:rPr>
              <a:t>participants to the session and </a:t>
            </a:r>
            <a:r>
              <a:rPr lang="en-US" sz="1100" b="1" dirty="0">
                <a:solidFill>
                  <a:srgbClr val="000000"/>
                </a:solidFill>
                <a:latin typeface="Arial" panose="020B0604020202020204" pitchFamily="34" charset="0"/>
              </a:rPr>
              <a:t>REVIEW</a:t>
            </a:r>
            <a:r>
              <a:rPr lang="en-US" sz="1100" dirty="0">
                <a:solidFill>
                  <a:srgbClr val="000000"/>
                </a:solidFill>
                <a:latin typeface="Arial" panose="020B0604020202020204" pitchFamily="34" charset="0"/>
              </a:rPr>
              <a:t> key points about TRACOM’s SOCIAL STYLE Model: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One of the most widely used and highly regarded behavioral models in use today.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Will help you develop insight about your behavioral strengths and weaknesses, and your customers’ behavioral preferences.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Originally developed in the 1960s by psychologists David Merrill and Roger Reid.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Used worldwide by millions of people. </a:t>
            </a:r>
          </a:p>
          <a:p>
            <a:endParaRPr lang="en-US" sz="1100" dirty="0">
              <a:solidFill>
                <a:srgbClr val="000000"/>
              </a:solidFill>
              <a:latin typeface="Arial" panose="020B0604020202020204" pitchFamily="34" charset="0"/>
            </a:endParaRPr>
          </a:p>
          <a:p>
            <a:pPr algn="l"/>
            <a:r>
              <a:rPr lang="en-US" sz="1100" b="1" dirty="0">
                <a:solidFill>
                  <a:srgbClr val="000000"/>
                </a:solidFill>
                <a:latin typeface="Arial" panose="020B0604020202020204" pitchFamily="34" charset="0"/>
              </a:rPr>
              <a:t>PROGRAM BENEFITS </a:t>
            </a:r>
          </a:p>
          <a:p>
            <a:pPr algn="l"/>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Working successfully with customers depends on developing good relationships. You can do this by understanding your own Style and, more importantly, other people’s Styles. This allows you to practice Versatility by adjusting your behavior to meet other people’s Style preferences. Research shows that people who consistently show Versatility are more effective in their jobs than people who don’t show Versatility.</a:t>
            </a:r>
            <a:endParaRPr lang="en-US" sz="105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Tree>
    <p:extLst>
      <p:ext uri="{BB962C8B-B14F-4D97-AF65-F5344CB8AC3E}">
        <p14:creationId xmlns:p14="http://schemas.microsoft.com/office/powerpoint/2010/main" val="2430013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8)</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a:t>
            </a:r>
            <a:r>
              <a:rPr lang="en-US" sz="1100" b="0" dirty="0">
                <a:solidFill>
                  <a:srgbClr val="000000"/>
                </a:solidFill>
                <a:latin typeface="Arial" panose="020B0604020202020204" pitchFamily="34" charset="0"/>
              </a:rPr>
              <a:t> When we first meet people, we often form immediate impressions, even after just a few seconds. This is </a:t>
            </a:r>
            <a:r>
              <a:rPr lang="en-US" sz="2000" b="0" kern="1200" dirty="0">
                <a:solidFill>
                  <a:schemeClr val="tx1"/>
                </a:solidFill>
                <a:latin typeface="+mn-lt"/>
                <a:ea typeface="+mn-ea"/>
                <a:cs typeface="+mn-cs"/>
              </a:rPr>
              <a:t>subconscious</a:t>
            </a:r>
            <a:r>
              <a:rPr lang="en-US" sz="1100" b="0" dirty="0">
                <a:solidFill>
                  <a:srgbClr val="000000"/>
                </a:solidFill>
                <a:latin typeface="Arial" panose="020B0604020202020204" pitchFamily="34" charset="0"/>
              </a:rPr>
              <a:t> (below our level of awareness) and happens immediately.</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a:t>
            </a:r>
            <a:r>
              <a:rPr lang="en-US" sz="1100" dirty="0">
                <a:solidFill>
                  <a:srgbClr val="000000"/>
                </a:solidFill>
                <a:latin typeface="Arial" panose="020B0604020202020204" pitchFamily="34" charset="0"/>
              </a:rPr>
              <a:t> </a:t>
            </a:r>
          </a:p>
          <a:p>
            <a:r>
              <a:rPr lang="en-US" sz="1100" dirty="0">
                <a:solidFill>
                  <a:srgbClr val="000000"/>
                </a:solidFill>
                <a:latin typeface="Arial" panose="020B0604020202020204" pitchFamily="34" charset="0"/>
              </a:rPr>
              <a:t>Traits Column: What we think we know about a person, based on interactions; subjective opinions. </a:t>
            </a:r>
          </a:p>
          <a:p>
            <a:r>
              <a:rPr lang="en-US" sz="1100" dirty="0">
                <a:solidFill>
                  <a:srgbClr val="000000"/>
                </a:solidFill>
                <a:latin typeface="Arial" panose="020B0604020202020204" pitchFamily="34" charset="0"/>
              </a:rPr>
              <a:t>Judgments Column: Our reactions to others; conclusions or evaluations we make, based on our subjective opinions. </a:t>
            </a:r>
          </a:p>
          <a:p>
            <a:r>
              <a:rPr lang="en-US" sz="1100" dirty="0">
                <a:solidFill>
                  <a:srgbClr val="000000"/>
                </a:solidFill>
                <a:latin typeface="Arial" panose="020B0604020202020204" pitchFamily="34" charset="0"/>
              </a:rPr>
              <a:t>Observable Behavior Column: Things others “Say and Do”; more objective and observable behaviors.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Traits and Judgments are most subjective in nature and contain positive or negative descriptions.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objective and contains no positive or negative value.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an important tool for assessing others’ Styles. By focusing on Observable Behavior, you gain objectivity, which is critical for understanding people’s Styles.</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10</a:t>
            </a:fld>
            <a:endParaRPr lang="en-US" dirty="0"/>
          </a:p>
        </p:txBody>
      </p:sp>
    </p:spTree>
    <p:extLst>
      <p:ext uri="{BB962C8B-B14F-4D97-AF65-F5344CB8AC3E}">
        <p14:creationId xmlns:p14="http://schemas.microsoft.com/office/powerpoint/2010/main" val="861883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1" dirty="0"/>
              <a:t>SAY</a:t>
            </a:r>
            <a:r>
              <a:rPr lang="en-US" dirty="0"/>
              <a:t> We measure observable behavior on two dimensions: Assertiveness and Responsiveness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11</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82351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 (Workbook, page 9)</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To become more effective with others, we follow a behavioral model. There are two dimensions of behavior that define SOCIAL STYLE: Assertiveness and Responsiveness.</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the degree to which we ask or tell when interacting with others. The two anchors for Assertiveness are </a:t>
            </a:r>
            <a:r>
              <a:rPr lang="en-US" sz="1100" b="1" dirty="0">
                <a:solidFill>
                  <a:srgbClr val="000000"/>
                </a:solidFill>
                <a:latin typeface="+mn-lt"/>
              </a:rPr>
              <a:t>Ask </a:t>
            </a:r>
            <a:r>
              <a:rPr lang="en-US" sz="1100" dirty="0">
                <a:solidFill>
                  <a:srgbClr val="000000"/>
                </a:solidFill>
                <a:latin typeface="Arial" panose="020B0604020202020204" pitchFamily="34" charset="0"/>
              </a:rPr>
              <a:t>on the left side of the continuum and </a:t>
            </a:r>
            <a:r>
              <a:rPr lang="en-US" sz="1100" b="1" dirty="0">
                <a:solidFill>
                  <a:srgbClr val="000000"/>
                </a:solidFill>
                <a:latin typeface="+mn-lt"/>
              </a:rPr>
              <a:t>Tell </a:t>
            </a:r>
            <a:r>
              <a:rPr lang="en-US" sz="1100" dirty="0">
                <a:solidFill>
                  <a:srgbClr val="000000"/>
                </a:solidFill>
                <a:latin typeface="Arial" panose="020B0604020202020204" pitchFamily="34" charset="0"/>
              </a:rPr>
              <a:t>on the right side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a measurement of how we try to influence others to take action. If you are more “Tell” Assertive, you state your opinions directly. You tend to declare your viewpoints and try to direct the actions of others.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“Let’s have lunch today!”</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“Ask” Assertive, you tend to be more cautious and reserved about sharing your opinions. You attempt to influence others in a more quiet, low-key, questioning manner.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“Would you like to have lunch with me today?”</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12</a:t>
            </a:fld>
            <a:endParaRPr lang="en-US" dirty="0"/>
          </a:p>
        </p:txBody>
      </p:sp>
    </p:spTree>
    <p:extLst>
      <p:ext uri="{BB962C8B-B14F-4D97-AF65-F5344CB8AC3E}">
        <p14:creationId xmlns:p14="http://schemas.microsoft.com/office/powerpoint/2010/main" val="3059706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3 Minutes (Workbook, page 10)</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Assertiveness scale helps predict a person’s behavior because it represents a “theme” or typical pattern. There are verbal and non-verbal clues to indicate a person’s Assertiveness.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for examples of verbal and non-verbal clues for Ask-Assertive and Tell-Assertive individuals.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indicators of Assertiveness: </a:t>
            </a:r>
          </a:p>
          <a:p>
            <a:endParaRPr lang="en-US" sz="1100" b="1" dirty="0">
              <a:solidFill>
                <a:srgbClr val="000000"/>
              </a:solidFill>
              <a:latin typeface="+mn-lt"/>
            </a:endParaRPr>
          </a:p>
          <a:p>
            <a:r>
              <a:rPr lang="en-US" sz="1100" b="1" dirty="0">
                <a:solidFill>
                  <a:srgbClr val="000000"/>
                </a:solidFill>
                <a:latin typeface="+mn-lt"/>
              </a:rPr>
              <a:t>Verbal: </a:t>
            </a:r>
            <a:r>
              <a:rPr lang="en-US" sz="1100" dirty="0">
                <a:solidFill>
                  <a:srgbClr val="000000"/>
                </a:solidFill>
                <a:latin typeface="Arial" panose="020B0604020202020204" pitchFamily="34" charset="0"/>
              </a:rPr>
              <a:t>Ask-Assertive individuals use a slower pace, less quantity (fewer words), and quieter volume. Tell-Assertive individuals use a faster pace, talk more, and a louder volume. </a:t>
            </a:r>
          </a:p>
          <a:p>
            <a:endParaRPr lang="en-US" sz="1100" b="1" dirty="0">
              <a:solidFill>
                <a:srgbClr val="000000"/>
              </a:solidFill>
              <a:latin typeface="+mn-lt"/>
            </a:endParaRPr>
          </a:p>
          <a:p>
            <a:r>
              <a:rPr lang="en-US" sz="1100" b="1" dirty="0">
                <a:solidFill>
                  <a:srgbClr val="000000"/>
                </a:solidFill>
                <a:latin typeface="+mn-lt"/>
              </a:rPr>
              <a:t>Non-Verbal: </a:t>
            </a:r>
            <a:r>
              <a:rPr lang="en-US" sz="1100" dirty="0">
                <a:solidFill>
                  <a:srgbClr val="000000"/>
                </a:solidFill>
                <a:latin typeface="Arial" panose="020B0604020202020204" pitchFamily="34" charset="0"/>
              </a:rPr>
              <a:t>Ask-Assertive individuals show relaxed hands and gestures, lean back, and use less direct eye contact. Tell-Assertive individuals have a directive use of hands, lean forward, and use more direct eye contact. </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13</a:t>
            </a:fld>
            <a:endParaRPr lang="en-US" dirty="0"/>
          </a:p>
        </p:txBody>
      </p:sp>
      <p:graphicFrame>
        <p:nvGraphicFramePr>
          <p:cNvPr id="8" name="Table 7">
            <a:extLst>
              <a:ext uri="{FF2B5EF4-FFF2-40B4-BE49-F238E27FC236}">
                <a16:creationId xmlns:a16="http://schemas.microsoft.com/office/drawing/2014/main" id="{02FE0031-053F-48F4-AE9D-851D4D6996AB}"/>
              </a:ext>
            </a:extLst>
          </p:cNvPr>
          <p:cNvGraphicFramePr>
            <a:graphicFrameLocks noGrp="1"/>
          </p:cNvGraphicFramePr>
          <p:nvPr>
            <p:extLst>
              <p:ext uri="{D42A27DB-BD31-4B8C-83A1-F6EECF244321}">
                <p14:modId xmlns:p14="http://schemas.microsoft.com/office/powerpoint/2010/main" val="1571928766"/>
              </p:ext>
            </p:extLst>
          </p:nvPr>
        </p:nvGraphicFramePr>
        <p:xfrm>
          <a:off x="518159" y="6255025"/>
          <a:ext cx="6476300" cy="2749437"/>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05493">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798744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10 Minutes (Workbook, page 11)</a:t>
            </a:r>
          </a:p>
          <a:p>
            <a:endParaRPr lang="en-US" sz="1100" dirty="0"/>
          </a:p>
          <a:p>
            <a:r>
              <a:rPr lang="en-US" sz="1100" b="1" dirty="0">
                <a:solidFill>
                  <a:srgbClr val="000000"/>
                </a:solidFill>
                <a:latin typeface="Arial" panose="020B0604020202020204" pitchFamily="34" charset="0"/>
              </a:rPr>
              <a:t>PLAY </a:t>
            </a:r>
            <a:r>
              <a:rPr lang="en-US" sz="1100" dirty="0">
                <a:solidFill>
                  <a:srgbClr val="000000"/>
                </a:solidFill>
                <a:latin typeface="Arial" panose="020B0604020202020204" pitchFamily="34" charset="0"/>
              </a:rPr>
              <a:t>the same Video Part 1, again, now that participants have been introduced to Assertiveness.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them to observe verbal and non-verbal “Say and Do” behaviors and record their observations on page 11 of their Participant Workbook.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DISCUSS </a:t>
            </a:r>
            <a:r>
              <a:rPr lang="en-US" sz="1100" dirty="0">
                <a:solidFill>
                  <a:srgbClr val="000000"/>
                </a:solidFill>
                <a:latin typeface="Arial" panose="020B0604020202020204" pitchFamily="34" charset="0"/>
              </a:rPr>
              <a:t>video characters related to Assertiveness.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to share some subjective “Say and Do” verbal and non-verbal behaviors of each of the team members. Think about speech characteristics such as pace, quantity, and volume for verbal behaviors and use of hands, posture, and eye contact for non-verbal behaviors.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What is different about your observations from the first time you saw the video? (Answer: They are much more objective.) This contrasts with the subjective observations participants made earlier.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Based on your understanding of the Assertiveness dimension, where do you think each of the characters falls on the Assertiveness continuum?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Assertiveness is neither positive nor negative; it is neutral. There is no good or bad place on the Assertiveness scale. Your level of Assertiveness only becomes positive or negative when used appropriately or inappropriately. </a:t>
            </a:r>
          </a:p>
          <a:p>
            <a:pPr defTabSz="966612">
              <a:spcBef>
                <a:spcPts val="211"/>
              </a:spcBef>
              <a:spcAft>
                <a:spcPts val="211"/>
              </a:spcAft>
              <a:defRPr/>
            </a:pPr>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14</a:t>
            </a:fld>
            <a:endParaRPr lang="en-US" dirty="0"/>
          </a:p>
        </p:txBody>
      </p:sp>
    </p:spTree>
    <p:extLst>
      <p:ext uri="{BB962C8B-B14F-4D97-AF65-F5344CB8AC3E}">
        <p14:creationId xmlns:p14="http://schemas.microsoft.com/office/powerpoint/2010/main" val="2349365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solidFill>
                  <a:srgbClr val="000000"/>
                </a:solidFill>
                <a:latin typeface="Arial" panose="020B0604020202020204" pitchFamily="34" charset="0"/>
              </a:rPr>
              <a:t>10 Minutes (Workbook, page 12)</a:t>
            </a:r>
          </a:p>
          <a:p>
            <a:endParaRPr lang="en-US" sz="1100" dirty="0"/>
          </a:p>
          <a:p>
            <a:r>
              <a:rPr lang="en-US" sz="1800" b="1" i="0" u="none" strike="noStrike" baseline="0" dirty="0">
                <a:solidFill>
                  <a:srgbClr val="005088"/>
                </a:solidFill>
                <a:latin typeface="Museo 500"/>
              </a:rPr>
              <a:t>SAY</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Using the customer that you identified earlier, think about, and then write down, that person’s Assertiveness behaviors. Include the person’s verbal and non-verbal behaviors. Think about their speech characteristics such as pace, quantity, and volume for verbal behaviors and use of hands, posture, and eye contact for non-verbal behaviors. </a:t>
            </a:r>
          </a:p>
          <a:p>
            <a:endParaRPr lang="en-US" sz="1800" b="0" i="0" u="none" strike="noStrike" baseline="0" dirty="0">
              <a:solidFill>
                <a:srgbClr val="000000"/>
              </a:solidFill>
              <a:latin typeface="Museo Sans 300"/>
            </a:endParaRPr>
          </a:p>
          <a:p>
            <a:r>
              <a:rPr lang="en-US" sz="1800" b="1" i="0" u="none" strike="noStrike" baseline="0" dirty="0">
                <a:solidFill>
                  <a:srgbClr val="005088"/>
                </a:solidFill>
                <a:latin typeface="Museo 500"/>
              </a:rPr>
              <a:t>DEBRIEF</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 exercise by asking participants to briefly share the information about their customer’s Ask or Tell Assertive behaviors.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RECORD</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their information on a virtual white board or flip chart.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ASK</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What is different about your observations from the first time you described this person? </a:t>
            </a:r>
          </a:p>
          <a:p>
            <a:r>
              <a:rPr lang="en-US" sz="1800" b="0" i="0" u="none" strike="noStrike" baseline="0" dirty="0">
                <a:solidFill>
                  <a:srgbClr val="000000"/>
                </a:solidFill>
                <a:latin typeface="Museo Sans 300"/>
              </a:rPr>
              <a:t>Answer: They are much more objective. This contrasts with the subjective observations participants made earlier.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ASK</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Based on your understanding of the Assertiveness dimension, where do you think your customer falls on the Assertiveness continuum?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EMPHASIZE</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that Assertiveness is neither positive nor negative; it is neutral. There is no good or bad place on the Assertiveness scale. </a:t>
            </a:r>
          </a:p>
          <a:p>
            <a:endParaRPr lang="en-US" sz="1800" b="0" i="0" u="none" strike="noStrike" baseline="0" dirty="0">
              <a:solidFill>
                <a:srgbClr val="000000"/>
              </a:solidFill>
              <a:latin typeface="Museo Sans 30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15</a:t>
            </a:fld>
            <a:endParaRPr lang="en-US" dirty="0"/>
          </a:p>
        </p:txBody>
      </p:sp>
      <p:graphicFrame>
        <p:nvGraphicFramePr>
          <p:cNvPr id="8" name="Table 7">
            <a:extLst>
              <a:ext uri="{FF2B5EF4-FFF2-40B4-BE49-F238E27FC236}">
                <a16:creationId xmlns:a16="http://schemas.microsoft.com/office/drawing/2014/main" id="{02FE0031-053F-48F4-AE9D-851D4D6996AB}"/>
              </a:ext>
            </a:extLst>
          </p:cNvPr>
          <p:cNvGraphicFramePr>
            <a:graphicFrameLocks noGrp="1"/>
          </p:cNvGraphicFramePr>
          <p:nvPr>
            <p:extLst>
              <p:ext uri="{D42A27DB-BD31-4B8C-83A1-F6EECF244321}">
                <p14:modId xmlns:p14="http://schemas.microsoft.com/office/powerpoint/2010/main" val="1571928766"/>
              </p:ext>
            </p:extLst>
          </p:nvPr>
        </p:nvGraphicFramePr>
        <p:xfrm>
          <a:off x="518159" y="6255025"/>
          <a:ext cx="6476300" cy="2749437"/>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05493">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533871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 (Workbook, page 13)</a:t>
            </a: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the degree to which people tend to control (don’t outwardly display emotions) or emote (outwardly display emotions).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The two descriptive anchors for the Responsiveness scale are </a:t>
            </a:r>
            <a:r>
              <a:rPr lang="en-US" sz="1100" b="1" dirty="0">
                <a:solidFill>
                  <a:srgbClr val="000000"/>
                </a:solidFill>
                <a:latin typeface="+mn-lt"/>
              </a:rPr>
              <a:t>Controls </a:t>
            </a:r>
            <a:r>
              <a:rPr lang="en-US" sz="1100" dirty="0">
                <a:solidFill>
                  <a:srgbClr val="000000"/>
                </a:solidFill>
                <a:latin typeface="Arial" panose="020B0604020202020204" pitchFamily="34" charset="0"/>
              </a:rPr>
              <a:t>on the top of the continuum and </a:t>
            </a:r>
            <a:r>
              <a:rPr lang="en-US" sz="1100" b="1" dirty="0">
                <a:solidFill>
                  <a:srgbClr val="000000"/>
                </a:solidFill>
                <a:latin typeface="+mn-lt"/>
              </a:rPr>
              <a:t>Emotes </a:t>
            </a:r>
            <a:r>
              <a:rPr lang="en-US" sz="1100" dirty="0">
                <a:solidFill>
                  <a:srgbClr val="000000"/>
                </a:solidFill>
                <a:latin typeface="Arial" panose="020B0604020202020204" pitchFamily="34" charset="0"/>
              </a:rPr>
              <a:t>on the bottom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Responsiveness is also the extent to which you react to emotional appeals or displays. </a:t>
            </a:r>
          </a:p>
          <a:p>
            <a:endParaRPr lang="en-US" sz="1100" b="1"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control your emotions, you usually don’t react to emotional appeals and are more likely to focus on ideas, data, and tasks. You are less likely to share your feelings publicly.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emoting, you share and display your emotions with others. You are more likely to respond to emotional appeals and displays from others.</a:t>
            </a:r>
          </a:p>
          <a:p>
            <a:endParaRPr lang="en-US" sz="1100" dirty="0">
              <a:solidFill>
                <a:schemeClr val="tx2"/>
              </a:solidFill>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16</a:t>
            </a:fld>
            <a:endParaRPr lang="en-US" dirty="0"/>
          </a:p>
        </p:txBody>
      </p:sp>
      <p:graphicFrame>
        <p:nvGraphicFramePr>
          <p:cNvPr id="7" name="Table 7">
            <a:extLst>
              <a:ext uri="{FF2B5EF4-FFF2-40B4-BE49-F238E27FC236}">
                <a16:creationId xmlns:a16="http://schemas.microsoft.com/office/drawing/2014/main" id="{CA97944D-0BB7-4E45-B17B-486788F7A2FB}"/>
              </a:ext>
            </a:extLst>
          </p:cNvPr>
          <p:cNvGraphicFramePr>
            <a:graphicFrameLocks noGrp="1"/>
          </p:cNvGraphicFramePr>
          <p:nvPr>
            <p:extLst>
              <p:ext uri="{D42A27DB-BD31-4B8C-83A1-F6EECF244321}">
                <p14:modId xmlns:p14="http://schemas.microsoft.com/office/powerpoint/2010/main" val="735079250"/>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65176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3 Minutes (Workbook, page 14)</a:t>
            </a: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Responsiveness scale, like the Assertiveness scale, helps us to predict a person’s behavior because it is a “theme” or typical pattern.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for their opinions on the verbal and non-verbal clues of Control- and Emote-oriented individuals.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clues to responsive behavior as noted on the slide.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neither a positive nor a negative quality; it is neutral.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and Responsiveness do not affect each other — they are independent of each other.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17</a:t>
            </a:fld>
            <a:endParaRPr lang="en-US" dirty="0"/>
          </a:p>
        </p:txBody>
      </p:sp>
      <p:graphicFrame>
        <p:nvGraphicFramePr>
          <p:cNvPr id="7" name="Table 7">
            <a:extLst>
              <a:ext uri="{FF2B5EF4-FFF2-40B4-BE49-F238E27FC236}">
                <a16:creationId xmlns:a16="http://schemas.microsoft.com/office/drawing/2014/main" id="{82BBD212-887F-413F-BF3C-EE6E2852160F}"/>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532729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10 Minutes (Workbook, page 15)</a:t>
            </a:r>
          </a:p>
          <a:p>
            <a:endParaRPr lang="en-US" sz="1100" dirty="0"/>
          </a:p>
          <a:p>
            <a:r>
              <a:rPr lang="en-US" sz="3200" b="1" i="0" u="none" strike="noStrike" baseline="0" dirty="0">
                <a:solidFill>
                  <a:srgbClr val="005088"/>
                </a:solidFill>
                <a:latin typeface="Museo 500"/>
              </a:rPr>
              <a:t>REPLAY</a:t>
            </a:r>
            <a:r>
              <a:rPr lang="en-US" sz="3200" b="0" i="0" u="none" strike="noStrike" baseline="0" dirty="0">
                <a:solidFill>
                  <a:srgbClr val="005088"/>
                </a:solidFill>
                <a:latin typeface="Museo 500"/>
              </a:rPr>
              <a:t> </a:t>
            </a:r>
            <a:r>
              <a:rPr lang="en-US" sz="3200" b="0" i="0" u="none" strike="noStrike" baseline="0" dirty="0">
                <a:solidFill>
                  <a:srgbClr val="000000"/>
                </a:solidFill>
                <a:latin typeface="Museo Sans 300"/>
              </a:rPr>
              <a:t>Video Part 1 again, now that participants have been introduced to Responsiveness.</a:t>
            </a:r>
          </a:p>
          <a:p>
            <a:endParaRPr lang="en-US" sz="3200" b="0" i="0" u="none" strike="noStrike" baseline="0" dirty="0">
              <a:solidFill>
                <a:srgbClr val="000000"/>
              </a:solidFill>
              <a:latin typeface="Museo Sans 300"/>
            </a:endParaRPr>
          </a:p>
          <a:p>
            <a:r>
              <a:rPr lang="en-US" sz="3200" b="1" i="0" u="none" strike="noStrike" baseline="0" dirty="0">
                <a:solidFill>
                  <a:srgbClr val="005088"/>
                </a:solidFill>
                <a:latin typeface="Museo 500"/>
              </a:rPr>
              <a:t>ASK</a:t>
            </a:r>
            <a:r>
              <a:rPr lang="en-US" sz="3200" b="0" i="0" u="none" strike="noStrike" baseline="0" dirty="0">
                <a:solidFill>
                  <a:srgbClr val="005088"/>
                </a:solidFill>
                <a:latin typeface="Museo 500"/>
              </a:rPr>
              <a:t> participants </a:t>
            </a:r>
            <a:r>
              <a:rPr lang="en-US" sz="3200" b="0" i="0" u="none" strike="noStrike" baseline="0" dirty="0">
                <a:solidFill>
                  <a:srgbClr val="000000"/>
                </a:solidFill>
                <a:latin typeface="Museo Sans 300"/>
              </a:rPr>
              <a:t>to observe verbal and non-verbal Say/Do behaviors. </a:t>
            </a:r>
            <a:endParaRPr lang="en-US" sz="1800" dirty="0">
              <a:solidFill>
                <a:srgbClr val="000000"/>
              </a:solidFill>
              <a:latin typeface="Arial" panose="020B0604020202020204" pitchFamily="34" charset="0"/>
            </a:endParaRPr>
          </a:p>
          <a:p>
            <a:endParaRPr lang="en-US" sz="1800" b="1" dirty="0">
              <a:solidFill>
                <a:srgbClr val="000000"/>
              </a:solidFill>
              <a:latin typeface="Arial" panose="020B0604020202020204" pitchFamily="34" charset="0"/>
            </a:endParaRPr>
          </a:p>
          <a:p>
            <a:r>
              <a:rPr lang="en-US" sz="1800" b="1" dirty="0">
                <a:solidFill>
                  <a:srgbClr val="000000"/>
                </a:solidFill>
                <a:latin typeface="Arial" panose="020B0604020202020204" pitchFamily="34" charset="0"/>
              </a:rPr>
              <a:t>SAY </a:t>
            </a:r>
            <a:r>
              <a:rPr lang="en-US" sz="1800" dirty="0">
                <a:solidFill>
                  <a:srgbClr val="000000"/>
                </a:solidFill>
                <a:latin typeface="Arial" panose="020B0604020202020204" pitchFamily="34" charset="0"/>
              </a:rPr>
              <a:t>Think about verbal clues such as vocal emotion, subjects, and what each team member describes. What did you observe? For non-verbal clues, think about use of hands, posture, and facial expressions. </a:t>
            </a:r>
          </a:p>
          <a:p>
            <a:endParaRPr lang="en-US" sz="18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Based on your understanding of Responsiveness, where do you think each of the characters falls on the Responsiveness scale?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Assertiveness and Responsiveness dimensions assess behavior, not personality or intelligence, and they are independent of each other. </a:t>
            </a:r>
          </a:p>
          <a:p>
            <a:endParaRPr lang="en-US" sz="1100" dirty="0">
              <a:solidFill>
                <a:srgbClr val="000000"/>
              </a:solidFill>
              <a:latin typeface="Arial" panose="020B0604020202020204" pitchFamily="34"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18</a:t>
            </a:fld>
            <a:endParaRPr lang="en-US" dirty="0"/>
          </a:p>
        </p:txBody>
      </p:sp>
    </p:spTree>
    <p:extLst>
      <p:ext uri="{BB962C8B-B14F-4D97-AF65-F5344CB8AC3E}">
        <p14:creationId xmlns:p14="http://schemas.microsoft.com/office/powerpoint/2010/main" val="872177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800" b="1" dirty="0">
                <a:solidFill>
                  <a:srgbClr val="000000"/>
                </a:solidFill>
                <a:latin typeface="Arial" panose="020B0604020202020204" pitchFamily="34" charset="0"/>
              </a:rPr>
              <a:t>10 Minutes (Workbook, page 16)</a:t>
            </a:r>
          </a:p>
          <a:p>
            <a:endParaRPr lang="en-US" sz="1800" dirty="0"/>
          </a:p>
          <a:p>
            <a:r>
              <a:rPr lang="en-US" sz="1800" b="1" i="0" u="none" strike="noStrike" baseline="0" dirty="0">
                <a:solidFill>
                  <a:srgbClr val="005088"/>
                </a:solidFill>
                <a:latin typeface="Museo 500"/>
              </a:rPr>
              <a:t>SAY</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Using the customer that you identified earlier, think about, and then write down, that person’s Responsiveness behaviors. Include their verbal and non-verbal behaviors. Think about speech characteristics such as emotion in their voice, subjects of speech, forms of descriptors, and non-verbal behaviors such as use of hands, body posture, and use of facial expressions.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DEBRIEF</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 exercise by asking participants to briefly share the information about their customer’s Control or Emote Responsiveness Behaviors.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RECORD</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their information on a virtual white board or flip chart.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ASK</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What is different about your observations from the first time you described this person? </a:t>
            </a:r>
          </a:p>
          <a:p>
            <a:r>
              <a:rPr lang="en-US" sz="1800" b="0" i="0" u="none" strike="noStrike" baseline="0" dirty="0">
                <a:solidFill>
                  <a:srgbClr val="000000"/>
                </a:solidFill>
                <a:latin typeface="Museo Sans 300"/>
              </a:rPr>
              <a:t>Answer: They are much more objective. This difference contrasts with the subjective observations participants made earlier.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ASK</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Based on your understanding of the Responsiveness Dimension, where do you think your customer falls on the Responsiveness continuum?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19</a:t>
            </a:fld>
            <a:endParaRPr lang="en-US" dirty="0"/>
          </a:p>
        </p:txBody>
      </p:sp>
      <p:graphicFrame>
        <p:nvGraphicFramePr>
          <p:cNvPr id="7" name="Table 7">
            <a:extLst>
              <a:ext uri="{FF2B5EF4-FFF2-40B4-BE49-F238E27FC236}">
                <a16:creationId xmlns:a16="http://schemas.microsoft.com/office/drawing/2014/main" id="{82BBD212-887F-413F-BF3C-EE6E2852160F}"/>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741056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2)</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a:t>
            </a:r>
            <a:r>
              <a:rPr lang="en-US" sz="1100" b="0" dirty="0">
                <a:solidFill>
                  <a:srgbClr val="000000"/>
                </a:solidFill>
                <a:latin typeface="Arial" panose="020B0604020202020204" pitchFamily="34" charset="0"/>
              </a:rPr>
              <a:t> This program will bring you on a journey. The ultimate goal is to work more effectively with your customers and others. We’ll get there through a process that starts with understanding yourself and how your behavior affects your productivity and relationships. We refer to these as “know yourself” and “control yourself.”</a:t>
            </a:r>
          </a:p>
          <a:p>
            <a:endParaRPr lang="en-US" sz="1100" b="0" dirty="0">
              <a:solidFill>
                <a:srgbClr val="000000"/>
              </a:solidFill>
              <a:latin typeface="Arial" panose="020B0604020202020204" pitchFamily="34" charset="0"/>
            </a:endParaRPr>
          </a:p>
          <a:p>
            <a:r>
              <a:rPr lang="en-US" sz="1100" b="0" dirty="0">
                <a:solidFill>
                  <a:srgbClr val="000000"/>
                </a:solidFill>
                <a:latin typeface="Arial" panose="020B0604020202020204" pitchFamily="34" charset="0"/>
              </a:rPr>
              <a:t>Most importantly though, you’ll begin to focus on understanding others and their preferences for getting work done. This is called “know others.” With this understanding of others’ behavioral styles, you’ll begin to practice your Versatility, which is “do something for others.”</a:t>
            </a:r>
          </a:p>
          <a:p>
            <a:endParaRPr lang="en-US" sz="1100" b="0" dirty="0">
              <a:solidFill>
                <a:srgbClr val="000000"/>
              </a:solidFill>
              <a:latin typeface="Arial" panose="020B0604020202020204" pitchFamily="34" charset="0"/>
            </a:endParaRPr>
          </a:p>
          <a:p>
            <a:r>
              <a:rPr lang="en-US" sz="1100" b="0" dirty="0">
                <a:solidFill>
                  <a:srgbClr val="000000"/>
                </a:solidFill>
                <a:latin typeface="Arial" panose="020B0604020202020204" pitchFamily="34" charset="0"/>
              </a:rPr>
              <a:t>We’ll talk more about these four steps later, but as we progress through the program, you’ll see how they are applied. </a:t>
            </a:r>
          </a:p>
          <a:p>
            <a:endParaRPr lang="en-US" sz="1100" b="0" dirty="0">
              <a:solidFill>
                <a:srgbClr val="000000"/>
              </a:solidFill>
              <a:latin typeface="Arial" panose="020B0604020202020204" pitchFamily="34" charset="0"/>
            </a:endParaRPr>
          </a:p>
          <a:p>
            <a:r>
              <a:rPr lang="en-US" sz="1100" b="0" dirty="0">
                <a:solidFill>
                  <a:srgbClr val="000000"/>
                </a:solidFill>
                <a:latin typeface="Arial" panose="020B0604020202020204" pitchFamily="34" charset="0"/>
              </a:rPr>
              <a:t>By the end of the program, you’ll have insight into your own Style and behavior, and the Style of at least one of your customers. You’ll build on this knowledge to develop more effective ways of working with your customers through practicing Versatility.</a:t>
            </a:r>
            <a:endParaRPr lang="en-US" sz="1100" b="1" dirty="0">
              <a:solidFill>
                <a:srgbClr val="000000"/>
              </a:solidFill>
              <a:latin typeface="Arial" panose="020B0604020202020204" pitchFamily="34"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a:t>
            </a:fld>
            <a:endParaRPr lang="en-US" dirty="0"/>
          </a:p>
        </p:txBody>
      </p:sp>
    </p:spTree>
    <p:extLst>
      <p:ext uri="{BB962C8B-B14F-4D97-AF65-F5344CB8AC3E}">
        <p14:creationId xmlns:p14="http://schemas.microsoft.com/office/powerpoint/2010/main" val="3742729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1" dirty="0"/>
              <a:t>SAY</a:t>
            </a:r>
            <a:r>
              <a:rPr lang="en-US" dirty="0"/>
              <a:t> Now that you understand Assertiveness and Responsiveness, we’ll see how they form the SOCIAL STYLE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20</a:t>
            </a:fld>
            <a:endParaRPr lang="en-US" dirty="0"/>
          </a:p>
        </p:txBody>
      </p:sp>
      <p:graphicFrame>
        <p:nvGraphicFramePr>
          <p:cNvPr id="9" name="Table 7">
            <a:extLst>
              <a:ext uri="{FF2B5EF4-FFF2-40B4-BE49-F238E27FC236}">
                <a16:creationId xmlns:a16="http://schemas.microsoft.com/office/drawing/2014/main" id="{887FEC18-A7ED-4760-A447-AE6BE9BB813B}"/>
              </a:ext>
            </a:extLst>
          </p:cNvPr>
          <p:cNvGraphicFramePr>
            <a:graphicFrameLocks noGrp="1"/>
          </p:cNvGraphicFramePr>
          <p:nvPr>
            <p:extLst>
              <p:ext uri="{D42A27DB-BD31-4B8C-83A1-F6EECF244321}">
                <p14:modId xmlns:p14="http://schemas.microsoft.com/office/powerpoint/2010/main" val="2405014564"/>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00082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4 Minutes (Workbook, page 17)</a:t>
            </a:r>
          </a:p>
          <a:p>
            <a:endParaRPr lang="en-US" sz="1100" dirty="0"/>
          </a:p>
          <a:p>
            <a:pPr lvl="1"/>
            <a:r>
              <a:rPr lang="en-US" sz="1100" dirty="0"/>
              <a:t>CLICK TO REVEAL EACH QUADRANT</a:t>
            </a:r>
          </a:p>
          <a:p>
            <a:pPr lvl="1"/>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By combining Assertiveness and Responsiveness, the four SOCIAL STYLEs are formed.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No individual will display one Style exclusively; but, in a short time, you can determine the patterns that define a person’s Style. Once you know a person’s Style, you can adjust your behavior to develop a more effective relationship. </a:t>
            </a:r>
          </a:p>
          <a:p>
            <a:endParaRPr lang="en-US" sz="1100"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21</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0"/>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87488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5 Minutes (Workbook, page 18)</a:t>
            </a:r>
          </a:p>
          <a:p>
            <a:pPr defTabSz="966612">
              <a:spcBef>
                <a:spcPts val="211"/>
              </a:spcBef>
              <a:spcAft>
                <a:spcPts val="211"/>
              </a:spcAft>
              <a:defRPr/>
            </a:pPr>
            <a:endParaRPr lang="en-US" sz="1200" b="1" dirty="0">
              <a:solidFill>
                <a:srgbClr val="000000"/>
              </a:solidFill>
              <a:latin typeface="Arial" panose="020B0604020202020204" pitchFamily="34" charset="0"/>
            </a:endParaRPr>
          </a:p>
          <a:p>
            <a:pPr lvl="1"/>
            <a:r>
              <a:rPr lang="en-US" dirty="0"/>
              <a:t>CLICK TO SPEAK ABOUT EACH QUADRANT (text becomes darker)</a:t>
            </a:r>
          </a:p>
          <a:p>
            <a:pPr lvl="1"/>
            <a:endParaRPr lang="en-US" dirty="0"/>
          </a:p>
          <a:p>
            <a:r>
              <a:rPr lang="en-US" sz="1800" b="0" i="0" u="none" strike="noStrike" baseline="0" dirty="0">
                <a:solidFill>
                  <a:srgbClr val="000000"/>
                </a:solidFill>
                <a:latin typeface="Museo"/>
              </a:rPr>
              <a:t>Review the summaries for each Style. Note that each Style contains positive descriptors and one negative descriptor. This illustrates the significance of perception. A Driving Style person might see themselves as Independent, Formal, and Practical, while others might perceive the same behavior as Dominating.</a:t>
            </a:r>
          </a:p>
          <a:p>
            <a:endParaRPr lang="en-US" sz="1800" b="0" i="0" u="none" strike="noStrike" baseline="0" dirty="0">
              <a:solidFill>
                <a:srgbClr val="000000"/>
              </a:solidFill>
              <a:latin typeface="Museo"/>
            </a:endParaRPr>
          </a:p>
          <a:p>
            <a:r>
              <a:rPr lang="en-US" sz="1800" b="0" i="0" u="none" strike="noStrike" baseline="0" dirty="0">
                <a:solidFill>
                  <a:srgbClr val="000000"/>
                </a:solidFill>
                <a:latin typeface="Museo"/>
              </a:rPr>
              <a:t>Solicit questions/ comments. </a:t>
            </a:r>
          </a:p>
          <a:p>
            <a:endParaRPr lang="en-US" sz="1800" b="0" i="0" u="none" strike="noStrike" baseline="0" dirty="0">
              <a:solidFill>
                <a:srgbClr val="000000"/>
              </a:solidFill>
              <a:latin typeface="Museo"/>
            </a:endParaRPr>
          </a:p>
          <a:p>
            <a:r>
              <a:rPr lang="en-US" sz="1800" b="1" i="0" u="none" strike="noStrike" baseline="0" dirty="0">
                <a:solidFill>
                  <a:srgbClr val="000000"/>
                </a:solidFill>
                <a:latin typeface="Museo"/>
              </a:rPr>
              <a:t>KEY POINTS: </a:t>
            </a:r>
          </a:p>
          <a:p>
            <a:pPr marL="285750" indent="-285750">
              <a:buFont typeface="Wingdings" panose="05000000000000000000" pitchFamily="2" charset="2"/>
              <a:buChar char="§"/>
            </a:pPr>
            <a:r>
              <a:rPr lang="en-US" sz="1800" b="0" i="0" u="none" strike="noStrike" baseline="0" dirty="0">
                <a:solidFill>
                  <a:srgbClr val="000000"/>
                </a:solidFill>
                <a:latin typeface="Museo"/>
              </a:rPr>
              <a:t>Style descriptions are generalizations about each Style. </a:t>
            </a:r>
          </a:p>
          <a:p>
            <a:pPr marL="285750" indent="-285750">
              <a:buFont typeface="Wingdings" panose="05000000000000000000" pitchFamily="2" charset="2"/>
              <a:buChar char="§"/>
            </a:pPr>
            <a:r>
              <a:rPr lang="en-US" sz="1800" b="0" i="0" u="none" strike="noStrike" baseline="0" dirty="0">
                <a:solidFill>
                  <a:srgbClr val="000000"/>
                </a:solidFill>
                <a:latin typeface="Museo"/>
              </a:rPr>
              <a:t>People with the same Style exhibit similar behaviors, but are still individuals. </a:t>
            </a:r>
          </a:p>
          <a:p>
            <a:pPr marL="285750" indent="-285750">
              <a:buFont typeface="Wingdings" panose="05000000000000000000" pitchFamily="2" charset="2"/>
              <a:buChar char="§"/>
            </a:pPr>
            <a:r>
              <a:rPr lang="en-US" sz="1800" b="0" i="0" u="none" strike="noStrike" baseline="0" dirty="0">
                <a:solidFill>
                  <a:srgbClr val="000000"/>
                </a:solidFill>
                <a:latin typeface="Museo"/>
              </a:rPr>
              <a:t>Perceptions can vary. What you see as strengths in yourself, others might view negatively. </a:t>
            </a:r>
          </a:p>
          <a:p>
            <a:endParaRPr lang="en-US" sz="1800" b="0" i="0" u="none" strike="noStrike" baseline="0" dirty="0">
              <a:solidFill>
                <a:srgbClr val="000000"/>
              </a:solidFill>
              <a:latin typeface="Museo"/>
            </a:endParaRPr>
          </a:p>
        </p:txBody>
      </p:sp>
      <p:sp>
        <p:nvSpPr>
          <p:cNvPr id="4" name="Header Placeholder 3"/>
          <p:cNvSpPr>
            <a:spLocks noGrp="1"/>
          </p:cNvSpPr>
          <p:nvPr>
            <p:ph type="hdr" sz="quarter"/>
          </p:nvPr>
        </p:nvSpPr>
        <p:spPr/>
        <p:txBody>
          <a:bodyPr/>
          <a:lstStyle/>
          <a:p>
            <a:r>
              <a:rPr lang="en-US" dirty="0"/>
              <a:t>SOCIAL STYLE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22</a:t>
            </a:fld>
            <a:endParaRPr lang="en-US" dirty="0"/>
          </a:p>
        </p:txBody>
      </p:sp>
      <p:graphicFrame>
        <p:nvGraphicFramePr>
          <p:cNvPr id="7" name="Table 7">
            <a:extLst>
              <a:ext uri="{FF2B5EF4-FFF2-40B4-BE49-F238E27FC236}">
                <a16:creationId xmlns:a16="http://schemas.microsoft.com/office/drawing/2014/main" id="{8BC2D051-AD9C-4592-8C68-F53B25F9F5BC}"/>
              </a:ext>
            </a:extLst>
          </p:cNvPr>
          <p:cNvGraphicFramePr>
            <a:graphicFrameLocks noGrp="1"/>
          </p:cNvGraphicFramePr>
          <p:nvPr>
            <p:extLst>
              <p:ext uri="{D42A27DB-BD31-4B8C-83A1-F6EECF244321}">
                <p14:modId xmlns:p14="http://schemas.microsoft.com/office/powerpoint/2010/main" val="212159562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526348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800" b="1" dirty="0">
                <a:solidFill>
                  <a:srgbClr val="000000"/>
                </a:solidFill>
                <a:latin typeface="Arial" panose="020B0604020202020204" pitchFamily="34" charset="0"/>
              </a:rPr>
              <a:t>3 Minutes (Workbook, page 19)</a:t>
            </a:r>
          </a:p>
          <a:p>
            <a:endParaRPr lang="en-US" sz="1800" b="0" i="0" u="none" strike="noStrike" baseline="0" dirty="0">
              <a:solidFill>
                <a:srgbClr val="005088"/>
              </a:solidFill>
              <a:latin typeface="Arial" panose="020B0604020202020204" pitchFamily="34" charset="0"/>
            </a:endParaRPr>
          </a:p>
          <a:p>
            <a:r>
              <a:rPr lang="en-US" sz="1800" b="1" i="0" u="none" strike="noStrike" baseline="0" dirty="0">
                <a:solidFill>
                  <a:srgbClr val="005088"/>
                </a:solidFill>
                <a:latin typeface="Arial" panose="020B0604020202020204" pitchFamily="34" charset="0"/>
              </a:rPr>
              <a:t>REFERENCE</a:t>
            </a:r>
            <a:r>
              <a:rPr lang="en-US" sz="1800" b="0" i="0" u="none" strike="noStrike" baseline="0" dirty="0">
                <a:solidFill>
                  <a:srgbClr val="005088"/>
                </a:solidFill>
                <a:latin typeface="Arial" panose="020B0604020202020204" pitchFamily="34" charset="0"/>
              </a:rPr>
              <a:t> </a:t>
            </a:r>
            <a:r>
              <a:rPr lang="en-US" sz="1800" b="0" i="0" u="none" strike="noStrike" baseline="0" dirty="0">
                <a:solidFill>
                  <a:srgbClr val="000000"/>
                </a:solidFill>
                <a:latin typeface="Arial" panose="020B0604020202020204" pitchFamily="34" charset="0"/>
              </a:rPr>
              <a:t>the video characters from earlier exercises. </a:t>
            </a:r>
          </a:p>
          <a:p>
            <a:endParaRPr lang="en-US" sz="1800" b="1" i="0" u="none" strike="noStrike" baseline="0" dirty="0">
              <a:solidFill>
                <a:srgbClr val="005088"/>
              </a:solidFill>
              <a:latin typeface="Arial" panose="020B0604020202020204" pitchFamily="34" charset="0"/>
            </a:endParaRPr>
          </a:p>
          <a:p>
            <a:r>
              <a:rPr lang="en-US" sz="1800" b="1" i="0" u="none" strike="noStrike" baseline="0" dirty="0">
                <a:solidFill>
                  <a:srgbClr val="005088"/>
                </a:solidFill>
                <a:latin typeface="Arial" panose="020B0604020202020204" pitchFamily="34" charset="0"/>
              </a:rPr>
              <a:t>ASK</a:t>
            </a:r>
            <a:r>
              <a:rPr lang="en-US" sz="1800" b="0" i="0" u="none" strike="noStrike" baseline="0" dirty="0">
                <a:solidFill>
                  <a:srgbClr val="005088"/>
                </a:solidFill>
                <a:latin typeface="Arial" panose="020B0604020202020204" pitchFamily="34" charset="0"/>
              </a:rPr>
              <a:t> </a:t>
            </a:r>
            <a:r>
              <a:rPr lang="en-US" sz="1800" b="0" i="0" u="none" strike="noStrike" baseline="0" dirty="0">
                <a:solidFill>
                  <a:srgbClr val="000000"/>
                </a:solidFill>
                <a:latin typeface="Arial" panose="020B0604020202020204" pitchFamily="34" charset="0"/>
              </a:rPr>
              <a:t>What do you think the SOCIAL STYLE of each video character is? </a:t>
            </a:r>
          </a:p>
          <a:p>
            <a:endParaRPr lang="en-US" sz="1800" b="0"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800" b="1" dirty="0"/>
              <a:t>DISCUSS</a:t>
            </a:r>
            <a:r>
              <a:rPr lang="en-US" sz="1800" dirty="0"/>
              <a:t> the behaviors of the characters and how those are indicative of their Styles.</a:t>
            </a:r>
          </a:p>
          <a:p>
            <a:endParaRPr lang="en-US" sz="1800" b="0" i="0" u="none" strike="noStrike" baseline="0" dirty="0">
              <a:solidFill>
                <a:srgbClr val="000000"/>
              </a:solidFill>
              <a:latin typeface="Arial" panose="020B0604020202020204" pitchFamily="34" charset="0"/>
            </a:endParaRPr>
          </a:p>
          <a:p>
            <a:r>
              <a:rPr lang="en-US" sz="1100" b="1" dirty="0"/>
              <a:t>IMPORTANT: Do not advance the slide until you’ve discussed the behavior of each character. The next slide reveals each character’s Style.</a:t>
            </a: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23</a:t>
            </a:fld>
            <a:endParaRPr lang="en-US" dirty="0"/>
          </a:p>
        </p:txBody>
      </p:sp>
    </p:spTree>
    <p:extLst>
      <p:ext uri="{BB962C8B-B14F-4D97-AF65-F5344CB8AC3E}">
        <p14:creationId xmlns:p14="http://schemas.microsoft.com/office/powerpoint/2010/main" val="33195539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211"/>
              </a:spcBef>
              <a:spcAft>
                <a:spcPts val="211"/>
              </a:spcAft>
              <a:buClrTx/>
              <a:buSzTx/>
              <a:buFont typeface="Arial" panose="020B0604020202020204" pitchFamily="34" charset="0"/>
              <a:buChar char="​"/>
              <a:tabLst/>
              <a:defRPr/>
            </a:pPr>
            <a:r>
              <a:rPr lang="en-US" sz="800" b="1" dirty="0">
                <a:solidFill>
                  <a:srgbClr val="000000"/>
                </a:solidFill>
                <a:latin typeface="Arial" panose="020B0604020202020204" pitchFamily="34" charset="0"/>
              </a:rPr>
              <a:t>2 Minutes (Workbook, page 19)</a:t>
            </a:r>
          </a:p>
          <a:p>
            <a:pPr defTabSz="966612">
              <a:spcBef>
                <a:spcPts val="211"/>
              </a:spcBef>
              <a:spcAft>
                <a:spcPts val="211"/>
              </a:spcAft>
              <a:defRPr/>
            </a:pPr>
            <a:endParaRPr lang="en-US" sz="800" b="1" i="0" u="none" strike="noStrike" baseline="0" dirty="0">
              <a:solidFill>
                <a:srgbClr val="000000"/>
              </a:solidFill>
              <a:latin typeface="Arial" panose="020B0604020202020204" pitchFamily="34" charset="0"/>
            </a:endParaRPr>
          </a:p>
          <a:p>
            <a:pPr defTabSz="966612">
              <a:spcBef>
                <a:spcPts val="211"/>
              </a:spcBef>
              <a:spcAft>
                <a:spcPts val="211"/>
              </a:spcAft>
              <a:defRPr/>
            </a:pPr>
            <a:r>
              <a:rPr lang="en-US" sz="800" b="0" i="0" u="none" strike="noStrike" baseline="0" dirty="0">
                <a:solidFill>
                  <a:srgbClr val="000000"/>
                </a:solidFill>
                <a:latin typeface="Arial" panose="020B0604020202020204" pitchFamily="34" charset="0"/>
              </a:rPr>
              <a:t>Kyle – Driving</a:t>
            </a:r>
          </a:p>
          <a:p>
            <a:pPr defTabSz="966612">
              <a:spcBef>
                <a:spcPts val="211"/>
              </a:spcBef>
              <a:spcAft>
                <a:spcPts val="211"/>
              </a:spcAft>
              <a:defRPr/>
            </a:pPr>
            <a:r>
              <a:rPr lang="en-US" sz="800" b="0" i="0" u="none" strike="noStrike" baseline="0" dirty="0">
                <a:solidFill>
                  <a:srgbClr val="000000"/>
                </a:solidFill>
                <a:latin typeface="Arial" panose="020B0604020202020204" pitchFamily="34" charset="0"/>
              </a:rPr>
              <a:t>Lana – Analytical</a:t>
            </a:r>
          </a:p>
          <a:p>
            <a:pPr defTabSz="966612">
              <a:spcBef>
                <a:spcPts val="211"/>
              </a:spcBef>
              <a:spcAft>
                <a:spcPts val="211"/>
              </a:spcAft>
              <a:defRPr/>
            </a:pPr>
            <a:r>
              <a:rPr lang="en-US" sz="800" b="0" i="0" u="none" strike="noStrike" baseline="0" dirty="0">
                <a:solidFill>
                  <a:srgbClr val="000000"/>
                </a:solidFill>
                <a:latin typeface="Arial" panose="020B0604020202020204" pitchFamily="34" charset="0"/>
              </a:rPr>
              <a:t>AJ – Amiable </a:t>
            </a:r>
          </a:p>
          <a:p>
            <a:pPr defTabSz="966612">
              <a:spcBef>
                <a:spcPts val="211"/>
              </a:spcBef>
              <a:spcAft>
                <a:spcPts val="211"/>
              </a:spcAft>
              <a:defRPr/>
            </a:pPr>
            <a:r>
              <a:rPr lang="en-US" sz="800" b="0" i="0" u="none" strike="noStrike" baseline="0" dirty="0">
                <a:solidFill>
                  <a:srgbClr val="000000"/>
                </a:solidFill>
                <a:latin typeface="Arial" panose="020B0604020202020204" pitchFamily="34" charset="0"/>
              </a:rPr>
              <a:t>Abby – Expressive</a:t>
            </a:r>
            <a:endParaRPr lang="en-US" sz="1100" b="0" i="0" u="none" strike="noStrike" baseline="0" dirty="0">
              <a:solidFill>
                <a:srgbClr val="000000"/>
              </a:solidFill>
              <a:latin typeface="Arial" panose="020B0604020202020204" pitchFamily="34" charset="0"/>
            </a:endParaRPr>
          </a:p>
          <a:p>
            <a:endParaRPr lang="en-US" sz="800"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800" b="1" dirty="0"/>
              <a:t>DISCUSS</a:t>
            </a:r>
            <a:r>
              <a:rPr lang="en-US" sz="800" dirty="0"/>
              <a:t> the behaviors of the characters and how those are indicative of their Styles.</a:t>
            </a:r>
          </a:p>
          <a:p>
            <a:endParaRPr lang="en-US" sz="8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24</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0"/>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74154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800" b="1" dirty="0">
                <a:solidFill>
                  <a:srgbClr val="000000"/>
                </a:solidFill>
                <a:latin typeface="Arial" panose="020B0604020202020204" pitchFamily="34" charset="0"/>
              </a:rPr>
              <a:t>5 Minutes (Workbook, page 20)</a:t>
            </a:r>
          </a:p>
          <a:p>
            <a:endParaRPr lang="en-US" sz="800" dirty="0"/>
          </a:p>
          <a:p>
            <a:r>
              <a:rPr lang="en-US" sz="1100" b="1" i="0" u="none" strike="noStrike" baseline="0" dirty="0">
                <a:solidFill>
                  <a:srgbClr val="005088"/>
                </a:solidFill>
                <a:latin typeface="Museo 500"/>
              </a:rPr>
              <a:t>SAY</a:t>
            </a:r>
            <a:r>
              <a:rPr lang="en-US" sz="1100" b="0" i="0" u="none" strike="noStrike" baseline="0" dirty="0">
                <a:solidFill>
                  <a:srgbClr val="005088"/>
                </a:solidFill>
                <a:latin typeface="Museo 500"/>
              </a:rPr>
              <a:t> </a:t>
            </a:r>
            <a:r>
              <a:rPr lang="en-US" sz="1100" b="0" i="0" u="none" strike="noStrike" baseline="0" dirty="0">
                <a:solidFill>
                  <a:srgbClr val="000000"/>
                </a:solidFill>
                <a:latin typeface="Museo Sans 300"/>
              </a:rPr>
              <a:t>Using the customer that you identified earlier, determine their Style. This is only a preliminary estimate. As we continue through the program, you might re-estimate the person’s Style.</a:t>
            </a:r>
          </a:p>
          <a:p>
            <a:endParaRPr lang="en-US" sz="1100" b="1" i="0" u="none" strike="noStrike" baseline="0" dirty="0">
              <a:solidFill>
                <a:srgbClr val="005088"/>
              </a:solidFill>
              <a:latin typeface="Museo 500"/>
            </a:endParaRPr>
          </a:p>
          <a:p>
            <a:r>
              <a:rPr lang="en-US" sz="1100" b="1" i="0" u="none" strike="noStrike" baseline="0" dirty="0">
                <a:solidFill>
                  <a:srgbClr val="005088"/>
                </a:solidFill>
                <a:latin typeface="Museo 500"/>
              </a:rPr>
              <a:t>DEBRIEF</a:t>
            </a:r>
            <a:r>
              <a:rPr lang="en-US" sz="1100" b="0" i="0" u="none" strike="noStrike" baseline="0" dirty="0">
                <a:solidFill>
                  <a:srgbClr val="005088"/>
                </a:solidFill>
                <a:latin typeface="Museo 500"/>
              </a:rPr>
              <a:t> </a:t>
            </a:r>
            <a:r>
              <a:rPr lang="en-US" sz="1100" b="0" i="0" u="none" strike="noStrike" baseline="0" dirty="0">
                <a:solidFill>
                  <a:srgbClr val="000000"/>
                </a:solidFill>
                <a:latin typeface="Museo Sans 300"/>
              </a:rPr>
              <a:t>the exercise by asking participants to share their customer’s Style, and how this behavioral assessment relates to their initial impressions of the person (which may have been more subjective).</a:t>
            </a:r>
          </a:p>
          <a:p>
            <a:endParaRPr lang="en-US" sz="1100" b="1" i="0" u="none" strike="noStrike" baseline="0" dirty="0">
              <a:solidFill>
                <a:srgbClr val="005088"/>
              </a:solidFill>
              <a:latin typeface="Museo 500"/>
            </a:endParaRPr>
          </a:p>
          <a:p>
            <a:r>
              <a:rPr lang="en-US" sz="1100" b="1" i="0" u="none" strike="noStrike" baseline="0" dirty="0">
                <a:solidFill>
                  <a:srgbClr val="005088"/>
                </a:solidFill>
                <a:latin typeface="Museo 500"/>
              </a:rPr>
              <a:t>RECORD</a:t>
            </a:r>
            <a:r>
              <a:rPr lang="en-US" sz="1100" b="0" i="0" u="none" strike="noStrike" baseline="0" dirty="0">
                <a:solidFill>
                  <a:srgbClr val="005088"/>
                </a:solidFill>
                <a:latin typeface="Museo 500"/>
              </a:rPr>
              <a:t> </a:t>
            </a:r>
            <a:r>
              <a:rPr lang="en-US" sz="1100" b="0" i="0" u="none" strike="noStrike" baseline="0" dirty="0">
                <a:solidFill>
                  <a:srgbClr val="000000"/>
                </a:solidFill>
                <a:latin typeface="Museo Sans 300"/>
              </a:rPr>
              <a:t>their information on a virtual white board or flip chart. </a:t>
            </a:r>
          </a:p>
          <a:p>
            <a:endParaRPr lang="en-US" sz="1100" b="1" i="0" u="none" strike="noStrike" baseline="0" dirty="0">
              <a:solidFill>
                <a:srgbClr val="005088"/>
              </a:solidFill>
              <a:latin typeface="Museo 500"/>
            </a:endParaRPr>
          </a:p>
          <a:p>
            <a:r>
              <a:rPr lang="en-US" sz="1100" b="1" i="0" u="none" strike="noStrike" baseline="0" dirty="0">
                <a:solidFill>
                  <a:srgbClr val="005088"/>
                </a:solidFill>
                <a:latin typeface="Museo 500"/>
              </a:rPr>
              <a:t>SAY</a:t>
            </a:r>
            <a:r>
              <a:rPr lang="en-US" sz="1100" b="0" i="0" u="none" strike="noStrike" baseline="0" dirty="0">
                <a:solidFill>
                  <a:srgbClr val="005088"/>
                </a:solidFill>
                <a:latin typeface="Museo 500"/>
              </a:rPr>
              <a:t> </a:t>
            </a:r>
            <a:r>
              <a:rPr lang="en-US" sz="1100" b="0" i="0" u="none" strike="noStrike" baseline="0" dirty="0">
                <a:solidFill>
                  <a:srgbClr val="000000"/>
                </a:solidFill>
                <a:latin typeface="Museo Sans 300"/>
              </a:rPr>
              <a:t>You will use their Style as a framework for developing more effective interactions with this person.</a:t>
            </a:r>
          </a:p>
          <a:p>
            <a:endParaRPr lang="en-US" sz="8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25</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5640602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 (Workbook, page 21)</a:t>
            </a: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Remember that the Style descriptions are generalizations about each Style. While people with the same Style generally exhibit similar characteristics, each person is still unique.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Each Style has a Need, an Orientation, and a Growth Action. By recognizing these things about each Style, we can understand their motivations and what drives their behavior.</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DEFINE:</a:t>
            </a:r>
          </a:p>
          <a:p>
            <a:pPr>
              <a:spcBef>
                <a:spcPct val="0"/>
              </a:spcBef>
            </a:pPr>
            <a:r>
              <a:rPr lang="en-US" altLang="en-US" sz="1100" b="1" dirty="0">
                <a:ea typeface="Arial" panose="020B0604020202020204" pitchFamily="34" charset="0"/>
              </a:rPr>
              <a:t>Need</a:t>
            </a:r>
            <a:r>
              <a:rPr lang="en-US" altLang="en-US" sz="1100" dirty="0">
                <a:ea typeface="Arial" panose="020B0604020202020204" pitchFamily="34" charset="0"/>
              </a:rPr>
              <a:t> – The goal of each Style. </a:t>
            </a:r>
          </a:p>
          <a:p>
            <a:pPr>
              <a:spcBef>
                <a:spcPct val="0"/>
              </a:spcBef>
            </a:pPr>
            <a:r>
              <a:rPr lang="en-US" altLang="en-US" sz="1100" b="1" dirty="0">
                <a:ea typeface="Arial" panose="020B0604020202020204" pitchFamily="34" charset="0"/>
              </a:rPr>
              <a:t>Orientation</a:t>
            </a:r>
            <a:r>
              <a:rPr lang="en-US" altLang="en-US" sz="1100" dirty="0">
                <a:ea typeface="Arial" panose="020B0604020202020204" pitchFamily="34" charset="0"/>
              </a:rPr>
              <a:t> – The common behavior used to achieve the need.</a:t>
            </a:r>
          </a:p>
          <a:p>
            <a:pPr>
              <a:spcBef>
                <a:spcPct val="0"/>
              </a:spcBef>
            </a:pPr>
            <a:r>
              <a:rPr lang="en-US" altLang="en-US" sz="1100" b="1" dirty="0">
                <a:ea typeface="Arial" panose="020B0604020202020204" pitchFamily="34" charset="0"/>
              </a:rPr>
              <a:t>Growth Action</a:t>
            </a:r>
            <a:r>
              <a:rPr lang="en-US" altLang="en-US" sz="1100" dirty="0">
                <a:ea typeface="Arial" panose="020B0604020202020204" pitchFamily="34" charset="0"/>
              </a:rPr>
              <a:t> – Behavior that is rarely used by each Style. Using this behavior more often would increase this Style’s effectiveness.</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Understanding the need, orientation, and growth action of each Style will help you better relate to others’ Styles and enhance your effectiveness with them.</a:t>
            </a:r>
          </a:p>
          <a:p>
            <a:r>
              <a:rPr lang="en-US" sz="1100" dirty="0">
                <a:solidFill>
                  <a:srgbClr val="000000"/>
                </a:solidFill>
                <a:latin typeface="Arial" panose="020B0604020202020204" pitchFamily="34" charset="0"/>
              </a:rPr>
              <a:t> </a:t>
            </a:r>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26</a:t>
            </a:fld>
            <a:endParaRPr lang="en-US" dirty="0"/>
          </a:p>
        </p:txBody>
      </p:sp>
      <p:graphicFrame>
        <p:nvGraphicFramePr>
          <p:cNvPr id="7" name="Table 7">
            <a:extLst>
              <a:ext uri="{FF2B5EF4-FFF2-40B4-BE49-F238E27FC236}">
                <a16:creationId xmlns:a16="http://schemas.microsoft.com/office/drawing/2014/main" id="{BCC4998A-ECDD-4935-8239-4B1DBCABFC8F}"/>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26703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 (Workbook, page 21)</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dirty="0">
                <a:solidFill>
                  <a:srgbClr val="000000"/>
                </a:solidFill>
                <a:latin typeface="Arial" panose="020B0604020202020204" pitchFamily="34" charset="0"/>
              </a:rPr>
              <a:t>each Style.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How do need, orientation, and growth action manifest themselves in the video characters? Specifically, how does each team member’s behavior show their need, orientation, and growth action?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27</a:t>
            </a:fld>
            <a:endParaRPr lang="en-US" dirty="0"/>
          </a:p>
        </p:txBody>
      </p:sp>
    </p:spTree>
    <p:extLst>
      <p:ext uri="{BB962C8B-B14F-4D97-AF65-F5344CB8AC3E}">
        <p14:creationId xmlns:p14="http://schemas.microsoft.com/office/powerpoint/2010/main" val="13666435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22)</a:t>
            </a:r>
          </a:p>
          <a:p>
            <a:endParaRPr lang="en-US" sz="1100" dirty="0"/>
          </a:p>
          <a:p>
            <a:pPr lvl="1"/>
            <a:r>
              <a:rPr lang="en-US" sz="1100" dirty="0"/>
              <a:t>CLICK TO SPEAK ABOUT EACH QUADRANT</a:t>
            </a:r>
          </a:p>
          <a:p>
            <a:pPr lvl="1"/>
            <a:endParaRPr lang="en-US" sz="1100" dirty="0"/>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typical behaviors of the four SOCIAL STYLEs. These behaviors are related to the Style needs, orientations, and growth actions.</a:t>
            </a:r>
          </a:p>
          <a:p>
            <a:endParaRPr lang="en-US" dirty="0"/>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28</a:t>
            </a:fld>
            <a:endParaRPr lang="en-US" dirty="0"/>
          </a:p>
        </p:txBody>
      </p:sp>
    </p:spTree>
    <p:extLst>
      <p:ext uri="{BB962C8B-B14F-4D97-AF65-F5344CB8AC3E}">
        <p14:creationId xmlns:p14="http://schemas.microsoft.com/office/powerpoint/2010/main" val="2488790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4 Minutes (Workbook, page 23)</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b="0" dirty="0">
                <a:solidFill>
                  <a:srgbClr val="000000"/>
                </a:solidFill>
                <a:latin typeface="Arial" panose="020B0604020202020204" pitchFamily="34" charset="0"/>
              </a:rPr>
              <a:t>the customer behaviors</a:t>
            </a:r>
            <a:r>
              <a:rPr lang="en-US" sz="1100" dirty="0">
                <a:solidFill>
                  <a:srgbClr val="000000"/>
                </a:solidFill>
                <a:latin typeface="Arial" panose="020B0604020202020204" pitchFamily="34" charset="0"/>
              </a:rPr>
              <a:t>. These behaviors are typical Style-related behaviors specific to working with customers.</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ENCOURAGE</a:t>
            </a:r>
            <a:r>
              <a:rPr lang="en-US" sz="1100" dirty="0">
                <a:solidFill>
                  <a:srgbClr val="000000"/>
                </a:solidFill>
                <a:latin typeface="Arial" panose="020B0604020202020204" pitchFamily="34" charset="0"/>
              </a:rPr>
              <a:t> participants to share stories about their customers.</a:t>
            </a:r>
          </a:p>
          <a:p>
            <a:endParaRPr lang="en-US" sz="1100" b="1" dirty="0">
              <a:solidFill>
                <a:srgbClr val="000000"/>
              </a:solidFill>
              <a:latin typeface="Arial" panose="020B0604020202020204" pitchFamily="34" charset="0"/>
            </a:endParaRPr>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29</a:t>
            </a:fld>
            <a:endParaRPr lang="en-US" dirty="0"/>
          </a:p>
        </p:txBody>
      </p:sp>
    </p:spTree>
    <p:extLst>
      <p:ext uri="{BB962C8B-B14F-4D97-AF65-F5344CB8AC3E}">
        <p14:creationId xmlns:p14="http://schemas.microsoft.com/office/powerpoint/2010/main" val="1196588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100" b="1" dirty="0"/>
              <a:t>2 Minutes</a:t>
            </a:r>
          </a:p>
          <a:p>
            <a:endParaRPr lang="en-US" sz="1100" dirty="0"/>
          </a:p>
          <a:p>
            <a:r>
              <a:rPr lang="en-US" sz="1100" b="1" dirty="0"/>
              <a:t>SAY</a:t>
            </a:r>
            <a:r>
              <a:rPr lang="en-US" sz="1100" dirty="0"/>
              <a:t> Ultimately, this course will help you have more success with your customers. In particular, you’re going to learn specific strategies:</a:t>
            </a:r>
          </a:p>
          <a:p>
            <a:pPr marL="342900" marR="0" lvl="0" indent="-342900">
              <a:lnSpc>
                <a:spcPct val="107000"/>
              </a:lnSpc>
              <a:spcBef>
                <a:spcPts val="0"/>
              </a:spcBef>
              <a:spcAft>
                <a:spcPts val="0"/>
              </a:spcAft>
              <a:buFont typeface="+mj-lt"/>
              <a:buAutoNum type="arabicPeriod"/>
            </a:pPr>
            <a:r>
              <a:rPr lang="en-US" sz="2000" dirty="0"/>
              <a:t>How to predict your customers’ behavior, and an understanding of why they behave that way.</a:t>
            </a:r>
          </a:p>
          <a:p>
            <a:pPr marL="342900" marR="0" lvl="0" indent="-342900">
              <a:lnSpc>
                <a:spcPct val="107000"/>
              </a:lnSpc>
              <a:spcBef>
                <a:spcPts val="0"/>
              </a:spcBef>
              <a:spcAft>
                <a:spcPts val="0"/>
              </a:spcAft>
              <a:buFont typeface="+mj-lt"/>
              <a:buAutoNum type="arabicPeriod"/>
            </a:pPr>
            <a:r>
              <a:rPr lang="en-US" sz="2000" dirty="0"/>
              <a:t>What causes customers to become stressed, and how your own behavior can contribute to this.</a:t>
            </a:r>
          </a:p>
          <a:p>
            <a:pPr marL="342900" marR="0" lvl="0" indent="-342900">
              <a:lnSpc>
                <a:spcPct val="107000"/>
              </a:lnSpc>
              <a:spcBef>
                <a:spcPts val="0"/>
              </a:spcBef>
              <a:spcAft>
                <a:spcPts val="0"/>
              </a:spcAft>
              <a:buFont typeface="+mj-lt"/>
              <a:buAutoNum type="arabicPeriod"/>
            </a:pPr>
            <a:r>
              <a:rPr lang="en-US" sz="2000" dirty="0"/>
              <a:t>How to recognize their needs and meet those needs.</a:t>
            </a:r>
          </a:p>
          <a:p>
            <a:pPr marL="342900" marR="0" lvl="0" indent="-342900">
              <a:lnSpc>
                <a:spcPct val="107000"/>
              </a:lnSpc>
              <a:spcBef>
                <a:spcPts val="0"/>
              </a:spcBef>
              <a:spcAft>
                <a:spcPts val="0"/>
              </a:spcAft>
              <a:buFont typeface="+mj-lt"/>
              <a:buAutoNum type="arabicPeriod"/>
            </a:pPr>
            <a:r>
              <a:rPr lang="en-US" sz="2000" dirty="0"/>
              <a:t>How to prepare for meetings and tailor your communication to different customers.</a:t>
            </a:r>
          </a:p>
          <a:p>
            <a:pPr marL="342900" marR="0" lvl="0" indent="-342900">
              <a:lnSpc>
                <a:spcPct val="107000"/>
              </a:lnSpc>
              <a:spcBef>
                <a:spcPts val="0"/>
              </a:spcBef>
              <a:spcAft>
                <a:spcPts val="0"/>
              </a:spcAft>
              <a:buFont typeface="+mj-lt"/>
              <a:buAutoNum type="arabicPeriod"/>
            </a:pPr>
            <a:r>
              <a:rPr lang="en-US" sz="2000" dirty="0"/>
              <a:t>Ultimately, how to earn their trust.</a:t>
            </a:r>
          </a:p>
          <a:p>
            <a:pPr marL="0" marR="0" lvl="0" indent="0">
              <a:lnSpc>
                <a:spcPct val="107000"/>
              </a:lnSpc>
              <a:spcBef>
                <a:spcPts val="0"/>
              </a:spcBef>
              <a:spcAft>
                <a:spcPts val="0"/>
              </a:spcAft>
              <a:buFont typeface="+mj-lt"/>
              <a:buNone/>
            </a:pPr>
            <a:endParaRPr lang="en-US" sz="20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10" name="Slide Image Placeholder 9">
            <a:extLst>
              <a:ext uri="{FF2B5EF4-FFF2-40B4-BE49-F238E27FC236}">
                <a16:creationId xmlns:a16="http://schemas.microsoft.com/office/drawing/2014/main" id="{D2482CD4-12A3-46AF-AA98-07D352B970F0}"/>
              </a:ext>
            </a:extLst>
          </p:cNvPr>
          <p:cNvSpPr>
            <a:spLocks noGrp="1" noRot="1" noChangeAspect="1"/>
          </p:cNvSpPr>
          <p:nvPr>
            <p:ph type="sldImg"/>
          </p:nvPr>
        </p:nvSpPr>
        <p:spPr/>
      </p:sp>
    </p:spTree>
    <p:extLst>
      <p:ext uri="{BB962C8B-B14F-4D97-AF65-F5344CB8AC3E}">
        <p14:creationId xmlns:p14="http://schemas.microsoft.com/office/powerpoint/2010/main" val="1494815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 (Workbook, page 24)</a:t>
            </a:r>
          </a:p>
          <a:p>
            <a:endParaRPr lang="en-US" sz="1100" dirty="0"/>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Given a customer’s Style need and typical behaviors, what will cause stress for them?</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FACILITATE</a:t>
            </a:r>
            <a:r>
              <a:rPr lang="en-US" sz="1100" dirty="0">
                <a:solidFill>
                  <a:srgbClr val="000000"/>
                </a:solidFill>
                <a:latin typeface="Arial" panose="020B0604020202020204" pitchFamily="34" charset="0"/>
              </a:rPr>
              <a:t> a discussion of each Style before revealing the text.</a:t>
            </a:r>
          </a:p>
          <a:p>
            <a:endParaRPr lang="en-US" sz="1100" dirty="0">
              <a:solidFill>
                <a:srgbClr val="000000"/>
              </a:solidFill>
              <a:latin typeface="Arial" panose="020B0604020202020204" pitchFamily="34" charset="0"/>
            </a:endParaRPr>
          </a:p>
          <a:p>
            <a:pPr lvl="1"/>
            <a:r>
              <a:rPr lang="en-US" sz="1100" dirty="0"/>
              <a:t>CLICK TO REVEAL THE TEXT IN EACH QUADRANT.</a:t>
            </a:r>
          </a:p>
          <a:p>
            <a:endParaRPr lang="en-US" sz="1100" dirty="0"/>
          </a:p>
          <a:p>
            <a:r>
              <a:rPr lang="en-US" sz="1100" dirty="0"/>
              <a:t>The Driving Style need is results, so what’s going to raise their tension in a sales meeting? </a:t>
            </a:r>
          </a:p>
          <a:p>
            <a:pPr marL="171450" indent="-171450">
              <a:buFont typeface="Wingdings" panose="05000000000000000000" pitchFamily="2" charset="2"/>
              <a:buChar char="§"/>
            </a:pPr>
            <a:r>
              <a:rPr lang="en-US" sz="1100" dirty="0"/>
              <a:t>Lack of focus; disorganization; not being allowed to state their opinions; no bottom-line solutions; progress is too slow.</a:t>
            </a:r>
          </a:p>
          <a:p>
            <a:endParaRPr lang="en-US" sz="1100" dirty="0"/>
          </a:p>
          <a:p>
            <a:r>
              <a:rPr lang="en-US" sz="1100" dirty="0"/>
              <a:t>Expressive Style stressors:</a:t>
            </a:r>
          </a:p>
          <a:p>
            <a:pPr marL="171450" indent="-171450">
              <a:buFont typeface="Wingdings" panose="05000000000000000000" pitchFamily="2" charset="2"/>
              <a:buChar char="§"/>
            </a:pPr>
            <a:r>
              <a:rPr lang="en-US" sz="1100" dirty="0"/>
              <a:t>Not being recognized; too many details; too much structure without free-flowing conversation; not enough focus on future possibilities.</a:t>
            </a:r>
          </a:p>
          <a:p>
            <a:pPr marL="171450" indent="-171450">
              <a:buFont typeface="Wingdings" panose="05000000000000000000" pitchFamily="2" charset="2"/>
              <a:buChar char="§"/>
            </a:pPr>
            <a:endParaRPr lang="en-US" sz="1100" dirty="0"/>
          </a:p>
          <a:p>
            <a:r>
              <a:rPr lang="en-US" sz="1100" dirty="0"/>
              <a:t>Amiable Style stressors:</a:t>
            </a:r>
          </a:p>
          <a:p>
            <a:pPr marL="171450" indent="-171450">
              <a:buFont typeface="Wingdings" panose="05000000000000000000" pitchFamily="2" charset="2"/>
              <a:buChar char="§"/>
            </a:pPr>
            <a:r>
              <a:rPr lang="en-US" sz="1100" dirty="0"/>
              <a:t>Too much formality; lack of collaboration towards solutions; focus on the sale instead of on long-term relationship; too much change too quickly.</a:t>
            </a:r>
          </a:p>
          <a:p>
            <a:pPr marL="171450" indent="-171450">
              <a:buFont typeface="Wingdings" panose="05000000000000000000" pitchFamily="2" charset="2"/>
              <a:buChar char="§"/>
            </a:pPr>
            <a:endParaRPr lang="en-US" sz="1100" dirty="0"/>
          </a:p>
          <a:p>
            <a:r>
              <a:rPr lang="en-US" sz="1100" dirty="0"/>
              <a:t>Analytical Style stressors:</a:t>
            </a:r>
          </a:p>
          <a:p>
            <a:pPr marL="171450" indent="-171450">
              <a:buFont typeface="Wingdings" panose="05000000000000000000" pitchFamily="2" charset="2"/>
              <a:buChar char="§"/>
            </a:pPr>
            <a:r>
              <a:rPr lang="en-US" sz="1100" dirty="0"/>
              <a:t>Lack of structure and clear outcomes; pushiness to achieve quick sale; focus on generalities without considering details; too much change without considering consequences.</a:t>
            </a:r>
          </a:p>
          <a:p>
            <a:pPr marL="0" indent="0">
              <a:buFont typeface="Wingdings" panose="05000000000000000000" pitchFamily="2" charset="2"/>
              <a:buNone/>
            </a:pPr>
            <a:endParaRPr lang="en-US" sz="1100" dirty="0"/>
          </a:p>
          <a:p>
            <a:pPr marL="0" marR="0" lvl="0" indent="0" algn="l" defTabSz="914400" rtl="0" eaLnBrk="1" fontAlgn="auto" latinLnBrk="0" hangingPunct="1">
              <a:lnSpc>
                <a:spcPct val="100000"/>
              </a:lnSpc>
              <a:spcBef>
                <a:spcPts val="200"/>
              </a:spcBef>
              <a:spcAft>
                <a:spcPts val="200"/>
              </a:spcAft>
              <a:buClrTx/>
              <a:buSzTx/>
              <a:buFont typeface="Wingdings" panose="05000000000000000000" pitchFamily="2" charset="2"/>
              <a:buNone/>
              <a:tabLst/>
              <a:defRPr/>
            </a:pPr>
            <a:r>
              <a:rPr lang="en-US" sz="1100" b="1" dirty="0">
                <a:solidFill>
                  <a:srgbClr val="000000"/>
                </a:solidFill>
                <a:latin typeface="Arial" panose="020B0604020202020204" pitchFamily="34" charset="0"/>
              </a:rPr>
              <a:t>ENCOURAGE</a:t>
            </a:r>
            <a:r>
              <a:rPr lang="en-US" sz="1100" dirty="0">
                <a:solidFill>
                  <a:srgbClr val="000000"/>
                </a:solidFill>
                <a:latin typeface="Arial" panose="020B0604020202020204" pitchFamily="34" charset="0"/>
              </a:rPr>
              <a:t> participants to share stories about their customers.</a:t>
            </a:r>
          </a:p>
          <a:p>
            <a:pPr marL="0" indent="0">
              <a:buFont typeface="Wingdings" panose="05000000000000000000" pitchFamily="2" charset="2"/>
              <a:buNone/>
            </a:pPr>
            <a:endParaRPr lang="en-US" sz="1100" dirty="0"/>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30</a:t>
            </a:fld>
            <a:endParaRPr lang="en-US" dirty="0"/>
          </a:p>
        </p:txBody>
      </p:sp>
    </p:spTree>
    <p:extLst>
      <p:ext uri="{BB962C8B-B14F-4D97-AF65-F5344CB8AC3E}">
        <p14:creationId xmlns:p14="http://schemas.microsoft.com/office/powerpoint/2010/main" val="39283632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25)</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SAY</a:t>
            </a:r>
            <a:r>
              <a:rPr lang="en-US" sz="1100" dirty="0">
                <a:solidFill>
                  <a:srgbClr val="000000"/>
                </a:solidFill>
                <a:latin typeface="Arial" panose="020B0604020202020204" pitchFamily="34" charset="0"/>
              </a:rPr>
              <a:t> When customers are feeling stressed, their behavior can be categorized: each Style falls into a type of extreme backup behavior to try and reduce tension.</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b="0" dirty="0">
                <a:solidFill>
                  <a:srgbClr val="000000"/>
                </a:solidFill>
                <a:latin typeface="Arial" panose="020B0604020202020204" pitchFamily="34" charset="0"/>
              </a:rPr>
              <a:t>each Style’s </a:t>
            </a:r>
            <a:r>
              <a:rPr lang="en-US" sz="1100" dirty="0">
                <a:solidFill>
                  <a:srgbClr val="000000"/>
                </a:solidFill>
                <a:latin typeface="Arial" panose="020B0604020202020204" pitchFamily="34" charset="0"/>
              </a:rPr>
              <a:t>backup behavior. Remember, each Style’s goal is to get their Style need met.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a:t>
            </a:r>
            <a:r>
              <a:rPr lang="en-US" sz="1100" dirty="0">
                <a:solidFill>
                  <a:srgbClr val="000000"/>
                </a:solidFill>
                <a:latin typeface="Arial" panose="020B0604020202020204" pitchFamily="34" charset="0"/>
              </a:rPr>
              <a:t> What are some common ways that each Style might show their backup behavior?</a:t>
            </a: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Driving: Will get frustrated by slow progress or barriers and try to take control of the situation.</a:t>
            </a: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Expressive: Will get upset if they aren’t given opportunities to express themselves or show their contributions, and might verbally confront others.</a:t>
            </a: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Amiable: If they feel that a relationship is being threatened, they will stay quiet and acquiesce instead of firmly stating their opinions.</a:t>
            </a: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Analytical: If they feel that things are moving too fast without taking into account important details, they will withdraw and refuse to contribute.</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Next we’ll talk about some specific strategies for working with customers.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31</a:t>
            </a:fld>
            <a:endParaRPr lang="en-US" dirty="0"/>
          </a:p>
        </p:txBody>
      </p:sp>
      <p:graphicFrame>
        <p:nvGraphicFramePr>
          <p:cNvPr id="7" name="Table 7">
            <a:extLst>
              <a:ext uri="{FF2B5EF4-FFF2-40B4-BE49-F238E27FC236}">
                <a16:creationId xmlns:a16="http://schemas.microsoft.com/office/drawing/2014/main" id="{6F6911A8-2CF7-4137-99A5-11D7C2247405}"/>
              </a:ext>
            </a:extLst>
          </p:cNvPr>
          <p:cNvGraphicFramePr>
            <a:graphicFrameLocks noGrp="1"/>
          </p:cNvGraphicFramePr>
          <p:nvPr>
            <p:extLst>
              <p:ext uri="{D42A27DB-BD31-4B8C-83A1-F6EECF244321}">
                <p14:modId xmlns:p14="http://schemas.microsoft.com/office/powerpoint/2010/main" val="317347461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42857950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8 Minutes (Workbook, page 26)</a:t>
            </a:r>
          </a:p>
          <a:p>
            <a:endParaRPr lang="en-US" sz="1100" dirty="0"/>
          </a:p>
          <a:p>
            <a:r>
              <a:rPr lang="en-US" sz="1100" b="1" dirty="0"/>
              <a:t>ASK</a:t>
            </a:r>
            <a:r>
              <a:rPr lang="en-US" sz="1100" dirty="0"/>
              <a:t> With these backup behaviors in mind, and understanding what causes stress for each Style, what are some ways to meet your customers’ needs? Start with the Driving Style, what ideas do you have?</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b="0" dirty="0">
                <a:solidFill>
                  <a:srgbClr val="000000"/>
                </a:solidFill>
                <a:latin typeface="Arial" panose="020B0604020202020204" pitchFamily="34" charset="0"/>
              </a:rPr>
              <a:t>the needs and strategies to meet each Style’s needs and facilitate discussion of each Style.</a:t>
            </a:r>
            <a:endParaRPr lang="en-US" sz="1100" dirty="0">
              <a:solidFill>
                <a:srgbClr val="000000"/>
              </a:solidFill>
              <a:latin typeface="Arial" panose="020B0604020202020204" pitchFamily="34" charset="0"/>
            </a:endParaRPr>
          </a:p>
          <a:p>
            <a:endParaRPr lang="en-US" sz="1100" b="1"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solidFill>
                  <a:srgbClr val="000000"/>
                </a:solidFill>
                <a:latin typeface="Arial" panose="020B0604020202020204" pitchFamily="34" charset="0"/>
              </a:rPr>
              <a:t>ENCOURAGE</a:t>
            </a:r>
            <a:r>
              <a:rPr lang="en-US" sz="1100" dirty="0">
                <a:solidFill>
                  <a:srgbClr val="000000"/>
                </a:solidFill>
                <a:latin typeface="Arial" panose="020B0604020202020204" pitchFamily="34" charset="0"/>
              </a:rPr>
              <a:t> participants to share stories about their customers.</a:t>
            </a:r>
          </a:p>
          <a:p>
            <a:endParaRPr lang="en-US" sz="1100" b="1" dirty="0">
              <a:solidFill>
                <a:srgbClr val="000000"/>
              </a:solidFill>
              <a:latin typeface="Arial" panose="020B0604020202020204" pitchFamily="34" charset="0"/>
            </a:endParaRPr>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32</a:t>
            </a:fld>
            <a:endParaRPr lang="en-US" dirty="0"/>
          </a:p>
        </p:txBody>
      </p:sp>
    </p:spTree>
    <p:extLst>
      <p:ext uri="{BB962C8B-B14F-4D97-AF65-F5344CB8AC3E}">
        <p14:creationId xmlns:p14="http://schemas.microsoft.com/office/powerpoint/2010/main" val="15040169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10 Minutes (whole section on Observing Style Virtually)</a:t>
            </a:r>
          </a:p>
          <a:p>
            <a:endParaRPr lang="en-US" altLang="en-US" sz="1100" b="0" dirty="0">
              <a:ea typeface="Arial" panose="020B0604020202020204" pitchFamily="34" charset="0"/>
            </a:endParaRPr>
          </a:p>
          <a:p>
            <a:pPr defTabSz="966612">
              <a:spcBef>
                <a:spcPts val="211"/>
              </a:spcBef>
              <a:spcAft>
                <a:spcPts val="211"/>
              </a:spcAft>
              <a:defRPr/>
            </a:pPr>
            <a:r>
              <a:rPr lang="en-US" sz="1100" b="1" dirty="0">
                <a:solidFill>
                  <a:srgbClr val="000000"/>
                </a:solidFill>
                <a:latin typeface="+mn-lt"/>
              </a:rPr>
              <a:t>SAY</a:t>
            </a:r>
            <a:r>
              <a:rPr lang="en-US" sz="1100" b="0" dirty="0">
                <a:solidFill>
                  <a:srgbClr val="000000"/>
                </a:solidFill>
                <a:latin typeface="+mn-lt"/>
              </a:rPr>
              <a:t> Working with customers and trying to sell remotely has its own unique challenges. You can still use Style to your advantage. Let’s briefly see how people of different Styles might communicate using text messages. </a:t>
            </a:r>
          </a:p>
          <a:p>
            <a:pPr defTabSz="966612">
              <a:spcBef>
                <a:spcPts val="211"/>
              </a:spcBef>
              <a:spcAft>
                <a:spcPts val="211"/>
              </a:spcAft>
              <a:defRPr/>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33</a:t>
            </a:fld>
            <a:endParaRPr lang="en-US" dirty="0"/>
          </a:p>
        </p:txBody>
      </p:sp>
      <p:graphicFrame>
        <p:nvGraphicFramePr>
          <p:cNvPr id="7" name="Table 7">
            <a:extLst>
              <a:ext uri="{FF2B5EF4-FFF2-40B4-BE49-F238E27FC236}">
                <a16:creationId xmlns:a16="http://schemas.microsoft.com/office/drawing/2014/main" id="{3A1DD4FE-D7F7-4F78-AED4-473646C9B213}"/>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4672454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b="0" dirty="0">
                <a:ea typeface="Arial" panose="020B0604020202020204" pitchFamily="34" charset="0"/>
              </a:rPr>
              <a:t>The following five slides are examples of “observable” behavior in text messages. </a:t>
            </a:r>
          </a:p>
          <a:p>
            <a:endParaRPr lang="en-US" sz="1100" b="0" dirty="0">
              <a:ea typeface="Arial" panose="020B0604020202020204" pitchFamily="34" charset="0"/>
            </a:endParaRPr>
          </a:p>
          <a:p>
            <a:r>
              <a:rPr lang="en-US" altLang="en-US" sz="1100" b="1" dirty="0">
                <a:ea typeface="Arial" panose="020B0604020202020204" pitchFamily="34" charset="0"/>
              </a:rPr>
              <a:t>SAY </a:t>
            </a:r>
            <a:r>
              <a:rPr lang="en-US" altLang="en-US" sz="1100" b="0" dirty="0">
                <a:ea typeface="Arial" panose="020B0604020202020204" pitchFamily="34" charset="0"/>
              </a:rPr>
              <a:t>By observing the behaviors of others, even through simple communication like texting, we can TRY to determine how people prefer to communicate and prefer to be communicated with. </a:t>
            </a:r>
          </a:p>
          <a:p>
            <a:endParaRPr lang="en-US" altLang="en-US" sz="1100" b="0" dirty="0">
              <a:ea typeface="Arial" panose="020B0604020202020204" pitchFamily="34" charset="0"/>
            </a:endParaRPr>
          </a:p>
          <a:p>
            <a:r>
              <a:rPr lang="en-US" altLang="en-US" sz="1100" b="0" dirty="0">
                <a:ea typeface="Arial" panose="020B0604020202020204" pitchFamily="34" charset="0"/>
              </a:rPr>
              <a:t>Review example slides:</a:t>
            </a:r>
          </a:p>
          <a:p>
            <a:r>
              <a:rPr lang="en-US" altLang="en-US" sz="1100" b="0" dirty="0">
                <a:ea typeface="Arial" panose="020B0604020202020204" pitchFamily="34" charset="0"/>
              </a:rPr>
              <a:t>There is a lot of change happening at our organization, so I sent this text to four of my customers. Then I waited for their responses.</a:t>
            </a:r>
          </a:p>
          <a:p>
            <a:endParaRPr lang="en-US" sz="1100"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34</a:t>
            </a:fld>
            <a:endParaRPr lang="en-US" dirty="0"/>
          </a:p>
        </p:txBody>
      </p:sp>
      <p:graphicFrame>
        <p:nvGraphicFramePr>
          <p:cNvPr id="6" name="Table 7">
            <a:extLst>
              <a:ext uri="{FF2B5EF4-FFF2-40B4-BE49-F238E27FC236}">
                <a16:creationId xmlns:a16="http://schemas.microsoft.com/office/drawing/2014/main" id="{96EBC3C2-2A05-4A9E-949A-6AE4DAB481F9}"/>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5381522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Here is the first response from a customer.</a:t>
            </a:r>
          </a:p>
          <a:p>
            <a:endParaRPr lang="en-US" sz="1100"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35</a:t>
            </a:fld>
            <a:endParaRPr lang="en-US" dirty="0"/>
          </a:p>
        </p:txBody>
      </p:sp>
      <p:graphicFrame>
        <p:nvGraphicFramePr>
          <p:cNvPr id="6" name="Table 7">
            <a:extLst>
              <a:ext uri="{FF2B5EF4-FFF2-40B4-BE49-F238E27FC236}">
                <a16:creationId xmlns:a16="http://schemas.microsoft.com/office/drawing/2014/main" id="{119F2800-DF3D-470C-8ED6-16995DE4DBA8}"/>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0139770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This is the second response from another customer.</a:t>
            </a:r>
          </a:p>
          <a:p>
            <a:endParaRPr lang="en-US" sz="1100"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36</a:t>
            </a:fld>
            <a:endParaRPr lang="en-US" dirty="0"/>
          </a:p>
        </p:txBody>
      </p:sp>
      <p:graphicFrame>
        <p:nvGraphicFramePr>
          <p:cNvPr id="6" name="Table 7">
            <a:extLst>
              <a:ext uri="{FF2B5EF4-FFF2-40B4-BE49-F238E27FC236}">
                <a16:creationId xmlns:a16="http://schemas.microsoft.com/office/drawing/2014/main" id="{119F2800-DF3D-470C-8ED6-16995DE4DBA8}"/>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198870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Here’s the response from a third customer.</a:t>
            </a:r>
          </a:p>
          <a:p>
            <a:endParaRPr lang="en-US" sz="1100"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37</a:t>
            </a:fld>
            <a:endParaRPr lang="en-US" dirty="0"/>
          </a:p>
        </p:txBody>
      </p:sp>
      <p:graphicFrame>
        <p:nvGraphicFramePr>
          <p:cNvPr id="6" name="Table 7">
            <a:extLst>
              <a:ext uri="{FF2B5EF4-FFF2-40B4-BE49-F238E27FC236}">
                <a16:creationId xmlns:a16="http://schemas.microsoft.com/office/drawing/2014/main" id="{119F2800-DF3D-470C-8ED6-16995DE4DBA8}"/>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6334810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a:t>
            </a:r>
            <a:r>
              <a:rPr lang="en-US" altLang="en-US" sz="1100" b="0" dirty="0">
                <a:ea typeface="Arial" panose="020B0604020202020204" pitchFamily="34" charset="0"/>
              </a:rPr>
              <a:t> And finally, this response from a fourth customer.</a:t>
            </a:r>
          </a:p>
          <a:p>
            <a:endParaRPr lang="en-US" altLang="en-US" sz="1100" b="0" dirty="0">
              <a:ea typeface="Arial" panose="020B0604020202020204" pitchFamily="34" charset="0"/>
            </a:endParaRPr>
          </a:p>
          <a:p>
            <a:r>
              <a:rPr lang="en-US" altLang="en-US" sz="1100" b="0" dirty="0">
                <a:ea typeface="Arial" panose="020B0604020202020204" pitchFamily="34" charset="0"/>
              </a:rPr>
              <a:t>Keep these texts in mind as we’ll be revisiting them later.</a:t>
            </a:r>
          </a:p>
          <a:p>
            <a:endParaRPr lang="en-US" sz="1100"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38</a:t>
            </a:fld>
            <a:endParaRPr lang="en-US" dirty="0"/>
          </a:p>
        </p:txBody>
      </p:sp>
      <p:graphicFrame>
        <p:nvGraphicFramePr>
          <p:cNvPr id="6" name="Table 7">
            <a:extLst>
              <a:ext uri="{FF2B5EF4-FFF2-40B4-BE49-F238E27FC236}">
                <a16:creationId xmlns:a16="http://schemas.microsoft.com/office/drawing/2014/main" id="{119F2800-DF3D-470C-8ED6-16995DE4DBA8}"/>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5116295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SAY </a:t>
            </a:r>
            <a:r>
              <a:rPr lang="en-US" sz="1100" b="0" dirty="0"/>
              <a:t>This is the text I first sent out. How about the responses I received? Knowing what you know so far about SOCIAL STYLE, can you guess which Style each response is from?</a:t>
            </a:r>
          </a:p>
          <a:p>
            <a:endParaRPr lang="en-US" sz="1100"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39</a:t>
            </a:fld>
            <a:endParaRPr lang="en-US" dirty="0"/>
          </a:p>
        </p:txBody>
      </p:sp>
      <p:graphicFrame>
        <p:nvGraphicFramePr>
          <p:cNvPr id="6" name="Table 7">
            <a:extLst>
              <a:ext uri="{FF2B5EF4-FFF2-40B4-BE49-F238E27FC236}">
                <a16:creationId xmlns:a16="http://schemas.microsoft.com/office/drawing/2014/main" id="{8819842A-7B09-430A-BF35-BE8092B6D79C}"/>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316950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2 MINUTES (Workbook, page 4)</a:t>
            </a:r>
          </a:p>
          <a:p>
            <a:endParaRPr lang="en-US" sz="1200" b="1"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SAY </a:t>
            </a:r>
            <a:r>
              <a:rPr lang="en-US" sz="1200" b="0" dirty="0">
                <a:solidFill>
                  <a:srgbClr val="000000"/>
                </a:solidFill>
                <a:latin typeface="Arial" panose="020B0604020202020204" pitchFamily="34" charset="0"/>
              </a:rPr>
              <a:t>In the first part of the program, you’ll learn about Style. This will help you understand your customers and how they prefer to interact with you. </a:t>
            </a:r>
          </a:p>
          <a:p>
            <a:endParaRPr lang="en-US" sz="1200" b="0" dirty="0">
              <a:solidFill>
                <a:srgbClr val="000000"/>
              </a:solidFill>
              <a:latin typeface="Arial" panose="020B0604020202020204" pitchFamily="34" charset="0"/>
            </a:endParaRPr>
          </a:p>
          <a:p>
            <a:pPr marL="0" indent="0">
              <a:buFont typeface="Wingdings" panose="05000000000000000000" pitchFamily="2" charset="2"/>
              <a:buNone/>
            </a:pPr>
            <a:r>
              <a:rPr lang="en-US" sz="1200" b="0" dirty="0">
                <a:solidFill>
                  <a:srgbClr val="000000"/>
                </a:solidFill>
                <a:latin typeface="Arial" panose="020B0604020202020204" pitchFamily="34" charset="0"/>
              </a:rPr>
              <a:t>The second part of the program focuses on Versatility, which is how well you meet</a:t>
            </a:r>
            <a:r>
              <a:rPr lang="en-US" sz="1200" dirty="0">
                <a:solidFill>
                  <a:srgbClr val="000000"/>
                </a:solidFill>
                <a:latin typeface="Arial" panose="020B0604020202020204" pitchFamily="34" charset="0"/>
              </a:rPr>
              <a:t> others’ Style needs. </a:t>
            </a:r>
          </a:p>
          <a:p>
            <a:pPr marL="0" indent="0">
              <a:buFont typeface="Wingdings" panose="05000000000000000000" pitchFamily="2" charset="2"/>
              <a:buNone/>
            </a:pPr>
            <a:endParaRPr lang="en-US" sz="1200" dirty="0">
              <a:solidFill>
                <a:srgbClr val="000000"/>
              </a:solidFill>
              <a:latin typeface="Arial" panose="020B0604020202020204" pitchFamily="34" charset="0"/>
            </a:endParaRPr>
          </a:p>
          <a:p>
            <a:pPr marL="0" indent="0">
              <a:buFont typeface="Wingdings" panose="05000000000000000000" pitchFamily="2" charset="2"/>
              <a:buNone/>
            </a:pPr>
            <a:r>
              <a:rPr lang="en-US" sz="1200" dirty="0">
                <a:solidFill>
                  <a:srgbClr val="000000"/>
                </a:solidFill>
                <a:latin typeface="Arial" panose="020B0604020202020204" pitchFamily="34" charset="0"/>
              </a:rPr>
              <a:t>Versatility is the application of SOCIAL STYLE—when you understand your </a:t>
            </a:r>
            <a:r>
              <a:rPr lang="en-US" sz="1200" b="0" dirty="0">
                <a:solidFill>
                  <a:srgbClr val="000000"/>
                </a:solidFill>
                <a:latin typeface="Arial" panose="020B0604020202020204" pitchFamily="34" charset="0"/>
              </a:rPr>
              <a:t>customers</a:t>
            </a:r>
            <a:r>
              <a:rPr lang="en-US" sz="1200" dirty="0">
                <a:solidFill>
                  <a:srgbClr val="000000"/>
                </a:solidFill>
                <a:latin typeface="Arial" panose="020B0604020202020204" pitchFamily="34" charset="0"/>
              </a:rPr>
              <a:t>’ Style needs, you can help them meet those needs. This helps them feel more valued and sets the stage for them to have a better relationship with you. If you consistently show Versatility, you can be more effective.</a:t>
            </a:r>
          </a:p>
          <a:p>
            <a:pPr>
              <a:buNone/>
            </a:pPr>
            <a:endParaRPr lang="en-US" sz="1200" dirty="0">
              <a:solidFill>
                <a:srgbClr val="000000"/>
              </a:solidFill>
              <a:latin typeface="Arial" panose="020B0604020202020204" pitchFamily="34" charset="0"/>
            </a:endParaRPr>
          </a:p>
          <a:p>
            <a:pPr marL="0" indent="0">
              <a:buFont typeface="Wingdings" panose="05000000000000000000" pitchFamily="2" charset="2"/>
              <a:buNone/>
            </a:pPr>
            <a:r>
              <a:rPr lang="en-US" sz="1200" dirty="0">
                <a:solidFill>
                  <a:srgbClr val="000000"/>
                </a:solidFill>
                <a:latin typeface="Arial" panose="020B0604020202020204" pitchFamily="34" charset="0"/>
              </a:rPr>
              <a:t>You can read the stats on this slide. </a:t>
            </a:r>
            <a:r>
              <a:rPr lang="en-US" sz="1800" dirty="0">
                <a:effectLst/>
                <a:latin typeface="Calibri" panose="020F0502020204030204" pitchFamily="34" charset="0"/>
                <a:ea typeface="Calibri" panose="020F0502020204030204" pitchFamily="34" charset="0"/>
                <a:cs typeface="Times New Roman" panose="02020603050405020304" pitchFamily="18" charset="0"/>
              </a:rPr>
              <a:t>Research has found that salespeople who practice SOCIAL STYLE and Versatility have more success.</a:t>
            </a:r>
            <a:endParaRPr lang="en-US" sz="1200" b="0" i="0" u="none" strike="noStrike" baseline="0" dirty="0">
              <a:solidFill>
                <a:srgbClr val="000000"/>
              </a:solidFill>
              <a:latin typeface="Open Sans" panose="020B0606030504020204"/>
            </a:endParaRPr>
          </a:p>
          <a:p>
            <a:pPr marL="0" indent="0">
              <a:buNone/>
            </a:pPr>
            <a:endParaRPr lang="en-US" sz="1200" b="0" i="0" u="none" strike="noStrike" baseline="0" dirty="0">
              <a:solidFill>
                <a:srgbClr val="000000"/>
              </a:solidFill>
              <a:latin typeface="Open Sans" panose="020B0606030504020204"/>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a:t>
            </a:fld>
            <a:endParaRPr lang="en-US" dirty="0"/>
          </a:p>
        </p:txBody>
      </p:sp>
    </p:spTree>
    <p:extLst>
      <p:ext uri="{BB962C8B-B14F-4D97-AF65-F5344CB8AC3E}">
        <p14:creationId xmlns:p14="http://schemas.microsoft.com/office/powerpoint/2010/main" val="37238215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SAY</a:t>
            </a:r>
            <a:r>
              <a:rPr lang="en-US" sz="1100" b="0" dirty="0"/>
              <a:t> Which Style might this person be?</a:t>
            </a:r>
          </a:p>
          <a:p>
            <a:endParaRPr lang="en-US" sz="1100" b="0" dirty="0"/>
          </a:p>
          <a:p>
            <a:r>
              <a:rPr lang="en-US" sz="1100" b="0" dirty="0"/>
              <a:t>AMIABLE</a:t>
            </a:r>
          </a:p>
          <a:p>
            <a:endParaRPr lang="en-US" sz="1100" b="0" dirty="0"/>
          </a:p>
          <a:p>
            <a:r>
              <a:rPr lang="en-US" sz="1100" b="1" dirty="0"/>
              <a:t>SAY</a:t>
            </a:r>
            <a:r>
              <a:rPr lang="en-US" sz="1100" b="0" dirty="0"/>
              <a:t> This person is personable (“Hi!”) and concerned that things are moving fast. They are showing concern for the team’s ability to adapt the new technology, and they specifically ask for help. It indicates Ask Assertiveness and Emote Responsiveness.</a:t>
            </a:r>
          </a:p>
          <a:p>
            <a:endParaRPr lang="en-US" sz="1100"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40</a:t>
            </a:fld>
            <a:endParaRPr lang="en-US" dirty="0"/>
          </a:p>
        </p:txBody>
      </p:sp>
      <p:graphicFrame>
        <p:nvGraphicFramePr>
          <p:cNvPr id="6" name="Table 7">
            <a:extLst>
              <a:ext uri="{FF2B5EF4-FFF2-40B4-BE49-F238E27FC236}">
                <a16:creationId xmlns:a16="http://schemas.microsoft.com/office/drawing/2014/main" id="{125C70C9-C184-40C0-939F-53CD07253FCE}"/>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2141803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ASK</a:t>
            </a:r>
            <a:r>
              <a:rPr lang="en-US" sz="1100" b="0" dirty="0"/>
              <a:t> How about this one—what Style?</a:t>
            </a:r>
          </a:p>
          <a:p>
            <a:endParaRPr lang="en-US" sz="1100" b="0" dirty="0"/>
          </a:p>
          <a:p>
            <a:r>
              <a:rPr lang="en-US" sz="1100" b="0" dirty="0"/>
              <a:t>EXPRESSIVE</a:t>
            </a:r>
          </a:p>
          <a:p>
            <a:endParaRPr lang="en-US" altLang="en-US" sz="1100" b="0" dirty="0">
              <a:ea typeface="Arial" panose="020B0604020202020204" pitchFamily="34" charset="0"/>
            </a:endParaRPr>
          </a:p>
          <a:p>
            <a:r>
              <a:rPr lang="en-US" altLang="en-US" sz="1100" b="1" dirty="0">
                <a:ea typeface="Arial" panose="020B0604020202020204" pitchFamily="34" charset="0"/>
              </a:rPr>
              <a:t>SAY</a:t>
            </a:r>
            <a:r>
              <a:rPr lang="en-US" altLang="en-US" sz="1100" b="0" dirty="0">
                <a:ea typeface="Arial" panose="020B0604020202020204" pitchFamily="34" charset="0"/>
              </a:rPr>
              <a:t> This person uses a lot of exclamation marks to show enthusiasm and wants to interact. They also mention “I took a quick look,” indicating they didn’t pay close attention to the video or details. </a:t>
            </a:r>
            <a:r>
              <a:rPr lang="en-US" sz="1100" b="0" dirty="0"/>
              <a:t>It indicates Tell Assertiveness and Emote Responsiveness.</a:t>
            </a:r>
            <a:endParaRPr lang="en-US" altLang="en-US" sz="1100" b="0" dirty="0">
              <a:ea typeface="Arial" panose="020B0604020202020204" pitchFamily="34" charset="0"/>
            </a:endParaRPr>
          </a:p>
          <a:p>
            <a:endParaRPr lang="en-US" sz="1100"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41</a:t>
            </a:fld>
            <a:endParaRPr lang="en-US" dirty="0"/>
          </a:p>
        </p:txBody>
      </p:sp>
      <p:graphicFrame>
        <p:nvGraphicFramePr>
          <p:cNvPr id="6" name="Table 7">
            <a:extLst>
              <a:ext uri="{FF2B5EF4-FFF2-40B4-BE49-F238E27FC236}">
                <a16:creationId xmlns:a16="http://schemas.microsoft.com/office/drawing/2014/main" id="{28FF81F3-FF1D-43B8-923A-2047BB675197}"/>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3401416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ASK</a:t>
            </a:r>
            <a:r>
              <a:rPr lang="en-US" sz="1100" b="0" dirty="0"/>
              <a:t> Which Style might this person be?</a:t>
            </a:r>
          </a:p>
          <a:p>
            <a:endParaRPr lang="en-US" sz="1100" b="0" dirty="0"/>
          </a:p>
          <a:p>
            <a:r>
              <a:rPr lang="en-US" sz="1100" b="0" dirty="0"/>
              <a:t>ANALYTICAL</a:t>
            </a:r>
          </a:p>
          <a:p>
            <a:endParaRPr lang="en-US" sz="1100" b="0" dirty="0"/>
          </a:p>
          <a:p>
            <a:r>
              <a:rPr lang="en-US" sz="1100" b="1" dirty="0"/>
              <a:t>SAY </a:t>
            </a:r>
            <a:r>
              <a:rPr lang="en-US" sz="1100" b="0" dirty="0"/>
              <a:t>This person likes things to be efficient but is hesitant to adapt the new technology until the team is trained and ready. They also ask a clarifying question – “Do you have a process in place for this?” It indicates Ask Assertiveness and Control Responsiveness.</a:t>
            </a:r>
          </a:p>
          <a:p>
            <a:endParaRPr lang="en-US" sz="1100"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42</a:t>
            </a:fld>
            <a:endParaRPr lang="en-US" dirty="0"/>
          </a:p>
        </p:txBody>
      </p:sp>
      <p:graphicFrame>
        <p:nvGraphicFramePr>
          <p:cNvPr id="6" name="Table 7">
            <a:extLst>
              <a:ext uri="{FF2B5EF4-FFF2-40B4-BE49-F238E27FC236}">
                <a16:creationId xmlns:a16="http://schemas.microsoft.com/office/drawing/2014/main" id="{DA6D775E-56E1-4A83-9D80-3BCF2019E125}"/>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3852511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ASK</a:t>
            </a:r>
            <a:r>
              <a:rPr lang="en-US" sz="1100" b="0" dirty="0"/>
              <a:t> And finally, what Style might this be?</a:t>
            </a:r>
          </a:p>
          <a:p>
            <a:endParaRPr lang="en-US" sz="1100" b="0" dirty="0"/>
          </a:p>
          <a:p>
            <a:r>
              <a:rPr lang="en-US" sz="1100" b="0" dirty="0"/>
              <a:t>DRIVING</a:t>
            </a:r>
          </a:p>
          <a:p>
            <a:endParaRPr lang="en-US" altLang="en-US" sz="1100" b="0" dirty="0">
              <a:ea typeface="Arial" panose="020B0604020202020204" pitchFamily="34" charset="0"/>
            </a:endParaRPr>
          </a:p>
          <a:p>
            <a:r>
              <a:rPr lang="en-US" altLang="en-US" sz="1100" b="1" dirty="0">
                <a:ea typeface="Arial" panose="020B0604020202020204" pitchFamily="34" charset="0"/>
              </a:rPr>
              <a:t>SAY </a:t>
            </a:r>
            <a:r>
              <a:rPr lang="en-US" altLang="en-US" sz="1100" b="0" dirty="0">
                <a:ea typeface="Arial" panose="020B0604020202020204" pitchFamily="34" charset="0"/>
              </a:rPr>
              <a:t>This person is being direct and brief. They also communicate that they will initiate contact when they’re ready (“Don’t call me, I’ll call you.”). </a:t>
            </a:r>
            <a:r>
              <a:rPr lang="en-US" sz="1100" b="0" dirty="0"/>
              <a:t>It indicates Tell Assertiveness and Control Responsiveness.</a:t>
            </a:r>
            <a:endParaRPr lang="en-US" altLang="en-US" sz="1100" b="0" dirty="0">
              <a:ea typeface="Arial" panose="020B0604020202020204" pitchFamily="34" charset="0"/>
            </a:endParaRPr>
          </a:p>
          <a:p>
            <a:endParaRPr lang="en-US" sz="1100"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43</a:t>
            </a:fld>
            <a:endParaRPr lang="en-US" dirty="0"/>
          </a:p>
        </p:txBody>
      </p:sp>
      <p:graphicFrame>
        <p:nvGraphicFramePr>
          <p:cNvPr id="6" name="Table 7">
            <a:extLst>
              <a:ext uri="{FF2B5EF4-FFF2-40B4-BE49-F238E27FC236}">
                <a16:creationId xmlns:a16="http://schemas.microsoft.com/office/drawing/2014/main" id="{C4569561-C37F-4779-97F4-6B1719C40644}"/>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173411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800" b="1" dirty="0">
                <a:solidFill>
                  <a:srgbClr val="000000"/>
                </a:solidFill>
                <a:latin typeface="Arial" panose="020B0604020202020204" pitchFamily="34" charset="0"/>
              </a:rPr>
              <a:t>2 Minutes (Workbook, page 28)</a:t>
            </a:r>
          </a:p>
          <a:p>
            <a:endParaRPr lang="en-US" sz="800" dirty="0"/>
          </a:p>
          <a:p>
            <a:r>
              <a:rPr lang="en-US" sz="800" b="1" dirty="0">
                <a:solidFill>
                  <a:srgbClr val="000000"/>
                </a:solidFill>
                <a:latin typeface="Arial" panose="020B0604020202020204" pitchFamily="34" charset="0"/>
              </a:rPr>
              <a:t>REVIEW </a:t>
            </a:r>
            <a:r>
              <a:rPr lang="en-US" sz="800" dirty="0">
                <a:solidFill>
                  <a:srgbClr val="000000"/>
                </a:solidFill>
                <a:latin typeface="Arial" panose="020B0604020202020204" pitchFamily="34" charset="0"/>
              </a:rPr>
              <a:t>the key points.</a:t>
            </a:r>
          </a:p>
          <a:p>
            <a:endParaRPr lang="en-US" sz="800" b="1" dirty="0">
              <a:solidFill>
                <a:srgbClr val="000000"/>
              </a:solidFill>
              <a:latin typeface="Arial" panose="020B0604020202020204" pitchFamily="34" charset="0"/>
            </a:endParaRPr>
          </a:p>
          <a:p>
            <a:pPr marL="457200" indent="-457200">
              <a:buFont typeface="+mj-lt"/>
              <a:buAutoNum type="arabicPeriod"/>
            </a:pPr>
            <a:r>
              <a:rPr lang="en-US" altLang="en-US" sz="1100" dirty="0"/>
              <a:t>Style is not personality.</a:t>
            </a:r>
          </a:p>
          <a:p>
            <a:pPr marL="457200" indent="-457200">
              <a:buFont typeface="+mj-lt"/>
              <a:buAutoNum type="arabicPeriod"/>
            </a:pPr>
            <a:r>
              <a:rPr lang="en-US" altLang="en-US" sz="1100" dirty="0"/>
              <a:t>Style refers only to observable behavior. </a:t>
            </a:r>
          </a:p>
          <a:p>
            <a:pPr marL="457200" indent="-457200">
              <a:buFont typeface="+mj-lt"/>
              <a:buAutoNum type="arabicPeriod"/>
            </a:pPr>
            <a:r>
              <a:rPr lang="en-US" altLang="en-US" sz="1100" dirty="0"/>
              <a:t>Behavior is a continuum, not an “either/or.”</a:t>
            </a:r>
          </a:p>
          <a:p>
            <a:pPr marL="457200" indent="-457200">
              <a:buFont typeface="+mj-lt"/>
              <a:buAutoNum type="arabicPeriod"/>
            </a:pPr>
            <a:r>
              <a:rPr lang="en-US" altLang="en-US" sz="1100" dirty="0"/>
              <a:t>People behave with one Style most of the time.</a:t>
            </a:r>
          </a:p>
          <a:p>
            <a:pPr marL="457200" indent="-457200">
              <a:buFont typeface="+mj-lt"/>
              <a:buAutoNum type="arabicPeriod"/>
            </a:pPr>
            <a:r>
              <a:rPr lang="en-US" altLang="en-US" sz="1100" dirty="0"/>
              <a:t>There is no “best” Style. </a:t>
            </a:r>
          </a:p>
          <a:p>
            <a:pPr>
              <a:buNone/>
            </a:pPr>
            <a:endParaRPr lang="en-US" sz="800" dirty="0">
              <a:solidFill>
                <a:srgbClr val="000000"/>
              </a:solidFill>
              <a:latin typeface="Arial" panose="020B0604020202020204" pitchFamily="34" charset="0"/>
            </a:endParaRPr>
          </a:p>
          <a:p>
            <a:endParaRPr lang="en-US" sz="1100" dirty="0">
              <a:solidFill>
                <a:srgbClr val="000000"/>
              </a:solidFill>
              <a:latin typeface="Arial" panose="020B0604020202020204" pitchFamily="34"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44</a:t>
            </a:fld>
            <a:endParaRPr lang="en-US" dirty="0"/>
          </a:p>
        </p:txBody>
      </p:sp>
      <p:graphicFrame>
        <p:nvGraphicFramePr>
          <p:cNvPr id="7" name="Table 7">
            <a:extLst>
              <a:ext uri="{FF2B5EF4-FFF2-40B4-BE49-F238E27FC236}">
                <a16:creationId xmlns:a16="http://schemas.microsoft.com/office/drawing/2014/main" id="{E29799C1-E2AF-4F42-B416-45CA7ECB55B8}"/>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4286891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1" dirty="0"/>
              <a:t>SAY</a:t>
            </a:r>
            <a:r>
              <a:rPr lang="en-US" b="0" dirty="0"/>
              <a:t> Now that you’re familiar with the Model, each of you will review your own SOCIAL STYLE Profile.</a:t>
            </a:r>
          </a:p>
          <a:p>
            <a:endParaRPr lang="en-US" b="1"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45</a:t>
            </a:fld>
            <a:endParaRPr lang="en-US" dirty="0"/>
          </a:p>
        </p:txBody>
      </p:sp>
      <p:graphicFrame>
        <p:nvGraphicFramePr>
          <p:cNvPr id="9" name="Table 7">
            <a:extLst>
              <a:ext uri="{FF2B5EF4-FFF2-40B4-BE49-F238E27FC236}">
                <a16:creationId xmlns:a16="http://schemas.microsoft.com/office/drawing/2014/main" id="{887FEC18-A7ED-4760-A447-AE6BE9BB813B}"/>
              </a:ext>
            </a:extLst>
          </p:cNvPr>
          <p:cNvGraphicFramePr>
            <a:graphicFrameLocks noGrp="1"/>
          </p:cNvGraphicFramePr>
          <p:nvPr>
            <p:extLst>
              <p:ext uri="{D42A27DB-BD31-4B8C-83A1-F6EECF244321}">
                <p14:modId xmlns:p14="http://schemas.microsoft.com/office/powerpoint/2010/main" val="2405014564"/>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0078463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dirty="0">
                <a:solidFill>
                  <a:srgbClr val="000000"/>
                </a:solidFill>
                <a:latin typeface="Arial" panose="020B0604020202020204" pitchFamily="34" charset="0"/>
              </a:rPr>
              <a:t>2 Minutes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dirty="0"/>
          </a:p>
          <a:p>
            <a:r>
              <a:rPr lang="en-US" sz="1100" b="1" dirty="0"/>
              <a:t>SAY</a:t>
            </a:r>
            <a:r>
              <a:rPr lang="en-US" sz="1100" dirty="0"/>
              <a:t> Before you read your SOCIAL STYLE Profile, let me describe how your results are determined. The dimensions of behavior are normed. This means that Assertiveness is reported in quartiles.</a:t>
            </a:r>
          </a:p>
          <a:p>
            <a:endParaRPr lang="en-US" sz="1100" dirty="0"/>
          </a:p>
          <a:p>
            <a:r>
              <a:rPr lang="en-US" sz="1100" dirty="0"/>
              <a:t>Review the information on the slide concerning percentiles of people in each of the four quartiles.</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46</a:t>
            </a:fld>
            <a:endParaRPr lang="en-US" dirty="0"/>
          </a:p>
        </p:txBody>
      </p:sp>
    </p:spTree>
    <p:extLst>
      <p:ext uri="{BB962C8B-B14F-4D97-AF65-F5344CB8AC3E}">
        <p14:creationId xmlns:p14="http://schemas.microsoft.com/office/powerpoint/2010/main" val="17513404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dirty="0">
                <a:solidFill>
                  <a:srgbClr val="000000"/>
                </a:solidFill>
                <a:latin typeface="Arial" panose="020B0604020202020204" pitchFamily="34" charset="0"/>
              </a:rPr>
              <a:t>2 Minutes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dirty="0"/>
          </a:p>
          <a:p>
            <a:r>
              <a:rPr lang="en-US" b="1" dirty="0"/>
              <a:t>SAY</a:t>
            </a:r>
            <a:r>
              <a:rPr lang="en-US" dirty="0"/>
              <a:t> In the same way, Responsiveness is reported in quartiles.</a:t>
            </a:r>
          </a:p>
          <a:p>
            <a:endParaRPr lang="en-US" dirty="0"/>
          </a:p>
          <a:p>
            <a:r>
              <a:rPr lang="en-US" dirty="0"/>
              <a:t>Review the information on the slide concerning percentiles of people in each of the four quartiles.</a:t>
            </a:r>
          </a:p>
          <a:p>
            <a:endParaRPr lang="en-US" dirty="0"/>
          </a:p>
          <a:p>
            <a:endParaRPr lang="en-US" dirty="0"/>
          </a:p>
        </p:txBody>
      </p:sp>
      <p:sp>
        <p:nvSpPr>
          <p:cNvPr id="4" name="Header Placeholder 3"/>
          <p:cNvSpPr>
            <a:spLocks noGrp="1"/>
          </p:cNvSpPr>
          <p:nvPr>
            <p:ph type="hdr" sz="quarter"/>
          </p:nvPr>
        </p:nvSpPr>
        <p:spPr/>
        <p:txBody>
          <a:bodyPr/>
          <a:lstStyle/>
          <a:p>
            <a:r>
              <a:rPr lang="en-US" dirty="0"/>
              <a:t>Responsiveness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47</a:t>
            </a:fld>
            <a:endParaRPr lang="en-US" dirty="0"/>
          </a:p>
        </p:txBody>
      </p:sp>
      <p:graphicFrame>
        <p:nvGraphicFramePr>
          <p:cNvPr id="7" name="Table 7">
            <a:extLst>
              <a:ext uri="{FF2B5EF4-FFF2-40B4-BE49-F238E27FC236}">
                <a16:creationId xmlns:a16="http://schemas.microsoft.com/office/drawing/2014/main" id="{496B9EFD-2B76-4181-8215-1594F9CBE609}"/>
              </a:ext>
            </a:extLst>
          </p:cNvPr>
          <p:cNvGraphicFramePr>
            <a:graphicFrameLocks noGrp="1"/>
          </p:cNvGraphicFramePr>
          <p:nvPr>
            <p:extLst>
              <p:ext uri="{D42A27DB-BD31-4B8C-83A1-F6EECF244321}">
                <p14:modId xmlns:p14="http://schemas.microsoft.com/office/powerpoint/2010/main" val="673380183"/>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815745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000" b="1" i="0" u="none" strike="noStrike" baseline="0" dirty="0">
                <a:latin typeface="+mj-lt"/>
              </a:rPr>
              <a:t>20 Minutes</a:t>
            </a:r>
            <a:r>
              <a:rPr lang="en-US" sz="1000" b="1" dirty="0">
                <a:solidFill>
                  <a:srgbClr val="000000"/>
                </a:solidFill>
                <a:latin typeface="Arial" panose="020B0604020202020204" pitchFamily="34" charset="0"/>
              </a:rPr>
              <a:t> </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000" b="1" i="0" u="none" strike="noStrike" baseline="0" dirty="0">
              <a:latin typeface="+mj-lt"/>
            </a:endParaRPr>
          </a:p>
          <a:p>
            <a:r>
              <a:rPr lang="en-US" b="1" dirty="0"/>
              <a:t>REVIEW</a:t>
            </a:r>
            <a:r>
              <a:rPr lang="en-US" dirty="0"/>
              <a:t> the Profile pages on the following slides so participants understand the layout of the profile. After you’ve reviewed the slides, distribute individuals’ profiles.</a:t>
            </a:r>
          </a:p>
          <a:p>
            <a:endParaRPr lang="en-US" dirty="0"/>
          </a:p>
          <a:p>
            <a:r>
              <a:rPr lang="en-US" dirty="0"/>
              <a:t>If delivering a virtual program, participants will have already received their profiles. Note that you are only covering the SOCIAL STYLE section of the profile; the Versatility profile will be reviewed later.</a:t>
            </a:r>
          </a:p>
          <a:p>
            <a:endParaRPr lang="en-US" dirty="0"/>
          </a:p>
          <a:p>
            <a:r>
              <a:rPr lang="en-US" sz="1200" b="1" i="0" u="none" strike="noStrike" baseline="0" dirty="0">
                <a:solidFill>
                  <a:srgbClr val="005088"/>
                </a:solidFill>
                <a:latin typeface="Museo 500"/>
              </a:rPr>
              <a:t>PROVIDE</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ample time for participants to read and absorb their profiles. Do not continue until it is evident that all participants have finished reading their profiles. </a:t>
            </a:r>
          </a:p>
          <a:p>
            <a:endParaRPr lang="en-US" sz="1200" b="0" i="0" u="none" strike="noStrike" baseline="0" dirty="0">
              <a:solidFill>
                <a:srgbClr val="000000"/>
              </a:solidFill>
              <a:latin typeface="Museo Sans 300"/>
            </a:endParaRPr>
          </a:p>
          <a:p>
            <a:r>
              <a:rPr lang="en-US" sz="1200" b="1" i="0" u="none" strike="noStrike" baseline="0" dirty="0">
                <a:solidFill>
                  <a:srgbClr val="005088"/>
                </a:solidFill>
                <a:latin typeface="Museo 500"/>
              </a:rPr>
              <a:t>ASK</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if there are any questions, surprises, or concerns. </a:t>
            </a:r>
          </a:p>
          <a:p>
            <a:endParaRPr lang="en-US" sz="1200" b="1" i="0" u="none" strike="noStrike" baseline="0" dirty="0">
              <a:solidFill>
                <a:srgbClr val="005088"/>
              </a:solidFill>
              <a:latin typeface="Museo 500"/>
            </a:endParaRPr>
          </a:p>
          <a:p>
            <a:r>
              <a:rPr lang="en-US" sz="1200" b="1" i="0" u="none" strike="noStrike" baseline="0" dirty="0">
                <a:solidFill>
                  <a:srgbClr val="005088"/>
                </a:solidFill>
                <a:latin typeface="Museo 500"/>
              </a:rPr>
              <a:t>ASK</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If your self-perception results were different, what might have caused the difference in views? </a:t>
            </a:r>
          </a:p>
          <a:p>
            <a:endParaRPr lang="en-US" sz="1200" b="1" i="0" u="none" strike="noStrike" baseline="0" dirty="0">
              <a:solidFill>
                <a:srgbClr val="005088"/>
              </a:solidFill>
              <a:latin typeface="Museo 500"/>
            </a:endParaRPr>
          </a:p>
          <a:p>
            <a:r>
              <a:rPr lang="en-US" sz="1200" b="1" i="0" u="none" strike="noStrike" baseline="0" dirty="0">
                <a:solidFill>
                  <a:srgbClr val="005088"/>
                </a:solidFill>
                <a:latin typeface="Museo 500"/>
              </a:rPr>
              <a:t>EXPLAIN</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TRACOM’s research shows that over 50% of the time, people see themselves differently from how others see them. Reiterate that there is no “best Style” and all Styles can be successful salespeople. Offer to be available during the break to answer individual questions or concerns. </a:t>
            </a:r>
          </a:p>
          <a:p>
            <a:endParaRPr lang="en-US" sz="1200" b="1" i="0" u="none" strike="noStrike" baseline="0" dirty="0">
              <a:solidFill>
                <a:srgbClr val="005088"/>
              </a:solidFill>
              <a:latin typeface="Museo 500"/>
            </a:endParaRPr>
          </a:p>
          <a:p>
            <a:r>
              <a:rPr lang="en-US" sz="1200" b="1" i="0" u="none" strike="noStrike" baseline="0" dirty="0">
                <a:solidFill>
                  <a:srgbClr val="005088"/>
                </a:solidFill>
                <a:latin typeface="Museo 500"/>
              </a:rPr>
              <a:t>NOTE</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It is recommended that you take a break here and make yourself available for one-on-one conversations as participants may have questions or concerns they do not want to discuss publicly. </a:t>
            </a:r>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48</a:t>
            </a:fld>
            <a:endParaRPr lang="en-US" dirty="0"/>
          </a:p>
        </p:txBody>
      </p:sp>
    </p:spTree>
    <p:extLst>
      <p:ext uri="{BB962C8B-B14F-4D97-AF65-F5344CB8AC3E}">
        <p14:creationId xmlns:p14="http://schemas.microsoft.com/office/powerpoint/2010/main" val="38249616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49</a:t>
            </a:fld>
            <a:endParaRPr lang="en-US" dirty="0"/>
          </a:p>
        </p:txBody>
      </p:sp>
    </p:spTree>
    <p:extLst>
      <p:ext uri="{BB962C8B-B14F-4D97-AF65-F5344CB8AC3E}">
        <p14:creationId xmlns:p14="http://schemas.microsoft.com/office/powerpoint/2010/main" val="2305417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sz="1100" b="1" dirty="0">
                <a:solidFill>
                  <a:srgbClr val="000000"/>
                </a:solidFill>
                <a:latin typeface="Arial" panose="020B0604020202020204" pitchFamily="34" charset="0"/>
              </a:rPr>
              <a:t>10 Minutes</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Have participants introduce themselves by revealing the topics listed on the slide.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a:t>
            </a:r>
            <a:r>
              <a:rPr lang="en-US" sz="1100" dirty="0">
                <a:solidFill>
                  <a:srgbClr val="000000"/>
                </a:solidFill>
                <a:latin typeface="Arial" panose="020B0604020202020204" pitchFamily="34" charset="0"/>
              </a:rPr>
              <a:t> participants to think of one customer they have a difficult relationship with, and briefly describe their main frustration(s) with this person </a:t>
            </a:r>
            <a:r>
              <a:rPr lang="en-US" sz="1100" b="1" dirty="0">
                <a:solidFill>
                  <a:srgbClr val="000000"/>
                </a:solidFill>
                <a:latin typeface="Arial" panose="020B0604020202020204" pitchFamily="34" charset="0"/>
              </a:rPr>
              <a:t>WITHOUT NAMING THE PERSON</a:t>
            </a:r>
            <a:r>
              <a:rPr lang="en-US" sz="1100" dirty="0">
                <a:solidFill>
                  <a:srgbClr val="000000"/>
                </a:solidFill>
                <a:latin typeface="Arial" panose="020B0604020202020204" pitchFamily="34" charset="0"/>
              </a:rPr>
              <a:t>.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Group is too large for verbal introductions, do this through chat.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TIP: </a:t>
            </a:r>
            <a:r>
              <a:rPr lang="en-US" sz="1100" dirty="0">
                <a:solidFill>
                  <a:srgbClr val="000000"/>
                </a:solidFill>
                <a:latin typeface="Arial" panose="020B0604020202020204" pitchFamily="34" charset="0"/>
              </a:rPr>
              <a:t>You might want to record participants’ </a:t>
            </a:r>
            <a:r>
              <a:rPr lang="en-US" sz="1100" b="1" dirty="0">
                <a:solidFill>
                  <a:srgbClr val="000000"/>
                </a:solidFill>
                <a:latin typeface="+mn-lt"/>
              </a:rPr>
              <a:t>“What is Most Frustrating” </a:t>
            </a:r>
            <a:r>
              <a:rPr lang="en-US" sz="1100" dirty="0">
                <a:solidFill>
                  <a:srgbClr val="000000"/>
                </a:solidFill>
                <a:latin typeface="Arial" panose="020B0604020202020204" pitchFamily="34" charset="0"/>
              </a:rPr>
              <a:t>on a flip chart (or virtual white board). The purpose of the session is to learn how to improve these relationships.</a:t>
            </a:r>
          </a:p>
          <a:p>
            <a:endParaRPr lang="en-US" sz="1100" dirty="0">
              <a:solidFill>
                <a:srgbClr val="000000"/>
              </a:solidFill>
              <a:latin typeface="Arial" panose="020B0604020202020204" pitchFamily="34" charset="0"/>
            </a:endParaRPr>
          </a:p>
          <a:p>
            <a:pPr marL="112713" lvl="3" indent="-112713">
              <a:buFont typeface="Wingdings" panose="05000000000000000000" pitchFamily="2" charset="2"/>
              <a:buChar char="§"/>
            </a:pPr>
            <a:r>
              <a:rPr lang="en-US" sz="1100" dirty="0"/>
              <a:t>Make sure you have a Profile for each participant who completed the online Questionnaire by the deadline. </a:t>
            </a:r>
          </a:p>
          <a:p>
            <a:pPr marL="112713" lvl="3" indent="-112713">
              <a:buFont typeface="Wingdings" panose="05000000000000000000" pitchFamily="2" charset="2"/>
              <a:buChar char="§"/>
            </a:pPr>
            <a:r>
              <a:rPr lang="en-US" sz="1100" dirty="0"/>
              <a:t>DO NOT pass out the Profiles at this time. </a:t>
            </a:r>
          </a:p>
          <a:p>
            <a:pPr marL="112713" lvl="3" indent="-112713">
              <a:buFont typeface="Wingdings" panose="05000000000000000000" pitchFamily="2" charset="2"/>
              <a:buChar char="§"/>
            </a:pPr>
            <a:r>
              <a:rPr lang="en-US" sz="1100" dirty="0"/>
              <a:t>If you are delivering a virtual program, options and instructions for downloading profiles are given later in this guide.</a:t>
            </a: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5624696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50</a:t>
            </a:fld>
            <a:endParaRPr lang="en-US" dirty="0"/>
          </a:p>
        </p:txBody>
      </p:sp>
    </p:spTree>
    <p:extLst>
      <p:ext uri="{BB962C8B-B14F-4D97-AF65-F5344CB8AC3E}">
        <p14:creationId xmlns:p14="http://schemas.microsoft.com/office/powerpoint/2010/main" val="18019050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51</a:t>
            </a:fld>
            <a:endParaRPr lang="en-US" dirty="0"/>
          </a:p>
        </p:txBody>
      </p:sp>
    </p:spTree>
    <p:extLst>
      <p:ext uri="{BB962C8B-B14F-4D97-AF65-F5344CB8AC3E}">
        <p14:creationId xmlns:p14="http://schemas.microsoft.com/office/powerpoint/2010/main" val="16676845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sz="1800" dirty="0"/>
              <a:t>Continue reviewing.</a:t>
            </a:r>
          </a:p>
          <a:p>
            <a:endParaRPr lang="en-US" sz="1800"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52</a:t>
            </a:fld>
            <a:endParaRPr lang="en-US" dirty="0"/>
          </a:p>
        </p:txBody>
      </p:sp>
    </p:spTree>
    <p:extLst>
      <p:ext uri="{BB962C8B-B14F-4D97-AF65-F5344CB8AC3E}">
        <p14:creationId xmlns:p14="http://schemas.microsoft.com/office/powerpoint/2010/main" val="28678147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OPTIONAL: FOR VIRTUAL DELIVERY ONLY. </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0" dirty="0">
                <a:solidFill>
                  <a:srgbClr val="000000"/>
                </a:solidFill>
                <a:latin typeface="Arial" panose="020B0604020202020204" pitchFamily="34" charset="0"/>
              </a:rPr>
              <a:t>USE THE NEXT TWO SLIDES IF LEARNERS DOWNLOAD THEIR PROFILES DURING THE SESSION.</a:t>
            </a:r>
          </a:p>
          <a:p>
            <a:pPr defTabSz="966612">
              <a:spcBef>
                <a:spcPts val="211"/>
              </a:spcBef>
              <a:spcAft>
                <a:spcPts val="211"/>
              </a:spcAft>
              <a:defRPr/>
            </a:pPr>
            <a:endParaRPr lang="en-US" sz="1100" b="0" dirty="0">
              <a:solidFill>
                <a:srgbClr val="000000"/>
              </a:solidFill>
              <a:latin typeface="Arial" panose="020B0604020202020204" pitchFamily="34" charset="0"/>
            </a:endParaRPr>
          </a:p>
          <a:p>
            <a:pPr defTabSz="966612">
              <a:spcBef>
                <a:spcPts val="211"/>
              </a:spcBef>
              <a:spcAft>
                <a:spcPts val="211"/>
              </a:spcAft>
              <a:defRPr/>
            </a:pPr>
            <a:r>
              <a:rPr lang="en-US" sz="1100" b="0" dirty="0">
                <a:solidFill>
                  <a:srgbClr val="000000"/>
                </a:solidFill>
                <a:latin typeface="Arial" panose="020B0604020202020204" pitchFamily="34" charset="0"/>
              </a:rPr>
              <a:t>20 Minutes</a:t>
            </a:r>
          </a:p>
          <a:p>
            <a:endParaRPr lang="en-US" sz="1100" dirty="0"/>
          </a:p>
          <a:p>
            <a:endParaRPr lang="en-US" sz="1100"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53</a:t>
            </a:fld>
            <a:endParaRPr lang="en-US" dirty="0"/>
          </a:p>
        </p:txBody>
      </p:sp>
      <p:graphicFrame>
        <p:nvGraphicFramePr>
          <p:cNvPr id="6" name="Table 7">
            <a:extLst>
              <a:ext uri="{FF2B5EF4-FFF2-40B4-BE49-F238E27FC236}">
                <a16:creationId xmlns:a16="http://schemas.microsoft.com/office/drawing/2014/main" id="{9EE9D737-34F7-4D8B-A029-32DD30339EB9}"/>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183740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SAY </a:t>
            </a:r>
            <a:r>
              <a:rPr lang="en-US" sz="1100" dirty="0"/>
              <a:t>Login to tracomlearning.com. Use the same username and password as when you completed the assessment (survey).</a:t>
            </a:r>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54</a:t>
            </a:fld>
            <a:endParaRPr lang="en-US" dirty="0"/>
          </a:p>
        </p:txBody>
      </p:sp>
      <p:graphicFrame>
        <p:nvGraphicFramePr>
          <p:cNvPr id="6" name="Table 7">
            <a:extLst>
              <a:ext uri="{FF2B5EF4-FFF2-40B4-BE49-F238E27FC236}">
                <a16:creationId xmlns:a16="http://schemas.microsoft.com/office/drawing/2014/main" id="{F33DEA52-B283-461F-B5D3-93842060AC10}"/>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7272942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Your profile will be listed under “Profile Reports.” Click to download as a pdf.</a:t>
            </a:r>
          </a:p>
          <a:p>
            <a:endParaRPr lang="en-US" dirty="0"/>
          </a:p>
          <a:p>
            <a:r>
              <a:rPr lang="en-US" dirty="0"/>
              <a:t>Note:</a:t>
            </a:r>
            <a:r>
              <a:rPr lang="en-US" baseline="0" dirty="0"/>
              <a:t>  If the Learner selects the download button and the PDF does not open up (i.e., the screen just flashes), it is an indicator that their pop-up blockers are on.  They need to allow pop-ups from tracomlearning.com and click the download button again.  The profile report will open in a separate window.  They can then save the profile report locally if they wish.</a:t>
            </a:r>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55</a:t>
            </a:fld>
            <a:endParaRPr lang="en-US" dirty="0"/>
          </a:p>
        </p:txBody>
      </p:sp>
      <p:graphicFrame>
        <p:nvGraphicFramePr>
          <p:cNvPr id="6" name="Table 7">
            <a:extLst>
              <a:ext uri="{FF2B5EF4-FFF2-40B4-BE49-F238E27FC236}">
                <a16:creationId xmlns:a16="http://schemas.microsoft.com/office/drawing/2014/main" id="{0F5ECE29-5080-4596-801E-E51989F70C6F}"/>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9092599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86211" y="2592817"/>
            <a:ext cx="6071532" cy="6173788"/>
          </a:xfrm>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10 Minutes (Workbook, page 29)</a:t>
            </a:r>
          </a:p>
          <a:p>
            <a:pPr defTabSz="966612">
              <a:spcBef>
                <a:spcPts val="211"/>
              </a:spcBef>
              <a:spcAft>
                <a:spcPts val="211"/>
              </a:spcAft>
              <a:defRPr/>
            </a:pPr>
            <a:endParaRPr lang="en-US" sz="1200" b="1" dirty="0">
              <a:solidFill>
                <a:srgbClr val="000000"/>
              </a:solidFill>
              <a:latin typeface="Arial" panose="020B0604020202020204" pitchFamily="34" charset="0"/>
            </a:endParaRPr>
          </a:p>
          <a:p>
            <a:r>
              <a:rPr lang="en-US" sz="1200" b="0" dirty="0">
                <a:solidFill>
                  <a:srgbClr val="000000"/>
                </a:solidFill>
                <a:latin typeface="Arial" panose="020B0604020202020204" pitchFamily="34" charset="0"/>
              </a:rPr>
              <a:t>The purpose of this exercise is to help people begin to understand how some of their Style behavior can be challenging for customers and others. A later exercise will require learners to determine specific ways they can increase their Versatility towards people of other Styles.</a:t>
            </a:r>
          </a:p>
          <a:p>
            <a:endParaRPr lang="en-US" sz="1200" b="1"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SAY </a:t>
            </a:r>
            <a:r>
              <a:rPr lang="en-US" sz="1200" b="0" dirty="0">
                <a:solidFill>
                  <a:srgbClr val="000000"/>
                </a:solidFill>
                <a:latin typeface="Arial" panose="020B0604020202020204" pitchFamily="34" charset="0"/>
              </a:rPr>
              <a:t>Each of us has behavior that frustrates others. Write down a brief list of your Style behaviors that frustrate customers of other Styles. Then, determine one specific thing you can do to control this behavior. Use the insights you discovered from your profiles to help.</a:t>
            </a:r>
          </a:p>
          <a:p>
            <a:endParaRPr lang="en-US" sz="1200" b="0"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ASK</a:t>
            </a:r>
            <a:r>
              <a:rPr lang="en-US" sz="1200" b="0" dirty="0">
                <a:solidFill>
                  <a:srgbClr val="000000"/>
                </a:solidFill>
                <a:latin typeface="Arial" panose="020B0604020202020204" pitchFamily="34" charset="0"/>
              </a:rPr>
              <a:t> for volunteers to provide a sample of responses and write them on a flipchart.</a:t>
            </a:r>
            <a:r>
              <a:rPr lang="en-US" sz="1200" b="1" dirty="0">
                <a:solidFill>
                  <a:srgbClr val="000000"/>
                </a:solidFill>
                <a:latin typeface="Arial" panose="020B0604020202020204" pitchFamily="34" charset="0"/>
              </a:rPr>
              <a:t> </a:t>
            </a:r>
            <a:r>
              <a:rPr lang="en-US" sz="1200" b="0" dirty="0">
                <a:solidFill>
                  <a:srgbClr val="000000"/>
                </a:solidFill>
                <a:latin typeface="Arial" panose="020B0604020202020204" pitchFamily="34" charset="0"/>
              </a:rPr>
              <a:t>If delivering virtually, learners can chat some of their responses as a way of engaging the group.</a:t>
            </a:r>
            <a:endParaRPr lang="en-US" sz="1200" dirty="0">
              <a:solidFill>
                <a:srgbClr val="000000"/>
              </a:solidFill>
              <a:latin typeface="Arial" panose="020B0604020202020204" pitchFamily="34" charset="0"/>
            </a:endParaRPr>
          </a:p>
          <a:p>
            <a:endParaRPr lang="en-US" sz="1200" b="1"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SAY </a:t>
            </a:r>
            <a:r>
              <a:rPr lang="en-US" sz="1200" dirty="0">
                <a:solidFill>
                  <a:srgbClr val="000000"/>
                </a:solidFill>
                <a:latin typeface="Arial" panose="020B0604020202020204" pitchFamily="34" charset="0"/>
              </a:rPr>
              <a:t>Next you will learn more about your own Versatility. </a:t>
            </a:r>
            <a:endParaRPr lang="en-US" sz="1200" dirty="0">
              <a:solidFill>
                <a:srgbClr val="000000"/>
              </a:solidFill>
              <a:latin typeface="+mn-lt"/>
            </a:endParaRPr>
          </a:p>
          <a:p>
            <a:pPr>
              <a:buNone/>
            </a:pPr>
            <a:endParaRPr lang="en-US" sz="1200" dirty="0">
              <a:solidFill>
                <a:srgbClr val="000000"/>
              </a:solidFill>
              <a:latin typeface="Arial" panose="020B0604020202020204" pitchFamily="34" charset="0"/>
            </a:endParaRPr>
          </a:p>
          <a:p>
            <a:endParaRPr lang="en-US" dirty="0"/>
          </a:p>
        </p:txBody>
      </p:sp>
      <p:sp>
        <p:nvSpPr>
          <p:cNvPr id="4" name="Header Placeholder 3"/>
          <p:cNvSpPr>
            <a:spLocks noGrp="1"/>
          </p:cNvSpPr>
          <p:nvPr>
            <p:ph type="hdr" sz="quarter"/>
          </p:nvPr>
        </p:nvSpPr>
        <p:spPr>
          <a:xfrm>
            <a:off x="486211" y="2021317"/>
            <a:ext cx="6071532" cy="458788"/>
          </a:xfrm>
        </p:spPr>
        <p:txBody>
          <a:bodyPr/>
          <a:lstStyle/>
          <a:p>
            <a:r>
              <a:rPr lang="en-US" dirty="0"/>
              <a:t>Versatility: A measure of interpersonal effectiveness when working with others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56</a:t>
            </a:fld>
            <a:endParaRPr lang="en-US" dirty="0"/>
          </a:p>
        </p:txBody>
      </p:sp>
      <p:sp>
        <p:nvSpPr>
          <p:cNvPr id="15" name="Slide Image Placeholder 14">
            <a:extLst>
              <a:ext uri="{FF2B5EF4-FFF2-40B4-BE49-F238E27FC236}">
                <a16:creationId xmlns:a16="http://schemas.microsoft.com/office/drawing/2014/main" id="{895FF9BE-8EC5-4AD2-A0A2-38F6144D0933}"/>
              </a:ext>
            </a:extLst>
          </p:cNvPr>
          <p:cNvSpPr>
            <a:spLocks noGrp="1" noRot="1" noChangeAspect="1"/>
          </p:cNvSpPr>
          <p:nvPr>
            <p:ph type="sldImg"/>
          </p:nvPr>
        </p:nvSpPr>
        <p:spPr>
          <a:xfrm>
            <a:off x="485775" y="568325"/>
            <a:ext cx="2208213" cy="1241425"/>
          </a:xfrm>
        </p:spPr>
      </p:sp>
    </p:spTree>
    <p:extLst>
      <p:ext uri="{BB962C8B-B14F-4D97-AF65-F5344CB8AC3E}">
        <p14:creationId xmlns:p14="http://schemas.microsoft.com/office/powerpoint/2010/main" val="25187671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29)</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more accurately we are able to observe our customers’ Styles, the better we will be able to adapt our own behavior and “Do something for others” to increase Versatility.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best practices:</a:t>
            </a:r>
            <a:endParaRPr lang="en-US" sz="1100" dirty="0"/>
          </a:p>
          <a:p>
            <a:pPr marL="241653" indent="-241653">
              <a:buFont typeface="+mj-lt"/>
              <a:buAutoNum type="arabicPeriod"/>
            </a:pPr>
            <a:r>
              <a:rPr lang="en-US" sz="1100" dirty="0"/>
              <a:t>Don’t jump to conclusions about someone’s Style</a:t>
            </a:r>
          </a:p>
          <a:p>
            <a:pPr marL="241653" indent="-241653">
              <a:buFont typeface="+mj-lt"/>
              <a:buAutoNum type="arabicPeriod"/>
            </a:pPr>
            <a:r>
              <a:rPr lang="en-US" sz="1100" dirty="0"/>
              <a:t>Be an objective observer</a:t>
            </a:r>
          </a:p>
          <a:p>
            <a:pPr marL="241653" indent="-241653">
              <a:buFont typeface="+mj-lt"/>
              <a:buAutoNum type="arabicPeriod"/>
            </a:pPr>
            <a:r>
              <a:rPr lang="en-US" sz="1100" dirty="0"/>
              <a:t>Separate Style behavior from someone’s role or position</a:t>
            </a:r>
          </a:p>
          <a:p>
            <a:pPr marL="241653" indent="-241653">
              <a:buFont typeface="+mj-lt"/>
              <a:buAutoNum type="arabicPeriod"/>
            </a:pPr>
            <a:r>
              <a:rPr lang="en-US" sz="1100" dirty="0"/>
              <a:t>A moderate amount of stress can clarify someone’s Style</a:t>
            </a:r>
          </a:p>
          <a:p>
            <a:pPr marL="241653" indent="-241653">
              <a:buFont typeface="+mj-lt"/>
              <a:buAutoNum type="arabicPeriod"/>
            </a:pPr>
            <a:r>
              <a:rPr lang="en-US" sz="1100" dirty="0"/>
              <a:t>Get out of the way (be an observer)</a:t>
            </a:r>
          </a:p>
          <a:p>
            <a:pPr marL="241653" indent="-241653">
              <a:buFont typeface="+mj-lt"/>
              <a:buAutoNum type="arabicPeriod"/>
            </a:pPr>
            <a:endParaRPr lang="en-US" sz="1100" dirty="0"/>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if there are any questions.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57</a:t>
            </a:fld>
            <a:endParaRPr lang="en-US" dirty="0"/>
          </a:p>
        </p:txBody>
      </p:sp>
    </p:spTree>
    <p:extLst>
      <p:ext uri="{BB962C8B-B14F-4D97-AF65-F5344CB8AC3E}">
        <p14:creationId xmlns:p14="http://schemas.microsoft.com/office/powerpoint/2010/main" val="38063366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 </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a:buNone/>
            </a:pPr>
            <a:r>
              <a:rPr lang="en-US" sz="1100" b="1" dirty="0">
                <a:solidFill>
                  <a:srgbClr val="000000"/>
                </a:solidFill>
                <a:latin typeface="+mn-lt"/>
              </a:rPr>
              <a:t>SAY</a:t>
            </a:r>
            <a:r>
              <a:rPr lang="en-US" sz="1100" dirty="0">
                <a:solidFill>
                  <a:srgbClr val="000000"/>
                </a:solidFill>
                <a:latin typeface="+mn-lt"/>
              </a:rPr>
              <a:t> You now have a good understanding of Style. What you learned from your profile is going to be useful during the next section, where we learn about Versatility and how to adjust to the Style needs of others.</a:t>
            </a:r>
          </a:p>
          <a:p>
            <a:pPr>
              <a:buNone/>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58</a:t>
            </a:fld>
            <a:endParaRPr lang="en-US" dirty="0"/>
          </a:p>
        </p:txBody>
      </p:sp>
    </p:spTree>
    <p:extLst>
      <p:ext uri="{BB962C8B-B14F-4D97-AF65-F5344CB8AC3E}">
        <p14:creationId xmlns:p14="http://schemas.microsoft.com/office/powerpoint/2010/main" val="17087456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 (Workbook, page 30)</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Versatility is a measure of your consistency in adjusting to the Style needs of others.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At the beginning of the program, we reviewed some statistics on Versatility. Research has found that Style and Versatility significantly help salespeople’s performance.</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Versatility is completely within your control, so it is your choice to be versatile with others. </a:t>
            </a:r>
            <a:r>
              <a:rPr lang="en-US" sz="1100" b="0" i="0" u="none" strike="noStrike" baseline="0" dirty="0">
                <a:solidFill>
                  <a:srgbClr val="000000"/>
                </a:solidFill>
                <a:latin typeface="Open Sans" panose="020B0606030504020204"/>
              </a:rPr>
              <a:t>You can be highly versatile with one group and show low Versatility with another group. It depends on the circumstances and how much you value your interpersonal effectiveness with each group. </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It is completely independent of SOCIAL STYLE: Any Style can show Versatility and be successful.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0" i="0" u="none" strike="noStrike" baseline="0" dirty="0">
                <a:solidFill>
                  <a:srgbClr val="000000"/>
                </a:solidFill>
                <a:latin typeface="Open Sans" panose="020B0606030504020204"/>
              </a:rPr>
              <a:t>Versatility is NOT the same as likeability. A person can be well liked but not have high Versatility. The opposite can also be true. Versatility helps you develop better working relationships, but it is separate from your personal likeability. </a:t>
            </a:r>
          </a:p>
          <a:p>
            <a:pPr marL="0" indent="0">
              <a:buNone/>
            </a:pPr>
            <a:endParaRPr lang="en-US" sz="1100" b="0" i="0" u="none" strike="noStrike" baseline="0" dirty="0">
              <a:solidFill>
                <a:srgbClr val="000000"/>
              </a:solidFill>
              <a:latin typeface="Open Sans" panose="020B0606030504020204"/>
            </a:endParaRPr>
          </a:p>
          <a:p>
            <a:pPr marL="0" indent="0">
              <a:buNone/>
            </a:pPr>
            <a:endParaRPr lang="en-US" sz="1100" b="0" i="0" u="none" strike="noStrike" baseline="0" dirty="0">
              <a:solidFill>
                <a:srgbClr val="000000"/>
              </a:solidFill>
              <a:latin typeface="Open Sans" panose="020B0606030504020204"/>
            </a:endParaRP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59</a:t>
            </a:fld>
            <a:endParaRPr lang="en-US" dirty="0"/>
          </a:p>
        </p:txBody>
      </p:sp>
      <p:graphicFrame>
        <p:nvGraphicFramePr>
          <p:cNvPr id="7" name="Table 7">
            <a:extLst>
              <a:ext uri="{FF2B5EF4-FFF2-40B4-BE49-F238E27FC236}">
                <a16:creationId xmlns:a16="http://schemas.microsoft.com/office/drawing/2014/main" id="{4D6B6E65-C496-4EBD-85D2-1B72449F7017}"/>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35528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15 Minutes (Workbook, page 5)</a:t>
            </a:r>
          </a:p>
          <a:p>
            <a:pPr defTabSz="966612">
              <a:spcBef>
                <a:spcPts val="211"/>
              </a:spcBef>
              <a:spcAft>
                <a:spcPts val="211"/>
              </a:spcAft>
              <a:defRPr/>
            </a:pPr>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INTRODUCE </a:t>
            </a:r>
            <a:r>
              <a:rPr lang="en-US" sz="1100" dirty="0">
                <a:solidFill>
                  <a:srgbClr val="000000"/>
                </a:solidFill>
                <a:latin typeface="Arial" panose="020B0604020202020204" pitchFamily="34" charset="0"/>
              </a:rPr>
              <a:t>the video: Four individuals participate in a meeting to discuss a product that is missing a client’s expectations.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to write down their observations and opinions of each character on page 5 of the Participant Workbook.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PLAY </a:t>
            </a:r>
            <a:r>
              <a:rPr lang="en-US" sz="1100" dirty="0">
                <a:solidFill>
                  <a:srgbClr val="000000"/>
                </a:solidFill>
                <a:latin typeface="Arial" panose="020B0604020202020204" pitchFamily="34" charset="0"/>
              </a:rPr>
              <a:t>Part 1.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DEBRIEF </a:t>
            </a:r>
            <a:r>
              <a:rPr lang="en-US" sz="1100" dirty="0">
                <a:solidFill>
                  <a:srgbClr val="000000"/>
                </a:solidFill>
                <a:latin typeface="Arial" panose="020B0604020202020204" pitchFamily="34" charset="0"/>
              </a:rPr>
              <a:t>the video by asking participants to briefly share their thoughts on the characters. Many of the participants’ comments will be subjective observations. </a:t>
            </a:r>
          </a:p>
          <a:p>
            <a:endParaRPr lang="en-US" sz="1100" b="1"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a:t>
            </a:fld>
            <a:endParaRPr lang="en-US" dirty="0"/>
          </a:p>
        </p:txBody>
      </p:sp>
    </p:spTree>
    <p:extLst>
      <p:ext uri="{BB962C8B-B14F-4D97-AF65-F5344CB8AC3E}">
        <p14:creationId xmlns:p14="http://schemas.microsoft.com/office/powerpoint/2010/main" val="35624468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 (Workbook, page 31)</a:t>
            </a:r>
          </a:p>
          <a:p>
            <a:endParaRPr lang="en-US" sz="1100" b="1" dirty="0">
              <a:solidFill>
                <a:srgbClr val="000000"/>
              </a:solidFill>
              <a:latin typeface="Arial" panose="020B0604020202020204" pitchFamily="34" charset="0"/>
            </a:endParaRPr>
          </a:p>
          <a:p>
            <a:pPr>
              <a:spcBef>
                <a:spcPts val="0"/>
              </a:spcBef>
              <a:buNone/>
              <a:defRPr/>
            </a:pPr>
            <a:r>
              <a:rPr lang="en-US" sz="1100" i="1" dirty="0">
                <a:latin typeface="Arial" panose="020B0604020202020204" pitchFamily="34" charset="0"/>
              </a:rPr>
              <a:t>Image remains a part of the Versatility model because it’s important for building relationships. Describe Versatility in a timeline:</a:t>
            </a:r>
          </a:p>
          <a:p>
            <a:pPr>
              <a:spcBef>
                <a:spcPts val="0"/>
              </a:spcBef>
              <a:buNone/>
              <a:defRPr/>
            </a:pPr>
            <a:endParaRPr lang="en-US" sz="110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sz="1100" b="1" i="0" dirty="0">
                <a:latin typeface="Arial" panose="020B0604020202020204" pitchFamily="34" charset="0"/>
              </a:rPr>
              <a:t>SAY </a:t>
            </a:r>
            <a:r>
              <a:rPr lang="en-US" sz="1100" i="0" dirty="0">
                <a:latin typeface="Arial" panose="020B0604020202020204" pitchFamily="34" charset="0"/>
              </a:rPr>
              <a:t>You show Versatility in four areas. </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rPr>
              <a:t>Image</a:t>
            </a:r>
            <a:r>
              <a:rPr lang="en-US" sz="1100" dirty="0">
                <a:latin typeface="Arial" panose="020B0604020202020204" pitchFamily="34" charset="0"/>
              </a:rPr>
              <a:t> – When you first meet a new person at work, you form an impression about this person based on what you see, consciously or not. Essentially Image is a first impression: Are you dressed appropriately for the situation, for the work culture, for the client, and so on?</a:t>
            </a:r>
          </a:p>
          <a:p>
            <a:pPr>
              <a:spcBef>
                <a:spcPts val="0"/>
              </a:spcBef>
              <a:buNone/>
              <a:defRPr/>
            </a:pPr>
            <a:endParaRPr lang="en-US" sz="1100" dirty="0">
              <a:latin typeface="Arial" panose="020B0604020202020204" pitchFamily="34" charset="0"/>
            </a:endParaRPr>
          </a:p>
          <a:p>
            <a:r>
              <a:rPr lang="en-US" sz="1100" dirty="0">
                <a:latin typeface="Arial" panose="020B0604020202020204" pitchFamily="34" charset="0"/>
              </a:rPr>
              <a:t>Note that </a:t>
            </a:r>
            <a:r>
              <a:rPr lang="en-US" sz="1100" b="1" dirty="0">
                <a:latin typeface="Arial" panose="020B0604020202020204" pitchFamily="34" charset="0"/>
              </a:rPr>
              <a:t>Image is not measured as part of your Profile</a:t>
            </a:r>
            <a:r>
              <a:rPr lang="en-US" sz="1100" dirty="0">
                <a:latin typeface="Arial" panose="020B0604020202020204" pitchFamily="34" charset="0"/>
              </a:rPr>
              <a:t>. This is </a:t>
            </a:r>
            <a:r>
              <a:rPr lang="en-US" sz="1100" dirty="0"/>
              <a:t>because:</a:t>
            </a:r>
          </a:p>
          <a:p>
            <a:pPr marL="181240" indent="-181240">
              <a:buFont typeface="Arial" panose="020B0604020202020204" pitchFamily="34" charset="0"/>
              <a:buChar char="•"/>
            </a:pPr>
            <a:r>
              <a:rPr lang="en-US" sz="1100" dirty="0"/>
              <a:t>Image is difficult to observe in virtual environments. We can’t observe very well how people are dressed, and because there is a wide variety of dress codes, even within companies and teams, it is less relevant to measure Image in this way.</a:t>
            </a:r>
          </a:p>
          <a:p>
            <a:pPr marL="181240" indent="-181240">
              <a:buFont typeface="Arial" panose="020B0604020202020204" pitchFamily="34" charset="0"/>
              <a:buChar char="•"/>
            </a:pPr>
            <a:r>
              <a:rPr lang="en-US" sz="1100" dirty="0"/>
              <a:t>Raters don’t always like answering questions about people’s Image without understanding the context of how Image is explained in training.</a:t>
            </a:r>
          </a:p>
          <a:p>
            <a:pPr marL="181240" indent="-181240">
              <a:buFont typeface="Arial" panose="020B0604020202020204" pitchFamily="34" charset="0"/>
              <a:buChar char="•"/>
            </a:pPr>
            <a:r>
              <a:rPr lang="en-US" sz="1100" dirty="0"/>
              <a:t>Image is still important for many people and companies, which is why it’s part of the model. However, you won’t receive a measure of your Image.</a:t>
            </a:r>
          </a:p>
          <a:p>
            <a:endParaRPr lang="en-US" sz="1100" dirty="0"/>
          </a:p>
          <a:p>
            <a:pPr>
              <a:spcBef>
                <a:spcPts val="0"/>
              </a:spcBef>
              <a:buNone/>
              <a:defRPr/>
            </a:pPr>
            <a:r>
              <a:rPr lang="en-US" sz="1100" b="1" dirty="0">
                <a:latin typeface="Arial" panose="020B0604020202020204" pitchFamily="34" charset="0"/>
              </a:rPr>
              <a:t>Presentation</a:t>
            </a:r>
            <a:r>
              <a:rPr lang="en-US" sz="1100" dirty="0">
                <a:latin typeface="Arial" panose="020B0604020202020204" pitchFamily="34" charset="0"/>
              </a:rPr>
              <a:t> – When a person communicates in meetings or other public venues, you’ll notice how clear they are at helping people understand their points. Do they use clear language? Are their examples effective? Do they take others’ Styles into account?</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cs typeface="Arial" panose="020B0604020202020204" pitchFamily="34" charset="0"/>
              </a:rPr>
              <a:t>Competence</a:t>
            </a:r>
            <a:r>
              <a:rPr lang="en-US" sz="1100" dirty="0">
                <a:latin typeface="Arial" panose="020B0604020202020204" pitchFamily="34" charset="0"/>
                <a:cs typeface="Arial" panose="020B0604020202020204" pitchFamily="34" charset="0"/>
              </a:rPr>
              <a:t> – Over time, you’ll observe this person in a variety of situations. Are they reliable and do they persevere during difficult times? Are they flexible when change happens? Are they optimistic most of the time? Do they show creativity?</a:t>
            </a:r>
          </a:p>
          <a:p>
            <a:pPr>
              <a:spcBef>
                <a:spcPts val="0"/>
              </a:spcBef>
              <a:buNone/>
              <a:defRPr/>
            </a:pPr>
            <a:endParaRPr lang="en-US" sz="1100" dirty="0">
              <a:solidFill>
                <a:srgbClr val="000000"/>
              </a:solidFill>
              <a:latin typeface="Arial" panose="020B0604020202020204" pitchFamily="34" charset="0"/>
              <a:cs typeface="Arial" panose="020B0604020202020204" pitchFamily="34" charset="0"/>
            </a:endParaRPr>
          </a:p>
          <a:p>
            <a:pPr>
              <a:spcBef>
                <a:spcPts val="0"/>
              </a:spcBef>
              <a:buNone/>
              <a:defRPr/>
            </a:pPr>
            <a:r>
              <a:rPr lang="en-US" sz="1100" b="1" dirty="0">
                <a:solidFill>
                  <a:srgbClr val="000000"/>
                </a:solidFill>
                <a:latin typeface="Arial" panose="020B0604020202020204" pitchFamily="34" charset="0"/>
                <a:cs typeface="Arial" panose="020B0604020202020204" pitchFamily="34" charset="0"/>
              </a:rPr>
              <a:t>Feedback</a:t>
            </a:r>
            <a:r>
              <a:rPr lang="en-US" sz="1100" dirty="0">
                <a:solidFill>
                  <a:srgbClr val="000000"/>
                </a:solidFill>
                <a:latin typeface="Arial" panose="020B0604020202020204" pitchFamily="34" charset="0"/>
                <a:cs typeface="Arial" panose="020B0604020202020204" pitchFamily="34" charset="0"/>
              </a:rPr>
              <a:t> – Finally, this is the most interpersonal part of Versatility. Are they a good listener? Do they show empathy for others’ situations? Do they meet the needs of other people’s Styles? Do they develop good relationships with others?</a:t>
            </a:r>
            <a:endParaRPr lang="en-US" sz="1100" dirty="0">
              <a:solidFill>
                <a:schemeClr val="tx2"/>
              </a:solidFill>
              <a:latin typeface="Arial" charset="0"/>
              <a:cs typeface="Arial"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60</a:t>
            </a:fld>
            <a:endParaRPr lang="en-US" dirty="0"/>
          </a:p>
        </p:txBody>
      </p:sp>
    </p:spTree>
    <p:extLst>
      <p:ext uri="{BB962C8B-B14F-4D97-AF65-F5344CB8AC3E}">
        <p14:creationId xmlns:p14="http://schemas.microsoft.com/office/powerpoint/2010/main" val="20304667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12 Minutes (Workbook, page 32)</a:t>
            </a:r>
          </a:p>
          <a:p>
            <a:pPr defTabSz="966612">
              <a:spcBef>
                <a:spcPts val="211"/>
              </a:spcBef>
              <a:spcAft>
                <a:spcPts val="211"/>
              </a:spcAft>
              <a:defRPr/>
            </a:pPr>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We are now going to revisit our video characters in a continuation of their earlier meeting.</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to </a:t>
            </a:r>
            <a:r>
              <a:rPr lang="en-US" sz="1100" b="1" dirty="0">
                <a:solidFill>
                  <a:srgbClr val="000000"/>
                </a:solidFill>
                <a:latin typeface="+mn-lt"/>
              </a:rPr>
              <a:t>take notes </a:t>
            </a:r>
            <a:r>
              <a:rPr lang="en-US" sz="1100" dirty="0">
                <a:solidFill>
                  <a:srgbClr val="000000"/>
                </a:solidFill>
                <a:latin typeface="Arial" panose="020B0604020202020204" pitchFamily="34" charset="0"/>
              </a:rPr>
              <a:t>in their participant workbooks on page 32 as they watch the video: </a:t>
            </a:r>
          </a:p>
          <a:p>
            <a:pPr marL="302066" indent="-302066">
              <a:buFont typeface="Arial" panose="020B0604020202020204" pitchFamily="34" charset="0"/>
              <a:buChar char="•"/>
            </a:pPr>
            <a:r>
              <a:rPr lang="en-US" sz="1100" dirty="0">
                <a:solidFill>
                  <a:srgbClr val="000000"/>
                </a:solidFill>
                <a:latin typeface="Arial" panose="020B0604020202020204" pitchFamily="34" charset="0"/>
              </a:rPr>
              <a:t>What did each person do to act with Versatility? </a:t>
            </a:r>
          </a:p>
          <a:p>
            <a:pPr marL="302066" indent="-302066">
              <a:buFont typeface="Arial" panose="020B0604020202020204" pitchFamily="34" charset="0"/>
              <a:buChar char="•"/>
            </a:pPr>
            <a:r>
              <a:rPr lang="en-US" sz="1100" dirty="0">
                <a:solidFill>
                  <a:srgbClr val="000000"/>
                </a:solidFill>
                <a:latin typeface="Arial" panose="020B0604020202020204" pitchFamily="34" charset="0"/>
              </a:rPr>
              <a:t>What were their specific behaviors?</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PLAY </a:t>
            </a:r>
            <a:r>
              <a:rPr lang="en-US" sz="1100" dirty="0">
                <a:solidFill>
                  <a:srgbClr val="000000"/>
                </a:solidFill>
                <a:latin typeface="Arial" panose="020B0604020202020204" pitchFamily="34" charset="0"/>
              </a:rPr>
              <a:t>the video, Part 2.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a debrief of the video, soliciting participants’ responses to the above questions. </a:t>
            </a:r>
          </a:p>
          <a:p>
            <a:endParaRPr lang="en-US" sz="1100" b="1"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61</a:t>
            </a:fld>
            <a:endParaRPr lang="en-US" dirty="0"/>
          </a:p>
        </p:txBody>
      </p:sp>
    </p:spTree>
    <p:extLst>
      <p:ext uri="{BB962C8B-B14F-4D97-AF65-F5344CB8AC3E}">
        <p14:creationId xmlns:p14="http://schemas.microsoft.com/office/powerpoint/2010/main" val="36813750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 </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1" dirty="0">
                <a:solidFill>
                  <a:srgbClr val="000000"/>
                </a:solidFill>
                <a:latin typeface="+mn-lt"/>
              </a:rPr>
              <a:t>SAY</a:t>
            </a:r>
            <a:r>
              <a:rPr lang="en-US" sz="1100" b="0" dirty="0">
                <a:solidFill>
                  <a:srgbClr val="000000"/>
                </a:solidFill>
                <a:latin typeface="+mn-lt"/>
              </a:rPr>
              <a:t> Now you will learn about the Versatility Profile and will review your profile. There is a lot of information about Versatility—not only how you’re perceived, but also simple strategies to adjust your behavior and increase Versatility.</a:t>
            </a:r>
          </a:p>
          <a:p>
            <a:pPr defTabSz="966612">
              <a:spcBef>
                <a:spcPts val="211"/>
              </a:spcBef>
              <a:spcAft>
                <a:spcPts val="211"/>
              </a:spcAft>
              <a:defRPr/>
            </a:pPr>
            <a:endParaRPr lang="en-US" sz="1100" b="0" dirty="0">
              <a:solidFill>
                <a:srgbClr val="000000"/>
              </a:solidFill>
              <a:latin typeface="+mn-lt"/>
            </a:endParaRPr>
          </a:p>
          <a:p>
            <a:pPr defTabSz="966612">
              <a:spcBef>
                <a:spcPts val="211"/>
              </a:spcBef>
              <a:spcAft>
                <a:spcPts val="211"/>
              </a:spcAft>
              <a:defRPr/>
            </a:pPr>
            <a:r>
              <a:rPr lang="en-US" sz="1100" b="0" dirty="0">
                <a:solidFill>
                  <a:srgbClr val="000000"/>
                </a:solidFill>
                <a:latin typeface="+mn-lt"/>
              </a:rPr>
              <a:t>This profile is a resource for you. You will use it for the Versatility exercises during the rest of the program.</a:t>
            </a:r>
          </a:p>
          <a:p>
            <a:pPr defTabSz="966612">
              <a:spcBef>
                <a:spcPts val="211"/>
              </a:spcBef>
              <a:spcAft>
                <a:spcPts val="211"/>
              </a:spcAft>
              <a:defRPr/>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62</a:t>
            </a:fld>
            <a:endParaRPr lang="en-US" dirty="0"/>
          </a:p>
        </p:txBody>
      </p:sp>
      <p:graphicFrame>
        <p:nvGraphicFramePr>
          <p:cNvPr id="7" name="Table 7">
            <a:extLst>
              <a:ext uri="{FF2B5EF4-FFF2-40B4-BE49-F238E27FC236}">
                <a16:creationId xmlns:a16="http://schemas.microsoft.com/office/drawing/2014/main" id="{3A1DD4FE-D7F7-4F78-AED4-473646C9B213}"/>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40217596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86211" y="2592817"/>
            <a:ext cx="6071532" cy="6173788"/>
          </a:xfrm>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2 Minutes</a:t>
            </a:r>
          </a:p>
          <a:p>
            <a:pPr defTabSz="966612">
              <a:spcBef>
                <a:spcPts val="211"/>
              </a:spcBef>
              <a:spcAft>
                <a:spcPts val="211"/>
              </a:spcAft>
              <a:defRPr/>
            </a:pPr>
            <a:endParaRPr lang="en-US" sz="1200" b="1" dirty="0">
              <a:solidFill>
                <a:srgbClr val="000000"/>
              </a:solidFill>
              <a:latin typeface="Arial" panose="020B0604020202020204" pitchFamily="34" charset="0"/>
            </a:endParaRPr>
          </a:p>
          <a:p>
            <a:pPr defTabSz="966612">
              <a:spcBef>
                <a:spcPts val="211"/>
              </a:spcBef>
              <a:spcAft>
                <a:spcPts val="211"/>
              </a:spcAft>
              <a:defRPr/>
            </a:pPr>
            <a:r>
              <a:rPr lang="en-US" sz="1200" b="1" dirty="0">
                <a:solidFill>
                  <a:srgbClr val="000000"/>
                </a:solidFill>
                <a:latin typeface="Arial" panose="020B0604020202020204" pitchFamily="34" charset="0"/>
              </a:rPr>
              <a:t>SAY </a:t>
            </a:r>
            <a:r>
              <a:rPr lang="en-US" sz="1200" dirty="0"/>
              <a:t>We measure Versatility on a scale ranging from W to Z. These are normed quartiles, just like Assertiveness and Responsiveness.</a:t>
            </a:r>
          </a:p>
          <a:p>
            <a:endParaRPr lang="en-US" sz="1200" b="1" dirty="0">
              <a:solidFill>
                <a:srgbClr val="000000"/>
              </a:solidFill>
              <a:latin typeface="Arial" panose="020B0604020202020204" pitchFamily="34" charset="0"/>
            </a:endParaRPr>
          </a:p>
          <a:p>
            <a:r>
              <a:rPr lang="en-US" sz="1200" dirty="0"/>
              <a:t>When you aren’t consistent in your behavior, you’re usually focusing on your own Style needs. When you consistently show Versatility, you’re focusing on meeting others’ Style needs.</a:t>
            </a:r>
            <a:r>
              <a:rPr lang="en-US" sz="1200" dirty="0">
                <a:solidFill>
                  <a:srgbClr val="000000"/>
                </a:solidFill>
                <a:latin typeface="Arial" panose="020B0604020202020204" pitchFamily="34" charset="0"/>
              </a:rPr>
              <a:t> </a:t>
            </a:r>
          </a:p>
          <a:p>
            <a:endParaRPr lang="en-US" sz="1200" dirty="0">
              <a:solidFill>
                <a:srgbClr val="000000"/>
              </a:solidFill>
              <a:latin typeface="Arial" panose="020B0604020202020204" pitchFamily="34" charset="0"/>
            </a:endParaRPr>
          </a:p>
          <a:p>
            <a:r>
              <a:rPr lang="en-US" sz="1200" dirty="0">
                <a:solidFill>
                  <a:srgbClr val="000000"/>
                </a:solidFill>
                <a:latin typeface="Arial" panose="020B0604020202020204" pitchFamily="34" charset="0"/>
              </a:rPr>
              <a:t>Your profile will show your results on this scale, ranging from W (not consistent) to Z (very consistent).</a:t>
            </a:r>
          </a:p>
          <a:p>
            <a:pPr>
              <a:buNone/>
            </a:pPr>
            <a:endParaRPr lang="en-US" sz="1200" dirty="0">
              <a:solidFill>
                <a:srgbClr val="000000"/>
              </a:solidFill>
              <a:latin typeface="Arial" panose="020B0604020202020204" pitchFamily="34" charset="0"/>
            </a:endParaRPr>
          </a:p>
        </p:txBody>
      </p:sp>
      <p:sp>
        <p:nvSpPr>
          <p:cNvPr id="4" name="Header Placeholder 3"/>
          <p:cNvSpPr>
            <a:spLocks noGrp="1"/>
          </p:cNvSpPr>
          <p:nvPr>
            <p:ph type="hdr" sz="quarter"/>
          </p:nvPr>
        </p:nvSpPr>
        <p:spPr>
          <a:xfrm>
            <a:off x="486211" y="2021317"/>
            <a:ext cx="6071532" cy="458788"/>
          </a:xfrm>
        </p:spPr>
        <p:txBody>
          <a:bodyPr/>
          <a:lstStyle/>
          <a:p>
            <a:r>
              <a:rPr lang="en-US" dirty="0"/>
              <a:t>Versatility: A measure of interpersonal effectiveness when working with others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63</a:t>
            </a:fld>
            <a:endParaRPr lang="en-US" dirty="0"/>
          </a:p>
        </p:txBody>
      </p:sp>
      <p:sp>
        <p:nvSpPr>
          <p:cNvPr id="15" name="Slide Image Placeholder 14">
            <a:extLst>
              <a:ext uri="{FF2B5EF4-FFF2-40B4-BE49-F238E27FC236}">
                <a16:creationId xmlns:a16="http://schemas.microsoft.com/office/drawing/2014/main" id="{895FF9BE-8EC5-4AD2-A0A2-38F6144D0933}"/>
              </a:ext>
            </a:extLst>
          </p:cNvPr>
          <p:cNvSpPr>
            <a:spLocks noGrp="1" noRot="1" noChangeAspect="1"/>
          </p:cNvSpPr>
          <p:nvPr>
            <p:ph type="sldImg"/>
          </p:nvPr>
        </p:nvSpPr>
        <p:spPr>
          <a:xfrm>
            <a:off x="485775" y="568325"/>
            <a:ext cx="2208213" cy="1241425"/>
          </a:xfrm>
        </p:spPr>
      </p:sp>
    </p:spTree>
    <p:extLst>
      <p:ext uri="{BB962C8B-B14F-4D97-AF65-F5344CB8AC3E}">
        <p14:creationId xmlns:p14="http://schemas.microsoft.com/office/powerpoint/2010/main" val="8001719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i="0" u="none" strike="noStrike" baseline="0" dirty="0">
                <a:solidFill>
                  <a:srgbClr val="000000"/>
                </a:solidFill>
                <a:latin typeface="Arial" panose="020B0604020202020204" pitchFamily="34" charset="0"/>
              </a:rPr>
              <a:t>3 Minutes</a:t>
            </a:r>
          </a:p>
          <a:p>
            <a:endParaRPr lang="en-US" sz="1100" b="1" i="0" u="none" strike="noStrike" baseline="0" dirty="0">
              <a:solidFill>
                <a:srgbClr val="000000"/>
              </a:solidFill>
              <a:latin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Before delivering Versatility profiles, explain the meaning of the positions.</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marR="0">
              <a:lnSpc>
                <a:spcPct val="150000"/>
              </a:lnSpc>
              <a:spcBef>
                <a:spcPts val="30"/>
              </a:spcBef>
              <a:spcAft>
                <a:spcPts val="0"/>
              </a:spcAft>
            </a:pPr>
            <a:r>
              <a:rPr lang="en-US" sz="1100" b="1" dirty="0">
                <a:solidFill>
                  <a:srgbClr val="000000"/>
                </a:solidFill>
                <a:effectLst/>
                <a:latin typeface="Arial" panose="020B0604020202020204" pitchFamily="34" charset="0"/>
                <a:ea typeface="Arial" panose="020B0604020202020204" pitchFamily="34" charset="0"/>
                <a:cs typeface="Arial" panose="020B0604020202020204" pitchFamily="34" charset="0"/>
              </a:rPr>
              <a:t>SAY</a:t>
            </a: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Before reviewing your results in more detail, let’s put your results into context. This graph shows several sample items that measure Versatility.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You and your raters (if multi-rater) responded to these items using the scale ranging from ‘strongly disagree’ to ‘strongly agree’. TRACOM assigns values to each of these scale points: 1 to 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When rating Versatility, most people respond at the higher end of the rating scale. This makes sense since most people have at least some abilities in these areas. This means that the cutoff for achieving Z Versatility is very high, approximately 4.5 or higher.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Similarly, to score either an X or Y requires scores between 3.5 and 4.5. These are approximate values used for purposes of explanation.</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Importantly, if you receive a W in any area of Versatility, this DOES NOT mean that your raters (if multi-rater) or yourself evaluated you at the low end of the rating scale. On the contrary, almost nobody scores at the lowest end – 1 or 2. For people with a W result, most of their ratings fluctuate between 2 and 4, resulting in an average score of slightly less than 3.5.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So, putting this into context, a W rating means that you are not showing as much consistency in these behaviors as you could. With effort and more consistency, your evaluation would improve.</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r>
              <a:rPr lang="en-US" sz="1100" b="1" dirty="0">
                <a:highlight>
                  <a:srgbClr val="FFFF00"/>
                </a:highlight>
                <a:latin typeface="Arial" panose="020B0604020202020204" pitchFamily="34" charset="0"/>
                <a:ea typeface="+mn-ea"/>
                <a:cs typeface="Arial" panose="020B0604020202020204" pitchFamily="34" charset="0"/>
              </a:rPr>
              <a:t>Set the context</a:t>
            </a:r>
            <a:r>
              <a:rPr lang="en-US" sz="1100" dirty="0">
                <a:highlight>
                  <a:srgbClr val="FFFF00"/>
                </a:highlight>
                <a:latin typeface="Arial" panose="020B0604020202020204" pitchFamily="34" charset="0"/>
                <a:ea typeface="+mn-ea"/>
                <a:cs typeface="Arial" panose="020B0604020202020204" pitchFamily="34" charset="0"/>
              </a:rPr>
              <a:t>:</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W does not mean that you lack ability.</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doesn’t mean that your raters (if Multi-rater) evaluated you at the lowest end of the rating scale.</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doesn’t mean they don’t like you or don’t think you’re effective</a:t>
            </a:r>
            <a:r>
              <a:rPr lang="en-US" sz="1100" baseline="0" dirty="0">
                <a:highlight>
                  <a:srgbClr val="FFFF00"/>
                </a:highlight>
                <a:latin typeface="Arial" panose="020B0604020202020204" pitchFamily="34" charset="0"/>
                <a:ea typeface="+mn-ea"/>
                <a:cs typeface="Arial" panose="020B0604020202020204" pitchFamily="34" charset="0"/>
              </a:rPr>
              <a:t> (if multi-rater)</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a:t>
            </a:r>
            <a:r>
              <a:rPr lang="en-US" sz="1100" b="1" dirty="0">
                <a:highlight>
                  <a:srgbClr val="FFFF00"/>
                </a:highlight>
                <a:latin typeface="Arial" panose="020B0604020202020204" pitchFamily="34" charset="0"/>
                <a:ea typeface="+mn-ea"/>
                <a:cs typeface="Arial" panose="020B0604020202020204" pitchFamily="34" charset="0"/>
              </a:rPr>
              <a:t>does</a:t>
            </a:r>
            <a:r>
              <a:rPr lang="en-US" sz="1100" dirty="0">
                <a:highlight>
                  <a:srgbClr val="FFFF00"/>
                </a:highlight>
                <a:latin typeface="Arial" panose="020B0604020202020204" pitchFamily="34" charset="0"/>
                <a:ea typeface="+mn-ea"/>
                <a:cs typeface="Arial" panose="020B0604020202020204" pitchFamily="34" charset="0"/>
              </a:rPr>
              <a:t> mean that you’re not highly consistent in your behavior; you do these things some of the time but could do them more often.</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It </a:t>
            </a:r>
            <a:r>
              <a:rPr lang="en-US" sz="1100" b="1" dirty="0">
                <a:highlight>
                  <a:srgbClr val="FFFF00"/>
                </a:highlight>
                <a:latin typeface="Arial" panose="020B0604020202020204" pitchFamily="34" charset="0"/>
                <a:ea typeface="Arial" panose="020B0604020202020204" pitchFamily="34" charset="0"/>
                <a:cs typeface="Arial" panose="020B0604020202020204" pitchFamily="34" charset="0"/>
              </a:rPr>
              <a:t>does</a:t>
            </a: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 mean that your raters (if multi-rater)</a:t>
            </a:r>
            <a:r>
              <a:rPr lang="en-US" sz="1100" baseline="0" dirty="0">
                <a:highlight>
                  <a:srgbClr val="FFFF00"/>
                </a:highlight>
                <a:latin typeface="Arial" panose="020B0604020202020204" pitchFamily="34" charset="0"/>
                <a:ea typeface="Arial" panose="020B0604020202020204" pitchFamily="34" charset="0"/>
                <a:cs typeface="Arial" panose="020B0604020202020204" pitchFamily="34" charset="0"/>
              </a:rPr>
              <a:t> </a:t>
            </a: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evaluated you between ‘disagree’ and ‘agree’, on average.</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Note that these cutoff values (3.5 and 4.5) are only for demonstration – they aren’t the exact values in TRACOM’s norms, but they are close.</a:t>
            </a:r>
            <a:endParaRPr lang="en-US" sz="1100" dirty="0">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Giving the context is critical because it helps to ease people’s automatic reactions to the profile.</a:t>
            </a:r>
            <a:endParaRPr lang="en-US" sz="1100" dirty="0">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Then:</a:t>
            </a:r>
            <a:endParaRPr lang="en-US" sz="110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Help people focus on just one area to improve. This increases chances of success.</a:t>
            </a:r>
            <a:endParaRPr lang="en-US" sz="1100" b="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What is ‘low hanging fruit?’ Something they can improve quickly.</a:t>
            </a:r>
          </a:p>
          <a:p>
            <a:pPr marL="466619" lvl="1" indent="0" fontAlgn="ctr">
              <a:lnSpc>
                <a:spcPct val="107000"/>
              </a:lnSpc>
              <a:buFont typeface="Courier New" panose="02070309020205020404" pitchFamily="49" charset="0"/>
              <a:buNone/>
            </a:pPr>
            <a:endParaRPr lang="en-US" sz="1100" b="0" dirty="0">
              <a:highlight>
                <a:srgbClr val="FFFF00"/>
              </a:highlight>
              <a:latin typeface="Arial" panose="020B0604020202020204" pitchFamily="34" charset="0"/>
              <a:ea typeface="+mn-ea"/>
              <a:cs typeface="Arial" panose="020B0604020202020204" pitchFamily="34" charset="0"/>
            </a:endParaRPr>
          </a:p>
        </p:txBody>
      </p:sp>
      <p:sp>
        <p:nvSpPr>
          <p:cNvPr id="4" name="Header Placeholder 3"/>
          <p:cNvSpPr>
            <a:spLocks noGrp="1"/>
          </p:cNvSpPr>
          <p:nvPr>
            <p:ph type="hdr" sz="quarter"/>
          </p:nvPr>
        </p:nvSpPr>
        <p:spPr/>
        <p:txBody>
          <a:bodyPr/>
          <a:lstStyle/>
          <a:p>
            <a:r>
              <a:rPr lang="en-US" dirty="0"/>
              <a:t>The Meaning of Versatility Positions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64</a:t>
            </a:fld>
            <a:endParaRPr lang="en-US" dirty="0"/>
          </a:p>
        </p:txBody>
      </p:sp>
    </p:spTree>
    <p:extLst>
      <p:ext uri="{BB962C8B-B14F-4D97-AF65-F5344CB8AC3E}">
        <p14:creationId xmlns:p14="http://schemas.microsoft.com/office/powerpoint/2010/main" val="35217907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211"/>
              </a:spcBef>
              <a:spcAft>
                <a:spcPts val="211"/>
              </a:spcAft>
              <a:buClrTx/>
              <a:buSzTx/>
              <a:buFont typeface="Arial" panose="020B0604020202020204" pitchFamily="34" charset="0"/>
              <a:buChar char="​"/>
              <a:tabLst/>
              <a:defRPr/>
            </a:pPr>
            <a:r>
              <a:rPr lang="en-US" sz="1100" b="1" dirty="0">
                <a:solidFill>
                  <a:srgbClr val="000000"/>
                </a:solidFill>
                <a:latin typeface="Arial" panose="020B0604020202020204" pitchFamily="34" charset="0"/>
              </a:rPr>
              <a:t>2 Minutes</a:t>
            </a:r>
          </a:p>
          <a:p>
            <a:endParaRPr lang="en-US" sz="1100" b="1" dirty="0">
              <a:solidFill>
                <a:srgbClr val="000000"/>
              </a:solidFill>
              <a:latin typeface="Arial" panose="020B0604020202020204" pitchFamily="34" charset="0"/>
            </a:endParaRPr>
          </a:p>
          <a:p>
            <a:r>
              <a:rPr lang="en-US" sz="1100" b="1" dirty="0"/>
              <a:t>SAY </a:t>
            </a:r>
            <a:r>
              <a:rPr lang="en-US" sz="1100" dirty="0"/>
              <a:t>Overall Versatility is a combination of your results in three areas: Presentation, Competence, and Feedback.</a:t>
            </a:r>
          </a:p>
          <a:p>
            <a:endParaRPr lang="en-US" sz="1100" dirty="0"/>
          </a:p>
          <a:p>
            <a:r>
              <a:rPr lang="en-US" sz="1100" dirty="0"/>
              <a:t>The “Others” position is the average of your raters’ evaluations. The “Self” position is where you evaluated yourself.</a:t>
            </a:r>
          </a:p>
          <a:p>
            <a:endParaRPr lang="en-US" sz="1100" dirty="0"/>
          </a:p>
          <a:p>
            <a:r>
              <a:rPr lang="en-US" sz="1100" dirty="0"/>
              <a:t>Like Assertiveness and Responsiveness, Versatility is normed in quartiles: W, X, Y, and Z.</a:t>
            </a:r>
          </a:p>
          <a:p>
            <a:endParaRPr lang="en-US" sz="1100" dirty="0"/>
          </a:p>
          <a:p>
            <a:r>
              <a:rPr lang="en-US" sz="1100" dirty="0"/>
              <a:t>Versatility is all about consistency of behavior.</a:t>
            </a:r>
          </a:p>
          <a:p>
            <a:endParaRPr lang="en-US" sz="1100" dirty="0"/>
          </a:p>
          <a:p>
            <a:r>
              <a:rPr lang="en-US" sz="1100" dirty="0"/>
              <a:t>A lower Versatility score does NOT mean you lack ability or that you never demonstrate these abilities. </a:t>
            </a:r>
          </a:p>
          <a:p>
            <a:endParaRPr lang="en-US" sz="1100" dirty="0"/>
          </a:p>
          <a:p>
            <a:r>
              <a:rPr lang="en-US" sz="1100" dirty="0"/>
              <a:t>What it DOES mean is that you aren’t showing consistency in your behavior. </a:t>
            </a:r>
          </a:p>
          <a:p>
            <a:endParaRPr lang="en-US" sz="1100" dirty="0"/>
          </a:p>
          <a:p>
            <a:r>
              <a:rPr lang="en-US" sz="1100" dirty="0"/>
              <a:t>By making small changes to your behavior and acting with more consistency, you can increase your Versatility. (Recall that the difference in values between W and Z are small but meaningful.)</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65</a:t>
            </a:fld>
            <a:endParaRPr lang="en-US" dirty="0"/>
          </a:p>
        </p:txBody>
      </p:sp>
    </p:spTree>
    <p:extLst>
      <p:ext uri="{BB962C8B-B14F-4D97-AF65-F5344CB8AC3E}">
        <p14:creationId xmlns:p14="http://schemas.microsoft.com/office/powerpoint/2010/main" val="27870421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a:t>
            </a:r>
          </a:p>
          <a:p>
            <a:endParaRPr lang="en-US" sz="1100" b="1" dirty="0">
              <a:solidFill>
                <a:srgbClr val="000000"/>
              </a:solidFill>
              <a:latin typeface="Arial" panose="020B0604020202020204" pitchFamily="34" charset="0"/>
            </a:endParaRPr>
          </a:p>
          <a:p>
            <a:r>
              <a:rPr lang="en-US" sz="1100" dirty="0"/>
              <a:t>Each source of Versatility is explained the same as Overall Versatility – it is a measure of consistency of behavior.</a:t>
            </a:r>
          </a:p>
          <a:p>
            <a:endParaRPr lang="en-US" sz="1100" dirty="0"/>
          </a:p>
          <a:p>
            <a:r>
              <a:rPr lang="en-US" sz="1100" dirty="0"/>
              <a:t>Remember that Image is not measured because:</a:t>
            </a:r>
          </a:p>
          <a:p>
            <a:pPr marL="181240" indent="-181240">
              <a:buFont typeface="Arial" panose="020B0604020202020204" pitchFamily="34" charset="0"/>
              <a:buChar char="•"/>
            </a:pPr>
            <a:r>
              <a:rPr lang="en-US" sz="1100" dirty="0"/>
              <a:t>Image is difficult to observe in virtual environments. We can’t see very well how people are dressed, and because there is a wide variety of dress codes, even within companies and teams, it is less relevant to measure Image in this way.</a:t>
            </a:r>
          </a:p>
          <a:p>
            <a:pPr marL="181240" indent="-181240">
              <a:buFont typeface="Arial" panose="020B0604020202020204" pitchFamily="34" charset="0"/>
              <a:buChar char="•"/>
            </a:pPr>
            <a:r>
              <a:rPr lang="en-US" sz="1100" dirty="0"/>
              <a:t>Raters don’t always like answering questions about people’s Image without understanding the context of how Image is explained in training.</a:t>
            </a:r>
          </a:p>
          <a:p>
            <a:pPr marL="181240" indent="-181240">
              <a:buFont typeface="Arial" panose="020B0604020202020204" pitchFamily="34" charset="0"/>
              <a:buChar char="•"/>
            </a:pPr>
            <a:r>
              <a:rPr lang="en-US" sz="1100" dirty="0"/>
              <a:t>Image is still important for many people and companies, which is why it’s part of the Model. However, you won’t receive a measure of your Image.</a:t>
            </a:r>
          </a:p>
          <a:p>
            <a:endParaRPr lang="en-US" sz="1100" dirty="0"/>
          </a:p>
          <a:p>
            <a:pPr>
              <a:spcBef>
                <a:spcPts val="0"/>
              </a:spcBef>
              <a:buNone/>
              <a:defRPr/>
            </a:pPr>
            <a:r>
              <a:rPr lang="en-US" sz="1100" b="1" dirty="0">
                <a:latin typeface="Arial" panose="020B0604020202020204" pitchFamily="34" charset="0"/>
              </a:rPr>
              <a:t>Presentation</a:t>
            </a:r>
            <a:r>
              <a:rPr lang="en-US" sz="1100" dirty="0">
                <a:latin typeface="Arial" panose="020B0604020202020204" pitchFamily="34" charset="0"/>
              </a:rPr>
              <a:t> – When a person communicates in meetings or other public venues, you’ll notice how clear they are at helping people understand their points. Do they use clear language? Are their examples effective? Do they take others’ Styles into account?</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cs typeface="Arial" panose="020B0604020202020204" pitchFamily="34" charset="0"/>
              </a:rPr>
              <a:t>Competence</a:t>
            </a:r>
            <a:r>
              <a:rPr lang="en-US" sz="1100" dirty="0">
                <a:latin typeface="Arial" panose="020B0604020202020204" pitchFamily="34" charset="0"/>
                <a:cs typeface="Arial" panose="020B0604020202020204" pitchFamily="34" charset="0"/>
              </a:rPr>
              <a:t> – Over time, you’ll observe this person in a variety of situations. Are they reliable and do they persevere during difficult times? Are they flexible when change happens? Are they optimistic most of the time? Do they show creativity?</a:t>
            </a:r>
          </a:p>
          <a:p>
            <a:pPr>
              <a:spcBef>
                <a:spcPts val="0"/>
              </a:spcBef>
              <a:buNone/>
              <a:defRPr/>
            </a:pPr>
            <a:endParaRPr lang="en-US" sz="1100" dirty="0">
              <a:solidFill>
                <a:srgbClr val="000000"/>
              </a:solidFill>
              <a:latin typeface="Arial" panose="020B0604020202020204" pitchFamily="34" charset="0"/>
              <a:cs typeface="Arial" panose="020B0604020202020204" pitchFamily="34" charset="0"/>
            </a:endParaRPr>
          </a:p>
          <a:p>
            <a:pPr>
              <a:spcBef>
                <a:spcPts val="0"/>
              </a:spcBef>
              <a:buNone/>
              <a:defRPr/>
            </a:pPr>
            <a:r>
              <a:rPr lang="en-US" sz="1100" b="1" dirty="0">
                <a:solidFill>
                  <a:srgbClr val="000000"/>
                </a:solidFill>
                <a:latin typeface="Arial" panose="020B0604020202020204" pitchFamily="34" charset="0"/>
                <a:cs typeface="Arial" panose="020B0604020202020204" pitchFamily="34" charset="0"/>
              </a:rPr>
              <a:t>Feedback</a:t>
            </a:r>
            <a:r>
              <a:rPr lang="en-US" sz="1100" dirty="0">
                <a:solidFill>
                  <a:srgbClr val="000000"/>
                </a:solidFill>
                <a:latin typeface="Arial" panose="020B0604020202020204" pitchFamily="34" charset="0"/>
                <a:cs typeface="Arial" panose="020B0604020202020204" pitchFamily="34" charset="0"/>
              </a:rPr>
              <a:t> – Finally, this is the most interpersonal part of Versatility. Are they a good listener? Do they show empathy for others’ situations? Do they meet the needs of other people’s Styles? Do they develop good relationships with others?</a:t>
            </a:r>
            <a:endParaRPr lang="en-US" sz="1100" dirty="0">
              <a:solidFill>
                <a:schemeClr val="tx2"/>
              </a:solidFill>
              <a:latin typeface="Arial" charset="0"/>
              <a:cs typeface="Arial"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66</a:t>
            </a:fld>
            <a:endParaRPr lang="en-US" dirty="0"/>
          </a:p>
        </p:txBody>
      </p:sp>
    </p:spTree>
    <p:extLst>
      <p:ext uri="{BB962C8B-B14F-4D97-AF65-F5344CB8AC3E}">
        <p14:creationId xmlns:p14="http://schemas.microsoft.com/office/powerpoint/2010/main" val="34984513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200" b="1" i="0" u="none" strike="noStrike" baseline="0" dirty="0">
                <a:latin typeface="+mj-lt"/>
              </a:rPr>
              <a:t>20 Minutes</a:t>
            </a:r>
          </a:p>
          <a:p>
            <a:pPr algn="l"/>
            <a:endParaRPr lang="en-US" sz="1200" b="1" i="0" u="none" strike="noStrike" baseline="0" dirty="0">
              <a:latin typeface="+mj-lt"/>
            </a:endParaRPr>
          </a:p>
          <a:p>
            <a:r>
              <a:rPr lang="en-US" dirty="0"/>
              <a:t>Review the Profile pages so participants understand the layout of the Profile. After you’ve reviewed the profile, distribute individuals’ profiles.</a:t>
            </a:r>
          </a:p>
          <a:p>
            <a:endParaRPr lang="en-US" dirty="0"/>
          </a:p>
          <a:p>
            <a:r>
              <a:rPr lang="en-US" sz="1200" b="1" i="0" u="none" strike="noStrike" baseline="0" dirty="0">
                <a:solidFill>
                  <a:srgbClr val="005088"/>
                </a:solidFill>
                <a:latin typeface="Museo 500"/>
              </a:rPr>
              <a:t>PROVIDE</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ample time for participants to read and absorb their reports. Do not continue until it is evident that all participants have finished reading their reports. </a:t>
            </a:r>
          </a:p>
          <a:p>
            <a:endParaRPr lang="en-US" sz="1200" b="0" i="0" u="none" strike="noStrike" baseline="0" dirty="0">
              <a:solidFill>
                <a:srgbClr val="000000"/>
              </a:solidFill>
              <a:latin typeface="Museo Sans 300"/>
            </a:endParaRPr>
          </a:p>
          <a:p>
            <a:r>
              <a:rPr lang="en-US" sz="1200" b="1" i="0" u="none" strike="noStrike" baseline="0" dirty="0">
                <a:solidFill>
                  <a:srgbClr val="005088"/>
                </a:solidFill>
                <a:latin typeface="Museo 500"/>
              </a:rPr>
              <a:t>ASK</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if there are any questions, surprises, or concerns. </a:t>
            </a:r>
          </a:p>
          <a:p>
            <a:endParaRPr lang="en-US" sz="1200" b="1" i="0" u="none" strike="noStrike" baseline="0" dirty="0">
              <a:solidFill>
                <a:srgbClr val="005088"/>
              </a:solidFill>
              <a:latin typeface="Museo 500"/>
            </a:endParaRPr>
          </a:p>
          <a:p>
            <a:r>
              <a:rPr lang="en-US" sz="1200" b="1" i="0" u="none" strike="noStrike" baseline="0" dirty="0">
                <a:solidFill>
                  <a:srgbClr val="005088"/>
                </a:solidFill>
                <a:latin typeface="Museo 500"/>
              </a:rPr>
              <a:t>ASK</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If your self-perception results were different, what might have caused the difference in views? </a:t>
            </a:r>
          </a:p>
          <a:p>
            <a:endParaRPr lang="en-US" sz="1200" b="1" i="0" u="none" strike="noStrike" baseline="0" dirty="0">
              <a:solidFill>
                <a:srgbClr val="005088"/>
              </a:solidFill>
              <a:latin typeface="Museo 500"/>
            </a:endParaRPr>
          </a:p>
          <a:p>
            <a:r>
              <a:rPr lang="en-US" sz="1200" b="1" i="0" u="none" strike="noStrike" baseline="0" dirty="0">
                <a:solidFill>
                  <a:srgbClr val="005088"/>
                </a:solidFill>
                <a:latin typeface="Museo 500"/>
              </a:rPr>
              <a:t>NOTE</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It is recommended that you take a break here and make yourself available for one-on-one conversations as participants may have questions or concerns they do not want to discuss with the entire class. </a:t>
            </a:r>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67</a:t>
            </a:fld>
            <a:endParaRPr lang="en-US" dirty="0"/>
          </a:p>
        </p:txBody>
      </p:sp>
    </p:spTree>
    <p:extLst>
      <p:ext uri="{BB962C8B-B14F-4D97-AF65-F5344CB8AC3E}">
        <p14:creationId xmlns:p14="http://schemas.microsoft.com/office/powerpoint/2010/main" val="20777005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68</a:t>
            </a:fld>
            <a:endParaRPr lang="en-US" dirty="0"/>
          </a:p>
        </p:txBody>
      </p:sp>
    </p:spTree>
    <p:extLst>
      <p:ext uri="{BB962C8B-B14F-4D97-AF65-F5344CB8AC3E}">
        <p14:creationId xmlns:p14="http://schemas.microsoft.com/office/powerpoint/2010/main" val="20561927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69</a:t>
            </a:fld>
            <a:endParaRPr lang="en-US" dirty="0"/>
          </a:p>
        </p:txBody>
      </p:sp>
    </p:spTree>
    <p:extLst>
      <p:ext uri="{BB962C8B-B14F-4D97-AF65-F5344CB8AC3E}">
        <p14:creationId xmlns:p14="http://schemas.microsoft.com/office/powerpoint/2010/main" val="4042207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800" b="1" dirty="0">
                <a:solidFill>
                  <a:srgbClr val="000000"/>
                </a:solidFill>
                <a:latin typeface="Arial" panose="020B0604020202020204" pitchFamily="34" charset="0"/>
              </a:rPr>
              <a:t>5 Minutes (Workbook, page 6)</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SAY</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Think about the customer you identified during our “Introduction” exercise. </a:t>
            </a:r>
          </a:p>
          <a:p>
            <a:endParaRPr lang="en-US" sz="1800" b="0" i="0" u="none" strike="noStrike" baseline="0" dirty="0">
              <a:solidFill>
                <a:srgbClr val="005088"/>
              </a:solidFill>
              <a:latin typeface="Museo 500"/>
            </a:endParaRPr>
          </a:p>
          <a:p>
            <a:r>
              <a:rPr lang="en-US" sz="1800" b="1" i="0" u="none" strike="noStrike" baseline="0" dirty="0">
                <a:solidFill>
                  <a:srgbClr val="005088"/>
                </a:solidFill>
                <a:latin typeface="Museo 500"/>
              </a:rPr>
              <a:t>SAY</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Give your customer a fictional name and then write down: </a:t>
            </a:r>
          </a:p>
          <a:p>
            <a:pPr marL="285750" indent="-285750">
              <a:buFont typeface="Wingdings" panose="05000000000000000000" pitchFamily="2" charset="2"/>
              <a:buChar char="§"/>
            </a:pPr>
            <a:r>
              <a:rPr lang="en-US" sz="1800" b="0" i="0" u="none" strike="noStrike" baseline="0" dirty="0">
                <a:solidFill>
                  <a:srgbClr val="000000"/>
                </a:solidFill>
                <a:latin typeface="Museo Sans 300"/>
              </a:rPr>
              <a:t>First impressions you had of that person (from your first interactions). </a:t>
            </a:r>
          </a:p>
          <a:p>
            <a:endParaRPr lang="en-US" sz="1800" b="0" i="0" u="none" strike="noStrike" baseline="0" dirty="0">
              <a:solidFill>
                <a:srgbClr val="000000"/>
              </a:solidFill>
              <a:latin typeface="Museo Sans 300"/>
            </a:endParaRPr>
          </a:p>
          <a:p>
            <a:r>
              <a:rPr lang="en-US" sz="1800" b="1" i="0" u="none" strike="noStrike" baseline="0" dirty="0">
                <a:solidFill>
                  <a:srgbClr val="005088"/>
                </a:solidFill>
                <a:latin typeface="Museo 500"/>
              </a:rPr>
              <a:t>DEBRIEF</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 exercise by asking participants to briefly share the information about their customer. </a:t>
            </a:r>
          </a:p>
          <a:p>
            <a:endParaRPr lang="en-US" sz="1800" b="0" i="0" u="none" strike="noStrike" baseline="0" dirty="0">
              <a:solidFill>
                <a:srgbClr val="000000"/>
              </a:solidFill>
              <a:latin typeface="Museo Sans 300"/>
            </a:endParaRPr>
          </a:p>
          <a:p>
            <a:r>
              <a:rPr lang="en-US" sz="1800" b="1" i="0" u="none" strike="noStrike" baseline="0" dirty="0">
                <a:solidFill>
                  <a:srgbClr val="005088"/>
                </a:solidFill>
                <a:latin typeface="Museo 500"/>
              </a:rPr>
              <a:t>SAY</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 information you shared is typical about how we feel about and react to others. Some information is objective and observable—and some of it is subjective (how we feel about them). Today, we’re going to show you a more objective and reliable way to understand behavior; then based on this, find ways to work more effectively and with less frustration.</a:t>
            </a:r>
          </a:p>
          <a:p>
            <a:r>
              <a:rPr lang="en-US" sz="1800" b="0" i="0" u="none" strike="noStrike" baseline="0" dirty="0">
                <a:solidFill>
                  <a:srgbClr val="000000"/>
                </a:solidFill>
                <a:latin typeface="Museo Sans 300"/>
              </a:rPr>
              <a:t> </a:t>
            </a:r>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7</a:t>
            </a:fld>
            <a:endParaRPr lang="en-US" dirty="0"/>
          </a:p>
        </p:txBody>
      </p:sp>
    </p:spTree>
    <p:extLst>
      <p:ext uri="{BB962C8B-B14F-4D97-AF65-F5344CB8AC3E}">
        <p14:creationId xmlns:p14="http://schemas.microsoft.com/office/powerpoint/2010/main" val="15304928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70</a:t>
            </a:fld>
            <a:endParaRPr lang="en-US" dirty="0"/>
          </a:p>
        </p:txBody>
      </p:sp>
    </p:spTree>
    <p:extLst>
      <p:ext uri="{BB962C8B-B14F-4D97-AF65-F5344CB8AC3E}">
        <p14:creationId xmlns:p14="http://schemas.microsoft.com/office/powerpoint/2010/main" val="6111451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33)</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At the beginning of the program, we talked about the four steps for increasing interpersonal effectiveness. Now that you’ve reviewed your Versatility profiles, let’s review these again as we think about ways to adjust behavior to increase Versatility.</a:t>
            </a:r>
            <a:endParaRPr lang="en-US" sz="1100" b="1" dirty="0">
              <a:solidFill>
                <a:srgbClr val="000000"/>
              </a:solidFill>
              <a:latin typeface="Arial" panose="020B0604020202020204" pitchFamily="34" charset="0"/>
            </a:endParaRP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REVIEW </a:t>
            </a:r>
            <a:r>
              <a:rPr lang="en-US" sz="1100" dirty="0">
                <a:solidFill>
                  <a:srgbClr val="000000"/>
                </a:solidFill>
                <a:latin typeface="Arial" panose="020B0604020202020204" pitchFamily="34" charset="0"/>
              </a:rPr>
              <a:t>the four steps for increasing interpersonal effectiveness:</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1. Know Yourself </a:t>
            </a:r>
            <a:r>
              <a:rPr lang="en-US" sz="1100" dirty="0">
                <a:solidFill>
                  <a:srgbClr val="000000"/>
                </a:solidFill>
                <a:latin typeface="Arial" panose="020B0604020202020204" pitchFamily="34" charset="0"/>
              </a:rPr>
              <a:t>by recognizing the impact your Style has on others. </a:t>
            </a:r>
          </a:p>
          <a:p>
            <a:r>
              <a:rPr lang="en-US" sz="1100" b="1" dirty="0">
                <a:solidFill>
                  <a:srgbClr val="000000"/>
                </a:solidFill>
                <a:latin typeface="Arial" panose="020B0604020202020204" pitchFamily="34" charset="0"/>
              </a:rPr>
              <a:t>2. Control Yourself </a:t>
            </a:r>
            <a:r>
              <a:rPr lang="en-US" sz="1100" dirty="0">
                <a:solidFill>
                  <a:srgbClr val="000000"/>
                </a:solidFill>
                <a:latin typeface="Arial" panose="020B0604020202020204" pitchFamily="34" charset="0"/>
              </a:rPr>
              <a:t>by managing your own Style behavior and being tolerant of others’ Styles. </a:t>
            </a:r>
          </a:p>
          <a:p>
            <a:r>
              <a:rPr lang="en-US" sz="1100" b="1" dirty="0">
                <a:solidFill>
                  <a:srgbClr val="000000"/>
                </a:solidFill>
                <a:latin typeface="Arial" panose="020B0604020202020204" pitchFamily="34" charset="0"/>
              </a:rPr>
              <a:t>3. Know Others </a:t>
            </a:r>
            <a:r>
              <a:rPr lang="en-US" sz="1100" dirty="0">
                <a:solidFill>
                  <a:srgbClr val="000000"/>
                </a:solidFill>
                <a:latin typeface="Arial" panose="020B0604020202020204" pitchFamily="34" charset="0"/>
              </a:rPr>
              <a:t>by observing them more objectively. </a:t>
            </a:r>
          </a:p>
          <a:p>
            <a:r>
              <a:rPr lang="en-US" sz="1100" b="1" dirty="0">
                <a:solidFill>
                  <a:srgbClr val="000000"/>
                </a:solidFill>
                <a:latin typeface="Arial" panose="020B0604020202020204" pitchFamily="34" charset="0"/>
              </a:rPr>
              <a:t>4. Do Something For Others </a:t>
            </a:r>
            <a:r>
              <a:rPr lang="en-US" sz="1100" dirty="0">
                <a:solidFill>
                  <a:srgbClr val="000000"/>
                </a:solidFill>
                <a:latin typeface="Arial" panose="020B0604020202020204" pitchFamily="34" charset="0"/>
              </a:rPr>
              <a:t>by helping them meet their Style needs. This eases their tension and opens the door for them to act with Versatility towards you.</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To finish the program, we’re going to focus on Doing Something for Others. You’re going to create an action plan to increase Versatility with your customers. First, we’ll review some strategies for showing Versatility towards each Style. This will give you important information for creating your action plan.</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71</a:t>
            </a:fld>
            <a:endParaRPr lang="en-US" dirty="0"/>
          </a:p>
        </p:txBody>
      </p:sp>
    </p:spTree>
    <p:extLst>
      <p:ext uri="{BB962C8B-B14F-4D97-AF65-F5344CB8AC3E}">
        <p14:creationId xmlns:p14="http://schemas.microsoft.com/office/powerpoint/2010/main" val="364312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 (Workbook, page 34)</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marL="0" marR="0">
              <a:lnSpc>
                <a:spcPct val="107000"/>
              </a:lnSpc>
              <a:spcBef>
                <a:spcPts val="0"/>
              </a:spcBef>
              <a:spcAft>
                <a:spcPts val="800"/>
              </a:spcAft>
            </a:pPr>
            <a:r>
              <a:rPr lang="en-US" sz="1100" b="1" dirty="0">
                <a:solidFill>
                  <a:srgbClr val="000000"/>
                </a:solidFill>
                <a:latin typeface="Arial" panose="020B0604020202020204" pitchFamily="34" charset="0"/>
              </a:rPr>
              <a:t>SAY</a:t>
            </a:r>
            <a:r>
              <a:rPr lang="en-US" sz="1100" b="0" dirty="0">
                <a:solidFill>
                  <a:srgbClr val="000000"/>
                </a:solidFill>
                <a:latin typeface="Arial" panose="020B0604020202020204" pitchFamily="34"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Part of showing Versatility is recognizing customers’ needs and preparing ahead of time. Here are some meeting strategies for each Style.</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b="0" dirty="0">
                <a:solidFill>
                  <a:srgbClr val="000000"/>
                </a:solidFill>
                <a:latin typeface="Arial" panose="020B0604020202020204" pitchFamily="34" charset="0"/>
              </a:rPr>
              <a:t>the do’s and don’ts when preparing for meetings</a:t>
            </a:r>
            <a:r>
              <a:rPr lang="en-US" sz="1100" dirty="0">
                <a:solidFill>
                  <a:srgbClr val="000000"/>
                </a:solidFill>
                <a:latin typeface="Arial" panose="020B0604020202020204" pitchFamily="34" charset="0"/>
              </a:rPr>
              <a:t>. </a:t>
            </a:r>
          </a:p>
          <a:p>
            <a:endParaRPr lang="en-US" sz="1100" b="1" dirty="0">
              <a:solidFill>
                <a:srgbClr val="000000"/>
              </a:solidFill>
              <a:latin typeface="Arial" panose="020B0604020202020204" pitchFamily="34" charset="0"/>
            </a:endParaRPr>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72</a:t>
            </a:fld>
            <a:endParaRPr lang="en-US" dirty="0"/>
          </a:p>
        </p:txBody>
      </p:sp>
    </p:spTree>
    <p:extLst>
      <p:ext uri="{BB962C8B-B14F-4D97-AF65-F5344CB8AC3E}">
        <p14:creationId xmlns:p14="http://schemas.microsoft.com/office/powerpoint/2010/main" val="36043248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 (Workbook, page 35)</a:t>
            </a:r>
          </a:p>
          <a:p>
            <a:endParaRPr lang="en-US" sz="1100"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SAY</a:t>
            </a:r>
            <a:r>
              <a:rPr lang="en-US" sz="1100" dirty="0"/>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Most of us fall into the habit of communicating with people in ways that are comfortable for us, without thinking of the needs of the customer. This is often because we’re rushed and send out quick emails. Communicating in Style-specific ways is very important for meeting your customers’ needs. Here are some simple strategies for tailoring your messages to each Style.</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b="0" dirty="0">
                <a:solidFill>
                  <a:srgbClr val="000000"/>
                </a:solidFill>
                <a:latin typeface="Arial" panose="020B0604020202020204" pitchFamily="34" charset="0"/>
              </a:rPr>
              <a:t>the techniques for tailoring messages to </a:t>
            </a:r>
            <a:r>
              <a:rPr lang="en-US" sz="1100" dirty="0">
                <a:solidFill>
                  <a:srgbClr val="000000"/>
                </a:solidFill>
                <a:latin typeface="Arial" panose="020B0604020202020204" pitchFamily="34" charset="0"/>
              </a:rPr>
              <a:t>each Style. </a:t>
            </a:r>
          </a:p>
          <a:p>
            <a:endParaRPr lang="en-US" sz="1100" b="1" dirty="0">
              <a:solidFill>
                <a:srgbClr val="000000"/>
              </a:solidFill>
              <a:latin typeface="Arial" panose="020B0604020202020204" pitchFamily="34" charset="0"/>
            </a:endParaRPr>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73</a:t>
            </a:fld>
            <a:endParaRPr lang="en-US" dirty="0"/>
          </a:p>
        </p:txBody>
      </p:sp>
    </p:spTree>
    <p:extLst>
      <p:ext uri="{BB962C8B-B14F-4D97-AF65-F5344CB8AC3E}">
        <p14:creationId xmlns:p14="http://schemas.microsoft.com/office/powerpoint/2010/main" val="40063004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8 Minutes (Workbook, page 36)</a:t>
            </a:r>
          </a:p>
          <a:p>
            <a:endParaRPr lang="en-US" sz="1100" dirty="0"/>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Given a customer’s Style need, what are some ways to earn trust?</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FACILITATE</a:t>
            </a:r>
            <a:r>
              <a:rPr lang="en-US" sz="1100" dirty="0">
                <a:solidFill>
                  <a:srgbClr val="000000"/>
                </a:solidFill>
                <a:latin typeface="Arial" panose="020B0604020202020204" pitchFamily="34" charset="0"/>
              </a:rPr>
              <a:t> a discussion of each Style before revealing the text.</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a:t>
            </a:r>
            <a:r>
              <a:rPr lang="en-US" sz="1100" dirty="0">
                <a:solidFill>
                  <a:srgbClr val="000000"/>
                </a:solidFill>
                <a:latin typeface="Arial" panose="020B0604020202020204" pitchFamily="34" charset="0"/>
              </a:rPr>
              <a:t> What are some ways to earn trust from people of each Style? Think about their Style needs—what do they value from salespeople?</a:t>
            </a:r>
          </a:p>
          <a:p>
            <a:endParaRPr lang="en-US" sz="1100" dirty="0">
              <a:solidFill>
                <a:srgbClr val="000000"/>
              </a:solidFill>
              <a:latin typeface="Arial" panose="020B0604020202020204" pitchFamily="34" charset="0"/>
            </a:endParaRPr>
          </a:p>
          <a:p>
            <a:pPr lvl="1"/>
            <a:r>
              <a:rPr lang="en-US" sz="1100" dirty="0"/>
              <a:t>CLICK TO REVEAL THE TEXT IN EACH QUADRANT.</a:t>
            </a:r>
          </a:p>
          <a:p>
            <a:endParaRPr lang="en-US" sz="1100" dirty="0"/>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74</a:t>
            </a:fld>
            <a:endParaRPr lang="en-US" dirty="0"/>
          </a:p>
        </p:txBody>
      </p:sp>
    </p:spTree>
    <p:extLst>
      <p:ext uri="{BB962C8B-B14F-4D97-AF65-F5344CB8AC3E}">
        <p14:creationId xmlns:p14="http://schemas.microsoft.com/office/powerpoint/2010/main" val="29634667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lang="en-US" sz="1200" b="1" dirty="0">
                <a:solidFill>
                  <a:srgbClr val="000000"/>
                </a:solidFill>
                <a:latin typeface="Arial" panose="020B0604020202020204" pitchFamily="34" charset="0"/>
              </a:rPr>
              <a:t>30 Minutes (Workbook, page 37)</a:t>
            </a:r>
          </a:p>
          <a:p>
            <a:pPr>
              <a:lnSpc>
                <a:spcPct val="90000"/>
              </a:lnSpc>
            </a:pPr>
            <a:endParaRPr lang="en-US" b="1" i="0" dirty="0">
              <a:latin typeface="Times New Roman" pitchFamily="4" charset="0"/>
              <a:ea typeface="ヒラギノ角ゴ Pro W3" pitchFamily="4" charset="-128"/>
              <a:cs typeface="ヒラギノ角ゴ Pro W3" pitchFamily="4" charset="-128"/>
            </a:endParaRPr>
          </a:p>
          <a:p>
            <a:pPr>
              <a:lnSpc>
                <a:spcPct val="90000"/>
              </a:lnSpc>
            </a:pPr>
            <a:r>
              <a:rPr lang="en-US" b="1" i="0" dirty="0">
                <a:latin typeface="Times New Roman" pitchFamily="4" charset="0"/>
                <a:ea typeface="ヒラギノ角ゴ Pro W3" pitchFamily="4" charset="-128"/>
                <a:cs typeface="ヒラギノ角ゴ Pro W3" pitchFamily="4" charset="-128"/>
              </a:rPr>
              <a:t>SAY </a:t>
            </a:r>
            <a:r>
              <a:rPr lang="en-US" b="0" i="0" dirty="0">
                <a:latin typeface="Times New Roman" pitchFamily="4" charset="0"/>
                <a:ea typeface="ヒラギノ角ゴ Pro W3" pitchFamily="4" charset="-128"/>
                <a:cs typeface="ヒラギノ角ゴ Pro W3" pitchFamily="4" charset="-128"/>
              </a:rPr>
              <a:t>Use the insights you’ve learned and create a specific plan for yourself. Writing down your intentions is a proven way of making sure you actually do something. Decide on just one or two things you can do differently.</a:t>
            </a:r>
          </a:p>
          <a:p>
            <a:pPr>
              <a:lnSpc>
                <a:spcPct val="90000"/>
              </a:lnSpc>
            </a:pPr>
            <a:endParaRPr lang="en-US" b="0" i="0" dirty="0">
              <a:latin typeface="Times New Roman" pitchFamily="4" charset="0"/>
              <a:ea typeface="ヒラギノ角ゴ Pro W3" pitchFamily="4" charset="-128"/>
              <a:cs typeface="ヒラギノ角ゴ Pro W3" pitchFamily="4" charset="-128"/>
            </a:endParaRPr>
          </a:p>
          <a:p>
            <a:pPr>
              <a:lnSpc>
                <a:spcPct val="90000"/>
              </a:lnSpc>
            </a:pPr>
            <a:r>
              <a:rPr lang="en-US" b="0" i="0" dirty="0">
                <a:latin typeface="Times New Roman" pitchFamily="4" charset="0"/>
                <a:ea typeface="ヒラギノ角ゴ Pro W3" pitchFamily="4" charset="-128"/>
                <a:cs typeface="ヒラギノ角ゴ Pro W3" pitchFamily="4" charset="-128"/>
              </a:rPr>
              <a:t>Remember your Style growth actions, since managing your own Style behavior is an important part of being versatile.</a:t>
            </a:r>
          </a:p>
          <a:p>
            <a:pPr>
              <a:lnSpc>
                <a:spcPct val="90000"/>
              </a:lnSpc>
            </a:pPr>
            <a:endParaRPr lang="en-US" b="0" i="0" dirty="0">
              <a:latin typeface="Times New Roman" pitchFamily="4" charset="0"/>
              <a:ea typeface="ヒラギノ角ゴ Pro W3" pitchFamily="4" charset="-128"/>
              <a:cs typeface="ヒラギノ角ゴ Pro W3" pitchFamily="4" charset="-128"/>
            </a:endParaRPr>
          </a:p>
          <a:p>
            <a:pPr>
              <a:lnSpc>
                <a:spcPct val="90000"/>
              </a:lnSpc>
            </a:pPr>
            <a:r>
              <a:rPr lang="en-US" b="1" i="0" dirty="0">
                <a:latin typeface="Times New Roman" pitchFamily="4" charset="0"/>
                <a:ea typeface="ヒラギノ角ゴ Pro W3" pitchFamily="4" charset="-128"/>
                <a:cs typeface="ヒラギノ角ゴ Pro W3" pitchFamily="4" charset="-128"/>
              </a:rPr>
              <a:t>REVIEW</a:t>
            </a:r>
            <a:r>
              <a:rPr lang="en-US" b="0" i="0" dirty="0">
                <a:latin typeface="Times New Roman" pitchFamily="4" charset="0"/>
                <a:ea typeface="ヒラギノ角ゴ Pro W3" pitchFamily="4" charset="-128"/>
                <a:cs typeface="ヒラギノ角ゴ Pro W3" pitchFamily="4" charset="-128"/>
              </a:rPr>
              <a:t> the Style growth actions:</a:t>
            </a:r>
          </a:p>
          <a:p>
            <a:pPr marL="171450" indent="-171450">
              <a:lnSpc>
                <a:spcPct val="90000"/>
              </a:lnSpc>
              <a:buFont typeface="Wingdings" panose="05000000000000000000" pitchFamily="2" charset="2"/>
              <a:buChar char="§"/>
            </a:pPr>
            <a:r>
              <a:rPr lang="en-US" b="0" i="0" dirty="0">
                <a:latin typeface="Times New Roman" pitchFamily="4" charset="0"/>
                <a:ea typeface="ヒラギノ角ゴ Pro W3" pitchFamily="4" charset="-128"/>
                <a:cs typeface="ヒラギノ角ゴ Pro W3" pitchFamily="4" charset="-128"/>
              </a:rPr>
              <a:t>Driving: to listen</a:t>
            </a:r>
          </a:p>
          <a:p>
            <a:pPr marL="171450" indent="-171450">
              <a:lnSpc>
                <a:spcPct val="90000"/>
              </a:lnSpc>
              <a:buFont typeface="Wingdings" panose="05000000000000000000" pitchFamily="2" charset="2"/>
              <a:buChar char="§"/>
            </a:pPr>
            <a:r>
              <a:rPr lang="en-US" b="0" i="0" dirty="0">
                <a:latin typeface="Times New Roman" pitchFamily="4" charset="0"/>
                <a:ea typeface="ヒラギノ角ゴ Pro W3" pitchFamily="4" charset="-128"/>
                <a:cs typeface="ヒラギノ角ゴ Pro W3" pitchFamily="4" charset="-128"/>
              </a:rPr>
              <a:t>Expressive: to check</a:t>
            </a:r>
          </a:p>
          <a:p>
            <a:pPr marL="171450" indent="-171450">
              <a:lnSpc>
                <a:spcPct val="90000"/>
              </a:lnSpc>
              <a:buFont typeface="Wingdings" panose="05000000000000000000" pitchFamily="2" charset="2"/>
              <a:buChar char="§"/>
            </a:pPr>
            <a:r>
              <a:rPr lang="en-US" b="0" i="0" dirty="0">
                <a:latin typeface="Times New Roman" pitchFamily="4" charset="0"/>
                <a:ea typeface="ヒラギノ角ゴ Pro W3" pitchFamily="4" charset="-128"/>
                <a:cs typeface="ヒラギノ角ゴ Pro W3" pitchFamily="4" charset="-128"/>
              </a:rPr>
              <a:t>Amiable: to initiate</a:t>
            </a:r>
          </a:p>
          <a:p>
            <a:pPr marL="171450" indent="-171450">
              <a:lnSpc>
                <a:spcPct val="90000"/>
              </a:lnSpc>
              <a:buFont typeface="Wingdings" panose="05000000000000000000" pitchFamily="2" charset="2"/>
              <a:buChar char="§"/>
            </a:pPr>
            <a:r>
              <a:rPr lang="en-US" b="0" i="0" dirty="0">
                <a:latin typeface="Times New Roman" pitchFamily="4" charset="0"/>
                <a:ea typeface="ヒラギノ角ゴ Pro W3" pitchFamily="4" charset="-128"/>
                <a:cs typeface="ヒラギノ角ゴ Pro W3" pitchFamily="4" charset="-128"/>
              </a:rPr>
              <a:t>Analytical: to declare</a:t>
            </a:r>
          </a:p>
          <a:p>
            <a:pPr>
              <a:lnSpc>
                <a:spcPct val="90000"/>
              </a:lnSpc>
            </a:pPr>
            <a:endParaRPr lang="en-US" b="0" i="0" dirty="0">
              <a:latin typeface="Times New Roman" pitchFamily="4" charset="0"/>
              <a:ea typeface="ヒラギノ角ゴ Pro W3" pitchFamily="4" charset="-128"/>
              <a:cs typeface="ヒラギノ角ゴ Pro W3" pitchFamily="4" charset="-128"/>
            </a:endParaRPr>
          </a:p>
          <a:p>
            <a:pPr>
              <a:lnSpc>
                <a:spcPct val="90000"/>
              </a:lnSpc>
            </a:pPr>
            <a:r>
              <a:rPr lang="en-US" b="1" i="0" dirty="0">
                <a:latin typeface="Times New Roman" pitchFamily="4" charset="0"/>
                <a:ea typeface="ヒラギノ角ゴ Pro W3" pitchFamily="4" charset="-128"/>
                <a:cs typeface="ヒラギノ角ゴ Pro W3" pitchFamily="4" charset="-128"/>
              </a:rPr>
              <a:t>SAY</a:t>
            </a:r>
            <a:r>
              <a:rPr lang="en-US" b="0" i="0" dirty="0">
                <a:latin typeface="Times New Roman" pitchFamily="4" charset="0"/>
                <a:ea typeface="ヒラギノ角ゴ Pro W3" pitchFamily="4" charset="-128"/>
                <a:cs typeface="ヒラギノ角ゴ Pro W3" pitchFamily="4" charset="-128"/>
              </a:rPr>
              <a:t> When you’ve finished this, we will put you in small breakout groups to share your insights and give feedback to one another.</a:t>
            </a:r>
          </a:p>
          <a:p>
            <a:pPr>
              <a:lnSpc>
                <a:spcPct val="90000"/>
              </a:lnSpc>
            </a:pPr>
            <a:endParaRPr lang="en-US" b="0" i="0" dirty="0">
              <a:latin typeface="Times New Roman" pitchFamily="4" charset="0"/>
              <a:ea typeface="ヒラギノ角ゴ Pro W3" pitchFamily="4" charset="-128"/>
              <a:cs typeface="ヒラギノ角ゴ Pro W3" pitchFamily="4" charset="-128"/>
            </a:endParaRPr>
          </a:p>
          <a:p>
            <a:pPr>
              <a:lnSpc>
                <a:spcPct val="90000"/>
              </a:lnSpc>
            </a:pPr>
            <a:r>
              <a:rPr lang="en-US" b="1" i="0" dirty="0">
                <a:latin typeface="Times New Roman" pitchFamily="4" charset="0"/>
                <a:ea typeface="ヒラギノ角ゴ Pro W3" pitchFamily="4" charset="-128"/>
                <a:cs typeface="ヒラギノ角ゴ Pro W3" pitchFamily="4" charset="-128"/>
              </a:rPr>
              <a:t>CREATE</a:t>
            </a:r>
            <a:r>
              <a:rPr lang="en-US" b="0" i="0" dirty="0">
                <a:latin typeface="Times New Roman" pitchFamily="4" charset="0"/>
                <a:ea typeface="ヒラギノ角ゴ Pro W3" pitchFamily="4" charset="-128"/>
                <a:cs typeface="ヒラギノ角ゴ Pro W3" pitchFamily="4" charset="-128"/>
              </a:rPr>
              <a:t> breakout groups of 2 to 3 people.</a:t>
            </a:r>
          </a:p>
          <a:p>
            <a:pPr>
              <a:lnSpc>
                <a:spcPct val="90000"/>
              </a:lnSpc>
            </a:pPr>
            <a:endParaRPr lang="en-US" b="1" i="1" dirty="0">
              <a:latin typeface="Times New Roman" pitchFamily="4" charset="0"/>
              <a:ea typeface="ヒラギノ角ゴ Pro W3" pitchFamily="4" charset="-128"/>
              <a:cs typeface="ヒラギノ角ゴ Pro W3" pitchFamily="4" charset="-128"/>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75</a:t>
            </a:fld>
            <a:endParaRPr lang="en-US" dirty="0"/>
          </a:p>
        </p:txBody>
      </p:sp>
    </p:spTree>
    <p:extLst>
      <p:ext uri="{BB962C8B-B14F-4D97-AF65-F5344CB8AC3E}">
        <p14:creationId xmlns:p14="http://schemas.microsoft.com/office/powerpoint/2010/main" val="1238554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10 Minutes (whole section on Observing Versatility Virtually)</a:t>
            </a:r>
          </a:p>
          <a:p>
            <a:endParaRPr lang="en-US" altLang="en-US" sz="1100" b="0" dirty="0">
              <a:ea typeface="Arial" panose="020B0604020202020204" pitchFamily="34" charset="0"/>
            </a:endParaRPr>
          </a:p>
          <a:p>
            <a:r>
              <a:rPr lang="en-US" altLang="en-US" sz="1100" b="1" dirty="0">
                <a:ea typeface="Arial" panose="020B0604020202020204" pitchFamily="34" charset="0"/>
              </a:rPr>
              <a:t>SAY </a:t>
            </a:r>
            <a:r>
              <a:rPr lang="en-US" altLang="en-US" sz="1100" b="0" dirty="0">
                <a:ea typeface="Arial" panose="020B0604020202020204" pitchFamily="34" charset="0"/>
              </a:rPr>
              <a:t>Briefly, before we finish—remember those text messages we reviewed earlier? Let’s bring Versatility into those conversations. </a:t>
            </a:r>
          </a:p>
          <a:p>
            <a:pPr defTabSz="966612">
              <a:spcBef>
                <a:spcPts val="211"/>
              </a:spcBef>
              <a:spcAft>
                <a:spcPts val="211"/>
              </a:spcAft>
              <a:defRPr/>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76</a:t>
            </a:fld>
            <a:endParaRPr lang="en-US" dirty="0"/>
          </a:p>
        </p:txBody>
      </p:sp>
      <p:graphicFrame>
        <p:nvGraphicFramePr>
          <p:cNvPr id="7" name="Table 7">
            <a:extLst>
              <a:ext uri="{FF2B5EF4-FFF2-40B4-BE49-F238E27FC236}">
                <a16:creationId xmlns:a16="http://schemas.microsoft.com/office/drawing/2014/main" id="{3A1DD4FE-D7F7-4F78-AED4-473646C9B213}"/>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198673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b="1" dirty="0">
                <a:ea typeface="Arial" panose="020B0604020202020204" pitchFamily="34" charset="0"/>
              </a:rPr>
              <a:t>SAY </a:t>
            </a:r>
            <a:r>
              <a:rPr lang="en-US" altLang="en-US" sz="1100" b="0" dirty="0">
                <a:ea typeface="Arial" panose="020B0604020202020204" pitchFamily="34" charset="0"/>
              </a:rPr>
              <a:t>We had four responses to this message. Let’s look at how the person who sent this message might respond to each of these individuals. Is the person showing Versatility in each message?</a:t>
            </a:r>
          </a:p>
          <a:p>
            <a:endParaRPr lang="en-US" sz="1100"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77</a:t>
            </a:fld>
            <a:endParaRPr lang="en-US" dirty="0"/>
          </a:p>
        </p:txBody>
      </p:sp>
      <p:graphicFrame>
        <p:nvGraphicFramePr>
          <p:cNvPr id="6" name="Table 7">
            <a:extLst>
              <a:ext uri="{FF2B5EF4-FFF2-40B4-BE49-F238E27FC236}">
                <a16:creationId xmlns:a16="http://schemas.microsoft.com/office/drawing/2014/main" id="{96EBC3C2-2A05-4A9E-949A-6AE4DAB481F9}"/>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1456883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This message came from the Amiable Style customer.</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0" dirty="0">
                <a:ea typeface="Arial" panose="020B0604020202020204" pitchFamily="34" charset="0"/>
              </a:rPr>
              <a:t>Click to reveal.</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And here is the response. What do you think? Is the salesperson showing Versatility toward the Amiable Style person? What would you add or change to the response?</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NOTE:</a:t>
            </a:r>
            <a:r>
              <a:rPr lang="en-US" sz="1100" dirty="0"/>
              <a:t> The salesperson is making an effort to meet the person’s Style needs by reassuring them about the changes. The salesperson offers to help the customer by developing a training plan, then reassures them that they will be supported.</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78</a:t>
            </a:fld>
            <a:endParaRPr lang="en-US" dirty="0"/>
          </a:p>
        </p:txBody>
      </p:sp>
      <p:graphicFrame>
        <p:nvGraphicFramePr>
          <p:cNvPr id="6" name="Table 7">
            <a:extLst>
              <a:ext uri="{FF2B5EF4-FFF2-40B4-BE49-F238E27FC236}">
                <a16:creationId xmlns:a16="http://schemas.microsoft.com/office/drawing/2014/main" id="{4D3869CC-C24E-407C-94BD-66B64ACD47CC}"/>
              </a:ext>
            </a:extLst>
          </p:cNvPr>
          <p:cNvGraphicFramePr>
            <a:graphicFrameLocks noGrp="1"/>
          </p:cNvGraphicFramePr>
          <p:nvPr>
            <p:extLst>
              <p:ext uri="{D42A27DB-BD31-4B8C-83A1-F6EECF244321}">
                <p14:modId xmlns:p14="http://schemas.microsoft.com/office/powerpoint/2010/main" val="1571928766"/>
              </p:ext>
            </p:extLst>
          </p:nvPr>
        </p:nvGraphicFramePr>
        <p:xfrm>
          <a:off x="518159" y="5893820"/>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0992666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This message came from the Expressive Style person.</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0" dirty="0">
                <a:ea typeface="Arial" panose="020B0604020202020204" pitchFamily="34" charset="0"/>
              </a:rPr>
              <a:t>Click to reveal.</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And here is the response. What do you think? Is the salesperson showing Versatility toward the Expressive Style customer?</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alt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0" dirty="0">
                <a:ea typeface="Arial" panose="020B0604020202020204" pitchFamily="34" charset="0"/>
              </a:rPr>
              <a:t>Is the response focused on their own needs, or the Expressive Style person’s needs? What would be a more effective response?</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alt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NOTE:</a:t>
            </a:r>
            <a:r>
              <a:rPr lang="en-US" sz="1100" dirty="0"/>
              <a:t> The salesperson is diminishing the customer’s enthusiasm. A more effective response would be to reflect the enthusiasm by reiterating how great the new upgrades are and how excited the salesperson is about the changes, then offer to set up a call with the customer. </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altLang="en-US" sz="1100" b="0" dirty="0">
              <a:ea typeface="Arial" panose="020B0604020202020204" pitchFamily="34" charset="0"/>
            </a:endParaRPr>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79</a:t>
            </a:fld>
            <a:endParaRPr lang="en-US" dirty="0"/>
          </a:p>
        </p:txBody>
      </p:sp>
      <p:graphicFrame>
        <p:nvGraphicFramePr>
          <p:cNvPr id="6" name="Table 7">
            <a:extLst>
              <a:ext uri="{FF2B5EF4-FFF2-40B4-BE49-F238E27FC236}">
                <a16:creationId xmlns:a16="http://schemas.microsoft.com/office/drawing/2014/main" id="{1086EF63-CC5D-4280-A83A-F4BA8073A3D4}"/>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813084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sz="1200" b="1" dirty="0"/>
              <a:t>SAY </a:t>
            </a:r>
            <a:r>
              <a:rPr lang="en-US" sz="1200" b="0" dirty="0"/>
              <a:t>We’re going to talk about behavior and how to accurately observe people’s behavior.</a:t>
            </a:r>
            <a:endParaRPr lang="en-US" sz="1200" b="1" dirty="0"/>
          </a:p>
          <a:p>
            <a:endParaRPr lang="en-US" sz="1200" dirty="0">
              <a:solidFill>
                <a:srgbClr val="000000"/>
              </a:solidFill>
              <a:latin typeface="Arial" panose="020B0604020202020204" pitchFamily="34" charset="0"/>
            </a:endParaRPr>
          </a:p>
          <a:p>
            <a:endParaRPr lang="en-US" dirty="0"/>
          </a:p>
        </p:txBody>
      </p:sp>
      <p:sp>
        <p:nvSpPr>
          <p:cNvPr id="4" name="Header Placeholder 3"/>
          <p:cNvSpPr>
            <a:spLocks noGrp="1"/>
          </p:cNvSpPr>
          <p:nvPr>
            <p:ph type="hdr" sz="quarter"/>
          </p:nvPr>
        </p:nvSpPr>
        <p:spPr/>
        <p:txBody>
          <a:bodyPr/>
          <a:lstStyle/>
          <a:p>
            <a:r>
              <a:rPr lang="en-US" dirty="0"/>
              <a:t>Section: The Success Module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8</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423656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This message came from the Analytical Style customer.</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0" dirty="0">
                <a:ea typeface="Arial" panose="020B0604020202020204" pitchFamily="34" charset="0"/>
              </a:rPr>
              <a:t>Click to reveal.</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And here is the response. What do you think? Is the salesperson showing Versatility toward the Analytical Style person? What would you add or change to the response?</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NOTE:</a:t>
            </a:r>
            <a:r>
              <a:rPr lang="en-US" sz="1100" dirty="0"/>
              <a:t> The salesperson is making an effort to meet the customer’s Analytical Style needs by recognizing their need to prepare ahead of time by getting training. The salesperson offers to send more detailed information about the upgrades as an effort to give the customer more information and alleviate any remaining concerns. They also open the conversation to more input by offering to help in any other way.</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80</a:t>
            </a:fld>
            <a:endParaRPr lang="en-US" dirty="0"/>
          </a:p>
        </p:txBody>
      </p:sp>
      <p:graphicFrame>
        <p:nvGraphicFramePr>
          <p:cNvPr id="6" name="Table 7">
            <a:extLst>
              <a:ext uri="{FF2B5EF4-FFF2-40B4-BE49-F238E27FC236}">
                <a16:creationId xmlns:a16="http://schemas.microsoft.com/office/drawing/2014/main" id="{C69B4B92-ABB6-4391-9818-3199B99BBE36}"/>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796767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This message came from the Driving Style customer.</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0" dirty="0">
                <a:ea typeface="Arial" panose="020B0604020202020204" pitchFamily="34" charset="0"/>
              </a:rPr>
              <a:t>Click to reveal.</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And here is the response. What do you think? Is the salesperson showing Versatility toward the Driving Style customer?</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alt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0" dirty="0">
                <a:ea typeface="Arial" panose="020B0604020202020204" pitchFamily="34" charset="0"/>
              </a:rPr>
              <a:t>Is the response focused on their own needs, or the Driving Style person’s needs? What would be a more effective response?</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alt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NOTE:</a:t>
            </a:r>
            <a:r>
              <a:rPr lang="en-US" sz="1100" dirty="0"/>
              <a:t> Though Driving Style people appreciate brevity, the salesperson is dismissive and is missing important elements of the customer’s Style. The salesperson should recognize that the customer probably hasn’t reviewed the upgrades in detail. The salesperson should state that they are there to help move forward, and also offer options to meet with the customer to discuss the changes and listen to their input.</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81</a:t>
            </a:fld>
            <a:endParaRPr lang="en-US" dirty="0"/>
          </a:p>
        </p:txBody>
      </p:sp>
      <p:graphicFrame>
        <p:nvGraphicFramePr>
          <p:cNvPr id="6" name="Table 7">
            <a:extLst>
              <a:ext uri="{FF2B5EF4-FFF2-40B4-BE49-F238E27FC236}">
                <a16:creationId xmlns:a16="http://schemas.microsoft.com/office/drawing/2014/main" id="{212F97B3-F291-4345-B9B1-45F86A25DE09}"/>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19771873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38)</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SHARE </a:t>
            </a:r>
            <a:r>
              <a:rPr lang="en-US" sz="1100" dirty="0">
                <a:solidFill>
                  <a:srgbClr val="000000"/>
                </a:solidFill>
                <a:latin typeface="Arial" panose="020B0604020202020204" pitchFamily="34" charset="0"/>
              </a:rPr>
              <a:t>key “takeaways” with the class: </a:t>
            </a:r>
          </a:p>
          <a:p>
            <a:endParaRPr lang="en-US" sz="1100" dirty="0">
              <a:solidFill>
                <a:srgbClr val="000000"/>
              </a:solidFill>
              <a:latin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key to more effective performance is to practice what you’ve learned. Keep your Versatility Action Plan nearby as a reminder. As you begin to experience positive results, this will reinforce your commitment to practice Versatility.</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additional resources that will help you. TRACOM’s SOCIAL STYLE Navigator contains advice for working with customers in a variety of situations, such as giving presentations, advancing the sale, and having difficult conversations. You can access this resource by logging in at tracomlearning.com.</a:t>
            </a:r>
          </a:p>
          <a:p>
            <a:pPr>
              <a:buNone/>
            </a:pPr>
            <a:endParaRPr lang="en-US" sz="1100" b="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solidFill>
                  <a:srgbClr val="000000"/>
                </a:solidFill>
                <a:latin typeface="Arial" panose="020B0604020202020204" pitchFamily="34" charset="0"/>
              </a:rPr>
              <a:t>NOTE</a:t>
            </a:r>
            <a:r>
              <a:rPr lang="en-US" sz="1100" b="0" dirty="0">
                <a:solidFill>
                  <a:srgbClr val="000000"/>
                </a:solidFill>
                <a:latin typeface="Arial" panose="020B0604020202020204" pitchFamily="34" charset="0"/>
              </a:rPr>
              <a:t> the following slides describe SOCIAL STYLE Navigator in more detail.</a:t>
            </a:r>
            <a:r>
              <a:rPr lang="en-US" sz="1100" dirty="0">
                <a:solidFill>
                  <a:srgbClr val="000000"/>
                </a:solidFill>
                <a:latin typeface="Arial" panose="020B0604020202020204" pitchFamily="34" charset="0"/>
              </a:rPr>
              <a:t> </a:t>
            </a:r>
          </a:p>
          <a:p>
            <a:endParaRPr lang="en-US" sz="1100" b="1"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82</a:t>
            </a:fld>
            <a:endParaRPr lang="en-US" dirty="0"/>
          </a:p>
        </p:txBody>
      </p:sp>
      <p:graphicFrame>
        <p:nvGraphicFramePr>
          <p:cNvPr id="7" name="Table 7">
            <a:extLst>
              <a:ext uri="{FF2B5EF4-FFF2-40B4-BE49-F238E27FC236}">
                <a16:creationId xmlns:a16="http://schemas.microsoft.com/office/drawing/2014/main" id="{0E3E64CD-7A57-477E-B4D9-0FCE8B51263E}"/>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6748599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endParaRPr lang="en-US" sz="1100" dirty="0"/>
          </a:p>
          <a:p>
            <a:r>
              <a:rPr lang="en-US" sz="1100" b="1" dirty="0">
                <a:solidFill>
                  <a:srgbClr val="000000"/>
                </a:solidFill>
                <a:latin typeface="Arial" panose="020B0604020202020204" pitchFamily="34" charset="0"/>
              </a:rPr>
              <a:t>SAY </a:t>
            </a:r>
            <a:r>
              <a:rPr lang="en-US" sz="1100" dirty="0"/>
              <a:t>You now have free and unlimited access to SOCIAL STYLE Navigator, the on-demand micro-learning tool that helps you apply Style and Versatility.</a:t>
            </a:r>
          </a:p>
          <a:p>
            <a:pPr lvl="2"/>
            <a:endParaRPr lang="en-US" sz="1100" dirty="0"/>
          </a:p>
          <a:p>
            <a:pPr lvl="2"/>
            <a:r>
              <a:rPr lang="en-US" sz="1100" dirty="0"/>
              <a:t>SOCIAL STYLE Navigator includes:</a:t>
            </a:r>
          </a:p>
          <a:p>
            <a:pPr lvl="1"/>
            <a:endParaRPr lang="en-US" sz="1100" dirty="0"/>
          </a:p>
          <a:p>
            <a:pPr lvl="1"/>
            <a:r>
              <a:rPr lang="en-US" sz="1100" dirty="0"/>
              <a:t>SOCIAL STYLE Estimator</a:t>
            </a:r>
          </a:p>
          <a:p>
            <a:r>
              <a:rPr lang="en-US" sz="1100" dirty="0"/>
              <a:t>The Estimator survey provides users with an interactive tool that evaluates observable behavior in others to determine their Style and helps you plan ahead for successful interactions.</a:t>
            </a:r>
          </a:p>
          <a:p>
            <a:pPr lvl="1"/>
            <a:endParaRPr lang="en-US" sz="1100" dirty="0"/>
          </a:p>
          <a:p>
            <a:pPr lvl="1"/>
            <a:r>
              <a:rPr lang="en-US" sz="1100" dirty="0"/>
              <a:t>SOCIAL STYLE Advisor </a:t>
            </a:r>
          </a:p>
          <a:p>
            <a:r>
              <a:rPr lang="en-US" sz="1100" dirty="0"/>
              <a:t>Use Advisor topics to prepare “just-in-time” for meetings, negotiations or sales presentations with advice on navigating Style and Versatility best practices to maximize high-performing relationships.</a:t>
            </a:r>
          </a:p>
          <a:p>
            <a:pPr lvl="1"/>
            <a:endParaRPr lang="en-US" sz="1100" dirty="0"/>
          </a:p>
          <a:p>
            <a:pPr lvl="1"/>
            <a:r>
              <a:rPr lang="en-US" sz="1100" dirty="0"/>
              <a:t>eLearning modules</a:t>
            </a:r>
          </a:p>
          <a:p>
            <a:r>
              <a:rPr lang="en-US" sz="1100" dirty="0"/>
              <a:t>Continue your learning journey via micro-learning that reinforces ways to apply SOCIAL STYLE and Versatility to Working in Teams, Coaching and Managing Conflict.</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83</a:t>
            </a:fld>
            <a:endParaRPr lang="en-US" dirty="0"/>
          </a:p>
        </p:txBody>
      </p:sp>
      <p:graphicFrame>
        <p:nvGraphicFramePr>
          <p:cNvPr id="7" name="Table 7">
            <a:extLst>
              <a:ext uri="{FF2B5EF4-FFF2-40B4-BE49-F238E27FC236}">
                <a16:creationId xmlns:a16="http://schemas.microsoft.com/office/drawing/2014/main" id="{7870AFDB-D0FE-4A04-93F9-4493317DA239}"/>
              </a:ext>
            </a:extLst>
          </p:cNvPr>
          <p:cNvGraphicFramePr>
            <a:graphicFrameLocks noGrp="1"/>
          </p:cNvGraphicFramePr>
          <p:nvPr/>
        </p:nvGraphicFramePr>
        <p:xfrm>
          <a:off x="518159" y="6067424"/>
          <a:ext cx="6476300" cy="293704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2633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1076345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endParaRPr lang="en-US" sz="1100" dirty="0"/>
          </a:p>
          <a:p>
            <a:r>
              <a:rPr lang="en-US" sz="1100" b="1" dirty="0">
                <a:solidFill>
                  <a:srgbClr val="000000"/>
                </a:solidFill>
                <a:latin typeface="Arial" panose="020B0604020202020204" pitchFamily="34" charset="0"/>
              </a:rPr>
              <a:t>SAY </a:t>
            </a:r>
            <a:r>
              <a:rPr lang="en-US" sz="1100" dirty="0"/>
              <a:t>Available through </a:t>
            </a:r>
            <a:r>
              <a:rPr lang="en-US" sz="1100" dirty="0">
                <a:hlinkClick r:id="rId3"/>
              </a:rPr>
              <a:t>www.tracomlearning.com</a:t>
            </a:r>
            <a:r>
              <a:rPr lang="en-US" sz="1100" dirty="0"/>
              <a:t> </a:t>
            </a:r>
          </a:p>
          <a:p>
            <a:r>
              <a:rPr lang="en-US" sz="1100" dirty="0"/>
              <a:t>Enter your username and password for free, unlimited access to SOCIAL STYLE Navigator®</a:t>
            </a:r>
          </a:p>
          <a:p>
            <a:pPr>
              <a:buNone/>
            </a:pPr>
            <a:endParaRPr lang="en-US" sz="1100" dirty="0"/>
          </a:p>
          <a:p>
            <a:pPr>
              <a:buNone/>
            </a:pP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84</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99952043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85</a:t>
            </a:fld>
            <a:endParaRPr lang="en-US" dirty="0"/>
          </a:p>
        </p:txBody>
      </p:sp>
    </p:spTree>
    <p:extLst>
      <p:ext uri="{BB962C8B-B14F-4D97-AF65-F5344CB8AC3E}">
        <p14:creationId xmlns:p14="http://schemas.microsoft.com/office/powerpoint/2010/main" val="33032727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86</a:t>
            </a:fld>
            <a:endParaRPr lang="en-US" dirty="0"/>
          </a:p>
        </p:txBody>
      </p:sp>
    </p:spTree>
    <p:extLst>
      <p:ext uri="{BB962C8B-B14F-4D97-AF65-F5344CB8AC3E}">
        <p14:creationId xmlns:p14="http://schemas.microsoft.com/office/powerpoint/2010/main" val="335838615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200" b="1" dirty="0">
                <a:solidFill>
                  <a:srgbClr val="000000"/>
                </a:solidFill>
                <a:latin typeface="Arial" panose="020B0604020202020204" pitchFamily="34" charset="0"/>
              </a:rPr>
              <a:t>Optional demonstration, time permitting</a:t>
            </a:r>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87</a:t>
            </a:fld>
            <a:endParaRPr lang="en-US" dirty="0"/>
          </a:p>
        </p:txBody>
      </p:sp>
    </p:spTree>
    <p:extLst>
      <p:ext uri="{BB962C8B-B14F-4D97-AF65-F5344CB8AC3E}">
        <p14:creationId xmlns:p14="http://schemas.microsoft.com/office/powerpoint/2010/main" val="88298654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88</a:t>
            </a:fld>
            <a:endParaRPr lang="en-US" dirty="0"/>
          </a:p>
        </p:txBody>
      </p:sp>
    </p:spTree>
    <p:extLst>
      <p:ext uri="{BB962C8B-B14F-4D97-AF65-F5344CB8AC3E}">
        <p14:creationId xmlns:p14="http://schemas.microsoft.com/office/powerpoint/2010/main" val="97247136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89</a:t>
            </a:fld>
            <a:endParaRPr lang="en-US" dirty="0"/>
          </a:p>
        </p:txBody>
      </p:sp>
    </p:spTree>
    <p:extLst>
      <p:ext uri="{BB962C8B-B14F-4D97-AF65-F5344CB8AC3E}">
        <p14:creationId xmlns:p14="http://schemas.microsoft.com/office/powerpoint/2010/main" val="1774827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4 Minutes (Workbook, page 7)</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Behavior and personality are not the same things. Observable behavior is like the crust of a pie. Personality is like the inside and outside of the pie.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What makes up personality?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a quick facilitated discussion to solicit participants’ responses. They should say things such as: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Values, hopes, attitudes, beliefs.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Things that are not necessarily observable.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These internal qualities are more subjective in nature.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Style is like the crust, because it’s on the outside and observable. By observing behavior, we can find ways to define and discuss what we see. Then, we can begin to understand how this behavior affects ourselves and others. </a:t>
            </a: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9</a:t>
            </a:fld>
            <a:endParaRPr lang="en-US" dirty="0"/>
          </a:p>
        </p:txBody>
      </p:sp>
      <p:graphicFrame>
        <p:nvGraphicFramePr>
          <p:cNvPr id="7" name="Table 7">
            <a:extLst>
              <a:ext uri="{FF2B5EF4-FFF2-40B4-BE49-F238E27FC236}">
                <a16:creationId xmlns:a16="http://schemas.microsoft.com/office/drawing/2014/main" id="{724FDFF1-F148-4711-ADA2-3BAA9FE938D3}"/>
              </a:ext>
            </a:extLst>
          </p:cNvPr>
          <p:cNvGraphicFramePr>
            <a:graphicFrameLocks noGrp="1"/>
          </p:cNvGraphicFramePr>
          <p:nvPr>
            <p:extLst>
              <p:ext uri="{D42A27DB-BD31-4B8C-83A1-F6EECF244321}">
                <p14:modId xmlns:p14="http://schemas.microsoft.com/office/powerpoint/2010/main" val="560502871"/>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95526681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Optional demonstration, time permitting</a:t>
            </a:r>
          </a:p>
          <a:p>
            <a:endParaRPr lang="en-US" sz="1100" dirty="0"/>
          </a:p>
          <a:p>
            <a:r>
              <a:rPr lang="en-US" sz="1100" dirty="0"/>
              <a:t>The SOCIAL STYLE Passport allows you to see how you would profile in another country. It’s also available at tracomlearning.com.</a:t>
            </a:r>
          </a:p>
          <a:p>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90</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31451622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sz="1100" b="1" dirty="0">
                <a:solidFill>
                  <a:srgbClr val="000000"/>
                </a:solidFill>
                <a:latin typeface="Arial" panose="020B0604020202020204" pitchFamily="34" charset="0"/>
              </a:rPr>
              <a:t>THANK </a:t>
            </a:r>
            <a:r>
              <a:rPr lang="en-US" sz="1100" dirty="0">
                <a:solidFill>
                  <a:srgbClr val="000000"/>
                </a:solidFill>
                <a:latin typeface="Arial" panose="020B0604020202020204" pitchFamily="34" charset="0"/>
              </a:rPr>
              <a:t>participants and conclude the session.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91</a:t>
            </a:fld>
            <a:endParaRPr lang="en-US" dirty="0"/>
          </a:p>
        </p:txBody>
      </p:sp>
      <p:graphicFrame>
        <p:nvGraphicFramePr>
          <p:cNvPr id="7" name="Table 7">
            <a:extLst>
              <a:ext uri="{FF2B5EF4-FFF2-40B4-BE49-F238E27FC236}">
                <a16:creationId xmlns:a16="http://schemas.microsoft.com/office/drawing/2014/main" id="{598DB149-769B-4F74-8FC4-F6DAEE95F93C}"/>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mc:AlternateContent xmlns:mc="http://schemas.openxmlformats.org/markup-compatibility/2006" xmlns:p14="http://schemas.microsoft.com/office/powerpoint/2010/main">
        <mc:Choice Requires="p14">
          <p:contentPart p14:bwMode="auto" r:id="rId3">
            <p14:nvContentPartPr>
              <p14:cNvPr id="21" name="Ink 20">
                <a:extLst>
                  <a:ext uri="{FF2B5EF4-FFF2-40B4-BE49-F238E27FC236}">
                    <a16:creationId xmlns:a16="http://schemas.microsoft.com/office/drawing/2014/main" id="{0B350EFF-4AE7-4D00-A1B0-A8C833BB3AE7}"/>
                  </a:ext>
                </a:extLst>
              </p14:cNvPr>
              <p14:cNvContentPartPr/>
              <p14:nvPr/>
            </p14:nvContentPartPr>
            <p14:xfrm>
              <a:off x="3852501" y="8034086"/>
              <a:ext cx="384" cy="378"/>
            </p14:xfrm>
          </p:contentPart>
        </mc:Choice>
        <mc:Fallback xmlns:a16="http://schemas.microsoft.com/office/drawing/2014/main" xmlns="">
          <p:pic>
            <p:nvPicPr>
              <p:cNvPr id="21" name="Ink 20">
                <a:extLst>
                  <a:ext uri="{FF2B5EF4-FFF2-40B4-BE49-F238E27FC236}">
                    <a16:creationId xmlns:a16="http://schemas.microsoft.com/office/drawing/2014/main" id="{0B350EFF-4AE7-4D00-A1B0-A8C833BB3AE7}"/>
                  </a:ext>
                </a:extLst>
              </p:cNvPr>
              <p:cNvPicPr/>
              <p:nvPr/>
            </p:nvPicPr>
            <p:blipFill>
              <a:blip r:embed="rId4"/>
              <a:stretch>
                <a:fillRect/>
              </a:stretch>
            </p:blipFill>
            <p:spPr>
              <a:xfrm>
                <a:off x="3842901" y="8024636"/>
                <a:ext cx="19200" cy="18900"/>
              </a:xfrm>
              <a:prstGeom prst="rect">
                <a:avLst/>
              </a:prstGeom>
            </p:spPr>
          </p:pic>
        </mc:Fallback>
      </mc:AlternateContent>
    </p:spTree>
    <p:extLst>
      <p:ext uri="{BB962C8B-B14F-4D97-AF65-F5344CB8AC3E}">
        <p14:creationId xmlns:p14="http://schemas.microsoft.com/office/powerpoint/2010/main" val="29482071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2.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4.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5.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png"/><Relationship Id="rId7"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25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5ECD786-544B-463B-BA1B-CD444E2FFE67}"/>
              </a:ext>
            </a:extLst>
          </p:cNvPr>
          <p:cNvGrpSpPr/>
          <p:nvPr userDrawn="1"/>
        </p:nvGrpSpPr>
        <p:grpSpPr>
          <a:xfrm>
            <a:off x="6426210" y="0"/>
            <a:ext cx="5765790" cy="6859964"/>
            <a:chOff x="6426210" y="0"/>
            <a:chExt cx="5765790" cy="6859964"/>
          </a:xfrm>
        </p:grpSpPr>
        <p:pic>
          <p:nvPicPr>
            <p:cNvPr id="37" name="Picture 36" descr="Two people looking at a computer  Description automatically generated with medium confidence">
              <a:extLst>
                <a:ext uri="{FF2B5EF4-FFF2-40B4-BE49-F238E27FC236}">
                  <a16:creationId xmlns:a16="http://schemas.microsoft.com/office/drawing/2014/main" id="{997B3C71-EB63-4916-A3F0-2C720A785B2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  Description automatically generated with low confidence">
              <a:extLst>
                <a:ext uri="{FF2B5EF4-FFF2-40B4-BE49-F238E27FC236}">
                  <a16:creationId xmlns:a16="http://schemas.microsoft.com/office/drawing/2014/main" id="{CAD537CE-F658-4053-8D6E-FA1E34D106D6}"/>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51" name="Picture 50" descr="A group of people in a meeting  Description automatically generated">
              <a:extLst>
                <a:ext uri="{FF2B5EF4-FFF2-40B4-BE49-F238E27FC236}">
                  <a16:creationId xmlns:a16="http://schemas.microsoft.com/office/drawing/2014/main" id="{12BA043E-22E9-4316-B6BF-DF2D148D1E24}"/>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16" name="Group 15">
            <a:extLst>
              <a:ext uri="{FF2B5EF4-FFF2-40B4-BE49-F238E27FC236}">
                <a16:creationId xmlns:a16="http://schemas.microsoft.com/office/drawing/2014/main" id="{F3A896B6-5362-4A06-9754-5D045C670CF6}"/>
              </a:ext>
            </a:extLst>
          </p:cNvPr>
          <p:cNvGrpSpPr/>
          <p:nvPr userDrawn="1"/>
        </p:nvGrpSpPr>
        <p:grpSpPr>
          <a:xfrm>
            <a:off x="5695097" y="-864822"/>
            <a:ext cx="7667386" cy="7729121"/>
            <a:chOff x="5695097" y="-855610"/>
            <a:chExt cx="7667386" cy="7729121"/>
          </a:xfrm>
        </p:grpSpPr>
        <p:sp>
          <p:nvSpPr>
            <p:cNvPr id="26" name="Right Triangle 25">
              <a:extLst>
                <a:ext uri="{FF2B5EF4-FFF2-40B4-BE49-F238E27FC236}">
                  <a16:creationId xmlns:a16="http://schemas.microsoft.com/office/drawing/2014/main" id="{9187287F-B68F-4C7B-BD73-213B1DC7E1AA}"/>
                </a:ext>
              </a:extLst>
            </p:cNvPr>
            <p:cNvSpPr/>
            <p:nvPr userDrawn="1"/>
          </p:nvSpPr>
          <p:spPr>
            <a:xfrm flipH="1">
              <a:off x="6985000" y="1848640"/>
              <a:ext cx="5207000" cy="500936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dirty="0"/>
            </a:p>
          </p:txBody>
        </p:sp>
        <p:sp>
          <p:nvSpPr>
            <p:cNvPr id="28" name="Freeform: Shape 27">
              <a:extLst>
                <a:ext uri="{FF2B5EF4-FFF2-40B4-BE49-F238E27FC236}">
                  <a16:creationId xmlns:a16="http://schemas.microsoft.com/office/drawing/2014/main" id="{94BF35EA-313A-4710-9A28-16D6E0A666DA}"/>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dirty="0"/>
            </a:p>
          </p:txBody>
        </p:sp>
        <p:sp>
          <p:nvSpPr>
            <p:cNvPr id="27" name="Freeform: Shape 26">
              <a:extLst>
                <a:ext uri="{FF2B5EF4-FFF2-40B4-BE49-F238E27FC236}">
                  <a16:creationId xmlns:a16="http://schemas.microsoft.com/office/drawing/2014/main" id="{CDFA167D-E2C7-4111-8A04-A0C1AE089677}"/>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dirty="0"/>
            </a:p>
          </p:txBody>
        </p:sp>
        <p:sp>
          <p:nvSpPr>
            <p:cNvPr id="41" name="Right Triangle 40">
              <a:extLst>
                <a:ext uri="{FF2B5EF4-FFF2-40B4-BE49-F238E27FC236}">
                  <a16:creationId xmlns:a16="http://schemas.microsoft.com/office/drawing/2014/main" id="{DCB1BC7D-7122-464E-8884-F596B37EE597}"/>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dirty="0"/>
            </a:p>
          </p:txBody>
        </p:sp>
        <p:sp>
          <p:nvSpPr>
            <p:cNvPr id="42" name="Right Triangle 41">
              <a:extLst>
                <a:ext uri="{FF2B5EF4-FFF2-40B4-BE49-F238E27FC236}">
                  <a16:creationId xmlns:a16="http://schemas.microsoft.com/office/drawing/2014/main" id="{D5DEE924-F712-4103-AAEA-2B2115946FAE}"/>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dirty="0"/>
            </a:p>
          </p:txBody>
        </p:sp>
        <p:sp>
          <p:nvSpPr>
            <p:cNvPr id="43" name="Freeform: Shape 42">
              <a:extLst>
                <a:ext uri="{FF2B5EF4-FFF2-40B4-BE49-F238E27FC236}">
                  <a16:creationId xmlns:a16="http://schemas.microsoft.com/office/drawing/2014/main" id="{E2A31337-1C29-4767-9A73-31895B3D9832}"/>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dirty="0"/>
            </a:p>
          </p:txBody>
        </p:sp>
        <p:sp>
          <p:nvSpPr>
            <p:cNvPr id="44" name="Freeform: Shape 43">
              <a:extLst>
                <a:ext uri="{FF2B5EF4-FFF2-40B4-BE49-F238E27FC236}">
                  <a16:creationId xmlns:a16="http://schemas.microsoft.com/office/drawing/2014/main" id="{D07081F9-890C-413D-84E7-DE0E952789D1}"/>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dirty="0"/>
            </a:p>
          </p:txBody>
        </p:sp>
        <p:sp>
          <p:nvSpPr>
            <p:cNvPr id="46" name="Freeform: Shape 45">
              <a:extLst>
                <a:ext uri="{FF2B5EF4-FFF2-40B4-BE49-F238E27FC236}">
                  <a16:creationId xmlns:a16="http://schemas.microsoft.com/office/drawing/2014/main" id="{F6C2EB69-A304-4B59-AA94-B6EB7FE18745}"/>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dirty="0"/>
            </a:p>
          </p:txBody>
        </p:sp>
        <p:sp>
          <p:nvSpPr>
            <p:cNvPr id="47" name="Right Triangle 48">
              <a:extLst>
                <a:ext uri="{FF2B5EF4-FFF2-40B4-BE49-F238E27FC236}">
                  <a16:creationId xmlns:a16="http://schemas.microsoft.com/office/drawing/2014/main" id="{D7E9B323-217E-4348-A5F5-3078C25B3A3E}"/>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dirty="0"/>
            </a:p>
          </p:txBody>
        </p:sp>
        <p:sp>
          <p:nvSpPr>
            <p:cNvPr id="49" name="Right Triangle 48">
              <a:extLst>
                <a:ext uri="{FF2B5EF4-FFF2-40B4-BE49-F238E27FC236}">
                  <a16:creationId xmlns:a16="http://schemas.microsoft.com/office/drawing/2014/main" id="{36442F45-2B0B-46E6-B7B3-DA257FAE3D8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dirty="0"/>
            </a:p>
          </p:txBody>
        </p:sp>
        <p:sp>
          <p:nvSpPr>
            <p:cNvPr id="32" name="Freeform: Shape 31">
              <a:extLst>
                <a:ext uri="{FF2B5EF4-FFF2-40B4-BE49-F238E27FC236}">
                  <a16:creationId xmlns:a16="http://schemas.microsoft.com/office/drawing/2014/main" id="{6C56268D-4515-4735-A13D-9342927B1D01}"/>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dirty="0"/>
            </a:p>
          </p:txBody>
        </p:sp>
      </p:grpSp>
      <p:sp>
        <p:nvSpPr>
          <p:cNvPr id="4" name="Date Placeholder 3">
            <a:extLst>
              <a:ext uri="{FF2B5EF4-FFF2-40B4-BE49-F238E27FC236}">
                <a16:creationId xmlns:a16="http://schemas.microsoft.com/office/drawing/2014/main" id="{B7BE2C5B-BBFA-4F18-9678-1E05C657BAD5}"/>
              </a:ext>
            </a:extLst>
          </p:cNvPr>
          <p:cNvSpPr>
            <a:spLocks noGrp="1"/>
          </p:cNvSpPr>
          <p:nvPr userDrawn="1">
            <p:ph type="dt" sz="half" idx="10"/>
          </p:nvPr>
        </p:nvSpPr>
        <p:spPr>
          <a:xfrm>
            <a:off x="228600" y="7108825"/>
            <a:ext cx="2743200" cy="365125"/>
          </a:xfrm>
        </p:spPr>
        <p:txBody>
          <a:bodyPr/>
          <a:lstStyle/>
          <a:p>
            <a:fld id="{4B3D79BB-02F3-4180-8D63-DBD44EB191DA}" type="datetime1">
              <a:rPr lang="en-US" smtClean="0"/>
              <a:t>7/17/2023</a:t>
            </a:fld>
            <a:endParaRPr lang="en-US" dirty="0"/>
          </a:p>
        </p:txBody>
      </p:sp>
      <p:sp>
        <p:nvSpPr>
          <p:cNvPr id="12" name="Footer Placeholder 11">
            <a:extLst>
              <a:ext uri="{FF2B5EF4-FFF2-40B4-BE49-F238E27FC236}">
                <a16:creationId xmlns:a16="http://schemas.microsoft.com/office/drawing/2014/main" id="{86C92150-72E0-45BF-A977-FFF9CD3B5D63}"/>
              </a:ext>
            </a:extLst>
          </p:cNvPr>
          <p:cNvSpPr>
            <a:spLocks noGrp="1"/>
          </p:cNvSpPr>
          <p:nvPr userDrawn="1">
            <p:ph type="ftr" sz="quarter" idx="13"/>
          </p:nvPr>
        </p:nvSpPr>
        <p:spPr/>
        <p:txBody>
          <a:bodyPr/>
          <a:lstStyle>
            <a:lvl1pPr>
              <a:defRPr>
                <a:solidFill>
                  <a:schemeClr val="accent3"/>
                </a:solidFill>
              </a:defRPr>
            </a:lvl1pPr>
          </a:lstStyle>
          <a:p>
            <a:pPr algn="l"/>
            <a:r>
              <a:rPr dirty="0"/>
              <a:t>© The TRACOM Corporation. All Rights Reserved.</a:t>
            </a:r>
          </a:p>
        </p:txBody>
      </p:sp>
      <p:sp>
        <p:nvSpPr>
          <p:cNvPr id="2" name="Title 1">
            <a:extLst>
              <a:ext uri="{FF2B5EF4-FFF2-40B4-BE49-F238E27FC236}">
                <a16:creationId xmlns:a16="http://schemas.microsoft.com/office/drawing/2014/main" id="{BE89F4C0-8DDF-4C60-964E-B2BD46D1FF66}"/>
              </a:ext>
            </a:extLst>
          </p:cNvPr>
          <p:cNvSpPr>
            <a:spLocks noGrp="1"/>
          </p:cNvSpPr>
          <p:nvPr userDrawn="1">
            <p:ph type="ctrTitle" hasCustomPrompt="1"/>
          </p:nvPr>
        </p:nvSpPr>
        <p:spPr>
          <a:xfrm>
            <a:off x="1181099" y="2316162"/>
            <a:ext cx="6838951" cy="1557337"/>
          </a:xfrm>
        </p:spPr>
        <p:txBody>
          <a:bodyPr anchor="b">
            <a:noAutofit/>
          </a:bodyPr>
          <a:lstStyle>
            <a:lvl1pPr algn="l">
              <a:defRPr sz="4400">
                <a:solidFill>
                  <a:schemeClr val="accent6"/>
                </a:solidFill>
              </a:defRPr>
            </a:lvl1pPr>
          </a:lstStyle>
          <a:p>
            <a:r>
              <a:t>Type Insightful Title in Initial Caps | Max 3 Lines</a:t>
            </a:r>
          </a:p>
        </p:txBody>
      </p:sp>
      <p:sp>
        <p:nvSpPr>
          <p:cNvPr id="3" name="Subtitle 2">
            <a:extLst>
              <a:ext uri="{FF2B5EF4-FFF2-40B4-BE49-F238E27FC236}">
                <a16:creationId xmlns:a16="http://schemas.microsoft.com/office/drawing/2014/main" id="{48F7D5EB-1EA3-45BE-98AF-0AF417120597}"/>
              </a:ext>
            </a:extLst>
          </p:cNvPr>
          <p:cNvSpPr>
            <a:spLocks noGrp="1"/>
          </p:cNvSpPr>
          <p:nvPr userDrawn="1">
            <p:ph type="subTitle" idx="1" hasCustomPrompt="1"/>
          </p:nvPr>
        </p:nvSpPr>
        <p:spPr>
          <a:xfrm>
            <a:off x="1181099" y="4054929"/>
            <a:ext cx="6838951" cy="596973"/>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Type Subhead in Initial Caps</a:t>
            </a:r>
          </a:p>
        </p:txBody>
      </p:sp>
      <p:sp>
        <p:nvSpPr>
          <p:cNvPr id="8" name="Text Placeholder 7">
            <a:extLst>
              <a:ext uri="{FF2B5EF4-FFF2-40B4-BE49-F238E27FC236}">
                <a16:creationId xmlns:a16="http://schemas.microsoft.com/office/drawing/2014/main" id="{21772494-B9F3-41DF-8619-B44E50D6F954}"/>
              </a:ext>
            </a:extLst>
          </p:cNvPr>
          <p:cNvSpPr>
            <a:spLocks noGrp="1"/>
          </p:cNvSpPr>
          <p:nvPr userDrawn="1">
            <p:ph type="body" sz="quarter" idx="14" hasCustomPrompt="1"/>
          </p:nvPr>
        </p:nvSpPr>
        <p:spPr>
          <a:xfrm>
            <a:off x="1181100" y="4732747"/>
            <a:ext cx="6838950" cy="777875"/>
          </a:xfrm>
        </p:spPr>
        <p:txBody>
          <a:bodyPr>
            <a:noAutofit/>
          </a:bodyPr>
          <a:lstStyle>
            <a:lvl1pPr>
              <a:defRPr sz="2000">
                <a:solidFill>
                  <a:schemeClr val="accent3"/>
                </a:solidFill>
              </a:defRPr>
            </a:lvl1pPr>
          </a:lstStyle>
          <a:p>
            <a:pPr lvl="0"/>
            <a:r>
              <a:t>Type Speaker Name | Title</a:t>
            </a:r>
          </a:p>
        </p:txBody>
      </p:sp>
      <p:sp>
        <p:nvSpPr>
          <p:cNvPr id="6" name="Slide Number Placeholder 5">
            <a:extLst>
              <a:ext uri="{FF2B5EF4-FFF2-40B4-BE49-F238E27FC236}">
                <a16:creationId xmlns:a16="http://schemas.microsoft.com/office/drawing/2014/main" id="{4D98D4B3-51C3-4807-89CD-A16D39B068E5}"/>
              </a:ext>
            </a:extLst>
          </p:cNvPr>
          <p:cNvSpPr>
            <a:spLocks noGrp="1"/>
          </p:cNvSpPr>
          <p:nvPr userDrawn="1">
            <p:ph type="sldNum" sz="quarter" idx="12"/>
          </p:nvPr>
        </p:nvSpPr>
        <p:spPr/>
        <p:txBody>
          <a:bodyPr/>
          <a:lstStyle>
            <a:lvl1pPr>
              <a:defRPr>
                <a:solidFill>
                  <a:schemeClr val="bg1"/>
                </a:solidFill>
              </a:defRPr>
            </a:lvl1pPr>
          </a:lstStyle>
          <a:p>
            <a:fld id="{1B1CF60C-C85D-47C0-8597-E3BF95F18FA3}" type="slidenum">
              <a:rPr lang="en-US" smtClean="0"/>
              <a:t>‹#›</a:t>
            </a:fld>
            <a:endParaRPr lang="en-US" dirty="0"/>
          </a:p>
        </p:txBody>
      </p:sp>
      <p:pic>
        <p:nvPicPr>
          <p:cNvPr id="5" name="Graphic 4">
            <a:extLst>
              <a:ext uri="{FF2B5EF4-FFF2-40B4-BE49-F238E27FC236}">
                <a16:creationId xmlns:a16="http://schemas.microsoft.com/office/drawing/2014/main" id="{C112623A-8A78-4CE6-BB9A-BAB60929B366}"/>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12536220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C2BF-4709-4FB1-AB1F-4D5A4019CAD4}"/>
              </a:ext>
            </a:extLst>
          </p:cNvPr>
          <p:cNvSpPr>
            <a:spLocks noGrp="1"/>
          </p:cNvSpPr>
          <p:nvPr>
            <p:ph type="title" hasCustomPrompt="1"/>
          </p:nvPr>
        </p:nvSpPr>
        <p:spPr>
          <a:xfrm>
            <a:off x="228600" y="228600"/>
            <a:ext cx="11734800" cy="1009650"/>
          </a:xfrm>
        </p:spPr>
        <p:txBody>
          <a:bodyPr/>
          <a:lstStyle/>
          <a:p>
            <a:r>
              <a:t>Type Insightful Headline in Initial Caps Max Two Lines</a:t>
            </a:r>
          </a:p>
        </p:txBody>
      </p:sp>
      <p:sp>
        <p:nvSpPr>
          <p:cNvPr id="3" name="Text Placeholder 2">
            <a:extLst>
              <a:ext uri="{FF2B5EF4-FFF2-40B4-BE49-F238E27FC236}">
                <a16:creationId xmlns:a16="http://schemas.microsoft.com/office/drawing/2014/main" id="{90963341-F381-4A32-8AEC-CD3C404D104A}"/>
              </a:ext>
            </a:extLst>
          </p:cNvPr>
          <p:cNvSpPr>
            <a:spLocks noGrp="1"/>
          </p:cNvSpPr>
          <p:nvPr>
            <p:ph type="body" idx="1" hasCustomPrompt="1"/>
          </p:nvPr>
        </p:nvSpPr>
        <p:spPr>
          <a:xfrm>
            <a:off x="228600"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4" name="Content Placeholder 3">
            <a:extLst>
              <a:ext uri="{FF2B5EF4-FFF2-40B4-BE49-F238E27FC236}">
                <a16:creationId xmlns:a16="http://schemas.microsoft.com/office/drawing/2014/main" id="{6296CE30-25D6-4D7E-A91F-7424BF9A575A}"/>
              </a:ext>
            </a:extLst>
          </p:cNvPr>
          <p:cNvSpPr>
            <a:spLocks noGrp="1"/>
          </p:cNvSpPr>
          <p:nvPr>
            <p:ph sz="half" idx="2" hasCustomPrompt="1"/>
          </p:nvPr>
        </p:nvSpPr>
        <p:spPr>
          <a:xfrm>
            <a:off x="228601"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5" name="Text Placeholder 4">
            <a:extLst>
              <a:ext uri="{FF2B5EF4-FFF2-40B4-BE49-F238E27FC236}">
                <a16:creationId xmlns:a16="http://schemas.microsoft.com/office/drawing/2014/main" id="{D04D7974-2F1F-4986-8619-316D715830E8}"/>
              </a:ext>
            </a:extLst>
          </p:cNvPr>
          <p:cNvSpPr>
            <a:spLocks noGrp="1"/>
          </p:cNvSpPr>
          <p:nvPr>
            <p:ph type="body" sz="quarter" idx="3" hasCustomPrompt="1"/>
          </p:nvPr>
        </p:nvSpPr>
        <p:spPr>
          <a:xfrm>
            <a:off x="6138672"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6" name="Content Placeholder 5">
            <a:extLst>
              <a:ext uri="{FF2B5EF4-FFF2-40B4-BE49-F238E27FC236}">
                <a16:creationId xmlns:a16="http://schemas.microsoft.com/office/drawing/2014/main" id="{6F7A7E2C-10F5-41CA-92BB-95C074F198F0}"/>
              </a:ext>
            </a:extLst>
          </p:cNvPr>
          <p:cNvSpPr>
            <a:spLocks noGrp="1"/>
          </p:cNvSpPr>
          <p:nvPr>
            <p:ph sz="quarter" idx="4" hasCustomPrompt="1"/>
          </p:nvPr>
        </p:nvSpPr>
        <p:spPr>
          <a:xfrm>
            <a:off x="6138672"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7" name="Date Placeholder 6">
            <a:extLst>
              <a:ext uri="{FF2B5EF4-FFF2-40B4-BE49-F238E27FC236}">
                <a16:creationId xmlns:a16="http://schemas.microsoft.com/office/drawing/2014/main" id="{CE78EE75-4D5B-425B-AD63-696DC40F10E7}"/>
              </a:ext>
            </a:extLst>
          </p:cNvPr>
          <p:cNvSpPr>
            <a:spLocks noGrp="1"/>
          </p:cNvSpPr>
          <p:nvPr>
            <p:ph type="dt" sz="half" idx="10"/>
          </p:nvPr>
        </p:nvSpPr>
        <p:spPr/>
        <p:txBody>
          <a:bodyPr/>
          <a:lstStyle/>
          <a:p>
            <a:fld id="{67980929-DE9E-4EDD-92FA-BF1102567106}" type="datetime1">
              <a:rPr lang="en-US" smtClean="0"/>
              <a:t>7/17/2023</a:t>
            </a:fld>
            <a:endParaRPr lang="en-US" dirty="0"/>
          </a:p>
        </p:txBody>
      </p:sp>
      <p:sp>
        <p:nvSpPr>
          <p:cNvPr id="9" name="Slide Number Placeholder 8">
            <a:extLst>
              <a:ext uri="{FF2B5EF4-FFF2-40B4-BE49-F238E27FC236}">
                <a16:creationId xmlns:a16="http://schemas.microsoft.com/office/drawing/2014/main" id="{B6E72C7B-66CD-41E1-A65D-9C8C2C06A5BF}"/>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10" name="Footer Placeholder 9">
            <a:extLst>
              <a:ext uri="{FF2B5EF4-FFF2-40B4-BE49-F238E27FC236}">
                <a16:creationId xmlns:a16="http://schemas.microsoft.com/office/drawing/2014/main" id="{4778ABD3-D414-488E-9451-B3722A1DD0C1}"/>
              </a:ext>
            </a:extLst>
          </p:cNvPr>
          <p:cNvSpPr>
            <a:spLocks noGrp="1"/>
          </p:cNvSpPr>
          <p:nvPr>
            <p:ph type="ftr" sz="quarter" idx="13"/>
          </p:nvPr>
        </p:nvSpPr>
        <p:spPr/>
        <p:txBody>
          <a:bodyPr/>
          <a:lstStyle/>
          <a:p>
            <a:pPr algn="l"/>
            <a:r>
              <a:rPr dirty="0"/>
              <a:t>© The TRACOM Corporation. All Rights Reserved.</a:t>
            </a:r>
          </a:p>
        </p:txBody>
      </p:sp>
      <p:sp>
        <p:nvSpPr>
          <p:cNvPr id="11" name="Text Placeholder 7">
            <a:extLst>
              <a:ext uri="{FF2B5EF4-FFF2-40B4-BE49-F238E27FC236}">
                <a16:creationId xmlns:a16="http://schemas.microsoft.com/office/drawing/2014/main" id="{9E23AE4D-114E-4AD7-ADCC-B4A84BA224B9}"/>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518487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p>
            <a:r>
              <a:t>Type Insightful Headline in Initial Caps Max Two Lines</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E5133F70-7845-4C15-9CA3-AE9ADA1F70AC}" type="datetime1">
              <a:rPr lang="en-US" smtClean="0"/>
              <a:t>7/17/2023</a:t>
            </a:fld>
            <a:endParaRPr lang="en-US" dirty="0"/>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rPr dirty="0"/>
              <a:t>© The TRACOM Corporation. All Rights Reserved.</a:t>
            </a:r>
          </a:p>
        </p:txBody>
      </p:sp>
      <p:sp>
        <p:nvSpPr>
          <p:cNvPr id="7" name="Text Placeholder 7">
            <a:extLst>
              <a:ext uri="{FF2B5EF4-FFF2-40B4-BE49-F238E27FC236}">
                <a16:creationId xmlns:a16="http://schemas.microsoft.com/office/drawing/2014/main" id="{49A64109-E1F1-4A58-8BD0-E9DAD941C0A3}"/>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8" name="Text Placeholder 7">
            <a:extLst>
              <a:ext uri="{FF2B5EF4-FFF2-40B4-BE49-F238E27FC236}">
                <a16:creationId xmlns:a16="http://schemas.microsoft.com/office/drawing/2014/main" id="{63438D91-9EB1-491B-8E4E-9CF49C8E2396}"/>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6318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53D374-DEC0-4B09-AA4C-79BD56848E97}"/>
              </a:ext>
            </a:extLst>
          </p:cNvPr>
          <p:cNvSpPr>
            <a:spLocks noGrp="1"/>
          </p:cNvSpPr>
          <p:nvPr>
            <p:ph type="dt" sz="half" idx="10"/>
          </p:nvPr>
        </p:nvSpPr>
        <p:spPr/>
        <p:txBody>
          <a:bodyPr/>
          <a:lstStyle/>
          <a:p>
            <a:fld id="{4A7E8167-9D68-4679-8A05-3AED3A495F29}" type="datetime1">
              <a:rPr lang="en-US" smtClean="0"/>
              <a:t>7/17/2023</a:t>
            </a:fld>
            <a:endParaRPr lang="en-US" dirty="0"/>
          </a:p>
        </p:txBody>
      </p:sp>
      <p:sp>
        <p:nvSpPr>
          <p:cNvPr id="4" name="Slide Number Placeholder 3">
            <a:extLst>
              <a:ext uri="{FF2B5EF4-FFF2-40B4-BE49-F238E27FC236}">
                <a16:creationId xmlns:a16="http://schemas.microsoft.com/office/drawing/2014/main" id="{AC72F167-DED3-40D1-AAC4-BFD8A1ADF017}"/>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5" name="Footer Placeholder 4">
            <a:extLst>
              <a:ext uri="{FF2B5EF4-FFF2-40B4-BE49-F238E27FC236}">
                <a16:creationId xmlns:a16="http://schemas.microsoft.com/office/drawing/2014/main" id="{11FC1D8E-2400-4F0A-91B3-BA0B7924554A}"/>
              </a:ext>
            </a:extLst>
          </p:cNvPr>
          <p:cNvSpPr>
            <a:spLocks noGrp="1"/>
          </p:cNvSpPr>
          <p:nvPr>
            <p:ph type="ftr" sz="quarter" idx="13"/>
          </p:nvPr>
        </p:nvSpPr>
        <p:spPr/>
        <p:txBody>
          <a:bodyPr/>
          <a:lstStyle/>
          <a:p>
            <a:pPr algn="l"/>
            <a:r>
              <a:rPr dirty="0"/>
              <a:t>© The TRACOM Corporation. All Rights Reserved.</a:t>
            </a:r>
          </a:p>
        </p:txBody>
      </p:sp>
      <p:sp>
        <p:nvSpPr>
          <p:cNvPr id="6" name="Text Placeholder 7">
            <a:extLst>
              <a:ext uri="{FF2B5EF4-FFF2-40B4-BE49-F238E27FC236}">
                <a16:creationId xmlns:a16="http://schemas.microsoft.com/office/drawing/2014/main" id="{1F866A67-A47F-4ED3-BFA3-AA0F81BB15AF}"/>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791573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p:spPr>
        <p:txBody>
          <a:bodyPr/>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12977BE7-688E-4BDA-9A2F-21E586C4A620}" type="datetime1">
              <a:rPr lang="en-US" smtClean="0"/>
              <a:t>7/17/2023</a:t>
            </a:fld>
            <a:endParaRPr lang="en-US" dirty="0"/>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rPr dirty="0"/>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11" name="Text Placeholder 7">
            <a:extLst>
              <a:ext uri="{FF2B5EF4-FFF2-40B4-BE49-F238E27FC236}">
                <a16:creationId xmlns:a16="http://schemas.microsoft.com/office/drawing/2014/main" id="{7FAF71BF-5A05-49BC-BF05-BC6AFFF9C9A8}"/>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328503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Y BACKGROUND: 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a:solidFill>
            <a:schemeClr val="bg1">
              <a:lumMod val="85000"/>
              <a:alpha val="51000"/>
            </a:schemeClr>
          </a:solidFill>
        </p:spPr>
        <p:txBody>
          <a:bodyPr lIns="91440" tIns="91440" rIns="91440" bIns="91440"/>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5F1551AA-6973-4DA7-8C3B-E9CA29EA9EAD}" type="datetime1">
              <a:rPr lang="en-US" smtClean="0"/>
              <a:t>7/17/2023</a:t>
            </a:fld>
            <a:endParaRPr lang="en-US" dirty="0"/>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rPr dirty="0"/>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11" name="Text Placeholder 7">
            <a:extLst>
              <a:ext uri="{FF2B5EF4-FFF2-40B4-BE49-F238E27FC236}">
                <a16:creationId xmlns:a16="http://schemas.microsoft.com/office/drawing/2014/main" id="{C58B8AF4-2572-4101-BC77-749A6920DD1B}"/>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317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Picture,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p:nvPr>
        </p:nvSpPr>
        <p:spPr>
          <a:xfrm>
            <a:off x="4170362" y="0"/>
            <a:ext cx="8021637" cy="6858000"/>
          </a:xfrm>
          <a:gradFill>
            <a:gsLst>
              <a:gs pos="0">
                <a:schemeClr val="bg2"/>
              </a:gs>
              <a:gs pos="50000">
                <a:schemeClr val="bg1"/>
              </a:gs>
              <a:gs pos="95000">
                <a:schemeClr val="bg2">
                  <a:lumMod val="90000"/>
                </a:schemeClr>
              </a:gs>
            </a:gsLst>
            <a:lin ang="4200000" scaled="0"/>
          </a:gradFill>
        </p:spPr>
        <p:txBody>
          <a:bodyPr bIns="548640"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dirty="0"/>
              <a:t>Click icon to add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5DB7B080-B653-41DF-96B9-6EF2F12C6D44}" type="datetime1">
              <a:rPr lang="en-US" smtClean="0"/>
              <a:t>7/17/2023</a:t>
            </a:fld>
            <a:endParaRPr lang="en-US" dirty="0"/>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a:xfrm>
            <a:off x="228600" y="6438900"/>
            <a:ext cx="3849688" cy="282575"/>
          </a:xfrm>
        </p:spPr>
        <p:txBody>
          <a:bodyPr/>
          <a:lstStyle/>
          <a:p>
            <a:pPr algn="l"/>
            <a:r>
              <a:rPr dirty="0"/>
              <a:t>© The TRACOM Corporation. All Rights Reserved.</a:t>
            </a:r>
          </a:p>
        </p:txBody>
      </p:sp>
      <p:sp>
        <p:nvSpPr>
          <p:cNvPr id="9" name="Text Placeholder 8">
            <a:extLst>
              <a:ext uri="{FF2B5EF4-FFF2-40B4-BE49-F238E27FC236}">
                <a16:creationId xmlns:a16="http://schemas.microsoft.com/office/drawing/2014/main" id="{61280C94-7535-40DB-9974-B4DA45ACE0A3}"/>
              </a:ext>
            </a:extLst>
          </p:cNvPr>
          <p:cNvSpPr>
            <a:spLocks noGrp="1"/>
          </p:cNvSpPr>
          <p:nvPr>
            <p:ph type="body" sz="quarter" idx="14" hasCustomPrompt="1"/>
          </p:nvPr>
        </p:nvSpPr>
        <p:spPr>
          <a:xfrm>
            <a:off x="228600" y="2316163"/>
            <a:ext cx="384968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10" name="Text Placeholder 7">
            <a:extLst>
              <a:ext uri="{FF2B5EF4-FFF2-40B4-BE49-F238E27FC236}">
                <a16:creationId xmlns:a16="http://schemas.microsoft.com/office/drawing/2014/main" id="{8118E467-BD8A-4DBB-B768-67A2F507E06A}"/>
              </a:ext>
            </a:extLst>
          </p:cNvPr>
          <p:cNvSpPr>
            <a:spLocks noGrp="1"/>
          </p:cNvSpPr>
          <p:nvPr>
            <p:ph type="body" sz="quarter" idx="15" hasCustomPrompt="1"/>
          </p:nvPr>
        </p:nvSpPr>
        <p:spPr>
          <a:xfrm>
            <a:off x="228600" y="6019800"/>
            <a:ext cx="3849688"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1678980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alf Picture, Title and Text (SPEAKE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5822950" cy="1995488"/>
          </a:xfrm>
        </p:spPr>
        <p:txBody>
          <a:bodyPr anchor="b"/>
          <a:lstStyle>
            <a:lvl1pPr>
              <a:defRPr sz="3200"/>
            </a:lvl1pPr>
          </a:lstStyle>
          <a:p>
            <a:r>
              <a:rPr lang="en-US" dirty="0"/>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hasCustomPrompt="1"/>
          </p:nvPr>
        </p:nvSpPr>
        <p:spPr>
          <a:xfrm>
            <a:off x="6140451" y="0"/>
            <a:ext cx="6051549" cy="6858000"/>
          </a:xfrm>
          <a:gradFill>
            <a:gsLst>
              <a:gs pos="0">
                <a:schemeClr val="bg2"/>
              </a:gs>
              <a:gs pos="50000">
                <a:schemeClr val="bg1"/>
              </a:gs>
              <a:gs pos="95000">
                <a:schemeClr val="bg2">
                  <a:lumMod val="90000"/>
                </a:schemeClr>
              </a:gs>
            </a:gsLst>
            <a:lin ang="4200000" scaled="0"/>
          </a:gradFill>
        </p:spPr>
        <p:txBody>
          <a:bodyPr bIns="640080" anchor="ct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bio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EEF85A37-C362-48EC-AEEA-0303E71E851A}" type="datetime1">
              <a:rPr lang="en-US" smtClean="0"/>
              <a:t>7/17/2023</a:t>
            </a:fld>
            <a:endParaRPr lang="en-US" dirty="0"/>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p:txBody>
          <a:bodyPr/>
          <a:lstStyle/>
          <a:p>
            <a:pPr algn="l"/>
            <a:r>
              <a:rPr lang="en-US" dirty="0"/>
              <a:t>© The TRACOM Corporation. All Rights Reserved.</a:t>
            </a:r>
          </a:p>
        </p:txBody>
      </p:sp>
      <p:sp>
        <p:nvSpPr>
          <p:cNvPr id="9" name="Text Placeholder 8">
            <a:extLst>
              <a:ext uri="{FF2B5EF4-FFF2-40B4-BE49-F238E27FC236}">
                <a16:creationId xmlns:a16="http://schemas.microsoft.com/office/drawing/2014/main" id="{1F802E0C-3947-488C-830C-43BA4B72098D}"/>
              </a:ext>
            </a:extLst>
          </p:cNvPr>
          <p:cNvSpPr>
            <a:spLocks noGrp="1"/>
          </p:cNvSpPr>
          <p:nvPr>
            <p:ph type="body" sz="quarter" idx="14" hasCustomPrompt="1"/>
          </p:nvPr>
        </p:nvSpPr>
        <p:spPr>
          <a:xfrm>
            <a:off x="228599" y="2316163"/>
            <a:ext cx="5822949"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6B85023D-40DA-4676-9948-F11E76E6B169}"/>
              </a:ext>
            </a:extLst>
          </p:cNvPr>
          <p:cNvSpPr>
            <a:spLocks noGrp="1"/>
          </p:cNvSpPr>
          <p:nvPr>
            <p:ph type="body" sz="quarter" idx="15" hasCustomPrompt="1"/>
          </p:nvPr>
        </p:nvSpPr>
        <p:spPr>
          <a:xfrm>
            <a:off x="228600" y="6019800"/>
            <a:ext cx="5822948"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
        <p:nvSpPr>
          <p:cNvPr id="6" name="Text Placeholder 5">
            <a:extLst>
              <a:ext uri="{FF2B5EF4-FFF2-40B4-BE49-F238E27FC236}">
                <a16:creationId xmlns:a16="http://schemas.microsoft.com/office/drawing/2014/main" id="{DC69E3A0-4445-4D1C-A5E0-0FC873898A27}"/>
              </a:ext>
            </a:extLst>
          </p:cNvPr>
          <p:cNvSpPr>
            <a:spLocks noGrp="1"/>
          </p:cNvSpPr>
          <p:nvPr>
            <p:ph type="body" sz="quarter" idx="16" hasCustomPrompt="1"/>
          </p:nvPr>
        </p:nvSpPr>
        <p:spPr>
          <a:xfrm>
            <a:off x="2108200" y="5062538"/>
            <a:ext cx="3941763" cy="881062"/>
          </a:xfrm>
        </p:spPr>
        <p:txBody>
          <a:bodyPr/>
          <a:lstStyle>
            <a:lvl1pPr algn="r">
              <a:spcBef>
                <a:spcPts val="0"/>
              </a:spcBef>
              <a:spcAft>
                <a:spcPts val="0"/>
              </a:spcAft>
              <a:defRPr>
                <a:solidFill>
                  <a:schemeClr val="accent2"/>
                </a:solidFill>
              </a:defRPr>
            </a:lvl1pPr>
            <a:lvl2pPr marL="228600" indent="-228600" algn="r">
              <a:spcBef>
                <a:spcPts val="0"/>
              </a:spcBef>
              <a:buFont typeface="Arial" panose="020B0604020202020204" pitchFamily="34" charset="0"/>
              <a:buChar char="​"/>
              <a:defRPr sz="1800"/>
            </a:lvl2pPr>
            <a:lvl3pPr algn="r">
              <a:defRPr/>
            </a:lvl3pPr>
            <a:lvl4pPr algn="r">
              <a:defRPr/>
            </a:lvl4pPr>
            <a:lvl5pPr algn="r">
              <a:defRPr/>
            </a:lvl5pPr>
          </a:lstStyle>
          <a:p>
            <a:pPr lvl="0"/>
            <a:r>
              <a:rPr lang="en-US" dirty="0"/>
              <a:t>Firstname Lastname </a:t>
            </a:r>
          </a:p>
          <a:p>
            <a:pPr lvl="1"/>
            <a:r>
              <a:rPr lang="en-US" dirty="0"/>
              <a:t>Title</a:t>
            </a:r>
          </a:p>
        </p:txBody>
      </p:sp>
      <p:sp>
        <p:nvSpPr>
          <p:cNvPr id="12" name="Text Placeholder 11">
            <a:extLst>
              <a:ext uri="{FF2B5EF4-FFF2-40B4-BE49-F238E27FC236}">
                <a16:creationId xmlns:a16="http://schemas.microsoft.com/office/drawing/2014/main" id="{E27DBBC6-881B-4055-BDAD-C92A5C9FE049}"/>
              </a:ext>
            </a:extLst>
          </p:cNvPr>
          <p:cNvSpPr>
            <a:spLocks noGrp="1"/>
          </p:cNvSpPr>
          <p:nvPr>
            <p:ph type="body" sz="quarter" idx="17" hasCustomPrompt="1"/>
          </p:nvPr>
        </p:nvSpPr>
        <p:spPr>
          <a:xfrm>
            <a:off x="6296025" y="4986338"/>
            <a:ext cx="3971925" cy="903287"/>
          </a:xfrm>
        </p:spPr>
        <p:txBody>
          <a:bodyPr anchor="ctr"/>
          <a:lstStyle>
            <a:lvl1pPr>
              <a:defRPr sz="1800">
                <a:solidFill>
                  <a:srgbClr val="B14336"/>
                </a:solidFill>
              </a:defRPr>
            </a:lvl1pPr>
          </a:lstStyle>
          <a:p>
            <a:pPr lvl="0"/>
            <a:r>
              <a:rPr lang="en-US" dirty="0"/>
              <a:t>Use the name placeholder on the left if this layout is used to introduce the speaker (delete both placeholders if not used)</a:t>
            </a:r>
          </a:p>
        </p:txBody>
      </p:sp>
    </p:spTree>
    <p:extLst>
      <p:ext uri="{BB962C8B-B14F-4D97-AF65-F5344CB8AC3E}">
        <p14:creationId xmlns:p14="http://schemas.microsoft.com/office/powerpoint/2010/main" val="2398676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eed Picture and Titl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8C5803A-17B8-4379-9100-1B6B2DC53F1B}"/>
              </a:ext>
            </a:extLst>
          </p:cNvPr>
          <p:cNvSpPr>
            <a:spLocks noGrp="1"/>
          </p:cNvSpPr>
          <p:nvPr>
            <p:ph type="pic" sz="quarter" idx="14" hasCustomPrompt="1"/>
          </p:nvPr>
        </p:nvSpPr>
        <p:spPr>
          <a:xfrm>
            <a:off x="0" y="0"/>
            <a:ext cx="12192000" cy="6858000"/>
          </a:xfrm>
          <a:gradFill>
            <a:gsLst>
              <a:gs pos="0">
                <a:schemeClr val="bg2"/>
              </a:gs>
              <a:gs pos="50000">
                <a:schemeClr val="bg1"/>
              </a:gs>
              <a:gs pos="95000">
                <a:schemeClr val="bg2">
                  <a:lumMod val="90000"/>
                </a:schemeClr>
              </a:gs>
            </a:gsLst>
            <a:lin ang="4200000" scaled="0"/>
          </a:gradFill>
        </p:spPr>
        <p:txBody>
          <a:bodyPr bIns="731520" anchor="ctr"/>
          <a:lstStyle>
            <a:lvl1pPr algn="ctr">
              <a:buNone/>
              <a:defRPr sz="2000"/>
            </a:lvl1pPr>
          </a:lstStyle>
          <a:p>
            <a:r>
              <a:rPr lang="en-US" dirty="0"/>
              <a:t>Click icon to add picture | Send picture to back if text hides</a:t>
            </a:r>
          </a:p>
        </p:txBody>
      </p:sp>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lvl1pPr>
              <a:defRPr/>
            </a:lvl1pPr>
          </a:lstStyle>
          <a:p>
            <a:r>
              <a:rPr lang="en-US" dirty="0"/>
              <a:t>Type Insightful Headline in Initial Caps Max Two Lines | Move Recolor Text for Contrast Against Photo</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0B315915-5813-46B3-A55F-BABA666E981D}" type="datetime1">
              <a:rPr lang="en-US" smtClean="0"/>
              <a:t>7/17/2023</a:t>
            </a:fld>
            <a:endParaRPr lang="en-US" dirty="0"/>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rPr lang="en-US" dirty="0"/>
              <a:t>© The TRACOM Corporation. All Rights Reserved.</a:t>
            </a:r>
          </a:p>
        </p:txBody>
      </p:sp>
      <p:sp>
        <p:nvSpPr>
          <p:cNvPr id="8" name="Text Placeholder 7">
            <a:extLst>
              <a:ext uri="{FF2B5EF4-FFF2-40B4-BE49-F238E27FC236}">
                <a16:creationId xmlns:a16="http://schemas.microsoft.com/office/drawing/2014/main" id="{5F0A91A3-FF23-4E0C-947A-D687EE18262B}"/>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846633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ASSIGN LAYOUTS AFTER THIS MARKER &gt;&gt;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17A470-824E-4933-B676-6A74CCC1483D}"/>
              </a:ext>
            </a:extLst>
          </p:cNvPr>
          <p:cNvSpPr/>
          <p:nvPr userDrawn="1"/>
        </p:nvSpPr>
        <p:spPr>
          <a:xfrm>
            <a:off x="0" y="0"/>
            <a:ext cx="12192000" cy="6858000"/>
          </a:xfrm>
          <a:prstGeom prst="rect">
            <a:avLst/>
          </a:prstGeom>
          <a:solidFill>
            <a:srgbClr val="B143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a:t>DON’T USE SLIDES LAYOUTS AFTER THIS MARKER</a:t>
            </a:r>
          </a:p>
          <a:p>
            <a:pPr algn="ctr"/>
            <a:r>
              <a:rPr lang="en-US" sz="2800" dirty="0"/>
              <a:t>Instead, reassign layout to any of the Layouts found above this marker</a:t>
            </a:r>
          </a:p>
        </p:txBody>
      </p:sp>
      <p:sp>
        <p:nvSpPr>
          <p:cNvPr id="3" name="Date Placeholder 2">
            <a:extLst>
              <a:ext uri="{FF2B5EF4-FFF2-40B4-BE49-F238E27FC236}">
                <a16:creationId xmlns:a16="http://schemas.microsoft.com/office/drawing/2014/main" id="{C8F90130-2649-4AF5-B3CF-543F720D0C71}"/>
              </a:ext>
            </a:extLst>
          </p:cNvPr>
          <p:cNvSpPr>
            <a:spLocks noGrp="1"/>
          </p:cNvSpPr>
          <p:nvPr>
            <p:ph type="dt" sz="half" idx="10"/>
          </p:nvPr>
        </p:nvSpPr>
        <p:spPr/>
        <p:txBody>
          <a:bodyPr/>
          <a:lstStyle/>
          <a:p>
            <a:fld id="{12811FCF-1CE8-45FE-A06C-5707AEBB325D}" type="datetime1">
              <a:rPr lang="en-US" smtClean="0"/>
              <a:t>7/17/2023</a:t>
            </a:fld>
            <a:endParaRPr lang="en-US" dirty="0"/>
          </a:p>
        </p:txBody>
      </p:sp>
      <p:sp>
        <p:nvSpPr>
          <p:cNvPr id="4" name="Footer Placeholder 3">
            <a:extLst>
              <a:ext uri="{FF2B5EF4-FFF2-40B4-BE49-F238E27FC236}">
                <a16:creationId xmlns:a16="http://schemas.microsoft.com/office/drawing/2014/main" id="{9F0557D7-9228-4C3E-BA49-4A88DDCE15BB}"/>
              </a:ext>
            </a:extLst>
          </p:cNvPr>
          <p:cNvSpPr>
            <a:spLocks noGrp="1"/>
          </p:cNvSpPr>
          <p:nvPr>
            <p:ph type="ftr" sz="quarter" idx="11"/>
          </p:nvPr>
        </p:nvSpPr>
        <p:spPr>
          <a:xfrm>
            <a:off x="228600" y="6923087"/>
            <a:ext cx="7924800" cy="282575"/>
          </a:xfrm>
        </p:spPr>
        <p:txBody>
          <a:bodyPr/>
          <a:lstStyle/>
          <a:p>
            <a:pPr algn="l"/>
            <a:r>
              <a:rPr lang="en-US" dirty="0"/>
              <a:t>© The TRACOM Corporation. All Rights Reserved.</a:t>
            </a:r>
          </a:p>
        </p:txBody>
      </p:sp>
      <p:sp>
        <p:nvSpPr>
          <p:cNvPr id="5" name="Slide Number Placeholder 4">
            <a:extLst>
              <a:ext uri="{FF2B5EF4-FFF2-40B4-BE49-F238E27FC236}">
                <a16:creationId xmlns:a16="http://schemas.microsoft.com/office/drawing/2014/main" id="{59B08165-92A0-44D2-AC75-CB01BCEB6185}"/>
              </a:ext>
            </a:extLst>
          </p:cNvPr>
          <p:cNvSpPr>
            <a:spLocks noGrp="1"/>
          </p:cNvSpPr>
          <p:nvPr>
            <p:ph type="sldNum" sz="quarter" idx="12"/>
          </p:nvPr>
        </p:nvSpPr>
        <p:spPr>
          <a:xfrm>
            <a:off x="9220200" y="6923087"/>
            <a:ext cx="2743200"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2720266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ACF9-5760-4BF7-BF3E-4A0DB932D9E7}"/>
              </a:ext>
            </a:extLst>
          </p:cNvPr>
          <p:cNvSpPr>
            <a:spLocks noGrp="1"/>
          </p:cNvSpPr>
          <p:nvPr>
            <p:ph type="title" hasCustomPrompt="1"/>
          </p:nvPr>
        </p:nvSpPr>
        <p:spPr/>
        <p:txBody>
          <a:bodyPr/>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2F93EE5A-C2A6-4F11-AA4D-BE3C9AA4EA90}"/>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98E554AB-2E17-4A1F-A19A-D3B80FC83111}"/>
              </a:ext>
            </a:extLst>
          </p:cNvPr>
          <p:cNvSpPr>
            <a:spLocks noGrp="1"/>
          </p:cNvSpPr>
          <p:nvPr>
            <p:ph type="dt" sz="half" idx="10"/>
          </p:nvPr>
        </p:nvSpPr>
        <p:spPr/>
        <p:txBody>
          <a:bodyPr/>
          <a:lstStyle/>
          <a:p>
            <a:fld id="{BAFC9CF4-004D-4914-B7EF-3041AB7A3310}" type="datetime1">
              <a:rPr lang="en-US" smtClean="0"/>
              <a:t>7/17/2023</a:t>
            </a:fld>
            <a:endParaRPr lang="en-US" dirty="0"/>
          </a:p>
        </p:txBody>
      </p:sp>
      <p:sp>
        <p:nvSpPr>
          <p:cNvPr id="8" name="Footer Placeholder 7">
            <a:extLst>
              <a:ext uri="{FF2B5EF4-FFF2-40B4-BE49-F238E27FC236}">
                <a16:creationId xmlns:a16="http://schemas.microsoft.com/office/drawing/2014/main" id="{BE778CF3-4A1C-47A4-8F90-B2D5C6AB4B5F}"/>
              </a:ext>
            </a:extLst>
          </p:cNvPr>
          <p:cNvSpPr>
            <a:spLocks noGrp="1"/>
          </p:cNvSpPr>
          <p:nvPr>
            <p:ph type="ftr" sz="quarter" idx="11"/>
          </p:nvPr>
        </p:nvSpPr>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AC6EED15-3E93-4D93-BFAE-830BC099E63D}"/>
              </a:ext>
            </a:extLst>
          </p:cNvPr>
          <p:cNvSpPr>
            <a:spLocks noGrp="1"/>
          </p:cNvSpPr>
          <p:nvPr>
            <p:ph type="sldNum" sz="quarter" idx="12"/>
          </p:nvPr>
        </p:nvSpPr>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5900580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Agenda">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dirty="0"/>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dirty="0"/>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dirty="0"/>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dirty="0"/>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dirty="0"/>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dirty="0"/>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dirty="0"/>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dirty="0"/>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dirty="0"/>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dirty="0"/>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dirty="0"/>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1835940"/>
            <a:ext cx="6877050" cy="476187"/>
          </a:xfrm>
        </p:spPr>
        <p:txBody>
          <a:bodyPr anchor="b"/>
          <a:lstStyle>
            <a:lvl1pPr>
              <a:defRPr sz="3200">
                <a:solidFill>
                  <a:schemeClr val="accent6"/>
                </a:solidFill>
              </a:defRPr>
            </a:lvl1pPr>
          </a:lstStyle>
          <a:p>
            <a:r>
              <a:t>Type Agenda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2462644"/>
            <a:ext cx="6877050" cy="3131684"/>
          </a:xfrm>
        </p:spPr>
        <p:txBody>
          <a:bodyPr/>
          <a:lstStyle>
            <a:lvl1pPr marL="457200" indent="-457200">
              <a:spcBef>
                <a:spcPts val="500"/>
              </a:spcBef>
              <a:buFont typeface="+mj-lt"/>
              <a:buAutoNum type="arabicPeriod"/>
              <a:tabLst>
                <a:tab pos="6858000" algn="r"/>
              </a:tabLst>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Type agenda item tab to place page #	</a:t>
            </a:r>
          </a:p>
          <a:p>
            <a:pPr lvl="0"/>
            <a:r>
              <a:t>Type agenda item to match section header</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E92E821E-DD1A-4A58-83CE-8C06E9C69D1B}" type="datetime1">
              <a:rPr lang="en-US" smtClean="0"/>
              <a:t>7/17/2023</a:t>
            </a:fld>
            <a:endParaRPr lang="en-US" dirty="0"/>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p:txBody>
          <a:bodyPr/>
          <a:lstStyle/>
          <a:p>
            <a:fld id="{1B1CF60C-C85D-47C0-8597-E3BF95F18FA3}" type="slidenum">
              <a:rPr lang="en-US" smtClean="0"/>
              <a:t>‹#›</a:t>
            </a:fld>
            <a:endParaRPr lang="en-US" dirty="0"/>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dirty="0"/>
              <a:t>© The TRACOM Corporation. All Rights Reserved.</a:t>
            </a:r>
          </a:p>
        </p:txBody>
      </p:sp>
      <p:pic>
        <p:nvPicPr>
          <p:cNvPr id="35" name="Graphic 34">
            <a:extLst>
              <a:ext uri="{FF2B5EF4-FFF2-40B4-BE49-F238E27FC236}">
                <a16:creationId xmlns:a16="http://schemas.microsoft.com/office/drawing/2014/main" id="{D190C6D3-ECC6-2342-9C67-5621F8025FF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937737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84305B-ECC0-41EA-A981-DEC3C730E771}"/>
              </a:ext>
            </a:extLst>
          </p:cNvPr>
          <p:cNvSpPr>
            <a:spLocks noGrp="1"/>
          </p:cNvSpPr>
          <p:nvPr>
            <p:ph type="title" orient="vert" hasCustomPrompt="1"/>
          </p:nvPr>
        </p:nvSpPr>
        <p:spPr>
          <a:xfrm>
            <a:off x="10083800" y="228600"/>
            <a:ext cx="1323975" cy="6172200"/>
          </a:xfrm>
        </p:spPr>
        <p:txBody>
          <a:bodyPr vert="eaVert"/>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51CFACAD-F84B-4880-9CC3-B44172266D84}"/>
              </a:ext>
            </a:extLst>
          </p:cNvPr>
          <p:cNvSpPr>
            <a:spLocks noGrp="1"/>
          </p:cNvSpPr>
          <p:nvPr>
            <p:ph type="body" orient="vert" idx="1"/>
          </p:nvPr>
        </p:nvSpPr>
        <p:spPr>
          <a:xfrm>
            <a:off x="742949" y="228600"/>
            <a:ext cx="9248775" cy="6172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E4E5D04-4CF3-49A8-AB34-94E7BD0A1DD6}"/>
              </a:ext>
            </a:extLst>
          </p:cNvPr>
          <p:cNvSpPr>
            <a:spLocks noGrp="1"/>
          </p:cNvSpPr>
          <p:nvPr>
            <p:ph type="dt" sz="half" idx="10"/>
          </p:nvPr>
        </p:nvSpPr>
        <p:spPr/>
        <p:txBody>
          <a:bodyPr/>
          <a:lstStyle/>
          <a:p>
            <a:fld id="{1B4B2B9D-1F54-4D4F-8C25-25751E2C7959}" type="datetime1">
              <a:rPr lang="en-US" smtClean="0"/>
              <a:t>7/17/2023</a:t>
            </a:fld>
            <a:endParaRPr lang="en-US" dirty="0"/>
          </a:p>
        </p:txBody>
      </p:sp>
      <p:sp>
        <p:nvSpPr>
          <p:cNvPr id="8" name="Footer Placeholder 7">
            <a:extLst>
              <a:ext uri="{FF2B5EF4-FFF2-40B4-BE49-F238E27FC236}">
                <a16:creationId xmlns:a16="http://schemas.microsoft.com/office/drawing/2014/main" id="{ED28C4DB-8024-42A5-93CC-69B4E3CC8266}"/>
              </a:ext>
            </a:extLst>
          </p:cNvPr>
          <p:cNvSpPr>
            <a:spLocks noGrp="1"/>
          </p:cNvSpPr>
          <p:nvPr>
            <p:ph type="ftr" sz="quarter" idx="11"/>
          </p:nvPr>
        </p:nvSpPr>
        <p:spPr>
          <a:xfrm rot="5400000">
            <a:off x="-1668464" y="2125663"/>
            <a:ext cx="4076702" cy="282575"/>
          </a:xfrm>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2AACA8A4-FDE8-402C-8CAD-61B51F20B419}"/>
              </a:ext>
            </a:extLst>
          </p:cNvPr>
          <p:cNvSpPr>
            <a:spLocks noGrp="1"/>
          </p:cNvSpPr>
          <p:nvPr>
            <p:ph type="sldNum" sz="quarter" idx="12"/>
          </p:nvPr>
        </p:nvSpPr>
        <p:spPr>
          <a:xfrm rot="5400000">
            <a:off x="-16235" y="5873391"/>
            <a:ext cx="772242"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649704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9717" y="2171700"/>
            <a:ext cx="9855200" cy="3833813"/>
          </a:xfrm>
        </p:spPr>
        <p:txBody>
          <a:bodyPr/>
          <a:lstStyle/>
          <a:p>
            <a:pPr lvl="0"/>
            <a:r>
              <a:t>Click to edit Master text styles</a:t>
            </a:r>
          </a:p>
          <a:p>
            <a:pPr lvl="1"/>
            <a:r>
              <a:t>Second level</a:t>
            </a:r>
          </a:p>
          <a:p>
            <a:pPr lvl="2"/>
            <a:r>
              <a:t>Third level</a:t>
            </a:r>
          </a:p>
          <a:p>
            <a:pPr lvl="3"/>
            <a:r>
              <a:t>Fourth level</a:t>
            </a:r>
          </a:p>
          <a:p>
            <a:pPr lvl="4"/>
            <a:r>
              <a:t>Fifth level</a:t>
            </a:r>
          </a:p>
        </p:txBody>
      </p:sp>
      <p:sp>
        <p:nvSpPr>
          <p:cNvPr id="5" name="Title 1"/>
          <p:cNvSpPr>
            <a:spLocks noGrp="1"/>
          </p:cNvSpPr>
          <p:nvPr>
            <p:ph type="title"/>
          </p:nvPr>
        </p:nvSpPr>
        <p:spPr>
          <a:xfrm>
            <a:off x="440267" y="368301"/>
            <a:ext cx="6688667" cy="1663700"/>
          </a:xfrm>
        </p:spPr>
        <p:txBody>
          <a:bodyPr anchor="t"/>
          <a:lstStyle>
            <a:lvl1pPr algn="l"/>
          </a:lstStyle>
          <a:p>
            <a:r>
              <a:t>Click to edit Master title style</a:t>
            </a:r>
          </a:p>
        </p:txBody>
      </p:sp>
    </p:spTree>
    <p:extLst>
      <p:ext uri="{BB962C8B-B14F-4D97-AF65-F5344CB8AC3E}">
        <p14:creationId xmlns:p14="http://schemas.microsoft.com/office/powerpoint/2010/main" val="1637619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dirty="0"/>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dirty="0"/>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dirty="0"/>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dirty="0"/>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dirty="0"/>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dirty="0"/>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dirty="0"/>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dirty="0"/>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dirty="0"/>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dirty="0"/>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dirty="0"/>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4800">
                <a:solidFill>
                  <a:schemeClr val="accent1">
                    <a:lumMod val="75000"/>
                  </a:schemeClr>
                </a:solidFill>
              </a:defRPr>
            </a:lvl1pPr>
          </a:lstStyle>
          <a:p>
            <a:r>
              <a:t>Type Section Header Title in Initial Caps</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65582"/>
            <a:ext cx="6877050" cy="134625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Section Header Should Match Agenda</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500B6D5-96C4-447E-83A9-4E4F0CA56CF2}" type="datetime1">
              <a:rPr lang="en-US" smtClean="0"/>
              <a:t>7/17/2023</a:t>
            </a:fld>
            <a:endParaRPr lang="en-US" dirty="0"/>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6952115"/>
            <a:ext cx="2743200" cy="282575"/>
          </a:xfrm>
        </p:spPr>
        <p:txBody>
          <a:bodyPr/>
          <a:lstStyle/>
          <a:p>
            <a:fld id="{1B1CF60C-C85D-47C0-8597-E3BF95F18FA3}" type="slidenum">
              <a:rPr lang="en-US" smtClean="0"/>
              <a:t>‹#›</a:t>
            </a:fld>
            <a:endParaRPr lang="en-US" dirty="0"/>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dirty="0"/>
              <a:t>© The TRACOM Corporation. All Rights Reserved.</a:t>
            </a:r>
          </a:p>
        </p:txBody>
      </p:sp>
      <p:pic>
        <p:nvPicPr>
          <p:cNvPr id="35" name="Graphic 34">
            <a:extLst>
              <a:ext uri="{FF2B5EF4-FFF2-40B4-BE49-F238E27FC236}">
                <a16:creationId xmlns:a16="http://schemas.microsoft.com/office/drawing/2014/main" id="{F116EB70-6337-3A4D-A213-EEC717F8DCA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677602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Closing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59F33B8A-1998-430C-8604-E8C3436296BA}"/>
              </a:ext>
            </a:extLst>
          </p:cNvPr>
          <p:cNvGrpSpPr/>
          <p:nvPr userDrawn="1"/>
        </p:nvGrpSpPr>
        <p:grpSpPr>
          <a:xfrm>
            <a:off x="6426210" y="0"/>
            <a:ext cx="5765790" cy="6859964"/>
            <a:chOff x="6426210" y="0"/>
            <a:chExt cx="5765790" cy="6859964"/>
          </a:xfrm>
        </p:grpSpPr>
        <p:pic>
          <p:nvPicPr>
            <p:cNvPr id="37" name="Picture 36" descr="Two people looking at a computer&#10;&#10;Description automatically generated with medium confidence">
              <a:extLst>
                <a:ext uri="{FF2B5EF4-FFF2-40B4-BE49-F238E27FC236}">
                  <a16:creationId xmlns:a16="http://schemas.microsoft.com/office/drawing/2014/main" id="{88323987-A719-49AC-9E83-9B278C519FA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10;&#10;Description automatically generated with low confidence">
              <a:extLst>
                <a:ext uri="{FF2B5EF4-FFF2-40B4-BE49-F238E27FC236}">
                  <a16:creationId xmlns:a16="http://schemas.microsoft.com/office/drawing/2014/main" id="{961E97B1-92A6-4726-B1B4-4F8F2E0F7655}"/>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1" name="Picture 40" descr="A group of people in a meeting&#10;&#10;Description automatically generated">
              <a:extLst>
                <a:ext uri="{FF2B5EF4-FFF2-40B4-BE49-F238E27FC236}">
                  <a16:creationId xmlns:a16="http://schemas.microsoft.com/office/drawing/2014/main" id="{12856149-190A-441B-B431-D3C2E1778811}"/>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5"/>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2800" b="0">
                <a:solidFill>
                  <a:schemeClr val="accent1">
                    <a:lumMod val="75000"/>
                  </a:schemeClr>
                </a:solidFill>
              </a:defRPr>
            </a:lvl1pPr>
          </a:lstStyle>
          <a:p>
            <a:r>
              <a:rPr lang="en-US" dirty="0"/>
              <a:t>Firstname Lastname |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03726"/>
            <a:ext cx="6877050" cy="1408112"/>
          </a:xfrm>
        </p:spPr>
        <p:txBody>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 name@company.com | t. 123.456.7890</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361B4B5-103A-45AF-ADAD-F8D66381BDB0}" type="datetime1">
              <a:rPr lang="en-US" smtClean="0"/>
              <a:t>7/17/2023</a:t>
            </a:fld>
            <a:endParaRPr lang="en-US" dirty="0"/>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7002414"/>
            <a:ext cx="2743200" cy="282575"/>
          </a:xfrm>
        </p:spPr>
        <p:txBody>
          <a:bodyPr/>
          <a:lstStyle/>
          <a:p>
            <a:r>
              <a:rPr lang="en-US" dirty="0"/>
              <a:t>‹#›</a:t>
            </a:r>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42" name="Graphic 41">
            <a:extLst>
              <a:ext uri="{FF2B5EF4-FFF2-40B4-BE49-F238E27FC236}">
                <a16:creationId xmlns:a16="http://schemas.microsoft.com/office/drawing/2014/main" id="{14294BB2-DC4D-8A4E-B1E2-D9D1C2092C06}"/>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2111222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ignature Slide">
    <p:spTree>
      <p:nvGrpSpPr>
        <p:cNvPr id="1" name=""/>
        <p:cNvGrpSpPr/>
        <p:nvPr/>
      </p:nvGrpSpPr>
      <p:grpSpPr>
        <a:xfrm>
          <a:off x="0" y="0"/>
          <a:ext cx="0" cy="0"/>
          <a:chOff x="0" y="0"/>
          <a:chExt cx="0" cy="0"/>
        </a:xfrm>
      </p:grpSpPr>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2"/>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125464AF-9969-4375-B4CB-2960B4041061}" type="datetime1">
              <a:rPr lang="en-US" smtClean="0"/>
              <a:t>7/17/2023</a:t>
            </a:fld>
            <a:endParaRPr lang="en-US" dirty="0"/>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dirty="0"/>
              <a:t>© The TRACOM Corporation. All Rights Reserved.</a:t>
            </a:r>
          </a:p>
        </p:txBody>
      </p:sp>
      <p:pic>
        <p:nvPicPr>
          <p:cNvPr id="26" name="Graphic 25">
            <a:extLst>
              <a:ext uri="{FF2B5EF4-FFF2-40B4-BE49-F238E27FC236}">
                <a16:creationId xmlns:a16="http://schemas.microsoft.com/office/drawing/2014/main" id="{9885B83B-869D-4EA9-A147-5D5EE91C595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43910" y="3107711"/>
            <a:ext cx="2660796" cy="663588"/>
          </a:xfrm>
          <a:prstGeom prst="rect">
            <a:avLst/>
          </a:prstGeom>
        </p:spPr>
      </p:pic>
      <p:pic>
        <p:nvPicPr>
          <p:cNvPr id="27" name="Graphic 26">
            <a:extLst>
              <a:ext uri="{FF2B5EF4-FFF2-40B4-BE49-F238E27FC236}">
                <a16:creationId xmlns:a16="http://schemas.microsoft.com/office/drawing/2014/main" id="{68068862-A429-42B3-B41D-04DB17E453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406872" y="3193889"/>
            <a:ext cx="2501458" cy="508265"/>
          </a:xfrm>
          <a:prstGeom prst="rect">
            <a:avLst/>
          </a:prstGeom>
        </p:spPr>
      </p:pic>
      <p:cxnSp>
        <p:nvCxnSpPr>
          <p:cNvPr id="8" name="Straight Connector 7">
            <a:extLst>
              <a:ext uri="{FF2B5EF4-FFF2-40B4-BE49-F238E27FC236}">
                <a16:creationId xmlns:a16="http://schemas.microsoft.com/office/drawing/2014/main" id="{D0CD8FAE-6130-4AAB-A30F-E02ED2EDDEBA}"/>
              </a:ext>
            </a:extLst>
          </p:cNvPr>
          <p:cNvCxnSpPr/>
          <p:nvPr userDrawn="1"/>
        </p:nvCxnSpPr>
        <p:spPr>
          <a:xfrm>
            <a:off x="4170363" y="3102788"/>
            <a:ext cx="0" cy="668511"/>
          </a:xfrm>
          <a:prstGeom prst="line">
            <a:avLst/>
          </a:prstGeom>
          <a:ln w="15875" cap="rnd">
            <a:round/>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63F16326-7F7D-409C-AC6F-37EC2FBA0C3E}"/>
              </a:ext>
            </a:extLst>
          </p:cNvPr>
          <p:cNvGrpSpPr/>
          <p:nvPr userDrawn="1"/>
        </p:nvGrpSpPr>
        <p:grpSpPr>
          <a:xfrm>
            <a:off x="6426210" y="0"/>
            <a:ext cx="5765790" cy="6859964"/>
            <a:chOff x="6426210" y="0"/>
            <a:chExt cx="5765790" cy="6859964"/>
          </a:xfrm>
        </p:grpSpPr>
        <p:pic>
          <p:nvPicPr>
            <p:cNvPr id="44" name="Picture 43" descr="Two people looking at a computer  Description automatically generated with medium confidence">
              <a:extLst>
                <a:ext uri="{FF2B5EF4-FFF2-40B4-BE49-F238E27FC236}">
                  <a16:creationId xmlns:a16="http://schemas.microsoft.com/office/drawing/2014/main" id="{32903F71-96CF-49D2-B1B4-6CA690487198}"/>
                </a:ext>
              </a:extLst>
            </p:cNvPr>
            <p:cNvPicPr>
              <a:picLocks noChangeAspect="1"/>
            </p:cNvPicPr>
            <p:nvPr userDrawn="1"/>
          </p:nvPicPr>
          <p:blipFill>
            <a:blip r:embed="rId7"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45" name="Picture 44" descr="A person working on a computer  Description automatically generated with low confidence">
              <a:extLst>
                <a:ext uri="{FF2B5EF4-FFF2-40B4-BE49-F238E27FC236}">
                  <a16:creationId xmlns:a16="http://schemas.microsoft.com/office/drawing/2014/main" id="{EF8D58C6-4016-4D91-B4A4-E0179A5C2CF9}"/>
                </a:ext>
              </a:extLst>
            </p:cNvPr>
            <p:cNvPicPr>
              <a:picLocks noChangeAspect="1"/>
            </p:cNvPicPr>
            <p:nvPr userDrawn="1"/>
          </p:nvPicPr>
          <p:blipFill rotWithShape="1">
            <a:blip r:embed="rId8"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6" name="Picture 45" descr="A group of people in a meeting  Description automatically generated">
              <a:extLst>
                <a:ext uri="{FF2B5EF4-FFF2-40B4-BE49-F238E27FC236}">
                  <a16:creationId xmlns:a16="http://schemas.microsoft.com/office/drawing/2014/main" id="{7033D526-68FE-4626-AC01-5FCEF4CC4CC9}"/>
                </a:ext>
              </a:extLst>
            </p:cNvPr>
            <p:cNvPicPr>
              <a:picLocks noChangeAspect="1"/>
            </p:cNvPicPr>
            <p:nvPr userDrawn="1"/>
          </p:nvPicPr>
          <p:blipFill>
            <a:blip r:embed="rId9"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47" name="Group 46">
            <a:extLst>
              <a:ext uri="{FF2B5EF4-FFF2-40B4-BE49-F238E27FC236}">
                <a16:creationId xmlns:a16="http://schemas.microsoft.com/office/drawing/2014/main" id="{CEFE37EA-8206-44AE-9921-4291904C7EB4}"/>
              </a:ext>
            </a:extLst>
          </p:cNvPr>
          <p:cNvGrpSpPr/>
          <p:nvPr userDrawn="1"/>
        </p:nvGrpSpPr>
        <p:grpSpPr>
          <a:xfrm>
            <a:off x="5695097" y="-855610"/>
            <a:ext cx="7667386" cy="7729121"/>
            <a:chOff x="5695097" y="-855610"/>
            <a:chExt cx="7667386" cy="7729121"/>
          </a:xfrm>
        </p:grpSpPr>
        <p:sp>
          <p:nvSpPr>
            <p:cNvPr id="48" name="Right Triangle 47">
              <a:extLst>
                <a:ext uri="{FF2B5EF4-FFF2-40B4-BE49-F238E27FC236}">
                  <a16:creationId xmlns:a16="http://schemas.microsoft.com/office/drawing/2014/main" id="{852F8D78-2048-4EF5-83E8-835A64D79557}"/>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dirty="0"/>
            </a:p>
          </p:txBody>
        </p:sp>
        <p:sp>
          <p:nvSpPr>
            <p:cNvPr id="49" name="Freeform: Shape 48">
              <a:extLst>
                <a:ext uri="{FF2B5EF4-FFF2-40B4-BE49-F238E27FC236}">
                  <a16:creationId xmlns:a16="http://schemas.microsoft.com/office/drawing/2014/main" id="{A9B3D0E2-8C81-4DF0-BFB3-65CF23A36B2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dirty="0"/>
            </a:p>
          </p:txBody>
        </p:sp>
        <p:sp>
          <p:nvSpPr>
            <p:cNvPr id="50" name="Freeform: Shape 49">
              <a:extLst>
                <a:ext uri="{FF2B5EF4-FFF2-40B4-BE49-F238E27FC236}">
                  <a16:creationId xmlns:a16="http://schemas.microsoft.com/office/drawing/2014/main" id="{FEC7BF9C-66AF-4A3B-BE21-09F358FF9F4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dirty="0"/>
            </a:p>
          </p:txBody>
        </p:sp>
        <p:sp>
          <p:nvSpPr>
            <p:cNvPr id="51" name="Right Triangle 50">
              <a:extLst>
                <a:ext uri="{FF2B5EF4-FFF2-40B4-BE49-F238E27FC236}">
                  <a16:creationId xmlns:a16="http://schemas.microsoft.com/office/drawing/2014/main" id="{2AA44CEE-B659-46DA-A301-C82C6037104E}"/>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dirty="0"/>
            </a:p>
          </p:txBody>
        </p:sp>
        <p:sp>
          <p:nvSpPr>
            <p:cNvPr id="52" name="Right Triangle 51">
              <a:extLst>
                <a:ext uri="{FF2B5EF4-FFF2-40B4-BE49-F238E27FC236}">
                  <a16:creationId xmlns:a16="http://schemas.microsoft.com/office/drawing/2014/main" id="{4466DBCC-CF94-4DC4-8776-A1C467D75A8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dirty="0"/>
            </a:p>
          </p:txBody>
        </p:sp>
        <p:sp>
          <p:nvSpPr>
            <p:cNvPr id="53" name="Freeform: Shape 52">
              <a:extLst>
                <a:ext uri="{FF2B5EF4-FFF2-40B4-BE49-F238E27FC236}">
                  <a16:creationId xmlns:a16="http://schemas.microsoft.com/office/drawing/2014/main" id="{250FB661-0DED-4055-BACA-851623995859}"/>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dirty="0"/>
            </a:p>
          </p:txBody>
        </p:sp>
        <p:sp>
          <p:nvSpPr>
            <p:cNvPr id="54" name="Freeform: Shape 53">
              <a:extLst>
                <a:ext uri="{FF2B5EF4-FFF2-40B4-BE49-F238E27FC236}">
                  <a16:creationId xmlns:a16="http://schemas.microsoft.com/office/drawing/2014/main" id="{EB827554-5FF8-4823-BA28-0360ED9CFD14}"/>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dirty="0"/>
            </a:p>
          </p:txBody>
        </p:sp>
        <p:sp>
          <p:nvSpPr>
            <p:cNvPr id="57" name="Freeform: Shape 56">
              <a:extLst>
                <a:ext uri="{FF2B5EF4-FFF2-40B4-BE49-F238E27FC236}">
                  <a16:creationId xmlns:a16="http://schemas.microsoft.com/office/drawing/2014/main" id="{0F338CC7-7F76-42FD-BE32-24A37BFFEF36}"/>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dirty="0"/>
            </a:p>
          </p:txBody>
        </p:sp>
        <p:sp>
          <p:nvSpPr>
            <p:cNvPr id="60" name="Right Triangle 48">
              <a:extLst>
                <a:ext uri="{FF2B5EF4-FFF2-40B4-BE49-F238E27FC236}">
                  <a16:creationId xmlns:a16="http://schemas.microsoft.com/office/drawing/2014/main" id="{9BA116C9-6FC9-4B29-B6E3-FDEC7A5B0E78}"/>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dirty="0"/>
            </a:p>
          </p:txBody>
        </p:sp>
        <p:sp>
          <p:nvSpPr>
            <p:cNvPr id="61" name="Right Triangle 48">
              <a:extLst>
                <a:ext uri="{FF2B5EF4-FFF2-40B4-BE49-F238E27FC236}">
                  <a16:creationId xmlns:a16="http://schemas.microsoft.com/office/drawing/2014/main" id="{2A08C1FA-3148-4D56-8B82-FA4B9D20CCC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dirty="0"/>
            </a:p>
          </p:txBody>
        </p:sp>
        <p:sp>
          <p:nvSpPr>
            <p:cNvPr id="62" name="Freeform: Shape 61">
              <a:extLst>
                <a:ext uri="{FF2B5EF4-FFF2-40B4-BE49-F238E27FC236}">
                  <a16:creationId xmlns:a16="http://schemas.microsoft.com/office/drawing/2014/main" id="{DE42F703-6FAA-487A-A221-013C47B049EA}"/>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dirty="0"/>
            </a:p>
          </p:txBody>
        </p:sp>
      </p:grpSp>
    </p:spTree>
    <p:extLst>
      <p:ext uri="{BB962C8B-B14F-4D97-AF65-F5344CB8AC3E}">
        <p14:creationId xmlns:p14="http://schemas.microsoft.com/office/powerpoint/2010/main" val="60723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0621D500-F8BD-4EAF-B47A-AE122700FD31}" type="datetime1">
              <a:rPr lang="en-US" smtClean="0"/>
              <a:t>7/17/2023</a:t>
            </a:fld>
            <a:endParaRPr lang="en-US" dirty="0"/>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p>
            <a:pPr algn="l"/>
            <a:r>
              <a:rPr dirty="0"/>
              <a:t>© The TRACOM Corporation. All Rights Reserved.</a:t>
            </a:r>
          </a:p>
        </p:txBody>
      </p:sp>
      <p:sp>
        <p:nvSpPr>
          <p:cNvPr id="8" name="Text Placeholder 7">
            <a:extLst>
              <a:ext uri="{FF2B5EF4-FFF2-40B4-BE49-F238E27FC236}">
                <a16:creationId xmlns:a16="http://schemas.microsoft.com/office/drawing/2014/main" id="{E0F663B7-96C8-49AD-A671-DEF76396F29D}"/>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207440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7D0DAB1F-6912-4368-98ED-A0E5827D427E}" type="datetime1">
              <a:rPr lang="en-US" smtClean="0"/>
              <a:t>7/17/2023</a:t>
            </a:fld>
            <a:endParaRPr lang="en-US" dirty="0"/>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lvl1pPr algn="l"/>
          </a:lstStyle>
          <a:p>
            <a:r>
              <a:rPr dirty="0"/>
              <a:t>© The TRACOM Corporation. All Rights Reserved.</a:t>
            </a:r>
          </a:p>
        </p:txBody>
      </p:sp>
      <p:sp>
        <p:nvSpPr>
          <p:cNvPr id="8" name="Text Placeholder 7">
            <a:extLst>
              <a:ext uri="{FF2B5EF4-FFF2-40B4-BE49-F238E27FC236}">
                <a16:creationId xmlns:a16="http://schemas.microsoft.com/office/drawing/2014/main" id="{A8C88795-F4EF-46C5-B84F-80E8878D2980}"/>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A9C07605-B884-42EC-9812-4EF3643AF90C}"/>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13041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07271"/>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07270"/>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DB75215C-EC24-415F-80D5-6159F4671CA9}" type="datetime1">
              <a:rPr lang="en-US" smtClean="0"/>
              <a:t>7/17/2023</a:t>
            </a:fld>
            <a:endParaRPr lang="en-US" dirty="0"/>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rPr dirty="0"/>
              <a:t>© The TRACOM Corporation. All Rights Reserved.</a:t>
            </a:r>
          </a:p>
        </p:txBody>
      </p:sp>
      <p:sp>
        <p:nvSpPr>
          <p:cNvPr id="10" name="Text Placeholder 7">
            <a:extLst>
              <a:ext uri="{FF2B5EF4-FFF2-40B4-BE49-F238E27FC236}">
                <a16:creationId xmlns:a16="http://schemas.microsoft.com/office/drawing/2014/main" id="{91BE07B5-390E-45C7-AE85-798FF3F3DB6C}"/>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653681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hea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27439"/>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27438"/>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E47CD23E-9A54-4F4B-9C78-BBB063CC6D04}" type="datetime1">
              <a:rPr lang="en-US" smtClean="0"/>
              <a:t>7/17/2023</a:t>
            </a:fld>
            <a:endParaRPr lang="en-US" dirty="0"/>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rPr dirty="0"/>
              <a:t>© The TRACOM Corporation. All Rights Reserved.</a:t>
            </a:r>
          </a:p>
        </p:txBody>
      </p:sp>
      <p:sp>
        <p:nvSpPr>
          <p:cNvPr id="9" name="Text Placeholder 7">
            <a:extLst>
              <a:ext uri="{FF2B5EF4-FFF2-40B4-BE49-F238E27FC236}">
                <a16:creationId xmlns:a16="http://schemas.microsoft.com/office/drawing/2014/main" id="{CC9B9968-5CD2-4549-A4A4-5365F34460E4}"/>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B015E535-C772-45C6-816B-FA3EF3E7AC82}"/>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140782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2F3061-02CE-4D1A-94DF-EF8EA75D6B3F}"/>
              </a:ext>
            </a:extLst>
          </p:cNvPr>
          <p:cNvSpPr>
            <a:spLocks noGrp="1"/>
          </p:cNvSpPr>
          <p:nvPr userDrawn="1">
            <p:ph type="body" idx="1"/>
          </p:nvPr>
        </p:nvSpPr>
        <p:spPr>
          <a:xfrm>
            <a:off x="228600" y="2316163"/>
            <a:ext cx="11734800" cy="3628308"/>
          </a:xfrm>
          <a:prstGeom prst="rect">
            <a:avLst/>
          </a:prstGeom>
        </p:spPr>
        <p:txBody>
          <a:bodyPr vert="horz" lIns="0" tIns="0" rIns="0" bIns="0">
            <a:noAutofit/>
          </a:bodyPr>
          <a:lstStyle/>
          <a:p>
            <a:pPr lvl="0"/>
            <a:r>
              <a:t>Click to edit Master text styles</a:t>
            </a:r>
          </a:p>
          <a:p>
            <a:pPr lvl="1"/>
            <a:r>
              <a:t>Second level</a:t>
            </a:r>
          </a:p>
          <a:p>
            <a:pPr lvl="2"/>
            <a:r>
              <a:t>Third level</a:t>
            </a:r>
          </a:p>
          <a:p>
            <a:pPr lvl="3"/>
            <a:r>
              <a:t>Fourth level</a:t>
            </a:r>
          </a:p>
          <a:p>
            <a:pPr lvl="4"/>
            <a:r>
              <a:t>Fifth level</a:t>
            </a:r>
          </a:p>
        </p:txBody>
      </p:sp>
      <p:sp>
        <p:nvSpPr>
          <p:cNvPr id="196" name="Freeform: Shape 195">
            <a:extLst>
              <a:ext uri="{FF2B5EF4-FFF2-40B4-BE49-F238E27FC236}">
                <a16:creationId xmlns:a16="http://schemas.microsoft.com/office/drawing/2014/main" id="{FEC0259E-9B7E-40F8-B4F5-FCB2507CF1C8}"/>
              </a:ext>
            </a:extLst>
          </p:cNvPr>
          <p:cNvSpPr/>
          <p:nvPr/>
        </p:nvSpPr>
        <p:spPr>
          <a:xfrm rot="16200000" flipV="1">
            <a:off x="11503509"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D1D3D4">
              <a:alpha val="22000"/>
            </a:srgbClr>
          </a:solidFill>
          <a:ln w="14671" cap="flat">
            <a:noFill/>
            <a:prstDash val="solid"/>
            <a:miter/>
          </a:ln>
        </p:spPr>
        <p:txBody>
          <a:bodyPr wrap="square" anchor="ctr">
            <a:noAutofit/>
          </a:bodyPr>
          <a:lstStyle/>
          <a:p>
            <a:endParaRPr b="0" i="0" u="none" dirty="0"/>
          </a:p>
        </p:txBody>
      </p:sp>
      <p:sp>
        <p:nvSpPr>
          <p:cNvPr id="185" name="Freeform: Shape 184">
            <a:extLst>
              <a:ext uri="{FF2B5EF4-FFF2-40B4-BE49-F238E27FC236}">
                <a16:creationId xmlns:a16="http://schemas.microsoft.com/office/drawing/2014/main" id="{3682287F-C19C-4774-825E-E27BD81C98A9}"/>
              </a:ext>
            </a:extLst>
          </p:cNvPr>
          <p:cNvSpPr/>
          <p:nvPr/>
        </p:nvSpPr>
        <p:spPr>
          <a:xfrm rot="16200000" flipV="1">
            <a:off x="11776704"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E6E7E8">
              <a:alpha val="22000"/>
            </a:srgbClr>
          </a:solidFill>
          <a:ln w="14671" cap="flat">
            <a:noFill/>
            <a:prstDash val="solid"/>
            <a:miter/>
          </a:ln>
        </p:spPr>
        <p:txBody>
          <a:bodyPr wrap="square" anchor="ctr">
            <a:noAutofit/>
          </a:bodyPr>
          <a:lstStyle/>
          <a:p>
            <a:endParaRPr dirty="0"/>
          </a:p>
        </p:txBody>
      </p:sp>
      <p:sp>
        <p:nvSpPr>
          <p:cNvPr id="186" name="Freeform: Shape 185">
            <a:extLst>
              <a:ext uri="{FF2B5EF4-FFF2-40B4-BE49-F238E27FC236}">
                <a16:creationId xmlns:a16="http://schemas.microsoft.com/office/drawing/2014/main" id="{CBA6B417-F76F-44FD-B71C-D42A4D2DB29A}"/>
              </a:ext>
            </a:extLst>
          </p:cNvPr>
          <p:cNvSpPr/>
          <p:nvPr/>
        </p:nvSpPr>
        <p:spPr>
          <a:xfrm rot="16200000" flipV="1">
            <a:off x="10949233"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22000"/>
            </a:srgbClr>
          </a:solidFill>
          <a:ln w="14671" cap="flat">
            <a:noFill/>
            <a:prstDash val="solid"/>
            <a:miter/>
          </a:ln>
        </p:spPr>
        <p:txBody>
          <a:bodyPr wrap="square" anchor="ctr">
            <a:noAutofit/>
          </a:bodyPr>
          <a:lstStyle/>
          <a:p>
            <a:endParaRPr dirty="0"/>
          </a:p>
        </p:txBody>
      </p:sp>
      <p:grpSp>
        <p:nvGrpSpPr>
          <p:cNvPr id="10" name="Group 9">
            <a:extLst>
              <a:ext uri="{FF2B5EF4-FFF2-40B4-BE49-F238E27FC236}">
                <a16:creationId xmlns:a16="http://schemas.microsoft.com/office/drawing/2014/main" id="{E1A16550-665D-4B2D-BDD5-F5D4FAFF9149}"/>
              </a:ext>
            </a:extLst>
          </p:cNvPr>
          <p:cNvGrpSpPr/>
          <p:nvPr userDrawn="1"/>
        </p:nvGrpSpPr>
        <p:grpSpPr>
          <a:xfrm>
            <a:off x="8204188" y="2743197"/>
            <a:ext cx="3961299" cy="4207634"/>
            <a:chOff x="8204188" y="2743197"/>
            <a:chExt cx="3961299" cy="4207634"/>
          </a:xfrm>
        </p:grpSpPr>
        <p:grpSp>
          <p:nvGrpSpPr>
            <p:cNvPr id="9" name="Group 8">
              <a:extLst>
                <a:ext uri="{FF2B5EF4-FFF2-40B4-BE49-F238E27FC236}">
                  <a16:creationId xmlns:a16="http://schemas.microsoft.com/office/drawing/2014/main" id="{C9B8ED43-53DD-4294-85D7-4E85B1C5E707}"/>
                </a:ext>
              </a:extLst>
            </p:cNvPr>
            <p:cNvGrpSpPr/>
            <p:nvPr userDrawn="1"/>
          </p:nvGrpSpPr>
          <p:grpSpPr>
            <a:xfrm>
              <a:off x="8204188" y="2743197"/>
              <a:ext cx="3961299" cy="4207634"/>
              <a:chOff x="8204188" y="2743197"/>
              <a:chExt cx="3961299" cy="4207634"/>
            </a:xfrm>
          </p:grpSpPr>
          <p:sp>
            <p:nvSpPr>
              <p:cNvPr id="244" name="Freeform: Shape 243">
                <a:extLst>
                  <a:ext uri="{FF2B5EF4-FFF2-40B4-BE49-F238E27FC236}">
                    <a16:creationId xmlns:a16="http://schemas.microsoft.com/office/drawing/2014/main" id="{45937B76-EA83-43F1-AEFD-FE57D415AD4D}"/>
                  </a:ext>
                </a:extLst>
              </p:cNvPr>
              <p:cNvSpPr/>
              <p:nvPr/>
            </p:nvSpPr>
            <p:spPr>
              <a:xfrm rot="16200000" flipV="1">
                <a:off x="10324364"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dirty="0"/>
              </a:p>
            </p:txBody>
          </p:sp>
          <p:sp>
            <p:nvSpPr>
              <p:cNvPr id="245" name="Freeform: Shape 244">
                <a:extLst>
                  <a:ext uri="{FF2B5EF4-FFF2-40B4-BE49-F238E27FC236}">
                    <a16:creationId xmlns:a16="http://schemas.microsoft.com/office/drawing/2014/main" id="{10B7268D-60AF-4113-B8E7-8ED3585DF130}"/>
                  </a:ext>
                </a:extLst>
              </p:cNvPr>
              <p:cNvSpPr/>
              <p:nvPr/>
            </p:nvSpPr>
            <p:spPr>
              <a:xfrm rot="16200000" flipV="1">
                <a:off x="9003930"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dirty="0"/>
              </a:p>
            </p:txBody>
          </p:sp>
          <p:sp>
            <p:nvSpPr>
              <p:cNvPr id="246" name="Freeform: Shape 245">
                <a:extLst>
                  <a:ext uri="{FF2B5EF4-FFF2-40B4-BE49-F238E27FC236}">
                    <a16:creationId xmlns:a16="http://schemas.microsoft.com/office/drawing/2014/main" id="{50BF5643-3B58-4314-B684-858ABBD8BF15}"/>
                  </a:ext>
                </a:extLst>
              </p:cNvPr>
              <p:cNvSpPr/>
              <p:nvPr/>
            </p:nvSpPr>
            <p:spPr>
              <a:xfrm rot="16200000" flipV="1">
                <a:off x="9664147" y="4905481"/>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A7A9AC">
                  <a:alpha val="22000"/>
                </a:srgbClr>
              </a:solidFill>
              <a:ln w="14671" cap="flat">
                <a:noFill/>
                <a:prstDash val="solid"/>
                <a:miter/>
              </a:ln>
            </p:spPr>
            <p:txBody>
              <a:bodyPr anchor="ctr"/>
              <a:lstStyle/>
              <a:p>
                <a:endParaRPr dirty="0"/>
              </a:p>
            </p:txBody>
          </p:sp>
          <p:sp>
            <p:nvSpPr>
              <p:cNvPr id="247" name="Freeform: Shape 246">
                <a:extLst>
                  <a:ext uri="{FF2B5EF4-FFF2-40B4-BE49-F238E27FC236}">
                    <a16:creationId xmlns:a16="http://schemas.microsoft.com/office/drawing/2014/main" id="{072A6F2B-5B4E-4E31-A4AE-505BAF2EAF5C}"/>
                  </a:ext>
                </a:extLst>
              </p:cNvPr>
              <p:cNvSpPr/>
              <p:nvPr/>
            </p:nvSpPr>
            <p:spPr>
              <a:xfrm rot="16200000" flipV="1">
                <a:off x="11644797" y="452417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dirty="0"/>
              </a:p>
            </p:txBody>
          </p:sp>
          <p:sp>
            <p:nvSpPr>
              <p:cNvPr id="248" name="Freeform: Shape 247">
                <a:extLst>
                  <a:ext uri="{FF2B5EF4-FFF2-40B4-BE49-F238E27FC236}">
                    <a16:creationId xmlns:a16="http://schemas.microsoft.com/office/drawing/2014/main" id="{F8113714-C9B6-443F-8702-F3968753EDFF}"/>
                  </a:ext>
                </a:extLst>
              </p:cNvPr>
              <p:cNvSpPr/>
              <p:nvPr/>
            </p:nvSpPr>
            <p:spPr>
              <a:xfrm rot="16200000" flipV="1">
                <a:off x="10324364"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dirty="0"/>
              </a:p>
            </p:txBody>
          </p:sp>
          <p:sp>
            <p:nvSpPr>
              <p:cNvPr id="249" name="Freeform: Shape 248">
                <a:extLst>
                  <a:ext uri="{FF2B5EF4-FFF2-40B4-BE49-F238E27FC236}">
                    <a16:creationId xmlns:a16="http://schemas.microsoft.com/office/drawing/2014/main" id="{A97CC913-B683-4C7F-94BE-2B6C4A518EFB}"/>
                  </a:ext>
                </a:extLst>
              </p:cNvPr>
              <p:cNvSpPr/>
              <p:nvPr/>
            </p:nvSpPr>
            <p:spPr>
              <a:xfrm rot="16200000" flipV="1">
                <a:off x="11644797"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dirty="0"/>
              </a:p>
            </p:txBody>
          </p:sp>
          <p:sp>
            <p:nvSpPr>
              <p:cNvPr id="251" name="Freeform: Shape 250">
                <a:extLst>
                  <a:ext uri="{FF2B5EF4-FFF2-40B4-BE49-F238E27FC236}">
                    <a16:creationId xmlns:a16="http://schemas.microsoft.com/office/drawing/2014/main" id="{BBF203F6-A3DE-464D-8A05-FF9E3D136DA5}"/>
                  </a:ext>
                </a:extLst>
              </p:cNvPr>
              <p:cNvSpPr/>
              <p:nvPr/>
            </p:nvSpPr>
            <p:spPr>
              <a:xfrm rot="16200000" flipV="1">
                <a:off x="8343714"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F1F2F2">
                  <a:alpha val="22000"/>
                </a:srgbClr>
              </a:solidFill>
              <a:ln w="14671" cap="flat">
                <a:noFill/>
                <a:prstDash val="solid"/>
                <a:miter/>
              </a:ln>
            </p:spPr>
            <p:txBody>
              <a:bodyPr anchor="ctr"/>
              <a:lstStyle/>
              <a:p>
                <a:endParaRPr dirty="0"/>
              </a:p>
            </p:txBody>
          </p:sp>
          <p:sp>
            <p:nvSpPr>
              <p:cNvPr id="252" name="Freeform: Shape 251">
                <a:extLst>
                  <a:ext uri="{FF2B5EF4-FFF2-40B4-BE49-F238E27FC236}">
                    <a16:creationId xmlns:a16="http://schemas.microsoft.com/office/drawing/2014/main" id="{C56A773A-BB05-443F-AF33-FB20A1C426DF}"/>
                  </a:ext>
                </a:extLst>
              </p:cNvPr>
              <p:cNvSpPr/>
              <p:nvPr/>
            </p:nvSpPr>
            <p:spPr>
              <a:xfrm rot="16200000" flipV="1">
                <a:off x="9664147"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dirty="0"/>
              </a:p>
            </p:txBody>
          </p:sp>
          <p:sp>
            <p:nvSpPr>
              <p:cNvPr id="253" name="Freeform: Shape 252">
                <a:extLst>
                  <a:ext uri="{FF2B5EF4-FFF2-40B4-BE49-F238E27FC236}">
                    <a16:creationId xmlns:a16="http://schemas.microsoft.com/office/drawing/2014/main" id="{041E90D1-515A-4083-8A7B-ECE1FC40A623}"/>
                  </a:ext>
                </a:extLst>
              </p:cNvPr>
              <p:cNvSpPr/>
              <p:nvPr/>
            </p:nvSpPr>
            <p:spPr>
              <a:xfrm rot="16200000" flipV="1">
                <a:off x="9003930"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dirty="0"/>
              </a:p>
            </p:txBody>
          </p:sp>
          <p:sp>
            <p:nvSpPr>
              <p:cNvPr id="256" name="Freeform: Shape 255">
                <a:extLst>
                  <a:ext uri="{FF2B5EF4-FFF2-40B4-BE49-F238E27FC236}">
                    <a16:creationId xmlns:a16="http://schemas.microsoft.com/office/drawing/2014/main" id="{BAE56859-6646-4BAE-92B8-7DF42AD4A1D5}"/>
                  </a:ext>
                </a:extLst>
              </p:cNvPr>
              <p:cNvSpPr/>
              <p:nvPr/>
            </p:nvSpPr>
            <p:spPr>
              <a:xfrm rot="16200000" flipV="1">
                <a:off x="8343713"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D1D3D4">
                  <a:alpha val="22000"/>
                </a:srgbClr>
              </a:solidFill>
              <a:ln w="14671" cap="flat">
                <a:noFill/>
                <a:prstDash val="solid"/>
                <a:miter/>
              </a:ln>
            </p:spPr>
            <p:txBody>
              <a:bodyPr anchor="ctr"/>
              <a:lstStyle/>
              <a:p>
                <a:endParaRPr dirty="0"/>
              </a:p>
            </p:txBody>
          </p:sp>
          <p:sp>
            <p:nvSpPr>
              <p:cNvPr id="257" name="Freeform: Shape 256">
                <a:extLst>
                  <a:ext uri="{FF2B5EF4-FFF2-40B4-BE49-F238E27FC236}">
                    <a16:creationId xmlns:a16="http://schemas.microsoft.com/office/drawing/2014/main" id="{BEF13969-49E6-4445-809B-C3303ABA060B}"/>
                  </a:ext>
                </a:extLst>
              </p:cNvPr>
              <p:cNvSpPr/>
              <p:nvPr/>
            </p:nvSpPr>
            <p:spPr>
              <a:xfrm rot="16200000" flipV="1">
                <a:off x="8343714"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D1D3D4">
                  <a:alpha val="22000"/>
                </a:srgbClr>
              </a:solidFill>
              <a:ln w="14671" cap="flat">
                <a:noFill/>
                <a:prstDash val="solid"/>
                <a:miter/>
              </a:ln>
            </p:spPr>
            <p:txBody>
              <a:bodyPr anchor="ctr"/>
              <a:lstStyle/>
              <a:p>
                <a:endParaRPr dirty="0"/>
              </a:p>
            </p:txBody>
          </p:sp>
          <p:sp>
            <p:nvSpPr>
              <p:cNvPr id="259" name="Freeform: Shape 258">
                <a:extLst>
                  <a:ext uri="{FF2B5EF4-FFF2-40B4-BE49-F238E27FC236}">
                    <a16:creationId xmlns:a16="http://schemas.microsoft.com/office/drawing/2014/main" id="{99E505AC-A46E-4F9E-A2E9-69BA49CB6FE5}"/>
                  </a:ext>
                </a:extLst>
              </p:cNvPr>
              <p:cNvSpPr/>
              <p:nvPr/>
            </p:nvSpPr>
            <p:spPr>
              <a:xfrm rot="16200000" flipV="1">
                <a:off x="10984580" y="3380675"/>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E6E7E8">
                  <a:alpha val="22000"/>
                </a:srgbClr>
              </a:solidFill>
              <a:ln w="14671" cap="flat">
                <a:noFill/>
                <a:prstDash val="solid"/>
                <a:miter/>
              </a:ln>
            </p:spPr>
            <p:txBody>
              <a:bodyPr anchor="ctr"/>
              <a:lstStyle/>
              <a:p>
                <a:endParaRPr dirty="0"/>
              </a:p>
            </p:txBody>
          </p:sp>
          <p:sp>
            <p:nvSpPr>
              <p:cNvPr id="261" name="Freeform: Shape 260">
                <a:extLst>
                  <a:ext uri="{FF2B5EF4-FFF2-40B4-BE49-F238E27FC236}">
                    <a16:creationId xmlns:a16="http://schemas.microsoft.com/office/drawing/2014/main" id="{58C0CA58-5B2E-4442-A526-BBCF5F823F10}"/>
                  </a:ext>
                </a:extLst>
              </p:cNvPr>
              <p:cNvSpPr/>
              <p:nvPr/>
            </p:nvSpPr>
            <p:spPr>
              <a:xfrm rot="16200000" flipV="1">
                <a:off x="9003930" y="6048977"/>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dirty="0"/>
              </a:p>
            </p:txBody>
          </p:sp>
          <p:sp>
            <p:nvSpPr>
              <p:cNvPr id="262" name="Freeform: Shape 261">
                <a:extLst>
                  <a:ext uri="{FF2B5EF4-FFF2-40B4-BE49-F238E27FC236}">
                    <a16:creationId xmlns:a16="http://schemas.microsoft.com/office/drawing/2014/main" id="{3BE8622E-4F86-4284-A31D-CFCE7635B3A6}"/>
                  </a:ext>
                </a:extLst>
              </p:cNvPr>
              <p:cNvSpPr/>
              <p:nvPr/>
            </p:nvSpPr>
            <p:spPr>
              <a:xfrm rot="16200000" flipV="1">
                <a:off x="9664146"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BCBEC0">
                  <a:alpha val="22000"/>
                </a:srgbClr>
              </a:solidFill>
              <a:ln w="14671" cap="flat">
                <a:noFill/>
                <a:prstDash val="solid"/>
                <a:miter/>
              </a:ln>
            </p:spPr>
            <p:txBody>
              <a:bodyPr anchor="ctr"/>
              <a:lstStyle/>
              <a:p>
                <a:endParaRPr dirty="0"/>
              </a:p>
            </p:txBody>
          </p:sp>
          <p:sp>
            <p:nvSpPr>
              <p:cNvPr id="264" name="Freeform: Shape 263">
                <a:extLst>
                  <a:ext uri="{FF2B5EF4-FFF2-40B4-BE49-F238E27FC236}">
                    <a16:creationId xmlns:a16="http://schemas.microsoft.com/office/drawing/2014/main" id="{CC368D64-3D84-48A7-A85F-796387CB56AD}"/>
                  </a:ext>
                </a:extLst>
              </p:cNvPr>
              <p:cNvSpPr/>
              <p:nvPr/>
            </p:nvSpPr>
            <p:spPr>
              <a:xfrm rot="16200000" flipV="1">
                <a:off x="10984579" y="6430141"/>
                <a:ext cx="381165" cy="660216"/>
              </a:xfrm>
              <a:custGeom>
                <a:avLst/>
                <a:gdLst>
                  <a:gd name="connsiteX0" fmla="*/ 381166 w 381165"/>
                  <a:gd name="connsiteY0" fmla="*/ 660217 h 660216"/>
                  <a:gd name="connsiteX1" fmla="*/ 0 w 381165"/>
                  <a:gd name="connsiteY1" fmla="*/ 0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381166" y="660217"/>
                    </a:moveTo>
                    <a:lnTo>
                      <a:pt x="0" y="0"/>
                    </a:lnTo>
                    <a:lnTo>
                      <a:pt x="381166" y="660217"/>
                    </a:lnTo>
                    <a:close/>
                  </a:path>
                </a:pathLst>
              </a:custGeom>
              <a:solidFill>
                <a:srgbClr val="D1D3D4">
                  <a:alpha val="22000"/>
                </a:srgbClr>
              </a:solidFill>
              <a:ln w="14671" cap="flat">
                <a:noFill/>
                <a:prstDash val="solid"/>
                <a:miter/>
              </a:ln>
            </p:spPr>
            <p:txBody>
              <a:bodyPr anchor="ctr"/>
              <a:lstStyle/>
              <a:p>
                <a:endParaRPr dirty="0"/>
              </a:p>
            </p:txBody>
          </p:sp>
          <p:sp>
            <p:nvSpPr>
              <p:cNvPr id="265" name="Freeform: Shape 264">
                <a:extLst>
                  <a:ext uri="{FF2B5EF4-FFF2-40B4-BE49-F238E27FC236}">
                    <a16:creationId xmlns:a16="http://schemas.microsoft.com/office/drawing/2014/main" id="{4E75E842-BB8C-4B5D-B705-3293226B50DF}"/>
                  </a:ext>
                </a:extLst>
              </p:cNvPr>
              <p:cNvSpPr/>
              <p:nvPr/>
            </p:nvSpPr>
            <p:spPr>
              <a:xfrm rot="16200000" flipV="1">
                <a:off x="10984580"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dirty="0"/>
              </a:p>
            </p:txBody>
          </p:sp>
          <p:sp>
            <p:nvSpPr>
              <p:cNvPr id="266" name="Freeform: Shape 265">
                <a:extLst>
                  <a:ext uri="{FF2B5EF4-FFF2-40B4-BE49-F238E27FC236}">
                    <a16:creationId xmlns:a16="http://schemas.microsoft.com/office/drawing/2014/main" id="{817EA061-E6EC-4084-8BC2-9A1A74ADACA7}"/>
                  </a:ext>
                </a:extLst>
              </p:cNvPr>
              <p:cNvSpPr/>
              <p:nvPr/>
            </p:nvSpPr>
            <p:spPr>
              <a:xfrm rot="16200000" flipV="1">
                <a:off x="11644797"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dirty="0"/>
              </a:p>
            </p:txBody>
          </p:sp>
          <p:sp>
            <p:nvSpPr>
              <p:cNvPr id="267" name="Freeform: Shape 266">
                <a:extLst>
                  <a:ext uri="{FF2B5EF4-FFF2-40B4-BE49-F238E27FC236}">
                    <a16:creationId xmlns:a16="http://schemas.microsoft.com/office/drawing/2014/main" id="{1F733C60-08E5-4BDA-A194-4C350A88172C}"/>
                  </a:ext>
                </a:extLst>
              </p:cNvPr>
              <p:cNvSpPr/>
              <p:nvPr/>
            </p:nvSpPr>
            <p:spPr>
              <a:xfrm rot="16200000" flipV="1">
                <a:off x="10324364"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dirty="0"/>
              </a:p>
            </p:txBody>
          </p:sp>
          <p:sp>
            <p:nvSpPr>
              <p:cNvPr id="268" name="Freeform: Shape 267">
                <a:extLst>
                  <a:ext uri="{FF2B5EF4-FFF2-40B4-BE49-F238E27FC236}">
                    <a16:creationId xmlns:a16="http://schemas.microsoft.com/office/drawing/2014/main" id="{9EA53B86-934E-4EB4-B089-658F40263C13}"/>
                  </a:ext>
                </a:extLst>
              </p:cNvPr>
              <p:cNvSpPr/>
              <p:nvPr/>
            </p:nvSpPr>
            <p:spPr>
              <a:xfrm rot="16200000" flipV="1">
                <a:off x="9509949" y="2743197"/>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E6E7E8">
                  <a:alpha val="22000"/>
                </a:srgbClr>
              </a:solidFill>
              <a:ln w="14671" cap="flat">
                <a:noFill/>
                <a:prstDash val="solid"/>
                <a:miter/>
              </a:ln>
            </p:spPr>
            <p:txBody>
              <a:bodyPr anchor="ctr"/>
              <a:lstStyle/>
              <a:p>
                <a:endParaRPr dirty="0"/>
              </a:p>
            </p:txBody>
          </p:sp>
          <p:sp>
            <p:nvSpPr>
              <p:cNvPr id="347" name="Freeform: Shape 346">
                <a:extLst>
                  <a:ext uri="{FF2B5EF4-FFF2-40B4-BE49-F238E27FC236}">
                    <a16:creationId xmlns:a16="http://schemas.microsoft.com/office/drawing/2014/main" id="{E26DB028-B116-4F75-9BB1-9CF1988DDC3E}"/>
                  </a:ext>
                </a:extLst>
              </p:cNvPr>
              <p:cNvSpPr/>
              <p:nvPr/>
            </p:nvSpPr>
            <p:spPr>
              <a:xfrm rot="16200000" flipV="1">
                <a:off x="11490599"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dirty="0"/>
              </a:p>
            </p:txBody>
          </p:sp>
          <p:sp>
            <p:nvSpPr>
              <p:cNvPr id="348" name="Freeform: Shape 347">
                <a:extLst>
                  <a:ext uri="{FF2B5EF4-FFF2-40B4-BE49-F238E27FC236}">
                    <a16:creationId xmlns:a16="http://schemas.microsoft.com/office/drawing/2014/main" id="{A47A54A0-FB1A-4047-87CB-00EAEB1A8D66}"/>
                  </a:ext>
                </a:extLst>
              </p:cNvPr>
              <p:cNvSpPr/>
              <p:nvPr/>
            </p:nvSpPr>
            <p:spPr>
              <a:xfrm rot="16200000" flipV="1">
                <a:off x="11454214"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E6E7E8">
                  <a:alpha val="22000"/>
                </a:srgbClr>
              </a:solidFill>
              <a:ln w="14671" cap="flat">
                <a:noFill/>
                <a:prstDash val="solid"/>
                <a:miter/>
              </a:ln>
            </p:spPr>
            <p:txBody>
              <a:bodyPr anchor="ctr"/>
              <a:lstStyle/>
              <a:p>
                <a:endParaRPr dirty="0"/>
              </a:p>
            </p:txBody>
          </p:sp>
          <p:sp>
            <p:nvSpPr>
              <p:cNvPr id="349" name="Freeform: Shape 348">
                <a:extLst>
                  <a:ext uri="{FF2B5EF4-FFF2-40B4-BE49-F238E27FC236}">
                    <a16:creationId xmlns:a16="http://schemas.microsoft.com/office/drawing/2014/main" id="{64FDCCB7-1659-4D5A-8BD3-9EA8062822B6}"/>
                  </a:ext>
                </a:extLst>
              </p:cNvPr>
              <p:cNvSpPr/>
              <p:nvPr/>
            </p:nvSpPr>
            <p:spPr>
              <a:xfrm rot="16200000" flipV="1">
                <a:off x="11454141" y="4714825"/>
                <a:ext cx="762476" cy="660216"/>
              </a:xfrm>
              <a:custGeom>
                <a:avLst/>
                <a:gdLst>
                  <a:gd name="connsiteX0" fmla="*/ 762476 w 762476"/>
                  <a:gd name="connsiteY0" fmla="*/ 660217 h 660216"/>
                  <a:gd name="connsiteX1" fmla="*/ 381312 w 762476"/>
                  <a:gd name="connsiteY1" fmla="*/ 0 h 660216"/>
                  <a:gd name="connsiteX2" fmla="*/ 0 w 762476"/>
                  <a:gd name="connsiteY2" fmla="*/ 660217 h 660216"/>
                </a:gdLst>
                <a:ahLst/>
                <a:cxnLst>
                  <a:cxn ang="0">
                    <a:pos x="connsiteX0" y="connsiteY0"/>
                  </a:cxn>
                  <a:cxn ang="0">
                    <a:pos x="connsiteX1" y="connsiteY1"/>
                  </a:cxn>
                  <a:cxn ang="0">
                    <a:pos x="connsiteX2" y="connsiteY2"/>
                  </a:cxn>
                </a:cxnLst>
                <a:rect l="l" t="t" r="r" b="b"/>
                <a:pathLst>
                  <a:path w="762476" h="660216">
                    <a:moveTo>
                      <a:pt x="762476" y="660217"/>
                    </a:moveTo>
                    <a:lnTo>
                      <a:pt x="381312" y="0"/>
                    </a:lnTo>
                    <a:lnTo>
                      <a:pt x="0" y="660217"/>
                    </a:lnTo>
                    <a:close/>
                  </a:path>
                </a:pathLst>
              </a:custGeom>
              <a:solidFill>
                <a:srgbClr val="BCBEC0">
                  <a:alpha val="22000"/>
                </a:srgbClr>
              </a:solidFill>
              <a:ln w="14671" cap="flat">
                <a:noFill/>
                <a:prstDash val="solid"/>
                <a:miter/>
              </a:ln>
            </p:spPr>
            <p:txBody>
              <a:bodyPr anchor="ctr"/>
              <a:lstStyle/>
              <a:p>
                <a:endParaRPr dirty="0"/>
              </a:p>
            </p:txBody>
          </p:sp>
          <p:sp>
            <p:nvSpPr>
              <p:cNvPr id="350" name="Freeform: Shape 349">
                <a:extLst>
                  <a:ext uri="{FF2B5EF4-FFF2-40B4-BE49-F238E27FC236}">
                    <a16:creationId xmlns:a16="http://schemas.microsoft.com/office/drawing/2014/main" id="{58F2DF8A-9700-4A94-87D0-4EE55D506ACE}"/>
                  </a:ext>
                </a:extLst>
              </p:cNvPr>
              <p:cNvSpPr/>
              <p:nvPr/>
            </p:nvSpPr>
            <p:spPr>
              <a:xfrm rot="16200000" flipV="1">
                <a:off x="11454214" y="3952422"/>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chemeClr val="accent5">
                  <a:alpha val="22000"/>
                </a:schemeClr>
              </a:solidFill>
              <a:ln w="14671" cap="flat">
                <a:noFill/>
                <a:prstDash val="solid"/>
                <a:miter/>
              </a:ln>
            </p:spPr>
            <p:txBody>
              <a:bodyPr anchor="ctr"/>
              <a:lstStyle/>
              <a:p>
                <a:endParaRPr dirty="0"/>
              </a:p>
            </p:txBody>
          </p:sp>
          <p:sp>
            <p:nvSpPr>
              <p:cNvPr id="351" name="Freeform: Shape 350">
                <a:extLst>
                  <a:ext uri="{FF2B5EF4-FFF2-40B4-BE49-F238E27FC236}">
                    <a16:creationId xmlns:a16="http://schemas.microsoft.com/office/drawing/2014/main" id="{62D78300-5F30-487B-B6D1-D03C65587345}"/>
                  </a:ext>
                </a:extLst>
              </p:cNvPr>
              <p:cNvSpPr/>
              <p:nvPr/>
            </p:nvSpPr>
            <p:spPr>
              <a:xfrm rot="16200000" flipV="1">
                <a:off x="11490599" y="464902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dirty="0"/>
              </a:p>
            </p:txBody>
          </p:sp>
          <p:sp>
            <p:nvSpPr>
              <p:cNvPr id="352" name="Freeform: Shape 351">
                <a:extLst>
                  <a:ext uri="{FF2B5EF4-FFF2-40B4-BE49-F238E27FC236}">
                    <a16:creationId xmlns:a16="http://schemas.microsoft.com/office/drawing/2014/main" id="{02FCC900-08AB-4F61-811D-6D3A2F20897E}"/>
                  </a:ext>
                </a:extLst>
              </p:cNvPr>
              <p:cNvSpPr/>
              <p:nvPr/>
            </p:nvSpPr>
            <p:spPr>
              <a:xfrm rot="16200000" flipV="1">
                <a:off x="11454214" y="3190092"/>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F1F2F2">
                  <a:alpha val="25000"/>
                </a:srgbClr>
              </a:solidFill>
              <a:ln w="14671" cap="flat">
                <a:noFill/>
                <a:prstDash val="solid"/>
                <a:miter/>
              </a:ln>
            </p:spPr>
            <p:txBody>
              <a:bodyPr anchor="ctr"/>
              <a:lstStyle/>
              <a:p>
                <a:endParaRPr dirty="0"/>
              </a:p>
            </p:txBody>
          </p:sp>
          <p:sp>
            <p:nvSpPr>
              <p:cNvPr id="354" name="Freeform: Shape 353">
                <a:extLst>
                  <a:ext uri="{FF2B5EF4-FFF2-40B4-BE49-F238E27FC236}">
                    <a16:creationId xmlns:a16="http://schemas.microsoft.com/office/drawing/2014/main" id="{236E3A88-76B0-4F3A-92B2-65F9DAA8E1ED}"/>
                  </a:ext>
                </a:extLst>
              </p:cNvPr>
              <p:cNvSpPr/>
              <p:nvPr/>
            </p:nvSpPr>
            <p:spPr>
              <a:xfrm rot="16200000" flipV="1">
                <a:off x="11490599"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dirty="0"/>
              </a:p>
            </p:txBody>
          </p:sp>
          <p:sp>
            <p:nvSpPr>
              <p:cNvPr id="356" name="Freeform: Shape 355">
                <a:extLst>
                  <a:ext uri="{FF2B5EF4-FFF2-40B4-BE49-F238E27FC236}">
                    <a16:creationId xmlns:a16="http://schemas.microsoft.com/office/drawing/2014/main" id="{9EC33911-4910-4B8D-A60F-F363C92A79C1}"/>
                  </a:ext>
                </a:extLst>
              </p:cNvPr>
              <p:cNvSpPr/>
              <p:nvPr/>
            </p:nvSpPr>
            <p:spPr>
              <a:xfrm rot="16200000" flipV="1">
                <a:off x="11454214" y="3571257"/>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BCBEC0">
                  <a:alpha val="22000"/>
                </a:srgbClr>
              </a:solidFill>
              <a:ln w="14671" cap="flat">
                <a:noFill/>
                <a:prstDash val="solid"/>
                <a:miter/>
              </a:ln>
            </p:spPr>
            <p:txBody>
              <a:bodyPr anchor="ctr"/>
              <a:lstStyle/>
              <a:p>
                <a:endParaRPr dirty="0"/>
              </a:p>
            </p:txBody>
          </p:sp>
          <p:sp>
            <p:nvSpPr>
              <p:cNvPr id="357" name="Freeform: Shape 356">
                <a:extLst>
                  <a:ext uri="{FF2B5EF4-FFF2-40B4-BE49-F238E27FC236}">
                    <a16:creationId xmlns:a16="http://schemas.microsoft.com/office/drawing/2014/main" id="{1B820B1B-73D5-4932-9529-786B94F3B336}"/>
                  </a:ext>
                </a:extLst>
              </p:cNvPr>
              <p:cNvSpPr/>
              <p:nvPr/>
            </p:nvSpPr>
            <p:spPr>
              <a:xfrm rot="16200000" flipV="1">
                <a:off x="11454214" y="4333587"/>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E6E7E8">
                  <a:alpha val="22000"/>
                </a:srgbClr>
              </a:solidFill>
              <a:ln w="14671" cap="flat">
                <a:noFill/>
                <a:prstDash val="solid"/>
                <a:miter/>
              </a:ln>
            </p:spPr>
            <p:txBody>
              <a:bodyPr anchor="ctr"/>
              <a:lstStyle/>
              <a:p>
                <a:endParaRPr dirty="0"/>
              </a:p>
            </p:txBody>
          </p:sp>
          <p:sp>
            <p:nvSpPr>
              <p:cNvPr id="358" name="Freeform: Shape 357">
                <a:extLst>
                  <a:ext uri="{FF2B5EF4-FFF2-40B4-BE49-F238E27FC236}">
                    <a16:creationId xmlns:a16="http://schemas.microsoft.com/office/drawing/2014/main" id="{C5BDEF2B-DAE2-460C-A5F9-BD009BFF96DC}"/>
                  </a:ext>
                </a:extLst>
              </p:cNvPr>
              <p:cNvSpPr/>
              <p:nvPr/>
            </p:nvSpPr>
            <p:spPr>
              <a:xfrm rot="16200000" flipV="1">
                <a:off x="11454140" y="5095990"/>
                <a:ext cx="762477" cy="660216"/>
              </a:xfrm>
              <a:custGeom>
                <a:avLst/>
                <a:gdLst>
                  <a:gd name="connsiteX0" fmla="*/ 762477 w 762477"/>
                  <a:gd name="connsiteY0" fmla="*/ 0 h 660216"/>
                  <a:gd name="connsiteX1" fmla="*/ 0 w 762477"/>
                  <a:gd name="connsiteY1" fmla="*/ 0 h 660216"/>
                  <a:gd name="connsiteX2" fmla="*/ 381166 w 762477"/>
                  <a:gd name="connsiteY2" fmla="*/ 660217 h 660216"/>
                </a:gdLst>
                <a:ahLst/>
                <a:cxnLst>
                  <a:cxn ang="0">
                    <a:pos x="connsiteX0" y="connsiteY0"/>
                  </a:cxn>
                  <a:cxn ang="0">
                    <a:pos x="connsiteX1" y="connsiteY1"/>
                  </a:cxn>
                  <a:cxn ang="0">
                    <a:pos x="connsiteX2" y="connsiteY2"/>
                  </a:cxn>
                </a:cxnLst>
                <a:rect l="l" t="t" r="r" b="b"/>
                <a:pathLst>
                  <a:path w="762477" h="660216">
                    <a:moveTo>
                      <a:pt x="762477" y="0"/>
                    </a:moveTo>
                    <a:lnTo>
                      <a:pt x="0" y="0"/>
                    </a:lnTo>
                    <a:lnTo>
                      <a:pt x="381166" y="660217"/>
                    </a:lnTo>
                    <a:close/>
                  </a:path>
                </a:pathLst>
              </a:custGeom>
              <a:solidFill>
                <a:srgbClr val="F1F2F2">
                  <a:alpha val="22000"/>
                </a:srgbClr>
              </a:solidFill>
              <a:ln w="14671" cap="flat">
                <a:noFill/>
                <a:prstDash val="solid"/>
                <a:miter/>
              </a:ln>
            </p:spPr>
            <p:txBody>
              <a:bodyPr anchor="ctr"/>
              <a:lstStyle/>
              <a:p>
                <a:endParaRPr dirty="0"/>
              </a:p>
            </p:txBody>
          </p:sp>
          <p:sp>
            <p:nvSpPr>
              <p:cNvPr id="359" name="Freeform: Shape 358">
                <a:extLst>
                  <a:ext uri="{FF2B5EF4-FFF2-40B4-BE49-F238E27FC236}">
                    <a16:creationId xmlns:a16="http://schemas.microsoft.com/office/drawing/2014/main" id="{099095B7-79C5-44BA-B031-D47A47FFF7AD}"/>
                  </a:ext>
                </a:extLst>
              </p:cNvPr>
              <p:cNvSpPr/>
              <p:nvPr/>
            </p:nvSpPr>
            <p:spPr>
              <a:xfrm rot="16200000" flipV="1">
                <a:off x="11454214" y="5858394"/>
                <a:ext cx="762329" cy="660216"/>
              </a:xfrm>
              <a:custGeom>
                <a:avLst/>
                <a:gdLst>
                  <a:gd name="connsiteX0" fmla="*/ 381165 w 762329"/>
                  <a:gd name="connsiteY0" fmla="*/ 660217 h 660216"/>
                  <a:gd name="connsiteX1" fmla="*/ 762330 w 762329"/>
                  <a:gd name="connsiteY1" fmla="*/ 0 h 660216"/>
                  <a:gd name="connsiteX2" fmla="*/ 0 w 762329"/>
                  <a:gd name="connsiteY2" fmla="*/ 0 h 660216"/>
                  <a:gd name="connsiteX3" fmla="*/ 0 w 762329"/>
                  <a:gd name="connsiteY3" fmla="*/ 0 h 660216"/>
                  <a:gd name="connsiteX4" fmla="*/ 381165 w 762329"/>
                  <a:gd name="connsiteY4" fmla="*/ 660217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381165" y="660217"/>
                    </a:moveTo>
                    <a:lnTo>
                      <a:pt x="762330" y="0"/>
                    </a:lnTo>
                    <a:lnTo>
                      <a:pt x="0" y="0"/>
                    </a:lnTo>
                    <a:lnTo>
                      <a:pt x="0" y="0"/>
                    </a:lnTo>
                    <a:lnTo>
                      <a:pt x="381165" y="660217"/>
                    </a:lnTo>
                    <a:close/>
                  </a:path>
                </a:pathLst>
              </a:custGeom>
              <a:solidFill>
                <a:srgbClr val="D1D3D4">
                  <a:alpha val="22000"/>
                </a:srgbClr>
              </a:solidFill>
              <a:ln w="14671" cap="flat">
                <a:noFill/>
                <a:prstDash val="solid"/>
                <a:miter/>
              </a:ln>
            </p:spPr>
            <p:txBody>
              <a:bodyPr anchor="ctr"/>
              <a:lstStyle/>
              <a:p>
                <a:endParaRPr dirty="0"/>
              </a:p>
            </p:txBody>
          </p:sp>
          <p:sp>
            <p:nvSpPr>
              <p:cNvPr id="370" name="Freeform: Shape 369">
                <a:extLst>
                  <a:ext uri="{FF2B5EF4-FFF2-40B4-BE49-F238E27FC236}">
                    <a16:creationId xmlns:a16="http://schemas.microsoft.com/office/drawing/2014/main" id="{1AAD929D-5684-4ED7-8E1C-75AEEC93AC23}"/>
                  </a:ext>
                </a:extLst>
              </p:cNvPr>
              <p:cNvSpPr/>
              <p:nvPr/>
            </p:nvSpPr>
            <p:spPr>
              <a:xfrm rot="16200000" flipV="1">
                <a:off x="10793997" y="5858394"/>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BCBEC0">
                  <a:alpha val="22000"/>
                </a:srgbClr>
              </a:solidFill>
              <a:ln w="14671" cap="flat">
                <a:noFill/>
                <a:prstDash val="solid"/>
                <a:miter/>
              </a:ln>
            </p:spPr>
            <p:txBody>
              <a:bodyPr anchor="ctr"/>
              <a:lstStyle/>
              <a:p>
                <a:endParaRPr dirty="0"/>
              </a:p>
            </p:txBody>
          </p:sp>
          <p:sp>
            <p:nvSpPr>
              <p:cNvPr id="371" name="Freeform: Shape 370">
                <a:extLst>
                  <a:ext uri="{FF2B5EF4-FFF2-40B4-BE49-F238E27FC236}">
                    <a16:creationId xmlns:a16="http://schemas.microsoft.com/office/drawing/2014/main" id="{C88EDBFE-34C3-48B6-8BB6-95F3CFE28B76}"/>
                  </a:ext>
                </a:extLst>
              </p:cNvPr>
              <p:cNvSpPr/>
              <p:nvPr/>
            </p:nvSpPr>
            <p:spPr>
              <a:xfrm rot="16200000" flipV="1">
                <a:off x="10830383"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dirty="0"/>
              </a:p>
            </p:txBody>
          </p:sp>
          <p:sp>
            <p:nvSpPr>
              <p:cNvPr id="372" name="Freeform: Shape 371">
                <a:extLst>
                  <a:ext uri="{FF2B5EF4-FFF2-40B4-BE49-F238E27FC236}">
                    <a16:creationId xmlns:a16="http://schemas.microsoft.com/office/drawing/2014/main" id="{1603ED1D-D514-4AC4-A815-F8533F290A17}"/>
                  </a:ext>
                </a:extLst>
              </p:cNvPr>
              <p:cNvSpPr/>
              <p:nvPr/>
            </p:nvSpPr>
            <p:spPr>
              <a:xfrm rot="16200000" flipV="1">
                <a:off x="10793997" y="5096064"/>
                <a:ext cx="762330" cy="660216"/>
              </a:xfrm>
              <a:custGeom>
                <a:avLst/>
                <a:gdLst>
                  <a:gd name="connsiteX0" fmla="*/ 0 w 762330"/>
                  <a:gd name="connsiteY0" fmla="*/ 660217 h 660216"/>
                  <a:gd name="connsiteX1" fmla="*/ 762330 w 762330"/>
                  <a:gd name="connsiteY1" fmla="*/ 660217 h 660216"/>
                  <a:gd name="connsiteX2" fmla="*/ 381166 w 762330"/>
                  <a:gd name="connsiteY2" fmla="*/ 0 h 660216"/>
                </a:gdLst>
                <a:ahLst/>
                <a:cxnLst>
                  <a:cxn ang="0">
                    <a:pos x="connsiteX0" y="connsiteY0"/>
                  </a:cxn>
                  <a:cxn ang="0">
                    <a:pos x="connsiteX1" y="connsiteY1"/>
                  </a:cxn>
                  <a:cxn ang="0">
                    <a:pos x="connsiteX2" y="connsiteY2"/>
                  </a:cxn>
                </a:cxnLst>
                <a:rect l="l" t="t" r="r" b="b"/>
                <a:pathLst>
                  <a:path w="762330" h="660216">
                    <a:moveTo>
                      <a:pt x="0" y="660217"/>
                    </a:moveTo>
                    <a:lnTo>
                      <a:pt x="762330" y="660217"/>
                    </a:lnTo>
                    <a:lnTo>
                      <a:pt x="381166" y="0"/>
                    </a:lnTo>
                    <a:close/>
                  </a:path>
                </a:pathLst>
              </a:custGeom>
              <a:solidFill>
                <a:schemeClr val="accent5">
                  <a:alpha val="22000"/>
                </a:schemeClr>
              </a:solidFill>
              <a:ln w="14671" cap="flat">
                <a:noFill/>
                <a:prstDash val="solid"/>
                <a:miter/>
              </a:ln>
            </p:spPr>
            <p:txBody>
              <a:bodyPr anchor="ctr"/>
              <a:lstStyle/>
              <a:p>
                <a:pPr lvl="0"/>
                <a:endParaRPr dirty="0"/>
              </a:p>
            </p:txBody>
          </p:sp>
          <p:sp>
            <p:nvSpPr>
              <p:cNvPr id="373" name="Freeform: Shape 372">
                <a:extLst>
                  <a:ext uri="{FF2B5EF4-FFF2-40B4-BE49-F238E27FC236}">
                    <a16:creationId xmlns:a16="http://schemas.microsoft.com/office/drawing/2014/main" id="{10D5AB26-1EEB-477F-A433-0A56D1C8AB90}"/>
                  </a:ext>
                </a:extLst>
              </p:cNvPr>
              <p:cNvSpPr/>
              <p:nvPr/>
            </p:nvSpPr>
            <p:spPr>
              <a:xfrm rot="16200000" flipV="1">
                <a:off x="10793997" y="4333587"/>
                <a:ext cx="762329" cy="660216"/>
              </a:xfrm>
              <a:custGeom>
                <a:avLst/>
                <a:gdLst>
                  <a:gd name="connsiteX0" fmla="*/ 0 w 762329"/>
                  <a:gd name="connsiteY0" fmla="*/ 660217 h 660216"/>
                  <a:gd name="connsiteX1" fmla="*/ 762330 w 762329"/>
                  <a:gd name="connsiteY1" fmla="*/ 660217 h 660216"/>
                  <a:gd name="connsiteX2" fmla="*/ 381165 w 762329"/>
                  <a:gd name="connsiteY2" fmla="*/ 0 h 660216"/>
                </a:gdLst>
                <a:ahLst/>
                <a:cxnLst>
                  <a:cxn ang="0">
                    <a:pos x="connsiteX0" y="connsiteY0"/>
                  </a:cxn>
                  <a:cxn ang="0">
                    <a:pos x="connsiteX1" y="connsiteY1"/>
                  </a:cxn>
                  <a:cxn ang="0">
                    <a:pos x="connsiteX2" y="connsiteY2"/>
                  </a:cxn>
                </a:cxnLst>
                <a:rect l="l" t="t" r="r" b="b"/>
                <a:pathLst>
                  <a:path w="762329" h="660216">
                    <a:moveTo>
                      <a:pt x="0" y="660217"/>
                    </a:moveTo>
                    <a:lnTo>
                      <a:pt x="762330" y="660217"/>
                    </a:lnTo>
                    <a:lnTo>
                      <a:pt x="381165" y="0"/>
                    </a:lnTo>
                    <a:close/>
                  </a:path>
                </a:pathLst>
              </a:custGeom>
              <a:solidFill>
                <a:schemeClr val="accent5">
                  <a:alpha val="22000"/>
                </a:schemeClr>
              </a:solidFill>
              <a:ln w="14671" cap="flat">
                <a:noFill/>
                <a:prstDash val="solid"/>
                <a:miter/>
              </a:ln>
            </p:spPr>
            <p:txBody>
              <a:bodyPr anchor="ctr"/>
              <a:lstStyle/>
              <a:p>
                <a:pPr lvl="0"/>
                <a:endParaRPr dirty="0"/>
              </a:p>
            </p:txBody>
          </p:sp>
          <p:sp>
            <p:nvSpPr>
              <p:cNvPr id="374" name="Freeform: Shape 373">
                <a:extLst>
                  <a:ext uri="{FF2B5EF4-FFF2-40B4-BE49-F238E27FC236}">
                    <a16:creationId xmlns:a16="http://schemas.microsoft.com/office/drawing/2014/main" id="{83AC41A3-81FC-4451-9CA4-72767B06660F}"/>
                  </a:ext>
                </a:extLst>
              </p:cNvPr>
              <p:cNvSpPr/>
              <p:nvPr/>
            </p:nvSpPr>
            <p:spPr>
              <a:xfrm rot="16200000" flipV="1">
                <a:off x="10837645" y="5037598"/>
                <a:ext cx="146" cy="14671"/>
              </a:xfrm>
              <a:custGeom>
                <a:avLst/>
                <a:gdLst>
                  <a:gd name="connsiteX0" fmla="*/ 0 w 146"/>
                  <a:gd name="connsiteY0" fmla="*/ 0 h 14671"/>
                  <a:gd name="connsiteX1" fmla="*/ 147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0" y="0"/>
                    </a:moveTo>
                    <a:lnTo>
                      <a:pt x="147" y="0"/>
                    </a:lnTo>
                    <a:lnTo>
                      <a:pt x="0" y="0"/>
                    </a:lnTo>
                    <a:close/>
                  </a:path>
                </a:pathLst>
              </a:custGeom>
              <a:solidFill>
                <a:srgbClr val="F1F2F2">
                  <a:alpha val="22000"/>
                </a:srgbClr>
              </a:solidFill>
              <a:ln w="14671" cap="flat">
                <a:noFill/>
                <a:prstDash val="solid"/>
                <a:miter/>
              </a:ln>
            </p:spPr>
            <p:txBody>
              <a:bodyPr anchor="ctr"/>
              <a:lstStyle/>
              <a:p>
                <a:endParaRPr dirty="0"/>
              </a:p>
            </p:txBody>
          </p:sp>
          <p:sp>
            <p:nvSpPr>
              <p:cNvPr id="377" name="Freeform: Shape 376">
                <a:extLst>
                  <a:ext uri="{FF2B5EF4-FFF2-40B4-BE49-F238E27FC236}">
                    <a16:creationId xmlns:a16="http://schemas.microsoft.com/office/drawing/2014/main" id="{2C13FDB2-4FD2-4E61-80E4-7D836EF16AC2}"/>
                  </a:ext>
                </a:extLst>
              </p:cNvPr>
              <p:cNvSpPr/>
              <p:nvPr/>
            </p:nvSpPr>
            <p:spPr>
              <a:xfrm rot="16200000" flipV="1">
                <a:off x="10830383"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dirty="0"/>
              </a:p>
            </p:txBody>
          </p:sp>
          <p:sp>
            <p:nvSpPr>
              <p:cNvPr id="381" name="Freeform: Shape 380">
                <a:extLst>
                  <a:ext uri="{FF2B5EF4-FFF2-40B4-BE49-F238E27FC236}">
                    <a16:creationId xmlns:a16="http://schemas.microsoft.com/office/drawing/2014/main" id="{130BCE62-0C3D-4BE5-8358-0B3DD8630798}"/>
                  </a:ext>
                </a:extLst>
              </p:cNvPr>
              <p:cNvSpPr/>
              <p:nvPr/>
            </p:nvSpPr>
            <p:spPr>
              <a:xfrm rot="16200000" flipV="1">
                <a:off x="10793924" y="4714825"/>
                <a:ext cx="762476" cy="660216"/>
              </a:xfrm>
              <a:custGeom>
                <a:avLst/>
                <a:gdLst>
                  <a:gd name="connsiteX0" fmla="*/ 381165 w 762476"/>
                  <a:gd name="connsiteY0" fmla="*/ 660217 h 660216"/>
                  <a:gd name="connsiteX1" fmla="*/ 381312 w 762476"/>
                  <a:gd name="connsiteY1" fmla="*/ 660217 h 660216"/>
                  <a:gd name="connsiteX2" fmla="*/ 762476 w 762476"/>
                  <a:gd name="connsiteY2" fmla="*/ 0 h 660216"/>
                  <a:gd name="connsiteX3" fmla="*/ 0 w 762476"/>
                  <a:gd name="connsiteY3" fmla="*/ 0 h 660216"/>
                </a:gdLst>
                <a:ahLst/>
                <a:cxnLst>
                  <a:cxn ang="0">
                    <a:pos x="connsiteX0" y="connsiteY0"/>
                  </a:cxn>
                  <a:cxn ang="0">
                    <a:pos x="connsiteX1" y="connsiteY1"/>
                  </a:cxn>
                  <a:cxn ang="0">
                    <a:pos x="connsiteX2" y="connsiteY2"/>
                  </a:cxn>
                  <a:cxn ang="0">
                    <a:pos x="connsiteX3" y="connsiteY3"/>
                  </a:cxn>
                </a:cxnLst>
                <a:rect l="l" t="t" r="r" b="b"/>
                <a:pathLst>
                  <a:path w="762476" h="660216">
                    <a:moveTo>
                      <a:pt x="381165" y="660217"/>
                    </a:moveTo>
                    <a:lnTo>
                      <a:pt x="381312" y="660217"/>
                    </a:lnTo>
                    <a:lnTo>
                      <a:pt x="762476" y="0"/>
                    </a:lnTo>
                    <a:lnTo>
                      <a:pt x="0" y="0"/>
                    </a:lnTo>
                    <a:close/>
                  </a:path>
                </a:pathLst>
              </a:custGeom>
              <a:solidFill>
                <a:srgbClr val="E6E7E8">
                  <a:alpha val="22000"/>
                </a:srgbClr>
              </a:solidFill>
              <a:ln w="14671" cap="flat">
                <a:noFill/>
                <a:prstDash val="solid"/>
                <a:miter/>
              </a:ln>
            </p:spPr>
            <p:txBody>
              <a:bodyPr anchor="ctr"/>
              <a:lstStyle/>
              <a:p>
                <a:endParaRPr dirty="0"/>
              </a:p>
            </p:txBody>
          </p:sp>
          <p:sp>
            <p:nvSpPr>
              <p:cNvPr id="382" name="Freeform: Shape 381">
                <a:extLst>
                  <a:ext uri="{FF2B5EF4-FFF2-40B4-BE49-F238E27FC236}">
                    <a16:creationId xmlns:a16="http://schemas.microsoft.com/office/drawing/2014/main" id="{28F21245-4441-4932-A63D-E2F8CF8D7220}"/>
                  </a:ext>
                </a:extLst>
              </p:cNvPr>
              <p:cNvSpPr/>
              <p:nvPr/>
            </p:nvSpPr>
            <p:spPr>
              <a:xfrm rot="16200000" flipV="1">
                <a:off x="10793997" y="5477229"/>
                <a:ext cx="762330" cy="660216"/>
              </a:xfrm>
              <a:custGeom>
                <a:avLst/>
                <a:gdLst>
                  <a:gd name="connsiteX0" fmla="*/ 762330 w 762330"/>
                  <a:gd name="connsiteY0" fmla="*/ 0 h 660216"/>
                  <a:gd name="connsiteX1" fmla="*/ 0 w 762330"/>
                  <a:gd name="connsiteY1" fmla="*/ 0 h 660216"/>
                  <a:gd name="connsiteX2" fmla="*/ 0 w 762330"/>
                  <a:gd name="connsiteY2" fmla="*/ 0 h 660216"/>
                  <a:gd name="connsiteX3" fmla="*/ 381165 w 762330"/>
                  <a:gd name="connsiteY3" fmla="*/ 660217 h 660216"/>
                </a:gdLst>
                <a:ahLst/>
                <a:cxnLst>
                  <a:cxn ang="0">
                    <a:pos x="connsiteX0" y="connsiteY0"/>
                  </a:cxn>
                  <a:cxn ang="0">
                    <a:pos x="connsiteX1" y="connsiteY1"/>
                  </a:cxn>
                  <a:cxn ang="0">
                    <a:pos x="connsiteX2" y="connsiteY2"/>
                  </a:cxn>
                  <a:cxn ang="0">
                    <a:pos x="connsiteX3" y="connsiteY3"/>
                  </a:cxn>
                </a:cxnLst>
                <a:rect l="l" t="t" r="r" b="b"/>
                <a:pathLst>
                  <a:path w="762330" h="660216">
                    <a:moveTo>
                      <a:pt x="762330" y="0"/>
                    </a:moveTo>
                    <a:lnTo>
                      <a:pt x="0" y="0"/>
                    </a:lnTo>
                    <a:lnTo>
                      <a:pt x="0" y="0"/>
                    </a:lnTo>
                    <a:lnTo>
                      <a:pt x="381165" y="660217"/>
                    </a:lnTo>
                    <a:close/>
                  </a:path>
                </a:pathLst>
              </a:custGeom>
              <a:solidFill>
                <a:schemeClr val="accent5">
                  <a:alpha val="22000"/>
                </a:schemeClr>
              </a:solidFill>
              <a:ln w="14671" cap="flat">
                <a:noFill/>
                <a:prstDash val="solid"/>
                <a:miter/>
              </a:ln>
            </p:spPr>
            <p:txBody>
              <a:bodyPr anchor="ctr"/>
              <a:lstStyle/>
              <a:p>
                <a:pPr lvl="0"/>
                <a:endParaRPr dirty="0"/>
              </a:p>
            </p:txBody>
          </p:sp>
          <p:sp>
            <p:nvSpPr>
              <p:cNvPr id="394" name="Freeform: Shape 393">
                <a:extLst>
                  <a:ext uri="{FF2B5EF4-FFF2-40B4-BE49-F238E27FC236}">
                    <a16:creationId xmlns:a16="http://schemas.microsoft.com/office/drawing/2014/main" id="{6565A486-D0A5-4C2C-8387-4D2BB203FBF6}"/>
                  </a:ext>
                </a:extLst>
              </p:cNvPr>
              <p:cNvSpPr/>
              <p:nvPr/>
            </p:nvSpPr>
            <p:spPr>
              <a:xfrm rot="16200000" flipV="1">
                <a:off x="10170166"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dirty="0"/>
              </a:p>
            </p:txBody>
          </p:sp>
          <p:sp>
            <p:nvSpPr>
              <p:cNvPr id="395" name="Freeform: Shape 394">
                <a:extLst>
                  <a:ext uri="{FF2B5EF4-FFF2-40B4-BE49-F238E27FC236}">
                    <a16:creationId xmlns:a16="http://schemas.microsoft.com/office/drawing/2014/main" id="{AC75F14B-F842-4B51-BC7B-0AAC22284C53}"/>
                  </a:ext>
                </a:extLst>
              </p:cNvPr>
              <p:cNvSpPr/>
              <p:nvPr/>
            </p:nvSpPr>
            <p:spPr>
              <a:xfrm rot="16200000" flipV="1">
                <a:off x="10133781"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D1D3D4">
                  <a:alpha val="22000"/>
                </a:srgbClr>
              </a:solidFill>
              <a:ln w="14671" cap="flat">
                <a:noFill/>
                <a:prstDash val="solid"/>
                <a:miter/>
              </a:ln>
            </p:spPr>
            <p:txBody>
              <a:bodyPr anchor="ctr"/>
              <a:lstStyle/>
              <a:p>
                <a:endParaRPr dirty="0"/>
              </a:p>
            </p:txBody>
          </p:sp>
          <p:sp>
            <p:nvSpPr>
              <p:cNvPr id="398" name="Freeform: Shape 397">
                <a:extLst>
                  <a:ext uri="{FF2B5EF4-FFF2-40B4-BE49-F238E27FC236}">
                    <a16:creationId xmlns:a16="http://schemas.microsoft.com/office/drawing/2014/main" id="{48444F31-4401-4931-961B-7C93B3E7BA17}"/>
                  </a:ext>
                </a:extLst>
              </p:cNvPr>
              <p:cNvSpPr/>
              <p:nvPr/>
            </p:nvSpPr>
            <p:spPr>
              <a:xfrm rot="16200000" flipV="1">
                <a:off x="10177428"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E6E7E8">
                  <a:alpha val="22000"/>
                </a:srgbClr>
              </a:solidFill>
              <a:ln w="14671" cap="flat">
                <a:noFill/>
                <a:prstDash val="solid"/>
                <a:miter/>
              </a:ln>
            </p:spPr>
            <p:txBody>
              <a:bodyPr anchor="ctr"/>
              <a:lstStyle/>
              <a:p>
                <a:endParaRPr dirty="0"/>
              </a:p>
            </p:txBody>
          </p:sp>
          <p:sp>
            <p:nvSpPr>
              <p:cNvPr id="401" name="Freeform: Shape 400">
                <a:extLst>
                  <a:ext uri="{FF2B5EF4-FFF2-40B4-BE49-F238E27FC236}">
                    <a16:creationId xmlns:a16="http://schemas.microsoft.com/office/drawing/2014/main" id="{F66880EA-EA8C-4628-A926-40110E7DDE03}"/>
                  </a:ext>
                </a:extLst>
              </p:cNvPr>
              <p:cNvSpPr/>
              <p:nvPr/>
            </p:nvSpPr>
            <p:spPr>
              <a:xfrm rot="16200000" flipV="1">
                <a:off x="10170166"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dirty="0"/>
              </a:p>
            </p:txBody>
          </p:sp>
          <p:sp>
            <p:nvSpPr>
              <p:cNvPr id="405" name="Freeform: Shape 404">
                <a:extLst>
                  <a:ext uri="{FF2B5EF4-FFF2-40B4-BE49-F238E27FC236}">
                    <a16:creationId xmlns:a16="http://schemas.microsoft.com/office/drawing/2014/main" id="{59D28809-7853-459E-8C39-AE9C79F8BCFF}"/>
                  </a:ext>
                </a:extLst>
              </p:cNvPr>
              <p:cNvSpPr/>
              <p:nvPr/>
            </p:nvSpPr>
            <p:spPr>
              <a:xfrm rot="16200000" flipV="1">
                <a:off x="10133781" y="5096064"/>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E6E7E8">
                  <a:alpha val="22000"/>
                </a:srgbClr>
              </a:solidFill>
              <a:ln w="14671" cap="flat">
                <a:noFill/>
                <a:prstDash val="solid"/>
                <a:miter/>
              </a:ln>
            </p:spPr>
            <p:txBody>
              <a:bodyPr anchor="ctr"/>
              <a:lstStyle/>
              <a:p>
                <a:endParaRPr dirty="0"/>
              </a:p>
            </p:txBody>
          </p:sp>
          <p:sp>
            <p:nvSpPr>
              <p:cNvPr id="406" name="Freeform: Shape 405">
                <a:extLst>
                  <a:ext uri="{FF2B5EF4-FFF2-40B4-BE49-F238E27FC236}">
                    <a16:creationId xmlns:a16="http://schemas.microsoft.com/office/drawing/2014/main" id="{80A78582-B707-438E-B50B-F6DB301AE716}"/>
                  </a:ext>
                </a:extLst>
              </p:cNvPr>
              <p:cNvSpPr/>
              <p:nvPr/>
            </p:nvSpPr>
            <p:spPr>
              <a:xfrm rot="16200000" flipV="1">
                <a:off x="10133781" y="5858394"/>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D1D3D4">
                  <a:alpha val="22000"/>
                </a:srgbClr>
              </a:solidFill>
              <a:ln w="14671" cap="flat">
                <a:noFill/>
                <a:prstDash val="solid"/>
                <a:miter/>
              </a:ln>
            </p:spPr>
            <p:txBody>
              <a:bodyPr anchor="ctr"/>
              <a:lstStyle/>
              <a:p>
                <a:endParaRPr dirty="0"/>
              </a:p>
            </p:txBody>
          </p:sp>
          <p:sp>
            <p:nvSpPr>
              <p:cNvPr id="418" name="Freeform: Shape 417">
                <a:extLst>
                  <a:ext uri="{FF2B5EF4-FFF2-40B4-BE49-F238E27FC236}">
                    <a16:creationId xmlns:a16="http://schemas.microsoft.com/office/drawing/2014/main" id="{40A796EF-CDFF-40AA-A8E1-0B3AA61A14F5}"/>
                  </a:ext>
                </a:extLst>
              </p:cNvPr>
              <p:cNvSpPr/>
              <p:nvPr/>
            </p:nvSpPr>
            <p:spPr>
              <a:xfrm rot="16200000" flipV="1">
                <a:off x="9509949"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dirty="0"/>
              </a:p>
            </p:txBody>
          </p:sp>
          <p:sp>
            <p:nvSpPr>
              <p:cNvPr id="421" name="Freeform: Shape 420">
                <a:extLst>
                  <a:ext uri="{FF2B5EF4-FFF2-40B4-BE49-F238E27FC236}">
                    <a16:creationId xmlns:a16="http://schemas.microsoft.com/office/drawing/2014/main" id="{CD01ECD9-48F6-4A2B-8D96-9B32A27001E4}"/>
                  </a:ext>
                </a:extLst>
              </p:cNvPr>
              <p:cNvSpPr/>
              <p:nvPr/>
            </p:nvSpPr>
            <p:spPr>
              <a:xfrm rot="16200000" flipV="1">
                <a:off x="9509949" y="503033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dirty="0"/>
              </a:p>
            </p:txBody>
          </p:sp>
          <p:sp>
            <p:nvSpPr>
              <p:cNvPr id="424" name="Freeform: Shape 423">
                <a:extLst>
                  <a:ext uri="{FF2B5EF4-FFF2-40B4-BE49-F238E27FC236}">
                    <a16:creationId xmlns:a16="http://schemas.microsoft.com/office/drawing/2014/main" id="{2C5227BC-5D19-4888-AC0B-DB5C6EC2AA42}"/>
                  </a:ext>
                </a:extLst>
              </p:cNvPr>
              <p:cNvSpPr/>
              <p:nvPr/>
            </p:nvSpPr>
            <p:spPr>
              <a:xfrm rot="16200000" flipV="1">
                <a:off x="9509949"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dirty="0"/>
              </a:p>
            </p:txBody>
          </p:sp>
          <p:sp>
            <p:nvSpPr>
              <p:cNvPr id="429" name="Freeform: Shape 428">
                <a:extLst>
                  <a:ext uri="{FF2B5EF4-FFF2-40B4-BE49-F238E27FC236}">
                    <a16:creationId xmlns:a16="http://schemas.microsoft.com/office/drawing/2014/main" id="{CD0E318E-1B1B-40EA-88C1-C2C960B4066C}"/>
                  </a:ext>
                </a:extLst>
              </p:cNvPr>
              <p:cNvSpPr/>
              <p:nvPr/>
            </p:nvSpPr>
            <p:spPr>
              <a:xfrm rot="16200000" flipV="1">
                <a:off x="9473564" y="5477229"/>
                <a:ext cx="762330" cy="660216"/>
              </a:xfrm>
              <a:custGeom>
                <a:avLst/>
                <a:gdLst>
                  <a:gd name="connsiteX0" fmla="*/ 0 w 762330"/>
                  <a:gd name="connsiteY0" fmla="*/ 0 h 660216"/>
                  <a:gd name="connsiteX1" fmla="*/ 381165 w 762330"/>
                  <a:gd name="connsiteY1" fmla="*/ 660217 h 660216"/>
                  <a:gd name="connsiteX2" fmla="*/ 762330 w 762330"/>
                  <a:gd name="connsiteY2" fmla="*/ 0 h 660216"/>
                  <a:gd name="connsiteX3" fmla="*/ 0 w 762330"/>
                  <a:gd name="connsiteY3" fmla="*/ 0 h 660216"/>
                </a:gdLst>
                <a:ahLst/>
                <a:cxnLst>
                  <a:cxn ang="0">
                    <a:pos x="connsiteX0" y="connsiteY0"/>
                  </a:cxn>
                  <a:cxn ang="0">
                    <a:pos x="connsiteX1" y="connsiteY1"/>
                  </a:cxn>
                  <a:cxn ang="0">
                    <a:pos x="connsiteX2" y="connsiteY2"/>
                  </a:cxn>
                  <a:cxn ang="0">
                    <a:pos x="connsiteX3" y="connsiteY3"/>
                  </a:cxn>
                </a:cxnLst>
                <a:rect l="l" t="t" r="r" b="b"/>
                <a:pathLst>
                  <a:path w="762330" h="660216">
                    <a:moveTo>
                      <a:pt x="0" y="0"/>
                    </a:moveTo>
                    <a:lnTo>
                      <a:pt x="381165" y="660217"/>
                    </a:lnTo>
                    <a:lnTo>
                      <a:pt x="762330" y="0"/>
                    </a:lnTo>
                    <a:lnTo>
                      <a:pt x="0" y="0"/>
                    </a:lnTo>
                    <a:close/>
                  </a:path>
                </a:pathLst>
              </a:custGeom>
              <a:solidFill>
                <a:srgbClr val="BCBEC0">
                  <a:alpha val="8000"/>
                </a:srgbClr>
              </a:solidFill>
              <a:ln w="14671" cap="flat">
                <a:noFill/>
                <a:prstDash val="solid"/>
                <a:miter/>
              </a:ln>
            </p:spPr>
            <p:txBody>
              <a:bodyPr anchor="ctr"/>
              <a:lstStyle/>
              <a:p>
                <a:pPr lvl="0"/>
                <a:endParaRPr dirty="0"/>
              </a:p>
            </p:txBody>
          </p:sp>
          <p:sp>
            <p:nvSpPr>
              <p:cNvPr id="440" name="Freeform: Shape 439">
                <a:extLst>
                  <a:ext uri="{FF2B5EF4-FFF2-40B4-BE49-F238E27FC236}">
                    <a16:creationId xmlns:a16="http://schemas.microsoft.com/office/drawing/2014/main" id="{31763223-BBBB-487E-B9FA-BAD4D45F4E85}"/>
                  </a:ext>
                </a:extLst>
              </p:cNvPr>
              <p:cNvSpPr/>
              <p:nvPr/>
            </p:nvSpPr>
            <p:spPr>
              <a:xfrm rot="16200000" flipV="1">
                <a:off x="8849733"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dirty="0"/>
              </a:p>
            </p:txBody>
          </p:sp>
          <p:sp>
            <p:nvSpPr>
              <p:cNvPr id="443" name="Freeform: Shape 442">
                <a:extLst>
                  <a:ext uri="{FF2B5EF4-FFF2-40B4-BE49-F238E27FC236}">
                    <a16:creationId xmlns:a16="http://schemas.microsoft.com/office/drawing/2014/main" id="{E57765E6-7582-4AA0-A405-228491F379FB}"/>
                  </a:ext>
                </a:extLst>
              </p:cNvPr>
              <p:cNvSpPr/>
              <p:nvPr/>
            </p:nvSpPr>
            <p:spPr>
              <a:xfrm rot="16200000" flipV="1">
                <a:off x="8856995"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F1F2F2">
                  <a:alpha val="22000"/>
                </a:srgbClr>
              </a:solidFill>
              <a:ln w="14671" cap="flat">
                <a:noFill/>
                <a:prstDash val="solid"/>
                <a:miter/>
              </a:ln>
            </p:spPr>
            <p:txBody>
              <a:bodyPr anchor="ctr"/>
              <a:lstStyle/>
              <a:p>
                <a:endParaRPr dirty="0"/>
              </a:p>
            </p:txBody>
          </p:sp>
          <p:sp>
            <p:nvSpPr>
              <p:cNvPr id="447" name="Freeform: Shape 446">
                <a:extLst>
                  <a:ext uri="{FF2B5EF4-FFF2-40B4-BE49-F238E27FC236}">
                    <a16:creationId xmlns:a16="http://schemas.microsoft.com/office/drawing/2014/main" id="{12F3EC54-796B-410C-BB6F-0D97195B84FC}"/>
                  </a:ext>
                </a:extLst>
              </p:cNvPr>
              <p:cNvSpPr/>
              <p:nvPr/>
            </p:nvSpPr>
            <p:spPr>
              <a:xfrm rot="16200000" flipV="1">
                <a:off x="8849733"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dirty="0"/>
              </a:p>
            </p:txBody>
          </p:sp>
        </p:grpSp>
        <p:sp>
          <p:nvSpPr>
            <p:cNvPr id="195" name="Freeform: Shape 194">
              <a:extLst>
                <a:ext uri="{FF2B5EF4-FFF2-40B4-BE49-F238E27FC236}">
                  <a16:creationId xmlns:a16="http://schemas.microsoft.com/office/drawing/2014/main" id="{A00E1DF2-A7C6-48DF-9016-3E5A3C26AFC5}"/>
                </a:ext>
              </a:extLst>
            </p:cNvPr>
            <p:cNvSpPr/>
            <p:nvPr userDrawn="1"/>
          </p:nvSpPr>
          <p:spPr>
            <a:xfrm rot="16200000" flipV="1">
              <a:off x="10843292"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BCBEC0">
                <a:alpha val="8000"/>
              </a:srgbClr>
            </a:solidFill>
            <a:ln w="14671" cap="flat">
              <a:noFill/>
              <a:prstDash val="solid"/>
              <a:miter/>
            </a:ln>
          </p:spPr>
          <p:txBody>
            <a:bodyPr wrap="square" anchor="ctr">
              <a:noAutofit/>
            </a:bodyPr>
            <a:lstStyle/>
            <a:p>
              <a:pPr lvl="0"/>
              <a:endParaRPr dirty="0"/>
            </a:p>
          </p:txBody>
        </p:sp>
      </p:grpSp>
      <p:sp>
        <p:nvSpPr>
          <p:cNvPr id="194" name="Freeform: Shape 193">
            <a:extLst>
              <a:ext uri="{FF2B5EF4-FFF2-40B4-BE49-F238E27FC236}">
                <a16:creationId xmlns:a16="http://schemas.microsoft.com/office/drawing/2014/main" id="{678D559B-85ED-48E0-A36A-00DC709F9F94}"/>
              </a:ext>
            </a:extLst>
          </p:cNvPr>
          <p:cNvSpPr/>
          <p:nvPr/>
        </p:nvSpPr>
        <p:spPr>
          <a:xfrm rot="16200000" flipV="1">
            <a:off x="10183076"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F1F2F2">
              <a:alpha val="22000"/>
            </a:srgbClr>
          </a:solidFill>
          <a:ln w="14671" cap="flat">
            <a:noFill/>
            <a:prstDash val="solid"/>
            <a:miter/>
          </a:ln>
        </p:spPr>
        <p:txBody>
          <a:bodyPr wrap="square" anchor="ctr">
            <a:noAutofit/>
          </a:bodyPr>
          <a:lstStyle/>
          <a:p>
            <a:endParaRPr dirty="0"/>
          </a:p>
        </p:txBody>
      </p:sp>
      <p:sp>
        <p:nvSpPr>
          <p:cNvPr id="187" name="Freeform: Shape 186">
            <a:extLst>
              <a:ext uri="{FF2B5EF4-FFF2-40B4-BE49-F238E27FC236}">
                <a16:creationId xmlns:a16="http://schemas.microsoft.com/office/drawing/2014/main" id="{65F6ECB5-6DEB-40B3-BE41-D04AE5AA04DB}"/>
              </a:ext>
            </a:extLst>
          </p:cNvPr>
          <p:cNvSpPr/>
          <p:nvPr/>
        </p:nvSpPr>
        <p:spPr>
          <a:xfrm rot="16200000" flipV="1">
            <a:off x="10456271"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D1D3D4">
              <a:alpha val="22000"/>
            </a:srgbClr>
          </a:solidFill>
          <a:ln w="14671" cap="flat">
            <a:noFill/>
            <a:prstDash val="solid"/>
            <a:miter/>
          </a:ln>
        </p:spPr>
        <p:txBody>
          <a:bodyPr wrap="square" anchor="ctr">
            <a:noAutofit/>
          </a:bodyPr>
          <a:lstStyle/>
          <a:p>
            <a:endParaRPr dirty="0"/>
          </a:p>
        </p:txBody>
      </p:sp>
      <p:sp>
        <p:nvSpPr>
          <p:cNvPr id="188" name="Freeform: Shape 187">
            <a:extLst>
              <a:ext uri="{FF2B5EF4-FFF2-40B4-BE49-F238E27FC236}">
                <a16:creationId xmlns:a16="http://schemas.microsoft.com/office/drawing/2014/main" id="{190EA8B4-FCD4-4AF5-9890-362A9AE19BE3}"/>
              </a:ext>
            </a:extLst>
          </p:cNvPr>
          <p:cNvSpPr/>
          <p:nvPr/>
        </p:nvSpPr>
        <p:spPr>
          <a:xfrm rot="16200000" flipV="1">
            <a:off x="9628800"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8000"/>
            </a:srgbClr>
          </a:solidFill>
          <a:ln w="14671" cap="flat">
            <a:noFill/>
            <a:prstDash val="solid"/>
            <a:miter/>
          </a:ln>
        </p:spPr>
        <p:txBody>
          <a:bodyPr wrap="square" anchor="ctr">
            <a:noAutofit/>
          </a:bodyPr>
          <a:lstStyle/>
          <a:p>
            <a:pPr lvl="0"/>
            <a:endParaRPr dirty="0"/>
          </a:p>
        </p:txBody>
      </p:sp>
      <p:sp>
        <p:nvSpPr>
          <p:cNvPr id="193" name="Freeform: Shape 192">
            <a:extLst>
              <a:ext uri="{FF2B5EF4-FFF2-40B4-BE49-F238E27FC236}">
                <a16:creationId xmlns:a16="http://schemas.microsoft.com/office/drawing/2014/main" id="{2831C717-1980-4B57-BB0A-B15CE8265C1E}"/>
              </a:ext>
            </a:extLst>
          </p:cNvPr>
          <p:cNvSpPr/>
          <p:nvPr/>
        </p:nvSpPr>
        <p:spPr>
          <a:xfrm rot="16200000" flipV="1">
            <a:off x="9522859"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D1D3D4">
              <a:alpha val="22000"/>
            </a:srgbClr>
          </a:solidFill>
          <a:ln w="14671" cap="flat">
            <a:noFill/>
            <a:prstDash val="solid"/>
            <a:miter/>
          </a:ln>
        </p:spPr>
        <p:txBody>
          <a:bodyPr wrap="square" anchor="ctr">
            <a:noAutofit/>
          </a:bodyPr>
          <a:lstStyle/>
          <a:p>
            <a:endParaRPr dirty="0"/>
          </a:p>
        </p:txBody>
      </p:sp>
      <p:sp>
        <p:nvSpPr>
          <p:cNvPr id="2" name="Title Placeholder 1">
            <a:extLst>
              <a:ext uri="{FF2B5EF4-FFF2-40B4-BE49-F238E27FC236}">
                <a16:creationId xmlns:a16="http://schemas.microsoft.com/office/drawing/2014/main" id="{90EB1B26-C990-4128-BFD3-136F8A515544}"/>
              </a:ext>
            </a:extLst>
          </p:cNvPr>
          <p:cNvSpPr>
            <a:spLocks noGrp="1"/>
          </p:cNvSpPr>
          <p:nvPr userDrawn="1">
            <p:ph type="title"/>
          </p:nvPr>
        </p:nvSpPr>
        <p:spPr>
          <a:xfrm>
            <a:off x="228600" y="228600"/>
            <a:ext cx="11734800" cy="1009650"/>
          </a:xfrm>
          <a:prstGeom prst="rect">
            <a:avLst/>
          </a:prstGeom>
        </p:spPr>
        <p:txBody>
          <a:bodyPr vert="horz" lIns="0" tIns="0" rIns="0" bIns="0" anchor="b">
            <a:noAutofit/>
          </a:bodyPr>
          <a:lstStyle/>
          <a:p>
            <a:r>
              <a:t>Click to edit Master title style</a:t>
            </a:r>
          </a:p>
        </p:txBody>
      </p:sp>
      <p:sp>
        <p:nvSpPr>
          <p:cNvPr id="4" name="Date Placeholder 3">
            <a:extLst>
              <a:ext uri="{FF2B5EF4-FFF2-40B4-BE49-F238E27FC236}">
                <a16:creationId xmlns:a16="http://schemas.microsoft.com/office/drawing/2014/main" id="{A1053ABA-F604-4D92-ACC2-9AA1EB8B3966}"/>
              </a:ext>
            </a:extLst>
          </p:cNvPr>
          <p:cNvSpPr>
            <a:spLocks noGrp="1"/>
          </p:cNvSpPr>
          <p:nvPr userDrawn="1">
            <p:ph type="dt" sz="half" idx="2"/>
          </p:nvPr>
        </p:nvSpPr>
        <p:spPr>
          <a:xfrm>
            <a:off x="228600" y="7270750"/>
            <a:ext cx="2743200" cy="365125"/>
          </a:xfrm>
          <a:prstGeom prst="rect">
            <a:avLst/>
          </a:prstGeom>
        </p:spPr>
        <p:txBody>
          <a:bodyPr vert="horz" lIns="0" tIns="0" rIns="0" bIns="0" anchor="ctr"/>
          <a:lstStyle>
            <a:lvl1pPr algn="l">
              <a:defRPr sz="1200">
                <a:solidFill>
                  <a:schemeClr val="tx1">
                    <a:tint val="75000"/>
                  </a:schemeClr>
                </a:solidFill>
              </a:defRPr>
            </a:lvl1pPr>
          </a:lstStyle>
          <a:p>
            <a:fld id="{8E1A3FCC-2E9A-41AB-ABD9-EE82197F5AC1}" type="datetime1">
              <a:rPr lang="en-US" smtClean="0"/>
              <a:t>7/17/2023</a:t>
            </a:fld>
            <a:endParaRPr lang="en-US" dirty="0"/>
          </a:p>
        </p:txBody>
      </p:sp>
      <p:sp>
        <p:nvSpPr>
          <p:cNvPr id="5" name="Footer Placeholder 4">
            <a:extLst>
              <a:ext uri="{FF2B5EF4-FFF2-40B4-BE49-F238E27FC236}">
                <a16:creationId xmlns:a16="http://schemas.microsoft.com/office/drawing/2014/main" id="{8DF88664-BC35-487C-BAC5-427B25BB262B}"/>
              </a:ext>
            </a:extLst>
          </p:cNvPr>
          <p:cNvSpPr>
            <a:spLocks noGrp="1"/>
          </p:cNvSpPr>
          <p:nvPr userDrawn="1">
            <p:ph type="ftr" sz="quarter" idx="3"/>
          </p:nvPr>
        </p:nvSpPr>
        <p:spPr>
          <a:xfrm>
            <a:off x="228600" y="6438900"/>
            <a:ext cx="7924800" cy="282575"/>
          </a:xfrm>
          <a:prstGeom prst="rect">
            <a:avLst/>
          </a:prstGeom>
        </p:spPr>
        <p:txBody>
          <a:bodyPr vert="horz" lIns="0" tIns="0" rIns="0" bIns="0" anchor="t" anchorCtr="0"/>
          <a:lstStyle>
            <a:lvl1pPr algn="ctr">
              <a:defRPr sz="1000">
                <a:solidFill>
                  <a:schemeClr val="tx1">
                    <a:tint val="75000"/>
                  </a:schemeClr>
                </a:solidFill>
              </a:defRPr>
            </a:lvl1pPr>
          </a:lstStyle>
          <a:p>
            <a:pPr algn="l"/>
            <a:r>
              <a:rPr dirty="0"/>
              <a:t>© The TRACOM Corporation. All Rights Reserved.</a:t>
            </a:r>
          </a:p>
        </p:txBody>
      </p:sp>
      <p:sp>
        <p:nvSpPr>
          <p:cNvPr id="6" name="Slide Number Placeholder 5">
            <a:extLst>
              <a:ext uri="{FF2B5EF4-FFF2-40B4-BE49-F238E27FC236}">
                <a16:creationId xmlns:a16="http://schemas.microsoft.com/office/drawing/2014/main" id="{F1431165-9E74-4B2A-8B99-DBCFD144564B}"/>
              </a:ext>
            </a:extLst>
          </p:cNvPr>
          <p:cNvSpPr>
            <a:spLocks noGrp="1"/>
          </p:cNvSpPr>
          <p:nvPr userDrawn="1">
            <p:ph type="sldNum" sz="quarter" idx="4"/>
          </p:nvPr>
        </p:nvSpPr>
        <p:spPr>
          <a:xfrm>
            <a:off x="9220200" y="6438900"/>
            <a:ext cx="2743200" cy="282575"/>
          </a:xfrm>
          <a:prstGeom prst="rect">
            <a:avLst/>
          </a:prstGeom>
        </p:spPr>
        <p:txBody>
          <a:bodyPr vert="horz" lIns="0" tIns="0" rIns="0" bIns="0" anchor="t" anchorCtr="0"/>
          <a:lstStyle>
            <a:lvl1pPr algn="r">
              <a:defRPr sz="1000">
                <a:solidFill>
                  <a:schemeClr val="tx1">
                    <a:tint val="75000"/>
                  </a:schemeClr>
                </a:solidFill>
              </a:defRPr>
            </a:lvl1pPr>
          </a:lstStyle>
          <a:p>
            <a:fld id="{1B1CF60C-C85D-47C0-8597-E3BF95F18FA3}" type="slidenum">
              <a:rPr lang="en-US" smtClean="0"/>
              <a:t>‹#›</a:t>
            </a:fld>
            <a:endParaRPr lang="en-US" dirty="0"/>
          </a:p>
        </p:txBody>
      </p:sp>
      <p:pic>
        <p:nvPicPr>
          <p:cNvPr id="68" name="Graphic 67">
            <a:extLst>
              <a:ext uri="{FF2B5EF4-FFF2-40B4-BE49-F238E27FC236}">
                <a16:creationId xmlns:a16="http://schemas.microsoft.com/office/drawing/2014/main" id="{4E8E73DC-5AB4-8949-96CC-4C6A94D53963}"/>
              </a:ext>
            </a:extLst>
          </p:cNvPr>
          <p:cNvPicPr>
            <a:picLocks noChangeAspect="1"/>
          </p:cNvPicPr>
          <p:nvPr userDrawn="1"/>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9778783" y="6314625"/>
            <a:ext cx="1828800" cy="456093"/>
          </a:xfrm>
          <a:prstGeom prst="rect">
            <a:avLst/>
          </a:prstGeom>
        </p:spPr>
      </p:pic>
    </p:spTree>
    <p:extLst>
      <p:ext uri="{BB962C8B-B14F-4D97-AF65-F5344CB8AC3E}">
        <p14:creationId xmlns:p14="http://schemas.microsoft.com/office/powerpoint/2010/main" val="1643600052"/>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63" r:id="rId3"/>
    <p:sldLayoutId id="2147483687" r:id="rId4"/>
    <p:sldLayoutId id="2147483688" r:id="rId5"/>
    <p:sldLayoutId id="2147483662" r:id="rId6"/>
    <p:sldLayoutId id="2147483689" r:id="rId7"/>
    <p:sldLayoutId id="2147483664" r:id="rId8"/>
    <p:sldLayoutId id="2147483690" r:id="rId9"/>
    <p:sldLayoutId id="2147483665" r:id="rId10"/>
    <p:sldLayoutId id="2147483666" r:id="rId11"/>
    <p:sldLayoutId id="2147483667" r:id="rId12"/>
    <p:sldLayoutId id="2147483668" r:id="rId13"/>
    <p:sldLayoutId id="2147483676" r:id="rId14"/>
    <p:sldLayoutId id="2147483669" r:id="rId15"/>
    <p:sldLayoutId id="2147483682" r:id="rId16"/>
    <p:sldLayoutId id="2147483683" r:id="rId17"/>
    <p:sldLayoutId id="2147483685" r:id="rId18"/>
    <p:sldLayoutId id="2147483670" r:id="rId19"/>
    <p:sldLayoutId id="2147483671" r:id="rId20"/>
    <p:sldLayoutId id="2147483691" r:id="rId21"/>
  </p:sldLayoutIdLst>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hf hdr="0" dt="0"/>
  <p:txStyles>
    <p:titleStyle>
      <a:lvl1pPr algn="l" defTabSz="914400" rtl="0" eaLnBrk="1" latinLnBrk="0" hangingPunct="1">
        <a:lnSpc>
          <a:spcPct val="90000"/>
        </a:lnSpc>
        <a:spcBef>
          <a:spcPct val="0"/>
        </a:spcBef>
        <a:buNone/>
        <a:defRPr sz="3200" b="1" i="0" u="none" kern="1200" baseline="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144" userDrawn="1">
          <p15:clr>
            <a:srgbClr val="F26B43"/>
          </p15:clr>
        </p15:guide>
        <p15:guide id="4" pos="1328" userDrawn="1">
          <p15:clr>
            <a:srgbClr val="F26B43"/>
          </p15:clr>
        </p15:guide>
        <p15:guide id="5" pos="1385" userDrawn="1">
          <p15:clr>
            <a:srgbClr val="F26B43"/>
          </p15:clr>
        </p15:guide>
        <p15:guide id="6" pos="2569" userDrawn="1">
          <p15:clr>
            <a:srgbClr val="F26B43"/>
          </p15:clr>
        </p15:guide>
        <p15:guide id="7" pos="2627" userDrawn="1">
          <p15:clr>
            <a:srgbClr val="F26B43"/>
          </p15:clr>
        </p15:guide>
        <p15:guide id="8" pos="3811" userDrawn="1">
          <p15:clr>
            <a:srgbClr val="F26B43"/>
          </p15:clr>
        </p15:guide>
        <p15:guide id="9" pos="3868" userDrawn="1">
          <p15:clr>
            <a:srgbClr val="F26B43"/>
          </p15:clr>
        </p15:guide>
        <p15:guide id="10" pos="5052" userDrawn="1">
          <p15:clr>
            <a:srgbClr val="F26B43"/>
          </p15:clr>
        </p15:guide>
        <p15:guide id="11" pos="5110" userDrawn="1">
          <p15:clr>
            <a:srgbClr val="F26B43"/>
          </p15:clr>
        </p15:guide>
        <p15:guide id="12" pos="6294" userDrawn="1">
          <p15:clr>
            <a:srgbClr val="F26B43"/>
          </p15:clr>
        </p15:guide>
        <p15:guide id="13" pos="6352" userDrawn="1">
          <p15:clr>
            <a:srgbClr val="F26B43"/>
          </p15:clr>
        </p15:guide>
        <p15:guide id="14" pos="7536" userDrawn="1">
          <p15:clr>
            <a:srgbClr val="F26B43"/>
          </p15:clr>
        </p15:guide>
        <p15:guide id="15" orient="horz" userDrawn="1">
          <p15:clr>
            <a:srgbClr val="F26B43"/>
          </p15:clr>
        </p15:guide>
        <p15:guide id="16" orient="horz" pos="4320" userDrawn="1">
          <p15:clr>
            <a:srgbClr val="F26B43"/>
          </p15:clr>
        </p15:guide>
        <p15:guide id="17" orient="horz" pos="144" userDrawn="1">
          <p15:clr>
            <a:srgbClr val="F26B43"/>
          </p15:clr>
        </p15:guide>
        <p15:guide id="18" orient="horz" pos="1401" userDrawn="1">
          <p15:clr>
            <a:srgbClr val="F26B43"/>
          </p15:clr>
        </p15:guide>
        <p15:guide id="19" orient="horz" pos="1459" userDrawn="1">
          <p15:clr>
            <a:srgbClr val="F26B43"/>
          </p15:clr>
        </p15:guide>
        <p15:guide id="20" orient="horz" pos="2712" userDrawn="1">
          <p15:clr>
            <a:srgbClr val="F26B43"/>
          </p15:clr>
        </p15:guide>
        <p15:guide id="21" orient="horz" pos="2774" userDrawn="1">
          <p15:clr>
            <a:srgbClr val="F26B43"/>
          </p15:clr>
        </p15:guide>
        <p15:guide id="22" orient="horz" pos="4032" userDrawn="1">
          <p15:clr>
            <a:srgbClr val="F26B43"/>
          </p15:clr>
        </p15:guide>
        <p15:guide id="23" orient="horz" pos="3744" userDrawn="1">
          <p15:clr>
            <a:srgbClr val="F26B43"/>
          </p15:clr>
        </p15:guide>
        <p15:guide id="24" orient="horz" pos="37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21.xml"/><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21.xml"/><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41.svg"/><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1.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7.xml"/><Relationship Id="rId1" Type="http://schemas.openxmlformats.org/officeDocument/2006/relationships/slideLayout" Target="../slideLayouts/slideLayout21.xml"/><Relationship Id="rId4" Type="http://schemas.openxmlformats.org/officeDocument/2006/relationships/image" Target="../media/image45.png"/></Relationships>
</file>

<file path=ppt/slides/_rels/slide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8.xml"/><Relationship Id="rId1" Type="http://schemas.openxmlformats.org/officeDocument/2006/relationships/slideLayout" Target="../slideLayouts/slideLayout21.xml"/><Relationship Id="rId4" Type="http://schemas.openxmlformats.org/officeDocument/2006/relationships/image" Target="../media/image47.png"/></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9.xml"/><Relationship Id="rId1" Type="http://schemas.openxmlformats.org/officeDocument/2006/relationships/slideLayout" Target="../slideLayouts/slideLayout21.xml"/><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0.xml"/><Relationship Id="rId1" Type="http://schemas.openxmlformats.org/officeDocument/2006/relationships/slideLayout" Target="../slideLayouts/slideLayout21.xml"/><Relationship Id="rId5" Type="http://schemas.openxmlformats.org/officeDocument/2006/relationships/image" Target="../media/image52.png"/><Relationship Id="rId4" Type="http://schemas.openxmlformats.org/officeDocument/2006/relationships/image" Target="../media/image51.png"/></Relationships>
</file>

<file path=ppt/slides/_rels/slide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1.xml"/><Relationship Id="rId1" Type="http://schemas.openxmlformats.org/officeDocument/2006/relationships/slideLayout" Target="../slideLayouts/slideLayout1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microsoft.com/office/2007/relationships/hdphoto" Target="../media/hdphoto4.wdp"/></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3.xml"/><Relationship Id="rId1" Type="http://schemas.openxmlformats.org/officeDocument/2006/relationships/slideLayout" Target="../slideLayouts/slideLayout7.xml"/><Relationship Id="rId5" Type="http://schemas.openxmlformats.org/officeDocument/2006/relationships/image" Target="../media/image54.png"/><Relationship Id="rId4" Type="http://schemas.microsoft.com/office/2007/relationships/hdphoto" Target="../media/hdphoto6.wdp"/></Relationships>
</file>

<file path=ppt/slides/_rels/slide8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7.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8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svg"/></Relationships>
</file>

<file path=ppt/slides/_rels/slide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EC043-3132-4F88-AA35-1632C588A816}"/>
              </a:ext>
            </a:extLst>
          </p:cNvPr>
          <p:cNvSpPr>
            <a:spLocks noGrp="1"/>
          </p:cNvSpPr>
          <p:nvPr>
            <p:ph type="ctrTitle"/>
          </p:nvPr>
        </p:nvSpPr>
        <p:spPr>
          <a:xfrm>
            <a:off x="1181099" y="2316162"/>
            <a:ext cx="8867874" cy="1557337"/>
          </a:xfrm>
        </p:spPr>
        <p:txBody>
          <a:bodyPr>
            <a:noAutofit/>
          </a:bodyPr>
          <a:lstStyle/>
          <a:p>
            <a:pPr>
              <a:defRPr sz="4000"/>
            </a:pPr>
            <a:r>
              <a:rPr lang="es-ES" spc="-20" dirty="0"/>
              <a:t>Venta enfocada en los resultados</a:t>
            </a:r>
            <a:r>
              <a:rPr lang="es-ES_tradnl" spc="-20" dirty="0"/>
              <a:t>™</a:t>
            </a:r>
            <a:endParaRPr lang="es-ES_tradnl" sz="2800" b="0" spc="-20" dirty="0"/>
          </a:p>
        </p:txBody>
      </p:sp>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Tree>
    <p:extLst>
      <p:ext uri="{BB962C8B-B14F-4D97-AF65-F5344CB8AC3E}">
        <p14:creationId xmlns:p14="http://schemas.microsoft.com/office/powerpoint/2010/main" val="1111329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svg="http://schemas.microsoft.com/office/drawing/2016/SVG/main" xmlns:a16="http://schemas.microsoft.com/office/drawing/2014/main"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01769C-30ED-43CD-9D79-0276F001DC82}"/>
              </a:ext>
            </a:extLst>
          </p:cNvPr>
          <p:cNvSpPr>
            <a:spLocks noGrp="1"/>
          </p:cNvSpPr>
          <p:nvPr>
            <p:ph type="title"/>
          </p:nvPr>
        </p:nvSpPr>
        <p:spPr>
          <a:xfrm>
            <a:off x="342900" y="228600"/>
            <a:ext cx="3827462" cy="1995488"/>
          </a:xfrm>
        </p:spPr>
        <p:txBody>
          <a:bodyPr wrap="square">
            <a:noAutofit/>
          </a:bodyPr>
          <a:lstStyle/>
          <a:p>
            <a:r>
              <a:rPr lang="es-ES_tradnl" dirty="0"/>
              <a:t>Comportamientos “Decir y hacer”</a:t>
            </a:r>
          </a:p>
        </p:txBody>
      </p:sp>
      <p:sp>
        <p:nvSpPr>
          <p:cNvPr id="8" name="Content Placeholder 7">
            <a:extLst>
              <a:ext uri="{FF2B5EF4-FFF2-40B4-BE49-F238E27FC236}">
                <a16:creationId xmlns:a16="http://schemas.microsoft.com/office/drawing/2014/main" id="{0BB34827-ED78-47B8-8479-48FDFADB8951}"/>
              </a:ext>
            </a:extLst>
          </p:cNvPr>
          <p:cNvSpPr>
            <a:spLocks noGrp="1"/>
          </p:cNvSpPr>
          <p:nvPr>
            <p:ph idx="1"/>
          </p:nvPr>
        </p:nvSpPr>
        <p:spPr>
          <a:solidFill>
            <a:schemeClr val="bg1">
              <a:lumMod val="85000"/>
            </a:schemeClr>
          </a:solidFill>
        </p:spPr>
        <p:txBody>
          <a:bodyPr wrap="square">
            <a:noAutofit/>
          </a:bodyPr>
          <a:lstStyle/>
          <a:p>
            <a:r>
              <a:rPr lang="es-ES_tradnl" sz="1800" dirty="0"/>
              <a:t> </a:t>
            </a:r>
          </a:p>
        </p:txBody>
      </p:sp>
      <p:sp>
        <p:nvSpPr>
          <p:cNvPr id="4" name="Footer Placeholder 3">
            <a:extLst>
              <a:ext uri="{FF2B5EF4-FFF2-40B4-BE49-F238E27FC236}">
                <a16:creationId xmlns:a16="http://schemas.microsoft.com/office/drawing/2014/main" id="{EFBF019A-98C2-4F08-99FC-DD2C41E5CB92}"/>
              </a:ext>
            </a:extLst>
          </p:cNvPr>
          <p:cNvSpPr>
            <a:spLocks noGrp="1"/>
          </p:cNvSpPr>
          <p:nvPr>
            <p:ph type="ftr" sz="quarter" idx="11"/>
          </p:nvPr>
        </p:nvSpPr>
        <p:spPr/>
        <p:txBody>
          <a:bodyPr wrap="square">
            <a:noAutofit/>
          </a:bodyPr>
          <a:lstStyle/>
          <a:p>
            <a:pPr algn="l"/>
            <a:r>
              <a:rPr lang="es-ES_tradnl" sz="800" dirty="0"/>
              <a:t>© The TRACOM Corporation. Todos los derechos reservados.</a:t>
            </a:r>
          </a:p>
        </p:txBody>
      </p:sp>
      <p:sp>
        <p:nvSpPr>
          <p:cNvPr id="3" name="Slide Number Placeholder 2">
            <a:extLst>
              <a:ext uri="{FF2B5EF4-FFF2-40B4-BE49-F238E27FC236}">
                <a16:creationId xmlns:a16="http://schemas.microsoft.com/office/drawing/2014/main" id="{AFA75501-5BCD-44AA-8B61-1EF3A09668AB}"/>
              </a:ext>
            </a:extLst>
          </p:cNvPr>
          <p:cNvSpPr>
            <a:spLocks noGrp="1"/>
          </p:cNvSpPr>
          <p:nvPr>
            <p:ph type="sldNum" sz="quarter" idx="12"/>
          </p:nvPr>
        </p:nvSpPr>
        <p:spPr/>
        <p:txBody>
          <a:bodyPr wrap="square">
            <a:noAutofit/>
          </a:bodyPr>
          <a:lstStyle/>
          <a:p>
            <a:fld id="{1B1CF60C-C85D-47C0-8597-E3BF95F18FA3}" type="slidenum">
              <a:rPr lang="es-ES_tradnl" sz="800" smtClean="0"/>
              <a:t>10</a:t>
            </a:fld>
            <a:endParaRPr lang="es-ES_tradnl" sz="800" dirty="0"/>
          </a:p>
        </p:txBody>
      </p:sp>
      <p:sp>
        <p:nvSpPr>
          <p:cNvPr id="17" name="Rectangle 16">
            <a:extLst>
              <a:ext uri="{FF2B5EF4-FFF2-40B4-BE49-F238E27FC236}">
                <a16:creationId xmlns:a16="http://schemas.microsoft.com/office/drawing/2014/main" id="{53E0C4A6-469B-4327-A752-B6F4A97D77D4}"/>
              </a:ext>
            </a:extLst>
          </p:cNvPr>
          <p:cNvSpPr/>
          <p:nvPr/>
        </p:nvSpPr>
        <p:spPr bwMode="gray">
          <a:xfrm>
            <a:off x="5976657" y="228600"/>
            <a:ext cx="2085866"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65760" rIns="91440" anchor="t">
            <a:noAutofit/>
          </a:bodyPr>
          <a:lstStyle/>
          <a:p>
            <a:pPr algn="r">
              <a:lnSpc>
                <a:spcPct val="85000"/>
              </a:lnSpc>
              <a:defRPr sz="2200">
                <a:solidFill>
                  <a:schemeClr val="tx2"/>
                </a:solidFill>
              </a:defRPr>
            </a:pPr>
            <a:r>
              <a:rPr lang="es-ES_tradnl" dirty="0"/>
              <a:t> </a:t>
            </a:r>
          </a:p>
          <a:p>
            <a:pPr algn="r">
              <a:lnSpc>
                <a:spcPct val="85000"/>
              </a:lnSpc>
            </a:pPr>
            <a:endParaRPr lang="es-ES_tradnl" dirty="0">
              <a:solidFill>
                <a:schemeClr val="tx2"/>
              </a:solidFill>
            </a:endParaRPr>
          </a:p>
          <a:p>
            <a:pPr algn="r">
              <a:lnSpc>
                <a:spcPct val="85000"/>
              </a:lnSpc>
            </a:pPr>
            <a:endParaRPr lang="es-ES_tradnl" dirty="0">
              <a:solidFill>
                <a:schemeClr val="tx2"/>
              </a:solidFill>
            </a:endParaRPr>
          </a:p>
          <a:p>
            <a:pPr algn="r">
              <a:lnSpc>
                <a:spcPct val="85000"/>
              </a:lnSpc>
              <a:spcBef>
                <a:spcPts val="800"/>
              </a:spcBef>
              <a:spcAft>
                <a:spcPts val="800"/>
              </a:spcAft>
              <a:defRPr>
                <a:solidFill>
                  <a:schemeClr val="tx2">
                    <a:alpha val="25000"/>
                  </a:schemeClr>
                </a:solidFill>
              </a:defRPr>
            </a:pPr>
            <a:r>
              <a:rPr lang="es-ES_tradnl" sz="1400" dirty="0"/>
              <a:t>Tranquilo</a:t>
            </a:r>
          </a:p>
          <a:p>
            <a:pPr algn="r">
              <a:lnSpc>
                <a:spcPct val="85000"/>
              </a:lnSpc>
              <a:spcBef>
                <a:spcPts val="800"/>
              </a:spcBef>
              <a:spcAft>
                <a:spcPts val="800"/>
              </a:spcAft>
              <a:defRPr>
                <a:solidFill>
                  <a:schemeClr val="tx2">
                    <a:alpha val="25000"/>
                  </a:schemeClr>
                </a:solidFill>
              </a:defRPr>
            </a:pPr>
            <a:r>
              <a:rPr lang="es-ES_tradnl" sz="1400" dirty="0"/>
              <a:t>Más lento</a:t>
            </a:r>
          </a:p>
          <a:p>
            <a:pPr algn="r">
              <a:lnSpc>
                <a:spcPct val="85000"/>
              </a:lnSpc>
              <a:spcBef>
                <a:spcPts val="800"/>
              </a:spcBef>
              <a:spcAft>
                <a:spcPts val="800"/>
              </a:spcAft>
              <a:defRPr>
                <a:solidFill>
                  <a:schemeClr val="tx2">
                    <a:alpha val="25000"/>
                  </a:schemeClr>
                </a:solidFill>
              </a:defRPr>
            </a:pPr>
            <a:r>
              <a:rPr lang="es-ES_tradnl" sz="1400" dirty="0"/>
              <a:t>Facialmente controlado</a:t>
            </a:r>
          </a:p>
          <a:p>
            <a:pPr algn="r">
              <a:lnSpc>
                <a:spcPct val="85000"/>
              </a:lnSpc>
              <a:spcBef>
                <a:spcPts val="800"/>
              </a:spcBef>
              <a:spcAft>
                <a:spcPts val="800"/>
              </a:spcAft>
              <a:defRPr sz="1700">
                <a:solidFill>
                  <a:schemeClr val="tx2">
                    <a:alpha val="25000"/>
                  </a:schemeClr>
                </a:solidFill>
              </a:defRPr>
            </a:pPr>
            <a:r>
              <a:rPr lang="es-ES_tradnl" sz="1400" dirty="0"/>
              <a:t>Más control sobre la expresividad facial</a:t>
            </a:r>
          </a:p>
          <a:p>
            <a:pPr algn="r">
              <a:lnSpc>
                <a:spcPct val="85000"/>
              </a:lnSpc>
              <a:spcBef>
                <a:spcPts val="800"/>
              </a:spcBef>
              <a:spcAft>
                <a:spcPts val="800"/>
              </a:spcAft>
              <a:defRPr>
                <a:solidFill>
                  <a:schemeClr val="tx2">
                    <a:alpha val="25000"/>
                  </a:schemeClr>
                </a:solidFill>
              </a:defRPr>
            </a:pPr>
            <a:r>
              <a:rPr lang="es-ES_tradnl" sz="1400" dirty="0"/>
              <a:t>Menor contacto visual</a:t>
            </a:r>
          </a:p>
          <a:p>
            <a:pPr algn="r">
              <a:lnSpc>
                <a:spcPct val="85000"/>
              </a:lnSpc>
              <a:spcBef>
                <a:spcPts val="800"/>
              </a:spcBef>
              <a:spcAft>
                <a:spcPts val="800"/>
              </a:spcAft>
              <a:defRPr>
                <a:solidFill>
                  <a:schemeClr val="tx2">
                    <a:alpha val="25000"/>
                  </a:schemeClr>
                </a:solidFill>
              </a:defRPr>
            </a:pPr>
            <a:r>
              <a:rPr lang="es-ES_tradnl" sz="1400" dirty="0"/>
              <a:t>Postura corporal relajada</a:t>
            </a:r>
          </a:p>
          <a:p>
            <a:pPr algn="r">
              <a:lnSpc>
                <a:spcPct val="85000"/>
              </a:lnSpc>
              <a:spcBef>
                <a:spcPts val="800"/>
              </a:spcBef>
              <a:spcAft>
                <a:spcPts val="800"/>
              </a:spcAft>
              <a:defRPr>
                <a:solidFill>
                  <a:schemeClr val="tx2">
                    <a:alpha val="25000"/>
                  </a:schemeClr>
                </a:solidFill>
              </a:defRPr>
            </a:pPr>
            <a:r>
              <a:rPr lang="es-ES_tradnl" sz="1400" dirty="0"/>
              <a:t>Inclinación hacia atrás</a:t>
            </a:r>
          </a:p>
        </p:txBody>
      </p:sp>
      <p:sp>
        <p:nvSpPr>
          <p:cNvPr id="18" name="Rectangle 17">
            <a:extLst>
              <a:ext uri="{FF2B5EF4-FFF2-40B4-BE49-F238E27FC236}">
                <a16:creationId xmlns:a16="http://schemas.microsoft.com/office/drawing/2014/main" id="{0D64DF92-328E-4641-9735-4DA7C1136A0B}"/>
              </a:ext>
            </a:extLst>
          </p:cNvPr>
          <p:cNvSpPr/>
          <p:nvPr/>
        </p:nvSpPr>
        <p:spPr bwMode="gray">
          <a:xfrm>
            <a:off x="8071240" y="228600"/>
            <a:ext cx="2177153" cy="5715000"/>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365760" rIns="91440" anchor="t">
            <a:noAutofit/>
          </a:bodyPr>
          <a:lstStyle/>
          <a:p>
            <a:pPr>
              <a:lnSpc>
                <a:spcPct val="85000"/>
              </a:lnSpc>
              <a:defRPr sz="2200">
                <a:solidFill>
                  <a:schemeClr val="tx2"/>
                </a:solidFill>
              </a:defRPr>
            </a:pPr>
            <a:r>
              <a:rPr lang="es-ES_tradnl" dirty="0"/>
              <a:t> </a:t>
            </a:r>
          </a:p>
          <a:p>
            <a:pPr>
              <a:lnSpc>
                <a:spcPct val="85000"/>
              </a:lnSpc>
            </a:pPr>
            <a:endParaRPr lang="es-ES_tradnl" dirty="0">
              <a:solidFill>
                <a:schemeClr val="tx2"/>
              </a:solidFill>
            </a:endParaRPr>
          </a:p>
          <a:p>
            <a:pPr>
              <a:lnSpc>
                <a:spcPct val="85000"/>
              </a:lnSpc>
            </a:pPr>
            <a:endParaRPr lang="es-ES_tradnl" dirty="0">
              <a:solidFill>
                <a:schemeClr val="tx2"/>
              </a:solidFill>
            </a:endParaRPr>
          </a:p>
          <a:p>
            <a:pPr>
              <a:lnSpc>
                <a:spcPct val="85000"/>
              </a:lnSpc>
              <a:spcBef>
                <a:spcPts val="800"/>
              </a:spcBef>
              <a:spcAft>
                <a:spcPts val="800"/>
              </a:spcAft>
              <a:defRPr>
                <a:solidFill>
                  <a:schemeClr val="tx2">
                    <a:alpha val="25000"/>
                  </a:schemeClr>
                </a:solidFill>
              </a:defRPr>
            </a:pPr>
            <a:r>
              <a:rPr lang="es-ES_tradnl" sz="1400" dirty="0"/>
              <a:t>Alborotador</a:t>
            </a:r>
          </a:p>
          <a:p>
            <a:pPr>
              <a:lnSpc>
                <a:spcPct val="85000"/>
              </a:lnSpc>
              <a:spcBef>
                <a:spcPts val="800"/>
              </a:spcBef>
              <a:spcAft>
                <a:spcPts val="800"/>
              </a:spcAft>
              <a:defRPr>
                <a:solidFill>
                  <a:schemeClr val="tx2">
                    <a:alpha val="25000"/>
                  </a:schemeClr>
                </a:solidFill>
              </a:defRPr>
            </a:pPr>
            <a:r>
              <a:rPr lang="es-ES_tradnl" sz="1400" dirty="0"/>
              <a:t>Más rapido</a:t>
            </a:r>
          </a:p>
          <a:p>
            <a:pPr>
              <a:lnSpc>
                <a:spcPct val="85000"/>
              </a:lnSpc>
              <a:spcBef>
                <a:spcPts val="800"/>
              </a:spcBef>
              <a:spcAft>
                <a:spcPts val="800"/>
              </a:spcAft>
              <a:defRPr>
                <a:solidFill>
                  <a:schemeClr val="tx2">
                    <a:alpha val="25000"/>
                  </a:schemeClr>
                </a:solidFill>
              </a:defRPr>
            </a:pPr>
            <a:r>
              <a:rPr lang="es-ES_tradnl" sz="1400" dirty="0"/>
              <a:t>Facialmente animado</a:t>
            </a:r>
          </a:p>
          <a:p>
            <a:pPr>
              <a:lnSpc>
                <a:spcPct val="85000"/>
              </a:lnSpc>
              <a:spcBef>
                <a:spcPts val="800"/>
              </a:spcBef>
              <a:spcAft>
                <a:spcPts val="800"/>
              </a:spcAft>
              <a:defRPr sz="1700">
                <a:solidFill>
                  <a:schemeClr val="tx2">
                    <a:alpha val="25000"/>
                  </a:schemeClr>
                </a:solidFill>
              </a:defRPr>
            </a:pPr>
            <a:r>
              <a:rPr lang="es-ES_tradnl" sz="1400" dirty="0"/>
              <a:t>Más animación en las expresiones faciales</a:t>
            </a:r>
          </a:p>
          <a:p>
            <a:pPr>
              <a:lnSpc>
                <a:spcPct val="85000"/>
              </a:lnSpc>
              <a:spcBef>
                <a:spcPts val="800"/>
              </a:spcBef>
              <a:spcAft>
                <a:spcPts val="800"/>
              </a:spcAft>
              <a:defRPr>
                <a:solidFill>
                  <a:schemeClr val="tx2">
                    <a:alpha val="25000"/>
                  </a:schemeClr>
                </a:solidFill>
              </a:defRPr>
            </a:pPr>
            <a:r>
              <a:rPr lang="es-ES_tradnl" sz="1400" dirty="0"/>
              <a:t>Más contacto visual</a:t>
            </a:r>
          </a:p>
          <a:p>
            <a:pPr>
              <a:lnSpc>
                <a:spcPct val="85000"/>
              </a:lnSpc>
              <a:spcBef>
                <a:spcPts val="800"/>
              </a:spcBef>
              <a:spcAft>
                <a:spcPts val="800"/>
              </a:spcAft>
              <a:defRPr>
                <a:solidFill>
                  <a:schemeClr val="tx2">
                    <a:alpha val="25000"/>
                  </a:schemeClr>
                </a:solidFill>
              </a:defRPr>
            </a:pPr>
            <a:r>
              <a:rPr lang="es-ES_tradnl" sz="1400" dirty="0"/>
              <a:t>Postura corporal rígida</a:t>
            </a:r>
          </a:p>
          <a:p>
            <a:pPr>
              <a:lnSpc>
                <a:spcPct val="85000"/>
              </a:lnSpc>
              <a:spcBef>
                <a:spcPts val="800"/>
              </a:spcBef>
              <a:spcAft>
                <a:spcPts val="800"/>
              </a:spcAft>
              <a:defRPr>
                <a:solidFill>
                  <a:schemeClr val="tx2">
                    <a:alpha val="25000"/>
                  </a:schemeClr>
                </a:solidFill>
              </a:defRPr>
            </a:pPr>
            <a:r>
              <a:rPr lang="es-ES_tradnl" sz="1400" dirty="0"/>
              <a:t>Inclinación hacia adelante</a:t>
            </a:r>
          </a:p>
        </p:txBody>
      </p:sp>
      <p:sp>
        <p:nvSpPr>
          <p:cNvPr id="14" name="Callout: Line with No Border 13">
            <a:extLst>
              <a:ext uri="{FF2B5EF4-FFF2-40B4-BE49-F238E27FC236}">
                <a16:creationId xmlns:a16="http://schemas.microsoft.com/office/drawing/2014/main" id="{6BA0C577-FF56-4C9A-8DB5-A1A878F92406}"/>
              </a:ext>
            </a:extLst>
          </p:cNvPr>
          <p:cNvSpPr/>
          <p:nvPr/>
        </p:nvSpPr>
        <p:spPr bwMode="gray">
          <a:xfrm>
            <a:off x="4170363" y="228600"/>
            <a:ext cx="176520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182880" anchor="t">
            <a:noAutofit/>
          </a:bodyPr>
          <a:lstStyle/>
          <a:p>
            <a:pPr algn="r">
              <a:lnSpc>
                <a:spcPct val="85000"/>
              </a:lnSpc>
              <a:defRPr sz="2200">
                <a:solidFill>
                  <a:schemeClr val="bg1"/>
                </a:solidFill>
              </a:defRPr>
            </a:pPr>
            <a:r>
              <a:rPr lang="es-ES_tradnl" dirty="0"/>
              <a:t>Rasgos</a:t>
            </a:r>
          </a:p>
          <a:p>
            <a:pPr algn="r">
              <a:lnSpc>
                <a:spcPct val="85000"/>
              </a:lnSpc>
            </a:pPr>
            <a:endParaRPr lang="es-ES_tradnl" dirty="0">
              <a:solidFill>
                <a:schemeClr val="bg1"/>
              </a:solidFill>
            </a:endParaRPr>
          </a:p>
          <a:p>
            <a:pPr algn="r">
              <a:lnSpc>
                <a:spcPct val="85000"/>
              </a:lnSpc>
            </a:pPr>
            <a:endParaRPr lang="es-ES_tradnl" dirty="0">
              <a:solidFill>
                <a:schemeClr val="bg1"/>
              </a:solidFill>
            </a:endParaRPr>
          </a:p>
          <a:p>
            <a:pPr algn="r">
              <a:lnSpc>
                <a:spcPct val="85000"/>
              </a:lnSpc>
              <a:spcBef>
                <a:spcPts val="800"/>
              </a:spcBef>
              <a:spcAft>
                <a:spcPts val="800"/>
              </a:spcAft>
              <a:defRPr>
                <a:solidFill>
                  <a:schemeClr val="bg1"/>
                </a:solidFill>
              </a:defRPr>
            </a:pPr>
            <a:r>
              <a:rPr lang="es-ES_tradnl" sz="1400" dirty="0"/>
              <a:t>Honesto</a:t>
            </a:r>
          </a:p>
          <a:p>
            <a:pPr algn="r">
              <a:lnSpc>
                <a:spcPct val="85000"/>
              </a:lnSpc>
              <a:spcBef>
                <a:spcPts val="800"/>
              </a:spcBef>
              <a:spcAft>
                <a:spcPts val="800"/>
              </a:spcAft>
              <a:defRPr>
                <a:solidFill>
                  <a:schemeClr val="bg1"/>
                </a:solidFill>
              </a:defRPr>
            </a:pPr>
            <a:r>
              <a:rPr lang="es-ES_tradnl" sz="1400" dirty="0"/>
              <a:t>Inteligente</a:t>
            </a:r>
          </a:p>
          <a:p>
            <a:pPr algn="r">
              <a:lnSpc>
                <a:spcPct val="85000"/>
              </a:lnSpc>
              <a:spcBef>
                <a:spcPts val="800"/>
              </a:spcBef>
              <a:spcAft>
                <a:spcPts val="800"/>
              </a:spcAft>
              <a:defRPr>
                <a:solidFill>
                  <a:schemeClr val="bg1"/>
                </a:solidFill>
              </a:defRPr>
            </a:pPr>
            <a:r>
              <a:rPr lang="es-ES_tradnl" sz="1400" dirty="0"/>
              <a:t>Arrogante</a:t>
            </a:r>
          </a:p>
          <a:p>
            <a:pPr algn="r">
              <a:lnSpc>
                <a:spcPct val="85000"/>
              </a:lnSpc>
              <a:spcBef>
                <a:spcPts val="800"/>
              </a:spcBef>
              <a:spcAft>
                <a:spcPts val="800"/>
              </a:spcAft>
              <a:defRPr>
                <a:solidFill>
                  <a:schemeClr val="bg1"/>
                </a:solidFill>
              </a:defRPr>
            </a:pPr>
            <a:r>
              <a:rPr lang="es-ES_tradnl" sz="1400" dirty="0"/>
              <a:t>Motivado</a:t>
            </a:r>
          </a:p>
          <a:p>
            <a:pPr algn="r">
              <a:lnSpc>
                <a:spcPct val="85000"/>
              </a:lnSpc>
              <a:spcBef>
                <a:spcPts val="800"/>
              </a:spcBef>
              <a:spcAft>
                <a:spcPts val="800"/>
              </a:spcAft>
              <a:defRPr>
                <a:solidFill>
                  <a:schemeClr val="bg1"/>
                </a:solidFill>
              </a:defRPr>
            </a:pPr>
            <a:r>
              <a:rPr lang="es-ES_tradnl" sz="1400" dirty="0"/>
              <a:t>Centrado</a:t>
            </a:r>
          </a:p>
          <a:p>
            <a:pPr algn="r">
              <a:lnSpc>
                <a:spcPct val="85000"/>
              </a:lnSpc>
              <a:spcBef>
                <a:spcPts val="800"/>
              </a:spcBef>
              <a:spcAft>
                <a:spcPts val="800"/>
              </a:spcAft>
              <a:defRPr>
                <a:solidFill>
                  <a:schemeClr val="bg1"/>
                </a:solidFill>
              </a:defRPr>
            </a:pPr>
            <a:r>
              <a:rPr lang="es-ES_tradnl" sz="1400" dirty="0"/>
              <a:t>Sincero</a:t>
            </a:r>
          </a:p>
          <a:p>
            <a:pPr algn="r">
              <a:lnSpc>
                <a:spcPct val="85000"/>
              </a:lnSpc>
              <a:spcBef>
                <a:spcPts val="800"/>
              </a:spcBef>
              <a:spcAft>
                <a:spcPts val="800"/>
              </a:spcAft>
              <a:defRPr>
                <a:solidFill>
                  <a:schemeClr val="bg1"/>
                </a:solidFill>
              </a:defRPr>
            </a:pPr>
            <a:r>
              <a:rPr lang="es-ES_tradnl" sz="1400" dirty="0"/>
              <a:t>Crítico</a:t>
            </a:r>
          </a:p>
        </p:txBody>
      </p:sp>
      <p:sp>
        <p:nvSpPr>
          <p:cNvPr id="16" name="Callout: Line with No Border 15">
            <a:extLst>
              <a:ext uri="{FF2B5EF4-FFF2-40B4-BE49-F238E27FC236}">
                <a16:creationId xmlns:a16="http://schemas.microsoft.com/office/drawing/2014/main" id="{4D1FE75A-6C14-4781-9727-AA2A0BF4D476}"/>
              </a:ext>
            </a:extLst>
          </p:cNvPr>
          <p:cNvSpPr/>
          <p:nvPr/>
        </p:nvSpPr>
        <p:spPr bwMode="gray">
          <a:xfrm>
            <a:off x="10198198" y="228600"/>
            <a:ext cx="1859777"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457200" rIns="0" anchor="t">
            <a:noAutofit/>
          </a:bodyPr>
          <a:lstStyle/>
          <a:p>
            <a:pPr>
              <a:lnSpc>
                <a:spcPct val="85000"/>
              </a:lnSpc>
              <a:defRPr sz="2200">
                <a:solidFill>
                  <a:schemeClr val="bg1"/>
                </a:solidFill>
              </a:defRPr>
            </a:pPr>
            <a:r>
              <a:rPr lang="es-ES_tradnl" dirty="0"/>
              <a:t>Juicios</a:t>
            </a:r>
          </a:p>
          <a:p>
            <a:pPr>
              <a:lnSpc>
                <a:spcPct val="85000"/>
              </a:lnSpc>
            </a:pPr>
            <a:endParaRPr lang="es-ES_tradnl" dirty="0">
              <a:solidFill>
                <a:schemeClr val="bg1"/>
              </a:solidFill>
            </a:endParaRPr>
          </a:p>
          <a:p>
            <a:pPr>
              <a:lnSpc>
                <a:spcPct val="85000"/>
              </a:lnSpc>
            </a:pPr>
            <a:endParaRPr lang="es-ES_tradnl" dirty="0">
              <a:solidFill>
                <a:schemeClr val="bg1"/>
              </a:solidFill>
            </a:endParaRPr>
          </a:p>
          <a:p>
            <a:pPr>
              <a:lnSpc>
                <a:spcPct val="85000"/>
              </a:lnSpc>
              <a:spcBef>
                <a:spcPts val="800"/>
              </a:spcBef>
              <a:spcAft>
                <a:spcPts val="800"/>
              </a:spcAft>
              <a:defRPr>
                <a:solidFill>
                  <a:schemeClr val="bg1"/>
                </a:solidFill>
              </a:defRPr>
            </a:pPr>
            <a:r>
              <a:rPr lang="es-ES_tradnl" sz="1400" dirty="0"/>
              <a:t>Me gusta</a:t>
            </a:r>
          </a:p>
          <a:p>
            <a:pPr>
              <a:lnSpc>
                <a:spcPct val="85000"/>
              </a:lnSpc>
              <a:spcBef>
                <a:spcPts val="800"/>
              </a:spcBef>
              <a:spcAft>
                <a:spcPts val="800"/>
              </a:spcAft>
              <a:defRPr>
                <a:solidFill>
                  <a:schemeClr val="bg1"/>
                </a:solidFill>
              </a:defRPr>
            </a:pPr>
            <a:r>
              <a:rPr lang="es-ES_tradnl" sz="1400" dirty="0"/>
              <a:t>Me disgusta</a:t>
            </a:r>
          </a:p>
          <a:p>
            <a:pPr>
              <a:lnSpc>
                <a:spcPct val="85000"/>
              </a:lnSpc>
              <a:spcBef>
                <a:spcPts val="800"/>
              </a:spcBef>
              <a:spcAft>
                <a:spcPts val="800"/>
              </a:spcAft>
              <a:defRPr>
                <a:solidFill>
                  <a:schemeClr val="bg1"/>
                </a:solidFill>
              </a:defRPr>
            </a:pPr>
            <a:r>
              <a:rPr lang="es-ES_tradnl" sz="1400" dirty="0"/>
              <a:t>Me interesa</a:t>
            </a:r>
          </a:p>
          <a:p>
            <a:pPr>
              <a:lnSpc>
                <a:spcPct val="85000"/>
              </a:lnSpc>
              <a:spcBef>
                <a:spcPts val="800"/>
              </a:spcBef>
              <a:spcAft>
                <a:spcPts val="800"/>
              </a:spcAft>
              <a:defRPr>
                <a:solidFill>
                  <a:schemeClr val="bg1"/>
                </a:solidFill>
              </a:defRPr>
            </a:pPr>
            <a:r>
              <a:rPr lang="es-ES_tradnl" sz="1400" dirty="0"/>
              <a:t>Me irrita</a:t>
            </a:r>
          </a:p>
          <a:p>
            <a:pPr>
              <a:lnSpc>
                <a:spcPct val="85000"/>
              </a:lnSpc>
              <a:spcBef>
                <a:spcPts val="800"/>
              </a:spcBef>
              <a:spcAft>
                <a:spcPts val="800"/>
              </a:spcAft>
              <a:defRPr>
                <a:solidFill>
                  <a:schemeClr val="bg1"/>
                </a:solidFill>
              </a:defRPr>
            </a:pPr>
            <a:r>
              <a:rPr lang="es-ES_tradnl" sz="1400" dirty="0"/>
              <a:t>Desconfío de ella</a:t>
            </a:r>
          </a:p>
          <a:p>
            <a:pPr>
              <a:lnSpc>
                <a:spcPct val="85000"/>
              </a:lnSpc>
              <a:spcBef>
                <a:spcPts val="800"/>
              </a:spcBef>
              <a:spcAft>
                <a:spcPts val="800"/>
              </a:spcAft>
              <a:defRPr>
                <a:solidFill>
                  <a:schemeClr val="bg1"/>
                </a:solidFill>
              </a:defRPr>
            </a:pPr>
            <a:r>
              <a:rPr lang="es-ES_tradnl" sz="1400" dirty="0"/>
              <a:t>Lo odio</a:t>
            </a:r>
          </a:p>
          <a:p>
            <a:pPr>
              <a:lnSpc>
                <a:spcPct val="85000"/>
              </a:lnSpc>
              <a:spcBef>
                <a:spcPts val="800"/>
              </a:spcBef>
              <a:spcAft>
                <a:spcPts val="800"/>
              </a:spcAft>
              <a:defRPr>
                <a:solidFill>
                  <a:schemeClr val="bg1"/>
                </a:solidFill>
              </a:defRPr>
            </a:pPr>
            <a:r>
              <a:rPr lang="es-ES_tradnl" sz="1400" dirty="0"/>
              <a:t>Confío en él</a:t>
            </a:r>
          </a:p>
        </p:txBody>
      </p:sp>
      <p:sp>
        <p:nvSpPr>
          <p:cNvPr id="13" name="Callout: Line with No Border 12">
            <a:extLst>
              <a:ext uri="{FF2B5EF4-FFF2-40B4-BE49-F238E27FC236}">
                <a16:creationId xmlns:a16="http://schemas.microsoft.com/office/drawing/2014/main" id="{89714ED0-A767-4C89-9B92-EA348D847F6C}"/>
              </a:ext>
            </a:extLst>
          </p:cNvPr>
          <p:cNvSpPr/>
          <p:nvPr/>
        </p:nvSpPr>
        <p:spPr bwMode="gray">
          <a:xfrm>
            <a:off x="5932546" y="214505"/>
            <a:ext cx="4259951" cy="1160462"/>
          </a:xfrm>
          <a:prstGeom prst="callout1">
            <a:avLst>
              <a:gd name="adj1" fmla="val 100000"/>
              <a:gd name="adj2" fmla="val 0"/>
              <a:gd name="adj3" fmla="val 100000"/>
              <a:gd name="adj4" fmla="val 100000"/>
            </a:avLst>
          </a:prstGeom>
          <a:solidFill>
            <a:schemeClr val="accent6">
              <a:lumMod val="40000"/>
              <a:lumOff val="60000"/>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45720" anchor="t">
            <a:noAutofit/>
          </a:bodyPr>
          <a:lstStyle/>
          <a:p>
            <a:pPr algn="ctr">
              <a:lnSpc>
                <a:spcPct val="85000"/>
              </a:lnSpc>
              <a:defRPr sz="2200">
                <a:solidFill>
                  <a:srgbClr val="002060">
                    <a:alpha val="25000"/>
                  </a:srgbClr>
                </a:solidFill>
              </a:defRPr>
            </a:pPr>
            <a:r>
              <a:rPr lang="es-ES_tradnl" dirty="0"/>
              <a:t>Comportamiento observable</a:t>
            </a:r>
          </a:p>
        </p:txBody>
      </p:sp>
      <p:cxnSp>
        <p:nvCxnSpPr>
          <p:cNvPr id="20" name="Straight Connector 19">
            <a:extLst>
              <a:ext uri="{FF2B5EF4-FFF2-40B4-BE49-F238E27FC236}">
                <a16:creationId xmlns:a16="http://schemas.microsoft.com/office/drawing/2014/main" id="{FF2FF380-1A67-43E2-969B-84BC43B5D208}"/>
              </a:ext>
            </a:extLst>
          </p:cNvPr>
          <p:cNvCxnSpPr>
            <a:cxnSpLocks/>
          </p:cNvCxnSpPr>
          <p:nvPr/>
        </p:nvCxnSpPr>
        <p:spPr>
          <a:xfrm>
            <a:off x="8073815" y="1383636"/>
            <a:ext cx="0" cy="4559964"/>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577D275F-4EC0-4C48-8A1E-83DA3CA4C874}"/>
              </a:ext>
            </a:extLst>
          </p:cNvPr>
          <p:cNvGrpSpPr/>
          <p:nvPr/>
        </p:nvGrpSpPr>
        <p:grpSpPr>
          <a:xfrm>
            <a:off x="7482640" y="4878780"/>
            <a:ext cx="1127986" cy="878857"/>
            <a:chOff x="1352432" y="3504992"/>
            <a:chExt cx="1127986" cy="878857"/>
          </a:xfrm>
        </p:grpSpPr>
        <p:sp>
          <p:nvSpPr>
            <p:cNvPr id="5" name="Arc 4">
              <a:extLst>
                <a:ext uri="{FF2B5EF4-FFF2-40B4-BE49-F238E27FC236}">
                  <a16:creationId xmlns:a16="http://schemas.microsoft.com/office/drawing/2014/main" id="{A241EFEB-3B48-433E-9557-C400EEF7D6CA}"/>
                </a:ext>
              </a:extLst>
            </p:cNvPr>
            <p:cNvSpPr/>
            <p:nvPr/>
          </p:nvSpPr>
          <p:spPr>
            <a:xfrm>
              <a:off x="1973408" y="3648052"/>
              <a:ext cx="507010" cy="488148"/>
            </a:xfrm>
            <a:prstGeom prst="arc">
              <a:avLst>
                <a:gd name="adj1" fmla="val 17375937"/>
                <a:gd name="adj2" fmla="val 4071197"/>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es-ES_tradnl" sz="1400" dirty="0"/>
            </a:p>
          </p:txBody>
        </p:sp>
        <p:sp>
          <p:nvSpPr>
            <p:cNvPr id="6" name="TextBox 5">
              <a:extLst>
                <a:ext uri="{FF2B5EF4-FFF2-40B4-BE49-F238E27FC236}">
                  <a16:creationId xmlns:a16="http://schemas.microsoft.com/office/drawing/2014/main" id="{7E436997-0951-4025-A2F3-860E6A593022}"/>
                </a:ext>
              </a:extLst>
            </p:cNvPr>
            <p:cNvSpPr txBox="1"/>
            <p:nvPr/>
          </p:nvSpPr>
          <p:spPr>
            <a:xfrm>
              <a:off x="1581051" y="3504992"/>
              <a:ext cx="677357" cy="369332"/>
            </a:xfrm>
            <a:prstGeom prst="rect">
              <a:avLst/>
            </a:prstGeom>
            <a:noFill/>
          </p:spPr>
          <p:txBody>
            <a:bodyPr wrap="none" lIns="0" tIns="0" rIns="0" bIns="0">
              <a:noAutofit/>
            </a:bodyPr>
            <a:lstStyle/>
            <a:p>
              <a:pPr algn="ctr">
                <a:defRPr sz="2400">
                  <a:solidFill>
                    <a:schemeClr val="accent2"/>
                  </a:solidFill>
                  <a:latin typeface="Georgia" panose="02040502050405020303" pitchFamily="18" charset="0"/>
                </a:defRPr>
              </a:pPr>
              <a:r>
                <a:rPr lang="es-ES_tradnl" sz="1600" dirty="0"/>
                <a:t>DECIR</a:t>
              </a:r>
            </a:p>
          </p:txBody>
        </p:sp>
        <p:sp>
          <p:nvSpPr>
            <p:cNvPr id="19" name="TextBox 18">
              <a:extLst>
                <a:ext uri="{FF2B5EF4-FFF2-40B4-BE49-F238E27FC236}">
                  <a16:creationId xmlns:a16="http://schemas.microsoft.com/office/drawing/2014/main" id="{658B5AC8-8A6C-46EC-8599-D6F7C9B6A0C6}"/>
                </a:ext>
              </a:extLst>
            </p:cNvPr>
            <p:cNvSpPr txBox="1"/>
            <p:nvPr/>
          </p:nvSpPr>
          <p:spPr>
            <a:xfrm>
              <a:off x="1535221" y="4014517"/>
              <a:ext cx="816772" cy="369332"/>
            </a:xfrm>
            <a:prstGeom prst="rect">
              <a:avLst/>
            </a:prstGeom>
            <a:noFill/>
          </p:spPr>
          <p:txBody>
            <a:bodyPr wrap="square" lIns="0" tIns="0" rIns="0" bIns="0">
              <a:noAutofit/>
            </a:bodyPr>
            <a:lstStyle/>
            <a:p>
              <a:pPr algn="ctr">
                <a:defRPr sz="2400">
                  <a:solidFill>
                    <a:schemeClr val="accent2"/>
                  </a:solidFill>
                  <a:latin typeface="Georgia" panose="02040502050405020303" pitchFamily="18" charset="0"/>
                </a:defRPr>
              </a:pPr>
              <a:r>
                <a:rPr lang="es-ES_tradnl" sz="1600" dirty="0"/>
                <a:t>HACER</a:t>
              </a:r>
            </a:p>
          </p:txBody>
        </p:sp>
        <p:sp>
          <p:nvSpPr>
            <p:cNvPr id="21" name="Arc 20">
              <a:extLst>
                <a:ext uri="{FF2B5EF4-FFF2-40B4-BE49-F238E27FC236}">
                  <a16:creationId xmlns:a16="http://schemas.microsoft.com/office/drawing/2014/main" id="{B68E12E8-D340-4FBD-A10F-E52D85A1DEF3}"/>
                </a:ext>
              </a:extLst>
            </p:cNvPr>
            <p:cNvSpPr/>
            <p:nvPr/>
          </p:nvSpPr>
          <p:spPr>
            <a:xfrm flipH="1" flipV="1">
              <a:off x="1352432" y="3648052"/>
              <a:ext cx="507010" cy="488148"/>
            </a:xfrm>
            <a:prstGeom prst="arc">
              <a:avLst>
                <a:gd name="adj1" fmla="val 16831965"/>
                <a:gd name="adj2" fmla="val 3937282"/>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es-ES_tradnl" sz="1400" dirty="0"/>
            </a:p>
          </p:txBody>
        </p:sp>
      </p:grpSp>
    </p:spTree>
    <p:extLst>
      <p:ext uri="{BB962C8B-B14F-4D97-AF65-F5344CB8AC3E}">
        <p14:creationId xmlns:p14="http://schemas.microsoft.com/office/powerpoint/2010/main" val="2008863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3">
                                            <p:txEl>
                                              <p:pRg st="0" end="0"/>
                                            </p:txEl>
                                          </p:spTgt>
                                        </p:tgtEl>
                                        <p:attrNameLst>
                                          <p:attrName>style.color</p:attrName>
                                        </p:attrNameLst>
                                      </p:cBhvr>
                                      <p:to>
                                        <a:srgbClr val="146899"/>
                                      </p:to>
                                    </p:animClr>
                                    <p:animClr clrSpc="rgb" dir="cw">
                                      <p:cBhvr>
                                        <p:cTn id="7" dur="500" fill="hold"/>
                                        <p:tgtEl>
                                          <p:spTgt spid="13">
                                            <p:txEl>
                                              <p:pRg st="0" end="0"/>
                                            </p:txEl>
                                          </p:spTgt>
                                        </p:tgtEl>
                                        <p:attrNameLst>
                                          <p:attrName>fillcolor</p:attrName>
                                        </p:attrNameLst>
                                      </p:cBhvr>
                                      <p:to>
                                        <a:srgbClr val="146899"/>
                                      </p:to>
                                    </p:animClr>
                                    <p:set>
                                      <p:cBhvr>
                                        <p:cTn id="8" dur="500" fill="hold"/>
                                        <p:tgtEl>
                                          <p:spTgt spid="13">
                                            <p:txEl>
                                              <p:pRg st="0" end="0"/>
                                            </p:txEl>
                                          </p:spTgt>
                                        </p:tgtEl>
                                        <p:attrNameLst>
                                          <p:attrName>fill.type</p:attrName>
                                        </p:attrNameLst>
                                      </p:cBhvr>
                                      <p:to>
                                        <p:strVal val="solid"/>
                                      </p:to>
                                    </p:set>
                                    <p:set>
                                      <p:cBhvr>
                                        <p:cTn id="9" dur="500" fill="hold"/>
                                        <p:tgtEl>
                                          <p:spTgt spid="13">
                                            <p:txEl>
                                              <p:pRg st="0" end="0"/>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17">
                                            <p:txEl>
                                              <p:pRg st="3" end="3"/>
                                            </p:txEl>
                                          </p:spTgt>
                                        </p:tgtEl>
                                        <p:attrNameLst>
                                          <p:attrName>style.color</p:attrName>
                                        </p:attrNameLst>
                                      </p:cBhvr>
                                      <p:to>
                                        <a:srgbClr val="444A4A"/>
                                      </p:to>
                                    </p:animClr>
                                    <p:animClr clrSpc="rgb" dir="cw">
                                      <p:cBhvr>
                                        <p:cTn id="12" dur="500" fill="hold"/>
                                        <p:tgtEl>
                                          <p:spTgt spid="17">
                                            <p:txEl>
                                              <p:pRg st="3" end="3"/>
                                            </p:txEl>
                                          </p:spTgt>
                                        </p:tgtEl>
                                        <p:attrNameLst>
                                          <p:attrName>fillcolor</p:attrName>
                                        </p:attrNameLst>
                                      </p:cBhvr>
                                      <p:to>
                                        <a:srgbClr val="444A4A"/>
                                      </p:to>
                                    </p:animClr>
                                    <p:set>
                                      <p:cBhvr>
                                        <p:cTn id="13" dur="500" fill="hold"/>
                                        <p:tgtEl>
                                          <p:spTgt spid="17">
                                            <p:txEl>
                                              <p:pRg st="3" end="3"/>
                                            </p:txEl>
                                          </p:spTgt>
                                        </p:tgtEl>
                                        <p:attrNameLst>
                                          <p:attrName>fill.type</p:attrName>
                                        </p:attrNameLst>
                                      </p:cBhvr>
                                      <p:to>
                                        <p:strVal val="solid"/>
                                      </p:to>
                                    </p:set>
                                    <p:set>
                                      <p:cBhvr>
                                        <p:cTn id="14" dur="500" fill="hold"/>
                                        <p:tgtEl>
                                          <p:spTgt spid="17">
                                            <p:txEl>
                                              <p:pRg st="3" end="3"/>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17">
                                            <p:txEl>
                                              <p:pRg st="4" end="4"/>
                                            </p:txEl>
                                          </p:spTgt>
                                        </p:tgtEl>
                                        <p:attrNameLst>
                                          <p:attrName>style.color</p:attrName>
                                        </p:attrNameLst>
                                      </p:cBhvr>
                                      <p:to>
                                        <a:srgbClr val="444A4A"/>
                                      </p:to>
                                    </p:animClr>
                                    <p:animClr clrSpc="rgb" dir="cw">
                                      <p:cBhvr>
                                        <p:cTn id="17" dur="500" fill="hold"/>
                                        <p:tgtEl>
                                          <p:spTgt spid="17">
                                            <p:txEl>
                                              <p:pRg st="4" end="4"/>
                                            </p:txEl>
                                          </p:spTgt>
                                        </p:tgtEl>
                                        <p:attrNameLst>
                                          <p:attrName>fillcolor</p:attrName>
                                        </p:attrNameLst>
                                      </p:cBhvr>
                                      <p:to>
                                        <a:srgbClr val="444A4A"/>
                                      </p:to>
                                    </p:animClr>
                                    <p:set>
                                      <p:cBhvr>
                                        <p:cTn id="18" dur="500" fill="hold"/>
                                        <p:tgtEl>
                                          <p:spTgt spid="17">
                                            <p:txEl>
                                              <p:pRg st="4" end="4"/>
                                            </p:txEl>
                                          </p:spTgt>
                                        </p:tgtEl>
                                        <p:attrNameLst>
                                          <p:attrName>fill.type</p:attrName>
                                        </p:attrNameLst>
                                      </p:cBhvr>
                                      <p:to>
                                        <p:strVal val="solid"/>
                                      </p:to>
                                    </p:set>
                                    <p:set>
                                      <p:cBhvr>
                                        <p:cTn id="19" dur="500" fill="hold"/>
                                        <p:tgtEl>
                                          <p:spTgt spid="17">
                                            <p:txEl>
                                              <p:pRg st="4" end="4"/>
                                            </p:txEl>
                                          </p:spTgt>
                                        </p:tgtEl>
                                        <p:attrNameLst>
                                          <p:attrName>fill.on</p:attrName>
                                        </p:attrNameLst>
                                      </p:cBhvr>
                                      <p:to>
                                        <p:strVal val="true"/>
                                      </p:to>
                                    </p:set>
                                  </p:childTnLst>
                                </p:cTn>
                              </p:par>
                              <p:par>
                                <p:cTn id="20" presetID="19" presetClass="emph" presetSubtype="0" fill="hold" nodeType="withEffect">
                                  <p:stCondLst>
                                    <p:cond delay="0"/>
                                  </p:stCondLst>
                                  <p:childTnLst>
                                    <p:animClr clrSpc="rgb" dir="cw">
                                      <p:cBhvr override="childStyle">
                                        <p:cTn id="21" dur="500" fill="hold"/>
                                        <p:tgtEl>
                                          <p:spTgt spid="17">
                                            <p:txEl>
                                              <p:pRg st="5" end="5"/>
                                            </p:txEl>
                                          </p:spTgt>
                                        </p:tgtEl>
                                        <p:attrNameLst>
                                          <p:attrName>style.color</p:attrName>
                                        </p:attrNameLst>
                                      </p:cBhvr>
                                      <p:to>
                                        <a:srgbClr val="444A4A"/>
                                      </p:to>
                                    </p:animClr>
                                    <p:animClr clrSpc="rgb" dir="cw">
                                      <p:cBhvr>
                                        <p:cTn id="22" dur="500" fill="hold"/>
                                        <p:tgtEl>
                                          <p:spTgt spid="17">
                                            <p:txEl>
                                              <p:pRg st="5" end="5"/>
                                            </p:txEl>
                                          </p:spTgt>
                                        </p:tgtEl>
                                        <p:attrNameLst>
                                          <p:attrName>fillcolor</p:attrName>
                                        </p:attrNameLst>
                                      </p:cBhvr>
                                      <p:to>
                                        <a:srgbClr val="444A4A"/>
                                      </p:to>
                                    </p:animClr>
                                    <p:set>
                                      <p:cBhvr>
                                        <p:cTn id="23" dur="500" fill="hold"/>
                                        <p:tgtEl>
                                          <p:spTgt spid="17">
                                            <p:txEl>
                                              <p:pRg st="5" end="5"/>
                                            </p:txEl>
                                          </p:spTgt>
                                        </p:tgtEl>
                                        <p:attrNameLst>
                                          <p:attrName>fill.type</p:attrName>
                                        </p:attrNameLst>
                                      </p:cBhvr>
                                      <p:to>
                                        <p:strVal val="solid"/>
                                      </p:to>
                                    </p:set>
                                    <p:set>
                                      <p:cBhvr>
                                        <p:cTn id="24" dur="500" fill="hold"/>
                                        <p:tgtEl>
                                          <p:spTgt spid="17">
                                            <p:txEl>
                                              <p:pRg st="5" end="5"/>
                                            </p:txEl>
                                          </p:spTgt>
                                        </p:tgtEl>
                                        <p:attrNameLst>
                                          <p:attrName>fill.on</p:attrName>
                                        </p:attrNameLst>
                                      </p:cBhvr>
                                      <p:to>
                                        <p:strVal val="true"/>
                                      </p:to>
                                    </p:set>
                                  </p:childTnLst>
                                </p:cTn>
                              </p:par>
                              <p:par>
                                <p:cTn id="25" presetID="19" presetClass="emph" presetSubtype="0" fill="hold" nodeType="withEffect">
                                  <p:stCondLst>
                                    <p:cond delay="0"/>
                                  </p:stCondLst>
                                  <p:childTnLst>
                                    <p:animClr clrSpc="rgb" dir="cw">
                                      <p:cBhvr override="childStyle">
                                        <p:cTn id="26" dur="500" fill="hold"/>
                                        <p:tgtEl>
                                          <p:spTgt spid="17">
                                            <p:txEl>
                                              <p:pRg st="6" end="6"/>
                                            </p:txEl>
                                          </p:spTgt>
                                        </p:tgtEl>
                                        <p:attrNameLst>
                                          <p:attrName>style.color</p:attrName>
                                        </p:attrNameLst>
                                      </p:cBhvr>
                                      <p:to>
                                        <a:srgbClr val="444A4A"/>
                                      </p:to>
                                    </p:animClr>
                                    <p:animClr clrSpc="rgb" dir="cw">
                                      <p:cBhvr>
                                        <p:cTn id="27" dur="500" fill="hold"/>
                                        <p:tgtEl>
                                          <p:spTgt spid="17">
                                            <p:txEl>
                                              <p:pRg st="6" end="6"/>
                                            </p:txEl>
                                          </p:spTgt>
                                        </p:tgtEl>
                                        <p:attrNameLst>
                                          <p:attrName>fillcolor</p:attrName>
                                        </p:attrNameLst>
                                      </p:cBhvr>
                                      <p:to>
                                        <a:srgbClr val="444A4A"/>
                                      </p:to>
                                    </p:animClr>
                                    <p:set>
                                      <p:cBhvr>
                                        <p:cTn id="28" dur="500" fill="hold"/>
                                        <p:tgtEl>
                                          <p:spTgt spid="17">
                                            <p:txEl>
                                              <p:pRg st="6" end="6"/>
                                            </p:txEl>
                                          </p:spTgt>
                                        </p:tgtEl>
                                        <p:attrNameLst>
                                          <p:attrName>fill.type</p:attrName>
                                        </p:attrNameLst>
                                      </p:cBhvr>
                                      <p:to>
                                        <p:strVal val="solid"/>
                                      </p:to>
                                    </p:set>
                                    <p:set>
                                      <p:cBhvr>
                                        <p:cTn id="29" dur="500" fill="hold"/>
                                        <p:tgtEl>
                                          <p:spTgt spid="17">
                                            <p:txEl>
                                              <p:pRg st="6" end="6"/>
                                            </p:txEl>
                                          </p:spTgt>
                                        </p:tgtEl>
                                        <p:attrNameLst>
                                          <p:attrName>fill.on</p:attrName>
                                        </p:attrNameLst>
                                      </p:cBhvr>
                                      <p:to>
                                        <p:strVal val="true"/>
                                      </p:to>
                                    </p:set>
                                  </p:childTnLst>
                                </p:cTn>
                              </p:par>
                              <p:par>
                                <p:cTn id="30" presetID="19" presetClass="emph" presetSubtype="0" fill="hold" nodeType="withEffect">
                                  <p:stCondLst>
                                    <p:cond delay="0"/>
                                  </p:stCondLst>
                                  <p:childTnLst>
                                    <p:animClr clrSpc="rgb" dir="cw">
                                      <p:cBhvr override="childStyle">
                                        <p:cTn id="31" dur="500" fill="hold"/>
                                        <p:tgtEl>
                                          <p:spTgt spid="17">
                                            <p:txEl>
                                              <p:pRg st="7" end="7"/>
                                            </p:txEl>
                                          </p:spTgt>
                                        </p:tgtEl>
                                        <p:attrNameLst>
                                          <p:attrName>style.color</p:attrName>
                                        </p:attrNameLst>
                                      </p:cBhvr>
                                      <p:to>
                                        <a:srgbClr val="444A4A"/>
                                      </p:to>
                                    </p:animClr>
                                    <p:animClr clrSpc="rgb" dir="cw">
                                      <p:cBhvr>
                                        <p:cTn id="32" dur="500" fill="hold"/>
                                        <p:tgtEl>
                                          <p:spTgt spid="17">
                                            <p:txEl>
                                              <p:pRg st="7" end="7"/>
                                            </p:txEl>
                                          </p:spTgt>
                                        </p:tgtEl>
                                        <p:attrNameLst>
                                          <p:attrName>fillcolor</p:attrName>
                                        </p:attrNameLst>
                                      </p:cBhvr>
                                      <p:to>
                                        <a:srgbClr val="444A4A"/>
                                      </p:to>
                                    </p:animClr>
                                    <p:set>
                                      <p:cBhvr>
                                        <p:cTn id="33" dur="500" fill="hold"/>
                                        <p:tgtEl>
                                          <p:spTgt spid="17">
                                            <p:txEl>
                                              <p:pRg st="7" end="7"/>
                                            </p:txEl>
                                          </p:spTgt>
                                        </p:tgtEl>
                                        <p:attrNameLst>
                                          <p:attrName>fill.type</p:attrName>
                                        </p:attrNameLst>
                                      </p:cBhvr>
                                      <p:to>
                                        <p:strVal val="solid"/>
                                      </p:to>
                                    </p:set>
                                    <p:set>
                                      <p:cBhvr>
                                        <p:cTn id="34" dur="500" fill="hold"/>
                                        <p:tgtEl>
                                          <p:spTgt spid="17">
                                            <p:txEl>
                                              <p:pRg st="7" end="7"/>
                                            </p:txEl>
                                          </p:spTgt>
                                        </p:tgtEl>
                                        <p:attrNameLst>
                                          <p:attrName>fill.on</p:attrName>
                                        </p:attrNameLst>
                                      </p:cBhvr>
                                      <p:to>
                                        <p:strVal val="true"/>
                                      </p:to>
                                    </p:set>
                                  </p:childTnLst>
                                </p:cTn>
                              </p:par>
                              <p:par>
                                <p:cTn id="35" presetID="19" presetClass="emph" presetSubtype="0" fill="hold" nodeType="withEffect">
                                  <p:stCondLst>
                                    <p:cond delay="0"/>
                                  </p:stCondLst>
                                  <p:childTnLst>
                                    <p:animClr clrSpc="rgb" dir="cw">
                                      <p:cBhvr override="childStyle">
                                        <p:cTn id="36" dur="500" fill="hold"/>
                                        <p:tgtEl>
                                          <p:spTgt spid="17">
                                            <p:txEl>
                                              <p:pRg st="8" end="8"/>
                                            </p:txEl>
                                          </p:spTgt>
                                        </p:tgtEl>
                                        <p:attrNameLst>
                                          <p:attrName>style.color</p:attrName>
                                        </p:attrNameLst>
                                      </p:cBhvr>
                                      <p:to>
                                        <a:srgbClr val="444A4A"/>
                                      </p:to>
                                    </p:animClr>
                                    <p:animClr clrSpc="rgb" dir="cw">
                                      <p:cBhvr>
                                        <p:cTn id="37" dur="500" fill="hold"/>
                                        <p:tgtEl>
                                          <p:spTgt spid="17">
                                            <p:txEl>
                                              <p:pRg st="8" end="8"/>
                                            </p:txEl>
                                          </p:spTgt>
                                        </p:tgtEl>
                                        <p:attrNameLst>
                                          <p:attrName>fillcolor</p:attrName>
                                        </p:attrNameLst>
                                      </p:cBhvr>
                                      <p:to>
                                        <a:srgbClr val="444A4A"/>
                                      </p:to>
                                    </p:animClr>
                                    <p:set>
                                      <p:cBhvr>
                                        <p:cTn id="38" dur="500" fill="hold"/>
                                        <p:tgtEl>
                                          <p:spTgt spid="17">
                                            <p:txEl>
                                              <p:pRg st="8" end="8"/>
                                            </p:txEl>
                                          </p:spTgt>
                                        </p:tgtEl>
                                        <p:attrNameLst>
                                          <p:attrName>fill.type</p:attrName>
                                        </p:attrNameLst>
                                      </p:cBhvr>
                                      <p:to>
                                        <p:strVal val="solid"/>
                                      </p:to>
                                    </p:set>
                                    <p:set>
                                      <p:cBhvr>
                                        <p:cTn id="39" dur="500" fill="hold"/>
                                        <p:tgtEl>
                                          <p:spTgt spid="17">
                                            <p:txEl>
                                              <p:pRg st="8" end="8"/>
                                            </p:txEl>
                                          </p:spTgt>
                                        </p:tgtEl>
                                        <p:attrNameLst>
                                          <p:attrName>fill.on</p:attrName>
                                        </p:attrNameLst>
                                      </p:cBhvr>
                                      <p:to>
                                        <p:strVal val="true"/>
                                      </p:to>
                                    </p:set>
                                  </p:childTnLst>
                                </p:cTn>
                              </p:par>
                              <p:par>
                                <p:cTn id="40" presetID="19" presetClass="emph" presetSubtype="0" fill="hold" nodeType="withEffect">
                                  <p:stCondLst>
                                    <p:cond delay="0"/>
                                  </p:stCondLst>
                                  <p:childTnLst>
                                    <p:animClr clrSpc="rgb" dir="cw">
                                      <p:cBhvr override="childStyle">
                                        <p:cTn id="41" dur="500" fill="hold"/>
                                        <p:tgtEl>
                                          <p:spTgt spid="17">
                                            <p:txEl>
                                              <p:pRg st="9" end="9"/>
                                            </p:txEl>
                                          </p:spTgt>
                                        </p:tgtEl>
                                        <p:attrNameLst>
                                          <p:attrName>style.color</p:attrName>
                                        </p:attrNameLst>
                                      </p:cBhvr>
                                      <p:to>
                                        <a:srgbClr val="444A4A"/>
                                      </p:to>
                                    </p:animClr>
                                    <p:animClr clrSpc="rgb" dir="cw">
                                      <p:cBhvr>
                                        <p:cTn id="42" dur="500" fill="hold"/>
                                        <p:tgtEl>
                                          <p:spTgt spid="17">
                                            <p:txEl>
                                              <p:pRg st="9" end="9"/>
                                            </p:txEl>
                                          </p:spTgt>
                                        </p:tgtEl>
                                        <p:attrNameLst>
                                          <p:attrName>fillcolor</p:attrName>
                                        </p:attrNameLst>
                                      </p:cBhvr>
                                      <p:to>
                                        <a:srgbClr val="444A4A"/>
                                      </p:to>
                                    </p:animClr>
                                    <p:set>
                                      <p:cBhvr>
                                        <p:cTn id="43" dur="500" fill="hold"/>
                                        <p:tgtEl>
                                          <p:spTgt spid="17">
                                            <p:txEl>
                                              <p:pRg st="9" end="9"/>
                                            </p:txEl>
                                          </p:spTgt>
                                        </p:tgtEl>
                                        <p:attrNameLst>
                                          <p:attrName>fill.type</p:attrName>
                                        </p:attrNameLst>
                                      </p:cBhvr>
                                      <p:to>
                                        <p:strVal val="solid"/>
                                      </p:to>
                                    </p:set>
                                    <p:set>
                                      <p:cBhvr>
                                        <p:cTn id="44" dur="500" fill="hold"/>
                                        <p:tgtEl>
                                          <p:spTgt spid="17">
                                            <p:txEl>
                                              <p:pRg st="9" end="9"/>
                                            </p:txEl>
                                          </p:spTgt>
                                        </p:tgtEl>
                                        <p:attrNameLst>
                                          <p:attrName>fill.on</p:attrName>
                                        </p:attrNameLst>
                                      </p:cBhvr>
                                      <p:to>
                                        <p:strVal val="true"/>
                                      </p:to>
                                    </p:set>
                                  </p:childTnLst>
                                </p:cTn>
                              </p:par>
                              <p:par>
                                <p:cTn id="45" presetID="19" presetClass="emph" presetSubtype="0" fill="hold" nodeType="withEffect">
                                  <p:stCondLst>
                                    <p:cond delay="0"/>
                                  </p:stCondLst>
                                  <p:childTnLst>
                                    <p:animClr clrSpc="rgb" dir="cw">
                                      <p:cBhvr override="childStyle">
                                        <p:cTn id="46" dur="500" fill="hold"/>
                                        <p:tgtEl>
                                          <p:spTgt spid="18">
                                            <p:txEl>
                                              <p:pRg st="3" end="3"/>
                                            </p:txEl>
                                          </p:spTgt>
                                        </p:tgtEl>
                                        <p:attrNameLst>
                                          <p:attrName>style.color</p:attrName>
                                        </p:attrNameLst>
                                      </p:cBhvr>
                                      <p:to>
                                        <a:srgbClr val="444A4A"/>
                                      </p:to>
                                    </p:animClr>
                                    <p:animClr clrSpc="rgb" dir="cw">
                                      <p:cBhvr>
                                        <p:cTn id="47" dur="500" fill="hold"/>
                                        <p:tgtEl>
                                          <p:spTgt spid="18">
                                            <p:txEl>
                                              <p:pRg st="3" end="3"/>
                                            </p:txEl>
                                          </p:spTgt>
                                        </p:tgtEl>
                                        <p:attrNameLst>
                                          <p:attrName>fillcolor</p:attrName>
                                        </p:attrNameLst>
                                      </p:cBhvr>
                                      <p:to>
                                        <a:srgbClr val="444A4A"/>
                                      </p:to>
                                    </p:animClr>
                                    <p:set>
                                      <p:cBhvr>
                                        <p:cTn id="48" dur="500" fill="hold"/>
                                        <p:tgtEl>
                                          <p:spTgt spid="18">
                                            <p:txEl>
                                              <p:pRg st="3" end="3"/>
                                            </p:txEl>
                                          </p:spTgt>
                                        </p:tgtEl>
                                        <p:attrNameLst>
                                          <p:attrName>fill.type</p:attrName>
                                        </p:attrNameLst>
                                      </p:cBhvr>
                                      <p:to>
                                        <p:strVal val="solid"/>
                                      </p:to>
                                    </p:set>
                                    <p:set>
                                      <p:cBhvr>
                                        <p:cTn id="49" dur="500" fill="hold"/>
                                        <p:tgtEl>
                                          <p:spTgt spid="18">
                                            <p:txEl>
                                              <p:pRg st="3" end="3"/>
                                            </p:txEl>
                                          </p:spTgt>
                                        </p:tgtEl>
                                        <p:attrNameLst>
                                          <p:attrName>fill.on</p:attrName>
                                        </p:attrNameLst>
                                      </p:cBhvr>
                                      <p:to>
                                        <p:strVal val="true"/>
                                      </p:to>
                                    </p:set>
                                  </p:childTnLst>
                                </p:cTn>
                              </p:par>
                              <p:par>
                                <p:cTn id="50" presetID="19" presetClass="emph" presetSubtype="0" fill="hold" nodeType="withEffect">
                                  <p:stCondLst>
                                    <p:cond delay="0"/>
                                  </p:stCondLst>
                                  <p:childTnLst>
                                    <p:animClr clrSpc="rgb" dir="cw">
                                      <p:cBhvr override="childStyle">
                                        <p:cTn id="51" dur="500" fill="hold"/>
                                        <p:tgtEl>
                                          <p:spTgt spid="18">
                                            <p:txEl>
                                              <p:pRg st="4" end="4"/>
                                            </p:txEl>
                                          </p:spTgt>
                                        </p:tgtEl>
                                        <p:attrNameLst>
                                          <p:attrName>style.color</p:attrName>
                                        </p:attrNameLst>
                                      </p:cBhvr>
                                      <p:to>
                                        <a:srgbClr val="444A4A"/>
                                      </p:to>
                                    </p:animClr>
                                    <p:animClr clrSpc="rgb" dir="cw">
                                      <p:cBhvr>
                                        <p:cTn id="52" dur="500" fill="hold"/>
                                        <p:tgtEl>
                                          <p:spTgt spid="18">
                                            <p:txEl>
                                              <p:pRg st="4" end="4"/>
                                            </p:txEl>
                                          </p:spTgt>
                                        </p:tgtEl>
                                        <p:attrNameLst>
                                          <p:attrName>fillcolor</p:attrName>
                                        </p:attrNameLst>
                                      </p:cBhvr>
                                      <p:to>
                                        <a:srgbClr val="444A4A"/>
                                      </p:to>
                                    </p:animClr>
                                    <p:set>
                                      <p:cBhvr>
                                        <p:cTn id="53" dur="500" fill="hold"/>
                                        <p:tgtEl>
                                          <p:spTgt spid="18">
                                            <p:txEl>
                                              <p:pRg st="4" end="4"/>
                                            </p:txEl>
                                          </p:spTgt>
                                        </p:tgtEl>
                                        <p:attrNameLst>
                                          <p:attrName>fill.type</p:attrName>
                                        </p:attrNameLst>
                                      </p:cBhvr>
                                      <p:to>
                                        <p:strVal val="solid"/>
                                      </p:to>
                                    </p:set>
                                    <p:set>
                                      <p:cBhvr>
                                        <p:cTn id="54" dur="500" fill="hold"/>
                                        <p:tgtEl>
                                          <p:spTgt spid="18">
                                            <p:txEl>
                                              <p:pRg st="4" end="4"/>
                                            </p:txEl>
                                          </p:spTgt>
                                        </p:tgtEl>
                                        <p:attrNameLst>
                                          <p:attrName>fill.on</p:attrName>
                                        </p:attrNameLst>
                                      </p:cBhvr>
                                      <p:to>
                                        <p:strVal val="true"/>
                                      </p:to>
                                    </p:set>
                                  </p:childTnLst>
                                </p:cTn>
                              </p:par>
                              <p:par>
                                <p:cTn id="55" presetID="19" presetClass="emph" presetSubtype="0" fill="hold" nodeType="withEffect">
                                  <p:stCondLst>
                                    <p:cond delay="0"/>
                                  </p:stCondLst>
                                  <p:childTnLst>
                                    <p:animClr clrSpc="rgb" dir="cw">
                                      <p:cBhvr override="childStyle">
                                        <p:cTn id="56" dur="500" fill="hold"/>
                                        <p:tgtEl>
                                          <p:spTgt spid="18">
                                            <p:txEl>
                                              <p:pRg st="5" end="5"/>
                                            </p:txEl>
                                          </p:spTgt>
                                        </p:tgtEl>
                                        <p:attrNameLst>
                                          <p:attrName>style.color</p:attrName>
                                        </p:attrNameLst>
                                      </p:cBhvr>
                                      <p:to>
                                        <a:srgbClr val="444A4A"/>
                                      </p:to>
                                    </p:animClr>
                                    <p:animClr clrSpc="rgb" dir="cw">
                                      <p:cBhvr>
                                        <p:cTn id="57" dur="500" fill="hold"/>
                                        <p:tgtEl>
                                          <p:spTgt spid="18">
                                            <p:txEl>
                                              <p:pRg st="5" end="5"/>
                                            </p:txEl>
                                          </p:spTgt>
                                        </p:tgtEl>
                                        <p:attrNameLst>
                                          <p:attrName>fillcolor</p:attrName>
                                        </p:attrNameLst>
                                      </p:cBhvr>
                                      <p:to>
                                        <a:srgbClr val="444A4A"/>
                                      </p:to>
                                    </p:animClr>
                                    <p:set>
                                      <p:cBhvr>
                                        <p:cTn id="58" dur="500" fill="hold"/>
                                        <p:tgtEl>
                                          <p:spTgt spid="18">
                                            <p:txEl>
                                              <p:pRg st="5" end="5"/>
                                            </p:txEl>
                                          </p:spTgt>
                                        </p:tgtEl>
                                        <p:attrNameLst>
                                          <p:attrName>fill.type</p:attrName>
                                        </p:attrNameLst>
                                      </p:cBhvr>
                                      <p:to>
                                        <p:strVal val="solid"/>
                                      </p:to>
                                    </p:set>
                                    <p:set>
                                      <p:cBhvr>
                                        <p:cTn id="59" dur="500" fill="hold"/>
                                        <p:tgtEl>
                                          <p:spTgt spid="18">
                                            <p:txEl>
                                              <p:pRg st="5" end="5"/>
                                            </p:txEl>
                                          </p:spTgt>
                                        </p:tgtEl>
                                        <p:attrNameLst>
                                          <p:attrName>fill.on</p:attrName>
                                        </p:attrNameLst>
                                      </p:cBhvr>
                                      <p:to>
                                        <p:strVal val="true"/>
                                      </p:to>
                                    </p:set>
                                  </p:childTnLst>
                                </p:cTn>
                              </p:par>
                              <p:par>
                                <p:cTn id="60" presetID="19" presetClass="emph" presetSubtype="0" fill="hold" nodeType="withEffect">
                                  <p:stCondLst>
                                    <p:cond delay="0"/>
                                  </p:stCondLst>
                                  <p:childTnLst>
                                    <p:animClr clrSpc="rgb" dir="cw">
                                      <p:cBhvr override="childStyle">
                                        <p:cTn id="61" dur="500" fill="hold"/>
                                        <p:tgtEl>
                                          <p:spTgt spid="18">
                                            <p:txEl>
                                              <p:pRg st="7" end="7"/>
                                            </p:txEl>
                                          </p:spTgt>
                                        </p:tgtEl>
                                        <p:attrNameLst>
                                          <p:attrName>style.color</p:attrName>
                                        </p:attrNameLst>
                                      </p:cBhvr>
                                      <p:to>
                                        <a:srgbClr val="444A4A"/>
                                      </p:to>
                                    </p:animClr>
                                    <p:animClr clrSpc="rgb" dir="cw">
                                      <p:cBhvr>
                                        <p:cTn id="62" dur="500" fill="hold"/>
                                        <p:tgtEl>
                                          <p:spTgt spid="18">
                                            <p:txEl>
                                              <p:pRg st="7" end="7"/>
                                            </p:txEl>
                                          </p:spTgt>
                                        </p:tgtEl>
                                        <p:attrNameLst>
                                          <p:attrName>fillcolor</p:attrName>
                                        </p:attrNameLst>
                                      </p:cBhvr>
                                      <p:to>
                                        <a:srgbClr val="444A4A"/>
                                      </p:to>
                                    </p:animClr>
                                    <p:set>
                                      <p:cBhvr>
                                        <p:cTn id="63" dur="500" fill="hold"/>
                                        <p:tgtEl>
                                          <p:spTgt spid="18">
                                            <p:txEl>
                                              <p:pRg st="7" end="7"/>
                                            </p:txEl>
                                          </p:spTgt>
                                        </p:tgtEl>
                                        <p:attrNameLst>
                                          <p:attrName>fill.type</p:attrName>
                                        </p:attrNameLst>
                                      </p:cBhvr>
                                      <p:to>
                                        <p:strVal val="solid"/>
                                      </p:to>
                                    </p:set>
                                    <p:set>
                                      <p:cBhvr>
                                        <p:cTn id="64" dur="500" fill="hold"/>
                                        <p:tgtEl>
                                          <p:spTgt spid="18">
                                            <p:txEl>
                                              <p:pRg st="7" end="7"/>
                                            </p:txEl>
                                          </p:spTgt>
                                        </p:tgtEl>
                                        <p:attrNameLst>
                                          <p:attrName>fill.on</p:attrName>
                                        </p:attrNameLst>
                                      </p:cBhvr>
                                      <p:to>
                                        <p:strVal val="true"/>
                                      </p:to>
                                    </p:set>
                                  </p:childTnLst>
                                </p:cTn>
                              </p:par>
                              <p:par>
                                <p:cTn id="65" presetID="19" presetClass="emph" presetSubtype="0" fill="hold" nodeType="withEffect">
                                  <p:stCondLst>
                                    <p:cond delay="0"/>
                                  </p:stCondLst>
                                  <p:childTnLst>
                                    <p:animClr clrSpc="rgb" dir="cw">
                                      <p:cBhvr override="childStyle">
                                        <p:cTn id="66" dur="500" fill="hold"/>
                                        <p:tgtEl>
                                          <p:spTgt spid="18">
                                            <p:txEl>
                                              <p:pRg st="6" end="6"/>
                                            </p:txEl>
                                          </p:spTgt>
                                        </p:tgtEl>
                                        <p:attrNameLst>
                                          <p:attrName>style.color</p:attrName>
                                        </p:attrNameLst>
                                      </p:cBhvr>
                                      <p:to>
                                        <a:srgbClr val="444A4A"/>
                                      </p:to>
                                    </p:animClr>
                                    <p:animClr clrSpc="rgb" dir="cw">
                                      <p:cBhvr>
                                        <p:cTn id="67" dur="500" fill="hold"/>
                                        <p:tgtEl>
                                          <p:spTgt spid="18">
                                            <p:txEl>
                                              <p:pRg st="6" end="6"/>
                                            </p:txEl>
                                          </p:spTgt>
                                        </p:tgtEl>
                                        <p:attrNameLst>
                                          <p:attrName>fillcolor</p:attrName>
                                        </p:attrNameLst>
                                      </p:cBhvr>
                                      <p:to>
                                        <a:srgbClr val="444A4A"/>
                                      </p:to>
                                    </p:animClr>
                                    <p:set>
                                      <p:cBhvr>
                                        <p:cTn id="68" dur="500" fill="hold"/>
                                        <p:tgtEl>
                                          <p:spTgt spid="18">
                                            <p:txEl>
                                              <p:pRg st="6" end="6"/>
                                            </p:txEl>
                                          </p:spTgt>
                                        </p:tgtEl>
                                        <p:attrNameLst>
                                          <p:attrName>fill.type</p:attrName>
                                        </p:attrNameLst>
                                      </p:cBhvr>
                                      <p:to>
                                        <p:strVal val="solid"/>
                                      </p:to>
                                    </p:set>
                                    <p:set>
                                      <p:cBhvr>
                                        <p:cTn id="69" dur="500" fill="hold"/>
                                        <p:tgtEl>
                                          <p:spTgt spid="18">
                                            <p:txEl>
                                              <p:pRg st="6" end="6"/>
                                            </p:txEl>
                                          </p:spTgt>
                                        </p:tgtEl>
                                        <p:attrNameLst>
                                          <p:attrName>fill.on</p:attrName>
                                        </p:attrNameLst>
                                      </p:cBhvr>
                                      <p:to>
                                        <p:strVal val="true"/>
                                      </p:to>
                                    </p:set>
                                  </p:childTnLst>
                                </p:cTn>
                              </p:par>
                              <p:par>
                                <p:cTn id="70" presetID="19" presetClass="emph" presetSubtype="0" fill="hold" nodeType="withEffect">
                                  <p:stCondLst>
                                    <p:cond delay="0"/>
                                  </p:stCondLst>
                                  <p:childTnLst>
                                    <p:animClr clrSpc="rgb" dir="cw">
                                      <p:cBhvr override="childStyle">
                                        <p:cTn id="71" dur="500" fill="hold"/>
                                        <p:tgtEl>
                                          <p:spTgt spid="18">
                                            <p:txEl>
                                              <p:pRg st="8" end="8"/>
                                            </p:txEl>
                                          </p:spTgt>
                                        </p:tgtEl>
                                        <p:attrNameLst>
                                          <p:attrName>style.color</p:attrName>
                                        </p:attrNameLst>
                                      </p:cBhvr>
                                      <p:to>
                                        <a:srgbClr val="444A4A"/>
                                      </p:to>
                                    </p:animClr>
                                    <p:animClr clrSpc="rgb" dir="cw">
                                      <p:cBhvr>
                                        <p:cTn id="72" dur="500" fill="hold"/>
                                        <p:tgtEl>
                                          <p:spTgt spid="18">
                                            <p:txEl>
                                              <p:pRg st="8" end="8"/>
                                            </p:txEl>
                                          </p:spTgt>
                                        </p:tgtEl>
                                        <p:attrNameLst>
                                          <p:attrName>fillcolor</p:attrName>
                                        </p:attrNameLst>
                                      </p:cBhvr>
                                      <p:to>
                                        <a:srgbClr val="444A4A"/>
                                      </p:to>
                                    </p:animClr>
                                    <p:set>
                                      <p:cBhvr>
                                        <p:cTn id="73" dur="500" fill="hold"/>
                                        <p:tgtEl>
                                          <p:spTgt spid="18">
                                            <p:txEl>
                                              <p:pRg st="8" end="8"/>
                                            </p:txEl>
                                          </p:spTgt>
                                        </p:tgtEl>
                                        <p:attrNameLst>
                                          <p:attrName>fill.type</p:attrName>
                                        </p:attrNameLst>
                                      </p:cBhvr>
                                      <p:to>
                                        <p:strVal val="solid"/>
                                      </p:to>
                                    </p:set>
                                    <p:set>
                                      <p:cBhvr>
                                        <p:cTn id="74" dur="500" fill="hold"/>
                                        <p:tgtEl>
                                          <p:spTgt spid="18">
                                            <p:txEl>
                                              <p:pRg st="8" end="8"/>
                                            </p:txEl>
                                          </p:spTgt>
                                        </p:tgtEl>
                                        <p:attrNameLst>
                                          <p:attrName>fill.on</p:attrName>
                                        </p:attrNameLst>
                                      </p:cBhvr>
                                      <p:to>
                                        <p:strVal val="true"/>
                                      </p:to>
                                    </p:set>
                                  </p:childTnLst>
                                </p:cTn>
                              </p:par>
                              <p:par>
                                <p:cTn id="75" presetID="19" presetClass="emph" presetSubtype="0" fill="hold" nodeType="withEffect">
                                  <p:stCondLst>
                                    <p:cond delay="0"/>
                                  </p:stCondLst>
                                  <p:childTnLst>
                                    <p:animClr clrSpc="rgb" dir="cw">
                                      <p:cBhvr override="childStyle">
                                        <p:cTn id="76" dur="500" fill="hold"/>
                                        <p:tgtEl>
                                          <p:spTgt spid="18">
                                            <p:txEl>
                                              <p:pRg st="9" end="9"/>
                                            </p:txEl>
                                          </p:spTgt>
                                        </p:tgtEl>
                                        <p:attrNameLst>
                                          <p:attrName>style.color</p:attrName>
                                        </p:attrNameLst>
                                      </p:cBhvr>
                                      <p:to>
                                        <a:srgbClr val="444A4A"/>
                                      </p:to>
                                    </p:animClr>
                                    <p:animClr clrSpc="rgb" dir="cw">
                                      <p:cBhvr>
                                        <p:cTn id="77" dur="500" fill="hold"/>
                                        <p:tgtEl>
                                          <p:spTgt spid="18">
                                            <p:txEl>
                                              <p:pRg st="9" end="9"/>
                                            </p:txEl>
                                          </p:spTgt>
                                        </p:tgtEl>
                                        <p:attrNameLst>
                                          <p:attrName>fillcolor</p:attrName>
                                        </p:attrNameLst>
                                      </p:cBhvr>
                                      <p:to>
                                        <a:srgbClr val="444A4A"/>
                                      </p:to>
                                    </p:animClr>
                                    <p:set>
                                      <p:cBhvr>
                                        <p:cTn id="78" dur="500" fill="hold"/>
                                        <p:tgtEl>
                                          <p:spTgt spid="18">
                                            <p:txEl>
                                              <p:pRg st="9" end="9"/>
                                            </p:txEl>
                                          </p:spTgt>
                                        </p:tgtEl>
                                        <p:attrNameLst>
                                          <p:attrName>fill.type</p:attrName>
                                        </p:attrNameLst>
                                      </p:cBhvr>
                                      <p:to>
                                        <p:strVal val="solid"/>
                                      </p:to>
                                    </p:set>
                                    <p:set>
                                      <p:cBhvr>
                                        <p:cTn id="79" dur="500" fill="hold"/>
                                        <p:tgtEl>
                                          <p:spTgt spid="18">
                                            <p:txEl>
                                              <p:pRg st="9" end="9"/>
                                            </p:txEl>
                                          </p:spTgt>
                                        </p:tgtEl>
                                        <p:attrNameLst>
                                          <p:attrName>fill.on</p:attrName>
                                        </p:attrNameLst>
                                      </p:cBhvr>
                                      <p:to>
                                        <p:strVal val="true"/>
                                      </p:to>
                                    </p:set>
                                  </p:childTnLst>
                                </p:cTn>
                              </p:par>
                              <p:par>
                                <p:cTn id="80" presetID="1" presetClass="emph" presetSubtype="2" fill="hold" nodeType="withEffect">
                                  <p:stCondLst>
                                    <p:cond delay="0"/>
                                  </p:stCondLst>
                                  <p:childTnLst>
                                    <p:animClr clrSpc="rgb" dir="cw">
                                      <p:cBhvr>
                                        <p:cTn id="81" dur="500" fill="hold"/>
                                        <p:tgtEl>
                                          <p:spTgt spid="14"/>
                                        </p:tgtEl>
                                        <p:attrNameLst>
                                          <p:attrName>fillcolor</p:attrName>
                                        </p:attrNameLst>
                                      </p:cBhvr>
                                      <p:to>
                                        <a:srgbClr val="E7E6E6"/>
                                      </p:to>
                                    </p:animClr>
                                    <p:set>
                                      <p:cBhvr>
                                        <p:cTn id="82" dur="500" fill="hold"/>
                                        <p:tgtEl>
                                          <p:spTgt spid="14"/>
                                        </p:tgtEl>
                                        <p:attrNameLst>
                                          <p:attrName>fill.type</p:attrName>
                                        </p:attrNameLst>
                                      </p:cBhvr>
                                      <p:to>
                                        <p:strVal val="solid"/>
                                      </p:to>
                                    </p:set>
                                    <p:set>
                                      <p:cBhvr>
                                        <p:cTn id="83" dur="500" fill="hold"/>
                                        <p:tgtEl>
                                          <p:spTgt spid="14"/>
                                        </p:tgtEl>
                                        <p:attrNameLst>
                                          <p:attrName>fill.on</p:attrName>
                                        </p:attrNameLst>
                                      </p:cBhvr>
                                      <p:to>
                                        <p:strVal val="true"/>
                                      </p:to>
                                    </p:set>
                                  </p:childTnLst>
                                </p:cTn>
                              </p:par>
                              <p:par>
                                <p:cTn id="84" presetID="1" presetClass="emph" presetSubtype="2" fill="hold" nodeType="withEffect">
                                  <p:stCondLst>
                                    <p:cond delay="0"/>
                                  </p:stCondLst>
                                  <p:childTnLst>
                                    <p:animClr clrSpc="rgb" dir="cw">
                                      <p:cBhvr>
                                        <p:cTn id="85" dur="500" fill="hold"/>
                                        <p:tgtEl>
                                          <p:spTgt spid="16"/>
                                        </p:tgtEl>
                                        <p:attrNameLst>
                                          <p:attrName>fillcolor</p:attrName>
                                        </p:attrNameLst>
                                      </p:cBhvr>
                                      <p:to>
                                        <a:srgbClr val="E7E6E6"/>
                                      </p:to>
                                    </p:animClr>
                                    <p:set>
                                      <p:cBhvr>
                                        <p:cTn id="86" dur="500" fill="hold"/>
                                        <p:tgtEl>
                                          <p:spTgt spid="16"/>
                                        </p:tgtEl>
                                        <p:attrNameLst>
                                          <p:attrName>fill.type</p:attrName>
                                        </p:attrNameLst>
                                      </p:cBhvr>
                                      <p:to>
                                        <p:strVal val="solid"/>
                                      </p:to>
                                    </p:set>
                                    <p:set>
                                      <p:cBhvr>
                                        <p:cTn id="87" dur="500" fill="hold"/>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nchorCtr="0">
            <a:noAutofit/>
          </a:bodyPr>
          <a:lstStyle/>
          <a:p>
            <a:pPr algn="ctr">
              <a:defRPr sz="5400"/>
            </a:pPr>
            <a:r>
              <a:rPr lang="es-ES_tradnl" dirty="0"/>
              <a:t>La Asertividad y La Receptividad.</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wrap="square">
            <a:noAutofit/>
          </a:bodyPr>
          <a:lstStyle/>
          <a:p>
            <a:fld id="{1B1CF60C-C85D-47C0-8597-E3BF95F18FA3}" type="slidenum">
              <a:rPr lang="es-ES_tradnl" smtClean="0"/>
              <a:t>11</a:t>
            </a:fld>
            <a:endParaRPr lang="es-ES_tradnl"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wrap="square">
            <a:noAutofit/>
          </a:bodyPr>
          <a:lstStyle/>
          <a:p>
            <a:pPr algn="l"/>
            <a:r>
              <a:rPr lang="es-ES_tradnl" dirty="0"/>
              <a:t>© The TRACOM Corporation. Todos los derechos reservados.</a:t>
            </a:r>
          </a:p>
        </p:txBody>
      </p:sp>
    </p:spTree>
    <p:extLst>
      <p:ext uri="{BB962C8B-B14F-4D97-AF65-F5344CB8AC3E}">
        <p14:creationId xmlns:p14="http://schemas.microsoft.com/office/powerpoint/2010/main" val="2732878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FC351F-32A3-47AC-B1EB-3DF91A0F5826}"/>
              </a:ext>
            </a:extLst>
          </p:cNvPr>
          <p:cNvSpPr>
            <a:spLocks noGrp="1"/>
          </p:cNvSpPr>
          <p:nvPr>
            <p:ph type="title"/>
          </p:nvPr>
        </p:nvSpPr>
        <p:spPr>
          <a:xfrm>
            <a:off x="390526" y="228600"/>
            <a:ext cx="11572874" cy="1009650"/>
          </a:xfrm>
        </p:spPr>
        <p:txBody>
          <a:bodyPr wrap="square">
            <a:noAutofit/>
          </a:bodyPr>
          <a:lstStyle/>
          <a:p>
            <a:r>
              <a:rPr lang="es-ES_tradnl" dirty="0"/>
              <a:t>La Asertividad</a:t>
            </a:r>
          </a:p>
        </p:txBody>
      </p:sp>
      <p:sp>
        <p:nvSpPr>
          <p:cNvPr id="6" name="Slide Number Placeholder 5">
            <a:extLst>
              <a:ext uri="{FF2B5EF4-FFF2-40B4-BE49-F238E27FC236}">
                <a16:creationId xmlns:a16="http://schemas.microsoft.com/office/drawing/2014/main" id="{0F648585-C171-4059-A09E-E4C64A0BEAFE}"/>
              </a:ext>
            </a:extLst>
          </p:cNvPr>
          <p:cNvSpPr>
            <a:spLocks noGrp="1"/>
          </p:cNvSpPr>
          <p:nvPr>
            <p:ph type="sldNum" sz="quarter" idx="12"/>
          </p:nvPr>
        </p:nvSpPr>
        <p:spPr/>
        <p:txBody>
          <a:bodyPr wrap="square">
            <a:noAutofit/>
          </a:bodyPr>
          <a:lstStyle/>
          <a:p>
            <a:fld id="{1B1CF60C-C85D-47C0-8597-E3BF95F18FA3}" type="slidenum">
              <a:rPr lang="es-ES_tradnl" smtClean="0"/>
              <a:t>12</a:t>
            </a:fld>
            <a:endParaRPr lang="es-ES_tradnl" dirty="0"/>
          </a:p>
        </p:txBody>
      </p:sp>
      <p:sp>
        <p:nvSpPr>
          <p:cNvPr id="5" name="Footer Placeholder 4">
            <a:extLst>
              <a:ext uri="{FF2B5EF4-FFF2-40B4-BE49-F238E27FC236}">
                <a16:creationId xmlns:a16="http://schemas.microsoft.com/office/drawing/2014/main" id="{DA8B4132-42A3-49F5-8D07-70E31F04F190}"/>
              </a:ext>
            </a:extLst>
          </p:cNvPr>
          <p:cNvSpPr>
            <a:spLocks noGrp="1"/>
          </p:cNvSpPr>
          <p:nvPr>
            <p:ph type="ftr" sz="quarter" idx="13"/>
          </p:nvPr>
        </p:nvSpPr>
        <p:spPr/>
        <p:txBody>
          <a:bodyPr wrap="square">
            <a:noAutofit/>
          </a:bodyPr>
          <a:lstStyle/>
          <a:p>
            <a:pPr algn="l"/>
            <a:r>
              <a:rPr lang="es-ES_tradnl" dirty="0"/>
              <a:t>© The TRACOM Corporation. Todos los derechos reservados.</a:t>
            </a:r>
          </a:p>
        </p:txBody>
      </p:sp>
      <p:sp>
        <p:nvSpPr>
          <p:cNvPr id="9" name="Text Placeholder 8">
            <a:extLst>
              <a:ext uri="{FF2B5EF4-FFF2-40B4-BE49-F238E27FC236}">
                <a16:creationId xmlns:a16="http://schemas.microsoft.com/office/drawing/2014/main" id="{85D55731-13AF-4B92-ABBD-AE6EB6FE775C}"/>
              </a:ext>
            </a:extLst>
          </p:cNvPr>
          <p:cNvSpPr>
            <a:spLocks noGrp="1"/>
          </p:cNvSpPr>
          <p:nvPr>
            <p:ph type="body" sz="quarter" idx="14"/>
          </p:nvPr>
        </p:nvSpPr>
        <p:spPr>
          <a:xfrm>
            <a:off x="390524" y="1320800"/>
            <a:ext cx="11572875" cy="903288"/>
          </a:xfrm>
        </p:spPr>
        <p:txBody>
          <a:bodyPr wrap="square">
            <a:noAutofit/>
          </a:bodyPr>
          <a:lstStyle/>
          <a:p>
            <a:r>
              <a:rPr lang="es-ES_tradnl" dirty="0"/>
              <a:t>El grado en que “preguntamos” o “decimos” cuando interactuamos con otras personas</a:t>
            </a:r>
          </a:p>
        </p:txBody>
      </p:sp>
      <p:sp>
        <p:nvSpPr>
          <p:cNvPr id="105" name="Freeform: Shape 104">
            <a:extLst>
              <a:ext uri="{FF2B5EF4-FFF2-40B4-BE49-F238E27FC236}">
                <a16:creationId xmlns:a16="http://schemas.microsoft.com/office/drawing/2014/main" id="{F47359FB-C5A9-4B91-AA9E-3F9EB11EB072}"/>
              </a:ext>
            </a:extLst>
          </p:cNvPr>
          <p:cNvSpPr/>
          <p:nvPr/>
        </p:nvSpPr>
        <p:spPr bwMode="gray">
          <a:xfrm>
            <a:off x="390524" y="3731130"/>
            <a:ext cx="11554407" cy="47148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grpSp>
        <p:nvGrpSpPr>
          <p:cNvPr id="11" name="Group 10">
            <a:extLst>
              <a:ext uri="{FF2B5EF4-FFF2-40B4-BE49-F238E27FC236}">
                <a16:creationId xmlns:a16="http://schemas.microsoft.com/office/drawing/2014/main" id="{61028CB7-221A-496D-9791-24DAA674F1DB}"/>
              </a:ext>
            </a:extLst>
          </p:cNvPr>
          <p:cNvGrpSpPr/>
          <p:nvPr/>
        </p:nvGrpSpPr>
        <p:grpSpPr>
          <a:xfrm>
            <a:off x="920979" y="2586262"/>
            <a:ext cx="2286079" cy="2623452"/>
            <a:chOff x="663804" y="2586262"/>
            <a:chExt cx="2286079" cy="2623452"/>
          </a:xfrm>
        </p:grpSpPr>
        <p:grpSp>
          <p:nvGrpSpPr>
            <p:cNvPr id="2" name="Group 1">
              <a:extLst>
                <a:ext uri="{FF2B5EF4-FFF2-40B4-BE49-F238E27FC236}">
                  <a16:creationId xmlns:a16="http://schemas.microsoft.com/office/drawing/2014/main" id="{F69E7FE5-AC1F-4715-B8C8-261187280A71}"/>
                </a:ext>
              </a:extLst>
            </p:cNvPr>
            <p:cNvGrpSpPr/>
            <p:nvPr/>
          </p:nvGrpSpPr>
          <p:grpSpPr>
            <a:xfrm>
              <a:off x="666262" y="2586262"/>
              <a:ext cx="2283621" cy="1473315"/>
              <a:chOff x="666262" y="2586262"/>
              <a:chExt cx="2283621" cy="1473315"/>
            </a:xfrm>
          </p:grpSpPr>
          <p:sp>
            <p:nvSpPr>
              <p:cNvPr id="106" name="Rectangle 105">
                <a:extLst>
                  <a:ext uri="{FF2B5EF4-FFF2-40B4-BE49-F238E27FC236}">
                    <a16:creationId xmlns:a16="http://schemas.microsoft.com/office/drawing/2014/main" id="{7CBEC70D-C074-4106-B90C-A3290F802108}"/>
                  </a:ext>
                </a:extLst>
              </p:cNvPr>
              <p:cNvSpPr/>
              <p:nvPr/>
            </p:nvSpPr>
            <p:spPr bwMode="gray">
              <a:xfrm>
                <a:off x="912456" y="2586262"/>
                <a:ext cx="2037427"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es-ES_tradnl" dirty="0">
                    <a:solidFill>
                      <a:schemeClr val="tx2"/>
                    </a:solidFill>
                  </a:rPr>
                  <a:t>Más </a:t>
                </a:r>
                <a:br>
                  <a:rPr lang="es-ES_tradnl" dirty="0">
                    <a:solidFill>
                      <a:schemeClr val="tx2"/>
                    </a:solidFill>
                  </a:rPr>
                </a:br>
                <a:r>
                  <a:rPr lang="es-ES_tradnl" dirty="0">
                    <a:solidFill>
                      <a:schemeClr val="accent2"/>
                    </a:solidFill>
                    <a:latin typeface="Arial Black" panose="020B0A04020102020204" pitchFamily="34" charset="0"/>
                  </a:rPr>
                  <a:t>Preguntar</a:t>
                </a:r>
              </a:p>
            </p:txBody>
          </p:sp>
          <p:cxnSp>
            <p:nvCxnSpPr>
              <p:cNvPr id="112" name="Straight Arrow Connector 111">
                <a:extLst>
                  <a:ext uri="{FF2B5EF4-FFF2-40B4-BE49-F238E27FC236}">
                    <a16:creationId xmlns:a16="http://schemas.microsoft.com/office/drawing/2014/main" id="{BC3CDF6D-9308-4718-A404-2FB11520D53C}"/>
                  </a:ext>
                </a:extLst>
              </p:cNvPr>
              <p:cNvCxnSpPr>
                <a:cxnSpLocks/>
              </p:cNvCxnSpPr>
              <p:nvPr/>
            </p:nvCxnSpPr>
            <p:spPr>
              <a:xfrm flipV="1">
                <a:off x="751988"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4C58A70F-5996-4107-921A-B257E0ED82D3}"/>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ES_tradnl" sz="1800" dirty="0">
                  <a:solidFill>
                    <a:schemeClr val="bg1"/>
                  </a:solidFill>
                </a:endParaRPr>
              </a:p>
            </p:txBody>
          </p:sp>
        </p:grpSp>
        <p:grpSp>
          <p:nvGrpSpPr>
            <p:cNvPr id="58" name="Group 57">
              <a:extLst>
                <a:ext uri="{FF2B5EF4-FFF2-40B4-BE49-F238E27FC236}">
                  <a16:creationId xmlns:a16="http://schemas.microsoft.com/office/drawing/2014/main" id="{889C6C54-A2CB-443F-8CE9-0F9A7551824B}"/>
                </a:ext>
              </a:extLst>
            </p:cNvPr>
            <p:cNvGrpSpPr/>
            <p:nvPr/>
          </p:nvGrpSpPr>
          <p:grpSpPr>
            <a:xfrm flipV="1">
              <a:off x="663804" y="3874285"/>
              <a:ext cx="185292" cy="1335429"/>
              <a:chOff x="666262" y="2724148"/>
              <a:chExt cx="185292" cy="1335429"/>
            </a:xfrm>
          </p:grpSpPr>
          <p:cxnSp>
            <p:nvCxnSpPr>
              <p:cNvPr id="60" name="Straight Arrow Connector 59">
                <a:extLst>
                  <a:ext uri="{FF2B5EF4-FFF2-40B4-BE49-F238E27FC236}">
                    <a16:creationId xmlns:a16="http://schemas.microsoft.com/office/drawing/2014/main" id="{82C26E81-2E61-4A88-9742-BAC873EF2A1F}"/>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596B154B-8FF8-48DD-921F-A19B50280E4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ES_tradnl" sz="1800" dirty="0">
                  <a:solidFill>
                    <a:schemeClr val="bg1"/>
                  </a:solidFill>
                </a:endParaRPr>
              </a:p>
            </p:txBody>
          </p:sp>
        </p:grpSp>
      </p:grpSp>
      <p:grpSp>
        <p:nvGrpSpPr>
          <p:cNvPr id="12" name="Group 11">
            <a:extLst>
              <a:ext uri="{FF2B5EF4-FFF2-40B4-BE49-F238E27FC236}">
                <a16:creationId xmlns:a16="http://schemas.microsoft.com/office/drawing/2014/main" id="{82355E64-F2D0-4BE0-9FFB-E4EE49740F0C}"/>
              </a:ext>
            </a:extLst>
          </p:cNvPr>
          <p:cNvGrpSpPr/>
          <p:nvPr/>
        </p:nvGrpSpPr>
        <p:grpSpPr>
          <a:xfrm>
            <a:off x="3854546" y="2586262"/>
            <a:ext cx="2227440" cy="2623339"/>
            <a:chOff x="3673571" y="2586262"/>
            <a:chExt cx="2227440" cy="2623339"/>
          </a:xfrm>
        </p:grpSpPr>
        <p:grpSp>
          <p:nvGrpSpPr>
            <p:cNvPr id="3" name="Group 2">
              <a:extLst>
                <a:ext uri="{FF2B5EF4-FFF2-40B4-BE49-F238E27FC236}">
                  <a16:creationId xmlns:a16="http://schemas.microsoft.com/office/drawing/2014/main" id="{B151CDB1-0B77-4310-8A77-4C2D1FAB4EBA}"/>
                </a:ext>
              </a:extLst>
            </p:cNvPr>
            <p:cNvGrpSpPr/>
            <p:nvPr/>
          </p:nvGrpSpPr>
          <p:grpSpPr>
            <a:xfrm>
              <a:off x="3673571" y="2586262"/>
              <a:ext cx="2227440" cy="1473315"/>
              <a:chOff x="3673571" y="2586262"/>
              <a:chExt cx="2227440" cy="1473315"/>
            </a:xfrm>
          </p:grpSpPr>
          <p:sp>
            <p:nvSpPr>
              <p:cNvPr id="107" name="Rectangle 106">
                <a:extLst>
                  <a:ext uri="{FF2B5EF4-FFF2-40B4-BE49-F238E27FC236}">
                    <a16:creationId xmlns:a16="http://schemas.microsoft.com/office/drawing/2014/main" id="{862BD851-A968-4477-924E-FCC18BA47445}"/>
                  </a:ext>
                </a:extLst>
              </p:cNvPr>
              <p:cNvSpPr/>
              <p:nvPr/>
            </p:nvSpPr>
            <p:spPr bwMode="gray">
              <a:xfrm>
                <a:off x="3887140" y="2586262"/>
                <a:ext cx="2013871"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es-ES_tradnl" dirty="0">
                    <a:solidFill>
                      <a:schemeClr val="accent2"/>
                    </a:solidFill>
                    <a:latin typeface="Arial Black" panose="020B0A04020102020204" pitchFamily="34" charset="0"/>
                  </a:rPr>
                  <a:t>Preguntar </a:t>
                </a:r>
                <a:br>
                  <a:rPr lang="es-ES_tradnl" dirty="0">
                    <a:solidFill>
                      <a:schemeClr val="accent2"/>
                    </a:solidFill>
                    <a:latin typeface="Arial Black" panose="020B0A04020102020204" pitchFamily="34" charset="0"/>
                  </a:rPr>
                </a:br>
                <a:r>
                  <a:rPr lang="es-ES_tradnl" dirty="0">
                    <a:solidFill>
                      <a:schemeClr val="tx2"/>
                    </a:solidFill>
                  </a:rPr>
                  <a:t>con algo de </a:t>
                </a:r>
                <a:br>
                  <a:rPr lang="es-ES_tradnl" dirty="0">
                    <a:solidFill>
                      <a:schemeClr val="tx2"/>
                    </a:solidFill>
                  </a:rPr>
                </a:br>
                <a:r>
                  <a:rPr lang="es-ES_tradnl" dirty="0">
                    <a:solidFill>
                      <a:schemeClr val="accent2"/>
                    </a:solidFill>
                    <a:latin typeface="Arial Black" panose="020B0A04020102020204" pitchFamily="34" charset="0"/>
                  </a:rPr>
                  <a:t>Decir</a:t>
                </a:r>
              </a:p>
            </p:txBody>
          </p:sp>
          <p:cxnSp>
            <p:nvCxnSpPr>
              <p:cNvPr id="114" name="Straight Arrow Connector 113">
                <a:extLst>
                  <a:ext uri="{FF2B5EF4-FFF2-40B4-BE49-F238E27FC236}">
                    <a16:creationId xmlns:a16="http://schemas.microsoft.com/office/drawing/2014/main" id="{5737DADE-EA8E-47B8-84C6-FA905D25DEB9}"/>
                  </a:ext>
                </a:extLst>
              </p:cNvPr>
              <p:cNvCxnSpPr>
                <a:cxnSpLocks/>
              </p:cNvCxnSpPr>
              <p:nvPr/>
            </p:nvCxnSpPr>
            <p:spPr>
              <a:xfrm flipV="1">
                <a:off x="376272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05254348-75EA-49B2-9CB4-DBE65982CAD0}"/>
                  </a:ext>
                </a:extLst>
              </p:cNvPr>
              <p:cNvSpPr/>
              <p:nvPr/>
            </p:nvSpPr>
            <p:spPr bwMode="gray">
              <a:xfrm>
                <a:off x="3673571"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ES_tradnl" sz="1800" dirty="0">
                  <a:solidFill>
                    <a:schemeClr val="bg1"/>
                  </a:solidFill>
                </a:endParaRPr>
              </a:p>
            </p:txBody>
          </p:sp>
        </p:grpSp>
        <p:grpSp>
          <p:nvGrpSpPr>
            <p:cNvPr id="62" name="Group 61">
              <a:extLst>
                <a:ext uri="{FF2B5EF4-FFF2-40B4-BE49-F238E27FC236}">
                  <a16:creationId xmlns:a16="http://schemas.microsoft.com/office/drawing/2014/main" id="{11289068-BD7F-4BAC-A8A9-C98CF8E1552E}"/>
                </a:ext>
              </a:extLst>
            </p:cNvPr>
            <p:cNvGrpSpPr/>
            <p:nvPr/>
          </p:nvGrpSpPr>
          <p:grpSpPr>
            <a:xfrm flipV="1">
              <a:off x="3673571" y="3874172"/>
              <a:ext cx="185292" cy="1335429"/>
              <a:chOff x="666262" y="2724148"/>
              <a:chExt cx="185292" cy="1335429"/>
            </a:xfrm>
          </p:grpSpPr>
          <p:cxnSp>
            <p:nvCxnSpPr>
              <p:cNvPr id="63" name="Straight Arrow Connector 62">
                <a:extLst>
                  <a:ext uri="{FF2B5EF4-FFF2-40B4-BE49-F238E27FC236}">
                    <a16:creationId xmlns:a16="http://schemas.microsoft.com/office/drawing/2014/main" id="{41254307-FEFC-41A6-91DD-E9A7611011D1}"/>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530CAD69-A7F1-4929-A28A-C7051CDC4F19}"/>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ES_tradnl" sz="1800" dirty="0">
                  <a:solidFill>
                    <a:schemeClr val="bg1"/>
                  </a:solidFill>
                </a:endParaRPr>
              </a:p>
            </p:txBody>
          </p:sp>
        </p:grpSp>
      </p:grpSp>
      <p:grpSp>
        <p:nvGrpSpPr>
          <p:cNvPr id="13" name="Group 12">
            <a:extLst>
              <a:ext uri="{FF2B5EF4-FFF2-40B4-BE49-F238E27FC236}">
                <a16:creationId xmlns:a16="http://schemas.microsoft.com/office/drawing/2014/main" id="{595BE5B8-0C9A-41A5-9DD2-2B4A82008374}"/>
              </a:ext>
            </a:extLst>
          </p:cNvPr>
          <p:cNvGrpSpPr/>
          <p:nvPr/>
        </p:nvGrpSpPr>
        <p:grpSpPr>
          <a:xfrm>
            <a:off x="7178329" y="2586262"/>
            <a:ext cx="2151664" cy="2623339"/>
            <a:chOff x="6721129" y="2586262"/>
            <a:chExt cx="2151664" cy="2623339"/>
          </a:xfrm>
        </p:grpSpPr>
        <p:grpSp>
          <p:nvGrpSpPr>
            <p:cNvPr id="4" name="Group 3">
              <a:extLst>
                <a:ext uri="{FF2B5EF4-FFF2-40B4-BE49-F238E27FC236}">
                  <a16:creationId xmlns:a16="http://schemas.microsoft.com/office/drawing/2014/main" id="{FE50E3DB-23C7-491A-933C-E1E0EF101904}"/>
                </a:ext>
              </a:extLst>
            </p:cNvPr>
            <p:cNvGrpSpPr/>
            <p:nvPr/>
          </p:nvGrpSpPr>
          <p:grpSpPr>
            <a:xfrm>
              <a:off x="6722155" y="2586262"/>
              <a:ext cx="2150638" cy="1473315"/>
              <a:chOff x="6722155" y="2586262"/>
              <a:chExt cx="2150638" cy="1473315"/>
            </a:xfrm>
          </p:grpSpPr>
          <p:sp>
            <p:nvSpPr>
              <p:cNvPr id="108" name="Rectangle 107">
                <a:extLst>
                  <a:ext uri="{FF2B5EF4-FFF2-40B4-BE49-F238E27FC236}">
                    <a16:creationId xmlns:a16="http://schemas.microsoft.com/office/drawing/2014/main" id="{720DD83C-BCAA-4EC7-BE2C-A082021A9E40}"/>
                  </a:ext>
                </a:extLst>
              </p:cNvPr>
              <p:cNvSpPr/>
              <p:nvPr/>
            </p:nvSpPr>
            <p:spPr bwMode="gray">
              <a:xfrm>
                <a:off x="6906421" y="2586262"/>
                <a:ext cx="1966372"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es-ES_tradnl" dirty="0">
                    <a:solidFill>
                      <a:schemeClr val="accent2"/>
                    </a:solidFill>
                    <a:latin typeface="Arial Black" panose="020B0A04020102020204" pitchFamily="34" charset="0"/>
                  </a:rPr>
                  <a:t>Decir </a:t>
                </a:r>
                <a:br>
                  <a:rPr lang="es-ES_tradnl" dirty="0">
                    <a:solidFill>
                      <a:schemeClr val="accent2"/>
                    </a:solidFill>
                    <a:latin typeface="Arial Black" panose="020B0A04020102020204" pitchFamily="34" charset="0"/>
                  </a:rPr>
                </a:br>
                <a:r>
                  <a:rPr lang="es-ES_tradnl" dirty="0">
                    <a:solidFill>
                      <a:schemeClr val="tx2"/>
                    </a:solidFill>
                  </a:rPr>
                  <a:t>con algo de </a:t>
                </a:r>
                <a:r>
                  <a:rPr lang="es-ES_tradnl" dirty="0">
                    <a:solidFill>
                      <a:schemeClr val="accent2"/>
                    </a:solidFill>
                    <a:latin typeface="Arial Black" panose="020B0A04020102020204" pitchFamily="34" charset="0"/>
                  </a:rPr>
                  <a:t>Preguntar</a:t>
                </a:r>
              </a:p>
            </p:txBody>
          </p:sp>
          <p:cxnSp>
            <p:nvCxnSpPr>
              <p:cNvPr id="115" name="Straight Arrow Connector 114">
                <a:extLst>
                  <a:ext uri="{FF2B5EF4-FFF2-40B4-BE49-F238E27FC236}">
                    <a16:creationId xmlns:a16="http://schemas.microsoft.com/office/drawing/2014/main" id="{0966F77E-C92A-4E02-97A3-64B80B73A117}"/>
                  </a:ext>
                </a:extLst>
              </p:cNvPr>
              <p:cNvCxnSpPr>
                <a:cxnSpLocks/>
              </p:cNvCxnSpPr>
              <p:nvPr/>
            </p:nvCxnSpPr>
            <p:spPr>
              <a:xfrm flipV="1">
                <a:off x="680248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2" name="Oval 151">
                <a:extLst>
                  <a:ext uri="{FF2B5EF4-FFF2-40B4-BE49-F238E27FC236}">
                    <a16:creationId xmlns:a16="http://schemas.microsoft.com/office/drawing/2014/main" id="{DDA7D8D5-386C-43EA-B6EC-73EF743A014B}"/>
                  </a:ext>
                </a:extLst>
              </p:cNvPr>
              <p:cNvSpPr/>
              <p:nvPr/>
            </p:nvSpPr>
            <p:spPr bwMode="gray">
              <a:xfrm>
                <a:off x="6722155"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ES_tradnl" sz="1800" dirty="0">
                  <a:solidFill>
                    <a:schemeClr val="bg1"/>
                  </a:solidFill>
                </a:endParaRPr>
              </a:p>
            </p:txBody>
          </p:sp>
        </p:grpSp>
        <p:grpSp>
          <p:nvGrpSpPr>
            <p:cNvPr id="66" name="Group 65">
              <a:extLst>
                <a:ext uri="{FF2B5EF4-FFF2-40B4-BE49-F238E27FC236}">
                  <a16:creationId xmlns:a16="http://schemas.microsoft.com/office/drawing/2014/main" id="{F834F313-37B2-46BE-9E1A-A26BA9F3D915}"/>
                </a:ext>
              </a:extLst>
            </p:cNvPr>
            <p:cNvGrpSpPr/>
            <p:nvPr/>
          </p:nvGrpSpPr>
          <p:grpSpPr>
            <a:xfrm flipV="1">
              <a:off x="6721129" y="3874172"/>
              <a:ext cx="185292" cy="1335429"/>
              <a:chOff x="666262" y="2724148"/>
              <a:chExt cx="185292" cy="1335429"/>
            </a:xfrm>
          </p:grpSpPr>
          <p:cxnSp>
            <p:nvCxnSpPr>
              <p:cNvPr id="67" name="Straight Arrow Connector 66">
                <a:extLst>
                  <a:ext uri="{FF2B5EF4-FFF2-40B4-BE49-F238E27FC236}">
                    <a16:creationId xmlns:a16="http://schemas.microsoft.com/office/drawing/2014/main" id="{75067903-943D-4299-BD98-DBD15D8CF3CB}"/>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F6F86F60-AE12-4629-A039-C4C00977A621}"/>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ES_tradnl" sz="1800" dirty="0">
                  <a:solidFill>
                    <a:schemeClr val="bg1"/>
                  </a:solidFill>
                </a:endParaRPr>
              </a:p>
            </p:txBody>
          </p:sp>
        </p:grpSp>
      </p:grpSp>
      <p:grpSp>
        <p:nvGrpSpPr>
          <p:cNvPr id="14" name="Group 13">
            <a:extLst>
              <a:ext uri="{FF2B5EF4-FFF2-40B4-BE49-F238E27FC236}">
                <a16:creationId xmlns:a16="http://schemas.microsoft.com/office/drawing/2014/main" id="{62C83BEE-D801-4E35-8C2A-3DE5B50AFD4C}"/>
              </a:ext>
            </a:extLst>
          </p:cNvPr>
          <p:cNvGrpSpPr/>
          <p:nvPr/>
        </p:nvGrpSpPr>
        <p:grpSpPr>
          <a:xfrm>
            <a:off x="10119989" y="2586262"/>
            <a:ext cx="2001716" cy="2623339"/>
            <a:chOff x="9767564" y="2586262"/>
            <a:chExt cx="2001716" cy="2623339"/>
          </a:xfrm>
        </p:grpSpPr>
        <p:grpSp>
          <p:nvGrpSpPr>
            <p:cNvPr id="7" name="Group 6">
              <a:extLst>
                <a:ext uri="{FF2B5EF4-FFF2-40B4-BE49-F238E27FC236}">
                  <a16:creationId xmlns:a16="http://schemas.microsoft.com/office/drawing/2014/main" id="{D01F4BB2-CD92-4555-BB2D-227F92862F8B}"/>
                </a:ext>
              </a:extLst>
            </p:cNvPr>
            <p:cNvGrpSpPr/>
            <p:nvPr/>
          </p:nvGrpSpPr>
          <p:grpSpPr>
            <a:xfrm>
              <a:off x="9767564" y="2586262"/>
              <a:ext cx="2001716" cy="1473315"/>
              <a:chOff x="9767564" y="2586262"/>
              <a:chExt cx="2001716" cy="1473315"/>
            </a:xfrm>
          </p:grpSpPr>
          <p:sp>
            <p:nvSpPr>
              <p:cNvPr id="109" name="Rectangle 108">
                <a:extLst>
                  <a:ext uri="{FF2B5EF4-FFF2-40B4-BE49-F238E27FC236}">
                    <a16:creationId xmlns:a16="http://schemas.microsoft.com/office/drawing/2014/main" id="{7A071793-5E94-4075-9D7A-39BD412B488B}"/>
                  </a:ext>
                </a:extLst>
              </p:cNvPr>
              <p:cNvSpPr/>
              <p:nvPr/>
            </p:nvSpPr>
            <p:spPr bwMode="gray">
              <a:xfrm>
                <a:off x="9991725" y="2586262"/>
                <a:ext cx="1777555"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es-ES_tradnl" dirty="0">
                    <a:solidFill>
                      <a:schemeClr val="tx2"/>
                    </a:solidFill>
                  </a:rPr>
                  <a:t>Más </a:t>
                </a:r>
                <a:br>
                  <a:rPr lang="es-ES_tradnl" dirty="0">
                    <a:solidFill>
                      <a:schemeClr val="tx2"/>
                    </a:solidFill>
                  </a:rPr>
                </a:br>
                <a:r>
                  <a:rPr lang="es-ES_tradnl" dirty="0">
                    <a:solidFill>
                      <a:schemeClr val="accent2"/>
                    </a:solidFill>
                    <a:latin typeface="Arial Black" panose="020B0A04020102020204" pitchFamily="34" charset="0"/>
                  </a:rPr>
                  <a:t>Decir</a:t>
                </a:r>
              </a:p>
            </p:txBody>
          </p:sp>
          <p:cxnSp>
            <p:nvCxnSpPr>
              <p:cNvPr id="116" name="Straight Arrow Connector 115">
                <a:extLst>
                  <a:ext uri="{FF2B5EF4-FFF2-40B4-BE49-F238E27FC236}">
                    <a16:creationId xmlns:a16="http://schemas.microsoft.com/office/drawing/2014/main" id="{1516D83F-D678-4103-9DCA-A6D8615A2EAB}"/>
                  </a:ext>
                </a:extLst>
              </p:cNvPr>
              <p:cNvCxnSpPr>
                <a:cxnSpLocks/>
              </p:cNvCxnSpPr>
              <p:nvPr/>
            </p:nvCxnSpPr>
            <p:spPr>
              <a:xfrm flipV="1">
                <a:off x="9867900"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6CA66541-9FB1-4BCF-B519-50D9D36020B9}"/>
                  </a:ext>
                </a:extLst>
              </p:cNvPr>
              <p:cNvSpPr/>
              <p:nvPr/>
            </p:nvSpPr>
            <p:spPr bwMode="gray">
              <a:xfrm>
                <a:off x="9767564"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ES_tradnl" sz="1800" dirty="0">
                  <a:solidFill>
                    <a:schemeClr val="bg1"/>
                  </a:solidFill>
                </a:endParaRPr>
              </a:p>
            </p:txBody>
          </p:sp>
        </p:grpSp>
        <p:grpSp>
          <p:nvGrpSpPr>
            <p:cNvPr id="69" name="Group 68">
              <a:extLst>
                <a:ext uri="{FF2B5EF4-FFF2-40B4-BE49-F238E27FC236}">
                  <a16:creationId xmlns:a16="http://schemas.microsoft.com/office/drawing/2014/main" id="{69E6FE9F-5916-4A73-8CD3-794C07BEFCCF}"/>
                </a:ext>
              </a:extLst>
            </p:cNvPr>
            <p:cNvGrpSpPr/>
            <p:nvPr/>
          </p:nvGrpSpPr>
          <p:grpSpPr>
            <a:xfrm flipV="1">
              <a:off x="9768687" y="3874172"/>
              <a:ext cx="185292" cy="1335429"/>
              <a:chOff x="666262" y="2724148"/>
              <a:chExt cx="185292" cy="1335429"/>
            </a:xfrm>
          </p:grpSpPr>
          <p:cxnSp>
            <p:nvCxnSpPr>
              <p:cNvPr id="70" name="Straight Arrow Connector 69">
                <a:extLst>
                  <a:ext uri="{FF2B5EF4-FFF2-40B4-BE49-F238E27FC236}">
                    <a16:creationId xmlns:a16="http://schemas.microsoft.com/office/drawing/2014/main" id="{DD4F5C41-F228-4569-9B24-8105F4496309}"/>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D9D644F4-1417-4A8D-894C-6149CA00551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ES_tradnl" sz="1800" dirty="0">
                  <a:solidFill>
                    <a:schemeClr val="bg1"/>
                  </a:solidFill>
                </a:endParaRPr>
              </a:p>
            </p:txBody>
          </p:sp>
        </p:grpSp>
      </p:grpSp>
    </p:spTree>
    <p:extLst>
      <p:ext uri="{BB962C8B-B14F-4D97-AF65-F5344CB8AC3E}">
        <p14:creationId xmlns:p14="http://schemas.microsoft.com/office/powerpoint/2010/main" val="1442559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01CE6D-7D77-406D-BFBE-9917245B1E16}"/>
              </a:ext>
            </a:extLst>
          </p:cNvPr>
          <p:cNvSpPr>
            <a:spLocks noGrp="1"/>
          </p:cNvSpPr>
          <p:nvPr>
            <p:ph type="title"/>
          </p:nvPr>
        </p:nvSpPr>
        <p:spPr>
          <a:xfrm>
            <a:off x="390525" y="228600"/>
            <a:ext cx="3687763" cy="1995488"/>
          </a:xfrm>
        </p:spPr>
        <p:txBody>
          <a:bodyPr wrap="square"/>
          <a:lstStyle/>
          <a:p>
            <a:r>
              <a:rPr lang="es-ES_tradnl" dirty="0"/>
              <a:t>Comportamientos de la asertividad</a:t>
            </a:r>
          </a:p>
        </p:txBody>
      </p:sp>
      <p:sp>
        <p:nvSpPr>
          <p:cNvPr id="8" name="Content Placeholder 7">
            <a:extLst>
              <a:ext uri="{FF2B5EF4-FFF2-40B4-BE49-F238E27FC236}">
                <a16:creationId xmlns:a16="http://schemas.microsoft.com/office/drawing/2014/main" id="{FEEDC26F-F900-41DD-924C-EE21C6E4F7AD}"/>
              </a:ext>
            </a:extLst>
          </p:cNvPr>
          <p:cNvSpPr>
            <a:spLocks noGrp="1"/>
          </p:cNvSpPr>
          <p:nvPr>
            <p:ph idx="1"/>
          </p:nvPr>
        </p:nvSpPr>
        <p:spPr>
          <a:xfrm>
            <a:off x="4078288" y="228600"/>
            <a:ext cx="7885113" cy="5798126"/>
          </a:xfrm>
        </p:spPr>
        <p:txBody>
          <a:bodyPr/>
          <a:lstStyle/>
          <a:p>
            <a:r>
              <a:rPr lang="es-ES_tradnl" sz="2000" dirty="0"/>
              <a:t> </a:t>
            </a:r>
          </a:p>
        </p:txBody>
      </p:sp>
      <p:sp>
        <p:nvSpPr>
          <p:cNvPr id="4" name="Footer Placeholder 3">
            <a:extLst>
              <a:ext uri="{FF2B5EF4-FFF2-40B4-BE49-F238E27FC236}">
                <a16:creationId xmlns:a16="http://schemas.microsoft.com/office/drawing/2014/main" id="{8C12E9FE-DB54-4DDD-9F68-1015D3EAF337}"/>
              </a:ext>
            </a:extLst>
          </p:cNvPr>
          <p:cNvSpPr>
            <a:spLocks noGrp="1"/>
          </p:cNvSpPr>
          <p:nvPr>
            <p:ph type="ftr" sz="quarter" idx="11"/>
          </p:nvPr>
        </p:nvSpPr>
        <p:spPr/>
        <p:txBody>
          <a:bodyPr/>
          <a:lstStyle/>
          <a:p>
            <a:pPr algn="l"/>
            <a:r>
              <a:rPr lang="es-ES_tradnl" sz="900" dirty="0"/>
              <a:t>© The TRACOM Corporation. Todos los derechos reservados.</a:t>
            </a:r>
          </a:p>
        </p:txBody>
      </p:sp>
      <p:sp>
        <p:nvSpPr>
          <p:cNvPr id="3" name="Slide Number Placeholder 2">
            <a:extLst>
              <a:ext uri="{FF2B5EF4-FFF2-40B4-BE49-F238E27FC236}">
                <a16:creationId xmlns:a16="http://schemas.microsoft.com/office/drawing/2014/main" id="{C35D4F5A-8F21-4AB8-83D5-B838CF5D7397}"/>
              </a:ext>
            </a:extLst>
          </p:cNvPr>
          <p:cNvSpPr>
            <a:spLocks noGrp="1"/>
          </p:cNvSpPr>
          <p:nvPr>
            <p:ph type="sldNum" sz="quarter" idx="12"/>
          </p:nvPr>
        </p:nvSpPr>
        <p:spPr/>
        <p:txBody>
          <a:bodyPr/>
          <a:lstStyle/>
          <a:p>
            <a:fld id="{1B1CF60C-C85D-47C0-8597-E3BF95F18FA3}" type="slidenum">
              <a:rPr lang="es-ES_tradnl" sz="900" smtClean="0"/>
              <a:t>13</a:t>
            </a:fld>
            <a:endParaRPr lang="es-ES_tradnl" sz="900" dirty="0"/>
          </a:p>
        </p:txBody>
      </p:sp>
      <p:graphicFrame>
        <p:nvGraphicFramePr>
          <p:cNvPr id="14" name="Table 13">
            <a:extLst>
              <a:ext uri="{FF2B5EF4-FFF2-40B4-BE49-F238E27FC236}">
                <a16:creationId xmlns:a16="http://schemas.microsoft.com/office/drawing/2014/main" id="{2CDBFB76-023C-4CCE-B4A7-01755CFF5E69}"/>
              </a:ext>
            </a:extLst>
          </p:cNvPr>
          <p:cNvGraphicFramePr>
            <a:graphicFrameLocks noGrp="1"/>
          </p:cNvGraphicFramePr>
          <p:nvPr>
            <p:extLst>
              <p:ext uri="{D42A27DB-BD31-4B8C-83A1-F6EECF244321}">
                <p14:modId xmlns:p14="http://schemas.microsoft.com/office/powerpoint/2010/main" val="1084476651"/>
              </p:ext>
            </p:extLst>
          </p:nvPr>
        </p:nvGraphicFramePr>
        <p:xfrm>
          <a:off x="6003509" y="5220646"/>
          <a:ext cx="4263992" cy="429684"/>
        </p:xfrm>
        <a:graphic>
          <a:graphicData uri="http://schemas.openxmlformats.org/drawingml/2006/table">
            <a:tbl>
              <a:tblPr>
                <a:tableStyleId>{5FD0F851-EC5A-4D38-B0AD-8093EC10F338}</a:tableStyleId>
              </a:tblPr>
              <a:tblGrid>
                <a:gridCol w="1032258">
                  <a:extLst>
                    <a:ext uri="{9D8B030D-6E8A-4147-A177-3AD203B41FA5}">
                      <a16:colId xmlns:a16="http://schemas.microsoft.com/office/drawing/2014/main" val="3316520189"/>
                    </a:ext>
                  </a:extLst>
                </a:gridCol>
                <a:gridCol w="3231734">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dirty="0"/>
                        <a:t>HACER</a:t>
                      </a:r>
                    </a:p>
                  </a:txBody>
                  <a:tcPr marL="0" marR="0" marT="0" marB="0" anchor="ctr">
                    <a:solidFill>
                      <a:schemeClr val="accent2"/>
                    </a:solidFill>
                  </a:tcPr>
                </a:tc>
                <a:tc>
                  <a:txBody>
                    <a:bodyPr/>
                    <a:lstStyle/>
                    <a:p>
                      <a:pPr>
                        <a:defRPr>
                          <a:solidFill>
                            <a:schemeClr val="accent6"/>
                          </a:solidFill>
                        </a:defRPr>
                      </a:pPr>
                      <a:r>
                        <a:rPr dirty="0"/>
                        <a:t>Comportamientos no verbales</a:t>
                      </a:r>
                    </a:p>
                  </a:txBody>
                  <a:tcP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CEDCB9E5-5477-4298-BC91-239C3DB6A6A5}"/>
              </a:ext>
            </a:extLst>
          </p:cNvPr>
          <p:cNvGraphicFramePr>
            <a:graphicFrameLocks noGrp="1"/>
          </p:cNvGraphicFramePr>
          <p:nvPr>
            <p:extLst>
              <p:ext uri="{D42A27DB-BD31-4B8C-83A1-F6EECF244321}">
                <p14:modId xmlns:p14="http://schemas.microsoft.com/office/powerpoint/2010/main" val="3501495324"/>
              </p:ext>
            </p:extLst>
          </p:nvPr>
        </p:nvGraphicFramePr>
        <p:xfrm>
          <a:off x="6057500" y="637498"/>
          <a:ext cx="3952775" cy="429684"/>
        </p:xfrm>
        <a:graphic>
          <a:graphicData uri="http://schemas.openxmlformats.org/drawingml/2006/table">
            <a:tbl>
              <a:tblPr>
                <a:tableStyleId>{5FD0F851-EC5A-4D38-B0AD-8093EC10F338}</a:tableStyleId>
              </a:tblPr>
              <a:tblGrid>
                <a:gridCol w="926898">
                  <a:extLst>
                    <a:ext uri="{9D8B030D-6E8A-4147-A177-3AD203B41FA5}">
                      <a16:colId xmlns:a16="http://schemas.microsoft.com/office/drawing/2014/main" val="3316520189"/>
                    </a:ext>
                  </a:extLst>
                </a:gridCol>
                <a:gridCol w="3025877">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dirty="0"/>
                        <a:t>DECIR</a:t>
                      </a:r>
                    </a:p>
                  </a:txBody>
                  <a:tcPr marL="0" marR="0" marT="0" marB="0" anchor="ctr">
                    <a:solidFill>
                      <a:schemeClr val="accent2"/>
                    </a:solidFill>
                  </a:tcPr>
                </a:tc>
                <a:tc>
                  <a:txBody>
                    <a:bodyPr/>
                    <a:lstStyle/>
                    <a:p>
                      <a:pPr>
                        <a:defRPr>
                          <a:solidFill>
                            <a:schemeClr val="accent6"/>
                          </a:solidFill>
                        </a:defRPr>
                      </a:pPr>
                      <a:r>
                        <a:rPr dirty="0"/>
                        <a:t>Comportamientos verbales</a:t>
                      </a:r>
                    </a:p>
                  </a:txBody>
                  <a:tcPr>
                    <a:solidFill>
                      <a:schemeClr val="accent5"/>
                    </a:solidFill>
                  </a:tcPr>
                </a:tc>
                <a:extLst>
                  <a:ext uri="{0D108BD9-81ED-4DB2-BD59-A6C34878D82A}">
                    <a16:rowId xmlns:a16="http://schemas.microsoft.com/office/drawing/2014/main" val="4173734823"/>
                  </a:ext>
                </a:extLst>
              </a:tr>
            </a:tbl>
          </a:graphicData>
        </a:graphic>
      </p:graphicFrame>
      <p:grpSp>
        <p:nvGrpSpPr>
          <p:cNvPr id="2" name="Group 1">
            <a:extLst>
              <a:ext uri="{FF2B5EF4-FFF2-40B4-BE49-F238E27FC236}">
                <a16:creationId xmlns:a16="http://schemas.microsoft.com/office/drawing/2014/main" id="{30594167-0996-4210-9971-E5823E6150B4}"/>
              </a:ext>
            </a:extLst>
          </p:cNvPr>
          <p:cNvGrpSpPr/>
          <p:nvPr/>
        </p:nvGrpSpPr>
        <p:grpSpPr>
          <a:xfrm>
            <a:off x="5347857" y="1304327"/>
            <a:ext cx="5493470" cy="417436"/>
            <a:chOff x="5347857" y="1271077"/>
            <a:chExt cx="5493470" cy="417436"/>
          </a:xfrm>
        </p:grpSpPr>
        <p:grpSp>
          <p:nvGrpSpPr>
            <p:cNvPr id="19" name="Group 18">
              <a:extLst>
                <a:ext uri="{FF2B5EF4-FFF2-40B4-BE49-F238E27FC236}">
                  <a16:creationId xmlns:a16="http://schemas.microsoft.com/office/drawing/2014/main" id="{AFC966E2-7F39-4A7B-AA12-AE046019DAE0}"/>
                </a:ext>
              </a:extLst>
            </p:cNvPr>
            <p:cNvGrpSpPr/>
            <p:nvPr/>
          </p:nvGrpSpPr>
          <p:grpSpPr>
            <a:xfrm>
              <a:off x="6619875" y="1271077"/>
              <a:ext cx="2917825" cy="417436"/>
              <a:chOff x="6696075" y="1461560"/>
              <a:chExt cx="3295650" cy="471489"/>
            </a:xfrm>
          </p:grpSpPr>
          <p:sp>
            <p:nvSpPr>
              <p:cNvPr id="16" name="Rectangle 15">
                <a:extLst>
                  <a:ext uri="{FF2B5EF4-FFF2-40B4-BE49-F238E27FC236}">
                    <a16:creationId xmlns:a16="http://schemas.microsoft.com/office/drawing/2014/main" id="{A3F904DD-2705-4C7F-96D8-D8A04C2A7ECA}"/>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ES_tradnl" sz="1600" dirty="0"/>
                  <a:t>Ritmo del discurso</a:t>
                </a:r>
              </a:p>
            </p:txBody>
          </p:sp>
          <p:sp>
            <p:nvSpPr>
              <p:cNvPr id="17" name="Arrow: Pentagon 16">
                <a:extLst>
                  <a:ext uri="{FF2B5EF4-FFF2-40B4-BE49-F238E27FC236}">
                    <a16:creationId xmlns:a16="http://schemas.microsoft.com/office/drawing/2014/main" id="{037E7C4D-7B01-4D7E-8B45-07975F0B02F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sp>
            <p:nvSpPr>
              <p:cNvPr id="18" name="Arrow: Pentagon 17">
                <a:extLst>
                  <a:ext uri="{FF2B5EF4-FFF2-40B4-BE49-F238E27FC236}">
                    <a16:creationId xmlns:a16="http://schemas.microsoft.com/office/drawing/2014/main" id="{3B12E190-E957-4491-8F14-DE9D409742F6}"/>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grpSp>
        <p:sp>
          <p:nvSpPr>
            <p:cNvPr id="28" name="TextBox 27">
              <a:extLst>
                <a:ext uri="{FF2B5EF4-FFF2-40B4-BE49-F238E27FC236}">
                  <a16:creationId xmlns:a16="http://schemas.microsoft.com/office/drawing/2014/main" id="{F9ADA6A4-6E03-4D69-8405-165B786A3AB7}"/>
                </a:ext>
              </a:extLst>
            </p:cNvPr>
            <p:cNvSpPr txBox="1"/>
            <p:nvPr/>
          </p:nvSpPr>
          <p:spPr>
            <a:xfrm>
              <a:off x="5347857" y="1341295"/>
              <a:ext cx="889666" cy="246221"/>
            </a:xfrm>
            <a:prstGeom prst="rect">
              <a:avLst/>
            </a:prstGeom>
            <a:noFill/>
          </p:spPr>
          <p:txBody>
            <a:bodyPr wrap="none" lIns="0" tIns="0" rIns="0" bIns="0">
              <a:spAutoFit/>
            </a:bodyPr>
            <a:lstStyle/>
            <a:p>
              <a:pPr algn="r">
                <a:defRPr>
                  <a:solidFill>
                    <a:schemeClr val="tx2"/>
                  </a:solidFill>
                </a:defRPr>
              </a:pPr>
              <a:r>
                <a:rPr lang="es-ES_tradnl" sz="1600" dirty="0"/>
                <a:t>Más lento</a:t>
              </a:r>
            </a:p>
          </p:txBody>
        </p:sp>
        <p:sp>
          <p:nvSpPr>
            <p:cNvPr id="33" name="TextBox 32">
              <a:extLst>
                <a:ext uri="{FF2B5EF4-FFF2-40B4-BE49-F238E27FC236}">
                  <a16:creationId xmlns:a16="http://schemas.microsoft.com/office/drawing/2014/main" id="{AA369EBB-7F4E-4B14-BBE2-1201971B28A0}"/>
                </a:ext>
              </a:extLst>
            </p:cNvPr>
            <p:cNvSpPr txBox="1"/>
            <p:nvPr/>
          </p:nvSpPr>
          <p:spPr>
            <a:xfrm>
              <a:off x="9826626" y="1341295"/>
              <a:ext cx="1014701" cy="246221"/>
            </a:xfrm>
            <a:prstGeom prst="rect">
              <a:avLst/>
            </a:prstGeom>
            <a:noFill/>
          </p:spPr>
          <p:txBody>
            <a:bodyPr wrap="none" lIns="0" tIns="0" rIns="0" bIns="0">
              <a:spAutoFit/>
            </a:bodyPr>
            <a:lstStyle/>
            <a:p>
              <a:pPr>
                <a:defRPr>
                  <a:solidFill>
                    <a:schemeClr val="tx2"/>
                  </a:solidFill>
                </a:defRPr>
              </a:pPr>
              <a:r>
                <a:rPr lang="es-ES_tradnl" sz="1600" dirty="0"/>
                <a:t>Más rápido</a:t>
              </a:r>
            </a:p>
          </p:txBody>
        </p:sp>
      </p:grpSp>
      <p:grpSp>
        <p:nvGrpSpPr>
          <p:cNvPr id="5" name="Group 4">
            <a:extLst>
              <a:ext uri="{FF2B5EF4-FFF2-40B4-BE49-F238E27FC236}">
                <a16:creationId xmlns:a16="http://schemas.microsoft.com/office/drawing/2014/main" id="{C798A869-A51C-48AB-A2C2-770550F70B7A}"/>
              </a:ext>
            </a:extLst>
          </p:cNvPr>
          <p:cNvGrpSpPr/>
          <p:nvPr/>
        </p:nvGrpSpPr>
        <p:grpSpPr>
          <a:xfrm>
            <a:off x="5391670" y="1797962"/>
            <a:ext cx="5146790" cy="417436"/>
            <a:chOff x="5391670" y="1764712"/>
            <a:chExt cx="5146790" cy="417436"/>
          </a:xfrm>
        </p:grpSpPr>
        <p:grpSp>
          <p:nvGrpSpPr>
            <p:cNvPr id="20" name="Group 19">
              <a:extLst>
                <a:ext uri="{FF2B5EF4-FFF2-40B4-BE49-F238E27FC236}">
                  <a16:creationId xmlns:a16="http://schemas.microsoft.com/office/drawing/2014/main" id="{7A0DEB2A-C35B-4E83-9CA1-D883AC07058F}"/>
                </a:ext>
              </a:extLst>
            </p:cNvPr>
            <p:cNvGrpSpPr/>
            <p:nvPr/>
          </p:nvGrpSpPr>
          <p:grpSpPr>
            <a:xfrm>
              <a:off x="6619875" y="1764712"/>
              <a:ext cx="2917825" cy="417436"/>
              <a:chOff x="6696075" y="1461560"/>
              <a:chExt cx="3295650" cy="471489"/>
            </a:xfrm>
          </p:grpSpPr>
          <p:sp>
            <p:nvSpPr>
              <p:cNvPr id="21" name="Rectangle 20">
                <a:extLst>
                  <a:ext uri="{FF2B5EF4-FFF2-40B4-BE49-F238E27FC236}">
                    <a16:creationId xmlns:a16="http://schemas.microsoft.com/office/drawing/2014/main" id="{1A9ED9B3-4C09-4704-818A-A80523AD5A16}"/>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ES_tradnl" sz="1600" dirty="0"/>
                  <a:t>Cantidad de discurso</a:t>
                </a:r>
              </a:p>
            </p:txBody>
          </p:sp>
          <p:sp>
            <p:nvSpPr>
              <p:cNvPr id="22" name="Arrow: Pentagon 21">
                <a:extLst>
                  <a:ext uri="{FF2B5EF4-FFF2-40B4-BE49-F238E27FC236}">
                    <a16:creationId xmlns:a16="http://schemas.microsoft.com/office/drawing/2014/main" id="{986F35D0-99CE-4699-8DDD-881F1949ED5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sp>
            <p:nvSpPr>
              <p:cNvPr id="23" name="Arrow: Pentagon 22">
                <a:extLst>
                  <a:ext uri="{FF2B5EF4-FFF2-40B4-BE49-F238E27FC236}">
                    <a16:creationId xmlns:a16="http://schemas.microsoft.com/office/drawing/2014/main" id="{484CF4FC-35E1-45A4-B8A7-CCAAD313E3D5}"/>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grpSp>
        <p:sp>
          <p:nvSpPr>
            <p:cNvPr id="29" name="TextBox 28">
              <a:extLst>
                <a:ext uri="{FF2B5EF4-FFF2-40B4-BE49-F238E27FC236}">
                  <a16:creationId xmlns:a16="http://schemas.microsoft.com/office/drawing/2014/main" id="{22944DCA-CF93-4B3A-AC6D-62EB55FA92E1}"/>
                </a:ext>
              </a:extLst>
            </p:cNvPr>
            <p:cNvSpPr txBox="1"/>
            <p:nvPr/>
          </p:nvSpPr>
          <p:spPr>
            <a:xfrm>
              <a:off x="5391670" y="1834931"/>
              <a:ext cx="845854" cy="246221"/>
            </a:xfrm>
            <a:prstGeom prst="rect">
              <a:avLst/>
            </a:prstGeom>
            <a:noFill/>
          </p:spPr>
          <p:txBody>
            <a:bodyPr wrap="square" lIns="0" tIns="0" rIns="0" bIns="0">
              <a:spAutoFit/>
            </a:bodyPr>
            <a:lstStyle/>
            <a:p>
              <a:pPr algn="r">
                <a:defRPr>
                  <a:solidFill>
                    <a:schemeClr val="tx2"/>
                  </a:solidFill>
                </a:defRPr>
              </a:pPr>
              <a:r>
                <a:rPr lang="es-ES_tradnl" sz="1600" dirty="0"/>
                <a:t>Menos</a:t>
              </a:r>
            </a:p>
          </p:txBody>
        </p:sp>
        <p:sp>
          <p:nvSpPr>
            <p:cNvPr id="34" name="TextBox 33">
              <a:extLst>
                <a:ext uri="{FF2B5EF4-FFF2-40B4-BE49-F238E27FC236}">
                  <a16:creationId xmlns:a16="http://schemas.microsoft.com/office/drawing/2014/main" id="{A202BA3B-E617-4A84-84D6-8302BAA5A123}"/>
                </a:ext>
              </a:extLst>
            </p:cNvPr>
            <p:cNvSpPr txBox="1"/>
            <p:nvPr/>
          </p:nvSpPr>
          <p:spPr>
            <a:xfrm>
              <a:off x="9826626" y="1834931"/>
              <a:ext cx="711834" cy="246221"/>
            </a:xfrm>
            <a:prstGeom prst="rect">
              <a:avLst/>
            </a:prstGeom>
            <a:noFill/>
          </p:spPr>
          <p:txBody>
            <a:bodyPr wrap="square" lIns="0" tIns="0" rIns="0" bIns="0">
              <a:spAutoFit/>
            </a:bodyPr>
            <a:lstStyle/>
            <a:p>
              <a:pPr>
                <a:defRPr>
                  <a:solidFill>
                    <a:schemeClr val="tx2"/>
                  </a:solidFill>
                </a:defRPr>
              </a:pPr>
              <a:r>
                <a:rPr lang="es-ES_tradnl" sz="1600" dirty="0"/>
                <a:t>Más</a:t>
              </a:r>
            </a:p>
          </p:txBody>
        </p:sp>
      </p:grpSp>
      <p:grpSp>
        <p:nvGrpSpPr>
          <p:cNvPr id="6" name="Group 5">
            <a:extLst>
              <a:ext uri="{FF2B5EF4-FFF2-40B4-BE49-F238E27FC236}">
                <a16:creationId xmlns:a16="http://schemas.microsoft.com/office/drawing/2014/main" id="{9EE8C354-F8AB-489D-AD23-310C1EF4B949}"/>
              </a:ext>
            </a:extLst>
          </p:cNvPr>
          <p:cNvGrpSpPr/>
          <p:nvPr/>
        </p:nvGrpSpPr>
        <p:grpSpPr>
          <a:xfrm>
            <a:off x="5407026" y="2291597"/>
            <a:ext cx="5250097" cy="417436"/>
            <a:chOff x="5407026" y="2258347"/>
            <a:chExt cx="5250097" cy="417436"/>
          </a:xfrm>
        </p:grpSpPr>
        <p:grpSp>
          <p:nvGrpSpPr>
            <p:cNvPr id="24" name="Group 23">
              <a:extLst>
                <a:ext uri="{FF2B5EF4-FFF2-40B4-BE49-F238E27FC236}">
                  <a16:creationId xmlns:a16="http://schemas.microsoft.com/office/drawing/2014/main" id="{24FBE762-1CCA-4E19-9B45-C199F7BDAF56}"/>
                </a:ext>
              </a:extLst>
            </p:cNvPr>
            <p:cNvGrpSpPr/>
            <p:nvPr/>
          </p:nvGrpSpPr>
          <p:grpSpPr>
            <a:xfrm>
              <a:off x="6619875" y="2258347"/>
              <a:ext cx="2917825" cy="417436"/>
              <a:chOff x="6696075" y="1461560"/>
              <a:chExt cx="3295650" cy="471489"/>
            </a:xfrm>
          </p:grpSpPr>
          <p:sp>
            <p:nvSpPr>
              <p:cNvPr id="25" name="Rectangle 24">
                <a:extLst>
                  <a:ext uri="{FF2B5EF4-FFF2-40B4-BE49-F238E27FC236}">
                    <a16:creationId xmlns:a16="http://schemas.microsoft.com/office/drawing/2014/main" id="{51A3B86C-A796-458E-A36C-8606078FCA47}"/>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ES_tradnl" sz="1600" dirty="0"/>
                  <a:t>Volumen de voz</a:t>
                </a:r>
              </a:p>
            </p:txBody>
          </p:sp>
          <p:sp>
            <p:nvSpPr>
              <p:cNvPr id="26" name="Arrow: Pentagon 25">
                <a:extLst>
                  <a:ext uri="{FF2B5EF4-FFF2-40B4-BE49-F238E27FC236}">
                    <a16:creationId xmlns:a16="http://schemas.microsoft.com/office/drawing/2014/main" id="{216B3D41-3978-404A-B6C6-3A10E0CCF29C}"/>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sp>
            <p:nvSpPr>
              <p:cNvPr id="27" name="Arrow: Pentagon 26">
                <a:extLst>
                  <a:ext uri="{FF2B5EF4-FFF2-40B4-BE49-F238E27FC236}">
                    <a16:creationId xmlns:a16="http://schemas.microsoft.com/office/drawing/2014/main" id="{A3523D58-52F8-41BD-9446-34DF7721819C}"/>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grpSp>
        <p:sp>
          <p:nvSpPr>
            <p:cNvPr id="30" name="TextBox 29">
              <a:extLst>
                <a:ext uri="{FF2B5EF4-FFF2-40B4-BE49-F238E27FC236}">
                  <a16:creationId xmlns:a16="http://schemas.microsoft.com/office/drawing/2014/main" id="{00894010-3237-4F72-94BA-B602B26B1699}"/>
                </a:ext>
              </a:extLst>
            </p:cNvPr>
            <p:cNvSpPr txBox="1"/>
            <p:nvPr/>
          </p:nvSpPr>
          <p:spPr>
            <a:xfrm>
              <a:off x="5407026" y="2328566"/>
              <a:ext cx="830497" cy="246221"/>
            </a:xfrm>
            <a:prstGeom prst="rect">
              <a:avLst/>
            </a:prstGeom>
            <a:noFill/>
          </p:spPr>
          <p:txBody>
            <a:bodyPr wrap="square" lIns="0" tIns="0" rIns="0" bIns="0">
              <a:spAutoFit/>
            </a:bodyPr>
            <a:lstStyle/>
            <a:p>
              <a:pPr algn="r">
                <a:defRPr>
                  <a:solidFill>
                    <a:schemeClr val="tx2"/>
                  </a:solidFill>
                </a:defRPr>
              </a:pPr>
              <a:r>
                <a:rPr lang="es-ES_tradnl" sz="1600" dirty="0"/>
                <a:t>Más bajo</a:t>
              </a:r>
            </a:p>
          </p:txBody>
        </p:sp>
        <p:sp>
          <p:nvSpPr>
            <p:cNvPr id="35" name="TextBox 34">
              <a:extLst>
                <a:ext uri="{FF2B5EF4-FFF2-40B4-BE49-F238E27FC236}">
                  <a16:creationId xmlns:a16="http://schemas.microsoft.com/office/drawing/2014/main" id="{8F2AFE2F-39CD-4F41-8BF7-9C19E3ED3589}"/>
                </a:ext>
              </a:extLst>
            </p:cNvPr>
            <p:cNvSpPr txBox="1"/>
            <p:nvPr/>
          </p:nvSpPr>
          <p:spPr>
            <a:xfrm>
              <a:off x="9826626" y="2328566"/>
              <a:ext cx="830497" cy="246221"/>
            </a:xfrm>
            <a:prstGeom prst="rect">
              <a:avLst/>
            </a:prstGeom>
            <a:noFill/>
          </p:spPr>
          <p:txBody>
            <a:bodyPr wrap="square" lIns="0" tIns="0" rIns="0" bIns="0">
              <a:spAutoFit/>
            </a:bodyPr>
            <a:lstStyle/>
            <a:p>
              <a:pPr>
                <a:defRPr>
                  <a:solidFill>
                    <a:schemeClr val="tx2"/>
                  </a:solidFill>
                </a:defRPr>
              </a:pPr>
              <a:r>
                <a:rPr lang="es-ES_tradnl" sz="1600" dirty="0"/>
                <a:t>Más alto</a:t>
              </a:r>
            </a:p>
          </p:txBody>
        </p:sp>
      </p:grpSp>
      <p:grpSp>
        <p:nvGrpSpPr>
          <p:cNvPr id="11" name="Group 10">
            <a:extLst>
              <a:ext uri="{FF2B5EF4-FFF2-40B4-BE49-F238E27FC236}">
                <a16:creationId xmlns:a16="http://schemas.microsoft.com/office/drawing/2014/main" id="{BAB18DC0-9A2E-400B-BCF6-B42527D80DB7}"/>
              </a:ext>
            </a:extLst>
          </p:cNvPr>
          <p:cNvGrpSpPr/>
          <p:nvPr/>
        </p:nvGrpSpPr>
        <p:grpSpPr>
          <a:xfrm>
            <a:off x="5461903" y="3565857"/>
            <a:ext cx="5329965" cy="417436"/>
            <a:chOff x="5461903" y="3432857"/>
            <a:chExt cx="5329965" cy="417436"/>
          </a:xfrm>
        </p:grpSpPr>
        <p:grpSp>
          <p:nvGrpSpPr>
            <p:cNvPr id="38" name="Group 37">
              <a:extLst>
                <a:ext uri="{FF2B5EF4-FFF2-40B4-BE49-F238E27FC236}">
                  <a16:creationId xmlns:a16="http://schemas.microsoft.com/office/drawing/2014/main" id="{0F838126-E230-4C7D-BA63-919A1E47AA1E}"/>
                </a:ext>
              </a:extLst>
            </p:cNvPr>
            <p:cNvGrpSpPr/>
            <p:nvPr/>
          </p:nvGrpSpPr>
          <p:grpSpPr>
            <a:xfrm>
              <a:off x="6650566" y="3432857"/>
              <a:ext cx="2917825" cy="417436"/>
              <a:chOff x="6696075" y="1461560"/>
              <a:chExt cx="3295650" cy="471489"/>
            </a:xfrm>
          </p:grpSpPr>
          <p:sp>
            <p:nvSpPr>
              <p:cNvPr id="55" name="Rectangle 54">
                <a:extLst>
                  <a:ext uri="{FF2B5EF4-FFF2-40B4-BE49-F238E27FC236}">
                    <a16:creationId xmlns:a16="http://schemas.microsoft.com/office/drawing/2014/main" id="{40333F2D-6A70-4DAB-AAD1-E9B7273F5793}"/>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ES_tradnl" sz="1600" dirty="0"/>
                  <a:t>Uso de las manos</a:t>
                </a:r>
              </a:p>
            </p:txBody>
          </p:sp>
          <p:sp>
            <p:nvSpPr>
              <p:cNvPr id="56" name="Arrow: Pentagon 55">
                <a:extLst>
                  <a:ext uri="{FF2B5EF4-FFF2-40B4-BE49-F238E27FC236}">
                    <a16:creationId xmlns:a16="http://schemas.microsoft.com/office/drawing/2014/main" id="{57A3895A-4EB9-4CD3-A564-41C6F3458A4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sp>
            <p:nvSpPr>
              <p:cNvPr id="57" name="Arrow: Pentagon 56">
                <a:extLst>
                  <a:ext uri="{FF2B5EF4-FFF2-40B4-BE49-F238E27FC236}">
                    <a16:creationId xmlns:a16="http://schemas.microsoft.com/office/drawing/2014/main" id="{1A115B1C-4A2E-43A7-B145-CE6C0B1412D1}"/>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grpSp>
        <p:sp>
          <p:nvSpPr>
            <p:cNvPr id="46" name="TextBox 45">
              <a:extLst>
                <a:ext uri="{FF2B5EF4-FFF2-40B4-BE49-F238E27FC236}">
                  <a16:creationId xmlns:a16="http://schemas.microsoft.com/office/drawing/2014/main" id="{B9ED4E28-D6F6-473B-A492-E0885521C23A}"/>
                </a:ext>
              </a:extLst>
            </p:cNvPr>
            <p:cNvSpPr txBox="1"/>
            <p:nvPr/>
          </p:nvSpPr>
          <p:spPr>
            <a:xfrm>
              <a:off x="5461903" y="3503075"/>
              <a:ext cx="806311" cy="246221"/>
            </a:xfrm>
            <a:prstGeom prst="rect">
              <a:avLst/>
            </a:prstGeom>
            <a:noFill/>
          </p:spPr>
          <p:txBody>
            <a:bodyPr wrap="none" lIns="0" tIns="0" rIns="0" bIns="0">
              <a:spAutoFit/>
            </a:bodyPr>
            <a:lstStyle/>
            <a:p>
              <a:pPr algn="r">
                <a:defRPr>
                  <a:solidFill>
                    <a:schemeClr val="tx2"/>
                  </a:solidFill>
                </a:defRPr>
              </a:pPr>
              <a:r>
                <a:rPr lang="es-ES_tradnl" sz="1600" dirty="0"/>
                <a:t>Relajado</a:t>
              </a:r>
            </a:p>
          </p:txBody>
        </p:sp>
        <p:sp>
          <p:nvSpPr>
            <p:cNvPr id="43" name="TextBox 42">
              <a:extLst>
                <a:ext uri="{FF2B5EF4-FFF2-40B4-BE49-F238E27FC236}">
                  <a16:creationId xmlns:a16="http://schemas.microsoft.com/office/drawing/2014/main" id="{21326661-11FB-4410-969A-18433C8D048B}"/>
                </a:ext>
              </a:extLst>
            </p:cNvPr>
            <p:cNvSpPr txBox="1"/>
            <p:nvPr/>
          </p:nvSpPr>
          <p:spPr>
            <a:xfrm>
              <a:off x="9857317" y="3503075"/>
              <a:ext cx="934551" cy="246221"/>
            </a:xfrm>
            <a:prstGeom prst="rect">
              <a:avLst/>
            </a:prstGeom>
            <a:noFill/>
          </p:spPr>
          <p:txBody>
            <a:bodyPr wrap="none" lIns="0" tIns="0" rIns="0" bIns="0">
              <a:spAutoFit/>
            </a:bodyPr>
            <a:lstStyle/>
            <a:p>
              <a:pPr>
                <a:defRPr>
                  <a:solidFill>
                    <a:schemeClr val="tx2"/>
                  </a:solidFill>
                </a:defRPr>
              </a:pPr>
              <a:r>
                <a:rPr lang="es-ES_tradnl" sz="1600" dirty="0"/>
                <a:t>Autoritario</a:t>
              </a:r>
            </a:p>
          </p:txBody>
        </p:sp>
      </p:grpSp>
      <p:grpSp>
        <p:nvGrpSpPr>
          <p:cNvPr id="13" name="Group 12">
            <a:extLst>
              <a:ext uri="{FF2B5EF4-FFF2-40B4-BE49-F238E27FC236}">
                <a16:creationId xmlns:a16="http://schemas.microsoft.com/office/drawing/2014/main" id="{1380D2B0-B72F-437D-A680-5C1AAA8D354A}"/>
              </a:ext>
            </a:extLst>
          </p:cNvPr>
          <p:cNvGrpSpPr/>
          <p:nvPr/>
        </p:nvGrpSpPr>
        <p:grpSpPr>
          <a:xfrm>
            <a:off x="5048251" y="4033461"/>
            <a:ext cx="6705427" cy="511693"/>
            <a:chOff x="5048251" y="3900461"/>
            <a:chExt cx="6705427" cy="511693"/>
          </a:xfrm>
        </p:grpSpPr>
        <p:grpSp>
          <p:nvGrpSpPr>
            <p:cNvPr id="39" name="Group 38">
              <a:extLst>
                <a:ext uri="{FF2B5EF4-FFF2-40B4-BE49-F238E27FC236}">
                  <a16:creationId xmlns:a16="http://schemas.microsoft.com/office/drawing/2014/main" id="{324E6C26-1EE6-46B3-A3A7-8E0A6649D0F9}"/>
                </a:ext>
              </a:extLst>
            </p:cNvPr>
            <p:cNvGrpSpPr/>
            <p:nvPr/>
          </p:nvGrpSpPr>
          <p:grpSpPr>
            <a:xfrm>
              <a:off x="6650566" y="3926492"/>
              <a:ext cx="2917825" cy="417436"/>
              <a:chOff x="6696075" y="1461560"/>
              <a:chExt cx="3295650" cy="471489"/>
            </a:xfrm>
          </p:grpSpPr>
          <p:sp>
            <p:nvSpPr>
              <p:cNvPr id="52" name="Rectangle 51">
                <a:extLst>
                  <a:ext uri="{FF2B5EF4-FFF2-40B4-BE49-F238E27FC236}">
                    <a16:creationId xmlns:a16="http://schemas.microsoft.com/office/drawing/2014/main" id="{9666594C-7A75-454A-A093-F793FECF86EE}"/>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ES_tradnl" sz="1600" dirty="0"/>
                  <a:t>Postura corporal</a:t>
                </a:r>
              </a:p>
            </p:txBody>
          </p:sp>
          <p:sp>
            <p:nvSpPr>
              <p:cNvPr id="53" name="Arrow: Pentagon 52">
                <a:extLst>
                  <a:ext uri="{FF2B5EF4-FFF2-40B4-BE49-F238E27FC236}">
                    <a16:creationId xmlns:a16="http://schemas.microsoft.com/office/drawing/2014/main" id="{1C77A919-B9CF-4097-B844-5E6E4470701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sp>
            <p:nvSpPr>
              <p:cNvPr id="54" name="Arrow: Pentagon 53">
                <a:extLst>
                  <a:ext uri="{FF2B5EF4-FFF2-40B4-BE49-F238E27FC236}">
                    <a16:creationId xmlns:a16="http://schemas.microsoft.com/office/drawing/2014/main" id="{81FA4176-CE41-46A6-B8A9-49F6D66CC2D7}"/>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grpSp>
        <p:sp>
          <p:nvSpPr>
            <p:cNvPr id="47" name="TextBox 46">
              <a:extLst>
                <a:ext uri="{FF2B5EF4-FFF2-40B4-BE49-F238E27FC236}">
                  <a16:creationId xmlns:a16="http://schemas.microsoft.com/office/drawing/2014/main" id="{99E54DC1-36F7-42C7-852D-AC3BF256A2FA}"/>
                </a:ext>
              </a:extLst>
            </p:cNvPr>
            <p:cNvSpPr txBox="1"/>
            <p:nvPr/>
          </p:nvSpPr>
          <p:spPr>
            <a:xfrm>
              <a:off x="5048251" y="3900461"/>
              <a:ext cx="1219964" cy="492443"/>
            </a:xfrm>
            <a:prstGeom prst="rect">
              <a:avLst/>
            </a:prstGeom>
            <a:noFill/>
          </p:spPr>
          <p:txBody>
            <a:bodyPr wrap="square" lIns="0" tIns="0" rIns="0" bIns="0">
              <a:spAutoFit/>
            </a:bodyPr>
            <a:lstStyle/>
            <a:p>
              <a:pPr algn="r">
                <a:defRPr>
                  <a:solidFill>
                    <a:schemeClr val="tx2"/>
                  </a:solidFill>
                </a:defRPr>
              </a:pPr>
              <a:r>
                <a:rPr lang="es-ES_tradnl" sz="1600" dirty="0"/>
                <a:t>Inclinarse hacia atrás</a:t>
              </a:r>
            </a:p>
          </p:txBody>
        </p:sp>
        <p:sp>
          <p:nvSpPr>
            <p:cNvPr id="44" name="TextBox 43">
              <a:extLst>
                <a:ext uri="{FF2B5EF4-FFF2-40B4-BE49-F238E27FC236}">
                  <a16:creationId xmlns:a16="http://schemas.microsoft.com/office/drawing/2014/main" id="{A37A5C24-42EB-47F9-B387-32E46C4A9A4E}"/>
                </a:ext>
              </a:extLst>
            </p:cNvPr>
            <p:cNvSpPr txBox="1"/>
            <p:nvPr/>
          </p:nvSpPr>
          <p:spPr>
            <a:xfrm>
              <a:off x="9847691" y="3919711"/>
              <a:ext cx="1905987" cy="492443"/>
            </a:xfrm>
            <a:prstGeom prst="rect">
              <a:avLst/>
            </a:prstGeom>
            <a:noFill/>
          </p:spPr>
          <p:txBody>
            <a:bodyPr wrap="square" lIns="0" tIns="0" rIns="0" bIns="0">
              <a:spAutoFit/>
            </a:bodyPr>
            <a:lstStyle/>
            <a:p>
              <a:pPr>
                <a:defRPr>
                  <a:solidFill>
                    <a:schemeClr val="tx2"/>
                  </a:solidFill>
                </a:defRPr>
              </a:pPr>
              <a:r>
                <a:rPr lang="es-ES_tradnl" sz="1600" dirty="0"/>
                <a:t>Inclinarse hacia adelante</a:t>
              </a:r>
            </a:p>
          </p:txBody>
        </p:sp>
      </p:grpSp>
      <p:grpSp>
        <p:nvGrpSpPr>
          <p:cNvPr id="60" name="Group 59">
            <a:extLst>
              <a:ext uri="{FF2B5EF4-FFF2-40B4-BE49-F238E27FC236}">
                <a16:creationId xmlns:a16="http://schemas.microsoft.com/office/drawing/2014/main" id="{F6101C90-43D9-4748-ACA5-2124DF2D64A8}"/>
              </a:ext>
            </a:extLst>
          </p:cNvPr>
          <p:cNvGrpSpPr/>
          <p:nvPr/>
        </p:nvGrpSpPr>
        <p:grpSpPr>
          <a:xfrm>
            <a:off x="4991101" y="4553127"/>
            <a:ext cx="6210299" cy="417436"/>
            <a:chOff x="4991101" y="4420127"/>
            <a:chExt cx="6210299" cy="417436"/>
          </a:xfrm>
        </p:grpSpPr>
        <p:grpSp>
          <p:nvGrpSpPr>
            <p:cNvPr id="40" name="Group 39">
              <a:extLst>
                <a:ext uri="{FF2B5EF4-FFF2-40B4-BE49-F238E27FC236}">
                  <a16:creationId xmlns:a16="http://schemas.microsoft.com/office/drawing/2014/main" id="{B62F66B6-7E03-446B-9BAC-465E9D51FC94}"/>
                </a:ext>
              </a:extLst>
            </p:cNvPr>
            <p:cNvGrpSpPr/>
            <p:nvPr/>
          </p:nvGrpSpPr>
          <p:grpSpPr>
            <a:xfrm>
              <a:off x="6650566" y="4420127"/>
              <a:ext cx="2917825" cy="417436"/>
              <a:chOff x="6696075" y="1461560"/>
              <a:chExt cx="3295650" cy="471489"/>
            </a:xfrm>
          </p:grpSpPr>
          <p:sp>
            <p:nvSpPr>
              <p:cNvPr id="49" name="Rectangle 48">
                <a:extLst>
                  <a:ext uri="{FF2B5EF4-FFF2-40B4-BE49-F238E27FC236}">
                    <a16:creationId xmlns:a16="http://schemas.microsoft.com/office/drawing/2014/main" id="{7C8C8ED4-7433-49BA-A581-18EAEB2E8189}"/>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ES_tradnl" sz="1600" dirty="0"/>
                  <a:t>Contacto visual</a:t>
                </a:r>
              </a:p>
            </p:txBody>
          </p:sp>
          <p:sp>
            <p:nvSpPr>
              <p:cNvPr id="50" name="Arrow: Pentagon 49">
                <a:extLst>
                  <a:ext uri="{FF2B5EF4-FFF2-40B4-BE49-F238E27FC236}">
                    <a16:creationId xmlns:a16="http://schemas.microsoft.com/office/drawing/2014/main" id="{5A467EC0-172D-4DFF-8E64-E6D3D10932D9}"/>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sp>
            <p:nvSpPr>
              <p:cNvPr id="51" name="Arrow: Pentagon 50">
                <a:extLst>
                  <a:ext uri="{FF2B5EF4-FFF2-40B4-BE49-F238E27FC236}">
                    <a16:creationId xmlns:a16="http://schemas.microsoft.com/office/drawing/2014/main" id="{F9DB4365-AA9B-4595-90B6-D644E3198969}"/>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grpSp>
        <p:sp>
          <p:nvSpPr>
            <p:cNvPr id="48" name="TextBox 47">
              <a:extLst>
                <a:ext uri="{FF2B5EF4-FFF2-40B4-BE49-F238E27FC236}">
                  <a16:creationId xmlns:a16="http://schemas.microsoft.com/office/drawing/2014/main" id="{AAC982C7-C6C4-4CBE-9BBF-E86663244A6D}"/>
                </a:ext>
              </a:extLst>
            </p:cNvPr>
            <p:cNvSpPr txBox="1"/>
            <p:nvPr/>
          </p:nvSpPr>
          <p:spPr>
            <a:xfrm>
              <a:off x="4991101" y="4490346"/>
              <a:ext cx="1277114" cy="246221"/>
            </a:xfrm>
            <a:prstGeom prst="rect">
              <a:avLst/>
            </a:prstGeom>
            <a:noFill/>
          </p:spPr>
          <p:txBody>
            <a:bodyPr wrap="square" lIns="0" tIns="0" rIns="0" bIns="0">
              <a:spAutoFit/>
            </a:bodyPr>
            <a:lstStyle/>
            <a:p>
              <a:pPr algn="r">
                <a:defRPr>
                  <a:solidFill>
                    <a:schemeClr val="tx2"/>
                  </a:solidFill>
                </a:defRPr>
              </a:pPr>
              <a:r>
                <a:rPr lang="es-ES_tradnl" sz="1600" dirty="0"/>
                <a:t>Menos directo</a:t>
              </a:r>
            </a:p>
          </p:txBody>
        </p:sp>
        <p:sp>
          <p:nvSpPr>
            <p:cNvPr id="45" name="TextBox 44">
              <a:extLst>
                <a:ext uri="{FF2B5EF4-FFF2-40B4-BE49-F238E27FC236}">
                  <a16:creationId xmlns:a16="http://schemas.microsoft.com/office/drawing/2014/main" id="{BAE7E335-8305-4799-80E5-83EF02BE737A}"/>
                </a:ext>
              </a:extLst>
            </p:cNvPr>
            <p:cNvSpPr txBox="1"/>
            <p:nvPr/>
          </p:nvSpPr>
          <p:spPr>
            <a:xfrm>
              <a:off x="9857317" y="4490346"/>
              <a:ext cx="1344083" cy="246221"/>
            </a:xfrm>
            <a:prstGeom prst="rect">
              <a:avLst/>
            </a:prstGeom>
            <a:noFill/>
          </p:spPr>
          <p:txBody>
            <a:bodyPr wrap="square" lIns="0" tIns="0" rIns="0" bIns="0">
              <a:spAutoFit/>
            </a:bodyPr>
            <a:lstStyle/>
            <a:p>
              <a:pPr>
                <a:defRPr>
                  <a:solidFill>
                    <a:schemeClr val="tx2"/>
                  </a:solidFill>
                </a:defRPr>
              </a:pPr>
              <a:r>
                <a:rPr lang="es-ES_tradnl" sz="1600" dirty="0"/>
                <a:t>Mas directo</a:t>
              </a:r>
            </a:p>
          </p:txBody>
        </p:sp>
      </p:grpSp>
      <p:grpSp>
        <p:nvGrpSpPr>
          <p:cNvPr id="41" name="Group 40">
            <a:extLst>
              <a:ext uri="{FF2B5EF4-FFF2-40B4-BE49-F238E27FC236}">
                <a16:creationId xmlns:a16="http://schemas.microsoft.com/office/drawing/2014/main" id="{98058114-9883-418B-B9A4-F39E9612B2BB}"/>
              </a:ext>
            </a:extLst>
          </p:cNvPr>
          <p:cNvGrpSpPr/>
          <p:nvPr/>
        </p:nvGrpSpPr>
        <p:grpSpPr>
          <a:xfrm>
            <a:off x="4136315" y="2990377"/>
            <a:ext cx="7243830" cy="249622"/>
            <a:chOff x="4136315" y="2957127"/>
            <a:chExt cx="7243830" cy="249622"/>
          </a:xfrm>
        </p:grpSpPr>
        <p:sp>
          <p:nvSpPr>
            <p:cNvPr id="12" name="Freeform: Shape 11">
              <a:extLst>
                <a:ext uri="{FF2B5EF4-FFF2-40B4-BE49-F238E27FC236}">
                  <a16:creationId xmlns:a16="http://schemas.microsoft.com/office/drawing/2014/main" id="{B6F16B9D-EE85-4F7C-8B2E-EB93CF6720B3}"/>
                </a:ext>
              </a:extLst>
            </p:cNvPr>
            <p:cNvSpPr/>
            <p:nvPr/>
          </p:nvSpPr>
          <p:spPr bwMode="gray">
            <a:xfrm flipV="1">
              <a:off x="5391669" y="2989170"/>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sp>
          <p:nvSpPr>
            <p:cNvPr id="58" name="TextBox 57">
              <a:extLst>
                <a:ext uri="{FF2B5EF4-FFF2-40B4-BE49-F238E27FC236}">
                  <a16:creationId xmlns:a16="http://schemas.microsoft.com/office/drawing/2014/main" id="{FBE67968-404D-4A68-B9B3-FDAAF3F42F01}"/>
                </a:ext>
              </a:extLst>
            </p:cNvPr>
            <p:cNvSpPr txBox="1"/>
            <p:nvPr/>
          </p:nvSpPr>
          <p:spPr>
            <a:xfrm>
              <a:off x="4136315" y="2957127"/>
              <a:ext cx="1121269" cy="246221"/>
            </a:xfrm>
            <a:prstGeom prst="rect">
              <a:avLst/>
            </a:prstGeom>
            <a:noFill/>
          </p:spPr>
          <p:txBody>
            <a:bodyPr wrap="none" lIns="0" tIns="0" rIns="0" bIns="0">
              <a:spAutoFit/>
            </a:bodyPr>
            <a:lstStyle/>
            <a:p>
              <a:pPr algn="r">
                <a:defRPr>
                  <a:solidFill>
                    <a:schemeClr val="tx2"/>
                  </a:solidFill>
                </a:defRPr>
              </a:pPr>
              <a:r>
                <a:rPr lang="es-ES_tradnl" sz="1600" dirty="0"/>
                <a:t>PREGUNTA</a:t>
              </a:r>
            </a:p>
          </p:txBody>
        </p:sp>
        <p:sp>
          <p:nvSpPr>
            <p:cNvPr id="59" name="TextBox 58">
              <a:extLst>
                <a:ext uri="{FF2B5EF4-FFF2-40B4-BE49-F238E27FC236}">
                  <a16:creationId xmlns:a16="http://schemas.microsoft.com/office/drawing/2014/main" id="{A3E2949D-687F-4211-96C7-084281CBC214}"/>
                </a:ext>
              </a:extLst>
            </p:cNvPr>
            <p:cNvSpPr txBox="1"/>
            <p:nvPr/>
          </p:nvSpPr>
          <p:spPr>
            <a:xfrm>
              <a:off x="10891229" y="2957127"/>
              <a:ext cx="488916" cy="246221"/>
            </a:xfrm>
            <a:prstGeom prst="rect">
              <a:avLst/>
            </a:prstGeom>
            <a:noFill/>
          </p:spPr>
          <p:txBody>
            <a:bodyPr wrap="none" lIns="0" tIns="0" rIns="0" bIns="0">
              <a:spAutoFit/>
            </a:bodyPr>
            <a:lstStyle/>
            <a:p>
              <a:pPr>
                <a:defRPr>
                  <a:solidFill>
                    <a:schemeClr val="tx2"/>
                  </a:solidFill>
                </a:defRPr>
              </a:pPr>
              <a:r>
                <a:rPr lang="es-ES_tradnl" sz="1600" dirty="0"/>
                <a:t>DICE</a:t>
              </a:r>
            </a:p>
          </p:txBody>
        </p:sp>
      </p:grpSp>
    </p:spTree>
    <p:extLst>
      <p:ext uri="{BB962C8B-B14F-4D97-AF65-F5344CB8AC3E}">
        <p14:creationId xmlns:p14="http://schemas.microsoft.com/office/powerpoint/2010/main" val="2771819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out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barn(outVertical)">
                                      <p:cBhvr>
                                        <p:cTn id="3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405CA-B1CA-4C28-9270-FBCA21A93DD2}"/>
              </a:ext>
            </a:extLst>
          </p:cNvPr>
          <p:cNvSpPr>
            <a:spLocks noGrp="1"/>
          </p:cNvSpPr>
          <p:nvPr>
            <p:ph type="title"/>
          </p:nvPr>
        </p:nvSpPr>
        <p:spPr>
          <a:xfrm>
            <a:off x="390526" y="228600"/>
            <a:ext cx="11572874" cy="1009650"/>
          </a:xfrm>
        </p:spPr>
        <p:txBody>
          <a:bodyPr/>
          <a:lstStyle/>
          <a:p>
            <a:r>
              <a:rPr lang="es-ES_tradnl" dirty="0"/>
              <a:t>L Asertividad</a:t>
            </a:r>
          </a:p>
        </p:txBody>
      </p:sp>
      <p:sp>
        <p:nvSpPr>
          <p:cNvPr id="4" name="Slide Number Placeholder 3">
            <a:extLst>
              <a:ext uri="{FF2B5EF4-FFF2-40B4-BE49-F238E27FC236}">
                <a16:creationId xmlns:a16="http://schemas.microsoft.com/office/drawing/2014/main" id="{A4CB2EA9-7626-488B-A230-E93BF04E9986}"/>
              </a:ext>
            </a:extLst>
          </p:cNvPr>
          <p:cNvSpPr>
            <a:spLocks noGrp="1"/>
          </p:cNvSpPr>
          <p:nvPr>
            <p:ph type="sldNum" sz="quarter" idx="12"/>
          </p:nvPr>
        </p:nvSpPr>
        <p:spPr/>
        <p:txBody>
          <a:bodyPr/>
          <a:lstStyle/>
          <a:p>
            <a:fld id="{1B1CF60C-C85D-47C0-8597-E3BF95F18FA3}" type="slidenum">
              <a:rPr lang="es-ES_tradnl" smtClean="0"/>
              <a:t>14</a:t>
            </a:fld>
            <a:endParaRPr lang="es-ES_tradnl" dirty="0"/>
          </a:p>
        </p:txBody>
      </p:sp>
      <p:sp>
        <p:nvSpPr>
          <p:cNvPr id="5" name="Footer Placeholder 4">
            <a:extLst>
              <a:ext uri="{FF2B5EF4-FFF2-40B4-BE49-F238E27FC236}">
                <a16:creationId xmlns:a16="http://schemas.microsoft.com/office/drawing/2014/main" id="{29DC30C9-EB16-4F41-8978-FEE7D3030C8D}"/>
              </a:ext>
            </a:extLst>
          </p:cNvPr>
          <p:cNvSpPr>
            <a:spLocks noGrp="1"/>
          </p:cNvSpPr>
          <p:nvPr>
            <p:ph type="ftr" sz="quarter" idx="13"/>
          </p:nvPr>
        </p:nvSpPr>
        <p:spPr/>
        <p:txBody>
          <a:bodyPr wrap="square">
            <a:noAutofit/>
          </a:bodyPr>
          <a:lstStyle/>
          <a:p>
            <a:pPr algn="l"/>
            <a:r>
              <a:rPr lang="es-ES_tradnl" dirty="0"/>
              <a:t>© The TRACOM Corporation. Todos los derechos reservados</a:t>
            </a:r>
          </a:p>
        </p:txBody>
      </p:sp>
      <p:sp>
        <p:nvSpPr>
          <p:cNvPr id="9" name="Content Placeholder 8">
            <a:extLst>
              <a:ext uri="{FF2B5EF4-FFF2-40B4-BE49-F238E27FC236}">
                <a16:creationId xmlns:a16="http://schemas.microsoft.com/office/drawing/2014/main" id="{014F8CDB-0ED4-4C18-B5E9-5D5E1681E30E}"/>
              </a:ext>
            </a:extLst>
          </p:cNvPr>
          <p:cNvSpPr>
            <a:spLocks noGrp="1"/>
          </p:cNvSpPr>
          <p:nvPr>
            <p:ph sz="half" idx="1"/>
          </p:nvPr>
        </p:nvSpPr>
        <p:spPr>
          <a:xfrm>
            <a:off x="228600" y="2676940"/>
            <a:ext cx="3497239" cy="2093844"/>
          </a:xfrm>
        </p:spPr>
        <p:txBody>
          <a:bodyPr wrap="square">
            <a:noAutofit/>
          </a:bodyPr>
          <a:lstStyle/>
          <a:p>
            <a:pPr algn="r">
              <a:spcBef>
                <a:spcPct val="0"/>
              </a:spcBef>
              <a:buNone/>
              <a:defRPr sz="2400"/>
            </a:pPr>
            <a:r>
              <a:rPr lang="es-ES_tradnl" dirty="0"/>
              <a:t>Pistas verbales</a:t>
            </a:r>
          </a:p>
          <a:p>
            <a:pPr algn="r">
              <a:spcBef>
                <a:spcPct val="0"/>
              </a:spcBef>
              <a:buNone/>
            </a:pPr>
            <a:endParaRPr lang="es-ES_tradnl" sz="2400" dirty="0">
              <a:cs typeface="+mn-cs"/>
            </a:endParaRPr>
          </a:p>
          <a:p>
            <a:pPr algn="r">
              <a:spcBef>
                <a:spcPct val="0"/>
              </a:spcBef>
              <a:buNone/>
              <a:defRPr sz="2400"/>
            </a:pPr>
            <a:r>
              <a:rPr lang="es-ES_tradnl" dirty="0"/>
              <a:t>Pistas no verbales</a:t>
            </a:r>
          </a:p>
          <a:p>
            <a:endParaRPr lang="es-ES_tradnl" dirty="0"/>
          </a:p>
        </p:txBody>
      </p:sp>
      <p:grpSp>
        <p:nvGrpSpPr>
          <p:cNvPr id="14" name="Group 13">
            <a:extLst>
              <a:ext uri="{FF2B5EF4-FFF2-40B4-BE49-F238E27FC236}">
                <a16:creationId xmlns:a16="http://schemas.microsoft.com/office/drawing/2014/main" id="{455FDE58-AF6E-4862-A736-B66D047A3CE3}"/>
              </a:ext>
            </a:extLst>
          </p:cNvPr>
          <p:cNvGrpSpPr/>
          <p:nvPr/>
        </p:nvGrpSpPr>
        <p:grpSpPr>
          <a:xfrm>
            <a:off x="4037744" y="2316163"/>
            <a:ext cx="7647768" cy="2382327"/>
            <a:chOff x="4037744" y="2316163"/>
            <a:chExt cx="7647768" cy="2382327"/>
          </a:xfrm>
        </p:grpSpPr>
        <p:grpSp>
          <p:nvGrpSpPr>
            <p:cNvPr id="15" name="Group 14">
              <a:extLst>
                <a:ext uri="{FF2B5EF4-FFF2-40B4-BE49-F238E27FC236}">
                  <a16:creationId xmlns:a16="http://schemas.microsoft.com/office/drawing/2014/main" id="{165E9F8B-8823-422A-832C-467D065FE386}"/>
                </a:ext>
              </a:extLst>
            </p:cNvPr>
            <p:cNvGrpSpPr/>
            <p:nvPr/>
          </p:nvGrpSpPr>
          <p:grpSpPr>
            <a:xfrm>
              <a:off x="4411120" y="2343386"/>
              <a:ext cx="7274392" cy="1947672"/>
              <a:chOff x="4411120" y="1684950"/>
              <a:chExt cx="7274392" cy="1947672"/>
            </a:xfrm>
          </p:grpSpPr>
          <p:pic>
            <p:nvPicPr>
              <p:cNvPr id="26" name="Picture 25" descr="A person in a suit  Description automatically generated with medium confidence">
                <a:extLst>
                  <a:ext uri="{FF2B5EF4-FFF2-40B4-BE49-F238E27FC236}">
                    <a16:creationId xmlns:a16="http://schemas.microsoft.com/office/drawing/2014/main" id="{31DE905D-44F1-4477-966E-AD750759269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1684950"/>
                <a:ext cx="1407123" cy="1943355"/>
              </a:xfrm>
              <a:prstGeom prst="rect">
                <a:avLst/>
              </a:prstGeom>
            </p:spPr>
          </p:pic>
          <p:pic>
            <p:nvPicPr>
              <p:cNvPr id="27" name="Picture 26" descr="A person in a suit  Description automatically generated with low confidence">
                <a:extLst>
                  <a:ext uri="{FF2B5EF4-FFF2-40B4-BE49-F238E27FC236}">
                    <a16:creationId xmlns:a16="http://schemas.microsoft.com/office/drawing/2014/main" id="{2EECF7CB-298D-488E-BFE9-131A2E5BFBA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5947" y="1684950"/>
                <a:ext cx="1394200" cy="1947672"/>
              </a:xfrm>
              <a:prstGeom prst="rect">
                <a:avLst/>
              </a:prstGeom>
            </p:spPr>
          </p:pic>
          <p:pic>
            <p:nvPicPr>
              <p:cNvPr id="28" name="Picture 27" descr="A person wearing a suit  Description automatically generated with medium confidence">
                <a:extLst>
                  <a:ext uri="{FF2B5EF4-FFF2-40B4-BE49-F238E27FC236}">
                    <a16:creationId xmlns:a16="http://schemas.microsoft.com/office/drawing/2014/main" id="{FBAB41E8-55D4-4A43-8AA5-E434A7EA74D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1684950"/>
                <a:ext cx="1394200" cy="1946620"/>
              </a:xfrm>
              <a:prstGeom prst="rect">
                <a:avLst/>
              </a:prstGeom>
            </p:spPr>
          </p:pic>
          <p:pic>
            <p:nvPicPr>
              <p:cNvPr id="29" name="Picture 28" descr="A picture containing person, wall, clothing, indoor  Description automatically generated">
                <a:extLst>
                  <a:ext uri="{FF2B5EF4-FFF2-40B4-BE49-F238E27FC236}">
                    <a16:creationId xmlns:a16="http://schemas.microsoft.com/office/drawing/2014/main" id="{6D3D7F39-EB81-44FB-8A36-456FB74DA6E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1684950"/>
                <a:ext cx="1405757" cy="1947672"/>
              </a:xfrm>
              <a:prstGeom prst="rect">
                <a:avLst/>
              </a:prstGeom>
            </p:spPr>
          </p:pic>
        </p:grpSp>
        <p:cxnSp>
          <p:nvCxnSpPr>
            <p:cNvPr id="21" name="Straight Connector 20">
              <a:extLst>
                <a:ext uri="{FF2B5EF4-FFF2-40B4-BE49-F238E27FC236}">
                  <a16:creationId xmlns:a16="http://schemas.microsoft.com/office/drawing/2014/main" id="{6F846EEC-28DB-46EC-A8D8-02B77AE60CED}"/>
                </a:ext>
              </a:extLst>
            </p:cNvPr>
            <p:cNvCxnSpPr/>
            <p:nvPr/>
          </p:nvCxnSpPr>
          <p:spPr>
            <a:xfrm>
              <a:off x="4037744" y="2316163"/>
              <a:ext cx="0" cy="1989137"/>
            </a:xfrm>
            <a:prstGeom prst="line">
              <a:avLst/>
            </a:prstGeom>
            <a:ln w="15875"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FFC693E-7DD5-41BD-A344-C3E3041CDDD2}"/>
                </a:ext>
              </a:extLst>
            </p:cNvPr>
            <p:cNvSpPr txBox="1"/>
            <p:nvPr/>
          </p:nvSpPr>
          <p:spPr>
            <a:xfrm>
              <a:off x="4663630" y="4288455"/>
              <a:ext cx="769326" cy="369332"/>
            </a:xfrm>
            <a:prstGeom prst="rect">
              <a:avLst/>
            </a:prstGeom>
            <a:noFill/>
          </p:spPr>
          <p:txBody>
            <a:bodyPr wrap="square">
              <a:noAutofit/>
            </a:bodyPr>
            <a:lstStyle/>
            <a:p>
              <a:pPr algn="ctr"/>
              <a:r>
                <a:rPr lang="es-ES_tradnl" dirty="0"/>
                <a:t> Kyle</a:t>
              </a:r>
            </a:p>
          </p:txBody>
        </p:sp>
        <p:sp>
          <p:nvSpPr>
            <p:cNvPr id="23" name="TextBox 22">
              <a:extLst>
                <a:ext uri="{FF2B5EF4-FFF2-40B4-BE49-F238E27FC236}">
                  <a16:creationId xmlns:a16="http://schemas.microsoft.com/office/drawing/2014/main" id="{E35F0522-4FB7-4138-B99D-D8558F60DFEF}"/>
                </a:ext>
              </a:extLst>
            </p:cNvPr>
            <p:cNvSpPr txBox="1"/>
            <p:nvPr/>
          </p:nvSpPr>
          <p:spPr>
            <a:xfrm>
              <a:off x="6503168" y="4329158"/>
              <a:ext cx="1139758" cy="369332"/>
            </a:xfrm>
            <a:prstGeom prst="rect">
              <a:avLst/>
            </a:prstGeom>
            <a:noFill/>
          </p:spPr>
          <p:txBody>
            <a:bodyPr wrap="square">
              <a:noAutofit/>
            </a:bodyPr>
            <a:lstStyle/>
            <a:p>
              <a:pPr algn="ctr"/>
              <a:r>
                <a:rPr lang="es-ES_tradnl" dirty="0"/>
                <a:t> Lana</a:t>
              </a:r>
            </a:p>
          </p:txBody>
        </p:sp>
        <p:sp>
          <p:nvSpPr>
            <p:cNvPr id="24" name="TextBox 23">
              <a:extLst>
                <a:ext uri="{FF2B5EF4-FFF2-40B4-BE49-F238E27FC236}">
                  <a16:creationId xmlns:a16="http://schemas.microsoft.com/office/drawing/2014/main" id="{E7E5774A-F2DE-4100-A2CB-977FB46E9F2A}"/>
                </a:ext>
              </a:extLst>
            </p:cNvPr>
            <p:cNvSpPr txBox="1"/>
            <p:nvPr/>
          </p:nvSpPr>
          <p:spPr>
            <a:xfrm>
              <a:off x="8455072" y="4329158"/>
              <a:ext cx="1139758" cy="369332"/>
            </a:xfrm>
            <a:prstGeom prst="rect">
              <a:avLst/>
            </a:prstGeom>
            <a:noFill/>
          </p:spPr>
          <p:txBody>
            <a:bodyPr wrap="square">
              <a:noAutofit/>
            </a:bodyPr>
            <a:lstStyle/>
            <a:p>
              <a:pPr algn="ctr"/>
              <a:r>
                <a:rPr lang="es-ES_tradnl" dirty="0"/>
                <a:t>AJ</a:t>
              </a:r>
            </a:p>
          </p:txBody>
        </p:sp>
        <p:sp>
          <p:nvSpPr>
            <p:cNvPr id="25" name="TextBox 24">
              <a:extLst>
                <a:ext uri="{FF2B5EF4-FFF2-40B4-BE49-F238E27FC236}">
                  <a16:creationId xmlns:a16="http://schemas.microsoft.com/office/drawing/2014/main" id="{16C2FAE3-04E9-483B-B480-8E2CE267368F}"/>
                </a:ext>
              </a:extLst>
            </p:cNvPr>
            <p:cNvSpPr txBox="1"/>
            <p:nvPr/>
          </p:nvSpPr>
          <p:spPr>
            <a:xfrm>
              <a:off x="10406976" y="4329158"/>
              <a:ext cx="1139758" cy="369332"/>
            </a:xfrm>
            <a:prstGeom prst="rect">
              <a:avLst/>
            </a:prstGeom>
            <a:noFill/>
          </p:spPr>
          <p:txBody>
            <a:bodyPr wrap="square">
              <a:noAutofit/>
            </a:bodyPr>
            <a:lstStyle/>
            <a:p>
              <a:pPr algn="ctr"/>
              <a:r>
                <a:rPr lang="es-ES_tradnl" dirty="0"/>
                <a:t>Abby</a:t>
              </a:r>
            </a:p>
          </p:txBody>
        </p:sp>
      </p:grpSp>
    </p:spTree>
    <p:extLst>
      <p:ext uri="{BB962C8B-B14F-4D97-AF65-F5344CB8AC3E}">
        <p14:creationId xmlns:p14="http://schemas.microsoft.com/office/powerpoint/2010/main" val="4926081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4="http://schemas.microsoft.com/office/drawing/2010/main" xmlns:a16="http://schemas.microsoft.com/office/drawing/2014/main"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01CE6D-7D77-406D-BFBE-9917245B1E16}"/>
              </a:ext>
            </a:extLst>
          </p:cNvPr>
          <p:cNvSpPr>
            <a:spLocks noGrp="1"/>
          </p:cNvSpPr>
          <p:nvPr>
            <p:ph type="title"/>
          </p:nvPr>
        </p:nvSpPr>
        <p:spPr>
          <a:xfrm>
            <a:off x="390525" y="228600"/>
            <a:ext cx="3687763" cy="1995488"/>
          </a:xfrm>
        </p:spPr>
        <p:txBody>
          <a:bodyPr wrap="square"/>
          <a:lstStyle/>
          <a:p>
            <a:r>
              <a:rPr lang="es-ES_tradnl" dirty="0"/>
              <a:t>Cliente:</a:t>
            </a:r>
            <a:br>
              <a:rPr lang="es-ES_tradnl" dirty="0"/>
            </a:br>
            <a:r>
              <a:rPr lang="es-ES_tradnl" dirty="0"/>
              <a:t>Observaciones de asertividad</a:t>
            </a:r>
          </a:p>
        </p:txBody>
      </p:sp>
      <p:sp>
        <p:nvSpPr>
          <p:cNvPr id="8" name="Content Placeholder 7">
            <a:extLst>
              <a:ext uri="{FF2B5EF4-FFF2-40B4-BE49-F238E27FC236}">
                <a16:creationId xmlns:a16="http://schemas.microsoft.com/office/drawing/2014/main" id="{FEEDC26F-F900-41DD-924C-EE21C6E4F7AD}"/>
              </a:ext>
            </a:extLst>
          </p:cNvPr>
          <p:cNvSpPr>
            <a:spLocks noGrp="1"/>
          </p:cNvSpPr>
          <p:nvPr>
            <p:ph idx="1"/>
          </p:nvPr>
        </p:nvSpPr>
        <p:spPr>
          <a:xfrm>
            <a:off x="4202748" y="236745"/>
            <a:ext cx="7804294" cy="5798126"/>
          </a:xfrm>
        </p:spPr>
        <p:txBody>
          <a:bodyPr wrap="square">
            <a:noAutofit/>
          </a:bodyPr>
          <a:lstStyle/>
          <a:p>
            <a:r>
              <a:rPr lang="es-ES_tradnl" sz="1600" dirty="0"/>
              <a:t> </a:t>
            </a:r>
          </a:p>
        </p:txBody>
      </p:sp>
      <p:sp>
        <p:nvSpPr>
          <p:cNvPr id="4" name="Footer Placeholder 3">
            <a:extLst>
              <a:ext uri="{FF2B5EF4-FFF2-40B4-BE49-F238E27FC236}">
                <a16:creationId xmlns:a16="http://schemas.microsoft.com/office/drawing/2014/main" id="{8C12E9FE-DB54-4DDD-9F68-1015D3EAF337}"/>
              </a:ext>
            </a:extLst>
          </p:cNvPr>
          <p:cNvSpPr>
            <a:spLocks noGrp="1"/>
          </p:cNvSpPr>
          <p:nvPr>
            <p:ph type="ftr" sz="quarter" idx="11"/>
          </p:nvPr>
        </p:nvSpPr>
        <p:spPr/>
        <p:txBody>
          <a:bodyPr wrap="square">
            <a:noAutofit/>
          </a:bodyPr>
          <a:lstStyle/>
          <a:p>
            <a:pPr algn="l"/>
            <a:r>
              <a:rPr lang="es-ES_tradnl" dirty="0"/>
              <a:t>© The TRACOM Corporation. Todos los derechos reservados</a:t>
            </a:r>
          </a:p>
        </p:txBody>
      </p:sp>
      <p:sp>
        <p:nvSpPr>
          <p:cNvPr id="3" name="Slide Number Placeholder 2">
            <a:extLst>
              <a:ext uri="{FF2B5EF4-FFF2-40B4-BE49-F238E27FC236}">
                <a16:creationId xmlns:a16="http://schemas.microsoft.com/office/drawing/2014/main" id="{C35D4F5A-8F21-4AB8-83D5-B838CF5D7397}"/>
              </a:ext>
            </a:extLst>
          </p:cNvPr>
          <p:cNvSpPr>
            <a:spLocks noGrp="1"/>
          </p:cNvSpPr>
          <p:nvPr>
            <p:ph type="sldNum" sz="quarter" idx="12"/>
          </p:nvPr>
        </p:nvSpPr>
        <p:spPr/>
        <p:txBody>
          <a:bodyPr wrap="square">
            <a:noAutofit/>
          </a:bodyPr>
          <a:lstStyle/>
          <a:p>
            <a:fld id="{1B1CF60C-C85D-47C0-8597-E3BF95F18FA3}" type="slidenum">
              <a:rPr lang="es-ES_tradnl" smtClean="0"/>
              <a:t>15</a:t>
            </a:fld>
            <a:endParaRPr lang="es-ES_tradnl" dirty="0"/>
          </a:p>
        </p:txBody>
      </p:sp>
      <p:graphicFrame>
        <p:nvGraphicFramePr>
          <p:cNvPr id="14" name="Table 13">
            <a:extLst>
              <a:ext uri="{FF2B5EF4-FFF2-40B4-BE49-F238E27FC236}">
                <a16:creationId xmlns:a16="http://schemas.microsoft.com/office/drawing/2014/main" id="{2CDBFB76-023C-4CCE-B4A7-01755CFF5E69}"/>
              </a:ext>
            </a:extLst>
          </p:cNvPr>
          <p:cNvGraphicFramePr>
            <a:graphicFrameLocks noGrp="1"/>
          </p:cNvGraphicFramePr>
          <p:nvPr>
            <p:extLst>
              <p:ext uri="{D42A27DB-BD31-4B8C-83A1-F6EECF244321}">
                <p14:modId xmlns:p14="http://schemas.microsoft.com/office/powerpoint/2010/main" val="2657567224"/>
              </p:ext>
            </p:extLst>
          </p:nvPr>
        </p:nvGraphicFramePr>
        <p:xfrm>
          <a:off x="6520125" y="5220646"/>
          <a:ext cx="3932911" cy="429684"/>
        </p:xfrm>
        <a:graphic>
          <a:graphicData uri="http://schemas.openxmlformats.org/drawingml/2006/table">
            <a:tbl>
              <a:tblPr>
                <a:tableStyleId>{5FD0F851-EC5A-4D38-B0AD-8093EC10F338}</a:tableStyleId>
              </a:tblPr>
              <a:tblGrid>
                <a:gridCol w="955942">
                  <a:extLst>
                    <a:ext uri="{9D8B030D-6E8A-4147-A177-3AD203B41FA5}">
                      <a16:colId xmlns:a16="http://schemas.microsoft.com/office/drawing/2014/main" val="3316520189"/>
                    </a:ext>
                  </a:extLst>
                </a:gridCol>
                <a:gridCol w="2976969">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sz="1600" dirty="0"/>
                        <a:t>HACER</a:t>
                      </a:r>
                    </a:p>
                  </a:txBody>
                  <a:tcPr marL="0" marR="0" marT="0" marB="0" anchor="ctr">
                    <a:solidFill>
                      <a:schemeClr val="accent2"/>
                    </a:solidFill>
                  </a:tcPr>
                </a:tc>
                <a:tc>
                  <a:txBody>
                    <a:bodyPr/>
                    <a:lstStyle/>
                    <a:p>
                      <a:pPr>
                        <a:defRPr>
                          <a:solidFill>
                            <a:schemeClr val="accent6"/>
                          </a:solidFill>
                        </a:defRPr>
                      </a:pPr>
                      <a:r>
                        <a:rPr sz="1600" dirty="0"/>
                        <a:t>Comportamientos no verbales</a:t>
                      </a:r>
                    </a:p>
                  </a:txBody>
                  <a:tcPr anchor="ct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CEDCB9E5-5477-4298-BC91-239C3DB6A6A5}"/>
              </a:ext>
            </a:extLst>
          </p:cNvPr>
          <p:cNvGraphicFramePr>
            <a:graphicFrameLocks noGrp="1"/>
          </p:cNvGraphicFramePr>
          <p:nvPr>
            <p:extLst>
              <p:ext uri="{D42A27DB-BD31-4B8C-83A1-F6EECF244321}">
                <p14:modId xmlns:p14="http://schemas.microsoft.com/office/powerpoint/2010/main" val="774707173"/>
              </p:ext>
            </p:extLst>
          </p:nvPr>
        </p:nvGraphicFramePr>
        <p:xfrm>
          <a:off x="6507825" y="630239"/>
          <a:ext cx="3906710" cy="429684"/>
        </p:xfrm>
        <a:graphic>
          <a:graphicData uri="http://schemas.openxmlformats.org/drawingml/2006/table">
            <a:tbl>
              <a:tblPr>
                <a:tableStyleId>{5FD0F851-EC5A-4D38-B0AD-8093EC10F338}</a:tableStyleId>
              </a:tblPr>
              <a:tblGrid>
                <a:gridCol w="875108">
                  <a:extLst>
                    <a:ext uri="{9D8B030D-6E8A-4147-A177-3AD203B41FA5}">
                      <a16:colId xmlns:a16="http://schemas.microsoft.com/office/drawing/2014/main" val="3316520189"/>
                    </a:ext>
                  </a:extLst>
                </a:gridCol>
                <a:gridCol w="3031602">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dirty="0"/>
                        <a:t>DECIR</a:t>
                      </a:r>
                    </a:p>
                  </a:txBody>
                  <a:tcPr marL="0" marR="0" marT="0" marB="0" anchor="ctr">
                    <a:solidFill>
                      <a:schemeClr val="accent2"/>
                    </a:solidFill>
                  </a:tcPr>
                </a:tc>
                <a:tc>
                  <a:txBody>
                    <a:bodyPr/>
                    <a:lstStyle/>
                    <a:p>
                      <a:pPr>
                        <a:defRPr>
                          <a:solidFill>
                            <a:schemeClr val="accent6"/>
                          </a:solidFill>
                        </a:defRPr>
                      </a:pPr>
                      <a:r>
                        <a:rPr dirty="0"/>
                        <a:t>Comportamientos verbales</a:t>
                      </a:r>
                    </a:p>
                  </a:txBody>
                  <a:tcPr anchor="ctr">
                    <a:solidFill>
                      <a:schemeClr val="accent5"/>
                    </a:solidFill>
                  </a:tcPr>
                </a:tc>
                <a:extLst>
                  <a:ext uri="{0D108BD9-81ED-4DB2-BD59-A6C34878D82A}">
                    <a16:rowId xmlns:a16="http://schemas.microsoft.com/office/drawing/2014/main" val="4173734823"/>
                  </a:ext>
                </a:extLst>
              </a:tr>
            </a:tbl>
          </a:graphicData>
        </a:graphic>
      </p:graphicFrame>
      <p:grpSp>
        <p:nvGrpSpPr>
          <p:cNvPr id="2" name="Group 1">
            <a:extLst>
              <a:ext uri="{FF2B5EF4-FFF2-40B4-BE49-F238E27FC236}">
                <a16:creationId xmlns:a16="http://schemas.microsoft.com/office/drawing/2014/main" id="{30594167-0996-4210-9971-E5823E6150B4}"/>
              </a:ext>
            </a:extLst>
          </p:cNvPr>
          <p:cNvGrpSpPr/>
          <p:nvPr/>
        </p:nvGrpSpPr>
        <p:grpSpPr>
          <a:xfrm>
            <a:off x="5347857" y="1304327"/>
            <a:ext cx="5493470" cy="417436"/>
            <a:chOff x="5347857" y="1271077"/>
            <a:chExt cx="5493470" cy="417436"/>
          </a:xfrm>
        </p:grpSpPr>
        <p:grpSp>
          <p:nvGrpSpPr>
            <p:cNvPr id="19" name="Group 18">
              <a:extLst>
                <a:ext uri="{FF2B5EF4-FFF2-40B4-BE49-F238E27FC236}">
                  <a16:creationId xmlns:a16="http://schemas.microsoft.com/office/drawing/2014/main" id="{AFC966E2-7F39-4A7B-AA12-AE046019DAE0}"/>
                </a:ext>
              </a:extLst>
            </p:cNvPr>
            <p:cNvGrpSpPr/>
            <p:nvPr/>
          </p:nvGrpSpPr>
          <p:grpSpPr>
            <a:xfrm>
              <a:off x="6619875" y="1271077"/>
              <a:ext cx="2917825" cy="417436"/>
              <a:chOff x="6696075" y="1461560"/>
              <a:chExt cx="3295650" cy="471489"/>
            </a:xfrm>
          </p:grpSpPr>
          <p:sp>
            <p:nvSpPr>
              <p:cNvPr id="16" name="Rectangle 15">
                <a:extLst>
                  <a:ext uri="{FF2B5EF4-FFF2-40B4-BE49-F238E27FC236}">
                    <a16:creationId xmlns:a16="http://schemas.microsoft.com/office/drawing/2014/main" id="{A3F904DD-2705-4C7F-96D8-D8A04C2A7ECA}"/>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ES_tradnl" sz="1600" dirty="0"/>
                  <a:t>Ritmo del discurso</a:t>
                </a:r>
              </a:p>
            </p:txBody>
          </p:sp>
          <p:sp>
            <p:nvSpPr>
              <p:cNvPr id="17" name="Arrow: Pentagon 16">
                <a:extLst>
                  <a:ext uri="{FF2B5EF4-FFF2-40B4-BE49-F238E27FC236}">
                    <a16:creationId xmlns:a16="http://schemas.microsoft.com/office/drawing/2014/main" id="{037E7C4D-7B01-4D7E-8B45-07975F0B02F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sp>
            <p:nvSpPr>
              <p:cNvPr id="18" name="Arrow: Pentagon 17">
                <a:extLst>
                  <a:ext uri="{FF2B5EF4-FFF2-40B4-BE49-F238E27FC236}">
                    <a16:creationId xmlns:a16="http://schemas.microsoft.com/office/drawing/2014/main" id="{3B12E190-E957-4491-8F14-DE9D409742F6}"/>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grpSp>
        <p:sp>
          <p:nvSpPr>
            <p:cNvPr id="28" name="TextBox 27">
              <a:extLst>
                <a:ext uri="{FF2B5EF4-FFF2-40B4-BE49-F238E27FC236}">
                  <a16:creationId xmlns:a16="http://schemas.microsoft.com/office/drawing/2014/main" id="{F9ADA6A4-6E03-4D69-8405-165B786A3AB7}"/>
                </a:ext>
              </a:extLst>
            </p:cNvPr>
            <p:cNvSpPr txBox="1"/>
            <p:nvPr/>
          </p:nvSpPr>
          <p:spPr>
            <a:xfrm>
              <a:off x="5347857" y="1341295"/>
              <a:ext cx="889666" cy="246221"/>
            </a:xfrm>
            <a:prstGeom prst="rect">
              <a:avLst/>
            </a:prstGeom>
            <a:noFill/>
          </p:spPr>
          <p:txBody>
            <a:bodyPr wrap="none" lIns="0" tIns="0" rIns="0" bIns="0">
              <a:spAutoFit/>
            </a:bodyPr>
            <a:lstStyle/>
            <a:p>
              <a:pPr algn="r">
                <a:defRPr>
                  <a:solidFill>
                    <a:schemeClr val="tx2"/>
                  </a:solidFill>
                </a:defRPr>
              </a:pPr>
              <a:r>
                <a:rPr lang="es-ES_tradnl" sz="1600" dirty="0"/>
                <a:t>Más lento</a:t>
              </a:r>
            </a:p>
          </p:txBody>
        </p:sp>
        <p:sp>
          <p:nvSpPr>
            <p:cNvPr id="33" name="TextBox 32">
              <a:extLst>
                <a:ext uri="{FF2B5EF4-FFF2-40B4-BE49-F238E27FC236}">
                  <a16:creationId xmlns:a16="http://schemas.microsoft.com/office/drawing/2014/main" id="{AA369EBB-7F4E-4B14-BBE2-1201971B28A0}"/>
                </a:ext>
              </a:extLst>
            </p:cNvPr>
            <p:cNvSpPr txBox="1"/>
            <p:nvPr/>
          </p:nvSpPr>
          <p:spPr>
            <a:xfrm>
              <a:off x="9826626" y="1341295"/>
              <a:ext cx="1014701" cy="246221"/>
            </a:xfrm>
            <a:prstGeom prst="rect">
              <a:avLst/>
            </a:prstGeom>
            <a:noFill/>
          </p:spPr>
          <p:txBody>
            <a:bodyPr wrap="none" lIns="0" tIns="0" rIns="0" bIns="0">
              <a:spAutoFit/>
            </a:bodyPr>
            <a:lstStyle/>
            <a:p>
              <a:pPr>
                <a:defRPr>
                  <a:solidFill>
                    <a:schemeClr val="tx2"/>
                  </a:solidFill>
                </a:defRPr>
              </a:pPr>
              <a:r>
                <a:rPr lang="es-ES_tradnl" sz="1600" dirty="0"/>
                <a:t>Más rápido</a:t>
              </a:r>
            </a:p>
          </p:txBody>
        </p:sp>
      </p:grpSp>
      <p:grpSp>
        <p:nvGrpSpPr>
          <p:cNvPr id="5" name="Group 4">
            <a:extLst>
              <a:ext uri="{FF2B5EF4-FFF2-40B4-BE49-F238E27FC236}">
                <a16:creationId xmlns:a16="http://schemas.microsoft.com/office/drawing/2014/main" id="{C798A869-A51C-48AB-A2C2-770550F70B7A}"/>
              </a:ext>
            </a:extLst>
          </p:cNvPr>
          <p:cNvGrpSpPr/>
          <p:nvPr/>
        </p:nvGrpSpPr>
        <p:grpSpPr>
          <a:xfrm>
            <a:off x="5572126" y="1797962"/>
            <a:ext cx="4966334" cy="417436"/>
            <a:chOff x="5572126" y="1764712"/>
            <a:chExt cx="4966334" cy="417436"/>
          </a:xfrm>
        </p:grpSpPr>
        <p:grpSp>
          <p:nvGrpSpPr>
            <p:cNvPr id="20" name="Group 19">
              <a:extLst>
                <a:ext uri="{FF2B5EF4-FFF2-40B4-BE49-F238E27FC236}">
                  <a16:creationId xmlns:a16="http://schemas.microsoft.com/office/drawing/2014/main" id="{7A0DEB2A-C35B-4E83-9CA1-D883AC07058F}"/>
                </a:ext>
              </a:extLst>
            </p:cNvPr>
            <p:cNvGrpSpPr/>
            <p:nvPr/>
          </p:nvGrpSpPr>
          <p:grpSpPr>
            <a:xfrm>
              <a:off x="6619875" y="1764712"/>
              <a:ext cx="2917825" cy="417436"/>
              <a:chOff x="6696075" y="1461560"/>
              <a:chExt cx="3295650" cy="471489"/>
            </a:xfrm>
          </p:grpSpPr>
          <p:sp>
            <p:nvSpPr>
              <p:cNvPr id="21" name="Rectangle 20">
                <a:extLst>
                  <a:ext uri="{FF2B5EF4-FFF2-40B4-BE49-F238E27FC236}">
                    <a16:creationId xmlns:a16="http://schemas.microsoft.com/office/drawing/2014/main" id="{1A9ED9B3-4C09-4704-818A-A80523AD5A16}"/>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ES_tradnl" sz="1600" dirty="0"/>
                  <a:t>Cantidad de discurso</a:t>
                </a:r>
              </a:p>
            </p:txBody>
          </p:sp>
          <p:sp>
            <p:nvSpPr>
              <p:cNvPr id="22" name="Arrow: Pentagon 21">
                <a:extLst>
                  <a:ext uri="{FF2B5EF4-FFF2-40B4-BE49-F238E27FC236}">
                    <a16:creationId xmlns:a16="http://schemas.microsoft.com/office/drawing/2014/main" id="{986F35D0-99CE-4699-8DDD-881F1949ED5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sp>
            <p:nvSpPr>
              <p:cNvPr id="23" name="Arrow: Pentagon 22">
                <a:extLst>
                  <a:ext uri="{FF2B5EF4-FFF2-40B4-BE49-F238E27FC236}">
                    <a16:creationId xmlns:a16="http://schemas.microsoft.com/office/drawing/2014/main" id="{484CF4FC-35E1-45A4-B8A7-CCAAD313E3D5}"/>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grpSp>
        <p:sp>
          <p:nvSpPr>
            <p:cNvPr id="29" name="TextBox 28">
              <a:extLst>
                <a:ext uri="{FF2B5EF4-FFF2-40B4-BE49-F238E27FC236}">
                  <a16:creationId xmlns:a16="http://schemas.microsoft.com/office/drawing/2014/main" id="{22944DCA-CF93-4B3A-AC6D-62EB55FA92E1}"/>
                </a:ext>
              </a:extLst>
            </p:cNvPr>
            <p:cNvSpPr txBox="1"/>
            <p:nvPr/>
          </p:nvSpPr>
          <p:spPr>
            <a:xfrm>
              <a:off x="5572126" y="1834931"/>
              <a:ext cx="665397" cy="246221"/>
            </a:xfrm>
            <a:prstGeom prst="rect">
              <a:avLst/>
            </a:prstGeom>
            <a:noFill/>
          </p:spPr>
          <p:txBody>
            <a:bodyPr wrap="square" lIns="0" tIns="0" rIns="0" bIns="0">
              <a:spAutoFit/>
            </a:bodyPr>
            <a:lstStyle/>
            <a:p>
              <a:pPr algn="r">
                <a:defRPr>
                  <a:solidFill>
                    <a:schemeClr val="tx2"/>
                  </a:solidFill>
                </a:defRPr>
              </a:pPr>
              <a:r>
                <a:rPr lang="es-ES_tradnl" sz="1600" dirty="0"/>
                <a:t>Menos</a:t>
              </a:r>
            </a:p>
          </p:txBody>
        </p:sp>
        <p:sp>
          <p:nvSpPr>
            <p:cNvPr id="34" name="TextBox 33">
              <a:extLst>
                <a:ext uri="{FF2B5EF4-FFF2-40B4-BE49-F238E27FC236}">
                  <a16:creationId xmlns:a16="http://schemas.microsoft.com/office/drawing/2014/main" id="{A202BA3B-E617-4A84-84D6-8302BAA5A123}"/>
                </a:ext>
              </a:extLst>
            </p:cNvPr>
            <p:cNvSpPr txBox="1"/>
            <p:nvPr/>
          </p:nvSpPr>
          <p:spPr>
            <a:xfrm>
              <a:off x="9826626" y="1834931"/>
              <a:ext cx="711834" cy="246221"/>
            </a:xfrm>
            <a:prstGeom prst="rect">
              <a:avLst/>
            </a:prstGeom>
            <a:noFill/>
          </p:spPr>
          <p:txBody>
            <a:bodyPr wrap="square" lIns="0" tIns="0" rIns="0" bIns="0">
              <a:spAutoFit/>
            </a:bodyPr>
            <a:lstStyle/>
            <a:p>
              <a:pPr>
                <a:defRPr>
                  <a:solidFill>
                    <a:schemeClr val="tx2"/>
                  </a:solidFill>
                </a:defRPr>
              </a:pPr>
              <a:r>
                <a:rPr lang="es-ES_tradnl" sz="1600" dirty="0"/>
                <a:t>Más</a:t>
              </a:r>
            </a:p>
          </p:txBody>
        </p:sp>
      </p:grpSp>
      <p:grpSp>
        <p:nvGrpSpPr>
          <p:cNvPr id="6" name="Group 5">
            <a:extLst>
              <a:ext uri="{FF2B5EF4-FFF2-40B4-BE49-F238E27FC236}">
                <a16:creationId xmlns:a16="http://schemas.microsoft.com/office/drawing/2014/main" id="{9EE8C354-F8AB-489D-AD23-310C1EF4B949}"/>
              </a:ext>
            </a:extLst>
          </p:cNvPr>
          <p:cNvGrpSpPr/>
          <p:nvPr/>
        </p:nvGrpSpPr>
        <p:grpSpPr>
          <a:xfrm>
            <a:off x="5407026" y="2291597"/>
            <a:ext cx="5250097" cy="417436"/>
            <a:chOff x="5407026" y="2258347"/>
            <a:chExt cx="5250097" cy="417436"/>
          </a:xfrm>
        </p:grpSpPr>
        <p:grpSp>
          <p:nvGrpSpPr>
            <p:cNvPr id="24" name="Group 23">
              <a:extLst>
                <a:ext uri="{FF2B5EF4-FFF2-40B4-BE49-F238E27FC236}">
                  <a16:creationId xmlns:a16="http://schemas.microsoft.com/office/drawing/2014/main" id="{24FBE762-1CCA-4E19-9B45-C199F7BDAF56}"/>
                </a:ext>
              </a:extLst>
            </p:cNvPr>
            <p:cNvGrpSpPr/>
            <p:nvPr/>
          </p:nvGrpSpPr>
          <p:grpSpPr>
            <a:xfrm>
              <a:off x="6619875" y="2258347"/>
              <a:ext cx="2917825" cy="417436"/>
              <a:chOff x="6696075" y="1461560"/>
              <a:chExt cx="3295650" cy="471489"/>
            </a:xfrm>
          </p:grpSpPr>
          <p:sp>
            <p:nvSpPr>
              <p:cNvPr id="25" name="Rectangle 24">
                <a:extLst>
                  <a:ext uri="{FF2B5EF4-FFF2-40B4-BE49-F238E27FC236}">
                    <a16:creationId xmlns:a16="http://schemas.microsoft.com/office/drawing/2014/main" id="{51A3B86C-A796-458E-A36C-8606078FCA47}"/>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ES_tradnl" sz="1600" dirty="0"/>
                  <a:t>Volumen de voz</a:t>
                </a:r>
              </a:p>
            </p:txBody>
          </p:sp>
          <p:sp>
            <p:nvSpPr>
              <p:cNvPr id="26" name="Arrow: Pentagon 25">
                <a:extLst>
                  <a:ext uri="{FF2B5EF4-FFF2-40B4-BE49-F238E27FC236}">
                    <a16:creationId xmlns:a16="http://schemas.microsoft.com/office/drawing/2014/main" id="{216B3D41-3978-404A-B6C6-3A10E0CCF29C}"/>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sp>
            <p:nvSpPr>
              <p:cNvPr id="27" name="Arrow: Pentagon 26">
                <a:extLst>
                  <a:ext uri="{FF2B5EF4-FFF2-40B4-BE49-F238E27FC236}">
                    <a16:creationId xmlns:a16="http://schemas.microsoft.com/office/drawing/2014/main" id="{A3523D58-52F8-41BD-9446-34DF7721819C}"/>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grpSp>
        <p:sp>
          <p:nvSpPr>
            <p:cNvPr id="30" name="TextBox 29">
              <a:extLst>
                <a:ext uri="{FF2B5EF4-FFF2-40B4-BE49-F238E27FC236}">
                  <a16:creationId xmlns:a16="http://schemas.microsoft.com/office/drawing/2014/main" id="{00894010-3237-4F72-94BA-B602B26B1699}"/>
                </a:ext>
              </a:extLst>
            </p:cNvPr>
            <p:cNvSpPr txBox="1"/>
            <p:nvPr/>
          </p:nvSpPr>
          <p:spPr>
            <a:xfrm>
              <a:off x="5407026" y="2328566"/>
              <a:ext cx="830497" cy="246221"/>
            </a:xfrm>
            <a:prstGeom prst="rect">
              <a:avLst/>
            </a:prstGeom>
            <a:noFill/>
          </p:spPr>
          <p:txBody>
            <a:bodyPr wrap="square" lIns="0" tIns="0" rIns="0" bIns="0">
              <a:spAutoFit/>
            </a:bodyPr>
            <a:lstStyle/>
            <a:p>
              <a:pPr algn="r">
                <a:defRPr>
                  <a:solidFill>
                    <a:schemeClr val="tx2"/>
                  </a:solidFill>
                </a:defRPr>
              </a:pPr>
              <a:r>
                <a:rPr lang="es-ES_tradnl" sz="1600" dirty="0"/>
                <a:t>Más bajo</a:t>
              </a:r>
            </a:p>
          </p:txBody>
        </p:sp>
        <p:sp>
          <p:nvSpPr>
            <p:cNvPr id="35" name="TextBox 34">
              <a:extLst>
                <a:ext uri="{FF2B5EF4-FFF2-40B4-BE49-F238E27FC236}">
                  <a16:creationId xmlns:a16="http://schemas.microsoft.com/office/drawing/2014/main" id="{8F2AFE2F-39CD-4F41-8BF7-9C19E3ED3589}"/>
                </a:ext>
              </a:extLst>
            </p:cNvPr>
            <p:cNvSpPr txBox="1"/>
            <p:nvPr/>
          </p:nvSpPr>
          <p:spPr>
            <a:xfrm>
              <a:off x="9826626" y="2328566"/>
              <a:ext cx="830497" cy="246221"/>
            </a:xfrm>
            <a:prstGeom prst="rect">
              <a:avLst/>
            </a:prstGeom>
            <a:noFill/>
          </p:spPr>
          <p:txBody>
            <a:bodyPr wrap="square" lIns="0" tIns="0" rIns="0" bIns="0">
              <a:spAutoFit/>
            </a:bodyPr>
            <a:lstStyle/>
            <a:p>
              <a:pPr>
                <a:defRPr>
                  <a:solidFill>
                    <a:schemeClr val="tx2"/>
                  </a:solidFill>
                </a:defRPr>
              </a:pPr>
              <a:r>
                <a:rPr lang="es-ES_tradnl" sz="1600" dirty="0"/>
                <a:t>Más alto</a:t>
              </a:r>
            </a:p>
          </p:txBody>
        </p:sp>
      </p:grpSp>
      <p:grpSp>
        <p:nvGrpSpPr>
          <p:cNvPr id="11" name="Group 10">
            <a:extLst>
              <a:ext uri="{FF2B5EF4-FFF2-40B4-BE49-F238E27FC236}">
                <a16:creationId xmlns:a16="http://schemas.microsoft.com/office/drawing/2014/main" id="{BAB18DC0-9A2E-400B-BCF6-B42527D80DB7}"/>
              </a:ext>
            </a:extLst>
          </p:cNvPr>
          <p:cNvGrpSpPr/>
          <p:nvPr/>
        </p:nvGrpSpPr>
        <p:grpSpPr>
          <a:xfrm>
            <a:off x="5461903" y="3565857"/>
            <a:ext cx="5329965" cy="417436"/>
            <a:chOff x="5461903" y="3432857"/>
            <a:chExt cx="5329965" cy="417436"/>
          </a:xfrm>
        </p:grpSpPr>
        <p:grpSp>
          <p:nvGrpSpPr>
            <p:cNvPr id="38" name="Group 37">
              <a:extLst>
                <a:ext uri="{FF2B5EF4-FFF2-40B4-BE49-F238E27FC236}">
                  <a16:creationId xmlns:a16="http://schemas.microsoft.com/office/drawing/2014/main" id="{0F838126-E230-4C7D-BA63-919A1E47AA1E}"/>
                </a:ext>
              </a:extLst>
            </p:cNvPr>
            <p:cNvGrpSpPr/>
            <p:nvPr/>
          </p:nvGrpSpPr>
          <p:grpSpPr>
            <a:xfrm>
              <a:off x="6650566" y="3432857"/>
              <a:ext cx="2917825" cy="417436"/>
              <a:chOff x="6696075" y="1461560"/>
              <a:chExt cx="3295650" cy="471489"/>
            </a:xfrm>
          </p:grpSpPr>
          <p:sp>
            <p:nvSpPr>
              <p:cNvPr id="55" name="Rectangle 54">
                <a:extLst>
                  <a:ext uri="{FF2B5EF4-FFF2-40B4-BE49-F238E27FC236}">
                    <a16:creationId xmlns:a16="http://schemas.microsoft.com/office/drawing/2014/main" id="{40333F2D-6A70-4DAB-AAD1-E9B7273F5793}"/>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ES_tradnl" sz="1600" dirty="0"/>
                  <a:t>Uso de las manos</a:t>
                </a:r>
              </a:p>
            </p:txBody>
          </p:sp>
          <p:sp>
            <p:nvSpPr>
              <p:cNvPr id="56" name="Arrow: Pentagon 55">
                <a:extLst>
                  <a:ext uri="{FF2B5EF4-FFF2-40B4-BE49-F238E27FC236}">
                    <a16:creationId xmlns:a16="http://schemas.microsoft.com/office/drawing/2014/main" id="{57A3895A-4EB9-4CD3-A564-41C6F3458A4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sp>
            <p:nvSpPr>
              <p:cNvPr id="57" name="Arrow: Pentagon 56">
                <a:extLst>
                  <a:ext uri="{FF2B5EF4-FFF2-40B4-BE49-F238E27FC236}">
                    <a16:creationId xmlns:a16="http://schemas.microsoft.com/office/drawing/2014/main" id="{1A115B1C-4A2E-43A7-B145-CE6C0B1412D1}"/>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grpSp>
        <p:sp>
          <p:nvSpPr>
            <p:cNvPr id="46" name="TextBox 45">
              <a:extLst>
                <a:ext uri="{FF2B5EF4-FFF2-40B4-BE49-F238E27FC236}">
                  <a16:creationId xmlns:a16="http://schemas.microsoft.com/office/drawing/2014/main" id="{B9ED4E28-D6F6-473B-A492-E0885521C23A}"/>
                </a:ext>
              </a:extLst>
            </p:cNvPr>
            <p:cNvSpPr txBox="1"/>
            <p:nvPr/>
          </p:nvSpPr>
          <p:spPr>
            <a:xfrm>
              <a:off x="5461903" y="3503075"/>
              <a:ext cx="806311" cy="246221"/>
            </a:xfrm>
            <a:prstGeom prst="rect">
              <a:avLst/>
            </a:prstGeom>
            <a:noFill/>
          </p:spPr>
          <p:txBody>
            <a:bodyPr wrap="none" lIns="0" tIns="0" rIns="0" bIns="0">
              <a:spAutoFit/>
            </a:bodyPr>
            <a:lstStyle/>
            <a:p>
              <a:pPr algn="r">
                <a:defRPr>
                  <a:solidFill>
                    <a:schemeClr val="tx2"/>
                  </a:solidFill>
                </a:defRPr>
              </a:pPr>
              <a:r>
                <a:rPr lang="es-ES_tradnl" sz="1600" dirty="0"/>
                <a:t>Relajado</a:t>
              </a:r>
            </a:p>
          </p:txBody>
        </p:sp>
        <p:sp>
          <p:nvSpPr>
            <p:cNvPr id="43" name="TextBox 42">
              <a:extLst>
                <a:ext uri="{FF2B5EF4-FFF2-40B4-BE49-F238E27FC236}">
                  <a16:creationId xmlns:a16="http://schemas.microsoft.com/office/drawing/2014/main" id="{21326661-11FB-4410-969A-18433C8D048B}"/>
                </a:ext>
              </a:extLst>
            </p:cNvPr>
            <p:cNvSpPr txBox="1"/>
            <p:nvPr/>
          </p:nvSpPr>
          <p:spPr>
            <a:xfrm>
              <a:off x="9857317" y="3503075"/>
              <a:ext cx="934551" cy="246221"/>
            </a:xfrm>
            <a:prstGeom prst="rect">
              <a:avLst/>
            </a:prstGeom>
            <a:noFill/>
          </p:spPr>
          <p:txBody>
            <a:bodyPr wrap="none" lIns="0" tIns="0" rIns="0" bIns="0">
              <a:spAutoFit/>
            </a:bodyPr>
            <a:lstStyle/>
            <a:p>
              <a:pPr>
                <a:defRPr>
                  <a:solidFill>
                    <a:schemeClr val="tx2"/>
                  </a:solidFill>
                </a:defRPr>
              </a:pPr>
              <a:r>
                <a:rPr lang="es-ES_tradnl" sz="1600" dirty="0"/>
                <a:t>Autoritario</a:t>
              </a:r>
            </a:p>
          </p:txBody>
        </p:sp>
      </p:grpSp>
      <p:grpSp>
        <p:nvGrpSpPr>
          <p:cNvPr id="13" name="Group 12">
            <a:extLst>
              <a:ext uri="{FF2B5EF4-FFF2-40B4-BE49-F238E27FC236}">
                <a16:creationId xmlns:a16="http://schemas.microsoft.com/office/drawing/2014/main" id="{1380D2B0-B72F-437D-A680-5C1AAA8D354A}"/>
              </a:ext>
            </a:extLst>
          </p:cNvPr>
          <p:cNvGrpSpPr/>
          <p:nvPr/>
        </p:nvGrpSpPr>
        <p:grpSpPr>
          <a:xfrm>
            <a:off x="5048251" y="4016697"/>
            <a:ext cx="6391274" cy="492443"/>
            <a:chOff x="5048251" y="3883697"/>
            <a:chExt cx="6391274" cy="492443"/>
          </a:xfrm>
        </p:grpSpPr>
        <p:grpSp>
          <p:nvGrpSpPr>
            <p:cNvPr id="39" name="Group 38">
              <a:extLst>
                <a:ext uri="{FF2B5EF4-FFF2-40B4-BE49-F238E27FC236}">
                  <a16:creationId xmlns:a16="http://schemas.microsoft.com/office/drawing/2014/main" id="{324E6C26-1EE6-46B3-A3A7-8E0A6649D0F9}"/>
                </a:ext>
              </a:extLst>
            </p:cNvPr>
            <p:cNvGrpSpPr/>
            <p:nvPr/>
          </p:nvGrpSpPr>
          <p:grpSpPr>
            <a:xfrm>
              <a:off x="6650566" y="3926492"/>
              <a:ext cx="2917825" cy="417436"/>
              <a:chOff x="6696075" y="1461560"/>
              <a:chExt cx="3295650" cy="471489"/>
            </a:xfrm>
          </p:grpSpPr>
          <p:sp>
            <p:nvSpPr>
              <p:cNvPr id="52" name="Rectangle 51">
                <a:extLst>
                  <a:ext uri="{FF2B5EF4-FFF2-40B4-BE49-F238E27FC236}">
                    <a16:creationId xmlns:a16="http://schemas.microsoft.com/office/drawing/2014/main" id="{9666594C-7A75-454A-A093-F793FECF86EE}"/>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ES_tradnl" sz="1600" dirty="0"/>
                  <a:t>Postura corporal</a:t>
                </a:r>
              </a:p>
            </p:txBody>
          </p:sp>
          <p:sp>
            <p:nvSpPr>
              <p:cNvPr id="53" name="Arrow: Pentagon 52">
                <a:extLst>
                  <a:ext uri="{FF2B5EF4-FFF2-40B4-BE49-F238E27FC236}">
                    <a16:creationId xmlns:a16="http://schemas.microsoft.com/office/drawing/2014/main" id="{1C77A919-B9CF-4097-B844-5E6E4470701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sp>
            <p:nvSpPr>
              <p:cNvPr id="54" name="Arrow: Pentagon 53">
                <a:extLst>
                  <a:ext uri="{FF2B5EF4-FFF2-40B4-BE49-F238E27FC236}">
                    <a16:creationId xmlns:a16="http://schemas.microsoft.com/office/drawing/2014/main" id="{81FA4176-CE41-46A6-B8A9-49F6D66CC2D7}"/>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grpSp>
        <p:sp>
          <p:nvSpPr>
            <p:cNvPr id="47" name="TextBox 46">
              <a:extLst>
                <a:ext uri="{FF2B5EF4-FFF2-40B4-BE49-F238E27FC236}">
                  <a16:creationId xmlns:a16="http://schemas.microsoft.com/office/drawing/2014/main" id="{99E54DC1-36F7-42C7-852D-AC3BF256A2FA}"/>
                </a:ext>
              </a:extLst>
            </p:cNvPr>
            <p:cNvSpPr txBox="1"/>
            <p:nvPr/>
          </p:nvSpPr>
          <p:spPr>
            <a:xfrm>
              <a:off x="5048251" y="3883697"/>
              <a:ext cx="1219964" cy="492443"/>
            </a:xfrm>
            <a:prstGeom prst="rect">
              <a:avLst/>
            </a:prstGeom>
            <a:noFill/>
          </p:spPr>
          <p:txBody>
            <a:bodyPr wrap="square" lIns="0" tIns="0" rIns="0" bIns="0">
              <a:spAutoFit/>
            </a:bodyPr>
            <a:lstStyle/>
            <a:p>
              <a:pPr algn="r">
                <a:defRPr>
                  <a:solidFill>
                    <a:schemeClr val="tx2"/>
                  </a:solidFill>
                </a:defRPr>
              </a:pPr>
              <a:r>
                <a:rPr lang="es-ES_tradnl" sz="1600" dirty="0"/>
                <a:t>Inclinarse hacia atrás</a:t>
              </a:r>
            </a:p>
          </p:txBody>
        </p:sp>
        <p:sp>
          <p:nvSpPr>
            <p:cNvPr id="44" name="TextBox 43">
              <a:extLst>
                <a:ext uri="{FF2B5EF4-FFF2-40B4-BE49-F238E27FC236}">
                  <a16:creationId xmlns:a16="http://schemas.microsoft.com/office/drawing/2014/main" id="{A37A5C24-42EB-47F9-B387-32E46C4A9A4E}"/>
                </a:ext>
              </a:extLst>
            </p:cNvPr>
            <p:cNvSpPr txBox="1"/>
            <p:nvPr/>
          </p:nvSpPr>
          <p:spPr>
            <a:xfrm>
              <a:off x="9857317" y="3883697"/>
              <a:ext cx="1582208" cy="492443"/>
            </a:xfrm>
            <a:prstGeom prst="rect">
              <a:avLst/>
            </a:prstGeom>
            <a:noFill/>
          </p:spPr>
          <p:txBody>
            <a:bodyPr wrap="square" lIns="0" tIns="0" rIns="0" bIns="0">
              <a:spAutoFit/>
            </a:bodyPr>
            <a:lstStyle/>
            <a:p>
              <a:pPr>
                <a:defRPr>
                  <a:solidFill>
                    <a:schemeClr val="tx2"/>
                  </a:solidFill>
                </a:defRPr>
              </a:pPr>
              <a:r>
                <a:rPr lang="es-ES_tradnl" sz="1600" dirty="0"/>
                <a:t>Inclinarse hacia adelante</a:t>
              </a:r>
            </a:p>
          </p:txBody>
        </p:sp>
      </p:grpSp>
      <p:grpSp>
        <p:nvGrpSpPr>
          <p:cNvPr id="60" name="Group 59">
            <a:extLst>
              <a:ext uri="{FF2B5EF4-FFF2-40B4-BE49-F238E27FC236}">
                <a16:creationId xmlns:a16="http://schemas.microsoft.com/office/drawing/2014/main" id="{F6101C90-43D9-4748-ACA5-2124DF2D64A8}"/>
              </a:ext>
            </a:extLst>
          </p:cNvPr>
          <p:cNvGrpSpPr/>
          <p:nvPr/>
        </p:nvGrpSpPr>
        <p:grpSpPr>
          <a:xfrm>
            <a:off x="4991101" y="4553127"/>
            <a:ext cx="6210299" cy="417436"/>
            <a:chOff x="4991101" y="4420127"/>
            <a:chExt cx="6210299" cy="417436"/>
          </a:xfrm>
        </p:grpSpPr>
        <p:grpSp>
          <p:nvGrpSpPr>
            <p:cNvPr id="40" name="Group 39">
              <a:extLst>
                <a:ext uri="{FF2B5EF4-FFF2-40B4-BE49-F238E27FC236}">
                  <a16:creationId xmlns:a16="http://schemas.microsoft.com/office/drawing/2014/main" id="{B62F66B6-7E03-446B-9BAC-465E9D51FC94}"/>
                </a:ext>
              </a:extLst>
            </p:cNvPr>
            <p:cNvGrpSpPr/>
            <p:nvPr/>
          </p:nvGrpSpPr>
          <p:grpSpPr>
            <a:xfrm>
              <a:off x="6650566" y="4420127"/>
              <a:ext cx="2917825" cy="417436"/>
              <a:chOff x="6696075" y="1461560"/>
              <a:chExt cx="3295650" cy="471489"/>
            </a:xfrm>
          </p:grpSpPr>
          <p:sp>
            <p:nvSpPr>
              <p:cNvPr id="49" name="Rectangle 48">
                <a:extLst>
                  <a:ext uri="{FF2B5EF4-FFF2-40B4-BE49-F238E27FC236}">
                    <a16:creationId xmlns:a16="http://schemas.microsoft.com/office/drawing/2014/main" id="{7C8C8ED4-7433-49BA-A581-18EAEB2E8189}"/>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ES_tradnl" sz="1600" dirty="0"/>
                  <a:t>Contacto visual</a:t>
                </a:r>
              </a:p>
            </p:txBody>
          </p:sp>
          <p:sp>
            <p:nvSpPr>
              <p:cNvPr id="50" name="Arrow: Pentagon 49">
                <a:extLst>
                  <a:ext uri="{FF2B5EF4-FFF2-40B4-BE49-F238E27FC236}">
                    <a16:creationId xmlns:a16="http://schemas.microsoft.com/office/drawing/2014/main" id="{5A467EC0-172D-4DFF-8E64-E6D3D10932D9}"/>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sp>
            <p:nvSpPr>
              <p:cNvPr id="51" name="Arrow: Pentagon 50">
                <a:extLst>
                  <a:ext uri="{FF2B5EF4-FFF2-40B4-BE49-F238E27FC236}">
                    <a16:creationId xmlns:a16="http://schemas.microsoft.com/office/drawing/2014/main" id="{F9DB4365-AA9B-4595-90B6-D644E3198969}"/>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600" dirty="0">
                  <a:solidFill>
                    <a:schemeClr val="bg1"/>
                  </a:solidFill>
                </a:endParaRPr>
              </a:p>
            </p:txBody>
          </p:sp>
        </p:grpSp>
        <p:sp>
          <p:nvSpPr>
            <p:cNvPr id="48" name="TextBox 47">
              <a:extLst>
                <a:ext uri="{FF2B5EF4-FFF2-40B4-BE49-F238E27FC236}">
                  <a16:creationId xmlns:a16="http://schemas.microsoft.com/office/drawing/2014/main" id="{AAC982C7-C6C4-4CBE-9BBF-E86663244A6D}"/>
                </a:ext>
              </a:extLst>
            </p:cNvPr>
            <p:cNvSpPr txBox="1"/>
            <p:nvPr/>
          </p:nvSpPr>
          <p:spPr>
            <a:xfrm>
              <a:off x="4991101" y="4490346"/>
              <a:ext cx="1277114" cy="246221"/>
            </a:xfrm>
            <a:prstGeom prst="rect">
              <a:avLst/>
            </a:prstGeom>
            <a:noFill/>
          </p:spPr>
          <p:txBody>
            <a:bodyPr wrap="square" lIns="0" tIns="0" rIns="0" bIns="0">
              <a:spAutoFit/>
            </a:bodyPr>
            <a:lstStyle/>
            <a:p>
              <a:pPr algn="r">
                <a:defRPr>
                  <a:solidFill>
                    <a:schemeClr val="tx2"/>
                  </a:solidFill>
                </a:defRPr>
              </a:pPr>
              <a:r>
                <a:rPr lang="es-ES_tradnl" sz="1600" dirty="0"/>
                <a:t>Menos directo</a:t>
              </a:r>
            </a:p>
          </p:txBody>
        </p:sp>
        <p:sp>
          <p:nvSpPr>
            <p:cNvPr id="45" name="TextBox 44">
              <a:extLst>
                <a:ext uri="{FF2B5EF4-FFF2-40B4-BE49-F238E27FC236}">
                  <a16:creationId xmlns:a16="http://schemas.microsoft.com/office/drawing/2014/main" id="{BAE7E335-8305-4799-80E5-83EF02BE737A}"/>
                </a:ext>
              </a:extLst>
            </p:cNvPr>
            <p:cNvSpPr txBox="1"/>
            <p:nvPr/>
          </p:nvSpPr>
          <p:spPr>
            <a:xfrm>
              <a:off x="9857317" y="4490346"/>
              <a:ext cx="1344083" cy="246221"/>
            </a:xfrm>
            <a:prstGeom prst="rect">
              <a:avLst/>
            </a:prstGeom>
            <a:noFill/>
          </p:spPr>
          <p:txBody>
            <a:bodyPr wrap="square" lIns="0" tIns="0" rIns="0" bIns="0">
              <a:spAutoFit/>
            </a:bodyPr>
            <a:lstStyle/>
            <a:p>
              <a:pPr>
                <a:defRPr>
                  <a:solidFill>
                    <a:schemeClr val="tx2"/>
                  </a:solidFill>
                </a:defRPr>
              </a:pPr>
              <a:r>
                <a:rPr lang="es-ES_tradnl" sz="1600" dirty="0"/>
                <a:t>Mas directo</a:t>
              </a:r>
            </a:p>
          </p:txBody>
        </p:sp>
      </p:grpSp>
      <p:grpSp>
        <p:nvGrpSpPr>
          <p:cNvPr id="41" name="Group 40">
            <a:extLst>
              <a:ext uri="{FF2B5EF4-FFF2-40B4-BE49-F238E27FC236}">
                <a16:creationId xmlns:a16="http://schemas.microsoft.com/office/drawing/2014/main" id="{98058114-9883-418B-B9A4-F39E9612B2BB}"/>
              </a:ext>
            </a:extLst>
          </p:cNvPr>
          <p:cNvGrpSpPr/>
          <p:nvPr/>
        </p:nvGrpSpPr>
        <p:grpSpPr>
          <a:xfrm>
            <a:off x="4193123" y="2990377"/>
            <a:ext cx="7422677" cy="276999"/>
            <a:chOff x="4173873" y="2957127"/>
            <a:chExt cx="7422677" cy="276999"/>
          </a:xfrm>
        </p:grpSpPr>
        <p:sp>
          <p:nvSpPr>
            <p:cNvPr id="12" name="Freeform: Shape 11">
              <a:extLst>
                <a:ext uri="{FF2B5EF4-FFF2-40B4-BE49-F238E27FC236}">
                  <a16:creationId xmlns:a16="http://schemas.microsoft.com/office/drawing/2014/main" id="{B6F16B9D-EE85-4F7C-8B2E-EB93CF6720B3}"/>
                </a:ext>
              </a:extLst>
            </p:cNvPr>
            <p:cNvSpPr/>
            <p:nvPr/>
          </p:nvSpPr>
          <p:spPr bwMode="gray">
            <a:xfrm flipV="1">
              <a:off x="5391669" y="2989170"/>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sp>
          <p:nvSpPr>
            <p:cNvPr id="58" name="TextBox 57">
              <a:extLst>
                <a:ext uri="{FF2B5EF4-FFF2-40B4-BE49-F238E27FC236}">
                  <a16:creationId xmlns:a16="http://schemas.microsoft.com/office/drawing/2014/main" id="{FBE67968-404D-4A68-B9B3-FDAAF3F42F01}"/>
                </a:ext>
              </a:extLst>
            </p:cNvPr>
            <p:cNvSpPr txBox="1"/>
            <p:nvPr/>
          </p:nvSpPr>
          <p:spPr>
            <a:xfrm>
              <a:off x="4173873" y="2957127"/>
              <a:ext cx="1179296" cy="276999"/>
            </a:xfrm>
            <a:prstGeom prst="rect">
              <a:avLst/>
            </a:prstGeom>
            <a:noFill/>
          </p:spPr>
          <p:txBody>
            <a:bodyPr wrap="square" lIns="0" tIns="0" rIns="0" bIns="0">
              <a:noAutofit/>
            </a:bodyPr>
            <a:lstStyle/>
            <a:p>
              <a:pPr algn="r">
                <a:defRPr>
                  <a:solidFill>
                    <a:schemeClr val="tx2"/>
                  </a:solidFill>
                </a:defRPr>
              </a:pPr>
              <a:r>
                <a:rPr lang="es-ES_tradnl" sz="1600" dirty="0"/>
                <a:t>PREGUNTA</a:t>
              </a:r>
            </a:p>
          </p:txBody>
        </p:sp>
        <p:sp>
          <p:nvSpPr>
            <p:cNvPr id="59" name="TextBox 58">
              <a:extLst>
                <a:ext uri="{FF2B5EF4-FFF2-40B4-BE49-F238E27FC236}">
                  <a16:creationId xmlns:a16="http://schemas.microsoft.com/office/drawing/2014/main" id="{A3E2949D-687F-4211-96C7-084281CBC214}"/>
                </a:ext>
              </a:extLst>
            </p:cNvPr>
            <p:cNvSpPr txBox="1"/>
            <p:nvPr/>
          </p:nvSpPr>
          <p:spPr>
            <a:xfrm>
              <a:off x="10891229" y="2957127"/>
              <a:ext cx="705321" cy="276999"/>
            </a:xfrm>
            <a:prstGeom prst="rect">
              <a:avLst/>
            </a:prstGeom>
            <a:noFill/>
          </p:spPr>
          <p:txBody>
            <a:bodyPr wrap="square" lIns="0" tIns="0" rIns="0" bIns="0">
              <a:noAutofit/>
            </a:bodyPr>
            <a:lstStyle/>
            <a:p>
              <a:pPr>
                <a:defRPr>
                  <a:solidFill>
                    <a:schemeClr val="tx2"/>
                  </a:solidFill>
                </a:defRPr>
              </a:pPr>
              <a:r>
                <a:rPr lang="es-ES_tradnl" sz="1600" dirty="0"/>
                <a:t>DICE</a:t>
              </a:r>
            </a:p>
          </p:txBody>
        </p:sp>
      </p:grpSp>
    </p:spTree>
    <p:extLst>
      <p:ext uri="{BB962C8B-B14F-4D97-AF65-F5344CB8AC3E}">
        <p14:creationId xmlns:p14="http://schemas.microsoft.com/office/powerpoint/2010/main" val="672769456"/>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B885-4FF0-4F4B-BAFD-0FB0FE8365E7}"/>
              </a:ext>
            </a:extLst>
          </p:cNvPr>
          <p:cNvSpPr>
            <a:spLocks noGrp="1"/>
          </p:cNvSpPr>
          <p:nvPr>
            <p:ph type="title"/>
          </p:nvPr>
        </p:nvSpPr>
        <p:spPr bwMode="gray">
          <a:xfrm>
            <a:off x="390525" y="228600"/>
            <a:ext cx="3687764" cy="1995488"/>
          </a:xfrm>
        </p:spPr>
        <p:txBody>
          <a:bodyPr wrap="square">
            <a:noAutofit/>
          </a:bodyPr>
          <a:lstStyle/>
          <a:p>
            <a:r>
              <a:rPr lang="es-ES_tradnl" dirty="0"/>
              <a:t>La Receptividad</a:t>
            </a:r>
          </a:p>
        </p:txBody>
      </p:sp>
      <p:sp>
        <p:nvSpPr>
          <p:cNvPr id="3" name="Content Placeholder 2">
            <a:extLst>
              <a:ext uri="{FF2B5EF4-FFF2-40B4-BE49-F238E27FC236}">
                <a16:creationId xmlns:a16="http://schemas.microsoft.com/office/drawing/2014/main" id="{D33EB2B1-EA13-4D40-9AA2-B54BA2B4F86F}"/>
              </a:ext>
            </a:extLst>
          </p:cNvPr>
          <p:cNvSpPr>
            <a:spLocks noGrp="1"/>
          </p:cNvSpPr>
          <p:nvPr>
            <p:ph idx="1"/>
          </p:nvPr>
        </p:nvSpPr>
        <p:spPr bwMode="gray">
          <a:xfrm>
            <a:off x="4170363" y="228601"/>
            <a:ext cx="7793037" cy="5715000"/>
          </a:xfrm>
        </p:spPr>
        <p:txBody>
          <a:bodyPr wrap="square">
            <a:noAutofit/>
          </a:bodyPr>
          <a:lstStyle/>
          <a:p>
            <a:r>
              <a:rPr lang="es-ES_tradnl" dirty="0"/>
              <a:t> </a:t>
            </a:r>
          </a:p>
        </p:txBody>
      </p:sp>
      <p:sp>
        <p:nvSpPr>
          <p:cNvPr id="4" name="Text Placeholder 3">
            <a:extLst>
              <a:ext uri="{FF2B5EF4-FFF2-40B4-BE49-F238E27FC236}">
                <a16:creationId xmlns:a16="http://schemas.microsoft.com/office/drawing/2014/main" id="{2B1C8AD9-0BCF-42D0-AD98-E794E59C9012}"/>
              </a:ext>
            </a:extLst>
          </p:cNvPr>
          <p:cNvSpPr>
            <a:spLocks noGrp="1"/>
          </p:cNvSpPr>
          <p:nvPr>
            <p:ph type="body" sz="half" idx="2"/>
          </p:nvPr>
        </p:nvSpPr>
        <p:spPr bwMode="gray">
          <a:xfrm>
            <a:off x="390525" y="2352675"/>
            <a:ext cx="3687764" cy="3590926"/>
          </a:xfrm>
        </p:spPr>
        <p:txBody>
          <a:bodyPr wrap="square">
            <a:noAutofit/>
          </a:bodyPr>
          <a:lstStyle/>
          <a:p>
            <a:pPr>
              <a:defRPr sz="2200">
                <a:solidFill>
                  <a:schemeClr val="tx2"/>
                </a:solidFill>
              </a:defRPr>
            </a:pPr>
            <a:r>
              <a:rPr lang="es-ES_tradnl" dirty="0"/>
              <a:t>El grado en que controlamos o mostramos emociones cuando interactuamos con otras personas.</a:t>
            </a:r>
          </a:p>
        </p:txBody>
      </p:sp>
      <p:sp>
        <p:nvSpPr>
          <p:cNvPr id="5" name="Footer Placeholder 4">
            <a:extLst>
              <a:ext uri="{FF2B5EF4-FFF2-40B4-BE49-F238E27FC236}">
                <a16:creationId xmlns:a16="http://schemas.microsoft.com/office/drawing/2014/main" id="{7D88137A-B730-42D0-A322-5AF9461C44F1}"/>
              </a:ext>
            </a:extLst>
          </p:cNvPr>
          <p:cNvSpPr>
            <a:spLocks noGrp="1"/>
          </p:cNvSpPr>
          <p:nvPr>
            <p:ph type="ftr" sz="quarter" idx="11"/>
          </p:nvPr>
        </p:nvSpPr>
        <p:spPr bwMode="gray"/>
        <p:txBody>
          <a:bodyPr wrap="square">
            <a:noAutofit/>
          </a:bodyPr>
          <a:lstStyle/>
          <a:p>
            <a:pPr algn="l"/>
            <a:r>
              <a:rPr lang="es-ES_tradnl" dirty="0"/>
              <a:t>© The TRACOM Corporation. Todos los derechos reservados.</a:t>
            </a:r>
          </a:p>
        </p:txBody>
      </p:sp>
      <p:sp>
        <p:nvSpPr>
          <p:cNvPr id="6" name="Slide Number Placeholder 5">
            <a:extLst>
              <a:ext uri="{FF2B5EF4-FFF2-40B4-BE49-F238E27FC236}">
                <a16:creationId xmlns:a16="http://schemas.microsoft.com/office/drawing/2014/main" id="{3E62CC6D-5654-45E5-95E5-1767593B5DC5}"/>
              </a:ext>
            </a:extLst>
          </p:cNvPr>
          <p:cNvSpPr>
            <a:spLocks noGrp="1"/>
          </p:cNvSpPr>
          <p:nvPr>
            <p:ph type="sldNum" sz="quarter" idx="12"/>
          </p:nvPr>
        </p:nvSpPr>
        <p:spPr bwMode="gray"/>
        <p:txBody>
          <a:bodyPr wrap="square">
            <a:noAutofit/>
          </a:bodyPr>
          <a:lstStyle/>
          <a:p>
            <a:fld id="{1B1CF60C-C85D-47C0-8597-E3BF95F18FA3}" type="slidenum">
              <a:rPr lang="es-ES_tradnl" smtClean="0"/>
              <a:t>16</a:t>
            </a:fld>
            <a:endParaRPr lang="es-ES_tradnl" dirty="0"/>
          </a:p>
        </p:txBody>
      </p:sp>
      <p:sp>
        <p:nvSpPr>
          <p:cNvPr id="25" name="Content Placeholder 2">
            <a:extLst>
              <a:ext uri="{FF2B5EF4-FFF2-40B4-BE49-F238E27FC236}">
                <a16:creationId xmlns:a16="http://schemas.microsoft.com/office/drawing/2014/main" id="{66BC3E3E-7BE2-4335-B25D-49F36E449B2E}"/>
              </a:ext>
            </a:extLst>
          </p:cNvPr>
          <p:cNvSpPr txBox="1">
            <a:spLocks/>
          </p:cNvSpPr>
          <p:nvPr/>
        </p:nvSpPr>
        <p:spPr bwMode="gray">
          <a:xfrm>
            <a:off x="4170363" y="228601"/>
            <a:ext cx="2386505" cy="5715000"/>
          </a:xfrm>
          <a:prstGeom prst="rect">
            <a:avLst/>
          </a:prstGeom>
          <a:solidFill>
            <a:srgbClr val="ECECEC"/>
          </a:solidFill>
        </p:spPr>
        <p:txBody>
          <a:bodyPr vert="horz" wrap="square" lIns="91440" tIns="91440" rIns="91440" bIns="9144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s-ES_tradnl" dirty="0"/>
              <a:t> </a:t>
            </a:r>
          </a:p>
        </p:txBody>
      </p:sp>
      <p:grpSp>
        <p:nvGrpSpPr>
          <p:cNvPr id="22" name="Group 21">
            <a:extLst>
              <a:ext uri="{FF2B5EF4-FFF2-40B4-BE49-F238E27FC236}">
                <a16:creationId xmlns:a16="http://schemas.microsoft.com/office/drawing/2014/main" id="{E42832B6-C3A9-47FB-83A3-5D1D5E7DA804}"/>
              </a:ext>
            </a:extLst>
          </p:cNvPr>
          <p:cNvGrpSpPr/>
          <p:nvPr/>
        </p:nvGrpSpPr>
        <p:grpSpPr bwMode="gray">
          <a:xfrm>
            <a:off x="7129956" y="939196"/>
            <a:ext cx="3708091" cy="836611"/>
            <a:chOff x="6619875" y="1067878"/>
            <a:chExt cx="2726952" cy="836611"/>
          </a:xfrm>
        </p:grpSpPr>
        <p:sp>
          <p:nvSpPr>
            <p:cNvPr id="11" name="Rectangle 10">
              <a:extLst>
                <a:ext uri="{FF2B5EF4-FFF2-40B4-BE49-F238E27FC236}">
                  <a16:creationId xmlns:a16="http://schemas.microsoft.com/office/drawing/2014/main" id="{33E6A2A7-1BF8-406C-A441-39A12D60E079}"/>
                </a:ext>
              </a:extLst>
            </p:cNvPr>
            <p:cNvSpPr/>
            <p:nvPr/>
          </p:nvSpPr>
          <p:spPr bwMode="gray">
            <a:xfrm>
              <a:off x="7044337" y="1067878"/>
              <a:ext cx="2302490"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es-ES_tradnl" sz="1800" dirty="0">
                  <a:solidFill>
                    <a:schemeClr val="tx2"/>
                  </a:solidFill>
                </a:rPr>
                <a:t>Más </a:t>
              </a:r>
              <a:br>
                <a:rPr lang="es-ES_tradnl" sz="1800" dirty="0">
                  <a:solidFill>
                    <a:schemeClr val="tx2"/>
                  </a:solidFill>
                </a:rPr>
              </a:br>
              <a:r>
                <a:rPr lang="es-ES_tradnl" dirty="0">
                  <a:solidFill>
                    <a:schemeClr val="accent2"/>
                  </a:solidFill>
                  <a:latin typeface="Arial Black" panose="020B0A04020102020204" pitchFamily="34" charset="0"/>
                </a:rPr>
                <a:t>Controlar</a:t>
              </a:r>
            </a:p>
          </p:txBody>
        </p:sp>
        <p:sp>
          <p:nvSpPr>
            <p:cNvPr id="12" name="Arrow: Pentagon 11">
              <a:extLst>
                <a:ext uri="{FF2B5EF4-FFF2-40B4-BE49-F238E27FC236}">
                  <a16:creationId xmlns:a16="http://schemas.microsoft.com/office/drawing/2014/main" id="{DE60FF03-E3CF-4298-991C-9D2E9392FE58}"/>
                </a:ext>
              </a:extLst>
            </p:cNvPr>
            <p:cNvSpPr/>
            <p:nvPr/>
          </p:nvSpPr>
          <p:spPr bwMode="gray">
            <a:xfrm flipH="1">
              <a:off x="6619875" y="1277466"/>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grpSp>
      <p:grpSp>
        <p:nvGrpSpPr>
          <p:cNvPr id="23" name="Group 22">
            <a:extLst>
              <a:ext uri="{FF2B5EF4-FFF2-40B4-BE49-F238E27FC236}">
                <a16:creationId xmlns:a16="http://schemas.microsoft.com/office/drawing/2014/main" id="{9DAAA455-C246-40F5-82A8-3EE3CDBF3695}"/>
              </a:ext>
            </a:extLst>
          </p:cNvPr>
          <p:cNvGrpSpPr/>
          <p:nvPr/>
        </p:nvGrpSpPr>
        <p:grpSpPr bwMode="gray">
          <a:xfrm>
            <a:off x="7129956" y="2133272"/>
            <a:ext cx="3708091" cy="836611"/>
            <a:chOff x="6624990" y="2020889"/>
            <a:chExt cx="2726952" cy="836611"/>
          </a:xfrm>
        </p:grpSpPr>
        <p:sp>
          <p:nvSpPr>
            <p:cNvPr id="15" name="Rectangle 14">
              <a:extLst>
                <a:ext uri="{FF2B5EF4-FFF2-40B4-BE49-F238E27FC236}">
                  <a16:creationId xmlns:a16="http://schemas.microsoft.com/office/drawing/2014/main" id="{6722975C-8FDF-48D9-A7FE-464350B096D7}"/>
                </a:ext>
              </a:extLst>
            </p:cNvPr>
            <p:cNvSpPr/>
            <p:nvPr/>
          </p:nvSpPr>
          <p:spPr bwMode="gray">
            <a:xfrm>
              <a:off x="7049452" y="2020889"/>
              <a:ext cx="2302490"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es-ES_tradnl" dirty="0">
                  <a:solidFill>
                    <a:schemeClr val="accent2"/>
                  </a:solidFill>
                  <a:latin typeface="Arial Black" panose="020B0A04020102020204" pitchFamily="34" charset="0"/>
                </a:rPr>
                <a:t>Controla </a:t>
              </a:r>
              <a:br>
                <a:rPr lang="es-ES_tradnl" dirty="0">
                  <a:solidFill>
                    <a:schemeClr val="accent2"/>
                  </a:solidFill>
                  <a:latin typeface="Arial Black" panose="020B0A04020102020204" pitchFamily="34" charset="0"/>
                </a:rPr>
              </a:br>
              <a:r>
                <a:rPr lang="es-ES_tradnl" dirty="0">
                  <a:solidFill>
                    <a:schemeClr val="tx2"/>
                  </a:solidFill>
                </a:rPr>
                <a:t>con algo de </a:t>
              </a:r>
              <a:br>
                <a:rPr lang="es-ES_tradnl" dirty="0">
                  <a:solidFill>
                    <a:schemeClr val="tx2"/>
                  </a:solidFill>
                </a:rPr>
              </a:br>
              <a:r>
                <a:rPr lang="es-ES_tradnl" dirty="0">
                  <a:solidFill>
                    <a:schemeClr val="accent2"/>
                  </a:solidFill>
                </a:rPr>
                <a:t>Demostrar emociones</a:t>
              </a:r>
            </a:p>
          </p:txBody>
        </p:sp>
        <p:sp>
          <p:nvSpPr>
            <p:cNvPr id="16" name="Arrow: Pentagon 15">
              <a:extLst>
                <a:ext uri="{FF2B5EF4-FFF2-40B4-BE49-F238E27FC236}">
                  <a16:creationId xmlns:a16="http://schemas.microsoft.com/office/drawing/2014/main" id="{59675C37-0245-4282-9B07-FF0F5E0AAF50}"/>
                </a:ext>
              </a:extLst>
            </p:cNvPr>
            <p:cNvSpPr/>
            <p:nvPr/>
          </p:nvSpPr>
          <p:spPr bwMode="gray">
            <a:xfrm flipH="1">
              <a:off x="6624990" y="2230477"/>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grpSp>
      <p:grpSp>
        <p:nvGrpSpPr>
          <p:cNvPr id="24" name="Group 23">
            <a:extLst>
              <a:ext uri="{FF2B5EF4-FFF2-40B4-BE49-F238E27FC236}">
                <a16:creationId xmlns:a16="http://schemas.microsoft.com/office/drawing/2014/main" id="{A1CC8CCB-C56F-4FE8-A8E2-C4C10D274766}"/>
              </a:ext>
            </a:extLst>
          </p:cNvPr>
          <p:cNvGrpSpPr/>
          <p:nvPr/>
        </p:nvGrpSpPr>
        <p:grpSpPr bwMode="gray">
          <a:xfrm>
            <a:off x="7129956" y="3327348"/>
            <a:ext cx="3708091" cy="836611"/>
            <a:chOff x="6619875" y="2921246"/>
            <a:chExt cx="2726952" cy="836611"/>
          </a:xfrm>
        </p:grpSpPr>
        <p:sp>
          <p:nvSpPr>
            <p:cNvPr id="17" name="Rectangle 16">
              <a:extLst>
                <a:ext uri="{FF2B5EF4-FFF2-40B4-BE49-F238E27FC236}">
                  <a16:creationId xmlns:a16="http://schemas.microsoft.com/office/drawing/2014/main" id="{C1CA5E8C-1141-4DAC-97BF-E6250A6EAB72}"/>
                </a:ext>
              </a:extLst>
            </p:cNvPr>
            <p:cNvSpPr/>
            <p:nvPr/>
          </p:nvSpPr>
          <p:spPr bwMode="gray">
            <a:xfrm>
              <a:off x="7044337" y="2921246"/>
              <a:ext cx="2302490"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es-ES_tradnl" dirty="0">
                  <a:solidFill>
                    <a:schemeClr val="accent2"/>
                  </a:solidFill>
                  <a:latin typeface="Arial Black" panose="020B0A04020102020204" pitchFamily="34" charset="0"/>
                </a:rPr>
                <a:t>Demuestra emociones </a:t>
              </a:r>
              <a:br>
                <a:rPr lang="es-ES_tradnl" dirty="0">
                  <a:solidFill>
                    <a:schemeClr val="accent2"/>
                  </a:solidFill>
                  <a:latin typeface="Arial Black" panose="020B0A04020102020204" pitchFamily="34" charset="0"/>
                </a:rPr>
              </a:br>
              <a:r>
                <a:rPr lang="es-ES_tradnl" dirty="0">
                  <a:solidFill>
                    <a:schemeClr val="tx2"/>
                  </a:solidFill>
                </a:rPr>
                <a:t>con algo de </a:t>
              </a:r>
              <a:br>
                <a:rPr lang="es-ES_tradnl" dirty="0">
                  <a:solidFill>
                    <a:schemeClr val="tx2"/>
                  </a:solidFill>
                </a:rPr>
              </a:br>
              <a:r>
                <a:rPr lang="es-ES_tradnl" dirty="0">
                  <a:solidFill>
                    <a:schemeClr val="accent2"/>
                  </a:solidFill>
                </a:rPr>
                <a:t>Controlar</a:t>
              </a:r>
            </a:p>
          </p:txBody>
        </p:sp>
        <p:sp>
          <p:nvSpPr>
            <p:cNvPr id="18" name="Arrow: Pentagon 17">
              <a:extLst>
                <a:ext uri="{FF2B5EF4-FFF2-40B4-BE49-F238E27FC236}">
                  <a16:creationId xmlns:a16="http://schemas.microsoft.com/office/drawing/2014/main" id="{918D6F65-2925-4FC1-B1E1-7E8E8FE919EB}"/>
                </a:ext>
              </a:extLst>
            </p:cNvPr>
            <p:cNvSpPr/>
            <p:nvPr/>
          </p:nvSpPr>
          <p:spPr bwMode="gray">
            <a:xfrm flipH="1">
              <a:off x="6619875" y="3130834"/>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grpSp>
      <p:grpSp>
        <p:nvGrpSpPr>
          <p:cNvPr id="21" name="Group 20">
            <a:extLst>
              <a:ext uri="{FF2B5EF4-FFF2-40B4-BE49-F238E27FC236}">
                <a16:creationId xmlns:a16="http://schemas.microsoft.com/office/drawing/2014/main" id="{232B3D1E-0E3A-404D-872C-04755308C78E}"/>
              </a:ext>
            </a:extLst>
          </p:cNvPr>
          <p:cNvGrpSpPr/>
          <p:nvPr/>
        </p:nvGrpSpPr>
        <p:grpSpPr bwMode="gray">
          <a:xfrm>
            <a:off x="7129956" y="4521424"/>
            <a:ext cx="3708091" cy="836611"/>
            <a:chOff x="6619875" y="3822472"/>
            <a:chExt cx="2726952" cy="836611"/>
          </a:xfrm>
        </p:grpSpPr>
        <p:sp>
          <p:nvSpPr>
            <p:cNvPr id="19" name="Rectangle 18">
              <a:extLst>
                <a:ext uri="{FF2B5EF4-FFF2-40B4-BE49-F238E27FC236}">
                  <a16:creationId xmlns:a16="http://schemas.microsoft.com/office/drawing/2014/main" id="{402A467D-4668-487D-B191-60D600870E70}"/>
                </a:ext>
              </a:extLst>
            </p:cNvPr>
            <p:cNvSpPr/>
            <p:nvPr/>
          </p:nvSpPr>
          <p:spPr bwMode="gray">
            <a:xfrm>
              <a:off x="7044337" y="3822472"/>
              <a:ext cx="2302490"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es-ES_tradnl" dirty="0">
                  <a:solidFill>
                    <a:schemeClr val="tx2"/>
                  </a:solidFill>
                </a:rPr>
                <a:t>Más </a:t>
              </a:r>
              <a:br>
                <a:rPr lang="es-ES_tradnl" dirty="0">
                  <a:solidFill>
                    <a:schemeClr val="tx2"/>
                  </a:solidFill>
                </a:rPr>
              </a:br>
              <a:r>
                <a:rPr lang="es-ES_tradnl" dirty="0">
                  <a:solidFill>
                    <a:schemeClr val="accent2"/>
                  </a:solidFill>
                  <a:latin typeface="Arial Black" panose="020B0A04020102020204" pitchFamily="34" charset="0"/>
                </a:rPr>
                <a:t>Demostrar emociones</a:t>
              </a:r>
            </a:p>
          </p:txBody>
        </p:sp>
        <p:sp>
          <p:nvSpPr>
            <p:cNvPr id="20" name="Arrow: Pentagon 19">
              <a:extLst>
                <a:ext uri="{FF2B5EF4-FFF2-40B4-BE49-F238E27FC236}">
                  <a16:creationId xmlns:a16="http://schemas.microsoft.com/office/drawing/2014/main" id="{D16D6B7F-27F1-4192-9E13-AD2739B157CD}"/>
                </a:ext>
              </a:extLst>
            </p:cNvPr>
            <p:cNvSpPr/>
            <p:nvPr/>
          </p:nvSpPr>
          <p:spPr bwMode="gray">
            <a:xfrm flipH="1">
              <a:off x="6619875" y="4032060"/>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grpSp>
      <p:sp>
        <p:nvSpPr>
          <p:cNvPr id="9" name="Rectangle 8">
            <a:extLst>
              <a:ext uri="{FF2B5EF4-FFF2-40B4-BE49-F238E27FC236}">
                <a16:creationId xmlns:a16="http://schemas.microsoft.com/office/drawing/2014/main" id="{84F8E7EC-2F4A-450D-8B11-9BAC94DC4B9F}"/>
              </a:ext>
            </a:extLst>
          </p:cNvPr>
          <p:cNvSpPr/>
          <p:nvPr/>
        </p:nvSpPr>
        <p:spPr bwMode="gray">
          <a:xfrm>
            <a:off x="4230914" y="290286"/>
            <a:ext cx="2543533" cy="557348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8" name="Freeform: Shape 7">
            <a:extLst>
              <a:ext uri="{FF2B5EF4-FFF2-40B4-BE49-F238E27FC236}">
                <a16:creationId xmlns:a16="http://schemas.microsoft.com/office/drawing/2014/main" id="{C5B7E59E-90CB-4546-BF96-82CF5F39F8E9}"/>
              </a:ext>
            </a:extLst>
          </p:cNvPr>
          <p:cNvSpPr/>
          <p:nvPr/>
        </p:nvSpPr>
        <p:spPr bwMode="gray">
          <a:xfrm rot="16200000" flipV="1">
            <a:off x="3945289" y="2972544"/>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dirty="0">
              <a:solidFill>
                <a:schemeClr val="bg1"/>
              </a:solidFill>
            </a:endParaRPr>
          </a:p>
        </p:txBody>
      </p:sp>
    </p:spTree>
    <p:extLst>
      <p:ext uri="{BB962C8B-B14F-4D97-AF65-F5344CB8AC3E}">
        <p14:creationId xmlns:p14="http://schemas.microsoft.com/office/powerpoint/2010/main" val="5111306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ppt_x</p:attrName>
                                        </p:attrNameLst>
                                      </p:cBhvr>
                                      <p:tavLst>
                                        <p:tav tm="0">
                                          <p:val>
                                            <p:strVal val="#ppt_x-#ppt_w*1.125000"/>
                                          </p:val>
                                        </p:tav>
                                        <p:tav tm="100000">
                                          <p:val>
                                            <p:strVal val="#ppt_x"/>
                                          </p:val>
                                        </p:tav>
                                      </p:tavLst>
                                    </p:anim>
                                    <p:animEffect transition="in" filter="wipe(right)">
                                      <p:cBhvr>
                                        <p:cTn id="8" dur="500"/>
                                        <p:tgtEl>
                                          <p:spTgt spid="2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ppt_x</p:attrName>
                                        </p:attrNameLst>
                                      </p:cBhvr>
                                      <p:tavLst>
                                        <p:tav tm="0">
                                          <p:val>
                                            <p:strVal val="#ppt_x-#ppt_w*1.125000"/>
                                          </p:val>
                                        </p:tav>
                                        <p:tav tm="100000">
                                          <p:val>
                                            <p:strVal val="#ppt_x"/>
                                          </p:val>
                                        </p:tav>
                                      </p:tavLst>
                                    </p:anim>
                                    <p:animEffect transition="in" filter="wipe(righ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p:tgtEl>
                                          <p:spTgt spid="24"/>
                                        </p:tgtEl>
                                        <p:attrNameLst>
                                          <p:attrName>ppt_x</p:attrName>
                                        </p:attrNameLst>
                                      </p:cBhvr>
                                      <p:tavLst>
                                        <p:tav tm="0">
                                          <p:val>
                                            <p:strVal val="#ppt_x-#ppt_w*1.125000"/>
                                          </p:val>
                                        </p:tav>
                                        <p:tav tm="100000">
                                          <p:val>
                                            <p:strVal val="#ppt_x"/>
                                          </p:val>
                                        </p:tav>
                                      </p:tavLst>
                                    </p:anim>
                                    <p:animEffect transition="in" filter="wipe(righ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6CCC058-7160-45EF-BF6E-5B8DBE329161}"/>
              </a:ext>
            </a:extLst>
          </p:cNvPr>
          <p:cNvSpPr>
            <a:spLocks noGrp="1"/>
          </p:cNvSpPr>
          <p:nvPr>
            <p:ph type="title"/>
          </p:nvPr>
        </p:nvSpPr>
        <p:spPr>
          <a:xfrm>
            <a:off x="390526" y="228600"/>
            <a:ext cx="11572874" cy="1009650"/>
          </a:xfrm>
        </p:spPr>
        <p:txBody>
          <a:bodyPr/>
          <a:lstStyle/>
          <a:p>
            <a:r>
              <a:rPr lang="es-ES_tradnl" dirty="0"/>
              <a:t>Comportamientos de La Receptividad</a:t>
            </a:r>
          </a:p>
        </p:txBody>
      </p:sp>
      <p:sp>
        <p:nvSpPr>
          <p:cNvPr id="6" name="Slide Number Placeholder 5">
            <a:extLst>
              <a:ext uri="{FF2B5EF4-FFF2-40B4-BE49-F238E27FC236}">
                <a16:creationId xmlns:a16="http://schemas.microsoft.com/office/drawing/2014/main" id="{50CD6EEE-8B11-4077-91F1-521B2CA142C5}"/>
              </a:ext>
            </a:extLst>
          </p:cNvPr>
          <p:cNvSpPr>
            <a:spLocks noGrp="1"/>
          </p:cNvSpPr>
          <p:nvPr>
            <p:ph type="sldNum" sz="quarter" idx="12"/>
          </p:nvPr>
        </p:nvSpPr>
        <p:spPr/>
        <p:txBody>
          <a:bodyPr/>
          <a:lstStyle/>
          <a:p>
            <a:fld id="{1B1CF60C-C85D-47C0-8597-E3BF95F18FA3}" type="slidenum">
              <a:rPr lang="es-ES_tradnl" smtClean="0"/>
              <a:t>17</a:t>
            </a:fld>
            <a:endParaRPr lang="es-ES_tradnl" dirty="0"/>
          </a:p>
        </p:txBody>
      </p:sp>
      <p:sp>
        <p:nvSpPr>
          <p:cNvPr id="5" name="Footer Placeholder 4">
            <a:extLst>
              <a:ext uri="{FF2B5EF4-FFF2-40B4-BE49-F238E27FC236}">
                <a16:creationId xmlns:a16="http://schemas.microsoft.com/office/drawing/2014/main" id="{5079EAD9-5458-4501-B006-01A107310847}"/>
              </a:ext>
            </a:extLst>
          </p:cNvPr>
          <p:cNvSpPr>
            <a:spLocks noGrp="1"/>
          </p:cNvSpPr>
          <p:nvPr>
            <p:ph type="ftr" sz="quarter" idx="13"/>
          </p:nvPr>
        </p:nvSpPr>
        <p:spPr/>
        <p:txBody>
          <a:bodyPr/>
          <a:lstStyle/>
          <a:p>
            <a:pPr algn="l"/>
            <a:r>
              <a:rPr lang="es-ES_tradnl" dirty="0"/>
              <a:t>© The TRACOM Corporation. Todos los derechos reservados.</a:t>
            </a:r>
          </a:p>
        </p:txBody>
      </p:sp>
      <p:graphicFrame>
        <p:nvGraphicFramePr>
          <p:cNvPr id="14" name="Table 13">
            <a:extLst>
              <a:ext uri="{FF2B5EF4-FFF2-40B4-BE49-F238E27FC236}">
                <a16:creationId xmlns:a16="http://schemas.microsoft.com/office/drawing/2014/main" id="{22941407-A2C8-4EAC-8E70-96DBDFCBB1FF}"/>
              </a:ext>
            </a:extLst>
          </p:cNvPr>
          <p:cNvGraphicFramePr>
            <a:graphicFrameLocks noGrp="1"/>
          </p:cNvGraphicFramePr>
          <p:nvPr>
            <p:extLst>
              <p:ext uri="{D42A27DB-BD31-4B8C-83A1-F6EECF244321}">
                <p14:modId xmlns:p14="http://schemas.microsoft.com/office/powerpoint/2010/main" val="1487593691"/>
              </p:ext>
            </p:extLst>
          </p:nvPr>
        </p:nvGraphicFramePr>
        <p:xfrm>
          <a:off x="7481359" y="2300288"/>
          <a:ext cx="4174835" cy="429684"/>
        </p:xfrm>
        <a:graphic>
          <a:graphicData uri="http://schemas.openxmlformats.org/drawingml/2006/table">
            <a:tbl>
              <a:tblPr>
                <a:tableStyleId>{5FD0F851-EC5A-4D38-B0AD-8093EC10F338}</a:tableStyleId>
              </a:tblPr>
              <a:tblGrid>
                <a:gridCol w="877380">
                  <a:extLst>
                    <a:ext uri="{9D8B030D-6E8A-4147-A177-3AD203B41FA5}">
                      <a16:colId xmlns:a16="http://schemas.microsoft.com/office/drawing/2014/main" val="3316520189"/>
                    </a:ext>
                  </a:extLst>
                </a:gridCol>
                <a:gridCol w="3297455">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dirty="0"/>
                        <a:t>HACER</a:t>
                      </a:r>
                    </a:p>
                  </a:txBody>
                  <a:tcPr marL="0" marR="0" marT="0" marB="0" anchor="ctr">
                    <a:solidFill>
                      <a:schemeClr val="accent2"/>
                    </a:solidFill>
                  </a:tcPr>
                </a:tc>
                <a:tc>
                  <a:txBody>
                    <a:bodyPr/>
                    <a:lstStyle/>
                    <a:p>
                      <a:pPr>
                        <a:defRPr>
                          <a:solidFill>
                            <a:schemeClr val="accent6"/>
                          </a:solidFill>
                        </a:defRPr>
                      </a:pPr>
                      <a:r>
                        <a:rPr dirty="0"/>
                        <a:t>Comportamientos no verbales</a:t>
                      </a:r>
                    </a:p>
                  </a:txBody>
                  <a:tcP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802C856E-61FA-4E3F-8494-35922313EDAD}"/>
              </a:ext>
            </a:extLst>
          </p:cNvPr>
          <p:cNvGraphicFramePr>
            <a:graphicFrameLocks noGrp="1"/>
          </p:cNvGraphicFramePr>
          <p:nvPr>
            <p:extLst>
              <p:ext uri="{D42A27DB-BD31-4B8C-83A1-F6EECF244321}">
                <p14:modId xmlns:p14="http://schemas.microsoft.com/office/powerpoint/2010/main" val="1495547696"/>
              </p:ext>
            </p:extLst>
          </p:nvPr>
        </p:nvGraphicFramePr>
        <p:xfrm>
          <a:off x="390525" y="2316163"/>
          <a:ext cx="4046276" cy="429684"/>
        </p:xfrm>
        <a:graphic>
          <a:graphicData uri="http://schemas.openxmlformats.org/drawingml/2006/table">
            <a:tbl>
              <a:tblPr>
                <a:tableStyleId>{5FD0F851-EC5A-4D38-B0AD-8093EC10F338}</a:tableStyleId>
              </a:tblPr>
              <a:tblGrid>
                <a:gridCol w="958519">
                  <a:extLst>
                    <a:ext uri="{9D8B030D-6E8A-4147-A177-3AD203B41FA5}">
                      <a16:colId xmlns:a16="http://schemas.microsoft.com/office/drawing/2014/main" val="3316520189"/>
                    </a:ext>
                  </a:extLst>
                </a:gridCol>
                <a:gridCol w="3087757">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dirty="0"/>
                        <a:t>DECIR</a:t>
                      </a:r>
                    </a:p>
                  </a:txBody>
                  <a:tcPr marL="0" marR="0" marT="0" marB="0" anchor="ctr">
                    <a:solidFill>
                      <a:schemeClr val="accent2"/>
                    </a:solidFill>
                  </a:tcPr>
                </a:tc>
                <a:tc>
                  <a:txBody>
                    <a:bodyPr/>
                    <a:lstStyle/>
                    <a:p>
                      <a:pPr>
                        <a:defRPr>
                          <a:solidFill>
                            <a:schemeClr val="accent6"/>
                          </a:solidFill>
                        </a:defRPr>
                      </a:pPr>
                      <a:r>
                        <a:rPr dirty="0"/>
                        <a:t>Comportamientos verbales</a:t>
                      </a:r>
                    </a:p>
                  </a:txBody>
                  <a:tcPr>
                    <a:solidFill>
                      <a:schemeClr val="accent5"/>
                    </a:solidFill>
                  </a:tcPr>
                </a:tc>
                <a:extLst>
                  <a:ext uri="{0D108BD9-81ED-4DB2-BD59-A6C34878D82A}">
                    <a16:rowId xmlns:a16="http://schemas.microsoft.com/office/drawing/2014/main" val="4173734823"/>
                  </a:ext>
                </a:extLst>
              </a:tr>
            </a:tbl>
          </a:graphicData>
        </a:graphic>
      </p:graphicFrame>
      <p:sp>
        <p:nvSpPr>
          <p:cNvPr id="49" name="Freeform: Shape 48">
            <a:extLst>
              <a:ext uri="{FF2B5EF4-FFF2-40B4-BE49-F238E27FC236}">
                <a16:creationId xmlns:a16="http://schemas.microsoft.com/office/drawing/2014/main" id="{CC977A04-5180-4C48-AE50-76F8FA6A797F}"/>
              </a:ext>
            </a:extLst>
          </p:cNvPr>
          <p:cNvSpPr/>
          <p:nvPr/>
        </p:nvSpPr>
        <p:spPr bwMode="gray">
          <a:xfrm rot="16200000">
            <a:off x="4753028" y="4236757"/>
            <a:ext cx="2712588" cy="201957"/>
          </a:xfrm>
          <a:custGeom>
            <a:avLst/>
            <a:gdLst>
              <a:gd name="connsiteX0" fmla="*/ 5739656 w 6147916"/>
              <a:gd name="connsiteY0" fmla="*/ 0 h 471489"/>
              <a:gd name="connsiteX1" fmla="*/ 5943786 w 6147916"/>
              <a:gd name="connsiteY1" fmla="*/ 0 h 471489"/>
              <a:gd name="connsiteX2" fmla="*/ 6147916 w 6147916"/>
              <a:gd name="connsiteY2" fmla="*/ 235745 h 471489"/>
              <a:gd name="connsiteX3" fmla="*/ 5943786 w 6147916"/>
              <a:gd name="connsiteY3" fmla="*/ 471489 h 471489"/>
              <a:gd name="connsiteX4" fmla="*/ 5739656 w 6147916"/>
              <a:gd name="connsiteY4" fmla="*/ 471489 h 471489"/>
              <a:gd name="connsiteX5" fmla="*/ 5363528 w 6147916"/>
              <a:gd name="connsiteY5" fmla="*/ 0 h 471489"/>
              <a:gd name="connsiteX6" fmla="*/ 5674149 w 6147916"/>
              <a:gd name="connsiteY6" fmla="*/ 0 h 471489"/>
              <a:gd name="connsiteX7" fmla="*/ 5674149 w 6147916"/>
              <a:gd name="connsiteY7" fmla="*/ 471488 h 471489"/>
              <a:gd name="connsiteX8" fmla="*/ 5363528 w 6147916"/>
              <a:gd name="connsiteY8" fmla="*/ 471488 h 471489"/>
              <a:gd name="connsiteX9" fmla="*/ 4987393 w 6147916"/>
              <a:gd name="connsiteY9" fmla="*/ 0 h 471489"/>
              <a:gd name="connsiteX10" fmla="*/ 5298014 w 6147916"/>
              <a:gd name="connsiteY10" fmla="*/ 0 h 471489"/>
              <a:gd name="connsiteX11" fmla="*/ 5298014 w 6147916"/>
              <a:gd name="connsiteY11" fmla="*/ 471488 h 471489"/>
              <a:gd name="connsiteX12" fmla="*/ 4987393 w 6147916"/>
              <a:gd name="connsiteY12" fmla="*/ 471488 h 471489"/>
              <a:gd name="connsiteX13" fmla="*/ 4611258 w 6147916"/>
              <a:gd name="connsiteY13" fmla="*/ 0 h 471489"/>
              <a:gd name="connsiteX14" fmla="*/ 4921879 w 6147916"/>
              <a:gd name="connsiteY14" fmla="*/ 0 h 471489"/>
              <a:gd name="connsiteX15" fmla="*/ 4921879 w 6147916"/>
              <a:gd name="connsiteY15" fmla="*/ 471488 h 471489"/>
              <a:gd name="connsiteX16" fmla="*/ 4611258 w 6147916"/>
              <a:gd name="connsiteY16" fmla="*/ 471488 h 471489"/>
              <a:gd name="connsiteX17" fmla="*/ 4235123 w 6147916"/>
              <a:gd name="connsiteY17" fmla="*/ 0 h 471489"/>
              <a:gd name="connsiteX18" fmla="*/ 4545744 w 6147916"/>
              <a:gd name="connsiteY18" fmla="*/ 0 h 471489"/>
              <a:gd name="connsiteX19" fmla="*/ 4545744 w 6147916"/>
              <a:gd name="connsiteY19" fmla="*/ 471488 h 471489"/>
              <a:gd name="connsiteX20" fmla="*/ 4235123 w 6147916"/>
              <a:gd name="connsiteY20" fmla="*/ 471488 h 471489"/>
              <a:gd name="connsiteX21" fmla="*/ 3858988 w 6147916"/>
              <a:gd name="connsiteY21" fmla="*/ 0 h 471489"/>
              <a:gd name="connsiteX22" fmla="*/ 4169609 w 6147916"/>
              <a:gd name="connsiteY22" fmla="*/ 0 h 471489"/>
              <a:gd name="connsiteX23" fmla="*/ 4169609 w 6147916"/>
              <a:gd name="connsiteY23" fmla="*/ 471488 h 471489"/>
              <a:gd name="connsiteX24" fmla="*/ 3858988 w 6147916"/>
              <a:gd name="connsiteY24" fmla="*/ 471488 h 471489"/>
              <a:gd name="connsiteX25" fmla="*/ 3482853 w 6147916"/>
              <a:gd name="connsiteY25" fmla="*/ 0 h 471489"/>
              <a:gd name="connsiteX26" fmla="*/ 3793474 w 6147916"/>
              <a:gd name="connsiteY26" fmla="*/ 0 h 471489"/>
              <a:gd name="connsiteX27" fmla="*/ 3793474 w 6147916"/>
              <a:gd name="connsiteY27" fmla="*/ 471488 h 471489"/>
              <a:gd name="connsiteX28" fmla="*/ 3482853 w 6147916"/>
              <a:gd name="connsiteY28" fmla="*/ 471488 h 471489"/>
              <a:gd name="connsiteX29" fmla="*/ 3106718 w 6147916"/>
              <a:gd name="connsiteY29" fmla="*/ 0 h 471489"/>
              <a:gd name="connsiteX30" fmla="*/ 3417339 w 6147916"/>
              <a:gd name="connsiteY30" fmla="*/ 0 h 471489"/>
              <a:gd name="connsiteX31" fmla="*/ 3417339 w 6147916"/>
              <a:gd name="connsiteY31" fmla="*/ 471488 h 471489"/>
              <a:gd name="connsiteX32" fmla="*/ 3106718 w 6147916"/>
              <a:gd name="connsiteY32" fmla="*/ 471488 h 471489"/>
              <a:gd name="connsiteX33" fmla="*/ 2730583 w 6147916"/>
              <a:gd name="connsiteY33" fmla="*/ 0 h 471489"/>
              <a:gd name="connsiteX34" fmla="*/ 3041204 w 6147916"/>
              <a:gd name="connsiteY34" fmla="*/ 0 h 471489"/>
              <a:gd name="connsiteX35" fmla="*/ 3041204 w 6147916"/>
              <a:gd name="connsiteY35" fmla="*/ 471488 h 471489"/>
              <a:gd name="connsiteX36" fmla="*/ 2730583 w 6147916"/>
              <a:gd name="connsiteY36" fmla="*/ 471488 h 471489"/>
              <a:gd name="connsiteX37" fmla="*/ 2354448 w 6147916"/>
              <a:gd name="connsiteY37" fmla="*/ 0 h 471489"/>
              <a:gd name="connsiteX38" fmla="*/ 2665069 w 6147916"/>
              <a:gd name="connsiteY38" fmla="*/ 0 h 471489"/>
              <a:gd name="connsiteX39" fmla="*/ 2665069 w 6147916"/>
              <a:gd name="connsiteY39" fmla="*/ 471488 h 471489"/>
              <a:gd name="connsiteX40" fmla="*/ 2354448 w 6147916"/>
              <a:gd name="connsiteY40" fmla="*/ 471488 h 471489"/>
              <a:gd name="connsiteX41" fmla="*/ 1978313 w 6147916"/>
              <a:gd name="connsiteY41" fmla="*/ 0 h 471489"/>
              <a:gd name="connsiteX42" fmla="*/ 2288934 w 6147916"/>
              <a:gd name="connsiteY42" fmla="*/ 0 h 471489"/>
              <a:gd name="connsiteX43" fmla="*/ 2288934 w 6147916"/>
              <a:gd name="connsiteY43" fmla="*/ 471488 h 471489"/>
              <a:gd name="connsiteX44" fmla="*/ 1978313 w 6147916"/>
              <a:gd name="connsiteY44" fmla="*/ 471488 h 471489"/>
              <a:gd name="connsiteX45" fmla="*/ 1602179 w 6147916"/>
              <a:gd name="connsiteY45" fmla="*/ 0 h 471489"/>
              <a:gd name="connsiteX46" fmla="*/ 1912799 w 6147916"/>
              <a:gd name="connsiteY46" fmla="*/ 0 h 471489"/>
              <a:gd name="connsiteX47" fmla="*/ 1912799 w 6147916"/>
              <a:gd name="connsiteY47" fmla="*/ 471488 h 471489"/>
              <a:gd name="connsiteX48" fmla="*/ 1602179 w 6147916"/>
              <a:gd name="connsiteY48" fmla="*/ 471488 h 471489"/>
              <a:gd name="connsiteX49" fmla="*/ 1226044 w 6147916"/>
              <a:gd name="connsiteY49" fmla="*/ 0 h 471489"/>
              <a:gd name="connsiteX50" fmla="*/ 1536665 w 6147916"/>
              <a:gd name="connsiteY50" fmla="*/ 0 h 471489"/>
              <a:gd name="connsiteX51" fmla="*/ 1536665 w 6147916"/>
              <a:gd name="connsiteY51" fmla="*/ 471488 h 471489"/>
              <a:gd name="connsiteX52" fmla="*/ 1226044 w 6147916"/>
              <a:gd name="connsiteY52" fmla="*/ 471488 h 471489"/>
              <a:gd name="connsiteX53" fmla="*/ 849909 w 6147916"/>
              <a:gd name="connsiteY53" fmla="*/ 0 h 471489"/>
              <a:gd name="connsiteX54" fmla="*/ 1160530 w 6147916"/>
              <a:gd name="connsiteY54" fmla="*/ 0 h 471489"/>
              <a:gd name="connsiteX55" fmla="*/ 1160530 w 6147916"/>
              <a:gd name="connsiteY55" fmla="*/ 471488 h 471489"/>
              <a:gd name="connsiteX56" fmla="*/ 849909 w 6147916"/>
              <a:gd name="connsiteY56" fmla="*/ 471488 h 471489"/>
              <a:gd name="connsiteX57" fmla="*/ 473774 w 6147916"/>
              <a:gd name="connsiteY57" fmla="*/ 0 h 471489"/>
              <a:gd name="connsiteX58" fmla="*/ 784395 w 6147916"/>
              <a:gd name="connsiteY58" fmla="*/ 0 h 471489"/>
              <a:gd name="connsiteX59" fmla="*/ 784395 w 6147916"/>
              <a:gd name="connsiteY59" fmla="*/ 471488 h 471489"/>
              <a:gd name="connsiteX60" fmla="*/ 473774 w 6147916"/>
              <a:gd name="connsiteY60" fmla="*/ 471488 h 471489"/>
              <a:gd name="connsiteX61" fmla="*/ 204130 w 6147916"/>
              <a:gd name="connsiteY61" fmla="*/ 0 h 471489"/>
              <a:gd name="connsiteX62" fmla="*/ 408260 w 6147916"/>
              <a:gd name="connsiteY62" fmla="*/ 0 h 471489"/>
              <a:gd name="connsiteX63" fmla="*/ 408260 w 6147916"/>
              <a:gd name="connsiteY63" fmla="*/ 471489 h 471489"/>
              <a:gd name="connsiteX64" fmla="*/ 204130 w 6147916"/>
              <a:gd name="connsiteY64" fmla="*/ 471489 h 471489"/>
              <a:gd name="connsiteX65" fmla="*/ 0 w 6147916"/>
              <a:gd name="connsiteY6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147916" h="471489">
                <a:moveTo>
                  <a:pt x="5739656" y="0"/>
                </a:moveTo>
                <a:lnTo>
                  <a:pt x="5943786" y="0"/>
                </a:lnTo>
                <a:lnTo>
                  <a:pt x="6147916" y="235745"/>
                </a:lnTo>
                <a:lnTo>
                  <a:pt x="5943786" y="471489"/>
                </a:lnTo>
                <a:lnTo>
                  <a:pt x="5739656" y="471489"/>
                </a:lnTo>
                <a:close/>
                <a:moveTo>
                  <a:pt x="5363528" y="0"/>
                </a:moveTo>
                <a:lnTo>
                  <a:pt x="5674149" y="0"/>
                </a:lnTo>
                <a:lnTo>
                  <a:pt x="5674149" y="471488"/>
                </a:lnTo>
                <a:lnTo>
                  <a:pt x="5363528" y="471488"/>
                </a:lnTo>
                <a:close/>
                <a:moveTo>
                  <a:pt x="4987393" y="0"/>
                </a:moveTo>
                <a:lnTo>
                  <a:pt x="5298014" y="0"/>
                </a:lnTo>
                <a:lnTo>
                  <a:pt x="5298014" y="471488"/>
                </a:lnTo>
                <a:lnTo>
                  <a:pt x="4987393" y="471488"/>
                </a:lnTo>
                <a:close/>
                <a:moveTo>
                  <a:pt x="4611258" y="0"/>
                </a:moveTo>
                <a:lnTo>
                  <a:pt x="4921879" y="0"/>
                </a:lnTo>
                <a:lnTo>
                  <a:pt x="4921879" y="471488"/>
                </a:lnTo>
                <a:lnTo>
                  <a:pt x="4611258" y="471488"/>
                </a:lnTo>
                <a:close/>
                <a:moveTo>
                  <a:pt x="4235123" y="0"/>
                </a:moveTo>
                <a:lnTo>
                  <a:pt x="4545744" y="0"/>
                </a:lnTo>
                <a:lnTo>
                  <a:pt x="4545744" y="471488"/>
                </a:lnTo>
                <a:lnTo>
                  <a:pt x="4235123" y="471488"/>
                </a:lnTo>
                <a:close/>
                <a:moveTo>
                  <a:pt x="3858988" y="0"/>
                </a:moveTo>
                <a:lnTo>
                  <a:pt x="4169609" y="0"/>
                </a:lnTo>
                <a:lnTo>
                  <a:pt x="4169609" y="471488"/>
                </a:lnTo>
                <a:lnTo>
                  <a:pt x="3858988" y="471488"/>
                </a:lnTo>
                <a:close/>
                <a:moveTo>
                  <a:pt x="3482853" y="0"/>
                </a:moveTo>
                <a:lnTo>
                  <a:pt x="3793474" y="0"/>
                </a:lnTo>
                <a:lnTo>
                  <a:pt x="3793474" y="471488"/>
                </a:lnTo>
                <a:lnTo>
                  <a:pt x="3482853" y="471488"/>
                </a:lnTo>
                <a:close/>
                <a:moveTo>
                  <a:pt x="3106718" y="0"/>
                </a:moveTo>
                <a:lnTo>
                  <a:pt x="3417339" y="0"/>
                </a:lnTo>
                <a:lnTo>
                  <a:pt x="3417339" y="471488"/>
                </a:lnTo>
                <a:lnTo>
                  <a:pt x="3106718" y="471488"/>
                </a:lnTo>
                <a:close/>
                <a:moveTo>
                  <a:pt x="2730583" y="0"/>
                </a:moveTo>
                <a:lnTo>
                  <a:pt x="3041204" y="0"/>
                </a:lnTo>
                <a:lnTo>
                  <a:pt x="3041204" y="471488"/>
                </a:lnTo>
                <a:lnTo>
                  <a:pt x="2730583" y="471488"/>
                </a:lnTo>
                <a:close/>
                <a:moveTo>
                  <a:pt x="2354448" y="0"/>
                </a:moveTo>
                <a:lnTo>
                  <a:pt x="2665069" y="0"/>
                </a:lnTo>
                <a:lnTo>
                  <a:pt x="2665069" y="471488"/>
                </a:lnTo>
                <a:lnTo>
                  <a:pt x="2354448" y="471488"/>
                </a:lnTo>
                <a:close/>
                <a:moveTo>
                  <a:pt x="1978313" y="0"/>
                </a:moveTo>
                <a:lnTo>
                  <a:pt x="2288934" y="0"/>
                </a:lnTo>
                <a:lnTo>
                  <a:pt x="2288934" y="471488"/>
                </a:lnTo>
                <a:lnTo>
                  <a:pt x="1978313" y="471488"/>
                </a:lnTo>
                <a:close/>
                <a:moveTo>
                  <a:pt x="1602179" y="0"/>
                </a:moveTo>
                <a:lnTo>
                  <a:pt x="1912799" y="0"/>
                </a:lnTo>
                <a:lnTo>
                  <a:pt x="1912799" y="471488"/>
                </a:lnTo>
                <a:lnTo>
                  <a:pt x="1602179" y="471488"/>
                </a:lnTo>
                <a:close/>
                <a:moveTo>
                  <a:pt x="1226044" y="0"/>
                </a:moveTo>
                <a:lnTo>
                  <a:pt x="1536665" y="0"/>
                </a:lnTo>
                <a:lnTo>
                  <a:pt x="1536665" y="471488"/>
                </a:lnTo>
                <a:lnTo>
                  <a:pt x="1226044" y="471488"/>
                </a:lnTo>
                <a:close/>
                <a:moveTo>
                  <a:pt x="849909" y="0"/>
                </a:moveTo>
                <a:lnTo>
                  <a:pt x="1160530" y="0"/>
                </a:lnTo>
                <a:lnTo>
                  <a:pt x="1160530" y="471488"/>
                </a:lnTo>
                <a:lnTo>
                  <a:pt x="849909"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dirty="0">
              <a:solidFill>
                <a:schemeClr val="bg1"/>
              </a:solidFill>
            </a:endParaRPr>
          </a:p>
        </p:txBody>
      </p:sp>
      <p:sp>
        <p:nvSpPr>
          <p:cNvPr id="50" name="Rectangle 49">
            <a:extLst>
              <a:ext uri="{FF2B5EF4-FFF2-40B4-BE49-F238E27FC236}">
                <a16:creationId xmlns:a16="http://schemas.microsoft.com/office/drawing/2014/main" id="{F7FFFDE7-C28A-491D-AD88-DBCB3FCBCCAB}"/>
              </a:ext>
            </a:extLst>
          </p:cNvPr>
          <p:cNvSpPr/>
          <p:nvPr/>
        </p:nvSpPr>
        <p:spPr bwMode="gray">
          <a:xfrm>
            <a:off x="5104092" y="257519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es-ES_tradnl" dirty="0"/>
              <a:t>Controla</a:t>
            </a:r>
          </a:p>
        </p:txBody>
      </p:sp>
      <p:sp>
        <p:nvSpPr>
          <p:cNvPr id="51" name="Rectangle 50">
            <a:extLst>
              <a:ext uri="{FF2B5EF4-FFF2-40B4-BE49-F238E27FC236}">
                <a16:creationId xmlns:a16="http://schemas.microsoft.com/office/drawing/2014/main" id="{168E48B9-C6FD-462A-97FB-1863529F74CC}"/>
              </a:ext>
            </a:extLst>
          </p:cNvPr>
          <p:cNvSpPr/>
          <p:nvPr/>
        </p:nvSpPr>
        <p:spPr bwMode="gray">
          <a:xfrm>
            <a:off x="4404686" y="5831545"/>
            <a:ext cx="3436240" cy="112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es-ES_tradnl" dirty="0"/>
              <a:t>Demuestra emociones</a:t>
            </a:r>
          </a:p>
        </p:txBody>
      </p:sp>
      <p:grpSp>
        <p:nvGrpSpPr>
          <p:cNvPr id="62" name="Group 61">
            <a:extLst>
              <a:ext uri="{FF2B5EF4-FFF2-40B4-BE49-F238E27FC236}">
                <a16:creationId xmlns:a16="http://schemas.microsoft.com/office/drawing/2014/main" id="{7E6CAEDF-D941-4221-ABF5-72ED8F3004A0}"/>
              </a:ext>
            </a:extLst>
          </p:cNvPr>
          <p:cNvGrpSpPr/>
          <p:nvPr/>
        </p:nvGrpSpPr>
        <p:grpSpPr>
          <a:xfrm>
            <a:off x="3626805" y="3190597"/>
            <a:ext cx="2037427" cy="2229405"/>
            <a:chOff x="3464880" y="2924794"/>
            <a:chExt cx="2037427" cy="2229405"/>
          </a:xfrm>
        </p:grpSpPr>
        <p:sp>
          <p:nvSpPr>
            <p:cNvPr id="52" name="Rectangle 51">
              <a:extLst>
                <a:ext uri="{FF2B5EF4-FFF2-40B4-BE49-F238E27FC236}">
                  <a16:creationId xmlns:a16="http://schemas.microsoft.com/office/drawing/2014/main" id="{6FB1F1CE-9C96-4BDC-9B0C-73DFECAC89BF}"/>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defRPr sz="1800">
                  <a:solidFill>
                    <a:schemeClr val="accent6"/>
                  </a:solidFill>
                </a:defRPr>
              </a:pPr>
              <a:r>
                <a:rPr lang="es-ES_tradnl" dirty="0"/>
                <a:t>Formación de descriptivos</a:t>
              </a:r>
              <a:endParaRPr lang="es-ES_tradnl" sz="1800" dirty="0">
                <a:solidFill>
                  <a:schemeClr val="accent6"/>
                </a:solidFill>
              </a:endParaRPr>
            </a:p>
          </p:txBody>
        </p:sp>
        <p:sp>
          <p:nvSpPr>
            <p:cNvPr id="53" name="Arrow: Pentagon 52">
              <a:extLst>
                <a:ext uri="{FF2B5EF4-FFF2-40B4-BE49-F238E27FC236}">
                  <a16:creationId xmlns:a16="http://schemas.microsoft.com/office/drawing/2014/main" id="{49B11150-4391-4738-A799-D3A0F9311F8F}"/>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ES_tradnl" sz="1800" dirty="0">
                <a:solidFill>
                  <a:schemeClr val="bg1"/>
                </a:solidFill>
              </a:endParaRPr>
            </a:p>
          </p:txBody>
        </p:sp>
        <p:sp>
          <p:nvSpPr>
            <p:cNvPr id="54" name="Arrow: Pentagon 53">
              <a:extLst>
                <a:ext uri="{FF2B5EF4-FFF2-40B4-BE49-F238E27FC236}">
                  <a16:creationId xmlns:a16="http://schemas.microsoft.com/office/drawing/2014/main" id="{82A56F4B-BEFA-46F1-A944-0B9E6F44E8F1}"/>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ES_tradnl" sz="1800" dirty="0">
                <a:solidFill>
                  <a:schemeClr val="bg1"/>
                </a:solidFill>
              </a:endParaRPr>
            </a:p>
          </p:txBody>
        </p:sp>
        <p:sp>
          <p:nvSpPr>
            <p:cNvPr id="60" name="Rectangle 59">
              <a:extLst>
                <a:ext uri="{FF2B5EF4-FFF2-40B4-BE49-F238E27FC236}">
                  <a16:creationId xmlns:a16="http://schemas.microsoft.com/office/drawing/2014/main" id="{D7AA9B37-0D70-4419-9B29-A56501585240}"/>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ES_tradnl" dirty="0"/>
                <a:t>Hechos/Datos</a:t>
              </a:r>
            </a:p>
          </p:txBody>
        </p:sp>
        <p:sp>
          <p:nvSpPr>
            <p:cNvPr id="61" name="Rectangle 60">
              <a:extLst>
                <a:ext uri="{FF2B5EF4-FFF2-40B4-BE49-F238E27FC236}">
                  <a16:creationId xmlns:a16="http://schemas.microsoft.com/office/drawing/2014/main" id="{586DAD5C-A683-461F-9B34-6C5B0C8CFD8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ES_tradnl" dirty="0"/>
                <a:t>Opiniones/</a:t>
              </a:r>
              <a:br>
                <a:rPr lang="es-ES_tradnl" dirty="0"/>
              </a:br>
              <a:r>
                <a:rPr lang="es-ES_tradnl" dirty="0"/>
                <a:t>Historias</a:t>
              </a:r>
            </a:p>
          </p:txBody>
        </p:sp>
      </p:grpSp>
      <p:grpSp>
        <p:nvGrpSpPr>
          <p:cNvPr id="63" name="Group 62">
            <a:extLst>
              <a:ext uri="{FF2B5EF4-FFF2-40B4-BE49-F238E27FC236}">
                <a16:creationId xmlns:a16="http://schemas.microsoft.com/office/drawing/2014/main" id="{04E92D4D-E3C3-412E-962A-7E33648B0EAC}"/>
              </a:ext>
            </a:extLst>
          </p:cNvPr>
          <p:cNvGrpSpPr/>
          <p:nvPr/>
        </p:nvGrpSpPr>
        <p:grpSpPr>
          <a:xfrm>
            <a:off x="1894365" y="3190597"/>
            <a:ext cx="2037427" cy="2229405"/>
            <a:chOff x="3464880" y="2924794"/>
            <a:chExt cx="2037427" cy="2229405"/>
          </a:xfrm>
        </p:grpSpPr>
        <p:sp>
          <p:nvSpPr>
            <p:cNvPr id="64" name="Rectangle 63">
              <a:extLst>
                <a:ext uri="{FF2B5EF4-FFF2-40B4-BE49-F238E27FC236}">
                  <a16:creationId xmlns:a16="http://schemas.microsoft.com/office/drawing/2014/main" id="{7B5CF78A-9DDE-4B62-B027-64EA3E863A4E}"/>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defRPr sz="1800">
                  <a:solidFill>
                    <a:schemeClr val="accent6"/>
                  </a:solidFill>
                </a:defRPr>
              </a:pPr>
              <a:r>
                <a:rPr lang="es-ES_tradnl" dirty="0"/>
                <a:t>Asuntos del discurso</a:t>
              </a:r>
            </a:p>
          </p:txBody>
        </p:sp>
        <p:sp>
          <p:nvSpPr>
            <p:cNvPr id="65" name="Arrow: Pentagon 64">
              <a:extLst>
                <a:ext uri="{FF2B5EF4-FFF2-40B4-BE49-F238E27FC236}">
                  <a16:creationId xmlns:a16="http://schemas.microsoft.com/office/drawing/2014/main" id="{D5E1212B-51B4-45DF-8C92-CE65CCAD854E}"/>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ES_tradnl" sz="1800" dirty="0">
                <a:solidFill>
                  <a:schemeClr val="bg1"/>
                </a:solidFill>
              </a:endParaRPr>
            </a:p>
          </p:txBody>
        </p:sp>
        <p:sp>
          <p:nvSpPr>
            <p:cNvPr id="66" name="Arrow: Pentagon 65">
              <a:extLst>
                <a:ext uri="{FF2B5EF4-FFF2-40B4-BE49-F238E27FC236}">
                  <a16:creationId xmlns:a16="http://schemas.microsoft.com/office/drawing/2014/main" id="{35E3CB13-FF6D-4594-B221-8D0058281A9A}"/>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ES_tradnl" sz="1800" dirty="0">
                <a:solidFill>
                  <a:schemeClr val="bg1"/>
                </a:solidFill>
              </a:endParaRPr>
            </a:p>
          </p:txBody>
        </p:sp>
        <p:sp>
          <p:nvSpPr>
            <p:cNvPr id="67" name="Rectangle 66">
              <a:extLst>
                <a:ext uri="{FF2B5EF4-FFF2-40B4-BE49-F238E27FC236}">
                  <a16:creationId xmlns:a16="http://schemas.microsoft.com/office/drawing/2014/main" id="{A079614B-F0A2-45B5-9AF0-34AF49B86EDC}"/>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ES_tradnl" dirty="0"/>
                <a:t>La tarea</a:t>
              </a:r>
            </a:p>
          </p:txBody>
        </p:sp>
        <p:sp>
          <p:nvSpPr>
            <p:cNvPr id="68" name="Rectangle 67">
              <a:extLst>
                <a:ext uri="{FF2B5EF4-FFF2-40B4-BE49-F238E27FC236}">
                  <a16:creationId xmlns:a16="http://schemas.microsoft.com/office/drawing/2014/main" id="{1CA280A8-3CC1-478C-80F6-A12FB6D6260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ES_tradnl" dirty="0"/>
                <a:t>Las personas</a:t>
              </a:r>
            </a:p>
          </p:txBody>
        </p:sp>
      </p:grpSp>
      <p:grpSp>
        <p:nvGrpSpPr>
          <p:cNvPr id="69" name="Group 68">
            <a:extLst>
              <a:ext uri="{FF2B5EF4-FFF2-40B4-BE49-F238E27FC236}">
                <a16:creationId xmlns:a16="http://schemas.microsoft.com/office/drawing/2014/main" id="{1D978D17-652C-45CD-9EE4-EE080380256F}"/>
              </a:ext>
            </a:extLst>
          </p:cNvPr>
          <p:cNvGrpSpPr/>
          <p:nvPr/>
        </p:nvGrpSpPr>
        <p:grpSpPr>
          <a:xfrm>
            <a:off x="161925" y="3190597"/>
            <a:ext cx="2037427" cy="2229405"/>
            <a:chOff x="3464880" y="2924794"/>
            <a:chExt cx="2037427" cy="2229405"/>
          </a:xfrm>
        </p:grpSpPr>
        <p:sp>
          <p:nvSpPr>
            <p:cNvPr id="70" name="Rectangle 69">
              <a:extLst>
                <a:ext uri="{FF2B5EF4-FFF2-40B4-BE49-F238E27FC236}">
                  <a16:creationId xmlns:a16="http://schemas.microsoft.com/office/drawing/2014/main" id="{F493110D-B44C-4B70-9642-233D6E8943F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defRPr sz="1800">
                  <a:solidFill>
                    <a:schemeClr val="accent6"/>
                  </a:solidFill>
                </a:defRPr>
              </a:pPr>
              <a:r>
                <a:rPr lang="es-ES_tradnl" dirty="0"/>
                <a:t>Emoción en la voz</a:t>
              </a:r>
            </a:p>
          </p:txBody>
        </p:sp>
        <p:sp>
          <p:nvSpPr>
            <p:cNvPr id="71" name="Arrow: Pentagon 70">
              <a:extLst>
                <a:ext uri="{FF2B5EF4-FFF2-40B4-BE49-F238E27FC236}">
                  <a16:creationId xmlns:a16="http://schemas.microsoft.com/office/drawing/2014/main" id="{8CEF1BFD-1E21-4F83-AA72-1142F3689968}"/>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ES_tradnl" sz="1800" dirty="0">
                <a:solidFill>
                  <a:schemeClr val="bg1"/>
                </a:solidFill>
              </a:endParaRPr>
            </a:p>
          </p:txBody>
        </p:sp>
        <p:sp>
          <p:nvSpPr>
            <p:cNvPr id="72" name="Arrow: Pentagon 71">
              <a:extLst>
                <a:ext uri="{FF2B5EF4-FFF2-40B4-BE49-F238E27FC236}">
                  <a16:creationId xmlns:a16="http://schemas.microsoft.com/office/drawing/2014/main" id="{114ED77B-8DB2-4848-843A-50680A15D3F2}"/>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ES_tradnl" sz="1800" dirty="0">
                <a:solidFill>
                  <a:schemeClr val="bg1"/>
                </a:solidFill>
              </a:endParaRPr>
            </a:p>
          </p:txBody>
        </p:sp>
        <p:sp>
          <p:nvSpPr>
            <p:cNvPr id="73" name="Rectangle 72">
              <a:extLst>
                <a:ext uri="{FF2B5EF4-FFF2-40B4-BE49-F238E27FC236}">
                  <a16:creationId xmlns:a16="http://schemas.microsoft.com/office/drawing/2014/main" id="{8E6B8934-B411-4A24-9864-A8BF74B341F2}"/>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ES_tradnl" dirty="0"/>
                <a:t>Menos modulación</a:t>
              </a:r>
            </a:p>
          </p:txBody>
        </p:sp>
        <p:sp>
          <p:nvSpPr>
            <p:cNvPr id="74" name="Rectangle 73">
              <a:extLst>
                <a:ext uri="{FF2B5EF4-FFF2-40B4-BE49-F238E27FC236}">
                  <a16:creationId xmlns:a16="http://schemas.microsoft.com/office/drawing/2014/main" id="{08491DDB-1993-478F-8A45-CD9D95DCCF7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ES_tradnl" dirty="0"/>
                <a:t>Más modulación</a:t>
              </a:r>
            </a:p>
          </p:txBody>
        </p:sp>
      </p:grpSp>
      <p:grpSp>
        <p:nvGrpSpPr>
          <p:cNvPr id="75" name="Group 74">
            <a:extLst>
              <a:ext uri="{FF2B5EF4-FFF2-40B4-BE49-F238E27FC236}">
                <a16:creationId xmlns:a16="http://schemas.microsoft.com/office/drawing/2014/main" id="{35ECE33A-3F68-4BAA-938B-FF9763E16DBB}"/>
              </a:ext>
            </a:extLst>
          </p:cNvPr>
          <p:cNvGrpSpPr/>
          <p:nvPr/>
        </p:nvGrpSpPr>
        <p:grpSpPr>
          <a:xfrm>
            <a:off x="10078373" y="3190597"/>
            <a:ext cx="2037427" cy="2229405"/>
            <a:chOff x="3464880" y="2924794"/>
            <a:chExt cx="2037427" cy="2229405"/>
          </a:xfrm>
        </p:grpSpPr>
        <p:sp>
          <p:nvSpPr>
            <p:cNvPr id="76" name="Rectangle 75">
              <a:extLst>
                <a:ext uri="{FF2B5EF4-FFF2-40B4-BE49-F238E27FC236}">
                  <a16:creationId xmlns:a16="http://schemas.microsoft.com/office/drawing/2014/main" id="{55826D4A-CF2B-4090-A879-61652857DDD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defRPr sz="1800">
                  <a:solidFill>
                    <a:schemeClr val="accent6"/>
                  </a:solidFill>
                </a:defRPr>
              </a:pPr>
              <a:r>
                <a:rPr lang="es-ES_tradnl" dirty="0"/>
                <a:t>Expresión facial</a:t>
              </a:r>
            </a:p>
          </p:txBody>
        </p:sp>
        <p:sp>
          <p:nvSpPr>
            <p:cNvPr id="77" name="Arrow: Pentagon 76">
              <a:extLst>
                <a:ext uri="{FF2B5EF4-FFF2-40B4-BE49-F238E27FC236}">
                  <a16:creationId xmlns:a16="http://schemas.microsoft.com/office/drawing/2014/main" id="{50089CEA-6E42-4D1D-8D57-BA887CB5C93D}"/>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ES_tradnl" sz="1800" dirty="0">
                <a:solidFill>
                  <a:schemeClr val="bg1"/>
                </a:solidFill>
              </a:endParaRPr>
            </a:p>
          </p:txBody>
        </p:sp>
        <p:sp>
          <p:nvSpPr>
            <p:cNvPr id="78" name="Arrow: Pentagon 77">
              <a:extLst>
                <a:ext uri="{FF2B5EF4-FFF2-40B4-BE49-F238E27FC236}">
                  <a16:creationId xmlns:a16="http://schemas.microsoft.com/office/drawing/2014/main" id="{A0FB8245-1786-4208-997B-44593ED55BD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ES_tradnl" sz="1800" dirty="0">
                <a:solidFill>
                  <a:schemeClr val="bg1"/>
                </a:solidFill>
              </a:endParaRPr>
            </a:p>
          </p:txBody>
        </p:sp>
        <p:sp>
          <p:nvSpPr>
            <p:cNvPr id="79" name="Rectangle 78">
              <a:extLst>
                <a:ext uri="{FF2B5EF4-FFF2-40B4-BE49-F238E27FC236}">
                  <a16:creationId xmlns:a16="http://schemas.microsoft.com/office/drawing/2014/main" id="{C20B9F18-00CF-40D5-A969-48C0F1BBC827}"/>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ES_tradnl" dirty="0"/>
                <a:t>Controlada</a:t>
              </a:r>
            </a:p>
          </p:txBody>
        </p:sp>
        <p:sp>
          <p:nvSpPr>
            <p:cNvPr id="80" name="Rectangle 79">
              <a:extLst>
                <a:ext uri="{FF2B5EF4-FFF2-40B4-BE49-F238E27FC236}">
                  <a16:creationId xmlns:a16="http://schemas.microsoft.com/office/drawing/2014/main" id="{9743F0D7-9107-4B24-8806-926EE7027EF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ES_tradnl" dirty="0"/>
                <a:t>Animada</a:t>
              </a:r>
            </a:p>
          </p:txBody>
        </p:sp>
      </p:grpSp>
      <p:grpSp>
        <p:nvGrpSpPr>
          <p:cNvPr id="81" name="Group 80">
            <a:extLst>
              <a:ext uri="{FF2B5EF4-FFF2-40B4-BE49-F238E27FC236}">
                <a16:creationId xmlns:a16="http://schemas.microsoft.com/office/drawing/2014/main" id="{1E157F04-1CCC-4990-999B-9EEA9F5B568A}"/>
              </a:ext>
            </a:extLst>
          </p:cNvPr>
          <p:cNvGrpSpPr/>
          <p:nvPr/>
        </p:nvGrpSpPr>
        <p:grpSpPr>
          <a:xfrm>
            <a:off x="8345933" y="3190597"/>
            <a:ext cx="2037427" cy="2229405"/>
            <a:chOff x="3464880" y="2924794"/>
            <a:chExt cx="2037427" cy="2229405"/>
          </a:xfrm>
        </p:grpSpPr>
        <p:sp>
          <p:nvSpPr>
            <p:cNvPr id="82" name="Rectangle 81">
              <a:extLst>
                <a:ext uri="{FF2B5EF4-FFF2-40B4-BE49-F238E27FC236}">
                  <a16:creationId xmlns:a16="http://schemas.microsoft.com/office/drawing/2014/main" id="{2B83C12A-8DD8-42D1-A886-6F6216A56FA9}"/>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defRPr sz="1800">
                  <a:solidFill>
                    <a:schemeClr val="accent6"/>
                  </a:solidFill>
                </a:defRPr>
              </a:pPr>
              <a:r>
                <a:rPr lang="es-ES_tradnl" dirty="0"/>
                <a:t>Postura corporal</a:t>
              </a:r>
            </a:p>
          </p:txBody>
        </p:sp>
        <p:sp>
          <p:nvSpPr>
            <p:cNvPr id="83" name="Arrow: Pentagon 82">
              <a:extLst>
                <a:ext uri="{FF2B5EF4-FFF2-40B4-BE49-F238E27FC236}">
                  <a16:creationId xmlns:a16="http://schemas.microsoft.com/office/drawing/2014/main" id="{F64A4673-1EAC-423E-92A0-393B08E4A083}"/>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ES_tradnl" sz="1800" dirty="0">
                <a:solidFill>
                  <a:schemeClr val="bg1"/>
                </a:solidFill>
              </a:endParaRPr>
            </a:p>
          </p:txBody>
        </p:sp>
        <p:sp>
          <p:nvSpPr>
            <p:cNvPr id="84" name="Arrow: Pentagon 83">
              <a:extLst>
                <a:ext uri="{FF2B5EF4-FFF2-40B4-BE49-F238E27FC236}">
                  <a16:creationId xmlns:a16="http://schemas.microsoft.com/office/drawing/2014/main" id="{32AE88B0-F3D4-472E-B09B-9649E71EFF6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ES_tradnl" sz="1800" dirty="0">
                <a:solidFill>
                  <a:schemeClr val="bg1"/>
                </a:solidFill>
              </a:endParaRPr>
            </a:p>
          </p:txBody>
        </p:sp>
        <p:sp>
          <p:nvSpPr>
            <p:cNvPr id="85" name="Rectangle 84">
              <a:extLst>
                <a:ext uri="{FF2B5EF4-FFF2-40B4-BE49-F238E27FC236}">
                  <a16:creationId xmlns:a16="http://schemas.microsoft.com/office/drawing/2014/main" id="{EA1A6F98-49F0-4FB6-B5D6-D57A56E3CFA3}"/>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ES_tradnl" dirty="0"/>
                <a:t>Rígida</a:t>
              </a:r>
            </a:p>
          </p:txBody>
        </p:sp>
        <p:sp>
          <p:nvSpPr>
            <p:cNvPr id="86" name="Rectangle 85">
              <a:extLst>
                <a:ext uri="{FF2B5EF4-FFF2-40B4-BE49-F238E27FC236}">
                  <a16:creationId xmlns:a16="http://schemas.microsoft.com/office/drawing/2014/main" id="{912AF99B-4501-4BA7-A87A-0DEF49861B99}"/>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ES_tradnl" dirty="0"/>
                <a:t>Informal</a:t>
              </a:r>
            </a:p>
          </p:txBody>
        </p:sp>
      </p:grpSp>
      <p:grpSp>
        <p:nvGrpSpPr>
          <p:cNvPr id="87" name="Group 86">
            <a:extLst>
              <a:ext uri="{FF2B5EF4-FFF2-40B4-BE49-F238E27FC236}">
                <a16:creationId xmlns:a16="http://schemas.microsoft.com/office/drawing/2014/main" id="{DFF50DB3-C716-4647-8723-3FB16FB5ADF2}"/>
              </a:ext>
            </a:extLst>
          </p:cNvPr>
          <p:cNvGrpSpPr/>
          <p:nvPr/>
        </p:nvGrpSpPr>
        <p:grpSpPr>
          <a:xfrm>
            <a:off x="6613493" y="3190597"/>
            <a:ext cx="2037427" cy="2229405"/>
            <a:chOff x="3464880" y="2924794"/>
            <a:chExt cx="2037427" cy="2229405"/>
          </a:xfrm>
        </p:grpSpPr>
        <p:sp>
          <p:nvSpPr>
            <p:cNvPr id="88" name="Rectangle 87">
              <a:extLst>
                <a:ext uri="{FF2B5EF4-FFF2-40B4-BE49-F238E27FC236}">
                  <a16:creationId xmlns:a16="http://schemas.microsoft.com/office/drawing/2014/main" id="{B9330904-8CD7-47EA-83B6-965336E6559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defRPr sz="1800">
                  <a:solidFill>
                    <a:schemeClr val="accent6"/>
                  </a:solidFill>
                </a:defRPr>
              </a:pPr>
              <a:r>
                <a:rPr lang="es-ES_tradnl" dirty="0"/>
                <a:t>Uso de las manos</a:t>
              </a:r>
            </a:p>
          </p:txBody>
        </p:sp>
        <p:sp>
          <p:nvSpPr>
            <p:cNvPr id="89" name="Arrow: Pentagon 88">
              <a:extLst>
                <a:ext uri="{FF2B5EF4-FFF2-40B4-BE49-F238E27FC236}">
                  <a16:creationId xmlns:a16="http://schemas.microsoft.com/office/drawing/2014/main" id="{9653F72D-8B4E-43A1-82DD-36AEA7D0A64C}"/>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ES_tradnl" sz="1800" dirty="0">
                <a:solidFill>
                  <a:schemeClr val="bg1"/>
                </a:solidFill>
              </a:endParaRPr>
            </a:p>
          </p:txBody>
        </p:sp>
        <p:sp>
          <p:nvSpPr>
            <p:cNvPr id="90" name="Arrow: Pentagon 89">
              <a:extLst>
                <a:ext uri="{FF2B5EF4-FFF2-40B4-BE49-F238E27FC236}">
                  <a16:creationId xmlns:a16="http://schemas.microsoft.com/office/drawing/2014/main" id="{9099FAB3-F144-44EA-B1A0-B18BB29E851D}"/>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ES_tradnl" sz="1800" dirty="0">
                <a:solidFill>
                  <a:schemeClr val="bg1"/>
                </a:solidFill>
              </a:endParaRPr>
            </a:p>
          </p:txBody>
        </p:sp>
        <p:sp>
          <p:nvSpPr>
            <p:cNvPr id="91" name="Rectangle 90">
              <a:extLst>
                <a:ext uri="{FF2B5EF4-FFF2-40B4-BE49-F238E27FC236}">
                  <a16:creationId xmlns:a16="http://schemas.microsoft.com/office/drawing/2014/main" id="{A5D4DE69-703A-4877-ADD6-7E60EAE0B85E}"/>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ES_tradnl" dirty="0"/>
                <a:t>Menos</a:t>
              </a:r>
            </a:p>
          </p:txBody>
        </p:sp>
        <p:sp>
          <p:nvSpPr>
            <p:cNvPr id="92" name="Rectangle 91">
              <a:extLst>
                <a:ext uri="{FF2B5EF4-FFF2-40B4-BE49-F238E27FC236}">
                  <a16:creationId xmlns:a16="http://schemas.microsoft.com/office/drawing/2014/main" id="{FD380BDB-E186-47E4-86EF-AE240D75AD70}"/>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ES_tradnl" dirty="0"/>
                <a:t>Más</a:t>
              </a:r>
            </a:p>
          </p:txBody>
        </p:sp>
      </p:grpSp>
    </p:spTree>
    <p:extLst>
      <p:ext uri="{BB962C8B-B14F-4D97-AF65-F5344CB8AC3E}">
        <p14:creationId xmlns:p14="http://schemas.microsoft.com/office/powerpoint/2010/main" val="16561350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outHorizont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barn(outHorizontal)">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barn(outHorizontal)">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barn(outHorizontal)">
                                      <p:cBhvr>
                                        <p:cTn id="22" dur="500"/>
                                        <p:tgtEl>
                                          <p:spTgt spid="8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nodeType="click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barn(outHorizontal)">
                                      <p:cBhvr>
                                        <p:cTn id="27" dur="500"/>
                                        <p:tgtEl>
                                          <p:spTgt spid="8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barn(outHorizontal)">
                                      <p:cBhvr>
                                        <p:cTn id="3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405CA-B1CA-4C28-9270-FBCA21A93DD2}"/>
              </a:ext>
            </a:extLst>
          </p:cNvPr>
          <p:cNvSpPr>
            <a:spLocks noGrp="1"/>
          </p:cNvSpPr>
          <p:nvPr>
            <p:ph type="title"/>
          </p:nvPr>
        </p:nvSpPr>
        <p:spPr>
          <a:xfrm>
            <a:off x="390526" y="228600"/>
            <a:ext cx="11572874" cy="1009650"/>
          </a:xfrm>
        </p:spPr>
        <p:txBody>
          <a:bodyPr/>
          <a:lstStyle/>
          <a:p>
            <a:r>
              <a:rPr lang="es-ES_tradnl" dirty="0"/>
              <a:t>La Receptividad</a:t>
            </a:r>
          </a:p>
        </p:txBody>
      </p:sp>
      <p:sp>
        <p:nvSpPr>
          <p:cNvPr id="4" name="Slide Number Placeholder 3">
            <a:extLst>
              <a:ext uri="{FF2B5EF4-FFF2-40B4-BE49-F238E27FC236}">
                <a16:creationId xmlns:a16="http://schemas.microsoft.com/office/drawing/2014/main" id="{A4CB2EA9-7626-488B-A230-E93BF04E9986}"/>
              </a:ext>
            </a:extLst>
          </p:cNvPr>
          <p:cNvSpPr>
            <a:spLocks noGrp="1"/>
          </p:cNvSpPr>
          <p:nvPr>
            <p:ph type="sldNum" sz="quarter" idx="12"/>
          </p:nvPr>
        </p:nvSpPr>
        <p:spPr/>
        <p:txBody>
          <a:bodyPr/>
          <a:lstStyle/>
          <a:p>
            <a:fld id="{1B1CF60C-C85D-47C0-8597-E3BF95F18FA3}" type="slidenum">
              <a:rPr lang="es-ES_tradnl" smtClean="0"/>
              <a:t>18</a:t>
            </a:fld>
            <a:endParaRPr lang="es-ES_tradnl" dirty="0"/>
          </a:p>
        </p:txBody>
      </p:sp>
      <p:sp>
        <p:nvSpPr>
          <p:cNvPr id="5" name="Footer Placeholder 4">
            <a:extLst>
              <a:ext uri="{FF2B5EF4-FFF2-40B4-BE49-F238E27FC236}">
                <a16:creationId xmlns:a16="http://schemas.microsoft.com/office/drawing/2014/main" id="{29DC30C9-EB16-4F41-8978-FEE7D3030C8D}"/>
              </a:ext>
            </a:extLst>
          </p:cNvPr>
          <p:cNvSpPr>
            <a:spLocks noGrp="1"/>
          </p:cNvSpPr>
          <p:nvPr>
            <p:ph type="ftr" sz="quarter" idx="13"/>
          </p:nvPr>
        </p:nvSpPr>
        <p:spPr/>
        <p:txBody>
          <a:bodyPr/>
          <a:lstStyle/>
          <a:p>
            <a:pPr algn="l"/>
            <a:r>
              <a:rPr lang="es-ES_tradnl" dirty="0"/>
              <a:t>© The TRACOM Corporation. Todos los derechos reservados</a:t>
            </a:r>
          </a:p>
        </p:txBody>
      </p:sp>
      <p:sp>
        <p:nvSpPr>
          <p:cNvPr id="9" name="Content Placeholder 8">
            <a:extLst>
              <a:ext uri="{FF2B5EF4-FFF2-40B4-BE49-F238E27FC236}">
                <a16:creationId xmlns:a16="http://schemas.microsoft.com/office/drawing/2014/main" id="{014F8CDB-0ED4-4C18-B5E9-5D5E1681E30E}"/>
              </a:ext>
            </a:extLst>
          </p:cNvPr>
          <p:cNvSpPr>
            <a:spLocks noGrp="1"/>
          </p:cNvSpPr>
          <p:nvPr>
            <p:ph sz="half" idx="1"/>
          </p:nvPr>
        </p:nvSpPr>
        <p:spPr>
          <a:xfrm>
            <a:off x="228600" y="2316164"/>
            <a:ext cx="3497239" cy="1970578"/>
          </a:xfrm>
        </p:spPr>
        <p:txBody>
          <a:bodyPr wrap="square" anchor="ctr">
            <a:noAutofit/>
          </a:bodyPr>
          <a:lstStyle/>
          <a:p>
            <a:pPr algn="r">
              <a:spcBef>
                <a:spcPct val="0"/>
              </a:spcBef>
              <a:buClrTx/>
              <a:buSzTx/>
              <a:buFontTx/>
              <a:buNone/>
              <a:defRPr sz="2400"/>
            </a:pPr>
            <a:r>
              <a:rPr lang="es-ES_tradnl" dirty="0"/>
              <a:t>Pistas verbales</a:t>
            </a:r>
          </a:p>
          <a:p>
            <a:pPr algn="r">
              <a:spcBef>
                <a:spcPct val="0"/>
              </a:spcBef>
              <a:buClrTx/>
              <a:buSzTx/>
              <a:buFontTx/>
              <a:buNone/>
            </a:pPr>
            <a:endParaRPr lang="es-ES_tradnl" sz="2400" dirty="0">
              <a:cs typeface="+mn-cs"/>
            </a:endParaRPr>
          </a:p>
          <a:p>
            <a:pPr algn="r">
              <a:spcBef>
                <a:spcPct val="0"/>
              </a:spcBef>
              <a:buClrTx/>
              <a:buSzTx/>
              <a:buFontTx/>
              <a:buNone/>
              <a:defRPr sz="2400"/>
            </a:pPr>
            <a:r>
              <a:rPr lang="es-ES_tradnl" dirty="0"/>
              <a:t>Pistas no verbales</a:t>
            </a:r>
          </a:p>
        </p:txBody>
      </p:sp>
      <p:grpSp>
        <p:nvGrpSpPr>
          <p:cNvPr id="21" name="Group 20">
            <a:extLst>
              <a:ext uri="{FF2B5EF4-FFF2-40B4-BE49-F238E27FC236}">
                <a16:creationId xmlns:a16="http://schemas.microsoft.com/office/drawing/2014/main" id="{748F420B-33CF-414F-9D0F-FB838CD31E10}"/>
              </a:ext>
            </a:extLst>
          </p:cNvPr>
          <p:cNvGrpSpPr/>
          <p:nvPr/>
        </p:nvGrpSpPr>
        <p:grpSpPr>
          <a:xfrm>
            <a:off x="4037744" y="2316163"/>
            <a:ext cx="7647768" cy="2382327"/>
            <a:chOff x="4037744" y="2316163"/>
            <a:chExt cx="7647768" cy="2382327"/>
          </a:xfrm>
        </p:grpSpPr>
        <p:grpSp>
          <p:nvGrpSpPr>
            <p:cNvPr id="22" name="Group 21">
              <a:extLst>
                <a:ext uri="{FF2B5EF4-FFF2-40B4-BE49-F238E27FC236}">
                  <a16:creationId xmlns:a16="http://schemas.microsoft.com/office/drawing/2014/main" id="{CCC3C7B0-ACC8-44AC-B96D-049A97B1CC52}"/>
                </a:ext>
              </a:extLst>
            </p:cNvPr>
            <p:cNvGrpSpPr/>
            <p:nvPr/>
          </p:nvGrpSpPr>
          <p:grpSpPr>
            <a:xfrm>
              <a:off x="4411120" y="2343386"/>
              <a:ext cx="7274392" cy="1947672"/>
              <a:chOff x="4411120" y="1684950"/>
              <a:chExt cx="7274392" cy="1947672"/>
            </a:xfrm>
          </p:grpSpPr>
          <p:pic>
            <p:nvPicPr>
              <p:cNvPr id="28" name="Picture 27" descr="A person in a suit  Description automatically generated with medium confidence">
                <a:extLst>
                  <a:ext uri="{FF2B5EF4-FFF2-40B4-BE49-F238E27FC236}">
                    <a16:creationId xmlns:a16="http://schemas.microsoft.com/office/drawing/2014/main" id="{E3D56133-5214-424D-A1C1-0D5C4B70C1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1684950"/>
                <a:ext cx="1407123" cy="1943355"/>
              </a:xfrm>
              <a:prstGeom prst="rect">
                <a:avLst/>
              </a:prstGeom>
            </p:spPr>
          </p:pic>
          <p:pic>
            <p:nvPicPr>
              <p:cNvPr id="29" name="Picture 28" descr="A person in a suit  Description automatically generated with low confidence">
                <a:extLst>
                  <a:ext uri="{FF2B5EF4-FFF2-40B4-BE49-F238E27FC236}">
                    <a16:creationId xmlns:a16="http://schemas.microsoft.com/office/drawing/2014/main" id="{68FB0EBD-B1F7-435D-8751-E6D82135660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5947" y="1684950"/>
                <a:ext cx="1394200" cy="1947672"/>
              </a:xfrm>
              <a:prstGeom prst="rect">
                <a:avLst/>
              </a:prstGeom>
            </p:spPr>
          </p:pic>
          <p:pic>
            <p:nvPicPr>
              <p:cNvPr id="30" name="Picture 29" descr="A person wearing a suit  Description automatically generated with medium confidence">
                <a:extLst>
                  <a:ext uri="{FF2B5EF4-FFF2-40B4-BE49-F238E27FC236}">
                    <a16:creationId xmlns:a16="http://schemas.microsoft.com/office/drawing/2014/main" id="{8C925706-6E02-4D79-9C53-07838810F92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1684950"/>
                <a:ext cx="1394200" cy="1946620"/>
              </a:xfrm>
              <a:prstGeom prst="rect">
                <a:avLst/>
              </a:prstGeom>
            </p:spPr>
          </p:pic>
          <p:pic>
            <p:nvPicPr>
              <p:cNvPr id="31" name="Picture 30" descr="A picture containing person, wall, clothing, indoor  Description automatically generated">
                <a:extLst>
                  <a:ext uri="{FF2B5EF4-FFF2-40B4-BE49-F238E27FC236}">
                    <a16:creationId xmlns:a16="http://schemas.microsoft.com/office/drawing/2014/main" id="{4152A77F-E08D-4C7F-B5F3-707C60B1D2C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1684950"/>
                <a:ext cx="1405757" cy="1947672"/>
              </a:xfrm>
              <a:prstGeom prst="rect">
                <a:avLst/>
              </a:prstGeom>
            </p:spPr>
          </p:pic>
        </p:grpSp>
        <p:cxnSp>
          <p:nvCxnSpPr>
            <p:cNvPr id="23" name="Straight Connector 22">
              <a:extLst>
                <a:ext uri="{FF2B5EF4-FFF2-40B4-BE49-F238E27FC236}">
                  <a16:creationId xmlns:a16="http://schemas.microsoft.com/office/drawing/2014/main" id="{30B625A6-BF9E-480D-BC62-E6A7413094D4}"/>
                </a:ext>
              </a:extLst>
            </p:cNvPr>
            <p:cNvCxnSpPr/>
            <p:nvPr/>
          </p:nvCxnSpPr>
          <p:spPr>
            <a:xfrm>
              <a:off x="4037744" y="2316163"/>
              <a:ext cx="0" cy="1989137"/>
            </a:xfrm>
            <a:prstGeom prst="line">
              <a:avLst/>
            </a:prstGeom>
            <a:ln w="15875"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AC894DF-D4FF-4A8A-8483-F38E5306A064}"/>
                </a:ext>
              </a:extLst>
            </p:cNvPr>
            <p:cNvSpPr txBox="1"/>
            <p:nvPr/>
          </p:nvSpPr>
          <p:spPr>
            <a:xfrm>
              <a:off x="4663630" y="4288455"/>
              <a:ext cx="769326" cy="369332"/>
            </a:xfrm>
            <a:prstGeom prst="rect">
              <a:avLst/>
            </a:prstGeom>
            <a:noFill/>
          </p:spPr>
          <p:txBody>
            <a:bodyPr wrap="square">
              <a:noAutofit/>
            </a:bodyPr>
            <a:lstStyle/>
            <a:p>
              <a:pPr algn="ctr"/>
              <a:r>
                <a:rPr lang="es-ES_tradnl" dirty="0"/>
                <a:t> Kyle</a:t>
              </a:r>
            </a:p>
          </p:txBody>
        </p:sp>
        <p:sp>
          <p:nvSpPr>
            <p:cNvPr id="25" name="TextBox 24">
              <a:extLst>
                <a:ext uri="{FF2B5EF4-FFF2-40B4-BE49-F238E27FC236}">
                  <a16:creationId xmlns:a16="http://schemas.microsoft.com/office/drawing/2014/main" id="{D72C49A1-7182-426A-B798-093F1642D6EF}"/>
                </a:ext>
              </a:extLst>
            </p:cNvPr>
            <p:cNvSpPr txBox="1"/>
            <p:nvPr/>
          </p:nvSpPr>
          <p:spPr>
            <a:xfrm>
              <a:off x="6503168" y="4329158"/>
              <a:ext cx="1139758" cy="369332"/>
            </a:xfrm>
            <a:prstGeom prst="rect">
              <a:avLst/>
            </a:prstGeom>
            <a:noFill/>
          </p:spPr>
          <p:txBody>
            <a:bodyPr wrap="square">
              <a:noAutofit/>
            </a:bodyPr>
            <a:lstStyle/>
            <a:p>
              <a:pPr algn="ctr"/>
              <a:r>
                <a:rPr lang="es-ES_tradnl" dirty="0"/>
                <a:t> Lana</a:t>
              </a:r>
            </a:p>
          </p:txBody>
        </p:sp>
        <p:sp>
          <p:nvSpPr>
            <p:cNvPr id="26" name="TextBox 25">
              <a:extLst>
                <a:ext uri="{FF2B5EF4-FFF2-40B4-BE49-F238E27FC236}">
                  <a16:creationId xmlns:a16="http://schemas.microsoft.com/office/drawing/2014/main" id="{B442CC83-0ABE-4B9A-9317-BE54130372A3}"/>
                </a:ext>
              </a:extLst>
            </p:cNvPr>
            <p:cNvSpPr txBox="1"/>
            <p:nvPr/>
          </p:nvSpPr>
          <p:spPr>
            <a:xfrm>
              <a:off x="8455072" y="4329158"/>
              <a:ext cx="1139758" cy="369332"/>
            </a:xfrm>
            <a:prstGeom prst="rect">
              <a:avLst/>
            </a:prstGeom>
            <a:noFill/>
          </p:spPr>
          <p:txBody>
            <a:bodyPr wrap="square">
              <a:noAutofit/>
            </a:bodyPr>
            <a:lstStyle/>
            <a:p>
              <a:pPr algn="ctr"/>
              <a:r>
                <a:rPr lang="es-ES_tradnl" dirty="0"/>
                <a:t>AJ</a:t>
              </a:r>
            </a:p>
          </p:txBody>
        </p:sp>
        <p:sp>
          <p:nvSpPr>
            <p:cNvPr id="27" name="TextBox 26">
              <a:extLst>
                <a:ext uri="{FF2B5EF4-FFF2-40B4-BE49-F238E27FC236}">
                  <a16:creationId xmlns:a16="http://schemas.microsoft.com/office/drawing/2014/main" id="{206370E7-2A82-4D03-AF79-FE0BBE2384DB}"/>
                </a:ext>
              </a:extLst>
            </p:cNvPr>
            <p:cNvSpPr txBox="1"/>
            <p:nvPr/>
          </p:nvSpPr>
          <p:spPr>
            <a:xfrm>
              <a:off x="10406976" y="4329158"/>
              <a:ext cx="1139758" cy="369332"/>
            </a:xfrm>
            <a:prstGeom prst="rect">
              <a:avLst/>
            </a:prstGeom>
            <a:noFill/>
          </p:spPr>
          <p:txBody>
            <a:bodyPr wrap="square">
              <a:noAutofit/>
            </a:bodyPr>
            <a:lstStyle/>
            <a:p>
              <a:pPr algn="ctr"/>
              <a:r>
                <a:rPr lang="es-ES_tradnl" dirty="0"/>
                <a:t>Abby</a:t>
              </a:r>
            </a:p>
          </p:txBody>
        </p:sp>
      </p:grpSp>
    </p:spTree>
    <p:extLst>
      <p:ext uri="{BB962C8B-B14F-4D97-AF65-F5344CB8AC3E}">
        <p14:creationId xmlns:p14="http://schemas.microsoft.com/office/powerpoint/2010/main" val="29832949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4="http://schemas.microsoft.com/office/drawing/2010/main" xmlns:a16="http://schemas.microsoft.com/office/drawing/2014/main"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6CCC058-7160-45EF-BF6E-5B8DBE329161}"/>
              </a:ext>
            </a:extLst>
          </p:cNvPr>
          <p:cNvSpPr>
            <a:spLocks noGrp="1"/>
          </p:cNvSpPr>
          <p:nvPr>
            <p:ph type="title"/>
          </p:nvPr>
        </p:nvSpPr>
        <p:spPr>
          <a:xfrm>
            <a:off x="390526" y="228600"/>
            <a:ext cx="11572874" cy="1009650"/>
          </a:xfrm>
        </p:spPr>
        <p:txBody>
          <a:bodyPr/>
          <a:lstStyle/>
          <a:p>
            <a:r>
              <a:rPr lang="es-ES_tradnl" dirty="0"/>
              <a:t>Cliente: Observaciones de la receptividad</a:t>
            </a:r>
          </a:p>
        </p:txBody>
      </p:sp>
      <p:sp>
        <p:nvSpPr>
          <p:cNvPr id="6" name="Slide Number Placeholder 5">
            <a:extLst>
              <a:ext uri="{FF2B5EF4-FFF2-40B4-BE49-F238E27FC236}">
                <a16:creationId xmlns:a16="http://schemas.microsoft.com/office/drawing/2014/main" id="{50CD6EEE-8B11-4077-91F1-521B2CA142C5}"/>
              </a:ext>
            </a:extLst>
          </p:cNvPr>
          <p:cNvSpPr>
            <a:spLocks noGrp="1"/>
          </p:cNvSpPr>
          <p:nvPr>
            <p:ph type="sldNum" sz="quarter" idx="12"/>
          </p:nvPr>
        </p:nvSpPr>
        <p:spPr/>
        <p:txBody>
          <a:bodyPr wrap="square">
            <a:noAutofit/>
          </a:bodyPr>
          <a:lstStyle/>
          <a:p>
            <a:fld id="{1B1CF60C-C85D-47C0-8597-E3BF95F18FA3}" type="slidenum">
              <a:rPr lang="es-ES_tradnl" smtClean="0"/>
              <a:t>19</a:t>
            </a:fld>
            <a:endParaRPr lang="es-ES_tradnl" dirty="0"/>
          </a:p>
        </p:txBody>
      </p:sp>
      <p:sp>
        <p:nvSpPr>
          <p:cNvPr id="5" name="Footer Placeholder 4">
            <a:extLst>
              <a:ext uri="{FF2B5EF4-FFF2-40B4-BE49-F238E27FC236}">
                <a16:creationId xmlns:a16="http://schemas.microsoft.com/office/drawing/2014/main" id="{5079EAD9-5458-4501-B006-01A107310847}"/>
              </a:ext>
            </a:extLst>
          </p:cNvPr>
          <p:cNvSpPr>
            <a:spLocks noGrp="1"/>
          </p:cNvSpPr>
          <p:nvPr>
            <p:ph type="ftr" sz="quarter" idx="13"/>
          </p:nvPr>
        </p:nvSpPr>
        <p:spPr/>
        <p:txBody>
          <a:bodyPr wrap="square">
            <a:noAutofit/>
          </a:bodyPr>
          <a:lstStyle/>
          <a:p>
            <a:pPr algn="l"/>
            <a:r>
              <a:rPr lang="es-ES_tradnl" dirty="0"/>
              <a:t>© The TRACOM Corporation. Todos los derechos reservados</a:t>
            </a:r>
          </a:p>
        </p:txBody>
      </p:sp>
      <p:graphicFrame>
        <p:nvGraphicFramePr>
          <p:cNvPr id="14" name="Table 13">
            <a:extLst>
              <a:ext uri="{FF2B5EF4-FFF2-40B4-BE49-F238E27FC236}">
                <a16:creationId xmlns:a16="http://schemas.microsoft.com/office/drawing/2014/main" id="{22941407-A2C8-4EAC-8E70-96DBDFCBB1FF}"/>
              </a:ext>
            </a:extLst>
          </p:cNvPr>
          <p:cNvGraphicFramePr>
            <a:graphicFrameLocks noGrp="1"/>
          </p:cNvGraphicFramePr>
          <p:nvPr>
            <p:extLst>
              <p:ext uri="{D42A27DB-BD31-4B8C-83A1-F6EECF244321}">
                <p14:modId xmlns:p14="http://schemas.microsoft.com/office/powerpoint/2010/main" val="3053094864"/>
              </p:ext>
            </p:extLst>
          </p:nvPr>
        </p:nvGraphicFramePr>
        <p:xfrm>
          <a:off x="7777928" y="2278844"/>
          <a:ext cx="4244740" cy="429684"/>
        </p:xfrm>
        <a:graphic>
          <a:graphicData uri="http://schemas.openxmlformats.org/drawingml/2006/table">
            <a:tbl>
              <a:tblPr>
                <a:tableStyleId>{5FD0F851-EC5A-4D38-B0AD-8093EC10F338}</a:tableStyleId>
              </a:tblPr>
              <a:tblGrid>
                <a:gridCol w="905400">
                  <a:extLst>
                    <a:ext uri="{9D8B030D-6E8A-4147-A177-3AD203B41FA5}">
                      <a16:colId xmlns:a16="http://schemas.microsoft.com/office/drawing/2014/main" val="3316520189"/>
                    </a:ext>
                  </a:extLst>
                </a:gridCol>
                <a:gridCol w="3339340">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dirty="0"/>
                        <a:t>HACER</a:t>
                      </a:r>
                    </a:p>
                  </a:txBody>
                  <a:tcPr marL="0" marR="0" marT="0" marB="0" anchor="ctr">
                    <a:solidFill>
                      <a:schemeClr val="accent2"/>
                    </a:solidFill>
                  </a:tcPr>
                </a:tc>
                <a:tc>
                  <a:txBody>
                    <a:bodyPr/>
                    <a:lstStyle/>
                    <a:p>
                      <a:pPr>
                        <a:defRPr>
                          <a:solidFill>
                            <a:schemeClr val="accent6"/>
                          </a:solidFill>
                        </a:defRPr>
                      </a:pPr>
                      <a:r>
                        <a:rPr dirty="0"/>
                        <a:t>Comportamientos no verbales</a:t>
                      </a:r>
                    </a:p>
                  </a:txBody>
                  <a:tcP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802C856E-61FA-4E3F-8494-35922313EDAD}"/>
              </a:ext>
            </a:extLst>
          </p:cNvPr>
          <p:cNvGraphicFramePr>
            <a:graphicFrameLocks noGrp="1"/>
          </p:cNvGraphicFramePr>
          <p:nvPr>
            <p:extLst>
              <p:ext uri="{D42A27DB-BD31-4B8C-83A1-F6EECF244321}">
                <p14:modId xmlns:p14="http://schemas.microsoft.com/office/powerpoint/2010/main" val="1594587073"/>
              </p:ext>
            </p:extLst>
          </p:nvPr>
        </p:nvGraphicFramePr>
        <p:xfrm>
          <a:off x="390525" y="2316163"/>
          <a:ext cx="4511675" cy="429684"/>
        </p:xfrm>
        <a:graphic>
          <a:graphicData uri="http://schemas.openxmlformats.org/drawingml/2006/table">
            <a:tbl>
              <a:tblPr>
                <a:tableStyleId>{5FD0F851-EC5A-4D38-B0AD-8093EC10F338}</a:tableStyleId>
              </a:tblPr>
              <a:tblGrid>
                <a:gridCol w="930275">
                  <a:extLst>
                    <a:ext uri="{9D8B030D-6E8A-4147-A177-3AD203B41FA5}">
                      <a16:colId xmlns:a16="http://schemas.microsoft.com/office/drawing/2014/main" val="3316520189"/>
                    </a:ext>
                  </a:extLst>
                </a:gridCol>
                <a:gridCol w="3581400">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dirty="0"/>
                        <a:t>DECIR</a:t>
                      </a:r>
                    </a:p>
                  </a:txBody>
                  <a:tcPr marL="0" marR="0" marT="0" marB="0" anchor="ctr">
                    <a:solidFill>
                      <a:schemeClr val="accent2"/>
                    </a:solidFill>
                  </a:tcPr>
                </a:tc>
                <a:tc>
                  <a:txBody>
                    <a:bodyPr/>
                    <a:lstStyle/>
                    <a:p>
                      <a:pPr>
                        <a:defRPr>
                          <a:solidFill>
                            <a:schemeClr val="accent6"/>
                          </a:solidFill>
                        </a:defRPr>
                      </a:pPr>
                      <a:r>
                        <a:rPr dirty="0"/>
                        <a:t>Comportamientos verbales</a:t>
                      </a:r>
                    </a:p>
                  </a:txBody>
                  <a:tcPr>
                    <a:solidFill>
                      <a:schemeClr val="accent5"/>
                    </a:solidFill>
                  </a:tcPr>
                </a:tc>
                <a:extLst>
                  <a:ext uri="{0D108BD9-81ED-4DB2-BD59-A6C34878D82A}">
                    <a16:rowId xmlns:a16="http://schemas.microsoft.com/office/drawing/2014/main" val="4173734823"/>
                  </a:ext>
                </a:extLst>
              </a:tr>
            </a:tbl>
          </a:graphicData>
        </a:graphic>
      </p:graphicFrame>
      <p:sp>
        <p:nvSpPr>
          <p:cNvPr id="49" name="Freeform: Shape 48">
            <a:extLst>
              <a:ext uri="{FF2B5EF4-FFF2-40B4-BE49-F238E27FC236}">
                <a16:creationId xmlns:a16="http://schemas.microsoft.com/office/drawing/2014/main" id="{CC977A04-5180-4C48-AE50-76F8FA6A797F}"/>
              </a:ext>
            </a:extLst>
          </p:cNvPr>
          <p:cNvSpPr/>
          <p:nvPr/>
        </p:nvSpPr>
        <p:spPr bwMode="gray">
          <a:xfrm rot="16200000">
            <a:off x="4753028" y="4236757"/>
            <a:ext cx="2712588" cy="201957"/>
          </a:xfrm>
          <a:custGeom>
            <a:avLst/>
            <a:gdLst>
              <a:gd name="connsiteX0" fmla="*/ 5739656 w 6147916"/>
              <a:gd name="connsiteY0" fmla="*/ 0 h 471489"/>
              <a:gd name="connsiteX1" fmla="*/ 5943786 w 6147916"/>
              <a:gd name="connsiteY1" fmla="*/ 0 h 471489"/>
              <a:gd name="connsiteX2" fmla="*/ 6147916 w 6147916"/>
              <a:gd name="connsiteY2" fmla="*/ 235745 h 471489"/>
              <a:gd name="connsiteX3" fmla="*/ 5943786 w 6147916"/>
              <a:gd name="connsiteY3" fmla="*/ 471489 h 471489"/>
              <a:gd name="connsiteX4" fmla="*/ 5739656 w 6147916"/>
              <a:gd name="connsiteY4" fmla="*/ 471489 h 471489"/>
              <a:gd name="connsiteX5" fmla="*/ 5363528 w 6147916"/>
              <a:gd name="connsiteY5" fmla="*/ 0 h 471489"/>
              <a:gd name="connsiteX6" fmla="*/ 5674149 w 6147916"/>
              <a:gd name="connsiteY6" fmla="*/ 0 h 471489"/>
              <a:gd name="connsiteX7" fmla="*/ 5674149 w 6147916"/>
              <a:gd name="connsiteY7" fmla="*/ 471488 h 471489"/>
              <a:gd name="connsiteX8" fmla="*/ 5363528 w 6147916"/>
              <a:gd name="connsiteY8" fmla="*/ 471488 h 471489"/>
              <a:gd name="connsiteX9" fmla="*/ 4987393 w 6147916"/>
              <a:gd name="connsiteY9" fmla="*/ 0 h 471489"/>
              <a:gd name="connsiteX10" fmla="*/ 5298014 w 6147916"/>
              <a:gd name="connsiteY10" fmla="*/ 0 h 471489"/>
              <a:gd name="connsiteX11" fmla="*/ 5298014 w 6147916"/>
              <a:gd name="connsiteY11" fmla="*/ 471488 h 471489"/>
              <a:gd name="connsiteX12" fmla="*/ 4987393 w 6147916"/>
              <a:gd name="connsiteY12" fmla="*/ 471488 h 471489"/>
              <a:gd name="connsiteX13" fmla="*/ 4611258 w 6147916"/>
              <a:gd name="connsiteY13" fmla="*/ 0 h 471489"/>
              <a:gd name="connsiteX14" fmla="*/ 4921879 w 6147916"/>
              <a:gd name="connsiteY14" fmla="*/ 0 h 471489"/>
              <a:gd name="connsiteX15" fmla="*/ 4921879 w 6147916"/>
              <a:gd name="connsiteY15" fmla="*/ 471488 h 471489"/>
              <a:gd name="connsiteX16" fmla="*/ 4611258 w 6147916"/>
              <a:gd name="connsiteY16" fmla="*/ 471488 h 471489"/>
              <a:gd name="connsiteX17" fmla="*/ 4235123 w 6147916"/>
              <a:gd name="connsiteY17" fmla="*/ 0 h 471489"/>
              <a:gd name="connsiteX18" fmla="*/ 4545744 w 6147916"/>
              <a:gd name="connsiteY18" fmla="*/ 0 h 471489"/>
              <a:gd name="connsiteX19" fmla="*/ 4545744 w 6147916"/>
              <a:gd name="connsiteY19" fmla="*/ 471488 h 471489"/>
              <a:gd name="connsiteX20" fmla="*/ 4235123 w 6147916"/>
              <a:gd name="connsiteY20" fmla="*/ 471488 h 471489"/>
              <a:gd name="connsiteX21" fmla="*/ 3858988 w 6147916"/>
              <a:gd name="connsiteY21" fmla="*/ 0 h 471489"/>
              <a:gd name="connsiteX22" fmla="*/ 4169609 w 6147916"/>
              <a:gd name="connsiteY22" fmla="*/ 0 h 471489"/>
              <a:gd name="connsiteX23" fmla="*/ 4169609 w 6147916"/>
              <a:gd name="connsiteY23" fmla="*/ 471488 h 471489"/>
              <a:gd name="connsiteX24" fmla="*/ 3858988 w 6147916"/>
              <a:gd name="connsiteY24" fmla="*/ 471488 h 471489"/>
              <a:gd name="connsiteX25" fmla="*/ 3482853 w 6147916"/>
              <a:gd name="connsiteY25" fmla="*/ 0 h 471489"/>
              <a:gd name="connsiteX26" fmla="*/ 3793474 w 6147916"/>
              <a:gd name="connsiteY26" fmla="*/ 0 h 471489"/>
              <a:gd name="connsiteX27" fmla="*/ 3793474 w 6147916"/>
              <a:gd name="connsiteY27" fmla="*/ 471488 h 471489"/>
              <a:gd name="connsiteX28" fmla="*/ 3482853 w 6147916"/>
              <a:gd name="connsiteY28" fmla="*/ 471488 h 471489"/>
              <a:gd name="connsiteX29" fmla="*/ 3106718 w 6147916"/>
              <a:gd name="connsiteY29" fmla="*/ 0 h 471489"/>
              <a:gd name="connsiteX30" fmla="*/ 3417339 w 6147916"/>
              <a:gd name="connsiteY30" fmla="*/ 0 h 471489"/>
              <a:gd name="connsiteX31" fmla="*/ 3417339 w 6147916"/>
              <a:gd name="connsiteY31" fmla="*/ 471488 h 471489"/>
              <a:gd name="connsiteX32" fmla="*/ 3106718 w 6147916"/>
              <a:gd name="connsiteY32" fmla="*/ 471488 h 471489"/>
              <a:gd name="connsiteX33" fmla="*/ 2730583 w 6147916"/>
              <a:gd name="connsiteY33" fmla="*/ 0 h 471489"/>
              <a:gd name="connsiteX34" fmla="*/ 3041204 w 6147916"/>
              <a:gd name="connsiteY34" fmla="*/ 0 h 471489"/>
              <a:gd name="connsiteX35" fmla="*/ 3041204 w 6147916"/>
              <a:gd name="connsiteY35" fmla="*/ 471488 h 471489"/>
              <a:gd name="connsiteX36" fmla="*/ 2730583 w 6147916"/>
              <a:gd name="connsiteY36" fmla="*/ 471488 h 471489"/>
              <a:gd name="connsiteX37" fmla="*/ 2354448 w 6147916"/>
              <a:gd name="connsiteY37" fmla="*/ 0 h 471489"/>
              <a:gd name="connsiteX38" fmla="*/ 2665069 w 6147916"/>
              <a:gd name="connsiteY38" fmla="*/ 0 h 471489"/>
              <a:gd name="connsiteX39" fmla="*/ 2665069 w 6147916"/>
              <a:gd name="connsiteY39" fmla="*/ 471488 h 471489"/>
              <a:gd name="connsiteX40" fmla="*/ 2354448 w 6147916"/>
              <a:gd name="connsiteY40" fmla="*/ 471488 h 471489"/>
              <a:gd name="connsiteX41" fmla="*/ 1978313 w 6147916"/>
              <a:gd name="connsiteY41" fmla="*/ 0 h 471489"/>
              <a:gd name="connsiteX42" fmla="*/ 2288934 w 6147916"/>
              <a:gd name="connsiteY42" fmla="*/ 0 h 471489"/>
              <a:gd name="connsiteX43" fmla="*/ 2288934 w 6147916"/>
              <a:gd name="connsiteY43" fmla="*/ 471488 h 471489"/>
              <a:gd name="connsiteX44" fmla="*/ 1978313 w 6147916"/>
              <a:gd name="connsiteY44" fmla="*/ 471488 h 471489"/>
              <a:gd name="connsiteX45" fmla="*/ 1602179 w 6147916"/>
              <a:gd name="connsiteY45" fmla="*/ 0 h 471489"/>
              <a:gd name="connsiteX46" fmla="*/ 1912799 w 6147916"/>
              <a:gd name="connsiteY46" fmla="*/ 0 h 471489"/>
              <a:gd name="connsiteX47" fmla="*/ 1912799 w 6147916"/>
              <a:gd name="connsiteY47" fmla="*/ 471488 h 471489"/>
              <a:gd name="connsiteX48" fmla="*/ 1602179 w 6147916"/>
              <a:gd name="connsiteY48" fmla="*/ 471488 h 471489"/>
              <a:gd name="connsiteX49" fmla="*/ 1226044 w 6147916"/>
              <a:gd name="connsiteY49" fmla="*/ 0 h 471489"/>
              <a:gd name="connsiteX50" fmla="*/ 1536665 w 6147916"/>
              <a:gd name="connsiteY50" fmla="*/ 0 h 471489"/>
              <a:gd name="connsiteX51" fmla="*/ 1536665 w 6147916"/>
              <a:gd name="connsiteY51" fmla="*/ 471488 h 471489"/>
              <a:gd name="connsiteX52" fmla="*/ 1226044 w 6147916"/>
              <a:gd name="connsiteY52" fmla="*/ 471488 h 471489"/>
              <a:gd name="connsiteX53" fmla="*/ 849909 w 6147916"/>
              <a:gd name="connsiteY53" fmla="*/ 0 h 471489"/>
              <a:gd name="connsiteX54" fmla="*/ 1160530 w 6147916"/>
              <a:gd name="connsiteY54" fmla="*/ 0 h 471489"/>
              <a:gd name="connsiteX55" fmla="*/ 1160530 w 6147916"/>
              <a:gd name="connsiteY55" fmla="*/ 471488 h 471489"/>
              <a:gd name="connsiteX56" fmla="*/ 849909 w 6147916"/>
              <a:gd name="connsiteY56" fmla="*/ 471488 h 471489"/>
              <a:gd name="connsiteX57" fmla="*/ 473774 w 6147916"/>
              <a:gd name="connsiteY57" fmla="*/ 0 h 471489"/>
              <a:gd name="connsiteX58" fmla="*/ 784395 w 6147916"/>
              <a:gd name="connsiteY58" fmla="*/ 0 h 471489"/>
              <a:gd name="connsiteX59" fmla="*/ 784395 w 6147916"/>
              <a:gd name="connsiteY59" fmla="*/ 471488 h 471489"/>
              <a:gd name="connsiteX60" fmla="*/ 473774 w 6147916"/>
              <a:gd name="connsiteY60" fmla="*/ 471488 h 471489"/>
              <a:gd name="connsiteX61" fmla="*/ 204130 w 6147916"/>
              <a:gd name="connsiteY61" fmla="*/ 0 h 471489"/>
              <a:gd name="connsiteX62" fmla="*/ 408260 w 6147916"/>
              <a:gd name="connsiteY62" fmla="*/ 0 h 471489"/>
              <a:gd name="connsiteX63" fmla="*/ 408260 w 6147916"/>
              <a:gd name="connsiteY63" fmla="*/ 471489 h 471489"/>
              <a:gd name="connsiteX64" fmla="*/ 204130 w 6147916"/>
              <a:gd name="connsiteY64" fmla="*/ 471489 h 471489"/>
              <a:gd name="connsiteX65" fmla="*/ 0 w 6147916"/>
              <a:gd name="connsiteY6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147916" h="471489">
                <a:moveTo>
                  <a:pt x="5739656" y="0"/>
                </a:moveTo>
                <a:lnTo>
                  <a:pt x="5943786" y="0"/>
                </a:lnTo>
                <a:lnTo>
                  <a:pt x="6147916" y="235745"/>
                </a:lnTo>
                <a:lnTo>
                  <a:pt x="5943786" y="471489"/>
                </a:lnTo>
                <a:lnTo>
                  <a:pt x="5739656" y="471489"/>
                </a:lnTo>
                <a:close/>
                <a:moveTo>
                  <a:pt x="5363528" y="0"/>
                </a:moveTo>
                <a:lnTo>
                  <a:pt x="5674149" y="0"/>
                </a:lnTo>
                <a:lnTo>
                  <a:pt x="5674149" y="471488"/>
                </a:lnTo>
                <a:lnTo>
                  <a:pt x="5363528" y="471488"/>
                </a:lnTo>
                <a:close/>
                <a:moveTo>
                  <a:pt x="4987393" y="0"/>
                </a:moveTo>
                <a:lnTo>
                  <a:pt x="5298014" y="0"/>
                </a:lnTo>
                <a:lnTo>
                  <a:pt x="5298014" y="471488"/>
                </a:lnTo>
                <a:lnTo>
                  <a:pt x="4987393" y="471488"/>
                </a:lnTo>
                <a:close/>
                <a:moveTo>
                  <a:pt x="4611258" y="0"/>
                </a:moveTo>
                <a:lnTo>
                  <a:pt x="4921879" y="0"/>
                </a:lnTo>
                <a:lnTo>
                  <a:pt x="4921879" y="471488"/>
                </a:lnTo>
                <a:lnTo>
                  <a:pt x="4611258" y="471488"/>
                </a:lnTo>
                <a:close/>
                <a:moveTo>
                  <a:pt x="4235123" y="0"/>
                </a:moveTo>
                <a:lnTo>
                  <a:pt x="4545744" y="0"/>
                </a:lnTo>
                <a:lnTo>
                  <a:pt x="4545744" y="471488"/>
                </a:lnTo>
                <a:lnTo>
                  <a:pt x="4235123" y="471488"/>
                </a:lnTo>
                <a:close/>
                <a:moveTo>
                  <a:pt x="3858988" y="0"/>
                </a:moveTo>
                <a:lnTo>
                  <a:pt x="4169609" y="0"/>
                </a:lnTo>
                <a:lnTo>
                  <a:pt x="4169609" y="471488"/>
                </a:lnTo>
                <a:lnTo>
                  <a:pt x="3858988" y="471488"/>
                </a:lnTo>
                <a:close/>
                <a:moveTo>
                  <a:pt x="3482853" y="0"/>
                </a:moveTo>
                <a:lnTo>
                  <a:pt x="3793474" y="0"/>
                </a:lnTo>
                <a:lnTo>
                  <a:pt x="3793474" y="471488"/>
                </a:lnTo>
                <a:lnTo>
                  <a:pt x="3482853" y="471488"/>
                </a:lnTo>
                <a:close/>
                <a:moveTo>
                  <a:pt x="3106718" y="0"/>
                </a:moveTo>
                <a:lnTo>
                  <a:pt x="3417339" y="0"/>
                </a:lnTo>
                <a:lnTo>
                  <a:pt x="3417339" y="471488"/>
                </a:lnTo>
                <a:lnTo>
                  <a:pt x="3106718" y="471488"/>
                </a:lnTo>
                <a:close/>
                <a:moveTo>
                  <a:pt x="2730583" y="0"/>
                </a:moveTo>
                <a:lnTo>
                  <a:pt x="3041204" y="0"/>
                </a:lnTo>
                <a:lnTo>
                  <a:pt x="3041204" y="471488"/>
                </a:lnTo>
                <a:lnTo>
                  <a:pt x="2730583" y="471488"/>
                </a:lnTo>
                <a:close/>
                <a:moveTo>
                  <a:pt x="2354448" y="0"/>
                </a:moveTo>
                <a:lnTo>
                  <a:pt x="2665069" y="0"/>
                </a:lnTo>
                <a:lnTo>
                  <a:pt x="2665069" y="471488"/>
                </a:lnTo>
                <a:lnTo>
                  <a:pt x="2354448" y="471488"/>
                </a:lnTo>
                <a:close/>
                <a:moveTo>
                  <a:pt x="1978313" y="0"/>
                </a:moveTo>
                <a:lnTo>
                  <a:pt x="2288934" y="0"/>
                </a:lnTo>
                <a:lnTo>
                  <a:pt x="2288934" y="471488"/>
                </a:lnTo>
                <a:lnTo>
                  <a:pt x="1978313" y="471488"/>
                </a:lnTo>
                <a:close/>
                <a:moveTo>
                  <a:pt x="1602179" y="0"/>
                </a:moveTo>
                <a:lnTo>
                  <a:pt x="1912799" y="0"/>
                </a:lnTo>
                <a:lnTo>
                  <a:pt x="1912799" y="471488"/>
                </a:lnTo>
                <a:lnTo>
                  <a:pt x="1602179" y="471488"/>
                </a:lnTo>
                <a:close/>
                <a:moveTo>
                  <a:pt x="1226044" y="0"/>
                </a:moveTo>
                <a:lnTo>
                  <a:pt x="1536665" y="0"/>
                </a:lnTo>
                <a:lnTo>
                  <a:pt x="1536665" y="471488"/>
                </a:lnTo>
                <a:lnTo>
                  <a:pt x="1226044" y="471488"/>
                </a:lnTo>
                <a:close/>
                <a:moveTo>
                  <a:pt x="849909" y="0"/>
                </a:moveTo>
                <a:lnTo>
                  <a:pt x="1160530" y="0"/>
                </a:lnTo>
                <a:lnTo>
                  <a:pt x="1160530" y="471488"/>
                </a:lnTo>
                <a:lnTo>
                  <a:pt x="849909"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dirty="0">
              <a:solidFill>
                <a:schemeClr val="bg1"/>
              </a:solidFill>
            </a:endParaRPr>
          </a:p>
        </p:txBody>
      </p:sp>
      <p:sp>
        <p:nvSpPr>
          <p:cNvPr id="50" name="Rectangle 49">
            <a:extLst>
              <a:ext uri="{FF2B5EF4-FFF2-40B4-BE49-F238E27FC236}">
                <a16:creationId xmlns:a16="http://schemas.microsoft.com/office/drawing/2014/main" id="{F7FFFDE7-C28A-491D-AD88-DBCB3FCBCCAB}"/>
              </a:ext>
            </a:extLst>
          </p:cNvPr>
          <p:cNvSpPr/>
          <p:nvPr/>
        </p:nvSpPr>
        <p:spPr bwMode="gray">
          <a:xfrm>
            <a:off x="5104092" y="257519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2"/>
                </a:solidFill>
                <a:latin typeface="Arial Black" panose="020B0A04020102020204" pitchFamily="34" charset="0"/>
              </a:defRPr>
            </a:pPr>
            <a:r>
              <a:rPr lang="es-ES_tradnl" dirty="0"/>
              <a:t>Controla</a:t>
            </a:r>
          </a:p>
        </p:txBody>
      </p:sp>
      <p:sp>
        <p:nvSpPr>
          <p:cNvPr id="51" name="Rectangle 50">
            <a:extLst>
              <a:ext uri="{FF2B5EF4-FFF2-40B4-BE49-F238E27FC236}">
                <a16:creationId xmlns:a16="http://schemas.microsoft.com/office/drawing/2014/main" id="{168E48B9-C6FD-462A-97FB-1863529F74CC}"/>
              </a:ext>
            </a:extLst>
          </p:cNvPr>
          <p:cNvSpPr/>
          <p:nvPr/>
        </p:nvSpPr>
        <p:spPr bwMode="gray">
          <a:xfrm>
            <a:off x="4670061" y="5733121"/>
            <a:ext cx="2905490"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2"/>
                </a:solidFill>
                <a:latin typeface="Arial Black" panose="020B0A04020102020204" pitchFamily="34" charset="0"/>
              </a:defRPr>
            </a:pPr>
            <a:r>
              <a:rPr lang="es-ES_tradnl" dirty="0"/>
              <a:t>Demuestra emociones</a:t>
            </a:r>
          </a:p>
        </p:txBody>
      </p:sp>
      <p:grpSp>
        <p:nvGrpSpPr>
          <p:cNvPr id="62" name="Group 61">
            <a:extLst>
              <a:ext uri="{FF2B5EF4-FFF2-40B4-BE49-F238E27FC236}">
                <a16:creationId xmlns:a16="http://schemas.microsoft.com/office/drawing/2014/main" id="{7E6CAEDF-D941-4221-ABF5-72ED8F3004A0}"/>
              </a:ext>
            </a:extLst>
          </p:cNvPr>
          <p:cNvGrpSpPr/>
          <p:nvPr/>
        </p:nvGrpSpPr>
        <p:grpSpPr>
          <a:xfrm>
            <a:off x="3626805" y="3190597"/>
            <a:ext cx="2037427" cy="2229405"/>
            <a:chOff x="3464880" y="2924794"/>
            <a:chExt cx="2037427" cy="2229405"/>
          </a:xfrm>
        </p:grpSpPr>
        <p:sp>
          <p:nvSpPr>
            <p:cNvPr id="52" name="Rectangle 51">
              <a:extLst>
                <a:ext uri="{FF2B5EF4-FFF2-40B4-BE49-F238E27FC236}">
                  <a16:creationId xmlns:a16="http://schemas.microsoft.com/office/drawing/2014/main" id="{6FB1F1CE-9C96-4BDC-9B0C-73DFECAC89BF}"/>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noAutofit/>
            </a:bodyPr>
            <a:lstStyle/>
            <a:p>
              <a:pPr algn="ctr">
                <a:lnSpc>
                  <a:spcPct val="85000"/>
                </a:lnSpc>
                <a:defRPr sz="1800">
                  <a:solidFill>
                    <a:schemeClr val="accent6"/>
                  </a:solidFill>
                </a:defRPr>
              </a:pPr>
              <a:r>
                <a:rPr lang="es-ES_tradnl" dirty="0"/>
                <a:t>Formación de descriptivos</a:t>
              </a:r>
              <a:endParaRPr lang="es-ES_tradnl" sz="1800" dirty="0">
                <a:solidFill>
                  <a:schemeClr val="accent6"/>
                </a:solidFill>
              </a:endParaRPr>
            </a:p>
          </p:txBody>
        </p:sp>
        <p:sp>
          <p:nvSpPr>
            <p:cNvPr id="53" name="Arrow: Pentagon 52">
              <a:extLst>
                <a:ext uri="{FF2B5EF4-FFF2-40B4-BE49-F238E27FC236}">
                  <a16:creationId xmlns:a16="http://schemas.microsoft.com/office/drawing/2014/main" id="{49B11150-4391-4738-A799-D3A0F9311F8F}"/>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54" name="Arrow: Pentagon 53">
              <a:extLst>
                <a:ext uri="{FF2B5EF4-FFF2-40B4-BE49-F238E27FC236}">
                  <a16:creationId xmlns:a16="http://schemas.microsoft.com/office/drawing/2014/main" id="{82A56F4B-BEFA-46F1-A944-0B9E6F44E8F1}"/>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60" name="Rectangle 59">
              <a:extLst>
                <a:ext uri="{FF2B5EF4-FFF2-40B4-BE49-F238E27FC236}">
                  <a16:creationId xmlns:a16="http://schemas.microsoft.com/office/drawing/2014/main" id="{D7AA9B37-0D70-4419-9B29-A56501585240}"/>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es-ES_tradnl" dirty="0"/>
                <a:t>Hechos/Datos</a:t>
              </a:r>
            </a:p>
          </p:txBody>
        </p:sp>
        <p:sp>
          <p:nvSpPr>
            <p:cNvPr id="61" name="Rectangle 60">
              <a:extLst>
                <a:ext uri="{FF2B5EF4-FFF2-40B4-BE49-F238E27FC236}">
                  <a16:creationId xmlns:a16="http://schemas.microsoft.com/office/drawing/2014/main" id="{586DAD5C-A683-461F-9B34-6C5B0C8CFD8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es-ES_tradnl" dirty="0"/>
                <a:t>Opiniones/</a:t>
              </a:r>
              <a:br>
                <a:rPr lang="es-ES_tradnl" dirty="0"/>
              </a:br>
              <a:r>
                <a:rPr lang="es-ES_tradnl" dirty="0"/>
                <a:t>Historias</a:t>
              </a:r>
            </a:p>
          </p:txBody>
        </p:sp>
      </p:grpSp>
      <p:grpSp>
        <p:nvGrpSpPr>
          <p:cNvPr id="63" name="Group 62">
            <a:extLst>
              <a:ext uri="{FF2B5EF4-FFF2-40B4-BE49-F238E27FC236}">
                <a16:creationId xmlns:a16="http://schemas.microsoft.com/office/drawing/2014/main" id="{04E92D4D-E3C3-412E-962A-7E33648B0EAC}"/>
              </a:ext>
            </a:extLst>
          </p:cNvPr>
          <p:cNvGrpSpPr/>
          <p:nvPr/>
        </p:nvGrpSpPr>
        <p:grpSpPr>
          <a:xfrm>
            <a:off x="1894365" y="3190597"/>
            <a:ext cx="2037427" cy="2229405"/>
            <a:chOff x="3464880" y="2924794"/>
            <a:chExt cx="2037427" cy="2229405"/>
          </a:xfrm>
        </p:grpSpPr>
        <p:sp>
          <p:nvSpPr>
            <p:cNvPr id="64" name="Rectangle 63">
              <a:extLst>
                <a:ext uri="{FF2B5EF4-FFF2-40B4-BE49-F238E27FC236}">
                  <a16:creationId xmlns:a16="http://schemas.microsoft.com/office/drawing/2014/main" id="{7B5CF78A-9DDE-4B62-B027-64EA3E863A4E}"/>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accent6"/>
                  </a:solidFill>
                </a:defRPr>
              </a:pPr>
              <a:r>
                <a:rPr lang="es-ES_tradnl" dirty="0"/>
                <a:t>Asuntos del discurso</a:t>
              </a:r>
            </a:p>
          </p:txBody>
        </p:sp>
        <p:sp>
          <p:nvSpPr>
            <p:cNvPr id="65" name="Arrow: Pentagon 64">
              <a:extLst>
                <a:ext uri="{FF2B5EF4-FFF2-40B4-BE49-F238E27FC236}">
                  <a16:creationId xmlns:a16="http://schemas.microsoft.com/office/drawing/2014/main" id="{D5E1212B-51B4-45DF-8C92-CE65CCAD854E}"/>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66" name="Arrow: Pentagon 65">
              <a:extLst>
                <a:ext uri="{FF2B5EF4-FFF2-40B4-BE49-F238E27FC236}">
                  <a16:creationId xmlns:a16="http://schemas.microsoft.com/office/drawing/2014/main" id="{35E3CB13-FF6D-4594-B221-8D0058281A9A}"/>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67" name="Rectangle 66">
              <a:extLst>
                <a:ext uri="{FF2B5EF4-FFF2-40B4-BE49-F238E27FC236}">
                  <a16:creationId xmlns:a16="http://schemas.microsoft.com/office/drawing/2014/main" id="{A079614B-F0A2-45B5-9AF0-34AF49B86EDC}"/>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es-ES_tradnl" dirty="0"/>
                <a:t>La tarea</a:t>
              </a:r>
            </a:p>
          </p:txBody>
        </p:sp>
        <p:sp>
          <p:nvSpPr>
            <p:cNvPr id="68" name="Rectangle 67">
              <a:extLst>
                <a:ext uri="{FF2B5EF4-FFF2-40B4-BE49-F238E27FC236}">
                  <a16:creationId xmlns:a16="http://schemas.microsoft.com/office/drawing/2014/main" id="{1CA280A8-3CC1-478C-80F6-A12FB6D6260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es-ES_tradnl" dirty="0"/>
                <a:t>Las personas</a:t>
              </a:r>
            </a:p>
          </p:txBody>
        </p:sp>
      </p:grpSp>
      <p:grpSp>
        <p:nvGrpSpPr>
          <p:cNvPr id="69" name="Group 68">
            <a:extLst>
              <a:ext uri="{FF2B5EF4-FFF2-40B4-BE49-F238E27FC236}">
                <a16:creationId xmlns:a16="http://schemas.microsoft.com/office/drawing/2014/main" id="{1D978D17-652C-45CD-9EE4-EE080380256F}"/>
              </a:ext>
            </a:extLst>
          </p:cNvPr>
          <p:cNvGrpSpPr/>
          <p:nvPr/>
        </p:nvGrpSpPr>
        <p:grpSpPr>
          <a:xfrm>
            <a:off x="161925" y="3190597"/>
            <a:ext cx="2037427" cy="2229405"/>
            <a:chOff x="3464880" y="2924794"/>
            <a:chExt cx="2037427" cy="2229405"/>
          </a:xfrm>
        </p:grpSpPr>
        <p:sp>
          <p:nvSpPr>
            <p:cNvPr id="70" name="Rectangle 69">
              <a:extLst>
                <a:ext uri="{FF2B5EF4-FFF2-40B4-BE49-F238E27FC236}">
                  <a16:creationId xmlns:a16="http://schemas.microsoft.com/office/drawing/2014/main" id="{F493110D-B44C-4B70-9642-233D6E8943F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accent6"/>
                  </a:solidFill>
                </a:defRPr>
              </a:pPr>
              <a:r>
                <a:rPr lang="es-ES_tradnl" dirty="0"/>
                <a:t>Emoción en la voz</a:t>
              </a:r>
            </a:p>
          </p:txBody>
        </p:sp>
        <p:sp>
          <p:nvSpPr>
            <p:cNvPr id="71" name="Arrow: Pentagon 70">
              <a:extLst>
                <a:ext uri="{FF2B5EF4-FFF2-40B4-BE49-F238E27FC236}">
                  <a16:creationId xmlns:a16="http://schemas.microsoft.com/office/drawing/2014/main" id="{8CEF1BFD-1E21-4F83-AA72-1142F3689968}"/>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72" name="Arrow: Pentagon 71">
              <a:extLst>
                <a:ext uri="{FF2B5EF4-FFF2-40B4-BE49-F238E27FC236}">
                  <a16:creationId xmlns:a16="http://schemas.microsoft.com/office/drawing/2014/main" id="{114ED77B-8DB2-4848-843A-50680A15D3F2}"/>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73" name="Rectangle 72">
              <a:extLst>
                <a:ext uri="{FF2B5EF4-FFF2-40B4-BE49-F238E27FC236}">
                  <a16:creationId xmlns:a16="http://schemas.microsoft.com/office/drawing/2014/main" id="{8E6B8934-B411-4A24-9864-A8BF74B341F2}"/>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es-ES_tradnl" dirty="0"/>
                <a:t>Menos modulación</a:t>
              </a:r>
            </a:p>
          </p:txBody>
        </p:sp>
        <p:sp>
          <p:nvSpPr>
            <p:cNvPr id="74" name="Rectangle 73">
              <a:extLst>
                <a:ext uri="{FF2B5EF4-FFF2-40B4-BE49-F238E27FC236}">
                  <a16:creationId xmlns:a16="http://schemas.microsoft.com/office/drawing/2014/main" id="{08491DDB-1993-478F-8A45-CD9D95DCCF7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es-ES_tradnl" dirty="0"/>
                <a:t>Más modulación</a:t>
              </a:r>
            </a:p>
          </p:txBody>
        </p:sp>
      </p:grpSp>
      <p:grpSp>
        <p:nvGrpSpPr>
          <p:cNvPr id="75" name="Group 74">
            <a:extLst>
              <a:ext uri="{FF2B5EF4-FFF2-40B4-BE49-F238E27FC236}">
                <a16:creationId xmlns:a16="http://schemas.microsoft.com/office/drawing/2014/main" id="{35ECE33A-3F68-4BAA-938B-FF9763E16DBB}"/>
              </a:ext>
            </a:extLst>
          </p:cNvPr>
          <p:cNvGrpSpPr/>
          <p:nvPr/>
        </p:nvGrpSpPr>
        <p:grpSpPr>
          <a:xfrm>
            <a:off x="10078373" y="3190597"/>
            <a:ext cx="2037427" cy="2229405"/>
            <a:chOff x="3464880" y="2924794"/>
            <a:chExt cx="2037427" cy="2229405"/>
          </a:xfrm>
        </p:grpSpPr>
        <p:sp>
          <p:nvSpPr>
            <p:cNvPr id="76" name="Rectangle 75">
              <a:extLst>
                <a:ext uri="{FF2B5EF4-FFF2-40B4-BE49-F238E27FC236}">
                  <a16:creationId xmlns:a16="http://schemas.microsoft.com/office/drawing/2014/main" id="{55826D4A-CF2B-4090-A879-61652857DDD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noAutofit/>
            </a:bodyPr>
            <a:lstStyle/>
            <a:p>
              <a:pPr algn="ctr">
                <a:lnSpc>
                  <a:spcPct val="85000"/>
                </a:lnSpc>
                <a:defRPr sz="1800">
                  <a:solidFill>
                    <a:schemeClr val="accent6"/>
                  </a:solidFill>
                </a:defRPr>
              </a:pPr>
              <a:r>
                <a:rPr lang="es-ES_tradnl" dirty="0"/>
                <a:t>Expresión facial</a:t>
              </a:r>
            </a:p>
          </p:txBody>
        </p:sp>
        <p:sp>
          <p:nvSpPr>
            <p:cNvPr id="77" name="Arrow: Pentagon 76">
              <a:extLst>
                <a:ext uri="{FF2B5EF4-FFF2-40B4-BE49-F238E27FC236}">
                  <a16:creationId xmlns:a16="http://schemas.microsoft.com/office/drawing/2014/main" id="{50089CEA-6E42-4D1D-8D57-BA887CB5C93D}"/>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78" name="Arrow: Pentagon 77">
              <a:extLst>
                <a:ext uri="{FF2B5EF4-FFF2-40B4-BE49-F238E27FC236}">
                  <a16:creationId xmlns:a16="http://schemas.microsoft.com/office/drawing/2014/main" id="{A0FB8245-1786-4208-997B-44593ED55BD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79" name="Rectangle 78">
              <a:extLst>
                <a:ext uri="{FF2B5EF4-FFF2-40B4-BE49-F238E27FC236}">
                  <a16:creationId xmlns:a16="http://schemas.microsoft.com/office/drawing/2014/main" id="{C20B9F18-00CF-40D5-A969-48C0F1BBC827}"/>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es-ES_tradnl" dirty="0"/>
                <a:t>Controlado</a:t>
              </a:r>
            </a:p>
          </p:txBody>
        </p:sp>
        <p:sp>
          <p:nvSpPr>
            <p:cNvPr id="80" name="Rectangle 79">
              <a:extLst>
                <a:ext uri="{FF2B5EF4-FFF2-40B4-BE49-F238E27FC236}">
                  <a16:creationId xmlns:a16="http://schemas.microsoft.com/office/drawing/2014/main" id="{9743F0D7-9107-4B24-8806-926EE7027EF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es-ES_tradnl" dirty="0"/>
                <a:t>Animado</a:t>
              </a:r>
            </a:p>
          </p:txBody>
        </p:sp>
      </p:grpSp>
      <p:grpSp>
        <p:nvGrpSpPr>
          <p:cNvPr id="81" name="Group 80">
            <a:extLst>
              <a:ext uri="{FF2B5EF4-FFF2-40B4-BE49-F238E27FC236}">
                <a16:creationId xmlns:a16="http://schemas.microsoft.com/office/drawing/2014/main" id="{1E157F04-1CCC-4990-999B-9EEA9F5B568A}"/>
              </a:ext>
            </a:extLst>
          </p:cNvPr>
          <p:cNvGrpSpPr/>
          <p:nvPr/>
        </p:nvGrpSpPr>
        <p:grpSpPr>
          <a:xfrm>
            <a:off x="8345933" y="3190597"/>
            <a:ext cx="2037427" cy="2229405"/>
            <a:chOff x="3464880" y="2924794"/>
            <a:chExt cx="2037427" cy="2229405"/>
          </a:xfrm>
        </p:grpSpPr>
        <p:sp>
          <p:nvSpPr>
            <p:cNvPr id="82" name="Rectangle 81">
              <a:extLst>
                <a:ext uri="{FF2B5EF4-FFF2-40B4-BE49-F238E27FC236}">
                  <a16:creationId xmlns:a16="http://schemas.microsoft.com/office/drawing/2014/main" id="{2B83C12A-8DD8-42D1-A886-6F6216A56FA9}"/>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accent6"/>
                  </a:solidFill>
                </a:defRPr>
              </a:pPr>
              <a:r>
                <a:rPr lang="es-ES_tradnl" dirty="0"/>
                <a:t>Postura corporal</a:t>
              </a:r>
            </a:p>
          </p:txBody>
        </p:sp>
        <p:sp>
          <p:nvSpPr>
            <p:cNvPr id="83" name="Arrow: Pentagon 82">
              <a:extLst>
                <a:ext uri="{FF2B5EF4-FFF2-40B4-BE49-F238E27FC236}">
                  <a16:creationId xmlns:a16="http://schemas.microsoft.com/office/drawing/2014/main" id="{F64A4673-1EAC-423E-92A0-393B08E4A083}"/>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84" name="Arrow: Pentagon 83">
              <a:extLst>
                <a:ext uri="{FF2B5EF4-FFF2-40B4-BE49-F238E27FC236}">
                  <a16:creationId xmlns:a16="http://schemas.microsoft.com/office/drawing/2014/main" id="{32AE88B0-F3D4-472E-B09B-9649E71EFF6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85" name="Rectangle 84">
              <a:extLst>
                <a:ext uri="{FF2B5EF4-FFF2-40B4-BE49-F238E27FC236}">
                  <a16:creationId xmlns:a16="http://schemas.microsoft.com/office/drawing/2014/main" id="{EA1A6F98-49F0-4FB6-B5D6-D57A56E3CFA3}"/>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es-ES_tradnl" dirty="0"/>
                <a:t>Rígida</a:t>
              </a:r>
            </a:p>
          </p:txBody>
        </p:sp>
        <p:sp>
          <p:nvSpPr>
            <p:cNvPr id="86" name="Rectangle 85">
              <a:extLst>
                <a:ext uri="{FF2B5EF4-FFF2-40B4-BE49-F238E27FC236}">
                  <a16:creationId xmlns:a16="http://schemas.microsoft.com/office/drawing/2014/main" id="{912AF99B-4501-4BA7-A87A-0DEF49861B99}"/>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es-ES_tradnl" dirty="0"/>
                <a:t>Informal</a:t>
              </a:r>
            </a:p>
          </p:txBody>
        </p:sp>
      </p:grpSp>
      <p:grpSp>
        <p:nvGrpSpPr>
          <p:cNvPr id="87" name="Group 86">
            <a:extLst>
              <a:ext uri="{FF2B5EF4-FFF2-40B4-BE49-F238E27FC236}">
                <a16:creationId xmlns:a16="http://schemas.microsoft.com/office/drawing/2014/main" id="{DFF50DB3-C716-4647-8723-3FB16FB5ADF2}"/>
              </a:ext>
            </a:extLst>
          </p:cNvPr>
          <p:cNvGrpSpPr/>
          <p:nvPr/>
        </p:nvGrpSpPr>
        <p:grpSpPr>
          <a:xfrm>
            <a:off x="6613493" y="3190597"/>
            <a:ext cx="2037427" cy="2229405"/>
            <a:chOff x="3464880" y="2924794"/>
            <a:chExt cx="2037427" cy="2229405"/>
          </a:xfrm>
        </p:grpSpPr>
        <p:sp>
          <p:nvSpPr>
            <p:cNvPr id="88" name="Rectangle 87">
              <a:extLst>
                <a:ext uri="{FF2B5EF4-FFF2-40B4-BE49-F238E27FC236}">
                  <a16:creationId xmlns:a16="http://schemas.microsoft.com/office/drawing/2014/main" id="{B9330904-8CD7-47EA-83B6-965336E6559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accent6"/>
                  </a:solidFill>
                </a:defRPr>
              </a:pPr>
              <a:r>
                <a:rPr lang="es-ES_tradnl" dirty="0"/>
                <a:t>Uso de las manos</a:t>
              </a:r>
            </a:p>
          </p:txBody>
        </p:sp>
        <p:sp>
          <p:nvSpPr>
            <p:cNvPr id="89" name="Arrow: Pentagon 88">
              <a:extLst>
                <a:ext uri="{FF2B5EF4-FFF2-40B4-BE49-F238E27FC236}">
                  <a16:creationId xmlns:a16="http://schemas.microsoft.com/office/drawing/2014/main" id="{9653F72D-8B4E-43A1-82DD-36AEA7D0A64C}"/>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90" name="Arrow: Pentagon 89">
              <a:extLst>
                <a:ext uri="{FF2B5EF4-FFF2-40B4-BE49-F238E27FC236}">
                  <a16:creationId xmlns:a16="http://schemas.microsoft.com/office/drawing/2014/main" id="{9099FAB3-F144-44EA-B1A0-B18BB29E851D}"/>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91" name="Rectangle 90">
              <a:extLst>
                <a:ext uri="{FF2B5EF4-FFF2-40B4-BE49-F238E27FC236}">
                  <a16:creationId xmlns:a16="http://schemas.microsoft.com/office/drawing/2014/main" id="{A5D4DE69-703A-4877-ADD6-7E60EAE0B85E}"/>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es-ES_tradnl" dirty="0"/>
                <a:t>Menos</a:t>
              </a:r>
            </a:p>
          </p:txBody>
        </p:sp>
        <p:sp>
          <p:nvSpPr>
            <p:cNvPr id="92" name="Rectangle 91">
              <a:extLst>
                <a:ext uri="{FF2B5EF4-FFF2-40B4-BE49-F238E27FC236}">
                  <a16:creationId xmlns:a16="http://schemas.microsoft.com/office/drawing/2014/main" id="{FD380BDB-E186-47E4-86EF-AE240D75AD70}"/>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es-ES_tradnl" dirty="0"/>
                <a:t>Más</a:t>
              </a:r>
            </a:p>
          </p:txBody>
        </p:sp>
      </p:grpSp>
    </p:spTree>
    <p:extLst>
      <p:ext uri="{BB962C8B-B14F-4D97-AF65-F5344CB8AC3E}">
        <p14:creationId xmlns:p14="http://schemas.microsoft.com/office/powerpoint/2010/main" val="215281635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C2CC1C-C0DB-4C6B-A949-E22AF5793365}"/>
              </a:ext>
            </a:extLst>
          </p:cNvPr>
          <p:cNvSpPr>
            <a:spLocks noGrp="1"/>
          </p:cNvSpPr>
          <p:nvPr>
            <p:ph type="title"/>
          </p:nvPr>
        </p:nvSpPr>
        <p:spPr>
          <a:xfrm>
            <a:off x="457199" y="228600"/>
            <a:ext cx="3621089" cy="1995488"/>
          </a:xfrm>
        </p:spPr>
        <p:txBody>
          <a:bodyPr wrap="square">
            <a:noAutofit/>
          </a:bodyPr>
          <a:lstStyle/>
          <a:p>
            <a:r>
              <a:rPr lang="es-ES_tradnl" dirty="0"/>
              <a:t>Pasos para aumentar la eficacia interpersonal</a:t>
            </a:r>
          </a:p>
        </p:txBody>
      </p:sp>
      <p:sp>
        <p:nvSpPr>
          <p:cNvPr id="9" name="Text Placeholder 8">
            <a:extLst>
              <a:ext uri="{FF2B5EF4-FFF2-40B4-BE49-F238E27FC236}">
                <a16:creationId xmlns:a16="http://schemas.microsoft.com/office/drawing/2014/main" id="{21588037-9C56-434C-9F88-4E4EA9682453}"/>
              </a:ext>
            </a:extLst>
          </p:cNvPr>
          <p:cNvSpPr>
            <a:spLocks noGrp="1"/>
          </p:cNvSpPr>
          <p:nvPr>
            <p:ph type="body" sz="half" idx="2"/>
          </p:nvPr>
        </p:nvSpPr>
        <p:spPr>
          <a:xfrm>
            <a:off x="457199" y="2352675"/>
            <a:ext cx="3621090" cy="3590926"/>
          </a:xfrm>
        </p:spPr>
        <p:txBody>
          <a:bodyPr wrap="square">
            <a:noAutofit/>
          </a:bodyPr>
          <a:lstStyle/>
          <a:p>
            <a:endParaRPr lang="es-ES_tradnl" sz="2000" dirty="0">
              <a:solidFill>
                <a:schemeClr val="tx1"/>
              </a:solidFill>
            </a:endParaRPr>
          </a:p>
          <a:p>
            <a:pPr>
              <a:buFont typeface="Arial" panose="020B0604020202020204" pitchFamily="34" charset="0"/>
              <a:buChar char="​"/>
              <a:defRPr sz="2000">
                <a:solidFill>
                  <a:schemeClr val="tx1"/>
                </a:solidFill>
              </a:defRPr>
            </a:pPr>
            <a:r>
              <a:rPr lang="es-ES_tradnl" dirty="0"/>
              <a:t>Reconozca su influencia en los demás</a:t>
            </a:r>
          </a:p>
          <a:p>
            <a:pPr>
              <a:buFont typeface="Arial" panose="020B0604020202020204" pitchFamily="34" charset="0"/>
              <a:buChar char="​"/>
              <a:defRPr sz="2000">
                <a:solidFill>
                  <a:schemeClr val="tx1"/>
                </a:solidFill>
              </a:defRPr>
            </a:pPr>
            <a:r>
              <a:rPr lang="es-ES_tradnl" dirty="0"/>
              <a:t>Gestione su propio comportamiento</a:t>
            </a:r>
          </a:p>
          <a:p>
            <a:pPr>
              <a:buFont typeface="Arial" panose="020B0604020202020204" pitchFamily="34" charset="0"/>
              <a:buChar char="​"/>
              <a:defRPr sz="2000">
                <a:solidFill>
                  <a:schemeClr val="tx1"/>
                </a:solidFill>
              </a:defRPr>
            </a:pPr>
            <a:r>
              <a:rPr lang="es-ES_tradnl" dirty="0"/>
              <a:t>Observe objetivamente a los demás</a:t>
            </a:r>
          </a:p>
          <a:p>
            <a:pPr>
              <a:buFont typeface="Arial" panose="020B0604020202020204" pitchFamily="34" charset="0"/>
              <a:buChar char="​"/>
              <a:defRPr sz="2000">
                <a:solidFill>
                  <a:schemeClr val="tx1"/>
                </a:solidFill>
              </a:defRPr>
            </a:pPr>
            <a:r>
              <a:rPr lang="es-ES_tradnl" dirty="0"/>
              <a:t>Ayude a satisfacer las necesidades del Estilo de los demás</a:t>
            </a:r>
          </a:p>
        </p:txBody>
      </p:sp>
      <p:sp>
        <p:nvSpPr>
          <p:cNvPr id="4" name="Footer Placeholder 3">
            <a:extLst>
              <a:ext uri="{FF2B5EF4-FFF2-40B4-BE49-F238E27FC236}">
                <a16:creationId xmlns:a16="http://schemas.microsoft.com/office/drawing/2014/main" id="{363B739F-953C-457C-8F73-5C24936DC8AB}"/>
              </a:ext>
            </a:extLst>
          </p:cNvPr>
          <p:cNvSpPr>
            <a:spLocks noGrp="1"/>
          </p:cNvSpPr>
          <p:nvPr>
            <p:ph type="ftr" sz="quarter" idx="11"/>
          </p:nvPr>
        </p:nvSpPr>
        <p:spPr/>
        <p:txBody>
          <a:bodyPr wrap="square">
            <a:noAutofit/>
          </a:bodyPr>
          <a:lstStyle/>
          <a:p>
            <a:pPr algn="l"/>
            <a:r>
              <a:rPr lang="es-ES_tradnl" dirty="0"/>
              <a:t>© The TRACOM Corporation. Todos los derechos reservados.</a:t>
            </a:r>
          </a:p>
        </p:txBody>
      </p:sp>
      <p:sp>
        <p:nvSpPr>
          <p:cNvPr id="3" name="Slide Number Placeholder 2">
            <a:extLst>
              <a:ext uri="{FF2B5EF4-FFF2-40B4-BE49-F238E27FC236}">
                <a16:creationId xmlns:a16="http://schemas.microsoft.com/office/drawing/2014/main" id="{497BB484-1733-46FF-8D62-339D2B7A0A3D}"/>
              </a:ext>
            </a:extLst>
          </p:cNvPr>
          <p:cNvSpPr>
            <a:spLocks noGrp="1"/>
          </p:cNvSpPr>
          <p:nvPr>
            <p:ph type="sldNum" sz="quarter" idx="12"/>
          </p:nvPr>
        </p:nvSpPr>
        <p:spPr>
          <a:xfrm>
            <a:off x="9220200" y="6411604"/>
            <a:ext cx="2743200" cy="282575"/>
          </a:xfrm>
        </p:spPr>
        <p:txBody>
          <a:bodyPr wrap="square">
            <a:noAutofit/>
          </a:bodyPr>
          <a:lstStyle/>
          <a:p>
            <a:fld id="{1B1CF60C-C85D-47C0-8597-E3BF95F18FA3}" type="slidenum">
              <a:rPr lang="es-ES_tradnl" smtClean="0"/>
              <a:t>2</a:t>
            </a:fld>
            <a:endParaRPr lang="es-ES_tradnl" dirty="0"/>
          </a:p>
        </p:txBody>
      </p:sp>
      <p:sp>
        <p:nvSpPr>
          <p:cNvPr id="14" name="Content Placeholder 13">
            <a:extLst>
              <a:ext uri="{FF2B5EF4-FFF2-40B4-BE49-F238E27FC236}">
                <a16:creationId xmlns:a16="http://schemas.microsoft.com/office/drawing/2014/main" id="{33ED5033-E877-4B34-AEB2-E10A76821F45}"/>
              </a:ext>
            </a:extLst>
          </p:cNvPr>
          <p:cNvSpPr>
            <a:spLocks noGrp="1"/>
          </p:cNvSpPr>
          <p:nvPr>
            <p:ph idx="1"/>
          </p:nvPr>
        </p:nvSpPr>
        <p:spPr>
          <a:xfrm>
            <a:off x="4217194" y="228600"/>
            <a:ext cx="7793037" cy="5715000"/>
          </a:xfrm>
        </p:spPr>
        <p:txBody>
          <a:bodyPr wrap="square">
            <a:noAutofit/>
          </a:bodyPr>
          <a:lstStyle/>
          <a:p>
            <a:r>
              <a:rPr lang="es-ES_tradnl" dirty="0"/>
              <a:t> </a:t>
            </a:r>
          </a:p>
        </p:txBody>
      </p:sp>
      <p:sp>
        <p:nvSpPr>
          <p:cNvPr id="15" name="Freeform: Shape 14">
            <a:extLst>
              <a:ext uri="{FF2B5EF4-FFF2-40B4-BE49-F238E27FC236}">
                <a16:creationId xmlns:a16="http://schemas.microsoft.com/office/drawing/2014/main" id="{3BF1974A-22BC-4B4A-B344-25F34A80A028}"/>
              </a:ext>
            </a:extLst>
          </p:cNvPr>
          <p:cNvSpPr/>
          <p:nvPr/>
        </p:nvSpPr>
        <p:spPr bwMode="gray">
          <a:xfrm>
            <a:off x="5324476" y="2085974"/>
            <a:ext cx="5762758" cy="1609829"/>
          </a:xfrm>
          <a:custGeom>
            <a:avLst/>
            <a:gdLst>
              <a:gd name="connsiteX0" fmla="*/ 0 w 6448425"/>
              <a:gd name="connsiteY0" fmla="*/ 1381125 h 1381127"/>
              <a:gd name="connsiteX1" fmla="*/ 2457450 w 6448425"/>
              <a:gd name="connsiteY1" fmla="*/ 0 h 1381127"/>
              <a:gd name="connsiteX2" fmla="*/ 4467225 w 6448425"/>
              <a:gd name="connsiteY2" fmla="*/ 1381125 h 1381127"/>
              <a:gd name="connsiteX3" fmla="*/ 6448425 w 6448425"/>
              <a:gd name="connsiteY3" fmla="*/ 9525 h 1381127"/>
              <a:gd name="connsiteX0" fmla="*/ 0 w 6448425"/>
              <a:gd name="connsiteY0" fmla="*/ 1381127 h 1390654"/>
              <a:gd name="connsiteX1" fmla="*/ 2457450 w 6448425"/>
              <a:gd name="connsiteY1" fmla="*/ 2 h 1390654"/>
              <a:gd name="connsiteX2" fmla="*/ 4768152 w 6448425"/>
              <a:gd name="connsiteY2" fmla="*/ 1390652 h 1390654"/>
              <a:gd name="connsiteX3" fmla="*/ 6448425 w 6448425"/>
              <a:gd name="connsiteY3" fmla="*/ 9527 h 1390654"/>
              <a:gd name="connsiteX0" fmla="*/ 0 w 6448475"/>
              <a:gd name="connsiteY0" fmla="*/ 1381127 h 1390654"/>
              <a:gd name="connsiteX1" fmla="*/ 2457450 w 6448475"/>
              <a:gd name="connsiteY1" fmla="*/ 2 h 1390654"/>
              <a:gd name="connsiteX2" fmla="*/ 4768152 w 6448475"/>
              <a:gd name="connsiteY2" fmla="*/ 1390652 h 1390654"/>
              <a:gd name="connsiteX3" fmla="*/ 6448425 w 6448475"/>
              <a:gd name="connsiteY3" fmla="*/ 9527 h 1390654"/>
              <a:gd name="connsiteX0" fmla="*/ 0 w 6448475"/>
              <a:gd name="connsiteY0" fmla="*/ 1371600 h 1381127"/>
              <a:gd name="connsiteX1" fmla="*/ 2231755 w 6448475"/>
              <a:gd name="connsiteY1" fmla="*/ 28575 h 1381127"/>
              <a:gd name="connsiteX2" fmla="*/ 4768152 w 6448475"/>
              <a:gd name="connsiteY2" fmla="*/ 1381125 h 1381127"/>
              <a:gd name="connsiteX3" fmla="*/ 6448425 w 6448475"/>
              <a:gd name="connsiteY3" fmla="*/ 0 h 1381127"/>
              <a:gd name="connsiteX0" fmla="*/ 0 w 6448498"/>
              <a:gd name="connsiteY0" fmla="*/ 1371600 h 1381597"/>
              <a:gd name="connsiteX1" fmla="*/ 2231755 w 6448498"/>
              <a:gd name="connsiteY1" fmla="*/ 28575 h 1381597"/>
              <a:gd name="connsiteX2" fmla="*/ 4768152 w 6448498"/>
              <a:gd name="connsiteY2" fmla="*/ 1381125 h 1381597"/>
              <a:gd name="connsiteX3" fmla="*/ 6448425 w 6448498"/>
              <a:gd name="connsiteY3" fmla="*/ 0 h 1381597"/>
              <a:gd name="connsiteX0" fmla="*/ 0 w 6427006"/>
              <a:gd name="connsiteY0" fmla="*/ 1590675 h 1600557"/>
              <a:gd name="connsiteX1" fmla="*/ 2231755 w 6427006"/>
              <a:gd name="connsiteY1" fmla="*/ 247650 h 1600557"/>
              <a:gd name="connsiteX2" fmla="*/ 4768152 w 6427006"/>
              <a:gd name="connsiteY2" fmla="*/ 1600200 h 1600557"/>
              <a:gd name="connsiteX3" fmla="*/ 6426931 w 6427006"/>
              <a:gd name="connsiteY3" fmla="*/ 0 h 1600557"/>
              <a:gd name="connsiteX0" fmla="*/ 0 w 6427120"/>
              <a:gd name="connsiteY0" fmla="*/ 1590675 h 1600305"/>
              <a:gd name="connsiteX1" fmla="*/ 2231755 w 6427120"/>
              <a:gd name="connsiteY1" fmla="*/ 247650 h 1600305"/>
              <a:gd name="connsiteX2" fmla="*/ 4768152 w 6427120"/>
              <a:gd name="connsiteY2" fmla="*/ 1600200 h 1600305"/>
              <a:gd name="connsiteX3" fmla="*/ 6426931 w 6427120"/>
              <a:gd name="connsiteY3" fmla="*/ 0 h 1600305"/>
              <a:gd name="connsiteX0" fmla="*/ 0 w 6459344"/>
              <a:gd name="connsiteY0" fmla="*/ 1590675 h 1600305"/>
              <a:gd name="connsiteX1" fmla="*/ 2231755 w 6459344"/>
              <a:gd name="connsiteY1" fmla="*/ 247650 h 1600305"/>
              <a:gd name="connsiteX2" fmla="*/ 4768152 w 6459344"/>
              <a:gd name="connsiteY2" fmla="*/ 1600200 h 1600305"/>
              <a:gd name="connsiteX3" fmla="*/ 6459174 w 6459344"/>
              <a:gd name="connsiteY3" fmla="*/ 0 h 1600305"/>
              <a:gd name="connsiteX0" fmla="*/ 0 w 6502313"/>
              <a:gd name="connsiteY0" fmla="*/ 1600200 h 1609829"/>
              <a:gd name="connsiteX1" fmla="*/ 2231755 w 6502313"/>
              <a:gd name="connsiteY1" fmla="*/ 257175 h 1609829"/>
              <a:gd name="connsiteX2" fmla="*/ 4768152 w 6502313"/>
              <a:gd name="connsiteY2" fmla="*/ 1609725 h 1609829"/>
              <a:gd name="connsiteX3" fmla="*/ 6502164 w 6502313"/>
              <a:gd name="connsiteY3" fmla="*/ 0 h 1609829"/>
            </a:gdLst>
            <a:ahLst/>
            <a:cxnLst>
              <a:cxn ang="0">
                <a:pos x="connsiteX0" y="connsiteY0"/>
              </a:cxn>
              <a:cxn ang="0">
                <a:pos x="connsiteX1" y="connsiteY1"/>
              </a:cxn>
              <a:cxn ang="0">
                <a:pos x="connsiteX2" y="connsiteY2"/>
              </a:cxn>
              <a:cxn ang="0">
                <a:pos x="connsiteX3" y="connsiteY3"/>
              </a:cxn>
            </a:cxnLst>
            <a:rect l="l" t="t" r="r" b="b"/>
            <a:pathLst>
              <a:path w="6502313" h="1609829">
                <a:moveTo>
                  <a:pt x="0" y="1600200"/>
                </a:moveTo>
                <a:cubicBezTo>
                  <a:pt x="856456" y="909637"/>
                  <a:pt x="1437063" y="255588"/>
                  <a:pt x="2231755" y="257175"/>
                </a:cubicBezTo>
                <a:cubicBezTo>
                  <a:pt x="3026447" y="258762"/>
                  <a:pt x="4102990" y="1608138"/>
                  <a:pt x="4768152" y="1609725"/>
                </a:cubicBezTo>
                <a:cubicBezTo>
                  <a:pt x="6174884" y="1620837"/>
                  <a:pt x="6510482" y="743743"/>
                  <a:pt x="6502164" y="0"/>
                </a:cubicBezTo>
              </a:path>
            </a:pathLst>
          </a:custGeom>
          <a:noFill/>
          <a:ln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endParaRPr lang="es-ES_tradnl" dirty="0"/>
          </a:p>
        </p:txBody>
      </p:sp>
      <p:sp>
        <p:nvSpPr>
          <p:cNvPr id="16" name="Oval 15">
            <a:extLst>
              <a:ext uri="{FF2B5EF4-FFF2-40B4-BE49-F238E27FC236}">
                <a16:creationId xmlns:a16="http://schemas.microsoft.com/office/drawing/2014/main" id="{97CD3512-1F9F-419E-9986-3A2F8F5D39F9}"/>
              </a:ext>
            </a:extLst>
          </p:cNvPr>
          <p:cNvSpPr/>
          <p:nvPr/>
        </p:nvSpPr>
        <p:spPr bwMode="gray">
          <a:xfrm>
            <a:off x="4988378" y="3350080"/>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17" name="Oval 16">
            <a:extLst>
              <a:ext uri="{FF2B5EF4-FFF2-40B4-BE49-F238E27FC236}">
                <a16:creationId xmlns:a16="http://schemas.microsoft.com/office/drawing/2014/main" id="{CFCBF173-74CB-45FC-B73C-C0AE7A52BCAF}"/>
              </a:ext>
            </a:extLst>
          </p:cNvPr>
          <p:cNvSpPr/>
          <p:nvPr/>
        </p:nvSpPr>
        <p:spPr bwMode="gray">
          <a:xfrm>
            <a:off x="6912428" y="2064203"/>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18" name="Oval 17">
            <a:extLst>
              <a:ext uri="{FF2B5EF4-FFF2-40B4-BE49-F238E27FC236}">
                <a16:creationId xmlns:a16="http://schemas.microsoft.com/office/drawing/2014/main" id="{37E8C389-1BE2-43AB-ABD0-6FBA3395735D}"/>
              </a:ext>
            </a:extLst>
          </p:cNvPr>
          <p:cNvSpPr/>
          <p:nvPr/>
        </p:nvSpPr>
        <p:spPr bwMode="gray">
          <a:xfrm>
            <a:off x="9284153" y="3370492"/>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23" name="TextBox 22">
            <a:extLst>
              <a:ext uri="{FF2B5EF4-FFF2-40B4-BE49-F238E27FC236}">
                <a16:creationId xmlns:a16="http://schemas.microsoft.com/office/drawing/2014/main" id="{4427638F-63C3-4817-BC27-CE97B58CCE59}"/>
              </a:ext>
            </a:extLst>
          </p:cNvPr>
          <p:cNvSpPr txBox="1"/>
          <p:nvPr/>
        </p:nvSpPr>
        <p:spPr>
          <a:xfrm>
            <a:off x="5170036" y="4058499"/>
            <a:ext cx="1742391" cy="584775"/>
          </a:xfrm>
          <a:prstGeom prst="rect">
            <a:avLst/>
          </a:prstGeom>
          <a:noFill/>
        </p:spPr>
        <p:txBody>
          <a:bodyPr wrap="square">
            <a:noAutofit/>
          </a:bodyPr>
          <a:lstStyle/>
          <a:p>
            <a:pPr>
              <a:lnSpc>
                <a:spcPct val="80000"/>
              </a:lnSpc>
              <a:defRPr sz="2000" b="1">
                <a:solidFill>
                  <a:schemeClr val="tx2"/>
                </a:solidFill>
                <a:latin typeface="Arial" panose="020B0604020202020204" pitchFamily="34" charset="0"/>
                <a:cs typeface="Arial" panose="020B0604020202020204" pitchFamily="34" charset="0"/>
              </a:defRPr>
            </a:pPr>
            <a:r>
              <a:rPr lang="es-ES_tradnl" dirty="0"/>
              <a:t>Conocerse a uno mismo</a:t>
            </a:r>
          </a:p>
        </p:txBody>
      </p:sp>
      <p:pic>
        <p:nvPicPr>
          <p:cNvPr id="27" name="Graphic 26">
            <a:extLst>
              <a:ext uri="{FF2B5EF4-FFF2-40B4-BE49-F238E27FC236}">
                <a16:creationId xmlns:a16="http://schemas.microsoft.com/office/drawing/2014/main" id="{76B4FCB5-D46A-40EC-9164-CA3920BE061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04041" y="3477698"/>
            <a:ext cx="434747" cy="434747"/>
          </a:xfrm>
          <a:prstGeom prst="rect">
            <a:avLst/>
          </a:prstGeom>
        </p:spPr>
      </p:pic>
      <p:grpSp>
        <p:nvGrpSpPr>
          <p:cNvPr id="50" name="Group 49">
            <a:extLst>
              <a:ext uri="{FF2B5EF4-FFF2-40B4-BE49-F238E27FC236}">
                <a16:creationId xmlns:a16="http://schemas.microsoft.com/office/drawing/2014/main" id="{0717BBB7-3416-4816-99C0-0A2B3269B183}"/>
              </a:ext>
            </a:extLst>
          </p:cNvPr>
          <p:cNvGrpSpPr/>
          <p:nvPr/>
        </p:nvGrpSpPr>
        <p:grpSpPr>
          <a:xfrm>
            <a:off x="7043738" y="2143126"/>
            <a:ext cx="394004" cy="436771"/>
            <a:chOff x="7043738" y="2181230"/>
            <a:chExt cx="394004" cy="436771"/>
          </a:xfrm>
        </p:grpSpPr>
        <p:sp>
          <p:nvSpPr>
            <p:cNvPr id="34" name="Freeform: Shape 33">
              <a:extLst>
                <a:ext uri="{FF2B5EF4-FFF2-40B4-BE49-F238E27FC236}">
                  <a16:creationId xmlns:a16="http://schemas.microsoft.com/office/drawing/2014/main" id="{F3C08882-F833-4361-9A21-D64D8D2BBC44}"/>
                </a:ext>
              </a:extLst>
            </p:cNvPr>
            <p:cNvSpPr/>
            <p:nvPr/>
          </p:nvSpPr>
          <p:spPr>
            <a:xfrm>
              <a:off x="7080853" y="2216152"/>
              <a:ext cx="120249" cy="112431"/>
            </a:xfrm>
            <a:custGeom>
              <a:avLst/>
              <a:gdLst>
                <a:gd name="connsiteX0" fmla="*/ 90558 w 120249"/>
                <a:gd name="connsiteY0" fmla="*/ 69113 h 112431"/>
                <a:gd name="connsiteX1" fmla="*/ 90558 w 120249"/>
                <a:gd name="connsiteY1" fmla="*/ 90980 h 112431"/>
                <a:gd name="connsiteX2" fmla="*/ 97590 w 120249"/>
                <a:gd name="connsiteY2" fmla="*/ 90980 h 112431"/>
                <a:gd name="connsiteX3" fmla="*/ 105404 w 120249"/>
                <a:gd name="connsiteY3" fmla="*/ 90980 h 112431"/>
                <a:gd name="connsiteX4" fmla="*/ 112431 w 120249"/>
                <a:gd name="connsiteY4" fmla="*/ 90980 h 112431"/>
                <a:gd name="connsiteX5" fmla="*/ 112431 w 120249"/>
                <a:gd name="connsiteY5" fmla="*/ 69113 h 112431"/>
                <a:gd name="connsiteX6" fmla="*/ 105404 w 120249"/>
                <a:gd name="connsiteY6" fmla="*/ 69113 h 112431"/>
                <a:gd name="connsiteX7" fmla="*/ 97590 w 120249"/>
                <a:gd name="connsiteY7" fmla="*/ 69113 h 112431"/>
                <a:gd name="connsiteX8" fmla="*/ 7808 w 120249"/>
                <a:gd name="connsiteY8" fmla="*/ 45282 h 112431"/>
                <a:gd name="connsiteX9" fmla="*/ 7808 w 120249"/>
                <a:gd name="connsiteY9" fmla="*/ 67144 h 112431"/>
                <a:gd name="connsiteX10" fmla="*/ 14835 w 120249"/>
                <a:gd name="connsiteY10" fmla="*/ 67144 h 112431"/>
                <a:gd name="connsiteX11" fmla="*/ 22649 w 120249"/>
                <a:gd name="connsiteY11" fmla="*/ 67144 h 112431"/>
                <a:gd name="connsiteX12" fmla="*/ 29681 w 120249"/>
                <a:gd name="connsiteY12" fmla="*/ 67144 h 112431"/>
                <a:gd name="connsiteX13" fmla="*/ 29681 w 120249"/>
                <a:gd name="connsiteY13" fmla="*/ 45282 h 112431"/>
                <a:gd name="connsiteX14" fmla="*/ 22649 w 120249"/>
                <a:gd name="connsiteY14" fmla="*/ 45282 h 112431"/>
                <a:gd name="connsiteX15" fmla="*/ 14835 w 120249"/>
                <a:gd name="connsiteY15" fmla="*/ 45282 h 112431"/>
                <a:gd name="connsiteX16" fmla="*/ 49183 w 120249"/>
                <a:gd name="connsiteY16" fmla="*/ 19643 h 112431"/>
                <a:gd name="connsiteX17" fmla="*/ 49183 w 120249"/>
                <a:gd name="connsiteY17" fmla="*/ 41510 h 112431"/>
                <a:gd name="connsiteX18" fmla="*/ 56216 w 120249"/>
                <a:gd name="connsiteY18" fmla="*/ 41510 h 112431"/>
                <a:gd name="connsiteX19" fmla="*/ 64029 w 120249"/>
                <a:gd name="connsiteY19" fmla="*/ 41510 h 112431"/>
                <a:gd name="connsiteX20" fmla="*/ 71056 w 120249"/>
                <a:gd name="connsiteY20" fmla="*/ 41510 h 112431"/>
                <a:gd name="connsiteX21" fmla="*/ 71056 w 120249"/>
                <a:gd name="connsiteY21" fmla="*/ 19643 h 112431"/>
                <a:gd name="connsiteX22" fmla="*/ 64029 w 120249"/>
                <a:gd name="connsiteY22" fmla="*/ 19643 h 112431"/>
                <a:gd name="connsiteX23" fmla="*/ 56216 w 120249"/>
                <a:gd name="connsiteY23" fmla="*/ 19643 h 112431"/>
                <a:gd name="connsiteX24" fmla="*/ 97596 w 120249"/>
                <a:gd name="connsiteY24" fmla="*/ 0 h 112431"/>
                <a:gd name="connsiteX25" fmla="*/ 105409 w 120249"/>
                <a:gd name="connsiteY25" fmla="*/ 0 h 112431"/>
                <a:gd name="connsiteX26" fmla="*/ 105409 w 120249"/>
                <a:gd name="connsiteY26" fmla="*/ 61304 h 112431"/>
                <a:gd name="connsiteX27" fmla="*/ 120249 w 120249"/>
                <a:gd name="connsiteY27" fmla="*/ 61304 h 112431"/>
                <a:gd name="connsiteX28" fmla="*/ 120249 w 120249"/>
                <a:gd name="connsiteY28" fmla="*/ 98799 h 112431"/>
                <a:gd name="connsiteX29" fmla="*/ 105409 w 120249"/>
                <a:gd name="connsiteY29" fmla="*/ 98799 h 112431"/>
                <a:gd name="connsiteX30" fmla="*/ 105409 w 120249"/>
                <a:gd name="connsiteY30" fmla="*/ 112431 h 112431"/>
                <a:gd name="connsiteX31" fmla="*/ 97596 w 120249"/>
                <a:gd name="connsiteY31" fmla="*/ 112431 h 112431"/>
                <a:gd name="connsiteX32" fmla="*/ 97596 w 120249"/>
                <a:gd name="connsiteY32" fmla="*/ 98799 h 112431"/>
                <a:gd name="connsiteX33" fmla="*/ 82750 w 120249"/>
                <a:gd name="connsiteY33" fmla="*/ 98799 h 112431"/>
                <a:gd name="connsiteX34" fmla="*/ 82750 w 120249"/>
                <a:gd name="connsiteY34" fmla="*/ 61304 h 112431"/>
                <a:gd name="connsiteX35" fmla="*/ 97596 w 120249"/>
                <a:gd name="connsiteY35" fmla="*/ 61304 h 112431"/>
                <a:gd name="connsiteX36" fmla="*/ 56216 w 120249"/>
                <a:gd name="connsiteY36" fmla="*/ 0 h 112431"/>
                <a:gd name="connsiteX37" fmla="*/ 64029 w 120249"/>
                <a:gd name="connsiteY37" fmla="*/ 0 h 112431"/>
                <a:gd name="connsiteX38" fmla="*/ 64029 w 120249"/>
                <a:gd name="connsiteY38" fmla="*/ 11835 h 112431"/>
                <a:gd name="connsiteX39" fmla="*/ 78869 w 120249"/>
                <a:gd name="connsiteY39" fmla="*/ 11835 h 112431"/>
                <a:gd name="connsiteX40" fmla="*/ 78869 w 120249"/>
                <a:gd name="connsiteY40" fmla="*/ 49329 h 112431"/>
                <a:gd name="connsiteX41" fmla="*/ 64029 w 120249"/>
                <a:gd name="connsiteY41" fmla="*/ 49329 h 112431"/>
                <a:gd name="connsiteX42" fmla="*/ 64029 w 120249"/>
                <a:gd name="connsiteY42" fmla="*/ 112425 h 112431"/>
                <a:gd name="connsiteX43" fmla="*/ 56216 w 120249"/>
                <a:gd name="connsiteY43" fmla="*/ 112425 h 112431"/>
                <a:gd name="connsiteX44" fmla="*/ 56216 w 120249"/>
                <a:gd name="connsiteY44" fmla="*/ 49324 h 112431"/>
                <a:gd name="connsiteX45" fmla="*/ 41370 w 120249"/>
                <a:gd name="connsiteY45" fmla="*/ 49324 h 112431"/>
                <a:gd name="connsiteX46" fmla="*/ 41370 w 120249"/>
                <a:gd name="connsiteY46" fmla="*/ 11830 h 112431"/>
                <a:gd name="connsiteX47" fmla="*/ 56216 w 120249"/>
                <a:gd name="connsiteY47" fmla="*/ 11830 h 112431"/>
                <a:gd name="connsiteX48" fmla="*/ 14840 w 120249"/>
                <a:gd name="connsiteY48" fmla="*/ 0 h 112431"/>
                <a:gd name="connsiteX49" fmla="*/ 22654 w 120249"/>
                <a:gd name="connsiteY49" fmla="*/ 0 h 112431"/>
                <a:gd name="connsiteX50" fmla="*/ 22654 w 120249"/>
                <a:gd name="connsiteY50" fmla="*/ 37468 h 112431"/>
                <a:gd name="connsiteX51" fmla="*/ 37499 w 120249"/>
                <a:gd name="connsiteY51" fmla="*/ 37468 h 112431"/>
                <a:gd name="connsiteX52" fmla="*/ 37499 w 120249"/>
                <a:gd name="connsiteY52" fmla="*/ 74957 h 112431"/>
                <a:gd name="connsiteX53" fmla="*/ 22654 w 120249"/>
                <a:gd name="connsiteY53" fmla="*/ 74957 h 112431"/>
                <a:gd name="connsiteX54" fmla="*/ 22654 w 120249"/>
                <a:gd name="connsiteY54" fmla="*/ 112425 h 112431"/>
                <a:gd name="connsiteX55" fmla="*/ 14840 w 120249"/>
                <a:gd name="connsiteY55" fmla="*/ 112425 h 112431"/>
                <a:gd name="connsiteX56" fmla="*/ 14840 w 120249"/>
                <a:gd name="connsiteY56" fmla="*/ 74957 h 112431"/>
                <a:gd name="connsiteX57" fmla="*/ 0 w 120249"/>
                <a:gd name="connsiteY57" fmla="*/ 74957 h 112431"/>
                <a:gd name="connsiteX58" fmla="*/ 0 w 120249"/>
                <a:gd name="connsiteY58" fmla="*/ 37468 h 112431"/>
                <a:gd name="connsiteX59" fmla="*/ 14840 w 120249"/>
                <a:gd name="connsiteY59" fmla="*/ 37468 h 11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0249" h="112431">
                  <a:moveTo>
                    <a:pt x="90558" y="69113"/>
                  </a:moveTo>
                  <a:lnTo>
                    <a:pt x="90558" y="90980"/>
                  </a:lnTo>
                  <a:lnTo>
                    <a:pt x="97590" y="90980"/>
                  </a:lnTo>
                  <a:lnTo>
                    <a:pt x="105404" y="90980"/>
                  </a:lnTo>
                  <a:lnTo>
                    <a:pt x="112431" y="90980"/>
                  </a:lnTo>
                  <a:lnTo>
                    <a:pt x="112431" y="69113"/>
                  </a:lnTo>
                  <a:lnTo>
                    <a:pt x="105404" y="69113"/>
                  </a:lnTo>
                  <a:lnTo>
                    <a:pt x="97590" y="69113"/>
                  </a:lnTo>
                  <a:close/>
                  <a:moveTo>
                    <a:pt x="7808" y="45282"/>
                  </a:moveTo>
                  <a:lnTo>
                    <a:pt x="7808" y="67144"/>
                  </a:lnTo>
                  <a:lnTo>
                    <a:pt x="14835" y="67144"/>
                  </a:lnTo>
                  <a:lnTo>
                    <a:pt x="22649" y="67144"/>
                  </a:lnTo>
                  <a:lnTo>
                    <a:pt x="29681" y="67144"/>
                  </a:lnTo>
                  <a:lnTo>
                    <a:pt x="29681" y="45282"/>
                  </a:lnTo>
                  <a:lnTo>
                    <a:pt x="22649" y="45282"/>
                  </a:lnTo>
                  <a:lnTo>
                    <a:pt x="14835" y="45282"/>
                  </a:lnTo>
                  <a:close/>
                  <a:moveTo>
                    <a:pt x="49183" y="19643"/>
                  </a:moveTo>
                  <a:lnTo>
                    <a:pt x="49183" y="41510"/>
                  </a:lnTo>
                  <a:lnTo>
                    <a:pt x="56216" y="41510"/>
                  </a:lnTo>
                  <a:lnTo>
                    <a:pt x="64029" y="41510"/>
                  </a:lnTo>
                  <a:lnTo>
                    <a:pt x="71056" y="41510"/>
                  </a:lnTo>
                  <a:lnTo>
                    <a:pt x="71056" y="19643"/>
                  </a:lnTo>
                  <a:lnTo>
                    <a:pt x="64029" y="19643"/>
                  </a:lnTo>
                  <a:lnTo>
                    <a:pt x="56216" y="19643"/>
                  </a:lnTo>
                  <a:close/>
                  <a:moveTo>
                    <a:pt x="97596" y="0"/>
                  </a:moveTo>
                  <a:lnTo>
                    <a:pt x="105409" y="0"/>
                  </a:lnTo>
                  <a:lnTo>
                    <a:pt x="105409" y="61304"/>
                  </a:lnTo>
                  <a:lnTo>
                    <a:pt x="120249" y="61304"/>
                  </a:lnTo>
                  <a:lnTo>
                    <a:pt x="120249" y="98799"/>
                  </a:lnTo>
                  <a:lnTo>
                    <a:pt x="105409" y="98799"/>
                  </a:lnTo>
                  <a:lnTo>
                    <a:pt x="105409" y="112431"/>
                  </a:lnTo>
                  <a:lnTo>
                    <a:pt x="97596" y="112431"/>
                  </a:lnTo>
                  <a:lnTo>
                    <a:pt x="97596" y="98799"/>
                  </a:lnTo>
                  <a:lnTo>
                    <a:pt x="82750" y="98799"/>
                  </a:lnTo>
                  <a:lnTo>
                    <a:pt x="82750" y="61304"/>
                  </a:lnTo>
                  <a:lnTo>
                    <a:pt x="97596" y="61304"/>
                  </a:lnTo>
                  <a:close/>
                  <a:moveTo>
                    <a:pt x="56216" y="0"/>
                  </a:moveTo>
                  <a:lnTo>
                    <a:pt x="64029" y="0"/>
                  </a:lnTo>
                  <a:lnTo>
                    <a:pt x="64029" y="11835"/>
                  </a:lnTo>
                  <a:lnTo>
                    <a:pt x="78869" y="11835"/>
                  </a:lnTo>
                  <a:lnTo>
                    <a:pt x="78869" y="49329"/>
                  </a:lnTo>
                  <a:lnTo>
                    <a:pt x="64029" y="49329"/>
                  </a:lnTo>
                  <a:lnTo>
                    <a:pt x="64029" y="112425"/>
                  </a:lnTo>
                  <a:lnTo>
                    <a:pt x="56216" y="112425"/>
                  </a:lnTo>
                  <a:lnTo>
                    <a:pt x="56216" y="49324"/>
                  </a:lnTo>
                  <a:lnTo>
                    <a:pt x="41370" y="49324"/>
                  </a:lnTo>
                  <a:lnTo>
                    <a:pt x="41370" y="11830"/>
                  </a:lnTo>
                  <a:lnTo>
                    <a:pt x="56216" y="11830"/>
                  </a:lnTo>
                  <a:close/>
                  <a:moveTo>
                    <a:pt x="14840" y="0"/>
                  </a:moveTo>
                  <a:lnTo>
                    <a:pt x="22654" y="0"/>
                  </a:lnTo>
                  <a:lnTo>
                    <a:pt x="22654" y="37468"/>
                  </a:lnTo>
                  <a:lnTo>
                    <a:pt x="37499" y="37468"/>
                  </a:lnTo>
                  <a:lnTo>
                    <a:pt x="37499" y="74957"/>
                  </a:lnTo>
                  <a:lnTo>
                    <a:pt x="22654" y="74957"/>
                  </a:lnTo>
                  <a:lnTo>
                    <a:pt x="22654" y="112425"/>
                  </a:lnTo>
                  <a:lnTo>
                    <a:pt x="14840" y="112425"/>
                  </a:lnTo>
                  <a:lnTo>
                    <a:pt x="14840" y="74957"/>
                  </a:lnTo>
                  <a:lnTo>
                    <a:pt x="0" y="74957"/>
                  </a:lnTo>
                  <a:lnTo>
                    <a:pt x="0" y="37468"/>
                  </a:lnTo>
                  <a:lnTo>
                    <a:pt x="14840" y="37468"/>
                  </a:lnTo>
                  <a:close/>
                </a:path>
              </a:pathLst>
            </a:custGeom>
            <a:solidFill>
              <a:schemeClr val="bg1"/>
            </a:solidFill>
            <a:ln w="5160" cap="flat">
              <a:solidFill>
                <a:schemeClr val="bg1"/>
              </a:solidFill>
              <a:prstDash val="solid"/>
              <a:miter/>
            </a:ln>
          </p:spPr>
          <p:txBody>
            <a:bodyPr wrap="square" anchor="ctr">
              <a:noAutofit/>
            </a:bodyPr>
            <a:lstStyle/>
            <a:p>
              <a:endParaRPr lang="es-ES_tradnl" dirty="0"/>
            </a:p>
          </p:txBody>
        </p:sp>
        <p:sp>
          <p:nvSpPr>
            <p:cNvPr id="37" name="Oval 36">
              <a:extLst>
                <a:ext uri="{FF2B5EF4-FFF2-40B4-BE49-F238E27FC236}">
                  <a16:creationId xmlns:a16="http://schemas.microsoft.com/office/drawing/2014/main" id="{1F94902C-5407-45C3-A64A-D558F163B8EE}"/>
                </a:ext>
              </a:extLst>
            </p:cNvPr>
            <p:cNvSpPr/>
            <p:nvPr/>
          </p:nvSpPr>
          <p:spPr bwMode="gray">
            <a:xfrm>
              <a:off x="7043738" y="2181230"/>
              <a:ext cx="195262" cy="19526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48" name="Freeform: Shape 47">
              <a:extLst>
                <a:ext uri="{FF2B5EF4-FFF2-40B4-BE49-F238E27FC236}">
                  <a16:creationId xmlns:a16="http://schemas.microsoft.com/office/drawing/2014/main" id="{62AE3339-BE9E-4593-9C39-F49A702F1495}"/>
                </a:ext>
              </a:extLst>
            </p:cNvPr>
            <p:cNvSpPr/>
            <p:nvPr/>
          </p:nvSpPr>
          <p:spPr>
            <a:xfrm>
              <a:off x="7094554" y="2209584"/>
              <a:ext cx="343188" cy="408417"/>
            </a:xfrm>
            <a:custGeom>
              <a:avLst/>
              <a:gdLst>
                <a:gd name="connsiteX0" fmla="*/ 156902 w 343188"/>
                <a:gd name="connsiteY0" fmla="*/ 0 h 408417"/>
                <a:gd name="connsiteX1" fmla="*/ 303161 w 343188"/>
                <a:gd name="connsiteY1" fmla="*/ 157870 h 408417"/>
                <a:gd name="connsiteX2" fmla="*/ 303161 w 343188"/>
                <a:gd name="connsiteY2" fmla="*/ 160400 h 408417"/>
                <a:gd name="connsiteX3" fmla="*/ 338078 w 343188"/>
                <a:gd name="connsiteY3" fmla="*/ 221139 h 408417"/>
                <a:gd name="connsiteX4" fmla="*/ 325427 w 343188"/>
                <a:gd name="connsiteY4" fmla="*/ 256570 h 408417"/>
                <a:gd name="connsiteX5" fmla="*/ 303161 w 343188"/>
                <a:gd name="connsiteY5" fmla="*/ 256570 h 408417"/>
                <a:gd name="connsiteX6" fmla="*/ 303161 w 343188"/>
                <a:gd name="connsiteY6" fmla="*/ 286939 h 408417"/>
                <a:gd name="connsiteX7" fmla="*/ 285956 w 343188"/>
                <a:gd name="connsiteY7" fmla="*/ 329963 h 408417"/>
                <a:gd name="connsiteX8" fmla="*/ 243448 w 343188"/>
                <a:gd name="connsiteY8" fmla="*/ 347678 h 408417"/>
                <a:gd name="connsiteX9" fmla="*/ 218653 w 343188"/>
                <a:gd name="connsiteY9" fmla="*/ 347678 h 408417"/>
                <a:gd name="connsiteX10" fmla="*/ 218653 w 343188"/>
                <a:gd name="connsiteY10" fmla="*/ 408417 h 408417"/>
                <a:gd name="connsiteX11" fmla="*/ 58744 w 343188"/>
                <a:gd name="connsiteY11" fmla="*/ 408417 h 408417"/>
                <a:gd name="connsiteX12" fmla="*/ 58744 w 343188"/>
                <a:gd name="connsiteY12" fmla="*/ 280360 h 408417"/>
                <a:gd name="connsiteX13" fmla="*/ 2957 w 343188"/>
                <a:gd name="connsiteY13" fmla="*/ 193085 h 408417"/>
                <a:gd name="connsiteX14" fmla="*/ 0 w 343188"/>
                <a:gd name="connsiteY14" fmla="*/ 166555 h 408417"/>
                <a:gd name="connsiteX15" fmla="*/ 10915 w 343188"/>
                <a:gd name="connsiteY15" fmla="*/ 173914 h 408417"/>
                <a:gd name="connsiteX16" fmla="*/ 12771 w 343188"/>
                <a:gd name="connsiteY16" fmla="*/ 190797 h 408417"/>
                <a:gd name="connsiteX17" fmla="*/ 64936 w 343188"/>
                <a:gd name="connsiteY17" fmla="*/ 272355 h 408417"/>
                <a:gd name="connsiteX18" fmla="*/ 68864 w 343188"/>
                <a:gd name="connsiteY18" fmla="*/ 275393 h 408417"/>
                <a:gd name="connsiteX19" fmla="*/ 68864 w 343188"/>
                <a:gd name="connsiteY19" fmla="*/ 398297 h 408417"/>
                <a:gd name="connsiteX20" fmla="*/ 208532 w 343188"/>
                <a:gd name="connsiteY20" fmla="*/ 398297 h 408417"/>
                <a:gd name="connsiteX21" fmla="*/ 208532 w 343188"/>
                <a:gd name="connsiteY21" fmla="*/ 337558 h 408417"/>
                <a:gd name="connsiteX22" fmla="*/ 243448 w 343188"/>
                <a:gd name="connsiteY22" fmla="*/ 337558 h 408417"/>
                <a:gd name="connsiteX23" fmla="*/ 278799 w 343188"/>
                <a:gd name="connsiteY23" fmla="*/ 322807 h 408417"/>
                <a:gd name="connsiteX24" fmla="*/ 293041 w 343188"/>
                <a:gd name="connsiteY24" fmla="*/ 286939 h 408417"/>
                <a:gd name="connsiteX25" fmla="*/ 293041 w 343188"/>
                <a:gd name="connsiteY25" fmla="*/ 246450 h 408417"/>
                <a:gd name="connsiteX26" fmla="*/ 324738 w 343188"/>
                <a:gd name="connsiteY26" fmla="*/ 246450 h 408417"/>
                <a:gd name="connsiteX27" fmla="*/ 332146 w 343188"/>
                <a:gd name="connsiteY27" fmla="*/ 240869 h 408417"/>
                <a:gd name="connsiteX28" fmla="*/ 329587 w 343188"/>
                <a:gd name="connsiteY28" fmla="*/ 226646 h 408417"/>
                <a:gd name="connsiteX29" fmla="*/ 329439 w 343188"/>
                <a:gd name="connsiteY29" fmla="*/ 226418 h 408417"/>
                <a:gd name="connsiteX30" fmla="*/ 329304 w 343188"/>
                <a:gd name="connsiteY30" fmla="*/ 226183 h 408417"/>
                <a:gd name="connsiteX31" fmla="*/ 294387 w 343188"/>
                <a:gd name="connsiteY31" fmla="*/ 165444 h 408417"/>
                <a:gd name="connsiteX32" fmla="*/ 293041 w 343188"/>
                <a:gd name="connsiteY32" fmla="*/ 163102 h 408417"/>
                <a:gd name="connsiteX33" fmla="*/ 293041 w 343188"/>
                <a:gd name="connsiteY33" fmla="*/ 157686 h 408417"/>
                <a:gd name="connsiteX34" fmla="*/ 293048 w 343188"/>
                <a:gd name="connsiteY34" fmla="*/ 157502 h 408417"/>
                <a:gd name="connsiteX35" fmla="*/ 293048 w 343188"/>
                <a:gd name="connsiteY35" fmla="*/ 146627 h 408417"/>
                <a:gd name="connsiteX36" fmla="*/ 145659 w 343188"/>
                <a:gd name="connsiteY36" fmla="*/ 10113 h 408417"/>
                <a:gd name="connsiteX37" fmla="*/ 137155 w 343188"/>
                <a:gd name="connsiteY37" fmla="*/ 12172 h 408417"/>
                <a:gd name="connsiteX38" fmla="*/ 131708 w 343188"/>
                <a:gd name="connsiteY38" fmla="*/ 4093 h 40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3188" h="408417">
                  <a:moveTo>
                    <a:pt x="156902" y="0"/>
                  </a:moveTo>
                  <a:cubicBezTo>
                    <a:pt x="240885" y="3206"/>
                    <a:pt x="306367" y="73887"/>
                    <a:pt x="303161" y="157870"/>
                  </a:cubicBezTo>
                  <a:lnTo>
                    <a:pt x="303161" y="160400"/>
                  </a:lnTo>
                  <a:lnTo>
                    <a:pt x="338078" y="221139"/>
                  </a:lnTo>
                  <a:cubicBezTo>
                    <a:pt x="350223" y="239867"/>
                    <a:pt x="338584" y="255051"/>
                    <a:pt x="325427" y="256570"/>
                  </a:cubicBezTo>
                  <a:lnTo>
                    <a:pt x="303161" y="256570"/>
                  </a:lnTo>
                  <a:lnTo>
                    <a:pt x="303161" y="286939"/>
                  </a:lnTo>
                  <a:cubicBezTo>
                    <a:pt x="303228" y="302970"/>
                    <a:pt x="297058" y="318398"/>
                    <a:pt x="285956" y="329963"/>
                  </a:cubicBezTo>
                  <a:cubicBezTo>
                    <a:pt x="274700" y="341276"/>
                    <a:pt x="259408" y="347650"/>
                    <a:pt x="243448" y="347678"/>
                  </a:cubicBezTo>
                  <a:lnTo>
                    <a:pt x="218653" y="347678"/>
                  </a:lnTo>
                  <a:lnTo>
                    <a:pt x="218653" y="408417"/>
                  </a:lnTo>
                  <a:lnTo>
                    <a:pt x="58744" y="408417"/>
                  </a:lnTo>
                  <a:lnTo>
                    <a:pt x="58744" y="280360"/>
                  </a:lnTo>
                  <a:cubicBezTo>
                    <a:pt x="30361" y="258353"/>
                    <a:pt x="10854" y="227392"/>
                    <a:pt x="2957" y="193085"/>
                  </a:cubicBezTo>
                  <a:lnTo>
                    <a:pt x="0" y="166555"/>
                  </a:lnTo>
                  <a:lnTo>
                    <a:pt x="10915" y="173914"/>
                  </a:lnTo>
                  <a:lnTo>
                    <a:pt x="12771" y="190797"/>
                  </a:lnTo>
                  <a:cubicBezTo>
                    <a:pt x="20118" y="222876"/>
                    <a:pt x="38365" y="251823"/>
                    <a:pt x="64936" y="272355"/>
                  </a:cubicBezTo>
                  <a:lnTo>
                    <a:pt x="68864" y="275393"/>
                  </a:lnTo>
                  <a:lnTo>
                    <a:pt x="68864" y="398297"/>
                  </a:lnTo>
                  <a:lnTo>
                    <a:pt x="208532" y="398297"/>
                  </a:lnTo>
                  <a:lnTo>
                    <a:pt x="208532" y="337558"/>
                  </a:lnTo>
                  <a:lnTo>
                    <a:pt x="243448" y="337558"/>
                  </a:lnTo>
                  <a:cubicBezTo>
                    <a:pt x="256729" y="337560"/>
                    <a:pt x="269459" y="332248"/>
                    <a:pt x="278799" y="322807"/>
                  </a:cubicBezTo>
                  <a:cubicBezTo>
                    <a:pt x="287993" y="313135"/>
                    <a:pt x="293096" y="300284"/>
                    <a:pt x="293041" y="286939"/>
                  </a:cubicBezTo>
                  <a:lnTo>
                    <a:pt x="293041" y="246450"/>
                  </a:lnTo>
                  <a:lnTo>
                    <a:pt x="324738" y="246450"/>
                  </a:lnTo>
                  <a:cubicBezTo>
                    <a:pt x="327960" y="245886"/>
                    <a:pt x="330715" y="243810"/>
                    <a:pt x="332146" y="240869"/>
                  </a:cubicBezTo>
                  <a:cubicBezTo>
                    <a:pt x="333845" y="236007"/>
                    <a:pt x="332874" y="230610"/>
                    <a:pt x="329587" y="226646"/>
                  </a:cubicBezTo>
                  <a:lnTo>
                    <a:pt x="329439" y="226418"/>
                  </a:lnTo>
                  <a:lnTo>
                    <a:pt x="329304" y="226183"/>
                  </a:lnTo>
                  <a:lnTo>
                    <a:pt x="294387" y="165444"/>
                  </a:lnTo>
                  <a:lnTo>
                    <a:pt x="293041" y="163102"/>
                  </a:lnTo>
                  <a:lnTo>
                    <a:pt x="293041" y="157686"/>
                  </a:lnTo>
                  <a:lnTo>
                    <a:pt x="293048" y="157502"/>
                  </a:lnTo>
                  <a:cubicBezTo>
                    <a:pt x="293187" y="153878"/>
                    <a:pt x="293187" y="150251"/>
                    <a:pt x="293048" y="146627"/>
                  </a:cubicBezTo>
                  <a:cubicBezTo>
                    <a:pt x="290044" y="68229"/>
                    <a:pt x="224057" y="7110"/>
                    <a:pt x="145659" y="10113"/>
                  </a:cubicBezTo>
                  <a:lnTo>
                    <a:pt x="137155" y="12172"/>
                  </a:lnTo>
                  <a:lnTo>
                    <a:pt x="131708" y="4093"/>
                  </a:lnTo>
                  <a:close/>
                </a:path>
              </a:pathLst>
            </a:custGeom>
            <a:solidFill>
              <a:srgbClr val="FFFFFF"/>
            </a:solidFill>
            <a:ln w="4961" cap="flat">
              <a:solidFill>
                <a:schemeClr val="bg1"/>
              </a:solidFill>
              <a:prstDash val="solid"/>
              <a:miter/>
            </a:ln>
          </p:spPr>
          <p:txBody>
            <a:bodyPr wrap="square" anchor="ctr">
              <a:noAutofit/>
            </a:bodyPr>
            <a:lstStyle/>
            <a:p>
              <a:endParaRPr lang="es-ES_tradnl" dirty="0"/>
            </a:p>
          </p:txBody>
        </p:sp>
        <p:sp>
          <p:nvSpPr>
            <p:cNvPr id="46" name="Freeform: Shape 45">
              <a:extLst>
                <a:ext uri="{FF2B5EF4-FFF2-40B4-BE49-F238E27FC236}">
                  <a16:creationId xmlns:a16="http://schemas.microsoft.com/office/drawing/2014/main" id="{93459FBF-49C3-43A8-AEC5-4FC5D03157C2}"/>
                </a:ext>
              </a:extLst>
            </p:cNvPr>
            <p:cNvSpPr/>
            <p:nvPr/>
          </p:nvSpPr>
          <p:spPr>
            <a:xfrm>
              <a:off x="7333476" y="2353577"/>
              <a:ext cx="40482" cy="40482"/>
            </a:xfrm>
            <a:custGeom>
              <a:avLst/>
              <a:gdLst>
                <a:gd name="connsiteX0" fmla="*/ 20241 w 40482"/>
                <a:gd name="connsiteY0" fmla="*/ 1 h 40482"/>
                <a:gd name="connsiteX1" fmla="*/ 0 w 40482"/>
                <a:gd name="connsiteY1" fmla="*/ 20242 h 40482"/>
                <a:gd name="connsiteX2" fmla="*/ 20241 w 40482"/>
                <a:gd name="connsiteY2" fmla="*/ 40482 h 40482"/>
                <a:gd name="connsiteX3" fmla="*/ 40481 w 40482"/>
                <a:gd name="connsiteY3" fmla="*/ 20242 h 40482"/>
                <a:gd name="connsiteX4" fmla="*/ 20676 w 40482"/>
                <a:gd name="connsiteY4" fmla="*/ 1 h 40482"/>
                <a:gd name="connsiteX5" fmla="*/ 20241 w 40482"/>
                <a:gd name="connsiteY5" fmla="*/ 1 h 40482"/>
                <a:gd name="connsiteX6" fmla="*/ 20241 w 40482"/>
                <a:gd name="connsiteY6" fmla="*/ 30362 h 40482"/>
                <a:gd name="connsiteX7" fmla="*/ 10120 w 40482"/>
                <a:gd name="connsiteY7" fmla="*/ 20242 h 40482"/>
                <a:gd name="connsiteX8" fmla="*/ 20241 w 40482"/>
                <a:gd name="connsiteY8" fmla="*/ 10121 h 40482"/>
                <a:gd name="connsiteX9" fmla="*/ 30361 w 40482"/>
                <a:gd name="connsiteY9" fmla="*/ 20242 h 40482"/>
                <a:gd name="connsiteX10" fmla="*/ 20689 w 40482"/>
                <a:gd name="connsiteY10" fmla="*/ 30362 h 40482"/>
                <a:gd name="connsiteX11" fmla="*/ 20241 w 40482"/>
                <a:gd name="connsiteY11" fmla="*/ 30362 h 4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482" h="40482">
                  <a:moveTo>
                    <a:pt x="20241" y="1"/>
                  </a:moveTo>
                  <a:cubicBezTo>
                    <a:pt x="9062" y="1"/>
                    <a:pt x="0" y="9063"/>
                    <a:pt x="0" y="20242"/>
                  </a:cubicBezTo>
                  <a:cubicBezTo>
                    <a:pt x="0" y="31420"/>
                    <a:pt x="9062" y="40482"/>
                    <a:pt x="20241" y="40482"/>
                  </a:cubicBezTo>
                  <a:cubicBezTo>
                    <a:pt x="31419" y="40482"/>
                    <a:pt x="40481" y="31420"/>
                    <a:pt x="40481" y="20242"/>
                  </a:cubicBezTo>
                  <a:cubicBezTo>
                    <a:pt x="40601" y="9183"/>
                    <a:pt x="31734" y="121"/>
                    <a:pt x="20676" y="1"/>
                  </a:cubicBezTo>
                  <a:cubicBezTo>
                    <a:pt x="20531" y="0"/>
                    <a:pt x="20385" y="0"/>
                    <a:pt x="20241" y="1"/>
                  </a:cubicBezTo>
                  <a:close/>
                  <a:moveTo>
                    <a:pt x="20241" y="30362"/>
                  </a:moveTo>
                  <a:cubicBezTo>
                    <a:pt x="14651" y="30362"/>
                    <a:pt x="10120" y="25831"/>
                    <a:pt x="10120" y="20242"/>
                  </a:cubicBezTo>
                  <a:cubicBezTo>
                    <a:pt x="10120" y="14652"/>
                    <a:pt x="14651" y="10121"/>
                    <a:pt x="20241" y="10121"/>
                  </a:cubicBezTo>
                  <a:cubicBezTo>
                    <a:pt x="25829" y="10121"/>
                    <a:pt x="30361" y="14652"/>
                    <a:pt x="30361" y="20242"/>
                  </a:cubicBezTo>
                  <a:cubicBezTo>
                    <a:pt x="30484" y="25707"/>
                    <a:pt x="26154" y="30238"/>
                    <a:pt x="20689" y="30362"/>
                  </a:cubicBezTo>
                  <a:cubicBezTo>
                    <a:pt x="20540" y="30366"/>
                    <a:pt x="20390" y="30366"/>
                    <a:pt x="20241" y="30362"/>
                  </a:cubicBezTo>
                  <a:close/>
                </a:path>
              </a:pathLst>
            </a:custGeom>
            <a:solidFill>
              <a:srgbClr val="FFFFFF"/>
            </a:solidFill>
            <a:ln w="4961" cap="flat">
              <a:solidFill>
                <a:schemeClr val="bg1"/>
              </a:solidFill>
              <a:prstDash val="solid"/>
              <a:miter/>
            </a:ln>
          </p:spPr>
          <p:txBody>
            <a:bodyPr wrap="square" anchor="ctr">
              <a:noAutofit/>
            </a:bodyPr>
            <a:lstStyle/>
            <a:p>
              <a:endParaRPr lang="es-ES_tradnl" dirty="0"/>
            </a:p>
          </p:txBody>
        </p:sp>
      </p:grpSp>
      <p:sp>
        <p:nvSpPr>
          <p:cNvPr id="51" name="TextBox 50">
            <a:extLst>
              <a:ext uri="{FF2B5EF4-FFF2-40B4-BE49-F238E27FC236}">
                <a16:creationId xmlns:a16="http://schemas.microsoft.com/office/drawing/2014/main" id="{6C61F843-244C-45BC-81B9-7DC90FE73B8B}"/>
              </a:ext>
            </a:extLst>
          </p:cNvPr>
          <p:cNvSpPr txBox="1"/>
          <p:nvPr/>
        </p:nvSpPr>
        <p:spPr>
          <a:xfrm>
            <a:off x="6548583" y="1511078"/>
            <a:ext cx="1910816" cy="584775"/>
          </a:xfrm>
          <a:prstGeom prst="rect">
            <a:avLst/>
          </a:prstGeom>
          <a:noFill/>
        </p:spPr>
        <p:txBody>
          <a:bodyPr wrap="square">
            <a:noAutofit/>
          </a:bodyPr>
          <a:lstStyle/>
          <a:p>
            <a:pPr>
              <a:lnSpc>
                <a:spcPct val="80000"/>
              </a:lnSpc>
              <a:defRPr sz="2000" b="1">
                <a:solidFill>
                  <a:schemeClr val="tx2"/>
                </a:solidFill>
                <a:latin typeface="Arial" panose="020B0604020202020204" pitchFamily="34" charset="0"/>
                <a:cs typeface="Arial" panose="020B0604020202020204" pitchFamily="34" charset="0"/>
              </a:defRPr>
            </a:pPr>
            <a:r>
              <a:rPr lang="es-ES_tradnl" dirty="0"/>
              <a:t>Controlarse a uno mismo</a:t>
            </a:r>
          </a:p>
        </p:txBody>
      </p:sp>
      <p:pic>
        <p:nvPicPr>
          <p:cNvPr id="53" name="Graphic 52" descr="Target Audience outline">
            <a:extLst>
              <a:ext uri="{FF2B5EF4-FFF2-40B4-BE49-F238E27FC236}">
                <a16:creationId xmlns:a16="http://schemas.microsoft.com/office/drawing/2014/main" id="{AD14797B-8DC3-44DE-86DA-8E3782DFC943}"/>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364914" y="3476624"/>
            <a:ext cx="492829" cy="492829"/>
          </a:xfrm>
          <a:prstGeom prst="rect">
            <a:avLst/>
          </a:prstGeom>
        </p:spPr>
      </p:pic>
      <p:sp>
        <p:nvSpPr>
          <p:cNvPr id="54" name="TextBox 53">
            <a:extLst>
              <a:ext uri="{FF2B5EF4-FFF2-40B4-BE49-F238E27FC236}">
                <a16:creationId xmlns:a16="http://schemas.microsoft.com/office/drawing/2014/main" id="{1526A48C-D383-47BA-9C00-2D51A7E91D40}"/>
              </a:ext>
            </a:extLst>
          </p:cNvPr>
          <p:cNvSpPr txBox="1"/>
          <p:nvPr/>
        </p:nvSpPr>
        <p:spPr>
          <a:xfrm>
            <a:off x="9505500" y="4058499"/>
            <a:ext cx="1581734" cy="584775"/>
          </a:xfrm>
          <a:prstGeom prst="rect">
            <a:avLst/>
          </a:prstGeom>
          <a:noFill/>
        </p:spPr>
        <p:txBody>
          <a:bodyPr wrap="square">
            <a:noAutofit/>
          </a:bodyPr>
          <a:lstStyle/>
          <a:p>
            <a:pPr>
              <a:lnSpc>
                <a:spcPct val="80000"/>
              </a:lnSpc>
              <a:defRPr sz="2000" b="1">
                <a:solidFill>
                  <a:schemeClr val="tx2"/>
                </a:solidFill>
                <a:latin typeface="Arial" panose="020B0604020202020204" pitchFamily="34" charset="0"/>
                <a:cs typeface="Arial" panose="020B0604020202020204" pitchFamily="34" charset="0"/>
              </a:defRPr>
            </a:pPr>
            <a:r>
              <a:rPr lang="es-ES_tradnl" dirty="0"/>
              <a:t>Conocer a los demás</a:t>
            </a:r>
          </a:p>
        </p:txBody>
      </p:sp>
      <p:sp>
        <p:nvSpPr>
          <p:cNvPr id="25" name="TextBox 24">
            <a:extLst>
              <a:ext uri="{FF2B5EF4-FFF2-40B4-BE49-F238E27FC236}">
                <a16:creationId xmlns:a16="http://schemas.microsoft.com/office/drawing/2014/main" id="{9CE6E7C6-92C6-4BEF-94FB-2F6F4CBBD9D5}"/>
              </a:ext>
            </a:extLst>
          </p:cNvPr>
          <p:cNvSpPr txBox="1"/>
          <p:nvPr/>
        </p:nvSpPr>
        <p:spPr>
          <a:xfrm>
            <a:off x="8623262" y="880457"/>
            <a:ext cx="1949668" cy="584775"/>
          </a:xfrm>
          <a:prstGeom prst="rect">
            <a:avLst/>
          </a:prstGeom>
          <a:noFill/>
        </p:spPr>
        <p:txBody>
          <a:bodyPr wrap="square">
            <a:noAutofit/>
          </a:bodyPr>
          <a:lstStyle/>
          <a:p>
            <a:pPr algn="r">
              <a:lnSpc>
                <a:spcPct val="80000"/>
              </a:lnSpc>
              <a:defRPr sz="2000" b="1">
                <a:solidFill>
                  <a:schemeClr val="tx2"/>
                </a:solidFill>
                <a:latin typeface="Arial" panose="020B0604020202020204" pitchFamily="34" charset="0"/>
                <a:cs typeface="Arial" panose="020B0604020202020204" pitchFamily="34" charset="0"/>
              </a:defRPr>
            </a:pPr>
            <a:r>
              <a:rPr lang="es-ES_tradnl" dirty="0"/>
              <a:t>Hacer algo por los demás</a:t>
            </a:r>
          </a:p>
        </p:txBody>
      </p:sp>
      <p:grpSp>
        <p:nvGrpSpPr>
          <p:cNvPr id="59" name="Group 58">
            <a:extLst>
              <a:ext uri="{FF2B5EF4-FFF2-40B4-BE49-F238E27FC236}">
                <a16:creationId xmlns:a16="http://schemas.microsoft.com/office/drawing/2014/main" id="{5F2CD997-9B4C-4031-8890-F06E6B2CBF66}"/>
              </a:ext>
            </a:extLst>
          </p:cNvPr>
          <p:cNvGrpSpPr/>
          <p:nvPr/>
        </p:nvGrpSpPr>
        <p:grpSpPr>
          <a:xfrm>
            <a:off x="9734704" y="1428750"/>
            <a:ext cx="1333500" cy="1333500"/>
            <a:chOff x="9734704" y="1428750"/>
            <a:chExt cx="1333500" cy="1333500"/>
          </a:xfrm>
        </p:grpSpPr>
        <p:sp>
          <p:nvSpPr>
            <p:cNvPr id="19" name="Oval 18">
              <a:extLst>
                <a:ext uri="{FF2B5EF4-FFF2-40B4-BE49-F238E27FC236}">
                  <a16:creationId xmlns:a16="http://schemas.microsoft.com/office/drawing/2014/main" id="{69DE47F8-34F3-46A9-9E3C-9023C9A54FDC}"/>
                </a:ext>
              </a:extLst>
            </p:cNvPr>
            <p:cNvSpPr/>
            <p:nvPr/>
          </p:nvSpPr>
          <p:spPr bwMode="gray">
            <a:xfrm>
              <a:off x="9734704" y="1428750"/>
              <a:ext cx="1333500" cy="1333500"/>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dirty="0">
                <a:solidFill>
                  <a:schemeClr val="bg1"/>
                </a:solidFill>
              </a:endParaRPr>
            </a:p>
          </p:txBody>
        </p:sp>
        <p:grpSp>
          <p:nvGrpSpPr>
            <p:cNvPr id="52" name="Graphic 55" descr="Care outline">
              <a:extLst>
                <a:ext uri="{FF2B5EF4-FFF2-40B4-BE49-F238E27FC236}">
                  <a16:creationId xmlns:a16="http://schemas.microsoft.com/office/drawing/2014/main" id="{6DF75325-869B-4922-B25C-2C09BB828CC8}"/>
                </a:ext>
              </a:extLst>
            </p:cNvPr>
            <p:cNvGrpSpPr/>
            <p:nvPr/>
          </p:nvGrpSpPr>
          <p:grpSpPr>
            <a:xfrm>
              <a:off x="9985076" y="1898725"/>
              <a:ext cx="857232" cy="371578"/>
              <a:chOff x="9972838" y="1999189"/>
              <a:chExt cx="857232" cy="371578"/>
            </a:xfrm>
            <a:solidFill>
              <a:schemeClr val="bg1"/>
            </a:solidFill>
          </p:grpSpPr>
          <p:sp>
            <p:nvSpPr>
              <p:cNvPr id="55" name="Freeform: Shape 54">
                <a:extLst>
                  <a:ext uri="{FF2B5EF4-FFF2-40B4-BE49-F238E27FC236}">
                    <a16:creationId xmlns:a16="http://schemas.microsoft.com/office/drawing/2014/main" id="{1F743BB6-5C0F-436F-BD1A-88F2303995B8}"/>
                  </a:ext>
                </a:extLst>
              </p:cNvPr>
              <p:cNvSpPr/>
              <p:nvPr/>
            </p:nvSpPr>
            <p:spPr>
              <a:xfrm>
                <a:off x="9972838" y="2076369"/>
                <a:ext cx="600057" cy="161048"/>
              </a:xfrm>
              <a:custGeom>
                <a:avLst/>
                <a:gdLst>
                  <a:gd name="connsiteX0" fmla="*/ 9507 w 600057"/>
                  <a:gd name="connsiteY0" fmla="*/ 161049 h 161048"/>
                  <a:gd name="connsiteX1" fmla="*/ 0 w 600057"/>
                  <a:gd name="connsiteY1" fmla="*/ 151506 h 161048"/>
                  <a:gd name="connsiteX2" fmla="*/ 5373 w 600057"/>
                  <a:gd name="connsiteY2" fmla="*/ 142951 h 161048"/>
                  <a:gd name="connsiteX3" fmla="*/ 274931 w 600057"/>
                  <a:gd name="connsiteY3" fmla="*/ 13411 h 161048"/>
                  <a:gd name="connsiteX4" fmla="*/ 323832 w 600057"/>
                  <a:gd name="connsiteY4" fmla="*/ 0 h 161048"/>
                  <a:gd name="connsiteX5" fmla="*/ 552432 w 600057"/>
                  <a:gd name="connsiteY5" fmla="*/ 0 h 161048"/>
                  <a:gd name="connsiteX6" fmla="*/ 600057 w 600057"/>
                  <a:gd name="connsiteY6" fmla="*/ 47625 h 161048"/>
                  <a:gd name="connsiteX7" fmla="*/ 552432 w 600057"/>
                  <a:gd name="connsiteY7" fmla="*/ 95250 h 161048"/>
                  <a:gd name="connsiteX8" fmla="*/ 380982 w 600057"/>
                  <a:gd name="connsiteY8" fmla="*/ 95250 h 161048"/>
                  <a:gd name="connsiteX9" fmla="*/ 371457 w 600057"/>
                  <a:gd name="connsiteY9" fmla="*/ 85725 h 161048"/>
                  <a:gd name="connsiteX10" fmla="*/ 380982 w 600057"/>
                  <a:gd name="connsiteY10" fmla="*/ 76200 h 161048"/>
                  <a:gd name="connsiteX11" fmla="*/ 552432 w 600057"/>
                  <a:gd name="connsiteY11" fmla="*/ 76200 h 161048"/>
                  <a:gd name="connsiteX12" fmla="*/ 581007 w 600057"/>
                  <a:gd name="connsiteY12" fmla="*/ 47625 h 161048"/>
                  <a:gd name="connsiteX13" fmla="*/ 552432 w 600057"/>
                  <a:gd name="connsiteY13" fmla="*/ 19050 h 161048"/>
                  <a:gd name="connsiteX14" fmla="*/ 323832 w 600057"/>
                  <a:gd name="connsiteY14" fmla="*/ 19050 h 161048"/>
                  <a:gd name="connsiteX15" fmla="*/ 283827 w 600057"/>
                  <a:gd name="connsiteY15" fmla="*/ 30175 h 161048"/>
                  <a:gd name="connsiteX16" fmla="*/ 13641 w 600057"/>
                  <a:gd name="connsiteY16" fmla="*/ 160096 h 161048"/>
                  <a:gd name="connsiteX17" fmla="*/ 9507 w 600057"/>
                  <a:gd name="connsiteY17" fmla="*/ 161049 h 16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0057" h="161048">
                    <a:moveTo>
                      <a:pt x="9507" y="161049"/>
                    </a:moveTo>
                    <a:cubicBezTo>
                      <a:pt x="4247" y="161039"/>
                      <a:pt x="-10" y="156766"/>
                      <a:pt x="0" y="151506"/>
                    </a:cubicBezTo>
                    <a:cubicBezTo>
                      <a:pt x="7" y="147861"/>
                      <a:pt x="2093" y="144540"/>
                      <a:pt x="5373" y="142951"/>
                    </a:cubicBezTo>
                    <a:lnTo>
                      <a:pt x="274931" y="13411"/>
                    </a:lnTo>
                    <a:cubicBezTo>
                      <a:pt x="289795" y="4782"/>
                      <a:pt x="306645" y="162"/>
                      <a:pt x="323832" y="0"/>
                    </a:cubicBezTo>
                    <a:lnTo>
                      <a:pt x="552432" y="0"/>
                    </a:lnTo>
                    <a:cubicBezTo>
                      <a:pt x="578734" y="0"/>
                      <a:pt x="600057" y="21323"/>
                      <a:pt x="600057" y="47625"/>
                    </a:cubicBezTo>
                    <a:cubicBezTo>
                      <a:pt x="600057" y="73927"/>
                      <a:pt x="578734" y="95250"/>
                      <a:pt x="552432" y="95250"/>
                    </a:cubicBezTo>
                    <a:lnTo>
                      <a:pt x="380982" y="95250"/>
                    </a:lnTo>
                    <a:cubicBezTo>
                      <a:pt x="375721" y="95250"/>
                      <a:pt x="371457" y="90986"/>
                      <a:pt x="371457" y="85725"/>
                    </a:cubicBezTo>
                    <a:cubicBezTo>
                      <a:pt x="371457" y="80464"/>
                      <a:pt x="375721" y="76200"/>
                      <a:pt x="380982" y="76200"/>
                    </a:cubicBezTo>
                    <a:lnTo>
                      <a:pt x="552432" y="76200"/>
                    </a:lnTo>
                    <a:cubicBezTo>
                      <a:pt x="568214" y="76200"/>
                      <a:pt x="581007" y="63407"/>
                      <a:pt x="581007" y="47625"/>
                    </a:cubicBezTo>
                    <a:cubicBezTo>
                      <a:pt x="581007" y="31843"/>
                      <a:pt x="568214" y="19050"/>
                      <a:pt x="552432" y="19050"/>
                    </a:cubicBezTo>
                    <a:lnTo>
                      <a:pt x="323832" y="19050"/>
                    </a:lnTo>
                    <a:cubicBezTo>
                      <a:pt x="309751" y="19177"/>
                      <a:pt x="295951" y="23013"/>
                      <a:pt x="283827" y="30175"/>
                    </a:cubicBezTo>
                    <a:lnTo>
                      <a:pt x="13641" y="160096"/>
                    </a:lnTo>
                    <a:cubicBezTo>
                      <a:pt x="12353" y="160724"/>
                      <a:pt x="10939" y="161050"/>
                      <a:pt x="9507" y="161049"/>
                    </a:cubicBezTo>
                    <a:close/>
                  </a:path>
                </a:pathLst>
              </a:custGeom>
              <a:solidFill>
                <a:schemeClr val="bg1"/>
              </a:solidFill>
              <a:ln w="9525" cap="flat">
                <a:noFill/>
                <a:prstDash val="solid"/>
                <a:miter/>
              </a:ln>
            </p:spPr>
            <p:txBody>
              <a:bodyPr wrap="square" anchor="ctr">
                <a:noAutofit/>
              </a:bodyPr>
              <a:lstStyle/>
              <a:p>
                <a:endParaRPr lang="es-ES_tradnl" dirty="0"/>
              </a:p>
            </p:txBody>
          </p:sp>
          <p:sp>
            <p:nvSpPr>
              <p:cNvPr id="57" name="Freeform: Shape 56">
                <a:extLst>
                  <a:ext uri="{FF2B5EF4-FFF2-40B4-BE49-F238E27FC236}">
                    <a16:creationId xmlns:a16="http://schemas.microsoft.com/office/drawing/2014/main" id="{9859D3B7-A49A-456A-84F8-997B01E840B0}"/>
                  </a:ext>
                </a:extLst>
              </p:cNvPr>
              <p:cNvSpPr/>
              <p:nvPr/>
            </p:nvSpPr>
            <p:spPr>
              <a:xfrm>
                <a:off x="10106172" y="1999189"/>
                <a:ext cx="723898" cy="371578"/>
              </a:xfrm>
              <a:custGeom>
                <a:avLst/>
                <a:gdLst>
                  <a:gd name="connsiteX0" fmla="*/ 9523 w 723898"/>
                  <a:gd name="connsiteY0" fmla="*/ 371579 h 371578"/>
                  <a:gd name="connsiteX1" fmla="*/ 0 w 723898"/>
                  <a:gd name="connsiteY1" fmla="*/ 362052 h 371578"/>
                  <a:gd name="connsiteX2" fmla="*/ 2789 w 723898"/>
                  <a:gd name="connsiteY2" fmla="*/ 355319 h 371578"/>
                  <a:gd name="connsiteX3" fmla="*/ 238123 w 723898"/>
                  <a:gd name="connsiteY3" fmla="*/ 266804 h 371578"/>
                  <a:gd name="connsiteX4" fmla="*/ 416241 w 723898"/>
                  <a:gd name="connsiteY4" fmla="*/ 266804 h 371578"/>
                  <a:gd name="connsiteX5" fmla="*/ 433557 w 723898"/>
                  <a:gd name="connsiteY5" fmla="*/ 260965 h 371578"/>
                  <a:gd name="connsiteX6" fmla="*/ 694828 w 723898"/>
                  <a:gd name="connsiteY6" fmla="*/ 69941 h 371578"/>
                  <a:gd name="connsiteX7" fmla="*/ 704848 w 723898"/>
                  <a:gd name="connsiteY7" fmla="*/ 47643 h 371578"/>
                  <a:gd name="connsiteX8" fmla="*/ 676273 w 723898"/>
                  <a:gd name="connsiteY8" fmla="*/ 19068 h 371578"/>
                  <a:gd name="connsiteX9" fmla="*/ 661557 w 723898"/>
                  <a:gd name="connsiteY9" fmla="*/ 23183 h 371578"/>
                  <a:gd name="connsiteX10" fmla="*/ 498156 w 723898"/>
                  <a:gd name="connsiteY10" fmla="*/ 116880 h 371578"/>
                  <a:gd name="connsiteX11" fmla="*/ 485232 w 723898"/>
                  <a:gd name="connsiteY11" fmla="*/ 113080 h 371578"/>
                  <a:gd name="connsiteX12" fmla="*/ 488688 w 723898"/>
                  <a:gd name="connsiteY12" fmla="*/ 100354 h 371578"/>
                  <a:gd name="connsiteX13" fmla="*/ 651565 w 723898"/>
                  <a:gd name="connsiteY13" fmla="*/ 7009 h 371578"/>
                  <a:gd name="connsiteX14" fmla="*/ 676273 w 723898"/>
                  <a:gd name="connsiteY14" fmla="*/ 8 h 371578"/>
                  <a:gd name="connsiteX15" fmla="*/ 723898 w 723898"/>
                  <a:gd name="connsiteY15" fmla="*/ 47633 h 371578"/>
                  <a:gd name="connsiteX16" fmla="*/ 707820 w 723898"/>
                  <a:gd name="connsiteY16" fmla="*/ 83924 h 371578"/>
                  <a:gd name="connsiteX17" fmla="*/ 706696 w 723898"/>
                  <a:gd name="connsiteY17" fmla="*/ 84876 h 371578"/>
                  <a:gd name="connsiteX18" fmla="*/ 444758 w 723898"/>
                  <a:gd name="connsiteY18" fmla="*/ 276386 h 371578"/>
                  <a:gd name="connsiteX19" fmla="*/ 416241 w 723898"/>
                  <a:gd name="connsiteY19" fmla="*/ 285854 h 371578"/>
                  <a:gd name="connsiteX20" fmla="*/ 238123 w 723898"/>
                  <a:gd name="connsiteY20" fmla="*/ 285854 h 371578"/>
                  <a:gd name="connsiteX21" fmla="*/ 16248 w 723898"/>
                  <a:gd name="connsiteY21" fmla="*/ 368816 h 371578"/>
                  <a:gd name="connsiteX22" fmla="*/ 9523 w 723898"/>
                  <a:gd name="connsiteY22" fmla="*/ 371579 h 37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3898" h="371578">
                    <a:moveTo>
                      <a:pt x="9523" y="371579"/>
                    </a:moveTo>
                    <a:cubicBezTo>
                      <a:pt x="4262" y="371578"/>
                      <a:pt x="-1" y="367312"/>
                      <a:pt x="0" y="362052"/>
                    </a:cubicBezTo>
                    <a:cubicBezTo>
                      <a:pt x="1" y="359527"/>
                      <a:pt x="1004" y="357105"/>
                      <a:pt x="2789" y="355319"/>
                    </a:cubicBezTo>
                    <a:cubicBezTo>
                      <a:pt x="61530" y="296569"/>
                      <a:pt x="140711" y="266804"/>
                      <a:pt x="238123" y="266804"/>
                    </a:cubicBezTo>
                    <a:lnTo>
                      <a:pt x="416241" y="266804"/>
                    </a:lnTo>
                    <a:cubicBezTo>
                      <a:pt x="422491" y="266773"/>
                      <a:pt x="428565" y="264725"/>
                      <a:pt x="433557" y="260965"/>
                    </a:cubicBezTo>
                    <a:lnTo>
                      <a:pt x="694828" y="69941"/>
                    </a:lnTo>
                    <a:cubicBezTo>
                      <a:pt x="700894" y="64061"/>
                      <a:pt x="704480" y="56083"/>
                      <a:pt x="704848" y="47643"/>
                    </a:cubicBezTo>
                    <a:cubicBezTo>
                      <a:pt x="704848" y="31861"/>
                      <a:pt x="692055" y="19068"/>
                      <a:pt x="676273" y="19068"/>
                    </a:cubicBezTo>
                    <a:cubicBezTo>
                      <a:pt x="671064" y="18916"/>
                      <a:pt x="665932" y="20352"/>
                      <a:pt x="661557" y="23183"/>
                    </a:cubicBezTo>
                    <a:lnTo>
                      <a:pt x="498156" y="116880"/>
                    </a:lnTo>
                    <a:cubicBezTo>
                      <a:pt x="493538" y="119399"/>
                      <a:pt x="487751" y="117698"/>
                      <a:pt x="485232" y="113080"/>
                    </a:cubicBezTo>
                    <a:cubicBezTo>
                      <a:pt x="482787" y="108597"/>
                      <a:pt x="484311" y="102984"/>
                      <a:pt x="488688" y="100354"/>
                    </a:cubicBezTo>
                    <a:lnTo>
                      <a:pt x="651565" y="7009"/>
                    </a:lnTo>
                    <a:cubicBezTo>
                      <a:pt x="658923" y="2274"/>
                      <a:pt x="667524" y="-162"/>
                      <a:pt x="676273" y="8"/>
                    </a:cubicBezTo>
                    <a:cubicBezTo>
                      <a:pt x="702563" y="40"/>
                      <a:pt x="723867" y="21343"/>
                      <a:pt x="723898" y="47633"/>
                    </a:cubicBezTo>
                    <a:cubicBezTo>
                      <a:pt x="723583" y="61388"/>
                      <a:pt x="717796" y="74449"/>
                      <a:pt x="707820" y="83924"/>
                    </a:cubicBezTo>
                    <a:lnTo>
                      <a:pt x="706696" y="84876"/>
                    </a:lnTo>
                    <a:lnTo>
                      <a:pt x="444758" y="276386"/>
                    </a:lnTo>
                    <a:cubicBezTo>
                      <a:pt x="436506" y="282503"/>
                      <a:pt x="426513" y="285820"/>
                      <a:pt x="416241" y="285854"/>
                    </a:cubicBezTo>
                    <a:lnTo>
                      <a:pt x="238123" y="285854"/>
                    </a:lnTo>
                    <a:cubicBezTo>
                      <a:pt x="145931" y="285854"/>
                      <a:pt x="71274" y="313771"/>
                      <a:pt x="16248" y="368816"/>
                    </a:cubicBezTo>
                    <a:cubicBezTo>
                      <a:pt x="14460" y="370590"/>
                      <a:pt x="12042" y="371583"/>
                      <a:pt x="9523" y="371579"/>
                    </a:cubicBezTo>
                    <a:close/>
                  </a:path>
                </a:pathLst>
              </a:custGeom>
              <a:solidFill>
                <a:schemeClr val="bg1"/>
              </a:solidFill>
              <a:ln w="9525" cap="flat">
                <a:noFill/>
                <a:prstDash val="solid"/>
                <a:miter/>
              </a:ln>
            </p:spPr>
            <p:txBody>
              <a:bodyPr wrap="square" anchor="ctr">
                <a:noAutofit/>
              </a:bodyPr>
              <a:lstStyle/>
              <a:p>
                <a:endParaRPr lang="es-ES_tradnl" dirty="0"/>
              </a:p>
            </p:txBody>
          </p:sp>
        </p:grpSp>
      </p:grpSp>
    </p:spTree>
    <p:extLst>
      <p:ext uri="{BB962C8B-B14F-4D97-AF65-F5344CB8AC3E}">
        <p14:creationId xmlns:p14="http://schemas.microsoft.com/office/powerpoint/2010/main" val="4014140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left)">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wipe(left)">
                                      <p:cBhvr>
                                        <p:cTn id="18" dur="500"/>
                                        <p:tgtEl>
                                          <p:spTgt spid="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wipe(left)">
                                      <p:cBhvr>
                                        <p:cTn id="26" dur="500"/>
                                        <p:tgtEl>
                                          <p:spTgt spid="9">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9">
                                            <p:txEl>
                                              <p:pRg st="4" end="4"/>
                                            </p:txEl>
                                          </p:spTgt>
                                        </p:tgtEl>
                                        <p:attrNameLst>
                                          <p:attrName>style.visibility</p:attrName>
                                        </p:attrNameLst>
                                      </p:cBhvr>
                                      <p:to>
                                        <p:strVal val="visible"/>
                                      </p:to>
                                    </p:set>
                                    <p:animEffect transition="in" filter="wipe(left)">
                                      <p:cBhvr>
                                        <p:cTn id="34"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23" grpId="0"/>
      <p:bldP spid="51" grpId="0"/>
      <p:bldP spid="54"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E98A8F-848B-46D3-A54F-597CD848BCCD}"/>
              </a:ext>
            </a:extLst>
          </p:cNvPr>
          <p:cNvSpPr>
            <a:spLocks noGrp="1"/>
          </p:cNvSpPr>
          <p:nvPr>
            <p:ph type="title"/>
          </p:nvPr>
        </p:nvSpPr>
        <p:spPr>
          <a:xfrm>
            <a:off x="993423" y="2316163"/>
            <a:ext cx="7755466" cy="1968499"/>
          </a:xfrm>
        </p:spPr>
        <p:txBody>
          <a:bodyPr/>
          <a:lstStyle/>
          <a:p>
            <a:r>
              <a:rPr lang="es-ES" dirty="0">
                <a:solidFill>
                  <a:schemeClr val="accent2"/>
                </a:solidFill>
              </a:rPr>
              <a:t>El modelo SOCIAL STYLE Model™</a:t>
            </a:r>
            <a:endParaRPr lang="es-ES_tradnl" baseline="30000" dirty="0">
              <a:solidFill>
                <a:schemeClr val="accent2"/>
              </a:solidFill>
            </a:endParaRPr>
          </a:p>
        </p:txBody>
      </p:sp>
      <p:sp>
        <p:nvSpPr>
          <p:cNvPr id="3" name="Slide Number Placeholder 2">
            <a:extLst>
              <a:ext uri="{FF2B5EF4-FFF2-40B4-BE49-F238E27FC236}">
                <a16:creationId xmlns:a16="http://schemas.microsoft.com/office/drawing/2014/main" id="{ADC8EA2E-D8A9-42C1-AA00-1FE56CDF16B7}"/>
              </a:ext>
            </a:extLst>
          </p:cNvPr>
          <p:cNvSpPr>
            <a:spLocks noGrp="1"/>
          </p:cNvSpPr>
          <p:nvPr>
            <p:ph type="sldNum" sz="quarter" idx="12"/>
          </p:nvPr>
        </p:nvSpPr>
        <p:spPr>
          <a:xfrm>
            <a:off x="9263063" y="6323465"/>
            <a:ext cx="2743200" cy="282575"/>
          </a:xfrm>
        </p:spPr>
        <p:txBody>
          <a:bodyPr/>
          <a:lstStyle/>
          <a:p>
            <a:fld id="{1B1CF60C-C85D-47C0-8597-E3BF95F18FA3}" type="slidenum">
              <a:rPr lang="es-ES_tradnl" smtClean="0"/>
              <a:t>20</a:t>
            </a:fld>
            <a:endParaRPr lang="es-ES_tradnl" dirty="0"/>
          </a:p>
        </p:txBody>
      </p:sp>
      <p:sp>
        <p:nvSpPr>
          <p:cNvPr id="4" name="Footer Placeholder 3">
            <a:extLst>
              <a:ext uri="{FF2B5EF4-FFF2-40B4-BE49-F238E27FC236}">
                <a16:creationId xmlns:a16="http://schemas.microsoft.com/office/drawing/2014/main" id="{45538CE4-DC8F-4644-8FF5-422D8561665F}"/>
              </a:ext>
            </a:extLst>
          </p:cNvPr>
          <p:cNvSpPr>
            <a:spLocks noGrp="1"/>
          </p:cNvSpPr>
          <p:nvPr>
            <p:ph type="ftr" sz="quarter" idx="13"/>
          </p:nvPr>
        </p:nvSpPr>
        <p:spPr/>
        <p:txBody>
          <a:bodyPr/>
          <a:lstStyle/>
          <a:p>
            <a:pPr algn="l"/>
            <a:r>
              <a:rPr lang="es-ES_tradnl" dirty="0"/>
              <a:t>© The TRACOM Corporation. Todos los derechos reservados.</a:t>
            </a:r>
          </a:p>
          <a:p>
            <a:pPr algn="l"/>
            <a:endParaRPr lang="es-ES_tradnl" dirty="0"/>
          </a:p>
        </p:txBody>
      </p:sp>
    </p:spTree>
    <p:extLst>
      <p:ext uri="{BB962C8B-B14F-4D97-AF65-F5344CB8AC3E}">
        <p14:creationId xmlns:p14="http://schemas.microsoft.com/office/powerpoint/2010/main" val="20070654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es-ES_tradnl" dirty="0"/>
              <a:t> </a:t>
            </a:r>
          </a:p>
        </p:txBody>
      </p:sp>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1352344"/>
            <a:ext cx="3687763" cy="871744"/>
          </a:xfrm>
        </p:spPr>
        <p:txBody>
          <a:bodyPr wrap="square">
            <a:noAutofit/>
          </a:bodyPr>
          <a:lstStyle/>
          <a:p>
            <a:r>
              <a:rPr lang="es-ES" dirty="0"/>
              <a:t>El modelo SOCIAL STYLE Model</a:t>
            </a:r>
            <a:r>
              <a:rPr lang="es-ES_tradnl" baseline="30000" dirty="0"/>
              <a:t>TM</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s-ES_tradnl" dirty="0"/>
              <a:t>© The TRACOM Corporation. Todos los derechos reservados.</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ES_tradnl" smtClean="0"/>
              <a:t>21</a:t>
            </a:fld>
            <a:endParaRPr lang="es-ES_tradnl"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2" y="378618"/>
            <a:ext cx="7793036" cy="463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dirty="0"/>
              <a:t>Controla</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2" y="5497122"/>
            <a:ext cx="7793036"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dirty="0"/>
              <a:t>Demuestra emociones</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389121" y="2927667"/>
            <a:ext cx="1180624"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ES_tradnl" dirty="0"/>
              <a:t>Pregunta</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7" y="2922641"/>
            <a:ext cx="591664" cy="374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ES_tradnl" dirty="0"/>
              <a:t>Dice</a:t>
            </a:r>
          </a:p>
        </p:txBody>
      </p:sp>
      <p:grpSp>
        <p:nvGrpSpPr>
          <p:cNvPr id="20" name="Group 19">
            <a:extLst>
              <a:ext uri="{FF2B5EF4-FFF2-40B4-BE49-F238E27FC236}">
                <a16:creationId xmlns:a16="http://schemas.microsoft.com/office/drawing/2014/main" id="{BC43B3FB-F7F0-47C6-A98D-7AA9509DB934}"/>
              </a:ext>
            </a:extLst>
          </p:cNvPr>
          <p:cNvGrpSpPr/>
          <p:nvPr/>
        </p:nvGrpSpPr>
        <p:grpSpPr>
          <a:xfrm>
            <a:off x="5709431" y="1435469"/>
            <a:ext cx="2078918" cy="1151467"/>
            <a:chOff x="6133585" y="1655351"/>
            <a:chExt cx="1718413" cy="1151467"/>
          </a:xfrm>
        </p:grpSpPr>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6377809" y="1655351"/>
              <a:ext cx="1474189" cy="1151467"/>
            </a:xfrm>
            <a:prstGeom prst="callout1">
              <a:avLst>
                <a:gd name="adj1" fmla="val 57500"/>
                <a:gd name="adj2" fmla="val -285"/>
                <a:gd name="adj3" fmla="val 57059"/>
                <a:gd name="adj4" fmla="val 97436"/>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ES_tradnl" dirty="0"/>
                <a:t>Asertivo </a:t>
              </a:r>
              <a:br>
                <a:rPr lang="es-ES_tradnl" dirty="0"/>
              </a:br>
              <a:r>
                <a:rPr lang="es-ES_tradnl" dirty="0"/>
                <a:t>con preguntar</a:t>
              </a:r>
              <a:br>
                <a:rPr lang="es-ES_tradnl" dirty="0">
                  <a:solidFill>
                    <a:schemeClr val="tx2"/>
                  </a:solidFill>
                </a:rPr>
              </a:br>
              <a:r>
                <a:rPr lang="es-ES_tradnl" dirty="0"/>
                <a:t>Más control</a:t>
              </a:r>
            </a:p>
            <a:p>
              <a:pPr>
                <a:lnSpc>
                  <a:spcPct val="85000"/>
                </a:lnSpc>
              </a:pPr>
              <a:endParaRPr lang="es-ES_tradnl" dirty="0">
                <a:solidFill>
                  <a:schemeClr val="accent6"/>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ES_tradnl" dirty="0"/>
                <a:t>Estilo Analítico</a:t>
              </a:r>
            </a:p>
          </p:txBody>
        </p:sp>
        <p:sp>
          <p:nvSpPr>
            <p:cNvPr id="19" name="Plus Sign 18">
              <a:extLst>
                <a:ext uri="{FF2B5EF4-FFF2-40B4-BE49-F238E27FC236}">
                  <a16:creationId xmlns:a16="http://schemas.microsoft.com/office/drawing/2014/main" id="{DE0FC964-8A24-4658-8E56-4B0163266D61}"/>
                </a:ext>
              </a:extLst>
            </p:cNvPr>
            <p:cNvSpPr/>
            <p:nvPr/>
          </p:nvSpPr>
          <p:spPr bwMode="gray">
            <a:xfrm>
              <a:off x="6133585" y="2011484"/>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grpSp>
      <p:grpSp>
        <p:nvGrpSpPr>
          <p:cNvPr id="21" name="Group 20">
            <a:extLst>
              <a:ext uri="{FF2B5EF4-FFF2-40B4-BE49-F238E27FC236}">
                <a16:creationId xmlns:a16="http://schemas.microsoft.com/office/drawing/2014/main" id="{93B0BA61-1718-4CAE-88A5-7C3E6663AAA7}"/>
              </a:ext>
            </a:extLst>
          </p:cNvPr>
          <p:cNvGrpSpPr/>
          <p:nvPr/>
        </p:nvGrpSpPr>
        <p:grpSpPr>
          <a:xfrm>
            <a:off x="8304064" y="1435469"/>
            <a:ext cx="2100018" cy="1151467"/>
            <a:chOff x="6133771" y="1655351"/>
            <a:chExt cx="1718226" cy="1151467"/>
          </a:xfrm>
        </p:grpSpPr>
        <p:sp>
          <p:nvSpPr>
            <p:cNvPr id="22" name="Callout: Line with No Border 21">
              <a:extLst>
                <a:ext uri="{FF2B5EF4-FFF2-40B4-BE49-F238E27FC236}">
                  <a16:creationId xmlns:a16="http://schemas.microsoft.com/office/drawing/2014/main" id="{8911694D-DCBD-4AD2-B156-E24E337AD23E}"/>
                </a:ext>
              </a:extLst>
            </p:cNvPr>
            <p:cNvSpPr/>
            <p:nvPr/>
          </p:nvSpPr>
          <p:spPr bwMode="gray">
            <a:xfrm>
              <a:off x="6377809" y="1655351"/>
              <a:ext cx="1474188" cy="1151467"/>
            </a:xfrm>
            <a:prstGeom prst="callout1">
              <a:avLst>
                <a:gd name="adj1" fmla="val 57942"/>
                <a:gd name="adj2" fmla="val 0"/>
                <a:gd name="adj3" fmla="val 57060"/>
                <a:gd name="adj4" fmla="val 99154"/>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ES_tradnl" dirty="0"/>
                <a:t>Asertivo </a:t>
              </a:r>
              <a:br>
                <a:rPr lang="es-ES_tradnl" dirty="0"/>
              </a:br>
              <a:r>
                <a:rPr lang="es-ES_tradnl" dirty="0"/>
                <a:t>con decir</a:t>
              </a:r>
              <a:br>
                <a:rPr lang="es-ES_tradnl" dirty="0">
                  <a:solidFill>
                    <a:schemeClr val="tx2"/>
                  </a:solidFill>
                </a:rPr>
              </a:br>
              <a:r>
                <a:rPr lang="es-ES_tradnl" dirty="0"/>
                <a:t>Más control</a:t>
              </a:r>
            </a:p>
            <a:p>
              <a:pPr>
                <a:lnSpc>
                  <a:spcPct val="85000"/>
                </a:lnSpc>
              </a:pPr>
              <a:endParaRPr lang="es-ES_tradnl"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ES_tradnl" dirty="0"/>
                <a:t>Estilo Motivador</a:t>
              </a:r>
            </a:p>
          </p:txBody>
        </p:sp>
        <p:sp>
          <p:nvSpPr>
            <p:cNvPr id="23" name="Plus Sign 22">
              <a:extLst>
                <a:ext uri="{FF2B5EF4-FFF2-40B4-BE49-F238E27FC236}">
                  <a16:creationId xmlns:a16="http://schemas.microsoft.com/office/drawing/2014/main" id="{7A43B550-82FC-477F-A714-F3365EBB1F91}"/>
                </a:ext>
              </a:extLst>
            </p:cNvPr>
            <p:cNvSpPr/>
            <p:nvPr/>
          </p:nvSpPr>
          <p:spPr bwMode="gray">
            <a:xfrm>
              <a:off x="6133771" y="2002057"/>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grpSp>
      <p:grpSp>
        <p:nvGrpSpPr>
          <p:cNvPr id="25" name="Group 24">
            <a:extLst>
              <a:ext uri="{FF2B5EF4-FFF2-40B4-BE49-F238E27FC236}">
                <a16:creationId xmlns:a16="http://schemas.microsoft.com/office/drawing/2014/main" id="{D6A8A0C8-52CA-4292-80B9-FAE9A08F0C8D}"/>
              </a:ext>
            </a:extLst>
          </p:cNvPr>
          <p:cNvGrpSpPr/>
          <p:nvPr/>
        </p:nvGrpSpPr>
        <p:grpSpPr>
          <a:xfrm>
            <a:off x="5709446" y="3319382"/>
            <a:ext cx="2078904" cy="1946581"/>
            <a:chOff x="6133585" y="1341958"/>
            <a:chExt cx="1718399" cy="1946581"/>
          </a:xfrm>
        </p:grpSpPr>
        <p:sp>
          <p:nvSpPr>
            <p:cNvPr id="26" name="Callout: Line with No Border 25">
              <a:extLst>
                <a:ext uri="{FF2B5EF4-FFF2-40B4-BE49-F238E27FC236}">
                  <a16:creationId xmlns:a16="http://schemas.microsoft.com/office/drawing/2014/main" id="{E9CA0AD6-89A5-4F0A-9B14-1FC672DE3E8B}"/>
                </a:ext>
              </a:extLst>
            </p:cNvPr>
            <p:cNvSpPr/>
            <p:nvPr/>
          </p:nvSpPr>
          <p:spPr bwMode="gray">
            <a:xfrm>
              <a:off x="6377797" y="1341958"/>
              <a:ext cx="1474187" cy="1946581"/>
            </a:xfrm>
            <a:prstGeom prst="callout1">
              <a:avLst>
                <a:gd name="adj1" fmla="val 52349"/>
                <a:gd name="adj2" fmla="val 855"/>
                <a:gd name="adj3" fmla="val 52349"/>
                <a:gd name="adj4" fmla="val 98576"/>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chorCtr="0">
              <a:noAutofit/>
            </a:bodyPr>
            <a:lstStyle/>
            <a:p>
              <a:pPr>
                <a:lnSpc>
                  <a:spcPct val="85000"/>
                </a:lnSpc>
                <a:defRPr>
                  <a:solidFill>
                    <a:schemeClr val="tx2"/>
                  </a:solidFill>
                </a:defRPr>
              </a:pPr>
              <a:r>
                <a:rPr lang="es-ES_tradnl" dirty="0"/>
                <a:t>Asertivo con preguntar</a:t>
              </a:r>
              <a:br>
                <a:rPr lang="es-ES_tradnl" dirty="0">
                  <a:solidFill>
                    <a:schemeClr val="tx2"/>
                  </a:solidFill>
                </a:rPr>
              </a:br>
              <a:r>
                <a:rPr lang="es-ES_tradnl" dirty="0"/>
                <a:t>Más demostrar emociones</a:t>
              </a:r>
            </a:p>
            <a:p>
              <a:pPr>
                <a:lnSpc>
                  <a:spcPct val="85000"/>
                </a:lnSpc>
              </a:pPr>
              <a:endParaRPr lang="es-ES_tradnl"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ES_tradnl" dirty="0"/>
                <a:t>Estilo </a:t>
              </a:r>
              <a:br>
                <a:rPr lang="es-ES_tradnl" dirty="0"/>
              </a:br>
              <a:r>
                <a:rPr lang="es-ES_tradnl" dirty="0"/>
                <a:t>Afable</a:t>
              </a:r>
            </a:p>
          </p:txBody>
        </p:sp>
        <p:sp>
          <p:nvSpPr>
            <p:cNvPr id="27" name="Plus Sign 26">
              <a:extLst>
                <a:ext uri="{FF2B5EF4-FFF2-40B4-BE49-F238E27FC236}">
                  <a16:creationId xmlns:a16="http://schemas.microsoft.com/office/drawing/2014/main" id="{A64EC799-2C47-4A61-B4D9-A87EB401528B}"/>
                </a:ext>
              </a:extLst>
            </p:cNvPr>
            <p:cNvSpPr/>
            <p:nvPr/>
          </p:nvSpPr>
          <p:spPr bwMode="gray">
            <a:xfrm>
              <a:off x="6133585" y="1822441"/>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grpSp>
      <p:grpSp>
        <p:nvGrpSpPr>
          <p:cNvPr id="28" name="Group 27">
            <a:extLst>
              <a:ext uri="{FF2B5EF4-FFF2-40B4-BE49-F238E27FC236}">
                <a16:creationId xmlns:a16="http://schemas.microsoft.com/office/drawing/2014/main" id="{A2FB0B92-3531-4DFB-AF16-8B655B0465CE}"/>
              </a:ext>
            </a:extLst>
          </p:cNvPr>
          <p:cNvGrpSpPr/>
          <p:nvPr/>
        </p:nvGrpSpPr>
        <p:grpSpPr>
          <a:xfrm>
            <a:off x="8304062" y="3632775"/>
            <a:ext cx="2182963" cy="1151467"/>
            <a:chOff x="6133771" y="1655351"/>
            <a:chExt cx="1718229" cy="1151467"/>
          </a:xfrm>
        </p:grpSpPr>
        <p:sp>
          <p:nvSpPr>
            <p:cNvPr id="29" name="Callout: Line with No Border 28">
              <a:extLst>
                <a:ext uri="{FF2B5EF4-FFF2-40B4-BE49-F238E27FC236}">
                  <a16:creationId xmlns:a16="http://schemas.microsoft.com/office/drawing/2014/main" id="{C90A0EA5-7390-45C2-B14A-7DFD0B7C0FB9}"/>
                </a:ext>
              </a:extLst>
            </p:cNvPr>
            <p:cNvSpPr/>
            <p:nvPr/>
          </p:nvSpPr>
          <p:spPr bwMode="gray">
            <a:xfrm>
              <a:off x="6377811" y="1655351"/>
              <a:ext cx="1474189" cy="1151467"/>
            </a:xfrm>
            <a:prstGeom prst="callout1">
              <a:avLst>
                <a:gd name="adj1" fmla="val 61470"/>
                <a:gd name="adj2" fmla="val -542"/>
                <a:gd name="adj3" fmla="val 60588"/>
                <a:gd name="adj4" fmla="val 98644"/>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ES_tradnl" dirty="0"/>
                <a:t>Asertivo </a:t>
              </a:r>
              <a:br>
                <a:rPr lang="es-ES_tradnl" dirty="0"/>
              </a:br>
              <a:r>
                <a:rPr lang="es-ES_tradnl" dirty="0"/>
                <a:t>con decir</a:t>
              </a:r>
              <a:br>
                <a:rPr lang="es-ES_tradnl" dirty="0">
                  <a:solidFill>
                    <a:schemeClr val="tx2"/>
                  </a:solidFill>
                </a:rPr>
              </a:br>
              <a:r>
                <a:rPr lang="es-ES_tradnl" dirty="0"/>
                <a:t>Más demostrar emociones</a:t>
              </a:r>
            </a:p>
            <a:p>
              <a:pPr>
                <a:lnSpc>
                  <a:spcPct val="85000"/>
                </a:lnSpc>
              </a:pPr>
              <a:endParaRPr lang="es-ES_tradnl"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ES_tradnl" dirty="0"/>
                <a:t>Estilo Expresivo</a:t>
              </a:r>
            </a:p>
          </p:txBody>
        </p:sp>
        <p:sp>
          <p:nvSpPr>
            <p:cNvPr id="30" name="Plus Sign 29">
              <a:extLst>
                <a:ext uri="{FF2B5EF4-FFF2-40B4-BE49-F238E27FC236}">
                  <a16:creationId xmlns:a16="http://schemas.microsoft.com/office/drawing/2014/main" id="{A87CD71C-C071-4389-B2A3-4E7CA2F36020}"/>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grpSp>
      <p:grpSp>
        <p:nvGrpSpPr>
          <p:cNvPr id="39" name="Group 38">
            <a:extLst>
              <a:ext uri="{FF2B5EF4-FFF2-40B4-BE49-F238E27FC236}">
                <a16:creationId xmlns:a16="http://schemas.microsoft.com/office/drawing/2014/main" id="{DCED099E-50C5-4250-BBA9-4CDCEF78F1E3}"/>
              </a:ext>
            </a:extLst>
          </p:cNvPr>
          <p:cNvGrpSpPr/>
          <p:nvPr/>
        </p:nvGrpSpPr>
        <p:grpSpPr>
          <a:xfrm>
            <a:off x="5661818" y="730886"/>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ES_tradn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ES_tradn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ES_tradn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ES_tradnl" dirty="0"/>
            </a:p>
          </p:txBody>
        </p:sp>
      </p:grpSp>
    </p:spTree>
    <p:extLst>
      <p:ext uri="{BB962C8B-B14F-4D97-AF65-F5344CB8AC3E}">
        <p14:creationId xmlns:p14="http://schemas.microsoft.com/office/powerpoint/2010/main" val="2328082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35429" y="228600"/>
            <a:ext cx="3642860" cy="1995488"/>
          </a:xfrm>
        </p:spPr>
        <p:txBody>
          <a:bodyPr/>
          <a:lstStyle/>
          <a:p>
            <a:r>
              <a:rPr lang="es-ES" dirty="0"/>
              <a:t>El modelo SOCIAL STYLE Model</a:t>
            </a:r>
            <a:endParaRPr lang="es-ES_tradnl"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a:lstStyle/>
          <a:p>
            <a:r>
              <a:rPr lang="es-ES_tradnl"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a:lstStyle/>
          <a:p>
            <a:pPr algn="l"/>
            <a:r>
              <a:rPr lang="es-ES_tradnl" dirty="0"/>
              <a:t>© The TRACOM Corporation. Todos los derechos reservados.</a:t>
            </a:r>
          </a:p>
          <a:p>
            <a:pPr algn="l"/>
            <a:endParaRPr lang="es-ES_tradnl"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a:lstStyle/>
          <a:p>
            <a:fld id="{1B1CF60C-C85D-47C0-8597-E3BF95F18FA3}" type="slidenum">
              <a:rPr lang="es-ES_tradnl" smtClean="0"/>
              <a:t>22</a:t>
            </a:fld>
            <a:endParaRPr lang="es-ES_tradnl"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6"/>
                </a:solidFill>
              </a:defRPr>
            </a:pPr>
            <a:r>
              <a:rPr lang="es-ES_tradnl" dirty="0"/>
              <a:t>Controla</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461363" y="5364122"/>
            <a:ext cx="3249904"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6"/>
                </a:solidFill>
              </a:defRPr>
            </a:pPr>
            <a:r>
              <a:rPr lang="es-ES_tradnl" dirty="0"/>
              <a:t>Demuestra emociones</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r">
              <a:lnSpc>
                <a:spcPct val="85000"/>
              </a:lnSpc>
              <a:defRPr b="1">
                <a:solidFill>
                  <a:schemeClr val="accent6"/>
                </a:solidFill>
              </a:defRPr>
            </a:pPr>
            <a:r>
              <a:rPr lang="es-ES_tradnl" dirty="0"/>
              <a:t>Pregunta</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nSpc>
                <a:spcPct val="85000"/>
              </a:lnSpc>
              <a:defRPr b="1">
                <a:solidFill>
                  <a:schemeClr val="accent6"/>
                </a:solidFill>
              </a:defRPr>
            </a:pPr>
            <a:r>
              <a:rPr lang="es-ES_tradnl" dirty="0"/>
              <a:t>Dice</a:t>
            </a:r>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6140450" y="1218532"/>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gn="r">
              <a:lnSpc>
                <a:spcPct val="85000"/>
              </a:lnSpc>
              <a:defRPr>
                <a:solidFill>
                  <a:schemeClr val="tx2"/>
                </a:solidFill>
                <a:latin typeface="Arial Black" panose="020B0A04020102020204" pitchFamily="34" charset="0"/>
              </a:defRPr>
            </a:pPr>
            <a:r>
              <a:rPr lang="es-ES_tradnl" dirty="0"/>
              <a:t>Analítico</a:t>
            </a:r>
            <a:br>
              <a:rPr lang="es-ES_tradnl" dirty="0">
                <a:solidFill>
                  <a:schemeClr val="tx2"/>
                </a:solidFill>
                <a:latin typeface="Arial Black" panose="020B0A04020102020204" pitchFamily="34" charset="0"/>
              </a:rPr>
            </a:br>
            <a:endParaRPr lang="es-ES_tradnl" dirty="0">
              <a:solidFill>
                <a:schemeClr val="bg2">
                  <a:lumMod val="90000"/>
                </a:schemeClr>
              </a:solidFill>
              <a:latin typeface="Arial Black" panose="020B0A04020102020204" pitchFamily="34" charset="0"/>
            </a:endParaRPr>
          </a:p>
          <a:p>
            <a:pPr algn="r">
              <a:lnSpc>
                <a:spcPct val="85000"/>
              </a:lnSpc>
              <a:defRPr>
                <a:solidFill>
                  <a:schemeClr val="bg2">
                    <a:lumMod val="90000"/>
                  </a:schemeClr>
                </a:solidFill>
              </a:defRPr>
            </a:pPr>
            <a:r>
              <a:rPr lang="es-ES_tradnl" dirty="0"/>
              <a:t>Serio</a:t>
            </a:r>
          </a:p>
          <a:p>
            <a:pPr algn="r">
              <a:lnSpc>
                <a:spcPct val="85000"/>
              </a:lnSpc>
              <a:defRPr>
                <a:solidFill>
                  <a:schemeClr val="bg2">
                    <a:lumMod val="90000"/>
                  </a:schemeClr>
                </a:solidFill>
              </a:defRPr>
            </a:pPr>
            <a:r>
              <a:rPr lang="es-ES_tradnl" dirty="0"/>
              <a:t>Exigente</a:t>
            </a:r>
          </a:p>
          <a:p>
            <a:pPr algn="r">
              <a:lnSpc>
                <a:spcPct val="85000"/>
              </a:lnSpc>
              <a:defRPr>
                <a:solidFill>
                  <a:schemeClr val="bg2">
                    <a:lumMod val="90000"/>
                  </a:schemeClr>
                </a:solidFill>
              </a:defRPr>
            </a:pPr>
            <a:r>
              <a:rPr lang="es-ES_tradnl" dirty="0"/>
              <a:t>Lógico</a:t>
            </a:r>
          </a:p>
          <a:p>
            <a:pPr algn="r">
              <a:lnSpc>
                <a:spcPct val="85000"/>
              </a:lnSpc>
              <a:defRPr>
                <a:solidFill>
                  <a:schemeClr val="bg2">
                    <a:lumMod val="90000"/>
                  </a:schemeClr>
                </a:solidFill>
              </a:defRPr>
            </a:pPr>
            <a:r>
              <a:rPr lang="es-ES_tradnl" dirty="0"/>
              <a:t>Indeciso</a:t>
            </a:r>
          </a:p>
          <a:p>
            <a:pPr>
              <a:lnSpc>
                <a:spcPct val="85000"/>
              </a:lnSpc>
            </a:pPr>
            <a:endParaRPr lang="es-ES_tradnl"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anchor="ctr"/>
            <a:lstStyle/>
            <a:p>
              <a:endParaRPr lang="es-ES_tradn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anchor="ctr"/>
            <a:lstStyle/>
            <a:p>
              <a:endParaRPr lang="es-ES_tradn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anchor="ctr"/>
            <a:lstStyle/>
            <a:p>
              <a:endParaRPr lang="es-ES_tradn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anchor="ctr"/>
            <a:lstStyle/>
            <a:p>
              <a:endParaRPr lang="es-ES_tradnl"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6140450" y="3576520"/>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gn="r">
              <a:lnSpc>
                <a:spcPct val="85000"/>
              </a:lnSpc>
              <a:defRPr>
                <a:solidFill>
                  <a:schemeClr val="tx2"/>
                </a:solidFill>
                <a:latin typeface="Arial Black" panose="020B0A04020102020204" pitchFamily="34" charset="0"/>
              </a:defRPr>
            </a:pPr>
            <a:r>
              <a:rPr lang="es-ES_tradnl" dirty="0"/>
              <a:t>Afable</a:t>
            </a:r>
          </a:p>
          <a:p>
            <a:pPr algn="r">
              <a:lnSpc>
                <a:spcPct val="85000"/>
              </a:lnSpc>
            </a:pPr>
            <a:endParaRPr lang="es-ES_tradnl" dirty="0">
              <a:solidFill>
                <a:schemeClr val="tx2"/>
              </a:solidFill>
              <a:latin typeface="Arial Black" panose="020B0A04020102020204" pitchFamily="34" charset="0"/>
            </a:endParaRPr>
          </a:p>
          <a:p>
            <a:pPr algn="r">
              <a:lnSpc>
                <a:spcPct val="85000"/>
              </a:lnSpc>
              <a:defRPr>
                <a:solidFill>
                  <a:schemeClr val="bg2">
                    <a:lumMod val="90000"/>
                  </a:schemeClr>
                </a:solidFill>
              </a:defRPr>
            </a:pPr>
            <a:r>
              <a:rPr lang="es-ES_tradnl" dirty="0"/>
              <a:t>Alentador</a:t>
            </a:r>
          </a:p>
          <a:p>
            <a:pPr algn="r">
              <a:lnSpc>
                <a:spcPct val="85000"/>
              </a:lnSpc>
              <a:defRPr>
                <a:solidFill>
                  <a:schemeClr val="bg2">
                    <a:lumMod val="90000"/>
                  </a:schemeClr>
                </a:solidFill>
              </a:defRPr>
            </a:pPr>
            <a:r>
              <a:rPr lang="es-ES_tradnl" dirty="0"/>
              <a:t>Leal</a:t>
            </a:r>
          </a:p>
          <a:p>
            <a:pPr algn="r">
              <a:lnSpc>
                <a:spcPct val="85000"/>
              </a:lnSpc>
              <a:defRPr>
                <a:solidFill>
                  <a:schemeClr val="bg2">
                    <a:lumMod val="90000"/>
                  </a:schemeClr>
                </a:solidFill>
              </a:defRPr>
            </a:pPr>
            <a:r>
              <a:rPr lang="es-ES_tradnl" dirty="0"/>
              <a:t>Abierto</a:t>
            </a:r>
          </a:p>
          <a:p>
            <a:pPr algn="r">
              <a:lnSpc>
                <a:spcPct val="85000"/>
              </a:lnSpc>
              <a:defRPr>
                <a:solidFill>
                  <a:schemeClr val="bg2">
                    <a:lumMod val="90000"/>
                  </a:schemeClr>
                </a:solidFill>
              </a:defRPr>
            </a:pPr>
            <a:r>
              <a:rPr lang="es-ES_tradnl" dirty="0"/>
              <a:t>Flexible</a:t>
            </a:r>
          </a:p>
          <a:p>
            <a:pPr>
              <a:lnSpc>
                <a:spcPct val="85000"/>
              </a:lnSpc>
            </a:pPr>
            <a:endParaRPr lang="es-ES_tradnl"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5" y="1218532"/>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nSpc>
                <a:spcPct val="85000"/>
              </a:lnSpc>
              <a:defRPr>
                <a:solidFill>
                  <a:schemeClr val="tx2"/>
                </a:solidFill>
                <a:latin typeface="Arial Black" panose="020B0A04020102020204" pitchFamily="34" charset="0"/>
              </a:defRPr>
            </a:pPr>
            <a:r>
              <a:rPr lang="es-ES_tradnl" dirty="0"/>
              <a:t>Motivador</a:t>
            </a:r>
          </a:p>
          <a:p>
            <a:pPr>
              <a:lnSpc>
                <a:spcPct val="85000"/>
              </a:lnSpc>
            </a:pPr>
            <a:endParaRPr lang="es-ES_tradnl" dirty="0">
              <a:solidFill>
                <a:schemeClr val="tx2"/>
              </a:solidFill>
              <a:latin typeface="Arial Black" panose="020B0A04020102020204" pitchFamily="34" charset="0"/>
            </a:endParaRPr>
          </a:p>
          <a:p>
            <a:pPr>
              <a:lnSpc>
                <a:spcPct val="85000"/>
              </a:lnSpc>
              <a:defRPr>
                <a:solidFill>
                  <a:schemeClr val="bg2">
                    <a:lumMod val="90000"/>
                  </a:schemeClr>
                </a:solidFill>
              </a:defRPr>
            </a:pPr>
            <a:r>
              <a:rPr lang="es-ES_tradnl" dirty="0"/>
              <a:t>Independiente</a:t>
            </a:r>
          </a:p>
          <a:p>
            <a:pPr>
              <a:lnSpc>
                <a:spcPct val="85000"/>
              </a:lnSpc>
              <a:defRPr>
                <a:solidFill>
                  <a:schemeClr val="bg2">
                    <a:lumMod val="90000"/>
                  </a:schemeClr>
                </a:solidFill>
              </a:defRPr>
            </a:pPr>
            <a:r>
              <a:rPr lang="es-ES_tradnl" dirty="0"/>
              <a:t>Formal</a:t>
            </a:r>
          </a:p>
          <a:p>
            <a:pPr>
              <a:lnSpc>
                <a:spcPct val="85000"/>
              </a:lnSpc>
              <a:defRPr>
                <a:solidFill>
                  <a:schemeClr val="bg2">
                    <a:lumMod val="90000"/>
                  </a:schemeClr>
                </a:solidFill>
              </a:defRPr>
            </a:pPr>
            <a:r>
              <a:rPr lang="es-ES_tradnl" dirty="0"/>
              <a:t>Práctico</a:t>
            </a:r>
          </a:p>
          <a:p>
            <a:pPr>
              <a:lnSpc>
                <a:spcPct val="85000"/>
              </a:lnSpc>
              <a:defRPr>
                <a:solidFill>
                  <a:schemeClr val="bg2">
                    <a:lumMod val="90000"/>
                  </a:schemeClr>
                </a:solidFill>
              </a:defRPr>
            </a:pPr>
            <a:r>
              <a:rPr lang="es-ES_tradnl" dirty="0"/>
              <a:t>Dominante</a:t>
            </a:r>
          </a:p>
          <a:p>
            <a:pPr>
              <a:lnSpc>
                <a:spcPct val="85000"/>
              </a:lnSpc>
            </a:pPr>
            <a:endParaRPr lang="es-ES_tradnl" dirty="0">
              <a:solidFill>
                <a:schemeClr val="tx2"/>
              </a:solidFill>
              <a:latin typeface="Arial Black" panose="020B0A04020102020204" pitchFamily="34" charset="0"/>
            </a:endParaRP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5" y="3576520"/>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nSpc>
                <a:spcPct val="85000"/>
              </a:lnSpc>
              <a:defRPr>
                <a:solidFill>
                  <a:schemeClr val="tx2"/>
                </a:solidFill>
                <a:latin typeface="Arial Black" panose="020B0A04020102020204" pitchFamily="34" charset="0"/>
              </a:defRPr>
            </a:pPr>
            <a:r>
              <a:rPr lang="es-ES_tradnl" dirty="0"/>
              <a:t>Expresivo</a:t>
            </a:r>
          </a:p>
          <a:p>
            <a:pPr>
              <a:lnSpc>
                <a:spcPct val="85000"/>
              </a:lnSpc>
            </a:pPr>
            <a:endParaRPr lang="es-ES_tradnl" dirty="0">
              <a:solidFill>
                <a:schemeClr val="tx2"/>
              </a:solidFill>
              <a:latin typeface="Arial Black" panose="020B0A04020102020204" pitchFamily="34" charset="0"/>
            </a:endParaRPr>
          </a:p>
          <a:p>
            <a:pPr>
              <a:lnSpc>
                <a:spcPct val="85000"/>
              </a:lnSpc>
              <a:defRPr>
                <a:solidFill>
                  <a:schemeClr val="bg2">
                    <a:lumMod val="90000"/>
                  </a:schemeClr>
                </a:solidFill>
              </a:defRPr>
            </a:pPr>
            <a:r>
              <a:rPr lang="es-ES_tradnl" dirty="0"/>
              <a:t>Fuerte</a:t>
            </a:r>
          </a:p>
          <a:p>
            <a:pPr>
              <a:lnSpc>
                <a:spcPct val="85000"/>
              </a:lnSpc>
              <a:defRPr>
                <a:solidFill>
                  <a:schemeClr val="bg2">
                    <a:lumMod val="90000"/>
                  </a:schemeClr>
                </a:solidFill>
              </a:defRPr>
            </a:pPr>
            <a:r>
              <a:rPr lang="es-ES_tradnl" dirty="0"/>
              <a:t>Animado</a:t>
            </a:r>
          </a:p>
          <a:p>
            <a:pPr>
              <a:lnSpc>
                <a:spcPct val="85000"/>
              </a:lnSpc>
              <a:defRPr>
                <a:solidFill>
                  <a:schemeClr val="bg2">
                    <a:lumMod val="90000"/>
                  </a:schemeClr>
                </a:solidFill>
              </a:defRPr>
            </a:pPr>
            <a:r>
              <a:rPr lang="es-ES_tradnl" dirty="0"/>
              <a:t>Aventurero</a:t>
            </a:r>
          </a:p>
          <a:p>
            <a:pPr>
              <a:lnSpc>
                <a:spcPct val="85000"/>
              </a:lnSpc>
              <a:defRPr>
                <a:solidFill>
                  <a:schemeClr val="bg2">
                    <a:lumMod val="90000"/>
                  </a:schemeClr>
                </a:solidFill>
              </a:defRPr>
            </a:pPr>
            <a:r>
              <a:rPr lang="es-ES_tradnl" dirty="0"/>
              <a:t>Impulsivo</a:t>
            </a:r>
          </a:p>
          <a:p>
            <a:pPr>
              <a:lnSpc>
                <a:spcPct val="85000"/>
              </a:lnSpc>
            </a:pPr>
            <a:endParaRPr lang="es-ES_tradnl" dirty="0">
              <a:solidFill>
                <a:schemeClr val="tx2"/>
              </a:solidFill>
              <a:latin typeface="Arial Black" panose="020B0A04020102020204" pitchFamily="34" charset="0"/>
            </a:endParaRPr>
          </a:p>
        </p:txBody>
      </p:sp>
    </p:spTree>
    <p:extLst>
      <p:ext uri="{BB962C8B-B14F-4D97-AF65-F5344CB8AC3E}">
        <p14:creationId xmlns:p14="http://schemas.microsoft.com/office/powerpoint/2010/main" val="6530211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32"/>
                                        </p:tgtEl>
                                        <p:attrNameLst>
                                          <p:attrName>style.color</p:attrName>
                                        </p:attrNameLst>
                                      </p:cBhvr>
                                      <p:to>
                                        <a:srgbClr val="444A4A"/>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500" fill="hold"/>
                                        <p:tgtEl>
                                          <p:spTgt spid="33"/>
                                        </p:tgtEl>
                                        <p:attrNameLst>
                                          <p:attrName>style.color</p:attrName>
                                        </p:attrNameLst>
                                      </p:cBhvr>
                                      <p:to>
                                        <a:srgbClr val="444A4A"/>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500" fill="hold"/>
                                        <p:tgtEl>
                                          <p:spTgt spid="31"/>
                                        </p:tgtEl>
                                        <p:attrNameLst>
                                          <p:attrName>style.color</p:attrName>
                                        </p:attrNameLst>
                                      </p:cBhvr>
                                      <p:to>
                                        <a:srgbClr val="444A4A"/>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500" fill="hold"/>
                                        <p:tgtEl>
                                          <p:spTgt spid="18"/>
                                        </p:tgtEl>
                                        <p:attrNameLst>
                                          <p:attrName>style.color</p:attrName>
                                        </p:attrNameLst>
                                      </p:cBhvr>
                                      <p:to>
                                        <a:srgbClr val="444A4A"/>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1" grpId="0" animBg="1"/>
      <p:bldP spid="32" grpId="0" animBg="1"/>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405CA-B1CA-4C28-9270-FBCA21A93DD2}"/>
              </a:ext>
            </a:extLst>
          </p:cNvPr>
          <p:cNvSpPr>
            <a:spLocks noGrp="1"/>
          </p:cNvSpPr>
          <p:nvPr>
            <p:ph type="title"/>
          </p:nvPr>
        </p:nvSpPr>
        <p:spPr>
          <a:xfrm>
            <a:off x="390526" y="228600"/>
            <a:ext cx="11572874" cy="1009650"/>
          </a:xfrm>
        </p:spPr>
        <p:txBody>
          <a:bodyPr/>
          <a:lstStyle/>
          <a:p>
            <a:r>
              <a:rPr lang="es-ES_tradnl" dirty="0"/>
              <a:t>¿Qué Estilo está en acción?</a:t>
            </a:r>
          </a:p>
        </p:txBody>
      </p:sp>
      <p:sp>
        <p:nvSpPr>
          <p:cNvPr id="4" name="Slide Number Placeholder 3">
            <a:extLst>
              <a:ext uri="{FF2B5EF4-FFF2-40B4-BE49-F238E27FC236}">
                <a16:creationId xmlns:a16="http://schemas.microsoft.com/office/drawing/2014/main" id="{A4CB2EA9-7626-488B-A230-E93BF04E9986}"/>
              </a:ext>
            </a:extLst>
          </p:cNvPr>
          <p:cNvSpPr>
            <a:spLocks noGrp="1"/>
          </p:cNvSpPr>
          <p:nvPr>
            <p:ph type="sldNum" sz="quarter" idx="12"/>
          </p:nvPr>
        </p:nvSpPr>
        <p:spPr/>
        <p:txBody>
          <a:bodyPr/>
          <a:lstStyle/>
          <a:p>
            <a:fld id="{1B1CF60C-C85D-47C0-8597-E3BF95F18FA3}" type="slidenum">
              <a:rPr lang="es-ES_tradnl" smtClean="0"/>
              <a:t>23</a:t>
            </a:fld>
            <a:endParaRPr lang="es-ES_tradnl" dirty="0"/>
          </a:p>
        </p:txBody>
      </p:sp>
      <p:sp>
        <p:nvSpPr>
          <p:cNvPr id="5" name="Footer Placeholder 4">
            <a:extLst>
              <a:ext uri="{FF2B5EF4-FFF2-40B4-BE49-F238E27FC236}">
                <a16:creationId xmlns:a16="http://schemas.microsoft.com/office/drawing/2014/main" id="{29DC30C9-EB16-4F41-8978-FEE7D3030C8D}"/>
              </a:ext>
            </a:extLst>
          </p:cNvPr>
          <p:cNvSpPr>
            <a:spLocks noGrp="1"/>
          </p:cNvSpPr>
          <p:nvPr>
            <p:ph type="ftr" sz="quarter" idx="13"/>
          </p:nvPr>
        </p:nvSpPr>
        <p:spPr/>
        <p:txBody>
          <a:bodyPr/>
          <a:lstStyle/>
          <a:p>
            <a:pPr algn="l"/>
            <a:r>
              <a:rPr lang="es-ES_tradnl" dirty="0"/>
              <a:t>© The TRACOM Corporation. Todos los derechos reservados</a:t>
            </a:r>
          </a:p>
        </p:txBody>
      </p:sp>
      <p:sp>
        <p:nvSpPr>
          <p:cNvPr id="9" name="Content Placeholder 8">
            <a:extLst>
              <a:ext uri="{FF2B5EF4-FFF2-40B4-BE49-F238E27FC236}">
                <a16:creationId xmlns:a16="http://schemas.microsoft.com/office/drawing/2014/main" id="{014F8CDB-0ED4-4C18-B5E9-5D5E1681E30E}"/>
              </a:ext>
            </a:extLst>
          </p:cNvPr>
          <p:cNvSpPr>
            <a:spLocks noGrp="1"/>
          </p:cNvSpPr>
          <p:nvPr>
            <p:ph sz="half" idx="1"/>
          </p:nvPr>
        </p:nvSpPr>
        <p:spPr>
          <a:xfrm>
            <a:off x="228600" y="2316164"/>
            <a:ext cx="3497239" cy="1970578"/>
          </a:xfrm>
        </p:spPr>
        <p:txBody>
          <a:bodyPr anchor="ctr"/>
          <a:lstStyle/>
          <a:p>
            <a:pPr algn="r">
              <a:spcBef>
                <a:spcPct val="0"/>
              </a:spcBef>
              <a:buClrTx/>
              <a:buSzTx/>
              <a:buFontTx/>
              <a:buNone/>
              <a:defRPr sz="2400"/>
            </a:pPr>
            <a:r>
              <a:rPr lang="es-ES_tradnl" dirty="0"/>
              <a:t>¿Qué Estilo tiene cada personaje?</a:t>
            </a:r>
          </a:p>
        </p:txBody>
      </p:sp>
      <p:cxnSp>
        <p:nvCxnSpPr>
          <p:cNvPr id="23" name="Straight Connector 22">
            <a:extLst>
              <a:ext uri="{FF2B5EF4-FFF2-40B4-BE49-F238E27FC236}">
                <a16:creationId xmlns:a16="http://schemas.microsoft.com/office/drawing/2014/main" id="{30B625A6-BF9E-480D-BC62-E6A7413094D4}"/>
              </a:ext>
            </a:extLst>
          </p:cNvPr>
          <p:cNvCxnSpPr/>
          <p:nvPr/>
        </p:nvCxnSpPr>
        <p:spPr>
          <a:xfrm>
            <a:off x="4037744" y="2316163"/>
            <a:ext cx="0" cy="1989137"/>
          </a:xfrm>
          <a:prstGeom prst="line">
            <a:avLst/>
          </a:prstGeom>
          <a:ln w="158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86CDAC6F-190D-47B8-AE4F-AE913640FC80}"/>
              </a:ext>
            </a:extLst>
          </p:cNvPr>
          <p:cNvGrpSpPr/>
          <p:nvPr/>
        </p:nvGrpSpPr>
        <p:grpSpPr>
          <a:xfrm>
            <a:off x="4411120" y="2343386"/>
            <a:ext cx="1407123" cy="2262770"/>
            <a:chOff x="4411120" y="2343386"/>
            <a:chExt cx="1407123" cy="2262770"/>
          </a:xfrm>
        </p:grpSpPr>
        <p:pic>
          <p:nvPicPr>
            <p:cNvPr id="28" name="Picture 27" descr="A person in a suit  Description automatically generated with medium confidence">
              <a:extLst>
                <a:ext uri="{FF2B5EF4-FFF2-40B4-BE49-F238E27FC236}">
                  <a16:creationId xmlns:a16="http://schemas.microsoft.com/office/drawing/2014/main" id="{E3D56133-5214-424D-A1C1-0D5C4B70C1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2343386"/>
              <a:ext cx="1407123" cy="1943355"/>
            </a:xfrm>
            <a:prstGeom prst="rect">
              <a:avLst/>
            </a:prstGeom>
          </p:spPr>
        </p:pic>
        <p:sp>
          <p:nvSpPr>
            <p:cNvPr id="24" name="TextBox 23">
              <a:extLst>
                <a:ext uri="{FF2B5EF4-FFF2-40B4-BE49-F238E27FC236}">
                  <a16:creationId xmlns:a16="http://schemas.microsoft.com/office/drawing/2014/main" id="{AAC894DF-D4FF-4A8A-8483-F38E5306A064}"/>
                </a:ext>
              </a:extLst>
            </p:cNvPr>
            <p:cNvSpPr txBox="1"/>
            <p:nvPr/>
          </p:nvSpPr>
          <p:spPr>
            <a:xfrm>
              <a:off x="4730018" y="4329157"/>
              <a:ext cx="769326" cy="276999"/>
            </a:xfrm>
            <a:prstGeom prst="rect">
              <a:avLst/>
            </a:prstGeom>
            <a:noFill/>
          </p:spPr>
          <p:txBody>
            <a:bodyPr wrap="square" lIns="0" tIns="0" rIns="0" bIns="0">
              <a:noAutofit/>
            </a:bodyPr>
            <a:lstStyle/>
            <a:p>
              <a:pPr algn="ctr"/>
              <a:r>
                <a:rPr lang="es-ES_tradnl" dirty="0"/>
                <a:t> Kyle</a:t>
              </a:r>
            </a:p>
          </p:txBody>
        </p:sp>
      </p:grpSp>
      <p:grpSp>
        <p:nvGrpSpPr>
          <p:cNvPr id="3" name="Group 2">
            <a:extLst>
              <a:ext uri="{FF2B5EF4-FFF2-40B4-BE49-F238E27FC236}">
                <a16:creationId xmlns:a16="http://schemas.microsoft.com/office/drawing/2014/main" id="{92850278-CAD2-488C-8528-8D3F49E6321C}"/>
              </a:ext>
            </a:extLst>
          </p:cNvPr>
          <p:cNvGrpSpPr/>
          <p:nvPr/>
        </p:nvGrpSpPr>
        <p:grpSpPr>
          <a:xfrm>
            <a:off x="6375947" y="2343386"/>
            <a:ext cx="1394200" cy="2262771"/>
            <a:chOff x="6375947" y="2343386"/>
            <a:chExt cx="1394200" cy="2262771"/>
          </a:xfrm>
        </p:grpSpPr>
        <p:pic>
          <p:nvPicPr>
            <p:cNvPr id="29" name="Picture 28" descr="A person in a suit  Description automatically generated with low confidence">
              <a:extLst>
                <a:ext uri="{FF2B5EF4-FFF2-40B4-BE49-F238E27FC236}">
                  <a16:creationId xmlns:a16="http://schemas.microsoft.com/office/drawing/2014/main" id="{68FB0EBD-B1F7-435D-8751-E6D82135660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5947" y="2343386"/>
              <a:ext cx="1394200" cy="1947672"/>
            </a:xfrm>
            <a:prstGeom prst="rect">
              <a:avLst/>
            </a:prstGeom>
          </p:spPr>
        </p:pic>
        <p:sp>
          <p:nvSpPr>
            <p:cNvPr id="25" name="TextBox 24">
              <a:extLst>
                <a:ext uri="{FF2B5EF4-FFF2-40B4-BE49-F238E27FC236}">
                  <a16:creationId xmlns:a16="http://schemas.microsoft.com/office/drawing/2014/main" id="{D72C49A1-7182-426A-B798-093F1642D6EF}"/>
                </a:ext>
              </a:extLst>
            </p:cNvPr>
            <p:cNvSpPr txBox="1"/>
            <p:nvPr/>
          </p:nvSpPr>
          <p:spPr>
            <a:xfrm>
              <a:off x="6688999" y="4329158"/>
              <a:ext cx="768096" cy="276999"/>
            </a:xfrm>
            <a:prstGeom prst="rect">
              <a:avLst/>
            </a:prstGeom>
            <a:noFill/>
          </p:spPr>
          <p:txBody>
            <a:bodyPr wrap="square" lIns="0" tIns="0" rIns="0" bIns="0">
              <a:noAutofit/>
            </a:bodyPr>
            <a:lstStyle/>
            <a:p>
              <a:pPr algn="ctr"/>
              <a:r>
                <a:rPr lang="es-ES_tradnl" dirty="0"/>
                <a:t> Lana</a:t>
              </a:r>
            </a:p>
          </p:txBody>
        </p:sp>
      </p:grpSp>
      <p:grpSp>
        <p:nvGrpSpPr>
          <p:cNvPr id="7" name="Group 6">
            <a:extLst>
              <a:ext uri="{FF2B5EF4-FFF2-40B4-BE49-F238E27FC236}">
                <a16:creationId xmlns:a16="http://schemas.microsoft.com/office/drawing/2014/main" id="{4E40AA9C-370B-43E1-A984-6CE4190DEFF8}"/>
              </a:ext>
            </a:extLst>
          </p:cNvPr>
          <p:cNvGrpSpPr/>
          <p:nvPr/>
        </p:nvGrpSpPr>
        <p:grpSpPr>
          <a:xfrm>
            <a:off x="8327851" y="2343386"/>
            <a:ext cx="1394200" cy="2260092"/>
            <a:chOff x="8327851" y="2343386"/>
            <a:chExt cx="1394200" cy="2260092"/>
          </a:xfrm>
        </p:grpSpPr>
        <p:pic>
          <p:nvPicPr>
            <p:cNvPr id="30" name="Picture 29" descr="A person wearing a suit  Description automatically generated with medium confidence">
              <a:extLst>
                <a:ext uri="{FF2B5EF4-FFF2-40B4-BE49-F238E27FC236}">
                  <a16:creationId xmlns:a16="http://schemas.microsoft.com/office/drawing/2014/main" id="{8C925706-6E02-4D79-9C53-07838810F92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2343386"/>
              <a:ext cx="1394200" cy="1946620"/>
            </a:xfrm>
            <a:prstGeom prst="rect">
              <a:avLst/>
            </a:prstGeom>
          </p:spPr>
        </p:pic>
        <p:sp>
          <p:nvSpPr>
            <p:cNvPr id="26" name="TextBox 25">
              <a:extLst>
                <a:ext uri="{FF2B5EF4-FFF2-40B4-BE49-F238E27FC236}">
                  <a16:creationId xmlns:a16="http://schemas.microsoft.com/office/drawing/2014/main" id="{B442CC83-0ABE-4B9A-9317-BE54130372A3}"/>
                </a:ext>
              </a:extLst>
            </p:cNvPr>
            <p:cNvSpPr txBox="1"/>
            <p:nvPr/>
          </p:nvSpPr>
          <p:spPr>
            <a:xfrm>
              <a:off x="8640903" y="4329158"/>
              <a:ext cx="768096" cy="274320"/>
            </a:xfrm>
            <a:prstGeom prst="rect">
              <a:avLst/>
            </a:prstGeom>
            <a:noFill/>
          </p:spPr>
          <p:txBody>
            <a:bodyPr wrap="square" lIns="0" tIns="0" rIns="0" bIns="0">
              <a:noAutofit/>
            </a:bodyPr>
            <a:lstStyle/>
            <a:p>
              <a:pPr algn="ctr"/>
              <a:r>
                <a:rPr lang="es-ES_tradnl" dirty="0"/>
                <a:t>AJ</a:t>
              </a:r>
            </a:p>
          </p:txBody>
        </p:sp>
      </p:grpSp>
      <p:grpSp>
        <p:nvGrpSpPr>
          <p:cNvPr id="8" name="Group 7">
            <a:extLst>
              <a:ext uri="{FF2B5EF4-FFF2-40B4-BE49-F238E27FC236}">
                <a16:creationId xmlns:a16="http://schemas.microsoft.com/office/drawing/2014/main" id="{C4F9F818-7BED-4AFA-B8A2-CC31F8FEDC6E}"/>
              </a:ext>
            </a:extLst>
          </p:cNvPr>
          <p:cNvGrpSpPr/>
          <p:nvPr/>
        </p:nvGrpSpPr>
        <p:grpSpPr>
          <a:xfrm>
            <a:off x="10279755" y="2343386"/>
            <a:ext cx="1405757" cy="2262771"/>
            <a:chOff x="10279755" y="2343386"/>
            <a:chExt cx="1405757" cy="2262771"/>
          </a:xfrm>
        </p:grpSpPr>
        <p:pic>
          <p:nvPicPr>
            <p:cNvPr id="31" name="Picture 30" descr="A picture containing person, wall, clothing, indoor  Description automatically generated">
              <a:extLst>
                <a:ext uri="{FF2B5EF4-FFF2-40B4-BE49-F238E27FC236}">
                  <a16:creationId xmlns:a16="http://schemas.microsoft.com/office/drawing/2014/main" id="{4152A77F-E08D-4C7F-B5F3-707C60B1D2C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2343386"/>
              <a:ext cx="1405757" cy="1947672"/>
            </a:xfrm>
            <a:prstGeom prst="rect">
              <a:avLst/>
            </a:prstGeom>
          </p:spPr>
        </p:pic>
        <p:sp>
          <p:nvSpPr>
            <p:cNvPr id="27" name="TextBox 26">
              <a:extLst>
                <a:ext uri="{FF2B5EF4-FFF2-40B4-BE49-F238E27FC236}">
                  <a16:creationId xmlns:a16="http://schemas.microsoft.com/office/drawing/2014/main" id="{206370E7-2A82-4D03-AF79-FE0BBE2384DB}"/>
                </a:ext>
              </a:extLst>
            </p:cNvPr>
            <p:cNvSpPr txBox="1"/>
            <p:nvPr/>
          </p:nvSpPr>
          <p:spPr>
            <a:xfrm>
              <a:off x="10598585" y="4329158"/>
              <a:ext cx="768096" cy="276999"/>
            </a:xfrm>
            <a:prstGeom prst="rect">
              <a:avLst/>
            </a:prstGeom>
            <a:noFill/>
          </p:spPr>
          <p:txBody>
            <a:bodyPr wrap="square" lIns="0" tIns="0" rIns="0" bIns="0">
              <a:noAutofit/>
            </a:bodyPr>
            <a:lstStyle/>
            <a:p>
              <a:pPr algn="ctr"/>
              <a:r>
                <a:rPr lang="es-ES_tradnl" dirty="0"/>
                <a:t>Abby</a:t>
              </a:r>
            </a:p>
          </p:txBody>
        </p:sp>
      </p:grpSp>
    </p:spTree>
    <p:extLst>
      <p:ext uri="{BB962C8B-B14F-4D97-AF65-F5344CB8AC3E}">
        <p14:creationId xmlns:p14="http://schemas.microsoft.com/office/powerpoint/2010/main" val="7175933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lstStyle/>
          <a:p>
            <a:r>
              <a:rPr lang="es-ES_tradnl" dirty="0"/>
              <a:t> </a:t>
            </a:r>
          </a:p>
        </p:txBody>
      </p:sp>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1352344"/>
            <a:ext cx="3687763" cy="871744"/>
          </a:xfrm>
        </p:spPr>
        <p:txBody>
          <a:bodyPr/>
          <a:lstStyle/>
          <a:p>
            <a:r>
              <a:rPr lang="es-ES_tradnl" dirty="0"/>
              <a:t>SOCIAL STYLE</a:t>
            </a:r>
            <a:endParaRPr lang="es-ES_tradnl" baseline="30000"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lstStyle/>
          <a:p>
            <a:pPr algn="l"/>
            <a:r>
              <a:rPr lang="es-ES_tradnl" dirty="0"/>
              <a:t>© The TRACOM Corporation. Todos los derechos reservados</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lstStyle/>
          <a:p>
            <a:fld id="{1B1CF60C-C85D-47C0-8597-E3BF95F18FA3}" type="slidenum">
              <a:rPr lang="es-ES_tradnl" smtClean="0"/>
              <a:t>24</a:t>
            </a:fld>
            <a:endParaRPr lang="es-ES_tradnl"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2" y="378618"/>
            <a:ext cx="7793036" cy="463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b="1">
                <a:solidFill>
                  <a:schemeClr val="accent6"/>
                </a:solidFill>
              </a:defRPr>
            </a:pPr>
            <a:r>
              <a:rPr lang="es-ES_tradnl" dirty="0"/>
              <a:t>Controla</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2" y="5497122"/>
            <a:ext cx="7793036"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b="1">
                <a:solidFill>
                  <a:schemeClr val="accent6"/>
                </a:solidFill>
              </a:defRPr>
            </a:pPr>
            <a:r>
              <a:rPr lang="es-ES_tradnl" dirty="0"/>
              <a:t>Demuestra emociones</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730886"/>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ES_tradn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lstStyle/>
            <a:p>
              <a:endParaRPr lang="es-ES_tradn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lstStyle/>
            <a:p>
              <a:endParaRPr lang="es-ES_tradn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lstStyle/>
            <a:p>
              <a:endParaRPr lang="es-ES_tradn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lstStyle/>
            <a:p>
              <a:endParaRPr lang="es-ES_tradnl" dirty="0"/>
            </a:p>
          </p:txBody>
        </p:sp>
      </p:grpSp>
      <p:grpSp>
        <p:nvGrpSpPr>
          <p:cNvPr id="30" name="Group 29">
            <a:extLst>
              <a:ext uri="{FF2B5EF4-FFF2-40B4-BE49-F238E27FC236}">
                <a16:creationId xmlns:a16="http://schemas.microsoft.com/office/drawing/2014/main" id="{F4A4CCC8-4E90-4ACF-9C47-7EF82EDA5D6C}"/>
              </a:ext>
            </a:extLst>
          </p:cNvPr>
          <p:cNvGrpSpPr/>
          <p:nvPr/>
        </p:nvGrpSpPr>
        <p:grpSpPr>
          <a:xfrm>
            <a:off x="8601558" y="1243131"/>
            <a:ext cx="971687" cy="1562553"/>
            <a:chOff x="4411120" y="2343386"/>
            <a:chExt cx="1407123" cy="2262770"/>
          </a:xfrm>
        </p:grpSpPr>
        <p:pic>
          <p:nvPicPr>
            <p:cNvPr id="31" name="Picture 30" descr="A person in a suit  Description automatically generated with medium confidence">
              <a:extLst>
                <a:ext uri="{FF2B5EF4-FFF2-40B4-BE49-F238E27FC236}">
                  <a16:creationId xmlns:a16="http://schemas.microsoft.com/office/drawing/2014/main" id="{15BA05B0-FEA6-4920-B059-C2F61D23DEA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2343386"/>
              <a:ext cx="1407123" cy="1943355"/>
            </a:xfrm>
            <a:prstGeom prst="rect">
              <a:avLst/>
            </a:prstGeom>
          </p:spPr>
        </p:pic>
        <p:sp>
          <p:nvSpPr>
            <p:cNvPr id="32" name="TextBox 31">
              <a:extLst>
                <a:ext uri="{FF2B5EF4-FFF2-40B4-BE49-F238E27FC236}">
                  <a16:creationId xmlns:a16="http://schemas.microsoft.com/office/drawing/2014/main" id="{C18015B1-6276-4B73-82AB-E3029480DB60}"/>
                </a:ext>
              </a:extLst>
            </p:cNvPr>
            <p:cNvSpPr txBox="1"/>
            <p:nvPr/>
          </p:nvSpPr>
          <p:spPr>
            <a:xfrm>
              <a:off x="4730018" y="4329157"/>
              <a:ext cx="769326" cy="276999"/>
            </a:xfrm>
            <a:prstGeom prst="rect">
              <a:avLst/>
            </a:prstGeom>
            <a:noFill/>
          </p:spPr>
          <p:txBody>
            <a:bodyPr wrap="square" lIns="0" tIns="0" rIns="0" bIns="0">
              <a:noAutofit/>
            </a:bodyPr>
            <a:lstStyle/>
            <a:p>
              <a:pPr algn="ctr">
                <a:defRPr sz="1600"/>
              </a:pPr>
              <a:r>
                <a:rPr lang="es-ES_tradnl" dirty="0"/>
                <a:t> Kyle</a:t>
              </a:r>
            </a:p>
          </p:txBody>
        </p:sp>
      </p:grpSp>
      <p:grpSp>
        <p:nvGrpSpPr>
          <p:cNvPr id="33" name="Group 32">
            <a:extLst>
              <a:ext uri="{FF2B5EF4-FFF2-40B4-BE49-F238E27FC236}">
                <a16:creationId xmlns:a16="http://schemas.microsoft.com/office/drawing/2014/main" id="{016333AA-9D59-4C10-816A-38D76C098A07}"/>
              </a:ext>
            </a:extLst>
          </p:cNvPr>
          <p:cNvGrpSpPr/>
          <p:nvPr/>
        </p:nvGrpSpPr>
        <p:grpSpPr>
          <a:xfrm>
            <a:off x="6605171" y="1243132"/>
            <a:ext cx="962763" cy="1562554"/>
            <a:chOff x="6375947" y="2343386"/>
            <a:chExt cx="1394200" cy="2262771"/>
          </a:xfrm>
        </p:grpSpPr>
        <p:pic>
          <p:nvPicPr>
            <p:cNvPr id="34" name="Picture 33" descr="A person in a suit  Description automatically generated with low confidence">
              <a:extLst>
                <a:ext uri="{FF2B5EF4-FFF2-40B4-BE49-F238E27FC236}">
                  <a16:creationId xmlns:a16="http://schemas.microsoft.com/office/drawing/2014/main" id="{17FE67DE-8E5E-4827-B03C-18B498F65B4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5947" y="2343386"/>
              <a:ext cx="1394200" cy="1947672"/>
            </a:xfrm>
            <a:prstGeom prst="rect">
              <a:avLst/>
            </a:prstGeom>
          </p:spPr>
        </p:pic>
        <p:sp>
          <p:nvSpPr>
            <p:cNvPr id="35" name="TextBox 34">
              <a:extLst>
                <a:ext uri="{FF2B5EF4-FFF2-40B4-BE49-F238E27FC236}">
                  <a16:creationId xmlns:a16="http://schemas.microsoft.com/office/drawing/2014/main" id="{E53E5C06-7288-40FE-9D99-14B4A20F7DDA}"/>
                </a:ext>
              </a:extLst>
            </p:cNvPr>
            <p:cNvSpPr txBox="1"/>
            <p:nvPr/>
          </p:nvSpPr>
          <p:spPr>
            <a:xfrm>
              <a:off x="6688999" y="4329158"/>
              <a:ext cx="768096" cy="276999"/>
            </a:xfrm>
            <a:prstGeom prst="rect">
              <a:avLst/>
            </a:prstGeom>
            <a:noFill/>
          </p:spPr>
          <p:txBody>
            <a:bodyPr wrap="square" lIns="0" tIns="0" rIns="0" bIns="0">
              <a:noAutofit/>
            </a:bodyPr>
            <a:lstStyle/>
            <a:p>
              <a:pPr algn="ctr">
                <a:defRPr sz="1600"/>
              </a:pPr>
              <a:r>
                <a:rPr lang="es-ES_tradnl" dirty="0"/>
                <a:t> Lana</a:t>
              </a:r>
            </a:p>
          </p:txBody>
        </p:sp>
      </p:grpSp>
      <p:grpSp>
        <p:nvGrpSpPr>
          <p:cNvPr id="36" name="Group 35">
            <a:extLst>
              <a:ext uri="{FF2B5EF4-FFF2-40B4-BE49-F238E27FC236}">
                <a16:creationId xmlns:a16="http://schemas.microsoft.com/office/drawing/2014/main" id="{A6D427C2-5331-4D8A-BF01-4F2C52FCF094}"/>
              </a:ext>
            </a:extLst>
          </p:cNvPr>
          <p:cNvGrpSpPr/>
          <p:nvPr/>
        </p:nvGrpSpPr>
        <p:grpSpPr>
          <a:xfrm>
            <a:off x="6605171" y="3642971"/>
            <a:ext cx="962763" cy="1560704"/>
            <a:chOff x="8327851" y="2343386"/>
            <a:chExt cx="1394200" cy="2260092"/>
          </a:xfrm>
        </p:grpSpPr>
        <p:pic>
          <p:nvPicPr>
            <p:cNvPr id="37" name="Picture 36" descr="A person wearing a suit  Description automatically generated with medium confidence">
              <a:extLst>
                <a:ext uri="{FF2B5EF4-FFF2-40B4-BE49-F238E27FC236}">
                  <a16:creationId xmlns:a16="http://schemas.microsoft.com/office/drawing/2014/main" id="{4BC37B07-18F6-4C65-A71E-5CFBE90ADDB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2343386"/>
              <a:ext cx="1394200" cy="1946620"/>
            </a:xfrm>
            <a:prstGeom prst="rect">
              <a:avLst/>
            </a:prstGeom>
          </p:spPr>
        </p:pic>
        <p:sp>
          <p:nvSpPr>
            <p:cNvPr id="38" name="TextBox 37">
              <a:extLst>
                <a:ext uri="{FF2B5EF4-FFF2-40B4-BE49-F238E27FC236}">
                  <a16:creationId xmlns:a16="http://schemas.microsoft.com/office/drawing/2014/main" id="{DB4AE1ED-C653-4D94-A602-62FD4DA64A29}"/>
                </a:ext>
              </a:extLst>
            </p:cNvPr>
            <p:cNvSpPr txBox="1"/>
            <p:nvPr/>
          </p:nvSpPr>
          <p:spPr>
            <a:xfrm>
              <a:off x="8640903" y="4329158"/>
              <a:ext cx="768096" cy="274320"/>
            </a:xfrm>
            <a:prstGeom prst="rect">
              <a:avLst/>
            </a:prstGeom>
            <a:noFill/>
          </p:spPr>
          <p:txBody>
            <a:bodyPr wrap="square" lIns="0" tIns="0" rIns="0" bIns="0">
              <a:noAutofit/>
            </a:bodyPr>
            <a:lstStyle/>
            <a:p>
              <a:pPr algn="ctr">
                <a:defRPr sz="1600"/>
              </a:pPr>
              <a:r>
                <a:rPr lang="es-ES_tradnl" dirty="0"/>
                <a:t>AJ</a:t>
              </a:r>
            </a:p>
          </p:txBody>
        </p:sp>
      </p:grpSp>
      <p:grpSp>
        <p:nvGrpSpPr>
          <p:cNvPr id="45" name="Group 44">
            <a:extLst>
              <a:ext uri="{FF2B5EF4-FFF2-40B4-BE49-F238E27FC236}">
                <a16:creationId xmlns:a16="http://schemas.microsoft.com/office/drawing/2014/main" id="{3B2F0C12-0E42-4EF8-AF55-902E643FDC8C}"/>
              </a:ext>
            </a:extLst>
          </p:cNvPr>
          <p:cNvGrpSpPr/>
          <p:nvPr/>
        </p:nvGrpSpPr>
        <p:grpSpPr>
          <a:xfrm>
            <a:off x="8601317" y="3642971"/>
            <a:ext cx="970744" cy="1562554"/>
            <a:chOff x="10279755" y="2343386"/>
            <a:chExt cx="1405757" cy="2262771"/>
          </a:xfrm>
        </p:grpSpPr>
        <p:pic>
          <p:nvPicPr>
            <p:cNvPr id="46" name="Picture 45" descr="A picture containing person, wall, clothing, indoor  Description automatically generated">
              <a:extLst>
                <a:ext uri="{FF2B5EF4-FFF2-40B4-BE49-F238E27FC236}">
                  <a16:creationId xmlns:a16="http://schemas.microsoft.com/office/drawing/2014/main" id="{A6C6292A-65BF-4D40-B229-7989F704832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2343386"/>
              <a:ext cx="1405757" cy="1947672"/>
            </a:xfrm>
            <a:prstGeom prst="rect">
              <a:avLst/>
            </a:prstGeom>
          </p:spPr>
        </p:pic>
        <p:sp>
          <p:nvSpPr>
            <p:cNvPr id="47" name="TextBox 46">
              <a:extLst>
                <a:ext uri="{FF2B5EF4-FFF2-40B4-BE49-F238E27FC236}">
                  <a16:creationId xmlns:a16="http://schemas.microsoft.com/office/drawing/2014/main" id="{E704699A-491C-46C8-827F-95D4607193A8}"/>
                </a:ext>
              </a:extLst>
            </p:cNvPr>
            <p:cNvSpPr txBox="1"/>
            <p:nvPr/>
          </p:nvSpPr>
          <p:spPr>
            <a:xfrm>
              <a:off x="10598585" y="4329158"/>
              <a:ext cx="768096" cy="276999"/>
            </a:xfrm>
            <a:prstGeom prst="rect">
              <a:avLst/>
            </a:prstGeom>
            <a:noFill/>
          </p:spPr>
          <p:txBody>
            <a:bodyPr wrap="square" lIns="0" tIns="0" rIns="0" bIns="0">
              <a:noAutofit/>
            </a:bodyPr>
            <a:lstStyle/>
            <a:p>
              <a:pPr algn="ctr">
                <a:defRPr sz="1600"/>
              </a:pPr>
              <a:r>
                <a:rPr lang="es-ES_tradnl" dirty="0"/>
                <a:t>Abby</a:t>
              </a:r>
            </a:p>
          </p:txBody>
        </p:sp>
      </p:grpSp>
      <p:sp>
        <p:nvSpPr>
          <p:cNvPr id="27" name="Callout: Line with No Border 26">
            <a:extLst>
              <a:ext uri="{FF2B5EF4-FFF2-40B4-BE49-F238E27FC236}">
                <a16:creationId xmlns:a16="http://schemas.microsoft.com/office/drawing/2014/main" id="{3B833201-12BD-4DCE-9B16-FFDF1211CFD3}"/>
              </a:ext>
            </a:extLst>
          </p:cNvPr>
          <p:cNvSpPr/>
          <p:nvPr/>
        </p:nvSpPr>
        <p:spPr bwMode="gray">
          <a:xfrm>
            <a:off x="6082986" y="910682"/>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gn="r">
              <a:lnSpc>
                <a:spcPct val="85000"/>
              </a:lnSpc>
              <a:defRPr>
                <a:solidFill>
                  <a:schemeClr val="tx2"/>
                </a:solidFill>
                <a:latin typeface="Arial Black" panose="020B0A04020102020204" pitchFamily="34" charset="0"/>
              </a:defRPr>
            </a:pPr>
            <a:r>
              <a:rPr lang="es-ES_tradnl" dirty="0"/>
              <a:t>Analítico</a:t>
            </a:r>
            <a:br>
              <a:rPr lang="es-ES_tradnl" dirty="0">
                <a:solidFill>
                  <a:schemeClr val="tx2"/>
                </a:solidFill>
                <a:latin typeface="Arial Black" panose="020B0A04020102020204" pitchFamily="34" charset="0"/>
              </a:rPr>
            </a:br>
            <a:endParaRPr lang="es-ES_tradnl" dirty="0">
              <a:solidFill>
                <a:schemeClr val="bg2">
                  <a:lumMod val="90000"/>
                </a:schemeClr>
              </a:solidFill>
              <a:latin typeface="Arial Black" panose="020B0A04020102020204" pitchFamily="34" charset="0"/>
            </a:endParaRPr>
          </a:p>
          <a:p>
            <a:pPr>
              <a:lnSpc>
                <a:spcPct val="85000"/>
              </a:lnSpc>
            </a:pPr>
            <a:endParaRPr lang="es-ES_tradnl" dirty="0">
              <a:solidFill>
                <a:schemeClr val="tx2"/>
              </a:solidFill>
              <a:latin typeface="Arial Black" panose="020B0A04020102020204" pitchFamily="34" charset="0"/>
            </a:endParaRPr>
          </a:p>
        </p:txBody>
      </p:sp>
      <p:sp>
        <p:nvSpPr>
          <p:cNvPr id="28" name="Callout: Line with No Border 27">
            <a:extLst>
              <a:ext uri="{FF2B5EF4-FFF2-40B4-BE49-F238E27FC236}">
                <a16:creationId xmlns:a16="http://schemas.microsoft.com/office/drawing/2014/main" id="{F26513BA-6504-4A1C-A789-7A707743A4D5}"/>
              </a:ext>
            </a:extLst>
          </p:cNvPr>
          <p:cNvSpPr/>
          <p:nvPr/>
        </p:nvSpPr>
        <p:spPr bwMode="gray">
          <a:xfrm>
            <a:off x="6084044" y="3300985"/>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gn="r">
              <a:lnSpc>
                <a:spcPct val="85000"/>
              </a:lnSpc>
              <a:defRPr>
                <a:solidFill>
                  <a:schemeClr val="tx2"/>
                </a:solidFill>
                <a:latin typeface="Arial Black" panose="020B0A04020102020204" pitchFamily="34" charset="0"/>
              </a:defRPr>
            </a:pPr>
            <a:r>
              <a:rPr lang="es-ES_tradnl" dirty="0"/>
              <a:t>Afable</a:t>
            </a:r>
          </a:p>
          <a:p>
            <a:pPr algn="r">
              <a:lnSpc>
                <a:spcPct val="85000"/>
              </a:lnSpc>
            </a:pPr>
            <a:endParaRPr lang="es-ES_tradnl" dirty="0">
              <a:solidFill>
                <a:schemeClr val="tx2"/>
              </a:solidFill>
              <a:latin typeface="Arial Black" panose="020B0A04020102020204" pitchFamily="34" charset="0"/>
            </a:endParaRPr>
          </a:p>
          <a:p>
            <a:pPr>
              <a:lnSpc>
                <a:spcPct val="85000"/>
              </a:lnSpc>
            </a:pPr>
            <a:endParaRPr lang="es-ES_tradnl" dirty="0">
              <a:solidFill>
                <a:schemeClr val="tx2"/>
              </a:solidFill>
              <a:latin typeface="Arial Black" panose="020B0A04020102020204" pitchFamily="34" charset="0"/>
            </a:endParaRPr>
          </a:p>
        </p:txBody>
      </p:sp>
      <p:sp>
        <p:nvSpPr>
          <p:cNvPr id="29" name="Callout: Line with No Border 28">
            <a:extLst>
              <a:ext uri="{FF2B5EF4-FFF2-40B4-BE49-F238E27FC236}">
                <a16:creationId xmlns:a16="http://schemas.microsoft.com/office/drawing/2014/main" id="{B43168A5-9583-4BAA-8EBF-BFD92EE8BDD1}"/>
              </a:ext>
            </a:extLst>
          </p:cNvPr>
          <p:cNvSpPr/>
          <p:nvPr/>
        </p:nvSpPr>
        <p:spPr bwMode="gray">
          <a:xfrm>
            <a:off x="8614798" y="903992"/>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nSpc>
                <a:spcPct val="85000"/>
              </a:lnSpc>
              <a:defRPr>
                <a:solidFill>
                  <a:schemeClr val="tx2"/>
                </a:solidFill>
                <a:latin typeface="Arial Black" panose="020B0A04020102020204" pitchFamily="34" charset="0"/>
              </a:defRPr>
            </a:pPr>
            <a:r>
              <a:rPr lang="es-ES_tradnl" dirty="0"/>
              <a:t>Motivador</a:t>
            </a:r>
          </a:p>
          <a:p>
            <a:pPr>
              <a:lnSpc>
                <a:spcPct val="85000"/>
              </a:lnSpc>
            </a:pPr>
            <a:endParaRPr lang="es-ES_tradnl" dirty="0">
              <a:solidFill>
                <a:schemeClr val="tx2"/>
              </a:solidFill>
              <a:latin typeface="Arial Black" panose="020B0A04020102020204" pitchFamily="34" charset="0"/>
            </a:endParaRPr>
          </a:p>
          <a:p>
            <a:pPr>
              <a:lnSpc>
                <a:spcPct val="85000"/>
              </a:lnSpc>
            </a:pPr>
            <a:endParaRPr lang="es-ES_tradnl" dirty="0">
              <a:solidFill>
                <a:schemeClr val="bg2">
                  <a:lumMod val="90000"/>
                </a:schemeClr>
              </a:solidFill>
            </a:endParaRPr>
          </a:p>
          <a:p>
            <a:pPr>
              <a:lnSpc>
                <a:spcPct val="85000"/>
              </a:lnSpc>
            </a:pPr>
            <a:endParaRPr lang="es-ES_tradnl" dirty="0">
              <a:solidFill>
                <a:schemeClr val="tx2"/>
              </a:solidFill>
              <a:latin typeface="Arial Black" panose="020B0A04020102020204" pitchFamily="34" charset="0"/>
            </a:endParaRPr>
          </a:p>
        </p:txBody>
      </p:sp>
      <p:sp>
        <p:nvSpPr>
          <p:cNvPr id="49" name="Callout: Line with No Border 48">
            <a:extLst>
              <a:ext uri="{FF2B5EF4-FFF2-40B4-BE49-F238E27FC236}">
                <a16:creationId xmlns:a16="http://schemas.microsoft.com/office/drawing/2014/main" id="{8A785769-2C0E-4F75-978F-1F1432C8BEDD}"/>
              </a:ext>
            </a:extLst>
          </p:cNvPr>
          <p:cNvSpPr/>
          <p:nvPr/>
        </p:nvSpPr>
        <p:spPr bwMode="gray">
          <a:xfrm>
            <a:off x="8588885" y="3299826"/>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nSpc>
                <a:spcPct val="85000"/>
              </a:lnSpc>
              <a:defRPr>
                <a:solidFill>
                  <a:schemeClr val="tx2"/>
                </a:solidFill>
                <a:latin typeface="Arial Black" panose="020B0A04020102020204" pitchFamily="34" charset="0"/>
              </a:defRPr>
            </a:pPr>
            <a:r>
              <a:rPr lang="es-ES_tradnl" dirty="0"/>
              <a:t>Expresivo</a:t>
            </a:r>
          </a:p>
          <a:p>
            <a:pPr>
              <a:lnSpc>
                <a:spcPct val="85000"/>
              </a:lnSpc>
            </a:pPr>
            <a:endParaRPr lang="es-ES_tradnl" dirty="0">
              <a:solidFill>
                <a:schemeClr val="tx2"/>
              </a:solidFill>
              <a:latin typeface="Arial Black" panose="020B0A04020102020204" pitchFamily="34" charset="0"/>
            </a:endParaRPr>
          </a:p>
          <a:p>
            <a:pPr>
              <a:lnSpc>
                <a:spcPct val="85000"/>
              </a:lnSpc>
            </a:pPr>
            <a:endParaRPr lang="es-ES_tradnl" dirty="0">
              <a:solidFill>
                <a:schemeClr val="tx2"/>
              </a:solidFill>
              <a:latin typeface="Arial Black" panose="020B0A04020102020204" pitchFamily="34" charset="0"/>
            </a:endParaRPr>
          </a:p>
        </p:txBody>
      </p:sp>
      <p:sp>
        <p:nvSpPr>
          <p:cNvPr id="2" name="Rectangle 1">
            <a:extLst>
              <a:ext uri="{FF2B5EF4-FFF2-40B4-BE49-F238E27FC236}">
                <a16:creationId xmlns:a16="http://schemas.microsoft.com/office/drawing/2014/main" id="{9D497160-1B89-BE4E-CDD5-3BA0CE688C03}"/>
              </a:ext>
            </a:extLst>
          </p:cNvPr>
          <p:cNvSpPr/>
          <p:nvPr/>
        </p:nvSpPr>
        <p:spPr bwMode="gray">
          <a:xfrm>
            <a:off x="4343401" y="2927667"/>
            <a:ext cx="1226344"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ES_tradnl" dirty="0"/>
              <a:t>Pregunta</a:t>
            </a:r>
          </a:p>
        </p:txBody>
      </p:sp>
      <p:sp>
        <p:nvSpPr>
          <p:cNvPr id="5" name="Rectangle 4">
            <a:extLst>
              <a:ext uri="{FF2B5EF4-FFF2-40B4-BE49-F238E27FC236}">
                <a16:creationId xmlns:a16="http://schemas.microsoft.com/office/drawing/2014/main" id="{79E77296-6533-0769-A245-5B4DF520E55B}"/>
              </a:ext>
            </a:extLst>
          </p:cNvPr>
          <p:cNvSpPr/>
          <p:nvPr/>
        </p:nvSpPr>
        <p:spPr bwMode="gray">
          <a:xfrm>
            <a:off x="10564016" y="2922641"/>
            <a:ext cx="891383" cy="374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ES_tradnl" dirty="0"/>
              <a:t>Dice</a:t>
            </a:r>
          </a:p>
        </p:txBody>
      </p:sp>
    </p:spTree>
    <p:extLst>
      <p:ext uri="{BB962C8B-B14F-4D97-AF65-F5344CB8AC3E}">
        <p14:creationId xmlns:p14="http://schemas.microsoft.com/office/powerpoint/2010/main" val="1235715802"/>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1352344"/>
            <a:ext cx="3687763" cy="871744"/>
          </a:xfrm>
        </p:spPr>
        <p:txBody>
          <a:bodyPr wrap="square"/>
          <a:lstStyle/>
          <a:p>
            <a:r>
              <a:rPr lang="es-ES_tradnl" dirty="0"/>
              <a:t>SOCIAL STYLE </a:t>
            </a:r>
            <a:br>
              <a:rPr lang="es-ES_tradnl" dirty="0"/>
            </a:br>
            <a:r>
              <a:rPr lang="es-ES_tradnl" dirty="0"/>
              <a:t>del cliente</a:t>
            </a:r>
            <a:endParaRPr lang="es-ES_tradnl" baseline="30000"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s-ES_tradnl" dirty="0"/>
              <a:t>© The TRACOM Corporation. Todos los derechos reservados</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ES_tradnl" smtClean="0"/>
              <a:t>25</a:t>
            </a:fld>
            <a:endParaRPr lang="es-ES_tradnl" dirty="0"/>
          </a:p>
        </p:txBody>
      </p:sp>
      <p:sp>
        <p:nvSpPr>
          <p:cNvPr id="60" name="Content Placeholder 7">
            <a:extLst>
              <a:ext uri="{FF2B5EF4-FFF2-40B4-BE49-F238E27FC236}">
                <a16:creationId xmlns:a16="http://schemas.microsoft.com/office/drawing/2014/main" id="{DA0AC4AC-D721-4385-BEA2-80A07B507328}"/>
              </a:ext>
            </a:extLst>
          </p:cNvPr>
          <p:cNvSpPr>
            <a:spLocks noGrp="1"/>
          </p:cNvSpPr>
          <p:nvPr>
            <p:ph idx="1"/>
          </p:nvPr>
        </p:nvSpPr>
        <p:spPr>
          <a:xfrm>
            <a:off x="4170363" y="228601"/>
            <a:ext cx="7793037" cy="5715000"/>
          </a:xfrm>
        </p:spPr>
        <p:txBody>
          <a:bodyPr wrap="square">
            <a:noAutofit/>
          </a:bodyPr>
          <a:lstStyle/>
          <a:p>
            <a:r>
              <a:rPr lang="es-ES_tradnl" dirty="0"/>
              <a:t> </a:t>
            </a:r>
          </a:p>
        </p:txBody>
      </p:sp>
      <p:sp>
        <p:nvSpPr>
          <p:cNvPr id="61" name="Rectangle 60">
            <a:extLst>
              <a:ext uri="{FF2B5EF4-FFF2-40B4-BE49-F238E27FC236}">
                <a16:creationId xmlns:a16="http://schemas.microsoft.com/office/drawing/2014/main" id="{58AB8CA7-0AF3-4580-A0DB-1F2117FD0DCB}"/>
              </a:ext>
            </a:extLst>
          </p:cNvPr>
          <p:cNvSpPr/>
          <p:nvPr/>
        </p:nvSpPr>
        <p:spPr bwMode="gray">
          <a:xfrm>
            <a:off x="4170362" y="378618"/>
            <a:ext cx="7793036" cy="463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dirty="0"/>
              <a:t>Controla</a:t>
            </a:r>
          </a:p>
        </p:txBody>
      </p:sp>
      <p:sp>
        <p:nvSpPr>
          <p:cNvPr id="62" name="Rectangle 61">
            <a:extLst>
              <a:ext uri="{FF2B5EF4-FFF2-40B4-BE49-F238E27FC236}">
                <a16:creationId xmlns:a16="http://schemas.microsoft.com/office/drawing/2014/main" id="{CDFD912A-7EF1-4119-A2C3-2391686BAD2E}"/>
              </a:ext>
            </a:extLst>
          </p:cNvPr>
          <p:cNvSpPr/>
          <p:nvPr/>
        </p:nvSpPr>
        <p:spPr bwMode="gray">
          <a:xfrm>
            <a:off x="4170362" y="5497122"/>
            <a:ext cx="7793036"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dirty="0"/>
              <a:t>Demuestra emociones</a:t>
            </a:r>
          </a:p>
        </p:txBody>
      </p:sp>
      <p:sp>
        <p:nvSpPr>
          <p:cNvPr id="63" name="Rectangle 62">
            <a:extLst>
              <a:ext uri="{FF2B5EF4-FFF2-40B4-BE49-F238E27FC236}">
                <a16:creationId xmlns:a16="http://schemas.microsoft.com/office/drawing/2014/main" id="{3C7E49C9-7666-4D22-B95B-7E8DC361CFE7}"/>
              </a:ext>
            </a:extLst>
          </p:cNvPr>
          <p:cNvSpPr/>
          <p:nvPr/>
        </p:nvSpPr>
        <p:spPr bwMode="gray">
          <a:xfrm>
            <a:off x="4343401" y="2927667"/>
            <a:ext cx="1226344"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ES_tradnl" dirty="0"/>
              <a:t>Pregunta</a:t>
            </a:r>
          </a:p>
        </p:txBody>
      </p:sp>
      <p:sp>
        <p:nvSpPr>
          <p:cNvPr id="64" name="Rectangle 63">
            <a:extLst>
              <a:ext uri="{FF2B5EF4-FFF2-40B4-BE49-F238E27FC236}">
                <a16:creationId xmlns:a16="http://schemas.microsoft.com/office/drawing/2014/main" id="{FBB39049-8C33-48C7-B301-D28D83B6BEF7}"/>
              </a:ext>
            </a:extLst>
          </p:cNvPr>
          <p:cNvSpPr/>
          <p:nvPr/>
        </p:nvSpPr>
        <p:spPr bwMode="gray">
          <a:xfrm>
            <a:off x="10564016" y="2922641"/>
            <a:ext cx="891383" cy="374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ES_tradnl" dirty="0"/>
              <a:t>Dice</a:t>
            </a:r>
          </a:p>
        </p:txBody>
      </p:sp>
      <p:grpSp>
        <p:nvGrpSpPr>
          <p:cNvPr id="65" name="Group 64">
            <a:extLst>
              <a:ext uri="{FF2B5EF4-FFF2-40B4-BE49-F238E27FC236}">
                <a16:creationId xmlns:a16="http://schemas.microsoft.com/office/drawing/2014/main" id="{CB16F551-2952-46BF-A819-EF77047F39A9}"/>
              </a:ext>
            </a:extLst>
          </p:cNvPr>
          <p:cNvGrpSpPr/>
          <p:nvPr/>
        </p:nvGrpSpPr>
        <p:grpSpPr>
          <a:xfrm>
            <a:off x="5709427" y="1435469"/>
            <a:ext cx="2078917" cy="1151467"/>
            <a:chOff x="6133585" y="1655351"/>
            <a:chExt cx="1718413" cy="1151467"/>
          </a:xfrm>
        </p:grpSpPr>
        <p:sp>
          <p:nvSpPr>
            <p:cNvPr id="66" name="Callout: Line with No Border 65">
              <a:extLst>
                <a:ext uri="{FF2B5EF4-FFF2-40B4-BE49-F238E27FC236}">
                  <a16:creationId xmlns:a16="http://schemas.microsoft.com/office/drawing/2014/main" id="{40E8A69C-AA95-48D6-83BC-DAC0C72976B5}"/>
                </a:ext>
              </a:extLst>
            </p:cNvPr>
            <p:cNvSpPr/>
            <p:nvPr/>
          </p:nvSpPr>
          <p:spPr bwMode="gray">
            <a:xfrm>
              <a:off x="6377809" y="1655351"/>
              <a:ext cx="1474189" cy="1151467"/>
            </a:xfrm>
            <a:prstGeom prst="callout1">
              <a:avLst>
                <a:gd name="adj1" fmla="val 57279"/>
                <a:gd name="adj2" fmla="val 855"/>
                <a:gd name="adj3" fmla="val 57279"/>
                <a:gd name="adj4" fmla="val 9914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ES_tradnl" dirty="0"/>
                <a:t>Asertivo con preguntar</a:t>
              </a:r>
              <a:br>
                <a:rPr lang="es-ES_tradnl" dirty="0">
                  <a:solidFill>
                    <a:schemeClr val="tx2"/>
                  </a:solidFill>
                </a:rPr>
              </a:br>
              <a:r>
                <a:rPr lang="es-ES_tradnl" dirty="0"/>
                <a:t>Más control</a:t>
              </a:r>
            </a:p>
            <a:p>
              <a:pPr>
                <a:lnSpc>
                  <a:spcPct val="85000"/>
                </a:lnSpc>
              </a:pPr>
              <a:endParaRPr lang="es-ES_tradnl" dirty="0">
                <a:solidFill>
                  <a:schemeClr val="accent6"/>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ES_tradnl" dirty="0"/>
                <a:t>Estilo Analítico</a:t>
              </a:r>
            </a:p>
          </p:txBody>
        </p:sp>
        <p:sp>
          <p:nvSpPr>
            <p:cNvPr id="67" name="Plus Sign 66">
              <a:extLst>
                <a:ext uri="{FF2B5EF4-FFF2-40B4-BE49-F238E27FC236}">
                  <a16:creationId xmlns:a16="http://schemas.microsoft.com/office/drawing/2014/main" id="{754AADE2-B026-46A2-86C0-678EFD236D1C}"/>
                </a:ext>
              </a:extLst>
            </p:cNvPr>
            <p:cNvSpPr/>
            <p:nvPr/>
          </p:nvSpPr>
          <p:spPr bwMode="gray">
            <a:xfrm>
              <a:off x="6133585" y="198320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grpSp>
      <p:grpSp>
        <p:nvGrpSpPr>
          <p:cNvPr id="68" name="Group 67">
            <a:extLst>
              <a:ext uri="{FF2B5EF4-FFF2-40B4-BE49-F238E27FC236}">
                <a16:creationId xmlns:a16="http://schemas.microsoft.com/office/drawing/2014/main" id="{1DCE12F7-2E9B-4229-A21A-E1F863086267}"/>
              </a:ext>
            </a:extLst>
          </p:cNvPr>
          <p:cNvGrpSpPr/>
          <p:nvPr/>
        </p:nvGrpSpPr>
        <p:grpSpPr>
          <a:xfrm>
            <a:off x="8304064" y="1435469"/>
            <a:ext cx="2100019" cy="1151467"/>
            <a:chOff x="6133771" y="1655351"/>
            <a:chExt cx="1718227" cy="1151467"/>
          </a:xfrm>
        </p:grpSpPr>
        <p:sp>
          <p:nvSpPr>
            <p:cNvPr id="69" name="Callout: Line with No Border 68">
              <a:extLst>
                <a:ext uri="{FF2B5EF4-FFF2-40B4-BE49-F238E27FC236}">
                  <a16:creationId xmlns:a16="http://schemas.microsoft.com/office/drawing/2014/main" id="{E6487E75-CFC3-43BB-B492-36364F55B2A5}"/>
                </a:ext>
              </a:extLst>
            </p:cNvPr>
            <p:cNvSpPr/>
            <p:nvPr/>
          </p:nvSpPr>
          <p:spPr bwMode="gray">
            <a:xfrm>
              <a:off x="6377809" y="1655351"/>
              <a:ext cx="1474189" cy="1151467"/>
            </a:xfrm>
            <a:prstGeom prst="callout1">
              <a:avLst>
                <a:gd name="adj1" fmla="val 56619"/>
                <a:gd name="adj2" fmla="val -940"/>
                <a:gd name="adj3" fmla="val 56251"/>
                <a:gd name="adj4" fmla="val 9976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ES_tradnl" dirty="0"/>
                <a:t>Asertivo </a:t>
              </a:r>
              <a:br>
                <a:rPr lang="es-ES_tradnl" dirty="0"/>
              </a:br>
              <a:r>
                <a:rPr lang="es-ES_tradnl" dirty="0"/>
                <a:t>con decir</a:t>
              </a:r>
              <a:br>
                <a:rPr lang="es-ES_tradnl" dirty="0">
                  <a:solidFill>
                    <a:schemeClr val="tx2"/>
                  </a:solidFill>
                </a:rPr>
              </a:br>
              <a:r>
                <a:rPr lang="es-ES_tradnl" dirty="0"/>
                <a:t>Más control</a:t>
              </a:r>
            </a:p>
            <a:p>
              <a:pPr>
                <a:lnSpc>
                  <a:spcPct val="85000"/>
                </a:lnSpc>
              </a:pPr>
              <a:endParaRPr lang="es-ES_tradnl"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ES_tradnl" dirty="0"/>
                <a:t>Estilo Motivador</a:t>
              </a:r>
            </a:p>
          </p:txBody>
        </p:sp>
        <p:sp>
          <p:nvSpPr>
            <p:cNvPr id="70" name="Plus Sign 69">
              <a:extLst>
                <a:ext uri="{FF2B5EF4-FFF2-40B4-BE49-F238E27FC236}">
                  <a16:creationId xmlns:a16="http://schemas.microsoft.com/office/drawing/2014/main" id="{3A1257A2-F89A-4ABB-BC7D-CD91ACDEDA84}"/>
                </a:ext>
              </a:extLst>
            </p:cNvPr>
            <p:cNvSpPr/>
            <p:nvPr/>
          </p:nvSpPr>
          <p:spPr bwMode="gray">
            <a:xfrm>
              <a:off x="6133771" y="198320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grpSp>
      <p:grpSp>
        <p:nvGrpSpPr>
          <p:cNvPr id="71" name="Group 70">
            <a:extLst>
              <a:ext uri="{FF2B5EF4-FFF2-40B4-BE49-F238E27FC236}">
                <a16:creationId xmlns:a16="http://schemas.microsoft.com/office/drawing/2014/main" id="{0F4AC119-3C5D-44B4-B3AB-FE40C665C438}"/>
              </a:ext>
            </a:extLst>
          </p:cNvPr>
          <p:cNvGrpSpPr/>
          <p:nvPr/>
        </p:nvGrpSpPr>
        <p:grpSpPr>
          <a:xfrm>
            <a:off x="5709431" y="3632775"/>
            <a:ext cx="2078917" cy="1151467"/>
            <a:chOff x="6133585" y="1655351"/>
            <a:chExt cx="1718413" cy="1151467"/>
          </a:xfrm>
        </p:grpSpPr>
        <p:sp>
          <p:nvSpPr>
            <p:cNvPr id="72" name="Callout: Line with No Border 71">
              <a:extLst>
                <a:ext uri="{FF2B5EF4-FFF2-40B4-BE49-F238E27FC236}">
                  <a16:creationId xmlns:a16="http://schemas.microsoft.com/office/drawing/2014/main" id="{3BB217B8-7951-41BA-9A15-13F6B125B578}"/>
                </a:ext>
              </a:extLst>
            </p:cNvPr>
            <p:cNvSpPr/>
            <p:nvPr/>
          </p:nvSpPr>
          <p:spPr bwMode="gray">
            <a:xfrm>
              <a:off x="6377809" y="1655351"/>
              <a:ext cx="1474189" cy="1151467"/>
            </a:xfrm>
            <a:prstGeom prst="callout1">
              <a:avLst>
                <a:gd name="adj1" fmla="val 68383"/>
                <a:gd name="adj2" fmla="val 474"/>
                <a:gd name="adj3" fmla="val 68382"/>
                <a:gd name="adj4" fmla="val 99288"/>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ES_tradnl" dirty="0"/>
                <a:t>Asertivo con preguntar</a:t>
              </a:r>
              <a:br>
                <a:rPr lang="es-ES_tradnl" dirty="0">
                  <a:solidFill>
                    <a:schemeClr val="tx2"/>
                  </a:solidFill>
                </a:rPr>
              </a:br>
              <a:r>
                <a:rPr lang="es-ES_tradnl" dirty="0"/>
                <a:t>Más demostrar emociones</a:t>
              </a:r>
            </a:p>
            <a:p>
              <a:pPr>
                <a:lnSpc>
                  <a:spcPct val="85000"/>
                </a:lnSpc>
              </a:pPr>
              <a:endParaRPr lang="es-ES_tradnl"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ES_tradnl" dirty="0"/>
                <a:t>Estilo </a:t>
              </a:r>
              <a:br>
                <a:rPr lang="es-ES_tradnl" dirty="0"/>
              </a:br>
              <a:r>
                <a:rPr lang="es-ES_tradnl" dirty="0"/>
                <a:t>Afable</a:t>
              </a:r>
            </a:p>
          </p:txBody>
        </p:sp>
        <p:sp>
          <p:nvSpPr>
            <p:cNvPr id="73" name="Plus Sign 72">
              <a:extLst>
                <a:ext uri="{FF2B5EF4-FFF2-40B4-BE49-F238E27FC236}">
                  <a16:creationId xmlns:a16="http://schemas.microsoft.com/office/drawing/2014/main" id="{D3778001-0C53-43C1-B0A6-4D4ECA33A7A7}"/>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grpSp>
      <p:grpSp>
        <p:nvGrpSpPr>
          <p:cNvPr id="74" name="Group 73">
            <a:extLst>
              <a:ext uri="{FF2B5EF4-FFF2-40B4-BE49-F238E27FC236}">
                <a16:creationId xmlns:a16="http://schemas.microsoft.com/office/drawing/2014/main" id="{38B5E864-4F15-462E-B87D-A100A414CB9C}"/>
              </a:ext>
            </a:extLst>
          </p:cNvPr>
          <p:cNvGrpSpPr/>
          <p:nvPr/>
        </p:nvGrpSpPr>
        <p:grpSpPr>
          <a:xfrm>
            <a:off x="8304064" y="3632775"/>
            <a:ext cx="2100019" cy="1151467"/>
            <a:chOff x="6133771" y="1655351"/>
            <a:chExt cx="1718227" cy="1151467"/>
          </a:xfrm>
        </p:grpSpPr>
        <p:sp>
          <p:nvSpPr>
            <p:cNvPr id="75" name="Callout: Line with No Border 74">
              <a:extLst>
                <a:ext uri="{FF2B5EF4-FFF2-40B4-BE49-F238E27FC236}">
                  <a16:creationId xmlns:a16="http://schemas.microsoft.com/office/drawing/2014/main" id="{EC481C17-8D16-475A-85E5-A2095696CC60}"/>
                </a:ext>
              </a:extLst>
            </p:cNvPr>
            <p:cNvSpPr/>
            <p:nvPr/>
          </p:nvSpPr>
          <p:spPr bwMode="gray">
            <a:xfrm>
              <a:off x="6377809" y="1655351"/>
              <a:ext cx="1474189" cy="1151467"/>
            </a:xfrm>
            <a:prstGeom prst="callout1">
              <a:avLst>
                <a:gd name="adj1" fmla="val 67647"/>
                <a:gd name="adj2" fmla="val 470"/>
                <a:gd name="adj3" fmla="val 67647"/>
                <a:gd name="adj4" fmla="val 97416"/>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ES_tradnl" dirty="0"/>
                <a:t>Asertivo </a:t>
              </a:r>
              <a:br>
                <a:rPr lang="es-ES_tradnl" dirty="0"/>
              </a:br>
              <a:r>
                <a:rPr lang="es-ES_tradnl" dirty="0"/>
                <a:t>con decir</a:t>
              </a:r>
              <a:br>
                <a:rPr lang="es-ES_tradnl" dirty="0">
                  <a:solidFill>
                    <a:schemeClr val="tx2"/>
                  </a:solidFill>
                </a:rPr>
              </a:br>
              <a:r>
                <a:rPr lang="es-ES_tradnl" dirty="0"/>
                <a:t>Más demostrar emociones</a:t>
              </a:r>
            </a:p>
            <a:p>
              <a:pPr>
                <a:lnSpc>
                  <a:spcPct val="85000"/>
                </a:lnSpc>
              </a:pPr>
              <a:endParaRPr lang="es-ES_tradnl"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ES_tradnl" dirty="0"/>
                <a:t>Estilo Expresivo</a:t>
              </a:r>
            </a:p>
          </p:txBody>
        </p:sp>
        <p:sp>
          <p:nvSpPr>
            <p:cNvPr id="76" name="Plus Sign 75">
              <a:extLst>
                <a:ext uri="{FF2B5EF4-FFF2-40B4-BE49-F238E27FC236}">
                  <a16:creationId xmlns:a16="http://schemas.microsoft.com/office/drawing/2014/main" id="{EA8C5FF7-55AF-4D87-8EBE-20F6E45DB457}"/>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grpSp>
      <p:grpSp>
        <p:nvGrpSpPr>
          <p:cNvPr id="77" name="Group 76">
            <a:extLst>
              <a:ext uri="{FF2B5EF4-FFF2-40B4-BE49-F238E27FC236}">
                <a16:creationId xmlns:a16="http://schemas.microsoft.com/office/drawing/2014/main" id="{C1D5C701-D593-4057-9E71-721A896AF588}"/>
              </a:ext>
            </a:extLst>
          </p:cNvPr>
          <p:cNvGrpSpPr/>
          <p:nvPr/>
        </p:nvGrpSpPr>
        <p:grpSpPr>
          <a:xfrm>
            <a:off x="5661818" y="730886"/>
            <a:ext cx="4810125" cy="4752148"/>
            <a:chOff x="5521325" y="584200"/>
            <a:chExt cx="5180542" cy="5118100"/>
          </a:xfrm>
        </p:grpSpPr>
        <p:sp>
          <p:nvSpPr>
            <p:cNvPr id="78" name="Callout: Quad Arrow 77">
              <a:extLst>
                <a:ext uri="{FF2B5EF4-FFF2-40B4-BE49-F238E27FC236}">
                  <a16:creationId xmlns:a16="http://schemas.microsoft.com/office/drawing/2014/main" id="{A914BF9E-44EB-43B5-90BB-0FE1F01B81ED}"/>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79" name="Freeform: Shape 78">
              <a:extLst>
                <a:ext uri="{FF2B5EF4-FFF2-40B4-BE49-F238E27FC236}">
                  <a16:creationId xmlns:a16="http://schemas.microsoft.com/office/drawing/2014/main" id="{65508756-1A6F-428E-A676-AF7193050AD8}"/>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ES_tradnl" dirty="0"/>
            </a:p>
          </p:txBody>
        </p:sp>
        <p:sp>
          <p:nvSpPr>
            <p:cNvPr id="80" name="Freeform: Shape 79">
              <a:extLst>
                <a:ext uri="{FF2B5EF4-FFF2-40B4-BE49-F238E27FC236}">
                  <a16:creationId xmlns:a16="http://schemas.microsoft.com/office/drawing/2014/main" id="{33FA9672-79E9-4CB5-97F4-29031F9AEEF7}"/>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ES_tradnl" dirty="0"/>
            </a:p>
          </p:txBody>
        </p:sp>
        <p:sp>
          <p:nvSpPr>
            <p:cNvPr id="81" name="Freeform: Shape 80">
              <a:extLst>
                <a:ext uri="{FF2B5EF4-FFF2-40B4-BE49-F238E27FC236}">
                  <a16:creationId xmlns:a16="http://schemas.microsoft.com/office/drawing/2014/main" id="{124EDC45-50AE-40E4-BC06-54DA15936371}"/>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ES_tradnl" dirty="0"/>
            </a:p>
          </p:txBody>
        </p:sp>
        <p:sp>
          <p:nvSpPr>
            <p:cNvPr id="82" name="Freeform: Shape 81">
              <a:extLst>
                <a:ext uri="{FF2B5EF4-FFF2-40B4-BE49-F238E27FC236}">
                  <a16:creationId xmlns:a16="http://schemas.microsoft.com/office/drawing/2014/main" id="{D94565B5-C0B8-4DD5-A4F3-3DADAC676933}"/>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ES_tradnl" dirty="0"/>
            </a:p>
          </p:txBody>
        </p:sp>
      </p:grpSp>
    </p:spTree>
    <p:extLst>
      <p:ext uri="{BB962C8B-B14F-4D97-AF65-F5344CB8AC3E}">
        <p14:creationId xmlns:p14="http://schemas.microsoft.com/office/powerpoint/2010/main" val="39403771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3A2DC-4FAD-4DDA-B2EC-E791E469AAD5}"/>
              </a:ext>
            </a:extLst>
          </p:cNvPr>
          <p:cNvSpPr>
            <a:spLocks noGrp="1"/>
          </p:cNvSpPr>
          <p:nvPr>
            <p:ph type="title"/>
          </p:nvPr>
        </p:nvSpPr>
        <p:spPr>
          <a:xfrm>
            <a:off x="300038" y="228600"/>
            <a:ext cx="11663362" cy="1009650"/>
          </a:xfrm>
        </p:spPr>
        <p:txBody>
          <a:bodyPr wrap="square">
            <a:noAutofit/>
          </a:bodyPr>
          <a:lstStyle/>
          <a:p>
            <a:r>
              <a:rPr lang="es-ES_tradnl" dirty="0"/>
              <a:t>Necesidad, orientación y acción de crecimiento</a:t>
            </a:r>
          </a:p>
        </p:txBody>
      </p:sp>
      <p:sp>
        <p:nvSpPr>
          <p:cNvPr id="4" name="Slide Number Placeholder 3">
            <a:extLst>
              <a:ext uri="{FF2B5EF4-FFF2-40B4-BE49-F238E27FC236}">
                <a16:creationId xmlns:a16="http://schemas.microsoft.com/office/drawing/2014/main" id="{09931028-95FC-40F4-B086-0E139AE93ADB}"/>
              </a:ext>
            </a:extLst>
          </p:cNvPr>
          <p:cNvSpPr>
            <a:spLocks noGrp="1"/>
          </p:cNvSpPr>
          <p:nvPr>
            <p:ph type="sldNum" sz="quarter" idx="12"/>
          </p:nvPr>
        </p:nvSpPr>
        <p:spPr/>
        <p:txBody>
          <a:bodyPr wrap="square">
            <a:noAutofit/>
          </a:bodyPr>
          <a:lstStyle/>
          <a:p>
            <a:fld id="{1B1CF60C-C85D-47C0-8597-E3BF95F18FA3}" type="slidenum">
              <a:rPr lang="es-ES_tradnl" smtClean="0"/>
              <a:t>26</a:t>
            </a:fld>
            <a:endParaRPr lang="es-ES_tradnl" dirty="0"/>
          </a:p>
        </p:txBody>
      </p:sp>
      <p:sp>
        <p:nvSpPr>
          <p:cNvPr id="5" name="Footer Placeholder 4">
            <a:extLst>
              <a:ext uri="{FF2B5EF4-FFF2-40B4-BE49-F238E27FC236}">
                <a16:creationId xmlns:a16="http://schemas.microsoft.com/office/drawing/2014/main" id="{C8D926F6-9516-4ED2-947F-2F165321F0BC}"/>
              </a:ext>
            </a:extLst>
          </p:cNvPr>
          <p:cNvSpPr>
            <a:spLocks noGrp="1"/>
          </p:cNvSpPr>
          <p:nvPr>
            <p:ph type="ftr" sz="quarter" idx="13"/>
          </p:nvPr>
        </p:nvSpPr>
        <p:spPr/>
        <p:txBody>
          <a:bodyPr wrap="square">
            <a:noAutofit/>
          </a:bodyPr>
          <a:lstStyle/>
          <a:p>
            <a:pPr algn="l"/>
            <a:r>
              <a:rPr lang="es-ES_tradnl" dirty="0"/>
              <a:t>© The TRACOM Corporation. Todos los derechos reservados.</a:t>
            </a:r>
          </a:p>
        </p:txBody>
      </p:sp>
      <p:grpSp>
        <p:nvGrpSpPr>
          <p:cNvPr id="9" name="Group 8">
            <a:extLst>
              <a:ext uri="{FF2B5EF4-FFF2-40B4-BE49-F238E27FC236}">
                <a16:creationId xmlns:a16="http://schemas.microsoft.com/office/drawing/2014/main" id="{36C7EA4D-94C0-4EDF-930E-8C07DB2765F5}"/>
              </a:ext>
            </a:extLst>
          </p:cNvPr>
          <p:cNvGrpSpPr/>
          <p:nvPr/>
        </p:nvGrpSpPr>
        <p:grpSpPr>
          <a:xfrm>
            <a:off x="466724" y="2241550"/>
            <a:ext cx="11496675" cy="3194050"/>
            <a:chOff x="228600" y="2306638"/>
            <a:chExt cx="8647747" cy="3194050"/>
          </a:xfrm>
        </p:grpSpPr>
        <p:sp>
          <p:nvSpPr>
            <p:cNvPr id="10" name="Rectangle 9">
              <a:extLst>
                <a:ext uri="{FF2B5EF4-FFF2-40B4-BE49-F238E27FC236}">
                  <a16:creationId xmlns:a16="http://schemas.microsoft.com/office/drawing/2014/main" id="{C26694F7-CA44-4B77-B16B-9BE645D4CC05}"/>
                </a:ext>
              </a:extLst>
            </p:cNvPr>
            <p:cNvSpPr/>
            <p:nvPr/>
          </p:nvSpPr>
          <p:spPr bwMode="gray">
            <a:xfrm>
              <a:off x="228600" y="39544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es-ES_tradnl" dirty="0"/>
                <a:t>Acción de crecimiento</a:t>
              </a:r>
            </a:p>
            <a:p>
              <a:pPr>
                <a:lnSpc>
                  <a:spcPct val="85000"/>
                </a:lnSpc>
                <a:defRPr sz="1600">
                  <a:solidFill>
                    <a:schemeClr val="tx2"/>
                  </a:solidFill>
                </a:defRPr>
              </a:pPr>
              <a:r>
                <a:rPr lang="es-ES_tradnl" dirty="0"/>
                <a:t>Comportamiento que rara vez se utiliza en cada Estilo. Usar este comportamiento con más frecuencia aumentaría la eficacia de este Estilo</a:t>
              </a:r>
            </a:p>
          </p:txBody>
        </p:sp>
        <p:sp>
          <p:nvSpPr>
            <p:cNvPr id="11" name="Rectangle 10">
              <a:extLst>
                <a:ext uri="{FF2B5EF4-FFF2-40B4-BE49-F238E27FC236}">
                  <a16:creationId xmlns:a16="http://schemas.microsoft.com/office/drawing/2014/main" id="{C0AC5FBD-BB51-445A-B1BC-72857BDA7CB6}"/>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es-ES_tradnl" dirty="0"/>
                <a:t>Necesidad</a:t>
              </a:r>
            </a:p>
            <a:p>
              <a:pPr>
                <a:lnSpc>
                  <a:spcPct val="85000"/>
                </a:lnSpc>
                <a:defRPr sz="1600">
                  <a:solidFill>
                    <a:schemeClr val="tx2"/>
                  </a:solidFill>
                </a:defRPr>
              </a:pPr>
              <a:r>
                <a:rPr lang="es-ES_tradnl" dirty="0"/>
                <a:t>El objetivo de cada Estilo</a:t>
              </a:r>
            </a:p>
          </p:txBody>
        </p:sp>
        <p:sp>
          <p:nvSpPr>
            <p:cNvPr id="12" name="Rectangle 11">
              <a:extLst>
                <a:ext uri="{FF2B5EF4-FFF2-40B4-BE49-F238E27FC236}">
                  <a16:creationId xmlns:a16="http://schemas.microsoft.com/office/drawing/2014/main" id="{ED650A53-552E-44C8-B950-23CBB872AACD}"/>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45720" anchor="ctr">
              <a:noAutofit/>
            </a:bodyPr>
            <a:lstStyle/>
            <a:p>
              <a:pPr>
                <a:lnSpc>
                  <a:spcPct val="85000"/>
                </a:lnSpc>
                <a:defRPr>
                  <a:solidFill>
                    <a:schemeClr val="tx2"/>
                  </a:solidFill>
                </a:defRPr>
              </a:pPr>
              <a:r>
                <a:rPr lang="es-ES_tradnl" sz="2000" dirty="0"/>
                <a:t>Orientación</a:t>
              </a:r>
              <a:br>
                <a:rPr lang="es-ES_tradnl" sz="2000" dirty="0">
                  <a:solidFill>
                    <a:schemeClr val="tx2"/>
                  </a:solidFill>
                </a:rPr>
              </a:br>
              <a:r>
                <a:rPr lang="es-ES_tradnl" sz="1600" dirty="0"/>
                <a:t>El comportamiento común que se utiliza para satisfacer la necesidad</a:t>
              </a:r>
            </a:p>
          </p:txBody>
        </p:sp>
      </p:grpSp>
      <p:sp>
        <p:nvSpPr>
          <p:cNvPr id="17" name="Oval 16">
            <a:extLst>
              <a:ext uri="{FF2B5EF4-FFF2-40B4-BE49-F238E27FC236}">
                <a16:creationId xmlns:a16="http://schemas.microsoft.com/office/drawing/2014/main" id="{B83785F0-1EEC-408A-BD77-B3C132010890}"/>
              </a:ext>
            </a:extLst>
          </p:cNvPr>
          <p:cNvSpPr/>
          <p:nvPr/>
        </p:nvSpPr>
        <p:spPr bwMode="gray">
          <a:xfrm>
            <a:off x="551768" y="2680398"/>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18" name="Oval 17">
            <a:extLst>
              <a:ext uri="{FF2B5EF4-FFF2-40B4-BE49-F238E27FC236}">
                <a16:creationId xmlns:a16="http://schemas.microsoft.com/office/drawing/2014/main" id="{8303CC9F-09F2-431D-A0D8-8AA585253AF0}"/>
              </a:ext>
            </a:extLst>
          </p:cNvPr>
          <p:cNvSpPr/>
          <p:nvPr/>
        </p:nvSpPr>
        <p:spPr bwMode="gray">
          <a:xfrm>
            <a:off x="551768" y="4326390"/>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19" name="Oval 18">
            <a:extLst>
              <a:ext uri="{FF2B5EF4-FFF2-40B4-BE49-F238E27FC236}">
                <a16:creationId xmlns:a16="http://schemas.microsoft.com/office/drawing/2014/main" id="{5CB54A0A-5BB3-4CD6-A501-EAF79105EAC7}"/>
              </a:ext>
            </a:extLst>
          </p:cNvPr>
          <p:cNvSpPr/>
          <p:nvPr/>
        </p:nvSpPr>
        <p:spPr bwMode="gray">
          <a:xfrm>
            <a:off x="6431868" y="2678565"/>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pic>
        <p:nvPicPr>
          <p:cNvPr id="6" name="Picture 5" descr="Icon  Description automatically generated">
            <a:extLst>
              <a:ext uri="{FF2B5EF4-FFF2-40B4-BE49-F238E27FC236}">
                <a16:creationId xmlns:a16="http://schemas.microsoft.com/office/drawing/2014/main" id="{266AF39A-097F-D04C-B325-8114F43751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495" y="2778155"/>
            <a:ext cx="314825" cy="419767"/>
          </a:xfrm>
          <a:prstGeom prst="rect">
            <a:avLst/>
          </a:prstGeom>
        </p:spPr>
      </p:pic>
      <p:pic>
        <p:nvPicPr>
          <p:cNvPr id="8" name="Picture 7" descr="Icon  Description automatically generated">
            <a:extLst>
              <a:ext uri="{FF2B5EF4-FFF2-40B4-BE49-F238E27FC236}">
                <a16:creationId xmlns:a16="http://schemas.microsoft.com/office/drawing/2014/main" id="{F916E8B8-F798-A948-B456-E24AE9F5CD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8417" y="2765242"/>
            <a:ext cx="399095" cy="470842"/>
          </a:xfrm>
          <a:prstGeom prst="rect">
            <a:avLst/>
          </a:prstGeom>
        </p:spPr>
      </p:pic>
      <p:pic>
        <p:nvPicPr>
          <p:cNvPr id="15" name="Picture 14" descr="Icon  Description automatically generated">
            <a:extLst>
              <a:ext uri="{FF2B5EF4-FFF2-40B4-BE49-F238E27FC236}">
                <a16:creationId xmlns:a16="http://schemas.microsoft.com/office/drawing/2014/main" id="{04B0E857-EA29-DB44-8BB0-339E9D3B2A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335" y="4448626"/>
            <a:ext cx="416425" cy="416425"/>
          </a:xfrm>
          <a:prstGeom prst="rect">
            <a:avLst/>
          </a:prstGeom>
        </p:spPr>
      </p:pic>
    </p:spTree>
    <p:extLst>
      <p:ext uri="{BB962C8B-B14F-4D97-AF65-F5344CB8AC3E}">
        <p14:creationId xmlns:p14="http://schemas.microsoft.com/office/powerpoint/2010/main" val="553305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228600"/>
            <a:ext cx="3687763" cy="1995488"/>
          </a:xfrm>
        </p:spPr>
        <p:txBody>
          <a:bodyPr wrap="square">
            <a:noAutofit/>
          </a:bodyPr>
          <a:lstStyle/>
          <a:p>
            <a:r>
              <a:rPr lang="es-ES_tradnl" dirty="0"/>
              <a:t>SOCIAL STYLE </a:t>
            </a:r>
            <a:br>
              <a:rPr lang="es-ES_tradnl" dirty="0"/>
            </a:br>
            <a:r>
              <a:rPr lang="es-ES_tradnl" dirty="0"/>
              <a:t>Características clave</a:t>
            </a:r>
            <a:endParaRPr lang="es-ES_tradnl"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es-ES_tradnl"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s-ES_tradnl" dirty="0"/>
              <a:t>© The TRACOM Corporation. Todos los derechos reservados.</a:t>
            </a:r>
          </a:p>
          <a:p>
            <a:pPr algn="l"/>
            <a:endParaRPr lang="es-ES_tradnl"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ES_tradnl" smtClean="0"/>
              <a:t>27</a:t>
            </a:fld>
            <a:endParaRPr lang="es-ES_tradnl"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sz="1600" dirty="0"/>
              <a:t>Controla</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3641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sz="1600" dirty="0"/>
              <a:t>Demuestra emociones</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ES_tradnl" sz="1600" dirty="0"/>
              <a:t>Pregunta</a:t>
            </a:r>
            <a:endParaRPr lang="es-ES_tradnl"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ES_tradnl" sz="1600" dirty="0"/>
              <a:t>Dice</a:t>
            </a:r>
            <a:endParaRPr lang="es-ES_tradnl" dirty="0"/>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942390" y="1352344"/>
            <a:ext cx="267656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es-ES_tradnl" sz="1600" dirty="0"/>
              <a:t>Analítico</a:t>
            </a:r>
            <a:br>
              <a:rPr lang="es-ES_tradnl" sz="1600" dirty="0">
                <a:solidFill>
                  <a:schemeClr val="tx2"/>
                </a:solidFill>
                <a:latin typeface="Arial Black" panose="020B0A04020102020204" pitchFamily="34" charset="0"/>
              </a:rPr>
            </a:br>
            <a:endParaRPr lang="es-ES_tradnl" sz="1600" dirty="0">
              <a:solidFill>
                <a:schemeClr val="tx2"/>
              </a:solidFill>
              <a:latin typeface="Arial Black" panose="020B0A04020102020204" pitchFamily="34" charset="0"/>
            </a:endParaRPr>
          </a:p>
          <a:p>
            <a:pPr algn="r">
              <a:lnSpc>
                <a:spcPct val="85000"/>
              </a:lnSpc>
            </a:pPr>
            <a:r>
              <a:rPr lang="es-ES_tradnl" sz="1600" b="1" dirty="0">
                <a:solidFill>
                  <a:schemeClr val="accent6"/>
                </a:solidFill>
              </a:rPr>
              <a:t>Necesidad: </a:t>
            </a:r>
            <a:r>
              <a:rPr lang="es-ES_tradnl" sz="1600" dirty="0">
                <a:solidFill>
                  <a:schemeClr val="tx2"/>
                </a:solidFill>
              </a:rPr>
              <a:t>Estar en lo cierto</a:t>
            </a:r>
            <a:endParaRPr lang="es-ES_tradnl" sz="1600" b="1" dirty="0">
              <a:solidFill>
                <a:schemeClr val="tx2"/>
              </a:solidFill>
            </a:endParaRPr>
          </a:p>
          <a:p>
            <a:pPr algn="r">
              <a:lnSpc>
                <a:spcPct val="85000"/>
              </a:lnSpc>
            </a:pPr>
            <a:r>
              <a:rPr lang="es-ES_tradnl" sz="1600" b="1" dirty="0">
                <a:solidFill>
                  <a:schemeClr val="accent6"/>
                </a:solidFill>
              </a:rPr>
              <a:t>Orientación:</a:t>
            </a:r>
            <a:r>
              <a:rPr lang="es-ES_tradnl" sz="1600" dirty="0">
                <a:solidFill>
                  <a:schemeClr val="accent6"/>
                </a:solidFill>
              </a:rPr>
              <a:t> </a:t>
            </a:r>
            <a:r>
              <a:rPr lang="es-ES_tradnl" sz="1600" dirty="0">
                <a:solidFill>
                  <a:schemeClr val="tx2"/>
                </a:solidFill>
              </a:rPr>
              <a:t>Pensar</a:t>
            </a:r>
          </a:p>
          <a:p>
            <a:pPr algn="r">
              <a:lnSpc>
                <a:spcPct val="85000"/>
              </a:lnSpc>
            </a:pPr>
            <a:r>
              <a:rPr lang="es-ES_tradnl" sz="1600" b="1" dirty="0">
                <a:solidFill>
                  <a:schemeClr val="accent6"/>
                </a:solidFill>
              </a:rPr>
              <a:t>Acción de crecimiento:</a:t>
            </a:r>
            <a:r>
              <a:rPr lang="es-ES_tradnl" sz="1600" dirty="0">
                <a:solidFill>
                  <a:schemeClr val="accent6"/>
                </a:solidFill>
              </a:rPr>
              <a:t> </a:t>
            </a:r>
            <a:r>
              <a:rPr lang="es-ES_tradnl" sz="1600" dirty="0">
                <a:solidFill>
                  <a:schemeClr val="tx2"/>
                </a:solidFill>
              </a:rPr>
              <a:t>Expresar</a:t>
            </a:r>
          </a:p>
          <a:p>
            <a:pPr algn="r">
              <a:lnSpc>
                <a:spcPct val="85000"/>
              </a:lnSpc>
              <a:defRPr sz="1600">
                <a:solidFill>
                  <a:schemeClr val="tx2"/>
                </a:solidFill>
              </a:defRPr>
            </a:pPr>
            <a:r>
              <a:rPr lang="es-ES_tradnl" sz="1400" dirty="0"/>
              <a:t>  </a:t>
            </a:r>
          </a:p>
          <a:p>
            <a:pPr>
              <a:lnSpc>
                <a:spcPct val="85000"/>
              </a:lnSpc>
            </a:pPr>
            <a:endParaRPr lang="es-ES_tradnl" sz="12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ES_tradn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ES_tradn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ES_tradn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ES_tradnl"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942390" y="3598822"/>
            <a:ext cx="267656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es-ES_tradnl" sz="1600" dirty="0"/>
              <a:t>Afable</a:t>
            </a:r>
          </a:p>
          <a:p>
            <a:pPr algn="r">
              <a:lnSpc>
                <a:spcPct val="85000"/>
              </a:lnSpc>
            </a:pPr>
            <a:endParaRPr lang="es-ES_tradnl" sz="1600" dirty="0">
              <a:solidFill>
                <a:schemeClr val="tx2"/>
              </a:solidFill>
              <a:latin typeface="Arial Black" panose="020B0A04020102020204" pitchFamily="34" charset="0"/>
            </a:endParaRPr>
          </a:p>
          <a:p>
            <a:pPr algn="r">
              <a:lnSpc>
                <a:spcPct val="85000"/>
              </a:lnSpc>
            </a:pPr>
            <a:r>
              <a:rPr lang="es-ES_tradnl" sz="1600" b="1" dirty="0">
                <a:solidFill>
                  <a:schemeClr val="accent6"/>
                </a:solidFill>
              </a:rPr>
              <a:t>Necesidad:</a:t>
            </a:r>
            <a:r>
              <a:rPr lang="es-ES_tradnl" sz="1600" dirty="0">
                <a:solidFill>
                  <a:schemeClr val="accent6"/>
                </a:solidFill>
              </a:rPr>
              <a:t> </a:t>
            </a:r>
            <a:r>
              <a:rPr lang="es-ES_tradnl" sz="1600" dirty="0">
                <a:solidFill>
                  <a:schemeClr val="tx2"/>
                </a:solidFill>
              </a:rPr>
              <a:t>Seguridad personal</a:t>
            </a:r>
          </a:p>
          <a:p>
            <a:pPr algn="r">
              <a:lnSpc>
                <a:spcPct val="85000"/>
              </a:lnSpc>
            </a:pPr>
            <a:r>
              <a:rPr lang="es-ES_tradnl" sz="1600" b="1" dirty="0">
                <a:solidFill>
                  <a:schemeClr val="accent6"/>
                </a:solidFill>
              </a:rPr>
              <a:t>Orientación:</a:t>
            </a:r>
            <a:r>
              <a:rPr lang="es-ES_tradnl" sz="1600" dirty="0">
                <a:solidFill>
                  <a:schemeClr val="accent6"/>
                </a:solidFill>
              </a:rPr>
              <a:t> </a:t>
            </a:r>
            <a:r>
              <a:rPr lang="es-ES_tradnl" sz="1600" dirty="0">
                <a:solidFill>
                  <a:schemeClr val="tx2"/>
                </a:solidFill>
              </a:rPr>
              <a:t>Relaciones</a:t>
            </a:r>
          </a:p>
          <a:p>
            <a:pPr algn="r">
              <a:lnSpc>
                <a:spcPct val="85000"/>
              </a:lnSpc>
            </a:pPr>
            <a:r>
              <a:rPr lang="es-ES_tradnl" sz="1600" b="1" dirty="0">
                <a:solidFill>
                  <a:schemeClr val="accent6"/>
                </a:solidFill>
              </a:rPr>
              <a:t>Acción de crecimiento:</a:t>
            </a:r>
            <a:r>
              <a:rPr lang="es-ES_tradnl" sz="1600" dirty="0">
                <a:solidFill>
                  <a:schemeClr val="accent6"/>
                </a:solidFill>
              </a:rPr>
              <a:t> </a:t>
            </a:r>
            <a:r>
              <a:rPr lang="es-ES_tradnl" sz="1600" dirty="0">
                <a:solidFill>
                  <a:schemeClr val="tx2"/>
                </a:solidFill>
              </a:rPr>
              <a:t>Iniciar</a:t>
            </a:r>
          </a:p>
          <a:p>
            <a:pPr>
              <a:lnSpc>
                <a:spcPct val="85000"/>
              </a:lnSpc>
            </a:pPr>
            <a:endParaRPr lang="es-ES_tradnl" sz="1600"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3" y="1352344"/>
            <a:ext cx="2679192"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es-ES_tradnl" sz="1600" dirty="0"/>
              <a:t>Motivador</a:t>
            </a:r>
          </a:p>
          <a:p>
            <a:pPr>
              <a:lnSpc>
                <a:spcPct val="85000"/>
              </a:lnSpc>
            </a:pPr>
            <a:endParaRPr lang="es-ES_tradnl" sz="1600" dirty="0">
              <a:solidFill>
                <a:schemeClr val="tx2"/>
              </a:solidFill>
              <a:latin typeface="Arial Black" panose="020B0A04020102020204" pitchFamily="34" charset="0"/>
            </a:endParaRPr>
          </a:p>
          <a:p>
            <a:pPr>
              <a:lnSpc>
                <a:spcPct val="85000"/>
              </a:lnSpc>
            </a:pPr>
            <a:r>
              <a:rPr lang="es-ES_tradnl" sz="1600" b="1" dirty="0">
                <a:solidFill>
                  <a:schemeClr val="accent6"/>
                </a:solidFill>
              </a:rPr>
              <a:t>Necesidad:</a:t>
            </a:r>
            <a:r>
              <a:rPr lang="es-ES_tradnl" sz="1600" dirty="0">
                <a:solidFill>
                  <a:schemeClr val="accent6"/>
                </a:solidFill>
              </a:rPr>
              <a:t> </a:t>
            </a:r>
            <a:r>
              <a:rPr lang="es-ES_tradnl" sz="1600" dirty="0">
                <a:solidFill>
                  <a:schemeClr val="tx2"/>
                </a:solidFill>
              </a:rPr>
              <a:t>Resultados</a:t>
            </a:r>
          </a:p>
          <a:p>
            <a:pPr>
              <a:lnSpc>
                <a:spcPct val="85000"/>
              </a:lnSpc>
            </a:pPr>
            <a:r>
              <a:rPr lang="es-ES_tradnl" sz="1600" b="1" dirty="0">
                <a:solidFill>
                  <a:schemeClr val="accent6"/>
                </a:solidFill>
              </a:rPr>
              <a:t>Orientación:</a:t>
            </a:r>
            <a:r>
              <a:rPr lang="es-ES_tradnl" sz="1600" dirty="0">
                <a:solidFill>
                  <a:schemeClr val="accent6"/>
                </a:solidFill>
              </a:rPr>
              <a:t> </a:t>
            </a:r>
            <a:r>
              <a:rPr lang="es-ES_tradnl" sz="1600" dirty="0">
                <a:solidFill>
                  <a:schemeClr val="tx2"/>
                </a:solidFill>
              </a:rPr>
              <a:t>Acción</a:t>
            </a:r>
            <a:endParaRPr lang="es-ES_tradnl" sz="1600" b="1" dirty="0">
              <a:solidFill>
                <a:schemeClr val="tx2"/>
              </a:solidFill>
            </a:endParaRPr>
          </a:p>
          <a:p>
            <a:pPr>
              <a:lnSpc>
                <a:spcPct val="85000"/>
              </a:lnSpc>
            </a:pPr>
            <a:r>
              <a:rPr lang="es-ES_tradnl" sz="1600" b="1" dirty="0">
                <a:solidFill>
                  <a:schemeClr val="accent6"/>
                </a:solidFill>
              </a:rPr>
              <a:t>Acción de crecimiento:</a:t>
            </a:r>
            <a:r>
              <a:rPr lang="es-ES_tradnl" sz="1600" dirty="0">
                <a:solidFill>
                  <a:schemeClr val="accent6"/>
                </a:solidFill>
              </a:rPr>
              <a:t> </a:t>
            </a:r>
            <a:r>
              <a:rPr lang="es-ES_tradnl" sz="1600" dirty="0">
                <a:solidFill>
                  <a:schemeClr val="tx2"/>
                </a:solidFill>
              </a:rPr>
              <a:t>Escuchar</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3" y="3598822"/>
            <a:ext cx="2679192"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es-ES_tradnl" sz="1600" dirty="0"/>
              <a:t>Expresivo</a:t>
            </a:r>
          </a:p>
          <a:p>
            <a:pPr>
              <a:lnSpc>
                <a:spcPct val="85000"/>
              </a:lnSpc>
            </a:pPr>
            <a:endParaRPr lang="es-ES_tradnl" sz="1600" dirty="0">
              <a:solidFill>
                <a:schemeClr val="tx2"/>
              </a:solidFill>
              <a:latin typeface="Arial Black" panose="020B0A04020102020204" pitchFamily="34" charset="0"/>
            </a:endParaRPr>
          </a:p>
          <a:p>
            <a:pPr>
              <a:lnSpc>
                <a:spcPct val="85000"/>
              </a:lnSpc>
            </a:pPr>
            <a:r>
              <a:rPr lang="es-ES_tradnl" sz="1600" b="1" dirty="0">
                <a:solidFill>
                  <a:schemeClr val="accent6"/>
                </a:solidFill>
              </a:rPr>
              <a:t>Necesidad:</a:t>
            </a:r>
            <a:r>
              <a:rPr lang="es-ES_tradnl" sz="1600" dirty="0">
                <a:solidFill>
                  <a:schemeClr val="accent6"/>
                </a:solidFill>
              </a:rPr>
              <a:t> </a:t>
            </a:r>
            <a:r>
              <a:rPr lang="es-ES_tradnl" sz="1600" dirty="0">
                <a:solidFill>
                  <a:schemeClr val="tx2"/>
                </a:solidFill>
              </a:rPr>
              <a:t>Aprobación personal</a:t>
            </a:r>
          </a:p>
          <a:p>
            <a:pPr>
              <a:lnSpc>
                <a:spcPct val="85000"/>
              </a:lnSpc>
            </a:pPr>
            <a:r>
              <a:rPr lang="es-ES_tradnl" sz="1600" b="1" dirty="0">
                <a:solidFill>
                  <a:schemeClr val="accent6"/>
                </a:solidFill>
              </a:rPr>
              <a:t>Orientación:</a:t>
            </a:r>
            <a:r>
              <a:rPr lang="es-ES_tradnl" sz="1600" dirty="0">
                <a:solidFill>
                  <a:schemeClr val="accent6"/>
                </a:solidFill>
              </a:rPr>
              <a:t> </a:t>
            </a:r>
            <a:r>
              <a:rPr lang="es-ES_tradnl" sz="1600" dirty="0">
                <a:solidFill>
                  <a:schemeClr val="tx2"/>
                </a:solidFill>
              </a:rPr>
              <a:t>Espontaneidad</a:t>
            </a:r>
          </a:p>
          <a:p>
            <a:pPr>
              <a:lnSpc>
                <a:spcPct val="85000"/>
              </a:lnSpc>
            </a:pPr>
            <a:r>
              <a:rPr lang="es-ES_tradnl" sz="1600" b="1" dirty="0">
                <a:solidFill>
                  <a:schemeClr val="accent6"/>
                </a:solidFill>
              </a:rPr>
              <a:t>Acción de crecimiento:</a:t>
            </a:r>
            <a:r>
              <a:rPr lang="es-ES_tradnl" sz="1600" dirty="0">
                <a:solidFill>
                  <a:schemeClr val="accent6"/>
                </a:solidFill>
              </a:rPr>
              <a:t> </a:t>
            </a:r>
            <a:r>
              <a:rPr lang="es-ES_tradnl" sz="1600" dirty="0">
                <a:solidFill>
                  <a:schemeClr val="tx2"/>
                </a:solidFill>
              </a:rPr>
              <a:t>Comprobar</a:t>
            </a:r>
          </a:p>
        </p:txBody>
      </p:sp>
    </p:spTree>
    <p:extLst>
      <p:ext uri="{BB962C8B-B14F-4D97-AF65-F5344CB8AC3E}">
        <p14:creationId xmlns:p14="http://schemas.microsoft.com/office/powerpoint/2010/main" val="3083087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2">
                                            <p:txEl>
                                              <p:pRg st="3" end="3"/>
                                            </p:txEl>
                                          </p:spTgt>
                                        </p:tgtEl>
                                        <p:attrNameLst>
                                          <p:attrName>style.opacity</p:attrName>
                                        </p:attrNameLst>
                                      </p:cBhvr>
                                      <p:to>
                                        <p:strVal val="0.25"/>
                                      </p:to>
                                    </p:set>
                                    <p:animEffect filter="image" prLst="opacity: 0.25">
                                      <p:cBhvr rctx="IE">
                                        <p:cTn id="10" dur="indefinite"/>
                                        <p:tgtEl>
                                          <p:spTgt spid="32">
                                            <p:txEl>
                                              <p:pRg st="3" end="3"/>
                                            </p:txEl>
                                          </p:spTgt>
                                        </p:tgtEl>
                                      </p:cBhvr>
                                    </p:animEffect>
                                  </p:childTnLst>
                                </p:cTn>
                              </p:par>
                              <p:par>
                                <p:cTn id="11" presetID="9" presetClass="emph" presetSubtype="0" nodeType="withEffect">
                                  <p:stCondLst>
                                    <p:cond delay="0"/>
                                  </p:stCondLst>
                                  <p:childTnLst>
                                    <p:set>
                                      <p:cBhvr>
                                        <p:cTn id="12" dur="indefinite"/>
                                        <p:tgtEl>
                                          <p:spTgt spid="32">
                                            <p:txEl>
                                              <p:pRg st="4" end="4"/>
                                            </p:txEl>
                                          </p:spTgt>
                                        </p:tgtEl>
                                        <p:attrNameLst>
                                          <p:attrName>style.opacity</p:attrName>
                                        </p:attrNameLst>
                                      </p:cBhvr>
                                      <p:to>
                                        <p:strVal val="0.25"/>
                                      </p:to>
                                    </p:set>
                                    <p:animEffect filter="image" prLst="opacity: 0.25">
                                      <p:cBhvr rctx="IE">
                                        <p:cTn id="13" dur="indefinite"/>
                                        <p:tgtEl>
                                          <p:spTgt spid="32">
                                            <p:txEl>
                                              <p:pRg st="4" end="4"/>
                                            </p:txEl>
                                          </p:spTgt>
                                        </p:tgtEl>
                                      </p:cBhvr>
                                    </p:animEffect>
                                  </p:childTnLst>
                                </p:cTn>
                              </p:par>
                              <p:par>
                                <p:cTn id="14" presetID="9" presetClass="emph" presetSubtype="0" nodeType="withEffect">
                                  <p:stCondLst>
                                    <p:cond delay="0"/>
                                  </p:stCondLst>
                                  <p:childTnLst>
                                    <p:set>
                                      <p:cBhvr>
                                        <p:cTn id="15" dur="indefinite"/>
                                        <p:tgtEl>
                                          <p:spTgt spid="33">
                                            <p:txEl>
                                              <p:pRg st="2" end="2"/>
                                            </p:txEl>
                                          </p:spTgt>
                                        </p:tgtEl>
                                        <p:attrNameLst>
                                          <p:attrName>style.opacity</p:attrName>
                                        </p:attrNameLst>
                                      </p:cBhvr>
                                      <p:to>
                                        <p:strVal val="0.25"/>
                                      </p:to>
                                    </p:set>
                                    <p:animEffect filter="image" prLst="opacity: 0.25">
                                      <p:cBhvr rctx="IE">
                                        <p:cTn id="16" dur="indefinite"/>
                                        <p:tgtEl>
                                          <p:spTgt spid="33">
                                            <p:txEl>
                                              <p:pRg st="2" end="2"/>
                                            </p:txEl>
                                          </p:spTgt>
                                        </p:tgtEl>
                                      </p:cBhvr>
                                    </p:animEffect>
                                  </p:childTnLst>
                                </p:cTn>
                              </p:par>
                              <p:par>
                                <p:cTn id="17" presetID="9" presetClass="emph" presetSubtype="0" nodeType="withEffect">
                                  <p:stCondLst>
                                    <p:cond delay="0"/>
                                  </p:stCondLst>
                                  <p:childTnLst>
                                    <p:set>
                                      <p:cBhvr>
                                        <p:cTn id="18" dur="indefinite"/>
                                        <p:tgtEl>
                                          <p:spTgt spid="33">
                                            <p:txEl>
                                              <p:pRg st="3" end="3"/>
                                            </p:txEl>
                                          </p:spTgt>
                                        </p:tgtEl>
                                        <p:attrNameLst>
                                          <p:attrName>style.opacity</p:attrName>
                                        </p:attrNameLst>
                                      </p:cBhvr>
                                      <p:to>
                                        <p:strVal val="0.25"/>
                                      </p:to>
                                    </p:set>
                                    <p:animEffect filter="image" prLst="opacity: 0.25">
                                      <p:cBhvr rctx="IE">
                                        <p:cTn id="19" dur="indefinite"/>
                                        <p:tgtEl>
                                          <p:spTgt spid="33">
                                            <p:txEl>
                                              <p:pRg st="3" end="3"/>
                                            </p:txEl>
                                          </p:spTgt>
                                        </p:tgtEl>
                                      </p:cBhvr>
                                    </p:animEffect>
                                  </p:childTnLst>
                                </p:cTn>
                              </p:par>
                              <p:par>
                                <p:cTn id="20" presetID="9" presetClass="emph" presetSubtype="0" nodeType="withEffect">
                                  <p:stCondLst>
                                    <p:cond delay="0"/>
                                  </p:stCondLst>
                                  <p:childTnLst>
                                    <p:set>
                                      <p:cBhvr>
                                        <p:cTn id="21" dur="indefinite"/>
                                        <p:tgtEl>
                                          <p:spTgt spid="33">
                                            <p:txEl>
                                              <p:pRg st="4" end="4"/>
                                            </p:txEl>
                                          </p:spTgt>
                                        </p:tgtEl>
                                        <p:attrNameLst>
                                          <p:attrName>style.opacity</p:attrName>
                                        </p:attrNameLst>
                                      </p:cBhvr>
                                      <p:to>
                                        <p:strVal val="0.25"/>
                                      </p:to>
                                    </p:set>
                                    <p:animEffect filter="image" prLst="opacity: 0.25">
                                      <p:cBhvr rctx="IE">
                                        <p:cTn id="22" dur="indefinite"/>
                                        <p:tgtEl>
                                          <p:spTgt spid="33">
                                            <p:txEl>
                                              <p:pRg st="4" end="4"/>
                                            </p:txEl>
                                          </p:spTgt>
                                        </p:tgtEl>
                                      </p:cBhvr>
                                    </p:animEffect>
                                  </p:childTnLst>
                                </p:cTn>
                              </p:par>
                              <p:par>
                                <p:cTn id="23" presetID="9" presetClass="emph" presetSubtype="0" nodeType="withEffect">
                                  <p:stCondLst>
                                    <p:cond delay="0"/>
                                  </p:stCondLst>
                                  <p:childTnLst>
                                    <p:set>
                                      <p:cBhvr>
                                        <p:cTn id="24" dur="indefinite"/>
                                        <p:tgtEl>
                                          <p:spTgt spid="31">
                                            <p:txEl>
                                              <p:pRg st="2" end="2"/>
                                            </p:txEl>
                                          </p:spTgt>
                                        </p:tgtEl>
                                        <p:attrNameLst>
                                          <p:attrName>style.opacity</p:attrName>
                                        </p:attrNameLst>
                                      </p:cBhvr>
                                      <p:to>
                                        <p:strVal val="0.25"/>
                                      </p:to>
                                    </p:set>
                                    <p:animEffect filter="image" prLst="opacity: 0.25">
                                      <p:cBhvr rctx="IE">
                                        <p:cTn id="25" dur="indefinite"/>
                                        <p:tgtEl>
                                          <p:spTgt spid="31">
                                            <p:txEl>
                                              <p:pRg st="2" end="2"/>
                                            </p:txEl>
                                          </p:spTgt>
                                        </p:tgtEl>
                                      </p:cBhvr>
                                    </p:animEffect>
                                  </p:childTnLst>
                                </p:cTn>
                              </p:par>
                              <p:par>
                                <p:cTn id="26" presetID="9" presetClass="emph" presetSubtype="0" nodeType="withEffect">
                                  <p:stCondLst>
                                    <p:cond delay="0"/>
                                  </p:stCondLst>
                                  <p:childTnLst>
                                    <p:set>
                                      <p:cBhvr>
                                        <p:cTn id="27" dur="indefinite"/>
                                        <p:tgtEl>
                                          <p:spTgt spid="31">
                                            <p:txEl>
                                              <p:pRg st="3" end="3"/>
                                            </p:txEl>
                                          </p:spTgt>
                                        </p:tgtEl>
                                        <p:attrNameLst>
                                          <p:attrName>style.opacity</p:attrName>
                                        </p:attrNameLst>
                                      </p:cBhvr>
                                      <p:to>
                                        <p:strVal val="0.25"/>
                                      </p:to>
                                    </p:set>
                                    <p:animEffect filter="image" prLst="opacity: 0.25">
                                      <p:cBhvr rctx="IE">
                                        <p:cTn id="28" dur="indefinite"/>
                                        <p:tgtEl>
                                          <p:spTgt spid="31">
                                            <p:txEl>
                                              <p:pRg st="3" end="3"/>
                                            </p:txEl>
                                          </p:spTgt>
                                        </p:tgtEl>
                                      </p:cBhvr>
                                    </p:animEffect>
                                  </p:childTnLst>
                                </p:cTn>
                              </p:par>
                              <p:par>
                                <p:cTn id="29" presetID="9" presetClass="emph" presetSubtype="0" nodeType="withEffect">
                                  <p:stCondLst>
                                    <p:cond delay="0"/>
                                  </p:stCondLst>
                                  <p:childTnLst>
                                    <p:set>
                                      <p:cBhvr>
                                        <p:cTn id="30" dur="indefinite"/>
                                        <p:tgtEl>
                                          <p:spTgt spid="31">
                                            <p:txEl>
                                              <p:pRg st="4" end="4"/>
                                            </p:txEl>
                                          </p:spTgt>
                                        </p:tgtEl>
                                        <p:attrNameLst>
                                          <p:attrName>style.opacity</p:attrName>
                                        </p:attrNameLst>
                                      </p:cBhvr>
                                      <p:to>
                                        <p:strVal val="0.25"/>
                                      </p:to>
                                    </p:set>
                                    <p:animEffect filter="image" prLst="opacity: 0.25">
                                      <p:cBhvr rctx="IE">
                                        <p:cTn id="31" dur="indefinite"/>
                                        <p:tgtEl>
                                          <p:spTgt spid="31">
                                            <p:txEl>
                                              <p:pRg st="4" end="4"/>
                                            </p:txEl>
                                          </p:spTgt>
                                        </p:tgtEl>
                                      </p:cBhvr>
                                    </p:animEffect>
                                  </p:childTnLst>
                                </p:cTn>
                              </p:par>
                              <p:par>
                                <p:cTn id="32" presetID="9" presetClass="emph" presetSubtype="0" nodeType="withEffect">
                                  <p:stCondLst>
                                    <p:cond delay="0"/>
                                  </p:stCondLst>
                                  <p:childTnLst>
                                    <p:set>
                                      <p:cBhvr>
                                        <p:cTn id="33" dur="indefinite"/>
                                        <p:tgtEl>
                                          <p:spTgt spid="18">
                                            <p:txEl>
                                              <p:pRg st="1" end="1"/>
                                            </p:txEl>
                                          </p:spTgt>
                                        </p:tgtEl>
                                        <p:attrNameLst>
                                          <p:attrName>style.opacity</p:attrName>
                                        </p:attrNameLst>
                                      </p:cBhvr>
                                      <p:to>
                                        <p:strVal val="0.25"/>
                                      </p:to>
                                    </p:set>
                                    <p:animEffect filter="image" prLst="opacity: 0.25">
                                      <p:cBhvr rctx="IE">
                                        <p:cTn id="34" dur="indefinite"/>
                                        <p:tgtEl>
                                          <p:spTgt spid="18">
                                            <p:txEl>
                                              <p:pRg st="1" end="1"/>
                                            </p:txEl>
                                          </p:spTgt>
                                        </p:tgtEl>
                                      </p:cBhvr>
                                    </p:animEffect>
                                  </p:childTnLst>
                                </p:cTn>
                              </p:par>
                              <p:par>
                                <p:cTn id="35" presetID="9" presetClass="emph" presetSubtype="0" nodeType="withEffect">
                                  <p:stCondLst>
                                    <p:cond delay="0"/>
                                  </p:stCondLst>
                                  <p:childTnLst>
                                    <p:set>
                                      <p:cBhvr>
                                        <p:cTn id="36" dur="indefinite"/>
                                        <p:tgtEl>
                                          <p:spTgt spid="18">
                                            <p:txEl>
                                              <p:pRg st="2" end="2"/>
                                            </p:txEl>
                                          </p:spTgt>
                                        </p:tgtEl>
                                        <p:attrNameLst>
                                          <p:attrName>style.opacity</p:attrName>
                                        </p:attrNameLst>
                                      </p:cBhvr>
                                      <p:to>
                                        <p:strVal val="0.25"/>
                                      </p:to>
                                    </p:set>
                                    <p:animEffect filter="image" prLst="opacity: 0.25">
                                      <p:cBhvr rctx="IE">
                                        <p:cTn id="37" dur="indefinite"/>
                                        <p:tgtEl>
                                          <p:spTgt spid="18">
                                            <p:txEl>
                                              <p:pRg st="2" end="2"/>
                                            </p:txEl>
                                          </p:spTgt>
                                        </p:tgtEl>
                                      </p:cBhvr>
                                    </p:animEffect>
                                  </p:childTnLst>
                                </p:cTn>
                              </p:par>
                              <p:par>
                                <p:cTn id="38" presetID="9" presetClass="emph" presetSubtype="0" nodeType="withEffect">
                                  <p:stCondLst>
                                    <p:cond delay="0"/>
                                  </p:stCondLst>
                                  <p:childTnLst>
                                    <p:set>
                                      <p:cBhvr>
                                        <p:cTn id="39" dur="indefinite"/>
                                        <p:tgtEl>
                                          <p:spTgt spid="18">
                                            <p:txEl>
                                              <p:pRg st="3" end="3"/>
                                            </p:txEl>
                                          </p:spTgt>
                                        </p:tgtEl>
                                        <p:attrNameLst>
                                          <p:attrName>style.opacity</p:attrName>
                                        </p:attrNameLst>
                                      </p:cBhvr>
                                      <p:to>
                                        <p:strVal val="0.25"/>
                                      </p:to>
                                    </p:set>
                                    <p:animEffect filter="image" prLst="opacity: 0.25">
                                      <p:cBhvr rctx="IE">
                                        <p:cTn id="40" dur="indefinite"/>
                                        <p:tgtEl>
                                          <p:spTgt spid="18">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mph" presetSubtype="0" grpId="0" nodeType="clickEffect">
                                  <p:stCondLst>
                                    <p:cond delay="0"/>
                                  </p:stCondLst>
                                  <p:childTnLst>
                                    <p:set>
                                      <p:cBhvr>
                                        <p:cTn id="44" dur="indefinite"/>
                                        <p:tgtEl>
                                          <p:spTgt spid="32">
                                            <p:bg/>
                                          </p:spTgt>
                                        </p:tgtEl>
                                        <p:attrNameLst>
                                          <p:attrName>style.opacity</p:attrName>
                                        </p:attrNameLst>
                                      </p:cBhvr>
                                      <p:to>
                                        <p:strVal val="1"/>
                                      </p:to>
                                    </p:set>
                                    <p:animEffect filter="image" prLst="opacity: 1">
                                      <p:cBhvr rctx="IE">
                                        <p:cTn id="45" dur="indefinite"/>
                                        <p:tgtEl>
                                          <p:spTgt spid="32">
                                            <p:bg/>
                                          </p:spTgt>
                                        </p:tgtEl>
                                      </p:cBhvr>
                                    </p:animEffect>
                                  </p:childTnLst>
                                </p:cTn>
                              </p:par>
                              <p:par>
                                <p:cTn id="46" presetID="9" presetClass="emph" presetSubtype="0" grpId="0" nodeType="withEffect">
                                  <p:stCondLst>
                                    <p:cond delay="0"/>
                                  </p:stCondLst>
                                  <p:childTnLst>
                                    <p:set>
                                      <p:cBhvr>
                                        <p:cTn id="47" dur="indefinite"/>
                                        <p:tgtEl>
                                          <p:spTgt spid="32">
                                            <p:txEl>
                                              <p:pRg st="0" end="0"/>
                                            </p:txEl>
                                          </p:spTgt>
                                        </p:tgtEl>
                                        <p:attrNameLst>
                                          <p:attrName>style.opacity</p:attrName>
                                        </p:attrNameLst>
                                      </p:cBhvr>
                                      <p:to>
                                        <p:strVal val="1"/>
                                      </p:to>
                                    </p:set>
                                    <p:animEffect filter="image" prLst="opacity: 1">
                                      <p:cBhvr rctx="IE">
                                        <p:cTn id="48" dur="indefinite"/>
                                        <p:tgtEl>
                                          <p:spTgt spid="32">
                                            <p:txEl>
                                              <p:pRg st="0" end="0"/>
                                            </p:txEl>
                                          </p:spTgt>
                                        </p:tgtEl>
                                      </p:cBhvr>
                                    </p:animEffect>
                                  </p:childTnLst>
                                </p:cTn>
                              </p:par>
                              <p:par>
                                <p:cTn id="49" presetID="9" presetClass="emph" presetSubtype="0" grpId="0" nodeType="withEffect">
                                  <p:stCondLst>
                                    <p:cond delay="0"/>
                                  </p:stCondLst>
                                  <p:childTnLst>
                                    <p:set>
                                      <p:cBhvr>
                                        <p:cTn id="50" dur="indefinite"/>
                                        <p:tgtEl>
                                          <p:spTgt spid="32">
                                            <p:txEl>
                                              <p:pRg st="2" end="2"/>
                                            </p:txEl>
                                          </p:spTgt>
                                        </p:tgtEl>
                                        <p:attrNameLst>
                                          <p:attrName>style.opacity</p:attrName>
                                        </p:attrNameLst>
                                      </p:cBhvr>
                                      <p:to>
                                        <p:strVal val="1"/>
                                      </p:to>
                                    </p:set>
                                    <p:animEffect filter="image" prLst="opacity: 1">
                                      <p:cBhvr rctx="IE">
                                        <p:cTn id="51" dur="indefinite"/>
                                        <p:tgtEl>
                                          <p:spTgt spid="32">
                                            <p:txEl>
                                              <p:pRg st="2" end="2"/>
                                            </p:txEl>
                                          </p:spTgt>
                                        </p:tgtEl>
                                      </p:cBhvr>
                                    </p:animEffect>
                                  </p:childTnLst>
                                </p:cTn>
                              </p:par>
                              <p:par>
                                <p:cTn id="52" presetID="9" presetClass="emph" presetSubtype="0" grpId="0" nodeType="withEffect">
                                  <p:stCondLst>
                                    <p:cond delay="0"/>
                                  </p:stCondLst>
                                  <p:childTnLst>
                                    <p:set>
                                      <p:cBhvr>
                                        <p:cTn id="53" dur="indefinite"/>
                                        <p:tgtEl>
                                          <p:spTgt spid="32">
                                            <p:txEl>
                                              <p:pRg st="3" end="3"/>
                                            </p:txEl>
                                          </p:spTgt>
                                        </p:tgtEl>
                                        <p:attrNameLst>
                                          <p:attrName>style.opacity</p:attrName>
                                        </p:attrNameLst>
                                      </p:cBhvr>
                                      <p:to>
                                        <p:strVal val="1"/>
                                      </p:to>
                                    </p:set>
                                    <p:animEffect filter="image" prLst="opacity: 1">
                                      <p:cBhvr rctx="IE">
                                        <p:cTn id="54" dur="indefinite"/>
                                        <p:tgtEl>
                                          <p:spTgt spid="32">
                                            <p:txEl>
                                              <p:pRg st="3" end="3"/>
                                            </p:txEl>
                                          </p:spTgt>
                                        </p:tgtEl>
                                      </p:cBhvr>
                                    </p:animEffect>
                                  </p:childTnLst>
                                </p:cTn>
                              </p:par>
                              <p:par>
                                <p:cTn id="55" presetID="9" presetClass="emph" presetSubtype="0" grpId="0" nodeType="withEffect">
                                  <p:stCondLst>
                                    <p:cond delay="0"/>
                                  </p:stCondLst>
                                  <p:childTnLst>
                                    <p:set>
                                      <p:cBhvr>
                                        <p:cTn id="56" dur="indefinite"/>
                                        <p:tgtEl>
                                          <p:spTgt spid="32">
                                            <p:txEl>
                                              <p:pRg st="4" end="4"/>
                                            </p:txEl>
                                          </p:spTgt>
                                        </p:tgtEl>
                                        <p:attrNameLst>
                                          <p:attrName>style.opacity</p:attrName>
                                        </p:attrNameLst>
                                      </p:cBhvr>
                                      <p:to>
                                        <p:strVal val="1"/>
                                      </p:to>
                                    </p:set>
                                    <p:animEffect filter="image" prLst="opacity: 1">
                                      <p:cBhvr rctx="IE">
                                        <p:cTn id="57" dur="indefinite"/>
                                        <p:tgtEl>
                                          <p:spTgt spid="32">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nodeType="clickEffect">
                                  <p:stCondLst>
                                    <p:cond delay="0"/>
                                  </p:stCondLst>
                                  <p:childTnLst>
                                    <p:set>
                                      <p:cBhvr>
                                        <p:cTn id="61" dur="indefinite"/>
                                        <p:tgtEl>
                                          <p:spTgt spid="33">
                                            <p:txEl>
                                              <p:pRg st="2" end="2"/>
                                            </p:txEl>
                                          </p:spTgt>
                                        </p:tgtEl>
                                        <p:attrNameLst>
                                          <p:attrName>style.opacity</p:attrName>
                                        </p:attrNameLst>
                                      </p:cBhvr>
                                      <p:to>
                                        <p:strVal val="1"/>
                                      </p:to>
                                    </p:set>
                                    <p:animEffect filter="image" prLst="opacity: 1">
                                      <p:cBhvr rctx="IE">
                                        <p:cTn id="62" dur="indefinite"/>
                                        <p:tgtEl>
                                          <p:spTgt spid="33">
                                            <p:txEl>
                                              <p:pRg st="2" end="2"/>
                                            </p:txEl>
                                          </p:spTgt>
                                        </p:tgtEl>
                                      </p:cBhvr>
                                    </p:animEffect>
                                  </p:childTnLst>
                                </p:cTn>
                              </p:par>
                              <p:par>
                                <p:cTn id="63" presetID="9" presetClass="emph" presetSubtype="0" nodeType="withEffect">
                                  <p:stCondLst>
                                    <p:cond delay="0"/>
                                  </p:stCondLst>
                                  <p:childTnLst>
                                    <p:set>
                                      <p:cBhvr>
                                        <p:cTn id="64" dur="indefinite"/>
                                        <p:tgtEl>
                                          <p:spTgt spid="33">
                                            <p:txEl>
                                              <p:pRg st="3" end="3"/>
                                            </p:txEl>
                                          </p:spTgt>
                                        </p:tgtEl>
                                        <p:attrNameLst>
                                          <p:attrName>style.opacity</p:attrName>
                                        </p:attrNameLst>
                                      </p:cBhvr>
                                      <p:to>
                                        <p:strVal val="1"/>
                                      </p:to>
                                    </p:set>
                                    <p:animEffect filter="image" prLst="opacity: 1">
                                      <p:cBhvr rctx="IE">
                                        <p:cTn id="65" dur="indefinite"/>
                                        <p:tgtEl>
                                          <p:spTgt spid="33">
                                            <p:txEl>
                                              <p:pRg st="3" end="3"/>
                                            </p:txEl>
                                          </p:spTgt>
                                        </p:tgtEl>
                                      </p:cBhvr>
                                    </p:animEffect>
                                  </p:childTnLst>
                                </p:cTn>
                              </p:par>
                              <p:par>
                                <p:cTn id="66" presetID="9" presetClass="emph" presetSubtype="0" nodeType="withEffect">
                                  <p:stCondLst>
                                    <p:cond delay="0"/>
                                  </p:stCondLst>
                                  <p:childTnLst>
                                    <p:set>
                                      <p:cBhvr>
                                        <p:cTn id="67" dur="indefinite"/>
                                        <p:tgtEl>
                                          <p:spTgt spid="33">
                                            <p:txEl>
                                              <p:pRg st="4" end="4"/>
                                            </p:txEl>
                                          </p:spTgt>
                                        </p:tgtEl>
                                        <p:attrNameLst>
                                          <p:attrName>style.opacity</p:attrName>
                                        </p:attrNameLst>
                                      </p:cBhvr>
                                      <p:to>
                                        <p:strVal val="1"/>
                                      </p:to>
                                    </p:set>
                                    <p:animEffect filter="image" prLst="opacity: 1">
                                      <p:cBhvr rctx="IE">
                                        <p:cTn id="68" dur="indefinite"/>
                                        <p:tgtEl>
                                          <p:spTgt spid="33">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mph" presetSubtype="0" nodeType="clickEffect">
                                  <p:stCondLst>
                                    <p:cond delay="0"/>
                                  </p:stCondLst>
                                  <p:childTnLst>
                                    <p:set>
                                      <p:cBhvr>
                                        <p:cTn id="72" dur="indefinite"/>
                                        <p:tgtEl>
                                          <p:spTgt spid="31">
                                            <p:txEl>
                                              <p:pRg st="2" end="2"/>
                                            </p:txEl>
                                          </p:spTgt>
                                        </p:tgtEl>
                                        <p:attrNameLst>
                                          <p:attrName>style.opacity</p:attrName>
                                        </p:attrNameLst>
                                      </p:cBhvr>
                                      <p:to>
                                        <p:strVal val="1"/>
                                      </p:to>
                                    </p:set>
                                    <p:animEffect filter="image" prLst="opacity: 1">
                                      <p:cBhvr rctx="IE">
                                        <p:cTn id="73" dur="indefinite"/>
                                        <p:tgtEl>
                                          <p:spTgt spid="31">
                                            <p:txEl>
                                              <p:pRg st="2" end="2"/>
                                            </p:txEl>
                                          </p:spTgt>
                                        </p:tgtEl>
                                      </p:cBhvr>
                                    </p:animEffect>
                                  </p:childTnLst>
                                </p:cTn>
                              </p:par>
                              <p:par>
                                <p:cTn id="74" presetID="9" presetClass="emph" presetSubtype="0" nodeType="withEffect">
                                  <p:stCondLst>
                                    <p:cond delay="0"/>
                                  </p:stCondLst>
                                  <p:childTnLst>
                                    <p:set>
                                      <p:cBhvr>
                                        <p:cTn id="75" dur="indefinite"/>
                                        <p:tgtEl>
                                          <p:spTgt spid="31">
                                            <p:txEl>
                                              <p:pRg st="3" end="3"/>
                                            </p:txEl>
                                          </p:spTgt>
                                        </p:tgtEl>
                                        <p:attrNameLst>
                                          <p:attrName>style.opacity</p:attrName>
                                        </p:attrNameLst>
                                      </p:cBhvr>
                                      <p:to>
                                        <p:strVal val="1"/>
                                      </p:to>
                                    </p:set>
                                    <p:animEffect filter="image" prLst="opacity: 1">
                                      <p:cBhvr rctx="IE">
                                        <p:cTn id="76" dur="indefinite"/>
                                        <p:tgtEl>
                                          <p:spTgt spid="31">
                                            <p:txEl>
                                              <p:pRg st="3" end="3"/>
                                            </p:txEl>
                                          </p:spTgt>
                                        </p:tgtEl>
                                      </p:cBhvr>
                                    </p:animEffect>
                                  </p:childTnLst>
                                </p:cTn>
                              </p:par>
                              <p:par>
                                <p:cTn id="77" presetID="9" presetClass="emph" presetSubtype="0" nodeType="withEffect">
                                  <p:stCondLst>
                                    <p:cond delay="0"/>
                                  </p:stCondLst>
                                  <p:childTnLst>
                                    <p:set>
                                      <p:cBhvr>
                                        <p:cTn id="78" dur="indefinite"/>
                                        <p:tgtEl>
                                          <p:spTgt spid="31">
                                            <p:txEl>
                                              <p:pRg st="4" end="4"/>
                                            </p:txEl>
                                          </p:spTgt>
                                        </p:tgtEl>
                                        <p:attrNameLst>
                                          <p:attrName>style.opacity</p:attrName>
                                        </p:attrNameLst>
                                      </p:cBhvr>
                                      <p:to>
                                        <p:strVal val="1"/>
                                      </p:to>
                                    </p:set>
                                    <p:animEffect filter="image" prLst="opacity: 1">
                                      <p:cBhvr rctx="IE">
                                        <p:cTn id="79" dur="indefinite"/>
                                        <p:tgtEl>
                                          <p:spTgt spid="31">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mph" presetSubtype="0" nodeType="clickEffect">
                                  <p:stCondLst>
                                    <p:cond delay="0"/>
                                  </p:stCondLst>
                                  <p:childTnLst>
                                    <p:set>
                                      <p:cBhvr>
                                        <p:cTn id="83" dur="indefinite"/>
                                        <p:tgtEl>
                                          <p:spTgt spid="18">
                                            <p:txEl>
                                              <p:pRg st="0" end="0"/>
                                            </p:txEl>
                                          </p:spTgt>
                                        </p:tgtEl>
                                        <p:attrNameLst>
                                          <p:attrName>style.opacity</p:attrName>
                                        </p:attrNameLst>
                                      </p:cBhvr>
                                      <p:to>
                                        <p:strVal val="1"/>
                                      </p:to>
                                    </p:set>
                                    <p:animEffect filter="image" prLst="opacity: 1">
                                      <p:cBhvr rctx="IE">
                                        <p:cTn id="84" dur="indefinite"/>
                                        <p:tgtEl>
                                          <p:spTgt spid="18">
                                            <p:txEl>
                                              <p:pRg st="0" end="0"/>
                                            </p:txEl>
                                          </p:spTgt>
                                        </p:tgtEl>
                                      </p:cBhvr>
                                    </p:animEffect>
                                  </p:childTnLst>
                                </p:cTn>
                              </p:par>
                              <p:par>
                                <p:cTn id="85" presetID="9" presetClass="emph" presetSubtype="0" nodeType="withEffect">
                                  <p:stCondLst>
                                    <p:cond delay="0"/>
                                  </p:stCondLst>
                                  <p:childTnLst>
                                    <p:set>
                                      <p:cBhvr>
                                        <p:cTn id="86" dur="indefinite"/>
                                        <p:tgtEl>
                                          <p:spTgt spid="18">
                                            <p:txEl>
                                              <p:pRg st="1" end="1"/>
                                            </p:txEl>
                                          </p:spTgt>
                                        </p:tgtEl>
                                        <p:attrNameLst>
                                          <p:attrName>style.opacity</p:attrName>
                                        </p:attrNameLst>
                                      </p:cBhvr>
                                      <p:to>
                                        <p:strVal val="1"/>
                                      </p:to>
                                    </p:set>
                                    <p:animEffect filter="image" prLst="opacity: 1">
                                      <p:cBhvr rctx="IE">
                                        <p:cTn id="87" dur="indefinite"/>
                                        <p:tgtEl>
                                          <p:spTgt spid="18">
                                            <p:txEl>
                                              <p:pRg st="1" end="1"/>
                                            </p:txEl>
                                          </p:spTgt>
                                        </p:tgtEl>
                                      </p:cBhvr>
                                    </p:animEffect>
                                  </p:childTnLst>
                                </p:cTn>
                              </p:par>
                              <p:par>
                                <p:cTn id="88" presetID="9" presetClass="emph" presetSubtype="0" nodeType="withEffect">
                                  <p:stCondLst>
                                    <p:cond delay="0"/>
                                  </p:stCondLst>
                                  <p:childTnLst>
                                    <p:set>
                                      <p:cBhvr>
                                        <p:cTn id="89" dur="indefinite"/>
                                        <p:tgtEl>
                                          <p:spTgt spid="18">
                                            <p:txEl>
                                              <p:pRg st="2" end="2"/>
                                            </p:txEl>
                                          </p:spTgt>
                                        </p:tgtEl>
                                        <p:attrNameLst>
                                          <p:attrName>style.opacity</p:attrName>
                                        </p:attrNameLst>
                                      </p:cBhvr>
                                      <p:to>
                                        <p:strVal val="1"/>
                                      </p:to>
                                    </p:set>
                                    <p:animEffect filter="image" prLst="opacity: 1">
                                      <p:cBhvr rctx="IE">
                                        <p:cTn id="90" dur="indefinite"/>
                                        <p:tgtEl>
                                          <p:spTgt spid="18">
                                            <p:txEl>
                                              <p:pRg st="2" end="2"/>
                                            </p:txEl>
                                          </p:spTgt>
                                        </p:tgtEl>
                                      </p:cBhvr>
                                    </p:animEffect>
                                  </p:childTnLst>
                                </p:cTn>
                              </p:par>
                              <p:par>
                                <p:cTn id="91" presetID="9" presetClass="emph" presetSubtype="0" nodeType="withEffect">
                                  <p:stCondLst>
                                    <p:cond delay="0"/>
                                  </p:stCondLst>
                                  <p:childTnLst>
                                    <p:set>
                                      <p:cBhvr>
                                        <p:cTn id="92" dur="indefinite"/>
                                        <p:tgtEl>
                                          <p:spTgt spid="18">
                                            <p:txEl>
                                              <p:pRg st="3" end="3"/>
                                            </p:txEl>
                                          </p:spTgt>
                                        </p:tgtEl>
                                        <p:attrNameLst>
                                          <p:attrName>style.opacity</p:attrName>
                                        </p:attrNameLst>
                                      </p:cBhvr>
                                      <p:to>
                                        <p:strVal val="1"/>
                                      </p:to>
                                    </p:set>
                                    <p:animEffect filter="image" prLst="opacity: 1">
                                      <p:cBhvr rctx="IE">
                                        <p:cTn id="93" dur="indefinite"/>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allAtOnce"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87089" y="1254034"/>
            <a:ext cx="3672127" cy="970054"/>
          </a:xfrm>
        </p:spPr>
        <p:txBody>
          <a:bodyPr wrap="square">
            <a:noAutofit/>
          </a:bodyPr>
          <a:lstStyle/>
          <a:p>
            <a:r>
              <a:rPr lang="es-ES_tradnl" dirty="0"/>
              <a:t>Comportamientos de SOCIAL STYLE</a:t>
            </a:r>
            <a:endParaRPr lang="es-ES_tradnl"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4051" y="314919"/>
            <a:ext cx="7793037" cy="5715000"/>
          </a:xfrm>
        </p:spPr>
        <p:txBody>
          <a:bodyPr wrap="square">
            <a:noAutofit/>
          </a:bodyPr>
          <a:lstStyle/>
          <a:p>
            <a:r>
              <a:rPr lang="es-ES_tradnl"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s-ES_tradnl" dirty="0"/>
              <a:t>© The TRACOM Corporation. Todos los derechos reservados.</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ES_tradnl" smtClean="0"/>
              <a:t>28</a:t>
            </a:fld>
            <a:endParaRPr lang="es-ES_tradnl"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4050" y="514163"/>
            <a:ext cx="7785659"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sz="1600" dirty="0"/>
              <a:t>Controla</a:t>
            </a:r>
            <a:endParaRPr lang="es-ES_tradnl"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4052" y="5532916"/>
            <a:ext cx="7793036"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sz="1600" dirty="0"/>
              <a:t>Demuestra emociones</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3013336"/>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ES_tradnl" sz="1600" dirty="0"/>
              <a:t>Pregunta</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3008310"/>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ES_tradnl" sz="1600" dirty="0"/>
              <a:t>Dice</a:t>
            </a:r>
            <a:endParaRPr lang="es-ES_tradnl" dirty="0"/>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5012871" y="3767615"/>
            <a:ext cx="2540868"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es-ES_tradnl" sz="1600" dirty="0"/>
              <a:t>Afable</a:t>
            </a:r>
          </a:p>
          <a:p>
            <a:pPr algn="r">
              <a:lnSpc>
                <a:spcPct val="85000"/>
              </a:lnSpc>
            </a:pPr>
            <a:endParaRPr lang="es-ES_tradnl" sz="1200" dirty="0">
              <a:solidFill>
                <a:schemeClr val="tx2"/>
              </a:solidFill>
            </a:endParaRPr>
          </a:p>
          <a:p>
            <a:pPr algn="r">
              <a:lnSpc>
                <a:spcPct val="90000"/>
              </a:lnSpc>
              <a:defRPr sz="1400">
                <a:solidFill>
                  <a:schemeClr val="tx1"/>
                </a:solidFill>
                <a:cs typeface="Arial" panose="020B0604020202020204" pitchFamily="34" charset="0"/>
              </a:defRPr>
            </a:pPr>
            <a:r>
              <a:rPr lang="es-ES_tradnl" sz="1200" dirty="0"/>
              <a:t>Ritmo más pausado</a:t>
            </a:r>
          </a:p>
          <a:p>
            <a:pPr algn="r">
              <a:lnSpc>
                <a:spcPct val="90000"/>
              </a:lnSpc>
              <a:defRPr sz="1400">
                <a:solidFill>
                  <a:schemeClr val="tx1"/>
                </a:solidFill>
                <a:cs typeface="Arial" panose="020B0604020202020204" pitchFamily="34" charset="0"/>
              </a:defRPr>
            </a:pPr>
            <a:r>
              <a:rPr lang="es-ES_tradnl" sz="1200" dirty="0"/>
              <a:t> Hace esfuerzos por empatizar</a:t>
            </a:r>
          </a:p>
          <a:p>
            <a:pPr algn="r">
              <a:lnSpc>
                <a:spcPct val="90000"/>
              </a:lnSpc>
              <a:defRPr sz="1400">
                <a:solidFill>
                  <a:schemeClr val="tx1"/>
                </a:solidFill>
                <a:cs typeface="Arial" panose="020B0604020202020204" pitchFamily="34" charset="0"/>
              </a:defRPr>
            </a:pPr>
            <a:r>
              <a:rPr lang="es-ES_tradnl" sz="1200" dirty="0"/>
              <a:t> Se preocupa menos por provocar el cambio</a:t>
            </a:r>
          </a:p>
          <a:p>
            <a:pPr algn="r">
              <a:lnSpc>
                <a:spcPct val="90000"/>
              </a:lnSpc>
              <a:defRPr sz="1400">
                <a:solidFill>
                  <a:schemeClr val="tx1"/>
                </a:solidFill>
                <a:cs typeface="Arial" panose="020B0604020202020204" pitchFamily="34" charset="0"/>
              </a:defRPr>
            </a:pPr>
            <a:r>
              <a:rPr lang="es-ES_tradnl" sz="1200" dirty="0"/>
              <a:t> Trabaja en el marco temporal actual</a:t>
            </a:r>
          </a:p>
          <a:p>
            <a:pPr algn="r">
              <a:lnSpc>
                <a:spcPct val="90000"/>
              </a:lnSpc>
              <a:defRPr sz="1400">
                <a:solidFill>
                  <a:schemeClr val="tx1"/>
                </a:solidFill>
                <a:cs typeface="Arial" panose="020B0604020202020204" pitchFamily="34" charset="0"/>
              </a:defRPr>
            </a:pPr>
            <a:r>
              <a:rPr lang="es-ES_tradnl" sz="1200" dirty="0"/>
              <a:t> Demuestra actos de apoyo</a:t>
            </a:r>
          </a:p>
          <a:p>
            <a:pPr algn="r">
              <a:lnSpc>
                <a:spcPct val="90000"/>
              </a:lnSpc>
              <a:defRPr sz="1400">
                <a:solidFill>
                  <a:schemeClr val="tx1"/>
                </a:solidFill>
                <a:cs typeface="Arial" panose="020B0604020202020204" pitchFamily="34" charset="0"/>
              </a:defRPr>
            </a:pPr>
            <a:r>
              <a:rPr lang="es-ES_tradnl" sz="1200" dirty="0"/>
              <a:t> Evita el conflicto</a:t>
            </a:r>
          </a:p>
          <a:p>
            <a:pPr>
              <a:lnSpc>
                <a:spcPct val="85000"/>
              </a:lnSpc>
            </a:pPr>
            <a:endParaRPr lang="es-ES_tradnl" sz="1200" dirty="0">
              <a:solidFill>
                <a:schemeClr val="tx2"/>
              </a:solidFill>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93384" y="1199678"/>
            <a:ext cx="2400714"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es-ES_tradnl" sz="1600" dirty="0"/>
              <a:t>Motivador</a:t>
            </a:r>
            <a:br>
              <a:rPr lang="es-ES_tradnl" sz="1200" dirty="0">
                <a:solidFill>
                  <a:schemeClr val="tx2"/>
                </a:solidFill>
              </a:rPr>
            </a:br>
            <a:endParaRPr lang="es-ES_tradnl" sz="1200" dirty="0">
              <a:solidFill>
                <a:schemeClr val="tx2"/>
              </a:solidFill>
            </a:endParaRPr>
          </a:p>
          <a:p>
            <a:pPr>
              <a:lnSpc>
                <a:spcPct val="90000"/>
              </a:lnSpc>
              <a:defRPr sz="1400">
                <a:solidFill>
                  <a:schemeClr val="tx1"/>
                </a:solidFill>
                <a:cs typeface="Arial" panose="020B0604020202020204" pitchFamily="34" charset="0"/>
              </a:defRPr>
            </a:pPr>
            <a:r>
              <a:rPr lang="es-ES_tradnl" sz="1200" dirty="0"/>
              <a:t>Ritmo más acelerado</a:t>
            </a:r>
          </a:p>
          <a:p>
            <a:pPr>
              <a:lnSpc>
                <a:spcPct val="90000"/>
              </a:lnSpc>
              <a:defRPr sz="1400">
                <a:solidFill>
                  <a:schemeClr val="tx1"/>
                </a:solidFill>
                <a:cs typeface="Arial" panose="020B0604020202020204" pitchFamily="34" charset="0"/>
              </a:defRPr>
            </a:pPr>
            <a:r>
              <a:rPr lang="es-ES_tradnl" sz="1200" dirty="0"/>
              <a:t>Desea marcar el ritmo</a:t>
            </a:r>
          </a:p>
          <a:p>
            <a:pPr>
              <a:lnSpc>
                <a:spcPct val="90000"/>
              </a:lnSpc>
              <a:defRPr sz="1400">
                <a:solidFill>
                  <a:schemeClr val="tx1"/>
                </a:solidFill>
                <a:cs typeface="Arial" panose="020B0604020202020204" pitchFamily="34" charset="0"/>
              </a:defRPr>
            </a:pPr>
            <a:r>
              <a:rPr lang="es-ES_tradnl" sz="1200" dirty="0"/>
              <a:t>Se preocupa menos por las relaciones</a:t>
            </a:r>
          </a:p>
          <a:p>
            <a:pPr>
              <a:lnSpc>
                <a:spcPct val="90000"/>
              </a:lnSpc>
              <a:defRPr sz="1400">
                <a:solidFill>
                  <a:schemeClr val="tx1"/>
                </a:solidFill>
                <a:cs typeface="Arial" panose="020B0604020202020204" pitchFamily="34" charset="0"/>
              </a:defRPr>
            </a:pPr>
            <a:r>
              <a:rPr lang="es-ES_tradnl" sz="1200" dirty="0"/>
              <a:t>Trabaja en el marco temporal actual</a:t>
            </a:r>
          </a:p>
          <a:p>
            <a:pPr>
              <a:lnSpc>
                <a:spcPct val="90000"/>
              </a:lnSpc>
              <a:defRPr sz="1400">
                <a:solidFill>
                  <a:schemeClr val="tx1"/>
                </a:solidFill>
                <a:cs typeface="Arial" panose="020B0604020202020204" pitchFamily="34" charset="0"/>
              </a:defRPr>
            </a:pPr>
            <a:r>
              <a:rPr lang="es-ES_tradnl" sz="1200" dirty="0"/>
              <a:t>Dirige las acciones de los demás</a:t>
            </a:r>
          </a:p>
          <a:p>
            <a:pPr>
              <a:lnSpc>
                <a:spcPct val="90000"/>
              </a:lnSpc>
              <a:defRPr sz="1400">
                <a:solidFill>
                  <a:schemeClr val="tx1"/>
                </a:solidFill>
                <a:cs typeface="Arial" panose="020B0604020202020204" pitchFamily="34" charset="0"/>
              </a:defRPr>
            </a:pPr>
            <a:r>
              <a:rPr lang="es-ES_tradnl" sz="1200" dirty="0"/>
              <a:t>Evita la inacción</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613129" y="3767615"/>
            <a:ext cx="2102495"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es-ES_tradnl" sz="1600" dirty="0"/>
              <a:t>Expresivo</a:t>
            </a:r>
          </a:p>
          <a:p>
            <a:pPr>
              <a:lnSpc>
                <a:spcPct val="85000"/>
              </a:lnSpc>
            </a:pPr>
            <a:endParaRPr lang="es-ES_tradnl" sz="1200" dirty="0">
              <a:solidFill>
                <a:schemeClr val="tx2"/>
              </a:solidFill>
            </a:endParaRPr>
          </a:p>
          <a:p>
            <a:pPr>
              <a:lnSpc>
                <a:spcPct val="90000"/>
              </a:lnSpc>
              <a:defRPr sz="1400">
                <a:solidFill>
                  <a:schemeClr val="tx1"/>
                </a:solidFill>
                <a:cs typeface="Arial" panose="020B0604020202020204" pitchFamily="34" charset="0"/>
              </a:defRPr>
            </a:pPr>
            <a:r>
              <a:rPr lang="es-ES_tradnl" sz="1200" dirty="0"/>
              <a:t>Ritmo más acelerado</a:t>
            </a:r>
          </a:p>
          <a:p>
            <a:pPr>
              <a:lnSpc>
                <a:spcPct val="90000"/>
              </a:lnSpc>
              <a:defRPr sz="1400">
                <a:solidFill>
                  <a:schemeClr val="tx1"/>
                </a:solidFill>
                <a:cs typeface="Arial" panose="020B0604020202020204" pitchFamily="34" charset="0"/>
              </a:defRPr>
            </a:pPr>
            <a:r>
              <a:rPr lang="es-ES_tradnl" sz="1200" dirty="0"/>
              <a:t>Se esfuerza por participar</a:t>
            </a:r>
          </a:p>
          <a:p>
            <a:pPr>
              <a:lnSpc>
                <a:spcPct val="90000"/>
              </a:lnSpc>
              <a:defRPr sz="1400">
                <a:solidFill>
                  <a:schemeClr val="tx1"/>
                </a:solidFill>
                <a:cs typeface="Arial" panose="020B0604020202020204" pitchFamily="34" charset="0"/>
              </a:defRPr>
            </a:pPr>
            <a:r>
              <a:rPr lang="es-ES_tradnl" sz="1200" dirty="0"/>
              <a:t>Se preocupa menos por las rutinas</a:t>
            </a:r>
          </a:p>
          <a:p>
            <a:pPr>
              <a:lnSpc>
                <a:spcPct val="90000"/>
              </a:lnSpc>
              <a:defRPr sz="1400">
                <a:solidFill>
                  <a:schemeClr val="tx1"/>
                </a:solidFill>
                <a:cs typeface="Arial" panose="020B0604020202020204" pitchFamily="34" charset="0"/>
              </a:defRPr>
            </a:pPr>
            <a:r>
              <a:rPr lang="es-ES_tradnl" sz="1200" dirty="0"/>
              <a:t>Trabaja en el marco temporal del futuro</a:t>
            </a:r>
          </a:p>
          <a:p>
            <a:pPr>
              <a:lnSpc>
                <a:spcPct val="90000"/>
              </a:lnSpc>
              <a:defRPr sz="1400">
                <a:solidFill>
                  <a:schemeClr val="tx1"/>
                </a:solidFill>
                <a:cs typeface="Arial" panose="020B0604020202020204" pitchFamily="34" charset="0"/>
              </a:defRPr>
            </a:pPr>
            <a:r>
              <a:rPr lang="es-ES_tradnl" sz="1200" dirty="0"/>
              <a:t>Actúa impulsivamente</a:t>
            </a:r>
          </a:p>
          <a:p>
            <a:pPr>
              <a:lnSpc>
                <a:spcPct val="90000"/>
              </a:lnSpc>
              <a:defRPr sz="1400">
                <a:solidFill>
                  <a:schemeClr val="tx1"/>
                </a:solidFill>
                <a:cs typeface="Arial" panose="020B0604020202020204" pitchFamily="34" charset="0"/>
              </a:defRPr>
            </a:pPr>
            <a:r>
              <a:rPr lang="es-ES_tradnl" sz="1200" dirty="0"/>
              <a:t>Evita el aislamiento</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ES_tradn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ES_tradn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ES_tradn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ES_tradnl" dirty="0"/>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5153025" y="1199678"/>
            <a:ext cx="2400714"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es-ES_tradnl" sz="1600" dirty="0"/>
              <a:t>Analítico</a:t>
            </a:r>
            <a:br>
              <a:rPr lang="es-ES_tradnl" sz="1200" dirty="0">
                <a:solidFill>
                  <a:schemeClr val="tx2"/>
                </a:solidFill>
              </a:rPr>
            </a:br>
            <a:endParaRPr lang="es-ES_tradnl" sz="1200" dirty="0">
              <a:solidFill>
                <a:schemeClr val="tx2"/>
              </a:solidFill>
            </a:endParaRPr>
          </a:p>
          <a:p>
            <a:pPr algn="r">
              <a:lnSpc>
                <a:spcPct val="85000"/>
              </a:lnSpc>
              <a:defRPr sz="1400">
                <a:solidFill>
                  <a:schemeClr val="tx1"/>
                </a:solidFill>
                <a:cs typeface="Arial" panose="020B0604020202020204" pitchFamily="34" charset="0"/>
              </a:defRPr>
            </a:pPr>
            <a:r>
              <a:rPr lang="es-ES_tradnl" sz="1200" dirty="0"/>
              <a:t>Ritmo más pausado</a:t>
            </a:r>
          </a:p>
          <a:p>
            <a:pPr algn="r">
              <a:lnSpc>
                <a:spcPct val="90000"/>
              </a:lnSpc>
              <a:defRPr sz="1400">
                <a:solidFill>
                  <a:schemeClr val="tx1"/>
                </a:solidFill>
                <a:cs typeface="Arial" panose="020B0604020202020204" pitchFamily="34" charset="0"/>
              </a:defRPr>
            </a:pPr>
            <a:r>
              <a:rPr lang="es-ES_tradnl" sz="1200" dirty="0"/>
              <a:t> Se esfuerza por organizar</a:t>
            </a:r>
          </a:p>
          <a:p>
            <a:pPr algn="r">
              <a:lnSpc>
                <a:spcPct val="90000"/>
              </a:lnSpc>
              <a:defRPr sz="1400">
                <a:solidFill>
                  <a:schemeClr val="tx1"/>
                </a:solidFill>
                <a:cs typeface="Arial" panose="020B0604020202020204" pitchFamily="34" charset="0"/>
              </a:defRPr>
            </a:pPr>
            <a:r>
              <a:rPr lang="es-ES_tradnl" sz="1200" dirty="0"/>
              <a:t> Se preocupa menos por las relaciones</a:t>
            </a:r>
          </a:p>
          <a:p>
            <a:pPr algn="r">
              <a:lnSpc>
                <a:spcPct val="90000"/>
              </a:lnSpc>
              <a:defRPr sz="1400">
                <a:solidFill>
                  <a:schemeClr val="tx1"/>
                </a:solidFill>
                <a:cs typeface="Arial" panose="020B0604020202020204" pitchFamily="34" charset="0"/>
              </a:defRPr>
            </a:pPr>
            <a:r>
              <a:rPr lang="es-ES_tradnl" sz="1200" dirty="0"/>
              <a:t> Trabaja en el marco temporal del pasado</a:t>
            </a:r>
          </a:p>
          <a:p>
            <a:pPr algn="r">
              <a:lnSpc>
                <a:spcPct val="90000"/>
              </a:lnSpc>
              <a:defRPr sz="1400">
                <a:solidFill>
                  <a:schemeClr val="tx1"/>
                </a:solidFill>
                <a:cs typeface="Arial" panose="020B0604020202020204" pitchFamily="34" charset="0"/>
              </a:defRPr>
            </a:pPr>
            <a:r>
              <a:rPr lang="es-ES_tradnl" sz="1200" dirty="0"/>
              <a:t> Actúa con cautela</a:t>
            </a:r>
          </a:p>
          <a:p>
            <a:pPr algn="r">
              <a:lnSpc>
                <a:spcPct val="90000"/>
              </a:lnSpc>
              <a:defRPr sz="1400">
                <a:solidFill>
                  <a:schemeClr val="tx1"/>
                </a:solidFill>
                <a:cs typeface="Arial" panose="020B0604020202020204" pitchFamily="34" charset="0"/>
              </a:defRPr>
            </a:pPr>
            <a:r>
              <a:rPr lang="es-ES_tradnl" sz="1200" dirty="0"/>
              <a:t> Evita la implicación personal</a:t>
            </a:r>
          </a:p>
          <a:p>
            <a:pPr algn="r">
              <a:lnSpc>
                <a:spcPct val="85000"/>
              </a:lnSpc>
              <a:defRPr sz="1400">
                <a:solidFill>
                  <a:schemeClr val="tx2"/>
                </a:solidFill>
              </a:defRPr>
            </a:pPr>
            <a:r>
              <a:rPr lang="es-ES_tradnl" sz="1200" dirty="0"/>
              <a:t>  </a:t>
            </a:r>
          </a:p>
          <a:p>
            <a:pPr>
              <a:lnSpc>
                <a:spcPct val="85000"/>
              </a:lnSpc>
            </a:pPr>
            <a:endParaRPr lang="es-ES_tradnl" sz="1200" dirty="0">
              <a:solidFill>
                <a:schemeClr val="tx2"/>
              </a:solidFill>
            </a:endParaRPr>
          </a:p>
        </p:txBody>
      </p:sp>
    </p:spTree>
    <p:extLst>
      <p:ext uri="{BB962C8B-B14F-4D97-AF65-F5344CB8AC3E}">
        <p14:creationId xmlns:p14="http://schemas.microsoft.com/office/powerpoint/2010/main" val="6608457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20635" y="1254034"/>
            <a:ext cx="3738582" cy="970054"/>
          </a:xfrm>
        </p:spPr>
        <p:txBody>
          <a:bodyPr wrap="square">
            <a:noAutofit/>
          </a:bodyPr>
          <a:lstStyle/>
          <a:p>
            <a:r>
              <a:rPr lang="es-ES_tradnl" dirty="0"/>
              <a:t>Comportamientos del cliente</a:t>
            </a:r>
            <a:endParaRPr lang="es-ES_tradnl"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4051" y="314919"/>
            <a:ext cx="7793037" cy="5715000"/>
          </a:xfrm>
        </p:spPr>
        <p:txBody>
          <a:bodyPr wrap="square">
            <a:noAutofit/>
          </a:bodyPr>
          <a:lstStyle/>
          <a:p>
            <a:r>
              <a:rPr lang="es-ES_tradnl"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s-ES_tradnl" dirty="0"/>
              <a:t>© The TRACOM Corporation. Todos los derechos reservados</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ES_tradnl" smtClean="0"/>
              <a:t>29</a:t>
            </a:fld>
            <a:endParaRPr lang="es-ES_tradnl" dirty="0"/>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370377" y="3642355"/>
            <a:ext cx="3231388"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es-ES_tradnl" dirty="0"/>
              <a:t>Afable</a:t>
            </a:r>
          </a:p>
          <a:p>
            <a:pPr algn="r">
              <a:lnSpc>
                <a:spcPct val="85000"/>
              </a:lnSpc>
            </a:pPr>
            <a:endParaRPr lang="es-ES_tradnl"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Amable y accesible</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Asentir con la cabeza y otras muestras de aliento</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Habla menos que los demás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Hace preguntas sobre a las personas sobre cómo se sienten afectadas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Puede someterse a las decisiones del grupo</a:t>
            </a: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985426"/>
            <a:ext cx="3261629"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es-ES_tradnl" dirty="0"/>
              <a:t>Motivador</a:t>
            </a:r>
            <a:br>
              <a:rPr lang="es-ES_tradnl" sz="1400" dirty="0">
                <a:solidFill>
                  <a:schemeClr val="tx2"/>
                </a:solidFill>
              </a:rPr>
            </a:br>
            <a:endParaRPr lang="es-ES_tradnl"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Menos social, profesional</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Contacto visual más directo</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Es directo con las opiniones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Puede hacer preguntas difíciles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Puede perder atención o tratar de tomar el control</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75552" y="3642355"/>
            <a:ext cx="3231388"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es-ES_tradnl" dirty="0"/>
              <a:t>Expresivo</a:t>
            </a:r>
          </a:p>
          <a:p>
            <a:pPr>
              <a:lnSpc>
                <a:spcPct val="85000"/>
              </a:lnSpc>
            </a:pPr>
            <a:endParaRPr lang="es-ES_tradnl"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Sociable y accesible al comienzo de la reunión</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Habla más que los demás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Puede desviarse de la agenda y hablar sobre diversos temas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Es directo con las opiniones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Puede afrontar las situaciones directamente</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ES_tradn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ES_tradn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ES_tradn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ES_tradnl" dirty="0"/>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5" y="985606"/>
            <a:ext cx="3193810"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es-ES_tradnl" dirty="0"/>
              <a:t>Analítico</a:t>
            </a:r>
            <a:br>
              <a:rPr lang="es-ES_tradnl" sz="1400" dirty="0">
                <a:solidFill>
                  <a:schemeClr val="tx2"/>
                </a:solidFill>
              </a:rPr>
            </a:br>
            <a:endParaRPr lang="es-ES_tradnl"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Menos social, profesional</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Menor contacto visual directo</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Escucha atentamente antes de opinar</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Hace preguntas sobre los detalles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Puede evitar expresar una opinión o tomar una decisión</a:t>
            </a:r>
          </a:p>
          <a:p>
            <a:pPr algn="r">
              <a:lnSpc>
                <a:spcPct val="85000"/>
              </a:lnSpc>
              <a:defRPr sz="1400">
                <a:solidFill>
                  <a:schemeClr val="tx2"/>
                </a:solidFill>
              </a:defRPr>
            </a:pPr>
            <a:r>
              <a:rPr lang="es-ES_tradnl" dirty="0"/>
              <a:t>  </a:t>
            </a:r>
          </a:p>
          <a:p>
            <a:pPr>
              <a:lnSpc>
                <a:spcPct val="85000"/>
              </a:lnSpc>
            </a:pPr>
            <a:endParaRPr lang="es-ES_tradnl" sz="1400" dirty="0">
              <a:solidFill>
                <a:schemeClr val="tx2"/>
              </a:solidFill>
            </a:endParaRPr>
          </a:p>
        </p:txBody>
      </p:sp>
      <p:sp>
        <p:nvSpPr>
          <p:cNvPr id="16" name="Rectangle 15">
            <a:extLst>
              <a:ext uri="{FF2B5EF4-FFF2-40B4-BE49-F238E27FC236}">
                <a16:creationId xmlns:a16="http://schemas.microsoft.com/office/drawing/2014/main" id="{1F4E8B45-0915-42EB-9DFF-A680DFE29492}"/>
              </a:ext>
            </a:extLst>
          </p:cNvPr>
          <p:cNvSpPr/>
          <p:nvPr/>
        </p:nvSpPr>
        <p:spPr bwMode="gray">
          <a:xfrm>
            <a:off x="6868949" y="47599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dirty="0"/>
              <a:t>Controla</a:t>
            </a:r>
          </a:p>
        </p:txBody>
      </p:sp>
      <p:sp>
        <p:nvSpPr>
          <p:cNvPr id="17" name="Rectangle 16">
            <a:extLst>
              <a:ext uri="{FF2B5EF4-FFF2-40B4-BE49-F238E27FC236}">
                <a16:creationId xmlns:a16="http://schemas.microsoft.com/office/drawing/2014/main" id="{D324EF3B-5357-47F0-A4D0-42A103B190FC}"/>
              </a:ext>
            </a:extLst>
          </p:cNvPr>
          <p:cNvSpPr/>
          <p:nvPr/>
        </p:nvSpPr>
        <p:spPr bwMode="gray">
          <a:xfrm>
            <a:off x="6562963" y="5586193"/>
            <a:ext cx="3046704"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dirty="0"/>
              <a:t>Demuestra emociones</a:t>
            </a:r>
          </a:p>
        </p:txBody>
      </p:sp>
      <p:sp>
        <p:nvSpPr>
          <p:cNvPr id="19" name="Rectangle 18">
            <a:extLst>
              <a:ext uri="{FF2B5EF4-FFF2-40B4-BE49-F238E27FC236}">
                <a16:creationId xmlns:a16="http://schemas.microsoft.com/office/drawing/2014/main" id="{AB2AA927-0042-4361-BB39-0A784838010B}"/>
              </a:ext>
            </a:extLst>
          </p:cNvPr>
          <p:cNvSpPr/>
          <p:nvPr/>
        </p:nvSpPr>
        <p:spPr bwMode="gray">
          <a:xfrm>
            <a:off x="4174051" y="301436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ES_tradnl" dirty="0"/>
              <a:t>Pregunta</a:t>
            </a:r>
          </a:p>
        </p:txBody>
      </p:sp>
      <p:sp>
        <p:nvSpPr>
          <p:cNvPr id="20" name="Rectangle 19">
            <a:extLst>
              <a:ext uri="{FF2B5EF4-FFF2-40B4-BE49-F238E27FC236}">
                <a16:creationId xmlns:a16="http://schemas.microsoft.com/office/drawing/2014/main" id="{7D787AF1-6BCD-4FBA-BC0B-F8A3EF762640}"/>
              </a:ext>
            </a:extLst>
          </p:cNvPr>
          <p:cNvSpPr/>
          <p:nvPr/>
        </p:nvSpPr>
        <p:spPr bwMode="gray">
          <a:xfrm>
            <a:off x="10564016" y="300933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ES_tradnl" dirty="0"/>
              <a:t>Dice</a:t>
            </a:r>
          </a:p>
        </p:txBody>
      </p:sp>
    </p:spTree>
    <p:extLst>
      <p:ext uri="{BB962C8B-B14F-4D97-AF65-F5344CB8AC3E}">
        <p14:creationId xmlns:p14="http://schemas.microsoft.com/office/powerpoint/2010/main" val="8585098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a:lstStyle/>
          <a:p>
            <a:r>
              <a:rPr lang="es-ES_tradnl" dirty="0"/>
              <a:t>Objetivos de aprendizaje</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a:xfrm>
            <a:off x="1143000" y="2462644"/>
            <a:ext cx="8077200" cy="3131684"/>
          </a:xfrm>
        </p:spPr>
        <p:txBody>
          <a:bodyPr>
            <a:noAutofit/>
          </a:bodyPr>
          <a:lstStyle/>
          <a:p>
            <a:pPr marL="342900" marR="0" lvl="0" indent="-342900">
              <a:lnSpc>
                <a:spcPct val="107000"/>
              </a:lnSpc>
              <a:spcBef>
                <a:spcPts val="0"/>
              </a:spcBef>
              <a:spcAft>
                <a:spcPts val="0"/>
              </a:spcAft>
              <a:buFont typeface="+mj-lt"/>
              <a:buAutoNum type="arabicPeriod"/>
            </a:pPr>
            <a:r>
              <a:rPr lang="es-ES_tradnl" dirty="0"/>
              <a:t>Cómo predecir el comportamiento de los clientes. </a:t>
            </a:r>
          </a:p>
          <a:p>
            <a:pPr marL="342900" marR="0" lvl="0" indent="-342900">
              <a:lnSpc>
                <a:spcPct val="107000"/>
              </a:lnSpc>
              <a:spcBef>
                <a:spcPts val="0"/>
              </a:spcBef>
              <a:spcAft>
                <a:spcPts val="0"/>
              </a:spcAft>
              <a:buFont typeface="+mj-lt"/>
              <a:buAutoNum type="arabicPeriod"/>
              <a:defRPr sz="2400"/>
            </a:pPr>
            <a:r>
              <a:rPr lang="es-ES_tradnl" dirty="0"/>
              <a:t>Qué causa estrés a los clientes.</a:t>
            </a:r>
          </a:p>
          <a:p>
            <a:pPr marL="342900" marR="0" lvl="0" indent="-342900">
              <a:lnSpc>
                <a:spcPct val="107000"/>
              </a:lnSpc>
              <a:spcBef>
                <a:spcPts val="0"/>
              </a:spcBef>
              <a:spcAft>
                <a:spcPts val="0"/>
              </a:spcAft>
              <a:buFont typeface="+mj-lt"/>
              <a:buAutoNum type="arabicPeriod"/>
            </a:pPr>
            <a:r>
              <a:rPr lang="es-ES_tradnl" dirty="0"/>
              <a:t>Cómo reconocer y satisfacer sus necesidades.</a:t>
            </a:r>
          </a:p>
          <a:p>
            <a:pPr marL="342900" marR="0" lvl="0" indent="-342900">
              <a:lnSpc>
                <a:spcPct val="107000"/>
              </a:lnSpc>
              <a:spcBef>
                <a:spcPts val="0"/>
              </a:spcBef>
              <a:spcAft>
                <a:spcPts val="0"/>
              </a:spcAft>
              <a:buFont typeface="+mj-lt"/>
              <a:buAutoNum type="arabicPeriod"/>
            </a:pPr>
            <a:r>
              <a:rPr lang="es-ES_tradnl" dirty="0"/>
              <a:t>Cómo prepararse para las reuniones y adaptar la comunicación.</a:t>
            </a:r>
          </a:p>
          <a:p>
            <a:pPr marL="342900" marR="0" lvl="0" indent="-342900">
              <a:lnSpc>
                <a:spcPct val="107000"/>
              </a:lnSpc>
              <a:spcBef>
                <a:spcPts val="0"/>
              </a:spcBef>
              <a:spcAft>
                <a:spcPts val="0"/>
              </a:spcAft>
              <a:buFont typeface="+mj-lt"/>
              <a:buAutoNum type="arabicPeriod"/>
            </a:pPr>
            <a:r>
              <a:rPr lang="es-ES_tradnl" dirty="0"/>
              <a:t>Cómo ganarse la confianza de los clientes.</a:t>
            </a:r>
          </a:p>
          <a:p>
            <a:pPr marL="342900" marR="0" lvl="0" indent="-342900">
              <a:lnSpc>
                <a:spcPct val="107000"/>
              </a:lnSpc>
              <a:spcBef>
                <a:spcPts val="0"/>
              </a:spcBef>
              <a:spcAft>
                <a:spcPts val="0"/>
              </a:spcAft>
              <a:buFont typeface="+mj-lt"/>
              <a:buAutoNum type="arabicPeriod"/>
            </a:pPr>
            <a:endParaRPr lang="es-ES_tradnl" sz="2400" dirty="0">
              <a:cs typeface="+mn-cs"/>
            </a:endParaRP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a:lstStyle/>
          <a:p>
            <a:fld id="{1B1CF60C-C85D-47C0-8597-E3BF95F18FA3}" type="slidenum">
              <a:rPr lang="es-ES_tradnl" smtClean="0"/>
              <a:t>3</a:t>
            </a:fld>
            <a:endParaRPr lang="es-ES_tradnl" dirty="0"/>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a:lstStyle/>
          <a:p>
            <a:pPr algn="l"/>
            <a:r>
              <a:rPr lang="es-ES_tradnl" dirty="0"/>
              <a:t>© The TRACOM Corporation. Todos los derechos reservados</a:t>
            </a:r>
          </a:p>
        </p:txBody>
      </p:sp>
    </p:spTree>
    <p:extLst>
      <p:ext uri="{BB962C8B-B14F-4D97-AF65-F5344CB8AC3E}">
        <p14:creationId xmlns:p14="http://schemas.microsoft.com/office/powerpoint/2010/main" val="39914236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85059" y="228600"/>
            <a:ext cx="3693230" cy="1995488"/>
          </a:xfrm>
        </p:spPr>
        <p:txBody>
          <a:bodyPr wrap="square">
            <a:noAutofit/>
          </a:bodyPr>
          <a:lstStyle/>
          <a:p>
            <a:r>
              <a:rPr lang="es-ES_tradnl" dirty="0"/>
              <a:t>La tensión del cliente</a:t>
            </a:r>
            <a:endParaRPr lang="es-ES_tradnl"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es-ES_tradnl" dirty="0"/>
              <a:t> </a:t>
            </a:r>
          </a:p>
        </p:txBody>
      </p:sp>
      <p:sp>
        <p:nvSpPr>
          <p:cNvPr id="2" name="Text Placeholder 1">
            <a:extLst>
              <a:ext uri="{FF2B5EF4-FFF2-40B4-BE49-F238E27FC236}">
                <a16:creationId xmlns:a16="http://schemas.microsoft.com/office/drawing/2014/main" id="{F45F9AB8-0A2F-4986-9B9B-BFA1293B3DEA}"/>
              </a:ext>
            </a:extLst>
          </p:cNvPr>
          <p:cNvSpPr>
            <a:spLocks noGrp="1"/>
          </p:cNvSpPr>
          <p:nvPr>
            <p:ph type="body" sz="half" idx="2"/>
          </p:nvPr>
        </p:nvSpPr>
        <p:spPr>
          <a:xfrm>
            <a:off x="626301" y="2352675"/>
            <a:ext cx="3451987" cy="3590926"/>
          </a:xfrm>
        </p:spPr>
        <p:txBody>
          <a:bodyPr wrap="square">
            <a:noAutofit/>
          </a:bodyPr>
          <a:lstStyle/>
          <a:p>
            <a:pPr>
              <a:defRPr>
                <a:solidFill>
                  <a:schemeClr val="tx1"/>
                </a:solidFill>
              </a:defRPr>
            </a:pPr>
            <a:r>
              <a:rPr lang="es-ES_tradnl" dirty="0"/>
              <a:t>¿Qué causa estrés en cada Estilo?</a:t>
            </a:r>
          </a:p>
          <a:p>
            <a:endParaRPr lang="es-ES_tradnl"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s-ES_tradnl" dirty="0"/>
              <a:t>© The TRACOM Corporation. Todos los derechos reservados</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ES_tradnl" smtClean="0"/>
              <a:t>30</a:t>
            </a:fld>
            <a:endParaRPr lang="es-ES_tradnl" dirty="0"/>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370377" y="3642355"/>
            <a:ext cx="3231388"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es-ES_tradnl" dirty="0"/>
              <a:t>Afable</a:t>
            </a:r>
          </a:p>
          <a:p>
            <a:pPr algn="r">
              <a:lnSpc>
                <a:spcPct val="85000"/>
              </a:lnSpc>
            </a:pPr>
            <a:endParaRPr lang="es-ES_tradnl"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Demasiada formalidad y concentración en las tareas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Falta de colaboración para dar soluciones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Se centra en la venta en lugar de en la relación a largo plazo</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Demasiado cambio y demasiado rápido</a:t>
            </a: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957716"/>
            <a:ext cx="3261629"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es-ES_tradnl" dirty="0"/>
              <a:t>Motivador</a:t>
            </a:r>
            <a:br>
              <a:rPr lang="es-ES_tradnl" sz="1400" dirty="0">
                <a:solidFill>
                  <a:schemeClr val="tx2"/>
                </a:solidFill>
              </a:rPr>
            </a:br>
            <a:endParaRPr lang="es-ES_tradnl"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Falta de estructura y resultados claros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No recibir la oportunidad de expresar sus opiniones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Carencia de soluciones de fondo</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Progreso lento</a:t>
            </a:r>
          </a:p>
          <a:p>
            <a:pPr marL="285750" indent="-285750">
              <a:lnSpc>
                <a:spcPct val="90000"/>
              </a:lnSpc>
              <a:buFont typeface="Arial" panose="020B0604020202020204" pitchFamily="34" charset="0"/>
              <a:buChar char="•"/>
            </a:pPr>
            <a:endParaRPr lang="es-ES_tradnl" sz="1400" dirty="0">
              <a:solidFill>
                <a:schemeClr val="tx1"/>
              </a:solidFill>
              <a:cs typeface="Arial" panose="020B0604020202020204" pitchFamily="34" charset="0"/>
            </a:endParaRP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75552" y="3642355"/>
            <a:ext cx="3231388"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es-ES_tradnl" dirty="0"/>
              <a:t>Expresivo</a:t>
            </a:r>
          </a:p>
          <a:p>
            <a:pPr>
              <a:lnSpc>
                <a:spcPct val="85000"/>
              </a:lnSpc>
            </a:pPr>
            <a:endParaRPr lang="es-ES_tradnl"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Que no se reconozcan sus contribuciones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Demasiados detalles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Demasiada estructura sin que haya una conversación fluida</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Carencia de atención específica en las posibilidades futuras</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ES_tradn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ES_tradn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ES_tradn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ES_tradnl" dirty="0"/>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5" y="957896"/>
            <a:ext cx="3193810"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es-ES_tradnl" dirty="0"/>
              <a:t>Analítico</a:t>
            </a:r>
            <a:br>
              <a:rPr lang="es-ES_tradnl" sz="1400" dirty="0">
                <a:solidFill>
                  <a:schemeClr val="tx2"/>
                </a:solidFill>
              </a:rPr>
            </a:br>
            <a:endParaRPr lang="es-ES_tradnl"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Falta de enfoque y organización</a:t>
            </a:r>
          </a:p>
          <a:p>
            <a:pPr marL="285750" indent="-285750">
              <a:lnSpc>
                <a:spcPct val="85000"/>
              </a:lnSpc>
              <a:buFont typeface="Arial" panose="020B0604020202020204" pitchFamily="34" charset="0"/>
              <a:buChar char="•"/>
              <a:defRPr sz="1400">
                <a:solidFill>
                  <a:schemeClr val="tx1"/>
                </a:solidFill>
                <a:cs typeface="Arial" panose="020B0604020202020204" pitchFamily="34" charset="0"/>
              </a:defRPr>
            </a:pPr>
            <a:r>
              <a:rPr lang="es-ES_tradnl" dirty="0"/>
              <a:t>Apremio para lograr una venta rápida</a:t>
            </a:r>
          </a:p>
          <a:p>
            <a:pPr marL="285750" indent="-285750">
              <a:lnSpc>
                <a:spcPct val="85000"/>
              </a:lnSpc>
              <a:buFont typeface="Arial" panose="020B0604020202020204" pitchFamily="34" charset="0"/>
              <a:buChar char="•"/>
              <a:defRPr sz="1400">
                <a:solidFill>
                  <a:schemeClr val="tx1"/>
                </a:solidFill>
                <a:cs typeface="Arial" panose="020B0604020202020204" pitchFamily="34" charset="0"/>
              </a:defRPr>
            </a:pPr>
            <a:r>
              <a:rPr lang="es-ES_tradnl" dirty="0"/>
              <a:t>Atención a las generalidades sin tener en cuenta los detalles</a:t>
            </a:r>
          </a:p>
          <a:p>
            <a:pPr marL="285750" indent="-285750">
              <a:lnSpc>
                <a:spcPct val="85000"/>
              </a:lnSpc>
              <a:buFont typeface="Arial" panose="020B0604020202020204" pitchFamily="34" charset="0"/>
              <a:buChar char="•"/>
              <a:defRPr sz="1400">
                <a:solidFill>
                  <a:schemeClr val="tx1"/>
                </a:solidFill>
                <a:cs typeface="Arial" panose="020B0604020202020204" pitchFamily="34" charset="0"/>
              </a:defRPr>
            </a:pPr>
            <a:r>
              <a:rPr lang="es-ES_tradnl" dirty="0"/>
              <a:t>Demasiado cambio sin tener en cuenta las consecuencias</a:t>
            </a:r>
          </a:p>
          <a:p>
            <a:pPr algn="r">
              <a:lnSpc>
                <a:spcPct val="85000"/>
              </a:lnSpc>
              <a:defRPr sz="1400">
                <a:solidFill>
                  <a:schemeClr val="tx2"/>
                </a:solidFill>
              </a:defRPr>
            </a:pPr>
            <a:r>
              <a:rPr lang="es-ES_tradnl" dirty="0"/>
              <a:t>  </a:t>
            </a:r>
          </a:p>
          <a:p>
            <a:pPr>
              <a:lnSpc>
                <a:spcPct val="85000"/>
              </a:lnSpc>
            </a:pPr>
            <a:endParaRPr lang="es-ES_tradnl" sz="1400" dirty="0">
              <a:solidFill>
                <a:schemeClr val="tx2"/>
              </a:solidFill>
            </a:endParaRPr>
          </a:p>
        </p:txBody>
      </p:sp>
      <p:sp>
        <p:nvSpPr>
          <p:cNvPr id="17" name="Rectangle 16">
            <a:extLst>
              <a:ext uri="{FF2B5EF4-FFF2-40B4-BE49-F238E27FC236}">
                <a16:creationId xmlns:a16="http://schemas.microsoft.com/office/drawing/2014/main" id="{8EF5BC7B-DB12-4FAE-BC2D-F0702AD8D6B4}"/>
              </a:ext>
            </a:extLst>
          </p:cNvPr>
          <p:cNvSpPr/>
          <p:nvPr/>
        </p:nvSpPr>
        <p:spPr bwMode="gray">
          <a:xfrm>
            <a:off x="6868949" y="47599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dirty="0"/>
              <a:t>Controla</a:t>
            </a:r>
          </a:p>
        </p:txBody>
      </p:sp>
      <p:sp>
        <p:nvSpPr>
          <p:cNvPr id="19" name="Rectangle 18">
            <a:extLst>
              <a:ext uri="{FF2B5EF4-FFF2-40B4-BE49-F238E27FC236}">
                <a16:creationId xmlns:a16="http://schemas.microsoft.com/office/drawing/2014/main" id="{F92E41F9-83DC-4BA6-A874-0E8909252908}"/>
              </a:ext>
            </a:extLst>
          </p:cNvPr>
          <p:cNvSpPr/>
          <p:nvPr/>
        </p:nvSpPr>
        <p:spPr bwMode="gray">
          <a:xfrm>
            <a:off x="6419030" y="5564503"/>
            <a:ext cx="3334570" cy="413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dirty="0"/>
              <a:t>Demuestra emociones</a:t>
            </a:r>
          </a:p>
        </p:txBody>
      </p:sp>
      <p:sp>
        <p:nvSpPr>
          <p:cNvPr id="20" name="Rectangle 19">
            <a:extLst>
              <a:ext uri="{FF2B5EF4-FFF2-40B4-BE49-F238E27FC236}">
                <a16:creationId xmlns:a16="http://schemas.microsoft.com/office/drawing/2014/main" id="{63E0509C-B201-4BA8-ABE8-92B7DAEAB108}"/>
              </a:ext>
            </a:extLst>
          </p:cNvPr>
          <p:cNvSpPr/>
          <p:nvPr/>
        </p:nvSpPr>
        <p:spPr bwMode="gray">
          <a:xfrm>
            <a:off x="4174051" y="301436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ES_tradnl" dirty="0"/>
              <a:t>Pregunta</a:t>
            </a:r>
          </a:p>
        </p:txBody>
      </p:sp>
      <p:sp>
        <p:nvSpPr>
          <p:cNvPr id="21" name="Rectangle 20">
            <a:extLst>
              <a:ext uri="{FF2B5EF4-FFF2-40B4-BE49-F238E27FC236}">
                <a16:creationId xmlns:a16="http://schemas.microsoft.com/office/drawing/2014/main" id="{99F41360-B951-4EB6-97EB-B7004463CA7A}"/>
              </a:ext>
            </a:extLst>
          </p:cNvPr>
          <p:cNvSpPr/>
          <p:nvPr/>
        </p:nvSpPr>
        <p:spPr bwMode="gray">
          <a:xfrm>
            <a:off x="10564016" y="300933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ES_tradnl" dirty="0"/>
              <a:t>Dice</a:t>
            </a:r>
          </a:p>
        </p:txBody>
      </p:sp>
    </p:spTree>
    <p:extLst>
      <p:ext uri="{BB962C8B-B14F-4D97-AF65-F5344CB8AC3E}">
        <p14:creationId xmlns:p14="http://schemas.microsoft.com/office/powerpoint/2010/main" val="420521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3" y="228600"/>
            <a:ext cx="3687765" cy="1995488"/>
          </a:xfrm>
        </p:spPr>
        <p:txBody>
          <a:bodyPr wrap="square">
            <a:noAutofit/>
          </a:bodyPr>
          <a:lstStyle/>
          <a:p>
            <a:r>
              <a:rPr lang="es-ES_tradnl" dirty="0"/>
              <a:t>Comportamiento de refuerzo</a:t>
            </a: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0363" y="336753"/>
            <a:ext cx="7793037" cy="5715000"/>
          </a:xfrm>
        </p:spPr>
        <p:txBody>
          <a:bodyPr wrap="square">
            <a:noAutofit/>
          </a:bodyPr>
          <a:lstStyle/>
          <a:p>
            <a:r>
              <a:rPr lang="es-ES_tradnl" dirty="0"/>
              <a:t> </a:t>
            </a:r>
          </a:p>
        </p:txBody>
      </p:sp>
      <p:sp>
        <p:nvSpPr>
          <p:cNvPr id="9" name="Text Placeholder 8">
            <a:extLst>
              <a:ext uri="{FF2B5EF4-FFF2-40B4-BE49-F238E27FC236}">
                <a16:creationId xmlns:a16="http://schemas.microsoft.com/office/drawing/2014/main" id="{10C3D334-FC22-4642-A59A-52D306DC253F}"/>
              </a:ext>
            </a:extLst>
          </p:cNvPr>
          <p:cNvSpPr>
            <a:spLocks noGrp="1"/>
          </p:cNvSpPr>
          <p:nvPr>
            <p:ph type="body" sz="half" idx="2"/>
          </p:nvPr>
        </p:nvSpPr>
        <p:spPr>
          <a:xfrm>
            <a:off x="390523" y="2352675"/>
            <a:ext cx="3687765" cy="3590926"/>
          </a:xfrm>
        </p:spPr>
        <p:txBody>
          <a:bodyPr wrap="square">
            <a:noAutofit/>
          </a:bodyPr>
          <a:lstStyle/>
          <a:p>
            <a:r>
              <a:rPr lang="es-ES_tradnl" sz="2200" dirty="0">
                <a:solidFill>
                  <a:srgbClr val="444A4A"/>
                </a:solidFill>
              </a:rPr>
              <a:t>Comportamiento exagerado que se utiliza para reducir la tensión</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a:xfrm>
            <a:off x="228600" y="6402969"/>
            <a:ext cx="7924800" cy="282575"/>
          </a:xfrm>
        </p:spPr>
        <p:txBody>
          <a:bodyPr wrap="square">
            <a:noAutofit/>
          </a:bodyPr>
          <a:lstStyle/>
          <a:p>
            <a:pPr algn="l"/>
            <a:r>
              <a:rPr lang="es-ES_tradnl" dirty="0"/>
              <a:t>© The TRACOM Corporation. Todos los derechos reservados.</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ES_tradnl" smtClean="0"/>
              <a:t>31</a:t>
            </a:fld>
            <a:endParaRPr lang="es-ES_tradnl"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1" y="513817"/>
            <a:ext cx="7793036"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dirty="0"/>
              <a:t>Controla</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0" y="5532570"/>
            <a:ext cx="7793037"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dirty="0"/>
              <a:t>Demuestra emociones</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3012990"/>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ES_tradnl" dirty="0"/>
              <a:t>Pregunta</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3007964"/>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ES_tradnl" dirty="0"/>
              <a:t>Dice</a:t>
            </a:r>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518426" y="1560865"/>
            <a:ext cx="3081528" cy="1151467"/>
          </a:xfrm>
          <a:prstGeom prst="callout1">
            <a:avLst>
              <a:gd name="adj1" fmla="val 25084"/>
              <a:gd name="adj2" fmla="val 5615"/>
              <a:gd name="adj3" fmla="val 25641"/>
              <a:gd name="adj4" fmla="val 9971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es-ES_tradnl" dirty="0"/>
              <a:t>Analítico</a:t>
            </a:r>
            <a:br>
              <a:rPr lang="es-ES_tradnl" dirty="0">
                <a:solidFill>
                  <a:schemeClr val="tx2"/>
                </a:solidFill>
                <a:latin typeface="Arial Black" panose="020B0A04020102020204" pitchFamily="34" charset="0"/>
              </a:rPr>
            </a:br>
            <a:endParaRPr lang="es-ES_tradnl" dirty="0">
              <a:solidFill>
                <a:schemeClr val="tx2"/>
              </a:solidFill>
              <a:latin typeface="Arial Black" panose="020B0A04020102020204" pitchFamily="34" charset="0"/>
            </a:endParaRPr>
          </a:p>
          <a:p>
            <a:pPr algn="r">
              <a:lnSpc>
                <a:spcPct val="85000"/>
              </a:lnSpc>
              <a:defRPr>
                <a:solidFill>
                  <a:schemeClr val="tx2"/>
                </a:solidFill>
              </a:defRPr>
            </a:pPr>
            <a:r>
              <a:rPr lang="es-ES_tradnl" dirty="0"/>
              <a:t>EVITA: Se retira para reducir la tensión personal</a:t>
            </a:r>
          </a:p>
          <a:p>
            <a:pPr algn="r">
              <a:lnSpc>
                <a:spcPct val="85000"/>
              </a:lnSpc>
              <a:defRPr sz="1600">
                <a:solidFill>
                  <a:schemeClr val="tx2"/>
                </a:solidFill>
              </a:defRPr>
            </a:pPr>
            <a:r>
              <a:rPr lang="es-ES_tradnl" dirty="0"/>
              <a:t>  </a:t>
            </a:r>
          </a:p>
          <a:p>
            <a:pPr>
              <a:lnSpc>
                <a:spcPct val="85000"/>
              </a:lnSpc>
            </a:pPr>
            <a:endParaRPr lang="es-ES_tradnl" sz="14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209"/>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ES_tradn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ES_tradn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ES_tradn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ES_tradnl"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770271" y="3959646"/>
            <a:ext cx="2829683" cy="1151467"/>
          </a:xfrm>
          <a:prstGeom prst="callout1">
            <a:avLst>
              <a:gd name="adj1" fmla="val 25513"/>
              <a:gd name="adj2" fmla="val -2974"/>
              <a:gd name="adj3" fmla="val 26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es-ES_tradnl" dirty="0"/>
              <a:t>Afable</a:t>
            </a:r>
          </a:p>
          <a:p>
            <a:pPr algn="r">
              <a:lnSpc>
                <a:spcPct val="85000"/>
              </a:lnSpc>
            </a:pPr>
            <a:endParaRPr lang="es-ES_tradnl" sz="1600" dirty="0">
              <a:solidFill>
                <a:schemeClr val="tx2"/>
              </a:solidFill>
              <a:latin typeface="Arial Black" panose="020B0A04020102020204" pitchFamily="34" charset="0"/>
            </a:endParaRPr>
          </a:p>
          <a:p>
            <a:pPr algn="r">
              <a:lnSpc>
                <a:spcPct val="85000"/>
              </a:lnSpc>
              <a:defRPr>
                <a:solidFill>
                  <a:schemeClr val="tx2"/>
                </a:solidFill>
              </a:defRPr>
            </a:pPr>
            <a:r>
              <a:rPr lang="es-ES_tradnl" dirty="0"/>
              <a:t>CONSIENTE: Se deja llevar para reducir la tensión personal</a:t>
            </a:r>
          </a:p>
          <a:p>
            <a:pPr>
              <a:lnSpc>
                <a:spcPct val="85000"/>
              </a:lnSpc>
            </a:pPr>
            <a:endParaRPr lang="es-ES_tradnl" sz="1400"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4" y="1560865"/>
            <a:ext cx="3083365" cy="1151467"/>
          </a:xfrm>
          <a:prstGeom prst="callout1">
            <a:avLst>
              <a:gd name="adj1" fmla="val 25354"/>
              <a:gd name="adj2" fmla="val 390"/>
              <a:gd name="adj3" fmla="val 23841"/>
              <a:gd name="adj4" fmla="val 9492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es-ES_tradnl" dirty="0"/>
              <a:t>Motivador</a:t>
            </a:r>
          </a:p>
          <a:p>
            <a:pPr>
              <a:lnSpc>
                <a:spcPct val="85000"/>
              </a:lnSpc>
            </a:pPr>
            <a:endParaRPr lang="es-ES_tradnl" dirty="0">
              <a:solidFill>
                <a:schemeClr val="tx2"/>
              </a:solidFill>
              <a:latin typeface="Arial Black" panose="020B0A04020102020204" pitchFamily="34" charset="0"/>
            </a:endParaRPr>
          </a:p>
          <a:p>
            <a:pPr>
              <a:lnSpc>
                <a:spcPct val="85000"/>
              </a:lnSpc>
              <a:defRPr>
                <a:solidFill>
                  <a:schemeClr val="tx2"/>
                </a:solidFill>
              </a:defRPr>
            </a:pPr>
            <a:r>
              <a:rPr lang="es-ES_tradnl" dirty="0"/>
              <a:t>AUTOCRÁTICO: Se hace cargo de reducir la tensión personal</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4" y="3959646"/>
            <a:ext cx="2834640" cy="1151467"/>
          </a:xfrm>
          <a:prstGeom prst="callout1">
            <a:avLst>
              <a:gd name="adj1" fmla="val 26000"/>
              <a:gd name="adj2" fmla="val 0"/>
              <a:gd name="adj3" fmla="val 25026"/>
              <a:gd name="adj4" fmla="val 103034"/>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es-ES_tradnl" dirty="0"/>
              <a:t>Expresivo</a:t>
            </a:r>
          </a:p>
          <a:p>
            <a:pPr>
              <a:lnSpc>
                <a:spcPct val="85000"/>
              </a:lnSpc>
            </a:pPr>
            <a:endParaRPr lang="es-ES_tradnl" sz="1600" dirty="0">
              <a:solidFill>
                <a:schemeClr val="tx2"/>
              </a:solidFill>
              <a:latin typeface="Arial Black" panose="020B0A04020102020204" pitchFamily="34" charset="0"/>
            </a:endParaRPr>
          </a:p>
          <a:p>
            <a:pPr>
              <a:lnSpc>
                <a:spcPct val="85000"/>
              </a:lnSpc>
              <a:defRPr>
                <a:solidFill>
                  <a:schemeClr val="tx2"/>
                </a:solidFill>
              </a:defRPr>
            </a:pPr>
            <a:r>
              <a:rPr lang="es-ES_tradnl" dirty="0"/>
              <a:t>ATACA: Afronta la situación para reducir la tensión personal</a:t>
            </a:r>
          </a:p>
        </p:txBody>
      </p:sp>
    </p:spTree>
    <p:extLst>
      <p:ext uri="{BB962C8B-B14F-4D97-AF65-F5344CB8AC3E}">
        <p14:creationId xmlns:p14="http://schemas.microsoft.com/office/powerpoint/2010/main" val="39769414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3">
                                            <p:txEl>
                                              <p:pRg st="2" end="2"/>
                                            </p:txEl>
                                          </p:spTgt>
                                        </p:tgtEl>
                                        <p:attrNameLst>
                                          <p:attrName>style.opacity</p:attrName>
                                        </p:attrNameLst>
                                      </p:cBhvr>
                                      <p:to>
                                        <p:strVal val="0.25"/>
                                      </p:to>
                                    </p:set>
                                    <p:animEffect filter="image" prLst="opacity: 0.25">
                                      <p:cBhvr rctx="IE">
                                        <p:cTn id="10" dur="indefinite"/>
                                        <p:tgtEl>
                                          <p:spTgt spid="33">
                                            <p:txEl>
                                              <p:pRg st="2" end="2"/>
                                            </p:txEl>
                                          </p:spTgt>
                                        </p:tgtEl>
                                      </p:cBhvr>
                                    </p:animEffect>
                                  </p:childTnLst>
                                </p:cTn>
                              </p:par>
                              <p:par>
                                <p:cTn id="11" presetID="9" presetClass="emph" presetSubtype="0" nodeType="withEffect">
                                  <p:stCondLst>
                                    <p:cond delay="0"/>
                                  </p:stCondLst>
                                  <p:childTnLst>
                                    <p:set>
                                      <p:cBhvr>
                                        <p:cTn id="12" dur="indefinite"/>
                                        <p:tgtEl>
                                          <p:spTgt spid="31">
                                            <p:txEl>
                                              <p:pRg st="2" end="2"/>
                                            </p:txEl>
                                          </p:spTgt>
                                        </p:tgtEl>
                                        <p:attrNameLst>
                                          <p:attrName>style.opacity</p:attrName>
                                        </p:attrNameLst>
                                      </p:cBhvr>
                                      <p:to>
                                        <p:strVal val="0.25"/>
                                      </p:to>
                                    </p:set>
                                    <p:animEffect filter="image" prLst="opacity: 0.25">
                                      <p:cBhvr rctx="IE">
                                        <p:cTn id="13" dur="indefinite"/>
                                        <p:tgtEl>
                                          <p:spTgt spid="31">
                                            <p:txEl>
                                              <p:pRg st="2" end="2"/>
                                            </p:txEl>
                                          </p:spTgt>
                                        </p:tgtEl>
                                      </p:cBhvr>
                                    </p:animEffect>
                                  </p:childTnLst>
                                </p:cTn>
                              </p:par>
                              <p:par>
                                <p:cTn id="14" presetID="9" presetClass="emph" presetSubtype="0" nodeType="withEffect">
                                  <p:stCondLst>
                                    <p:cond delay="0"/>
                                  </p:stCondLst>
                                  <p:childTnLst>
                                    <p:set>
                                      <p:cBhvr>
                                        <p:cTn id="15" dur="indefinite"/>
                                        <p:tgtEl>
                                          <p:spTgt spid="18">
                                            <p:txEl>
                                              <p:pRg st="1" end="1"/>
                                            </p:txEl>
                                          </p:spTgt>
                                        </p:tgtEl>
                                        <p:attrNameLst>
                                          <p:attrName>style.opacity</p:attrName>
                                        </p:attrNameLst>
                                      </p:cBhvr>
                                      <p:to>
                                        <p:strVal val="0.25"/>
                                      </p:to>
                                    </p:set>
                                    <p:animEffect filter="image" prLst="opacity: 0.25">
                                      <p:cBhvr rctx="IE">
                                        <p:cTn id="16" dur="indefinite"/>
                                        <p:tgtEl>
                                          <p:spTgt spid="1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32">
                                            <p:txEl>
                                              <p:pRg st="2" end="2"/>
                                            </p:txEl>
                                          </p:spTgt>
                                        </p:tgtEl>
                                        <p:attrNameLst>
                                          <p:attrName>style.opacity</p:attrName>
                                        </p:attrNameLst>
                                      </p:cBhvr>
                                      <p:to>
                                        <p:strVal val="1"/>
                                      </p:to>
                                    </p:set>
                                    <p:animEffect filter="image" prLst="opacity: 1">
                                      <p:cBhvr rctx="IE">
                                        <p:cTn id="21" dur="indefinite"/>
                                        <p:tgtEl>
                                          <p:spTgt spid="3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nodeType="clickEffect">
                                  <p:stCondLst>
                                    <p:cond delay="0"/>
                                  </p:stCondLst>
                                  <p:childTnLst>
                                    <p:set>
                                      <p:cBhvr>
                                        <p:cTn id="25" dur="indefinite"/>
                                        <p:tgtEl>
                                          <p:spTgt spid="33">
                                            <p:txEl>
                                              <p:pRg st="2" end="2"/>
                                            </p:txEl>
                                          </p:spTgt>
                                        </p:tgtEl>
                                        <p:attrNameLst>
                                          <p:attrName>style.opacity</p:attrName>
                                        </p:attrNameLst>
                                      </p:cBhvr>
                                      <p:to>
                                        <p:strVal val="1"/>
                                      </p:to>
                                    </p:set>
                                    <p:animEffect filter="image" prLst="opacity: 1">
                                      <p:cBhvr rctx="IE">
                                        <p:cTn id="26" dur="indefinite"/>
                                        <p:tgtEl>
                                          <p:spTgt spid="3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p:cTn id="30" dur="indefinite"/>
                                        <p:tgtEl>
                                          <p:spTgt spid="31">
                                            <p:txEl>
                                              <p:pRg st="2" end="2"/>
                                            </p:txEl>
                                          </p:spTgt>
                                        </p:tgtEl>
                                        <p:attrNameLst>
                                          <p:attrName>style.opacity</p:attrName>
                                        </p:attrNameLst>
                                      </p:cBhvr>
                                      <p:to>
                                        <p:strVal val="1"/>
                                      </p:to>
                                    </p:set>
                                    <p:animEffect filter="image" prLst="opacity: 1">
                                      <p:cBhvr rctx="IE">
                                        <p:cTn id="31" dur="indefinite"/>
                                        <p:tgtEl>
                                          <p:spTgt spid="3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p:cTn id="35" dur="indefinite"/>
                                        <p:tgtEl>
                                          <p:spTgt spid="18">
                                            <p:txEl>
                                              <p:pRg st="1" end="1"/>
                                            </p:txEl>
                                          </p:spTgt>
                                        </p:tgtEl>
                                        <p:attrNameLst>
                                          <p:attrName>style.opacity</p:attrName>
                                        </p:attrNameLst>
                                      </p:cBhvr>
                                      <p:to>
                                        <p:strVal val="1"/>
                                      </p:to>
                                    </p:set>
                                    <p:animEffect filter="image" prLst="opacity: 1">
                                      <p:cBhvr rctx="IE">
                                        <p:cTn id="36" dur="indefinite"/>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25885" y="1254034"/>
            <a:ext cx="3633331" cy="970054"/>
          </a:xfrm>
        </p:spPr>
        <p:txBody>
          <a:bodyPr wrap="square">
            <a:noAutofit/>
          </a:bodyPr>
          <a:lstStyle/>
          <a:p>
            <a:r>
              <a:rPr lang="es-ES_tradnl" dirty="0"/>
              <a:t>Satisfacer las necesidades del cliente</a:t>
            </a:r>
            <a:endParaRPr lang="es-ES_tradnl"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4051" y="314919"/>
            <a:ext cx="7793037" cy="5865748"/>
          </a:xfrm>
        </p:spPr>
        <p:txBody>
          <a:bodyPr wrap="square">
            <a:noAutofit/>
          </a:bodyPr>
          <a:lstStyle/>
          <a:p>
            <a:r>
              <a:rPr lang="es-ES_tradnl"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s-ES_tradnl" dirty="0"/>
              <a:t>© The TRACOM Corporation. Todos los derechos reservados</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ES_tradnl" smtClean="0"/>
              <a:t>32</a:t>
            </a:fld>
            <a:endParaRPr lang="es-ES_tradnl" dirty="0"/>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370377" y="3642355"/>
            <a:ext cx="3231388"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es-ES_tradnl" dirty="0"/>
              <a:t>Afable</a:t>
            </a:r>
          </a:p>
          <a:p>
            <a:pPr algn="r">
              <a:lnSpc>
                <a:spcPct val="85000"/>
              </a:lnSpc>
            </a:pPr>
            <a:endParaRPr lang="es-ES_tradnl" sz="1400" dirty="0">
              <a:solidFill>
                <a:schemeClr val="tx2"/>
              </a:solidFill>
            </a:endParaRPr>
          </a:p>
          <a:p>
            <a:pPr marL="285750" indent="-285750">
              <a:lnSpc>
                <a:spcPct val="85000"/>
              </a:lnSpc>
              <a:buFont typeface="Arial" panose="020B0604020202020204" pitchFamily="34" charset="0"/>
              <a:buChar char="•"/>
              <a:defRPr sz="1400">
                <a:solidFill>
                  <a:schemeClr val="tx2"/>
                </a:solidFill>
              </a:defRPr>
            </a:pPr>
            <a:r>
              <a:rPr lang="es-ES_tradnl" dirty="0"/>
              <a:t>Socialización: tómese tiempo para conocerlos</a:t>
            </a:r>
          </a:p>
          <a:p>
            <a:pPr marL="285750" indent="-285750">
              <a:lnSpc>
                <a:spcPct val="85000"/>
              </a:lnSpc>
              <a:buFont typeface="Arial" panose="020B0604020202020204" pitchFamily="34" charset="0"/>
              <a:buChar char="•"/>
              <a:defRPr sz="1400">
                <a:solidFill>
                  <a:schemeClr val="tx2"/>
                </a:solidFill>
              </a:defRPr>
            </a:pPr>
            <a:r>
              <a:rPr lang="es-ES_tradnl" dirty="0"/>
              <a:t>Seguridad: trate de minimizar sus riesgos</a:t>
            </a:r>
          </a:p>
          <a:p>
            <a:pPr marL="285750" indent="-285750">
              <a:lnSpc>
                <a:spcPct val="85000"/>
              </a:lnSpc>
              <a:buFont typeface="Arial" panose="020B0604020202020204" pitchFamily="34" charset="0"/>
              <a:buChar char="•"/>
              <a:defRPr sz="1400">
                <a:solidFill>
                  <a:schemeClr val="tx2"/>
                </a:solidFill>
              </a:defRPr>
            </a:pPr>
            <a:r>
              <a:rPr lang="es-ES_tradnl" dirty="0"/>
              <a:t>Compromiso y consenso: haga que otras personas participen para obtener la aprobación</a:t>
            </a:r>
          </a:p>
          <a:p>
            <a:pPr marL="285750" indent="-285750">
              <a:lnSpc>
                <a:spcPct val="85000"/>
              </a:lnSpc>
              <a:buFont typeface="Arial" panose="020B0604020202020204" pitchFamily="34" charset="0"/>
              <a:buChar char="•"/>
              <a:defRPr sz="1400">
                <a:solidFill>
                  <a:schemeClr val="tx2"/>
                </a:solidFill>
              </a:defRPr>
            </a:pPr>
            <a:r>
              <a:rPr lang="es-ES_tradnl" dirty="0"/>
              <a:t>Transmitir confianza: comunique que proyectos similares han tenido </a:t>
            </a:r>
            <a:br>
              <a:rPr lang="es-ES_tradnl" dirty="0"/>
            </a:br>
            <a:r>
              <a:rPr lang="es-ES_tradnl" dirty="0"/>
              <a:t>éxito en el pasado</a:t>
            </a:r>
          </a:p>
          <a:p>
            <a:pPr>
              <a:lnSpc>
                <a:spcPct val="85000"/>
              </a:lnSpc>
            </a:pPr>
            <a:endParaRPr lang="es-ES_tradnl" sz="1400" dirty="0">
              <a:solidFill>
                <a:schemeClr val="tx2"/>
              </a:solidFill>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874586"/>
            <a:ext cx="3261629"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es-ES_tradnl" dirty="0"/>
              <a:t>Motivador</a:t>
            </a:r>
            <a:br>
              <a:rPr lang="es-ES_tradnl" sz="1400" dirty="0">
                <a:solidFill>
                  <a:schemeClr val="tx2"/>
                </a:solidFill>
              </a:rPr>
            </a:br>
            <a:endParaRPr lang="es-ES_tradnl" sz="1400" dirty="0">
              <a:solidFill>
                <a:schemeClr val="tx2"/>
              </a:solidFill>
            </a:endParaRPr>
          </a:p>
          <a:p>
            <a:pPr marL="285750" indent="-285750">
              <a:lnSpc>
                <a:spcPct val="85000"/>
              </a:lnSpc>
              <a:buFont typeface="Arial" panose="020B0604020202020204" pitchFamily="34" charset="0"/>
              <a:buChar char="•"/>
              <a:defRPr sz="1400">
                <a:solidFill>
                  <a:schemeClr val="tx2"/>
                </a:solidFill>
              </a:defRPr>
            </a:pPr>
            <a:r>
              <a:rPr lang="es-ES_tradnl" dirty="0"/>
              <a:t>Resultados: entregue según lo acordado y rápidamente, si es posible</a:t>
            </a:r>
          </a:p>
          <a:p>
            <a:pPr marL="285750" indent="-285750">
              <a:lnSpc>
                <a:spcPct val="85000"/>
              </a:lnSpc>
              <a:buFont typeface="Arial" panose="020B0604020202020204" pitchFamily="34" charset="0"/>
              <a:buChar char="•"/>
              <a:defRPr sz="1400">
                <a:solidFill>
                  <a:schemeClr val="tx2"/>
                </a:solidFill>
              </a:defRPr>
            </a:pPr>
            <a:r>
              <a:rPr lang="es-ES_tradnl" dirty="0"/>
              <a:t>Competencia: muestre las capacidades de su equipo</a:t>
            </a:r>
          </a:p>
          <a:p>
            <a:pPr marL="285750" indent="-285750">
              <a:lnSpc>
                <a:spcPct val="85000"/>
              </a:lnSpc>
              <a:buFont typeface="Arial" panose="020B0604020202020204" pitchFamily="34" charset="0"/>
              <a:buChar char="•"/>
              <a:defRPr sz="1400">
                <a:solidFill>
                  <a:schemeClr val="tx2"/>
                </a:solidFill>
              </a:defRPr>
            </a:pPr>
            <a:r>
              <a:rPr lang="es-ES_tradnl" dirty="0"/>
              <a:t>Franqueza: sea directo y profesional</a:t>
            </a:r>
          </a:p>
          <a:p>
            <a:pPr marL="285750" indent="-285750">
              <a:lnSpc>
                <a:spcPct val="85000"/>
              </a:lnSpc>
              <a:buFont typeface="Arial" panose="020B0604020202020204" pitchFamily="34" charset="0"/>
              <a:buChar char="•"/>
              <a:defRPr sz="1400">
                <a:solidFill>
                  <a:schemeClr val="tx2"/>
                </a:solidFill>
              </a:defRPr>
            </a:pPr>
            <a:r>
              <a:rPr lang="es-ES_tradnl" dirty="0"/>
              <a:t>Eficiencia: respete su tiempo y póngase a trabajar rápidamente</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75552" y="3642355"/>
            <a:ext cx="3231388"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es-ES_tradnl" dirty="0"/>
              <a:t>Expresivo</a:t>
            </a:r>
          </a:p>
          <a:p>
            <a:pPr>
              <a:lnSpc>
                <a:spcPct val="85000"/>
              </a:lnSpc>
            </a:pPr>
            <a:endParaRPr lang="es-ES_tradnl" sz="1400" dirty="0">
              <a:solidFill>
                <a:schemeClr val="tx2"/>
              </a:solidFill>
            </a:endParaRPr>
          </a:p>
          <a:p>
            <a:pPr marL="285750" indent="-285750">
              <a:lnSpc>
                <a:spcPct val="85000"/>
              </a:lnSpc>
              <a:buFont typeface="Arial" panose="020B0604020202020204" pitchFamily="34" charset="0"/>
              <a:buChar char="•"/>
              <a:defRPr sz="1400">
                <a:solidFill>
                  <a:schemeClr val="tx2"/>
                </a:solidFill>
              </a:defRPr>
            </a:pPr>
            <a:r>
              <a:rPr lang="es-ES_tradnl" dirty="0"/>
              <a:t>Apoyo: ayude a que forme sus puntos de vista</a:t>
            </a:r>
          </a:p>
          <a:p>
            <a:pPr marL="285750" indent="-285750">
              <a:lnSpc>
                <a:spcPct val="85000"/>
              </a:lnSpc>
              <a:buFont typeface="Arial" panose="020B0604020202020204" pitchFamily="34" charset="0"/>
              <a:buChar char="•"/>
              <a:defRPr sz="1400">
                <a:solidFill>
                  <a:schemeClr val="tx2"/>
                </a:solidFill>
              </a:defRPr>
            </a:pPr>
            <a:r>
              <a:rPr lang="es-ES_tradnl" dirty="0"/>
              <a:t>Aprobación: no compita con ellos por el reconocimiento</a:t>
            </a:r>
          </a:p>
          <a:p>
            <a:pPr marL="285750" indent="-285750">
              <a:lnSpc>
                <a:spcPct val="85000"/>
              </a:lnSpc>
              <a:buFont typeface="Arial" panose="020B0604020202020204" pitchFamily="34" charset="0"/>
              <a:buChar char="•"/>
              <a:defRPr sz="1400">
                <a:solidFill>
                  <a:schemeClr val="tx2"/>
                </a:solidFill>
              </a:defRPr>
            </a:pPr>
            <a:r>
              <a:rPr lang="es-ES_tradnl" dirty="0"/>
              <a:t>Respeto e importancia: les gusta la atención, especialmente de los altos cargos</a:t>
            </a:r>
          </a:p>
          <a:p>
            <a:pPr marL="285750" indent="-285750">
              <a:lnSpc>
                <a:spcPct val="85000"/>
              </a:lnSpc>
              <a:buFont typeface="Arial" panose="020B0604020202020204" pitchFamily="34" charset="0"/>
              <a:buChar char="•"/>
              <a:defRPr sz="1400">
                <a:solidFill>
                  <a:schemeClr val="tx2"/>
                </a:solidFill>
              </a:defRPr>
            </a:pPr>
            <a:r>
              <a:rPr lang="es-ES_tradnl" dirty="0"/>
              <a:t>Voz: dé tiempo para hablar, incluso si no es algo específico del propósito de la reunión</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ES_tradn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ES_tradn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ES_tradn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ES_tradnl" dirty="0"/>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5" y="874766"/>
            <a:ext cx="3193810"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es-ES_tradnl" dirty="0"/>
              <a:t>Analítico</a:t>
            </a:r>
            <a:br>
              <a:rPr lang="es-ES_tradnl" sz="1400" dirty="0">
                <a:solidFill>
                  <a:schemeClr val="tx2"/>
                </a:solidFill>
              </a:rPr>
            </a:br>
            <a:endParaRPr lang="es-ES_tradnl" sz="1400" dirty="0">
              <a:solidFill>
                <a:schemeClr val="tx2"/>
              </a:solidFill>
            </a:endParaRPr>
          </a:p>
          <a:p>
            <a:pPr marL="285750" indent="-285750">
              <a:lnSpc>
                <a:spcPct val="85000"/>
              </a:lnSpc>
              <a:buFont typeface="Arial" panose="020B0604020202020204" pitchFamily="34" charset="0"/>
              <a:buChar char="•"/>
              <a:defRPr sz="1400">
                <a:solidFill>
                  <a:schemeClr val="tx2"/>
                </a:solidFill>
              </a:defRPr>
            </a:pPr>
            <a:r>
              <a:rPr lang="es-ES_tradnl" dirty="0"/>
              <a:t>Pruebas e información: compártalas con ellos</a:t>
            </a:r>
          </a:p>
          <a:p>
            <a:pPr marL="285750" indent="-285750">
              <a:lnSpc>
                <a:spcPct val="85000"/>
              </a:lnSpc>
              <a:buFont typeface="Arial" panose="020B0604020202020204" pitchFamily="34" charset="0"/>
              <a:buChar char="•"/>
              <a:defRPr sz="1400">
                <a:solidFill>
                  <a:schemeClr val="tx2"/>
                </a:solidFill>
              </a:defRPr>
            </a:pPr>
            <a:r>
              <a:rPr lang="es-ES_tradnl" dirty="0"/>
              <a:t>Transparencia: quieren ver y entender los procesos</a:t>
            </a:r>
          </a:p>
          <a:p>
            <a:pPr marL="285750" indent="-285750">
              <a:lnSpc>
                <a:spcPct val="85000"/>
              </a:lnSpc>
              <a:buFont typeface="Arial" panose="020B0604020202020204" pitchFamily="34" charset="0"/>
              <a:buChar char="•"/>
              <a:defRPr sz="1400">
                <a:solidFill>
                  <a:schemeClr val="tx2"/>
                </a:solidFill>
              </a:defRPr>
            </a:pPr>
            <a:r>
              <a:rPr lang="es-ES_tradnl" dirty="0"/>
              <a:t>Ser comprendido: demuestre que entiende sus problema.</a:t>
            </a:r>
          </a:p>
          <a:p>
            <a:pPr marL="285750" indent="-285750">
              <a:lnSpc>
                <a:spcPct val="85000"/>
              </a:lnSpc>
              <a:buFont typeface="Arial" panose="020B0604020202020204" pitchFamily="34" charset="0"/>
              <a:buChar char="•"/>
              <a:defRPr sz="1400">
                <a:solidFill>
                  <a:schemeClr val="tx2"/>
                </a:solidFill>
              </a:defRPr>
            </a:pPr>
            <a:r>
              <a:rPr lang="es-ES_tradnl" dirty="0"/>
              <a:t>Tiempo para pensar: no presione para que tomen decisiones rápidas</a:t>
            </a:r>
          </a:p>
          <a:p>
            <a:pPr algn="r">
              <a:lnSpc>
                <a:spcPct val="85000"/>
              </a:lnSpc>
              <a:defRPr sz="1400">
                <a:solidFill>
                  <a:schemeClr val="tx2"/>
                </a:solidFill>
              </a:defRPr>
            </a:pPr>
            <a:r>
              <a:rPr lang="es-ES_tradnl" dirty="0"/>
              <a:t>  </a:t>
            </a:r>
          </a:p>
          <a:p>
            <a:pPr>
              <a:lnSpc>
                <a:spcPct val="85000"/>
              </a:lnSpc>
            </a:pPr>
            <a:endParaRPr lang="es-ES_tradnl" sz="1400" dirty="0">
              <a:solidFill>
                <a:schemeClr val="tx2"/>
              </a:solidFill>
            </a:endParaRPr>
          </a:p>
        </p:txBody>
      </p:sp>
      <p:sp>
        <p:nvSpPr>
          <p:cNvPr id="16" name="Rectangle 15">
            <a:extLst>
              <a:ext uri="{FF2B5EF4-FFF2-40B4-BE49-F238E27FC236}">
                <a16:creationId xmlns:a16="http://schemas.microsoft.com/office/drawing/2014/main" id="{F4EABA9C-F661-448C-9A0F-2C641E2DE903}"/>
              </a:ext>
            </a:extLst>
          </p:cNvPr>
          <p:cNvSpPr/>
          <p:nvPr/>
        </p:nvSpPr>
        <p:spPr bwMode="gray">
          <a:xfrm>
            <a:off x="6868949" y="47599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dirty="0"/>
              <a:t>Controla</a:t>
            </a:r>
          </a:p>
        </p:txBody>
      </p:sp>
      <p:sp>
        <p:nvSpPr>
          <p:cNvPr id="17" name="Rectangle 16">
            <a:extLst>
              <a:ext uri="{FF2B5EF4-FFF2-40B4-BE49-F238E27FC236}">
                <a16:creationId xmlns:a16="http://schemas.microsoft.com/office/drawing/2014/main" id="{E241A2F8-D5EB-4D83-84AD-7D11F985F743}"/>
              </a:ext>
            </a:extLst>
          </p:cNvPr>
          <p:cNvSpPr/>
          <p:nvPr/>
        </p:nvSpPr>
        <p:spPr bwMode="gray">
          <a:xfrm>
            <a:off x="6868949" y="5586193"/>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dirty="0"/>
              <a:t>Demuestra emociones</a:t>
            </a:r>
          </a:p>
        </p:txBody>
      </p:sp>
      <p:sp>
        <p:nvSpPr>
          <p:cNvPr id="19" name="Rectangle 18">
            <a:extLst>
              <a:ext uri="{FF2B5EF4-FFF2-40B4-BE49-F238E27FC236}">
                <a16:creationId xmlns:a16="http://schemas.microsoft.com/office/drawing/2014/main" id="{18C7A24E-9E80-4DA6-8755-36E7209AB8CC}"/>
              </a:ext>
            </a:extLst>
          </p:cNvPr>
          <p:cNvSpPr/>
          <p:nvPr/>
        </p:nvSpPr>
        <p:spPr bwMode="gray">
          <a:xfrm>
            <a:off x="4174051" y="301436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ES_tradnl" dirty="0"/>
              <a:t>Pregunta</a:t>
            </a:r>
          </a:p>
        </p:txBody>
      </p:sp>
      <p:sp>
        <p:nvSpPr>
          <p:cNvPr id="20" name="Rectangle 19">
            <a:extLst>
              <a:ext uri="{FF2B5EF4-FFF2-40B4-BE49-F238E27FC236}">
                <a16:creationId xmlns:a16="http://schemas.microsoft.com/office/drawing/2014/main" id="{B724F416-DC8C-4A90-9E32-EADADFBC67F9}"/>
              </a:ext>
            </a:extLst>
          </p:cNvPr>
          <p:cNvSpPr/>
          <p:nvPr/>
        </p:nvSpPr>
        <p:spPr bwMode="gray">
          <a:xfrm>
            <a:off x="10564016" y="300933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ES_tradnl" dirty="0"/>
              <a:t>Dice</a:t>
            </a:r>
          </a:p>
        </p:txBody>
      </p:sp>
    </p:spTree>
    <p:extLst>
      <p:ext uri="{BB962C8B-B14F-4D97-AF65-F5344CB8AC3E}">
        <p14:creationId xmlns:p14="http://schemas.microsoft.com/office/powerpoint/2010/main" val="42906654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wrap="square"/>
          <a:lstStyle/>
          <a:p>
            <a:r>
              <a:rPr lang="es-ES_tradnl" dirty="0">
                <a:solidFill>
                  <a:schemeClr val="accent2"/>
                </a:solidFill>
              </a:rPr>
              <a:t>Observar el Estilo de manera virtual</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63063" y="6518275"/>
            <a:ext cx="2743200" cy="282575"/>
          </a:xfrm>
        </p:spPr>
        <p:txBody>
          <a:bodyPr/>
          <a:lstStyle/>
          <a:p>
            <a:fld id="{1B1CF60C-C85D-47C0-8597-E3BF95F18FA3}" type="slidenum">
              <a:rPr lang="es-ES_tradnl" smtClean="0"/>
              <a:t>33</a:t>
            </a:fld>
            <a:endParaRPr lang="es-ES_tradnl" dirty="0"/>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es-ES_tradnl" dirty="0"/>
              <a:t>© The TRACOM Corporation. Todos los derechos reservados</a:t>
            </a:r>
          </a:p>
        </p:txBody>
      </p:sp>
    </p:spTree>
    <p:extLst>
      <p:ext uri="{BB962C8B-B14F-4D97-AF65-F5344CB8AC3E}">
        <p14:creationId xmlns:p14="http://schemas.microsoft.com/office/powerpoint/2010/main" val="2011340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3E6171-F966-1A47-A398-98D0F079E7F1}"/>
              </a:ext>
            </a:extLst>
          </p:cNvPr>
          <p:cNvSpPr>
            <a:spLocks noGrp="1"/>
          </p:cNvSpPr>
          <p:nvPr>
            <p:ph type="sldNum" sz="quarter" idx="12"/>
          </p:nvPr>
        </p:nvSpPr>
        <p:spPr bwMode="gray"/>
        <p:txBody>
          <a:bodyPr wrap="square">
            <a:noAutofit/>
          </a:bodyPr>
          <a:lstStyle/>
          <a:p>
            <a:fld id="{1B1CF60C-C85D-47C0-8597-E3BF95F18FA3}" type="slidenum">
              <a:rPr lang="es-ES_tradnl" smtClean="0"/>
              <a:t>34</a:t>
            </a:fld>
            <a:endParaRPr lang="es-ES_tradnl" dirty="0"/>
          </a:p>
        </p:txBody>
      </p:sp>
      <p:sp>
        <p:nvSpPr>
          <p:cNvPr id="6" name="Footer Placeholder 5">
            <a:extLst>
              <a:ext uri="{FF2B5EF4-FFF2-40B4-BE49-F238E27FC236}">
                <a16:creationId xmlns:a16="http://schemas.microsoft.com/office/drawing/2014/main" id="{AB700BBA-34EF-DC4D-B7B6-810D293CB97F}"/>
              </a:ext>
            </a:extLst>
          </p:cNvPr>
          <p:cNvSpPr>
            <a:spLocks noGrp="1"/>
          </p:cNvSpPr>
          <p:nvPr>
            <p:ph type="ftr" sz="quarter" idx="13"/>
          </p:nvPr>
        </p:nvSpPr>
        <p:spPr bwMode="gray"/>
        <p:txBody>
          <a:bodyPr wrap="square">
            <a:noAutofit/>
          </a:bodyPr>
          <a:lstStyle/>
          <a:p>
            <a:pPr algn="l"/>
            <a:r>
              <a:rPr lang="es-ES_tradnl" dirty="0"/>
              <a:t>© The TRACOM Corporation. Todos los derechos reservados</a:t>
            </a:r>
          </a:p>
        </p:txBody>
      </p:sp>
      <p:sp>
        <p:nvSpPr>
          <p:cNvPr id="9" name="Freeform: Shape 8">
            <a:extLst>
              <a:ext uri="{FF2B5EF4-FFF2-40B4-BE49-F238E27FC236}">
                <a16:creationId xmlns:a16="http://schemas.microsoft.com/office/drawing/2014/main" id="{B2B295F1-5949-4CF2-AC2E-9723645FB4E3}"/>
              </a:ext>
            </a:extLst>
          </p:cNvPr>
          <p:cNvSpPr>
            <a:spLocks noChangeArrowheads="1"/>
          </p:cNvSpPr>
          <p:nvPr/>
        </p:nvSpPr>
        <p:spPr bwMode="gray">
          <a:xfrm>
            <a:off x="4760423" y="16289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es-ES_tradnl" dirty="0"/>
              <a:t>Llamo para ver si ha tenido la oportunidad de ver el vídeo que le he enviado sobre las últimas actualizaciones tecnológicas.</a:t>
            </a:r>
          </a:p>
          <a:p>
            <a:pPr algn="ctr" eaLnBrk="1" hangingPunct="1">
              <a:spcBef>
                <a:spcPct val="0"/>
              </a:spcBef>
              <a:buClrTx/>
              <a:buSzTx/>
              <a:buFontTx/>
              <a:buNone/>
              <a:defRPr sz="2800">
                <a:solidFill>
                  <a:schemeClr val="bg1"/>
                </a:solidFill>
              </a:defRPr>
            </a:pPr>
            <a:r>
              <a:rPr lang="es-ES_tradnl" dirty="0"/>
              <a:t>¿Qué piensa?</a:t>
            </a:r>
          </a:p>
        </p:txBody>
      </p:sp>
    </p:spTree>
    <p:extLst>
      <p:ext uri="{BB962C8B-B14F-4D97-AF65-F5344CB8AC3E}">
        <p14:creationId xmlns:p14="http://schemas.microsoft.com/office/powerpoint/2010/main" val="30783489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BE93A5-4EA9-DF4B-ADD9-B38844BD9B32}"/>
              </a:ext>
            </a:extLst>
          </p:cNvPr>
          <p:cNvSpPr>
            <a:spLocks noGrp="1"/>
          </p:cNvSpPr>
          <p:nvPr>
            <p:ph type="sldNum" sz="quarter" idx="12"/>
          </p:nvPr>
        </p:nvSpPr>
        <p:spPr bwMode="gray"/>
        <p:txBody>
          <a:bodyPr wrap="square">
            <a:noAutofit/>
          </a:bodyPr>
          <a:lstStyle/>
          <a:p>
            <a:fld id="{1B1CF60C-C85D-47C0-8597-E3BF95F18FA3}" type="slidenum">
              <a:rPr lang="es-ES_tradnl" smtClean="0"/>
              <a:t>35</a:t>
            </a:fld>
            <a:endParaRPr lang="es-ES_tradnl" dirty="0"/>
          </a:p>
        </p:txBody>
      </p:sp>
      <p:sp>
        <p:nvSpPr>
          <p:cNvPr id="6" name="Footer Placeholder 5">
            <a:extLst>
              <a:ext uri="{FF2B5EF4-FFF2-40B4-BE49-F238E27FC236}">
                <a16:creationId xmlns:a16="http://schemas.microsoft.com/office/drawing/2014/main" id="{033B08D9-FC3C-5648-85B9-B84B86E78E82}"/>
              </a:ext>
            </a:extLst>
          </p:cNvPr>
          <p:cNvSpPr>
            <a:spLocks noGrp="1"/>
          </p:cNvSpPr>
          <p:nvPr>
            <p:ph type="ftr" sz="quarter" idx="13"/>
          </p:nvPr>
        </p:nvSpPr>
        <p:spPr bwMode="gray"/>
        <p:txBody>
          <a:bodyPr wrap="square">
            <a:noAutofit/>
          </a:bodyPr>
          <a:lstStyle/>
          <a:p>
            <a:pPr algn="l"/>
            <a:r>
              <a:rPr lang="es-ES_tradnl" dirty="0"/>
              <a:t>© The TRACOM Corporation. Todos los derechos reservados</a:t>
            </a:r>
          </a:p>
        </p:txBody>
      </p:sp>
      <p:sp>
        <p:nvSpPr>
          <p:cNvPr id="8" name="Freeform: Shape 7">
            <a:extLst>
              <a:ext uri="{FF2B5EF4-FFF2-40B4-BE49-F238E27FC236}">
                <a16:creationId xmlns:a16="http://schemas.microsoft.com/office/drawing/2014/main" id="{E9615031-CB8F-4563-8C8A-0DA5941EC31C}"/>
              </a:ext>
            </a:extLst>
          </p:cNvPr>
          <p:cNvSpPr>
            <a:spLocks noChangeArrowheads="1"/>
          </p:cNvSpPr>
          <p:nvPr/>
        </p:nvSpPr>
        <p:spPr bwMode="gray">
          <a:xfrm>
            <a:off x="4760423" y="228600"/>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274320" tIns="0" rIns="27432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es-ES_tradnl" dirty="0"/>
              <a:t>Llamo para ver si ha tenido la oportunidad de ver el vídeo que le he enviado sobre las últimas actualizaciones tecnológicas.</a:t>
            </a:r>
          </a:p>
          <a:p>
            <a:pPr algn="ctr" eaLnBrk="1" hangingPunct="1">
              <a:spcBef>
                <a:spcPct val="0"/>
              </a:spcBef>
              <a:buClrTx/>
              <a:buSzTx/>
              <a:buFontTx/>
              <a:buNone/>
              <a:defRPr sz="2800">
                <a:solidFill>
                  <a:schemeClr val="bg1"/>
                </a:solidFill>
              </a:defRPr>
            </a:pPr>
            <a:r>
              <a:rPr lang="es-ES_tradnl" dirty="0"/>
              <a:t>¿Qué piensa?</a:t>
            </a:r>
          </a:p>
        </p:txBody>
      </p:sp>
      <p:sp>
        <p:nvSpPr>
          <p:cNvPr id="10" name="Freeform: Shape 9">
            <a:extLst>
              <a:ext uri="{FF2B5EF4-FFF2-40B4-BE49-F238E27FC236}">
                <a16:creationId xmlns:a16="http://schemas.microsoft.com/office/drawing/2014/main" id="{0E91B223-EFE3-4117-A3B1-2F464272E30F}"/>
              </a:ext>
            </a:extLst>
          </p:cNvPr>
          <p:cNvSpPr>
            <a:spLocks noChangeArrowheads="1"/>
          </p:cNvSpPr>
          <p:nvPr/>
        </p:nvSpPr>
        <p:spPr bwMode="gray">
          <a:xfrm flipH="1">
            <a:off x="534786" y="3267274"/>
            <a:ext cx="7199514"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457200" tIns="0" rIns="9144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tx2"/>
                </a:solidFill>
              </a:defRPr>
            </a:pPr>
            <a:r>
              <a:rPr lang="es-ES_tradnl" dirty="0"/>
              <a:t>¡Hola! Veo que son muchos </a:t>
            </a:r>
            <a:br>
              <a:rPr lang="es-ES_tradnl" dirty="0"/>
            </a:br>
            <a:r>
              <a:rPr lang="es-ES_tradnl" dirty="0"/>
              <a:t>cambios que se van a aplicar muy rápido.</a:t>
            </a:r>
          </a:p>
          <a:p>
            <a:pPr algn="ctr" eaLnBrk="1" hangingPunct="1">
              <a:spcBef>
                <a:spcPct val="0"/>
              </a:spcBef>
              <a:buClrTx/>
              <a:buSzTx/>
              <a:buFontTx/>
              <a:buNone/>
              <a:defRPr sz="2800">
                <a:solidFill>
                  <a:schemeClr val="tx2"/>
                </a:solidFill>
              </a:defRPr>
            </a:pPr>
            <a:r>
              <a:rPr lang="es-ES_tradnl" dirty="0"/>
              <a:t>Habrá que formar a mi equipo sobre las nuevas características. ¿Puede ayudarnos con eso?</a:t>
            </a:r>
          </a:p>
        </p:txBody>
      </p:sp>
    </p:spTree>
    <p:extLst>
      <p:ext uri="{BB962C8B-B14F-4D97-AF65-F5344CB8AC3E}">
        <p14:creationId xmlns:p14="http://schemas.microsoft.com/office/powerpoint/2010/main" val="109745796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BE93A5-4EA9-DF4B-ADD9-B38844BD9B32}"/>
              </a:ext>
            </a:extLst>
          </p:cNvPr>
          <p:cNvSpPr>
            <a:spLocks noGrp="1"/>
          </p:cNvSpPr>
          <p:nvPr>
            <p:ph type="sldNum" sz="quarter" idx="12"/>
          </p:nvPr>
        </p:nvSpPr>
        <p:spPr bwMode="gray"/>
        <p:txBody>
          <a:bodyPr wrap="square">
            <a:noAutofit/>
          </a:bodyPr>
          <a:lstStyle/>
          <a:p>
            <a:fld id="{1B1CF60C-C85D-47C0-8597-E3BF95F18FA3}" type="slidenum">
              <a:rPr lang="es-ES_tradnl" smtClean="0"/>
              <a:t>36</a:t>
            </a:fld>
            <a:endParaRPr lang="es-ES_tradnl" dirty="0"/>
          </a:p>
        </p:txBody>
      </p:sp>
      <p:sp>
        <p:nvSpPr>
          <p:cNvPr id="6" name="Footer Placeholder 5">
            <a:extLst>
              <a:ext uri="{FF2B5EF4-FFF2-40B4-BE49-F238E27FC236}">
                <a16:creationId xmlns:a16="http://schemas.microsoft.com/office/drawing/2014/main" id="{033B08D9-FC3C-5648-85B9-B84B86E78E82}"/>
              </a:ext>
            </a:extLst>
          </p:cNvPr>
          <p:cNvSpPr>
            <a:spLocks noGrp="1"/>
          </p:cNvSpPr>
          <p:nvPr>
            <p:ph type="ftr" sz="quarter" idx="13"/>
          </p:nvPr>
        </p:nvSpPr>
        <p:spPr bwMode="gray"/>
        <p:txBody>
          <a:bodyPr wrap="square">
            <a:noAutofit/>
          </a:bodyPr>
          <a:lstStyle/>
          <a:p>
            <a:pPr algn="l"/>
            <a:r>
              <a:rPr lang="es-ES_tradnl" dirty="0"/>
              <a:t>© The TRACOM Corporation. Todos los derechos reservados</a:t>
            </a:r>
          </a:p>
        </p:txBody>
      </p:sp>
      <p:sp>
        <p:nvSpPr>
          <p:cNvPr id="8" name="Freeform: Shape 7">
            <a:extLst>
              <a:ext uri="{FF2B5EF4-FFF2-40B4-BE49-F238E27FC236}">
                <a16:creationId xmlns:a16="http://schemas.microsoft.com/office/drawing/2014/main" id="{E9615031-CB8F-4563-8C8A-0DA5941EC31C}"/>
              </a:ext>
            </a:extLst>
          </p:cNvPr>
          <p:cNvSpPr>
            <a:spLocks noChangeArrowheads="1"/>
          </p:cNvSpPr>
          <p:nvPr/>
        </p:nvSpPr>
        <p:spPr bwMode="gray">
          <a:xfrm>
            <a:off x="4760423" y="228600"/>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274320" tIns="0" rIns="27432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es-ES_tradnl" dirty="0"/>
              <a:t>Llamo para ver si ha tenido la oportunidad de ver el vídeo que le he enviado sobre las últimas actualizaciones tecnológicas.</a:t>
            </a:r>
          </a:p>
          <a:p>
            <a:pPr algn="ctr" eaLnBrk="1" hangingPunct="1">
              <a:spcBef>
                <a:spcPct val="0"/>
              </a:spcBef>
              <a:buClrTx/>
              <a:buSzTx/>
              <a:buFontTx/>
              <a:buNone/>
              <a:defRPr sz="2800">
                <a:solidFill>
                  <a:schemeClr val="bg1"/>
                </a:solidFill>
              </a:defRPr>
            </a:pPr>
            <a:r>
              <a:rPr lang="es-ES_tradnl" dirty="0"/>
              <a:t>¿Qué piensa?</a:t>
            </a:r>
          </a:p>
        </p:txBody>
      </p:sp>
      <p:sp>
        <p:nvSpPr>
          <p:cNvPr id="10" name="Freeform: Shape 9">
            <a:extLst>
              <a:ext uri="{FF2B5EF4-FFF2-40B4-BE49-F238E27FC236}">
                <a16:creationId xmlns:a16="http://schemas.microsoft.com/office/drawing/2014/main" id="{0E91B223-EFE3-4117-A3B1-2F464272E30F}"/>
              </a:ext>
            </a:extLst>
          </p:cNvPr>
          <p:cNvSpPr>
            <a:spLocks noChangeArrowheads="1"/>
          </p:cNvSpPr>
          <p:nvPr/>
        </p:nvSpPr>
        <p:spPr bwMode="gray">
          <a:xfrm flipH="1">
            <a:off x="53478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274320" tIns="0" rIns="27432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tx2"/>
                </a:solidFill>
              </a:defRPr>
            </a:pPr>
            <a:r>
              <a:rPr lang="es-ES_tradnl" dirty="0"/>
              <a:t>¡Es emocionante! He echado un vistazo rápido y las nuevas características parecen sensacionales. </a:t>
            </a:r>
          </a:p>
          <a:p>
            <a:pPr algn="ctr" eaLnBrk="1" hangingPunct="1">
              <a:spcBef>
                <a:spcPct val="0"/>
              </a:spcBef>
              <a:buClrTx/>
              <a:buSzTx/>
              <a:buFontTx/>
              <a:buNone/>
              <a:defRPr sz="2800">
                <a:solidFill>
                  <a:schemeClr val="tx2"/>
                </a:solidFill>
              </a:defRPr>
            </a:pPr>
            <a:r>
              <a:rPr lang="es-ES_tradnl" dirty="0"/>
              <a:t>Le llamaré la semana que viene.</a:t>
            </a:r>
          </a:p>
        </p:txBody>
      </p:sp>
    </p:spTree>
    <p:extLst>
      <p:ext uri="{BB962C8B-B14F-4D97-AF65-F5344CB8AC3E}">
        <p14:creationId xmlns:p14="http://schemas.microsoft.com/office/powerpoint/2010/main" val="228148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BE93A5-4EA9-DF4B-ADD9-B38844BD9B32}"/>
              </a:ext>
            </a:extLst>
          </p:cNvPr>
          <p:cNvSpPr>
            <a:spLocks noGrp="1"/>
          </p:cNvSpPr>
          <p:nvPr>
            <p:ph type="sldNum" sz="quarter" idx="12"/>
          </p:nvPr>
        </p:nvSpPr>
        <p:spPr bwMode="gray"/>
        <p:txBody>
          <a:bodyPr wrap="square">
            <a:noAutofit/>
          </a:bodyPr>
          <a:lstStyle/>
          <a:p>
            <a:fld id="{1B1CF60C-C85D-47C0-8597-E3BF95F18FA3}" type="slidenum">
              <a:rPr lang="es-ES_tradnl" smtClean="0"/>
              <a:t>37</a:t>
            </a:fld>
            <a:endParaRPr lang="es-ES_tradnl" dirty="0"/>
          </a:p>
        </p:txBody>
      </p:sp>
      <p:sp>
        <p:nvSpPr>
          <p:cNvPr id="6" name="Footer Placeholder 5">
            <a:extLst>
              <a:ext uri="{FF2B5EF4-FFF2-40B4-BE49-F238E27FC236}">
                <a16:creationId xmlns:a16="http://schemas.microsoft.com/office/drawing/2014/main" id="{033B08D9-FC3C-5648-85B9-B84B86E78E82}"/>
              </a:ext>
            </a:extLst>
          </p:cNvPr>
          <p:cNvSpPr>
            <a:spLocks noGrp="1"/>
          </p:cNvSpPr>
          <p:nvPr>
            <p:ph type="ftr" sz="quarter" idx="13"/>
          </p:nvPr>
        </p:nvSpPr>
        <p:spPr bwMode="gray"/>
        <p:txBody>
          <a:bodyPr wrap="square">
            <a:noAutofit/>
          </a:bodyPr>
          <a:lstStyle/>
          <a:p>
            <a:pPr algn="l"/>
            <a:r>
              <a:rPr lang="es-ES_tradnl" dirty="0"/>
              <a:t>© The TRACOM Corporation. Todos los derechos reservados</a:t>
            </a:r>
          </a:p>
        </p:txBody>
      </p:sp>
      <p:sp>
        <p:nvSpPr>
          <p:cNvPr id="8" name="Freeform: Shape 7">
            <a:extLst>
              <a:ext uri="{FF2B5EF4-FFF2-40B4-BE49-F238E27FC236}">
                <a16:creationId xmlns:a16="http://schemas.microsoft.com/office/drawing/2014/main" id="{E9615031-CB8F-4563-8C8A-0DA5941EC31C}"/>
              </a:ext>
            </a:extLst>
          </p:cNvPr>
          <p:cNvSpPr>
            <a:spLocks noChangeArrowheads="1"/>
          </p:cNvSpPr>
          <p:nvPr/>
        </p:nvSpPr>
        <p:spPr bwMode="gray">
          <a:xfrm>
            <a:off x="4760423" y="228600"/>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es-ES_tradnl" sz="2400" dirty="0"/>
              <a:t>Llamo para ver si ha tenido la oportunidad de ver el vídeo que le he enviado sobre las últimas actualizaciones tecnológicas.</a:t>
            </a:r>
          </a:p>
          <a:p>
            <a:pPr algn="ctr" eaLnBrk="1" hangingPunct="1">
              <a:spcBef>
                <a:spcPct val="0"/>
              </a:spcBef>
              <a:buClrTx/>
              <a:buSzTx/>
              <a:buFontTx/>
              <a:buNone/>
              <a:defRPr sz="2800">
                <a:solidFill>
                  <a:schemeClr val="bg1"/>
                </a:solidFill>
              </a:defRPr>
            </a:pPr>
            <a:r>
              <a:rPr lang="es-ES_tradnl" sz="2400" dirty="0"/>
              <a:t>¿Qué piensa?</a:t>
            </a:r>
          </a:p>
        </p:txBody>
      </p:sp>
      <p:sp>
        <p:nvSpPr>
          <p:cNvPr id="10" name="Freeform: Shape 9">
            <a:extLst>
              <a:ext uri="{FF2B5EF4-FFF2-40B4-BE49-F238E27FC236}">
                <a16:creationId xmlns:a16="http://schemas.microsoft.com/office/drawing/2014/main" id="{0E91B223-EFE3-4117-A3B1-2F464272E30F}"/>
              </a:ext>
            </a:extLst>
          </p:cNvPr>
          <p:cNvSpPr>
            <a:spLocks noChangeArrowheads="1"/>
          </p:cNvSpPr>
          <p:nvPr/>
        </p:nvSpPr>
        <p:spPr bwMode="gray">
          <a:xfrm flipH="1">
            <a:off x="534786" y="3124200"/>
            <a:ext cx="6869313" cy="2819400"/>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750">
                <a:solidFill>
                  <a:schemeClr val="tx2"/>
                </a:solidFill>
              </a:defRPr>
            </a:pPr>
            <a:r>
              <a:rPr lang="es-ES_tradnl" sz="2400" dirty="0"/>
              <a:t>Me parece que estas nuevas actualizaciones nos van a ayudar a ser más eficientes y nos ahorrarán algo de esfuerzo. Sin embargo, antes de adaptarnos a la nueva versión, necesitaremos planificar la formación de mi equipo. ¿Hay algún proceso establecido para eso?</a:t>
            </a:r>
          </a:p>
        </p:txBody>
      </p:sp>
    </p:spTree>
    <p:extLst>
      <p:ext uri="{BB962C8B-B14F-4D97-AF65-F5344CB8AC3E}">
        <p14:creationId xmlns:p14="http://schemas.microsoft.com/office/powerpoint/2010/main" val="251621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BE93A5-4EA9-DF4B-ADD9-B38844BD9B32}"/>
              </a:ext>
            </a:extLst>
          </p:cNvPr>
          <p:cNvSpPr>
            <a:spLocks noGrp="1"/>
          </p:cNvSpPr>
          <p:nvPr>
            <p:ph type="sldNum" sz="quarter" idx="12"/>
          </p:nvPr>
        </p:nvSpPr>
        <p:spPr bwMode="gray"/>
        <p:txBody>
          <a:bodyPr wrap="square">
            <a:noAutofit/>
          </a:bodyPr>
          <a:lstStyle/>
          <a:p>
            <a:fld id="{1B1CF60C-C85D-47C0-8597-E3BF95F18FA3}" type="slidenum">
              <a:rPr lang="es-ES_tradnl" smtClean="0"/>
              <a:t>38</a:t>
            </a:fld>
            <a:endParaRPr lang="es-ES_tradnl" dirty="0"/>
          </a:p>
        </p:txBody>
      </p:sp>
      <p:sp>
        <p:nvSpPr>
          <p:cNvPr id="6" name="Footer Placeholder 5">
            <a:extLst>
              <a:ext uri="{FF2B5EF4-FFF2-40B4-BE49-F238E27FC236}">
                <a16:creationId xmlns:a16="http://schemas.microsoft.com/office/drawing/2014/main" id="{033B08D9-FC3C-5648-85B9-B84B86E78E82}"/>
              </a:ext>
            </a:extLst>
          </p:cNvPr>
          <p:cNvSpPr>
            <a:spLocks noGrp="1"/>
          </p:cNvSpPr>
          <p:nvPr>
            <p:ph type="ftr" sz="quarter" idx="13"/>
          </p:nvPr>
        </p:nvSpPr>
        <p:spPr bwMode="gray"/>
        <p:txBody>
          <a:bodyPr wrap="square">
            <a:noAutofit/>
          </a:bodyPr>
          <a:lstStyle/>
          <a:p>
            <a:pPr algn="l"/>
            <a:r>
              <a:rPr lang="es-ES_tradnl" dirty="0"/>
              <a:t>© The TRACOM Corporation. Todos los derechos reservados</a:t>
            </a:r>
          </a:p>
        </p:txBody>
      </p:sp>
      <p:sp>
        <p:nvSpPr>
          <p:cNvPr id="8" name="Freeform: Shape 7">
            <a:extLst>
              <a:ext uri="{FF2B5EF4-FFF2-40B4-BE49-F238E27FC236}">
                <a16:creationId xmlns:a16="http://schemas.microsoft.com/office/drawing/2014/main" id="{E9615031-CB8F-4563-8C8A-0DA5941EC31C}"/>
              </a:ext>
            </a:extLst>
          </p:cNvPr>
          <p:cNvSpPr>
            <a:spLocks noChangeArrowheads="1"/>
          </p:cNvSpPr>
          <p:nvPr/>
        </p:nvSpPr>
        <p:spPr bwMode="gray">
          <a:xfrm>
            <a:off x="4760423" y="228600"/>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es-ES_tradnl" dirty="0"/>
              <a:t>Llamo para ver si ha tenido la oportunidad de ver el vídeo que le he enviado sobre las últimas actualizaciones tecnológicas.</a:t>
            </a:r>
          </a:p>
          <a:p>
            <a:pPr algn="ctr" eaLnBrk="1" hangingPunct="1">
              <a:spcBef>
                <a:spcPct val="0"/>
              </a:spcBef>
              <a:buClrTx/>
              <a:buSzTx/>
              <a:buFontTx/>
              <a:buNone/>
              <a:defRPr sz="2800">
                <a:solidFill>
                  <a:schemeClr val="bg1"/>
                </a:solidFill>
              </a:defRPr>
            </a:pPr>
            <a:r>
              <a:rPr lang="es-ES_tradnl" dirty="0"/>
              <a:t>¿Qué piensa?</a:t>
            </a:r>
          </a:p>
        </p:txBody>
      </p:sp>
      <p:sp>
        <p:nvSpPr>
          <p:cNvPr id="10" name="Freeform: Shape 9">
            <a:extLst>
              <a:ext uri="{FF2B5EF4-FFF2-40B4-BE49-F238E27FC236}">
                <a16:creationId xmlns:a16="http://schemas.microsoft.com/office/drawing/2014/main" id="{0E91B223-EFE3-4117-A3B1-2F464272E30F}"/>
              </a:ext>
            </a:extLst>
          </p:cNvPr>
          <p:cNvSpPr>
            <a:spLocks noChangeArrowheads="1"/>
          </p:cNvSpPr>
          <p:nvPr/>
        </p:nvSpPr>
        <p:spPr bwMode="gray">
          <a:xfrm flipH="1">
            <a:off x="53478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tx2"/>
                </a:solidFill>
              </a:defRPr>
            </a:pPr>
            <a:r>
              <a:rPr lang="es-ES_tradnl" dirty="0"/>
              <a:t>Tiene buen aspecto.</a:t>
            </a:r>
            <a:br>
              <a:rPr lang="es-ES_tradnl" altLang="en-US" sz="2800" dirty="0">
                <a:solidFill>
                  <a:schemeClr val="tx2"/>
                </a:solidFill>
                <a:ea typeface="Arial" panose="020B0604020202020204" pitchFamily="34" charset="0"/>
              </a:rPr>
            </a:br>
            <a:r>
              <a:rPr lang="es-ES_tradnl" dirty="0"/>
              <a:t>Le llamaré cuando esté listo para ponerlo en marcha.</a:t>
            </a:r>
          </a:p>
        </p:txBody>
      </p:sp>
    </p:spTree>
    <p:extLst>
      <p:ext uri="{BB962C8B-B14F-4D97-AF65-F5344CB8AC3E}">
        <p14:creationId xmlns:p14="http://schemas.microsoft.com/office/powerpoint/2010/main" val="93306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42800CDB-BDC6-FD4F-B155-03539B911486}"/>
              </a:ext>
            </a:extLst>
          </p:cNvPr>
          <p:cNvSpPr>
            <a:spLocks noGrp="1"/>
          </p:cNvSpPr>
          <p:nvPr>
            <p:ph type="title"/>
          </p:nvPr>
        </p:nvSpPr>
        <p:spPr bwMode="gray">
          <a:xfrm>
            <a:off x="390526" y="228600"/>
            <a:ext cx="11572874" cy="1009650"/>
          </a:xfrm>
        </p:spPr>
        <p:txBody>
          <a:bodyPr/>
          <a:lstStyle/>
          <a:p>
            <a:r>
              <a:rPr lang="es-ES_tradnl" dirty="0"/>
              <a:t>Diga qué Estilo es.</a:t>
            </a:r>
          </a:p>
        </p:txBody>
      </p:sp>
      <p:sp>
        <p:nvSpPr>
          <p:cNvPr id="5" name="Slide Number Placeholder 4">
            <a:extLst>
              <a:ext uri="{FF2B5EF4-FFF2-40B4-BE49-F238E27FC236}">
                <a16:creationId xmlns:a16="http://schemas.microsoft.com/office/drawing/2014/main" id="{68FAFD40-B565-604E-A878-BA9E7DFC3E30}"/>
              </a:ext>
            </a:extLst>
          </p:cNvPr>
          <p:cNvSpPr>
            <a:spLocks noGrp="1"/>
          </p:cNvSpPr>
          <p:nvPr>
            <p:ph type="sldNum" sz="quarter" idx="12"/>
          </p:nvPr>
        </p:nvSpPr>
        <p:spPr bwMode="gray">
          <a:xfrm>
            <a:off x="9220200" y="6438900"/>
            <a:ext cx="2743200" cy="282575"/>
          </a:xfrm>
        </p:spPr>
        <p:txBody>
          <a:bodyPr/>
          <a:lstStyle/>
          <a:p>
            <a:fld id="{1B1CF60C-C85D-47C0-8597-E3BF95F18FA3}" type="slidenum">
              <a:rPr lang="es-ES_tradnl" smtClean="0"/>
              <a:t>39</a:t>
            </a:fld>
            <a:endParaRPr lang="es-ES_tradnl" dirty="0"/>
          </a:p>
        </p:txBody>
      </p:sp>
      <p:sp>
        <p:nvSpPr>
          <p:cNvPr id="2" name="Footer Placeholder 1">
            <a:extLst>
              <a:ext uri="{FF2B5EF4-FFF2-40B4-BE49-F238E27FC236}">
                <a16:creationId xmlns:a16="http://schemas.microsoft.com/office/drawing/2014/main" id="{1312DBBA-02C9-491F-8202-9F0B8F191B23}"/>
              </a:ext>
            </a:extLst>
          </p:cNvPr>
          <p:cNvSpPr>
            <a:spLocks noGrp="1"/>
          </p:cNvSpPr>
          <p:nvPr>
            <p:ph type="ftr" sz="quarter" idx="13"/>
          </p:nvPr>
        </p:nvSpPr>
        <p:spPr bwMode="gray"/>
        <p:txBody>
          <a:bodyPr/>
          <a:lstStyle/>
          <a:p>
            <a:pPr algn="l"/>
            <a:r>
              <a:rPr lang="es-ES_tradnl" dirty="0"/>
              <a:t>© The TRACOM Corporation. Todos los derechos reservados</a:t>
            </a:r>
          </a:p>
        </p:txBody>
      </p:sp>
      <p:sp>
        <p:nvSpPr>
          <p:cNvPr id="6" name="Freeform: Shape 5">
            <a:extLst>
              <a:ext uri="{FF2B5EF4-FFF2-40B4-BE49-F238E27FC236}">
                <a16:creationId xmlns:a16="http://schemas.microsoft.com/office/drawing/2014/main" id="{746B0903-6880-4D44-BB3D-4EF318FE70D2}"/>
              </a:ext>
            </a:extLst>
          </p:cNvPr>
          <p:cNvSpPr>
            <a:spLocks noChangeArrowheads="1"/>
          </p:cNvSpPr>
          <p:nvPr/>
        </p:nvSpPr>
        <p:spPr bwMode="gray">
          <a:xfrm>
            <a:off x="4394200" y="1628974"/>
            <a:ext cx="6683895"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274320" tIns="0" rIns="27432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es-ES_tradnl" dirty="0"/>
              <a:t>Llamo para ver si ha tenido la oportunidad de ver el vídeo que le he enviado sobre las últimas actualizaciones tecnológicas.</a:t>
            </a:r>
          </a:p>
          <a:p>
            <a:pPr algn="ctr" eaLnBrk="1" hangingPunct="1">
              <a:spcBef>
                <a:spcPct val="0"/>
              </a:spcBef>
              <a:buClrTx/>
              <a:buSzTx/>
              <a:buFontTx/>
              <a:buNone/>
              <a:defRPr sz="2800">
                <a:solidFill>
                  <a:schemeClr val="bg1"/>
                </a:solidFill>
              </a:defRPr>
            </a:pPr>
            <a:r>
              <a:rPr lang="es-ES_tradnl" dirty="0"/>
              <a:t>¿Qué piensa?</a:t>
            </a:r>
          </a:p>
        </p:txBody>
      </p:sp>
    </p:spTree>
    <p:extLst>
      <p:ext uri="{BB962C8B-B14F-4D97-AF65-F5344CB8AC3E}">
        <p14:creationId xmlns:p14="http://schemas.microsoft.com/office/powerpoint/2010/main" val="34672558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D80115A-64E4-AE49-864B-B7BD54A0C854}"/>
              </a:ext>
            </a:extLst>
          </p:cNvPr>
          <p:cNvSpPr/>
          <p:nvPr/>
        </p:nvSpPr>
        <p:spPr bwMode="gray">
          <a:xfrm>
            <a:off x="956342" y="3001573"/>
            <a:ext cx="6711043" cy="21866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4" name="Slide Number Placeholder 3">
            <a:extLst>
              <a:ext uri="{FF2B5EF4-FFF2-40B4-BE49-F238E27FC236}">
                <a16:creationId xmlns:a16="http://schemas.microsoft.com/office/drawing/2014/main" id="{DB9AD781-C11C-418A-A164-50C6D8A04684}"/>
              </a:ext>
            </a:extLst>
          </p:cNvPr>
          <p:cNvSpPr>
            <a:spLocks noGrp="1"/>
          </p:cNvSpPr>
          <p:nvPr>
            <p:ph type="sldNum" sz="quarter" idx="12"/>
          </p:nvPr>
        </p:nvSpPr>
        <p:spPr/>
        <p:txBody>
          <a:bodyPr wrap="square">
            <a:noAutofit/>
          </a:bodyPr>
          <a:lstStyle/>
          <a:p>
            <a:fld id="{1B1CF60C-C85D-47C0-8597-E3BF95F18FA3}" type="slidenum">
              <a:rPr lang="es-ES_tradnl" smtClean="0"/>
              <a:t>4</a:t>
            </a:fld>
            <a:endParaRPr lang="es-ES_tradnl" dirty="0"/>
          </a:p>
        </p:txBody>
      </p:sp>
      <p:sp>
        <p:nvSpPr>
          <p:cNvPr id="5" name="Footer Placeholder 4">
            <a:extLst>
              <a:ext uri="{FF2B5EF4-FFF2-40B4-BE49-F238E27FC236}">
                <a16:creationId xmlns:a16="http://schemas.microsoft.com/office/drawing/2014/main" id="{AEA59267-D5D3-4816-B978-F9AD53E1921C}"/>
              </a:ext>
            </a:extLst>
          </p:cNvPr>
          <p:cNvSpPr>
            <a:spLocks noGrp="1"/>
          </p:cNvSpPr>
          <p:nvPr>
            <p:ph type="ftr" sz="quarter" idx="13"/>
          </p:nvPr>
        </p:nvSpPr>
        <p:spPr/>
        <p:txBody>
          <a:bodyPr wrap="square">
            <a:noAutofit/>
          </a:bodyPr>
          <a:lstStyle/>
          <a:p>
            <a:pPr algn="l"/>
            <a:r>
              <a:rPr lang="es-ES_tradnl" dirty="0"/>
              <a:t>© The TRACOM Corporation. Todos los derechos reservados.</a:t>
            </a:r>
          </a:p>
        </p:txBody>
      </p:sp>
      <p:sp>
        <p:nvSpPr>
          <p:cNvPr id="7" name="TextBox 6">
            <a:extLst>
              <a:ext uri="{FF2B5EF4-FFF2-40B4-BE49-F238E27FC236}">
                <a16:creationId xmlns:a16="http://schemas.microsoft.com/office/drawing/2014/main" id="{7BCC432B-8C73-0B49-97F3-DD72A068B0C6}"/>
              </a:ext>
            </a:extLst>
          </p:cNvPr>
          <p:cNvSpPr txBox="1"/>
          <p:nvPr/>
        </p:nvSpPr>
        <p:spPr>
          <a:xfrm>
            <a:off x="1539586" y="1788526"/>
            <a:ext cx="6131470" cy="430887"/>
          </a:xfrm>
          <a:prstGeom prst="rect">
            <a:avLst/>
          </a:prstGeom>
          <a:noFill/>
        </p:spPr>
        <p:txBody>
          <a:bodyPr wrap="square" lIns="0" tIns="0" rIns="0" bIns="0">
            <a:noAutofit/>
          </a:bodyPr>
          <a:lstStyle/>
          <a:p>
            <a:pPr algn="l">
              <a:defRPr sz="2800" b="1">
                <a:solidFill>
                  <a:schemeClr val="accent2">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es-ES_tradnl" dirty="0"/>
              <a:t>SOCIAL STYLE Y VERSATILIDAD</a:t>
            </a:r>
          </a:p>
        </p:txBody>
      </p:sp>
      <p:sp>
        <p:nvSpPr>
          <p:cNvPr id="8" name="TextBox 7">
            <a:extLst>
              <a:ext uri="{FF2B5EF4-FFF2-40B4-BE49-F238E27FC236}">
                <a16:creationId xmlns:a16="http://schemas.microsoft.com/office/drawing/2014/main" id="{3C7B7E98-95E6-E540-9858-A905C27BB582}"/>
              </a:ext>
            </a:extLst>
          </p:cNvPr>
          <p:cNvSpPr txBox="1"/>
          <p:nvPr/>
        </p:nvSpPr>
        <p:spPr>
          <a:xfrm>
            <a:off x="945583" y="2269596"/>
            <a:ext cx="7207817" cy="311228"/>
          </a:xfrm>
          <a:prstGeom prst="rect">
            <a:avLst/>
          </a:prstGeom>
          <a:noFill/>
        </p:spPr>
        <p:txBody>
          <a:bodyPr wrap="square" lIns="0" tIns="0" rIns="0" bIns="0">
            <a:noAutofit/>
          </a:bodyPr>
          <a:lstStyle/>
          <a:p>
            <a:pPr algn="l">
              <a:defRPr sz="2000" b="1">
                <a:solidFill>
                  <a:schemeClr val="tx1">
                    <a:lumMod val="50000"/>
                    <a:lumOff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es-ES_tradnl" dirty="0"/>
              <a:t>UN ELEMENTO CLAVE DE LOS RESULTADOS DE VENTAS</a:t>
            </a:r>
          </a:p>
        </p:txBody>
      </p:sp>
      <p:sp>
        <p:nvSpPr>
          <p:cNvPr id="9" name="TextBox 8">
            <a:extLst>
              <a:ext uri="{FF2B5EF4-FFF2-40B4-BE49-F238E27FC236}">
                <a16:creationId xmlns:a16="http://schemas.microsoft.com/office/drawing/2014/main" id="{5C5E9D39-6170-D14A-AB3E-2C9753D3B08E}"/>
              </a:ext>
            </a:extLst>
          </p:cNvPr>
          <p:cNvSpPr txBox="1"/>
          <p:nvPr/>
        </p:nvSpPr>
        <p:spPr>
          <a:xfrm>
            <a:off x="754408" y="2681605"/>
            <a:ext cx="7207817" cy="198595"/>
          </a:xfrm>
          <a:prstGeom prst="rect">
            <a:avLst/>
          </a:prstGeom>
          <a:noFill/>
        </p:spPr>
        <p:txBody>
          <a:bodyPr wrap="square" lIns="0" tIns="0" rIns="0" bIns="0">
            <a:noAutofit/>
          </a:bodyPr>
          <a:lstStyle/>
          <a:p>
            <a:pP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ES_tradnl" dirty="0"/>
              <a:t>Como resultado de la formación SOCIAL STYLE y Versatilidad, los profesionales de ventas indican que: </a:t>
            </a:r>
            <a:endParaRPr lang="es-ES_tradnl"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3F447C74-E68E-CF4D-9465-BC277BEF22CD}"/>
              </a:ext>
            </a:extLst>
          </p:cNvPr>
          <p:cNvSpPr txBox="1"/>
          <p:nvPr/>
        </p:nvSpPr>
        <p:spPr>
          <a:xfrm>
            <a:off x="899673" y="3280537"/>
            <a:ext cx="2419328" cy="615553"/>
          </a:xfrm>
          <a:prstGeom prst="rect">
            <a:avLst/>
          </a:prstGeom>
          <a:noFill/>
        </p:spPr>
        <p:txBody>
          <a:bodyPr wrap="square" lIns="0" tIns="0" rIns="0" bIns="0">
            <a:noAutofit/>
          </a:bodyPr>
          <a:lstStyle/>
          <a:p>
            <a:pPr algn="ct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es-ES_tradnl" sz="3600" dirty="0"/>
              <a:t>Un 92 %</a:t>
            </a:r>
            <a:endParaRPr lang="es-ES_tradnl" sz="40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BDD60E68-A488-0A44-AC43-FD5A73F9931D}"/>
              </a:ext>
            </a:extLst>
          </p:cNvPr>
          <p:cNvSpPr txBox="1"/>
          <p:nvPr/>
        </p:nvSpPr>
        <p:spPr>
          <a:xfrm>
            <a:off x="3240745" y="3285914"/>
            <a:ext cx="2221607" cy="615553"/>
          </a:xfrm>
          <a:prstGeom prst="rect">
            <a:avLst/>
          </a:prstGeom>
          <a:noFill/>
        </p:spPr>
        <p:txBody>
          <a:bodyPr wrap="square" lIns="0" tIns="0" rIns="0" bIns="0">
            <a:noAutofit/>
          </a:bodyPr>
          <a:lstStyle/>
          <a:p>
            <a:pPr algn="ct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es-ES_tradnl" sz="3600" dirty="0"/>
              <a:t>Un 87 %</a:t>
            </a:r>
            <a:endParaRPr lang="es-ES_tradnl" sz="40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9DB1A053-AEBD-7748-9F13-904A27842461}"/>
              </a:ext>
            </a:extLst>
          </p:cNvPr>
          <p:cNvSpPr txBox="1"/>
          <p:nvPr/>
        </p:nvSpPr>
        <p:spPr>
          <a:xfrm>
            <a:off x="5244514" y="3274697"/>
            <a:ext cx="2608951" cy="615553"/>
          </a:xfrm>
          <a:prstGeom prst="rect">
            <a:avLst/>
          </a:prstGeom>
          <a:noFill/>
        </p:spPr>
        <p:txBody>
          <a:bodyPr wrap="square" lIns="0" tIns="0" rIns="0" bIns="0">
            <a:noAutofit/>
          </a:bodyPr>
          <a:lstStyle/>
          <a:p>
            <a:pPr algn="ct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es-ES_tradnl" sz="3600" dirty="0"/>
              <a:t>Un 58 %</a:t>
            </a:r>
            <a:endParaRPr lang="es-ES_tradnl" sz="40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BBC67FA-6CCA-1D47-9661-8B087252B2C1}"/>
              </a:ext>
            </a:extLst>
          </p:cNvPr>
          <p:cNvSpPr txBox="1"/>
          <p:nvPr/>
        </p:nvSpPr>
        <p:spPr>
          <a:xfrm>
            <a:off x="1290024" y="4195854"/>
            <a:ext cx="1638626" cy="430887"/>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ES_tradnl" dirty="0"/>
              <a:t>RELACIONES POSITIVAS CON LOS CLIENTES</a:t>
            </a:r>
          </a:p>
        </p:txBody>
      </p:sp>
      <p:sp>
        <p:nvSpPr>
          <p:cNvPr id="14" name="TextBox 13">
            <a:extLst>
              <a:ext uri="{FF2B5EF4-FFF2-40B4-BE49-F238E27FC236}">
                <a16:creationId xmlns:a16="http://schemas.microsoft.com/office/drawing/2014/main" id="{3D66E105-83E5-0242-AFC0-C4B3C42AB309}"/>
              </a:ext>
            </a:extLst>
          </p:cNvPr>
          <p:cNvSpPr txBox="1"/>
          <p:nvPr/>
        </p:nvSpPr>
        <p:spPr>
          <a:xfrm>
            <a:off x="3386734" y="4207002"/>
            <a:ext cx="1929628" cy="430887"/>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ES_tradnl" dirty="0"/>
              <a:t>INFLUIR O PERSUADIR A LOS CLIENTES</a:t>
            </a:r>
          </a:p>
        </p:txBody>
      </p:sp>
      <p:sp>
        <p:nvSpPr>
          <p:cNvPr id="15" name="TextBox 14">
            <a:extLst>
              <a:ext uri="{FF2B5EF4-FFF2-40B4-BE49-F238E27FC236}">
                <a16:creationId xmlns:a16="http://schemas.microsoft.com/office/drawing/2014/main" id="{824388B2-92DB-E743-A3C7-6FA981159491}"/>
              </a:ext>
            </a:extLst>
          </p:cNvPr>
          <p:cNvSpPr txBox="1"/>
          <p:nvPr/>
        </p:nvSpPr>
        <p:spPr>
          <a:xfrm>
            <a:off x="5676211" y="4189627"/>
            <a:ext cx="1745557" cy="646331"/>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ES_tradnl" dirty="0"/>
              <a:t>CERRÓ VENTAS IMPOSIBLES DE OTRO MODO</a:t>
            </a:r>
          </a:p>
        </p:txBody>
      </p:sp>
      <p:sp>
        <p:nvSpPr>
          <p:cNvPr id="16" name="TextBox 15">
            <a:extLst>
              <a:ext uri="{FF2B5EF4-FFF2-40B4-BE49-F238E27FC236}">
                <a16:creationId xmlns:a16="http://schemas.microsoft.com/office/drawing/2014/main" id="{B7EC42AF-7E78-3648-B7A9-D6D8AD08C2BE}"/>
              </a:ext>
            </a:extLst>
          </p:cNvPr>
          <p:cNvSpPr txBox="1"/>
          <p:nvPr/>
        </p:nvSpPr>
        <p:spPr>
          <a:xfrm>
            <a:off x="1030047" y="5345895"/>
            <a:ext cx="6637338" cy="282574"/>
          </a:xfrm>
          <a:prstGeom prst="rect">
            <a:avLst/>
          </a:prstGeom>
          <a:noFill/>
        </p:spPr>
        <p:txBody>
          <a:bodyPr wrap="square" lIns="0" tIns="0" rIns="0" bIns="0">
            <a:noAutofit/>
          </a:bodyPr>
          <a:lstStyle/>
          <a:p>
            <a:pPr algn="ct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ES_tradnl" dirty="0"/>
              <a:t>La Versatilidad aumenta al mismo ritmo que el rendimiento en el trabajo.</a:t>
            </a:r>
            <a:endParaRPr lang="es-ES_tradnl"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9CDA1717-243C-9D49-BF54-BC7100A723AE}"/>
              </a:ext>
            </a:extLst>
          </p:cNvPr>
          <p:cNvSpPr txBox="1"/>
          <p:nvPr/>
        </p:nvSpPr>
        <p:spPr>
          <a:xfrm>
            <a:off x="1191139" y="3890250"/>
            <a:ext cx="1836397" cy="316752"/>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ES_tradnl" dirty="0"/>
              <a:t>creó más</a:t>
            </a:r>
            <a:endParaRPr lang="es-ES_tradnl"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11C750D4-DD46-AB45-A625-9ABFE4290C6F}"/>
              </a:ext>
            </a:extLst>
          </p:cNvPr>
          <p:cNvSpPr txBox="1"/>
          <p:nvPr/>
        </p:nvSpPr>
        <p:spPr>
          <a:xfrm>
            <a:off x="3141884" y="3890776"/>
            <a:ext cx="2419328" cy="284278"/>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ES_tradnl" dirty="0"/>
              <a:t>aumentó su capacidad para</a:t>
            </a:r>
            <a:endParaRPr lang="es-ES_tradnl"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27A625B0-240D-7E48-AC45-15582B0146D1}"/>
              </a:ext>
            </a:extLst>
          </p:cNvPr>
          <p:cNvSpPr txBox="1"/>
          <p:nvPr/>
        </p:nvSpPr>
        <p:spPr>
          <a:xfrm>
            <a:off x="5943009" y="3890250"/>
            <a:ext cx="1211960"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ES_tradnl" dirty="0"/>
              <a:t>informó que</a:t>
            </a:r>
            <a:endParaRPr lang="es-ES_tradnl"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083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3121CC1-C1C4-504C-9582-A57CE494351B}"/>
              </a:ext>
            </a:extLst>
          </p:cNvPr>
          <p:cNvSpPr>
            <a:spLocks noGrp="1"/>
          </p:cNvSpPr>
          <p:nvPr>
            <p:ph type="sldNum" sz="quarter" idx="12"/>
          </p:nvPr>
        </p:nvSpPr>
        <p:spPr bwMode="gray"/>
        <p:txBody>
          <a:bodyPr wrap="square">
            <a:noAutofit/>
          </a:bodyPr>
          <a:lstStyle/>
          <a:p>
            <a:fld id="{1B1CF60C-C85D-47C0-8597-E3BF95F18FA3}" type="slidenum">
              <a:rPr lang="es-ES_tradnl" smtClean="0"/>
              <a:t>40</a:t>
            </a:fld>
            <a:endParaRPr lang="es-ES_tradnl" dirty="0"/>
          </a:p>
        </p:txBody>
      </p:sp>
      <p:sp>
        <p:nvSpPr>
          <p:cNvPr id="6" name="Footer Placeholder 5">
            <a:extLst>
              <a:ext uri="{FF2B5EF4-FFF2-40B4-BE49-F238E27FC236}">
                <a16:creationId xmlns:a16="http://schemas.microsoft.com/office/drawing/2014/main" id="{5D399AF0-7460-8B4E-AA8E-F5CB3EE835C4}"/>
              </a:ext>
            </a:extLst>
          </p:cNvPr>
          <p:cNvSpPr>
            <a:spLocks noGrp="1"/>
          </p:cNvSpPr>
          <p:nvPr>
            <p:ph type="ftr" sz="quarter" idx="13"/>
          </p:nvPr>
        </p:nvSpPr>
        <p:spPr bwMode="gray"/>
        <p:txBody>
          <a:bodyPr wrap="square">
            <a:noAutofit/>
          </a:bodyPr>
          <a:lstStyle/>
          <a:p>
            <a:pPr algn="l"/>
            <a:r>
              <a:rPr lang="es-ES_tradnl" dirty="0"/>
              <a:t>© The TRACOM Corporation. Todos los derechos reservados</a:t>
            </a:r>
          </a:p>
        </p:txBody>
      </p:sp>
      <p:sp>
        <p:nvSpPr>
          <p:cNvPr id="29" name="Freeform: Shape 28">
            <a:extLst>
              <a:ext uri="{FF2B5EF4-FFF2-40B4-BE49-F238E27FC236}">
                <a16:creationId xmlns:a16="http://schemas.microsoft.com/office/drawing/2014/main" id="{09D56D98-CE9B-413A-BB20-7980548435C9}"/>
              </a:ext>
            </a:extLst>
          </p:cNvPr>
          <p:cNvSpPr>
            <a:spLocks noChangeArrowheads="1"/>
          </p:cNvSpPr>
          <p:nvPr/>
        </p:nvSpPr>
        <p:spPr bwMode="gray">
          <a:xfrm flipH="1">
            <a:off x="548638" y="2209244"/>
            <a:ext cx="4572000" cy="2098803"/>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274320" tIns="0" rIns="27432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es-ES_tradnl" dirty="0"/>
              <a:t>¡Hola! Veo que son muchos cambios que se van a aplicar muy rápido. Habrá que formar a mi equipo sobre las nuevas características. ¿Puede ayudarnos con eso?</a:t>
            </a:r>
          </a:p>
        </p:txBody>
      </p:sp>
      <p:grpSp>
        <p:nvGrpSpPr>
          <p:cNvPr id="28" name="Group 27">
            <a:extLst>
              <a:ext uri="{FF2B5EF4-FFF2-40B4-BE49-F238E27FC236}">
                <a16:creationId xmlns:a16="http://schemas.microsoft.com/office/drawing/2014/main" id="{6E1D75CA-3F35-4372-AABA-A8F6203CBA77}"/>
              </a:ext>
            </a:extLst>
          </p:cNvPr>
          <p:cNvGrpSpPr/>
          <p:nvPr/>
        </p:nvGrpSpPr>
        <p:grpSpPr bwMode="gray">
          <a:xfrm>
            <a:off x="4970322" y="618324"/>
            <a:ext cx="7789346" cy="5388681"/>
            <a:chOff x="4970322" y="345369"/>
            <a:chExt cx="7789346" cy="5388681"/>
          </a:xfrm>
        </p:grpSpPr>
        <p:sp>
          <p:nvSpPr>
            <p:cNvPr id="30" name="Rectangle 29">
              <a:extLst>
                <a:ext uri="{FF2B5EF4-FFF2-40B4-BE49-F238E27FC236}">
                  <a16:creationId xmlns:a16="http://schemas.microsoft.com/office/drawing/2014/main" id="{BAC12525-3DA4-4541-B331-F52A1171CC4D}"/>
                </a:ext>
              </a:extLst>
            </p:cNvPr>
            <p:cNvSpPr/>
            <p:nvPr/>
          </p:nvSpPr>
          <p:spPr bwMode="gray">
            <a:xfrm>
              <a:off x="7665220"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dirty="0"/>
                <a:t>Controla</a:t>
              </a:r>
            </a:p>
          </p:txBody>
        </p:sp>
        <p:sp>
          <p:nvSpPr>
            <p:cNvPr id="31" name="Rectangle 30">
              <a:extLst>
                <a:ext uri="{FF2B5EF4-FFF2-40B4-BE49-F238E27FC236}">
                  <a16:creationId xmlns:a16="http://schemas.microsoft.com/office/drawing/2014/main" id="{C77215F5-35CD-471E-B2E2-ECA96D6139AE}"/>
                </a:ext>
              </a:extLst>
            </p:cNvPr>
            <p:cNvSpPr/>
            <p:nvPr/>
          </p:nvSpPr>
          <p:spPr bwMode="gray">
            <a:xfrm>
              <a:off x="7473092" y="5364122"/>
              <a:ext cx="2818988"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dirty="0"/>
                <a:t>Demuestra emociones</a:t>
              </a:r>
            </a:p>
          </p:txBody>
        </p:sp>
        <p:sp>
          <p:nvSpPr>
            <p:cNvPr id="32" name="Rectangle 31">
              <a:extLst>
                <a:ext uri="{FF2B5EF4-FFF2-40B4-BE49-F238E27FC236}">
                  <a16:creationId xmlns:a16="http://schemas.microsoft.com/office/drawing/2014/main" id="{802B51C3-24D4-434F-82E3-82326530A584}"/>
                </a:ext>
              </a:extLst>
            </p:cNvPr>
            <p:cNvSpPr/>
            <p:nvPr/>
          </p:nvSpPr>
          <p:spPr bwMode="gray">
            <a:xfrm>
              <a:off x="4970322"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ES_tradnl" dirty="0"/>
                <a:t>Pregunta</a:t>
              </a:r>
            </a:p>
          </p:txBody>
        </p:sp>
        <p:sp>
          <p:nvSpPr>
            <p:cNvPr id="56" name="Rectangle 55">
              <a:extLst>
                <a:ext uri="{FF2B5EF4-FFF2-40B4-BE49-F238E27FC236}">
                  <a16:creationId xmlns:a16="http://schemas.microsoft.com/office/drawing/2014/main" id="{862845D2-C50D-4000-B6EA-96A6B8986A3C}"/>
                </a:ext>
              </a:extLst>
            </p:cNvPr>
            <p:cNvSpPr/>
            <p:nvPr/>
          </p:nvSpPr>
          <p:spPr bwMode="gray">
            <a:xfrm>
              <a:off x="11360287"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ES_tradnl" dirty="0"/>
                <a:t>Dice</a:t>
              </a:r>
            </a:p>
          </p:txBody>
        </p:sp>
        <p:grpSp>
          <p:nvGrpSpPr>
            <p:cNvPr id="57" name="Group 56">
              <a:extLst>
                <a:ext uri="{FF2B5EF4-FFF2-40B4-BE49-F238E27FC236}">
                  <a16:creationId xmlns:a16="http://schemas.microsoft.com/office/drawing/2014/main" id="{E6E19DA3-A884-4A48-9720-BAA6127FD1AC}"/>
                </a:ext>
              </a:extLst>
            </p:cNvPr>
            <p:cNvGrpSpPr/>
            <p:nvPr/>
          </p:nvGrpSpPr>
          <p:grpSpPr bwMode="gray">
            <a:xfrm>
              <a:off x="6505702" y="1352344"/>
              <a:ext cx="2078918" cy="1151467"/>
              <a:chOff x="6133585" y="1655351"/>
              <a:chExt cx="1718413" cy="1151467"/>
            </a:xfrm>
          </p:grpSpPr>
          <p:sp>
            <p:nvSpPr>
              <p:cNvPr id="73" name="Callout: Line with No Border 72">
                <a:extLst>
                  <a:ext uri="{FF2B5EF4-FFF2-40B4-BE49-F238E27FC236}">
                    <a16:creationId xmlns:a16="http://schemas.microsoft.com/office/drawing/2014/main" id="{159CEEC7-48D2-44A4-BD46-9A8FE2C129E3}"/>
                  </a:ext>
                </a:extLst>
              </p:cNvPr>
              <p:cNvSpPr/>
              <p:nvPr/>
            </p:nvSpPr>
            <p:spPr bwMode="gray">
              <a:xfrm>
                <a:off x="6377809" y="1655351"/>
                <a:ext cx="1474189" cy="1151467"/>
              </a:xfrm>
              <a:prstGeom prst="callout1">
                <a:avLst>
                  <a:gd name="adj1" fmla="val 59559"/>
                  <a:gd name="adj2" fmla="val 475"/>
                  <a:gd name="adj3" fmla="val 58824"/>
                  <a:gd name="adj4" fmla="val 981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90000"/>
                  </a:lnSpc>
                  <a:defRPr>
                    <a:solidFill>
                      <a:schemeClr val="tx2"/>
                    </a:solidFill>
                  </a:defRPr>
                </a:pPr>
                <a:r>
                  <a:rPr lang="es-ES_tradnl" dirty="0"/>
                  <a:t>Asertivo con preguntar</a:t>
                </a:r>
                <a:br>
                  <a:rPr lang="es-ES_tradnl" dirty="0">
                    <a:solidFill>
                      <a:schemeClr val="tx2"/>
                    </a:solidFill>
                  </a:rPr>
                </a:br>
                <a:r>
                  <a:rPr lang="es-ES_tradnl" dirty="0"/>
                  <a:t>Más control</a:t>
                </a:r>
              </a:p>
              <a:p>
                <a:pPr>
                  <a:lnSpc>
                    <a:spcPct val="90000"/>
                  </a:lnSpc>
                </a:pPr>
                <a:endParaRPr lang="es-ES_tradnl" dirty="0">
                  <a:solidFill>
                    <a:schemeClr val="accent6"/>
                  </a:solidFill>
                  <a:latin typeface="Arial Black" panose="020B0A04020102020204" pitchFamily="34" charset="0"/>
                </a:endParaRPr>
              </a:p>
              <a:p>
                <a:pPr>
                  <a:lnSpc>
                    <a:spcPct val="90000"/>
                  </a:lnSpc>
                  <a:defRPr>
                    <a:solidFill>
                      <a:schemeClr val="tx2"/>
                    </a:solidFill>
                    <a:latin typeface="Arial Black" panose="020B0A04020102020204" pitchFamily="34" charset="0"/>
                  </a:defRPr>
                </a:pPr>
                <a:r>
                  <a:rPr lang="es-ES_tradnl" dirty="0"/>
                  <a:t>Estilo Analítico</a:t>
                </a:r>
              </a:p>
            </p:txBody>
          </p:sp>
          <p:sp>
            <p:nvSpPr>
              <p:cNvPr id="74" name="Plus Sign 73">
                <a:extLst>
                  <a:ext uri="{FF2B5EF4-FFF2-40B4-BE49-F238E27FC236}">
                    <a16:creationId xmlns:a16="http://schemas.microsoft.com/office/drawing/2014/main" id="{8F2FD271-9447-481E-BF6D-679F73D7927E}"/>
                  </a:ext>
                </a:extLst>
              </p:cNvPr>
              <p:cNvSpPr/>
              <p:nvPr/>
            </p:nvSpPr>
            <p:spPr bwMode="gray">
              <a:xfrm>
                <a:off x="6133585" y="198320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grpSp>
        <p:grpSp>
          <p:nvGrpSpPr>
            <p:cNvPr id="58" name="Group 57">
              <a:extLst>
                <a:ext uri="{FF2B5EF4-FFF2-40B4-BE49-F238E27FC236}">
                  <a16:creationId xmlns:a16="http://schemas.microsoft.com/office/drawing/2014/main" id="{59021F4D-5FA6-42F0-BD9A-61C1770568A3}"/>
                </a:ext>
              </a:extLst>
            </p:cNvPr>
            <p:cNvGrpSpPr/>
            <p:nvPr/>
          </p:nvGrpSpPr>
          <p:grpSpPr bwMode="gray">
            <a:xfrm>
              <a:off x="9100335" y="1352344"/>
              <a:ext cx="2100019" cy="1151467"/>
              <a:chOff x="6133771" y="1655351"/>
              <a:chExt cx="1718227" cy="1151467"/>
            </a:xfrm>
          </p:grpSpPr>
          <p:sp>
            <p:nvSpPr>
              <p:cNvPr id="71" name="Callout: Line with No Border 70">
                <a:extLst>
                  <a:ext uri="{FF2B5EF4-FFF2-40B4-BE49-F238E27FC236}">
                    <a16:creationId xmlns:a16="http://schemas.microsoft.com/office/drawing/2014/main" id="{085F4AAE-CB89-423F-BE86-4121C6DC09E5}"/>
                  </a:ext>
                </a:extLst>
              </p:cNvPr>
              <p:cNvSpPr/>
              <p:nvPr/>
            </p:nvSpPr>
            <p:spPr bwMode="gray">
              <a:xfrm>
                <a:off x="6377809" y="1655351"/>
                <a:ext cx="1474189" cy="1151467"/>
              </a:xfrm>
              <a:prstGeom prst="callout1">
                <a:avLst>
                  <a:gd name="adj1" fmla="val 59192"/>
                  <a:gd name="adj2" fmla="val 470"/>
                  <a:gd name="adj3" fmla="val 58640"/>
                  <a:gd name="adj4" fmla="val 99236"/>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90000"/>
                  </a:lnSpc>
                  <a:defRPr>
                    <a:solidFill>
                      <a:schemeClr val="tx2"/>
                    </a:solidFill>
                  </a:defRPr>
                </a:pPr>
                <a:r>
                  <a:rPr lang="es-ES_tradnl" dirty="0"/>
                  <a:t>Asertivo </a:t>
                </a:r>
                <a:br>
                  <a:rPr lang="es-ES_tradnl" dirty="0"/>
                </a:br>
                <a:r>
                  <a:rPr lang="es-ES_tradnl" dirty="0"/>
                  <a:t>con decir</a:t>
                </a:r>
                <a:br>
                  <a:rPr lang="es-ES_tradnl" dirty="0">
                    <a:solidFill>
                      <a:schemeClr val="tx2"/>
                    </a:solidFill>
                  </a:rPr>
                </a:br>
                <a:r>
                  <a:rPr lang="es-ES_tradnl" dirty="0"/>
                  <a:t>Más control</a:t>
                </a:r>
              </a:p>
              <a:p>
                <a:pPr>
                  <a:lnSpc>
                    <a:spcPct val="90000"/>
                  </a:lnSpc>
                </a:pPr>
                <a:endParaRPr lang="es-ES_tradnl" dirty="0">
                  <a:solidFill>
                    <a:schemeClr val="tx2"/>
                  </a:solidFill>
                  <a:latin typeface="Arial Black" panose="020B0A04020102020204" pitchFamily="34" charset="0"/>
                </a:endParaRPr>
              </a:p>
              <a:p>
                <a:pPr>
                  <a:lnSpc>
                    <a:spcPct val="90000"/>
                  </a:lnSpc>
                  <a:defRPr>
                    <a:solidFill>
                      <a:schemeClr val="tx2"/>
                    </a:solidFill>
                    <a:latin typeface="Arial Black" panose="020B0A04020102020204" pitchFamily="34" charset="0"/>
                  </a:defRPr>
                </a:pPr>
                <a:r>
                  <a:rPr lang="es-ES_tradnl" dirty="0"/>
                  <a:t>Estilo Motivador</a:t>
                </a:r>
              </a:p>
            </p:txBody>
          </p:sp>
          <p:sp>
            <p:nvSpPr>
              <p:cNvPr id="72" name="Plus Sign 71">
                <a:extLst>
                  <a:ext uri="{FF2B5EF4-FFF2-40B4-BE49-F238E27FC236}">
                    <a16:creationId xmlns:a16="http://schemas.microsoft.com/office/drawing/2014/main" id="{8EE82208-A241-48CD-9F30-DCA789082013}"/>
                  </a:ext>
                </a:extLst>
              </p:cNvPr>
              <p:cNvSpPr/>
              <p:nvPr/>
            </p:nvSpPr>
            <p:spPr bwMode="gray">
              <a:xfrm>
                <a:off x="6133771" y="198320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grpSp>
        <p:grpSp>
          <p:nvGrpSpPr>
            <p:cNvPr id="59" name="Group 58">
              <a:extLst>
                <a:ext uri="{FF2B5EF4-FFF2-40B4-BE49-F238E27FC236}">
                  <a16:creationId xmlns:a16="http://schemas.microsoft.com/office/drawing/2014/main" id="{734A37FA-BF11-4E7E-AA42-FC31E0A7F5F7}"/>
                </a:ext>
              </a:extLst>
            </p:cNvPr>
            <p:cNvGrpSpPr/>
            <p:nvPr/>
          </p:nvGrpSpPr>
          <p:grpSpPr bwMode="gray">
            <a:xfrm>
              <a:off x="6505702" y="3549650"/>
              <a:ext cx="2078917" cy="1151467"/>
              <a:chOff x="6133585" y="1655351"/>
              <a:chExt cx="1718413" cy="1151467"/>
            </a:xfrm>
          </p:grpSpPr>
          <p:sp>
            <p:nvSpPr>
              <p:cNvPr id="69" name="Callout: Line with No Border 68">
                <a:extLst>
                  <a:ext uri="{FF2B5EF4-FFF2-40B4-BE49-F238E27FC236}">
                    <a16:creationId xmlns:a16="http://schemas.microsoft.com/office/drawing/2014/main" id="{0390B241-1D19-4076-87C7-AE533EDAD38B}"/>
                  </a:ext>
                </a:extLst>
              </p:cNvPr>
              <p:cNvSpPr/>
              <p:nvPr/>
            </p:nvSpPr>
            <p:spPr bwMode="gray">
              <a:xfrm>
                <a:off x="6377809" y="1655351"/>
                <a:ext cx="1474189" cy="1151467"/>
              </a:xfrm>
              <a:prstGeom prst="callout1">
                <a:avLst>
                  <a:gd name="adj1" fmla="val 69302"/>
                  <a:gd name="adj2" fmla="val 534"/>
                  <a:gd name="adj3" fmla="val 69301"/>
                  <a:gd name="adj4" fmla="val 97152"/>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90000"/>
                  </a:lnSpc>
                  <a:defRPr>
                    <a:solidFill>
                      <a:schemeClr val="tx2"/>
                    </a:solidFill>
                  </a:defRPr>
                </a:pPr>
                <a:r>
                  <a:rPr lang="es-ES_tradnl" dirty="0"/>
                  <a:t>Asertivo con preguntar</a:t>
                </a:r>
                <a:br>
                  <a:rPr lang="es-ES_tradnl" dirty="0">
                    <a:solidFill>
                      <a:schemeClr val="tx2"/>
                    </a:solidFill>
                  </a:rPr>
                </a:br>
                <a:r>
                  <a:rPr lang="es-ES_tradnl" dirty="0"/>
                  <a:t>Más demostrar emociones</a:t>
                </a:r>
              </a:p>
              <a:p>
                <a:pPr>
                  <a:lnSpc>
                    <a:spcPct val="90000"/>
                  </a:lnSpc>
                </a:pPr>
                <a:endParaRPr lang="es-ES_tradnl" dirty="0">
                  <a:solidFill>
                    <a:schemeClr val="tx2"/>
                  </a:solidFill>
                  <a:latin typeface="Arial Black" panose="020B0A04020102020204" pitchFamily="34" charset="0"/>
                </a:endParaRPr>
              </a:p>
              <a:p>
                <a:pPr>
                  <a:lnSpc>
                    <a:spcPct val="90000"/>
                  </a:lnSpc>
                  <a:defRPr>
                    <a:solidFill>
                      <a:schemeClr val="tx2"/>
                    </a:solidFill>
                    <a:latin typeface="Arial Black" panose="020B0A04020102020204" pitchFamily="34" charset="0"/>
                  </a:defRPr>
                </a:pPr>
                <a:r>
                  <a:rPr lang="es-ES_tradnl" dirty="0"/>
                  <a:t>Estilo </a:t>
                </a:r>
                <a:br>
                  <a:rPr lang="es-ES_tradnl" dirty="0"/>
                </a:br>
                <a:r>
                  <a:rPr lang="es-ES_tradnl" dirty="0"/>
                  <a:t>Afable</a:t>
                </a:r>
              </a:p>
            </p:txBody>
          </p:sp>
          <p:sp>
            <p:nvSpPr>
              <p:cNvPr id="70" name="Plus Sign 69">
                <a:extLst>
                  <a:ext uri="{FF2B5EF4-FFF2-40B4-BE49-F238E27FC236}">
                    <a16:creationId xmlns:a16="http://schemas.microsoft.com/office/drawing/2014/main" id="{D23BE240-D481-4722-8EAB-00A9A4EF1D1C}"/>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grpSp>
        <p:grpSp>
          <p:nvGrpSpPr>
            <p:cNvPr id="60" name="Group 59">
              <a:extLst>
                <a:ext uri="{FF2B5EF4-FFF2-40B4-BE49-F238E27FC236}">
                  <a16:creationId xmlns:a16="http://schemas.microsoft.com/office/drawing/2014/main" id="{3752F3AB-D48D-470E-B3A0-D3ECDF2130C7}"/>
                </a:ext>
              </a:extLst>
            </p:cNvPr>
            <p:cNvGrpSpPr/>
            <p:nvPr/>
          </p:nvGrpSpPr>
          <p:grpSpPr bwMode="gray">
            <a:xfrm>
              <a:off x="9100335" y="3549650"/>
              <a:ext cx="2100019" cy="1151467"/>
              <a:chOff x="6133771" y="1655351"/>
              <a:chExt cx="1718227" cy="1151467"/>
            </a:xfrm>
          </p:grpSpPr>
          <p:sp>
            <p:nvSpPr>
              <p:cNvPr id="67" name="Callout: Line with No Border 66">
                <a:extLst>
                  <a:ext uri="{FF2B5EF4-FFF2-40B4-BE49-F238E27FC236}">
                    <a16:creationId xmlns:a16="http://schemas.microsoft.com/office/drawing/2014/main" id="{404CE909-51EE-4F9E-9F9C-5EF8BB8E1EEC}"/>
                  </a:ext>
                </a:extLst>
              </p:cNvPr>
              <p:cNvSpPr/>
              <p:nvPr/>
            </p:nvSpPr>
            <p:spPr bwMode="gray">
              <a:xfrm>
                <a:off x="6377809" y="1655351"/>
                <a:ext cx="1474189" cy="1151467"/>
              </a:xfrm>
              <a:prstGeom prst="callout1">
                <a:avLst>
                  <a:gd name="adj1" fmla="val 69026"/>
                  <a:gd name="adj2" fmla="val 352"/>
                  <a:gd name="adj3" fmla="val 68199"/>
                  <a:gd name="adj4" fmla="val 99119"/>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90000"/>
                  </a:lnSpc>
                  <a:defRPr>
                    <a:solidFill>
                      <a:schemeClr val="tx2"/>
                    </a:solidFill>
                  </a:defRPr>
                </a:pPr>
                <a:r>
                  <a:rPr lang="es-ES_tradnl" dirty="0"/>
                  <a:t>Asertivo </a:t>
                </a:r>
                <a:br>
                  <a:rPr lang="es-ES_tradnl" dirty="0"/>
                </a:br>
                <a:r>
                  <a:rPr lang="es-ES_tradnl" dirty="0"/>
                  <a:t>con decir</a:t>
                </a:r>
                <a:br>
                  <a:rPr lang="es-ES_tradnl" dirty="0">
                    <a:solidFill>
                      <a:schemeClr val="tx2"/>
                    </a:solidFill>
                  </a:rPr>
                </a:br>
                <a:r>
                  <a:rPr lang="es-ES_tradnl" dirty="0"/>
                  <a:t>Más demostrar emociones</a:t>
                </a:r>
              </a:p>
              <a:p>
                <a:pPr>
                  <a:lnSpc>
                    <a:spcPct val="90000"/>
                  </a:lnSpc>
                </a:pPr>
                <a:endParaRPr lang="es-ES_tradnl" dirty="0">
                  <a:solidFill>
                    <a:schemeClr val="tx2"/>
                  </a:solidFill>
                  <a:latin typeface="Arial Black" panose="020B0A04020102020204" pitchFamily="34" charset="0"/>
                </a:endParaRPr>
              </a:p>
              <a:p>
                <a:pPr>
                  <a:lnSpc>
                    <a:spcPct val="90000"/>
                  </a:lnSpc>
                  <a:defRPr>
                    <a:solidFill>
                      <a:schemeClr val="tx2"/>
                    </a:solidFill>
                    <a:latin typeface="Arial Black" panose="020B0A04020102020204" pitchFamily="34" charset="0"/>
                  </a:defRPr>
                </a:pPr>
                <a:r>
                  <a:rPr lang="es-ES_tradnl" dirty="0"/>
                  <a:t>Estilo Expresivo</a:t>
                </a:r>
              </a:p>
            </p:txBody>
          </p:sp>
          <p:sp>
            <p:nvSpPr>
              <p:cNvPr id="68" name="Plus Sign 67">
                <a:extLst>
                  <a:ext uri="{FF2B5EF4-FFF2-40B4-BE49-F238E27FC236}">
                    <a16:creationId xmlns:a16="http://schemas.microsoft.com/office/drawing/2014/main" id="{ECBBC5EB-92C0-49D9-82C4-F79479C0E7EF}"/>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grpSp>
        <p:grpSp>
          <p:nvGrpSpPr>
            <p:cNvPr id="61" name="Group 60">
              <a:extLst>
                <a:ext uri="{FF2B5EF4-FFF2-40B4-BE49-F238E27FC236}">
                  <a16:creationId xmlns:a16="http://schemas.microsoft.com/office/drawing/2014/main" id="{32BDE993-6250-438E-B5EC-AD918689A083}"/>
                </a:ext>
              </a:extLst>
            </p:cNvPr>
            <p:cNvGrpSpPr/>
            <p:nvPr/>
          </p:nvGrpSpPr>
          <p:grpSpPr bwMode="gray">
            <a:xfrm>
              <a:off x="6458089" y="647761"/>
              <a:ext cx="4810125" cy="4752148"/>
              <a:chOff x="5521325" y="584200"/>
              <a:chExt cx="5180542" cy="5118100"/>
            </a:xfrm>
          </p:grpSpPr>
          <p:sp>
            <p:nvSpPr>
              <p:cNvPr id="62" name="Callout: Quad Arrow 61">
                <a:extLst>
                  <a:ext uri="{FF2B5EF4-FFF2-40B4-BE49-F238E27FC236}">
                    <a16:creationId xmlns:a16="http://schemas.microsoft.com/office/drawing/2014/main" id="{E2C43D8C-0BC3-49E2-B17A-EC74C818C8F9}"/>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63" name="Freeform: Shape 62">
                <a:extLst>
                  <a:ext uri="{FF2B5EF4-FFF2-40B4-BE49-F238E27FC236}">
                    <a16:creationId xmlns:a16="http://schemas.microsoft.com/office/drawing/2014/main" id="{0FBCA9B0-7D43-4AA7-9743-FFA9B30D7805}"/>
                  </a:ext>
                </a:extLst>
              </p:cNvPr>
              <p:cNvSpPr/>
              <p:nvPr/>
            </p:nvSpPr>
            <p:spPr bwMode="gray">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ES_tradnl" dirty="0"/>
              </a:p>
            </p:txBody>
          </p:sp>
          <p:sp>
            <p:nvSpPr>
              <p:cNvPr id="64" name="Freeform: Shape 63">
                <a:extLst>
                  <a:ext uri="{FF2B5EF4-FFF2-40B4-BE49-F238E27FC236}">
                    <a16:creationId xmlns:a16="http://schemas.microsoft.com/office/drawing/2014/main" id="{225986B1-3508-4EC7-BDF4-C2F76696F749}"/>
                  </a:ext>
                </a:extLst>
              </p:cNvPr>
              <p:cNvSpPr/>
              <p:nvPr/>
            </p:nvSpPr>
            <p:spPr bwMode="gray">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ES_tradnl" dirty="0"/>
              </a:p>
            </p:txBody>
          </p:sp>
          <p:sp>
            <p:nvSpPr>
              <p:cNvPr id="65" name="Freeform: Shape 64">
                <a:extLst>
                  <a:ext uri="{FF2B5EF4-FFF2-40B4-BE49-F238E27FC236}">
                    <a16:creationId xmlns:a16="http://schemas.microsoft.com/office/drawing/2014/main" id="{5E271BAA-1561-4067-871D-CC395723AB0D}"/>
                  </a:ext>
                </a:extLst>
              </p:cNvPr>
              <p:cNvSpPr/>
              <p:nvPr/>
            </p:nvSpPr>
            <p:spPr bwMode="gray">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ES_tradnl" dirty="0"/>
              </a:p>
            </p:txBody>
          </p:sp>
          <p:sp>
            <p:nvSpPr>
              <p:cNvPr id="66" name="Freeform: Shape 65">
                <a:extLst>
                  <a:ext uri="{FF2B5EF4-FFF2-40B4-BE49-F238E27FC236}">
                    <a16:creationId xmlns:a16="http://schemas.microsoft.com/office/drawing/2014/main" id="{2B90D3B9-604D-4356-8F90-893895A49B94}"/>
                  </a:ext>
                </a:extLst>
              </p:cNvPr>
              <p:cNvSpPr/>
              <p:nvPr/>
            </p:nvSpPr>
            <p:spPr bwMode="gray">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ES_tradnl" dirty="0"/>
              </a:p>
            </p:txBody>
          </p:sp>
        </p:grpSp>
      </p:grpSp>
    </p:spTree>
    <p:extLst>
      <p:ext uri="{BB962C8B-B14F-4D97-AF65-F5344CB8AC3E}">
        <p14:creationId xmlns:p14="http://schemas.microsoft.com/office/powerpoint/2010/main" val="3024896153"/>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C32E7F-B73E-0D43-9D4F-B45232AE2393}"/>
              </a:ext>
            </a:extLst>
          </p:cNvPr>
          <p:cNvSpPr>
            <a:spLocks noGrp="1"/>
          </p:cNvSpPr>
          <p:nvPr>
            <p:ph type="sldNum" sz="quarter" idx="12"/>
          </p:nvPr>
        </p:nvSpPr>
        <p:spPr bwMode="gray"/>
        <p:txBody>
          <a:bodyPr wrap="square">
            <a:noAutofit/>
          </a:bodyPr>
          <a:lstStyle/>
          <a:p>
            <a:fld id="{1B1CF60C-C85D-47C0-8597-E3BF95F18FA3}" type="slidenum">
              <a:rPr lang="es-ES_tradnl" smtClean="0"/>
              <a:t>41</a:t>
            </a:fld>
            <a:endParaRPr lang="es-ES_tradnl" dirty="0"/>
          </a:p>
        </p:txBody>
      </p:sp>
      <p:sp>
        <p:nvSpPr>
          <p:cNvPr id="6" name="Footer Placeholder 5">
            <a:extLst>
              <a:ext uri="{FF2B5EF4-FFF2-40B4-BE49-F238E27FC236}">
                <a16:creationId xmlns:a16="http://schemas.microsoft.com/office/drawing/2014/main" id="{D90DF2F2-939E-5045-AA7C-5510A4D45F28}"/>
              </a:ext>
            </a:extLst>
          </p:cNvPr>
          <p:cNvSpPr>
            <a:spLocks noGrp="1"/>
          </p:cNvSpPr>
          <p:nvPr>
            <p:ph type="ftr" sz="quarter" idx="13"/>
          </p:nvPr>
        </p:nvSpPr>
        <p:spPr bwMode="gray"/>
        <p:txBody>
          <a:bodyPr wrap="square">
            <a:noAutofit/>
          </a:bodyPr>
          <a:lstStyle/>
          <a:p>
            <a:pPr algn="l"/>
            <a:r>
              <a:rPr lang="es-ES_tradnl" dirty="0"/>
              <a:t>© The TRACOM Corporation. Todos los derechos reservados</a:t>
            </a:r>
          </a:p>
        </p:txBody>
      </p:sp>
      <p:sp>
        <p:nvSpPr>
          <p:cNvPr id="28" name="Freeform: Shape 27">
            <a:extLst>
              <a:ext uri="{FF2B5EF4-FFF2-40B4-BE49-F238E27FC236}">
                <a16:creationId xmlns:a16="http://schemas.microsoft.com/office/drawing/2014/main" id="{A082A7EB-3B16-4C24-B4BE-081A2FEE3488}"/>
              </a:ext>
            </a:extLst>
          </p:cNvPr>
          <p:cNvSpPr>
            <a:spLocks noChangeArrowheads="1"/>
          </p:cNvSpPr>
          <p:nvPr/>
        </p:nvSpPr>
        <p:spPr bwMode="gray">
          <a:xfrm flipH="1">
            <a:off x="548638" y="2209244"/>
            <a:ext cx="4572000" cy="2098803"/>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274320" tIns="0" rIns="27432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es-ES_tradnl" dirty="0"/>
              <a:t>¡Es emocionante! He echado </a:t>
            </a:r>
            <a:br>
              <a:rPr lang="es-ES_tradnl" dirty="0"/>
            </a:br>
            <a:r>
              <a:rPr lang="es-ES_tradnl" dirty="0"/>
              <a:t>un vistazo rápido y las nuevas características parecen sensacionales. Le llamaré la semana que viene.</a:t>
            </a:r>
          </a:p>
        </p:txBody>
      </p:sp>
      <p:grpSp>
        <p:nvGrpSpPr>
          <p:cNvPr id="29" name="Group 28">
            <a:extLst>
              <a:ext uri="{FF2B5EF4-FFF2-40B4-BE49-F238E27FC236}">
                <a16:creationId xmlns:a16="http://schemas.microsoft.com/office/drawing/2014/main" id="{37BCCF25-2A23-4CF3-AF1C-9EAF8E57EB22}"/>
              </a:ext>
            </a:extLst>
          </p:cNvPr>
          <p:cNvGrpSpPr/>
          <p:nvPr/>
        </p:nvGrpSpPr>
        <p:grpSpPr bwMode="gray">
          <a:xfrm>
            <a:off x="4970322" y="618324"/>
            <a:ext cx="7789346" cy="5388681"/>
            <a:chOff x="4970322" y="345369"/>
            <a:chExt cx="7789346" cy="5388681"/>
          </a:xfrm>
        </p:grpSpPr>
        <p:sp>
          <p:nvSpPr>
            <p:cNvPr id="30" name="Rectangle 29">
              <a:extLst>
                <a:ext uri="{FF2B5EF4-FFF2-40B4-BE49-F238E27FC236}">
                  <a16:creationId xmlns:a16="http://schemas.microsoft.com/office/drawing/2014/main" id="{1F6ECCC5-3CA9-4ED5-AA41-71298F03C8A9}"/>
                </a:ext>
              </a:extLst>
            </p:cNvPr>
            <p:cNvSpPr/>
            <p:nvPr/>
          </p:nvSpPr>
          <p:spPr bwMode="gray">
            <a:xfrm>
              <a:off x="7665220"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dirty="0"/>
                <a:t>Controla</a:t>
              </a:r>
            </a:p>
          </p:txBody>
        </p:sp>
        <p:sp>
          <p:nvSpPr>
            <p:cNvPr id="31" name="Rectangle 30">
              <a:extLst>
                <a:ext uri="{FF2B5EF4-FFF2-40B4-BE49-F238E27FC236}">
                  <a16:creationId xmlns:a16="http://schemas.microsoft.com/office/drawing/2014/main" id="{1DC48D06-9F42-4D35-BD7F-8FD48023FC7F}"/>
                </a:ext>
              </a:extLst>
            </p:cNvPr>
            <p:cNvSpPr/>
            <p:nvPr/>
          </p:nvSpPr>
          <p:spPr bwMode="gray">
            <a:xfrm>
              <a:off x="7473092" y="5364122"/>
              <a:ext cx="2818988"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dirty="0"/>
                <a:t>Demuestra emociones</a:t>
              </a:r>
            </a:p>
          </p:txBody>
        </p:sp>
        <p:sp>
          <p:nvSpPr>
            <p:cNvPr id="32" name="Rectangle 31">
              <a:extLst>
                <a:ext uri="{FF2B5EF4-FFF2-40B4-BE49-F238E27FC236}">
                  <a16:creationId xmlns:a16="http://schemas.microsoft.com/office/drawing/2014/main" id="{8C0892A0-5BC2-46A9-80E6-FFC1BDD43612}"/>
                </a:ext>
              </a:extLst>
            </p:cNvPr>
            <p:cNvSpPr/>
            <p:nvPr/>
          </p:nvSpPr>
          <p:spPr bwMode="gray">
            <a:xfrm>
              <a:off x="4970322"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ES_tradnl" dirty="0"/>
                <a:t>Pregunta</a:t>
              </a:r>
            </a:p>
          </p:txBody>
        </p:sp>
        <p:sp>
          <p:nvSpPr>
            <p:cNvPr id="33" name="Rectangle 32">
              <a:extLst>
                <a:ext uri="{FF2B5EF4-FFF2-40B4-BE49-F238E27FC236}">
                  <a16:creationId xmlns:a16="http://schemas.microsoft.com/office/drawing/2014/main" id="{66502D4B-B438-4046-B814-2DC837189F78}"/>
                </a:ext>
              </a:extLst>
            </p:cNvPr>
            <p:cNvSpPr/>
            <p:nvPr/>
          </p:nvSpPr>
          <p:spPr bwMode="gray">
            <a:xfrm>
              <a:off x="11360287"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ES_tradnl" dirty="0"/>
                <a:t>Dice</a:t>
              </a:r>
            </a:p>
          </p:txBody>
        </p:sp>
        <p:grpSp>
          <p:nvGrpSpPr>
            <p:cNvPr id="34" name="Group 33">
              <a:extLst>
                <a:ext uri="{FF2B5EF4-FFF2-40B4-BE49-F238E27FC236}">
                  <a16:creationId xmlns:a16="http://schemas.microsoft.com/office/drawing/2014/main" id="{627626A1-B5E3-426F-BDBD-EFDC45D4CBE4}"/>
                </a:ext>
              </a:extLst>
            </p:cNvPr>
            <p:cNvGrpSpPr/>
            <p:nvPr/>
          </p:nvGrpSpPr>
          <p:grpSpPr bwMode="gray">
            <a:xfrm>
              <a:off x="6505702" y="1352344"/>
              <a:ext cx="2078918" cy="1151467"/>
              <a:chOff x="6133585" y="1655351"/>
              <a:chExt cx="1718413" cy="1151467"/>
            </a:xfrm>
          </p:grpSpPr>
          <p:sp>
            <p:nvSpPr>
              <p:cNvPr id="72" name="Callout: Line with No Border 71">
                <a:extLst>
                  <a:ext uri="{FF2B5EF4-FFF2-40B4-BE49-F238E27FC236}">
                    <a16:creationId xmlns:a16="http://schemas.microsoft.com/office/drawing/2014/main" id="{7F752A64-FF8D-4DC5-ADD4-8029A2BD76F4}"/>
                  </a:ext>
                </a:extLst>
              </p:cNvPr>
              <p:cNvSpPr/>
              <p:nvPr/>
            </p:nvSpPr>
            <p:spPr bwMode="gray">
              <a:xfrm>
                <a:off x="6377809" y="1655351"/>
                <a:ext cx="1474189" cy="1151467"/>
              </a:xfrm>
              <a:prstGeom prst="callout1">
                <a:avLst>
                  <a:gd name="adj1" fmla="val 59559"/>
                  <a:gd name="adj2" fmla="val 475"/>
                  <a:gd name="adj3" fmla="val 58824"/>
                  <a:gd name="adj4" fmla="val 981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90000"/>
                  </a:lnSpc>
                  <a:defRPr>
                    <a:solidFill>
                      <a:schemeClr val="tx2"/>
                    </a:solidFill>
                  </a:defRPr>
                </a:pPr>
                <a:r>
                  <a:rPr lang="es-ES_tradnl" dirty="0"/>
                  <a:t>Asertivo con preguntar</a:t>
                </a:r>
                <a:br>
                  <a:rPr lang="es-ES_tradnl" dirty="0">
                    <a:solidFill>
                      <a:schemeClr val="tx2"/>
                    </a:solidFill>
                  </a:rPr>
                </a:br>
                <a:r>
                  <a:rPr lang="es-ES_tradnl" dirty="0"/>
                  <a:t>Más control</a:t>
                </a:r>
              </a:p>
              <a:p>
                <a:pPr>
                  <a:lnSpc>
                    <a:spcPct val="90000"/>
                  </a:lnSpc>
                </a:pPr>
                <a:endParaRPr lang="es-ES_tradnl" dirty="0">
                  <a:solidFill>
                    <a:schemeClr val="accent6"/>
                  </a:solidFill>
                  <a:latin typeface="Arial Black" panose="020B0A04020102020204" pitchFamily="34" charset="0"/>
                </a:endParaRPr>
              </a:p>
              <a:p>
                <a:pPr>
                  <a:lnSpc>
                    <a:spcPct val="90000"/>
                  </a:lnSpc>
                  <a:defRPr>
                    <a:solidFill>
                      <a:schemeClr val="tx2"/>
                    </a:solidFill>
                    <a:latin typeface="Arial Black" panose="020B0A04020102020204" pitchFamily="34" charset="0"/>
                  </a:defRPr>
                </a:pPr>
                <a:r>
                  <a:rPr lang="es-ES_tradnl" dirty="0"/>
                  <a:t>Estilo Analítico</a:t>
                </a:r>
              </a:p>
            </p:txBody>
          </p:sp>
          <p:sp>
            <p:nvSpPr>
              <p:cNvPr id="73" name="Plus Sign 72">
                <a:extLst>
                  <a:ext uri="{FF2B5EF4-FFF2-40B4-BE49-F238E27FC236}">
                    <a16:creationId xmlns:a16="http://schemas.microsoft.com/office/drawing/2014/main" id="{778AB13A-275B-43CD-849F-123D59A81F20}"/>
                  </a:ext>
                </a:extLst>
              </p:cNvPr>
              <p:cNvSpPr/>
              <p:nvPr/>
            </p:nvSpPr>
            <p:spPr bwMode="gray">
              <a:xfrm>
                <a:off x="6133585" y="198320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grpSp>
        <p:grpSp>
          <p:nvGrpSpPr>
            <p:cNvPr id="57" name="Group 56">
              <a:extLst>
                <a:ext uri="{FF2B5EF4-FFF2-40B4-BE49-F238E27FC236}">
                  <a16:creationId xmlns:a16="http://schemas.microsoft.com/office/drawing/2014/main" id="{AF21C366-2551-4FED-9E0C-F8B4F67DC7F7}"/>
                </a:ext>
              </a:extLst>
            </p:cNvPr>
            <p:cNvGrpSpPr/>
            <p:nvPr/>
          </p:nvGrpSpPr>
          <p:grpSpPr bwMode="gray">
            <a:xfrm>
              <a:off x="9100335" y="1352344"/>
              <a:ext cx="2100019" cy="1151467"/>
              <a:chOff x="6133771" y="1655351"/>
              <a:chExt cx="1718227" cy="1151467"/>
            </a:xfrm>
          </p:grpSpPr>
          <p:sp>
            <p:nvSpPr>
              <p:cNvPr id="70" name="Callout: Line with No Border 69">
                <a:extLst>
                  <a:ext uri="{FF2B5EF4-FFF2-40B4-BE49-F238E27FC236}">
                    <a16:creationId xmlns:a16="http://schemas.microsoft.com/office/drawing/2014/main" id="{67B9F761-FE66-4EED-A2FE-EC57F5D5C3A4}"/>
                  </a:ext>
                </a:extLst>
              </p:cNvPr>
              <p:cNvSpPr/>
              <p:nvPr/>
            </p:nvSpPr>
            <p:spPr bwMode="gray">
              <a:xfrm>
                <a:off x="6377809" y="1655351"/>
                <a:ext cx="1474189" cy="1151467"/>
              </a:xfrm>
              <a:prstGeom prst="callout1">
                <a:avLst>
                  <a:gd name="adj1" fmla="val 59192"/>
                  <a:gd name="adj2" fmla="val 470"/>
                  <a:gd name="adj3" fmla="val 58640"/>
                  <a:gd name="adj4" fmla="val 99236"/>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90000"/>
                  </a:lnSpc>
                  <a:defRPr>
                    <a:solidFill>
                      <a:schemeClr val="tx2"/>
                    </a:solidFill>
                  </a:defRPr>
                </a:pPr>
                <a:r>
                  <a:rPr lang="es-ES_tradnl" dirty="0"/>
                  <a:t>Asertivo </a:t>
                </a:r>
                <a:br>
                  <a:rPr lang="es-ES_tradnl" dirty="0"/>
                </a:br>
                <a:r>
                  <a:rPr lang="es-ES_tradnl" dirty="0"/>
                  <a:t>con decir</a:t>
                </a:r>
                <a:br>
                  <a:rPr lang="es-ES_tradnl" dirty="0">
                    <a:solidFill>
                      <a:schemeClr val="tx2"/>
                    </a:solidFill>
                  </a:rPr>
                </a:br>
                <a:r>
                  <a:rPr lang="es-ES_tradnl" dirty="0"/>
                  <a:t>Más control</a:t>
                </a:r>
              </a:p>
              <a:p>
                <a:pPr>
                  <a:lnSpc>
                    <a:spcPct val="90000"/>
                  </a:lnSpc>
                </a:pPr>
                <a:endParaRPr lang="es-ES_tradnl" dirty="0">
                  <a:solidFill>
                    <a:schemeClr val="tx2"/>
                  </a:solidFill>
                  <a:latin typeface="Arial Black" panose="020B0A04020102020204" pitchFamily="34" charset="0"/>
                </a:endParaRPr>
              </a:p>
              <a:p>
                <a:pPr>
                  <a:lnSpc>
                    <a:spcPct val="90000"/>
                  </a:lnSpc>
                  <a:defRPr>
                    <a:solidFill>
                      <a:schemeClr val="tx2"/>
                    </a:solidFill>
                    <a:latin typeface="Arial Black" panose="020B0A04020102020204" pitchFamily="34" charset="0"/>
                  </a:defRPr>
                </a:pPr>
                <a:r>
                  <a:rPr lang="es-ES_tradnl" dirty="0"/>
                  <a:t>Estilo Motivador</a:t>
                </a:r>
              </a:p>
            </p:txBody>
          </p:sp>
          <p:sp>
            <p:nvSpPr>
              <p:cNvPr id="71" name="Plus Sign 70">
                <a:extLst>
                  <a:ext uri="{FF2B5EF4-FFF2-40B4-BE49-F238E27FC236}">
                    <a16:creationId xmlns:a16="http://schemas.microsoft.com/office/drawing/2014/main" id="{EA8BDA66-57E7-4511-95AE-9BE0EE214AB5}"/>
                  </a:ext>
                </a:extLst>
              </p:cNvPr>
              <p:cNvSpPr/>
              <p:nvPr/>
            </p:nvSpPr>
            <p:spPr bwMode="gray">
              <a:xfrm>
                <a:off x="6133771" y="198320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grpSp>
        <p:grpSp>
          <p:nvGrpSpPr>
            <p:cNvPr id="58" name="Group 57">
              <a:extLst>
                <a:ext uri="{FF2B5EF4-FFF2-40B4-BE49-F238E27FC236}">
                  <a16:creationId xmlns:a16="http://schemas.microsoft.com/office/drawing/2014/main" id="{563A29FD-F355-4879-A9E4-7A20B10D9281}"/>
                </a:ext>
              </a:extLst>
            </p:cNvPr>
            <p:cNvGrpSpPr/>
            <p:nvPr/>
          </p:nvGrpSpPr>
          <p:grpSpPr bwMode="gray">
            <a:xfrm>
              <a:off x="6505702" y="3549650"/>
              <a:ext cx="2078917" cy="1151467"/>
              <a:chOff x="6133585" y="1655351"/>
              <a:chExt cx="1718413" cy="1151467"/>
            </a:xfrm>
          </p:grpSpPr>
          <p:sp>
            <p:nvSpPr>
              <p:cNvPr id="68" name="Callout: Line with No Border 67">
                <a:extLst>
                  <a:ext uri="{FF2B5EF4-FFF2-40B4-BE49-F238E27FC236}">
                    <a16:creationId xmlns:a16="http://schemas.microsoft.com/office/drawing/2014/main" id="{E7041CAA-58BF-4A30-BDC5-1E8CBE530C66}"/>
                  </a:ext>
                </a:extLst>
              </p:cNvPr>
              <p:cNvSpPr/>
              <p:nvPr/>
            </p:nvSpPr>
            <p:spPr bwMode="gray">
              <a:xfrm>
                <a:off x="6377809" y="1655351"/>
                <a:ext cx="1474189" cy="1151467"/>
              </a:xfrm>
              <a:prstGeom prst="callout1">
                <a:avLst>
                  <a:gd name="adj1" fmla="val 69302"/>
                  <a:gd name="adj2" fmla="val 534"/>
                  <a:gd name="adj3" fmla="val 69301"/>
                  <a:gd name="adj4" fmla="val 97152"/>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90000"/>
                  </a:lnSpc>
                  <a:defRPr>
                    <a:solidFill>
                      <a:schemeClr val="tx2"/>
                    </a:solidFill>
                  </a:defRPr>
                </a:pPr>
                <a:r>
                  <a:rPr lang="es-ES_tradnl" dirty="0"/>
                  <a:t>Asertivo con preguntar</a:t>
                </a:r>
                <a:br>
                  <a:rPr lang="es-ES_tradnl" dirty="0">
                    <a:solidFill>
                      <a:schemeClr val="tx2"/>
                    </a:solidFill>
                  </a:rPr>
                </a:br>
                <a:r>
                  <a:rPr lang="es-ES_tradnl" dirty="0"/>
                  <a:t>Más demostrar emociones</a:t>
                </a:r>
              </a:p>
              <a:p>
                <a:pPr>
                  <a:lnSpc>
                    <a:spcPct val="90000"/>
                  </a:lnSpc>
                </a:pPr>
                <a:endParaRPr lang="es-ES_tradnl" dirty="0">
                  <a:solidFill>
                    <a:schemeClr val="tx2"/>
                  </a:solidFill>
                  <a:latin typeface="Arial Black" panose="020B0A04020102020204" pitchFamily="34" charset="0"/>
                </a:endParaRPr>
              </a:p>
              <a:p>
                <a:pPr>
                  <a:lnSpc>
                    <a:spcPct val="90000"/>
                  </a:lnSpc>
                  <a:defRPr>
                    <a:solidFill>
                      <a:schemeClr val="tx2"/>
                    </a:solidFill>
                    <a:latin typeface="Arial Black" panose="020B0A04020102020204" pitchFamily="34" charset="0"/>
                  </a:defRPr>
                </a:pPr>
                <a:r>
                  <a:rPr lang="es-ES_tradnl" dirty="0"/>
                  <a:t>Estilo </a:t>
                </a:r>
                <a:br>
                  <a:rPr lang="es-ES_tradnl" dirty="0"/>
                </a:br>
                <a:r>
                  <a:rPr lang="es-ES_tradnl" dirty="0"/>
                  <a:t>Afable</a:t>
                </a:r>
              </a:p>
            </p:txBody>
          </p:sp>
          <p:sp>
            <p:nvSpPr>
              <p:cNvPr id="69" name="Plus Sign 68">
                <a:extLst>
                  <a:ext uri="{FF2B5EF4-FFF2-40B4-BE49-F238E27FC236}">
                    <a16:creationId xmlns:a16="http://schemas.microsoft.com/office/drawing/2014/main" id="{09F5A1A8-E80E-4234-A0EC-081AEB754BD1}"/>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grpSp>
        <p:grpSp>
          <p:nvGrpSpPr>
            <p:cNvPr id="59" name="Group 58">
              <a:extLst>
                <a:ext uri="{FF2B5EF4-FFF2-40B4-BE49-F238E27FC236}">
                  <a16:creationId xmlns:a16="http://schemas.microsoft.com/office/drawing/2014/main" id="{4AC54390-628E-4571-A74B-7F96B564616A}"/>
                </a:ext>
              </a:extLst>
            </p:cNvPr>
            <p:cNvGrpSpPr/>
            <p:nvPr/>
          </p:nvGrpSpPr>
          <p:grpSpPr bwMode="gray">
            <a:xfrm>
              <a:off x="9100335" y="3549650"/>
              <a:ext cx="2100019" cy="1151467"/>
              <a:chOff x="6133771" y="1655351"/>
              <a:chExt cx="1718227" cy="1151467"/>
            </a:xfrm>
          </p:grpSpPr>
          <p:sp>
            <p:nvSpPr>
              <p:cNvPr id="66" name="Callout: Line with No Border 65">
                <a:extLst>
                  <a:ext uri="{FF2B5EF4-FFF2-40B4-BE49-F238E27FC236}">
                    <a16:creationId xmlns:a16="http://schemas.microsoft.com/office/drawing/2014/main" id="{8EC25708-D223-4E56-96E5-5082FED8FC7B}"/>
                  </a:ext>
                </a:extLst>
              </p:cNvPr>
              <p:cNvSpPr/>
              <p:nvPr/>
            </p:nvSpPr>
            <p:spPr bwMode="gray">
              <a:xfrm>
                <a:off x="6377809" y="1655351"/>
                <a:ext cx="1474189" cy="1151467"/>
              </a:xfrm>
              <a:prstGeom prst="callout1">
                <a:avLst>
                  <a:gd name="adj1" fmla="val 69026"/>
                  <a:gd name="adj2" fmla="val 352"/>
                  <a:gd name="adj3" fmla="val 68199"/>
                  <a:gd name="adj4" fmla="val 99119"/>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90000"/>
                  </a:lnSpc>
                  <a:defRPr>
                    <a:solidFill>
                      <a:schemeClr val="tx2"/>
                    </a:solidFill>
                  </a:defRPr>
                </a:pPr>
                <a:r>
                  <a:rPr lang="es-ES_tradnl" dirty="0"/>
                  <a:t>Asertivo </a:t>
                </a:r>
                <a:br>
                  <a:rPr lang="es-ES_tradnl" dirty="0"/>
                </a:br>
                <a:r>
                  <a:rPr lang="es-ES_tradnl" dirty="0"/>
                  <a:t>con decir</a:t>
                </a:r>
                <a:br>
                  <a:rPr lang="es-ES_tradnl" dirty="0">
                    <a:solidFill>
                      <a:schemeClr val="tx2"/>
                    </a:solidFill>
                  </a:rPr>
                </a:br>
                <a:r>
                  <a:rPr lang="es-ES_tradnl" dirty="0"/>
                  <a:t>Más demostrar emociones</a:t>
                </a:r>
              </a:p>
              <a:p>
                <a:pPr>
                  <a:lnSpc>
                    <a:spcPct val="90000"/>
                  </a:lnSpc>
                </a:pPr>
                <a:endParaRPr lang="es-ES_tradnl" dirty="0">
                  <a:solidFill>
                    <a:schemeClr val="tx2"/>
                  </a:solidFill>
                  <a:latin typeface="Arial Black" panose="020B0A04020102020204" pitchFamily="34" charset="0"/>
                </a:endParaRPr>
              </a:p>
              <a:p>
                <a:pPr>
                  <a:lnSpc>
                    <a:spcPct val="90000"/>
                  </a:lnSpc>
                  <a:defRPr>
                    <a:solidFill>
                      <a:schemeClr val="tx2"/>
                    </a:solidFill>
                    <a:latin typeface="Arial Black" panose="020B0A04020102020204" pitchFamily="34" charset="0"/>
                  </a:defRPr>
                </a:pPr>
                <a:r>
                  <a:rPr lang="es-ES_tradnl" dirty="0"/>
                  <a:t>Estilo Expresivo</a:t>
                </a:r>
              </a:p>
            </p:txBody>
          </p:sp>
          <p:sp>
            <p:nvSpPr>
              <p:cNvPr id="67" name="Plus Sign 66">
                <a:extLst>
                  <a:ext uri="{FF2B5EF4-FFF2-40B4-BE49-F238E27FC236}">
                    <a16:creationId xmlns:a16="http://schemas.microsoft.com/office/drawing/2014/main" id="{4E01C42D-EC08-4CD6-BD02-1A1D3F30846E}"/>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grpSp>
        <p:grpSp>
          <p:nvGrpSpPr>
            <p:cNvPr id="60" name="Group 59">
              <a:extLst>
                <a:ext uri="{FF2B5EF4-FFF2-40B4-BE49-F238E27FC236}">
                  <a16:creationId xmlns:a16="http://schemas.microsoft.com/office/drawing/2014/main" id="{86AB7540-3172-4299-92AE-3213AB46B418}"/>
                </a:ext>
              </a:extLst>
            </p:cNvPr>
            <p:cNvGrpSpPr/>
            <p:nvPr/>
          </p:nvGrpSpPr>
          <p:grpSpPr bwMode="gray">
            <a:xfrm>
              <a:off x="6458089" y="647761"/>
              <a:ext cx="4810125" cy="4752148"/>
              <a:chOff x="5521325" y="584200"/>
              <a:chExt cx="5180542" cy="5118100"/>
            </a:xfrm>
          </p:grpSpPr>
          <p:sp>
            <p:nvSpPr>
              <p:cNvPr id="61" name="Callout: Quad Arrow 60">
                <a:extLst>
                  <a:ext uri="{FF2B5EF4-FFF2-40B4-BE49-F238E27FC236}">
                    <a16:creationId xmlns:a16="http://schemas.microsoft.com/office/drawing/2014/main" id="{FC68210C-0FAB-4F0E-A80C-62AA94CBFF37}"/>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62" name="Freeform: Shape 61">
                <a:extLst>
                  <a:ext uri="{FF2B5EF4-FFF2-40B4-BE49-F238E27FC236}">
                    <a16:creationId xmlns:a16="http://schemas.microsoft.com/office/drawing/2014/main" id="{499FDB9D-FE0D-48A9-BF41-E99348E4207D}"/>
                  </a:ext>
                </a:extLst>
              </p:cNvPr>
              <p:cNvSpPr/>
              <p:nvPr/>
            </p:nvSpPr>
            <p:spPr bwMode="gray">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ES_tradnl" dirty="0"/>
              </a:p>
            </p:txBody>
          </p:sp>
          <p:sp>
            <p:nvSpPr>
              <p:cNvPr id="63" name="Freeform: Shape 62">
                <a:extLst>
                  <a:ext uri="{FF2B5EF4-FFF2-40B4-BE49-F238E27FC236}">
                    <a16:creationId xmlns:a16="http://schemas.microsoft.com/office/drawing/2014/main" id="{D045CD4B-054A-4320-A580-DE342EC08CE5}"/>
                  </a:ext>
                </a:extLst>
              </p:cNvPr>
              <p:cNvSpPr/>
              <p:nvPr/>
            </p:nvSpPr>
            <p:spPr bwMode="gray">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ES_tradnl" dirty="0"/>
              </a:p>
            </p:txBody>
          </p:sp>
          <p:sp>
            <p:nvSpPr>
              <p:cNvPr id="64" name="Freeform: Shape 63">
                <a:extLst>
                  <a:ext uri="{FF2B5EF4-FFF2-40B4-BE49-F238E27FC236}">
                    <a16:creationId xmlns:a16="http://schemas.microsoft.com/office/drawing/2014/main" id="{F8BE8ED2-7B45-42CF-BC03-79E8346772A4}"/>
                  </a:ext>
                </a:extLst>
              </p:cNvPr>
              <p:cNvSpPr/>
              <p:nvPr/>
            </p:nvSpPr>
            <p:spPr bwMode="gray">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ES_tradnl" dirty="0"/>
              </a:p>
            </p:txBody>
          </p:sp>
          <p:sp>
            <p:nvSpPr>
              <p:cNvPr id="65" name="Freeform: Shape 64">
                <a:extLst>
                  <a:ext uri="{FF2B5EF4-FFF2-40B4-BE49-F238E27FC236}">
                    <a16:creationId xmlns:a16="http://schemas.microsoft.com/office/drawing/2014/main" id="{9F8086D9-619B-4316-AE2C-5C9E7843CCC9}"/>
                  </a:ext>
                </a:extLst>
              </p:cNvPr>
              <p:cNvSpPr/>
              <p:nvPr/>
            </p:nvSpPr>
            <p:spPr bwMode="gray">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ES_tradnl" dirty="0"/>
              </a:p>
            </p:txBody>
          </p:sp>
        </p:grpSp>
      </p:grpSp>
    </p:spTree>
    <p:extLst>
      <p:ext uri="{BB962C8B-B14F-4D97-AF65-F5344CB8AC3E}">
        <p14:creationId xmlns:p14="http://schemas.microsoft.com/office/powerpoint/2010/main" val="28298432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30FD029E-C57F-4442-8DD3-ECC171FCD204}"/>
              </a:ext>
            </a:extLst>
          </p:cNvPr>
          <p:cNvSpPr>
            <a:spLocks noGrp="1"/>
          </p:cNvSpPr>
          <p:nvPr>
            <p:ph type="ftr" sz="quarter" idx="13"/>
          </p:nvPr>
        </p:nvSpPr>
        <p:spPr bwMode="gray"/>
        <p:txBody>
          <a:bodyPr wrap="square">
            <a:noAutofit/>
          </a:bodyPr>
          <a:lstStyle/>
          <a:p>
            <a:pPr algn="l"/>
            <a:r>
              <a:rPr lang="es-ES_tradnl" dirty="0"/>
              <a:t>© The TRACOM Corporation. Todos los derechos reservados</a:t>
            </a:r>
          </a:p>
        </p:txBody>
      </p:sp>
      <p:sp>
        <p:nvSpPr>
          <p:cNvPr id="2" name="Slide Number Placeholder 1">
            <a:extLst>
              <a:ext uri="{FF2B5EF4-FFF2-40B4-BE49-F238E27FC236}">
                <a16:creationId xmlns:a16="http://schemas.microsoft.com/office/drawing/2014/main" id="{E26D2B9C-B3A9-4989-BE2D-E888CFD55496}"/>
              </a:ext>
            </a:extLst>
          </p:cNvPr>
          <p:cNvSpPr>
            <a:spLocks noGrp="1"/>
          </p:cNvSpPr>
          <p:nvPr>
            <p:ph type="sldNum" sz="quarter" idx="12"/>
          </p:nvPr>
        </p:nvSpPr>
        <p:spPr bwMode="gray"/>
        <p:txBody>
          <a:bodyPr wrap="square">
            <a:noAutofit/>
          </a:bodyPr>
          <a:lstStyle/>
          <a:p>
            <a:fld id="{1B1CF60C-C85D-47C0-8597-E3BF95F18FA3}" type="slidenum">
              <a:rPr lang="es-ES_tradnl" smtClean="0"/>
              <a:t>42</a:t>
            </a:fld>
            <a:endParaRPr lang="es-ES_tradnl" dirty="0"/>
          </a:p>
        </p:txBody>
      </p:sp>
      <p:sp>
        <p:nvSpPr>
          <p:cNvPr id="36" name="Freeform: Shape 35">
            <a:extLst>
              <a:ext uri="{FF2B5EF4-FFF2-40B4-BE49-F238E27FC236}">
                <a16:creationId xmlns:a16="http://schemas.microsoft.com/office/drawing/2014/main" id="{B568DD7D-A562-4577-AB8F-113113661706}"/>
              </a:ext>
            </a:extLst>
          </p:cNvPr>
          <p:cNvSpPr>
            <a:spLocks noChangeArrowheads="1"/>
          </p:cNvSpPr>
          <p:nvPr/>
        </p:nvSpPr>
        <p:spPr bwMode="gray">
          <a:xfrm flipH="1">
            <a:off x="548638" y="2060783"/>
            <a:ext cx="4572000" cy="23957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274320" tIns="0" rIns="27432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150">
                <a:solidFill>
                  <a:schemeClr val="tx2"/>
                </a:solidFill>
              </a:defRPr>
            </a:pPr>
            <a:r>
              <a:rPr lang="es-ES_tradnl" sz="1800" dirty="0"/>
              <a:t>Me parece que estas nuevas actualizaciones nos van a ayudar a ser más eficientes y nos ahorrarán algo de esfuerzo. Sin embargo, antes de adaptarnos a la nueva versión, necesitaremos planificar la formación de mi equipo. ¿Hay algún proceso establecido para eso?</a:t>
            </a:r>
          </a:p>
        </p:txBody>
      </p:sp>
      <p:grpSp>
        <p:nvGrpSpPr>
          <p:cNvPr id="35" name="Group 34">
            <a:extLst>
              <a:ext uri="{FF2B5EF4-FFF2-40B4-BE49-F238E27FC236}">
                <a16:creationId xmlns:a16="http://schemas.microsoft.com/office/drawing/2014/main" id="{719C1F56-7560-451A-86D0-1741262549B5}"/>
              </a:ext>
            </a:extLst>
          </p:cNvPr>
          <p:cNvGrpSpPr/>
          <p:nvPr/>
        </p:nvGrpSpPr>
        <p:grpSpPr bwMode="gray">
          <a:xfrm>
            <a:off x="4970322" y="618324"/>
            <a:ext cx="7789346" cy="5388681"/>
            <a:chOff x="4970322" y="345369"/>
            <a:chExt cx="7789346" cy="5388681"/>
          </a:xfrm>
        </p:grpSpPr>
        <p:sp>
          <p:nvSpPr>
            <p:cNvPr id="37" name="Rectangle 36">
              <a:extLst>
                <a:ext uri="{FF2B5EF4-FFF2-40B4-BE49-F238E27FC236}">
                  <a16:creationId xmlns:a16="http://schemas.microsoft.com/office/drawing/2014/main" id="{B95CBD33-1BC8-4011-863B-10DFAD2D10E7}"/>
                </a:ext>
              </a:extLst>
            </p:cNvPr>
            <p:cNvSpPr/>
            <p:nvPr/>
          </p:nvSpPr>
          <p:spPr bwMode="gray">
            <a:xfrm>
              <a:off x="7665220"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dirty="0"/>
                <a:t>Controla</a:t>
              </a:r>
            </a:p>
          </p:txBody>
        </p:sp>
        <p:sp>
          <p:nvSpPr>
            <p:cNvPr id="38" name="Rectangle 37">
              <a:extLst>
                <a:ext uri="{FF2B5EF4-FFF2-40B4-BE49-F238E27FC236}">
                  <a16:creationId xmlns:a16="http://schemas.microsoft.com/office/drawing/2014/main" id="{37B236BD-ECC8-4104-9C21-88D25B0E8140}"/>
                </a:ext>
              </a:extLst>
            </p:cNvPr>
            <p:cNvSpPr/>
            <p:nvPr/>
          </p:nvSpPr>
          <p:spPr bwMode="gray">
            <a:xfrm>
              <a:off x="7473092" y="5364122"/>
              <a:ext cx="2818988"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dirty="0"/>
                <a:t>Demuestra emociones</a:t>
              </a:r>
            </a:p>
          </p:txBody>
        </p:sp>
        <p:sp>
          <p:nvSpPr>
            <p:cNvPr id="39" name="Rectangle 38">
              <a:extLst>
                <a:ext uri="{FF2B5EF4-FFF2-40B4-BE49-F238E27FC236}">
                  <a16:creationId xmlns:a16="http://schemas.microsoft.com/office/drawing/2014/main" id="{EE3D4B03-E627-45C1-821B-7DCCACE3B66C}"/>
                </a:ext>
              </a:extLst>
            </p:cNvPr>
            <p:cNvSpPr/>
            <p:nvPr/>
          </p:nvSpPr>
          <p:spPr bwMode="gray">
            <a:xfrm>
              <a:off x="4970322"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ES_tradnl" dirty="0"/>
                <a:t>Pregunta</a:t>
              </a:r>
            </a:p>
          </p:txBody>
        </p:sp>
        <p:sp>
          <p:nvSpPr>
            <p:cNvPr id="40" name="Rectangle 39">
              <a:extLst>
                <a:ext uri="{FF2B5EF4-FFF2-40B4-BE49-F238E27FC236}">
                  <a16:creationId xmlns:a16="http://schemas.microsoft.com/office/drawing/2014/main" id="{CA738246-11EC-4366-A264-450DE34DF872}"/>
                </a:ext>
              </a:extLst>
            </p:cNvPr>
            <p:cNvSpPr/>
            <p:nvPr/>
          </p:nvSpPr>
          <p:spPr bwMode="gray">
            <a:xfrm>
              <a:off x="11360287"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ES_tradnl" dirty="0"/>
                <a:t>Dice</a:t>
              </a:r>
            </a:p>
          </p:txBody>
        </p:sp>
        <p:grpSp>
          <p:nvGrpSpPr>
            <p:cNvPr id="41" name="Group 40">
              <a:extLst>
                <a:ext uri="{FF2B5EF4-FFF2-40B4-BE49-F238E27FC236}">
                  <a16:creationId xmlns:a16="http://schemas.microsoft.com/office/drawing/2014/main" id="{87D3D0C0-7402-4842-B6BB-D21B85B4546E}"/>
                </a:ext>
              </a:extLst>
            </p:cNvPr>
            <p:cNvGrpSpPr/>
            <p:nvPr/>
          </p:nvGrpSpPr>
          <p:grpSpPr bwMode="gray">
            <a:xfrm>
              <a:off x="6505702" y="1352344"/>
              <a:ext cx="2078918" cy="1151467"/>
              <a:chOff x="6133585" y="1655351"/>
              <a:chExt cx="1718413" cy="1151467"/>
            </a:xfrm>
          </p:grpSpPr>
          <p:sp>
            <p:nvSpPr>
              <p:cNvPr id="57" name="Callout: Line with No Border 56">
                <a:extLst>
                  <a:ext uri="{FF2B5EF4-FFF2-40B4-BE49-F238E27FC236}">
                    <a16:creationId xmlns:a16="http://schemas.microsoft.com/office/drawing/2014/main" id="{3C2AAC0D-150A-48AB-AC2A-2C5FEEC83C7F}"/>
                  </a:ext>
                </a:extLst>
              </p:cNvPr>
              <p:cNvSpPr/>
              <p:nvPr/>
            </p:nvSpPr>
            <p:spPr bwMode="gray">
              <a:xfrm>
                <a:off x="6377809" y="1655351"/>
                <a:ext cx="1474189" cy="1151467"/>
              </a:xfrm>
              <a:prstGeom prst="callout1">
                <a:avLst>
                  <a:gd name="adj1" fmla="val 59559"/>
                  <a:gd name="adj2" fmla="val 475"/>
                  <a:gd name="adj3" fmla="val 58824"/>
                  <a:gd name="adj4" fmla="val 981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90000"/>
                  </a:lnSpc>
                  <a:defRPr>
                    <a:solidFill>
                      <a:schemeClr val="tx2"/>
                    </a:solidFill>
                  </a:defRPr>
                </a:pPr>
                <a:r>
                  <a:rPr lang="es-ES_tradnl" dirty="0"/>
                  <a:t>Asertivo con preguntar</a:t>
                </a:r>
                <a:br>
                  <a:rPr lang="es-ES_tradnl" dirty="0">
                    <a:solidFill>
                      <a:schemeClr val="tx2"/>
                    </a:solidFill>
                  </a:rPr>
                </a:br>
                <a:r>
                  <a:rPr lang="es-ES_tradnl" dirty="0"/>
                  <a:t>Más control</a:t>
                </a:r>
              </a:p>
              <a:p>
                <a:pPr>
                  <a:lnSpc>
                    <a:spcPct val="90000"/>
                  </a:lnSpc>
                </a:pPr>
                <a:endParaRPr lang="es-ES_tradnl" dirty="0">
                  <a:solidFill>
                    <a:schemeClr val="accent6"/>
                  </a:solidFill>
                  <a:latin typeface="Arial Black" panose="020B0A04020102020204" pitchFamily="34" charset="0"/>
                </a:endParaRPr>
              </a:p>
              <a:p>
                <a:pPr>
                  <a:lnSpc>
                    <a:spcPct val="90000"/>
                  </a:lnSpc>
                  <a:defRPr>
                    <a:solidFill>
                      <a:schemeClr val="tx2"/>
                    </a:solidFill>
                    <a:latin typeface="Arial Black" panose="020B0A04020102020204" pitchFamily="34" charset="0"/>
                  </a:defRPr>
                </a:pPr>
                <a:r>
                  <a:rPr lang="es-ES_tradnl" dirty="0"/>
                  <a:t>Estilo Analítico</a:t>
                </a:r>
              </a:p>
            </p:txBody>
          </p:sp>
          <p:sp>
            <p:nvSpPr>
              <p:cNvPr id="73" name="Plus Sign 72">
                <a:extLst>
                  <a:ext uri="{FF2B5EF4-FFF2-40B4-BE49-F238E27FC236}">
                    <a16:creationId xmlns:a16="http://schemas.microsoft.com/office/drawing/2014/main" id="{40EF41C8-35C6-4B57-A77A-7611DC2A0593}"/>
                  </a:ext>
                </a:extLst>
              </p:cNvPr>
              <p:cNvSpPr/>
              <p:nvPr/>
            </p:nvSpPr>
            <p:spPr bwMode="gray">
              <a:xfrm>
                <a:off x="6133585" y="198320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grpSp>
        <p:grpSp>
          <p:nvGrpSpPr>
            <p:cNvPr id="42" name="Group 41">
              <a:extLst>
                <a:ext uri="{FF2B5EF4-FFF2-40B4-BE49-F238E27FC236}">
                  <a16:creationId xmlns:a16="http://schemas.microsoft.com/office/drawing/2014/main" id="{4E52AEEE-70FA-4AAC-BF80-6EF9349EB642}"/>
                </a:ext>
              </a:extLst>
            </p:cNvPr>
            <p:cNvGrpSpPr/>
            <p:nvPr/>
          </p:nvGrpSpPr>
          <p:grpSpPr bwMode="gray">
            <a:xfrm>
              <a:off x="9100335" y="1352344"/>
              <a:ext cx="2100019" cy="1151467"/>
              <a:chOff x="6133771" y="1655351"/>
              <a:chExt cx="1718227" cy="1151467"/>
            </a:xfrm>
          </p:grpSpPr>
          <p:sp>
            <p:nvSpPr>
              <p:cNvPr id="55" name="Callout: Line with No Border 54">
                <a:extLst>
                  <a:ext uri="{FF2B5EF4-FFF2-40B4-BE49-F238E27FC236}">
                    <a16:creationId xmlns:a16="http://schemas.microsoft.com/office/drawing/2014/main" id="{EFEAF1C7-B54A-4E17-8000-55356BF806A7}"/>
                  </a:ext>
                </a:extLst>
              </p:cNvPr>
              <p:cNvSpPr/>
              <p:nvPr/>
            </p:nvSpPr>
            <p:spPr bwMode="gray">
              <a:xfrm>
                <a:off x="6377809" y="1655351"/>
                <a:ext cx="1474189" cy="1151467"/>
              </a:xfrm>
              <a:prstGeom prst="callout1">
                <a:avLst>
                  <a:gd name="adj1" fmla="val 59192"/>
                  <a:gd name="adj2" fmla="val 470"/>
                  <a:gd name="adj3" fmla="val 58640"/>
                  <a:gd name="adj4" fmla="val 99236"/>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90000"/>
                  </a:lnSpc>
                  <a:defRPr>
                    <a:solidFill>
                      <a:schemeClr val="tx2"/>
                    </a:solidFill>
                  </a:defRPr>
                </a:pPr>
                <a:r>
                  <a:rPr lang="es-ES_tradnl" dirty="0"/>
                  <a:t>Asertivo </a:t>
                </a:r>
                <a:br>
                  <a:rPr lang="es-ES_tradnl" dirty="0"/>
                </a:br>
                <a:r>
                  <a:rPr lang="es-ES_tradnl" dirty="0"/>
                  <a:t>con decir</a:t>
                </a:r>
                <a:br>
                  <a:rPr lang="es-ES_tradnl" dirty="0">
                    <a:solidFill>
                      <a:schemeClr val="tx2"/>
                    </a:solidFill>
                  </a:rPr>
                </a:br>
                <a:r>
                  <a:rPr lang="es-ES_tradnl" dirty="0"/>
                  <a:t>Más control</a:t>
                </a:r>
              </a:p>
              <a:p>
                <a:pPr>
                  <a:lnSpc>
                    <a:spcPct val="90000"/>
                  </a:lnSpc>
                </a:pPr>
                <a:endParaRPr lang="es-ES_tradnl" dirty="0">
                  <a:solidFill>
                    <a:schemeClr val="tx2"/>
                  </a:solidFill>
                  <a:latin typeface="Arial Black" panose="020B0A04020102020204" pitchFamily="34" charset="0"/>
                </a:endParaRPr>
              </a:p>
              <a:p>
                <a:pPr>
                  <a:lnSpc>
                    <a:spcPct val="90000"/>
                  </a:lnSpc>
                  <a:defRPr>
                    <a:solidFill>
                      <a:schemeClr val="tx2"/>
                    </a:solidFill>
                    <a:latin typeface="Arial Black" panose="020B0A04020102020204" pitchFamily="34" charset="0"/>
                  </a:defRPr>
                </a:pPr>
                <a:r>
                  <a:rPr lang="es-ES_tradnl" dirty="0"/>
                  <a:t>Estilo Motivador</a:t>
                </a:r>
              </a:p>
            </p:txBody>
          </p:sp>
          <p:sp>
            <p:nvSpPr>
              <p:cNvPr id="56" name="Plus Sign 55">
                <a:extLst>
                  <a:ext uri="{FF2B5EF4-FFF2-40B4-BE49-F238E27FC236}">
                    <a16:creationId xmlns:a16="http://schemas.microsoft.com/office/drawing/2014/main" id="{574B48A6-52ED-48F3-8E4B-54264950D7F1}"/>
                  </a:ext>
                </a:extLst>
              </p:cNvPr>
              <p:cNvSpPr/>
              <p:nvPr/>
            </p:nvSpPr>
            <p:spPr bwMode="gray">
              <a:xfrm>
                <a:off x="6133771" y="198320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grpSp>
        <p:grpSp>
          <p:nvGrpSpPr>
            <p:cNvPr id="43" name="Group 42">
              <a:extLst>
                <a:ext uri="{FF2B5EF4-FFF2-40B4-BE49-F238E27FC236}">
                  <a16:creationId xmlns:a16="http://schemas.microsoft.com/office/drawing/2014/main" id="{2DA5B257-9C3A-4D72-AC71-AD326F1BC2AD}"/>
                </a:ext>
              </a:extLst>
            </p:cNvPr>
            <p:cNvGrpSpPr/>
            <p:nvPr/>
          </p:nvGrpSpPr>
          <p:grpSpPr bwMode="gray">
            <a:xfrm>
              <a:off x="6505702" y="3549650"/>
              <a:ext cx="2078917" cy="1151467"/>
              <a:chOff x="6133585" y="1655351"/>
              <a:chExt cx="1718413" cy="1151467"/>
            </a:xfrm>
          </p:grpSpPr>
          <p:sp>
            <p:nvSpPr>
              <p:cNvPr id="53" name="Callout: Line with No Border 52">
                <a:extLst>
                  <a:ext uri="{FF2B5EF4-FFF2-40B4-BE49-F238E27FC236}">
                    <a16:creationId xmlns:a16="http://schemas.microsoft.com/office/drawing/2014/main" id="{C4D8D224-D338-4214-A438-57290E3522EE}"/>
                  </a:ext>
                </a:extLst>
              </p:cNvPr>
              <p:cNvSpPr/>
              <p:nvPr/>
            </p:nvSpPr>
            <p:spPr bwMode="gray">
              <a:xfrm>
                <a:off x="6377809" y="1655351"/>
                <a:ext cx="1474189" cy="1151467"/>
              </a:xfrm>
              <a:prstGeom prst="callout1">
                <a:avLst>
                  <a:gd name="adj1" fmla="val 69302"/>
                  <a:gd name="adj2" fmla="val 534"/>
                  <a:gd name="adj3" fmla="val 69301"/>
                  <a:gd name="adj4" fmla="val 97152"/>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90000"/>
                  </a:lnSpc>
                  <a:defRPr>
                    <a:solidFill>
                      <a:schemeClr val="tx2"/>
                    </a:solidFill>
                  </a:defRPr>
                </a:pPr>
                <a:r>
                  <a:rPr lang="es-ES_tradnl" dirty="0"/>
                  <a:t>Asertivo con preguntar</a:t>
                </a:r>
                <a:br>
                  <a:rPr lang="es-ES_tradnl" dirty="0">
                    <a:solidFill>
                      <a:schemeClr val="tx2"/>
                    </a:solidFill>
                  </a:rPr>
                </a:br>
                <a:r>
                  <a:rPr lang="es-ES_tradnl" dirty="0"/>
                  <a:t>Más demostrar emociones</a:t>
                </a:r>
              </a:p>
              <a:p>
                <a:pPr>
                  <a:lnSpc>
                    <a:spcPct val="90000"/>
                  </a:lnSpc>
                </a:pPr>
                <a:endParaRPr lang="es-ES_tradnl" dirty="0">
                  <a:solidFill>
                    <a:schemeClr val="tx2"/>
                  </a:solidFill>
                  <a:latin typeface="Arial Black" panose="020B0A04020102020204" pitchFamily="34" charset="0"/>
                </a:endParaRPr>
              </a:p>
              <a:p>
                <a:pPr>
                  <a:lnSpc>
                    <a:spcPct val="90000"/>
                  </a:lnSpc>
                  <a:defRPr>
                    <a:solidFill>
                      <a:schemeClr val="tx2"/>
                    </a:solidFill>
                    <a:latin typeface="Arial Black" panose="020B0A04020102020204" pitchFamily="34" charset="0"/>
                  </a:defRPr>
                </a:pPr>
                <a:r>
                  <a:rPr lang="es-ES_tradnl" dirty="0"/>
                  <a:t>Estilo </a:t>
                </a:r>
                <a:br>
                  <a:rPr lang="es-ES_tradnl" dirty="0"/>
                </a:br>
                <a:r>
                  <a:rPr lang="es-ES_tradnl" dirty="0"/>
                  <a:t>Afable</a:t>
                </a:r>
              </a:p>
            </p:txBody>
          </p:sp>
          <p:sp>
            <p:nvSpPr>
              <p:cNvPr id="54" name="Plus Sign 53">
                <a:extLst>
                  <a:ext uri="{FF2B5EF4-FFF2-40B4-BE49-F238E27FC236}">
                    <a16:creationId xmlns:a16="http://schemas.microsoft.com/office/drawing/2014/main" id="{3F9D95EA-D1E0-44C5-AC28-CDA638581800}"/>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grpSp>
        <p:grpSp>
          <p:nvGrpSpPr>
            <p:cNvPr id="44" name="Group 43">
              <a:extLst>
                <a:ext uri="{FF2B5EF4-FFF2-40B4-BE49-F238E27FC236}">
                  <a16:creationId xmlns:a16="http://schemas.microsoft.com/office/drawing/2014/main" id="{73FEC046-3D80-4F79-923F-3DC78C37CBD3}"/>
                </a:ext>
              </a:extLst>
            </p:cNvPr>
            <p:cNvGrpSpPr/>
            <p:nvPr/>
          </p:nvGrpSpPr>
          <p:grpSpPr bwMode="gray">
            <a:xfrm>
              <a:off x="9100335" y="3549650"/>
              <a:ext cx="2100019" cy="1151467"/>
              <a:chOff x="6133771" y="1655351"/>
              <a:chExt cx="1718227" cy="1151467"/>
            </a:xfrm>
          </p:grpSpPr>
          <p:sp>
            <p:nvSpPr>
              <p:cNvPr id="51" name="Callout: Line with No Border 50">
                <a:extLst>
                  <a:ext uri="{FF2B5EF4-FFF2-40B4-BE49-F238E27FC236}">
                    <a16:creationId xmlns:a16="http://schemas.microsoft.com/office/drawing/2014/main" id="{77FCE594-716F-4A87-A94D-2C007937389A}"/>
                  </a:ext>
                </a:extLst>
              </p:cNvPr>
              <p:cNvSpPr/>
              <p:nvPr/>
            </p:nvSpPr>
            <p:spPr bwMode="gray">
              <a:xfrm>
                <a:off x="6377809" y="1655351"/>
                <a:ext cx="1474189" cy="1151467"/>
              </a:xfrm>
              <a:prstGeom prst="callout1">
                <a:avLst>
                  <a:gd name="adj1" fmla="val 69026"/>
                  <a:gd name="adj2" fmla="val 352"/>
                  <a:gd name="adj3" fmla="val 68199"/>
                  <a:gd name="adj4" fmla="val 99119"/>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90000"/>
                  </a:lnSpc>
                  <a:defRPr>
                    <a:solidFill>
                      <a:schemeClr val="tx2"/>
                    </a:solidFill>
                  </a:defRPr>
                </a:pPr>
                <a:r>
                  <a:rPr lang="es-ES_tradnl" dirty="0"/>
                  <a:t>Asertivo </a:t>
                </a:r>
                <a:br>
                  <a:rPr lang="es-ES_tradnl" dirty="0"/>
                </a:br>
                <a:r>
                  <a:rPr lang="es-ES_tradnl" dirty="0"/>
                  <a:t>con decir</a:t>
                </a:r>
                <a:br>
                  <a:rPr lang="es-ES_tradnl" dirty="0">
                    <a:solidFill>
                      <a:schemeClr val="tx2"/>
                    </a:solidFill>
                  </a:rPr>
                </a:br>
                <a:r>
                  <a:rPr lang="es-ES_tradnl" dirty="0"/>
                  <a:t>Más demostrar emociones</a:t>
                </a:r>
              </a:p>
              <a:p>
                <a:pPr>
                  <a:lnSpc>
                    <a:spcPct val="90000"/>
                  </a:lnSpc>
                </a:pPr>
                <a:endParaRPr lang="es-ES_tradnl" dirty="0">
                  <a:solidFill>
                    <a:schemeClr val="tx2"/>
                  </a:solidFill>
                  <a:latin typeface="Arial Black" panose="020B0A04020102020204" pitchFamily="34" charset="0"/>
                </a:endParaRPr>
              </a:p>
              <a:p>
                <a:pPr>
                  <a:lnSpc>
                    <a:spcPct val="90000"/>
                  </a:lnSpc>
                  <a:defRPr>
                    <a:solidFill>
                      <a:schemeClr val="tx2"/>
                    </a:solidFill>
                    <a:latin typeface="Arial Black" panose="020B0A04020102020204" pitchFamily="34" charset="0"/>
                  </a:defRPr>
                </a:pPr>
                <a:r>
                  <a:rPr lang="es-ES_tradnl" dirty="0"/>
                  <a:t>Estilo Expresivo</a:t>
                </a:r>
              </a:p>
            </p:txBody>
          </p:sp>
          <p:sp>
            <p:nvSpPr>
              <p:cNvPr id="52" name="Plus Sign 51">
                <a:extLst>
                  <a:ext uri="{FF2B5EF4-FFF2-40B4-BE49-F238E27FC236}">
                    <a16:creationId xmlns:a16="http://schemas.microsoft.com/office/drawing/2014/main" id="{F96E81F5-BFF6-45D9-B222-AE6371D07D69}"/>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grpSp>
        <p:grpSp>
          <p:nvGrpSpPr>
            <p:cNvPr id="45" name="Group 44">
              <a:extLst>
                <a:ext uri="{FF2B5EF4-FFF2-40B4-BE49-F238E27FC236}">
                  <a16:creationId xmlns:a16="http://schemas.microsoft.com/office/drawing/2014/main" id="{CC6F550D-5A3D-45D7-BA1C-3F16B35A5364}"/>
                </a:ext>
              </a:extLst>
            </p:cNvPr>
            <p:cNvGrpSpPr/>
            <p:nvPr/>
          </p:nvGrpSpPr>
          <p:grpSpPr bwMode="gray">
            <a:xfrm>
              <a:off x="6458089" y="647761"/>
              <a:ext cx="4810125" cy="4752148"/>
              <a:chOff x="5521325" y="584200"/>
              <a:chExt cx="5180542" cy="5118100"/>
            </a:xfrm>
          </p:grpSpPr>
          <p:sp>
            <p:nvSpPr>
              <p:cNvPr id="46" name="Callout: Quad Arrow 45">
                <a:extLst>
                  <a:ext uri="{FF2B5EF4-FFF2-40B4-BE49-F238E27FC236}">
                    <a16:creationId xmlns:a16="http://schemas.microsoft.com/office/drawing/2014/main" id="{D8731D98-2C4B-4776-85CB-BD7D2FEE51DC}"/>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47" name="Freeform: Shape 46">
                <a:extLst>
                  <a:ext uri="{FF2B5EF4-FFF2-40B4-BE49-F238E27FC236}">
                    <a16:creationId xmlns:a16="http://schemas.microsoft.com/office/drawing/2014/main" id="{7F2916E4-4214-4FF1-9FE4-4B5BDA69D23D}"/>
                  </a:ext>
                </a:extLst>
              </p:cNvPr>
              <p:cNvSpPr/>
              <p:nvPr/>
            </p:nvSpPr>
            <p:spPr bwMode="gray">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ES_tradnl" dirty="0"/>
              </a:p>
            </p:txBody>
          </p:sp>
          <p:sp>
            <p:nvSpPr>
              <p:cNvPr id="48" name="Freeform: Shape 47">
                <a:extLst>
                  <a:ext uri="{FF2B5EF4-FFF2-40B4-BE49-F238E27FC236}">
                    <a16:creationId xmlns:a16="http://schemas.microsoft.com/office/drawing/2014/main" id="{40CE8969-BF59-483E-9934-A2581127E56A}"/>
                  </a:ext>
                </a:extLst>
              </p:cNvPr>
              <p:cNvSpPr/>
              <p:nvPr/>
            </p:nvSpPr>
            <p:spPr bwMode="gray">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ES_tradnl" dirty="0"/>
              </a:p>
            </p:txBody>
          </p:sp>
          <p:sp>
            <p:nvSpPr>
              <p:cNvPr id="49" name="Freeform: Shape 48">
                <a:extLst>
                  <a:ext uri="{FF2B5EF4-FFF2-40B4-BE49-F238E27FC236}">
                    <a16:creationId xmlns:a16="http://schemas.microsoft.com/office/drawing/2014/main" id="{8471A529-D3D1-4205-8645-139D495C3BB2}"/>
                  </a:ext>
                </a:extLst>
              </p:cNvPr>
              <p:cNvSpPr/>
              <p:nvPr/>
            </p:nvSpPr>
            <p:spPr bwMode="gray">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ES_tradnl" dirty="0"/>
              </a:p>
            </p:txBody>
          </p:sp>
          <p:sp>
            <p:nvSpPr>
              <p:cNvPr id="50" name="Freeform: Shape 49">
                <a:extLst>
                  <a:ext uri="{FF2B5EF4-FFF2-40B4-BE49-F238E27FC236}">
                    <a16:creationId xmlns:a16="http://schemas.microsoft.com/office/drawing/2014/main" id="{26E15828-F147-46B7-A61B-3C0277E1CD56}"/>
                  </a:ext>
                </a:extLst>
              </p:cNvPr>
              <p:cNvSpPr/>
              <p:nvPr/>
            </p:nvSpPr>
            <p:spPr bwMode="gray">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ES_tradnl" dirty="0"/>
              </a:p>
            </p:txBody>
          </p:sp>
        </p:grpSp>
      </p:grpSp>
    </p:spTree>
    <p:extLst>
      <p:ext uri="{BB962C8B-B14F-4D97-AF65-F5344CB8AC3E}">
        <p14:creationId xmlns:p14="http://schemas.microsoft.com/office/powerpoint/2010/main" val="41196040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87B6C28-7164-3642-A9BA-E12BB34EE6CA}"/>
              </a:ext>
            </a:extLst>
          </p:cNvPr>
          <p:cNvSpPr>
            <a:spLocks noGrp="1"/>
          </p:cNvSpPr>
          <p:nvPr>
            <p:ph type="sldNum" sz="quarter" idx="12"/>
          </p:nvPr>
        </p:nvSpPr>
        <p:spPr bwMode="gray"/>
        <p:txBody>
          <a:bodyPr wrap="square">
            <a:noAutofit/>
          </a:bodyPr>
          <a:lstStyle/>
          <a:p>
            <a:fld id="{1B1CF60C-C85D-47C0-8597-E3BF95F18FA3}" type="slidenum">
              <a:rPr lang="es-ES_tradnl" smtClean="0"/>
              <a:t>43</a:t>
            </a:fld>
            <a:endParaRPr lang="es-ES_tradnl" dirty="0"/>
          </a:p>
        </p:txBody>
      </p:sp>
      <p:sp>
        <p:nvSpPr>
          <p:cNvPr id="6" name="Footer Placeholder 5">
            <a:extLst>
              <a:ext uri="{FF2B5EF4-FFF2-40B4-BE49-F238E27FC236}">
                <a16:creationId xmlns:a16="http://schemas.microsoft.com/office/drawing/2014/main" id="{E651D217-FAAF-B14C-9A50-5420F39F2450}"/>
              </a:ext>
            </a:extLst>
          </p:cNvPr>
          <p:cNvSpPr>
            <a:spLocks noGrp="1"/>
          </p:cNvSpPr>
          <p:nvPr>
            <p:ph type="ftr" sz="quarter" idx="13"/>
          </p:nvPr>
        </p:nvSpPr>
        <p:spPr bwMode="gray"/>
        <p:txBody>
          <a:bodyPr wrap="square">
            <a:noAutofit/>
          </a:bodyPr>
          <a:lstStyle/>
          <a:p>
            <a:pPr algn="l"/>
            <a:r>
              <a:rPr lang="es-ES_tradnl" dirty="0"/>
              <a:t>© The TRACOM Corporation. Todos los derechos reservados</a:t>
            </a:r>
          </a:p>
        </p:txBody>
      </p:sp>
      <p:sp>
        <p:nvSpPr>
          <p:cNvPr id="31" name="Freeform: Shape 30">
            <a:extLst>
              <a:ext uri="{FF2B5EF4-FFF2-40B4-BE49-F238E27FC236}">
                <a16:creationId xmlns:a16="http://schemas.microsoft.com/office/drawing/2014/main" id="{4CF9E351-7E7F-4B41-A0D1-2EDBF56B75B4}"/>
              </a:ext>
            </a:extLst>
          </p:cNvPr>
          <p:cNvSpPr>
            <a:spLocks noChangeArrowheads="1"/>
          </p:cNvSpPr>
          <p:nvPr/>
        </p:nvSpPr>
        <p:spPr bwMode="gray">
          <a:xfrm flipH="1">
            <a:off x="548638" y="2209244"/>
            <a:ext cx="4572000" cy="2098803"/>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es-ES_tradnl" dirty="0"/>
              <a:t>Tiene buen aspecto.</a:t>
            </a:r>
            <a:br>
              <a:rPr lang="es-ES_tradnl" altLang="en-US" sz="2200" dirty="0">
                <a:solidFill>
                  <a:schemeClr val="tx2"/>
                </a:solidFill>
                <a:ea typeface="Arial" panose="020B0604020202020204" pitchFamily="34" charset="0"/>
              </a:rPr>
            </a:br>
            <a:r>
              <a:rPr lang="es-ES_tradnl" dirty="0"/>
              <a:t>Le llamaré cuando esté listo para ponerlo en marcha.</a:t>
            </a:r>
          </a:p>
        </p:txBody>
      </p:sp>
      <p:grpSp>
        <p:nvGrpSpPr>
          <p:cNvPr id="34" name="Group 33">
            <a:extLst>
              <a:ext uri="{FF2B5EF4-FFF2-40B4-BE49-F238E27FC236}">
                <a16:creationId xmlns:a16="http://schemas.microsoft.com/office/drawing/2014/main" id="{A77DD8C2-8D17-4847-8BB6-990FAEE3001C}"/>
              </a:ext>
            </a:extLst>
          </p:cNvPr>
          <p:cNvGrpSpPr/>
          <p:nvPr/>
        </p:nvGrpSpPr>
        <p:grpSpPr bwMode="gray">
          <a:xfrm>
            <a:off x="4970322" y="618324"/>
            <a:ext cx="7789346" cy="5388681"/>
            <a:chOff x="4970322" y="345369"/>
            <a:chExt cx="7789346" cy="5388681"/>
          </a:xfrm>
        </p:grpSpPr>
        <p:sp>
          <p:nvSpPr>
            <p:cNvPr id="35" name="Rectangle 34">
              <a:extLst>
                <a:ext uri="{FF2B5EF4-FFF2-40B4-BE49-F238E27FC236}">
                  <a16:creationId xmlns:a16="http://schemas.microsoft.com/office/drawing/2014/main" id="{9680D9F6-2835-4A99-B00D-33B6CE7F69DA}"/>
                </a:ext>
              </a:extLst>
            </p:cNvPr>
            <p:cNvSpPr/>
            <p:nvPr/>
          </p:nvSpPr>
          <p:spPr bwMode="gray">
            <a:xfrm>
              <a:off x="7665220"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dirty="0"/>
                <a:t>Controla</a:t>
              </a:r>
            </a:p>
          </p:txBody>
        </p:sp>
        <p:sp>
          <p:nvSpPr>
            <p:cNvPr id="36" name="Rectangle 35">
              <a:extLst>
                <a:ext uri="{FF2B5EF4-FFF2-40B4-BE49-F238E27FC236}">
                  <a16:creationId xmlns:a16="http://schemas.microsoft.com/office/drawing/2014/main" id="{CFA302BA-6BFC-41B0-8F95-C4C9AA793F4D}"/>
                </a:ext>
              </a:extLst>
            </p:cNvPr>
            <p:cNvSpPr/>
            <p:nvPr/>
          </p:nvSpPr>
          <p:spPr bwMode="gray">
            <a:xfrm>
              <a:off x="7473092" y="5364122"/>
              <a:ext cx="2818988"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dirty="0"/>
                <a:t>Demuestra emociones</a:t>
              </a:r>
            </a:p>
          </p:txBody>
        </p:sp>
        <p:sp>
          <p:nvSpPr>
            <p:cNvPr id="37" name="Rectangle 36">
              <a:extLst>
                <a:ext uri="{FF2B5EF4-FFF2-40B4-BE49-F238E27FC236}">
                  <a16:creationId xmlns:a16="http://schemas.microsoft.com/office/drawing/2014/main" id="{E4BCB1B8-C642-428C-8F43-50743E284AB8}"/>
                </a:ext>
              </a:extLst>
            </p:cNvPr>
            <p:cNvSpPr/>
            <p:nvPr/>
          </p:nvSpPr>
          <p:spPr bwMode="gray">
            <a:xfrm>
              <a:off x="4970322"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ES_tradnl" dirty="0"/>
                <a:t>Pregunta</a:t>
              </a:r>
            </a:p>
          </p:txBody>
        </p:sp>
        <p:sp>
          <p:nvSpPr>
            <p:cNvPr id="38" name="Rectangle 37">
              <a:extLst>
                <a:ext uri="{FF2B5EF4-FFF2-40B4-BE49-F238E27FC236}">
                  <a16:creationId xmlns:a16="http://schemas.microsoft.com/office/drawing/2014/main" id="{600344EA-E23A-4004-9D84-506ED4C0CF60}"/>
                </a:ext>
              </a:extLst>
            </p:cNvPr>
            <p:cNvSpPr/>
            <p:nvPr/>
          </p:nvSpPr>
          <p:spPr bwMode="gray">
            <a:xfrm>
              <a:off x="11360287"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ES_tradnl" dirty="0"/>
                <a:t>Dice</a:t>
              </a:r>
            </a:p>
          </p:txBody>
        </p:sp>
        <p:grpSp>
          <p:nvGrpSpPr>
            <p:cNvPr id="39" name="Group 38">
              <a:extLst>
                <a:ext uri="{FF2B5EF4-FFF2-40B4-BE49-F238E27FC236}">
                  <a16:creationId xmlns:a16="http://schemas.microsoft.com/office/drawing/2014/main" id="{E21BC223-5EFD-4F3E-9E21-10F650424D96}"/>
                </a:ext>
              </a:extLst>
            </p:cNvPr>
            <p:cNvGrpSpPr/>
            <p:nvPr/>
          </p:nvGrpSpPr>
          <p:grpSpPr bwMode="gray">
            <a:xfrm>
              <a:off x="6505702" y="1352344"/>
              <a:ext cx="2078918" cy="1151467"/>
              <a:chOff x="6133585" y="1655351"/>
              <a:chExt cx="1718413" cy="1151467"/>
            </a:xfrm>
          </p:grpSpPr>
          <p:sp>
            <p:nvSpPr>
              <p:cNvPr id="55" name="Callout: Line with No Border 54">
                <a:extLst>
                  <a:ext uri="{FF2B5EF4-FFF2-40B4-BE49-F238E27FC236}">
                    <a16:creationId xmlns:a16="http://schemas.microsoft.com/office/drawing/2014/main" id="{7732A7DF-2D81-4148-82EE-F943001FD7EC}"/>
                  </a:ext>
                </a:extLst>
              </p:cNvPr>
              <p:cNvSpPr/>
              <p:nvPr/>
            </p:nvSpPr>
            <p:spPr bwMode="gray">
              <a:xfrm>
                <a:off x="6377809" y="1655351"/>
                <a:ext cx="1474189" cy="1151467"/>
              </a:xfrm>
              <a:prstGeom prst="callout1">
                <a:avLst>
                  <a:gd name="adj1" fmla="val 59559"/>
                  <a:gd name="adj2" fmla="val 475"/>
                  <a:gd name="adj3" fmla="val 58824"/>
                  <a:gd name="adj4" fmla="val 981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90000"/>
                  </a:lnSpc>
                  <a:defRPr>
                    <a:solidFill>
                      <a:schemeClr val="tx2"/>
                    </a:solidFill>
                  </a:defRPr>
                </a:pPr>
                <a:r>
                  <a:rPr lang="es-ES_tradnl" dirty="0"/>
                  <a:t>Asertivo con preguntar</a:t>
                </a:r>
                <a:br>
                  <a:rPr lang="es-ES_tradnl" dirty="0">
                    <a:solidFill>
                      <a:schemeClr val="tx2"/>
                    </a:solidFill>
                  </a:rPr>
                </a:br>
                <a:r>
                  <a:rPr lang="es-ES_tradnl" dirty="0"/>
                  <a:t>Más control</a:t>
                </a:r>
              </a:p>
              <a:p>
                <a:pPr>
                  <a:lnSpc>
                    <a:spcPct val="90000"/>
                  </a:lnSpc>
                </a:pPr>
                <a:endParaRPr lang="es-ES_tradnl" dirty="0">
                  <a:solidFill>
                    <a:schemeClr val="accent6"/>
                  </a:solidFill>
                  <a:latin typeface="Arial Black" panose="020B0A04020102020204" pitchFamily="34" charset="0"/>
                </a:endParaRPr>
              </a:p>
              <a:p>
                <a:pPr>
                  <a:lnSpc>
                    <a:spcPct val="90000"/>
                  </a:lnSpc>
                  <a:defRPr>
                    <a:solidFill>
                      <a:schemeClr val="tx2"/>
                    </a:solidFill>
                    <a:latin typeface="Arial Black" panose="020B0A04020102020204" pitchFamily="34" charset="0"/>
                  </a:defRPr>
                </a:pPr>
                <a:r>
                  <a:rPr lang="es-ES_tradnl" dirty="0"/>
                  <a:t>Estilo Analítico</a:t>
                </a:r>
              </a:p>
            </p:txBody>
          </p:sp>
          <p:sp>
            <p:nvSpPr>
              <p:cNvPr id="73" name="Plus Sign 72">
                <a:extLst>
                  <a:ext uri="{FF2B5EF4-FFF2-40B4-BE49-F238E27FC236}">
                    <a16:creationId xmlns:a16="http://schemas.microsoft.com/office/drawing/2014/main" id="{A783BAE8-9E51-4DD1-B044-C8B6EC60043C}"/>
                  </a:ext>
                </a:extLst>
              </p:cNvPr>
              <p:cNvSpPr/>
              <p:nvPr/>
            </p:nvSpPr>
            <p:spPr bwMode="gray">
              <a:xfrm>
                <a:off x="6133585" y="198320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grpSp>
        <p:grpSp>
          <p:nvGrpSpPr>
            <p:cNvPr id="40" name="Group 39">
              <a:extLst>
                <a:ext uri="{FF2B5EF4-FFF2-40B4-BE49-F238E27FC236}">
                  <a16:creationId xmlns:a16="http://schemas.microsoft.com/office/drawing/2014/main" id="{6D2ED1CB-DC88-4D66-B568-2F416461772D}"/>
                </a:ext>
              </a:extLst>
            </p:cNvPr>
            <p:cNvGrpSpPr/>
            <p:nvPr/>
          </p:nvGrpSpPr>
          <p:grpSpPr bwMode="gray">
            <a:xfrm>
              <a:off x="9100335" y="1352344"/>
              <a:ext cx="2100019" cy="1151467"/>
              <a:chOff x="6133771" y="1655351"/>
              <a:chExt cx="1718227" cy="1151467"/>
            </a:xfrm>
          </p:grpSpPr>
          <p:sp>
            <p:nvSpPr>
              <p:cNvPr id="53" name="Callout: Line with No Border 52">
                <a:extLst>
                  <a:ext uri="{FF2B5EF4-FFF2-40B4-BE49-F238E27FC236}">
                    <a16:creationId xmlns:a16="http://schemas.microsoft.com/office/drawing/2014/main" id="{47EE48EF-1DB8-46D6-AC46-BB1FCCD2D835}"/>
                  </a:ext>
                </a:extLst>
              </p:cNvPr>
              <p:cNvSpPr/>
              <p:nvPr/>
            </p:nvSpPr>
            <p:spPr bwMode="gray">
              <a:xfrm>
                <a:off x="6377809" y="1655351"/>
                <a:ext cx="1474189" cy="1151467"/>
              </a:xfrm>
              <a:prstGeom prst="callout1">
                <a:avLst>
                  <a:gd name="adj1" fmla="val 59192"/>
                  <a:gd name="adj2" fmla="val 470"/>
                  <a:gd name="adj3" fmla="val 58640"/>
                  <a:gd name="adj4" fmla="val 99236"/>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90000"/>
                  </a:lnSpc>
                  <a:defRPr>
                    <a:solidFill>
                      <a:schemeClr val="tx2"/>
                    </a:solidFill>
                  </a:defRPr>
                </a:pPr>
                <a:r>
                  <a:rPr lang="es-ES_tradnl" dirty="0"/>
                  <a:t>Asertivo </a:t>
                </a:r>
                <a:br>
                  <a:rPr lang="es-ES_tradnl" dirty="0"/>
                </a:br>
                <a:r>
                  <a:rPr lang="es-ES_tradnl" dirty="0"/>
                  <a:t>con decir</a:t>
                </a:r>
                <a:br>
                  <a:rPr lang="es-ES_tradnl" dirty="0">
                    <a:solidFill>
                      <a:schemeClr val="tx2"/>
                    </a:solidFill>
                  </a:rPr>
                </a:br>
                <a:r>
                  <a:rPr lang="es-ES_tradnl" dirty="0"/>
                  <a:t>Más control</a:t>
                </a:r>
              </a:p>
              <a:p>
                <a:pPr>
                  <a:lnSpc>
                    <a:spcPct val="90000"/>
                  </a:lnSpc>
                </a:pPr>
                <a:endParaRPr lang="es-ES_tradnl" dirty="0">
                  <a:solidFill>
                    <a:schemeClr val="tx2"/>
                  </a:solidFill>
                  <a:latin typeface="Arial Black" panose="020B0A04020102020204" pitchFamily="34" charset="0"/>
                </a:endParaRPr>
              </a:p>
              <a:p>
                <a:pPr>
                  <a:lnSpc>
                    <a:spcPct val="90000"/>
                  </a:lnSpc>
                  <a:defRPr>
                    <a:solidFill>
                      <a:schemeClr val="tx2"/>
                    </a:solidFill>
                    <a:latin typeface="Arial Black" panose="020B0A04020102020204" pitchFamily="34" charset="0"/>
                  </a:defRPr>
                </a:pPr>
                <a:r>
                  <a:rPr lang="es-ES_tradnl" dirty="0"/>
                  <a:t>Estilo Motivador</a:t>
                </a:r>
              </a:p>
            </p:txBody>
          </p:sp>
          <p:sp>
            <p:nvSpPr>
              <p:cNvPr id="54" name="Plus Sign 53">
                <a:extLst>
                  <a:ext uri="{FF2B5EF4-FFF2-40B4-BE49-F238E27FC236}">
                    <a16:creationId xmlns:a16="http://schemas.microsoft.com/office/drawing/2014/main" id="{8DEB1AA6-432F-49FD-9DDD-3A66D04F272C}"/>
                  </a:ext>
                </a:extLst>
              </p:cNvPr>
              <p:cNvSpPr/>
              <p:nvPr/>
            </p:nvSpPr>
            <p:spPr bwMode="gray">
              <a:xfrm>
                <a:off x="6133771" y="1992630"/>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grpSp>
        <p:grpSp>
          <p:nvGrpSpPr>
            <p:cNvPr id="41" name="Group 40">
              <a:extLst>
                <a:ext uri="{FF2B5EF4-FFF2-40B4-BE49-F238E27FC236}">
                  <a16:creationId xmlns:a16="http://schemas.microsoft.com/office/drawing/2014/main" id="{EFDEB4BF-2D0A-459F-B0AC-C07D7F993BA2}"/>
                </a:ext>
              </a:extLst>
            </p:cNvPr>
            <p:cNvGrpSpPr/>
            <p:nvPr/>
          </p:nvGrpSpPr>
          <p:grpSpPr bwMode="gray">
            <a:xfrm>
              <a:off x="6505702" y="3549650"/>
              <a:ext cx="2078917" cy="1151467"/>
              <a:chOff x="6133585" y="1655351"/>
              <a:chExt cx="1718413" cy="1151467"/>
            </a:xfrm>
          </p:grpSpPr>
          <p:sp>
            <p:nvSpPr>
              <p:cNvPr id="51" name="Callout: Line with No Border 50">
                <a:extLst>
                  <a:ext uri="{FF2B5EF4-FFF2-40B4-BE49-F238E27FC236}">
                    <a16:creationId xmlns:a16="http://schemas.microsoft.com/office/drawing/2014/main" id="{6C8B5F05-187F-4AAA-8371-ECEEBE6AF106}"/>
                  </a:ext>
                </a:extLst>
              </p:cNvPr>
              <p:cNvSpPr/>
              <p:nvPr/>
            </p:nvSpPr>
            <p:spPr bwMode="gray">
              <a:xfrm>
                <a:off x="6377809" y="1655351"/>
                <a:ext cx="1474189" cy="1151467"/>
              </a:xfrm>
              <a:prstGeom prst="callout1">
                <a:avLst>
                  <a:gd name="adj1" fmla="val 69302"/>
                  <a:gd name="adj2" fmla="val 534"/>
                  <a:gd name="adj3" fmla="val 69301"/>
                  <a:gd name="adj4" fmla="val 97152"/>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90000"/>
                  </a:lnSpc>
                  <a:defRPr>
                    <a:solidFill>
                      <a:schemeClr val="tx2"/>
                    </a:solidFill>
                  </a:defRPr>
                </a:pPr>
                <a:r>
                  <a:rPr lang="es-ES_tradnl" dirty="0"/>
                  <a:t>Asertivo con preguntar</a:t>
                </a:r>
                <a:br>
                  <a:rPr lang="es-ES_tradnl" dirty="0">
                    <a:solidFill>
                      <a:schemeClr val="tx2"/>
                    </a:solidFill>
                  </a:rPr>
                </a:br>
                <a:r>
                  <a:rPr lang="es-ES_tradnl" dirty="0"/>
                  <a:t>Más demostrar emociones</a:t>
                </a:r>
              </a:p>
              <a:p>
                <a:pPr>
                  <a:lnSpc>
                    <a:spcPct val="90000"/>
                  </a:lnSpc>
                </a:pPr>
                <a:endParaRPr lang="es-ES_tradnl" dirty="0">
                  <a:solidFill>
                    <a:schemeClr val="tx2"/>
                  </a:solidFill>
                  <a:latin typeface="Arial Black" panose="020B0A04020102020204" pitchFamily="34" charset="0"/>
                </a:endParaRPr>
              </a:p>
              <a:p>
                <a:pPr>
                  <a:lnSpc>
                    <a:spcPct val="90000"/>
                  </a:lnSpc>
                  <a:defRPr>
                    <a:solidFill>
                      <a:schemeClr val="tx2"/>
                    </a:solidFill>
                    <a:latin typeface="Arial Black" panose="020B0A04020102020204" pitchFamily="34" charset="0"/>
                  </a:defRPr>
                </a:pPr>
                <a:r>
                  <a:rPr lang="es-ES_tradnl" dirty="0"/>
                  <a:t>Estilo </a:t>
                </a:r>
                <a:br>
                  <a:rPr lang="es-ES_tradnl" dirty="0"/>
                </a:br>
                <a:r>
                  <a:rPr lang="es-ES_tradnl" dirty="0"/>
                  <a:t>Afable</a:t>
                </a:r>
              </a:p>
            </p:txBody>
          </p:sp>
          <p:sp>
            <p:nvSpPr>
              <p:cNvPr id="52" name="Plus Sign 51">
                <a:extLst>
                  <a:ext uri="{FF2B5EF4-FFF2-40B4-BE49-F238E27FC236}">
                    <a16:creationId xmlns:a16="http://schemas.microsoft.com/office/drawing/2014/main" id="{F8DAD3FC-CDAA-4663-8E7D-33BEFA319FA7}"/>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grpSp>
        <p:grpSp>
          <p:nvGrpSpPr>
            <p:cNvPr id="42" name="Group 41">
              <a:extLst>
                <a:ext uri="{FF2B5EF4-FFF2-40B4-BE49-F238E27FC236}">
                  <a16:creationId xmlns:a16="http://schemas.microsoft.com/office/drawing/2014/main" id="{C24F36DC-F946-49F5-B85C-AAE5E030A3CE}"/>
                </a:ext>
              </a:extLst>
            </p:cNvPr>
            <p:cNvGrpSpPr/>
            <p:nvPr/>
          </p:nvGrpSpPr>
          <p:grpSpPr bwMode="gray">
            <a:xfrm>
              <a:off x="9100335" y="3549650"/>
              <a:ext cx="2100019" cy="1151467"/>
              <a:chOff x="6133771" y="1655351"/>
              <a:chExt cx="1718227" cy="1151467"/>
            </a:xfrm>
          </p:grpSpPr>
          <p:sp>
            <p:nvSpPr>
              <p:cNvPr id="49" name="Callout: Line with No Border 48">
                <a:extLst>
                  <a:ext uri="{FF2B5EF4-FFF2-40B4-BE49-F238E27FC236}">
                    <a16:creationId xmlns:a16="http://schemas.microsoft.com/office/drawing/2014/main" id="{488744F3-E70C-4A6C-9F72-E349CA540EE7}"/>
                  </a:ext>
                </a:extLst>
              </p:cNvPr>
              <p:cNvSpPr/>
              <p:nvPr/>
            </p:nvSpPr>
            <p:spPr bwMode="gray">
              <a:xfrm>
                <a:off x="6377809" y="1655351"/>
                <a:ext cx="1474189" cy="1151467"/>
              </a:xfrm>
              <a:prstGeom prst="callout1">
                <a:avLst>
                  <a:gd name="adj1" fmla="val 69026"/>
                  <a:gd name="adj2" fmla="val 352"/>
                  <a:gd name="adj3" fmla="val 68199"/>
                  <a:gd name="adj4" fmla="val 99119"/>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90000"/>
                  </a:lnSpc>
                  <a:defRPr>
                    <a:solidFill>
                      <a:schemeClr val="tx2"/>
                    </a:solidFill>
                  </a:defRPr>
                </a:pPr>
                <a:r>
                  <a:rPr lang="es-ES_tradnl" dirty="0"/>
                  <a:t>Asertivo </a:t>
                </a:r>
                <a:br>
                  <a:rPr lang="es-ES_tradnl" dirty="0"/>
                </a:br>
                <a:r>
                  <a:rPr lang="es-ES_tradnl" dirty="0"/>
                  <a:t>con decir</a:t>
                </a:r>
                <a:br>
                  <a:rPr lang="es-ES_tradnl" dirty="0">
                    <a:solidFill>
                      <a:schemeClr val="tx2"/>
                    </a:solidFill>
                  </a:rPr>
                </a:br>
                <a:r>
                  <a:rPr lang="es-ES_tradnl" dirty="0"/>
                  <a:t>Más demostrar emociones</a:t>
                </a:r>
              </a:p>
              <a:p>
                <a:pPr>
                  <a:lnSpc>
                    <a:spcPct val="90000"/>
                  </a:lnSpc>
                </a:pPr>
                <a:endParaRPr lang="es-ES_tradnl" dirty="0">
                  <a:solidFill>
                    <a:schemeClr val="tx2"/>
                  </a:solidFill>
                  <a:latin typeface="Arial Black" panose="020B0A04020102020204" pitchFamily="34" charset="0"/>
                </a:endParaRPr>
              </a:p>
              <a:p>
                <a:pPr>
                  <a:lnSpc>
                    <a:spcPct val="90000"/>
                  </a:lnSpc>
                  <a:defRPr>
                    <a:solidFill>
                      <a:schemeClr val="tx2"/>
                    </a:solidFill>
                    <a:latin typeface="Arial Black" panose="020B0A04020102020204" pitchFamily="34" charset="0"/>
                  </a:defRPr>
                </a:pPr>
                <a:r>
                  <a:rPr lang="es-ES_tradnl" dirty="0"/>
                  <a:t>Estilo Expresivo</a:t>
                </a:r>
              </a:p>
            </p:txBody>
          </p:sp>
          <p:sp>
            <p:nvSpPr>
              <p:cNvPr id="50" name="Plus Sign 49">
                <a:extLst>
                  <a:ext uri="{FF2B5EF4-FFF2-40B4-BE49-F238E27FC236}">
                    <a16:creationId xmlns:a16="http://schemas.microsoft.com/office/drawing/2014/main" id="{BED3C62E-A26C-4AEA-91FC-60524EAAF7EC}"/>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grpSp>
        <p:grpSp>
          <p:nvGrpSpPr>
            <p:cNvPr id="43" name="Group 42">
              <a:extLst>
                <a:ext uri="{FF2B5EF4-FFF2-40B4-BE49-F238E27FC236}">
                  <a16:creationId xmlns:a16="http://schemas.microsoft.com/office/drawing/2014/main" id="{9FE896D4-1C76-49EE-BC4A-A7A289228781}"/>
                </a:ext>
              </a:extLst>
            </p:cNvPr>
            <p:cNvGrpSpPr/>
            <p:nvPr/>
          </p:nvGrpSpPr>
          <p:grpSpPr bwMode="gray">
            <a:xfrm>
              <a:off x="6458089" y="647761"/>
              <a:ext cx="4810125" cy="4752148"/>
              <a:chOff x="5521325" y="584200"/>
              <a:chExt cx="5180542" cy="5118100"/>
            </a:xfrm>
          </p:grpSpPr>
          <p:sp>
            <p:nvSpPr>
              <p:cNvPr id="44" name="Callout: Quad Arrow 43">
                <a:extLst>
                  <a:ext uri="{FF2B5EF4-FFF2-40B4-BE49-F238E27FC236}">
                    <a16:creationId xmlns:a16="http://schemas.microsoft.com/office/drawing/2014/main" id="{CC5C63E2-0B1D-42EC-8E37-07A8F4FF6154}"/>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45" name="Freeform: Shape 44">
                <a:extLst>
                  <a:ext uri="{FF2B5EF4-FFF2-40B4-BE49-F238E27FC236}">
                    <a16:creationId xmlns:a16="http://schemas.microsoft.com/office/drawing/2014/main" id="{DF2CE1CC-007F-488C-A324-ECA38A81F599}"/>
                  </a:ext>
                </a:extLst>
              </p:cNvPr>
              <p:cNvSpPr/>
              <p:nvPr/>
            </p:nvSpPr>
            <p:spPr bwMode="gray">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ES_tradnl" dirty="0"/>
              </a:p>
            </p:txBody>
          </p:sp>
          <p:sp>
            <p:nvSpPr>
              <p:cNvPr id="46" name="Freeform: Shape 45">
                <a:extLst>
                  <a:ext uri="{FF2B5EF4-FFF2-40B4-BE49-F238E27FC236}">
                    <a16:creationId xmlns:a16="http://schemas.microsoft.com/office/drawing/2014/main" id="{55FAC868-230F-4338-8AC3-D18DFDEBCAAE}"/>
                  </a:ext>
                </a:extLst>
              </p:cNvPr>
              <p:cNvSpPr/>
              <p:nvPr/>
            </p:nvSpPr>
            <p:spPr bwMode="gray">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ES_tradnl" dirty="0"/>
              </a:p>
            </p:txBody>
          </p:sp>
          <p:sp>
            <p:nvSpPr>
              <p:cNvPr id="47" name="Freeform: Shape 46">
                <a:extLst>
                  <a:ext uri="{FF2B5EF4-FFF2-40B4-BE49-F238E27FC236}">
                    <a16:creationId xmlns:a16="http://schemas.microsoft.com/office/drawing/2014/main" id="{B9A465D8-8825-42AE-A0BB-01B37941E5B3}"/>
                  </a:ext>
                </a:extLst>
              </p:cNvPr>
              <p:cNvSpPr/>
              <p:nvPr/>
            </p:nvSpPr>
            <p:spPr bwMode="gray">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ES_tradnl" dirty="0"/>
              </a:p>
            </p:txBody>
          </p:sp>
          <p:sp>
            <p:nvSpPr>
              <p:cNvPr id="48" name="Freeform: Shape 47">
                <a:extLst>
                  <a:ext uri="{FF2B5EF4-FFF2-40B4-BE49-F238E27FC236}">
                    <a16:creationId xmlns:a16="http://schemas.microsoft.com/office/drawing/2014/main" id="{D73EFF05-F7C1-4C1B-8E93-07B5F2468645}"/>
                  </a:ext>
                </a:extLst>
              </p:cNvPr>
              <p:cNvSpPr/>
              <p:nvPr/>
            </p:nvSpPr>
            <p:spPr bwMode="gray">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ES_tradnl" dirty="0"/>
              </a:p>
            </p:txBody>
          </p:sp>
        </p:grpSp>
      </p:grpSp>
    </p:spTree>
    <p:extLst>
      <p:ext uri="{BB962C8B-B14F-4D97-AF65-F5344CB8AC3E}">
        <p14:creationId xmlns:p14="http://schemas.microsoft.com/office/powerpoint/2010/main" val="19157076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a:xfrm>
            <a:off x="1143000" y="1835940"/>
            <a:ext cx="6877050" cy="476187"/>
          </a:xfrm>
        </p:spPr>
        <p:txBody>
          <a:bodyPr/>
          <a:lstStyle/>
          <a:p>
            <a:r>
              <a:rPr lang="es-ES_tradnl" dirty="0"/>
              <a:t>Puntos clave</a:t>
            </a:r>
          </a:p>
        </p:txBody>
      </p:sp>
      <p:sp>
        <p:nvSpPr>
          <p:cNvPr id="3" name="Text Placeholder 2">
            <a:extLst>
              <a:ext uri="{FF2B5EF4-FFF2-40B4-BE49-F238E27FC236}">
                <a16:creationId xmlns:a16="http://schemas.microsoft.com/office/drawing/2014/main" id="{DE49DD5D-78D3-440D-8B64-1F0D79A9B86A}"/>
              </a:ext>
            </a:extLst>
          </p:cNvPr>
          <p:cNvSpPr>
            <a:spLocks noGrp="1"/>
          </p:cNvSpPr>
          <p:nvPr>
            <p:ph type="body" idx="1"/>
          </p:nvPr>
        </p:nvSpPr>
        <p:spPr>
          <a:xfrm>
            <a:off x="1143000" y="2462644"/>
            <a:ext cx="6877050" cy="3131684"/>
          </a:xfrm>
        </p:spPr>
        <p:txBody>
          <a:bodyPr/>
          <a:lstStyle/>
          <a:p>
            <a:r>
              <a:rPr lang="es-ES_tradnl" dirty="0"/>
              <a:t>El Estilo no es la personalidad.</a:t>
            </a:r>
          </a:p>
          <a:p>
            <a:r>
              <a:rPr lang="es-ES_tradnl" dirty="0"/>
              <a:t>Es solo el comportamiento observable. </a:t>
            </a:r>
          </a:p>
          <a:p>
            <a:r>
              <a:rPr lang="es-ES_tradnl" dirty="0"/>
              <a:t>El comportamiento es una tendencia continua, no una dicotomía.</a:t>
            </a:r>
          </a:p>
          <a:p>
            <a:r>
              <a:rPr lang="es-ES_tradnl" dirty="0"/>
              <a:t>La gente se comporta con un Estilo la mayor parte del tiempo.</a:t>
            </a:r>
          </a:p>
          <a:p>
            <a:r>
              <a:rPr lang="es-ES_tradnl" dirty="0"/>
              <a:t>No hay un Estilo “mejor”. </a:t>
            </a: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a:xfrm>
            <a:off x="9220200" y="6438900"/>
            <a:ext cx="2743200" cy="282575"/>
          </a:xfrm>
        </p:spPr>
        <p:txBody>
          <a:bodyPr/>
          <a:lstStyle/>
          <a:p>
            <a:fld id="{1B1CF60C-C85D-47C0-8597-E3BF95F18FA3}" type="slidenum">
              <a:rPr lang="es-ES_tradnl" smtClean="0"/>
              <a:t>44</a:t>
            </a:fld>
            <a:endParaRPr lang="es-ES_tradnl" dirty="0"/>
          </a:p>
        </p:txBody>
      </p:sp>
      <p:sp>
        <p:nvSpPr>
          <p:cNvPr id="10" name="Footer Placeholder 9">
            <a:extLst>
              <a:ext uri="{FF2B5EF4-FFF2-40B4-BE49-F238E27FC236}">
                <a16:creationId xmlns:a16="http://schemas.microsoft.com/office/drawing/2014/main" id="{800C2D75-2539-42DC-B165-ED1179843103}"/>
              </a:ext>
            </a:extLst>
          </p:cNvPr>
          <p:cNvSpPr>
            <a:spLocks noGrp="1"/>
          </p:cNvSpPr>
          <p:nvPr>
            <p:ph type="ftr" sz="quarter" idx="13"/>
          </p:nvPr>
        </p:nvSpPr>
        <p:spPr/>
        <p:txBody>
          <a:bodyPr/>
          <a:lstStyle/>
          <a:p>
            <a:pPr algn="l"/>
            <a:r>
              <a:rPr lang="es-ES_tradnl" dirty="0"/>
              <a:t>© The TRACOM Corporation. Todos los derechos reservados.</a:t>
            </a:r>
          </a:p>
        </p:txBody>
      </p:sp>
    </p:spTree>
    <p:extLst>
      <p:ext uri="{BB962C8B-B14F-4D97-AF65-F5344CB8AC3E}">
        <p14:creationId xmlns:p14="http://schemas.microsoft.com/office/powerpoint/2010/main" val="12441749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E98A8F-848B-46D3-A54F-597CD848BCCD}"/>
              </a:ext>
            </a:extLst>
          </p:cNvPr>
          <p:cNvSpPr>
            <a:spLocks noGrp="1"/>
          </p:cNvSpPr>
          <p:nvPr>
            <p:ph type="title"/>
          </p:nvPr>
        </p:nvSpPr>
        <p:spPr/>
        <p:txBody>
          <a:bodyPr/>
          <a:lstStyle/>
          <a:p>
            <a:r>
              <a:rPr lang="es-ES_tradnl" dirty="0">
                <a:solidFill>
                  <a:schemeClr val="accent2"/>
                </a:solidFill>
              </a:rPr>
              <a:t>El perfil SOCIAL STYLE</a:t>
            </a:r>
            <a:endParaRPr lang="es-ES_tradnl" baseline="30000" dirty="0">
              <a:solidFill>
                <a:schemeClr val="accent2"/>
              </a:solidFill>
            </a:endParaRPr>
          </a:p>
        </p:txBody>
      </p:sp>
      <p:sp>
        <p:nvSpPr>
          <p:cNvPr id="3" name="Slide Number Placeholder 2">
            <a:extLst>
              <a:ext uri="{FF2B5EF4-FFF2-40B4-BE49-F238E27FC236}">
                <a16:creationId xmlns:a16="http://schemas.microsoft.com/office/drawing/2014/main" id="{ADC8EA2E-D8A9-42C1-AA00-1FE56CDF16B7}"/>
              </a:ext>
            </a:extLst>
          </p:cNvPr>
          <p:cNvSpPr>
            <a:spLocks noGrp="1"/>
          </p:cNvSpPr>
          <p:nvPr>
            <p:ph type="sldNum" sz="quarter" idx="12"/>
          </p:nvPr>
        </p:nvSpPr>
        <p:spPr>
          <a:xfrm>
            <a:off x="9234488" y="6380617"/>
            <a:ext cx="2743200" cy="282575"/>
          </a:xfrm>
        </p:spPr>
        <p:txBody>
          <a:bodyPr/>
          <a:lstStyle/>
          <a:p>
            <a:fld id="{1B1CF60C-C85D-47C0-8597-E3BF95F18FA3}" type="slidenum">
              <a:rPr lang="es-ES_tradnl" smtClean="0"/>
              <a:t>45</a:t>
            </a:fld>
            <a:endParaRPr lang="es-ES_tradnl" dirty="0"/>
          </a:p>
        </p:txBody>
      </p:sp>
      <p:sp>
        <p:nvSpPr>
          <p:cNvPr id="4" name="Footer Placeholder 3">
            <a:extLst>
              <a:ext uri="{FF2B5EF4-FFF2-40B4-BE49-F238E27FC236}">
                <a16:creationId xmlns:a16="http://schemas.microsoft.com/office/drawing/2014/main" id="{45538CE4-DC8F-4644-8FF5-422D8561665F}"/>
              </a:ext>
            </a:extLst>
          </p:cNvPr>
          <p:cNvSpPr>
            <a:spLocks noGrp="1"/>
          </p:cNvSpPr>
          <p:nvPr>
            <p:ph type="ftr" sz="quarter" idx="13"/>
          </p:nvPr>
        </p:nvSpPr>
        <p:spPr/>
        <p:txBody>
          <a:bodyPr/>
          <a:lstStyle/>
          <a:p>
            <a:pPr algn="l"/>
            <a:r>
              <a:rPr lang="es-ES_tradnl" dirty="0"/>
              <a:t>© The TRACOM Corporation. Todos los derechos reservados.</a:t>
            </a:r>
          </a:p>
          <a:p>
            <a:pPr algn="l"/>
            <a:endParaRPr lang="es-ES_tradnl" dirty="0"/>
          </a:p>
        </p:txBody>
      </p:sp>
    </p:spTree>
    <p:extLst>
      <p:ext uri="{BB962C8B-B14F-4D97-AF65-F5344CB8AC3E}">
        <p14:creationId xmlns:p14="http://schemas.microsoft.com/office/powerpoint/2010/main" val="27830640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ontent Placeholder 2">
            <a:extLst>
              <a:ext uri="{FF2B5EF4-FFF2-40B4-BE49-F238E27FC236}">
                <a16:creationId xmlns:a16="http://schemas.microsoft.com/office/drawing/2014/main" id="{7D4BDAFD-3280-4189-8D3F-AD5D5D5F91E4}"/>
              </a:ext>
            </a:extLst>
          </p:cNvPr>
          <p:cNvSpPr txBox="1">
            <a:spLocks/>
          </p:cNvSpPr>
          <p:nvPr/>
        </p:nvSpPr>
        <p:spPr>
          <a:xfrm>
            <a:off x="247069" y="2347529"/>
            <a:ext cx="11716331" cy="3596071"/>
          </a:xfrm>
          <a:prstGeom prst="rect">
            <a:avLst/>
          </a:prstGeom>
          <a:solidFill>
            <a:srgbClr val="ECECEC"/>
          </a:solidFill>
        </p:spPr>
        <p:txBody>
          <a:bodyPr vert="horz" wrap="square" lIns="91440" tIns="91440" rIns="91440" bIns="91440">
            <a:noAutofit/>
          </a:bodyPr>
          <a:lstStyle>
            <a:lvl1pPr marL="0" indent="0" algn="l" defTabSz="914400" rtl="0" eaLnBrk="1" latinLnBrk="0" hangingPunct="1">
              <a:lnSpc>
                <a:spcPct val="90000"/>
              </a:lnSpc>
              <a:spcBef>
                <a:spcPts val="1000"/>
              </a:spcBef>
              <a:spcAft>
                <a:spcPts val="500"/>
              </a:spcAft>
              <a:buFont typeface="Georgia Pro" panose="02040502050405020303" pitchFamily="18"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s-ES_tradnl" dirty="0"/>
              <a:t> </a:t>
            </a:r>
          </a:p>
        </p:txBody>
      </p:sp>
      <p:sp>
        <p:nvSpPr>
          <p:cNvPr id="8" name="Title 7">
            <a:extLst>
              <a:ext uri="{FF2B5EF4-FFF2-40B4-BE49-F238E27FC236}">
                <a16:creationId xmlns:a16="http://schemas.microsoft.com/office/drawing/2014/main" id="{77FC351F-32A3-47AC-B1EB-3DF91A0F5826}"/>
              </a:ext>
            </a:extLst>
          </p:cNvPr>
          <p:cNvSpPr>
            <a:spLocks noGrp="1"/>
          </p:cNvSpPr>
          <p:nvPr>
            <p:ph type="title"/>
          </p:nvPr>
        </p:nvSpPr>
        <p:spPr>
          <a:xfrm>
            <a:off x="390526" y="228600"/>
            <a:ext cx="11572874" cy="1009650"/>
          </a:xfrm>
        </p:spPr>
        <p:txBody>
          <a:bodyPr wrap="square">
            <a:noAutofit/>
          </a:bodyPr>
          <a:lstStyle/>
          <a:p>
            <a:r>
              <a:rPr lang="es-ES_tradnl" dirty="0"/>
              <a:t>La Asertividad</a:t>
            </a:r>
          </a:p>
        </p:txBody>
      </p:sp>
      <p:sp>
        <p:nvSpPr>
          <p:cNvPr id="6" name="Slide Number Placeholder 5">
            <a:extLst>
              <a:ext uri="{FF2B5EF4-FFF2-40B4-BE49-F238E27FC236}">
                <a16:creationId xmlns:a16="http://schemas.microsoft.com/office/drawing/2014/main" id="{0F648585-C171-4059-A09E-E4C64A0BEAFE}"/>
              </a:ext>
            </a:extLst>
          </p:cNvPr>
          <p:cNvSpPr>
            <a:spLocks noGrp="1"/>
          </p:cNvSpPr>
          <p:nvPr>
            <p:ph type="sldNum" sz="quarter" idx="12"/>
          </p:nvPr>
        </p:nvSpPr>
        <p:spPr/>
        <p:txBody>
          <a:bodyPr wrap="square">
            <a:noAutofit/>
          </a:bodyPr>
          <a:lstStyle/>
          <a:p>
            <a:fld id="{1B1CF60C-C85D-47C0-8597-E3BF95F18FA3}" type="slidenum">
              <a:rPr lang="es-ES_tradnl" smtClean="0"/>
              <a:t>46</a:t>
            </a:fld>
            <a:endParaRPr lang="es-ES_tradnl" dirty="0"/>
          </a:p>
        </p:txBody>
      </p:sp>
      <p:sp>
        <p:nvSpPr>
          <p:cNvPr id="5" name="Footer Placeholder 4">
            <a:extLst>
              <a:ext uri="{FF2B5EF4-FFF2-40B4-BE49-F238E27FC236}">
                <a16:creationId xmlns:a16="http://schemas.microsoft.com/office/drawing/2014/main" id="{DA8B4132-42A3-49F5-8D07-70E31F04F190}"/>
              </a:ext>
            </a:extLst>
          </p:cNvPr>
          <p:cNvSpPr>
            <a:spLocks noGrp="1"/>
          </p:cNvSpPr>
          <p:nvPr>
            <p:ph type="ftr" sz="quarter" idx="13"/>
          </p:nvPr>
        </p:nvSpPr>
        <p:spPr/>
        <p:txBody>
          <a:bodyPr wrap="square">
            <a:noAutofit/>
          </a:bodyPr>
          <a:lstStyle/>
          <a:p>
            <a:pPr algn="l"/>
            <a:r>
              <a:rPr lang="es-ES_tradnl" dirty="0"/>
              <a:t>© The TRACOM Corporation. Todos los derechos reservados.</a:t>
            </a:r>
          </a:p>
        </p:txBody>
      </p:sp>
      <p:sp>
        <p:nvSpPr>
          <p:cNvPr id="9" name="Text Placeholder 8">
            <a:extLst>
              <a:ext uri="{FF2B5EF4-FFF2-40B4-BE49-F238E27FC236}">
                <a16:creationId xmlns:a16="http://schemas.microsoft.com/office/drawing/2014/main" id="{85D55731-13AF-4B92-ABBD-AE6EB6FE775C}"/>
              </a:ext>
            </a:extLst>
          </p:cNvPr>
          <p:cNvSpPr>
            <a:spLocks noGrp="1"/>
          </p:cNvSpPr>
          <p:nvPr>
            <p:ph type="body" sz="quarter" idx="14"/>
          </p:nvPr>
        </p:nvSpPr>
        <p:spPr>
          <a:xfrm>
            <a:off x="390524" y="1320800"/>
            <a:ext cx="11572875" cy="903288"/>
          </a:xfrm>
        </p:spPr>
        <p:txBody>
          <a:bodyPr wrap="square">
            <a:noAutofit/>
          </a:bodyPr>
          <a:lstStyle/>
          <a:p>
            <a:r>
              <a:rPr lang="es-ES_tradnl" dirty="0">
                <a:solidFill>
                  <a:srgbClr val="444A4A"/>
                </a:solidFill>
              </a:rPr>
              <a:t>El grado en que una persona tiende a preguntar o decir.</a:t>
            </a:r>
          </a:p>
        </p:txBody>
      </p:sp>
      <p:sp>
        <p:nvSpPr>
          <p:cNvPr id="105" name="Freeform: Shape 104">
            <a:extLst>
              <a:ext uri="{FF2B5EF4-FFF2-40B4-BE49-F238E27FC236}">
                <a16:creationId xmlns:a16="http://schemas.microsoft.com/office/drawing/2014/main" id="{F47359FB-C5A9-4B91-AA9E-3F9EB11EB072}"/>
              </a:ext>
            </a:extLst>
          </p:cNvPr>
          <p:cNvSpPr/>
          <p:nvPr/>
        </p:nvSpPr>
        <p:spPr bwMode="gray">
          <a:xfrm>
            <a:off x="318808" y="3946278"/>
            <a:ext cx="11554407" cy="47148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grpSp>
        <p:nvGrpSpPr>
          <p:cNvPr id="11" name="Group 10">
            <a:extLst>
              <a:ext uri="{FF2B5EF4-FFF2-40B4-BE49-F238E27FC236}">
                <a16:creationId xmlns:a16="http://schemas.microsoft.com/office/drawing/2014/main" id="{61028CB7-221A-496D-9791-24DAA674F1DB}"/>
              </a:ext>
            </a:extLst>
          </p:cNvPr>
          <p:cNvGrpSpPr/>
          <p:nvPr/>
        </p:nvGrpSpPr>
        <p:grpSpPr>
          <a:xfrm>
            <a:off x="849263" y="2867580"/>
            <a:ext cx="2197686" cy="2594526"/>
            <a:chOff x="663804" y="2652432"/>
            <a:chExt cx="2197686" cy="2594526"/>
          </a:xfrm>
        </p:grpSpPr>
        <p:grpSp>
          <p:nvGrpSpPr>
            <p:cNvPr id="2" name="Group 1">
              <a:extLst>
                <a:ext uri="{FF2B5EF4-FFF2-40B4-BE49-F238E27FC236}">
                  <a16:creationId xmlns:a16="http://schemas.microsoft.com/office/drawing/2014/main" id="{F69E7FE5-AC1F-4715-B8C8-261187280A71}"/>
                </a:ext>
              </a:extLst>
            </p:cNvPr>
            <p:cNvGrpSpPr/>
            <p:nvPr/>
          </p:nvGrpSpPr>
          <p:grpSpPr>
            <a:xfrm>
              <a:off x="666262" y="2652432"/>
              <a:ext cx="2195228" cy="2594526"/>
              <a:chOff x="666262" y="2652432"/>
              <a:chExt cx="2195228" cy="2594526"/>
            </a:xfrm>
          </p:grpSpPr>
          <p:sp>
            <p:nvSpPr>
              <p:cNvPr id="106" name="Rectangle 105">
                <a:extLst>
                  <a:ext uri="{FF2B5EF4-FFF2-40B4-BE49-F238E27FC236}">
                    <a16:creationId xmlns:a16="http://schemas.microsoft.com/office/drawing/2014/main" id="{7CBEC70D-C074-4106-B90C-A3290F802108}"/>
                  </a:ext>
                </a:extLst>
              </p:cNvPr>
              <p:cNvSpPr/>
              <p:nvPr/>
            </p:nvSpPr>
            <p:spPr bwMode="gray">
              <a:xfrm>
                <a:off x="824062" y="2658244"/>
                <a:ext cx="2037427" cy="8581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nSpc>
                    <a:spcPct val="85000"/>
                  </a:lnSpc>
                </a:pPr>
                <a:r>
                  <a:rPr lang="es-ES_tradnl" dirty="0">
                    <a:solidFill>
                      <a:schemeClr val="accent6"/>
                    </a:solidFill>
                  </a:rPr>
                  <a:t>Más </a:t>
                </a:r>
                <a:br>
                  <a:rPr lang="es-ES_tradnl" dirty="0">
                    <a:solidFill>
                      <a:schemeClr val="accent6"/>
                    </a:solidFill>
                  </a:rPr>
                </a:br>
                <a:r>
                  <a:rPr lang="es-ES_tradnl" dirty="0">
                    <a:solidFill>
                      <a:schemeClr val="accent2"/>
                    </a:solidFill>
                    <a:latin typeface="Arial Black" panose="020B0A04020102020204" pitchFamily="34" charset="0"/>
                  </a:rPr>
                  <a:t>Preguntar</a:t>
                </a:r>
              </a:p>
            </p:txBody>
          </p:sp>
          <p:cxnSp>
            <p:nvCxnSpPr>
              <p:cNvPr id="112" name="Straight Arrow Connector 111">
                <a:extLst>
                  <a:ext uri="{FF2B5EF4-FFF2-40B4-BE49-F238E27FC236}">
                    <a16:creationId xmlns:a16="http://schemas.microsoft.com/office/drawing/2014/main" id="{BC3CDF6D-9308-4718-A404-2FB11520D53C}"/>
                  </a:ext>
                </a:extLst>
              </p:cNvPr>
              <p:cNvCxnSpPr>
                <a:cxnSpLocks/>
              </p:cNvCxnSpPr>
              <p:nvPr/>
            </p:nvCxnSpPr>
            <p:spPr>
              <a:xfrm flipV="1">
                <a:off x="751988" y="2652432"/>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4C58A70F-5996-4107-921A-B257E0ED82D3}"/>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43" name="Rectangle 42">
                <a:extLst>
                  <a:ext uri="{FF2B5EF4-FFF2-40B4-BE49-F238E27FC236}">
                    <a16:creationId xmlns:a16="http://schemas.microsoft.com/office/drawing/2014/main" id="{64D2FFB6-C149-41A3-82CC-8BD120E50E07}"/>
                  </a:ext>
                </a:extLst>
              </p:cNvPr>
              <p:cNvSpPr/>
              <p:nvPr/>
            </p:nvSpPr>
            <p:spPr bwMode="gray">
              <a:xfrm>
                <a:off x="824063" y="4470441"/>
                <a:ext cx="2037427"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600" kern="1200">
                    <a:ln>
                      <a:noFill/>
                    </a:ln>
                    <a:solidFill>
                      <a:prstClr val="black"/>
                    </a:solidFill>
                    <a:effectLst/>
                    <a:uLnTx/>
                    <a:uFillTx/>
                    <a:latin typeface="Arial" panose="020B0604020202020204"/>
                    <a:ea typeface="+mn-ea"/>
                    <a:cs typeface="+mn-cs"/>
                  </a:defRPr>
                </a:pPr>
                <a:r>
                  <a:rPr lang="es-ES_tradnl" dirty="0"/>
                  <a:t>Más Asertivo con preguntar que el 75 % de la población</a:t>
                </a:r>
                <a:endParaRPr lang="es-ES_tradnl" dirty="0">
                  <a:solidFill>
                    <a:schemeClr val="accent2"/>
                  </a:solidFill>
                  <a:latin typeface="Arial Black" panose="020B0A04020102020204" pitchFamily="34" charset="0"/>
                </a:endParaRPr>
              </a:p>
            </p:txBody>
          </p:sp>
          <p:cxnSp>
            <p:nvCxnSpPr>
              <p:cNvPr id="44" name="Straight Arrow Connector 43">
                <a:extLst>
                  <a:ext uri="{FF2B5EF4-FFF2-40B4-BE49-F238E27FC236}">
                    <a16:creationId xmlns:a16="http://schemas.microsoft.com/office/drawing/2014/main" id="{72F769FD-FAB2-47C9-B66B-814BB5CE0B6A}"/>
                  </a:ext>
                </a:extLst>
              </p:cNvPr>
              <p:cNvCxnSpPr>
                <a:cxnSpLocks/>
              </p:cNvCxnSpPr>
              <p:nvPr/>
            </p:nvCxnSpPr>
            <p:spPr>
              <a:xfrm flipV="1">
                <a:off x="753526" y="3932339"/>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grpSp>
        <p:sp>
          <p:nvSpPr>
            <p:cNvPr id="61" name="Oval 60">
              <a:extLst>
                <a:ext uri="{FF2B5EF4-FFF2-40B4-BE49-F238E27FC236}">
                  <a16:creationId xmlns:a16="http://schemas.microsoft.com/office/drawing/2014/main" id="{596B154B-8FF8-48DD-921F-A19B50280E46}"/>
                </a:ext>
              </a:extLst>
            </p:cNvPr>
            <p:cNvSpPr/>
            <p:nvPr/>
          </p:nvSpPr>
          <p:spPr bwMode="gray">
            <a:xfrm flipV="1">
              <a:off x="663804"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grpSp>
      <p:grpSp>
        <p:nvGrpSpPr>
          <p:cNvPr id="12" name="Group 11">
            <a:extLst>
              <a:ext uri="{FF2B5EF4-FFF2-40B4-BE49-F238E27FC236}">
                <a16:creationId xmlns:a16="http://schemas.microsoft.com/office/drawing/2014/main" id="{82355E64-F2D0-4BE0-9FFB-E4EE49740F0C}"/>
              </a:ext>
            </a:extLst>
          </p:cNvPr>
          <p:cNvGrpSpPr/>
          <p:nvPr/>
        </p:nvGrpSpPr>
        <p:grpSpPr>
          <a:xfrm>
            <a:off x="3443349" y="2867580"/>
            <a:ext cx="2173653" cy="2634555"/>
            <a:chOff x="3673571" y="2652432"/>
            <a:chExt cx="2173653" cy="2634555"/>
          </a:xfrm>
        </p:grpSpPr>
        <p:grpSp>
          <p:nvGrpSpPr>
            <p:cNvPr id="3" name="Group 2">
              <a:extLst>
                <a:ext uri="{FF2B5EF4-FFF2-40B4-BE49-F238E27FC236}">
                  <a16:creationId xmlns:a16="http://schemas.microsoft.com/office/drawing/2014/main" id="{B151CDB1-0B77-4310-8A77-4C2D1FAB4EBA}"/>
                </a:ext>
              </a:extLst>
            </p:cNvPr>
            <p:cNvGrpSpPr/>
            <p:nvPr/>
          </p:nvGrpSpPr>
          <p:grpSpPr>
            <a:xfrm>
              <a:off x="3673571" y="2652432"/>
              <a:ext cx="2173653" cy="2634555"/>
              <a:chOff x="3673571" y="2652432"/>
              <a:chExt cx="2173653" cy="2634555"/>
            </a:xfrm>
          </p:grpSpPr>
          <p:sp>
            <p:nvSpPr>
              <p:cNvPr id="107" name="Rectangle 106">
                <a:extLst>
                  <a:ext uri="{FF2B5EF4-FFF2-40B4-BE49-F238E27FC236}">
                    <a16:creationId xmlns:a16="http://schemas.microsoft.com/office/drawing/2014/main" id="{862BD851-A968-4477-924E-FCC18BA47445}"/>
                  </a:ext>
                </a:extLst>
              </p:cNvPr>
              <p:cNvSpPr/>
              <p:nvPr/>
            </p:nvSpPr>
            <p:spPr bwMode="gray">
              <a:xfrm>
                <a:off x="3833353" y="2658243"/>
                <a:ext cx="2013871" cy="8581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chorCtr="0">
                <a:noAutofit/>
              </a:bodyPr>
              <a:lstStyle/>
              <a:p>
                <a:pPr>
                  <a:lnSpc>
                    <a:spcPct val="85000"/>
                  </a:lnSpc>
                </a:pPr>
                <a:r>
                  <a:rPr lang="es-ES_tradnl" dirty="0">
                    <a:solidFill>
                      <a:schemeClr val="accent2"/>
                    </a:solidFill>
                    <a:latin typeface="Arial Black" panose="020B0A04020102020204" pitchFamily="34" charset="0"/>
                  </a:rPr>
                  <a:t>Preguntar </a:t>
                </a:r>
                <a:br>
                  <a:rPr lang="es-ES_tradnl" dirty="0">
                    <a:solidFill>
                      <a:schemeClr val="accent2"/>
                    </a:solidFill>
                    <a:latin typeface="Arial Black" panose="020B0A04020102020204" pitchFamily="34" charset="0"/>
                  </a:rPr>
                </a:br>
                <a:r>
                  <a:rPr lang="es-ES_tradnl" dirty="0">
                    <a:solidFill>
                      <a:schemeClr val="accent6"/>
                    </a:solidFill>
                  </a:rPr>
                  <a:t>con algo de </a:t>
                </a:r>
                <a:br>
                  <a:rPr lang="es-ES_tradnl" dirty="0">
                    <a:solidFill>
                      <a:schemeClr val="accent6"/>
                    </a:solidFill>
                  </a:rPr>
                </a:br>
                <a:r>
                  <a:rPr lang="es-ES_tradnl" dirty="0">
                    <a:solidFill>
                      <a:schemeClr val="accent6"/>
                    </a:solidFill>
                  </a:rPr>
                  <a:t>Decir</a:t>
                </a:r>
              </a:p>
            </p:txBody>
          </p:sp>
          <p:cxnSp>
            <p:nvCxnSpPr>
              <p:cNvPr id="114" name="Straight Arrow Connector 113">
                <a:extLst>
                  <a:ext uri="{FF2B5EF4-FFF2-40B4-BE49-F238E27FC236}">
                    <a16:creationId xmlns:a16="http://schemas.microsoft.com/office/drawing/2014/main" id="{5737DADE-EA8E-47B8-84C6-FA905D25DEB9}"/>
                  </a:ext>
                </a:extLst>
              </p:cNvPr>
              <p:cNvCxnSpPr>
                <a:cxnSpLocks/>
              </p:cNvCxnSpPr>
              <p:nvPr/>
            </p:nvCxnSpPr>
            <p:spPr>
              <a:xfrm flipV="1">
                <a:off x="3762727" y="2652432"/>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05254348-75EA-49B2-9CB4-DBE65982CAD0}"/>
                  </a:ext>
                </a:extLst>
              </p:cNvPr>
              <p:cNvSpPr/>
              <p:nvPr/>
            </p:nvSpPr>
            <p:spPr bwMode="gray">
              <a:xfrm>
                <a:off x="3673571"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45" name="Rectangle 44">
                <a:extLst>
                  <a:ext uri="{FF2B5EF4-FFF2-40B4-BE49-F238E27FC236}">
                    <a16:creationId xmlns:a16="http://schemas.microsoft.com/office/drawing/2014/main" id="{F5949851-DC89-4B01-8747-A7A372B17FB7}"/>
                  </a:ext>
                </a:extLst>
              </p:cNvPr>
              <p:cNvSpPr/>
              <p:nvPr/>
            </p:nvSpPr>
            <p:spPr bwMode="gray">
              <a:xfrm>
                <a:off x="3813716" y="4510470"/>
                <a:ext cx="2013871"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600" kern="1200">
                    <a:ln>
                      <a:noFill/>
                    </a:ln>
                    <a:solidFill>
                      <a:prstClr val="black"/>
                    </a:solidFill>
                    <a:effectLst/>
                    <a:uLnTx/>
                    <a:uFillTx/>
                    <a:latin typeface="Arial" panose="020B0604020202020204"/>
                    <a:ea typeface="+mn-ea"/>
                    <a:cs typeface="+mn-cs"/>
                  </a:defRPr>
                </a:pPr>
                <a:r>
                  <a:rPr lang="es-ES_tradnl" dirty="0"/>
                  <a:t>Más Asertivo con preguntar que el 50 % de la población</a:t>
                </a:r>
              </a:p>
            </p:txBody>
          </p:sp>
          <p:cxnSp>
            <p:nvCxnSpPr>
              <p:cNvPr id="46" name="Straight Arrow Connector 45">
                <a:extLst>
                  <a:ext uri="{FF2B5EF4-FFF2-40B4-BE49-F238E27FC236}">
                    <a16:creationId xmlns:a16="http://schemas.microsoft.com/office/drawing/2014/main" id="{6E64FB6D-5E41-406F-9F9E-AFC31B96F595}"/>
                  </a:ext>
                </a:extLst>
              </p:cNvPr>
              <p:cNvCxnSpPr>
                <a:cxnSpLocks/>
              </p:cNvCxnSpPr>
              <p:nvPr/>
            </p:nvCxnSpPr>
            <p:spPr>
              <a:xfrm flipV="1">
                <a:off x="3761019" y="3904484"/>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grpSp>
        <p:sp>
          <p:nvSpPr>
            <p:cNvPr id="64" name="Oval 63">
              <a:extLst>
                <a:ext uri="{FF2B5EF4-FFF2-40B4-BE49-F238E27FC236}">
                  <a16:creationId xmlns:a16="http://schemas.microsoft.com/office/drawing/2014/main" id="{530CAD69-A7F1-4929-A28A-C7051CDC4F19}"/>
                </a:ext>
              </a:extLst>
            </p:cNvPr>
            <p:cNvSpPr/>
            <p:nvPr/>
          </p:nvSpPr>
          <p:spPr bwMode="gray">
            <a:xfrm flipV="1">
              <a:off x="3673571" y="3874172"/>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grpSp>
      <p:grpSp>
        <p:nvGrpSpPr>
          <p:cNvPr id="13" name="Group 12">
            <a:extLst>
              <a:ext uri="{FF2B5EF4-FFF2-40B4-BE49-F238E27FC236}">
                <a16:creationId xmlns:a16="http://schemas.microsoft.com/office/drawing/2014/main" id="{595BE5B8-0C9A-41A5-9DD2-2B4A82008374}"/>
              </a:ext>
            </a:extLst>
          </p:cNvPr>
          <p:cNvGrpSpPr/>
          <p:nvPr/>
        </p:nvGrpSpPr>
        <p:grpSpPr>
          <a:xfrm>
            <a:off x="6748033" y="2867580"/>
            <a:ext cx="2115806" cy="2635351"/>
            <a:chOff x="6721129" y="2652432"/>
            <a:chExt cx="2115806" cy="2635351"/>
          </a:xfrm>
        </p:grpSpPr>
        <p:grpSp>
          <p:nvGrpSpPr>
            <p:cNvPr id="4" name="Group 3">
              <a:extLst>
                <a:ext uri="{FF2B5EF4-FFF2-40B4-BE49-F238E27FC236}">
                  <a16:creationId xmlns:a16="http://schemas.microsoft.com/office/drawing/2014/main" id="{FE50E3DB-23C7-491A-933C-E1E0EF101904}"/>
                </a:ext>
              </a:extLst>
            </p:cNvPr>
            <p:cNvGrpSpPr/>
            <p:nvPr/>
          </p:nvGrpSpPr>
          <p:grpSpPr>
            <a:xfrm>
              <a:off x="6722155" y="2652432"/>
              <a:ext cx="2114780" cy="2635351"/>
              <a:chOff x="6722155" y="2652432"/>
              <a:chExt cx="2114780" cy="2635351"/>
            </a:xfrm>
          </p:grpSpPr>
          <p:sp>
            <p:nvSpPr>
              <p:cNvPr id="108" name="Rectangle 107">
                <a:extLst>
                  <a:ext uri="{FF2B5EF4-FFF2-40B4-BE49-F238E27FC236}">
                    <a16:creationId xmlns:a16="http://schemas.microsoft.com/office/drawing/2014/main" id="{720DD83C-BCAA-4EC7-BE2C-A082021A9E40}"/>
                  </a:ext>
                </a:extLst>
              </p:cNvPr>
              <p:cNvSpPr/>
              <p:nvPr/>
            </p:nvSpPr>
            <p:spPr bwMode="gray">
              <a:xfrm>
                <a:off x="6870563" y="2658242"/>
                <a:ext cx="1966372" cy="85801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chorCtr="0">
                <a:noAutofit/>
              </a:bodyPr>
              <a:lstStyle/>
              <a:p>
                <a:pPr>
                  <a:lnSpc>
                    <a:spcPct val="85000"/>
                  </a:lnSpc>
                </a:pPr>
                <a:r>
                  <a:rPr lang="es-ES_tradnl" dirty="0">
                    <a:solidFill>
                      <a:schemeClr val="accent2"/>
                    </a:solidFill>
                    <a:latin typeface="Arial Black" panose="020B0A04020102020204" pitchFamily="34" charset="0"/>
                  </a:rPr>
                  <a:t>Decir </a:t>
                </a:r>
                <a:br>
                  <a:rPr lang="es-ES_tradnl" dirty="0">
                    <a:solidFill>
                      <a:schemeClr val="accent2"/>
                    </a:solidFill>
                    <a:latin typeface="Arial Black" panose="020B0A04020102020204" pitchFamily="34" charset="0"/>
                  </a:rPr>
                </a:br>
                <a:r>
                  <a:rPr lang="es-ES_tradnl" dirty="0">
                    <a:solidFill>
                      <a:schemeClr val="accent6"/>
                    </a:solidFill>
                  </a:rPr>
                  <a:t>con algo de Preguntar</a:t>
                </a:r>
              </a:p>
            </p:txBody>
          </p:sp>
          <p:cxnSp>
            <p:nvCxnSpPr>
              <p:cNvPr id="115" name="Straight Arrow Connector 114">
                <a:extLst>
                  <a:ext uri="{FF2B5EF4-FFF2-40B4-BE49-F238E27FC236}">
                    <a16:creationId xmlns:a16="http://schemas.microsoft.com/office/drawing/2014/main" id="{0966F77E-C92A-4E02-97A3-64B80B73A117}"/>
                  </a:ext>
                </a:extLst>
              </p:cNvPr>
              <p:cNvCxnSpPr>
                <a:cxnSpLocks/>
              </p:cNvCxnSpPr>
              <p:nvPr/>
            </p:nvCxnSpPr>
            <p:spPr>
              <a:xfrm flipV="1">
                <a:off x="6802487" y="2652432"/>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2" name="Oval 151">
                <a:extLst>
                  <a:ext uri="{FF2B5EF4-FFF2-40B4-BE49-F238E27FC236}">
                    <a16:creationId xmlns:a16="http://schemas.microsoft.com/office/drawing/2014/main" id="{DDA7D8D5-386C-43EA-B6EC-73EF743A014B}"/>
                  </a:ext>
                </a:extLst>
              </p:cNvPr>
              <p:cNvSpPr/>
              <p:nvPr/>
            </p:nvSpPr>
            <p:spPr bwMode="gray">
              <a:xfrm>
                <a:off x="6722155"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47" name="Rectangle 46">
                <a:extLst>
                  <a:ext uri="{FF2B5EF4-FFF2-40B4-BE49-F238E27FC236}">
                    <a16:creationId xmlns:a16="http://schemas.microsoft.com/office/drawing/2014/main" id="{88B373D2-F5DC-4998-B72D-7CA19C85FE75}"/>
                  </a:ext>
                </a:extLst>
              </p:cNvPr>
              <p:cNvSpPr/>
              <p:nvPr/>
            </p:nvSpPr>
            <p:spPr bwMode="gray">
              <a:xfrm>
                <a:off x="6855144" y="4511266"/>
                <a:ext cx="1966372"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600" kern="1200">
                    <a:ln>
                      <a:noFill/>
                    </a:ln>
                    <a:solidFill>
                      <a:prstClr val="black"/>
                    </a:solidFill>
                    <a:effectLst/>
                    <a:uLnTx/>
                    <a:uFillTx/>
                    <a:latin typeface="Arial" panose="020B0604020202020204"/>
                    <a:ea typeface="+mn-ea"/>
                    <a:cs typeface="+mn-cs"/>
                  </a:defRPr>
                </a:pPr>
                <a:r>
                  <a:rPr lang="es-ES_tradnl" dirty="0"/>
                  <a:t>Más Asertivo con decir que el 50 % de la población</a:t>
                </a:r>
              </a:p>
            </p:txBody>
          </p:sp>
          <p:cxnSp>
            <p:nvCxnSpPr>
              <p:cNvPr id="48" name="Straight Arrow Connector 47">
                <a:extLst>
                  <a:ext uri="{FF2B5EF4-FFF2-40B4-BE49-F238E27FC236}">
                    <a16:creationId xmlns:a16="http://schemas.microsoft.com/office/drawing/2014/main" id="{71A546AC-1DA8-4FAF-A207-89C7A4CE37A2}"/>
                  </a:ext>
                </a:extLst>
              </p:cNvPr>
              <p:cNvCxnSpPr>
                <a:cxnSpLocks/>
              </p:cNvCxnSpPr>
              <p:nvPr/>
            </p:nvCxnSpPr>
            <p:spPr>
              <a:xfrm flipV="1">
                <a:off x="6804997" y="3916090"/>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grpSp>
        <p:sp>
          <p:nvSpPr>
            <p:cNvPr id="68" name="Oval 67">
              <a:extLst>
                <a:ext uri="{FF2B5EF4-FFF2-40B4-BE49-F238E27FC236}">
                  <a16:creationId xmlns:a16="http://schemas.microsoft.com/office/drawing/2014/main" id="{F6F86F60-AE12-4629-A039-C4C00977A621}"/>
                </a:ext>
              </a:extLst>
            </p:cNvPr>
            <p:cNvSpPr/>
            <p:nvPr/>
          </p:nvSpPr>
          <p:spPr bwMode="gray">
            <a:xfrm flipV="1">
              <a:off x="6721129" y="3874172"/>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grpSp>
      <p:grpSp>
        <p:nvGrpSpPr>
          <p:cNvPr id="14" name="Group 13">
            <a:extLst>
              <a:ext uri="{FF2B5EF4-FFF2-40B4-BE49-F238E27FC236}">
                <a16:creationId xmlns:a16="http://schemas.microsoft.com/office/drawing/2014/main" id="{62C83BEE-D801-4E35-8C2A-3DE5B50AFD4C}"/>
              </a:ext>
            </a:extLst>
          </p:cNvPr>
          <p:cNvGrpSpPr/>
          <p:nvPr/>
        </p:nvGrpSpPr>
        <p:grpSpPr>
          <a:xfrm>
            <a:off x="9683910" y="2867580"/>
            <a:ext cx="2042517" cy="2695055"/>
            <a:chOff x="9767564" y="2652432"/>
            <a:chExt cx="2042517" cy="2695055"/>
          </a:xfrm>
        </p:grpSpPr>
        <p:grpSp>
          <p:nvGrpSpPr>
            <p:cNvPr id="7" name="Group 6">
              <a:extLst>
                <a:ext uri="{FF2B5EF4-FFF2-40B4-BE49-F238E27FC236}">
                  <a16:creationId xmlns:a16="http://schemas.microsoft.com/office/drawing/2014/main" id="{D01F4BB2-CD92-4555-BB2D-227F92862F8B}"/>
                </a:ext>
              </a:extLst>
            </p:cNvPr>
            <p:cNvGrpSpPr/>
            <p:nvPr/>
          </p:nvGrpSpPr>
          <p:grpSpPr>
            <a:xfrm>
              <a:off x="9767564" y="2652432"/>
              <a:ext cx="2042517" cy="2695055"/>
              <a:chOff x="9767564" y="2652432"/>
              <a:chExt cx="2042517" cy="2695055"/>
            </a:xfrm>
          </p:grpSpPr>
          <p:sp>
            <p:nvSpPr>
              <p:cNvPr id="109" name="Rectangle 108">
                <a:extLst>
                  <a:ext uri="{FF2B5EF4-FFF2-40B4-BE49-F238E27FC236}">
                    <a16:creationId xmlns:a16="http://schemas.microsoft.com/office/drawing/2014/main" id="{7A071793-5E94-4075-9D7A-39BD412B488B}"/>
                  </a:ext>
                </a:extLst>
              </p:cNvPr>
              <p:cNvSpPr/>
              <p:nvPr/>
            </p:nvSpPr>
            <p:spPr bwMode="gray">
              <a:xfrm>
                <a:off x="9920009" y="2658241"/>
                <a:ext cx="1777555" cy="85801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nSpc>
                    <a:spcPct val="85000"/>
                  </a:lnSpc>
                </a:pPr>
                <a:r>
                  <a:rPr lang="es-ES_tradnl" dirty="0">
                    <a:solidFill>
                      <a:schemeClr val="accent6"/>
                    </a:solidFill>
                  </a:rPr>
                  <a:t>Más </a:t>
                </a:r>
                <a:br>
                  <a:rPr lang="es-ES_tradnl" dirty="0">
                    <a:solidFill>
                      <a:schemeClr val="accent6"/>
                    </a:solidFill>
                  </a:rPr>
                </a:br>
                <a:r>
                  <a:rPr lang="es-ES_tradnl" dirty="0">
                    <a:solidFill>
                      <a:schemeClr val="accent2"/>
                    </a:solidFill>
                    <a:latin typeface="Arial Black" panose="020B0A04020102020204" pitchFamily="34" charset="0"/>
                  </a:rPr>
                  <a:t>Decir</a:t>
                </a:r>
              </a:p>
            </p:txBody>
          </p:sp>
          <p:cxnSp>
            <p:nvCxnSpPr>
              <p:cNvPr id="116" name="Straight Arrow Connector 115">
                <a:extLst>
                  <a:ext uri="{FF2B5EF4-FFF2-40B4-BE49-F238E27FC236}">
                    <a16:creationId xmlns:a16="http://schemas.microsoft.com/office/drawing/2014/main" id="{1516D83F-D678-4103-9DCA-A6D8615A2EAB}"/>
                  </a:ext>
                </a:extLst>
              </p:cNvPr>
              <p:cNvCxnSpPr>
                <a:cxnSpLocks/>
              </p:cNvCxnSpPr>
              <p:nvPr/>
            </p:nvCxnSpPr>
            <p:spPr>
              <a:xfrm flipV="1">
                <a:off x="9849971" y="2652432"/>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6CA66541-9FB1-4BCF-B519-50D9D36020B9}"/>
                  </a:ext>
                </a:extLst>
              </p:cNvPr>
              <p:cNvSpPr/>
              <p:nvPr/>
            </p:nvSpPr>
            <p:spPr bwMode="gray">
              <a:xfrm>
                <a:off x="9767564"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49" name="Rectangle 48">
                <a:extLst>
                  <a:ext uri="{FF2B5EF4-FFF2-40B4-BE49-F238E27FC236}">
                    <a16:creationId xmlns:a16="http://schemas.microsoft.com/office/drawing/2014/main" id="{0D286B77-1F07-433D-9E4F-5760B7BA6DA8}"/>
                  </a:ext>
                </a:extLst>
              </p:cNvPr>
              <p:cNvSpPr/>
              <p:nvPr/>
            </p:nvSpPr>
            <p:spPr bwMode="gray">
              <a:xfrm>
                <a:off x="9917390" y="4570970"/>
                <a:ext cx="1892691"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600" kern="1200">
                    <a:ln>
                      <a:noFill/>
                    </a:ln>
                    <a:solidFill>
                      <a:prstClr val="black"/>
                    </a:solidFill>
                    <a:effectLst/>
                    <a:uLnTx/>
                    <a:uFillTx/>
                    <a:latin typeface="Arial" panose="020B0604020202020204"/>
                    <a:ea typeface="+mn-ea"/>
                    <a:cs typeface="+mn-cs"/>
                  </a:defRPr>
                </a:pPr>
                <a:r>
                  <a:rPr lang="es-ES_tradnl" dirty="0"/>
                  <a:t>Más Asertivo con decir que el 75 % de la población</a:t>
                </a:r>
              </a:p>
            </p:txBody>
          </p:sp>
          <p:cxnSp>
            <p:nvCxnSpPr>
              <p:cNvPr id="50" name="Straight Arrow Connector 49">
                <a:extLst>
                  <a:ext uri="{FF2B5EF4-FFF2-40B4-BE49-F238E27FC236}">
                    <a16:creationId xmlns:a16="http://schemas.microsoft.com/office/drawing/2014/main" id="{210B9B01-F509-4715-AB4B-B18F1D1EC42E}"/>
                  </a:ext>
                </a:extLst>
              </p:cNvPr>
              <p:cNvCxnSpPr>
                <a:cxnSpLocks/>
              </p:cNvCxnSpPr>
              <p:nvPr/>
            </p:nvCxnSpPr>
            <p:spPr>
              <a:xfrm flipV="1">
                <a:off x="9847352" y="3993115"/>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grpSp>
        <p:sp>
          <p:nvSpPr>
            <p:cNvPr id="71" name="Oval 70">
              <a:extLst>
                <a:ext uri="{FF2B5EF4-FFF2-40B4-BE49-F238E27FC236}">
                  <a16:creationId xmlns:a16="http://schemas.microsoft.com/office/drawing/2014/main" id="{D9D644F4-1417-4A8D-894C-6149CA005516}"/>
                </a:ext>
              </a:extLst>
            </p:cNvPr>
            <p:cNvSpPr/>
            <p:nvPr/>
          </p:nvSpPr>
          <p:spPr bwMode="gray">
            <a:xfrm flipV="1">
              <a:off x="9768687" y="3874172"/>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grpSp>
      <p:sp>
        <p:nvSpPr>
          <p:cNvPr id="51" name="Content Placeholder 2">
            <a:extLst>
              <a:ext uri="{FF2B5EF4-FFF2-40B4-BE49-F238E27FC236}">
                <a16:creationId xmlns:a16="http://schemas.microsoft.com/office/drawing/2014/main" id="{67C84465-5763-4204-A46E-35B75565BF29}"/>
              </a:ext>
            </a:extLst>
          </p:cNvPr>
          <p:cNvSpPr txBox="1">
            <a:spLocks/>
          </p:cNvSpPr>
          <p:nvPr/>
        </p:nvSpPr>
        <p:spPr>
          <a:xfrm>
            <a:off x="4170363" y="228601"/>
            <a:ext cx="7793037" cy="5715000"/>
          </a:xfrm>
          <a:prstGeom prst="rect">
            <a:avLst/>
          </a:prstGeom>
        </p:spPr>
        <p:txBody>
          <a:bodyPr wrap="square">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_tradnl" dirty="0"/>
              <a:t> </a:t>
            </a:r>
          </a:p>
        </p:txBody>
      </p:sp>
      <p:sp>
        <p:nvSpPr>
          <p:cNvPr id="41" name="TextBox 40">
            <a:extLst>
              <a:ext uri="{FF2B5EF4-FFF2-40B4-BE49-F238E27FC236}">
                <a16:creationId xmlns:a16="http://schemas.microsoft.com/office/drawing/2014/main" id="{BEEB4183-279F-4BB2-9DE7-8D28E674D286}"/>
              </a:ext>
            </a:extLst>
          </p:cNvPr>
          <p:cNvSpPr txBox="1"/>
          <p:nvPr/>
        </p:nvSpPr>
        <p:spPr>
          <a:xfrm>
            <a:off x="1944878" y="2455849"/>
            <a:ext cx="166712" cy="276999"/>
          </a:xfrm>
          <a:prstGeom prst="rect">
            <a:avLst/>
          </a:prstGeom>
          <a:noFill/>
        </p:spPr>
        <p:txBody>
          <a:bodyPr wrap="square" lIns="0" tIns="0" rIns="0" bIns="0">
            <a:noAutofit/>
          </a:bodyPr>
          <a:lstStyle/>
          <a:p>
            <a:pPr algn="l">
              <a:defRPr b="1"/>
            </a:pPr>
            <a:r>
              <a:rPr lang="es-ES_tradnl" dirty="0"/>
              <a:t>D</a:t>
            </a:r>
          </a:p>
        </p:txBody>
      </p:sp>
      <p:sp>
        <p:nvSpPr>
          <p:cNvPr id="42" name="TextBox 41">
            <a:extLst>
              <a:ext uri="{FF2B5EF4-FFF2-40B4-BE49-F238E27FC236}">
                <a16:creationId xmlns:a16="http://schemas.microsoft.com/office/drawing/2014/main" id="{645AE42D-6BCD-491A-8D8C-34640F75B90F}"/>
              </a:ext>
            </a:extLst>
          </p:cNvPr>
          <p:cNvSpPr txBox="1"/>
          <p:nvPr/>
        </p:nvSpPr>
        <p:spPr>
          <a:xfrm>
            <a:off x="4526710" y="2455849"/>
            <a:ext cx="166712" cy="276999"/>
          </a:xfrm>
          <a:prstGeom prst="rect">
            <a:avLst/>
          </a:prstGeom>
          <a:noFill/>
        </p:spPr>
        <p:txBody>
          <a:bodyPr wrap="square" lIns="0" tIns="0" rIns="0" bIns="0">
            <a:noAutofit/>
          </a:bodyPr>
          <a:lstStyle/>
          <a:p>
            <a:pPr algn="l">
              <a:defRPr b="1"/>
            </a:pPr>
            <a:r>
              <a:rPr lang="es-ES_tradnl" dirty="0"/>
              <a:t>C</a:t>
            </a:r>
          </a:p>
        </p:txBody>
      </p:sp>
      <p:sp>
        <p:nvSpPr>
          <p:cNvPr id="53" name="TextBox 52">
            <a:extLst>
              <a:ext uri="{FF2B5EF4-FFF2-40B4-BE49-F238E27FC236}">
                <a16:creationId xmlns:a16="http://schemas.microsoft.com/office/drawing/2014/main" id="{54DA3A1F-CFA4-401A-B334-0048BD2C18A8}"/>
              </a:ext>
            </a:extLst>
          </p:cNvPr>
          <p:cNvSpPr txBox="1"/>
          <p:nvPr/>
        </p:nvSpPr>
        <p:spPr>
          <a:xfrm>
            <a:off x="7781878" y="2460924"/>
            <a:ext cx="166712" cy="276999"/>
          </a:xfrm>
          <a:prstGeom prst="rect">
            <a:avLst/>
          </a:prstGeom>
          <a:noFill/>
        </p:spPr>
        <p:txBody>
          <a:bodyPr wrap="square" lIns="0" tIns="0" rIns="0" bIns="0">
            <a:noAutofit/>
          </a:bodyPr>
          <a:lstStyle/>
          <a:p>
            <a:pPr algn="l">
              <a:defRPr b="1"/>
            </a:pPr>
            <a:r>
              <a:rPr lang="es-ES_tradnl" dirty="0"/>
              <a:t>B</a:t>
            </a:r>
          </a:p>
        </p:txBody>
      </p:sp>
      <p:sp>
        <p:nvSpPr>
          <p:cNvPr id="54" name="TextBox 53">
            <a:extLst>
              <a:ext uri="{FF2B5EF4-FFF2-40B4-BE49-F238E27FC236}">
                <a16:creationId xmlns:a16="http://schemas.microsoft.com/office/drawing/2014/main" id="{A601E5CC-F506-4EB4-BCB1-21AA795E6A4B}"/>
              </a:ext>
            </a:extLst>
          </p:cNvPr>
          <p:cNvSpPr txBox="1"/>
          <p:nvPr/>
        </p:nvSpPr>
        <p:spPr>
          <a:xfrm>
            <a:off x="10696725" y="2460923"/>
            <a:ext cx="166712" cy="276999"/>
          </a:xfrm>
          <a:prstGeom prst="rect">
            <a:avLst/>
          </a:prstGeom>
          <a:noFill/>
        </p:spPr>
        <p:txBody>
          <a:bodyPr wrap="square" lIns="0" tIns="0" rIns="0" bIns="0">
            <a:noAutofit/>
          </a:bodyPr>
          <a:lstStyle/>
          <a:p>
            <a:pPr algn="l">
              <a:defRPr b="1"/>
            </a:pPr>
            <a:r>
              <a:rPr lang="es-ES_tradnl" dirty="0"/>
              <a:t>A</a:t>
            </a:r>
          </a:p>
        </p:txBody>
      </p:sp>
    </p:spTree>
    <p:extLst>
      <p:ext uri="{BB962C8B-B14F-4D97-AF65-F5344CB8AC3E}">
        <p14:creationId xmlns:p14="http://schemas.microsoft.com/office/powerpoint/2010/main" val="14057169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down)">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wipe(down)">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wipe(down)">
                                      <p:cBhvr>
                                        <p:cTn id="26" dur="500"/>
                                        <p:tgtEl>
                                          <p:spTgt spid="5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down)">
                                      <p:cBhvr>
                                        <p:cTn id="3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53" grpId="0"/>
      <p:bldP spid="5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B885-4FF0-4F4B-BAFD-0FB0FE8365E7}"/>
              </a:ext>
            </a:extLst>
          </p:cNvPr>
          <p:cNvSpPr>
            <a:spLocks noGrp="1"/>
          </p:cNvSpPr>
          <p:nvPr>
            <p:ph type="title"/>
          </p:nvPr>
        </p:nvSpPr>
        <p:spPr>
          <a:xfrm>
            <a:off x="563399" y="228600"/>
            <a:ext cx="3514889" cy="1995488"/>
          </a:xfrm>
        </p:spPr>
        <p:txBody>
          <a:bodyPr wrap="square">
            <a:noAutofit/>
          </a:bodyPr>
          <a:lstStyle/>
          <a:p>
            <a:r>
              <a:rPr lang="es-ES_tradnl" dirty="0"/>
              <a:t>La Receptividad</a:t>
            </a:r>
          </a:p>
        </p:txBody>
      </p:sp>
      <p:sp>
        <p:nvSpPr>
          <p:cNvPr id="3" name="Content Placeholder 2">
            <a:extLst>
              <a:ext uri="{FF2B5EF4-FFF2-40B4-BE49-F238E27FC236}">
                <a16:creationId xmlns:a16="http://schemas.microsoft.com/office/drawing/2014/main" id="{D33EB2B1-EA13-4D40-9AA2-B54BA2B4F86F}"/>
              </a:ext>
            </a:extLst>
          </p:cNvPr>
          <p:cNvSpPr>
            <a:spLocks noGrp="1"/>
          </p:cNvSpPr>
          <p:nvPr>
            <p:ph idx="1"/>
          </p:nvPr>
        </p:nvSpPr>
        <p:spPr/>
        <p:txBody>
          <a:bodyPr wrap="square">
            <a:noAutofit/>
          </a:bodyPr>
          <a:lstStyle/>
          <a:p>
            <a:r>
              <a:rPr lang="es-ES_tradnl" dirty="0"/>
              <a:t> </a:t>
            </a:r>
          </a:p>
        </p:txBody>
      </p:sp>
      <p:sp>
        <p:nvSpPr>
          <p:cNvPr id="4" name="Text Placeholder 3">
            <a:extLst>
              <a:ext uri="{FF2B5EF4-FFF2-40B4-BE49-F238E27FC236}">
                <a16:creationId xmlns:a16="http://schemas.microsoft.com/office/drawing/2014/main" id="{2B1C8AD9-0BCF-42D0-AD98-E794E59C9012}"/>
              </a:ext>
            </a:extLst>
          </p:cNvPr>
          <p:cNvSpPr>
            <a:spLocks noGrp="1"/>
          </p:cNvSpPr>
          <p:nvPr>
            <p:ph type="body" sz="half" idx="2"/>
          </p:nvPr>
        </p:nvSpPr>
        <p:spPr>
          <a:xfrm>
            <a:off x="563401" y="2352675"/>
            <a:ext cx="3514888" cy="3590926"/>
          </a:xfrm>
        </p:spPr>
        <p:txBody>
          <a:bodyPr wrap="square">
            <a:noAutofit/>
          </a:bodyPr>
          <a:lstStyle/>
          <a:p>
            <a:r>
              <a:rPr lang="es-ES_tradnl" sz="2200" dirty="0">
                <a:solidFill>
                  <a:srgbClr val="444A4A"/>
                </a:solidFill>
              </a:rPr>
              <a:t>El grado en que una persona tiende a controlar </a:t>
            </a:r>
            <a:br>
              <a:rPr lang="es-ES_tradnl" sz="2200" dirty="0">
                <a:solidFill>
                  <a:srgbClr val="444A4A"/>
                </a:solidFill>
              </a:rPr>
            </a:br>
            <a:r>
              <a:rPr lang="es-ES_tradnl" sz="2200" dirty="0">
                <a:solidFill>
                  <a:srgbClr val="444A4A"/>
                </a:solidFill>
              </a:rPr>
              <a:t>o demostrar emociones.</a:t>
            </a:r>
          </a:p>
        </p:txBody>
      </p:sp>
      <p:sp>
        <p:nvSpPr>
          <p:cNvPr id="5" name="Footer Placeholder 4">
            <a:extLst>
              <a:ext uri="{FF2B5EF4-FFF2-40B4-BE49-F238E27FC236}">
                <a16:creationId xmlns:a16="http://schemas.microsoft.com/office/drawing/2014/main" id="{7D88137A-B730-42D0-A322-5AF9461C44F1}"/>
              </a:ext>
            </a:extLst>
          </p:cNvPr>
          <p:cNvSpPr>
            <a:spLocks noGrp="1"/>
          </p:cNvSpPr>
          <p:nvPr>
            <p:ph type="ftr" sz="quarter" idx="11"/>
          </p:nvPr>
        </p:nvSpPr>
        <p:spPr/>
        <p:txBody>
          <a:bodyPr wrap="square">
            <a:noAutofit/>
          </a:bodyPr>
          <a:lstStyle/>
          <a:p>
            <a:pPr algn="l"/>
            <a:r>
              <a:rPr lang="es-ES_tradnl" dirty="0"/>
              <a:t>© The TRACOM Corporation. Todos los derechos reservados.</a:t>
            </a:r>
          </a:p>
        </p:txBody>
      </p:sp>
      <p:sp>
        <p:nvSpPr>
          <p:cNvPr id="6" name="Slide Number Placeholder 5">
            <a:extLst>
              <a:ext uri="{FF2B5EF4-FFF2-40B4-BE49-F238E27FC236}">
                <a16:creationId xmlns:a16="http://schemas.microsoft.com/office/drawing/2014/main" id="{3E62CC6D-5654-45E5-95E5-1767593B5DC5}"/>
              </a:ext>
            </a:extLst>
          </p:cNvPr>
          <p:cNvSpPr>
            <a:spLocks noGrp="1"/>
          </p:cNvSpPr>
          <p:nvPr>
            <p:ph type="sldNum" sz="quarter" idx="12"/>
          </p:nvPr>
        </p:nvSpPr>
        <p:spPr/>
        <p:txBody>
          <a:bodyPr wrap="square">
            <a:noAutofit/>
          </a:bodyPr>
          <a:lstStyle/>
          <a:p>
            <a:fld id="{1B1CF60C-C85D-47C0-8597-E3BF95F18FA3}" type="slidenum">
              <a:rPr lang="es-ES_tradnl" smtClean="0"/>
              <a:t>47</a:t>
            </a:fld>
            <a:endParaRPr lang="es-ES_tradnl" dirty="0"/>
          </a:p>
        </p:txBody>
      </p:sp>
      <p:grpSp>
        <p:nvGrpSpPr>
          <p:cNvPr id="28" name="Group 27">
            <a:extLst>
              <a:ext uri="{FF2B5EF4-FFF2-40B4-BE49-F238E27FC236}">
                <a16:creationId xmlns:a16="http://schemas.microsoft.com/office/drawing/2014/main" id="{192A5730-2169-4B1A-A244-54DB6D85C33D}"/>
              </a:ext>
            </a:extLst>
          </p:cNvPr>
          <p:cNvGrpSpPr/>
          <p:nvPr/>
        </p:nvGrpSpPr>
        <p:grpSpPr>
          <a:xfrm>
            <a:off x="5660037" y="682304"/>
            <a:ext cx="6068413" cy="836611"/>
            <a:chOff x="5660037" y="723072"/>
            <a:chExt cx="6068413" cy="836611"/>
          </a:xfrm>
        </p:grpSpPr>
        <p:grpSp>
          <p:nvGrpSpPr>
            <p:cNvPr id="22" name="Group 21">
              <a:extLst>
                <a:ext uri="{FF2B5EF4-FFF2-40B4-BE49-F238E27FC236}">
                  <a16:creationId xmlns:a16="http://schemas.microsoft.com/office/drawing/2014/main" id="{E42832B6-C3A9-47FB-83A3-5D1D5E7DA804}"/>
                </a:ext>
              </a:extLst>
            </p:cNvPr>
            <p:cNvGrpSpPr/>
            <p:nvPr/>
          </p:nvGrpSpPr>
          <p:grpSpPr>
            <a:xfrm>
              <a:off x="5660037" y="723072"/>
              <a:ext cx="2493363" cy="836611"/>
              <a:chOff x="6619875" y="1067878"/>
              <a:chExt cx="2493363" cy="836611"/>
            </a:xfrm>
          </p:grpSpPr>
          <p:sp>
            <p:nvSpPr>
              <p:cNvPr id="11" name="Rectangle 10">
                <a:extLst>
                  <a:ext uri="{FF2B5EF4-FFF2-40B4-BE49-F238E27FC236}">
                    <a16:creationId xmlns:a16="http://schemas.microsoft.com/office/drawing/2014/main" id="{33E6A2A7-1BF8-406C-A441-39A12D60E079}"/>
                  </a:ext>
                </a:extLst>
              </p:cNvPr>
              <p:cNvSpPr/>
              <p:nvPr/>
            </p:nvSpPr>
            <p:spPr bwMode="gray">
              <a:xfrm>
                <a:off x="7044337" y="1067878"/>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es-ES_tradnl" sz="1800" dirty="0">
                    <a:solidFill>
                      <a:schemeClr val="accent6"/>
                    </a:solidFill>
                  </a:rPr>
                  <a:t>Más </a:t>
                </a:r>
                <a:br>
                  <a:rPr lang="es-ES_tradnl" sz="1800" dirty="0">
                    <a:solidFill>
                      <a:schemeClr val="accent6"/>
                    </a:solidFill>
                  </a:rPr>
                </a:br>
                <a:r>
                  <a:rPr lang="es-ES_tradnl" dirty="0">
                    <a:solidFill>
                      <a:schemeClr val="accent2"/>
                    </a:solidFill>
                    <a:latin typeface="Arial Black" panose="020B0A04020102020204" pitchFamily="34" charset="0"/>
                  </a:rPr>
                  <a:t>Controlar</a:t>
                </a:r>
              </a:p>
            </p:txBody>
          </p:sp>
          <p:sp>
            <p:nvSpPr>
              <p:cNvPr id="12" name="Arrow: Pentagon 11">
                <a:extLst>
                  <a:ext uri="{FF2B5EF4-FFF2-40B4-BE49-F238E27FC236}">
                    <a16:creationId xmlns:a16="http://schemas.microsoft.com/office/drawing/2014/main" id="{DE60FF03-E3CF-4298-991C-9D2E9392FE58}"/>
                  </a:ext>
                </a:extLst>
              </p:cNvPr>
              <p:cNvSpPr/>
              <p:nvPr/>
            </p:nvSpPr>
            <p:spPr bwMode="gray">
              <a:xfrm flipH="1">
                <a:off x="6619875" y="1277466"/>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grpSp>
        <p:sp>
          <p:nvSpPr>
            <p:cNvPr id="9" name="TextBox 8">
              <a:extLst>
                <a:ext uri="{FF2B5EF4-FFF2-40B4-BE49-F238E27FC236}">
                  <a16:creationId xmlns:a16="http://schemas.microsoft.com/office/drawing/2014/main" id="{198B8102-60F6-439A-B4D3-319E42B0DBA8}"/>
                </a:ext>
              </a:extLst>
            </p:cNvPr>
            <p:cNvSpPr txBox="1"/>
            <p:nvPr/>
          </p:nvSpPr>
          <p:spPr>
            <a:xfrm>
              <a:off x="8350250" y="723072"/>
              <a:ext cx="3378200" cy="836611"/>
            </a:xfrm>
            <a:prstGeom prst="rect">
              <a:avLst/>
            </a:prstGeom>
            <a:noFill/>
          </p:spPr>
          <p:txBody>
            <a:bodyPr wrap="square" lIns="0" tIns="0" rIns="0" bIns="0" anchor="ctr">
              <a:noAutofit/>
            </a:bodyPr>
            <a:lstStyle/>
            <a:p>
              <a:pPr algn="l"/>
              <a:r>
                <a:rPr lang="es-ES_tradnl" dirty="0"/>
                <a:t>Más Receptivo con control que el 75 % de la población</a:t>
              </a:r>
            </a:p>
          </p:txBody>
        </p:sp>
      </p:grpSp>
      <p:grpSp>
        <p:nvGrpSpPr>
          <p:cNvPr id="14" name="Group 13">
            <a:extLst>
              <a:ext uri="{FF2B5EF4-FFF2-40B4-BE49-F238E27FC236}">
                <a16:creationId xmlns:a16="http://schemas.microsoft.com/office/drawing/2014/main" id="{58E2CBAF-8773-4269-8452-5BBD7BAFD382}"/>
              </a:ext>
            </a:extLst>
          </p:cNvPr>
          <p:cNvGrpSpPr/>
          <p:nvPr/>
        </p:nvGrpSpPr>
        <p:grpSpPr>
          <a:xfrm>
            <a:off x="5660037" y="1959814"/>
            <a:ext cx="6068413" cy="993474"/>
            <a:chOff x="5660037" y="1840148"/>
            <a:chExt cx="6068413" cy="993474"/>
          </a:xfrm>
        </p:grpSpPr>
        <p:grpSp>
          <p:nvGrpSpPr>
            <p:cNvPr id="23" name="Group 22">
              <a:extLst>
                <a:ext uri="{FF2B5EF4-FFF2-40B4-BE49-F238E27FC236}">
                  <a16:creationId xmlns:a16="http://schemas.microsoft.com/office/drawing/2014/main" id="{9DAAA455-C246-40F5-82A8-3EE3CDBF3695}"/>
                </a:ext>
              </a:extLst>
            </p:cNvPr>
            <p:cNvGrpSpPr/>
            <p:nvPr/>
          </p:nvGrpSpPr>
          <p:grpSpPr>
            <a:xfrm>
              <a:off x="5660037" y="1840148"/>
              <a:ext cx="2493363" cy="993474"/>
              <a:chOff x="6624990" y="1943889"/>
              <a:chExt cx="2493363" cy="993474"/>
            </a:xfrm>
          </p:grpSpPr>
          <p:sp>
            <p:nvSpPr>
              <p:cNvPr id="15" name="Rectangle 14">
                <a:extLst>
                  <a:ext uri="{FF2B5EF4-FFF2-40B4-BE49-F238E27FC236}">
                    <a16:creationId xmlns:a16="http://schemas.microsoft.com/office/drawing/2014/main" id="{6722975C-8FDF-48D9-A7FE-464350B096D7}"/>
                  </a:ext>
                </a:extLst>
              </p:cNvPr>
              <p:cNvSpPr/>
              <p:nvPr/>
            </p:nvSpPr>
            <p:spPr bwMode="gray">
              <a:xfrm>
                <a:off x="7049452" y="1943889"/>
                <a:ext cx="2068901" cy="993474"/>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es-ES_tradnl" dirty="0">
                    <a:solidFill>
                      <a:schemeClr val="accent2"/>
                    </a:solidFill>
                    <a:latin typeface="Arial Black" panose="020B0A04020102020204" pitchFamily="34" charset="0"/>
                  </a:rPr>
                  <a:t>Controla </a:t>
                </a:r>
                <a:br>
                  <a:rPr lang="es-ES_tradnl" dirty="0">
                    <a:solidFill>
                      <a:schemeClr val="accent2"/>
                    </a:solidFill>
                    <a:latin typeface="Arial Black" panose="020B0A04020102020204" pitchFamily="34" charset="0"/>
                  </a:rPr>
                </a:br>
                <a:r>
                  <a:rPr lang="es-ES_tradnl" dirty="0">
                    <a:solidFill>
                      <a:schemeClr val="accent6"/>
                    </a:solidFill>
                  </a:rPr>
                  <a:t>con algo de </a:t>
                </a:r>
                <a:r>
                  <a:rPr lang="es-ES_tradnl" dirty="0">
                    <a:solidFill>
                      <a:schemeClr val="accent2"/>
                    </a:solidFill>
                  </a:rPr>
                  <a:t>Demostrar emociones</a:t>
                </a:r>
              </a:p>
            </p:txBody>
          </p:sp>
          <p:sp>
            <p:nvSpPr>
              <p:cNvPr id="16" name="Arrow: Pentagon 15">
                <a:extLst>
                  <a:ext uri="{FF2B5EF4-FFF2-40B4-BE49-F238E27FC236}">
                    <a16:creationId xmlns:a16="http://schemas.microsoft.com/office/drawing/2014/main" id="{59675C37-0245-4282-9B07-FF0F5E0AAF50}"/>
                  </a:ext>
                </a:extLst>
              </p:cNvPr>
              <p:cNvSpPr/>
              <p:nvPr/>
            </p:nvSpPr>
            <p:spPr bwMode="gray">
              <a:xfrm flipH="1">
                <a:off x="6624990" y="2230477"/>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grpSp>
        <p:sp>
          <p:nvSpPr>
            <p:cNvPr id="25" name="TextBox 24">
              <a:extLst>
                <a:ext uri="{FF2B5EF4-FFF2-40B4-BE49-F238E27FC236}">
                  <a16:creationId xmlns:a16="http://schemas.microsoft.com/office/drawing/2014/main" id="{9F798901-29FC-4C59-90B7-E4CEDD1CB198}"/>
                </a:ext>
              </a:extLst>
            </p:cNvPr>
            <p:cNvSpPr txBox="1"/>
            <p:nvPr/>
          </p:nvSpPr>
          <p:spPr>
            <a:xfrm>
              <a:off x="8350250" y="1917148"/>
              <a:ext cx="3378200" cy="836611"/>
            </a:xfrm>
            <a:prstGeom prst="rect">
              <a:avLst/>
            </a:prstGeom>
            <a:noFill/>
          </p:spPr>
          <p:txBody>
            <a:bodyPr wrap="square" lIns="0" tIns="0" rIns="0" bIns="0" anchor="ctr">
              <a:noAutofit/>
            </a:bodyPr>
            <a:lstStyle/>
            <a:p>
              <a:pPr algn="l"/>
              <a:r>
                <a:rPr lang="es-ES_tradnl" dirty="0"/>
                <a:t>Más Receptivo con control que el 50 % de la población</a:t>
              </a:r>
            </a:p>
          </p:txBody>
        </p:sp>
      </p:grpSp>
      <p:grpSp>
        <p:nvGrpSpPr>
          <p:cNvPr id="13" name="Group 12">
            <a:extLst>
              <a:ext uri="{FF2B5EF4-FFF2-40B4-BE49-F238E27FC236}">
                <a16:creationId xmlns:a16="http://schemas.microsoft.com/office/drawing/2014/main" id="{2D553880-D618-499F-9D48-2AAC0BC6E4B0}"/>
              </a:ext>
            </a:extLst>
          </p:cNvPr>
          <p:cNvGrpSpPr/>
          <p:nvPr/>
        </p:nvGrpSpPr>
        <p:grpSpPr>
          <a:xfrm>
            <a:off x="5660037" y="3327129"/>
            <a:ext cx="6087463" cy="965002"/>
            <a:chOff x="5660037" y="3047029"/>
            <a:chExt cx="6087463" cy="965002"/>
          </a:xfrm>
        </p:grpSpPr>
        <p:grpSp>
          <p:nvGrpSpPr>
            <p:cNvPr id="24" name="Group 23">
              <a:extLst>
                <a:ext uri="{FF2B5EF4-FFF2-40B4-BE49-F238E27FC236}">
                  <a16:creationId xmlns:a16="http://schemas.microsoft.com/office/drawing/2014/main" id="{A1CC8CCB-C56F-4FE8-A8E2-C4C10D274766}"/>
                </a:ext>
              </a:extLst>
            </p:cNvPr>
            <p:cNvGrpSpPr/>
            <p:nvPr/>
          </p:nvGrpSpPr>
          <p:grpSpPr>
            <a:xfrm>
              <a:off x="5660037" y="3047029"/>
              <a:ext cx="2493363" cy="965002"/>
              <a:chOff x="6619875" y="2857051"/>
              <a:chExt cx="2493363" cy="965002"/>
            </a:xfrm>
          </p:grpSpPr>
          <p:sp>
            <p:nvSpPr>
              <p:cNvPr id="17" name="Rectangle 16">
                <a:extLst>
                  <a:ext uri="{FF2B5EF4-FFF2-40B4-BE49-F238E27FC236}">
                    <a16:creationId xmlns:a16="http://schemas.microsoft.com/office/drawing/2014/main" id="{C1CA5E8C-1141-4DAC-97BF-E6250A6EAB72}"/>
                  </a:ext>
                </a:extLst>
              </p:cNvPr>
              <p:cNvSpPr/>
              <p:nvPr/>
            </p:nvSpPr>
            <p:spPr bwMode="gray">
              <a:xfrm>
                <a:off x="7044337" y="2857051"/>
                <a:ext cx="2068901" cy="965002"/>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es-ES_tradnl" dirty="0">
                    <a:solidFill>
                      <a:schemeClr val="accent2"/>
                    </a:solidFill>
                    <a:latin typeface="Arial Black" panose="020B0A04020102020204" pitchFamily="34" charset="0"/>
                  </a:rPr>
                  <a:t>Demuestra emociones </a:t>
                </a:r>
                <a:br>
                  <a:rPr lang="es-ES_tradnl" dirty="0">
                    <a:solidFill>
                      <a:schemeClr val="accent2"/>
                    </a:solidFill>
                    <a:latin typeface="Arial Black" panose="020B0A04020102020204" pitchFamily="34" charset="0"/>
                  </a:rPr>
                </a:br>
                <a:r>
                  <a:rPr lang="es-ES_tradnl" dirty="0">
                    <a:solidFill>
                      <a:schemeClr val="accent6"/>
                    </a:solidFill>
                  </a:rPr>
                  <a:t>con algo de </a:t>
                </a:r>
                <a:br>
                  <a:rPr lang="es-ES_tradnl" dirty="0">
                    <a:solidFill>
                      <a:schemeClr val="accent6"/>
                    </a:solidFill>
                  </a:rPr>
                </a:br>
                <a:r>
                  <a:rPr lang="es-ES_tradnl" dirty="0">
                    <a:solidFill>
                      <a:schemeClr val="accent2"/>
                    </a:solidFill>
                  </a:rPr>
                  <a:t>Controlar</a:t>
                </a:r>
              </a:p>
            </p:txBody>
          </p:sp>
          <p:sp>
            <p:nvSpPr>
              <p:cNvPr id="18" name="Arrow: Pentagon 17">
                <a:extLst>
                  <a:ext uri="{FF2B5EF4-FFF2-40B4-BE49-F238E27FC236}">
                    <a16:creationId xmlns:a16="http://schemas.microsoft.com/office/drawing/2014/main" id="{918D6F65-2925-4FC1-B1E1-7E8E8FE919EB}"/>
                  </a:ext>
                </a:extLst>
              </p:cNvPr>
              <p:cNvSpPr/>
              <p:nvPr/>
            </p:nvSpPr>
            <p:spPr bwMode="gray">
              <a:xfrm flipH="1">
                <a:off x="6619875" y="3130834"/>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grpSp>
        <p:sp>
          <p:nvSpPr>
            <p:cNvPr id="26" name="TextBox 25">
              <a:extLst>
                <a:ext uri="{FF2B5EF4-FFF2-40B4-BE49-F238E27FC236}">
                  <a16:creationId xmlns:a16="http://schemas.microsoft.com/office/drawing/2014/main" id="{2E02BCBC-2639-47C8-B556-0F015F6C42CE}"/>
                </a:ext>
              </a:extLst>
            </p:cNvPr>
            <p:cNvSpPr txBox="1"/>
            <p:nvPr/>
          </p:nvSpPr>
          <p:spPr>
            <a:xfrm>
              <a:off x="8369300" y="3111224"/>
              <a:ext cx="3378200" cy="836611"/>
            </a:xfrm>
            <a:prstGeom prst="rect">
              <a:avLst/>
            </a:prstGeom>
            <a:noFill/>
          </p:spPr>
          <p:txBody>
            <a:bodyPr wrap="square" lIns="0" tIns="0" rIns="0" bIns="0" anchor="ctr">
              <a:noAutofit/>
            </a:bodyPr>
            <a:lstStyle/>
            <a:p>
              <a:pPr algn="l"/>
              <a:r>
                <a:rPr lang="es-ES_tradnl" dirty="0"/>
                <a:t>Más Receptivo con demostrar emociones que el 50 % de la población</a:t>
              </a:r>
            </a:p>
          </p:txBody>
        </p:sp>
      </p:grpSp>
      <p:grpSp>
        <p:nvGrpSpPr>
          <p:cNvPr id="10" name="Group 9">
            <a:extLst>
              <a:ext uri="{FF2B5EF4-FFF2-40B4-BE49-F238E27FC236}">
                <a16:creationId xmlns:a16="http://schemas.microsoft.com/office/drawing/2014/main" id="{E2877A92-27D2-4E89-B385-2A8B50D5CFA6}"/>
              </a:ext>
            </a:extLst>
          </p:cNvPr>
          <p:cNvGrpSpPr/>
          <p:nvPr/>
        </p:nvGrpSpPr>
        <p:grpSpPr>
          <a:xfrm>
            <a:off x="5660037" y="4745834"/>
            <a:ext cx="6068413" cy="836611"/>
            <a:chOff x="5660037" y="4305300"/>
            <a:chExt cx="6068413" cy="836611"/>
          </a:xfrm>
        </p:grpSpPr>
        <p:grpSp>
          <p:nvGrpSpPr>
            <p:cNvPr id="21" name="Group 20">
              <a:extLst>
                <a:ext uri="{FF2B5EF4-FFF2-40B4-BE49-F238E27FC236}">
                  <a16:creationId xmlns:a16="http://schemas.microsoft.com/office/drawing/2014/main" id="{232B3D1E-0E3A-404D-872C-04755308C78E}"/>
                </a:ext>
              </a:extLst>
            </p:cNvPr>
            <p:cNvGrpSpPr/>
            <p:nvPr/>
          </p:nvGrpSpPr>
          <p:grpSpPr>
            <a:xfrm>
              <a:off x="5660037" y="4305300"/>
              <a:ext cx="2493363" cy="836611"/>
              <a:chOff x="6619875" y="3822472"/>
              <a:chExt cx="2493363" cy="836611"/>
            </a:xfrm>
          </p:grpSpPr>
          <p:sp>
            <p:nvSpPr>
              <p:cNvPr id="19" name="Rectangle 18">
                <a:extLst>
                  <a:ext uri="{FF2B5EF4-FFF2-40B4-BE49-F238E27FC236}">
                    <a16:creationId xmlns:a16="http://schemas.microsoft.com/office/drawing/2014/main" id="{402A467D-4668-487D-B191-60D600870E70}"/>
                  </a:ext>
                </a:extLst>
              </p:cNvPr>
              <p:cNvSpPr/>
              <p:nvPr/>
            </p:nvSpPr>
            <p:spPr bwMode="gray">
              <a:xfrm>
                <a:off x="7044337" y="3822472"/>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es-ES_tradnl" sz="1800" dirty="0">
                    <a:solidFill>
                      <a:schemeClr val="accent6"/>
                    </a:solidFill>
                  </a:rPr>
                  <a:t>Más </a:t>
                </a:r>
                <a:br>
                  <a:rPr lang="es-ES_tradnl" sz="1800" dirty="0">
                    <a:solidFill>
                      <a:schemeClr val="accent6"/>
                    </a:solidFill>
                  </a:rPr>
                </a:br>
                <a:r>
                  <a:rPr lang="es-ES_tradnl" dirty="0">
                    <a:solidFill>
                      <a:schemeClr val="accent2"/>
                    </a:solidFill>
                    <a:latin typeface="Arial Black" panose="020B0A04020102020204" pitchFamily="34" charset="0"/>
                  </a:rPr>
                  <a:t>Demostrar emociones</a:t>
                </a:r>
              </a:p>
            </p:txBody>
          </p:sp>
          <p:sp>
            <p:nvSpPr>
              <p:cNvPr id="20" name="Arrow: Pentagon 19">
                <a:extLst>
                  <a:ext uri="{FF2B5EF4-FFF2-40B4-BE49-F238E27FC236}">
                    <a16:creationId xmlns:a16="http://schemas.microsoft.com/office/drawing/2014/main" id="{D16D6B7F-27F1-4192-9E13-AD2739B157CD}"/>
                  </a:ext>
                </a:extLst>
              </p:cNvPr>
              <p:cNvSpPr/>
              <p:nvPr/>
            </p:nvSpPr>
            <p:spPr bwMode="gray">
              <a:xfrm flipH="1">
                <a:off x="6619875" y="4032060"/>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grpSp>
        <p:sp>
          <p:nvSpPr>
            <p:cNvPr id="27" name="TextBox 26">
              <a:extLst>
                <a:ext uri="{FF2B5EF4-FFF2-40B4-BE49-F238E27FC236}">
                  <a16:creationId xmlns:a16="http://schemas.microsoft.com/office/drawing/2014/main" id="{E2EE91D7-0C7C-44DB-9DBE-1351CE65BB9D}"/>
                </a:ext>
              </a:extLst>
            </p:cNvPr>
            <p:cNvSpPr txBox="1"/>
            <p:nvPr/>
          </p:nvSpPr>
          <p:spPr>
            <a:xfrm>
              <a:off x="8350250" y="4305300"/>
              <a:ext cx="3378200" cy="836611"/>
            </a:xfrm>
            <a:prstGeom prst="rect">
              <a:avLst/>
            </a:prstGeom>
            <a:noFill/>
          </p:spPr>
          <p:txBody>
            <a:bodyPr wrap="square" lIns="0" tIns="0" rIns="0" bIns="0" anchor="ctr">
              <a:noAutofit/>
            </a:bodyPr>
            <a:lstStyle/>
            <a:p>
              <a:pPr algn="l"/>
              <a:r>
                <a:rPr lang="es-ES_tradnl" dirty="0"/>
                <a:t>Más Receptivo con demostrar emociones que el 75 % de la población</a:t>
              </a:r>
            </a:p>
          </p:txBody>
        </p:sp>
      </p:grpSp>
      <p:sp>
        <p:nvSpPr>
          <p:cNvPr id="29" name="TextBox 28">
            <a:extLst>
              <a:ext uri="{FF2B5EF4-FFF2-40B4-BE49-F238E27FC236}">
                <a16:creationId xmlns:a16="http://schemas.microsoft.com/office/drawing/2014/main" id="{AC4C3919-0CE2-439F-8B2F-454BD8117714}"/>
              </a:ext>
            </a:extLst>
          </p:cNvPr>
          <p:cNvSpPr txBox="1"/>
          <p:nvPr/>
        </p:nvSpPr>
        <p:spPr>
          <a:xfrm>
            <a:off x="6990709" y="377591"/>
            <a:ext cx="128240" cy="276999"/>
          </a:xfrm>
          <a:prstGeom prst="rect">
            <a:avLst/>
          </a:prstGeom>
          <a:noFill/>
        </p:spPr>
        <p:txBody>
          <a:bodyPr wrap="square" lIns="0" tIns="0" rIns="0" bIns="0">
            <a:noAutofit/>
          </a:bodyPr>
          <a:lstStyle/>
          <a:p>
            <a:pPr algn="l">
              <a:defRPr b="1"/>
            </a:pPr>
            <a:r>
              <a:rPr lang="es-ES_tradnl" dirty="0"/>
              <a:t>1</a:t>
            </a:r>
          </a:p>
        </p:txBody>
      </p:sp>
      <p:sp>
        <p:nvSpPr>
          <p:cNvPr id="30" name="TextBox 29">
            <a:extLst>
              <a:ext uri="{FF2B5EF4-FFF2-40B4-BE49-F238E27FC236}">
                <a16:creationId xmlns:a16="http://schemas.microsoft.com/office/drawing/2014/main" id="{78D9B7CE-07F1-4F2C-91C0-F8D2486AFFC7}"/>
              </a:ext>
            </a:extLst>
          </p:cNvPr>
          <p:cNvSpPr txBox="1"/>
          <p:nvPr/>
        </p:nvSpPr>
        <p:spPr>
          <a:xfrm>
            <a:off x="6990709" y="1649253"/>
            <a:ext cx="128240" cy="276999"/>
          </a:xfrm>
          <a:prstGeom prst="rect">
            <a:avLst/>
          </a:prstGeom>
          <a:noFill/>
        </p:spPr>
        <p:txBody>
          <a:bodyPr wrap="square" lIns="0" tIns="0" rIns="0" bIns="0">
            <a:noAutofit/>
          </a:bodyPr>
          <a:lstStyle/>
          <a:p>
            <a:pPr algn="l">
              <a:defRPr b="1"/>
            </a:pPr>
            <a:r>
              <a:rPr lang="es-ES_tradnl" dirty="0"/>
              <a:t>2</a:t>
            </a:r>
          </a:p>
        </p:txBody>
      </p:sp>
      <p:sp>
        <p:nvSpPr>
          <p:cNvPr id="31" name="TextBox 30">
            <a:extLst>
              <a:ext uri="{FF2B5EF4-FFF2-40B4-BE49-F238E27FC236}">
                <a16:creationId xmlns:a16="http://schemas.microsoft.com/office/drawing/2014/main" id="{353DAB5B-3F17-45A2-90D7-71305B7F4A22}"/>
              </a:ext>
            </a:extLst>
          </p:cNvPr>
          <p:cNvSpPr txBox="1"/>
          <p:nvPr/>
        </p:nvSpPr>
        <p:spPr>
          <a:xfrm>
            <a:off x="6990709" y="3040209"/>
            <a:ext cx="128240" cy="276999"/>
          </a:xfrm>
          <a:prstGeom prst="rect">
            <a:avLst/>
          </a:prstGeom>
          <a:noFill/>
        </p:spPr>
        <p:txBody>
          <a:bodyPr wrap="square" lIns="0" tIns="0" rIns="0" bIns="0">
            <a:noAutofit/>
          </a:bodyPr>
          <a:lstStyle/>
          <a:p>
            <a:pPr algn="l">
              <a:defRPr b="1"/>
            </a:pPr>
            <a:r>
              <a:rPr lang="es-ES_tradnl" dirty="0"/>
              <a:t>3</a:t>
            </a:r>
          </a:p>
        </p:txBody>
      </p:sp>
      <p:sp>
        <p:nvSpPr>
          <p:cNvPr id="32" name="TextBox 31">
            <a:extLst>
              <a:ext uri="{FF2B5EF4-FFF2-40B4-BE49-F238E27FC236}">
                <a16:creationId xmlns:a16="http://schemas.microsoft.com/office/drawing/2014/main" id="{70A9AA6F-F6A0-41F5-B1DD-F96A13D116DD}"/>
              </a:ext>
            </a:extLst>
          </p:cNvPr>
          <p:cNvSpPr txBox="1"/>
          <p:nvPr/>
        </p:nvSpPr>
        <p:spPr>
          <a:xfrm>
            <a:off x="6990709" y="4468835"/>
            <a:ext cx="128240" cy="276999"/>
          </a:xfrm>
          <a:prstGeom prst="rect">
            <a:avLst/>
          </a:prstGeom>
          <a:noFill/>
        </p:spPr>
        <p:txBody>
          <a:bodyPr wrap="square" lIns="0" tIns="0" rIns="0" bIns="0">
            <a:noAutofit/>
          </a:bodyPr>
          <a:lstStyle/>
          <a:p>
            <a:pPr algn="l">
              <a:defRPr b="1"/>
            </a:pPr>
            <a:r>
              <a:rPr lang="es-ES_tradnl" dirty="0"/>
              <a:t>4</a:t>
            </a:r>
          </a:p>
        </p:txBody>
      </p:sp>
      <p:sp>
        <p:nvSpPr>
          <p:cNvPr id="38" name="Content Placeholder 2">
            <a:extLst>
              <a:ext uri="{FF2B5EF4-FFF2-40B4-BE49-F238E27FC236}">
                <a16:creationId xmlns:a16="http://schemas.microsoft.com/office/drawing/2014/main" id="{93371FDF-7ABC-49B9-96F5-333A8FA59843}"/>
              </a:ext>
            </a:extLst>
          </p:cNvPr>
          <p:cNvSpPr txBox="1">
            <a:spLocks/>
          </p:cNvSpPr>
          <p:nvPr/>
        </p:nvSpPr>
        <p:spPr>
          <a:xfrm>
            <a:off x="4170364" y="228601"/>
            <a:ext cx="1426668" cy="5715000"/>
          </a:xfrm>
          <a:prstGeom prst="rect">
            <a:avLst/>
          </a:prstGeom>
          <a:solidFill>
            <a:srgbClr val="ECECEC"/>
          </a:solidFill>
        </p:spPr>
        <p:txBody>
          <a:bodyPr vert="horz" wrap="square" lIns="91440" tIns="91440" rIns="91440" bIns="91440">
            <a:noAutofit/>
          </a:bodyPr>
          <a:lstStyle>
            <a:lvl1pPr marL="0" indent="0" algn="l" defTabSz="914400" rtl="0" eaLnBrk="1" latinLnBrk="0" hangingPunct="1">
              <a:lnSpc>
                <a:spcPct val="90000"/>
              </a:lnSpc>
              <a:spcBef>
                <a:spcPts val="1000"/>
              </a:spcBef>
              <a:spcAft>
                <a:spcPts val="500"/>
              </a:spcAft>
              <a:buFont typeface="Georgia Pro" panose="02040502050405020303" pitchFamily="18"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s-ES_tradnl" dirty="0"/>
              <a:t> </a:t>
            </a:r>
          </a:p>
        </p:txBody>
      </p:sp>
      <p:sp>
        <p:nvSpPr>
          <p:cNvPr id="8" name="Freeform: Shape 7">
            <a:extLst>
              <a:ext uri="{FF2B5EF4-FFF2-40B4-BE49-F238E27FC236}">
                <a16:creationId xmlns:a16="http://schemas.microsoft.com/office/drawing/2014/main" id="{C5B7E59E-90CB-4546-BF96-82CF5F39F8E9}"/>
              </a:ext>
            </a:extLst>
          </p:cNvPr>
          <p:cNvSpPr/>
          <p:nvPr/>
        </p:nvSpPr>
        <p:spPr bwMode="gray">
          <a:xfrm rot="16200000" flipV="1">
            <a:off x="2475371" y="2989170"/>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dirty="0">
              <a:solidFill>
                <a:schemeClr val="bg1"/>
              </a:solidFill>
            </a:endParaRPr>
          </a:p>
        </p:txBody>
      </p:sp>
    </p:spTree>
    <p:extLst>
      <p:ext uri="{BB962C8B-B14F-4D97-AF65-F5344CB8AC3E}">
        <p14:creationId xmlns:p14="http://schemas.microsoft.com/office/powerpoint/2010/main" val="18762391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ppt_x</p:attrName>
                                        </p:attrNameLst>
                                      </p:cBhvr>
                                      <p:tavLst>
                                        <p:tav tm="0">
                                          <p:val>
                                            <p:strVal val="#ppt_x-#ppt_w*1.125000"/>
                                          </p:val>
                                        </p:tav>
                                        <p:tav tm="100000">
                                          <p:val>
                                            <p:strVal val="#ppt_x"/>
                                          </p:val>
                                        </p:tav>
                                      </p:tavLst>
                                    </p:anim>
                                    <p:animEffect transition="in" filter="wipe(right)">
                                      <p:cBhvr>
                                        <p:cTn id="8" dur="500"/>
                                        <p:tgtEl>
                                          <p:spTgt spid="28"/>
                                        </p:tgtEl>
                                      </p:cBhvr>
                                    </p:animEffect>
                                  </p:childTnLst>
                                </p:cTn>
                              </p:par>
                              <p:par>
                                <p:cTn id="9" presetID="2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p:tgtEl>
                                          <p:spTgt spid="14"/>
                                        </p:tgtEl>
                                        <p:attrNameLst>
                                          <p:attrName>ppt_x</p:attrName>
                                        </p:attrNameLst>
                                      </p:cBhvr>
                                      <p:tavLst>
                                        <p:tav tm="0">
                                          <p:val>
                                            <p:strVal val="#ppt_x-#ppt_w*1.125000"/>
                                          </p:val>
                                        </p:tav>
                                        <p:tav tm="100000">
                                          <p:val>
                                            <p:strVal val="#ppt_x"/>
                                          </p:val>
                                        </p:tav>
                                      </p:tavLst>
                                    </p:anim>
                                    <p:animEffect transition="in" filter="wipe(right)">
                                      <p:cBhvr>
                                        <p:cTn id="17" dur="500"/>
                                        <p:tgtEl>
                                          <p:spTgt spid="1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down)">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8"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p:tgtEl>
                                          <p:spTgt spid="10"/>
                                        </p:tgtEl>
                                        <p:attrNameLst>
                                          <p:attrName>ppt_x</p:attrName>
                                        </p:attrNameLst>
                                      </p:cBhvr>
                                      <p:tavLst>
                                        <p:tav tm="0">
                                          <p:val>
                                            <p:strVal val="#ppt_x-#ppt_w*1.125000"/>
                                          </p:val>
                                        </p:tav>
                                        <p:tav tm="100000">
                                          <p:val>
                                            <p:strVal val="#ppt_x"/>
                                          </p:val>
                                        </p:tav>
                                      </p:tavLst>
                                    </p:anim>
                                    <p:animEffect transition="in" filter="wipe(right)">
                                      <p:cBhvr>
                                        <p:cTn id="35" dur="500"/>
                                        <p:tgtEl>
                                          <p:spTgt spid="1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down)">
                                      <p:cBhvr>
                                        <p:cTn id="3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CA48CE18-3A6A-2B4E-9709-C3F83B6B72F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ES_tradnl" dirty="0"/>
              <a:t>© The TRACOM Corporation. Todos los derechos reservados.</a:t>
            </a:r>
          </a:p>
        </p:txBody>
      </p:sp>
      <p:sp>
        <p:nvSpPr>
          <p:cNvPr id="6" name="Slide Number Placeholder 5">
            <a:extLst>
              <a:ext uri="{FF2B5EF4-FFF2-40B4-BE49-F238E27FC236}">
                <a16:creationId xmlns:a16="http://schemas.microsoft.com/office/drawing/2014/main" id="{1F78D09A-C818-4F8A-BFB7-1E1349EF6CEA}"/>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48</a:t>
            </a:fld>
            <a:endParaRPr lang="es-ES_tradnl" sz="1000" dirty="0">
              <a:solidFill>
                <a:srgbClr val="898989"/>
              </a:solidFill>
            </a:endParaRPr>
          </a:p>
        </p:txBody>
      </p:sp>
      <p:pic>
        <p:nvPicPr>
          <p:cNvPr id="3" name="Picture 2" descr="Graphical user interface, website&#10;&#10;Description automatically generated">
            <a:extLst>
              <a:ext uri="{FF2B5EF4-FFF2-40B4-BE49-F238E27FC236}">
                <a16:creationId xmlns:a16="http://schemas.microsoft.com/office/drawing/2014/main" id="{5FEE9185-0411-FE5B-DD6D-AA973329C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7749" y="423333"/>
            <a:ext cx="4239491" cy="5486400"/>
          </a:xfrm>
          <a:prstGeom prst="rect">
            <a:avLst/>
          </a:prstGeom>
          <a:ln>
            <a:solidFill>
              <a:schemeClr val="tx1"/>
            </a:solidFill>
          </a:ln>
        </p:spPr>
      </p:pic>
      <p:pic>
        <p:nvPicPr>
          <p:cNvPr id="5" name="Picture 4" descr="Graphical user interface&#10;&#10;Description automatically generated">
            <a:extLst>
              <a:ext uri="{FF2B5EF4-FFF2-40B4-BE49-F238E27FC236}">
                <a16:creationId xmlns:a16="http://schemas.microsoft.com/office/drawing/2014/main" id="{0FDED6BE-C28F-B448-4DB2-493E89E1C6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5146" y="423333"/>
            <a:ext cx="4239491" cy="5486400"/>
          </a:xfrm>
          <a:prstGeom prst="rect">
            <a:avLst/>
          </a:prstGeom>
          <a:ln>
            <a:solidFill>
              <a:schemeClr val="tx1"/>
            </a:solidFill>
          </a:ln>
        </p:spPr>
      </p:pic>
    </p:spTree>
    <p:extLst>
      <p:ext uri="{BB962C8B-B14F-4D97-AF65-F5344CB8AC3E}">
        <p14:creationId xmlns:p14="http://schemas.microsoft.com/office/powerpoint/2010/main" val="143832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A2D52A1C-EC2D-4121-8E45-43F178583C6F}"/>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49</a:t>
            </a:fld>
            <a:endParaRPr lang="es-ES_tradnl" sz="1000" dirty="0">
              <a:solidFill>
                <a:srgbClr val="898989"/>
              </a:solidFill>
            </a:endParaRPr>
          </a:p>
        </p:txBody>
      </p:sp>
      <p:sp>
        <p:nvSpPr>
          <p:cNvPr id="5" name="Footer Placeholder 3">
            <a:extLst>
              <a:ext uri="{FF2B5EF4-FFF2-40B4-BE49-F238E27FC236}">
                <a16:creationId xmlns:a16="http://schemas.microsoft.com/office/drawing/2014/main" id="{2C4D629D-2A68-43F1-866E-0AF3A1875C65}"/>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ES_tradnl" dirty="0"/>
              <a:t>© The TRACOM Corporation. Todos los derechos reservados.</a:t>
            </a:r>
          </a:p>
        </p:txBody>
      </p:sp>
      <p:pic>
        <p:nvPicPr>
          <p:cNvPr id="3" name="Picture 2" descr="Diagram&#10;&#10;Description automatically generated">
            <a:extLst>
              <a:ext uri="{FF2B5EF4-FFF2-40B4-BE49-F238E27FC236}">
                <a16:creationId xmlns:a16="http://schemas.microsoft.com/office/drawing/2014/main" id="{9E42EAC6-01B9-5B93-7499-4614B9FAE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526" y="433261"/>
            <a:ext cx="4240070" cy="5486400"/>
          </a:xfrm>
          <a:prstGeom prst="rect">
            <a:avLst/>
          </a:prstGeom>
          <a:ln>
            <a:solidFill>
              <a:schemeClr val="tx1"/>
            </a:solidFill>
          </a:ln>
        </p:spPr>
      </p:pic>
      <p:pic>
        <p:nvPicPr>
          <p:cNvPr id="7" name="Picture 6" descr="Diagram, engineering drawing&#10;&#10;Description automatically generated">
            <a:extLst>
              <a:ext uri="{FF2B5EF4-FFF2-40B4-BE49-F238E27FC236}">
                <a16:creationId xmlns:a16="http://schemas.microsoft.com/office/drawing/2014/main" id="{828C9CFD-316D-BCE8-A849-6BA358A4EF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0808" y="433261"/>
            <a:ext cx="4239973" cy="5486400"/>
          </a:xfrm>
          <a:prstGeom prst="rect">
            <a:avLst/>
          </a:prstGeom>
          <a:ln>
            <a:solidFill>
              <a:schemeClr val="tx1"/>
            </a:solidFill>
          </a:ln>
        </p:spPr>
      </p:pic>
    </p:spTree>
    <p:extLst>
      <p:ext uri="{BB962C8B-B14F-4D97-AF65-F5344CB8AC3E}">
        <p14:creationId xmlns:p14="http://schemas.microsoft.com/office/powerpoint/2010/main" val="3736169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a:lstStyle/>
          <a:p>
            <a:r>
              <a:rPr lang="es-ES_tradnl" dirty="0"/>
              <a:t>Presentaciones</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p:txBody>
          <a:bodyPr wrap="square"/>
          <a:lstStyle/>
          <a:p>
            <a:pPr>
              <a:defRPr sz="2400" kern="0">
                <a:ea typeface="Arial" panose="020B0604020202020204" pitchFamily="34" charset="0"/>
              </a:defRPr>
            </a:pPr>
            <a:r>
              <a:rPr lang="es-ES_tradnl" dirty="0"/>
              <a:t>Nombre</a:t>
            </a:r>
          </a:p>
          <a:p>
            <a:pPr>
              <a:defRPr sz="2400" kern="0">
                <a:ea typeface="Arial" panose="020B0604020202020204" pitchFamily="34" charset="0"/>
              </a:defRPr>
            </a:pPr>
            <a:r>
              <a:rPr lang="es-ES_tradnl" dirty="0"/>
              <a:t>Puesto de trabajo</a:t>
            </a:r>
          </a:p>
          <a:p>
            <a:pPr>
              <a:defRPr sz="2400" kern="0">
                <a:ea typeface="Arial" panose="020B0604020202020204" pitchFamily="34" charset="0"/>
              </a:defRPr>
            </a:pPr>
            <a:r>
              <a:rPr lang="es-ES_tradnl" dirty="0"/>
              <a:t>Cliente anónimo: qué es lo más frustrante</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a:lstStyle/>
          <a:p>
            <a:fld id="{1B1CF60C-C85D-47C0-8597-E3BF95F18FA3}" type="slidenum">
              <a:rPr lang="es-ES_tradnl" smtClean="0"/>
              <a:t>5</a:t>
            </a:fld>
            <a:endParaRPr lang="es-ES_tradnl" dirty="0"/>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a:lstStyle/>
          <a:p>
            <a:pPr algn="l"/>
            <a:r>
              <a:rPr lang="es-ES_tradnl" dirty="0"/>
              <a:t>© The TRACOM Corporation. Todos los derechos reservados</a:t>
            </a:r>
          </a:p>
        </p:txBody>
      </p:sp>
    </p:spTree>
    <p:extLst>
      <p:ext uri="{BB962C8B-B14F-4D97-AF65-F5344CB8AC3E}">
        <p14:creationId xmlns:p14="http://schemas.microsoft.com/office/powerpoint/2010/main" val="946291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C28AD67-97D3-4816-82C7-F8D50DF16B38}"/>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ES_tradnl" dirty="0"/>
              <a:t>© The TRACOM Corporation. Todos los derechos reservados.</a:t>
            </a:r>
          </a:p>
        </p:txBody>
      </p:sp>
      <p:sp>
        <p:nvSpPr>
          <p:cNvPr id="5" name="Slide Number Placeholder 5">
            <a:extLst>
              <a:ext uri="{FF2B5EF4-FFF2-40B4-BE49-F238E27FC236}">
                <a16:creationId xmlns:a16="http://schemas.microsoft.com/office/drawing/2014/main" id="{ABB461CE-40E4-4B77-ABEE-4E1C14075041}"/>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50</a:t>
            </a:fld>
            <a:endParaRPr lang="es-ES_tradnl" sz="1000" dirty="0">
              <a:solidFill>
                <a:srgbClr val="898989"/>
              </a:solidFill>
            </a:endParaRPr>
          </a:p>
        </p:txBody>
      </p:sp>
      <p:pic>
        <p:nvPicPr>
          <p:cNvPr id="3" name="Picture 2" descr="Text, timeline&#10;&#10;Description automatically generated">
            <a:extLst>
              <a:ext uri="{FF2B5EF4-FFF2-40B4-BE49-F238E27FC236}">
                <a16:creationId xmlns:a16="http://schemas.microsoft.com/office/drawing/2014/main" id="{94770DB6-530D-CB3A-03BF-7B4B0E93BB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9303" y="423334"/>
            <a:ext cx="4240287" cy="5486400"/>
          </a:xfrm>
          <a:prstGeom prst="rect">
            <a:avLst/>
          </a:prstGeom>
          <a:ln>
            <a:solidFill>
              <a:schemeClr val="tx1"/>
            </a:solidFill>
          </a:ln>
        </p:spPr>
      </p:pic>
      <p:pic>
        <p:nvPicPr>
          <p:cNvPr id="7" name="Picture 6" descr="Text, letter&#10;&#10;Description automatically generated">
            <a:extLst>
              <a:ext uri="{FF2B5EF4-FFF2-40B4-BE49-F238E27FC236}">
                <a16:creationId xmlns:a16="http://schemas.microsoft.com/office/drawing/2014/main" id="{8FE5473C-AB5C-371C-066B-562A6DFC1E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5234" y="423334"/>
            <a:ext cx="4239491" cy="5486400"/>
          </a:xfrm>
          <a:prstGeom prst="rect">
            <a:avLst/>
          </a:prstGeom>
          <a:ln>
            <a:solidFill>
              <a:schemeClr val="tx1"/>
            </a:solidFill>
          </a:ln>
        </p:spPr>
      </p:pic>
    </p:spTree>
    <p:extLst>
      <p:ext uri="{BB962C8B-B14F-4D97-AF65-F5344CB8AC3E}">
        <p14:creationId xmlns:p14="http://schemas.microsoft.com/office/powerpoint/2010/main" val="33462230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EE8F4E9-8C8F-4BBE-8F89-FD7AF12DCD7E}"/>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51</a:t>
            </a:fld>
            <a:endParaRPr lang="es-ES_tradnl" sz="1000" dirty="0">
              <a:solidFill>
                <a:srgbClr val="898989"/>
              </a:solidFill>
            </a:endParaRPr>
          </a:p>
        </p:txBody>
      </p:sp>
      <p:sp>
        <p:nvSpPr>
          <p:cNvPr id="5" name="Footer Placeholder 4">
            <a:extLst>
              <a:ext uri="{FF2B5EF4-FFF2-40B4-BE49-F238E27FC236}">
                <a16:creationId xmlns:a16="http://schemas.microsoft.com/office/drawing/2014/main" id="{5AAB7302-58E7-4F26-BBBA-AEB3D1ECC60E}"/>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ES_tradnl" dirty="0"/>
              <a:t>© The TRACOM Corporation. Todos los derechos reservados.</a:t>
            </a:r>
          </a:p>
        </p:txBody>
      </p:sp>
      <p:pic>
        <p:nvPicPr>
          <p:cNvPr id="3" name="Picture 2" descr="Timeline&#10;&#10;Description automatically generated">
            <a:extLst>
              <a:ext uri="{FF2B5EF4-FFF2-40B4-BE49-F238E27FC236}">
                <a16:creationId xmlns:a16="http://schemas.microsoft.com/office/drawing/2014/main" id="{A4B5DB8D-6D50-CC9F-1BBE-C5C818BA15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0035" y="394892"/>
            <a:ext cx="4239078" cy="5486400"/>
          </a:xfrm>
          <a:prstGeom prst="rect">
            <a:avLst/>
          </a:prstGeom>
          <a:ln>
            <a:solidFill>
              <a:schemeClr val="tx1"/>
            </a:solidFill>
          </a:ln>
        </p:spPr>
      </p:pic>
      <p:pic>
        <p:nvPicPr>
          <p:cNvPr id="7" name="Picture 6" descr="Table&#10;&#10;Description automatically generated with medium confidence">
            <a:extLst>
              <a:ext uri="{FF2B5EF4-FFF2-40B4-BE49-F238E27FC236}">
                <a16:creationId xmlns:a16="http://schemas.microsoft.com/office/drawing/2014/main" id="{45BC3A4B-79A7-512F-A489-EFAE8E9E0A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5917" y="394892"/>
            <a:ext cx="4239491" cy="5486400"/>
          </a:xfrm>
          <a:prstGeom prst="rect">
            <a:avLst/>
          </a:prstGeom>
          <a:ln>
            <a:solidFill>
              <a:schemeClr val="tx1"/>
            </a:solidFill>
          </a:ln>
        </p:spPr>
      </p:pic>
    </p:spTree>
    <p:extLst>
      <p:ext uri="{BB962C8B-B14F-4D97-AF65-F5344CB8AC3E}">
        <p14:creationId xmlns:p14="http://schemas.microsoft.com/office/powerpoint/2010/main" val="36247136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7BD01C5-C30B-424B-A63F-84B1684B559D}"/>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52</a:t>
            </a:fld>
            <a:endParaRPr lang="es-ES_tradnl" sz="1000" dirty="0">
              <a:solidFill>
                <a:srgbClr val="898989"/>
              </a:solidFill>
            </a:endParaRPr>
          </a:p>
        </p:txBody>
      </p:sp>
      <p:sp>
        <p:nvSpPr>
          <p:cNvPr id="5" name="Footer Placeholder 4">
            <a:extLst>
              <a:ext uri="{FF2B5EF4-FFF2-40B4-BE49-F238E27FC236}">
                <a16:creationId xmlns:a16="http://schemas.microsoft.com/office/drawing/2014/main" id="{C1DB95A5-FB51-41AF-A2F0-CD20FD1D9AAE}"/>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ES_tradnl" dirty="0"/>
              <a:t>© The TRACOM Corporation. Todos los derechos reservados.</a:t>
            </a:r>
          </a:p>
        </p:txBody>
      </p:sp>
      <p:pic>
        <p:nvPicPr>
          <p:cNvPr id="3" name="Picture 2" descr="Graphical user interface, text, application&#10;&#10;Description automatically generated">
            <a:extLst>
              <a:ext uri="{FF2B5EF4-FFF2-40B4-BE49-F238E27FC236}">
                <a16:creationId xmlns:a16="http://schemas.microsoft.com/office/drawing/2014/main" id="{1E26AE20-63A5-C0C3-2825-63F42C8DD0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1041" y="313434"/>
            <a:ext cx="4239491" cy="5486400"/>
          </a:xfrm>
          <a:prstGeom prst="rect">
            <a:avLst/>
          </a:prstGeom>
          <a:ln>
            <a:solidFill>
              <a:schemeClr val="tx1"/>
            </a:solidFill>
          </a:ln>
        </p:spPr>
      </p:pic>
      <p:pic>
        <p:nvPicPr>
          <p:cNvPr id="7" name="Picture 6" descr="A picture containing text&#10;&#10;Description automatically generated">
            <a:extLst>
              <a:ext uri="{FF2B5EF4-FFF2-40B4-BE49-F238E27FC236}">
                <a16:creationId xmlns:a16="http://schemas.microsoft.com/office/drawing/2014/main" id="{EDB1F5B8-4693-0D30-8808-4DDDF19543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1153" y="313434"/>
            <a:ext cx="4239491" cy="5486400"/>
          </a:xfrm>
          <a:prstGeom prst="rect">
            <a:avLst/>
          </a:prstGeom>
          <a:ln>
            <a:solidFill>
              <a:schemeClr val="tx1"/>
            </a:solidFill>
          </a:ln>
        </p:spPr>
      </p:pic>
    </p:spTree>
    <p:extLst>
      <p:ext uri="{BB962C8B-B14F-4D97-AF65-F5344CB8AC3E}">
        <p14:creationId xmlns:p14="http://schemas.microsoft.com/office/powerpoint/2010/main" val="42617661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229ED-A6FF-4949-B844-BD5558E003AF}"/>
              </a:ext>
            </a:extLst>
          </p:cNvPr>
          <p:cNvSpPr>
            <a:spLocks noGrp="1"/>
          </p:cNvSpPr>
          <p:nvPr>
            <p:ph type="title"/>
          </p:nvPr>
        </p:nvSpPr>
        <p:spPr>
          <a:xfrm>
            <a:off x="1143000" y="2260600"/>
            <a:ext cx="6877050" cy="476250"/>
          </a:xfrm>
        </p:spPr>
        <p:txBody>
          <a:bodyPr/>
          <a:lstStyle/>
          <a:p>
            <a:r>
              <a:rPr lang="es-ES_tradnl" dirty="0"/>
              <a:t>Materiales virtuales: </a:t>
            </a:r>
            <a:br>
              <a:rPr lang="es-ES_tradnl" dirty="0"/>
            </a:br>
            <a:r>
              <a:rPr lang="es-ES_tradnl" dirty="0"/>
              <a:t>Cómo acceder a su perfil</a:t>
            </a:r>
          </a:p>
        </p:txBody>
      </p:sp>
      <p:sp>
        <p:nvSpPr>
          <p:cNvPr id="3" name="Text Placeholder 2">
            <a:extLst>
              <a:ext uri="{FF2B5EF4-FFF2-40B4-BE49-F238E27FC236}">
                <a16:creationId xmlns:a16="http://schemas.microsoft.com/office/drawing/2014/main" id="{6218494D-1601-442B-BC3E-6F89F0026721}"/>
              </a:ext>
            </a:extLst>
          </p:cNvPr>
          <p:cNvSpPr>
            <a:spLocks noGrp="1"/>
          </p:cNvSpPr>
          <p:nvPr>
            <p:ph type="body" idx="1"/>
          </p:nvPr>
        </p:nvSpPr>
        <p:spPr>
          <a:xfrm>
            <a:off x="1143000" y="2887663"/>
            <a:ext cx="6877050" cy="3132137"/>
          </a:xfrm>
        </p:spPr>
        <p:txBody>
          <a:bodyPr/>
          <a:lstStyle/>
          <a:p>
            <a:r>
              <a:rPr lang="es-ES_tradnl" dirty="0"/>
              <a:t>Inicie sesión en tracomlearning.com.</a:t>
            </a:r>
          </a:p>
          <a:p>
            <a:r>
              <a:rPr lang="es-ES_tradnl" dirty="0"/>
              <a:t>Introduzca su nombre de usuario y contraseña.</a:t>
            </a:r>
          </a:p>
          <a:p>
            <a:r>
              <a:rPr lang="es-ES_tradnl" dirty="0"/>
              <a:t>Descargue su informe.</a:t>
            </a:r>
          </a:p>
        </p:txBody>
      </p:sp>
      <p:sp>
        <p:nvSpPr>
          <p:cNvPr id="4" name="Slide Number Placeholder 3">
            <a:extLst>
              <a:ext uri="{FF2B5EF4-FFF2-40B4-BE49-F238E27FC236}">
                <a16:creationId xmlns:a16="http://schemas.microsoft.com/office/drawing/2014/main" id="{41BFC318-C8D2-40F4-95CC-5E4ACDFA4AD6}"/>
              </a:ext>
            </a:extLst>
          </p:cNvPr>
          <p:cNvSpPr>
            <a:spLocks noGrp="1"/>
          </p:cNvSpPr>
          <p:nvPr>
            <p:ph type="sldNum" sz="quarter" idx="12"/>
          </p:nvPr>
        </p:nvSpPr>
        <p:spPr>
          <a:xfrm>
            <a:off x="9220200" y="6438900"/>
            <a:ext cx="2743200" cy="282575"/>
          </a:xfrm>
        </p:spPr>
        <p:txBody>
          <a:bodyPr/>
          <a:lstStyle/>
          <a:p>
            <a:fld id="{1B1CF60C-C85D-47C0-8597-E3BF95F18FA3}" type="slidenum">
              <a:rPr lang="es-ES_tradnl" smtClean="0"/>
              <a:t>53</a:t>
            </a:fld>
            <a:endParaRPr lang="es-ES_tradnl" dirty="0"/>
          </a:p>
        </p:txBody>
      </p:sp>
      <p:sp>
        <p:nvSpPr>
          <p:cNvPr id="10" name="Footer Placeholder 9">
            <a:extLst>
              <a:ext uri="{FF2B5EF4-FFF2-40B4-BE49-F238E27FC236}">
                <a16:creationId xmlns:a16="http://schemas.microsoft.com/office/drawing/2014/main" id="{0C903DF4-D1BD-44F7-BD38-2FD966642128}"/>
              </a:ext>
            </a:extLst>
          </p:cNvPr>
          <p:cNvSpPr>
            <a:spLocks noGrp="1"/>
          </p:cNvSpPr>
          <p:nvPr>
            <p:ph type="ftr" sz="quarter" idx="13"/>
          </p:nvPr>
        </p:nvSpPr>
        <p:spPr/>
        <p:txBody>
          <a:bodyPr/>
          <a:lstStyle/>
          <a:p>
            <a:pPr algn="l"/>
            <a:r>
              <a:rPr lang="es-ES_tradnl" dirty="0"/>
              <a:t>© The TRACOM Corporation. Todos los derechos reservados.</a:t>
            </a:r>
          </a:p>
        </p:txBody>
      </p:sp>
    </p:spTree>
    <p:extLst>
      <p:ext uri="{BB962C8B-B14F-4D97-AF65-F5344CB8AC3E}">
        <p14:creationId xmlns:p14="http://schemas.microsoft.com/office/powerpoint/2010/main" val="37574642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C4942C-A0C6-4371-8B63-C1FA0FFEEB27}"/>
              </a:ext>
            </a:extLst>
          </p:cNvPr>
          <p:cNvSpPr>
            <a:spLocks noGrp="1"/>
          </p:cNvSpPr>
          <p:nvPr>
            <p:ph type="sldNum" sz="quarter" idx="12"/>
          </p:nvPr>
        </p:nvSpPr>
        <p:spPr/>
        <p:txBody>
          <a:bodyPr wrap="square">
            <a:noAutofit/>
          </a:bodyPr>
          <a:lstStyle/>
          <a:p>
            <a:fld id="{1B1CF60C-C85D-47C0-8597-E3BF95F18FA3}" type="slidenum">
              <a:rPr lang="es-ES_tradnl" smtClean="0"/>
              <a:t>54</a:t>
            </a:fld>
            <a:endParaRPr lang="es-ES_tradnl" dirty="0"/>
          </a:p>
        </p:txBody>
      </p:sp>
      <p:sp>
        <p:nvSpPr>
          <p:cNvPr id="3" name="Footer Placeholder 2">
            <a:extLst>
              <a:ext uri="{FF2B5EF4-FFF2-40B4-BE49-F238E27FC236}">
                <a16:creationId xmlns:a16="http://schemas.microsoft.com/office/drawing/2014/main" id="{D7617F3D-8355-4DF4-9F7F-1CB20E6EE647}"/>
              </a:ext>
            </a:extLst>
          </p:cNvPr>
          <p:cNvSpPr>
            <a:spLocks noGrp="1"/>
          </p:cNvSpPr>
          <p:nvPr>
            <p:ph type="ftr" sz="quarter" idx="13"/>
          </p:nvPr>
        </p:nvSpPr>
        <p:spPr/>
        <p:txBody>
          <a:bodyPr wrap="square">
            <a:noAutofit/>
          </a:bodyPr>
          <a:lstStyle/>
          <a:p>
            <a:pPr algn="l"/>
            <a:r>
              <a:rPr lang="es-ES_tradnl" dirty="0"/>
              <a:t>© The TRACOM Corporation. Todos los derechos reservados.</a:t>
            </a:r>
          </a:p>
        </p:txBody>
      </p:sp>
      <p:pic>
        <p:nvPicPr>
          <p:cNvPr id="6" name="Picture 5" descr="Graphical user interface, application, website  Description automatically generated">
            <a:extLst>
              <a:ext uri="{FF2B5EF4-FFF2-40B4-BE49-F238E27FC236}">
                <a16:creationId xmlns:a16="http://schemas.microsoft.com/office/drawing/2014/main" id="{D169E054-7B8C-3A4B-B5AD-70D0ABB5EAD5}"/>
              </a:ext>
            </a:extLst>
          </p:cNvPr>
          <p:cNvPicPr>
            <a:picLocks noChangeAspect="1"/>
          </p:cNvPicPr>
          <p:nvPr/>
        </p:nvPicPr>
        <p:blipFill rotWithShape="1">
          <a:blip r:embed="rId3">
            <a:extLst>
              <a:ext uri="{28A0092B-C50C-407E-A947-70E740481C1C}">
                <a14:useLocalDpi xmlns:a14="http://schemas.microsoft.com/office/drawing/2010/main" val="0"/>
              </a:ext>
            </a:extLst>
          </a:blip>
          <a:srcRect r="57979" b="74562"/>
          <a:stretch/>
        </p:blipFill>
        <p:spPr>
          <a:xfrm>
            <a:off x="228600" y="210503"/>
            <a:ext cx="5633720" cy="1907423"/>
          </a:xfrm>
          <a:prstGeom prst="rect">
            <a:avLst/>
          </a:prstGeom>
          <a:ln>
            <a:solidFill>
              <a:schemeClr val="tx1"/>
            </a:solidFill>
          </a:ln>
        </p:spPr>
      </p:pic>
      <p:sp>
        <p:nvSpPr>
          <p:cNvPr id="10" name="Rectangle 9">
            <a:extLst>
              <a:ext uri="{FF2B5EF4-FFF2-40B4-BE49-F238E27FC236}">
                <a16:creationId xmlns:a16="http://schemas.microsoft.com/office/drawing/2014/main" id="{F20F297D-004C-7644-81A8-BD20537BBBF1}"/>
              </a:ext>
            </a:extLst>
          </p:cNvPr>
          <p:cNvSpPr/>
          <p:nvPr/>
        </p:nvSpPr>
        <p:spPr>
          <a:xfrm>
            <a:off x="3557540" y="792499"/>
            <a:ext cx="3258039" cy="341632"/>
          </a:xfrm>
          <a:prstGeom prst="rect">
            <a:avLst/>
          </a:prstGeom>
          <a:solidFill>
            <a:srgbClr val="C00000"/>
          </a:solidFill>
          <a:ln>
            <a:solidFill>
              <a:schemeClr val="tx1"/>
            </a:solidFill>
          </a:ln>
        </p:spPr>
        <p:txBody>
          <a:bodyPr wrap="square">
            <a:noAutofit/>
          </a:bodyPr>
          <a:lstStyle/>
          <a:p>
            <a:pPr>
              <a:lnSpc>
                <a:spcPct val="90000"/>
              </a:lnSpc>
              <a:defRPr>
                <a:solidFill>
                  <a:schemeClr val="bg1"/>
                </a:solidFill>
                <a:ea typeface="Arial" panose="020B0604020202020204" pitchFamily="34" charset="0"/>
              </a:defRPr>
            </a:pPr>
            <a:r>
              <a:rPr lang="es-ES_tradnl" dirty="0"/>
              <a:t>1. Vaya a tracomlearning.com</a:t>
            </a:r>
          </a:p>
        </p:txBody>
      </p:sp>
      <p:pic>
        <p:nvPicPr>
          <p:cNvPr id="18" name="Graphic 17" descr="Cursor with solid fill">
            <a:extLst>
              <a:ext uri="{FF2B5EF4-FFF2-40B4-BE49-F238E27FC236}">
                <a16:creationId xmlns:a16="http://schemas.microsoft.com/office/drawing/2014/main" id="{5EFE31B3-AAC8-724E-A4AE-5BD2B61322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5440" y="605570"/>
            <a:ext cx="634967" cy="634967"/>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559BE54D-A868-C892-F0DE-871EA7681F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0080" y="2210741"/>
            <a:ext cx="8063800" cy="4014216"/>
          </a:xfrm>
          <a:prstGeom prst="rect">
            <a:avLst/>
          </a:prstGeom>
        </p:spPr>
      </p:pic>
      <p:pic>
        <p:nvPicPr>
          <p:cNvPr id="20" name="Graphic 19" descr="Cursor with solid fill">
            <a:extLst>
              <a:ext uri="{FF2B5EF4-FFF2-40B4-BE49-F238E27FC236}">
                <a16:creationId xmlns:a16="http://schemas.microsoft.com/office/drawing/2014/main" id="{FD8AC84B-E921-0841-95D7-9839820ECF8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53803" y="4552369"/>
            <a:ext cx="634967" cy="634967"/>
          </a:xfrm>
          <a:prstGeom prst="rect">
            <a:avLst/>
          </a:prstGeom>
        </p:spPr>
      </p:pic>
      <p:sp>
        <p:nvSpPr>
          <p:cNvPr id="12" name="Rectangle 11">
            <a:extLst>
              <a:ext uri="{FF2B5EF4-FFF2-40B4-BE49-F238E27FC236}">
                <a16:creationId xmlns:a16="http://schemas.microsoft.com/office/drawing/2014/main" id="{0B90F3E5-C7AE-8346-9C1F-83262CD30C9C}"/>
              </a:ext>
            </a:extLst>
          </p:cNvPr>
          <p:cNvSpPr/>
          <p:nvPr/>
        </p:nvSpPr>
        <p:spPr>
          <a:xfrm>
            <a:off x="4900402" y="4767221"/>
            <a:ext cx="2958162" cy="840230"/>
          </a:xfrm>
          <a:prstGeom prst="rect">
            <a:avLst/>
          </a:prstGeom>
          <a:solidFill>
            <a:srgbClr val="C00000"/>
          </a:solidFill>
          <a:ln>
            <a:solidFill>
              <a:schemeClr val="bg1"/>
            </a:solidFill>
          </a:ln>
        </p:spPr>
        <p:txBody>
          <a:bodyPr wrap="square">
            <a:noAutofit/>
          </a:bodyPr>
          <a:lstStyle/>
          <a:p>
            <a:pPr>
              <a:lnSpc>
                <a:spcPct val="90000"/>
              </a:lnSpc>
              <a:defRPr>
                <a:solidFill>
                  <a:schemeClr val="bg1"/>
                </a:solidFill>
                <a:ea typeface="Arial" panose="020B0604020202020204" pitchFamily="34" charset="0"/>
              </a:defRPr>
            </a:pPr>
            <a:r>
              <a:rPr lang="es-ES_tradnl" dirty="0"/>
              <a:t>2. Introduzca su nombre de usuario y contraseña y pulse “Iniciar sesión”. </a:t>
            </a:r>
          </a:p>
        </p:txBody>
      </p:sp>
    </p:spTree>
    <p:extLst>
      <p:ext uri="{BB962C8B-B14F-4D97-AF65-F5344CB8AC3E}">
        <p14:creationId xmlns:p14="http://schemas.microsoft.com/office/powerpoint/2010/main" val="1343566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334299-E1E5-4746-9700-09EAAD87F84F}"/>
              </a:ext>
            </a:extLst>
          </p:cNvPr>
          <p:cNvSpPr>
            <a:spLocks noGrp="1"/>
          </p:cNvSpPr>
          <p:nvPr>
            <p:ph type="sldNum" sz="quarter" idx="12"/>
          </p:nvPr>
        </p:nvSpPr>
        <p:spPr/>
        <p:txBody>
          <a:bodyPr/>
          <a:lstStyle/>
          <a:p>
            <a:fld id="{1B1CF60C-C85D-47C0-8597-E3BF95F18FA3}" type="slidenum">
              <a:rPr lang="es-ES_tradnl" smtClean="0"/>
              <a:t>55</a:t>
            </a:fld>
            <a:endParaRPr lang="es-ES_tradnl" dirty="0"/>
          </a:p>
        </p:txBody>
      </p:sp>
      <p:sp>
        <p:nvSpPr>
          <p:cNvPr id="3" name="Footer Placeholder 2">
            <a:extLst>
              <a:ext uri="{FF2B5EF4-FFF2-40B4-BE49-F238E27FC236}">
                <a16:creationId xmlns:a16="http://schemas.microsoft.com/office/drawing/2014/main" id="{7BC076D6-939C-4042-B16A-C864D1CEF26E}"/>
              </a:ext>
            </a:extLst>
          </p:cNvPr>
          <p:cNvSpPr>
            <a:spLocks noGrp="1"/>
          </p:cNvSpPr>
          <p:nvPr>
            <p:ph type="ftr" sz="quarter" idx="13"/>
          </p:nvPr>
        </p:nvSpPr>
        <p:spPr/>
        <p:txBody>
          <a:bodyPr/>
          <a:lstStyle/>
          <a:p>
            <a:pPr algn="l"/>
            <a:r>
              <a:rPr lang="es-ES_tradnl" dirty="0"/>
              <a:t>© The TRACOM Corporation. Todos los derechos reservados.</a:t>
            </a:r>
          </a:p>
        </p:txBody>
      </p:sp>
      <p:pic>
        <p:nvPicPr>
          <p:cNvPr id="6" name="Picture 5" descr="Graphical user interface, text, application, email&#10;&#10;Description automatically generated">
            <a:extLst>
              <a:ext uri="{FF2B5EF4-FFF2-40B4-BE49-F238E27FC236}">
                <a16:creationId xmlns:a16="http://schemas.microsoft.com/office/drawing/2014/main" id="{115183CD-BCE6-5DEB-0763-4D5A1AD19E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584" y="-4156"/>
            <a:ext cx="9890831" cy="6217920"/>
          </a:xfrm>
          <a:prstGeom prst="rect">
            <a:avLst/>
          </a:prstGeom>
        </p:spPr>
      </p:pic>
      <p:sp>
        <p:nvSpPr>
          <p:cNvPr id="12" name="Rectangle 11">
            <a:extLst>
              <a:ext uri="{FF2B5EF4-FFF2-40B4-BE49-F238E27FC236}">
                <a16:creationId xmlns:a16="http://schemas.microsoft.com/office/drawing/2014/main" id="{4C9D6C18-D707-8B41-B48D-E0D9AC7ECBFA}"/>
              </a:ext>
            </a:extLst>
          </p:cNvPr>
          <p:cNvSpPr/>
          <p:nvPr/>
        </p:nvSpPr>
        <p:spPr>
          <a:xfrm>
            <a:off x="6225479" y="224921"/>
            <a:ext cx="3646211" cy="1089529"/>
          </a:xfrm>
          <a:prstGeom prst="rect">
            <a:avLst/>
          </a:prstGeom>
          <a:solidFill>
            <a:srgbClr val="C00000"/>
          </a:solidFill>
          <a:ln>
            <a:solidFill>
              <a:schemeClr val="tx1"/>
            </a:solidFill>
          </a:ln>
        </p:spPr>
        <p:txBody>
          <a:bodyPr wrap="square">
            <a:spAutoFit/>
          </a:bodyPr>
          <a:lstStyle/>
          <a:p>
            <a:pPr>
              <a:lnSpc>
                <a:spcPct val="90000"/>
              </a:lnSpc>
              <a:defRPr>
                <a:solidFill>
                  <a:schemeClr val="bg1"/>
                </a:solidFill>
                <a:ea typeface="Arial" panose="020B0604020202020204" pitchFamily="34" charset="0"/>
              </a:defRPr>
            </a:pPr>
            <a:r>
              <a:rPr lang="es-ES_tradnl" dirty="0"/>
              <a:t>Descargue su perfil en la sección “</a:t>
            </a:r>
            <a:r>
              <a:rPr lang="es-ES_tradnl" sz="1600" dirty="0"/>
              <a:t>Profile</a:t>
            </a:r>
            <a:r>
              <a:rPr lang="es-ES_tradnl" dirty="0"/>
              <a:t> Reports” (Informes del perfil) haciendo clic en el icono “Download” (Descargar)</a:t>
            </a:r>
          </a:p>
        </p:txBody>
      </p:sp>
      <p:pic>
        <p:nvPicPr>
          <p:cNvPr id="11" name="Graphic 10" descr="Cursor with solid fill">
            <a:extLst>
              <a:ext uri="{FF2B5EF4-FFF2-40B4-BE49-F238E27FC236}">
                <a16:creationId xmlns:a16="http://schemas.microsoft.com/office/drawing/2014/main" id="{F5688DC4-FFEE-5849-AEAB-472FB5D7081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67785" y="3020076"/>
            <a:ext cx="634967" cy="634967"/>
          </a:xfrm>
          <a:prstGeom prst="rect">
            <a:avLst/>
          </a:prstGeom>
        </p:spPr>
      </p:pic>
    </p:spTree>
    <p:extLst>
      <p:ext uri="{BB962C8B-B14F-4D97-AF65-F5344CB8AC3E}">
        <p14:creationId xmlns:p14="http://schemas.microsoft.com/office/powerpoint/2010/main" val="28038306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ECDFA4-5A69-4DF6-93F6-AB2EF8304C71}"/>
              </a:ext>
            </a:extLst>
          </p:cNvPr>
          <p:cNvSpPr>
            <a:spLocks noGrp="1"/>
          </p:cNvSpPr>
          <p:nvPr>
            <p:ph type="title"/>
          </p:nvPr>
        </p:nvSpPr>
        <p:spPr>
          <a:xfrm>
            <a:off x="390526" y="228600"/>
            <a:ext cx="11572874" cy="1009650"/>
          </a:xfrm>
        </p:spPr>
        <p:txBody>
          <a:bodyPr/>
          <a:lstStyle/>
          <a:p>
            <a:r>
              <a:rPr lang="es-ES_tradnl" dirty="0"/>
              <a:t>Conózcase y controle su Estilo</a:t>
            </a:r>
          </a:p>
        </p:txBody>
      </p:sp>
      <p:sp>
        <p:nvSpPr>
          <p:cNvPr id="2" name="Text Placeholder 1">
            <a:extLst>
              <a:ext uri="{FF2B5EF4-FFF2-40B4-BE49-F238E27FC236}">
                <a16:creationId xmlns:a16="http://schemas.microsoft.com/office/drawing/2014/main" id="{51C92029-A894-4730-96D5-7CA785D4EF18}"/>
              </a:ext>
            </a:extLst>
          </p:cNvPr>
          <p:cNvSpPr>
            <a:spLocks noGrp="1"/>
          </p:cNvSpPr>
          <p:nvPr>
            <p:ph type="body" idx="1"/>
          </p:nvPr>
        </p:nvSpPr>
        <p:spPr>
          <a:xfrm>
            <a:off x="390526" y="1391446"/>
            <a:ext cx="5662802" cy="823912"/>
          </a:xfrm>
        </p:spPr>
        <p:txBody>
          <a:bodyPr wrap="square">
            <a:noAutofit/>
          </a:bodyPr>
          <a:lstStyle/>
          <a:p>
            <a:r>
              <a:rPr lang="es-ES_tradnl" dirty="0"/>
              <a:t>SOCIAL STYLE</a:t>
            </a:r>
          </a:p>
        </p:txBody>
      </p:sp>
      <p:graphicFrame>
        <p:nvGraphicFramePr>
          <p:cNvPr id="19" name="Table 19">
            <a:extLst>
              <a:ext uri="{FF2B5EF4-FFF2-40B4-BE49-F238E27FC236}">
                <a16:creationId xmlns:a16="http://schemas.microsoft.com/office/drawing/2014/main" id="{E7429979-A9AE-4D34-80D8-B36F63E0A0DA}"/>
              </a:ext>
            </a:extLst>
          </p:cNvPr>
          <p:cNvGraphicFramePr>
            <a:graphicFrameLocks noGrp="1"/>
          </p:cNvGraphicFramePr>
          <p:nvPr>
            <p:ph sz="half" idx="2"/>
          </p:nvPr>
        </p:nvGraphicFramePr>
        <p:xfrm>
          <a:off x="3130199" y="2316162"/>
          <a:ext cx="8735230" cy="3627436"/>
        </p:xfrm>
        <a:graphic>
          <a:graphicData uri="http://schemas.openxmlformats.org/drawingml/2006/table">
            <a:tbl>
              <a:tblPr>
                <a:tableStyleId>{5FD0F851-EC5A-4D38-B0AD-8093EC10F338}</a:tableStyleId>
              </a:tblPr>
              <a:tblGrid>
                <a:gridCol w="4367615">
                  <a:extLst>
                    <a:ext uri="{9D8B030D-6E8A-4147-A177-3AD203B41FA5}">
                      <a16:colId xmlns:a16="http://schemas.microsoft.com/office/drawing/2014/main" val="3189160838"/>
                    </a:ext>
                  </a:extLst>
                </a:gridCol>
                <a:gridCol w="4367615">
                  <a:extLst>
                    <a:ext uri="{9D8B030D-6E8A-4147-A177-3AD203B41FA5}">
                      <a16:colId xmlns:a16="http://schemas.microsoft.com/office/drawing/2014/main" val="212193650"/>
                    </a:ext>
                  </a:extLst>
                </a:gridCol>
              </a:tblGrid>
              <a:tr h="906859">
                <a:tc>
                  <a:txBody>
                    <a:bodyPr/>
                    <a:lstStyle/>
                    <a:p>
                      <a:endParaRPr sz="1600" dirty="0"/>
                    </a:p>
                  </a:txBody>
                  <a:tcPr>
                    <a:lnR w="12700" cap="flat" cmpd="sng" algn="ctr">
                      <a:solidFill>
                        <a:schemeClr val="bg2">
                          <a:lumMod val="25000"/>
                        </a:schemeClr>
                      </a:solidFill>
                      <a:prstDash val="solid"/>
                      <a:round/>
                      <a:headEnd type="none" w="med" len="med"/>
                      <a:tailEnd type="none" w="med" len="med"/>
                    </a:lnR>
                    <a:lnB w="3175" cap="flat" cmpd="sng" algn="ctr">
                      <a:solidFill>
                        <a:schemeClr val="bg2">
                          <a:lumMod val="50000"/>
                        </a:schemeClr>
                      </a:solidFill>
                      <a:prstDash val="solid"/>
                      <a:round/>
                      <a:headEnd type="none" w="med" len="med"/>
                      <a:tailEnd type="none" w="med" len="med"/>
                    </a:lnB>
                  </a:tcPr>
                </a:tc>
                <a:tc>
                  <a:txBody>
                    <a:bodyPr/>
                    <a:lstStyle/>
                    <a:p>
                      <a:endParaRPr sz="1600" dirty="0"/>
                    </a:p>
                  </a:txBody>
                  <a:tcPr>
                    <a:lnL w="12700" cap="flat" cmpd="sng" algn="ctr">
                      <a:solidFill>
                        <a:schemeClr val="bg2">
                          <a:lumMod val="25000"/>
                        </a:schemeClr>
                      </a:solidFill>
                      <a:prstDash val="solid"/>
                      <a:round/>
                      <a:headEnd type="none" w="med" len="med"/>
                      <a:tailEnd type="none" w="med" len="med"/>
                    </a:lnL>
                    <a:lnB w="3175"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2690253286"/>
                  </a:ext>
                </a:extLst>
              </a:tr>
              <a:tr h="906859">
                <a:tc>
                  <a:txBody>
                    <a:bodyPr/>
                    <a:lstStyle/>
                    <a:p>
                      <a:endParaRPr sz="1600" dirty="0"/>
                    </a:p>
                  </a:txBody>
                  <a:tcPr>
                    <a:lnR w="12700" cap="flat" cmpd="sng" algn="ctr">
                      <a:solidFill>
                        <a:schemeClr val="bg2">
                          <a:lumMod val="25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tcPr>
                </a:tc>
                <a:tc>
                  <a:txBody>
                    <a:bodyPr/>
                    <a:lstStyle/>
                    <a:p>
                      <a:endParaRPr sz="1600" dirty="0"/>
                    </a:p>
                  </a:txBody>
                  <a:tcPr>
                    <a:lnL w="12700" cap="flat" cmpd="sng" algn="ctr">
                      <a:solidFill>
                        <a:schemeClr val="bg2">
                          <a:lumMod val="25000"/>
                        </a:schemeClr>
                      </a:solidFill>
                      <a:prstDash val="solid"/>
                      <a:round/>
                      <a:headEnd type="none" w="med" len="med"/>
                      <a:tailEnd type="none" w="med" len="med"/>
                    </a:lnL>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455227048"/>
                  </a:ext>
                </a:extLst>
              </a:tr>
              <a:tr h="906859">
                <a:tc>
                  <a:txBody>
                    <a:bodyPr/>
                    <a:lstStyle/>
                    <a:p>
                      <a:endParaRPr sz="1600" dirty="0"/>
                    </a:p>
                  </a:txBody>
                  <a:tcPr>
                    <a:lnR w="12700" cap="flat" cmpd="sng" algn="ctr">
                      <a:solidFill>
                        <a:schemeClr val="bg2">
                          <a:lumMod val="25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tcPr>
                </a:tc>
                <a:tc>
                  <a:txBody>
                    <a:bodyPr/>
                    <a:lstStyle/>
                    <a:p>
                      <a:endParaRPr sz="1600" dirty="0"/>
                    </a:p>
                  </a:txBody>
                  <a:tcPr>
                    <a:lnL w="12700" cap="flat" cmpd="sng" algn="ctr">
                      <a:solidFill>
                        <a:schemeClr val="bg2">
                          <a:lumMod val="25000"/>
                        </a:schemeClr>
                      </a:solidFill>
                      <a:prstDash val="solid"/>
                      <a:round/>
                      <a:headEnd type="none" w="med" len="med"/>
                      <a:tailEnd type="none" w="med" len="med"/>
                    </a:lnL>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984608608"/>
                  </a:ext>
                </a:extLst>
              </a:tr>
              <a:tr h="906859">
                <a:tc>
                  <a:txBody>
                    <a:bodyPr/>
                    <a:lstStyle/>
                    <a:p>
                      <a:endParaRPr sz="1600" dirty="0"/>
                    </a:p>
                  </a:txBody>
                  <a:tcPr>
                    <a:lnR w="12700" cap="flat" cmpd="sng" algn="ctr">
                      <a:solidFill>
                        <a:schemeClr val="bg2">
                          <a:lumMod val="25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tcPr>
                </a:tc>
                <a:tc>
                  <a:txBody>
                    <a:bodyPr/>
                    <a:lstStyle/>
                    <a:p>
                      <a:endParaRPr sz="1600" dirty="0"/>
                    </a:p>
                  </a:txBody>
                  <a:tcPr>
                    <a:lnL w="12700" cap="flat" cmpd="sng" algn="ctr">
                      <a:solidFill>
                        <a:schemeClr val="bg2">
                          <a:lumMod val="25000"/>
                        </a:schemeClr>
                      </a:solidFill>
                      <a:prstDash val="solid"/>
                      <a:round/>
                      <a:headEnd type="none" w="med" len="med"/>
                      <a:tailEnd type="none" w="med" len="med"/>
                    </a:lnL>
                    <a:lnT w="3175" cap="flat" cmpd="sng" algn="ctr">
                      <a:solidFill>
                        <a:schemeClr val="bg2">
                          <a:lumMod val="5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3495631821"/>
                  </a:ext>
                </a:extLst>
              </a:tr>
            </a:tbl>
          </a:graphicData>
        </a:graphic>
      </p:graphicFrame>
      <p:sp>
        <p:nvSpPr>
          <p:cNvPr id="4" name="Text Placeholder 3">
            <a:extLst>
              <a:ext uri="{FF2B5EF4-FFF2-40B4-BE49-F238E27FC236}">
                <a16:creationId xmlns:a16="http://schemas.microsoft.com/office/drawing/2014/main" id="{5D7F415D-5BB1-4084-AEC1-1EAAD4E5F592}"/>
              </a:ext>
            </a:extLst>
          </p:cNvPr>
          <p:cNvSpPr>
            <a:spLocks noGrp="1"/>
          </p:cNvSpPr>
          <p:nvPr>
            <p:ph type="body" sz="quarter" idx="3"/>
          </p:nvPr>
        </p:nvSpPr>
        <p:spPr>
          <a:xfrm>
            <a:off x="3130199" y="1391446"/>
            <a:ext cx="3855817" cy="823912"/>
          </a:xfrm>
        </p:spPr>
        <p:txBody>
          <a:bodyPr wrap="square">
            <a:noAutofit/>
          </a:bodyPr>
          <a:lstStyle/>
          <a:p>
            <a:pPr>
              <a:lnSpc>
                <a:spcPct val="85000"/>
              </a:lnSpc>
              <a:defRPr sz="1800"/>
            </a:pPr>
            <a:r>
              <a:rPr lang="es-ES_tradnl" dirty="0"/>
              <a:t>Comportamientos de mi Estilo que frustran a los clientes de este Estilo</a:t>
            </a:r>
          </a:p>
        </p:txBody>
      </p:sp>
      <p:sp>
        <p:nvSpPr>
          <p:cNvPr id="3" name="Slide Number Placeholder 2">
            <a:extLst>
              <a:ext uri="{FF2B5EF4-FFF2-40B4-BE49-F238E27FC236}">
                <a16:creationId xmlns:a16="http://schemas.microsoft.com/office/drawing/2014/main" id="{1201746A-6D22-4503-B0EF-C43ADDF2AF54}"/>
              </a:ext>
            </a:extLst>
          </p:cNvPr>
          <p:cNvSpPr>
            <a:spLocks noGrp="1"/>
          </p:cNvSpPr>
          <p:nvPr>
            <p:ph type="sldNum" sz="quarter" idx="12"/>
          </p:nvPr>
        </p:nvSpPr>
        <p:spPr/>
        <p:txBody>
          <a:bodyPr/>
          <a:lstStyle/>
          <a:p>
            <a:fld id="{1B1CF60C-C85D-47C0-8597-E3BF95F18FA3}" type="slidenum">
              <a:rPr lang="es-ES_tradnl" smtClean="0"/>
              <a:t>56</a:t>
            </a:fld>
            <a:endParaRPr lang="es-ES_tradnl" dirty="0"/>
          </a:p>
        </p:txBody>
      </p:sp>
      <p:sp>
        <p:nvSpPr>
          <p:cNvPr id="6" name="Footer Placeholder 5">
            <a:extLst>
              <a:ext uri="{FF2B5EF4-FFF2-40B4-BE49-F238E27FC236}">
                <a16:creationId xmlns:a16="http://schemas.microsoft.com/office/drawing/2014/main" id="{797231E1-3F0B-4F71-856D-56884CC65788}"/>
              </a:ext>
            </a:extLst>
          </p:cNvPr>
          <p:cNvSpPr>
            <a:spLocks noGrp="1"/>
          </p:cNvSpPr>
          <p:nvPr>
            <p:ph type="ftr" sz="quarter" idx="13"/>
          </p:nvPr>
        </p:nvSpPr>
        <p:spPr bwMode="gray">
          <a:prstGeom prst="rect">
            <a:avLst/>
          </a:prstGeom>
        </p:spPr>
        <p:txBody>
          <a:bodyPr vert="horz" wrap="square" lIns="0" tIns="0" rIns="0" bIns="0" anchor="t" anchorCtr="0">
            <a:noAutofit/>
          </a:bodyPr>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_tradnl" dirty="0"/>
              <a:t>© The TRACOM Corporation. Todos los derechos reservados</a:t>
            </a:r>
          </a:p>
        </p:txBody>
      </p:sp>
      <p:grpSp>
        <p:nvGrpSpPr>
          <p:cNvPr id="11" name="Group 10">
            <a:extLst>
              <a:ext uri="{FF2B5EF4-FFF2-40B4-BE49-F238E27FC236}">
                <a16:creationId xmlns:a16="http://schemas.microsoft.com/office/drawing/2014/main" id="{10A4DCB4-EF2E-4E46-8C18-6D81CA121530}"/>
              </a:ext>
            </a:extLst>
          </p:cNvPr>
          <p:cNvGrpSpPr/>
          <p:nvPr/>
        </p:nvGrpSpPr>
        <p:grpSpPr>
          <a:xfrm flipH="1">
            <a:off x="512293" y="2316163"/>
            <a:ext cx="2493363" cy="802060"/>
            <a:chOff x="6619875" y="1067878"/>
            <a:chExt cx="2493363" cy="836611"/>
          </a:xfrm>
        </p:grpSpPr>
        <p:sp>
          <p:nvSpPr>
            <p:cNvPr id="12" name="Rectangle 11">
              <a:extLst>
                <a:ext uri="{FF2B5EF4-FFF2-40B4-BE49-F238E27FC236}">
                  <a16:creationId xmlns:a16="http://schemas.microsoft.com/office/drawing/2014/main" id="{53EE94B6-54E6-4EBB-A3B0-7F93636DFBDC}"/>
                </a:ext>
              </a:extLst>
            </p:cNvPr>
            <p:cNvSpPr/>
            <p:nvPr/>
          </p:nvSpPr>
          <p:spPr bwMode="gray">
            <a:xfrm>
              <a:off x="7044337" y="1067878"/>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defRPr>
                  <a:solidFill>
                    <a:schemeClr val="accent2"/>
                  </a:solidFill>
                  <a:latin typeface="Arial Black" panose="020B0A04020102020204" pitchFamily="34" charset="0"/>
                </a:defRPr>
              </a:pPr>
              <a:r>
                <a:rPr lang="es-ES_tradnl" dirty="0"/>
                <a:t>Motivador</a:t>
              </a:r>
            </a:p>
          </p:txBody>
        </p:sp>
        <p:sp>
          <p:nvSpPr>
            <p:cNvPr id="13" name="Arrow: Pentagon 12">
              <a:extLst>
                <a:ext uri="{FF2B5EF4-FFF2-40B4-BE49-F238E27FC236}">
                  <a16:creationId xmlns:a16="http://schemas.microsoft.com/office/drawing/2014/main" id="{D362FDDC-33DB-409B-9D52-3B412172C6C2}"/>
                </a:ext>
              </a:extLst>
            </p:cNvPr>
            <p:cNvSpPr/>
            <p:nvPr/>
          </p:nvSpPr>
          <p:spPr bwMode="gray">
            <a:xfrm flipH="1">
              <a:off x="6619875" y="1277466"/>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grpSp>
      <p:sp>
        <p:nvSpPr>
          <p:cNvPr id="15" name="Rectangle 14">
            <a:extLst>
              <a:ext uri="{FF2B5EF4-FFF2-40B4-BE49-F238E27FC236}">
                <a16:creationId xmlns:a16="http://schemas.microsoft.com/office/drawing/2014/main" id="{64EC7AC9-0B1D-41ED-8E94-2F31644B32F9}"/>
              </a:ext>
            </a:extLst>
          </p:cNvPr>
          <p:cNvSpPr/>
          <p:nvPr/>
        </p:nvSpPr>
        <p:spPr bwMode="gray">
          <a:xfrm flipH="1">
            <a:off x="512293" y="3276692"/>
            <a:ext cx="2068901" cy="802060"/>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defRPr>
                <a:solidFill>
                  <a:schemeClr val="accent2"/>
                </a:solidFill>
                <a:latin typeface="Arial Black" panose="020B0A04020102020204" pitchFamily="34" charset="0"/>
              </a:defRPr>
            </a:pPr>
            <a:r>
              <a:rPr lang="es-ES_tradnl" dirty="0"/>
              <a:t>Expresivo</a:t>
            </a:r>
            <a:endParaRPr lang="es-ES_tradnl" dirty="0">
              <a:solidFill>
                <a:schemeClr val="accent2"/>
              </a:solidFill>
            </a:endParaRPr>
          </a:p>
        </p:txBody>
      </p:sp>
      <p:sp>
        <p:nvSpPr>
          <p:cNvPr id="18" name="Rectangle 17">
            <a:extLst>
              <a:ext uri="{FF2B5EF4-FFF2-40B4-BE49-F238E27FC236}">
                <a16:creationId xmlns:a16="http://schemas.microsoft.com/office/drawing/2014/main" id="{3C889989-16FA-4D44-B3C7-0995EC72BCB6}"/>
              </a:ext>
            </a:extLst>
          </p:cNvPr>
          <p:cNvSpPr/>
          <p:nvPr/>
        </p:nvSpPr>
        <p:spPr bwMode="gray">
          <a:xfrm flipH="1">
            <a:off x="512293" y="4237221"/>
            <a:ext cx="2068901" cy="802060"/>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defRPr>
                <a:solidFill>
                  <a:schemeClr val="accent2"/>
                </a:solidFill>
                <a:latin typeface="Arial Black" panose="020B0A04020102020204" pitchFamily="34" charset="0"/>
              </a:defRPr>
            </a:pPr>
            <a:r>
              <a:rPr lang="es-ES_tradnl" dirty="0"/>
              <a:t>Afable</a:t>
            </a:r>
            <a:endParaRPr lang="es-ES_tradnl" dirty="0">
              <a:solidFill>
                <a:schemeClr val="accent2"/>
              </a:solidFill>
            </a:endParaRPr>
          </a:p>
        </p:txBody>
      </p:sp>
      <p:grpSp>
        <p:nvGrpSpPr>
          <p:cNvPr id="21" name="Group 20">
            <a:extLst>
              <a:ext uri="{FF2B5EF4-FFF2-40B4-BE49-F238E27FC236}">
                <a16:creationId xmlns:a16="http://schemas.microsoft.com/office/drawing/2014/main" id="{EDC71959-77B2-4823-90DF-6996074143B1}"/>
              </a:ext>
            </a:extLst>
          </p:cNvPr>
          <p:cNvGrpSpPr/>
          <p:nvPr/>
        </p:nvGrpSpPr>
        <p:grpSpPr>
          <a:xfrm flipH="1">
            <a:off x="512293" y="5177599"/>
            <a:ext cx="2493363" cy="802060"/>
            <a:chOff x="6619875" y="3822472"/>
            <a:chExt cx="2493363" cy="836611"/>
          </a:xfrm>
        </p:grpSpPr>
        <p:sp>
          <p:nvSpPr>
            <p:cNvPr id="22" name="Rectangle 21">
              <a:extLst>
                <a:ext uri="{FF2B5EF4-FFF2-40B4-BE49-F238E27FC236}">
                  <a16:creationId xmlns:a16="http://schemas.microsoft.com/office/drawing/2014/main" id="{48432F96-B22B-475F-8899-48F4D04680D6}"/>
                </a:ext>
              </a:extLst>
            </p:cNvPr>
            <p:cNvSpPr/>
            <p:nvPr/>
          </p:nvSpPr>
          <p:spPr bwMode="gray">
            <a:xfrm>
              <a:off x="7044337" y="3822472"/>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defRPr>
                  <a:solidFill>
                    <a:schemeClr val="accent2"/>
                  </a:solidFill>
                  <a:latin typeface="Arial Black" panose="020B0A04020102020204" pitchFamily="34" charset="0"/>
                </a:defRPr>
              </a:pPr>
              <a:r>
                <a:rPr lang="es-ES_tradnl" dirty="0"/>
                <a:t>Analítico</a:t>
              </a:r>
            </a:p>
          </p:txBody>
        </p:sp>
        <p:sp>
          <p:nvSpPr>
            <p:cNvPr id="23" name="Arrow: Pentagon 22">
              <a:extLst>
                <a:ext uri="{FF2B5EF4-FFF2-40B4-BE49-F238E27FC236}">
                  <a16:creationId xmlns:a16="http://schemas.microsoft.com/office/drawing/2014/main" id="{06FFE62A-FB5C-447B-8874-1A3F3AD1BF7C}"/>
                </a:ext>
              </a:extLst>
            </p:cNvPr>
            <p:cNvSpPr/>
            <p:nvPr/>
          </p:nvSpPr>
          <p:spPr bwMode="gray">
            <a:xfrm flipH="1">
              <a:off x="6619875" y="4014719"/>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grpSp>
      <p:sp>
        <p:nvSpPr>
          <p:cNvPr id="24" name="Arrow: Pentagon 23">
            <a:extLst>
              <a:ext uri="{FF2B5EF4-FFF2-40B4-BE49-F238E27FC236}">
                <a16:creationId xmlns:a16="http://schemas.microsoft.com/office/drawing/2014/main" id="{E90CD9C9-36AC-4F03-9053-E6ED5FE9C9F8}"/>
              </a:ext>
            </a:extLst>
          </p:cNvPr>
          <p:cNvSpPr/>
          <p:nvPr/>
        </p:nvSpPr>
        <p:spPr bwMode="gray">
          <a:xfrm>
            <a:off x="2646975" y="3467519"/>
            <a:ext cx="361456" cy="40019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800" dirty="0">
              <a:solidFill>
                <a:schemeClr val="bg1"/>
              </a:solidFill>
            </a:endParaRPr>
          </a:p>
        </p:txBody>
      </p:sp>
      <p:sp>
        <p:nvSpPr>
          <p:cNvPr id="25" name="Arrow: Pentagon 24">
            <a:extLst>
              <a:ext uri="{FF2B5EF4-FFF2-40B4-BE49-F238E27FC236}">
                <a16:creationId xmlns:a16="http://schemas.microsoft.com/office/drawing/2014/main" id="{283AF5E7-7C28-4760-B3CD-750BA42F29E4}"/>
              </a:ext>
            </a:extLst>
          </p:cNvPr>
          <p:cNvSpPr/>
          <p:nvPr/>
        </p:nvSpPr>
        <p:spPr bwMode="gray">
          <a:xfrm>
            <a:off x="2646975" y="4415157"/>
            <a:ext cx="361456" cy="40019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ES_tradnl" sz="1800" dirty="0">
              <a:solidFill>
                <a:schemeClr val="bg1"/>
              </a:solidFill>
            </a:endParaRPr>
          </a:p>
        </p:txBody>
      </p:sp>
      <p:sp>
        <p:nvSpPr>
          <p:cNvPr id="20" name="Text Placeholder 3">
            <a:extLst>
              <a:ext uri="{FF2B5EF4-FFF2-40B4-BE49-F238E27FC236}">
                <a16:creationId xmlns:a16="http://schemas.microsoft.com/office/drawing/2014/main" id="{50B5C899-7D76-47A9-B8CA-CE297E9177CB}"/>
              </a:ext>
            </a:extLst>
          </p:cNvPr>
          <p:cNvSpPr txBox="1">
            <a:spLocks/>
          </p:cNvSpPr>
          <p:nvPr/>
        </p:nvSpPr>
        <p:spPr>
          <a:xfrm>
            <a:off x="7797780" y="1391446"/>
            <a:ext cx="3855817" cy="823912"/>
          </a:xfrm>
          <a:prstGeom prst="rect">
            <a:avLst/>
          </a:prstGeom>
        </p:spPr>
        <p:txBody>
          <a:bodyPr vert="horz" wrap="square" lIns="0" tIns="0" rIns="0" bIns="0" anchor="b">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2400" b="0" kern="1200">
                <a:solidFill>
                  <a:schemeClr val="accent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Symbol" panose="05050102010706020507" pitchFamily="18" charset="2"/>
              <a:buNone/>
              <a:defRPr sz="1800" b="1"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Symbol" panose="05050102010706020507" pitchFamily="18" charset="2"/>
              <a:buNone/>
              <a:defRPr sz="1600" b="1"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Symbol" panose="05050102010706020507" pitchFamily="18" charset="2"/>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85000"/>
              </a:lnSpc>
              <a:defRPr sz="1800"/>
            </a:pPr>
            <a:r>
              <a:rPr lang="es-ES_tradnl" dirty="0"/>
              <a:t>Algo que puedo hacer para controlar el comportamiento de mi Estilo</a:t>
            </a:r>
          </a:p>
        </p:txBody>
      </p:sp>
    </p:spTree>
    <p:extLst>
      <p:ext uri="{BB962C8B-B14F-4D97-AF65-F5344CB8AC3E}">
        <p14:creationId xmlns:p14="http://schemas.microsoft.com/office/powerpoint/2010/main" val="1312970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9CABD-016A-4105-9C16-9B8F83470748}"/>
              </a:ext>
            </a:extLst>
          </p:cNvPr>
          <p:cNvSpPr>
            <a:spLocks noGrp="1"/>
          </p:cNvSpPr>
          <p:nvPr>
            <p:ph type="title"/>
          </p:nvPr>
        </p:nvSpPr>
        <p:spPr>
          <a:xfrm>
            <a:off x="390525" y="228600"/>
            <a:ext cx="3687763" cy="5715000"/>
          </a:xfrm>
        </p:spPr>
        <p:txBody>
          <a:bodyPr wrap="square" anchor="ctr">
            <a:noAutofit/>
          </a:bodyPr>
          <a:lstStyle/>
          <a:p>
            <a:r>
              <a:rPr lang="es-ES_tradnl" dirty="0"/>
              <a:t>Técnicas para observar el Estilo</a:t>
            </a:r>
          </a:p>
        </p:txBody>
      </p:sp>
      <p:sp>
        <p:nvSpPr>
          <p:cNvPr id="3" name="Content Placeholder 2">
            <a:extLst>
              <a:ext uri="{FF2B5EF4-FFF2-40B4-BE49-F238E27FC236}">
                <a16:creationId xmlns:a16="http://schemas.microsoft.com/office/drawing/2014/main" id="{89890FE1-5E82-4EC5-9B63-1B76910148C2}"/>
              </a:ext>
            </a:extLst>
          </p:cNvPr>
          <p:cNvSpPr>
            <a:spLocks noGrp="1"/>
          </p:cNvSpPr>
          <p:nvPr>
            <p:ph idx="1"/>
          </p:nvPr>
        </p:nvSpPr>
        <p:spPr>
          <a:xfrm>
            <a:off x="4170363" y="262054"/>
            <a:ext cx="7793037" cy="5715000"/>
          </a:xfrm>
        </p:spPr>
        <p:txBody>
          <a:bodyPr wrap="square" lIns="1280160" anchor="ctr">
            <a:noAutofit/>
          </a:bodyPr>
          <a:lstStyle/>
          <a:p>
            <a:pPr>
              <a:spcBef>
                <a:spcPts val="1500"/>
              </a:spcBef>
              <a:spcAft>
                <a:spcPts val="1000"/>
              </a:spcAft>
              <a:defRPr sz="2000"/>
            </a:pPr>
            <a:r>
              <a:rPr lang="es-ES_tradnl" dirty="0"/>
              <a:t>No saque conclusiones precipitadas</a:t>
            </a:r>
          </a:p>
          <a:p>
            <a:pPr>
              <a:spcBef>
                <a:spcPts val="1500"/>
              </a:spcBef>
              <a:spcAft>
                <a:spcPts val="1000"/>
              </a:spcAft>
              <a:defRPr sz="2000"/>
            </a:pPr>
            <a:r>
              <a:rPr lang="es-ES_tradnl" dirty="0"/>
              <a:t>Manténgase objetivo</a:t>
            </a:r>
          </a:p>
          <a:p>
            <a:pPr>
              <a:spcBef>
                <a:spcPts val="1500"/>
              </a:spcBef>
              <a:spcAft>
                <a:spcPts val="1000"/>
              </a:spcAft>
              <a:defRPr sz="2000"/>
            </a:pPr>
            <a:r>
              <a:rPr lang="es-ES_tradnl" dirty="0"/>
              <a:t>Separe el comportamiento de Estilo de la función o posición de la persona</a:t>
            </a:r>
          </a:p>
          <a:p>
            <a:pPr>
              <a:spcBef>
                <a:spcPts val="1500"/>
              </a:spcBef>
              <a:spcAft>
                <a:spcPts val="1000"/>
              </a:spcAft>
              <a:defRPr sz="2000"/>
            </a:pPr>
            <a:r>
              <a:rPr lang="es-ES_tradnl" dirty="0"/>
              <a:t>Una cantidad moderada de estrés puede sacar a relucir el Estilo de las personas</a:t>
            </a:r>
          </a:p>
          <a:p>
            <a:pPr>
              <a:spcBef>
                <a:spcPts val="1500"/>
              </a:spcBef>
              <a:spcAft>
                <a:spcPts val="1000"/>
              </a:spcAft>
              <a:defRPr sz="2000"/>
            </a:pPr>
            <a:r>
              <a:rPr lang="es-ES_tradnl" dirty="0"/>
              <a:t>Salga de la escena (sea un observador)</a:t>
            </a:r>
          </a:p>
          <a:p>
            <a:pPr>
              <a:spcBef>
                <a:spcPts val="1500"/>
              </a:spcBef>
              <a:spcAft>
                <a:spcPts val="1000"/>
              </a:spcAft>
            </a:pPr>
            <a:endParaRPr lang="es-ES_tradnl" sz="2000" dirty="0"/>
          </a:p>
        </p:txBody>
      </p:sp>
      <p:sp>
        <p:nvSpPr>
          <p:cNvPr id="5" name="Footer Placeholder 4">
            <a:extLst>
              <a:ext uri="{FF2B5EF4-FFF2-40B4-BE49-F238E27FC236}">
                <a16:creationId xmlns:a16="http://schemas.microsoft.com/office/drawing/2014/main" id="{4D3CF669-61B8-4393-ABDB-84352A6B6564}"/>
              </a:ext>
            </a:extLst>
          </p:cNvPr>
          <p:cNvSpPr>
            <a:spLocks noGrp="1"/>
          </p:cNvSpPr>
          <p:nvPr>
            <p:ph type="ftr" sz="quarter" idx="11"/>
          </p:nvPr>
        </p:nvSpPr>
        <p:spPr/>
        <p:txBody>
          <a:bodyPr wrap="square">
            <a:noAutofit/>
          </a:bodyPr>
          <a:lstStyle/>
          <a:p>
            <a:pPr algn="l"/>
            <a:r>
              <a:rPr lang="es-ES_tradnl" dirty="0"/>
              <a:t>© The TRACOM Corporation. Todos los derechos reservados.</a:t>
            </a:r>
          </a:p>
        </p:txBody>
      </p:sp>
      <p:sp>
        <p:nvSpPr>
          <p:cNvPr id="6" name="Slide Number Placeholder 5">
            <a:extLst>
              <a:ext uri="{FF2B5EF4-FFF2-40B4-BE49-F238E27FC236}">
                <a16:creationId xmlns:a16="http://schemas.microsoft.com/office/drawing/2014/main" id="{0FBC13A4-C929-45D4-B223-A112BFF04BC6}"/>
              </a:ext>
            </a:extLst>
          </p:cNvPr>
          <p:cNvSpPr>
            <a:spLocks noGrp="1"/>
          </p:cNvSpPr>
          <p:nvPr>
            <p:ph type="sldNum" sz="quarter" idx="12"/>
          </p:nvPr>
        </p:nvSpPr>
        <p:spPr/>
        <p:txBody>
          <a:bodyPr wrap="square">
            <a:noAutofit/>
          </a:bodyPr>
          <a:lstStyle/>
          <a:p>
            <a:fld id="{1B1CF60C-C85D-47C0-8597-E3BF95F18FA3}" type="slidenum">
              <a:rPr lang="es-ES_tradnl" smtClean="0"/>
              <a:t>57</a:t>
            </a:fld>
            <a:endParaRPr lang="es-ES_tradnl" dirty="0"/>
          </a:p>
        </p:txBody>
      </p:sp>
      <p:sp>
        <p:nvSpPr>
          <p:cNvPr id="8" name="Oval 7">
            <a:extLst>
              <a:ext uri="{FF2B5EF4-FFF2-40B4-BE49-F238E27FC236}">
                <a16:creationId xmlns:a16="http://schemas.microsoft.com/office/drawing/2014/main" id="{CD7D84E8-073C-4DFD-99F5-BFE15F778DFC}"/>
              </a:ext>
            </a:extLst>
          </p:cNvPr>
          <p:cNvSpPr/>
          <p:nvPr/>
        </p:nvSpPr>
        <p:spPr bwMode="gray">
          <a:xfrm>
            <a:off x="4816928" y="1115912"/>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s-ES_tradnl" dirty="0"/>
              <a:t>1</a:t>
            </a:r>
          </a:p>
        </p:txBody>
      </p:sp>
      <p:sp>
        <p:nvSpPr>
          <p:cNvPr id="9" name="Oval 8">
            <a:extLst>
              <a:ext uri="{FF2B5EF4-FFF2-40B4-BE49-F238E27FC236}">
                <a16:creationId xmlns:a16="http://schemas.microsoft.com/office/drawing/2014/main" id="{555B454E-9216-477B-9A64-9DD8271FF53A}"/>
              </a:ext>
            </a:extLst>
          </p:cNvPr>
          <p:cNvSpPr/>
          <p:nvPr/>
        </p:nvSpPr>
        <p:spPr bwMode="gray">
          <a:xfrm>
            <a:off x="4816928" y="1707320"/>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s-ES_tradnl" dirty="0"/>
              <a:t>2</a:t>
            </a:r>
          </a:p>
        </p:txBody>
      </p:sp>
      <p:sp>
        <p:nvSpPr>
          <p:cNvPr id="10" name="Oval 9">
            <a:extLst>
              <a:ext uri="{FF2B5EF4-FFF2-40B4-BE49-F238E27FC236}">
                <a16:creationId xmlns:a16="http://schemas.microsoft.com/office/drawing/2014/main" id="{7B59682E-52EB-4DFB-AF2F-EB3BB439EF73}"/>
              </a:ext>
            </a:extLst>
          </p:cNvPr>
          <p:cNvSpPr/>
          <p:nvPr/>
        </p:nvSpPr>
        <p:spPr bwMode="gray">
          <a:xfrm>
            <a:off x="4816928" y="2403889"/>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s-ES_tradnl" dirty="0"/>
              <a:t>3</a:t>
            </a:r>
          </a:p>
        </p:txBody>
      </p:sp>
      <p:sp>
        <p:nvSpPr>
          <p:cNvPr id="11" name="Oval 10">
            <a:extLst>
              <a:ext uri="{FF2B5EF4-FFF2-40B4-BE49-F238E27FC236}">
                <a16:creationId xmlns:a16="http://schemas.microsoft.com/office/drawing/2014/main" id="{4D6313DE-7760-4922-80A7-10EA28D1930F}"/>
              </a:ext>
            </a:extLst>
          </p:cNvPr>
          <p:cNvSpPr/>
          <p:nvPr/>
        </p:nvSpPr>
        <p:spPr bwMode="gray">
          <a:xfrm>
            <a:off x="4816927" y="3251622"/>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s-ES_tradnl" dirty="0"/>
              <a:t>4</a:t>
            </a:r>
          </a:p>
        </p:txBody>
      </p:sp>
      <p:sp>
        <p:nvSpPr>
          <p:cNvPr id="12" name="Oval 11">
            <a:extLst>
              <a:ext uri="{FF2B5EF4-FFF2-40B4-BE49-F238E27FC236}">
                <a16:creationId xmlns:a16="http://schemas.microsoft.com/office/drawing/2014/main" id="{07432474-4610-4E54-835A-DEAC0A7CA51E}"/>
              </a:ext>
            </a:extLst>
          </p:cNvPr>
          <p:cNvSpPr/>
          <p:nvPr/>
        </p:nvSpPr>
        <p:spPr bwMode="gray">
          <a:xfrm>
            <a:off x="4816928" y="4019521"/>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s-ES_tradnl" dirty="0"/>
              <a:t>5</a:t>
            </a:r>
          </a:p>
        </p:txBody>
      </p:sp>
    </p:spTree>
    <p:extLst>
      <p:ext uri="{BB962C8B-B14F-4D97-AF65-F5344CB8AC3E}">
        <p14:creationId xmlns:p14="http://schemas.microsoft.com/office/powerpoint/2010/main" val="8508515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a:lstStyle/>
          <a:p>
            <a:r>
              <a:rPr lang="es-ES_tradnl" dirty="0">
                <a:solidFill>
                  <a:schemeClr val="accent2"/>
                </a:solidFill>
              </a:rPr>
              <a:t>Versatilidad</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05910" y="6380615"/>
            <a:ext cx="2743200" cy="282575"/>
          </a:xfrm>
        </p:spPr>
        <p:txBody>
          <a:bodyPr/>
          <a:lstStyle/>
          <a:p>
            <a:fld id="{1B1CF60C-C85D-47C0-8597-E3BF95F18FA3}" type="slidenum">
              <a:rPr lang="es-ES_tradnl" smtClean="0"/>
              <a:t>58</a:t>
            </a:fld>
            <a:endParaRPr lang="es-ES_tradnl" dirty="0"/>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es-ES_tradnl" dirty="0"/>
              <a:t>© The TRACOM Corporation. Todos los derechos reservados.</a:t>
            </a:r>
          </a:p>
        </p:txBody>
      </p:sp>
    </p:spTree>
    <p:extLst>
      <p:ext uri="{BB962C8B-B14F-4D97-AF65-F5344CB8AC3E}">
        <p14:creationId xmlns:p14="http://schemas.microsoft.com/office/powerpoint/2010/main" val="2010258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a:xfrm>
            <a:off x="881729" y="2316480"/>
            <a:ext cx="6877050" cy="1588707"/>
          </a:xfrm>
        </p:spPr>
        <p:txBody>
          <a:bodyPr wrap="square"/>
          <a:lstStyle/>
          <a:p>
            <a:r>
              <a:rPr lang="es-ES_tradnl" dirty="0">
                <a:solidFill>
                  <a:srgbClr val="146899"/>
                </a:solidFill>
              </a:rPr>
              <a:t>Versatilidad es lo bien que uno se adapta a las necesidades del Estilo de los demás</a:t>
            </a: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a:lstStyle/>
          <a:p>
            <a:fld id="{1B1CF60C-C85D-47C0-8597-E3BF95F18FA3}" type="slidenum">
              <a:rPr lang="es-ES_tradnl" smtClean="0"/>
              <a:t>59</a:t>
            </a:fld>
            <a:endParaRPr lang="es-ES_tradnl" dirty="0"/>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a:lstStyle/>
          <a:p>
            <a:pPr algn="l"/>
            <a:r>
              <a:rPr lang="es-ES_tradnl" dirty="0"/>
              <a:t>© The TRACOM Corporation. Todos los derechos reservados.</a:t>
            </a:r>
          </a:p>
        </p:txBody>
      </p:sp>
    </p:spTree>
    <p:extLst>
      <p:ext uri="{BB962C8B-B14F-4D97-AF65-F5344CB8AC3E}">
        <p14:creationId xmlns:p14="http://schemas.microsoft.com/office/powerpoint/2010/main" val="292267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405CA-B1CA-4C28-9270-FBCA21A93DD2}"/>
              </a:ext>
            </a:extLst>
          </p:cNvPr>
          <p:cNvSpPr>
            <a:spLocks noGrp="1"/>
          </p:cNvSpPr>
          <p:nvPr>
            <p:ph type="title"/>
          </p:nvPr>
        </p:nvSpPr>
        <p:spPr>
          <a:xfrm>
            <a:off x="359229" y="228600"/>
            <a:ext cx="11604171" cy="1009650"/>
          </a:xfrm>
        </p:spPr>
        <p:txBody>
          <a:bodyPr/>
          <a:lstStyle/>
          <a:p>
            <a:r>
              <a:rPr lang="es-ES_tradnl" dirty="0"/>
              <a:t>El Estilo en acción</a:t>
            </a:r>
          </a:p>
        </p:txBody>
      </p:sp>
      <p:sp>
        <p:nvSpPr>
          <p:cNvPr id="9" name="Content Placeholder 8">
            <a:extLst>
              <a:ext uri="{FF2B5EF4-FFF2-40B4-BE49-F238E27FC236}">
                <a16:creationId xmlns:a16="http://schemas.microsoft.com/office/drawing/2014/main" id="{014F8CDB-0ED4-4C18-B5E9-5D5E1681E30E}"/>
              </a:ext>
            </a:extLst>
          </p:cNvPr>
          <p:cNvSpPr>
            <a:spLocks noGrp="1"/>
          </p:cNvSpPr>
          <p:nvPr>
            <p:ph sz="half" idx="1"/>
          </p:nvPr>
        </p:nvSpPr>
        <p:spPr>
          <a:xfrm>
            <a:off x="272882" y="2705119"/>
            <a:ext cx="3315246" cy="1989137"/>
          </a:xfrm>
        </p:spPr>
        <p:txBody>
          <a:bodyPr/>
          <a:lstStyle/>
          <a:p>
            <a:pPr algn="r">
              <a:spcBef>
                <a:spcPct val="0"/>
              </a:spcBef>
              <a:buClrTx/>
              <a:buSzTx/>
              <a:buFontTx/>
              <a:buNone/>
              <a:defRPr sz="2400"/>
            </a:pPr>
            <a:r>
              <a:rPr lang="es-ES_tradnl" dirty="0"/>
              <a:t>Observaciones</a:t>
            </a:r>
          </a:p>
          <a:p>
            <a:pPr algn="r">
              <a:spcBef>
                <a:spcPct val="0"/>
              </a:spcBef>
              <a:buClrTx/>
              <a:buSzTx/>
              <a:buFontTx/>
              <a:buNone/>
            </a:pPr>
            <a:endParaRPr lang="es-ES_tradnl" sz="2400" dirty="0">
              <a:cs typeface="+mn-cs"/>
            </a:endParaRPr>
          </a:p>
          <a:p>
            <a:pPr algn="r">
              <a:spcBef>
                <a:spcPct val="0"/>
              </a:spcBef>
              <a:buClrTx/>
              <a:buSzTx/>
              <a:buFontTx/>
              <a:buNone/>
              <a:defRPr sz="2400"/>
            </a:pPr>
            <a:r>
              <a:rPr lang="es-ES_tradnl" dirty="0"/>
              <a:t>Opiniones</a:t>
            </a:r>
          </a:p>
          <a:p>
            <a:endParaRPr lang="es-ES_tradnl" dirty="0"/>
          </a:p>
        </p:txBody>
      </p:sp>
      <p:sp>
        <p:nvSpPr>
          <p:cNvPr id="4" name="Slide Number Placeholder 3">
            <a:extLst>
              <a:ext uri="{FF2B5EF4-FFF2-40B4-BE49-F238E27FC236}">
                <a16:creationId xmlns:a16="http://schemas.microsoft.com/office/drawing/2014/main" id="{A4CB2EA9-7626-488B-A230-E93BF04E9986}"/>
              </a:ext>
            </a:extLst>
          </p:cNvPr>
          <p:cNvSpPr>
            <a:spLocks noGrp="1"/>
          </p:cNvSpPr>
          <p:nvPr>
            <p:ph type="sldNum" sz="quarter" idx="12"/>
          </p:nvPr>
        </p:nvSpPr>
        <p:spPr/>
        <p:txBody>
          <a:bodyPr/>
          <a:lstStyle/>
          <a:p>
            <a:fld id="{1B1CF60C-C85D-47C0-8597-E3BF95F18FA3}" type="slidenum">
              <a:rPr lang="es-ES_tradnl" smtClean="0"/>
              <a:t>6</a:t>
            </a:fld>
            <a:endParaRPr lang="es-ES_tradnl" dirty="0"/>
          </a:p>
        </p:txBody>
      </p:sp>
      <p:sp>
        <p:nvSpPr>
          <p:cNvPr id="5" name="Footer Placeholder 4">
            <a:extLst>
              <a:ext uri="{FF2B5EF4-FFF2-40B4-BE49-F238E27FC236}">
                <a16:creationId xmlns:a16="http://schemas.microsoft.com/office/drawing/2014/main" id="{29DC30C9-EB16-4F41-8978-FEE7D3030C8D}"/>
              </a:ext>
            </a:extLst>
          </p:cNvPr>
          <p:cNvSpPr>
            <a:spLocks noGrp="1"/>
          </p:cNvSpPr>
          <p:nvPr>
            <p:ph type="ftr" sz="quarter" idx="13"/>
          </p:nvPr>
        </p:nvSpPr>
        <p:spPr/>
        <p:txBody>
          <a:bodyPr/>
          <a:lstStyle/>
          <a:p>
            <a:pPr algn="l"/>
            <a:r>
              <a:rPr lang="es-ES_tradnl" dirty="0"/>
              <a:t>© The TRACOM Corporation. Todos los derechos reservados</a:t>
            </a:r>
          </a:p>
        </p:txBody>
      </p:sp>
      <p:grpSp>
        <p:nvGrpSpPr>
          <p:cNvPr id="29" name="Group 28">
            <a:extLst>
              <a:ext uri="{FF2B5EF4-FFF2-40B4-BE49-F238E27FC236}">
                <a16:creationId xmlns:a16="http://schemas.microsoft.com/office/drawing/2014/main" id="{05F4FF58-2D0A-4845-83A3-892EFFD97302}"/>
              </a:ext>
            </a:extLst>
          </p:cNvPr>
          <p:cNvGrpSpPr/>
          <p:nvPr/>
        </p:nvGrpSpPr>
        <p:grpSpPr>
          <a:xfrm>
            <a:off x="3994201" y="2316163"/>
            <a:ext cx="7647768" cy="2375836"/>
            <a:chOff x="4037744" y="2316163"/>
            <a:chExt cx="7647768" cy="2375836"/>
          </a:xfrm>
        </p:grpSpPr>
        <p:grpSp>
          <p:nvGrpSpPr>
            <p:cNvPr id="24" name="Group 23">
              <a:extLst>
                <a:ext uri="{FF2B5EF4-FFF2-40B4-BE49-F238E27FC236}">
                  <a16:creationId xmlns:a16="http://schemas.microsoft.com/office/drawing/2014/main" id="{DAF88271-3DD3-0247-957B-6690B5E6D820}"/>
                </a:ext>
              </a:extLst>
            </p:cNvPr>
            <p:cNvGrpSpPr/>
            <p:nvPr/>
          </p:nvGrpSpPr>
          <p:grpSpPr>
            <a:xfrm>
              <a:off x="4411120" y="2336895"/>
              <a:ext cx="7274392" cy="1947672"/>
              <a:chOff x="4411120" y="1678459"/>
              <a:chExt cx="7274392" cy="1947672"/>
            </a:xfrm>
          </p:grpSpPr>
          <p:pic>
            <p:nvPicPr>
              <p:cNvPr id="8" name="Picture 7" descr="A person in a suit  Description automatically generated with medium confidence">
                <a:extLst>
                  <a:ext uri="{FF2B5EF4-FFF2-40B4-BE49-F238E27FC236}">
                    <a16:creationId xmlns:a16="http://schemas.microsoft.com/office/drawing/2014/main" id="{8997B66E-90FD-9C42-823A-9BA4767D88C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1678459"/>
                <a:ext cx="1407123" cy="1943355"/>
              </a:xfrm>
              <a:prstGeom prst="rect">
                <a:avLst/>
              </a:prstGeom>
            </p:spPr>
          </p:pic>
          <p:pic>
            <p:nvPicPr>
              <p:cNvPr id="19" name="Picture 18" descr="A person in a suit  Description automatically generated with low confidence">
                <a:extLst>
                  <a:ext uri="{FF2B5EF4-FFF2-40B4-BE49-F238E27FC236}">
                    <a16:creationId xmlns:a16="http://schemas.microsoft.com/office/drawing/2014/main" id="{6998D8D4-FCE4-AF41-9EC0-0AAD946B925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5947" y="1678459"/>
                <a:ext cx="1394200" cy="1947672"/>
              </a:xfrm>
              <a:prstGeom prst="rect">
                <a:avLst/>
              </a:prstGeom>
            </p:spPr>
          </p:pic>
          <p:pic>
            <p:nvPicPr>
              <p:cNvPr id="21" name="Picture 20" descr="A person wearing a suit  Description automatically generated with medium confidence">
                <a:extLst>
                  <a:ext uri="{FF2B5EF4-FFF2-40B4-BE49-F238E27FC236}">
                    <a16:creationId xmlns:a16="http://schemas.microsoft.com/office/drawing/2014/main" id="{0E5508A0-AF38-3945-905F-67B36432EAD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1678459"/>
                <a:ext cx="1394200" cy="1946620"/>
              </a:xfrm>
              <a:prstGeom prst="rect">
                <a:avLst/>
              </a:prstGeom>
            </p:spPr>
          </p:pic>
          <p:pic>
            <p:nvPicPr>
              <p:cNvPr id="23" name="Picture 22" descr="A picture containing person, wall, clothing, indoor  Description automatically generated">
                <a:extLst>
                  <a:ext uri="{FF2B5EF4-FFF2-40B4-BE49-F238E27FC236}">
                    <a16:creationId xmlns:a16="http://schemas.microsoft.com/office/drawing/2014/main" id="{F07027A0-83F4-C342-B321-5953E87C8F3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1678459"/>
                <a:ext cx="1405757" cy="1947672"/>
              </a:xfrm>
              <a:prstGeom prst="rect">
                <a:avLst/>
              </a:prstGeom>
            </p:spPr>
          </p:pic>
        </p:grpSp>
        <p:cxnSp>
          <p:nvCxnSpPr>
            <p:cNvPr id="16" name="Straight Connector 15">
              <a:extLst>
                <a:ext uri="{FF2B5EF4-FFF2-40B4-BE49-F238E27FC236}">
                  <a16:creationId xmlns:a16="http://schemas.microsoft.com/office/drawing/2014/main" id="{114C0098-B007-4458-A398-509109F2967E}"/>
                </a:ext>
              </a:extLst>
            </p:cNvPr>
            <p:cNvCxnSpPr/>
            <p:nvPr/>
          </p:nvCxnSpPr>
          <p:spPr>
            <a:xfrm>
              <a:off x="4037744" y="2316163"/>
              <a:ext cx="0" cy="1989137"/>
            </a:xfrm>
            <a:prstGeom prst="line">
              <a:avLst/>
            </a:prstGeom>
            <a:ln w="15875"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909DAB1-67D0-474A-B774-0A3333659938}"/>
                </a:ext>
              </a:extLst>
            </p:cNvPr>
            <p:cNvSpPr txBox="1"/>
            <p:nvPr/>
          </p:nvSpPr>
          <p:spPr>
            <a:xfrm>
              <a:off x="4663630" y="4281964"/>
              <a:ext cx="769326" cy="369332"/>
            </a:xfrm>
            <a:prstGeom prst="rect">
              <a:avLst/>
            </a:prstGeom>
            <a:noFill/>
          </p:spPr>
          <p:txBody>
            <a:bodyPr wrap="square">
              <a:spAutoFit/>
            </a:bodyPr>
            <a:lstStyle/>
            <a:p>
              <a:pPr algn="ctr"/>
              <a:r>
                <a:rPr lang="es-ES_tradnl" dirty="0"/>
                <a:t> Kyle</a:t>
              </a:r>
            </a:p>
          </p:txBody>
        </p:sp>
        <p:sp>
          <p:nvSpPr>
            <p:cNvPr id="25" name="TextBox 24">
              <a:extLst>
                <a:ext uri="{FF2B5EF4-FFF2-40B4-BE49-F238E27FC236}">
                  <a16:creationId xmlns:a16="http://schemas.microsoft.com/office/drawing/2014/main" id="{6AC52F1B-4880-48D9-ADF3-95BA3CBAB59D}"/>
                </a:ext>
              </a:extLst>
            </p:cNvPr>
            <p:cNvSpPr txBox="1"/>
            <p:nvPr/>
          </p:nvSpPr>
          <p:spPr>
            <a:xfrm>
              <a:off x="6503168" y="4322667"/>
              <a:ext cx="1139758" cy="369332"/>
            </a:xfrm>
            <a:prstGeom prst="rect">
              <a:avLst/>
            </a:prstGeom>
            <a:noFill/>
          </p:spPr>
          <p:txBody>
            <a:bodyPr wrap="square">
              <a:spAutoFit/>
            </a:bodyPr>
            <a:lstStyle/>
            <a:p>
              <a:pPr algn="ctr"/>
              <a:r>
                <a:rPr lang="es-ES_tradnl" dirty="0"/>
                <a:t> Lana</a:t>
              </a:r>
            </a:p>
          </p:txBody>
        </p:sp>
        <p:sp>
          <p:nvSpPr>
            <p:cNvPr id="26" name="TextBox 25">
              <a:extLst>
                <a:ext uri="{FF2B5EF4-FFF2-40B4-BE49-F238E27FC236}">
                  <a16:creationId xmlns:a16="http://schemas.microsoft.com/office/drawing/2014/main" id="{7464D5E8-1B7F-4B69-8566-A89AA68AA68A}"/>
                </a:ext>
              </a:extLst>
            </p:cNvPr>
            <p:cNvSpPr txBox="1"/>
            <p:nvPr/>
          </p:nvSpPr>
          <p:spPr>
            <a:xfrm>
              <a:off x="8455072" y="4322667"/>
              <a:ext cx="1139758" cy="369332"/>
            </a:xfrm>
            <a:prstGeom prst="rect">
              <a:avLst/>
            </a:prstGeom>
            <a:noFill/>
          </p:spPr>
          <p:txBody>
            <a:bodyPr wrap="square">
              <a:spAutoFit/>
            </a:bodyPr>
            <a:lstStyle/>
            <a:p>
              <a:pPr algn="ctr"/>
              <a:r>
                <a:rPr lang="es-ES_tradnl" dirty="0"/>
                <a:t>AJ</a:t>
              </a:r>
            </a:p>
          </p:txBody>
        </p:sp>
        <p:sp>
          <p:nvSpPr>
            <p:cNvPr id="27" name="TextBox 26">
              <a:extLst>
                <a:ext uri="{FF2B5EF4-FFF2-40B4-BE49-F238E27FC236}">
                  <a16:creationId xmlns:a16="http://schemas.microsoft.com/office/drawing/2014/main" id="{7ADE83B3-7AD5-4A33-9FF7-E97913E00905}"/>
                </a:ext>
              </a:extLst>
            </p:cNvPr>
            <p:cNvSpPr txBox="1"/>
            <p:nvPr/>
          </p:nvSpPr>
          <p:spPr>
            <a:xfrm>
              <a:off x="10406976" y="4322667"/>
              <a:ext cx="1139758" cy="369332"/>
            </a:xfrm>
            <a:prstGeom prst="rect">
              <a:avLst/>
            </a:prstGeom>
            <a:noFill/>
          </p:spPr>
          <p:txBody>
            <a:bodyPr wrap="square">
              <a:spAutoFit/>
            </a:bodyPr>
            <a:lstStyle/>
            <a:p>
              <a:pPr algn="ctr"/>
              <a:r>
                <a:rPr lang="es-ES_tradnl" dirty="0"/>
                <a:t>Abby</a:t>
              </a:r>
            </a:p>
          </p:txBody>
        </p:sp>
      </p:grpSp>
    </p:spTree>
    <p:extLst>
      <p:ext uri="{BB962C8B-B14F-4D97-AF65-F5344CB8AC3E}">
        <p14:creationId xmlns:p14="http://schemas.microsoft.com/office/powerpoint/2010/main" val="25649623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11CEA-D5B8-44EC-8C7A-D1E2364820DF}"/>
              </a:ext>
            </a:extLst>
          </p:cNvPr>
          <p:cNvSpPr>
            <a:spLocks noGrp="1"/>
          </p:cNvSpPr>
          <p:nvPr>
            <p:ph type="title"/>
          </p:nvPr>
        </p:nvSpPr>
        <p:spPr>
          <a:xfrm>
            <a:off x="390525" y="228600"/>
            <a:ext cx="3687763" cy="1995488"/>
          </a:xfrm>
        </p:spPr>
        <p:txBody>
          <a:bodyPr wrap="square"/>
          <a:lstStyle/>
          <a:p>
            <a:r>
              <a:rPr lang="es-ES_tradnl" dirty="0"/>
              <a:t>Las cuatro fuentes de la Versatilidad</a:t>
            </a:r>
          </a:p>
        </p:txBody>
      </p:sp>
      <p:sp>
        <p:nvSpPr>
          <p:cNvPr id="8" name="Content Placeholder 7">
            <a:extLst>
              <a:ext uri="{FF2B5EF4-FFF2-40B4-BE49-F238E27FC236}">
                <a16:creationId xmlns:a16="http://schemas.microsoft.com/office/drawing/2014/main" id="{C89BD0C3-9A19-4A7E-A87A-1733DBCA65F7}"/>
              </a:ext>
            </a:extLst>
          </p:cNvPr>
          <p:cNvSpPr>
            <a:spLocks noGrp="1"/>
          </p:cNvSpPr>
          <p:nvPr>
            <p:ph idx="1"/>
          </p:nvPr>
        </p:nvSpPr>
        <p:spPr/>
        <p:txBody>
          <a:bodyPr/>
          <a:lstStyle/>
          <a:p>
            <a:r>
              <a:rPr lang="es-ES_tradnl" dirty="0"/>
              <a:t> </a:t>
            </a:r>
          </a:p>
        </p:txBody>
      </p:sp>
      <p:sp>
        <p:nvSpPr>
          <p:cNvPr id="4" name="Slide Number Placeholder 3">
            <a:extLst>
              <a:ext uri="{FF2B5EF4-FFF2-40B4-BE49-F238E27FC236}">
                <a16:creationId xmlns:a16="http://schemas.microsoft.com/office/drawing/2014/main" id="{0FADF2EB-FAB8-452C-8CB5-7A221A644708}"/>
              </a:ext>
            </a:extLst>
          </p:cNvPr>
          <p:cNvSpPr>
            <a:spLocks noGrp="1"/>
          </p:cNvSpPr>
          <p:nvPr>
            <p:ph type="sldNum" sz="quarter" idx="12"/>
          </p:nvPr>
        </p:nvSpPr>
        <p:spPr/>
        <p:txBody>
          <a:bodyPr/>
          <a:lstStyle/>
          <a:p>
            <a:fld id="{1B1CF60C-C85D-47C0-8597-E3BF95F18FA3}" type="slidenum">
              <a:rPr lang="es-ES_tradnl" smtClean="0"/>
              <a:t>60</a:t>
            </a:fld>
            <a:endParaRPr lang="es-ES_tradnl" dirty="0"/>
          </a:p>
        </p:txBody>
      </p:sp>
      <p:grpSp>
        <p:nvGrpSpPr>
          <p:cNvPr id="51" name="Group 50">
            <a:extLst>
              <a:ext uri="{FF2B5EF4-FFF2-40B4-BE49-F238E27FC236}">
                <a16:creationId xmlns:a16="http://schemas.microsoft.com/office/drawing/2014/main" id="{27431CB6-63DC-4166-AF27-DEC3A7B95D5B}"/>
              </a:ext>
            </a:extLst>
          </p:cNvPr>
          <p:cNvGrpSpPr/>
          <p:nvPr/>
        </p:nvGrpSpPr>
        <p:grpSpPr>
          <a:xfrm>
            <a:off x="4495800" y="1108076"/>
            <a:ext cx="7167561" cy="3756024"/>
            <a:chOff x="4495800" y="549276"/>
            <a:chExt cx="7167561" cy="3756024"/>
          </a:xfrm>
        </p:grpSpPr>
        <p:sp>
          <p:nvSpPr>
            <p:cNvPr id="11" name="Rectangle 10">
              <a:extLst>
                <a:ext uri="{FF2B5EF4-FFF2-40B4-BE49-F238E27FC236}">
                  <a16:creationId xmlns:a16="http://schemas.microsoft.com/office/drawing/2014/main" id="{36312140-242E-40DC-BA89-6E0FEA57B288}"/>
                </a:ext>
              </a:extLst>
            </p:cNvPr>
            <p:cNvSpPr/>
            <p:nvPr/>
          </p:nvSpPr>
          <p:spPr bwMode="gray">
            <a:xfrm>
              <a:off x="4495800"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es-ES_tradnl" dirty="0"/>
                <a:t>Imagen</a:t>
              </a:r>
            </a:p>
          </p:txBody>
        </p:sp>
        <p:sp>
          <p:nvSpPr>
            <p:cNvPr id="12" name="Rectangle 11">
              <a:extLst>
                <a:ext uri="{FF2B5EF4-FFF2-40B4-BE49-F238E27FC236}">
                  <a16:creationId xmlns:a16="http://schemas.microsoft.com/office/drawing/2014/main" id="{F4BFB7ED-2967-4425-93BF-8B67B0CC0487}"/>
                </a:ext>
              </a:extLst>
            </p:cNvPr>
            <p:cNvSpPr/>
            <p:nvPr/>
          </p:nvSpPr>
          <p:spPr bwMode="gray">
            <a:xfrm>
              <a:off x="6313487"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es-ES_tradnl" dirty="0"/>
                <a:t>Presentación</a:t>
              </a:r>
            </a:p>
          </p:txBody>
        </p:sp>
        <p:sp>
          <p:nvSpPr>
            <p:cNvPr id="13" name="Rectangle 12">
              <a:extLst>
                <a:ext uri="{FF2B5EF4-FFF2-40B4-BE49-F238E27FC236}">
                  <a16:creationId xmlns:a16="http://schemas.microsoft.com/office/drawing/2014/main" id="{2E435E16-95A5-43D4-A2C1-6B882FFF3327}"/>
                </a:ext>
              </a:extLst>
            </p:cNvPr>
            <p:cNvSpPr/>
            <p:nvPr/>
          </p:nvSpPr>
          <p:spPr bwMode="gray">
            <a:xfrm>
              <a:off x="8131174"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es-ES_tradnl" dirty="0"/>
                <a:t>Competencia</a:t>
              </a:r>
            </a:p>
          </p:txBody>
        </p:sp>
        <p:sp>
          <p:nvSpPr>
            <p:cNvPr id="14" name="Rectangle 13">
              <a:extLst>
                <a:ext uri="{FF2B5EF4-FFF2-40B4-BE49-F238E27FC236}">
                  <a16:creationId xmlns:a16="http://schemas.microsoft.com/office/drawing/2014/main" id="{B70A7DBF-7980-4408-B627-9B9270F4A1CB}"/>
                </a:ext>
              </a:extLst>
            </p:cNvPr>
            <p:cNvSpPr/>
            <p:nvPr/>
          </p:nvSpPr>
          <p:spPr bwMode="gray">
            <a:xfrm>
              <a:off x="9948861"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es-ES_tradnl" dirty="0"/>
                <a:t>Feedback</a:t>
              </a:r>
            </a:p>
          </p:txBody>
        </p:sp>
        <p:sp>
          <p:nvSpPr>
            <p:cNvPr id="15" name="Rectangle 14">
              <a:extLst>
                <a:ext uri="{FF2B5EF4-FFF2-40B4-BE49-F238E27FC236}">
                  <a16:creationId xmlns:a16="http://schemas.microsoft.com/office/drawing/2014/main" id="{0E9E46CC-E468-4BE0-BF14-B59B7C2DD70E}"/>
                </a:ext>
              </a:extLst>
            </p:cNvPr>
            <p:cNvSpPr/>
            <p:nvPr/>
          </p:nvSpPr>
          <p:spPr bwMode="gray">
            <a:xfrm>
              <a:off x="6820296" y="549276"/>
              <a:ext cx="2518569" cy="5667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tx2"/>
                  </a:solidFill>
                </a:defRPr>
              </a:pPr>
              <a:r>
                <a:rPr lang="es-ES_tradnl" dirty="0"/>
                <a:t>El uso apropiado de</a:t>
              </a:r>
            </a:p>
          </p:txBody>
        </p:sp>
        <p:sp>
          <p:nvSpPr>
            <p:cNvPr id="16" name="Rectangle 15">
              <a:extLst>
                <a:ext uri="{FF2B5EF4-FFF2-40B4-BE49-F238E27FC236}">
                  <a16:creationId xmlns:a16="http://schemas.microsoft.com/office/drawing/2014/main" id="{C1142650-58D9-40DA-9CCB-AEC8D2DE66FC}"/>
                </a:ext>
              </a:extLst>
            </p:cNvPr>
            <p:cNvSpPr/>
            <p:nvPr/>
          </p:nvSpPr>
          <p:spPr bwMode="gray">
            <a:xfrm>
              <a:off x="6807596" y="2847977"/>
              <a:ext cx="2518569" cy="5286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tx2"/>
                  </a:solidFill>
                </a:defRPr>
              </a:pPr>
              <a:r>
                <a:rPr lang="es-ES_tradnl" dirty="0"/>
                <a:t>Genera una</a:t>
              </a:r>
            </a:p>
          </p:txBody>
        </p:sp>
        <p:sp>
          <p:nvSpPr>
            <p:cNvPr id="17" name="Rectangle 16">
              <a:extLst>
                <a:ext uri="{FF2B5EF4-FFF2-40B4-BE49-F238E27FC236}">
                  <a16:creationId xmlns:a16="http://schemas.microsoft.com/office/drawing/2014/main" id="{EAD3DCAD-4AF2-4D48-8954-DD4AA7715CFE}"/>
                </a:ext>
              </a:extLst>
            </p:cNvPr>
            <p:cNvSpPr/>
            <p:nvPr/>
          </p:nvSpPr>
          <p:spPr bwMode="gray">
            <a:xfrm>
              <a:off x="4495801" y="3738562"/>
              <a:ext cx="7137399" cy="5667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es-ES_tradnl" dirty="0"/>
                <a:t>mayor Versatilidad</a:t>
              </a:r>
            </a:p>
          </p:txBody>
        </p:sp>
        <p:grpSp>
          <p:nvGrpSpPr>
            <p:cNvPr id="41" name="Group 40">
              <a:extLst>
                <a:ext uri="{FF2B5EF4-FFF2-40B4-BE49-F238E27FC236}">
                  <a16:creationId xmlns:a16="http://schemas.microsoft.com/office/drawing/2014/main" id="{8F7A69A0-BC1F-4394-B45B-F6DF82AAA982}"/>
                </a:ext>
              </a:extLst>
            </p:cNvPr>
            <p:cNvGrpSpPr/>
            <p:nvPr/>
          </p:nvGrpSpPr>
          <p:grpSpPr>
            <a:xfrm>
              <a:off x="5353049" y="1116015"/>
              <a:ext cx="5453062" cy="541336"/>
              <a:chOff x="5353049" y="1116015"/>
              <a:chExt cx="5453062" cy="541336"/>
            </a:xfrm>
          </p:grpSpPr>
          <p:cxnSp>
            <p:nvCxnSpPr>
              <p:cNvPr id="19" name="Connector: Elbow 18">
                <a:extLst>
                  <a:ext uri="{FF2B5EF4-FFF2-40B4-BE49-F238E27FC236}">
                    <a16:creationId xmlns:a16="http://schemas.microsoft.com/office/drawing/2014/main" id="{272F7A31-223A-4088-885C-6DF65730EB9D}"/>
                  </a:ext>
                </a:extLst>
              </p:cNvPr>
              <p:cNvCxnSpPr>
                <a:stCxn id="11" idx="0"/>
                <a:endCxn id="15" idx="2"/>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48B217B4-5C9C-4942-A1B4-F4011ACB0017}"/>
                  </a:ext>
                </a:extLst>
              </p:cNvPr>
              <p:cNvCxnSpPr>
                <a:cxnSpLocks/>
                <a:stCxn id="14" idx="0"/>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488A5197-DA0C-4278-840B-4F57BB92F563}"/>
                  </a:ext>
                </a:extLst>
              </p:cNvPr>
              <p:cNvCxnSpPr>
                <a:cxnSpLocks/>
                <a:endCxn id="12" idx="0"/>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DFD246BD-9273-46DE-A7FF-27B582DFF93F}"/>
                  </a:ext>
                </a:extLst>
              </p:cNvPr>
              <p:cNvCxnSpPr>
                <a:cxnSpLocks/>
                <a:endCxn id="13" idx="0"/>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F2760B87-5057-4206-9225-8A6451786645}"/>
                </a:ext>
              </a:extLst>
            </p:cNvPr>
            <p:cNvGrpSpPr/>
            <p:nvPr/>
          </p:nvGrpSpPr>
          <p:grpSpPr>
            <a:xfrm flipV="1">
              <a:off x="5353049" y="2230440"/>
              <a:ext cx="5453062" cy="541336"/>
              <a:chOff x="5353049" y="1116015"/>
              <a:chExt cx="5453062" cy="541336"/>
            </a:xfrm>
          </p:grpSpPr>
          <p:cxnSp>
            <p:nvCxnSpPr>
              <p:cNvPr id="43" name="Connector: Elbow 42">
                <a:extLst>
                  <a:ext uri="{FF2B5EF4-FFF2-40B4-BE49-F238E27FC236}">
                    <a16:creationId xmlns:a16="http://schemas.microsoft.com/office/drawing/2014/main" id="{1BC3AE6F-6E62-43C2-BBC2-CEAD09B9C4E6}"/>
                  </a:ext>
                </a:extLst>
              </p:cNvPr>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A2D7F392-D568-46A2-A710-5102348BFF03}"/>
                  </a:ext>
                </a:extLst>
              </p:cNvPr>
              <p:cNvCxnSpPr>
                <a:cxnSpLocks/>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DCD5CBC5-095B-4FCA-B787-81E4AE0E4731}"/>
                  </a:ext>
                </a:extLst>
              </p:cNvPr>
              <p:cNvCxnSpPr>
                <a:cxnSpLocks/>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4E640A2C-9072-4BD8-B092-7910E34115F4}"/>
                  </a:ext>
                </a:extLst>
              </p:cNvPr>
              <p:cNvCxnSpPr>
                <a:cxnSpLocks/>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51548C56-E5EB-4EFB-8549-7FDBD8D002EA}"/>
                </a:ext>
              </a:extLst>
            </p:cNvPr>
            <p:cNvCxnSpPr>
              <a:cxnSpLocks/>
              <a:stCxn id="17" idx="0"/>
              <a:endCxn id="16" idx="2"/>
            </p:cNvCxnSpPr>
            <p:nvPr/>
          </p:nvCxnSpPr>
          <p:spPr>
            <a:xfrm flipV="1">
              <a:off x="8064501" y="3376615"/>
              <a:ext cx="2380" cy="361947"/>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37752C4-340B-4D7A-8918-C09451FB59E9}"/>
                </a:ext>
              </a:extLst>
            </p:cNvPr>
            <p:cNvCxnSpPr>
              <a:cxnSpLocks/>
            </p:cNvCxnSpPr>
            <p:nvPr/>
          </p:nvCxnSpPr>
          <p:spPr>
            <a:xfrm flipV="1">
              <a:off x="8080636" y="2504550"/>
              <a:ext cx="0" cy="328344"/>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8B65E27F-C03D-448F-849F-E1169353553C}"/>
              </a:ext>
            </a:extLst>
          </p:cNvPr>
          <p:cNvSpPr>
            <a:spLocks noGrp="1"/>
          </p:cNvSpPr>
          <p:nvPr>
            <p:ph type="ftr" sz="quarter" idx="11"/>
          </p:nvPr>
        </p:nvSpPr>
        <p:spPr/>
        <p:txBody>
          <a:bodyPr/>
          <a:lstStyle/>
          <a:p>
            <a:pPr algn="l"/>
            <a:r>
              <a:rPr lang="es-ES_tradnl" dirty="0"/>
              <a:t>© The TRACOM Corporation. Todos los derechos reservados.</a:t>
            </a:r>
          </a:p>
        </p:txBody>
      </p:sp>
    </p:spTree>
    <p:extLst>
      <p:ext uri="{BB962C8B-B14F-4D97-AF65-F5344CB8AC3E}">
        <p14:creationId xmlns:p14="http://schemas.microsoft.com/office/powerpoint/2010/main" val="3530138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405CA-B1CA-4C28-9270-FBCA21A93DD2}"/>
              </a:ext>
            </a:extLst>
          </p:cNvPr>
          <p:cNvSpPr>
            <a:spLocks noGrp="1"/>
          </p:cNvSpPr>
          <p:nvPr>
            <p:ph type="title"/>
          </p:nvPr>
        </p:nvSpPr>
        <p:spPr>
          <a:xfrm>
            <a:off x="390526" y="228600"/>
            <a:ext cx="11572874" cy="1009650"/>
          </a:xfrm>
        </p:spPr>
        <p:txBody>
          <a:bodyPr wrap="square">
            <a:noAutofit/>
          </a:bodyPr>
          <a:lstStyle/>
          <a:p>
            <a:r>
              <a:rPr lang="es-ES_tradnl" dirty="0"/>
              <a:t>La Versatilidad en acción</a:t>
            </a:r>
          </a:p>
        </p:txBody>
      </p:sp>
      <p:sp>
        <p:nvSpPr>
          <p:cNvPr id="4" name="Slide Number Placeholder 3">
            <a:extLst>
              <a:ext uri="{FF2B5EF4-FFF2-40B4-BE49-F238E27FC236}">
                <a16:creationId xmlns:a16="http://schemas.microsoft.com/office/drawing/2014/main" id="{A4CB2EA9-7626-488B-A230-E93BF04E9986}"/>
              </a:ext>
            </a:extLst>
          </p:cNvPr>
          <p:cNvSpPr>
            <a:spLocks noGrp="1"/>
          </p:cNvSpPr>
          <p:nvPr>
            <p:ph type="sldNum" sz="quarter" idx="12"/>
          </p:nvPr>
        </p:nvSpPr>
        <p:spPr/>
        <p:txBody>
          <a:bodyPr wrap="square">
            <a:noAutofit/>
          </a:bodyPr>
          <a:lstStyle/>
          <a:p>
            <a:fld id="{1B1CF60C-C85D-47C0-8597-E3BF95F18FA3}" type="slidenum">
              <a:rPr lang="es-ES_tradnl" smtClean="0"/>
              <a:t>61</a:t>
            </a:fld>
            <a:endParaRPr lang="es-ES_tradnl" dirty="0"/>
          </a:p>
        </p:txBody>
      </p:sp>
      <p:sp>
        <p:nvSpPr>
          <p:cNvPr id="5" name="Footer Placeholder 4">
            <a:extLst>
              <a:ext uri="{FF2B5EF4-FFF2-40B4-BE49-F238E27FC236}">
                <a16:creationId xmlns:a16="http://schemas.microsoft.com/office/drawing/2014/main" id="{29DC30C9-EB16-4F41-8978-FEE7D3030C8D}"/>
              </a:ext>
            </a:extLst>
          </p:cNvPr>
          <p:cNvSpPr>
            <a:spLocks noGrp="1"/>
          </p:cNvSpPr>
          <p:nvPr>
            <p:ph type="ftr" sz="quarter" idx="13"/>
          </p:nvPr>
        </p:nvSpPr>
        <p:spPr/>
        <p:txBody>
          <a:bodyPr wrap="square">
            <a:noAutofit/>
          </a:bodyPr>
          <a:lstStyle/>
          <a:p>
            <a:pPr algn="l"/>
            <a:r>
              <a:rPr lang="es-ES_tradnl" dirty="0"/>
              <a:t>© The TRACOM Corporation. Todos los derechos reservados</a:t>
            </a:r>
          </a:p>
        </p:txBody>
      </p:sp>
      <p:sp>
        <p:nvSpPr>
          <p:cNvPr id="9" name="Content Placeholder 8">
            <a:extLst>
              <a:ext uri="{FF2B5EF4-FFF2-40B4-BE49-F238E27FC236}">
                <a16:creationId xmlns:a16="http://schemas.microsoft.com/office/drawing/2014/main" id="{014F8CDB-0ED4-4C18-B5E9-5D5E1681E30E}"/>
              </a:ext>
            </a:extLst>
          </p:cNvPr>
          <p:cNvSpPr>
            <a:spLocks noGrp="1"/>
          </p:cNvSpPr>
          <p:nvPr>
            <p:ph sz="half" idx="1"/>
          </p:nvPr>
        </p:nvSpPr>
        <p:spPr>
          <a:xfrm>
            <a:off x="390526" y="2316164"/>
            <a:ext cx="3335313" cy="2049280"/>
          </a:xfrm>
        </p:spPr>
        <p:txBody>
          <a:bodyPr wrap="square" anchor="ctr">
            <a:noAutofit/>
          </a:bodyPr>
          <a:lstStyle/>
          <a:p>
            <a:pPr algn="r">
              <a:spcBef>
                <a:spcPts val="500"/>
              </a:spcBef>
              <a:buClrTx/>
              <a:buSzTx/>
              <a:buFontTx/>
              <a:buNone/>
              <a:defRPr sz="2400"/>
            </a:pPr>
            <a:r>
              <a:rPr lang="es-ES_tradnl" dirty="0"/>
              <a:t>¿Qué ha hecho cada persona para actuar con Versatilidad?</a:t>
            </a:r>
          </a:p>
          <a:p>
            <a:pPr algn="r">
              <a:spcBef>
                <a:spcPts val="500"/>
              </a:spcBef>
              <a:buClrTx/>
              <a:buSzTx/>
              <a:buFontTx/>
              <a:buNone/>
              <a:defRPr sz="2400"/>
            </a:pPr>
            <a:r>
              <a:rPr lang="es-ES_tradnl" dirty="0"/>
              <a:t>¿Cuáles han sido sus comportamientos específicos?</a:t>
            </a:r>
            <a:endParaRPr lang="es-ES_tradnl" sz="2400" dirty="0">
              <a:cs typeface="+mn-cs"/>
            </a:endParaRPr>
          </a:p>
        </p:txBody>
      </p:sp>
      <p:grpSp>
        <p:nvGrpSpPr>
          <p:cNvPr id="14" name="Group 13">
            <a:extLst>
              <a:ext uri="{FF2B5EF4-FFF2-40B4-BE49-F238E27FC236}">
                <a16:creationId xmlns:a16="http://schemas.microsoft.com/office/drawing/2014/main" id="{98B73BDF-6C24-4CD2-95B1-0770273A0BB2}"/>
              </a:ext>
            </a:extLst>
          </p:cNvPr>
          <p:cNvGrpSpPr/>
          <p:nvPr/>
        </p:nvGrpSpPr>
        <p:grpSpPr>
          <a:xfrm>
            <a:off x="4037744" y="2316163"/>
            <a:ext cx="7647768" cy="2418612"/>
            <a:chOff x="4037744" y="2316163"/>
            <a:chExt cx="7647768" cy="2418612"/>
          </a:xfrm>
        </p:grpSpPr>
        <p:grpSp>
          <p:nvGrpSpPr>
            <p:cNvPr id="15" name="Group 14">
              <a:extLst>
                <a:ext uri="{FF2B5EF4-FFF2-40B4-BE49-F238E27FC236}">
                  <a16:creationId xmlns:a16="http://schemas.microsoft.com/office/drawing/2014/main" id="{BBDC156F-CB12-41B0-86FC-12CCE606AE40}"/>
                </a:ext>
              </a:extLst>
            </p:cNvPr>
            <p:cNvGrpSpPr/>
            <p:nvPr/>
          </p:nvGrpSpPr>
          <p:grpSpPr>
            <a:xfrm>
              <a:off x="4411120" y="2379671"/>
              <a:ext cx="7274392" cy="1947672"/>
              <a:chOff x="4411120" y="1721235"/>
              <a:chExt cx="7274392" cy="1947672"/>
            </a:xfrm>
          </p:grpSpPr>
          <p:pic>
            <p:nvPicPr>
              <p:cNvPr id="26" name="Picture 25" descr="A person in a suit  Description automatically generated with medium confidence">
                <a:extLst>
                  <a:ext uri="{FF2B5EF4-FFF2-40B4-BE49-F238E27FC236}">
                    <a16:creationId xmlns:a16="http://schemas.microsoft.com/office/drawing/2014/main" id="{48B25CDD-47FE-43BA-87AA-0373CE052BA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1721235"/>
                <a:ext cx="1407123" cy="1943355"/>
              </a:xfrm>
              <a:prstGeom prst="rect">
                <a:avLst/>
              </a:prstGeom>
            </p:spPr>
          </p:pic>
          <p:pic>
            <p:nvPicPr>
              <p:cNvPr id="27" name="Picture 26" descr="A person in a suit  Description automatically generated with low confidence">
                <a:extLst>
                  <a:ext uri="{FF2B5EF4-FFF2-40B4-BE49-F238E27FC236}">
                    <a16:creationId xmlns:a16="http://schemas.microsoft.com/office/drawing/2014/main" id="{BABE431A-9610-4682-B0B2-7F7F0B37C5B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3759" y="1721235"/>
                <a:ext cx="1394200" cy="1947672"/>
              </a:xfrm>
              <a:prstGeom prst="rect">
                <a:avLst/>
              </a:prstGeom>
            </p:spPr>
          </p:pic>
          <p:pic>
            <p:nvPicPr>
              <p:cNvPr id="28" name="Picture 27" descr="A person wearing a suit  Description automatically generated with medium confidence">
                <a:extLst>
                  <a:ext uri="{FF2B5EF4-FFF2-40B4-BE49-F238E27FC236}">
                    <a16:creationId xmlns:a16="http://schemas.microsoft.com/office/drawing/2014/main" id="{74A6E8F8-1E85-49EE-BA86-6AD18397945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1721235"/>
                <a:ext cx="1394200" cy="1946620"/>
              </a:xfrm>
              <a:prstGeom prst="rect">
                <a:avLst/>
              </a:prstGeom>
            </p:spPr>
          </p:pic>
          <p:pic>
            <p:nvPicPr>
              <p:cNvPr id="29" name="Picture 28" descr="A picture containing person, wall, clothing, indoor  Description automatically generated">
                <a:extLst>
                  <a:ext uri="{FF2B5EF4-FFF2-40B4-BE49-F238E27FC236}">
                    <a16:creationId xmlns:a16="http://schemas.microsoft.com/office/drawing/2014/main" id="{A1B1C6C6-27E5-4B0D-891D-25CDFA1E35A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1721235"/>
                <a:ext cx="1405757" cy="1947672"/>
              </a:xfrm>
              <a:prstGeom prst="rect">
                <a:avLst/>
              </a:prstGeom>
            </p:spPr>
          </p:pic>
        </p:grpSp>
        <p:cxnSp>
          <p:nvCxnSpPr>
            <p:cNvPr id="21" name="Straight Connector 20">
              <a:extLst>
                <a:ext uri="{FF2B5EF4-FFF2-40B4-BE49-F238E27FC236}">
                  <a16:creationId xmlns:a16="http://schemas.microsoft.com/office/drawing/2014/main" id="{6F7CAFAE-98D4-43C2-ABF3-C5CF5B73264E}"/>
                </a:ext>
              </a:extLst>
            </p:cNvPr>
            <p:cNvCxnSpPr/>
            <p:nvPr/>
          </p:nvCxnSpPr>
          <p:spPr>
            <a:xfrm>
              <a:off x="4037744" y="2316163"/>
              <a:ext cx="0" cy="1989137"/>
            </a:xfrm>
            <a:prstGeom prst="line">
              <a:avLst/>
            </a:prstGeom>
            <a:ln w="15875"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27FAEB5-5568-412E-B1C7-8F2D67F33287}"/>
                </a:ext>
              </a:extLst>
            </p:cNvPr>
            <p:cNvSpPr txBox="1"/>
            <p:nvPr/>
          </p:nvSpPr>
          <p:spPr>
            <a:xfrm>
              <a:off x="4663630" y="4324740"/>
              <a:ext cx="769326" cy="369332"/>
            </a:xfrm>
            <a:prstGeom prst="rect">
              <a:avLst/>
            </a:prstGeom>
            <a:noFill/>
          </p:spPr>
          <p:txBody>
            <a:bodyPr wrap="square">
              <a:noAutofit/>
            </a:bodyPr>
            <a:lstStyle/>
            <a:p>
              <a:pPr algn="ctr"/>
              <a:r>
                <a:rPr lang="es-ES_tradnl" dirty="0"/>
                <a:t> Kyle</a:t>
              </a:r>
            </a:p>
          </p:txBody>
        </p:sp>
        <p:sp>
          <p:nvSpPr>
            <p:cNvPr id="23" name="TextBox 22">
              <a:extLst>
                <a:ext uri="{FF2B5EF4-FFF2-40B4-BE49-F238E27FC236}">
                  <a16:creationId xmlns:a16="http://schemas.microsoft.com/office/drawing/2014/main" id="{4E01769B-3EE9-4EAE-AACA-904822CEDFFA}"/>
                </a:ext>
              </a:extLst>
            </p:cNvPr>
            <p:cNvSpPr txBox="1"/>
            <p:nvPr/>
          </p:nvSpPr>
          <p:spPr>
            <a:xfrm>
              <a:off x="6503168" y="4365443"/>
              <a:ext cx="1139758" cy="369332"/>
            </a:xfrm>
            <a:prstGeom prst="rect">
              <a:avLst/>
            </a:prstGeom>
            <a:noFill/>
          </p:spPr>
          <p:txBody>
            <a:bodyPr wrap="square">
              <a:noAutofit/>
            </a:bodyPr>
            <a:lstStyle/>
            <a:p>
              <a:pPr algn="ctr"/>
              <a:r>
                <a:rPr lang="es-ES_tradnl" dirty="0"/>
                <a:t> Lana</a:t>
              </a:r>
            </a:p>
          </p:txBody>
        </p:sp>
        <p:sp>
          <p:nvSpPr>
            <p:cNvPr id="24" name="TextBox 23">
              <a:extLst>
                <a:ext uri="{FF2B5EF4-FFF2-40B4-BE49-F238E27FC236}">
                  <a16:creationId xmlns:a16="http://schemas.microsoft.com/office/drawing/2014/main" id="{FB15788F-80CD-418C-B79B-B5A9E37F0DDD}"/>
                </a:ext>
              </a:extLst>
            </p:cNvPr>
            <p:cNvSpPr txBox="1"/>
            <p:nvPr/>
          </p:nvSpPr>
          <p:spPr>
            <a:xfrm>
              <a:off x="8455072" y="4365443"/>
              <a:ext cx="1139758" cy="369332"/>
            </a:xfrm>
            <a:prstGeom prst="rect">
              <a:avLst/>
            </a:prstGeom>
            <a:noFill/>
          </p:spPr>
          <p:txBody>
            <a:bodyPr wrap="square">
              <a:noAutofit/>
            </a:bodyPr>
            <a:lstStyle/>
            <a:p>
              <a:pPr algn="ctr"/>
              <a:r>
                <a:rPr lang="es-ES_tradnl" dirty="0"/>
                <a:t>AJ</a:t>
              </a:r>
            </a:p>
          </p:txBody>
        </p:sp>
        <p:sp>
          <p:nvSpPr>
            <p:cNvPr id="25" name="TextBox 24">
              <a:extLst>
                <a:ext uri="{FF2B5EF4-FFF2-40B4-BE49-F238E27FC236}">
                  <a16:creationId xmlns:a16="http://schemas.microsoft.com/office/drawing/2014/main" id="{86DD60C1-A425-4F28-9A75-20BFAFC45946}"/>
                </a:ext>
              </a:extLst>
            </p:cNvPr>
            <p:cNvSpPr txBox="1"/>
            <p:nvPr/>
          </p:nvSpPr>
          <p:spPr>
            <a:xfrm>
              <a:off x="10406976" y="4365443"/>
              <a:ext cx="1139758" cy="369332"/>
            </a:xfrm>
            <a:prstGeom prst="rect">
              <a:avLst/>
            </a:prstGeom>
            <a:noFill/>
          </p:spPr>
          <p:txBody>
            <a:bodyPr wrap="square">
              <a:noAutofit/>
            </a:bodyPr>
            <a:lstStyle/>
            <a:p>
              <a:pPr algn="ctr"/>
              <a:r>
                <a:rPr lang="es-ES_tradnl" dirty="0"/>
                <a:t>Abby</a:t>
              </a:r>
            </a:p>
          </p:txBody>
        </p:sp>
      </p:grpSp>
    </p:spTree>
    <p:extLst>
      <p:ext uri="{BB962C8B-B14F-4D97-AF65-F5344CB8AC3E}">
        <p14:creationId xmlns:p14="http://schemas.microsoft.com/office/powerpoint/2010/main" val="22270744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a:lstStyle/>
          <a:p>
            <a:r>
              <a:rPr lang="es-ES_tradnl" dirty="0">
                <a:solidFill>
                  <a:schemeClr val="accent2"/>
                </a:solidFill>
              </a:rPr>
              <a:t>Perfil de Versatilidad</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63063" y="6518275"/>
            <a:ext cx="2743200" cy="282575"/>
          </a:xfrm>
        </p:spPr>
        <p:txBody>
          <a:bodyPr/>
          <a:lstStyle/>
          <a:p>
            <a:fld id="{1B1CF60C-C85D-47C0-8597-E3BF95F18FA3}" type="slidenum">
              <a:rPr lang="es-ES_tradnl" smtClean="0"/>
              <a:t>62</a:t>
            </a:fld>
            <a:endParaRPr lang="es-ES_tradnl" dirty="0"/>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es-ES_tradnl" dirty="0"/>
              <a:t>© The TRACOM Corporation. Todos los derechos reservados.</a:t>
            </a:r>
          </a:p>
        </p:txBody>
      </p:sp>
    </p:spTree>
    <p:extLst>
      <p:ext uri="{BB962C8B-B14F-4D97-AF65-F5344CB8AC3E}">
        <p14:creationId xmlns:p14="http://schemas.microsoft.com/office/powerpoint/2010/main" val="8618116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ECDFA4-5A69-4DF6-93F6-AB2EF8304C71}"/>
              </a:ext>
            </a:extLst>
          </p:cNvPr>
          <p:cNvSpPr>
            <a:spLocks noGrp="1"/>
          </p:cNvSpPr>
          <p:nvPr>
            <p:ph type="title"/>
          </p:nvPr>
        </p:nvSpPr>
        <p:spPr>
          <a:xfrm>
            <a:off x="390526" y="979228"/>
            <a:ext cx="11572874" cy="1009650"/>
          </a:xfrm>
        </p:spPr>
        <p:txBody>
          <a:bodyPr/>
          <a:lstStyle/>
          <a:p>
            <a:r>
              <a:rPr lang="es-ES_tradnl" dirty="0"/>
              <a:t>Versatilidad</a:t>
            </a:r>
          </a:p>
        </p:txBody>
      </p:sp>
      <p:sp>
        <p:nvSpPr>
          <p:cNvPr id="3" name="Slide Number Placeholder 2">
            <a:extLst>
              <a:ext uri="{FF2B5EF4-FFF2-40B4-BE49-F238E27FC236}">
                <a16:creationId xmlns:a16="http://schemas.microsoft.com/office/drawing/2014/main" id="{1201746A-6D22-4503-B0EF-C43ADDF2AF54}"/>
              </a:ext>
            </a:extLst>
          </p:cNvPr>
          <p:cNvSpPr>
            <a:spLocks noGrp="1"/>
          </p:cNvSpPr>
          <p:nvPr>
            <p:ph type="sldNum" sz="quarter" idx="12"/>
          </p:nvPr>
        </p:nvSpPr>
        <p:spPr/>
        <p:txBody>
          <a:bodyPr/>
          <a:lstStyle/>
          <a:p>
            <a:fld id="{1B1CF60C-C85D-47C0-8597-E3BF95F18FA3}" type="slidenum">
              <a:rPr lang="es-ES_tradnl" smtClean="0"/>
              <a:t>63</a:t>
            </a:fld>
            <a:endParaRPr lang="es-ES_tradnl" dirty="0"/>
          </a:p>
        </p:txBody>
      </p:sp>
      <p:sp>
        <p:nvSpPr>
          <p:cNvPr id="6" name="Footer Placeholder 5">
            <a:extLst>
              <a:ext uri="{FF2B5EF4-FFF2-40B4-BE49-F238E27FC236}">
                <a16:creationId xmlns:a16="http://schemas.microsoft.com/office/drawing/2014/main" id="{797231E1-3F0B-4F71-856D-56884CC65788}"/>
              </a:ext>
            </a:extLst>
          </p:cNvPr>
          <p:cNvSpPr>
            <a:spLocks noGrp="1"/>
          </p:cNvSpPr>
          <p:nvPr>
            <p:ph type="ftr" sz="quarter" idx="13"/>
          </p:nvPr>
        </p:nvSpPr>
        <p:spPr bwMode="gray">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_tradnl" dirty="0"/>
              <a:t>© The TRACOM Corporation. Todos los derechos reservados.</a:t>
            </a:r>
          </a:p>
        </p:txBody>
      </p:sp>
      <p:sp>
        <p:nvSpPr>
          <p:cNvPr id="9" name="Text Placeholder 8">
            <a:extLst>
              <a:ext uri="{FF2B5EF4-FFF2-40B4-BE49-F238E27FC236}">
                <a16:creationId xmlns:a16="http://schemas.microsoft.com/office/drawing/2014/main" id="{426C4572-107D-4C7F-9054-567B9707BCBF}"/>
              </a:ext>
            </a:extLst>
          </p:cNvPr>
          <p:cNvSpPr>
            <a:spLocks noGrp="1"/>
          </p:cNvSpPr>
          <p:nvPr>
            <p:ph type="body" sz="quarter" idx="14"/>
          </p:nvPr>
        </p:nvSpPr>
        <p:spPr>
          <a:xfrm>
            <a:off x="390524" y="2071428"/>
            <a:ext cx="11572875" cy="903288"/>
          </a:xfrm>
        </p:spPr>
        <p:txBody>
          <a:bodyPr/>
          <a:lstStyle/>
          <a:p>
            <a:r>
              <a:rPr lang="es-ES_tradnl" dirty="0"/>
              <a:t>Una medida de la constancia con que se adapta a las necesidades del Estilo de los demás</a:t>
            </a:r>
          </a:p>
        </p:txBody>
      </p:sp>
      <p:graphicFrame>
        <p:nvGraphicFramePr>
          <p:cNvPr id="16" name="Table 8">
            <a:extLst>
              <a:ext uri="{FF2B5EF4-FFF2-40B4-BE49-F238E27FC236}">
                <a16:creationId xmlns:a16="http://schemas.microsoft.com/office/drawing/2014/main" id="{6839A622-D1B3-475E-9CB7-D72A342C8E73}"/>
              </a:ext>
            </a:extLst>
          </p:cNvPr>
          <p:cNvGraphicFramePr>
            <a:graphicFrameLocks/>
          </p:cNvGraphicFramePr>
          <p:nvPr>
            <p:extLst>
              <p:ext uri="{D42A27DB-BD31-4B8C-83A1-F6EECF244321}">
                <p14:modId xmlns:p14="http://schemas.microsoft.com/office/powerpoint/2010/main" val="747093041"/>
              </p:ext>
            </p:extLst>
          </p:nvPr>
        </p:nvGraphicFramePr>
        <p:xfrm>
          <a:off x="390526" y="3095057"/>
          <a:ext cx="11572873" cy="1009650"/>
        </p:xfrm>
        <a:graphic>
          <a:graphicData uri="http://schemas.openxmlformats.org/drawingml/2006/table">
            <a:tbl>
              <a:tblPr>
                <a:tableStyleId>{5940675A-B579-460E-94D1-54222C63F5DA}</a:tableStyleId>
              </a:tblPr>
              <a:tblGrid>
                <a:gridCol w="882996">
                  <a:extLst>
                    <a:ext uri="{9D8B030D-6E8A-4147-A177-3AD203B41FA5}">
                      <a16:colId xmlns:a16="http://schemas.microsoft.com/office/drawing/2014/main" val="3131789450"/>
                    </a:ext>
                  </a:extLst>
                </a:gridCol>
                <a:gridCol w="2010224">
                  <a:extLst>
                    <a:ext uri="{9D8B030D-6E8A-4147-A177-3AD203B41FA5}">
                      <a16:colId xmlns:a16="http://schemas.microsoft.com/office/drawing/2014/main" val="1166947200"/>
                    </a:ext>
                  </a:extLst>
                </a:gridCol>
                <a:gridCol w="895520">
                  <a:extLst>
                    <a:ext uri="{9D8B030D-6E8A-4147-A177-3AD203B41FA5}">
                      <a16:colId xmlns:a16="http://schemas.microsoft.com/office/drawing/2014/main" val="2679774921"/>
                    </a:ext>
                  </a:extLst>
                </a:gridCol>
                <a:gridCol w="1997698">
                  <a:extLst>
                    <a:ext uri="{9D8B030D-6E8A-4147-A177-3AD203B41FA5}">
                      <a16:colId xmlns:a16="http://schemas.microsoft.com/office/drawing/2014/main" val="2831005349"/>
                    </a:ext>
                  </a:extLst>
                </a:gridCol>
                <a:gridCol w="933094">
                  <a:extLst>
                    <a:ext uri="{9D8B030D-6E8A-4147-A177-3AD203B41FA5}">
                      <a16:colId xmlns:a16="http://schemas.microsoft.com/office/drawing/2014/main" val="3231134171"/>
                    </a:ext>
                  </a:extLst>
                </a:gridCol>
                <a:gridCol w="1960124">
                  <a:extLst>
                    <a:ext uri="{9D8B030D-6E8A-4147-A177-3AD203B41FA5}">
                      <a16:colId xmlns:a16="http://schemas.microsoft.com/office/drawing/2014/main" val="163525089"/>
                    </a:ext>
                  </a:extLst>
                </a:gridCol>
                <a:gridCol w="870469">
                  <a:extLst>
                    <a:ext uri="{9D8B030D-6E8A-4147-A177-3AD203B41FA5}">
                      <a16:colId xmlns:a16="http://schemas.microsoft.com/office/drawing/2014/main" val="3840005315"/>
                    </a:ext>
                  </a:extLst>
                </a:gridCol>
                <a:gridCol w="2022748">
                  <a:extLst>
                    <a:ext uri="{9D8B030D-6E8A-4147-A177-3AD203B41FA5}">
                      <a16:colId xmlns:a16="http://schemas.microsoft.com/office/drawing/2014/main" val="2257131370"/>
                    </a:ext>
                  </a:extLst>
                </a:gridCol>
              </a:tblGrid>
              <a:tr h="1009650">
                <a:tc>
                  <a:txBody>
                    <a:bodyPr/>
                    <a:lstStyle/>
                    <a:p>
                      <a:pPr algn="ctr">
                        <a:defRPr sz="2800">
                          <a:solidFill>
                            <a:schemeClr val="accent6"/>
                          </a:solidFill>
                          <a:latin typeface="Arial Black" panose="020B0A04020102020204" pitchFamily="34" charset="0"/>
                        </a:defRPr>
                      </a:pPr>
                      <a:r>
                        <a:rPr dirty="0"/>
                        <a:t>W</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Nada constante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rPr dirty="0"/>
                        <a:t>X</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Algo constante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rPr dirty="0"/>
                        <a:t>Y</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Normalmente constante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rPr dirty="0"/>
                        <a:t>Z</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Muy constante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bl>
          </a:graphicData>
        </a:graphic>
      </p:graphicFrame>
    </p:spTree>
    <p:extLst>
      <p:ext uri="{BB962C8B-B14F-4D97-AF65-F5344CB8AC3E}">
        <p14:creationId xmlns:p14="http://schemas.microsoft.com/office/powerpoint/2010/main" val="18985303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58864A-E3EB-4C2F-9F5A-E0C6DBA04DAB}"/>
              </a:ext>
            </a:extLst>
          </p:cNvPr>
          <p:cNvSpPr>
            <a:spLocks noGrp="1"/>
          </p:cNvSpPr>
          <p:nvPr>
            <p:ph type="title"/>
          </p:nvPr>
        </p:nvSpPr>
        <p:spPr>
          <a:xfrm>
            <a:off x="390526" y="228600"/>
            <a:ext cx="11572874" cy="1009650"/>
          </a:xfrm>
        </p:spPr>
        <p:txBody>
          <a:bodyPr/>
          <a:lstStyle/>
          <a:p>
            <a:r>
              <a:rPr lang="es-ES_tradnl" dirty="0"/>
              <a:t>El significado de cada posición en la Versatilidad</a:t>
            </a:r>
          </a:p>
        </p:txBody>
      </p:sp>
      <p:sp>
        <p:nvSpPr>
          <p:cNvPr id="3" name="Slide Number Placeholder 2">
            <a:extLst>
              <a:ext uri="{FF2B5EF4-FFF2-40B4-BE49-F238E27FC236}">
                <a16:creationId xmlns:a16="http://schemas.microsoft.com/office/drawing/2014/main" id="{E4B0E2FA-5265-492B-A391-458B163EB1A3}"/>
              </a:ext>
            </a:extLst>
          </p:cNvPr>
          <p:cNvSpPr>
            <a:spLocks noGrp="1"/>
          </p:cNvSpPr>
          <p:nvPr>
            <p:ph type="sldNum" sz="quarter" idx="12"/>
          </p:nvPr>
        </p:nvSpPr>
        <p:spPr/>
        <p:txBody>
          <a:bodyPr/>
          <a:lstStyle/>
          <a:p>
            <a:fld id="{1B1CF60C-C85D-47C0-8597-E3BF95F18FA3}" type="slidenum">
              <a:rPr lang="es-ES_tradnl" smtClean="0"/>
              <a:t>64</a:t>
            </a:fld>
            <a:endParaRPr lang="es-ES_tradnl" dirty="0"/>
          </a:p>
        </p:txBody>
      </p:sp>
      <p:sp>
        <p:nvSpPr>
          <p:cNvPr id="6" name="Footer Placeholder 5">
            <a:extLst>
              <a:ext uri="{FF2B5EF4-FFF2-40B4-BE49-F238E27FC236}">
                <a16:creationId xmlns:a16="http://schemas.microsoft.com/office/drawing/2014/main" id="{588B400F-E47A-480A-BD0D-2060336E1E28}"/>
              </a:ext>
            </a:extLst>
          </p:cNvPr>
          <p:cNvSpPr>
            <a:spLocks noGrp="1"/>
          </p:cNvSpPr>
          <p:nvPr>
            <p:ph type="ftr" sz="quarter" idx="3"/>
          </p:nvPr>
        </p:nvSpPr>
        <p:spPr bwMode="gray">
          <a:xfrm>
            <a:off x="228600" y="6438900"/>
            <a:ext cx="7924800" cy="282575"/>
          </a:xfrm>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_tradnl" dirty="0"/>
              <a:t>© The TRACOM Corporation. Todos los derechos reservados.</a:t>
            </a:r>
          </a:p>
        </p:txBody>
      </p:sp>
      <p:graphicFrame>
        <p:nvGraphicFramePr>
          <p:cNvPr id="10" name="Table 10">
            <a:extLst>
              <a:ext uri="{FF2B5EF4-FFF2-40B4-BE49-F238E27FC236}">
                <a16:creationId xmlns:a16="http://schemas.microsoft.com/office/drawing/2014/main" id="{D3634634-5CA6-437B-A05A-52E13005BC76}"/>
              </a:ext>
            </a:extLst>
          </p:cNvPr>
          <p:cNvGraphicFramePr>
            <a:graphicFrameLocks noGrp="1"/>
          </p:cNvGraphicFramePr>
          <p:nvPr>
            <p:ph idx="1"/>
            <p:extLst>
              <p:ext uri="{D42A27DB-BD31-4B8C-83A1-F6EECF244321}">
                <p14:modId xmlns:p14="http://schemas.microsoft.com/office/powerpoint/2010/main" val="1247883258"/>
              </p:ext>
            </p:extLst>
          </p:nvPr>
        </p:nvGraphicFramePr>
        <p:xfrm>
          <a:off x="390524" y="2316163"/>
          <a:ext cx="11572877" cy="2460569"/>
        </p:xfrm>
        <a:graphic>
          <a:graphicData uri="http://schemas.openxmlformats.org/drawingml/2006/table">
            <a:tbl>
              <a:tblPr firstRow="1" bandRow="1">
                <a:tableStyleId>{5940675A-B579-460E-94D1-54222C63F5DA}</a:tableStyleId>
              </a:tblPr>
              <a:tblGrid>
                <a:gridCol w="4574667">
                  <a:extLst>
                    <a:ext uri="{9D8B030D-6E8A-4147-A177-3AD203B41FA5}">
                      <a16:colId xmlns:a16="http://schemas.microsoft.com/office/drawing/2014/main" val="1415867602"/>
                    </a:ext>
                  </a:extLst>
                </a:gridCol>
                <a:gridCol w="1399642">
                  <a:extLst>
                    <a:ext uri="{9D8B030D-6E8A-4147-A177-3AD203B41FA5}">
                      <a16:colId xmlns:a16="http://schemas.microsoft.com/office/drawing/2014/main" val="2660913467"/>
                    </a:ext>
                  </a:extLst>
                </a:gridCol>
                <a:gridCol w="1399642">
                  <a:extLst>
                    <a:ext uri="{9D8B030D-6E8A-4147-A177-3AD203B41FA5}">
                      <a16:colId xmlns:a16="http://schemas.microsoft.com/office/drawing/2014/main" val="2938964314"/>
                    </a:ext>
                  </a:extLst>
                </a:gridCol>
                <a:gridCol w="1399642">
                  <a:extLst>
                    <a:ext uri="{9D8B030D-6E8A-4147-A177-3AD203B41FA5}">
                      <a16:colId xmlns:a16="http://schemas.microsoft.com/office/drawing/2014/main" val="3464690936"/>
                    </a:ext>
                  </a:extLst>
                </a:gridCol>
                <a:gridCol w="1399642">
                  <a:extLst>
                    <a:ext uri="{9D8B030D-6E8A-4147-A177-3AD203B41FA5}">
                      <a16:colId xmlns:a16="http://schemas.microsoft.com/office/drawing/2014/main" val="2686975815"/>
                    </a:ext>
                  </a:extLst>
                </a:gridCol>
                <a:gridCol w="1399642">
                  <a:extLst>
                    <a:ext uri="{9D8B030D-6E8A-4147-A177-3AD203B41FA5}">
                      <a16:colId xmlns:a16="http://schemas.microsoft.com/office/drawing/2014/main" val="4076717982"/>
                    </a:ext>
                  </a:extLst>
                </a:gridCol>
              </a:tblGrid>
              <a:tr h="359455">
                <a:tc>
                  <a:txBody>
                    <a:bodyPr/>
                    <a:lstStyle/>
                    <a:p>
                      <a:endParaRPr sz="1400" baseline="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rPr dirty="0"/>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rPr dirty="0"/>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rPr dirty="0"/>
                        <a:t>3</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rPr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rPr dirty="0"/>
                        <a:t>5</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0426415"/>
                  </a:ext>
                </a:extLst>
              </a:tr>
              <a:tr h="525728">
                <a:tc>
                  <a:txBody>
                    <a:bodyPr/>
                    <a:lstStyle/>
                    <a:p>
                      <a:endParaRPr sz="1400" baseline="0" dirty="0"/>
                    </a:p>
                  </a:txBody>
                  <a:tcP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a:t>Totalmente en desacuerdo</a:t>
                      </a:r>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a:t>En desacuerdo</a:t>
                      </a:r>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a:t>Ni de acuerdo</a:t>
                      </a:r>
                      <a:br>
                        <a:rPr lang="en-US" sz="1400" baseline="0" dirty="0"/>
                      </a:br>
                      <a:r>
                        <a:rPr dirty="0"/>
                        <a:t>Ni en desacuerdo</a:t>
                      </a:r>
                    </a:p>
                  </a:txBody>
                  <a:tcPr anchor="b">
                    <a:lnL w="12700" cmpd="sng">
                      <a:noFill/>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a:t>De acuerdo</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a:t>Totalmente de acuerdo</a:t>
                      </a:r>
                    </a:p>
                  </a:txBody>
                  <a:tcPr anchor="b">
                    <a:lnL w="12700" cap="flat" cmpd="sng" algn="ctr">
                      <a:noFill/>
                      <a:prstDash val="solid"/>
                      <a:round/>
                      <a:headEnd type="none" w="med" len="med"/>
                      <a:tailEnd type="none" w="med" len="med"/>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4730287"/>
                  </a:ext>
                </a:extLst>
              </a:tr>
              <a:tr h="429286">
                <a:tc>
                  <a:txBody>
                    <a:bodyPr/>
                    <a:lstStyle/>
                    <a:p>
                      <a:pPr>
                        <a:defRPr sz="1400"/>
                      </a:pPr>
                      <a:r>
                        <a:rPr dirty="0"/>
                        <a:t>1. Afronta las situaciones nuevas con una perspectiva positiva.</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defRPr sz="1400" b="1">
                          <a:solidFill>
                            <a:schemeClr val="bg2">
                              <a:lumMod val="75000"/>
                            </a:schemeClr>
                          </a:solidFill>
                        </a:defRPr>
                      </a:pPr>
                      <a:r>
                        <a:rPr dirty="0"/>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5162692"/>
                  </a:ext>
                </a:extLst>
              </a:tr>
              <a:tr h="429286">
                <a:tc>
                  <a:txBody>
                    <a:bodyPr/>
                    <a:lstStyle/>
                    <a:p>
                      <a:pPr>
                        <a:defRPr sz="1400"/>
                      </a:pPr>
                      <a:r>
                        <a:rPr dirty="0"/>
                        <a:t>2. Crea buenas relaciones con los compañeros de trabajo.</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4345246"/>
                  </a:ext>
                </a:extLst>
              </a:tr>
              <a:tr h="429286">
                <a:tc>
                  <a:txBody>
                    <a:bodyPr/>
                    <a:lstStyle/>
                    <a:p>
                      <a:pPr>
                        <a:defRPr sz="1400"/>
                      </a:pPr>
                      <a:r>
                        <a:rPr dirty="0"/>
                        <a:t>3. Presenta ideas de manera eficaz a los grupos.</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47844641"/>
                  </a:ext>
                </a:extLst>
              </a:tr>
            </a:tbl>
          </a:graphicData>
        </a:graphic>
      </p:graphicFrame>
      <p:grpSp>
        <p:nvGrpSpPr>
          <p:cNvPr id="24" name="Group 23">
            <a:extLst>
              <a:ext uri="{FF2B5EF4-FFF2-40B4-BE49-F238E27FC236}">
                <a16:creationId xmlns:a16="http://schemas.microsoft.com/office/drawing/2014/main" id="{EBDB9A1D-FA40-4E00-9CF0-99700D77D960}"/>
              </a:ext>
            </a:extLst>
          </p:cNvPr>
          <p:cNvGrpSpPr/>
          <p:nvPr/>
        </p:nvGrpSpPr>
        <p:grpSpPr>
          <a:xfrm>
            <a:off x="7659008" y="4656996"/>
            <a:ext cx="4304392" cy="940395"/>
            <a:chOff x="7753349" y="4764645"/>
            <a:chExt cx="4304392" cy="940395"/>
          </a:xfrm>
        </p:grpSpPr>
        <p:sp>
          <p:nvSpPr>
            <p:cNvPr id="11" name="Freeform: Shape 10">
              <a:extLst>
                <a:ext uri="{FF2B5EF4-FFF2-40B4-BE49-F238E27FC236}">
                  <a16:creationId xmlns:a16="http://schemas.microsoft.com/office/drawing/2014/main" id="{C883786B-C3A2-453E-A5F0-3651E83F5BC9}"/>
                </a:ext>
              </a:extLst>
            </p:cNvPr>
            <p:cNvSpPr/>
            <p:nvPr/>
          </p:nvSpPr>
          <p:spPr bwMode="gray">
            <a:xfrm flipV="1">
              <a:off x="7753349" y="5104574"/>
              <a:ext cx="4210051" cy="276997"/>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dirty="0">
                <a:solidFill>
                  <a:schemeClr val="bg1"/>
                </a:solidFill>
              </a:endParaRPr>
            </a:p>
          </p:txBody>
        </p:sp>
        <p:sp>
          <p:nvSpPr>
            <p:cNvPr id="12" name="TextBox 11">
              <a:extLst>
                <a:ext uri="{FF2B5EF4-FFF2-40B4-BE49-F238E27FC236}">
                  <a16:creationId xmlns:a16="http://schemas.microsoft.com/office/drawing/2014/main" id="{1982608C-CA63-4299-B25C-304237875808}"/>
                </a:ext>
              </a:extLst>
            </p:cNvPr>
            <p:cNvSpPr txBox="1"/>
            <p:nvPr/>
          </p:nvSpPr>
          <p:spPr>
            <a:xfrm>
              <a:off x="8234362" y="5428041"/>
              <a:ext cx="3248026" cy="276999"/>
            </a:xfrm>
            <a:prstGeom prst="rect">
              <a:avLst/>
            </a:prstGeom>
            <a:noFill/>
          </p:spPr>
          <p:txBody>
            <a:bodyPr wrap="square" lIns="0" tIns="0" rIns="0" bIns="0">
              <a:spAutoFit/>
            </a:bodyPr>
            <a:lstStyle/>
            <a:p>
              <a:pPr algn="ctr">
                <a:defRPr>
                  <a:solidFill>
                    <a:schemeClr val="tx2"/>
                  </a:solidFill>
                </a:defRPr>
              </a:pPr>
              <a:r>
                <a:rPr lang="es-ES_tradnl" dirty="0"/>
                <a:t>Constancia</a:t>
              </a:r>
            </a:p>
          </p:txBody>
        </p:sp>
        <p:graphicFrame>
          <p:nvGraphicFramePr>
            <p:cNvPr id="21" name="Table 20">
              <a:extLst>
                <a:ext uri="{FF2B5EF4-FFF2-40B4-BE49-F238E27FC236}">
                  <a16:creationId xmlns:a16="http://schemas.microsoft.com/office/drawing/2014/main" id="{2CAABD90-586A-431C-A47D-3B8285A705A5}"/>
                </a:ext>
              </a:extLst>
            </p:cNvPr>
            <p:cNvGraphicFramePr/>
            <p:nvPr/>
          </p:nvGraphicFramePr>
          <p:xfrm>
            <a:off x="7803240" y="4764645"/>
            <a:ext cx="4254501" cy="429260"/>
          </p:xfrm>
          <a:graphic>
            <a:graphicData uri="http://schemas.openxmlformats.org/drawingml/2006/table">
              <a:tbl>
                <a:tblPr firstRow="1" bandRow="1">
                  <a:tableStyleId>{5FD0F851-EC5A-4D38-B0AD-8093EC10F338}</a:tableStyleId>
                </a:tblPr>
                <a:tblGrid>
                  <a:gridCol w="1418167">
                    <a:extLst>
                      <a:ext uri="{9D8B030D-6E8A-4147-A177-3AD203B41FA5}">
                        <a16:colId xmlns:a16="http://schemas.microsoft.com/office/drawing/2014/main" val="1939598725"/>
                      </a:ext>
                    </a:extLst>
                  </a:gridCol>
                  <a:gridCol w="1418167">
                    <a:extLst>
                      <a:ext uri="{9D8B030D-6E8A-4147-A177-3AD203B41FA5}">
                        <a16:colId xmlns:a16="http://schemas.microsoft.com/office/drawing/2014/main" val="629770571"/>
                      </a:ext>
                    </a:extLst>
                  </a:gridCol>
                  <a:gridCol w="1418167">
                    <a:extLst>
                      <a:ext uri="{9D8B030D-6E8A-4147-A177-3AD203B41FA5}">
                        <a16:colId xmlns:a16="http://schemas.microsoft.com/office/drawing/2014/main" val="2330105028"/>
                      </a:ext>
                    </a:extLst>
                  </a:gridCol>
                </a:tblGrid>
                <a:tr h="429260">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rPr dirty="0"/>
                          <a:t>W</a:t>
                        </a:r>
                        <a:endParaRPr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rPr dirty="0"/>
                          <a:t>X             Y</a:t>
                        </a:r>
                        <a:endParaRPr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rPr dirty="0"/>
                          <a:t>Z</a:t>
                        </a:r>
                        <a:endParaRPr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7937353"/>
                    </a:ext>
                  </a:extLst>
                </a:tr>
              </a:tbl>
            </a:graphicData>
          </a:graphic>
        </p:graphicFrame>
      </p:grpSp>
      <p:grpSp>
        <p:nvGrpSpPr>
          <p:cNvPr id="43" name="Group 42">
            <a:extLst>
              <a:ext uri="{FF2B5EF4-FFF2-40B4-BE49-F238E27FC236}">
                <a16:creationId xmlns:a16="http://schemas.microsoft.com/office/drawing/2014/main" id="{62524581-FCBE-4EAC-879A-81BA8A25A9BE}"/>
              </a:ext>
            </a:extLst>
          </p:cNvPr>
          <p:cNvGrpSpPr/>
          <p:nvPr/>
        </p:nvGrpSpPr>
        <p:grpSpPr>
          <a:xfrm>
            <a:off x="9245600" y="2316163"/>
            <a:ext cx="1270000" cy="2173041"/>
            <a:chOff x="9245600" y="2316163"/>
            <a:chExt cx="1270000" cy="2367497"/>
          </a:xfrm>
        </p:grpSpPr>
        <p:cxnSp>
          <p:nvCxnSpPr>
            <p:cNvPr id="33" name="Straight Connector 32">
              <a:extLst>
                <a:ext uri="{FF2B5EF4-FFF2-40B4-BE49-F238E27FC236}">
                  <a16:creationId xmlns:a16="http://schemas.microsoft.com/office/drawing/2014/main" id="{AA864716-A36F-46D2-AC2E-56D0A745E1A6}"/>
                </a:ext>
              </a:extLst>
            </p:cNvPr>
            <p:cNvCxnSpPr/>
            <p:nvPr/>
          </p:nvCxnSpPr>
          <p:spPr>
            <a:xfrm>
              <a:off x="924560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39A4FB2-E660-45EB-8E1D-56F3E5AF1EAA}"/>
                </a:ext>
              </a:extLst>
            </p:cNvPr>
            <p:cNvCxnSpPr/>
            <p:nvPr/>
          </p:nvCxnSpPr>
          <p:spPr>
            <a:xfrm>
              <a:off x="1051560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4174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5FDB-24B9-4E7A-BDAD-E7F36E2A5580}"/>
              </a:ext>
            </a:extLst>
          </p:cNvPr>
          <p:cNvSpPr>
            <a:spLocks noGrp="1"/>
          </p:cNvSpPr>
          <p:nvPr>
            <p:ph type="title"/>
          </p:nvPr>
        </p:nvSpPr>
        <p:spPr>
          <a:xfrm>
            <a:off x="391886" y="228600"/>
            <a:ext cx="11571514" cy="1009650"/>
          </a:xfrm>
        </p:spPr>
        <p:txBody>
          <a:bodyPr/>
          <a:lstStyle/>
          <a:p>
            <a:r>
              <a:rPr lang="es-ES_tradnl" dirty="0"/>
              <a:t>Versatilidad general</a:t>
            </a:r>
          </a:p>
        </p:txBody>
      </p:sp>
      <p:graphicFrame>
        <p:nvGraphicFramePr>
          <p:cNvPr id="8" name="Table 8">
            <a:extLst>
              <a:ext uri="{FF2B5EF4-FFF2-40B4-BE49-F238E27FC236}">
                <a16:creationId xmlns:a16="http://schemas.microsoft.com/office/drawing/2014/main" id="{D7232C93-AC36-4648-A54E-DCAB76123C79}"/>
              </a:ext>
            </a:extLst>
          </p:cNvPr>
          <p:cNvGraphicFramePr>
            <a:graphicFrameLocks noGrp="1"/>
          </p:cNvGraphicFramePr>
          <p:nvPr>
            <p:ph idx="1"/>
            <p:extLst>
              <p:ext uri="{D42A27DB-BD31-4B8C-83A1-F6EECF244321}">
                <p14:modId xmlns:p14="http://schemas.microsoft.com/office/powerpoint/2010/main" val="2932267377"/>
              </p:ext>
            </p:extLst>
          </p:nvPr>
        </p:nvGraphicFramePr>
        <p:xfrm>
          <a:off x="390524" y="2316162"/>
          <a:ext cx="11572876" cy="1989138"/>
        </p:xfrm>
        <a:graphic>
          <a:graphicData uri="http://schemas.openxmlformats.org/drawingml/2006/table">
            <a:tbl>
              <a:tblPr>
                <a:tableStyleId>{5940675A-B579-460E-94D1-54222C63F5DA}</a:tableStyleId>
              </a:tblPr>
              <a:tblGrid>
                <a:gridCol w="882995">
                  <a:extLst>
                    <a:ext uri="{9D8B030D-6E8A-4147-A177-3AD203B41FA5}">
                      <a16:colId xmlns:a16="http://schemas.microsoft.com/office/drawing/2014/main" val="3131789450"/>
                    </a:ext>
                  </a:extLst>
                </a:gridCol>
                <a:gridCol w="2010224">
                  <a:extLst>
                    <a:ext uri="{9D8B030D-6E8A-4147-A177-3AD203B41FA5}">
                      <a16:colId xmlns:a16="http://schemas.microsoft.com/office/drawing/2014/main" val="1166947200"/>
                    </a:ext>
                  </a:extLst>
                </a:gridCol>
                <a:gridCol w="895520">
                  <a:extLst>
                    <a:ext uri="{9D8B030D-6E8A-4147-A177-3AD203B41FA5}">
                      <a16:colId xmlns:a16="http://schemas.microsoft.com/office/drawing/2014/main" val="2679774921"/>
                    </a:ext>
                  </a:extLst>
                </a:gridCol>
                <a:gridCol w="1997699">
                  <a:extLst>
                    <a:ext uri="{9D8B030D-6E8A-4147-A177-3AD203B41FA5}">
                      <a16:colId xmlns:a16="http://schemas.microsoft.com/office/drawing/2014/main" val="2831005349"/>
                    </a:ext>
                  </a:extLst>
                </a:gridCol>
                <a:gridCol w="933094">
                  <a:extLst>
                    <a:ext uri="{9D8B030D-6E8A-4147-A177-3AD203B41FA5}">
                      <a16:colId xmlns:a16="http://schemas.microsoft.com/office/drawing/2014/main" val="3231134171"/>
                    </a:ext>
                  </a:extLst>
                </a:gridCol>
                <a:gridCol w="1960125">
                  <a:extLst>
                    <a:ext uri="{9D8B030D-6E8A-4147-A177-3AD203B41FA5}">
                      <a16:colId xmlns:a16="http://schemas.microsoft.com/office/drawing/2014/main" val="163525089"/>
                    </a:ext>
                  </a:extLst>
                </a:gridCol>
                <a:gridCol w="870471">
                  <a:extLst>
                    <a:ext uri="{9D8B030D-6E8A-4147-A177-3AD203B41FA5}">
                      <a16:colId xmlns:a16="http://schemas.microsoft.com/office/drawing/2014/main" val="3840005315"/>
                    </a:ext>
                  </a:extLst>
                </a:gridCol>
                <a:gridCol w="2022748">
                  <a:extLst>
                    <a:ext uri="{9D8B030D-6E8A-4147-A177-3AD203B41FA5}">
                      <a16:colId xmlns:a16="http://schemas.microsoft.com/office/drawing/2014/main" val="2257131370"/>
                    </a:ext>
                  </a:extLst>
                </a:gridCol>
              </a:tblGrid>
              <a:tr h="994569">
                <a:tc>
                  <a:txBody>
                    <a:bodyPr/>
                    <a:lstStyle/>
                    <a:p>
                      <a:pPr algn="ctr">
                        <a:defRPr sz="2800">
                          <a:solidFill>
                            <a:schemeClr val="accent6"/>
                          </a:solidFill>
                        </a:defRPr>
                      </a:pPr>
                      <a:r>
                        <a:rPr dirty="0"/>
                        <a:t>W</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Nada constante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rPr dirty="0"/>
                        <a:t>X</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Algo constante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rPr dirty="0"/>
                        <a:t>Y</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Normalmente constante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rPr dirty="0"/>
                        <a:t>Z</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Muy constante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994569">
                <a:tc gridSpan="2">
                  <a:txBody>
                    <a:bodyPr/>
                    <a:lstStyle/>
                    <a:p>
                      <a:pPr marL="0" algn="ctr" defTabSz="914400" rtl="0" eaLnBrk="1" latinLnBrk="0" hangingPunct="1"/>
                      <a:endParaRPr sz="18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b="1" cap="all">
                          <a:solidFill>
                            <a:schemeClr val="accent6"/>
                          </a:solidFill>
                        </a:defRPr>
                      </a:pPr>
                      <a:r>
                        <a:rPr dirty="0"/>
                        <a:t>LOS DEMÁS</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defRPr b="1" cap="all">
                          <a:solidFill>
                            <a:schemeClr val="accent6"/>
                          </a:solidFill>
                        </a:defRPr>
                      </a:pPr>
                      <a:r>
                        <a:rPr dirty="0"/>
                        <a:t>UNO MISMO</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endParaRPr sz="18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4" name="Slide Number Placeholder 3">
            <a:extLst>
              <a:ext uri="{FF2B5EF4-FFF2-40B4-BE49-F238E27FC236}">
                <a16:creationId xmlns:a16="http://schemas.microsoft.com/office/drawing/2014/main" id="{364F4D90-64FF-4EF8-9618-538165867FF6}"/>
              </a:ext>
            </a:extLst>
          </p:cNvPr>
          <p:cNvSpPr>
            <a:spLocks noGrp="1"/>
          </p:cNvSpPr>
          <p:nvPr>
            <p:ph type="sldNum" sz="quarter" idx="12"/>
          </p:nvPr>
        </p:nvSpPr>
        <p:spPr/>
        <p:txBody>
          <a:bodyPr/>
          <a:lstStyle/>
          <a:p>
            <a:fld id="{1B1CF60C-C85D-47C0-8597-E3BF95F18FA3}" type="slidenum">
              <a:rPr lang="es-ES_tradnl" smtClean="0"/>
              <a:t>65</a:t>
            </a:fld>
            <a:endParaRPr lang="es-ES_tradnl" dirty="0"/>
          </a:p>
        </p:txBody>
      </p:sp>
      <p:sp>
        <p:nvSpPr>
          <p:cNvPr id="5" name="Footer Placeholder 4">
            <a:extLst>
              <a:ext uri="{FF2B5EF4-FFF2-40B4-BE49-F238E27FC236}">
                <a16:creationId xmlns:a16="http://schemas.microsoft.com/office/drawing/2014/main" id="{CAFF7884-A19F-43EC-A402-58E30A9FC0EF}"/>
              </a:ext>
            </a:extLst>
          </p:cNvPr>
          <p:cNvSpPr>
            <a:spLocks noGrp="1"/>
          </p:cNvSpPr>
          <p:nvPr>
            <p:ph type="ftr" sz="quarter" idx="13"/>
          </p:nvPr>
        </p:nvSpPr>
        <p:spPr/>
        <p:txBody>
          <a:bodyPr/>
          <a:lstStyle/>
          <a:p>
            <a:pPr algn="l"/>
            <a:r>
              <a:rPr lang="es-ES_tradnl" dirty="0"/>
              <a:t>© The TRACOM Corporation. Todos los derechos reservados.</a:t>
            </a:r>
          </a:p>
        </p:txBody>
      </p:sp>
      <p:sp>
        <p:nvSpPr>
          <p:cNvPr id="6" name="Text Placeholder 5">
            <a:extLst>
              <a:ext uri="{FF2B5EF4-FFF2-40B4-BE49-F238E27FC236}">
                <a16:creationId xmlns:a16="http://schemas.microsoft.com/office/drawing/2014/main" id="{D279B478-1AEE-447C-BE78-5E6AD979FDEA}"/>
              </a:ext>
            </a:extLst>
          </p:cNvPr>
          <p:cNvSpPr>
            <a:spLocks noGrp="1"/>
          </p:cNvSpPr>
          <p:nvPr>
            <p:ph type="body" sz="quarter" idx="14"/>
          </p:nvPr>
        </p:nvSpPr>
        <p:spPr>
          <a:xfrm>
            <a:off x="390524" y="1320800"/>
            <a:ext cx="11572875" cy="903288"/>
          </a:xfrm>
        </p:spPr>
        <p:txBody>
          <a:bodyPr/>
          <a:lstStyle/>
          <a:p>
            <a:r>
              <a:rPr lang="es-ES_tradnl" dirty="0"/>
              <a:t>La constancia de su comportamiento con Versatilidad</a:t>
            </a:r>
          </a:p>
        </p:txBody>
      </p:sp>
    </p:spTree>
    <p:extLst>
      <p:ext uri="{BB962C8B-B14F-4D97-AF65-F5344CB8AC3E}">
        <p14:creationId xmlns:p14="http://schemas.microsoft.com/office/powerpoint/2010/main" val="3614455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5FDB-24B9-4E7A-BDAD-E7F36E2A5580}"/>
              </a:ext>
            </a:extLst>
          </p:cNvPr>
          <p:cNvSpPr>
            <a:spLocks noGrp="1"/>
          </p:cNvSpPr>
          <p:nvPr>
            <p:ph type="title"/>
          </p:nvPr>
        </p:nvSpPr>
        <p:spPr>
          <a:xfrm>
            <a:off x="390525" y="228600"/>
            <a:ext cx="3687764" cy="1995488"/>
          </a:xfrm>
        </p:spPr>
        <p:txBody>
          <a:bodyPr/>
          <a:lstStyle/>
          <a:p>
            <a:r>
              <a:rPr lang="es-ES_tradnl" dirty="0"/>
              <a:t>La Versatilidad al detalle</a:t>
            </a:r>
          </a:p>
        </p:txBody>
      </p:sp>
      <p:graphicFrame>
        <p:nvGraphicFramePr>
          <p:cNvPr id="8" name="Table 8">
            <a:extLst>
              <a:ext uri="{FF2B5EF4-FFF2-40B4-BE49-F238E27FC236}">
                <a16:creationId xmlns:a16="http://schemas.microsoft.com/office/drawing/2014/main" id="{D7232C93-AC36-4648-A54E-DCAB76123C79}"/>
              </a:ext>
            </a:extLst>
          </p:cNvPr>
          <p:cNvGraphicFramePr>
            <a:graphicFrameLocks noGrp="1"/>
          </p:cNvGraphicFramePr>
          <p:nvPr>
            <p:ph idx="1"/>
            <p:extLst>
              <p:ext uri="{D42A27DB-BD31-4B8C-83A1-F6EECF244321}">
                <p14:modId xmlns:p14="http://schemas.microsoft.com/office/powerpoint/2010/main" val="1680466362"/>
              </p:ext>
            </p:extLst>
          </p:nvPr>
        </p:nvGraphicFramePr>
        <p:xfrm>
          <a:off x="4170363" y="323320"/>
          <a:ext cx="7793036" cy="1845678"/>
        </p:xfrm>
        <a:graphic>
          <a:graphicData uri="http://schemas.openxmlformats.org/drawingml/2006/table">
            <a:tbl>
              <a:tblPr>
                <a:tableStyleId>{5940675A-B579-460E-94D1-54222C63F5DA}</a:tableStyleId>
              </a:tblPr>
              <a:tblGrid>
                <a:gridCol w="594598">
                  <a:extLst>
                    <a:ext uri="{9D8B030D-6E8A-4147-A177-3AD203B41FA5}">
                      <a16:colId xmlns:a16="http://schemas.microsoft.com/office/drawing/2014/main" val="3131789450"/>
                    </a:ext>
                  </a:extLst>
                </a:gridCol>
                <a:gridCol w="1353661">
                  <a:extLst>
                    <a:ext uri="{9D8B030D-6E8A-4147-A177-3AD203B41FA5}">
                      <a16:colId xmlns:a16="http://schemas.microsoft.com/office/drawing/2014/main" val="1166947200"/>
                    </a:ext>
                  </a:extLst>
                </a:gridCol>
                <a:gridCol w="603032">
                  <a:extLst>
                    <a:ext uri="{9D8B030D-6E8A-4147-A177-3AD203B41FA5}">
                      <a16:colId xmlns:a16="http://schemas.microsoft.com/office/drawing/2014/main" val="2679774921"/>
                    </a:ext>
                  </a:extLst>
                </a:gridCol>
                <a:gridCol w="1345227">
                  <a:extLst>
                    <a:ext uri="{9D8B030D-6E8A-4147-A177-3AD203B41FA5}">
                      <a16:colId xmlns:a16="http://schemas.microsoft.com/office/drawing/2014/main" val="2831005349"/>
                    </a:ext>
                  </a:extLst>
                </a:gridCol>
                <a:gridCol w="628334">
                  <a:extLst>
                    <a:ext uri="{9D8B030D-6E8A-4147-A177-3AD203B41FA5}">
                      <a16:colId xmlns:a16="http://schemas.microsoft.com/office/drawing/2014/main" val="3231134171"/>
                    </a:ext>
                  </a:extLst>
                </a:gridCol>
                <a:gridCol w="1319925">
                  <a:extLst>
                    <a:ext uri="{9D8B030D-6E8A-4147-A177-3AD203B41FA5}">
                      <a16:colId xmlns:a16="http://schemas.microsoft.com/office/drawing/2014/main" val="163525089"/>
                    </a:ext>
                  </a:extLst>
                </a:gridCol>
                <a:gridCol w="586164">
                  <a:extLst>
                    <a:ext uri="{9D8B030D-6E8A-4147-A177-3AD203B41FA5}">
                      <a16:colId xmlns:a16="http://schemas.microsoft.com/office/drawing/2014/main" val="3840005315"/>
                    </a:ext>
                  </a:extLst>
                </a:gridCol>
                <a:gridCol w="1362095">
                  <a:extLst>
                    <a:ext uri="{9D8B030D-6E8A-4147-A177-3AD203B41FA5}">
                      <a16:colId xmlns:a16="http://schemas.microsoft.com/office/drawing/2014/main" val="2257131370"/>
                    </a:ext>
                  </a:extLst>
                </a:gridCol>
              </a:tblGrid>
              <a:tr h="344694">
                <a:tc gridSpan="8">
                  <a:txBody>
                    <a:bodyPr/>
                    <a:lstStyle/>
                    <a:p>
                      <a:pPr algn="ctr"/>
                      <a:endParaRPr sz="1100" dirty="0">
                        <a:solidFill>
                          <a:schemeClr val="accent6"/>
                        </a:solidFill>
                        <a:latin typeface="+mn-lt"/>
                      </a:endParaRPr>
                    </a:p>
                  </a:txBody>
                  <a:tcPr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3597970781"/>
                  </a:ext>
                </a:extLst>
              </a:tr>
              <a:tr h="678024">
                <a:tc>
                  <a:txBody>
                    <a:bodyPr/>
                    <a:lstStyle/>
                    <a:p>
                      <a:pPr algn="ctr">
                        <a:lnSpc>
                          <a:spcPct val="85000"/>
                        </a:lnSpc>
                        <a:defRPr sz="2000">
                          <a:solidFill>
                            <a:schemeClr val="accent6"/>
                          </a:solidFill>
                        </a:defRPr>
                      </a:pPr>
                      <a:r>
                        <a:rPr dirty="0"/>
                        <a:t>W</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dirty="0"/>
                        <a:t>Nada constante</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rPr dirty="0"/>
                        <a:t>X</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dirty="0"/>
                        <a:t>Algo </a:t>
                      </a:r>
                      <a:br>
                        <a:rPr lang="en-US" dirty="0"/>
                      </a:br>
                      <a:r>
                        <a:rPr dirty="0"/>
                        <a:t>constante</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rPr dirty="0"/>
                        <a:t>Y</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dirty="0"/>
                        <a:t>Normalmente constante</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rPr dirty="0"/>
                        <a:t>Z</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dirty="0"/>
                        <a:t>Muy </a:t>
                      </a:r>
                      <a:br>
                        <a:rPr lang="en-US" dirty="0"/>
                      </a:br>
                      <a:r>
                        <a:rPr dirty="0"/>
                        <a:t>constante</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678024">
                <a:tc gridSpan="2">
                  <a:txBody>
                    <a:bodyPr/>
                    <a:lstStyle/>
                    <a:p>
                      <a:pPr marL="0" algn="ctr" defTabSz="914400" rtl="0" eaLnBrk="1" latinLnBrk="0" hangingPunct="1"/>
                      <a:endParaRPr sz="16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600" b="1" cap="all">
                          <a:solidFill>
                            <a:schemeClr val="accent6"/>
                          </a:solidFill>
                        </a:defRPr>
                      </a:pPr>
                      <a:r>
                        <a:rPr dirty="0"/>
                        <a:t>LOS DEMÁS</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endParaRPr sz="16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pPr>
                      <a:endParaRPr sz="1600" b="1" kern="1200" cap="all" baseline="0" dirty="0">
                        <a:solidFill>
                          <a:schemeClr val="accent6"/>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1600" b="1" cap="all">
                          <a:solidFill>
                            <a:schemeClr val="accent6"/>
                          </a:solidFill>
                        </a:defRPr>
                      </a:pPr>
                      <a:r>
                        <a:rPr dirty="0"/>
                        <a:t>UNO MISMO</a:t>
                      </a:r>
                    </a:p>
                    <a:p>
                      <a:pPr marL="0" algn="ctr" defTabSz="914400" rtl="0" eaLnBrk="1" latinLnBrk="0" hangingPunct="1"/>
                      <a:endParaRPr sz="16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6" name="Text Placeholder 5">
            <a:extLst>
              <a:ext uri="{FF2B5EF4-FFF2-40B4-BE49-F238E27FC236}">
                <a16:creationId xmlns:a16="http://schemas.microsoft.com/office/drawing/2014/main" id="{D279B478-1AEE-447C-BE78-5E6AD979FDEA}"/>
              </a:ext>
            </a:extLst>
          </p:cNvPr>
          <p:cNvSpPr>
            <a:spLocks noGrp="1"/>
          </p:cNvSpPr>
          <p:nvPr>
            <p:ph type="body" sz="half" idx="2"/>
          </p:nvPr>
        </p:nvSpPr>
        <p:spPr>
          <a:xfrm>
            <a:off x="390525" y="2352675"/>
            <a:ext cx="3687763" cy="3590926"/>
          </a:xfrm>
        </p:spPr>
        <p:txBody>
          <a:bodyPr wrap="square"/>
          <a:lstStyle/>
          <a:p>
            <a:r>
              <a:rPr lang="es-ES_tradnl" dirty="0"/>
              <a:t>La constancia de su comportamiento con Versatilidad</a:t>
            </a:r>
          </a:p>
        </p:txBody>
      </p:sp>
      <p:sp>
        <p:nvSpPr>
          <p:cNvPr id="4" name="Slide Number Placeholder 3">
            <a:extLst>
              <a:ext uri="{FF2B5EF4-FFF2-40B4-BE49-F238E27FC236}">
                <a16:creationId xmlns:a16="http://schemas.microsoft.com/office/drawing/2014/main" id="{364F4D90-64FF-4EF8-9618-538165867FF6}"/>
              </a:ext>
            </a:extLst>
          </p:cNvPr>
          <p:cNvSpPr>
            <a:spLocks noGrp="1"/>
          </p:cNvSpPr>
          <p:nvPr>
            <p:ph type="sldNum" sz="quarter" idx="12"/>
          </p:nvPr>
        </p:nvSpPr>
        <p:spPr/>
        <p:txBody>
          <a:bodyPr/>
          <a:lstStyle/>
          <a:p>
            <a:fld id="{1B1CF60C-C85D-47C0-8597-E3BF95F18FA3}" type="slidenum">
              <a:rPr lang="es-ES_tradnl" smtClean="0"/>
              <a:t>66</a:t>
            </a:fld>
            <a:endParaRPr lang="es-ES_tradnl" dirty="0"/>
          </a:p>
        </p:txBody>
      </p:sp>
      <p:sp>
        <p:nvSpPr>
          <p:cNvPr id="3" name="Arrow: Pentagon 2">
            <a:extLst>
              <a:ext uri="{FF2B5EF4-FFF2-40B4-BE49-F238E27FC236}">
                <a16:creationId xmlns:a16="http://schemas.microsoft.com/office/drawing/2014/main" id="{CE9B78ED-62FB-4BB1-AF92-2F5DC3670821}"/>
              </a:ext>
            </a:extLst>
          </p:cNvPr>
          <p:cNvSpPr/>
          <p:nvPr/>
        </p:nvSpPr>
        <p:spPr bwMode="gray">
          <a:xfrm>
            <a:off x="4166130" y="182032"/>
            <a:ext cx="2120900" cy="282575"/>
          </a:xfrm>
          <a:prstGeom prst="homePlat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nSpc>
                <a:spcPct val="85000"/>
              </a:lnSpc>
              <a:defRPr sz="1600" b="1">
                <a:solidFill>
                  <a:schemeClr val="accent6"/>
                </a:solidFill>
              </a:defRPr>
            </a:pPr>
            <a:r>
              <a:rPr lang="es-ES_tradnl" dirty="0"/>
              <a:t>Presentación: X</a:t>
            </a:r>
          </a:p>
        </p:txBody>
      </p:sp>
      <p:graphicFrame>
        <p:nvGraphicFramePr>
          <p:cNvPr id="20" name="Table 8">
            <a:extLst>
              <a:ext uri="{FF2B5EF4-FFF2-40B4-BE49-F238E27FC236}">
                <a16:creationId xmlns:a16="http://schemas.microsoft.com/office/drawing/2014/main" id="{8C0773FA-5A29-43B9-A8C9-C7E7682776CE}"/>
              </a:ext>
            </a:extLst>
          </p:cNvPr>
          <p:cNvGraphicFramePr>
            <a:graphicFrameLocks/>
          </p:cNvGraphicFramePr>
          <p:nvPr>
            <p:extLst>
              <p:ext uri="{D42A27DB-BD31-4B8C-83A1-F6EECF244321}">
                <p14:modId xmlns:p14="http://schemas.microsoft.com/office/powerpoint/2010/main" val="1402918663"/>
              </p:ext>
            </p:extLst>
          </p:nvPr>
        </p:nvGraphicFramePr>
        <p:xfrm>
          <a:off x="4174596" y="2439466"/>
          <a:ext cx="7793036" cy="1845678"/>
        </p:xfrm>
        <a:graphic>
          <a:graphicData uri="http://schemas.openxmlformats.org/drawingml/2006/table">
            <a:tbl>
              <a:tblPr>
                <a:tableStyleId>{5940675A-B579-460E-94D1-54222C63F5DA}</a:tableStyleId>
              </a:tblPr>
              <a:tblGrid>
                <a:gridCol w="594598">
                  <a:extLst>
                    <a:ext uri="{9D8B030D-6E8A-4147-A177-3AD203B41FA5}">
                      <a16:colId xmlns:a16="http://schemas.microsoft.com/office/drawing/2014/main" val="3131789450"/>
                    </a:ext>
                  </a:extLst>
                </a:gridCol>
                <a:gridCol w="1353661">
                  <a:extLst>
                    <a:ext uri="{9D8B030D-6E8A-4147-A177-3AD203B41FA5}">
                      <a16:colId xmlns:a16="http://schemas.microsoft.com/office/drawing/2014/main" val="1166947200"/>
                    </a:ext>
                  </a:extLst>
                </a:gridCol>
                <a:gridCol w="603032">
                  <a:extLst>
                    <a:ext uri="{9D8B030D-6E8A-4147-A177-3AD203B41FA5}">
                      <a16:colId xmlns:a16="http://schemas.microsoft.com/office/drawing/2014/main" val="2679774921"/>
                    </a:ext>
                  </a:extLst>
                </a:gridCol>
                <a:gridCol w="1345227">
                  <a:extLst>
                    <a:ext uri="{9D8B030D-6E8A-4147-A177-3AD203B41FA5}">
                      <a16:colId xmlns:a16="http://schemas.microsoft.com/office/drawing/2014/main" val="2831005349"/>
                    </a:ext>
                  </a:extLst>
                </a:gridCol>
                <a:gridCol w="628334">
                  <a:extLst>
                    <a:ext uri="{9D8B030D-6E8A-4147-A177-3AD203B41FA5}">
                      <a16:colId xmlns:a16="http://schemas.microsoft.com/office/drawing/2014/main" val="3231134171"/>
                    </a:ext>
                  </a:extLst>
                </a:gridCol>
                <a:gridCol w="1319925">
                  <a:extLst>
                    <a:ext uri="{9D8B030D-6E8A-4147-A177-3AD203B41FA5}">
                      <a16:colId xmlns:a16="http://schemas.microsoft.com/office/drawing/2014/main" val="163525089"/>
                    </a:ext>
                  </a:extLst>
                </a:gridCol>
                <a:gridCol w="586164">
                  <a:extLst>
                    <a:ext uri="{9D8B030D-6E8A-4147-A177-3AD203B41FA5}">
                      <a16:colId xmlns:a16="http://schemas.microsoft.com/office/drawing/2014/main" val="3840005315"/>
                    </a:ext>
                  </a:extLst>
                </a:gridCol>
                <a:gridCol w="1362095">
                  <a:extLst>
                    <a:ext uri="{9D8B030D-6E8A-4147-A177-3AD203B41FA5}">
                      <a16:colId xmlns:a16="http://schemas.microsoft.com/office/drawing/2014/main" val="2257131370"/>
                    </a:ext>
                  </a:extLst>
                </a:gridCol>
              </a:tblGrid>
              <a:tr h="344694">
                <a:tc gridSpan="8">
                  <a:txBody>
                    <a:bodyPr/>
                    <a:lstStyle/>
                    <a:p>
                      <a:pPr algn="ctr"/>
                      <a:endParaRPr sz="1100" dirty="0">
                        <a:solidFill>
                          <a:schemeClr val="accent6"/>
                        </a:solidFill>
                        <a:latin typeface="+mn-lt"/>
                      </a:endParaRPr>
                    </a:p>
                  </a:txBody>
                  <a:tcPr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3597970781"/>
                  </a:ext>
                </a:extLst>
              </a:tr>
              <a:tr h="678024">
                <a:tc>
                  <a:txBody>
                    <a:bodyPr/>
                    <a:lstStyle/>
                    <a:p>
                      <a:pPr algn="ctr">
                        <a:lnSpc>
                          <a:spcPct val="85000"/>
                        </a:lnSpc>
                        <a:defRPr sz="2000">
                          <a:solidFill>
                            <a:schemeClr val="accent6"/>
                          </a:solidFill>
                        </a:defRPr>
                      </a:pPr>
                      <a:r>
                        <a:rPr dirty="0"/>
                        <a:t>W</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dirty="0"/>
                        <a:t>Nada constante</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rPr dirty="0"/>
                        <a:t>X</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dirty="0"/>
                        <a:t>Algo </a:t>
                      </a:r>
                      <a:br>
                        <a:rPr lang="en-US" dirty="0"/>
                      </a:br>
                      <a:r>
                        <a:rPr dirty="0"/>
                        <a:t>constante</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rPr dirty="0"/>
                        <a:t>Y</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dirty="0"/>
                        <a:t>Normalmente constante</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rPr dirty="0"/>
                        <a:t>Z</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dirty="0"/>
                        <a:t>Muy </a:t>
                      </a:r>
                      <a:br>
                        <a:rPr lang="en-US" dirty="0"/>
                      </a:br>
                      <a:r>
                        <a:rPr dirty="0"/>
                        <a:t>constante</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566295">
                <a:tc gridSpan="2">
                  <a:txBody>
                    <a:bodyPr/>
                    <a:lstStyle/>
                    <a:p>
                      <a:pPr marL="0" algn="ctr" defTabSz="914400" rtl="0" eaLnBrk="1" latinLnBrk="0" hangingPunct="1"/>
                      <a:endParaRPr sz="16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pPr>
                      <a:endParaRPr sz="16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pPr>
                      <a:endParaRPr sz="1600" b="1" kern="1200" cap="all" baseline="0" dirty="0">
                        <a:solidFill>
                          <a:schemeClr val="accent6"/>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1600" b="1" cap="all">
                          <a:solidFill>
                            <a:schemeClr val="accent6"/>
                          </a:solidFill>
                        </a:defRPr>
                      </a:pPr>
                      <a:r>
                        <a:rPr dirty="0"/>
                        <a:t>LOS DEMÁS</a:t>
                      </a:r>
                    </a:p>
                    <a:p>
                      <a:pPr marL="0" algn="ctr" defTabSz="914400" rtl="0" eaLnBrk="1" latinLnBrk="0" hangingPunct="1"/>
                      <a:endParaRPr sz="16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600" b="1" cap="all">
                          <a:solidFill>
                            <a:schemeClr val="accent6"/>
                          </a:solidFill>
                        </a:defRPr>
                      </a:pPr>
                      <a:r>
                        <a:rPr dirty="0"/>
                        <a:t>UNO MISMO</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21" name="Arrow: Pentagon 20">
            <a:extLst>
              <a:ext uri="{FF2B5EF4-FFF2-40B4-BE49-F238E27FC236}">
                <a16:creationId xmlns:a16="http://schemas.microsoft.com/office/drawing/2014/main" id="{1C154CAA-DEF3-4431-8FE9-63C057F3DF17}"/>
              </a:ext>
            </a:extLst>
          </p:cNvPr>
          <p:cNvSpPr/>
          <p:nvPr/>
        </p:nvSpPr>
        <p:spPr bwMode="gray">
          <a:xfrm>
            <a:off x="4170363" y="2298178"/>
            <a:ext cx="2120900" cy="282575"/>
          </a:xfrm>
          <a:prstGeom prst="homePlat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nSpc>
                <a:spcPct val="85000"/>
              </a:lnSpc>
              <a:defRPr sz="1600" b="1">
                <a:solidFill>
                  <a:schemeClr val="accent6"/>
                </a:solidFill>
              </a:defRPr>
            </a:pPr>
            <a:r>
              <a:rPr lang="es-ES_tradnl" dirty="0"/>
              <a:t>Competencia: Y</a:t>
            </a:r>
          </a:p>
        </p:txBody>
      </p:sp>
      <p:graphicFrame>
        <p:nvGraphicFramePr>
          <p:cNvPr id="22" name="Table 8">
            <a:extLst>
              <a:ext uri="{FF2B5EF4-FFF2-40B4-BE49-F238E27FC236}">
                <a16:creationId xmlns:a16="http://schemas.microsoft.com/office/drawing/2014/main" id="{BBAE0E3E-8362-453F-8A88-87D3BCF0F49D}"/>
              </a:ext>
            </a:extLst>
          </p:cNvPr>
          <p:cNvGraphicFramePr>
            <a:graphicFrameLocks/>
          </p:cNvGraphicFramePr>
          <p:nvPr>
            <p:extLst>
              <p:ext uri="{D42A27DB-BD31-4B8C-83A1-F6EECF244321}">
                <p14:modId xmlns:p14="http://schemas.microsoft.com/office/powerpoint/2010/main" val="2736333703"/>
              </p:ext>
            </p:extLst>
          </p:nvPr>
        </p:nvGraphicFramePr>
        <p:xfrm>
          <a:off x="4178829" y="4563669"/>
          <a:ext cx="7793036" cy="1700742"/>
        </p:xfrm>
        <a:graphic>
          <a:graphicData uri="http://schemas.openxmlformats.org/drawingml/2006/table">
            <a:tbl>
              <a:tblPr>
                <a:tableStyleId>{5940675A-B579-460E-94D1-54222C63F5DA}</a:tableStyleId>
              </a:tblPr>
              <a:tblGrid>
                <a:gridCol w="594598">
                  <a:extLst>
                    <a:ext uri="{9D8B030D-6E8A-4147-A177-3AD203B41FA5}">
                      <a16:colId xmlns:a16="http://schemas.microsoft.com/office/drawing/2014/main" val="3131789450"/>
                    </a:ext>
                  </a:extLst>
                </a:gridCol>
                <a:gridCol w="1353661">
                  <a:extLst>
                    <a:ext uri="{9D8B030D-6E8A-4147-A177-3AD203B41FA5}">
                      <a16:colId xmlns:a16="http://schemas.microsoft.com/office/drawing/2014/main" val="1166947200"/>
                    </a:ext>
                  </a:extLst>
                </a:gridCol>
                <a:gridCol w="603032">
                  <a:extLst>
                    <a:ext uri="{9D8B030D-6E8A-4147-A177-3AD203B41FA5}">
                      <a16:colId xmlns:a16="http://schemas.microsoft.com/office/drawing/2014/main" val="2679774921"/>
                    </a:ext>
                  </a:extLst>
                </a:gridCol>
                <a:gridCol w="1345227">
                  <a:extLst>
                    <a:ext uri="{9D8B030D-6E8A-4147-A177-3AD203B41FA5}">
                      <a16:colId xmlns:a16="http://schemas.microsoft.com/office/drawing/2014/main" val="2831005349"/>
                    </a:ext>
                  </a:extLst>
                </a:gridCol>
                <a:gridCol w="628334">
                  <a:extLst>
                    <a:ext uri="{9D8B030D-6E8A-4147-A177-3AD203B41FA5}">
                      <a16:colId xmlns:a16="http://schemas.microsoft.com/office/drawing/2014/main" val="3231134171"/>
                    </a:ext>
                  </a:extLst>
                </a:gridCol>
                <a:gridCol w="1319925">
                  <a:extLst>
                    <a:ext uri="{9D8B030D-6E8A-4147-A177-3AD203B41FA5}">
                      <a16:colId xmlns:a16="http://schemas.microsoft.com/office/drawing/2014/main" val="163525089"/>
                    </a:ext>
                  </a:extLst>
                </a:gridCol>
                <a:gridCol w="586164">
                  <a:extLst>
                    <a:ext uri="{9D8B030D-6E8A-4147-A177-3AD203B41FA5}">
                      <a16:colId xmlns:a16="http://schemas.microsoft.com/office/drawing/2014/main" val="3840005315"/>
                    </a:ext>
                  </a:extLst>
                </a:gridCol>
                <a:gridCol w="1362095">
                  <a:extLst>
                    <a:ext uri="{9D8B030D-6E8A-4147-A177-3AD203B41FA5}">
                      <a16:colId xmlns:a16="http://schemas.microsoft.com/office/drawing/2014/main" val="2257131370"/>
                    </a:ext>
                  </a:extLst>
                </a:gridCol>
              </a:tblGrid>
              <a:tr h="344694">
                <a:tc gridSpan="8">
                  <a:txBody>
                    <a:bodyPr/>
                    <a:lstStyle/>
                    <a:p>
                      <a:pPr algn="ctr"/>
                      <a:endParaRPr sz="1100" dirty="0">
                        <a:solidFill>
                          <a:schemeClr val="accent6"/>
                        </a:solidFill>
                        <a:latin typeface="+mn-lt"/>
                      </a:endParaRPr>
                    </a:p>
                  </a:txBody>
                  <a:tcPr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3597970781"/>
                  </a:ext>
                </a:extLst>
              </a:tr>
              <a:tr h="678024">
                <a:tc>
                  <a:txBody>
                    <a:bodyPr/>
                    <a:lstStyle/>
                    <a:p>
                      <a:pPr algn="ctr">
                        <a:lnSpc>
                          <a:spcPct val="85000"/>
                        </a:lnSpc>
                        <a:defRPr sz="2000">
                          <a:solidFill>
                            <a:schemeClr val="accent6"/>
                          </a:solidFill>
                        </a:defRPr>
                      </a:pPr>
                      <a:r>
                        <a:rPr dirty="0"/>
                        <a:t>W</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dirty="0"/>
                        <a:t>Nada constante</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rPr dirty="0"/>
                        <a:t>X</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dirty="0"/>
                        <a:t>Algo </a:t>
                      </a:r>
                      <a:br>
                        <a:rPr lang="en-US" dirty="0"/>
                      </a:br>
                      <a:r>
                        <a:rPr dirty="0"/>
                        <a:t>constante</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rPr dirty="0"/>
                        <a:t>Y</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dirty="0"/>
                        <a:t>Normalmente constante</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rPr dirty="0"/>
                        <a:t>Z</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dirty="0"/>
                        <a:t>Muy </a:t>
                      </a:r>
                      <a:br>
                        <a:rPr lang="en-US" dirty="0"/>
                      </a:br>
                      <a:r>
                        <a:rPr dirty="0"/>
                        <a:t>constante</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678024">
                <a:tc gridSpan="2">
                  <a:txBody>
                    <a:bodyPr/>
                    <a:lstStyle/>
                    <a:p>
                      <a:pPr marL="0" algn="ctr" defTabSz="914400" rtl="0" eaLnBrk="1" latinLnBrk="0" hangingPunct="1"/>
                      <a:endParaRPr sz="16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600" b="1" cap="all">
                          <a:solidFill>
                            <a:schemeClr val="accent6"/>
                          </a:solidFill>
                        </a:defRPr>
                      </a:pPr>
                      <a:r>
                        <a:rPr dirty="0"/>
                        <a:t>LOS DEMÁS</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defRPr sz="1600" b="1" cap="all">
                          <a:solidFill>
                            <a:schemeClr val="accent6"/>
                          </a:solidFill>
                        </a:defRPr>
                      </a:pPr>
                      <a:r>
                        <a:rPr dirty="0"/>
                        <a:t>UNO MISMO</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endParaRPr sz="16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23" name="Arrow: Pentagon 22">
            <a:extLst>
              <a:ext uri="{FF2B5EF4-FFF2-40B4-BE49-F238E27FC236}">
                <a16:creationId xmlns:a16="http://schemas.microsoft.com/office/drawing/2014/main" id="{6BA840DA-68D7-43C4-A2D6-A98B7B2C7432}"/>
              </a:ext>
            </a:extLst>
          </p:cNvPr>
          <p:cNvSpPr/>
          <p:nvPr/>
        </p:nvSpPr>
        <p:spPr bwMode="gray">
          <a:xfrm>
            <a:off x="4174596" y="4422381"/>
            <a:ext cx="2120900" cy="282575"/>
          </a:xfrm>
          <a:prstGeom prst="homePlat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nSpc>
                <a:spcPct val="85000"/>
              </a:lnSpc>
              <a:defRPr sz="1600" b="1">
                <a:solidFill>
                  <a:schemeClr val="accent6"/>
                </a:solidFill>
              </a:defRPr>
            </a:pPr>
            <a:r>
              <a:rPr lang="es-ES_tradnl" dirty="0"/>
              <a:t>Feedback: X</a:t>
            </a:r>
          </a:p>
        </p:txBody>
      </p:sp>
      <p:sp>
        <p:nvSpPr>
          <p:cNvPr id="10" name="Footer Placeholder 9">
            <a:extLst>
              <a:ext uri="{FF2B5EF4-FFF2-40B4-BE49-F238E27FC236}">
                <a16:creationId xmlns:a16="http://schemas.microsoft.com/office/drawing/2014/main" id="{F1734383-9C13-4796-97B1-6F41E98A2CF8}"/>
              </a:ext>
            </a:extLst>
          </p:cNvPr>
          <p:cNvSpPr>
            <a:spLocks noGrp="1"/>
          </p:cNvSpPr>
          <p:nvPr>
            <p:ph type="ftr" sz="quarter" idx="11"/>
          </p:nvPr>
        </p:nvSpPr>
        <p:spPr/>
        <p:txBody>
          <a:bodyPr/>
          <a:lstStyle/>
          <a:p>
            <a:pPr algn="l"/>
            <a:r>
              <a:rPr lang="es-ES_tradnl" dirty="0"/>
              <a:t>© The TRACOM Corporation. Todos los derechos reservados.</a:t>
            </a:r>
          </a:p>
        </p:txBody>
      </p:sp>
    </p:spTree>
    <p:extLst>
      <p:ext uri="{BB962C8B-B14F-4D97-AF65-F5344CB8AC3E}">
        <p14:creationId xmlns:p14="http://schemas.microsoft.com/office/powerpoint/2010/main" val="2096454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688C213F-54B1-D94B-85CF-B734F379DB35}"/>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ES_tradnl" dirty="0"/>
              <a:t>© The TRACOM Corporation. Todos los derechos reservados.</a:t>
            </a:r>
          </a:p>
        </p:txBody>
      </p:sp>
      <p:sp>
        <p:nvSpPr>
          <p:cNvPr id="6" name="Slide Number Placeholder 3">
            <a:extLst>
              <a:ext uri="{FF2B5EF4-FFF2-40B4-BE49-F238E27FC236}">
                <a16:creationId xmlns:a16="http://schemas.microsoft.com/office/drawing/2014/main" id="{345B76C6-37D7-46EB-8EAB-C7503DD84C1E}"/>
              </a:ext>
            </a:extLst>
          </p:cNvPr>
          <p:cNvSpPr txBox="1">
            <a:spLocks/>
          </p:cNvSpPr>
          <p:nvPr/>
        </p:nvSpPr>
        <p:spPr>
          <a:xfrm>
            <a:off x="9228665" y="639194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67</a:t>
            </a:fld>
            <a:endParaRPr lang="es-ES_tradnl" sz="1000" dirty="0">
              <a:solidFill>
                <a:srgbClr val="898989"/>
              </a:solidFill>
            </a:endParaRPr>
          </a:p>
        </p:txBody>
      </p:sp>
      <p:pic>
        <p:nvPicPr>
          <p:cNvPr id="4" name="Picture 3" descr="Graphical user interface, website&#10;&#10;Description automatically generated">
            <a:extLst>
              <a:ext uri="{FF2B5EF4-FFF2-40B4-BE49-F238E27FC236}">
                <a16:creationId xmlns:a16="http://schemas.microsoft.com/office/drawing/2014/main" id="{E22A7E40-1024-F674-C186-90DC5CD03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567" y="385763"/>
            <a:ext cx="4239895" cy="5486400"/>
          </a:xfrm>
          <a:prstGeom prst="rect">
            <a:avLst/>
          </a:prstGeom>
          <a:ln>
            <a:solidFill>
              <a:schemeClr val="tx1"/>
            </a:solidFill>
          </a:ln>
        </p:spPr>
      </p:pic>
      <p:pic>
        <p:nvPicPr>
          <p:cNvPr id="8" name="Picture 7" descr="Graphical user interface, application&#10;&#10;Description automatically generated">
            <a:extLst>
              <a:ext uri="{FF2B5EF4-FFF2-40B4-BE49-F238E27FC236}">
                <a16:creationId xmlns:a16="http://schemas.microsoft.com/office/drawing/2014/main" id="{E6AC0069-ED94-B936-B18C-9D9DD8801B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8083" y="385763"/>
            <a:ext cx="4239491" cy="5486400"/>
          </a:xfrm>
          <a:prstGeom prst="rect">
            <a:avLst/>
          </a:prstGeom>
          <a:ln>
            <a:solidFill>
              <a:schemeClr val="tx1"/>
            </a:solidFill>
          </a:ln>
        </p:spPr>
      </p:pic>
    </p:spTree>
    <p:extLst>
      <p:ext uri="{BB962C8B-B14F-4D97-AF65-F5344CB8AC3E}">
        <p14:creationId xmlns:p14="http://schemas.microsoft.com/office/powerpoint/2010/main" val="14353564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C694B7E0-0ABE-4E40-827E-6B52044119E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ES_tradnl" dirty="0"/>
              <a:t>© The TRACOM Corporation. Todos los derechos reservados.</a:t>
            </a:r>
          </a:p>
        </p:txBody>
      </p:sp>
      <p:sp>
        <p:nvSpPr>
          <p:cNvPr id="8" name="Slide Number Placeholder 3">
            <a:extLst>
              <a:ext uri="{FF2B5EF4-FFF2-40B4-BE49-F238E27FC236}">
                <a16:creationId xmlns:a16="http://schemas.microsoft.com/office/drawing/2014/main" id="{0EFD16C4-2C66-4BED-9EF4-53A9E5A85F58}"/>
              </a:ext>
            </a:extLst>
          </p:cNvPr>
          <p:cNvSpPr txBox="1">
            <a:spLocks/>
          </p:cNvSpPr>
          <p:nvPr/>
        </p:nvSpPr>
        <p:spPr>
          <a:xfrm>
            <a:off x="9228665" y="639194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68</a:t>
            </a:fld>
            <a:endParaRPr lang="es-ES_tradnl" sz="1000" dirty="0">
              <a:solidFill>
                <a:srgbClr val="898989"/>
              </a:solidFill>
            </a:endParaRPr>
          </a:p>
        </p:txBody>
      </p:sp>
      <p:pic>
        <p:nvPicPr>
          <p:cNvPr id="4" name="Picture 3" descr="Text&#10;&#10;Description automatically generated">
            <a:extLst>
              <a:ext uri="{FF2B5EF4-FFF2-40B4-BE49-F238E27FC236}">
                <a16:creationId xmlns:a16="http://schemas.microsoft.com/office/drawing/2014/main" id="{E91FB6CA-5336-8BA6-5519-260792D28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9498" y="653796"/>
            <a:ext cx="4240070" cy="5486400"/>
          </a:xfrm>
          <a:prstGeom prst="rect">
            <a:avLst/>
          </a:prstGeom>
          <a:ln>
            <a:solidFill>
              <a:schemeClr val="tx1"/>
            </a:solidFill>
          </a:ln>
        </p:spPr>
      </p:pic>
      <p:pic>
        <p:nvPicPr>
          <p:cNvPr id="9" name="Picture 8" descr="Graphical user interface, text, application, Word&#10;&#10;Description automatically generated">
            <a:extLst>
              <a:ext uri="{FF2B5EF4-FFF2-40B4-BE49-F238E27FC236}">
                <a16:creationId xmlns:a16="http://schemas.microsoft.com/office/drawing/2014/main" id="{A006EC09-5A92-7B4A-7009-5C01F864F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8388" y="653796"/>
            <a:ext cx="4239491" cy="5486400"/>
          </a:xfrm>
          <a:prstGeom prst="rect">
            <a:avLst/>
          </a:prstGeom>
          <a:ln>
            <a:solidFill>
              <a:schemeClr val="tx1"/>
            </a:solidFill>
          </a:ln>
        </p:spPr>
      </p:pic>
    </p:spTree>
    <p:extLst>
      <p:ext uri="{BB962C8B-B14F-4D97-AF65-F5344CB8AC3E}">
        <p14:creationId xmlns:p14="http://schemas.microsoft.com/office/powerpoint/2010/main" val="5937700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4DFC08-BC53-48DB-87DD-D6303A4BD1C1}"/>
              </a:ext>
            </a:extLst>
          </p:cNvPr>
          <p:cNvSpPr txBox="1">
            <a:spLocks/>
          </p:cNvSpPr>
          <p:nvPr/>
        </p:nvSpPr>
        <p:spPr>
          <a:xfrm>
            <a:off x="9228665" y="639194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69</a:t>
            </a:fld>
            <a:endParaRPr lang="es-ES_tradnl" sz="1000" dirty="0">
              <a:solidFill>
                <a:srgbClr val="898989"/>
              </a:solidFill>
            </a:endParaRPr>
          </a:p>
        </p:txBody>
      </p:sp>
      <p:sp>
        <p:nvSpPr>
          <p:cNvPr id="5" name="Footer Placeholder 4">
            <a:extLst>
              <a:ext uri="{FF2B5EF4-FFF2-40B4-BE49-F238E27FC236}">
                <a16:creationId xmlns:a16="http://schemas.microsoft.com/office/drawing/2014/main" id="{D9D697B6-ECB7-4BAA-958A-827C85EFBFAA}"/>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ES_tradnl" dirty="0"/>
              <a:t>© The TRACOM Corporation. Todos los derechos reservados.</a:t>
            </a:r>
          </a:p>
        </p:txBody>
      </p:sp>
      <p:pic>
        <p:nvPicPr>
          <p:cNvPr id="3" name="Picture 2" descr="Graphical user interface, text, application, Word&#10;&#10;Description automatically generated">
            <a:extLst>
              <a:ext uri="{FF2B5EF4-FFF2-40B4-BE49-F238E27FC236}">
                <a16:creationId xmlns:a16="http://schemas.microsoft.com/office/drawing/2014/main" id="{EFF50A4D-58B6-A179-8A0C-F06B22F83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8626" y="653796"/>
            <a:ext cx="4239491" cy="5486400"/>
          </a:xfrm>
          <a:prstGeom prst="rect">
            <a:avLst/>
          </a:prstGeom>
          <a:ln>
            <a:solidFill>
              <a:schemeClr val="tx1"/>
            </a:solidFill>
          </a:ln>
        </p:spPr>
      </p:pic>
      <p:pic>
        <p:nvPicPr>
          <p:cNvPr id="8" name="Picture 7" descr="Graphical user interface&#10;&#10;Description automatically generated">
            <a:extLst>
              <a:ext uri="{FF2B5EF4-FFF2-40B4-BE49-F238E27FC236}">
                <a16:creationId xmlns:a16="http://schemas.microsoft.com/office/drawing/2014/main" id="{096A7805-17B2-1B31-4A3C-7D10572266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1" y="653796"/>
            <a:ext cx="4239491" cy="5486400"/>
          </a:xfrm>
          <a:prstGeom prst="rect">
            <a:avLst/>
          </a:prstGeom>
          <a:ln>
            <a:solidFill>
              <a:schemeClr val="tx1"/>
            </a:solidFill>
          </a:ln>
        </p:spPr>
      </p:pic>
    </p:spTree>
    <p:extLst>
      <p:ext uri="{BB962C8B-B14F-4D97-AF65-F5344CB8AC3E}">
        <p14:creationId xmlns:p14="http://schemas.microsoft.com/office/powerpoint/2010/main" val="1707611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9FE0A-AC6A-4D2C-B27F-11426CF58408}"/>
              </a:ext>
            </a:extLst>
          </p:cNvPr>
          <p:cNvSpPr>
            <a:spLocks noGrp="1"/>
          </p:cNvSpPr>
          <p:nvPr>
            <p:ph type="title"/>
          </p:nvPr>
        </p:nvSpPr>
        <p:spPr>
          <a:xfrm>
            <a:off x="391886" y="228600"/>
            <a:ext cx="11571514" cy="1009650"/>
          </a:xfrm>
        </p:spPr>
        <p:txBody>
          <a:bodyPr wrap="square">
            <a:noAutofit/>
          </a:bodyPr>
          <a:lstStyle/>
          <a:p>
            <a:r>
              <a:rPr lang="es-ES_tradnl" dirty="0"/>
              <a:t>Mi cliente: primeras impresiones</a:t>
            </a:r>
          </a:p>
        </p:txBody>
      </p:sp>
      <p:sp>
        <p:nvSpPr>
          <p:cNvPr id="3" name="Content Placeholder 2">
            <a:extLst>
              <a:ext uri="{FF2B5EF4-FFF2-40B4-BE49-F238E27FC236}">
                <a16:creationId xmlns:a16="http://schemas.microsoft.com/office/drawing/2014/main" id="{0A39EE28-0186-4C58-A52D-A20C6C6ED4C5}"/>
              </a:ext>
            </a:extLst>
          </p:cNvPr>
          <p:cNvSpPr>
            <a:spLocks noGrp="1"/>
          </p:cNvSpPr>
          <p:nvPr>
            <p:ph idx="1"/>
          </p:nvPr>
        </p:nvSpPr>
        <p:spPr>
          <a:xfrm>
            <a:off x="865414" y="2316163"/>
            <a:ext cx="9829800" cy="3628308"/>
          </a:xfrm>
        </p:spPr>
        <p:txBody>
          <a:bodyPr wrap="square">
            <a:noAutofit/>
          </a:bodyPr>
          <a:lstStyle/>
          <a:p>
            <a:pPr eaLnBrk="1" hangingPunct="1">
              <a:defRPr sz="2400"/>
            </a:pPr>
            <a:r>
              <a:rPr lang="es-ES_tradnl" dirty="0"/>
              <a:t>Piense en el cliente que ha identificado anteriormente. Póngale un nombre ficticio y escriba lo siguiente:</a:t>
            </a:r>
          </a:p>
          <a:p>
            <a:pPr marL="342900" indent="-342900">
              <a:buFont typeface="Wingdings" panose="05000000000000000000" pitchFamily="2" charset="2"/>
              <a:buChar char="§"/>
              <a:defRPr sz="2400"/>
            </a:pPr>
            <a:r>
              <a:rPr lang="es-ES_tradnl" dirty="0"/>
              <a:t>Las primeras impresiones que tuvo de esa persona (desde las primeras conversaciones).</a:t>
            </a:r>
          </a:p>
          <a:p>
            <a:endParaRPr lang="es-ES_tradnl" sz="2400" dirty="0"/>
          </a:p>
          <a:p>
            <a:endParaRPr lang="es-ES_tradnl" sz="2400" dirty="0"/>
          </a:p>
        </p:txBody>
      </p:sp>
      <p:sp>
        <p:nvSpPr>
          <p:cNvPr id="4" name="Slide Number Placeholder 3">
            <a:extLst>
              <a:ext uri="{FF2B5EF4-FFF2-40B4-BE49-F238E27FC236}">
                <a16:creationId xmlns:a16="http://schemas.microsoft.com/office/drawing/2014/main" id="{4380743F-038F-4362-987A-EB8CCA04C0B1}"/>
              </a:ext>
            </a:extLst>
          </p:cNvPr>
          <p:cNvSpPr>
            <a:spLocks noGrp="1"/>
          </p:cNvSpPr>
          <p:nvPr>
            <p:ph type="sldNum" sz="quarter" idx="12"/>
          </p:nvPr>
        </p:nvSpPr>
        <p:spPr/>
        <p:txBody>
          <a:bodyPr wrap="square">
            <a:noAutofit/>
          </a:bodyPr>
          <a:lstStyle/>
          <a:p>
            <a:fld id="{1B1CF60C-C85D-47C0-8597-E3BF95F18FA3}" type="slidenum">
              <a:rPr lang="es-ES_tradnl" smtClean="0"/>
              <a:t>7</a:t>
            </a:fld>
            <a:endParaRPr lang="es-ES_tradnl" dirty="0"/>
          </a:p>
        </p:txBody>
      </p:sp>
      <p:sp>
        <p:nvSpPr>
          <p:cNvPr id="5" name="Footer Placeholder 4">
            <a:extLst>
              <a:ext uri="{FF2B5EF4-FFF2-40B4-BE49-F238E27FC236}">
                <a16:creationId xmlns:a16="http://schemas.microsoft.com/office/drawing/2014/main" id="{FBE3C5E5-12A4-4386-B698-B317E6467838}"/>
              </a:ext>
            </a:extLst>
          </p:cNvPr>
          <p:cNvSpPr>
            <a:spLocks noGrp="1"/>
          </p:cNvSpPr>
          <p:nvPr>
            <p:ph type="ftr" sz="quarter" idx="13"/>
          </p:nvPr>
        </p:nvSpPr>
        <p:spPr/>
        <p:txBody>
          <a:bodyPr wrap="square">
            <a:noAutofit/>
          </a:bodyPr>
          <a:lstStyle/>
          <a:p>
            <a:pPr algn="l"/>
            <a:r>
              <a:rPr lang="es-ES_tradnl" dirty="0"/>
              <a:t>© The TRACOM Corporation. Todos los derechos reservados</a:t>
            </a:r>
          </a:p>
        </p:txBody>
      </p:sp>
    </p:spTree>
    <p:extLst>
      <p:ext uri="{BB962C8B-B14F-4D97-AF65-F5344CB8AC3E}">
        <p14:creationId xmlns:p14="http://schemas.microsoft.com/office/powerpoint/2010/main" val="2504307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24C33BE4-3229-4FDC-ADC4-BE2A10D4A1C1}"/>
              </a:ext>
            </a:extLst>
          </p:cNvPr>
          <p:cNvSpPr txBox="1">
            <a:spLocks/>
          </p:cNvSpPr>
          <p:nvPr/>
        </p:nvSpPr>
        <p:spPr>
          <a:xfrm>
            <a:off x="9228665" y="639194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70</a:t>
            </a:fld>
            <a:endParaRPr lang="es-ES_tradnl" sz="1000" dirty="0">
              <a:solidFill>
                <a:srgbClr val="898989"/>
              </a:solidFill>
            </a:endParaRPr>
          </a:p>
        </p:txBody>
      </p:sp>
      <p:sp>
        <p:nvSpPr>
          <p:cNvPr id="7" name="Footer Placeholder 4">
            <a:extLst>
              <a:ext uri="{FF2B5EF4-FFF2-40B4-BE49-F238E27FC236}">
                <a16:creationId xmlns:a16="http://schemas.microsoft.com/office/drawing/2014/main" id="{3FC160BA-091D-4933-BF5E-8F1A28191F6D}"/>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ES_tradnl" dirty="0"/>
              <a:t>© The TRACOM Corporation. Todos los derechos reservados.</a:t>
            </a:r>
          </a:p>
        </p:txBody>
      </p:sp>
      <p:pic>
        <p:nvPicPr>
          <p:cNvPr id="3" name="Picture 2" descr="Graphical user interface, text, application&#10;&#10;Description automatically generated">
            <a:extLst>
              <a:ext uri="{FF2B5EF4-FFF2-40B4-BE49-F238E27FC236}">
                <a16:creationId xmlns:a16="http://schemas.microsoft.com/office/drawing/2014/main" id="{EBECB3B7-E31E-A081-EB43-9449F06BD3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091" y="1097280"/>
            <a:ext cx="3532909" cy="4572000"/>
          </a:xfrm>
          <a:prstGeom prst="rect">
            <a:avLst/>
          </a:prstGeom>
          <a:ln>
            <a:solidFill>
              <a:schemeClr val="tx1"/>
            </a:solidFill>
          </a:ln>
        </p:spPr>
      </p:pic>
      <p:pic>
        <p:nvPicPr>
          <p:cNvPr id="8" name="Picture 7" descr="Graphical user interface, text, application, email&#10;&#10;Description automatically generated">
            <a:extLst>
              <a:ext uri="{FF2B5EF4-FFF2-40B4-BE49-F238E27FC236}">
                <a16:creationId xmlns:a16="http://schemas.microsoft.com/office/drawing/2014/main" id="{CA7A272D-25A9-4493-2D88-10FE7D70C9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5804" y="1097280"/>
            <a:ext cx="3533526" cy="4572000"/>
          </a:xfrm>
          <a:prstGeom prst="rect">
            <a:avLst/>
          </a:prstGeom>
          <a:ln>
            <a:solidFill>
              <a:schemeClr val="tx1"/>
            </a:solidFill>
          </a:ln>
        </p:spPr>
      </p:pic>
      <p:pic>
        <p:nvPicPr>
          <p:cNvPr id="11" name="Picture 10" descr="Graphical user interface, text, application&#10;&#10;Description automatically generated">
            <a:extLst>
              <a:ext uri="{FF2B5EF4-FFF2-40B4-BE49-F238E27FC236}">
                <a16:creationId xmlns:a16="http://schemas.microsoft.com/office/drawing/2014/main" id="{12742A66-8E7E-0AFF-28FA-5CDBABEA99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7458" y="1097280"/>
            <a:ext cx="3532909" cy="4572000"/>
          </a:xfrm>
          <a:prstGeom prst="rect">
            <a:avLst/>
          </a:prstGeom>
          <a:ln>
            <a:solidFill>
              <a:schemeClr val="tx1"/>
            </a:solidFill>
          </a:ln>
        </p:spPr>
      </p:pic>
    </p:spTree>
    <p:extLst>
      <p:ext uri="{BB962C8B-B14F-4D97-AF65-F5344CB8AC3E}">
        <p14:creationId xmlns:p14="http://schemas.microsoft.com/office/powerpoint/2010/main" val="549859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C2CC1C-C0DB-4C6B-A949-E22AF5793365}"/>
              </a:ext>
            </a:extLst>
          </p:cNvPr>
          <p:cNvSpPr>
            <a:spLocks noGrp="1"/>
          </p:cNvSpPr>
          <p:nvPr>
            <p:ph type="title"/>
          </p:nvPr>
        </p:nvSpPr>
        <p:spPr>
          <a:xfrm>
            <a:off x="457199" y="228600"/>
            <a:ext cx="3621089" cy="1995488"/>
          </a:xfrm>
        </p:spPr>
        <p:txBody>
          <a:bodyPr wrap="square">
            <a:noAutofit/>
          </a:bodyPr>
          <a:lstStyle/>
          <a:p>
            <a:r>
              <a:rPr lang="es-ES_tradnl" dirty="0"/>
              <a:t>Pasos para aumentar la eficacia interpersonal</a:t>
            </a:r>
          </a:p>
        </p:txBody>
      </p:sp>
      <p:sp>
        <p:nvSpPr>
          <p:cNvPr id="9" name="Text Placeholder 8">
            <a:extLst>
              <a:ext uri="{FF2B5EF4-FFF2-40B4-BE49-F238E27FC236}">
                <a16:creationId xmlns:a16="http://schemas.microsoft.com/office/drawing/2014/main" id="{21588037-9C56-434C-9F88-4E4EA9682453}"/>
              </a:ext>
            </a:extLst>
          </p:cNvPr>
          <p:cNvSpPr>
            <a:spLocks noGrp="1"/>
          </p:cNvSpPr>
          <p:nvPr>
            <p:ph type="body" sz="half" idx="2"/>
          </p:nvPr>
        </p:nvSpPr>
        <p:spPr>
          <a:xfrm>
            <a:off x="457199" y="2352675"/>
            <a:ext cx="3621090" cy="3590926"/>
          </a:xfrm>
        </p:spPr>
        <p:txBody>
          <a:bodyPr wrap="square">
            <a:noAutofit/>
          </a:bodyPr>
          <a:lstStyle/>
          <a:p>
            <a:endParaRPr lang="es-ES_tradnl" sz="2000" dirty="0">
              <a:solidFill>
                <a:schemeClr val="tx1"/>
              </a:solidFill>
            </a:endParaRPr>
          </a:p>
          <a:p>
            <a:pPr>
              <a:buFont typeface="Arial" panose="020B0604020202020204" pitchFamily="34" charset="0"/>
              <a:buChar char="​"/>
              <a:defRPr sz="2000">
                <a:solidFill>
                  <a:schemeClr val="tx1"/>
                </a:solidFill>
              </a:defRPr>
            </a:pPr>
            <a:r>
              <a:rPr lang="es-ES_tradnl" dirty="0"/>
              <a:t>Reconozca su influencia en los demás</a:t>
            </a:r>
          </a:p>
          <a:p>
            <a:pPr>
              <a:buFont typeface="Arial" panose="020B0604020202020204" pitchFamily="34" charset="0"/>
              <a:buChar char="​"/>
              <a:defRPr sz="2000">
                <a:solidFill>
                  <a:schemeClr val="tx1"/>
                </a:solidFill>
              </a:defRPr>
            </a:pPr>
            <a:r>
              <a:rPr lang="es-ES_tradnl" dirty="0"/>
              <a:t>Gestione su propio comportamiento</a:t>
            </a:r>
          </a:p>
          <a:p>
            <a:pPr>
              <a:buFont typeface="Arial" panose="020B0604020202020204" pitchFamily="34" charset="0"/>
              <a:buChar char="​"/>
              <a:defRPr sz="2000">
                <a:solidFill>
                  <a:schemeClr val="tx1"/>
                </a:solidFill>
              </a:defRPr>
            </a:pPr>
            <a:r>
              <a:rPr lang="es-ES_tradnl" dirty="0"/>
              <a:t>Observe objetivamente a los demás</a:t>
            </a:r>
          </a:p>
          <a:p>
            <a:pPr>
              <a:buFont typeface="Arial" panose="020B0604020202020204" pitchFamily="34" charset="0"/>
              <a:buChar char="​"/>
              <a:defRPr sz="2000">
                <a:solidFill>
                  <a:schemeClr val="tx1"/>
                </a:solidFill>
              </a:defRPr>
            </a:pPr>
            <a:r>
              <a:rPr lang="es-ES_tradnl" dirty="0"/>
              <a:t>Ayude a satisfacer las necesidades del Estilo de los demás</a:t>
            </a:r>
          </a:p>
        </p:txBody>
      </p:sp>
      <p:sp>
        <p:nvSpPr>
          <p:cNvPr id="4" name="Footer Placeholder 3">
            <a:extLst>
              <a:ext uri="{FF2B5EF4-FFF2-40B4-BE49-F238E27FC236}">
                <a16:creationId xmlns:a16="http://schemas.microsoft.com/office/drawing/2014/main" id="{363B739F-953C-457C-8F73-5C24936DC8AB}"/>
              </a:ext>
            </a:extLst>
          </p:cNvPr>
          <p:cNvSpPr>
            <a:spLocks noGrp="1"/>
          </p:cNvSpPr>
          <p:nvPr>
            <p:ph type="ftr" sz="quarter" idx="11"/>
          </p:nvPr>
        </p:nvSpPr>
        <p:spPr/>
        <p:txBody>
          <a:bodyPr wrap="square">
            <a:noAutofit/>
          </a:bodyPr>
          <a:lstStyle/>
          <a:p>
            <a:pPr algn="l"/>
            <a:r>
              <a:rPr lang="es-ES_tradnl" dirty="0"/>
              <a:t>© The TRACOM Corporation. Todos los derechos reservados.</a:t>
            </a:r>
          </a:p>
        </p:txBody>
      </p:sp>
      <p:sp>
        <p:nvSpPr>
          <p:cNvPr id="3" name="Slide Number Placeholder 2">
            <a:extLst>
              <a:ext uri="{FF2B5EF4-FFF2-40B4-BE49-F238E27FC236}">
                <a16:creationId xmlns:a16="http://schemas.microsoft.com/office/drawing/2014/main" id="{497BB484-1733-46FF-8D62-339D2B7A0A3D}"/>
              </a:ext>
            </a:extLst>
          </p:cNvPr>
          <p:cNvSpPr>
            <a:spLocks noGrp="1"/>
          </p:cNvSpPr>
          <p:nvPr>
            <p:ph type="sldNum" sz="quarter" idx="12"/>
          </p:nvPr>
        </p:nvSpPr>
        <p:spPr>
          <a:xfrm>
            <a:off x="9220200" y="6411604"/>
            <a:ext cx="2743200" cy="282575"/>
          </a:xfrm>
        </p:spPr>
        <p:txBody>
          <a:bodyPr wrap="square">
            <a:noAutofit/>
          </a:bodyPr>
          <a:lstStyle/>
          <a:p>
            <a:fld id="{1B1CF60C-C85D-47C0-8597-E3BF95F18FA3}" type="slidenum">
              <a:rPr lang="es-ES_tradnl" smtClean="0"/>
              <a:t>71</a:t>
            </a:fld>
            <a:endParaRPr lang="es-ES_tradnl" dirty="0"/>
          </a:p>
        </p:txBody>
      </p:sp>
      <p:sp>
        <p:nvSpPr>
          <p:cNvPr id="14" name="Content Placeholder 13">
            <a:extLst>
              <a:ext uri="{FF2B5EF4-FFF2-40B4-BE49-F238E27FC236}">
                <a16:creationId xmlns:a16="http://schemas.microsoft.com/office/drawing/2014/main" id="{33ED5033-E877-4B34-AEB2-E10A76821F45}"/>
              </a:ext>
            </a:extLst>
          </p:cNvPr>
          <p:cNvSpPr>
            <a:spLocks noGrp="1"/>
          </p:cNvSpPr>
          <p:nvPr>
            <p:ph idx="1"/>
          </p:nvPr>
        </p:nvSpPr>
        <p:spPr>
          <a:xfrm>
            <a:off x="4217194" y="228600"/>
            <a:ext cx="7793037" cy="5715000"/>
          </a:xfrm>
        </p:spPr>
        <p:txBody>
          <a:bodyPr wrap="square">
            <a:noAutofit/>
          </a:bodyPr>
          <a:lstStyle/>
          <a:p>
            <a:r>
              <a:rPr lang="es-ES_tradnl" dirty="0"/>
              <a:t> </a:t>
            </a:r>
          </a:p>
        </p:txBody>
      </p:sp>
      <p:sp>
        <p:nvSpPr>
          <p:cNvPr id="15" name="Freeform: Shape 14">
            <a:extLst>
              <a:ext uri="{FF2B5EF4-FFF2-40B4-BE49-F238E27FC236}">
                <a16:creationId xmlns:a16="http://schemas.microsoft.com/office/drawing/2014/main" id="{3BF1974A-22BC-4B4A-B344-25F34A80A028}"/>
              </a:ext>
            </a:extLst>
          </p:cNvPr>
          <p:cNvSpPr/>
          <p:nvPr/>
        </p:nvSpPr>
        <p:spPr bwMode="gray">
          <a:xfrm>
            <a:off x="5324476" y="2085974"/>
            <a:ext cx="5762758" cy="1609829"/>
          </a:xfrm>
          <a:custGeom>
            <a:avLst/>
            <a:gdLst>
              <a:gd name="connsiteX0" fmla="*/ 0 w 6448425"/>
              <a:gd name="connsiteY0" fmla="*/ 1381125 h 1381127"/>
              <a:gd name="connsiteX1" fmla="*/ 2457450 w 6448425"/>
              <a:gd name="connsiteY1" fmla="*/ 0 h 1381127"/>
              <a:gd name="connsiteX2" fmla="*/ 4467225 w 6448425"/>
              <a:gd name="connsiteY2" fmla="*/ 1381125 h 1381127"/>
              <a:gd name="connsiteX3" fmla="*/ 6448425 w 6448425"/>
              <a:gd name="connsiteY3" fmla="*/ 9525 h 1381127"/>
              <a:gd name="connsiteX0" fmla="*/ 0 w 6448425"/>
              <a:gd name="connsiteY0" fmla="*/ 1381127 h 1390654"/>
              <a:gd name="connsiteX1" fmla="*/ 2457450 w 6448425"/>
              <a:gd name="connsiteY1" fmla="*/ 2 h 1390654"/>
              <a:gd name="connsiteX2" fmla="*/ 4768152 w 6448425"/>
              <a:gd name="connsiteY2" fmla="*/ 1390652 h 1390654"/>
              <a:gd name="connsiteX3" fmla="*/ 6448425 w 6448425"/>
              <a:gd name="connsiteY3" fmla="*/ 9527 h 1390654"/>
              <a:gd name="connsiteX0" fmla="*/ 0 w 6448475"/>
              <a:gd name="connsiteY0" fmla="*/ 1381127 h 1390654"/>
              <a:gd name="connsiteX1" fmla="*/ 2457450 w 6448475"/>
              <a:gd name="connsiteY1" fmla="*/ 2 h 1390654"/>
              <a:gd name="connsiteX2" fmla="*/ 4768152 w 6448475"/>
              <a:gd name="connsiteY2" fmla="*/ 1390652 h 1390654"/>
              <a:gd name="connsiteX3" fmla="*/ 6448425 w 6448475"/>
              <a:gd name="connsiteY3" fmla="*/ 9527 h 1390654"/>
              <a:gd name="connsiteX0" fmla="*/ 0 w 6448475"/>
              <a:gd name="connsiteY0" fmla="*/ 1371600 h 1381127"/>
              <a:gd name="connsiteX1" fmla="*/ 2231755 w 6448475"/>
              <a:gd name="connsiteY1" fmla="*/ 28575 h 1381127"/>
              <a:gd name="connsiteX2" fmla="*/ 4768152 w 6448475"/>
              <a:gd name="connsiteY2" fmla="*/ 1381125 h 1381127"/>
              <a:gd name="connsiteX3" fmla="*/ 6448425 w 6448475"/>
              <a:gd name="connsiteY3" fmla="*/ 0 h 1381127"/>
              <a:gd name="connsiteX0" fmla="*/ 0 w 6448498"/>
              <a:gd name="connsiteY0" fmla="*/ 1371600 h 1381597"/>
              <a:gd name="connsiteX1" fmla="*/ 2231755 w 6448498"/>
              <a:gd name="connsiteY1" fmla="*/ 28575 h 1381597"/>
              <a:gd name="connsiteX2" fmla="*/ 4768152 w 6448498"/>
              <a:gd name="connsiteY2" fmla="*/ 1381125 h 1381597"/>
              <a:gd name="connsiteX3" fmla="*/ 6448425 w 6448498"/>
              <a:gd name="connsiteY3" fmla="*/ 0 h 1381597"/>
              <a:gd name="connsiteX0" fmla="*/ 0 w 6427006"/>
              <a:gd name="connsiteY0" fmla="*/ 1590675 h 1600557"/>
              <a:gd name="connsiteX1" fmla="*/ 2231755 w 6427006"/>
              <a:gd name="connsiteY1" fmla="*/ 247650 h 1600557"/>
              <a:gd name="connsiteX2" fmla="*/ 4768152 w 6427006"/>
              <a:gd name="connsiteY2" fmla="*/ 1600200 h 1600557"/>
              <a:gd name="connsiteX3" fmla="*/ 6426931 w 6427006"/>
              <a:gd name="connsiteY3" fmla="*/ 0 h 1600557"/>
              <a:gd name="connsiteX0" fmla="*/ 0 w 6427120"/>
              <a:gd name="connsiteY0" fmla="*/ 1590675 h 1600305"/>
              <a:gd name="connsiteX1" fmla="*/ 2231755 w 6427120"/>
              <a:gd name="connsiteY1" fmla="*/ 247650 h 1600305"/>
              <a:gd name="connsiteX2" fmla="*/ 4768152 w 6427120"/>
              <a:gd name="connsiteY2" fmla="*/ 1600200 h 1600305"/>
              <a:gd name="connsiteX3" fmla="*/ 6426931 w 6427120"/>
              <a:gd name="connsiteY3" fmla="*/ 0 h 1600305"/>
              <a:gd name="connsiteX0" fmla="*/ 0 w 6459344"/>
              <a:gd name="connsiteY0" fmla="*/ 1590675 h 1600305"/>
              <a:gd name="connsiteX1" fmla="*/ 2231755 w 6459344"/>
              <a:gd name="connsiteY1" fmla="*/ 247650 h 1600305"/>
              <a:gd name="connsiteX2" fmla="*/ 4768152 w 6459344"/>
              <a:gd name="connsiteY2" fmla="*/ 1600200 h 1600305"/>
              <a:gd name="connsiteX3" fmla="*/ 6459174 w 6459344"/>
              <a:gd name="connsiteY3" fmla="*/ 0 h 1600305"/>
              <a:gd name="connsiteX0" fmla="*/ 0 w 6502313"/>
              <a:gd name="connsiteY0" fmla="*/ 1600200 h 1609829"/>
              <a:gd name="connsiteX1" fmla="*/ 2231755 w 6502313"/>
              <a:gd name="connsiteY1" fmla="*/ 257175 h 1609829"/>
              <a:gd name="connsiteX2" fmla="*/ 4768152 w 6502313"/>
              <a:gd name="connsiteY2" fmla="*/ 1609725 h 1609829"/>
              <a:gd name="connsiteX3" fmla="*/ 6502164 w 6502313"/>
              <a:gd name="connsiteY3" fmla="*/ 0 h 1609829"/>
            </a:gdLst>
            <a:ahLst/>
            <a:cxnLst>
              <a:cxn ang="0">
                <a:pos x="connsiteX0" y="connsiteY0"/>
              </a:cxn>
              <a:cxn ang="0">
                <a:pos x="connsiteX1" y="connsiteY1"/>
              </a:cxn>
              <a:cxn ang="0">
                <a:pos x="connsiteX2" y="connsiteY2"/>
              </a:cxn>
              <a:cxn ang="0">
                <a:pos x="connsiteX3" y="connsiteY3"/>
              </a:cxn>
            </a:cxnLst>
            <a:rect l="l" t="t" r="r" b="b"/>
            <a:pathLst>
              <a:path w="6502313" h="1609829">
                <a:moveTo>
                  <a:pt x="0" y="1600200"/>
                </a:moveTo>
                <a:cubicBezTo>
                  <a:pt x="856456" y="909637"/>
                  <a:pt x="1437063" y="255588"/>
                  <a:pt x="2231755" y="257175"/>
                </a:cubicBezTo>
                <a:cubicBezTo>
                  <a:pt x="3026447" y="258762"/>
                  <a:pt x="4102990" y="1608138"/>
                  <a:pt x="4768152" y="1609725"/>
                </a:cubicBezTo>
                <a:cubicBezTo>
                  <a:pt x="6174884" y="1620837"/>
                  <a:pt x="6510482" y="743743"/>
                  <a:pt x="6502164" y="0"/>
                </a:cubicBezTo>
              </a:path>
            </a:pathLst>
          </a:custGeom>
          <a:noFill/>
          <a:ln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endParaRPr lang="es-ES_tradnl" dirty="0"/>
          </a:p>
        </p:txBody>
      </p:sp>
      <p:sp>
        <p:nvSpPr>
          <p:cNvPr id="16" name="Oval 15">
            <a:extLst>
              <a:ext uri="{FF2B5EF4-FFF2-40B4-BE49-F238E27FC236}">
                <a16:creationId xmlns:a16="http://schemas.microsoft.com/office/drawing/2014/main" id="{97CD3512-1F9F-419E-9986-3A2F8F5D39F9}"/>
              </a:ext>
            </a:extLst>
          </p:cNvPr>
          <p:cNvSpPr/>
          <p:nvPr/>
        </p:nvSpPr>
        <p:spPr bwMode="gray">
          <a:xfrm>
            <a:off x="4988378" y="3350080"/>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17" name="Oval 16">
            <a:extLst>
              <a:ext uri="{FF2B5EF4-FFF2-40B4-BE49-F238E27FC236}">
                <a16:creationId xmlns:a16="http://schemas.microsoft.com/office/drawing/2014/main" id="{CFCBF173-74CB-45FC-B73C-C0AE7A52BCAF}"/>
              </a:ext>
            </a:extLst>
          </p:cNvPr>
          <p:cNvSpPr/>
          <p:nvPr/>
        </p:nvSpPr>
        <p:spPr bwMode="gray">
          <a:xfrm>
            <a:off x="6912428" y="2064203"/>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18" name="Oval 17">
            <a:extLst>
              <a:ext uri="{FF2B5EF4-FFF2-40B4-BE49-F238E27FC236}">
                <a16:creationId xmlns:a16="http://schemas.microsoft.com/office/drawing/2014/main" id="{37E8C389-1BE2-43AB-ABD0-6FBA3395735D}"/>
              </a:ext>
            </a:extLst>
          </p:cNvPr>
          <p:cNvSpPr/>
          <p:nvPr/>
        </p:nvSpPr>
        <p:spPr bwMode="gray">
          <a:xfrm>
            <a:off x="9284153" y="3370492"/>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23" name="TextBox 22">
            <a:extLst>
              <a:ext uri="{FF2B5EF4-FFF2-40B4-BE49-F238E27FC236}">
                <a16:creationId xmlns:a16="http://schemas.microsoft.com/office/drawing/2014/main" id="{4427638F-63C3-4817-BC27-CE97B58CCE59}"/>
              </a:ext>
            </a:extLst>
          </p:cNvPr>
          <p:cNvSpPr txBox="1"/>
          <p:nvPr/>
        </p:nvSpPr>
        <p:spPr>
          <a:xfrm>
            <a:off x="5170036" y="4058499"/>
            <a:ext cx="1742391" cy="584775"/>
          </a:xfrm>
          <a:prstGeom prst="rect">
            <a:avLst/>
          </a:prstGeom>
          <a:noFill/>
        </p:spPr>
        <p:txBody>
          <a:bodyPr wrap="square">
            <a:noAutofit/>
          </a:bodyPr>
          <a:lstStyle/>
          <a:p>
            <a:pPr>
              <a:lnSpc>
                <a:spcPct val="80000"/>
              </a:lnSpc>
              <a:defRPr sz="2000" b="1">
                <a:solidFill>
                  <a:schemeClr val="tx2"/>
                </a:solidFill>
                <a:latin typeface="Arial" panose="020B0604020202020204" pitchFamily="34" charset="0"/>
                <a:cs typeface="Arial" panose="020B0604020202020204" pitchFamily="34" charset="0"/>
              </a:defRPr>
            </a:pPr>
            <a:r>
              <a:rPr lang="es-ES_tradnl" dirty="0"/>
              <a:t>Conocerse a uno mismo</a:t>
            </a:r>
          </a:p>
        </p:txBody>
      </p:sp>
      <p:pic>
        <p:nvPicPr>
          <p:cNvPr id="27" name="Graphic 26">
            <a:extLst>
              <a:ext uri="{FF2B5EF4-FFF2-40B4-BE49-F238E27FC236}">
                <a16:creationId xmlns:a16="http://schemas.microsoft.com/office/drawing/2014/main" id="{76B4FCB5-D46A-40EC-9164-CA3920BE061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04041" y="3477698"/>
            <a:ext cx="434747" cy="434747"/>
          </a:xfrm>
          <a:prstGeom prst="rect">
            <a:avLst/>
          </a:prstGeom>
        </p:spPr>
      </p:pic>
      <p:grpSp>
        <p:nvGrpSpPr>
          <p:cNvPr id="50" name="Group 49">
            <a:extLst>
              <a:ext uri="{FF2B5EF4-FFF2-40B4-BE49-F238E27FC236}">
                <a16:creationId xmlns:a16="http://schemas.microsoft.com/office/drawing/2014/main" id="{0717BBB7-3416-4816-99C0-0A2B3269B183}"/>
              </a:ext>
            </a:extLst>
          </p:cNvPr>
          <p:cNvGrpSpPr/>
          <p:nvPr/>
        </p:nvGrpSpPr>
        <p:grpSpPr>
          <a:xfrm>
            <a:off x="7043738" y="2143126"/>
            <a:ext cx="394004" cy="436771"/>
            <a:chOff x="7043738" y="2181230"/>
            <a:chExt cx="394004" cy="436771"/>
          </a:xfrm>
        </p:grpSpPr>
        <p:sp>
          <p:nvSpPr>
            <p:cNvPr id="34" name="Freeform: Shape 33">
              <a:extLst>
                <a:ext uri="{FF2B5EF4-FFF2-40B4-BE49-F238E27FC236}">
                  <a16:creationId xmlns:a16="http://schemas.microsoft.com/office/drawing/2014/main" id="{F3C08882-F833-4361-9A21-D64D8D2BBC44}"/>
                </a:ext>
              </a:extLst>
            </p:cNvPr>
            <p:cNvSpPr/>
            <p:nvPr/>
          </p:nvSpPr>
          <p:spPr>
            <a:xfrm>
              <a:off x="7080853" y="2216152"/>
              <a:ext cx="120249" cy="112431"/>
            </a:xfrm>
            <a:custGeom>
              <a:avLst/>
              <a:gdLst>
                <a:gd name="connsiteX0" fmla="*/ 90558 w 120249"/>
                <a:gd name="connsiteY0" fmla="*/ 69113 h 112431"/>
                <a:gd name="connsiteX1" fmla="*/ 90558 w 120249"/>
                <a:gd name="connsiteY1" fmla="*/ 90980 h 112431"/>
                <a:gd name="connsiteX2" fmla="*/ 97590 w 120249"/>
                <a:gd name="connsiteY2" fmla="*/ 90980 h 112431"/>
                <a:gd name="connsiteX3" fmla="*/ 105404 w 120249"/>
                <a:gd name="connsiteY3" fmla="*/ 90980 h 112431"/>
                <a:gd name="connsiteX4" fmla="*/ 112431 w 120249"/>
                <a:gd name="connsiteY4" fmla="*/ 90980 h 112431"/>
                <a:gd name="connsiteX5" fmla="*/ 112431 w 120249"/>
                <a:gd name="connsiteY5" fmla="*/ 69113 h 112431"/>
                <a:gd name="connsiteX6" fmla="*/ 105404 w 120249"/>
                <a:gd name="connsiteY6" fmla="*/ 69113 h 112431"/>
                <a:gd name="connsiteX7" fmla="*/ 97590 w 120249"/>
                <a:gd name="connsiteY7" fmla="*/ 69113 h 112431"/>
                <a:gd name="connsiteX8" fmla="*/ 7808 w 120249"/>
                <a:gd name="connsiteY8" fmla="*/ 45282 h 112431"/>
                <a:gd name="connsiteX9" fmla="*/ 7808 w 120249"/>
                <a:gd name="connsiteY9" fmla="*/ 67144 h 112431"/>
                <a:gd name="connsiteX10" fmla="*/ 14835 w 120249"/>
                <a:gd name="connsiteY10" fmla="*/ 67144 h 112431"/>
                <a:gd name="connsiteX11" fmla="*/ 22649 w 120249"/>
                <a:gd name="connsiteY11" fmla="*/ 67144 h 112431"/>
                <a:gd name="connsiteX12" fmla="*/ 29681 w 120249"/>
                <a:gd name="connsiteY12" fmla="*/ 67144 h 112431"/>
                <a:gd name="connsiteX13" fmla="*/ 29681 w 120249"/>
                <a:gd name="connsiteY13" fmla="*/ 45282 h 112431"/>
                <a:gd name="connsiteX14" fmla="*/ 22649 w 120249"/>
                <a:gd name="connsiteY14" fmla="*/ 45282 h 112431"/>
                <a:gd name="connsiteX15" fmla="*/ 14835 w 120249"/>
                <a:gd name="connsiteY15" fmla="*/ 45282 h 112431"/>
                <a:gd name="connsiteX16" fmla="*/ 49183 w 120249"/>
                <a:gd name="connsiteY16" fmla="*/ 19643 h 112431"/>
                <a:gd name="connsiteX17" fmla="*/ 49183 w 120249"/>
                <a:gd name="connsiteY17" fmla="*/ 41510 h 112431"/>
                <a:gd name="connsiteX18" fmla="*/ 56216 w 120249"/>
                <a:gd name="connsiteY18" fmla="*/ 41510 h 112431"/>
                <a:gd name="connsiteX19" fmla="*/ 64029 w 120249"/>
                <a:gd name="connsiteY19" fmla="*/ 41510 h 112431"/>
                <a:gd name="connsiteX20" fmla="*/ 71056 w 120249"/>
                <a:gd name="connsiteY20" fmla="*/ 41510 h 112431"/>
                <a:gd name="connsiteX21" fmla="*/ 71056 w 120249"/>
                <a:gd name="connsiteY21" fmla="*/ 19643 h 112431"/>
                <a:gd name="connsiteX22" fmla="*/ 64029 w 120249"/>
                <a:gd name="connsiteY22" fmla="*/ 19643 h 112431"/>
                <a:gd name="connsiteX23" fmla="*/ 56216 w 120249"/>
                <a:gd name="connsiteY23" fmla="*/ 19643 h 112431"/>
                <a:gd name="connsiteX24" fmla="*/ 97596 w 120249"/>
                <a:gd name="connsiteY24" fmla="*/ 0 h 112431"/>
                <a:gd name="connsiteX25" fmla="*/ 105409 w 120249"/>
                <a:gd name="connsiteY25" fmla="*/ 0 h 112431"/>
                <a:gd name="connsiteX26" fmla="*/ 105409 w 120249"/>
                <a:gd name="connsiteY26" fmla="*/ 61304 h 112431"/>
                <a:gd name="connsiteX27" fmla="*/ 120249 w 120249"/>
                <a:gd name="connsiteY27" fmla="*/ 61304 h 112431"/>
                <a:gd name="connsiteX28" fmla="*/ 120249 w 120249"/>
                <a:gd name="connsiteY28" fmla="*/ 98799 h 112431"/>
                <a:gd name="connsiteX29" fmla="*/ 105409 w 120249"/>
                <a:gd name="connsiteY29" fmla="*/ 98799 h 112431"/>
                <a:gd name="connsiteX30" fmla="*/ 105409 w 120249"/>
                <a:gd name="connsiteY30" fmla="*/ 112431 h 112431"/>
                <a:gd name="connsiteX31" fmla="*/ 97596 w 120249"/>
                <a:gd name="connsiteY31" fmla="*/ 112431 h 112431"/>
                <a:gd name="connsiteX32" fmla="*/ 97596 w 120249"/>
                <a:gd name="connsiteY32" fmla="*/ 98799 h 112431"/>
                <a:gd name="connsiteX33" fmla="*/ 82750 w 120249"/>
                <a:gd name="connsiteY33" fmla="*/ 98799 h 112431"/>
                <a:gd name="connsiteX34" fmla="*/ 82750 w 120249"/>
                <a:gd name="connsiteY34" fmla="*/ 61304 h 112431"/>
                <a:gd name="connsiteX35" fmla="*/ 97596 w 120249"/>
                <a:gd name="connsiteY35" fmla="*/ 61304 h 112431"/>
                <a:gd name="connsiteX36" fmla="*/ 56216 w 120249"/>
                <a:gd name="connsiteY36" fmla="*/ 0 h 112431"/>
                <a:gd name="connsiteX37" fmla="*/ 64029 w 120249"/>
                <a:gd name="connsiteY37" fmla="*/ 0 h 112431"/>
                <a:gd name="connsiteX38" fmla="*/ 64029 w 120249"/>
                <a:gd name="connsiteY38" fmla="*/ 11835 h 112431"/>
                <a:gd name="connsiteX39" fmla="*/ 78869 w 120249"/>
                <a:gd name="connsiteY39" fmla="*/ 11835 h 112431"/>
                <a:gd name="connsiteX40" fmla="*/ 78869 w 120249"/>
                <a:gd name="connsiteY40" fmla="*/ 49329 h 112431"/>
                <a:gd name="connsiteX41" fmla="*/ 64029 w 120249"/>
                <a:gd name="connsiteY41" fmla="*/ 49329 h 112431"/>
                <a:gd name="connsiteX42" fmla="*/ 64029 w 120249"/>
                <a:gd name="connsiteY42" fmla="*/ 112425 h 112431"/>
                <a:gd name="connsiteX43" fmla="*/ 56216 w 120249"/>
                <a:gd name="connsiteY43" fmla="*/ 112425 h 112431"/>
                <a:gd name="connsiteX44" fmla="*/ 56216 w 120249"/>
                <a:gd name="connsiteY44" fmla="*/ 49324 h 112431"/>
                <a:gd name="connsiteX45" fmla="*/ 41370 w 120249"/>
                <a:gd name="connsiteY45" fmla="*/ 49324 h 112431"/>
                <a:gd name="connsiteX46" fmla="*/ 41370 w 120249"/>
                <a:gd name="connsiteY46" fmla="*/ 11830 h 112431"/>
                <a:gd name="connsiteX47" fmla="*/ 56216 w 120249"/>
                <a:gd name="connsiteY47" fmla="*/ 11830 h 112431"/>
                <a:gd name="connsiteX48" fmla="*/ 14840 w 120249"/>
                <a:gd name="connsiteY48" fmla="*/ 0 h 112431"/>
                <a:gd name="connsiteX49" fmla="*/ 22654 w 120249"/>
                <a:gd name="connsiteY49" fmla="*/ 0 h 112431"/>
                <a:gd name="connsiteX50" fmla="*/ 22654 w 120249"/>
                <a:gd name="connsiteY50" fmla="*/ 37468 h 112431"/>
                <a:gd name="connsiteX51" fmla="*/ 37499 w 120249"/>
                <a:gd name="connsiteY51" fmla="*/ 37468 h 112431"/>
                <a:gd name="connsiteX52" fmla="*/ 37499 w 120249"/>
                <a:gd name="connsiteY52" fmla="*/ 74957 h 112431"/>
                <a:gd name="connsiteX53" fmla="*/ 22654 w 120249"/>
                <a:gd name="connsiteY53" fmla="*/ 74957 h 112431"/>
                <a:gd name="connsiteX54" fmla="*/ 22654 w 120249"/>
                <a:gd name="connsiteY54" fmla="*/ 112425 h 112431"/>
                <a:gd name="connsiteX55" fmla="*/ 14840 w 120249"/>
                <a:gd name="connsiteY55" fmla="*/ 112425 h 112431"/>
                <a:gd name="connsiteX56" fmla="*/ 14840 w 120249"/>
                <a:gd name="connsiteY56" fmla="*/ 74957 h 112431"/>
                <a:gd name="connsiteX57" fmla="*/ 0 w 120249"/>
                <a:gd name="connsiteY57" fmla="*/ 74957 h 112431"/>
                <a:gd name="connsiteX58" fmla="*/ 0 w 120249"/>
                <a:gd name="connsiteY58" fmla="*/ 37468 h 112431"/>
                <a:gd name="connsiteX59" fmla="*/ 14840 w 120249"/>
                <a:gd name="connsiteY59" fmla="*/ 37468 h 11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0249" h="112431">
                  <a:moveTo>
                    <a:pt x="90558" y="69113"/>
                  </a:moveTo>
                  <a:lnTo>
                    <a:pt x="90558" y="90980"/>
                  </a:lnTo>
                  <a:lnTo>
                    <a:pt x="97590" y="90980"/>
                  </a:lnTo>
                  <a:lnTo>
                    <a:pt x="105404" y="90980"/>
                  </a:lnTo>
                  <a:lnTo>
                    <a:pt x="112431" y="90980"/>
                  </a:lnTo>
                  <a:lnTo>
                    <a:pt x="112431" y="69113"/>
                  </a:lnTo>
                  <a:lnTo>
                    <a:pt x="105404" y="69113"/>
                  </a:lnTo>
                  <a:lnTo>
                    <a:pt x="97590" y="69113"/>
                  </a:lnTo>
                  <a:close/>
                  <a:moveTo>
                    <a:pt x="7808" y="45282"/>
                  </a:moveTo>
                  <a:lnTo>
                    <a:pt x="7808" y="67144"/>
                  </a:lnTo>
                  <a:lnTo>
                    <a:pt x="14835" y="67144"/>
                  </a:lnTo>
                  <a:lnTo>
                    <a:pt x="22649" y="67144"/>
                  </a:lnTo>
                  <a:lnTo>
                    <a:pt x="29681" y="67144"/>
                  </a:lnTo>
                  <a:lnTo>
                    <a:pt x="29681" y="45282"/>
                  </a:lnTo>
                  <a:lnTo>
                    <a:pt x="22649" y="45282"/>
                  </a:lnTo>
                  <a:lnTo>
                    <a:pt x="14835" y="45282"/>
                  </a:lnTo>
                  <a:close/>
                  <a:moveTo>
                    <a:pt x="49183" y="19643"/>
                  </a:moveTo>
                  <a:lnTo>
                    <a:pt x="49183" y="41510"/>
                  </a:lnTo>
                  <a:lnTo>
                    <a:pt x="56216" y="41510"/>
                  </a:lnTo>
                  <a:lnTo>
                    <a:pt x="64029" y="41510"/>
                  </a:lnTo>
                  <a:lnTo>
                    <a:pt x="71056" y="41510"/>
                  </a:lnTo>
                  <a:lnTo>
                    <a:pt x="71056" y="19643"/>
                  </a:lnTo>
                  <a:lnTo>
                    <a:pt x="64029" y="19643"/>
                  </a:lnTo>
                  <a:lnTo>
                    <a:pt x="56216" y="19643"/>
                  </a:lnTo>
                  <a:close/>
                  <a:moveTo>
                    <a:pt x="97596" y="0"/>
                  </a:moveTo>
                  <a:lnTo>
                    <a:pt x="105409" y="0"/>
                  </a:lnTo>
                  <a:lnTo>
                    <a:pt x="105409" y="61304"/>
                  </a:lnTo>
                  <a:lnTo>
                    <a:pt x="120249" y="61304"/>
                  </a:lnTo>
                  <a:lnTo>
                    <a:pt x="120249" y="98799"/>
                  </a:lnTo>
                  <a:lnTo>
                    <a:pt x="105409" y="98799"/>
                  </a:lnTo>
                  <a:lnTo>
                    <a:pt x="105409" y="112431"/>
                  </a:lnTo>
                  <a:lnTo>
                    <a:pt x="97596" y="112431"/>
                  </a:lnTo>
                  <a:lnTo>
                    <a:pt x="97596" y="98799"/>
                  </a:lnTo>
                  <a:lnTo>
                    <a:pt x="82750" y="98799"/>
                  </a:lnTo>
                  <a:lnTo>
                    <a:pt x="82750" y="61304"/>
                  </a:lnTo>
                  <a:lnTo>
                    <a:pt x="97596" y="61304"/>
                  </a:lnTo>
                  <a:close/>
                  <a:moveTo>
                    <a:pt x="56216" y="0"/>
                  </a:moveTo>
                  <a:lnTo>
                    <a:pt x="64029" y="0"/>
                  </a:lnTo>
                  <a:lnTo>
                    <a:pt x="64029" y="11835"/>
                  </a:lnTo>
                  <a:lnTo>
                    <a:pt x="78869" y="11835"/>
                  </a:lnTo>
                  <a:lnTo>
                    <a:pt x="78869" y="49329"/>
                  </a:lnTo>
                  <a:lnTo>
                    <a:pt x="64029" y="49329"/>
                  </a:lnTo>
                  <a:lnTo>
                    <a:pt x="64029" y="112425"/>
                  </a:lnTo>
                  <a:lnTo>
                    <a:pt x="56216" y="112425"/>
                  </a:lnTo>
                  <a:lnTo>
                    <a:pt x="56216" y="49324"/>
                  </a:lnTo>
                  <a:lnTo>
                    <a:pt x="41370" y="49324"/>
                  </a:lnTo>
                  <a:lnTo>
                    <a:pt x="41370" y="11830"/>
                  </a:lnTo>
                  <a:lnTo>
                    <a:pt x="56216" y="11830"/>
                  </a:lnTo>
                  <a:close/>
                  <a:moveTo>
                    <a:pt x="14840" y="0"/>
                  </a:moveTo>
                  <a:lnTo>
                    <a:pt x="22654" y="0"/>
                  </a:lnTo>
                  <a:lnTo>
                    <a:pt x="22654" y="37468"/>
                  </a:lnTo>
                  <a:lnTo>
                    <a:pt x="37499" y="37468"/>
                  </a:lnTo>
                  <a:lnTo>
                    <a:pt x="37499" y="74957"/>
                  </a:lnTo>
                  <a:lnTo>
                    <a:pt x="22654" y="74957"/>
                  </a:lnTo>
                  <a:lnTo>
                    <a:pt x="22654" y="112425"/>
                  </a:lnTo>
                  <a:lnTo>
                    <a:pt x="14840" y="112425"/>
                  </a:lnTo>
                  <a:lnTo>
                    <a:pt x="14840" y="74957"/>
                  </a:lnTo>
                  <a:lnTo>
                    <a:pt x="0" y="74957"/>
                  </a:lnTo>
                  <a:lnTo>
                    <a:pt x="0" y="37468"/>
                  </a:lnTo>
                  <a:lnTo>
                    <a:pt x="14840" y="37468"/>
                  </a:lnTo>
                  <a:close/>
                </a:path>
              </a:pathLst>
            </a:custGeom>
            <a:solidFill>
              <a:schemeClr val="bg1"/>
            </a:solidFill>
            <a:ln w="5160" cap="flat">
              <a:solidFill>
                <a:schemeClr val="bg1"/>
              </a:solidFill>
              <a:prstDash val="solid"/>
              <a:miter/>
            </a:ln>
          </p:spPr>
          <p:txBody>
            <a:bodyPr wrap="square" anchor="ctr">
              <a:noAutofit/>
            </a:bodyPr>
            <a:lstStyle/>
            <a:p>
              <a:endParaRPr lang="es-ES_tradnl" dirty="0"/>
            </a:p>
          </p:txBody>
        </p:sp>
        <p:sp>
          <p:nvSpPr>
            <p:cNvPr id="37" name="Oval 36">
              <a:extLst>
                <a:ext uri="{FF2B5EF4-FFF2-40B4-BE49-F238E27FC236}">
                  <a16:creationId xmlns:a16="http://schemas.microsoft.com/office/drawing/2014/main" id="{1F94902C-5407-45C3-A64A-D558F163B8EE}"/>
                </a:ext>
              </a:extLst>
            </p:cNvPr>
            <p:cNvSpPr/>
            <p:nvPr/>
          </p:nvSpPr>
          <p:spPr bwMode="gray">
            <a:xfrm>
              <a:off x="7043738" y="2181230"/>
              <a:ext cx="195262" cy="19526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48" name="Freeform: Shape 47">
              <a:extLst>
                <a:ext uri="{FF2B5EF4-FFF2-40B4-BE49-F238E27FC236}">
                  <a16:creationId xmlns:a16="http://schemas.microsoft.com/office/drawing/2014/main" id="{62AE3339-BE9E-4593-9C39-F49A702F1495}"/>
                </a:ext>
              </a:extLst>
            </p:cNvPr>
            <p:cNvSpPr/>
            <p:nvPr/>
          </p:nvSpPr>
          <p:spPr>
            <a:xfrm>
              <a:off x="7094554" y="2209584"/>
              <a:ext cx="343188" cy="408417"/>
            </a:xfrm>
            <a:custGeom>
              <a:avLst/>
              <a:gdLst>
                <a:gd name="connsiteX0" fmla="*/ 156902 w 343188"/>
                <a:gd name="connsiteY0" fmla="*/ 0 h 408417"/>
                <a:gd name="connsiteX1" fmla="*/ 303161 w 343188"/>
                <a:gd name="connsiteY1" fmla="*/ 157870 h 408417"/>
                <a:gd name="connsiteX2" fmla="*/ 303161 w 343188"/>
                <a:gd name="connsiteY2" fmla="*/ 160400 h 408417"/>
                <a:gd name="connsiteX3" fmla="*/ 338078 w 343188"/>
                <a:gd name="connsiteY3" fmla="*/ 221139 h 408417"/>
                <a:gd name="connsiteX4" fmla="*/ 325427 w 343188"/>
                <a:gd name="connsiteY4" fmla="*/ 256570 h 408417"/>
                <a:gd name="connsiteX5" fmla="*/ 303161 w 343188"/>
                <a:gd name="connsiteY5" fmla="*/ 256570 h 408417"/>
                <a:gd name="connsiteX6" fmla="*/ 303161 w 343188"/>
                <a:gd name="connsiteY6" fmla="*/ 286939 h 408417"/>
                <a:gd name="connsiteX7" fmla="*/ 285956 w 343188"/>
                <a:gd name="connsiteY7" fmla="*/ 329963 h 408417"/>
                <a:gd name="connsiteX8" fmla="*/ 243448 w 343188"/>
                <a:gd name="connsiteY8" fmla="*/ 347678 h 408417"/>
                <a:gd name="connsiteX9" fmla="*/ 218653 w 343188"/>
                <a:gd name="connsiteY9" fmla="*/ 347678 h 408417"/>
                <a:gd name="connsiteX10" fmla="*/ 218653 w 343188"/>
                <a:gd name="connsiteY10" fmla="*/ 408417 h 408417"/>
                <a:gd name="connsiteX11" fmla="*/ 58744 w 343188"/>
                <a:gd name="connsiteY11" fmla="*/ 408417 h 408417"/>
                <a:gd name="connsiteX12" fmla="*/ 58744 w 343188"/>
                <a:gd name="connsiteY12" fmla="*/ 280360 h 408417"/>
                <a:gd name="connsiteX13" fmla="*/ 2957 w 343188"/>
                <a:gd name="connsiteY13" fmla="*/ 193085 h 408417"/>
                <a:gd name="connsiteX14" fmla="*/ 0 w 343188"/>
                <a:gd name="connsiteY14" fmla="*/ 166555 h 408417"/>
                <a:gd name="connsiteX15" fmla="*/ 10915 w 343188"/>
                <a:gd name="connsiteY15" fmla="*/ 173914 h 408417"/>
                <a:gd name="connsiteX16" fmla="*/ 12771 w 343188"/>
                <a:gd name="connsiteY16" fmla="*/ 190797 h 408417"/>
                <a:gd name="connsiteX17" fmla="*/ 64936 w 343188"/>
                <a:gd name="connsiteY17" fmla="*/ 272355 h 408417"/>
                <a:gd name="connsiteX18" fmla="*/ 68864 w 343188"/>
                <a:gd name="connsiteY18" fmla="*/ 275393 h 408417"/>
                <a:gd name="connsiteX19" fmla="*/ 68864 w 343188"/>
                <a:gd name="connsiteY19" fmla="*/ 398297 h 408417"/>
                <a:gd name="connsiteX20" fmla="*/ 208532 w 343188"/>
                <a:gd name="connsiteY20" fmla="*/ 398297 h 408417"/>
                <a:gd name="connsiteX21" fmla="*/ 208532 w 343188"/>
                <a:gd name="connsiteY21" fmla="*/ 337558 h 408417"/>
                <a:gd name="connsiteX22" fmla="*/ 243448 w 343188"/>
                <a:gd name="connsiteY22" fmla="*/ 337558 h 408417"/>
                <a:gd name="connsiteX23" fmla="*/ 278799 w 343188"/>
                <a:gd name="connsiteY23" fmla="*/ 322807 h 408417"/>
                <a:gd name="connsiteX24" fmla="*/ 293041 w 343188"/>
                <a:gd name="connsiteY24" fmla="*/ 286939 h 408417"/>
                <a:gd name="connsiteX25" fmla="*/ 293041 w 343188"/>
                <a:gd name="connsiteY25" fmla="*/ 246450 h 408417"/>
                <a:gd name="connsiteX26" fmla="*/ 324738 w 343188"/>
                <a:gd name="connsiteY26" fmla="*/ 246450 h 408417"/>
                <a:gd name="connsiteX27" fmla="*/ 332146 w 343188"/>
                <a:gd name="connsiteY27" fmla="*/ 240869 h 408417"/>
                <a:gd name="connsiteX28" fmla="*/ 329587 w 343188"/>
                <a:gd name="connsiteY28" fmla="*/ 226646 h 408417"/>
                <a:gd name="connsiteX29" fmla="*/ 329439 w 343188"/>
                <a:gd name="connsiteY29" fmla="*/ 226418 h 408417"/>
                <a:gd name="connsiteX30" fmla="*/ 329304 w 343188"/>
                <a:gd name="connsiteY30" fmla="*/ 226183 h 408417"/>
                <a:gd name="connsiteX31" fmla="*/ 294387 w 343188"/>
                <a:gd name="connsiteY31" fmla="*/ 165444 h 408417"/>
                <a:gd name="connsiteX32" fmla="*/ 293041 w 343188"/>
                <a:gd name="connsiteY32" fmla="*/ 163102 h 408417"/>
                <a:gd name="connsiteX33" fmla="*/ 293041 w 343188"/>
                <a:gd name="connsiteY33" fmla="*/ 157686 h 408417"/>
                <a:gd name="connsiteX34" fmla="*/ 293048 w 343188"/>
                <a:gd name="connsiteY34" fmla="*/ 157502 h 408417"/>
                <a:gd name="connsiteX35" fmla="*/ 293048 w 343188"/>
                <a:gd name="connsiteY35" fmla="*/ 146627 h 408417"/>
                <a:gd name="connsiteX36" fmla="*/ 145659 w 343188"/>
                <a:gd name="connsiteY36" fmla="*/ 10113 h 408417"/>
                <a:gd name="connsiteX37" fmla="*/ 137155 w 343188"/>
                <a:gd name="connsiteY37" fmla="*/ 12172 h 408417"/>
                <a:gd name="connsiteX38" fmla="*/ 131708 w 343188"/>
                <a:gd name="connsiteY38" fmla="*/ 4093 h 40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3188" h="408417">
                  <a:moveTo>
                    <a:pt x="156902" y="0"/>
                  </a:moveTo>
                  <a:cubicBezTo>
                    <a:pt x="240885" y="3206"/>
                    <a:pt x="306367" y="73887"/>
                    <a:pt x="303161" y="157870"/>
                  </a:cubicBezTo>
                  <a:lnTo>
                    <a:pt x="303161" y="160400"/>
                  </a:lnTo>
                  <a:lnTo>
                    <a:pt x="338078" y="221139"/>
                  </a:lnTo>
                  <a:cubicBezTo>
                    <a:pt x="350223" y="239867"/>
                    <a:pt x="338584" y="255051"/>
                    <a:pt x="325427" y="256570"/>
                  </a:cubicBezTo>
                  <a:lnTo>
                    <a:pt x="303161" y="256570"/>
                  </a:lnTo>
                  <a:lnTo>
                    <a:pt x="303161" y="286939"/>
                  </a:lnTo>
                  <a:cubicBezTo>
                    <a:pt x="303228" y="302970"/>
                    <a:pt x="297058" y="318398"/>
                    <a:pt x="285956" y="329963"/>
                  </a:cubicBezTo>
                  <a:cubicBezTo>
                    <a:pt x="274700" y="341276"/>
                    <a:pt x="259408" y="347650"/>
                    <a:pt x="243448" y="347678"/>
                  </a:cubicBezTo>
                  <a:lnTo>
                    <a:pt x="218653" y="347678"/>
                  </a:lnTo>
                  <a:lnTo>
                    <a:pt x="218653" y="408417"/>
                  </a:lnTo>
                  <a:lnTo>
                    <a:pt x="58744" y="408417"/>
                  </a:lnTo>
                  <a:lnTo>
                    <a:pt x="58744" y="280360"/>
                  </a:lnTo>
                  <a:cubicBezTo>
                    <a:pt x="30361" y="258353"/>
                    <a:pt x="10854" y="227392"/>
                    <a:pt x="2957" y="193085"/>
                  </a:cubicBezTo>
                  <a:lnTo>
                    <a:pt x="0" y="166555"/>
                  </a:lnTo>
                  <a:lnTo>
                    <a:pt x="10915" y="173914"/>
                  </a:lnTo>
                  <a:lnTo>
                    <a:pt x="12771" y="190797"/>
                  </a:lnTo>
                  <a:cubicBezTo>
                    <a:pt x="20118" y="222876"/>
                    <a:pt x="38365" y="251823"/>
                    <a:pt x="64936" y="272355"/>
                  </a:cubicBezTo>
                  <a:lnTo>
                    <a:pt x="68864" y="275393"/>
                  </a:lnTo>
                  <a:lnTo>
                    <a:pt x="68864" y="398297"/>
                  </a:lnTo>
                  <a:lnTo>
                    <a:pt x="208532" y="398297"/>
                  </a:lnTo>
                  <a:lnTo>
                    <a:pt x="208532" y="337558"/>
                  </a:lnTo>
                  <a:lnTo>
                    <a:pt x="243448" y="337558"/>
                  </a:lnTo>
                  <a:cubicBezTo>
                    <a:pt x="256729" y="337560"/>
                    <a:pt x="269459" y="332248"/>
                    <a:pt x="278799" y="322807"/>
                  </a:cubicBezTo>
                  <a:cubicBezTo>
                    <a:pt x="287993" y="313135"/>
                    <a:pt x="293096" y="300284"/>
                    <a:pt x="293041" y="286939"/>
                  </a:cubicBezTo>
                  <a:lnTo>
                    <a:pt x="293041" y="246450"/>
                  </a:lnTo>
                  <a:lnTo>
                    <a:pt x="324738" y="246450"/>
                  </a:lnTo>
                  <a:cubicBezTo>
                    <a:pt x="327960" y="245886"/>
                    <a:pt x="330715" y="243810"/>
                    <a:pt x="332146" y="240869"/>
                  </a:cubicBezTo>
                  <a:cubicBezTo>
                    <a:pt x="333845" y="236007"/>
                    <a:pt x="332874" y="230610"/>
                    <a:pt x="329587" y="226646"/>
                  </a:cubicBezTo>
                  <a:lnTo>
                    <a:pt x="329439" y="226418"/>
                  </a:lnTo>
                  <a:lnTo>
                    <a:pt x="329304" y="226183"/>
                  </a:lnTo>
                  <a:lnTo>
                    <a:pt x="294387" y="165444"/>
                  </a:lnTo>
                  <a:lnTo>
                    <a:pt x="293041" y="163102"/>
                  </a:lnTo>
                  <a:lnTo>
                    <a:pt x="293041" y="157686"/>
                  </a:lnTo>
                  <a:lnTo>
                    <a:pt x="293048" y="157502"/>
                  </a:lnTo>
                  <a:cubicBezTo>
                    <a:pt x="293187" y="153878"/>
                    <a:pt x="293187" y="150251"/>
                    <a:pt x="293048" y="146627"/>
                  </a:cubicBezTo>
                  <a:cubicBezTo>
                    <a:pt x="290044" y="68229"/>
                    <a:pt x="224057" y="7110"/>
                    <a:pt x="145659" y="10113"/>
                  </a:cubicBezTo>
                  <a:lnTo>
                    <a:pt x="137155" y="12172"/>
                  </a:lnTo>
                  <a:lnTo>
                    <a:pt x="131708" y="4093"/>
                  </a:lnTo>
                  <a:close/>
                </a:path>
              </a:pathLst>
            </a:custGeom>
            <a:solidFill>
              <a:srgbClr val="FFFFFF"/>
            </a:solidFill>
            <a:ln w="4961" cap="flat">
              <a:solidFill>
                <a:schemeClr val="bg1"/>
              </a:solidFill>
              <a:prstDash val="solid"/>
              <a:miter/>
            </a:ln>
          </p:spPr>
          <p:txBody>
            <a:bodyPr wrap="square" anchor="ctr">
              <a:noAutofit/>
            </a:bodyPr>
            <a:lstStyle/>
            <a:p>
              <a:endParaRPr lang="es-ES_tradnl" dirty="0"/>
            </a:p>
          </p:txBody>
        </p:sp>
        <p:sp>
          <p:nvSpPr>
            <p:cNvPr id="46" name="Freeform: Shape 45">
              <a:extLst>
                <a:ext uri="{FF2B5EF4-FFF2-40B4-BE49-F238E27FC236}">
                  <a16:creationId xmlns:a16="http://schemas.microsoft.com/office/drawing/2014/main" id="{93459FBF-49C3-43A8-AEC5-4FC5D03157C2}"/>
                </a:ext>
              </a:extLst>
            </p:cNvPr>
            <p:cNvSpPr/>
            <p:nvPr/>
          </p:nvSpPr>
          <p:spPr>
            <a:xfrm>
              <a:off x="7333476" y="2353577"/>
              <a:ext cx="40482" cy="40482"/>
            </a:xfrm>
            <a:custGeom>
              <a:avLst/>
              <a:gdLst>
                <a:gd name="connsiteX0" fmla="*/ 20241 w 40482"/>
                <a:gd name="connsiteY0" fmla="*/ 1 h 40482"/>
                <a:gd name="connsiteX1" fmla="*/ 0 w 40482"/>
                <a:gd name="connsiteY1" fmla="*/ 20242 h 40482"/>
                <a:gd name="connsiteX2" fmla="*/ 20241 w 40482"/>
                <a:gd name="connsiteY2" fmla="*/ 40482 h 40482"/>
                <a:gd name="connsiteX3" fmla="*/ 40481 w 40482"/>
                <a:gd name="connsiteY3" fmla="*/ 20242 h 40482"/>
                <a:gd name="connsiteX4" fmla="*/ 20676 w 40482"/>
                <a:gd name="connsiteY4" fmla="*/ 1 h 40482"/>
                <a:gd name="connsiteX5" fmla="*/ 20241 w 40482"/>
                <a:gd name="connsiteY5" fmla="*/ 1 h 40482"/>
                <a:gd name="connsiteX6" fmla="*/ 20241 w 40482"/>
                <a:gd name="connsiteY6" fmla="*/ 30362 h 40482"/>
                <a:gd name="connsiteX7" fmla="*/ 10120 w 40482"/>
                <a:gd name="connsiteY7" fmla="*/ 20242 h 40482"/>
                <a:gd name="connsiteX8" fmla="*/ 20241 w 40482"/>
                <a:gd name="connsiteY8" fmla="*/ 10121 h 40482"/>
                <a:gd name="connsiteX9" fmla="*/ 30361 w 40482"/>
                <a:gd name="connsiteY9" fmla="*/ 20242 h 40482"/>
                <a:gd name="connsiteX10" fmla="*/ 20689 w 40482"/>
                <a:gd name="connsiteY10" fmla="*/ 30362 h 40482"/>
                <a:gd name="connsiteX11" fmla="*/ 20241 w 40482"/>
                <a:gd name="connsiteY11" fmla="*/ 30362 h 4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482" h="40482">
                  <a:moveTo>
                    <a:pt x="20241" y="1"/>
                  </a:moveTo>
                  <a:cubicBezTo>
                    <a:pt x="9062" y="1"/>
                    <a:pt x="0" y="9063"/>
                    <a:pt x="0" y="20242"/>
                  </a:cubicBezTo>
                  <a:cubicBezTo>
                    <a:pt x="0" y="31420"/>
                    <a:pt x="9062" y="40482"/>
                    <a:pt x="20241" y="40482"/>
                  </a:cubicBezTo>
                  <a:cubicBezTo>
                    <a:pt x="31419" y="40482"/>
                    <a:pt x="40481" y="31420"/>
                    <a:pt x="40481" y="20242"/>
                  </a:cubicBezTo>
                  <a:cubicBezTo>
                    <a:pt x="40601" y="9183"/>
                    <a:pt x="31734" y="121"/>
                    <a:pt x="20676" y="1"/>
                  </a:cubicBezTo>
                  <a:cubicBezTo>
                    <a:pt x="20531" y="0"/>
                    <a:pt x="20385" y="0"/>
                    <a:pt x="20241" y="1"/>
                  </a:cubicBezTo>
                  <a:close/>
                  <a:moveTo>
                    <a:pt x="20241" y="30362"/>
                  </a:moveTo>
                  <a:cubicBezTo>
                    <a:pt x="14651" y="30362"/>
                    <a:pt x="10120" y="25831"/>
                    <a:pt x="10120" y="20242"/>
                  </a:cubicBezTo>
                  <a:cubicBezTo>
                    <a:pt x="10120" y="14652"/>
                    <a:pt x="14651" y="10121"/>
                    <a:pt x="20241" y="10121"/>
                  </a:cubicBezTo>
                  <a:cubicBezTo>
                    <a:pt x="25829" y="10121"/>
                    <a:pt x="30361" y="14652"/>
                    <a:pt x="30361" y="20242"/>
                  </a:cubicBezTo>
                  <a:cubicBezTo>
                    <a:pt x="30484" y="25707"/>
                    <a:pt x="26154" y="30238"/>
                    <a:pt x="20689" y="30362"/>
                  </a:cubicBezTo>
                  <a:cubicBezTo>
                    <a:pt x="20540" y="30366"/>
                    <a:pt x="20390" y="30366"/>
                    <a:pt x="20241" y="30362"/>
                  </a:cubicBezTo>
                  <a:close/>
                </a:path>
              </a:pathLst>
            </a:custGeom>
            <a:solidFill>
              <a:srgbClr val="FFFFFF"/>
            </a:solidFill>
            <a:ln w="4961" cap="flat">
              <a:solidFill>
                <a:schemeClr val="bg1"/>
              </a:solidFill>
              <a:prstDash val="solid"/>
              <a:miter/>
            </a:ln>
          </p:spPr>
          <p:txBody>
            <a:bodyPr wrap="square" anchor="ctr">
              <a:noAutofit/>
            </a:bodyPr>
            <a:lstStyle/>
            <a:p>
              <a:endParaRPr lang="es-ES_tradnl" dirty="0"/>
            </a:p>
          </p:txBody>
        </p:sp>
      </p:grpSp>
      <p:sp>
        <p:nvSpPr>
          <p:cNvPr id="51" name="TextBox 50">
            <a:extLst>
              <a:ext uri="{FF2B5EF4-FFF2-40B4-BE49-F238E27FC236}">
                <a16:creationId xmlns:a16="http://schemas.microsoft.com/office/drawing/2014/main" id="{6C61F843-244C-45BC-81B9-7DC90FE73B8B}"/>
              </a:ext>
            </a:extLst>
          </p:cNvPr>
          <p:cNvSpPr txBox="1"/>
          <p:nvPr/>
        </p:nvSpPr>
        <p:spPr>
          <a:xfrm>
            <a:off x="6548583" y="1511078"/>
            <a:ext cx="1910816" cy="584775"/>
          </a:xfrm>
          <a:prstGeom prst="rect">
            <a:avLst/>
          </a:prstGeom>
          <a:noFill/>
        </p:spPr>
        <p:txBody>
          <a:bodyPr wrap="square">
            <a:noAutofit/>
          </a:bodyPr>
          <a:lstStyle/>
          <a:p>
            <a:pPr>
              <a:lnSpc>
                <a:spcPct val="80000"/>
              </a:lnSpc>
              <a:defRPr sz="2000" b="1">
                <a:solidFill>
                  <a:schemeClr val="tx2"/>
                </a:solidFill>
                <a:latin typeface="Arial" panose="020B0604020202020204" pitchFamily="34" charset="0"/>
                <a:cs typeface="Arial" panose="020B0604020202020204" pitchFamily="34" charset="0"/>
              </a:defRPr>
            </a:pPr>
            <a:r>
              <a:rPr lang="es-ES_tradnl" dirty="0"/>
              <a:t>Controlarse a uno mismo</a:t>
            </a:r>
          </a:p>
        </p:txBody>
      </p:sp>
      <p:pic>
        <p:nvPicPr>
          <p:cNvPr id="53" name="Graphic 52" descr="Target Audience outline">
            <a:extLst>
              <a:ext uri="{FF2B5EF4-FFF2-40B4-BE49-F238E27FC236}">
                <a16:creationId xmlns:a16="http://schemas.microsoft.com/office/drawing/2014/main" id="{AD14797B-8DC3-44DE-86DA-8E3782DFC943}"/>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364914" y="3476624"/>
            <a:ext cx="492829" cy="492829"/>
          </a:xfrm>
          <a:prstGeom prst="rect">
            <a:avLst/>
          </a:prstGeom>
        </p:spPr>
      </p:pic>
      <p:sp>
        <p:nvSpPr>
          <p:cNvPr id="54" name="TextBox 53">
            <a:extLst>
              <a:ext uri="{FF2B5EF4-FFF2-40B4-BE49-F238E27FC236}">
                <a16:creationId xmlns:a16="http://schemas.microsoft.com/office/drawing/2014/main" id="{1526A48C-D383-47BA-9C00-2D51A7E91D40}"/>
              </a:ext>
            </a:extLst>
          </p:cNvPr>
          <p:cNvSpPr txBox="1"/>
          <p:nvPr/>
        </p:nvSpPr>
        <p:spPr>
          <a:xfrm>
            <a:off x="9505500" y="4058499"/>
            <a:ext cx="1581734" cy="584775"/>
          </a:xfrm>
          <a:prstGeom prst="rect">
            <a:avLst/>
          </a:prstGeom>
          <a:noFill/>
        </p:spPr>
        <p:txBody>
          <a:bodyPr wrap="square">
            <a:noAutofit/>
          </a:bodyPr>
          <a:lstStyle/>
          <a:p>
            <a:pPr>
              <a:lnSpc>
                <a:spcPct val="80000"/>
              </a:lnSpc>
              <a:defRPr sz="2000" b="1">
                <a:solidFill>
                  <a:schemeClr val="tx2"/>
                </a:solidFill>
                <a:latin typeface="Arial" panose="020B0604020202020204" pitchFamily="34" charset="0"/>
                <a:cs typeface="Arial" panose="020B0604020202020204" pitchFamily="34" charset="0"/>
              </a:defRPr>
            </a:pPr>
            <a:r>
              <a:rPr lang="es-ES_tradnl" dirty="0"/>
              <a:t>Conocer a los demás</a:t>
            </a:r>
          </a:p>
        </p:txBody>
      </p:sp>
      <p:sp>
        <p:nvSpPr>
          <p:cNvPr id="25" name="TextBox 24">
            <a:extLst>
              <a:ext uri="{FF2B5EF4-FFF2-40B4-BE49-F238E27FC236}">
                <a16:creationId xmlns:a16="http://schemas.microsoft.com/office/drawing/2014/main" id="{9CE6E7C6-92C6-4BEF-94FB-2F6F4CBBD9D5}"/>
              </a:ext>
            </a:extLst>
          </p:cNvPr>
          <p:cNvSpPr txBox="1"/>
          <p:nvPr/>
        </p:nvSpPr>
        <p:spPr>
          <a:xfrm>
            <a:off x="8623262" y="880457"/>
            <a:ext cx="1949668" cy="584775"/>
          </a:xfrm>
          <a:prstGeom prst="rect">
            <a:avLst/>
          </a:prstGeom>
          <a:noFill/>
        </p:spPr>
        <p:txBody>
          <a:bodyPr wrap="square">
            <a:noAutofit/>
          </a:bodyPr>
          <a:lstStyle/>
          <a:p>
            <a:pPr algn="r">
              <a:lnSpc>
                <a:spcPct val="80000"/>
              </a:lnSpc>
              <a:defRPr sz="2000" b="1">
                <a:solidFill>
                  <a:schemeClr val="tx2"/>
                </a:solidFill>
                <a:latin typeface="Arial" panose="020B0604020202020204" pitchFamily="34" charset="0"/>
                <a:cs typeface="Arial" panose="020B0604020202020204" pitchFamily="34" charset="0"/>
              </a:defRPr>
            </a:pPr>
            <a:r>
              <a:rPr lang="es-ES_tradnl" dirty="0"/>
              <a:t>Hacer algo por los demás</a:t>
            </a:r>
          </a:p>
        </p:txBody>
      </p:sp>
      <p:grpSp>
        <p:nvGrpSpPr>
          <p:cNvPr id="59" name="Group 58">
            <a:extLst>
              <a:ext uri="{FF2B5EF4-FFF2-40B4-BE49-F238E27FC236}">
                <a16:creationId xmlns:a16="http://schemas.microsoft.com/office/drawing/2014/main" id="{5F2CD997-9B4C-4031-8890-F06E6B2CBF66}"/>
              </a:ext>
            </a:extLst>
          </p:cNvPr>
          <p:cNvGrpSpPr/>
          <p:nvPr/>
        </p:nvGrpSpPr>
        <p:grpSpPr>
          <a:xfrm>
            <a:off x="9734704" y="1428750"/>
            <a:ext cx="1333500" cy="1333500"/>
            <a:chOff x="9734704" y="1428750"/>
            <a:chExt cx="1333500" cy="1333500"/>
          </a:xfrm>
        </p:grpSpPr>
        <p:sp>
          <p:nvSpPr>
            <p:cNvPr id="19" name="Oval 18">
              <a:extLst>
                <a:ext uri="{FF2B5EF4-FFF2-40B4-BE49-F238E27FC236}">
                  <a16:creationId xmlns:a16="http://schemas.microsoft.com/office/drawing/2014/main" id="{69DE47F8-34F3-46A9-9E3C-9023C9A54FDC}"/>
                </a:ext>
              </a:extLst>
            </p:cNvPr>
            <p:cNvSpPr/>
            <p:nvPr/>
          </p:nvSpPr>
          <p:spPr bwMode="gray">
            <a:xfrm>
              <a:off x="9734704" y="1428750"/>
              <a:ext cx="1333500" cy="1333500"/>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dirty="0">
                <a:solidFill>
                  <a:schemeClr val="bg1"/>
                </a:solidFill>
              </a:endParaRPr>
            </a:p>
          </p:txBody>
        </p:sp>
        <p:grpSp>
          <p:nvGrpSpPr>
            <p:cNvPr id="52" name="Graphic 55" descr="Care outline">
              <a:extLst>
                <a:ext uri="{FF2B5EF4-FFF2-40B4-BE49-F238E27FC236}">
                  <a16:creationId xmlns:a16="http://schemas.microsoft.com/office/drawing/2014/main" id="{6DF75325-869B-4922-B25C-2C09BB828CC8}"/>
                </a:ext>
              </a:extLst>
            </p:cNvPr>
            <p:cNvGrpSpPr/>
            <p:nvPr/>
          </p:nvGrpSpPr>
          <p:grpSpPr>
            <a:xfrm>
              <a:off x="9985076" y="1898725"/>
              <a:ext cx="857232" cy="371578"/>
              <a:chOff x="9972838" y="1999189"/>
              <a:chExt cx="857232" cy="371578"/>
            </a:xfrm>
            <a:solidFill>
              <a:schemeClr val="bg1"/>
            </a:solidFill>
          </p:grpSpPr>
          <p:sp>
            <p:nvSpPr>
              <p:cNvPr id="55" name="Freeform: Shape 54">
                <a:extLst>
                  <a:ext uri="{FF2B5EF4-FFF2-40B4-BE49-F238E27FC236}">
                    <a16:creationId xmlns:a16="http://schemas.microsoft.com/office/drawing/2014/main" id="{1F743BB6-5C0F-436F-BD1A-88F2303995B8}"/>
                  </a:ext>
                </a:extLst>
              </p:cNvPr>
              <p:cNvSpPr/>
              <p:nvPr/>
            </p:nvSpPr>
            <p:spPr>
              <a:xfrm>
                <a:off x="9972838" y="2076369"/>
                <a:ext cx="600057" cy="161048"/>
              </a:xfrm>
              <a:custGeom>
                <a:avLst/>
                <a:gdLst>
                  <a:gd name="connsiteX0" fmla="*/ 9507 w 600057"/>
                  <a:gd name="connsiteY0" fmla="*/ 161049 h 161048"/>
                  <a:gd name="connsiteX1" fmla="*/ 0 w 600057"/>
                  <a:gd name="connsiteY1" fmla="*/ 151506 h 161048"/>
                  <a:gd name="connsiteX2" fmla="*/ 5373 w 600057"/>
                  <a:gd name="connsiteY2" fmla="*/ 142951 h 161048"/>
                  <a:gd name="connsiteX3" fmla="*/ 274931 w 600057"/>
                  <a:gd name="connsiteY3" fmla="*/ 13411 h 161048"/>
                  <a:gd name="connsiteX4" fmla="*/ 323832 w 600057"/>
                  <a:gd name="connsiteY4" fmla="*/ 0 h 161048"/>
                  <a:gd name="connsiteX5" fmla="*/ 552432 w 600057"/>
                  <a:gd name="connsiteY5" fmla="*/ 0 h 161048"/>
                  <a:gd name="connsiteX6" fmla="*/ 600057 w 600057"/>
                  <a:gd name="connsiteY6" fmla="*/ 47625 h 161048"/>
                  <a:gd name="connsiteX7" fmla="*/ 552432 w 600057"/>
                  <a:gd name="connsiteY7" fmla="*/ 95250 h 161048"/>
                  <a:gd name="connsiteX8" fmla="*/ 380982 w 600057"/>
                  <a:gd name="connsiteY8" fmla="*/ 95250 h 161048"/>
                  <a:gd name="connsiteX9" fmla="*/ 371457 w 600057"/>
                  <a:gd name="connsiteY9" fmla="*/ 85725 h 161048"/>
                  <a:gd name="connsiteX10" fmla="*/ 380982 w 600057"/>
                  <a:gd name="connsiteY10" fmla="*/ 76200 h 161048"/>
                  <a:gd name="connsiteX11" fmla="*/ 552432 w 600057"/>
                  <a:gd name="connsiteY11" fmla="*/ 76200 h 161048"/>
                  <a:gd name="connsiteX12" fmla="*/ 581007 w 600057"/>
                  <a:gd name="connsiteY12" fmla="*/ 47625 h 161048"/>
                  <a:gd name="connsiteX13" fmla="*/ 552432 w 600057"/>
                  <a:gd name="connsiteY13" fmla="*/ 19050 h 161048"/>
                  <a:gd name="connsiteX14" fmla="*/ 323832 w 600057"/>
                  <a:gd name="connsiteY14" fmla="*/ 19050 h 161048"/>
                  <a:gd name="connsiteX15" fmla="*/ 283827 w 600057"/>
                  <a:gd name="connsiteY15" fmla="*/ 30175 h 161048"/>
                  <a:gd name="connsiteX16" fmla="*/ 13641 w 600057"/>
                  <a:gd name="connsiteY16" fmla="*/ 160096 h 161048"/>
                  <a:gd name="connsiteX17" fmla="*/ 9507 w 600057"/>
                  <a:gd name="connsiteY17" fmla="*/ 161049 h 16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0057" h="161048">
                    <a:moveTo>
                      <a:pt x="9507" y="161049"/>
                    </a:moveTo>
                    <a:cubicBezTo>
                      <a:pt x="4247" y="161039"/>
                      <a:pt x="-10" y="156766"/>
                      <a:pt x="0" y="151506"/>
                    </a:cubicBezTo>
                    <a:cubicBezTo>
                      <a:pt x="7" y="147861"/>
                      <a:pt x="2093" y="144540"/>
                      <a:pt x="5373" y="142951"/>
                    </a:cubicBezTo>
                    <a:lnTo>
                      <a:pt x="274931" y="13411"/>
                    </a:lnTo>
                    <a:cubicBezTo>
                      <a:pt x="289795" y="4782"/>
                      <a:pt x="306645" y="162"/>
                      <a:pt x="323832" y="0"/>
                    </a:cubicBezTo>
                    <a:lnTo>
                      <a:pt x="552432" y="0"/>
                    </a:lnTo>
                    <a:cubicBezTo>
                      <a:pt x="578734" y="0"/>
                      <a:pt x="600057" y="21323"/>
                      <a:pt x="600057" y="47625"/>
                    </a:cubicBezTo>
                    <a:cubicBezTo>
                      <a:pt x="600057" y="73927"/>
                      <a:pt x="578734" y="95250"/>
                      <a:pt x="552432" y="95250"/>
                    </a:cubicBezTo>
                    <a:lnTo>
                      <a:pt x="380982" y="95250"/>
                    </a:lnTo>
                    <a:cubicBezTo>
                      <a:pt x="375721" y="95250"/>
                      <a:pt x="371457" y="90986"/>
                      <a:pt x="371457" y="85725"/>
                    </a:cubicBezTo>
                    <a:cubicBezTo>
                      <a:pt x="371457" y="80464"/>
                      <a:pt x="375721" y="76200"/>
                      <a:pt x="380982" y="76200"/>
                    </a:cubicBezTo>
                    <a:lnTo>
                      <a:pt x="552432" y="76200"/>
                    </a:lnTo>
                    <a:cubicBezTo>
                      <a:pt x="568214" y="76200"/>
                      <a:pt x="581007" y="63407"/>
                      <a:pt x="581007" y="47625"/>
                    </a:cubicBezTo>
                    <a:cubicBezTo>
                      <a:pt x="581007" y="31843"/>
                      <a:pt x="568214" y="19050"/>
                      <a:pt x="552432" y="19050"/>
                    </a:cubicBezTo>
                    <a:lnTo>
                      <a:pt x="323832" y="19050"/>
                    </a:lnTo>
                    <a:cubicBezTo>
                      <a:pt x="309751" y="19177"/>
                      <a:pt x="295951" y="23013"/>
                      <a:pt x="283827" y="30175"/>
                    </a:cubicBezTo>
                    <a:lnTo>
                      <a:pt x="13641" y="160096"/>
                    </a:lnTo>
                    <a:cubicBezTo>
                      <a:pt x="12353" y="160724"/>
                      <a:pt x="10939" y="161050"/>
                      <a:pt x="9507" y="161049"/>
                    </a:cubicBezTo>
                    <a:close/>
                  </a:path>
                </a:pathLst>
              </a:custGeom>
              <a:solidFill>
                <a:schemeClr val="bg1"/>
              </a:solidFill>
              <a:ln w="9525" cap="flat">
                <a:noFill/>
                <a:prstDash val="solid"/>
                <a:miter/>
              </a:ln>
            </p:spPr>
            <p:txBody>
              <a:bodyPr wrap="square" anchor="ctr">
                <a:noAutofit/>
              </a:bodyPr>
              <a:lstStyle/>
              <a:p>
                <a:endParaRPr lang="es-ES_tradnl" dirty="0"/>
              </a:p>
            </p:txBody>
          </p:sp>
          <p:sp>
            <p:nvSpPr>
              <p:cNvPr id="57" name="Freeform: Shape 56">
                <a:extLst>
                  <a:ext uri="{FF2B5EF4-FFF2-40B4-BE49-F238E27FC236}">
                    <a16:creationId xmlns:a16="http://schemas.microsoft.com/office/drawing/2014/main" id="{9859D3B7-A49A-456A-84F8-997B01E840B0}"/>
                  </a:ext>
                </a:extLst>
              </p:cNvPr>
              <p:cNvSpPr/>
              <p:nvPr/>
            </p:nvSpPr>
            <p:spPr>
              <a:xfrm>
                <a:off x="10106172" y="1999189"/>
                <a:ext cx="723898" cy="371578"/>
              </a:xfrm>
              <a:custGeom>
                <a:avLst/>
                <a:gdLst>
                  <a:gd name="connsiteX0" fmla="*/ 9523 w 723898"/>
                  <a:gd name="connsiteY0" fmla="*/ 371579 h 371578"/>
                  <a:gd name="connsiteX1" fmla="*/ 0 w 723898"/>
                  <a:gd name="connsiteY1" fmla="*/ 362052 h 371578"/>
                  <a:gd name="connsiteX2" fmla="*/ 2789 w 723898"/>
                  <a:gd name="connsiteY2" fmla="*/ 355319 h 371578"/>
                  <a:gd name="connsiteX3" fmla="*/ 238123 w 723898"/>
                  <a:gd name="connsiteY3" fmla="*/ 266804 h 371578"/>
                  <a:gd name="connsiteX4" fmla="*/ 416241 w 723898"/>
                  <a:gd name="connsiteY4" fmla="*/ 266804 h 371578"/>
                  <a:gd name="connsiteX5" fmla="*/ 433557 w 723898"/>
                  <a:gd name="connsiteY5" fmla="*/ 260965 h 371578"/>
                  <a:gd name="connsiteX6" fmla="*/ 694828 w 723898"/>
                  <a:gd name="connsiteY6" fmla="*/ 69941 h 371578"/>
                  <a:gd name="connsiteX7" fmla="*/ 704848 w 723898"/>
                  <a:gd name="connsiteY7" fmla="*/ 47643 h 371578"/>
                  <a:gd name="connsiteX8" fmla="*/ 676273 w 723898"/>
                  <a:gd name="connsiteY8" fmla="*/ 19068 h 371578"/>
                  <a:gd name="connsiteX9" fmla="*/ 661557 w 723898"/>
                  <a:gd name="connsiteY9" fmla="*/ 23183 h 371578"/>
                  <a:gd name="connsiteX10" fmla="*/ 498156 w 723898"/>
                  <a:gd name="connsiteY10" fmla="*/ 116880 h 371578"/>
                  <a:gd name="connsiteX11" fmla="*/ 485232 w 723898"/>
                  <a:gd name="connsiteY11" fmla="*/ 113080 h 371578"/>
                  <a:gd name="connsiteX12" fmla="*/ 488688 w 723898"/>
                  <a:gd name="connsiteY12" fmla="*/ 100354 h 371578"/>
                  <a:gd name="connsiteX13" fmla="*/ 651565 w 723898"/>
                  <a:gd name="connsiteY13" fmla="*/ 7009 h 371578"/>
                  <a:gd name="connsiteX14" fmla="*/ 676273 w 723898"/>
                  <a:gd name="connsiteY14" fmla="*/ 8 h 371578"/>
                  <a:gd name="connsiteX15" fmla="*/ 723898 w 723898"/>
                  <a:gd name="connsiteY15" fmla="*/ 47633 h 371578"/>
                  <a:gd name="connsiteX16" fmla="*/ 707820 w 723898"/>
                  <a:gd name="connsiteY16" fmla="*/ 83924 h 371578"/>
                  <a:gd name="connsiteX17" fmla="*/ 706696 w 723898"/>
                  <a:gd name="connsiteY17" fmla="*/ 84876 h 371578"/>
                  <a:gd name="connsiteX18" fmla="*/ 444758 w 723898"/>
                  <a:gd name="connsiteY18" fmla="*/ 276386 h 371578"/>
                  <a:gd name="connsiteX19" fmla="*/ 416241 w 723898"/>
                  <a:gd name="connsiteY19" fmla="*/ 285854 h 371578"/>
                  <a:gd name="connsiteX20" fmla="*/ 238123 w 723898"/>
                  <a:gd name="connsiteY20" fmla="*/ 285854 h 371578"/>
                  <a:gd name="connsiteX21" fmla="*/ 16248 w 723898"/>
                  <a:gd name="connsiteY21" fmla="*/ 368816 h 371578"/>
                  <a:gd name="connsiteX22" fmla="*/ 9523 w 723898"/>
                  <a:gd name="connsiteY22" fmla="*/ 371579 h 37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3898" h="371578">
                    <a:moveTo>
                      <a:pt x="9523" y="371579"/>
                    </a:moveTo>
                    <a:cubicBezTo>
                      <a:pt x="4262" y="371578"/>
                      <a:pt x="-1" y="367312"/>
                      <a:pt x="0" y="362052"/>
                    </a:cubicBezTo>
                    <a:cubicBezTo>
                      <a:pt x="1" y="359527"/>
                      <a:pt x="1004" y="357105"/>
                      <a:pt x="2789" y="355319"/>
                    </a:cubicBezTo>
                    <a:cubicBezTo>
                      <a:pt x="61530" y="296569"/>
                      <a:pt x="140711" y="266804"/>
                      <a:pt x="238123" y="266804"/>
                    </a:cubicBezTo>
                    <a:lnTo>
                      <a:pt x="416241" y="266804"/>
                    </a:lnTo>
                    <a:cubicBezTo>
                      <a:pt x="422491" y="266773"/>
                      <a:pt x="428565" y="264725"/>
                      <a:pt x="433557" y="260965"/>
                    </a:cubicBezTo>
                    <a:lnTo>
                      <a:pt x="694828" y="69941"/>
                    </a:lnTo>
                    <a:cubicBezTo>
                      <a:pt x="700894" y="64061"/>
                      <a:pt x="704480" y="56083"/>
                      <a:pt x="704848" y="47643"/>
                    </a:cubicBezTo>
                    <a:cubicBezTo>
                      <a:pt x="704848" y="31861"/>
                      <a:pt x="692055" y="19068"/>
                      <a:pt x="676273" y="19068"/>
                    </a:cubicBezTo>
                    <a:cubicBezTo>
                      <a:pt x="671064" y="18916"/>
                      <a:pt x="665932" y="20352"/>
                      <a:pt x="661557" y="23183"/>
                    </a:cubicBezTo>
                    <a:lnTo>
                      <a:pt x="498156" y="116880"/>
                    </a:lnTo>
                    <a:cubicBezTo>
                      <a:pt x="493538" y="119399"/>
                      <a:pt x="487751" y="117698"/>
                      <a:pt x="485232" y="113080"/>
                    </a:cubicBezTo>
                    <a:cubicBezTo>
                      <a:pt x="482787" y="108597"/>
                      <a:pt x="484311" y="102984"/>
                      <a:pt x="488688" y="100354"/>
                    </a:cubicBezTo>
                    <a:lnTo>
                      <a:pt x="651565" y="7009"/>
                    </a:lnTo>
                    <a:cubicBezTo>
                      <a:pt x="658923" y="2274"/>
                      <a:pt x="667524" y="-162"/>
                      <a:pt x="676273" y="8"/>
                    </a:cubicBezTo>
                    <a:cubicBezTo>
                      <a:pt x="702563" y="40"/>
                      <a:pt x="723867" y="21343"/>
                      <a:pt x="723898" y="47633"/>
                    </a:cubicBezTo>
                    <a:cubicBezTo>
                      <a:pt x="723583" y="61388"/>
                      <a:pt x="717796" y="74449"/>
                      <a:pt x="707820" y="83924"/>
                    </a:cubicBezTo>
                    <a:lnTo>
                      <a:pt x="706696" y="84876"/>
                    </a:lnTo>
                    <a:lnTo>
                      <a:pt x="444758" y="276386"/>
                    </a:lnTo>
                    <a:cubicBezTo>
                      <a:pt x="436506" y="282503"/>
                      <a:pt x="426513" y="285820"/>
                      <a:pt x="416241" y="285854"/>
                    </a:cubicBezTo>
                    <a:lnTo>
                      <a:pt x="238123" y="285854"/>
                    </a:lnTo>
                    <a:cubicBezTo>
                      <a:pt x="145931" y="285854"/>
                      <a:pt x="71274" y="313771"/>
                      <a:pt x="16248" y="368816"/>
                    </a:cubicBezTo>
                    <a:cubicBezTo>
                      <a:pt x="14460" y="370590"/>
                      <a:pt x="12042" y="371583"/>
                      <a:pt x="9523" y="371579"/>
                    </a:cubicBezTo>
                    <a:close/>
                  </a:path>
                </a:pathLst>
              </a:custGeom>
              <a:solidFill>
                <a:schemeClr val="bg1"/>
              </a:solidFill>
              <a:ln w="9525" cap="flat">
                <a:noFill/>
                <a:prstDash val="solid"/>
                <a:miter/>
              </a:ln>
            </p:spPr>
            <p:txBody>
              <a:bodyPr wrap="square" anchor="ctr">
                <a:noAutofit/>
              </a:bodyPr>
              <a:lstStyle/>
              <a:p>
                <a:endParaRPr lang="es-ES_tradnl" dirty="0"/>
              </a:p>
            </p:txBody>
          </p:sp>
        </p:grpSp>
      </p:grpSp>
    </p:spTree>
    <p:extLst>
      <p:ext uri="{BB962C8B-B14F-4D97-AF65-F5344CB8AC3E}">
        <p14:creationId xmlns:p14="http://schemas.microsoft.com/office/powerpoint/2010/main" val="42924727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svg="http://schemas.microsoft.com/office/drawing/2016/SVG/main" xmlns:a14="http://schemas.microsoft.com/office/drawing/2010/main"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left)">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wipe(left)">
                                      <p:cBhvr>
                                        <p:cTn id="18" dur="500"/>
                                        <p:tgtEl>
                                          <p:spTgt spid="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wipe(left)">
                                      <p:cBhvr>
                                        <p:cTn id="26" dur="500"/>
                                        <p:tgtEl>
                                          <p:spTgt spid="9">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9">
                                            <p:txEl>
                                              <p:pRg st="4" end="4"/>
                                            </p:txEl>
                                          </p:spTgt>
                                        </p:tgtEl>
                                        <p:attrNameLst>
                                          <p:attrName>style.visibility</p:attrName>
                                        </p:attrNameLst>
                                      </p:cBhvr>
                                      <p:to>
                                        <p:strVal val="visible"/>
                                      </p:to>
                                    </p:set>
                                    <p:animEffect transition="in" filter="wipe(left)">
                                      <p:cBhvr>
                                        <p:cTn id="34"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23" grpId="0"/>
      <p:bldP spid="51" grpId="0"/>
      <p:bldP spid="54" grpId="0"/>
      <p:bldP spid="2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13359" y="1254034"/>
            <a:ext cx="3645857" cy="970054"/>
          </a:xfrm>
        </p:spPr>
        <p:txBody>
          <a:bodyPr wrap="square">
            <a:noAutofit/>
          </a:bodyPr>
          <a:lstStyle/>
          <a:p>
            <a:r>
              <a:rPr lang="es-ES_tradnl" dirty="0"/>
              <a:t>Preparar las reuniones</a:t>
            </a:r>
            <a:endParaRPr lang="es-ES_tradnl"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4051" y="314919"/>
            <a:ext cx="7793037" cy="5715000"/>
          </a:xfrm>
        </p:spPr>
        <p:txBody>
          <a:bodyPr wrap="square">
            <a:noAutofit/>
          </a:bodyPr>
          <a:lstStyle/>
          <a:p>
            <a:r>
              <a:rPr lang="es-ES_tradnl"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s-ES_tradnl" dirty="0"/>
              <a:t>© The TRACOM Corporation. Todos los derechos reservados</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ES_tradnl" smtClean="0"/>
              <a:t>72</a:t>
            </a:fld>
            <a:endParaRPr lang="es-ES_tradnl" dirty="0"/>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370377" y="3642355"/>
            <a:ext cx="3283026" cy="223197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es-ES_tradnl" sz="1600" dirty="0"/>
              <a:t>Afable</a:t>
            </a:r>
          </a:p>
          <a:p>
            <a:pPr algn="r">
              <a:lnSpc>
                <a:spcPct val="85000"/>
              </a:lnSpc>
            </a:pPr>
            <a:endParaRPr lang="es-ES_tradnl" sz="1200" dirty="0">
              <a:solidFill>
                <a:schemeClr val="tx2"/>
              </a:solidFill>
            </a:endParaRPr>
          </a:p>
          <a:p>
            <a:pPr>
              <a:lnSpc>
                <a:spcPct val="85000"/>
              </a:lnSpc>
              <a:defRPr sz="1400">
                <a:solidFill>
                  <a:schemeClr val="tx2"/>
                </a:solidFill>
              </a:defRPr>
            </a:pPr>
            <a:r>
              <a:rPr lang="es-ES_tradnl" sz="1200" dirty="0"/>
              <a:t>SE DEBE</a:t>
            </a:r>
          </a:p>
          <a:p>
            <a:pPr marL="285750" indent="-285750">
              <a:lnSpc>
                <a:spcPct val="85000"/>
              </a:lnSpc>
              <a:buFont typeface="Arial" panose="020B0604020202020204" pitchFamily="34" charset="0"/>
              <a:buChar char="•"/>
              <a:defRPr sz="1400">
                <a:solidFill>
                  <a:schemeClr val="tx2"/>
                </a:solidFill>
              </a:defRPr>
            </a:pPr>
            <a:r>
              <a:rPr lang="es-ES_tradnl" sz="1200" dirty="0"/>
              <a:t>Crear la agenda en colaboración</a:t>
            </a:r>
          </a:p>
          <a:p>
            <a:pPr marL="285750" indent="-285750">
              <a:lnSpc>
                <a:spcPct val="85000"/>
              </a:lnSpc>
              <a:buFont typeface="Arial" panose="020B0604020202020204" pitchFamily="34" charset="0"/>
              <a:buChar char="•"/>
              <a:defRPr sz="1400">
                <a:solidFill>
                  <a:schemeClr val="tx2"/>
                </a:solidFill>
              </a:defRPr>
            </a:pPr>
            <a:r>
              <a:rPr lang="es-ES_tradnl" sz="1200" spc="-20" dirty="0"/>
              <a:t>Acudir temprano para la fase de socialización</a:t>
            </a:r>
          </a:p>
          <a:p>
            <a:pPr marL="285750" indent="-285750">
              <a:lnSpc>
                <a:spcPct val="85000"/>
              </a:lnSpc>
              <a:buFont typeface="Arial" panose="020B0604020202020204" pitchFamily="34" charset="0"/>
              <a:buChar char="•"/>
              <a:defRPr sz="1400">
                <a:solidFill>
                  <a:schemeClr val="tx2"/>
                </a:solidFill>
              </a:defRPr>
            </a:pPr>
            <a:r>
              <a:rPr lang="es-ES_tradnl" sz="1200" dirty="0"/>
              <a:t>Entrar con la cámara y el micrófono activados</a:t>
            </a:r>
          </a:p>
          <a:p>
            <a:pPr>
              <a:lnSpc>
                <a:spcPct val="85000"/>
              </a:lnSpc>
              <a:defRPr sz="1400">
                <a:solidFill>
                  <a:schemeClr val="tx2"/>
                </a:solidFill>
              </a:defRPr>
            </a:pPr>
            <a:r>
              <a:rPr lang="es-ES_tradnl" sz="1200" dirty="0"/>
              <a:t>NO SE DEBE</a:t>
            </a:r>
          </a:p>
          <a:p>
            <a:pPr marL="285750" indent="-285750">
              <a:lnSpc>
                <a:spcPct val="85000"/>
              </a:lnSpc>
              <a:buFont typeface="Arial" panose="020B0604020202020204" pitchFamily="34" charset="0"/>
              <a:buChar char="•"/>
              <a:defRPr sz="1400">
                <a:solidFill>
                  <a:schemeClr val="tx2"/>
                </a:solidFill>
              </a:defRPr>
            </a:pPr>
            <a:r>
              <a:rPr lang="es-ES_tradnl" sz="1200" dirty="0"/>
              <a:t>Asumir interés porque se aceptó la reunión</a:t>
            </a:r>
          </a:p>
          <a:p>
            <a:pPr marL="285750" indent="-285750">
              <a:lnSpc>
                <a:spcPct val="85000"/>
              </a:lnSpc>
              <a:buFont typeface="Arial" panose="020B0604020202020204" pitchFamily="34" charset="0"/>
              <a:buChar char="•"/>
              <a:defRPr sz="1400">
                <a:solidFill>
                  <a:schemeClr val="tx2"/>
                </a:solidFill>
              </a:defRPr>
            </a:pPr>
            <a:r>
              <a:rPr lang="es-ES_tradnl" sz="1200" dirty="0"/>
              <a:t>Pasar directamente a asumir la tarea de las comunicaciones</a:t>
            </a:r>
          </a:p>
          <a:p>
            <a:pPr marL="285750" indent="-285750">
              <a:lnSpc>
                <a:spcPct val="85000"/>
              </a:lnSpc>
              <a:buFont typeface="Arial" panose="020B0604020202020204" pitchFamily="34" charset="0"/>
              <a:buChar char="•"/>
              <a:defRPr sz="1400">
                <a:solidFill>
                  <a:schemeClr val="tx2"/>
                </a:solidFill>
              </a:defRPr>
            </a:pPr>
            <a:r>
              <a:rPr lang="es-ES_tradnl" sz="1200" dirty="0"/>
              <a:t>Hacer que otros participen sin avisarles de antemano</a:t>
            </a:r>
          </a:p>
          <a:p>
            <a:pPr>
              <a:lnSpc>
                <a:spcPct val="85000"/>
              </a:lnSpc>
            </a:pPr>
            <a:endParaRPr lang="es-ES_tradnl" sz="1200" dirty="0">
              <a:solidFill>
                <a:schemeClr val="tx2"/>
              </a:solidFill>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874586"/>
            <a:ext cx="3261629"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es-ES_tradnl" sz="1600" dirty="0"/>
              <a:t>Motivador</a:t>
            </a:r>
            <a:br>
              <a:rPr lang="es-ES_tradnl" sz="1200" dirty="0">
                <a:solidFill>
                  <a:schemeClr val="tx2"/>
                </a:solidFill>
              </a:rPr>
            </a:br>
            <a:endParaRPr lang="es-ES_tradnl" sz="1200" dirty="0">
              <a:solidFill>
                <a:schemeClr val="tx2"/>
              </a:solidFill>
            </a:endParaRPr>
          </a:p>
          <a:p>
            <a:pPr>
              <a:lnSpc>
                <a:spcPct val="85000"/>
              </a:lnSpc>
              <a:defRPr sz="1400">
                <a:solidFill>
                  <a:schemeClr val="tx2"/>
                </a:solidFill>
              </a:defRPr>
            </a:pPr>
            <a:r>
              <a:rPr lang="es-ES_tradnl" sz="1200" dirty="0"/>
              <a:t>SE DEBE</a:t>
            </a:r>
          </a:p>
          <a:p>
            <a:pPr marL="285750" indent="-285750">
              <a:lnSpc>
                <a:spcPct val="85000"/>
              </a:lnSpc>
              <a:buFont typeface="Arial" panose="020B0604020202020204" pitchFamily="34" charset="0"/>
              <a:buChar char="•"/>
              <a:defRPr sz="1400">
                <a:solidFill>
                  <a:schemeClr val="tx2"/>
                </a:solidFill>
              </a:defRPr>
            </a:pPr>
            <a:r>
              <a:rPr lang="es-ES_tradnl" sz="1200" dirty="0"/>
              <a:t>Indicar los resultados esperados</a:t>
            </a:r>
          </a:p>
          <a:p>
            <a:pPr marL="285750" indent="-285750">
              <a:lnSpc>
                <a:spcPct val="85000"/>
              </a:lnSpc>
              <a:buFont typeface="Arial" panose="020B0604020202020204" pitchFamily="34" charset="0"/>
              <a:buChar char="•"/>
              <a:defRPr sz="1400">
                <a:solidFill>
                  <a:schemeClr val="tx2"/>
                </a:solidFill>
              </a:defRPr>
            </a:pPr>
            <a:r>
              <a:rPr lang="es-ES_tradnl" sz="1200" dirty="0"/>
              <a:t>Obtener su aprobación de la agenda</a:t>
            </a:r>
          </a:p>
          <a:p>
            <a:pPr marL="285750" indent="-285750">
              <a:lnSpc>
                <a:spcPct val="85000"/>
              </a:lnSpc>
              <a:buFont typeface="Arial" panose="020B0604020202020204" pitchFamily="34" charset="0"/>
              <a:buChar char="•"/>
              <a:defRPr sz="1400">
                <a:solidFill>
                  <a:schemeClr val="tx2"/>
                </a:solidFill>
              </a:defRPr>
            </a:pPr>
            <a:r>
              <a:rPr lang="es-ES_tradnl" sz="1200" dirty="0"/>
              <a:t>Permitir el control de los detalles de la reunión</a:t>
            </a:r>
          </a:p>
          <a:p>
            <a:pPr>
              <a:lnSpc>
                <a:spcPct val="85000"/>
              </a:lnSpc>
              <a:defRPr sz="1400">
                <a:solidFill>
                  <a:schemeClr val="tx2"/>
                </a:solidFill>
              </a:defRPr>
            </a:pPr>
            <a:r>
              <a:rPr lang="es-ES_tradnl" sz="1200" dirty="0"/>
              <a:t>NO SE DEBE</a:t>
            </a:r>
          </a:p>
          <a:p>
            <a:pPr marL="285750" indent="-285750">
              <a:lnSpc>
                <a:spcPct val="85000"/>
              </a:lnSpc>
              <a:buFont typeface="Arial" panose="020B0604020202020204" pitchFamily="34" charset="0"/>
              <a:buChar char="•"/>
              <a:defRPr sz="1400">
                <a:solidFill>
                  <a:schemeClr val="tx2"/>
                </a:solidFill>
              </a:defRPr>
            </a:pPr>
            <a:r>
              <a:rPr lang="es-ES_tradnl" sz="1200" dirty="0"/>
              <a:t>Empezar tarde</a:t>
            </a:r>
          </a:p>
          <a:p>
            <a:pPr marL="285750" indent="-285750">
              <a:lnSpc>
                <a:spcPct val="85000"/>
              </a:lnSpc>
              <a:buFont typeface="Arial" panose="020B0604020202020204" pitchFamily="34" charset="0"/>
              <a:buChar char="•"/>
              <a:defRPr sz="1400">
                <a:solidFill>
                  <a:schemeClr val="tx2"/>
                </a:solidFill>
              </a:defRPr>
            </a:pPr>
            <a:r>
              <a:rPr lang="es-ES_tradnl" sz="1200" dirty="0"/>
              <a:t>Ser desorganizado</a:t>
            </a:r>
          </a:p>
          <a:p>
            <a:pPr marL="285750" indent="-285750">
              <a:lnSpc>
                <a:spcPct val="85000"/>
              </a:lnSpc>
              <a:buFont typeface="Arial" panose="020B0604020202020204" pitchFamily="34" charset="0"/>
              <a:buChar char="•"/>
              <a:defRPr sz="1400">
                <a:solidFill>
                  <a:schemeClr val="tx2"/>
                </a:solidFill>
              </a:defRPr>
            </a:pPr>
            <a:r>
              <a:rPr lang="es-ES_tradnl" sz="1200" dirty="0"/>
              <a:t>Bloquear decisiones innecesariamente</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75552" y="3642355"/>
            <a:ext cx="3231388"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es-ES_tradnl" sz="1600" dirty="0"/>
              <a:t>Expresivo</a:t>
            </a:r>
          </a:p>
          <a:p>
            <a:pPr>
              <a:lnSpc>
                <a:spcPct val="85000"/>
              </a:lnSpc>
            </a:pPr>
            <a:endParaRPr lang="es-ES_tradnl" sz="1200" dirty="0">
              <a:solidFill>
                <a:schemeClr val="tx2"/>
              </a:solidFill>
            </a:endParaRPr>
          </a:p>
          <a:p>
            <a:pPr>
              <a:lnSpc>
                <a:spcPct val="85000"/>
              </a:lnSpc>
              <a:defRPr sz="1400">
                <a:solidFill>
                  <a:schemeClr val="tx2"/>
                </a:solidFill>
              </a:defRPr>
            </a:pPr>
            <a:r>
              <a:rPr lang="es-ES_tradnl" sz="1200" dirty="0"/>
              <a:t>SE DEBE</a:t>
            </a:r>
          </a:p>
          <a:p>
            <a:pPr marL="285750" indent="-285750">
              <a:lnSpc>
                <a:spcPct val="85000"/>
              </a:lnSpc>
              <a:buFont typeface="Arial" panose="020B0604020202020204" pitchFamily="34" charset="0"/>
              <a:buChar char="•"/>
              <a:defRPr sz="1400">
                <a:solidFill>
                  <a:schemeClr val="tx2"/>
                </a:solidFill>
              </a:defRPr>
            </a:pPr>
            <a:r>
              <a:rPr lang="es-ES_tradnl" sz="1200" dirty="0"/>
              <a:t>Pedir su opinión sobre la agenda</a:t>
            </a:r>
          </a:p>
          <a:p>
            <a:pPr marL="285750" indent="-285750">
              <a:lnSpc>
                <a:spcPct val="85000"/>
              </a:lnSpc>
              <a:buFont typeface="Arial" panose="020B0604020202020204" pitchFamily="34" charset="0"/>
              <a:buChar char="•"/>
              <a:defRPr sz="1400">
                <a:solidFill>
                  <a:schemeClr val="tx2"/>
                </a:solidFill>
              </a:defRPr>
            </a:pPr>
            <a:r>
              <a:rPr lang="es-ES_tradnl" sz="1200" dirty="0"/>
              <a:t>Saludarlos de inmediato</a:t>
            </a:r>
          </a:p>
          <a:p>
            <a:pPr marL="285750" indent="-285750">
              <a:lnSpc>
                <a:spcPct val="85000"/>
              </a:lnSpc>
              <a:buFont typeface="Arial" panose="020B0604020202020204" pitchFamily="34" charset="0"/>
              <a:buChar char="•"/>
              <a:defRPr sz="1400">
                <a:solidFill>
                  <a:schemeClr val="tx2"/>
                </a:solidFill>
              </a:defRPr>
            </a:pPr>
            <a:r>
              <a:rPr lang="es-ES_tradnl" sz="1200" dirty="0"/>
              <a:t>Permitir cierta diversión</a:t>
            </a:r>
          </a:p>
          <a:p>
            <a:pPr>
              <a:lnSpc>
                <a:spcPct val="85000"/>
              </a:lnSpc>
              <a:defRPr sz="1400">
                <a:solidFill>
                  <a:schemeClr val="tx2"/>
                </a:solidFill>
              </a:defRPr>
            </a:pPr>
            <a:r>
              <a:rPr lang="es-ES_tradnl" sz="1200" dirty="0"/>
              <a:t>NO SE DEBE</a:t>
            </a:r>
          </a:p>
          <a:p>
            <a:pPr marL="285750" indent="-285750">
              <a:lnSpc>
                <a:spcPct val="85000"/>
              </a:lnSpc>
              <a:buFont typeface="Arial" panose="020B0604020202020204" pitchFamily="34" charset="0"/>
              <a:buChar char="•"/>
              <a:defRPr sz="1400">
                <a:solidFill>
                  <a:schemeClr val="tx2"/>
                </a:solidFill>
              </a:defRPr>
            </a:pPr>
            <a:r>
              <a:rPr lang="es-ES_tradnl" sz="1200" dirty="0"/>
              <a:t>Proporcionar demasiados detalles por adelantado</a:t>
            </a:r>
          </a:p>
          <a:p>
            <a:pPr marL="285750" indent="-285750">
              <a:lnSpc>
                <a:spcPct val="85000"/>
              </a:lnSpc>
              <a:buFont typeface="Arial" panose="020B0604020202020204" pitchFamily="34" charset="0"/>
              <a:buChar char="•"/>
              <a:defRPr sz="1400">
                <a:solidFill>
                  <a:schemeClr val="tx2"/>
                </a:solidFill>
              </a:defRPr>
            </a:pPr>
            <a:r>
              <a:rPr lang="es-ES_tradnl" sz="1200" dirty="0"/>
              <a:t>Recapitular lo anterior con detalle</a:t>
            </a:r>
          </a:p>
          <a:p>
            <a:pPr marL="285750" indent="-285750">
              <a:lnSpc>
                <a:spcPct val="85000"/>
              </a:lnSpc>
              <a:buFont typeface="Arial" panose="020B0604020202020204" pitchFamily="34" charset="0"/>
              <a:buChar char="•"/>
              <a:defRPr sz="1400">
                <a:solidFill>
                  <a:schemeClr val="tx2"/>
                </a:solidFill>
              </a:defRPr>
            </a:pPr>
            <a:r>
              <a:rPr lang="es-ES_tradnl" sz="1200" dirty="0"/>
              <a:t>Estructurar demasiado la reunión</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ES_tradn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ES_tradn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ES_tradn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ES_tradnl" dirty="0"/>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5" y="874766"/>
            <a:ext cx="3193810"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es-ES_tradnl" sz="1600" dirty="0"/>
              <a:t>Analítico</a:t>
            </a:r>
            <a:br>
              <a:rPr lang="es-ES_tradnl" sz="1200" dirty="0">
                <a:solidFill>
                  <a:schemeClr val="tx2"/>
                </a:solidFill>
              </a:rPr>
            </a:br>
            <a:endParaRPr lang="es-ES_tradnl" sz="1200" dirty="0">
              <a:solidFill>
                <a:schemeClr val="tx2"/>
              </a:solidFill>
            </a:endParaRPr>
          </a:p>
          <a:p>
            <a:pPr>
              <a:lnSpc>
                <a:spcPct val="85000"/>
              </a:lnSpc>
              <a:defRPr sz="1400">
                <a:solidFill>
                  <a:schemeClr val="tx2"/>
                </a:solidFill>
              </a:defRPr>
            </a:pPr>
            <a:r>
              <a:rPr lang="es-ES_tradnl" sz="1200" dirty="0"/>
              <a:t>SE DEBE</a:t>
            </a:r>
          </a:p>
          <a:p>
            <a:pPr marL="285750" indent="-285750">
              <a:lnSpc>
                <a:spcPct val="85000"/>
              </a:lnSpc>
              <a:buFont typeface="Arial" panose="020B0604020202020204" pitchFamily="34" charset="0"/>
              <a:buChar char="•"/>
              <a:defRPr sz="1400">
                <a:solidFill>
                  <a:schemeClr val="tx2"/>
                </a:solidFill>
              </a:defRPr>
            </a:pPr>
            <a:r>
              <a:rPr lang="es-ES_tradnl" sz="1200" dirty="0"/>
              <a:t>Compartir agenda de antemano</a:t>
            </a:r>
          </a:p>
          <a:p>
            <a:pPr marL="285750" indent="-285750">
              <a:lnSpc>
                <a:spcPct val="85000"/>
              </a:lnSpc>
              <a:buFont typeface="Arial" panose="020B0604020202020204" pitchFamily="34" charset="0"/>
              <a:buChar char="•"/>
              <a:defRPr sz="1400">
                <a:solidFill>
                  <a:schemeClr val="tx2"/>
                </a:solidFill>
              </a:defRPr>
            </a:pPr>
            <a:r>
              <a:rPr lang="es-ES_tradnl" sz="1200" dirty="0"/>
              <a:t>Verificar que los detalles de la reunión sean suficientes</a:t>
            </a:r>
          </a:p>
          <a:p>
            <a:pPr marL="285750" indent="-285750">
              <a:lnSpc>
                <a:spcPct val="85000"/>
              </a:lnSpc>
              <a:buFont typeface="Arial" panose="020B0604020202020204" pitchFamily="34" charset="0"/>
              <a:buChar char="•"/>
              <a:defRPr sz="1400">
                <a:solidFill>
                  <a:schemeClr val="tx2"/>
                </a:solidFill>
              </a:defRPr>
            </a:pPr>
            <a:r>
              <a:rPr lang="es-ES_tradnl" sz="1200" dirty="0"/>
              <a:t>Estar bien preparado</a:t>
            </a:r>
          </a:p>
          <a:p>
            <a:pPr>
              <a:lnSpc>
                <a:spcPct val="85000"/>
              </a:lnSpc>
              <a:defRPr sz="1400">
                <a:solidFill>
                  <a:schemeClr val="tx2"/>
                </a:solidFill>
              </a:defRPr>
            </a:pPr>
            <a:r>
              <a:rPr lang="es-ES_tradnl" sz="1200" dirty="0"/>
              <a:t>NO SE DEBE</a:t>
            </a:r>
          </a:p>
          <a:p>
            <a:pPr marL="285750" indent="-285750">
              <a:lnSpc>
                <a:spcPct val="85000"/>
              </a:lnSpc>
              <a:buFont typeface="Arial" panose="020B0604020202020204" pitchFamily="34" charset="0"/>
              <a:buChar char="•"/>
              <a:defRPr sz="1400">
                <a:solidFill>
                  <a:schemeClr val="tx2"/>
                </a:solidFill>
              </a:defRPr>
            </a:pPr>
            <a:r>
              <a:rPr lang="es-ES_tradnl" sz="1200" dirty="0"/>
              <a:t>Esperar mucha conversación</a:t>
            </a:r>
          </a:p>
          <a:p>
            <a:pPr marL="285750" indent="-285750">
              <a:lnSpc>
                <a:spcPct val="85000"/>
              </a:lnSpc>
              <a:buFont typeface="Arial" panose="020B0604020202020204" pitchFamily="34" charset="0"/>
              <a:buChar char="•"/>
              <a:defRPr sz="1400">
                <a:solidFill>
                  <a:schemeClr val="tx2"/>
                </a:solidFill>
              </a:defRPr>
            </a:pPr>
            <a:r>
              <a:rPr lang="es-ES_tradnl" sz="1200" dirty="0"/>
              <a:t>Centrar la atención en las relaciones personales</a:t>
            </a:r>
          </a:p>
          <a:p>
            <a:pPr marL="285750" indent="-285750">
              <a:lnSpc>
                <a:spcPct val="85000"/>
              </a:lnSpc>
              <a:buFont typeface="Arial" panose="020B0604020202020204" pitchFamily="34" charset="0"/>
              <a:buChar char="•"/>
              <a:defRPr sz="1400">
                <a:solidFill>
                  <a:schemeClr val="tx2"/>
                </a:solidFill>
              </a:defRPr>
            </a:pPr>
            <a:r>
              <a:rPr lang="es-ES_tradnl" sz="1200" dirty="0"/>
              <a:t>Desestimar sus aportes</a:t>
            </a:r>
          </a:p>
          <a:p>
            <a:pPr algn="r">
              <a:lnSpc>
                <a:spcPct val="85000"/>
              </a:lnSpc>
              <a:defRPr sz="1400">
                <a:solidFill>
                  <a:schemeClr val="tx2"/>
                </a:solidFill>
              </a:defRPr>
            </a:pPr>
            <a:r>
              <a:rPr lang="es-ES_tradnl" sz="1200" dirty="0"/>
              <a:t>  </a:t>
            </a:r>
          </a:p>
          <a:p>
            <a:pPr>
              <a:lnSpc>
                <a:spcPct val="85000"/>
              </a:lnSpc>
            </a:pPr>
            <a:endParaRPr lang="es-ES_tradnl" sz="1200" dirty="0">
              <a:solidFill>
                <a:schemeClr val="tx2"/>
              </a:solidFill>
            </a:endParaRPr>
          </a:p>
        </p:txBody>
      </p:sp>
      <p:sp>
        <p:nvSpPr>
          <p:cNvPr id="16" name="Rectangle 15">
            <a:extLst>
              <a:ext uri="{FF2B5EF4-FFF2-40B4-BE49-F238E27FC236}">
                <a16:creationId xmlns:a16="http://schemas.microsoft.com/office/drawing/2014/main" id="{5E280C0D-A1A4-403E-877C-A7CBB109D9F1}"/>
              </a:ext>
            </a:extLst>
          </p:cNvPr>
          <p:cNvSpPr/>
          <p:nvPr/>
        </p:nvSpPr>
        <p:spPr bwMode="gray">
          <a:xfrm>
            <a:off x="6868949" y="565498"/>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sz="1600" dirty="0"/>
              <a:t>Controla</a:t>
            </a:r>
          </a:p>
        </p:txBody>
      </p:sp>
      <p:sp>
        <p:nvSpPr>
          <p:cNvPr id="17" name="Rectangle 16">
            <a:extLst>
              <a:ext uri="{FF2B5EF4-FFF2-40B4-BE49-F238E27FC236}">
                <a16:creationId xmlns:a16="http://schemas.microsoft.com/office/drawing/2014/main" id="{55654770-590B-4E05-8D29-8B8A13697EDD}"/>
              </a:ext>
            </a:extLst>
          </p:cNvPr>
          <p:cNvSpPr/>
          <p:nvPr/>
        </p:nvSpPr>
        <p:spPr bwMode="gray">
          <a:xfrm>
            <a:off x="6661237" y="5584251"/>
            <a:ext cx="2850156"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sz="1600" dirty="0"/>
              <a:t>Demuestra emociones</a:t>
            </a:r>
          </a:p>
        </p:txBody>
      </p:sp>
      <p:sp>
        <p:nvSpPr>
          <p:cNvPr id="19" name="Rectangle 18">
            <a:extLst>
              <a:ext uri="{FF2B5EF4-FFF2-40B4-BE49-F238E27FC236}">
                <a16:creationId xmlns:a16="http://schemas.microsoft.com/office/drawing/2014/main" id="{A195FBFB-15A6-4E68-ABB6-33A85C5E2548}"/>
              </a:ext>
            </a:extLst>
          </p:cNvPr>
          <p:cNvSpPr/>
          <p:nvPr/>
        </p:nvSpPr>
        <p:spPr bwMode="gray">
          <a:xfrm>
            <a:off x="4174051" y="306467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ES_tradnl" sz="1600" dirty="0"/>
              <a:t>Pregunta</a:t>
            </a:r>
          </a:p>
        </p:txBody>
      </p:sp>
      <p:sp>
        <p:nvSpPr>
          <p:cNvPr id="20" name="Rectangle 19">
            <a:extLst>
              <a:ext uri="{FF2B5EF4-FFF2-40B4-BE49-F238E27FC236}">
                <a16:creationId xmlns:a16="http://schemas.microsoft.com/office/drawing/2014/main" id="{5B89B5FE-E955-4794-AF69-5225736C0C44}"/>
              </a:ext>
            </a:extLst>
          </p:cNvPr>
          <p:cNvSpPr/>
          <p:nvPr/>
        </p:nvSpPr>
        <p:spPr bwMode="gray">
          <a:xfrm>
            <a:off x="10564016" y="305964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ES_tradnl" sz="1600" dirty="0"/>
              <a:t>Dice</a:t>
            </a:r>
          </a:p>
        </p:txBody>
      </p:sp>
    </p:spTree>
    <p:extLst>
      <p:ext uri="{BB962C8B-B14F-4D97-AF65-F5344CB8AC3E}">
        <p14:creationId xmlns:p14="http://schemas.microsoft.com/office/powerpoint/2010/main" val="2312364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88307" y="1254034"/>
            <a:ext cx="3670909" cy="970054"/>
          </a:xfrm>
        </p:spPr>
        <p:txBody>
          <a:bodyPr/>
          <a:lstStyle/>
          <a:p>
            <a:r>
              <a:rPr lang="es-ES_tradnl" dirty="0"/>
              <a:t>Personalizar los mensajes</a:t>
            </a:r>
            <a:endParaRPr lang="es-ES_tradnl"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4051" y="314919"/>
            <a:ext cx="7793037" cy="5916548"/>
          </a:xfrm>
        </p:spPr>
        <p:txBody>
          <a:bodyPr wrap="square">
            <a:noAutofit/>
          </a:bodyPr>
          <a:lstStyle/>
          <a:p>
            <a:r>
              <a:rPr lang="es-ES_tradnl"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s-ES_tradnl" dirty="0"/>
              <a:t>© The TRACOM Corporation. Todos los derechos reservados</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ES_tradnl" smtClean="0"/>
              <a:t>73</a:t>
            </a:fld>
            <a:endParaRPr lang="es-ES_tradnl" dirty="0"/>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407955" y="3661982"/>
            <a:ext cx="3052218"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es-ES_tradnl" dirty="0"/>
              <a:t>Afable</a:t>
            </a:r>
          </a:p>
          <a:p>
            <a:pPr algn="r">
              <a:lnSpc>
                <a:spcPct val="85000"/>
              </a:lnSpc>
            </a:pPr>
            <a:endParaRPr lang="es-ES_tradnl" sz="1400" dirty="0">
              <a:solidFill>
                <a:schemeClr val="tx2"/>
              </a:solidFill>
            </a:endParaRPr>
          </a:p>
          <a:p>
            <a:pPr marL="285750" indent="-285750">
              <a:lnSpc>
                <a:spcPct val="85000"/>
              </a:lnSpc>
              <a:buFont typeface="Arial" panose="020B0604020202020204" pitchFamily="34" charset="0"/>
              <a:buChar char="•"/>
              <a:defRPr sz="1400" i="1">
                <a:solidFill>
                  <a:schemeClr val="tx2"/>
                </a:solidFill>
              </a:defRPr>
            </a:pPr>
            <a:r>
              <a:rPr lang="es-ES_tradnl" dirty="0"/>
              <a:t>Lo que va a seguir igual y lo que va a cambiar es lo siguiente.</a:t>
            </a:r>
          </a:p>
          <a:p>
            <a:pPr marL="285750" indent="-285750">
              <a:lnSpc>
                <a:spcPct val="85000"/>
              </a:lnSpc>
              <a:buFont typeface="Arial" panose="020B0604020202020204" pitchFamily="34" charset="0"/>
              <a:buChar char="•"/>
              <a:defRPr sz="1400" i="1">
                <a:solidFill>
                  <a:schemeClr val="tx2"/>
                </a:solidFill>
              </a:defRPr>
            </a:pPr>
            <a:r>
              <a:rPr lang="es-ES_tradnl" dirty="0"/>
              <a:t>Ya hemos hecho esto muchas veces antes.</a:t>
            </a:r>
          </a:p>
          <a:p>
            <a:pPr marL="285750" indent="-285750">
              <a:lnSpc>
                <a:spcPct val="85000"/>
              </a:lnSpc>
              <a:buFont typeface="Arial" panose="020B0604020202020204" pitchFamily="34" charset="0"/>
              <a:buChar char="•"/>
              <a:defRPr sz="1400" i="1">
                <a:solidFill>
                  <a:schemeClr val="tx2"/>
                </a:solidFill>
              </a:defRPr>
            </a:pPr>
            <a:r>
              <a:rPr lang="es-ES_tradnl" dirty="0"/>
              <a:t>Esta es la lista de personas a las que puede llamar para consultar.</a:t>
            </a:r>
          </a:p>
          <a:p>
            <a:pPr marL="285750" indent="-285750">
              <a:lnSpc>
                <a:spcPct val="85000"/>
              </a:lnSpc>
              <a:buFont typeface="Arial" panose="020B0604020202020204" pitchFamily="34" charset="0"/>
              <a:buChar char="•"/>
              <a:defRPr sz="1400" i="1">
                <a:solidFill>
                  <a:schemeClr val="tx2"/>
                </a:solidFill>
              </a:defRPr>
            </a:pPr>
            <a:r>
              <a:rPr lang="es-ES_tradnl" dirty="0"/>
              <a:t>Nos comprometemos a trabajar en colaboración.</a:t>
            </a:r>
          </a:p>
          <a:p>
            <a:pPr>
              <a:lnSpc>
                <a:spcPct val="85000"/>
              </a:lnSpc>
            </a:pPr>
            <a:endParaRPr lang="es-ES_tradnl" sz="1400" dirty="0">
              <a:solidFill>
                <a:schemeClr val="tx2"/>
              </a:solidFill>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1020346"/>
            <a:ext cx="3084489"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es-ES_tradnl" dirty="0"/>
              <a:t>Motivador</a:t>
            </a:r>
            <a:br>
              <a:rPr lang="es-ES_tradnl" sz="1400" dirty="0">
                <a:solidFill>
                  <a:schemeClr val="tx2"/>
                </a:solidFill>
              </a:rPr>
            </a:br>
            <a:endParaRPr lang="es-ES_tradnl" sz="1400" dirty="0">
              <a:solidFill>
                <a:schemeClr val="tx2"/>
              </a:solidFill>
            </a:endParaRPr>
          </a:p>
          <a:p>
            <a:pPr marL="285750" indent="-285750">
              <a:lnSpc>
                <a:spcPct val="85000"/>
              </a:lnSpc>
              <a:buFont typeface="Arial" panose="020B0604020202020204" pitchFamily="34" charset="0"/>
              <a:buChar char="•"/>
              <a:defRPr sz="1400" i="1">
                <a:solidFill>
                  <a:schemeClr val="tx2"/>
                </a:solidFill>
              </a:defRPr>
            </a:pPr>
            <a:r>
              <a:rPr lang="es-ES_tradnl" dirty="0"/>
              <a:t>Vamos a conseguir los resultados que desea.</a:t>
            </a:r>
          </a:p>
          <a:p>
            <a:pPr marL="285750" indent="-285750">
              <a:lnSpc>
                <a:spcPct val="85000"/>
              </a:lnSpc>
              <a:buFont typeface="Arial" panose="020B0604020202020204" pitchFamily="34" charset="0"/>
              <a:buChar char="•"/>
              <a:defRPr sz="1400" i="1">
                <a:solidFill>
                  <a:schemeClr val="tx2"/>
                </a:solidFill>
              </a:defRPr>
            </a:pPr>
            <a:r>
              <a:rPr lang="es-ES_tradnl" dirty="0"/>
              <a:t>Contamos con un experimentado equipo de primer nivel.</a:t>
            </a:r>
          </a:p>
          <a:p>
            <a:pPr marL="285750" indent="-285750">
              <a:lnSpc>
                <a:spcPct val="85000"/>
              </a:lnSpc>
              <a:buFont typeface="Arial" panose="020B0604020202020204" pitchFamily="34" charset="0"/>
              <a:buChar char="•"/>
              <a:defRPr sz="1400" i="1">
                <a:solidFill>
                  <a:schemeClr val="tx2"/>
                </a:solidFill>
              </a:defRPr>
            </a:pPr>
            <a:r>
              <a:rPr lang="es-ES_tradnl" dirty="0"/>
              <a:t>Nuestro equipo le conseguirá objetivos rápidamente.</a:t>
            </a:r>
          </a:p>
          <a:p>
            <a:pPr marL="285750" indent="-285750">
              <a:lnSpc>
                <a:spcPct val="85000"/>
              </a:lnSpc>
              <a:buFont typeface="Arial" panose="020B0604020202020204" pitchFamily="34" charset="0"/>
              <a:buChar char="•"/>
              <a:defRPr sz="1400" i="1">
                <a:solidFill>
                  <a:schemeClr val="tx2"/>
                </a:solidFill>
              </a:defRPr>
            </a:pPr>
            <a:r>
              <a:rPr lang="es-ES_tradnl" dirty="0"/>
              <a:t>Podemos empezar de inmediato.</a:t>
            </a:r>
          </a:p>
          <a:p>
            <a:pPr marL="285750" indent="-285750">
              <a:lnSpc>
                <a:spcPct val="85000"/>
              </a:lnSpc>
              <a:buFont typeface="Arial" panose="020B0604020202020204" pitchFamily="34" charset="0"/>
              <a:buChar char="•"/>
            </a:pPr>
            <a:endParaRPr lang="es-ES_tradnl" sz="1400" i="1" dirty="0">
              <a:solidFill>
                <a:schemeClr val="tx2"/>
              </a:solidFill>
            </a:endParaRP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75552" y="3642355"/>
            <a:ext cx="3052218"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es-ES_tradnl" dirty="0"/>
              <a:t>Expresivo</a:t>
            </a:r>
          </a:p>
          <a:p>
            <a:pPr>
              <a:lnSpc>
                <a:spcPct val="85000"/>
              </a:lnSpc>
            </a:pPr>
            <a:endParaRPr lang="es-ES_tradnl" sz="1400" dirty="0">
              <a:solidFill>
                <a:schemeClr val="tx2"/>
              </a:solidFill>
            </a:endParaRPr>
          </a:p>
          <a:p>
            <a:pPr marL="285750" indent="-285750">
              <a:lnSpc>
                <a:spcPct val="85000"/>
              </a:lnSpc>
              <a:buFont typeface="Arial" panose="020B0604020202020204" pitchFamily="34" charset="0"/>
              <a:buChar char="•"/>
              <a:defRPr sz="1400" i="1">
                <a:solidFill>
                  <a:schemeClr val="tx2"/>
                </a:solidFill>
              </a:defRPr>
            </a:pPr>
            <a:r>
              <a:rPr lang="es-ES_tradnl" dirty="0"/>
              <a:t>Es un placer ayudarle a poner esto en marcha.</a:t>
            </a:r>
          </a:p>
          <a:p>
            <a:pPr marL="285750" indent="-285750">
              <a:lnSpc>
                <a:spcPct val="85000"/>
              </a:lnSpc>
              <a:buFont typeface="Arial" panose="020B0604020202020204" pitchFamily="34" charset="0"/>
              <a:buChar char="•"/>
              <a:defRPr sz="1400" i="1">
                <a:solidFill>
                  <a:schemeClr val="tx2"/>
                </a:solidFill>
              </a:defRPr>
            </a:pPr>
            <a:r>
              <a:rPr lang="es-ES_tradnl" dirty="0"/>
              <a:t>Cuando se complete el cambio, usted va a ser un alto directivo a nivel internacional.</a:t>
            </a:r>
          </a:p>
          <a:p>
            <a:pPr marL="285750" indent="-285750">
              <a:lnSpc>
                <a:spcPct val="85000"/>
              </a:lnSpc>
              <a:buFont typeface="Arial" panose="020B0604020202020204" pitchFamily="34" charset="0"/>
              <a:buChar char="•"/>
              <a:defRPr sz="1400" i="1">
                <a:solidFill>
                  <a:schemeClr val="tx2"/>
                </a:solidFill>
              </a:defRPr>
            </a:pPr>
            <a:r>
              <a:rPr lang="es-ES_tradnl" dirty="0"/>
              <a:t>Va a significar un gran avance para usted y su organización.</a:t>
            </a:r>
          </a:p>
          <a:p>
            <a:pPr marL="285750" indent="-285750">
              <a:lnSpc>
                <a:spcPct val="85000"/>
              </a:lnSpc>
              <a:buFont typeface="Arial" panose="020B0604020202020204" pitchFamily="34" charset="0"/>
              <a:buChar char="•"/>
              <a:defRPr sz="1400" i="1">
                <a:solidFill>
                  <a:schemeClr val="tx2"/>
                </a:solidFill>
              </a:defRPr>
            </a:pPr>
            <a:r>
              <a:rPr lang="es-ES_tradnl" dirty="0"/>
              <a:t>La alta dirección respalda este cambio por completo.</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ES_tradn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ES_tradn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ES_tradn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ES_tradnl" dirty="0"/>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5" y="1020526"/>
            <a:ext cx="3003688"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es-ES_tradnl" dirty="0"/>
              <a:t>Analítico</a:t>
            </a:r>
            <a:br>
              <a:rPr lang="es-ES_tradnl" sz="1400" dirty="0">
                <a:solidFill>
                  <a:schemeClr val="tx2"/>
                </a:solidFill>
              </a:rPr>
            </a:br>
            <a:endParaRPr lang="es-ES_tradnl" sz="1400" dirty="0">
              <a:solidFill>
                <a:schemeClr val="tx2"/>
              </a:solidFill>
            </a:endParaRPr>
          </a:p>
          <a:p>
            <a:pPr marL="285750" indent="-285750">
              <a:lnSpc>
                <a:spcPct val="85000"/>
              </a:lnSpc>
              <a:buFont typeface="Arial" panose="020B0604020202020204" pitchFamily="34" charset="0"/>
              <a:buChar char="•"/>
              <a:defRPr sz="1400">
                <a:solidFill>
                  <a:schemeClr val="tx2"/>
                </a:solidFill>
              </a:defRPr>
            </a:pPr>
            <a:r>
              <a:rPr lang="es-ES_tradnl" i="1" dirty="0"/>
              <a:t>Lo que hemos hecho hasta ahora, en base a la información, es esto...</a:t>
            </a:r>
            <a:r>
              <a:rPr lang="es-ES_tradnl" dirty="0"/>
              <a:t>  </a:t>
            </a:r>
          </a:p>
          <a:p>
            <a:pPr marL="285750" indent="-285750">
              <a:lnSpc>
                <a:spcPct val="85000"/>
              </a:lnSpc>
              <a:buFont typeface="Arial" panose="020B0604020202020204" pitchFamily="34" charset="0"/>
              <a:buChar char="•"/>
              <a:defRPr sz="1400" i="1">
                <a:solidFill>
                  <a:schemeClr val="tx2"/>
                </a:solidFill>
              </a:defRPr>
            </a:pPr>
            <a:r>
              <a:rPr lang="es-ES_tradnl" dirty="0"/>
              <a:t>Suponemos lo siguiente…</a:t>
            </a:r>
          </a:p>
          <a:p>
            <a:pPr marL="285750" indent="-285750">
              <a:lnSpc>
                <a:spcPct val="85000"/>
              </a:lnSpc>
              <a:buFont typeface="Arial" panose="020B0604020202020204" pitchFamily="34" charset="0"/>
              <a:buChar char="•"/>
              <a:defRPr sz="1400" i="1">
                <a:solidFill>
                  <a:schemeClr val="tx2"/>
                </a:solidFill>
              </a:defRPr>
            </a:pPr>
            <a:r>
              <a:rPr lang="es-ES_tradnl" dirty="0"/>
              <a:t>Los riesgos son los siguientes…</a:t>
            </a:r>
          </a:p>
          <a:p>
            <a:pPr marL="285750" indent="-285750">
              <a:lnSpc>
                <a:spcPct val="85000"/>
              </a:lnSpc>
              <a:buFont typeface="Arial" panose="020B0604020202020204" pitchFamily="34" charset="0"/>
              <a:buChar char="•"/>
              <a:defRPr sz="1400" i="1">
                <a:solidFill>
                  <a:schemeClr val="tx2"/>
                </a:solidFill>
              </a:defRPr>
            </a:pPr>
            <a:r>
              <a:rPr lang="es-ES_tradnl" dirty="0"/>
              <a:t>En base a ello, recomendamos…</a:t>
            </a:r>
          </a:p>
          <a:p>
            <a:pPr marL="285750" indent="-285750">
              <a:lnSpc>
                <a:spcPct val="85000"/>
              </a:lnSpc>
              <a:buFont typeface="Arial" panose="020B0604020202020204" pitchFamily="34" charset="0"/>
              <a:buChar char="•"/>
            </a:pPr>
            <a:endParaRPr lang="es-ES_tradnl" sz="1400" i="1" dirty="0">
              <a:solidFill>
                <a:schemeClr val="tx2"/>
              </a:solidFill>
            </a:endParaRPr>
          </a:p>
        </p:txBody>
      </p:sp>
      <p:sp>
        <p:nvSpPr>
          <p:cNvPr id="16" name="Rectangle 15">
            <a:extLst>
              <a:ext uri="{FF2B5EF4-FFF2-40B4-BE49-F238E27FC236}">
                <a16:creationId xmlns:a16="http://schemas.microsoft.com/office/drawing/2014/main" id="{29EF0AD4-1AC4-46B9-9663-6E253CA1EE0B}"/>
              </a:ext>
            </a:extLst>
          </p:cNvPr>
          <p:cNvSpPr/>
          <p:nvPr/>
        </p:nvSpPr>
        <p:spPr bwMode="gray">
          <a:xfrm>
            <a:off x="6868949" y="565498"/>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dirty="0"/>
              <a:t>Controla</a:t>
            </a:r>
          </a:p>
        </p:txBody>
      </p:sp>
      <p:sp>
        <p:nvSpPr>
          <p:cNvPr id="17" name="Rectangle 16">
            <a:extLst>
              <a:ext uri="{FF2B5EF4-FFF2-40B4-BE49-F238E27FC236}">
                <a16:creationId xmlns:a16="http://schemas.microsoft.com/office/drawing/2014/main" id="{8CC6E6DE-065F-4002-8430-858A6DAA3813}"/>
              </a:ext>
            </a:extLst>
          </p:cNvPr>
          <p:cNvSpPr/>
          <p:nvPr/>
        </p:nvSpPr>
        <p:spPr bwMode="gray">
          <a:xfrm>
            <a:off x="6952430" y="5584251"/>
            <a:ext cx="2267770"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dirty="0"/>
              <a:t>Demuestra emociones</a:t>
            </a:r>
          </a:p>
        </p:txBody>
      </p:sp>
      <p:sp>
        <p:nvSpPr>
          <p:cNvPr id="19" name="Rectangle 18">
            <a:extLst>
              <a:ext uri="{FF2B5EF4-FFF2-40B4-BE49-F238E27FC236}">
                <a16:creationId xmlns:a16="http://schemas.microsoft.com/office/drawing/2014/main" id="{49E182D6-27B9-45F7-AE44-F36177263F53}"/>
              </a:ext>
            </a:extLst>
          </p:cNvPr>
          <p:cNvSpPr/>
          <p:nvPr/>
        </p:nvSpPr>
        <p:spPr bwMode="gray">
          <a:xfrm>
            <a:off x="4174051" y="306467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ES_tradnl" dirty="0"/>
              <a:t>Pregunta</a:t>
            </a:r>
          </a:p>
        </p:txBody>
      </p:sp>
      <p:sp>
        <p:nvSpPr>
          <p:cNvPr id="20" name="Rectangle 19">
            <a:extLst>
              <a:ext uri="{FF2B5EF4-FFF2-40B4-BE49-F238E27FC236}">
                <a16:creationId xmlns:a16="http://schemas.microsoft.com/office/drawing/2014/main" id="{B080C598-BECA-40BF-8182-9E27DB2C024B}"/>
              </a:ext>
            </a:extLst>
          </p:cNvPr>
          <p:cNvSpPr/>
          <p:nvPr/>
        </p:nvSpPr>
        <p:spPr bwMode="gray">
          <a:xfrm>
            <a:off x="10564016" y="305964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ES_tradnl" dirty="0"/>
              <a:t>Dice</a:t>
            </a:r>
          </a:p>
        </p:txBody>
      </p:sp>
    </p:spTree>
    <p:extLst>
      <p:ext uri="{BB962C8B-B14F-4D97-AF65-F5344CB8AC3E}">
        <p14:creationId xmlns:p14="http://schemas.microsoft.com/office/powerpoint/2010/main" val="2938250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87089" y="228600"/>
            <a:ext cx="3691199" cy="1995488"/>
          </a:xfrm>
        </p:spPr>
        <p:txBody>
          <a:bodyPr wrap="square">
            <a:noAutofit/>
          </a:bodyPr>
          <a:lstStyle/>
          <a:p>
            <a:r>
              <a:rPr lang="es-ES_tradnl" dirty="0"/>
              <a:t>Usar la Versatilidad para ganarse la confianza</a:t>
            </a:r>
            <a:endParaRPr lang="es-ES_tradnl"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0363" y="228600"/>
            <a:ext cx="7793037" cy="5875451"/>
          </a:xfrm>
        </p:spPr>
        <p:txBody>
          <a:bodyPr wrap="square">
            <a:noAutofit/>
          </a:bodyPr>
          <a:lstStyle/>
          <a:p>
            <a:r>
              <a:rPr lang="es-ES_tradnl"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s-ES_tradnl" dirty="0"/>
              <a:t>© The TRACOM Corporation. Todos los derechos reservados</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ES_tradnl" smtClean="0"/>
              <a:t>74</a:t>
            </a:fld>
            <a:endParaRPr lang="es-ES_tradnl" dirty="0"/>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370377" y="3574619"/>
            <a:ext cx="3231388"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90000"/>
              </a:lnSpc>
              <a:defRPr b="1">
                <a:solidFill>
                  <a:schemeClr val="tx2"/>
                </a:solidFill>
                <a:latin typeface="Arial Black" panose="020B0A04020102020204" pitchFamily="34" charset="0"/>
              </a:defRPr>
            </a:pPr>
            <a:r>
              <a:rPr lang="es-ES_tradnl" dirty="0"/>
              <a:t>Afable</a:t>
            </a:r>
          </a:p>
          <a:p>
            <a:pPr algn="r">
              <a:lnSpc>
                <a:spcPct val="90000"/>
              </a:lnSpc>
            </a:pPr>
            <a:endParaRPr lang="es-ES_tradnl"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Comparta la información personal que sea relevante</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Sea original y sincero</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Muestre su compromiso para ayudar</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Empatice con sus necesidades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Evite presiones innecesarias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Recuerde los nombres de las personas clave con quien están relacionados</a:t>
            </a: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874586"/>
            <a:ext cx="3261629"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es-ES_tradnl" dirty="0"/>
              <a:t>Motivador</a:t>
            </a:r>
            <a:br>
              <a:rPr lang="es-ES_tradnl" sz="1400" dirty="0">
                <a:solidFill>
                  <a:schemeClr val="tx2"/>
                </a:solidFill>
              </a:rPr>
            </a:br>
            <a:endParaRPr lang="es-ES_tradnl"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Muestre confianza en sus habilidades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Infórmele si no se puede cumplir con lo exigido</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Sea franco</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Adáptese al ritmo rápido</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Comunique que ha comprendido los resultados deseados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Sea eficiente con su tiempo</a:t>
            </a:r>
          </a:p>
          <a:p>
            <a:pPr marL="285750" indent="-285750">
              <a:lnSpc>
                <a:spcPct val="90000"/>
              </a:lnSpc>
              <a:buFont typeface="Arial" panose="020B0604020202020204" pitchFamily="34" charset="0"/>
              <a:buChar char="•"/>
            </a:pPr>
            <a:endParaRPr lang="es-ES_tradnl" sz="1400" dirty="0">
              <a:solidFill>
                <a:schemeClr val="tx1"/>
              </a:solidFill>
              <a:cs typeface="Arial" panose="020B0604020202020204" pitchFamily="34" charset="0"/>
            </a:endParaRP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499352" y="3574619"/>
            <a:ext cx="3479922"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90000"/>
              </a:lnSpc>
              <a:defRPr b="1">
                <a:solidFill>
                  <a:schemeClr val="tx2"/>
                </a:solidFill>
                <a:latin typeface="Arial Black" panose="020B0A04020102020204" pitchFamily="34" charset="0"/>
              </a:defRPr>
            </a:pPr>
            <a:r>
              <a:rPr lang="es-ES_tradnl" dirty="0"/>
              <a:t>Expresivo</a:t>
            </a:r>
          </a:p>
          <a:p>
            <a:pPr>
              <a:lnSpc>
                <a:spcPct val="90000"/>
              </a:lnSpc>
            </a:pPr>
            <a:endParaRPr lang="es-ES_tradnl"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spc="-20" dirty="0"/>
              <a:t>Mantenga una postura informal y abierta</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spc="-20" dirty="0"/>
              <a:t>No oculte innecesariamente sus sentimientos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spc="-20" dirty="0"/>
              <a:t>Evite desafiarlos o competir con ellos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spc="-20" dirty="0"/>
              <a:t>Muestre entusiasmo por sus ideas y puntos de vista</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spc="-20" dirty="0"/>
              <a:t>Présteles toda su atención</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spc="-20" dirty="0"/>
              <a:t>Hable de temas no relacionados con</a:t>
            </a:r>
            <a:br>
              <a:rPr lang="es-ES_tradnl" spc="-20" dirty="0"/>
            </a:br>
            <a:r>
              <a:rPr lang="es-ES_tradnl" spc="-20" dirty="0"/>
              <a:t>el trabajo</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ES_tradn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ES_tradn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ES_tradn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ES_tradnl" dirty="0"/>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5" y="874766"/>
            <a:ext cx="3193810"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es-ES_tradnl" dirty="0"/>
              <a:t>Analítico</a:t>
            </a:r>
            <a:br>
              <a:rPr lang="es-ES_tradnl" sz="1400" dirty="0">
                <a:solidFill>
                  <a:schemeClr val="tx2"/>
                </a:solidFill>
              </a:rPr>
            </a:br>
            <a:endParaRPr lang="es-ES_tradnl"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Demuestre que es capaz</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Exprese la lógica detrás de las propuestas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Céntrese en la calidad</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Prepárese con anticipación y conozca su organización</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Exprese los pros y los contras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es-ES_tradnl" dirty="0"/>
              <a:t>Deje que crezca la relación personal sin presiones</a:t>
            </a:r>
          </a:p>
          <a:p>
            <a:pPr algn="r">
              <a:lnSpc>
                <a:spcPct val="85000"/>
              </a:lnSpc>
              <a:defRPr sz="1400">
                <a:solidFill>
                  <a:schemeClr val="tx2"/>
                </a:solidFill>
              </a:defRPr>
            </a:pPr>
            <a:r>
              <a:rPr lang="es-ES_tradnl" dirty="0"/>
              <a:t>  </a:t>
            </a:r>
          </a:p>
          <a:p>
            <a:pPr>
              <a:lnSpc>
                <a:spcPct val="85000"/>
              </a:lnSpc>
            </a:pPr>
            <a:endParaRPr lang="es-ES_tradnl" sz="1400" dirty="0">
              <a:solidFill>
                <a:schemeClr val="tx2"/>
              </a:solidFill>
            </a:endParaRPr>
          </a:p>
        </p:txBody>
      </p:sp>
      <p:sp>
        <p:nvSpPr>
          <p:cNvPr id="16" name="Rectangle 15">
            <a:extLst>
              <a:ext uri="{FF2B5EF4-FFF2-40B4-BE49-F238E27FC236}">
                <a16:creationId xmlns:a16="http://schemas.microsoft.com/office/drawing/2014/main" id="{87563C0A-7812-4C20-B1CA-09653A37BA55}"/>
              </a:ext>
            </a:extLst>
          </p:cNvPr>
          <p:cNvSpPr/>
          <p:nvPr/>
        </p:nvSpPr>
        <p:spPr bwMode="gray">
          <a:xfrm>
            <a:off x="6868949" y="565498"/>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dirty="0"/>
              <a:t>Controla</a:t>
            </a:r>
          </a:p>
        </p:txBody>
      </p:sp>
      <p:sp>
        <p:nvSpPr>
          <p:cNvPr id="17" name="Rectangle 16">
            <a:extLst>
              <a:ext uri="{FF2B5EF4-FFF2-40B4-BE49-F238E27FC236}">
                <a16:creationId xmlns:a16="http://schemas.microsoft.com/office/drawing/2014/main" id="{929F3531-5DE5-4818-BE20-D62400B89627}"/>
              </a:ext>
            </a:extLst>
          </p:cNvPr>
          <p:cNvSpPr/>
          <p:nvPr/>
        </p:nvSpPr>
        <p:spPr bwMode="gray">
          <a:xfrm>
            <a:off x="6647630" y="5734124"/>
            <a:ext cx="2860436"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ES_tradnl" dirty="0"/>
              <a:t>Demuestra emociones</a:t>
            </a:r>
          </a:p>
        </p:txBody>
      </p:sp>
      <p:sp>
        <p:nvSpPr>
          <p:cNvPr id="19" name="Rectangle 18">
            <a:extLst>
              <a:ext uri="{FF2B5EF4-FFF2-40B4-BE49-F238E27FC236}">
                <a16:creationId xmlns:a16="http://schemas.microsoft.com/office/drawing/2014/main" id="{167017FB-2809-447C-A1D9-B8E9894484FB}"/>
              </a:ext>
            </a:extLst>
          </p:cNvPr>
          <p:cNvSpPr/>
          <p:nvPr/>
        </p:nvSpPr>
        <p:spPr bwMode="gray">
          <a:xfrm>
            <a:off x="4174051" y="306467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ES_tradnl" dirty="0"/>
              <a:t>Pregunta</a:t>
            </a:r>
          </a:p>
        </p:txBody>
      </p:sp>
      <p:sp>
        <p:nvSpPr>
          <p:cNvPr id="20" name="Rectangle 19">
            <a:extLst>
              <a:ext uri="{FF2B5EF4-FFF2-40B4-BE49-F238E27FC236}">
                <a16:creationId xmlns:a16="http://schemas.microsoft.com/office/drawing/2014/main" id="{9253DAD2-F2DD-42CE-8F55-BD7232353732}"/>
              </a:ext>
            </a:extLst>
          </p:cNvPr>
          <p:cNvSpPr/>
          <p:nvPr/>
        </p:nvSpPr>
        <p:spPr bwMode="gray">
          <a:xfrm>
            <a:off x="10564016" y="305964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ES_tradnl" dirty="0"/>
              <a:t>Dice</a:t>
            </a:r>
          </a:p>
        </p:txBody>
      </p:sp>
    </p:spTree>
    <p:extLst>
      <p:ext uri="{BB962C8B-B14F-4D97-AF65-F5344CB8AC3E}">
        <p14:creationId xmlns:p14="http://schemas.microsoft.com/office/powerpoint/2010/main" val="27948143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63671" y="228600"/>
            <a:ext cx="11399728" cy="1009650"/>
          </a:xfrm>
        </p:spPr>
        <p:txBody>
          <a:bodyPr/>
          <a:lstStyle/>
          <a:p>
            <a:pPr>
              <a:defRPr>
                <a:ea typeface="ヒラギノ角ゴ Pro W3" pitchFamily="4" charset="-128"/>
                <a:cs typeface="ヒラギノ角ゴ Pro W3" pitchFamily="4" charset="-128"/>
              </a:defRPr>
            </a:pPr>
            <a:r>
              <a:rPr lang="es-ES_tradnl" dirty="0"/>
              <a:t>Plan de acción de Versatilidad</a:t>
            </a:r>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676405" y="1823642"/>
            <a:ext cx="7275411" cy="3731791"/>
          </a:xfrm>
        </p:spPr>
        <p:txBody>
          <a:bodyPr wrap="square">
            <a:noAutofit/>
          </a:bodyPr>
          <a:lstStyle/>
          <a:p>
            <a:pPr eaLnBrk="1" hangingPunct="1">
              <a:defRPr sz="2000">
                <a:ea typeface="ヒラギノ角ゴ Pro W3" pitchFamily="4" charset="-128"/>
                <a:cs typeface="ヒラギノ角ゴ Pro W3" pitchFamily="4" charset="-128"/>
              </a:defRPr>
            </a:pPr>
            <a:r>
              <a:rPr lang="es-ES_tradnl" dirty="0"/>
              <a:t>Elaborar un plan de acción para aumentar la Versatilidad con los clientes.</a:t>
            </a:r>
          </a:p>
          <a:p>
            <a:pPr eaLnBrk="1" hangingPunct="1">
              <a:defRPr sz="2000" b="1">
                <a:ea typeface="ヒラギノ角ゴ Pro W3" pitchFamily="4" charset="-128"/>
                <a:cs typeface="ヒラギノ角ゴ Pro W3" pitchFamily="4" charset="-128"/>
              </a:defRPr>
            </a:pPr>
            <a:r>
              <a:rPr lang="es-ES_tradnl" dirty="0"/>
              <a:t>Instrucciones:</a:t>
            </a:r>
            <a:endParaRPr lang="es-ES_tradnl" sz="2000" dirty="0">
              <a:ea typeface="ヒラギノ角ゴ Pro W3" pitchFamily="4" charset="-128"/>
              <a:cs typeface="ヒラギノ角ゴ Pro W3" pitchFamily="4" charset="-128"/>
            </a:endParaRPr>
          </a:p>
          <a:p>
            <a:pPr marL="342900" indent="-342900">
              <a:buFont typeface="Wingdings" panose="05000000000000000000" pitchFamily="2" charset="2"/>
              <a:buChar char="§"/>
              <a:defRPr sz="2000"/>
            </a:pPr>
            <a:r>
              <a:rPr lang="es-ES_tradnl" dirty="0"/>
              <a:t>Evalúe el Estilo del cliente que ha identificado. </a:t>
            </a:r>
          </a:p>
          <a:p>
            <a:pPr marL="342900" indent="-342900">
              <a:buFont typeface="Wingdings" panose="05000000000000000000" pitchFamily="2" charset="2"/>
              <a:buChar char="§"/>
              <a:defRPr sz="2000"/>
            </a:pPr>
            <a:r>
              <a:rPr lang="es-ES_tradnl" dirty="0"/>
              <a:t>¿Cómo puede obstaculizar </a:t>
            </a:r>
            <a:r>
              <a:rPr lang="es-ES_tradnl" u="sng" dirty="0"/>
              <a:t>su</a:t>
            </a:r>
            <a:r>
              <a:rPr lang="es-ES_tradnl" dirty="0"/>
              <a:t> Estilo en la mejora de la relación? (Piense en la acción de crecimiento de su Estilo).</a:t>
            </a:r>
          </a:p>
          <a:p>
            <a:pPr marL="342900" indent="-342900">
              <a:buFont typeface="Wingdings" panose="05000000000000000000" pitchFamily="2" charset="2"/>
              <a:buChar char="§"/>
              <a:defRPr sz="2000"/>
            </a:pPr>
            <a:r>
              <a:rPr lang="es-ES_tradnl" dirty="0"/>
              <a:t>¿Qué acciones puede llevar a cabo para aumentar la Versatilidad con este cliente?</a:t>
            </a:r>
          </a:p>
          <a:p>
            <a:pPr marL="342900" indent="-342900">
              <a:buFont typeface="Wingdings" panose="05000000000000000000" pitchFamily="2" charset="2"/>
              <a:buChar char="§"/>
              <a:defRPr sz="2000"/>
            </a:pPr>
            <a:r>
              <a:rPr lang="es-ES_tradnl" dirty="0"/>
              <a:t>En su grupo de trabajo, discuta su plan y pida la opinión del grupo.</a:t>
            </a:r>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a:lstStyle/>
          <a:p>
            <a:fld id="{1B1CF60C-C85D-47C0-8597-E3BF95F18FA3}" type="slidenum">
              <a:rPr lang="es-ES_tradnl" smtClean="0"/>
              <a:t>75</a:t>
            </a:fld>
            <a:endParaRPr lang="es-ES_tradnl" dirty="0"/>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a:lstStyle/>
          <a:p>
            <a:pPr algn="l"/>
            <a:r>
              <a:rPr lang="es-ES_tradnl" dirty="0"/>
              <a:t>© The TRACOM Corporation. Todos los derechos reservados</a:t>
            </a:r>
          </a:p>
        </p:txBody>
      </p:sp>
      <p:pic>
        <p:nvPicPr>
          <p:cNvPr id="6" name="Picture 5" descr="A group of people in a meeting  Description automatically generated">
            <a:extLst>
              <a:ext uri="{FF2B5EF4-FFF2-40B4-BE49-F238E27FC236}">
                <a16:creationId xmlns:a16="http://schemas.microsoft.com/office/drawing/2014/main" id="{F876516B-B85C-4604-AE52-7E6A6355073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5CCA5A35-6481-4094-B81A-AE605AE45AD4}"/>
              </a:ext>
            </a:extLst>
          </p:cNvPr>
          <p:cNvSpPr txBox="1">
            <a:spLocks/>
          </p:cNvSpPr>
          <p:nvPr/>
        </p:nvSpPr>
        <p:spPr>
          <a:xfrm>
            <a:off x="9248195" y="6406861"/>
            <a:ext cx="2743200" cy="282575"/>
          </a:xfrm>
          <a:prstGeom prst="rect">
            <a:avLst/>
          </a:prstGeom>
        </p:spPr>
        <p:txBody>
          <a:bodyPr vert="horz" lIns="0" tIns="0" rIns="0" bIns="0" anchor="t" anchorCtr="0"/>
          <a:lstStyle>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CF60C-C85D-47C0-8597-E3BF95F18FA3}" type="slidenum">
              <a:rPr lang="es-ES_tradnl" smtClean="0"/>
              <a:t>75</a:t>
            </a:fld>
            <a:endParaRPr lang="es-ES_tradnl" dirty="0"/>
          </a:p>
        </p:txBody>
      </p:sp>
    </p:spTree>
    <p:extLst>
      <p:ext uri="{BB962C8B-B14F-4D97-AF65-F5344CB8AC3E}">
        <p14:creationId xmlns:p14="http://schemas.microsoft.com/office/powerpoint/2010/main" val="32523027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a:xfrm>
            <a:off x="1143000" y="2316163"/>
            <a:ext cx="7144352" cy="1968499"/>
          </a:xfrm>
        </p:spPr>
        <p:txBody>
          <a:bodyPr wrap="square"/>
          <a:lstStyle/>
          <a:p>
            <a:r>
              <a:rPr lang="es-ES_tradnl" dirty="0">
                <a:solidFill>
                  <a:schemeClr val="accent2"/>
                </a:solidFill>
              </a:rPr>
              <a:t>Observar la Versatilidad de forma virtual</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63063" y="6518275"/>
            <a:ext cx="2743200" cy="282575"/>
          </a:xfrm>
        </p:spPr>
        <p:txBody>
          <a:bodyPr/>
          <a:lstStyle/>
          <a:p>
            <a:fld id="{1B1CF60C-C85D-47C0-8597-E3BF95F18FA3}" type="slidenum">
              <a:rPr lang="es-ES_tradnl" smtClean="0"/>
              <a:t>76</a:t>
            </a:fld>
            <a:endParaRPr lang="es-ES_tradnl" dirty="0"/>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es-ES_tradnl" dirty="0"/>
              <a:t>© The TRACOM Corporation. Todos los derechos reservados</a:t>
            </a:r>
          </a:p>
        </p:txBody>
      </p:sp>
    </p:spTree>
    <p:extLst>
      <p:ext uri="{BB962C8B-B14F-4D97-AF65-F5344CB8AC3E}">
        <p14:creationId xmlns:p14="http://schemas.microsoft.com/office/powerpoint/2010/main" val="4260425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3E6171-F966-1A47-A398-98D0F079E7F1}"/>
              </a:ext>
            </a:extLst>
          </p:cNvPr>
          <p:cNvSpPr>
            <a:spLocks noGrp="1"/>
          </p:cNvSpPr>
          <p:nvPr>
            <p:ph type="sldNum" sz="quarter" idx="12"/>
          </p:nvPr>
        </p:nvSpPr>
        <p:spPr bwMode="gray"/>
        <p:txBody>
          <a:bodyPr wrap="square">
            <a:noAutofit/>
          </a:bodyPr>
          <a:lstStyle/>
          <a:p>
            <a:fld id="{1B1CF60C-C85D-47C0-8597-E3BF95F18FA3}" type="slidenum">
              <a:rPr lang="es-ES_tradnl" smtClean="0"/>
              <a:t>77</a:t>
            </a:fld>
            <a:endParaRPr lang="es-ES_tradnl" dirty="0"/>
          </a:p>
        </p:txBody>
      </p:sp>
      <p:sp>
        <p:nvSpPr>
          <p:cNvPr id="6" name="Footer Placeholder 5">
            <a:extLst>
              <a:ext uri="{FF2B5EF4-FFF2-40B4-BE49-F238E27FC236}">
                <a16:creationId xmlns:a16="http://schemas.microsoft.com/office/drawing/2014/main" id="{AB700BBA-34EF-DC4D-B7B6-810D293CB97F}"/>
              </a:ext>
            </a:extLst>
          </p:cNvPr>
          <p:cNvSpPr>
            <a:spLocks noGrp="1"/>
          </p:cNvSpPr>
          <p:nvPr>
            <p:ph type="ftr" sz="quarter" idx="13"/>
          </p:nvPr>
        </p:nvSpPr>
        <p:spPr bwMode="gray"/>
        <p:txBody>
          <a:bodyPr wrap="square">
            <a:noAutofit/>
          </a:bodyPr>
          <a:lstStyle/>
          <a:p>
            <a:pPr algn="l"/>
            <a:r>
              <a:rPr lang="es-ES_tradnl" dirty="0"/>
              <a:t>© The TRACOM Corporation. Todos los derechos reservados</a:t>
            </a:r>
          </a:p>
        </p:txBody>
      </p:sp>
      <p:sp>
        <p:nvSpPr>
          <p:cNvPr id="9" name="Freeform: Shape 8">
            <a:extLst>
              <a:ext uri="{FF2B5EF4-FFF2-40B4-BE49-F238E27FC236}">
                <a16:creationId xmlns:a16="http://schemas.microsoft.com/office/drawing/2014/main" id="{B2B295F1-5949-4CF2-AC2E-9723645FB4E3}"/>
              </a:ext>
            </a:extLst>
          </p:cNvPr>
          <p:cNvSpPr>
            <a:spLocks noChangeArrowheads="1"/>
          </p:cNvSpPr>
          <p:nvPr/>
        </p:nvSpPr>
        <p:spPr bwMode="gray">
          <a:xfrm>
            <a:off x="4292600" y="1628974"/>
            <a:ext cx="6785495"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274320" tIns="0" rIns="27432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es-ES_tradnl" dirty="0"/>
              <a:t>Llamo para ver si ha tenido la oportunidad de ver el vídeo que le he enviado sobre las últimas actualizaciones tecnológicas. ¿Qué piensa?</a:t>
            </a:r>
          </a:p>
        </p:txBody>
      </p:sp>
    </p:spTree>
    <p:extLst>
      <p:ext uri="{BB962C8B-B14F-4D97-AF65-F5344CB8AC3E}">
        <p14:creationId xmlns:p14="http://schemas.microsoft.com/office/powerpoint/2010/main" val="18209019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BE93A5-4EA9-DF4B-ADD9-B38844BD9B32}"/>
              </a:ext>
            </a:extLst>
          </p:cNvPr>
          <p:cNvSpPr>
            <a:spLocks noGrp="1"/>
          </p:cNvSpPr>
          <p:nvPr>
            <p:ph type="sldNum" sz="quarter" idx="12"/>
          </p:nvPr>
        </p:nvSpPr>
        <p:spPr bwMode="gray">
          <a:xfrm>
            <a:off x="9220200" y="6438900"/>
            <a:ext cx="2743200" cy="153888"/>
          </a:xfrm>
        </p:spPr>
        <p:txBody>
          <a:bodyPr wrap="square">
            <a:noAutofit/>
          </a:bodyPr>
          <a:lstStyle/>
          <a:p>
            <a:fld id="{1B1CF60C-C85D-47C0-8597-E3BF95F18FA3}" type="slidenum">
              <a:rPr lang="es-ES_tradnl" smtClean="0"/>
              <a:t>78</a:t>
            </a:fld>
            <a:endParaRPr lang="es-ES_tradnl" dirty="0"/>
          </a:p>
        </p:txBody>
      </p:sp>
      <p:sp>
        <p:nvSpPr>
          <p:cNvPr id="6" name="Footer Placeholder 5">
            <a:extLst>
              <a:ext uri="{FF2B5EF4-FFF2-40B4-BE49-F238E27FC236}">
                <a16:creationId xmlns:a16="http://schemas.microsoft.com/office/drawing/2014/main" id="{033B08D9-FC3C-5648-85B9-B84B86E78E82}"/>
              </a:ext>
            </a:extLst>
          </p:cNvPr>
          <p:cNvSpPr>
            <a:spLocks noGrp="1"/>
          </p:cNvSpPr>
          <p:nvPr>
            <p:ph type="ftr" sz="quarter" idx="13"/>
          </p:nvPr>
        </p:nvSpPr>
        <p:spPr bwMode="gray">
          <a:xfrm>
            <a:off x="228600" y="6438900"/>
            <a:ext cx="7924800" cy="153888"/>
          </a:xfrm>
        </p:spPr>
        <p:txBody>
          <a:bodyPr wrap="square">
            <a:noAutofit/>
          </a:bodyPr>
          <a:lstStyle/>
          <a:p>
            <a:pPr algn="l"/>
            <a:r>
              <a:rPr lang="es-ES_tradnl" dirty="0"/>
              <a:t>© The TRACOM Corporation. Todos los derechos reservados</a:t>
            </a:r>
          </a:p>
        </p:txBody>
      </p:sp>
      <p:sp>
        <p:nvSpPr>
          <p:cNvPr id="7" name="Freeform: Shape 6">
            <a:extLst>
              <a:ext uri="{FF2B5EF4-FFF2-40B4-BE49-F238E27FC236}">
                <a16:creationId xmlns:a16="http://schemas.microsoft.com/office/drawing/2014/main" id="{CFE622C3-847F-41D7-B04C-A6134A57D229}"/>
              </a:ext>
            </a:extLst>
          </p:cNvPr>
          <p:cNvSpPr>
            <a:spLocks noChangeArrowheads="1"/>
          </p:cNvSpPr>
          <p:nvPr/>
        </p:nvSpPr>
        <p:spPr bwMode="gray">
          <a:xfrm flipH="1">
            <a:off x="534787" y="660401"/>
            <a:ext cx="6317672" cy="2390500"/>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es-ES_tradnl" dirty="0"/>
              <a:t>¡Hola! Veo que son muchos cambios que se van a aplicar muy rápido. Habrá que formar a mi equipo sobre las nuevas características. ¿Puede ayudarnos con eso?</a:t>
            </a:r>
          </a:p>
        </p:txBody>
      </p:sp>
      <p:sp>
        <p:nvSpPr>
          <p:cNvPr id="8" name="Freeform: Shape 7">
            <a:extLst>
              <a:ext uri="{FF2B5EF4-FFF2-40B4-BE49-F238E27FC236}">
                <a16:creationId xmlns:a16="http://schemas.microsoft.com/office/drawing/2014/main" id="{E5501BC1-FD81-4902-B682-36F56A06959B}"/>
              </a:ext>
            </a:extLst>
          </p:cNvPr>
          <p:cNvSpPr>
            <a:spLocks noChangeArrowheads="1"/>
          </p:cNvSpPr>
          <p:nvPr/>
        </p:nvSpPr>
        <p:spPr bwMode="gray">
          <a:xfrm>
            <a:off x="4762500" y="3429001"/>
            <a:ext cx="6939709" cy="2352872"/>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a:spcBef>
                <a:spcPct val="0"/>
              </a:spcBef>
              <a:buClrTx/>
              <a:buSzTx/>
              <a:buNone/>
              <a:defRPr sz="2200">
                <a:solidFill>
                  <a:schemeClr val="bg1"/>
                </a:solidFill>
              </a:defRPr>
            </a:pPr>
            <a:r>
              <a:rPr lang="es-ES_tradnl" dirty="0"/>
              <a:t>Parece un cambio muy grande, pero estas actualizaciones van a mejorar la colaboración de su equipo. Voy a redactar un plan para formar a su equipo y estaré disponible en caso de que surja algún problema. Estoy aquí para ayudarle a usted y al equipo.</a:t>
            </a:r>
          </a:p>
        </p:txBody>
      </p:sp>
    </p:spTree>
    <p:extLst>
      <p:ext uri="{BB962C8B-B14F-4D97-AF65-F5344CB8AC3E}">
        <p14:creationId xmlns:p14="http://schemas.microsoft.com/office/powerpoint/2010/main" val="1176563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7816229-3235-204D-9579-93BE0D538BDD}"/>
              </a:ext>
            </a:extLst>
          </p:cNvPr>
          <p:cNvSpPr>
            <a:spLocks noGrp="1"/>
          </p:cNvSpPr>
          <p:nvPr>
            <p:ph type="sldNum" sz="quarter" idx="12"/>
          </p:nvPr>
        </p:nvSpPr>
        <p:spPr bwMode="gray"/>
        <p:txBody>
          <a:bodyPr wrap="square">
            <a:noAutofit/>
          </a:bodyPr>
          <a:lstStyle/>
          <a:p>
            <a:fld id="{1B1CF60C-C85D-47C0-8597-E3BF95F18FA3}" type="slidenum">
              <a:rPr lang="es-ES_tradnl" smtClean="0"/>
              <a:t>79</a:t>
            </a:fld>
            <a:endParaRPr lang="es-ES_tradnl" dirty="0"/>
          </a:p>
        </p:txBody>
      </p:sp>
      <p:sp>
        <p:nvSpPr>
          <p:cNvPr id="6" name="Footer Placeholder 5">
            <a:extLst>
              <a:ext uri="{FF2B5EF4-FFF2-40B4-BE49-F238E27FC236}">
                <a16:creationId xmlns:a16="http://schemas.microsoft.com/office/drawing/2014/main" id="{F5D36494-A596-464E-B168-99E9F51221F7}"/>
              </a:ext>
            </a:extLst>
          </p:cNvPr>
          <p:cNvSpPr>
            <a:spLocks noGrp="1"/>
          </p:cNvSpPr>
          <p:nvPr>
            <p:ph type="ftr" sz="quarter" idx="13"/>
          </p:nvPr>
        </p:nvSpPr>
        <p:spPr bwMode="gray"/>
        <p:txBody>
          <a:bodyPr wrap="square">
            <a:noAutofit/>
          </a:bodyPr>
          <a:lstStyle/>
          <a:p>
            <a:pPr algn="l"/>
            <a:r>
              <a:rPr lang="es-ES_tradnl" dirty="0"/>
              <a:t>© The TRACOM Corporation. Todos los derechos reservados</a:t>
            </a:r>
          </a:p>
        </p:txBody>
      </p:sp>
      <p:sp>
        <p:nvSpPr>
          <p:cNvPr id="7" name="Freeform: Shape 6">
            <a:extLst>
              <a:ext uri="{FF2B5EF4-FFF2-40B4-BE49-F238E27FC236}">
                <a16:creationId xmlns:a16="http://schemas.microsoft.com/office/drawing/2014/main" id="{260AC26E-34E5-4219-86E7-E5BD8B09F052}"/>
              </a:ext>
            </a:extLst>
          </p:cNvPr>
          <p:cNvSpPr>
            <a:spLocks noChangeArrowheads="1"/>
          </p:cNvSpPr>
          <p:nvPr/>
        </p:nvSpPr>
        <p:spPr bwMode="gray">
          <a:xfrm flipH="1">
            <a:off x="534787" y="517488"/>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274320" tIns="0" rIns="27432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es-ES_tradnl" dirty="0"/>
              <a:t>¡Es emocionante! He echado un vistazo rápido y las nuevas características parecen sensacionales. Le llamaré la semana que viene.</a:t>
            </a:r>
          </a:p>
        </p:txBody>
      </p:sp>
      <p:sp>
        <p:nvSpPr>
          <p:cNvPr id="8" name="Freeform: Shape 7">
            <a:extLst>
              <a:ext uri="{FF2B5EF4-FFF2-40B4-BE49-F238E27FC236}">
                <a16:creationId xmlns:a16="http://schemas.microsoft.com/office/drawing/2014/main" id="{BBB66D75-0082-483E-9E25-4E6411A2DE4E}"/>
              </a:ext>
            </a:extLst>
          </p:cNvPr>
          <p:cNvSpPr>
            <a:spLocks noChangeArrowheads="1"/>
          </p:cNvSpPr>
          <p:nvPr/>
        </p:nvSpPr>
        <p:spPr bwMode="gray">
          <a:xfrm>
            <a:off x="538453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274320" tIns="0" rIns="27432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bg1"/>
                </a:solidFill>
              </a:defRPr>
            </a:pPr>
            <a:r>
              <a:rPr lang="es-ES_tradnl" dirty="0"/>
              <a:t>Sí, las actualizaciones van a funcionar muy bien. Hablamos más tarde.</a:t>
            </a:r>
          </a:p>
        </p:txBody>
      </p:sp>
    </p:spTree>
    <p:extLst>
      <p:ext uri="{BB962C8B-B14F-4D97-AF65-F5344CB8AC3E}">
        <p14:creationId xmlns:p14="http://schemas.microsoft.com/office/powerpoint/2010/main" val="390398423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1143000" y="2316163"/>
            <a:ext cx="7747000" cy="1968499"/>
          </a:xfrm>
        </p:spPr>
        <p:txBody>
          <a:bodyPr wrap="square">
            <a:noAutofit/>
          </a:bodyPr>
          <a:lstStyle/>
          <a:p>
            <a:pPr>
              <a:defRPr>
                <a:solidFill>
                  <a:schemeClr val="accent2"/>
                </a:solidFill>
              </a:defRPr>
            </a:pPr>
            <a:r>
              <a:rPr lang="es-ES_tradnl" dirty="0"/>
              <a:t>Dimensiones del comportamiento</a:t>
            </a:r>
          </a:p>
        </p:txBody>
      </p:sp>
      <p:sp>
        <p:nvSpPr>
          <p:cNvPr id="7" name="Text Placeholder 6">
            <a:extLst>
              <a:ext uri="{FF2B5EF4-FFF2-40B4-BE49-F238E27FC236}">
                <a16:creationId xmlns:a16="http://schemas.microsoft.com/office/drawing/2014/main" id="{CFA1A3AB-5D2C-46F9-BA0F-C37D32D4F3A2}"/>
              </a:ext>
            </a:extLst>
          </p:cNvPr>
          <p:cNvSpPr>
            <a:spLocks noGrp="1"/>
          </p:cNvSpPr>
          <p:nvPr>
            <p:ph type="body" idx="1"/>
          </p:nvPr>
        </p:nvSpPr>
        <p:spPr>
          <a:xfrm>
            <a:off x="1143000" y="4465582"/>
            <a:ext cx="6877050" cy="1346255"/>
          </a:xfrm>
        </p:spPr>
        <p:txBody>
          <a:bodyPr wrap="square">
            <a:noAutofit/>
          </a:bodyPr>
          <a:lstStyle/>
          <a:p>
            <a:pPr>
              <a:defRPr>
                <a:solidFill>
                  <a:schemeClr val="tx1">
                    <a:lumMod val="65000"/>
                    <a:lumOff val="35000"/>
                  </a:schemeClr>
                </a:solidFill>
              </a:defRPr>
            </a:pPr>
            <a:r>
              <a:rPr lang="es-ES_tradnl" dirty="0"/>
              <a:t>La Asertividad y La Receptividad.</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a:xfrm>
            <a:off x="9220200" y="6297612"/>
            <a:ext cx="2743200" cy="282575"/>
          </a:xfrm>
        </p:spPr>
        <p:txBody>
          <a:bodyPr wrap="square">
            <a:noAutofit/>
          </a:bodyPr>
          <a:lstStyle/>
          <a:p>
            <a:fld id="{1B1CF60C-C85D-47C0-8597-E3BF95F18FA3}" type="slidenum">
              <a:rPr lang="es-ES_tradnl" smtClean="0"/>
              <a:t>8</a:t>
            </a:fld>
            <a:endParaRPr lang="es-ES_tradnl"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a:xfrm>
            <a:off x="228600" y="6438900"/>
            <a:ext cx="7924800" cy="282575"/>
          </a:xfrm>
        </p:spPr>
        <p:txBody>
          <a:bodyPr wrap="square">
            <a:noAutofit/>
          </a:bodyPr>
          <a:lstStyle/>
          <a:p>
            <a:pPr algn="l"/>
            <a:r>
              <a:rPr lang="es-ES_tradnl" dirty="0"/>
              <a:t>© The TRACOM Corporation. Todos los derechos reservados.</a:t>
            </a:r>
          </a:p>
        </p:txBody>
      </p:sp>
    </p:spTree>
    <p:extLst>
      <p:ext uri="{BB962C8B-B14F-4D97-AF65-F5344CB8AC3E}">
        <p14:creationId xmlns:p14="http://schemas.microsoft.com/office/powerpoint/2010/main" val="2704484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A8FDDC2-9747-6045-BD4F-C56208C71D84}"/>
              </a:ext>
            </a:extLst>
          </p:cNvPr>
          <p:cNvSpPr>
            <a:spLocks noGrp="1"/>
          </p:cNvSpPr>
          <p:nvPr>
            <p:ph type="sldNum" sz="quarter" idx="12"/>
          </p:nvPr>
        </p:nvSpPr>
        <p:spPr/>
        <p:txBody>
          <a:bodyPr wrap="square">
            <a:noAutofit/>
          </a:bodyPr>
          <a:lstStyle/>
          <a:p>
            <a:fld id="{1B1CF60C-C85D-47C0-8597-E3BF95F18FA3}" type="slidenum">
              <a:rPr lang="es-ES_tradnl" smtClean="0"/>
              <a:t>80</a:t>
            </a:fld>
            <a:endParaRPr lang="es-ES_tradnl" dirty="0"/>
          </a:p>
        </p:txBody>
      </p:sp>
      <p:sp>
        <p:nvSpPr>
          <p:cNvPr id="6" name="Footer Placeholder 5">
            <a:extLst>
              <a:ext uri="{FF2B5EF4-FFF2-40B4-BE49-F238E27FC236}">
                <a16:creationId xmlns:a16="http://schemas.microsoft.com/office/drawing/2014/main" id="{BDEF8FE2-1DEE-4B4C-BE6F-6006EBB50396}"/>
              </a:ext>
            </a:extLst>
          </p:cNvPr>
          <p:cNvSpPr>
            <a:spLocks noGrp="1"/>
          </p:cNvSpPr>
          <p:nvPr>
            <p:ph type="ftr" sz="quarter" idx="13"/>
          </p:nvPr>
        </p:nvSpPr>
        <p:spPr/>
        <p:txBody>
          <a:bodyPr wrap="square">
            <a:noAutofit/>
          </a:bodyPr>
          <a:lstStyle/>
          <a:p>
            <a:pPr algn="l"/>
            <a:r>
              <a:rPr lang="es-ES_tradnl" dirty="0"/>
              <a:t>© The TRACOM Corporation. Todos los derechos reservados</a:t>
            </a:r>
          </a:p>
        </p:txBody>
      </p:sp>
      <p:sp>
        <p:nvSpPr>
          <p:cNvPr id="7" name="Freeform: Shape 6">
            <a:extLst>
              <a:ext uri="{FF2B5EF4-FFF2-40B4-BE49-F238E27FC236}">
                <a16:creationId xmlns:a16="http://schemas.microsoft.com/office/drawing/2014/main" id="{9C021503-4A02-4D86-971E-196FC9F61DC8}"/>
              </a:ext>
            </a:extLst>
          </p:cNvPr>
          <p:cNvSpPr>
            <a:spLocks noChangeArrowheads="1"/>
          </p:cNvSpPr>
          <p:nvPr/>
        </p:nvSpPr>
        <p:spPr bwMode="auto">
          <a:xfrm flipH="1">
            <a:off x="534786" y="517488"/>
            <a:ext cx="6678813"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548640" tIns="0" rIns="64008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es-ES_tradnl" dirty="0"/>
              <a:t>Me parece que estas nuevas actualizaciones nos van a ayudar a ser más eficientes y nos ahorrarán algo de esfuerzo. Sin embargo, antes de adaptarnos a la nueva versión, necesitaremos planificar la formación de mi equipo. ¿Hay algún proceso establecido para eso?</a:t>
            </a:r>
          </a:p>
        </p:txBody>
      </p:sp>
      <p:sp>
        <p:nvSpPr>
          <p:cNvPr id="8" name="Freeform: Shape 7">
            <a:extLst>
              <a:ext uri="{FF2B5EF4-FFF2-40B4-BE49-F238E27FC236}">
                <a16:creationId xmlns:a16="http://schemas.microsoft.com/office/drawing/2014/main" id="{161D621B-25C0-4251-9AA4-AAF59CD19678}"/>
              </a:ext>
            </a:extLst>
          </p:cNvPr>
          <p:cNvSpPr>
            <a:spLocks noChangeArrowheads="1"/>
          </p:cNvSpPr>
          <p:nvPr/>
        </p:nvSpPr>
        <p:spPr bwMode="auto">
          <a:xfrm>
            <a:off x="538453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548640" tIns="0" rIns="64008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bg1"/>
                </a:solidFill>
              </a:defRPr>
            </a:pPr>
            <a:r>
              <a:rPr lang="es-ES_tradnl" dirty="0"/>
              <a:t>Hemos probado las actualizaciones y muestran una mejora significativa en el rendimiento. Le enviaré los datos, junto con una agenda de formación y las fechas disponibles. Si necesita cualquier cosa más, dígamelo.</a:t>
            </a:r>
          </a:p>
        </p:txBody>
      </p:sp>
    </p:spTree>
    <p:extLst>
      <p:ext uri="{BB962C8B-B14F-4D97-AF65-F5344CB8AC3E}">
        <p14:creationId xmlns:p14="http://schemas.microsoft.com/office/powerpoint/2010/main" val="150717732"/>
      </p:ext>
    </p:extLst>
  </p:cSld>
  <p:clrMapOvr>
    <a:masterClrMapping/>
  </p:clrMapOvr>
  <p:transition spd="slow">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03B841F-8F49-BC44-91A4-890ABC183698}"/>
              </a:ext>
            </a:extLst>
          </p:cNvPr>
          <p:cNvSpPr>
            <a:spLocks noGrp="1"/>
          </p:cNvSpPr>
          <p:nvPr>
            <p:ph type="sldNum" sz="quarter" idx="12"/>
          </p:nvPr>
        </p:nvSpPr>
        <p:spPr bwMode="gray"/>
        <p:txBody>
          <a:bodyPr wrap="square">
            <a:noAutofit/>
          </a:bodyPr>
          <a:lstStyle/>
          <a:p>
            <a:fld id="{1B1CF60C-C85D-47C0-8597-E3BF95F18FA3}" type="slidenum">
              <a:rPr lang="es-ES_tradnl" smtClean="0"/>
              <a:t>81</a:t>
            </a:fld>
            <a:endParaRPr lang="es-ES_tradnl" dirty="0"/>
          </a:p>
        </p:txBody>
      </p:sp>
      <p:sp>
        <p:nvSpPr>
          <p:cNvPr id="6" name="Footer Placeholder 5">
            <a:extLst>
              <a:ext uri="{FF2B5EF4-FFF2-40B4-BE49-F238E27FC236}">
                <a16:creationId xmlns:a16="http://schemas.microsoft.com/office/drawing/2014/main" id="{474B1028-679C-4C43-8BD6-2AA1085BED07}"/>
              </a:ext>
            </a:extLst>
          </p:cNvPr>
          <p:cNvSpPr>
            <a:spLocks noGrp="1"/>
          </p:cNvSpPr>
          <p:nvPr>
            <p:ph type="ftr" sz="quarter" idx="13"/>
          </p:nvPr>
        </p:nvSpPr>
        <p:spPr bwMode="gray"/>
        <p:txBody>
          <a:bodyPr wrap="square">
            <a:noAutofit/>
          </a:bodyPr>
          <a:lstStyle/>
          <a:p>
            <a:pPr algn="l"/>
            <a:r>
              <a:rPr lang="es-ES_tradnl" dirty="0"/>
              <a:t>© The TRACOM Corporation. Todos los derechos reservados</a:t>
            </a:r>
          </a:p>
        </p:txBody>
      </p:sp>
      <p:sp>
        <p:nvSpPr>
          <p:cNvPr id="7" name="Freeform: Shape 6">
            <a:extLst>
              <a:ext uri="{FF2B5EF4-FFF2-40B4-BE49-F238E27FC236}">
                <a16:creationId xmlns:a16="http://schemas.microsoft.com/office/drawing/2014/main" id="{30279267-F4AD-4E37-AC51-FCAF366623A8}"/>
              </a:ext>
            </a:extLst>
          </p:cNvPr>
          <p:cNvSpPr>
            <a:spLocks noChangeArrowheads="1"/>
          </p:cNvSpPr>
          <p:nvPr/>
        </p:nvSpPr>
        <p:spPr bwMode="gray">
          <a:xfrm flipH="1">
            <a:off x="534787" y="517488"/>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es-ES_tradnl" dirty="0"/>
              <a:t>Tiene buen aspecto.</a:t>
            </a:r>
            <a:br>
              <a:rPr lang="es-ES_tradnl" altLang="en-US" sz="2200" dirty="0">
                <a:solidFill>
                  <a:schemeClr val="tx2"/>
                </a:solidFill>
                <a:ea typeface="Arial" panose="020B0604020202020204" pitchFamily="34" charset="0"/>
              </a:rPr>
            </a:br>
            <a:r>
              <a:rPr lang="es-ES_tradnl" dirty="0"/>
              <a:t>Le llamaré cuando esté listo para ponerlo en marcha.</a:t>
            </a:r>
          </a:p>
        </p:txBody>
      </p:sp>
      <p:sp>
        <p:nvSpPr>
          <p:cNvPr id="8" name="Freeform: Shape 7">
            <a:extLst>
              <a:ext uri="{FF2B5EF4-FFF2-40B4-BE49-F238E27FC236}">
                <a16:creationId xmlns:a16="http://schemas.microsoft.com/office/drawing/2014/main" id="{BD0F157A-8715-4265-B344-3042DBCC44C7}"/>
              </a:ext>
            </a:extLst>
          </p:cNvPr>
          <p:cNvSpPr>
            <a:spLocks noChangeArrowheads="1"/>
          </p:cNvSpPr>
          <p:nvPr/>
        </p:nvSpPr>
        <p:spPr bwMode="gray">
          <a:xfrm>
            <a:off x="538453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bg1"/>
                </a:solidFill>
              </a:defRPr>
            </a:pPr>
            <a:r>
              <a:rPr lang="es-ES_tradnl" dirty="0"/>
              <a:t>De acuerdo.</a:t>
            </a:r>
          </a:p>
        </p:txBody>
      </p:sp>
    </p:spTree>
    <p:extLst>
      <p:ext uri="{BB962C8B-B14F-4D97-AF65-F5344CB8AC3E}">
        <p14:creationId xmlns:p14="http://schemas.microsoft.com/office/powerpoint/2010/main" val="360919922"/>
      </p:ext>
    </p:extLst>
  </p:cSld>
  <p:clrMapOvr>
    <a:masterClrMapping/>
  </p:clrMapOvr>
  <p:transition spd="slow">
    <p:push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p:txBody>
          <a:bodyPr wrap="square">
            <a:noAutofit/>
          </a:bodyPr>
          <a:lstStyle/>
          <a:p>
            <a:r>
              <a:rPr lang="es-ES_tradnl" dirty="0">
                <a:solidFill>
                  <a:schemeClr val="accent2"/>
                </a:solidFill>
              </a:rPr>
              <a:t>Próximos pasos</a:t>
            </a:r>
          </a:p>
        </p:txBody>
      </p:sp>
      <p:sp>
        <p:nvSpPr>
          <p:cNvPr id="3" name="Text Placeholder 2">
            <a:extLst>
              <a:ext uri="{FF2B5EF4-FFF2-40B4-BE49-F238E27FC236}">
                <a16:creationId xmlns:a16="http://schemas.microsoft.com/office/drawing/2014/main" id="{DE49DD5D-78D3-440D-8B64-1F0D79A9B86A}"/>
              </a:ext>
            </a:extLst>
          </p:cNvPr>
          <p:cNvSpPr>
            <a:spLocks noGrp="1"/>
          </p:cNvSpPr>
          <p:nvPr>
            <p:ph type="body" idx="1"/>
          </p:nvPr>
        </p:nvSpPr>
        <p:spPr/>
        <p:txBody>
          <a:bodyPr wrap="square">
            <a:noAutofit/>
          </a:bodyPr>
          <a:lstStyle/>
          <a:p>
            <a:pPr>
              <a:lnSpc>
                <a:spcPct val="90000"/>
              </a:lnSpc>
              <a:spcAft>
                <a:spcPts val="1200"/>
              </a:spcAft>
              <a:defRPr sz="2400">
                <a:ea typeface="Arial" panose="020B0604020202020204" pitchFamily="34" charset="0"/>
              </a:defRPr>
            </a:pPr>
            <a:r>
              <a:rPr lang="es-ES_tradnl" dirty="0"/>
              <a:t>Practique la Versatilidad. Guarde su plan de acción en un lugar cercano para tenerlo como referencia.</a:t>
            </a:r>
          </a:p>
          <a:p>
            <a:pPr>
              <a:lnSpc>
                <a:spcPct val="90000"/>
              </a:lnSpc>
              <a:spcAft>
                <a:spcPts val="1200"/>
              </a:spcAft>
              <a:defRPr>
                <a:ea typeface="Arial" panose="020B0604020202020204" pitchFamily="34" charset="0"/>
              </a:defRPr>
            </a:pPr>
            <a:r>
              <a:rPr lang="es-ES_tradnl" dirty="0"/>
              <a:t>SOCIAL STYLE Navigator cuenta con consejos sobre muchas situaciones de ventas, junto con recursos adicionales.</a:t>
            </a:r>
          </a:p>
          <a:p>
            <a:pPr>
              <a:lnSpc>
                <a:spcPct val="90000"/>
              </a:lnSpc>
              <a:spcAft>
                <a:spcPts val="1200"/>
              </a:spcAft>
              <a:defRPr>
                <a:ea typeface="Arial" panose="020B0604020202020204" pitchFamily="34" charset="0"/>
              </a:defRPr>
            </a:pPr>
            <a:r>
              <a:rPr lang="es-ES_tradnl" sz="2400" dirty="0"/>
              <a:t>SOCIAL STYLE Passport le permite ver cómo</a:t>
            </a:r>
            <a:r>
              <a:rPr lang="es-ES_tradnl" dirty="0"/>
              <a:t> encajaría en otro país.</a:t>
            </a:r>
            <a:endParaRPr lang="es-ES_tradnl" sz="2400" dirty="0">
              <a:ea typeface="Arial" panose="020B0604020202020204" pitchFamily="34" charset="0"/>
            </a:endParaRP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s-ES_tradnl" smtClean="0"/>
              <a:t>82</a:t>
            </a:fld>
            <a:endParaRPr lang="es-ES_tradnl" dirty="0"/>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wrap="square">
            <a:noAutofit/>
          </a:bodyPr>
          <a:lstStyle/>
          <a:p>
            <a:pPr algn="l"/>
            <a:r>
              <a:rPr lang="es-ES_tradnl" dirty="0"/>
              <a:t>© The TRACOM Corporation. Todos los derechos reservados</a:t>
            </a:r>
          </a:p>
        </p:txBody>
      </p:sp>
    </p:spTree>
    <p:extLst>
      <p:ext uri="{BB962C8B-B14F-4D97-AF65-F5344CB8AC3E}">
        <p14:creationId xmlns:p14="http://schemas.microsoft.com/office/powerpoint/2010/main" val="41058547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Description automatically generated">
            <a:extLst>
              <a:ext uri="{FF2B5EF4-FFF2-40B4-BE49-F238E27FC236}">
                <a16:creationId xmlns:a16="http://schemas.microsoft.com/office/drawing/2014/main" id="{0FB6E4CC-711A-4CAB-9005-F71146F92CF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5085" b="91017" l="24269" r="75731">
                        <a14:foregroundMark x1="26395" y1="10169" x2="26484" y2="74746"/>
                        <a14:foregroundMark x1="26484" y1="74746" x2="72453" y2="72203"/>
                        <a14:foregroundMark x1="72453" y1="72203" x2="73694" y2="11017"/>
                        <a14:foregroundMark x1="73694" y1="11017" x2="31355" y2="8983"/>
                        <a14:foregroundMark x1="31355" y1="8983" x2="27015" y2="14407"/>
                        <a14:foregroundMark x1="27015" y1="14407" x2="30381" y2="42712"/>
                        <a14:foregroundMark x1="30381" y1="42712" x2="36404" y2="61017"/>
                        <a14:foregroundMark x1="36404" y1="61017" x2="48539" y2="57797"/>
                        <a14:foregroundMark x1="48539" y1="57797" x2="46147" y2="87797"/>
                        <a14:foregroundMark x1="46147" y1="87797" x2="53499" y2="91017"/>
                        <a14:foregroundMark x1="25066" y1="12034" x2="25598" y2="73729"/>
                        <a14:foregroundMark x1="26926" y1="9153" x2="38884" y2="9831"/>
                        <a14:foregroundMark x1="38884" y1="9831" x2="70771" y2="8814"/>
                        <a14:foregroundMark x1="70771" y1="8814" x2="74845" y2="9322"/>
                        <a14:foregroundMark x1="74668" y1="15085" x2="73871" y2="75085"/>
                        <a14:foregroundMark x1="73871" y1="75085" x2="73871" y2="75085"/>
                        <a14:foregroundMark x1="35872" y1="51695" x2="29318" y2="70000"/>
                        <a14:foregroundMark x1="29318" y1="70000" x2="29318" y2="70000"/>
                        <a14:foregroundMark x1="25598" y1="52373" x2="25598" y2="70508"/>
                        <a14:foregroundMark x1="25598" y1="70508" x2="24978" y2="10339"/>
                        <a14:foregroundMark x1="24978" y1="10339" x2="27281" y2="7458"/>
                        <a14:foregroundMark x1="75642" y1="26610" x2="75819" y2="68475"/>
                        <a14:foregroundMark x1="75288" y1="74237" x2="74225" y2="77627"/>
                        <a14:foregroundMark x1="75642" y1="75593" x2="75731" y2="69322"/>
                        <a14:foregroundMark x1="33658" y1="6780" x2="54384" y2="5085"/>
                        <a14:foregroundMark x1="54384" y1="5085" x2="71302" y2="7119"/>
                        <a14:foregroundMark x1="52790" y1="37458" x2="39681" y2="67288"/>
                        <a14:foregroundMark x1="39681" y1="67288" x2="39681" y2="67288"/>
                        <a14:foregroundMark x1="32684" y1="65763" x2="48804" y2="65763"/>
                        <a14:foregroundMark x1="50221" y1="72712" x2="54119" y2="90000"/>
                        <a14:foregroundMark x1="44996" y1="66441" x2="29849" y2="67797"/>
                        <a14:foregroundMark x1="29849" y1="67797" x2="43844" y2="70508"/>
                        <a14:foregroundMark x1="43844" y1="70508" x2="44553" y2="71356"/>
                        <a14:foregroundMark x1="51639" y1="77119" x2="63596" y2="75763"/>
                        <a14:foregroundMark x1="63596" y1="75763" x2="73251" y2="77458"/>
                        <a14:foregroundMark x1="72099" y1="77119" x2="57130" y2="77458"/>
                        <a14:foregroundMark x1="39150" y1="77119" x2="27724" y2="77458"/>
                        <a14:foregroundMark x1="27724" y1="77458" x2="24358" y2="71695"/>
                        <a14:foregroundMark x1="24358" y1="71695" x2="25244" y2="6780"/>
                        <a14:foregroundMark x1="24269" y1="28136" x2="24712" y2="53898"/>
                        <a14:foregroundMark x1="24269" y1="45085" x2="24446" y2="55763"/>
                        <a14:foregroundMark x1="24446" y1="55763" x2="24181" y2="56102"/>
                        <a14:foregroundMark x1="25066" y1="7458" x2="40035" y2="6441"/>
                        <a14:foregroundMark x1="24535" y1="9492" x2="24269" y2="27458"/>
                        <a14:foregroundMark x1="24624" y1="48644" x2="24181" y2="61186"/>
                        <a14:foregroundMark x1="24181" y1="61186" x2="24535" y2="62542"/>
                      </a14:backgroundRemoval>
                    </a14:imgEffect>
                  </a14:imgLayer>
                </a14:imgProps>
              </a:ext>
              <a:ext uri="{28A0092B-C50C-407E-A947-70E740481C1C}">
                <a14:useLocalDpi xmlns:a14="http://schemas.microsoft.com/office/drawing/2010/main"/>
              </a:ext>
            </a:extLst>
          </a:blip>
          <a:srcRect l="23685" t="6181" r="23438"/>
          <a:stretch/>
        </p:blipFill>
        <p:spPr>
          <a:xfrm>
            <a:off x="1865087" y="2439534"/>
            <a:ext cx="2134791" cy="1978932"/>
          </a:xfrm>
          <a:prstGeom prst="rect">
            <a:avLst/>
          </a:prstGeom>
        </p:spPr>
      </p:pic>
      <p:sp>
        <p:nvSpPr>
          <p:cNvPr id="18" name="Title 17">
            <a:extLst>
              <a:ext uri="{FF2B5EF4-FFF2-40B4-BE49-F238E27FC236}">
                <a16:creationId xmlns:a16="http://schemas.microsoft.com/office/drawing/2014/main" id="{87B28D0F-8390-43B1-8F18-8DAFD914B991}"/>
              </a:ext>
            </a:extLst>
          </p:cNvPr>
          <p:cNvSpPr>
            <a:spLocks noGrp="1"/>
          </p:cNvSpPr>
          <p:nvPr>
            <p:ph type="title"/>
          </p:nvPr>
        </p:nvSpPr>
        <p:spPr/>
        <p:txBody>
          <a:bodyPr wrap="square">
            <a:noAutofit/>
          </a:bodyPr>
          <a:lstStyle/>
          <a:p>
            <a:pPr>
              <a:defRPr>
                <a:solidFill>
                  <a:srgbClr val="00558C"/>
                </a:solidFill>
                <a:ea typeface="Arial" panose="020B0604020202020204" pitchFamily="34" charset="0"/>
              </a:defRPr>
            </a:pPr>
            <a:r>
              <a:rPr lang="es-ES_tradnl" dirty="0"/>
              <a:t>SOCIAL STYLE Navigator</a:t>
            </a:r>
            <a:r>
              <a:rPr lang="es-ES_tradnl" sz="2800" baseline="30000" dirty="0"/>
              <a:t>®</a:t>
            </a:r>
            <a:endParaRPr lang="es-ES_tradnl" baseline="30000" dirty="0"/>
          </a:p>
        </p:txBody>
      </p:sp>
      <p:sp>
        <p:nvSpPr>
          <p:cNvPr id="6" name="Slide Number Placeholder 5">
            <a:extLst>
              <a:ext uri="{FF2B5EF4-FFF2-40B4-BE49-F238E27FC236}">
                <a16:creationId xmlns:a16="http://schemas.microsoft.com/office/drawing/2014/main" id="{DD382180-6F8E-428C-A3C2-97D153614115}"/>
              </a:ext>
            </a:extLst>
          </p:cNvPr>
          <p:cNvSpPr>
            <a:spLocks noGrp="1"/>
          </p:cNvSpPr>
          <p:nvPr>
            <p:ph type="sldNum" sz="quarter" idx="12"/>
          </p:nvPr>
        </p:nvSpPr>
        <p:spPr/>
        <p:txBody>
          <a:bodyPr wrap="square">
            <a:noAutofit/>
          </a:bodyPr>
          <a:lstStyle/>
          <a:p>
            <a:fld id="{1B1CF60C-C85D-47C0-8597-E3BF95F18FA3}" type="slidenum">
              <a:rPr lang="es-ES_tradnl" smtClean="0"/>
              <a:t>83</a:t>
            </a:fld>
            <a:endParaRPr lang="es-ES_tradnl" dirty="0"/>
          </a:p>
        </p:txBody>
      </p:sp>
      <p:sp>
        <p:nvSpPr>
          <p:cNvPr id="5" name="Footer Placeholder 4">
            <a:extLst>
              <a:ext uri="{FF2B5EF4-FFF2-40B4-BE49-F238E27FC236}">
                <a16:creationId xmlns:a16="http://schemas.microsoft.com/office/drawing/2014/main" id="{18690993-6F51-43DB-A850-F20275602121}"/>
              </a:ext>
            </a:extLst>
          </p:cNvPr>
          <p:cNvSpPr>
            <a:spLocks noGrp="1"/>
          </p:cNvSpPr>
          <p:nvPr>
            <p:ph type="ftr" sz="quarter" idx="13"/>
          </p:nvPr>
        </p:nvSpPr>
        <p:spPr/>
        <p:txBody>
          <a:bodyPr wrap="square">
            <a:noAutofit/>
          </a:bodyPr>
          <a:lstStyle/>
          <a:p>
            <a:pPr algn="l"/>
            <a:r>
              <a:rPr lang="es-ES_tradnl" dirty="0"/>
              <a:t>© The TRACOM Corporation. Todos los derechos reservados.</a:t>
            </a:r>
          </a:p>
        </p:txBody>
      </p:sp>
      <p:sp>
        <p:nvSpPr>
          <p:cNvPr id="21" name="Text Placeholder 20">
            <a:extLst>
              <a:ext uri="{FF2B5EF4-FFF2-40B4-BE49-F238E27FC236}">
                <a16:creationId xmlns:a16="http://schemas.microsoft.com/office/drawing/2014/main" id="{0F08A37D-E0B2-4FA1-AB1D-2BBEAC10F392}"/>
              </a:ext>
            </a:extLst>
          </p:cNvPr>
          <p:cNvSpPr>
            <a:spLocks noGrp="1"/>
          </p:cNvSpPr>
          <p:nvPr>
            <p:ph type="body" sz="quarter" idx="15"/>
          </p:nvPr>
        </p:nvSpPr>
        <p:spPr/>
        <p:txBody>
          <a:bodyPr wrap="square">
            <a:noAutofit/>
          </a:bodyPr>
          <a:lstStyle/>
          <a:p>
            <a:r>
              <a:rPr lang="es-ES_tradnl" dirty="0"/>
              <a:t>SOCIAL STYLE Navigator</a:t>
            </a:r>
            <a:r>
              <a:rPr lang="es-ES_tradnl" baseline="30000" dirty="0"/>
              <a:t>® </a:t>
            </a:r>
            <a:r>
              <a:rPr lang="es-ES_tradnl" dirty="0"/>
              <a:t>es una marca registrada de TRACOM Corporation </a:t>
            </a:r>
          </a:p>
        </p:txBody>
      </p:sp>
      <p:sp>
        <p:nvSpPr>
          <p:cNvPr id="31" name="Content Placeholder 30">
            <a:extLst>
              <a:ext uri="{FF2B5EF4-FFF2-40B4-BE49-F238E27FC236}">
                <a16:creationId xmlns:a16="http://schemas.microsoft.com/office/drawing/2014/main" id="{F9E409D8-FA49-411C-9003-35795CA89ED5}"/>
              </a:ext>
            </a:extLst>
          </p:cNvPr>
          <p:cNvSpPr>
            <a:spLocks noGrp="1"/>
          </p:cNvSpPr>
          <p:nvPr>
            <p:ph idx="1"/>
          </p:nvPr>
        </p:nvSpPr>
        <p:spPr>
          <a:xfrm>
            <a:off x="5638799" y="2316163"/>
            <a:ext cx="6324599" cy="3628308"/>
          </a:xfrm>
        </p:spPr>
        <p:txBody>
          <a:bodyPr wrap="square">
            <a:noAutofit/>
          </a:bodyPr>
          <a:lstStyle/>
          <a:p>
            <a:r>
              <a:rPr lang="es-ES_tradnl" b="1" dirty="0"/>
              <a:t>SOCIAL STYLE Estimator</a:t>
            </a:r>
            <a:br>
              <a:rPr lang="es-ES_tradnl" dirty="0"/>
            </a:br>
            <a:r>
              <a:rPr lang="es-ES_tradnl" dirty="0"/>
              <a:t>Una breve encuesta que estima el Estilo de las personas</a:t>
            </a:r>
          </a:p>
          <a:p>
            <a:pPr>
              <a:defRPr b="1"/>
            </a:pPr>
            <a:r>
              <a:rPr lang="es-ES_tradnl" dirty="0"/>
              <a:t>SOCIAL STYLE Advisor </a:t>
            </a:r>
          </a:p>
          <a:p>
            <a:pPr lvl="1"/>
            <a:r>
              <a:rPr lang="es-ES_tradnl" dirty="0"/>
              <a:t>Preparación para reuniones, negociaciones y presentaciones.</a:t>
            </a:r>
          </a:p>
          <a:p>
            <a:pPr lvl="1"/>
            <a:r>
              <a:rPr lang="es-ES_tradnl" dirty="0"/>
              <a:t>Mejores prácticas de Estilo y Versatilidad para muchas situaciones</a:t>
            </a:r>
          </a:p>
          <a:p>
            <a:pPr>
              <a:buNone/>
            </a:pPr>
            <a:r>
              <a:rPr lang="es-ES_tradnl" b="1" dirty="0"/>
              <a:t>Módulos de aprendizaje electrónico</a:t>
            </a:r>
            <a:br>
              <a:rPr lang="es-ES_tradnl" dirty="0"/>
            </a:br>
            <a:r>
              <a:rPr lang="es-ES_tradnl" dirty="0"/>
              <a:t>Se aplican los conceptos de Estilo a los equipos, para gestionar los conflictos y entrenamiento</a:t>
            </a:r>
          </a:p>
        </p:txBody>
      </p:sp>
      <p:pic>
        <p:nvPicPr>
          <p:cNvPr id="7" name="Picture 6" descr="Graphical user interface, application  Description automatically generated">
            <a:extLst>
              <a:ext uri="{FF2B5EF4-FFF2-40B4-BE49-F238E27FC236}">
                <a16:creationId xmlns:a16="http://schemas.microsoft.com/office/drawing/2014/main" id="{E58D45B3-280C-D542-9E5F-14F268840D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160629"/>
            <a:ext cx="5217160" cy="3130296"/>
          </a:xfrm>
          <a:prstGeom prst="rect">
            <a:avLst/>
          </a:prstGeom>
        </p:spPr>
      </p:pic>
    </p:spTree>
    <p:extLst>
      <p:ext uri="{BB962C8B-B14F-4D97-AF65-F5344CB8AC3E}">
        <p14:creationId xmlns:p14="http://schemas.microsoft.com/office/powerpoint/2010/main" val="8968978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4="http://schemas.microsoft.com/office/drawing/2010/main" xmlns:a16="http://schemas.microsoft.com/office/drawing/2014/main" xmlns="">
      <p:transition>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228600"/>
            <a:ext cx="4119129" cy="1028700"/>
          </a:xfrm>
        </p:spPr>
        <p:txBody>
          <a:bodyPr wrap="square">
            <a:noAutofit/>
          </a:bodyPr>
          <a:lstStyle/>
          <a:p>
            <a:r>
              <a:rPr lang="es-ES_tradnl" dirty="0"/>
              <a:t>Acceso a SOCIAL STYLE Navigator</a:t>
            </a:r>
            <a:r>
              <a:rPr lang="es-ES_tradnl" baseline="30000" dirty="0"/>
              <a:t>®</a:t>
            </a:r>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6" y="2316163"/>
            <a:ext cx="4119129" cy="3628308"/>
          </a:xfrm>
        </p:spPr>
        <p:txBody>
          <a:bodyPr wrap="square">
            <a:noAutofit/>
          </a:bodyPr>
          <a:lstStyle/>
          <a:p>
            <a:r>
              <a:rPr lang="es-ES_tradnl" dirty="0"/>
              <a:t>Disponible en tracomlearning.com</a:t>
            </a:r>
          </a:p>
          <a:p>
            <a:endParaRPr lang="es-ES_tradnl" dirty="0"/>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s-ES_tradnl" smtClean="0"/>
              <a:t>84</a:t>
            </a:fld>
            <a:endParaRPr lang="es-ES_tradnl"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wrap="square">
            <a:noAutofit/>
          </a:bodyPr>
          <a:lstStyle/>
          <a:p>
            <a:pPr algn="l"/>
            <a:r>
              <a:rPr lang="es-ES_tradnl" dirty="0"/>
              <a:t>© The TRACOM Corporation. Todos los derechos reservados.</a:t>
            </a:r>
          </a:p>
        </p:txBody>
      </p:sp>
      <p:pic>
        <p:nvPicPr>
          <p:cNvPr id="9" name="Picture 8" descr="Graphical user interface, text  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8900" y="136525"/>
            <a:ext cx="11049000" cy="6629400"/>
          </a:xfrm>
          <a:prstGeom prst="rect">
            <a:avLst/>
          </a:prstGeom>
        </p:spPr>
      </p:pic>
    </p:spTree>
    <p:extLst>
      <p:ext uri="{BB962C8B-B14F-4D97-AF65-F5344CB8AC3E}">
        <p14:creationId xmlns:p14="http://schemas.microsoft.com/office/powerpoint/2010/main" val="3878259217"/>
      </p:ext>
    </p:extLst>
  </p:cSld>
  <p:clrMapOvr>
    <a:masterClrMapping/>
  </p:clrMapOvr>
  <p:transition spd="slow">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s-ES_tradnl" smtClean="0"/>
              <a:t>85</a:t>
            </a:fld>
            <a:endParaRPr lang="es-ES_tradnl"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pPr algn="l"/>
            <a:r>
              <a:rPr lang="es-ES_tradnl" dirty="0"/>
              <a:t>© The TRACOM Corporation. Todos los derechos reservados.</a:t>
            </a:r>
          </a:p>
        </p:txBody>
      </p:sp>
      <p:pic>
        <p:nvPicPr>
          <p:cNvPr id="3" name="Picture 2" descr="A picture containing text, electronics, screenshot, display  Description automatically generated">
            <a:extLst>
              <a:ext uri="{FF2B5EF4-FFF2-40B4-BE49-F238E27FC236}">
                <a16:creationId xmlns:a16="http://schemas.microsoft.com/office/drawing/2014/main" id="{FEF725C7-A85E-A04C-96FF-CD4A4EADBB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0"/>
            <a:ext cx="11430000" cy="6858000"/>
          </a:xfrm>
          <a:prstGeom prst="rect">
            <a:avLst/>
          </a:prstGeom>
        </p:spPr>
      </p:pic>
    </p:spTree>
    <p:extLst>
      <p:ext uri="{BB962C8B-B14F-4D97-AF65-F5344CB8AC3E}">
        <p14:creationId xmlns:p14="http://schemas.microsoft.com/office/powerpoint/2010/main" val="843840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s-ES_tradnl" smtClean="0"/>
              <a:t>86</a:t>
            </a:fld>
            <a:endParaRPr lang="es-ES_tradnl"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pPr algn="l"/>
            <a:r>
              <a:rPr lang="es-ES_tradnl" dirty="0"/>
              <a:t>© The TRACOM Corporation. Todos los derechos reservados.</a:t>
            </a:r>
          </a:p>
        </p:txBody>
      </p:sp>
      <p:pic>
        <p:nvPicPr>
          <p:cNvPr id="3" name="Picture 2" descr="A computer screen with a screen on&#10;&#10;Description automatically generated">
            <a:extLst>
              <a:ext uri="{FF2B5EF4-FFF2-40B4-BE49-F238E27FC236}">
                <a16:creationId xmlns:a16="http://schemas.microsoft.com/office/drawing/2014/main" id="{D12AF5D3-0CE0-E368-C9D3-FE338B449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1185" y="307975"/>
            <a:ext cx="9569630" cy="5688330"/>
          </a:xfrm>
          <a:prstGeom prst="rect">
            <a:avLst/>
          </a:prstGeom>
        </p:spPr>
      </p:pic>
    </p:spTree>
    <p:extLst>
      <p:ext uri="{BB962C8B-B14F-4D97-AF65-F5344CB8AC3E}">
        <p14:creationId xmlns:p14="http://schemas.microsoft.com/office/powerpoint/2010/main" val="3146368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995443-31BA-4E18-916E-9C5348A5E561}"/>
              </a:ext>
            </a:extLst>
          </p:cNvPr>
          <p:cNvSpPr>
            <a:spLocks noGrp="1"/>
          </p:cNvSpPr>
          <p:nvPr>
            <p:ph type="sldNum" sz="quarter" idx="12"/>
          </p:nvPr>
        </p:nvSpPr>
        <p:spPr/>
        <p:txBody>
          <a:bodyPr/>
          <a:lstStyle/>
          <a:p>
            <a:fld id="{1B1CF60C-C85D-47C0-8597-E3BF95F18FA3}" type="slidenum">
              <a:rPr lang="es-ES_tradnl" smtClean="0"/>
              <a:t>87</a:t>
            </a:fld>
            <a:endParaRPr lang="es-ES_tradnl" dirty="0"/>
          </a:p>
        </p:txBody>
      </p:sp>
      <p:sp>
        <p:nvSpPr>
          <p:cNvPr id="5" name="Footer Placeholder 4">
            <a:extLst>
              <a:ext uri="{FF2B5EF4-FFF2-40B4-BE49-F238E27FC236}">
                <a16:creationId xmlns:a16="http://schemas.microsoft.com/office/drawing/2014/main" id="{93AF07E9-75B7-40DA-BF15-76CC2FC931FD}"/>
              </a:ext>
            </a:extLst>
          </p:cNvPr>
          <p:cNvSpPr>
            <a:spLocks noGrp="1"/>
          </p:cNvSpPr>
          <p:nvPr>
            <p:ph type="ftr" sz="quarter" idx="13"/>
          </p:nvPr>
        </p:nvSpPr>
        <p:spPr/>
        <p:txBody>
          <a:bodyPr/>
          <a:lstStyle/>
          <a:p>
            <a:pPr algn="l"/>
            <a:r>
              <a:rPr lang="es-ES_tradnl" dirty="0"/>
              <a:t>© The TRACOM Corporation. Todos los derechos reservados</a:t>
            </a:r>
          </a:p>
        </p:txBody>
      </p:sp>
      <p:pic>
        <p:nvPicPr>
          <p:cNvPr id="11" name="Picture 10" descr="Graphical user interface, application  Description automatically generated">
            <a:extLst>
              <a:ext uri="{FF2B5EF4-FFF2-40B4-BE49-F238E27FC236}">
                <a16:creationId xmlns:a16="http://schemas.microsoft.com/office/drawing/2014/main" id="{6BC0EED8-97A0-4BC4-9F22-209B902C9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713" y="-123044"/>
            <a:ext cx="10936574" cy="6561944"/>
          </a:xfrm>
          <a:prstGeom prst="rect">
            <a:avLst/>
          </a:prstGeom>
        </p:spPr>
      </p:pic>
      <p:pic>
        <p:nvPicPr>
          <p:cNvPr id="12" name="Picture 11">
            <a:extLst>
              <a:ext uri="{FF2B5EF4-FFF2-40B4-BE49-F238E27FC236}">
                <a16:creationId xmlns:a16="http://schemas.microsoft.com/office/drawing/2014/main" id="{1EC23F29-C6F2-49E0-8CC7-6CF121417EC6}"/>
              </a:ext>
            </a:extLst>
          </p:cNvPr>
          <p:cNvPicPr>
            <a:picLocks noChangeAspect="1"/>
          </p:cNvPicPr>
          <p:nvPr/>
        </p:nvPicPr>
        <p:blipFill>
          <a:blip r:embed="rId4"/>
          <a:stretch>
            <a:fillRect/>
          </a:stretch>
        </p:blipFill>
        <p:spPr>
          <a:xfrm>
            <a:off x="4490904" y="858982"/>
            <a:ext cx="3210192" cy="4386407"/>
          </a:xfrm>
          <a:prstGeom prst="rect">
            <a:avLst/>
          </a:prstGeom>
          <a:ln>
            <a:solidFill>
              <a:schemeClr val="tx1"/>
            </a:solidFill>
          </a:ln>
        </p:spPr>
      </p:pic>
    </p:spTree>
    <p:extLst>
      <p:ext uri="{BB962C8B-B14F-4D97-AF65-F5344CB8AC3E}">
        <p14:creationId xmlns:p14="http://schemas.microsoft.com/office/powerpoint/2010/main" val="28296548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s-ES_tradnl" smtClean="0"/>
              <a:t>88</a:t>
            </a:fld>
            <a:endParaRPr lang="es-ES_tradnl"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pPr algn="l"/>
            <a:r>
              <a:rPr lang="es-ES_tradnl" dirty="0"/>
              <a:t>© The TRACOM Corporation. Todos los derechos reservados.</a:t>
            </a:r>
          </a:p>
        </p:txBody>
      </p:sp>
      <p:pic>
        <p:nvPicPr>
          <p:cNvPr id="3" name="Picture 2" descr="A picture containing text, screenshot, monitor, screen  Description automatically generated">
            <a:extLst>
              <a:ext uri="{FF2B5EF4-FFF2-40B4-BE49-F238E27FC236}">
                <a16:creationId xmlns:a16="http://schemas.microsoft.com/office/drawing/2014/main" id="{1ABF0948-09C8-6E47-B8BC-D1BDAE35B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119" y="0"/>
            <a:ext cx="10651761" cy="6391057"/>
          </a:xfrm>
          <a:prstGeom prst="rect">
            <a:avLst/>
          </a:prstGeom>
        </p:spPr>
      </p:pic>
    </p:spTree>
    <p:extLst>
      <p:ext uri="{BB962C8B-B14F-4D97-AF65-F5344CB8AC3E}">
        <p14:creationId xmlns:p14="http://schemas.microsoft.com/office/powerpoint/2010/main" val="1196320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s-ES_tradnl" smtClean="0"/>
              <a:t>89</a:t>
            </a:fld>
            <a:endParaRPr lang="es-ES_tradnl"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pPr algn="l"/>
            <a:r>
              <a:rPr lang="es-ES_tradnl" dirty="0"/>
              <a:t>© The TRACOM Corporation. Todos los derechos reservados.</a:t>
            </a:r>
          </a:p>
        </p:txBody>
      </p:sp>
      <p:pic>
        <p:nvPicPr>
          <p:cNvPr id="3" name="Picture 2" descr="Graphical user interface, text, application  Description automatically generated">
            <a:extLst>
              <a:ext uri="{FF2B5EF4-FFF2-40B4-BE49-F238E27FC236}">
                <a16:creationId xmlns:a16="http://schemas.microsoft.com/office/drawing/2014/main" id="{0F198E29-723E-3B47-913A-7B241DD84C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2934" y="517160"/>
            <a:ext cx="9706132" cy="5823679"/>
          </a:xfrm>
          <a:prstGeom prst="rect">
            <a:avLst/>
          </a:prstGeom>
        </p:spPr>
      </p:pic>
    </p:spTree>
    <p:extLst>
      <p:ext uri="{BB962C8B-B14F-4D97-AF65-F5344CB8AC3E}">
        <p14:creationId xmlns:p14="http://schemas.microsoft.com/office/powerpoint/2010/main" val="3584779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DB9BB7EB-BFF2-43FD-8982-62CBE6FEA194}"/>
              </a:ext>
            </a:extLst>
          </p:cNvPr>
          <p:cNvSpPr>
            <a:spLocks noGrp="1"/>
          </p:cNvSpPr>
          <p:nvPr>
            <p:ph type="title"/>
          </p:nvPr>
        </p:nvSpPr>
        <p:spPr>
          <a:xfrm>
            <a:off x="357188" y="228600"/>
            <a:ext cx="11606211" cy="1009650"/>
          </a:xfrm>
        </p:spPr>
        <p:txBody>
          <a:bodyPr wrap="square">
            <a:noAutofit/>
          </a:bodyPr>
          <a:lstStyle/>
          <a:p>
            <a:r>
              <a:rPr lang="es-ES_tradnl" dirty="0"/>
              <a:t>Comportamientos observables frente a personalidad</a:t>
            </a:r>
          </a:p>
        </p:txBody>
      </p:sp>
      <p:sp>
        <p:nvSpPr>
          <p:cNvPr id="6" name="Slide Number Placeholder 5">
            <a:extLst>
              <a:ext uri="{FF2B5EF4-FFF2-40B4-BE49-F238E27FC236}">
                <a16:creationId xmlns:a16="http://schemas.microsoft.com/office/drawing/2014/main" id="{642B0113-45EF-4DBB-B2EF-F6B50D642005}"/>
              </a:ext>
            </a:extLst>
          </p:cNvPr>
          <p:cNvSpPr>
            <a:spLocks noGrp="1"/>
          </p:cNvSpPr>
          <p:nvPr>
            <p:ph type="sldNum" sz="quarter" idx="12"/>
          </p:nvPr>
        </p:nvSpPr>
        <p:spPr/>
        <p:txBody>
          <a:bodyPr wrap="square">
            <a:noAutofit/>
          </a:bodyPr>
          <a:lstStyle/>
          <a:p>
            <a:fld id="{1B1CF60C-C85D-47C0-8597-E3BF95F18FA3}" type="slidenum">
              <a:rPr lang="es-ES_tradnl" sz="900" smtClean="0"/>
              <a:t>9</a:t>
            </a:fld>
            <a:endParaRPr lang="es-ES_tradnl" sz="900" dirty="0"/>
          </a:p>
        </p:txBody>
      </p:sp>
      <p:sp>
        <p:nvSpPr>
          <p:cNvPr id="5" name="Footer Placeholder 4">
            <a:extLst>
              <a:ext uri="{FF2B5EF4-FFF2-40B4-BE49-F238E27FC236}">
                <a16:creationId xmlns:a16="http://schemas.microsoft.com/office/drawing/2014/main" id="{1CF9C3B8-6FC8-4CA5-B9A9-8DB01C7ACAD3}"/>
              </a:ext>
            </a:extLst>
          </p:cNvPr>
          <p:cNvSpPr>
            <a:spLocks noGrp="1"/>
          </p:cNvSpPr>
          <p:nvPr>
            <p:ph type="ftr" sz="quarter" idx="13"/>
          </p:nvPr>
        </p:nvSpPr>
        <p:spPr/>
        <p:txBody>
          <a:bodyPr wrap="square">
            <a:noAutofit/>
          </a:bodyPr>
          <a:lstStyle/>
          <a:p>
            <a:pPr algn="l"/>
            <a:r>
              <a:rPr lang="es-ES_tradnl" sz="900" dirty="0"/>
              <a:t>© The TRACOM Corporation. Todos los derechos reservados.</a:t>
            </a:r>
          </a:p>
        </p:txBody>
      </p:sp>
      <p:grpSp>
        <p:nvGrpSpPr>
          <p:cNvPr id="7" name="Group 6">
            <a:extLst>
              <a:ext uri="{FF2B5EF4-FFF2-40B4-BE49-F238E27FC236}">
                <a16:creationId xmlns:a16="http://schemas.microsoft.com/office/drawing/2014/main" id="{CE7EAA40-2030-4EB6-88DC-738FF750D683}"/>
              </a:ext>
            </a:extLst>
          </p:cNvPr>
          <p:cNvGrpSpPr/>
          <p:nvPr/>
        </p:nvGrpSpPr>
        <p:grpSpPr>
          <a:xfrm>
            <a:off x="4507765" y="4309364"/>
            <a:ext cx="672194" cy="672194"/>
            <a:chOff x="566003" y="4309364"/>
            <a:chExt cx="672194" cy="672194"/>
          </a:xfrm>
          <a:solidFill>
            <a:schemeClr val="accent2"/>
          </a:solidFill>
        </p:grpSpPr>
        <p:sp>
          <p:nvSpPr>
            <p:cNvPr id="34" name="Oval 33">
              <a:extLst>
                <a:ext uri="{FF2B5EF4-FFF2-40B4-BE49-F238E27FC236}">
                  <a16:creationId xmlns:a16="http://schemas.microsoft.com/office/drawing/2014/main" id="{8D3DB76A-0946-45B0-BEC4-402FCDBB27A2}"/>
                </a:ext>
              </a:extLst>
            </p:cNvPr>
            <p:cNvSpPr/>
            <p:nvPr/>
          </p:nvSpPr>
          <p:spPr bwMode="gray">
            <a:xfrm>
              <a:off x="566003" y="4309364"/>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grpSp>
          <p:nvGrpSpPr>
            <p:cNvPr id="20" name="Group 19">
              <a:extLst>
                <a:ext uri="{FF2B5EF4-FFF2-40B4-BE49-F238E27FC236}">
                  <a16:creationId xmlns:a16="http://schemas.microsoft.com/office/drawing/2014/main" id="{DC4432FB-4F12-4887-9997-5A2DC060C3F9}"/>
                </a:ext>
              </a:extLst>
            </p:cNvPr>
            <p:cNvGrpSpPr/>
            <p:nvPr/>
          </p:nvGrpSpPr>
          <p:grpSpPr>
            <a:xfrm>
              <a:off x="619897" y="4373019"/>
              <a:ext cx="534988" cy="513687"/>
              <a:chOff x="385233" y="4116918"/>
              <a:chExt cx="986367" cy="947095"/>
            </a:xfrm>
            <a:grpFill/>
          </p:grpSpPr>
          <p:pic>
            <p:nvPicPr>
              <p:cNvPr id="17" name="Graphic 16" descr="Cough outline">
                <a:extLst>
                  <a:ext uri="{FF2B5EF4-FFF2-40B4-BE49-F238E27FC236}">
                    <a16:creationId xmlns:a16="http://schemas.microsoft.com/office/drawing/2014/main" id="{78EB2386-3ACB-461A-8BC2-8A9E3564A75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2506" y="4116918"/>
                <a:ext cx="789094" cy="789093"/>
              </a:xfrm>
              <a:prstGeom prst="rect">
                <a:avLst/>
              </a:prstGeom>
            </p:spPr>
          </p:pic>
          <p:pic>
            <p:nvPicPr>
              <p:cNvPr id="18" name="Graphic 17" descr="Cough outline">
                <a:extLst>
                  <a:ext uri="{FF2B5EF4-FFF2-40B4-BE49-F238E27FC236}">
                    <a16:creationId xmlns:a16="http://schemas.microsoft.com/office/drawing/2014/main" id="{2BB76461-F5D6-4A2B-83B4-6BD1FB9D557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385233" y="4274920"/>
                <a:ext cx="789094" cy="789093"/>
              </a:xfrm>
              <a:prstGeom prst="rect">
                <a:avLst/>
              </a:prstGeom>
            </p:spPr>
          </p:pic>
        </p:grpSp>
      </p:grpSp>
      <p:grpSp>
        <p:nvGrpSpPr>
          <p:cNvPr id="3" name="Group 2">
            <a:extLst>
              <a:ext uri="{FF2B5EF4-FFF2-40B4-BE49-F238E27FC236}">
                <a16:creationId xmlns:a16="http://schemas.microsoft.com/office/drawing/2014/main" id="{C00266C9-1788-453B-9D07-DCF19A08A66E}"/>
              </a:ext>
            </a:extLst>
          </p:cNvPr>
          <p:cNvGrpSpPr/>
          <p:nvPr/>
        </p:nvGrpSpPr>
        <p:grpSpPr>
          <a:xfrm>
            <a:off x="4168477" y="2306638"/>
            <a:ext cx="7793336" cy="3203366"/>
            <a:chOff x="226507" y="2306638"/>
            <a:chExt cx="8649840" cy="3203366"/>
          </a:xfrm>
        </p:grpSpPr>
        <p:sp>
          <p:nvSpPr>
            <p:cNvPr id="16" name="Rectangle 15">
              <a:extLst>
                <a:ext uri="{FF2B5EF4-FFF2-40B4-BE49-F238E27FC236}">
                  <a16:creationId xmlns:a16="http://schemas.microsoft.com/office/drawing/2014/main" id="{35B658AB-4ADA-48E8-886D-F20E8E819F21}"/>
                </a:ext>
              </a:extLst>
            </p:cNvPr>
            <p:cNvSpPr/>
            <p:nvPr/>
          </p:nvSpPr>
          <p:spPr bwMode="gray">
            <a:xfrm>
              <a:off x="226507" y="3963779"/>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es-ES_tradnl" dirty="0"/>
                <a:t>Comportamiento interpersonal</a:t>
              </a:r>
            </a:p>
            <a:p>
              <a:pPr>
                <a:lnSpc>
                  <a:spcPct val="85000"/>
                </a:lnSpc>
                <a:defRPr sz="1600">
                  <a:solidFill>
                    <a:schemeClr val="tx2"/>
                  </a:solidFill>
                </a:defRPr>
              </a:pPr>
              <a:r>
                <a:rPr lang="es-ES_tradnl" sz="1400" dirty="0"/>
                <a:t>Lo que se dice y hace durante la interacción con otras personas</a:t>
              </a:r>
            </a:p>
          </p:txBody>
        </p:sp>
        <p:sp>
          <p:nvSpPr>
            <p:cNvPr id="11" name="Rectangle 10">
              <a:extLst>
                <a:ext uri="{FF2B5EF4-FFF2-40B4-BE49-F238E27FC236}">
                  <a16:creationId xmlns:a16="http://schemas.microsoft.com/office/drawing/2014/main" id="{2FCB4BEA-E7D2-49AA-84D7-BD3DD6359A5D}"/>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es-ES_tradnl" dirty="0"/>
                <a:t>Comportamiento</a:t>
              </a:r>
            </a:p>
            <a:p>
              <a:pPr>
                <a:lnSpc>
                  <a:spcPct val="85000"/>
                </a:lnSpc>
                <a:defRPr sz="1600">
                  <a:solidFill>
                    <a:schemeClr val="tx2"/>
                  </a:solidFill>
                </a:defRPr>
              </a:pPr>
              <a:r>
                <a:rPr lang="es-ES_tradnl" sz="1400" dirty="0"/>
                <a:t>Lo que se dice (verbal) y se </a:t>
              </a:r>
              <a:br>
                <a:rPr lang="es-ES_tradnl" sz="1400" dirty="0"/>
              </a:br>
              <a:r>
                <a:rPr lang="es-ES_tradnl" sz="1400" dirty="0"/>
                <a:t>hace (no verbal) </a:t>
              </a:r>
            </a:p>
          </p:txBody>
        </p:sp>
        <p:sp>
          <p:nvSpPr>
            <p:cNvPr id="21" name="Rectangle 20">
              <a:extLst>
                <a:ext uri="{FF2B5EF4-FFF2-40B4-BE49-F238E27FC236}">
                  <a16:creationId xmlns:a16="http://schemas.microsoft.com/office/drawing/2014/main" id="{23125FAC-C983-4801-A3CD-B4F038D82B48}"/>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45720" anchor="ctr">
              <a:noAutofit/>
            </a:bodyPr>
            <a:lstStyle/>
            <a:p>
              <a:pPr>
                <a:lnSpc>
                  <a:spcPct val="85000"/>
                </a:lnSpc>
                <a:defRPr>
                  <a:solidFill>
                    <a:schemeClr val="tx2"/>
                  </a:solidFill>
                </a:defRPr>
              </a:pPr>
              <a:r>
                <a:rPr lang="es-ES_tradnl" dirty="0"/>
                <a:t>SOCIAL STYLE</a:t>
              </a:r>
              <a:r>
                <a:rPr lang="es-ES_tradnl" baseline="30000" dirty="0"/>
                <a:t>®</a:t>
              </a:r>
              <a:br>
                <a:rPr lang="es-ES_tradnl" dirty="0">
                  <a:solidFill>
                    <a:schemeClr val="tx2"/>
                  </a:solidFill>
                </a:rPr>
              </a:br>
              <a:r>
                <a:rPr lang="es-ES_tradnl" sz="1400" dirty="0"/>
                <a:t>Es un patrón de acciones que las otras personas observan y en el que coinciden para describir el comportamiento de uno mismo.</a:t>
              </a:r>
            </a:p>
          </p:txBody>
        </p:sp>
        <p:sp>
          <p:nvSpPr>
            <p:cNvPr id="22" name="Rectangle 21">
              <a:extLst>
                <a:ext uri="{FF2B5EF4-FFF2-40B4-BE49-F238E27FC236}">
                  <a16:creationId xmlns:a16="http://schemas.microsoft.com/office/drawing/2014/main" id="{33DDE6D5-207C-4CE7-85E9-BE9E4C33CB6A}"/>
                </a:ext>
              </a:extLst>
            </p:cNvPr>
            <p:cNvSpPr/>
            <p:nvPr/>
          </p:nvSpPr>
          <p:spPr bwMode="gray">
            <a:xfrm>
              <a:off x="4605972" y="39449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182880" anchor="ctr">
              <a:noAutofit/>
            </a:bodyPr>
            <a:lstStyle/>
            <a:p>
              <a:pPr>
                <a:lnSpc>
                  <a:spcPct val="85000"/>
                </a:lnSpc>
                <a:defRPr sz="2000">
                  <a:solidFill>
                    <a:schemeClr val="tx2"/>
                  </a:solidFill>
                </a:defRPr>
              </a:pPr>
              <a:r>
                <a:rPr lang="es-ES_tradnl" dirty="0"/>
                <a:t>Personalidad</a:t>
              </a:r>
            </a:p>
            <a:p>
              <a:pPr>
                <a:lnSpc>
                  <a:spcPct val="85000"/>
                </a:lnSpc>
                <a:defRPr sz="1600">
                  <a:solidFill>
                    <a:schemeClr val="tx2"/>
                  </a:solidFill>
                </a:defRPr>
              </a:pPr>
              <a:r>
                <a:rPr lang="es-ES_tradnl" sz="1400" dirty="0"/>
                <a:t>Todo lo que es una persona: sus ideas, valores, esperanzas y sueños</a:t>
              </a:r>
            </a:p>
          </p:txBody>
        </p:sp>
      </p:grpSp>
      <p:grpSp>
        <p:nvGrpSpPr>
          <p:cNvPr id="23" name="Group 22">
            <a:extLst>
              <a:ext uri="{FF2B5EF4-FFF2-40B4-BE49-F238E27FC236}">
                <a16:creationId xmlns:a16="http://schemas.microsoft.com/office/drawing/2014/main" id="{A1384BDB-C98A-4B37-B986-96217ED1003A}"/>
              </a:ext>
            </a:extLst>
          </p:cNvPr>
          <p:cNvGrpSpPr/>
          <p:nvPr/>
        </p:nvGrpSpPr>
        <p:grpSpPr>
          <a:xfrm>
            <a:off x="8355070" y="2716505"/>
            <a:ext cx="721187" cy="712495"/>
            <a:chOff x="11246150" y="-3840160"/>
            <a:chExt cx="1084680" cy="1084680"/>
          </a:xfrm>
        </p:grpSpPr>
        <p:sp>
          <p:nvSpPr>
            <p:cNvPr id="24" name="Freeform: Shape 23">
              <a:extLst>
                <a:ext uri="{FF2B5EF4-FFF2-40B4-BE49-F238E27FC236}">
                  <a16:creationId xmlns:a16="http://schemas.microsoft.com/office/drawing/2014/main" id="{F9E87F21-F6EE-4C25-9F85-C74514CED125}"/>
                </a:ext>
              </a:extLst>
            </p:cNvPr>
            <p:cNvSpPr/>
            <p:nvPr/>
          </p:nvSpPr>
          <p:spPr>
            <a:xfrm>
              <a:off x="11362471" y="-3723839"/>
              <a:ext cx="852038"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ES_tradnl" sz="1600" dirty="0"/>
            </a:p>
          </p:txBody>
        </p:sp>
        <p:sp>
          <p:nvSpPr>
            <p:cNvPr id="25" name="Freeform: Shape 24">
              <a:extLst>
                <a:ext uri="{FF2B5EF4-FFF2-40B4-BE49-F238E27FC236}">
                  <a16:creationId xmlns:a16="http://schemas.microsoft.com/office/drawing/2014/main" id="{EB629C01-F69F-4DEB-B321-C4FA62BB80BB}"/>
                </a:ext>
              </a:extLst>
            </p:cNvPr>
            <p:cNvSpPr/>
            <p:nvPr/>
          </p:nvSpPr>
          <p:spPr>
            <a:xfrm>
              <a:off x="11282993" y="-3803316"/>
              <a:ext cx="1010993"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ES_tradnl" sz="1600" dirty="0"/>
            </a:p>
          </p:txBody>
        </p:sp>
        <p:sp>
          <p:nvSpPr>
            <p:cNvPr id="26" name="Freeform: Shape 25">
              <a:extLst>
                <a:ext uri="{FF2B5EF4-FFF2-40B4-BE49-F238E27FC236}">
                  <a16:creationId xmlns:a16="http://schemas.microsoft.com/office/drawing/2014/main" id="{10F6DCD8-ABC4-456E-B2BF-FFF16513D1F2}"/>
                </a:ext>
              </a:extLst>
            </p:cNvPr>
            <p:cNvSpPr/>
            <p:nvPr/>
          </p:nvSpPr>
          <p:spPr>
            <a:xfrm>
              <a:off x="11246150" y="-3840160"/>
              <a:ext cx="1084680"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ES_tradnl" sz="1600" dirty="0"/>
            </a:p>
          </p:txBody>
        </p:sp>
        <p:sp>
          <p:nvSpPr>
            <p:cNvPr id="27" name="Freeform: Shape 26">
              <a:extLst>
                <a:ext uri="{FF2B5EF4-FFF2-40B4-BE49-F238E27FC236}">
                  <a16:creationId xmlns:a16="http://schemas.microsoft.com/office/drawing/2014/main" id="{ACE047BA-AA47-4D12-94FA-5F307C7459DE}"/>
                </a:ext>
              </a:extLst>
            </p:cNvPr>
            <p:cNvSpPr/>
            <p:nvPr/>
          </p:nvSpPr>
          <p:spPr>
            <a:xfrm>
              <a:off x="11517530" y="-3581516"/>
              <a:ext cx="542129"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ES_tradnl" sz="1600" dirty="0"/>
            </a:p>
          </p:txBody>
        </p:sp>
      </p:grpSp>
      <p:grpSp>
        <p:nvGrpSpPr>
          <p:cNvPr id="12" name="Group 11">
            <a:extLst>
              <a:ext uri="{FF2B5EF4-FFF2-40B4-BE49-F238E27FC236}">
                <a16:creationId xmlns:a16="http://schemas.microsoft.com/office/drawing/2014/main" id="{FE5F76B4-64FF-44A7-92C2-D778EB521C55}"/>
              </a:ext>
            </a:extLst>
          </p:cNvPr>
          <p:cNvGrpSpPr/>
          <p:nvPr/>
        </p:nvGrpSpPr>
        <p:grpSpPr>
          <a:xfrm>
            <a:off x="4449851" y="2680398"/>
            <a:ext cx="672194" cy="672194"/>
            <a:chOff x="508089" y="2680398"/>
            <a:chExt cx="672194" cy="672194"/>
          </a:xfrm>
          <a:solidFill>
            <a:schemeClr val="accent2"/>
          </a:solidFill>
        </p:grpSpPr>
        <p:sp>
          <p:nvSpPr>
            <p:cNvPr id="33" name="Oval 32">
              <a:extLst>
                <a:ext uri="{FF2B5EF4-FFF2-40B4-BE49-F238E27FC236}">
                  <a16:creationId xmlns:a16="http://schemas.microsoft.com/office/drawing/2014/main" id="{B999F713-6DC2-45AF-B3A1-C26585D918FE}"/>
                </a:ext>
              </a:extLst>
            </p:cNvPr>
            <p:cNvSpPr/>
            <p:nvPr/>
          </p:nvSpPr>
          <p:spPr bwMode="gray">
            <a:xfrm>
              <a:off x="508089" y="2680398"/>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pic>
          <p:nvPicPr>
            <p:cNvPr id="15" name="Graphic 14" descr="Cough outline">
              <a:extLst>
                <a:ext uri="{FF2B5EF4-FFF2-40B4-BE49-F238E27FC236}">
                  <a16:creationId xmlns:a16="http://schemas.microsoft.com/office/drawing/2014/main" id="{B66AB80F-DFF1-4E6A-87AA-AEAC25F338B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299" y="2750344"/>
              <a:ext cx="485774" cy="485774"/>
            </a:xfrm>
            <a:prstGeom prst="rect">
              <a:avLst/>
            </a:prstGeom>
          </p:spPr>
        </p:pic>
      </p:grpSp>
      <p:grpSp>
        <p:nvGrpSpPr>
          <p:cNvPr id="4" name="Group 3">
            <a:extLst>
              <a:ext uri="{FF2B5EF4-FFF2-40B4-BE49-F238E27FC236}">
                <a16:creationId xmlns:a16="http://schemas.microsoft.com/office/drawing/2014/main" id="{6D218BE8-D704-4515-BA72-2461F6ECB5E1}"/>
              </a:ext>
            </a:extLst>
          </p:cNvPr>
          <p:cNvGrpSpPr/>
          <p:nvPr/>
        </p:nvGrpSpPr>
        <p:grpSpPr>
          <a:xfrm>
            <a:off x="8404063" y="4316067"/>
            <a:ext cx="672194" cy="672194"/>
            <a:chOff x="4462301" y="4316067"/>
            <a:chExt cx="672194" cy="672194"/>
          </a:xfrm>
          <a:solidFill>
            <a:schemeClr val="accent2"/>
          </a:solidFill>
        </p:grpSpPr>
        <p:sp>
          <p:nvSpPr>
            <p:cNvPr id="37" name="Oval 36">
              <a:extLst>
                <a:ext uri="{FF2B5EF4-FFF2-40B4-BE49-F238E27FC236}">
                  <a16:creationId xmlns:a16="http://schemas.microsoft.com/office/drawing/2014/main" id="{C5432486-8ADA-4B47-A18C-833EFEC74416}"/>
                </a:ext>
              </a:extLst>
            </p:cNvPr>
            <p:cNvSpPr/>
            <p:nvPr/>
          </p:nvSpPr>
          <p:spPr bwMode="gray">
            <a:xfrm>
              <a:off x="4462301" y="4316067"/>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pic>
          <p:nvPicPr>
            <p:cNvPr id="36" name="Graphic 35">
              <a:extLst>
                <a:ext uri="{FF2B5EF4-FFF2-40B4-BE49-F238E27FC236}">
                  <a16:creationId xmlns:a16="http://schemas.microsoft.com/office/drawing/2014/main" id="{236A77FD-DA72-4880-AA42-93C6DAF785D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594813" y="4442891"/>
              <a:ext cx="385957" cy="385957"/>
            </a:xfrm>
            <a:prstGeom prst="rect">
              <a:avLst/>
            </a:prstGeom>
          </p:spPr>
        </p:pic>
      </p:grpSp>
      <p:grpSp>
        <p:nvGrpSpPr>
          <p:cNvPr id="35" name="Group 34">
            <a:extLst>
              <a:ext uri="{FF2B5EF4-FFF2-40B4-BE49-F238E27FC236}">
                <a16:creationId xmlns:a16="http://schemas.microsoft.com/office/drawing/2014/main" id="{F1DAD019-2F8A-451C-A708-EAE141A8818E}"/>
              </a:ext>
            </a:extLst>
          </p:cNvPr>
          <p:cNvGrpSpPr/>
          <p:nvPr/>
        </p:nvGrpSpPr>
        <p:grpSpPr>
          <a:xfrm>
            <a:off x="400050" y="3006523"/>
            <a:ext cx="4103515" cy="2083934"/>
            <a:chOff x="266700" y="3006523"/>
            <a:chExt cx="4103515" cy="2083934"/>
          </a:xfrm>
        </p:grpSpPr>
        <p:pic>
          <p:nvPicPr>
            <p:cNvPr id="31" name="Picture 10" descr="personality-pie.png">
              <a:extLst>
                <a:ext uri="{FF2B5EF4-FFF2-40B4-BE49-F238E27FC236}">
                  <a16:creationId xmlns:a16="http://schemas.microsoft.com/office/drawing/2014/main" id="{072A724F-72D7-44EE-83A2-AB67C81F56BF}"/>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266700" y="3006523"/>
              <a:ext cx="4103515" cy="208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1480C8FD-5F24-49F9-8230-CD098CA015E2}"/>
                </a:ext>
              </a:extLst>
            </p:cNvPr>
            <p:cNvSpPr/>
            <p:nvPr/>
          </p:nvSpPr>
          <p:spPr bwMode="gray">
            <a:xfrm>
              <a:off x="1066800" y="3429000"/>
              <a:ext cx="1041400" cy="628650"/>
            </a:xfrm>
            <a:prstGeom prst="rect">
              <a:avLst/>
            </a:prstGeom>
            <a:solidFill>
              <a:srgbClr val="BDBE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ES_tradnl" sz="1600" dirty="0">
                <a:solidFill>
                  <a:schemeClr val="bg1"/>
                </a:solidFill>
              </a:endParaRPr>
            </a:p>
          </p:txBody>
        </p:sp>
        <p:sp>
          <p:nvSpPr>
            <p:cNvPr id="28" name="TextBox 27">
              <a:extLst>
                <a:ext uri="{FF2B5EF4-FFF2-40B4-BE49-F238E27FC236}">
                  <a16:creationId xmlns:a16="http://schemas.microsoft.com/office/drawing/2014/main" id="{17005BCB-75B1-402E-8DC8-03C3858C2C91}"/>
                </a:ext>
              </a:extLst>
            </p:cNvPr>
            <p:cNvSpPr txBox="1"/>
            <p:nvPr/>
          </p:nvSpPr>
          <p:spPr>
            <a:xfrm>
              <a:off x="1066800" y="3378329"/>
              <a:ext cx="1891543" cy="492443"/>
            </a:xfrm>
            <a:prstGeom prst="rect">
              <a:avLst/>
            </a:prstGeom>
            <a:noFill/>
          </p:spPr>
          <p:txBody>
            <a:bodyPr wrap="square" lIns="0" tIns="0" rIns="0" bIns="0">
              <a:noAutofit/>
            </a:bodyPr>
            <a:lstStyle/>
            <a:p>
              <a:pPr algn="l">
                <a:defRPr sz="1600"/>
              </a:pPr>
              <a:r>
                <a:rPr lang="es-ES_tradnl" sz="1400" dirty="0"/>
                <a:t>Comportamiento observable</a:t>
              </a:r>
            </a:p>
            <a:p>
              <a:pPr algn="l">
                <a:defRPr sz="1600" b="1">
                  <a:latin typeface="Arial Black" panose="020B0A04020102020204" pitchFamily="34" charset="0"/>
                </a:defRPr>
              </a:pPr>
              <a:r>
                <a:rPr lang="es-ES_tradnl" sz="1400" dirty="0"/>
                <a:t>Decir/Hacer</a:t>
              </a:r>
            </a:p>
          </p:txBody>
        </p:sp>
        <p:sp>
          <p:nvSpPr>
            <p:cNvPr id="38" name="TextBox 37">
              <a:extLst>
                <a:ext uri="{FF2B5EF4-FFF2-40B4-BE49-F238E27FC236}">
                  <a16:creationId xmlns:a16="http://schemas.microsoft.com/office/drawing/2014/main" id="{0D5F11A8-8CFA-43D0-9FD8-8ABCB424DAD6}"/>
                </a:ext>
              </a:extLst>
            </p:cNvPr>
            <p:cNvSpPr txBox="1"/>
            <p:nvPr/>
          </p:nvSpPr>
          <p:spPr>
            <a:xfrm>
              <a:off x="2934681" y="3939786"/>
              <a:ext cx="1122969" cy="248727"/>
            </a:xfrm>
            <a:prstGeom prst="rect">
              <a:avLst/>
            </a:prstGeom>
            <a:solidFill>
              <a:srgbClr val="07548B"/>
            </a:solidFill>
          </p:spPr>
          <p:txBody>
            <a:bodyPr wrap="square" lIns="0" tIns="0" rIns="0" bIns="0">
              <a:noAutofit/>
            </a:bodyPr>
            <a:lstStyle/>
            <a:p>
              <a:pPr algn="l">
                <a:defRPr sz="1600">
                  <a:solidFill>
                    <a:schemeClr val="bg1"/>
                  </a:solidFill>
                </a:defRPr>
              </a:pPr>
              <a:r>
                <a:rPr lang="es-ES_tradnl" sz="1400" dirty="0"/>
                <a:t>Personalidad</a:t>
              </a:r>
              <a:endParaRPr lang="es-ES_tradnl" sz="1400" dirty="0">
                <a:solidFill>
                  <a:schemeClr val="bg1"/>
                </a:solidFill>
                <a:latin typeface="Arial Black" panose="020B0A04020102020204" pitchFamily="34" charset="0"/>
              </a:endParaRPr>
            </a:p>
          </p:txBody>
        </p:sp>
      </p:grpSp>
    </p:spTree>
    <p:extLst>
      <p:ext uri="{BB962C8B-B14F-4D97-AF65-F5344CB8AC3E}">
        <p14:creationId xmlns:p14="http://schemas.microsoft.com/office/powerpoint/2010/main" val="128281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svg="http://schemas.microsoft.com/office/drawing/2016/SVG/main" xmlns:a14="http://schemas.microsoft.com/office/drawing/2010/main" xmlns:a16="http://schemas.microsoft.com/office/drawing/2014/main" xmlns="">
      <p:transition>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233680" y="-257047"/>
            <a:ext cx="8504092" cy="1009650"/>
          </a:xfrm>
        </p:spPr>
        <p:txBody>
          <a:bodyPr>
            <a:noAutofit/>
          </a:bodyPr>
          <a:lstStyle/>
          <a:p>
            <a:r>
              <a:rPr lang="es-ES_tradnl" dirty="0"/>
              <a:t>Pasaporte SOCIAL STYLE</a:t>
            </a: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noAutofit/>
          </a:bodyPr>
          <a:lstStyle/>
          <a:p>
            <a:fld id="{1B1CF60C-C85D-47C0-8597-E3BF95F18FA3}" type="slidenum">
              <a:rPr lang="es-ES_tradnl" smtClean="0"/>
              <a:t>90</a:t>
            </a:fld>
            <a:endParaRPr lang="es-ES_tradnl"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noAutofit/>
          </a:bodyPr>
          <a:lstStyle/>
          <a:p>
            <a:pPr algn="l"/>
            <a:r>
              <a:rPr lang="es-ES_tradnl" dirty="0"/>
              <a:t>© The TRACOM Corporation. Todos los derechos reservados.</a:t>
            </a:r>
          </a:p>
        </p:txBody>
      </p:sp>
      <p:pic>
        <p:nvPicPr>
          <p:cNvPr id="9" name="Picture 8" descr="A screenshot of a computer&#10;&#10;Description automatically generated with medium confidence">
            <a:extLst>
              <a:ext uri="{FF2B5EF4-FFF2-40B4-BE49-F238E27FC236}">
                <a16:creationId xmlns:a16="http://schemas.microsoft.com/office/drawing/2014/main" id="{B80748E1-9FD4-6DEF-30CD-ECC87DF09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2196" y="935972"/>
            <a:ext cx="4394288" cy="5502928"/>
          </a:xfrm>
          <a:prstGeom prst="rect">
            <a:avLst/>
          </a:prstGeom>
        </p:spPr>
      </p:pic>
    </p:spTree>
    <p:extLst>
      <p:ext uri="{BB962C8B-B14F-4D97-AF65-F5344CB8AC3E}">
        <p14:creationId xmlns:p14="http://schemas.microsoft.com/office/powerpoint/2010/main" val="2116714512"/>
      </p:ext>
    </p:extLst>
  </p:cSld>
  <p:clrMapOvr>
    <a:masterClrMapping/>
  </p:clrMapOvr>
  <p:transition spd="slow">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D52EC35-CB36-4E8C-8F3A-5171944A89A8}"/>
              </a:ext>
            </a:extLst>
          </p:cNvPr>
          <p:cNvSpPr>
            <a:spLocks noGrp="1"/>
          </p:cNvSpPr>
          <p:nvPr>
            <p:ph type="ftr" sz="quarter" idx="13"/>
          </p:nvPr>
        </p:nvSpPr>
        <p:spPr/>
        <p:txBody>
          <a:bodyPr wrap="square"/>
          <a:lstStyle/>
          <a:p>
            <a:pPr algn="l"/>
            <a:r>
              <a:rPr lang="es-ES_tradnl" dirty="0"/>
              <a:t>© The TRACOM Corporation. Todos los derechos reservados.</a:t>
            </a:r>
          </a:p>
        </p:txBody>
      </p:sp>
      <p:sp>
        <p:nvSpPr>
          <p:cNvPr id="3" name="Slide Number Placeholder 3">
            <a:extLst>
              <a:ext uri="{FF2B5EF4-FFF2-40B4-BE49-F238E27FC236}">
                <a16:creationId xmlns:a16="http://schemas.microsoft.com/office/drawing/2014/main" id="{1164AEC5-F3A9-4DFA-A753-40671E92709F}"/>
              </a:ext>
            </a:extLst>
          </p:cNvPr>
          <p:cNvSpPr txBox="1">
            <a:spLocks/>
          </p:cNvSpPr>
          <p:nvPr/>
        </p:nvSpPr>
        <p:spPr>
          <a:xfrm>
            <a:off x="9220200" y="6438900"/>
            <a:ext cx="2743200" cy="282575"/>
          </a:xfrm>
          <a:prstGeom prst="rect">
            <a:avLst/>
          </a:prstGeom>
        </p:spPr>
        <p:txBody>
          <a:bodyPr wrap="square"/>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ES_tradnl" sz="1000" smtClean="0">
                <a:solidFill>
                  <a:srgbClr val="898989"/>
                </a:solidFill>
              </a:rPr>
              <a:pPr algn="r"/>
              <a:t>91</a:t>
            </a:fld>
            <a:endParaRPr lang="es-ES_tradnl" sz="1000" dirty="0">
              <a:solidFill>
                <a:srgbClr val="898989"/>
              </a:solidFill>
            </a:endParaRPr>
          </a:p>
        </p:txBody>
      </p:sp>
    </p:spTree>
    <p:extLst>
      <p:ext uri="{BB962C8B-B14F-4D97-AF65-F5344CB8AC3E}">
        <p14:creationId xmlns:p14="http://schemas.microsoft.com/office/powerpoint/2010/main" val="716123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FIXED" val="YES"/>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Introduction to  SOCIAL STYLE™&amp;quot;&quot;/&gt;&lt;property id=&quot;20307&quot; value=&quot;257&quot;/&gt;&lt;/object&gt;&lt;object type=&quot;3&quot; unique_id=&quot;10004&quot;&gt;&lt;property id=&quot;20148&quot; value=&quot;5&quot;/&gt;&lt;property id=&quot;20300&quot; value=&quot;Slide 2 - &amp;quot;To Tell the Truth&amp;quot;&quot;/&gt;&lt;property id=&quot;20307&quot; value=&quot;278&quot;/&gt;&lt;/object&gt;&lt;object type=&quot;3&quot; unique_id=&quot;10005&quot;&gt;&lt;property id=&quot;20148&quot; value=&quot;5&quot;/&gt;&lt;property id=&quot;20300&quot; value=&quot;Slide 3 - &amp;quot;Learning Objectives&amp;quot;&quot;/&gt;&lt;property id=&quot;20307&quot; value=&quot;934&quot;/&gt;&lt;/object&gt;&lt;object type=&quot;3&quot; unique_id=&quot;10006&quot;&gt;&lt;property id=&quot;20148&quot; value=&quot;5&quot;/&gt;&lt;property id=&quot;20300&quot; value=&quot;Slide 4 - &amp;quot;Style in Action&amp;quot;&quot;/&gt;&lt;property id=&quot;20307&quot; value=&quot;935&quot;/&gt;&lt;/object&gt;&lt;object type=&quot;3&quot; unique_id=&quot;10007&quot;&gt;&lt;property id=&quot;20148&quot; value=&quot;5&quot;/&gt;&lt;property id=&quot;20300&quot; value=&quot;Slide 5&quot;/&gt;&lt;property id=&quot;20307&quot; value=&quot;985&quot;/&gt;&lt;/object&gt;&lt;object type=&quot;3&quot; unique_id=&quot;10008&quot;&gt;&lt;property id=&quot;20148&quot; value=&quot;5&quot;/&gt;&lt;property id=&quot;20300&quot; value=&quot;Slide 6&quot;/&gt;&lt;property id=&quot;20307&quot; value=&quot;986&quot;/&gt;&lt;/object&gt;&lt;object type=&quot;3&quot; unique_id=&quot;10009&quot;&gt;&lt;property id=&quot;20148&quot; value=&quot;5&quot;/&gt;&lt;property id=&quot;20300&quot; value=&quot;Slide 7&quot;/&gt;&lt;property id=&quot;20307&quot; value=&quot;987&quot;/&gt;&lt;/object&gt;&lt;object type=&quot;3&quot; unique_id=&quot;10010&quot;&gt;&lt;property id=&quot;20148&quot; value=&quot;5&quot;/&gt;&lt;property id=&quot;20300&quot; value=&quot;Slide 8&quot;/&gt;&lt;property id=&quot;20307&quot; value=&quot;988&quot;/&gt;&lt;/object&gt;&lt;object type=&quot;3&quot; unique_id=&quot;10011&quot;&gt;&lt;property id=&quot;20148&quot; value=&quot;5&quot;/&gt;&lt;property id=&quot;20300&quot; value=&quot;Slide 9&quot;/&gt;&lt;property id=&quot;20307&quot; value=&quot;989&quot;/&gt;&lt;/object&gt;&lt;object type=&quot;3&quot; unique_id=&quot;10012&quot;&gt;&lt;property id=&quot;20148&quot; value=&quot;5&quot;/&gt;&lt;property id=&quot;20300&quot; value=&quot;Slide 10 - &amp;quot;Dimensions of Behavior&amp;quot;&quot;/&gt;&lt;property id=&quot;20307&quot; value=&quot;282&quot;/&gt;&lt;/object&gt;&lt;object type=&quot;3&quot; unique_id=&quot;10013&quot;&gt;&lt;property id=&quot;20148&quot; value=&quot;5&quot;/&gt;&lt;property id=&quot;20300&quot; value=&quot;Slide 11 - &amp;quot;Learning Objectives&amp;quot;&quot;/&gt;&lt;property id=&quot;20307&quot; value=&quot;936&quot;/&gt;&lt;/object&gt;&lt;object type=&quot;3&quot; unique_id=&quot;10014&quot;&gt;&lt;property id=&quot;20148&quot; value=&quot;5&quot;/&gt;&lt;property id=&quot;20300&quot; value=&quot;Slide 12 - &amp;quot;Observable Behaviors vs. Personality&amp;quot;&quot;/&gt;&lt;property id=&quot;20307&quot; value=&quot;302&quot;/&gt;&lt;/object&gt;&lt;object type=&quot;3&quot; unique_id=&quot;10015&quot;&gt;&lt;property id=&quot;20148&quot; value=&quot;5&quot;/&gt;&lt;property id=&quot;20300&quot; value=&quot;Slide 13 - &amp;quot;Say &amp;amp; Do Behaviors&amp;quot;&quot;/&gt;&lt;property id=&quot;20307&quot; value=&quot;303&quot;/&gt;&lt;/object&gt;&lt;object type=&quot;3&quot; unique_id=&quot;10016&quot;&gt;&lt;property id=&quot;20148&quot; value=&quot;5&quot;/&gt;&lt;property id=&quot;20300&quot; value=&quot;Slide 14 - &amp;quot;Assertiveness  and Responsiveness&amp;quot;&quot;/&gt;&lt;property id=&quot;20307&quot; value=&quot;996&quot;/&gt;&lt;/object&gt;&lt;object type=&quot;3&quot; unique_id=&quot;10017&quot;&gt;&lt;property id=&quot;20148&quot; value=&quot;5&quot;/&gt;&lt;property id=&quot;20300&quot; value=&quot;Slide 15 - &amp;quot;Assertiveness&amp;quot;&quot;/&gt;&lt;property id=&quot;20307&quot; value=&quot;997&quot;/&gt;&lt;/object&gt;&lt;object type=&quot;3&quot; unique_id=&quot;10018&quot;&gt;&lt;property id=&quot;20148&quot; value=&quot;5&quot;/&gt;&lt;property id=&quot;20300&quot; value=&quot;Slide 16 - &amp;quot;Assertiveness Behaviors&amp;quot;&quot;/&gt;&lt;property id=&quot;20307&quot; value=&quot;305&quot;/&gt;&lt;/object&gt;&lt;object type=&quot;3&quot; unique_id=&quot;10019&quot;&gt;&lt;property id=&quot;20148&quot; value=&quot;5&quot;/&gt;&lt;property id=&quot;20300&quot; value=&quot;Slide 17 - &amp;quot;Assertiveness&amp;quot;&quot;/&gt;&lt;property id=&quot;20307&quot; value=&quot;955&quot;/&gt;&lt;/object&gt;&lt;object type=&quot;3&quot; unique_id=&quot;10020&quot;&gt;&lt;property id=&quot;20148&quot; value=&quot;5&quot;/&gt;&lt;property id=&quot;20300&quot; value=&quot;Slide 18 - &amp;quot;Responsiveness&amp;quot;&quot;/&gt;&lt;property id=&quot;20307&quot; value=&quot;310&quot;/&gt;&lt;/object&gt;&lt;object type=&quot;3&quot; unique_id=&quot;10021&quot;&gt;&lt;property id=&quot;20148&quot; value=&quot;5&quot;/&gt;&lt;property id=&quot;20300&quot; value=&quot;Slide 19 - &amp;quot;Responsiveness Behaviors&amp;quot;&quot;/&gt;&lt;property id=&quot;20307&quot; value=&quot;306&quot;/&gt;&lt;/object&gt;&lt;object type=&quot;3&quot; unique_id=&quot;10022&quot;&gt;&lt;property id=&quot;20148&quot; value=&quot;5&quot;/&gt;&lt;property id=&quot;20300&quot; value=&quot;Slide 20 - &amp;quot;Responsiveness&amp;quot;&quot;/&gt;&lt;property id=&quot;20307&quot; value=&quot;956&quot;/&gt;&lt;/object&gt;&lt;object type=&quot;3&quot; unique_id=&quot;10023&quot;&gt;&lt;property id=&quot;20148&quot; value=&quot;5&quot;/&gt;&lt;property id=&quot;20300&quot; value=&quot;Slide 21 - &amp;quot;SOCIAL STYLE Model™&amp;quot;&quot;/&gt;&lt;property id=&quot;20307&quot; value=&quot;309&quot;/&gt;&lt;/object&gt;&lt;object type=&quot;3&quot; unique_id=&quot;10024&quot;&gt;&lt;property id=&quot;20148&quot; value=&quot;5&quot;/&gt;&lt;property id=&quot;20300&quot; value=&quot;Slide 22 - &amp;quot;Learning Objectives&amp;quot;&quot;/&gt;&lt;property id=&quot;20307&quot; value=&quot;937&quot;/&gt;&lt;/object&gt;&lt;object type=&quot;3&quot; unique_id=&quot;10025&quot;&gt;&lt;property id=&quot;20148&quot; value=&quot;5&quot;/&gt;&lt;property id=&quot;20300&quot; value=&quot;Slide 23 - &amp;quot;SOCIAL STYLE Model&amp;quot;&quot;/&gt;&lt;property id=&quot;20307&quot; value=&quot;1006&quot;/&gt;&lt;/object&gt;&lt;object type=&quot;3&quot; unique_id=&quot;10026&quot;&gt;&lt;property id=&quot;20148&quot; value=&quot;5&quot;/&gt;&lt;property id=&quot;20300&quot; value=&quot;Slide 24 - &amp;quot;SOCIAL STYLE  Behaviors&amp;quot;&quot;/&gt;&lt;property id=&quot;20307&quot; value=&quot;998&quot;/&gt;&lt;/object&gt;&lt;object type=&quot;3&quot; unique_id=&quot;10027&quot;&gt;&lt;property id=&quot;20148&quot; value=&quot;5&quot;/&gt;&lt;property id=&quot;20300&quot; value=&quot;Slide 25 - &amp;quot;Back to Those Texts . . .&amp;quot;&quot;/&gt;&lt;property id=&quot;20307&quot; value=&quot;973&quot;/&gt;&lt;/object&gt;&lt;object type=&quot;3&quot; unique_id=&quot;10028&quot;&gt;&lt;property id=&quot;20148&quot; value=&quot;5&quot;/&gt;&lt;property id=&quot;20300&quot; value=&quot;Slide 26&quot;/&gt;&lt;property id=&quot;20307&quot; value=&quot;974&quot;/&gt;&lt;/object&gt;&lt;object type=&quot;3&quot; unique_id=&quot;10029&quot;&gt;&lt;property id=&quot;20148&quot; value=&quot;5&quot;/&gt;&lt;property id=&quot;20300&quot; value=&quot;Slide 27&quot;/&gt;&lt;property id=&quot;20307&quot; value=&quot;975&quot;/&gt;&lt;/object&gt;&lt;object type=&quot;3&quot; unique_id=&quot;10030&quot;&gt;&lt;property id=&quot;20148&quot; value=&quot;5&quot;/&gt;&lt;property id=&quot;20300&quot; value=&quot;Slide 28&quot;/&gt;&lt;property id=&quot;20307&quot; value=&quot;976&quot;/&gt;&lt;/object&gt;&lt;object type=&quot;3&quot; unique_id=&quot;10031&quot;&gt;&lt;property id=&quot;20148&quot; value=&quot;5&quot;/&gt;&lt;property id=&quot;20300&quot; value=&quot;Slide 29&quot;/&gt;&lt;property id=&quot;20307&quot; value=&quot;977&quot;/&gt;&lt;/object&gt;&lt;object type=&quot;3&quot; unique_id=&quot;10032&quot;&gt;&lt;property id=&quot;20148&quot; value=&quot;5&quot;/&gt;&lt;property id=&quot;20300&quot; value=&quot;Slide 30 - &amp;quot;Need, Orientation, and Growth Action&amp;quot;&quot;/&gt;&lt;property id=&quot;20307&quot; value=&quot;938&quot;/&gt;&lt;/object&gt;&lt;object type=&quot;3&quot; unique_id=&quot;10033&quot;&gt;&lt;property id=&quot;20148&quot; value=&quot;5&quot;/&gt;&lt;property id=&quot;20300&quot; value=&quot;Slide 31 - &amp;quot;SOCIAL STYLE  Key Characteristics&amp;quot;&quot;/&gt;&lt;property id=&quot;20307&quot; value=&quot;312&quot;/&gt;&lt;/object&gt;&lt;object type=&quot;3&quot; unique_id=&quot;10034&quot;&gt;&lt;property id=&quot;20148&quot; value=&quot;5&quot;/&gt;&lt;property id=&quot;20300&quot; value=&quot;Slide 32 - &amp;quot;Key Points&amp;quot;&quot;/&gt;&lt;property id=&quot;20307&quot; value=&quot;939&quot;/&gt;&lt;/object&gt;&lt;object type=&quot;3&quot; unique_id=&quot;10035&quot;&gt;&lt;property id=&quot;20148&quot; value=&quot;5&quot;/&gt;&lt;property id=&quot;20300&quot; value=&quot;Slide 33 - &amp;quot;SOCIAL STYLE Profile&amp;quot;&quot;/&gt;&lt;property id=&quot;20307&quot; value=&quot;941&quot;/&gt;&lt;/object&gt;&lt;object type=&quot;3&quot; unique_id=&quot;10036&quot;&gt;&lt;property id=&quot;20148&quot; value=&quot;5&quot;/&gt;&lt;property id=&quot;20300&quot; value=&quot;Slide 34 - &amp;quot;Learning Objectives&amp;quot;&quot;/&gt;&lt;property id=&quot;20307&quot; value=&quot;940&quot;/&gt;&lt;/object&gt;&lt;object type=&quot;3&quot; unique_id=&quot;10037&quot;&gt;&lt;property id=&quot;20148&quot; value=&quot;5&quot;/&gt;&lt;property id=&quot;20300&quot; value=&quot;Slide 35 - &amp;quot;Virtual Delivery:  How to Access Your Profile&amp;quot;&quot;/&gt;&lt;property id=&quot;20307&quot; value=&quot;978&quot;/&gt;&lt;/object&gt;&lt;object type=&quot;3&quot; unique_id=&quot;10038&quot;&gt;&lt;property id=&quot;20148&quot; value=&quot;5&quot;/&gt;&lt;property id=&quot;20300&quot; value=&quot;Slide 36&quot;/&gt;&lt;property id=&quot;20307&quot; value=&quot;979&quot;/&gt;&lt;/object&gt;&lt;object type=&quot;3&quot; unique_id=&quot;10039&quot;&gt;&lt;property id=&quot;20148&quot; value=&quot;5&quot;/&gt;&lt;property id=&quot;20300&quot; value=&quot;Slide 37&quot;/&gt;&lt;property id=&quot;20307&quot; value=&quot;980&quot;/&gt;&lt;/object&gt;&lt;object type=&quot;3&quot; unique_id=&quot;10040&quot;&gt;&lt;property id=&quot;20148&quot; value=&quot;5&quot;/&gt;&lt;property id=&quot;20300&quot; value=&quot;Slide 38 - &amp;quot;Tension Management&amp;quot;&quot;/&gt;&lt;property id=&quot;20307&quot; value=&quot;329&quot;/&gt;&lt;/object&gt;&lt;object type=&quot;3&quot; unique_id=&quot;10041&quot;&gt;&lt;property id=&quot;20148&quot; value=&quot;5&quot;/&gt;&lt;property id=&quot;20300&quot; value=&quot;Slide 39 - &amp;quot;Learning Objectives&amp;quot;&quot;/&gt;&lt;property id=&quot;20307&quot; value=&quot;942&quot;/&gt;&lt;/object&gt;&lt;object type=&quot;3&quot; unique_id=&quot;10042&quot;&gt;&lt;property id=&quot;20148&quot; value=&quot;5&quot;/&gt;&lt;property id=&quot;20300&quot; value=&quot;Slide 40 - &amp;quot;Tension and Productivity&amp;quot;&quot;/&gt;&lt;property id=&quot;20307&quot; value=&quot;930&quot;/&gt;&lt;/object&gt;&lt;object type=&quot;3&quot; unique_id=&quot;10043&quot;&gt;&lt;property id=&quot;20148&quot; value=&quot;5&quot;/&gt;&lt;property id=&quot;20300&quot; value=&quot;Slide 41 - &amp;quot;Backup Behavior&amp;quot;&quot;/&gt;&lt;property id=&quot;20307&quot; value=&quot;318&quot;/&gt;&lt;/object&gt;&lt;object type=&quot;3&quot; unique_id=&quot;10044&quot;&gt;&lt;property id=&quot;20148&quot; value=&quot;5&quot;/&gt;&lt;property id=&quot;20300&quot; value=&quot;Slide 42 - &amp;quot;Managing Backup Behavior&amp;quot;&quot;/&gt;&lt;property id=&quot;20307&quot; value=&quot;1003&quot;/&gt;&lt;/object&gt;&lt;object type=&quot;3&quot; unique_id=&quot;10045&quot;&gt;&lt;property id=&quot;20148&quot; value=&quot;5&quot;/&gt;&lt;property id=&quot;20300&quot; value=&quot;Slide 43 - &amp;quot;Versatility&amp;quot;&quot;/&gt;&lt;property id=&quot;20307&quot; value=&quot;330&quot;/&gt;&lt;/object&gt;&lt;object type=&quot;3&quot; unique_id=&quot;10046&quot;&gt;&lt;property id=&quot;20148&quot; value=&quot;5&quot;/&gt;&lt;property id=&quot;20300&quot; value=&quot;Slide 44 - &amp;quot;Learning Objectives&amp;quot;&quot;/&gt;&lt;property id=&quot;20307&quot; value=&quot;944&quot;/&gt;&lt;/object&gt;&lt;object type=&quot;3&quot; unique_id=&quot;10047&quot;&gt;&lt;property id=&quot;20148&quot; value=&quot;5&quot;/&gt;&lt;property id=&quot;20300&quot; value=&quot;Slide 45 - &amp;quot;Versatility is… &amp;quot;&quot;/&gt;&lt;property id=&quot;20307&quot; value=&quot;945&quot;/&gt;&lt;/object&gt;&lt;object type=&quot;3&quot; unique_id=&quot;10048&quot;&gt;&lt;property id=&quot;20148&quot; value=&quot;5&quot;/&gt;&lt;property id=&quot;20300&quot; value=&quot;Slide 46 - &amp;quot;Versatility&amp;quot;&quot;/&gt;&lt;property id=&quot;20307&quot; value=&quot;1004&quot;/&gt;&lt;/object&gt;&lt;object type=&quot;3&quot; unique_id=&quot;10049&quot;&gt;&lt;property id=&quot;20148&quot; value=&quot;5&quot;/&gt;&lt;property id=&quot;20300&quot; value=&quot;Slide 47 - &amp;quot;Four Sources of Versatility&amp;quot;&quot;/&gt;&lt;property id=&quot;20307&quot; value=&quot;321&quot;/&gt;&lt;/object&gt;&lt;object type=&quot;3&quot; unique_id=&quot;10050&quot;&gt;&lt;property id=&quot;20148&quot; value=&quot;5&quot;/&gt;&lt;property id=&quot;20300&quot; value=&quot;Slide 48 - &amp;quot;Versatility Challenge&amp;quot;&quot;/&gt;&lt;property id=&quot;20307&quot; value=&quot;1001&quot;/&gt;&lt;/object&gt;&lt;object type=&quot;3&quot; unique_id=&quot;10051&quot;&gt;&lt;property id=&quot;20148&quot; value=&quot;5&quot;/&gt;&lt;property id=&quot;20300&quot; value=&quot;Slide 49 - &amp;quot;Versatility Challenge&amp;quot;&quot;/&gt;&lt;property id=&quot;20307&quot; value=&quot;1002&quot;/&gt;&lt;/object&gt;&lt;object type=&quot;3&quot; unique_id=&quot;10052&quot;&gt;&lt;property id=&quot;20148&quot; value=&quot;5&quot;/&gt;&lt;property id=&quot;20300&quot; value=&quot;Slide 50 - &amp;quot;Versatility Profile&amp;quot;&quot;/&gt;&lt;property id=&quot;20307&quot; value=&quot;946&quot;/&gt;&lt;/object&gt;&lt;object type=&quot;3&quot; unique_id=&quot;10053&quot;&gt;&lt;property id=&quot;20148&quot; value=&quot;5&quot;/&gt;&lt;property id=&quot;20300&quot; value=&quot;Slide 51 - &amp;quot;Learning Objectives&amp;quot;&quot;/&gt;&lt;property id=&quot;20307&quot; value=&quot;947&quot;/&gt;&lt;/object&gt;&lt;object type=&quot;3&quot; unique_id=&quot;10054&quot;&gt;&lt;property id=&quot;20148&quot; value=&quot;5&quot;/&gt;&lt;property id=&quot;20300&quot; value=&quot;Slide 52 - &amp;quot;The Meaning of Versatility Positions&amp;quot;&quot;/&gt;&lt;property id=&quot;20307&quot; value=&quot;1005&quot;/&gt;&lt;/object&gt;&lt;object type=&quot;3&quot; unique_id=&quot;10055&quot;&gt;&lt;property id=&quot;20148&quot; value=&quot;5&quot;/&gt;&lt;property id=&quot;20300&quot; value=&quot;Slide 53 - &amp;quot;Overall Versatility&amp;quot;&quot;/&gt;&lt;property id=&quot;20307&quot; value=&quot;927&quot;/&gt;&lt;/object&gt;&lt;object type=&quot;3&quot; unique_id=&quot;10056&quot;&gt;&lt;property id=&quot;20148&quot; value=&quot;5&quot;/&gt;&lt;property id=&quot;20300&quot; value=&quot;Slide 54 - &amp;quot;Overall Versatility&amp;quot;&quot;/&gt;&lt;property id=&quot;20307&quot; value=&quot;952&quot;/&gt;&lt;/object&gt;&lt;object type=&quot;3&quot; unique_id=&quot;10057&quot;&gt;&lt;property id=&quot;20148&quot; value=&quot;5&quot;/&gt;&lt;property id=&quot;20300&quot; value=&quot;Slide 55 - &amp;quot;Versatility in Detail&amp;quot;&quot;/&gt;&lt;property id=&quot;20307&quot; value=&quot;953&quot;/&gt;&lt;/object&gt;&lt;object type=&quot;3&quot; unique_id=&quot;10058&quot;&gt;&lt;property id=&quot;20148&quot; value=&quot;5&quot;/&gt;&lt;property id=&quot;20300&quot; value=&quot;Slide 56 - &amp;quot;Versatility Profile Review&amp;quot;&quot;/&gt;&lt;property id=&quot;20307&quot; value=&quot;951&quot;/&gt;&lt;/object&gt;&lt;object type=&quot;3&quot; unique_id=&quot;10059&quot;&gt;&lt;property id=&quot;20148&quot; value=&quot;5&quot;/&gt;&lt;property id=&quot;20300&quot; value=&quot;Slide 57 - &amp;quot;Virtual Delivery:  How to Access Your Profile&amp;quot;&quot;/&gt;&lt;property id=&quot;20307&quot; value=&quot;981&quot;/&gt;&lt;/object&gt;&lt;object type=&quot;3&quot; unique_id=&quot;10060&quot;&gt;&lt;property id=&quot;20148&quot; value=&quot;5&quot;/&gt;&lt;property id=&quot;20300&quot; value=&quot;Slide 58&quot;/&gt;&lt;property id=&quot;20307&quot; value=&quot;982&quot;/&gt;&lt;/object&gt;&lt;object type=&quot;3&quot; unique_id=&quot;10061&quot;&gt;&lt;property id=&quot;20148&quot; value=&quot;5&quot;/&gt;&lt;property id=&quot;20300&quot; value=&quot;Slide 59&quot;/&gt;&lt;property id=&quot;20307&quot; value=&quot;983&quot;/&gt;&lt;/object&gt;&lt;object type=&quot;3&quot; unique_id=&quot;10062&quot;&gt;&lt;property id=&quot;20148&quot; value=&quot;5&quot;/&gt;&lt;property id=&quot;20300&quot; value=&quot;Slide 60 - &amp;quot;Steps for Increasing Interpersonal Effectiveness&amp;quot;&quot;/&gt;&lt;property id=&quot;20307&quot; value=&quot;324&quot;/&gt;&lt;/object&gt;&lt;object type=&quot;3&quot; unique_id=&quot;10063&quot;&gt;&lt;property id=&quot;20148&quot; value=&quot;5&quot;/&gt;&lt;property id=&quot;20300&quot; value=&quot;Slide 61 - &amp;quot;Style in Action&amp;quot;&quot;/&gt;&lt;property id=&quot;20307&quot; value=&quot;948&quot;/&gt;&lt;/object&gt;&lt;object type=&quot;3&quot; unique_id=&quot;10064&quot;&gt;&lt;property id=&quot;20148&quot; value=&quot;5&quot;/&gt;&lt;property id=&quot;20300&quot; value=&quot;Slide 62 - &amp;quot;Versatility in Action&amp;quot;&quot;/&gt;&lt;property id=&quot;20307&quot; value=&quot;990&quot;/&gt;&lt;/object&gt;&lt;object type=&quot;3&quot; unique_id=&quot;10065&quot;&gt;&lt;property id=&quot;20148&quot; value=&quot;5&quot;/&gt;&lt;property id=&quot;20300&quot; value=&quot;Slide 63&quot;/&gt;&lt;property id=&quot;20307&quot; value=&quot;991&quot;/&gt;&lt;/object&gt;&lt;object type=&quot;3&quot; unique_id=&quot;10066&quot;&gt;&lt;property id=&quot;20148&quot; value=&quot;5&quot;/&gt;&lt;property id=&quot;20300&quot; value=&quot;Slide 64&quot;/&gt;&lt;property id=&quot;20307&quot; value=&quot;992&quot;/&gt;&lt;/object&gt;&lt;object type=&quot;3&quot; unique_id=&quot;10067&quot;&gt;&lt;property id=&quot;20148&quot; value=&quot;5&quot;/&gt;&lt;property id=&quot;20300&quot; value=&quot;Slide 65&quot;/&gt;&lt;property id=&quot;20307&quot; value=&quot;993&quot;/&gt;&lt;/object&gt;&lt;object type=&quot;3&quot; unique_id=&quot;10068&quot;&gt;&lt;property id=&quot;20148&quot; value=&quot;5&quot;/&gt;&lt;property id=&quot;20300&quot; value=&quot;Slide 66&quot;/&gt;&lt;property id=&quot;20307&quot; value=&quot;995&quot;/&gt;&lt;/object&gt;&lt;object type=&quot;3&quot; unique_id=&quot;10069&quot;&gt;&lt;property id=&quot;20148&quot; value=&quot;5&quot;/&gt;&lt;property id=&quot;20300&quot; value=&quot;Slide 67 - &amp;quot;Style Forum&amp;quot;&quot;/&gt;&lt;property id=&quot;20307&quot; value=&quot;959&quot;/&gt;&lt;/object&gt;&lt;object type=&quot;3&quot; unique_id=&quot;10070&quot;&gt;&lt;property id=&quot;20148&quot; value=&quot;5&quot;/&gt;&lt;property id=&quot;20300&quot; value=&quot;Slide 68 - &amp;quot;Learning Objectives&amp;quot;&quot;/&gt;&lt;property id=&quot;20307&quot; value=&quot;957&quot;/&gt;&lt;/object&gt;&lt;object type=&quot;3&quot; unique_id=&quot;10071&quot;&gt;&lt;property id=&quot;20148&quot; value=&quot;5&quot;/&gt;&lt;property id=&quot;20300&quot; value=&quot;Slide 69 - &amp;quot;Style Forum&amp;quot;&quot;/&gt;&lt;property id=&quot;20307&quot; value=&quot;949&quot;/&gt;&lt;/object&gt;&lt;object type=&quot;3&quot; unique_id=&quot;10072&quot;&gt;&lt;property id=&quot;20148&quot; value=&quot;5&quot;/&gt;&lt;property id=&quot;20300&quot; value=&quot;Slide 70 - &amp;quot;Versatility Forum&amp;quot;&quot;/&gt;&lt;property id=&quot;20307&quot; value=&quot;1000&quot;/&gt;&lt;/object&gt;&lt;object type=&quot;3&quot; unique_id=&quot;10073&quot;&gt;&lt;property id=&quot;20148&quot; value=&quot;5&quot;/&gt;&lt;property id=&quot;20300&quot; value=&quot;Slide 71 - &amp;quot;Techniques for Observing Style&amp;quot;&quot;/&gt;&lt;property id=&quot;20307&quot; value=&quot;325&quot;/&gt;&lt;/object&gt;&lt;object type=&quot;3&quot; unique_id=&quot;10074&quot;&gt;&lt;property id=&quot;20148&quot; value=&quot;5&quot;/&gt;&lt;property id=&quot;20300&quot; value=&quot;Slide 72 - &amp;quot;Next Steps and Key Learning&amp;quot;&quot;/&gt;&lt;property id=&quot;20307&quot; value=&quot;958&quot;/&gt;&lt;/object&gt;&lt;object type=&quot;3&quot; unique_id=&quot;10075&quot;&gt;&lt;property id=&quot;20148&quot; value=&quot;5&quot;/&gt;&lt;property id=&quot;20300&quot; value=&quot;Slide 73 - &amp;quot;SOCIAL STYLE Navigator®&amp;quot;&quot;/&gt;&lt;property id=&quot;20307&quot; value=&quot;326&quot;/&gt;&lt;/object&gt;&lt;object type=&quot;3&quot; unique_id=&quot;10076&quot;&gt;&lt;property id=&quot;20148&quot; value=&quot;5&quot;/&gt;&lt;property id=&quot;20300&quot; value=&quot;Slide 74 - &amp;quot;SOCIAL STYLE Navigator® Access&amp;quot;&quot;/&gt;&lt;property id=&quot;20307&quot; value=&quot;932&quot;/&gt;&lt;/object&gt;&lt;object type=&quot;3&quot; unique_id=&quot;10077&quot;&gt;&lt;property id=&quot;20148&quot; value=&quot;5&quot;/&gt;&lt;property id=&quot;20300&quot; value=&quot;Slide 75 - &amp;quot;SOCIAL STYLE Advisor&amp;quot;&quot;/&gt;&lt;property id=&quot;20307&quot; value=&quot;1007&quot;/&gt;&lt;/object&gt;&lt;object type=&quot;3&quot; unique_id=&quot;10078&quot;&gt;&lt;property id=&quot;20148&quot; value=&quot;5&quot;/&gt;&lt;property id=&quot;20300&quot; value=&quot;Slide 76 - &amp;quot;SOCIAL STYLE Passport&amp;quot;&quot;/&gt;&lt;property id=&quot;20307&quot; value=&quot;1008&quot;/&gt;&lt;/object&gt;&lt;object type=&quot;3&quot; unique_id=&quot;10079&quot;&gt;&lt;property id=&quot;20148&quot; value=&quot;5&quot;/&gt;&lt;property id=&quot;20300&quot; value=&quot;Slide 77&quot;/&gt;&lt;property id=&quot;20307&quot; value=&quot;285&quot;/&gt;&lt;/object&gt;&lt;/object&gt;&lt;object type=&quot;8&quot; unique_id=&quot;10158&quot;&gt;&lt;/object&gt;&lt;/object&gt;&lt;/database&gt;"/>
  <p:tag name="MMPROD_NEXTUNIQUEID" val="10009"/>
  <p:tag name="SECTOMILLISECCONVERTED" val="1"/>
</p:tagLst>
</file>

<file path=ppt/theme/theme1.xml><?xml version="1.0" encoding="utf-8"?>
<a:theme xmlns:a="http://schemas.openxmlformats.org/drawingml/2006/main" name="Tracom SOCIAL STYLE PowerPoint Templat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lIns="45720" rIns="45720" rtlCol="0" anchor="ctr"/>
      <a:lstStyle>
        <a:defPPr algn="ctr">
          <a:lnSpc>
            <a:spcPct val="85000"/>
          </a:lnSpc>
          <a:defRPr sz="180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cap="rnd">
          <a:solidFill>
            <a:schemeClr val="accent3"/>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stStyle>
    </a:txDef>
  </a:objectDefaults>
  <a:extraClrSchemeLst/>
  <a:custClrLst>
    <a:custClr name="Custom Color 1">
      <a:srgbClr val="0A578D"/>
    </a:custClr>
    <a:custClr name="Custom Color 2">
      <a:srgbClr val="5A8647"/>
    </a:custClr>
    <a:custClr name="Custom Color 3">
      <a:srgbClr val="B14336"/>
    </a:custClr>
    <a:custClr name="Custom Color 4">
      <a:srgbClr val="AE9736"/>
    </a:custClr>
  </a:custClrLst>
  <a:extLst>
    <a:ext uri="{05A4C25C-085E-4340-85A3-A5531E510DB2}">
      <thm15:themeFamily xmlns:thm15="http://schemas.microsoft.com/office/thememl/2012/main" name="Office Theme" id="{0E722E99-5416-4130-9EFE-448DC92CDACD}" vid="{3062532A-085E-4AFF-BEB2-979136FF8B75}"/>
    </a:ext>
  </a:extLst>
</a:theme>
</file>

<file path=ppt/theme/theme2.xml><?xml version="1.0" encoding="utf-8"?>
<a:theme xmlns:a="http://schemas.openxmlformats.org/drawingml/2006/main" name="Office Them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38b2075-b34e-4d69-a56d-dea98b051af2" xsi:nil="true"/>
    <lcf76f155ced4ddcb4097134ff3c332f xmlns="30030edf-551b-4514-af48-d47e7cd5b679">
      <Terms xmlns="http://schemas.microsoft.com/office/infopath/2007/PartnerControls"/>
    </lcf76f155ced4ddcb4097134ff3c332f>
    <Date xmlns="30030edf-551b-4514-af48-d47e7cd5b67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95E1ED911C56C428183962BB2CD9D50" ma:contentTypeVersion="17" ma:contentTypeDescription="Create a new document." ma:contentTypeScope="" ma:versionID="7a2990c0be3e48e00c8cb39c50c47f7a">
  <xsd:schema xmlns:xsd="http://www.w3.org/2001/XMLSchema" xmlns:xs="http://www.w3.org/2001/XMLSchema" xmlns:p="http://schemas.microsoft.com/office/2006/metadata/properties" xmlns:ns2="938b2075-b34e-4d69-a56d-dea98b051af2" xmlns:ns3="30030edf-551b-4514-af48-d47e7cd5b679" targetNamespace="http://schemas.microsoft.com/office/2006/metadata/properties" ma:root="true" ma:fieldsID="2d1aa1437b1e5bdddfd97048221c4826" ns2:_="" ns3:_="">
    <xsd:import namespace="938b2075-b34e-4d69-a56d-dea98b051af2"/>
    <xsd:import namespace="30030edf-551b-4514-af48-d47e7cd5b67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Date"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8b2075-b34e-4d69-a56d-dea98b051af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b8891d5-a778-44fe-b46b-0682ddd7cfe1}" ma:internalName="TaxCatchAll" ma:showField="CatchAllData" ma:web="938b2075-b34e-4d69-a56d-dea98b051af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0030edf-551b-4514-af48-d47e7cd5b67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 ma:index="20" nillable="true" ma:displayName="Date" ma:format="DateOnly" ma:internalName="Date">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a1057a4-0f37-4401-9ee8-8c6c2c2e57b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901FAF-6647-4A7E-92BB-46E2F254C5C2}">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713166d0-a98d-4619-8fdc-751a52b7d9f1"/>
    <ds:schemaRef ds:uri="http://www.w3.org/XML/1998/namespace"/>
    <ds:schemaRef ds:uri="http://purl.org/dc/elements/1.1/"/>
    <ds:schemaRef ds:uri="212b7fb7-c780-4560-a3e3-a6eb45e1a24e"/>
    <ds:schemaRef ds:uri="e8785e66-9007-46da-936e-e84965a5e1d7"/>
    <ds:schemaRef ds:uri="938b2075-b34e-4d69-a56d-dea98b051af2"/>
    <ds:schemaRef ds:uri="30030edf-551b-4514-af48-d47e7cd5b679"/>
  </ds:schemaRefs>
</ds:datastoreItem>
</file>

<file path=customXml/itemProps2.xml><?xml version="1.0" encoding="utf-8"?>
<ds:datastoreItem xmlns:ds="http://schemas.openxmlformats.org/officeDocument/2006/customXml" ds:itemID="{BB639EE7-FC73-4FDD-80D1-FD8641AB9F54}">
  <ds:schemaRefs>
    <ds:schemaRef ds:uri="http://schemas.microsoft.com/sharepoint/v3/contenttype/forms"/>
  </ds:schemaRefs>
</ds:datastoreItem>
</file>

<file path=customXml/itemProps3.xml><?xml version="1.0" encoding="utf-8"?>
<ds:datastoreItem xmlns:ds="http://schemas.openxmlformats.org/officeDocument/2006/customXml" ds:itemID="{5A7B4524-40D8-4D94-9127-CCF1B8DA92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8b2075-b34e-4d69-a56d-dea98b051af2"/>
    <ds:schemaRef ds:uri="30030edf-551b-4514-af48-d47e7cd5b6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1149</TotalTime>
  <Words>13972</Words>
  <Application>Microsoft Office PowerPoint</Application>
  <PresentationFormat>Widescreen</PresentationFormat>
  <Paragraphs>2029</Paragraphs>
  <Slides>91</Slides>
  <Notes>91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91</vt:i4>
      </vt:variant>
    </vt:vector>
  </HeadingPairs>
  <TitlesOfParts>
    <vt:vector size="106" baseType="lpstr">
      <vt:lpstr>Arial</vt:lpstr>
      <vt:lpstr>Arial Black</vt:lpstr>
      <vt:lpstr>Calibri</vt:lpstr>
      <vt:lpstr>Courier New</vt:lpstr>
      <vt:lpstr>Georgia</vt:lpstr>
      <vt:lpstr>Georgia Pro</vt:lpstr>
      <vt:lpstr>Museo</vt:lpstr>
      <vt:lpstr>Museo 500</vt:lpstr>
      <vt:lpstr>Museo Sans 300</vt:lpstr>
      <vt:lpstr>Open Sans</vt:lpstr>
      <vt:lpstr>Open Sans Extrabold</vt:lpstr>
      <vt:lpstr>Symbol</vt:lpstr>
      <vt:lpstr>Times New Roman</vt:lpstr>
      <vt:lpstr>Wingdings</vt:lpstr>
      <vt:lpstr>Tracom SOCIAL STYLE PowerPoint Template</vt:lpstr>
      <vt:lpstr>Venta enfocada en los resultados™</vt:lpstr>
      <vt:lpstr>Pasos para aumentar la eficacia interpersonal</vt:lpstr>
      <vt:lpstr>Objetivos de aprendizaje</vt:lpstr>
      <vt:lpstr>PowerPoint Presentation</vt:lpstr>
      <vt:lpstr>Presentaciones</vt:lpstr>
      <vt:lpstr>El Estilo en acción</vt:lpstr>
      <vt:lpstr>Mi cliente: primeras impresiones</vt:lpstr>
      <vt:lpstr>Dimensiones del comportamiento</vt:lpstr>
      <vt:lpstr>Comportamientos observables frente a personalidad</vt:lpstr>
      <vt:lpstr>Comportamientos “Decir y hacer”</vt:lpstr>
      <vt:lpstr>La Asertividad y La Receptividad.</vt:lpstr>
      <vt:lpstr>La Asertividad</vt:lpstr>
      <vt:lpstr>Comportamientos de la asertividad</vt:lpstr>
      <vt:lpstr>L Asertividad</vt:lpstr>
      <vt:lpstr>Cliente: Observaciones de asertividad</vt:lpstr>
      <vt:lpstr>La Receptividad</vt:lpstr>
      <vt:lpstr>Comportamientos de La Receptividad</vt:lpstr>
      <vt:lpstr>La Receptividad</vt:lpstr>
      <vt:lpstr>Cliente: Observaciones de la receptividad</vt:lpstr>
      <vt:lpstr>El modelo SOCIAL STYLE Model™</vt:lpstr>
      <vt:lpstr>El modelo SOCIAL STYLE ModelTM</vt:lpstr>
      <vt:lpstr>El modelo SOCIAL STYLE Model</vt:lpstr>
      <vt:lpstr>¿Qué Estilo está en acción?</vt:lpstr>
      <vt:lpstr>SOCIAL STYLE</vt:lpstr>
      <vt:lpstr>SOCIAL STYLE  del cliente</vt:lpstr>
      <vt:lpstr>Necesidad, orientación y acción de crecimiento</vt:lpstr>
      <vt:lpstr>SOCIAL STYLE  Características clave</vt:lpstr>
      <vt:lpstr>Comportamientos de SOCIAL STYLE</vt:lpstr>
      <vt:lpstr>Comportamientos del cliente</vt:lpstr>
      <vt:lpstr>La tensión del cliente</vt:lpstr>
      <vt:lpstr>Comportamiento de refuerzo</vt:lpstr>
      <vt:lpstr>Satisfacer las necesidades del cliente</vt:lpstr>
      <vt:lpstr>Observar el Estilo de manera virtual</vt:lpstr>
      <vt:lpstr>PowerPoint Presentation</vt:lpstr>
      <vt:lpstr>PowerPoint Presentation</vt:lpstr>
      <vt:lpstr>PowerPoint Presentation</vt:lpstr>
      <vt:lpstr>PowerPoint Presentation</vt:lpstr>
      <vt:lpstr>PowerPoint Presentation</vt:lpstr>
      <vt:lpstr>Diga qué Estilo es.</vt:lpstr>
      <vt:lpstr>PowerPoint Presentation</vt:lpstr>
      <vt:lpstr>PowerPoint Presentation</vt:lpstr>
      <vt:lpstr>PowerPoint Presentation</vt:lpstr>
      <vt:lpstr>PowerPoint Presentation</vt:lpstr>
      <vt:lpstr>Puntos clave</vt:lpstr>
      <vt:lpstr>El perfil SOCIAL STYLE</vt:lpstr>
      <vt:lpstr>La Asertividad</vt:lpstr>
      <vt:lpstr>La Receptividad</vt:lpstr>
      <vt:lpstr>PowerPoint Presentation</vt:lpstr>
      <vt:lpstr>PowerPoint Presentation</vt:lpstr>
      <vt:lpstr>PowerPoint Presentation</vt:lpstr>
      <vt:lpstr>PowerPoint Presentation</vt:lpstr>
      <vt:lpstr>PowerPoint Presentation</vt:lpstr>
      <vt:lpstr>Materiales virtuales:  Cómo acceder a su perfil</vt:lpstr>
      <vt:lpstr>PowerPoint Presentation</vt:lpstr>
      <vt:lpstr>PowerPoint Presentation</vt:lpstr>
      <vt:lpstr>Conózcase y controle su Estilo</vt:lpstr>
      <vt:lpstr>Técnicas para observar el Estilo</vt:lpstr>
      <vt:lpstr>Versatilidad</vt:lpstr>
      <vt:lpstr>Versatilidad es lo bien que uno se adapta a las necesidades del Estilo de los demás</vt:lpstr>
      <vt:lpstr>Las cuatro fuentes de la Versatilidad</vt:lpstr>
      <vt:lpstr>La Versatilidad en acción</vt:lpstr>
      <vt:lpstr>Perfil de Versatilidad</vt:lpstr>
      <vt:lpstr>Versatilidad</vt:lpstr>
      <vt:lpstr>El significado de cada posición en la Versatilidad</vt:lpstr>
      <vt:lpstr>Versatilidad general</vt:lpstr>
      <vt:lpstr>La Versatilidad al detalle</vt:lpstr>
      <vt:lpstr>PowerPoint Presentation</vt:lpstr>
      <vt:lpstr>PowerPoint Presentation</vt:lpstr>
      <vt:lpstr>PowerPoint Presentation</vt:lpstr>
      <vt:lpstr>PowerPoint Presentation</vt:lpstr>
      <vt:lpstr>Pasos para aumentar la eficacia interpersonal</vt:lpstr>
      <vt:lpstr>Preparar las reuniones</vt:lpstr>
      <vt:lpstr>Personalizar los mensajes</vt:lpstr>
      <vt:lpstr>Usar la Versatilidad para ganarse la confianza</vt:lpstr>
      <vt:lpstr>Plan de acción de Versatilidad</vt:lpstr>
      <vt:lpstr>Observar la Versatilidad de forma virtual</vt:lpstr>
      <vt:lpstr>PowerPoint Presentation</vt:lpstr>
      <vt:lpstr>PowerPoint Presentation</vt:lpstr>
      <vt:lpstr>PowerPoint Presentation</vt:lpstr>
      <vt:lpstr>PowerPoint Presentation</vt:lpstr>
      <vt:lpstr>PowerPoint Presentation</vt:lpstr>
      <vt:lpstr>Próximos pasos</vt:lpstr>
      <vt:lpstr>SOCIAL STYLE Navigator®</vt:lpstr>
      <vt:lpstr>Acceso a SOCIAL STYLE Navigator®</vt:lpstr>
      <vt:lpstr>PowerPoint Presentation</vt:lpstr>
      <vt:lpstr>PowerPoint Presentation</vt:lpstr>
      <vt:lpstr>PowerPoint Presentation</vt:lpstr>
      <vt:lpstr>PowerPoint Presentation</vt:lpstr>
      <vt:lpstr>PowerPoint Presentation</vt:lpstr>
      <vt:lpstr>Pasaporte SOCIAL STYLE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Sandra Johnson</dc:creator>
  <cp:lastModifiedBy>Karna Caldwell</cp:lastModifiedBy>
  <cp:revision>1184</cp:revision>
  <cp:lastPrinted>2021-06-10T19:57:06Z</cp:lastPrinted>
  <dcterms:created xsi:type="dcterms:W3CDTF">2021-02-09T18:22:56Z</dcterms:created>
  <dcterms:modified xsi:type="dcterms:W3CDTF">2023-07-17T20:08:50Z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0x010100276830489B7800449738DDE52FC86B08</vt:lpwstr>
  </property>
  <property fmtid="{D5CDD505-2E9C-101B-9397-08002B2CF9AE}" pid="3" name="NXPowerLiteLastOptimized">
    <vt:lpwstr>2169950</vt:lpwstr>
  </property>
  <property fmtid="{D5CDD505-2E9C-101B-9397-08002B2CF9AE}" pid="4" name="NXPowerLiteSettings">
    <vt:lpwstr>C7000400038000</vt:lpwstr>
  </property>
  <property fmtid="{D5CDD505-2E9C-101B-9397-08002B2CF9AE}" pid="5" name="NXPowerLiteVersion">
    <vt:lpwstr>D8.0.2</vt:lpwstr>
  </property>
  <property fmtid="{D5CDD505-2E9C-101B-9397-08002B2CF9AE}" pid="6" name="MediaServiceImageTags">
    <vt:lpwstr/>
  </property>
</Properties>
</file>