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324"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1219"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E73"/>
    <a:srgbClr val="E9ECEF"/>
    <a:srgbClr val="003651"/>
    <a:srgbClr val="AFABAB"/>
    <a:srgbClr val="898989"/>
    <a:srgbClr val="005B92"/>
    <a:srgbClr val="07548B"/>
    <a:srgbClr val="ECECEC"/>
    <a:srgbClr val="E1E1E1"/>
    <a:srgbClr val="BD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571" autoAdjust="0"/>
    <p:restoredTop sz="74031" autoAdjust="0"/>
  </p:normalViewPr>
  <p:slideViewPr>
    <p:cSldViewPr snapToGrid="0" showGuides="1">
      <p:cViewPr varScale="1">
        <p:scale>
          <a:sx n="82" d="100"/>
          <a:sy n="82" d="100"/>
        </p:scale>
        <p:origin x="912" y="60"/>
      </p:cViewPr>
      <p:guideLst>
        <p:guide orient="horz" pos="1032"/>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a:t>
            </a:r>
            <a:r>
              <a:rPr lang="en-US" dirty="0" err="1"/>
              <a:t>dimensions：Assertiveness</a:t>
            </a:r>
            <a:r>
              <a:rPr lang="en-US" dirty="0"/>
              <a:t>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err="1">
                <a:solidFill>
                  <a:srgbClr val="000000"/>
                </a:solidFill>
                <a:latin typeface="Museo Sans 300"/>
              </a:rPr>
              <a:t>Answer：They</a:t>
            </a:r>
            <a:r>
              <a:rPr lang="en-US" sz="1800" b="0" i="0" u="none" strike="noStrike" baseline="0" dirty="0">
                <a:solidFill>
                  <a:srgbClr val="000000"/>
                </a:solidFill>
                <a:latin typeface="Museo Sans 300"/>
              </a:rPr>
              <a:t>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err="1">
                <a:solidFill>
                  <a:srgbClr val="000000"/>
                </a:solidFill>
                <a:latin typeface="Museo Sans 300"/>
              </a:rPr>
              <a:t>Answer：They</a:t>
            </a:r>
            <a:r>
              <a:rPr lang="en-US" sz="1800" b="0" i="0" u="none" strike="noStrike" baseline="0" dirty="0">
                <a:solidFill>
                  <a:srgbClr val="000000"/>
                </a:solidFill>
                <a:latin typeface="Museo Sans 300"/>
              </a:rPr>
              <a:t>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err="1"/>
              <a:t>IMPORTANT：Do</a:t>
            </a:r>
            <a:r>
              <a:rPr lang="en-US" sz="1100" b="1" dirty="0"/>
              <a:t>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SOCIAL STYLE,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err="1">
                <a:solidFill>
                  <a:srgbClr val="000000"/>
                </a:solidFill>
                <a:latin typeface="Arial" panose="020B0604020202020204" pitchFamily="34" charset="0"/>
              </a:rPr>
              <a:t>TIP：</a:t>
            </a:r>
            <a:r>
              <a:rPr lang="en-US" sz="1100" dirty="0" err="1">
                <a:solidFill>
                  <a:srgbClr val="000000"/>
                </a:solidFill>
                <a:latin typeface="Arial" panose="020B0604020202020204" pitchFamily="34" charset="0"/>
              </a:rPr>
              <a:t>You</a:t>
            </a:r>
            <a:r>
              <a:rPr lang="en-US" sz="1100" dirty="0">
                <a:solidFill>
                  <a:srgbClr val="000000"/>
                </a:solidFill>
                <a:latin typeface="Arial" panose="020B0604020202020204" pitchFamily="34" charset="0"/>
              </a:rPr>
              <a:t>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0"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err="1"/>
              <a:t>Versatility：A</a:t>
            </a:r>
            <a:r>
              <a:rPr lang="en-US" dirty="0"/>
              <a:t>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a:t>
            </a:r>
            <a:r>
              <a:rPr lang="en-US" sz="1100" dirty="0" err="1">
                <a:solidFill>
                  <a:srgbClr val="000000"/>
                </a:solidFill>
                <a:latin typeface="Arial" panose="020B0604020202020204" pitchFamily="34" charset="0"/>
              </a:rPr>
              <a:t>video：Four</a:t>
            </a:r>
            <a:r>
              <a:rPr lang="en-US" sz="1100" dirty="0">
                <a:solidFill>
                  <a:srgbClr val="000000"/>
                </a:solidFill>
                <a:latin typeface="Arial" panose="020B0604020202020204" pitchFamily="34" charset="0"/>
              </a:rPr>
              <a:t>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err="1"/>
              <a:t>Versatility：A</a:t>
            </a:r>
            <a:r>
              <a:rPr lang="en-US" dirty="0"/>
              <a:t>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376447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SOCIAL STYLE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err="1">
                <a:latin typeface="Times New Roman" pitchFamily="4" charset="0"/>
                <a:ea typeface="ヒラギノ角ゴ Pro W3" pitchFamily="4" charset="-128"/>
                <a:cs typeface="ヒラギノ角ゴ Pro W3" pitchFamily="4" charset="-128"/>
              </a:rPr>
              <a:t>Driving：to</a:t>
            </a:r>
            <a:r>
              <a:rPr lang="en-US" b="0" i="0" dirty="0">
                <a:latin typeface="Times New Roman" pitchFamily="4" charset="0"/>
                <a:ea typeface="ヒラギノ角ゴ Pro W3" pitchFamily="4" charset="-128"/>
                <a:cs typeface="ヒラギノ角ゴ Pro W3" pitchFamily="4" charset="-128"/>
              </a:rPr>
              <a:t> listen</a:t>
            </a:r>
          </a:p>
          <a:p>
            <a:pPr marL="171450" indent="-171450">
              <a:lnSpc>
                <a:spcPct val="90000"/>
              </a:lnSpc>
              <a:buFont typeface="Wingdings" panose="05000000000000000000" pitchFamily="2" charset="2"/>
              <a:buChar char="§"/>
            </a:pPr>
            <a:r>
              <a:rPr lang="en-US" b="0" i="0" dirty="0" err="1">
                <a:latin typeface="Times New Roman" pitchFamily="4" charset="0"/>
                <a:ea typeface="ヒラギノ角ゴ Pro W3" pitchFamily="4" charset="-128"/>
                <a:cs typeface="ヒラギノ角ゴ Pro W3" pitchFamily="4" charset="-128"/>
              </a:rPr>
              <a:t>Expressive：to</a:t>
            </a:r>
            <a:r>
              <a:rPr lang="en-US" b="0" i="0" dirty="0">
                <a:latin typeface="Times New Roman" pitchFamily="4" charset="0"/>
                <a:ea typeface="ヒラギノ角ゴ Pro W3" pitchFamily="4" charset="-128"/>
                <a:cs typeface="ヒラギノ角ゴ Pro W3" pitchFamily="4" charset="-128"/>
              </a:rPr>
              <a:t> check</a:t>
            </a:r>
          </a:p>
          <a:p>
            <a:pPr marL="171450" indent="-171450">
              <a:lnSpc>
                <a:spcPct val="90000"/>
              </a:lnSpc>
              <a:buFont typeface="Wingdings" panose="05000000000000000000" pitchFamily="2" charset="2"/>
              <a:buChar char="§"/>
            </a:pPr>
            <a:r>
              <a:rPr lang="en-US" b="0" i="0" dirty="0" err="1">
                <a:latin typeface="Times New Roman" pitchFamily="4" charset="0"/>
                <a:ea typeface="ヒラギノ角ゴ Pro W3" pitchFamily="4" charset="-128"/>
                <a:cs typeface="ヒラギノ角ゴ Pro W3" pitchFamily="4" charset="-128"/>
              </a:rPr>
              <a:t>Amiable：to</a:t>
            </a:r>
            <a:r>
              <a:rPr lang="en-US" b="0" i="0" dirty="0">
                <a:latin typeface="Times New Roman" pitchFamily="4" charset="0"/>
                <a:ea typeface="ヒラギノ角ゴ Pro W3" pitchFamily="4" charset="-128"/>
                <a:cs typeface="ヒラギノ角ゴ Pro W3" pitchFamily="4" charset="-128"/>
              </a:rPr>
              <a:t> initiate</a:t>
            </a:r>
          </a:p>
          <a:p>
            <a:pPr marL="171450" indent="-171450">
              <a:lnSpc>
                <a:spcPct val="90000"/>
              </a:lnSpc>
              <a:buFont typeface="Wingdings" panose="05000000000000000000" pitchFamily="2" charset="2"/>
              <a:buChar char="§"/>
            </a:pPr>
            <a:r>
              <a:rPr lang="en-US" b="0" i="0" dirty="0" err="1">
                <a:latin typeface="Times New Roman" pitchFamily="4" charset="0"/>
                <a:ea typeface="ヒラギノ角ゴ Pro W3" pitchFamily="4" charset="-128"/>
                <a:cs typeface="ヒラギノ角ゴ Pro W3" pitchFamily="4" charset="-128"/>
              </a:rPr>
              <a:t>Analytical：to</a:t>
            </a:r>
            <a:r>
              <a:rPr lang="en-US" b="0" i="0" dirty="0">
                <a:latin typeface="Times New Roman" pitchFamily="4" charset="0"/>
                <a:ea typeface="ヒラギノ角ゴ Pro W3" pitchFamily="4" charset="-128"/>
                <a:cs typeface="ヒラギノ角ゴ Pro W3" pitchFamily="4" charset="-128"/>
              </a:rPr>
              <a:t>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err="1"/>
              <a:t>NOTE：</a:t>
            </a:r>
            <a:r>
              <a:rPr lang="en-US" sz="1100" dirty="0" err="1"/>
              <a:t>The</a:t>
            </a:r>
            <a:r>
              <a:rPr lang="en-US" sz="1100" dirty="0"/>
              <a:t>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err="1"/>
              <a:t>NOTE：</a:t>
            </a:r>
            <a:r>
              <a:rPr lang="en-US" sz="1100" dirty="0" err="1"/>
              <a:t>The</a:t>
            </a:r>
            <a:r>
              <a:rPr lang="en-US" sz="1100" dirty="0"/>
              <a:t>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err="1"/>
              <a:t>Section：The</a:t>
            </a:r>
            <a:r>
              <a:rPr lang="en-US" dirty="0"/>
              <a:t>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err="1"/>
              <a:t>NOTE：</a:t>
            </a:r>
            <a:r>
              <a:rPr lang="en-US" sz="1100" dirty="0" err="1"/>
              <a:t>The</a:t>
            </a:r>
            <a:r>
              <a:rPr lang="en-US" sz="1100" dirty="0"/>
              <a:t>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err="1"/>
              <a:t>NOTE：</a:t>
            </a:r>
            <a:r>
              <a:rPr lang="en-US" sz="1100" dirty="0" err="1"/>
              <a:t>Though</a:t>
            </a:r>
            <a:r>
              <a:rPr lang="en-US" sz="1100" dirty="0"/>
              <a:t>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2.sv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6838951" cy="1557337"/>
          </a:xfrm>
        </p:spPr>
        <p:txBody>
          <a:bodyPr>
            <a:noAutofit/>
          </a:bodyPr>
          <a:lstStyle/>
          <a:p>
            <a:pPr>
              <a:defRPr sz="4000"/>
            </a:pPr>
            <a:r>
              <a:rPr lang="ja-JP" altLang="en-US" dirty="0">
                <a:ea typeface="MS PGothic" panose="020B0600070205080204" pitchFamily="34" charset="-128"/>
              </a:rPr>
              <a:t>結果本位の営業</a:t>
            </a:r>
            <a:r>
              <a:rPr lang="en-US" altLang="ja-JP" sz="3000" baseline="60000" dirty="0">
                <a:ea typeface="MS PGothic" panose="020B0600070205080204" pitchFamily="34" charset="-128"/>
              </a:rPr>
              <a:t>TM</a:t>
            </a:r>
            <a:endParaRPr lang="ja-JP" altLang="en-US" sz="3000" b="0" baseline="60000" dirty="0">
              <a:ea typeface="MS PGothic" panose="020B0600070205080204"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svg="http://schemas.microsoft.com/office/drawing/2016/SVG/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ja-JP" altLang="en-US" dirty="0">
                <a:ea typeface="MS PGothic" panose="020B0600070205080204" pitchFamily="34" charset="-128"/>
              </a:rPr>
              <a:t>発言行動と動作行動</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10</a:t>
            </a:fld>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ja-JP" altLang="en-US" dirty="0">
                <a:ea typeface="MS PGothic" panose="020B0600070205080204" pitchFamily="34" charset="-128"/>
              </a:rPr>
              <a:t> </a:t>
            </a:r>
          </a:p>
          <a:p>
            <a:pPr algn="r">
              <a:lnSpc>
                <a:spcPct val="85000"/>
              </a:lnSpc>
            </a:pPr>
            <a:endParaRPr lang="ja-JP" altLang="en-US" sz="2400" dirty="0">
              <a:solidFill>
                <a:schemeClr val="tx2"/>
              </a:solidFill>
              <a:ea typeface="MS PGothic" panose="020B0600070205080204" pitchFamily="34" charset="-128"/>
            </a:endParaRPr>
          </a:p>
          <a:p>
            <a:pPr algn="r">
              <a:lnSpc>
                <a:spcPct val="85000"/>
              </a:lnSpc>
            </a:pPr>
            <a:endParaRPr lang="ja-JP" altLang="en-US" sz="2400" dirty="0">
              <a:solidFill>
                <a:schemeClr val="tx2"/>
              </a:solidFill>
              <a:ea typeface="MS PGothic" panose="020B0600070205080204" pitchFamily="34" charset="-128"/>
            </a:endParaRP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物静か</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ペースが遅め</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顔の表情に出にくい</a:t>
            </a:r>
          </a:p>
          <a:p>
            <a:pPr algn="r">
              <a:lnSpc>
                <a:spcPct val="85000"/>
              </a:lnSpc>
              <a:spcBef>
                <a:spcPts val="800"/>
              </a:spcBef>
              <a:spcAft>
                <a:spcPts val="800"/>
              </a:spcAft>
              <a:defRPr sz="1700">
                <a:solidFill>
                  <a:schemeClr val="tx2">
                    <a:alpha val="25000"/>
                  </a:schemeClr>
                </a:solidFill>
              </a:defRPr>
            </a:pPr>
            <a:r>
              <a:rPr lang="ja-JP" altLang="en-US" sz="1600" dirty="0">
                <a:ea typeface="MS PGothic" panose="020B0600070205080204" pitchFamily="34" charset="-128"/>
              </a:rPr>
              <a:t>抑揚の少ない声</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あまり目を合わせない</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自然体</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後傾</a:t>
            </a:r>
            <a:endParaRPr lang="ja-JP" altLang="en-US" dirty="0">
              <a:ea typeface="MS PGothic" panose="020B0600070205080204" pitchFamily="34" charset="-128"/>
            </a:endParaRP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ja-JP" altLang="en-US" dirty="0">
                <a:ea typeface="MS PGothic" panose="020B0600070205080204" pitchFamily="34" charset="-128"/>
              </a:rPr>
              <a:t> </a:t>
            </a:r>
          </a:p>
          <a:p>
            <a:pPr>
              <a:lnSpc>
                <a:spcPct val="85000"/>
              </a:lnSpc>
            </a:pPr>
            <a:endParaRPr lang="ja-JP" altLang="en-US" sz="2400" dirty="0">
              <a:solidFill>
                <a:schemeClr val="tx2"/>
              </a:solidFill>
              <a:ea typeface="MS PGothic" panose="020B0600070205080204" pitchFamily="34" charset="-128"/>
            </a:endParaRPr>
          </a:p>
          <a:p>
            <a:pPr>
              <a:lnSpc>
                <a:spcPct val="85000"/>
              </a:lnSpc>
            </a:pPr>
            <a:endParaRPr lang="ja-JP" altLang="en-US" sz="2400" dirty="0">
              <a:solidFill>
                <a:schemeClr val="tx2"/>
              </a:solidFill>
              <a:ea typeface="MS PGothic" panose="020B0600070205080204" pitchFamily="34" charset="-128"/>
            </a:endParaRP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にぎやか</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ペースが速め</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顔の表情が豊か</a:t>
            </a:r>
          </a:p>
          <a:p>
            <a:pPr>
              <a:lnSpc>
                <a:spcPct val="85000"/>
              </a:lnSpc>
              <a:spcBef>
                <a:spcPts val="800"/>
              </a:spcBef>
              <a:spcAft>
                <a:spcPts val="800"/>
              </a:spcAft>
              <a:defRPr sz="1700">
                <a:solidFill>
                  <a:schemeClr val="tx2">
                    <a:alpha val="25000"/>
                  </a:schemeClr>
                </a:solidFill>
              </a:defRPr>
            </a:pPr>
            <a:r>
              <a:rPr lang="ja-JP" altLang="en-US" sz="1600" dirty="0">
                <a:ea typeface="MS PGothic" panose="020B0600070205080204" pitchFamily="34" charset="-128"/>
              </a:rPr>
              <a:t>抑揚の目立つ声</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よく目を合わせる</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堅苦しい</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前傾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95000"/>
              </a:lnSpc>
              <a:defRPr sz="2200">
                <a:solidFill>
                  <a:schemeClr val="bg1"/>
                </a:solidFill>
              </a:defRPr>
            </a:pPr>
            <a:r>
              <a:rPr lang="ja-JP" altLang="en-US" sz="2000" dirty="0">
                <a:ea typeface="MS PGothic" panose="020B0600070205080204" pitchFamily="34" charset="-128"/>
              </a:rPr>
              <a:t>特徴</a:t>
            </a:r>
            <a:endParaRPr lang="ja-JP" altLang="en-US" dirty="0">
              <a:ea typeface="MS PGothic" panose="020B0600070205080204" pitchFamily="34" charset="-128"/>
            </a:endParaRPr>
          </a:p>
          <a:p>
            <a:pPr algn="r">
              <a:lnSpc>
                <a:spcPct val="95000"/>
              </a:lnSpc>
            </a:pPr>
            <a:endParaRPr lang="ja-JP" altLang="en-US" sz="2400" dirty="0">
              <a:solidFill>
                <a:schemeClr val="bg1"/>
              </a:solidFill>
              <a:ea typeface="MS PGothic" panose="020B0600070205080204" pitchFamily="34" charset="-128"/>
            </a:endParaRPr>
          </a:p>
          <a:p>
            <a:pPr algn="r">
              <a:lnSpc>
                <a:spcPct val="95000"/>
              </a:lnSpc>
            </a:pPr>
            <a:endParaRPr lang="ja-JP" altLang="en-US" sz="2400" dirty="0">
              <a:solidFill>
                <a:schemeClr val="bg1"/>
              </a:solidFill>
              <a:ea typeface="MS PGothic" panose="020B0600070205080204" pitchFamily="34" charset="-128"/>
            </a:endParaRP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正直</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知的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尊大</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モチベーションが</a:t>
            </a:r>
            <a:br>
              <a:rPr lang="en-US" altLang="ja-JP" sz="1600" dirty="0">
                <a:ea typeface="MS PGothic" panose="020B0600070205080204" pitchFamily="34" charset="-128"/>
              </a:rPr>
            </a:br>
            <a:r>
              <a:rPr lang="ja-JP" altLang="en-US" sz="1600" dirty="0">
                <a:ea typeface="MS PGothic" panose="020B0600070205080204" pitchFamily="34" charset="-128"/>
              </a:rPr>
              <a:t>高い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自己中心的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誠実</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批判的</a:t>
            </a:r>
            <a:endParaRPr lang="ja-JP" altLang="en-US" dirty="0">
              <a:ea typeface="MS PGothic" panose="020B0600070205080204" pitchFamily="34" charset="-128"/>
            </a:endParaRP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95000"/>
              </a:lnSpc>
              <a:defRPr sz="2200">
                <a:solidFill>
                  <a:schemeClr val="bg1"/>
                </a:solidFill>
              </a:defRPr>
            </a:pPr>
            <a:r>
              <a:rPr lang="ja-JP" altLang="en-US" sz="2000" dirty="0">
                <a:ea typeface="MS PGothic" panose="020B0600070205080204" pitchFamily="34" charset="-128"/>
              </a:rPr>
              <a:t>判断</a:t>
            </a:r>
            <a:endParaRPr lang="ja-JP" altLang="en-US" dirty="0">
              <a:ea typeface="MS PGothic" panose="020B0600070205080204" pitchFamily="34" charset="-128"/>
            </a:endParaRPr>
          </a:p>
          <a:p>
            <a:pPr>
              <a:lnSpc>
                <a:spcPct val="95000"/>
              </a:lnSpc>
            </a:pPr>
            <a:endParaRPr lang="ja-JP" altLang="en-US" sz="2400" dirty="0">
              <a:solidFill>
                <a:schemeClr val="bg1"/>
              </a:solidFill>
              <a:ea typeface="MS PGothic" panose="020B0600070205080204" pitchFamily="34" charset="-128"/>
            </a:endParaRPr>
          </a:p>
          <a:p>
            <a:pPr>
              <a:lnSpc>
                <a:spcPct val="95000"/>
              </a:lnSpc>
            </a:pPr>
            <a:endParaRPr lang="ja-JP" altLang="en-US" sz="2400" dirty="0">
              <a:solidFill>
                <a:schemeClr val="bg1"/>
              </a:solidFill>
              <a:ea typeface="MS PGothic" panose="020B0600070205080204" pitchFamily="34" charset="-128"/>
            </a:endParaRP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この人は好きだ</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この人は気に障る</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この人は興味深い</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この人には</a:t>
            </a:r>
            <a:br>
              <a:rPr lang="en-US" altLang="ja-JP" sz="1600" dirty="0">
                <a:ea typeface="MS PGothic" panose="020B0600070205080204" pitchFamily="34" charset="-128"/>
              </a:rPr>
            </a:br>
            <a:r>
              <a:rPr lang="ja-JP" altLang="en-US" sz="1600" dirty="0">
                <a:ea typeface="MS PGothic" panose="020B0600070205080204" pitchFamily="34" charset="-128"/>
              </a:rPr>
              <a:t>いらだたされる</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a:t>
            </a:r>
            <a:br>
              <a:rPr lang="en-US" altLang="ja-JP" sz="1600" dirty="0">
                <a:ea typeface="MS PGothic" panose="020B0600070205080204" pitchFamily="34" charset="-128"/>
              </a:rPr>
            </a:br>
            <a:r>
              <a:rPr lang="ja-JP" altLang="en-US" sz="1600" dirty="0">
                <a:ea typeface="MS PGothic" panose="020B0600070205080204" pitchFamily="34" charset="-128"/>
              </a:rPr>
              <a:t>信じられない</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この人は嫌いだ</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a:t>
            </a:r>
            <a:br>
              <a:rPr lang="en-US" altLang="ja-JP" sz="1600" dirty="0">
                <a:ea typeface="MS PGothic" panose="020B0600070205080204" pitchFamily="34" charset="-128"/>
              </a:rPr>
            </a:br>
            <a:r>
              <a:rPr lang="ja-JP" altLang="en-US" sz="1600" dirty="0">
                <a:ea typeface="MS PGothic" panose="020B0600070205080204" pitchFamily="34" charset="-128"/>
              </a:rPr>
              <a:t>信じられる</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ja-JP" altLang="en-US" sz="2200" dirty="0"/>
              <a:t>観察できる言動面の特徴 </a:t>
            </a:r>
            <a:endParaRPr lang="ja-JP" altLang="en-US" sz="2000" dirty="0">
              <a:ea typeface="MS PGothic" panose="020B0600070205080204"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610471" y="4852740"/>
            <a:ext cx="926687" cy="826348"/>
            <a:chOff x="1480263" y="3478952"/>
            <a:chExt cx="926687" cy="826348"/>
          </a:xfrm>
        </p:grpSpPr>
        <p:sp>
          <p:nvSpPr>
            <p:cNvPr id="5" name="Arc 4">
              <a:extLst>
                <a:ext uri="{FF2B5EF4-FFF2-40B4-BE49-F238E27FC236}">
                  <a16:creationId xmlns:a16="http://schemas.microsoft.com/office/drawing/2014/main" id="{A241EFEB-3B48-433E-9557-C400EEF7D6CA}"/>
                </a:ext>
              </a:extLst>
            </p:cNvPr>
            <p:cNvSpPr/>
            <p:nvPr/>
          </p:nvSpPr>
          <p:spPr>
            <a:xfrm>
              <a:off x="1899940"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ja-JP" altLang="en-US" dirty="0">
                <a:ea typeface="MS PGothic" panose="020B0600070205080204"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ja-JP" altLang="en-US" dirty="0">
                  <a:ea typeface="MS PGothic" panose="020B0600070205080204" pitchFamily="34" charset="-128"/>
                </a:rPr>
                <a:t>言</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ja-JP" altLang="en-US" dirty="0">
                  <a:ea typeface="MS PGothic" panose="020B0600070205080204" pitchFamily="34" charset="-128"/>
                </a:rPr>
                <a:t>やる</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480263"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ja-JP" altLang="en-US" dirty="0">
                <a:ea typeface="MS PGothic" panose="020B0600070205080204" pitchFamily="34" charset="-128"/>
              </a:rPr>
              <a:t>自己主張度と感情表現度</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11</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ja-JP" altLang="en-US" dirty="0">
                <a:ea typeface="MS PGothic" panose="020B0600070205080204" pitchFamily="34" charset="-128"/>
              </a:rPr>
              <a:t>自己主張度</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12</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ja-JP" altLang="en-US" dirty="0">
                <a:ea typeface="MS PGothic" panose="020B0600070205080204" pitchFamily="34" charset="-128"/>
              </a:rPr>
              <a:t>人とのやり取りで「意見を聞く」傾向、「意見を主張する」傾向の強さ</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dirty="0">
                    <a:solidFill>
                      <a:schemeClr val="tx2"/>
                    </a:solidFill>
                    <a:ea typeface="MS PGothic" panose="020B0600070205080204" pitchFamily="34" charset="-128"/>
                  </a:rPr>
                  <a:t>意見を</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聞きがち</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b="1" dirty="0">
                    <a:solidFill>
                      <a:schemeClr val="accent2"/>
                    </a:solidFill>
                    <a:latin typeface="Arial Black" panose="020B0A04020102020204" pitchFamily="34" charset="0"/>
                    <a:ea typeface="MS PGothic" panose="020B0600070205080204" pitchFamily="34" charset="-128"/>
                  </a:rPr>
                  <a:t>意見を聞く</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意見を主張する</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b="1" dirty="0">
                    <a:solidFill>
                      <a:schemeClr val="accent2"/>
                    </a:solidFill>
                    <a:latin typeface="Arial Black" panose="020B0A04020102020204" pitchFamily="34" charset="0"/>
                    <a:ea typeface="MS PGothic" panose="020B0600070205080204" pitchFamily="34" charset="-128"/>
                  </a:rPr>
                  <a:t>意見を主張する</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意見を聞く</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dirty="0">
                    <a:solidFill>
                      <a:schemeClr val="tx2"/>
                    </a:solidFill>
                    <a:ea typeface="MS PGothic" panose="020B0600070205080204" pitchFamily="34" charset="-128"/>
                  </a:rPr>
                  <a:t>自分の意見を</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主張しがち</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行動における自己主張度</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13</a:t>
            </a:fld>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37820198"/>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    非言語的行動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455550692"/>
              </p:ext>
            </p:extLst>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     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80668" y="1304327"/>
            <a:ext cx="4502814" cy="417436"/>
            <a:chOff x="5780668" y="1271077"/>
            <a:chExt cx="4502814"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話すペース</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80668" y="1341295"/>
              <a:ext cx="456855" cy="276999"/>
            </a:xfrm>
            <a:prstGeom prst="rect">
              <a:avLst/>
            </a:prstGeom>
            <a:noFill/>
          </p:spPr>
          <p:txBody>
            <a:bodyPr wrap="none" lIns="0" tIns="0" rIns="0" bIns="0">
              <a:spAutoFit/>
            </a:bodyPr>
            <a:lstStyle/>
            <a:p>
              <a:pPr algn="r">
                <a:defRPr>
                  <a:solidFill>
                    <a:schemeClr val="tx2"/>
                  </a:solidFill>
                </a:defRPr>
              </a:pPr>
              <a:r>
                <a:rPr lang="ja-JP" altLang="en-US" dirty="0">
                  <a:ea typeface="MS PGothic" panose="020B0600070205080204" pitchFamily="34" charset="-128"/>
                </a:rPr>
                <a:t>遅め</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56856" cy="276999"/>
            </a:xfrm>
            <a:prstGeom prst="rect">
              <a:avLst/>
            </a:prstGeom>
            <a:noFill/>
          </p:spPr>
          <p:txBody>
            <a:bodyPr wrap="none" lIns="0" tIns="0" rIns="0" bIns="0">
              <a:spAutoFit/>
            </a:bodyPr>
            <a:lstStyle/>
            <a:p>
              <a:pPr>
                <a:defRPr>
                  <a:solidFill>
                    <a:schemeClr val="tx2"/>
                  </a:solidFill>
                </a:defRPr>
              </a:pPr>
              <a:r>
                <a:rPr lang="ja-JP" altLang="en-US" dirty="0">
                  <a:ea typeface="MS PGothic" panose="020B0600070205080204" pitchFamily="34" charset="-128"/>
                </a:rPr>
                <a:t>速め</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4922044" y="1797962"/>
            <a:ext cx="6100762" cy="417436"/>
            <a:chOff x="4922044" y="1764712"/>
            <a:chExt cx="610076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話す量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4922044" y="1834931"/>
              <a:ext cx="1315479"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人より少ない</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1196180"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人より多い</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18636" y="2291597"/>
            <a:ext cx="6689515" cy="417436"/>
            <a:chOff x="4618636" y="2258347"/>
            <a:chExt cx="6689515"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話し声の音量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18636" y="2328566"/>
              <a:ext cx="1618887"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人より小さい</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481525"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人より大きい</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46487" y="3565857"/>
            <a:ext cx="4972495" cy="417436"/>
            <a:chOff x="5346487" y="3432857"/>
            <a:chExt cx="497249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手ぶり</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46487" y="3503075"/>
              <a:ext cx="921727" cy="276999"/>
            </a:xfrm>
            <a:prstGeom prst="rect">
              <a:avLst/>
            </a:prstGeom>
            <a:noFill/>
          </p:spPr>
          <p:txBody>
            <a:bodyPr wrap="none" lIns="0" tIns="0" rIns="0" bIns="0">
              <a:spAutoFit/>
            </a:bodyPr>
            <a:lstStyle/>
            <a:p>
              <a:pPr algn="r">
                <a:defRPr>
                  <a:solidFill>
                    <a:schemeClr val="tx2"/>
                  </a:solidFill>
                </a:defRPr>
              </a:pPr>
              <a:r>
                <a:rPr lang="ja-JP" altLang="en-US" dirty="0">
                  <a:ea typeface="MS PGothic" panose="020B0600070205080204" pitchFamily="34" charset="-128"/>
                </a:rPr>
                <a:t>リラックス</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461665" cy="276999"/>
            </a:xfrm>
            <a:prstGeom prst="rect">
              <a:avLst/>
            </a:prstGeom>
            <a:noFill/>
          </p:spPr>
          <p:txBody>
            <a:bodyPr wrap="none" lIns="0" tIns="0" rIns="0" bIns="0">
              <a:spAutoFit/>
            </a:bodyPr>
            <a:lstStyle/>
            <a:p>
              <a:pPr>
                <a:defRPr>
                  <a:solidFill>
                    <a:schemeClr val="tx2"/>
                  </a:solidFill>
                </a:defRPr>
              </a:pPr>
              <a:r>
                <a:rPr lang="ja-JP" altLang="en-US" dirty="0">
                  <a:ea typeface="MS PGothic" panose="020B0600070205080204" pitchFamily="34" charset="-128"/>
                </a:rPr>
                <a:t>指図</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身体の姿勢</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後傾</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前傾</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目の合わせ方</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少なめ</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多め</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483101" y="2855451"/>
            <a:ext cx="7339806" cy="560334"/>
            <a:chOff x="4483101" y="2822201"/>
            <a:chExt cx="7339806" cy="560334"/>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483101" y="2828537"/>
              <a:ext cx="774484" cy="553998"/>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意見を聞く</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919805" y="2822201"/>
              <a:ext cx="903102" cy="553998"/>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spTree>
    <p:extLst>
      <p:ext uri="{BB962C8B-B14F-4D97-AF65-F5344CB8AC3E}">
        <p14:creationId xmlns:p14="http://schemas.microsoft.com/office/powerpoint/2010/main" val="277181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ja-JP" altLang="en-US">
                <a:ea typeface="MS PGothic" panose="020B0600070205080204" pitchFamily="34" charset="-128"/>
              </a:rPr>
              <a:t>自己主張度</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676940"/>
            <a:ext cx="3497239" cy="2093844"/>
          </a:xfrm>
        </p:spPr>
        <p:txBody>
          <a:bodyPr wrap="square">
            <a:noAutofit/>
          </a:bodyPr>
          <a:lstStyle/>
          <a:p>
            <a:pPr algn="r">
              <a:spcBef>
                <a:spcPct val="0"/>
              </a:spcBef>
              <a:buNone/>
              <a:defRPr sz="2400"/>
            </a:pPr>
            <a:r>
              <a:rPr lang="ja-JP" altLang="en-US">
                <a:ea typeface="MS PGothic" panose="020B0600070205080204" pitchFamily="34" charset="-128"/>
              </a:rPr>
              <a:t>言語的手がかり</a:t>
            </a:r>
          </a:p>
          <a:p>
            <a:pPr algn="r">
              <a:spcBef>
                <a:spcPct val="0"/>
              </a:spcBef>
              <a:buNone/>
            </a:pPr>
            <a:endParaRPr lang="ja-JP" altLang="en-US" sz="2400">
              <a:ea typeface="MS PGothic" panose="020B0600070205080204" pitchFamily="34" charset="-128"/>
              <a:cs typeface="+mn-cs"/>
            </a:endParaRPr>
          </a:p>
          <a:p>
            <a:pPr algn="r">
              <a:spcBef>
                <a:spcPct val="0"/>
              </a:spcBef>
              <a:buNone/>
              <a:defRPr sz="2400"/>
            </a:pPr>
            <a:r>
              <a:rPr lang="ja-JP" altLang="en-US">
                <a:ea typeface="MS PGothic" panose="020B0600070205080204" pitchFamily="34" charset="-128"/>
              </a:rPr>
              <a:t>非言語的手がかり</a:t>
            </a:r>
          </a:p>
          <a:p>
            <a:endParaRPr lang="ja-JP" altLang="en-US" dirty="0">
              <a:ea typeface="MS PGothic" panose="020B0600070205080204" pitchFamily="34" charset="-128"/>
            </a:endParaRPr>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10184" y="4326116"/>
              <a:ext cx="1030218" cy="294010"/>
            </a:xfrm>
            <a:prstGeom prst="rect">
              <a:avLst/>
            </a:prstGeom>
            <a:noFill/>
          </p:spPr>
          <p:txBody>
            <a:bodyPr wrap="square">
              <a:noAutofit/>
            </a:bodyPr>
            <a:lstStyle/>
            <a:p>
              <a:pPr algn="ctr"/>
              <a:r>
                <a:rPr lang="ja-JP" altLang="en-US" dirty="0">
                  <a:ea typeface="MS PGothic" panose="020B0600070205080204" pitchFamily="34" charset="-128"/>
                </a:rPr>
                <a:t> カイル</a:t>
              </a:r>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ja-JP" altLang="en-US">
                  <a:ea typeface="MS PGothic" panose="020B0600070205080204" pitchFamily="34" charset="-128"/>
                </a:rPr>
                <a:t> ラナ</a:t>
              </a:r>
              <a:endParaRPr lang="ja-JP" altLang="en-US" dirty="0">
                <a:ea typeface="MS PGothic" panose="020B0600070205080204" pitchFamily="34" charset="-128"/>
              </a:endParaRPr>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en-US" altLang="ja-JP">
                  <a:ea typeface="MS PGothic" panose="020B0600070205080204" pitchFamily="34" charset="-128"/>
                </a:rPr>
                <a:t>AJ</a:t>
              </a:r>
              <a:endParaRPr lang="en-US" altLang="ja-JP" dirty="0">
                <a:ea typeface="MS PGothic" panose="020B0600070205080204" pitchFamily="34" charset="-128"/>
              </a:endParaRPr>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ja-JP" altLang="en-US">
                  <a:ea typeface="MS PGothic" panose="020B0600070205080204" pitchFamily="34" charset="-128"/>
                </a:rPr>
                <a:t>アビー</a:t>
              </a: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顧客：</a:t>
            </a:r>
            <a:br>
              <a:rPr lang="ja-JP" altLang="en-US" dirty="0">
                <a:ea typeface="MS PGothic" panose="020B0600070205080204" pitchFamily="34" charset="-128"/>
              </a:rPr>
            </a:br>
            <a:r>
              <a:rPr lang="ja-JP" altLang="en-US" dirty="0">
                <a:ea typeface="MS PGothic" panose="020B0600070205080204" pitchFamily="34" charset="-128"/>
              </a:rPr>
              <a:t>自己主張度の観察</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99758" y="236745"/>
            <a:ext cx="7707284" cy="5798126"/>
          </a:xfrm>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15</a:t>
            </a:fld>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750791589"/>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    非言語的行動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4257307112"/>
              </p:ext>
            </p:extLst>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      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80668" y="1304327"/>
            <a:ext cx="4502814" cy="417436"/>
            <a:chOff x="5780668" y="1271077"/>
            <a:chExt cx="4502814"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a:ea typeface="MS PGothic" panose="020B0600070205080204" pitchFamily="34" charset="-128"/>
                  </a:rPr>
                  <a:t>話すペース</a:t>
                </a:r>
                <a:endParaRPr lang="ja-JP" altLang="en-US" dirty="0">
                  <a:ea typeface="MS PGothic" panose="020B0600070205080204" pitchFamily="34" charset="-128"/>
                </a:endParaRP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80668" y="1341295"/>
              <a:ext cx="456855" cy="276999"/>
            </a:xfrm>
            <a:prstGeom prst="rect">
              <a:avLst/>
            </a:prstGeom>
            <a:noFill/>
          </p:spPr>
          <p:txBody>
            <a:bodyPr wrap="none" lIns="0" tIns="0" rIns="0" bIns="0">
              <a:spAutoFit/>
            </a:bodyPr>
            <a:lstStyle/>
            <a:p>
              <a:pPr algn="r">
                <a:defRPr>
                  <a:solidFill>
                    <a:schemeClr val="tx2"/>
                  </a:solidFill>
                </a:defRPr>
              </a:pPr>
              <a:r>
                <a:rPr lang="ja-JP" altLang="en-US">
                  <a:ea typeface="MS PGothic" panose="020B0600070205080204" pitchFamily="34" charset="-128"/>
                </a:rPr>
                <a:t>遅め</a:t>
              </a:r>
              <a:endParaRPr lang="ja-JP" altLang="en-US" dirty="0">
                <a:ea typeface="MS PGothic" panose="020B0600070205080204" pitchFamily="34" charset="-128"/>
              </a:endParaRP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56856" cy="276999"/>
            </a:xfrm>
            <a:prstGeom prst="rect">
              <a:avLst/>
            </a:prstGeom>
            <a:noFill/>
          </p:spPr>
          <p:txBody>
            <a:bodyPr wrap="none" lIns="0" tIns="0" rIns="0" bIns="0">
              <a:spAutoFit/>
            </a:bodyPr>
            <a:lstStyle/>
            <a:p>
              <a:pPr>
                <a:defRPr>
                  <a:solidFill>
                    <a:schemeClr val="tx2"/>
                  </a:solidFill>
                </a:defRPr>
              </a:pPr>
              <a:r>
                <a:rPr lang="ja-JP" altLang="en-US">
                  <a:ea typeface="MS PGothic" panose="020B0600070205080204" pitchFamily="34" charset="-128"/>
                </a:rPr>
                <a:t>速め</a:t>
              </a:r>
              <a:endParaRPr lang="ja-JP" altLang="en-US" dirty="0">
                <a:ea typeface="MS PGothic" panose="020B0600070205080204" pitchFamily="34" charset="-128"/>
              </a:endParaRP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4859868" y="1797962"/>
            <a:ext cx="6239932" cy="417436"/>
            <a:chOff x="4859868" y="1764712"/>
            <a:chExt cx="623993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a:ea typeface="MS PGothic" panose="020B0600070205080204" pitchFamily="34" charset="-128"/>
                  </a:rPr>
                  <a:t>話す量</a:t>
                </a:r>
                <a:endParaRPr lang="ja-JP" altLang="en-US" dirty="0">
                  <a:ea typeface="MS PGothic" panose="020B0600070205080204" pitchFamily="34" charset="-128"/>
                </a:endParaRP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4859868" y="1834931"/>
              <a:ext cx="1377656"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人より少ない</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1273174"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人より多い</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42030" y="2291597"/>
            <a:ext cx="6559370" cy="417436"/>
            <a:chOff x="4642030" y="2258347"/>
            <a:chExt cx="6559370"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a:ea typeface="MS PGothic" panose="020B0600070205080204" pitchFamily="34" charset="-128"/>
                  </a:rPr>
                  <a:t>話し声の音量</a:t>
                </a:r>
                <a:endParaRPr lang="ja-JP" altLang="en-US" dirty="0">
                  <a:ea typeface="MS PGothic" panose="020B0600070205080204" pitchFamily="34" charset="-128"/>
                </a:endParaRP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42030" y="2328566"/>
              <a:ext cx="1595493"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人より小さい</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374774"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人より大きい</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46487" y="3565857"/>
            <a:ext cx="4972495" cy="417436"/>
            <a:chOff x="5346487" y="3432857"/>
            <a:chExt cx="497249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a:ea typeface="MS PGothic" panose="020B0600070205080204" pitchFamily="34" charset="-128"/>
                  </a:rPr>
                  <a:t>手ぶり</a:t>
                </a:r>
                <a:endParaRPr lang="ja-JP" altLang="en-US" dirty="0">
                  <a:ea typeface="MS PGothic" panose="020B0600070205080204" pitchFamily="34" charset="-128"/>
                </a:endParaRP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46487" y="3503075"/>
              <a:ext cx="921727" cy="276999"/>
            </a:xfrm>
            <a:prstGeom prst="rect">
              <a:avLst/>
            </a:prstGeom>
            <a:noFill/>
          </p:spPr>
          <p:txBody>
            <a:bodyPr wrap="none" lIns="0" tIns="0" rIns="0" bIns="0">
              <a:spAutoFit/>
            </a:bodyPr>
            <a:lstStyle/>
            <a:p>
              <a:pPr algn="r">
                <a:defRPr>
                  <a:solidFill>
                    <a:schemeClr val="tx2"/>
                  </a:solidFill>
                </a:defRPr>
              </a:pPr>
              <a:r>
                <a:rPr lang="ja-JP" altLang="en-US">
                  <a:ea typeface="MS PGothic" panose="020B0600070205080204" pitchFamily="34" charset="-128"/>
                </a:rPr>
                <a:t>リラックス</a:t>
              </a:r>
              <a:endParaRPr lang="ja-JP" altLang="en-US" dirty="0">
                <a:ea typeface="MS PGothic" panose="020B0600070205080204" pitchFamily="34" charset="-128"/>
              </a:endParaRP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461665" cy="276999"/>
            </a:xfrm>
            <a:prstGeom prst="rect">
              <a:avLst/>
            </a:prstGeom>
            <a:noFill/>
          </p:spPr>
          <p:txBody>
            <a:bodyPr wrap="none" lIns="0" tIns="0" rIns="0" bIns="0">
              <a:spAutoFit/>
            </a:bodyPr>
            <a:lstStyle/>
            <a:p>
              <a:pPr>
                <a:defRPr>
                  <a:solidFill>
                    <a:schemeClr val="tx2"/>
                  </a:solidFill>
                </a:defRPr>
              </a:pPr>
              <a:r>
                <a:rPr lang="ja-JP" altLang="en-US">
                  <a:ea typeface="MS PGothic" panose="020B0600070205080204" pitchFamily="34" charset="-128"/>
                </a:rPr>
                <a:t>指図</a:t>
              </a:r>
              <a:endParaRPr lang="ja-JP" altLang="en-US" dirty="0">
                <a:ea typeface="MS PGothic" panose="020B0600070205080204" pitchFamily="34" charset="-128"/>
              </a:endParaRP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a:ea typeface="MS PGothic" panose="020B0600070205080204" pitchFamily="34" charset="-128"/>
                  </a:rPr>
                  <a:t>身体の姿勢</a:t>
                </a:r>
                <a:endParaRPr lang="ja-JP" altLang="en-US" dirty="0">
                  <a:ea typeface="MS PGothic" panose="020B0600070205080204" pitchFamily="34" charset="-128"/>
                </a:endParaRP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ja-JP" altLang="en-US">
                  <a:ea typeface="MS PGothic" panose="020B0600070205080204" pitchFamily="34" charset="-128"/>
                </a:rPr>
                <a:t>後傾</a:t>
              </a:r>
              <a:endParaRPr lang="ja-JP" altLang="en-US" dirty="0">
                <a:ea typeface="MS PGothic" panose="020B0600070205080204" pitchFamily="34" charset="-128"/>
              </a:endParaRP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ja-JP" altLang="en-US">
                  <a:ea typeface="MS PGothic" panose="020B0600070205080204" pitchFamily="34" charset="-128"/>
                </a:rPr>
                <a:t>前傾</a:t>
              </a:r>
              <a:endParaRPr lang="ja-JP" altLang="en-US" dirty="0">
                <a:ea typeface="MS PGothic" panose="020B0600070205080204" pitchFamily="34" charset="-128"/>
              </a:endParaRP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a:ea typeface="MS PGothic" panose="020B0600070205080204" pitchFamily="34" charset="-128"/>
                  </a:rPr>
                  <a:t>目の合わせ方</a:t>
                </a:r>
                <a:endParaRPr lang="ja-JP" altLang="en-US" dirty="0">
                  <a:ea typeface="MS PGothic" panose="020B0600070205080204" pitchFamily="34" charset="-128"/>
                </a:endParaRP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ja-JP" altLang="en-US">
                  <a:ea typeface="MS PGothic" panose="020B0600070205080204" pitchFamily="34" charset="-128"/>
                </a:rPr>
                <a:t>少なめ</a:t>
              </a:r>
              <a:endParaRPr lang="ja-JP" altLang="en-US" dirty="0">
                <a:ea typeface="MS PGothic" panose="020B0600070205080204" pitchFamily="34" charset="-128"/>
              </a:endParaRP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ja-JP" altLang="en-US">
                  <a:ea typeface="MS PGothic" panose="020B0600070205080204" pitchFamily="34" charset="-128"/>
                </a:rPr>
                <a:t>多め</a:t>
              </a:r>
              <a:endParaRPr lang="ja-JP" altLang="en-US" dirty="0">
                <a:ea typeface="MS PGothic" panose="020B0600070205080204" pitchFamily="34" charset="-128"/>
              </a:endParaRP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508500" y="2853217"/>
            <a:ext cx="7383780" cy="386782"/>
            <a:chOff x="4508500" y="2819967"/>
            <a:chExt cx="7383780" cy="38678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508500" y="2819967"/>
              <a:ext cx="749084" cy="276999"/>
            </a:xfrm>
            <a:prstGeom prst="rect">
              <a:avLst/>
            </a:prstGeom>
            <a:noFill/>
          </p:spPr>
          <p:txBody>
            <a:bodyPr wrap="square" lIns="0" tIns="0" rIns="0" bIns="0">
              <a:noAutofit/>
            </a:bodyPr>
            <a:lstStyle/>
            <a:p>
              <a:pPr algn="r">
                <a:defRPr>
                  <a:solidFill>
                    <a:schemeClr val="tx2"/>
                  </a:solidFill>
                </a:defRPr>
              </a:pPr>
              <a:r>
                <a:rPr lang="ja-JP" altLang="en-US" dirty="0">
                  <a:ea typeface="MS PGothic" panose="020B0600070205080204" pitchFamily="34" charset="-128"/>
                </a:rPr>
                <a:t>意見を聞く</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819967"/>
              <a:ext cx="1001051" cy="276999"/>
            </a:xfrm>
            <a:prstGeom prst="rect">
              <a:avLst/>
            </a:prstGeom>
            <a:noFill/>
          </p:spPr>
          <p:txBody>
            <a:bodyPr wrap="square" lIns="0" tIns="0" rIns="0" bIns="0">
              <a:noAutofit/>
            </a:bodyPr>
            <a:lstStyle/>
            <a:p>
              <a:pPr>
                <a:defRPr>
                  <a:solidFill>
                    <a:schemeClr val="tx2"/>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spTree>
    <p:extLst>
      <p:ext uri="{BB962C8B-B14F-4D97-AF65-F5344CB8AC3E}">
        <p14:creationId xmlns:p14="http://schemas.microsoft.com/office/powerpoint/2010/main" val="672769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ja-JP" altLang="en-US" dirty="0">
                <a:ea typeface="MS PGothic" panose="020B0600070205080204" pitchFamily="34" charset="-128"/>
              </a:rPr>
              <a:t>感情表現度</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ja-JP" altLang="en-US" dirty="0">
                <a:ea typeface="MS PGothic" panose="020B0600070205080204"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484881" cy="3590926"/>
          </a:xfrm>
        </p:spPr>
        <p:txBody>
          <a:bodyPr wrap="square">
            <a:noAutofit/>
          </a:bodyPr>
          <a:lstStyle/>
          <a:p>
            <a:pPr>
              <a:lnSpc>
                <a:spcPct val="100000"/>
              </a:lnSpc>
              <a:defRPr sz="2200">
                <a:solidFill>
                  <a:schemeClr val="tx2"/>
                </a:solidFill>
              </a:defRPr>
            </a:pPr>
            <a:r>
              <a:rPr lang="ja-JP" altLang="en-US" dirty="0">
                <a:ea typeface="MS PGothic" panose="020B0600070205080204" pitchFamily="34" charset="-128"/>
              </a:rPr>
              <a:t>人とのやり取りで感情表現を</a:t>
            </a:r>
            <a:br>
              <a:rPr lang="en-US" altLang="ja-JP" dirty="0">
                <a:ea typeface="MS PGothic" panose="020B0600070205080204" pitchFamily="34" charset="-128"/>
              </a:rPr>
            </a:br>
            <a:r>
              <a:rPr lang="ja-JP" altLang="en-US" dirty="0">
                <a:ea typeface="MS PGothic" panose="020B0600070205080204" pitchFamily="34" charset="-128"/>
              </a:rPr>
              <a:t>抑える傾向、または感情を</a:t>
            </a:r>
            <a:br>
              <a:rPr lang="en-US" altLang="ja-JP" dirty="0">
                <a:ea typeface="MS PGothic" panose="020B0600070205080204" pitchFamily="34" charset="-128"/>
              </a:rPr>
            </a:br>
            <a:r>
              <a:rPr lang="ja-JP" altLang="en-US" dirty="0">
                <a:ea typeface="MS PGothic" panose="020B0600070205080204" pitchFamily="34" charset="-128"/>
              </a:rPr>
              <a:t>表す傾向の強さ</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16</a:t>
            </a:fld>
            <a:endParaRPr lang="ja-JP" altLang="en-US" dirty="0">
              <a:ea typeface="MS PGothic" panose="020B0600070205080204"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ja-JP" altLang="en-US" dirty="0">
                <a:ea typeface="MS PGothic" panose="020B0600070205080204" pitchFamily="34" charset="-128"/>
              </a:rPr>
              <a:t> </a:t>
            </a: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sz="1800" dirty="0">
                  <a:solidFill>
                    <a:schemeClr val="tx2"/>
                  </a:solidFill>
                  <a:ea typeface="MS PGothic" panose="020B0600070205080204" pitchFamily="34" charset="-128"/>
                </a:rPr>
                <a:t>感情表現を</a:t>
              </a:r>
              <a:br>
                <a:rPr lang="ja-JP" altLang="en-US" sz="1800"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抑えがち</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感情表現を抑える</a:t>
              </a: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dirty="0">
                  <a:solidFill>
                    <a:schemeClr val="accent2"/>
                  </a:solidFill>
                  <a:ea typeface="MS PGothic" panose="020B0600070205080204" pitchFamily="34" charset="-128"/>
                </a:rPr>
                <a:t>感情を表す</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感情を表す</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dirty="0">
                  <a:solidFill>
                    <a:schemeClr val="accent2"/>
                  </a:solidFill>
                  <a:ea typeface="MS PGothic" panose="020B0600070205080204" pitchFamily="34" charset="-128"/>
                </a:rPr>
                <a:t>感情表現を抑える</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ea typeface="MS PGothic" panose="020B0600070205080204" pitchFamily="34" charset="-128"/>
                </a:rPr>
                <a:t>感情を</a:t>
              </a:r>
              <a:br>
                <a:rPr lang="ja-JP" altLang="en-US" dirty="0">
                  <a:solidFill>
                    <a:schemeClr val="tx2"/>
                  </a:solidFill>
                  <a:ea typeface="MS PGothic" panose="020B0600070205080204" pitchFamily="34" charset="-128"/>
                </a:rPr>
              </a:br>
              <a:r>
                <a:rPr lang="ja-JP" altLang="en-US" dirty="0">
                  <a:solidFill>
                    <a:schemeClr val="tx2"/>
                  </a:solidFill>
                  <a:latin typeface="Arial Black" panose="020B0A04020102020204" pitchFamily="34" charset="0"/>
                  <a:ea typeface="MS PGothic" panose="020B0600070205080204" pitchFamily="34" charset="-128"/>
                </a:rPr>
                <a:t>表しがち</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Tree>
    <p:extLst>
      <p:ext uri="{BB962C8B-B14F-4D97-AF65-F5344CB8AC3E}">
        <p14:creationId xmlns:p14="http://schemas.microsoft.com/office/powerpoint/2010/main" val="51113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ja-JP" altLang="en-US" dirty="0">
                <a:ea typeface="MS PGothic" panose="020B0600070205080204" pitchFamily="34" charset="-128"/>
              </a:rPr>
              <a:t>感情を表す行動</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17</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598249740"/>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非言語的行動</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267468400"/>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言語的行動</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ja-JP" altLang="en-US" dirty="0">
                <a:ea typeface="MS PGothic" panose="020B0600070205080204" pitchFamily="34" charset="-128"/>
              </a:rPr>
              <a:t>感情表現を抑える</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ja-JP" altLang="en-US" dirty="0">
                <a:ea typeface="MS PGothic" panose="020B0600070205080204" pitchFamily="34" charset="-128"/>
              </a:rPr>
              <a:t>感情を表す</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ja-JP" altLang="en-US" dirty="0">
                  <a:ea typeface="MS PGothic" panose="020B0600070205080204" pitchFamily="34" charset="-128"/>
                </a:rPr>
                <a:t>説明の仕方</a:t>
              </a:r>
              <a:endParaRPr lang="ja-JP" altLang="en-US" sz="1800" dirty="0">
                <a:solidFill>
                  <a:schemeClr val="accent6"/>
                </a:solidFill>
                <a:ea typeface="MS PGothic" panose="020B0600070205080204"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a:ea typeface="MS PGothic" panose="020B0600070205080204" pitchFamily="34" charset="-128"/>
                </a:rPr>
                <a:t>事実</a:t>
              </a:r>
              <a:r>
                <a:rPr lang="en-US" altLang="ja-JP">
                  <a:ea typeface="MS PGothic" panose="020B0600070205080204" pitchFamily="34" charset="-128"/>
                </a:rPr>
                <a:t>/</a:t>
              </a:r>
              <a:r>
                <a:rPr lang="ja-JP" altLang="en-US">
                  <a:ea typeface="MS PGothic" panose="020B0600070205080204" pitchFamily="34" charset="-128"/>
                </a:rPr>
                <a:t>データ</a:t>
              </a:r>
              <a:r>
                <a:rPr lang="ja-JP" altLang="en-US" dirty="0">
                  <a:ea typeface="MS PGothic" panose="020B0600070205080204" pitchFamily="34" charset="-128"/>
                </a:rPr>
                <a:t>を提示</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意見</a:t>
              </a:r>
              <a:r>
                <a:rPr lang="en-US" altLang="ja-JP" dirty="0">
                  <a:ea typeface="MS PGothic" panose="020B0600070205080204" pitchFamily="34" charset="-128"/>
                </a:rPr>
                <a:t>/</a:t>
              </a:r>
              <a:r>
                <a:rPr lang="ja-JP" altLang="en-US" dirty="0">
                  <a:ea typeface="MS PGothic" panose="020B0600070205080204" pitchFamily="34" charset="-128"/>
                </a:rPr>
                <a:t>ストーリーを</a:t>
              </a:r>
              <a:br>
                <a:rPr lang="en-US" altLang="ja-JP" dirty="0">
                  <a:ea typeface="MS PGothic" panose="020B0600070205080204" pitchFamily="34" charset="-128"/>
                </a:rPr>
              </a:br>
              <a:r>
                <a:rPr lang="ja-JP" altLang="en-US" dirty="0">
                  <a:ea typeface="MS PGothic" panose="020B0600070205080204" pitchFamily="34" charset="-128"/>
                </a:rPr>
                <a:t>伝える</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話の主題</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タスク</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ほかの人々</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声に表れた</a:t>
              </a:r>
              <a:br>
                <a:rPr lang="en-US" altLang="ja-JP" dirty="0">
                  <a:ea typeface="MS PGothic" panose="020B0600070205080204" pitchFamily="34" charset="-128"/>
                </a:rPr>
              </a:br>
              <a:r>
                <a:rPr lang="ja-JP" altLang="en-US" dirty="0">
                  <a:ea typeface="MS PGothic" panose="020B0600070205080204" pitchFamily="34" charset="-128"/>
                </a:rPr>
                <a:t>感情</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人より平板</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人より抑揚が大きい</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ja-JP" altLang="en-US" dirty="0">
                  <a:ea typeface="MS PGothic" panose="020B0600070205080204" pitchFamily="34" charset="-128"/>
                </a:rPr>
                <a:t>顔の表情</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抑制</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表情豊か</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身体の姿勢</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硬い</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カジュアル</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手ぶり</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人より少ない</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人より多い</a:t>
              </a:r>
            </a:p>
          </p:txBody>
        </p:sp>
      </p:grpSp>
    </p:spTree>
    <p:extLst>
      <p:ext uri="{BB962C8B-B14F-4D97-AF65-F5344CB8AC3E}">
        <p14:creationId xmlns:p14="http://schemas.microsoft.com/office/powerpoint/2010/main" val="16561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ja-JP" altLang="en-US">
                <a:ea typeface="MS PGothic" panose="020B0600070205080204" pitchFamily="34" charset="-128"/>
              </a:rPr>
              <a:t>感情表現度</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18</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248789"/>
            <a:ext cx="3497239" cy="1970578"/>
          </a:xfrm>
        </p:spPr>
        <p:txBody>
          <a:bodyPr wrap="square" anchor="ctr">
            <a:noAutofit/>
          </a:bodyPr>
          <a:lstStyle/>
          <a:p>
            <a:pPr algn="r">
              <a:spcBef>
                <a:spcPct val="0"/>
              </a:spcBef>
              <a:buClrTx/>
              <a:buSzTx/>
              <a:buFontTx/>
              <a:buNone/>
              <a:defRPr sz="2400"/>
            </a:pPr>
            <a:r>
              <a:rPr lang="ja-JP" altLang="en-US" dirty="0">
                <a:ea typeface="MS PGothic" panose="020B0600070205080204" pitchFamily="34" charset="-128"/>
              </a:rPr>
              <a:t>言語的手がかり</a:t>
            </a:r>
          </a:p>
          <a:p>
            <a:pPr algn="r">
              <a:spcBef>
                <a:spcPct val="0"/>
              </a:spcBef>
              <a:buClrTx/>
              <a:buSzTx/>
              <a:buFontTx/>
              <a:buNone/>
            </a:pPr>
            <a:endParaRPr lang="ja-JP" altLang="en-US" sz="2400" dirty="0">
              <a:ea typeface="MS PGothic" panose="020B0600070205080204" pitchFamily="34" charset="-128"/>
              <a:cs typeface="+mn-cs"/>
            </a:endParaRPr>
          </a:p>
          <a:p>
            <a:pPr algn="r">
              <a:spcBef>
                <a:spcPct val="0"/>
              </a:spcBef>
              <a:buClrTx/>
              <a:buSzTx/>
              <a:buFontTx/>
              <a:buNone/>
              <a:defRPr sz="2400"/>
            </a:pPr>
            <a:r>
              <a:rPr lang="ja-JP" altLang="en-US" dirty="0">
                <a:ea typeface="MS PGothic" panose="020B0600070205080204" pitchFamily="34" charset="-128"/>
              </a:rPr>
              <a:t>非言語的手がかり</a:t>
            </a:r>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17454" y="4326955"/>
              <a:ext cx="1031012" cy="369332"/>
            </a:xfrm>
            <a:prstGeom prst="rect">
              <a:avLst/>
            </a:prstGeom>
            <a:noFill/>
          </p:spPr>
          <p:txBody>
            <a:bodyPr wrap="square">
              <a:noAutofit/>
            </a:bodyPr>
            <a:lstStyle/>
            <a:p>
              <a:pPr algn="ctr"/>
              <a:r>
                <a:rPr lang="ja-JP" altLang="en-US" dirty="0">
                  <a:ea typeface="MS PGothic" panose="020B0600070205080204" pitchFamily="34" charset="-128"/>
                </a:rPr>
                <a:t> カイル</a:t>
              </a:r>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ja-JP" altLang="en-US">
                  <a:ea typeface="MS PGothic" panose="020B0600070205080204" pitchFamily="34" charset="-128"/>
                </a:rPr>
                <a:t> ラナ</a:t>
              </a:r>
              <a:endParaRPr lang="ja-JP" altLang="en-US" dirty="0">
                <a:ea typeface="MS PGothic" panose="020B0600070205080204" pitchFamily="34" charset="-128"/>
              </a:endParaRPr>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en-US" altLang="ja-JP">
                  <a:ea typeface="MS PGothic" panose="020B0600070205080204" pitchFamily="34" charset="-128"/>
                </a:rPr>
                <a:t>AJ</a:t>
              </a:r>
              <a:endParaRPr lang="en-US" altLang="ja-JP" dirty="0">
                <a:ea typeface="MS PGothic" panose="020B0600070205080204" pitchFamily="34" charset="-128"/>
              </a:endParaRPr>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ja-JP" altLang="en-US">
                  <a:ea typeface="MS PGothic" panose="020B0600070205080204" pitchFamily="34" charset="-128"/>
                </a:rPr>
                <a:t>アビー</a:t>
              </a: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ja-JP" altLang="en-US" dirty="0">
                <a:ea typeface="MS PGothic" panose="020B0600070205080204" pitchFamily="34" charset="-128"/>
              </a:rPr>
              <a:t>顧客：感情表現度の観察</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19</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284858317"/>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非言語的行動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818833892"/>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ja-JP" altLang="en-US">
                  <a:ea typeface="MS PGothic" panose="020B0600070205080204" pitchFamily="34" charset="-128"/>
                </a:rPr>
                <a:t>説明の仕方</a:t>
              </a:r>
              <a:endParaRPr lang="ja-JP" altLang="en-US" sz="1800" dirty="0">
                <a:solidFill>
                  <a:schemeClr val="accent6"/>
                </a:solidFill>
                <a:ea typeface="MS PGothic" panose="020B0600070205080204"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事実</a:t>
              </a:r>
              <a:r>
                <a:rPr lang="en-US" altLang="ja-JP">
                  <a:ea typeface="MS PGothic" panose="020B0600070205080204" pitchFamily="34" charset="-128"/>
                </a:rPr>
                <a:t>/</a:t>
              </a:r>
              <a:r>
                <a:rPr lang="ja-JP" altLang="en-US">
                  <a:ea typeface="MS PGothic" panose="020B0600070205080204" pitchFamily="34" charset="-128"/>
                </a:rPr>
                <a:t>データを提示</a:t>
              </a:r>
              <a:endParaRPr lang="ja-JP" altLang="en-US" dirty="0">
                <a:ea typeface="MS PGothic" panose="020B0600070205080204" pitchFamily="34" charset="-128"/>
              </a:endParaRP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769867" y="4844637"/>
              <a:ext cx="1427454"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dirty="0">
                  <a:ea typeface="MS PGothic" panose="020B0600070205080204" pitchFamily="34" charset="-128"/>
                </a:rPr>
                <a:t>意見</a:t>
              </a:r>
              <a:r>
                <a:rPr lang="en-US" altLang="ja-JP" dirty="0">
                  <a:ea typeface="MS PGothic" panose="020B0600070205080204" pitchFamily="34" charset="-128"/>
                </a:rPr>
                <a:t>/</a:t>
              </a:r>
              <a:r>
                <a:rPr lang="ja-JP" altLang="en-US" dirty="0">
                  <a:ea typeface="MS PGothic" panose="020B0600070205080204" pitchFamily="34" charset="-128"/>
                </a:rPr>
                <a:t>ストーリーを伝える</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ja-JP" altLang="en-US">
                  <a:ea typeface="MS PGothic" panose="020B0600070205080204" pitchFamily="34" charset="-128"/>
                </a:rPr>
                <a:t>話の主題</a:t>
              </a:r>
              <a:endParaRPr lang="ja-JP" altLang="en-US" dirty="0">
                <a:ea typeface="MS PGothic" panose="020B0600070205080204" pitchFamily="34" charset="-128"/>
              </a:endParaRP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タスク</a:t>
              </a:r>
              <a:endParaRPr lang="ja-JP" altLang="en-US" dirty="0">
                <a:ea typeface="MS PGothic" panose="020B0600070205080204" pitchFamily="34" charset="-128"/>
              </a:endParaRP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ほかの人々</a:t>
              </a:r>
              <a:endParaRPr lang="ja-JP" altLang="en-US" dirty="0">
                <a:ea typeface="MS PGothic" panose="020B0600070205080204" pitchFamily="34" charset="-128"/>
              </a:endParaRP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ja-JP" altLang="en-US">
                  <a:ea typeface="MS PGothic" panose="020B0600070205080204" pitchFamily="34" charset="-128"/>
                </a:rPr>
                <a:t>声に表れた感情</a:t>
              </a:r>
              <a:endParaRPr lang="ja-JP" altLang="en-US" dirty="0">
                <a:ea typeface="MS PGothic" panose="020B0600070205080204" pitchFamily="34" charset="-128"/>
              </a:endParaRP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人より平板</a:t>
              </a:r>
              <a:endParaRPr lang="ja-JP" altLang="en-US" dirty="0">
                <a:ea typeface="MS PGothic" panose="020B0600070205080204" pitchFamily="34" charset="-128"/>
              </a:endParaRP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人より抑揚が大きい</a:t>
              </a:r>
              <a:endParaRPr lang="ja-JP" altLang="en-US" dirty="0">
                <a:ea typeface="MS PGothic" panose="020B0600070205080204" pitchFamily="34" charset="-128"/>
              </a:endParaRP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ja-JP" altLang="en-US">
                  <a:ea typeface="MS PGothic" panose="020B0600070205080204" pitchFamily="34" charset="-128"/>
                </a:rPr>
                <a:t>顔の表情</a:t>
              </a:r>
              <a:endParaRPr lang="ja-JP" altLang="en-US" dirty="0">
                <a:ea typeface="MS PGothic" panose="020B0600070205080204" pitchFamily="34" charset="-128"/>
              </a:endParaRP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抑制</a:t>
              </a:r>
              <a:endParaRPr lang="ja-JP" altLang="en-US" dirty="0">
                <a:ea typeface="MS PGothic" panose="020B0600070205080204" pitchFamily="34" charset="-128"/>
              </a:endParaRP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表情豊か</a:t>
              </a:r>
              <a:endParaRPr lang="ja-JP" altLang="en-US" dirty="0">
                <a:ea typeface="MS PGothic" panose="020B0600070205080204" pitchFamily="34" charset="-128"/>
              </a:endParaRP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ja-JP" altLang="en-US">
                  <a:ea typeface="MS PGothic" panose="020B0600070205080204" pitchFamily="34" charset="-128"/>
                </a:rPr>
                <a:t>身体の姿勢</a:t>
              </a:r>
              <a:endParaRPr lang="ja-JP" altLang="en-US" dirty="0">
                <a:ea typeface="MS PGothic" panose="020B0600070205080204" pitchFamily="34" charset="-128"/>
              </a:endParaRP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硬い</a:t>
              </a:r>
              <a:endParaRPr lang="ja-JP" altLang="en-US" dirty="0">
                <a:ea typeface="MS PGothic" panose="020B0600070205080204" pitchFamily="34" charset="-128"/>
              </a:endParaRP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カジュアル</a:t>
              </a:r>
              <a:endParaRPr lang="ja-JP" altLang="en-US" dirty="0">
                <a:ea typeface="MS PGothic" panose="020B0600070205080204" pitchFamily="34" charset="-128"/>
              </a:endParaRP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ja-JP" altLang="en-US">
                  <a:ea typeface="MS PGothic" panose="020B0600070205080204" pitchFamily="34" charset="-128"/>
                </a:rPr>
                <a:t>手ぶり</a:t>
              </a:r>
              <a:endParaRPr lang="ja-JP" altLang="en-US" dirty="0">
                <a:ea typeface="MS PGothic" panose="020B0600070205080204" pitchFamily="34" charset="-128"/>
              </a:endParaRP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人より少ない</a:t>
              </a:r>
              <a:endParaRPr lang="ja-JP" altLang="en-US" dirty="0">
                <a:ea typeface="MS PGothic" panose="020B0600070205080204" pitchFamily="34" charset="-128"/>
              </a:endParaRP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ja-JP" altLang="en-US">
                  <a:ea typeface="MS PGothic" panose="020B0600070205080204" pitchFamily="34" charset="-128"/>
                </a:rPr>
                <a:t>人より多い</a:t>
              </a: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152816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094523" cy="1995488"/>
          </a:xfrm>
        </p:spPr>
        <p:txBody>
          <a:bodyPr wrap="square">
            <a:noAutofit/>
          </a:bodyPr>
          <a:lstStyle/>
          <a:p>
            <a:pPr>
              <a:lnSpc>
                <a:spcPct val="100000"/>
              </a:lnSpc>
            </a:pPr>
            <a:r>
              <a:rPr lang="ja-JP" altLang="en-US" dirty="0">
                <a:ea typeface="MS PGothic" panose="020B0600070205080204" pitchFamily="34" charset="-128"/>
              </a:rPr>
              <a:t>対人効果を</a:t>
            </a:r>
            <a:br>
              <a:rPr lang="en-US" altLang="ja-JP" dirty="0">
                <a:ea typeface="MS PGothic" panose="020B0600070205080204" pitchFamily="34" charset="-128"/>
              </a:rPr>
            </a:br>
            <a:r>
              <a:rPr lang="ja-JP" altLang="en-US" dirty="0">
                <a:ea typeface="MS PGothic" panose="020B0600070205080204" pitchFamily="34" charset="-128"/>
              </a:rPr>
              <a:t>向上させる</a:t>
            </a:r>
            <a:br>
              <a:rPr lang="en-US" altLang="ja-JP" dirty="0">
                <a:ea typeface="MS PGothic" panose="020B0600070205080204" pitchFamily="34" charset="-128"/>
              </a:rPr>
            </a:br>
            <a:r>
              <a:rPr lang="ja-JP" altLang="en-US" dirty="0">
                <a:ea typeface="MS PGothic" panose="020B0600070205080204" pitchFamily="34" charset="-128"/>
              </a:rPr>
              <a:t>ステップ</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ja-JP" altLang="en-US" sz="2000" dirty="0">
              <a:solidFill>
                <a:schemeClr val="tx1"/>
              </a:solidFill>
              <a:ea typeface="MS PGothic" panose="020B0600070205080204" pitchFamily="34" charset="-128"/>
            </a:endParaRP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自分がほかの人に与える影響を自覚する</a:t>
            </a: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自分の行動を管理する</a:t>
            </a: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ほかの人を客観的に観察する</a:t>
            </a: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ほかの人がスタイル別ニーズを</a:t>
            </a:r>
            <a:br>
              <a:rPr lang="en-US" altLang="ja-JP" dirty="0">
                <a:ea typeface="MS PGothic" panose="020B0600070205080204" pitchFamily="34" charset="-128"/>
              </a:rPr>
            </a:br>
            <a:r>
              <a:rPr lang="ja-JP" altLang="en-US" dirty="0">
                <a:ea typeface="MS PGothic" panose="020B0600070205080204" pitchFamily="34" charset="-128"/>
              </a:rPr>
              <a:t>満たせるよう支援する</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n-US" altLang="ja-JP" smtClean="0">
                <a:ea typeface="MS PGothic" panose="020B0600070205080204" pitchFamily="34" charset="-128"/>
              </a:rPr>
              <a:t>2</a:t>
            </a:fld>
            <a:endParaRPr lang="ja-JP" altLang="en-US" dirty="0">
              <a:ea typeface="MS PGothic" panose="020B0600070205080204" pitchFamily="34" charset="-128"/>
            </a:endParaRPr>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ja-JP" altLang="en-US" dirty="0">
                <a:ea typeface="MS PGothic" panose="020B0600070205080204" pitchFamily="34" charset="-128"/>
              </a:rPr>
              <a:t> </a:t>
            </a: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ja-JP" altLang="en-US" dirty="0">
              <a:ea typeface="MS PGothic" panose="020B0600070205080204" pitchFamily="34" charset="-128"/>
            </a:endParaRPr>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19995"/>
            <a:ext cx="1047883" cy="584775"/>
          </a:xfrm>
          <a:prstGeom prst="rect">
            <a:avLst/>
          </a:prstGeom>
          <a:noFill/>
        </p:spPr>
        <p:txBody>
          <a:bodyPr wrap="square">
            <a:noAutofit/>
          </a:bodyPr>
          <a:lstStyle/>
          <a:p>
            <a:pP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自分を知る</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ja-JP" altLang="en-US" dirty="0">
                <a:ea typeface="MS PGothic" panose="020B0600070205080204" pitchFamily="34" charset="-128"/>
              </a:endParaRPr>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ja-JP" altLang="en-US" dirty="0">
                <a:ea typeface="MS PGothic" panose="020B0600070205080204" pitchFamily="34" charset="-128"/>
              </a:endParaRPr>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2" y="1443699"/>
            <a:ext cx="1611051" cy="584775"/>
          </a:xfrm>
          <a:prstGeom prst="rect">
            <a:avLst/>
          </a:prstGeom>
          <a:noFill/>
        </p:spPr>
        <p:txBody>
          <a:bodyPr wrap="square">
            <a:noAutofit/>
          </a:bodyPr>
          <a:lstStyle/>
          <a:p>
            <a:pP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自分をコントロールする</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19995"/>
            <a:ext cx="1450971" cy="862248"/>
          </a:xfrm>
          <a:prstGeom prst="rect">
            <a:avLst/>
          </a:prstGeom>
          <a:noFill/>
        </p:spPr>
        <p:txBody>
          <a:bodyPr wrap="square">
            <a:noAutofit/>
          </a:bodyPr>
          <a:lstStyle/>
          <a:p>
            <a:pP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ほかの人々を知る</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382000" y="813078"/>
            <a:ext cx="2190930" cy="584775"/>
          </a:xfrm>
          <a:prstGeom prst="rect">
            <a:avLst/>
          </a:prstGeom>
          <a:noFill/>
        </p:spPr>
        <p:txBody>
          <a:bodyPr wrap="square">
            <a:noAutofit/>
          </a:bodyPr>
          <a:lstStyle/>
          <a:p>
            <a:pPr algn="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ほかの人のために何かをする</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ja-JP" altLang="en-US" dirty="0">
                  <a:ea typeface="MS PGothic" panose="020B0600070205080204" pitchFamily="34" charset="-128"/>
                </a:endParaRPr>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1143000" y="2316163"/>
            <a:ext cx="7653867" cy="1968499"/>
          </a:xfrm>
        </p:spPr>
        <p:txBody>
          <a:bodyPr/>
          <a:lstStyle/>
          <a:p>
            <a:r>
              <a:rPr lang="ja-JP" altLang="en-US" dirty="0">
                <a:solidFill>
                  <a:schemeClr val="accent2"/>
                </a:solidFill>
                <a:ea typeface="MS PGothic" panose="020B0600070205080204" pitchFamily="34" charset="-128"/>
              </a:rPr>
              <a:t>ソーシャル・スタイル</a:t>
            </a:r>
            <a:r>
              <a:rPr lang="en-US" altLang="ja-JP" sz="3800" baseline="60000" dirty="0">
                <a:solidFill>
                  <a:schemeClr val="accent2"/>
                </a:solidFill>
                <a:ea typeface="MS PGothic" panose="020B0600070205080204" pitchFamily="34" charset="-128"/>
              </a:rPr>
              <a:t>TM</a:t>
            </a:r>
            <a:r>
              <a:rPr lang="ja-JP" altLang="en-US" baseline="30000" dirty="0">
                <a:solidFill>
                  <a:schemeClr val="accent2"/>
                </a:solidFill>
                <a:ea typeface="MS PGothic" panose="020B0600070205080204" pitchFamily="34" charset="-128"/>
              </a:rPr>
              <a:t> </a:t>
            </a:r>
            <a:r>
              <a:rPr lang="ja-JP" altLang="en-US" dirty="0">
                <a:solidFill>
                  <a:schemeClr val="accent2"/>
                </a:solidFill>
                <a:ea typeface="MS PGothic" panose="020B0600070205080204" pitchFamily="34" charset="-128"/>
              </a:rPr>
              <a:t>モデル</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405049" cy="282575"/>
          </a:xfrm>
        </p:spPr>
        <p:txBody>
          <a:bodyPr/>
          <a:lstStyle/>
          <a:p>
            <a:fld id="{1B1CF60C-C85D-47C0-8597-E3BF95F18FA3}" type="slidenum">
              <a:rPr lang="en-US" altLang="ja-JP" smtClean="0">
                <a:ea typeface="MS PGothic" panose="020B0600070205080204" pitchFamily="34" charset="-128"/>
              </a:rPr>
              <a:t>20</a:t>
            </a:fld>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a:xfrm>
            <a:off x="228600" y="6438900"/>
            <a:ext cx="6947920" cy="282575"/>
          </a:xfrm>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dirty="0">
                <a:ea typeface="MS PGothic" panose="020B0600070205080204" pitchFamily="34" charset="-128"/>
              </a:rPr>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984626" cy="871744"/>
          </a:xfrm>
        </p:spPr>
        <p:txBody>
          <a:bodyPr wrap="square">
            <a:noAutofit/>
          </a:bodyPr>
          <a:lstStyle/>
          <a:p>
            <a:pPr>
              <a:lnSpc>
                <a:spcPct val="100000"/>
              </a:lnSpc>
            </a:pPr>
            <a:r>
              <a:rPr lang="ja-JP" altLang="en-US" spc="-20" dirty="0">
                <a:ea typeface="MS PGothic" panose="020B0600070205080204" pitchFamily="34" charset="-128"/>
              </a:rPr>
              <a:t>ソーシャル・スタイル</a:t>
            </a:r>
            <a:r>
              <a:rPr lang="en-US" altLang="ja-JP" sz="2400" spc="-20" baseline="50000" dirty="0">
                <a:ea typeface="MS PGothic" panose="020B0600070205080204" pitchFamily="34" charset="-128"/>
              </a:rPr>
              <a:t>TM</a:t>
            </a:r>
            <a:r>
              <a:rPr lang="en-US" altLang="ja-JP" spc="-20" baseline="30000" dirty="0">
                <a:ea typeface="MS PGothic" panose="020B0600070205080204" pitchFamily="34" charset="-128"/>
              </a:rPr>
              <a:t> </a:t>
            </a:r>
            <a:r>
              <a:rPr lang="ja-JP" altLang="en-US" spc="-20" dirty="0">
                <a:ea typeface="MS PGothic" panose="020B0600070205080204" pitchFamily="34" charset="-128"/>
              </a:rPr>
              <a:t>モデル</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21</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75151" y="2979867"/>
            <a:ext cx="1194594" cy="379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42206"/>
            <a:ext cx="11707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90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ja-JP" altLang="en-US" b="1" dirty="0">
                  <a:ea typeface="MS PGothic" panose="020B0600070205080204" pitchFamily="34" charset="-128"/>
                </a:rPr>
              </a:br>
              <a:r>
                <a:rPr lang="ja-JP" altLang="en-US" b="1" dirty="0">
                  <a:ea typeface="MS PGothic" panose="020B0600070205080204" pitchFamily="34" charset="-128"/>
                </a:rPr>
                <a:t>スタイル</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ja-JP" altLang="en-US" b="1" dirty="0">
                  <a:ea typeface="MS PGothic" panose="020B0600070205080204" pitchFamily="34" charset="-128"/>
                </a:rPr>
              </a:br>
              <a:r>
                <a:rPr lang="ja-JP" altLang="en-US" b="1" dirty="0">
                  <a:ea typeface="MS PGothic" panose="020B0600070205080204" pitchFamily="34" charset="-128"/>
                </a:rPr>
                <a:t>スタイル</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8" y="228600"/>
            <a:ext cx="3526971" cy="1995488"/>
          </a:xfrm>
        </p:spPr>
        <p:txBody>
          <a:bodyPr/>
          <a:lstStyle/>
          <a:p>
            <a:r>
              <a:rPr lang="ja-JP" altLang="en-US" dirty="0">
                <a:ea typeface="MS PGothic" panose="020B0600070205080204" pitchFamily="34" charset="-128"/>
              </a:rPr>
              <a:t>ソーシャル・スタイルモデル</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22</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9299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64898"/>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768076"/>
            <a:ext cx="10088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40450"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b="1" dirty="0">
                <a:solidFill>
                  <a:schemeClr val="tx2"/>
                </a:solidFill>
                <a:latin typeface="Arial Black" panose="020B0A04020102020204" pitchFamily="34" charset="0"/>
                <a:ea typeface="MS PGothic" panose="020B0600070205080204" pitchFamily="34" charset="-128"/>
              </a:rPr>
            </a:br>
            <a:endParaRPr lang="ja-JP" altLang="en-US" b="1" dirty="0">
              <a:solidFill>
                <a:schemeClr val="bg2">
                  <a:lumMod val="90000"/>
                </a:schemeClr>
              </a:solidFill>
              <a:latin typeface="Arial Black" panose="020B0A04020102020204" pitchFamily="34" charset="0"/>
              <a:ea typeface="MS PGothic" panose="020B0600070205080204" pitchFamily="34" charset="-128"/>
            </a:endParaRPr>
          </a:p>
          <a:p>
            <a:pPr algn="r">
              <a:lnSpc>
                <a:spcPct val="85000"/>
              </a:lnSpc>
              <a:defRPr>
                <a:solidFill>
                  <a:schemeClr val="bg2">
                    <a:lumMod val="90000"/>
                  </a:schemeClr>
                </a:solidFill>
              </a:defRPr>
            </a:pPr>
            <a:r>
              <a:rPr lang="ja-JP" altLang="en-US" dirty="0">
                <a:ea typeface="MS PGothic" panose="020B0600070205080204" pitchFamily="34" charset="-128"/>
              </a:rPr>
              <a:t>生真面目</a:t>
            </a:r>
          </a:p>
          <a:p>
            <a:pPr algn="r">
              <a:lnSpc>
                <a:spcPct val="85000"/>
              </a:lnSpc>
              <a:defRPr>
                <a:solidFill>
                  <a:schemeClr val="bg2">
                    <a:lumMod val="90000"/>
                  </a:schemeClr>
                </a:solidFill>
              </a:defRPr>
            </a:pPr>
            <a:r>
              <a:rPr lang="ja-JP" altLang="en-US" dirty="0">
                <a:ea typeface="MS PGothic" panose="020B0600070205080204" pitchFamily="34" charset="-128"/>
              </a:rPr>
              <a:t>厳密</a:t>
            </a:r>
          </a:p>
          <a:p>
            <a:pPr algn="r">
              <a:lnSpc>
                <a:spcPct val="85000"/>
              </a:lnSpc>
              <a:defRPr>
                <a:solidFill>
                  <a:schemeClr val="bg2">
                    <a:lumMod val="90000"/>
                  </a:schemeClr>
                </a:solidFill>
              </a:defRPr>
            </a:pPr>
            <a:r>
              <a:rPr lang="ja-JP" altLang="en-US" dirty="0">
                <a:ea typeface="MS PGothic" panose="020B0600070205080204" pitchFamily="34" charset="-128"/>
              </a:rPr>
              <a:t>論理的</a:t>
            </a:r>
          </a:p>
          <a:p>
            <a:pPr algn="r">
              <a:lnSpc>
                <a:spcPct val="85000"/>
              </a:lnSpc>
              <a:defRPr>
                <a:solidFill>
                  <a:schemeClr val="bg2">
                    <a:lumMod val="90000"/>
                  </a:schemeClr>
                </a:solidFill>
              </a:defRPr>
            </a:pPr>
            <a:r>
              <a:rPr lang="ja-JP" altLang="en-US" dirty="0">
                <a:ea typeface="MS PGothic" panose="020B0600070205080204" pitchFamily="34" charset="-128"/>
              </a:rPr>
              <a:t>優柔不断</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6140450"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gn="r">
              <a:lnSpc>
                <a:spcPct val="85000"/>
              </a:lnSpc>
              <a:defRPr>
                <a:solidFill>
                  <a:schemeClr val="bg2">
                    <a:lumMod val="90000"/>
                  </a:schemeClr>
                </a:solidFill>
              </a:defRPr>
            </a:pPr>
            <a:r>
              <a:rPr lang="ja-JP" altLang="en-US" dirty="0">
                <a:ea typeface="MS PGothic" panose="020B0600070205080204" pitchFamily="34" charset="-128"/>
              </a:rPr>
              <a:t>協力的</a:t>
            </a:r>
          </a:p>
          <a:p>
            <a:pPr algn="r">
              <a:lnSpc>
                <a:spcPct val="85000"/>
              </a:lnSpc>
              <a:defRPr>
                <a:solidFill>
                  <a:schemeClr val="bg2">
                    <a:lumMod val="90000"/>
                  </a:schemeClr>
                </a:solidFill>
              </a:defRPr>
            </a:pPr>
            <a:r>
              <a:rPr lang="ja-JP" altLang="en-US" dirty="0">
                <a:ea typeface="MS PGothic" panose="020B0600070205080204" pitchFamily="34" charset="-128"/>
              </a:rPr>
              <a:t>信頼できる</a:t>
            </a:r>
          </a:p>
          <a:p>
            <a:pPr algn="r">
              <a:lnSpc>
                <a:spcPct val="85000"/>
              </a:lnSpc>
              <a:defRPr>
                <a:solidFill>
                  <a:schemeClr val="bg2">
                    <a:lumMod val="90000"/>
                  </a:schemeClr>
                </a:solidFill>
              </a:defRPr>
            </a:pPr>
            <a:r>
              <a:rPr lang="ja-JP" altLang="en-US" dirty="0">
                <a:ea typeface="MS PGothic" panose="020B0600070205080204" pitchFamily="34" charset="-128"/>
              </a:rPr>
              <a:t>オープン</a:t>
            </a:r>
          </a:p>
          <a:p>
            <a:pPr algn="r">
              <a:lnSpc>
                <a:spcPct val="85000"/>
              </a:lnSpc>
              <a:defRPr>
                <a:solidFill>
                  <a:schemeClr val="bg2">
                    <a:lumMod val="90000"/>
                  </a:schemeClr>
                </a:solidFill>
              </a:defRPr>
            </a:pPr>
            <a:r>
              <a:rPr lang="ja-JP" altLang="en-US" dirty="0">
                <a:ea typeface="MS PGothic" panose="020B0600070205080204" pitchFamily="34" charset="-128"/>
              </a:rPr>
              <a:t>柔軟</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161639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bg2">
                    <a:lumMod val="90000"/>
                  </a:schemeClr>
                </a:solidFill>
              </a:defRPr>
            </a:pPr>
            <a:r>
              <a:rPr lang="ja-JP" altLang="en-US" dirty="0">
                <a:ea typeface="MS PGothic" panose="020B0600070205080204" pitchFamily="34" charset="-128"/>
              </a:rPr>
              <a:t>自立的</a:t>
            </a:r>
          </a:p>
          <a:p>
            <a:pPr>
              <a:lnSpc>
                <a:spcPct val="85000"/>
              </a:lnSpc>
              <a:defRPr>
                <a:solidFill>
                  <a:schemeClr val="bg2">
                    <a:lumMod val="90000"/>
                  </a:schemeClr>
                </a:solidFill>
              </a:defRPr>
            </a:pPr>
            <a:r>
              <a:rPr lang="ja-JP" altLang="en-US" dirty="0">
                <a:ea typeface="MS PGothic" panose="020B0600070205080204" pitchFamily="34" charset="-128"/>
              </a:rPr>
              <a:t>堅苦しい</a:t>
            </a:r>
          </a:p>
          <a:p>
            <a:pPr>
              <a:lnSpc>
                <a:spcPct val="85000"/>
              </a:lnSpc>
              <a:defRPr>
                <a:solidFill>
                  <a:schemeClr val="bg2">
                    <a:lumMod val="90000"/>
                  </a:schemeClr>
                </a:solidFill>
              </a:defRPr>
            </a:pPr>
            <a:r>
              <a:rPr lang="ja-JP" altLang="en-US" dirty="0">
                <a:ea typeface="MS PGothic" panose="020B0600070205080204" pitchFamily="34" charset="-128"/>
              </a:rPr>
              <a:t>実利主義</a:t>
            </a:r>
          </a:p>
          <a:p>
            <a:pPr>
              <a:lnSpc>
                <a:spcPct val="85000"/>
              </a:lnSpc>
              <a:defRPr>
                <a:solidFill>
                  <a:schemeClr val="bg2">
                    <a:lumMod val="90000"/>
                  </a:schemeClr>
                </a:solidFill>
              </a:defRPr>
            </a:pPr>
            <a:r>
              <a:rPr lang="ja-JP" altLang="en-US" dirty="0">
                <a:ea typeface="MS PGothic" panose="020B0600070205080204" pitchFamily="34" charset="-128"/>
              </a:rPr>
              <a:t>支配的</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161639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bg2">
                    <a:lumMod val="90000"/>
                  </a:schemeClr>
                </a:solidFill>
              </a:defRPr>
            </a:pPr>
            <a:r>
              <a:rPr lang="ja-JP" altLang="en-US" dirty="0">
                <a:ea typeface="MS PGothic" panose="020B0600070205080204" pitchFamily="34" charset="-128"/>
              </a:rPr>
              <a:t>強気</a:t>
            </a:r>
          </a:p>
          <a:p>
            <a:pPr>
              <a:lnSpc>
                <a:spcPct val="85000"/>
              </a:lnSpc>
              <a:defRPr>
                <a:solidFill>
                  <a:schemeClr val="bg2">
                    <a:lumMod val="90000"/>
                  </a:schemeClr>
                </a:solidFill>
              </a:defRPr>
            </a:pPr>
            <a:r>
              <a:rPr lang="ja-JP" altLang="en-US" dirty="0">
                <a:ea typeface="MS PGothic" panose="020B0600070205080204" pitchFamily="34" charset="-128"/>
              </a:rPr>
              <a:t>表情豊か</a:t>
            </a:r>
          </a:p>
          <a:p>
            <a:pPr>
              <a:lnSpc>
                <a:spcPct val="85000"/>
              </a:lnSpc>
              <a:defRPr>
                <a:solidFill>
                  <a:schemeClr val="bg2">
                    <a:lumMod val="90000"/>
                  </a:schemeClr>
                </a:solidFill>
              </a:defRPr>
            </a:pPr>
            <a:r>
              <a:rPr lang="ja-JP" altLang="en-US" dirty="0">
                <a:ea typeface="MS PGothic" panose="020B0600070205080204" pitchFamily="34" charset="-128"/>
              </a:rPr>
              <a:t>冒険を好む</a:t>
            </a:r>
          </a:p>
          <a:p>
            <a:pPr>
              <a:lnSpc>
                <a:spcPct val="85000"/>
              </a:lnSpc>
              <a:defRPr>
                <a:solidFill>
                  <a:schemeClr val="bg2">
                    <a:lumMod val="90000"/>
                  </a:schemeClr>
                </a:solidFill>
              </a:defRPr>
            </a:pPr>
            <a:r>
              <a:rPr lang="ja-JP" altLang="en-US" dirty="0">
                <a:ea typeface="MS PGothic" panose="020B0600070205080204" pitchFamily="34" charset="-128"/>
              </a:rPr>
              <a:t>衝動的</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ja-JP" altLang="en-US">
                <a:ea typeface="MS PGothic" panose="020B0600070205080204" pitchFamily="34" charset="-128"/>
              </a:rPr>
              <a:t>このアクションに表れたスタイルは？</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23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ja-JP" altLang="en-US">
                <a:ea typeface="MS PGothic" panose="020B0600070205080204" pitchFamily="34" charset="-128"/>
              </a:rPr>
              <a:t>各人物のスタイルは？</a:t>
            </a:r>
            <a:endParaRPr lang="ja-JP" altLang="en-US" dirty="0">
              <a:ea typeface="MS PGothic" panose="020B0600070205080204" pitchFamily="34" charset="-128"/>
            </a:endParaRP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ja-JP" altLang="en-US">
                  <a:ea typeface="MS PGothic" panose="020B0600070205080204" pitchFamily="34" charset="-128"/>
                </a:rPr>
                <a:t> カイル</a:t>
              </a:r>
              <a:endParaRPr lang="ja-JP" altLang="en-US" dirty="0">
                <a:ea typeface="MS PGothic" panose="020B0600070205080204" pitchFamily="34" charset="-128"/>
              </a:endParaRPr>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ja-JP" altLang="en-US">
                  <a:ea typeface="MS PGothic" panose="020B0600070205080204" pitchFamily="34" charset="-128"/>
                </a:rPr>
                <a:t> ラナ</a:t>
              </a:r>
              <a:endParaRPr lang="ja-JP" altLang="en-US" dirty="0">
                <a:ea typeface="MS PGothic" panose="020B0600070205080204" pitchFamily="34" charset="-128"/>
              </a:endParaRPr>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en-US" altLang="ja-JP">
                  <a:ea typeface="MS PGothic" panose="020B0600070205080204" pitchFamily="34" charset="-128"/>
                </a:rPr>
                <a:t>AJ</a:t>
              </a:r>
              <a:endParaRPr lang="en-US" altLang="ja-JP" dirty="0">
                <a:ea typeface="MS PGothic" panose="020B0600070205080204" pitchFamily="34" charset="-128"/>
              </a:endParaRPr>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ja-JP" altLang="en-US">
                  <a:ea typeface="MS PGothic" panose="020B0600070205080204" pitchFamily="34" charset="-128"/>
                </a:rPr>
                <a:t>アビー</a:t>
              </a: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91000" y="294979"/>
            <a:ext cx="7793037" cy="5715000"/>
          </a:xfrm>
        </p:spPr>
        <p:txBody>
          <a:bodyPr wrap="square"/>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ja-JP" altLang="en-US">
                <a:ea typeface="MS PGothic" panose="020B0600070205080204" pitchFamily="34" charset="-128"/>
              </a:rPr>
              <a:t>ソーシャル・スタイル</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en-US" altLang="ja-JP" smtClean="0">
                <a:ea typeface="MS PGothic" panose="020B0600070205080204" pitchFamily="34" charset="-128"/>
              </a:rPr>
              <a:t>24</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ja-JP" altLang="en-US" dirty="0">
                <a:ea typeface="MS PGothic" panose="020B0600070205080204" pitchFamily="34" charset="-128"/>
              </a:endParaRPr>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569262" y="4329157"/>
              <a:ext cx="1090840" cy="276999"/>
            </a:xfrm>
            <a:prstGeom prst="rect">
              <a:avLst/>
            </a:prstGeom>
            <a:noFill/>
          </p:spPr>
          <p:txBody>
            <a:bodyPr wrap="square" lIns="0" tIns="0" rIns="0" bIns="0">
              <a:noAutofit/>
            </a:bodyPr>
            <a:lstStyle/>
            <a:p>
              <a:pPr algn="ctr">
                <a:defRPr sz="1600"/>
              </a:pPr>
              <a:r>
                <a:rPr lang="ja-JP" altLang="en-US" dirty="0">
                  <a:ea typeface="MS PGothic" panose="020B0600070205080204" pitchFamily="34" charset="-128"/>
                </a:rPr>
                <a:t> カイル</a:t>
              </a:r>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ja-JP" altLang="en-US">
                  <a:ea typeface="MS PGothic" panose="020B0600070205080204" pitchFamily="34" charset="-128"/>
                </a:rPr>
                <a:t> ラナ</a:t>
              </a:r>
              <a:endParaRPr lang="ja-JP" altLang="en-US" dirty="0">
                <a:ea typeface="MS PGothic" panose="020B0600070205080204" pitchFamily="34" charset="-128"/>
              </a:endParaRPr>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en-US" altLang="ja-JP">
                  <a:ea typeface="MS PGothic" panose="020B0600070205080204" pitchFamily="34" charset="-128"/>
                </a:rPr>
                <a:t>AJ</a:t>
              </a:r>
              <a:endParaRPr lang="en-US" altLang="ja-JP" dirty="0">
                <a:ea typeface="MS PGothic" panose="020B0600070205080204" pitchFamily="34" charset="-128"/>
              </a:endParaRPr>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436183" y="4329159"/>
              <a:ext cx="1092902" cy="276998"/>
            </a:xfrm>
            <a:prstGeom prst="rect">
              <a:avLst/>
            </a:prstGeom>
            <a:noFill/>
          </p:spPr>
          <p:txBody>
            <a:bodyPr wrap="square" lIns="0" tIns="0" rIns="0" bIns="0">
              <a:noAutofit/>
            </a:bodyPr>
            <a:lstStyle/>
            <a:p>
              <a:pPr algn="ctr">
                <a:defRPr sz="1600"/>
              </a:pPr>
              <a:r>
                <a:rPr lang="ja-JP" altLang="en-US" dirty="0">
                  <a:ea typeface="MS PGothic" panose="020B0600070205080204" pitchFamily="34" charset="-128"/>
                </a:rPr>
                <a:t>アビー</a:t>
              </a:r>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dirty="0">
                <a:solidFill>
                  <a:schemeClr val="tx2"/>
                </a:solidFill>
                <a:latin typeface="Arial Black" panose="020B0A04020102020204" pitchFamily="34" charset="0"/>
                <a:ea typeface="MS PGothic" panose="020B0600070205080204" pitchFamily="34" charset="-128"/>
              </a:rPr>
            </a:br>
            <a:endParaRPr lang="ja-JP" altLang="en-US" dirty="0">
              <a:solidFill>
                <a:schemeClr val="bg2">
                  <a:lumMod val="90000"/>
                </a:schemeClr>
              </a:solidFill>
              <a:latin typeface="Arial Black" panose="020B0A04020102020204" pitchFamily="34" charset="0"/>
              <a:ea typeface="MS PGothic" panose="020B0600070205080204" pitchFamily="34" charset="-128"/>
            </a:endParaRP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61124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pPr>
            <a:endParaRPr lang="ja-JP" altLang="en-US" dirty="0">
              <a:solidFill>
                <a:schemeClr val="bg2">
                  <a:lumMod val="90000"/>
                </a:schemeClr>
              </a:solidFill>
              <a:ea typeface="MS PGothic" panose="020B0600070205080204" pitchFamily="34" charset="-128"/>
            </a:endParaRP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61124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2" name="Rectangle 1">
            <a:extLst>
              <a:ext uri="{FF2B5EF4-FFF2-40B4-BE49-F238E27FC236}">
                <a16:creationId xmlns:a16="http://schemas.microsoft.com/office/drawing/2014/main" id="{E80D1674-DCDD-AACF-0D85-2B7937B6BE89}"/>
              </a:ext>
            </a:extLst>
          </p:cNvPr>
          <p:cNvSpPr/>
          <p:nvPr/>
        </p:nvSpPr>
        <p:spPr bwMode="gray">
          <a:xfrm>
            <a:off x="4292301" y="2938506"/>
            <a:ext cx="1277444" cy="38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5000"/>
              </a:lnSpc>
              <a:defRPr b="1">
                <a:solidFill>
                  <a:schemeClr val="accent6"/>
                </a:solidFill>
              </a:defRPr>
            </a:pPr>
            <a:r>
              <a:rPr lang="ja-JP" altLang="en-US" dirty="0">
                <a:ea typeface="MS PGothic" panose="020B0600070205080204" pitchFamily="34" charset="-128"/>
              </a:rPr>
              <a:t>意見を聞く</a:t>
            </a:r>
          </a:p>
        </p:txBody>
      </p:sp>
      <p:sp>
        <p:nvSpPr>
          <p:cNvPr id="5" name="Rectangle 4">
            <a:extLst>
              <a:ext uri="{FF2B5EF4-FFF2-40B4-BE49-F238E27FC236}">
                <a16:creationId xmlns:a16="http://schemas.microsoft.com/office/drawing/2014/main" id="{CBBDFBC0-6142-6835-DE91-D45E71A012F3}"/>
              </a:ext>
            </a:extLst>
          </p:cNvPr>
          <p:cNvSpPr/>
          <p:nvPr/>
        </p:nvSpPr>
        <p:spPr bwMode="gray">
          <a:xfrm>
            <a:off x="10564016" y="2822250"/>
            <a:ext cx="1192555"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5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Tree>
    <p:extLst>
      <p:ext uri="{BB962C8B-B14F-4D97-AF65-F5344CB8AC3E}">
        <p14:creationId xmlns:p14="http://schemas.microsoft.com/office/powerpoint/2010/main" val="123571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264123" cy="871744"/>
          </a:xfrm>
        </p:spPr>
        <p:txBody>
          <a:bodyPr wrap="square"/>
          <a:lstStyle/>
          <a:p>
            <a:pPr>
              <a:lnSpc>
                <a:spcPct val="100000"/>
              </a:lnSpc>
            </a:pPr>
            <a:r>
              <a:rPr lang="ja-JP" altLang="en-US" dirty="0">
                <a:ea typeface="MS PGothic" panose="020B0600070205080204" pitchFamily="34" charset="-128"/>
              </a:rPr>
              <a:t>顧客のソーシャル・スタイル</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25</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410635" y="2955156"/>
            <a:ext cx="115911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821037"/>
            <a:ext cx="1060716"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ja-JP" altLang="en-US" dirty="0">
                <a:ea typeface="MS PGothic" panose="020B0600070205080204" pitchFamily="34" charset="-128"/>
              </a:rPr>
              <a:t>ニーズ、指向性、成長を促すアクション</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成長を促すアクション</a:t>
              </a:r>
            </a:p>
            <a:p>
              <a:pPr>
                <a:lnSpc>
                  <a:spcPct val="95000"/>
                </a:lnSpc>
                <a:defRPr sz="1600">
                  <a:solidFill>
                    <a:schemeClr val="tx2"/>
                  </a:solidFill>
                </a:defRPr>
              </a:pPr>
              <a:r>
                <a:rPr lang="ja-JP" altLang="en-US" dirty="0">
                  <a:ea typeface="MS PGothic" panose="020B0600070205080204" pitchFamily="34" charset="-128"/>
                </a:rPr>
                <a:t>各スタイルでほとんど見られない行動。この行動の頻度を上げると、このスタイルの対人効果が向上</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ニーズ</a:t>
              </a:r>
            </a:p>
            <a:p>
              <a:pPr>
                <a:lnSpc>
                  <a:spcPct val="95000"/>
                </a:lnSpc>
                <a:defRPr sz="1600">
                  <a:solidFill>
                    <a:schemeClr val="tx2"/>
                  </a:solidFill>
                </a:defRPr>
              </a:pPr>
              <a:r>
                <a:rPr lang="ja-JP" altLang="en-US" dirty="0">
                  <a:ea typeface="MS PGothic" panose="020B0600070205080204" pitchFamily="34" charset="-128"/>
                </a:rPr>
                <a:t>各スタイルの目標</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95000"/>
                </a:lnSpc>
                <a:defRPr>
                  <a:solidFill>
                    <a:schemeClr val="tx2"/>
                  </a:solidFill>
                </a:defRPr>
              </a:pPr>
              <a:r>
                <a:rPr lang="ja-JP" altLang="en-US" sz="2000" dirty="0">
                  <a:ea typeface="MS PGothic" panose="020B0600070205080204" pitchFamily="34" charset="-128"/>
                </a:rPr>
                <a:t>指向性</a:t>
              </a:r>
              <a:br>
                <a:rPr lang="ja-JP" altLang="en-US" sz="2000" dirty="0">
                  <a:solidFill>
                    <a:schemeClr val="tx2"/>
                  </a:solidFill>
                  <a:ea typeface="MS PGothic" panose="020B0600070205080204" pitchFamily="34" charset="-128"/>
                </a:rPr>
              </a:br>
              <a:r>
                <a:rPr lang="ja-JP" altLang="en-US" sz="1600" dirty="0">
                  <a:ea typeface="MS PGothic" panose="020B0600070205080204" pitchFamily="34" charset="-128"/>
                </a:rPr>
                <a:t>ニーズを満たすために取る代表的な行動</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890962" cy="1995488"/>
          </a:xfrm>
        </p:spPr>
        <p:txBody>
          <a:bodyPr wrap="square">
            <a:noAutofit/>
          </a:bodyPr>
          <a:lstStyle/>
          <a:p>
            <a:pPr>
              <a:lnSpc>
                <a:spcPct val="100000"/>
              </a:lnSpc>
            </a:pPr>
            <a:r>
              <a:rPr lang="ja-JP" altLang="en-US" spc="-20" dirty="0">
                <a:ea typeface="MS PGothic" panose="020B0600070205080204" pitchFamily="34" charset="-128"/>
              </a:rPr>
              <a:t>ソーシャル・スタイルの主要タイプ</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281487" y="228601"/>
            <a:ext cx="7681913" cy="5715000"/>
          </a:xfrm>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27</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9299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81487" y="2875955"/>
            <a:ext cx="1288258" cy="361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768375"/>
            <a:ext cx="105886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72000" y="1002299"/>
            <a:ext cx="304695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dirty="0">
                <a:solidFill>
                  <a:schemeClr val="tx2"/>
                </a:solidFill>
                <a:latin typeface="Arial Black" panose="020B0A04020102020204" pitchFamily="34" charset="0"/>
                <a:ea typeface="MS PGothic" panose="020B0600070205080204" pitchFamily="34" charset="-128"/>
              </a:rPr>
            </a:br>
            <a:endParaRPr lang="ja-JP" altLang="en-US" dirty="0">
              <a:solidFill>
                <a:schemeClr val="tx2"/>
              </a:solidFill>
              <a:latin typeface="Arial Black" panose="020B0A04020102020204" pitchFamily="34" charset="0"/>
              <a:ea typeface="MS PGothic" panose="020B0600070205080204" pitchFamily="34" charset="-128"/>
            </a:endParaRPr>
          </a:p>
          <a:p>
            <a:pPr algn="r"/>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誤謬がないこと</a:t>
            </a:r>
            <a:endParaRPr lang="ja-JP" altLang="en-US" b="1" dirty="0">
              <a:solidFill>
                <a:schemeClr val="tx2"/>
              </a:solidFill>
              <a:ea typeface="MS PGothic" panose="020B0600070205080204" pitchFamily="34" charset="-128"/>
            </a:endParaRPr>
          </a:p>
          <a:p>
            <a:pPr algn="r"/>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考え方</a:t>
            </a:r>
          </a:p>
          <a:p>
            <a:pPr algn="r"/>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宣言すること</a:t>
            </a:r>
          </a:p>
          <a:p>
            <a:pPr algn="r">
              <a:lnSpc>
                <a:spcPct val="95000"/>
              </a:lnSpc>
              <a:defRPr sz="1600">
                <a:solidFill>
                  <a:schemeClr val="tx2"/>
                </a:solidFill>
              </a:defRPr>
            </a:pPr>
            <a:r>
              <a:rPr lang="ja-JP" altLang="en-US" dirty="0">
                <a:ea typeface="MS PGothic" panose="020B0600070205080204" pitchFamily="34" charset="-128"/>
              </a:rPr>
              <a:t>  </a:t>
            </a:r>
          </a:p>
          <a:p>
            <a:pPr>
              <a:lnSpc>
                <a:spcPct val="9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572000" y="3598822"/>
            <a:ext cx="304695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pPr algn="r"/>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保身</a:t>
            </a:r>
          </a:p>
          <a:p>
            <a:pPr algn="r"/>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人間関係</a:t>
            </a:r>
          </a:p>
          <a:p>
            <a:pPr algn="r"/>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自分から行動を始めること</a:t>
            </a: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002299"/>
            <a:ext cx="316659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結果</a:t>
            </a:r>
          </a:p>
          <a:p>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アクション</a:t>
            </a:r>
            <a:endParaRPr lang="ja-JP" altLang="en-US" b="1" dirty="0">
              <a:solidFill>
                <a:schemeClr val="tx2"/>
              </a:solidFill>
              <a:ea typeface="MS PGothic" panose="020B0600070205080204" pitchFamily="34" charset="-128"/>
            </a:endParaRPr>
          </a:p>
          <a:p>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人の話をじっくり聞くこと</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31665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自分が認められること</a:t>
            </a:r>
          </a:p>
          <a:p>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作為のなさ</a:t>
            </a:r>
          </a:p>
          <a:p>
            <a:r>
              <a:rPr lang="ja-JP" altLang="en-US" b="1" dirty="0">
                <a:solidFill>
                  <a:schemeClr val="accent6"/>
                </a:solidFill>
                <a:ea typeface="MS PGothic" panose="020B0600070205080204" pitchFamily="34" charset="-128"/>
              </a:rPr>
              <a:t>成長を促すアクション：</a:t>
            </a:r>
            <a:r>
              <a:rPr lang="ja-JP" altLang="en-US" dirty="0">
                <a:solidFill>
                  <a:schemeClr val="tx2"/>
                </a:solidFill>
                <a:ea typeface="MS PGothic" panose="020B0600070205080204" pitchFamily="34" charset="-128"/>
              </a:rPr>
              <a:t>チェック</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すること</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94888" cy="970054"/>
          </a:xfrm>
        </p:spPr>
        <p:txBody>
          <a:bodyPr wrap="square">
            <a:noAutofit/>
          </a:bodyPr>
          <a:lstStyle/>
          <a:p>
            <a:r>
              <a:rPr lang="ja-JP" altLang="en-US" dirty="0">
                <a:ea typeface="MS PGothic" panose="020B0600070205080204" pitchFamily="34" charset="-128"/>
              </a:rPr>
              <a:t>ソーシャル・スタイル別行動特徴</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28</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532916"/>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29994"/>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65446"/>
            <a:ext cx="1101728"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64881" y="3767615"/>
            <a:ext cx="278885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エミアブル</a:t>
            </a:r>
          </a:p>
          <a:p>
            <a:pPr algn="r">
              <a:lnSpc>
                <a:spcPct val="85000"/>
              </a:lnSpc>
            </a:pPr>
            <a:endParaRPr lang="ja-JP" altLang="en-US" sz="1400" dirty="0">
              <a:solidFill>
                <a:schemeClr val="tx2"/>
              </a:solidFill>
              <a:ea typeface="MS PGothic" panose="020B0600070205080204" pitchFamily="34" charset="-128"/>
            </a:endParaRPr>
          </a:p>
          <a:p>
            <a:pPr algn="r">
              <a:defRPr sz="1400">
                <a:solidFill>
                  <a:schemeClr val="tx1"/>
                </a:solidFill>
                <a:cs typeface="Arial" panose="020B0604020202020204" pitchFamily="34" charset="0"/>
              </a:defRPr>
            </a:pPr>
            <a:r>
              <a:rPr lang="ja-JP" altLang="en-US" dirty="0">
                <a:ea typeface="MS PGothic" panose="020B0600070205080204" pitchFamily="34" charset="-128"/>
              </a:rPr>
              <a:t>ペースが遅め</a:t>
            </a:r>
          </a:p>
          <a:p>
            <a:pPr algn="r">
              <a:defRPr sz="1400">
                <a:solidFill>
                  <a:schemeClr val="tx1"/>
                </a:solidFill>
                <a:cs typeface="Arial" panose="020B0604020202020204" pitchFamily="34" charset="0"/>
              </a:defRPr>
            </a:pPr>
            <a:r>
              <a:rPr lang="ja-JP" altLang="en-US" dirty="0">
                <a:ea typeface="MS PGothic" panose="020B0600070205080204" pitchFamily="34" charset="-128"/>
              </a:rPr>
              <a:t> 共感に努める</a:t>
            </a:r>
          </a:p>
          <a:p>
            <a:pPr algn="r">
              <a:defRPr sz="1400">
                <a:solidFill>
                  <a:schemeClr val="tx1"/>
                </a:solidFill>
                <a:cs typeface="Arial" panose="020B0604020202020204" pitchFamily="34" charset="0"/>
              </a:defRPr>
            </a:pPr>
            <a:r>
              <a:rPr lang="ja-JP" altLang="en-US" dirty="0">
                <a:ea typeface="MS PGothic" panose="020B0600070205080204" pitchFamily="34" charset="-128"/>
              </a:rPr>
              <a:t> 変化をもたらすことへの関心が低い</a:t>
            </a:r>
          </a:p>
          <a:p>
            <a:pPr algn="r">
              <a:defRPr sz="1400">
                <a:solidFill>
                  <a:schemeClr val="tx1"/>
                </a:solidFill>
                <a:cs typeface="Arial" panose="020B0604020202020204" pitchFamily="34" charset="0"/>
              </a:defRPr>
            </a:pPr>
            <a:r>
              <a:rPr lang="ja-JP" altLang="en-US" dirty="0">
                <a:ea typeface="MS PGothic" panose="020B0600070205080204" pitchFamily="34" charset="-128"/>
              </a:rPr>
              <a:t> 現在の時間枠で作業する</a:t>
            </a:r>
          </a:p>
          <a:p>
            <a:pPr algn="r">
              <a:defRPr sz="1400">
                <a:solidFill>
                  <a:schemeClr val="tx1"/>
                </a:solidFill>
                <a:cs typeface="Arial" panose="020B0604020202020204" pitchFamily="34" charset="0"/>
              </a:defRPr>
            </a:pPr>
            <a:r>
              <a:rPr lang="ja-JP" altLang="en-US" dirty="0">
                <a:ea typeface="MS PGothic" panose="020B0600070205080204" pitchFamily="34" charset="-128"/>
              </a:rPr>
              <a:t> 協力しようとアクションを起こす</a:t>
            </a:r>
          </a:p>
          <a:p>
            <a:pPr algn="r">
              <a:defRPr sz="1400">
                <a:solidFill>
                  <a:schemeClr val="tx1"/>
                </a:solidFill>
                <a:cs typeface="Arial" panose="020B0604020202020204" pitchFamily="34" charset="0"/>
              </a:defRPr>
            </a:pPr>
            <a:r>
              <a:rPr lang="ja-JP" altLang="en-US" dirty="0">
                <a:ea typeface="MS PGothic" panose="020B0600070205080204" pitchFamily="34" charset="-128"/>
              </a:rPr>
              <a:t> 対立を避ける</a:t>
            </a:r>
          </a:p>
          <a:p>
            <a:pPr>
              <a:lnSpc>
                <a:spcPct val="85000"/>
              </a:lnSpc>
            </a:pPr>
            <a:endParaRPr lang="ja-JP" altLang="en-US" sz="1400" dirty="0">
              <a:solidFill>
                <a:schemeClr val="tx2"/>
              </a:solidFill>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99678"/>
            <a:ext cx="2615160"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a:defRPr sz="1400">
                <a:solidFill>
                  <a:schemeClr val="tx1"/>
                </a:solidFill>
                <a:cs typeface="Arial" panose="020B0604020202020204" pitchFamily="34" charset="0"/>
              </a:defRPr>
            </a:pPr>
            <a:r>
              <a:rPr lang="ja-JP" altLang="en-US" dirty="0">
                <a:ea typeface="MS PGothic" panose="020B0600070205080204" pitchFamily="34" charset="-128"/>
              </a:rPr>
              <a:t>ペースが速め</a:t>
            </a:r>
          </a:p>
          <a:p>
            <a:pPr>
              <a:defRPr sz="1400">
                <a:solidFill>
                  <a:schemeClr val="tx1"/>
                </a:solidFill>
                <a:cs typeface="Arial" panose="020B0604020202020204" pitchFamily="34" charset="0"/>
              </a:defRPr>
            </a:pPr>
            <a:r>
              <a:rPr lang="ja-JP" altLang="en-US" dirty="0">
                <a:ea typeface="MS PGothic" panose="020B0600070205080204" pitchFamily="34" charset="-128"/>
              </a:rPr>
              <a:t>自分でペースを決めたい</a:t>
            </a:r>
          </a:p>
          <a:p>
            <a:pPr>
              <a:defRPr sz="1400">
                <a:solidFill>
                  <a:schemeClr val="tx1"/>
                </a:solidFill>
                <a:cs typeface="Arial" panose="020B0604020202020204" pitchFamily="34" charset="0"/>
              </a:defRPr>
            </a:pPr>
            <a:r>
              <a:rPr lang="ja-JP" altLang="en-US" dirty="0">
                <a:ea typeface="MS PGothic" panose="020B0600070205080204" pitchFamily="34" charset="-128"/>
              </a:rPr>
              <a:t>人間関係への関心が低い</a:t>
            </a:r>
          </a:p>
          <a:p>
            <a:pPr>
              <a:defRPr sz="1400">
                <a:solidFill>
                  <a:schemeClr val="tx1"/>
                </a:solidFill>
                <a:cs typeface="Arial" panose="020B0604020202020204" pitchFamily="34" charset="0"/>
              </a:defRPr>
            </a:pPr>
            <a:r>
              <a:rPr lang="ja-JP" altLang="en-US" dirty="0">
                <a:ea typeface="MS PGothic" panose="020B0600070205080204" pitchFamily="34" charset="-128"/>
              </a:rPr>
              <a:t>現在の時間枠で作業する</a:t>
            </a:r>
          </a:p>
          <a:p>
            <a:pPr>
              <a:defRPr sz="1400">
                <a:solidFill>
                  <a:schemeClr val="tx1"/>
                </a:solidFill>
                <a:cs typeface="Arial" panose="020B0604020202020204" pitchFamily="34" charset="0"/>
              </a:defRPr>
            </a:pPr>
            <a:r>
              <a:rPr lang="ja-JP" altLang="en-US" dirty="0">
                <a:ea typeface="MS PGothic" panose="020B0600070205080204" pitchFamily="34" charset="-128"/>
              </a:rPr>
              <a:t>ほかの人のアクションを指図する</a:t>
            </a:r>
          </a:p>
          <a:p>
            <a:pPr>
              <a:defRPr sz="1400">
                <a:solidFill>
                  <a:schemeClr val="tx1"/>
                </a:solidFill>
                <a:cs typeface="Arial" panose="020B0604020202020204" pitchFamily="34" charset="0"/>
              </a:defRPr>
            </a:pPr>
            <a:r>
              <a:rPr lang="ja-JP" altLang="en-US" dirty="0">
                <a:ea typeface="MS PGothic" panose="020B0600070205080204" pitchFamily="34" charset="-128"/>
              </a:rPr>
              <a:t>アクションがない状態を避ける</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29" y="3767615"/>
            <a:ext cx="2595415"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a:defRPr sz="1400">
                <a:solidFill>
                  <a:schemeClr val="tx1"/>
                </a:solidFill>
                <a:cs typeface="Arial" panose="020B0604020202020204" pitchFamily="34" charset="0"/>
              </a:defRPr>
            </a:pPr>
            <a:r>
              <a:rPr lang="ja-JP" altLang="en-US" dirty="0">
                <a:ea typeface="MS PGothic" panose="020B0600070205080204" pitchFamily="34" charset="-128"/>
              </a:rPr>
              <a:t>ペースが速め</a:t>
            </a:r>
          </a:p>
          <a:p>
            <a:pPr>
              <a:defRPr sz="1400">
                <a:solidFill>
                  <a:schemeClr val="tx1"/>
                </a:solidFill>
                <a:cs typeface="Arial" panose="020B0604020202020204" pitchFamily="34" charset="0"/>
              </a:defRPr>
            </a:pPr>
            <a:r>
              <a:rPr lang="ja-JP" altLang="en-US" dirty="0">
                <a:ea typeface="MS PGothic" panose="020B0600070205080204" pitchFamily="34" charset="-128"/>
              </a:rPr>
              <a:t>参加に努める</a:t>
            </a:r>
          </a:p>
          <a:p>
            <a:pPr>
              <a:defRPr sz="1400">
                <a:solidFill>
                  <a:schemeClr val="tx1"/>
                </a:solidFill>
                <a:cs typeface="Arial" panose="020B0604020202020204" pitchFamily="34" charset="0"/>
              </a:defRPr>
            </a:pPr>
            <a:r>
              <a:rPr lang="ja-JP" altLang="en-US" dirty="0">
                <a:ea typeface="MS PGothic" panose="020B0600070205080204" pitchFamily="34" charset="-128"/>
              </a:rPr>
              <a:t>決まり切った仕事への関心が低い</a:t>
            </a:r>
          </a:p>
          <a:p>
            <a:pPr>
              <a:defRPr sz="1400">
                <a:solidFill>
                  <a:schemeClr val="tx1"/>
                </a:solidFill>
                <a:cs typeface="Arial" panose="020B0604020202020204" pitchFamily="34" charset="0"/>
              </a:defRPr>
            </a:pPr>
            <a:r>
              <a:rPr lang="ja-JP" altLang="en-US" dirty="0">
                <a:ea typeface="MS PGothic" panose="020B0600070205080204" pitchFamily="34" charset="-128"/>
              </a:rPr>
              <a:t>将来の時間枠で作業する</a:t>
            </a:r>
          </a:p>
          <a:p>
            <a:pPr>
              <a:defRPr sz="1400">
                <a:solidFill>
                  <a:schemeClr val="tx1"/>
                </a:solidFill>
                <a:cs typeface="Arial" panose="020B0604020202020204" pitchFamily="34" charset="0"/>
              </a:defRPr>
            </a:pPr>
            <a:r>
              <a:rPr lang="ja-JP" altLang="en-US" dirty="0">
                <a:ea typeface="MS PGothic" panose="020B0600070205080204" pitchFamily="34" charset="-128"/>
              </a:rPr>
              <a:t>衝動的に行動する</a:t>
            </a:r>
          </a:p>
          <a:p>
            <a:pPr>
              <a:defRPr sz="1400">
                <a:solidFill>
                  <a:schemeClr val="tx1"/>
                </a:solidFill>
                <a:cs typeface="Arial" panose="020B0604020202020204" pitchFamily="34" charset="0"/>
              </a:defRPr>
            </a:pPr>
            <a:r>
              <a:rPr lang="ja-JP" altLang="en-US" dirty="0">
                <a:ea typeface="MS PGothic" panose="020B0600070205080204" pitchFamily="34" charset="-128"/>
              </a:rPr>
              <a:t>孤立を避ける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64881" y="1199678"/>
            <a:ext cx="278885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algn="r">
              <a:defRPr sz="1400">
                <a:solidFill>
                  <a:schemeClr val="tx1"/>
                </a:solidFill>
                <a:cs typeface="Arial" panose="020B0604020202020204" pitchFamily="34" charset="0"/>
              </a:defRPr>
            </a:pPr>
            <a:r>
              <a:rPr lang="ja-JP" altLang="en-US" dirty="0">
                <a:ea typeface="MS PGothic" panose="020B0600070205080204" pitchFamily="34" charset="-128"/>
              </a:rPr>
              <a:t>ペースが遅め</a:t>
            </a:r>
          </a:p>
          <a:p>
            <a:pPr algn="r">
              <a:defRPr sz="1400">
                <a:solidFill>
                  <a:schemeClr val="tx1"/>
                </a:solidFill>
                <a:cs typeface="Arial" panose="020B0604020202020204" pitchFamily="34" charset="0"/>
              </a:defRPr>
            </a:pPr>
            <a:r>
              <a:rPr lang="ja-JP" altLang="en-US" dirty="0">
                <a:ea typeface="MS PGothic" panose="020B0600070205080204" pitchFamily="34" charset="-128"/>
              </a:rPr>
              <a:t> 調整に努める</a:t>
            </a:r>
          </a:p>
          <a:p>
            <a:pPr algn="r">
              <a:defRPr sz="1400">
                <a:solidFill>
                  <a:schemeClr val="tx1"/>
                </a:solidFill>
                <a:cs typeface="Arial" panose="020B0604020202020204" pitchFamily="34" charset="0"/>
              </a:defRPr>
            </a:pPr>
            <a:r>
              <a:rPr lang="ja-JP" altLang="en-US" dirty="0">
                <a:ea typeface="MS PGothic" panose="020B0600070205080204" pitchFamily="34" charset="-128"/>
              </a:rPr>
              <a:t> 人間関係への関心が低い</a:t>
            </a:r>
          </a:p>
          <a:p>
            <a:pPr algn="r">
              <a:defRPr sz="1400">
                <a:solidFill>
                  <a:schemeClr val="tx1"/>
                </a:solidFill>
                <a:cs typeface="Arial" panose="020B0604020202020204" pitchFamily="34" charset="0"/>
              </a:defRPr>
            </a:pPr>
            <a:r>
              <a:rPr lang="ja-JP" altLang="en-US" dirty="0">
                <a:ea typeface="MS PGothic" panose="020B0600070205080204" pitchFamily="34" charset="-128"/>
              </a:rPr>
              <a:t> 過去の時間枠で作業する</a:t>
            </a:r>
          </a:p>
          <a:p>
            <a:pPr algn="r">
              <a:defRPr sz="1400">
                <a:solidFill>
                  <a:schemeClr val="tx1"/>
                </a:solidFill>
                <a:cs typeface="Arial" panose="020B0604020202020204" pitchFamily="34" charset="0"/>
              </a:defRPr>
            </a:pPr>
            <a:r>
              <a:rPr lang="ja-JP" altLang="en-US" dirty="0">
                <a:ea typeface="MS PGothic" panose="020B0600070205080204" pitchFamily="34" charset="-128"/>
              </a:rPr>
              <a:t> 慎重にアクションを取る</a:t>
            </a:r>
          </a:p>
          <a:p>
            <a:pPr algn="r">
              <a:defRPr sz="1400">
                <a:solidFill>
                  <a:schemeClr val="tx1"/>
                </a:solidFill>
                <a:cs typeface="Arial" panose="020B0604020202020204" pitchFamily="34" charset="0"/>
              </a:defRPr>
            </a:pPr>
            <a:r>
              <a:rPr lang="ja-JP" altLang="en-US" dirty="0">
                <a:ea typeface="MS PGothic" panose="020B0600070205080204" pitchFamily="34" charset="-128"/>
              </a:rPr>
              <a:t> 個人的な関与を避ける</a:t>
            </a:r>
          </a:p>
          <a:p>
            <a:pPr algn="r">
              <a:lnSpc>
                <a:spcPct val="85000"/>
              </a:lnSpc>
              <a:defRPr sz="14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ea typeface="MS PGothic" panose="020B0600070205080204" pitchFamily="34" charset="-128"/>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738582" cy="970054"/>
          </a:xfrm>
        </p:spPr>
        <p:txBody>
          <a:bodyPr wrap="square">
            <a:noAutofit/>
          </a:bodyPr>
          <a:lstStyle/>
          <a:p>
            <a:r>
              <a:rPr lang="ja-JP" altLang="en-US">
                <a:ea typeface="MS PGothic" panose="020B0600070205080204" pitchFamily="34" charset="-128"/>
              </a:rPr>
              <a:t>顧客の行動</a:t>
            </a:r>
            <a:endParaRPr lang="ja-JP" altLang="en-US" dirty="0">
              <a:ea typeface="MS PGothic" panose="020B0600070205080204"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29</a:t>
            </a:fld>
            <a:endParaRPr lang="ja-JP" altLang="en-US" dirty="0">
              <a:ea typeface="MS PGothic" panose="020B0600070205080204"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エミアブル</a:t>
            </a:r>
          </a:p>
          <a:p>
            <a:pPr algn="r">
              <a:lnSpc>
                <a:spcPct val="85000"/>
              </a:lnSpc>
            </a:pP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フレンドリーで親しみやすい</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うなずきなど、相手を励ますサイン</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口数が少なめ</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周囲に及ぼす影響について尋ねる</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グループの決定に迎合することもある</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8542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社交性に欠け、ビジネスライク</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相手の目を直に見る時間が多め</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直接的な意見を言う</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答えにくい質問をすることもある</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エンゲージメントを止めたり、支配を試みたりすることもある</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ミーティング開始当初は社交的で親しみやすい</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人より多く話す</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場合によりアジェンダから離れ、多様なトピックについて話すこともある</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直接的な意見を言う</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対立することもある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8560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社交性に欠け、ビジネスライク</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相手の目を直に見る時間が少なめ</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自分の意見を主張するより人の意見をじっくり聞く</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詳細について尋ねる</a:t>
            </a:r>
          </a:p>
          <a:p>
            <a:pPr marL="285750" indent="-285750">
              <a:lnSpc>
                <a:spcPct val="95000"/>
              </a:lnSpc>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意見や決断を避けることもある</a:t>
            </a:r>
          </a:p>
          <a:p>
            <a:pPr algn="r">
              <a:lnSpc>
                <a:spcPct val="85000"/>
              </a:lnSpc>
              <a:defRPr sz="14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ea typeface="MS PGothic" panose="020B0600070205080204" pitchFamily="34" charset="-128"/>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52614"/>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290773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ja-JP" altLang="en-US" dirty="0">
                <a:solidFill>
                  <a:schemeClr val="accent2"/>
                </a:solidFill>
                <a:ea typeface="MS PGothic" panose="020B0600070205080204" pitchFamily="34" charset="-128"/>
              </a:rPr>
              <a:t>学習内容</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ja-JP" altLang="en-US" dirty="0">
                <a:ea typeface="MS PGothic" panose="020B0600070205080204" pitchFamily="34" charset="-128"/>
              </a:rPr>
              <a:t>顧客の行動を予測する方法。</a:t>
            </a:r>
          </a:p>
          <a:p>
            <a:pPr marL="342900" marR="0" lvl="0" indent="-342900">
              <a:lnSpc>
                <a:spcPct val="107000"/>
              </a:lnSpc>
              <a:spcBef>
                <a:spcPts val="0"/>
              </a:spcBef>
              <a:spcAft>
                <a:spcPts val="0"/>
              </a:spcAft>
              <a:buFont typeface="+mj-lt"/>
              <a:buAutoNum type="arabicPeriod"/>
              <a:defRPr sz="2400"/>
            </a:pPr>
            <a:r>
              <a:rPr lang="ja-JP" altLang="en-US" dirty="0">
                <a:ea typeface="MS PGothic" panose="020B0600070205080204" pitchFamily="34" charset="-128"/>
              </a:rPr>
              <a:t>顧客のストレスの原因。</a:t>
            </a:r>
          </a:p>
          <a:p>
            <a:pPr marL="342900" marR="0" lvl="0" indent="-342900">
              <a:lnSpc>
                <a:spcPct val="107000"/>
              </a:lnSpc>
              <a:spcBef>
                <a:spcPts val="0"/>
              </a:spcBef>
              <a:spcAft>
                <a:spcPts val="0"/>
              </a:spcAft>
              <a:buFont typeface="+mj-lt"/>
              <a:buAutoNum type="arabicPeriod"/>
            </a:pPr>
            <a:r>
              <a:rPr lang="ja-JP" altLang="en-US" dirty="0">
                <a:ea typeface="MS PGothic" panose="020B0600070205080204" pitchFamily="34" charset="-128"/>
              </a:rPr>
              <a:t>相手のニーズを認識し満たす方法。</a:t>
            </a:r>
          </a:p>
          <a:p>
            <a:pPr marL="342900" marR="0" lvl="0" indent="-342900">
              <a:lnSpc>
                <a:spcPct val="107000"/>
              </a:lnSpc>
              <a:spcBef>
                <a:spcPts val="0"/>
              </a:spcBef>
              <a:spcAft>
                <a:spcPts val="0"/>
              </a:spcAft>
              <a:buFont typeface="+mj-lt"/>
              <a:buAutoNum type="arabicPeriod"/>
            </a:pPr>
            <a:r>
              <a:rPr lang="ja-JP" altLang="en-US" dirty="0">
                <a:ea typeface="MS PGothic" panose="020B0600070205080204" pitchFamily="34" charset="-128"/>
              </a:rPr>
              <a:t>ミーティングの準備とコミュニケーションの調整方法。</a:t>
            </a:r>
          </a:p>
          <a:p>
            <a:pPr marL="342900" marR="0" lvl="0" indent="-342900">
              <a:lnSpc>
                <a:spcPct val="107000"/>
              </a:lnSpc>
              <a:spcBef>
                <a:spcPts val="0"/>
              </a:spcBef>
              <a:spcAft>
                <a:spcPts val="0"/>
              </a:spcAft>
              <a:buFont typeface="+mj-lt"/>
              <a:buAutoNum type="arabicPeriod"/>
            </a:pPr>
            <a:r>
              <a:rPr lang="ja-JP" altLang="en-US" dirty="0">
                <a:ea typeface="MS PGothic" panose="020B0600070205080204" pitchFamily="34" charset="-128"/>
              </a:rPr>
              <a:t>顧客の信頼を得る方法。</a:t>
            </a:r>
          </a:p>
          <a:p>
            <a:pPr marL="342900" marR="0" lvl="0" indent="-342900">
              <a:lnSpc>
                <a:spcPct val="107000"/>
              </a:lnSpc>
              <a:spcBef>
                <a:spcPts val="0"/>
              </a:spcBef>
              <a:spcAft>
                <a:spcPts val="0"/>
              </a:spcAft>
              <a:buFont typeface="+mj-lt"/>
              <a:buAutoNum type="arabicPeriod"/>
            </a:pPr>
            <a:endParaRPr lang="ja-JP" altLang="en-US" sz="2400" dirty="0">
              <a:ea typeface="MS PGothic" panose="020B0600070205080204" pitchFamily="34" charset="-128"/>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ea typeface="MS PGothic" panose="020B0600070205080204" pitchFamily="34" charset="-128"/>
              </a:rPr>
              <a:t>3</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ja-JP" altLang="en-US">
                <a:ea typeface="MS PGothic" panose="020B0600070205080204" pitchFamily="34" charset="-128"/>
              </a:rPr>
              <a:t>顧客の緊張度</a:t>
            </a:r>
            <a:endParaRPr lang="ja-JP" altLang="en-US" dirty="0">
              <a:ea typeface="MS PGothic" panose="020B0600070205080204"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2" y="2352675"/>
            <a:ext cx="3226032" cy="3590926"/>
          </a:xfrm>
        </p:spPr>
        <p:txBody>
          <a:bodyPr wrap="square">
            <a:noAutofit/>
          </a:bodyPr>
          <a:lstStyle/>
          <a:p>
            <a:pPr>
              <a:defRPr>
                <a:solidFill>
                  <a:schemeClr val="tx1"/>
                </a:solidFill>
              </a:defRPr>
            </a:pPr>
            <a:r>
              <a:rPr lang="ja-JP" altLang="en-US" dirty="0">
                <a:ea typeface="MS PGothic" panose="020B0600070205080204" pitchFamily="34" charset="-128"/>
              </a:rPr>
              <a:t>各スタイルにとって何がストレスの原因になりますか？</a:t>
            </a:r>
          </a:p>
          <a:p>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30</a:t>
            </a:fld>
            <a:endParaRPr lang="ja-JP" altLang="en-US" dirty="0">
              <a:ea typeface="MS PGothic" panose="020B0600070205080204"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エミアブル</a:t>
            </a:r>
          </a:p>
          <a:p>
            <a:pPr algn="r">
              <a:lnSpc>
                <a:spcPct val="85000"/>
              </a:lnSpc>
            </a:pP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堅苦しく、仕事にばかり集中する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ソリューションに向けたコラボレーションがない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長期的関係ではなく営業に集中する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大きく急な変化</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5771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構造と明確な結果がない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意見を主張する機会を与えられない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最終的な解決策がない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進行が遅い</a:t>
            </a:r>
          </a:p>
          <a:p>
            <a:pPr marL="285750" indent="-285750">
              <a:lnSpc>
                <a:spcPct val="90000"/>
              </a:lnSpc>
              <a:buFont typeface="Arial" panose="020B0604020202020204" pitchFamily="34" charset="0"/>
              <a:buChar char="•"/>
            </a:pPr>
            <a:endParaRPr lang="ja-JP" altLang="en-US" sz="1400" dirty="0">
              <a:solidFill>
                <a:schemeClr val="tx1"/>
              </a:solidFill>
              <a:ea typeface="MS PGothic" panose="020B0600070205080204" pitchFamily="34" charset="-128"/>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貢献が認められていない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細部にこだわりすぎ</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型にはまり、自由な会話の流れがない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将来の可能性に十分に焦点を当てていない</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5789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集中力と組織力がない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迅速な売上を強硬に求められる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全体的傾向を重視して細部を考慮</a:t>
            </a:r>
            <a:br>
              <a:rPr lang="en-US" altLang="ja-JP" dirty="0">
                <a:ea typeface="MS PGothic" panose="020B0600070205080204" pitchFamily="34" charset="-128"/>
              </a:rPr>
            </a:br>
            <a:r>
              <a:rPr lang="ja-JP" altLang="en-US" dirty="0">
                <a:ea typeface="MS PGothic" panose="020B0600070205080204" pitchFamily="34" charset="-128"/>
              </a:rPr>
              <a:t>しない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dirty="0">
                <a:ea typeface="MS PGothic" panose="020B0600070205080204" pitchFamily="34" charset="-128"/>
              </a:rPr>
              <a:t>変更が多く、結果を考慮しない</a:t>
            </a:r>
          </a:p>
          <a:p>
            <a:pPr algn="r">
              <a:lnSpc>
                <a:spcPct val="85000"/>
              </a:lnSpc>
              <a:defRPr sz="14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ea typeface="MS PGothic" panose="020B0600070205080204" pitchFamily="34" charset="-128"/>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52608"/>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2907731"/>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ja-JP" altLang="en-US">
                <a:ea typeface="MS PGothic" panose="020B0600070205080204" pitchFamily="34" charset="-128"/>
              </a:rPr>
              <a:t>後退行動</a:t>
            </a:r>
            <a:endParaRPr lang="ja-JP" altLang="en-US" dirty="0">
              <a:ea typeface="MS PGothic" panose="020B0600070205080204"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ja-JP" altLang="en-US" dirty="0">
                <a:ea typeface="MS PGothic" panose="020B0600070205080204" pitchFamily="34" charset="-128"/>
              </a:rPr>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pPr>
              <a:lnSpc>
                <a:spcPct val="100000"/>
              </a:lnSpc>
            </a:pPr>
            <a:r>
              <a:rPr lang="ja-JP" altLang="en-US" dirty="0">
                <a:solidFill>
                  <a:schemeClr val="tx2"/>
                </a:solidFill>
                <a:ea typeface="MS PGothic" panose="020B0600070205080204" pitchFamily="34" charset="-128"/>
              </a:rPr>
              <a:t>緊張度を和らげるために</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大げさに行動する</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31</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6144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073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02086"/>
            <a:ext cx="1051319" cy="472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18426" y="1531990"/>
            <a:ext cx="3081528"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dirty="0">
                <a:solidFill>
                  <a:schemeClr val="tx2"/>
                </a:solidFill>
                <a:latin typeface="Arial Black" panose="020B0A04020102020204" pitchFamily="34" charset="0"/>
                <a:ea typeface="MS PGothic" panose="020B0600070205080204" pitchFamily="34" charset="-128"/>
              </a:rPr>
            </a:br>
            <a:endParaRPr lang="ja-JP" altLang="en-US" dirty="0">
              <a:solidFill>
                <a:schemeClr val="tx2"/>
              </a:solidFill>
              <a:latin typeface="Arial Black" panose="020B0A04020102020204" pitchFamily="34" charset="0"/>
              <a:ea typeface="MS PGothic" panose="020B0600070205080204" pitchFamily="34" charset="-128"/>
            </a:endParaRPr>
          </a:p>
          <a:p>
            <a:pPr algn="r">
              <a:defRPr>
                <a:solidFill>
                  <a:schemeClr val="tx2"/>
                </a:solidFill>
              </a:defRPr>
            </a:pPr>
            <a:r>
              <a:rPr lang="ja-JP" altLang="en-US" dirty="0">
                <a:ea typeface="MS PGothic" panose="020B0600070205080204" pitchFamily="34" charset="-128"/>
              </a:rPr>
              <a:t>回避行動：対人緊張度を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和らげるために引き下がる</a:t>
            </a:r>
          </a:p>
          <a:p>
            <a:pPr algn="r">
              <a:defRPr sz="1600">
                <a:solidFill>
                  <a:schemeClr val="tx2"/>
                </a:solidFill>
              </a:defRPr>
            </a:pPr>
            <a:r>
              <a:rPr lang="ja-JP" altLang="en-US" dirty="0">
                <a:ea typeface="MS PGothic" panose="020B0600070205080204" pitchFamily="34" charset="-128"/>
              </a:rPr>
              <a:t>  </a:t>
            </a:r>
          </a:p>
          <a:p>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30771"/>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endParaRPr lang="ja-JP" altLang="en-US" sz="1600" dirty="0">
              <a:solidFill>
                <a:schemeClr val="tx2"/>
              </a:solidFill>
              <a:latin typeface="Arial Black" panose="020B0A04020102020204" pitchFamily="34" charset="0"/>
              <a:ea typeface="MS PGothic" panose="020B0600070205080204" pitchFamily="34" charset="-128"/>
            </a:endParaRPr>
          </a:p>
          <a:p>
            <a:pPr algn="r">
              <a:defRPr>
                <a:solidFill>
                  <a:schemeClr val="tx2"/>
                </a:solidFill>
              </a:defRPr>
            </a:pPr>
            <a:r>
              <a:rPr lang="ja-JP" altLang="en-US" dirty="0">
                <a:ea typeface="MS PGothic" panose="020B0600070205080204" pitchFamily="34" charset="-128"/>
              </a:rPr>
              <a:t>同調行動：対人緊張度を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和らげるために同調する</a:t>
            </a:r>
          </a:p>
          <a:p>
            <a:endParaRPr lang="ja-JP" altLang="en-US" sz="1400"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531990"/>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endParaRPr lang="ja-JP" altLang="en-US" dirty="0">
              <a:solidFill>
                <a:schemeClr val="tx2"/>
              </a:solidFill>
              <a:latin typeface="Arial Black" panose="020B0A04020102020204" pitchFamily="34" charset="0"/>
              <a:ea typeface="MS PGothic" panose="020B0600070205080204" pitchFamily="34" charset="-128"/>
            </a:endParaRPr>
          </a:p>
          <a:p>
            <a:pPr>
              <a:defRPr>
                <a:solidFill>
                  <a:schemeClr val="tx2"/>
                </a:solidFill>
              </a:defRPr>
            </a:pPr>
            <a:r>
              <a:rPr lang="ja-JP" altLang="en-US" dirty="0">
                <a:ea typeface="MS PGothic" panose="020B0600070205080204" pitchFamily="34" charset="-128"/>
              </a:rPr>
              <a:t>独裁的行動：対人緊張度を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和らげるために責任を負う</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30771"/>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endParaRPr lang="ja-JP" altLang="en-US" sz="1600" dirty="0">
              <a:solidFill>
                <a:schemeClr val="tx2"/>
              </a:solidFill>
              <a:latin typeface="Arial Black" panose="020B0A04020102020204" pitchFamily="34" charset="0"/>
              <a:ea typeface="MS PGothic" panose="020B0600070205080204" pitchFamily="34" charset="-128"/>
            </a:endParaRPr>
          </a:p>
          <a:p>
            <a:pPr>
              <a:defRPr>
                <a:solidFill>
                  <a:schemeClr val="tx2"/>
                </a:solidFill>
              </a:defRPr>
            </a:pPr>
            <a:r>
              <a:rPr lang="ja-JP" altLang="en-US" dirty="0">
                <a:ea typeface="MS PGothic" panose="020B0600070205080204" pitchFamily="34" charset="-128"/>
              </a:rPr>
              <a:t>攻撃的行動：対人緊張度を</a:t>
            </a:r>
            <a:br>
              <a:rPr lang="en-US" altLang="ja-JP" dirty="0">
                <a:ea typeface="MS PGothic" panose="020B0600070205080204" pitchFamily="34" charset="-128"/>
              </a:rPr>
            </a:br>
            <a:r>
              <a:rPr lang="ja-JP" altLang="en-US" dirty="0">
                <a:ea typeface="MS PGothic" panose="020B0600070205080204" pitchFamily="34" charset="-128"/>
              </a:rPr>
              <a:t>和らげるために対立する</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2806650" cy="970054"/>
          </a:xfrm>
        </p:spPr>
        <p:txBody>
          <a:bodyPr wrap="square">
            <a:noAutofit/>
          </a:bodyPr>
          <a:lstStyle/>
          <a:p>
            <a:pPr>
              <a:lnSpc>
                <a:spcPct val="100000"/>
              </a:lnSpc>
            </a:pPr>
            <a:r>
              <a:rPr lang="ja-JP" altLang="en-US" dirty="0">
                <a:ea typeface="MS PGothic" panose="020B0600070205080204" pitchFamily="34" charset="-128"/>
              </a:rPr>
              <a:t>顧客のニーズの充足</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32</a:t>
            </a:fld>
            <a:endParaRPr lang="ja-JP" altLang="en-US" dirty="0">
              <a:ea typeface="MS PGothic" panose="020B0600070205080204"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エミアブル</a:t>
            </a:r>
          </a:p>
          <a:p>
            <a:pPr algn="r">
              <a:lnSpc>
                <a:spcPct val="85000"/>
              </a:lnSpc>
            </a:pP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交流：時間をかけて相手を知る</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安全性：相手のリスクが最小限になるよう努める</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エンゲージメントとコンセンサス：承認を得るため、決断にほかの人を巻き込む</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安心：同様のプロジェクトが以前に成功したことを知らせる</a:t>
            </a:r>
          </a:p>
          <a:p>
            <a:pPr>
              <a:lnSpc>
                <a:spcPct val="85000"/>
              </a:lnSpc>
            </a:pPr>
            <a:endParaRPr lang="ja-JP" altLang="en-US" sz="1400" dirty="0">
              <a:solidFill>
                <a:schemeClr val="tx2"/>
              </a:solidFill>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結果：できる限り、合意したとおり迅速に結果を出す</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コンピタンス：チームの能力を示す</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率直さ：率直かつプロフェッショナルであること</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効率性：相手の時間を尊重し、すぐに仕事に取り掛かる</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サポート：相手のビジョンの実現を支援する</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承認：相手と評価を競わないこと</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尊重と重要性：特にリーダーからの注目を好む</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発言：ミーティングの趣旨から外れていても、話す時間を与える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証拠と情報：相手と共有する</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透明性：相手はプロセスを把握・理解し</a:t>
            </a:r>
            <a:br>
              <a:rPr lang="en-US" altLang="ja-JP" dirty="0">
                <a:ea typeface="MS PGothic" panose="020B0600070205080204" pitchFamily="34" charset="-128"/>
              </a:rPr>
            </a:br>
            <a:r>
              <a:rPr lang="ja-JP" altLang="en-US" dirty="0">
                <a:ea typeface="MS PGothic" panose="020B0600070205080204" pitchFamily="34" charset="-128"/>
              </a:rPr>
              <a:t>たいと考えている</a:t>
            </a:r>
          </a:p>
          <a:p>
            <a:pPr marL="285750" indent="-285750">
              <a:lnSpc>
                <a:spcPct val="95000"/>
              </a:lnSpc>
              <a:buFont typeface="Arial" panose="020B0604020202020204" pitchFamily="34" charset="0"/>
              <a:buChar char="•"/>
              <a:defRPr sz="1400">
                <a:solidFill>
                  <a:schemeClr val="tx2"/>
                </a:solidFill>
              </a:defRPr>
            </a:pPr>
            <a:r>
              <a:rPr lang="ja-JP" altLang="en-US" spc="-10" dirty="0">
                <a:ea typeface="MS PGothic" panose="020B0600070205080204" pitchFamily="34" charset="-128"/>
              </a:rPr>
              <a:t>理解を得るには、 相手の問題に理解を示す</a:t>
            </a:r>
          </a:p>
          <a:p>
            <a:pPr marL="285750" indent="-285750">
              <a:lnSpc>
                <a:spcPct val="95000"/>
              </a:lnSpc>
              <a:buFont typeface="Arial" panose="020B0604020202020204" pitchFamily="34" charset="0"/>
              <a:buChar char="•"/>
              <a:defRPr sz="1400">
                <a:solidFill>
                  <a:schemeClr val="tx2"/>
                </a:solidFill>
              </a:defRPr>
            </a:pPr>
            <a:r>
              <a:rPr lang="ja-JP" altLang="en-US" dirty="0">
                <a:ea typeface="MS PGothic" panose="020B0600070205080204" pitchFamily="34" charset="-128"/>
              </a:rPr>
              <a:t>考える時間を与え、 即断即決を迫ら</a:t>
            </a:r>
            <a:br>
              <a:rPr lang="en-US" altLang="ja-JP" dirty="0">
                <a:ea typeface="MS PGothic" panose="020B0600070205080204" pitchFamily="34" charset="-128"/>
              </a:rPr>
            </a:br>
            <a:r>
              <a:rPr lang="ja-JP" altLang="en-US" dirty="0">
                <a:ea typeface="MS PGothic" panose="020B0600070205080204" pitchFamily="34" charset="-128"/>
              </a:rPr>
              <a:t>ない</a:t>
            </a:r>
          </a:p>
          <a:p>
            <a:pPr algn="r">
              <a:lnSpc>
                <a:spcPct val="85000"/>
              </a:lnSpc>
              <a:defRPr sz="14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ea typeface="MS PGothic" panose="020B0600070205080204" pitchFamily="34" charset="-128"/>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868949" y="558619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5489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28992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a:xfrm>
            <a:off x="1143000" y="2316163"/>
            <a:ext cx="4275667" cy="1968499"/>
          </a:xfrm>
        </p:spPr>
        <p:txBody>
          <a:bodyPr wrap="square"/>
          <a:lstStyle/>
          <a:p>
            <a:pPr>
              <a:lnSpc>
                <a:spcPct val="100000"/>
              </a:lnSpc>
            </a:pPr>
            <a:r>
              <a:rPr lang="ja-JP" altLang="en-US" dirty="0">
                <a:solidFill>
                  <a:schemeClr val="accent2"/>
                </a:solidFill>
                <a:ea typeface="MS PGothic" panose="020B0600070205080204" pitchFamily="34" charset="-128"/>
              </a:rPr>
              <a:t>スタイルの</a:t>
            </a:r>
            <a:br>
              <a:rPr lang="en-US" altLang="ja-JP" dirty="0">
                <a:solidFill>
                  <a:schemeClr val="accent2"/>
                </a:solidFill>
                <a:ea typeface="MS PGothic" panose="020B0600070205080204" pitchFamily="34" charset="-128"/>
              </a:rPr>
            </a:br>
            <a:r>
              <a:rPr lang="ja-JP" altLang="en-US" dirty="0">
                <a:solidFill>
                  <a:schemeClr val="accent2"/>
                </a:solidFill>
                <a:ea typeface="MS PGothic" panose="020B0600070205080204" pitchFamily="34" charset="-128"/>
              </a:rPr>
              <a:t>オンライン観察</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altLang="ja-JP" smtClean="0">
                <a:ea typeface="MS PGothic" panose="020B0600070205080204" pitchFamily="34" charset="-128"/>
              </a:rPr>
              <a:t>33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34</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お送りした最新の技術アップグレー</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ドに関するビデオをご覧いただく</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機会はあっただろうかと思い、</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ご連絡しています。</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お考えをお聞かせください。</a:t>
            </a: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35</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お送りした最新の技術アップグレー</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ドに関するビデオをご覧いただく</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機会はあっただろうかと思い、</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ご連絡しています。</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お考えをお聞かせください。</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こんにちは！</a:t>
            </a:r>
          </a:p>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急激な変化が押し寄せています。</a:t>
            </a:r>
          </a:p>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当チームでは、新機能に関する</a:t>
            </a:r>
          </a:p>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トレーニングを必要としています。</a:t>
            </a:r>
          </a:p>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ご助力いただけませんか？</a:t>
            </a:r>
          </a:p>
        </p:txBody>
      </p:sp>
    </p:spTree>
    <p:extLst>
      <p:ext uri="{BB962C8B-B14F-4D97-AF65-F5344CB8AC3E}">
        <p14:creationId xmlns:p14="http://schemas.microsoft.com/office/powerpoint/2010/main" val="10974579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36</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お送りした最新の技術アップグレー</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ドに関するビデオをご覧いただく</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機会はあっただろうかと思い、</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ご連絡しています。</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お考えをお聞かせください。</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ワクワクします！ ざっと見てみましたが、新機能はすばらしいですね。</a:t>
            </a:r>
          </a:p>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来週お電話します。</a:t>
            </a:r>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37</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sz="2400" dirty="0">
                <a:ea typeface="MS PGothic" panose="020B0600070205080204" pitchFamily="34" charset="-128"/>
              </a:rPr>
              <a:t>お送りした最新の技術アップグレードに</a:t>
            </a:r>
          </a:p>
          <a:p>
            <a:pPr algn="ctr" eaLnBrk="1" hangingPunct="1">
              <a:spcBef>
                <a:spcPct val="0"/>
              </a:spcBef>
              <a:buClrTx/>
              <a:buSzTx/>
              <a:buFontTx/>
              <a:buNone/>
              <a:defRPr sz="2800">
                <a:solidFill>
                  <a:schemeClr val="bg1"/>
                </a:solidFill>
              </a:defRPr>
            </a:pPr>
            <a:r>
              <a:rPr lang="ja-JP" altLang="en-US" sz="2400" dirty="0">
                <a:ea typeface="MS PGothic" panose="020B0600070205080204" pitchFamily="34" charset="-128"/>
              </a:rPr>
              <a:t>関するビデオをご覧いただく機会はあった</a:t>
            </a:r>
          </a:p>
          <a:p>
            <a:pPr algn="ctr" eaLnBrk="1" hangingPunct="1">
              <a:spcBef>
                <a:spcPct val="0"/>
              </a:spcBef>
              <a:buClrTx/>
              <a:buSzTx/>
              <a:buFontTx/>
              <a:buNone/>
              <a:defRPr sz="2800">
                <a:solidFill>
                  <a:schemeClr val="bg1"/>
                </a:solidFill>
              </a:defRPr>
            </a:pPr>
            <a:r>
              <a:rPr lang="ja-JP" altLang="en-US" sz="2400" dirty="0">
                <a:ea typeface="MS PGothic" panose="020B0600070205080204" pitchFamily="34" charset="-128"/>
              </a:rPr>
              <a:t>だろうかと思い、ご連絡しています。</a:t>
            </a:r>
          </a:p>
          <a:p>
            <a:pPr algn="ctr" eaLnBrk="1" hangingPunct="1">
              <a:spcBef>
                <a:spcPct val="0"/>
              </a:spcBef>
              <a:buClrTx/>
              <a:buSzTx/>
              <a:buFontTx/>
              <a:buNone/>
              <a:defRPr sz="2800">
                <a:solidFill>
                  <a:schemeClr val="bg1"/>
                </a:solidFill>
              </a:defRPr>
            </a:pPr>
            <a:r>
              <a:rPr lang="ja-JP" altLang="en-US" sz="2400" dirty="0">
                <a:ea typeface="MS PGothic" panose="020B0600070205080204" pitchFamily="34" charset="-128"/>
              </a:rPr>
              <a:t>お考えをお聞かせください。</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750">
                <a:solidFill>
                  <a:schemeClr val="tx2"/>
                </a:solidFill>
              </a:defRPr>
            </a:pPr>
            <a:r>
              <a:rPr lang="ja-JP" altLang="en-US" sz="2400" dirty="0">
                <a:ea typeface="MS PGothic" panose="020B0600070205080204" pitchFamily="34" charset="-128"/>
              </a:rPr>
              <a:t>新しいアップグレードにより、効率が</a:t>
            </a:r>
          </a:p>
          <a:p>
            <a:pPr algn="ctr" eaLnBrk="1" hangingPunct="1">
              <a:spcBef>
                <a:spcPct val="0"/>
              </a:spcBef>
              <a:buClrTx/>
              <a:buSzTx/>
              <a:buFontTx/>
              <a:buNone/>
              <a:defRPr sz="2750">
                <a:solidFill>
                  <a:schemeClr val="tx2"/>
                </a:solidFill>
              </a:defRPr>
            </a:pPr>
            <a:r>
              <a:rPr lang="ja-JP" altLang="en-US" sz="2400" dirty="0">
                <a:ea typeface="MS PGothic" panose="020B0600070205080204" pitchFamily="34" charset="-128"/>
              </a:rPr>
              <a:t>向上し、労力を削減できると思います。</a:t>
            </a:r>
          </a:p>
          <a:p>
            <a:pPr algn="ctr" eaLnBrk="1" hangingPunct="1">
              <a:spcBef>
                <a:spcPct val="0"/>
              </a:spcBef>
              <a:buClrTx/>
              <a:buSzTx/>
              <a:buFontTx/>
              <a:buNone/>
              <a:defRPr sz="2750">
                <a:solidFill>
                  <a:schemeClr val="tx2"/>
                </a:solidFill>
              </a:defRPr>
            </a:pPr>
            <a:r>
              <a:rPr lang="ja-JP" altLang="en-US" sz="2400" dirty="0">
                <a:ea typeface="MS PGothic" panose="020B0600070205080204" pitchFamily="34" charset="-128"/>
              </a:rPr>
              <a:t>ただし皆で新しいリリースに適応する</a:t>
            </a:r>
          </a:p>
          <a:p>
            <a:pPr algn="ctr" eaLnBrk="1" hangingPunct="1">
              <a:spcBef>
                <a:spcPct val="0"/>
              </a:spcBef>
              <a:buClrTx/>
              <a:buSzTx/>
              <a:buFontTx/>
              <a:buNone/>
              <a:defRPr sz="2750">
                <a:solidFill>
                  <a:schemeClr val="tx2"/>
                </a:solidFill>
              </a:defRPr>
            </a:pPr>
            <a:r>
              <a:rPr lang="ja-JP" altLang="en-US" sz="2400" dirty="0">
                <a:ea typeface="MS PGothic" panose="020B0600070205080204" pitchFamily="34" charset="-128"/>
              </a:rPr>
              <a:t>前に、チームのトレーニングを計画する</a:t>
            </a:r>
          </a:p>
          <a:p>
            <a:pPr algn="ctr" eaLnBrk="1" hangingPunct="1">
              <a:spcBef>
                <a:spcPct val="0"/>
              </a:spcBef>
              <a:buClrTx/>
              <a:buSzTx/>
              <a:buFontTx/>
              <a:buNone/>
              <a:defRPr sz="2750">
                <a:solidFill>
                  <a:schemeClr val="tx2"/>
                </a:solidFill>
              </a:defRPr>
            </a:pPr>
            <a:r>
              <a:rPr lang="ja-JP" altLang="en-US" sz="2400" dirty="0">
                <a:ea typeface="MS PGothic" panose="020B0600070205080204" pitchFamily="34" charset="-128"/>
              </a:rPr>
              <a:t>必要があります。そのためのプロセスは</a:t>
            </a:r>
          </a:p>
          <a:p>
            <a:pPr algn="ctr" eaLnBrk="1" hangingPunct="1">
              <a:spcBef>
                <a:spcPct val="0"/>
              </a:spcBef>
              <a:buClrTx/>
              <a:buSzTx/>
              <a:buFontTx/>
              <a:buNone/>
              <a:defRPr sz="2750">
                <a:solidFill>
                  <a:schemeClr val="tx2"/>
                </a:solidFill>
              </a:defRPr>
            </a:pPr>
            <a:r>
              <a:rPr lang="ja-JP" altLang="en-US" sz="2400" dirty="0">
                <a:ea typeface="MS PGothic" panose="020B0600070205080204" pitchFamily="34" charset="-128"/>
              </a:rPr>
              <a:t>用意されていますか？</a:t>
            </a: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38</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お送りした最新の技術アップグレー</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ドに関するビデオをご覧いただく</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機会はあっただろうかと思い、</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ご連絡しています。</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お考えをお聞かせください。</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いいですね。</a:t>
            </a:r>
            <a:br>
              <a:rPr lang="ja-JP" altLang="en-US" sz="2800" dirty="0">
                <a:solidFill>
                  <a:schemeClr val="tx2"/>
                </a:solidFill>
                <a:ea typeface="MS PGothic" panose="020B0600070205080204" pitchFamily="34" charset="-128"/>
              </a:rPr>
            </a:br>
            <a:r>
              <a:rPr lang="ja-JP" altLang="en-US" dirty="0">
                <a:ea typeface="MS PGothic" panose="020B0600070205080204" pitchFamily="34" charset="-128"/>
              </a:rPr>
              <a:t>実装する時間ができたら、</a:t>
            </a:r>
          </a:p>
          <a:p>
            <a:pPr algn="ctr" eaLnBrk="1" hangingPunct="1">
              <a:spcBef>
                <a:spcPct val="0"/>
              </a:spcBef>
              <a:buClrTx/>
              <a:buSzTx/>
              <a:buFontTx/>
              <a:buNone/>
              <a:defRPr sz="2800">
                <a:solidFill>
                  <a:schemeClr val="tx2"/>
                </a:solidFill>
              </a:defRPr>
            </a:pPr>
            <a:r>
              <a:rPr lang="ja-JP" altLang="en-US" dirty="0">
                <a:ea typeface="MS PGothic" panose="020B0600070205080204" pitchFamily="34" charset="-128"/>
              </a:rPr>
              <a:t>お電話します。</a:t>
            </a:r>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ja-JP" altLang="en-US">
                <a:ea typeface="MS PGothic" panose="020B0600070205080204" pitchFamily="34" charset="-128"/>
              </a:rPr>
              <a:t>該当するスタイルを当ててみましょう。</a:t>
            </a:r>
            <a:endParaRPr lang="ja-JP" altLang="en-US" dirty="0">
              <a:ea typeface="MS PGothic" panose="020B0600070205080204" pitchFamily="34" charset="-128"/>
            </a:endParaRP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en-US" altLang="ja-JP" smtClean="0">
                <a:ea typeface="MS PGothic" panose="020B0600070205080204" pitchFamily="34" charset="-128"/>
              </a:rPr>
              <a:t>39</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548640" tIns="0" rIns="54864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お送りした最新の技術アップグレー</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ドに関するビデオをご覧いただく</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機会はあっただろうかと思い、</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ご連絡しています。</a:t>
            </a:r>
          </a:p>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お考えをお聞かせください。</a:t>
            </a: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001573"/>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TextBox 6">
            <a:extLst>
              <a:ext uri="{FF2B5EF4-FFF2-40B4-BE49-F238E27FC236}">
                <a16:creationId xmlns:a16="http://schemas.microsoft.com/office/drawing/2014/main" id="{7BCC432B-8C73-0B49-97F3-DD72A068B0C6}"/>
              </a:ext>
            </a:extLst>
          </p:cNvPr>
          <p:cNvSpPr txBox="1"/>
          <p:nvPr/>
        </p:nvSpPr>
        <p:spPr>
          <a:xfrm>
            <a:off x="1626071" y="1788526"/>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ja-JP" altLang="en-US" dirty="0">
                <a:ea typeface="MS PGothic" panose="020B0600070205080204" pitchFamily="34" charset="-128"/>
              </a:rPr>
              <a:t>ソーシャル・スタイルと対応性</a:t>
            </a:r>
          </a:p>
        </p:txBody>
      </p:sp>
      <p:sp>
        <p:nvSpPr>
          <p:cNvPr id="8" name="TextBox 7">
            <a:extLst>
              <a:ext uri="{FF2B5EF4-FFF2-40B4-BE49-F238E27FC236}">
                <a16:creationId xmlns:a16="http://schemas.microsoft.com/office/drawing/2014/main" id="{3C7B7E98-95E6-E540-9858-A905C27BB582}"/>
              </a:ext>
            </a:extLst>
          </p:cNvPr>
          <p:cNvSpPr txBox="1"/>
          <p:nvPr/>
        </p:nvSpPr>
        <p:spPr>
          <a:xfrm>
            <a:off x="1626071" y="2269596"/>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ja-JP" altLang="en-US" dirty="0">
                <a:ea typeface="MS PGothic" panose="020B0600070205080204" pitchFamily="34" charset="-128"/>
              </a:rPr>
              <a:t>営業実績の重要な要素</a:t>
            </a:r>
          </a:p>
        </p:txBody>
      </p:sp>
      <p:sp>
        <p:nvSpPr>
          <p:cNvPr id="9" name="TextBox 8">
            <a:extLst>
              <a:ext uri="{FF2B5EF4-FFF2-40B4-BE49-F238E27FC236}">
                <a16:creationId xmlns:a16="http://schemas.microsoft.com/office/drawing/2014/main" id="{5C5E9D39-6170-D14A-AB3E-2C9753D3B08E}"/>
              </a:ext>
            </a:extLst>
          </p:cNvPr>
          <p:cNvSpPr txBox="1"/>
          <p:nvPr/>
        </p:nvSpPr>
        <p:spPr>
          <a:xfrm>
            <a:off x="1093823" y="2681606"/>
            <a:ext cx="6426076" cy="195144"/>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ソーシャル・スタイルと対応性トレーニングの結果について、営業担当者は次のように報告しています。</a:t>
            </a:r>
            <a:endParaRPr lang="ja-JP" altLang="en-US" sz="1400"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37061" y="328053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92%</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81260" y="3285914"/>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87%</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925459" y="3274697"/>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58%</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375127" y="4195854"/>
            <a:ext cx="1553496"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ポジティブな</a:t>
            </a:r>
            <a:br>
              <a:rPr lang="en-US" altLang="ja-JP" dirty="0">
                <a:ea typeface="MS PGothic" panose="020B0600070205080204" pitchFamily="34" charset="-128"/>
              </a:rPr>
            </a:br>
            <a:r>
              <a:rPr lang="ja-JP" altLang="en-US" dirty="0">
                <a:ea typeface="MS PGothic" panose="020B0600070205080204" pitchFamily="34" charset="-128"/>
              </a:rPr>
              <a:t>顧客関係を構築</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532696" y="4207002"/>
            <a:ext cx="150364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顧客への影響力や説得能力が向上</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449411" y="4189627"/>
            <a:ext cx="1949610"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以前は成約できなかった</a:t>
            </a:r>
            <a:br>
              <a:rPr lang="en-US" altLang="ja-JP" dirty="0">
                <a:ea typeface="MS PGothic" panose="020B0600070205080204" pitchFamily="34" charset="-128"/>
              </a:rPr>
            </a:br>
            <a:r>
              <a:rPr lang="ja-JP" altLang="en-US" dirty="0">
                <a:ea typeface="MS PGothic" panose="020B0600070205080204" pitchFamily="34" charset="-128"/>
              </a:rPr>
              <a:t>セールス契約に成功</a:t>
            </a:r>
          </a:p>
        </p:txBody>
      </p:sp>
      <p:sp>
        <p:nvSpPr>
          <p:cNvPr id="16" name="TextBox 15">
            <a:extLst>
              <a:ext uri="{FF2B5EF4-FFF2-40B4-BE49-F238E27FC236}">
                <a16:creationId xmlns:a16="http://schemas.microsoft.com/office/drawing/2014/main" id="{B7EC42AF-7E78-3648-B7A9-D6D8AD08C2BE}"/>
              </a:ext>
            </a:extLst>
          </p:cNvPr>
          <p:cNvSpPr txBox="1"/>
          <p:nvPr/>
        </p:nvSpPr>
        <p:spPr>
          <a:xfrm>
            <a:off x="2328912" y="5345895"/>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対応性が高まると、仕事のパフォーマンスも向上します。</a:t>
            </a:r>
            <a:endParaRPr lang="ja-JP" altLang="en-US" sz="1400"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539587" y="3890250"/>
            <a:ext cx="1285825"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はより</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814215" y="3890776"/>
            <a:ext cx="94061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は</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44456" y="3890250"/>
            <a:ext cx="106942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によると</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40</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33" name="Group 32">
            <a:extLst>
              <a:ext uri="{FF2B5EF4-FFF2-40B4-BE49-F238E27FC236}">
                <a16:creationId xmlns:a16="http://schemas.microsoft.com/office/drawing/2014/main" id="{BFB7F6A8-7D18-4EE9-8685-3BDFE52796EF}"/>
              </a:ext>
            </a:extLst>
          </p:cNvPr>
          <p:cNvGrpSpPr/>
          <p:nvPr/>
        </p:nvGrpSpPr>
        <p:grpSpPr bwMode="gray">
          <a:xfrm>
            <a:off x="4724785" y="618324"/>
            <a:ext cx="7789346" cy="5431016"/>
            <a:chOff x="4970322" y="345369"/>
            <a:chExt cx="7789346" cy="5431016"/>
          </a:xfrm>
        </p:grpSpPr>
        <p:sp>
          <p:nvSpPr>
            <p:cNvPr id="34" name="Rectangle 33">
              <a:extLst>
                <a:ext uri="{FF2B5EF4-FFF2-40B4-BE49-F238E27FC236}">
                  <a16:creationId xmlns:a16="http://schemas.microsoft.com/office/drawing/2014/main" id="{26F2B8B8-5072-4EC6-88F4-99738409D9E4}"/>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35" name="Rectangle 34">
              <a:extLst>
                <a:ext uri="{FF2B5EF4-FFF2-40B4-BE49-F238E27FC236}">
                  <a16:creationId xmlns:a16="http://schemas.microsoft.com/office/drawing/2014/main" id="{4468F5C5-CFBA-4378-BBC7-70F9243EAC3A}"/>
                </a:ext>
              </a:extLst>
            </p:cNvPr>
            <p:cNvSpPr/>
            <p:nvPr/>
          </p:nvSpPr>
          <p:spPr bwMode="gray">
            <a:xfrm>
              <a:off x="7656753" y="540645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36" name="Rectangle 35">
              <a:extLst>
                <a:ext uri="{FF2B5EF4-FFF2-40B4-BE49-F238E27FC236}">
                  <a16:creationId xmlns:a16="http://schemas.microsoft.com/office/drawing/2014/main" id="{495E4910-BA9A-462D-B6D2-BD6D95A574F6}"/>
                </a:ext>
              </a:extLst>
            </p:cNvPr>
            <p:cNvSpPr/>
            <p:nvPr/>
          </p:nvSpPr>
          <p:spPr bwMode="gray">
            <a:xfrm>
              <a:off x="4970322" y="277680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聞く</a:t>
              </a:r>
            </a:p>
          </p:txBody>
        </p:sp>
        <p:sp>
          <p:nvSpPr>
            <p:cNvPr id="37" name="Rectangle 36">
              <a:extLst>
                <a:ext uri="{FF2B5EF4-FFF2-40B4-BE49-F238E27FC236}">
                  <a16:creationId xmlns:a16="http://schemas.microsoft.com/office/drawing/2014/main" id="{740CA381-C2C7-4A14-A774-C4A9AAB1ED1B}"/>
                </a:ext>
              </a:extLst>
            </p:cNvPr>
            <p:cNvSpPr/>
            <p:nvPr/>
          </p:nvSpPr>
          <p:spPr bwMode="gray">
            <a:xfrm>
              <a:off x="11360287" y="277178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38" name="Group 37">
              <a:extLst>
                <a:ext uri="{FF2B5EF4-FFF2-40B4-BE49-F238E27FC236}">
                  <a16:creationId xmlns:a16="http://schemas.microsoft.com/office/drawing/2014/main" id="{DBBC4FFD-E95A-4C0B-9FFF-F088DE0CB418}"/>
                </a:ext>
              </a:extLst>
            </p:cNvPr>
            <p:cNvGrpSpPr/>
            <p:nvPr/>
          </p:nvGrpSpPr>
          <p:grpSpPr bwMode="gray">
            <a:xfrm>
              <a:off x="6505702" y="1352344"/>
              <a:ext cx="2078918" cy="1151467"/>
              <a:chOff x="6133585" y="1655351"/>
              <a:chExt cx="1718413" cy="1151467"/>
            </a:xfrm>
          </p:grpSpPr>
          <p:sp>
            <p:nvSpPr>
              <p:cNvPr id="54" name="Callout: Line with No Border 53">
                <a:extLst>
                  <a:ext uri="{FF2B5EF4-FFF2-40B4-BE49-F238E27FC236}">
                    <a16:creationId xmlns:a16="http://schemas.microsoft.com/office/drawing/2014/main" id="{A547AA0F-B742-40BF-BA34-E0BB227BD76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55" name="Plus Sign 54">
                <a:extLst>
                  <a:ext uri="{FF2B5EF4-FFF2-40B4-BE49-F238E27FC236}">
                    <a16:creationId xmlns:a16="http://schemas.microsoft.com/office/drawing/2014/main" id="{8C40D6B4-631B-4260-9844-EC2BD7D57E29}"/>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39" name="Group 38">
              <a:extLst>
                <a:ext uri="{FF2B5EF4-FFF2-40B4-BE49-F238E27FC236}">
                  <a16:creationId xmlns:a16="http://schemas.microsoft.com/office/drawing/2014/main" id="{10FF816E-47F6-4E09-B132-30E863D514D2}"/>
                </a:ext>
              </a:extLst>
            </p:cNvPr>
            <p:cNvGrpSpPr/>
            <p:nvPr/>
          </p:nvGrpSpPr>
          <p:grpSpPr bwMode="gray">
            <a:xfrm>
              <a:off x="9100335" y="1352344"/>
              <a:ext cx="2100019" cy="1151467"/>
              <a:chOff x="6133771" y="1655351"/>
              <a:chExt cx="1718227" cy="1151467"/>
            </a:xfrm>
          </p:grpSpPr>
          <p:sp>
            <p:nvSpPr>
              <p:cNvPr id="52" name="Callout: Line with No Border 51">
                <a:extLst>
                  <a:ext uri="{FF2B5EF4-FFF2-40B4-BE49-F238E27FC236}">
                    <a16:creationId xmlns:a16="http://schemas.microsoft.com/office/drawing/2014/main" id="{1BBA0585-8F66-4C01-A7F2-7A5107BC49B8}"/>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53" name="Plus Sign 52">
                <a:extLst>
                  <a:ext uri="{FF2B5EF4-FFF2-40B4-BE49-F238E27FC236}">
                    <a16:creationId xmlns:a16="http://schemas.microsoft.com/office/drawing/2014/main" id="{FEA278BF-C5BB-43D9-A2D3-0500A7DCB2E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0" name="Group 39">
              <a:extLst>
                <a:ext uri="{FF2B5EF4-FFF2-40B4-BE49-F238E27FC236}">
                  <a16:creationId xmlns:a16="http://schemas.microsoft.com/office/drawing/2014/main" id="{F820B1D7-D2ED-4D0A-9B20-B889AC0BAF3A}"/>
                </a:ext>
              </a:extLst>
            </p:cNvPr>
            <p:cNvGrpSpPr/>
            <p:nvPr/>
          </p:nvGrpSpPr>
          <p:grpSpPr bwMode="gray">
            <a:xfrm>
              <a:off x="6505702" y="3549650"/>
              <a:ext cx="2078917" cy="1151467"/>
              <a:chOff x="6133585" y="1655351"/>
              <a:chExt cx="1718413" cy="1151467"/>
            </a:xfrm>
          </p:grpSpPr>
          <p:sp>
            <p:nvSpPr>
              <p:cNvPr id="51" name="Plus Sign 50">
                <a:extLst>
                  <a:ext uri="{FF2B5EF4-FFF2-40B4-BE49-F238E27FC236}">
                    <a16:creationId xmlns:a16="http://schemas.microsoft.com/office/drawing/2014/main" id="{C86C1A31-E586-4B39-94E0-BABCA6227DB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sp>
            <p:nvSpPr>
              <p:cNvPr id="50" name="Callout: Line with No Border 49">
                <a:extLst>
                  <a:ext uri="{FF2B5EF4-FFF2-40B4-BE49-F238E27FC236}">
                    <a16:creationId xmlns:a16="http://schemas.microsoft.com/office/drawing/2014/main" id="{F95753BC-262D-49C5-B789-506BA5A72374}"/>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grpSp>
        <p:grpSp>
          <p:nvGrpSpPr>
            <p:cNvPr id="41" name="Group 40">
              <a:extLst>
                <a:ext uri="{FF2B5EF4-FFF2-40B4-BE49-F238E27FC236}">
                  <a16:creationId xmlns:a16="http://schemas.microsoft.com/office/drawing/2014/main" id="{4510F7E4-E71D-4BD7-B146-EF5D9E043BFE}"/>
                </a:ext>
              </a:extLst>
            </p:cNvPr>
            <p:cNvGrpSpPr/>
            <p:nvPr/>
          </p:nvGrpSpPr>
          <p:grpSpPr bwMode="gray">
            <a:xfrm>
              <a:off x="9100335" y="3549650"/>
              <a:ext cx="2100019" cy="1151467"/>
              <a:chOff x="6133771" y="1655351"/>
              <a:chExt cx="1718227" cy="1151467"/>
            </a:xfrm>
          </p:grpSpPr>
          <p:sp>
            <p:nvSpPr>
              <p:cNvPr id="48" name="Callout: Line with No Border 47">
                <a:extLst>
                  <a:ext uri="{FF2B5EF4-FFF2-40B4-BE49-F238E27FC236}">
                    <a16:creationId xmlns:a16="http://schemas.microsoft.com/office/drawing/2014/main" id="{4AFE0F77-B490-49EA-9EE5-B7C4BC514543}"/>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49" name="Plus Sign 48">
                <a:extLst>
                  <a:ext uri="{FF2B5EF4-FFF2-40B4-BE49-F238E27FC236}">
                    <a16:creationId xmlns:a16="http://schemas.microsoft.com/office/drawing/2014/main" id="{8F947C02-ACE2-4612-8005-43018814640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2" name="Group 41">
              <a:extLst>
                <a:ext uri="{FF2B5EF4-FFF2-40B4-BE49-F238E27FC236}">
                  <a16:creationId xmlns:a16="http://schemas.microsoft.com/office/drawing/2014/main" id="{BDBBE7FD-CE38-4A89-AD95-F460F766CAEE}"/>
                </a:ext>
              </a:extLst>
            </p:cNvPr>
            <p:cNvGrpSpPr/>
            <p:nvPr/>
          </p:nvGrpSpPr>
          <p:grpSpPr bwMode="gray">
            <a:xfrm>
              <a:off x="6458087" y="647761"/>
              <a:ext cx="4810123" cy="4752149"/>
              <a:chOff x="5521325" y="584200"/>
              <a:chExt cx="5180542" cy="5118100"/>
            </a:xfrm>
          </p:grpSpPr>
          <p:sp>
            <p:nvSpPr>
              <p:cNvPr id="43" name="Callout: Quad Arrow 42">
                <a:extLst>
                  <a:ext uri="{FF2B5EF4-FFF2-40B4-BE49-F238E27FC236}">
                    <a16:creationId xmlns:a16="http://schemas.microsoft.com/office/drawing/2014/main" id="{1EDE20E4-842F-4437-8902-1D057EDE1180}"/>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4" name="Freeform: Shape 43">
                <a:extLst>
                  <a:ext uri="{FF2B5EF4-FFF2-40B4-BE49-F238E27FC236}">
                    <a16:creationId xmlns:a16="http://schemas.microsoft.com/office/drawing/2014/main" id="{3D747850-147D-4597-9C27-F64DAA2D08F9}"/>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5" name="Freeform: Shape 44">
                <a:extLst>
                  <a:ext uri="{FF2B5EF4-FFF2-40B4-BE49-F238E27FC236}">
                    <a16:creationId xmlns:a16="http://schemas.microsoft.com/office/drawing/2014/main" id="{39D472E3-82E3-4543-AF04-2E0A3035421E}"/>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6" name="Freeform: Shape 45">
                <a:extLst>
                  <a:ext uri="{FF2B5EF4-FFF2-40B4-BE49-F238E27FC236}">
                    <a16:creationId xmlns:a16="http://schemas.microsoft.com/office/drawing/2014/main" id="{AA8F2A2D-A098-4928-AF89-1C99CED25B9F}"/>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7" name="Freeform: Shape 46">
                <a:extLst>
                  <a:ext uri="{FF2B5EF4-FFF2-40B4-BE49-F238E27FC236}">
                    <a16:creationId xmlns:a16="http://schemas.microsoft.com/office/drawing/2014/main" id="{5930724C-D5D1-49B5-8744-4736E0BC1808}"/>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548638" y="2209244"/>
            <a:ext cx="475488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こんにちは！</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急激な変化が押し寄せています。</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当チームでは、新機能に関する</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トレーニングを必要としています。</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ご助力いただけませんか？</a:t>
            </a:r>
          </a:p>
        </p:txBody>
      </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41</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28" name="Freeform: Shape 27">
            <a:extLst>
              <a:ext uri="{FF2B5EF4-FFF2-40B4-BE49-F238E27FC236}">
                <a16:creationId xmlns:a16="http://schemas.microsoft.com/office/drawing/2014/main" id="{A082A7EB-3B16-4C24-B4BE-081A2FEE3488}"/>
              </a:ext>
            </a:extLst>
          </p:cNvPr>
          <p:cNvSpPr>
            <a:spLocks noChangeArrowheads="1"/>
          </p:cNvSpPr>
          <p:nvPr/>
        </p:nvSpPr>
        <p:spPr bwMode="gray">
          <a:xfrm flipH="1">
            <a:off x="548638" y="2209244"/>
            <a:ext cx="475488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ワクワクします！ ざっと見てみましたが、新機能はすばらしいですね。</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来週お電話します。</a:t>
            </a:r>
          </a:p>
        </p:txBody>
      </p:sp>
      <p:grpSp>
        <p:nvGrpSpPr>
          <p:cNvPr id="29" name="Group 28">
            <a:extLst>
              <a:ext uri="{FF2B5EF4-FFF2-40B4-BE49-F238E27FC236}">
                <a16:creationId xmlns:a16="http://schemas.microsoft.com/office/drawing/2014/main" id="{6C186079-C2D2-4A65-A9E0-499974AF083D}"/>
              </a:ext>
            </a:extLst>
          </p:cNvPr>
          <p:cNvGrpSpPr/>
          <p:nvPr/>
        </p:nvGrpSpPr>
        <p:grpSpPr bwMode="gray">
          <a:xfrm>
            <a:off x="4724785" y="618324"/>
            <a:ext cx="7789346" cy="5431016"/>
            <a:chOff x="4970322" y="345369"/>
            <a:chExt cx="7789346" cy="5431016"/>
          </a:xfrm>
        </p:grpSpPr>
        <p:sp>
          <p:nvSpPr>
            <p:cNvPr id="30" name="Rectangle 29">
              <a:extLst>
                <a:ext uri="{FF2B5EF4-FFF2-40B4-BE49-F238E27FC236}">
                  <a16:creationId xmlns:a16="http://schemas.microsoft.com/office/drawing/2014/main" id="{72A88415-8573-49ED-81DE-09C14F88846B}"/>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31" name="Rectangle 30">
              <a:extLst>
                <a:ext uri="{FF2B5EF4-FFF2-40B4-BE49-F238E27FC236}">
                  <a16:creationId xmlns:a16="http://schemas.microsoft.com/office/drawing/2014/main" id="{EF3221D6-5D74-4E94-AB6F-2AABC0D5E71B}"/>
                </a:ext>
              </a:extLst>
            </p:cNvPr>
            <p:cNvSpPr/>
            <p:nvPr/>
          </p:nvSpPr>
          <p:spPr bwMode="gray">
            <a:xfrm>
              <a:off x="7656753" y="540645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32" name="Rectangle 31">
              <a:extLst>
                <a:ext uri="{FF2B5EF4-FFF2-40B4-BE49-F238E27FC236}">
                  <a16:creationId xmlns:a16="http://schemas.microsoft.com/office/drawing/2014/main" id="{78CDFE9D-E85E-45BC-8351-C7476C5DE25C}"/>
                </a:ext>
              </a:extLst>
            </p:cNvPr>
            <p:cNvSpPr/>
            <p:nvPr/>
          </p:nvSpPr>
          <p:spPr bwMode="gray">
            <a:xfrm>
              <a:off x="4970322" y="277680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聞く</a:t>
              </a:r>
            </a:p>
          </p:txBody>
        </p:sp>
        <p:sp>
          <p:nvSpPr>
            <p:cNvPr id="33" name="Rectangle 32">
              <a:extLst>
                <a:ext uri="{FF2B5EF4-FFF2-40B4-BE49-F238E27FC236}">
                  <a16:creationId xmlns:a16="http://schemas.microsoft.com/office/drawing/2014/main" id="{B33F870E-56BF-423D-920F-AD6F25F15A32}"/>
                </a:ext>
              </a:extLst>
            </p:cNvPr>
            <p:cNvSpPr/>
            <p:nvPr/>
          </p:nvSpPr>
          <p:spPr bwMode="gray">
            <a:xfrm>
              <a:off x="11360287" y="277178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34" name="Group 33">
              <a:extLst>
                <a:ext uri="{FF2B5EF4-FFF2-40B4-BE49-F238E27FC236}">
                  <a16:creationId xmlns:a16="http://schemas.microsoft.com/office/drawing/2014/main" id="{58EEDA4D-15FD-48AC-B57F-D792510DACE8}"/>
                </a:ext>
              </a:extLst>
            </p:cNvPr>
            <p:cNvGrpSpPr/>
            <p:nvPr/>
          </p:nvGrpSpPr>
          <p:grpSpPr bwMode="gray">
            <a:xfrm>
              <a:off x="6505702" y="1352344"/>
              <a:ext cx="2078918" cy="1151467"/>
              <a:chOff x="6133585" y="1655351"/>
              <a:chExt cx="1718413" cy="1151467"/>
            </a:xfrm>
          </p:grpSpPr>
          <p:sp>
            <p:nvSpPr>
              <p:cNvPr id="72" name="Callout: Line with No Border 71">
                <a:extLst>
                  <a:ext uri="{FF2B5EF4-FFF2-40B4-BE49-F238E27FC236}">
                    <a16:creationId xmlns:a16="http://schemas.microsoft.com/office/drawing/2014/main" id="{D18F8BBE-9FA5-43B5-A501-CCF05DCA6454}"/>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73" name="Plus Sign 72">
                <a:extLst>
                  <a:ext uri="{FF2B5EF4-FFF2-40B4-BE49-F238E27FC236}">
                    <a16:creationId xmlns:a16="http://schemas.microsoft.com/office/drawing/2014/main" id="{191B2BA5-0B83-416C-B59C-CC7621B97870}"/>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57" name="Group 56">
              <a:extLst>
                <a:ext uri="{FF2B5EF4-FFF2-40B4-BE49-F238E27FC236}">
                  <a16:creationId xmlns:a16="http://schemas.microsoft.com/office/drawing/2014/main" id="{6BA26184-F775-4BEE-B910-E3E306C4232C}"/>
                </a:ext>
              </a:extLst>
            </p:cNvPr>
            <p:cNvGrpSpPr/>
            <p:nvPr/>
          </p:nvGrpSpPr>
          <p:grpSpPr bwMode="gray">
            <a:xfrm>
              <a:off x="9100335" y="1352344"/>
              <a:ext cx="2100019" cy="1151467"/>
              <a:chOff x="6133771" y="1655351"/>
              <a:chExt cx="1718227" cy="1151467"/>
            </a:xfrm>
          </p:grpSpPr>
          <p:sp>
            <p:nvSpPr>
              <p:cNvPr id="70" name="Callout: Line with No Border 69">
                <a:extLst>
                  <a:ext uri="{FF2B5EF4-FFF2-40B4-BE49-F238E27FC236}">
                    <a16:creationId xmlns:a16="http://schemas.microsoft.com/office/drawing/2014/main" id="{B5380C85-F215-43CC-809D-022FA1B28973}"/>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71" name="Plus Sign 70">
                <a:extLst>
                  <a:ext uri="{FF2B5EF4-FFF2-40B4-BE49-F238E27FC236}">
                    <a16:creationId xmlns:a16="http://schemas.microsoft.com/office/drawing/2014/main" id="{4DDCFD93-833C-46D5-A82A-59194CD358A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58" name="Group 57">
              <a:extLst>
                <a:ext uri="{FF2B5EF4-FFF2-40B4-BE49-F238E27FC236}">
                  <a16:creationId xmlns:a16="http://schemas.microsoft.com/office/drawing/2014/main" id="{C226AAF3-404E-4E23-8E37-36359FB30A03}"/>
                </a:ext>
              </a:extLst>
            </p:cNvPr>
            <p:cNvGrpSpPr/>
            <p:nvPr/>
          </p:nvGrpSpPr>
          <p:grpSpPr bwMode="gray">
            <a:xfrm>
              <a:off x="6505702" y="3549650"/>
              <a:ext cx="2078917" cy="1151467"/>
              <a:chOff x="6133585" y="1655351"/>
              <a:chExt cx="1718413" cy="1151467"/>
            </a:xfrm>
          </p:grpSpPr>
          <p:sp>
            <p:nvSpPr>
              <p:cNvPr id="68" name="Plus Sign 67">
                <a:extLst>
                  <a:ext uri="{FF2B5EF4-FFF2-40B4-BE49-F238E27FC236}">
                    <a16:creationId xmlns:a16="http://schemas.microsoft.com/office/drawing/2014/main" id="{E54F16E8-6A9C-40CB-8D1B-DE6839711F83}"/>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sp>
            <p:nvSpPr>
              <p:cNvPr id="69" name="Callout: Line with No Border 68">
                <a:extLst>
                  <a:ext uri="{FF2B5EF4-FFF2-40B4-BE49-F238E27FC236}">
                    <a16:creationId xmlns:a16="http://schemas.microsoft.com/office/drawing/2014/main" id="{79263F6D-9417-4535-AB05-6BEA97AED5C0}"/>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grpSp>
        <p:grpSp>
          <p:nvGrpSpPr>
            <p:cNvPr id="59" name="Group 58">
              <a:extLst>
                <a:ext uri="{FF2B5EF4-FFF2-40B4-BE49-F238E27FC236}">
                  <a16:creationId xmlns:a16="http://schemas.microsoft.com/office/drawing/2014/main" id="{30874CF5-71C5-4B3B-A87C-737B6F278B1E}"/>
                </a:ext>
              </a:extLst>
            </p:cNvPr>
            <p:cNvGrpSpPr/>
            <p:nvPr/>
          </p:nvGrpSpPr>
          <p:grpSpPr bwMode="gray">
            <a:xfrm>
              <a:off x="9100335" y="3549650"/>
              <a:ext cx="2100019" cy="1151467"/>
              <a:chOff x="6133771" y="1655351"/>
              <a:chExt cx="1718227" cy="1151467"/>
            </a:xfrm>
          </p:grpSpPr>
          <p:sp>
            <p:nvSpPr>
              <p:cNvPr id="66" name="Callout: Line with No Border 65">
                <a:extLst>
                  <a:ext uri="{FF2B5EF4-FFF2-40B4-BE49-F238E27FC236}">
                    <a16:creationId xmlns:a16="http://schemas.microsoft.com/office/drawing/2014/main" id="{24BE1FA7-2E38-4C8E-9C18-043FDB0F3DBA}"/>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67" name="Plus Sign 66">
                <a:extLst>
                  <a:ext uri="{FF2B5EF4-FFF2-40B4-BE49-F238E27FC236}">
                    <a16:creationId xmlns:a16="http://schemas.microsoft.com/office/drawing/2014/main" id="{FEF5C1B5-43C8-47E2-AA14-26FA69B0C494}"/>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60" name="Group 59">
              <a:extLst>
                <a:ext uri="{FF2B5EF4-FFF2-40B4-BE49-F238E27FC236}">
                  <a16:creationId xmlns:a16="http://schemas.microsoft.com/office/drawing/2014/main" id="{F5D18E76-FB48-4159-AECD-255809FC611C}"/>
                </a:ext>
              </a:extLst>
            </p:cNvPr>
            <p:cNvGrpSpPr/>
            <p:nvPr/>
          </p:nvGrpSpPr>
          <p:grpSpPr bwMode="gray">
            <a:xfrm>
              <a:off x="6458087" y="647761"/>
              <a:ext cx="4810123" cy="4752149"/>
              <a:chOff x="5521325" y="584200"/>
              <a:chExt cx="5180542" cy="5118100"/>
            </a:xfrm>
          </p:grpSpPr>
          <p:sp>
            <p:nvSpPr>
              <p:cNvPr id="61" name="Callout: Quad Arrow 60">
                <a:extLst>
                  <a:ext uri="{FF2B5EF4-FFF2-40B4-BE49-F238E27FC236}">
                    <a16:creationId xmlns:a16="http://schemas.microsoft.com/office/drawing/2014/main" id="{903ACD1F-4D11-4FA6-A8E4-37E861C9EFA2}"/>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62" name="Freeform: Shape 61">
                <a:extLst>
                  <a:ext uri="{FF2B5EF4-FFF2-40B4-BE49-F238E27FC236}">
                    <a16:creationId xmlns:a16="http://schemas.microsoft.com/office/drawing/2014/main" id="{FB51C132-8A93-40F8-A07F-7C1EEDC528B6}"/>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63" name="Freeform: Shape 62">
                <a:extLst>
                  <a:ext uri="{FF2B5EF4-FFF2-40B4-BE49-F238E27FC236}">
                    <a16:creationId xmlns:a16="http://schemas.microsoft.com/office/drawing/2014/main" id="{E8BE925A-C2ED-417E-8AED-B7C53DC12487}"/>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64" name="Freeform: Shape 63">
                <a:extLst>
                  <a:ext uri="{FF2B5EF4-FFF2-40B4-BE49-F238E27FC236}">
                    <a16:creationId xmlns:a16="http://schemas.microsoft.com/office/drawing/2014/main" id="{D73E3B73-32B8-4A47-B5CF-0019A2CC261D}"/>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65" name="Freeform: Shape 64">
                <a:extLst>
                  <a:ext uri="{FF2B5EF4-FFF2-40B4-BE49-F238E27FC236}">
                    <a16:creationId xmlns:a16="http://schemas.microsoft.com/office/drawing/2014/main" id="{35F2F675-6894-44A3-95A4-3BBF1E65BBC6}"/>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42</a:t>
            </a:fld>
            <a:endParaRPr lang="ja-JP" altLang="en-US" dirty="0">
              <a:ea typeface="MS PGothic" panose="020B0600070205080204" pitchFamily="34" charset="-128"/>
            </a:endParaRPr>
          </a:p>
        </p:txBody>
      </p:sp>
      <p:sp>
        <p:nvSpPr>
          <p:cNvPr id="36" name="Freeform: Shape 35">
            <a:extLst>
              <a:ext uri="{FF2B5EF4-FFF2-40B4-BE49-F238E27FC236}">
                <a16:creationId xmlns:a16="http://schemas.microsoft.com/office/drawing/2014/main" id="{B568DD7D-A562-4577-AB8F-113113661706}"/>
              </a:ext>
            </a:extLst>
          </p:cNvPr>
          <p:cNvSpPr>
            <a:spLocks noChangeArrowheads="1"/>
          </p:cNvSpPr>
          <p:nvPr/>
        </p:nvSpPr>
        <p:spPr bwMode="gray">
          <a:xfrm flipH="1">
            <a:off x="548638" y="2209244"/>
            <a:ext cx="475488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ja-JP" altLang="en-US" sz="1900" dirty="0">
                <a:ea typeface="MS PGothic" panose="020B0600070205080204" pitchFamily="34" charset="-128"/>
              </a:rPr>
              <a:t>新しいアップグレードにより、効率が</a:t>
            </a:r>
          </a:p>
          <a:p>
            <a:pPr algn="ctr" eaLnBrk="1" hangingPunct="1">
              <a:spcBef>
                <a:spcPct val="0"/>
              </a:spcBef>
              <a:buClrTx/>
              <a:buSzTx/>
              <a:buFontTx/>
              <a:buNone/>
              <a:defRPr sz="2150">
                <a:solidFill>
                  <a:schemeClr val="tx2"/>
                </a:solidFill>
              </a:defRPr>
            </a:pPr>
            <a:r>
              <a:rPr lang="ja-JP" altLang="en-US" sz="1900" dirty="0">
                <a:ea typeface="MS PGothic" panose="020B0600070205080204" pitchFamily="34" charset="-128"/>
              </a:rPr>
              <a:t>向上し、労力を削減できると思います。</a:t>
            </a:r>
          </a:p>
          <a:p>
            <a:pPr algn="ctr" eaLnBrk="1" hangingPunct="1">
              <a:spcBef>
                <a:spcPct val="0"/>
              </a:spcBef>
              <a:buClrTx/>
              <a:buSzTx/>
              <a:buFontTx/>
              <a:buNone/>
              <a:defRPr sz="2150">
                <a:solidFill>
                  <a:schemeClr val="tx2"/>
                </a:solidFill>
              </a:defRPr>
            </a:pPr>
            <a:r>
              <a:rPr lang="ja-JP" altLang="en-US" sz="1900" dirty="0">
                <a:ea typeface="MS PGothic" panose="020B0600070205080204" pitchFamily="34" charset="-128"/>
              </a:rPr>
              <a:t>ただし皆で新しいリリースに適応する</a:t>
            </a:r>
          </a:p>
          <a:p>
            <a:pPr algn="ctr" eaLnBrk="1" hangingPunct="1">
              <a:spcBef>
                <a:spcPct val="0"/>
              </a:spcBef>
              <a:buClrTx/>
              <a:buSzTx/>
              <a:buFontTx/>
              <a:buNone/>
              <a:defRPr sz="2150">
                <a:solidFill>
                  <a:schemeClr val="tx2"/>
                </a:solidFill>
              </a:defRPr>
            </a:pPr>
            <a:r>
              <a:rPr lang="ja-JP" altLang="en-US" sz="1900" dirty="0">
                <a:ea typeface="MS PGothic" panose="020B0600070205080204" pitchFamily="34" charset="-128"/>
              </a:rPr>
              <a:t>前に、チームのトレーニングを計画する</a:t>
            </a:r>
          </a:p>
          <a:p>
            <a:pPr algn="ctr" eaLnBrk="1" hangingPunct="1">
              <a:spcBef>
                <a:spcPct val="0"/>
              </a:spcBef>
              <a:buClrTx/>
              <a:buSzTx/>
              <a:buFontTx/>
              <a:buNone/>
              <a:defRPr sz="2150">
                <a:solidFill>
                  <a:schemeClr val="tx2"/>
                </a:solidFill>
              </a:defRPr>
            </a:pPr>
            <a:r>
              <a:rPr lang="ja-JP" altLang="en-US" sz="1900" dirty="0">
                <a:ea typeface="MS PGothic" panose="020B0600070205080204" pitchFamily="34" charset="-128"/>
              </a:rPr>
              <a:t>必要があります。そのためのプロセスは</a:t>
            </a:r>
          </a:p>
          <a:p>
            <a:pPr algn="ctr" eaLnBrk="1" hangingPunct="1">
              <a:spcBef>
                <a:spcPct val="0"/>
              </a:spcBef>
              <a:buClrTx/>
              <a:buSzTx/>
              <a:buFontTx/>
              <a:buNone/>
              <a:defRPr sz="2150">
                <a:solidFill>
                  <a:schemeClr val="tx2"/>
                </a:solidFill>
              </a:defRPr>
            </a:pPr>
            <a:r>
              <a:rPr lang="ja-JP" altLang="en-US" sz="1900" dirty="0">
                <a:ea typeface="MS PGothic" panose="020B0600070205080204" pitchFamily="34" charset="-128"/>
              </a:rPr>
              <a:t>用意されていますか？</a:t>
            </a:r>
          </a:p>
        </p:txBody>
      </p:sp>
      <p:grpSp>
        <p:nvGrpSpPr>
          <p:cNvPr id="35" name="Group 34">
            <a:extLst>
              <a:ext uri="{FF2B5EF4-FFF2-40B4-BE49-F238E27FC236}">
                <a16:creationId xmlns:a16="http://schemas.microsoft.com/office/drawing/2014/main" id="{0B164E67-BE08-4378-824B-2A15DBE94F63}"/>
              </a:ext>
            </a:extLst>
          </p:cNvPr>
          <p:cNvGrpSpPr/>
          <p:nvPr/>
        </p:nvGrpSpPr>
        <p:grpSpPr bwMode="gray">
          <a:xfrm>
            <a:off x="4724785" y="618324"/>
            <a:ext cx="7789346" cy="5431016"/>
            <a:chOff x="4970322" y="345369"/>
            <a:chExt cx="7789346" cy="5431016"/>
          </a:xfrm>
        </p:grpSpPr>
        <p:sp>
          <p:nvSpPr>
            <p:cNvPr id="37" name="Rectangle 36">
              <a:extLst>
                <a:ext uri="{FF2B5EF4-FFF2-40B4-BE49-F238E27FC236}">
                  <a16:creationId xmlns:a16="http://schemas.microsoft.com/office/drawing/2014/main" id="{9807BA9D-B26F-40CF-9A8C-FA84E1CFCD66}"/>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38" name="Rectangle 37">
              <a:extLst>
                <a:ext uri="{FF2B5EF4-FFF2-40B4-BE49-F238E27FC236}">
                  <a16:creationId xmlns:a16="http://schemas.microsoft.com/office/drawing/2014/main" id="{3189471B-7515-481D-9797-658DD5537545}"/>
                </a:ext>
              </a:extLst>
            </p:cNvPr>
            <p:cNvSpPr/>
            <p:nvPr/>
          </p:nvSpPr>
          <p:spPr bwMode="gray">
            <a:xfrm>
              <a:off x="7656753" y="540645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39" name="Rectangle 38">
              <a:extLst>
                <a:ext uri="{FF2B5EF4-FFF2-40B4-BE49-F238E27FC236}">
                  <a16:creationId xmlns:a16="http://schemas.microsoft.com/office/drawing/2014/main" id="{7D55899D-A0F3-4998-9439-DFEED9FBB8AB}"/>
                </a:ext>
              </a:extLst>
            </p:cNvPr>
            <p:cNvSpPr/>
            <p:nvPr/>
          </p:nvSpPr>
          <p:spPr bwMode="gray">
            <a:xfrm>
              <a:off x="4970322" y="277680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聞く</a:t>
              </a:r>
            </a:p>
          </p:txBody>
        </p:sp>
        <p:sp>
          <p:nvSpPr>
            <p:cNvPr id="40" name="Rectangle 39">
              <a:extLst>
                <a:ext uri="{FF2B5EF4-FFF2-40B4-BE49-F238E27FC236}">
                  <a16:creationId xmlns:a16="http://schemas.microsoft.com/office/drawing/2014/main" id="{C31243D8-A961-4FCB-9B53-F66EF98E7C5B}"/>
                </a:ext>
              </a:extLst>
            </p:cNvPr>
            <p:cNvSpPr/>
            <p:nvPr/>
          </p:nvSpPr>
          <p:spPr bwMode="gray">
            <a:xfrm>
              <a:off x="11360287" y="277178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41" name="Group 40">
              <a:extLst>
                <a:ext uri="{FF2B5EF4-FFF2-40B4-BE49-F238E27FC236}">
                  <a16:creationId xmlns:a16="http://schemas.microsoft.com/office/drawing/2014/main" id="{0E7CEE58-83B3-4A7C-A8E4-BAD9A8F9CBC0}"/>
                </a:ext>
              </a:extLst>
            </p:cNvPr>
            <p:cNvGrpSpPr/>
            <p:nvPr/>
          </p:nvGrpSpPr>
          <p:grpSpPr bwMode="gray">
            <a:xfrm>
              <a:off x="6505702" y="1352344"/>
              <a:ext cx="2078918" cy="1151467"/>
              <a:chOff x="6133585" y="1655351"/>
              <a:chExt cx="1718413" cy="1151467"/>
            </a:xfrm>
          </p:grpSpPr>
          <p:sp>
            <p:nvSpPr>
              <p:cNvPr id="57" name="Callout: Line with No Border 56">
                <a:extLst>
                  <a:ext uri="{FF2B5EF4-FFF2-40B4-BE49-F238E27FC236}">
                    <a16:creationId xmlns:a16="http://schemas.microsoft.com/office/drawing/2014/main" id="{14643100-3927-4997-A9A7-B38369E6402E}"/>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73" name="Plus Sign 72">
                <a:extLst>
                  <a:ext uri="{FF2B5EF4-FFF2-40B4-BE49-F238E27FC236}">
                    <a16:creationId xmlns:a16="http://schemas.microsoft.com/office/drawing/2014/main" id="{33A38554-78F7-4BB4-9F78-19C66243B828}"/>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2" name="Group 41">
              <a:extLst>
                <a:ext uri="{FF2B5EF4-FFF2-40B4-BE49-F238E27FC236}">
                  <a16:creationId xmlns:a16="http://schemas.microsoft.com/office/drawing/2014/main" id="{C9CF6980-18A7-42ED-BA25-9BA8F0E59D71}"/>
                </a:ext>
              </a:extLst>
            </p:cNvPr>
            <p:cNvGrpSpPr/>
            <p:nvPr/>
          </p:nvGrpSpPr>
          <p:grpSpPr bwMode="gray">
            <a:xfrm>
              <a:off x="9100335" y="1352344"/>
              <a:ext cx="2100019" cy="1151467"/>
              <a:chOff x="6133771" y="1655351"/>
              <a:chExt cx="1718227" cy="1151467"/>
            </a:xfrm>
          </p:grpSpPr>
          <p:sp>
            <p:nvSpPr>
              <p:cNvPr id="55" name="Callout: Line with No Border 54">
                <a:extLst>
                  <a:ext uri="{FF2B5EF4-FFF2-40B4-BE49-F238E27FC236}">
                    <a16:creationId xmlns:a16="http://schemas.microsoft.com/office/drawing/2014/main" id="{01DB2704-24AF-4418-82C6-F3680A56D739}"/>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56" name="Plus Sign 55">
                <a:extLst>
                  <a:ext uri="{FF2B5EF4-FFF2-40B4-BE49-F238E27FC236}">
                    <a16:creationId xmlns:a16="http://schemas.microsoft.com/office/drawing/2014/main" id="{0082BE59-F5BB-4E0F-B8BF-F28A1068D4A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3" name="Group 42">
              <a:extLst>
                <a:ext uri="{FF2B5EF4-FFF2-40B4-BE49-F238E27FC236}">
                  <a16:creationId xmlns:a16="http://schemas.microsoft.com/office/drawing/2014/main" id="{2CCFD677-6F83-4863-BF92-339C031EC934}"/>
                </a:ext>
              </a:extLst>
            </p:cNvPr>
            <p:cNvGrpSpPr/>
            <p:nvPr/>
          </p:nvGrpSpPr>
          <p:grpSpPr bwMode="gray">
            <a:xfrm>
              <a:off x="6505702" y="3549650"/>
              <a:ext cx="2078917" cy="1151467"/>
              <a:chOff x="6133585" y="1655351"/>
              <a:chExt cx="1718413" cy="1151467"/>
            </a:xfrm>
          </p:grpSpPr>
          <p:sp>
            <p:nvSpPr>
              <p:cNvPr id="53" name="Plus Sign 52">
                <a:extLst>
                  <a:ext uri="{FF2B5EF4-FFF2-40B4-BE49-F238E27FC236}">
                    <a16:creationId xmlns:a16="http://schemas.microsoft.com/office/drawing/2014/main" id="{C7A44886-9202-41E8-9266-A8B777B1EE8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sp>
            <p:nvSpPr>
              <p:cNvPr id="54" name="Callout: Line with No Border 53">
                <a:extLst>
                  <a:ext uri="{FF2B5EF4-FFF2-40B4-BE49-F238E27FC236}">
                    <a16:creationId xmlns:a16="http://schemas.microsoft.com/office/drawing/2014/main" id="{648C4D2E-A450-4439-B26E-89AFB56E993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grpSp>
        <p:grpSp>
          <p:nvGrpSpPr>
            <p:cNvPr id="44" name="Group 43">
              <a:extLst>
                <a:ext uri="{FF2B5EF4-FFF2-40B4-BE49-F238E27FC236}">
                  <a16:creationId xmlns:a16="http://schemas.microsoft.com/office/drawing/2014/main" id="{69343469-FF49-41FA-B2A1-4377DD7B5E29}"/>
                </a:ext>
              </a:extLst>
            </p:cNvPr>
            <p:cNvGrpSpPr/>
            <p:nvPr/>
          </p:nvGrpSpPr>
          <p:grpSpPr bwMode="gray">
            <a:xfrm>
              <a:off x="9100335" y="3549650"/>
              <a:ext cx="2100019" cy="1151467"/>
              <a:chOff x="6133771" y="1655351"/>
              <a:chExt cx="1718227" cy="1151467"/>
            </a:xfrm>
          </p:grpSpPr>
          <p:sp>
            <p:nvSpPr>
              <p:cNvPr id="51" name="Callout: Line with No Border 50">
                <a:extLst>
                  <a:ext uri="{FF2B5EF4-FFF2-40B4-BE49-F238E27FC236}">
                    <a16:creationId xmlns:a16="http://schemas.microsoft.com/office/drawing/2014/main" id="{1AD96B71-28BC-4E50-9C0F-9D4E6D2AE351}"/>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52" name="Plus Sign 51">
                <a:extLst>
                  <a:ext uri="{FF2B5EF4-FFF2-40B4-BE49-F238E27FC236}">
                    <a16:creationId xmlns:a16="http://schemas.microsoft.com/office/drawing/2014/main" id="{9028E8FF-2373-4CB6-89A7-056B8EE4502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5" name="Group 44">
              <a:extLst>
                <a:ext uri="{FF2B5EF4-FFF2-40B4-BE49-F238E27FC236}">
                  <a16:creationId xmlns:a16="http://schemas.microsoft.com/office/drawing/2014/main" id="{9ED6D045-E787-4DCD-AE60-9AD6CD204B6A}"/>
                </a:ext>
              </a:extLst>
            </p:cNvPr>
            <p:cNvGrpSpPr/>
            <p:nvPr/>
          </p:nvGrpSpPr>
          <p:grpSpPr bwMode="gray">
            <a:xfrm>
              <a:off x="6458087" y="647761"/>
              <a:ext cx="4810123" cy="4752149"/>
              <a:chOff x="5521325" y="584200"/>
              <a:chExt cx="5180542" cy="5118100"/>
            </a:xfrm>
          </p:grpSpPr>
          <p:sp>
            <p:nvSpPr>
              <p:cNvPr id="46" name="Callout: Quad Arrow 45">
                <a:extLst>
                  <a:ext uri="{FF2B5EF4-FFF2-40B4-BE49-F238E27FC236}">
                    <a16:creationId xmlns:a16="http://schemas.microsoft.com/office/drawing/2014/main" id="{8CBA3AD1-73AE-49EC-8C02-8BC08EB2C59F}"/>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7" name="Freeform: Shape 46">
                <a:extLst>
                  <a:ext uri="{FF2B5EF4-FFF2-40B4-BE49-F238E27FC236}">
                    <a16:creationId xmlns:a16="http://schemas.microsoft.com/office/drawing/2014/main" id="{7DC5B003-CDBC-489D-8F9D-C135DED7A2D3}"/>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8" name="Freeform: Shape 47">
                <a:extLst>
                  <a:ext uri="{FF2B5EF4-FFF2-40B4-BE49-F238E27FC236}">
                    <a16:creationId xmlns:a16="http://schemas.microsoft.com/office/drawing/2014/main" id="{6DA6E5E1-668B-450D-B29C-599166DDFF7F}"/>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9" name="Freeform: Shape 48">
                <a:extLst>
                  <a:ext uri="{FF2B5EF4-FFF2-40B4-BE49-F238E27FC236}">
                    <a16:creationId xmlns:a16="http://schemas.microsoft.com/office/drawing/2014/main" id="{534D026C-DDDF-4A34-9DD1-C63E03C33D61}"/>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50" name="Freeform: Shape 49">
                <a:extLst>
                  <a:ext uri="{FF2B5EF4-FFF2-40B4-BE49-F238E27FC236}">
                    <a16:creationId xmlns:a16="http://schemas.microsoft.com/office/drawing/2014/main" id="{259BC1EA-08DD-46E0-9143-AF195B43B5D5}"/>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43</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1" name="Freeform: Shape 30">
            <a:extLst>
              <a:ext uri="{FF2B5EF4-FFF2-40B4-BE49-F238E27FC236}">
                <a16:creationId xmlns:a16="http://schemas.microsoft.com/office/drawing/2014/main" id="{4CF9E351-7E7F-4B41-A0D1-2EDBF56B75B4}"/>
              </a:ext>
            </a:extLst>
          </p:cNvPr>
          <p:cNvSpPr>
            <a:spLocks noChangeArrowheads="1"/>
          </p:cNvSpPr>
          <p:nvPr/>
        </p:nvSpPr>
        <p:spPr bwMode="gray">
          <a:xfrm flipH="1">
            <a:off x="548638" y="2209244"/>
            <a:ext cx="4754880"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いいですね。</a:t>
            </a:r>
            <a:br>
              <a:rPr lang="ja-JP" altLang="en-US" sz="2200" dirty="0">
                <a:solidFill>
                  <a:schemeClr val="tx2"/>
                </a:solidFill>
                <a:ea typeface="MS PGothic" panose="020B0600070205080204" pitchFamily="34" charset="-128"/>
              </a:rPr>
            </a:br>
            <a:r>
              <a:rPr lang="ja-JP" altLang="en-US" dirty="0">
                <a:ea typeface="MS PGothic" panose="020B0600070205080204" pitchFamily="34" charset="-128"/>
              </a:rPr>
              <a:t>実装する時間ができたら、</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お電話します。</a:t>
            </a:r>
          </a:p>
        </p:txBody>
      </p:sp>
      <p:grpSp>
        <p:nvGrpSpPr>
          <p:cNvPr id="34" name="Group 33">
            <a:extLst>
              <a:ext uri="{FF2B5EF4-FFF2-40B4-BE49-F238E27FC236}">
                <a16:creationId xmlns:a16="http://schemas.microsoft.com/office/drawing/2014/main" id="{9D43F1FD-FA04-4FA1-8355-AFF1609A7FB7}"/>
              </a:ext>
            </a:extLst>
          </p:cNvPr>
          <p:cNvGrpSpPr/>
          <p:nvPr/>
        </p:nvGrpSpPr>
        <p:grpSpPr bwMode="gray">
          <a:xfrm>
            <a:off x="4724785" y="618324"/>
            <a:ext cx="7789346" cy="5431016"/>
            <a:chOff x="4970322" y="345369"/>
            <a:chExt cx="7789346" cy="5431016"/>
          </a:xfrm>
        </p:grpSpPr>
        <p:sp>
          <p:nvSpPr>
            <p:cNvPr id="35" name="Rectangle 34">
              <a:extLst>
                <a:ext uri="{FF2B5EF4-FFF2-40B4-BE49-F238E27FC236}">
                  <a16:creationId xmlns:a16="http://schemas.microsoft.com/office/drawing/2014/main" id="{29567A8A-8CFD-46D7-9C2E-6C9F75C7D79F}"/>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36" name="Rectangle 35">
              <a:extLst>
                <a:ext uri="{FF2B5EF4-FFF2-40B4-BE49-F238E27FC236}">
                  <a16:creationId xmlns:a16="http://schemas.microsoft.com/office/drawing/2014/main" id="{B3944CB4-F5DB-42D0-92D5-52D32436391A}"/>
                </a:ext>
              </a:extLst>
            </p:cNvPr>
            <p:cNvSpPr/>
            <p:nvPr/>
          </p:nvSpPr>
          <p:spPr bwMode="gray">
            <a:xfrm>
              <a:off x="7656753" y="540645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37" name="Rectangle 36">
              <a:extLst>
                <a:ext uri="{FF2B5EF4-FFF2-40B4-BE49-F238E27FC236}">
                  <a16:creationId xmlns:a16="http://schemas.microsoft.com/office/drawing/2014/main" id="{B6ADC99B-E659-429A-BA52-A4761475F24D}"/>
                </a:ext>
              </a:extLst>
            </p:cNvPr>
            <p:cNvSpPr/>
            <p:nvPr/>
          </p:nvSpPr>
          <p:spPr bwMode="gray">
            <a:xfrm>
              <a:off x="4970322" y="277680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聞く</a:t>
              </a:r>
            </a:p>
          </p:txBody>
        </p:sp>
        <p:sp>
          <p:nvSpPr>
            <p:cNvPr id="38" name="Rectangle 37">
              <a:extLst>
                <a:ext uri="{FF2B5EF4-FFF2-40B4-BE49-F238E27FC236}">
                  <a16:creationId xmlns:a16="http://schemas.microsoft.com/office/drawing/2014/main" id="{74BB1A7C-25E9-421C-B607-6F9A308F5498}"/>
                </a:ext>
              </a:extLst>
            </p:cNvPr>
            <p:cNvSpPr/>
            <p:nvPr/>
          </p:nvSpPr>
          <p:spPr bwMode="gray">
            <a:xfrm>
              <a:off x="11360287" y="277178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39" name="Group 38">
              <a:extLst>
                <a:ext uri="{FF2B5EF4-FFF2-40B4-BE49-F238E27FC236}">
                  <a16:creationId xmlns:a16="http://schemas.microsoft.com/office/drawing/2014/main" id="{CF15322D-B219-4104-9619-1E9F075DD1EE}"/>
                </a:ext>
              </a:extLst>
            </p:cNvPr>
            <p:cNvGrpSpPr/>
            <p:nvPr/>
          </p:nvGrpSpPr>
          <p:grpSpPr bwMode="gray">
            <a:xfrm>
              <a:off x="6505702" y="1352344"/>
              <a:ext cx="2078918" cy="1151467"/>
              <a:chOff x="6133585" y="1655351"/>
              <a:chExt cx="1718413" cy="1151467"/>
            </a:xfrm>
          </p:grpSpPr>
          <p:sp>
            <p:nvSpPr>
              <p:cNvPr id="55" name="Callout: Line with No Border 54">
                <a:extLst>
                  <a:ext uri="{FF2B5EF4-FFF2-40B4-BE49-F238E27FC236}">
                    <a16:creationId xmlns:a16="http://schemas.microsoft.com/office/drawing/2014/main" id="{A220117F-D307-4FC1-915B-4683D1E9105A}"/>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73" name="Plus Sign 72">
                <a:extLst>
                  <a:ext uri="{FF2B5EF4-FFF2-40B4-BE49-F238E27FC236}">
                    <a16:creationId xmlns:a16="http://schemas.microsoft.com/office/drawing/2014/main" id="{9F738A70-BFCD-4586-AC0E-31E5210A93AC}"/>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0" name="Group 39">
              <a:extLst>
                <a:ext uri="{FF2B5EF4-FFF2-40B4-BE49-F238E27FC236}">
                  <a16:creationId xmlns:a16="http://schemas.microsoft.com/office/drawing/2014/main" id="{F634CBDA-06CB-4616-AC8F-AB90A8DF60AA}"/>
                </a:ext>
              </a:extLst>
            </p:cNvPr>
            <p:cNvGrpSpPr/>
            <p:nvPr/>
          </p:nvGrpSpPr>
          <p:grpSpPr bwMode="gray">
            <a:xfrm>
              <a:off x="9100335" y="1352344"/>
              <a:ext cx="2100019" cy="1151467"/>
              <a:chOff x="6133771" y="1655351"/>
              <a:chExt cx="1718227" cy="1151467"/>
            </a:xfrm>
          </p:grpSpPr>
          <p:sp>
            <p:nvSpPr>
              <p:cNvPr id="53" name="Callout: Line with No Border 52">
                <a:extLst>
                  <a:ext uri="{FF2B5EF4-FFF2-40B4-BE49-F238E27FC236}">
                    <a16:creationId xmlns:a16="http://schemas.microsoft.com/office/drawing/2014/main" id="{8177333B-4E87-4B8D-8116-08B27E3915EA}"/>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54" name="Plus Sign 53">
                <a:extLst>
                  <a:ext uri="{FF2B5EF4-FFF2-40B4-BE49-F238E27FC236}">
                    <a16:creationId xmlns:a16="http://schemas.microsoft.com/office/drawing/2014/main" id="{78594266-B603-4388-8119-9883528127C2}"/>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1" name="Group 40">
              <a:extLst>
                <a:ext uri="{FF2B5EF4-FFF2-40B4-BE49-F238E27FC236}">
                  <a16:creationId xmlns:a16="http://schemas.microsoft.com/office/drawing/2014/main" id="{BB99BEB1-8C51-4BAE-9813-B40AC49F9972}"/>
                </a:ext>
              </a:extLst>
            </p:cNvPr>
            <p:cNvGrpSpPr/>
            <p:nvPr/>
          </p:nvGrpSpPr>
          <p:grpSpPr bwMode="gray">
            <a:xfrm>
              <a:off x="6505702" y="3549650"/>
              <a:ext cx="2078917" cy="1151467"/>
              <a:chOff x="6133585" y="1655351"/>
              <a:chExt cx="1718413" cy="1151467"/>
            </a:xfrm>
          </p:grpSpPr>
          <p:sp>
            <p:nvSpPr>
              <p:cNvPr id="51" name="Plus Sign 50">
                <a:extLst>
                  <a:ext uri="{FF2B5EF4-FFF2-40B4-BE49-F238E27FC236}">
                    <a16:creationId xmlns:a16="http://schemas.microsoft.com/office/drawing/2014/main" id="{FFBE8C99-CA4C-4833-98C6-D3C10D5D2983}"/>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sp>
            <p:nvSpPr>
              <p:cNvPr id="52" name="Callout: Line with No Border 51">
                <a:extLst>
                  <a:ext uri="{FF2B5EF4-FFF2-40B4-BE49-F238E27FC236}">
                    <a16:creationId xmlns:a16="http://schemas.microsoft.com/office/drawing/2014/main" id="{58C60D91-29F6-4C3C-856C-63FF76D6B24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grpSp>
        <p:grpSp>
          <p:nvGrpSpPr>
            <p:cNvPr id="42" name="Group 41">
              <a:extLst>
                <a:ext uri="{FF2B5EF4-FFF2-40B4-BE49-F238E27FC236}">
                  <a16:creationId xmlns:a16="http://schemas.microsoft.com/office/drawing/2014/main" id="{70DEB5A8-AA48-47F4-91A9-47F39F3A5536}"/>
                </a:ext>
              </a:extLst>
            </p:cNvPr>
            <p:cNvGrpSpPr/>
            <p:nvPr/>
          </p:nvGrpSpPr>
          <p:grpSpPr bwMode="gray">
            <a:xfrm>
              <a:off x="9100335" y="3549650"/>
              <a:ext cx="2100019" cy="1151467"/>
              <a:chOff x="6133771" y="1655351"/>
              <a:chExt cx="1718227" cy="1151467"/>
            </a:xfrm>
          </p:grpSpPr>
          <p:sp>
            <p:nvSpPr>
              <p:cNvPr id="49" name="Callout: Line with No Border 48">
                <a:extLst>
                  <a:ext uri="{FF2B5EF4-FFF2-40B4-BE49-F238E27FC236}">
                    <a16:creationId xmlns:a16="http://schemas.microsoft.com/office/drawing/2014/main" id="{4294A705-CD89-464B-A224-4CE317C2789A}"/>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85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8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50" name="Plus Sign 49">
                <a:extLst>
                  <a:ext uri="{FF2B5EF4-FFF2-40B4-BE49-F238E27FC236}">
                    <a16:creationId xmlns:a16="http://schemas.microsoft.com/office/drawing/2014/main" id="{134900E9-9514-4728-AF05-161564BCE3F7}"/>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600" dirty="0">
                  <a:solidFill>
                    <a:schemeClr val="bg1"/>
                  </a:solidFill>
                  <a:ea typeface="MS PGothic" panose="020B0600070205080204" pitchFamily="34" charset="-128"/>
                </a:endParaRPr>
              </a:p>
            </p:txBody>
          </p:sp>
        </p:grpSp>
        <p:grpSp>
          <p:nvGrpSpPr>
            <p:cNvPr id="43" name="Group 42">
              <a:extLst>
                <a:ext uri="{FF2B5EF4-FFF2-40B4-BE49-F238E27FC236}">
                  <a16:creationId xmlns:a16="http://schemas.microsoft.com/office/drawing/2014/main" id="{BA7713BC-3B39-4D3F-8A4D-01ECCBD4CC6C}"/>
                </a:ext>
              </a:extLst>
            </p:cNvPr>
            <p:cNvGrpSpPr/>
            <p:nvPr/>
          </p:nvGrpSpPr>
          <p:grpSpPr bwMode="gray">
            <a:xfrm>
              <a:off x="6458087" y="647761"/>
              <a:ext cx="4810123" cy="4752149"/>
              <a:chOff x="5521325" y="584200"/>
              <a:chExt cx="5180542" cy="5118100"/>
            </a:xfrm>
          </p:grpSpPr>
          <p:sp>
            <p:nvSpPr>
              <p:cNvPr id="44" name="Callout: Quad Arrow 43">
                <a:extLst>
                  <a:ext uri="{FF2B5EF4-FFF2-40B4-BE49-F238E27FC236}">
                    <a16:creationId xmlns:a16="http://schemas.microsoft.com/office/drawing/2014/main" id="{0AC3AAED-6122-4A0E-A156-05DBB6F7DF91}"/>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5" name="Freeform: Shape 44">
                <a:extLst>
                  <a:ext uri="{FF2B5EF4-FFF2-40B4-BE49-F238E27FC236}">
                    <a16:creationId xmlns:a16="http://schemas.microsoft.com/office/drawing/2014/main" id="{A172F82E-EC6F-4BE2-AC34-F37C1072B4CC}"/>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6" name="Freeform: Shape 45">
                <a:extLst>
                  <a:ext uri="{FF2B5EF4-FFF2-40B4-BE49-F238E27FC236}">
                    <a16:creationId xmlns:a16="http://schemas.microsoft.com/office/drawing/2014/main" id="{F79DBD4B-5B05-477B-8239-B781258A19A1}"/>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7" name="Freeform: Shape 46">
                <a:extLst>
                  <a:ext uri="{FF2B5EF4-FFF2-40B4-BE49-F238E27FC236}">
                    <a16:creationId xmlns:a16="http://schemas.microsoft.com/office/drawing/2014/main" id="{644ACD99-84C0-4524-BB56-971232A2729B}"/>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8" name="Freeform: Shape 47">
                <a:extLst>
                  <a:ext uri="{FF2B5EF4-FFF2-40B4-BE49-F238E27FC236}">
                    <a16:creationId xmlns:a16="http://schemas.microsoft.com/office/drawing/2014/main" id="{924C71E1-41A6-4523-BDD6-3149CB167E94}"/>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ja-JP" altLang="en-US" dirty="0">
                <a:ea typeface="MS PGothic" panose="020B0600070205080204" pitchFamily="34" charset="-128"/>
              </a:rPr>
              <a:t>キーポイント</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877050" cy="3131684"/>
          </a:xfrm>
        </p:spPr>
        <p:txBody>
          <a:bodyPr/>
          <a:lstStyle/>
          <a:p>
            <a:pPr>
              <a:lnSpc>
                <a:spcPct val="100000"/>
              </a:lnSpc>
            </a:pPr>
            <a:r>
              <a:rPr lang="ja-JP" altLang="en-US" dirty="0">
                <a:ea typeface="MS PGothic" panose="020B0600070205080204" pitchFamily="34" charset="-128"/>
              </a:rPr>
              <a:t>スタイルと性格は別のものです。</a:t>
            </a:r>
          </a:p>
          <a:p>
            <a:pPr>
              <a:lnSpc>
                <a:spcPct val="100000"/>
              </a:lnSpc>
            </a:pPr>
            <a:r>
              <a:rPr lang="ja-JP" altLang="en-US" dirty="0">
                <a:ea typeface="MS PGothic" panose="020B0600070205080204" pitchFamily="34" charset="-128"/>
              </a:rPr>
              <a:t>観察可能な行動のみ参照します。</a:t>
            </a:r>
          </a:p>
          <a:p>
            <a:pPr>
              <a:lnSpc>
                <a:spcPct val="100000"/>
              </a:lnSpc>
            </a:pPr>
            <a:r>
              <a:rPr lang="ja-JP" altLang="en-US" dirty="0">
                <a:ea typeface="MS PGothic" panose="020B0600070205080204" pitchFamily="34" charset="-128"/>
              </a:rPr>
              <a:t>行動は連続体であり、「明分」できません。</a:t>
            </a:r>
          </a:p>
          <a:p>
            <a:pPr>
              <a:lnSpc>
                <a:spcPct val="100000"/>
              </a:lnSpc>
            </a:pPr>
            <a:r>
              <a:rPr lang="ja-JP" altLang="en-US" dirty="0">
                <a:ea typeface="MS PGothic" panose="020B0600070205080204" pitchFamily="34" charset="-128"/>
              </a:rPr>
              <a:t>ほとんどの場合、人は</a:t>
            </a:r>
            <a:r>
              <a:rPr lang="en-US" altLang="ja-JP" dirty="0">
                <a:ea typeface="MS PGothic" panose="020B0600070205080204" pitchFamily="34" charset="-128"/>
              </a:rPr>
              <a:t>1</a:t>
            </a:r>
            <a:r>
              <a:rPr lang="ja-JP" altLang="en-US" dirty="0">
                <a:ea typeface="MS PGothic" panose="020B0600070205080204" pitchFamily="34" charset="-128"/>
              </a:rPr>
              <a:t>つのスタイルの範囲内で行動します。</a:t>
            </a:r>
          </a:p>
          <a:p>
            <a:pPr>
              <a:lnSpc>
                <a:spcPct val="100000"/>
              </a:lnSpc>
            </a:pPr>
            <a:r>
              <a:rPr lang="ja-JP" altLang="en-US" dirty="0">
                <a:ea typeface="MS PGothic" panose="020B0600070205080204" pitchFamily="34" charset="-128"/>
              </a:rPr>
              <a:t>スタイルに優劣はありません。</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ea typeface="MS PGothic" panose="020B0600070205080204" pitchFamily="34" charset="-128"/>
              </a:rPr>
              <a:t>44</a:t>
            </a:fld>
            <a:endParaRPr lang="ja-JP" altLang="en-US" dirty="0">
              <a:ea typeface="MS PGothic" panose="020B0600070205080204" pitchFamily="34" charset="-128"/>
            </a:endParaRPr>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1143000" y="2316163"/>
            <a:ext cx="6027821" cy="1968499"/>
          </a:xfrm>
        </p:spPr>
        <p:txBody>
          <a:bodyPr/>
          <a:lstStyle/>
          <a:p>
            <a:pPr>
              <a:lnSpc>
                <a:spcPct val="100000"/>
              </a:lnSpc>
            </a:pPr>
            <a:r>
              <a:rPr lang="ja-JP" altLang="en-US" dirty="0">
                <a:solidFill>
                  <a:schemeClr val="accent2"/>
                </a:solidFill>
                <a:ea typeface="MS PGothic" panose="020B0600070205080204" pitchFamily="34" charset="-128"/>
              </a:rPr>
              <a:t>ソーシャル・スタイルのプロファイル</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en-US" altLang="ja-JP" smtClean="0">
                <a:ea typeface="MS PGothic" panose="020B0600070205080204" pitchFamily="34" charset="-128"/>
              </a:rPr>
              <a:t>45</a:t>
            </a:fld>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ja-JP" altLang="en-US" dirty="0">
                <a:ea typeface="MS PGothic" panose="020B0600070205080204" pitchFamily="34" charset="-128"/>
              </a:rPr>
              <a:t> </a:t>
            </a:r>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ja-JP" altLang="en-US" dirty="0">
                <a:ea typeface="MS PGothic" panose="020B0600070205080204" pitchFamily="34" charset="-128"/>
              </a:rPr>
              <a:t>自己主張度</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ja-JP" altLang="en-US" dirty="0">
                <a:solidFill>
                  <a:schemeClr val="tx2"/>
                </a:solidFill>
                <a:ea typeface="MS PGothic" panose="020B0600070205080204" pitchFamily="34" charset="-128"/>
              </a:rPr>
              <a:t>人の意見を聞く傾向、自分が意見を主張する傾向の強さ。</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5" cy="2594526"/>
            <a:chOff x="663804" y="2652432"/>
            <a:chExt cx="2197685"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7" cy="2594526"/>
              <a:chOff x="666262" y="2652432"/>
              <a:chExt cx="2195227"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90000"/>
                  </a:lnSpc>
                </a:pPr>
                <a:r>
                  <a:rPr lang="ja-JP" altLang="en-US" dirty="0">
                    <a:solidFill>
                      <a:schemeClr val="accent6"/>
                    </a:solidFill>
                    <a:ea typeface="MS PGothic" panose="020B0600070205080204" pitchFamily="34" charset="-128"/>
                  </a:rPr>
                  <a:t>意見を</a:t>
                </a:r>
                <a:br>
                  <a:rPr lang="ja-JP" altLang="en-US" dirty="0">
                    <a:solidFill>
                      <a:schemeClr val="accent6"/>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聞きがち</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470441"/>
                <a:ext cx="155074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人口の</a:t>
                </a:r>
                <a:r>
                  <a:rPr lang="en-US" altLang="ja-JP" dirty="0">
                    <a:ea typeface="MS PGothic" panose="020B0600070205080204" pitchFamily="34" charset="-128"/>
                  </a:rPr>
                  <a:t>75%</a:t>
                </a:r>
                <a:r>
                  <a:rPr lang="ja-JP" altLang="en-US" dirty="0">
                    <a:ea typeface="MS PGothic" panose="020B0600070205080204" pitchFamily="34" charset="-128"/>
                  </a:rPr>
                  <a:t>より主張を</a:t>
                </a:r>
                <a:br>
                  <a:rPr lang="en-US" altLang="ja-JP" dirty="0">
                    <a:ea typeface="MS PGothic" panose="020B0600070205080204" pitchFamily="34" charset="-128"/>
                  </a:rPr>
                </a:br>
                <a:r>
                  <a:rPr lang="ja-JP" altLang="en-US" dirty="0">
                    <a:ea typeface="MS PGothic" panose="020B0600070205080204" pitchFamily="34" charset="-128"/>
                  </a:rPr>
                  <a:t>聞きがち</a:t>
                </a:r>
                <a:endParaRPr lang="ja-JP" altLang="en-US" dirty="0">
                  <a:solidFill>
                    <a:schemeClr val="accent2"/>
                  </a:solidFill>
                  <a:latin typeface="Arial Black" panose="020B0A04020102020204" pitchFamily="34" charset="0"/>
                  <a:ea typeface="MS PGothic" panose="020B0600070205080204" pitchFamily="34" charset="-128"/>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592220"/>
            <a:chOff x="3673571" y="2652432"/>
            <a:chExt cx="2173653" cy="2592220"/>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592220"/>
              <a:chOff x="3673571" y="2652432"/>
              <a:chExt cx="2173653" cy="2592220"/>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意見を聞く</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accent6"/>
                    </a:solidFill>
                    <a:ea typeface="MS PGothic" panose="020B0600070205080204" pitchFamily="34" charset="-128"/>
                  </a:rPr>
                  <a:t>一方で時には</a:t>
                </a:r>
                <a:br>
                  <a:rPr lang="en-US" altLang="ja-JP" dirty="0">
                    <a:solidFill>
                      <a:schemeClr val="accent6"/>
                    </a:solidFill>
                    <a:ea typeface="MS PGothic" panose="020B0600070205080204" pitchFamily="34" charset="-128"/>
                  </a:rPr>
                </a:br>
                <a:r>
                  <a:rPr lang="ja-JP" altLang="en-US" dirty="0">
                    <a:solidFill>
                      <a:schemeClr val="accent6"/>
                    </a:solidFill>
                    <a:ea typeface="MS PGothic" panose="020B0600070205080204" pitchFamily="34" charset="-128"/>
                  </a:rPr>
                  <a:t>意見を主張する</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468135"/>
                <a:ext cx="1550749"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人口の</a:t>
                </a:r>
                <a:r>
                  <a:rPr lang="en-US" altLang="ja-JP" dirty="0">
                    <a:ea typeface="MS PGothic" panose="020B0600070205080204" pitchFamily="34" charset="-128"/>
                  </a:rPr>
                  <a:t>50%</a:t>
                </a:r>
                <a:r>
                  <a:rPr lang="ja-JP" altLang="en-US" dirty="0">
                    <a:ea typeface="MS PGothic" panose="020B0600070205080204" pitchFamily="34" charset="-128"/>
                  </a:rPr>
                  <a:t>より主張を</a:t>
                </a:r>
                <a:br>
                  <a:rPr lang="en-US" altLang="ja-JP" dirty="0">
                    <a:ea typeface="MS PGothic" panose="020B0600070205080204" pitchFamily="34" charset="-128"/>
                  </a:rPr>
                </a:br>
                <a:r>
                  <a:rPr lang="ja-JP" altLang="en-US" dirty="0">
                    <a:ea typeface="MS PGothic" panose="020B0600070205080204" pitchFamily="34" charset="-128"/>
                  </a:rPr>
                  <a:t>聞きがち</a:t>
                </a:r>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584549"/>
            <a:chOff x="6721129" y="2652432"/>
            <a:chExt cx="2115806" cy="258454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584549"/>
              <a:chOff x="6722155" y="2652432"/>
              <a:chExt cx="2114780" cy="2584549"/>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意見を主張する</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accent6"/>
                    </a:solidFill>
                    <a:ea typeface="MS PGothic" panose="020B0600070205080204" pitchFamily="34" charset="-128"/>
                  </a:rPr>
                  <a:t>一方で時には</a:t>
                </a:r>
                <a:br>
                  <a:rPr lang="en-US" altLang="ja-JP" dirty="0">
                    <a:solidFill>
                      <a:schemeClr val="accent6"/>
                    </a:solidFill>
                    <a:ea typeface="MS PGothic" panose="020B0600070205080204" pitchFamily="34" charset="-128"/>
                  </a:rPr>
                </a:br>
                <a:r>
                  <a:rPr lang="ja-JP" altLang="en-US" dirty="0">
                    <a:solidFill>
                      <a:schemeClr val="accent6"/>
                    </a:solidFill>
                    <a:ea typeface="MS PGothic" panose="020B0600070205080204" pitchFamily="34" charset="-128"/>
                  </a:rPr>
                  <a:t>意見を聞く</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460464"/>
                <a:ext cx="155075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人口の</a:t>
                </a:r>
                <a:r>
                  <a:rPr lang="en-US" altLang="ja-JP" dirty="0">
                    <a:ea typeface="MS PGothic" panose="020B0600070205080204" pitchFamily="34" charset="-128"/>
                  </a:rPr>
                  <a:t>50%</a:t>
                </a:r>
                <a:r>
                  <a:rPr lang="ja-JP" altLang="en-US" dirty="0">
                    <a:ea typeface="MS PGothic" panose="020B0600070205080204" pitchFamily="34" charset="-128"/>
                  </a:rPr>
                  <a:t>より</a:t>
                </a:r>
              </a:p>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自分の意見を</a:t>
                </a:r>
              </a:p>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主張しがち</a:t>
                </a:r>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1930000" cy="2635786"/>
            <a:chOff x="9767564" y="2652432"/>
            <a:chExt cx="1930000" cy="2635786"/>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1930000" cy="2635786"/>
              <a:chOff x="9767564" y="2652432"/>
              <a:chExt cx="1930000" cy="2635786"/>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90000"/>
                  </a:lnSpc>
                </a:pPr>
                <a:r>
                  <a:rPr lang="ja-JP" altLang="en-US" dirty="0">
                    <a:solidFill>
                      <a:schemeClr val="accent6"/>
                    </a:solidFill>
                    <a:ea typeface="MS PGothic" panose="020B0600070205080204" pitchFamily="34" charset="-128"/>
                  </a:rPr>
                  <a:t>自分の意見を</a:t>
                </a:r>
                <a:br>
                  <a:rPr lang="ja-JP" altLang="en-US" dirty="0">
                    <a:solidFill>
                      <a:schemeClr val="accent6"/>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主張しがち</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1" y="4511701"/>
                <a:ext cx="1627620"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人口の</a:t>
                </a:r>
                <a:r>
                  <a:rPr lang="en-US" altLang="ja-JP" dirty="0">
                    <a:ea typeface="MS PGothic" panose="020B0600070205080204" pitchFamily="34" charset="-128"/>
                  </a:rPr>
                  <a:t>75%</a:t>
                </a:r>
                <a:r>
                  <a:rPr lang="ja-JP" altLang="en-US" dirty="0">
                    <a:ea typeface="MS PGothic" panose="020B0600070205080204" pitchFamily="34" charset="-128"/>
                  </a:rPr>
                  <a:t>より</a:t>
                </a:r>
              </a:p>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自分の意見を</a:t>
                </a:r>
              </a:p>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ja-JP" altLang="en-US" dirty="0">
                    <a:ea typeface="MS PGothic" panose="020B0600070205080204" pitchFamily="34" charset="-128"/>
                  </a:rPr>
                  <a:t>主張しがち</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dirty="0">
                <a:ea typeface="MS PGothic" panose="020B0600070205080204" pitchFamily="34" charset="-128"/>
              </a:rPr>
              <a:t> </a:t>
            </a:r>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D</a:t>
            </a:r>
            <a:endParaRPr lang="ja-JP" altLang="en-US" dirty="0">
              <a:ea typeface="MS PGothic" panose="020B0600070205080204" pitchFamily="34" charset="-128"/>
            </a:endParaRP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C</a:t>
            </a:r>
            <a:endParaRPr lang="ja-JP" altLang="en-US" dirty="0">
              <a:ea typeface="MS PGothic" panose="020B0600070205080204" pitchFamily="34" charset="-128"/>
            </a:endParaRP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B</a:t>
            </a:r>
            <a:endParaRPr lang="ja-JP" altLang="en-US" dirty="0">
              <a:ea typeface="MS PGothic" panose="020B0600070205080204" pitchFamily="34" charset="-128"/>
            </a:endParaRP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A</a:t>
            </a:r>
            <a:endParaRPr lang="ja-JP" altLang="en-US" dirty="0">
              <a:ea typeface="MS PGothic" panose="020B0600070205080204" pitchFamily="34" charset="-128"/>
            </a:endParaRP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ja-JP" altLang="en-US" dirty="0">
                <a:ea typeface="MS PGothic" panose="020B0600070205080204" pitchFamily="34" charset="-128"/>
              </a:rPr>
              <a:t>感情表現度</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ja-JP" altLang="en-US" dirty="0">
                <a:ea typeface="MS PGothic" panose="020B0600070205080204"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2687799" cy="3590926"/>
          </a:xfrm>
        </p:spPr>
        <p:txBody>
          <a:bodyPr wrap="square">
            <a:noAutofit/>
          </a:bodyPr>
          <a:lstStyle/>
          <a:p>
            <a:r>
              <a:rPr lang="ja-JP" altLang="en-US" dirty="0">
                <a:solidFill>
                  <a:schemeClr val="tx2"/>
                </a:solidFill>
                <a:ea typeface="MS PGothic" panose="020B0600070205080204" pitchFamily="34" charset="-128"/>
              </a:rPr>
              <a:t>感情表現を抑える</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傾向、感情を</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表す傾向の強さ。</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47</a:t>
            </a:fld>
            <a:endParaRPr lang="ja-JP" altLang="en-US" dirty="0">
              <a:ea typeface="MS PGothic" panose="020B0600070205080204" pitchFamily="34" charset="-128"/>
            </a:endParaRPr>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5592163" cy="836611"/>
            <a:chOff x="5660037" y="723072"/>
            <a:chExt cx="559216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sz="1800" dirty="0">
                    <a:solidFill>
                      <a:schemeClr val="accent6"/>
                    </a:solidFill>
                    <a:ea typeface="MS PGothic" panose="020B0600070205080204" pitchFamily="34" charset="-128"/>
                  </a:rPr>
                  <a:t>感情表現を</a:t>
                </a:r>
                <a:br>
                  <a:rPr lang="ja-JP" altLang="en-US" sz="1800" dirty="0">
                    <a:solidFill>
                      <a:schemeClr val="accent6"/>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抑えがち</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2901950" cy="836611"/>
            </a:xfrm>
            <a:prstGeom prst="rect">
              <a:avLst/>
            </a:prstGeom>
            <a:noFill/>
          </p:spPr>
          <p:txBody>
            <a:bodyPr wrap="square" lIns="0" tIns="0" rIns="0" bIns="0" anchor="ctr">
              <a:noAutofit/>
            </a:bodyPr>
            <a:lstStyle/>
            <a:p>
              <a:pPr algn="l"/>
              <a:r>
                <a:rPr lang="ja-JP" altLang="en-US" dirty="0">
                  <a:ea typeface="MS PGothic" panose="020B0600070205080204" pitchFamily="34" charset="-128"/>
                </a:rPr>
                <a:t>人口の</a:t>
              </a:r>
              <a:r>
                <a:rPr lang="en-US" altLang="ja-JP" dirty="0">
                  <a:ea typeface="MS PGothic" panose="020B0600070205080204" pitchFamily="34" charset="-128"/>
                </a:rPr>
                <a:t>75%</a:t>
              </a:r>
              <a:r>
                <a:rPr lang="ja-JP" altLang="en-US" dirty="0">
                  <a:ea typeface="MS PGothic" panose="020B0600070205080204" pitchFamily="34" charset="-128"/>
                </a:rPr>
                <a:t>よりも感情表現を</a:t>
              </a:r>
            </a:p>
            <a:p>
              <a:pPr algn="l"/>
              <a:r>
                <a:rPr lang="ja-JP" altLang="en-US" dirty="0">
                  <a:ea typeface="MS PGothic" panose="020B0600070205080204" pitchFamily="34" charset="-128"/>
                </a:rPr>
                <a:t>抑えがち</a:t>
              </a:r>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5397430" cy="836611"/>
            <a:chOff x="5660037" y="1917148"/>
            <a:chExt cx="5397430"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感情表現を抑える</a:t>
                </a:r>
                <a:r>
                  <a:rPr lang="ja-JP" altLang="en-US" dirty="0">
                    <a:solidFill>
                      <a:schemeClr val="accent6"/>
                    </a:solidFill>
                    <a:ea typeface="MS PGothic" panose="020B0600070205080204" pitchFamily="34" charset="-128"/>
                  </a:rPr>
                  <a:t>一方で時には</a:t>
                </a:r>
                <a:br>
                  <a:rPr lang="ja-JP" altLang="en-US" dirty="0">
                    <a:solidFill>
                      <a:schemeClr val="accent6"/>
                    </a:solidFill>
                    <a:ea typeface="MS PGothic" panose="020B0600070205080204" pitchFamily="34" charset="-128"/>
                  </a:rPr>
                </a:br>
                <a:r>
                  <a:rPr lang="ja-JP" altLang="en-US" dirty="0">
                    <a:solidFill>
                      <a:schemeClr val="accent2"/>
                    </a:solidFill>
                    <a:ea typeface="MS PGothic" panose="020B0600070205080204" pitchFamily="34" charset="-128"/>
                  </a:rPr>
                  <a:t>感情を表す</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2707217" cy="836611"/>
            </a:xfrm>
            <a:prstGeom prst="rect">
              <a:avLst/>
            </a:prstGeom>
            <a:noFill/>
          </p:spPr>
          <p:txBody>
            <a:bodyPr wrap="square" lIns="0" tIns="0" rIns="0" bIns="0" anchor="ctr">
              <a:noAutofit/>
            </a:bodyPr>
            <a:lstStyle/>
            <a:p>
              <a:pPr algn="l"/>
              <a:r>
                <a:rPr lang="ja-JP" altLang="en-US" dirty="0">
                  <a:ea typeface="MS PGothic" panose="020B0600070205080204" pitchFamily="34" charset="-128"/>
                </a:rPr>
                <a:t>人口の</a:t>
              </a:r>
              <a:r>
                <a:rPr lang="en-US" altLang="ja-JP" dirty="0">
                  <a:ea typeface="MS PGothic" panose="020B0600070205080204" pitchFamily="34" charset="-128"/>
                </a:rPr>
                <a:t>50%</a:t>
              </a:r>
              <a:r>
                <a:rPr lang="ja-JP" altLang="en-US" dirty="0">
                  <a:ea typeface="MS PGothic" panose="020B0600070205080204" pitchFamily="34" charset="-128"/>
                </a:rPr>
                <a:t>よりも</a:t>
              </a:r>
            </a:p>
            <a:p>
              <a:pPr algn="l"/>
              <a:r>
                <a:rPr lang="ja-JP" altLang="en-US" dirty="0">
                  <a:ea typeface="MS PGothic" panose="020B0600070205080204" pitchFamily="34" charset="-128"/>
                </a:rPr>
                <a:t>感情を表しがち</a:t>
              </a:r>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5228096" cy="836611"/>
            <a:chOff x="5660037" y="3111224"/>
            <a:chExt cx="5228096"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感情を表す</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accent6"/>
                    </a:solidFill>
                    <a:ea typeface="MS PGothic" panose="020B0600070205080204" pitchFamily="34" charset="-128"/>
                  </a:rPr>
                  <a:t>一方で時には</a:t>
                </a:r>
                <a:br>
                  <a:rPr lang="ja-JP" altLang="en-US" dirty="0">
                    <a:solidFill>
                      <a:schemeClr val="accent6"/>
                    </a:solidFill>
                    <a:ea typeface="MS PGothic" panose="020B0600070205080204" pitchFamily="34" charset="-128"/>
                  </a:rPr>
                </a:br>
                <a:r>
                  <a:rPr lang="ja-JP" altLang="en-US" dirty="0">
                    <a:solidFill>
                      <a:schemeClr val="accent2"/>
                    </a:solidFill>
                    <a:ea typeface="MS PGothic" panose="020B0600070205080204" pitchFamily="34" charset="-128"/>
                  </a:rPr>
                  <a:t>感情表現を抑える</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2518833" cy="836611"/>
            </a:xfrm>
            <a:prstGeom prst="rect">
              <a:avLst/>
            </a:prstGeom>
            <a:noFill/>
          </p:spPr>
          <p:txBody>
            <a:bodyPr wrap="square" lIns="0" tIns="0" rIns="0" bIns="0" anchor="ctr">
              <a:noAutofit/>
            </a:bodyPr>
            <a:lstStyle/>
            <a:p>
              <a:pPr algn="l"/>
              <a:r>
                <a:rPr lang="ja-JP" altLang="en-US">
                  <a:ea typeface="MS PGothic" panose="020B0600070205080204" pitchFamily="34" charset="-128"/>
                </a:rPr>
                <a:t>人口の</a:t>
              </a:r>
              <a:r>
                <a:rPr lang="en-US" altLang="ja-JP">
                  <a:ea typeface="MS PGothic" panose="020B0600070205080204" pitchFamily="34" charset="-128"/>
                </a:rPr>
                <a:t>50%</a:t>
              </a:r>
              <a:r>
                <a:rPr lang="ja-JP" altLang="en-US">
                  <a:ea typeface="MS PGothic" panose="020B0600070205080204" pitchFamily="34" charset="-128"/>
                </a:rPr>
                <a:t>より</a:t>
              </a:r>
              <a:r>
                <a:rPr lang="ja-JP" altLang="en-US" dirty="0">
                  <a:ea typeface="MS PGothic" panose="020B0600070205080204" pitchFamily="34" charset="-128"/>
                </a:rPr>
                <a:t>も感情を表しがち</a:t>
              </a:r>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5312763" cy="836611"/>
            <a:chOff x="5660037" y="4305300"/>
            <a:chExt cx="531276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sz="1800" dirty="0">
                    <a:solidFill>
                      <a:schemeClr val="accent6"/>
                    </a:solidFill>
                    <a:ea typeface="MS PGothic" panose="020B0600070205080204" pitchFamily="34" charset="-128"/>
                  </a:rPr>
                  <a:t>感情を</a:t>
                </a:r>
                <a:br>
                  <a:rPr lang="ja-JP" altLang="en-US" sz="1800" dirty="0">
                    <a:solidFill>
                      <a:schemeClr val="accent6"/>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表しがち</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2622550" cy="836611"/>
            </a:xfrm>
            <a:prstGeom prst="rect">
              <a:avLst/>
            </a:prstGeom>
            <a:noFill/>
          </p:spPr>
          <p:txBody>
            <a:bodyPr wrap="square" lIns="0" tIns="0" rIns="0" bIns="0" anchor="ctr">
              <a:noAutofit/>
            </a:bodyPr>
            <a:lstStyle/>
            <a:p>
              <a:pPr algn="l"/>
              <a:r>
                <a:rPr lang="ja-JP" altLang="en-US" dirty="0">
                  <a:ea typeface="MS PGothic" panose="020B0600070205080204" pitchFamily="34" charset="-128"/>
                </a:rPr>
                <a:t>人口の</a:t>
              </a:r>
              <a:r>
                <a:rPr lang="en-US" altLang="ja-JP" dirty="0">
                  <a:ea typeface="MS PGothic" panose="020B0600070205080204" pitchFamily="34" charset="-128"/>
                </a:rPr>
                <a:t>75%</a:t>
              </a:r>
              <a:r>
                <a:rPr lang="ja-JP" altLang="en-US" dirty="0">
                  <a:ea typeface="MS PGothic" panose="020B0600070205080204" pitchFamily="34" charset="-128"/>
                </a:rPr>
                <a:t>よりも</a:t>
              </a:r>
              <a:br>
                <a:rPr lang="en-US" altLang="ja-JP" dirty="0">
                  <a:ea typeface="MS PGothic" panose="020B0600070205080204" pitchFamily="34" charset="-128"/>
                </a:rPr>
              </a:br>
              <a:r>
                <a:rPr lang="ja-JP" altLang="en-US" dirty="0">
                  <a:ea typeface="MS PGothic" panose="020B0600070205080204" pitchFamily="34" charset="-128"/>
                </a:rPr>
                <a:t>感情を表しがち</a:t>
              </a:r>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1</a:t>
            </a:r>
            <a:endParaRPr lang="ja-JP" altLang="en-US" dirty="0">
              <a:ea typeface="MS PGothic" panose="020B0600070205080204" pitchFamily="34" charset="-128"/>
            </a:endParaRP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2</a:t>
            </a:r>
            <a:endParaRPr lang="ja-JP" altLang="en-US" dirty="0">
              <a:ea typeface="MS PGothic" panose="020B0600070205080204" pitchFamily="34" charset="-128"/>
            </a:endParaRP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3</a:t>
            </a:r>
            <a:endParaRPr lang="ja-JP" altLang="en-US" dirty="0">
              <a:ea typeface="MS PGothic" panose="020B0600070205080204" pitchFamily="34" charset="-128"/>
            </a:endParaRP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en-US" altLang="ja-JP" dirty="0">
                <a:ea typeface="MS PGothic" panose="020B0600070205080204" pitchFamily="34" charset="-128"/>
              </a:rPr>
              <a:t>4</a:t>
            </a:r>
            <a:endParaRPr lang="ja-JP" altLang="en-US" dirty="0">
              <a:ea typeface="MS PGothic" panose="020B0600070205080204" pitchFamily="34" charset="-128"/>
            </a:endParaRP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ja-JP" altLang="en-US" dirty="0">
                <a:ea typeface="MS PGothic" panose="020B0600070205080204" pitchFamily="34" charset="-128"/>
              </a:rPr>
              <a:t> </a:t>
            </a: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48</a:t>
            </a:fld>
            <a:endParaRPr lang="ja-JP" altLang="en-US"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C9B4C85A-C28B-E4C9-6540-B543A20BA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350" y="383289"/>
            <a:ext cx="4451466" cy="5760720"/>
          </a:xfrm>
          <a:prstGeom prst="rect">
            <a:avLst/>
          </a:prstGeom>
          <a:ln>
            <a:solidFill>
              <a:schemeClr val="tx1"/>
            </a:solidFill>
          </a:ln>
        </p:spPr>
      </p:pic>
      <p:pic>
        <p:nvPicPr>
          <p:cNvPr id="5" name="Picture 4" descr="Graphical user interface, application&#10;&#10;Description automatically generated">
            <a:extLst>
              <a:ext uri="{FF2B5EF4-FFF2-40B4-BE49-F238E27FC236}">
                <a16:creationId xmlns:a16="http://schemas.microsoft.com/office/drawing/2014/main" id="{5C0F6329-575F-C593-0A81-FB15C7B85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184" y="383289"/>
            <a:ext cx="4451466" cy="5760720"/>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49</a:t>
            </a:fld>
            <a:endParaRPr lang="ja-JP" altLang="en-US" sz="1000" dirty="0">
              <a:solidFill>
                <a:srgbClr val="898989"/>
              </a:solidFill>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Diagram&#10;&#10;Description automatically generated">
            <a:extLst>
              <a:ext uri="{FF2B5EF4-FFF2-40B4-BE49-F238E27FC236}">
                <a16:creationId xmlns:a16="http://schemas.microsoft.com/office/drawing/2014/main" id="{8A7DAB50-6EDB-6EAC-1139-BAAA706B2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03" y="315026"/>
            <a:ext cx="4452073" cy="5760720"/>
          </a:xfrm>
          <a:prstGeom prst="rect">
            <a:avLst/>
          </a:prstGeom>
          <a:ln>
            <a:solidFill>
              <a:schemeClr val="tx1"/>
            </a:solidFill>
          </a:ln>
        </p:spPr>
      </p:pic>
      <p:pic>
        <p:nvPicPr>
          <p:cNvPr id="7" name="Picture 6" descr="Diagram, engineering drawing&#10;&#10;Description automatically generated">
            <a:extLst>
              <a:ext uri="{FF2B5EF4-FFF2-40B4-BE49-F238E27FC236}">
                <a16:creationId xmlns:a16="http://schemas.microsoft.com/office/drawing/2014/main" id="{0F30F5DB-680E-D2F1-D984-E576BB96A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026" y="315026"/>
            <a:ext cx="4451971" cy="5760720"/>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ja-JP" altLang="en-US" dirty="0">
                <a:solidFill>
                  <a:schemeClr val="accent2"/>
                </a:solidFill>
                <a:ea typeface="MS PGothic" panose="020B0600070205080204" pitchFamily="34" charset="-128"/>
              </a:rPr>
              <a:t>導入</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lstStyle/>
          <a:p>
            <a:pPr>
              <a:defRPr sz="2400" kern="0">
                <a:ea typeface="Arial" panose="020B0604020202020204" pitchFamily="34" charset="0"/>
              </a:defRPr>
            </a:pPr>
            <a:r>
              <a:rPr lang="ja-JP" altLang="en-US">
                <a:ea typeface="MS PGothic" panose="020B0600070205080204" pitchFamily="34" charset="-128"/>
              </a:rPr>
              <a:t>名前</a:t>
            </a:r>
          </a:p>
          <a:p>
            <a:pPr>
              <a:defRPr sz="2400" kern="0">
                <a:ea typeface="Arial" panose="020B0604020202020204" pitchFamily="34" charset="0"/>
              </a:defRPr>
            </a:pPr>
            <a:r>
              <a:rPr lang="ja-JP" altLang="en-US">
                <a:ea typeface="MS PGothic" panose="020B0600070205080204" pitchFamily="34" charset="-128"/>
              </a:rPr>
              <a:t>職務上の役割</a:t>
            </a:r>
          </a:p>
          <a:p>
            <a:pPr>
              <a:defRPr sz="2400" kern="0">
                <a:ea typeface="Arial" panose="020B0604020202020204" pitchFamily="34" charset="0"/>
              </a:defRPr>
            </a:pPr>
            <a:r>
              <a:rPr lang="ja-JP" altLang="en-US">
                <a:ea typeface="MS PGothic" panose="020B0600070205080204" pitchFamily="34" charset="-128"/>
              </a:rPr>
              <a:t>匿名化した顧客 </a:t>
            </a:r>
            <a:r>
              <a:rPr lang="en-US" altLang="ja-JP">
                <a:ea typeface="MS PGothic" panose="020B0600070205080204" pitchFamily="34" charset="-128"/>
              </a:rPr>
              <a:t>– </a:t>
            </a:r>
            <a:r>
              <a:rPr lang="ja-JP" altLang="en-US">
                <a:ea typeface="MS PGothic" panose="020B0600070205080204" pitchFamily="34" charset="-128"/>
              </a:rPr>
              <a:t>最もいらだたしいこと</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ea typeface="MS PGothic" panose="020B0600070205080204" pitchFamily="34" charset="-128"/>
              </a:rPr>
              <a:t>5</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50</a:t>
            </a:fld>
            <a:endParaRPr lang="ja-JP" altLang="en-US" sz="1000" dirty="0">
              <a:solidFill>
                <a:srgbClr val="898989"/>
              </a:solidFill>
            </a:endParaRPr>
          </a:p>
        </p:txBody>
      </p:sp>
      <p:pic>
        <p:nvPicPr>
          <p:cNvPr id="3" name="Picture 2" descr="Text, timeline&#10;&#10;Description automatically generated">
            <a:extLst>
              <a:ext uri="{FF2B5EF4-FFF2-40B4-BE49-F238E27FC236}">
                <a16:creationId xmlns:a16="http://schemas.microsoft.com/office/drawing/2014/main" id="{0472711E-AEBF-29A5-CB71-616C226AA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812" y="311971"/>
            <a:ext cx="4452302" cy="5760720"/>
          </a:xfrm>
          <a:prstGeom prst="rect">
            <a:avLst/>
          </a:prstGeom>
          <a:ln>
            <a:solidFill>
              <a:schemeClr val="tx1"/>
            </a:solidFill>
          </a:ln>
        </p:spPr>
      </p:pic>
      <p:pic>
        <p:nvPicPr>
          <p:cNvPr id="7" name="Picture 6" descr="Text, letter&#10;&#10;Description automatically generated">
            <a:extLst>
              <a:ext uri="{FF2B5EF4-FFF2-40B4-BE49-F238E27FC236}">
                <a16:creationId xmlns:a16="http://schemas.microsoft.com/office/drawing/2014/main" id="{BA32D54A-54F1-DBF1-F605-43ECAD813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722" y="311971"/>
            <a:ext cx="4451466" cy="5760720"/>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51</a:t>
            </a:fld>
            <a:endParaRPr lang="ja-JP" altLang="en-US" sz="1000" dirty="0">
              <a:solidFill>
                <a:srgbClr val="898989"/>
              </a:solidFill>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 timeline&#10;&#10;Description automatically generated">
            <a:extLst>
              <a:ext uri="{FF2B5EF4-FFF2-40B4-BE49-F238E27FC236}">
                <a16:creationId xmlns:a16="http://schemas.microsoft.com/office/drawing/2014/main" id="{1D9EE829-A8EE-2DC3-9411-E17DFD17E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907" y="394892"/>
            <a:ext cx="4451031" cy="5760720"/>
          </a:xfrm>
          <a:prstGeom prst="rect">
            <a:avLst/>
          </a:prstGeom>
          <a:ln>
            <a:solidFill>
              <a:schemeClr val="tx1"/>
            </a:solidFill>
          </a:ln>
        </p:spPr>
      </p:pic>
      <p:pic>
        <p:nvPicPr>
          <p:cNvPr id="7" name="Picture 6" descr="Text&#10;&#10;Description automatically generated">
            <a:extLst>
              <a:ext uri="{FF2B5EF4-FFF2-40B4-BE49-F238E27FC236}">
                <a16:creationId xmlns:a16="http://schemas.microsoft.com/office/drawing/2014/main" id="{CB0C3228-2D35-C419-CD11-52036CC77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627" y="394892"/>
            <a:ext cx="4451466" cy="5760720"/>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52</a:t>
            </a:fld>
            <a:endParaRPr lang="ja-JP" altLang="en-US" sz="1000" dirty="0">
              <a:solidFill>
                <a:srgbClr val="898989"/>
              </a:solidFill>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10;&#10;Description automatically generated with low confidence">
            <a:extLst>
              <a:ext uri="{FF2B5EF4-FFF2-40B4-BE49-F238E27FC236}">
                <a16:creationId xmlns:a16="http://schemas.microsoft.com/office/drawing/2014/main" id="{5B32A7F8-E4BE-9D2C-00F1-636D81670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427" y="355002"/>
            <a:ext cx="4451466" cy="5760720"/>
          </a:xfrm>
          <a:prstGeom prst="rect">
            <a:avLst/>
          </a:prstGeom>
          <a:ln>
            <a:solidFill>
              <a:schemeClr val="tx1"/>
            </a:solidFill>
          </a:ln>
        </p:spPr>
      </p:pic>
      <p:pic>
        <p:nvPicPr>
          <p:cNvPr id="7" name="Picture 6" descr="Graphical user interface, text, application, email&#10;&#10;Description automatically generated">
            <a:extLst>
              <a:ext uri="{FF2B5EF4-FFF2-40B4-BE49-F238E27FC236}">
                <a16:creationId xmlns:a16="http://schemas.microsoft.com/office/drawing/2014/main" id="{8F96667C-639B-0BE0-DB77-9CBA0D9EE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108" y="355002"/>
            <a:ext cx="4451466" cy="5760720"/>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pPr>
              <a:lnSpc>
                <a:spcPct val="100000"/>
              </a:lnSpc>
            </a:pPr>
            <a:r>
              <a:rPr lang="ja-JP" altLang="en-US" dirty="0">
                <a:ea typeface="MS PGothic" panose="020B0600070205080204" pitchFamily="34" charset="-128"/>
              </a:rPr>
              <a:t>オンライン配信：</a:t>
            </a:r>
            <a:br>
              <a:rPr lang="ja-JP" altLang="en-US" dirty="0">
                <a:ea typeface="MS PGothic" panose="020B0600070205080204" pitchFamily="34" charset="-128"/>
              </a:rPr>
            </a:br>
            <a:r>
              <a:rPr lang="ja-JP" altLang="en-US" dirty="0">
                <a:ea typeface="MS PGothic" panose="020B0600070205080204" pitchFamily="34" charset="-128"/>
              </a:rPr>
              <a:t>自分のプロファイルにアクセスする方法</a:t>
            </a:r>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6877050" cy="3132137"/>
          </a:xfrm>
        </p:spPr>
        <p:txBody>
          <a:bodyPr/>
          <a:lstStyle/>
          <a:p>
            <a:pPr>
              <a:lnSpc>
                <a:spcPct val="100000"/>
              </a:lnSpc>
            </a:pPr>
            <a:r>
              <a:rPr lang="en-US" altLang="ja-JP" dirty="0">
                <a:ea typeface="MS PGothic" panose="020B0600070205080204" pitchFamily="34" charset="-128"/>
              </a:rPr>
              <a:t>tracomlearning.com</a:t>
            </a:r>
            <a:r>
              <a:rPr lang="ja-JP" altLang="en-US" dirty="0">
                <a:ea typeface="MS PGothic" panose="020B0600070205080204" pitchFamily="34" charset="-128"/>
              </a:rPr>
              <a:t>にログインします</a:t>
            </a:r>
          </a:p>
          <a:p>
            <a:pPr>
              <a:lnSpc>
                <a:spcPct val="100000"/>
              </a:lnSpc>
            </a:pPr>
            <a:r>
              <a:rPr lang="ja-JP" altLang="en-US" dirty="0">
                <a:ea typeface="MS PGothic" panose="020B0600070205080204" pitchFamily="34" charset="-128"/>
              </a:rPr>
              <a:t>ユーザー名とパスワードを入力します</a:t>
            </a:r>
          </a:p>
          <a:p>
            <a:pPr>
              <a:lnSpc>
                <a:spcPct val="100000"/>
              </a:lnSpc>
            </a:pPr>
            <a:r>
              <a:rPr lang="ja-JP" altLang="en-US" dirty="0">
                <a:ea typeface="MS PGothic" panose="020B0600070205080204" pitchFamily="34" charset="-128"/>
              </a:rPr>
              <a:t>レポートをダウンロードします</a:t>
            </a:r>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ea typeface="MS PGothic" panose="020B0600070205080204" pitchFamily="34" charset="-128"/>
              </a:rPr>
              <a:t>53</a:t>
            </a:fld>
            <a:endParaRPr lang="ja-JP" altLang="en-US" dirty="0">
              <a:ea typeface="MS PGothic" panose="020B0600070205080204" pitchFamily="34" charset="-128"/>
            </a:endParaRPr>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378501B-9F64-5F13-BCF6-9D222B285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503" y="2195630"/>
            <a:ext cx="8143386" cy="4056800"/>
          </a:xfrm>
          <a:prstGeom prst="rect">
            <a:avLst/>
          </a:prstGeom>
        </p:spPr>
      </p:pic>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54</a:t>
            </a:fld>
            <a:endParaRPr lang="ja-JP" altLang="en-US" dirty="0">
              <a:ea typeface="MS PGothic" panose="020B0600070205080204" pitchFamily="34" charset="-128"/>
            </a:endParaRPr>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4">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4343448" cy="341632"/>
          </a:xfrm>
          <a:prstGeom prst="rect">
            <a:avLst/>
          </a:prstGeom>
          <a:solidFill>
            <a:srgbClr val="C00000"/>
          </a:solidFill>
          <a:ln>
            <a:solidFill>
              <a:schemeClr val="tx1"/>
            </a:solidFill>
          </a:ln>
        </p:spPr>
        <p:txBody>
          <a:bodyPr wrap="square">
            <a:noAutofit/>
          </a:bodyPr>
          <a:lstStyle/>
          <a:p>
            <a:pPr>
              <a:lnSpc>
                <a:spcPct val="90000"/>
              </a:lnSpc>
              <a:defRPr>
                <a:solidFill>
                  <a:schemeClr val="bg1"/>
                </a:solidFill>
                <a:ea typeface="Arial" panose="020B0604020202020204" pitchFamily="34" charset="0"/>
              </a:defRPr>
            </a:pPr>
            <a:r>
              <a:rPr lang="en-US" altLang="ja-JP" dirty="0">
                <a:ea typeface="MS PGothic" panose="020B0600070205080204" pitchFamily="34" charset="-128"/>
              </a:rPr>
              <a:t>1. tracomlearning.com</a:t>
            </a:r>
            <a:r>
              <a:rPr lang="ja-JP" altLang="en-US" dirty="0">
                <a:ea typeface="MS PGothic" panose="020B0600070205080204" pitchFamily="34" charset="-128"/>
              </a:rPr>
              <a:t>にアクセスします</a:t>
            </a:r>
          </a:p>
        </p:txBody>
      </p:sp>
      <p:sp>
        <p:nvSpPr>
          <p:cNvPr id="12" name="Rectangle 11">
            <a:extLst>
              <a:ext uri="{FF2B5EF4-FFF2-40B4-BE49-F238E27FC236}">
                <a16:creationId xmlns:a16="http://schemas.microsoft.com/office/drawing/2014/main" id="{0B90F3E5-C7AE-8346-9C1F-83262CD30C9C}"/>
              </a:ext>
            </a:extLst>
          </p:cNvPr>
          <p:cNvSpPr/>
          <p:nvPr/>
        </p:nvSpPr>
        <p:spPr>
          <a:xfrm>
            <a:off x="4886497" y="4761576"/>
            <a:ext cx="2988151" cy="928592"/>
          </a:xfrm>
          <a:prstGeom prst="rect">
            <a:avLst/>
          </a:prstGeom>
          <a:solidFill>
            <a:srgbClr val="C00000"/>
          </a:solidFill>
          <a:ln>
            <a:solidFill>
              <a:schemeClr val="bg1"/>
            </a:solidFill>
          </a:ln>
        </p:spPr>
        <p:txBody>
          <a:bodyPr wrap="square">
            <a:noAutofit/>
          </a:bodyPr>
          <a:lstStyle/>
          <a:p>
            <a:pPr>
              <a:defRPr>
                <a:solidFill>
                  <a:schemeClr val="bg1"/>
                </a:solidFill>
                <a:ea typeface="Arial" panose="020B0604020202020204" pitchFamily="34" charset="0"/>
              </a:defRPr>
            </a:pPr>
            <a:r>
              <a:rPr lang="en-US" altLang="ja-JP" dirty="0">
                <a:ea typeface="MS PGothic" panose="020B0600070205080204" pitchFamily="34" charset="-128"/>
              </a:rPr>
              <a:t>2. </a:t>
            </a:r>
            <a:r>
              <a:rPr lang="ja-JP" altLang="en-US" dirty="0">
                <a:ea typeface="MS PGothic" panose="020B0600070205080204" pitchFamily="34" charset="-128"/>
              </a:rPr>
              <a:t>ユーザー名とパスワードを</a:t>
            </a:r>
          </a:p>
          <a:p>
            <a:pPr>
              <a:defRPr>
                <a:solidFill>
                  <a:schemeClr val="bg1"/>
                </a:solidFill>
                <a:ea typeface="Arial" panose="020B0604020202020204" pitchFamily="34" charset="0"/>
              </a:defRPr>
            </a:pPr>
            <a:r>
              <a:rPr lang="ja-JP" altLang="en-US" dirty="0">
                <a:ea typeface="MS PGothic" panose="020B0600070205080204" pitchFamily="34" charset="-128"/>
              </a:rPr>
              <a:t>入力し、「ログイン」を</a:t>
            </a:r>
          </a:p>
          <a:p>
            <a:pPr>
              <a:defRPr>
                <a:solidFill>
                  <a:schemeClr val="bg1"/>
                </a:solidFill>
                <a:ea typeface="Arial" panose="020B0604020202020204" pitchFamily="34" charset="0"/>
              </a:defRPr>
            </a:pPr>
            <a:r>
              <a:rPr lang="ja-JP" altLang="en-US" dirty="0">
                <a:ea typeface="MS PGothic" panose="020B0600070205080204" pitchFamily="34" charset="-128"/>
              </a:rPr>
              <a:t>押します</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5440" y="605570"/>
            <a:ext cx="634967" cy="634967"/>
          </a:xfrm>
          <a:prstGeom prst="rect">
            <a:avLst/>
          </a:prstGeom>
        </p:spPr>
      </p:pic>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12162" y="4387531"/>
            <a:ext cx="634967" cy="634967"/>
          </a:xfrm>
          <a:prstGeom prst="rect">
            <a:avLst/>
          </a:prstGeom>
        </p:spPr>
      </p:pic>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55</a:t>
            </a:fld>
            <a:endParaRPr lang="ja-JP" altLang="en-US" dirty="0">
              <a:ea typeface="MS PGothic" panose="020B0600070205080204" pitchFamily="34" charset="-128"/>
            </a:endParaRPr>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Graphical user interface, text, application, email&#10;&#10;Description automatically generated">
            <a:extLst>
              <a:ext uri="{FF2B5EF4-FFF2-40B4-BE49-F238E27FC236}">
                <a16:creationId xmlns:a16="http://schemas.microsoft.com/office/drawing/2014/main" id="{2377F419-2B0C-7192-DB1C-9E1E328E8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129" y="347004"/>
            <a:ext cx="9332241" cy="5866760"/>
          </a:xfrm>
          <a:prstGeom prst="rect">
            <a:avLst/>
          </a:prstGeom>
          <a:ln>
            <a:solidFill>
              <a:schemeClr val="tx1"/>
            </a:solidFill>
          </a:ln>
        </p:spPr>
      </p:pic>
      <p:sp>
        <p:nvSpPr>
          <p:cNvPr id="12" name="Rectangle 11">
            <a:extLst>
              <a:ext uri="{FF2B5EF4-FFF2-40B4-BE49-F238E27FC236}">
                <a16:creationId xmlns:a16="http://schemas.microsoft.com/office/drawing/2014/main" id="{4C9D6C18-D707-8B41-B48D-E0D9AC7ECBFA}"/>
              </a:ext>
            </a:extLst>
          </p:cNvPr>
          <p:cNvSpPr/>
          <p:nvPr/>
        </p:nvSpPr>
        <p:spPr>
          <a:xfrm>
            <a:off x="6225479" y="894225"/>
            <a:ext cx="3646211" cy="1089529"/>
          </a:xfrm>
          <a:prstGeom prst="rect">
            <a:avLst/>
          </a:prstGeom>
          <a:solidFill>
            <a:srgbClr val="C00000"/>
          </a:solidFill>
          <a:ln>
            <a:solidFill>
              <a:schemeClr val="tx1"/>
            </a:solidFill>
          </a:ln>
        </p:spPr>
        <p:txBody>
          <a:bodyPr wrap="square">
            <a:spAutoFit/>
          </a:bodyPr>
          <a:lstStyle/>
          <a:p>
            <a:pPr>
              <a:lnSpc>
                <a:spcPct val="90000"/>
              </a:lnSpc>
              <a:defRPr>
                <a:solidFill>
                  <a:schemeClr val="bg1"/>
                </a:solidFill>
                <a:ea typeface="Arial" panose="020B0604020202020204" pitchFamily="34" charset="0"/>
              </a:defRPr>
            </a:pPr>
            <a:r>
              <a:rPr lang="ja-JP" altLang="en-US" dirty="0">
                <a:ea typeface="MS PGothic" panose="020B0600070205080204" pitchFamily="34" charset="-128"/>
              </a:rPr>
              <a:t>「</a:t>
            </a:r>
            <a:r>
              <a:rPr lang="en-US" altLang="ja-JP" dirty="0">
                <a:ea typeface="MS PGothic" panose="020B0600070205080204" pitchFamily="34" charset="-128"/>
              </a:rPr>
              <a:t>Profile</a:t>
            </a:r>
            <a:r>
              <a:rPr lang="ja-JP" altLang="en-US" dirty="0">
                <a:ea typeface="MS PGothic" panose="020B0600070205080204" pitchFamily="34" charset="-128"/>
              </a:rPr>
              <a:t> </a:t>
            </a:r>
            <a:r>
              <a:rPr lang="en-US" altLang="ja-JP" dirty="0">
                <a:ea typeface="MS PGothic" panose="020B0600070205080204" pitchFamily="34" charset="-128"/>
              </a:rPr>
              <a:t>Reports</a:t>
            </a:r>
            <a:r>
              <a:rPr lang="ja-JP" altLang="en-US" dirty="0">
                <a:ea typeface="MS PGothic" panose="020B0600070205080204" pitchFamily="34" charset="-128"/>
              </a:rPr>
              <a:t>」（プロファイルレポート）セクションに移動し、「ダウンロード」アイコンをクリックしてプロファイルをダウンロードします。</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66602" y="3073808"/>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ja-JP" altLang="en-US">
                <a:ea typeface="MS PGothic" panose="020B0600070205080204" pitchFamily="34" charset="-128"/>
              </a:rPr>
              <a:t>自分を知り、コントロールする</a:t>
            </a:r>
            <a:endParaRPr lang="ja-JP" altLang="en-US" dirty="0">
              <a:ea typeface="MS PGothic" panose="020B0600070205080204" pitchFamily="34" charset="-128"/>
            </a:endParaRPr>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679439" y="1391446"/>
            <a:ext cx="1751541" cy="823912"/>
          </a:xfrm>
        </p:spPr>
        <p:txBody>
          <a:bodyPr wrap="square">
            <a:noAutofit/>
          </a:bodyPr>
          <a:lstStyle/>
          <a:p>
            <a:pPr algn="ctr"/>
            <a:r>
              <a:rPr lang="ja-JP" altLang="en-US" dirty="0">
                <a:ea typeface="MS PGothic" panose="020B0600070205080204" pitchFamily="34" charset="-128"/>
              </a:rPr>
              <a:t>ソーシャル・スタイル</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4032601" cy="823912"/>
          </a:xfrm>
        </p:spPr>
        <p:txBody>
          <a:bodyPr wrap="square">
            <a:noAutofit/>
          </a:bodyPr>
          <a:lstStyle/>
          <a:p>
            <a:pPr>
              <a:lnSpc>
                <a:spcPct val="100000"/>
              </a:lnSpc>
              <a:defRPr sz="1800"/>
            </a:pPr>
            <a:r>
              <a:rPr lang="ja-JP" altLang="en-US" dirty="0">
                <a:ea typeface="MS PGothic" panose="020B0600070205080204" pitchFamily="34" charset="-128"/>
              </a:rPr>
              <a:t>自分と同じスタイルの人がお客様を</a:t>
            </a:r>
            <a:br>
              <a:rPr lang="en-US" altLang="ja-JP" dirty="0">
                <a:ea typeface="MS PGothic" panose="020B0600070205080204" pitchFamily="34" charset="-128"/>
              </a:rPr>
            </a:br>
            <a:r>
              <a:rPr lang="ja-JP" altLang="en-US" dirty="0">
                <a:ea typeface="MS PGothic" panose="020B0600070205080204" pitchFamily="34" charset="-128"/>
              </a:rPr>
              <a:t>いらだたせる行動（お客様のスタイル別）</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56</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defRPr>
                  <a:solidFill>
                    <a:schemeClr val="accent2"/>
                  </a:solidFill>
                  <a:latin typeface="Arial Black" panose="020B0A04020102020204" pitchFamily="34" charset="0"/>
                </a:defRPr>
              </a:pPr>
              <a:r>
                <a:rPr lang="ja-JP" altLang="en-US" b="1" dirty="0">
                  <a:ea typeface="MS PGothic" panose="020B0600070205080204" pitchFamily="34" charset="-128"/>
                </a:rPr>
                <a:t>ドライビング</a:t>
              </a: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defRPr>
                <a:solidFill>
                  <a:schemeClr val="accent2"/>
                </a:solidFill>
                <a:latin typeface="Arial Black" panose="020B0A04020102020204" pitchFamily="34" charset="0"/>
              </a:defRPr>
            </a:pPr>
            <a:r>
              <a:rPr lang="ja-JP" altLang="en-US" b="1" dirty="0">
                <a:ea typeface="MS PGothic" panose="020B0600070205080204" pitchFamily="34" charset="-128"/>
              </a:rPr>
              <a:t>エクスプレッシブ</a:t>
            </a:r>
            <a:endParaRPr lang="ja-JP" altLang="en-US" b="1" dirty="0">
              <a:solidFill>
                <a:schemeClr val="accent2"/>
              </a:solidFill>
              <a:ea typeface="MS PGothic" panose="020B0600070205080204" pitchFamily="34" charset="-128"/>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defRPr>
                <a:solidFill>
                  <a:schemeClr val="accent2"/>
                </a:solidFill>
                <a:latin typeface="Arial Black" panose="020B0A04020102020204" pitchFamily="34" charset="0"/>
              </a:defRPr>
            </a:pPr>
            <a:r>
              <a:rPr lang="ja-JP" altLang="en-US" b="1" dirty="0">
                <a:ea typeface="MS PGothic" panose="020B0600070205080204" pitchFamily="34" charset="-128"/>
              </a:rPr>
              <a:t>エミアブル</a:t>
            </a:r>
            <a:endParaRPr lang="ja-JP" altLang="en-US" b="1" dirty="0">
              <a:solidFill>
                <a:schemeClr val="accent2"/>
              </a:solidFill>
              <a:ea typeface="MS PGothic" panose="020B0600070205080204" pitchFamily="34" charset="-128"/>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defRPr>
                  <a:solidFill>
                    <a:schemeClr val="accent2"/>
                  </a:solidFill>
                  <a:latin typeface="Arial Black" panose="020B0A04020102020204" pitchFamily="34" charset="0"/>
                </a:defRPr>
              </a:pPr>
              <a:r>
                <a:rPr lang="ja-JP" altLang="en-US" b="1" dirty="0">
                  <a:ea typeface="MS PGothic" panose="020B0600070205080204" pitchFamily="34" charset="-128"/>
                </a:rPr>
                <a:t>アナリティカル</a:t>
              </a:r>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97780" y="1391446"/>
            <a:ext cx="4003694"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defRPr sz="1800"/>
            </a:pPr>
            <a:r>
              <a:rPr lang="ja-JP" altLang="en-US" dirty="0">
                <a:ea typeface="MS PGothic" panose="020B0600070205080204" pitchFamily="34" charset="-128"/>
              </a:rPr>
              <a:t>自分がスタイルに起因する行動をコントロールするために講じられる対策の一例</a:t>
            </a: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6" y="228600"/>
            <a:ext cx="2746374" cy="5715000"/>
          </a:xfrm>
        </p:spPr>
        <p:txBody>
          <a:bodyPr wrap="square" anchor="ctr">
            <a:noAutofit/>
          </a:bodyPr>
          <a:lstStyle/>
          <a:p>
            <a:pPr>
              <a:lnSpc>
                <a:spcPct val="100000"/>
              </a:lnSpc>
            </a:pPr>
            <a:r>
              <a:rPr lang="ja-JP" altLang="en-US" dirty="0">
                <a:ea typeface="MS PGothic" panose="020B0600070205080204" pitchFamily="34" charset="-128"/>
              </a:rPr>
              <a:t>スタイル観察のテクニック</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ja-JP" altLang="en-US" dirty="0">
                <a:ea typeface="MS PGothic" panose="020B0600070205080204" pitchFamily="34" charset="-128"/>
              </a:rPr>
              <a:t>結論を急がない</a:t>
            </a:r>
          </a:p>
          <a:p>
            <a:pPr>
              <a:spcBef>
                <a:spcPts val="1500"/>
              </a:spcBef>
              <a:spcAft>
                <a:spcPts val="1000"/>
              </a:spcAft>
              <a:defRPr sz="2000"/>
            </a:pPr>
            <a:r>
              <a:rPr lang="ja-JP" altLang="en-US" dirty="0">
                <a:ea typeface="MS PGothic" panose="020B0600070205080204" pitchFamily="34" charset="-128"/>
              </a:rPr>
              <a:t>客観性を保つ</a:t>
            </a:r>
          </a:p>
          <a:p>
            <a:pPr>
              <a:spcBef>
                <a:spcPts val="1500"/>
              </a:spcBef>
              <a:spcAft>
                <a:spcPts val="1000"/>
              </a:spcAft>
              <a:defRPr sz="2000"/>
            </a:pPr>
            <a:r>
              <a:rPr lang="ja-JP" altLang="en-US" dirty="0">
                <a:ea typeface="MS PGothic" panose="020B0600070205080204" pitchFamily="34" charset="-128"/>
              </a:rPr>
              <a:t>スタイルによる行動を個人の役割や立場から切り離す</a:t>
            </a:r>
          </a:p>
          <a:p>
            <a:pPr>
              <a:lnSpc>
                <a:spcPct val="100000"/>
              </a:lnSpc>
              <a:spcBef>
                <a:spcPts val="1500"/>
              </a:spcBef>
              <a:spcAft>
                <a:spcPts val="1000"/>
              </a:spcAft>
              <a:defRPr sz="2000"/>
            </a:pPr>
            <a:r>
              <a:rPr lang="ja-JP" altLang="en-US" dirty="0">
                <a:ea typeface="MS PGothic" panose="020B0600070205080204" pitchFamily="34" charset="-128"/>
              </a:rPr>
              <a:t>適度なストレス下に置くことで、各人のスタイルがわかり</a:t>
            </a:r>
            <a:br>
              <a:rPr lang="en-US" altLang="ja-JP" dirty="0">
                <a:ea typeface="MS PGothic" panose="020B0600070205080204" pitchFamily="34" charset="-128"/>
              </a:rPr>
            </a:br>
            <a:r>
              <a:rPr lang="ja-JP" altLang="en-US" dirty="0">
                <a:ea typeface="MS PGothic" panose="020B0600070205080204" pitchFamily="34" charset="-128"/>
              </a:rPr>
              <a:t>やすくなる</a:t>
            </a:r>
          </a:p>
          <a:p>
            <a:pPr>
              <a:spcBef>
                <a:spcPts val="1500"/>
              </a:spcBef>
              <a:spcAft>
                <a:spcPts val="1000"/>
              </a:spcAft>
              <a:defRPr sz="2000"/>
            </a:pPr>
            <a:r>
              <a:rPr lang="ja-JP" altLang="en-US" dirty="0">
                <a:ea typeface="MS PGothic" panose="020B0600070205080204" pitchFamily="34" charset="-128"/>
              </a:rPr>
              <a:t>邪魔をしない（観察に専念）</a:t>
            </a:r>
          </a:p>
          <a:p>
            <a:pPr>
              <a:spcBef>
                <a:spcPts val="1500"/>
              </a:spcBef>
              <a:spcAft>
                <a:spcPts val="1000"/>
              </a:spcAft>
            </a:pPr>
            <a:endParaRPr lang="ja-JP" altLang="en-US" sz="2000" dirty="0">
              <a:ea typeface="MS PGothic" panose="020B0600070205080204"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57</a:t>
            </a:fld>
            <a:endParaRPr lang="ja-JP" altLang="en-US" dirty="0">
              <a:ea typeface="MS PGothic" panose="020B0600070205080204"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21628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811668"/>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a:ea typeface="MS PGothic" panose="020B0600070205080204" pitchFamily="34" charset="-128"/>
              </a:rPr>
              <a:t>2</a:t>
            </a:r>
            <a:endParaRPr lang="en-US" altLang="ja-JP" dirty="0">
              <a:ea typeface="MS PGothic" panose="020B0600070205080204"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39742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529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93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a:ea typeface="MS PGothic" panose="020B0600070205080204" pitchFamily="34" charset="-128"/>
              </a:rPr>
              <a:t>5</a:t>
            </a:r>
            <a:endParaRPr lang="en-US" altLang="ja-JP" dirty="0">
              <a:ea typeface="MS PGothic" panose="020B0600070205080204"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ja-JP" altLang="en-US" dirty="0">
                <a:solidFill>
                  <a:schemeClr val="accent2"/>
                </a:solidFill>
              </a:rPr>
              <a:t>対応性</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ja-JP" smtClean="0"/>
              <a:t>58</a:t>
            </a:fld>
            <a:endParaRPr lang="ja-JP" alt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8" y="2316480"/>
            <a:ext cx="7119271" cy="1588707"/>
          </a:xfrm>
        </p:spPr>
        <p:txBody>
          <a:bodyPr wrap="square"/>
          <a:lstStyle/>
          <a:p>
            <a:pPr>
              <a:lnSpc>
                <a:spcPct val="110000"/>
              </a:lnSpc>
            </a:pPr>
            <a:r>
              <a:rPr lang="ja-JP" altLang="en-US" dirty="0"/>
              <a:t>対応性とは、ほかの人のスタイル別</a:t>
            </a:r>
            <a:br>
              <a:rPr lang="ja-JP" altLang="en-US" dirty="0"/>
            </a:br>
            <a:r>
              <a:rPr lang="ja-JP" altLang="en-US" dirty="0"/>
              <a:t>ニーズにどれだけうまく適応できるかです</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ja-JP" smtClean="0"/>
              <a:t>59</a:t>
            </a:fld>
            <a:endParaRPr lang="ja-JP" alt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ja-JP" altLang="en-US">
                <a:ea typeface="MS PGothic" panose="020B0600070205080204" pitchFamily="34" charset="-128"/>
              </a:rPr>
              <a:t>アクションに表れるスタイルの特徴</a:t>
            </a:r>
            <a:endParaRPr lang="ja-JP" altLang="en-US" dirty="0">
              <a:ea typeface="MS PGothic" panose="020B0600070205080204" pitchFamily="34" charset="-128"/>
            </a:endParaRP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ja-JP" altLang="en-US">
                <a:ea typeface="MS PGothic" panose="020B0600070205080204" pitchFamily="34" charset="-128"/>
              </a:rPr>
              <a:t>観察</a:t>
            </a:r>
          </a:p>
          <a:p>
            <a:pPr algn="r">
              <a:spcBef>
                <a:spcPct val="0"/>
              </a:spcBef>
              <a:buClrTx/>
              <a:buSzTx/>
              <a:buFontTx/>
              <a:buNone/>
            </a:pPr>
            <a:endParaRPr lang="ja-JP" altLang="en-US" sz="2400">
              <a:ea typeface="MS PGothic" panose="020B0600070205080204" pitchFamily="34" charset="-128"/>
              <a:cs typeface="+mn-cs"/>
            </a:endParaRPr>
          </a:p>
          <a:p>
            <a:pPr algn="r">
              <a:spcBef>
                <a:spcPct val="0"/>
              </a:spcBef>
              <a:buClrTx/>
              <a:buSzTx/>
              <a:buFontTx/>
              <a:buNone/>
              <a:defRPr sz="2400"/>
            </a:pPr>
            <a:r>
              <a:rPr lang="ja-JP" altLang="en-US">
                <a:ea typeface="MS PGothic" panose="020B0600070205080204" pitchFamily="34" charset="-128"/>
              </a:rPr>
              <a:t>意見</a:t>
            </a:r>
          </a:p>
          <a:p>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08987" y="4281964"/>
              <a:ext cx="1031012" cy="369332"/>
            </a:xfrm>
            <a:prstGeom prst="rect">
              <a:avLst/>
            </a:prstGeom>
            <a:noFill/>
          </p:spPr>
          <p:txBody>
            <a:bodyPr wrap="square">
              <a:spAutoFit/>
            </a:bodyPr>
            <a:lstStyle/>
            <a:p>
              <a:pPr algn="ctr"/>
              <a:r>
                <a:rPr lang="ja-JP" altLang="en-US" dirty="0">
                  <a:ea typeface="MS PGothic" panose="020B0600070205080204" pitchFamily="34" charset="-128"/>
                </a:rPr>
                <a:t> カイル</a:t>
              </a:r>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ja-JP" altLang="en-US">
                  <a:ea typeface="MS PGothic" panose="020B0600070205080204" pitchFamily="34" charset="-128"/>
                </a:rPr>
                <a:t> ラナ</a:t>
              </a:r>
              <a:endParaRPr lang="ja-JP" altLang="en-US" dirty="0">
                <a:ea typeface="MS PGothic" panose="020B0600070205080204" pitchFamily="34" charset="-128"/>
              </a:endParaRPr>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en-US" altLang="ja-JP">
                  <a:ea typeface="MS PGothic" panose="020B0600070205080204" pitchFamily="34" charset="-128"/>
                </a:rPr>
                <a:t>AJ</a:t>
              </a:r>
              <a:endParaRPr lang="en-US" altLang="ja-JP" dirty="0">
                <a:ea typeface="MS PGothic" panose="020B0600070205080204" pitchFamily="34" charset="-128"/>
              </a:endParaRPr>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ja-JP" altLang="en-US">
                  <a:ea typeface="MS PGothic" panose="020B0600070205080204" pitchFamily="34" charset="-128"/>
                </a:rPr>
                <a:t>アビー</a:t>
              </a: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対応性の</a:t>
            </a:r>
            <a:r>
              <a:rPr lang="en-US" altLang="ja-JP" dirty="0">
                <a:ea typeface="MS PGothic" panose="020B0600070205080204" pitchFamily="34" charset="-128"/>
              </a:rPr>
              <a:t>4</a:t>
            </a:r>
            <a:r>
              <a:rPr lang="ja-JP" altLang="en-US" dirty="0">
                <a:ea typeface="MS PGothic" panose="020B0600070205080204" pitchFamily="34" charset="-128"/>
              </a:rPr>
              <a:t>つの源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60</a:t>
            </a:fld>
            <a:endParaRPr lang="ja-JP" altLang="en-US" dirty="0">
              <a:ea typeface="MS PGothic" panose="020B0600070205080204"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dirty="0">
                  <a:ea typeface="MS PGothic" panose="020B0600070205080204" pitchFamily="34" charset="-128"/>
                </a:rPr>
                <a:t>イメージ</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dirty="0">
                  <a:ea typeface="MS PGothic" panose="020B0600070205080204" pitchFamily="34" charset="-128"/>
                </a:rPr>
                <a:t>プレゼン</a:t>
              </a:r>
            </a:p>
            <a:p>
              <a:pPr algn="ctr">
                <a:lnSpc>
                  <a:spcPct val="85000"/>
                </a:lnSpc>
                <a:defRPr sz="1800">
                  <a:solidFill>
                    <a:schemeClr val="bg1"/>
                  </a:solidFill>
                </a:defRPr>
              </a:pPr>
              <a:r>
                <a:rPr lang="ja-JP" altLang="en-US" dirty="0">
                  <a:ea typeface="MS PGothic" panose="020B0600070205080204" pitchFamily="34" charset="-128"/>
                </a:rPr>
                <a:t>テーション</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コンピタンス</a:t>
              </a:r>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フィードバック</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ja-JP" altLang="en-US">
                  <a:ea typeface="MS PGothic" panose="020B0600070205080204" pitchFamily="34" charset="-128"/>
                </a:rPr>
                <a:t>適切に適用される</a:t>
              </a:r>
              <a:endParaRPr lang="ja-JP" altLang="en-US" dirty="0">
                <a:ea typeface="MS PGothic" panose="020B0600070205080204" pitchFamily="34" charset="-128"/>
              </a:endParaRP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ja-JP" altLang="en-US">
                  <a:ea typeface="MS PGothic" panose="020B0600070205080204" pitchFamily="34" charset="-128"/>
                </a:rPr>
                <a:t>その結果が</a:t>
              </a:r>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高い対応性</a:t>
              </a:r>
              <a:endParaRPr lang="ja-JP" altLang="en-US" dirty="0">
                <a:ea typeface="MS PGothic" panose="020B0600070205080204" pitchFamily="34" charset="-128"/>
              </a:endParaRP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1"/>
                <a:ext cx="270668" cy="272653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ja-JP" altLang="en-US">
                <a:ea typeface="MS PGothic" panose="020B0600070205080204" pitchFamily="34" charset="-128"/>
              </a:rPr>
              <a:t>アクションに表れる対応性</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61</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wrap="square" anchor="ctr">
            <a:noAutofit/>
          </a:bodyPr>
          <a:lstStyle/>
          <a:p>
            <a:pPr algn="r">
              <a:spcBef>
                <a:spcPts val="500"/>
              </a:spcBef>
              <a:buClrTx/>
              <a:buSzTx/>
              <a:buFontTx/>
              <a:buNone/>
              <a:defRPr sz="2400"/>
            </a:pPr>
            <a:r>
              <a:rPr lang="ja-JP" altLang="en-US" dirty="0">
                <a:ea typeface="MS PGothic" panose="020B0600070205080204" pitchFamily="34" charset="-128"/>
              </a:rPr>
              <a:t>行動面で対応性を発揮</a:t>
            </a:r>
            <a:br>
              <a:rPr lang="en-US" altLang="ja-JP" dirty="0">
                <a:ea typeface="MS PGothic" panose="020B0600070205080204" pitchFamily="34" charset="-128"/>
              </a:rPr>
            </a:br>
            <a:r>
              <a:rPr lang="ja-JP" altLang="en-US" dirty="0">
                <a:ea typeface="MS PGothic" panose="020B0600070205080204" pitchFamily="34" charset="-128"/>
              </a:rPr>
              <a:t>するために、それぞれは</a:t>
            </a:r>
            <a:br>
              <a:rPr lang="en-US" altLang="ja-JP" dirty="0">
                <a:ea typeface="MS PGothic" panose="020B0600070205080204" pitchFamily="34" charset="-128"/>
              </a:rPr>
            </a:br>
            <a:r>
              <a:rPr lang="ja-JP" altLang="en-US" dirty="0">
                <a:ea typeface="MS PGothic" panose="020B0600070205080204" pitchFamily="34" charset="-128"/>
              </a:rPr>
              <a:t>何をしましたか？</a:t>
            </a:r>
            <a:endParaRPr lang="en-US" altLang="ja-JP" dirty="0">
              <a:ea typeface="MS PGothic" panose="020B0600070205080204" pitchFamily="34" charset="-128"/>
            </a:endParaRPr>
          </a:p>
          <a:p>
            <a:pPr algn="r">
              <a:spcBef>
                <a:spcPts val="500"/>
              </a:spcBef>
              <a:buClrTx/>
              <a:buSzTx/>
              <a:buFontTx/>
              <a:buNone/>
              <a:defRPr sz="2400"/>
            </a:pPr>
            <a:r>
              <a:rPr lang="ja-JP" altLang="en-US" dirty="0">
                <a:ea typeface="MS PGothic" panose="020B0600070205080204" pitchFamily="34" charset="-128"/>
              </a:rPr>
              <a:t>具体的にはどのような</a:t>
            </a:r>
            <a:br>
              <a:rPr lang="en-US" altLang="ja-JP" dirty="0">
                <a:ea typeface="MS PGothic" panose="020B0600070205080204" pitchFamily="34" charset="-128"/>
              </a:rPr>
            </a:br>
            <a:r>
              <a:rPr lang="ja-JP" altLang="en-US" dirty="0">
                <a:ea typeface="MS PGothic" panose="020B0600070205080204" pitchFamily="34" charset="-128"/>
              </a:rPr>
              <a:t>行動を取りましたか？</a:t>
            </a:r>
            <a:endParaRPr lang="ja-JP" altLang="en-US" sz="2400" dirty="0">
              <a:ea typeface="MS PGothic" panose="020B0600070205080204" pitchFamily="34" charset="-128"/>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22057" y="4324740"/>
              <a:ext cx="1026640" cy="369332"/>
            </a:xfrm>
            <a:prstGeom prst="rect">
              <a:avLst/>
            </a:prstGeom>
            <a:noFill/>
          </p:spPr>
          <p:txBody>
            <a:bodyPr wrap="square">
              <a:noAutofit/>
            </a:bodyPr>
            <a:lstStyle/>
            <a:p>
              <a:pPr algn="ctr"/>
              <a:r>
                <a:rPr lang="ja-JP" altLang="en-US" dirty="0">
                  <a:ea typeface="MS PGothic" panose="020B0600070205080204" pitchFamily="34" charset="-128"/>
                </a:rPr>
                <a:t> カイル</a:t>
              </a:r>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ja-JP" altLang="en-US">
                  <a:ea typeface="MS PGothic" panose="020B0600070205080204" pitchFamily="34" charset="-128"/>
                </a:rPr>
                <a:t> ラナ</a:t>
              </a:r>
              <a:endParaRPr lang="ja-JP" altLang="en-US" dirty="0">
                <a:ea typeface="MS PGothic" panose="020B0600070205080204" pitchFamily="34" charset="-128"/>
              </a:endParaRPr>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en-US" altLang="ja-JP">
                  <a:ea typeface="MS PGothic" panose="020B0600070205080204" pitchFamily="34" charset="-128"/>
                </a:rPr>
                <a:t>AJ</a:t>
              </a:r>
              <a:endParaRPr lang="en-US" altLang="ja-JP" dirty="0">
                <a:ea typeface="MS PGothic" panose="020B0600070205080204" pitchFamily="34" charset="-128"/>
              </a:endParaRPr>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ja-JP" altLang="en-US">
                  <a:ea typeface="MS PGothic" panose="020B0600070205080204" pitchFamily="34" charset="-128"/>
                </a:rPr>
                <a:t>アビー</a:t>
              </a: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ja-JP" altLang="en-US" dirty="0">
                <a:solidFill>
                  <a:schemeClr val="accent2"/>
                </a:solidFill>
              </a:rPr>
              <a:t>対応性プロファイル</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altLang="ja-JP" smtClean="0"/>
              <a:t>62</a:t>
            </a:fld>
            <a:endParaRPr lang="ja-JP" alt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ja-JP" altLang="en-US">
                <a:ea typeface="MS PGothic" panose="020B0600070205080204" pitchFamily="34" charset="-128"/>
              </a:rPr>
              <a:t>対応性</a:t>
            </a:r>
            <a:endParaRPr lang="ja-JP" altLang="en-US"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63</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ja-JP" altLang="en-US" dirty="0">
                <a:ea typeface="MS PGothic" panose="020B0600070205080204" pitchFamily="34" charset="-128"/>
              </a:rPr>
              <a:t>ほかの人のスタイル別ニーズに対応するときの自分の一貫性を示す尺度</a:t>
            </a: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913064042"/>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rPr lang="en-US" altLang="ja-JP" noProof="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一貫性が欠如</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lang="en-US" altLang="ja-JP" noProof="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ある程度の</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lang="en-US" altLang="ja-JP" noProof="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通常は一貫性を保持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rPr lang="en-US" altLang="ja-JP" noProof="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非常に高い</a:t>
                      </a:r>
                    </a:p>
                    <a:p>
                      <a:pPr algn="ctr">
                        <a:defRPr>
                          <a:solidFill>
                            <a:schemeClr val="bg1"/>
                          </a:solidFill>
                        </a:defRPr>
                      </a:pPr>
                      <a:r>
                        <a:rPr lang="ja-JP" altLang="en-US" noProof="0" dirty="0"/>
                        <a:t>対応性を保持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ja-JP" altLang="en-US" dirty="0"/>
              <a:t>各対応性ポジションの意味</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ja-JP" smtClean="0"/>
              <a:t>64</a:t>
            </a:fld>
            <a:endParaRPr lang="ja-JP" altLang="en-US"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t>© The TRACOM Corporation. All Rights Reserved.</a:t>
            </a:r>
            <a:endParaRPr lang="en-US" altLang="ja-JP"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587592673"/>
              </p:ext>
            </p:extLst>
          </p:nvPr>
        </p:nvGraphicFramePr>
        <p:xfrm>
          <a:off x="390524" y="216200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272100">
                  <a:extLst>
                    <a:ext uri="{9D8B030D-6E8A-4147-A177-3AD203B41FA5}">
                      <a16:colId xmlns:a16="http://schemas.microsoft.com/office/drawing/2014/main" val="2938964314"/>
                    </a:ext>
                  </a:extLst>
                </a:gridCol>
                <a:gridCol w="1527184">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lang="ja-JP" altLang="en-US" sz="1400" baseline="0" noProof="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3</a:t>
                      </a:r>
                    </a:p>
                  </a:txBody>
                  <a:tcPr marL="0" marR="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lang="ja-JP" altLang="en-US" sz="1400" baseline="0" noProof="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まったく</a:t>
                      </a:r>
                      <a:br>
                        <a:rPr lang="en-US" altLang="ja-JP" noProof="0" dirty="0"/>
                      </a:br>
                      <a:r>
                        <a:rPr lang="ja-JP" altLang="en-US" noProof="0" dirty="0"/>
                        <a:t>当てはまらない</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当てはまら</a:t>
                      </a:r>
                      <a:br>
                        <a:rPr lang="en-US" altLang="ja-JP" noProof="0" dirty="0"/>
                      </a:br>
                      <a:r>
                        <a:rPr lang="ja-JP" altLang="en-US" noProof="0" dirty="0"/>
                        <a:t>ない</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一部当てはまり</a:t>
                      </a:r>
                      <a:br>
                        <a:rPr lang="ja-JP" altLang="en-US" sz="1400" baseline="0" noProof="0" dirty="0"/>
                      </a:br>
                      <a:r>
                        <a:rPr lang="ja-JP" altLang="en-US" noProof="0" dirty="0"/>
                        <a:t>一部当てはまらない</a:t>
                      </a:r>
                    </a:p>
                  </a:txBody>
                  <a:tcPr marL="0" marR="0"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当てはまる</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大いに</a:t>
                      </a:r>
                      <a:br>
                        <a:rPr lang="en-US" altLang="ja-JP" noProof="0" dirty="0"/>
                      </a:br>
                      <a:r>
                        <a:rPr lang="ja-JP" altLang="en-US" noProof="0" dirty="0"/>
                        <a:t>当てはまる</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lang="en-US" altLang="ja-JP" noProof="0" dirty="0"/>
                        <a:t>1. </a:t>
                      </a:r>
                      <a:r>
                        <a:rPr lang="ja-JP" altLang="en-US" noProof="0" dirty="0"/>
                        <a:t>前向きな見通しを持って、新しい状況に取り組みます。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lang="en-US" altLang="ja-JP" noProof="0"/>
                        <a:t>2. </a:t>
                      </a:r>
                      <a:r>
                        <a:rPr lang="ja-JP" altLang="en-US" noProof="0"/>
                        <a:t>同僚と良好な関係を築きます。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lang="en-US" altLang="ja-JP" noProof="0"/>
                        <a:t>3. </a:t>
                      </a:r>
                      <a:r>
                        <a:rPr lang="ja-JP" altLang="en-US" noProof="0"/>
                        <a:t>効果的な方法でグループにアイデアを提示します。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ja-JP" altLang="en-US"/>
                <a:t>一貫性</a:t>
              </a:r>
              <a:endParaRPr lang="ja-JP" altLang="en-US"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ja-JP" altLang="en-US">
                <a:ea typeface="MS PGothic" panose="020B0600070205080204" pitchFamily="34" charset="-128"/>
              </a:rPr>
              <a:t>全般的な対応性</a:t>
            </a:r>
            <a:endParaRPr lang="ja-JP" altLang="en-US" dirty="0">
              <a:ea typeface="MS PGothic" panose="020B0600070205080204"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293162287"/>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ja-JP" noProof="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一貫性が欠如</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ある程度の</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通常は</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非常に高い</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ja-JP" altLang="en-US" sz="18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lang="ja-JP" altLang="en-US" noProof="0"/>
                        <a:t>ほかの人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ja-JP" altLang="en-US" noProof="0"/>
                        <a:t>自分</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ja-JP" altLang="en-US" sz="18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65</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ja-JP" altLang="en-US">
                <a:ea typeface="MS PGothic" panose="020B0600070205080204" pitchFamily="34" charset="-128"/>
              </a:rPr>
              <a:t>対応性を発揮した行動の一貫性</a:t>
            </a:r>
            <a:endParaRPr lang="ja-JP" altLang="en-US" dirty="0">
              <a:ea typeface="MS PGothic" panose="020B0600070205080204" pitchFamily="34" charset="-128"/>
            </a:endParaRPr>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687764" cy="1995488"/>
          </a:xfrm>
        </p:spPr>
        <p:txBody>
          <a:bodyPr/>
          <a:lstStyle/>
          <a:p>
            <a:r>
              <a:rPr lang="ja-JP" altLang="en-US" dirty="0">
                <a:ea typeface="MS PGothic" panose="020B0600070205080204" pitchFamily="34" charset="-128"/>
              </a:rPr>
              <a:t>対応性の詳細</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503193827"/>
              </p:ext>
            </p:extLst>
          </p:nvPr>
        </p:nvGraphicFramePr>
        <p:xfrm>
          <a:off x="4170363" y="323320"/>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ja-JP" altLang="en-US" sz="1100" noProof="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lang="en-US" altLang="ja-JP" noProof="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一貫性が欠如</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ある程度の</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通常は</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非常に高い</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ja-JP" altLang="en-US" sz="16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ja-JP" altLang="en-US" noProof="0"/>
                        <a:t>ほかの人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ja-JP" altLang="en-US" sz="16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lang="ja-JP" altLang="en-US" sz="1600" b="1" kern="1200" cap="all" baseline="0" noProof="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ja-JP" altLang="en-US" noProof="0" dirty="0"/>
                        <a:t>自分</a:t>
                      </a:r>
                    </a:p>
                    <a:p>
                      <a:pPr marL="0" algn="ctr" defTabSz="914400" rtl="0" eaLnBrk="1" latinLnBrk="0" hangingPunct="1"/>
                      <a:endParaRPr lang="ja-JP" altLang="en-US" sz="16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6" y="2352675"/>
            <a:ext cx="2833938" cy="3590926"/>
          </a:xfrm>
        </p:spPr>
        <p:txBody>
          <a:bodyPr wrap="square"/>
          <a:lstStyle/>
          <a:p>
            <a:r>
              <a:rPr lang="ja-JP" altLang="en-US" sz="2200" dirty="0">
                <a:ea typeface="MS PGothic" panose="020B0600070205080204" pitchFamily="34" charset="-128"/>
              </a:rPr>
              <a:t>対応性を発揮した</a:t>
            </a:r>
            <a:br>
              <a:rPr lang="en-US" altLang="ja-JP" sz="2200" dirty="0">
                <a:ea typeface="MS PGothic" panose="020B0600070205080204" pitchFamily="34" charset="-128"/>
              </a:rPr>
            </a:br>
            <a:r>
              <a:rPr lang="ja-JP" altLang="en-US" sz="2200" dirty="0">
                <a:ea typeface="MS PGothic" panose="020B0600070205080204" pitchFamily="34" charset="-128"/>
              </a:rPr>
              <a:t>行動の一貫性</a:t>
            </a:r>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66</a:t>
            </a:fld>
            <a:endParaRPr lang="ja-JP" altLang="en-US" dirty="0">
              <a:ea typeface="MS PGothic" panose="020B0600070205080204" pitchFamily="34" charset="-128"/>
            </a:endParaRPr>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ja-JP" altLang="en-US" dirty="0">
                <a:ea typeface="MS PGothic" panose="020B0600070205080204" pitchFamily="34" charset="-128"/>
              </a:rPr>
              <a:t>プレゼンテーション：</a:t>
            </a:r>
            <a:r>
              <a:rPr lang="en-US" altLang="ja-JP" dirty="0">
                <a:ea typeface="MS PGothic" panose="020B0600070205080204" pitchFamily="34" charset="-128"/>
              </a:rPr>
              <a:t>X</a:t>
            </a:r>
            <a:endParaRPr lang="ja-JP" altLang="en-US" dirty="0">
              <a:ea typeface="MS PGothic" panose="020B0600070205080204" pitchFamily="34" charset="-128"/>
            </a:endParaRPr>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3024231769"/>
              </p:ext>
            </p:extLst>
          </p:nvPr>
        </p:nvGraphicFramePr>
        <p:xfrm>
          <a:off x="4174596" y="2439466"/>
          <a:ext cx="7793036" cy="1845678"/>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ja-JP" altLang="en-US" sz="1100" noProof="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lang="en-US" altLang="ja-JP" noProof="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一貫性が欠如</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ある程度の</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通常は</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非常に高い</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lang="ja-JP" altLang="en-US" sz="16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lang="ja-JP" altLang="en-US" sz="16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lang="ja-JP" altLang="en-US" sz="1600" b="1" kern="1200" cap="all" baseline="0" noProof="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ja-JP" altLang="en-US" noProof="0"/>
                        <a:t>ほかの人</a:t>
                      </a:r>
                    </a:p>
                    <a:p>
                      <a:pPr marL="0" algn="ctr" defTabSz="914400" rtl="0" eaLnBrk="1" latinLnBrk="0" hangingPunct="1"/>
                      <a:endParaRPr lang="ja-JP" altLang="en-US" sz="16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ja-JP" altLang="en-US" noProof="0" dirty="0"/>
                        <a:t>自分</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ja-JP" altLang="en-US" dirty="0">
                <a:ea typeface="MS PGothic" panose="020B0600070205080204" pitchFamily="34" charset="-128"/>
              </a:rPr>
              <a:t>コンピタンス：</a:t>
            </a:r>
            <a:r>
              <a:rPr lang="en-US" altLang="ja-JP" dirty="0">
                <a:ea typeface="MS PGothic" panose="020B0600070205080204" pitchFamily="34" charset="-128"/>
              </a:rPr>
              <a:t>Y</a:t>
            </a:r>
            <a:endParaRPr lang="ja-JP" altLang="en-US" dirty="0">
              <a:ea typeface="MS PGothic" panose="020B0600070205080204" pitchFamily="34" charset="-128"/>
            </a:endParaRPr>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3783508484"/>
              </p:ext>
            </p:extLst>
          </p:nvPr>
        </p:nvGraphicFramePr>
        <p:xfrm>
          <a:off x="4178829" y="4563669"/>
          <a:ext cx="7793036" cy="1700742"/>
        </p:xfrm>
        <a:graphic>
          <a:graphicData uri="http://schemas.openxmlformats.org/drawingml/2006/table">
            <a:tbl>
              <a:tblPr>
                <a:tableStyleId>{5940675A-B579-460E-94D1-54222C63F5DA}</a:tableStyleId>
              </a:tblPr>
              <a:tblGrid>
                <a:gridCol w="594598">
                  <a:extLst>
                    <a:ext uri="{9D8B030D-6E8A-4147-A177-3AD203B41FA5}">
                      <a16:colId xmlns:a16="http://schemas.microsoft.com/office/drawing/2014/main" val="3131789450"/>
                    </a:ext>
                  </a:extLst>
                </a:gridCol>
                <a:gridCol w="1353661">
                  <a:extLst>
                    <a:ext uri="{9D8B030D-6E8A-4147-A177-3AD203B41FA5}">
                      <a16:colId xmlns:a16="http://schemas.microsoft.com/office/drawing/2014/main" val="1166947200"/>
                    </a:ext>
                  </a:extLst>
                </a:gridCol>
                <a:gridCol w="603032">
                  <a:extLst>
                    <a:ext uri="{9D8B030D-6E8A-4147-A177-3AD203B41FA5}">
                      <a16:colId xmlns:a16="http://schemas.microsoft.com/office/drawing/2014/main" val="2679774921"/>
                    </a:ext>
                  </a:extLst>
                </a:gridCol>
                <a:gridCol w="1345227">
                  <a:extLst>
                    <a:ext uri="{9D8B030D-6E8A-4147-A177-3AD203B41FA5}">
                      <a16:colId xmlns:a16="http://schemas.microsoft.com/office/drawing/2014/main" val="2831005349"/>
                    </a:ext>
                  </a:extLst>
                </a:gridCol>
                <a:gridCol w="628334">
                  <a:extLst>
                    <a:ext uri="{9D8B030D-6E8A-4147-A177-3AD203B41FA5}">
                      <a16:colId xmlns:a16="http://schemas.microsoft.com/office/drawing/2014/main" val="3231134171"/>
                    </a:ext>
                  </a:extLst>
                </a:gridCol>
                <a:gridCol w="1319925">
                  <a:extLst>
                    <a:ext uri="{9D8B030D-6E8A-4147-A177-3AD203B41FA5}">
                      <a16:colId xmlns:a16="http://schemas.microsoft.com/office/drawing/2014/main" val="163525089"/>
                    </a:ext>
                  </a:extLst>
                </a:gridCol>
                <a:gridCol w="586164">
                  <a:extLst>
                    <a:ext uri="{9D8B030D-6E8A-4147-A177-3AD203B41FA5}">
                      <a16:colId xmlns:a16="http://schemas.microsoft.com/office/drawing/2014/main" val="3840005315"/>
                    </a:ext>
                  </a:extLst>
                </a:gridCol>
                <a:gridCol w="1362095">
                  <a:extLst>
                    <a:ext uri="{9D8B030D-6E8A-4147-A177-3AD203B41FA5}">
                      <a16:colId xmlns:a16="http://schemas.microsoft.com/office/drawing/2014/main" val="2257131370"/>
                    </a:ext>
                  </a:extLst>
                </a:gridCol>
              </a:tblGrid>
              <a:tr h="344694">
                <a:tc gridSpan="8">
                  <a:txBody>
                    <a:bodyPr/>
                    <a:lstStyle/>
                    <a:p>
                      <a:pPr algn="ctr"/>
                      <a:endParaRPr lang="ja-JP" altLang="en-US" sz="1100" noProof="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lang="en-US" altLang="ja-JP" noProof="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一貫性が欠如</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ある程度の</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通常は</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100000"/>
                        </a:lnSpc>
                        <a:defRPr sz="2000">
                          <a:solidFill>
                            <a:schemeClr val="accent6"/>
                          </a:solidFill>
                        </a:defRPr>
                      </a:pPr>
                      <a:r>
                        <a:rPr lang="en-US" altLang="ja-JP" noProof="0"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100000"/>
                        </a:lnSpc>
                        <a:defRPr sz="1600">
                          <a:solidFill>
                            <a:schemeClr val="bg1"/>
                          </a:solidFill>
                        </a:defRPr>
                      </a:pPr>
                      <a:r>
                        <a:rPr lang="ja-JP" altLang="en-US" noProof="0" dirty="0"/>
                        <a:t>非常に高い</a:t>
                      </a:r>
                      <a:br>
                        <a:rPr lang="en-US" altLang="ja-JP" noProof="0" dirty="0"/>
                      </a:br>
                      <a:r>
                        <a:rPr lang="ja-JP" altLang="en-US" noProof="0" dirty="0"/>
                        <a:t>一貫性を保持</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lang="ja-JP" altLang="en-US" sz="1600" b="1" kern="1200" cap="all" baseline="0" noProof="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lang="ja-JP" altLang="en-US" noProof="0"/>
                        <a:t>ほかの人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rPr lang="ja-JP" altLang="en-US" noProof="0"/>
                        <a:t>自分</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ja-JP" altLang="en-US" sz="16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ja-JP" altLang="en-US" dirty="0">
                <a:ea typeface="MS PGothic" panose="020B0600070205080204" pitchFamily="34" charset="-128"/>
              </a:rPr>
              <a:t>フィードバック：</a:t>
            </a:r>
            <a:r>
              <a:rPr lang="en-US" altLang="ja-JP" dirty="0">
                <a:ea typeface="MS PGothic" panose="020B0600070205080204" pitchFamily="34" charset="-128"/>
              </a:rPr>
              <a:t>X</a:t>
            </a:r>
            <a:endParaRPr lang="ja-JP" altLang="en-US" dirty="0">
              <a:ea typeface="MS PGothic" panose="020B0600070205080204" pitchFamily="34" charset="-128"/>
            </a:endParaRPr>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67</a:t>
            </a:fld>
            <a:endParaRPr lang="ja-JP" altLang="en-US"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01110C57-7527-6C4B-11E1-1949315CD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662" y="333487"/>
            <a:ext cx="4451890" cy="576072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F2BFF7AF-A06E-F17E-16D9-BC3E7722A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450" y="333487"/>
            <a:ext cx="4451466" cy="5760720"/>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68</a:t>
            </a:fld>
            <a:endParaRPr lang="ja-JP" altLang="en-US" sz="1000" dirty="0">
              <a:solidFill>
                <a:srgbClr val="898989"/>
              </a:solidFill>
            </a:endParaRPr>
          </a:p>
        </p:txBody>
      </p:sp>
      <p:pic>
        <p:nvPicPr>
          <p:cNvPr id="4" name="Picture 3" descr="Text, application, letter, email&#10;&#10;Description automatically generated">
            <a:extLst>
              <a:ext uri="{FF2B5EF4-FFF2-40B4-BE49-F238E27FC236}">
                <a16:creationId xmlns:a16="http://schemas.microsoft.com/office/drawing/2014/main" id="{B76A4F3D-F20A-72DB-95D6-CA0258EB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248" y="315026"/>
            <a:ext cx="4451790"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0FDD118D-0944-642A-F78E-4D0729E50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286" y="315026"/>
            <a:ext cx="4451466" cy="5760720"/>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69</a:t>
            </a:fld>
            <a:endParaRPr lang="ja-JP" altLang="en-US" sz="1000" dirty="0">
              <a:solidFill>
                <a:srgbClr val="898989"/>
              </a:solidFill>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 application, Word&#10;&#10;Description automatically generated">
            <a:extLst>
              <a:ext uri="{FF2B5EF4-FFF2-40B4-BE49-F238E27FC236}">
                <a16:creationId xmlns:a16="http://schemas.microsoft.com/office/drawing/2014/main" id="{2EA98462-9A25-D469-9A0C-0E3B4BBDD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983" y="451821"/>
            <a:ext cx="4451466" cy="5760720"/>
          </a:xfrm>
          <a:prstGeom prst="rect">
            <a:avLst/>
          </a:prstGeom>
          <a:ln>
            <a:solidFill>
              <a:schemeClr val="tx1"/>
            </a:solidFill>
          </a:ln>
        </p:spPr>
      </p:pic>
      <p:pic>
        <p:nvPicPr>
          <p:cNvPr id="8" name="Picture 7" descr="Graphical user interface&#10;&#10;Description automatically generated with low confidence">
            <a:extLst>
              <a:ext uri="{FF2B5EF4-FFF2-40B4-BE49-F238E27FC236}">
                <a16:creationId xmlns:a16="http://schemas.microsoft.com/office/drawing/2014/main" id="{FC34ED70-9CDF-841C-EAC9-209E334DE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551" y="451821"/>
            <a:ext cx="4451466" cy="5760720"/>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ja-JP" altLang="en-US">
                <a:ea typeface="MS PGothic" panose="020B0600070205080204" pitchFamily="34" charset="-128"/>
              </a:rPr>
              <a:t>担当顧客 </a:t>
            </a:r>
            <a:r>
              <a:rPr lang="en-US" altLang="ja-JP">
                <a:ea typeface="MS PGothic" panose="020B0600070205080204" pitchFamily="34" charset="-128"/>
              </a:rPr>
              <a:t>– </a:t>
            </a:r>
            <a:r>
              <a:rPr lang="ja-JP" altLang="en-US">
                <a:ea typeface="MS PGothic" panose="020B0600070205080204" pitchFamily="34" charset="-128"/>
              </a:rPr>
              <a:t>第一印象</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3" y="2316163"/>
            <a:ext cx="10281557" cy="3628308"/>
          </a:xfrm>
        </p:spPr>
        <p:txBody>
          <a:bodyPr wrap="square">
            <a:noAutofit/>
          </a:bodyPr>
          <a:lstStyle/>
          <a:p>
            <a:pPr eaLnBrk="1" hangingPunct="1">
              <a:defRPr sz="2400"/>
            </a:pPr>
            <a:r>
              <a:rPr lang="ja-JP" altLang="en-US" dirty="0">
                <a:ea typeface="MS PGothic" panose="020B0600070205080204" pitchFamily="34" charset="-128"/>
              </a:rPr>
              <a:t>前に特定した顧客について考えてみましょう。仮名を付け、以下を書き留めます。</a:t>
            </a:r>
          </a:p>
          <a:p>
            <a:pPr marL="342900" indent="-342900">
              <a:buFont typeface="Wingdings" panose="05000000000000000000" pitchFamily="2" charset="2"/>
              <a:buChar char="§"/>
              <a:defRPr sz="2400"/>
            </a:pPr>
            <a:r>
              <a:rPr lang="ja-JP" altLang="en-US" dirty="0">
                <a:ea typeface="MS PGothic" panose="020B0600070205080204" pitchFamily="34" charset="-128"/>
              </a:rPr>
              <a:t>自分が相手に感じた第一印象（最初のやり取りから）</a:t>
            </a:r>
          </a:p>
          <a:p>
            <a:endParaRPr lang="ja-JP" altLang="en-US" sz="2400" dirty="0">
              <a:ea typeface="MS PGothic" panose="020B0600070205080204" pitchFamily="34" charset="-128"/>
            </a:endParaRPr>
          </a:p>
          <a:p>
            <a:endParaRPr lang="ja-JP" altLang="en-US" sz="24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7</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70</a:t>
            </a:fld>
            <a:endParaRPr lang="ja-JP" altLang="en-US" sz="1000" dirty="0">
              <a:solidFill>
                <a:srgbClr val="898989"/>
              </a:solidFill>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10;&#10;Description automatically generated">
            <a:extLst>
              <a:ext uri="{FF2B5EF4-FFF2-40B4-BE49-F238E27FC236}">
                <a16:creationId xmlns:a16="http://schemas.microsoft.com/office/drawing/2014/main" id="{E7DA27DA-D169-96CB-52C5-91DB0D864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62" y="962805"/>
            <a:ext cx="3532911" cy="4572000"/>
          </a:xfrm>
          <a:prstGeom prst="rect">
            <a:avLst/>
          </a:prstGeom>
          <a:ln>
            <a:solidFill>
              <a:schemeClr val="tx1"/>
            </a:solidFill>
          </a:ln>
        </p:spPr>
      </p:pic>
      <p:pic>
        <p:nvPicPr>
          <p:cNvPr id="8" name="Picture 7" descr="Text, letter&#10;&#10;Description automatically generated">
            <a:extLst>
              <a:ext uri="{FF2B5EF4-FFF2-40B4-BE49-F238E27FC236}">
                <a16:creationId xmlns:a16="http://schemas.microsoft.com/office/drawing/2014/main" id="{111D15C2-9942-FE47-D889-B1CBF3DFD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544" y="962805"/>
            <a:ext cx="3532911" cy="4572000"/>
          </a:xfrm>
          <a:prstGeom prst="rect">
            <a:avLst/>
          </a:prstGeom>
          <a:ln>
            <a:solidFill>
              <a:schemeClr val="tx1"/>
            </a:solidFill>
          </a:ln>
        </p:spPr>
      </p:pic>
      <p:pic>
        <p:nvPicPr>
          <p:cNvPr id="11" name="Picture 10" descr="Text, letter&#10;&#10;Description automatically generated">
            <a:extLst>
              <a:ext uri="{FF2B5EF4-FFF2-40B4-BE49-F238E27FC236}">
                <a16:creationId xmlns:a16="http://schemas.microsoft.com/office/drawing/2014/main" id="{945E6B32-66A7-6B9F-D256-74A0A7B0E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7026" y="962805"/>
            <a:ext cx="3532911" cy="4572000"/>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094523" cy="1995488"/>
          </a:xfrm>
        </p:spPr>
        <p:txBody>
          <a:bodyPr wrap="square">
            <a:noAutofit/>
          </a:bodyPr>
          <a:lstStyle/>
          <a:p>
            <a:pPr>
              <a:lnSpc>
                <a:spcPct val="100000"/>
              </a:lnSpc>
            </a:pPr>
            <a:r>
              <a:rPr lang="ja-JP" altLang="en-US" dirty="0">
                <a:ea typeface="MS PGothic" panose="020B0600070205080204" pitchFamily="34" charset="-128"/>
              </a:rPr>
              <a:t>対人効果を</a:t>
            </a:r>
            <a:br>
              <a:rPr lang="en-US" altLang="ja-JP" dirty="0">
                <a:ea typeface="MS PGothic" panose="020B0600070205080204" pitchFamily="34" charset="-128"/>
              </a:rPr>
            </a:br>
            <a:r>
              <a:rPr lang="ja-JP" altLang="en-US" dirty="0">
                <a:ea typeface="MS PGothic" panose="020B0600070205080204" pitchFamily="34" charset="-128"/>
              </a:rPr>
              <a:t>向上させる</a:t>
            </a:r>
            <a:br>
              <a:rPr lang="en-US" altLang="ja-JP" dirty="0">
                <a:ea typeface="MS PGothic" panose="020B0600070205080204" pitchFamily="34" charset="-128"/>
              </a:rPr>
            </a:br>
            <a:r>
              <a:rPr lang="ja-JP" altLang="en-US" dirty="0">
                <a:ea typeface="MS PGothic" panose="020B0600070205080204" pitchFamily="34" charset="-128"/>
              </a:rPr>
              <a:t>ステップ</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ja-JP" altLang="en-US" sz="2000" dirty="0">
              <a:solidFill>
                <a:schemeClr val="tx1"/>
              </a:solidFill>
              <a:ea typeface="MS PGothic" panose="020B0600070205080204" pitchFamily="34" charset="-128"/>
            </a:endParaRP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自分がほかの人に与える影響を自覚する</a:t>
            </a: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自分の行動を管理する</a:t>
            </a: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ほかの人を客観的に観察する</a:t>
            </a:r>
          </a:p>
          <a:p>
            <a:pPr>
              <a:buFont typeface="Arial" panose="020B0604020202020204" pitchFamily="34" charset="0"/>
              <a:buChar char="​"/>
              <a:defRPr sz="2000">
                <a:solidFill>
                  <a:schemeClr val="tx1"/>
                </a:solidFill>
              </a:defRPr>
            </a:pPr>
            <a:r>
              <a:rPr lang="ja-JP" altLang="en-US" dirty="0">
                <a:ea typeface="MS PGothic" panose="020B0600070205080204" pitchFamily="34" charset="-128"/>
              </a:rPr>
              <a:t>ほかの人がスタイル別ニーズを</a:t>
            </a:r>
            <a:br>
              <a:rPr lang="en-US" altLang="ja-JP" dirty="0">
                <a:ea typeface="MS PGothic" panose="020B0600070205080204" pitchFamily="34" charset="-128"/>
              </a:rPr>
            </a:br>
            <a:r>
              <a:rPr lang="ja-JP" altLang="en-US" dirty="0">
                <a:ea typeface="MS PGothic" panose="020B0600070205080204" pitchFamily="34" charset="-128"/>
              </a:rPr>
              <a:t>満たせるよう支援する</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en-US" altLang="ja-JP" smtClean="0">
                <a:ea typeface="MS PGothic" panose="020B0600070205080204" pitchFamily="34" charset="-128"/>
              </a:rPr>
              <a:t>71</a:t>
            </a:fld>
            <a:endParaRPr lang="ja-JP" altLang="en-US" dirty="0">
              <a:ea typeface="MS PGothic" panose="020B0600070205080204" pitchFamily="34" charset="-128"/>
            </a:endParaRPr>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ja-JP" altLang="en-US" dirty="0">
                <a:ea typeface="MS PGothic" panose="020B0600070205080204" pitchFamily="34" charset="-128"/>
              </a:rPr>
              <a:t> </a:t>
            </a:r>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ja-JP" altLang="en-US" dirty="0">
              <a:ea typeface="MS PGothic" panose="020B0600070205080204" pitchFamily="34" charset="-128"/>
            </a:endParaRPr>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7" y="4019995"/>
            <a:ext cx="1047883" cy="584775"/>
          </a:xfrm>
          <a:prstGeom prst="rect">
            <a:avLst/>
          </a:prstGeom>
          <a:noFill/>
        </p:spPr>
        <p:txBody>
          <a:bodyPr wrap="square">
            <a:noAutofit/>
          </a:bodyPr>
          <a:lstStyle/>
          <a:p>
            <a:pP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自分を知る</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ja-JP" altLang="en-US" dirty="0">
                <a:ea typeface="MS PGothic" panose="020B0600070205080204" pitchFamily="34" charset="-128"/>
              </a:endParaRPr>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ja-JP" altLang="en-US" dirty="0">
                <a:ea typeface="MS PGothic" panose="020B0600070205080204" pitchFamily="34" charset="-128"/>
              </a:endParaRPr>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2" y="1443699"/>
            <a:ext cx="1611051" cy="584775"/>
          </a:xfrm>
          <a:prstGeom prst="rect">
            <a:avLst/>
          </a:prstGeom>
          <a:noFill/>
        </p:spPr>
        <p:txBody>
          <a:bodyPr wrap="square">
            <a:noAutofit/>
          </a:bodyPr>
          <a:lstStyle/>
          <a:p>
            <a:pP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自分をコントロールする</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19995"/>
            <a:ext cx="1450971" cy="862248"/>
          </a:xfrm>
          <a:prstGeom prst="rect">
            <a:avLst/>
          </a:prstGeom>
          <a:noFill/>
        </p:spPr>
        <p:txBody>
          <a:bodyPr wrap="square">
            <a:noAutofit/>
          </a:bodyPr>
          <a:lstStyle/>
          <a:p>
            <a:pP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ほかの人々を知る</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382000" y="813078"/>
            <a:ext cx="2190930" cy="584775"/>
          </a:xfrm>
          <a:prstGeom prst="rect">
            <a:avLst/>
          </a:prstGeom>
          <a:noFill/>
        </p:spPr>
        <p:txBody>
          <a:bodyPr wrap="square">
            <a:noAutofit/>
          </a:bodyPr>
          <a:lstStyle/>
          <a:p>
            <a:pPr algn="r">
              <a:lnSpc>
                <a:spcPct val="90000"/>
              </a:lnSpc>
              <a:defRPr sz="2000" b="1">
                <a:solidFill>
                  <a:schemeClr val="tx2"/>
                </a:solidFill>
                <a:latin typeface="Arial" panose="020B0604020202020204" pitchFamily="34" charset="0"/>
                <a:cs typeface="Arial" panose="020B0604020202020204" pitchFamily="34" charset="0"/>
              </a:defRPr>
            </a:pPr>
            <a:r>
              <a:rPr lang="ja-JP" altLang="en-US" dirty="0">
                <a:ea typeface="MS PGothic" panose="020B0600070205080204" pitchFamily="34" charset="-128"/>
              </a:rPr>
              <a:t>ほかの人のために何かをする</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ja-JP" altLang="en-US" dirty="0">
                  <a:ea typeface="MS PGothic" panose="020B0600070205080204" pitchFamily="34" charset="-128"/>
                </a:endParaRPr>
              </a:p>
            </p:txBody>
          </p:sp>
        </p:grpSp>
      </p:grpSp>
    </p:spTree>
    <p:extLst>
      <p:ext uri="{BB962C8B-B14F-4D97-AF65-F5344CB8AC3E}">
        <p14:creationId xmlns:p14="http://schemas.microsoft.com/office/powerpoint/2010/main" val="677685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wrap="square">
            <a:noAutofit/>
          </a:bodyPr>
          <a:lstStyle/>
          <a:p>
            <a:r>
              <a:rPr lang="ja-JP" altLang="en-US" dirty="0">
                <a:ea typeface="MS PGothic" panose="020B0600070205080204" pitchFamily="34" charset="-128"/>
              </a:rPr>
              <a:t>ミーティングの準備</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72</a:t>
            </a:fld>
            <a:endParaRPr lang="ja-JP" altLang="en-US" dirty="0">
              <a:ea typeface="MS PGothic" panose="020B0600070205080204"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83026" cy="22319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エミアブル</a:t>
            </a:r>
          </a:p>
          <a:p>
            <a:pPr algn="r">
              <a:lnSpc>
                <a:spcPct val="85000"/>
              </a:lnSpc>
            </a:pPr>
            <a:endParaRPr lang="ja-JP" altLang="en-US" sz="1400" dirty="0">
              <a:solidFill>
                <a:schemeClr val="tx2"/>
              </a:solidFill>
              <a:ea typeface="MS PGothic" panose="020B0600070205080204" pitchFamily="34" charset="-128"/>
            </a:endParaRPr>
          </a:p>
          <a:p>
            <a:pPr>
              <a:lnSpc>
                <a:spcPct val="90000"/>
              </a:lnSpc>
              <a:defRPr sz="1400">
                <a:solidFill>
                  <a:schemeClr val="tx2"/>
                </a:solidFill>
              </a:defRPr>
            </a:pPr>
            <a:r>
              <a:rPr lang="ja-JP" altLang="en-US" sz="1300" dirty="0">
                <a:ea typeface="MS PGothic" panose="020B0600070205080204" pitchFamily="34" charset="-128"/>
              </a:rPr>
              <a:t>おすすめの行動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アジェンダを共同作成する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早めに入室して交流を深める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カメラとマイクをオンにして入室する</a:t>
            </a:r>
          </a:p>
          <a:p>
            <a:pPr>
              <a:lnSpc>
                <a:spcPct val="90000"/>
              </a:lnSpc>
              <a:defRPr sz="1400">
                <a:solidFill>
                  <a:schemeClr val="tx2"/>
                </a:solidFill>
              </a:defRPr>
            </a:pPr>
            <a:r>
              <a:rPr lang="ja-JP" altLang="en-US" sz="1300" dirty="0">
                <a:ea typeface="MS PGothic" panose="020B0600070205080204" pitchFamily="34" charset="-128"/>
              </a:rPr>
              <a:t>避けるべき行動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会うことに同意してくれた以上、興味を持ってくれていると思い込む</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コミュニケーションのタスクに移動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事前に知らせずにほかの人を巻き込む</a:t>
            </a:r>
          </a:p>
          <a:p>
            <a:pPr>
              <a:lnSpc>
                <a:spcPct val="85000"/>
              </a:lnSpc>
            </a:pPr>
            <a:endParaRPr lang="ja-JP" altLang="en-US" sz="1400" dirty="0">
              <a:solidFill>
                <a:schemeClr val="tx2"/>
              </a:solidFill>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a:lnSpc>
                <a:spcPct val="90000"/>
              </a:lnSpc>
              <a:defRPr sz="1400">
                <a:solidFill>
                  <a:schemeClr val="tx2"/>
                </a:solidFill>
              </a:defRPr>
            </a:pPr>
            <a:r>
              <a:rPr lang="ja-JP" altLang="en-US" sz="1300" dirty="0">
                <a:ea typeface="MS PGothic" panose="020B0600070205080204" pitchFamily="34" charset="-128"/>
              </a:rPr>
              <a:t>おすすめの行動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想定される結果を述べる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アジェンダについて承認を得る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ミーティングの詳細をコントロールできるようサポートする</a:t>
            </a:r>
          </a:p>
          <a:p>
            <a:pPr>
              <a:lnSpc>
                <a:spcPct val="90000"/>
              </a:lnSpc>
              <a:defRPr sz="1400">
                <a:solidFill>
                  <a:schemeClr val="tx2"/>
                </a:solidFill>
              </a:defRPr>
            </a:pPr>
            <a:r>
              <a:rPr lang="ja-JP" altLang="en-US" sz="1300" dirty="0">
                <a:ea typeface="MS PGothic" panose="020B0600070205080204" pitchFamily="34" charset="-128"/>
              </a:rPr>
              <a:t>避けるべき行動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取り掛かりが遅い</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混乱状態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必要もないのに意思決定を妨げる</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298144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a:lnSpc>
                <a:spcPct val="90000"/>
              </a:lnSpc>
              <a:defRPr sz="1400">
                <a:solidFill>
                  <a:schemeClr val="tx2"/>
                </a:solidFill>
              </a:defRPr>
            </a:pPr>
            <a:r>
              <a:rPr lang="ja-JP" altLang="en-US" sz="1300" dirty="0">
                <a:ea typeface="MS PGothic" panose="020B0600070205080204" pitchFamily="34" charset="-128"/>
              </a:rPr>
              <a:t>おすすめの行動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アジェンダに関する意見を聞く</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すぐに相手を認める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楽しむ</a:t>
            </a:r>
          </a:p>
          <a:p>
            <a:pPr>
              <a:lnSpc>
                <a:spcPct val="90000"/>
              </a:lnSpc>
              <a:defRPr sz="1400">
                <a:solidFill>
                  <a:schemeClr val="tx2"/>
                </a:solidFill>
              </a:defRPr>
            </a:pPr>
            <a:r>
              <a:rPr lang="ja-JP" altLang="en-US" sz="1300" dirty="0">
                <a:ea typeface="MS PGothic" panose="020B0600070205080204" pitchFamily="34" charset="-128"/>
              </a:rPr>
              <a:t>避けるべき行動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先に詳細を伝えすぎる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過去を詳しく振り返る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ミーティングの構成を厳密に固定しすぎる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a:lnSpc>
                <a:spcPct val="90000"/>
              </a:lnSpc>
              <a:defRPr sz="1400">
                <a:solidFill>
                  <a:schemeClr val="tx2"/>
                </a:solidFill>
              </a:defRPr>
            </a:pPr>
            <a:r>
              <a:rPr lang="ja-JP" altLang="en-US" sz="1300" dirty="0">
                <a:ea typeface="MS PGothic" panose="020B0600070205080204" pitchFamily="34" charset="-128"/>
              </a:rPr>
              <a:t>おすすめの行動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事前にアジェンダを共有する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ミーティングの詳細が十分であることを確認する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十分に準備する</a:t>
            </a:r>
          </a:p>
          <a:p>
            <a:pPr>
              <a:lnSpc>
                <a:spcPct val="90000"/>
              </a:lnSpc>
              <a:defRPr sz="1400">
                <a:solidFill>
                  <a:schemeClr val="tx2"/>
                </a:solidFill>
              </a:defRPr>
            </a:pPr>
            <a:r>
              <a:rPr lang="ja-JP" altLang="en-US" sz="1300" dirty="0">
                <a:ea typeface="MS PGothic" panose="020B0600070205080204" pitchFamily="34" charset="-128"/>
              </a:rPr>
              <a:t>避けるべき行動</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たくさんの会話を覚悟する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対人関係を重視する</a:t>
            </a:r>
          </a:p>
          <a:p>
            <a:pPr marL="285750" indent="-285750">
              <a:lnSpc>
                <a:spcPct val="90000"/>
              </a:lnSpc>
              <a:buFont typeface="Arial" panose="020B0604020202020204" pitchFamily="34" charset="0"/>
              <a:buChar char="•"/>
              <a:defRPr sz="1400">
                <a:solidFill>
                  <a:schemeClr val="tx2"/>
                </a:solidFill>
              </a:defRPr>
            </a:pPr>
            <a:r>
              <a:rPr lang="ja-JP" altLang="en-US" sz="1300" dirty="0">
                <a:ea typeface="MS PGothic" panose="020B0600070205080204" pitchFamily="34" charset="-128"/>
              </a:rPr>
              <a:t>相手の意見を無視する</a:t>
            </a:r>
          </a:p>
          <a:p>
            <a:pPr algn="r">
              <a:lnSpc>
                <a:spcPct val="85000"/>
              </a:lnSpc>
              <a:defRPr sz="14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ea typeface="MS PGothic" panose="020B0600070205080204" pitchFamily="34" charset="-128"/>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31630"/>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sz="1700" dirty="0">
                <a:ea typeface="MS PGothic" panose="020B0600070205080204" pitchFamily="34" charset="-128"/>
              </a:rPr>
              <a:t>感情表現を抑える</a:t>
            </a:r>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868949" y="5626586"/>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sz="1700" dirty="0">
                <a:ea typeface="MS PGothic" panose="020B0600070205080204" pitchFamily="34" charset="-128"/>
              </a:rPr>
              <a:t>感情を表す</a:t>
            </a: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9686"/>
            <a:ext cx="1395693" cy="451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sz="1700" dirty="0">
                <a:ea typeface="MS PGothic" panose="020B0600070205080204" pitchFamily="34" charset="-128"/>
              </a:rPr>
              <a:t>意見を聞く</a:t>
            </a:r>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2924177"/>
            <a:ext cx="107765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sz="1700" dirty="0">
                <a:ea typeface="MS PGothic" panose="020B0600070205080204" pitchFamily="34" charset="-128"/>
              </a:rPr>
              <a:t>意見を</a:t>
            </a:r>
            <a:br>
              <a:rPr lang="en-US" altLang="ja-JP" sz="1700" dirty="0">
                <a:ea typeface="MS PGothic" panose="020B0600070205080204" pitchFamily="34" charset="-128"/>
              </a:rPr>
            </a:br>
            <a:r>
              <a:rPr lang="ja-JP" altLang="en-US" sz="1700" dirty="0">
                <a:ea typeface="MS PGothic" panose="020B0600070205080204" pitchFamily="34" charset="-128"/>
              </a:rPr>
              <a:t>主張する</a:t>
            </a:r>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ja-JP" altLang="en-US">
                <a:ea typeface="MS PGothic" panose="020B0600070205080204" pitchFamily="34" charset="-128"/>
              </a:rPr>
              <a:t>メッセージの調整</a:t>
            </a:r>
            <a:endParaRPr lang="ja-JP" altLang="en-US" dirty="0">
              <a:ea typeface="MS PGothic" panose="020B0600070205080204"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73</a:t>
            </a:fld>
            <a:endParaRPr lang="ja-JP" altLang="en-US" dirty="0">
              <a:ea typeface="MS PGothic" panose="020B0600070205080204"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07955" y="3661982"/>
            <a:ext cx="3182520"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エミアブル</a:t>
            </a:r>
          </a:p>
          <a:p>
            <a:pPr algn="r">
              <a:lnSpc>
                <a:spcPct val="95000"/>
              </a:lnSpc>
            </a:pP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こちらが今までどおりの点と変更</a:t>
            </a:r>
            <a:br>
              <a:rPr lang="en-US" altLang="ja-JP" dirty="0">
                <a:ea typeface="MS PGothic" panose="020B0600070205080204" pitchFamily="34" charset="-128"/>
              </a:rPr>
            </a:br>
            <a:r>
              <a:rPr lang="ja-JP" altLang="en-US" dirty="0">
                <a:ea typeface="MS PGothic" panose="020B0600070205080204" pitchFamily="34" charset="-128"/>
              </a:rPr>
              <a:t>点です。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これまでにも皆で何度もやってきたことです。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こちらはお電話いただける照会先のリストです。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協力して取り組むことを誓います。</a:t>
            </a:r>
          </a:p>
          <a:p>
            <a:pPr>
              <a:lnSpc>
                <a:spcPct val="85000"/>
              </a:lnSpc>
            </a:pPr>
            <a:endParaRPr lang="ja-JP" altLang="en-US" sz="1400" dirty="0">
              <a:solidFill>
                <a:schemeClr val="tx2"/>
              </a:solidFill>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6"/>
            <a:ext cx="308448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ご要望の結果を実現いたします。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経験豊富な「第一人者」チームに当たらせます。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当社のチームがお客様にすばやく成功をお届けします。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すぐに始められます。</a:t>
            </a:r>
          </a:p>
          <a:p>
            <a:pPr marL="285750" indent="-285750">
              <a:lnSpc>
                <a:spcPct val="85000"/>
              </a:lnSpc>
              <a:buFont typeface="Arial" panose="020B0604020202020204" pitchFamily="34" charset="0"/>
              <a:buChar char="•"/>
            </a:pPr>
            <a:endParaRPr lang="ja-JP" altLang="en-US" sz="1400" i="1" dirty="0">
              <a:solidFill>
                <a:schemeClr val="tx2"/>
              </a:solidFill>
              <a:ea typeface="MS PGothic" panose="020B0600070205080204" pitchFamily="34" charset="-128"/>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5221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ビジョンの実現に向け、お手伝いできることを楽しみにしています。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これが完成すれば、御社は世界一のリーダーになります！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これはお客様と御社にとって大きな飛躍となります。</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複数の上級管理職が本件を全面的にサポートしています！</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4" y="1020526"/>
            <a:ext cx="3182521"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lnSpc>
                <a:spcPct val="95000"/>
              </a:lnSpc>
              <a:buFont typeface="Arial" panose="020B0604020202020204" pitchFamily="34" charset="0"/>
              <a:buChar char="•"/>
              <a:defRPr sz="1400">
                <a:solidFill>
                  <a:schemeClr val="tx2"/>
                </a:solidFill>
              </a:defRPr>
            </a:pPr>
            <a:r>
              <a:rPr lang="ja-JP" altLang="en-US" i="1" dirty="0">
                <a:ea typeface="MS PGothic" panose="020B0600070205080204" pitchFamily="34" charset="-128"/>
              </a:rPr>
              <a:t>情報に基づき、これまでに行った</a:t>
            </a:r>
            <a:br>
              <a:rPr lang="en-US" altLang="ja-JP" i="1" dirty="0">
                <a:ea typeface="MS PGothic" panose="020B0600070205080204" pitchFamily="34" charset="-128"/>
              </a:rPr>
            </a:br>
            <a:r>
              <a:rPr lang="ja-JP" altLang="en-US" i="1" dirty="0">
                <a:ea typeface="MS PGothic" panose="020B0600070205080204" pitchFamily="34" charset="-128"/>
              </a:rPr>
              <a:t>対処は次のとおりです</a:t>
            </a:r>
            <a:r>
              <a:rPr lang="en-US" altLang="ja-JP" i="1" dirty="0">
                <a:ea typeface="MS PGothic" panose="020B0600070205080204" pitchFamily="34" charset="-128"/>
              </a:rPr>
              <a:t>...</a:t>
            </a:r>
            <a:r>
              <a:rPr lang="ja-JP" altLang="en-US" dirty="0">
                <a:ea typeface="MS PGothic" panose="020B0600070205080204" pitchFamily="34" charset="-128"/>
              </a:rPr>
              <a:t> </a:t>
            </a: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私たちは次のような仮定を立ててい</a:t>
            </a:r>
            <a:br>
              <a:rPr lang="en-US" altLang="ja-JP" dirty="0">
                <a:ea typeface="MS PGothic" panose="020B0600070205080204" pitchFamily="34" charset="-128"/>
              </a:rPr>
            </a:br>
            <a:r>
              <a:rPr lang="ja-JP" altLang="en-US" dirty="0">
                <a:ea typeface="MS PGothic" panose="020B0600070205080204" pitchFamily="34" charset="-128"/>
              </a:rPr>
              <a:t>ます</a:t>
            </a:r>
            <a:r>
              <a:rPr lang="en-US" altLang="ja-JP" dirty="0">
                <a:ea typeface="MS PGothic" panose="020B0600070205080204" pitchFamily="34" charset="-128"/>
              </a:rPr>
              <a:t>…</a:t>
            </a:r>
            <a:endParaRPr lang="ja-JP" altLang="en-US" dirty="0">
              <a:ea typeface="MS PGothic" panose="020B0600070205080204" pitchFamily="34" charset="-128"/>
            </a:endParaRPr>
          </a:p>
          <a:p>
            <a:pPr marL="285750" indent="-285750">
              <a:lnSpc>
                <a:spcPct val="95000"/>
              </a:lnSpc>
              <a:buFont typeface="Arial" panose="020B0604020202020204" pitchFamily="34" charset="0"/>
              <a:buChar char="•"/>
              <a:defRPr sz="1400" i="1">
                <a:solidFill>
                  <a:schemeClr val="tx2"/>
                </a:solidFill>
              </a:defRPr>
            </a:pPr>
            <a:r>
              <a:rPr lang="ja-JP" altLang="en-US" spc="-10" dirty="0">
                <a:ea typeface="MS PGothic" panose="020B0600070205080204" pitchFamily="34" charset="-128"/>
              </a:rPr>
              <a:t>わかっているリスクは次のとおりです</a:t>
            </a:r>
            <a:r>
              <a:rPr lang="en-US" altLang="ja-JP" spc="-10" dirty="0">
                <a:ea typeface="MS PGothic" panose="020B0600070205080204" pitchFamily="34" charset="-128"/>
              </a:rPr>
              <a:t>…</a:t>
            </a:r>
            <a:endParaRPr lang="ja-JP" altLang="en-US" spc="-10" dirty="0">
              <a:ea typeface="MS PGothic" panose="020B0600070205080204" pitchFamily="34" charset="-128"/>
            </a:endParaRPr>
          </a:p>
          <a:p>
            <a:pPr marL="285750" indent="-285750">
              <a:lnSpc>
                <a:spcPct val="95000"/>
              </a:lnSpc>
              <a:buFont typeface="Arial" panose="020B0604020202020204" pitchFamily="34" charset="0"/>
              <a:buChar char="•"/>
              <a:defRPr sz="1400" i="1">
                <a:solidFill>
                  <a:schemeClr val="tx2"/>
                </a:solidFill>
              </a:defRPr>
            </a:pPr>
            <a:r>
              <a:rPr lang="ja-JP" altLang="en-US" dirty="0">
                <a:ea typeface="MS PGothic" panose="020B0600070205080204" pitchFamily="34" charset="-128"/>
              </a:rPr>
              <a:t>以上に基づき、おすすめするのは</a:t>
            </a:r>
            <a:r>
              <a:rPr lang="en-US" altLang="ja-JP" dirty="0">
                <a:ea typeface="MS PGothic" panose="020B0600070205080204" pitchFamily="34" charset="-128"/>
              </a:rPr>
              <a:t>…</a:t>
            </a:r>
            <a:endParaRPr lang="ja-JP" altLang="en-US" dirty="0">
              <a:ea typeface="MS PGothic" panose="020B0600070205080204" pitchFamily="34" charset="-128"/>
            </a:endParaRPr>
          </a:p>
          <a:p>
            <a:pPr marL="285750" indent="-285750">
              <a:lnSpc>
                <a:spcPct val="85000"/>
              </a:lnSpc>
              <a:buFont typeface="Arial" panose="020B0604020202020204" pitchFamily="34" charset="0"/>
              <a:buChar char="•"/>
            </a:pPr>
            <a:endParaRPr lang="ja-JP" altLang="en-US" sz="1400" i="1" dirty="0">
              <a:solidFill>
                <a:schemeClr val="tx2"/>
              </a:solidFill>
              <a:ea typeface="MS PGothic" panose="020B0600070205080204" pitchFamily="34" charset="-128"/>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8CC6E6DE-065F-4002-8430-858A6DAA3813}"/>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感情を表す</a:t>
            </a:r>
            <a:endParaRPr lang="ja-JP" altLang="en-US" dirty="0">
              <a:ea typeface="MS PGothic" panose="020B0600070205080204" pitchFamily="34" charset="-128"/>
            </a:endParaRPr>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058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7" y="2915706"/>
            <a:ext cx="106375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90" y="228600"/>
            <a:ext cx="3431378" cy="1995488"/>
          </a:xfrm>
        </p:spPr>
        <p:txBody>
          <a:bodyPr wrap="square">
            <a:noAutofit/>
          </a:bodyPr>
          <a:lstStyle/>
          <a:p>
            <a:pPr>
              <a:lnSpc>
                <a:spcPct val="100000"/>
              </a:lnSpc>
            </a:pPr>
            <a:r>
              <a:rPr lang="ja-JP" altLang="en-US" dirty="0">
                <a:ea typeface="MS PGothic" panose="020B0600070205080204" pitchFamily="34" charset="-128"/>
              </a:rPr>
              <a:t>信頼獲得に向けた対応性の発揮</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74</a:t>
            </a:fld>
            <a:endParaRPr lang="ja-JP" altLang="en-US" dirty="0">
              <a:ea typeface="MS PGothic" panose="020B0600070205080204" pitchFamily="34" charset="-128"/>
            </a:endParaRP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エミアブル</a:t>
            </a:r>
          </a:p>
          <a:p>
            <a:pPr algn="r">
              <a:lnSpc>
                <a:spcPct val="85000"/>
              </a:lnSpc>
            </a:pP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必要に応じて個人情報を共有する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嘘偽りがなく誠実であること</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相手を助けるための自らのコミットメントを示す</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相手のニーズに共感する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不要なプレッシャーを避ける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重要な関係者の名前を覚えておく</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ドライビング</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能力面の自信を示す</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要求に応じられない場合は通知する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率直に話す</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速いペースを維持する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相手が望む結果についての自分なりの理解を伝える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相手の時間を無駄にしない</a:t>
            </a:r>
          </a:p>
          <a:p>
            <a:pPr marL="285750" indent="-285750">
              <a:lnSpc>
                <a:spcPct val="90000"/>
              </a:lnSpc>
              <a:buFont typeface="Arial" panose="020B0604020202020204" pitchFamily="34" charset="0"/>
              <a:buChar char="•"/>
            </a:pPr>
            <a:endParaRPr lang="ja-JP" altLang="en-US" sz="1400" dirty="0">
              <a:solidFill>
                <a:schemeClr val="tx1"/>
              </a:solidFill>
              <a:ea typeface="MS PGothic" panose="020B0600070205080204" pitchFamily="34" charset="-128"/>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エクスプレッシブ</a:t>
            </a:r>
          </a:p>
          <a:p>
            <a:pPr>
              <a:lnSpc>
                <a:spcPct val="85000"/>
              </a:lnSpc>
            </a:pP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カジュアルでオープンなアプローチを取る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必要もないのに自分の気持ちを隠さない</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相手への挑戦や相手との競争を避ける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自分のアイデアや洞察に熱中して見せる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相手にすべての注意を傾ける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仕事以外の話題について話す</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ja-JP" altLang="en-US" sz="1700" dirty="0">
                <a:ea typeface="MS PGothic" panose="020B0600070205080204" pitchFamily="34" charset="-128"/>
              </a:rPr>
              <a:t>アナリティカル</a:t>
            </a:r>
            <a:br>
              <a:rPr lang="ja-JP" altLang="en-US" sz="1400" dirty="0">
                <a:solidFill>
                  <a:schemeClr val="tx2"/>
                </a:solidFill>
                <a:ea typeface="MS PGothic" panose="020B0600070205080204" pitchFamily="34" charset="-128"/>
              </a:rPr>
            </a:br>
            <a:endParaRPr lang="ja-JP" altLang="en-US" sz="1400" dirty="0">
              <a:solidFill>
                <a:schemeClr val="tx2"/>
              </a:solidFill>
              <a:ea typeface="MS PGothic" panose="020B0600070205080204" pitchFamily="34" charset="-128"/>
            </a:endParaRP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自分の有能さを証明して見せる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提案の背後にあるロジックを示す</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品質にこだわる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事前に準備し、相手の組織を理解する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長所と短所を伝える</a:t>
            </a:r>
          </a:p>
          <a:p>
            <a:pPr marL="285750" indent="-285750">
              <a:buFont typeface="Arial" panose="020B0604020202020204" pitchFamily="34" charset="0"/>
              <a:buChar char="•"/>
              <a:defRPr sz="1400">
                <a:solidFill>
                  <a:schemeClr val="tx1"/>
                </a:solidFill>
                <a:cs typeface="Arial" panose="020B0604020202020204" pitchFamily="34" charset="0"/>
              </a:defRPr>
            </a:pPr>
            <a:r>
              <a:rPr lang="ja-JP" altLang="en-US" sz="1300" dirty="0">
                <a:ea typeface="MS PGothic" panose="020B0600070205080204" pitchFamily="34" charset="-128"/>
              </a:rPr>
              <a:t>対人関係を育てつつも、押し付けがましくならないよう注意する</a:t>
            </a:r>
          </a:p>
          <a:p>
            <a:pPr algn="r">
              <a:lnSpc>
                <a:spcPct val="85000"/>
              </a:lnSpc>
              <a:defRPr sz="1400">
                <a:solidFill>
                  <a:schemeClr val="tx2"/>
                </a:solidFill>
              </a:defRPr>
            </a:pPr>
            <a:r>
              <a:rPr lang="ja-JP" altLang="en-US" dirty="0">
                <a:ea typeface="MS PGothic" panose="020B0600070205080204" pitchFamily="34" charset="-128"/>
              </a:rPr>
              <a:t>  </a:t>
            </a:r>
          </a:p>
          <a:p>
            <a:pPr>
              <a:lnSpc>
                <a:spcPct val="85000"/>
              </a:lnSpc>
            </a:pPr>
            <a:endParaRPr lang="ja-JP" altLang="en-US" sz="1400" dirty="0">
              <a:solidFill>
                <a:schemeClr val="tx2"/>
              </a:solidFill>
              <a:ea typeface="MS PGothic" panose="020B0600070205080204" pitchFamily="34" charset="-128"/>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sz="1700" dirty="0">
                <a:ea typeface="MS PGothic" panose="020B0600070205080204" pitchFamily="34" charset="-128"/>
              </a:rPr>
              <a:t>感情表現を抑える</a:t>
            </a:r>
          </a:p>
        </p:txBody>
      </p:sp>
      <p:sp>
        <p:nvSpPr>
          <p:cNvPr id="17" name="Rectangle 16">
            <a:extLst>
              <a:ext uri="{FF2B5EF4-FFF2-40B4-BE49-F238E27FC236}">
                <a16:creationId xmlns:a16="http://schemas.microsoft.com/office/drawing/2014/main" id="{929F3531-5DE5-4818-BE20-D62400B89627}"/>
              </a:ext>
            </a:extLst>
          </p:cNvPr>
          <p:cNvSpPr/>
          <p:nvPr/>
        </p:nvSpPr>
        <p:spPr bwMode="gray">
          <a:xfrm>
            <a:off x="6868949" y="5584251"/>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sz="1700" dirty="0">
                <a:ea typeface="MS PGothic" panose="020B0600070205080204" pitchFamily="34" charset="-128"/>
              </a:rPr>
              <a:t>感情を表す</a:t>
            </a:r>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73636"/>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sz="1700" dirty="0">
                <a:ea typeface="MS PGothic" panose="020B0600070205080204" pitchFamily="34" charset="-128"/>
              </a:rPr>
              <a:t>意見を聞く</a:t>
            </a:r>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7" y="2907243"/>
            <a:ext cx="106918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sz="1700" dirty="0">
                <a:ea typeface="MS PGothic" panose="020B0600070205080204" pitchFamily="34" charset="-128"/>
              </a:rPr>
              <a:t>意見を</a:t>
            </a:r>
            <a:br>
              <a:rPr lang="en-US" altLang="ja-JP" sz="1700" dirty="0">
                <a:ea typeface="MS PGothic" panose="020B0600070205080204" pitchFamily="34" charset="-128"/>
              </a:rPr>
            </a:br>
            <a:r>
              <a:rPr lang="ja-JP" altLang="en-US" sz="1700" dirty="0">
                <a:ea typeface="MS PGothic" panose="020B0600070205080204" pitchFamily="34" charset="-128"/>
              </a:rPr>
              <a:t>主張する</a:t>
            </a:r>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228600"/>
            <a:ext cx="11399728" cy="1009650"/>
          </a:xfrm>
        </p:spPr>
        <p:txBody>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対応性強化アクションプラン</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7275411" cy="3731791"/>
          </a:xfrm>
        </p:spPr>
        <p:txBody>
          <a:bodyPr wrap="square">
            <a:noAutofit/>
          </a:bodyPr>
          <a:lstStyle/>
          <a:p>
            <a:pPr eaLnBrk="1" hangingPunct="1">
              <a:defRPr sz="2000">
                <a:ea typeface="ヒラギノ角ゴ Pro W3" pitchFamily="4" charset="-128"/>
                <a:cs typeface="ヒラギノ角ゴ Pro W3" pitchFamily="4" charset="-128"/>
              </a:defRPr>
            </a:pPr>
            <a:r>
              <a:rPr lang="ja-JP" altLang="en-US" dirty="0">
                <a:ea typeface="MS PGothic" panose="020B0600070205080204" pitchFamily="34" charset="-128"/>
              </a:rPr>
              <a:t>顧客への対応性を高めるためのアクションプランを作成します。</a:t>
            </a:r>
          </a:p>
          <a:p>
            <a:pPr eaLnBrk="1" hangingPunct="1">
              <a:defRPr sz="2000" b="1">
                <a:ea typeface="ヒラギノ角ゴ Pro W3" pitchFamily="4" charset="-128"/>
                <a:cs typeface="ヒラギノ角ゴ Pro W3" pitchFamily="4" charset="-128"/>
              </a:defRPr>
            </a:pPr>
            <a:r>
              <a:rPr lang="ja-JP" altLang="en-US" dirty="0">
                <a:ea typeface="MS PGothic" panose="020B0600070205080204" pitchFamily="34" charset="-128"/>
              </a:rPr>
              <a:t>指示</a:t>
            </a:r>
            <a:r>
              <a:rPr lang="ja-JP" altLang="en-US" b="1" dirty="0">
                <a:ea typeface="MS PGothic" panose="020B0600070205080204" pitchFamily="34" charset="-128"/>
              </a:rPr>
              <a:t>：</a:t>
            </a:r>
            <a:endParaRPr lang="ja-JP" altLang="en-US" sz="2000" dirty="0">
              <a:ea typeface="MS PGothic" panose="020B0600070205080204" pitchFamily="34" charset="-128"/>
              <a:cs typeface="ヒラギノ角ゴ Pro W3" pitchFamily="4" charset="-128"/>
            </a:endParaRPr>
          </a:p>
          <a:p>
            <a:pPr marL="342900" indent="-342900">
              <a:lnSpc>
                <a:spcPct val="100000"/>
              </a:lnSpc>
              <a:buFont typeface="Wingdings" panose="05000000000000000000" pitchFamily="2" charset="2"/>
              <a:buChar char="§"/>
              <a:defRPr sz="2000"/>
            </a:pPr>
            <a:r>
              <a:rPr lang="ja-JP" altLang="en-US" dirty="0">
                <a:ea typeface="MS PGothic" panose="020B0600070205080204" pitchFamily="34" charset="-128"/>
              </a:rPr>
              <a:t>特定した顧客のスタイルについて検討します。</a:t>
            </a:r>
          </a:p>
          <a:p>
            <a:pPr marL="342900" indent="-342900">
              <a:lnSpc>
                <a:spcPct val="100000"/>
              </a:lnSpc>
              <a:buFont typeface="Wingdings" panose="05000000000000000000" pitchFamily="2" charset="2"/>
              <a:buChar char="§"/>
              <a:defRPr sz="2000"/>
            </a:pPr>
            <a:r>
              <a:rPr lang="ja-JP" altLang="en-US" dirty="0">
                <a:ea typeface="MS PGothic" panose="020B0600070205080204" pitchFamily="34" charset="-128"/>
              </a:rPr>
              <a:t>より良い関係を築くうえで、</a:t>
            </a:r>
            <a:r>
              <a:rPr lang="ja-JP" altLang="en-US" u="sng" dirty="0">
                <a:ea typeface="MS PGothic" panose="020B0600070205080204" pitchFamily="34" charset="-128"/>
              </a:rPr>
              <a:t>自分の</a:t>
            </a:r>
            <a:r>
              <a:rPr lang="ja-JP" altLang="en-US" dirty="0">
                <a:ea typeface="MS PGothic" panose="020B0600070205080204" pitchFamily="34" charset="-128"/>
              </a:rPr>
              <a:t>スタイルでは何が課題になりますか？ （スタイルの成長を促すアクションについて検討）</a:t>
            </a:r>
          </a:p>
          <a:p>
            <a:pPr marL="342900" indent="-342900">
              <a:lnSpc>
                <a:spcPct val="100000"/>
              </a:lnSpc>
              <a:buFont typeface="Wingdings" panose="05000000000000000000" pitchFamily="2" charset="2"/>
              <a:buChar char="§"/>
              <a:defRPr sz="2000"/>
            </a:pPr>
            <a:r>
              <a:rPr lang="ja-JP" altLang="en-US" dirty="0">
                <a:ea typeface="MS PGothic" panose="020B0600070205080204" pitchFamily="34" charset="-128"/>
              </a:rPr>
              <a:t>この顧客への対応性を高めるために、どのようなアクションを取りますか？</a:t>
            </a:r>
          </a:p>
          <a:p>
            <a:pPr marL="342900" indent="-342900">
              <a:lnSpc>
                <a:spcPct val="100000"/>
              </a:lnSpc>
              <a:buFont typeface="Wingdings" panose="05000000000000000000" pitchFamily="2" charset="2"/>
              <a:buChar char="§"/>
              <a:defRPr sz="2000"/>
            </a:pPr>
            <a:r>
              <a:rPr lang="ja-JP" altLang="en-US" dirty="0">
                <a:ea typeface="MS PGothic" panose="020B0600070205080204" pitchFamily="34" charset="-128"/>
              </a:rPr>
              <a:t>小グループで自分の計画について話し合い、グループ内でフィードバックをもらってください。</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75</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en-US" altLang="ja-JP" smtClean="0">
                <a:ea typeface="MS PGothic" panose="020B0600070205080204" pitchFamily="34" charset="-128"/>
              </a:rPr>
              <a:t>75</a:t>
            </a:fld>
            <a:endParaRPr lang="ja-JP" altLang="en-US" dirty="0">
              <a:ea typeface="MS PGothic" panose="020B0600070205080204" pitchFamily="34" charset="-128"/>
            </a:endParaRPr>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a:xfrm>
            <a:off x="1143000" y="2316163"/>
            <a:ext cx="4521200" cy="1968499"/>
          </a:xfrm>
        </p:spPr>
        <p:txBody>
          <a:bodyPr wrap="square"/>
          <a:lstStyle/>
          <a:p>
            <a:pPr>
              <a:lnSpc>
                <a:spcPct val="100000"/>
              </a:lnSpc>
            </a:pPr>
            <a:r>
              <a:rPr lang="ja-JP" altLang="en-US" dirty="0">
                <a:solidFill>
                  <a:schemeClr val="accent2"/>
                </a:solidFill>
                <a:ea typeface="MS PGothic" panose="020B0600070205080204" pitchFamily="34" charset="-128"/>
              </a:rPr>
              <a:t>オンラインでの</a:t>
            </a:r>
            <a:br>
              <a:rPr lang="en-US" altLang="ja-JP" dirty="0">
                <a:solidFill>
                  <a:schemeClr val="accent2"/>
                </a:solidFill>
                <a:ea typeface="MS PGothic" panose="020B0600070205080204" pitchFamily="34" charset="-128"/>
              </a:rPr>
            </a:br>
            <a:r>
              <a:rPr lang="ja-JP" altLang="en-US" dirty="0">
                <a:solidFill>
                  <a:schemeClr val="accent2"/>
                </a:solidFill>
                <a:ea typeface="MS PGothic" panose="020B0600070205080204" pitchFamily="34" charset="-128"/>
              </a:rPr>
              <a:t>対応性観察</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en-US" altLang="ja-JP" smtClean="0">
                <a:ea typeface="MS PGothic" panose="020B0600070205080204" pitchFamily="34" charset="-128"/>
              </a:rPr>
              <a:t>76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77</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365760" tIns="0" rIns="36576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ja-JP" altLang="en-US" dirty="0">
                <a:ea typeface="MS PGothic" panose="020B0600070205080204" pitchFamily="34" charset="-128"/>
              </a:rPr>
              <a:t>お送りした最新の技術アップグレードに関するビデオをご覧いただく機会はあっただろうかと思い、ご連絡しています。お考えをお聞かせください。</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en-US" altLang="ja-JP" smtClean="0">
                <a:ea typeface="MS PGothic" panose="020B0600070205080204" pitchFamily="34" charset="-128"/>
              </a:rPr>
              <a:t>78</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Freeform: Shape 6">
            <a:extLst>
              <a:ext uri="{FF2B5EF4-FFF2-40B4-BE49-F238E27FC236}">
                <a16:creationId xmlns:a16="http://schemas.microsoft.com/office/drawing/2014/main" id="{CFE622C3-847F-41D7-B04C-A6134A57D229}"/>
              </a:ext>
            </a:extLst>
          </p:cNvPr>
          <p:cNvSpPr>
            <a:spLocks noChangeArrowheads="1"/>
          </p:cNvSpPr>
          <p:nvPr/>
        </p:nvSpPr>
        <p:spPr bwMode="gray">
          <a:xfrm flipH="1">
            <a:off x="534787" y="518081"/>
            <a:ext cx="6317672" cy="267919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274320" tIns="0" rIns="27432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こんにちは！ 急激な変化が押し寄せています。当チームでは、新機能に関するトレーニングを</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必要としています。ご助力いただけませんか？</a:t>
            </a:r>
          </a:p>
        </p:txBody>
      </p:sp>
      <p:sp>
        <p:nvSpPr>
          <p:cNvPr id="8" name="Freeform: Shape 7">
            <a:extLst>
              <a:ext uri="{FF2B5EF4-FFF2-40B4-BE49-F238E27FC236}">
                <a16:creationId xmlns:a16="http://schemas.microsoft.com/office/drawing/2014/main" id="{E5501BC1-FD81-4902-B682-36F56A06959B}"/>
              </a:ext>
            </a:extLst>
          </p:cNvPr>
          <p:cNvSpPr>
            <a:spLocks noChangeArrowheads="1"/>
          </p:cNvSpPr>
          <p:nvPr/>
        </p:nvSpPr>
        <p:spPr bwMode="gray">
          <a:xfrm>
            <a:off x="5384537" y="3268135"/>
            <a:ext cx="6317672" cy="2679192"/>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a:spcBef>
                <a:spcPct val="0"/>
              </a:spcBef>
              <a:buClrTx/>
              <a:buSzTx/>
              <a:buNone/>
              <a:defRPr sz="2200">
                <a:solidFill>
                  <a:schemeClr val="bg1"/>
                </a:solidFill>
              </a:defRPr>
            </a:pPr>
            <a:r>
              <a:rPr lang="ja-JP" altLang="en-US" dirty="0">
                <a:ea typeface="MS PGothic" panose="020B0600070205080204" pitchFamily="34" charset="-128"/>
              </a:rPr>
              <a:t>変化は大きそうですが、これらのアップ</a:t>
            </a:r>
          </a:p>
          <a:p>
            <a:pPr algn="ctr">
              <a:spcBef>
                <a:spcPct val="0"/>
              </a:spcBef>
              <a:buClrTx/>
              <a:buSzTx/>
              <a:buNone/>
              <a:defRPr sz="2200">
                <a:solidFill>
                  <a:schemeClr val="bg1"/>
                </a:solidFill>
              </a:defRPr>
            </a:pPr>
            <a:r>
              <a:rPr lang="ja-JP" altLang="en-US" dirty="0">
                <a:ea typeface="MS PGothic" panose="020B0600070205080204" pitchFamily="34" charset="-128"/>
              </a:rPr>
              <a:t>グレードはチームでのコラボレーションの</a:t>
            </a:r>
          </a:p>
          <a:p>
            <a:pPr algn="ctr">
              <a:spcBef>
                <a:spcPct val="0"/>
              </a:spcBef>
              <a:buClrTx/>
              <a:buSzTx/>
              <a:buNone/>
              <a:defRPr sz="2200">
                <a:solidFill>
                  <a:schemeClr val="bg1"/>
                </a:solidFill>
              </a:defRPr>
            </a:pPr>
            <a:r>
              <a:rPr lang="ja-JP" altLang="en-US" dirty="0">
                <a:ea typeface="MS PGothic" panose="020B0600070205080204" pitchFamily="34" charset="-128"/>
              </a:rPr>
              <a:t>向上に役立ちます。私は皆さんのチームの</a:t>
            </a:r>
          </a:p>
          <a:p>
            <a:pPr algn="ctr">
              <a:spcBef>
                <a:spcPct val="0"/>
              </a:spcBef>
              <a:buClrTx/>
              <a:buSzTx/>
              <a:buNone/>
              <a:defRPr sz="2200">
                <a:solidFill>
                  <a:schemeClr val="bg1"/>
                </a:solidFill>
              </a:defRPr>
            </a:pPr>
            <a:r>
              <a:rPr lang="ja-JP" altLang="en-US" dirty="0">
                <a:ea typeface="MS PGothic" panose="020B0600070205080204" pitchFamily="34" charset="-128"/>
              </a:rPr>
              <a:t>トレーニング計画に取り組み、問題が発生し</a:t>
            </a:r>
          </a:p>
          <a:p>
            <a:pPr algn="ctr">
              <a:spcBef>
                <a:spcPct val="0"/>
              </a:spcBef>
              <a:buClrTx/>
              <a:buSzTx/>
              <a:buNone/>
              <a:defRPr sz="2200">
                <a:solidFill>
                  <a:schemeClr val="bg1"/>
                </a:solidFill>
              </a:defRPr>
            </a:pPr>
            <a:r>
              <a:rPr lang="ja-JP" altLang="en-US" dirty="0">
                <a:ea typeface="MS PGothic" panose="020B0600070205080204" pitchFamily="34" charset="-128"/>
              </a:rPr>
              <a:t>たら利用できるようにします。</a:t>
            </a:r>
            <a:endParaRPr lang="en-US" altLang="ja-JP" dirty="0">
              <a:ea typeface="MS PGothic" panose="020B0600070205080204" pitchFamily="34" charset="-128"/>
            </a:endParaRPr>
          </a:p>
          <a:p>
            <a:pPr algn="ctr">
              <a:spcBef>
                <a:spcPct val="0"/>
              </a:spcBef>
              <a:buClrTx/>
              <a:buSzTx/>
              <a:buNone/>
              <a:defRPr sz="2200">
                <a:solidFill>
                  <a:schemeClr val="bg1"/>
                </a:solidFill>
              </a:defRPr>
            </a:pPr>
            <a:r>
              <a:rPr lang="ja-JP" altLang="en-US" dirty="0">
                <a:ea typeface="MS PGothic" panose="020B0600070205080204" pitchFamily="34" charset="-128"/>
              </a:rPr>
              <a:t>私は皆さんとチームのためにここにいます！</a:t>
            </a:r>
          </a:p>
        </p:txBody>
      </p:sp>
    </p:spTree>
    <p:extLst>
      <p:ext uri="{BB962C8B-B14F-4D97-AF65-F5344CB8AC3E}">
        <p14:creationId xmlns:p14="http://schemas.microsoft.com/office/powerpoint/2010/main" val="117656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79</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365760" tIns="0" rIns="36576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ワクワクします！ざっと見てみましたが、</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新機能はすばらしいですね。</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来週お電話します。</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365760" tIns="0" rIns="36576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ja-JP" altLang="en-US">
                <a:ea typeface="MS PGothic" panose="020B0600070205080204" pitchFamily="34" charset="-128"/>
              </a:rPr>
              <a:t>ええ、アップグレードはかなりうまくいくでしょう。また後でお話ししましょう。</a:t>
            </a:r>
            <a:endParaRPr lang="ja-JP" altLang="en-US" dirty="0">
              <a:ea typeface="MS PGothic" panose="020B0600070205080204" pitchFamily="34" charset="-128"/>
            </a:endParaRPr>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ja-JP" altLang="en-US" dirty="0"/>
              <a:t>行動分析軸</a:t>
            </a:r>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a:xfrm>
            <a:off x="1143000" y="4465582"/>
            <a:ext cx="6877050" cy="1346255"/>
          </a:xfrm>
        </p:spPr>
        <p:txBody>
          <a:bodyPr wrap="square">
            <a:noAutofit/>
          </a:bodyPr>
          <a:lstStyle/>
          <a:p>
            <a:pPr>
              <a:defRPr>
                <a:solidFill>
                  <a:schemeClr val="tx1">
                    <a:lumMod val="65000"/>
                    <a:lumOff val="35000"/>
                  </a:schemeClr>
                </a:solidFill>
              </a:defRPr>
            </a:pPr>
            <a:r>
              <a:rPr lang="ja-JP" altLang="en-US" dirty="0"/>
              <a:t>自己主張度と感情表現度</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en-US" altLang="ja-JP" smtClean="0"/>
              <a:t>8</a:t>
            </a:fld>
            <a:endParaRPr lang="ja-JP" altLang="en-US"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wrap="square">
            <a:noAutofit/>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80</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新しいアップグレードにより、効率が向上し、</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労力を削減できると思います。ただし皆で</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新しいリリースに適応する前に、チームの</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トレーニングを計画する必要があります。</a:t>
            </a:r>
          </a:p>
          <a:p>
            <a:pPr algn="ctr" eaLnBrk="1" hangingPunct="1">
              <a:spcBef>
                <a:spcPct val="0"/>
              </a:spcBef>
              <a:buClrTx/>
              <a:buSzTx/>
              <a:buFontTx/>
              <a:buNone/>
              <a:defRPr sz="2200">
                <a:solidFill>
                  <a:schemeClr val="tx2"/>
                </a:solidFill>
              </a:defRPr>
            </a:pPr>
            <a:r>
              <a:rPr lang="ja-JP" altLang="en-US" dirty="0">
                <a:ea typeface="MS PGothic" panose="020B0600070205080204" pitchFamily="34" charset="-128"/>
              </a:rPr>
              <a:t>そのためのプロセスは用意されていますか？</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365760" tIns="0" rIns="36576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ja-JP" altLang="en-US" dirty="0">
                <a:ea typeface="MS PGothic" panose="020B0600070205080204" pitchFamily="34" charset="-128"/>
              </a:rPr>
              <a:t>アップグレードをテストしたところ、パフォーマン</a:t>
            </a:r>
          </a:p>
          <a:p>
            <a:pPr algn="ctr" eaLnBrk="1" hangingPunct="1">
              <a:spcBef>
                <a:spcPct val="0"/>
              </a:spcBef>
              <a:buClrTx/>
              <a:buSzTx/>
              <a:buFontTx/>
              <a:buNone/>
              <a:defRPr sz="2200">
                <a:solidFill>
                  <a:schemeClr val="bg1"/>
                </a:solidFill>
              </a:defRPr>
            </a:pPr>
            <a:r>
              <a:rPr lang="ja-JP" altLang="en-US" dirty="0">
                <a:ea typeface="MS PGothic" panose="020B0600070205080204" pitchFamily="34" charset="-128"/>
              </a:rPr>
              <a:t>スが大幅に向上していました。そのデータも、トレーニングのアジェンダや選択可能な日付と一緒にお送りします。ほかにサポートできることがあれば、お声をおかけください。</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81</a:t>
            </a:fld>
            <a:endParaRPr lang="ja-JP" altLang="en-US" dirty="0">
              <a:ea typeface="MS PGothic" panose="020B0600070205080204" pitchFamily="34" charset="-128"/>
            </a:endParaRPr>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ja-JP" altLang="en-US">
                <a:ea typeface="MS PGothic" panose="020B0600070205080204" pitchFamily="34" charset="-128"/>
              </a:rPr>
              <a:t>いいですね。</a:t>
            </a:r>
            <a:br>
              <a:rPr lang="ja-JP" altLang="en-US" sz="2200">
                <a:solidFill>
                  <a:schemeClr val="tx2"/>
                </a:solidFill>
                <a:ea typeface="MS PGothic" panose="020B0600070205080204" pitchFamily="34" charset="-128"/>
              </a:rPr>
            </a:br>
            <a:r>
              <a:rPr lang="ja-JP" altLang="en-US">
                <a:ea typeface="MS PGothic" panose="020B0600070205080204" pitchFamily="34" charset="-128"/>
              </a:rPr>
              <a:t>実装する準備ができたら、お電話します。</a:t>
            </a:r>
            <a:endParaRPr lang="ja-JP" altLang="en-US" dirty="0">
              <a:ea typeface="MS PGothic" panose="020B0600070205080204" pitchFamily="34" charset="-128"/>
            </a:endParaRP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ja-JP" altLang="en-US">
                <a:ea typeface="MS PGothic" panose="020B0600070205080204" pitchFamily="34" charset="-128"/>
              </a:rPr>
              <a:t>わかりました。</a:t>
            </a:r>
            <a:endParaRPr lang="ja-JP" altLang="en-US" dirty="0">
              <a:ea typeface="MS PGothic" panose="020B0600070205080204" pitchFamily="34" charset="-128"/>
            </a:endParaRPr>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768204"/>
            <a:ext cx="6877050" cy="476187"/>
          </a:xfrm>
        </p:spPr>
        <p:txBody>
          <a:bodyPr wrap="square">
            <a:noAutofit/>
          </a:bodyPr>
          <a:lstStyle/>
          <a:p>
            <a:r>
              <a:rPr lang="ja-JP" altLang="en-US" dirty="0">
                <a:solidFill>
                  <a:schemeClr val="accent2"/>
                </a:solidFill>
                <a:ea typeface="MS PGothic" panose="020B0600070205080204" pitchFamily="34" charset="-128"/>
              </a:rPr>
              <a:t>次のステップ</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394908"/>
            <a:ext cx="6877050" cy="3131684"/>
          </a:xfrm>
        </p:spPr>
        <p:txBody>
          <a:bodyPr wrap="square">
            <a:noAutofit/>
          </a:bodyPr>
          <a:lstStyle/>
          <a:p>
            <a:pPr>
              <a:lnSpc>
                <a:spcPct val="95000"/>
              </a:lnSpc>
              <a:spcAft>
                <a:spcPts val="1200"/>
              </a:spcAft>
              <a:defRPr sz="2400">
                <a:ea typeface="Arial" panose="020B0604020202020204" pitchFamily="34" charset="0"/>
              </a:defRPr>
            </a:pPr>
            <a:r>
              <a:rPr lang="ja-JP" altLang="en-US" dirty="0">
                <a:ea typeface="MS PGothic" panose="020B0600070205080204" pitchFamily="34" charset="-128"/>
              </a:rPr>
              <a:t>対応性を発揮する練習を積みましょう。アクションプランはいつでも参照できるよう手元に置いておきます。</a:t>
            </a:r>
          </a:p>
          <a:p>
            <a:pPr>
              <a:lnSpc>
                <a:spcPct val="95000"/>
              </a:lnSpc>
              <a:spcAft>
                <a:spcPts val="1200"/>
              </a:spcAft>
              <a:defRPr>
                <a:ea typeface="Arial" panose="020B0604020202020204" pitchFamily="34" charset="0"/>
              </a:defRPr>
            </a:pPr>
            <a:r>
              <a:rPr lang="en-US" altLang="ja-JP" dirty="0">
                <a:ea typeface="MS PGothic" panose="020B0600070205080204" pitchFamily="34" charset="-128"/>
              </a:rPr>
              <a:t>SOCIAL STYLE Navigator</a:t>
            </a:r>
            <a:r>
              <a:rPr lang="ja-JP" altLang="en-US" dirty="0">
                <a:ea typeface="MS PGothic" panose="020B0600070205080204" pitchFamily="34" charset="-128"/>
              </a:rPr>
              <a:t>には、多様なセールス状況に関するアドバイスと追加のリソースが組み込まれています。</a:t>
            </a:r>
          </a:p>
          <a:p>
            <a:pPr>
              <a:lnSpc>
                <a:spcPct val="95000"/>
              </a:lnSpc>
              <a:spcAft>
                <a:spcPts val="1200"/>
              </a:spcAft>
              <a:defRPr>
                <a:ea typeface="Arial" panose="020B0604020202020204" pitchFamily="34" charset="0"/>
              </a:defRPr>
            </a:pPr>
            <a:r>
              <a:rPr lang="ja-JP" altLang="en-US" sz="2400" dirty="0">
                <a:ea typeface="MS PGothic" panose="020B0600070205080204" pitchFamily="34" charset="-128"/>
              </a:rPr>
              <a:t>ソーシャル・スタイル・パスポートを利用すると、</a:t>
            </a:r>
            <a:br>
              <a:rPr lang="en-US" altLang="ja-JP" sz="2400" dirty="0">
                <a:ea typeface="MS PGothic" panose="020B0600070205080204" pitchFamily="34" charset="-128"/>
              </a:rPr>
            </a:br>
            <a:r>
              <a:rPr lang="ja-JP" altLang="en-US" dirty="0">
                <a:ea typeface="MS PGothic" panose="020B0600070205080204" pitchFamily="34" charset="-128"/>
              </a:rPr>
              <a:t>自分がほかの国ではどのプロファイルになるか</a:t>
            </a:r>
            <a:br>
              <a:rPr lang="en-US" altLang="ja-JP" dirty="0">
                <a:ea typeface="MS PGothic" panose="020B0600070205080204" pitchFamily="34" charset="-128"/>
              </a:rPr>
            </a:br>
            <a:r>
              <a:rPr lang="ja-JP" altLang="en-US" dirty="0">
                <a:ea typeface="MS PGothic" panose="020B0600070205080204" pitchFamily="34" charset="-128"/>
              </a:rPr>
              <a:t>がわかります。</a:t>
            </a:r>
            <a:endParaRPr lang="ja-JP" altLang="en-US" sz="24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82</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n-US" altLang="ja-JP">
                <a:ea typeface="MS PGothic" panose="020B0600070205080204" pitchFamily="34" charset="-128"/>
              </a:rPr>
              <a:t>SOCIAL STYLE Navigator</a:t>
            </a:r>
            <a:r>
              <a:rPr lang="en-US" altLang="ja-JP" sz="2800" baseline="30000">
                <a:ea typeface="MS PGothic" panose="020B0600070205080204" pitchFamily="34" charset="-128"/>
              </a:rPr>
              <a:t>®</a:t>
            </a:r>
            <a:endParaRPr lang="ja-JP" altLang="en-US" baseline="30000"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83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n-US" altLang="ja-JP" dirty="0">
                <a:ea typeface="MS PGothic" panose="020B0600070205080204" pitchFamily="34" charset="-128"/>
              </a:rPr>
              <a:t>SOCIAL STYLE Navigator</a:t>
            </a:r>
            <a:r>
              <a:rPr lang="en-US" altLang="ja-JP" baseline="30000" dirty="0">
                <a:ea typeface="MS PGothic" panose="020B0600070205080204" pitchFamily="34" charset="-128"/>
              </a:rPr>
              <a:t>® </a:t>
            </a:r>
            <a:r>
              <a:rPr lang="ja-JP" altLang="en-US" dirty="0">
                <a:ea typeface="MS PGothic" panose="020B0600070205080204" pitchFamily="34" charset="-128"/>
              </a:rPr>
              <a:t>は、</a:t>
            </a:r>
            <a:r>
              <a:rPr lang="en-US" altLang="ja-JP" dirty="0">
                <a:ea typeface="MS PGothic" panose="020B0600070205080204" pitchFamily="34" charset="-128"/>
              </a:rPr>
              <a:t>TRACOM Corporation</a:t>
            </a:r>
            <a:r>
              <a:rPr lang="ja-JP" altLang="en-US" dirty="0">
                <a:ea typeface="MS PGothic" panose="020B0600070205080204" pitchFamily="34" charset="-128"/>
              </a:rPr>
              <a:t>の登録商標です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800" y="1814871"/>
            <a:ext cx="5834514" cy="3628308"/>
          </a:xfrm>
        </p:spPr>
        <p:txBody>
          <a:bodyPr wrap="square">
            <a:noAutofit/>
          </a:bodyPr>
          <a:lstStyle/>
          <a:p>
            <a:pPr>
              <a:lnSpc>
                <a:spcPct val="100000"/>
              </a:lnSpc>
            </a:pPr>
            <a:r>
              <a:rPr lang="en-US" altLang="ja-JP" b="1" dirty="0">
                <a:ea typeface="MS PGothic" panose="020B0600070205080204" pitchFamily="34" charset="-128"/>
              </a:rPr>
              <a:t>SOCIAL STYLE Estimator</a:t>
            </a:r>
            <a:br>
              <a:rPr lang="en-US" altLang="ja-JP" b="1" dirty="0">
                <a:ea typeface="MS PGothic" panose="020B0600070205080204" pitchFamily="34" charset="-128"/>
              </a:rPr>
            </a:br>
            <a:r>
              <a:rPr lang="ja-JP" altLang="en-US" b="1" dirty="0">
                <a:ea typeface="MS PGothic" panose="020B0600070205080204" pitchFamily="34" charset="-128"/>
              </a:rPr>
              <a:t>（ソーシャル・スタイル推定調査票）</a:t>
            </a:r>
            <a:br>
              <a:rPr lang="ja-JP" altLang="en-US" dirty="0">
                <a:ea typeface="MS PGothic" panose="020B0600070205080204" pitchFamily="34" charset="-128"/>
              </a:rPr>
            </a:br>
            <a:r>
              <a:rPr lang="ja-JP" altLang="en-US" dirty="0">
                <a:ea typeface="MS PGothic" panose="020B0600070205080204" pitchFamily="34" charset="-128"/>
              </a:rPr>
              <a:t>ほかの人のスタイルを推定するための簡単な</a:t>
            </a:r>
            <a:br>
              <a:rPr lang="en-US" altLang="ja-JP" dirty="0">
                <a:ea typeface="MS PGothic" panose="020B0600070205080204" pitchFamily="34" charset="-128"/>
              </a:rPr>
            </a:br>
            <a:r>
              <a:rPr lang="ja-JP" altLang="en-US" dirty="0">
                <a:ea typeface="MS PGothic" panose="020B0600070205080204" pitchFamily="34" charset="-128"/>
              </a:rPr>
              <a:t>アンケート</a:t>
            </a:r>
          </a:p>
          <a:p>
            <a:pPr>
              <a:lnSpc>
                <a:spcPct val="100000"/>
              </a:lnSpc>
              <a:defRPr b="1"/>
            </a:pPr>
            <a:r>
              <a:rPr lang="ja-JP" altLang="en-US" dirty="0">
                <a:ea typeface="MS PGothic" panose="020B0600070205080204" pitchFamily="34" charset="-128"/>
              </a:rPr>
              <a:t>ソーシャル・スタイルアドバイザー </a:t>
            </a:r>
          </a:p>
          <a:p>
            <a:pPr lvl="1">
              <a:lnSpc>
                <a:spcPct val="100000"/>
              </a:lnSpc>
            </a:pPr>
            <a:r>
              <a:rPr lang="ja-JP" altLang="en-US" dirty="0">
                <a:ea typeface="MS PGothic" panose="020B0600070205080204" pitchFamily="34" charset="-128"/>
              </a:rPr>
              <a:t>ミーティング、商談、プレゼンテーションの準備</a:t>
            </a:r>
          </a:p>
          <a:p>
            <a:pPr lvl="1">
              <a:lnSpc>
                <a:spcPct val="100000"/>
              </a:lnSpc>
            </a:pPr>
            <a:r>
              <a:rPr lang="ja-JP" altLang="en-US" dirty="0">
                <a:ea typeface="MS PGothic" panose="020B0600070205080204" pitchFamily="34" charset="-128"/>
              </a:rPr>
              <a:t>多様な状況に応じたスタイルと対応性のベストプラクティス</a:t>
            </a:r>
          </a:p>
          <a:p>
            <a:pPr>
              <a:lnSpc>
                <a:spcPct val="100000"/>
              </a:lnSpc>
              <a:buNone/>
            </a:pPr>
            <a:r>
              <a:rPr lang="en-US" altLang="ja-JP" b="1" dirty="0">
                <a:ea typeface="MS PGothic" panose="020B0600070205080204" pitchFamily="34" charset="-128"/>
              </a:rPr>
              <a:t>e</a:t>
            </a:r>
            <a:r>
              <a:rPr lang="ja-JP" altLang="en-US" b="1" dirty="0">
                <a:ea typeface="MS PGothic" panose="020B0600070205080204" pitchFamily="34" charset="-128"/>
              </a:rPr>
              <a:t>ラーニングモジュール</a:t>
            </a:r>
            <a:br>
              <a:rPr lang="ja-JP" altLang="en-US" dirty="0">
                <a:ea typeface="MS PGothic" panose="020B0600070205080204" pitchFamily="34" charset="-128"/>
              </a:rPr>
            </a:br>
            <a:r>
              <a:rPr lang="ja-JP" altLang="en-US" dirty="0">
                <a:ea typeface="MS PGothic" panose="020B0600070205080204" pitchFamily="34" charset="-128"/>
              </a:rPr>
              <a:t>スタイルの概念をチームに適用し、対立の管理、コーチングを通じてさらに優れた対応性を実現</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61737"/>
            <a:ext cx="4119129" cy="1009650"/>
          </a:xfrm>
        </p:spPr>
        <p:txBody>
          <a:bodyPr wrap="square">
            <a:noAutofit/>
          </a:bodyPr>
          <a:lstStyle/>
          <a:p>
            <a:r>
              <a:rPr lang="en-US" altLang="ja-JP" dirty="0">
                <a:ea typeface="MS PGothic" panose="020B0600070205080204" pitchFamily="34" charset="-128"/>
              </a:rPr>
              <a:t>SOCIAL STYLE Navigator</a:t>
            </a:r>
            <a:r>
              <a:rPr lang="en-US" altLang="ja-JP" baseline="30000" dirty="0">
                <a:ea typeface="MS PGothic" panose="020B0600070205080204" pitchFamily="34" charset="-128"/>
              </a:rPr>
              <a:t>®</a:t>
            </a:r>
            <a:r>
              <a:rPr lang="ja-JP" altLang="en-US" dirty="0">
                <a:ea typeface="MS PGothic" panose="020B0600070205080204" pitchFamily="34" charset="-128"/>
              </a:rPr>
              <a:t>への</a:t>
            </a:r>
            <a:br>
              <a:rPr lang="en-US" altLang="ja-JP" dirty="0">
                <a:ea typeface="MS PGothic" panose="020B0600070205080204" pitchFamily="34" charset="-128"/>
              </a:rPr>
            </a:br>
            <a:r>
              <a:rPr lang="ja-JP" altLang="en-US" dirty="0">
                <a:ea typeface="MS PGothic" panose="020B0600070205080204" pitchFamily="34" charset="-128"/>
              </a:rPr>
              <a:t>アクセス</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pPr>
              <a:lnSpc>
                <a:spcPct val="100000"/>
              </a:lnSpc>
            </a:pPr>
            <a:r>
              <a:rPr lang="en-US" altLang="ja-JP" dirty="0">
                <a:ea typeface="MS PGothic" panose="020B0600070205080204" pitchFamily="34" charset="-128"/>
              </a:rPr>
              <a:t>tracomlearning.com</a:t>
            </a:r>
            <a:r>
              <a:rPr lang="ja-JP" altLang="en-US" dirty="0">
                <a:ea typeface="MS PGothic" panose="020B0600070205080204" pitchFamily="34" charset="-128"/>
              </a:rPr>
              <a:t>から</a:t>
            </a:r>
            <a:br>
              <a:rPr lang="en-US" altLang="ja-JP" dirty="0">
                <a:ea typeface="MS PGothic" panose="020B0600070205080204" pitchFamily="34" charset="-128"/>
              </a:rPr>
            </a:br>
            <a:r>
              <a:rPr lang="zh-SG" altLang="en-US" dirty="0">
                <a:ea typeface="MS PGothic" panose="020B0600070205080204" pitchFamily="34" charset="-128"/>
              </a:rPr>
              <a:t>利用可能</a:t>
            </a:r>
          </a:p>
          <a:p>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84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85</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86</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computer screen with a message&#10;&#10;Description automatically generated">
            <a:extLst>
              <a:ext uri="{FF2B5EF4-FFF2-40B4-BE49-F238E27FC236}">
                <a16:creationId xmlns:a16="http://schemas.microsoft.com/office/drawing/2014/main" id="{CD85EADC-BF24-8343-89CB-895DD610E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099" y="298800"/>
            <a:ext cx="9630163" cy="572686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en-US" altLang="ja-JP" smtClean="0"/>
              <a:t>87</a:t>
            </a:fld>
            <a:endParaRPr lang="ja-JP" altLang="en-US" dirty="0"/>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88</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89</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ja-JP" altLang="en-US">
                <a:ea typeface="MS PGothic" panose="020B0600070205080204" pitchFamily="34" charset="-128"/>
              </a:rPr>
              <a:t>観察できる言動面の特徴と性格   </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9</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tIns="0" rIns="45720" bIns="182880" anchor="ctr">
              <a:noAutofit/>
            </a:bodyPr>
            <a:lstStyle/>
            <a:p>
              <a:pPr>
                <a:lnSpc>
                  <a:spcPct val="95000"/>
                </a:lnSpc>
                <a:defRPr sz="2000">
                  <a:solidFill>
                    <a:schemeClr val="tx2"/>
                  </a:solidFill>
                </a:defRPr>
              </a:pPr>
              <a:r>
                <a:rPr lang="ja-JP" altLang="en-US" dirty="0">
                  <a:ea typeface="MS PGothic" panose="020B0600070205080204" pitchFamily="34" charset="-128"/>
                </a:rPr>
                <a:t>対人行動</a:t>
              </a:r>
            </a:p>
            <a:p>
              <a:pPr>
                <a:lnSpc>
                  <a:spcPct val="95000"/>
                </a:lnSpc>
                <a:defRPr sz="1600">
                  <a:solidFill>
                    <a:schemeClr val="tx2"/>
                  </a:solidFill>
                </a:defRPr>
              </a:pPr>
              <a:r>
                <a:rPr lang="ja-JP" altLang="en-US" dirty="0">
                  <a:ea typeface="MS PGothic" panose="020B0600070205080204" pitchFamily="34" charset="-128"/>
                </a:rPr>
                <a:t>人とのやり取りでの言動</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行動</a:t>
              </a:r>
            </a:p>
            <a:p>
              <a:pPr>
                <a:lnSpc>
                  <a:spcPct val="95000"/>
                </a:lnSpc>
                <a:defRPr sz="1600">
                  <a:solidFill>
                    <a:schemeClr val="tx2"/>
                  </a:solidFill>
                </a:defRPr>
              </a:pPr>
              <a:r>
                <a:rPr lang="ja-JP" altLang="en-US" dirty="0">
                  <a:ea typeface="MS PGothic" panose="020B0600070205080204" pitchFamily="34" charset="-128"/>
                </a:rPr>
                <a:t>自分の発言（言語的）と</a:t>
              </a:r>
              <a:br>
                <a:rPr lang="en-US" altLang="ja-JP" dirty="0">
                  <a:ea typeface="MS PGothic" panose="020B0600070205080204" pitchFamily="34" charset="-128"/>
                </a:rPr>
              </a:br>
              <a:r>
                <a:rPr lang="ja-JP" altLang="en-US" dirty="0">
                  <a:ea typeface="MS PGothic" panose="020B0600070205080204" pitchFamily="34" charset="-128"/>
                </a:rPr>
                <a:t>動作（非言語的）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182880" anchor="ctr">
              <a:noAutofit/>
            </a:bodyPr>
            <a:lstStyle/>
            <a:p>
              <a:pPr>
                <a:lnSpc>
                  <a:spcPct val="95000"/>
                </a:lnSpc>
                <a:defRPr>
                  <a:solidFill>
                    <a:schemeClr val="tx2"/>
                  </a:solidFill>
                </a:defRPr>
              </a:pPr>
              <a:r>
                <a:rPr lang="ja-JP" altLang="en-US" sz="2000" dirty="0">
                  <a:ea typeface="MS PGothic" panose="020B0600070205080204" pitchFamily="34" charset="-128"/>
                </a:rPr>
                <a:t>ソーシャル・スタイル（</a:t>
              </a:r>
              <a:r>
                <a:rPr lang="en-US" altLang="ja-JP" sz="2000" dirty="0">
                  <a:ea typeface="MS PGothic" panose="020B0600070205080204" pitchFamily="34" charset="-128"/>
                </a:rPr>
                <a:t>SOCIAL STYLE</a:t>
              </a:r>
              <a:r>
                <a:rPr lang="en-US" altLang="ja-JP" sz="2000" baseline="30000" dirty="0">
                  <a:ea typeface="MS PGothic" panose="020B0600070205080204" pitchFamily="34" charset="-128"/>
                </a:rPr>
                <a:t>®</a:t>
              </a:r>
              <a:r>
                <a:rPr lang="ja-JP" altLang="en-US" sz="2000" dirty="0">
                  <a:ea typeface="MS PGothic" panose="020B0600070205080204" pitchFamily="34" charset="-128"/>
                </a:rPr>
                <a:t>） </a:t>
              </a:r>
              <a:br>
                <a:rPr lang="en-US" altLang="ja-JP" sz="2000" dirty="0">
                  <a:ea typeface="MS PGothic" panose="020B0600070205080204" pitchFamily="34" charset="-128"/>
                </a:rPr>
              </a:br>
              <a:r>
                <a:rPr lang="ja-JP" altLang="en-US" sz="1600" dirty="0">
                  <a:ea typeface="MS PGothic" panose="020B0600070205080204" pitchFamily="34" charset="-128"/>
                </a:rPr>
                <a:t>ほかの人々が観察でき、</a:t>
              </a:r>
              <a:br>
                <a:rPr lang="en-US" altLang="ja-JP" sz="1600" dirty="0">
                  <a:ea typeface="MS PGothic" panose="020B0600070205080204" pitchFamily="34" charset="-128"/>
                </a:rPr>
              </a:br>
              <a:r>
                <a:rPr lang="ja-JP" altLang="en-US" sz="1600" dirty="0">
                  <a:ea typeface="MS PGothic" panose="020B0600070205080204" pitchFamily="34" charset="-128"/>
                </a:rPr>
                <a:t>人によってその行動の説明に食い違いが生じないような</a:t>
              </a:r>
              <a:br>
                <a:rPr lang="en-US" altLang="ja-JP" sz="1600" dirty="0">
                  <a:ea typeface="MS PGothic" panose="020B0600070205080204" pitchFamily="34" charset="-128"/>
                </a:rPr>
              </a:br>
              <a:r>
                <a:rPr lang="ja-JP" altLang="en-US" sz="1600" dirty="0">
                  <a:ea typeface="MS PGothic" panose="020B0600070205080204" pitchFamily="34" charset="-128"/>
                </a:rPr>
                <a:t>アクションパターン</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tIns="0" rIns="45720" anchor="ctr">
              <a:noAutofit/>
            </a:bodyPr>
            <a:lstStyle/>
            <a:p>
              <a:pPr>
                <a:lnSpc>
                  <a:spcPct val="95000"/>
                </a:lnSpc>
                <a:defRPr sz="2000">
                  <a:solidFill>
                    <a:schemeClr val="tx2"/>
                  </a:solidFill>
                </a:defRPr>
              </a:pPr>
              <a:r>
                <a:rPr lang="ja-JP" altLang="en-US" dirty="0">
                  <a:ea typeface="MS PGothic" panose="020B0600070205080204" pitchFamily="34" charset="-128"/>
                </a:rPr>
                <a:t>性格</a:t>
              </a:r>
            </a:p>
            <a:p>
              <a:pPr>
                <a:lnSpc>
                  <a:spcPct val="95000"/>
                </a:lnSpc>
                <a:defRPr sz="1600">
                  <a:solidFill>
                    <a:schemeClr val="tx2"/>
                  </a:solidFill>
                </a:defRPr>
              </a:pPr>
              <a:r>
                <a:rPr lang="ja-JP" altLang="en-US" dirty="0">
                  <a:ea typeface="MS PGothic" panose="020B0600070205080204" pitchFamily="34" charset="-128"/>
                </a:rPr>
                <a:t>その人のすべて。</a:t>
              </a:r>
              <a:br>
                <a:rPr lang="en-US" altLang="ja-JP" dirty="0">
                  <a:ea typeface="MS PGothic" panose="020B0600070205080204" pitchFamily="34" charset="-128"/>
                </a:rPr>
              </a:br>
              <a:r>
                <a:rPr lang="ja-JP" altLang="en-US" dirty="0">
                  <a:ea typeface="MS PGothic" panose="020B0600070205080204" pitchFamily="34" charset="-128"/>
                </a:rPr>
                <a:t>考え、価値観、希望、夢など</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404354" y="3404311"/>
              <a:ext cx="2807920" cy="492443"/>
            </a:xfrm>
            <a:prstGeom prst="rect">
              <a:avLst/>
            </a:prstGeom>
            <a:noFill/>
          </p:spPr>
          <p:txBody>
            <a:bodyPr wrap="square" lIns="0" tIns="0" rIns="0" bIns="0">
              <a:noAutofit/>
            </a:bodyPr>
            <a:lstStyle/>
            <a:p>
              <a:pPr algn="ctr">
                <a:defRPr sz="1600"/>
              </a:pPr>
              <a:r>
                <a:rPr lang="ja-JP" altLang="en-US" sz="1800" b="0" i="0" u="none" strike="noStrike" dirty="0">
                  <a:solidFill>
                    <a:srgbClr val="000000"/>
                  </a:solidFill>
                  <a:effectLst/>
                  <a:latin typeface="Calibri" panose="020F0502020204030204" pitchFamily="34" charset="0"/>
                </a:rPr>
                <a:t>観察できる言動面の特徴</a:t>
              </a:r>
              <a:endParaRPr lang="en-US" altLang="ja-JP" sz="1800" b="0" i="0" u="none" strike="noStrike" dirty="0">
                <a:solidFill>
                  <a:srgbClr val="000000"/>
                </a:solidFill>
                <a:effectLst/>
                <a:latin typeface="Calibri" panose="020F0502020204030204" pitchFamily="34" charset="0"/>
              </a:endParaRPr>
            </a:p>
            <a:p>
              <a:pPr algn="ctr">
                <a:defRPr sz="1600"/>
              </a:pPr>
              <a:r>
                <a:rPr lang="ja-JP" altLang="en-US" dirty="0">
                  <a:ea typeface="MS PGothic" panose="020B0600070205080204" pitchFamily="34" charset="-128"/>
                </a:rPr>
                <a:t>言</a:t>
              </a:r>
              <a:r>
                <a:rPr lang="en-US" altLang="ja-JP" dirty="0">
                  <a:ea typeface="MS PGothic" panose="020B0600070205080204" pitchFamily="34" charset="-128"/>
                </a:rPr>
                <a:t>/</a:t>
              </a:r>
              <a:r>
                <a:rPr lang="ja-JP" altLang="en-US" dirty="0">
                  <a:ea typeface="MS PGothic" panose="020B0600070205080204" pitchFamily="34" charset="-128"/>
                </a:rPr>
                <a:t>動</a:t>
              </a:r>
            </a:p>
          </p:txBody>
        </p:sp>
        <p:sp>
          <p:nvSpPr>
            <p:cNvPr id="38" name="TextBox 37">
              <a:extLst>
                <a:ext uri="{FF2B5EF4-FFF2-40B4-BE49-F238E27FC236}">
                  <a16:creationId xmlns:a16="http://schemas.microsoft.com/office/drawing/2014/main" id="{0D5F11A8-8CFA-43D0-9FD8-8ABCB424DAD6}"/>
                </a:ext>
              </a:extLst>
            </p:cNvPr>
            <p:cNvSpPr txBox="1"/>
            <p:nvPr/>
          </p:nvSpPr>
          <p:spPr>
            <a:xfrm>
              <a:off x="3017298" y="3939786"/>
              <a:ext cx="1013098" cy="246221"/>
            </a:xfrm>
            <a:prstGeom prst="rect">
              <a:avLst/>
            </a:prstGeom>
            <a:solidFill>
              <a:srgbClr val="07548B"/>
            </a:solidFill>
          </p:spPr>
          <p:txBody>
            <a:bodyPr wrap="square" lIns="0" tIns="0" rIns="0" bIns="0">
              <a:noAutofit/>
            </a:bodyPr>
            <a:lstStyle/>
            <a:p>
              <a:pPr algn="l">
                <a:defRPr sz="1600">
                  <a:solidFill>
                    <a:schemeClr val="bg1"/>
                  </a:solidFill>
                </a:defRPr>
              </a:pPr>
              <a:r>
                <a:rPr lang="ja-JP" altLang="en-US" dirty="0">
                  <a:ea typeface="MS PGothic" panose="020B0600070205080204" pitchFamily="34" charset="-128"/>
                </a:rPr>
                <a:t>性格</a:t>
              </a:r>
              <a:endParaRPr lang="ja-JP" altLang="en-US" sz="1600" dirty="0">
                <a:solidFill>
                  <a:schemeClr val="bg1"/>
                </a:solidFill>
                <a:latin typeface="Arial Black" panose="020B0A04020102020204" pitchFamily="34" charset="0"/>
                <a:ea typeface="MS PGothic" panose="020B0600070205080204"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ja-JP" altLang="en-US"/>
              <a:t>ソーシャル・スタイル・パスポート</a:t>
            </a:r>
            <a:endParaRPr lang="ja-JP" altLang="en-US"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ja-JP" smtClean="0"/>
              <a:t>90</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ja-JP"/>
              <a:t>© The TRACOM Corporation. All Rights Reserved.</a:t>
            </a:r>
            <a:endParaRPr lang="en-US" altLang="ja-JP" dirty="0"/>
          </a:p>
        </p:txBody>
      </p:sp>
      <p:pic>
        <p:nvPicPr>
          <p:cNvPr id="3" name="Picture 2" descr="A screenshot of a computer&#10;&#10;Description automatically generated with medium confidence">
            <a:extLst>
              <a:ext uri="{FF2B5EF4-FFF2-40B4-BE49-F238E27FC236}">
                <a16:creationId xmlns:a16="http://schemas.microsoft.com/office/drawing/2014/main" id="{DB934BB3-5522-2C21-0BCE-0DC08DDD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56"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ja-JP"/>
              <a:t>© The TRACOM Corporation. All Rights Reserved.</a:t>
            </a:r>
            <a:endParaRPr lang="en-US" altLang="ja-JP"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91</a:t>
            </a:fld>
            <a:endParaRPr lang="ja-JP" altLang="en-US"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Custom 9">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6694AE4C-3F00-4D02-A252-4048EAD7DD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2156</TotalTime>
  <Words>19489</Words>
  <Application>Microsoft Office PowerPoint</Application>
  <PresentationFormat>Widescreen</PresentationFormat>
  <Paragraphs>2087</Paragraphs>
  <Slides>91</Slides>
  <Notes>91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91</vt:i4>
      </vt:variant>
    </vt:vector>
  </HeadingPairs>
  <TitlesOfParts>
    <vt:vector size="107" baseType="lpstr">
      <vt:lpstr>MS PGothic</vt:lpstr>
      <vt:lpstr>Arial</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結果本位の営業TM</vt:lpstr>
      <vt:lpstr>対人効果を 向上させる ステップ</vt:lpstr>
      <vt:lpstr>学習内容</vt:lpstr>
      <vt:lpstr>PowerPoint Presentation</vt:lpstr>
      <vt:lpstr>導入</vt:lpstr>
      <vt:lpstr>アクションに表れるスタイルの特徴</vt:lpstr>
      <vt:lpstr>担当顧客 – 第一印象</vt:lpstr>
      <vt:lpstr>行動分析軸</vt:lpstr>
      <vt:lpstr>観察できる言動面の特徴と性格   </vt:lpstr>
      <vt:lpstr>発言行動と動作行動</vt:lpstr>
      <vt:lpstr>自己主張度と感情表現度</vt:lpstr>
      <vt:lpstr>自己主張度</vt:lpstr>
      <vt:lpstr>行動における自己主張度</vt:lpstr>
      <vt:lpstr>自己主張度</vt:lpstr>
      <vt:lpstr>顧客： 自己主張度の観察</vt:lpstr>
      <vt:lpstr>感情表現度</vt:lpstr>
      <vt:lpstr>感情を表す行動</vt:lpstr>
      <vt:lpstr>感情表現度</vt:lpstr>
      <vt:lpstr>顧客：感情表現度の観察</vt:lpstr>
      <vt:lpstr>ソーシャル・スタイルTM モデル</vt:lpstr>
      <vt:lpstr>ソーシャル・スタイルTM モデル</vt:lpstr>
      <vt:lpstr>ソーシャル・スタイルモデル</vt:lpstr>
      <vt:lpstr>このアクションに表れたスタイルは？</vt:lpstr>
      <vt:lpstr>ソーシャル・スタイル</vt:lpstr>
      <vt:lpstr>顧客のソーシャル・スタイル</vt:lpstr>
      <vt:lpstr>ニーズ、指向性、成長を促すアクション</vt:lpstr>
      <vt:lpstr>ソーシャル・スタイルの主要タイプ</vt:lpstr>
      <vt:lpstr>ソーシャル・スタイル別行動特徴</vt:lpstr>
      <vt:lpstr>顧客の行動</vt:lpstr>
      <vt:lpstr>顧客の緊張度</vt:lpstr>
      <vt:lpstr>後退行動</vt:lpstr>
      <vt:lpstr>顧客のニーズの充足</vt:lpstr>
      <vt:lpstr>スタイルの オンライン観察</vt:lpstr>
      <vt:lpstr>PowerPoint Presentation</vt:lpstr>
      <vt:lpstr>PowerPoint Presentation</vt:lpstr>
      <vt:lpstr>PowerPoint Presentation</vt:lpstr>
      <vt:lpstr>PowerPoint Presentation</vt:lpstr>
      <vt:lpstr>PowerPoint Presentation</vt:lpstr>
      <vt:lpstr>該当するスタイルを当ててみましょう。</vt:lpstr>
      <vt:lpstr>PowerPoint Presentation</vt:lpstr>
      <vt:lpstr>PowerPoint Presentation</vt:lpstr>
      <vt:lpstr>PowerPoint Presentation</vt:lpstr>
      <vt:lpstr>PowerPoint Presentation</vt:lpstr>
      <vt:lpstr>キーポイント</vt:lpstr>
      <vt:lpstr>ソーシャル・スタイルのプロファイル</vt:lpstr>
      <vt:lpstr>自己主張度</vt:lpstr>
      <vt:lpstr>感情表現度</vt:lpstr>
      <vt:lpstr>PowerPoint Presentation</vt:lpstr>
      <vt:lpstr>PowerPoint Presentation</vt:lpstr>
      <vt:lpstr>PowerPoint Presentation</vt:lpstr>
      <vt:lpstr>PowerPoint Presentation</vt:lpstr>
      <vt:lpstr>PowerPoint Presentation</vt:lpstr>
      <vt:lpstr>オンライン配信： 自分のプロファイルにアクセスする方法</vt:lpstr>
      <vt:lpstr>PowerPoint Presentation</vt:lpstr>
      <vt:lpstr>PowerPoint Presentation</vt:lpstr>
      <vt:lpstr>自分を知り、コントロールする</vt:lpstr>
      <vt:lpstr>スタイル観察のテクニック</vt:lpstr>
      <vt:lpstr>対応性</vt:lpstr>
      <vt:lpstr>対応性とは、ほかの人のスタイル別 ニーズにどれだけうまく適応できるかです</vt:lpstr>
      <vt:lpstr>対応性の4つの源</vt:lpstr>
      <vt:lpstr>アクションに表れる対応性</vt:lpstr>
      <vt:lpstr>対応性プロファイル</vt:lpstr>
      <vt:lpstr>対応性</vt:lpstr>
      <vt:lpstr>各対応性ポジションの意味</vt:lpstr>
      <vt:lpstr>全般的な対応性</vt:lpstr>
      <vt:lpstr>対応性の詳細</vt:lpstr>
      <vt:lpstr>PowerPoint Presentation</vt:lpstr>
      <vt:lpstr>PowerPoint Presentation</vt:lpstr>
      <vt:lpstr>PowerPoint Presentation</vt:lpstr>
      <vt:lpstr>PowerPoint Presentation</vt:lpstr>
      <vt:lpstr>対人効果を 向上させる ステップ</vt:lpstr>
      <vt:lpstr>ミーティングの準備</vt:lpstr>
      <vt:lpstr>メッセージの調整</vt:lpstr>
      <vt:lpstr>信頼獲得に向けた対応性の発揮</vt:lpstr>
      <vt:lpstr>対応性強化アクションプラン</vt:lpstr>
      <vt:lpstr>オンラインでの 対応性観察</vt:lpstr>
      <vt:lpstr>PowerPoint Presentation</vt:lpstr>
      <vt:lpstr>PowerPoint Presentation</vt:lpstr>
      <vt:lpstr>PowerPoint Presentation</vt:lpstr>
      <vt:lpstr>PowerPoint Presentation</vt:lpstr>
      <vt:lpstr>PowerPoint Presentation</vt:lpstr>
      <vt:lpstr>次のステップ</vt:lpstr>
      <vt:lpstr>SOCIAL STYLE Navigator®</vt:lpstr>
      <vt:lpstr>SOCIAL STYLE Navigator®への アクセス</vt:lpstr>
      <vt:lpstr>PowerPoint Presentation</vt:lpstr>
      <vt:lpstr>PowerPoint Presentation</vt:lpstr>
      <vt:lpstr>PowerPoint Presentation</vt:lpstr>
      <vt:lpstr>PowerPoint Presentation</vt:lpstr>
      <vt:lpstr>PowerPoint Presentation</vt:lpstr>
      <vt:lpstr>ソーシャル・スタイル・パスポート</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PowerPointプレゼンテーション</dc:title>
  <dc:creator>サンドラ・ジョンソン</dc:creator>
  <cp:lastModifiedBy>Karna Caldwell</cp:lastModifiedBy>
  <cp:revision>1339</cp:revision>
  <cp:lastPrinted>2021-06-10T19:57:06Z</cp:lastPrinted>
  <dcterms:created xsi:type="dcterms:W3CDTF">2021-02-09T18:22:56Z</dcterms:created>
  <dcterms:modified xsi:type="dcterms:W3CDTF">2023-07-14T15:52:29Z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