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1223"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324"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00558C"/>
    <a:srgbClr val="146899"/>
    <a:srgbClr val="07548B"/>
    <a:srgbClr val="E9ECEF"/>
    <a:srgbClr val="003651"/>
    <a:srgbClr val="AFABAB"/>
    <a:srgbClr val="898989"/>
    <a:srgbClr val="005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39" autoAdjust="0"/>
    <p:restoredTop sz="73850" autoAdjust="0"/>
  </p:normalViewPr>
  <p:slideViewPr>
    <p:cSldViewPr snapToGrid="0" showGuides="1">
      <p:cViewPr varScale="1">
        <p:scale>
          <a:sx n="81" d="100"/>
          <a:sy n="81" d="100"/>
        </p:scale>
        <p:origin x="1248" y="96"/>
      </p:cViewPr>
      <p:guideLst>
        <p:guide orient="horz" pos="1008"/>
        <p:guide pos="3840"/>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24332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r>
              <a:rPr lang="en-US" sz="1100" dirty="0">
                <a:solidFill>
                  <a:srgbClr val="000000"/>
                </a:solidFill>
                <a:latin typeface="Arial" panose="020B0604020202020204" pitchFamily="34" charset="0"/>
              </a:rPr>
              <a:t>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a:t>Section: The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8572501" cy="1557337"/>
          </a:xfrm>
        </p:spPr>
        <p:txBody>
          <a:bodyPr>
            <a:noAutofit/>
          </a:bodyPr>
          <a:lstStyle/>
          <a:p>
            <a:pPr>
              <a:defRPr sz="4000"/>
            </a:pPr>
            <a:r>
              <a:rPr lang="de-DE" dirty="0"/>
              <a:t>Ergebnisorientiertes Verkaufen™</a:t>
            </a:r>
            <a:endParaRPr lang="de-DE"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svg="http://schemas.microsoft.com/office/drawing/2016/SVG/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de-DE" dirty="0"/>
              <a:t>Sagen &amp; Tun-Verhaltensweisen</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xfrm>
            <a:off x="4080912" y="228601"/>
            <a:ext cx="7793037" cy="5715000"/>
          </a:xfrm>
          <a:solidFill>
            <a:schemeClr val="bg1">
              <a:lumMod val="85000"/>
            </a:schemeClr>
          </a:solidFill>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de-DE" smtClean="0"/>
              <a:t>10</a:t>
            </a:fld>
            <a:endParaRPr lang="de-DE"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40688"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de-DE" dirty="0"/>
              <a:t> </a:t>
            </a:r>
          </a:p>
          <a:p>
            <a:pPr algn="r">
              <a:lnSpc>
                <a:spcPct val="85000"/>
              </a:lnSpc>
            </a:pPr>
            <a:endParaRPr lang="de-DE" sz="2600" dirty="0">
              <a:solidFill>
                <a:schemeClr val="tx2"/>
              </a:solidFill>
            </a:endParaRPr>
          </a:p>
          <a:p>
            <a:pPr algn="r">
              <a:lnSpc>
                <a:spcPct val="85000"/>
              </a:lnSpc>
            </a:pPr>
            <a:endParaRPr lang="de-DE" sz="2600" dirty="0">
              <a:solidFill>
                <a:schemeClr val="tx2"/>
              </a:solidFill>
            </a:endParaRPr>
          </a:p>
          <a:p>
            <a:pPr algn="r">
              <a:lnSpc>
                <a:spcPct val="85000"/>
              </a:lnSpc>
              <a:spcBef>
                <a:spcPts val="800"/>
              </a:spcBef>
              <a:spcAft>
                <a:spcPts val="800"/>
              </a:spcAft>
              <a:defRPr>
                <a:solidFill>
                  <a:schemeClr val="tx2">
                    <a:alpha val="25000"/>
                  </a:schemeClr>
                </a:solidFill>
              </a:defRPr>
            </a:pPr>
            <a:r>
              <a:rPr lang="de-DE" sz="1600" dirty="0"/>
              <a:t>Ruhig</a:t>
            </a:r>
          </a:p>
          <a:p>
            <a:pPr algn="r">
              <a:lnSpc>
                <a:spcPct val="85000"/>
              </a:lnSpc>
              <a:spcBef>
                <a:spcPts val="800"/>
              </a:spcBef>
              <a:spcAft>
                <a:spcPts val="800"/>
              </a:spcAft>
              <a:defRPr>
                <a:solidFill>
                  <a:schemeClr val="tx2">
                    <a:alpha val="25000"/>
                  </a:schemeClr>
                </a:solidFill>
              </a:defRPr>
            </a:pPr>
            <a:r>
              <a:rPr lang="de-DE" sz="1600" dirty="0"/>
              <a:t>Langsameres Tempo</a:t>
            </a:r>
          </a:p>
          <a:p>
            <a:pPr algn="r">
              <a:lnSpc>
                <a:spcPct val="85000"/>
              </a:lnSpc>
              <a:spcBef>
                <a:spcPts val="800"/>
              </a:spcBef>
              <a:spcAft>
                <a:spcPts val="800"/>
              </a:spcAft>
              <a:defRPr>
                <a:solidFill>
                  <a:schemeClr val="tx2">
                    <a:alpha val="25000"/>
                  </a:schemeClr>
                </a:solidFill>
              </a:defRPr>
            </a:pPr>
            <a:r>
              <a:rPr lang="de-DE" sz="1600" dirty="0"/>
              <a:t>Beherrschtere Mimik </a:t>
            </a:r>
          </a:p>
          <a:p>
            <a:pPr algn="r">
              <a:lnSpc>
                <a:spcPct val="85000"/>
              </a:lnSpc>
              <a:spcBef>
                <a:spcPts val="800"/>
              </a:spcBef>
              <a:spcAft>
                <a:spcPts val="800"/>
              </a:spcAft>
              <a:defRPr sz="1700">
                <a:solidFill>
                  <a:schemeClr val="tx2">
                    <a:alpha val="25000"/>
                  </a:schemeClr>
                </a:solidFill>
              </a:defRPr>
            </a:pPr>
            <a:r>
              <a:rPr lang="de-DE" sz="1600" dirty="0"/>
              <a:t>Weniger modulierter Stimme</a:t>
            </a:r>
          </a:p>
          <a:p>
            <a:pPr algn="r">
              <a:lnSpc>
                <a:spcPct val="85000"/>
              </a:lnSpc>
              <a:spcBef>
                <a:spcPts val="800"/>
              </a:spcBef>
              <a:spcAft>
                <a:spcPts val="800"/>
              </a:spcAft>
              <a:defRPr>
                <a:solidFill>
                  <a:schemeClr val="tx2">
                    <a:alpha val="25000"/>
                  </a:schemeClr>
                </a:solidFill>
              </a:defRPr>
            </a:pPr>
            <a:r>
              <a:rPr lang="de-DE" sz="1600" dirty="0"/>
              <a:t>Weniger Augenkontakt</a:t>
            </a:r>
          </a:p>
          <a:p>
            <a:pPr algn="r">
              <a:lnSpc>
                <a:spcPct val="85000"/>
              </a:lnSpc>
              <a:spcBef>
                <a:spcPts val="800"/>
              </a:spcBef>
              <a:spcAft>
                <a:spcPts val="800"/>
              </a:spcAft>
              <a:defRPr>
                <a:solidFill>
                  <a:schemeClr val="tx2">
                    <a:alpha val="25000"/>
                  </a:schemeClr>
                </a:solidFill>
              </a:defRPr>
            </a:pPr>
            <a:r>
              <a:rPr lang="de-DE" sz="1600" dirty="0"/>
              <a:t>Lockere Haltung</a:t>
            </a:r>
          </a:p>
          <a:p>
            <a:pPr algn="r">
              <a:lnSpc>
                <a:spcPct val="85000"/>
              </a:lnSpc>
              <a:spcBef>
                <a:spcPts val="800"/>
              </a:spcBef>
              <a:spcAft>
                <a:spcPts val="800"/>
              </a:spcAft>
              <a:defRPr>
                <a:solidFill>
                  <a:schemeClr val="tx2">
                    <a:alpha val="25000"/>
                  </a:schemeClr>
                </a:solidFill>
              </a:defRPr>
            </a:pPr>
            <a:r>
              <a:rPr lang="de-DE" sz="1600" dirty="0">
                <a:solidFill>
                  <a:schemeClr val="tx2">
                    <a:alpha val="25000"/>
                  </a:schemeClr>
                </a:solidFill>
              </a:rPr>
              <a:t>Zurückgelehnt</a:t>
            </a:r>
            <a:endParaRPr lang="de-DE" dirty="0">
              <a:solidFill>
                <a:schemeClr val="tx2">
                  <a:alpha val="25000"/>
                </a:schemeClr>
              </a:solidFill>
            </a:endParaRP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7981789"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de-DE" dirty="0"/>
              <a:t> </a:t>
            </a:r>
          </a:p>
          <a:p>
            <a:pPr>
              <a:lnSpc>
                <a:spcPct val="85000"/>
              </a:lnSpc>
            </a:pPr>
            <a:endParaRPr lang="de-DE" sz="2600" dirty="0">
              <a:solidFill>
                <a:schemeClr val="tx2"/>
              </a:solidFill>
            </a:endParaRPr>
          </a:p>
          <a:p>
            <a:pPr>
              <a:lnSpc>
                <a:spcPct val="85000"/>
              </a:lnSpc>
            </a:pPr>
            <a:endParaRPr lang="de-DE" sz="2600" dirty="0">
              <a:solidFill>
                <a:schemeClr val="tx2"/>
              </a:solidFill>
            </a:endParaRPr>
          </a:p>
          <a:p>
            <a:pPr>
              <a:lnSpc>
                <a:spcPct val="85000"/>
              </a:lnSpc>
              <a:spcBef>
                <a:spcPts val="800"/>
              </a:spcBef>
              <a:spcAft>
                <a:spcPts val="800"/>
              </a:spcAft>
              <a:defRPr>
                <a:solidFill>
                  <a:schemeClr val="tx2">
                    <a:alpha val="25000"/>
                  </a:schemeClr>
                </a:solidFill>
              </a:defRPr>
            </a:pPr>
            <a:r>
              <a:rPr lang="de-DE" sz="1600" dirty="0"/>
              <a:t>Laut</a:t>
            </a:r>
          </a:p>
          <a:p>
            <a:pPr>
              <a:lnSpc>
                <a:spcPct val="85000"/>
              </a:lnSpc>
              <a:spcBef>
                <a:spcPts val="800"/>
              </a:spcBef>
              <a:spcAft>
                <a:spcPts val="800"/>
              </a:spcAft>
              <a:defRPr>
                <a:solidFill>
                  <a:schemeClr val="tx2">
                    <a:alpha val="25000"/>
                  </a:schemeClr>
                </a:solidFill>
              </a:defRPr>
            </a:pPr>
            <a:r>
              <a:rPr lang="de-DE" sz="1600" dirty="0"/>
              <a:t>Höheres Tempo </a:t>
            </a:r>
          </a:p>
          <a:p>
            <a:pPr>
              <a:lnSpc>
                <a:spcPct val="85000"/>
              </a:lnSpc>
              <a:spcBef>
                <a:spcPts val="800"/>
              </a:spcBef>
              <a:spcAft>
                <a:spcPts val="800"/>
              </a:spcAft>
              <a:defRPr>
                <a:solidFill>
                  <a:schemeClr val="tx2">
                    <a:alpha val="25000"/>
                  </a:schemeClr>
                </a:solidFill>
              </a:defRPr>
            </a:pPr>
            <a:r>
              <a:rPr lang="de-DE" sz="1600" dirty="0"/>
              <a:t>Lebhaftere Mimik</a:t>
            </a:r>
          </a:p>
          <a:p>
            <a:pPr>
              <a:lnSpc>
                <a:spcPct val="85000"/>
              </a:lnSpc>
              <a:spcBef>
                <a:spcPts val="800"/>
              </a:spcBef>
              <a:spcAft>
                <a:spcPts val="800"/>
              </a:spcAft>
              <a:defRPr sz="1700">
                <a:solidFill>
                  <a:schemeClr val="tx2">
                    <a:alpha val="25000"/>
                  </a:schemeClr>
                </a:solidFill>
              </a:defRPr>
            </a:pPr>
            <a:r>
              <a:rPr lang="de-DE" sz="1600" dirty="0"/>
              <a:t>Stärker modulierter Stimme</a:t>
            </a:r>
          </a:p>
          <a:p>
            <a:pPr>
              <a:lnSpc>
                <a:spcPct val="85000"/>
              </a:lnSpc>
              <a:spcBef>
                <a:spcPts val="800"/>
              </a:spcBef>
              <a:spcAft>
                <a:spcPts val="800"/>
              </a:spcAft>
              <a:defRPr>
                <a:solidFill>
                  <a:schemeClr val="tx2">
                    <a:alpha val="25000"/>
                  </a:schemeClr>
                </a:solidFill>
              </a:defRPr>
            </a:pPr>
            <a:r>
              <a:rPr lang="de-DE" sz="1600" dirty="0"/>
              <a:t>Mehr Augenkontakt</a:t>
            </a:r>
          </a:p>
          <a:p>
            <a:pPr>
              <a:lnSpc>
                <a:spcPct val="85000"/>
              </a:lnSpc>
              <a:spcBef>
                <a:spcPts val="800"/>
              </a:spcBef>
              <a:spcAft>
                <a:spcPts val="800"/>
              </a:spcAft>
              <a:defRPr>
                <a:solidFill>
                  <a:schemeClr val="tx2">
                    <a:alpha val="25000"/>
                  </a:schemeClr>
                </a:solidFill>
              </a:defRPr>
            </a:pPr>
            <a:br>
              <a:rPr lang="de-DE" sz="1600" dirty="0"/>
            </a:br>
            <a:r>
              <a:rPr lang="de-DE" sz="1600" dirty="0"/>
              <a:t>Starre Haltung</a:t>
            </a:r>
          </a:p>
          <a:p>
            <a:pPr>
              <a:lnSpc>
                <a:spcPct val="85000"/>
              </a:lnSpc>
              <a:spcBef>
                <a:spcPts val="800"/>
              </a:spcBef>
              <a:spcAft>
                <a:spcPts val="800"/>
              </a:spcAft>
              <a:defRPr>
                <a:solidFill>
                  <a:schemeClr val="tx2">
                    <a:alpha val="25000"/>
                  </a:schemeClr>
                </a:solidFill>
              </a:defRPr>
            </a:pPr>
            <a:r>
              <a:rPr lang="de-DE" sz="1600" dirty="0"/>
              <a:t>Nach vorne gelehnt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3985592" y="228600"/>
            <a:ext cx="186052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de-DE" sz="2000" dirty="0"/>
              <a:t>Eigenschaften</a:t>
            </a:r>
          </a:p>
          <a:p>
            <a:pPr algn="r">
              <a:lnSpc>
                <a:spcPct val="85000"/>
              </a:lnSpc>
            </a:pPr>
            <a:endParaRPr lang="de-DE" sz="2400" dirty="0">
              <a:solidFill>
                <a:schemeClr val="bg1"/>
              </a:solidFill>
            </a:endParaRPr>
          </a:p>
          <a:p>
            <a:pPr algn="r">
              <a:lnSpc>
                <a:spcPct val="85000"/>
              </a:lnSpc>
            </a:pPr>
            <a:endParaRPr lang="de-DE" sz="2400" dirty="0">
              <a:solidFill>
                <a:schemeClr val="bg1"/>
              </a:solidFill>
            </a:endParaRPr>
          </a:p>
          <a:p>
            <a:pPr algn="r">
              <a:lnSpc>
                <a:spcPct val="85000"/>
              </a:lnSpc>
              <a:spcBef>
                <a:spcPts val="800"/>
              </a:spcBef>
              <a:spcAft>
                <a:spcPts val="800"/>
              </a:spcAft>
              <a:defRPr>
                <a:solidFill>
                  <a:schemeClr val="bg1"/>
                </a:solidFill>
              </a:defRPr>
            </a:pPr>
            <a:r>
              <a:rPr lang="de-DE" sz="1600" dirty="0"/>
              <a:t>Ehrlich</a:t>
            </a:r>
          </a:p>
          <a:p>
            <a:pPr algn="r">
              <a:lnSpc>
                <a:spcPct val="85000"/>
              </a:lnSpc>
              <a:spcBef>
                <a:spcPts val="800"/>
              </a:spcBef>
              <a:spcAft>
                <a:spcPts val="800"/>
              </a:spcAft>
              <a:defRPr>
                <a:solidFill>
                  <a:schemeClr val="bg1"/>
                </a:solidFill>
              </a:defRPr>
            </a:pPr>
            <a:r>
              <a:rPr lang="de-DE" sz="1600" dirty="0"/>
              <a:t>Intelligent</a:t>
            </a:r>
          </a:p>
          <a:p>
            <a:pPr algn="r">
              <a:lnSpc>
                <a:spcPct val="85000"/>
              </a:lnSpc>
              <a:spcBef>
                <a:spcPts val="800"/>
              </a:spcBef>
              <a:spcAft>
                <a:spcPts val="800"/>
              </a:spcAft>
              <a:defRPr>
                <a:solidFill>
                  <a:schemeClr val="bg1"/>
                </a:solidFill>
              </a:defRPr>
            </a:pPr>
            <a:r>
              <a:rPr lang="de-DE" sz="1600" dirty="0"/>
              <a:t>Arrogant</a:t>
            </a:r>
          </a:p>
          <a:p>
            <a:pPr algn="r">
              <a:lnSpc>
                <a:spcPct val="85000"/>
              </a:lnSpc>
              <a:spcBef>
                <a:spcPts val="800"/>
              </a:spcBef>
              <a:spcAft>
                <a:spcPts val="800"/>
              </a:spcAft>
              <a:defRPr>
                <a:solidFill>
                  <a:schemeClr val="bg1"/>
                </a:solidFill>
              </a:defRPr>
            </a:pPr>
            <a:r>
              <a:rPr lang="de-DE" sz="1600" dirty="0"/>
              <a:t>Motiviert</a:t>
            </a:r>
          </a:p>
          <a:p>
            <a:pPr algn="r">
              <a:lnSpc>
                <a:spcPct val="85000"/>
              </a:lnSpc>
              <a:spcBef>
                <a:spcPts val="800"/>
              </a:spcBef>
              <a:spcAft>
                <a:spcPts val="800"/>
              </a:spcAft>
              <a:defRPr>
                <a:solidFill>
                  <a:schemeClr val="bg1"/>
                </a:solidFill>
              </a:defRPr>
            </a:pPr>
            <a:r>
              <a:rPr lang="de-DE" sz="1600" dirty="0"/>
              <a:t>Egozentrisch</a:t>
            </a:r>
          </a:p>
          <a:p>
            <a:pPr algn="r">
              <a:lnSpc>
                <a:spcPct val="85000"/>
              </a:lnSpc>
              <a:spcBef>
                <a:spcPts val="800"/>
              </a:spcBef>
              <a:spcAft>
                <a:spcPts val="800"/>
              </a:spcAft>
              <a:defRPr>
                <a:solidFill>
                  <a:schemeClr val="bg1"/>
                </a:solidFill>
              </a:defRPr>
            </a:pPr>
            <a:r>
              <a:rPr lang="de-DE" sz="1600" dirty="0"/>
              <a:t>Aufrichtig</a:t>
            </a:r>
          </a:p>
          <a:p>
            <a:pPr algn="r">
              <a:lnSpc>
                <a:spcPct val="85000"/>
              </a:lnSpc>
              <a:spcBef>
                <a:spcPts val="800"/>
              </a:spcBef>
              <a:spcAft>
                <a:spcPts val="800"/>
              </a:spcAft>
              <a:defRPr>
                <a:solidFill>
                  <a:schemeClr val="bg1"/>
                </a:solidFill>
              </a:defRPr>
            </a:pPr>
            <a:r>
              <a:rPr lang="de-DE" sz="1600" dirty="0"/>
              <a:t>Kritisch</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08746" y="228600"/>
            <a:ext cx="1865376"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n-US" sz="2200" dirty="0" err="1"/>
              <a:t>Bewertungen</a:t>
            </a:r>
            <a:r>
              <a:rPr lang="en-US" sz="2200" dirty="0"/>
              <a:t> </a:t>
            </a:r>
            <a:endParaRPr lang="de-DE" sz="2000" dirty="0"/>
          </a:p>
          <a:p>
            <a:pPr>
              <a:lnSpc>
                <a:spcPct val="85000"/>
              </a:lnSpc>
            </a:pPr>
            <a:endParaRPr lang="de-DE" sz="2400" dirty="0">
              <a:solidFill>
                <a:schemeClr val="bg1"/>
              </a:solidFill>
            </a:endParaRPr>
          </a:p>
          <a:p>
            <a:pPr>
              <a:lnSpc>
                <a:spcPct val="85000"/>
              </a:lnSpc>
            </a:pPr>
            <a:endParaRPr lang="de-DE" sz="2400" dirty="0">
              <a:solidFill>
                <a:schemeClr val="bg1"/>
              </a:solidFill>
            </a:endParaRPr>
          </a:p>
          <a:p>
            <a:pPr>
              <a:lnSpc>
                <a:spcPct val="85000"/>
              </a:lnSpc>
              <a:spcBef>
                <a:spcPts val="800"/>
              </a:spcBef>
              <a:spcAft>
                <a:spcPts val="800"/>
              </a:spcAft>
              <a:defRPr>
                <a:solidFill>
                  <a:schemeClr val="bg1"/>
                </a:solidFill>
              </a:defRPr>
            </a:pPr>
            <a:r>
              <a:rPr lang="de-DE" sz="1600" dirty="0"/>
              <a:t>Ich mag ihn</a:t>
            </a:r>
          </a:p>
          <a:p>
            <a:pPr>
              <a:lnSpc>
                <a:spcPct val="85000"/>
              </a:lnSpc>
              <a:spcBef>
                <a:spcPts val="800"/>
              </a:spcBef>
              <a:spcAft>
                <a:spcPts val="800"/>
              </a:spcAft>
              <a:defRPr>
                <a:solidFill>
                  <a:schemeClr val="bg1"/>
                </a:solidFill>
              </a:defRPr>
            </a:pPr>
            <a:r>
              <a:rPr lang="de-DE" sz="1600" dirty="0"/>
              <a:t>Er nervt mich</a:t>
            </a:r>
          </a:p>
          <a:p>
            <a:pPr>
              <a:lnSpc>
                <a:spcPct val="85000"/>
              </a:lnSpc>
              <a:spcBef>
                <a:spcPts val="800"/>
              </a:spcBef>
              <a:spcAft>
                <a:spcPts val="800"/>
              </a:spcAft>
              <a:defRPr>
                <a:solidFill>
                  <a:schemeClr val="bg1"/>
                </a:solidFill>
              </a:defRPr>
            </a:pPr>
            <a:r>
              <a:rPr lang="de-DE" sz="1600" dirty="0"/>
              <a:t>Sie interessiert mich</a:t>
            </a:r>
          </a:p>
          <a:p>
            <a:pPr>
              <a:lnSpc>
                <a:spcPct val="85000"/>
              </a:lnSpc>
              <a:spcBef>
                <a:spcPts val="800"/>
              </a:spcBef>
              <a:spcAft>
                <a:spcPts val="800"/>
              </a:spcAft>
              <a:defRPr>
                <a:solidFill>
                  <a:schemeClr val="bg1"/>
                </a:solidFill>
              </a:defRPr>
            </a:pPr>
            <a:r>
              <a:rPr lang="de-DE" sz="1600" dirty="0"/>
              <a:t>Er ärgert mich</a:t>
            </a:r>
          </a:p>
          <a:p>
            <a:pPr>
              <a:lnSpc>
                <a:spcPct val="85000"/>
              </a:lnSpc>
              <a:spcBef>
                <a:spcPts val="800"/>
              </a:spcBef>
              <a:spcAft>
                <a:spcPts val="800"/>
              </a:spcAft>
              <a:defRPr>
                <a:solidFill>
                  <a:schemeClr val="bg1"/>
                </a:solidFill>
              </a:defRPr>
            </a:pPr>
            <a:r>
              <a:rPr lang="de-DE" sz="1600" dirty="0"/>
              <a:t>Ich traue ihr nicht</a:t>
            </a:r>
          </a:p>
          <a:p>
            <a:pPr>
              <a:lnSpc>
                <a:spcPct val="85000"/>
              </a:lnSpc>
              <a:spcBef>
                <a:spcPts val="800"/>
              </a:spcBef>
              <a:spcAft>
                <a:spcPts val="800"/>
              </a:spcAft>
              <a:defRPr>
                <a:solidFill>
                  <a:schemeClr val="bg1"/>
                </a:solidFill>
              </a:defRPr>
            </a:pPr>
            <a:r>
              <a:rPr lang="de-DE" sz="1600" dirty="0"/>
              <a:t>Ich hasse ihn</a:t>
            </a:r>
          </a:p>
          <a:p>
            <a:pPr>
              <a:lnSpc>
                <a:spcPct val="85000"/>
              </a:lnSpc>
              <a:spcBef>
                <a:spcPts val="800"/>
              </a:spcBef>
              <a:spcAft>
                <a:spcPts val="800"/>
              </a:spcAft>
              <a:defRPr>
                <a:solidFill>
                  <a:schemeClr val="bg1"/>
                </a:solidFill>
              </a:defRPr>
            </a:pPr>
            <a:r>
              <a:rPr lang="de-DE" sz="1600" dirty="0"/>
              <a:t>Ich vertraue ihm</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843095"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n-US" sz="2200" dirty="0" err="1"/>
              <a:t>Wahrnehmbares</a:t>
            </a:r>
            <a:r>
              <a:rPr lang="en-US" sz="2200" dirty="0"/>
              <a:t> </a:t>
            </a:r>
            <a:r>
              <a:rPr lang="en-US" sz="2200" dirty="0" err="1"/>
              <a:t>Verhalten</a:t>
            </a:r>
            <a:endParaRPr lang="de-DE" sz="2000" dirty="0"/>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7984364"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60517" y="5031642"/>
            <a:ext cx="1365118" cy="826346"/>
            <a:chOff x="1261048" y="3478952"/>
            <a:chExt cx="1365118" cy="826346"/>
          </a:xfrm>
        </p:grpSpPr>
        <p:sp>
          <p:nvSpPr>
            <p:cNvPr id="5" name="Arc 4">
              <a:extLst>
                <a:ext uri="{FF2B5EF4-FFF2-40B4-BE49-F238E27FC236}">
                  <a16:creationId xmlns:a16="http://schemas.microsoft.com/office/drawing/2014/main" id="{A241EFEB-3B48-433E-9557-C400EEF7D6CA}"/>
                </a:ext>
              </a:extLst>
            </p:cNvPr>
            <p:cNvSpPr/>
            <p:nvPr/>
          </p:nvSpPr>
          <p:spPr>
            <a:xfrm rot="515185">
              <a:off x="2076855" y="365567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de-DE"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261048" y="3478952"/>
              <a:ext cx="1365118"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de-DE" sz="2200" dirty="0"/>
                <a:t>SAGEN</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6"/>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de-DE" sz="2200" dirty="0"/>
                <a:t>TUN</a:t>
              </a:r>
            </a:p>
          </p:txBody>
        </p:sp>
        <p:sp>
          <p:nvSpPr>
            <p:cNvPr id="21" name="Arc 20">
              <a:extLst>
                <a:ext uri="{FF2B5EF4-FFF2-40B4-BE49-F238E27FC236}">
                  <a16:creationId xmlns:a16="http://schemas.microsoft.com/office/drawing/2014/main" id="{B68E12E8-D340-4FBD-A10F-E52D85A1DEF3}"/>
                </a:ext>
              </a:extLst>
            </p:cNvPr>
            <p:cNvSpPr/>
            <p:nvPr/>
          </p:nvSpPr>
          <p:spPr>
            <a:xfrm rot="20895582" flipH="1" flipV="1">
              <a:off x="132123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de-DE"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8">
                                            <p:txEl>
                                              <p:pRg st="3" end="3"/>
                                            </p:txEl>
                                          </p:spTgt>
                                        </p:tgtEl>
                                        <p:attrNameLst>
                                          <p:attrName>style.color</p:attrName>
                                        </p:attrNameLst>
                                      </p:cBhvr>
                                      <p:to>
                                        <a:srgbClr val="444A4A"/>
                                      </p:to>
                                    </p:animClr>
                                    <p:animClr clrSpc="rgb" dir="cw">
                                      <p:cBhvr>
                                        <p:cTn id="42" dur="500" fill="hold"/>
                                        <p:tgtEl>
                                          <p:spTgt spid="18">
                                            <p:txEl>
                                              <p:pRg st="3" end="3"/>
                                            </p:txEl>
                                          </p:spTgt>
                                        </p:tgtEl>
                                        <p:attrNameLst>
                                          <p:attrName>fillcolor</p:attrName>
                                        </p:attrNameLst>
                                      </p:cBhvr>
                                      <p:to>
                                        <a:srgbClr val="444A4A"/>
                                      </p:to>
                                    </p:animClr>
                                    <p:set>
                                      <p:cBhvr>
                                        <p:cTn id="43" dur="500" fill="hold"/>
                                        <p:tgtEl>
                                          <p:spTgt spid="18">
                                            <p:txEl>
                                              <p:pRg st="3" end="3"/>
                                            </p:txEl>
                                          </p:spTgt>
                                        </p:tgtEl>
                                        <p:attrNameLst>
                                          <p:attrName>fill.type</p:attrName>
                                        </p:attrNameLst>
                                      </p:cBhvr>
                                      <p:to>
                                        <p:strVal val="solid"/>
                                      </p:to>
                                    </p:set>
                                    <p:set>
                                      <p:cBhvr>
                                        <p:cTn id="44" dur="500" fill="hold"/>
                                        <p:tgtEl>
                                          <p:spTgt spid="18">
                                            <p:txEl>
                                              <p:pRg st="3" end="3"/>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4" end="4"/>
                                            </p:txEl>
                                          </p:spTgt>
                                        </p:tgtEl>
                                        <p:attrNameLst>
                                          <p:attrName>style.color</p:attrName>
                                        </p:attrNameLst>
                                      </p:cBhvr>
                                      <p:to>
                                        <a:srgbClr val="444A4A"/>
                                      </p:to>
                                    </p:animClr>
                                    <p:animClr clrSpc="rgb" dir="cw">
                                      <p:cBhvr>
                                        <p:cTn id="47" dur="500" fill="hold"/>
                                        <p:tgtEl>
                                          <p:spTgt spid="18">
                                            <p:txEl>
                                              <p:pRg st="4" end="4"/>
                                            </p:txEl>
                                          </p:spTgt>
                                        </p:tgtEl>
                                        <p:attrNameLst>
                                          <p:attrName>fillcolor</p:attrName>
                                        </p:attrNameLst>
                                      </p:cBhvr>
                                      <p:to>
                                        <a:srgbClr val="444A4A"/>
                                      </p:to>
                                    </p:animClr>
                                    <p:set>
                                      <p:cBhvr>
                                        <p:cTn id="48" dur="500" fill="hold"/>
                                        <p:tgtEl>
                                          <p:spTgt spid="18">
                                            <p:txEl>
                                              <p:pRg st="4" end="4"/>
                                            </p:txEl>
                                          </p:spTgt>
                                        </p:tgtEl>
                                        <p:attrNameLst>
                                          <p:attrName>fill.type</p:attrName>
                                        </p:attrNameLst>
                                      </p:cBhvr>
                                      <p:to>
                                        <p:strVal val="solid"/>
                                      </p:to>
                                    </p:set>
                                    <p:set>
                                      <p:cBhvr>
                                        <p:cTn id="49" dur="500" fill="hold"/>
                                        <p:tgtEl>
                                          <p:spTgt spid="18">
                                            <p:txEl>
                                              <p:pRg st="4" end="4"/>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5" end="5"/>
                                            </p:txEl>
                                          </p:spTgt>
                                        </p:tgtEl>
                                        <p:attrNameLst>
                                          <p:attrName>style.color</p:attrName>
                                        </p:attrNameLst>
                                      </p:cBhvr>
                                      <p:to>
                                        <a:srgbClr val="444A4A"/>
                                      </p:to>
                                    </p:animClr>
                                    <p:animClr clrSpc="rgb" dir="cw">
                                      <p:cBhvr>
                                        <p:cTn id="52" dur="500" fill="hold"/>
                                        <p:tgtEl>
                                          <p:spTgt spid="18">
                                            <p:txEl>
                                              <p:pRg st="5" end="5"/>
                                            </p:txEl>
                                          </p:spTgt>
                                        </p:tgtEl>
                                        <p:attrNameLst>
                                          <p:attrName>fillcolor</p:attrName>
                                        </p:attrNameLst>
                                      </p:cBhvr>
                                      <p:to>
                                        <a:srgbClr val="444A4A"/>
                                      </p:to>
                                    </p:animClr>
                                    <p:set>
                                      <p:cBhvr>
                                        <p:cTn id="53" dur="500" fill="hold"/>
                                        <p:tgtEl>
                                          <p:spTgt spid="18">
                                            <p:txEl>
                                              <p:pRg st="5" end="5"/>
                                            </p:txEl>
                                          </p:spTgt>
                                        </p:tgtEl>
                                        <p:attrNameLst>
                                          <p:attrName>fill.type</p:attrName>
                                        </p:attrNameLst>
                                      </p:cBhvr>
                                      <p:to>
                                        <p:strVal val="solid"/>
                                      </p:to>
                                    </p:set>
                                    <p:set>
                                      <p:cBhvr>
                                        <p:cTn id="54" dur="500" fill="hold"/>
                                        <p:tgtEl>
                                          <p:spTgt spid="18">
                                            <p:txEl>
                                              <p:pRg st="5" end="5"/>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6" end="6"/>
                                            </p:txEl>
                                          </p:spTgt>
                                        </p:tgtEl>
                                        <p:attrNameLst>
                                          <p:attrName>style.color</p:attrName>
                                        </p:attrNameLst>
                                      </p:cBhvr>
                                      <p:to>
                                        <a:srgbClr val="444A4A"/>
                                      </p:to>
                                    </p:animClr>
                                    <p:animClr clrSpc="rgb" dir="cw">
                                      <p:cBhvr>
                                        <p:cTn id="57" dur="500" fill="hold"/>
                                        <p:tgtEl>
                                          <p:spTgt spid="18">
                                            <p:txEl>
                                              <p:pRg st="6" end="6"/>
                                            </p:txEl>
                                          </p:spTgt>
                                        </p:tgtEl>
                                        <p:attrNameLst>
                                          <p:attrName>fillcolor</p:attrName>
                                        </p:attrNameLst>
                                      </p:cBhvr>
                                      <p:to>
                                        <a:srgbClr val="444A4A"/>
                                      </p:to>
                                    </p:animClr>
                                    <p:set>
                                      <p:cBhvr>
                                        <p:cTn id="58" dur="500" fill="hold"/>
                                        <p:tgtEl>
                                          <p:spTgt spid="18">
                                            <p:txEl>
                                              <p:pRg st="6" end="6"/>
                                            </p:txEl>
                                          </p:spTgt>
                                        </p:tgtEl>
                                        <p:attrNameLst>
                                          <p:attrName>fill.type</p:attrName>
                                        </p:attrNameLst>
                                      </p:cBhvr>
                                      <p:to>
                                        <p:strVal val="solid"/>
                                      </p:to>
                                    </p:set>
                                    <p:set>
                                      <p:cBhvr>
                                        <p:cTn id="59" dur="500" fill="hold"/>
                                        <p:tgtEl>
                                          <p:spTgt spid="18">
                                            <p:txEl>
                                              <p:pRg st="6" end="6"/>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7" end="7"/>
                                            </p:txEl>
                                          </p:spTgt>
                                        </p:tgtEl>
                                        <p:attrNameLst>
                                          <p:attrName>style.color</p:attrName>
                                        </p:attrNameLst>
                                      </p:cBhvr>
                                      <p:to>
                                        <a:srgbClr val="444A4A"/>
                                      </p:to>
                                    </p:animClr>
                                    <p:animClr clrSpc="rgb" dir="cw">
                                      <p:cBhvr>
                                        <p:cTn id="62" dur="500" fill="hold"/>
                                        <p:tgtEl>
                                          <p:spTgt spid="18">
                                            <p:txEl>
                                              <p:pRg st="7" end="7"/>
                                            </p:txEl>
                                          </p:spTgt>
                                        </p:tgtEl>
                                        <p:attrNameLst>
                                          <p:attrName>fillcolor</p:attrName>
                                        </p:attrNameLst>
                                      </p:cBhvr>
                                      <p:to>
                                        <a:srgbClr val="444A4A"/>
                                      </p:to>
                                    </p:animClr>
                                    <p:set>
                                      <p:cBhvr>
                                        <p:cTn id="63" dur="500" fill="hold"/>
                                        <p:tgtEl>
                                          <p:spTgt spid="18">
                                            <p:txEl>
                                              <p:pRg st="7" end="7"/>
                                            </p:txEl>
                                          </p:spTgt>
                                        </p:tgtEl>
                                        <p:attrNameLst>
                                          <p:attrName>fill.type</p:attrName>
                                        </p:attrNameLst>
                                      </p:cBhvr>
                                      <p:to>
                                        <p:strVal val="solid"/>
                                      </p:to>
                                    </p:set>
                                    <p:set>
                                      <p:cBhvr>
                                        <p:cTn id="64" dur="500" fill="hold"/>
                                        <p:tgtEl>
                                          <p:spTgt spid="18">
                                            <p:txEl>
                                              <p:pRg st="7" end="7"/>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8" end="8"/>
                                            </p:txEl>
                                          </p:spTgt>
                                        </p:tgtEl>
                                        <p:attrNameLst>
                                          <p:attrName>style.color</p:attrName>
                                        </p:attrNameLst>
                                      </p:cBhvr>
                                      <p:to>
                                        <a:srgbClr val="444A4A"/>
                                      </p:to>
                                    </p:animClr>
                                    <p:animClr clrSpc="rgb" dir="cw">
                                      <p:cBhvr>
                                        <p:cTn id="67" dur="500" fill="hold"/>
                                        <p:tgtEl>
                                          <p:spTgt spid="18">
                                            <p:txEl>
                                              <p:pRg st="8" end="8"/>
                                            </p:txEl>
                                          </p:spTgt>
                                        </p:tgtEl>
                                        <p:attrNameLst>
                                          <p:attrName>fillcolor</p:attrName>
                                        </p:attrNameLst>
                                      </p:cBhvr>
                                      <p:to>
                                        <a:srgbClr val="444A4A"/>
                                      </p:to>
                                    </p:animClr>
                                    <p:set>
                                      <p:cBhvr>
                                        <p:cTn id="68" dur="500" fill="hold"/>
                                        <p:tgtEl>
                                          <p:spTgt spid="18">
                                            <p:txEl>
                                              <p:pRg st="8" end="8"/>
                                            </p:txEl>
                                          </p:spTgt>
                                        </p:tgtEl>
                                        <p:attrNameLst>
                                          <p:attrName>fill.type</p:attrName>
                                        </p:attrNameLst>
                                      </p:cBhvr>
                                      <p:to>
                                        <p:strVal val="solid"/>
                                      </p:to>
                                    </p:set>
                                    <p:set>
                                      <p:cBhvr>
                                        <p:cTn id="69" dur="500" fill="hold"/>
                                        <p:tgtEl>
                                          <p:spTgt spid="18">
                                            <p:txEl>
                                              <p:pRg st="8" end="8"/>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7">
                                            <p:txEl>
                                              <p:pRg st="9" end="9"/>
                                            </p:txEl>
                                          </p:spTgt>
                                        </p:tgtEl>
                                        <p:attrNameLst>
                                          <p:attrName>style.color</p:attrName>
                                        </p:attrNameLst>
                                      </p:cBhvr>
                                      <p:to>
                                        <a:schemeClr val="tx2"/>
                                      </p:to>
                                    </p:animClr>
                                    <p:animClr clrSpc="rgb" dir="cw">
                                      <p:cBhvr>
                                        <p:cTn id="72" dur="500" fill="hold"/>
                                        <p:tgtEl>
                                          <p:spTgt spid="17">
                                            <p:txEl>
                                              <p:pRg st="9" end="9"/>
                                            </p:txEl>
                                          </p:spTgt>
                                        </p:tgtEl>
                                        <p:attrNameLst>
                                          <p:attrName>fillcolor</p:attrName>
                                        </p:attrNameLst>
                                      </p:cBhvr>
                                      <p:to>
                                        <a:schemeClr val="tx2"/>
                                      </p:to>
                                    </p:animClr>
                                    <p:set>
                                      <p:cBhvr>
                                        <p:cTn id="73" dur="500" fill="hold"/>
                                        <p:tgtEl>
                                          <p:spTgt spid="17">
                                            <p:txEl>
                                              <p:pRg st="9" end="9"/>
                                            </p:txEl>
                                          </p:spTgt>
                                        </p:tgtEl>
                                        <p:attrNameLst>
                                          <p:attrName>fill.type</p:attrName>
                                        </p:attrNameLst>
                                      </p:cBhvr>
                                      <p:to>
                                        <p:strVal val="solid"/>
                                      </p:to>
                                    </p:set>
                                    <p:set>
                                      <p:cBhvr>
                                        <p:cTn id="74" dur="500" fill="hold"/>
                                        <p:tgtEl>
                                          <p:spTgt spid="17">
                                            <p:txEl>
                                              <p:pRg st="9" end="9"/>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chemeClr val="tx2"/>
                                      </p:to>
                                    </p:animClr>
                                    <p:animClr clrSpc="rgb" dir="cw">
                                      <p:cBhvr>
                                        <p:cTn id="77" dur="500" fill="hold"/>
                                        <p:tgtEl>
                                          <p:spTgt spid="18">
                                            <p:txEl>
                                              <p:pRg st="9" end="9"/>
                                            </p:txEl>
                                          </p:spTgt>
                                        </p:tgtEl>
                                        <p:attrNameLst>
                                          <p:attrName>fillcolor</p:attrName>
                                        </p:attrNameLst>
                                      </p:cBhvr>
                                      <p:to>
                                        <a:schemeClr val="tx2"/>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6"/>
                                        </p:tgtEl>
                                        <p:attrNameLst>
                                          <p:attrName>fillcolor</p:attrName>
                                        </p:attrNameLst>
                                      </p:cBhvr>
                                      <p:to>
                                        <a:srgbClr val="E7E6E6"/>
                                      </p:to>
                                    </p:animClr>
                                    <p:set>
                                      <p:cBhvr>
                                        <p:cTn id="82" dur="500" fill="hold"/>
                                        <p:tgtEl>
                                          <p:spTgt spid="16"/>
                                        </p:tgtEl>
                                        <p:attrNameLst>
                                          <p:attrName>fill.type</p:attrName>
                                        </p:attrNameLst>
                                      </p:cBhvr>
                                      <p:to>
                                        <p:strVal val="solid"/>
                                      </p:to>
                                    </p:set>
                                    <p:set>
                                      <p:cBhvr>
                                        <p:cTn id="83" dur="500" fill="hold"/>
                                        <p:tgtEl>
                                          <p:spTgt spid="16"/>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4"/>
                                        </p:tgtEl>
                                        <p:attrNameLst>
                                          <p:attrName>fillcolor</p:attrName>
                                        </p:attrNameLst>
                                      </p:cBhvr>
                                      <p:to>
                                        <a:srgbClr val="E7E6E6"/>
                                      </p:to>
                                    </p:animClr>
                                    <p:set>
                                      <p:cBhvr>
                                        <p:cTn id="86" dur="500" fill="hold"/>
                                        <p:tgtEl>
                                          <p:spTgt spid="14"/>
                                        </p:tgtEl>
                                        <p:attrNameLst>
                                          <p:attrName>fill.type</p:attrName>
                                        </p:attrNameLst>
                                      </p:cBhvr>
                                      <p:to>
                                        <p:strVal val="solid"/>
                                      </p:to>
                                    </p:set>
                                    <p:set>
                                      <p:cBhvr>
                                        <p:cTn id="87" dur="5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de-DE" dirty="0"/>
              <a:t>Einflussnahme </a:t>
            </a:r>
            <a:br>
              <a:rPr lang="de-DE" dirty="0"/>
            </a:br>
            <a:r>
              <a:rPr lang="de-DE" dirty="0"/>
              <a:t>und </a:t>
            </a:r>
            <a:br>
              <a:rPr lang="de-DE" dirty="0"/>
            </a:br>
            <a:r>
              <a:rPr lang="de-DE" dirty="0"/>
              <a:t>Gefühlsausdruck</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de-DE" smtClean="0"/>
              <a:t>11</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de-DE"/>
              <a:t>Einflussnahme</a:t>
            </a:r>
            <a:endParaRPr lang="de-DE"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de-DE" smtClean="0"/>
              <a:t>12</a:t>
            </a:fld>
            <a:endParaRPr lang="de-DE"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de-DE" dirty="0"/>
              <a:t>Das Ausmaß, in dem wir in der Interaktion mit anderen „fragen“ oder „anordnen“</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tx2"/>
                    </a:solidFill>
                  </a:rPr>
                  <a:t>Stärker </a:t>
                </a:r>
                <a:br>
                  <a:rPr lang="de-DE" dirty="0">
                    <a:solidFill>
                      <a:schemeClr val="tx2"/>
                    </a:solidFill>
                  </a:rPr>
                </a:br>
                <a:r>
                  <a:rPr lang="de-DE" dirty="0">
                    <a:solidFill>
                      <a:schemeClr val="accent2"/>
                    </a:solidFill>
                    <a:latin typeface="Arial Black" panose="020B0A04020102020204" pitchFamily="34" charset="0"/>
                  </a:rPr>
                  <a:t>fragend</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accent2"/>
                    </a:solidFill>
                    <a:latin typeface="Arial Black" panose="020B0A04020102020204" pitchFamily="34" charset="0"/>
                  </a:rPr>
                  <a:t>Fragend </a:t>
                </a:r>
                <a:br>
                  <a:rPr lang="de-DE" dirty="0">
                    <a:solidFill>
                      <a:schemeClr val="accent2"/>
                    </a:solidFill>
                    <a:latin typeface="Arial Black" panose="020B0A04020102020204" pitchFamily="34" charset="0"/>
                  </a:rPr>
                </a:br>
                <a:r>
                  <a:rPr lang="de-DE" dirty="0">
                    <a:solidFill>
                      <a:schemeClr val="tx2"/>
                    </a:solidFill>
                  </a:rPr>
                  <a:t>mit einigem </a:t>
                </a:r>
                <a:r>
                  <a:rPr lang="de-DE" dirty="0">
                    <a:solidFill>
                      <a:schemeClr val="accent2"/>
                    </a:solidFill>
                    <a:latin typeface="Arial Black" panose="020B0A04020102020204" pitchFamily="34" charset="0"/>
                  </a:rPr>
                  <a:t>Anordnen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accent2"/>
                    </a:solidFill>
                    <a:latin typeface="Arial Black" panose="020B0A04020102020204" pitchFamily="34" charset="0"/>
                  </a:rPr>
                  <a:t>Anordnend </a:t>
                </a:r>
                <a:br>
                  <a:rPr lang="de-DE" dirty="0">
                    <a:solidFill>
                      <a:schemeClr val="accent2"/>
                    </a:solidFill>
                    <a:latin typeface="Arial Black" panose="020B0A04020102020204" pitchFamily="34" charset="0"/>
                  </a:rPr>
                </a:br>
                <a:r>
                  <a:rPr lang="de-DE" dirty="0">
                    <a:solidFill>
                      <a:schemeClr val="tx2"/>
                    </a:solidFill>
                  </a:rPr>
                  <a:t>mit einigem </a:t>
                </a:r>
                <a:r>
                  <a:rPr lang="de-DE" dirty="0">
                    <a:solidFill>
                      <a:schemeClr val="accent2"/>
                    </a:solidFill>
                    <a:latin typeface="Arial Black" panose="020B0A04020102020204" pitchFamily="34" charset="0"/>
                  </a:rPr>
                  <a:t>Fragen</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a:solidFill>
                      <a:schemeClr val="tx2"/>
                    </a:solidFill>
                  </a:rPr>
                  <a:t>Stärker </a:t>
                </a:r>
                <a:r>
                  <a:rPr lang="de-DE">
                    <a:solidFill>
                      <a:schemeClr val="accent2"/>
                    </a:solidFill>
                    <a:latin typeface="Arial Black" panose="020B0A04020102020204" pitchFamily="34" charset="0"/>
                  </a:rPr>
                  <a:t>anordnend</a:t>
                </a:r>
                <a:endParaRPr lang="de-DE" dirty="0">
                  <a:solidFill>
                    <a:schemeClr val="accent2"/>
                  </a:solidFill>
                  <a:latin typeface="Arial Black" panose="020B0A04020102020204" pitchFamily="34" charset="0"/>
                </a:endParaRP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de-DE" dirty="0"/>
              <a:t>Verhaltensweisen der Einflussnahme</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137112" y="228600"/>
            <a:ext cx="7826289" cy="5798126"/>
          </a:xfrm>
        </p:spPr>
        <p:txBody>
          <a:bodyPr/>
          <a:lstStyle/>
          <a:p>
            <a:r>
              <a:rPr lang="de-DE"/>
              <a:t> </a:t>
            </a:r>
            <a:endParaRPr lang="de-DE"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de-DE" smtClean="0"/>
              <a:t>13</a:t>
            </a:fld>
            <a:endParaRPr lang="de-DE"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190874088"/>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228068776"/>
              </p:ext>
            </p:extLst>
          </p:nvPr>
        </p:nvGraphicFramePr>
        <p:xfrm>
          <a:off x="6514807" y="630239"/>
          <a:ext cx="3022893" cy="429684"/>
        </p:xfrm>
        <a:graphic>
          <a:graphicData uri="http://schemas.openxmlformats.org/drawingml/2006/table">
            <a:tbl>
              <a:tblPr>
                <a:tableStyleId>{5FD0F851-EC5A-4D38-B0AD-8093EC10F338}</a:tableStyleId>
              </a:tblPr>
              <a:tblGrid>
                <a:gridCol w="711493">
                  <a:extLst>
                    <a:ext uri="{9D8B030D-6E8A-4147-A177-3AD203B41FA5}">
                      <a16:colId xmlns:a16="http://schemas.microsoft.com/office/drawing/2014/main" val="3316520189"/>
                    </a:ext>
                  </a:extLst>
                </a:gridCol>
                <a:gridCol w="231140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3047" y="1304327"/>
            <a:ext cx="5230578" cy="417436"/>
            <a:chOff x="5343047" y="1271077"/>
            <a:chExt cx="5230578"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Redegeschwindigkeit</a:t>
                </a:r>
                <a:endParaRPr lang="de-DE" sz="1400" dirty="0"/>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3047" y="1341295"/>
              <a:ext cx="894476" cy="215444"/>
            </a:xfrm>
            <a:prstGeom prst="rect">
              <a:avLst/>
            </a:prstGeom>
            <a:noFill/>
          </p:spPr>
          <p:txBody>
            <a:bodyPr wrap="none" lIns="0" tIns="0" rIns="0" bIns="0">
              <a:spAutoFit/>
            </a:bodyPr>
            <a:lstStyle/>
            <a:p>
              <a:pPr algn="r">
                <a:defRPr>
                  <a:solidFill>
                    <a:schemeClr val="tx2"/>
                  </a:solidFill>
                </a:defRPr>
              </a:pPr>
              <a:r>
                <a:rPr lang="de-DE" sz="1400"/>
                <a:t>Langsamer</a:t>
              </a:r>
              <a:endParaRPr lang="de-DE" sz="1400"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746999" cy="215444"/>
            </a:xfrm>
            <a:prstGeom prst="rect">
              <a:avLst/>
            </a:prstGeom>
            <a:noFill/>
          </p:spPr>
          <p:txBody>
            <a:bodyPr wrap="none" lIns="0" tIns="0" rIns="0" bIns="0">
              <a:spAutoFit/>
            </a:bodyPr>
            <a:lstStyle/>
            <a:p>
              <a:pPr>
                <a:defRPr>
                  <a:solidFill>
                    <a:schemeClr val="tx2"/>
                  </a:solidFill>
                </a:defRPr>
              </a:pPr>
              <a:r>
                <a:rPr lang="de-DE" sz="1400" dirty="0"/>
                <a:t>Schneller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43048" y="1797962"/>
            <a:ext cx="5195412" cy="417436"/>
            <a:chOff x="5343048" y="1764712"/>
            <a:chExt cx="519541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Redemenge</a:t>
                </a:r>
                <a:endParaRPr lang="de-DE" sz="1400"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43048" y="1834931"/>
              <a:ext cx="894476" cy="215444"/>
            </a:xfrm>
            <a:prstGeom prst="rect">
              <a:avLst/>
            </a:prstGeom>
            <a:noFill/>
          </p:spPr>
          <p:txBody>
            <a:bodyPr wrap="square" lIns="0" tIns="0" rIns="0" bIns="0">
              <a:spAutoFit/>
            </a:bodyPr>
            <a:lstStyle/>
            <a:p>
              <a:pPr algn="r">
                <a:defRPr>
                  <a:solidFill>
                    <a:schemeClr val="tx2"/>
                  </a:solidFill>
                </a:defRPr>
              </a:pPr>
              <a:r>
                <a:rPr lang="de-DE" sz="1400" dirty="0"/>
                <a:t>Weniger</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15444"/>
            </a:xfrm>
            <a:prstGeom prst="rect">
              <a:avLst/>
            </a:prstGeom>
            <a:noFill/>
          </p:spPr>
          <p:txBody>
            <a:bodyPr wrap="square" lIns="0" tIns="0" rIns="0" bIns="0">
              <a:spAutoFit/>
            </a:bodyPr>
            <a:lstStyle/>
            <a:p>
              <a:pPr>
                <a:defRPr>
                  <a:solidFill>
                    <a:schemeClr val="tx2"/>
                  </a:solidFill>
                </a:defRPr>
              </a:pPr>
              <a:r>
                <a:rPr lang="de-DE" sz="1400"/>
                <a:t>Mehr</a:t>
              </a:r>
              <a:endParaRPr lang="de-DE" sz="1400"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Sprechlautstärke</a:t>
                </a:r>
                <a:endParaRPr lang="de-DE" sz="1400"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15444"/>
            </a:xfrm>
            <a:prstGeom prst="rect">
              <a:avLst/>
            </a:prstGeom>
            <a:noFill/>
          </p:spPr>
          <p:txBody>
            <a:bodyPr wrap="square" lIns="0" tIns="0" rIns="0" bIns="0">
              <a:spAutoFit/>
            </a:bodyPr>
            <a:lstStyle/>
            <a:p>
              <a:pPr algn="r">
                <a:defRPr>
                  <a:solidFill>
                    <a:schemeClr val="tx2"/>
                  </a:solidFill>
                </a:defRPr>
              </a:pPr>
              <a:r>
                <a:rPr lang="de-DE" sz="1400"/>
                <a:t>Leiser</a:t>
              </a:r>
              <a:endParaRPr lang="de-DE" sz="1400" dirty="0"/>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15444"/>
            </a:xfrm>
            <a:prstGeom prst="rect">
              <a:avLst/>
            </a:prstGeom>
            <a:noFill/>
          </p:spPr>
          <p:txBody>
            <a:bodyPr wrap="square" lIns="0" tIns="0" rIns="0" bIns="0">
              <a:spAutoFit/>
            </a:bodyPr>
            <a:lstStyle/>
            <a:p>
              <a:pPr>
                <a:defRPr>
                  <a:solidFill>
                    <a:schemeClr val="tx2"/>
                  </a:solidFill>
                </a:defRPr>
              </a:pPr>
              <a:r>
                <a:rPr lang="de-DE" sz="1400"/>
                <a:t>Lauter</a:t>
              </a:r>
              <a:endParaRPr lang="de-DE" sz="1400" dirty="0"/>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272257" cy="417436"/>
            <a:chOff x="5461903" y="3432857"/>
            <a:chExt cx="52722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Gebrauch der Hände</a:t>
                </a:r>
                <a:endParaRPr lang="de-DE" sz="1400" dirty="0"/>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15444"/>
            </a:xfrm>
            <a:prstGeom prst="rect">
              <a:avLst/>
            </a:prstGeom>
            <a:noFill/>
          </p:spPr>
          <p:txBody>
            <a:bodyPr wrap="none" lIns="0" tIns="0" rIns="0" bIns="0">
              <a:spAutoFit/>
            </a:bodyPr>
            <a:lstStyle/>
            <a:p>
              <a:pPr algn="r">
                <a:defRPr>
                  <a:solidFill>
                    <a:schemeClr val="tx2"/>
                  </a:solidFill>
                </a:defRPr>
              </a:pPr>
              <a:r>
                <a:rPr lang="de-DE" sz="1400"/>
                <a:t>Entspannt</a:t>
              </a:r>
              <a:endParaRPr lang="de-DE" sz="1400"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76843" cy="215444"/>
            </a:xfrm>
            <a:prstGeom prst="rect">
              <a:avLst/>
            </a:prstGeom>
            <a:noFill/>
          </p:spPr>
          <p:txBody>
            <a:bodyPr wrap="none" lIns="0" tIns="0" rIns="0" bIns="0">
              <a:spAutoFit/>
            </a:bodyPr>
            <a:lstStyle/>
            <a:p>
              <a:pPr>
                <a:defRPr>
                  <a:solidFill>
                    <a:schemeClr val="tx2"/>
                  </a:solidFill>
                </a:defRPr>
              </a:pPr>
              <a:r>
                <a:rPr lang="de-DE" sz="1400"/>
                <a:t>Anweisend</a:t>
              </a:r>
              <a:endParaRPr lang="de-DE" sz="1400"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546600" y="4059492"/>
            <a:ext cx="6892925" cy="417436"/>
            <a:chOff x="4546600" y="3926492"/>
            <a:chExt cx="6892925"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Körperhaltung</a:t>
                </a:r>
                <a:endParaRPr lang="de-DE" sz="1400"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546600" y="3996711"/>
              <a:ext cx="1721615" cy="215444"/>
            </a:xfrm>
            <a:prstGeom prst="rect">
              <a:avLst/>
            </a:prstGeom>
            <a:noFill/>
          </p:spPr>
          <p:txBody>
            <a:bodyPr wrap="square" lIns="0" tIns="0" rIns="0" bIns="0">
              <a:spAutoFit/>
            </a:bodyPr>
            <a:lstStyle/>
            <a:p>
              <a:pPr algn="r">
                <a:defRPr>
                  <a:solidFill>
                    <a:schemeClr val="tx2"/>
                  </a:solidFill>
                </a:defRPr>
              </a:pPr>
              <a:r>
                <a:rPr lang="de-DE" sz="1400" dirty="0"/>
                <a:t>Lehnt sich zurück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15444"/>
            </a:xfrm>
            <a:prstGeom prst="rect">
              <a:avLst/>
            </a:prstGeom>
            <a:noFill/>
          </p:spPr>
          <p:txBody>
            <a:bodyPr wrap="square" lIns="0" tIns="0" rIns="0" bIns="0">
              <a:spAutoFit/>
            </a:bodyPr>
            <a:lstStyle/>
            <a:p>
              <a:pPr>
                <a:defRPr>
                  <a:solidFill>
                    <a:schemeClr val="tx2"/>
                  </a:solidFill>
                </a:defRPr>
              </a:pPr>
              <a:r>
                <a:rPr lang="de-DE" sz="1400"/>
                <a:t>Lehnt sich vor</a:t>
              </a:r>
              <a:endParaRPr lang="de-DE" sz="1400" dirty="0"/>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Augenkontakt</a:t>
                </a:r>
                <a:endParaRPr lang="de-DE" sz="1400"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15444"/>
            </a:xfrm>
            <a:prstGeom prst="rect">
              <a:avLst/>
            </a:prstGeom>
            <a:noFill/>
          </p:spPr>
          <p:txBody>
            <a:bodyPr wrap="square" lIns="0" tIns="0" rIns="0" bIns="0">
              <a:spAutoFit/>
            </a:bodyPr>
            <a:lstStyle/>
            <a:p>
              <a:pPr algn="r">
                <a:defRPr>
                  <a:solidFill>
                    <a:schemeClr val="tx2"/>
                  </a:solidFill>
                </a:defRPr>
              </a:pPr>
              <a:r>
                <a:rPr lang="de-DE" sz="1400"/>
                <a:t>Weniger direkt</a:t>
              </a:r>
              <a:endParaRPr lang="de-DE" sz="1400"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15444"/>
            </a:xfrm>
            <a:prstGeom prst="rect">
              <a:avLst/>
            </a:prstGeom>
            <a:noFill/>
          </p:spPr>
          <p:txBody>
            <a:bodyPr wrap="square" lIns="0" tIns="0" rIns="0" bIns="0">
              <a:spAutoFit/>
            </a:bodyPr>
            <a:lstStyle/>
            <a:p>
              <a:pPr>
                <a:defRPr>
                  <a:solidFill>
                    <a:schemeClr val="tx2"/>
                  </a:solidFill>
                </a:defRPr>
              </a:pPr>
              <a:r>
                <a:rPr lang="de-DE" sz="1400"/>
                <a:t>Direkter</a:t>
              </a:r>
              <a:endParaRPr lang="de-DE" sz="1400"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226738" y="3015777"/>
            <a:ext cx="7607563" cy="224222"/>
            <a:chOff x="4442638" y="2982527"/>
            <a:chExt cx="7607563" cy="22422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442638" y="2982527"/>
              <a:ext cx="878446" cy="215444"/>
            </a:xfrm>
            <a:prstGeom prst="rect">
              <a:avLst/>
            </a:prstGeom>
            <a:noFill/>
          </p:spPr>
          <p:txBody>
            <a:bodyPr wrap="none" lIns="0" tIns="0" rIns="0" bIns="0">
              <a:spAutoFit/>
            </a:bodyPr>
            <a:lstStyle/>
            <a:p>
              <a:pPr algn="r">
                <a:defRPr>
                  <a:solidFill>
                    <a:schemeClr val="tx2"/>
                  </a:solidFill>
                </a:defRPr>
              </a:pPr>
              <a:r>
                <a:rPr lang="de-DE" sz="1400" dirty="0"/>
                <a:t>FRAGEND</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82527"/>
              <a:ext cx="1158972" cy="215444"/>
            </a:xfrm>
            <a:prstGeom prst="rect">
              <a:avLst/>
            </a:prstGeom>
            <a:noFill/>
          </p:spPr>
          <p:txBody>
            <a:bodyPr wrap="none" lIns="0" tIns="0" rIns="0" bIns="0">
              <a:spAutoFit/>
            </a:bodyPr>
            <a:lstStyle/>
            <a:p>
              <a:pPr>
                <a:defRPr>
                  <a:solidFill>
                    <a:schemeClr val="tx2"/>
                  </a:solidFill>
                </a:defRPr>
              </a:pPr>
              <a:r>
                <a:rPr lang="de-DE" sz="1400" dirty="0"/>
                <a:t>ANORDNEND</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de-DE"/>
              <a:t>Einflussnahme</a:t>
            </a:r>
            <a:endParaRPr lang="de-DE"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183168" y="2256282"/>
            <a:ext cx="3909008" cy="2093844"/>
          </a:xfrm>
        </p:spPr>
        <p:txBody>
          <a:bodyPr wrap="square" anchor="ctr">
            <a:noAutofit/>
          </a:bodyPr>
          <a:lstStyle/>
          <a:p>
            <a:pPr algn="r">
              <a:spcBef>
                <a:spcPct val="0"/>
              </a:spcBef>
              <a:buNone/>
              <a:defRPr sz="2400"/>
            </a:pPr>
            <a:r>
              <a:rPr lang="de-DE" spc="-20" dirty="0"/>
              <a:t>Verbale Anhaltspunkte</a:t>
            </a:r>
          </a:p>
          <a:p>
            <a:pPr algn="r">
              <a:spcBef>
                <a:spcPct val="0"/>
              </a:spcBef>
              <a:buNone/>
            </a:pPr>
            <a:endParaRPr lang="de-DE" sz="2400" spc="-20" dirty="0">
              <a:cs typeface="+mn-cs"/>
            </a:endParaRPr>
          </a:p>
          <a:p>
            <a:pPr algn="r">
              <a:spcBef>
                <a:spcPct val="0"/>
              </a:spcBef>
              <a:buNone/>
              <a:defRPr sz="2400"/>
            </a:pPr>
            <a:r>
              <a:rPr lang="de-DE" spc="-20" dirty="0"/>
              <a:t>Nonverbale Anhaltspunkte</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de-DE" smtClean="0"/>
              <a:t>14</a:t>
            </a:fld>
            <a:endParaRPr lang="de-DE"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noAutofit/>
            </a:bodyPr>
            <a:lstStyle/>
            <a:p>
              <a:pPr algn="ctr"/>
              <a:r>
                <a:rPr lang="de-DE"/>
                <a:t> Kyle</a:t>
              </a:r>
              <a:endParaRPr lang="de-DE" dirty="0"/>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de-DE"/>
                <a:t> Lana</a:t>
              </a:r>
              <a:endParaRPr lang="de-DE" dirty="0"/>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de-DE"/>
                <a:t>AJ</a:t>
              </a:r>
              <a:endParaRPr lang="de-DE" dirty="0"/>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de-DE"/>
                <a:t>Abby</a:t>
              </a:r>
              <a:endParaRPr lang="de-DE" dirty="0"/>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de-DE"/>
              <a:t>Kunde:</a:t>
            </a:r>
            <a:br>
              <a:rPr lang="de-DE"/>
            </a:br>
            <a:r>
              <a:rPr lang="de-DE"/>
              <a:t>Beobachtungen zur Einflussnahme</a:t>
            </a:r>
            <a:endParaRPr lang="de-DE"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99758" y="236745"/>
            <a:ext cx="7707284" cy="5798126"/>
          </a:xfrm>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de-DE" smtClean="0"/>
              <a:t>15</a:t>
            </a:fld>
            <a:endParaRPr lang="de-DE"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218543834"/>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4035712999"/>
              </p:ext>
            </p:extLst>
          </p:nvPr>
        </p:nvGraphicFramePr>
        <p:xfrm>
          <a:off x="6507825" y="630239"/>
          <a:ext cx="3186641" cy="429684"/>
        </p:xfrm>
        <a:graphic>
          <a:graphicData uri="http://schemas.openxmlformats.org/drawingml/2006/table">
            <a:tbl>
              <a:tblPr>
                <a:tableStyleId>{5FD0F851-EC5A-4D38-B0AD-8093EC10F338}</a:tableStyleId>
              </a:tblPr>
              <a:tblGrid>
                <a:gridCol w="749318">
                  <a:extLst>
                    <a:ext uri="{9D8B030D-6E8A-4147-A177-3AD203B41FA5}">
                      <a16:colId xmlns:a16="http://schemas.microsoft.com/office/drawing/2014/main" val="3316520189"/>
                    </a:ext>
                  </a:extLst>
                </a:gridCol>
                <a:gridCol w="243732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3047" y="1304327"/>
            <a:ext cx="5230578" cy="417436"/>
            <a:chOff x="5343047" y="1271077"/>
            <a:chExt cx="5230578"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Redegeschwindigkeit</a:t>
                </a:r>
                <a:endParaRPr lang="de-DE" sz="1400" dirty="0"/>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3047" y="1341295"/>
              <a:ext cx="894476" cy="215444"/>
            </a:xfrm>
            <a:prstGeom prst="rect">
              <a:avLst/>
            </a:prstGeom>
            <a:noFill/>
          </p:spPr>
          <p:txBody>
            <a:bodyPr wrap="none" lIns="0" tIns="0" rIns="0" bIns="0">
              <a:spAutoFit/>
            </a:bodyPr>
            <a:lstStyle/>
            <a:p>
              <a:pPr algn="r">
                <a:defRPr>
                  <a:solidFill>
                    <a:schemeClr val="tx2"/>
                  </a:solidFill>
                </a:defRPr>
              </a:pPr>
              <a:r>
                <a:rPr lang="de-DE" sz="1400"/>
                <a:t>Langsamer</a:t>
              </a:r>
              <a:endParaRPr lang="de-DE" sz="1400"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746999" cy="215444"/>
            </a:xfrm>
            <a:prstGeom prst="rect">
              <a:avLst/>
            </a:prstGeom>
            <a:noFill/>
          </p:spPr>
          <p:txBody>
            <a:bodyPr wrap="none" lIns="0" tIns="0" rIns="0" bIns="0">
              <a:spAutoFit/>
            </a:bodyPr>
            <a:lstStyle/>
            <a:p>
              <a:pPr>
                <a:defRPr>
                  <a:solidFill>
                    <a:schemeClr val="tx2"/>
                  </a:solidFill>
                </a:defRPr>
              </a:pPr>
              <a:r>
                <a:rPr lang="de-DE" sz="1400"/>
                <a:t>Schneller</a:t>
              </a:r>
              <a:endParaRPr lang="de-DE" sz="1400"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461904" y="1797962"/>
            <a:ext cx="5076556" cy="417436"/>
            <a:chOff x="5461904" y="1764712"/>
            <a:chExt cx="5076556"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Redemenge</a:t>
                </a:r>
                <a:endParaRPr lang="de-DE" sz="1400"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461904" y="1834931"/>
              <a:ext cx="775620" cy="215444"/>
            </a:xfrm>
            <a:prstGeom prst="rect">
              <a:avLst/>
            </a:prstGeom>
            <a:noFill/>
          </p:spPr>
          <p:txBody>
            <a:bodyPr wrap="square" lIns="0" tIns="0" rIns="0" bIns="0">
              <a:spAutoFit/>
            </a:bodyPr>
            <a:lstStyle/>
            <a:p>
              <a:pPr algn="r">
                <a:defRPr>
                  <a:solidFill>
                    <a:schemeClr val="tx2"/>
                  </a:solidFill>
                </a:defRPr>
              </a:pPr>
              <a:r>
                <a:rPr lang="de-DE" sz="1400" dirty="0"/>
                <a:t>Weniger</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15444"/>
            </a:xfrm>
            <a:prstGeom prst="rect">
              <a:avLst/>
            </a:prstGeom>
            <a:noFill/>
          </p:spPr>
          <p:txBody>
            <a:bodyPr wrap="square" lIns="0" tIns="0" rIns="0" bIns="0">
              <a:spAutoFit/>
            </a:bodyPr>
            <a:lstStyle/>
            <a:p>
              <a:pPr>
                <a:defRPr>
                  <a:solidFill>
                    <a:schemeClr val="tx2"/>
                  </a:solidFill>
                </a:defRPr>
              </a:pPr>
              <a:r>
                <a:rPr lang="de-DE" sz="1400"/>
                <a:t>Mehr</a:t>
              </a:r>
              <a:endParaRPr lang="de-DE" sz="1400"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Sprechlautstärke</a:t>
                </a:r>
                <a:endParaRPr lang="de-DE" sz="1400"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15444"/>
            </a:xfrm>
            <a:prstGeom prst="rect">
              <a:avLst/>
            </a:prstGeom>
            <a:noFill/>
          </p:spPr>
          <p:txBody>
            <a:bodyPr wrap="square" lIns="0" tIns="0" rIns="0" bIns="0">
              <a:spAutoFit/>
            </a:bodyPr>
            <a:lstStyle/>
            <a:p>
              <a:pPr algn="r">
                <a:defRPr>
                  <a:solidFill>
                    <a:schemeClr val="tx2"/>
                  </a:solidFill>
                </a:defRPr>
              </a:pPr>
              <a:r>
                <a:rPr lang="de-DE" sz="1400"/>
                <a:t>Leiser</a:t>
              </a:r>
              <a:endParaRPr lang="de-DE" sz="1400" dirty="0"/>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15444"/>
            </a:xfrm>
            <a:prstGeom prst="rect">
              <a:avLst/>
            </a:prstGeom>
            <a:noFill/>
          </p:spPr>
          <p:txBody>
            <a:bodyPr wrap="square" lIns="0" tIns="0" rIns="0" bIns="0">
              <a:spAutoFit/>
            </a:bodyPr>
            <a:lstStyle/>
            <a:p>
              <a:pPr>
                <a:defRPr>
                  <a:solidFill>
                    <a:schemeClr val="tx2"/>
                  </a:solidFill>
                </a:defRPr>
              </a:pPr>
              <a:r>
                <a:rPr lang="de-DE" sz="1400"/>
                <a:t>Lauter</a:t>
              </a:r>
              <a:endParaRPr lang="de-DE" sz="1400" dirty="0"/>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272257" cy="417436"/>
            <a:chOff x="5461903" y="3432857"/>
            <a:chExt cx="52722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Gebrauch der Hände</a:t>
                </a:r>
                <a:endParaRPr lang="de-DE" sz="1400" dirty="0"/>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15444"/>
            </a:xfrm>
            <a:prstGeom prst="rect">
              <a:avLst/>
            </a:prstGeom>
            <a:noFill/>
          </p:spPr>
          <p:txBody>
            <a:bodyPr wrap="none" lIns="0" tIns="0" rIns="0" bIns="0">
              <a:spAutoFit/>
            </a:bodyPr>
            <a:lstStyle/>
            <a:p>
              <a:pPr algn="r">
                <a:defRPr>
                  <a:solidFill>
                    <a:schemeClr val="tx2"/>
                  </a:solidFill>
                </a:defRPr>
              </a:pPr>
              <a:r>
                <a:rPr lang="de-DE" sz="1400"/>
                <a:t>Entspannt</a:t>
              </a:r>
              <a:endParaRPr lang="de-DE" sz="1400"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76843" cy="215444"/>
            </a:xfrm>
            <a:prstGeom prst="rect">
              <a:avLst/>
            </a:prstGeom>
            <a:noFill/>
          </p:spPr>
          <p:txBody>
            <a:bodyPr wrap="none" lIns="0" tIns="0" rIns="0" bIns="0">
              <a:spAutoFit/>
            </a:bodyPr>
            <a:lstStyle/>
            <a:p>
              <a:pPr>
                <a:defRPr>
                  <a:solidFill>
                    <a:schemeClr val="tx2"/>
                  </a:solidFill>
                </a:defRPr>
              </a:pPr>
              <a:r>
                <a:rPr lang="de-DE" sz="1400"/>
                <a:t>Anweisend</a:t>
              </a:r>
              <a:endParaRPr lang="de-DE" sz="1400"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501106"/>
            <a:chOff x="5048251" y="3926492"/>
            <a:chExt cx="6391274" cy="50110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Körperhaltung</a:t>
                </a:r>
                <a:endParaRPr lang="de-DE" sz="1400"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430887"/>
            </a:xfrm>
            <a:prstGeom prst="rect">
              <a:avLst/>
            </a:prstGeom>
            <a:noFill/>
          </p:spPr>
          <p:txBody>
            <a:bodyPr wrap="square" lIns="0" tIns="0" rIns="0" bIns="0">
              <a:spAutoFit/>
            </a:bodyPr>
            <a:lstStyle/>
            <a:p>
              <a:pPr algn="r">
                <a:defRPr>
                  <a:solidFill>
                    <a:schemeClr val="tx2"/>
                  </a:solidFill>
                </a:defRPr>
              </a:pPr>
              <a:r>
                <a:rPr lang="de-DE" sz="1400"/>
                <a:t>Lehnt sich zurück</a:t>
              </a:r>
              <a:endParaRPr lang="de-DE" sz="1400" dirty="0"/>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15444"/>
            </a:xfrm>
            <a:prstGeom prst="rect">
              <a:avLst/>
            </a:prstGeom>
            <a:noFill/>
          </p:spPr>
          <p:txBody>
            <a:bodyPr wrap="square" lIns="0" tIns="0" rIns="0" bIns="0">
              <a:spAutoFit/>
            </a:bodyPr>
            <a:lstStyle/>
            <a:p>
              <a:pPr>
                <a:defRPr>
                  <a:solidFill>
                    <a:schemeClr val="tx2"/>
                  </a:solidFill>
                </a:defRPr>
              </a:pPr>
              <a:r>
                <a:rPr lang="de-DE" sz="1400"/>
                <a:t>Lehnt sich vor</a:t>
              </a:r>
              <a:endParaRPr lang="de-DE" sz="1400" dirty="0"/>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Augenkontakt</a:t>
                </a:r>
                <a:endParaRPr lang="de-DE" sz="1400"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15444"/>
            </a:xfrm>
            <a:prstGeom prst="rect">
              <a:avLst/>
            </a:prstGeom>
            <a:noFill/>
          </p:spPr>
          <p:txBody>
            <a:bodyPr wrap="square" lIns="0" tIns="0" rIns="0" bIns="0">
              <a:spAutoFit/>
            </a:bodyPr>
            <a:lstStyle/>
            <a:p>
              <a:pPr algn="r">
                <a:defRPr>
                  <a:solidFill>
                    <a:schemeClr val="tx2"/>
                  </a:solidFill>
                </a:defRPr>
              </a:pPr>
              <a:r>
                <a:rPr lang="de-DE" sz="1400"/>
                <a:t>Weniger direkt</a:t>
              </a:r>
              <a:endParaRPr lang="de-DE" sz="1400"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15444"/>
            </a:xfrm>
            <a:prstGeom prst="rect">
              <a:avLst/>
            </a:prstGeom>
            <a:noFill/>
          </p:spPr>
          <p:txBody>
            <a:bodyPr wrap="square" lIns="0" tIns="0" rIns="0" bIns="0">
              <a:spAutoFit/>
            </a:bodyPr>
            <a:lstStyle/>
            <a:p>
              <a:pPr>
                <a:defRPr>
                  <a:solidFill>
                    <a:schemeClr val="tx2"/>
                  </a:solidFill>
                </a:defRPr>
              </a:pPr>
              <a:r>
                <a:rPr lang="de-DE" sz="1400"/>
                <a:t>Direkter</a:t>
              </a:r>
              <a:endParaRPr lang="de-DE" sz="1400"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285244" y="3019406"/>
            <a:ext cx="7754285" cy="276998"/>
            <a:chOff x="4372328" y="2986156"/>
            <a:chExt cx="7754285" cy="276998"/>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372328" y="2986156"/>
              <a:ext cx="957826" cy="249622"/>
            </a:xfrm>
            <a:prstGeom prst="rect">
              <a:avLst/>
            </a:prstGeom>
            <a:noFill/>
          </p:spPr>
          <p:txBody>
            <a:bodyPr wrap="square" lIns="0" tIns="0" rIns="0" bIns="0">
              <a:noAutofit/>
            </a:bodyPr>
            <a:lstStyle/>
            <a:p>
              <a:pPr algn="r">
                <a:defRPr>
                  <a:solidFill>
                    <a:schemeClr val="tx2"/>
                  </a:solidFill>
                </a:defRPr>
              </a:pPr>
              <a:r>
                <a:rPr lang="de-DE" sz="1400" dirty="0"/>
                <a:t>FRAGEND</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76715" y="2986156"/>
              <a:ext cx="1249898" cy="276998"/>
            </a:xfrm>
            <a:prstGeom prst="rect">
              <a:avLst/>
            </a:prstGeom>
            <a:noFill/>
          </p:spPr>
          <p:txBody>
            <a:bodyPr wrap="square" lIns="0" tIns="0" rIns="0" bIns="0">
              <a:noAutofit/>
            </a:bodyPr>
            <a:lstStyle/>
            <a:p>
              <a:pPr>
                <a:defRPr>
                  <a:solidFill>
                    <a:schemeClr val="tx2"/>
                  </a:solidFill>
                </a:defRPr>
              </a:pPr>
              <a:r>
                <a:rPr lang="de-DE" sz="1400" dirty="0"/>
                <a:t>ANORDNEND</a:t>
              </a:r>
            </a:p>
          </p:txBody>
        </p:sp>
      </p:grpSp>
    </p:spTree>
    <p:extLst>
      <p:ext uri="{BB962C8B-B14F-4D97-AF65-F5344CB8AC3E}">
        <p14:creationId xmlns:p14="http://schemas.microsoft.com/office/powerpoint/2010/main" val="672769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de-DE" dirty="0"/>
              <a:t>Gefühlsausdruck</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p:txBody>
          <a:bodyPr wrap="square">
            <a:noAutofit/>
          </a:bodyPr>
          <a:lstStyle/>
          <a:p>
            <a:r>
              <a:rPr lang="de-DE"/>
              <a:t> </a:t>
            </a:r>
            <a:endParaRPr lang="de-DE"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de-DE" dirty="0"/>
              <a:t>Das Ausmaß, in dem wir Emotionen kontrollieren oder zeigen, wenn wir mit anderen interagieren</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de-DE" smtClean="0"/>
              <a:t>16</a:t>
            </a:fld>
            <a:endParaRPr lang="de-DE"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sz="1800">
                  <a:solidFill>
                    <a:schemeClr val="tx2"/>
                  </a:solidFill>
                </a:rPr>
                <a:t>Stärker </a:t>
              </a:r>
              <a:r>
                <a:rPr lang="de-DE">
                  <a:solidFill>
                    <a:schemeClr val="accent2"/>
                  </a:solidFill>
                  <a:latin typeface="Arial Black" panose="020B0A04020102020204" pitchFamily="34" charset="0"/>
                </a:rPr>
                <a:t>kontrollierend</a:t>
              </a:r>
              <a:endParaRPr lang="de-DE" dirty="0">
                <a:solidFill>
                  <a:schemeClr val="accent2"/>
                </a:solidFill>
                <a:latin typeface="Arial Black" panose="020B0A04020102020204" pitchFamily="34" charset="0"/>
              </a:endParaRP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Kontrollierend </a:t>
              </a:r>
              <a:r>
                <a:rPr lang="de-DE" dirty="0">
                  <a:solidFill>
                    <a:schemeClr val="tx2"/>
                  </a:solidFill>
                </a:rPr>
                <a:t>und etwas </a:t>
              </a:r>
              <a:r>
                <a:rPr lang="de-DE" dirty="0">
                  <a:solidFill>
                    <a:schemeClr val="accent2"/>
                  </a:solidFill>
                </a:rPr>
                <a:t>emotional</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Emotional </a:t>
              </a:r>
              <a:br>
                <a:rPr lang="de-DE" dirty="0">
                  <a:solidFill>
                    <a:schemeClr val="accent2"/>
                  </a:solidFill>
                  <a:latin typeface="Arial Black" panose="020B0A04020102020204" pitchFamily="34" charset="0"/>
                </a:rPr>
              </a:br>
              <a:r>
                <a:rPr lang="de-DE" dirty="0">
                  <a:solidFill>
                    <a:schemeClr val="tx2"/>
                  </a:solidFill>
                </a:rPr>
                <a:t>und etwas </a:t>
              </a:r>
              <a:r>
                <a:rPr lang="de-DE" dirty="0">
                  <a:solidFill>
                    <a:schemeClr val="accent2"/>
                  </a:solidFill>
                </a:rPr>
                <a:t>kontrollierend</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tx2"/>
                  </a:solidFill>
                </a:rPr>
                <a:t>Eher </a:t>
              </a:r>
              <a:br>
                <a:rPr lang="de-DE" dirty="0">
                  <a:solidFill>
                    <a:schemeClr val="tx2"/>
                  </a:solidFill>
                </a:rPr>
              </a:br>
              <a:r>
                <a:rPr lang="de-DE" dirty="0">
                  <a:solidFill>
                    <a:schemeClr val="accent2"/>
                  </a:solidFill>
                  <a:latin typeface="Arial Black" panose="020B0A04020102020204" pitchFamily="34" charset="0"/>
                </a:rPr>
                <a:t>emotional</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de-DE" dirty="0"/>
              <a:t>Verhaltensweisen beim Gefühlsausdruck</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de-DE" smtClean="0"/>
              <a:t>17</a:t>
            </a:fld>
            <a:endParaRPr lang="de-DE"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de-DE" dirty="0"/>
              <a:t>© The TRACOM Corporation. Alle Rechte vorbehalten.</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781379212"/>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689325684"/>
              </p:ext>
            </p:extLst>
          </p:nvPr>
        </p:nvGraphicFramePr>
        <p:xfrm>
          <a:off x="390525" y="2316163"/>
          <a:ext cx="3186641" cy="429684"/>
        </p:xfrm>
        <a:graphic>
          <a:graphicData uri="http://schemas.openxmlformats.org/drawingml/2006/table">
            <a:tbl>
              <a:tblPr>
                <a:tableStyleId>{5FD0F851-EC5A-4D38-B0AD-8093EC10F338}</a:tableStyleId>
              </a:tblPr>
              <a:tblGrid>
                <a:gridCol w="815975">
                  <a:extLst>
                    <a:ext uri="{9D8B030D-6E8A-4147-A177-3AD203B41FA5}">
                      <a16:colId xmlns:a16="http://schemas.microsoft.com/office/drawing/2014/main" val="3316520189"/>
                    </a:ext>
                  </a:extLst>
                </a:gridCol>
                <a:gridCol w="23706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de-DE" sz="1400" dirty="0"/>
              <a:t>Kontrolliert</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de-DE" sz="1400"/>
              <a:t>Emotional</a:t>
            </a:r>
            <a:endParaRPr lang="de-DE" sz="1400"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de-DE" sz="1400" dirty="0"/>
                <a:t>Form der Beschreibungen</a:t>
              </a:r>
              <a:endParaRPr lang="de-DE" sz="14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Fakten/Daten</a:t>
              </a:r>
              <a:endParaRPr lang="de-DE" sz="1400"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Meinungen/Geschichten</a:t>
              </a:r>
              <a:endParaRPr lang="de-DE" sz="1400"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Redethemen</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Aufgabe</a:t>
              </a:r>
              <a:endParaRPr lang="de-DE" sz="1400"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Menschen</a:t>
              </a:r>
              <a:endParaRPr lang="de-DE" sz="1400"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Emotionen in </a:t>
              </a:r>
              <a:br>
                <a:rPr lang="de-DE" sz="1400" dirty="0"/>
              </a:br>
              <a:r>
                <a:rPr lang="de-DE" sz="1400" dirty="0"/>
                <a:t>der Stimme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Weniger Modulation</a:t>
              </a:r>
              <a:endParaRPr lang="de-DE" sz="1400"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Mehr Modulation</a:t>
              </a:r>
              <a:endParaRPr lang="de-DE" sz="1400"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de-DE" sz="1400" dirty="0"/>
                <a:t>Gesichtsausdruck</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Kontrolliert</a:t>
              </a:r>
              <a:endParaRPr lang="de-DE" sz="1400"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Animiert</a:t>
              </a:r>
              <a:endParaRPr lang="de-DE" sz="1400"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a:t>Körperhaltung</a:t>
              </a:r>
              <a:endParaRPr lang="de-DE" sz="1400"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Starr</a:t>
              </a:r>
              <a:endParaRPr lang="de-DE" sz="1400"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Lässig</a:t>
              </a:r>
              <a:endParaRPr lang="de-DE" sz="1400"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Gebrauch der Hände</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Weniger</a:t>
              </a:r>
              <a:endParaRPr lang="de-DE" sz="1400"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Mehr</a:t>
              </a:r>
              <a:endParaRPr lang="de-DE" sz="1400"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de-DE" dirty="0"/>
              <a:t>Gefühlsausdruck</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0" y="2316164"/>
            <a:ext cx="3725839" cy="1970578"/>
          </a:xfrm>
        </p:spPr>
        <p:txBody>
          <a:bodyPr wrap="square" anchor="ctr">
            <a:noAutofit/>
          </a:bodyPr>
          <a:lstStyle/>
          <a:p>
            <a:pPr algn="r">
              <a:spcBef>
                <a:spcPct val="0"/>
              </a:spcBef>
              <a:buClrTx/>
              <a:buSzTx/>
              <a:buFontTx/>
              <a:buNone/>
              <a:defRPr sz="2400"/>
            </a:pPr>
            <a:r>
              <a:rPr lang="de-DE" spc="-20" dirty="0"/>
              <a:t>Verbale Anhaltspunkte</a:t>
            </a:r>
          </a:p>
          <a:p>
            <a:pPr algn="r">
              <a:spcBef>
                <a:spcPct val="0"/>
              </a:spcBef>
              <a:buClrTx/>
              <a:buSzTx/>
              <a:buFontTx/>
              <a:buNone/>
            </a:pPr>
            <a:endParaRPr lang="de-DE" sz="2400" spc="-20" dirty="0">
              <a:cs typeface="+mn-cs"/>
            </a:endParaRPr>
          </a:p>
          <a:p>
            <a:pPr algn="r">
              <a:spcBef>
                <a:spcPct val="0"/>
              </a:spcBef>
              <a:buClrTx/>
              <a:buSzTx/>
              <a:buFontTx/>
              <a:buNone/>
              <a:defRPr sz="2400"/>
            </a:pPr>
            <a:r>
              <a:rPr lang="de-DE" spc="-20" dirty="0"/>
              <a:t>Nonverbale Anhaltspunkte</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de-DE" smtClean="0"/>
              <a:t>18</a:t>
            </a:fld>
            <a:endParaRPr lang="de-DE"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de-DE"/>
              <a:t>© The TRACOM Corporation. Alle Rechte vorbehalten.</a:t>
            </a:r>
            <a:endParaRPr lang="de-DE" dirty="0"/>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noAutofit/>
            </a:bodyPr>
            <a:lstStyle/>
            <a:p>
              <a:pPr algn="ctr"/>
              <a:r>
                <a:rPr lang="de-DE"/>
                <a:t> Kyle</a:t>
              </a:r>
              <a:endParaRPr lang="de-DE" dirty="0"/>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de-DE"/>
                <a:t> Lana</a:t>
              </a:r>
              <a:endParaRPr lang="de-DE" dirty="0"/>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de-DE"/>
                <a:t>AJ</a:t>
              </a:r>
              <a:endParaRPr lang="de-DE" dirty="0"/>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de-DE"/>
                <a:t>Abby</a:t>
              </a:r>
              <a:endParaRPr lang="de-DE" dirty="0"/>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de-DE" dirty="0"/>
              <a:t>Kunde: Beobachtungen zum Gefühlsausdruck</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de-DE" smtClean="0"/>
              <a:t>19</a:t>
            </a:fld>
            <a:endParaRPr lang="de-DE"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de-DE" dirty="0"/>
              <a:t>© The TRACOM Corporation. Alle Rechte vorbehalten.</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187058160"/>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865039648"/>
              </p:ext>
            </p:extLst>
          </p:nvPr>
        </p:nvGraphicFramePr>
        <p:xfrm>
          <a:off x="390525" y="2316163"/>
          <a:ext cx="3186641" cy="429684"/>
        </p:xfrm>
        <a:graphic>
          <a:graphicData uri="http://schemas.openxmlformats.org/drawingml/2006/table">
            <a:tbl>
              <a:tblPr>
                <a:tableStyleId>{5FD0F851-EC5A-4D38-B0AD-8093EC10F338}</a:tableStyleId>
              </a:tblPr>
              <a:tblGrid>
                <a:gridCol w="756104">
                  <a:extLst>
                    <a:ext uri="{9D8B030D-6E8A-4147-A177-3AD203B41FA5}">
                      <a16:colId xmlns:a16="http://schemas.microsoft.com/office/drawing/2014/main" val="3316520189"/>
                    </a:ext>
                  </a:extLst>
                </a:gridCol>
                <a:gridCol w="243053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63324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de-DE" sz="1400" dirty="0"/>
              <a:t>Kontrolliert</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de-DE" sz="1400"/>
              <a:t>Emotional</a:t>
            </a:r>
            <a:endParaRPr lang="de-DE" sz="1400"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de-DE" sz="1400"/>
                <a:t>Form der Beschreibungen</a:t>
              </a:r>
              <a:endParaRPr lang="de-DE" sz="14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Fakten/Daten</a:t>
              </a:r>
              <a:endParaRPr lang="de-DE" sz="1400"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Meinungen/Geschichten</a:t>
              </a:r>
              <a:endParaRPr lang="de-DE" sz="1400"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de-DE" sz="1400"/>
                <a:t>Redethemen</a:t>
              </a:r>
              <a:endParaRPr lang="de-DE" sz="1400"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Aufgabe</a:t>
              </a:r>
              <a:endParaRPr lang="de-DE" sz="1400"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Menschen</a:t>
              </a:r>
              <a:endParaRPr lang="de-DE" sz="1400"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de-DE" sz="1400" dirty="0"/>
                <a:t>Emotionen in </a:t>
              </a:r>
              <a:br>
                <a:rPr lang="de-DE" sz="1400" dirty="0"/>
              </a:br>
              <a:r>
                <a:rPr lang="de-DE" sz="1400" dirty="0"/>
                <a:t>der Stimme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Weniger Modulation</a:t>
              </a:r>
              <a:endParaRPr lang="de-DE" sz="1400"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Mehr Modulation</a:t>
              </a:r>
              <a:endParaRPr lang="de-DE" sz="1400"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de-DE" sz="1400" spc="-20" dirty="0"/>
                <a:t>Gesichtsausdruck</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Kontrolliert</a:t>
              </a:r>
              <a:endParaRPr lang="de-DE" sz="1400"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Animiert</a:t>
              </a:r>
              <a:endParaRPr lang="de-DE" sz="1400"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de-DE" sz="1400"/>
                <a:t>Körperhaltung</a:t>
              </a:r>
              <a:endParaRPr lang="de-DE" sz="1400"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Starr</a:t>
              </a:r>
              <a:endParaRPr lang="de-DE" sz="1400"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Lässig</a:t>
              </a:r>
              <a:endParaRPr lang="de-DE" sz="1400"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de-DE" sz="1400"/>
                <a:t>Gebrauch der Hände</a:t>
              </a:r>
              <a:endParaRPr lang="de-DE" sz="1400"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Weniger</a:t>
              </a:r>
              <a:endParaRPr lang="de-DE" sz="1400"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de-DE" sz="1400"/>
                <a:t>Mehr</a:t>
              </a:r>
              <a:endParaRPr lang="de-DE" sz="1400" dirty="0"/>
            </a:p>
          </p:txBody>
        </p:sp>
      </p:grpSp>
    </p:spTree>
    <p:extLst>
      <p:ext uri="{BB962C8B-B14F-4D97-AF65-F5344CB8AC3E}">
        <p14:creationId xmlns:p14="http://schemas.microsoft.com/office/powerpoint/2010/main" val="21528163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228600" y="228600"/>
            <a:ext cx="3988593" cy="1995488"/>
          </a:xfrm>
        </p:spPr>
        <p:txBody>
          <a:bodyPr wrap="square">
            <a:noAutofit/>
          </a:bodyPr>
          <a:lstStyle/>
          <a:p>
            <a:r>
              <a:rPr lang="de-DE" sz="2800" dirty="0"/>
              <a:t>Schritte zur </a:t>
            </a:r>
            <a:br>
              <a:rPr lang="de-DE" sz="2800" dirty="0"/>
            </a:br>
            <a:r>
              <a:rPr lang="de-DE" sz="2800" dirty="0"/>
              <a:t>Steigerung der zwischenmenschlichen Effektivität</a:t>
            </a:r>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de-DE"/>
              <a:t> </a:t>
            </a:r>
            <a:endParaRPr lang="de-DE" dirty="0"/>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de-DE" sz="2000" dirty="0">
              <a:solidFill>
                <a:schemeClr val="tx1"/>
              </a:solidFill>
            </a:endParaRPr>
          </a:p>
          <a:p>
            <a:pPr>
              <a:buFont typeface="Arial" panose="020B0604020202020204" pitchFamily="34" charset="0"/>
              <a:buChar char="​"/>
              <a:defRPr sz="2000">
                <a:solidFill>
                  <a:schemeClr val="tx1"/>
                </a:solidFill>
              </a:defRPr>
            </a:pPr>
            <a:r>
              <a:rPr lang="de-DE" dirty="0"/>
              <a:t>Erkennen Sie Ihren Einfluss auf andere</a:t>
            </a:r>
          </a:p>
          <a:p>
            <a:pPr>
              <a:buFont typeface="Arial" panose="020B0604020202020204" pitchFamily="34" charset="0"/>
              <a:buChar char="​"/>
              <a:defRPr sz="2000">
                <a:solidFill>
                  <a:schemeClr val="tx1"/>
                </a:solidFill>
              </a:defRPr>
            </a:pPr>
            <a:r>
              <a:rPr lang="de-DE" dirty="0"/>
              <a:t>Steuern Sie Ihr eigenes Verhalten</a:t>
            </a:r>
          </a:p>
          <a:p>
            <a:pPr>
              <a:buFont typeface="Arial" panose="020B0604020202020204" pitchFamily="34" charset="0"/>
              <a:buChar char="​"/>
              <a:defRPr sz="2000">
                <a:solidFill>
                  <a:schemeClr val="tx1"/>
                </a:solidFill>
              </a:defRPr>
            </a:pPr>
            <a:r>
              <a:rPr lang="de-DE" dirty="0"/>
              <a:t>Beobachten Sie andere objektiv</a:t>
            </a:r>
          </a:p>
          <a:p>
            <a:pPr>
              <a:buFont typeface="Arial" panose="020B0604020202020204" pitchFamily="34" charset="0"/>
              <a:buChar char="​"/>
              <a:defRPr sz="2000">
                <a:solidFill>
                  <a:schemeClr val="tx1"/>
                </a:solidFill>
              </a:defRPr>
            </a:pPr>
            <a:r>
              <a:rPr lang="de-DE" dirty="0"/>
              <a:t>Helfen Sie, die Stil-Bedürfnisse anderer zu erfüllen</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de-DE" smtClean="0"/>
              <a:t>2</a:t>
            </a:fld>
            <a:endParaRPr lang="de-DE"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de-DE"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6" y="4058499"/>
            <a:ext cx="187370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de-DE" dirty="0"/>
              <a:t>Sich selbst kennen</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de-DE"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de-DE"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de-DE"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2" y="1511078"/>
            <a:ext cx="209172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de-DE" dirty="0"/>
              <a:t>Sich selbst kontrollieren</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de-DE" dirty="0"/>
              <a:t>Andere kennen</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880457"/>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de-DE" dirty="0"/>
              <a:t>Etwas für andere tun</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de-DE"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de-DE" dirty="0"/>
              </a:p>
            </p:txBody>
          </p:sp>
        </p:grpSp>
      </p:grpSp>
    </p:spTree>
    <p:extLst>
      <p:ext uri="{BB962C8B-B14F-4D97-AF65-F5344CB8AC3E}">
        <p14:creationId xmlns:p14="http://schemas.microsoft.com/office/powerpoint/2010/main" val="700060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1143000" y="2316163"/>
            <a:ext cx="7924800" cy="1968499"/>
          </a:xfrm>
        </p:spPr>
        <p:txBody>
          <a:bodyPr/>
          <a:lstStyle/>
          <a:p>
            <a:r>
              <a:rPr lang="de-DE" dirty="0">
                <a:solidFill>
                  <a:srgbClr val="146899"/>
                </a:solidFill>
              </a:rPr>
              <a:t>SOCIAL STYLE-Modell</a:t>
            </a:r>
            <a:r>
              <a:rPr lang="de-DE" baseline="30000" dirty="0">
                <a:solidFill>
                  <a:srgbClr val="146899"/>
                </a:solidFill>
              </a:rPr>
              <a:t>™</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de-DE" smtClean="0"/>
              <a:t>20</a:t>
            </a:fld>
            <a:endParaRPr lang="de-DE"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de-DE"/>
              <a:t>SOCIAL STYLE-Modell</a:t>
            </a:r>
            <a:r>
              <a:rPr lang="de-DE" baseline="30000"/>
              <a:t>TM</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21</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6279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680857" y="1273544"/>
            <a:ext cx="2097214" cy="1151467"/>
            <a:chOff x="6133585" y="1655351"/>
            <a:chExt cx="1733536"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8" y="1655351"/>
              <a:ext cx="1489313" cy="1151467"/>
            </a:xfrm>
            <a:prstGeom prst="callout1">
              <a:avLst>
                <a:gd name="adj1" fmla="val 59265"/>
                <a:gd name="adj2" fmla="val 0"/>
                <a:gd name="adj3" fmla="val 59927"/>
                <a:gd name="adj4" fmla="val 9786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Fragende Einflussnahme</a:t>
              </a:r>
              <a:br>
                <a:rPr lang="de-DE" sz="1600" dirty="0">
                  <a:solidFill>
                    <a:schemeClr val="tx2"/>
                  </a:solidFill>
                </a:rPr>
              </a:br>
              <a:r>
                <a:rPr lang="de-DE" sz="1600" dirty="0"/>
                <a:t>Eher kontrolliert</a:t>
              </a:r>
            </a:p>
            <a:p>
              <a:pPr>
                <a:lnSpc>
                  <a:spcPct val="85000"/>
                </a:lnSpc>
              </a:pPr>
              <a:endParaRPr lang="de-DE"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Analytischer </a:t>
              </a:r>
              <a:br>
                <a:rPr lang="de-DE" sz="1600" dirty="0"/>
              </a:br>
              <a:r>
                <a:rPr lang="de-DE" sz="1600" dirty="0"/>
                <a:t>Stil</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032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277354"/>
            <a:ext cx="2100019" cy="1151467"/>
            <a:chOff x="6133771" y="175441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754411"/>
              <a:ext cx="1474189" cy="1151467"/>
            </a:xfrm>
            <a:prstGeom prst="callout1">
              <a:avLst>
                <a:gd name="adj1" fmla="val 57446"/>
                <a:gd name="adj2" fmla="val -106"/>
                <a:gd name="adj3" fmla="val 58107"/>
                <a:gd name="adj4" fmla="val 950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Anordnende Einflussnahme</a:t>
              </a:r>
              <a:br>
                <a:rPr lang="de-DE" sz="1600" dirty="0">
                  <a:solidFill>
                    <a:schemeClr val="tx2"/>
                  </a:solidFill>
                </a:rPr>
              </a:br>
              <a:r>
                <a:rPr lang="de-DE" sz="1600" dirty="0"/>
                <a:t>Eher kontrolliert</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Treibender </a:t>
              </a:r>
              <a:br>
                <a:rPr lang="de-DE" sz="1600" dirty="0"/>
              </a:br>
              <a:r>
                <a:rPr lang="de-DE" sz="1600" dirty="0"/>
                <a:t>Stil</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1175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680857" y="3632775"/>
            <a:ext cx="2131369" cy="1151467"/>
            <a:chOff x="6133585" y="1655351"/>
            <a:chExt cx="1761769"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517545" cy="1151467"/>
            </a:xfrm>
            <a:prstGeom prst="callout1">
              <a:avLst>
                <a:gd name="adj1" fmla="val 58824"/>
                <a:gd name="adj2" fmla="val 0"/>
                <a:gd name="adj3" fmla="val 58824"/>
                <a:gd name="adj4" fmla="val 978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Fragende Einflussnahme</a:t>
              </a:r>
              <a:br>
                <a:rPr lang="de-DE" sz="1600" dirty="0">
                  <a:solidFill>
                    <a:schemeClr val="tx2"/>
                  </a:solidFill>
                </a:rPr>
              </a:br>
              <a:r>
                <a:rPr lang="de-DE" sz="1600" dirty="0"/>
                <a:t>Eher emotional</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spc="-20" dirty="0"/>
                <a:t>Rücksichtsvoller </a:t>
              </a:r>
              <a:r>
                <a:rPr lang="de-DE" sz="1600" dirty="0"/>
                <a:t>Stil</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2015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28061"/>
            <a:ext cx="2100019" cy="1355242"/>
            <a:chOff x="6133771" y="155063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550637"/>
              <a:ext cx="1474189" cy="1355242"/>
            </a:xfrm>
            <a:prstGeom prst="callout1">
              <a:avLst>
                <a:gd name="adj1" fmla="val 56866"/>
                <a:gd name="adj2" fmla="val 212"/>
                <a:gd name="adj3" fmla="val 56434"/>
                <a:gd name="adj4" fmla="val 9665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Anordnende Einflussnahme</a:t>
              </a:r>
              <a:br>
                <a:rPr lang="de-DE" sz="1600" dirty="0">
                  <a:solidFill>
                    <a:schemeClr val="tx2"/>
                  </a:solidFill>
                </a:rPr>
              </a:br>
              <a:r>
                <a:rPr lang="de-DE" sz="1600" dirty="0"/>
                <a:t>Eher emotional</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Expressiver </a:t>
              </a:r>
              <a:br>
                <a:rPr lang="de-DE" sz="1600" dirty="0"/>
              </a:br>
              <a:r>
                <a:rPr lang="de-DE" sz="1600" dirty="0"/>
                <a:t>Stil</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2015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9" y="228600"/>
            <a:ext cx="3642860" cy="1995488"/>
          </a:xfrm>
        </p:spPr>
        <p:txBody>
          <a:bodyPr/>
          <a:lstStyle/>
          <a:p>
            <a:r>
              <a:rPr lang="de-DE"/>
              <a:t>SOCIAL STYLE-Modell</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de-DE"/>
              <a:t> </a:t>
            </a:r>
            <a:endParaRPr lang="de-DE"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de-DE" smtClean="0"/>
              <a:t>22</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de-DE"/>
              <a:t>Kontrolliert</a:t>
            </a:r>
            <a:endParaRPr lang="de-DE"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de-DE"/>
              <a:t>Emotional</a:t>
            </a:r>
            <a:endParaRPr lang="de-DE"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r">
              <a:lnSpc>
                <a:spcPct val="85000"/>
              </a:lnSpc>
              <a:defRPr b="1">
                <a:solidFill>
                  <a:schemeClr val="accent6"/>
                </a:solidFill>
              </a:defRPr>
            </a:pPr>
            <a:r>
              <a:rPr lang="de-DE"/>
              <a:t>Fragend</a:t>
            </a:r>
            <a:endParaRPr lang="de-DE"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nSpc>
                <a:spcPct val="85000"/>
              </a:lnSpc>
              <a:defRPr b="1">
                <a:solidFill>
                  <a:schemeClr val="accent6"/>
                </a:solidFill>
              </a:defRPr>
            </a:pPr>
            <a:r>
              <a:rPr lang="de-DE"/>
              <a:t>Anordnend</a:t>
            </a:r>
            <a:endParaRPr lang="de-DE"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569744" y="1218532"/>
            <a:ext cx="20448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de-DE" dirty="0"/>
              <a:t>Analytisch</a:t>
            </a:r>
            <a:br>
              <a:rPr lang="de-DE" dirty="0">
                <a:solidFill>
                  <a:schemeClr val="tx2"/>
                </a:solidFill>
                <a:latin typeface="Arial Black" panose="020B0A04020102020204" pitchFamily="34" charset="0"/>
              </a:rPr>
            </a:br>
            <a:endParaRPr lang="de-DE" dirty="0">
              <a:solidFill>
                <a:schemeClr val="bg2">
                  <a:lumMod val="90000"/>
                </a:schemeClr>
              </a:solidFill>
              <a:latin typeface="Arial Black" panose="020B0A04020102020204" pitchFamily="34" charset="0"/>
            </a:endParaRPr>
          </a:p>
          <a:p>
            <a:pPr algn="r">
              <a:lnSpc>
                <a:spcPct val="85000"/>
              </a:lnSpc>
              <a:defRPr>
                <a:solidFill>
                  <a:schemeClr val="bg2">
                    <a:lumMod val="90000"/>
                  </a:schemeClr>
                </a:solidFill>
              </a:defRPr>
            </a:pPr>
            <a:r>
              <a:rPr lang="de-DE" dirty="0"/>
              <a:t>Seriös</a:t>
            </a:r>
          </a:p>
          <a:p>
            <a:pPr algn="r">
              <a:lnSpc>
                <a:spcPct val="85000"/>
              </a:lnSpc>
              <a:defRPr>
                <a:solidFill>
                  <a:schemeClr val="bg2">
                    <a:lumMod val="90000"/>
                  </a:schemeClr>
                </a:solidFill>
              </a:defRPr>
            </a:pPr>
            <a:r>
              <a:rPr lang="de-DE" dirty="0"/>
              <a:t>Anspruchsvoll</a:t>
            </a:r>
          </a:p>
          <a:p>
            <a:pPr algn="r">
              <a:lnSpc>
                <a:spcPct val="85000"/>
              </a:lnSpc>
              <a:defRPr>
                <a:solidFill>
                  <a:schemeClr val="bg2">
                    <a:lumMod val="90000"/>
                  </a:schemeClr>
                </a:solidFill>
              </a:defRPr>
            </a:pPr>
            <a:r>
              <a:rPr lang="de-DE" dirty="0"/>
              <a:t>Logisch</a:t>
            </a:r>
          </a:p>
          <a:p>
            <a:pPr algn="r">
              <a:lnSpc>
                <a:spcPct val="85000"/>
              </a:lnSpc>
              <a:defRPr>
                <a:solidFill>
                  <a:schemeClr val="bg2">
                    <a:lumMod val="90000"/>
                  </a:schemeClr>
                </a:solidFill>
              </a:defRPr>
            </a:pPr>
            <a:r>
              <a:rPr lang="de-DE" dirty="0"/>
              <a:t>Unentschlossen</a:t>
            </a:r>
          </a:p>
          <a:p>
            <a:pPr>
              <a:lnSpc>
                <a:spcPct val="85000"/>
              </a:lnSpc>
            </a:pPr>
            <a:endParaRPr lang="de-DE"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de-DE"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de-DE"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de-DE"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de-DE"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569744" y="3576520"/>
            <a:ext cx="20448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de-DE" dirty="0"/>
              <a:t>Rücksichtsvoll</a:t>
            </a:r>
          </a:p>
          <a:p>
            <a:pPr algn="r">
              <a:lnSpc>
                <a:spcPct val="85000"/>
              </a:lnSpc>
            </a:pPr>
            <a:endParaRPr lang="de-DE" dirty="0">
              <a:solidFill>
                <a:schemeClr val="tx2"/>
              </a:solidFill>
              <a:latin typeface="Arial Black" panose="020B0A04020102020204" pitchFamily="34" charset="0"/>
            </a:endParaRPr>
          </a:p>
          <a:p>
            <a:pPr algn="r">
              <a:lnSpc>
                <a:spcPct val="85000"/>
              </a:lnSpc>
              <a:defRPr>
                <a:solidFill>
                  <a:schemeClr val="bg2">
                    <a:lumMod val="90000"/>
                  </a:schemeClr>
                </a:solidFill>
              </a:defRPr>
            </a:pPr>
            <a:r>
              <a:rPr lang="de-DE" dirty="0"/>
              <a:t>Unterstützend</a:t>
            </a:r>
          </a:p>
          <a:p>
            <a:pPr algn="r">
              <a:lnSpc>
                <a:spcPct val="85000"/>
              </a:lnSpc>
              <a:defRPr>
                <a:solidFill>
                  <a:schemeClr val="bg2">
                    <a:lumMod val="90000"/>
                  </a:schemeClr>
                </a:solidFill>
              </a:defRPr>
            </a:pPr>
            <a:r>
              <a:rPr lang="de-DE" dirty="0"/>
              <a:t>Zuverlässig</a:t>
            </a:r>
          </a:p>
          <a:p>
            <a:pPr algn="r">
              <a:lnSpc>
                <a:spcPct val="85000"/>
              </a:lnSpc>
              <a:defRPr>
                <a:solidFill>
                  <a:schemeClr val="bg2">
                    <a:lumMod val="90000"/>
                  </a:schemeClr>
                </a:solidFill>
              </a:defRPr>
            </a:pPr>
            <a:r>
              <a:rPr lang="de-DE" dirty="0"/>
              <a:t>Offen</a:t>
            </a:r>
          </a:p>
          <a:p>
            <a:pPr algn="r">
              <a:lnSpc>
                <a:spcPct val="85000"/>
              </a:lnSpc>
              <a:defRPr>
                <a:solidFill>
                  <a:schemeClr val="bg2">
                    <a:lumMod val="90000"/>
                  </a:schemeClr>
                </a:solidFill>
              </a:defRPr>
            </a:pPr>
            <a:r>
              <a:rPr lang="de-DE" dirty="0"/>
              <a:t>Zugänglich</a:t>
            </a:r>
          </a:p>
          <a:p>
            <a:pPr>
              <a:lnSpc>
                <a:spcPct val="85000"/>
              </a:lnSpc>
            </a:pPr>
            <a:endParaRPr lang="de-DE"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204825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de-DE" dirty="0"/>
              <a:t>Treibend</a:t>
            </a:r>
          </a:p>
          <a:p>
            <a:pPr>
              <a:lnSpc>
                <a:spcPct val="85000"/>
              </a:lnSpc>
            </a:pPr>
            <a:endParaRPr lang="de-DE"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de-DE" dirty="0"/>
              <a:t>Unabhängig</a:t>
            </a:r>
          </a:p>
          <a:p>
            <a:pPr>
              <a:lnSpc>
                <a:spcPct val="85000"/>
              </a:lnSpc>
              <a:defRPr>
                <a:solidFill>
                  <a:schemeClr val="bg2">
                    <a:lumMod val="90000"/>
                  </a:schemeClr>
                </a:solidFill>
              </a:defRPr>
            </a:pPr>
            <a:r>
              <a:rPr lang="de-DE" dirty="0"/>
              <a:t>Formell</a:t>
            </a:r>
          </a:p>
          <a:p>
            <a:pPr>
              <a:lnSpc>
                <a:spcPct val="85000"/>
              </a:lnSpc>
              <a:defRPr>
                <a:solidFill>
                  <a:schemeClr val="bg2">
                    <a:lumMod val="90000"/>
                  </a:schemeClr>
                </a:solidFill>
              </a:defRPr>
            </a:pPr>
            <a:r>
              <a:rPr lang="de-DE" dirty="0"/>
              <a:t>Praktisch</a:t>
            </a:r>
          </a:p>
          <a:p>
            <a:pPr>
              <a:lnSpc>
                <a:spcPct val="85000"/>
              </a:lnSpc>
              <a:defRPr>
                <a:solidFill>
                  <a:schemeClr val="bg2">
                    <a:lumMod val="90000"/>
                  </a:schemeClr>
                </a:solidFill>
              </a:defRPr>
            </a:pPr>
            <a:r>
              <a:rPr lang="de-DE" dirty="0"/>
              <a:t>Dominierend</a:t>
            </a:r>
          </a:p>
          <a:p>
            <a:pPr>
              <a:lnSpc>
                <a:spcPct val="85000"/>
              </a:lnSpc>
            </a:pPr>
            <a:endParaRPr lang="de-DE" dirty="0">
              <a:solidFill>
                <a:schemeClr val="tx2"/>
              </a:solidFill>
              <a:latin typeface="Arial Black" panose="020B0A040201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204825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de-DE" dirty="0"/>
              <a:t>Expressiv</a:t>
            </a:r>
          </a:p>
          <a:p>
            <a:pPr>
              <a:lnSpc>
                <a:spcPct val="85000"/>
              </a:lnSpc>
            </a:pPr>
            <a:endParaRPr lang="de-DE"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de-DE" dirty="0"/>
              <a:t>Energisch</a:t>
            </a:r>
          </a:p>
          <a:p>
            <a:pPr>
              <a:lnSpc>
                <a:spcPct val="85000"/>
              </a:lnSpc>
              <a:defRPr>
                <a:solidFill>
                  <a:schemeClr val="bg2">
                    <a:lumMod val="90000"/>
                  </a:schemeClr>
                </a:solidFill>
              </a:defRPr>
            </a:pPr>
            <a:r>
              <a:rPr lang="de-DE" dirty="0"/>
              <a:t>Animiert</a:t>
            </a:r>
          </a:p>
          <a:p>
            <a:pPr>
              <a:lnSpc>
                <a:spcPct val="85000"/>
              </a:lnSpc>
              <a:defRPr>
                <a:solidFill>
                  <a:schemeClr val="bg2">
                    <a:lumMod val="90000"/>
                  </a:schemeClr>
                </a:solidFill>
              </a:defRPr>
            </a:pPr>
            <a:r>
              <a:rPr lang="de-DE" dirty="0"/>
              <a:t>Abenteuerlustig</a:t>
            </a:r>
          </a:p>
          <a:p>
            <a:pPr>
              <a:lnSpc>
                <a:spcPct val="85000"/>
              </a:lnSpc>
              <a:defRPr>
                <a:solidFill>
                  <a:schemeClr val="bg2">
                    <a:lumMod val="90000"/>
                  </a:schemeClr>
                </a:solidFill>
              </a:defRPr>
            </a:pPr>
            <a:r>
              <a:rPr lang="de-DE" dirty="0"/>
              <a:t>Impulsiv</a:t>
            </a:r>
          </a:p>
          <a:p>
            <a:pPr>
              <a:lnSpc>
                <a:spcPct val="85000"/>
              </a:lnSpc>
            </a:pPr>
            <a:endParaRPr lang="de-DE"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de-DE"/>
              <a:t>Welcher Stil ist in Aktion zu sehen?</a:t>
            </a:r>
            <a:endParaRPr lang="de-DE"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de-DE" dirty="0"/>
              <a:t>Welchen Stil hat jeder Charakter?</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de-DE" smtClean="0"/>
              <a:t>23</a:t>
            </a:fld>
            <a:endParaRPr lang="de-DE"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de-DE"/>
              <a:t>© The TRACOM Corporation. Alle Rechte vorbehalten.</a:t>
            </a:r>
            <a:endParaRPr lang="de-DE" dirty="0"/>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de-DE"/>
                <a:t> Kyle</a:t>
              </a:r>
              <a:endParaRPr lang="de-DE" dirty="0"/>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de-DE"/>
                <a:t> Lana</a:t>
              </a:r>
              <a:endParaRPr lang="de-DE" dirty="0"/>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de-DE"/>
                <a:t>AJ</a:t>
              </a:r>
              <a:endParaRPr lang="de-DE" dirty="0"/>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de-DE"/>
                <a:t>Abby</a:t>
              </a:r>
              <a:endParaRPr lang="de-DE" dirty="0"/>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de-DE"/>
              <a:t>SOCIAL STYLE</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48972" y="232318"/>
            <a:ext cx="7793037" cy="5715000"/>
          </a:xfrm>
        </p:spPr>
        <p:txBody>
          <a:bodyPr wrap="square"/>
          <a:lstStyle/>
          <a:p>
            <a:r>
              <a:rPr lang="de-DE"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de-DE" smtClean="0"/>
              <a:t>24</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411480"/>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de-DE" sz="16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030521" y="2981713"/>
            <a:ext cx="2422109"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de-DE" sz="1600" dirty="0"/>
              <a:t>Fragend</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71343" y="721361"/>
            <a:ext cx="4810125" cy="4752148"/>
            <a:chOff x="5531583" y="573942"/>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31583" y="573942"/>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de-DE" sz="1600" dirty="0"/>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defRPr sz="1600"/>
              </a:pPr>
              <a:r>
                <a:rPr lang="de-DE" sz="1400"/>
                <a:t> Kyle</a:t>
              </a:r>
              <a:endParaRPr lang="de-DE" sz="1400" dirty="0"/>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de-DE" sz="1400"/>
                <a:t> Lana</a:t>
              </a:r>
              <a:endParaRPr lang="de-DE" sz="1400" dirty="0"/>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de-DE" sz="1400" dirty="0"/>
                <a:t>AJ</a:t>
              </a:r>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defRPr sz="1600"/>
              </a:pPr>
              <a:r>
                <a:rPr lang="de-DE" sz="1400" dirty="0"/>
                <a:t>Abby</a:t>
              </a:r>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5915810" y="910682"/>
            <a:ext cx="16413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de-DE" sz="1600"/>
              <a:t>Analytisch</a:t>
            </a:r>
            <a:br>
              <a:rPr lang="de-DE" sz="1600">
                <a:solidFill>
                  <a:schemeClr val="tx2"/>
                </a:solidFill>
                <a:latin typeface="Arial Black" panose="020B0A04020102020204" pitchFamily="34" charset="0"/>
              </a:rPr>
            </a:br>
            <a:endParaRPr lang="de-DE" sz="1600">
              <a:solidFill>
                <a:schemeClr val="bg2">
                  <a:lumMod val="90000"/>
                </a:schemeClr>
              </a:solidFill>
              <a:latin typeface="Arial Black" panose="020B0A04020102020204" pitchFamily="34" charset="0"/>
            </a:endParaRPr>
          </a:p>
          <a:p>
            <a:pPr>
              <a:lnSpc>
                <a:spcPct val="85000"/>
              </a:lnSpc>
            </a:pPr>
            <a:endParaRPr lang="de-DE" sz="1600" dirty="0">
              <a:solidFill>
                <a:schemeClr val="tx2"/>
              </a:solidFill>
              <a:latin typeface="Arial Black" panose="020B0A04020102020204" pitchFamily="34" charset="0"/>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5916868" y="3300985"/>
            <a:ext cx="16413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de-DE" sz="1600" dirty="0"/>
              <a:t>Rücksichtsvoll</a:t>
            </a:r>
          </a:p>
          <a:p>
            <a:pPr algn="r">
              <a:lnSpc>
                <a:spcPct val="85000"/>
              </a:lnSpc>
            </a:pPr>
            <a:endParaRPr lang="de-DE" sz="1600" dirty="0">
              <a:solidFill>
                <a:schemeClr val="tx2"/>
              </a:solidFill>
              <a:latin typeface="Arial Black" panose="020B0A04020102020204" pitchFamily="34" charset="0"/>
            </a:endParaRPr>
          </a:p>
          <a:p>
            <a:pPr>
              <a:lnSpc>
                <a:spcPct val="85000"/>
              </a:lnSpc>
            </a:pPr>
            <a:endParaRPr lang="de-DE" sz="1600" dirty="0">
              <a:solidFill>
                <a:schemeClr val="tx2"/>
              </a:solidFill>
              <a:latin typeface="Arial Black" panose="020B0A04020102020204" pitchFamily="34" charset="0"/>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6413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de-DE" sz="1600" dirty="0"/>
              <a:t>Treibend</a:t>
            </a:r>
          </a:p>
          <a:p>
            <a:pPr>
              <a:lnSpc>
                <a:spcPct val="85000"/>
              </a:lnSpc>
            </a:pPr>
            <a:endParaRPr lang="de-DE" sz="1600" dirty="0">
              <a:solidFill>
                <a:schemeClr val="tx2"/>
              </a:solidFill>
              <a:latin typeface="Arial Black" panose="020B0A04020102020204" pitchFamily="34" charset="0"/>
            </a:endParaRPr>
          </a:p>
          <a:p>
            <a:pPr>
              <a:lnSpc>
                <a:spcPct val="85000"/>
              </a:lnSpc>
            </a:pPr>
            <a:endParaRPr lang="de-DE" sz="1600" dirty="0">
              <a:solidFill>
                <a:schemeClr val="bg2">
                  <a:lumMod val="90000"/>
                </a:schemeClr>
              </a:solidFill>
            </a:endParaRPr>
          </a:p>
          <a:p>
            <a:pPr>
              <a:lnSpc>
                <a:spcPct val="85000"/>
              </a:lnSpc>
            </a:pPr>
            <a:endParaRPr lang="de-DE" sz="1600" dirty="0">
              <a:solidFill>
                <a:schemeClr val="tx2"/>
              </a:solidFill>
              <a:latin typeface="Arial Black" panose="020B0A04020102020204" pitchFamily="34" charset="0"/>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6413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de-DE" sz="1600" dirty="0"/>
              <a:t>Expressiv</a:t>
            </a:r>
          </a:p>
          <a:p>
            <a:pPr>
              <a:lnSpc>
                <a:spcPct val="85000"/>
              </a:lnSpc>
            </a:pPr>
            <a:endParaRPr lang="de-DE" sz="1600" dirty="0">
              <a:solidFill>
                <a:schemeClr val="tx2"/>
              </a:solidFill>
              <a:latin typeface="Arial Black" panose="020B0A04020102020204" pitchFamily="34" charset="0"/>
            </a:endParaRPr>
          </a:p>
          <a:p>
            <a:pPr>
              <a:lnSpc>
                <a:spcPct val="85000"/>
              </a:lnSpc>
            </a:pPr>
            <a:endParaRPr lang="de-DE" sz="1600" dirty="0">
              <a:solidFill>
                <a:schemeClr val="tx2"/>
              </a:solidFill>
              <a:latin typeface="Arial Black" panose="020B0A04020102020204" pitchFamily="34" charset="0"/>
            </a:endParaRPr>
          </a:p>
        </p:txBody>
      </p:sp>
      <p:sp>
        <p:nvSpPr>
          <p:cNvPr id="5" name="Rectangle 4">
            <a:extLst>
              <a:ext uri="{FF2B5EF4-FFF2-40B4-BE49-F238E27FC236}">
                <a16:creationId xmlns:a16="http://schemas.microsoft.com/office/drawing/2014/main" id="{DEA34E0E-1A24-A9F1-8A50-E33C0A19B1E1}"/>
              </a:ext>
            </a:extLst>
          </p:cNvPr>
          <p:cNvSpPr/>
          <p:nvPr/>
        </p:nvSpPr>
        <p:spPr bwMode="gray">
          <a:xfrm>
            <a:off x="6911699" y="5568793"/>
            <a:ext cx="2422109"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de-DE" sz="1600" dirty="0"/>
              <a:t>Emotional</a:t>
            </a:r>
          </a:p>
        </p:txBody>
      </p:sp>
      <p:sp>
        <p:nvSpPr>
          <p:cNvPr id="9" name="Rectangle 8">
            <a:extLst>
              <a:ext uri="{FF2B5EF4-FFF2-40B4-BE49-F238E27FC236}">
                <a16:creationId xmlns:a16="http://schemas.microsoft.com/office/drawing/2014/main" id="{3A5E260B-A848-E97C-6298-9C41DEAB4806}"/>
              </a:ext>
            </a:extLst>
          </p:cNvPr>
          <p:cNvSpPr/>
          <p:nvPr/>
        </p:nvSpPr>
        <p:spPr bwMode="gray">
          <a:xfrm>
            <a:off x="9886453" y="2958203"/>
            <a:ext cx="2422109"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de-DE" sz="1600" dirty="0"/>
              <a:t>Anordnend</a:t>
            </a:r>
          </a:p>
        </p:txBody>
      </p:sp>
    </p:spTree>
    <p:extLst>
      <p:ext uri="{BB962C8B-B14F-4D97-AF65-F5344CB8AC3E}">
        <p14:creationId xmlns:p14="http://schemas.microsoft.com/office/powerpoint/2010/main" val="1235715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lstStyle/>
          <a:p>
            <a:r>
              <a:rPr lang="de-DE"/>
              <a:t>SOCIAL STYLE des Kunden</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15685"/>
            <a:ext cx="7793037" cy="5715000"/>
          </a:xfrm>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25</a:t>
            </a:fld>
            <a:endParaRPr lang="de-DE" dirty="0"/>
          </a:p>
        </p:txBody>
      </p:sp>
      <p:grpSp>
        <p:nvGrpSpPr>
          <p:cNvPr id="31" name="Group 30">
            <a:extLst>
              <a:ext uri="{FF2B5EF4-FFF2-40B4-BE49-F238E27FC236}">
                <a16:creationId xmlns:a16="http://schemas.microsoft.com/office/drawing/2014/main" id="{7C2E588B-1C21-4C5F-84CA-8CE85B4FD4C5}"/>
              </a:ext>
            </a:extLst>
          </p:cNvPr>
          <p:cNvGrpSpPr/>
          <p:nvPr/>
        </p:nvGrpSpPr>
        <p:grpSpPr>
          <a:xfrm>
            <a:off x="4265440" y="475488"/>
            <a:ext cx="7598846" cy="5481424"/>
            <a:chOff x="5071922" y="593526"/>
            <a:chExt cx="7598846" cy="5481424"/>
          </a:xfrm>
        </p:grpSpPr>
        <p:grpSp>
          <p:nvGrpSpPr>
            <p:cNvPr id="32" name="Group 31">
              <a:extLst>
                <a:ext uri="{FF2B5EF4-FFF2-40B4-BE49-F238E27FC236}">
                  <a16:creationId xmlns:a16="http://schemas.microsoft.com/office/drawing/2014/main" id="{58C8C431-727E-4FB8-987A-4B5A6B81F5F8}"/>
                </a:ext>
              </a:extLst>
            </p:cNvPr>
            <p:cNvGrpSpPr/>
            <p:nvPr/>
          </p:nvGrpSpPr>
          <p:grpSpPr bwMode="gray">
            <a:xfrm>
              <a:off x="5071922" y="593526"/>
              <a:ext cx="7598846" cy="5481424"/>
              <a:chOff x="5071922" y="320571"/>
              <a:chExt cx="7598846" cy="5481424"/>
            </a:xfrm>
          </p:grpSpPr>
          <p:sp>
            <p:nvSpPr>
              <p:cNvPr id="51" name="Rectangle 50">
                <a:extLst>
                  <a:ext uri="{FF2B5EF4-FFF2-40B4-BE49-F238E27FC236}">
                    <a16:creationId xmlns:a16="http://schemas.microsoft.com/office/drawing/2014/main" id="{4D9CE5A5-AE62-44C0-A0CD-5F5373F2223B}"/>
                  </a:ext>
                </a:extLst>
              </p:cNvPr>
              <p:cNvSpPr/>
              <p:nvPr/>
            </p:nvSpPr>
            <p:spPr bwMode="gray">
              <a:xfrm>
                <a:off x="7673626" y="32057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52" name="Rectangle 51">
                <a:extLst>
                  <a:ext uri="{FF2B5EF4-FFF2-40B4-BE49-F238E27FC236}">
                    <a16:creationId xmlns:a16="http://schemas.microsoft.com/office/drawing/2014/main" id="{B33E8AFA-23C1-4D74-9D45-AD55076E2E1B}"/>
                  </a:ext>
                </a:extLst>
              </p:cNvPr>
              <p:cNvSpPr/>
              <p:nvPr/>
            </p:nvSpPr>
            <p:spPr bwMode="gray">
              <a:xfrm>
                <a:off x="7673626" y="543206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53" name="Rectangle 52">
                <a:extLst>
                  <a:ext uri="{FF2B5EF4-FFF2-40B4-BE49-F238E27FC236}">
                    <a16:creationId xmlns:a16="http://schemas.microsoft.com/office/drawing/2014/main" id="{073879DB-FE2B-476C-94E8-E8480DA4DA16}"/>
                  </a:ext>
                </a:extLst>
              </p:cNvPr>
              <p:cNvSpPr/>
              <p:nvPr/>
            </p:nvSpPr>
            <p:spPr bwMode="gray">
              <a:xfrm>
                <a:off x="5071922" y="28826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54" name="Rectangle 53">
                <a:extLst>
                  <a:ext uri="{FF2B5EF4-FFF2-40B4-BE49-F238E27FC236}">
                    <a16:creationId xmlns:a16="http://schemas.microsoft.com/office/drawing/2014/main" id="{2C78697D-B7CE-4200-B317-2139E82F2537}"/>
                  </a:ext>
                </a:extLst>
              </p:cNvPr>
              <p:cNvSpPr/>
              <p:nvPr/>
            </p:nvSpPr>
            <p:spPr bwMode="gray">
              <a:xfrm>
                <a:off x="11271387" y="28776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grpSp>
          <p:nvGrpSpPr>
            <p:cNvPr id="33" name="Group 32">
              <a:extLst>
                <a:ext uri="{FF2B5EF4-FFF2-40B4-BE49-F238E27FC236}">
                  <a16:creationId xmlns:a16="http://schemas.microsoft.com/office/drawing/2014/main" id="{335F640F-7977-47FC-9E92-9410F9BA20EC}"/>
                </a:ext>
              </a:extLst>
            </p:cNvPr>
            <p:cNvGrpSpPr/>
            <p:nvPr/>
          </p:nvGrpSpPr>
          <p:grpSpPr bwMode="gray">
            <a:xfrm>
              <a:off x="6449932" y="1451732"/>
              <a:ext cx="2172298" cy="1369354"/>
              <a:chOff x="6133585" y="1437465"/>
              <a:chExt cx="1795600" cy="1369354"/>
            </a:xfrm>
          </p:grpSpPr>
          <p:sp>
            <p:nvSpPr>
              <p:cNvPr id="49" name="Callout: Line with No Border 48">
                <a:extLst>
                  <a:ext uri="{FF2B5EF4-FFF2-40B4-BE49-F238E27FC236}">
                    <a16:creationId xmlns:a16="http://schemas.microsoft.com/office/drawing/2014/main" id="{3259567F-592D-414B-9A06-C92721D213F6}"/>
                  </a:ext>
                </a:extLst>
              </p:cNvPr>
              <p:cNvSpPr/>
              <p:nvPr/>
            </p:nvSpPr>
            <p:spPr bwMode="gray">
              <a:xfrm>
                <a:off x="6377809" y="1437465"/>
                <a:ext cx="1551376" cy="1369354"/>
              </a:xfrm>
              <a:prstGeom prst="callout1">
                <a:avLst>
                  <a:gd name="adj1" fmla="val 57258"/>
                  <a:gd name="adj2" fmla="val 0"/>
                  <a:gd name="adj3" fmla="val 57258"/>
                  <a:gd name="adj4" fmla="val 983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Analytischer </a:t>
                </a:r>
                <a:br>
                  <a:rPr lang="de-DE" sz="1600" dirty="0">
                    <a:solidFill>
                      <a:schemeClr val="tx2"/>
                    </a:solidFill>
                  </a:rPr>
                </a:br>
                <a:r>
                  <a:rPr lang="de-DE" sz="1600" dirty="0">
                    <a:solidFill>
                      <a:schemeClr val="tx2"/>
                    </a:solidFill>
                  </a:rPr>
                  <a:t>Stil</a:t>
                </a:r>
              </a:p>
            </p:txBody>
          </p:sp>
          <p:sp>
            <p:nvSpPr>
              <p:cNvPr id="50" name="Plus Sign 49">
                <a:extLst>
                  <a:ext uri="{FF2B5EF4-FFF2-40B4-BE49-F238E27FC236}">
                    <a16:creationId xmlns:a16="http://schemas.microsoft.com/office/drawing/2014/main" id="{01BD4035-A80D-4ABD-8CC1-1C3BE6149B58}"/>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prstClr val="white"/>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18952DD8-B2E2-48E3-8A1A-38114586E79A}"/>
                </a:ext>
              </a:extLst>
            </p:cNvPr>
            <p:cNvGrpSpPr/>
            <p:nvPr/>
          </p:nvGrpSpPr>
          <p:grpSpPr bwMode="gray">
            <a:xfrm>
              <a:off x="9114138" y="1451732"/>
              <a:ext cx="2172784" cy="1369354"/>
              <a:chOff x="6133771" y="1437465"/>
              <a:chExt cx="1777763" cy="1369354"/>
            </a:xfrm>
          </p:grpSpPr>
          <p:sp>
            <p:nvSpPr>
              <p:cNvPr id="47" name="Callout: Line with No Border 46">
                <a:extLst>
                  <a:ext uri="{FF2B5EF4-FFF2-40B4-BE49-F238E27FC236}">
                    <a16:creationId xmlns:a16="http://schemas.microsoft.com/office/drawing/2014/main" id="{C2D34FF7-8D07-4E39-88BD-EB0E8B360CFB}"/>
                  </a:ext>
                </a:extLst>
              </p:cNvPr>
              <p:cNvSpPr/>
              <p:nvPr/>
            </p:nvSpPr>
            <p:spPr bwMode="gray">
              <a:xfrm>
                <a:off x="6377809" y="1437465"/>
                <a:ext cx="1533725" cy="1369354"/>
              </a:xfrm>
              <a:prstGeom prst="callout1">
                <a:avLst>
                  <a:gd name="adj1" fmla="val 56532"/>
                  <a:gd name="adj2" fmla="val -552"/>
                  <a:gd name="adj3" fmla="val 56532"/>
                  <a:gd name="adj4" fmla="val 983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Treibender </a:t>
                </a:r>
                <a:br>
                  <a:rPr lang="de-DE" sz="1600" dirty="0">
                    <a:solidFill>
                      <a:schemeClr val="tx2"/>
                    </a:solidFill>
                  </a:rPr>
                </a:br>
                <a:r>
                  <a:rPr lang="de-DE" sz="1600" dirty="0">
                    <a:solidFill>
                      <a:schemeClr val="tx2"/>
                    </a:solidFill>
                  </a:rPr>
                  <a:t>Stil</a:t>
                </a:r>
              </a:p>
            </p:txBody>
          </p:sp>
          <p:sp>
            <p:nvSpPr>
              <p:cNvPr id="48" name="Plus Sign 47">
                <a:extLst>
                  <a:ext uri="{FF2B5EF4-FFF2-40B4-BE49-F238E27FC236}">
                    <a16:creationId xmlns:a16="http://schemas.microsoft.com/office/drawing/2014/main" id="{4B4ED767-445F-475E-A8A5-33D7349D08A9}"/>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C2140C70-E7FB-4CCD-8EEB-41D941D560DB}"/>
                </a:ext>
              </a:extLst>
            </p:cNvPr>
            <p:cNvGrpSpPr/>
            <p:nvPr/>
          </p:nvGrpSpPr>
          <p:grpSpPr bwMode="gray">
            <a:xfrm>
              <a:off x="6449931" y="3877635"/>
              <a:ext cx="2172299" cy="1369353"/>
              <a:chOff x="6133585" y="1437465"/>
              <a:chExt cx="1795602" cy="1369353"/>
            </a:xfrm>
          </p:grpSpPr>
          <p:sp>
            <p:nvSpPr>
              <p:cNvPr id="45" name="Callout: Line with No Border 44">
                <a:extLst>
                  <a:ext uri="{FF2B5EF4-FFF2-40B4-BE49-F238E27FC236}">
                    <a16:creationId xmlns:a16="http://schemas.microsoft.com/office/drawing/2014/main" id="{38E5EADA-E461-47A3-87DF-52DDD4D5326D}"/>
                  </a:ext>
                </a:extLst>
              </p:cNvPr>
              <p:cNvSpPr/>
              <p:nvPr/>
            </p:nvSpPr>
            <p:spPr bwMode="gray">
              <a:xfrm>
                <a:off x="6377809" y="1437465"/>
                <a:ext cx="1551378" cy="1369353"/>
              </a:xfrm>
              <a:prstGeom prst="callout1">
                <a:avLst>
                  <a:gd name="adj1" fmla="val 57258"/>
                  <a:gd name="adj2" fmla="val 557"/>
                  <a:gd name="adj3" fmla="val 56532"/>
                  <a:gd name="adj4" fmla="val 98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spc="-20" dirty="0">
                    <a:solidFill>
                      <a:schemeClr val="tx2"/>
                    </a:solidFill>
                  </a:rPr>
                  <a:t>Rücksichtsvoller </a:t>
                </a:r>
                <a:r>
                  <a:rPr lang="de-DE" sz="1600" dirty="0">
                    <a:solidFill>
                      <a:schemeClr val="tx2"/>
                    </a:solidFill>
                  </a:rPr>
                  <a:t>Stil</a:t>
                </a:r>
              </a:p>
            </p:txBody>
          </p:sp>
          <p:sp>
            <p:nvSpPr>
              <p:cNvPr id="46" name="Plus Sign 45">
                <a:extLst>
                  <a:ext uri="{FF2B5EF4-FFF2-40B4-BE49-F238E27FC236}">
                    <a16:creationId xmlns:a16="http://schemas.microsoft.com/office/drawing/2014/main" id="{8DFA78E8-8476-450D-9BF1-83D751D17535}"/>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36" name="Group 35">
              <a:extLst>
                <a:ext uri="{FF2B5EF4-FFF2-40B4-BE49-F238E27FC236}">
                  <a16:creationId xmlns:a16="http://schemas.microsoft.com/office/drawing/2014/main" id="{C9AFE438-BED7-4405-AF25-693EFD465DBA}"/>
                </a:ext>
              </a:extLst>
            </p:cNvPr>
            <p:cNvGrpSpPr/>
            <p:nvPr/>
          </p:nvGrpSpPr>
          <p:grpSpPr bwMode="gray">
            <a:xfrm>
              <a:off x="9114138" y="3877635"/>
              <a:ext cx="2172784" cy="1369354"/>
              <a:chOff x="6133771" y="1437465"/>
              <a:chExt cx="1777763" cy="1369354"/>
            </a:xfrm>
          </p:grpSpPr>
          <p:sp>
            <p:nvSpPr>
              <p:cNvPr id="37" name="Callout: Line with No Border 36">
                <a:extLst>
                  <a:ext uri="{FF2B5EF4-FFF2-40B4-BE49-F238E27FC236}">
                    <a16:creationId xmlns:a16="http://schemas.microsoft.com/office/drawing/2014/main" id="{F775D171-A21D-4A1C-9A02-00E94339BF3A}"/>
                  </a:ext>
                </a:extLst>
              </p:cNvPr>
              <p:cNvSpPr/>
              <p:nvPr/>
            </p:nvSpPr>
            <p:spPr bwMode="gray">
              <a:xfrm>
                <a:off x="6377809" y="1437465"/>
                <a:ext cx="1533725" cy="1369354"/>
              </a:xfrm>
              <a:prstGeom prst="callout1">
                <a:avLst>
                  <a:gd name="adj1" fmla="val 57258"/>
                  <a:gd name="adj2" fmla="val -1103"/>
                  <a:gd name="adj3" fmla="val 57258"/>
                  <a:gd name="adj4" fmla="val 9889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Expressiver </a:t>
                </a:r>
                <a:br>
                  <a:rPr lang="de-DE" sz="1600" dirty="0">
                    <a:solidFill>
                      <a:schemeClr val="tx2"/>
                    </a:solidFill>
                  </a:rPr>
                </a:br>
                <a:r>
                  <a:rPr lang="de-DE" sz="1600" dirty="0">
                    <a:solidFill>
                      <a:schemeClr val="tx2"/>
                    </a:solidFill>
                  </a:rPr>
                  <a:t>Stil</a:t>
                </a:r>
              </a:p>
            </p:txBody>
          </p:sp>
          <p:sp>
            <p:nvSpPr>
              <p:cNvPr id="38" name="Plus Sign 37">
                <a:extLst>
                  <a:ext uri="{FF2B5EF4-FFF2-40B4-BE49-F238E27FC236}">
                    <a16:creationId xmlns:a16="http://schemas.microsoft.com/office/drawing/2014/main" id="{1ECAAE29-E886-4B73-BD56-696ECF4A578F}"/>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grpSp>
        <p:nvGrpSpPr>
          <p:cNvPr id="61" name="Group 60">
            <a:extLst>
              <a:ext uri="{FF2B5EF4-FFF2-40B4-BE49-F238E27FC236}">
                <a16:creationId xmlns:a16="http://schemas.microsoft.com/office/drawing/2014/main" id="{50DA35FA-2985-49D9-8F58-995CE423CB60}"/>
              </a:ext>
            </a:extLst>
          </p:cNvPr>
          <p:cNvGrpSpPr/>
          <p:nvPr/>
        </p:nvGrpSpPr>
        <p:grpSpPr>
          <a:xfrm>
            <a:off x="5661818" y="816555"/>
            <a:ext cx="4810125" cy="4752148"/>
            <a:chOff x="5521325" y="584200"/>
            <a:chExt cx="5180542" cy="5118100"/>
          </a:xfrm>
        </p:grpSpPr>
        <p:sp>
          <p:nvSpPr>
            <p:cNvPr id="62" name="Callout: Quad Arrow 61">
              <a:extLst>
                <a:ext uri="{FF2B5EF4-FFF2-40B4-BE49-F238E27FC236}">
                  <a16:creationId xmlns:a16="http://schemas.microsoft.com/office/drawing/2014/main" id="{6189D813-E090-4739-A8FA-90A04EB38DBA}"/>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63" name="Freeform: Shape 62">
              <a:extLst>
                <a:ext uri="{FF2B5EF4-FFF2-40B4-BE49-F238E27FC236}">
                  <a16:creationId xmlns:a16="http://schemas.microsoft.com/office/drawing/2014/main" id="{57FB1EAB-9B9C-4997-8F7A-DF24E3517D8E}"/>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64" name="Freeform: Shape 63">
              <a:extLst>
                <a:ext uri="{FF2B5EF4-FFF2-40B4-BE49-F238E27FC236}">
                  <a16:creationId xmlns:a16="http://schemas.microsoft.com/office/drawing/2014/main" id="{C822DC94-1220-4FB5-AA36-9DB67E1A567A}"/>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65" name="Freeform: Shape 64">
              <a:extLst>
                <a:ext uri="{FF2B5EF4-FFF2-40B4-BE49-F238E27FC236}">
                  <a16:creationId xmlns:a16="http://schemas.microsoft.com/office/drawing/2014/main" id="{F8F7F2DC-A645-4367-B381-CA2844FC96F2}"/>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66" name="Freeform: Shape 65">
              <a:extLst>
                <a:ext uri="{FF2B5EF4-FFF2-40B4-BE49-F238E27FC236}">
                  <a16:creationId xmlns:a16="http://schemas.microsoft.com/office/drawing/2014/main" id="{7FBFFF94-5F81-41A4-BBB8-3E60C57D95E5}"/>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de-DE"/>
              <a:t>Bedarf, Orientierung und Wachstumsmaßnahme</a:t>
            </a:r>
            <a:endParaRPr lang="de-DE"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de-DE" smtClean="0"/>
              <a:t>26</a:t>
            </a:fld>
            <a:endParaRPr lang="de-DE"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a:t>Wachstumsmaßnahme</a:t>
              </a:r>
            </a:p>
            <a:p>
              <a:pPr>
                <a:lnSpc>
                  <a:spcPct val="85000"/>
                </a:lnSpc>
                <a:defRPr sz="1600">
                  <a:solidFill>
                    <a:schemeClr val="tx2"/>
                  </a:solidFill>
                </a:defRPr>
              </a:pPr>
              <a:r>
                <a:rPr lang="de-DE"/>
                <a:t>Verhalten, das nur selten von den einzelnen Stilen verwendet wird. Eine häufigere Anwendung dieses Verhaltens würde die Wirksamkeit dieses Stils erhöhen</a:t>
              </a:r>
              <a:endParaRPr lang="de-DE" dirty="0"/>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a:t>Bedarf</a:t>
              </a:r>
            </a:p>
            <a:p>
              <a:pPr>
                <a:lnSpc>
                  <a:spcPct val="85000"/>
                </a:lnSpc>
                <a:defRPr sz="1600">
                  <a:solidFill>
                    <a:schemeClr val="tx2"/>
                  </a:solidFill>
                </a:defRPr>
              </a:pPr>
              <a:r>
                <a:rPr lang="de-DE"/>
                <a:t>Das Ziel eines jeden Stils</a:t>
              </a:r>
              <a:endParaRPr lang="de-DE" dirty="0"/>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de-DE" sz="2000"/>
                <a:t>Orientierung</a:t>
              </a:r>
              <a:br>
                <a:rPr lang="de-DE" sz="2000">
                  <a:solidFill>
                    <a:schemeClr val="tx2"/>
                  </a:solidFill>
                </a:rPr>
              </a:br>
              <a:r>
                <a:rPr lang="de-DE" sz="1600"/>
                <a:t>Das übliche Verhalten zur Erreichung des Ziels</a:t>
              </a:r>
              <a:endParaRPr lang="de-DE" sz="1600" dirty="0"/>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de-DE"/>
              <a:t>SOCIAL STYLE </a:t>
            </a:r>
            <a:br>
              <a:rPr lang="de-DE"/>
            </a:br>
            <a:r>
              <a:rPr lang="de-DE"/>
              <a:t>Hauptmerkmale</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27</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5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500"/>
              <a:t>Emotional</a:t>
            </a:r>
            <a:endParaRPr lang="de-DE" sz="15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500"/>
              <a:t>Fragend</a:t>
            </a:r>
            <a:endParaRPr lang="de-DE" sz="15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500" dirty="0"/>
              <a:t>Anordnend</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65222" y="1352344"/>
            <a:ext cx="31537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500" dirty="0"/>
              <a:t>Analytisch</a:t>
            </a:r>
            <a:br>
              <a:rPr lang="de-DE" sz="1500" dirty="0">
                <a:solidFill>
                  <a:schemeClr val="tx2"/>
                </a:solidFill>
                <a:latin typeface="Arial Black" panose="020B0A04020102020204" pitchFamily="34" charset="0"/>
              </a:rPr>
            </a:br>
            <a:endParaRPr lang="de-DE" sz="1500" dirty="0">
              <a:solidFill>
                <a:schemeClr val="tx2"/>
              </a:solidFill>
              <a:latin typeface="Arial Black" panose="020B0A04020102020204" pitchFamily="34" charset="0"/>
            </a:endParaRPr>
          </a:p>
          <a:p>
            <a:pPr algn="r">
              <a:lnSpc>
                <a:spcPct val="85000"/>
              </a:lnSpc>
            </a:pPr>
            <a:r>
              <a:rPr lang="de-DE" sz="1500" b="1" dirty="0">
                <a:solidFill>
                  <a:schemeClr val="accent6"/>
                </a:solidFill>
              </a:rPr>
              <a:t>Bedarf: </a:t>
            </a:r>
            <a:r>
              <a:rPr lang="de-DE" sz="1500" dirty="0">
                <a:solidFill>
                  <a:schemeClr val="tx2"/>
                </a:solidFill>
              </a:rPr>
              <a:t>Recht haben</a:t>
            </a:r>
            <a:endParaRPr lang="de-DE" sz="1500" b="1" dirty="0">
              <a:solidFill>
                <a:schemeClr val="tx2"/>
              </a:solidFill>
            </a:endParaRPr>
          </a:p>
          <a:p>
            <a:pPr algn="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Überlegen</a:t>
            </a:r>
          </a:p>
          <a:p>
            <a:pPr algn="r">
              <a:lnSpc>
                <a:spcPct val="85000"/>
              </a:lnSpc>
            </a:pPr>
            <a:r>
              <a:rPr lang="de-DE" sz="1500" b="1" spc="-10" dirty="0">
                <a:solidFill>
                  <a:schemeClr val="accent6"/>
                </a:solidFill>
              </a:rPr>
              <a:t>Wachstumsmaßnahme:</a:t>
            </a:r>
            <a:r>
              <a:rPr lang="de-DE" sz="1500" spc="-10" dirty="0">
                <a:solidFill>
                  <a:schemeClr val="accent6"/>
                </a:solidFill>
              </a:rPr>
              <a:t> </a:t>
            </a:r>
            <a:r>
              <a:rPr lang="de-DE" sz="1500" spc="-10" dirty="0">
                <a:solidFill>
                  <a:schemeClr val="tx2"/>
                </a:solidFill>
              </a:rPr>
              <a:t>Deklarieren</a:t>
            </a:r>
          </a:p>
          <a:p>
            <a:pPr algn="r">
              <a:lnSpc>
                <a:spcPct val="85000"/>
              </a:lnSpc>
              <a:defRPr sz="1600">
                <a:solidFill>
                  <a:schemeClr val="tx2"/>
                </a:solidFill>
              </a:defRPr>
            </a:pPr>
            <a:r>
              <a:rPr lang="de-DE" sz="1500" dirty="0"/>
              <a:t> </a:t>
            </a:r>
          </a:p>
          <a:p>
            <a:pPr>
              <a:lnSpc>
                <a:spcPct val="85000"/>
              </a:lnSpc>
            </a:pPr>
            <a:endParaRPr lang="de-DE" sz="15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5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5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5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5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5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65223" y="3598822"/>
            <a:ext cx="31537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500" dirty="0"/>
              <a:t>Rücksichtsvoll</a:t>
            </a:r>
          </a:p>
          <a:p>
            <a:pPr algn="r">
              <a:lnSpc>
                <a:spcPct val="85000"/>
              </a:lnSpc>
            </a:pPr>
            <a:endParaRPr lang="de-DE" sz="1500" dirty="0">
              <a:solidFill>
                <a:schemeClr val="tx2"/>
              </a:solidFill>
              <a:latin typeface="Arial Black" panose="020B0A04020102020204" pitchFamily="34" charset="0"/>
            </a:endParaRPr>
          </a:p>
          <a:p>
            <a:pPr algn="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Persönliche Sicherheit</a:t>
            </a:r>
          </a:p>
          <a:p>
            <a:pPr algn="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Beziehungen</a:t>
            </a:r>
          </a:p>
          <a:p>
            <a:pPr algn="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Einleiten</a:t>
            </a:r>
          </a:p>
          <a:p>
            <a:pPr>
              <a:lnSpc>
                <a:spcPct val="85000"/>
              </a:lnSpc>
            </a:pPr>
            <a:endParaRPr lang="de-DE" sz="15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31546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500" dirty="0"/>
              <a:t>Treibend</a:t>
            </a:r>
          </a:p>
          <a:p>
            <a:pPr>
              <a:lnSpc>
                <a:spcPct val="85000"/>
              </a:lnSpc>
            </a:pPr>
            <a:endParaRPr lang="de-DE" sz="1500" dirty="0">
              <a:solidFill>
                <a:schemeClr val="tx2"/>
              </a:solidFill>
              <a:latin typeface="Arial Black" panose="020B0A04020102020204" pitchFamily="34" charset="0"/>
            </a:endParaRPr>
          </a:p>
          <a:p>
            <a:pP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Resultate</a:t>
            </a:r>
          </a:p>
          <a:p>
            <a:pP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Maßnahmen</a:t>
            </a:r>
            <a:endParaRPr lang="de-DE" sz="1500" b="1" dirty="0">
              <a:solidFill>
                <a:schemeClr val="tx2"/>
              </a:solidFill>
            </a:endParaRPr>
          </a:p>
          <a:p>
            <a:pP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Zuhören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316224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500" dirty="0"/>
              <a:t>Expressiv</a:t>
            </a:r>
          </a:p>
          <a:p>
            <a:pPr>
              <a:lnSpc>
                <a:spcPct val="85000"/>
              </a:lnSpc>
            </a:pPr>
            <a:endParaRPr lang="de-DE" sz="1500" dirty="0">
              <a:solidFill>
                <a:schemeClr val="tx2"/>
              </a:solidFill>
              <a:latin typeface="Arial Black" panose="020B0A04020102020204" pitchFamily="34" charset="0"/>
            </a:endParaRPr>
          </a:p>
          <a:p>
            <a:pP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Persönliche Anerkennung</a:t>
            </a:r>
          </a:p>
          <a:p>
            <a:pP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Spontanität</a:t>
            </a:r>
          </a:p>
          <a:p>
            <a:pP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Überprüfen</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72127" cy="970054"/>
          </a:xfrm>
        </p:spPr>
        <p:txBody>
          <a:bodyPr wrap="square">
            <a:noAutofit/>
          </a:bodyPr>
          <a:lstStyle/>
          <a:p>
            <a:r>
              <a:rPr lang="de-DE"/>
              <a:t>SOCIAL STYLE-Verhaltensweisen</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dirty="0"/>
              <a:t>© The TRACOM Corporation. Alle Rechte vorbehalten.</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28</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532916"/>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3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831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32361" y="3767615"/>
            <a:ext cx="262137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Rücksichtsvoll</a:t>
            </a:r>
          </a:p>
          <a:p>
            <a:pPr algn="r">
              <a:lnSpc>
                <a:spcPct val="85000"/>
              </a:lnSpc>
            </a:pPr>
            <a:endParaRPr lang="de-DE" sz="1200" dirty="0">
              <a:solidFill>
                <a:schemeClr val="tx2"/>
              </a:solidFill>
            </a:endParaRPr>
          </a:p>
          <a:p>
            <a:pPr algn="r">
              <a:lnSpc>
                <a:spcPct val="90000"/>
              </a:lnSpc>
              <a:defRPr sz="1400">
                <a:solidFill>
                  <a:schemeClr val="tx1"/>
                </a:solidFill>
                <a:cs typeface="Arial" panose="020B0604020202020204" pitchFamily="34" charset="0"/>
              </a:defRPr>
            </a:pPr>
            <a:r>
              <a:rPr lang="de-DE" sz="1200" dirty="0"/>
              <a:t>Langsameres Tempo</a:t>
            </a:r>
          </a:p>
          <a:p>
            <a:pPr algn="r">
              <a:lnSpc>
                <a:spcPct val="90000"/>
              </a:lnSpc>
              <a:defRPr sz="1400">
                <a:solidFill>
                  <a:schemeClr val="tx1"/>
                </a:solidFill>
                <a:cs typeface="Arial" panose="020B0604020202020204" pitchFamily="34" charset="0"/>
              </a:defRPr>
            </a:pPr>
            <a:r>
              <a:rPr lang="de-DE" sz="1200" dirty="0"/>
              <a:t> Bemüht sich, etwas nachvollziehen </a:t>
            </a:r>
            <a:br>
              <a:rPr lang="de-DE" sz="1200" dirty="0"/>
            </a:br>
            <a:r>
              <a:rPr lang="de-DE" sz="1200" dirty="0"/>
              <a:t>zu können</a:t>
            </a:r>
          </a:p>
          <a:p>
            <a:pPr algn="r">
              <a:lnSpc>
                <a:spcPct val="90000"/>
              </a:lnSpc>
              <a:defRPr sz="1400">
                <a:solidFill>
                  <a:schemeClr val="tx1"/>
                </a:solidFill>
                <a:cs typeface="Arial" panose="020B0604020202020204" pitchFamily="34" charset="0"/>
              </a:defRPr>
            </a:pPr>
            <a:r>
              <a:rPr lang="de-DE" sz="1200" dirty="0"/>
              <a:t> Weniger Sorge hinsichtlich der Durchführung von Veränderungen</a:t>
            </a:r>
          </a:p>
          <a:p>
            <a:pPr algn="r">
              <a:lnSpc>
                <a:spcPct val="90000"/>
              </a:lnSpc>
              <a:defRPr sz="1400">
                <a:solidFill>
                  <a:schemeClr val="tx1"/>
                </a:solidFill>
                <a:cs typeface="Arial" panose="020B0604020202020204" pitchFamily="34" charset="0"/>
              </a:defRPr>
            </a:pPr>
            <a:r>
              <a:rPr lang="de-DE" sz="1200" dirty="0"/>
              <a:t> Arbeitet im gegenwärtigen Zeitrahmen</a:t>
            </a:r>
          </a:p>
          <a:p>
            <a:pPr algn="r">
              <a:lnSpc>
                <a:spcPct val="90000"/>
              </a:lnSpc>
              <a:defRPr sz="1400">
                <a:solidFill>
                  <a:schemeClr val="tx1"/>
                </a:solidFill>
                <a:cs typeface="Arial" panose="020B0604020202020204" pitchFamily="34" charset="0"/>
              </a:defRPr>
            </a:pPr>
            <a:r>
              <a:rPr lang="de-DE" sz="1200" dirty="0"/>
              <a:t> Zeigt unterstützende Maßnahmen</a:t>
            </a:r>
          </a:p>
          <a:p>
            <a:pPr algn="r">
              <a:lnSpc>
                <a:spcPct val="90000"/>
              </a:lnSpc>
              <a:defRPr sz="1400">
                <a:solidFill>
                  <a:schemeClr val="tx1"/>
                </a:solidFill>
                <a:cs typeface="Arial" panose="020B0604020202020204" pitchFamily="34" charset="0"/>
              </a:defRPr>
            </a:pPr>
            <a:r>
              <a:rPr lang="de-DE" sz="1200" dirty="0"/>
              <a:t> Vermeidet Konflikte</a:t>
            </a:r>
          </a:p>
          <a:p>
            <a:pPr>
              <a:lnSpc>
                <a:spcPct val="85000"/>
              </a:lnSpc>
            </a:pPr>
            <a:endParaRPr lang="de-DE"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99678"/>
            <a:ext cx="2621378"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a:lnSpc>
                <a:spcPct val="90000"/>
              </a:lnSpc>
              <a:defRPr sz="1400">
                <a:solidFill>
                  <a:schemeClr val="tx1"/>
                </a:solidFill>
                <a:cs typeface="Arial" panose="020B0604020202020204" pitchFamily="34" charset="0"/>
              </a:defRPr>
            </a:pPr>
            <a:r>
              <a:rPr lang="de-DE" sz="1200" dirty="0"/>
              <a:t>Schnelleres Tempo</a:t>
            </a:r>
          </a:p>
          <a:p>
            <a:pPr>
              <a:lnSpc>
                <a:spcPct val="90000"/>
              </a:lnSpc>
              <a:defRPr sz="1400">
                <a:solidFill>
                  <a:schemeClr val="tx1"/>
                </a:solidFill>
                <a:cs typeface="Arial" panose="020B0604020202020204" pitchFamily="34" charset="0"/>
              </a:defRPr>
            </a:pPr>
            <a:r>
              <a:rPr lang="de-DE" sz="1200" dirty="0"/>
              <a:t>Will das Tempo vorgeben</a:t>
            </a:r>
          </a:p>
          <a:p>
            <a:pPr>
              <a:lnSpc>
                <a:spcPct val="90000"/>
              </a:lnSpc>
              <a:defRPr sz="1400">
                <a:solidFill>
                  <a:schemeClr val="tx1"/>
                </a:solidFill>
                <a:cs typeface="Arial" panose="020B0604020202020204" pitchFamily="34" charset="0"/>
              </a:defRPr>
            </a:pPr>
            <a:r>
              <a:rPr lang="de-DE" sz="1200" dirty="0"/>
              <a:t>Weniger Sorge um Beziehungen</a:t>
            </a:r>
          </a:p>
          <a:p>
            <a:pPr>
              <a:lnSpc>
                <a:spcPct val="90000"/>
              </a:lnSpc>
              <a:defRPr sz="1400">
                <a:solidFill>
                  <a:schemeClr val="tx1"/>
                </a:solidFill>
                <a:cs typeface="Arial" panose="020B0604020202020204" pitchFamily="34" charset="0"/>
              </a:defRPr>
            </a:pPr>
            <a:r>
              <a:rPr lang="de-DE" sz="1200" dirty="0"/>
              <a:t>Arbeitet im gegenwärtigen Zeitrahmen</a:t>
            </a:r>
          </a:p>
          <a:p>
            <a:pPr>
              <a:lnSpc>
                <a:spcPct val="90000"/>
              </a:lnSpc>
              <a:defRPr sz="1400">
                <a:solidFill>
                  <a:schemeClr val="tx1"/>
                </a:solidFill>
                <a:cs typeface="Arial" panose="020B0604020202020204" pitchFamily="34" charset="0"/>
              </a:defRPr>
            </a:pPr>
            <a:r>
              <a:rPr lang="de-DE" sz="1200" dirty="0"/>
              <a:t>Steuert die Handlungen anderer</a:t>
            </a:r>
          </a:p>
          <a:p>
            <a:pPr>
              <a:lnSpc>
                <a:spcPct val="90000"/>
              </a:lnSpc>
              <a:defRPr sz="1400">
                <a:solidFill>
                  <a:schemeClr val="tx1"/>
                </a:solidFill>
                <a:cs typeface="Arial" panose="020B0604020202020204" pitchFamily="34" charset="0"/>
              </a:defRPr>
            </a:pPr>
            <a:r>
              <a:rPr lang="de-DE" sz="1200" dirty="0"/>
              <a:t>Vermeidet Untätigkeit</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30" y="3767615"/>
            <a:ext cx="262137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Expressiv</a:t>
            </a:r>
          </a:p>
          <a:p>
            <a:pPr>
              <a:lnSpc>
                <a:spcPct val="85000"/>
              </a:lnSpc>
            </a:pPr>
            <a:endParaRPr lang="de-DE" sz="1200" dirty="0">
              <a:solidFill>
                <a:schemeClr val="tx2"/>
              </a:solidFill>
            </a:endParaRPr>
          </a:p>
          <a:p>
            <a:pPr>
              <a:lnSpc>
                <a:spcPct val="90000"/>
              </a:lnSpc>
              <a:defRPr sz="1400">
                <a:solidFill>
                  <a:schemeClr val="tx1"/>
                </a:solidFill>
                <a:cs typeface="Arial" panose="020B0604020202020204" pitchFamily="34" charset="0"/>
              </a:defRPr>
            </a:pPr>
            <a:r>
              <a:rPr lang="de-DE" sz="1200" dirty="0"/>
              <a:t>Schnelleres Tempo</a:t>
            </a:r>
          </a:p>
          <a:p>
            <a:pPr>
              <a:lnSpc>
                <a:spcPct val="90000"/>
              </a:lnSpc>
              <a:defRPr sz="1400">
                <a:solidFill>
                  <a:schemeClr val="tx1"/>
                </a:solidFill>
                <a:cs typeface="Arial" panose="020B0604020202020204" pitchFamily="34" charset="0"/>
              </a:defRPr>
            </a:pPr>
            <a:r>
              <a:rPr lang="de-DE" sz="1200" dirty="0"/>
              <a:t>Bemüht sich, sich zu engagieren</a:t>
            </a:r>
          </a:p>
          <a:p>
            <a:pPr>
              <a:lnSpc>
                <a:spcPct val="90000"/>
              </a:lnSpc>
              <a:defRPr sz="1400">
                <a:solidFill>
                  <a:schemeClr val="tx1"/>
                </a:solidFill>
                <a:cs typeface="Arial" panose="020B0604020202020204" pitchFamily="34" charset="0"/>
              </a:defRPr>
            </a:pPr>
            <a:r>
              <a:rPr lang="de-DE" sz="1200" dirty="0"/>
              <a:t>Weniger Sorge um Routinen</a:t>
            </a:r>
          </a:p>
          <a:p>
            <a:pPr>
              <a:lnSpc>
                <a:spcPct val="90000"/>
              </a:lnSpc>
              <a:defRPr sz="1400">
                <a:solidFill>
                  <a:schemeClr val="tx1"/>
                </a:solidFill>
                <a:cs typeface="Arial" panose="020B0604020202020204" pitchFamily="34" charset="0"/>
              </a:defRPr>
            </a:pPr>
            <a:r>
              <a:rPr lang="de-DE" sz="1200" dirty="0"/>
              <a:t>Arbeitet im zukünftigen Zeitrahmen</a:t>
            </a:r>
          </a:p>
          <a:p>
            <a:pPr>
              <a:lnSpc>
                <a:spcPct val="90000"/>
              </a:lnSpc>
              <a:defRPr sz="1400">
                <a:solidFill>
                  <a:schemeClr val="tx1"/>
                </a:solidFill>
                <a:cs typeface="Arial" panose="020B0604020202020204" pitchFamily="34" charset="0"/>
              </a:defRPr>
            </a:pPr>
            <a:r>
              <a:rPr lang="de-DE" sz="1200" dirty="0"/>
              <a:t>Handelt impulsiv</a:t>
            </a:r>
          </a:p>
          <a:p>
            <a:pPr>
              <a:lnSpc>
                <a:spcPct val="90000"/>
              </a:lnSpc>
              <a:defRPr sz="1400">
                <a:solidFill>
                  <a:schemeClr val="tx1"/>
                </a:solidFill>
                <a:cs typeface="Arial" panose="020B0604020202020204" pitchFamily="34" charset="0"/>
              </a:defRPr>
            </a:pPr>
            <a:r>
              <a:rPr lang="de-DE" sz="1200" dirty="0"/>
              <a:t>Vermeidet Isolation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32361" y="1199678"/>
            <a:ext cx="262137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algn="r">
              <a:lnSpc>
                <a:spcPct val="85000"/>
              </a:lnSpc>
              <a:defRPr sz="1400">
                <a:solidFill>
                  <a:schemeClr val="tx1"/>
                </a:solidFill>
                <a:cs typeface="Arial" panose="020B0604020202020204" pitchFamily="34" charset="0"/>
              </a:defRPr>
            </a:pPr>
            <a:r>
              <a:rPr lang="de-DE" sz="1200" dirty="0"/>
              <a:t>Langsameres Tempo</a:t>
            </a:r>
          </a:p>
          <a:p>
            <a:pPr algn="r">
              <a:lnSpc>
                <a:spcPct val="90000"/>
              </a:lnSpc>
              <a:defRPr sz="1400">
                <a:solidFill>
                  <a:schemeClr val="tx1"/>
                </a:solidFill>
                <a:cs typeface="Arial" panose="020B0604020202020204" pitchFamily="34" charset="0"/>
              </a:defRPr>
            </a:pPr>
            <a:r>
              <a:rPr lang="de-DE" sz="1200" dirty="0"/>
              <a:t> Bemüht sich um die Organisation</a:t>
            </a:r>
          </a:p>
          <a:p>
            <a:pPr algn="r">
              <a:lnSpc>
                <a:spcPct val="90000"/>
              </a:lnSpc>
              <a:defRPr sz="1400">
                <a:solidFill>
                  <a:schemeClr val="tx1"/>
                </a:solidFill>
                <a:cs typeface="Arial" panose="020B0604020202020204" pitchFamily="34" charset="0"/>
              </a:defRPr>
            </a:pPr>
            <a:r>
              <a:rPr lang="de-DE" sz="1200" dirty="0"/>
              <a:t> Weniger Sorge um Beziehungen</a:t>
            </a:r>
          </a:p>
          <a:p>
            <a:pPr algn="r">
              <a:lnSpc>
                <a:spcPct val="90000"/>
              </a:lnSpc>
              <a:defRPr sz="1400">
                <a:solidFill>
                  <a:schemeClr val="tx1"/>
                </a:solidFill>
                <a:cs typeface="Arial" panose="020B0604020202020204" pitchFamily="34" charset="0"/>
              </a:defRPr>
            </a:pPr>
            <a:r>
              <a:rPr lang="de-DE" sz="1200" dirty="0"/>
              <a:t> Arbeit im vergangenen Zeitrahmen</a:t>
            </a:r>
          </a:p>
          <a:p>
            <a:pPr algn="r">
              <a:lnSpc>
                <a:spcPct val="90000"/>
              </a:lnSpc>
              <a:defRPr sz="1400">
                <a:solidFill>
                  <a:schemeClr val="tx1"/>
                </a:solidFill>
                <a:cs typeface="Arial" panose="020B0604020202020204" pitchFamily="34" charset="0"/>
              </a:defRPr>
            </a:pPr>
            <a:r>
              <a:rPr lang="de-DE" sz="1200" dirty="0"/>
              <a:t> Ergreift Maßnahmen vorsichtig</a:t>
            </a:r>
          </a:p>
          <a:p>
            <a:pPr algn="r">
              <a:lnSpc>
                <a:spcPct val="90000"/>
              </a:lnSpc>
              <a:defRPr sz="1400">
                <a:solidFill>
                  <a:schemeClr val="tx1"/>
                </a:solidFill>
                <a:cs typeface="Arial" panose="020B0604020202020204" pitchFamily="34" charset="0"/>
              </a:defRPr>
            </a:pPr>
            <a:r>
              <a:rPr lang="de-DE" sz="1200" dirty="0"/>
              <a:t> Vermeidet persönliches Engagement</a:t>
            </a:r>
          </a:p>
          <a:p>
            <a:pPr algn="r">
              <a:lnSpc>
                <a:spcPct val="85000"/>
              </a:lnSpc>
              <a:defRPr sz="1400">
                <a:solidFill>
                  <a:schemeClr val="tx2"/>
                </a:solidFill>
              </a:defRPr>
            </a:pPr>
            <a:r>
              <a:rPr lang="de-DE" sz="1200" dirty="0"/>
              <a:t> </a:t>
            </a:r>
          </a:p>
          <a:p>
            <a:pPr>
              <a:lnSpc>
                <a:spcPct val="85000"/>
              </a:lnSpc>
            </a:pPr>
            <a:endParaRPr lang="de-DE" sz="1200" dirty="0">
              <a:solidFill>
                <a:schemeClr val="tx2"/>
              </a:solidFill>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738582" cy="970054"/>
          </a:xfrm>
        </p:spPr>
        <p:txBody>
          <a:bodyPr wrap="square">
            <a:noAutofit/>
          </a:bodyPr>
          <a:lstStyle/>
          <a:p>
            <a:r>
              <a:rPr lang="de-DE"/>
              <a:t>Verhaltensweisen des Kunden</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29</a:t>
            </a:fld>
            <a:endParaRPr lang="de-DE"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de-DE" sz="1600" dirty="0"/>
              <a:t>Rücksichtsvoll</a:t>
            </a:r>
          </a:p>
          <a:p>
            <a:pPr algn="r">
              <a:lnSpc>
                <a:spcPct val="90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Freundlich und ansprechbar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Kopfnicken und andere Zeichen der Ermutigung</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Spricht weniger als andere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Stellt Fragen zu den Auswirkungen auf die Menschen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Fügt sich evtl. den Entscheidungen der Gruppe</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98342"/>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Weniger sozial, sachlich</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Mehr direkter Blickkontakt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Direkt mit Meinungen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Stellt evtl. herausfordernde Fragen stellen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Zieht sich evtl. zurück oder versucht, die Kontrolle zu übernehmen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de-DE" sz="1600" dirty="0"/>
              <a:t>Expressiv</a:t>
            </a:r>
          </a:p>
          <a:p>
            <a:pPr>
              <a:lnSpc>
                <a:spcPct val="90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Kontaktfreudig und ansprechbar zu Beginn des Treffens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Spricht mehr als andere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Weicht evtl. von der Tagesordnung ab und spricht über verschiedene Themen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Direkt mit Meinungen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Ist evtl. konfrontativ</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98522"/>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Weniger sozial, sachlich</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Weniger direkter Augenkontakt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Hört vor einer Meinungsäußerung aufmerksam zu</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Stellt Fragen zu Details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Vermeidet es evtl., eine Meinung zu äußern oder eine Entscheidung zu treffen</a:t>
            </a:r>
          </a:p>
          <a:p>
            <a:pPr algn="r">
              <a:lnSpc>
                <a:spcPct val="90000"/>
              </a:lnSpc>
              <a:defRPr sz="1400">
                <a:solidFill>
                  <a:schemeClr val="tx2"/>
                </a:solidFill>
              </a:defRPr>
            </a:pPr>
            <a:r>
              <a:rPr lang="de-DE" sz="1200" dirty="0"/>
              <a:t> </a:t>
            </a:r>
          </a:p>
          <a:p>
            <a:pPr>
              <a:lnSpc>
                <a:spcPct val="90000"/>
              </a:lnSpc>
            </a:pPr>
            <a:endParaRPr lang="de-DE" sz="1200" dirty="0">
              <a:solidFill>
                <a:schemeClr val="tx2"/>
              </a:solidFill>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21" name="Rectangle 20">
            <a:extLst>
              <a:ext uri="{FF2B5EF4-FFF2-40B4-BE49-F238E27FC236}">
                <a16:creationId xmlns:a16="http://schemas.microsoft.com/office/drawing/2014/main" id="{5216C4F4-6694-43D7-AFC6-76436B9F394A}"/>
              </a:ext>
            </a:extLst>
          </p:cNvPr>
          <p:cNvSpPr/>
          <p:nvPr/>
        </p:nvSpPr>
        <p:spPr bwMode="gray">
          <a:xfrm>
            <a:off x="4265440" y="3037559"/>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22" name="Rectangle 21">
            <a:extLst>
              <a:ext uri="{FF2B5EF4-FFF2-40B4-BE49-F238E27FC236}">
                <a16:creationId xmlns:a16="http://schemas.microsoft.com/office/drawing/2014/main" id="{86D3593F-1724-473F-A2C9-E551B0856910}"/>
              </a:ext>
            </a:extLst>
          </p:cNvPr>
          <p:cNvSpPr/>
          <p:nvPr/>
        </p:nvSpPr>
        <p:spPr bwMode="gray">
          <a:xfrm>
            <a:off x="10464905" y="3032533"/>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de-DE" dirty="0">
                <a:solidFill>
                  <a:schemeClr val="accent2"/>
                </a:solidFill>
              </a:rPr>
              <a:t>Was Sie lernen werden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de-DE" spc="-10" dirty="0"/>
              <a:t>Wie man das Verhalten der Kunden vorhersagen kann. </a:t>
            </a:r>
          </a:p>
          <a:p>
            <a:pPr marL="342900" marR="0" lvl="0" indent="-342900">
              <a:lnSpc>
                <a:spcPct val="107000"/>
              </a:lnSpc>
              <a:spcBef>
                <a:spcPts val="0"/>
              </a:spcBef>
              <a:spcAft>
                <a:spcPts val="0"/>
              </a:spcAft>
              <a:buFont typeface="+mj-lt"/>
              <a:buAutoNum type="arabicPeriod"/>
              <a:defRPr sz="2400"/>
            </a:pPr>
            <a:r>
              <a:rPr lang="de-DE" spc="-10" dirty="0"/>
              <a:t>Was Stress für die Kunden bedeutet.</a:t>
            </a:r>
          </a:p>
          <a:p>
            <a:pPr marL="342900" marR="0" lvl="0" indent="-342900">
              <a:lnSpc>
                <a:spcPct val="107000"/>
              </a:lnSpc>
              <a:spcBef>
                <a:spcPts val="0"/>
              </a:spcBef>
              <a:spcAft>
                <a:spcPts val="0"/>
              </a:spcAft>
              <a:buFont typeface="+mj-lt"/>
              <a:buAutoNum type="arabicPeriod"/>
            </a:pPr>
            <a:r>
              <a:rPr lang="de-DE" spc="-10" dirty="0"/>
              <a:t>Wie man ihre Bedürfnisse erkennt und erfüllt.</a:t>
            </a:r>
          </a:p>
          <a:p>
            <a:pPr marL="342900" marR="0" lvl="0" indent="-342900">
              <a:lnSpc>
                <a:spcPct val="107000"/>
              </a:lnSpc>
              <a:spcBef>
                <a:spcPts val="0"/>
              </a:spcBef>
              <a:spcAft>
                <a:spcPts val="0"/>
              </a:spcAft>
              <a:buFont typeface="+mj-lt"/>
              <a:buAutoNum type="arabicPeriod"/>
            </a:pPr>
            <a:r>
              <a:rPr lang="de-DE" spc="-10" dirty="0"/>
              <a:t>Wie Sie sich auf Besprechungen vorbereiten und die Kommunikation anpassen.</a:t>
            </a:r>
          </a:p>
          <a:p>
            <a:pPr marL="342900" marR="0" lvl="0" indent="-342900">
              <a:lnSpc>
                <a:spcPct val="107000"/>
              </a:lnSpc>
              <a:spcBef>
                <a:spcPts val="0"/>
              </a:spcBef>
              <a:spcAft>
                <a:spcPts val="0"/>
              </a:spcAft>
              <a:buFont typeface="+mj-lt"/>
              <a:buAutoNum type="arabicPeriod"/>
            </a:pPr>
            <a:r>
              <a:rPr lang="de-DE" spc="-10" dirty="0"/>
              <a:t>Wie man das Vertrauen der Kunden gewinnt.</a:t>
            </a:r>
          </a:p>
          <a:p>
            <a:pPr marL="342900" marR="0" lvl="0" indent="-342900">
              <a:lnSpc>
                <a:spcPct val="107000"/>
              </a:lnSpc>
              <a:spcBef>
                <a:spcPts val="0"/>
              </a:spcBef>
              <a:spcAft>
                <a:spcPts val="0"/>
              </a:spcAft>
              <a:buFont typeface="+mj-lt"/>
              <a:buAutoNum type="arabicPeriod"/>
            </a:pPr>
            <a:endParaRPr lang="de-DE" sz="2400" spc="-10" dirty="0">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a:lstStyle/>
          <a:p>
            <a:fld id="{1B1CF60C-C85D-47C0-8597-E3BF95F18FA3}" type="slidenum">
              <a:rPr lang="de-DE" smtClean="0"/>
              <a:t>3</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de-DE" dirty="0"/>
              <a:t>Spannungen beim Kunden</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15685"/>
            <a:ext cx="7793037" cy="5715000"/>
          </a:xfrm>
        </p:spPr>
        <p:txBody>
          <a:bodyPr wrap="square">
            <a:noAutofit/>
          </a:bodyPr>
          <a:lstStyle/>
          <a:p>
            <a:r>
              <a:rPr lang="de-DE" sz="2000" dirty="0"/>
              <a:t> </a:t>
            </a:r>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1" y="2352675"/>
            <a:ext cx="3451987" cy="3590926"/>
          </a:xfrm>
        </p:spPr>
        <p:txBody>
          <a:bodyPr wrap="square">
            <a:noAutofit/>
          </a:bodyPr>
          <a:lstStyle/>
          <a:p>
            <a:pPr>
              <a:defRPr>
                <a:solidFill>
                  <a:schemeClr val="tx1"/>
                </a:solidFill>
              </a:defRPr>
            </a:pPr>
            <a:r>
              <a:rPr lang="de-DE" sz="2200" dirty="0"/>
              <a:t>Was verursacht Stress für die einzelnen Stile?</a:t>
            </a:r>
          </a:p>
          <a:p>
            <a:endParaRPr lang="de-DE" sz="22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30</a:t>
            </a:fld>
            <a:endParaRPr lang="de-DE"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de-DE" sz="1600" dirty="0"/>
              <a:t>Rücksichtsvoll</a:t>
            </a:r>
          </a:p>
          <a:p>
            <a:pPr algn="r">
              <a:lnSpc>
                <a:spcPct val="90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Zu viel Formalität und Fokus auf Aufgaben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Mangelnde Zusammenarbeit bei der Lösungsfindung</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Konzentration auf den Verkauf und nicht auf eine langfristige Beziehung.</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Zu viele und zu schnelle Veränderungen</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99660"/>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Mangel an Struktur und klaren Ergebnissen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Keine Möglichkeit zum Äußern der eigenen Meinung</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Keine ganzheitlichen Lösungen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Langsamer Fortschritte</a:t>
            </a:r>
          </a:p>
          <a:p>
            <a:pPr marL="285750" indent="-285750">
              <a:lnSpc>
                <a:spcPct val="90000"/>
              </a:lnSpc>
              <a:buFont typeface="Arial" panose="020B0604020202020204" pitchFamily="34" charset="0"/>
              <a:buChar char="•"/>
            </a:pPr>
            <a:endParaRPr lang="de-DE" sz="12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de-DE" sz="1600" dirty="0"/>
              <a:t>Expressiv</a:t>
            </a:r>
          </a:p>
          <a:p>
            <a:pPr>
              <a:lnSpc>
                <a:spcPct val="90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Keine Anerkennung für Beiträge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Zu viele Details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Zu viel Struktur ohne freie Gespräche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Zu wenig Fokus auf zukünftige Möglichkeiten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99840"/>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Mangelnde Konzentration und Organisation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Aufdringlichkeit, um einen schnellen Verkaufsabschluss zu erreichen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Fokus auf Allgemeinheiten ohne Berücksichtigung von Details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Zu viele Veränderungen ohne Berücksichtigung der Folgen</a:t>
            </a:r>
          </a:p>
          <a:p>
            <a:pPr algn="r">
              <a:lnSpc>
                <a:spcPct val="90000"/>
              </a:lnSpc>
              <a:defRPr sz="1400">
                <a:solidFill>
                  <a:schemeClr val="tx2"/>
                </a:solidFill>
              </a:defRPr>
            </a:pPr>
            <a:r>
              <a:rPr lang="de-DE" sz="1200" dirty="0"/>
              <a:t> </a:t>
            </a:r>
          </a:p>
          <a:p>
            <a:pPr>
              <a:lnSpc>
                <a:spcPct val="90000"/>
              </a:lnSpc>
            </a:pPr>
            <a:endParaRPr lang="de-DE" sz="1200" dirty="0">
              <a:solidFill>
                <a:schemeClr val="tx2"/>
              </a:solidFill>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22" name="Rectangle 21">
            <a:extLst>
              <a:ext uri="{FF2B5EF4-FFF2-40B4-BE49-F238E27FC236}">
                <a16:creationId xmlns:a16="http://schemas.microsoft.com/office/drawing/2014/main" id="{12D10646-1D41-42CA-8ECC-6ED4AB4B0E1C}"/>
              </a:ext>
            </a:extLst>
          </p:cNvPr>
          <p:cNvSpPr/>
          <p:nvPr/>
        </p:nvSpPr>
        <p:spPr bwMode="gray">
          <a:xfrm>
            <a:off x="4265440" y="3037559"/>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23" name="Rectangle 22">
            <a:extLst>
              <a:ext uri="{FF2B5EF4-FFF2-40B4-BE49-F238E27FC236}">
                <a16:creationId xmlns:a16="http://schemas.microsoft.com/office/drawing/2014/main" id="{D37667AC-A4BC-427B-B6C5-1BF79B6E2A08}"/>
              </a:ext>
            </a:extLst>
          </p:cNvPr>
          <p:cNvSpPr/>
          <p:nvPr/>
        </p:nvSpPr>
        <p:spPr bwMode="gray">
          <a:xfrm>
            <a:off x="10464905" y="3032533"/>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4035830" cy="1995488"/>
          </a:xfrm>
        </p:spPr>
        <p:txBody>
          <a:bodyPr wrap="square">
            <a:noAutofit/>
          </a:bodyPr>
          <a:lstStyle/>
          <a:p>
            <a:r>
              <a:rPr lang="de-DE" dirty="0"/>
              <a:t>Sicherheitsverhalten</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563980" y="336753"/>
            <a:ext cx="7406640" cy="5715000"/>
          </a:xfrm>
        </p:spPr>
        <p:txBody>
          <a:bodyPr wrap="square">
            <a:noAutofit/>
          </a:bodyPr>
          <a:lstStyle/>
          <a:p>
            <a:r>
              <a:rPr lang="de-DE" sz="2000"/>
              <a:t> </a:t>
            </a:r>
            <a:endParaRPr lang="de-DE" sz="2000"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de-DE" sz="2200" dirty="0">
                <a:solidFill>
                  <a:schemeClr val="tx2"/>
                </a:solidFill>
              </a:rPr>
              <a:t>Übertriebenes Verhalten, um Anspannung zu verringern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31</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220056"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220055"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23746"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613711"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93797" y="1560865"/>
            <a:ext cx="3055852"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600" dirty="0"/>
              <a:t>Analytisch</a:t>
            </a:r>
            <a:br>
              <a:rPr lang="de-DE" sz="1600" dirty="0">
                <a:solidFill>
                  <a:schemeClr val="tx2"/>
                </a:solidFill>
                <a:latin typeface="Arial Black" panose="020B0A04020102020204" pitchFamily="34" charset="0"/>
              </a:rPr>
            </a:br>
            <a:endParaRPr lang="de-DE" sz="1600" dirty="0">
              <a:solidFill>
                <a:schemeClr val="tx2"/>
              </a:solidFill>
              <a:latin typeface="Arial Black" panose="020B0A04020102020204" pitchFamily="34" charset="0"/>
            </a:endParaRPr>
          </a:p>
          <a:p>
            <a:pPr algn="r">
              <a:lnSpc>
                <a:spcPct val="85000"/>
              </a:lnSpc>
              <a:defRPr>
                <a:solidFill>
                  <a:schemeClr val="tx2"/>
                </a:solidFill>
              </a:defRPr>
            </a:pPr>
            <a:r>
              <a:rPr lang="de-DE" sz="1600" dirty="0"/>
              <a:t>VERMEIDET: Zieht sich zurück, um persönliche Anspannung abzubauen</a:t>
            </a:r>
          </a:p>
          <a:p>
            <a:pPr algn="r">
              <a:lnSpc>
                <a:spcPct val="85000"/>
              </a:lnSpc>
              <a:defRPr sz="1600">
                <a:solidFill>
                  <a:schemeClr val="tx2"/>
                </a:solidFill>
              </a:defRPr>
            </a:pPr>
            <a:r>
              <a:rPr lang="de-DE" sz="1400" dirty="0"/>
              <a:t>  </a:t>
            </a:r>
          </a:p>
          <a:p>
            <a:pPr>
              <a:lnSpc>
                <a:spcPct val="85000"/>
              </a:lnSpc>
            </a:pPr>
            <a:endParaRPr lang="de-DE"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711513"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842522" y="3959646"/>
            <a:ext cx="2807127"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600" dirty="0"/>
              <a:t>Rücksichtsvoll</a:t>
            </a:r>
          </a:p>
          <a:p>
            <a:pPr algn="r">
              <a:lnSpc>
                <a:spcPct val="85000"/>
              </a:lnSpc>
            </a:pPr>
            <a:endParaRPr lang="de-DE" sz="1400" dirty="0">
              <a:solidFill>
                <a:schemeClr val="tx2"/>
              </a:solidFill>
              <a:latin typeface="Arial Black" panose="020B0A04020102020204" pitchFamily="34" charset="0"/>
            </a:endParaRPr>
          </a:p>
          <a:p>
            <a:pPr algn="r">
              <a:lnSpc>
                <a:spcPct val="85000"/>
              </a:lnSpc>
              <a:defRPr>
                <a:solidFill>
                  <a:schemeClr val="tx2"/>
                </a:solidFill>
              </a:defRPr>
            </a:pPr>
            <a:r>
              <a:rPr lang="de-DE" sz="1600" dirty="0"/>
              <a:t>GIBT NACH: Zieht mit, um persönliche Anspannung abzubauen</a:t>
            </a:r>
          </a:p>
          <a:p>
            <a:pPr>
              <a:lnSpc>
                <a:spcPct val="85000"/>
              </a:lnSpc>
            </a:pPr>
            <a:endParaRPr lang="de-DE" sz="12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5989"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600" dirty="0"/>
              <a:t>Treibend</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defRPr>
            </a:pPr>
            <a:r>
              <a:rPr lang="de-DE" sz="1600" dirty="0"/>
              <a:t>AUTOKRATISCH: Übernimmt die Verantwortung für den Abbau persönlicher Anspannung</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5989"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600" dirty="0"/>
              <a:t>Expressiv</a:t>
            </a:r>
          </a:p>
          <a:p>
            <a:pPr>
              <a:lnSpc>
                <a:spcPct val="85000"/>
              </a:lnSpc>
            </a:pPr>
            <a:endParaRPr lang="de-DE" sz="1400" dirty="0">
              <a:solidFill>
                <a:schemeClr val="tx2"/>
              </a:solidFill>
              <a:latin typeface="Arial Black" panose="020B0A04020102020204" pitchFamily="34" charset="0"/>
            </a:endParaRPr>
          </a:p>
          <a:p>
            <a:pPr>
              <a:lnSpc>
                <a:spcPct val="85000"/>
              </a:lnSpc>
              <a:defRPr>
                <a:solidFill>
                  <a:schemeClr val="tx2"/>
                </a:solidFill>
              </a:defRPr>
            </a:pPr>
            <a:r>
              <a:rPr lang="de-DE" sz="1600" dirty="0"/>
              <a:t>GREIFT AN: Konfrontiert, um persönliche Anspannung abzubauen</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wrap="square">
            <a:noAutofit/>
          </a:bodyPr>
          <a:lstStyle/>
          <a:p>
            <a:r>
              <a:rPr lang="de-DE" dirty="0"/>
              <a:t>Erfüllen von </a:t>
            </a:r>
            <a:r>
              <a:rPr lang="de-DE" dirty="0" err="1"/>
              <a:t>Kundenbe</a:t>
            </a:r>
            <a:r>
              <a:rPr lang="de-DE" dirty="0"/>
              <a:t>-</a:t>
            </a:r>
            <a:br>
              <a:rPr lang="de-DE" dirty="0"/>
            </a:br>
            <a:r>
              <a:rPr lang="de-DE" dirty="0" err="1"/>
              <a:t>dürfnisse</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32</a:t>
            </a:fld>
            <a:endParaRPr lang="de-DE"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de-DE" sz="1600" dirty="0"/>
              <a:t>Rücksichtsvoll</a:t>
            </a:r>
          </a:p>
          <a:p>
            <a:pPr algn="r">
              <a:lnSpc>
                <a:spcPct val="90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2"/>
                </a:solidFill>
              </a:defRPr>
            </a:pPr>
            <a:r>
              <a:rPr lang="de-DE" sz="1200" dirty="0"/>
              <a:t>Kontaktpflege: sich für das Kennenlernen Zeit nehmen</a:t>
            </a:r>
          </a:p>
          <a:p>
            <a:pPr marL="285750" indent="-285750">
              <a:lnSpc>
                <a:spcPct val="90000"/>
              </a:lnSpc>
              <a:buFont typeface="Arial" panose="020B0604020202020204" pitchFamily="34" charset="0"/>
              <a:buChar char="•"/>
              <a:defRPr sz="1400">
                <a:solidFill>
                  <a:schemeClr val="tx2"/>
                </a:solidFill>
              </a:defRPr>
            </a:pPr>
            <a:r>
              <a:rPr lang="de-DE" sz="1200" dirty="0"/>
              <a:t>Sicherheit: versuchen, die Risiken für die Person zu minimieren</a:t>
            </a:r>
          </a:p>
          <a:p>
            <a:pPr marL="285750" indent="-285750">
              <a:lnSpc>
                <a:spcPct val="90000"/>
              </a:lnSpc>
              <a:buFont typeface="Arial" panose="020B0604020202020204" pitchFamily="34" charset="0"/>
              <a:buChar char="•"/>
              <a:defRPr sz="1400">
                <a:solidFill>
                  <a:schemeClr val="tx2"/>
                </a:solidFill>
              </a:defRPr>
            </a:pPr>
            <a:r>
              <a:rPr lang="de-DE" sz="1200" dirty="0"/>
              <a:t>Engagement und Konsens: andere in Entscheidungen einbeziehen, um Zustimmung zu erhalten</a:t>
            </a:r>
          </a:p>
          <a:p>
            <a:pPr marL="285750" indent="-285750">
              <a:lnSpc>
                <a:spcPct val="90000"/>
              </a:lnSpc>
              <a:buFont typeface="Arial" panose="020B0604020202020204" pitchFamily="34" charset="0"/>
              <a:buChar char="•"/>
              <a:defRPr sz="1400">
                <a:solidFill>
                  <a:schemeClr val="tx2"/>
                </a:solidFill>
              </a:defRPr>
            </a:pPr>
            <a:r>
              <a:rPr lang="de-DE" sz="1200" dirty="0"/>
              <a:t>Beruhigung: mitteilen, dass ähnliche Projekte bereits erfolgreich durchgeführt wurden</a:t>
            </a:r>
          </a:p>
          <a:p>
            <a:pPr>
              <a:lnSpc>
                <a:spcPct val="90000"/>
              </a:lnSpc>
            </a:pPr>
            <a:endParaRPr lang="de-DE"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94089"/>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2"/>
                </a:solidFill>
              </a:defRPr>
            </a:pPr>
            <a:r>
              <a:rPr lang="de-DE" sz="1200" dirty="0"/>
              <a:t>Ergebnisse: möglichst schnell und wie vereinbart liefern</a:t>
            </a:r>
          </a:p>
          <a:p>
            <a:pPr marL="285750" indent="-285750">
              <a:lnSpc>
                <a:spcPct val="90000"/>
              </a:lnSpc>
              <a:buFont typeface="Arial" panose="020B0604020202020204" pitchFamily="34" charset="0"/>
              <a:buChar char="•"/>
              <a:defRPr sz="1400">
                <a:solidFill>
                  <a:schemeClr val="tx2"/>
                </a:solidFill>
              </a:defRPr>
            </a:pPr>
            <a:r>
              <a:rPr lang="de-DE" sz="1200" dirty="0"/>
              <a:t>Kompetenz: die Fähigkeiten Ihres Teams zeigen</a:t>
            </a:r>
          </a:p>
          <a:p>
            <a:pPr marL="285750" indent="-285750">
              <a:lnSpc>
                <a:spcPct val="90000"/>
              </a:lnSpc>
              <a:buFont typeface="Arial" panose="020B0604020202020204" pitchFamily="34" charset="0"/>
              <a:buChar char="•"/>
              <a:defRPr sz="1400">
                <a:solidFill>
                  <a:schemeClr val="tx2"/>
                </a:solidFill>
              </a:defRPr>
            </a:pPr>
            <a:r>
              <a:rPr lang="de-DE" sz="1200" dirty="0"/>
              <a:t>Aufrichtigkeit: offen und professionell sein</a:t>
            </a:r>
          </a:p>
          <a:p>
            <a:pPr marL="285750" indent="-285750">
              <a:lnSpc>
                <a:spcPct val="90000"/>
              </a:lnSpc>
              <a:buFont typeface="Arial" panose="020B0604020202020204" pitchFamily="34" charset="0"/>
              <a:buChar char="•"/>
              <a:defRPr sz="1400">
                <a:solidFill>
                  <a:schemeClr val="tx2"/>
                </a:solidFill>
              </a:defRPr>
            </a:pPr>
            <a:r>
              <a:rPr lang="de-DE" sz="1200" dirty="0"/>
              <a:t>Effizienz: die Zeit der Person respektieren und schnell zur Sache kommen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de-DE" sz="1600" dirty="0"/>
              <a:t>Expressiv</a:t>
            </a:r>
          </a:p>
          <a:p>
            <a:pPr>
              <a:lnSpc>
                <a:spcPct val="90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2"/>
                </a:solidFill>
              </a:defRPr>
            </a:pPr>
            <a:r>
              <a:rPr lang="de-DE" sz="1200" dirty="0"/>
              <a:t>Unterstützung: helfen, die Visionen der Person zu verwirklichen</a:t>
            </a:r>
          </a:p>
          <a:p>
            <a:pPr marL="285750" indent="-285750">
              <a:lnSpc>
                <a:spcPct val="90000"/>
              </a:lnSpc>
              <a:buFont typeface="Arial" panose="020B0604020202020204" pitchFamily="34" charset="0"/>
              <a:buChar char="•"/>
              <a:defRPr sz="1400">
                <a:solidFill>
                  <a:schemeClr val="tx2"/>
                </a:solidFill>
              </a:defRPr>
            </a:pPr>
            <a:r>
              <a:rPr lang="de-DE" sz="1200" dirty="0"/>
              <a:t>Genehmigung: konkurrieren Sie nicht mit der Person um Anerkennung</a:t>
            </a:r>
          </a:p>
          <a:p>
            <a:pPr marL="285750" indent="-285750">
              <a:lnSpc>
                <a:spcPct val="90000"/>
              </a:lnSpc>
              <a:buFont typeface="Arial" panose="020B0604020202020204" pitchFamily="34" charset="0"/>
              <a:buChar char="•"/>
              <a:defRPr sz="1400">
                <a:solidFill>
                  <a:schemeClr val="tx2"/>
                </a:solidFill>
              </a:defRPr>
            </a:pPr>
            <a:r>
              <a:rPr lang="de-DE" sz="1200" dirty="0"/>
              <a:t>Respekt und Wichtigkeit: die Kunden mögen Aufmerksamkeit, besonders von Führungskräften</a:t>
            </a:r>
          </a:p>
          <a:p>
            <a:pPr marL="285750" indent="-285750">
              <a:lnSpc>
                <a:spcPct val="90000"/>
              </a:lnSpc>
              <a:buFont typeface="Arial" panose="020B0604020202020204" pitchFamily="34" charset="0"/>
              <a:buChar char="•"/>
              <a:defRPr sz="1400">
                <a:solidFill>
                  <a:schemeClr val="tx2"/>
                </a:solidFill>
              </a:defRPr>
            </a:pPr>
            <a:r>
              <a:rPr lang="de-DE" sz="1200" dirty="0"/>
              <a:t>Stimme: der Person Redezeit einräumen, auch wenn es nicht um den Zweck der Besprechung geht</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94269"/>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2"/>
                </a:solidFill>
              </a:defRPr>
            </a:pPr>
            <a:r>
              <a:rPr lang="de-DE" sz="1200" dirty="0"/>
              <a:t>Belege und Informationen: mit der Person teilen</a:t>
            </a:r>
          </a:p>
          <a:p>
            <a:pPr marL="285750" indent="-285750">
              <a:lnSpc>
                <a:spcPct val="90000"/>
              </a:lnSpc>
              <a:buFont typeface="Arial" panose="020B0604020202020204" pitchFamily="34" charset="0"/>
              <a:buChar char="•"/>
              <a:defRPr sz="1400">
                <a:solidFill>
                  <a:schemeClr val="tx2"/>
                </a:solidFill>
              </a:defRPr>
            </a:pPr>
            <a:r>
              <a:rPr lang="de-DE" sz="1200" dirty="0"/>
              <a:t>Transparenz: die Person möchte Ihre Prozesse sehen und verstehen</a:t>
            </a:r>
          </a:p>
          <a:p>
            <a:pPr marL="285750" indent="-285750">
              <a:lnSpc>
                <a:spcPct val="90000"/>
              </a:lnSpc>
              <a:buFont typeface="Arial" panose="020B0604020202020204" pitchFamily="34" charset="0"/>
              <a:buChar char="•"/>
              <a:defRPr sz="1400">
                <a:solidFill>
                  <a:schemeClr val="tx2"/>
                </a:solidFill>
              </a:defRPr>
            </a:pPr>
            <a:r>
              <a:rPr lang="de-DE" sz="1200" dirty="0"/>
              <a:t>Verstanden zu werden: zeigen, dass Sie Probleme der Person verstehen</a:t>
            </a:r>
          </a:p>
          <a:p>
            <a:pPr marL="285750" indent="-285750">
              <a:lnSpc>
                <a:spcPct val="90000"/>
              </a:lnSpc>
              <a:buFont typeface="Arial" panose="020B0604020202020204" pitchFamily="34" charset="0"/>
              <a:buChar char="•"/>
              <a:defRPr sz="1400">
                <a:solidFill>
                  <a:schemeClr val="tx2"/>
                </a:solidFill>
              </a:defRPr>
            </a:pPr>
            <a:r>
              <a:rPr lang="de-DE" sz="1200" dirty="0"/>
              <a:t>Zeit zum Nachdenken: keinen Druck für schnelle Entscheidungen ausüben</a:t>
            </a:r>
          </a:p>
          <a:p>
            <a:pPr algn="r">
              <a:lnSpc>
                <a:spcPct val="90000"/>
              </a:lnSpc>
              <a:defRPr sz="1400">
                <a:solidFill>
                  <a:schemeClr val="tx2"/>
                </a:solidFill>
              </a:defRPr>
            </a:pPr>
            <a:r>
              <a:rPr lang="de-DE" sz="1200" dirty="0"/>
              <a:t> </a:t>
            </a:r>
          </a:p>
          <a:p>
            <a:pPr>
              <a:lnSpc>
                <a:spcPct val="90000"/>
              </a:lnSpc>
            </a:pPr>
            <a:endParaRPr lang="de-DE" sz="1200" dirty="0">
              <a:solidFill>
                <a:schemeClr val="tx2"/>
              </a:solidFill>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21" name="Rectangle 20">
            <a:extLst>
              <a:ext uri="{FF2B5EF4-FFF2-40B4-BE49-F238E27FC236}">
                <a16:creationId xmlns:a16="http://schemas.microsoft.com/office/drawing/2014/main" id="{8E7689AC-757F-4096-B298-5B41154CA2BC}"/>
              </a:ext>
            </a:extLst>
          </p:cNvPr>
          <p:cNvSpPr/>
          <p:nvPr/>
        </p:nvSpPr>
        <p:spPr bwMode="gray">
          <a:xfrm>
            <a:off x="4265440" y="3037559"/>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22" name="Rectangle 21">
            <a:extLst>
              <a:ext uri="{FF2B5EF4-FFF2-40B4-BE49-F238E27FC236}">
                <a16:creationId xmlns:a16="http://schemas.microsoft.com/office/drawing/2014/main" id="{15696E81-741B-4320-8A8A-E792FACCE025}"/>
              </a:ext>
            </a:extLst>
          </p:cNvPr>
          <p:cNvSpPr/>
          <p:nvPr/>
        </p:nvSpPr>
        <p:spPr bwMode="gray">
          <a:xfrm>
            <a:off x="10464905" y="3032533"/>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de-DE" dirty="0">
                <a:solidFill>
                  <a:schemeClr val="accent2"/>
                </a:solidFill>
              </a:rPr>
              <a:t>Virtuelles Beobachten des Stils</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de-DE" smtClean="0"/>
              <a:t>33</a:t>
            </a:fld>
            <a:endParaRPr lang="de-DE"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de-DE" smtClean="0"/>
              <a:t>34</a:t>
            </a:fld>
            <a:endParaRPr lang="de-DE"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sz="2400" dirty="0"/>
              <a:t>Ich wollte nachfragen, </a:t>
            </a:r>
            <a:br>
              <a:rPr lang="de-DE" sz="2400" dirty="0"/>
            </a:br>
            <a:r>
              <a:rPr lang="de-DE" sz="2400" dirty="0"/>
              <a:t>ob Sie sich bereits das Video </a:t>
            </a:r>
            <a:br>
              <a:rPr lang="de-DE" sz="2400" dirty="0"/>
            </a:br>
            <a:r>
              <a:rPr lang="de-DE" sz="2400" dirty="0"/>
              <a:t>über unsere neuesten technischen Verbesserungen ansehen konnten.</a:t>
            </a:r>
          </a:p>
          <a:p>
            <a:pPr algn="ctr" eaLnBrk="1" hangingPunct="1">
              <a:spcBef>
                <a:spcPct val="0"/>
              </a:spcBef>
              <a:buClrTx/>
              <a:buSzTx/>
              <a:buFontTx/>
              <a:buNone/>
              <a:defRPr sz="2800">
                <a:solidFill>
                  <a:schemeClr val="bg1"/>
                </a:solidFill>
              </a:defRPr>
            </a:pPr>
            <a:r>
              <a:rPr lang="de-DE" sz="2400" dirty="0"/>
              <a:t>Was meinen Sie dazu?</a:t>
            </a: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de-DE" smtClean="0"/>
              <a:t>35</a:t>
            </a:fld>
            <a:endParaRPr lang="de-DE"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sz="2400" dirty="0"/>
              <a:t>Ich wollte nachfragen, </a:t>
            </a:r>
            <a:br>
              <a:rPr lang="de-DE" sz="2400" dirty="0"/>
            </a:br>
            <a:r>
              <a:rPr lang="de-DE" sz="2400" dirty="0"/>
              <a:t>ob Sie sich bereits das Video </a:t>
            </a:r>
            <a:br>
              <a:rPr lang="de-DE" sz="2400" dirty="0"/>
            </a:br>
            <a:r>
              <a:rPr lang="de-DE" sz="2400" dirty="0"/>
              <a:t>über unsere neuesten technischen Verbesserungen ansehen konnten.</a:t>
            </a:r>
          </a:p>
          <a:p>
            <a:pPr algn="ctr" eaLnBrk="1" hangingPunct="1">
              <a:spcBef>
                <a:spcPct val="0"/>
              </a:spcBef>
              <a:buClrTx/>
              <a:buSzTx/>
              <a:buFontTx/>
              <a:buNone/>
              <a:defRPr sz="2800">
                <a:solidFill>
                  <a:schemeClr val="bg1"/>
                </a:solidFill>
              </a:defRPr>
            </a:pPr>
            <a:r>
              <a:rPr lang="de-DE" sz="2400" dirty="0"/>
              <a:t>Was meinen Sie dazu?</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de-DE" sz="2400" dirty="0"/>
              <a:t>Hallo! Es kommen zahlreiche </a:t>
            </a:r>
            <a:br>
              <a:rPr lang="de-DE" sz="2400" dirty="0"/>
            </a:br>
            <a:r>
              <a:rPr lang="de-DE" sz="2400" dirty="0"/>
              <a:t>Veränderungen schnell auf uns zu.</a:t>
            </a:r>
          </a:p>
          <a:p>
            <a:pPr algn="ctr" eaLnBrk="1" hangingPunct="1">
              <a:spcBef>
                <a:spcPct val="0"/>
              </a:spcBef>
              <a:buClrTx/>
              <a:buSzTx/>
              <a:buFontTx/>
              <a:buNone/>
              <a:defRPr sz="2800">
                <a:solidFill>
                  <a:schemeClr val="tx2"/>
                </a:solidFill>
              </a:defRPr>
            </a:pPr>
            <a:r>
              <a:rPr lang="de-DE" sz="2400" dirty="0"/>
              <a:t>Mein Team muss hinsichtlich der </a:t>
            </a:r>
            <a:br>
              <a:rPr lang="de-DE" sz="2400" dirty="0"/>
            </a:br>
            <a:r>
              <a:rPr lang="de-DE" sz="2400" dirty="0"/>
              <a:t>neuen Funktionen geschult werden. </a:t>
            </a:r>
            <a:br>
              <a:rPr lang="de-DE" sz="2400" dirty="0"/>
            </a:br>
            <a:r>
              <a:rPr lang="de-DE" sz="2400" dirty="0"/>
              <a:t>Können Sie uns dabei helfen?</a:t>
            </a:r>
          </a:p>
        </p:txBody>
      </p:sp>
    </p:spTree>
    <p:extLst>
      <p:ext uri="{BB962C8B-B14F-4D97-AF65-F5344CB8AC3E}">
        <p14:creationId xmlns:p14="http://schemas.microsoft.com/office/powerpoint/2010/main" val="10974579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de-DE" smtClean="0"/>
              <a:t>36</a:t>
            </a:fld>
            <a:endParaRPr lang="de-DE"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sz="2400" dirty="0"/>
              <a:t>Ich wollte nachfragen, </a:t>
            </a:r>
            <a:br>
              <a:rPr lang="de-DE" sz="2400" dirty="0"/>
            </a:br>
            <a:r>
              <a:rPr lang="de-DE" sz="2400" dirty="0"/>
              <a:t>ob Sie sich bereits das Video </a:t>
            </a:r>
            <a:br>
              <a:rPr lang="de-DE" sz="2400" dirty="0"/>
            </a:br>
            <a:r>
              <a:rPr lang="de-DE" sz="2400" dirty="0"/>
              <a:t>über unsere neuesten technischen Verbesserungen ansehen konnten.</a:t>
            </a:r>
          </a:p>
          <a:p>
            <a:pPr algn="ctr" eaLnBrk="1" hangingPunct="1">
              <a:spcBef>
                <a:spcPct val="0"/>
              </a:spcBef>
              <a:buClrTx/>
              <a:buSzTx/>
              <a:buFontTx/>
              <a:buNone/>
              <a:defRPr sz="2800">
                <a:solidFill>
                  <a:schemeClr val="bg1"/>
                </a:solidFill>
              </a:defRPr>
            </a:pPr>
            <a:r>
              <a:rPr lang="de-DE" sz="2400" dirty="0"/>
              <a:t>Was meinen Sie dazu?</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de-DE" sz="2400" dirty="0"/>
              <a:t>Das ist aufregend! Ich habe </a:t>
            </a:r>
            <a:br>
              <a:rPr lang="de-DE" sz="2400" dirty="0"/>
            </a:br>
            <a:r>
              <a:rPr lang="de-DE" sz="2400" dirty="0"/>
              <a:t>einen kurzen Blick darauf </a:t>
            </a:r>
            <a:br>
              <a:rPr lang="de-DE" sz="2400" dirty="0"/>
            </a:br>
            <a:r>
              <a:rPr lang="de-DE" sz="2400" dirty="0"/>
              <a:t>geworfen, und die neuen </a:t>
            </a:r>
            <a:br>
              <a:rPr lang="de-DE" sz="2400" dirty="0"/>
            </a:br>
            <a:r>
              <a:rPr lang="de-DE" sz="2400" dirty="0"/>
              <a:t>Funktionen sehen großartig aus! </a:t>
            </a:r>
          </a:p>
          <a:p>
            <a:pPr algn="ctr" eaLnBrk="1" hangingPunct="1">
              <a:spcBef>
                <a:spcPct val="0"/>
              </a:spcBef>
              <a:buClrTx/>
              <a:buSzTx/>
              <a:buFontTx/>
              <a:buNone/>
              <a:defRPr sz="2800">
                <a:solidFill>
                  <a:schemeClr val="tx2"/>
                </a:solidFill>
              </a:defRPr>
            </a:pPr>
            <a:r>
              <a:rPr lang="de-DE" sz="2400" dirty="0"/>
              <a:t>Ich rufe Sie nächste Woche an!</a:t>
            </a:r>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de-DE" smtClean="0"/>
              <a:t>37</a:t>
            </a:fld>
            <a:endParaRPr lang="de-DE"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sz="2400" dirty="0"/>
              <a:t>Ich wollte nachfragen, </a:t>
            </a:r>
            <a:br>
              <a:rPr lang="de-DE" sz="2400" dirty="0"/>
            </a:br>
            <a:r>
              <a:rPr lang="de-DE" sz="2400" dirty="0"/>
              <a:t>ob Sie sich bereits das Video </a:t>
            </a:r>
            <a:br>
              <a:rPr lang="de-DE" sz="2400" dirty="0"/>
            </a:br>
            <a:r>
              <a:rPr lang="de-DE" sz="2400" dirty="0"/>
              <a:t>über unsere neuesten technischen Verbesserungen ansehen konnten.</a:t>
            </a:r>
          </a:p>
          <a:p>
            <a:pPr algn="ctr" eaLnBrk="1" hangingPunct="1">
              <a:spcBef>
                <a:spcPct val="0"/>
              </a:spcBef>
              <a:buClrTx/>
              <a:buSzTx/>
              <a:buFontTx/>
              <a:buNone/>
              <a:defRPr sz="2800">
                <a:solidFill>
                  <a:schemeClr val="bg1"/>
                </a:solidFill>
              </a:defRPr>
            </a:pPr>
            <a:r>
              <a:rPr lang="de-DE" sz="2400" dirty="0"/>
              <a:t>Was meinen Sie dazu?</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750">
                <a:solidFill>
                  <a:schemeClr val="tx2"/>
                </a:solidFill>
              </a:defRPr>
            </a:pPr>
            <a:r>
              <a:rPr lang="de-DE" sz="2400" dirty="0"/>
              <a:t>Meiner Meinung nach werden uns </a:t>
            </a:r>
            <a:br>
              <a:rPr lang="de-DE" sz="2400" dirty="0"/>
            </a:br>
            <a:r>
              <a:rPr lang="de-DE" sz="2400" dirty="0"/>
              <a:t>die neuen Upgrades helfen, effizienter </a:t>
            </a:r>
            <a:br>
              <a:rPr lang="de-DE" sz="2400" dirty="0"/>
            </a:br>
            <a:r>
              <a:rPr lang="de-DE" sz="2400" dirty="0"/>
              <a:t>zu sein und </a:t>
            </a:r>
            <a:r>
              <a:rPr lang="de-DE" sz="2400" dirty="0" err="1"/>
              <a:t>einiages</a:t>
            </a:r>
            <a:r>
              <a:rPr lang="de-DE" sz="2400" dirty="0"/>
              <a:t> an Aufwand zu sparen. Bevor wir jedoch die neue Version anpassen, müssen wir eine Schulung für mein Team planen. Gibt es bei Ihnen dafür einen vorhandenen Prozess?</a:t>
            </a: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de-DE" smtClean="0"/>
              <a:t>38</a:t>
            </a:fld>
            <a:endParaRPr lang="de-DE"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sz="2400" dirty="0"/>
              <a:t>Ich wollte nachfragen, </a:t>
            </a:r>
            <a:br>
              <a:rPr lang="de-DE" sz="2400" dirty="0"/>
            </a:br>
            <a:r>
              <a:rPr lang="de-DE" sz="2400" dirty="0"/>
              <a:t>ob Sie sich bereits das Video </a:t>
            </a:r>
            <a:br>
              <a:rPr lang="de-DE" sz="2400" dirty="0"/>
            </a:br>
            <a:r>
              <a:rPr lang="de-DE" sz="2400" dirty="0"/>
              <a:t>über unsere neuesten technischen Verbesserungen ansehen konnten.</a:t>
            </a:r>
          </a:p>
          <a:p>
            <a:pPr algn="ctr" eaLnBrk="1" hangingPunct="1">
              <a:spcBef>
                <a:spcPct val="0"/>
              </a:spcBef>
              <a:buClrTx/>
              <a:buSzTx/>
              <a:buFontTx/>
              <a:buNone/>
              <a:defRPr sz="2800">
                <a:solidFill>
                  <a:schemeClr val="bg1"/>
                </a:solidFill>
              </a:defRPr>
            </a:pPr>
            <a:r>
              <a:rPr lang="de-DE" sz="2400" dirty="0"/>
              <a:t>Was meinen Sie dazu?</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de-DE" sz="2400" dirty="0"/>
              <a:t>Sieht gut aus.</a:t>
            </a:r>
            <a:br>
              <a:rPr lang="de-DE" altLang="en-US" sz="2400" dirty="0">
                <a:solidFill>
                  <a:schemeClr val="tx2"/>
                </a:solidFill>
                <a:ea typeface="Arial" panose="020B0604020202020204" pitchFamily="34" charset="0"/>
              </a:rPr>
            </a:br>
            <a:r>
              <a:rPr lang="de-DE" sz="2400" dirty="0"/>
              <a:t>Ich rufe Sie an, wenn ich </a:t>
            </a:r>
            <a:br>
              <a:rPr lang="de-DE" sz="2400" dirty="0"/>
            </a:br>
            <a:r>
              <a:rPr lang="de-DE" sz="2400" dirty="0"/>
              <a:t>zur Umsetzung bereit bin.</a:t>
            </a:r>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de-DE"/>
              <a:t>Nennen Sie diesen Stil!</a:t>
            </a:r>
            <a:endParaRPr lang="de-DE" dirty="0"/>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p:txBody>
          <a:bodyPr/>
          <a:lstStyle/>
          <a:p>
            <a:fld id="{1B1CF60C-C85D-47C0-8597-E3BF95F18FA3}" type="slidenum">
              <a:rPr lang="de-DE" smtClean="0"/>
              <a:t>39</a:t>
            </a:fld>
            <a:endParaRPr lang="de-DE" dirty="0"/>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de-DE"/>
              <a:t>© The TRACOM Corporation. Alle Rechte vorbehalten.</a:t>
            </a:r>
            <a:endParaRPr lang="de-DE" dirty="0"/>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sz="2400" dirty="0"/>
              <a:t>Ich wollte nachfragen, </a:t>
            </a:r>
            <a:br>
              <a:rPr lang="de-DE" sz="2400" dirty="0"/>
            </a:br>
            <a:r>
              <a:rPr lang="de-DE" sz="2400" dirty="0"/>
              <a:t>ob Sie sich bereits das Video </a:t>
            </a:r>
            <a:br>
              <a:rPr lang="de-DE" sz="2400" dirty="0"/>
            </a:br>
            <a:r>
              <a:rPr lang="de-DE" sz="2400" dirty="0"/>
              <a:t>über unsere neuesten technischen Verbesserungen ansehen konnten.</a:t>
            </a:r>
          </a:p>
          <a:p>
            <a:pPr algn="ctr" eaLnBrk="1" hangingPunct="1">
              <a:spcBef>
                <a:spcPct val="0"/>
              </a:spcBef>
              <a:buClrTx/>
              <a:buSzTx/>
              <a:buFontTx/>
              <a:buNone/>
              <a:defRPr sz="2800">
                <a:solidFill>
                  <a:schemeClr val="bg1"/>
                </a:solidFill>
              </a:defRPr>
            </a:pPr>
            <a:r>
              <a:rPr lang="de-DE" sz="2400" dirty="0"/>
              <a:t>Was meinen Sie dazu?</a:t>
            </a: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230170"/>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de-DE" smtClean="0"/>
              <a:t>4</a:t>
            </a:fld>
            <a:endParaRPr lang="de-DE"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7" name="TextBox 6">
            <a:extLst>
              <a:ext uri="{FF2B5EF4-FFF2-40B4-BE49-F238E27FC236}">
                <a16:creationId xmlns:a16="http://schemas.microsoft.com/office/drawing/2014/main" id="{7BCC432B-8C73-0B49-97F3-DD72A068B0C6}"/>
              </a:ext>
            </a:extLst>
          </p:cNvPr>
          <p:cNvSpPr txBox="1"/>
          <p:nvPr/>
        </p:nvSpPr>
        <p:spPr>
          <a:xfrm>
            <a:off x="158451" y="1788526"/>
            <a:ext cx="8389858"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de-DE" dirty="0"/>
              <a:t>SOCIAL STYLE &amp; ANPASSUNGSFÄHIGKEIT</a:t>
            </a:r>
          </a:p>
        </p:txBody>
      </p:sp>
      <p:sp>
        <p:nvSpPr>
          <p:cNvPr id="8" name="TextBox 7">
            <a:extLst>
              <a:ext uri="{FF2B5EF4-FFF2-40B4-BE49-F238E27FC236}">
                <a16:creationId xmlns:a16="http://schemas.microsoft.com/office/drawing/2014/main" id="{3C7B7E98-95E6-E540-9858-A905C27BB582}"/>
              </a:ext>
            </a:extLst>
          </p:cNvPr>
          <p:cNvSpPr txBox="1"/>
          <p:nvPr/>
        </p:nvSpPr>
        <p:spPr>
          <a:xfrm>
            <a:off x="775856" y="2269596"/>
            <a:ext cx="7155049"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de-DE" dirty="0"/>
              <a:t>EIN SCHLÜSSELELEMENT DER VERTRIEBSLEISTUNG</a:t>
            </a:r>
          </a:p>
        </p:txBody>
      </p:sp>
      <p:sp>
        <p:nvSpPr>
          <p:cNvPr id="9" name="TextBox 8">
            <a:extLst>
              <a:ext uri="{FF2B5EF4-FFF2-40B4-BE49-F238E27FC236}">
                <a16:creationId xmlns:a16="http://schemas.microsoft.com/office/drawing/2014/main" id="{5C5E9D39-6170-D14A-AB3E-2C9753D3B08E}"/>
              </a:ext>
            </a:extLst>
          </p:cNvPr>
          <p:cNvSpPr txBox="1"/>
          <p:nvPr/>
        </p:nvSpPr>
        <p:spPr>
          <a:xfrm>
            <a:off x="1414518" y="2681606"/>
            <a:ext cx="5877724"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Als Ergebnis des SOCIAL STYLE- und Anpassungsfähigkeitstrainings berichten Vertriebsfachleute Folgendes: </a:t>
            </a:r>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571988" y="341968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92 %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693494" y="3425060"/>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a:t>87 %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879735" y="341384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a:t>58 %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087079" y="4335000"/>
            <a:ext cx="215816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POSITIVERE KUNDENBEZIEHUNGEN</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386744" y="4346148"/>
            <a:ext cx="1801851"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KUNDEN ZU BEEINFLUSSEN ODER ZU ÜBERZEUGEN</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365714" y="4328773"/>
            <a:ext cx="2216392"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VERKAUFSABSCHLÜSSE, DIE SONST VIELLEICHT NICHT ZUSTANDE GEKOMMEN WÄREN</a:t>
            </a:r>
          </a:p>
        </p:txBody>
      </p:sp>
      <p:sp>
        <p:nvSpPr>
          <p:cNvPr id="16" name="TextBox 15">
            <a:extLst>
              <a:ext uri="{FF2B5EF4-FFF2-40B4-BE49-F238E27FC236}">
                <a16:creationId xmlns:a16="http://schemas.microsoft.com/office/drawing/2014/main" id="{B7EC42AF-7E78-3648-B7A9-D6D8AD08C2BE}"/>
              </a:ext>
            </a:extLst>
          </p:cNvPr>
          <p:cNvSpPr txBox="1"/>
          <p:nvPr/>
        </p:nvSpPr>
        <p:spPr>
          <a:xfrm>
            <a:off x="1592299" y="5574492"/>
            <a:ext cx="5439129"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Mit zunehmender Anpassungsfähigkeit steigt auch die Arbeitsleistung.</a:t>
            </a:r>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385686" y="402939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a:t>entwickelten</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155615" y="4029922"/>
            <a:ext cx="2264108"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verbesserten ihre Fähigkeit,</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741820" y="4029396"/>
            <a:ext cx="146418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berichteten über</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de-DE" smtClean="0"/>
              <a:t>40</a:t>
            </a:fld>
            <a:endParaRPr lang="de-DE" dirty="0"/>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142238"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sz="1900" dirty="0"/>
              <a:t>Hallo! Es kommen zahlreiche </a:t>
            </a:r>
            <a:br>
              <a:rPr lang="de-DE" sz="1900" dirty="0"/>
            </a:br>
            <a:r>
              <a:rPr lang="de-DE" sz="1900" dirty="0"/>
              <a:t>Veränderungen schnell auf uns zu. </a:t>
            </a:r>
            <a:br>
              <a:rPr lang="de-DE" sz="1900" dirty="0"/>
            </a:br>
            <a:r>
              <a:rPr lang="de-DE" sz="1900" dirty="0"/>
              <a:t>Mein Team muss hinsichtlich der </a:t>
            </a:r>
            <a:br>
              <a:rPr lang="de-DE" sz="1900" dirty="0"/>
            </a:br>
            <a:r>
              <a:rPr lang="de-DE" sz="1900" dirty="0"/>
              <a:t>neuen Funktionen geschult werden. </a:t>
            </a:r>
            <a:br>
              <a:rPr lang="de-DE" sz="1900" dirty="0"/>
            </a:br>
            <a:r>
              <a:rPr lang="de-DE" sz="1900" dirty="0"/>
              <a:t>Können Sie uns dabei helfen?</a:t>
            </a:r>
          </a:p>
        </p:txBody>
      </p:sp>
      <p:grpSp>
        <p:nvGrpSpPr>
          <p:cNvPr id="76" name="Group 75">
            <a:extLst>
              <a:ext uri="{FF2B5EF4-FFF2-40B4-BE49-F238E27FC236}">
                <a16:creationId xmlns:a16="http://schemas.microsoft.com/office/drawing/2014/main" id="{0C26848F-622F-4AA6-B7D2-68EBB98E70C9}"/>
              </a:ext>
            </a:extLst>
          </p:cNvPr>
          <p:cNvGrpSpPr/>
          <p:nvPr/>
        </p:nvGrpSpPr>
        <p:grpSpPr>
          <a:xfrm>
            <a:off x="4715380" y="487586"/>
            <a:ext cx="7598846" cy="5452181"/>
            <a:chOff x="5071922" y="605624"/>
            <a:chExt cx="7598846" cy="5452181"/>
          </a:xfrm>
        </p:grpSpPr>
        <p:grpSp>
          <p:nvGrpSpPr>
            <p:cNvPr id="77" name="Group 76">
              <a:extLst>
                <a:ext uri="{FF2B5EF4-FFF2-40B4-BE49-F238E27FC236}">
                  <a16:creationId xmlns:a16="http://schemas.microsoft.com/office/drawing/2014/main" id="{EEDCDF2E-B7EB-4E41-9CEB-5B39A671759B}"/>
                </a:ext>
              </a:extLst>
            </p:cNvPr>
            <p:cNvGrpSpPr/>
            <p:nvPr/>
          </p:nvGrpSpPr>
          <p:grpSpPr bwMode="gray">
            <a:xfrm>
              <a:off x="5071922" y="605624"/>
              <a:ext cx="7598846" cy="5452181"/>
              <a:chOff x="5071922" y="332669"/>
              <a:chExt cx="7598846" cy="5452181"/>
            </a:xfrm>
          </p:grpSpPr>
          <p:sp>
            <p:nvSpPr>
              <p:cNvPr id="90" name="Rectangle 89">
                <a:extLst>
                  <a:ext uri="{FF2B5EF4-FFF2-40B4-BE49-F238E27FC236}">
                    <a16:creationId xmlns:a16="http://schemas.microsoft.com/office/drawing/2014/main" id="{B2FA77FD-A8B6-445D-BB61-F1FD4B93C92B}"/>
                  </a:ext>
                </a:extLst>
              </p:cNvPr>
              <p:cNvSpPr/>
              <p:nvPr/>
            </p:nvSpPr>
            <p:spPr bwMode="gray">
              <a:xfrm>
                <a:off x="7652520" y="3326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91" name="Rectangle 90">
                <a:extLst>
                  <a:ext uri="{FF2B5EF4-FFF2-40B4-BE49-F238E27FC236}">
                    <a16:creationId xmlns:a16="http://schemas.microsoft.com/office/drawing/2014/main" id="{F4585208-3801-44E0-9A47-84E830B997FF}"/>
                  </a:ext>
                </a:extLst>
              </p:cNvPr>
              <p:cNvSpPr/>
              <p:nvPr/>
            </p:nvSpPr>
            <p:spPr bwMode="gray">
              <a:xfrm>
                <a:off x="7665220"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92" name="Rectangle 91">
                <a:extLst>
                  <a:ext uri="{FF2B5EF4-FFF2-40B4-BE49-F238E27FC236}">
                    <a16:creationId xmlns:a16="http://schemas.microsoft.com/office/drawing/2014/main" id="{6A629C19-EBFD-4017-8E73-27F623664E04}"/>
                  </a:ext>
                </a:extLst>
              </p:cNvPr>
              <p:cNvSpPr/>
              <p:nvPr/>
            </p:nvSpPr>
            <p:spPr bwMode="gray">
              <a:xfrm>
                <a:off x="5071922" y="28826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93" name="Rectangle 92">
                <a:extLst>
                  <a:ext uri="{FF2B5EF4-FFF2-40B4-BE49-F238E27FC236}">
                    <a16:creationId xmlns:a16="http://schemas.microsoft.com/office/drawing/2014/main" id="{5A76EDC0-696E-4F71-BC28-86E369434C80}"/>
                  </a:ext>
                </a:extLst>
              </p:cNvPr>
              <p:cNvSpPr/>
              <p:nvPr/>
            </p:nvSpPr>
            <p:spPr bwMode="gray">
              <a:xfrm>
                <a:off x="11271387" y="28776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94" name="Group 93">
                <a:extLst>
                  <a:ext uri="{FF2B5EF4-FFF2-40B4-BE49-F238E27FC236}">
                    <a16:creationId xmlns:a16="http://schemas.microsoft.com/office/drawing/2014/main" id="{0106887C-75F3-48D7-89B5-E05202DEAD42}"/>
                  </a:ext>
                </a:extLst>
              </p:cNvPr>
              <p:cNvGrpSpPr/>
              <p:nvPr/>
            </p:nvGrpSpPr>
            <p:grpSpPr bwMode="gray">
              <a:xfrm>
                <a:off x="6470789" y="647761"/>
                <a:ext cx="4810125" cy="4752148"/>
                <a:chOff x="5535003" y="584200"/>
                <a:chExt cx="5180542" cy="5118100"/>
              </a:xfrm>
            </p:grpSpPr>
            <p:sp>
              <p:nvSpPr>
                <p:cNvPr id="95" name="Callout: Quad Arrow 94">
                  <a:extLst>
                    <a:ext uri="{FF2B5EF4-FFF2-40B4-BE49-F238E27FC236}">
                      <a16:creationId xmlns:a16="http://schemas.microsoft.com/office/drawing/2014/main" id="{68E6E605-7BC5-478C-A03B-80350BCDFC33}"/>
                    </a:ext>
                  </a:extLst>
                </p:cNvPr>
                <p:cNvSpPr/>
                <p:nvPr/>
              </p:nvSpPr>
              <p:spPr bwMode="gray">
                <a:xfrm>
                  <a:off x="5535003"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96" name="Freeform: Shape 95">
                  <a:extLst>
                    <a:ext uri="{FF2B5EF4-FFF2-40B4-BE49-F238E27FC236}">
                      <a16:creationId xmlns:a16="http://schemas.microsoft.com/office/drawing/2014/main" id="{93590532-EF81-47E7-A9EC-E234D13F9FC4}"/>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97" name="Freeform: Shape 96">
                  <a:extLst>
                    <a:ext uri="{FF2B5EF4-FFF2-40B4-BE49-F238E27FC236}">
                      <a16:creationId xmlns:a16="http://schemas.microsoft.com/office/drawing/2014/main" id="{32E64F6E-AE9E-40D4-A9D7-82BDAE06B36D}"/>
                    </a:ext>
                  </a:extLst>
                </p:cNvPr>
                <p:cNvSpPr/>
                <p:nvPr/>
              </p:nvSpPr>
              <p:spPr bwMode="gray">
                <a:xfrm>
                  <a:off x="7599931" y="2637754"/>
                  <a:ext cx="1023326" cy="1010993"/>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98" name="Freeform: Shape 97">
                  <a:extLst>
                    <a:ext uri="{FF2B5EF4-FFF2-40B4-BE49-F238E27FC236}">
                      <a16:creationId xmlns:a16="http://schemas.microsoft.com/office/drawing/2014/main" id="{12EF42FD-531D-42D1-9D33-498268AC1557}"/>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99" name="Freeform: Shape 98">
                  <a:extLst>
                    <a:ext uri="{FF2B5EF4-FFF2-40B4-BE49-F238E27FC236}">
                      <a16:creationId xmlns:a16="http://schemas.microsoft.com/office/drawing/2014/main" id="{0F47C2D5-C654-44F3-AF44-A33F7AE87E99}"/>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grpSp>
          <p:nvGrpSpPr>
            <p:cNvPr id="78" name="Group 77">
              <a:extLst>
                <a:ext uri="{FF2B5EF4-FFF2-40B4-BE49-F238E27FC236}">
                  <a16:creationId xmlns:a16="http://schemas.microsoft.com/office/drawing/2014/main" id="{C2D7CE12-2C6C-4ECF-A4BD-ED948FB7D5A7}"/>
                </a:ext>
              </a:extLst>
            </p:cNvPr>
            <p:cNvGrpSpPr/>
            <p:nvPr/>
          </p:nvGrpSpPr>
          <p:grpSpPr bwMode="gray">
            <a:xfrm>
              <a:off x="6449932" y="1451732"/>
              <a:ext cx="2172298" cy="1369354"/>
              <a:chOff x="6133585" y="1437465"/>
              <a:chExt cx="1795600" cy="1369354"/>
            </a:xfrm>
          </p:grpSpPr>
          <p:sp>
            <p:nvSpPr>
              <p:cNvPr id="88" name="Callout: Line with No Border 87">
                <a:extLst>
                  <a:ext uri="{FF2B5EF4-FFF2-40B4-BE49-F238E27FC236}">
                    <a16:creationId xmlns:a16="http://schemas.microsoft.com/office/drawing/2014/main" id="{11ED5861-6A0E-4490-AA69-FCC77CAC9D75}"/>
                  </a:ext>
                </a:extLst>
              </p:cNvPr>
              <p:cNvSpPr/>
              <p:nvPr/>
            </p:nvSpPr>
            <p:spPr bwMode="gray">
              <a:xfrm>
                <a:off x="6377809" y="1437465"/>
                <a:ext cx="1551376" cy="1369354"/>
              </a:xfrm>
              <a:prstGeom prst="callout1">
                <a:avLst>
                  <a:gd name="adj1" fmla="val 57258"/>
                  <a:gd name="adj2" fmla="val 0"/>
                  <a:gd name="adj3" fmla="val 57258"/>
                  <a:gd name="adj4" fmla="val 983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Analytischer </a:t>
                </a:r>
                <a:br>
                  <a:rPr lang="de-DE" sz="1600" dirty="0">
                    <a:solidFill>
                      <a:schemeClr val="tx2"/>
                    </a:solidFill>
                  </a:rPr>
                </a:br>
                <a:r>
                  <a:rPr lang="de-DE" sz="1600" dirty="0">
                    <a:solidFill>
                      <a:schemeClr val="tx2"/>
                    </a:solidFill>
                  </a:rPr>
                  <a:t>Stil</a:t>
                </a:r>
              </a:p>
            </p:txBody>
          </p:sp>
          <p:sp>
            <p:nvSpPr>
              <p:cNvPr id="89" name="Plus Sign 88">
                <a:extLst>
                  <a:ext uri="{FF2B5EF4-FFF2-40B4-BE49-F238E27FC236}">
                    <a16:creationId xmlns:a16="http://schemas.microsoft.com/office/drawing/2014/main" id="{6663F512-7ECB-4200-9FD1-4AD93AA4AFE3}"/>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prstClr val="white"/>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40C8F02A-5D9D-437C-A527-41F33EC377D8}"/>
                </a:ext>
              </a:extLst>
            </p:cNvPr>
            <p:cNvGrpSpPr/>
            <p:nvPr/>
          </p:nvGrpSpPr>
          <p:grpSpPr bwMode="gray">
            <a:xfrm>
              <a:off x="9114138" y="1451732"/>
              <a:ext cx="2172784" cy="1369354"/>
              <a:chOff x="6133771" y="1437465"/>
              <a:chExt cx="1777763" cy="1369354"/>
            </a:xfrm>
          </p:grpSpPr>
          <p:sp>
            <p:nvSpPr>
              <p:cNvPr id="86" name="Callout: Line with No Border 85">
                <a:extLst>
                  <a:ext uri="{FF2B5EF4-FFF2-40B4-BE49-F238E27FC236}">
                    <a16:creationId xmlns:a16="http://schemas.microsoft.com/office/drawing/2014/main" id="{3E998922-CC51-4AC2-81D7-7B1E668AFA00}"/>
                  </a:ext>
                </a:extLst>
              </p:cNvPr>
              <p:cNvSpPr/>
              <p:nvPr/>
            </p:nvSpPr>
            <p:spPr bwMode="gray">
              <a:xfrm>
                <a:off x="6377809" y="1437465"/>
                <a:ext cx="1533725" cy="1369354"/>
              </a:xfrm>
              <a:prstGeom prst="callout1">
                <a:avLst>
                  <a:gd name="adj1" fmla="val 56532"/>
                  <a:gd name="adj2" fmla="val -552"/>
                  <a:gd name="adj3" fmla="val 56532"/>
                  <a:gd name="adj4" fmla="val 983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Treibender </a:t>
                </a:r>
                <a:br>
                  <a:rPr lang="de-DE" sz="1600" dirty="0">
                    <a:solidFill>
                      <a:schemeClr val="tx2"/>
                    </a:solidFill>
                  </a:rPr>
                </a:br>
                <a:r>
                  <a:rPr lang="de-DE" sz="1600" dirty="0">
                    <a:solidFill>
                      <a:schemeClr val="tx2"/>
                    </a:solidFill>
                  </a:rPr>
                  <a:t>Stil</a:t>
                </a:r>
              </a:p>
            </p:txBody>
          </p:sp>
          <p:sp>
            <p:nvSpPr>
              <p:cNvPr id="87" name="Plus Sign 86">
                <a:extLst>
                  <a:ext uri="{FF2B5EF4-FFF2-40B4-BE49-F238E27FC236}">
                    <a16:creationId xmlns:a16="http://schemas.microsoft.com/office/drawing/2014/main" id="{0E1B577B-0F39-4B75-8857-4740D5C18E6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80" name="Group 79">
              <a:extLst>
                <a:ext uri="{FF2B5EF4-FFF2-40B4-BE49-F238E27FC236}">
                  <a16:creationId xmlns:a16="http://schemas.microsoft.com/office/drawing/2014/main" id="{7DF73C6A-A4EC-4610-95DC-887DB6611F3F}"/>
                </a:ext>
              </a:extLst>
            </p:cNvPr>
            <p:cNvGrpSpPr/>
            <p:nvPr/>
          </p:nvGrpSpPr>
          <p:grpSpPr bwMode="gray">
            <a:xfrm>
              <a:off x="6449931" y="3877635"/>
              <a:ext cx="2172299" cy="1369353"/>
              <a:chOff x="6133585" y="1437465"/>
              <a:chExt cx="1795602" cy="1369353"/>
            </a:xfrm>
          </p:grpSpPr>
          <p:sp>
            <p:nvSpPr>
              <p:cNvPr id="84" name="Callout: Line with No Border 83">
                <a:extLst>
                  <a:ext uri="{FF2B5EF4-FFF2-40B4-BE49-F238E27FC236}">
                    <a16:creationId xmlns:a16="http://schemas.microsoft.com/office/drawing/2014/main" id="{9D73055F-C0B6-48AC-B698-C081EF82D437}"/>
                  </a:ext>
                </a:extLst>
              </p:cNvPr>
              <p:cNvSpPr/>
              <p:nvPr/>
            </p:nvSpPr>
            <p:spPr bwMode="gray">
              <a:xfrm>
                <a:off x="6377809" y="1437465"/>
                <a:ext cx="1551378" cy="1369353"/>
              </a:xfrm>
              <a:prstGeom prst="callout1">
                <a:avLst>
                  <a:gd name="adj1" fmla="val 57258"/>
                  <a:gd name="adj2" fmla="val 557"/>
                  <a:gd name="adj3" fmla="val 56532"/>
                  <a:gd name="adj4" fmla="val 98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spc="-20" dirty="0">
                    <a:solidFill>
                      <a:schemeClr val="tx2"/>
                    </a:solidFill>
                  </a:rPr>
                  <a:t>Rücksichtsvoller </a:t>
                </a:r>
                <a:r>
                  <a:rPr lang="de-DE" sz="1600" dirty="0">
                    <a:solidFill>
                      <a:schemeClr val="tx2"/>
                    </a:solidFill>
                  </a:rPr>
                  <a:t>Stil</a:t>
                </a:r>
              </a:p>
            </p:txBody>
          </p:sp>
          <p:sp>
            <p:nvSpPr>
              <p:cNvPr id="85" name="Plus Sign 84">
                <a:extLst>
                  <a:ext uri="{FF2B5EF4-FFF2-40B4-BE49-F238E27FC236}">
                    <a16:creationId xmlns:a16="http://schemas.microsoft.com/office/drawing/2014/main" id="{394A318F-9541-4874-8697-A15AE366CEF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81" name="Group 80">
              <a:extLst>
                <a:ext uri="{FF2B5EF4-FFF2-40B4-BE49-F238E27FC236}">
                  <a16:creationId xmlns:a16="http://schemas.microsoft.com/office/drawing/2014/main" id="{39EBB6BF-C1DB-4E3A-B6EB-EF6319B278F6}"/>
                </a:ext>
              </a:extLst>
            </p:cNvPr>
            <p:cNvGrpSpPr/>
            <p:nvPr/>
          </p:nvGrpSpPr>
          <p:grpSpPr bwMode="gray">
            <a:xfrm>
              <a:off x="9114138" y="3877635"/>
              <a:ext cx="2172784" cy="1369354"/>
              <a:chOff x="6133771" y="1437465"/>
              <a:chExt cx="1777763" cy="1369354"/>
            </a:xfrm>
          </p:grpSpPr>
          <p:sp>
            <p:nvSpPr>
              <p:cNvPr id="82" name="Callout: Line with No Border 81">
                <a:extLst>
                  <a:ext uri="{FF2B5EF4-FFF2-40B4-BE49-F238E27FC236}">
                    <a16:creationId xmlns:a16="http://schemas.microsoft.com/office/drawing/2014/main" id="{1C19DF22-B8FA-4A9A-B7B5-543C6CCD8A5A}"/>
                  </a:ext>
                </a:extLst>
              </p:cNvPr>
              <p:cNvSpPr/>
              <p:nvPr/>
            </p:nvSpPr>
            <p:spPr bwMode="gray">
              <a:xfrm>
                <a:off x="6377809" y="1437465"/>
                <a:ext cx="1533725" cy="1369354"/>
              </a:xfrm>
              <a:prstGeom prst="callout1">
                <a:avLst>
                  <a:gd name="adj1" fmla="val 57258"/>
                  <a:gd name="adj2" fmla="val -1103"/>
                  <a:gd name="adj3" fmla="val 57258"/>
                  <a:gd name="adj4" fmla="val 9889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Expressiver </a:t>
                </a:r>
                <a:br>
                  <a:rPr lang="de-DE" sz="1600" dirty="0">
                    <a:solidFill>
                      <a:schemeClr val="tx2"/>
                    </a:solidFill>
                  </a:rPr>
                </a:br>
                <a:r>
                  <a:rPr lang="de-DE" sz="1600" dirty="0">
                    <a:solidFill>
                      <a:schemeClr val="tx2"/>
                    </a:solidFill>
                  </a:rPr>
                  <a:t>Stil</a:t>
                </a:r>
              </a:p>
            </p:txBody>
          </p:sp>
          <p:sp>
            <p:nvSpPr>
              <p:cNvPr id="83" name="Plus Sign 82">
                <a:extLst>
                  <a:ext uri="{FF2B5EF4-FFF2-40B4-BE49-F238E27FC236}">
                    <a16:creationId xmlns:a16="http://schemas.microsoft.com/office/drawing/2014/main" id="{57BE87E5-51ED-4FE8-8185-241B2DC4F51F}"/>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de-DE" smtClean="0"/>
              <a:t>41</a:t>
            </a:fld>
            <a:endParaRPr lang="de-DE" dirty="0"/>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28" name="Freeform: Shape 27">
            <a:extLst>
              <a:ext uri="{FF2B5EF4-FFF2-40B4-BE49-F238E27FC236}">
                <a16:creationId xmlns:a16="http://schemas.microsoft.com/office/drawing/2014/main" id="{A082A7EB-3B16-4C24-B4BE-081A2FEE3488}"/>
              </a:ext>
            </a:extLst>
          </p:cNvPr>
          <p:cNvSpPr>
            <a:spLocks noChangeArrowheads="1"/>
          </p:cNvSpPr>
          <p:nvPr/>
        </p:nvSpPr>
        <p:spPr bwMode="gray">
          <a:xfrm flipH="1">
            <a:off x="142241"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sz="1900" dirty="0"/>
              <a:t>Das ist aufregend! Ich habe einen </a:t>
            </a:r>
            <a:br>
              <a:rPr lang="de-DE" sz="1900" dirty="0"/>
            </a:br>
            <a:r>
              <a:rPr lang="de-DE" sz="1900" dirty="0"/>
              <a:t>kurzen Blick darauf geworfen, und die </a:t>
            </a:r>
            <a:br>
              <a:rPr lang="de-DE" sz="1900" dirty="0"/>
            </a:br>
            <a:r>
              <a:rPr lang="de-DE" sz="1900" dirty="0"/>
              <a:t>neuen Funktionen sehen großartig aus! </a:t>
            </a:r>
          </a:p>
          <a:p>
            <a:pPr algn="ctr" eaLnBrk="1" hangingPunct="1">
              <a:spcBef>
                <a:spcPct val="0"/>
              </a:spcBef>
              <a:buClrTx/>
              <a:buSzTx/>
              <a:buFontTx/>
              <a:buNone/>
              <a:defRPr sz="2200">
                <a:solidFill>
                  <a:schemeClr val="tx2"/>
                </a:solidFill>
              </a:defRPr>
            </a:pPr>
            <a:r>
              <a:rPr lang="de-DE" sz="1900" dirty="0"/>
              <a:t>Ich rufe Sie nächste Woche an!</a:t>
            </a:r>
          </a:p>
        </p:txBody>
      </p:sp>
      <p:grpSp>
        <p:nvGrpSpPr>
          <p:cNvPr id="75" name="Group 74">
            <a:extLst>
              <a:ext uri="{FF2B5EF4-FFF2-40B4-BE49-F238E27FC236}">
                <a16:creationId xmlns:a16="http://schemas.microsoft.com/office/drawing/2014/main" id="{BC9038AC-50ED-4809-8E2D-0C74367556CE}"/>
              </a:ext>
            </a:extLst>
          </p:cNvPr>
          <p:cNvGrpSpPr/>
          <p:nvPr/>
        </p:nvGrpSpPr>
        <p:grpSpPr>
          <a:xfrm>
            <a:off x="4715380" y="487586"/>
            <a:ext cx="7598846" cy="5452181"/>
            <a:chOff x="5071922" y="605624"/>
            <a:chExt cx="7598846" cy="5452181"/>
          </a:xfrm>
        </p:grpSpPr>
        <p:grpSp>
          <p:nvGrpSpPr>
            <p:cNvPr id="76" name="Group 75">
              <a:extLst>
                <a:ext uri="{FF2B5EF4-FFF2-40B4-BE49-F238E27FC236}">
                  <a16:creationId xmlns:a16="http://schemas.microsoft.com/office/drawing/2014/main" id="{E14B9CFC-7827-4D1F-9FFD-D417C92551CB}"/>
                </a:ext>
              </a:extLst>
            </p:cNvPr>
            <p:cNvGrpSpPr/>
            <p:nvPr/>
          </p:nvGrpSpPr>
          <p:grpSpPr bwMode="gray">
            <a:xfrm>
              <a:off x="5071922" y="605624"/>
              <a:ext cx="7598846" cy="5452181"/>
              <a:chOff x="5071922" y="332669"/>
              <a:chExt cx="7598846" cy="5452181"/>
            </a:xfrm>
          </p:grpSpPr>
          <p:sp>
            <p:nvSpPr>
              <p:cNvPr id="89" name="Rectangle 88">
                <a:extLst>
                  <a:ext uri="{FF2B5EF4-FFF2-40B4-BE49-F238E27FC236}">
                    <a16:creationId xmlns:a16="http://schemas.microsoft.com/office/drawing/2014/main" id="{70EF09BE-58A2-413E-B986-C0EBC37D3B52}"/>
                  </a:ext>
                </a:extLst>
              </p:cNvPr>
              <p:cNvSpPr/>
              <p:nvPr/>
            </p:nvSpPr>
            <p:spPr bwMode="gray">
              <a:xfrm>
                <a:off x="7652520" y="3326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90" name="Rectangle 89">
                <a:extLst>
                  <a:ext uri="{FF2B5EF4-FFF2-40B4-BE49-F238E27FC236}">
                    <a16:creationId xmlns:a16="http://schemas.microsoft.com/office/drawing/2014/main" id="{CE418CCD-4DEA-4D6C-9738-C01301953E7B}"/>
                  </a:ext>
                </a:extLst>
              </p:cNvPr>
              <p:cNvSpPr/>
              <p:nvPr/>
            </p:nvSpPr>
            <p:spPr bwMode="gray">
              <a:xfrm>
                <a:off x="7665220"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91" name="Rectangle 90">
                <a:extLst>
                  <a:ext uri="{FF2B5EF4-FFF2-40B4-BE49-F238E27FC236}">
                    <a16:creationId xmlns:a16="http://schemas.microsoft.com/office/drawing/2014/main" id="{C9EF56D3-88E2-4AF6-9F3A-16E422159B4E}"/>
                  </a:ext>
                </a:extLst>
              </p:cNvPr>
              <p:cNvSpPr/>
              <p:nvPr/>
            </p:nvSpPr>
            <p:spPr bwMode="gray">
              <a:xfrm>
                <a:off x="5071922" y="28826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92" name="Rectangle 91">
                <a:extLst>
                  <a:ext uri="{FF2B5EF4-FFF2-40B4-BE49-F238E27FC236}">
                    <a16:creationId xmlns:a16="http://schemas.microsoft.com/office/drawing/2014/main" id="{C5D4D28C-BC95-47A1-8D0D-CA0B40D9B62F}"/>
                  </a:ext>
                </a:extLst>
              </p:cNvPr>
              <p:cNvSpPr/>
              <p:nvPr/>
            </p:nvSpPr>
            <p:spPr bwMode="gray">
              <a:xfrm>
                <a:off x="11271387" y="28776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93" name="Group 92">
                <a:extLst>
                  <a:ext uri="{FF2B5EF4-FFF2-40B4-BE49-F238E27FC236}">
                    <a16:creationId xmlns:a16="http://schemas.microsoft.com/office/drawing/2014/main" id="{FAE3E071-BA8C-4654-8011-B20B15754182}"/>
                  </a:ext>
                </a:extLst>
              </p:cNvPr>
              <p:cNvGrpSpPr/>
              <p:nvPr/>
            </p:nvGrpSpPr>
            <p:grpSpPr bwMode="gray">
              <a:xfrm>
                <a:off x="6470789" y="647761"/>
                <a:ext cx="4810125" cy="4752148"/>
                <a:chOff x="5535003" y="584200"/>
                <a:chExt cx="5180542" cy="5118100"/>
              </a:xfrm>
            </p:grpSpPr>
            <p:sp>
              <p:nvSpPr>
                <p:cNvPr id="94" name="Callout: Quad Arrow 93">
                  <a:extLst>
                    <a:ext uri="{FF2B5EF4-FFF2-40B4-BE49-F238E27FC236}">
                      <a16:creationId xmlns:a16="http://schemas.microsoft.com/office/drawing/2014/main" id="{5AC07836-5BE2-4692-AE9C-87659C152EF0}"/>
                    </a:ext>
                  </a:extLst>
                </p:cNvPr>
                <p:cNvSpPr/>
                <p:nvPr/>
              </p:nvSpPr>
              <p:spPr bwMode="gray">
                <a:xfrm>
                  <a:off x="5535003"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95" name="Freeform: Shape 94">
                  <a:extLst>
                    <a:ext uri="{FF2B5EF4-FFF2-40B4-BE49-F238E27FC236}">
                      <a16:creationId xmlns:a16="http://schemas.microsoft.com/office/drawing/2014/main" id="{F722B880-0F59-49BB-B7B2-C521A1DF8B45}"/>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96" name="Freeform: Shape 95">
                  <a:extLst>
                    <a:ext uri="{FF2B5EF4-FFF2-40B4-BE49-F238E27FC236}">
                      <a16:creationId xmlns:a16="http://schemas.microsoft.com/office/drawing/2014/main" id="{B1A02304-7110-4B30-AAFD-881ECA4F17CC}"/>
                    </a:ext>
                  </a:extLst>
                </p:cNvPr>
                <p:cNvSpPr/>
                <p:nvPr/>
              </p:nvSpPr>
              <p:spPr bwMode="gray">
                <a:xfrm>
                  <a:off x="7599931" y="2637754"/>
                  <a:ext cx="1023326" cy="1010993"/>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97" name="Freeform: Shape 96">
                  <a:extLst>
                    <a:ext uri="{FF2B5EF4-FFF2-40B4-BE49-F238E27FC236}">
                      <a16:creationId xmlns:a16="http://schemas.microsoft.com/office/drawing/2014/main" id="{B62D8F95-69C8-4C2B-B6FA-2DF6E4C13758}"/>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98" name="Freeform: Shape 97">
                  <a:extLst>
                    <a:ext uri="{FF2B5EF4-FFF2-40B4-BE49-F238E27FC236}">
                      <a16:creationId xmlns:a16="http://schemas.microsoft.com/office/drawing/2014/main" id="{48C005B9-7883-49F7-BD47-FC4FC14A75CB}"/>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grpSp>
          <p:nvGrpSpPr>
            <p:cNvPr id="77" name="Group 76">
              <a:extLst>
                <a:ext uri="{FF2B5EF4-FFF2-40B4-BE49-F238E27FC236}">
                  <a16:creationId xmlns:a16="http://schemas.microsoft.com/office/drawing/2014/main" id="{1F62D10C-3BAF-4EA2-B875-8903B8B63D8C}"/>
                </a:ext>
              </a:extLst>
            </p:cNvPr>
            <p:cNvGrpSpPr/>
            <p:nvPr/>
          </p:nvGrpSpPr>
          <p:grpSpPr bwMode="gray">
            <a:xfrm>
              <a:off x="6449932" y="1451732"/>
              <a:ext cx="2172298" cy="1369354"/>
              <a:chOff x="6133585" y="1437465"/>
              <a:chExt cx="1795600" cy="1369354"/>
            </a:xfrm>
          </p:grpSpPr>
          <p:sp>
            <p:nvSpPr>
              <p:cNvPr id="87" name="Callout: Line with No Border 86">
                <a:extLst>
                  <a:ext uri="{FF2B5EF4-FFF2-40B4-BE49-F238E27FC236}">
                    <a16:creationId xmlns:a16="http://schemas.microsoft.com/office/drawing/2014/main" id="{0ACABA22-35A4-4985-ABDE-2A7719E4BAAD}"/>
                  </a:ext>
                </a:extLst>
              </p:cNvPr>
              <p:cNvSpPr/>
              <p:nvPr/>
            </p:nvSpPr>
            <p:spPr bwMode="gray">
              <a:xfrm>
                <a:off x="6377809" y="1437465"/>
                <a:ext cx="1551376" cy="1369354"/>
              </a:xfrm>
              <a:prstGeom prst="callout1">
                <a:avLst>
                  <a:gd name="adj1" fmla="val 57258"/>
                  <a:gd name="adj2" fmla="val 0"/>
                  <a:gd name="adj3" fmla="val 57258"/>
                  <a:gd name="adj4" fmla="val 983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Analytischer </a:t>
                </a:r>
                <a:br>
                  <a:rPr lang="de-DE" sz="1600" dirty="0">
                    <a:solidFill>
                      <a:schemeClr val="tx2"/>
                    </a:solidFill>
                  </a:rPr>
                </a:br>
                <a:r>
                  <a:rPr lang="de-DE" sz="1600" dirty="0">
                    <a:solidFill>
                      <a:schemeClr val="tx2"/>
                    </a:solidFill>
                  </a:rPr>
                  <a:t>Stil</a:t>
                </a:r>
              </a:p>
            </p:txBody>
          </p:sp>
          <p:sp>
            <p:nvSpPr>
              <p:cNvPr id="88" name="Plus Sign 87">
                <a:extLst>
                  <a:ext uri="{FF2B5EF4-FFF2-40B4-BE49-F238E27FC236}">
                    <a16:creationId xmlns:a16="http://schemas.microsoft.com/office/drawing/2014/main" id="{4917C0F4-A86C-4E9A-8EEF-861E15A85F43}"/>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prstClr val="white"/>
                  </a:solidFill>
                  <a:effectLst/>
                  <a:uLnTx/>
                  <a:uFillTx/>
                  <a:latin typeface="Arial" panose="020B0604020202020204"/>
                  <a:ea typeface="+mn-ea"/>
                  <a:cs typeface="+mn-cs"/>
                </a:endParaRPr>
              </a:p>
            </p:txBody>
          </p:sp>
        </p:grpSp>
        <p:grpSp>
          <p:nvGrpSpPr>
            <p:cNvPr id="78" name="Group 77">
              <a:extLst>
                <a:ext uri="{FF2B5EF4-FFF2-40B4-BE49-F238E27FC236}">
                  <a16:creationId xmlns:a16="http://schemas.microsoft.com/office/drawing/2014/main" id="{F49B9ECE-72CC-45DE-A74B-478EBB2961DF}"/>
                </a:ext>
              </a:extLst>
            </p:cNvPr>
            <p:cNvGrpSpPr/>
            <p:nvPr/>
          </p:nvGrpSpPr>
          <p:grpSpPr bwMode="gray">
            <a:xfrm>
              <a:off x="9114138" y="1451732"/>
              <a:ext cx="2172784" cy="1369354"/>
              <a:chOff x="6133771" y="1437465"/>
              <a:chExt cx="1777763" cy="1369354"/>
            </a:xfrm>
          </p:grpSpPr>
          <p:sp>
            <p:nvSpPr>
              <p:cNvPr id="85" name="Callout: Line with No Border 84">
                <a:extLst>
                  <a:ext uri="{FF2B5EF4-FFF2-40B4-BE49-F238E27FC236}">
                    <a16:creationId xmlns:a16="http://schemas.microsoft.com/office/drawing/2014/main" id="{29841318-D08A-4B1A-A1D4-6938A4506697}"/>
                  </a:ext>
                </a:extLst>
              </p:cNvPr>
              <p:cNvSpPr/>
              <p:nvPr/>
            </p:nvSpPr>
            <p:spPr bwMode="gray">
              <a:xfrm>
                <a:off x="6377809" y="1437465"/>
                <a:ext cx="1533725" cy="1369354"/>
              </a:xfrm>
              <a:prstGeom prst="callout1">
                <a:avLst>
                  <a:gd name="adj1" fmla="val 56532"/>
                  <a:gd name="adj2" fmla="val -552"/>
                  <a:gd name="adj3" fmla="val 56532"/>
                  <a:gd name="adj4" fmla="val 983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Treibender </a:t>
                </a:r>
                <a:br>
                  <a:rPr lang="de-DE" sz="1600" dirty="0">
                    <a:solidFill>
                      <a:schemeClr val="tx2"/>
                    </a:solidFill>
                  </a:rPr>
                </a:br>
                <a:r>
                  <a:rPr lang="de-DE" sz="1600" dirty="0">
                    <a:solidFill>
                      <a:schemeClr val="tx2"/>
                    </a:solidFill>
                  </a:rPr>
                  <a:t>Stil</a:t>
                </a:r>
              </a:p>
            </p:txBody>
          </p:sp>
          <p:sp>
            <p:nvSpPr>
              <p:cNvPr id="86" name="Plus Sign 85">
                <a:extLst>
                  <a:ext uri="{FF2B5EF4-FFF2-40B4-BE49-F238E27FC236}">
                    <a16:creationId xmlns:a16="http://schemas.microsoft.com/office/drawing/2014/main" id="{FFC141AF-6A65-4F9D-ACD9-D3D278DBC11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47A54FE0-EFE9-4F95-AF0B-9D83C83F407D}"/>
                </a:ext>
              </a:extLst>
            </p:cNvPr>
            <p:cNvGrpSpPr/>
            <p:nvPr/>
          </p:nvGrpSpPr>
          <p:grpSpPr bwMode="gray">
            <a:xfrm>
              <a:off x="6449931" y="3877635"/>
              <a:ext cx="2172299" cy="1369353"/>
              <a:chOff x="6133585" y="1437465"/>
              <a:chExt cx="1795602" cy="1369353"/>
            </a:xfrm>
          </p:grpSpPr>
          <p:sp>
            <p:nvSpPr>
              <p:cNvPr id="83" name="Callout: Line with No Border 82">
                <a:extLst>
                  <a:ext uri="{FF2B5EF4-FFF2-40B4-BE49-F238E27FC236}">
                    <a16:creationId xmlns:a16="http://schemas.microsoft.com/office/drawing/2014/main" id="{339F188E-4339-4EBB-B4FC-9BD2B85E9E13}"/>
                  </a:ext>
                </a:extLst>
              </p:cNvPr>
              <p:cNvSpPr/>
              <p:nvPr/>
            </p:nvSpPr>
            <p:spPr bwMode="gray">
              <a:xfrm>
                <a:off x="6377809" y="1437465"/>
                <a:ext cx="1551378" cy="1369353"/>
              </a:xfrm>
              <a:prstGeom prst="callout1">
                <a:avLst>
                  <a:gd name="adj1" fmla="val 57258"/>
                  <a:gd name="adj2" fmla="val 557"/>
                  <a:gd name="adj3" fmla="val 56532"/>
                  <a:gd name="adj4" fmla="val 98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spc="-20" dirty="0">
                    <a:solidFill>
                      <a:schemeClr val="tx2"/>
                    </a:solidFill>
                  </a:rPr>
                  <a:t>Rücksichtsvoller </a:t>
                </a:r>
                <a:r>
                  <a:rPr lang="de-DE" sz="1600" dirty="0">
                    <a:solidFill>
                      <a:schemeClr val="tx2"/>
                    </a:solidFill>
                  </a:rPr>
                  <a:t>Stil</a:t>
                </a:r>
              </a:p>
            </p:txBody>
          </p:sp>
          <p:sp>
            <p:nvSpPr>
              <p:cNvPr id="84" name="Plus Sign 83">
                <a:extLst>
                  <a:ext uri="{FF2B5EF4-FFF2-40B4-BE49-F238E27FC236}">
                    <a16:creationId xmlns:a16="http://schemas.microsoft.com/office/drawing/2014/main" id="{A59B5FB3-8250-449D-8CE9-F76553B1C9E5}"/>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80" name="Group 79">
              <a:extLst>
                <a:ext uri="{FF2B5EF4-FFF2-40B4-BE49-F238E27FC236}">
                  <a16:creationId xmlns:a16="http://schemas.microsoft.com/office/drawing/2014/main" id="{5CC90001-D6A3-4366-884D-53B3B08BE71B}"/>
                </a:ext>
              </a:extLst>
            </p:cNvPr>
            <p:cNvGrpSpPr/>
            <p:nvPr/>
          </p:nvGrpSpPr>
          <p:grpSpPr bwMode="gray">
            <a:xfrm>
              <a:off x="9114138" y="3877635"/>
              <a:ext cx="2172784" cy="1369354"/>
              <a:chOff x="6133771" y="1437465"/>
              <a:chExt cx="1777763" cy="1369354"/>
            </a:xfrm>
          </p:grpSpPr>
          <p:sp>
            <p:nvSpPr>
              <p:cNvPr id="81" name="Callout: Line with No Border 80">
                <a:extLst>
                  <a:ext uri="{FF2B5EF4-FFF2-40B4-BE49-F238E27FC236}">
                    <a16:creationId xmlns:a16="http://schemas.microsoft.com/office/drawing/2014/main" id="{4359A0A1-CA89-4E6C-B49D-7C8DF3CF6B3F}"/>
                  </a:ext>
                </a:extLst>
              </p:cNvPr>
              <p:cNvSpPr/>
              <p:nvPr/>
            </p:nvSpPr>
            <p:spPr bwMode="gray">
              <a:xfrm>
                <a:off x="6377809" y="1437465"/>
                <a:ext cx="1533725" cy="1369354"/>
              </a:xfrm>
              <a:prstGeom prst="callout1">
                <a:avLst>
                  <a:gd name="adj1" fmla="val 57258"/>
                  <a:gd name="adj2" fmla="val -1103"/>
                  <a:gd name="adj3" fmla="val 57258"/>
                  <a:gd name="adj4" fmla="val 9889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Expressiver </a:t>
                </a:r>
                <a:br>
                  <a:rPr lang="de-DE" sz="1600" dirty="0">
                    <a:solidFill>
                      <a:schemeClr val="tx2"/>
                    </a:solidFill>
                  </a:rPr>
                </a:br>
                <a:r>
                  <a:rPr lang="de-DE" sz="1600" dirty="0">
                    <a:solidFill>
                      <a:schemeClr val="tx2"/>
                    </a:solidFill>
                  </a:rPr>
                  <a:t>Stil</a:t>
                </a:r>
              </a:p>
            </p:txBody>
          </p:sp>
          <p:sp>
            <p:nvSpPr>
              <p:cNvPr id="82" name="Plus Sign 81">
                <a:extLst>
                  <a:ext uri="{FF2B5EF4-FFF2-40B4-BE49-F238E27FC236}">
                    <a16:creationId xmlns:a16="http://schemas.microsoft.com/office/drawing/2014/main" id="{8DEBC748-01D8-45BC-BDEF-FD148243D072}"/>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de-DE" smtClean="0"/>
              <a:t>42</a:t>
            </a:fld>
            <a:endParaRPr lang="de-DE" dirty="0"/>
          </a:p>
        </p:txBody>
      </p:sp>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36" name="Freeform: Shape 35">
            <a:extLst>
              <a:ext uri="{FF2B5EF4-FFF2-40B4-BE49-F238E27FC236}">
                <a16:creationId xmlns:a16="http://schemas.microsoft.com/office/drawing/2014/main" id="{B568DD7D-A562-4577-AB8F-113113661706}"/>
              </a:ext>
            </a:extLst>
          </p:cNvPr>
          <p:cNvSpPr>
            <a:spLocks noChangeArrowheads="1"/>
          </p:cNvSpPr>
          <p:nvPr/>
        </p:nvSpPr>
        <p:spPr bwMode="gray">
          <a:xfrm flipH="1">
            <a:off x="142242"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de-DE" sz="1900" spc="-20" dirty="0"/>
              <a:t>Meiner Meinung nach werden uns </a:t>
            </a:r>
            <a:br>
              <a:rPr lang="de-DE" sz="1900" spc="-20" dirty="0"/>
            </a:br>
            <a:r>
              <a:rPr lang="de-DE" sz="1900" spc="-20" dirty="0"/>
              <a:t>die neuen Upgrades helfen, effizienter </a:t>
            </a:r>
            <a:br>
              <a:rPr lang="de-DE" sz="1900" spc="-20" dirty="0"/>
            </a:br>
            <a:r>
              <a:rPr lang="de-DE" sz="1900" spc="-20" dirty="0"/>
              <a:t>zu sein und einiges an Aufwand zu sparen. Bevor wir jedoch die neue Version anpassen, müssen wir eine Schulung für mein Team planen. Gibt es bei Ihnen dafür einen vorhandenen Prozess?</a:t>
            </a:r>
          </a:p>
        </p:txBody>
      </p:sp>
      <p:grpSp>
        <p:nvGrpSpPr>
          <p:cNvPr id="35" name="Group 34">
            <a:extLst>
              <a:ext uri="{FF2B5EF4-FFF2-40B4-BE49-F238E27FC236}">
                <a16:creationId xmlns:a16="http://schemas.microsoft.com/office/drawing/2014/main" id="{DF46F148-B953-487F-AFB4-104BA7079F58}"/>
              </a:ext>
            </a:extLst>
          </p:cNvPr>
          <p:cNvGrpSpPr/>
          <p:nvPr/>
        </p:nvGrpSpPr>
        <p:grpSpPr>
          <a:xfrm>
            <a:off x="4715380" y="487586"/>
            <a:ext cx="7598846" cy="5452181"/>
            <a:chOff x="5071922" y="605624"/>
            <a:chExt cx="7598846" cy="5452181"/>
          </a:xfrm>
        </p:grpSpPr>
        <p:grpSp>
          <p:nvGrpSpPr>
            <p:cNvPr id="37" name="Group 36">
              <a:extLst>
                <a:ext uri="{FF2B5EF4-FFF2-40B4-BE49-F238E27FC236}">
                  <a16:creationId xmlns:a16="http://schemas.microsoft.com/office/drawing/2014/main" id="{CA1678F0-94BF-42C4-A1B0-DA0E797DA27D}"/>
                </a:ext>
              </a:extLst>
            </p:cNvPr>
            <p:cNvGrpSpPr/>
            <p:nvPr/>
          </p:nvGrpSpPr>
          <p:grpSpPr bwMode="gray">
            <a:xfrm>
              <a:off x="5071922" y="605624"/>
              <a:ext cx="7598846" cy="5452181"/>
              <a:chOff x="5071922" y="332669"/>
              <a:chExt cx="7598846" cy="5452181"/>
            </a:xfrm>
          </p:grpSpPr>
          <p:sp>
            <p:nvSpPr>
              <p:cNvPr id="50" name="Rectangle 49">
                <a:extLst>
                  <a:ext uri="{FF2B5EF4-FFF2-40B4-BE49-F238E27FC236}">
                    <a16:creationId xmlns:a16="http://schemas.microsoft.com/office/drawing/2014/main" id="{36B91BFB-9601-4053-8EA8-46B811195815}"/>
                  </a:ext>
                </a:extLst>
              </p:cNvPr>
              <p:cNvSpPr/>
              <p:nvPr/>
            </p:nvSpPr>
            <p:spPr bwMode="gray">
              <a:xfrm>
                <a:off x="7652520" y="3326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51" name="Rectangle 50">
                <a:extLst>
                  <a:ext uri="{FF2B5EF4-FFF2-40B4-BE49-F238E27FC236}">
                    <a16:creationId xmlns:a16="http://schemas.microsoft.com/office/drawing/2014/main" id="{9C541030-B2C7-4D43-9CEE-AFE42B7E5AC2}"/>
                  </a:ext>
                </a:extLst>
              </p:cNvPr>
              <p:cNvSpPr/>
              <p:nvPr/>
            </p:nvSpPr>
            <p:spPr bwMode="gray">
              <a:xfrm>
                <a:off x="7665220"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52" name="Rectangle 51">
                <a:extLst>
                  <a:ext uri="{FF2B5EF4-FFF2-40B4-BE49-F238E27FC236}">
                    <a16:creationId xmlns:a16="http://schemas.microsoft.com/office/drawing/2014/main" id="{8C385D0C-06CD-40D9-8934-EA0656FAE245}"/>
                  </a:ext>
                </a:extLst>
              </p:cNvPr>
              <p:cNvSpPr/>
              <p:nvPr/>
            </p:nvSpPr>
            <p:spPr bwMode="gray">
              <a:xfrm>
                <a:off x="5071922" y="28826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53" name="Rectangle 52">
                <a:extLst>
                  <a:ext uri="{FF2B5EF4-FFF2-40B4-BE49-F238E27FC236}">
                    <a16:creationId xmlns:a16="http://schemas.microsoft.com/office/drawing/2014/main" id="{66A3D4ED-9217-4529-9203-AF8FF3C0DD68}"/>
                  </a:ext>
                </a:extLst>
              </p:cNvPr>
              <p:cNvSpPr/>
              <p:nvPr/>
            </p:nvSpPr>
            <p:spPr bwMode="gray">
              <a:xfrm>
                <a:off x="11271387" y="28776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54" name="Group 53">
                <a:extLst>
                  <a:ext uri="{FF2B5EF4-FFF2-40B4-BE49-F238E27FC236}">
                    <a16:creationId xmlns:a16="http://schemas.microsoft.com/office/drawing/2014/main" id="{6D464745-3F0F-48EF-8DF0-C70F415AF624}"/>
                  </a:ext>
                </a:extLst>
              </p:cNvPr>
              <p:cNvGrpSpPr/>
              <p:nvPr/>
            </p:nvGrpSpPr>
            <p:grpSpPr bwMode="gray">
              <a:xfrm>
                <a:off x="6470789" y="647761"/>
                <a:ext cx="4810125" cy="4752148"/>
                <a:chOff x="5535003" y="584200"/>
                <a:chExt cx="5180542" cy="5118100"/>
              </a:xfrm>
            </p:grpSpPr>
            <p:sp>
              <p:nvSpPr>
                <p:cNvPr id="55" name="Callout: Quad Arrow 54">
                  <a:extLst>
                    <a:ext uri="{FF2B5EF4-FFF2-40B4-BE49-F238E27FC236}">
                      <a16:creationId xmlns:a16="http://schemas.microsoft.com/office/drawing/2014/main" id="{49A3F939-1507-45CF-A04C-F781D3B0D4E0}"/>
                    </a:ext>
                  </a:extLst>
                </p:cNvPr>
                <p:cNvSpPr/>
                <p:nvPr/>
              </p:nvSpPr>
              <p:spPr bwMode="gray">
                <a:xfrm>
                  <a:off x="5535003"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56" name="Freeform: Shape 55">
                  <a:extLst>
                    <a:ext uri="{FF2B5EF4-FFF2-40B4-BE49-F238E27FC236}">
                      <a16:creationId xmlns:a16="http://schemas.microsoft.com/office/drawing/2014/main" id="{8149BEFC-ABDF-464E-9D05-B9F9769F47D1}"/>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57" name="Freeform: Shape 56">
                  <a:extLst>
                    <a:ext uri="{FF2B5EF4-FFF2-40B4-BE49-F238E27FC236}">
                      <a16:creationId xmlns:a16="http://schemas.microsoft.com/office/drawing/2014/main" id="{F1AC7419-FBB2-45FA-818D-4D96A04CC35A}"/>
                    </a:ext>
                  </a:extLst>
                </p:cNvPr>
                <p:cNvSpPr/>
                <p:nvPr/>
              </p:nvSpPr>
              <p:spPr bwMode="gray">
                <a:xfrm>
                  <a:off x="7599931" y="2637754"/>
                  <a:ext cx="1023326" cy="1010993"/>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73" name="Freeform: Shape 72">
                  <a:extLst>
                    <a:ext uri="{FF2B5EF4-FFF2-40B4-BE49-F238E27FC236}">
                      <a16:creationId xmlns:a16="http://schemas.microsoft.com/office/drawing/2014/main" id="{F0B5F7E4-F637-4523-9786-5A9062CA99B6}"/>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74" name="Freeform: Shape 73">
                  <a:extLst>
                    <a:ext uri="{FF2B5EF4-FFF2-40B4-BE49-F238E27FC236}">
                      <a16:creationId xmlns:a16="http://schemas.microsoft.com/office/drawing/2014/main" id="{80B43685-D6E9-476C-9E62-0C55C1FCCEDF}"/>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grpSp>
          <p:nvGrpSpPr>
            <p:cNvPr id="38" name="Group 37">
              <a:extLst>
                <a:ext uri="{FF2B5EF4-FFF2-40B4-BE49-F238E27FC236}">
                  <a16:creationId xmlns:a16="http://schemas.microsoft.com/office/drawing/2014/main" id="{FE535AD4-6C50-46E5-A31F-27F6FF4B39DC}"/>
                </a:ext>
              </a:extLst>
            </p:cNvPr>
            <p:cNvGrpSpPr/>
            <p:nvPr/>
          </p:nvGrpSpPr>
          <p:grpSpPr bwMode="gray">
            <a:xfrm>
              <a:off x="6449932" y="1451732"/>
              <a:ext cx="2172298" cy="1369354"/>
              <a:chOff x="6133585" y="1437465"/>
              <a:chExt cx="1795600" cy="1369354"/>
            </a:xfrm>
          </p:grpSpPr>
          <p:sp>
            <p:nvSpPr>
              <p:cNvPr id="48" name="Callout: Line with No Border 47">
                <a:extLst>
                  <a:ext uri="{FF2B5EF4-FFF2-40B4-BE49-F238E27FC236}">
                    <a16:creationId xmlns:a16="http://schemas.microsoft.com/office/drawing/2014/main" id="{2E50FD0A-74ED-48FA-83C9-5969BE195A7F}"/>
                  </a:ext>
                </a:extLst>
              </p:cNvPr>
              <p:cNvSpPr/>
              <p:nvPr/>
            </p:nvSpPr>
            <p:spPr bwMode="gray">
              <a:xfrm>
                <a:off x="6377809" y="1437465"/>
                <a:ext cx="1551376" cy="1369354"/>
              </a:xfrm>
              <a:prstGeom prst="callout1">
                <a:avLst>
                  <a:gd name="adj1" fmla="val 57258"/>
                  <a:gd name="adj2" fmla="val 0"/>
                  <a:gd name="adj3" fmla="val 57258"/>
                  <a:gd name="adj4" fmla="val 983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Analytischer </a:t>
                </a:r>
                <a:br>
                  <a:rPr lang="de-DE" sz="1600" dirty="0">
                    <a:solidFill>
                      <a:schemeClr val="tx2"/>
                    </a:solidFill>
                  </a:rPr>
                </a:br>
                <a:r>
                  <a:rPr lang="de-DE" sz="1600" dirty="0">
                    <a:solidFill>
                      <a:schemeClr val="tx2"/>
                    </a:solidFill>
                  </a:rPr>
                  <a:t>Stil</a:t>
                </a:r>
              </a:p>
            </p:txBody>
          </p:sp>
          <p:sp>
            <p:nvSpPr>
              <p:cNvPr id="49" name="Plus Sign 48">
                <a:extLst>
                  <a:ext uri="{FF2B5EF4-FFF2-40B4-BE49-F238E27FC236}">
                    <a16:creationId xmlns:a16="http://schemas.microsoft.com/office/drawing/2014/main" id="{2C1033CA-7F92-4827-8DA4-4E992318E5D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prstClr val="white"/>
                  </a:solidFill>
                  <a:effectLst/>
                  <a:uLnTx/>
                  <a:uFillTx/>
                  <a:latin typeface="Arial" panose="020B0604020202020204"/>
                  <a:ea typeface="+mn-ea"/>
                  <a:cs typeface="+mn-cs"/>
                </a:endParaRPr>
              </a:p>
            </p:txBody>
          </p:sp>
        </p:grpSp>
        <p:grpSp>
          <p:nvGrpSpPr>
            <p:cNvPr id="39" name="Group 38">
              <a:extLst>
                <a:ext uri="{FF2B5EF4-FFF2-40B4-BE49-F238E27FC236}">
                  <a16:creationId xmlns:a16="http://schemas.microsoft.com/office/drawing/2014/main" id="{2ED34B68-1677-4E77-AB81-835B606D6E6E}"/>
                </a:ext>
              </a:extLst>
            </p:cNvPr>
            <p:cNvGrpSpPr/>
            <p:nvPr/>
          </p:nvGrpSpPr>
          <p:grpSpPr bwMode="gray">
            <a:xfrm>
              <a:off x="9114138" y="1451732"/>
              <a:ext cx="2172784" cy="1369354"/>
              <a:chOff x="6133771" y="1437465"/>
              <a:chExt cx="1777763" cy="1369354"/>
            </a:xfrm>
          </p:grpSpPr>
          <p:sp>
            <p:nvSpPr>
              <p:cNvPr id="46" name="Callout: Line with No Border 45">
                <a:extLst>
                  <a:ext uri="{FF2B5EF4-FFF2-40B4-BE49-F238E27FC236}">
                    <a16:creationId xmlns:a16="http://schemas.microsoft.com/office/drawing/2014/main" id="{E224D1F3-0A2E-4DD9-A80D-5858FD1CFE69}"/>
                  </a:ext>
                </a:extLst>
              </p:cNvPr>
              <p:cNvSpPr/>
              <p:nvPr/>
            </p:nvSpPr>
            <p:spPr bwMode="gray">
              <a:xfrm>
                <a:off x="6377809" y="1437465"/>
                <a:ext cx="1533725" cy="1369354"/>
              </a:xfrm>
              <a:prstGeom prst="callout1">
                <a:avLst>
                  <a:gd name="adj1" fmla="val 56532"/>
                  <a:gd name="adj2" fmla="val -552"/>
                  <a:gd name="adj3" fmla="val 56532"/>
                  <a:gd name="adj4" fmla="val 983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Treibender </a:t>
                </a:r>
                <a:br>
                  <a:rPr lang="de-DE" sz="1600" dirty="0">
                    <a:solidFill>
                      <a:schemeClr val="tx2"/>
                    </a:solidFill>
                  </a:rPr>
                </a:br>
                <a:r>
                  <a:rPr lang="de-DE" sz="1600" dirty="0">
                    <a:solidFill>
                      <a:schemeClr val="tx2"/>
                    </a:solidFill>
                  </a:rPr>
                  <a:t>Stil</a:t>
                </a:r>
              </a:p>
            </p:txBody>
          </p:sp>
          <p:sp>
            <p:nvSpPr>
              <p:cNvPr id="47" name="Plus Sign 46">
                <a:extLst>
                  <a:ext uri="{FF2B5EF4-FFF2-40B4-BE49-F238E27FC236}">
                    <a16:creationId xmlns:a16="http://schemas.microsoft.com/office/drawing/2014/main" id="{E03006D7-D8A1-4716-89E0-8DB6E5EC5346}"/>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40" name="Group 39">
              <a:extLst>
                <a:ext uri="{FF2B5EF4-FFF2-40B4-BE49-F238E27FC236}">
                  <a16:creationId xmlns:a16="http://schemas.microsoft.com/office/drawing/2014/main" id="{FB3AF0F3-58C1-479E-924F-6F2873B4CAD8}"/>
                </a:ext>
              </a:extLst>
            </p:cNvPr>
            <p:cNvGrpSpPr/>
            <p:nvPr/>
          </p:nvGrpSpPr>
          <p:grpSpPr bwMode="gray">
            <a:xfrm>
              <a:off x="6449931" y="3877635"/>
              <a:ext cx="2172299" cy="1369353"/>
              <a:chOff x="6133585" y="1437465"/>
              <a:chExt cx="1795602" cy="1369353"/>
            </a:xfrm>
          </p:grpSpPr>
          <p:sp>
            <p:nvSpPr>
              <p:cNvPr id="44" name="Callout: Line with No Border 43">
                <a:extLst>
                  <a:ext uri="{FF2B5EF4-FFF2-40B4-BE49-F238E27FC236}">
                    <a16:creationId xmlns:a16="http://schemas.microsoft.com/office/drawing/2014/main" id="{71D994D3-2B52-4D7B-B0CF-AE73CC4C130E}"/>
                  </a:ext>
                </a:extLst>
              </p:cNvPr>
              <p:cNvSpPr/>
              <p:nvPr/>
            </p:nvSpPr>
            <p:spPr bwMode="gray">
              <a:xfrm>
                <a:off x="6377809" y="1437465"/>
                <a:ext cx="1551378" cy="1369353"/>
              </a:xfrm>
              <a:prstGeom prst="callout1">
                <a:avLst>
                  <a:gd name="adj1" fmla="val 57258"/>
                  <a:gd name="adj2" fmla="val 557"/>
                  <a:gd name="adj3" fmla="val 56532"/>
                  <a:gd name="adj4" fmla="val 98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spc="-20" dirty="0">
                    <a:solidFill>
                      <a:schemeClr val="tx2"/>
                    </a:solidFill>
                  </a:rPr>
                  <a:t>Rücksichtsvoller </a:t>
                </a:r>
                <a:r>
                  <a:rPr lang="de-DE" sz="1600" dirty="0">
                    <a:solidFill>
                      <a:schemeClr val="tx2"/>
                    </a:solidFill>
                  </a:rPr>
                  <a:t>Stil</a:t>
                </a:r>
              </a:p>
            </p:txBody>
          </p:sp>
          <p:sp>
            <p:nvSpPr>
              <p:cNvPr id="45" name="Plus Sign 44">
                <a:extLst>
                  <a:ext uri="{FF2B5EF4-FFF2-40B4-BE49-F238E27FC236}">
                    <a16:creationId xmlns:a16="http://schemas.microsoft.com/office/drawing/2014/main" id="{9145C446-23C1-403A-B12B-CD01B80C675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41" name="Group 40">
              <a:extLst>
                <a:ext uri="{FF2B5EF4-FFF2-40B4-BE49-F238E27FC236}">
                  <a16:creationId xmlns:a16="http://schemas.microsoft.com/office/drawing/2014/main" id="{AC8DC04D-915D-49C0-B2CB-B050BF18C9A3}"/>
                </a:ext>
              </a:extLst>
            </p:cNvPr>
            <p:cNvGrpSpPr/>
            <p:nvPr/>
          </p:nvGrpSpPr>
          <p:grpSpPr bwMode="gray">
            <a:xfrm>
              <a:off x="9114138" y="3877635"/>
              <a:ext cx="2172784" cy="1369354"/>
              <a:chOff x="6133771" y="1437465"/>
              <a:chExt cx="1777763" cy="1369354"/>
            </a:xfrm>
          </p:grpSpPr>
          <p:sp>
            <p:nvSpPr>
              <p:cNvPr id="42" name="Callout: Line with No Border 41">
                <a:extLst>
                  <a:ext uri="{FF2B5EF4-FFF2-40B4-BE49-F238E27FC236}">
                    <a16:creationId xmlns:a16="http://schemas.microsoft.com/office/drawing/2014/main" id="{4EBCC166-491D-4CEB-8F33-2CBCE848DCD4}"/>
                  </a:ext>
                </a:extLst>
              </p:cNvPr>
              <p:cNvSpPr/>
              <p:nvPr/>
            </p:nvSpPr>
            <p:spPr bwMode="gray">
              <a:xfrm>
                <a:off x="6377809" y="1437465"/>
                <a:ext cx="1533725" cy="1369354"/>
              </a:xfrm>
              <a:prstGeom prst="callout1">
                <a:avLst>
                  <a:gd name="adj1" fmla="val 57258"/>
                  <a:gd name="adj2" fmla="val -1103"/>
                  <a:gd name="adj3" fmla="val 57258"/>
                  <a:gd name="adj4" fmla="val 9889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Expressiver </a:t>
                </a:r>
                <a:br>
                  <a:rPr lang="de-DE" sz="1600" dirty="0">
                    <a:solidFill>
                      <a:schemeClr val="tx2"/>
                    </a:solidFill>
                  </a:rPr>
                </a:br>
                <a:r>
                  <a:rPr lang="de-DE" sz="1600" dirty="0">
                    <a:solidFill>
                      <a:schemeClr val="tx2"/>
                    </a:solidFill>
                  </a:rPr>
                  <a:t>Stil</a:t>
                </a:r>
              </a:p>
            </p:txBody>
          </p:sp>
          <p:sp>
            <p:nvSpPr>
              <p:cNvPr id="43" name="Plus Sign 42">
                <a:extLst>
                  <a:ext uri="{FF2B5EF4-FFF2-40B4-BE49-F238E27FC236}">
                    <a16:creationId xmlns:a16="http://schemas.microsoft.com/office/drawing/2014/main" id="{95DD5DCF-7AD7-45F3-AB4B-4A410FFC98EE}"/>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de-DE" smtClean="0"/>
              <a:t>43</a:t>
            </a:fld>
            <a:endParaRPr lang="de-DE" dirty="0"/>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31" name="Freeform: Shape 30">
            <a:extLst>
              <a:ext uri="{FF2B5EF4-FFF2-40B4-BE49-F238E27FC236}">
                <a16:creationId xmlns:a16="http://schemas.microsoft.com/office/drawing/2014/main" id="{4CF9E351-7E7F-4B41-A0D1-2EDBF56B75B4}"/>
              </a:ext>
            </a:extLst>
          </p:cNvPr>
          <p:cNvSpPr>
            <a:spLocks noChangeArrowheads="1"/>
          </p:cNvSpPr>
          <p:nvPr/>
        </p:nvSpPr>
        <p:spPr bwMode="gray">
          <a:xfrm flipH="1">
            <a:off x="142236"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sz="1900" dirty="0"/>
              <a:t>Sieht gut aus.</a:t>
            </a:r>
            <a:br>
              <a:rPr lang="de-DE" altLang="en-US" sz="1900" dirty="0">
                <a:solidFill>
                  <a:schemeClr val="tx2"/>
                </a:solidFill>
                <a:ea typeface="Arial" panose="020B0604020202020204" pitchFamily="34" charset="0"/>
              </a:rPr>
            </a:br>
            <a:r>
              <a:rPr lang="de-DE" sz="1900" dirty="0"/>
              <a:t>Ich rufe Sie an, wenn ich </a:t>
            </a:r>
            <a:br>
              <a:rPr lang="de-DE" sz="1900" dirty="0"/>
            </a:br>
            <a:r>
              <a:rPr lang="de-DE" sz="1900" dirty="0"/>
              <a:t>zur Umsetzung bereit bin.</a:t>
            </a:r>
          </a:p>
        </p:txBody>
      </p:sp>
      <p:grpSp>
        <p:nvGrpSpPr>
          <p:cNvPr id="34" name="Group 33">
            <a:extLst>
              <a:ext uri="{FF2B5EF4-FFF2-40B4-BE49-F238E27FC236}">
                <a16:creationId xmlns:a16="http://schemas.microsoft.com/office/drawing/2014/main" id="{8268852F-61CD-4C59-BB13-624DDC01BBDD}"/>
              </a:ext>
            </a:extLst>
          </p:cNvPr>
          <p:cNvGrpSpPr/>
          <p:nvPr/>
        </p:nvGrpSpPr>
        <p:grpSpPr>
          <a:xfrm>
            <a:off x="4715380" y="487586"/>
            <a:ext cx="7598846" cy="5452181"/>
            <a:chOff x="5071922" y="605624"/>
            <a:chExt cx="7598846" cy="5452181"/>
          </a:xfrm>
        </p:grpSpPr>
        <p:grpSp>
          <p:nvGrpSpPr>
            <p:cNvPr id="35" name="Group 34">
              <a:extLst>
                <a:ext uri="{FF2B5EF4-FFF2-40B4-BE49-F238E27FC236}">
                  <a16:creationId xmlns:a16="http://schemas.microsoft.com/office/drawing/2014/main" id="{C83ED6EA-9DBF-49CD-8016-779E072490ED}"/>
                </a:ext>
              </a:extLst>
            </p:cNvPr>
            <p:cNvGrpSpPr/>
            <p:nvPr/>
          </p:nvGrpSpPr>
          <p:grpSpPr bwMode="gray">
            <a:xfrm>
              <a:off x="5071922" y="605624"/>
              <a:ext cx="7598846" cy="5452181"/>
              <a:chOff x="5071922" y="332669"/>
              <a:chExt cx="7598846" cy="5452181"/>
            </a:xfrm>
          </p:grpSpPr>
          <p:sp>
            <p:nvSpPr>
              <p:cNvPr id="48" name="Rectangle 47">
                <a:extLst>
                  <a:ext uri="{FF2B5EF4-FFF2-40B4-BE49-F238E27FC236}">
                    <a16:creationId xmlns:a16="http://schemas.microsoft.com/office/drawing/2014/main" id="{11B35DF6-E70C-4C5B-A678-BE70B71BCAFC}"/>
                  </a:ext>
                </a:extLst>
              </p:cNvPr>
              <p:cNvSpPr/>
              <p:nvPr/>
            </p:nvSpPr>
            <p:spPr bwMode="gray">
              <a:xfrm>
                <a:off x="7652520" y="3326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49" name="Rectangle 48">
                <a:extLst>
                  <a:ext uri="{FF2B5EF4-FFF2-40B4-BE49-F238E27FC236}">
                    <a16:creationId xmlns:a16="http://schemas.microsoft.com/office/drawing/2014/main" id="{1AD32C02-CDAB-40CF-8B8D-BFDE7A159870}"/>
                  </a:ext>
                </a:extLst>
              </p:cNvPr>
              <p:cNvSpPr/>
              <p:nvPr/>
            </p:nvSpPr>
            <p:spPr bwMode="gray">
              <a:xfrm>
                <a:off x="7665220"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Emotional</a:t>
                </a:r>
              </a:p>
            </p:txBody>
          </p:sp>
          <p:sp>
            <p:nvSpPr>
              <p:cNvPr id="50" name="Rectangle 49">
                <a:extLst>
                  <a:ext uri="{FF2B5EF4-FFF2-40B4-BE49-F238E27FC236}">
                    <a16:creationId xmlns:a16="http://schemas.microsoft.com/office/drawing/2014/main" id="{52F5A33C-AC9C-4B5E-A40B-AF2B56E692B6}"/>
                  </a:ext>
                </a:extLst>
              </p:cNvPr>
              <p:cNvSpPr/>
              <p:nvPr/>
            </p:nvSpPr>
            <p:spPr bwMode="gray">
              <a:xfrm>
                <a:off x="5071922" y="28826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51" name="Rectangle 50">
                <a:extLst>
                  <a:ext uri="{FF2B5EF4-FFF2-40B4-BE49-F238E27FC236}">
                    <a16:creationId xmlns:a16="http://schemas.microsoft.com/office/drawing/2014/main" id="{93693A28-7D63-4440-8D1D-67955148E1F1}"/>
                  </a:ext>
                </a:extLst>
              </p:cNvPr>
              <p:cNvSpPr/>
              <p:nvPr/>
            </p:nvSpPr>
            <p:spPr bwMode="gray">
              <a:xfrm>
                <a:off x="11271387" y="28776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52" name="Group 51">
                <a:extLst>
                  <a:ext uri="{FF2B5EF4-FFF2-40B4-BE49-F238E27FC236}">
                    <a16:creationId xmlns:a16="http://schemas.microsoft.com/office/drawing/2014/main" id="{6DBC6B96-B98F-4B4C-B5F4-8AE7F8690DB9}"/>
                  </a:ext>
                </a:extLst>
              </p:cNvPr>
              <p:cNvGrpSpPr/>
              <p:nvPr/>
            </p:nvGrpSpPr>
            <p:grpSpPr bwMode="gray">
              <a:xfrm>
                <a:off x="6470789" y="647761"/>
                <a:ext cx="4810125" cy="4752148"/>
                <a:chOff x="5535003" y="584200"/>
                <a:chExt cx="5180542" cy="5118100"/>
              </a:xfrm>
            </p:grpSpPr>
            <p:sp>
              <p:nvSpPr>
                <p:cNvPr id="53" name="Callout: Quad Arrow 52">
                  <a:extLst>
                    <a:ext uri="{FF2B5EF4-FFF2-40B4-BE49-F238E27FC236}">
                      <a16:creationId xmlns:a16="http://schemas.microsoft.com/office/drawing/2014/main" id="{9B859753-D380-493E-816B-AE7FF269DA0B}"/>
                    </a:ext>
                  </a:extLst>
                </p:cNvPr>
                <p:cNvSpPr/>
                <p:nvPr/>
              </p:nvSpPr>
              <p:spPr bwMode="gray">
                <a:xfrm>
                  <a:off x="5535003"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54" name="Freeform: Shape 53">
                  <a:extLst>
                    <a:ext uri="{FF2B5EF4-FFF2-40B4-BE49-F238E27FC236}">
                      <a16:creationId xmlns:a16="http://schemas.microsoft.com/office/drawing/2014/main" id="{BB80B282-4224-4EBF-BDBD-C0CC5BB426E7}"/>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55" name="Freeform: Shape 54">
                  <a:extLst>
                    <a:ext uri="{FF2B5EF4-FFF2-40B4-BE49-F238E27FC236}">
                      <a16:creationId xmlns:a16="http://schemas.microsoft.com/office/drawing/2014/main" id="{D6684E8F-57C0-4A43-A89B-B8C2F7334B9C}"/>
                    </a:ext>
                  </a:extLst>
                </p:cNvPr>
                <p:cNvSpPr/>
                <p:nvPr/>
              </p:nvSpPr>
              <p:spPr bwMode="gray">
                <a:xfrm>
                  <a:off x="7599931" y="2637754"/>
                  <a:ext cx="1023326" cy="1010993"/>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73" name="Freeform: Shape 72">
                  <a:extLst>
                    <a:ext uri="{FF2B5EF4-FFF2-40B4-BE49-F238E27FC236}">
                      <a16:creationId xmlns:a16="http://schemas.microsoft.com/office/drawing/2014/main" id="{237D15D4-B05B-4C6B-A2B9-78AC81D50CA6}"/>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74" name="Freeform: Shape 73">
                  <a:extLst>
                    <a:ext uri="{FF2B5EF4-FFF2-40B4-BE49-F238E27FC236}">
                      <a16:creationId xmlns:a16="http://schemas.microsoft.com/office/drawing/2014/main" id="{20AB86CB-DA55-4B4D-A1F3-BA9797C4B8A8}"/>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grpSp>
          <p:nvGrpSpPr>
            <p:cNvPr id="36" name="Group 35">
              <a:extLst>
                <a:ext uri="{FF2B5EF4-FFF2-40B4-BE49-F238E27FC236}">
                  <a16:creationId xmlns:a16="http://schemas.microsoft.com/office/drawing/2014/main" id="{92B09D3E-4CA2-4962-81CE-F5F020336907}"/>
                </a:ext>
              </a:extLst>
            </p:cNvPr>
            <p:cNvGrpSpPr/>
            <p:nvPr/>
          </p:nvGrpSpPr>
          <p:grpSpPr bwMode="gray">
            <a:xfrm>
              <a:off x="6449932" y="1451732"/>
              <a:ext cx="2172298" cy="1369354"/>
              <a:chOff x="6133585" y="1437465"/>
              <a:chExt cx="1795600" cy="1369354"/>
            </a:xfrm>
          </p:grpSpPr>
          <p:sp>
            <p:nvSpPr>
              <p:cNvPr id="46" name="Callout: Line with No Border 45">
                <a:extLst>
                  <a:ext uri="{FF2B5EF4-FFF2-40B4-BE49-F238E27FC236}">
                    <a16:creationId xmlns:a16="http://schemas.microsoft.com/office/drawing/2014/main" id="{4540F6DE-4B0E-4F4D-9B81-64CD99328ED5}"/>
                  </a:ext>
                </a:extLst>
              </p:cNvPr>
              <p:cNvSpPr/>
              <p:nvPr/>
            </p:nvSpPr>
            <p:spPr bwMode="gray">
              <a:xfrm>
                <a:off x="6377809" y="1437465"/>
                <a:ext cx="1551376" cy="1369354"/>
              </a:xfrm>
              <a:prstGeom prst="callout1">
                <a:avLst>
                  <a:gd name="adj1" fmla="val 57258"/>
                  <a:gd name="adj2" fmla="val 0"/>
                  <a:gd name="adj3" fmla="val 57258"/>
                  <a:gd name="adj4" fmla="val 983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Analytischer </a:t>
                </a:r>
                <a:br>
                  <a:rPr lang="de-DE" sz="1600" dirty="0">
                    <a:solidFill>
                      <a:schemeClr val="tx2"/>
                    </a:solidFill>
                  </a:rPr>
                </a:br>
                <a:r>
                  <a:rPr lang="de-DE" sz="1600" dirty="0">
                    <a:solidFill>
                      <a:schemeClr val="tx2"/>
                    </a:solidFill>
                  </a:rPr>
                  <a:t>Stil</a:t>
                </a:r>
              </a:p>
            </p:txBody>
          </p:sp>
          <p:sp>
            <p:nvSpPr>
              <p:cNvPr id="47" name="Plus Sign 46">
                <a:extLst>
                  <a:ext uri="{FF2B5EF4-FFF2-40B4-BE49-F238E27FC236}">
                    <a16:creationId xmlns:a16="http://schemas.microsoft.com/office/drawing/2014/main" id="{D8F63CCB-4EBD-4AB4-94E0-AF01B9FE85CE}"/>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prstClr val="white"/>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B2306F0B-90A9-46DD-B8B3-BAB2FC105F16}"/>
                </a:ext>
              </a:extLst>
            </p:cNvPr>
            <p:cNvGrpSpPr/>
            <p:nvPr/>
          </p:nvGrpSpPr>
          <p:grpSpPr bwMode="gray">
            <a:xfrm>
              <a:off x="9114138" y="1451732"/>
              <a:ext cx="2172784" cy="1369354"/>
              <a:chOff x="6133771" y="1437465"/>
              <a:chExt cx="1777763" cy="1369354"/>
            </a:xfrm>
          </p:grpSpPr>
          <p:sp>
            <p:nvSpPr>
              <p:cNvPr id="44" name="Callout: Line with No Border 43">
                <a:extLst>
                  <a:ext uri="{FF2B5EF4-FFF2-40B4-BE49-F238E27FC236}">
                    <a16:creationId xmlns:a16="http://schemas.microsoft.com/office/drawing/2014/main" id="{D8F92052-CEA2-476C-8E79-F1EC85D2FC79}"/>
                  </a:ext>
                </a:extLst>
              </p:cNvPr>
              <p:cNvSpPr/>
              <p:nvPr/>
            </p:nvSpPr>
            <p:spPr bwMode="gray">
              <a:xfrm>
                <a:off x="6377809" y="1437465"/>
                <a:ext cx="1533725" cy="1369354"/>
              </a:xfrm>
              <a:prstGeom prst="callout1">
                <a:avLst>
                  <a:gd name="adj1" fmla="val 56532"/>
                  <a:gd name="adj2" fmla="val -552"/>
                  <a:gd name="adj3" fmla="val 56532"/>
                  <a:gd name="adj4" fmla="val 983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kontrolliert</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Treibender </a:t>
                </a:r>
                <a:br>
                  <a:rPr lang="de-DE" sz="1600" dirty="0">
                    <a:solidFill>
                      <a:schemeClr val="tx2"/>
                    </a:solidFill>
                  </a:rPr>
                </a:br>
                <a:r>
                  <a:rPr lang="de-DE" sz="1600" dirty="0">
                    <a:solidFill>
                      <a:schemeClr val="tx2"/>
                    </a:solidFill>
                  </a:rPr>
                  <a:t>Stil</a:t>
                </a:r>
              </a:p>
            </p:txBody>
          </p:sp>
          <p:sp>
            <p:nvSpPr>
              <p:cNvPr id="45" name="Plus Sign 44">
                <a:extLst>
                  <a:ext uri="{FF2B5EF4-FFF2-40B4-BE49-F238E27FC236}">
                    <a16:creationId xmlns:a16="http://schemas.microsoft.com/office/drawing/2014/main" id="{488B0A14-9091-4879-82C8-D8F157942E36}"/>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38" name="Group 37">
              <a:extLst>
                <a:ext uri="{FF2B5EF4-FFF2-40B4-BE49-F238E27FC236}">
                  <a16:creationId xmlns:a16="http://schemas.microsoft.com/office/drawing/2014/main" id="{F859B855-1004-473A-9972-ADDB304C111D}"/>
                </a:ext>
              </a:extLst>
            </p:cNvPr>
            <p:cNvGrpSpPr/>
            <p:nvPr/>
          </p:nvGrpSpPr>
          <p:grpSpPr bwMode="gray">
            <a:xfrm>
              <a:off x="6449931" y="3877635"/>
              <a:ext cx="2172299" cy="1369353"/>
              <a:chOff x="6133585" y="1437465"/>
              <a:chExt cx="1795602" cy="1369353"/>
            </a:xfrm>
          </p:grpSpPr>
          <p:sp>
            <p:nvSpPr>
              <p:cNvPr id="42" name="Callout: Line with No Border 41">
                <a:extLst>
                  <a:ext uri="{FF2B5EF4-FFF2-40B4-BE49-F238E27FC236}">
                    <a16:creationId xmlns:a16="http://schemas.microsoft.com/office/drawing/2014/main" id="{7D476AF6-29C1-413D-B17E-9E58B1F7C8D0}"/>
                  </a:ext>
                </a:extLst>
              </p:cNvPr>
              <p:cNvSpPr/>
              <p:nvPr/>
            </p:nvSpPr>
            <p:spPr bwMode="gray">
              <a:xfrm>
                <a:off x="6377809" y="1437465"/>
                <a:ext cx="1551378" cy="1369353"/>
              </a:xfrm>
              <a:prstGeom prst="callout1">
                <a:avLst>
                  <a:gd name="adj1" fmla="val 57258"/>
                  <a:gd name="adj2" fmla="val 557"/>
                  <a:gd name="adj3" fmla="val 56532"/>
                  <a:gd name="adj4" fmla="val 98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Fragende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spc="-20" dirty="0">
                    <a:solidFill>
                      <a:schemeClr val="tx2"/>
                    </a:solidFill>
                  </a:rPr>
                  <a:t>Rücksichtsvoller </a:t>
                </a:r>
                <a:r>
                  <a:rPr lang="de-DE" sz="1600" dirty="0">
                    <a:solidFill>
                      <a:schemeClr val="tx2"/>
                    </a:solidFill>
                  </a:rPr>
                  <a:t>Stil</a:t>
                </a:r>
              </a:p>
            </p:txBody>
          </p:sp>
          <p:sp>
            <p:nvSpPr>
              <p:cNvPr id="43" name="Plus Sign 42">
                <a:extLst>
                  <a:ext uri="{FF2B5EF4-FFF2-40B4-BE49-F238E27FC236}">
                    <a16:creationId xmlns:a16="http://schemas.microsoft.com/office/drawing/2014/main" id="{5C92B276-FD9E-4A2D-ABEB-020319A2076A}"/>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nvGrpSpPr>
            <p:cNvPr id="39" name="Group 38">
              <a:extLst>
                <a:ext uri="{FF2B5EF4-FFF2-40B4-BE49-F238E27FC236}">
                  <a16:creationId xmlns:a16="http://schemas.microsoft.com/office/drawing/2014/main" id="{47EC4474-9D2D-4EE9-A667-3D133351EAA1}"/>
                </a:ext>
              </a:extLst>
            </p:cNvPr>
            <p:cNvGrpSpPr/>
            <p:nvPr/>
          </p:nvGrpSpPr>
          <p:grpSpPr bwMode="gray">
            <a:xfrm>
              <a:off x="9114138" y="3877635"/>
              <a:ext cx="2172784" cy="1369354"/>
              <a:chOff x="6133771" y="1437465"/>
              <a:chExt cx="1777763" cy="1369354"/>
            </a:xfrm>
          </p:grpSpPr>
          <p:sp>
            <p:nvSpPr>
              <p:cNvPr id="40" name="Callout: Line with No Border 39">
                <a:extLst>
                  <a:ext uri="{FF2B5EF4-FFF2-40B4-BE49-F238E27FC236}">
                    <a16:creationId xmlns:a16="http://schemas.microsoft.com/office/drawing/2014/main" id="{E90AAF74-7CB9-4244-A790-D013ABF6C378}"/>
                  </a:ext>
                </a:extLst>
              </p:cNvPr>
              <p:cNvSpPr/>
              <p:nvPr/>
            </p:nvSpPr>
            <p:spPr bwMode="gray">
              <a:xfrm>
                <a:off x="6377809" y="1437465"/>
                <a:ext cx="1533725" cy="1369354"/>
              </a:xfrm>
              <a:prstGeom prst="callout1">
                <a:avLst>
                  <a:gd name="adj1" fmla="val 57258"/>
                  <a:gd name="adj2" fmla="val -1103"/>
                  <a:gd name="adj3" fmla="val 57258"/>
                  <a:gd name="adj4" fmla="val 9889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444A4A"/>
                    </a:solidFill>
                    <a:effectLst/>
                    <a:uLnTx/>
                    <a:uFillTx/>
                    <a:latin typeface="Arial" panose="020B0604020202020204"/>
                    <a:ea typeface="+mn-ea"/>
                    <a:cs typeface="+mn-cs"/>
                  </a:defRPr>
                </a:pPr>
                <a:r>
                  <a:rPr lang="de-DE" sz="1600" dirty="0">
                    <a:solidFill>
                      <a:schemeClr val="tx2"/>
                    </a:solidFill>
                  </a:rPr>
                  <a:t>Anordnende Einflussnahme</a:t>
                </a:r>
                <a:br>
                  <a:rPr kumimoji="0" lang="de-DE" sz="1600" b="0" i="0" u="none" strike="noStrike" kern="1200" cap="none" normalizeH="0" noProof="0" dirty="0">
                    <a:ln>
                      <a:noFill/>
                    </a:ln>
                    <a:solidFill>
                      <a:schemeClr val="tx2"/>
                    </a:solidFill>
                    <a:effectLst/>
                    <a:uLnTx/>
                    <a:uFillTx/>
                    <a:latin typeface="Arial" panose="020B0604020202020204"/>
                    <a:ea typeface="+mn-ea"/>
                    <a:cs typeface="+mn-cs"/>
                  </a:rPr>
                </a:br>
                <a:r>
                  <a:rPr lang="de-DE" sz="1600" dirty="0">
                    <a:solidFill>
                      <a:schemeClr val="tx2"/>
                    </a:solidFill>
                  </a:rPr>
                  <a:t>Eher emotional</a:t>
                </a:r>
              </a:p>
              <a:p>
                <a:pPr marL="0" marR="0" lvl="0" indent="0" algn="l" defTabSz="914400" rtl="0" eaLnBrk="1" fontAlgn="auto" latinLnBrk="0" hangingPunct="1">
                  <a:lnSpc>
                    <a:spcPct val="85000"/>
                  </a:lnSpc>
                  <a:spcBef>
                    <a:spcPts val="0"/>
                  </a:spcBef>
                  <a:spcAft>
                    <a:spcPts val="0"/>
                  </a:spcAft>
                  <a:buClrTx/>
                  <a:buSzTx/>
                  <a:buFontTx/>
                  <a:buNone/>
                  <a:tabLst/>
                </a:pPr>
                <a:endParaRPr kumimoji="0" lang="de-DE" sz="1600" b="0" i="0" u="none" strike="noStrike" kern="1200" cap="none" normalizeH="0" dirty="0">
                  <a:ln>
                    <a:noFill/>
                  </a:ln>
                  <a:solidFill>
                    <a:schemeClr val="tx2"/>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lang="de-DE" sz="1600" dirty="0">
                    <a:solidFill>
                      <a:schemeClr val="tx2"/>
                    </a:solidFill>
                  </a:rPr>
                  <a:t>Expressiver </a:t>
                </a:r>
                <a:br>
                  <a:rPr lang="de-DE" sz="1600" dirty="0">
                    <a:solidFill>
                      <a:schemeClr val="tx2"/>
                    </a:solidFill>
                  </a:rPr>
                </a:br>
                <a:r>
                  <a:rPr lang="de-DE" sz="1600" dirty="0">
                    <a:solidFill>
                      <a:schemeClr val="tx2"/>
                    </a:solidFill>
                  </a:rPr>
                  <a:t>Stil</a:t>
                </a:r>
              </a:p>
            </p:txBody>
          </p:sp>
          <p:sp>
            <p:nvSpPr>
              <p:cNvPr id="41" name="Plus Sign 40">
                <a:extLst>
                  <a:ext uri="{FF2B5EF4-FFF2-40B4-BE49-F238E27FC236}">
                    <a16:creationId xmlns:a16="http://schemas.microsoft.com/office/drawing/2014/main" id="{45280CBD-02F8-494A-BDF3-4FE4B098CEA8}"/>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pPr>
                <a:endParaRPr kumimoji="0" lang="de-DE" sz="1400" b="0" i="0" u="none" strike="noStrike" kern="1200" cap="none" normalizeH="0" dirty="0">
                  <a:ln>
                    <a:noFill/>
                  </a:ln>
                  <a:solidFill>
                    <a:schemeClr val="tx2"/>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a:lstStyle/>
          <a:p>
            <a:r>
              <a:rPr lang="de-DE"/>
              <a:t>Wichtige Punkte</a:t>
            </a:r>
            <a:endParaRPr lang="de-DE" dirty="0"/>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8077200" cy="3131684"/>
          </a:xfrm>
        </p:spPr>
        <p:txBody>
          <a:bodyPr/>
          <a:lstStyle/>
          <a:p>
            <a:r>
              <a:rPr lang="de-DE" dirty="0"/>
              <a:t>Stil ist nicht gleich Persönlichkeit.</a:t>
            </a:r>
          </a:p>
          <a:p>
            <a:r>
              <a:rPr lang="de-DE" dirty="0"/>
              <a:t>Bezieht sich nur auf beobachtbares Verhalten. </a:t>
            </a:r>
          </a:p>
          <a:p>
            <a:r>
              <a:rPr lang="de-DE" dirty="0"/>
              <a:t>Verhalten ist ein Kontinuum, kein „entweder/oder“.</a:t>
            </a:r>
          </a:p>
          <a:p>
            <a:r>
              <a:rPr lang="de-DE" dirty="0"/>
              <a:t>Die Menschen verhalten sich die meiste Zeit in Übereinstimmung mit einem bestimmten Stil.</a:t>
            </a:r>
          </a:p>
          <a:p>
            <a:r>
              <a:rPr lang="de-DE" dirty="0"/>
              <a:t>Es gibt keinen „besten“ Stil. </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de-DE" smtClean="0"/>
              <a:t>44</a:t>
            </a:fld>
            <a:endParaRPr lang="de-DE" dirty="0"/>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de-DE" dirty="0">
                <a:solidFill>
                  <a:schemeClr val="accent2"/>
                </a:solidFill>
              </a:rPr>
              <a:t>SOCIAL STYLE-Profil</a:t>
            </a:r>
            <a:endParaRPr lang="de-DE" baseline="30000" dirty="0">
              <a:solidFill>
                <a:schemeClr val="accent2"/>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de-DE" smtClean="0"/>
              <a:t>45</a:t>
            </a:fld>
            <a:endParaRPr lang="de-DE"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de-DE" dirty="0"/>
              <a:t>Einflussnahme</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de-DE" smtClean="0"/>
              <a:t>46</a:t>
            </a:fld>
            <a:endParaRPr lang="de-DE"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de-DE" dirty="0"/>
              <a:t>© The TRACOM Corporation. Alle Rechte vorbehalten.</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de-DE" sz="2200" dirty="0">
                <a:solidFill>
                  <a:schemeClr val="tx2"/>
                </a:solidFill>
              </a:rPr>
              <a:t>Das Ausmaß, in dem eine Person dazu neigt, zu fragen oder anzuordnen.</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347736" cy="2594526"/>
            <a:chOff x="663804" y="2652432"/>
            <a:chExt cx="2347736"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345278" cy="2594526"/>
              <a:chOff x="666262" y="2652432"/>
              <a:chExt cx="2345278"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de-DE" dirty="0">
                    <a:solidFill>
                      <a:schemeClr val="accent6"/>
                    </a:solidFill>
                  </a:rPr>
                  <a:t>Stärker </a:t>
                </a:r>
                <a:br>
                  <a:rPr lang="de-DE" dirty="0">
                    <a:solidFill>
                      <a:schemeClr val="accent6"/>
                    </a:solidFill>
                  </a:rPr>
                </a:br>
                <a:r>
                  <a:rPr lang="de-DE" dirty="0">
                    <a:solidFill>
                      <a:schemeClr val="accent2"/>
                    </a:solidFill>
                    <a:latin typeface="Arial Black" panose="020B0A04020102020204" pitchFamily="34" charset="0"/>
                  </a:rPr>
                  <a:t>fragend</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4" y="4470441"/>
                <a:ext cx="2187476"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de-DE" dirty="0"/>
                  <a:t>Stärkere fragende Einflussnahme als 75 % der Bevölkerung</a:t>
                </a:r>
                <a:endParaRPr lang="de-DE" dirty="0">
                  <a:solidFill>
                    <a:schemeClr val="accent2"/>
                  </a:solidFill>
                  <a:latin typeface="Arial Black" panose="020B0A04020102020204" pitchFamily="34" charset="0"/>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327620" cy="2634555"/>
            <a:chOff x="3673571" y="2652432"/>
            <a:chExt cx="2327620"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327620" cy="2634555"/>
              <a:chOff x="3673571" y="2652432"/>
              <a:chExt cx="2327620"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de-DE" dirty="0">
                    <a:solidFill>
                      <a:schemeClr val="accent2"/>
                    </a:solidFill>
                    <a:latin typeface="Arial Black" panose="020B0A04020102020204" pitchFamily="34" charset="0"/>
                  </a:rPr>
                  <a:t>Fragend </a:t>
                </a:r>
                <a:br>
                  <a:rPr lang="de-DE" dirty="0">
                    <a:solidFill>
                      <a:schemeClr val="accent2"/>
                    </a:solidFill>
                    <a:latin typeface="Arial Black" panose="020B0A04020102020204" pitchFamily="34" charset="0"/>
                  </a:rPr>
                </a:br>
                <a:r>
                  <a:rPr lang="de-DE" dirty="0">
                    <a:solidFill>
                      <a:schemeClr val="accent6"/>
                    </a:solidFill>
                  </a:rPr>
                  <a:t>mit einigem Anordnen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18747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de-DE" dirty="0"/>
                  <a:t>Stärkere fragende Einflussnahme als 50 % der Bevölkerung</a:t>
                </a:r>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255845" cy="2635351"/>
            <a:chOff x="6721129" y="2652432"/>
            <a:chExt cx="2255845"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254819" cy="2635351"/>
              <a:chOff x="6722155" y="2652432"/>
              <a:chExt cx="2254819"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de-DE" dirty="0">
                    <a:solidFill>
                      <a:schemeClr val="accent2"/>
                    </a:solidFill>
                    <a:latin typeface="Arial Black" panose="020B0A04020102020204" pitchFamily="34" charset="0"/>
                  </a:rPr>
                  <a:t>Anordnend </a:t>
                </a:r>
                <a:br>
                  <a:rPr lang="de-DE" dirty="0">
                    <a:solidFill>
                      <a:schemeClr val="accent2"/>
                    </a:solidFill>
                    <a:latin typeface="Arial Black" panose="020B0A04020102020204" pitchFamily="34" charset="0"/>
                  </a:rPr>
                </a:br>
                <a:r>
                  <a:rPr lang="de-DE" dirty="0">
                    <a:solidFill>
                      <a:schemeClr val="accent6"/>
                    </a:solidFill>
                  </a:rPr>
                  <a:t>mit einigem Fragen</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2121830"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de-DE" dirty="0"/>
                  <a:t>Stärkere anordnende Einflussnahme als 50 % der Bevölkerung</a:t>
                </a:r>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279489" cy="2695055"/>
            <a:chOff x="9767564" y="2652432"/>
            <a:chExt cx="2279489"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279489" cy="2695055"/>
              <a:chOff x="9767564" y="2652432"/>
              <a:chExt cx="2279489"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de-DE">
                    <a:solidFill>
                      <a:schemeClr val="accent6"/>
                    </a:solidFill>
                  </a:rPr>
                  <a:t>Stärker </a:t>
                </a:r>
                <a:r>
                  <a:rPr lang="de-DE">
                    <a:solidFill>
                      <a:schemeClr val="accent2"/>
                    </a:solidFill>
                    <a:latin typeface="Arial Black" panose="020B0A04020102020204" pitchFamily="34" charset="0"/>
                  </a:rPr>
                  <a:t>anordnend</a:t>
                </a:r>
                <a:endParaRPr lang="de-DE" dirty="0">
                  <a:solidFill>
                    <a:schemeClr val="accent2"/>
                  </a:solidFill>
                  <a:latin typeface="Arial Black" panose="020B0A04020102020204" pitchFamily="34" charset="0"/>
                </a:endParaRP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2129663"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de-DE" dirty="0"/>
                  <a:t>Stärkere anordnende Einflussnahme als 75 % der Bevölkerung</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endParaRPr lang="de-DE" dirty="0"/>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de-DE" dirty="0"/>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de-DE" dirty="0"/>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de-DE" dirty="0"/>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de-DE" dirty="0"/>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de-DE" dirty="0"/>
              <a:t>Gefühlsausdruck</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de-DE"/>
              <a:t> </a:t>
            </a:r>
            <a:endParaRPr lang="de-DE"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410112" cy="3590926"/>
          </a:xfrm>
        </p:spPr>
        <p:txBody>
          <a:bodyPr wrap="square">
            <a:noAutofit/>
          </a:bodyPr>
          <a:lstStyle/>
          <a:p>
            <a:r>
              <a:rPr lang="de-DE" sz="2200" dirty="0">
                <a:solidFill>
                  <a:schemeClr val="tx2"/>
                </a:solidFill>
              </a:rPr>
              <a:t>Das Ausmaß, in dem eine Person dazu neigt, Emotionen zu kontrollieren oder zu zeigen.</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de-DE" smtClean="0"/>
              <a:t>47</a:t>
            </a:fld>
            <a:endParaRPr lang="de-DE" dirty="0"/>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6068413" cy="836611"/>
            <a:chOff x="5660037" y="723072"/>
            <a:chExt cx="606841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sz="1800">
                    <a:solidFill>
                      <a:schemeClr val="accent6"/>
                    </a:solidFill>
                  </a:rPr>
                  <a:t>Stärker </a:t>
                </a:r>
                <a:r>
                  <a:rPr lang="de-DE">
                    <a:solidFill>
                      <a:schemeClr val="accent2"/>
                    </a:solidFill>
                    <a:latin typeface="Arial Black" panose="020B0A04020102020204" pitchFamily="34" charset="0"/>
                  </a:rPr>
                  <a:t>kontrollierend</a:t>
                </a:r>
                <a:endParaRPr lang="de-DE" dirty="0">
                  <a:solidFill>
                    <a:schemeClr val="accent2"/>
                  </a:solidFill>
                  <a:latin typeface="Arial Black" panose="020B0A04020102020204" pitchFamily="34" charset="0"/>
                </a:endParaRP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378200" cy="836611"/>
            </a:xfrm>
            <a:prstGeom prst="rect">
              <a:avLst/>
            </a:prstGeom>
            <a:noFill/>
          </p:spPr>
          <p:txBody>
            <a:bodyPr wrap="square" lIns="0" tIns="0" rIns="0" bIns="0" anchor="ctr">
              <a:noAutofit/>
            </a:bodyPr>
            <a:lstStyle/>
            <a:p>
              <a:pPr algn="l"/>
              <a:r>
                <a:rPr lang="de-DE"/>
                <a:t>Stärkere kontrollierende Reaktion als 75 % der Bevölkerung</a:t>
              </a:r>
              <a:endParaRPr lang="de-DE" dirty="0"/>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6068413" cy="836611"/>
            <a:chOff x="5660037" y="1917148"/>
            <a:chExt cx="6068413"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a:solidFill>
                      <a:schemeClr val="accent2"/>
                    </a:solidFill>
                    <a:latin typeface="Arial Black" panose="020B0A04020102020204" pitchFamily="34" charset="0"/>
                  </a:rPr>
                  <a:t>Kontrollierend </a:t>
                </a:r>
                <a:r>
                  <a:rPr lang="de-DE">
                    <a:solidFill>
                      <a:schemeClr val="accent6"/>
                    </a:solidFill>
                  </a:rPr>
                  <a:t>und etwas </a:t>
                </a:r>
                <a:r>
                  <a:rPr lang="de-DE">
                    <a:solidFill>
                      <a:schemeClr val="accent2"/>
                    </a:solidFill>
                  </a:rPr>
                  <a:t>emotional</a:t>
                </a:r>
                <a:endParaRPr lang="de-DE" dirty="0">
                  <a:solidFill>
                    <a:schemeClr val="accent2"/>
                  </a:solidFill>
                </a:endParaRP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3378200" cy="836611"/>
            </a:xfrm>
            <a:prstGeom prst="rect">
              <a:avLst/>
            </a:prstGeom>
            <a:noFill/>
          </p:spPr>
          <p:txBody>
            <a:bodyPr wrap="square" lIns="0" tIns="0" rIns="0" bIns="0" anchor="ctr">
              <a:noAutofit/>
            </a:bodyPr>
            <a:lstStyle/>
            <a:p>
              <a:pPr algn="l"/>
              <a:r>
                <a:rPr lang="de-DE"/>
                <a:t>Stärkere kontrollierende Reaktion als 50 % der Bevölkerung</a:t>
              </a:r>
              <a:endParaRPr lang="de-DE" dirty="0"/>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5968562" cy="836611"/>
            <a:chOff x="5660037" y="3111224"/>
            <a:chExt cx="5968562"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Emotional </a:t>
                </a:r>
                <a:br>
                  <a:rPr lang="de-DE" dirty="0">
                    <a:solidFill>
                      <a:schemeClr val="accent2"/>
                    </a:solidFill>
                    <a:latin typeface="Arial Black" panose="020B0A04020102020204" pitchFamily="34" charset="0"/>
                  </a:rPr>
                </a:br>
                <a:r>
                  <a:rPr lang="de-DE" dirty="0">
                    <a:solidFill>
                      <a:schemeClr val="accent6"/>
                    </a:solidFill>
                  </a:rPr>
                  <a:t>und etwas </a:t>
                </a:r>
                <a:r>
                  <a:rPr lang="de-DE" dirty="0">
                    <a:solidFill>
                      <a:schemeClr val="accent2"/>
                    </a:solidFill>
                  </a:rPr>
                  <a:t>kontrollierend</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259299" cy="836611"/>
            </a:xfrm>
            <a:prstGeom prst="rect">
              <a:avLst/>
            </a:prstGeom>
            <a:noFill/>
          </p:spPr>
          <p:txBody>
            <a:bodyPr wrap="square" lIns="0" tIns="0" rIns="0" bIns="0" anchor="ctr">
              <a:noAutofit/>
            </a:bodyPr>
            <a:lstStyle/>
            <a:p>
              <a:pPr algn="l"/>
              <a:r>
                <a:rPr lang="de-DE" dirty="0"/>
                <a:t>Stärkere emotionale Reaktion als 50 % der Bevölkerung</a:t>
              </a:r>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8" y="4745834"/>
            <a:ext cx="5968562"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sz="1800" dirty="0">
                    <a:solidFill>
                      <a:schemeClr val="accent6"/>
                    </a:solidFill>
                  </a:rPr>
                  <a:t>Eher </a:t>
                </a:r>
                <a:br>
                  <a:rPr lang="de-DE" sz="1800" dirty="0">
                    <a:solidFill>
                      <a:schemeClr val="accent6"/>
                    </a:solidFill>
                  </a:rPr>
                </a:br>
                <a:r>
                  <a:rPr lang="de-DE" dirty="0">
                    <a:solidFill>
                      <a:schemeClr val="accent2"/>
                    </a:solidFill>
                    <a:latin typeface="Arial Black" panose="020B0A04020102020204" pitchFamily="34" charset="0"/>
                  </a:rPr>
                  <a:t>emotional</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anchor="ctr">
              <a:noAutofit/>
            </a:bodyPr>
            <a:lstStyle/>
            <a:p>
              <a:pPr algn="l"/>
              <a:r>
                <a:rPr lang="de-DE"/>
                <a:t>Stärkere emotionale Reaktion als 75 % der Bevölkerung</a:t>
              </a:r>
              <a:endParaRPr lang="de-DE" dirty="0"/>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de-DE" dirty="0"/>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square" lIns="0" tIns="0" rIns="0" bIns="0">
            <a:noAutofit/>
          </a:bodyPr>
          <a:lstStyle/>
          <a:p>
            <a:pPr algn="l">
              <a:defRPr b="1"/>
            </a:pPr>
            <a:r>
              <a:rPr lang="de-DE" dirty="0"/>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square" lIns="0" tIns="0" rIns="0" bIns="0">
            <a:noAutofit/>
          </a:bodyPr>
          <a:lstStyle/>
          <a:p>
            <a:pPr algn="l">
              <a:defRPr b="1"/>
            </a:pPr>
            <a:r>
              <a:rPr lang="de-DE" dirty="0"/>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de-DE" dirty="0"/>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48</a:t>
            </a:fld>
            <a:endParaRPr lang="de-DE"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D4E149F6-4601-33CF-C539-ED91E52EF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896" y="416361"/>
            <a:ext cx="4273960" cy="5531006"/>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FFCE5B1-2F6C-5EFA-ED91-99B89E3C6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146" y="416359"/>
            <a:ext cx="4273960" cy="5531008"/>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49</a:t>
            </a:fld>
            <a:endParaRPr lang="de-DE" sz="1000" dirty="0">
              <a:solidFill>
                <a:srgbClr val="898989"/>
              </a:solidFill>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Diagram&#10;&#10;Description automatically generated">
            <a:extLst>
              <a:ext uri="{FF2B5EF4-FFF2-40B4-BE49-F238E27FC236}">
                <a16:creationId xmlns:a16="http://schemas.microsoft.com/office/drawing/2014/main" id="{6E824507-6937-9195-7194-159064BB5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572" y="433261"/>
            <a:ext cx="4407430" cy="5702954"/>
          </a:xfrm>
          <a:prstGeom prst="rect">
            <a:avLst/>
          </a:prstGeom>
          <a:ln>
            <a:solidFill>
              <a:schemeClr val="tx1"/>
            </a:solidFill>
          </a:ln>
        </p:spPr>
      </p:pic>
      <p:pic>
        <p:nvPicPr>
          <p:cNvPr id="7" name="Picture 6" descr="Diagram&#10;&#10;Description automatically generated">
            <a:extLst>
              <a:ext uri="{FF2B5EF4-FFF2-40B4-BE49-F238E27FC236}">
                <a16:creationId xmlns:a16="http://schemas.microsoft.com/office/drawing/2014/main" id="{C45B9E3F-2124-D65E-D842-BB045DF8F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637" y="433261"/>
            <a:ext cx="4407330" cy="5702954"/>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de-DE" dirty="0">
                <a:solidFill>
                  <a:schemeClr val="accent2"/>
                </a:solidFill>
              </a:rPr>
              <a:t>Einführung</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2999" y="2462644"/>
            <a:ext cx="7522029" cy="3131684"/>
          </a:xfrm>
        </p:spPr>
        <p:txBody>
          <a:bodyPr wrap="square"/>
          <a:lstStyle/>
          <a:p>
            <a:pPr>
              <a:defRPr sz="2400" kern="0">
                <a:ea typeface="Arial" panose="020B0604020202020204" pitchFamily="34" charset="0"/>
              </a:defRPr>
            </a:pPr>
            <a:r>
              <a:rPr lang="de-DE" dirty="0"/>
              <a:t>Name</a:t>
            </a:r>
          </a:p>
          <a:p>
            <a:pPr>
              <a:defRPr sz="2400" kern="0">
                <a:ea typeface="Arial" panose="020B0604020202020204" pitchFamily="34" charset="0"/>
              </a:defRPr>
            </a:pPr>
            <a:r>
              <a:rPr lang="de-DE" dirty="0"/>
              <a:t>Berufliche Tätigkeit</a:t>
            </a:r>
          </a:p>
          <a:p>
            <a:pPr>
              <a:defRPr sz="2400" kern="0">
                <a:ea typeface="Arial" panose="020B0604020202020204" pitchFamily="34" charset="0"/>
              </a:defRPr>
            </a:pPr>
            <a:r>
              <a:rPr lang="de-DE" dirty="0"/>
              <a:t>Anonymer Kunde – Was frustriert Sie am meisten?</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a:lstStyle/>
          <a:p>
            <a:fld id="{1B1CF60C-C85D-47C0-8597-E3BF95F18FA3}" type="slidenum">
              <a:rPr lang="de-DE" smtClean="0"/>
              <a:t>5</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50</a:t>
            </a:fld>
            <a:endParaRPr lang="de-DE" sz="1000" dirty="0">
              <a:solidFill>
                <a:srgbClr val="898989"/>
              </a:solidFill>
            </a:endParaRPr>
          </a:p>
        </p:txBody>
      </p:sp>
      <p:pic>
        <p:nvPicPr>
          <p:cNvPr id="3" name="Picture 2" descr="Text, timeline&#10;&#10;Description automatically generated">
            <a:extLst>
              <a:ext uri="{FF2B5EF4-FFF2-40B4-BE49-F238E27FC236}">
                <a16:creationId xmlns:a16="http://schemas.microsoft.com/office/drawing/2014/main" id="{2996869B-A5C1-ADB9-3B26-0A0EE3E1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954" y="423333"/>
            <a:ext cx="4292636" cy="5554133"/>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F76F5639-BE9F-C5A3-867A-8581E6438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3216" y="423333"/>
            <a:ext cx="4291830" cy="5554133"/>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51</a:t>
            </a:fld>
            <a:endParaRPr lang="de-DE" sz="1000" dirty="0">
              <a:solidFill>
                <a:srgbClr val="898989"/>
              </a:solidFill>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Timeline&#10;&#10;Description automatically generated">
            <a:extLst>
              <a:ext uri="{FF2B5EF4-FFF2-40B4-BE49-F238E27FC236}">
                <a16:creationId xmlns:a16="http://schemas.microsoft.com/office/drawing/2014/main" id="{5BE514FD-B5EC-61FE-53C6-C1FD97F5A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01" y="394892"/>
            <a:ext cx="4426952" cy="5729555"/>
          </a:xfrm>
          <a:prstGeom prst="rect">
            <a:avLst/>
          </a:prstGeom>
          <a:ln>
            <a:solidFill>
              <a:schemeClr val="tx1"/>
            </a:solidFill>
          </a:ln>
        </p:spPr>
      </p:pic>
      <p:pic>
        <p:nvPicPr>
          <p:cNvPr id="7" name="Picture 6" descr="Text&#10;&#10;Description automatically generated with low confidence">
            <a:extLst>
              <a:ext uri="{FF2B5EF4-FFF2-40B4-BE49-F238E27FC236}">
                <a16:creationId xmlns:a16="http://schemas.microsoft.com/office/drawing/2014/main" id="{2291B345-CDE2-1FC6-9BE8-EC6C095E6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484" y="394892"/>
            <a:ext cx="4427384" cy="5729555"/>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52</a:t>
            </a:fld>
            <a:endParaRPr lang="de-DE" sz="1000" dirty="0">
              <a:solidFill>
                <a:srgbClr val="898989"/>
              </a:solidFill>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Graphical user interface, text, application&#10;&#10;Description automatically generated">
            <a:extLst>
              <a:ext uri="{FF2B5EF4-FFF2-40B4-BE49-F238E27FC236}">
                <a16:creationId xmlns:a16="http://schemas.microsoft.com/office/drawing/2014/main" id="{8341CA51-5464-7092-E988-E99091880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24" y="309282"/>
            <a:ext cx="4467221" cy="5781109"/>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A585212C-5F11-0D87-AEF8-5C5C8C196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757" y="309282"/>
            <a:ext cx="4467221" cy="5781109"/>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7523922" cy="476250"/>
          </a:xfrm>
        </p:spPr>
        <p:txBody>
          <a:bodyPr/>
          <a:lstStyle/>
          <a:p>
            <a:r>
              <a:rPr lang="de-DE" dirty="0"/>
              <a:t>Virtuelle Zustellung: </a:t>
            </a:r>
            <a:br>
              <a:rPr lang="de-DE" dirty="0"/>
            </a:br>
            <a:r>
              <a:rPr lang="de-DE" dirty="0"/>
              <a:t>So können Sie auf Ihr Profil zugreifen</a:t>
            </a:r>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r>
              <a:rPr lang="de-DE"/>
              <a:t>Bei tracomlearning.com anmelden</a:t>
            </a:r>
          </a:p>
          <a:p>
            <a:r>
              <a:rPr lang="de-DE"/>
              <a:t>Benutzernamen und Passwort eingeben</a:t>
            </a:r>
          </a:p>
          <a:p>
            <a:r>
              <a:rPr lang="de-DE"/>
              <a:t>Bericht herunterladen</a:t>
            </a:r>
            <a:endParaRPr lang="de-DE" dirty="0"/>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p:txBody>
          <a:bodyPr/>
          <a:lstStyle/>
          <a:p>
            <a:fld id="{1B1CF60C-C85D-47C0-8597-E3BF95F18FA3}" type="slidenum">
              <a:rPr lang="de-DE" smtClean="0"/>
              <a:t>53</a:t>
            </a:fld>
            <a:endParaRPr lang="de-DE" dirty="0"/>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de-DE" smtClean="0"/>
              <a:t>54</a:t>
            </a:fld>
            <a:endParaRPr lang="de-DE" dirty="0"/>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300460" cy="341632"/>
          </a:xfrm>
          <a:prstGeom prst="rect">
            <a:avLst/>
          </a:prstGeom>
          <a:solidFill>
            <a:srgbClr val="C00000"/>
          </a:solidFill>
          <a:ln>
            <a:solidFill>
              <a:schemeClr val="tx1"/>
            </a:solidFill>
          </a:ln>
        </p:spPr>
        <p:txBody>
          <a:bodyPr wrap="square" anchor="ctr">
            <a:noAutofit/>
          </a:bodyPr>
          <a:lstStyle/>
          <a:p>
            <a:pPr>
              <a:lnSpc>
                <a:spcPct val="90000"/>
              </a:lnSpc>
              <a:defRPr>
                <a:solidFill>
                  <a:schemeClr val="bg1"/>
                </a:solidFill>
                <a:ea typeface="Arial" panose="020B0604020202020204" pitchFamily="34" charset="0"/>
              </a:defRPr>
            </a:pPr>
            <a:r>
              <a:rPr lang="de-DE" sz="1500" dirty="0"/>
              <a:t>1. Gehen Sie zu tracomlearning.com</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5440" y="605570"/>
            <a:ext cx="634967" cy="634967"/>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E7B818C6-36EE-46C8-4F96-695E0E2E2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5587" y="2266733"/>
            <a:ext cx="8100445" cy="4023360"/>
          </a:xfrm>
          <a:prstGeom prst="rect">
            <a:avLst/>
          </a:prstGeom>
        </p:spPr>
      </p:pic>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7537" y="4453985"/>
            <a:ext cx="634967" cy="634967"/>
          </a:xfrm>
          <a:prstGeom prst="rect">
            <a:avLst/>
          </a:prstGeom>
        </p:spPr>
      </p:pic>
      <p:sp>
        <p:nvSpPr>
          <p:cNvPr id="12" name="Rectangle 11">
            <a:extLst>
              <a:ext uri="{FF2B5EF4-FFF2-40B4-BE49-F238E27FC236}">
                <a16:creationId xmlns:a16="http://schemas.microsoft.com/office/drawing/2014/main" id="{0B90F3E5-C7AE-8346-9C1F-83262CD30C9C}"/>
              </a:ext>
            </a:extLst>
          </p:cNvPr>
          <p:cNvSpPr/>
          <p:nvPr/>
        </p:nvSpPr>
        <p:spPr>
          <a:xfrm>
            <a:off x="5374092" y="4713970"/>
            <a:ext cx="2993673" cy="897728"/>
          </a:xfrm>
          <a:prstGeom prst="rect">
            <a:avLst/>
          </a:prstGeom>
          <a:solidFill>
            <a:srgbClr val="C00000"/>
          </a:solidFill>
          <a:ln>
            <a:solidFill>
              <a:schemeClr val="bg1"/>
            </a:solidFill>
          </a:ln>
        </p:spPr>
        <p:txBody>
          <a:bodyPr wrap="square">
            <a:noAutofit/>
          </a:bodyPr>
          <a:lstStyle/>
          <a:p>
            <a:pPr>
              <a:lnSpc>
                <a:spcPct val="90000"/>
              </a:lnSpc>
              <a:defRPr>
                <a:solidFill>
                  <a:schemeClr val="bg1"/>
                </a:solidFill>
                <a:ea typeface="Arial" panose="020B0604020202020204" pitchFamily="34" charset="0"/>
              </a:defRPr>
            </a:pPr>
            <a:r>
              <a:rPr lang="de-DE" sz="1500" spc="-10" dirty="0"/>
              <a:t>2. Geben Sie Ihren Benutzernamen und Ihr Passwort ein und melden Sie sich mit einem Klick auf „Login“ an </a:t>
            </a:r>
          </a:p>
        </p:txBody>
      </p:sp>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de-DE" smtClean="0"/>
              <a:t>55</a:t>
            </a:fld>
            <a:endParaRPr lang="de-DE" dirty="0"/>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de-DE"/>
              <a:t>© The TRACOM Corporation. Alle Rechte vorbehalten.</a:t>
            </a:r>
            <a:endParaRPr lang="de-DE" dirty="0"/>
          </a:p>
        </p:txBody>
      </p:sp>
      <p:pic>
        <p:nvPicPr>
          <p:cNvPr id="6" name="Picture 5" descr="Graphical user interface, text, application, email&#10;&#10;Description automatically generated">
            <a:extLst>
              <a:ext uri="{FF2B5EF4-FFF2-40B4-BE49-F238E27FC236}">
                <a16:creationId xmlns:a16="http://schemas.microsoft.com/office/drawing/2014/main" id="{38BCA1E6-37B7-2059-B3E9-E3535F3FD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896" y="275170"/>
            <a:ext cx="9521805" cy="5985930"/>
          </a:xfrm>
          <a:prstGeom prst="rect">
            <a:avLst/>
          </a:prstGeom>
          <a:ln>
            <a:solidFill>
              <a:schemeClr val="tx1"/>
            </a:solidFill>
          </a:ln>
        </p:spPr>
      </p:pic>
      <p:sp>
        <p:nvSpPr>
          <p:cNvPr id="12" name="Rectangle 11">
            <a:extLst>
              <a:ext uri="{FF2B5EF4-FFF2-40B4-BE49-F238E27FC236}">
                <a16:creationId xmlns:a16="http://schemas.microsoft.com/office/drawing/2014/main" id="{4C9D6C18-D707-8B41-B48D-E0D9AC7ECBFA}"/>
              </a:ext>
            </a:extLst>
          </p:cNvPr>
          <p:cNvSpPr/>
          <p:nvPr/>
        </p:nvSpPr>
        <p:spPr>
          <a:xfrm>
            <a:off x="6225479" y="135470"/>
            <a:ext cx="3646211" cy="1200329"/>
          </a:xfrm>
          <a:prstGeom prst="rect">
            <a:avLst/>
          </a:prstGeom>
          <a:solidFill>
            <a:srgbClr val="C00000"/>
          </a:solidFill>
          <a:ln>
            <a:solidFill>
              <a:schemeClr val="tx1"/>
            </a:solidFill>
          </a:ln>
        </p:spPr>
        <p:txBody>
          <a:bodyPr wrap="square">
            <a:spAutoFit/>
          </a:bodyPr>
          <a:lstStyle/>
          <a:p>
            <a:pPr>
              <a:lnSpc>
                <a:spcPct val="90000"/>
              </a:lnSpc>
              <a:defRPr>
                <a:solidFill>
                  <a:schemeClr val="bg1"/>
                </a:solidFill>
                <a:ea typeface="Arial" panose="020B0604020202020204" pitchFamily="34" charset="0"/>
              </a:defRPr>
            </a:pPr>
            <a:r>
              <a:rPr lang="de-DE" sz="1600" dirty="0"/>
              <a:t>Laden Sie Ihr Profil herunter, indem Sie zum Abschnitt „Profilberichte“ (</a:t>
            </a:r>
            <a:r>
              <a:rPr lang="de-DE" sz="1400" dirty="0"/>
              <a:t>Profile</a:t>
            </a:r>
            <a:r>
              <a:rPr lang="de-DE" sz="1600" dirty="0"/>
              <a:t> Reports) navigieren und auf das „Download“-Symbol zum Herunterladen klicken</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1125" y="3111516"/>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de-DE"/>
              <a:t>Kennen und kontrollieren Sie sich selbst</a:t>
            </a:r>
            <a:endParaRPr lang="de-DE" dirty="0"/>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wrap="square">
            <a:noAutofit/>
          </a:bodyPr>
          <a:lstStyle/>
          <a:p>
            <a:r>
              <a:rPr lang="de-DE" dirty="0"/>
              <a:t>SOCIAL STYLE</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extLst>
              <p:ext uri="{D42A27DB-BD31-4B8C-83A1-F6EECF244321}">
                <p14:modId xmlns:p14="http://schemas.microsoft.com/office/powerpoint/2010/main" val="3268964313"/>
              </p:ext>
            </p:extLst>
          </p:nvPr>
        </p:nvGraphicFramePr>
        <p:xfrm>
          <a:off x="3130199" y="2316162"/>
          <a:ext cx="8735230" cy="3627436"/>
        </p:xfrm>
        <a:graphic>
          <a:graphicData uri="http://schemas.openxmlformats.org/drawingml/2006/table">
            <a:tbl>
              <a:tblPr>
                <a:tableStyleId>{5FD0F851-EC5A-4D38-B0AD-8093EC10F338}</a:tableStyleId>
              </a:tblPr>
              <a:tblGrid>
                <a:gridCol w="4199515">
                  <a:extLst>
                    <a:ext uri="{9D8B030D-6E8A-4147-A177-3AD203B41FA5}">
                      <a16:colId xmlns:a16="http://schemas.microsoft.com/office/drawing/2014/main" val="3189160838"/>
                    </a:ext>
                  </a:extLst>
                </a:gridCol>
                <a:gridCol w="4535715">
                  <a:extLst>
                    <a:ext uri="{9D8B030D-6E8A-4147-A177-3AD203B41FA5}">
                      <a16:colId xmlns:a16="http://schemas.microsoft.com/office/drawing/2014/main" val="212193650"/>
                    </a:ext>
                  </a:extLst>
                </a:gridCol>
              </a:tblGrid>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wrap="square">
            <a:noAutofit/>
          </a:bodyPr>
          <a:lstStyle/>
          <a:p>
            <a:pPr>
              <a:lnSpc>
                <a:spcPct val="85000"/>
              </a:lnSpc>
              <a:defRPr sz="1800"/>
            </a:pPr>
            <a:r>
              <a:rPr lang="de-DE" sz="1800" dirty="0"/>
              <a:t>Meine Stil-Verhaltensweisen, die Kunden dieses Stils frustrieren</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de-DE" smtClean="0"/>
              <a:t>56</a:t>
            </a:fld>
            <a:endParaRPr lang="de-DE"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de-DE" dirty="0"/>
                <a:t>Treibend</a:t>
              </a: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de-DE"/>
              <a:t>Expressiv</a:t>
            </a:r>
            <a:endParaRPr lang="de-DE" dirty="0">
              <a:solidFill>
                <a:schemeClr val="accent2"/>
              </a:solidFill>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de-DE"/>
              <a:t>Rücksichtsvoll</a:t>
            </a:r>
            <a:endParaRPr lang="de-DE" dirty="0">
              <a:solidFill>
                <a:schemeClr val="accent2"/>
              </a:solidFill>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de-DE"/>
                <a:t>Analytisch</a:t>
              </a:r>
              <a:endParaRPr lang="de-DE" dirty="0"/>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600" dirty="0">
              <a:solidFill>
                <a:schemeClr val="bg1"/>
              </a:solidFill>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600" dirty="0">
              <a:solidFill>
                <a:schemeClr val="bg1"/>
              </a:solidFill>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638126" y="1391446"/>
            <a:ext cx="4394220"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defRPr sz="1800"/>
            </a:pPr>
            <a:r>
              <a:rPr lang="de-DE" sz="1800" dirty="0"/>
              <a:t>Das kann ich tun, um die Verhaltensweise meines Stils zu kontrollieren</a:t>
            </a: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de-DE"/>
              <a:t>Techniken zur Stilbeobachtung</a:t>
            </a:r>
            <a:endParaRPr lang="de-DE" dirty="0"/>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de-DE" dirty="0"/>
              <a:t>Ziehen Sie keine voreiligen Schlüsse</a:t>
            </a:r>
          </a:p>
          <a:p>
            <a:pPr>
              <a:spcBef>
                <a:spcPts val="1500"/>
              </a:spcBef>
              <a:spcAft>
                <a:spcPts val="1000"/>
              </a:spcAft>
              <a:defRPr sz="2000"/>
            </a:pPr>
            <a:r>
              <a:rPr lang="de-DE" dirty="0"/>
              <a:t>Bleiben Sie objektiv</a:t>
            </a:r>
          </a:p>
          <a:p>
            <a:pPr>
              <a:spcBef>
                <a:spcPts val="1500"/>
              </a:spcBef>
              <a:spcAft>
                <a:spcPts val="1000"/>
              </a:spcAft>
              <a:defRPr sz="2000"/>
            </a:pPr>
            <a:r>
              <a:rPr lang="de-DE" dirty="0"/>
              <a:t>Trennen Sie Stil-Verhalten von der Rolle oder Position einer Person</a:t>
            </a:r>
          </a:p>
          <a:p>
            <a:pPr>
              <a:spcBef>
                <a:spcPts val="1500"/>
              </a:spcBef>
              <a:spcAft>
                <a:spcPts val="1000"/>
              </a:spcAft>
              <a:defRPr sz="2000"/>
            </a:pPr>
            <a:r>
              <a:rPr lang="de-DE" dirty="0"/>
              <a:t>Ein moderates Maß an Stress kann den Stil eines Menschen deutlicher zeigen</a:t>
            </a:r>
          </a:p>
          <a:p>
            <a:pPr>
              <a:spcBef>
                <a:spcPts val="1500"/>
              </a:spcBef>
              <a:spcAft>
                <a:spcPts val="1000"/>
              </a:spcAft>
              <a:defRPr sz="2000"/>
            </a:pPr>
            <a:r>
              <a:rPr lang="de-DE" dirty="0"/>
              <a:t>Aus dem Weg gehen (Beobachter sein)</a:t>
            </a:r>
          </a:p>
          <a:p>
            <a:pPr>
              <a:spcBef>
                <a:spcPts val="1500"/>
              </a:spcBef>
              <a:spcAft>
                <a:spcPts val="1000"/>
              </a:spcAft>
            </a:pPr>
            <a:endParaRPr lang="de-DE"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de-DE" smtClean="0"/>
              <a:t>57</a:t>
            </a:fld>
            <a:endParaRPr lang="de-DE"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6179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dirty="0"/>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3698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a:t>2</a:t>
            </a:r>
            <a:endParaRPr lang="de-DE"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21508"/>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a:t>3</a:t>
            </a:r>
            <a:endParaRPr lang="de-DE"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8493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a:t>4</a:t>
            </a:r>
            <a:endParaRPr lang="de-DE"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108599"/>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dirty="0"/>
              <a:t>5</a:t>
            </a: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de-DE" dirty="0">
                <a:solidFill>
                  <a:schemeClr val="accent2"/>
                </a:solidFill>
              </a:rPr>
              <a:t>Anpassungsfähigkeit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de-DE" smtClean="0"/>
              <a:t>58</a:t>
            </a:fld>
            <a:endParaRPr lang="de-DE"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8" y="2684227"/>
            <a:ext cx="7487019" cy="1588707"/>
          </a:xfrm>
        </p:spPr>
        <p:txBody>
          <a:bodyPr wrap="square"/>
          <a:lstStyle/>
          <a:p>
            <a:r>
              <a:rPr lang="de-DE" dirty="0">
                <a:solidFill>
                  <a:schemeClr val="accent2"/>
                </a:solidFill>
              </a:rPr>
              <a:t>Anpassungsfähigkeit bedeutet, wie gut Sie sich an die Stil-Bedürfnisse anderer anpassen</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de-DE" smtClean="0"/>
              <a:t>59</a:t>
            </a:fld>
            <a:endParaRPr lang="de-DE"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de-DE"/>
              <a:t>Der Stil in Aktion</a:t>
            </a:r>
            <a:endParaRPr lang="de-DE"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de-DE"/>
              <a:t>Beobachtungen</a:t>
            </a:r>
          </a:p>
          <a:p>
            <a:pPr algn="r">
              <a:spcBef>
                <a:spcPct val="0"/>
              </a:spcBef>
              <a:buClrTx/>
              <a:buSzTx/>
              <a:buFontTx/>
              <a:buNone/>
            </a:pPr>
            <a:endParaRPr lang="de-DE" sz="2400">
              <a:cs typeface="+mn-cs"/>
            </a:endParaRPr>
          </a:p>
          <a:p>
            <a:pPr algn="r">
              <a:spcBef>
                <a:spcPct val="0"/>
              </a:spcBef>
              <a:buClrTx/>
              <a:buSzTx/>
              <a:buFontTx/>
              <a:buNone/>
              <a:defRPr sz="2400"/>
            </a:pPr>
            <a:r>
              <a:rPr lang="de-DE"/>
              <a:t>Meinungen</a:t>
            </a:r>
          </a:p>
          <a:p>
            <a:endParaRPr lang="de-DE"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de-DE" smtClean="0"/>
              <a:t>6</a:t>
            </a:fld>
            <a:endParaRPr lang="de-DE"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de-DE"/>
              <a:t>© The TRACOM Corporation. Alle Rechte vorbehalten.</a:t>
            </a:r>
            <a:endParaRPr lang="de-DE" dirty="0"/>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de-DE"/>
                <a:t> Kyle</a:t>
              </a:r>
              <a:endParaRPr lang="de-DE" dirty="0"/>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de-DE"/>
                <a:t> Lana</a:t>
              </a:r>
              <a:endParaRPr lang="de-DE" dirty="0"/>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de-DE"/>
                <a:t>AJ</a:t>
              </a:r>
              <a:endParaRPr lang="de-DE" dirty="0"/>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de-DE"/>
                <a:t>Abby</a:t>
              </a:r>
              <a:endParaRPr lang="de-DE" dirty="0"/>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101203" y="1780349"/>
            <a:ext cx="4056062" cy="1008891"/>
          </a:xfrm>
        </p:spPr>
        <p:txBody>
          <a:bodyPr wrap="square" anchor="t" anchorCtr="0"/>
          <a:lstStyle/>
          <a:p>
            <a:r>
              <a:rPr lang="de-DE" sz="2900" dirty="0"/>
              <a:t>Vier Quellen der Anpassungsfähigkeit</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de-DE" dirty="0"/>
              <a:t> </a:t>
            </a:r>
          </a:p>
        </p:txBody>
      </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de-DE" smtClean="0"/>
              <a:t>60</a:t>
            </a:fld>
            <a:endParaRPr lang="de-DE"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Image</a:t>
              </a:r>
              <a:endParaRPr lang="de-DE"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dirty="0"/>
                <a:t>Präsentation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Kompetenz</a:t>
              </a:r>
              <a:endParaRPr lang="de-DE"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Feedback</a:t>
              </a:r>
              <a:endParaRPr lang="de-DE"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de-DE" dirty="0"/>
                <a:t>Die angemessene Verwendung von</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de-DE" dirty="0"/>
                <a:t>Führt zu</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Höhere Anpassungsfähigkeit</a:t>
              </a:r>
              <a:endParaRPr lang="de-DE"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de-DE"/>
              <a:t>Anpassungsfähigkeit in Aktion</a:t>
            </a:r>
            <a:endParaRPr lang="de-DE"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506488" y="2316164"/>
            <a:ext cx="3219351" cy="2049280"/>
          </a:xfrm>
        </p:spPr>
        <p:txBody>
          <a:bodyPr wrap="square" anchor="ctr">
            <a:noAutofit/>
          </a:bodyPr>
          <a:lstStyle/>
          <a:p>
            <a:pPr algn="r">
              <a:spcBef>
                <a:spcPts val="500"/>
              </a:spcBef>
              <a:buClrTx/>
              <a:buSzTx/>
              <a:buFontTx/>
              <a:buNone/>
              <a:defRPr sz="2400"/>
            </a:pPr>
            <a:r>
              <a:rPr lang="de-DE" dirty="0"/>
              <a:t>Was hat jede </a:t>
            </a:r>
            <a:br>
              <a:rPr lang="de-DE" dirty="0"/>
            </a:br>
            <a:r>
              <a:rPr lang="de-DE" dirty="0"/>
              <a:t>Person getan, um anpassungsfähig zu handeln?</a:t>
            </a:r>
          </a:p>
          <a:p>
            <a:pPr algn="r">
              <a:spcBef>
                <a:spcPts val="500"/>
              </a:spcBef>
              <a:buClrTx/>
              <a:buSzTx/>
              <a:buFontTx/>
              <a:buNone/>
              <a:defRPr sz="2400"/>
            </a:pPr>
            <a:r>
              <a:rPr lang="de-DE" dirty="0"/>
              <a:t>Wie haben sich die Personen im Einzelnen verhalten?</a:t>
            </a:r>
            <a:endParaRPr lang="de-DE" sz="2400" dirty="0">
              <a:cs typeface="+mn-cs"/>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de-DE" smtClean="0"/>
              <a:t>61</a:t>
            </a:fld>
            <a:endParaRPr lang="de-DE"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a:cxnSpLocks/>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noAutofit/>
            </a:bodyPr>
            <a:lstStyle/>
            <a:p>
              <a:pPr algn="ctr"/>
              <a:r>
                <a:rPr lang="de-DE"/>
                <a:t> Kyle</a:t>
              </a:r>
              <a:endParaRPr lang="de-DE" dirty="0"/>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de-DE"/>
                <a:t> Lana</a:t>
              </a:r>
              <a:endParaRPr lang="de-DE" dirty="0"/>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de-DE"/>
                <a:t>AJ</a:t>
              </a:r>
              <a:endParaRPr lang="de-DE" dirty="0"/>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de-DE"/>
                <a:t>Abby</a:t>
              </a:r>
              <a:endParaRPr lang="de-DE" dirty="0"/>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a:xfrm>
            <a:off x="1142999" y="2316163"/>
            <a:ext cx="9180095" cy="1968499"/>
          </a:xfrm>
        </p:spPr>
        <p:txBody>
          <a:bodyPr/>
          <a:lstStyle/>
          <a:p>
            <a:r>
              <a:rPr lang="de-DE" dirty="0">
                <a:solidFill>
                  <a:schemeClr val="accent2"/>
                </a:solidFill>
              </a:rPr>
              <a:t>Anpassungsfähigkeitsprofil</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de-DE" smtClean="0"/>
              <a:t>62</a:t>
            </a:fld>
            <a:endParaRPr lang="de-DE"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de-DE"/>
              <a:t>Anpassungsfähigkeit</a:t>
            </a:r>
            <a:endParaRPr lang="de-DE"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de-DE" smtClean="0"/>
              <a:t>63</a:t>
            </a:fld>
            <a:endParaRPr lang="de-DE"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de-DE"/>
              <a:t>Ein Maß für Ihre Konsequenz bei der Anpassung an die Stil-Bedürfnisse der anderen</a:t>
            </a:r>
            <a:endParaRPr lang="de-DE" dirty="0"/>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747093041"/>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Nicht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err="1"/>
                        <a:t>Einigermaßen</a:t>
                      </a:r>
                      <a:r>
                        <a:rPr dirty="0"/>
                        <a:t> </a:t>
                      </a:r>
                      <a:r>
                        <a:rPr dirty="0" err="1"/>
                        <a:t>konsistent</a:t>
                      </a:r>
                      <a:endParaRPr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In der Regel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Sehr </a:t>
                      </a:r>
                      <a:r>
                        <a:rPr dirty="0" err="1"/>
                        <a:t>konsistent</a:t>
                      </a:r>
                      <a:endParaRPr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de-DE"/>
              <a:t>Die Bedeutung der Anpassungsfähigkeitspositionen</a:t>
            </a:r>
            <a:endParaRPr lang="de-DE"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3625617511"/>
              </p:ext>
            </p:extLst>
          </p:nvPr>
        </p:nvGraphicFramePr>
        <p:xfrm>
          <a:off x="390524" y="2316163"/>
          <a:ext cx="11572877" cy="2641925"/>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überhaupt</a:t>
                      </a:r>
                      <a:r>
                        <a:rPr dirty="0"/>
                        <a:t> </a:t>
                      </a:r>
                      <a:r>
                        <a:rPr dirty="0" err="1"/>
                        <a:t>nicht</a:t>
                      </a:r>
                      <a:r>
                        <a:rPr dirty="0"/>
                        <a:t> </a:t>
                      </a:r>
                      <a:r>
                        <a:rPr dirty="0" err="1"/>
                        <a:t>zu</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nicht</a:t>
                      </a:r>
                      <a:r>
                        <a:rPr lang="en-US" dirty="0"/>
                        <a:t> </a:t>
                      </a:r>
                      <a:r>
                        <a:rPr dirty="0" err="1"/>
                        <a:t>zu</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teilweise</a:t>
                      </a:r>
                      <a:r>
                        <a:rPr dirty="0"/>
                        <a:t> </a:t>
                      </a:r>
                      <a:r>
                        <a:rPr dirty="0" err="1"/>
                        <a:t>zu</a:t>
                      </a:r>
                      <a:br>
                        <a:rPr lang="en-US" sz="1400" baseline="0" dirty="0"/>
                      </a:br>
                      <a:r>
                        <a:rPr dirty="0" err="1"/>
                        <a:t>teilweise</a:t>
                      </a:r>
                      <a:r>
                        <a:rPr dirty="0"/>
                        <a:t> </a:t>
                      </a:r>
                      <a:r>
                        <a:rPr dirty="0" err="1"/>
                        <a:t>nicht</a:t>
                      </a:r>
                      <a:r>
                        <a:rPr lang="en-US" dirty="0"/>
                        <a:t> </a:t>
                      </a:r>
                      <a:r>
                        <a:rPr dirty="0" err="1"/>
                        <a:t>zu</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Stimme zu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Stimme voll und ganz zu</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marL="192088" indent="-192088">
                        <a:defRPr sz="1400"/>
                      </a:pPr>
                      <a:r>
                        <a:rPr dirty="0"/>
                        <a:t>1. </a:t>
                      </a:r>
                      <a:r>
                        <a:rPr dirty="0" err="1"/>
                        <a:t>Geht</a:t>
                      </a:r>
                      <a:r>
                        <a:rPr dirty="0"/>
                        <a:t> </a:t>
                      </a:r>
                      <a:r>
                        <a:rPr dirty="0" err="1"/>
                        <a:t>mit</a:t>
                      </a:r>
                      <a:r>
                        <a:rPr dirty="0"/>
                        <a:t> </a:t>
                      </a:r>
                      <a:r>
                        <a:rPr dirty="0" err="1"/>
                        <a:t>einer</a:t>
                      </a:r>
                      <a:r>
                        <a:rPr dirty="0"/>
                        <a:t> </a:t>
                      </a:r>
                      <a:r>
                        <a:rPr dirty="0" err="1"/>
                        <a:t>positiven</a:t>
                      </a:r>
                      <a:r>
                        <a:rPr dirty="0"/>
                        <a:t> </a:t>
                      </a:r>
                      <a:r>
                        <a:rPr dirty="0" err="1"/>
                        <a:t>Einstellung</a:t>
                      </a:r>
                      <a:r>
                        <a:rPr dirty="0"/>
                        <a:t> an </a:t>
                      </a:r>
                      <a:r>
                        <a:rPr dirty="0" err="1"/>
                        <a:t>neue</a:t>
                      </a:r>
                      <a:r>
                        <a:rPr dirty="0"/>
                        <a:t> </a:t>
                      </a:r>
                      <a:r>
                        <a:rPr dirty="0" err="1"/>
                        <a:t>Situationen</a:t>
                      </a:r>
                      <a:r>
                        <a:rPr dirty="0"/>
                        <a:t> </a:t>
                      </a:r>
                      <a:r>
                        <a:rPr dirty="0" err="1"/>
                        <a:t>heran</a:t>
                      </a:r>
                      <a:r>
                        <a:rPr dirty="0"/>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marL="192088" indent="-192088">
                        <a:defRPr sz="1400"/>
                      </a:pPr>
                      <a:r>
                        <a:rPr dirty="0"/>
                        <a:t>2. </a:t>
                      </a:r>
                      <a:r>
                        <a:rPr dirty="0" err="1"/>
                        <a:t>Baut</a:t>
                      </a:r>
                      <a:r>
                        <a:rPr dirty="0"/>
                        <a:t> </a:t>
                      </a:r>
                      <a:r>
                        <a:rPr dirty="0" err="1"/>
                        <a:t>gute</a:t>
                      </a:r>
                      <a:r>
                        <a:rPr dirty="0"/>
                        <a:t> </a:t>
                      </a:r>
                      <a:r>
                        <a:rPr dirty="0" err="1"/>
                        <a:t>Beziehungen</a:t>
                      </a:r>
                      <a:r>
                        <a:rPr dirty="0"/>
                        <a:t> </a:t>
                      </a:r>
                      <a:r>
                        <a:rPr dirty="0" err="1"/>
                        <a:t>zu</a:t>
                      </a:r>
                      <a:r>
                        <a:rPr dirty="0"/>
                        <a:t> </a:t>
                      </a:r>
                      <a:r>
                        <a:rPr dirty="0" err="1"/>
                        <a:t>seinen</a:t>
                      </a:r>
                      <a:r>
                        <a:rPr dirty="0"/>
                        <a:t> </a:t>
                      </a:r>
                      <a:r>
                        <a:rPr dirty="0" err="1"/>
                        <a:t>Kolleginnen</a:t>
                      </a:r>
                      <a:r>
                        <a:rPr dirty="0"/>
                        <a:t> und </a:t>
                      </a:r>
                      <a:r>
                        <a:rPr dirty="0" err="1"/>
                        <a:t>Kollegen</a:t>
                      </a:r>
                      <a:r>
                        <a:rPr dirty="0"/>
                        <a:t> auf.</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dirty="0"/>
                        <a:t>3. </a:t>
                      </a:r>
                      <a:r>
                        <a:rPr dirty="0" err="1"/>
                        <a:t>Präsentiert</a:t>
                      </a:r>
                      <a:r>
                        <a:rPr dirty="0"/>
                        <a:t> seine Ideen </a:t>
                      </a:r>
                      <a:r>
                        <a:rPr dirty="0" err="1"/>
                        <a:t>wirkungsvoll</a:t>
                      </a:r>
                      <a:r>
                        <a:rPr dirty="0"/>
                        <a:t> </a:t>
                      </a:r>
                      <a:r>
                        <a:rPr dirty="0" err="1"/>
                        <a:t>vor</a:t>
                      </a:r>
                      <a:r>
                        <a:rPr dirty="0"/>
                        <a:t> Gruppen.</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de-DE" smtClean="0"/>
              <a:t>64</a:t>
            </a:fld>
            <a:endParaRPr lang="de-DE"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grpSp>
        <p:nvGrpSpPr>
          <p:cNvPr id="24" name="Group 23">
            <a:extLst>
              <a:ext uri="{FF2B5EF4-FFF2-40B4-BE49-F238E27FC236}">
                <a16:creationId xmlns:a16="http://schemas.microsoft.com/office/drawing/2014/main" id="{EBDB9A1D-FA40-4E00-9CF0-99700D77D960}"/>
              </a:ext>
            </a:extLst>
          </p:cNvPr>
          <p:cNvGrpSpPr/>
          <p:nvPr/>
        </p:nvGrpSpPr>
        <p:grpSpPr>
          <a:xfrm>
            <a:off x="7659008" y="49533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de-DE"/>
                <a:t>Konsistenz</a:t>
              </a:r>
              <a:endParaRPr lang="de-DE"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             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de-DE"/>
              <a:t>Allgemeine Anpassungsfähigkeit</a:t>
            </a:r>
            <a:endParaRPr lang="de-DE"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932267377"/>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Nicht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Einigermaßen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In der Regel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Sehr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ANDERE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SELBST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de-DE" smtClean="0"/>
              <a:t>65</a:t>
            </a:fld>
            <a:endParaRPr lang="de-DE"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de-DE"/>
              <a:t>© The TRACOM Corporation. Alle Rechte vorbehalten.</a:t>
            </a:r>
            <a:endParaRPr lang="de-DE"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de-DE"/>
              <a:t>Ihre Konsistenz bei Verhaltensweisen in Bezug auf Anpassungsfähigkeit</a:t>
            </a:r>
            <a:endParaRPr lang="de-DE" dirty="0"/>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187324" y="228600"/>
            <a:ext cx="4460876" cy="1995488"/>
          </a:xfrm>
        </p:spPr>
        <p:txBody>
          <a:bodyPr anchor="ctr" anchorCtr="0"/>
          <a:lstStyle/>
          <a:p>
            <a:r>
              <a:rPr lang="de-DE" sz="3000" dirty="0"/>
              <a:t>Ausführlichere Informationen zur Anpassungsfähigkeit</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528825130"/>
              </p:ext>
            </p:extLst>
          </p:nvPr>
        </p:nvGraphicFramePr>
        <p:xfrm>
          <a:off x="4170363" y="323320"/>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Nicht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err="1"/>
                        <a:t>Einigermaßen</a:t>
                      </a:r>
                      <a:r>
                        <a:rPr dirty="0"/>
                        <a:t> </a:t>
                      </a:r>
                      <a:r>
                        <a:rPr dirty="0" err="1"/>
                        <a:t>konsistent</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In der Regel </a:t>
                      </a:r>
                      <a:r>
                        <a:rPr dirty="0" err="1"/>
                        <a:t>konsistent</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Sehr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ANDERE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SELBST</a:t>
                      </a:r>
                    </a:p>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3687763" cy="3590926"/>
          </a:xfrm>
        </p:spPr>
        <p:txBody>
          <a:bodyPr wrap="square"/>
          <a:lstStyle/>
          <a:p>
            <a:r>
              <a:rPr lang="de-DE" dirty="0"/>
              <a:t>Ihre Konsistenz bei Verhaltensweisen in Bezug auf Anpassungsfähigkeit</a:t>
            </a:r>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de-DE" smtClean="0"/>
              <a:t>66</a:t>
            </a:fld>
            <a:endParaRPr lang="de-DE" dirty="0"/>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de-DE" dirty="0"/>
              <a:t>Präsentation: X</a:t>
            </a:r>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687993627"/>
              </p:ext>
            </p:extLst>
          </p:nvPr>
        </p:nvGraphicFramePr>
        <p:xfrm>
          <a:off x="4174596" y="2439466"/>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Nicht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Einigermaßen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In der Regel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Sehr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ANDERE</a:t>
                      </a:r>
                    </a:p>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SELBST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de-DE" dirty="0"/>
              <a:t>Kompetenz: Y</a:t>
            </a:r>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550646175"/>
              </p:ext>
            </p:extLst>
          </p:nvPr>
        </p:nvGraphicFramePr>
        <p:xfrm>
          <a:off x="4178829" y="4563669"/>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Nicht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err="1"/>
                        <a:t>Einigermaßen</a:t>
                      </a:r>
                      <a:r>
                        <a:rPr dirty="0"/>
                        <a:t> </a:t>
                      </a:r>
                      <a:r>
                        <a:rPr dirty="0" err="1"/>
                        <a:t>konsistent</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In der Regel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Sehr konsistent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ANDERE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t>SELBST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de-DE"/>
              <a:t>Feedback: X</a:t>
            </a:r>
            <a:endParaRPr lang="de-DE" dirty="0"/>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67</a:t>
            </a:fld>
            <a:endParaRPr lang="de-DE"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7C907F2B-23E6-07F1-3960-564E02F2E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75" y="385763"/>
            <a:ext cx="4289361" cy="5550408"/>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4319BB9D-F09D-9B0F-DB86-D93D05A7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164" y="385233"/>
            <a:ext cx="4289361" cy="5550938"/>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68</a:t>
            </a:fld>
            <a:endParaRPr lang="de-DE"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82EC2F0E-3AFE-293A-601B-AA52AB0E1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135" y="638469"/>
            <a:ext cx="4301382" cy="5565735"/>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883610A4-F341-0666-D7A5-B10C39CD3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764" y="643250"/>
            <a:ext cx="4297101" cy="5560954"/>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69</a:t>
            </a:fld>
            <a:endParaRPr lang="de-DE" sz="1000" dirty="0">
              <a:solidFill>
                <a:srgbClr val="898989"/>
              </a:solidFill>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Graphical user interface, text, application, Word&#10;&#10;Description automatically generated">
            <a:extLst>
              <a:ext uri="{FF2B5EF4-FFF2-40B4-BE49-F238E27FC236}">
                <a16:creationId xmlns:a16="http://schemas.microsoft.com/office/drawing/2014/main" id="{DF1CB4C2-6029-7215-4F0F-959CF74A9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635" y="653796"/>
            <a:ext cx="4289286" cy="5550841"/>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3C45DFA5-719F-C0D1-0E85-AE1FF0B36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080" y="653796"/>
            <a:ext cx="4289286" cy="5550841"/>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de-DE"/>
              <a:t>Mein Kunde – Erste Eindrücke</a:t>
            </a:r>
            <a:endParaRPr lang="de-DE" dirty="0"/>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wrap="square">
            <a:noAutofit/>
          </a:bodyPr>
          <a:lstStyle/>
          <a:p>
            <a:pPr eaLnBrk="1" hangingPunct="1">
              <a:defRPr sz="2400"/>
            </a:pPr>
            <a:r>
              <a:rPr lang="de-DE"/>
              <a:t>Denken Sie an den Kunden, den Sie zuvor identifiziert haben. Geben Sie ihm einen fiktiven Namen und schreiben Sie Folgendes auf:</a:t>
            </a:r>
          </a:p>
          <a:p>
            <a:pPr marL="342900" indent="-342900">
              <a:buFont typeface="Wingdings" panose="05000000000000000000" pitchFamily="2" charset="2"/>
              <a:buChar char="§"/>
              <a:defRPr sz="2400"/>
            </a:pPr>
            <a:r>
              <a:rPr lang="de-DE"/>
              <a:t>Erste Eindrücke, die Sie von dieser Person hatten (aus Ihren ersten Interaktionen)</a:t>
            </a:r>
          </a:p>
          <a:p>
            <a:endParaRPr lang="de-DE" sz="2400"/>
          </a:p>
          <a:p>
            <a:endParaRPr lang="de-DE" sz="2400" dirty="0"/>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de-DE" smtClean="0"/>
              <a:t>7</a:t>
            </a:fld>
            <a:endParaRPr lang="de-DE" dirty="0"/>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70</a:t>
            </a:fld>
            <a:endParaRPr lang="de-DE" sz="1000" dirty="0">
              <a:solidFill>
                <a:srgbClr val="898989"/>
              </a:solidFill>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Text&#10;&#10;Description automatically generated">
            <a:extLst>
              <a:ext uri="{FF2B5EF4-FFF2-40B4-BE49-F238E27FC236}">
                <a16:creationId xmlns:a16="http://schemas.microsoft.com/office/drawing/2014/main" id="{612CB3B8-0A85-6EAA-9D8C-E3B5C3DF7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33" y="1097280"/>
            <a:ext cx="3603567" cy="4663440"/>
          </a:xfrm>
          <a:prstGeom prst="rect">
            <a:avLst/>
          </a:prstGeom>
          <a:ln>
            <a:solidFill>
              <a:schemeClr val="tx1"/>
            </a:solidFill>
          </a:ln>
        </p:spPr>
      </p:pic>
      <p:pic>
        <p:nvPicPr>
          <p:cNvPr id="8" name="Picture 7" descr="Text&#10;&#10;Description automatically generated">
            <a:extLst>
              <a:ext uri="{FF2B5EF4-FFF2-40B4-BE49-F238E27FC236}">
                <a16:creationId xmlns:a16="http://schemas.microsoft.com/office/drawing/2014/main" id="{C78207DE-586A-3776-D698-363C9CA15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434" y="1097280"/>
            <a:ext cx="3603568" cy="4663441"/>
          </a:xfrm>
          <a:prstGeom prst="rect">
            <a:avLst/>
          </a:prstGeom>
          <a:ln>
            <a:solidFill>
              <a:schemeClr val="tx1"/>
            </a:solidFill>
          </a:ln>
        </p:spPr>
      </p:pic>
      <p:pic>
        <p:nvPicPr>
          <p:cNvPr id="11" name="Picture 10" descr="Text&#10;&#10;Description automatically generated">
            <a:extLst>
              <a:ext uri="{FF2B5EF4-FFF2-40B4-BE49-F238E27FC236}">
                <a16:creationId xmlns:a16="http://schemas.microsoft.com/office/drawing/2014/main" id="{9F184599-7198-60A6-E788-31842749F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7436" y="1097280"/>
            <a:ext cx="3603568" cy="4663441"/>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228600" y="228600"/>
            <a:ext cx="3988593" cy="1995488"/>
          </a:xfrm>
        </p:spPr>
        <p:txBody>
          <a:bodyPr wrap="square">
            <a:noAutofit/>
          </a:bodyPr>
          <a:lstStyle/>
          <a:p>
            <a:r>
              <a:rPr lang="de-DE" sz="2800" dirty="0"/>
              <a:t>Schritte zur </a:t>
            </a:r>
            <a:br>
              <a:rPr lang="de-DE" sz="2800" dirty="0"/>
            </a:br>
            <a:r>
              <a:rPr lang="de-DE" sz="2800" dirty="0"/>
              <a:t>Steigerung der zwischenmenschlichen Effektivität</a:t>
            </a:r>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de-DE"/>
              <a:t> </a:t>
            </a:r>
            <a:endParaRPr lang="de-DE" dirty="0"/>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de-DE" sz="2000" dirty="0">
              <a:solidFill>
                <a:schemeClr val="tx1"/>
              </a:solidFill>
            </a:endParaRPr>
          </a:p>
          <a:p>
            <a:pPr>
              <a:buFont typeface="Arial" panose="020B0604020202020204" pitchFamily="34" charset="0"/>
              <a:buChar char="​"/>
              <a:defRPr sz="2000">
                <a:solidFill>
                  <a:schemeClr val="tx1"/>
                </a:solidFill>
              </a:defRPr>
            </a:pPr>
            <a:r>
              <a:rPr lang="de-DE" dirty="0"/>
              <a:t>Erkennen Sie Ihren Einfluss auf andere</a:t>
            </a:r>
          </a:p>
          <a:p>
            <a:pPr>
              <a:buFont typeface="Arial" panose="020B0604020202020204" pitchFamily="34" charset="0"/>
              <a:buChar char="​"/>
              <a:defRPr sz="2000">
                <a:solidFill>
                  <a:schemeClr val="tx1"/>
                </a:solidFill>
              </a:defRPr>
            </a:pPr>
            <a:r>
              <a:rPr lang="de-DE" dirty="0"/>
              <a:t>Steuern Sie Ihr eigenes Verhalten</a:t>
            </a:r>
          </a:p>
          <a:p>
            <a:pPr>
              <a:buFont typeface="Arial" panose="020B0604020202020204" pitchFamily="34" charset="0"/>
              <a:buChar char="​"/>
              <a:defRPr sz="2000">
                <a:solidFill>
                  <a:schemeClr val="tx1"/>
                </a:solidFill>
              </a:defRPr>
            </a:pPr>
            <a:r>
              <a:rPr lang="de-DE" dirty="0"/>
              <a:t>Beobachten Sie andere objektiv</a:t>
            </a:r>
          </a:p>
          <a:p>
            <a:pPr>
              <a:buFont typeface="Arial" panose="020B0604020202020204" pitchFamily="34" charset="0"/>
              <a:buChar char="​"/>
              <a:defRPr sz="2000">
                <a:solidFill>
                  <a:schemeClr val="tx1"/>
                </a:solidFill>
              </a:defRPr>
            </a:pPr>
            <a:r>
              <a:rPr lang="de-DE" dirty="0"/>
              <a:t>Helfen Sie, die Stil-Bedürfnisse anderer zu erfüllen</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de-DE" smtClean="0"/>
              <a:t>71</a:t>
            </a:fld>
            <a:endParaRPr lang="de-DE"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de-DE"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6" y="4058499"/>
            <a:ext cx="187370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de-DE" dirty="0"/>
              <a:t>Sich selbst kennen</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de-DE"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de-DE"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de-DE"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2" y="1511078"/>
            <a:ext cx="209172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de-DE" dirty="0"/>
              <a:t>Sich selbst kontrollieren</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de-DE" dirty="0"/>
              <a:t>Andere kennen</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880457"/>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de-DE" dirty="0"/>
              <a:t>Etwas für andere tun</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de-DE"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de-DE" dirty="0"/>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902523" cy="970054"/>
          </a:xfrm>
        </p:spPr>
        <p:txBody>
          <a:bodyPr wrap="square">
            <a:noAutofit/>
          </a:bodyPr>
          <a:lstStyle/>
          <a:p>
            <a:r>
              <a:rPr lang="de-DE" spc="-20" dirty="0"/>
              <a:t>Vorbereitungen auf Besprechungen</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dirty="0"/>
              <a:t>© The TRACOM Corporation. Alle Rechte vorbehalten.</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72</a:t>
            </a:fld>
            <a:endParaRPr lang="de-DE" dirty="0"/>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12459"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a:lnSpc>
                <a:spcPct val="85000"/>
              </a:lnSpc>
              <a:defRPr sz="1400">
                <a:solidFill>
                  <a:schemeClr val="tx2"/>
                </a:solidFill>
              </a:defRPr>
            </a:pPr>
            <a:r>
              <a:rPr lang="de-DE" sz="1200" dirty="0"/>
              <a:t>TUN</a:t>
            </a:r>
          </a:p>
          <a:p>
            <a:pPr marL="285750" indent="-285750">
              <a:lnSpc>
                <a:spcPct val="85000"/>
              </a:lnSpc>
              <a:buFont typeface="Arial" panose="020B0604020202020204" pitchFamily="34" charset="0"/>
              <a:buChar char="•"/>
              <a:defRPr sz="1400">
                <a:solidFill>
                  <a:schemeClr val="tx2"/>
                </a:solidFill>
              </a:defRPr>
            </a:pPr>
            <a:r>
              <a:rPr lang="de-DE" sz="1200" dirty="0"/>
              <a:t>Erwartete Ergebnisse angeben</a:t>
            </a:r>
          </a:p>
          <a:p>
            <a:pPr marL="285750" indent="-285750">
              <a:lnSpc>
                <a:spcPct val="85000"/>
              </a:lnSpc>
              <a:buFont typeface="Arial" panose="020B0604020202020204" pitchFamily="34" charset="0"/>
              <a:buChar char="•"/>
              <a:defRPr sz="1400">
                <a:solidFill>
                  <a:schemeClr val="tx2"/>
                </a:solidFill>
              </a:defRPr>
            </a:pPr>
            <a:r>
              <a:rPr lang="de-DE" sz="1200" dirty="0"/>
              <a:t>Zustimmung zur Tagesordnung einholen</a:t>
            </a:r>
          </a:p>
          <a:p>
            <a:pPr marL="285750" indent="-285750">
              <a:lnSpc>
                <a:spcPct val="85000"/>
              </a:lnSpc>
              <a:buFont typeface="Arial" panose="020B0604020202020204" pitchFamily="34" charset="0"/>
              <a:buChar char="•"/>
              <a:defRPr sz="1400">
                <a:solidFill>
                  <a:schemeClr val="tx2"/>
                </a:solidFill>
              </a:defRPr>
            </a:pPr>
            <a:r>
              <a:rPr lang="de-DE" sz="1200" dirty="0"/>
              <a:t>Der Person erlauben, Einzelheiten des Treffens zu kontrollieren</a:t>
            </a:r>
          </a:p>
          <a:p>
            <a:pPr>
              <a:lnSpc>
                <a:spcPct val="85000"/>
              </a:lnSpc>
              <a:defRPr sz="1400">
                <a:solidFill>
                  <a:schemeClr val="tx2"/>
                </a:solidFill>
              </a:defRPr>
            </a:pPr>
            <a:r>
              <a:rPr lang="de-DE" sz="1200" dirty="0"/>
              <a:t>VERMEIDEN</a:t>
            </a:r>
          </a:p>
          <a:p>
            <a:pPr marL="285750" indent="-285750">
              <a:lnSpc>
                <a:spcPct val="85000"/>
              </a:lnSpc>
              <a:buFont typeface="Arial" panose="020B0604020202020204" pitchFamily="34" charset="0"/>
              <a:buChar char="•"/>
              <a:defRPr sz="1400">
                <a:solidFill>
                  <a:schemeClr val="tx2"/>
                </a:solidFill>
              </a:defRPr>
            </a:pPr>
            <a:r>
              <a:rPr lang="de-DE" sz="1200" dirty="0"/>
              <a:t>Spät anfangen</a:t>
            </a:r>
          </a:p>
          <a:p>
            <a:pPr marL="285750" indent="-285750">
              <a:lnSpc>
                <a:spcPct val="85000"/>
              </a:lnSpc>
              <a:buFont typeface="Arial" panose="020B0604020202020204" pitchFamily="34" charset="0"/>
              <a:buChar char="•"/>
              <a:defRPr sz="1400">
                <a:solidFill>
                  <a:schemeClr val="tx2"/>
                </a:solidFill>
              </a:defRPr>
            </a:pPr>
            <a:r>
              <a:rPr lang="de-DE" sz="1200" dirty="0"/>
              <a:t>Unorganisiert sein</a:t>
            </a:r>
          </a:p>
          <a:p>
            <a:pPr marL="285750" indent="-285750">
              <a:lnSpc>
                <a:spcPct val="85000"/>
              </a:lnSpc>
              <a:buFont typeface="Arial" panose="020B0604020202020204" pitchFamily="34" charset="0"/>
              <a:buChar char="•"/>
              <a:defRPr sz="1400">
                <a:solidFill>
                  <a:schemeClr val="tx2"/>
                </a:solidFill>
              </a:defRPr>
            </a:pPr>
            <a:r>
              <a:rPr lang="de-DE" sz="1200" dirty="0"/>
              <a:t>Entscheidungen unnötig blockieren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4730"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Expressiv</a:t>
            </a:r>
          </a:p>
          <a:p>
            <a:pPr>
              <a:lnSpc>
                <a:spcPct val="85000"/>
              </a:lnSpc>
            </a:pPr>
            <a:endParaRPr lang="de-DE" sz="1200" dirty="0">
              <a:solidFill>
                <a:schemeClr val="tx2"/>
              </a:solidFill>
            </a:endParaRPr>
          </a:p>
          <a:p>
            <a:pPr>
              <a:lnSpc>
                <a:spcPct val="85000"/>
              </a:lnSpc>
              <a:defRPr sz="1400">
                <a:solidFill>
                  <a:schemeClr val="tx2"/>
                </a:solidFill>
              </a:defRPr>
            </a:pPr>
            <a:r>
              <a:rPr lang="de-DE" sz="1200" dirty="0"/>
              <a:t>TUN</a:t>
            </a:r>
          </a:p>
          <a:p>
            <a:pPr marL="285750" indent="-285750">
              <a:lnSpc>
                <a:spcPct val="85000"/>
              </a:lnSpc>
              <a:buFont typeface="Arial" panose="020B0604020202020204" pitchFamily="34" charset="0"/>
              <a:buChar char="•"/>
              <a:defRPr sz="1400">
                <a:solidFill>
                  <a:schemeClr val="tx2"/>
                </a:solidFill>
              </a:defRPr>
            </a:pPr>
            <a:r>
              <a:rPr lang="de-DE" sz="1200" dirty="0"/>
              <a:t>Nach der Meinung der Person zur Tagesordnung fragen</a:t>
            </a:r>
          </a:p>
          <a:p>
            <a:pPr marL="285750" indent="-285750">
              <a:lnSpc>
                <a:spcPct val="85000"/>
              </a:lnSpc>
              <a:buFont typeface="Arial" panose="020B0604020202020204" pitchFamily="34" charset="0"/>
              <a:buChar char="•"/>
              <a:defRPr sz="1400">
                <a:solidFill>
                  <a:schemeClr val="tx2"/>
                </a:solidFill>
              </a:defRPr>
            </a:pPr>
            <a:r>
              <a:rPr lang="de-DE" sz="1200" dirty="0"/>
              <a:t>Sofort Anerkennung für die Person ausdrücken</a:t>
            </a:r>
          </a:p>
          <a:p>
            <a:pPr marL="285750" indent="-285750">
              <a:lnSpc>
                <a:spcPct val="85000"/>
              </a:lnSpc>
              <a:buFont typeface="Arial" panose="020B0604020202020204" pitchFamily="34" charset="0"/>
              <a:buChar char="•"/>
              <a:defRPr sz="1400">
                <a:solidFill>
                  <a:schemeClr val="tx2"/>
                </a:solidFill>
              </a:defRPr>
            </a:pPr>
            <a:r>
              <a:rPr lang="de-DE" sz="1200" dirty="0"/>
              <a:t>Spaß haben</a:t>
            </a:r>
          </a:p>
          <a:p>
            <a:pPr>
              <a:lnSpc>
                <a:spcPct val="85000"/>
              </a:lnSpc>
              <a:defRPr sz="1400">
                <a:solidFill>
                  <a:schemeClr val="tx2"/>
                </a:solidFill>
              </a:defRPr>
            </a:pPr>
            <a:r>
              <a:rPr lang="de-DE" sz="1200" dirty="0"/>
              <a:t>VERMEIDEN</a:t>
            </a:r>
          </a:p>
          <a:p>
            <a:pPr marL="285750" indent="-285750">
              <a:lnSpc>
                <a:spcPct val="85000"/>
              </a:lnSpc>
              <a:buFont typeface="Arial" panose="020B0604020202020204" pitchFamily="34" charset="0"/>
              <a:buChar char="•"/>
              <a:defRPr sz="1400">
                <a:solidFill>
                  <a:schemeClr val="tx2"/>
                </a:solidFill>
              </a:defRPr>
            </a:pPr>
            <a:r>
              <a:rPr lang="de-DE" sz="1200" dirty="0"/>
              <a:t>Zu viele Details im Voraus bereitstellen</a:t>
            </a:r>
          </a:p>
          <a:p>
            <a:pPr marL="285750" indent="-285750">
              <a:lnSpc>
                <a:spcPct val="85000"/>
              </a:lnSpc>
              <a:buFont typeface="Arial" panose="020B0604020202020204" pitchFamily="34" charset="0"/>
              <a:buChar char="•"/>
              <a:defRPr sz="1400">
                <a:solidFill>
                  <a:schemeClr val="tx2"/>
                </a:solidFill>
              </a:defRPr>
            </a:pPr>
            <a:r>
              <a:rPr lang="de-DE" sz="1200" dirty="0"/>
              <a:t>Vergangenes im Detail rekapitulieren</a:t>
            </a:r>
          </a:p>
          <a:p>
            <a:pPr marL="285750" indent="-285750">
              <a:lnSpc>
                <a:spcPct val="85000"/>
              </a:lnSpc>
              <a:buFont typeface="Arial" panose="020B0604020202020204" pitchFamily="34" charset="0"/>
              <a:buChar char="•"/>
              <a:defRPr sz="1400">
                <a:solidFill>
                  <a:schemeClr val="tx2"/>
                </a:solidFill>
              </a:defRPr>
            </a:pPr>
            <a:r>
              <a:rPr lang="de-DE" sz="1200" dirty="0"/>
              <a:t>Zu straffe Strukturierung der Besprechung</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339287" y="874766"/>
            <a:ext cx="3282696"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a:lnSpc>
                <a:spcPct val="85000"/>
              </a:lnSpc>
              <a:defRPr sz="1400">
                <a:solidFill>
                  <a:schemeClr val="tx2"/>
                </a:solidFill>
              </a:defRPr>
            </a:pPr>
            <a:r>
              <a:rPr lang="de-DE" sz="1200" dirty="0"/>
              <a:t>TUN</a:t>
            </a:r>
          </a:p>
          <a:p>
            <a:pPr marL="285750" indent="-285750">
              <a:lnSpc>
                <a:spcPct val="85000"/>
              </a:lnSpc>
              <a:buFont typeface="Arial" panose="020B0604020202020204" pitchFamily="34" charset="0"/>
              <a:buChar char="•"/>
              <a:defRPr sz="1400">
                <a:solidFill>
                  <a:schemeClr val="tx2"/>
                </a:solidFill>
              </a:defRPr>
            </a:pPr>
            <a:r>
              <a:rPr lang="de-DE" sz="1200" dirty="0"/>
              <a:t>Tagesordnung im Voraus teilen</a:t>
            </a:r>
          </a:p>
          <a:p>
            <a:pPr marL="285750" indent="-285750">
              <a:lnSpc>
                <a:spcPct val="85000"/>
              </a:lnSpc>
              <a:buFont typeface="Arial" panose="020B0604020202020204" pitchFamily="34" charset="0"/>
              <a:buChar char="•"/>
              <a:defRPr sz="1400">
                <a:solidFill>
                  <a:schemeClr val="tx2"/>
                </a:solidFill>
              </a:defRPr>
            </a:pPr>
            <a:r>
              <a:rPr lang="de-DE" sz="1200" dirty="0"/>
              <a:t>Überprüfen, ob die Details der Besprechung ausreichend sind</a:t>
            </a:r>
          </a:p>
          <a:p>
            <a:pPr marL="285750" indent="-285750">
              <a:lnSpc>
                <a:spcPct val="85000"/>
              </a:lnSpc>
              <a:buFont typeface="Arial" panose="020B0604020202020204" pitchFamily="34" charset="0"/>
              <a:buChar char="•"/>
              <a:defRPr sz="1400">
                <a:solidFill>
                  <a:schemeClr val="tx2"/>
                </a:solidFill>
              </a:defRPr>
            </a:pPr>
            <a:r>
              <a:rPr lang="de-DE" sz="1200" dirty="0"/>
              <a:t>Gut vorbereitet sein</a:t>
            </a:r>
          </a:p>
          <a:p>
            <a:pPr>
              <a:lnSpc>
                <a:spcPct val="85000"/>
              </a:lnSpc>
              <a:defRPr sz="1400">
                <a:solidFill>
                  <a:schemeClr val="tx2"/>
                </a:solidFill>
              </a:defRPr>
            </a:pPr>
            <a:r>
              <a:rPr lang="de-DE" sz="1200" dirty="0"/>
              <a:t>VERMEIDEN</a:t>
            </a:r>
          </a:p>
          <a:p>
            <a:pPr marL="285750" indent="-285750">
              <a:lnSpc>
                <a:spcPct val="85000"/>
              </a:lnSpc>
              <a:buFont typeface="Arial" panose="020B0604020202020204" pitchFamily="34" charset="0"/>
              <a:buChar char="•"/>
              <a:defRPr sz="1400">
                <a:solidFill>
                  <a:schemeClr val="tx2"/>
                </a:solidFill>
              </a:defRPr>
            </a:pPr>
            <a:r>
              <a:rPr lang="de-DE" sz="1200" dirty="0"/>
              <a:t>Viel Gesprächsstoff erwarten</a:t>
            </a:r>
          </a:p>
          <a:p>
            <a:pPr marL="285750" indent="-285750">
              <a:lnSpc>
                <a:spcPct val="85000"/>
              </a:lnSpc>
              <a:buFont typeface="Arial" panose="020B0604020202020204" pitchFamily="34" charset="0"/>
              <a:buChar char="•"/>
              <a:defRPr sz="1400">
                <a:solidFill>
                  <a:schemeClr val="tx2"/>
                </a:solidFill>
              </a:defRPr>
            </a:pPr>
            <a:r>
              <a:rPr lang="de-DE" sz="1200" dirty="0"/>
              <a:t>Fokus auf persönliche Beziehungen legen</a:t>
            </a:r>
          </a:p>
          <a:p>
            <a:pPr marL="285750" indent="-285750">
              <a:lnSpc>
                <a:spcPct val="85000"/>
              </a:lnSpc>
              <a:buFont typeface="Arial" panose="020B0604020202020204" pitchFamily="34" charset="0"/>
              <a:buChar char="•"/>
              <a:defRPr sz="1400">
                <a:solidFill>
                  <a:schemeClr val="tx2"/>
                </a:solidFill>
              </a:defRPr>
            </a:pPr>
            <a:r>
              <a:rPr lang="de-DE" sz="1200" dirty="0"/>
              <a:t>Beiträge der Person abtun</a:t>
            </a:r>
          </a:p>
          <a:p>
            <a:pPr algn="r">
              <a:lnSpc>
                <a:spcPct val="85000"/>
              </a:lnSpc>
              <a:defRPr sz="1400">
                <a:solidFill>
                  <a:schemeClr val="tx2"/>
                </a:solidFill>
              </a:defRPr>
            </a:pPr>
            <a:r>
              <a:rPr lang="de-DE" sz="1200" dirty="0"/>
              <a:t> </a:t>
            </a:r>
          </a:p>
          <a:p>
            <a:pPr>
              <a:lnSpc>
                <a:spcPct val="85000"/>
              </a:lnSpc>
            </a:pPr>
            <a:endParaRPr lang="de-DE" sz="1200" dirty="0">
              <a:solidFill>
                <a:schemeClr val="tx2"/>
              </a:solidFill>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sp>
        <p:nvSpPr>
          <p:cNvPr id="21" name="Callout: Line with No Border 20">
            <a:extLst>
              <a:ext uri="{FF2B5EF4-FFF2-40B4-BE49-F238E27FC236}">
                <a16:creationId xmlns:a16="http://schemas.microsoft.com/office/drawing/2014/main" id="{CBF411F6-ED95-428A-B0F1-DF72289F6DB6}"/>
              </a:ext>
            </a:extLst>
          </p:cNvPr>
          <p:cNvSpPr/>
          <p:nvPr/>
        </p:nvSpPr>
        <p:spPr bwMode="gray">
          <a:xfrm>
            <a:off x="4339287" y="3642355"/>
            <a:ext cx="3282696"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Rücksichtsvoll</a:t>
            </a:r>
          </a:p>
          <a:p>
            <a:pPr>
              <a:lnSpc>
                <a:spcPct val="85000"/>
              </a:lnSpc>
            </a:pPr>
            <a:endParaRPr lang="de-DE" sz="1200" dirty="0">
              <a:solidFill>
                <a:schemeClr val="tx2"/>
              </a:solidFill>
            </a:endParaRPr>
          </a:p>
          <a:p>
            <a:pPr>
              <a:lnSpc>
                <a:spcPct val="85000"/>
              </a:lnSpc>
              <a:defRPr sz="1400">
                <a:solidFill>
                  <a:schemeClr val="tx2"/>
                </a:solidFill>
              </a:defRPr>
            </a:pPr>
            <a:r>
              <a:rPr lang="de-DE" sz="1200" dirty="0"/>
              <a:t>TUN</a:t>
            </a:r>
          </a:p>
          <a:p>
            <a:pPr marL="285750" indent="-285750">
              <a:lnSpc>
                <a:spcPct val="85000"/>
              </a:lnSpc>
              <a:buFont typeface="Arial" panose="020B0604020202020204" pitchFamily="34" charset="0"/>
              <a:buChar char="•"/>
              <a:defRPr sz="1400">
                <a:solidFill>
                  <a:schemeClr val="tx2"/>
                </a:solidFill>
              </a:defRPr>
            </a:pPr>
            <a:r>
              <a:rPr lang="de-DE" sz="1200" dirty="0"/>
              <a:t>Die Tagesordnung mitgestalten</a:t>
            </a:r>
          </a:p>
          <a:p>
            <a:pPr marL="285750" indent="-285750">
              <a:lnSpc>
                <a:spcPct val="85000"/>
              </a:lnSpc>
              <a:buFont typeface="Arial" panose="020B0604020202020204" pitchFamily="34" charset="0"/>
              <a:buChar char="•"/>
              <a:defRPr sz="1400">
                <a:solidFill>
                  <a:schemeClr val="tx2"/>
                </a:solidFill>
              </a:defRPr>
            </a:pPr>
            <a:r>
              <a:rPr lang="de-DE" sz="1200" dirty="0"/>
              <a:t>Frühzeitig kommen, um Kontakte zu pflegen</a:t>
            </a:r>
          </a:p>
          <a:p>
            <a:pPr marL="285750" indent="-285750">
              <a:lnSpc>
                <a:spcPct val="85000"/>
              </a:lnSpc>
              <a:buFont typeface="Arial" panose="020B0604020202020204" pitchFamily="34" charset="0"/>
              <a:buChar char="•"/>
              <a:defRPr sz="1400">
                <a:solidFill>
                  <a:schemeClr val="tx2"/>
                </a:solidFill>
              </a:defRPr>
            </a:pPr>
            <a:r>
              <a:rPr lang="de-DE" sz="1200" dirty="0"/>
              <a:t>Mit eingeschalteter Kamera und Mikrofon eintreten</a:t>
            </a:r>
          </a:p>
          <a:p>
            <a:pPr>
              <a:lnSpc>
                <a:spcPct val="85000"/>
              </a:lnSpc>
              <a:defRPr sz="1400">
                <a:solidFill>
                  <a:schemeClr val="tx2"/>
                </a:solidFill>
              </a:defRPr>
            </a:pPr>
            <a:r>
              <a:rPr lang="de-DE" sz="1200" dirty="0"/>
              <a:t>VERMEIDEN</a:t>
            </a:r>
          </a:p>
          <a:p>
            <a:pPr marL="285750" indent="-285750">
              <a:lnSpc>
                <a:spcPct val="85000"/>
              </a:lnSpc>
              <a:buFont typeface="Arial" panose="020B0604020202020204" pitchFamily="34" charset="0"/>
              <a:buChar char="•"/>
              <a:defRPr sz="1400">
                <a:solidFill>
                  <a:schemeClr val="tx2"/>
                </a:solidFill>
              </a:defRPr>
            </a:pPr>
            <a:r>
              <a:rPr lang="de-DE" sz="1200" dirty="0"/>
              <a:t>Interesse unterstellen, weil die Person einem Treffen zugestimmt hat</a:t>
            </a:r>
          </a:p>
          <a:p>
            <a:pPr marL="285750" indent="-285750">
              <a:lnSpc>
                <a:spcPct val="85000"/>
              </a:lnSpc>
              <a:buFont typeface="Arial" panose="020B0604020202020204" pitchFamily="34" charset="0"/>
              <a:buChar char="•"/>
              <a:defRPr sz="1400">
                <a:solidFill>
                  <a:schemeClr val="tx2"/>
                </a:solidFill>
              </a:defRPr>
            </a:pPr>
            <a:r>
              <a:rPr lang="de-DE" sz="1200" dirty="0"/>
              <a:t>Bei der Kommunikation direkt zur Aufgabe springen</a:t>
            </a:r>
          </a:p>
          <a:p>
            <a:pPr marL="285750" indent="-285750">
              <a:lnSpc>
                <a:spcPct val="85000"/>
              </a:lnSpc>
              <a:buFont typeface="Arial" panose="020B0604020202020204" pitchFamily="34" charset="0"/>
              <a:buChar char="•"/>
              <a:defRPr sz="1400">
                <a:solidFill>
                  <a:schemeClr val="tx2"/>
                </a:solidFill>
              </a:defRPr>
            </a:pPr>
            <a:r>
              <a:rPr lang="de-DE" sz="1200" dirty="0"/>
              <a:t>Andere ohne vorherige Information einbeziehen</a:t>
            </a:r>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18"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de-DE" dirty="0"/>
              <a:t>Maßgeschneiderte Botschaften</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73</a:t>
            </a:fld>
            <a:endParaRPr lang="de-DE" dirty="0"/>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12459" y="1020346"/>
            <a:ext cx="308448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de-DE" sz="1200" dirty="0"/>
              <a:t>Wir werden die Ergebnisse erzielen, die Sie sich wünschen.</a:t>
            </a:r>
          </a:p>
          <a:p>
            <a:pPr marL="285750" indent="-285750">
              <a:lnSpc>
                <a:spcPct val="85000"/>
              </a:lnSpc>
              <a:buFont typeface="Arial" panose="020B0604020202020204" pitchFamily="34" charset="0"/>
              <a:buChar char="•"/>
              <a:defRPr sz="1400" i="1">
                <a:solidFill>
                  <a:schemeClr val="tx2"/>
                </a:solidFill>
              </a:defRPr>
            </a:pPr>
            <a:r>
              <a:rPr lang="de-DE" sz="1200" dirty="0"/>
              <a:t>Wir haben ein erfahrenes „A“-Team.</a:t>
            </a:r>
          </a:p>
          <a:p>
            <a:pPr marL="285750" indent="-285750">
              <a:lnSpc>
                <a:spcPct val="85000"/>
              </a:lnSpc>
              <a:buFont typeface="Arial" panose="020B0604020202020204" pitchFamily="34" charset="0"/>
              <a:buChar char="•"/>
              <a:defRPr sz="1400" i="1">
                <a:solidFill>
                  <a:schemeClr val="tx2"/>
                </a:solidFill>
              </a:defRPr>
            </a:pPr>
            <a:r>
              <a:rPr lang="de-DE" sz="1200" dirty="0"/>
              <a:t>Unser Team wird für Sie schnelle Erfolge erzielen.</a:t>
            </a:r>
          </a:p>
          <a:p>
            <a:pPr marL="285750" indent="-285750">
              <a:lnSpc>
                <a:spcPct val="85000"/>
              </a:lnSpc>
              <a:buFont typeface="Arial" panose="020B0604020202020204" pitchFamily="34" charset="0"/>
              <a:buChar char="•"/>
              <a:defRPr sz="1400" i="1">
                <a:solidFill>
                  <a:schemeClr val="tx2"/>
                </a:solidFill>
              </a:defRPr>
            </a:pPr>
            <a:r>
              <a:rPr lang="de-DE" sz="1200" dirty="0"/>
              <a:t>Wir können sofort beginnen.</a:t>
            </a:r>
          </a:p>
          <a:p>
            <a:pPr marL="285750" indent="-285750">
              <a:lnSpc>
                <a:spcPct val="85000"/>
              </a:lnSpc>
              <a:buFont typeface="Arial" panose="020B0604020202020204" pitchFamily="34" charset="0"/>
              <a:buChar char="•"/>
            </a:pPr>
            <a:endParaRPr lang="de-DE" sz="1200" i="1" dirty="0">
              <a:solidFill>
                <a:schemeClr val="tx2"/>
              </a:solidFill>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4730" y="3642355"/>
            <a:ext cx="305221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Expressiv</a:t>
            </a:r>
          </a:p>
          <a:p>
            <a:pPr>
              <a:lnSpc>
                <a:spcPct val="85000"/>
              </a:lnSpc>
            </a:pPr>
            <a:endParaRPr lang="de-DE"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de-DE" sz="1200" dirty="0"/>
              <a:t>Wir freuen uns darauf, Sie bei der Umsetzung Ihrer Vision zu unterstützen!</a:t>
            </a:r>
          </a:p>
          <a:p>
            <a:pPr marL="285750" indent="-285750">
              <a:lnSpc>
                <a:spcPct val="85000"/>
              </a:lnSpc>
              <a:buFont typeface="Arial" panose="020B0604020202020204" pitchFamily="34" charset="0"/>
              <a:buChar char="•"/>
              <a:defRPr sz="1400" i="1">
                <a:solidFill>
                  <a:schemeClr val="tx2"/>
                </a:solidFill>
              </a:defRPr>
            </a:pPr>
            <a:r>
              <a:rPr lang="de-DE" sz="1200" dirty="0"/>
              <a:t>Wenn das alles abgeschlossen ist, werden Sie weltweit führend sein!</a:t>
            </a:r>
          </a:p>
          <a:p>
            <a:pPr marL="285750" indent="-285750">
              <a:lnSpc>
                <a:spcPct val="85000"/>
              </a:lnSpc>
              <a:buFont typeface="Arial" panose="020B0604020202020204" pitchFamily="34" charset="0"/>
              <a:buChar char="•"/>
              <a:defRPr sz="1400" i="1">
                <a:solidFill>
                  <a:schemeClr val="tx2"/>
                </a:solidFill>
              </a:defRPr>
            </a:pPr>
            <a:r>
              <a:rPr lang="de-DE" sz="1200" dirty="0"/>
              <a:t>Das wird für Sie und Ihr Unternehmen ein großer Schritt nach vorn sein!</a:t>
            </a:r>
          </a:p>
          <a:p>
            <a:pPr marL="285750" indent="-285750">
              <a:lnSpc>
                <a:spcPct val="85000"/>
              </a:lnSpc>
              <a:buFont typeface="Arial" panose="020B0604020202020204" pitchFamily="34" charset="0"/>
              <a:buChar char="•"/>
              <a:defRPr sz="1400" i="1">
                <a:solidFill>
                  <a:schemeClr val="tx2"/>
                </a:solidFill>
              </a:defRPr>
            </a:pPr>
            <a:r>
              <a:rPr lang="de-DE" sz="1200" dirty="0"/>
              <a:t>Die leitenden Angestellten stehen voll dahinter!</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617661" y="1020526"/>
            <a:ext cx="300368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de-DE" sz="1200" i="1" dirty="0"/>
              <a:t>Das haben wir bisher gemacht, basierend auf den Informationen…</a:t>
            </a:r>
            <a:r>
              <a:rPr lang="de-DE" sz="1200" dirty="0"/>
              <a:t> </a:t>
            </a:r>
          </a:p>
          <a:p>
            <a:pPr marL="285750" indent="-285750">
              <a:lnSpc>
                <a:spcPct val="85000"/>
              </a:lnSpc>
              <a:buFont typeface="Arial" panose="020B0604020202020204" pitchFamily="34" charset="0"/>
              <a:buChar char="•"/>
              <a:defRPr sz="1400" i="1">
                <a:solidFill>
                  <a:schemeClr val="tx2"/>
                </a:solidFill>
              </a:defRPr>
            </a:pPr>
            <a:r>
              <a:rPr lang="de-DE" sz="1200" dirty="0"/>
              <a:t>Wir nehmen Folgendes an...</a:t>
            </a:r>
          </a:p>
          <a:p>
            <a:pPr marL="285750" indent="-285750">
              <a:lnSpc>
                <a:spcPct val="85000"/>
              </a:lnSpc>
              <a:buFont typeface="Arial" panose="020B0604020202020204" pitchFamily="34" charset="0"/>
              <a:buChar char="•"/>
              <a:defRPr sz="1400" i="1">
                <a:solidFill>
                  <a:schemeClr val="tx2"/>
                </a:solidFill>
              </a:defRPr>
            </a:pPr>
            <a:r>
              <a:rPr lang="de-DE" sz="1200" dirty="0"/>
              <a:t>Das sind die Risiken, die wir sehen...</a:t>
            </a:r>
          </a:p>
          <a:p>
            <a:pPr marL="285750" indent="-285750">
              <a:lnSpc>
                <a:spcPct val="85000"/>
              </a:lnSpc>
              <a:buFont typeface="Arial" panose="020B0604020202020204" pitchFamily="34" charset="0"/>
              <a:buChar char="•"/>
              <a:defRPr sz="1400" i="1">
                <a:solidFill>
                  <a:schemeClr val="tx2"/>
                </a:solidFill>
              </a:defRPr>
            </a:pPr>
            <a:r>
              <a:rPr lang="de-DE" sz="1200" dirty="0"/>
              <a:t>Auf dieser Grundlage empfehlen wir...</a:t>
            </a:r>
          </a:p>
          <a:p>
            <a:pPr marL="285750" indent="-285750">
              <a:lnSpc>
                <a:spcPct val="85000"/>
              </a:lnSpc>
              <a:buFont typeface="Arial" panose="020B0604020202020204" pitchFamily="34" charset="0"/>
              <a:buChar char="•"/>
            </a:pPr>
            <a:endParaRPr lang="de-DE" sz="1200" i="1" dirty="0">
              <a:solidFill>
                <a:schemeClr val="tx2"/>
              </a:solidFill>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sp>
        <p:nvSpPr>
          <p:cNvPr id="21" name="Callout: Line with No Border 20">
            <a:extLst>
              <a:ext uri="{FF2B5EF4-FFF2-40B4-BE49-F238E27FC236}">
                <a16:creationId xmlns:a16="http://schemas.microsoft.com/office/drawing/2014/main" id="{BBA39F88-BB4B-4850-A19C-E447A9CA8BF4}"/>
              </a:ext>
            </a:extLst>
          </p:cNvPr>
          <p:cNvSpPr/>
          <p:nvPr/>
        </p:nvSpPr>
        <p:spPr bwMode="gray">
          <a:xfrm>
            <a:off x="4612973" y="3642355"/>
            <a:ext cx="3008376"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Rücksichtsvoll</a:t>
            </a:r>
          </a:p>
          <a:p>
            <a:pPr>
              <a:lnSpc>
                <a:spcPct val="85000"/>
              </a:lnSpc>
            </a:pPr>
            <a:endParaRPr lang="de-DE"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de-DE" sz="1200" dirty="0"/>
              <a:t>Hier erfahren Sie, was gleich bleibt und was sich ändert.</a:t>
            </a:r>
          </a:p>
          <a:p>
            <a:pPr marL="285750" indent="-285750">
              <a:lnSpc>
                <a:spcPct val="85000"/>
              </a:lnSpc>
              <a:buFont typeface="Arial" panose="020B0604020202020204" pitchFamily="34" charset="0"/>
              <a:buChar char="•"/>
              <a:defRPr sz="1400" i="1">
                <a:solidFill>
                  <a:schemeClr val="tx2"/>
                </a:solidFill>
              </a:defRPr>
            </a:pPr>
            <a:r>
              <a:rPr lang="de-DE" sz="1200" dirty="0"/>
              <a:t>Wir haben das schon viele Male so durchgeführt.</a:t>
            </a:r>
          </a:p>
          <a:p>
            <a:pPr marL="285750" indent="-285750">
              <a:lnSpc>
                <a:spcPct val="85000"/>
              </a:lnSpc>
              <a:buFont typeface="Arial" panose="020B0604020202020204" pitchFamily="34" charset="0"/>
              <a:buChar char="•"/>
              <a:defRPr sz="1400" i="1">
                <a:solidFill>
                  <a:schemeClr val="tx2"/>
                </a:solidFill>
              </a:defRPr>
            </a:pPr>
            <a:r>
              <a:rPr lang="de-DE" sz="1200" dirty="0"/>
              <a:t>Hier ist eine Liste von Referenzen, die Sie anrufen können.</a:t>
            </a:r>
          </a:p>
          <a:p>
            <a:pPr marL="285750" indent="-285750">
              <a:lnSpc>
                <a:spcPct val="85000"/>
              </a:lnSpc>
              <a:buFont typeface="Arial" panose="020B0604020202020204" pitchFamily="34" charset="0"/>
              <a:buChar char="•"/>
              <a:defRPr sz="1400" i="1">
                <a:solidFill>
                  <a:schemeClr val="tx2"/>
                </a:solidFill>
              </a:defRPr>
            </a:pPr>
            <a:r>
              <a:rPr lang="de-DE" sz="1200" dirty="0"/>
              <a:t>Zusammenarbeit ist uns äußerst wichtig.</a:t>
            </a: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18" grpId="0" animBg="1"/>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163199" y="524223"/>
            <a:ext cx="3862376" cy="1995488"/>
          </a:xfrm>
        </p:spPr>
        <p:txBody>
          <a:bodyPr wrap="square">
            <a:noAutofit/>
          </a:bodyPr>
          <a:lstStyle/>
          <a:p>
            <a:r>
              <a:rPr lang="de-DE" sz="3000" dirty="0"/>
              <a:t>Mit </a:t>
            </a:r>
            <a:br>
              <a:rPr lang="de-DE" sz="3000" dirty="0"/>
            </a:br>
            <a:r>
              <a:rPr lang="de-DE" sz="3000" dirty="0"/>
              <a:t>Anpassungsfähigkeit Vertrauen gewinnen</a:t>
            </a:r>
            <a:endParaRPr lang="de-DE" sz="3000"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74</a:t>
            </a:fld>
            <a:endParaRPr lang="de-DE"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19007" y="3642355"/>
            <a:ext cx="3294794"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Rücksichtsvoll</a:t>
            </a:r>
          </a:p>
          <a:p>
            <a:pPr algn="r">
              <a:lnSpc>
                <a:spcPct val="85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Gegebenenfalls persönliche Informationen weitergeben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Seien Sie authentisch und aufrichtig</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Zeigen Sie Ihr Engagement, der Person zu helfen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Zeigen Sie Einfühlungsvermögen in die Bedürfnisse der Person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Vermeiden Sie unnötigen Druck</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Merken Sie sich die Namen der wichtigsten Beziehungen</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8361" y="874586"/>
            <a:ext cx="3291840"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Treibend</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Zeigen Sie Vertrauen in Ihre Fähigkeiten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Informieren Sie die Person, wenn Forderungen nicht erfüllt werden können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Seien Sie offen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Halten Sie mit dem schnellen Tempo mit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Vermitteln Sie, dass Sie die gewünschten Ergebnisse verstehen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Gehen Sie effizient mit der Zeit dieser Person um</a:t>
            </a:r>
          </a:p>
          <a:p>
            <a:pPr marL="285750" indent="-285750">
              <a:lnSpc>
                <a:spcPct val="90000"/>
              </a:lnSpc>
              <a:buFont typeface="Arial" panose="020B0604020202020204" pitchFamily="34" charset="0"/>
              <a:buChar char="•"/>
            </a:pPr>
            <a:endParaRPr lang="de-DE" sz="12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41336" y="3642355"/>
            <a:ext cx="3291840"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de-DE" sz="1600" dirty="0"/>
              <a:t>Expressiv</a:t>
            </a:r>
          </a:p>
          <a:p>
            <a:pPr>
              <a:lnSpc>
                <a:spcPct val="85000"/>
              </a:lnSpc>
            </a:pP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Gehen Sie ungezwungen und offen heran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Verstecken Sie nicht unnötig Ihre Gefühle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Vermeiden Sie es, die Person herauszufordern oder mit ihr zu konkurrieren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Zeigen Sie Begeisterung für die Ideen und Erkenntnisse dieser Person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Schenken Sie dieser Person Ihre ungeteilte Aufmerksamkeit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Sprechen Sie auch über nicht-berufliche Themen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356583" y="874766"/>
            <a:ext cx="329184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de-DE" sz="1600" dirty="0"/>
              <a:t>Analytisch</a:t>
            </a:r>
            <a:br>
              <a:rPr lang="de-DE" sz="1200" dirty="0">
                <a:solidFill>
                  <a:schemeClr val="tx2"/>
                </a:solidFill>
              </a:rPr>
            </a:br>
            <a:endParaRPr lang="de-DE"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Beweisen Sie Ihre Fähigkeiten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Zeigen Sie die Logik hinter den Vorschlägen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Konzentrieren Sie sich auf Qualität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Bereiten Sie sich vor und informieren Sie sich vorab über das Unternehmen der Person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Kommunizieren Sie die Vor- und Nachteile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de-DE" sz="1200" dirty="0"/>
              <a:t>Lassen Sie die persönliche Beziehung im Laufe der Zeit entstehen, drängen Sie die Person nicht</a:t>
            </a:r>
          </a:p>
          <a:p>
            <a:pPr algn="r">
              <a:lnSpc>
                <a:spcPct val="85000"/>
              </a:lnSpc>
              <a:defRPr sz="1400">
                <a:solidFill>
                  <a:schemeClr val="tx2"/>
                </a:solidFill>
              </a:defRPr>
            </a:pPr>
            <a:r>
              <a:rPr lang="de-DE" sz="1200" dirty="0"/>
              <a:t> </a:t>
            </a:r>
          </a:p>
          <a:p>
            <a:pPr>
              <a:lnSpc>
                <a:spcPct val="85000"/>
              </a:lnSpc>
            </a:pPr>
            <a:endParaRPr lang="de-DE" sz="1200" dirty="0">
              <a:solidFill>
                <a:schemeClr val="tx2"/>
              </a:solidFill>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6678958" cy="1009650"/>
          </a:xfrm>
        </p:spPr>
        <p:txBody>
          <a:bodyPr/>
          <a:lstStyle/>
          <a:p>
            <a:pPr>
              <a:defRPr>
                <a:ea typeface="ヒラギノ角ゴ Pro W3" pitchFamily="4" charset="-128"/>
                <a:cs typeface="ヒラギノ角ゴ Pro W3" pitchFamily="4" charset="-128"/>
              </a:defRPr>
            </a:pPr>
            <a:r>
              <a:rPr lang="de-DE" dirty="0"/>
              <a:t>Aktionsplan zur Anpassungsfähigkeit</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8177309" cy="3731791"/>
          </a:xfrm>
        </p:spPr>
        <p:txBody>
          <a:bodyPr wrap="square">
            <a:noAutofit/>
          </a:bodyPr>
          <a:lstStyle/>
          <a:p>
            <a:pPr eaLnBrk="1" hangingPunct="1">
              <a:defRPr sz="2000">
                <a:ea typeface="ヒラギノ角ゴ Pro W3" pitchFamily="4" charset="-128"/>
                <a:cs typeface="ヒラギノ角ゴ Pro W3" pitchFamily="4" charset="-128"/>
              </a:defRPr>
            </a:pPr>
            <a:r>
              <a:rPr lang="de-DE" dirty="0"/>
              <a:t>Entwickeln Sie einen Aktionsplan zur Steigerung Ihrer Anpassungsfähigkeit bei den Kunden.</a:t>
            </a:r>
          </a:p>
          <a:p>
            <a:pPr eaLnBrk="1" hangingPunct="1">
              <a:defRPr sz="2000" b="1">
                <a:ea typeface="ヒラギノ角ゴ Pro W3" pitchFamily="4" charset="-128"/>
                <a:cs typeface="ヒラギノ角ゴ Pro W3" pitchFamily="4" charset="-128"/>
              </a:defRPr>
            </a:pPr>
            <a:r>
              <a:rPr lang="de-DE" dirty="0"/>
              <a:t>Anweisungen</a:t>
            </a:r>
            <a:endParaRPr lang="de-DE"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de-DE" dirty="0"/>
              <a:t>Berücksichtigen Sie den Stil des Kunden, den Sie identifiziert haben. </a:t>
            </a:r>
          </a:p>
          <a:p>
            <a:pPr marL="342900" indent="-342900">
              <a:buFont typeface="Wingdings" panose="05000000000000000000" pitchFamily="2" charset="2"/>
              <a:buChar char="§"/>
              <a:defRPr sz="2000"/>
            </a:pPr>
            <a:r>
              <a:rPr lang="de-DE" dirty="0"/>
              <a:t>Wie steht </a:t>
            </a:r>
            <a:r>
              <a:rPr lang="de-DE" u="sng" dirty="0"/>
              <a:t>Ihr</a:t>
            </a:r>
            <a:r>
              <a:rPr lang="de-DE" dirty="0"/>
              <a:t> Stil einer besseren Beziehung im Wege? (Denken Sie an Ihre Stil-Wachstumsmaßnahmen)</a:t>
            </a:r>
          </a:p>
          <a:p>
            <a:pPr marL="342900" indent="-342900">
              <a:buFont typeface="Wingdings" panose="05000000000000000000" pitchFamily="2" charset="2"/>
              <a:buChar char="§"/>
              <a:defRPr sz="2000"/>
            </a:pPr>
            <a:r>
              <a:rPr lang="de-DE" dirty="0"/>
              <a:t>Welche Maßnahmen werden Sie ergreifen, um die Anpassungsfähigkeit bei diesem Kunden zu erhöhen?</a:t>
            </a:r>
          </a:p>
          <a:p>
            <a:pPr marL="342900" indent="-342900">
              <a:buFont typeface="Wingdings" panose="05000000000000000000" pitchFamily="2" charset="2"/>
              <a:buChar char="§"/>
              <a:defRPr sz="2000"/>
            </a:pPr>
            <a:r>
              <a:rPr lang="de-DE" dirty="0"/>
              <a:t>Diskutieren Sie Ihren Plan in Ihren Arbeitsgruppen und holen </a:t>
            </a:r>
            <a:br>
              <a:rPr lang="de-DE" dirty="0"/>
            </a:br>
            <a:r>
              <a:rPr lang="de-DE" dirty="0"/>
              <a:t>Sie sich Feedback von der Gruppe.</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de-DE" smtClean="0"/>
              <a:t>75</a:t>
            </a:fld>
            <a:endParaRPr lang="de-DE"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de-DE" smtClean="0"/>
              <a:t>75</a:t>
            </a:fld>
            <a:endParaRPr lang="de-DE" dirty="0"/>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de-DE" dirty="0">
                <a:solidFill>
                  <a:schemeClr val="accent2"/>
                </a:solidFill>
              </a:rPr>
              <a:t>Anpassungsfähigkeit virtuell beobachten</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de-DE" smtClean="0"/>
              <a:t>76</a:t>
            </a:fld>
            <a:endParaRPr lang="de-DE"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de-DE" smtClean="0"/>
              <a:t>77</a:t>
            </a:fld>
            <a:endParaRPr lang="de-DE"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de-DE" dirty="0"/>
              <a:t>Ich wollte nachfragen, </a:t>
            </a:r>
            <a:br>
              <a:rPr lang="de-DE" dirty="0"/>
            </a:br>
            <a:r>
              <a:rPr lang="de-DE" dirty="0"/>
              <a:t>ob Sie sich bereits das Video </a:t>
            </a:r>
            <a:br>
              <a:rPr lang="de-DE" dirty="0"/>
            </a:br>
            <a:r>
              <a:rPr lang="de-DE" dirty="0"/>
              <a:t>über unsere neuesten technischen Verbesserungen ansehen konnten. Was meinen Sie dazu?</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de-DE" smtClean="0"/>
              <a:t>78</a:t>
            </a:fld>
            <a:endParaRPr lang="de-DE"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de-DE"/>
              <a:t>© The TRACOM Corporation. Alle Rechte vorbehalten.</a:t>
            </a:r>
            <a:endParaRPr lang="de-DE" dirty="0"/>
          </a:p>
        </p:txBody>
      </p:sp>
      <p:sp>
        <p:nvSpPr>
          <p:cNvPr id="7" name="Freeform: Shape 6">
            <a:extLst>
              <a:ext uri="{FF2B5EF4-FFF2-40B4-BE49-F238E27FC236}">
                <a16:creationId xmlns:a16="http://schemas.microsoft.com/office/drawing/2014/main" id="{CFE622C3-847F-41D7-B04C-A6134A57D229}"/>
              </a:ext>
            </a:extLst>
          </p:cNvPr>
          <p:cNvSpPr>
            <a:spLocks noChangeArrowheads="1"/>
          </p:cNvSpPr>
          <p:nvPr/>
        </p:nvSpPr>
        <p:spPr bwMode="gray">
          <a:xfrm flipH="1">
            <a:off x="534787" y="521208"/>
            <a:ext cx="6317672" cy="267919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dirty="0"/>
              <a:t>Hallo! Es kommen zahlreiche Veränderungen schnell auf uns zu. Mein Team muss hinsichtlich der neuen Funktionen geschult werden. </a:t>
            </a:r>
            <a:br>
              <a:rPr lang="de-DE" dirty="0"/>
            </a:br>
            <a:r>
              <a:rPr lang="de-DE" dirty="0"/>
              <a:t>Können Sie uns dabei helfen?</a:t>
            </a:r>
          </a:p>
        </p:txBody>
      </p:sp>
      <p:sp>
        <p:nvSpPr>
          <p:cNvPr id="8" name="Freeform: Shape 7">
            <a:extLst>
              <a:ext uri="{FF2B5EF4-FFF2-40B4-BE49-F238E27FC236}">
                <a16:creationId xmlns:a16="http://schemas.microsoft.com/office/drawing/2014/main" id="{E5501BC1-FD81-4902-B682-36F56A06959B}"/>
              </a:ext>
            </a:extLst>
          </p:cNvPr>
          <p:cNvSpPr>
            <a:spLocks noChangeArrowheads="1"/>
          </p:cNvSpPr>
          <p:nvPr/>
        </p:nvSpPr>
        <p:spPr bwMode="gray">
          <a:xfrm>
            <a:off x="5384537" y="3264408"/>
            <a:ext cx="6317672" cy="267919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lnSpc>
                <a:spcPct val="98000"/>
              </a:lnSpc>
              <a:spcBef>
                <a:spcPct val="0"/>
              </a:spcBef>
              <a:buClrTx/>
              <a:buSzTx/>
              <a:buFontTx/>
              <a:buNone/>
              <a:defRPr sz="2200">
                <a:solidFill>
                  <a:schemeClr val="bg1"/>
                </a:solidFill>
              </a:defRPr>
            </a:pPr>
            <a:r>
              <a:rPr lang="de-DE" dirty="0"/>
              <a:t>Es sieht nach einer Menge </a:t>
            </a:r>
            <a:br>
              <a:rPr lang="de-DE" dirty="0"/>
            </a:br>
            <a:r>
              <a:rPr lang="de-DE" dirty="0"/>
              <a:t>Veränderungen aus, aber diese Upgrades </a:t>
            </a:r>
            <a:br>
              <a:rPr lang="de-DE" dirty="0"/>
            </a:br>
            <a:r>
              <a:rPr lang="de-DE" dirty="0"/>
              <a:t>werden Ihrem Team helfen, besser zusammenzuarbeiten. Ich arbeite einen </a:t>
            </a:r>
            <a:br>
              <a:rPr lang="de-DE" dirty="0"/>
            </a:br>
            <a:r>
              <a:rPr lang="de-DE" dirty="0"/>
              <a:t>Plan für die Schulung Ihres </a:t>
            </a:r>
            <a:r>
              <a:rPr lang="de-DE" dirty="0" err="1"/>
              <a:t>eams</a:t>
            </a:r>
            <a:r>
              <a:rPr lang="de-DE" dirty="0"/>
              <a:t> aus </a:t>
            </a:r>
            <a:br>
              <a:rPr lang="de-DE" dirty="0"/>
            </a:br>
            <a:r>
              <a:rPr lang="de-DE" dirty="0"/>
              <a:t>und stehe Ihnen zur Verfügung, </a:t>
            </a:r>
            <a:br>
              <a:rPr lang="de-DE" dirty="0"/>
            </a:br>
            <a:r>
              <a:rPr lang="de-DE" dirty="0"/>
              <a:t>falls Probleme auftauchen. </a:t>
            </a:r>
            <a:br>
              <a:rPr lang="de-DE" dirty="0"/>
            </a:br>
            <a:r>
              <a:rPr lang="de-DE" dirty="0"/>
              <a:t>Ich bin für Sie und das Team da!</a:t>
            </a:r>
          </a:p>
        </p:txBody>
      </p:sp>
    </p:spTree>
    <p:extLst>
      <p:ext uri="{BB962C8B-B14F-4D97-AF65-F5344CB8AC3E}">
        <p14:creationId xmlns:p14="http://schemas.microsoft.com/office/powerpoint/2010/main" val="117656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de-DE" smtClean="0"/>
              <a:t>79</a:t>
            </a:fld>
            <a:endParaRPr lang="de-DE" dirty="0"/>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dirty="0"/>
              <a:t>Das ist aufregend! Ich habe einen kurzen </a:t>
            </a:r>
            <a:br>
              <a:rPr lang="de-DE" dirty="0"/>
            </a:br>
            <a:r>
              <a:rPr lang="de-DE" dirty="0"/>
              <a:t>Blick darauf geworfen, und die neuen </a:t>
            </a:r>
            <a:br>
              <a:rPr lang="de-DE" dirty="0"/>
            </a:br>
            <a:r>
              <a:rPr lang="de-DE" dirty="0"/>
              <a:t>Funktionen sehen großartig aus! </a:t>
            </a:r>
          </a:p>
          <a:p>
            <a:pPr algn="ctr" eaLnBrk="1" hangingPunct="1">
              <a:spcBef>
                <a:spcPct val="0"/>
              </a:spcBef>
              <a:buClrTx/>
              <a:buSzTx/>
              <a:buFontTx/>
              <a:buNone/>
              <a:defRPr sz="2200">
                <a:solidFill>
                  <a:schemeClr val="tx2"/>
                </a:solidFill>
              </a:defRPr>
            </a:pPr>
            <a:r>
              <a:rPr lang="de-DE" dirty="0"/>
              <a:t>Ich rufe Sie nächste Woche an!</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de-DE" dirty="0"/>
              <a:t>Ja, die Upgrades sollten ziemlich gut </a:t>
            </a:r>
            <a:br>
              <a:rPr lang="de-DE" dirty="0"/>
            </a:br>
            <a:r>
              <a:rPr lang="de-DE" dirty="0"/>
              <a:t>funktionieren. Wir sprechen uns später.</a:t>
            </a:r>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de-DE"/>
              <a:t>Verhaltensdimensionen</a:t>
            </a:r>
            <a:endParaRPr lang="de-DE" dirty="0"/>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p:txBody>
          <a:bodyPr wrap="square">
            <a:noAutofit/>
          </a:bodyPr>
          <a:lstStyle/>
          <a:p>
            <a:pPr>
              <a:defRPr>
                <a:solidFill>
                  <a:schemeClr val="tx1">
                    <a:lumMod val="65000"/>
                    <a:lumOff val="35000"/>
                  </a:schemeClr>
                </a:solidFill>
              </a:defRPr>
            </a:pPr>
            <a:r>
              <a:rPr lang="de-DE" dirty="0"/>
              <a:t>Einflussnahme und Gefühlsausdruck</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de-DE" smtClean="0"/>
              <a:t>8</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de-DE" smtClean="0"/>
              <a:t>80</a:t>
            </a:fld>
            <a:endParaRPr lang="de-DE" dirty="0"/>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dirty="0"/>
              <a:t>Meiner Meinung nach werden uns die </a:t>
            </a:r>
            <a:br>
              <a:rPr lang="de-DE" dirty="0"/>
            </a:br>
            <a:r>
              <a:rPr lang="de-DE" dirty="0"/>
              <a:t>neuen Upgrades helfen, effizienter zu sein und einiges an Aufwand zu sparen. Bevor wir jedoch die neue Version anpassen, müssen wir eine Schulung für mein Team planen. Gibt es bei </a:t>
            </a:r>
            <a:br>
              <a:rPr lang="de-DE" dirty="0"/>
            </a:br>
            <a:r>
              <a:rPr lang="de-DE" dirty="0"/>
              <a:t>Ihnen dafür einen vorhandenen Prozess?</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de-DE" dirty="0"/>
              <a:t>Wir haben die Upgrades getestet und sie </a:t>
            </a:r>
            <a:br>
              <a:rPr lang="de-DE" dirty="0"/>
            </a:br>
            <a:r>
              <a:rPr lang="de-DE" dirty="0"/>
              <a:t>zeigen eine deutliche Leistungssteigerung. </a:t>
            </a:r>
            <a:br>
              <a:rPr lang="de-DE" dirty="0"/>
            </a:br>
            <a:r>
              <a:rPr lang="de-DE" dirty="0"/>
              <a:t>Ich werde Ihnen diese Daten zusammen mit </a:t>
            </a:r>
            <a:br>
              <a:rPr lang="de-DE" dirty="0"/>
            </a:br>
            <a:r>
              <a:rPr lang="de-DE" dirty="0"/>
              <a:t>einem Schulungsplan und den verfügbaren Terminen zusenden. Lassen Sie mich wissen, </a:t>
            </a:r>
            <a:br>
              <a:rPr lang="de-DE" dirty="0"/>
            </a:br>
            <a:r>
              <a:rPr lang="de-DE" dirty="0"/>
              <a:t>wie ich sonst noch helfen kann.</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de-DE" smtClean="0"/>
              <a:t>81</a:t>
            </a:fld>
            <a:endParaRPr lang="de-DE" dirty="0"/>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de-DE"/>
              <a:t>© The TRACOM Corporation. Alle Rechte vorbehalten.</a:t>
            </a:r>
            <a:endParaRPr lang="de-DE" dirty="0"/>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de-DE" dirty="0"/>
              <a:t>Sieht gut aus.</a:t>
            </a:r>
            <a:br>
              <a:rPr lang="de-DE" altLang="en-US" sz="2200" dirty="0">
                <a:solidFill>
                  <a:schemeClr val="tx2"/>
                </a:solidFill>
                <a:ea typeface="Arial" panose="020B0604020202020204" pitchFamily="34" charset="0"/>
              </a:rPr>
            </a:br>
            <a:r>
              <a:rPr lang="de-DE" dirty="0"/>
              <a:t>Ich rufe Sie an, wenn ich </a:t>
            </a:r>
            <a:br>
              <a:rPr lang="de-DE" dirty="0"/>
            </a:br>
            <a:r>
              <a:rPr lang="de-DE" dirty="0"/>
              <a:t>zur Umsetzung bereit bin.</a:t>
            </a: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de-DE"/>
              <a:t>OK.</a:t>
            </a:r>
            <a:endParaRPr lang="de-DE" dirty="0"/>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de-DE" dirty="0">
                <a:solidFill>
                  <a:schemeClr val="accent2"/>
                </a:solidFill>
              </a:rPr>
              <a:t>Nächste Schritte</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lnSpc>
                <a:spcPct val="90000"/>
              </a:lnSpc>
              <a:spcAft>
                <a:spcPts val="1200"/>
              </a:spcAft>
              <a:defRPr sz="2400">
                <a:ea typeface="Arial" panose="020B0604020202020204" pitchFamily="34" charset="0"/>
              </a:defRPr>
            </a:pPr>
            <a:r>
              <a:rPr lang="de-DE" dirty="0"/>
              <a:t>Üben Sie Anpassungsfähigkeit! Halten Sie Ihren Aktionsplan griffbereit, falls Sie nachschlagen möchten.</a:t>
            </a:r>
          </a:p>
          <a:p>
            <a:pPr>
              <a:lnSpc>
                <a:spcPct val="90000"/>
              </a:lnSpc>
              <a:spcAft>
                <a:spcPts val="1200"/>
              </a:spcAft>
              <a:defRPr>
                <a:ea typeface="Arial" panose="020B0604020202020204" pitchFamily="34" charset="0"/>
              </a:defRPr>
            </a:pPr>
            <a:r>
              <a:rPr lang="de-DE" dirty="0"/>
              <a:t>Der SOCIAL STYLE-Navigator bietet Ratschläge für viele Verkaufssituationen und zusätzliche Ressourcen.</a:t>
            </a:r>
          </a:p>
          <a:p>
            <a:pPr>
              <a:lnSpc>
                <a:spcPct val="90000"/>
              </a:lnSpc>
              <a:spcAft>
                <a:spcPts val="1200"/>
              </a:spcAft>
              <a:defRPr>
                <a:ea typeface="Arial" panose="020B0604020202020204" pitchFamily="34" charset="0"/>
              </a:defRPr>
            </a:pPr>
            <a:r>
              <a:rPr lang="de-DE" sz="2400" dirty="0"/>
              <a:t>Mit dem SOCIAL STYLE-Reisepass können Sie sehen, wie</a:t>
            </a:r>
            <a:r>
              <a:rPr lang="de-DE" dirty="0"/>
              <a:t> Sie sich in einem anderen </a:t>
            </a:r>
            <a:br>
              <a:rPr lang="de-DE" dirty="0"/>
            </a:br>
            <a:r>
              <a:rPr lang="de-DE" dirty="0"/>
              <a:t>Land profilieren würden.</a:t>
            </a:r>
            <a:endParaRPr lang="de-DE" sz="2400" dirty="0">
              <a:ea typeface="Arial" panose="020B0604020202020204" pitchFamily="34"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de-DE" smtClean="0"/>
              <a:t>82</a:t>
            </a:fld>
            <a:endParaRPr lang="de-DE"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de-DE"/>
              <a:t>SOCIAL STYLE-Navigator</a:t>
            </a:r>
            <a:r>
              <a:rPr lang="de-DE" sz="2800" baseline="30000"/>
              <a:t>®</a:t>
            </a:r>
            <a:endParaRPr lang="de-DE" baseline="30000"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072215"/>
            <a:ext cx="6437244" cy="3628308"/>
          </a:xfrm>
        </p:spPr>
        <p:txBody>
          <a:bodyPr wrap="square">
            <a:noAutofit/>
          </a:bodyPr>
          <a:lstStyle/>
          <a:p>
            <a:r>
              <a:rPr lang="de-DE" b="1" dirty="0"/>
              <a:t>SOCIAL STYLE-Schätzer</a:t>
            </a:r>
            <a:br>
              <a:rPr lang="de-DE" dirty="0"/>
            </a:br>
            <a:r>
              <a:rPr lang="de-DE" dirty="0"/>
              <a:t>Eine kurze Umfrage, die den Stil der anderen einschätzt</a:t>
            </a:r>
          </a:p>
          <a:p>
            <a:pPr>
              <a:defRPr b="1"/>
            </a:pPr>
            <a:r>
              <a:rPr lang="de-DE" dirty="0"/>
              <a:t>SOCIAL STYLE-Ratgeber </a:t>
            </a:r>
          </a:p>
          <a:p>
            <a:pPr lvl="1"/>
            <a:r>
              <a:rPr lang="de-DE" dirty="0"/>
              <a:t>Vorbereitung auf Besprechungen, Verhandlungen, Präsentationen</a:t>
            </a:r>
          </a:p>
          <a:p>
            <a:pPr lvl="1"/>
            <a:r>
              <a:rPr lang="de-DE" dirty="0"/>
              <a:t>Stil und Anpassungsfähigkeit – beste Praktiken für viele Situationen</a:t>
            </a:r>
          </a:p>
          <a:p>
            <a:pPr>
              <a:buNone/>
            </a:pPr>
            <a:r>
              <a:rPr lang="de-DE" b="1" dirty="0"/>
              <a:t>eLearning-Module</a:t>
            </a:r>
            <a:br>
              <a:rPr lang="de-DE" dirty="0"/>
            </a:br>
            <a:r>
              <a:rPr lang="de-DE" dirty="0"/>
              <a:t>Anwendung von Stilkonzepten auf Teams, Konfliktmanagement und Coaching</a:t>
            </a: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de-DE" smtClean="0"/>
              <a:t>83</a:t>
            </a:fld>
            <a:endParaRPr lang="de-DE"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de-DE" dirty="0"/>
              <a:t>© The TRACOM Corporation. Alle Rechte vorbehalten.</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4"/>
          </p:nvPr>
        </p:nvSpPr>
        <p:spPr>
          <a:xfrm>
            <a:off x="228600" y="6251423"/>
            <a:ext cx="5639540" cy="196355"/>
          </a:xfrm>
        </p:spPr>
        <p:txBody>
          <a:bodyPr wrap="square">
            <a:noAutofit/>
          </a:bodyPr>
          <a:lstStyle/>
          <a:p>
            <a:r>
              <a:rPr lang="de-DE" sz="1000" dirty="0">
                <a:solidFill>
                  <a:schemeClr val="tx1">
                    <a:tint val="75000"/>
                  </a:schemeClr>
                </a:solidFill>
              </a:rPr>
              <a:t>SOCIAL STYLE-Navigator® ist ein eingetragenes Warenzeichen der TRACOM Corporation. </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228600"/>
            <a:ext cx="5146674" cy="1009650"/>
          </a:xfrm>
        </p:spPr>
        <p:txBody>
          <a:bodyPr wrap="square">
            <a:noAutofit/>
          </a:bodyPr>
          <a:lstStyle/>
          <a:p>
            <a:r>
              <a:rPr lang="de-DE"/>
              <a:t>Zugang zum SOCIAL STYLE-Navigator</a:t>
            </a:r>
            <a:r>
              <a:rPr lang="de-DE" baseline="30000"/>
              <a:t>®</a:t>
            </a:r>
            <a:endParaRPr lang="de-DE" baseline="30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de-DE"/>
              <a:t>Erhältlich über tracomlearning.com</a:t>
            </a:r>
          </a:p>
          <a:p>
            <a:endParaRPr lang="de-DE"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wrap="square">
            <a:noAutofit/>
          </a:bodyPr>
          <a:lstStyle/>
          <a:p>
            <a:fld id="{1B1CF60C-C85D-47C0-8597-E3BF95F18FA3}" type="slidenum">
              <a:rPr lang="de-DE" smtClean="0"/>
              <a:t>84</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85</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86</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computer screen with a message&#10;&#10;Description automatically generated">
            <a:extLst>
              <a:ext uri="{FF2B5EF4-FFF2-40B4-BE49-F238E27FC236}">
                <a16:creationId xmlns:a16="http://schemas.microsoft.com/office/drawing/2014/main" id="{EB7ABF9F-BA03-4550-57ED-937687CE5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325593"/>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de-DE" smtClean="0"/>
              <a:t>87</a:t>
            </a:fld>
            <a:endParaRPr lang="de-DE" dirty="0"/>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de-DE"/>
              <a:t>© The TRACOM Corporation. Alle Rechte vorbehalten.</a:t>
            </a:r>
            <a:endParaRPr lang="de-DE" dirty="0"/>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88</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89</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de-DE" dirty="0"/>
              <a:t>Wahrnehmbares Verhalten vs. Persönlichkeit</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de-DE" smtClean="0"/>
              <a:t>9</a:t>
            </a:fld>
            <a:endParaRPr lang="de-DE"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de-DE" dirty="0"/>
              <a:t>© The TRACOM Corporation. Alle Rechte vorbehalten.</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Zwischenmenschliches Verhalten</a:t>
              </a:r>
            </a:p>
            <a:p>
              <a:pPr>
                <a:lnSpc>
                  <a:spcPct val="85000"/>
                </a:lnSpc>
                <a:defRPr sz="1600">
                  <a:solidFill>
                    <a:schemeClr val="tx2"/>
                  </a:solidFill>
                </a:defRPr>
              </a:pPr>
              <a:r>
                <a:rPr lang="de-DE" sz="1500" dirty="0"/>
                <a:t>Was Sie sagen und tun, wenn Sie mit einer oder mehreren Personen interagieren</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Verhalten</a:t>
              </a:r>
            </a:p>
            <a:p>
              <a:pPr>
                <a:lnSpc>
                  <a:spcPct val="85000"/>
                </a:lnSpc>
                <a:defRPr sz="1600">
                  <a:solidFill>
                    <a:schemeClr val="tx2"/>
                  </a:solidFill>
                </a:defRPr>
              </a:pPr>
              <a:r>
                <a:rPr lang="de-DE" sz="1500" dirty="0"/>
                <a:t>Was Sie sagen (verbal) und was Sie tun (nonverbal)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de-DE" sz="1900" dirty="0"/>
                <a:t>SOCIAL STYLE</a:t>
              </a:r>
              <a:r>
                <a:rPr lang="de-DE" sz="1900" baseline="30000" dirty="0"/>
                <a:t>®</a:t>
              </a:r>
              <a:br>
                <a:rPr lang="de-DE" sz="1900" dirty="0">
                  <a:solidFill>
                    <a:schemeClr val="tx2"/>
                  </a:solidFill>
                </a:rPr>
              </a:br>
              <a:r>
                <a:rPr lang="de-DE" sz="1500" dirty="0"/>
                <a:t>Ein bestimmtes Verhaltensmuster, das andere Personen an Ihnen beobachten können und mit dem sie Sie beschreiben würden</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Persönlichkeit</a:t>
              </a:r>
            </a:p>
            <a:p>
              <a:pPr>
                <a:lnSpc>
                  <a:spcPct val="85000"/>
                </a:lnSpc>
                <a:defRPr sz="1600">
                  <a:solidFill>
                    <a:schemeClr val="tx2"/>
                  </a:solidFill>
                </a:defRPr>
              </a:pPr>
              <a:r>
                <a:rPr lang="de-DE" sz="1500" dirty="0"/>
                <a:t>Alles, was eine Person ausmacht: ihre Ideen, Werte, Hoffnungen und Träume</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9" name="Group 8">
            <a:extLst>
              <a:ext uri="{FF2B5EF4-FFF2-40B4-BE49-F238E27FC236}">
                <a16:creationId xmlns:a16="http://schemas.microsoft.com/office/drawing/2014/main" id="{657205B6-C83D-48E4-98A9-287927773D01}"/>
              </a:ext>
            </a:extLst>
          </p:cNvPr>
          <p:cNvGrpSpPr/>
          <p:nvPr/>
        </p:nvGrpSpPr>
        <p:grpSpPr>
          <a:xfrm>
            <a:off x="404250" y="3016495"/>
            <a:ext cx="4103515" cy="2083934"/>
            <a:chOff x="404250" y="3016495"/>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4250" y="3016495"/>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1D4CA9-1B35-4D46-A09B-BEAA65B117AA}"/>
                </a:ext>
              </a:extLst>
            </p:cNvPr>
            <p:cNvSpPr/>
            <p:nvPr/>
          </p:nvSpPr>
          <p:spPr bwMode="gray">
            <a:xfrm>
              <a:off x="3038373" y="3976508"/>
              <a:ext cx="1140652" cy="199080"/>
            </a:xfrm>
            <a:prstGeom prst="rect">
              <a:avLst/>
            </a:prstGeom>
            <a:solidFill>
              <a:srgbClr val="07548B"/>
            </a:solidFill>
            <a:ln>
              <a:solidFill>
                <a:srgbClr val="07548B"/>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a:solidFill>
                  <a:schemeClr val="bg1"/>
                </a:solidFill>
              </a:endParaRPr>
            </a:p>
          </p:txBody>
        </p:sp>
        <p:sp>
          <p:nvSpPr>
            <p:cNvPr id="19" name="Rectangle 18">
              <a:extLst>
                <a:ext uri="{FF2B5EF4-FFF2-40B4-BE49-F238E27FC236}">
                  <a16:creationId xmlns:a16="http://schemas.microsoft.com/office/drawing/2014/main" id="{1480C8FD-5F24-49F9-8230-CD098CA015E2}"/>
                </a:ext>
              </a:extLst>
            </p:cNvPr>
            <p:cNvSpPr/>
            <p:nvPr/>
          </p:nvSpPr>
          <p:spPr bwMode="gray">
            <a:xfrm>
              <a:off x="1204350" y="3438972"/>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33401" y="3457315"/>
              <a:ext cx="2618461" cy="492443"/>
            </a:xfrm>
            <a:prstGeom prst="rect">
              <a:avLst/>
            </a:prstGeom>
            <a:noFill/>
          </p:spPr>
          <p:txBody>
            <a:bodyPr wrap="square" lIns="0" tIns="0" rIns="0" bIns="0">
              <a:noAutofit/>
            </a:bodyPr>
            <a:lstStyle/>
            <a:p>
              <a:pPr>
                <a:defRPr sz="1600"/>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Wahrnehmbares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Verhalten</a:t>
              </a:r>
              <a:endParaRPr lang="de-DE" sz="1500" dirty="0"/>
            </a:p>
            <a:p>
              <a:pPr algn="l">
                <a:defRPr sz="1600" b="1">
                  <a:latin typeface="Arial Black" panose="020B0A04020102020204" pitchFamily="34" charset="0"/>
                </a:defRPr>
              </a:pPr>
              <a:r>
                <a:rPr lang="de-DE" sz="1500" dirty="0"/>
                <a:t>Sagen / Tun</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79010" y="3925102"/>
              <a:ext cx="1273628" cy="246221"/>
            </a:xfrm>
            <a:prstGeom prst="rect">
              <a:avLst/>
            </a:prstGeom>
            <a:noFill/>
          </p:spPr>
          <p:txBody>
            <a:bodyPr wrap="square" lIns="0" tIns="0" rIns="0" bIns="0">
              <a:noAutofit/>
            </a:bodyPr>
            <a:lstStyle/>
            <a:p>
              <a:pPr algn="l">
                <a:defRPr sz="1600">
                  <a:solidFill>
                    <a:schemeClr val="bg1"/>
                  </a:solidFill>
                </a:defRPr>
              </a:pPr>
              <a:r>
                <a:rPr lang="de-DE" sz="1500" dirty="0"/>
                <a:t>Persönlichkeit</a:t>
              </a:r>
              <a:endParaRPr lang="de-DE" sz="15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de-DE"/>
              <a:t>SOCIAL STYLE-Reisepass</a:t>
            </a:r>
            <a:endParaRPr lang="de-DE"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noAutofit/>
          </a:bodyPr>
          <a:lstStyle/>
          <a:p>
            <a:fld id="{1B1CF60C-C85D-47C0-8597-E3BF95F18FA3}" type="slidenum">
              <a:rPr lang="de-DE" smtClean="0"/>
              <a:t>90</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noAutofit/>
          </a:bodyPr>
          <a:lstStyle/>
          <a:p>
            <a:r>
              <a:rPr lang="de-DE"/>
              <a:t>© The TRACOM Corporation. Alle Rechte vorbehalten.</a:t>
            </a:r>
            <a:endParaRPr lang="de-DE" dirty="0"/>
          </a:p>
        </p:txBody>
      </p:sp>
      <p:pic>
        <p:nvPicPr>
          <p:cNvPr id="9" name="Picture 8" descr="Graphical user interface, application&#10;&#10;Description automatically generated">
            <a:extLst>
              <a:ext uri="{FF2B5EF4-FFF2-40B4-BE49-F238E27FC236}">
                <a16:creationId xmlns:a16="http://schemas.microsoft.com/office/drawing/2014/main" id="{5093424C-C64F-A55E-5EAA-70655A0D5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74"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de-DE"/>
              <a:t>© The TRACOM Corporation. Alle Rechte vorbehalten.</a:t>
            </a:r>
            <a:endParaRPr lang="de-DE"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91</a:t>
            </a:fld>
            <a:endParaRPr lang="de-DE"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240FEF-19A4-4408-AD51-C4D08389D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7876</TotalTime>
  <Words>13648</Words>
  <Application>Microsoft Office PowerPoint</Application>
  <PresentationFormat>Widescreen</PresentationFormat>
  <Paragraphs>2032</Paragraphs>
  <Slides>91</Slides>
  <Notes>91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91</vt:i4>
      </vt:variant>
    </vt:vector>
  </HeadingPairs>
  <TitlesOfParts>
    <vt:vector size="106" baseType="lpstr">
      <vt:lpstr>Arial</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Ergebnisorientiertes Verkaufen™</vt:lpstr>
      <vt:lpstr>Schritte zur  Steigerung der zwischenmenschlichen Effektivität</vt:lpstr>
      <vt:lpstr>Was Sie lernen werden</vt:lpstr>
      <vt:lpstr>PowerPoint Presentation</vt:lpstr>
      <vt:lpstr>Einführung</vt:lpstr>
      <vt:lpstr>Der Stil in Aktion</vt:lpstr>
      <vt:lpstr>Mein Kunde – Erste Eindrücke</vt:lpstr>
      <vt:lpstr>Verhaltensdimensionen</vt:lpstr>
      <vt:lpstr>Wahrnehmbares Verhalten vs. Persönlichkeit</vt:lpstr>
      <vt:lpstr>Sagen &amp; Tun-Verhaltensweisen</vt:lpstr>
      <vt:lpstr>Einflussnahme  und  Gefühlsausdruck</vt:lpstr>
      <vt:lpstr>Einflussnahme</vt:lpstr>
      <vt:lpstr>Verhaltensweisen der Einflussnahme</vt:lpstr>
      <vt:lpstr>Einflussnahme</vt:lpstr>
      <vt:lpstr>Kunde: Beobachtungen zur Einflussnahme</vt:lpstr>
      <vt:lpstr>Gefühlsausdruck</vt:lpstr>
      <vt:lpstr>Verhaltensweisen beim Gefühlsausdruck</vt:lpstr>
      <vt:lpstr>Gefühlsausdruck</vt:lpstr>
      <vt:lpstr>Kunde: Beobachtungen zum Gefühlsausdruck</vt:lpstr>
      <vt:lpstr>SOCIAL STYLE-Modell™</vt:lpstr>
      <vt:lpstr>SOCIAL STYLE-ModellTM</vt:lpstr>
      <vt:lpstr>SOCIAL STYLE-Modell</vt:lpstr>
      <vt:lpstr>Welcher Stil ist in Aktion zu sehen?</vt:lpstr>
      <vt:lpstr>SOCIAL STYLE</vt:lpstr>
      <vt:lpstr>SOCIAL STYLE des Kunden</vt:lpstr>
      <vt:lpstr>Bedarf, Orientierung und Wachstumsmaßnahme</vt:lpstr>
      <vt:lpstr>SOCIAL STYLE  Hauptmerkmale</vt:lpstr>
      <vt:lpstr>SOCIAL STYLE-Verhaltensweisen</vt:lpstr>
      <vt:lpstr>Verhaltensweisen des Kunden</vt:lpstr>
      <vt:lpstr>Spannungen beim Kunden</vt:lpstr>
      <vt:lpstr>Sicherheitsverhalten</vt:lpstr>
      <vt:lpstr>Erfüllen von Kundenbe- dürfnisse</vt:lpstr>
      <vt:lpstr>Virtuelles Beobachten des Stils</vt:lpstr>
      <vt:lpstr>PowerPoint Presentation</vt:lpstr>
      <vt:lpstr>PowerPoint Presentation</vt:lpstr>
      <vt:lpstr>PowerPoint Presentation</vt:lpstr>
      <vt:lpstr>PowerPoint Presentation</vt:lpstr>
      <vt:lpstr>PowerPoint Presentation</vt:lpstr>
      <vt:lpstr>Nennen Sie diesen Stil!</vt:lpstr>
      <vt:lpstr>PowerPoint Presentation</vt:lpstr>
      <vt:lpstr>PowerPoint Presentation</vt:lpstr>
      <vt:lpstr>PowerPoint Presentation</vt:lpstr>
      <vt:lpstr>PowerPoint Presentation</vt:lpstr>
      <vt:lpstr>Wichtige Punkte</vt:lpstr>
      <vt:lpstr>SOCIAL STYLE-Profil</vt:lpstr>
      <vt:lpstr>Einflussnahme</vt:lpstr>
      <vt:lpstr>Gefühlsausdruck</vt:lpstr>
      <vt:lpstr>PowerPoint Presentation</vt:lpstr>
      <vt:lpstr>PowerPoint Presentation</vt:lpstr>
      <vt:lpstr>PowerPoint Presentation</vt:lpstr>
      <vt:lpstr>PowerPoint Presentation</vt:lpstr>
      <vt:lpstr>PowerPoint Presentation</vt:lpstr>
      <vt:lpstr>Virtuelle Zustellung:  So können Sie auf Ihr Profil zugreifen</vt:lpstr>
      <vt:lpstr>PowerPoint Presentation</vt:lpstr>
      <vt:lpstr>PowerPoint Presentation</vt:lpstr>
      <vt:lpstr>Kennen und kontrollieren Sie sich selbst</vt:lpstr>
      <vt:lpstr>Techniken zur Stilbeobachtung</vt:lpstr>
      <vt:lpstr>Anpassungsfähigkeit</vt:lpstr>
      <vt:lpstr>Anpassungsfähigkeit bedeutet, wie gut Sie sich an die Stil-Bedürfnisse anderer anpassen</vt:lpstr>
      <vt:lpstr>Vier Quellen der Anpassungsfähigkeit</vt:lpstr>
      <vt:lpstr>Anpassungsfähigkeit in Aktion</vt:lpstr>
      <vt:lpstr>Anpassungsfähigkeitsprofil</vt:lpstr>
      <vt:lpstr>Anpassungsfähigkeit</vt:lpstr>
      <vt:lpstr>Die Bedeutung der Anpassungsfähigkeitspositionen</vt:lpstr>
      <vt:lpstr>Allgemeine Anpassungsfähigkeit</vt:lpstr>
      <vt:lpstr>Ausführlichere Informationen zur Anpassungsfähigkeit</vt:lpstr>
      <vt:lpstr>PowerPoint Presentation</vt:lpstr>
      <vt:lpstr>PowerPoint Presentation</vt:lpstr>
      <vt:lpstr>PowerPoint Presentation</vt:lpstr>
      <vt:lpstr>PowerPoint Presentation</vt:lpstr>
      <vt:lpstr>Schritte zur  Steigerung der zwischenmenschlichen Effektivität</vt:lpstr>
      <vt:lpstr>Vorbereitungen auf Besprechungen</vt:lpstr>
      <vt:lpstr>Maßgeschneiderte Botschaften</vt:lpstr>
      <vt:lpstr>Mit  Anpassungsfähigkeit Vertrauen gewinnen</vt:lpstr>
      <vt:lpstr>Aktionsplan zur Anpassungsfähigkeit</vt:lpstr>
      <vt:lpstr>Anpassungsfähigkeit virtuell beobachten</vt:lpstr>
      <vt:lpstr>PowerPoint Presentation</vt:lpstr>
      <vt:lpstr>PowerPoint Presentation</vt:lpstr>
      <vt:lpstr>PowerPoint Presentation</vt:lpstr>
      <vt:lpstr>PowerPoint Presentation</vt:lpstr>
      <vt:lpstr>PowerPoint Presentation</vt:lpstr>
      <vt:lpstr>Nächste Schritte</vt:lpstr>
      <vt:lpstr>SOCIAL STYLE-Navigator®</vt:lpstr>
      <vt:lpstr>Zugang zum SOCIAL STYLE-Navigator®</vt:lpstr>
      <vt:lpstr>PowerPoint Presentation</vt:lpstr>
      <vt:lpstr>PowerPoint Presentation</vt:lpstr>
      <vt:lpstr>PowerPoint Presentation</vt:lpstr>
      <vt:lpstr>PowerPoint Presentation</vt:lpstr>
      <vt:lpstr>PowerPoint Presentation</vt:lpstr>
      <vt:lpstr>SOCIAL STYLE-Reisepass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Sandra Johnson</dc:creator>
  <cp:lastModifiedBy>Karna Caldwell</cp:lastModifiedBy>
  <cp:revision>1259</cp:revision>
  <cp:lastPrinted>2021-06-10T19:57:06Z</cp:lastPrinted>
  <dcterms:created xsi:type="dcterms:W3CDTF">2021-02-09T18:22:56Z</dcterms:created>
  <dcterms:modified xsi:type="dcterms:W3CDTF">2023-07-14T15:08:48Z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