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96"/>
  </p:notesMasterIdLst>
  <p:handoutMasterIdLst>
    <p:handoutMasterId r:id="rId97"/>
  </p:handoutMasterIdLst>
  <p:sldIdLst>
    <p:sldId id="1187" r:id="rId5"/>
    <p:sldId id="324" r:id="rId6"/>
    <p:sldId id="1188" r:id="rId7"/>
    <p:sldId id="1083" r:id="rId8"/>
    <p:sldId id="1189" r:id="rId9"/>
    <p:sldId id="1156" r:id="rId10"/>
    <p:sldId id="1190" r:id="rId11"/>
    <p:sldId id="1088" r:id="rId12"/>
    <p:sldId id="302" r:id="rId13"/>
    <p:sldId id="303" r:id="rId14"/>
    <p:sldId id="996" r:id="rId15"/>
    <p:sldId id="997" r:id="rId16"/>
    <p:sldId id="305" r:id="rId17"/>
    <p:sldId id="955" r:id="rId18"/>
    <p:sldId id="1191" r:id="rId19"/>
    <p:sldId id="1028" r:id="rId20"/>
    <p:sldId id="306" r:id="rId21"/>
    <p:sldId id="956" r:id="rId22"/>
    <p:sldId id="1192" r:id="rId23"/>
    <p:sldId id="309" r:id="rId24"/>
    <p:sldId id="1006" r:id="rId25"/>
    <p:sldId id="311" r:id="rId26"/>
    <p:sldId id="1160" r:id="rId27"/>
    <p:sldId id="1161" r:id="rId28"/>
    <p:sldId id="1193" r:id="rId29"/>
    <p:sldId id="938" r:id="rId30"/>
    <p:sldId id="312" r:id="rId31"/>
    <p:sldId id="998" r:id="rId32"/>
    <p:sldId id="1194" r:id="rId33"/>
    <p:sldId id="1195" r:id="rId34"/>
    <p:sldId id="318" r:id="rId35"/>
    <p:sldId id="1196" r:id="rId36"/>
    <p:sldId id="1164" r:id="rId37"/>
    <p:sldId id="1197" r:id="rId38"/>
    <p:sldId id="1198" r:id="rId39"/>
    <p:sldId id="1199" r:id="rId40"/>
    <p:sldId id="1200" r:id="rId41"/>
    <p:sldId id="1201" r:id="rId42"/>
    <p:sldId id="1202" r:id="rId43"/>
    <p:sldId id="1203" r:id="rId44"/>
    <p:sldId id="1204" r:id="rId45"/>
    <p:sldId id="1205" r:id="rId46"/>
    <p:sldId id="1206" r:id="rId47"/>
    <p:sldId id="939" r:id="rId48"/>
    <p:sldId id="941" r:id="rId49"/>
    <p:sldId id="1126" r:id="rId50"/>
    <p:sldId id="1127" r:id="rId51"/>
    <p:sldId id="1129" r:id="rId52"/>
    <p:sldId id="1130" r:id="rId53"/>
    <p:sldId id="1131" r:id="rId54"/>
    <p:sldId id="1132" r:id="rId55"/>
    <p:sldId id="1133" r:id="rId56"/>
    <p:sldId id="978" r:id="rId57"/>
    <p:sldId id="979" r:id="rId58"/>
    <p:sldId id="1031" r:id="rId59"/>
    <p:sldId id="1207" r:id="rId60"/>
    <p:sldId id="325" r:id="rId61"/>
    <p:sldId id="330" r:id="rId62"/>
    <p:sldId id="1008" r:id="rId63"/>
    <p:sldId id="321" r:id="rId64"/>
    <p:sldId id="1178" r:id="rId65"/>
    <p:sldId id="946" r:id="rId66"/>
    <p:sldId id="1179" r:id="rId67"/>
    <p:sldId id="1005" r:id="rId68"/>
    <p:sldId id="1089" r:id="rId69"/>
    <p:sldId id="953" r:id="rId70"/>
    <p:sldId id="1078" r:id="rId71"/>
    <p:sldId id="1135" r:id="rId72"/>
    <p:sldId id="1136" r:id="rId73"/>
    <p:sldId id="1080" r:id="rId74"/>
    <p:sldId id="1219" r:id="rId75"/>
    <p:sldId id="1208" r:id="rId76"/>
    <p:sldId id="1209" r:id="rId77"/>
    <p:sldId id="1210" r:id="rId78"/>
    <p:sldId id="1211" r:id="rId79"/>
    <p:sldId id="1180" r:id="rId80"/>
    <p:sldId id="1212" r:id="rId81"/>
    <p:sldId id="1213" r:id="rId82"/>
    <p:sldId id="1214" r:id="rId83"/>
    <p:sldId id="1215" r:id="rId84"/>
    <p:sldId id="1216" r:id="rId85"/>
    <p:sldId id="1217" r:id="rId86"/>
    <p:sldId id="326" r:id="rId87"/>
    <p:sldId id="932" r:id="rId88"/>
    <p:sldId id="1009" r:id="rId89"/>
    <p:sldId id="1035" r:id="rId90"/>
    <p:sldId id="1218" r:id="rId91"/>
    <p:sldId id="1033" r:id="rId92"/>
    <p:sldId id="1012" r:id="rId93"/>
    <p:sldId id="1030" r:id="rId94"/>
    <p:sldId id="285" r:id="rId95"/>
  </p:sldIdLst>
  <p:sldSz cx="12192000" cy="6858000"/>
  <p:notesSz cx="7315200" cy="9601200"/>
  <p:custDataLst>
    <p:tags r:id="rId9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BAB"/>
    <a:srgbClr val="E9EDF3"/>
    <a:srgbClr val="146899"/>
    <a:srgbClr val="444A4A"/>
    <a:srgbClr val="0F4E73"/>
    <a:srgbClr val="B3B3B3"/>
    <a:srgbClr val="48C9F1"/>
    <a:srgbClr val="E9ECEF"/>
    <a:srgbClr val="003651"/>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69" autoAdjust="0"/>
    <p:restoredTop sz="78935" autoAdjust="0"/>
  </p:normalViewPr>
  <p:slideViewPr>
    <p:cSldViewPr snapToGrid="0" showGuides="1">
      <p:cViewPr varScale="1">
        <p:scale>
          <a:sx n="87" d="100"/>
          <a:sy n="87" d="100"/>
        </p:scale>
        <p:origin x="1170" y="60"/>
      </p:cViewPr>
      <p:guideLst>
        <p:guide orient="horz" pos="1032"/>
        <p:guide pos="384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40" d="100"/>
          <a:sy n="40" d="100"/>
        </p:scale>
        <p:origin x="1963" y="3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gs" Target="tags/tag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8" y="0"/>
            <a:ext cx="7204075" cy="4052888"/>
          </a:xfrm>
        </p:spPr>
      </p:sp>
      <p:sp>
        <p:nvSpPr>
          <p:cNvPr id="3" name="Notes Placeholder 2"/>
          <p:cNvSpPr>
            <a:spLocks noGrp="1"/>
          </p:cNvSpPr>
          <p:nvPr>
            <p:ph type="body" idx="1"/>
          </p:nvPr>
        </p:nvSpPr>
        <p:spPr>
          <a:xfrm>
            <a:off x="518625" y="4868942"/>
            <a:ext cx="6476301" cy="816768"/>
          </a:xfrm>
        </p:spPr>
        <p:txBody>
          <a:bodyPr/>
          <a:lstStyle/>
          <a:p>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a:t>
            </a:r>
            <a:r>
              <a:rPr lang="en-US" sz="1100" b="1" dirty="0">
                <a:solidFill>
                  <a:srgbClr val="000000"/>
                </a:solidFill>
                <a:latin typeface="Arial" panose="020B0604020202020204" pitchFamily="34" charset="0"/>
              </a:rPr>
              <a:t>REVIEW</a:t>
            </a:r>
            <a:r>
              <a:rPr lang="en-US" sz="1100" dirty="0">
                <a:solidFill>
                  <a:srgbClr val="000000"/>
                </a:solidFill>
                <a:latin typeface="Arial" panose="020B0604020202020204" pitchFamily="34" charset="0"/>
              </a:rPr>
              <a:t> key points about TRACOM’s SOCIAL STYLE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 used and highly 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customers’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customers depends on developing good relationships. You can do this by understanding your own Style and, more importantly, other people’s Styles. This allows you to practice Versatility by adjusting your behavior to meet other people’s Style preferences. Research shows that people who consistently show Versatility are more effective in their jobs than people who don’t show Versatility.</a:t>
            </a:r>
            <a:endParaRPr lang="en-US" sz="105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a:t>
            </a:r>
            <a:r>
              <a:rPr lang="en-US" sz="2000" b="0" kern="1200" dirty="0">
                <a:solidFill>
                  <a:schemeClr val="tx1"/>
                </a:solidFill>
                <a:latin typeface="+mn-lt"/>
                <a:ea typeface="+mn-ea"/>
                <a:cs typeface="+mn-cs"/>
              </a:rPr>
              <a:t>subconscious</a:t>
            </a:r>
            <a:r>
              <a:rPr lang="en-US" sz="1100" b="0" dirty="0">
                <a:solidFill>
                  <a:srgbClr val="000000"/>
                </a:solidFill>
                <a:latin typeface="Arial" panose="020B0604020202020204" pitchFamily="34" charset="0"/>
              </a:rPr>
              <a:t> (below our level of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11)</a:t>
            </a:r>
          </a:p>
          <a:p>
            <a:endParaRPr lang="en-US" sz="1100" dirty="0"/>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same Video Part 1, again, now that participants have been introduced to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them to observe verbal and non-verbal “Say and Do” behaviors and record their observations on page 11 of their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DISCUSS </a:t>
            </a:r>
            <a:r>
              <a:rPr lang="en-US" sz="1100" dirty="0">
                <a:solidFill>
                  <a:srgbClr val="000000"/>
                </a:solidFill>
                <a:latin typeface="Arial" panose="020B0604020202020204" pitchFamily="34" charset="0"/>
              </a:rPr>
              <a:t>video characters related to Assertiveness.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share some subjective “Say and Do” verbal and non-verbal behaviors of each of the team members. Think about speech characteristics such as pace, quantity, and volume for verbal behaviors and use of hands, posture, and eye contact for non-verbal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is different about your observations from the first time you saw the video? (Answer: They are much more objective.) This contrasts with the subjective observations participants made earlier.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the Assertiveness dimension, where do you think each of the characters falls on the Assertiveness continuum?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Assertiveness is neither positive nor negative; it is neutral. There is no good or bad place on the Assertiveness scale. Your level of Assertiveness only becomes positive or negative when used appropriately or inappropriately. </a:t>
            </a:r>
          </a:p>
          <a:p>
            <a:pPr defTabSz="966612">
              <a:spcBef>
                <a:spcPts val="211"/>
              </a:spcBef>
              <a:spcAft>
                <a:spcPts val="211"/>
              </a:spcAft>
              <a:defRPr/>
            </a:pP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4936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10 Minutes (Workbook, page 12)</a:t>
            </a:r>
          </a:p>
          <a:p>
            <a:endParaRPr lang="en-US" sz="11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Assertiveness behaviors. Include the person’s verbal and non-verbal behaviors. Think about their speech characteristics such as pace, quantity, and volume for verbal behaviors and use of hands, posture, and eye contact for non-verbal behaviors.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Ask or Tell Assertive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Assertiveness dimension, where do you think your customer falls on the Assertiveness continuum?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EMPHASIZE</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that Assertiveness is neither positive nor negative; it is neutral. There is no good or bad place on the Assertiveness scale. </a:t>
            </a:r>
          </a:p>
          <a:p>
            <a:endParaRPr lang="en-US" sz="1800" b="0" i="0" u="none" strike="noStrike" baseline="0" dirty="0">
              <a:solidFill>
                <a:srgbClr val="000000"/>
              </a:solidFill>
              <a:latin typeface="Museo Sans 30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15</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387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13)</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descriptive anchors for the Responsiveness scale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14)</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15)</a:t>
            </a:r>
          </a:p>
          <a:p>
            <a:endParaRPr lang="en-US" sz="1100" dirty="0"/>
          </a:p>
          <a:p>
            <a:r>
              <a:rPr lang="en-US" sz="3200" b="1" i="0" u="none" strike="noStrike" baseline="0" dirty="0">
                <a:solidFill>
                  <a:srgbClr val="005088"/>
                </a:solidFill>
                <a:latin typeface="Museo 500"/>
              </a:rPr>
              <a:t>REPLAY</a:t>
            </a:r>
            <a:r>
              <a:rPr lang="en-US" sz="3200" b="0" i="0" u="none" strike="noStrike" baseline="0" dirty="0">
                <a:solidFill>
                  <a:srgbClr val="005088"/>
                </a:solidFill>
                <a:latin typeface="Museo 500"/>
              </a:rPr>
              <a:t> </a:t>
            </a:r>
            <a:r>
              <a:rPr lang="en-US" sz="3200" b="0" i="0" u="none" strike="noStrike" baseline="0" dirty="0">
                <a:solidFill>
                  <a:srgbClr val="000000"/>
                </a:solidFill>
                <a:latin typeface="Museo Sans 300"/>
              </a:rPr>
              <a:t>Video Part 1 again, now that participants have been introduced to Responsiveness.</a:t>
            </a:r>
          </a:p>
          <a:p>
            <a:endParaRPr lang="en-US" sz="3200" b="0" i="0" u="none" strike="noStrike" baseline="0" dirty="0">
              <a:solidFill>
                <a:srgbClr val="000000"/>
              </a:solidFill>
              <a:latin typeface="Museo Sans 300"/>
            </a:endParaRPr>
          </a:p>
          <a:p>
            <a:r>
              <a:rPr lang="en-US" sz="3200" b="1" i="0" u="none" strike="noStrike" baseline="0" dirty="0">
                <a:solidFill>
                  <a:srgbClr val="005088"/>
                </a:solidFill>
                <a:latin typeface="Museo 500"/>
              </a:rPr>
              <a:t>ASK</a:t>
            </a:r>
            <a:r>
              <a:rPr lang="en-US" sz="3200" b="0" i="0" u="none" strike="noStrike" baseline="0" dirty="0">
                <a:solidFill>
                  <a:srgbClr val="005088"/>
                </a:solidFill>
                <a:latin typeface="Museo 500"/>
              </a:rPr>
              <a:t> participants </a:t>
            </a:r>
            <a:r>
              <a:rPr lang="en-US" sz="3200" b="0" i="0" u="none" strike="noStrike" baseline="0" dirty="0">
                <a:solidFill>
                  <a:srgbClr val="000000"/>
                </a:solidFill>
                <a:latin typeface="Museo Sans 300"/>
              </a:rPr>
              <a:t>to observe verbal and non-verbal Say/Do behaviors. </a:t>
            </a:r>
            <a:endParaRPr lang="en-US" sz="1800" dirty="0">
              <a:solidFill>
                <a:srgbClr val="000000"/>
              </a:solidFill>
              <a:latin typeface="Arial" panose="020B0604020202020204" pitchFamily="34" charset="0"/>
            </a:endParaRPr>
          </a:p>
          <a:p>
            <a:endParaRPr lang="en-US" sz="1800" b="1" dirty="0">
              <a:solidFill>
                <a:srgbClr val="000000"/>
              </a:solidFill>
              <a:latin typeface="Arial" panose="020B0604020202020204" pitchFamily="34" charset="0"/>
            </a:endParaRPr>
          </a:p>
          <a:p>
            <a:r>
              <a:rPr lang="en-US" sz="1800" b="1" dirty="0">
                <a:solidFill>
                  <a:srgbClr val="000000"/>
                </a:solidFill>
                <a:latin typeface="Arial" panose="020B0604020202020204" pitchFamily="34" charset="0"/>
              </a:rPr>
              <a:t>SAY </a:t>
            </a:r>
            <a:r>
              <a:rPr lang="en-US" sz="1800" dirty="0">
                <a:solidFill>
                  <a:srgbClr val="000000"/>
                </a:solidFill>
                <a:latin typeface="Arial" panose="020B0604020202020204" pitchFamily="34" charset="0"/>
              </a:rPr>
              <a:t>Think about verbal clues such as vocal emotion, subjects, and what each team member describes. What did you observe? For non-verbal clues, think about use of hands, posture, and facial expressions. </a:t>
            </a:r>
          </a:p>
          <a:p>
            <a:endParaRPr lang="en-US" sz="18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Responsiveness, where do you think each of the characters falls on the Responsiveness scale?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and Responsiveness dimensions assess behavior, not personality or intelligence, and they are independent of each other.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872177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800" b="1" dirty="0">
                <a:solidFill>
                  <a:srgbClr val="000000"/>
                </a:solidFill>
                <a:latin typeface="Arial" panose="020B0604020202020204" pitchFamily="34" charset="0"/>
              </a:rPr>
              <a:t>10 Minutes (Workbook, page 16)</a:t>
            </a:r>
          </a:p>
          <a:p>
            <a:endParaRPr lang="en-US" sz="18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Responsiveness behaviors. Include their verbal and non-verbal behaviors. Think about speech characteristics such as emotion in their voice, subjects of speech, forms of descriptors, and non-verbal behaviors such as use of hands, body posture, and use of facial expressions.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Control or Emote Responsiveness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difference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Responsiveness Dimension, where do you think your customer falls on the Responsiveness continuum? </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19</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4105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This program will bring you on a journey. The ultimate goal is to work more effectively with your customers and others. We’ll get there through a process that starts with understanding yourself and how your behavior affects your productivity and relationships. We refer to these as “know yourself” and “control yourself.”</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Most importantly though, you’ll begin to focus on understanding others and their preferences for getting work done. This is called “know others.” With this understanding of others’ behavioral styles, you’ll begin to practice your Versatility, which is “do something for others.”</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We’ll talk more about these four steps later, but as we progress through the program, you’ll see how they are applied. </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By the end of the program, you’ll have insight into your own Style and behavior, and the Style of at least one of your customers. You’ll build on this knowledge to develop more effective ways of working with your customers through practicing Versatility.</a:t>
            </a:r>
            <a:endParaRPr lang="en-US" sz="1100" b="1"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spTree>
    <p:extLst>
      <p:ext uri="{BB962C8B-B14F-4D97-AF65-F5344CB8AC3E}">
        <p14:creationId xmlns:p14="http://schemas.microsoft.com/office/powerpoint/2010/main" val="3643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Now that you understand Assertiveness and Responsiveness, we’ll see how they form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0008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17)</a:t>
            </a: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in a short time, you can determine the patterns that define a person’s Style. Once you know a person’s Style, you can adjust your behavior to develop a more effective relationship. </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5 Minutes (Workbook, page 18)</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lvl="1"/>
            <a:r>
              <a:rPr lang="en-US" dirty="0"/>
              <a:t>CLICK TO SPEAK ABOUT EACH QUADRANT (text becomes darker)</a:t>
            </a:r>
          </a:p>
          <a:p>
            <a:pPr lvl="1"/>
            <a:endParaRPr lang="en-US" dirty="0"/>
          </a:p>
          <a:p>
            <a:r>
              <a:rPr lang="en-US" sz="1800" b="0" i="0" u="none" strike="noStrike" baseline="0" dirty="0">
                <a:solidFill>
                  <a:srgbClr val="000000"/>
                </a:solidFill>
                <a:latin typeface="Museo"/>
              </a:rPr>
              <a:t>Review the summaries for each Style. Note that each Style contains positive descriptors and one negative descriptor. This illustrates the significance of perception. A Driving Style person might see themselves as Independent, Formal, and Practical, while others might perceive the same behavior as Dominating.</a:t>
            </a: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Solicit questions/ comments. </a:t>
            </a:r>
          </a:p>
          <a:p>
            <a:endParaRPr lang="en-US" sz="1800" b="0" i="0" u="none" strike="noStrike" baseline="0" dirty="0">
              <a:solidFill>
                <a:srgbClr val="000000"/>
              </a:solidFill>
              <a:latin typeface="Museo"/>
            </a:endParaRPr>
          </a:p>
          <a:p>
            <a:r>
              <a:rPr lang="en-US" sz="1800" b="1" i="0" u="none" strike="noStrike" baseline="0" dirty="0">
                <a:solidFill>
                  <a:srgbClr val="000000"/>
                </a:solidFill>
                <a:latin typeface="Museo"/>
              </a:rPr>
              <a:t>KEY POINTS: </a:t>
            </a:r>
          </a:p>
          <a:p>
            <a:pPr marL="285750" indent="-285750">
              <a:buFont typeface="Wingdings" panose="05000000000000000000" pitchFamily="2" charset="2"/>
              <a:buChar char="§"/>
            </a:pPr>
            <a:r>
              <a:rPr lang="en-US" sz="1800" b="0" i="0" u="none" strike="noStrike" baseline="0" dirty="0">
                <a:solidFill>
                  <a:srgbClr val="000000"/>
                </a:solidFill>
                <a:latin typeface="Museo"/>
              </a:rPr>
              <a:t>Style descriptions are generalizations about each Style. </a:t>
            </a:r>
          </a:p>
          <a:p>
            <a:pPr marL="285750" indent="-285750">
              <a:buFont typeface="Wingdings" panose="05000000000000000000" pitchFamily="2" charset="2"/>
              <a:buChar char="§"/>
            </a:pPr>
            <a:r>
              <a:rPr lang="en-US" sz="1800" b="0" i="0" u="none" strike="noStrike" baseline="0" dirty="0">
                <a:solidFill>
                  <a:srgbClr val="000000"/>
                </a:solidFill>
                <a:latin typeface="Museo"/>
              </a:rPr>
              <a:t>People with the same Style exhibit similar behaviors, but are still individuals. </a:t>
            </a:r>
          </a:p>
          <a:p>
            <a:pPr marL="285750" indent="-285750">
              <a:buFont typeface="Wingdings" panose="05000000000000000000" pitchFamily="2" charset="2"/>
              <a:buChar char="§"/>
            </a:pPr>
            <a:r>
              <a:rPr lang="en-US" sz="1800" b="0" i="0" u="none" strike="noStrike" baseline="0" dirty="0">
                <a:solidFill>
                  <a:srgbClr val="000000"/>
                </a:solidFill>
                <a:latin typeface="Museo"/>
              </a:rPr>
              <a:t>Perceptions can vary. What you see as strengths in yourself, others might view negatively. </a:t>
            </a:r>
          </a:p>
          <a:p>
            <a:endParaRPr lang="en-US" sz="1800" b="0" i="0" u="none" strike="noStrike" baseline="0" dirty="0">
              <a:solidFill>
                <a:srgbClr val="000000"/>
              </a:solidFill>
              <a:latin typeface="Museo"/>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8BC2D051-AD9C-4592-8C68-F53B25F9F5BC}"/>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526348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3 Minutes (Workbook, page 19)</a:t>
            </a:r>
          </a:p>
          <a:p>
            <a:endParaRPr lang="en-US" sz="1800" b="0"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REFERENCE</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the video characters from earlier exercises. </a:t>
            </a:r>
          </a:p>
          <a:p>
            <a:endParaRPr lang="en-US" sz="1800" b="1"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ASK</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What do you think the SOCIAL STYLE of each video character is? </a:t>
            </a:r>
          </a:p>
          <a:p>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t>DISCUSS</a:t>
            </a:r>
            <a:r>
              <a:rPr lang="en-US" sz="1800" dirty="0"/>
              <a:t> the behaviors of the characters and how those are indicative of their Styles.</a:t>
            </a:r>
          </a:p>
          <a:p>
            <a:endParaRPr lang="en-US" sz="1800" b="0" i="0" u="none" strike="noStrike" baseline="0" dirty="0">
              <a:solidFill>
                <a:srgbClr val="000000"/>
              </a:solidFill>
              <a:latin typeface="Arial" panose="020B0604020202020204" pitchFamily="34" charset="0"/>
            </a:endParaRPr>
          </a:p>
          <a:p>
            <a:r>
              <a:rPr lang="en-US" sz="1100" b="1" dirty="0"/>
              <a:t>IMPORTANT: Do not advance the slide until you’ve discussed the behavior of each character. The next slide reveals each character’s Style.</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319553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800" b="1" dirty="0">
                <a:solidFill>
                  <a:srgbClr val="000000"/>
                </a:solidFill>
                <a:latin typeface="Arial" panose="020B0604020202020204" pitchFamily="34" charset="0"/>
              </a:rPr>
              <a:t>2 Minutes (Workbook, page 19)</a:t>
            </a:r>
          </a:p>
          <a:p>
            <a:pPr defTabSz="966612">
              <a:spcBef>
                <a:spcPts val="211"/>
              </a:spcBef>
              <a:spcAft>
                <a:spcPts val="211"/>
              </a:spcAft>
              <a:defRPr/>
            </a:pPr>
            <a:endParaRPr lang="en-US" sz="800" b="1" i="0" u="none" strike="noStrike" baseline="0" dirty="0">
              <a:solidFill>
                <a:srgbClr val="000000"/>
              </a:solidFill>
              <a:latin typeface="Arial" panose="020B0604020202020204" pitchFamily="34" charset="0"/>
            </a:endParaRP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Kyle – Driving</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Lana – Analytical</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AJ – Amiable </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Abby – Expressive</a:t>
            </a:r>
            <a:endParaRPr lang="en-US" sz="1100" b="0" i="0" u="none" strike="noStrike" baseline="0" dirty="0">
              <a:solidFill>
                <a:srgbClr val="000000"/>
              </a:solidFill>
              <a:latin typeface="Arial" panose="020B0604020202020204" pitchFamily="34" charset="0"/>
            </a:endParaRPr>
          </a:p>
          <a:p>
            <a:endParaRPr lang="en-US" sz="8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800" b="1" dirty="0"/>
              <a:t>DISCUSS</a:t>
            </a:r>
            <a:r>
              <a:rPr lang="en-US" sz="800" dirty="0"/>
              <a:t> the behaviors of the characters and how those are indicative of their Styles.</a:t>
            </a:r>
          </a:p>
          <a:p>
            <a:endParaRPr lang="en-US" sz="8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74154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Using the customer that you identified earlier, determine their Style. This is only a preliminary estimate. As we continue through the program, you might re-estimate the person’s Style.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DEBRIEF</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 exercise by asking participants to share their customer’s Style, and how this behavioral assessment relates to their initial impressions of the person (which may have been more subjective).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RECORD</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their information on a virtual white board or flip chart. </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You will use their Style as a framework for developing more effective interactions with this person.</a:t>
            </a:r>
          </a:p>
          <a:p>
            <a:endParaRPr lang="en-US" sz="8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64060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21)</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Remember that the Style descriptions are generalizations about each Style. While people with the same Style generally exhibit similar characteristics, each person is still unique.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By recognizing these things about each Style, we can understand their motivations and what drives their behavior.</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DEFINE:</a:t>
            </a:r>
          </a:p>
          <a:p>
            <a:pPr>
              <a:spcBef>
                <a:spcPct val="0"/>
              </a:spcBef>
            </a:pPr>
            <a:r>
              <a:rPr lang="en-US" altLang="en-US" sz="1100" b="1" dirty="0">
                <a:ea typeface="Arial" panose="020B0604020202020204" pitchFamily="34" charset="0"/>
              </a:rPr>
              <a:t>Need</a:t>
            </a:r>
            <a:r>
              <a:rPr lang="en-US" altLang="en-US" sz="1100" dirty="0">
                <a:ea typeface="Arial" panose="020B0604020202020204" pitchFamily="34" charset="0"/>
              </a:rPr>
              <a:t> – The goal of each Style. </a:t>
            </a:r>
          </a:p>
          <a:p>
            <a:pPr>
              <a:spcBef>
                <a:spcPct val="0"/>
              </a:spcBef>
            </a:pPr>
            <a:r>
              <a:rPr lang="en-US" altLang="en-US" sz="1100" b="1" dirty="0">
                <a:ea typeface="Arial" panose="020B0604020202020204" pitchFamily="34" charset="0"/>
              </a:rPr>
              <a:t>Orientation</a:t>
            </a:r>
            <a:r>
              <a:rPr lang="en-US" altLang="en-US" sz="1100" dirty="0">
                <a:ea typeface="Arial" panose="020B0604020202020204" pitchFamily="34" charset="0"/>
              </a:rPr>
              <a:t> – The common behavior used to achieve the need.</a:t>
            </a:r>
          </a:p>
          <a:p>
            <a:pPr>
              <a:spcBef>
                <a:spcPct val="0"/>
              </a:spcBef>
            </a:pPr>
            <a:r>
              <a:rPr lang="en-US" altLang="en-US" sz="1100" b="1" dirty="0">
                <a:ea typeface="Arial" panose="020B0604020202020204" pitchFamily="34" charset="0"/>
              </a:rPr>
              <a:t>Growth Action</a:t>
            </a:r>
            <a:r>
              <a:rPr lang="en-US" altLang="en-US" sz="1100" dirty="0">
                <a:ea typeface="Arial" panose="020B0604020202020204" pitchFamily="34" charset="0"/>
              </a:rPr>
              <a:t> – Behavior that is rarely used by each Style. Using this behavior more often would increase this Style’s effectiveness.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Understanding the need, orientation, and growth action of each Style will help you better relate to others’ Styles and enhance your effectiveness with them.</a:t>
            </a:r>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21)</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How do need, orientation, and growth action manifest themselves in the video characters? Specifically, how does each team member’s behavior show their need, orientation, and growth action?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22)</a:t>
            </a:r>
          </a:p>
          <a:p>
            <a:endParaRPr lang="en-US" sz="1100" dirty="0"/>
          </a:p>
          <a:p>
            <a:pPr lvl="1"/>
            <a:r>
              <a:rPr lang="en-US" sz="1100" dirty="0"/>
              <a:t>CLICK TO SPEAK ABOUT EACH QUADRANT</a:t>
            </a:r>
          </a:p>
          <a:p>
            <a:pPr lvl="1"/>
            <a:endParaRPr lang="en-US" sz="1100" dirty="0"/>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typical behaviors of the four SOCIAL STYLEs. These behaviors are related to the Style needs, orientations, and growth actions.</a:t>
            </a:r>
          </a:p>
          <a:p>
            <a:endParaRPr lang="en-US"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2488790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23)</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customer behaviors</a:t>
            </a:r>
            <a:r>
              <a:rPr lang="en-US" sz="1100" dirty="0">
                <a:solidFill>
                  <a:srgbClr val="000000"/>
                </a:solidFill>
                <a:latin typeface="Arial" panose="020B0604020202020204" pitchFamily="34" charset="0"/>
              </a:rPr>
              <a:t>. These behaviors are typical Style-related behaviors specific to working with customers.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119658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b="1" dirty="0"/>
              <a:t>2 Minutes</a:t>
            </a:r>
          </a:p>
          <a:p>
            <a:endParaRPr lang="en-US" sz="1100" dirty="0"/>
          </a:p>
          <a:p>
            <a:r>
              <a:rPr lang="en-US" sz="1100" b="1" dirty="0"/>
              <a:t>SAY</a:t>
            </a:r>
            <a:r>
              <a:rPr lang="en-US" sz="1100" dirty="0"/>
              <a:t> Ultimately, this course will help you have more success with your customers. In particular, you’re going to learn specific strategies:</a:t>
            </a:r>
          </a:p>
          <a:p>
            <a:pPr marL="342900" marR="0" lvl="0" indent="-342900">
              <a:lnSpc>
                <a:spcPct val="107000"/>
              </a:lnSpc>
              <a:spcBef>
                <a:spcPts val="0"/>
              </a:spcBef>
              <a:spcAft>
                <a:spcPts val="0"/>
              </a:spcAft>
              <a:buFont typeface="+mj-lt"/>
              <a:buAutoNum type="arabicPeriod"/>
            </a:pPr>
            <a:r>
              <a:rPr lang="en-US" sz="2000" dirty="0"/>
              <a:t>How to predict your customers’ behavior, and an understanding of why they behave that way.</a:t>
            </a:r>
          </a:p>
          <a:p>
            <a:pPr marL="342900" marR="0" lvl="0" indent="-342900">
              <a:lnSpc>
                <a:spcPct val="107000"/>
              </a:lnSpc>
              <a:spcBef>
                <a:spcPts val="0"/>
              </a:spcBef>
              <a:spcAft>
                <a:spcPts val="0"/>
              </a:spcAft>
              <a:buFont typeface="+mj-lt"/>
              <a:buAutoNum type="arabicPeriod"/>
            </a:pPr>
            <a:r>
              <a:rPr lang="en-US" sz="2000" dirty="0"/>
              <a:t>What causes customers to become stressed, and how your own behavior can contribute to this.</a:t>
            </a:r>
          </a:p>
          <a:p>
            <a:pPr marL="342900" marR="0" lvl="0" indent="-342900">
              <a:lnSpc>
                <a:spcPct val="107000"/>
              </a:lnSpc>
              <a:spcBef>
                <a:spcPts val="0"/>
              </a:spcBef>
              <a:spcAft>
                <a:spcPts val="0"/>
              </a:spcAft>
              <a:buFont typeface="+mj-lt"/>
              <a:buAutoNum type="arabicPeriod"/>
            </a:pPr>
            <a:r>
              <a:rPr lang="en-US" sz="2000" dirty="0"/>
              <a:t>How to recognize their needs and meet those needs.</a:t>
            </a:r>
          </a:p>
          <a:p>
            <a:pPr marL="342900" marR="0" lvl="0" indent="-342900">
              <a:lnSpc>
                <a:spcPct val="107000"/>
              </a:lnSpc>
              <a:spcBef>
                <a:spcPts val="0"/>
              </a:spcBef>
              <a:spcAft>
                <a:spcPts val="0"/>
              </a:spcAft>
              <a:buFont typeface="+mj-lt"/>
              <a:buAutoNum type="arabicPeriod"/>
            </a:pPr>
            <a:r>
              <a:rPr lang="en-US" sz="2000" dirty="0"/>
              <a:t>How to prepare for meetings and tailor your communication to different customers.</a:t>
            </a:r>
          </a:p>
          <a:p>
            <a:pPr marL="342900" marR="0" lvl="0" indent="-342900">
              <a:lnSpc>
                <a:spcPct val="107000"/>
              </a:lnSpc>
              <a:spcBef>
                <a:spcPts val="0"/>
              </a:spcBef>
              <a:spcAft>
                <a:spcPts val="0"/>
              </a:spcAft>
              <a:buFont typeface="+mj-lt"/>
              <a:buAutoNum type="arabicPeriod"/>
            </a:pPr>
            <a:r>
              <a:rPr lang="en-US" sz="2000" dirty="0"/>
              <a:t>Ultimately, how to earn their trust.</a:t>
            </a:r>
          </a:p>
          <a:p>
            <a:pPr marL="0" marR="0" lvl="0" indent="0">
              <a:lnSpc>
                <a:spcPct val="107000"/>
              </a:lnSpc>
              <a:spcBef>
                <a:spcPts val="0"/>
              </a:spcBef>
              <a:spcAft>
                <a:spcPts val="0"/>
              </a:spcAft>
              <a:buFont typeface="+mj-lt"/>
              <a:buNone/>
            </a:pPr>
            <a:endParaRPr lang="en-US" sz="20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10" name="Slide Image Placeholder 9">
            <a:extLst>
              <a:ext uri="{FF2B5EF4-FFF2-40B4-BE49-F238E27FC236}">
                <a16:creationId xmlns:a16="http://schemas.microsoft.com/office/drawing/2014/main" id="{D2482CD4-12A3-46AF-AA98-07D352B970F0}"/>
              </a:ext>
            </a:extLst>
          </p:cNvPr>
          <p:cNvSpPr>
            <a:spLocks noGrp="1" noRot="1" noChangeAspect="1"/>
          </p:cNvSpPr>
          <p:nvPr>
            <p:ph type="sldImg"/>
          </p:nvPr>
        </p:nvSpPr>
        <p:spPr/>
      </p:sp>
    </p:spTree>
    <p:extLst>
      <p:ext uri="{BB962C8B-B14F-4D97-AF65-F5344CB8AC3E}">
        <p14:creationId xmlns:p14="http://schemas.microsoft.com/office/powerpoint/2010/main" val="14948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24)</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and typical behaviors, what will cause stress for them?</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a:p>
            <a:r>
              <a:rPr lang="en-US" sz="1100" dirty="0"/>
              <a:t>The Driving Style need is results, so what’s going to raise their tension in a sales meeting? </a:t>
            </a:r>
          </a:p>
          <a:p>
            <a:pPr marL="171450" indent="-171450">
              <a:buFont typeface="Wingdings" panose="05000000000000000000" pitchFamily="2" charset="2"/>
              <a:buChar char="§"/>
            </a:pPr>
            <a:r>
              <a:rPr lang="en-US" sz="1100" dirty="0"/>
              <a:t>Lack of focus; disorganization; not being allowed to state their opinions; no bottom-line solutions; progress is too slow.</a:t>
            </a:r>
          </a:p>
          <a:p>
            <a:endParaRPr lang="en-US" sz="1100" dirty="0"/>
          </a:p>
          <a:p>
            <a:r>
              <a:rPr lang="en-US" sz="1100" dirty="0"/>
              <a:t>Expressive Style stressors:</a:t>
            </a:r>
          </a:p>
          <a:p>
            <a:pPr marL="171450" indent="-171450">
              <a:buFont typeface="Wingdings" panose="05000000000000000000" pitchFamily="2" charset="2"/>
              <a:buChar char="§"/>
            </a:pPr>
            <a:r>
              <a:rPr lang="en-US" sz="1100" dirty="0"/>
              <a:t>Not being recognized; too many details; too much structure without free-flowing conversation; not enough focus on future possibilities.</a:t>
            </a:r>
          </a:p>
          <a:p>
            <a:pPr marL="171450" indent="-171450">
              <a:buFont typeface="Wingdings" panose="05000000000000000000" pitchFamily="2" charset="2"/>
              <a:buChar char="§"/>
            </a:pPr>
            <a:endParaRPr lang="en-US" sz="1100" dirty="0"/>
          </a:p>
          <a:p>
            <a:r>
              <a:rPr lang="en-US" sz="1100" dirty="0"/>
              <a:t>Amiable Style stressors:</a:t>
            </a:r>
          </a:p>
          <a:p>
            <a:pPr marL="171450" indent="-171450">
              <a:buFont typeface="Wingdings" panose="05000000000000000000" pitchFamily="2" charset="2"/>
              <a:buChar char="§"/>
            </a:pPr>
            <a:r>
              <a:rPr lang="en-US" sz="1100" dirty="0"/>
              <a:t>Too much formality; lack of collaboration towards solutions; focus on the sale instead of on long-term relationship; too much change too quickly.</a:t>
            </a:r>
          </a:p>
          <a:p>
            <a:pPr marL="171450" indent="-171450">
              <a:buFont typeface="Wingdings" panose="05000000000000000000" pitchFamily="2" charset="2"/>
              <a:buChar char="§"/>
            </a:pPr>
            <a:endParaRPr lang="en-US" sz="1100" dirty="0"/>
          </a:p>
          <a:p>
            <a:r>
              <a:rPr lang="en-US" sz="1100" dirty="0"/>
              <a:t>Analytical Style stressors:</a:t>
            </a:r>
          </a:p>
          <a:p>
            <a:pPr marL="171450" indent="-171450">
              <a:buFont typeface="Wingdings" panose="05000000000000000000" pitchFamily="2" charset="2"/>
              <a:buChar char="§"/>
            </a:pPr>
            <a:r>
              <a:rPr lang="en-US" sz="1100" dirty="0"/>
              <a:t>Lack of structure and clear outcomes; pushiness to achieve quick sale; focus on generalities without considering details; too much change without considering consequences.</a:t>
            </a:r>
          </a:p>
          <a:p>
            <a:pPr marL="0" indent="0">
              <a:buFont typeface="Wingdings" panose="05000000000000000000" pitchFamily="2" charset="2"/>
              <a:buNone/>
            </a:pPr>
            <a:endParaRPr lang="en-US" sz="1100" dirty="0"/>
          </a:p>
          <a:p>
            <a:pPr marL="0" marR="0" lvl="0" indent="0" algn="l" defTabSz="914400" rtl="0" eaLnBrk="1" fontAlgn="auto" latinLnBrk="0" hangingPunct="1">
              <a:lnSpc>
                <a:spcPct val="100000"/>
              </a:lnSpc>
              <a:spcBef>
                <a:spcPts val="200"/>
              </a:spcBef>
              <a:spcAft>
                <a:spcPts val="200"/>
              </a:spcAft>
              <a:buClrTx/>
              <a:buSzTx/>
              <a:buFont typeface="Wingdings" panose="05000000000000000000" pitchFamily="2" charset="2"/>
              <a:buNone/>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pPr marL="0" indent="0">
              <a:buFont typeface="Wingdings" panose="05000000000000000000" pitchFamily="2" charset="2"/>
              <a:buNone/>
            </a:pPr>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3928363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25)</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SAY</a:t>
            </a:r>
            <a:r>
              <a:rPr lang="en-US" sz="1100" dirty="0">
                <a:solidFill>
                  <a:srgbClr val="000000"/>
                </a:solidFill>
                <a:latin typeface="Arial" panose="020B0604020202020204" pitchFamily="34" charset="0"/>
              </a:rPr>
              <a:t> When customers are feeling stressed, their behavior can be categorized: each Style falls into a type of extreme backup behavior to try and reduce tension.</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b="0" dirty="0">
                <a:solidFill>
                  <a:srgbClr val="000000"/>
                </a:solidFill>
                <a:latin typeface="Arial" panose="020B0604020202020204" pitchFamily="34" charset="0"/>
              </a:rPr>
              <a:t>each Style’s </a:t>
            </a:r>
            <a:r>
              <a:rPr lang="en-US" sz="1100" dirty="0">
                <a:solidFill>
                  <a:srgbClr val="000000"/>
                </a:solidFill>
                <a:latin typeface="Arial" panose="020B0604020202020204" pitchFamily="34" charset="0"/>
              </a:rPr>
              <a:t>backup behavior. Remember, each Style’s goal is to get their Style need met.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common ways that each Style might show their backup behavior?</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Driving: Will get frustrated by slow progress or barriers and try to take control of the situation.</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Expressive: Will get upset if they aren’t given opportunities to express themselves or show their contributions, and might verbally confront others.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Amiable: If they feel that a relationship is being threatened, they will stay quiet and acquiesce instead of firmly stating their opinions.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Analytical: If they feel that things are moving too fast without taking into account important details, they will withdraw and refuse to contribute.</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Next we’ll talk about some specific strategies for working with customers.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26)</a:t>
            </a:r>
          </a:p>
          <a:p>
            <a:endParaRPr lang="en-US" sz="1100" dirty="0"/>
          </a:p>
          <a:p>
            <a:r>
              <a:rPr lang="en-US" sz="1100" b="1" dirty="0"/>
              <a:t>ASK</a:t>
            </a:r>
            <a:r>
              <a:rPr lang="en-US" sz="1100" dirty="0"/>
              <a:t> With these backup behaviors in mind, and understanding what causes stress for each Style, what are some ways to meet your customers’ needs? Start with the Driving Style, what ideas do you have?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needs and strategies to meet each Style’s needs and facilitate discussion of each Style.</a:t>
            </a:r>
            <a:endParaRPr lang="en-US" sz="1100"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150401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Style Virtually)</a:t>
            </a:r>
          </a:p>
          <a:p>
            <a:endParaRPr lang="en-US" altLang="en-US" sz="1100" b="0" dirty="0">
              <a:ea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Working with customers and trying to sell remotely has its own unique challenges. You can still use Style to your advantage. Let’s briefly see how people of different Styles might communicate using text messages.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6724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0" dirty="0">
                <a:ea typeface="Arial" panose="020B0604020202020204" pitchFamily="34" charset="0"/>
              </a:rPr>
              <a:t>The following five slides are examples of “observable” behavior in text messages. </a:t>
            </a:r>
          </a:p>
          <a:p>
            <a:endParaRPr 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By observing the behaviors of others, even through simple communication like texting, we can TRY to determine how people prefer to communicate and prefer to be communicated with. </a:t>
            </a:r>
          </a:p>
          <a:p>
            <a:endParaRPr lang="en-US" altLang="en-US" sz="1100" b="0" dirty="0">
              <a:ea typeface="Arial" panose="020B0604020202020204" pitchFamily="34" charset="0"/>
            </a:endParaRPr>
          </a:p>
          <a:p>
            <a:r>
              <a:rPr lang="en-US" altLang="en-US" sz="1100" b="0" dirty="0">
                <a:ea typeface="Arial" panose="020B0604020202020204" pitchFamily="34" charset="0"/>
              </a:rPr>
              <a:t>Review example slides:</a:t>
            </a:r>
          </a:p>
          <a:p>
            <a:r>
              <a:rPr lang="en-US" altLang="en-US" sz="1100" b="0" dirty="0">
                <a:ea typeface="Arial" panose="020B0604020202020204" pitchFamily="34" charset="0"/>
              </a:rPr>
              <a:t>There is a lot of change happening at our organization, so I sent this text to four of my customers. Then I waited for their responses.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34</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8152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 is the first response from a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35</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013977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is the second response from another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36</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87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Here’s the response from a third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37</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633481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a:t>
            </a:r>
            <a:r>
              <a:rPr lang="en-US" altLang="en-US" sz="1100" b="0" dirty="0">
                <a:ea typeface="Arial" panose="020B0604020202020204" pitchFamily="34" charset="0"/>
              </a:rPr>
              <a:t> And finally, this response from a fourth customer.</a:t>
            </a:r>
          </a:p>
          <a:p>
            <a:endParaRPr lang="en-US" altLang="en-US" sz="1100" b="0" dirty="0">
              <a:ea typeface="Arial" panose="020B0604020202020204" pitchFamily="34" charset="0"/>
            </a:endParaRPr>
          </a:p>
          <a:p>
            <a:r>
              <a:rPr lang="en-US" altLang="en-US" sz="1100" b="0" dirty="0">
                <a:ea typeface="Arial" panose="020B0604020202020204" pitchFamily="34" charset="0"/>
              </a:rPr>
              <a:t>Keep these texts in mind as we’ll be revisiting them later.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38</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11629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b="0" dirty="0"/>
              <a:t>This is the text I first sent out. How about the responses I received? Knowing what you know so far about SOCIAL STYLE, can you guess which Style each response is from?</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39</a:t>
            </a:fld>
            <a:endParaRPr lang="en-US" dirty="0"/>
          </a:p>
        </p:txBody>
      </p:sp>
      <p:graphicFrame>
        <p:nvGraphicFramePr>
          <p:cNvPr id="6" name="Table 7">
            <a:extLst>
              <a:ext uri="{FF2B5EF4-FFF2-40B4-BE49-F238E27FC236}">
                <a16:creationId xmlns:a16="http://schemas.microsoft.com/office/drawing/2014/main" id="{8819842A-7B09-430A-BF35-BE8092B6D79C}"/>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1695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 (Workbook, page 4)</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0" indent="0">
              <a:buFont typeface="Wingdings" panose="05000000000000000000" pitchFamily="2" charset="2"/>
              <a:buNone/>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0" indent="0">
              <a:buFont typeface="Wingdings" panose="05000000000000000000" pitchFamily="2" charset="2"/>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pPr>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You can read the stats on this slide.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has found that salespeople who practice SOCIAL STYLE and Versatility have more success.</a:t>
            </a:r>
            <a:endParaRPr lang="en-US" sz="1200" b="0" i="0" u="none" strike="noStrike" baseline="0" dirty="0">
              <a:solidFill>
                <a:srgbClr val="000000"/>
              </a:solidFill>
              <a:latin typeface="Open Sans" panose="020B0606030504020204"/>
            </a:endParaRP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a:t>
            </a:r>
            <a:r>
              <a:rPr lang="en-US" sz="1100" b="0" dirty="0"/>
              <a:t> Which Style might this person be?</a:t>
            </a:r>
          </a:p>
          <a:p>
            <a:endParaRPr lang="en-US" sz="1100" b="0" dirty="0"/>
          </a:p>
          <a:p>
            <a:r>
              <a:rPr lang="en-US" sz="1100" b="0" dirty="0"/>
              <a:t>AMIABLE</a:t>
            </a:r>
          </a:p>
          <a:p>
            <a:endParaRPr lang="en-US" sz="1100" b="0" dirty="0"/>
          </a:p>
          <a:p>
            <a:r>
              <a:rPr lang="en-US" sz="1100" b="1" dirty="0"/>
              <a:t>SAY</a:t>
            </a:r>
            <a:r>
              <a:rPr lang="en-US" sz="1100" b="0" dirty="0"/>
              <a:t> This person is personable (“Hi!”) and concerned that things are moving fast. They are showing concern for the team’s ability to adapt the new technology, and they specifically ask for help. It indicates Ask Assertiveness and Emote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40</a:t>
            </a:fld>
            <a:endParaRPr lang="en-US" dirty="0"/>
          </a:p>
        </p:txBody>
      </p:sp>
      <p:graphicFrame>
        <p:nvGraphicFramePr>
          <p:cNvPr id="6" name="Table 7">
            <a:extLst>
              <a:ext uri="{FF2B5EF4-FFF2-40B4-BE49-F238E27FC236}">
                <a16:creationId xmlns:a16="http://schemas.microsoft.com/office/drawing/2014/main" id="{125C70C9-C184-40C0-939F-53CD07253FC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214180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How about this one—what Style?</a:t>
            </a:r>
          </a:p>
          <a:p>
            <a:endParaRPr lang="en-US" sz="1100" b="0" dirty="0"/>
          </a:p>
          <a:p>
            <a:r>
              <a:rPr lang="en-US" sz="1100" b="0" dirty="0"/>
              <a:t>EXPRESSIVE</a:t>
            </a:r>
          </a:p>
          <a:p>
            <a:endParaRPr lang="en-US" altLang="en-US" sz="1100" b="0" dirty="0">
              <a:ea typeface="Arial" panose="020B0604020202020204" pitchFamily="34" charset="0"/>
            </a:endParaRPr>
          </a:p>
          <a:p>
            <a:r>
              <a:rPr lang="en-US" altLang="en-US" sz="1100" b="1" dirty="0">
                <a:ea typeface="Arial" panose="020B0604020202020204" pitchFamily="34" charset="0"/>
              </a:rPr>
              <a:t>SAY</a:t>
            </a:r>
            <a:r>
              <a:rPr lang="en-US" altLang="en-US" sz="1100" b="0" dirty="0">
                <a:ea typeface="Arial" panose="020B0604020202020204" pitchFamily="34" charset="0"/>
              </a:rPr>
              <a:t> This person uses a lot of exclamation marks to show enthusiasm and wants to interact. They also mention “I took a quick look,” indicating they didn’t pay close attention to the video or details. </a:t>
            </a:r>
            <a:r>
              <a:rPr lang="en-US" sz="1100" b="0" dirty="0"/>
              <a:t>It indicates Tell Assertiveness and Emote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41</a:t>
            </a:fld>
            <a:endParaRPr lang="en-US" dirty="0"/>
          </a:p>
        </p:txBody>
      </p:sp>
      <p:graphicFrame>
        <p:nvGraphicFramePr>
          <p:cNvPr id="6" name="Table 7">
            <a:extLst>
              <a:ext uri="{FF2B5EF4-FFF2-40B4-BE49-F238E27FC236}">
                <a16:creationId xmlns:a16="http://schemas.microsoft.com/office/drawing/2014/main" id="{28FF81F3-FF1D-43B8-923A-2047BB67519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40141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Which Style might this person be?</a:t>
            </a:r>
          </a:p>
          <a:p>
            <a:endParaRPr lang="en-US" sz="1100" b="0" dirty="0"/>
          </a:p>
          <a:p>
            <a:r>
              <a:rPr lang="en-US" sz="1100" b="0" dirty="0"/>
              <a:t>ANALYTICAL</a:t>
            </a:r>
          </a:p>
          <a:p>
            <a:endParaRPr lang="en-US" sz="1100" b="0" dirty="0"/>
          </a:p>
          <a:p>
            <a:r>
              <a:rPr lang="en-US" sz="1100" b="1" dirty="0"/>
              <a:t>SAY </a:t>
            </a:r>
            <a:r>
              <a:rPr lang="en-US" sz="1100" b="0" dirty="0"/>
              <a:t>This person likes things to be efficient but is hesitant to adapt the new technology until the team is trained and ready. They also ask a clarifying question – “Do you have a process in place for this?” It indicates Ask Assertiveness and Control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42</a:t>
            </a:fld>
            <a:endParaRPr lang="en-US" dirty="0"/>
          </a:p>
        </p:txBody>
      </p:sp>
      <p:graphicFrame>
        <p:nvGraphicFramePr>
          <p:cNvPr id="6" name="Table 7">
            <a:extLst>
              <a:ext uri="{FF2B5EF4-FFF2-40B4-BE49-F238E27FC236}">
                <a16:creationId xmlns:a16="http://schemas.microsoft.com/office/drawing/2014/main" id="{DA6D775E-56E1-4A83-9D80-3BCF2019E125}"/>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85251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And finally, what Style might this be?</a:t>
            </a:r>
          </a:p>
          <a:p>
            <a:endParaRPr lang="en-US" sz="1100" b="0" dirty="0"/>
          </a:p>
          <a:p>
            <a:r>
              <a:rPr lang="en-US" sz="1100" b="0" dirty="0"/>
              <a:t>DRIVING</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This person is being direct and brief. They also communicate that they will initiate contact when they’re ready (“Don’t call me, I’ll call you.”). </a:t>
            </a:r>
            <a:r>
              <a:rPr lang="en-US" sz="1100" b="0" dirty="0"/>
              <a:t>It indicates Tell Assertiveness and Control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43</a:t>
            </a:fld>
            <a:endParaRPr lang="en-US" dirty="0"/>
          </a:p>
        </p:txBody>
      </p:sp>
      <p:graphicFrame>
        <p:nvGraphicFramePr>
          <p:cNvPr id="6" name="Table 7">
            <a:extLst>
              <a:ext uri="{FF2B5EF4-FFF2-40B4-BE49-F238E27FC236}">
                <a16:creationId xmlns:a16="http://schemas.microsoft.com/office/drawing/2014/main" id="{C4569561-C37F-4779-97F4-6B1719C4064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17341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2 Minutes (Workbook, page 28)</a:t>
            </a:r>
          </a:p>
          <a:p>
            <a:endParaRPr lang="en-US" sz="800" dirty="0"/>
          </a:p>
          <a:p>
            <a:r>
              <a:rPr lang="en-US" sz="800" b="1" dirty="0">
                <a:solidFill>
                  <a:srgbClr val="000000"/>
                </a:solidFill>
                <a:latin typeface="Arial" panose="020B0604020202020204" pitchFamily="34" charset="0"/>
              </a:rPr>
              <a:t>REVIEW </a:t>
            </a:r>
            <a:r>
              <a:rPr lang="en-US" sz="800" dirty="0">
                <a:solidFill>
                  <a:srgbClr val="000000"/>
                </a:solidFill>
                <a:latin typeface="Arial" panose="020B0604020202020204" pitchFamily="34" charset="0"/>
              </a:rPr>
              <a:t>the key points.</a:t>
            </a:r>
          </a:p>
          <a:p>
            <a:endParaRPr lang="en-US" sz="800" b="1" dirty="0">
              <a:solidFill>
                <a:srgbClr val="000000"/>
              </a:solidFill>
              <a:latin typeface="Arial" panose="020B0604020202020204" pitchFamily="34" charset="0"/>
            </a:endParaRPr>
          </a:p>
          <a:p>
            <a:pPr marL="457200" indent="-457200">
              <a:buFont typeface="+mj-lt"/>
              <a:buAutoNum type="arabicPeriod"/>
            </a:pPr>
            <a:r>
              <a:rPr lang="en-US" altLang="en-US" sz="1100" dirty="0"/>
              <a:t>Style is not personality.</a:t>
            </a:r>
          </a:p>
          <a:p>
            <a:pPr marL="457200" indent="-457200">
              <a:buFont typeface="+mj-lt"/>
              <a:buAutoNum type="arabicPeriod"/>
            </a:pPr>
            <a:r>
              <a:rPr lang="en-US" altLang="en-US" sz="1100" dirty="0"/>
              <a:t>Style refers only to observable behavior. </a:t>
            </a:r>
          </a:p>
          <a:p>
            <a:pPr marL="457200" indent="-457200">
              <a:buFont typeface="+mj-lt"/>
              <a:buAutoNum type="arabicPeriod"/>
            </a:pPr>
            <a:r>
              <a:rPr lang="en-US" altLang="en-US" sz="1100" dirty="0"/>
              <a:t>Behavior is a continuum, not an “either/or.”</a:t>
            </a:r>
          </a:p>
          <a:p>
            <a:pPr marL="457200" indent="-457200">
              <a:buFont typeface="+mj-lt"/>
              <a:buAutoNum type="arabicPeriod"/>
            </a:pPr>
            <a:r>
              <a:rPr lang="en-US" altLang="en-US" sz="1100" dirty="0"/>
              <a:t>People behave with one Style most of the time.</a:t>
            </a:r>
          </a:p>
          <a:p>
            <a:pPr marL="457200" indent="-457200">
              <a:buFont typeface="+mj-lt"/>
              <a:buAutoNum type="arabicPeriod"/>
            </a:pPr>
            <a:r>
              <a:rPr lang="en-US" altLang="en-US" sz="1100" dirty="0"/>
              <a:t>There is no “best” Style. </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E29799C1-E2AF-4F42-B416-45CA7ECB55B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8689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b="0" dirty="0"/>
              <a:t> Now that you’re familiar with the Model, each of you will review your own SOCIAL STYLE Profile.</a:t>
            </a:r>
          </a:p>
          <a:p>
            <a:endParaRPr lang="en-US" b="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07846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p>
          <a:p>
            <a:r>
              <a:rPr lang="en-US" sz="1100" b="1" dirty="0"/>
              <a:t>SAY</a:t>
            </a:r>
            <a:r>
              <a:rPr lang="en-US" sz="1100" dirty="0"/>
              <a:t> Before you read your SOCIAL STYLE Profile, let me describe how your results are determined. The dimensions of behavior are normed. This means that Assertiveness is reported in quartiles.</a:t>
            </a:r>
          </a:p>
          <a:p>
            <a:endParaRPr lang="en-US" sz="1100" dirty="0"/>
          </a:p>
          <a:p>
            <a:r>
              <a:rPr lang="en-US" sz="1100" dirty="0"/>
              <a:t>Review the information on the slide concerning percentiles of people in each of the four quartiles.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51340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dirty="0"/>
          </a:p>
          <a:p>
            <a:r>
              <a:rPr lang="en-US" b="1" dirty="0"/>
              <a:t>SAY</a:t>
            </a:r>
            <a:r>
              <a:rPr lang="en-US" dirty="0"/>
              <a:t> In the same way, Responsiveness is reported in quartiles.</a:t>
            </a:r>
          </a:p>
          <a:p>
            <a:endParaRPr lang="en-US" dirty="0"/>
          </a:p>
          <a:p>
            <a:r>
              <a:rPr lang="en-US" dirty="0"/>
              <a:t>Review the information on the slide concerning percentiles of people in each of the four quartiles.</a:t>
            </a:r>
          </a:p>
          <a:p>
            <a:endParaRPr lang="en-US" dirty="0"/>
          </a:p>
          <a:p>
            <a:endParaRPr lang="en-US" dirty="0"/>
          </a:p>
        </p:txBody>
      </p:sp>
      <p:sp>
        <p:nvSpPr>
          <p:cNvPr id="4" name="Header Placeholder 3"/>
          <p:cNvSpPr>
            <a:spLocks noGrp="1"/>
          </p:cNvSpPr>
          <p:nvPr>
            <p:ph type="hdr" sz="quarter"/>
          </p:nvPr>
        </p:nvSpPr>
        <p:spPr/>
        <p:txBody>
          <a:bodyPr/>
          <a:lstStyle/>
          <a:p>
            <a:r>
              <a:rPr lang="en-US" dirty="0"/>
              <a:t>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496B9EFD-2B76-4181-8215-1594F9CBE609}"/>
              </a:ext>
            </a:extLst>
          </p:cNvPr>
          <p:cNvGraphicFramePr>
            <a:graphicFrameLocks noGrp="1"/>
          </p:cNvGraphicFramePr>
          <p:nvPr>
            <p:extLst>
              <p:ext uri="{D42A27DB-BD31-4B8C-83A1-F6EECF244321}">
                <p14:modId xmlns:p14="http://schemas.microsoft.com/office/powerpoint/2010/main" val="673380183"/>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81574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000" b="1" i="0" u="none" strike="noStrike" baseline="0" dirty="0">
                <a:latin typeface="+mj-lt"/>
              </a:rPr>
              <a:t>20 Minutes</a:t>
            </a:r>
            <a:r>
              <a:rPr lang="en-US" sz="1000" b="1" dirty="0">
                <a:solidFill>
                  <a:srgbClr val="000000"/>
                </a:solidFill>
                <a:latin typeface="Arial" panose="020B0604020202020204" pitchFamily="34" charset="0"/>
              </a:rPr>
              <a:t>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000" b="1" i="0" u="none" strike="noStrike" baseline="0" dirty="0">
              <a:latin typeface="+mj-lt"/>
            </a:endParaRPr>
          </a:p>
          <a:p>
            <a:r>
              <a:rPr lang="en-US" b="1" dirty="0"/>
              <a:t>REVIEW</a:t>
            </a:r>
            <a:r>
              <a:rPr lang="en-US" dirty="0"/>
              <a:t> the Profile pages on the following slides so participants understand the layout of the profile. After you’ve reviewed the slides, distribute individuals’ profiles.</a:t>
            </a:r>
          </a:p>
          <a:p>
            <a:endParaRPr lang="en-US" dirty="0"/>
          </a:p>
          <a:p>
            <a:r>
              <a:rPr lang="en-US" dirty="0"/>
              <a:t>If delivering a virtual program, participants will have already received their profiles. Note that you are only covering the SOCIAL STYLE section of the profile; the Versatility profile will be reviewed later.</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profiles. Do not continue until it is evident that all participants have finished reading their profiles.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EXPLAIN</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TRACOM’s research shows that over 50% of the time, people see themselves differently from how others see them. Reiterate that there is no “best Style” and all Styles can be successful salespeople. Offer to be available during the break to answer individual questions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publicly. </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10 Minutes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Have participants introduce themselves by revealing the topics listed on the slide.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participants to think of one customer they have a difficult relationship with, and briefly describe their main frustration(s) with this person </a:t>
            </a:r>
            <a:r>
              <a:rPr lang="en-US" sz="1100" b="1" dirty="0">
                <a:solidFill>
                  <a:srgbClr val="000000"/>
                </a:solidFill>
                <a:latin typeface="Arial" panose="020B0604020202020204" pitchFamily="34" charset="0"/>
              </a:rPr>
              <a:t>WITHOUT NAMING THE PERSON</a:t>
            </a:r>
            <a:r>
              <a:rPr lang="en-US" sz="1100" dirty="0">
                <a:solidFill>
                  <a:srgbClr val="000000"/>
                </a:solidFill>
                <a:latin typeface="Arial" panose="020B0604020202020204" pitchFamily="34" charset="0"/>
              </a:rPr>
              <a:t>.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Group is too large for verbal introductions, do this through chat.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TIP: </a:t>
            </a:r>
            <a:r>
              <a:rPr lang="en-US" sz="1100" dirty="0">
                <a:solidFill>
                  <a:srgbClr val="000000"/>
                </a:solidFill>
                <a:latin typeface="Arial" panose="020B0604020202020204" pitchFamily="34" charset="0"/>
              </a:rPr>
              <a:t>You might want to record participants’ </a:t>
            </a:r>
            <a:r>
              <a:rPr lang="en-US" sz="1100" b="1" dirty="0">
                <a:solidFill>
                  <a:srgbClr val="000000"/>
                </a:solidFill>
                <a:latin typeface="+mn-lt"/>
              </a:rPr>
              <a:t>“What is Most Frustrating” </a:t>
            </a:r>
            <a:r>
              <a:rPr lang="en-US" sz="1100" dirty="0">
                <a:solidFill>
                  <a:srgbClr val="000000"/>
                </a:solidFill>
                <a:latin typeface="Arial" panose="020B0604020202020204" pitchFamily="34" charset="0"/>
              </a:rPr>
              <a:t>on a flip chart (or virtual white board). The purpose of the session is to learn how to improve these relationships.</a:t>
            </a:r>
          </a:p>
          <a:p>
            <a:endParaRPr lang="en-US" sz="1100" dirty="0">
              <a:solidFill>
                <a:srgbClr val="000000"/>
              </a:solidFill>
              <a:latin typeface="Arial" panose="020B0604020202020204" pitchFamily="34" charset="0"/>
            </a:endParaRPr>
          </a:p>
          <a:p>
            <a:pPr marL="112713" lvl="3" indent="-112713">
              <a:buFont typeface="Wingdings" panose="05000000000000000000" pitchFamily="2" charset="2"/>
              <a:buChar char="§"/>
            </a:pPr>
            <a:r>
              <a:rPr lang="en-US" sz="1100" dirty="0"/>
              <a:t>Make sure you have a Profile for each participant who completed the online Questionnaire by the deadline. </a:t>
            </a:r>
          </a:p>
          <a:p>
            <a:pPr marL="112713" lvl="3" indent="-112713">
              <a:buFont typeface="Wingdings" panose="05000000000000000000" pitchFamily="2" charset="2"/>
              <a:buChar char="§"/>
            </a:pPr>
            <a:r>
              <a:rPr lang="en-US" sz="1100" dirty="0"/>
              <a:t>DO NOT pass out the Profiles at this time. </a:t>
            </a:r>
          </a:p>
          <a:p>
            <a:pPr marL="112713" lvl="3" indent="-112713">
              <a:buFont typeface="Wingdings" panose="05000000000000000000" pitchFamily="2" charset="2"/>
              <a:buChar char="§"/>
            </a:pPr>
            <a:r>
              <a:rPr lang="en-US" sz="1100" dirty="0"/>
              <a:t>If you are delivering a virtual program, options and instructions for downloading profiles are given later in this guide.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62469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800" dirty="0"/>
              <a:t>Continue reviewing.</a:t>
            </a:r>
          </a:p>
          <a:p>
            <a:endParaRPr lang="en-US" sz="1800"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FOR VIRTUAL DELIVERY ONLY.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USE THE NEXT TWO SLIDES IF LEARNERS DOWNLOAD THEIR PROFILES DURING THE SESSION.</a:t>
            </a:r>
          </a:p>
          <a:p>
            <a:pPr defTabSz="966612">
              <a:spcBef>
                <a:spcPts val="211"/>
              </a:spcBef>
              <a:spcAft>
                <a:spcPts val="211"/>
              </a:spcAft>
              <a:defRPr/>
            </a:pPr>
            <a:endParaRPr lang="en-US" sz="1100" b="0"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20 Minutes</a:t>
            </a:r>
          </a:p>
          <a:p>
            <a:endParaRPr lang="en-US" sz="1100" dirty="0"/>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graphicFrame>
        <p:nvGraphicFramePr>
          <p:cNvPr id="6" name="Table 7">
            <a:extLst>
              <a:ext uri="{FF2B5EF4-FFF2-40B4-BE49-F238E27FC236}">
                <a16:creationId xmlns:a16="http://schemas.microsoft.com/office/drawing/2014/main" id="{9EE9D737-34F7-4D8B-A029-32DD30339EB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18374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dirty="0"/>
              <a:t>Login to tracomlearning.com. Use the same username and password as when you completed the assessment (survey).</a:t>
            </a:r>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6" name="Table 7">
            <a:extLst>
              <a:ext uri="{FF2B5EF4-FFF2-40B4-BE49-F238E27FC236}">
                <a16:creationId xmlns:a16="http://schemas.microsoft.com/office/drawing/2014/main" id="{F33DEA52-B283-461F-B5D3-93842060AC10}"/>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27294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Your profile will be listed under “Profile Reports.” Click to download as a pdf.</a:t>
            </a:r>
          </a:p>
          <a:p>
            <a:endParaRPr lang="en-US" dirty="0"/>
          </a:p>
          <a:p>
            <a:r>
              <a:rPr lang="en-US" dirty="0"/>
              <a:t>Note:</a:t>
            </a:r>
            <a:r>
              <a:rPr lang="en-US" baseline="0" dirty="0"/>
              <a:t> If the Learner selects the download button and the PDF does not open up (i.e., the screen just flashes), it is an indicator that their pop-up blockers are on. They need to allow pop-ups from tracomlearning.com and click the download button again. The profile report will open in a separate window. They can then save the profile report locally if they wish.</a:t>
            </a:r>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graphicFrame>
        <p:nvGraphicFramePr>
          <p:cNvPr id="6" name="Table 7">
            <a:extLst>
              <a:ext uri="{FF2B5EF4-FFF2-40B4-BE49-F238E27FC236}">
                <a16:creationId xmlns:a16="http://schemas.microsoft.com/office/drawing/2014/main" id="{0F5ECE29-5080-4596-801E-E51989F70C6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09259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10 Minutes (Workbook, page 29)</a:t>
            </a:r>
          </a:p>
          <a:p>
            <a:pPr defTabSz="966612">
              <a:spcBef>
                <a:spcPts val="211"/>
              </a:spcBef>
              <a:spcAft>
                <a:spcPts val="211"/>
              </a:spcAft>
              <a:defRPr/>
            </a:pPr>
            <a:endParaRPr lang="en-US" sz="1200" b="1" dirty="0">
              <a:solidFill>
                <a:srgbClr val="000000"/>
              </a:solidFill>
              <a:latin typeface="Arial" panose="020B0604020202020204" pitchFamily="34" charset="0"/>
            </a:endParaRPr>
          </a:p>
          <a:p>
            <a:r>
              <a:rPr lang="en-US" sz="1200" b="0" dirty="0">
                <a:solidFill>
                  <a:srgbClr val="000000"/>
                </a:solidFill>
                <a:latin typeface="Arial" panose="020B0604020202020204" pitchFamily="34" charset="0"/>
              </a:rPr>
              <a:t>The purpose of this exercise is to help people begin to understand how some of their Style behavior can be challenging for customers and others. A later exercise will require learners to determine specific ways they can increase their Versatility towards people of other Styles.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Each of us has behavior that frustrates others. Write down a brief list of your Style behaviors that frustrate customers of other Styles. Then, determine one specific thing you can do to control this behavior. Use the insights you discovered from your profiles to help.</a:t>
            </a:r>
          </a:p>
          <a:p>
            <a:endParaRPr lang="en-US" sz="1200" b="0"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ASK</a:t>
            </a:r>
            <a:r>
              <a:rPr lang="en-US" sz="1200" b="0" dirty="0">
                <a:solidFill>
                  <a:srgbClr val="000000"/>
                </a:solidFill>
                <a:latin typeface="Arial" panose="020B0604020202020204" pitchFamily="34" charset="0"/>
              </a:rPr>
              <a:t> for volunteers to provide a sample of responses and write them on a flipchart.</a:t>
            </a:r>
            <a:r>
              <a:rPr lang="en-US" sz="1200" b="1" dirty="0">
                <a:solidFill>
                  <a:srgbClr val="000000"/>
                </a:solidFill>
                <a:latin typeface="Arial" panose="020B0604020202020204" pitchFamily="34" charset="0"/>
              </a:rPr>
              <a:t> </a:t>
            </a:r>
            <a:r>
              <a:rPr lang="en-US" sz="1200" b="0" dirty="0">
                <a:solidFill>
                  <a:srgbClr val="000000"/>
                </a:solidFill>
                <a:latin typeface="Arial" panose="020B0604020202020204" pitchFamily="34" charset="0"/>
              </a:rPr>
              <a:t>If delivering virtually, learners can chat some of their responses as a way of engaging the group.</a:t>
            </a:r>
            <a:endParaRPr lang="en-US" sz="1200" dirty="0">
              <a:solidFill>
                <a:srgbClr val="000000"/>
              </a:solidFill>
              <a:latin typeface="Arial" panose="020B0604020202020204" pitchFamily="34" charset="0"/>
            </a:endParaRP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dirty="0">
                <a:solidFill>
                  <a:srgbClr val="000000"/>
                </a:solidFill>
                <a:latin typeface="Arial" panose="020B0604020202020204" pitchFamily="34" charset="0"/>
              </a:rPr>
              <a:t>Next you will learn more about your own Versatility. </a:t>
            </a:r>
            <a:endParaRPr lang="en-US" sz="1200" dirty="0">
              <a:solidFill>
                <a:srgbClr val="000000"/>
              </a:solidFill>
              <a:latin typeface="+mn-lt"/>
            </a:endParaRPr>
          </a:p>
          <a:p>
            <a:pPr>
              <a:buNone/>
            </a:pPr>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56</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2518767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more accurately we are able to observe our customers’ Styles, the better we will be able to adapt our own behavior and “Do something for others” to increase Versatility.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best practices:</a:t>
            </a:r>
            <a:endParaRPr lang="en-US" sz="1100" dirty="0"/>
          </a:p>
          <a:p>
            <a:pPr marL="241653" indent="-241653">
              <a:buFont typeface="+mj-lt"/>
              <a:buAutoNum type="arabicPeriod"/>
            </a:pPr>
            <a:r>
              <a:rPr lang="en-US" sz="1100" dirty="0"/>
              <a:t>Don’t jump to conclusions about someone’s Style</a:t>
            </a:r>
          </a:p>
          <a:p>
            <a:pPr marL="241653" indent="-241653">
              <a:buFont typeface="+mj-lt"/>
              <a:buAutoNum type="arabicPeriod"/>
            </a:pPr>
            <a:r>
              <a:rPr lang="en-US" sz="1100" dirty="0"/>
              <a:t>Be an objective observer</a:t>
            </a:r>
          </a:p>
          <a:p>
            <a:pPr marL="241653" indent="-241653">
              <a:buFont typeface="+mj-lt"/>
              <a:buAutoNum type="arabicPeriod"/>
            </a:pPr>
            <a:r>
              <a:rPr lang="en-US" sz="1100" dirty="0"/>
              <a:t>Separate Style behavior from someone’s role or position</a:t>
            </a:r>
          </a:p>
          <a:p>
            <a:pPr marL="241653" indent="-241653">
              <a:buFont typeface="+mj-lt"/>
              <a:buAutoNum type="arabicPeriod"/>
            </a:pPr>
            <a:r>
              <a:rPr lang="en-US" sz="1100" dirty="0"/>
              <a:t>A moderate amount of stress can clarify someone’s Style</a:t>
            </a:r>
          </a:p>
          <a:p>
            <a:pPr marL="241653" indent="-241653">
              <a:buFont typeface="+mj-lt"/>
              <a:buAutoNum type="arabicPeriod"/>
            </a:pPr>
            <a:r>
              <a:rPr lang="en-US" sz="1100" dirty="0"/>
              <a:t>Get out of the way (be an observer)</a:t>
            </a:r>
          </a:p>
          <a:p>
            <a:pPr marL="241653" indent="-241653">
              <a:buFont typeface="+mj-lt"/>
              <a:buAutoNum type="arabicPeriod"/>
            </a:pPr>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if there are any questions.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buNone/>
            </a:pPr>
            <a:r>
              <a:rPr lang="en-US" sz="1100" b="1" dirty="0">
                <a:solidFill>
                  <a:srgbClr val="000000"/>
                </a:solidFill>
                <a:latin typeface="+mn-lt"/>
              </a:rPr>
              <a:t>SAY</a:t>
            </a:r>
            <a:r>
              <a:rPr lang="en-US" sz="1100" dirty="0">
                <a:solidFill>
                  <a:srgbClr val="000000"/>
                </a:solidFill>
                <a:latin typeface="+mn-lt"/>
              </a:rPr>
              <a:t> You now have a good understanding of Style. What you learned from your profile is going to be useful during the next section, where we learn about Versatility and how to adjust to the Style needs of others.</a:t>
            </a:r>
          </a:p>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30)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Style and Versatility significantly help salespeople’s performance.</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15 Minutes (Workbook, page 5)</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INTRODUCE </a:t>
            </a:r>
            <a:r>
              <a:rPr lang="en-US" sz="1100" dirty="0">
                <a:solidFill>
                  <a:srgbClr val="000000"/>
                </a:solidFill>
                <a:latin typeface="Arial" panose="020B0604020202020204" pitchFamily="34" charset="0"/>
              </a:rPr>
              <a:t>the video: Four individuals participate in a meeting to discuss a product that is missing a client’s expectations.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write down their observations and opinions of each character on page 5 of the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Part 1.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DEBRIEF </a:t>
            </a:r>
            <a:r>
              <a:rPr lang="en-US" sz="1100" dirty="0">
                <a:solidFill>
                  <a:srgbClr val="000000"/>
                </a:solidFill>
                <a:latin typeface="Arial" panose="020B0604020202020204" pitchFamily="34" charset="0"/>
              </a:rPr>
              <a:t>the video by asking participants to briefly share their thoughts on the characters. Many of the participants’ comments will be subjective observations.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spTree>
    <p:extLst>
      <p:ext uri="{BB962C8B-B14F-4D97-AF65-F5344CB8AC3E}">
        <p14:creationId xmlns:p14="http://schemas.microsoft.com/office/powerpoint/2010/main" val="3562446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31)</a:t>
            </a:r>
          </a:p>
          <a:p>
            <a:endParaRPr lang="en-US" sz="1100" b="1" dirty="0">
              <a:solidFill>
                <a:srgbClr val="000000"/>
              </a:solidFill>
              <a:latin typeface="Arial" panose="020B0604020202020204" pitchFamily="34" charset="0"/>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dirty="0">
                <a:latin typeface="Arial" panose="020B0604020202020204" pitchFamily="34" charset="0"/>
              </a:rPr>
              <a:t>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12 Minutes (Workbook, page 32)</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We are now going to revisit our video characters in a continuation of their earlier meeting.</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a:t>
            </a:r>
            <a:r>
              <a:rPr lang="en-US" sz="1100" b="1" dirty="0">
                <a:solidFill>
                  <a:srgbClr val="000000"/>
                </a:solidFill>
                <a:latin typeface="+mn-lt"/>
              </a:rPr>
              <a:t>take notes </a:t>
            </a:r>
            <a:r>
              <a:rPr lang="en-US" sz="1100" dirty="0">
                <a:solidFill>
                  <a:srgbClr val="000000"/>
                </a:solidFill>
                <a:latin typeface="Arial" panose="020B0604020202020204" pitchFamily="34" charset="0"/>
              </a:rPr>
              <a:t>in their participant workbooks on page 32 as they watch the video: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did each person do to act with Versatility?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were their specific behaviors?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video, Part 2.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debrief of the video, soliciting participants’ responses to the above questions.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61</a:t>
            </a:fld>
            <a:endParaRPr lang="en-US" dirty="0"/>
          </a:p>
        </p:txBody>
      </p:sp>
    </p:spTree>
    <p:extLst>
      <p:ext uri="{BB962C8B-B14F-4D97-AF65-F5344CB8AC3E}">
        <p14:creationId xmlns:p14="http://schemas.microsoft.com/office/powerpoint/2010/main" val="3681375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Now you will learn about the Versatility Profile and will review your profile. There is a lot of information about Versatility—not only how you’re perceived, but also simple strategies to adjust your behavior and increase Versatility.</a:t>
            </a:r>
          </a:p>
          <a:p>
            <a:pPr defTabSz="966612">
              <a:spcBef>
                <a:spcPts val="211"/>
              </a:spcBef>
              <a:spcAft>
                <a:spcPts val="211"/>
              </a:spcAft>
              <a:defRPr/>
            </a:pPr>
            <a:endParaRPr lang="en-US" sz="1100" b="0" dirty="0">
              <a:solidFill>
                <a:srgbClr val="000000"/>
              </a:solidFill>
              <a:latin typeface="+mn-lt"/>
            </a:endParaRPr>
          </a:p>
          <a:p>
            <a:pPr defTabSz="966612">
              <a:spcBef>
                <a:spcPts val="211"/>
              </a:spcBef>
              <a:spcAft>
                <a:spcPts val="211"/>
              </a:spcAft>
              <a:defRPr/>
            </a:pPr>
            <a:r>
              <a:rPr lang="en-US" sz="1100" b="0" dirty="0">
                <a:solidFill>
                  <a:srgbClr val="000000"/>
                </a:solidFill>
                <a:latin typeface="+mn-lt"/>
              </a:rPr>
              <a:t>This profile is a resource for you. You will use it for the Versatility exercises during the rest of the program.</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62</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021759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63</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800171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and your raters (if multi-rater)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your raters (if multi-rater) or yourself evaluated you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your raters (if Multi-rater) evaluated you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they don’t like you or don’t think you’re effective</a:t>
            </a:r>
            <a:r>
              <a:rPr lang="en-US" sz="1100" baseline="0" dirty="0">
                <a:highlight>
                  <a:srgbClr val="FFFF00"/>
                </a:highlight>
                <a:latin typeface="Arial" panose="020B0604020202020204" pitchFamily="34" charset="0"/>
                <a:ea typeface="+mn-ea"/>
                <a:cs typeface="Arial" panose="020B0604020202020204" pitchFamily="34" charset="0"/>
              </a:rPr>
              <a:t> (if multi-rater)</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your raters (if multi-rater)</a:t>
            </a:r>
            <a:r>
              <a:rPr lang="en-US" sz="1100" baseline="0" dirty="0">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evaluated you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t>SAY </a:t>
            </a:r>
            <a:r>
              <a:rPr lang="en-US" sz="1100" dirty="0"/>
              <a:t>Overall Versatility is a combination of your results in three areas: Presentation, Competence, and Feedback.</a:t>
            </a:r>
          </a:p>
          <a:p>
            <a:endParaRPr lang="en-US" sz="1100" dirty="0"/>
          </a:p>
          <a:p>
            <a:r>
              <a:rPr lang="en-US" sz="1100" dirty="0"/>
              <a:t>The “Others” position is the average of your raters’ evaluations. The “Self” position is where you evaluated yourself.</a:t>
            </a:r>
          </a:p>
          <a:p>
            <a:endParaRPr lang="en-US" sz="1100" dirty="0"/>
          </a:p>
          <a:p>
            <a:r>
              <a:rPr lang="en-US" sz="1100" dirty="0"/>
              <a:t>Like Assertiveness and Responsiveness, Versatility is normed in quartiles: W, X, Y, and Z.</a:t>
            </a:r>
          </a:p>
          <a:p>
            <a:endParaRPr lang="en-US" sz="1100" dirty="0"/>
          </a:p>
          <a:p>
            <a:r>
              <a:rPr lang="en-US" sz="1100" dirty="0"/>
              <a:t>Versatility is all about consistency of behavior.</a:t>
            </a:r>
          </a:p>
          <a:p>
            <a:endParaRPr lang="en-US" sz="1100" dirty="0"/>
          </a:p>
          <a:p>
            <a:r>
              <a:rPr lang="en-US" sz="1100" dirty="0"/>
              <a:t>A lower Versatility score does NOT mean you lack ability or that you never demonstrate these abilities. </a:t>
            </a:r>
          </a:p>
          <a:p>
            <a:endParaRPr lang="en-US" sz="1100" dirty="0"/>
          </a:p>
          <a:p>
            <a:r>
              <a:rPr lang="en-US" sz="1100" dirty="0"/>
              <a:t>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65</a:t>
            </a:fld>
            <a:endParaRPr lang="en-US" dirty="0"/>
          </a:p>
        </p:txBody>
      </p:sp>
    </p:spTree>
    <p:extLst>
      <p:ext uri="{BB962C8B-B14F-4D97-AF65-F5344CB8AC3E}">
        <p14:creationId xmlns:p14="http://schemas.microsoft.com/office/powerpoint/2010/main" val="27870421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dirty="0"/>
              <a:t>Each source of Versatility is explained the same as Overall Versatility – it is a measure of consistency of behavior.</a:t>
            </a:r>
          </a:p>
          <a:p>
            <a:endParaRPr lang="en-US" sz="1100" dirty="0"/>
          </a:p>
          <a:p>
            <a:r>
              <a:rPr lang="en-US" sz="1100" dirty="0"/>
              <a:t>Remember that Image is not measured because:</a:t>
            </a:r>
          </a:p>
          <a:p>
            <a:pPr marL="181240" indent="-181240">
              <a:buFont typeface="Arial" panose="020B0604020202020204" pitchFamily="34" charset="0"/>
              <a:buChar char="•"/>
            </a:pPr>
            <a:r>
              <a:rPr lang="en-US" sz="1100" dirty="0"/>
              <a:t>Image is difficult to observe in virtual environments. We can’t see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66</a:t>
            </a:fld>
            <a:endParaRPr lang="en-US" dirty="0"/>
          </a:p>
        </p:txBody>
      </p:sp>
    </p:spTree>
    <p:extLst>
      <p:ext uri="{BB962C8B-B14F-4D97-AF65-F5344CB8AC3E}">
        <p14:creationId xmlns:p14="http://schemas.microsoft.com/office/powerpoint/2010/main" val="3498451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j-lt"/>
              </a:rPr>
              <a:t>20 Minutes</a:t>
            </a:r>
          </a:p>
          <a:p>
            <a:pPr algn="l"/>
            <a:endParaRPr lang="en-US" sz="1200" b="1" i="0" u="none" strike="noStrike" baseline="0" dirty="0">
              <a:latin typeface="+mj-lt"/>
            </a:endParaRPr>
          </a:p>
          <a:p>
            <a:r>
              <a:rPr lang="en-US" dirty="0"/>
              <a:t>Review the Profile pages so participants understand the layout of the Profile. After you’ve reviewed the profile, distribute individuals’ profiles.</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reports. Do not continue until it is evident that all participants have finished reading their reports.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with the entire class. </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67</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68</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69</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5 Minutes (Workbook, page 6)</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Think about the customer you identified during our “Introduction” exercise. </a:t>
            </a:r>
          </a:p>
          <a:p>
            <a:endParaRPr lang="en-US" sz="1800" b="0"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Give your customer a fictional name and then write down: </a:t>
            </a:r>
          </a:p>
          <a:p>
            <a:pPr marL="285750" indent="-285750">
              <a:buFont typeface="Wingdings" panose="05000000000000000000" pitchFamily="2" charset="2"/>
              <a:buChar char="§"/>
            </a:pPr>
            <a:r>
              <a:rPr lang="en-US" sz="1800" b="0" i="0" u="none" strike="noStrike" baseline="0" dirty="0">
                <a:solidFill>
                  <a:srgbClr val="000000"/>
                </a:solidFill>
                <a:latin typeface="Museo Sans 300"/>
              </a:rPr>
              <a:t>First impressions you had of that person (from your first interactions).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information you shared is typical about how we feel about and react to others. Some information is objective and observable—and some of it is subjective (how we feel about them). Today, we’re going to show you a more objective and reliable way to understand behavior; then based on this, find ways to work more effectively and with less frustration.</a:t>
            </a:r>
          </a:p>
          <a:p>
            <a:r>
              <a:rPr lang="en-US" sz="1800" b="0" i="0" u="none" strike="noStrike" baseline="0" dirty="0">
                <a:solidFill>
                  <a:srgbClr val="000000"/>
                </a:solidFill>
                <a:latin typeface="Museo Sans 300"/>
              </a:rPr>
              <a:t> </a:t>
            </a:r>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1530492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70</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33)</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At the beginning of the program, we talked about the four steps for increasing interpersonal effectiveness. Now that you’ve reviewed your Versatility profiles, let’s review these again as we think about ways to adjust behavior to increase Versatility.</a:t>
            </a:r>
            <a:endParaRPr lang="en-US" sz="1100" b="1"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the four steps for increasing interpersonal effectiveness: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1. Know Yourself </a:t>
            </a:r>
            <a:r>
              <a:rPr lang="en-US" sz="1100" dirty="0">
                <a:solidFill>
                  <a:srgbClr val="000000"/>
                </a:solidFill>
                <a:latin typeface="Arial" panose="020B0604020202020204" pitchFamily="34" charset="0"/>
              </a:rPr>
              <a:t>by recognizing the impact your Style has on others. </a:t>
            </a:r>
          </a:p>
          <a:p>
            <a:r>
              <a:rPr lang="en-US" sz="1100" b="1" dirty="0">
                <a:solidFill>
                  <a:srgbClr val="000000"/>
                </a:solidFill>
                <a:latin typeface="Arial" panose="020B0604020202020204" pitchFamily="34" charset="0"/>
              </a:rPr>
              <a:t>2. Control Yourself </a:t>
            </a:r>
            <a:r>
              <a:rPr lang="en-US" sz="1100" dirty="0">
                <a:solidFill>
                  <a:srgbClr val="000000"/>
                </a:solidFill>
                <a:latin typeface="Arial" panose="020B0604020202020204" pitchFamily="34" charset="0"/>
              </a:rPr>
              <a:t>by managing your own Style behavior and being tolerant of others’ Styles. </a:t>
            </a:r>
          </a:p>
          <a:p>
            <a:r>
              <a:rPr lang="en-US" sz="1100" b="1" dirty="0">
                <a:solidFill>
                  <a:srgbClr val="000000"/>
                </a:solidFill>
                <a:latin typeface="Arial" panose="020B0604020202020204" pitchFamily="34" charset="0"/>
              </a:rPr>
              <a:t>3. Know Others </a:t>
            </a:r>
            <a:r>
              <a:rPr lang="en-US" sz="1100" dirty="0">
                <a:solidFill>
                  <a:srgbClr val="000000"/>
                </a:solidFill>
                <a:latin typeface="Arial" panose="020B0604020202020204" pitchFamily="34" charset="0"/>
              </a:rPr>
              <a:t>by observing them more objectively. </a:t>
            </a:r>
          </a:p>
          <a:p>
            <a:r>
              <a:rPr lang="en-US" sz="1100" b="1" dirty="0">
                <a:solidFill>
                  <a:srgbClr val="000000"/>
                </a:solidFill>
                <a:latin typeface="Arial" panose="020B0604020202020204" pitchFamily="34" charset="0"/>
              </a:rPr>
              <a:t>4. Do Something For Others </a:t>
            </a:r>
            <a:r>
              <a:rPr lang="en-US" sz="1100" dirty="0">
                <a:solidFill>
                  <a:srgbClr val="000000"/>
                </a:solidFill>
                <a:latin typeface="Arial" panose="020B0604020202020204" pitchFamily="34" charset="0"/>
              </a:rPr>
              <a:t>by helping them meet their Style needs. This eases their tension and opens the door for them to act with Versatility towards you.</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finish the program, we’re going to focus on Doing Something for Others. You’re going to create an action plan to increase Versatility with your customers. First, we’ll review some strategies for showing Versatility towards each Style. This will give you important information for creating your action plan.</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71</a:t>
            </a:fld>
            <a:endParaRPr lang="en-US" dirty="0"/>
          </a:p>
        </p:txBody>
      </p:sp>
    </p:spTree>
    <p:extLst>
      <p:ext uri="{BB962C8B-B14F-4D97-AF65-F5344CB8AC3E}">
        <p14:creationId xmlns:p14="http://schemas.microsoft.com/office/powerpoint/2010/main" val="40574264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34)</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marL="0" marR="0">
              <a:lnSpc>
                <a:spcPct val="107000"/>
              </a:lnSpc>
              <a:spcBef>
                <a:spcPts val="0"/>
              </a:spcBef>
              <a:spcAft>
                <a:spcPts val="800"/>
              </a:spcAft>
            </a:pPr>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Part of showing Versatility is recognizing customers’ needs and preparing ahead of time. Here are some meeting strategies for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do’s and don’ts when preparing for meetings</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72</a:t>
            </a:fld>
            <a:endParaRPr lang="en-US" dirty="0"/>
          </a:p>
        </p:txBody>
      </p:sp>
    </p:spTree>
    <p:extLst>
      <p:ext uri="{BB962C8B-B14F-4D97-AF65-F5344CB8AC3E}">
        <p14:creationId xmlns:p14="http://schemas.microsoft.com/office/powerpoint/2010/main" val="3604324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35)</a:t>
            </a:r>
          </a:p>
          <a:p>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SAY</a:t>
            </a:r>
            <a:r>
              <a:rPr lang="en-US" sz="110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Most of us fall into the habit of communicating with people in ways that are comfortable for us, without thinking of the needs of the customer. This is often because we’re rushed and send out quick emails. Communicating in Style-specific ways is very important for meeting your customers’ needs. Here are some simple strategies for tailoring your messages to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techniques for tailoring messages to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73</a:t>
            </a:fld>
            <a:endParaRPr lang="en-US" dirty="0"/>
          </a:p>
        </p:txBody>
      </p:sp>
    </p:spTree>
    <p:extLst>
      <p:ext uri="{BB962C8B-B14F-4D97-AF65-F5344CB8AC3E}">
        <p14:creationId xmlns:p14="http://schemas.microsoft.com/office/powerpoint/2010/main" val="4006300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36)</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what are some ways to earn trust?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ways to earn trust from people of each Style? Think about their Style needs—what do they value from salespeople?</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74</a:t>
            </a:fld>
            <a:endParaRPr lang="en-US" dirty="0"/>
          </a:p>
        </p:txBody>
      </p:sp>
    </p:spTree>
    <p:extLst>
      <p:ext uri="{BB962C8B-B14F-4D97-AF65-F5344CB8AC3E}">
        <p14:creationId xmlns:p14="http://schemas.microsoft.com/office/powerpoint/2010/main" val="29634667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30 Minutes (Workbook, page 37)</a:t>
            </a:r>
          </a:p>
          <a:p>
            <a:pPr>
              <a:lnSpc>
                <a:spcPct val="90000"/>
              </a:lnSpc>
            </a:pPr>
            <a:endParaRPr lang="en-US" b="1"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 </a:t>
            </a:r>
            <a:r>
              <a:rPr lang="en-US" b="0" i="0" dirty="0">
                <a:latin typeface="Times New Roman" pitchFamily="4" charset="0"/>
                <a:ea typeface="ヒラギノ角ゴ Pro W3" pitchFamily="4" charset="-128"/>
                <a:cs typeface="ヒラギノ角ゴ Pro W3" pitchFamily="4" charset="-128"/>
              </a:rPr>
              <a:t>Use the insights you’ve learned and create a specific plan for yourself. Writing down your intentions is a proven way of making sure you actually do something. Decide on just one or two things you can do differently.</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0" i="0" dirty="0">
                <a:latin typeface="Times New Roman" pitchFamily="4" charset="0"/>
                <a:ea typeface="ヒラギノ角ゴ Pro W3" pitchFamily="4" charset="-128"/>
                <a:cs typeface="ヒラギノ角ゴ Pro W3" pitchFamily="4" charset="-128"/>
              </a:rPr>
              <a:t>Remember your Style growth actions, since managing your own Style behavior is an important part of being versatile.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REVIEW</a:t>
            </a:r>
            <a:r>
              <a:rPr lang="en-US" b="0" i="0" dirty="0">
                <a:latin typeface="Times New Roman" pitchFamily="4" charset="0"/>
                <a:ea typeface="ヒラギノ角ゴ Pro W3" pitchFamily="4" charset="-128"/>
                <a:cs typeface="ヒラギノ角ゴ Pro W3" pitchFamily="4" charset="-128"/>
              </a:rPr>
              <a:t> the Style growth actions:</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Driving: to listen</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Expressive: to check</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Amiable: to initiate</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Analytical: to declare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a:t>
            </a:r>
            <a:r>
              <a:rPr lang="en-US" b="0" i="0" dirty="0">
                <a:latin typeface="Times New Roman" pitchFamily="4" charset="0"/>
                <a:ea typeface="ヒラギノ角ゴ Pro W3" pitchFamily="4" charset="-128"/>
                <a:cs typeface="ヒラギノ角ゴ Pro W3" pitchFamily="4" charset="-128"/>
              </a:rPr>
              <a:t> When you’ve finished this, we will put you in small breakout groups to share your insights and give feedback to one another.</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CREATE</a:t>
            </a:r>
            <a:r>
              <a:rPr lang="en-US" b="0" i="0" dirty="0">
                <a:latin typeface="Times New Roman" pitchFamily="4" charset="0"/>
                <a:ea typeface="ヒラギノ角ゴ Pro W3" pitchFamily="4" charset="-128"/>
                <a:cs typeface="ヒラギノ角ゴ Pro W3" pitchFamily="4" charset="-128"/>
              </a:rPr>
              <a:t> breakout groups of 2 to 3 people.</a:t>
            </a:r>
          </a:p>
          <a:p>
            <a:pPr>
              <a:lnSpc>
                <a:spcPct val="90000"/>
              </a:lnSpc>
            </a:pPr>
            <a:endParaRPr lang="en-US" b="1" i="1" dirty="0">
              <a:latin typeface="Times New Roman" pitchFamily="4" charset="0"/>
              <a:ea typeface="ヒラギノ角ゴ Pro W3" pitchFamily="4" charset="-128"/>
              <a:cs typeface="ヒラギノ角ゴ Pro W3" pitchFamily="4" charset="-128"/>
            </a:endParaRPr>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75</a:t>
            </a:fld>
            <a:endParaRPr lang="en-US" dirty="0"/>
          </a:p>
        </p:txBody>
      </p:sp>
    </p:spTree>
    <p:extLst>
      <p:ext uri="{BB962C8B-B14F-4D97-AF65-F5344CB8AC3E}">
        <p14:creationId xmlns:p14="http://schemas.microsoft.com/office/powerpoint/2010/main" val="1238554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Versatility Virtually)</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Briefly, before we finish—remember those text messages we reviewed earlier? Let’s bring Versatility into those conversations.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76</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673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 </a:t>
            </a:r>
            <a:r>
              <a:rPr lang="en-US" altLang="en-US" sz="1100" b="0" dirty="0">
                <a:ea typeface="Arial" panose="020B0604020202020204" pitchFamily="34" charset="0"/>
              </a:rPr>
              <a:t>We had four responses to this message. Let’s look at how the person who sent this message might respond to each of these individuals. Is the person showing Versatility in each message?</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77</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45688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Amiable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Amiable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making an effort to meet the person’s Style needs by reassuring them about the changes. The salesperson offers to help the customer by developing a training plan, then reassures them that they will be supported.</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78</a:t>
            </a:fld>
            <a:endParaRPr lang="en-US" dirty="0"/>
          </a:p>
        </p:txBody>
      </p:sp>
      <p:graphicFrame>
        <p:nvGraphicFramePr>
          <p:cNvPr id="6" name="Table 7">
            <a:extLst>
              <a:ext uri="{FF2B5EF4-FFF2-40B4-BE49-F238E27FC236}">
                <a16:creationId xmlns:a16="http://schemas.microsoft.com/office/drawing/2014/main" id="{4D3869CC-C24E-407C-94BD-66B64ACD47CC}"/>
              </a:ext>
            </a:extLst>
          </p:cNvPr>
          <p:cNvGraphicFramePr>
            <a:graphicFrameLocks noGrp="1"/>
          </p:cNvGraphicFramePr>
          <p:nvPr>
            <p:extLst>
              <p:ext uri="{D42A27DB-BD31-4B8C-83A1-F6EECF244321}">
                <p14:modId xmlns:p14="http://schemas.microsoft.com/office/powerpoint/2010/main" val="1571928766"/>
              </p:ext>
            </p:extLst>
          </p:nvPr>
        </p:nvGraphicFramePr>
        <p:xfrm>
          <a:off x="518159" y="5893820"/>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0992666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Expressive Style person.</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Expressive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Expressive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diminishing the customer’s enthusiasm. A more effective response would be to reflect the enthusiasm by reiterating how great the new upgrades are and how excited the salesperson is about the changes, then offer to set up a call with the customer.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79</a:t>
            </a:fld>
            <a:endParaRPr lang="en-US" dirty="0"/>
          </a:p>
        </p:txBody>
      </p:sp>
      <p:graphicFrame>
        <p:nvGraphicFramePr>
          <p:cNvPr id="6" name="Table 7">
            <a:extLst>
              <a:ext uri="{FF2B5EF4-FFF2-40B4-BE49-F238E27FC236}">
                <a16:creationId xmlns:a16="http://schemas.microsoft.com/office/drawing/2014/main" id="{1086EF63-CC5D-4280-A83A-F4BA8073A3D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81308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200" b="1" dirty="0"/>
              <a:t>SAY </a:t>
            </a:r>
            <a:r>
              <a:rPr lang="en-US" sz="1200" b="0" dirty="0"/>
              <a:t>We’re going to talk about behavior and how to accurately observe people’s behavior.</a:t>
            </a:r>
            <a:endParaRPr lang="en-US" sz="1200" b="1" dirty="0"/>
          </a:p>
          <a:p>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r>
              <a:rPr lang="en-US" dirty="0"/>
              <a:t>Section: The Success Module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42365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Analytical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Analytical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making an effort to meet the customer’s Analytical Style needs by recognizing their need to prepare ahead of time by getting training. The salesperson offers to send more detailed information about the upgrades as an effort to give the customer more information and alleviate any remaining concerns. They also open the conversation to more input by offering to help in any other way.</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80</a:t>
            </a:fld>
            <a:endParaRPr lang="en-US" dirty="0"/>
          </a:p>
        </p:txBody>
      </p:sp>
      <p:graphicFrame>
        <p:nvGraphicFramePr>
          <p:cNvPr id="6" name="Table 7">
            <a:extLst>
              <a:ext uri="{FF2B5EF4-FFF2-40B4-BE49-F238E27FC236}">
                <a16:creationId xmlns:a16="http://schemas.microsoft.com/office/drawing/2014/main" id="{C69B4B92-ABB6-4391-9818-3199B99BBE36}"/>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9676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Driving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Though Driving Style people appreciate brevity, the salesperson is dismissive and is missing important elements of the customer’s Style. The salesperson should recognize that the customer probably hasn’t reviewed the upgrades in detail. The salesperson should state that they are there to help move forward, and also offer options to meet with the customer to discuss the changes and listen to their input.</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81</a:t>
            </a:fld>
            <a:endParaRPr lang="en-US" dirty="0"/>
          </a:p>
        </p:txBody>
      </p:sp>
      <p:graphicFrame>
        <p:nvGraphicFramePr>
          <p:cNvPr id="6" name="Table 7">
            <a:extLst>
              <a:ext uri="{FF2B5EF4-FFF2-40B4-BE49-F238E27FC236}">
                <a16:creationId xmlns:a16="http://schemas.microsoft.com/office/drawing/2014/main" id="{212F97B3-F291-4345-B9B1-45F86A25DE0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977187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SHARE </a:t>
            </a:r>
            <a:r>
              <a:rPr lang="en-US" sz="1100" dirty="0">
                <a:solidFill>
                  <a:srgbClr val="000000"/>
                </a:solidFill>
                <a:latin typeface="Arial" panose="020B0604020202020204" pitchFamily="34" charset="0"/>
              </a:rPr>
              <a:t>key “takeaways” with the class: </a:t>
            </a:r>
          </a:p>
          <a:p>
            <a:endParaRPr lang="en-US" sz="1100" dirty="0">
              <a:solidFill>
                <a:srgbClr val="000000"/>
              </a:solidFill>
              <a:latin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key to more effective performance is to practice what you’ve learned. Keep your Versatility Action Plan nearby as a reminder. As you begin to experience positive results, this will reinforce your commitment to practice Versatility.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additional resources that will help you. TRACOM’s SOCIAL STYLE Navigator contains advice for working with customers in a variety of situations, such as giving presentations, advancing the sale, and having difficult conversations. You can access this resource by logging in at tracomlearning.com.</a:t>
            </a:r>
          </a:p>
          <a:p>
            <a:pPr>
              <a:buNone/>
            </a:pPr>
            <a:endParaRPr lang="en-US" sz="1100" b="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NOTE</a:t>
            </a:r>
            <a:r>
              <a:rPr lang="en-US" sz="1100" b="0" dirty="0">
                <a:solidFill>
                  <a:srgbClr val="000000"/>
                </a:solidFill>
                <a:latin typeface="Arial" panose="020B0604020202020204" pitchFamily="34" charset="0"/>
              </a:rPr>
              <a:t> the following slides describe SOCIAL STYLE Navigator in more detail.</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82</a:t>
            </a:fld>
            <a:endParaRPr lang="en-US" dirty="0"/>
          </a:p>
        </p:txBody>
      </p:sp>
      <p:graphicFrame>
        <p:nvGraphicFramePr>
          <p:cNvPr id="7" name="Table 7">
            <a:extLst>
              <a:ext uri="{FF2B5EF4-FFF2-40B4-BE49-F238E27FC236}">
                <a16:creationId xmlns:a16="http://schemas.microsoft.com/office/drawing/2014/main" id="{0E3E64CD-7A57-477E-B4D9-0FCE8B51263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748599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83</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84</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99520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85</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86</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Optional demonstration, time permitting</a:t>
            </a:r>
          </a:p>
          <a:p>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87</a:t>
            </a:fld>
            <a:endParaRPr lang="en-US" dirty="0"/>
          </a:p>
        </p:txBody>
      </p:sp>
    </p:spTree>
    <p:extLst>
      <p:ext uri="{BB962C8B-B14F-4D97-AF65-F5344CB8AC3E}">
        <p14:creationId xmlns:p14="http://schemas.microsoft.com/office/powerpoint/2010/main" val="8829865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88</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89</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7)</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r>
              <a:rPr lang="en-US" sz="1100" dirty="0"/>
              <a:t>The SOCIAL STYLE Passport allows you to see how you would profile in another country. It’s also available at tracomlearning.com.</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90</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THANK </a:t>
            </a:r>
            <a:r>
              <a:rPr lang="en-US" sz="1100" dirty="0">
                <a:solidFill>
                  <a:srgbClr val="000000"/>
                </a:solidFill>
                <a:latin typeface="Arial" panose="020B0604020202020204" pitchFamily="34" charset="0"/>
              </a:rPr>
              <a:t>participants and conclude the session.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91</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a16="http://schemas.microsoft.com/office/drawing/2014/main"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41.sv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microsoft.com/office/2007/relationships/hdphoto" Target="../media/hdphoto4.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6.wdp"/></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svg"/></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6838951" cy="1557337"/>
          </a:xfrm>
        </p:spPr>
        <p:txBody>
          <a:bodyPr>
            <a:noAutofit/>
          </a:bodyPr>
          <a:lstStyle/>
          <a:p>
            <a:pPr>
              <a:defRPr sz="4000"/>
            </a:pPr>
            <a:r>
              <a:rPr lang="fr-CA" dirty="0"/>
              <a:t>Vendre pour des résultats</a:t>
            </a:r>
            <a:r>
              <a:rPr lang="fr-CA" sz="3200" dirty="0"/>
              <a:t>™</a:t>
            </a:r>
            <a:endParaRPr lang="fr-CA" sz="2800" b="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3" name="TextBox 2">
            <a:extLst>
              <a:ext uri="{FF2B5EF4-FFF2-40B4-BE49-F238E27FC236}">
                <a16:creationId xmlns:a16="http://schemas.microsoft.com/office/drawing/2014/main" id="{27D5EA96-3E11-2EA9-58CF-EDE2B5803BF5}"/>
              </a:ext>
            </a:extLst>
          </p:cNvPr>
          <p:cNvSpPr txBox="1"/>
          <p:nvPr/>
        </p:nvSpPr>
        <p:spPr>
          <a:xfrm>
            <a:off x="0" y="6516018"/>
            <a:ext cx="6100916" cy="246221"/>
          </a:xfrm>
          <a:prstGeom prst="rect">
            <a:avLst/>
          </a:prstGeom>
          <a:noFill/>
        </p:spPr>
        <p:txBody>
          <a:bodyPr wrap="square">
            <a:spAutoFit/>
          </a:bodyPr>
          <a:lstStyle/>
          <a:p>
            <a:pPr algn="l"/>
            <a:r>
              <a:rPr lang="fr-CA" sz="1000" dirty="0">
                <a:solidFill>
                  <a:srgbClr val="AFABAB"/>
                </a:solidFill>
              </a:rPr>
              <a:t>© The TRACOM Corporation. Tous droits réservés.</a:t>
            </a:r>
          </a:p>
        </p:txBody>
      </p:sp>
    </p:spTree>
    <p:extLst>
      <p:ext uri="{BB962C8B-B14F-4D97-AF65-F5344CB8AC3E}">
        <p14:creationId xmlns:p14="http://schemas.microsoft.com/office/powerpoint/2010/main" val="1111329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fr-CA"/>
              <a:t>Comportements Dire et Faire</a:t>
            </a:r>
            <a:endParaRPr lang="fr-CA" dirty="0"/>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fr-CA" dirty="0"/>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fr-CA" smtClean="0"/>
              <a:t>10</a:t>
            </a:fld>
            <a:endParaRPr lang="fr-CA"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fr-CA" dirty="0"/>
              <a:t> </a:t>
            </a:r>
          </a:p>
          <a:p>
            <a:pPr algn="r">
              <a:lnSpc>
                <a:spcPct val="85000"/>
              </a:lnSpc>
            </a:pPr>
            <a:endParaRPr lang="fr-CA" sz="2400" dirty="0">
              <a:solidFill>
                <a:schemeClr val="tx2"/>
              </a:solidFill>
            </a:endParaRPr>
          </a:p>
          <a:p>
            <a:pPr algn="r">
              <a:lnSpc>
                <a:spcPct val="85000"/>
              </a:lnSpc>
            </a:pPr>
            <a:endParaRPr lang="fr-CA" sz="2400" dirty="0">
              <a:solidFill>
                <a:schemeClr val="tx2"/>
              </a:solidFill>
            </a:endParaRPr>
          </a:p>
          <a:p>
            <a:pPr algn="r">
              <a:lnSpc>
                <a:spcPct val="85000"/>
              </a:lnSpc>
              <a:spcBef>
                <a:spcPts val="600"/>
              </a:spcBef>
              <a:spcAft>
                <a:spcPts val="600"/>
              </a:spcAft>
              <a:defRPr>
                <a:solidFill>
                  <a:schemeClr val="tx2">
                    <a:alpha val="25000"/>
                  </a:schemeClr>
                </a:solidFill>
              </a:defRPr>
            </a:pPr>
            <a:r>
              <a:rPr lang="fr-CA" sz="1600" dirty="0"/>
              <a:t>Silencieux</a:t>
            </a:r>
          </a:p>
          <a:p>
            <a:pPr algn="r">
              <a:lnSpc>
                <a:spcPct val="85000"/>
              </a:lnSpc>
              <a:spcBef>
                <a:spcPts val="600"/>
              </a:spcBef>
              <a:spcAft>
                <a:spcPts val="600"/>
              </a:spcAft>
              <a:defRPr>
                <a:solidFill>
                  <a:schemeClr val="tx2">
                    <a:alpha val="25000"/>
                  </a:schemeClr>
                </a:solidFill>
              </a:defRPr>
            </a:pPr>
            <a:r>
              <a:rPr lang="fr-CA" sz="1600" dirty="0"/>
              <a:t>Agit lentement</a:t>
            </a:r>
          </a:p>
          <a:p>
            <a:pPr algn="r">
              <a:lnSpc>
                <a:spcPct val="85000"/>
              </a:lnSpc>
              <a:spcBef>
                <a:spcPts val="600"/>
              </a:spcBef>
              <a:spcAft>
                <a:spcPts val="600"/>
              </a:spcAft>
              <a:defRPr>
                <a:solidFill>
                  <a:schemeClr val="tx2">
                    <a:alpha val="25000"/>
                  </a:schemeClr>
                </a:solidFill>
              </a:defRPr>
            </a:pPr>
            <a:r>
              <a:rPr lang="fr-CA" sz="1600" dirty="0"/>
              <a:t>Peu d’expressions faciales</a:t>
            </a:r>
          </a:p>
          <a:p>
            <a:pPr algn="r">
              <a:lnSpc>
                <a:spcPct val="85000"/>
              </a:lnSpc>
              <a:spcBef>
                <a:spcPts val="600"/>
              </a:spcBef>
              <a:spcAft>
                <a:spcPts val="600"/>
              </a:spcAft>
              <a:defRPr sz="1700">
                <a:solidFill>
                  <a:schemeClr val="tx2">
                    <a:alpha val="25000"/>
                  </a:schemeClr>
                </a:solidFill>
              </a:defRPr>
            </a:pPr>
            <a:r>
              <a:rPr lang="fr-CA" sz="1600" dirty="0"/>
              <a:t>Voix monocorde</a:t>
            </a:r>
          </a:p>
          <a:p>
            <a:pPr algn="r">
              <a:lnSpc>
                <a:spcPct val="85000"/>
              </a:lnSpc>
              <a:spcBef>
                <a:spcPts val="600"/>
              </a:spcBef>
              <a:spcAft>
                <a:spcPts val="600"/>
              </a:spcAft>
              <a:defRPr>
                <a:solidFill>
                  <a:schemeClr val="tx2">
                    <a:alpha val="25000"/>
                  </a:schemeClr>
                </a:solidFill>
              </a:defRPr>
            </a:pPr>
            <a:r>
              <a:rPr lang="fr-CA" sz="1600" dirty="0"/>
              <a:t>Moins de contacts visuels</a:t>
            </a:r>
          </a:p>
          <a:p>
            <a:pPr algn="r">
              <a:lnSpc>
                <a:spcPct val="85000"/>
              </a:lnSpc>
              <a:spcBef>
                <a:spcPts val="600"/>
              </a:spcBef>
              <a:spcAft>
                <a:spcPts val="600"/>
              </a:spcAft>
              <a:defRPr>
                <a:solidFill>
                  <a:schemeClr val="tx2">
                    <a:alpha val="25000"/>
                  </a:schemeClr>
                </a:solidFill>
              </a:defRPr>
            </a:pPr>
            <a:r>
              <a:rPr lang="fr-CA" sz="1600" dirty="0"/>
              <a:t>Posture décontractée</a:t>
            </a:r>
          </a:p>
          <a:p>
            <a:pPr algn="r">
              <a:lnSpc>
                <a:spcPct val="85000"/>
              </a:lnSpc>
              <a:spcBef>
                <a:spcPts val="800"/>
              </a:spcBef>
              <a:spcAft>
                <a:spcPts val="800"/>
              </a:spcAft>
              <a:defRPr>
                <a:solidFill>
                  <a:schemeClr val="tx2">
                    <a:alpha val="25000"/>
                  </a:schemeClr>
                </a:solidFill>
              </a:defRPr>
            </a:pPr>
            <a:r>
              <a:rPr lang="fr-CA" sz="1600" dirty="0"/>
              <a:t>Se penche vers l’arrière</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fr-CA" dirty="0"/>
              <a:t> </a:t>
            </a:r>
          </a:p>
          <a:p>
            <a:pPr>
              <a:lnSpc>
                <a:spcPct val="85000"/>
              </a:lnSpc>
            </a:pPr>
            <a:endParaRPr lang="fr-CA" sz="2400" dirty="0">
              <a:solidFill>
                <a:schemeClr val="tx2"/>
              </a:solidFill>
            </a:endParaRPr>
          </a:p>
          <a:p>
            <a:pPr>
              <a:lnSpc>
                <a:spcPct val="85000"/>
              </a:lnSpc>
            </a:pPr>
            <a:endParaRPr lang="fr-CA" sz="2400" dirty="0">
              <a:solidFill>
                <a:schemeClr val="tx2"/>
              </a:solidFill>
            </a:endParaRPr>
          </a:p>
          <a:p>
            <a:pPr>
              <a:lnSpc>
                <a:spcPct val="85000"/>
              </a:lnSpc>
              <a:spcBef>
                <a:spcPts val="600"/>
              </a:spcBef>
              <a:spcAft>
                <a:spcPts val="600"/>
              </a:spcAft>
              <a:defRPr>
                <a:solidFill>
                  <a:schemeClr val="tx2">
                    <a:alpha val="25000"/>
                  </a:schemeClr>
                </a:solidFill>
              </a:defRPr>
            </a:pPr>
            <a:r>
              <a:rPr lang="fr-CA" sz="1600" dirty="0"/>
              <a:t>Bruyant</a:t>
            </a:r>
          </a:p>
          <a:p>
            <a:pPr>
              <a:lnSpc>
                <a:spcPct val="85000"/>
              </a:lnSpc>
              <a:spcBef>
                <a:spcPts val="600"/>
              </a:spcBef>
              <a:spcAft>
                <a:spcPts val="600"/>
              </a:spcAft>
              <a:defRPr>
                <a:solidFill>
                  <a:schemeClr val="tx2">
                    <a:alpha val="25000"/>
                  </a:schemeClr>
                </a:solidFill>
              </a:defRPr>
            </a:pPr>
            <a:r>
              <a:rPr lang="fr-CA" sz="1600" dirty="0"/>
              <a:t>Agit rapidement</a:t>
            </a:r>
          </a:p>
          <a:p>
            <a:pPr>
              <a:lnSpc>
                <a:spcPct val="85000"/>
              </a:lnSpc>
              <a:spcBef>
                <a:spcPts val="600"/>
              </a:spcBef>
              <a:spcAft>
                <a:spcPts val="600"/>
              </a:spcAft>
              <a:defRPr>
                <a:solidFill>
                  <a:schemeClr val="tx2">
                    <a:alpha val="25000"/>
                  </a:schemeClr>
                </a:solidFill>
              </a:defRPr>
            </a:pPr>
            <a:r>
              <a:rPr lang="fr-CA" sz="1600" dirty="0"/>
              <a:t>Beaucoup d’expressions faciales</a:t>
            </a:r>
          </a:p>
          <a:p>
            <a:pPr>
              <a:lnSpc>
                <a:spcPct val="85000"/>
              </a:lnSpc>
              <a:spcBef>
                <a:spcPts val="600"/>
              </a:spcBef>
              <a:spcAft>
                <a:spcPts val="600"/>
              </a:spcAft>
              <a:defRPr>
                <a:solidFill>
                  <a:schemeClr val="tx2">
                    <a:alpha val="25000"/>
                  </a:schemeClr>
                </a:solidFill>
              </a:defRPr>
            </a:pPr>
            <a:r>
              <a:rPr lang="fr-CA" sz="1600" dirty="0"/>
              <a:t>Voix chantante</a:t>
            </a:r>
          </a:p>
          <a:p>
            <a:pPr>
              <a:lnSpc>
                <a:spcPct val="85000"/>
              </a:lnSpc>
              <a:spcBef>
                <a:spcPts val="600"/>
              </a:spcBef>
              <a:spcAft>
                <a:spcPts val="600"/>
              </a:spcAft>
              <a:defRPr>
                <a:solidFill>
                  <a:schemeClr val="tx2">
                    <a:alpha val="25000"/>
                  </a:schemeClr>
                </a:solidFill>
              </a:defRPr>
            </a:pPr>
            <a:r>
              <a:rPr lang="fr-CA" sz="1600" dirty="0"/>
              <a:t>Plus de contacts visuels </a:t>
            </a:r>
          </a:p>
          <a:p>
            <a:pPr>
              <a:lnSpc>
                <a:spcPct val="85000"/>
              </a:lnSpc>
              <a:spcBef>
                <a:spcPts val="600"/>
              </a:spcBef>
              <a:spcAft>
                <a:spcPts val="600"/>
              </a:spcAft>
              <a:defRPr>
                <a:solidFill>
                  <a:schemeClr val="tx2">
                    <a:alpha val="25000"/>
                  </a:schemeClr>
                </a:solidFill>
              </a:defRPr>
            </a:pPr>
            <a:r>
              <a:rPr lang="fr-CA" sz="1600" dirty="0"/>
              <a:t>Posture rigide</a:t>
            </a:r>
          </a:p>
          <a:p>
            <a:pPr>
              <a:lnSpc>
                <a:spcPct val="85000"/>
              </a:lnSpc>
              <a:spcBef>
                <a:spcPts val="600"/>
              </a:spcBef>
              <a:spcAft>
                <a:spcPts val="600"/>
              </a:spcAft>
              <a:defRPr>
                <a:solidFill>
                  <a:schemeClr val="tx2">
                    <a:alpha val="25000"/>
                  </a:schemeClr>
                </a:solidFill>
              </a:defRPr>
            </a:pPr>
            <a:r>
              <a:rPr lang="fr-CA" sz="1600" dirty="0"/>
              <a:t>Se penche vers l’avant</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fr-CA" dirty="0"/>
              <a:t>Traits</a:t>
            </a:r>
          </a:p>
          <a:p>
            <a:pPr algn="r">
              <a:lnSpc>
                <a:spcPct val="85000"/>
              </a:lnSpc>
            </a:pPr>
            <a:endParaRPr lang="fr-CA" sz="2400" dirty="0">
              <a:solidFill>
                <a:schemeClr val="bg1"/>
              </a:solidFill>
            </a:endParaRPr>
          </a:p>
          <a:p>
            <a:pPr algn="r">
              <a:lnSpc>
                <a:spcPct val="85000"/>
              </a:lnSpc>
            </a:pPr>
            <a:endParaRPr lang="fr-CA" sz="2400" dirty="0">
              <a:solidFill>
                <a:schemeClr val="bg1"/>
              </a:solidFill>
            </a:endParaRPr>
          </a:p>
          <a:p>
            <a:pPr algn="r">
              <a:lnSpc>
                <a:spcPct val="85000"/>
              </a:lnSpc>
              <a:spcBef>
                <a:spcPts val="800"/>
              </a:spcBef>
              <a:spcAft>
                <a:spcPts val="800"/>
              </a:spcAft>
              <a:defRPr>
                <a:solidFill>
                  <a:schemeClr val="bg1"/>
                </a:solidFill>
              </a:defRPr>
            </a:pPr>
            <a:r>
              <a:rPr lang="fr-CA" dirty="0"/>
              <a:t>Honnête</a:t>
            </a:r>
          </a:p>
          <a:p>
            <a:pPr algn="r">
              <a:lnSpc>
                <a:spcPct val="85000"/>
              </a:lnSpc>
              <a:spcBef>
                <a:spcPts val="800"/>
              </a:spcBef>
              <a:spcAft>
                <a:spcPts val="800"/>
              </a:spcAft>
              <a:defRPr>
                <a:solidFill>
                  <a:schemeClr val="bg1"/>
                </a:solidFill>
              </a:defRPr>
            </a:pPr>
            <a:r>
              <a:rPr lang="fr-CA" dirty="0"/>
              <a:t>Intelligent</a:t>
            </a:r>
          </a:p>
          <a:p>
            <a:pPr algn="r">
              <a:lnSpc>
                <a:spcPct val="85000"/>
              </a:lnSpc>
              <a:spcBef>
                <a:spcPts val="800"/>
              </a:spcBef>
              <a:spcAft>
                <a:spcPts val="800"/>
              </a:spcAft>
              <a:defRPr>
                <a:solidFill>
                  <a:schemeClr val="bg1"/>
                </a:solidFill>
              </a:defRPr>
            </a:pPr>
            <a:r>
              <a:rPr lang="fr-CA" dirty="0"/>
              <a:t>Arrogant</a:t>
            </a:r>
          </a:p>
          <a:p>
            <a:pPr algn="r">
              <a:lnSpc>
                <a:spcPct val="85000"/>
              </a:lnSpc>
              <a:spcBef>
                <a:spcPts val="800"/>
              </a:spcBef>
              <a:spcAft>
                <a:spcPts val="800"/>
              </a:spcAft>
              <a:defRPr>
                <a:solidFill>
                  <a:schemeClr val="bg1"/>
                </a:solidFill>
              </a:defRPr>
            </a:pPr>
            <a:r>
              <a:rPr lang="fr-CA" dirty="0"/>
              <a:t>Motivé</a:t>
            </a:r>
          </a:p>
          <a:p>
            <a:pPr algn="r">
              <a:lnSpc>
                <a:spcPct val="85000"/>
              </a:lnSpc>
              <a:spcBef>
                <a:spcPts val="800"/>
              </a:spcBef>
              <a:spcAft>
                <a:spcPts val="800"/>
              </a:spcAft>
              <a:defRPr>
                <a:solidFill>
                  <a:schemeClr val="bg1"/>
                </a:solidFill>
              </a:defRPr>
            </a:pPr>
            <a:r>
              <a:rPr lang="fr-CA" dirty="0"/>
              <a:t>Égocentrique</a:t>
            </a:r>
          </a:p>
          <a:p>
            <a:pPr algn="r">
              <a:lnSpc>
                <a:spcPct val="85000"/>
              </a:lnSpc>
              <a:spcBef>
                <a:spcPts val="800"/>
              </a:spcBef>
              <a:spcAft>
                <a:spcPts val="800"/>
              </a:spcAft>
              <a:defRPr>
                <a:solidFill>
                  <a:schemeClr val="bg1"/>
                </a:solidFill>
              </a:defRPr>
            </a:pPr>
            <a:r>
              <a:rPr lang="fr-CA" dirty="0"/>
              <a:t>Sincère</a:t>
            </a:r>
          </a:p>
          <a:p>
            <a:pPr algn="r">
              <a:lnSpc>
                <a:spcPct val="85000"/>
              </a:lnSpc>
              <a:spcBef>
                <a:spcPts val="800"/>
              </a:spcBef>
              <a:spcAft>
                <a:spcPts val="800"/>
              </a:spcAft>
              <a:defRPr>
                <a:solidFill>
                  <a:schemeClr val="bg1"/>
                </a:solidFill>
              </a:defRPr>
            </a:pPr>
            <a:r>
              <a:rPr lang="fr-CA" dirty="0"/>
              <a:t>Critique</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fr-CA" dirty="0"/>
              <a:t>Jugements</a:t>
            </a:r>
          </a:p>
          <a:p>
            <a:pPr>
              <a:lnSpc>
                <a:spcPct val="85000"/>
              </a:lnSpc>
            </a:pPr>
            <a:endParaRPr lang="fr-CA" sz="2400" dirty="0">
              <a:solidFill>
                <a:schemeClr val="bg1"/>
              </a:solidFill>
            </a:endParaRPr>
          </a:p>
          <a:p>
            <a:pPr>
              <a:lnSpc>
                <a:spcPct val="85000"/>
              </a:lnSpc>
            </a:pPr>
            <a:endParaRPr lang="fr-CA" sz="2400" dirty="0">
              <a:solidFill>
                <a:schemeClr val="bg1"/>
              </a:solidFill>
            </a:endParaRPr>
          </a:p>
          <a:p>
            <a:pPr>
              <a:lnSpc>
                <a:spcPct val="85000"/>
              </a:lnSpc>
              <a:spcBef>
                <a:spcPts val="800"/>
              </a:spcBef>
              <a:spcAft>
                <a:spcPts val="800"/>
              </a:spcAft>
              <a:defRPr>
                <a:solidFill>
                  <a:schemeClr val="bg1"/>
                </a:solidFill>
              </a:defRPr>
            </a:pPr>
            <a:r>
              <a:rPr lang="fr-CA" dirty="0"/>
              <a:t>Je l’aime bien</a:t>
            </a:r>
          </a:p>
          <a:p>
            <a:pPr>
              <a:lnSpc>
                <a:spcPct val="85000"/>
              </a:lnSpc>
              <a:spcBef>
                <a:spcPts val="800"/>
              </a:spcBef>
              <a:spcAft>
                <a:spcPts val="800"/>
              </a:spcAft>
              <a:defRPr>
                <a:solidFill>
                  <a:schemeClr val="bg1"/>
                </a:solidFill>
              </a:defRPr>
            </a:pPr>
            <a:r>
              <a:rPr lang="fr-CA" dirty="0"/>
              <a:t>Il m’énerve</a:t>
            </a:r>
          </a:p>
          <a:p>
            <a:pPr>
              <a:lnSpc>
                <a:spcPct val="85000"/>
              </a:lnSpc>
              <a:spcBef>
                <a:spcPts val="800"/>
              </a:spcBef>
              <a:spcAft>
                <a:spcPts val="800"/>
              </a:spcAft>
              <a:defRPr>
                <a:solidFill>
                  <a:schemeClr val="bg1"/>
                </a:solidFill>
              </a:defRPr>
            </a:pPr>
            <a:r>
              <a:rPr lang="fr-CA" dirty="0"/>
              <a:t>Elle m’intéresse</a:t>
            </a:r>
          </a:p>
          <a:p>
            <a:pPr>
              <a:lnSpc>
                <a:spcPct val="85000"/>
              </a:lnSpc>
              <a:spcBef>
                <a:spcPts val="800"/>
              </a:spcBef>
              <a:spcAft>
                <a:spcPts val="800"/>
              </a:spcAft>
              <a:defRPr>
                <a:solidFill>
                  <a:schemeClr val="bg1"/>
                </a:solidFill>
              </a:defRPr>
            </a:pPr>
            <a:r>
              <a:rPr lang="fr-CA" dirty="0"/>
              <a:t>Il m’irrite</a:t>
            </a:r>
          </a:p>
          <a:p>
            <a:pPr>
              <a:lnSpc>
                <a:spcPct val="85000"/>
              </a:lnSpc>
              <a:spcBef>
                <a:spcPts val="800"/>
              </a:spcBef>
              <a:spcAft>
                <a:spcPts val="800"/>
              </a:spcAft>
              <a:defRPr>
                <a:solidFill>
                  <a:schemeClr val="bg1"/>
                </a:solidFill>
              </a:defRPr>
            </a:pPr>
            <a:r>
              <a:rPr lang="fr-CA" dirty="0"/>
              <a:t>Je ne lui fais pas confiance</a:t>
            </a:r>
          </a:p>
          <a:p>
            <a:pPr>
              <a:lnSpc>
                <a:spcPct val="85000"/>
              </a:lnSpc>
              <a:spcBef>
                <a:spcPts val="800"/>
              </a:spcBef>
              <a:spcAft>
                <a:spcPts val="800"/>
              </a:spcAft>
              <a:defRPr>
                <a:solidFill>
                  <a:schemeClr val="bg1"/>
                </a:solidFill>
              </a:defRPr>
            </a:pPr>
            <a:r>
              <a:rPr lang="fr-CA" dirty="0"/>
              <a:t>Je le déteste</a:t>
            </a:r>
          </a:p>
          <a:p>
            <a:pPr>
              <a:lnSpc>
                <a:spcPct val="85000"/>
              </a:lnSpc>
              <a:spcBef>
                <a:spcPts val="800"/>
              </a:spcBef>
              <a:spcAft>
                <a:spcPts val="800"/>
              </a:spcAft>
              <a:defRPr>
                <a:solidFill>
                  <a:schemeClr val="bg1"/>
                </a:solidFill>
              </a:defRPr>
            </a:pPr>
            <a:r>
              <a:rPr lang="fr-CA" dirty="0"/>
              <a:t>Je lui fais confiance</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fr-CA"/>
              <a:t>Comportements observables</a:t>
            </a:r>
            <a:endParaRPr lang="fr-CA" dirty="0"/>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390128" y="4951728"/>
            <a:ext cx="1367374" cy="826348"/>
            <a:chOff x="1259920" y="3478952"/>
            <a:chExt cx="1367374" cy="826348"/>
          </a:xfrm>
        </p:grpSpPr>
        <p:sp>
          <p:nvSpPr>
            <p:cNvPr id="5" name="Arc 4">
              <a:extLst>
                <a:ext uri="{FF2B5EF4-FFF2-40B4-BE49-F238E27FC236}">
                  <a16:creationId xmlns:a16="http://schemas.microsoft.com/office/drawing/2014/main" id="{A241EFEB-3B48-433E-9557-C400EEF7D6CA}"/>
                </a:ext>
              </a:extLst>
            </p:cNvPr>
            <p:cNvSpPr/>
            <p:nvPr/>
          </p:nvSpPr>
          <p:spPr>
            <a:xfrm rot="21327078">
              <a:off x="2031918"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fr-CA"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344761" y="3478952"/>
              <a:ext cx="1197692"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fr-CA" dirty="0"/>
                <a:t>DIRE</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259920" y="3935968"/>
              <a:ext cx="1367374"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fr-CA" dirty="0"/>
                <a:t>FAIRE</a:t>
              </a:r>
            </a:p>
          </p:txBody>
        </p:sp>
        <p:sp>
          <p:nvSpPr>
            <p:cNvPr id="21" name="Arc 20">
              <a:extLst>
                <a:ext uri="{FF2B5EF4-FFF2-40B4-BE49-F238E27FC236}">
                  <a16:creationId xmlns:a16="http://schemas.microsoft.com/office/drawing/2014/main" id="{B68E12E8-D340-4FBD-A10F-E52D85A1DEF3}"/>
                </a:ext>
              </a:extLst>
            </p:cNvPr>
            <p:cNvSpPr/>
            <p:nvPr/>
          </p:nvSpPr>
          <p:spPr>
            <a:xfrm rot="951602" flipH="1" flipV="1">
              <a:off x="1329432"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fr-CA"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fr-CA" dirty="0"/>
              <a:t>L’Assurance  </a:t>
            </a:r>
            <a:br>
              <a:rPr lang="fr-CA" dirty="0"/>
            </a:br>
            <a:r>
              <a:rPr lang="fr-CA" dirty="0"/>
              <a:t>et </a:t>
            </a:r>
            <a:br>
              <a:rPr lang="fr-CA" dirty="0"/>
            </a:br>
            <a:r>
              <a:rPr lang="fr-CA" dirty="0"/>
              <a:t>La Réceptivité</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fr-CA" smtClean="0"/>
              <a:t>11</a:t>
            </a:fld>
            <a:endParaRPr lang="fr-CA"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fr-CA" dirty="0"/>
              <a:t>L’Assurance </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fr-CA" smtClean="0"/>
              <a:t>12</a:t>
            </a:fld>
            <a:endParaRPr lang="fr-CA"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fr-CA" dirty="0"/>
              <a:t>La mesure dans laquelle nous « demande » ou « affirme », lorsque nous interagissons avec les autres.</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1969435" cy="2623452"/>
            <a:chOff x="663804" y="2586262"/>
            <a:chExt cx="1969435"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1966977" cy="1473315"/>
              <a:chOff x="666262" y="2586262"/>
              <a:chExt cx="1966977"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7" y="2586262"/>
                <a:ext cx="172078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CA" dirty="0">
                    <a:solidFill>
                      <a:schemeClr val="accent2"/>
                    </a:solidFill>
                    <a:latin typeface="Arial Black" panose="020B0A04020102020204" pitchFamily="34" charset="0"/>
                  </a:rPr>
                  <a:t>Demander</a:t>
                </a:r>
                <a:r>
                  <a:rPr lang="fr-CA" dirty="0">
                    <a:solidFill>
                      <a:schemeClr val="tx2"/>
                    </a:solidFill>
                  </a:rPr>
                  <a:t> plus</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CA" dirty="0">
                    <a:solidFill>
                      <a:schemeClr val="accent2"/>
                    </a:solidFill>
                    <a:latin typeface="Arial Black" panose="020B0A04020102020204" pitchFamily="34" charset="0"/>
                  </a:rPr>
                  <a:t>Demander </a:t>
                </a:r>
                <a:r>
                  <a:rPr lang="fr-CA" dirty="0">
                    <a:solidFill>
                      <a:schemeClr val="tx2"/>
                    </a:solidFill>
                  </a:rPr>
                  <a:t>et </a:t>
                </a:r>
                <a:r>
                  <a:rPr lang="fr-CA" dirty="0">
                    <a:solidFill>
                      <a:schemeClr val="accent2"/>
                    </a:solidFill>
                    <a:latin typeface="Arial Black" panose="020B0A04020102020204" pitchFamily="34" charset="0"/>
                  </a:rPr>
                  <a:t>dire</a:t>
                </a:r>
                <a:r>
                  <a:rPr lang="fr-CA" dirty="0">
                    <a:solidFill>
                      <a:schemeClr val="tx2"/>
                    </a:solidFill>
                  </a:rPr>
                  <a:t> </a:t>
                </a:r>
                <a:br>
                  <a:rPr lang="fr-CA" dirty="0">
                    <a:solidFill>
                      <a:schemeClr val="tx2"/>
                    </a:solidFill>
                  </a:rPr>
                </a:br>
                <a:r>
                  <a:rPr lang="fr-CA" dirty="0">
                    <a:solidFill>
                      <a:schemeClr val="tx2"/>
                    </a:solidFill>
                  </a:rPr>
                  <a:t>un</a:t>
                </a:r>
                <a:r>
                  <a:rPr lang="fr-CA" dirty="0">
                    <a:solidFill>
                      <a:schemeClr val="accent2"/>
                    </a:solidFill>
                    <a:latin typeface="Arial Black" panose="020B0A04020102020204" pitchFamily="34" charset="0"/>
                  </a:rPr>
                  <a:t> </a:t>
                </a:r>
                <a:r>
                  <a:rPr lang="fr-CA" dirty="0">
                    <a:solidFill>
                      <a:schemeClr val="tx2"/>
                    </a:solidFill>
                  </a:rPr>
                  <a:t>peu</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1682866" cy="2623339"/>
            <a:chOff x="6721129" y="2586262"/>
            <a:chExt cx="1682866"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1681840" cy="1473315"/>
              <a:chOff x="6722155" y="2586262"/>
              <a:chExt cx="1681840"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497574"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CA" dirty="0">
                    <a:solidFill>
                      <a:schemeClr val="accent2"/>
                    </a:solidFill>
                    <a:latin typeface="Arial Black" panose="020B0A04020102020204" pitchFamily="34" charset="0"/>
                  </a:rPr>
                  <a:t>Dire </a:t>
                </a:r>
                <a:r>
                  <a:rPr lang="fr-CA" dirty="0">
                    <a:solidFill>
                      <a:schemeClr val="tx2"/>
                    </a:solidFill>
                  </a:rPr>
                  <a:t>et </a:t>
                </a:r>
                <a:r>
                  <a:rPr lang="fr-CA" dirty="0">
                    <a:solidFill>
                      <a:schemeClr val="accent2"/>
                    </a:solidFill>
                    <a:latin typeface="Arial Black" panose="020B0A04020102020204" pitchFamily="34" charset="0"/>
                  </a:rPr>
                  <a:t>demander </a:t>
                </a:r>
                <a:r>
                  <a:rPr lang="fr-CA" dirty="0">
                    <a:solidFill>
                      <a:schemeClr val="tx2"/>
                    </a:solidFill>
                  </a:rPr>
                  <a:t>un peu</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1062848" cy="2623339"/>
            <a:chOff x="9767564" y="2586262"/>
            <a:chExt cx="1062848"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1062848" cy="1473315"/>
              <a:chOff x="9767564" y="2586262"/>
              <a:chExt cx="1062848"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6" y="2586262"/>
                <a:ext cx="838686"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CA" dirty="0">
                    <a:solidFill>
                      <a:schemeClr val="accent2"/>
                    </a:solidFill>
                    <a:latin typeface="Arial Black" panose="020B0A04020102020204" pitchFamily="34" charset="0"/>
                  </a:rPr>
                  <a:t>Dire</a:t>
                </a:r>
                <a:r>
                  <a:rPr lang="fr-CA" dirty="0">
                    <a:solidFill>
                      <a:schemeClr val="tx2"/>
                    </a:solidFill>
                  </a:rPr>
                  <a:t> plus</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fr-CA" dirty="0"/>
              <a:t>Comportements L’Assurance </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56117" y="228600"/>
            <a:ext cx="7707284" cy="5798126"/>
          </a:xfrm>
        </p:spPr>
        <p:txBody>
          <a:bodyPr/>
          <a:lstStyle/>
          <a:p>
            <a:r>
              <a:rPr lang="fr-CA"/>
              <a:t> </a:t>
            </a:r>
            <a:endParaRPr lang="fr-CA" dirty="0"/>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fr-CA" smtClean="0"/>
              <a:t>13</a:t>
            </a:fld>
            <a:endParaRPr lang="fr-CA"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411704861"/>
              </p:ext>
            </p:extLst>
          </p:nvPr>
        </p:nvGraphicFramePr>
        <p:xfrm>
          <a:off x="6028080" y="5220646"/>
          <a:ext cx="4162795" cy="429684"/>
        </p:xfrm>
        <a:graphic>
          <a:graphicData uri="http://schemas.openxmlformats.org/drawingml/2006/table">
            <a:tbl>
              <a:tblPr>
                <a:tableStyleId>{5FD0F851-EC5A-4D38-B0AD-8093EC10F338}</a:tableStyleId>
              </a:tblPr>
              <a:tblGrid>
                <a:gridCol w="936363">
                  <a:extLst>
                    <a:ext uri="{9D8B030D-6E8A-4147-A177-3AD203B41FA5}">
                      <a16:colId xmlns:a16="http://schemas.microsoft.com/office/drawing/2014/main" val="3316520189"/>
                    </a:ext>
                  </a:extLst>
                </a:gridCol>
                <a:gridCol w="3226432">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2298943147"/>
              </p:ext>
            </p:extLst>
          </p:nvPr>
        </p:nvGraphicFramePr>
        <p:xfrm>
          <a:off x="6375665" y="630239"/>
          <a:ext cx="3450962" cy="429684"/>
        </p:xfrm>
        <a:graphic>
          <a:graphicData uri="http://schemas.openxmlformats.org/drawingml/2006/table">
            <a:tbl>
              <a:tblPr>
                <a:tableStyleId>{5FD0F851-EC5A-4D38-B0AD-8093EC10F338}</a:tableStyleId>
              </a:tblPr>
              <a:tblGrid>
                <a:gridCol w="649849">
                  <a:extLst>
                    <a:ext uri="{9D8B030D-6E8A-4147-A177-3AD203B41FA5}">
                      <a16:colId xmlns:a16="http://schemas.microsoft.com/office/drawing/2014/main" val="3316520189"/>
                    </a:ext>
                  </a:extLst>
                </a:gridCol>
                <a:gridCol w="280111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52665" y="1304327"/>
            <a:ext cx="5628123" cy="417436"/>
            <a:chOff x="5352665" y="1271077"/>
            <a:chExt cx="5628123"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505880" y="1271077"/>
              <a:ext cx="3142676" cy="417436"/>
              <a:chOff x="6567318" y="1461560"/>
              <a:chExt cx="3549616"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039704" y="1461561"/>
                <a:ext cx="2608393"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Rythme de la parole</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567318"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70867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52665" y="1341295"/>
              <a:ext cx="884858" cy="276999"/>
            </a:xfrm>
            <a:prstGeom prst="rect">
              <a:avLst/>
            </a:prstGeom>
            <a:noFill/>
          </p:spPr>
          <p:txBody>
            <a:bodyPr wrap="none" lIns="0" tIns="0" rIns="0" bIns="0">
              <a:spAutoFit/>
            </a:bodyPr>
            <a:lstStyle/>
            <a:p>
              <a:pPr algn="r">
                <a:defRPr>
                  <a:solidFill>
                    <a:schemeClr val="tx2"/>
                  </a:solidFill>
                </a:defRPr>
              </a:pPr>
              <a:r>
                <a:rPr lang="fr-CA"/>
                <a:t>Plus lent</a:t>
              </a:r>
              <a:endParaRPr lang="fr-CA"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154162" cy="276999"/>
            </a:xfrm>
            <a:prstGeom prst="rect">
              <a:avLst/>
            </a:prstGeom>
            <a:noFill/>
          </p:spPr>
          <p:txBody>
            <a:bodyPr wrap="none" lIns="0" tIns="0" rIns="0" bIns="0">
              <a:spAutoFit/>
            </a:bodyPr>
            <a:lstStyle/>
            <a:p>
              <a:pPr>
                <a:defRPr>
                  <a:solidFill>
                    <a:schemeClr val="tx2"/>
                  </a:solidFill>
                </a:defRPr>
              </a:pPr>
              <a:r>
                <a:rPr lang="fr-CA"/>
                <a:t>Plus rapide</a:t>
              </a:r>
              <a:endParaRPr lang="fr-CA"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391670" y="1797962"/>
            <a:ext cx="5146790" cy="417436"/>
            <a:chOff x="5391670" y="1764712"/>
            <a:chExt cx="5146790"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507558" y="1764712"/>
              <a:ext cx="3140997" cy="417436"/>
              <a:chOff x="6569214" y="1461560"/>
              <a:chExt cx="354772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054688" y="1461561"/>
                <a:ext cx="2578426"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Quantité de la parole</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56921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70867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391670" y="1834931"/>
              <a:ext cx="845854" cy="276999"/>
            </a:xfrm>
            <a:prstGeom prst="rect">
              <a:avLst/>
            </a:prstGeom>
            <a:noFill/>
          </p:spPr>
          <p:txBody>
            <a:bodyPr wrap="square" lIns="0" tIns="0" rIns="0" bIns="0">
              <a:spAutoFit/>
            </a:bodyPr>
            <a:lstStyle/>
            <a:p>
              <a:pPr algn="r">
                <a:defRPr>
                  <a:solidFill>
                    <a:schemeClr val="tx2"/>
                  </a:solidFill>
                </a:defRPr>
              </a:pPr>
              <a:r>
                <a:rPr lang="fr-CA" dirty="0"/>
                <a:t>Moins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fr-CA"/>
                <a:t>Plus</a:t>
              </a:r>
              <a:endParaRPr lang="fr-CA"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3814496" y="2291597"/>
            <a:ext cx="7076733" cy="417436"/>
            <a:chOff x="3814496" y="2258347"/>
            <a:chExt cx="7076733"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505880" y="2258347"/>
              <a:ext cx="3142675" cy="417436"/>
              <a:chOff x="6567320" y="1461560"/>
              <a:chExt cx="3549616"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069670" y="1461560"/>
                <a:ext cx="2548461"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Volume de la parole</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56732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708676"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3814496" y="2328566"/>
              <a:ext cx="2423028" cy="276999"/>
            </a:xfrm>
            <a:prstGeom prst="rect">
              <a:avLst/>
            </a:prstGeom>
            <a:noFill/>
          </p:spPr>
          <p:txBody>
            <a:bodyPr wrap="square" lIns="0" tIns="0" rIns="0" bIns="0">
              <a:spAutoFit/>
            </a:bodyPr>
            <a:lstStyle/>
            <a:p>
              <a:pPr algn="r">
                <a:defRPr>
                  <a:solidFill>
                    <a:schemeClr val="tx2"/>
                  </a:solidFill>
                </a:defRPr>
              </a:pPr>
              <a:r>
                <a:rPr lang="fr-CA" dirty="0"/>
                <a:t>Plus silencieux</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064603" cy="276999"/>
            </a:xfrm>
            <a:prstGeom prst="rect">
              <a:avLst/>
            </a:prstGeom>
            <a:noFill/>
          </p:spPr>
          <p:txBody>
            <a:bodyPr wrap="square" lIns="0" tIns="0" rIns="0" bIns="0">
              <a:spAutoFit/>
            </a:bodyPr>
            <a:lstStyle/>
            <a:p>
              <a:pPr>
                <a:defRPr>
                  <a:solidFill>
                    <a:schemeClr val="tx2"/>
                  </a:solidFill>
                </a:defRPr>
              </a:pPr>
              <a:r>
                <a:rPr lang="fr-CA" dirty="0"/>
                <a:t>Plus fort</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4896042" y="3565857"/>
            <a:ext cx="5858957" cy="417436"/>
            <a:chOff x="4896042" y="3432857"/>
            <a:chExt cx="5858957"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584394" y="3432857"/>
              <a:ext cx="3056425" cy="417436"/>
              <a:chOff x="6621332" y="1461560"/>
              <a:chExt cx="3452196"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04331" y="1461561"/>
                <a:ext cx="2479132"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Utilisation des mains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21332"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665268"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4896042" y="3503075"/>
              <a:ext cx="1372172" cy="276999"/>
            </a:xfrm>
            <a:prstGeom prst="rect">
              <a:avLst/>
            </a:prstGeom>
            <a:noFill/>
          </p:spPr>
          <p:txBody>
            <a:bodyPr wrap="none" lIns="0" tIns="0" rIns="0" bIns="0">
              <a:spAutoFit/>
            </a:bodyPr>
            <a:lstStyle/>
            <a:p>
              <a:pPr algn="r">
                <a:defRPr>
                  <a:solidFill>
                    <a:schemeClr val="tx2"/>
                  </a:solidFill>
                </a:defRPr>
              </a:pPr>
              <a:r>
                <a:rPr lang="fr-CA"/>
                <a:t>Décontractée</a:t>
              </a:r>
              <a:endParaRPr lang="fr-CA"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97682" cy="276999"/>
            </a:xfrm>
            <a:prstGeom prst="rect">
              <a:avLst/>
            </a:prstGeom>
            <a:noFill/>
          </p:spPr>
          <p:txBody>
            <a:bodyPr wrap="none" lIns="0" tIns="0" rIns="0" bIns="0">
              <a:spAutoFit/>
            </a:bodyPr>
            <a:lstStyle/>
            <a:p>
              <a:pPr>
                <a:defRPr>
                  <a:solidFill>
                    <a:schemeClr val="tx2"/>
                  </a:solidFill>
                </a:defRPr>
              </a:pPr>
              <a:r>
                <a:rPr lang="fr-CA"/>
                <a:t>Directive</a:t>
              </a:r>
              <a:endParaRPr lang="fr-CA"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3977648"/>
            <a:ext cx="6214875" cy="563008"/>
            <a:chOff x="5048251" y="3844648"/>
            <a:chExt cx="6214875" cy="563008"/>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584394" y="3926492"/>
              <a:ext cx="3064166" cy="417436"/>
              <a:chOff x="6621330" y="1461560"/>
              <a:chExt cx="3460939"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04335" y="1461561"/>
                <a:ext cx="247913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a:t>Posture du corps</a:t>
                </a:r>
                <a:endParaRPr lang="fr-CA" dirty="0"/>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2133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6740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844648"/>
              <a:ext cx="1219964" cy="553998"/>
            </a:xfrm>
            <a:prstGeom prst="rect">
              <a:avLst/>
            </a:prstGeom>
            <a:noFill/>
          </p:spPr>
          <p:txBody>
            <a:bodyPr wrap="square" lIns="0" tIns="0" rIns="0" bIns="0">
              <a:spAutoFit/>
            </a:bodyPr>
            <a:lstStyle/>
            <a:p>
              <a:pPr algn="r">
                <a:defRPr>
                  <a:solidFill>
                    <a:schemeClr val="tx2"/>
                  </a:solidFill>
                </a:defRPr>
              </a:pPr>
              <a:r>
                <a:rPr lang="fr-CA" dirty="0"/>
                <a:t>Se pencher en arrière</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53658"/>
              <a:ext cx="1405809" cy="553998"/>
            </a:xfrm>
            <a:prstGeom prst="rect">
              <a:avLst/>
            </a:prstGeom>
            <a:noFill/>
          </p:spPr>
          <p:txBody>
            <a:bodyPr wrap="square" lIns="0" tIns="0" rIns="0" bIns="0">
              <a:spAutoFit/>
            </a:bodyPr>
            <a:lstStyle/>
            <a:p>
              <a:pPr>
                <a:defRPr>
                  <a:solidFill>
                    <a:schemeClr val="tx2"/>
                  </a:solidFill>
                </a:defRPr>
              </a:pPr>
              <a:r>
                <a:rPr lang="fr-CA" dirty="0"/>
                <a:t>Se pencher en avant</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584394" y="4420127"/>
              <a:ext cx="3064166" cy="417436"/>
              <a:chOff x="6621330" y="1461560"/>
              <a:chExt cx="3460939"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19317" y="1461560"/>
                <a:ext cx="2479132"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Contact visuel</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2133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6740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fr-CA"/>
                <a:t>Moins direct</a:t>
              </a:r>
              <a:endParaRPr lang="fr-CA" dirty="0"/>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fr-CA"/>
                <a:t>Plus direct</a:t>
              </a:r>
              <a:endParaRPr lang="fr-CA"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191000" y="2990208"/>
            <a:ext cx="8634467" cy="276999"/>
            <a:chOff x="4103421" y="2957127"/>
            <a:chExt cx="8634467"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103421" y="2957127"/>
              <a:ext cx="1154163" cy="276999"/>
            </a:xfrm>
            <a:prstGeom prst="rect">
              <a:avLst/>
            </a:prstGeom>
            <a:noFill/>
          </p:spPr>
          <p:txBody>
            <a:bodyPr wrap="none" lIns="0" tIns="0" rIns="0" bIns="0">
              <a:spAutoFit/>
            </a:bodyPr>
            <a:lstStyle/>
            <a:p>
              <a:pPr algn="r">
                <a:defRPr>
                  <a:solidFill>
                    <a:schemeClr val="tx2"/>
                  </a:solidFill>
                </a:defRPr>
              </a:pPr>
              <a:r>
                <a:rPr lang="fr-CA"/>
                <a:t>DEMANDE</a:t>
              </a:r>
              <a:endParaRPr lang="fr-CA" dirty="0"/>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1846659" cy="276999"/>
            </a:xfrm>
            <a:prstGeom prst="rect">
              <a:avLst/>
            </a:prstGeom>
            <a:noFill/>
          </p:spPr>
          <p:txBody>
            <a:bodyPr wrap="none" lIns="0" tIns="0" rIns="0" bIns="0">
              <a:spAutoFit/>
            </a:bodyPr>
            <a:lstStyle/>
            <a:p>
              <a:pPr>
                <a:defRPr>
                  <a:solidFill>
                    <a:schemeClr val="tx2"/>
                  </a:solidFill>
                </a:defRPr>
              </a:pPr>
              <a:r>
                <a:rPr lang="fr-CA" dirty="0"/>
                <a:t>AFFIRME	</a:t>
              </a:r>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fr-CA" dirty="0"/>
              <a:t>L’Assurance </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fr-CA" smtClean="0"/>
              <a:t>14</a:t>
            </a:fld>
            <a:endParaRPr lang="fr-CA"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676940"/>
            <a:ext cx="3497239" cy="2093844"/>
          </a:xfrm>
        </p:spPr>
        <p:txBody>
          <a:bodyPr wrap="square">
            <a:noAutofit/>
          </a:bodyPr>
          <a:lstStyle/>
          <a:p>
            <a:pPr algn="r">
              <a:spcBef>
                <a:spcPct val="0"/>
              </a:spcBef>
              <a:buNone/>
              <a:defRPr sz="2400"/>
            </a:pPr>
            <a:r>
              <a:rPr lang="fr-CA"/>
              <a:t>Indices verbaux</a:t>
            </a:r>
          </a:p>
          <a:p>
            <a:pPr algn="r">
              <a:spcBef>
                <a:spcPct val="0"/>
              </a:spcBef>
              <a:buNone/>
            </a:pPr>
            <a:endParaRPr lang="fr-CA" sz="2400">
              <a:cs typeface="+mn-cs"/>
            </a:endParaRPr>
          </a:p>
          <a:p>
            <a:pPr algn="r">
              <a:spcBef>
                <a:spcPct val="0"/>
              </a:spcBef>
              <a:buNone/>
              <a:defRPr sz="2400"/>
            </a:pPr>
            <a:r>
              <a:rPr lang="fr-CA"/>
              <a:t>Indices non verbaux</a:t>
            </a:r>
          </a:p>
          <a:p>
            <a:endParaRPr lang="fr-CA" dirty="0"/>
          </a:p>
        </p:txBody>
      </p:sp>
      <p:grpSp>
        <p:nvGrpSpPr>
          <p:cNvPr id="14" name="Group 13">
            <a:extLst>
              <a:ext uri="{FF2B5EF4-FFF2-40B4-BE49-F238E27FC236}">
                <a16:creationId xmlns:a16="http://schemas.microsoft.com/office/drawing/2014/main" id="{455FDE58-AF6E-4862-A736-B66D047A3CE3}"/>
              </a:ext>
            </a:extLst>
          </p:cNvPr>
          <p:cNvGrpSpPr/>
          <p:nvPr/>
        </p:nvGrpSpPr>
        <p:grpSpPr>
          <a:xfrm>
            <a:off x="4037744" y="2316163"/>
            <a:ext cx="7647768" cy="2382327"/>
            <a:chOff x="4037744" y="2316163"/>
            <a:chExt cx="7647768" cy="2382327"/>
          </a:xfrm>
        </p:grpSpPr>
        <p:grpSp>
          <p:nvGrpSpPr>
            <p:cNvPr id="15" name="Group 14">
              <a:extLst>
                <a:ext uri="{FF2B5EF4-FFF2-40B4-BE49-F238E27FC236}">
                  <a16:creationId xmlns:a16="http://schemas.microsoft.com/office/drawing/2014/main" id="{165E9F8B-8823-422A-832C-467D065FE386}"/>
                </a:ext>
              </a:extLst>
            </p:cNvPr>
            <p:cNvGrpSpPr/>
            <p:nvPr/>
          </p:nvGrpSpPr>
          <p:grpSpPr>
            <a:xfrm>
              <a:off x="4411120" y="2343386"/>
              <a:ext cx="7274392" cy="1947672"/>
              <a:chOff x="4411120" y="1684950"/>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31DE905D-44F1-4477-966E-AD75075926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2EECF7CB-298D-488E-BFE9-131A2E5BFB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FBAB41E8-55D4-4A43-8AA5-E434A7EA74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6D3D7F39-EB81-44FB-8A36-456FB74DA6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1" name="Straight Connector 20">
              <a:extLst>
                <a:ext uri="{FF2B5EF4-FFF2-40B4-BE49-F238E27FC236}">
                  <a16:creationId xmlns:a16="http://schemas.microsoft.com/office/drawing/2014/main" id="{6F846EEC-28DB-46EC-A8D8-02B77AE60CED}"/>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FFC693E-7DD5-41BD-A344-C3E3041CDDD2}"/>
                </a:ext>
              </a:extLst>
            </p:cNvPr>
            <p:cNvSpPr txBox="1"/>
            <p:nvPr/>
          </p:nvSpPr>
          <p:spPr>
            <a:xfrm>
              <a:off x="4663630" y="4288455"/>
              <a:ext cx="769326" cy="369332"/>
            </a:xfrm>
            <a:prstGeom prst="rect">
              <a:avLst/>
            </a:prstGeom>
            <a:noFill/>
          </p:spPr>
          <p:txBody>
            <a:bodyPr wrap="square">
              <a:noAutofit/>
            </a:bodyPr>
            <a:lstStyle/>
            <a:p>
              <a:pPr algn="ctr"/>
              <a:r>
                <a:rPr lang="fr-CA"/>
                <a:t> Kyle</a:t>
              </a:r>
              <a:endParaRPr lang="fr-CA" dirty="0"/>
            </a:p>
          </p:txBody>
        </p:sp>
        <p:sp>
          <p:nvSpPr>
            <p:cNvPr id="23" name="TextBox 22">
              <a:extLst>
                <a:ext uri="{FF2B5EF4-FFF2-40B4-BE49-F238E27FC236}">
                  <a16:creationId xmlns:a16="http://schemas.microsoft.com/office/drawing/2014/main" id="{E35F0522-4FB7-4138-B99D-D8558F60DFEF}"/>
                </a:ext>
              </a:extLst>
            </p:cNvPr>
            <p:cNvSpPr txBox="1"/>
            <p:nvPr/>
          </p:nvSpPr>
          <p:spPr>
            <a:xfrm>
              <a:off x="6503168" y="4329158"/>
              <a:ext cx="1139758" cy="369332"/>
            </a:xfrm>
            <a:prstGeom prst="rect">
              <a:avLst/>
            </a:prstGeom>
            <a:noFill/>
          </p:spPr>
          <p:txBody>
            <a:bodyPr wrap="square">
              <a:noAutofit/>
            </a:bodyPr>
            <a:lstStyle/>
            <a:p>
              <a:pPr algn="ctr"/>
              <a:r>
                <a:rPr lang="fr-CA"/>
                <a:t> Lana</a:t>
              </a:r>
              <a:endParaRPr lang="fr-CA" dirty="0"/>
            </a:p>
          </p:txBody>
        </p:sp>
        <p:sp>
          <p:nvSpPr>
            <p:cNvPr id="24" name="TextBox 23">
              <a:extLst>
                <a:ext uri="{FF2B5EF4-FFF2-40B4-BE49-F238E27FC236}">
                  <a16:creationId xmlns:a16="http://schemas.microsoft.com/office/drawing/2014/main" id="{E7E5774A-F2DE-4100-A2CB-977FB46E9F2A}"/>
                </a:ext>
              </a:extLst>
            </p:cNvPr>
            <p:cNvSpPr txBox="1"/>
            <p:nvPr/>
          </p:nvSpPr>
          <p:spPr>
            <a:xfrm>
              <a:off x="8455072" y="4329158"/>
              <a:ext cx="1139758" cy="369332"/>
            </a:xfrm>
            <a:prstGeom prst="rect">
              <a:avLst/>
            </a:prstGeom>
            <a:noFill/>
          </p:spPr>
          <p:txBody>
            <a:bodyPr wrap="square">
              <a:noAutofit/>
            </a:bodyPr>
            <a:lstStyle/>
            <a:p>
              <a:pPr algn="ctr"/>
              <a:r>
                <a:rPr lang="fr-CA"/>
                <a:t>AJ</a:t>
              </a:r>
              <a:endParaRPr lang="fr-CA" dirty="0"/>
            </a:p>
          </p:txBody>
        </p:sp>
        <p:sp>
          <p:nvSpPr>
            <p:cNvPr id="25" name="TextBox 24">
              <a:extLst>
                <a:ext uri="{FF2B5EF4-FFF2-40B4-BE49-F238E27FC236}">
                  <a16:creationId xmlns:a16="http://schemas.microsoft.com/office/drawing/2014/main" id="{16C2FAE3-04E9-483B-B480-8E2CE267368F}"/>
                </a:ext>
              </a:extLst>
            </p:cNvPr>
            <p:cNvSpPr txBox="1"/>
            <p:nvPr/>
          </p:nvSpPr>
          <p:spPr>
            <a:xfrm>
              <a:off x="10406976" y="4329158"/>
              <a:ext cx="1139758" cy="369332"/>
            </a:xfrm>
            <a:prstGeom prst="rect">
              <a:avLst/>
            </a:prstGeom>
            <a:noFill/>
          </p:spPr>
          <p:txBody>
            <a:bodyPr wrap="square">
              <a:noAutofit/>
            </a:bodyPr>
            <a:lstStyle/>
            <a:p>
              <a:pPr algn="ctr"/>
              <a:r>
                <a:rPr lang="fr-CA"/>
                <a:t>Abby</a:t>
              </a:r>
              <a:endParaRPr lang="fr-CA" dirty="0"/>
            </a:p>
          </p:txBody>
        </p:sp>
      </p:grpSp>
    </p:spTree>
    <p:extLst>
      <p:ext uri="{BB962C8B-B14F-4D97-AF65-F5344CB8AC3E}">
        <p14:creationId xmlns:p14="http://schemas.microsoft.com/office/powerpoint/2010/main" val="49260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fr-CA" dirty="0"/>
              <a:t>Client :</a:t>
            </a:r>
            <a:br>
              <a:rPr lang="fr-CA" dirty="0"/>
            </a:br>
            <a:r>
              <a:rPr lang="fr-CA" dirty="0"/>
              <a:t>observations sur l’assurance </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99758" y="236745"/>
            <a:ext cx="7707284" cy="5798126"/>
          </a:xfrm>
        </p:spPr>
        <p:txBody>
          <a:bodyPr wrap="square">
            <a:noAutofit/>
          </a:bodyPr>
          <a:lstStyle/>
          <a:p>
            <a:r>
              <a:rPr lang="fr-CA"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wrap="square">
            <a:noAutofit/>
          </a:bodyPr>
          <a:lstStyle/>
          <a:p>
            <a:fld id="{1B1CF60C-C85D-47C0-8597-E3BF95F18FA3}" type="slidenum">
              <a:rPr lang="fr-CA" smtClean="0"/>
              <a:t>15</a:t>
            </a:fld>
            <a:endParaRPr lang="fr-CA"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937161192"/>
              </p:ext>
            </p:extLst>
          </p:nvPr>
        </p:nvGraphicFramePr>
        <p:xfrm>
          <a:off x="6237522" y="5220646"/>
          <a:ext cx="3947877" cy="429684"/>
        </p:xfrm>
        <a:graphic>
          <a:graphicData uri="http://schemas.openxmlformats.org/drawingml/2006/table">
            <a:tbl>
              <a:tblPr>
                <a:tableStyleId>{5FD0F851-EC5A-4D38-B0AD-8093EC10F338}</a:tableStyleId>
              </a:tblPr>
              <a:tblGrid>
                <a:gridCol w="689099">
                  <a:extLst>
                    <a:ext uri="{9D8B030D-6E8A-4147-A177-3AD203B41FA5}">
                      <a16:colId xmlns:a16="http://schemas.microsoft.com/office/drawing/2014/main" val="3316520189"/>
                    </a:ext>
                  </a:extLst>
                </a:gridCol>
                <a:gridCol w="3258778">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2002206818"/>
              </p:ext>
            </p:extLst>
          </p:nvPr>
        </p:nvGraphicFramePr>
        <p:xfrm>
          <a:off x="6181991" y="630239"/>
          <a:ext cx="4003408" cy="429684"/>
        </p:xfrm>
        <a:graphic>
          <a:graphicData uri="http://schemas.openxmlformats.org/drawingml/2006/table">
            <a:tbl>
              <a:tblPr>
                <a:tableStyleId>{5FD0F851-EC5A-4D38-B0AD-8093EC10F338}</a:tableStyleId>
              </a:tblPr>
              <a:tblGrid>
                <a:gridCol w="753881">
                  <a:extLst>
                    <a:ext uri="{9D8B030D-6E8A-4147-A177-3AD203B41FA5}">
                      <a16:colId xmlns:a16="http://schemas.microsoft.com/office/drawing/2014/main" val="3316520189"/>
                    </a:ext>
                  </a:extLst>
                </a:gridCol>
                <a:gridCol w="3249527">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52665" y="1304327"/>
            <a:ext cx="5628123" cy="417436"/>
            <a:chOff x="5352665" y="1271077"/>
            <a:chExt cx="5628123"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426082" y="1271077"/>
              <a:ext cx="3305412" cy="417436"/>
              <a:chOff x="6477188" y="1461560"/>
              <a:chExt cx="3733425"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6962919" y="1461561"/>
                <a:ext cx="2761963"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Rythme de la parole</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477188"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80235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52665" y="1341295"/>
              <a:ext cx="884858" cy="276999"/>
            </a:xfrm>
            <a:prstGeom prst="rect">
              <a:avLst/>
            </a:prstGeom>
            <a:noFill/>
          </p:spPr>
          <p:txBody>
            <a:bodyPr wrap="none" lIns="0" tIns="0" rIns="0" bIns="0">
              <a:spAutoFit/>
            </a:bodyPr>
            <a:lstStyle/>
            <a:p>
              <a:pPr algn="r">
                <a:defRPr>
                  <a:solidFill>
                    <a:schemeClr val="tx2"/>
                  </a:solidFill>
                </a:defRPr>
              </a:pPr>
              <a:r>
                <a:rPr lang="fr-CA"/>
                <a:t>Plus lent</a:t>
              </a:r>
              <a:endParaRPr lang="fr-CA"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154162" cy="276999"/>
            </a:xfrm>
            <a:prstGeom prst="rect">
              <a:avLst/>
            </a:prstGeom>
            <a:noFill/>
          </p:spPr>
          <p:txBody>
            <a:bodyPr wrap="none" lIns="0" tIns="0" rIns="0" bIns="0">
              <a:spAutoFit/>
            </a:bodyPr>
            <a:lstStyle/>
            <a:p>
              <a:pPr>
                <a:defRPr>
                  <a:solidFill>
                    <a:schemeClr val="tx2"/>
                  </a:solidFill>
                </a:defRPr>
              </a:pPr>
              <a:r>
                <a:rPr lang="fr-CA"/>
                <a:t>Plus rapide</a:t>
              </a:r>
              <a:endParaRPr lang="fr-CA"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407026" y="1797962"/>
            <a:ext cx="5131434" cy="417436"/>
            <a:chOff x="5407026" y="1764712"/>
            <a:chExt cx="5131434"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426082" y="1764712"/>
              <a:ext cx="3305411" cy="417436"/>
              <a:chOff x="6477189" y="1461560"/>
              <a:chExt cx="3733424"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6962919" y="1461561"/>
                <a:ext cx="2761963"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Quantité de la parole</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4771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80235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407026" y="1834931"/>
              <a:ext cx="830497" cy="276999"/>
            </a:xfrm>
            <a:prstGeom prst="rect">
              <a:avLst/>
            </a:prstGeom>
            <a:noFill/>
          </p:spPr>
          <p:txBody>
            <a:bodyPr wrap="square" lIns="0" tIns="0" rIns="0" bIns="0">
              <a:spAutoFit/>
            </a:bodyPr>
            <a:lstStyle/>
            <a:p>
              <a:pPr algn="r">
                <a:defRPr>
                  <a:solidFill>
                    <a:schemeClr val="tx2"/>
                  </a:solidFill>
                </a:defRPr>
              </a:pPr>
              <a:r>
                <a:rPr lang="fr-CA" dirty="0"/>
                <a:t>Moins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fr-CA"/>
                <a:t>Plus</a:t>
              </a:r>
              <a:endParaRPr lang="fr-CA"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424962" y="2285919"/>
            <a:ext cx="6776438" cy="423116"/>
            <a:chOff x="4424962" y="2252669"/>
            <a:chExt cx="6776438" cy="42311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428443" y="2252669"/>
              <a:ext cx="3303052" cy="423116"/>
              <a:chOff x="6479854" y="1455145"/>
              <a:chExt cx="3730759" cy="477904"/>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6962919" y="1461560"/>
                <a:ext cx="2761963"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Volume de la parole</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479854" y="1455145"/>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80235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424962" y="2328566"/>
              <a:ext cx="1812561" cy="276999"/>
            </a:xfrm>
            <a:prstGeom prst="rect">
              <a:avLst/>
            </a:prstGeom>
            <a:noFill/>
          </p:spPr>
          <p:txBody>
            <a:bodyPr wrap="square" lIns="0" tIns="0" rIns="0" bIns="0">
              <a:spAutoFit/>
            </a:bodyPr>
            <a:lstStyle/>
            <a:p>
              <a:pPr algn="r">
                <a:defRPr>
                  <a:solidFill>
                    <a:schemeClr val="tx2"/>
                  </a:solidFill>
                </a:defRPr>
              </a:pPr>
              <a:r>
                <a:rPr lang="fr-CA" dirty="0"/>
                <a:t>Plus silencieux</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374774" cy="276999"/>
            </a:xfrm>
            <a:prstGeom prst="rect">
              <a:avLst/>
            </a:prstGeom>
            <a:noFill/>
          </p:spPr>
          <p:txBody>
            <a:bodyPr wrap="square" lIns="0" tIns="0" rIns="0" bIns="0">
              <a:spAutoFit/>
            </a:bodyPr>
            <a:lstStyle/>
            <a:p>
              <a:pPr>
                <a:defRPr>
                  <a:solidFill>
                    <a:schemeClr val="tx2"/>
                  </a:solidFill>
                </a:defRPr>
              </a:pPr>
              <a:r>
                <a:rPr lang="fr-CA" dirty="0"/>
                <a:t>Plus fort</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4896042" y="3565857"/>
            <a:ext cx="5858957" cy="417436"/>
            <a:chOff x="4896042" y="3432857"/>
            <a:chExt cx="5858957"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474535" y="3432857"/>
              <a:ext cx="3249546" cy="417436"/>
              <a:chOff x="6497250" y="1461560"/>
              <a:chExt cx="3670325"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6997584" y="1461561"/>
                <a:ext cx="2692633"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Utilisation des mains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49725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75931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4896042" y="3503075"/>
              <a:ext cx="1372172" cy="276999"/>
            </a:xfrm>
            <a:prstGeom prst="rect">
              <a:avLst/>
            </a:prstGeom>
            <a:noFill/>
          </p:spPr>
          <p:txBody>
            <a:bodyPr wrap="none" lIns="0" tIns="0" rIns="0" bIns="0">
              <a:spAutoFit/>
            </a:bodyPr>
            <a:lstStyle/>
            <a:p>
              <a:pPr algn="r">
                <a:defRPr>
                  <a:solidFill>
                    <a:schemeClr val="tx2"/>
                  </a:solidFill>
                </a:defRPr>
              </a:pPr>
              <a:r>
                <a:rPr lang="fr-CA"/>
                <a:t>Décontractée</a:t>
              </a:r>
              <a:endParaRPr lang="fr-CA"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97682" cy="276999"/>
            </a:xfrm>
            <a:prstGeom prst="rect">
              <a:avLst/>
            </a:prstGeom>
            <a:noFill/>
          </p:spPr>
          <p:txBody>
            <a:bodyPr wrap="none" lIns="0" tIns="0" rIns="0" bIns="0">
              <a:spAutoFit/>
            </a:bodyPr>
            <a:lstStyle/>
            <a:p>
              <a:pPr>
                <a:defRPr>
                  <a:solidFill>
                    <a:schemeClr val="tx2"/>
                  </a:solidFill>
                </a:defRPr>
              </a:pPr>
              <a:r>
                <a:rPr lang="fr-CA"/>
                <a:t>Directive</a:t>
              </a:r>
              <a:endParaRPr lang="fr-CA"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3956376"/>
            <a:ext cx="6183840" cy="575169"/>
            <a:chOff x="5048251" y="3823376"/>
            <a:chExt cx="6183840" cy="575169"/>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474535" y="3926492"/>
              <a:ext cx="3249546" cy="417436"/>
              <a:chOff x="6497250" y="1461560"/>
              <a:chExt cx="3670325"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6997583" y="1461561"/>
                <a:ext cx="2692633"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Posture du corps</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49725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75931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823376"/>
              <a:ext cx="1219964" cy="553998"/>
            </a:xfrm>
            <a:prstGeom prst="rect">
              <a:avLst/>
            </a:prstGeom>
            <a:noFill/>
          </p:spPr>
          <p:txBody>
            <a:bodyPr wrap="square" lIns="0" tIns="0" rIns="0" bIns="0">
              <a:spAutoFit/>
            </a:bodyPr>
            <a:lstStyle/>
            <a:p>
              <a:pPr algn="r">
                <a:defRPr>
                  <a:solidFill>
                    <a:schemeClr val="tx2"/>
                  </a:solidFill>
                </a:defRPr>
              </a:pPr>
              <a:r>
                <a:rPr lang="fr-CA" dirty="0"/>
                <a:t>Se pencher en arrière</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44547"/>
              <a:ext cx="1374774" cy="553998"/>
            </a:xfrm>
            <a:prstGeom prst="rect">
              <a:avLst/>
            </a:prstGeom>
            <a:noFill/>
          </p:spPr>
          <p:txBody>
            <a:bodyPr wrap="square" lIns="0" tIns="0" rIns="0" bIns="0">
              <a:spAutoFit/>
            </a:bodyPr>
            <a:lstStyle/>
            <a:p>
              <a:pPr>
                <a:defRPr>
                  <a:solidFill>
                    <a:schemeClr val="tx2"/>
                  </a:solidFill>
                </a:defRPr>
              </a:pPr>
              <a:r>
                <a:rPr lang="fr-CA" dirty="0"/>
                <a:t>Se pencher en avant</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474535" y="4420127"/>
              <a:ext cx="3246331" cy="417436"/>
              <a:chOff x="6497250" y="1461560"/>
              <a:chExt cx="3666694"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6997583" y="1461560"/>
                <a:ext cx="2692633"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a:t>Contact visuel</a:t>
                </a:r>
                <a:endParaRPr lang="fr-CA"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49725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75568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fr-CA"/>
                <a:t>Moins direct</a:t>
              </a:r>
              <a:endParaRPr lang="fr-CA" dirty="0"/>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fr-CA"/>
                <a:t>Plus direct</a:t>
              </a:r>
              <a:endParaRPr lang="fr-CA"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303676" y="2990276"/>
            <a:ext cx="7933413" cy="280437"/>
            <a:chOff x="4078288" y="2957127"/>
            <a:chExt cx="7933413" cy="280437"/>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078288" y="2957127"/>
              <a:ext cx="1179296" cy="276999"/>
            </a:xfrm>
            <a:prstGeom prst="rect">
              <a:avLst/>
            </a:prstGeom>
            <a:noFill/>
          </p:spPr>
          <p:txBody>
            <a:bodyPr wrap="square" lIns="0" tIns="0" rIns="0" bIns="0">
              <a:noAutofit/>
            </a:bodyPr>
            <a:lstStyle/>
            <a:p>
              <a:pPr algn="r">
                <a:defRPr>
                  <a:solidFill>
                    <a:schemeClr val="tx2"/>
                  </a:solidFill>
                </a:defRPr>
              </a:pPr>
              <a:r>
                <a:rPr lang="fr-CA" dirty="0"/>
                <a:t>DEMANDE</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32405" y="2960464"/>
              <a:ext cx="1179296" cy="277100"/>
            </a:xfrm>
            <a:prstGeom prst="rect">
              <a:avLst/>
            </a:prstGeom>
            <a:noFill/>
          </p:spPr>
          <p:txBody>
            <a:bodyPr wrap="square" lIns="0" tIns="0" rIns="0" bIns="0">
              <a:noAutofit/>
            </a:bodyPr>
            <a:lstStyle/>
            <a:p>
              <a:pPr>
                <a:defRPr>
                  <a:solidFill>
                    <a:schemeClr val="tx2"/>
                  </a:solidFill>
                </a:defRPr>
              </a:pPr>
              <a:r>
                <a:rPr lang="fr-CA" dirty="0"/>
                <a:t> AFFIRME</a:t>
              </a:r>
            </a:p>
          </p:txBody>
        </p:sp>
      </p:grpSp>
    </p:spTree>
    <p:extLst>
      <p:ext uri="{BB962C8B-B14F-4D97-AF65-F5344CB8AC3E}">
        <p14:creationId xmlns:p14="http://schemas.microsoft.com/office/powerpoint/2010/main" val="67276945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fr-CA" dirty="0"/>
              <a:t>La Réceptivité</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fr-CA" dirty="0"/>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fr-CA" dirty="0"/>
              <a:t>La mesure dans laquelle nous contrôlons ou montrons nos émotions, lorsque nous interagissons avec les autres.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fr-CA"/>
              <a:t>© The TRACOM Corporation. Tous droits réservés.</a:t>
            </a:r>
            <a:endParaRPr lang="fr-CA" dirty="0"/>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fr-CA" smtClean="0"/>
              <a:t>16</a:t>
            </a:fld>
            <a:endParaRPr lang="fr-CA"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r-CA"/>
              <a:t> </a:t>
            </a:r>
            <a:endParaRPr lang="fr-CA"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sz="1800" dirty="0">
                  <a:solidFill>
                    <a:schemeClr val="tx2"/>
                  </a:solidFill>
                </a:rPr>
                <a:t>Plus de </a:t>
              </a:r>
              <a:r>
                <a:rPr lang="fr-CA" dirty="0">
                  <a:solidFill>
                    <a:schemeClr val="accent2"/>
                  </a:solidFill>
                  <a:latin typeface="Arial Black" panose="020B0A04020102020204" pitchFamily="34" charset="0"/>
                </a:rPr>
                <a:t>contrôle</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dirty="0">
                  <a:solidFill>
                    <a:schemeClr val="accent2"/>
                  </a:solidFill>
                  <a:latin typeface="Arial Black" panose="020B0A04020102020204" pitchFamily="34" charset="0"/>
                </a:rPr>
                <a:t>Contrôle </a:t>
              </a:r>
              <a:r>
                <a:rPr lang="fr-CA" dirty="0">
                  <a:solidFill>
                    <a:schemeClr val="tx2"/>
                  </a:solidFill>
                </a:rPr>
                <a:t>avec un peu </a:t>
              </a:r>
              <a:r>
                <a:rPr lang="fr-CA" dirty="0">
                  <a:solidFill>
                    <a:schemeClr val="accent2"/>
                  </a:solidFill>
                  <a:latin typeface="+mj-lt"/>
                </a:rPr>
                <a:t>d’émotion</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dirty="0">
                  <a:solidFill>
                    <a:schemeClr val="accent2"/>
                  </a:solidFill>
                  <a:latin typeface="Arial Black" panose="020B0A04020102020204" pitchFamily="34" charset="0"/>
                </a:rPr>
                <a:t>Émotion </a:t>
              </a:r>
              <a:r>
                <a:rPr lang="fr-CA" dirty="0">
                  <a:solidFill>
                    <a:schemeClr val="tx2"/>
                  </a:solidFill>
                </a:rPr>
                <a:t>avec un peu de </a:t>
              </a:r>
              <a:r>
                <a:rPr lang="fr-CA" dirty="0">
                  <a:solidFill>
                    <a:schemeClr val="accent2"/>
                  </a:solidFill>
                  <a:latin typeface="+mj-lt"/>
                </a:rPr>
                <a:t>contrôle</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dirty="0">
                  <a:solidFill>
                    <a:schemeClr val="tx2"/>
                  </a:solidFill>
                </a:rPr>
                <a:t>Plus </a:t>
              </a:r>
              <a:r>
                <a:rPr lang="fr-CA" dirty="0">
                  <a:solidFill>
                    <a:schemeClr val="accent2"/>
                  </a:solidFill>
                  <a:latin typeface="Arial Black" panose="020B0A04020102020204" pitchFamily="34" charset="0"/>
                </a:rPr>
                <a:t>d’émotion</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fr-CA" dirty="0"/>
              <a:t>Comportements de La Réceptivité</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fr-CA" smtClean="0"/>
              <a:t>17</a:t>
            </a:fld>
            <a:endParaRPr lang="fr-CA"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fr-CA"/>
              <a:t>© The TRACOM Corporation. Tous droits réservés.</a:t>
            </a:r>
            <a:endParaRPr lang="fr-CA" dirty="0"/>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4047575934"/>
              </p:ext>
            </p:extLst>
          </p:nvPr>
        </p:nvGraphicFramePr>
        <p:xfrm>
          <a:off x="8776759" y="2300288"/>
          <a:ext cx="3110441" cy="640080"/>
        </p:xfrm>
        <a:graphic>
          <a:graphicData uri="http://schemas.openxmlformats.org/drawingml/2006/table">
            <a:tbl>
              <a:tblPr>
                <a:tableStyleId>{5FD0F851-EC5A-4D38-B0AD-8093EC10F338}</a:tableStyleId>
              </a:tblPr>
              <a:tblGrid>
                <a:gridCol w="725460">
                  <a:extLst>
                    <a:ext uri="{9D8B030D-6E8A-4147-A177-3AD203B41FA5}">
                      <a16:colId xmlns:a16="http://schemas.microsoft.com/office/drawing/2014/main" val="3316520189"/>
                    </a:ext>
                  </a:extLst>
                </a:gridCol>
                <a:gridCol w="2384981">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FAIRE</a:t>
                      </a:r>
                    </a:p>
                  </a:txBody>
                  <a:tcPr marL="0" marR="0" marT="0" marB="0" anchor="ctr">
                    <a:solidFill>
                      <a:schemeClr val="accent2"/>
                    </a:solidFill>
                  </a:tcPr>
                </a:tc>
                <a:tc>
                  <a:txBody>
                    <a:bodyPr/>
                    <a:lstStyle/>
                    <a:p>
                      <a:pPr>
                        <a:defRPr>
                          <a:solidFill>
                            <a:schemeClr val="accent6"/>
                          </a:solidFill>
                        </a:defRPr>
                      </a:pPr>
                      <a:r>
                        <a:rPr dirty="0"/>
                        <a:t>Comportements non</a:t>
                      </a:r>
                      <a:r>
                        <a:rPr lang="en-US" dirty="0"/>
                        <a:t> </a:t>
                      </a:r>
                      <a:r>
                        <a:rPr dirty="0"/>
                        <a:t>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4166329817"/>
              </p:ext>
            </p:extLst>
          </p:nvPr>
        </p:nvGraphicFramePr>
        <p:xfrm>
          <a:off x="390525" y="2316163"/>
          <a:ext cx="3186641" cy="640080"/>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fr-CA" dirty="0"/>
              <a:t>Contrôle</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4569955" y="5785297"/>
            <a:ext cx="3052090"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fr-CA" dirty="0"/>
              <a:t>Exprime</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fr-CA"/>
                <a:t>Forme des descriptifs</a:t>
              </a:r>
              <a:endParaRPr lang="fr-CA"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Faits/Données</a:t>
              </a:r>
              <a:endParaRPr lang="fr-CA"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Opinions/Histoires</a:t>
              </a:r>
              <a:endParaRPr lang="fr-CA" dirty="0"/>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CA"/>
                <a:t>Objets du discours</a:t>
              </a:r>
              <a:endParaRPr lang="fr-CA"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Tâche</a:t>
              </a:r>
              <a:endParaRPr lang="fr-CA"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Personnes</a:t>
              </a:r>
              <a:endParaRPr lang="fr-CA"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CA"/>
                <a:t>Émotion dans la voix</a:t>
              </a:r>
              <a:endParaRPr lang="fr-CA" dirty="0"/>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Moins d’inflexion</a:t>
              </a:r>
              <a:endParaRPr lang="fr-CA"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Plus d’inflexion</a:t>
              </a:r>
              <a:endParaRPr lang="fr-CA"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fr-CA"/>
                <a:t>Expression faciale</a:t>
              </a:r>
              <a:endParaRPr lang="fr-CA" dirty="0"/>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Contrôlée</a:t>
              </a:r>
              <a:endParaRPr lang="fr-CA"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Animée</a:t>
              </a:r>
              <a:endParaRPr lang="fr-CA"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CA"/>
                <a:t>Posture du corps</a:t>
              </a:r>
              <a:endParaRPr lang="fr-CA"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Rigide</a:t>
              </a:r>
              <a:endParaRPr lang="fr-CA"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Décontractée</a:t>
              </a:r>
              <a:endParaRPr lang="fr-CA"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CA"/>
                <a:t>Utilisation des mains</a:t>
              </a:r>
              <a:endParaRPr lang="fr-CA"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Moins</a:t>
              </a:r>
              <a:endParaRPr lang="fr-CA"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Plus</a:t>
              </a:r>
              <a:endParaRPr lang="fr-CA"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fr-CA" dirty="0"/>
              <a:t>La Réceptivité</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fr-CA" smtClean="0"/>
              <a:t>18</a:t>
            </a:fld>
            <a:endParaRPr lang="fr-CA"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fr-CA"/>
              <a:t>© The TRACOM Corporation. Tous droits réservés.</a:t>
            </a:r>
            <a:endParaRPr lang="fr-CA"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wrap="square" anchor="ctr">
            <a:noAutofit/>
          </a:bodyPr>
          <a:lstStyle/>
          <a:p>
            <a:pPr algn="r">
              <a:spcBef>
                <a:spcPct val="0"/>
              </a:spcBef>
              <a:buClrTx/>
              <a:buSzTx/>
              <a:buFontTx/>
              <a:buNone/>
              <a:defRPr sz="2400"/>
            </a:pPr>
            <a:r>
              <a:rPr lang="fr-CA"/>
              <a:t>Indices verbaux</a:t>
            </a:r>
          </a:p>
          <a:p>
            <a:pPr algn="r">
              <a:spcBef>
                <a:spcPct val="0"/>
              </a:spcBef>
              <a:buClrTx/>
              <a:buSzTx/>
              <a:buFontTx/>
              <a:buNone/>
            </a:pPr>
            <a:endParaRPr lang="fr-CA" sz="2400">
              <a:cs typeface="+mn-cs"/>
            </a:endParaRPr>
          </a:p>
          <a:p>
            <a:pPr algn="r">
              <a:spcBef>
                <a:spcPct val="0"/>
              </a:spcBef>
              <a:buClrTx/>
              <a:buSzTx/>
              <a:buFontTx/>
              <a:buNone/>
              <a:defRPr sz="2400"/>
            </a:pPr>
            <a:r>
              <a:rPr lang="fr-CA"/>
              <a:t>Indices non verbaux</a:t>
            </a:r>
            <a:endParaRPr lang="fr-CA" dirty="0"/>
          </a:p>
        </p:txBody>
      </p:sp>
      <p:grpSp>
        <p:nvGrpSpPr>
          <p:cNvPr id="21" name="Group 20">
            <a:extLst>
              <a:ext uri="{FF2B5EF4-FFF2-40B4-BE49-F238E27FC236}">
                <a16:creationId xmlns:a16="http://schemas.microsoft.com/office/drawing/2014/main" id="{748F420B-33CF-414F-9D0F-FB838CD31E10}"/>
              </a:ext>
            </a:extLst>
          </p:cNvPr>
          <p:cNvGrpSpPr/>
          <p:nvPr/>
        </p:nvGrpSpPr>
        <p:grpSpPr>
          <a:xfrm>
            <a:off x="4037744" y="2316163"/>
            <a:ext cx="7647768" cy="2382327"/>
            <a:chOff x="4037744" y="2316163"/>
            <a:chExt cx="7647768" cy="2382327"/>
          </a:xfrm>
        </p:grpSpPr>
        <p:grpSp>
          <p:nvGrpSpPr>
            <p:cNvPr id="22" name="Group 21">
              <a:extLst>
                <a:ext uri="{FF2B5EF4-FFF2-40B4-BE49-F238E27FC236}">
                  <a16:creationId xmlns:a16="http://schemas.microsoft.com/office/drawing/2014/main" id="{CCC3C7B0-ACC8-44AC-B96D-049A97B1CC52}"/>
                </a:ext>
              </a:extLst>
            </p:cNvPr>
            <p:cNvGrpSpPr/>
            <p:nvPr/>
          </p:nvGrpSpPr>
          <p:grpSpPr>
            <a:xfrm>
              <a:off x="4411120" y="2343386"/>
              <a:ext cx="7274392" cy="1947672"/>
              <a:chOff x="4411120" y="1684950"/>
              <a:chExt cx="7274392" cy="1947672"/>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C894DF-D4FF-4A8A-8483-F38E5306A064}"/>
                </a:ext>
              </a:extLst>
            </p:cNvPr>
            <p:cNvSpPr txBox="1"/>
            <p:nvPr/>
          </p:nvSpPr>
          <p:spPr>
            <a:xfrm>
              <a:off x="4663630" y="4288455"/>
              <a:ext cx="769326" cy="369332"/>
            </a:xfrm>
            <a:prstGeom prst="rect">
              <a:avLst/>
            </a:prstGeom>
            <a:noFill/>
          </p:spPr>
          <p:txBody>
            <a:bodyPr wrap="square">
              <a:noAutofit/>
            </a:bodyPr>
            <a:lstStyle/>
            <a:p>
              <a:pPr algn="ctr"/>
              <a:r>
                <a:rPr lang="fr-CA"/>
                <a:t> Kyle</a:t>
              </a:r>
              <a:endParaRPr lang="fr-CA" dirty="0"/>
            </a:p>
          </p:txBody>
        </p:sp>
        <p:sp>
          <p:nvSpPr>
            <p:cNvPr id="25" name="TextBox 24">
              <a:extLst>
                <a:ext uri="{FF2B5EF4-FFF2-40B4-BE49-F238E27FC236}">
                  <a16:creationId xmlns:a16="http://schemas.microsoft.com/office/drawing/2014/main" id="{D72C49A1-7182-426A-B798-093F1642D6EF}"/>
                </a:ext>
              </a:extLst>
            </p:cNvPr>
            <p:cNvSpPr txBox="1"/>
            <p:nvPr/>
          </p:nvSpPr>
          <p:spPr>
            <a:xfrm>
              <a:off x="6503168" y="4329158"/>
              <a:ext cx="1139758" cy="369332"/>
            </a:xfrm>
            <a:prstGeom prst="rect">
              <a:avLst/>
            </a:prstGeom>
            <a:noFill/>
          </p:spPr>
          <p:txBody>
            <a:bodyPr wrap="square">
              <a:noAutofit/>
            </a:bodyPr>
            <a:lstStyle/>
            <a:p>
              <a:pPr algn="ctr"/>
              <a:r>
                <a:rPr lang="fr-CA"/>
                <a:t> Lana</a:t>
              </a:r>
              <a:endParaRPr lang="fr-CA" dirty="0"/>
            </a:p>
          </p:txBody>
        </p:sp>
        <p:sp>
          <p:nvSpPr>
            <p:cNvPr id="26" name="TextBox 25">
              <a:extLst>
                <a:ext uri="{FF2B5EF4-FFF2-40B4-BE49-F238E27FC236}">
                  <a16:creationId xmlns:a16="http://schemas.microsoft.com/office/drawing/2014/main" id="{B442CC83-0ABE-4B9A-9317-BE54130372A3}"/>
                </a:ext>
              </a:extLst>
            </p:cNvPr>
            <p:cNvSpPr txBox="1"/>
            <p:nvPr/>
          </p:nvSpPr>
          <p:spPr>
            <a:xfrm>
              <a:off x="8455072" y="4329158"/>
              <a:ext cx="1139758" cy="369332"/>
            </a:xfrm>
            <a:prstGeom prst="rect">
              <a:avLst/>
            </a:prstGeom>
            <a:noFill/>
          </p:spPr>
          <p:txBody>
            <a:bodyPr wrap="square">
              <a:noAutofit/>
            </a:bodyPr>
            <a:lstStyle/>
            <a:p>
              <a:pPr algn="ctr"/>
              <a:r>
                <a:rPr lang="fr-CA"/>
                <a:t>AJ</a:t>
              </a:r>
              <a:endParaRPr lang="fr-CA" dirty="0"/>
            </a:p>
          </p:txBody>
        </p:sp>
        <p:sp>
          <p:nvSpPr>
            <p:cNvPr id="27" name="TextBox 26">
              <a:extLst>
                <a:ext uri="{FF2B5EF4-FFF2-40B4-BE49-F238E27FC236}">
                  <a16:creationId xmlns:a16="http://schemas.microsoft.com/office/drawing/2014/main" id="{206370E7-2A82-4D03-AF79-FE0BBE2384DB}"/>
                </a:ext>
              </a:extLst>
            </p:cNvPr>
            <p:cNvSpPr txBox="1"/>
            <p:nvPr/>
          </p:nvSpPr>
          <p:spPr>
            <a:xfrm>
              <a:off x="10406976" y="4329158"/>
              <a:ext cx="1139758" cy="369332"/>
            </a:xfrm>
            <a:prstGeom prst="rect">
              <a:avLst/>
            </a:prstGeom>
            <a:noFill/>
          </p:spPr>
          <p:txBody>
            <a:bodyPr wrap="square">
              <a:noAutofit/>
            </a:bodyPr>
            <a:lstStyle/>
            <a:p>
              <a:pPr algn="ctr"/>
              <a:r>
                <a:rPr lang="fr-CA"/>
                <a:t>Abby</a:t>
              </a:r>
              <a:endParaRPr lang="fr-CA" dirty="0"/>
            </a:p>
          </p:txBody>
        </p:sp>
      </p:grpSp>
    </p:spTree>
    <p:extLst>
      <p:ext uri="{BB962C8B-B14F-4D97-AF65-F5344CB8AC3E}">
        <p14:creationId xmlns:p14="http://schemas.microsoft.com/office/powerpoint/2010/main" val="2983294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fr-CA" dirty="0"/>
              <a:t>Client : observations sur la réceptivité</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wrap="square">
            <a:noAutofit/>
          </a:bodyPr>
          <a:lstStyle/>
          <a:p>
            <a:fld id="{1B1CF60C-C85D-47C0-8597-E3BF95F18FA3}" type="slidenum">
              <a:rPr lang="fr-CA" smtClean="0"/>
              <a:t>19</a:t>
            </a:fld>
            <a:endParaRPr lang="fr-CA"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610617294"/>
              </p:ext>
            </p:extLst>
          </p:nvPr>
        </p:nvGraphicFramePr>
        <p:xfrm>
          <a:off x="7817809" y="2300288"/>
          <a:ext cx="4000497" cy="429684"/>
        </p:xfrm>
        <a:graphic>
          <a:graphicData uri="http://schemas.openxmlformats.org/drawingml/2006/table">
            <a:tbl>
              <a:tblPr>
                <a:tableStyleId>{5FD0F851-EC5A-4D38-B0AD-8093EC10F338}</a:tableStyleId>
              </a:tblPr>
              <a:tblGrid>
                <a:gridCol w="848588">
                  <a:extLst>
                    <a:ext uri="{9D8B030D-6E8A-4147-A177-3AD203B41FA5}">
                      <a16:colId xmlns:a16="http://schemas.microsoft.com/office/drawing/2014/main" val="3316520189"/>
                    </a:ext>
                  </a:extLst>
                </a:gridCol>
                <a:gridCol w="3151909">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357264831"/>
              </p:ext>
            </p:extLst>
          </p:nvPr>
        </p:nvGraphicFramePr>
        <p:xfrm>
          <a:off x="390525" y="2316163"/>
          <a:ext cx="3686175" cy="429684"/>
        </p:xfrm>
        <a:graphic>
          <a:graphicData uri="http://schemas.openxmlformats.org/drawingml/2006/table">
            <a:tbl>
              <a:tblPr>
                <a:tableStyleId>{5FD0F851-EC5A-4D38-B0AD-8093EC10F338}</a:tableStyleId>
              </a:tblPr>
              <a:tblGrid>
                <a:gridCol w="694142">
                  <a:extLst>
                    <a:ext uri="{9D8B030D-6E8A-4147-A177-3AD203B41FA5}">
                      <a16:colId xmlns:a16="http://schemas.microsoft.com/office/drawing/2014/main" val="3316520189"/>
                    </a:ext>
                  </a:extLst>
                </a:gridCol>
                <a:gridCol w="299203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fr-CA" dirty="0"/>
              <a:t>Contrôle</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4608564" y="5719809"/>
            <a:ext cx="2974872"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fr-CA" dirty="0"/>
              <a:t>Exprime</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lnSpc>
                  <a:spcPct val="85000"/>
                </a:lnSpc>
                <a:defRPr sz="1800">
                  <a:solidFill>
                    <a:schemeClr val="accent6"/>
                  </a:solidFill>
                </a:defRPr>
              </a:pPr>
              <a:r>
                <a:rPr lang="fr-CA"/>
                <a:t>Forme des descriptifs</a:t>
              </a:r>
              <a:endParaRPr lang="fr-CA"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CA"/>
                <a:t>Faits/Données</a:t>
              </a:r>
              <a:endParaRPr lang="fr-CA"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CA"/>
                <a:t>Opinions/Histoires</a:t>
              </a:r>
              <a:endParaRPr lang="fr-CA" dirty="0"/>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fr-CA"/>
                <a:t>Objets du discours</a:t>
              </a:r>
              <a:endParaRPr lang="fr-CA"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CA"/>
                <a:t>Tâche</a:t>
              </a:r>
              <a:endParaRPr lang="fr-CA"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CA"/>
                <a:t>Personnes</a:t>
              </a:r>
              <a:endParaRPr lang="fr-CA"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fr-CA"/>
                <a:t>Émotion dans la voix</a:t>
              </a:r>
              <a:endParaRPr lang="fr-CA" dirty="0"/>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CA"/>
                <a:t>Moins d’inflexion</a:t>
              </a:r>
              <a:endParaRPr lang="fr-CA"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CA"/>
                <a:t>Plus d’inflexion</a:t>
              </a:r>
              <a:endParaRPr lang="fr-CA"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lnSpc>
                  <a:spcPct val="85000"/>
                </a:lnSpc>
                <a:defRPr sz="1800">
                  <a:solidFill>
                    <a:schemeClr val="accent6"/>
                  </a:solidFill>
                </a:defRPr>
              </a:pPr>
              <a:r>
                <a:rPr lang="fr-CA"/>
                <a:t>Expression faciale</a:t>
              </a:r>
              <a:endParaRPr lang="fr-CA" dirty="0"/>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CA"/>
                <a:t>Contrôlée</a:t>
              </a:r>
              <a:endParaRPr lang="fr-CA"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CA"/>
                <a:t>Animée</a:t>
              </a:r>
              <a:endParaRPr lang="fr-CA"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fr-CA"/>
                <a:t>Posture du corps</a:t>
              </a:r>
              <a:endParaRPr lang="fr-CA"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CA"/>
                <a:t>Rigide</a:t>
              </a:r>
              <a:endParaRPr lang="fr-CA"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CA"/>
                <a:t>Décontractée</a:t>
              </a:r>
              <a:endParaRPr lang="fr-CA"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fr-CA"/>
                <a:t>Utilisation des mains</a:t>
              </a:r>
              <a:endParaRPr lang="fr-CA"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CA"/>
                <a:t>Moins</a:t>
              </a:r>
              <a:endParaRPr lang="fr-CA"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CA"/>
                <a:t>Plus</a:t>
              </a:r>
              <a:endParaRPr lang="fr-CA" dirty="0"/>
            </a:p>
          </p:txBody>
        </p:sp>
      </p:grpSp>
    </p:spTree>
    <p:extLst>
      <p:ext uri="{BB962C8B-B14F-4D97-AF65-F5344CB8AC3E}">
        <p14:creationId xmlns:p14="http://schemas.microsoft.com/office/powerpoint/2010/main" val="215281635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199" y="228600"/>
            <a:ext cx="3621089" cy="1995488"/>
          </a:xfrm>
        </p:spPr>
        <p:txBody>
          <a:bodyPr wrap="square">
            <a:noAutofit/>
          </a:bodyPr>
          <a:lstStyle/>
          <a:p>
            <a:r>
              <a:rPr lang="fr-CA"/>
              <a:t>Étapes pour augmenter l’efficacité interpersonnelle</a:t>
            </a:r>
            <a:endParaRPr lang="fr-CA" dirty="0"/>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400292" cy="3590926"/>
          </a:xfrm>
        </p:spPr>
        <p:txBody>
          <a:bodyPr wrap="square">
            <a:noAutofit/>
          </a:bodyPr>
          <a:lstStyle/>
          <a:p>
            <a:endParaRPr lang="fr-CA" sz="2000" dirty="0">
              <a:solidFill>
                <a:schemeClr val="tx1"/>
              </a:solidFill>
            </a:endParaRPr>
          </a:p>
          <a:p>
            <a:pPr>
              <a:buFont typeface="Arial" panose="020B0604020202020204" pitchFamily="34" charset="0"/>
              <a:buChar char="​"/>
              <a:defRPr sz="2000">
                <a:solidFill>
                  <a:schemeClr val="tx1"/>
                </a:solidFill>
              </a:defRPr>
            </a:pPr>
            <a:r>
              <a:rPr lang="fr-CA" dirty="0"/>
              <a:t>Reconnaissez votre impact sur les autres</a:t>
            </a:r>
          </a:p>
          <a:p>
            <a:pPr>
              <a:buFont typeface="Arial" panose="020B0604020202020204" pitchFamily="34" charset="0"/>
              <a:buChar char="​"/>
              <a:defRPr sz="2000">
                <a:solidFill>
                  <a:schemeClr val="tx1"/>
                </a:solidFill>
              </a:defRPr>
            </a:pPr>
            <a:r>
              <a:rPr lang="fr-CA" dirty="0"/>
              <a:t>Gérez votre comportement</a:t>
            </a:r>
          </a:p>
          <a:p>
            <a:pPr>
              <a:buFont typeface="Arial" panose="020B0604020202020204" pitchFamily="34" charset="0"/>
              <a:buChar char="​"/>
              <a:defRPr sz="2000">
                <a:solidFill>
                  <a:schemeClr val="tx1"/>
                </a:solidFill>
              </a:defRPr>
            </a:pPr>
            <a:r>
              <a:rPr lang="fr-CA" dirty="0"/>
              <a:t>Observez objectivement les autres</a:t>
            </a:r>
          </a:p>
          <a:p>
            <a:pPr>
              <a:buFont typeface="Arial" panose="020B0604020202020204" pitchFamily="34" charset="0"/>
              <a:buChar char="​"/>
              <a:defRPr sz="2000">
                <a:solidFill>
                  <a:schemeClr val="tx1"/>
                </a:solidFill>
              </a:defRPr>
            </a:pPr>
            <a:r>
              <a:rPr lang="fr-CA" dirty="0"/>
              <a:t>Aidez à répondre aux besoins du Style des autres</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fr-CA" smtClean="0"/>
              <a:t>2</a:t>
            </a:fld>
            <a:endParaRPr lang="fr-CA" dirty="0"/>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fr-CA" dirty="0"/>
              <a:t> </a:t>
            </a:r>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fr-CA" dirty="0"/>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7" y="4058499"/>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fr-CA" dirty="0"/>
              <a:t>Se connaître</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fr-CA" dirty="0"/>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fr-CA" dirty="0"/>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fr-CA" dirty="0"/>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3" y="1511078"/>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fr-CA" dirty="0"/>
              <a:t>Se contrôler</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562704"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fr-CA" dirty="0"/>
              <a:t>Connaître les autres</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612941" y="627298"/>
            <a:ext cx="1949668" cy="584775"/>
          </a:xfrm>
          <a:prstGeom prst="rect">
            <a:avLst/>
          </a:prstGeom>
          <a:noFill/>
        </p:spPr>
        <p:txBody>
          <a:bodyPr wrap="square">
            <a:noAutofit/>
          </a:bodyPr>
          <a:lstStyle/>
          <a:p>
            <a:pPr algn="r">
              <a:lnSpc>
                <a:spcPct val="80000"/>
              </a:lnSpc>
              <a:defRPr sz="2000" b="1">
                <a:solidFill>
                  <a:schemeClr val="tx2"/>
                </a:solidFill>
                <a:latin typeface="Arial" panose="020B0604020202020204" pitchFamily="34" charset="0"/>
                <a:cs typeface="Arial" panose="020B0604020202020204" pitchFamily="34" charset="0"/>
              </a:defRPr>
            </a:pPr>
            <a:r>
              <a:rPr lang="fr-CA" dirty="0"/>
              <a:t>Faire quelque chose pour les autres</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fr-CA" dirty="0"/>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fr-CA" dirty="0"/>
              </a:p>
            </p:txBody>
          </p:sp>
        </p:grpSp>
      </p:grpSp>
    </p:spTree>
    <p:extLst>
      <p:ext uri="{BB962C8B-B14F-4D97-AF65-F5344CB8AC3E}">
        <p14:creationId xmlns:p14="http://schemas.microsoft.com/office/powerpoint/2010/main" val="4292472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a:xfrm>
            <a:off x="228600" y="1889443"/>
            <a:ext cx="8393430" cy="1968499"/>
          </a:xfrm>
        </p:spPr>
        <p:txBody>
          <a:bodyPr/>
          <a:lstStyle/>
          <a:p>
            <a:r>
              <a:rPr lang="fr-CA" dirty="0">
                <a:solidFill>
                  <a:srgbClr val="146899"/>
                </a:solidFill>
              </a:rPr>
              <a:t>Le modèle STYLE SOCIAL</a:t>
            </a:r>
            <a:r>
              <a:rPr lang="fr-CA" baseline="30000" dirty="0">
                <a:solidFill>
                  <a:srgbClr val="146899"/>
                </a:solidFill>
              </a:rPr>
              <a:t>™</a:t>
            </a: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63063" y="6323465"/>
            <a:ext cx="2743200" cy="282575"/>
          </a:xfrm>
        </p:spPr>
        <p:txBody>
          <a:bodyPr/>
          <a:lstStyle/>
          <a:p>
            <a:fld id="{1B1CF60C-C85D-47C0-8597-E3BF95F18FA3}" type="slidenum">
              <a:rPr lang="fr-CA" smtClean="0"/>
              <a:t>20</a:t>
            </a:fld>
            <a:endParaRPr lang="fr-CA" dirty="0"/>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2007065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217195" y="249460"/>
            <a:ext cx="7793037" cy="5715000"/>
          </a:xfrm>
        </p:spPr>
        <p:txBody>
          <a:bodyPr wrap="square">
            <a:noAutofit/>
          </a:bodyPr>
          <a:lstStyle/>
          <a:p>
            <a:r>
              <a:rPr lang="fr-CA"/>
              <a:t> </a:t>
            </a:r>
            <a:endParaRPr lang="fr-CA" dirty="0"/>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fr-CA" dirty="0"/>
              <a:t>Le modèle STYLE SOCIAL</a:t>
            </a:r>
            <a:r>
              <a:rPr lang="fr-CA" baseline="30000" dirty="0">
                <a:solidFill>
                  <a:srgbClr val="146899"/>
                </a:solidFill>
              </a:rPr>
              <a:t>™</a:t>
            </a:r>
            <a:endParaRPr lang="fr-CA"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21</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324351" y="2927667"/>
            <a:ext cx="1245394"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641"/>
            <a:ext cx="1352549"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8687"/>
                <a:gd name="adj2" fmla="val -801"/>
                <a:gd name="adj3" fmla="val 59100"/>
                <a:gd name="adj4" fmla="val 9893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de contrôle</a:t>
              </a:r>
            </a:p>
            <a:p>
              <a:pPr>
                <a:lnSpc>
                  <a:spcPct val="85000"/>
                </a:lnSpc>
              </a:pPr>
              <a:endParaRPr lang="fr-CA" sz="20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Analytique</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977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9927"/>
                <a:gd name="adj2" fmla="val -352"/>
                <a:gd name="adj3" fmla="val 59927"/>
                <a:gd name="adj4" fmla="val 975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de contrôle</a:t>
              </a:r>
            </a:p>
            <a:p>
              <a:pPr>
                <a:lnSpc>
                  <a:spcPct val="85000"/>
                </a:lnSpc>
              </a:pPr>
              <a:endParaRPr lang="fr-CA" sz="20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Fonceur</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977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7169"/>
                <a:gd name="adj2" fmla="val -712"/>
                <a:gd name="adj3" fmla="val 58272"/>
                <a:gd name="adj4" fmla="val 9964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d’émotion</a:t>
              </a:r>
            </a:p>
            <a:p>
              <a:pPr>
                <a:lnSpc>
                  <a:spcPct val="85000"/>
                </a:lnSpc>
              </a:pPr>
              <a:endParaRPr lang="fr-CA" sz="20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Aimable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977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8272"/>
                <a:gd name="adj2" fmla="val -705"/>
                <a:gd name="adj3" fmla="val 57721"/>
                <a:gd name="adj4" fmla="val 9823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d’émotion</a:t>
              </a:r>
            </a:p>
            <a:p>
              <a:pPr>
                <a:lnSpc>
                  <a:spcPct val="85000"/>
                </a:lnSpc>
              </a:pPr>
              <a:endParaRPr lang="fr-CA" sz="20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Expressif</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977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35429" y="228600"/>
            <a:ext cx="3642860" cy="1995488"/>
          </a:xfrm>
        </p:spPr>
        <p:txBody>
          <a:bodyPr/>
          <a:lstStyle/>
          <a:p>
            <a:r>
              <a:rPr lang="fr-CA" dirty="0"/>
              <a:t>Le modèle STYLE SOCIAL </a:t>
            </a:r>
            <a:endParaRPr lang="fr-CA"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fr-CA"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fr-CA" smtClean="0"/>
              <a:t>22</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686722" y="5449032"/>
            <a:ext cx="279918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nSpc>
                <a:spcPct val="85000"/>
              </a:lnSpc>
              <a:defRPr b="1">
                <a:solidFill>
                  <a:schemeClr val="accent6"/>
                </a:solidFill>
              </a:defRPr>
            </a:pPr>
            <a:r>
              <a:rPr lang="fr-CA" dirty="0"/>
              <a:t>Affirme</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140450" y="121853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fr-CA" dirty="0"/>
              <a:t>Analytique</a:t>
            </a:r>
            <a:br>
              <a:rPr lang="fr-CA" dirty="0">
                <a:solidFill>
                  <a:schemeClr val="tx2"/>
                </a:solidFill>
                <a:latin typeface="Arial Black" panose="020B0A04020102020204" pitchFamily="34" charset="0"/>
              </a:rPr>
            </a:br>
            <a:endParaRPr lang="fr-CA" dirty="0">
              <a:solidFill>
                <a:schemeClr val="bg2">
                  <a:lumMod val="90000"/>
                </a:schemeClr>
              </a:solidFill>
              <a:latin typeface="Arial Black" panose="020B0A04020102020204" pitchFamily="34" charset="0"/>
            </a:endParaRPr>
          </a:p>
          <a:p>
            <a:pPr algn="r">
              <a:lnSpc>
                <a:spcPct val="85000"/>
              </a:lnSpc>
              <a:defRPr>
                <a:solidFill>
                  <a:schemeClr val="bg2">
                    <a:lumMod val="90000"/>
                  </a:schemeClr>
                </a:solidFill>
              </a:defRPr>
            </a:pPr>
            <a:r>
              <a:rPr lang="fr-CA" dirty="0"/>
              <a:t>Sérieux</a:t>
            </a:r>
          </a:p>
          <a:p>
            <a:pPr algn="r">
              <a:lnSpc>
                <a:spcPct val="85000"/>
              </a:lnSpc>
              <a:defRPr>
                <a:solidFill>
                  <a:schemeClr val="bg2">
                    <a:lumMod val="90000"/>
                  </a:schemeClr>
                </a:solidFill>
              </a:defRPr>
            </a:pPr>
            <a:r>
              <a:rPr lang="fr-CA" dirty="0"/>
              <a:t>Exigeant</a:t>
            </a:r>
          </a:p>
          <a:p>
            <a:pPr algn="r">
              <a:lnSpc>
                <a:spcPct val="85000"/>
              </a:lnSpc>
              <a:defRPr>
                <a:solidFill>
                  <a:schemeClr val="bg2">
                    <a:lumMod val="90000"/>
                  </a:schemeClr>
                </a:solidFill>
              </a:defRPr>
            </a:pPr>
            <a:r>
              <a:rPr lang="fr-CA" dirty="0"/>
              <a:t>Logique</a:t>
            </a:r>
          </a:p>
          <a:p>
            <a:pPr algn="r">
              <a:lnSpc>
                <a:spcPct val="85000"/>
              </a:lnSpc>
              <a:defRPr>
                <a:solidFill>
                  <a:schemeClr val="bg2">
                    <a:lumMod val="90000"/>
                  </a:schemeClr>
                </a:solidFill>
              </a:defRPr>
            </a:pPr>
            <a:r>
              <a:rPr lang="fr-CA" dirty="0"/>
              <a:t>Indécis</a:t>
            </a:r>
          </a:p>
          <a:p>
            <a:pPr>
              <a:lnSpc>
                <a:spcPct val="85000"/>
              </a:lnSpc>
            </a:pPr>
            <a:endParaRPr lang="fr-CA"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anchor="ct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anchor="ct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anchor="ct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anchor="ctr"/>
            <a:lstStyle/>
            <a:p>
              <a:endParaRPr lang="fr-CA"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6140450" y="3576520"/>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fr-CA" dirty="0"/>
              <a:t>Aimable</a:t>
            </a:r>
          </a:p>
          <a:p>
            <a:pPr algn="r">
              <a:lnSpc>
                <a:spcPct val="85000"/>
              </a:lnSpc>
            </a:pPr>
            <a:endParaRPr lang="fr-CA" dirty="0">
              <a:solidFill>
                <a:schemeClr val="tx2"/>
              </a:solidFill>
              <a:latin typeface="Arial Black" panose="020B0A04020102020204" pitchFamily="34" charset="0"/>
            </a:endParaRPr>
          </a:p>
          <a:p>
            <a:pPr algn="r">
              <a:lnSpc>
                <a:spcPct val="85000"/>
              </a:lnSpc>
              <a:defRPr>
                <a:solidFill>
                  <a:schemeClr val="bg2">
                    <a:lumMod val="90000"/>
                  </a:schemeClr>
                </a:solidFill>
              </a:defRPr>
            </a:pPr>
            <a:r>
              <a:rPr lang="fr-CA" dirty="0"/>
              <a:t>Solidaire</a:t>
            </a:r>
          </a:p>
          <a:p>
            <a:pPr algn="r">
              <a:lnSpc>
                <a:spcPct val="85000"/>
              </a:lnSpc>
              <a:defRPr>
                <a:solidFill>
                  <a:schemeClr val="bg2">
                    <a:lumMod val="90000"/>
                  </a:schemeClr>
                </a:solidFill>
              </a:defRPr>
            </a:pPr>
            <a:r>
              <a:rPr lang="fr-CA" dirty="0"/>
              <a:t>Fiable</a:t>
            </a:r>
          </a:p>
          <a:p>
            <a:pPr algn="r">
              <a:lnSpc>
                <a:spcPct val="85000"/>
              </a:lnSpc>
              <a:defRPr>
                <a:solidFill>
                  <a:schemeClr val="bg2">
                    <a:lumMod val="90000"/>
                  </a:schemeClr>
                </a:solidFill>
              </a:defRPr>
            </a:pPr>
            <a:r>
              <a:rPr lang="fr-CA" dirty="0"/>
              <a:t>Ouvert</a:t>
            </a:r>
          </a:p>
          <a:p>
            <a:pPr algn="r">
              <a:lnSpc>
                <a:spcPct val="85000"/>
              </a:lnSpc>
              <a:defRPr>
                <a:solidFill>
                  <a:schemeClr val="bg2">
                    <a:lumMod val="90000"/>
                  </a:schemeClr>
                </a:solidFill>
              </a:defRPr>
            </a:pPr>
            <a:r>
              <a:rPr lang="fr-CA" dirty="0"/>
              <a:t>Flexible</a:t>
            </a:r>
          </a:p>
          <a:p>
            <a:pPr>
              <a:lnSpc>
                <a:spcPct val="85000"/>
              </a:lnSpc>
            </a:pPr>
            <a:endParaRPr lang="fr-CA"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5" y="121853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fr-CA" dirty="0"/>
              <a:t>Fonceur</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bg2">
                    <a:lumMod val="90000"/>
                  </a:schemeClr>
                </a:solidFill>
              </a:defRPr>
            </a:pPr>
            <a:r>
              <a:rPr lang="fr-CA" dirty="0"/>
              <a:t>Indépendant</a:t>
            </a:r>
          </a:p>
          <a:p>
            <a:pPr>
              <a:lnSpc>
                <a:spcPct val="85000"/>
              </a:lnSpc>
              <a:defRPr>
                <a:solidFill>
                  <a:schemeClr val="bg2">
                    <a:lumMod val="90000"/>
                  </a:schemeClr>
                </a:solidFill>
              </a:defRPr>
            </a:pPr>
            <a:r>
              <a:rPr lang="fr-CA" dirty="0"/>
              <a:t>Formel</a:t>
            </a:r>
          </a:p>
          <a:p>
            <a:pPr>
              <a:lnSpc>
                <a:spcPct val="85000"/>
              </a:lnSpc>
              <a:defRPr>
                <a:solidFill>
                  <a:schemeClr val="bg2">
                    <a:lumMod val="90000"/>
                  </a:schemeClr>
                </a:solidFill>
              </a:defRPr>
            </a:pPr>
            <a:r>
              <a:rPr lang="fr-CA" dirty="0"/>
              <a:t>Pratique</a:t>
            </a:r>
          </a:p>
          <a:p>
            <a:pPr>
              <a:lnSpc>
                <a:spcPct val="85000"/>
              </a:lnSpc>
              <a:defRPr>
                <a:solidFill>
                  <a:schemeClr val="bg2">
                    <a:lumMod val="90000"/>
                  </a:schemeClr>
                </a:solidFill>
              </a:defRPr>
            </a:pPr>
            <a:r>
              <a:rPr lang="fr-CA" dirty="0"/>
              <a:t>Dominant</a:t>
            </a:r>
          </a:p>
          <a:p>
            <a:pPr>
              <a:lnSpc>
                <a:spcPct val="85000"/>
              </a:lnSpc>
            </a:pPr>
            <a:endParaRPr lang="fr-CA" dirty="0">
              <a:solidFill>
                <a:schemeClr val="tx2"/>
              </a:solidFill>
              <a:latin typeface="Arial Black" panose="020B0A040201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5" y="3576520"/>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fr-CA" dirty="0"/>
              <a:t>Expressif</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bg2">
                    <a:lumMod val="90000"/>
                  </a:schemeClr>
                </a:solidFill>
              </a:defRPr>
            </a:pPr>
            <a:r>
              <a:rPr lang="fr-CA" dirty="0"/>
              <a:t>Ferme</a:t>
            </a:r>
          </a:p>
          <a:p>
            <a:pPr>
              <a:lnSpc>
                <a:spcPct val="85000"/>
              </a:lnSpc>
              <a:defRPr>
                <a:solidFill>
                  <a:schemeClr val="bg2">
                    <a:lumMod val="90000"/>
                  </a:schemeClr>
                </a:solidFill>
              </a:defRPr>
            </a:pPr>
            <a:r>
              <a:rPr lang="fr-CA" dirty="0"/>
              <a:t>Animée</a:t>
            </a:r>
          </a:p>
          <a:p>
            <a:pPr>
              <a:lnSpc>
                <a:spcPct val="85000"/>
              </a:lnSpc>
              <a:defRPr>
                <a:solidFill>
                  <a:schemeClr val="bg2">
                    <a:lumMod val="90000"/>
                  </a:schemeClr>
                </a:solidFill>
              </a:defRPr>
            </a:pPr>
            <a:r>
              <a:rPr lang="fr-CA" dirty="0"/>
              <a:t>Aventureux</a:t>
            </a:r>
          </a:p>
          <a:p>
            <a:pPr>
              <a:lnSpc>
                <a:spcPct val="85000"/>
              </a:lnSpc>
              <a:defRPr>
                <a:solidFill>
                  <a:schemeClr val="bg2">
                    <a:lumMod val="90000"/>
                  </a:schemeClr>
                </a:solidFill>
              </a:defRPr>
            </a:pPr>
            <a:r>
              <a:rPr lang="fr-CA" dirty="0"/>
              <a:t>Impulsif</a:t>
            </a:r>
          </a:p>
          <a:p>
            <a:pPr>
              <a:lnSpc>
                <a:spcPct val="85000"/>
              </a:lnSpc>
            </a:pPr>
            <a:endParaRPr lang="fr-CA"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653021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32"/>
                                        </p:tgtEl>
                                        <p:attrNameLst>
                                          <p:attrName>style.color</p:attrName>
                                        </p:attrNameLst>
                                      </p:cBhvr>
                                      <p:to>
                                        <a:srgbClr val="444A4A"/>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33"/>
                                        </p:tgtEl>
                                        <p:attrNameLst>
                                          <p:attrName>style.color</p:attrName>
                                        </p:attrNameLst>
                                      </p:cBhvr>
                                      <p:to>
                                        <a:srgbClr val="444A4A"/>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31"/>
                                        </p:tgtEl>
                                        <p:attrNameLst>
                                          <p:attrName>style.color</p:attrName>
                                        </p:attrNameLst>
                                      </p:cBhvr>
                                      <p:to>
                                        <a:srgbClr val="444A4A"/>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500" fill="hold"/>
                                        <p:tgtEl>
                                          <p:spTgt spid="18"/>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fr-CA" dirty="0"/>
              <a:t>Quel Style est en action?</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fr-CA" smtClean="0"/>
              <a:t>23</a:t>
            </a:fld>
            <a:endParaRPr lang="fr-CA"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fr-CA"/>
              <a:t>© The TRACOM Corporation. Tous droits réservés.</a:t>
            </a:r>
            <a:endParaRPr lang="fr-CA"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anchor="ctr"/>
          <a:lstStyle/>
          <a:p>
            <a:pPr algn="r">
              <a:spcBef>
                <a:spcPct val="0"/>
              </a:spcBef>
              <a:buClrTx/>
              <a:buSzTx/>
              <a:buFontTx/>
              <a:buNone/>
              <a:defRPr sz="2400"/>
            </a:pPr>
            <a:r>
              <a:rPr lang="fr-CA" dirty="0"/>
              <a:t>Quel est le Style de chaque personnage?</a:t>
            </a:r>
          </a:p>
        </p:txBody>
      </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6CDAC6F-190D-47B8-AE4F-AE913640FC80}"/>
              </a:ext>
            </a:extLst>
          </p:cNvPr>
          <p:cNvGrpSpPr/>
          <p:nvPr/>
        </p:nvGrpSpPr>
        <p:grpSpPr>
          <a:xfrm>
            <a:off x="4411120" y="2343386"/>
            <a:ext cx="1407123" cy="2262770"/>
            <a:chOff x="4411120" y="2343386"/>
            <a:chExt cx="1407123" cy="2262770"/>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24" name="TextBox 23">
              <a:extLst>
                <a:ext uri="{FF2B5EF4-FFF2-40B4-BE49-F238E27FC236}">
                  <a16:creationId xmlns:a16="http://schemas.microsoft.com/office/drawing/2014/main" id="{AAC894DF-D4FF-4A8A-8483-F38E5306A064}"/>
                </a:ext>
              </a:extLst>
            </p:cNvPr>
            <p:cNvSpPr txBox="1"/>
            <p:nvPr/>
          </p:nvSpPr>
          <p:spPr>
            <a:xfrm>
              <a:off x="4730018" y="4329157"/>
              <a:ext cx="769326" cy="276999"/>
            </a:xfrm>
            <a:prstGeom prst="rect">
              <a:avLst/>
            </a:prstGeom>
            <a:noFill/>
          </p:spPr>
          <p:txBody>
            <a:bodyPr wrap="square" lIns="0" tIns="0" rIns="0" bIns="0">
              <a:noAutofit/>
            </a:bodyPr>
            <a:lstStyle/>
            <a:p>
              <a:pPr algn="ctr"/>
              <a:r>
                <a:rPr lang="fr-CA"/>
                <a:t> Kyle</a:t>
              </a:r>
              <a:endParaRPr lang="fr-CA" dirty="0"/>
            </a:p>
          </p:txBody>
        </p:sp>
      </p:grpSp>
      <p:grpSp>
        <p:nvGrpSpPr>
          <p:cNvPr id="3" name="Group 2">
            <a:extLst>
              <a:ext uri="{FF2B5EF4-FFF2-40B4-BE49-F238E27FC236}">
                <a16:creationId xmlns:a16="http://schemas.microsoft.com/office/drawing/2014/main" id="{92850278-CAD2-488C-8528-8D3F49E6321C}"/>
              </a:ext>
            </a:extLst>
          </p:cNvPr>
          <p:cNvGrpSpPr/>
          <p:nvPr/>
        </p:nvGrpSpPr>
        <p:grpSpPr>
          <a:xfrm>
            <a:off x="6375947" y="2343386"/>
            <a:ext cx="1394200" cy="2262771"/>
            <a:chOff x="6375947" y="2343386"/>
            <a:chExt cx="1394200" cy="2262771"/>
          </a:xfrm>
        </p:grpSpPr>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25" name="TextBox 24">
              <a:extLst>
                <a:ext uri="{FF2B5EF4-FFF2-40B4-BE49-F238E27FC236}">
                  <a16:creationId xmlns:a16="http://schemas.microsoft.com/office/drawing/2014/main" id="{D72C49A1-7182-426A-B798-093F1642D6EF}"/>
                </a:ext>
              </a:extLst>
            </p:cNvPr>
            <p:cNvSpPr txBox="1"/>
            <p:nvPr/>
          </p:nvSpPr>
          <p:spPr>
            <a:xfrm>
              <a:off x="6688999" y="4329158"/>
              <a:ext cx="768096" cy="276999"/>
            </a:xfrm>
            <a:prstGeom prst="rect">
              <a:avLst/>
            </a:prstGeom>
            <a:noFill/>
          </p:spPr>
          <p:txBody>
            <a:bodyPr wrap="square" lIns="0" tIns="0" rIns="0" bIns="0">
              <a:noAutofit/>
            </a:bodyPr>
            <a:lstStyle/>
            <a:p>
              <a:pPr algn="ctr"/>
              <a:r>
                <a:rPr lang="fr-CA"/>
                <a:t> Lana</a:t>
              </a:r>
              <a:endParaRPr lang="fr-CA" dirty="0"/>
            </a:p>
          </p:txBody>
        </p:sp>
      </p:grpSp>
      <p:grpSp>
        <p:nvGrpSpPr>
          <p:cNvPr id="7" name="Group 6">
            <a:extLst>
              <a:ext uri="{FF2B5EF4-FFF2-40B4-BE49-F238E27FC236}">
                <a16:creationId xmlns:a16="http://schemas.microsoft.com/office/drawing/2014/main" id="{4E40AA9C-370B-43E1-A984-6CE4190DEFF8}"/>
              </a:ext>
            </a:extLst>
          </p:cNvPr>
          <p:cNvGrpSpPr/>
          <p:nvPr/>
        </p:nvGrpSpPr>
        <p:grpSpPr>
          <a:xfrm>
            <a:off x="8327851" y="2343386"/>
            <a:ext cx="1394200" cy="2260092"/>
            <a:chOff x="8327851" y="2343386"/>
            <a:chExt cx="1394200" cy="2260092"/>
          </a:xfrm>
        </p:grpSpPr>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26" name="TextBox 25">
              <a:extLst>
                <a:ext uri="{FF2B5EF4-FFF2-40B4-BE49-F238E27FC236}">
                  <a16:creationId xmlns:a16="http://schemas.microsoft.com/office/drawing/2014/main" id="{B442CC83-0ABE-4B9A-9317-BE54130372A3}"/>
                </a:ext>
              </a:extLst>
            </p:cNvPr>
            <p:cNvSpPr txBox="1"/>
            <p:nvPr/>
          </p:nvSpPr>
          <p:spPr>
            <a:xfrm>
              <a:off x="8640903" y="4329158"/>
              <a:ext cx="768096" cy="274320"/>
            </a:xfrm>
            <a:prstGeom prst="rect">
              <a:avLst/>
            </a:prstGeom>
            <a:noFill/>
          </p:spPr>
          <p:txBody>
            <a:bodyPr wrap="square" lIns="0" tIns="0" rIns="0" bIns="0">
              <a:noAutofit/>
            </a:bodyPr>
            <a:lstStyle/>
            <a:p>
              <a:pPr algn="ctr"/>
              <a:r>
                <a:rPr lang="fr-CA"/>
                <a:t>AJ</a:t>
              </a:r>
              <a:endParaRPr lang="fr-CA" dirty="0"/>
            </a:p>
          </p:txBody>
        </p:sp>
      </p:grpSp>
      <p:grpSp>
        <p:nvGrpSpPr>
          <p:cNvPr id="8" name="Group 7">
            <a:extLst>
              <a:ext uri="{FF2B5EF4-FFF2-40B4-BE49-F238E27FC236}">
                <a16:creationId xmlns:a16="http://schemas.microsoft.com/office/drawing/2014/main" id="{C4F9F818-7BED-4AFA-B8A2-CC31F8FEDC6E}"/>
              </a:ext>
            </a:extLst>
          </p:cNvPr>
          <p:cNvGrpSpPr/>
          <p:nvPr/>
        </p:nvGrpSpPr>
        <p:grpSpPr>
          <a:xfrm>
            <a:off x="10279755" y="2343386"/>
            <a:ext cx="1405757" cy="2262771"/>
            <a:chOff x="10279755" y="2343386"/>
            <a:chExt cx="1405757" cy="2262771"/>
          </a:xfrm>
        </p:grpSpPr>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27" name="TextBox 26">
              <a:extLst>
                <a:ext uri="{FF2B5EF4-FFF2-40B4-BE49-F238E27FC236}">
                  <a16:creationId xmlns:a16="http://schemas.microsoft.com/office/drawing/2014/main" id="{206370E7-2A82-4D03-AF79-FE0BBE2384DB}"/>
                </a:ext>
              </a:extLst>
            </p:cNvPr>
            <p:cNvSpPr txBox="1"/>
            <p:nvPr/>
          </p:nvSpPr>
          <p:spPr>
            <a:xfrm>
              <a:off x="10598585" y="4329158"/>
              <a:ext cx="768096" cy="276999"/>
            </a:xfrm>
            <a:prstGeom prst="rect">
              <a:avLst/>
            </a:prstGeom>
            <a:noFill/>
          </p:spPr>
          <p:txBody>
            <a:bodyPr wrap="square" lIns="0" tIns="0" rIns="0" bIns="0">
              <a:noAutofit/>
            </a:bodyPr>
            <a:lstStyle/>
            <a:p>
              <a:pPr algn="ctr"/>
              <a:r>
                <a:rPr lang="fr-CA"/>
                <a:t>Abby</a:t>
              </a:r>
              <a:endParaRPr lang="fr-CA" dirty="0"/>
            </a:p>
          </p:txBody>
        </p:sp>
      </p:grpSp>
    </p:spTree>
    <p:extLst>
      <p:ext uri="{BB962C8B-B14F-4D97-AF65-F5344CB8AC3E}">
        <p14:creationId xmlns:p14="http://schemas.microsoft.com/office/powerpoint/2010/main" val="717593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lstStyle/>
          <a:p>
            <a:r>
              <a:rPr lang="fr-CA"/>
              <a:t> </a:t>
            </a:r>
            <a:endParaRPr lang="fr-CA" dirty="0"/>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a:lstStyle/>
          <a:p>
            <a:r>
              <a:rPr lang="fr-CA" dirty="0"/>
              <a:t>STYLE SOCIAL</a:t>
            </a:r>
            <a:endParaRPr lang="fr-CA"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lstStyle/>
          <a:p>
            <a:fld id="{1B1CF60C-C85D-47C0-8597-E3BF95F18FA3}" type="slidenum">
              <a:rPr lang="fr-CA" smtClean="0"/>
              <a:t>24</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fr-CA" dirty="0"/>
              <a:t>Exprime</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lstStyle/>
            <a:p>
              <a:endParaRPr lang="fr-CA" dirty="0"/>
            </a:p>
          </p:txBody>
        </p:sp>
      </p:grpSp>
      <p:grpSp>
        <p:nvGrpSpPr>
          <p:cNvPr id="30" name="Group 29">
            <a:extLst>
              <a:ext uri="{FF2B5EF4-FFF2-40B4-BE49-F238E27FC236}">
                <a16:creationId xmlns:a16="http://schemas.microsoft.com/office/drawing/2014/main" id="{F4A4CCC8-4E90-4ACF-9C47-7EF82EDA5D6C}"/>
              </a:ext>
            </a:extLst>
          </p:cNvPr>
          <p:cNvGrpSpPr/>
          <p:nvPr/>
        </p:nvGrpSpPr>
        <p:grpSpPr>
          <a:xfrm>
            <a:off x="8601558" y="1243131"/>
            <a:ext cx="971687" cy="1562553"/>
            <a:chOff x="4411120" y="2343386"/>
            <a:chExt cx="1407123" cy="2262770"/>
          </a:xfrm>
        </p:grpSpPr>
        <p:pic>
          <p:nvPicPr>
            <p:cNvPr id="31" name="Picture 30" descr="A person in a suit  Description automatically generated with medium confidence">
              <a:extLst>
                <a:ext uri="{FF2B5EF4-FFF2-40B4-BE49-F238E27FC236}">
                  <a16:creationId xmlns:a16="http://schemas.microsoft.com/office/drawing/2014/main" id="{15BA05B0-FEA6-4920-B059-C2F61D23DE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32" name="TextBox 31">
              <a:extLst>
                <a:ext uri="{FF2B5EF4-FFF2-40B4-BE49-F238E27FC236}">
                  <a16:creationId xmlns:a16="http://schemas.microsoft.com/office/drawing/2014/main" id="{C18015B1-6276-4B73-82AB-E3029480DB60}"/>
                </a:ext>
              </a:extLst>
            </p:cNvPr>
            <p:cNvSpPr txBox="1"/>
            <p:nvPr/>
          </p:nvSpPr>
          <p:spPr>
            <a:xfrm>
              <a:off x="4730018" y="4329157"/>
              <a:ext cx="769326" cy="276999"/>
            </a:xfrm>
            <a:prstGeom prst="rect">
              <a:avLst/>
            </a:prstGeom>
            <a:noFill/>
          </p:spPr>
          <p:txBody>
            <a:bodyPr wrap="square" lIns="0" tIns="0" rIns="0" bIns="0">
              <a:noAutofit/>
            </a:bodyPr>
            <a:lstStyle/>
            <a:p>
              <a:pPr algn="ctr">
                <a:defRPr sz="1600"/>
              </a:pPr>
              <a:r>
                <a:rPr lang="fr-CA"/>
                <a:t> Kyle</a:t>
              </a:r>
              <a:endParaRPr lang="fr-CA" dirty="0"/>
            </a:p>
          </p:txBody>
        </p:sp>
      </p:grpSp>
      <p:grpSp>
        <p:nvGrpSpPr>
          <p:cNvPr id="33" name="Group 32">
            <a:extLst>
              <a:ext uri="{FF2B5EF4-FFF2-40B4-BE49-F238E27FC236}">
                <a16:creationId xmlns:a16="http://schemas.microsoft.com/office/drawing/2014/main" id="{016333AA-9D59-4C10-816A-38D76C098A07}"/>
              </a:ext>
            </a:extLst>
          </p:cNvPr>
          <p:cNvGrpSpPr/>
          <p:nvPr/>
        </p:nvGrpSpPr>
        <p:grpSpPr>
          <a:xfrm>
            <a:off x="6605171" y="1243132"/>
            <a:ext cx="962763" cy="1562554"/>
            <a:chOff x="6375947" y="2343386"/>
            <a:chExt cx="1394200" cy="2262771"/>
          </a:xfrm>
        </p:grpSpPr>
        <p:pic>
          <p:nvPicPr>
            <p:cNvPr id="34" name="Picture 33" descr="A person in a suit  Description automatically generated with low confidence">
              <a:extLst>
                <a:ext uri="{FF2B5EF4-FFF2-40B4-BE49-F238E27FC236}">
                  <a16:creationId xmlns:a16="http://schemas.microsoft.com/office/drawing/2014/main" id="{17FE67DE-8E5E-4827-B03C-18B498F65B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35" name="TextBox 34">
              <a:extLst>
                <a:ext uri="{FF2B5EF4-FFF2-40B4-BE49-F238E27FC236}">
                  <a16:creationId xmlns:a16="http://schemas.microsoft.com/office/drawing/2014/main" id="{E53E5C06-7288-40FE-9D99-14B4A20F7DDA}"/>
                </a:ext>
              </a:extLst>
            </p:cNvPr>
            <p:cNvSpPr txBox="1"/>
            <p:nvPr/>
          </p:nvSpPr>
          <p:spPr>
            <a:xfrm>
              <a:off x="6688999" y="4329158"/>
              <a:ext cx="768096" cy="276999"/>
            </a:xfrm>
            <a:prstGeom prst="rect">
              <a:avLst/>
            </a:prstGeom>
            <a:noFill/>
          </p:spPr>
          <p:txBody>
            <a:bodyPr wrap="square" lIns="0" tIns="0" rIns="0" bIns="0">
              <a:noAutofit/>
            </a:bodyPr>
            <a:lstStyle/>
            <a:p>
              <a:pPr algn="ctr">
                <a:defRPr sz="1600"/>
              </a:pPr>
              <a:r>
                <a:rPr lang="fr-CA"/>
                <a:t> Lana</a:t>
              </a:r>
              <a:endParaRPr lang="fr-CA" dirty="0"/>
            </a:p>
          </p:txBody>
        </p:sp>
      </p:grpSp>
      <p:grpSp>
        <p:nvGrpSpPr>
          <p:cNvPr id="36" name="Group 35">
            <a:extLst>
              <a:ext uri="{FF2B5EF4-FFF2-40B4-BE49-F238E27FC236}">
                <a16:creationId xmlns:a16="http://schemas.microsoft.com/office/drawing/2014/main" id="{A6D427C2-5331-4D8A-BF01-4F2C52FCF094}"/>
              </a:ext>
            </a:extLst>
          </p:cNvPr>
          <p:cNvGrpSpPr/>
          <p:nvPr/>
        </p:nvGrpSpPr>
        <p:grpSpPr>
          <a:xfrm>
            <a:off x="6605171" y="3642971"/>
            <a:ext cx="962763" cy="1560704"/>
            <a:chOff x="8327851" y="2343386"/>
            <a:chExt cx="1394200" cy="2260092"/>
          </a:xfrm>
        </p:grpSpPr>
        <p:pic>
          <p:nvPicPr>
            <p:cNvPr id="37" name="Picture 36" descr="A person wearing a suit  Description automatically generated with medium confidence">
              <a:extLst>
                <a:ext uri="{FF2B5EF4-FFF2-40B4-BE49-F238E27FC236}">
                  <a16:creationId xmlns:a16="http://schemas.microsoft.com/office/drawing/2014/main" id="{4BC37B07-18F6-4C65-A71E-5CFBE90ADD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38" name="TextBox 37">
              <a:extLst>
                <a:ext uri="{FF2B5EF4-FFF2-40B4-BE49-F238E27FC236}">
                  <a16:creationId xmlns:a16="http://schemas.microsoft.com/office/drawing/2014/main" id="{DB4AE1ED-C653-4D94-A602-62FD4DA64A29}"/>
                </a:ext>
              </a:extLst>
            </p:cNvPr>
            <p:cNvSpPr txBox="1"/>
            <p:nvPr/>
          </p:nvSpPr>
          <p:spPr>
            <a:xfrm>
              <a:off x="8640903" y="4329158"/>
              <a:ext cx="768096" cy="274320"/>
            </a:xfrm>
            <a:prstGeom prst="rect">
              <a:avLst/>
            </a:prstGeom>
            <a:noFill/>
          </p:spPr>
          <p:txBody>
            <a:bodyPr wrap="square" lIns="0" tIns="0" rIns="0" bIns="0">
              <a:noAutofit/>
            </a:bodyPr>
            <a:lstStyle/>
            <a:p>
              <a:pPr algn="ctr">
                <a:defRPr sz="1600"/>
              </a:pPr>
              <a:r>
                <a:rPr lang="fr-CA"/>
                <a:t>AJ</a:t>
              </a:r>
              <a:endParaRPr lang="fr-CA" dirty="0"/>
            </a:p>
          </p:txBody>
        </p:sp>
      </p:grpSp>
      <p:grpSp>
        <p:nvGrpSpPr>
          <p:cNvPr id="45" name="Group 44">
            <a:extLst>
              <a:ext uri="{FF2B5EF4-FFF2-40B4-BE49-F238E27FC236}">
                <a16:creationId xmlns:a16="http://schemas.microsoft.com/office/drawing/2014/main" id="{3B2F0C12-0E42-4EF8-AF55-902E643FDC8C}"/>
              </a:ext>
            </a:extLst>
          </p:cNvPr>
          <p:cNvGrpSpPr/>
          <p:nvPr/>
        </p:nvGrpSpPr>
        <p:grpSpPr>
          <a:xfrm>
            <a:off x="8601317" y="3642971"/>
            <a:ext cx="970744" cy="1562554"/>
            <a:chOff x="10279755" y="2343386"/>
            <a:chExt cx="1405757" cy="2262771"/>
          </a:xfrm>
        </p:grpSpPr>
        <p:pic>
          <p:nvPicPr>
            <p:cNvPr id="46" name="Picture 45" descr="A picture containing person, wall, clothing, indoor  Description automatically generated">
              <a:extLst>
                <a:ext uri="{FF2B5EF4-FFF2-40B4-BE49-F238E27FC236}">
                  <a16:creationId xmlns:a16="http://schemas.microsoft.com/office/drawing/2014/main" id="{A6C6292A-65BF-4D40-B229-7989F70483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47" name="TextBox 46">
              <a:extLst>
                <a:ext uri="{FF2B5EF4-FFF2-40B4-BE49-F238E27FC236}">
                  <a16:creationId xmlns:a16="http://schemas.microsoft.com/office/drawing/2014/main" id="{E704699A-491C-46C8-827F-95D4607193A8}"/>
                </a:ext>
              </a:extLst>
            </p:cNvPr>
            <p:cNvSpPr txBox="1"/>
            <p:nvPr/>
          </p:nvSpPr>
          <p:spPr>
            <a:xfrm>
              <a:off x="10598585" y="4329158"/>
              <a:ext cx="768096" cy="276999"/>
            </a:xfrm>
            <a:prstGeom prst="rect">
              <a:avLst/>
            </a:prstGeom>
            <a:noFill/>
          </p:spPr>
          <p:txBody>
            <a:bodyPr wrap="square" lIns="0" tIns="0" rIns="0" bIns="0">
              <a:noAutofit/>
            </a:bodyPr>
            <a:lstStyle/>
            <a:p>
              <a:pPr algn="ctr">
                <a:defRPr sz="1600"/>
              </a:pPr>
              <a:r>
                <a:rPr lang="fr-CA"/>
                <a:t>Abby</a:t>
              </a:r>
              <a:endParaRPr lang="fr-CA" dirty="0"/>
            </a:p>
          </p:txBody>
        </p:sp>
      </p:grpSp>
      <p:sp>
        <p:nvSpPr>
          <p:cNvPr id="27" name="Callout: Line with No Border 26">
            <a:extLst>
              <a:ext uri="{FF2B5EF4-FFF2-40B4-BE49-F238E27FC236}">
                <a16:creationId xmlns:a16="http://schemas.microsoft.com/office/drawing/2014/main" id="{3B833201-12BD-4DCE-9B16-FFDF1211CFD3}"/>
              </a:ext>
            </a:extLst>
          </p:cNvPr>
          <p:cNvSpPr/>
          <p:nvPr/>
        </p:nvSpPr>
        <p:spPr bwMode="gray">
          <a:xfrm>
            <a:off x="6082986" y="91068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fr-CA" dirty="0"/>
              <a:t>Analytique</a:t>
            </a:r>
            <a:br>
              <a:rPr lang="fr-CA" dirty="0">
                <a:solidFill>
                  <a:schemeClr val="tx2"/>
                </a:solidFill>
                <a:latin typeface="Arial Black" panose="020B0A04020102020204" pitchFamily="34" charset="0"/>
              </a:rPr>
            </a:br>
            <a:endParaRPr lang="fr-CA" dirty="0">
              <a:solidFill>
                <a:schemeClr val="bg2">
                  <a:lumMod val="90000"/>
                </a:schemeClr>
              </a:solidFill>
              <a:latin typeface="Arial Black" panose="020B0A04020102020204" pitchFamily="34" charset="0"/>
            </a:endParaRPr>
          </a:p>
          <a:p>
            <a:pPr>
              <a:lnSpc>
                <a:spcPct val="85000"/>
              </a:lnSpc>
            </a:pPr>
            <a:endParaRPr lang="fr-CA" dirty="0">
              <a:solidFill>
                <a:schemeClr val="tx2"/>
              </a:solidFill>
              <a:latin typeface="Arial Black" panose="020B0A04020102020204" pitchFamily="34" charset="0"/>
            </a:endParaRPr>
          </a:p>
        </p:txBody>
      </p:sp>
      <p:sp>
        <p:nvSpPr>
          <p:cNvPr id="28" name="Callout: Line with No Border 27">
            <a:extLst>
              <a:ext uri="{FF2B5EF4-FFF2-40B4-BE49-F238E27FC236}">
                <a16:creationId xmlns:a16="http://schemas.microsoft.com/office/drawing/2014/main" id="{F26513BA-6504-4A1C-A789-7A707743A4D5}"/>
              </a:ext>
            </a:extLst>
          </p:cNvPr>
          <p:cNvSpPr/>
          <p:nvPr/>
        </p:nvSpPr>
        <p:spPr bwMode="gray">
          <a:xfrm>
            <a:off x="6084044" y="3300985"/>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fr-CA" dirty="0"/>
              <a:t>Aimable</a:t>
            </a:r>
          </a:p>
          <a:p>
            <a:pPr algn="r">
              <a:lnSpc>
                <a:spcPct val="85000"/>
              </a:lnSpc>
            </a:pPr>
            <a:endParaRPr lang="fr-CA" dirty="0">
              <a:solidFill>
                <a:schemeClr val="tx2"/>
              </a:solidFill>
              <a:latin typeface="Arial Black" panose="020B0A04020102020204" pitchFamily="34" charset="0"/>
            </a:endParaRPr>
          </a:p>
          <a:p>
            <a:pPr>
              <a:lnSpc>
                <a:spcPct val="85000"/>
              </a:lnSpc>
            </a:pPr>
            <a:endParaRPr lang="fr-CA" dirty="0">
              <a:solidFill>
                <a:schemeClr val="tx2"/>
              </a:solidFill>
              <a:latin typeface="Arial Black" panose="020B0A04020102020204" pitchFamily="34" charset="0"/>
            </a:endParaRPr>
          </a:p>
        </p:txBody>
      </p:sp>
      <p:sp>
        <p:nvSpPr>
          <p:cNvPr id="29" name="Callout: Line with No Border 28">
            <a:extLst>
              <a:ext uri="{FF2B5EF4-FFF2-40B4-BE49-F238E27FC236}">
                <a16:creationId xmlns:a16="http://schemas.microsoft.com/office/drawing/2014/main" id="{B43168A5-9583-4BAA-8EBF-BFD92EE8BDD1}"/>
              </a:ext>
            </a:extLst>
          </p:cNvPr>
          <p:cNvSpPr/>
          <p:nvPr/>
        </p:nvSpPr>
        <p:spPr bwMode="gray">
          <a:xfrm>
            <a:off x="8614798" y="90399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fr-CA" dirty="0"/>
              <a:t>Fonceur</a:t>
            </a:r>
          </a:p>
          <a:p>
            <a:pPr>
              <a:lnSpc>
                <a:spcPct val="85000"/>
              </a:lnSpc>
            </a:pPr>
            <a:endParaRPr lang="fr-CA" dirty="0">
              <a:solidFill>
                <a:schemeClr val="tx2"/>
              </a:solidFill>
              <a:latin typeface="Arial Black" panose="020B0A04020102020204" pitchFamily="34" charset="0"/>
            </a:endParaRPr>
          </a:p>
          <a:p>
            <a:pPr>
              <a:lnSpc>
                <a:spcPct val="85000"/>
              </a:lnSpc>
            </a:pPr>
            <a:endParaRPr lang="fr-CA" dirty="0">
              <a:solidFill>
                <a:schemeClr val="bg2">
                  <a:lumMod val="90000"/>
                </a:schemeClr>
              </a:solidFill>
            </a:endParaRPr>
          </a:p>
          <a:p>
            <a:pPr>
              <a:lnSpc>
                <a:spcPct val="85000"/>
              </a:lnSpc>
            </a:pPr>
            <a:endParaRPr lang="fr-CA" dirty="0">
              <a:solidFill>
                <a:schemeClr val="tx2"/>
              </a:solidFill>
              <a:latin typeface="Arial Black" panose="020B0A04020102020204" pitchFamily="34" charset="0"/>
            </a:endParaRPr>
          </a:p>
        </p:txBody>
      </p:sp>
      <p:sp>
        <p:nvSpPr>
          <p:cNvPr id="49" name="Callout: Line with No Border 48">
            <a:extLst>
              <a:ext uri="{FF2B5EF4-FFF2-40B4-BE49-F238E27FC236}">
                <a16:creationId xmlns:a16="http://schemas.microsoft.com/office/drawing/2014/main" id="{8A785769-2C0E-4F75-978F-1F1432C8BEDD}"/>
              </a:ext>
            </a:extLst>
          </p:cNvPr>
          <p:cNvSpPr/>
          <p:nvPr/>
        </p:nvSpPr>
        <p:spPr bwMode="gray">
          <a:xfrm>
            <a:off x="8588885" y="3299826"/>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fr-CA" dirty="0"/>
              <a:t>Expressif</a:t>
            </a:r>
          </a:p>
          <a:p>
            <a:pPr>
              <a:lnSpc>
                <a:spcPct val="85000"/>
              </a:lnSpc>
            </a:pPr>
            <a:endParaRPr lang="fr-CA" dirty="0">
              <a:solidFill>
                <a:schemeClr val="tx2"/>
              </a:solidFill>
              <a:latin typeface="Arial Black" panose="020B0A04020102020204" pitchFamily="34" charset="0"/>
            </a:endParaRPr>
          </a:p>
          <a:p>
            <a:pPr>
              <a:lnSpc>
                <a:spcPct val="85000"/>
              </a:lnSpc>
            </a:pPr>
            <a:endParaRPr lang="fr-CA" dirty="0">
              <a:solidFill>
                <a:schemeClr val="tx2"/>
              </a:solidFill>
              <a:latin typeface="Arial Black" panose="020B0A04020102020204" pitchFamily="34" charset="0"/>
            </a:endParaRPr>
          </a:p>
        </p:txBody>
      </p:sp>
      <p:sp>
        <p:nvSpPr>
          <p:cNvPr id="2" name="Rectangle 1">
            <a:extLst>
              <a:ext uri="{FF2B5EF4-FFF2-40B4-BE49-F238E27FC236}">
                <a16:creationId xmlns:a16="http://schemas.microsoft.com/office/drawing/2014/main" id="{A330C3C9-9701-EB54-B2B6-A1E2BFE15ACF}"/>
              </a:ext>
            </a:extLst>
          </p:cNvPr>
          <p:cNvSpPr/>
          <p:nvPr/>
        </p:nvSpPr>
        <p:spPr bwMode="gray">
          <a:xfrm>
            <a:off x="4135735" y="2927667"/>
            <a:ext cx="143400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5" name="Rectangle 4">
            <a:extLst>
              <a:ext uri="{FF2B5EF4-FFF2-40B4-BE49-F238E27FC236}">
                <a16:creationId xmlns:a16="http://schemas.microsoft.com/office/drawing/2014/main" id="{B493FBF2-0BF0-230A-A87B-3474CBF03E72}"/>
              </a:ext>
            </a:extLst>
          </p:cNvPr>
          <p:cNvSpPr/>
          <p:nvPr/>
        </p:nvSpPr>
        <p:spPr bwMode="gray">
          <a:xfrm>
            <a:off x="10564016" y="2922641"/>
            <a:ext cx="1399382"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Tree>
    <p:extLst>
      <p:ext uri="{BB962C8B-B14F-4D97-AF65-F5344CB8AC3E}">
        <p14:creationId xmlns:p14="http://schemas.microsoft.com/office/powerpoint/2010/main" val="123571580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CA" dirty="0"/>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368675" cy="871744"/>
          </a:xfrm>
        </p:spPr>
        <p:txBody>
          <a:bodyPr wrap="square"/>
          <a:lstStyle/>
          <a:p>
            <a:r>
              <a:rPr lang="fr-CA" dirty="0"/>
              <a:t>STYLE SOCIAL du client</a:t>
            </a:r>
            <a:endParaRPr lang="fr-CA"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25</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0361" y="2927667"/>
            <a:ext cx="1399384"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641"/>
            <a:ext cx="124698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7169"/>
                <a:gd name="adj2" fmla="val -356"/>
                <a:gd name="adj3" fmla="val 56618"/>
                <a:gd name="adj4" fmla="val 985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de contrôle</a:t>
              </a:r>
            </a:p>
            <a:p>
              <a:pPr>
                <a:lnSpc>
                  <a:spcPct val="85000"/>
                </a:lnSpc>
              </a:pPr>
              <a:endParaRPr lang="fr-CA"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Analytique</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978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7722"/>
                <a:gd name="adj2" fmla="val -352"/>
                <a:gd name="adj3" fmla="val 58273"/>
                <a:gd name="adj4" fmla="val 9788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de contrôle</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Fonceur</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98988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6066"/>
                <a:gd name="adj2" fmla="val 0"/>
                <a:gd name="adj3" fmla="val 56618"/>
                <a:gd name="adj4" fmla="val 10035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d’émotion</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Aimable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98988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6618"/>
                <a:gd name="adj2" fmla="val -352"/>
                <a:gd name="adj3" fmla="val 57169"/>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d’émotion</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Expressif</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98988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Tree>
    <p:extLst>
      <p:ext uri="{BB962C8B-B14F-4D97-AF65-F5344CB8AC3E}">
        <p14:creationId xmlns:p14="http://schemas.microsoft.com/office/powerpoint/2010/main" val="394037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fr-CA"/>
              <a:t>Besoin, orientation et action de croissance</a:t>
            </a:r>
            <a:endParaRPr lang="fr-CA"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fr-CA" smtClean="0"/>
              <a:t>26</a:t>
            </a:fld>
            <a:endParaRPr lang="fr-CA"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dirty="0"/>
                <a:t>Action de croissance</a:t>
              </a:r>
            </a:p>
            <a:p>
              <a:pPr>
                <a:lnSpc>
                  <a:spcPct val="85000"/>
                </a:lnSpc>
                <a:defRPr sz="1600">
                  <a:solidFill>
                    <a:schemeClr val="tx2"/>
                  </a:solidFill>
                </a:defRPr>
              </a:pPr>
              <a:r>
                <a:rPr lang="fr-CA" dirty="0"/>
                <a:t>Le comportement qui est rarement utilisé par chaque Style. Utiliser ce comportement plus souvent augmenterait l’efficacité de ce Style.</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dirty="0"/>
                <a:t>Besoin</a:t>
              </a:r>
            </a:p>
            <a:p>
              <a:pPr>
                <a:lnSpc>
                  <a:spcPct val="85000"/>
                </a:lnSpc>
                <a:defRPr sz="1600">
                  <a:solidFill>
                    <a:schemeClr val="tx2"/>
                  </a:solidFill>
                </a:defRPr>
              </a:pPr>
              <a:r>
                <a:rPr lang="fr-CA" dirty="0"/>
                <a:t>L’objectif de chaque Style.</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fr-CA" sz="2000" dirty="0"/>
                <a:t>Orientation</a:t>
              </a:r>
              <a:br>
                <a:rPr lang="fr-CA" sz="2000" dirty="0">
                  <a:solidFill>
                    <a:schemeClr val="tx2"/>
                  </a:solidFill>
                </a:rPr>
              </a:br>
              <a:r>
                <a:rPr lang="fr-CA" sz="1600" dirty="0"/>
                <a:t>Le comportement commun utilisé pour </a:t>
              </a:r>
              <a:br>
                <a:rPr lang="fr-CA" sz="1600" dirty="0"/>
              </a:br>
              <a:r>
                <a:rPr lang="fr-CA" sz="1600" dirty="0"/>
                <a:t>réaliser le besoin.</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838323" cy="1995488"/>
          </a:xfrm>
        </p:spPr>
        <p:txBody>
          <a:bodyPr wrap="square">
            <a:noAutofit/>
          </a:bodyPr>
          <a:lstStyle/>
          <a:p>
            <a:r>
              <a:rPr lang="fr-CA" dirty="0"/>
              <a:t>STYLE SOCIAL </a:t>
            </a:r>
            <a:br>
              <a:rPr lang="fr-CA" dirty="0"/>
            </a:br>
            <a:r>
              <a:rPr lang="fr-CA" dirty="0"/>
              <a:t>Caractéristiques clés</a:t>
            </a:r>
            <a:endParaRPr lang="fr-CA"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CA"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27</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686722" y="5398259"/>
            <a:ext cx="279918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170361" y="1155366"/>
            <a:ext cx="344859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Analytique</a:t>
            </a:r>
            <a:br>
              <a:rPr lang="fr-CA" dirty="0">
                <a:solidFill>
                  <a:schemeClr val="tx2"/>
                </a:solidFill>
                <a:latin typeface="Arial Black" panose="020B0A04020102020204" pitchFamily="34" charset="0"/>
              </a:rPr>
            </a:br>
            <a:endParaRPr lang="fr-CA" dirty="0">
              <a:solidFill>
                <a:schemeClr val="tx2"/>
              </a:solidFill>
              <a:latin typeface="Arial Black" panose="020B0A04020102020204" pitchFamily="34" charset="0"/>
            </a:endParaRPr>
          </a:p>
          <a:p>
            <a:pPr algn="r">
              <a:lnSpc>
                <a:spcPct val="85000"/>
              </a:lnSpc>
            </a:pPr>
            <a:r>
              <a:rPr lang="fr-CA" b="1" dirty="0">
                <a:solidFill>
                  <a:schemeClr val="accent6"/>
                </a:solidFill>
              </a:rPr>
              <a:t>Besoin : </a:t>
            </a:r>
            <a:r>
              <a:rPr lang="fr-CA" dirty="0">
                <a:solidFill>
                  <a:schemeClr val="tx2"/>
                </a:solidFill>
              </a:rPr>
              <a:t>Avoir raison</a:t>
            </a:r>
            <a:endParaRPr lang="fr-CA" b="1" dirty="0">
              <a:solidFill>
                <a:schemeClr val="tx2"/>
              </a:solidFill>
            </a:endParaRPr>
          </a:p>
          <a:p>
            <a:pPr algn="r">
              <a:lnSpc>
                <a:spcPct val="85000"/>
              </a:lnSpc>
            </a:pPr>
            <a:r>
              <a:rPr lang="fr-CA" b="1" dirty="0">
                <a:solidFill>
                  <a:schemeClr val="accent6"/>
                </a:solidFill>
              </a:rPr>
              <a:t>Orientation :</a:t>
            </a:r>
            <a:r>
              <a:rPr lang="fr-CA" dirty="0">
                <a:solidFill>
                  <a:schemeClr val="accent6"/>
                </a:solidFill>
              </a:rPr>
              <a:t> </a:t>
            </a:r>
            <a:r>
              <a:rPr lang="fr-CA" dirty="0">
                <a:solidFill>
                  <a:schemeClr val="tx2"/>
                </a:solidFill>
              </a:rPr>
              <a:t>Penser</a:t>
            </a:r>
          </a:p>
          <a:p>
            <a:pPr algn="r">
              <a:lnSpc>
                <a:spcPct val="85000"/>
              </a:lnSpc>
            </a:pPr>
            <a:r>
              <a:rPr lang="fr-CA" b="1" dirty="0">
                <a:solidFill>
                  <a:schemeClr val="accent6"/>
                </a:solidFill>
              </a:rPr>
              <a:t>Action de croissance :</a:t>
            </a:r>
            <a:r>
              <a:rPr lang="fr-CA" dirty="0">
                <a:solidFill>
                  <a:schemeClr val="accent6"/>
                </a:solidFill>
              </a:rPr>
              <a:t> </a:t>
            </a:r>
            <a:r>
              <a:rPr lang="fr-CA" dirty="0">
                <a:solidFill>
                  <a:schemeClr val="tx2"/>
                </a:solidFill>
              </a:rPr>
              <a:t>Déclarer</a:t>
            </a:r>
          </a:p>
          <a:p>
            <a:pPr algn="r">
              <a:lnSpc>
                <a:spcPct val="85000"/>
              </a:lnSpc>
              <a:defRPr sz="1600">
                <a:solidFill>
                  <a:schemeClr val="tx2"/>
                </a:solidFill>
              </a:defRPr>
            </a:pPr>
            <a:r>
              <a:rPr lang="fr-CA" dirty="0"/>
              <a:t> </a:t>
            </a:r>
          </a:p>
          <a:p>
            <a:pPr>
              <a:lnSpc>
                <a:spcPct val="85000"/>
              </a:lnSpc>
            </a:pPr>
            <a:endParaRPr lang="fr-CA"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228848" y="3598820"/>
            <a:ext cx="3362952" cy="184969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Aimable</a:t>
            </a:r>
          </a:p>
          <a:p>
            <a:pPr algn="r">
              <a:lnSpc>
                <a:spcPct val="85000"/>
              </a:lnSpc>
            </a:pPr>
            <a:endParaRPr lang="fr-CA" dirty="0">
              <a:solidFill>
                <a:schemeClr val="tx2"/>
              </a:solidFill>
              <a:latin typeface="Arial Black" panose="020B0A04020102020204" pitchFamily="34" charset="0"/>
            </a:endParaRPr>
          </a:p>
          <a:p>
            <a:pPr algn="r">
              <a:lnSpc>
                <a:spcPct val="85000"/>
              </a:lnSpc>
            </a:pPr>
            <a:r>
              <a:rPr lang="fr-CA" b="1" dirty="0">
                <a:solidFill>
                  <a:schemeClr val="accent6"/>
                </a:solidFill>
              </a:rPr>
              <a:t>Besoin :</a:t>
            </a:r>
            <a:r>
              <a:rPr lang="fr-CA" dirty="0">
                <a:solidFill>
                  <a:schemeClr val="accent6"/>
                </a:solidFill>
              </a:rPr>
              <a:t> </a:t>
            </a:r>
            <a:r>
              <a:rPr lang="fr-CA" dirty="0">
                <a:solidFill>
                  <a:schemeClr val="tx2"/>
                </a:solidFill>
              </a:rPr>
              <a:t>Sécurité personnelle</a:t>
            </a:r>
          </a:p>
          <a:p>
            <a:pPr algn="r">
              <a:lnSpc>
                <a:spcPct val="85000"/>
              </a:lnSpc>
            </a:pPr>
            <a:r>
              <a:rPr lang="fr-CA" b="1" dirty="0">
                <a:solidFill>
                  <a:schemeClr val="accent6"/>
                </a:solidFill>
              </a:rPr>
              <a:t>Orientation :</a:t>
            </a:r>
            <a:r>
              <a:rPr lang="fr-CA" dirty="0">
                <a:solidFill>
                  <a:schemeClr val="accent6"/>
                </a:solidFill>
              </a:rPr>
              <a:t> </a:t>
            </a:r>
            <a:r>
              <a:rPr lang="fr-CA" dirty="0">
                <a:solidFill>
                  <a:schemeClr val="tx2"/>
                </a:solidFill>
              </a:rPr>
              <a:t>Relations</a:t>
            </a:r>
          </a:p>
          <a:p>
            <a:pPr algn="r">
              <a:lnSpc>
                <a:spcPct val="85000"/>
              </a:lnSpc>
            </a:pPr>
            <a:r>
              <a:rPr lang="fr-CA" b="1" dirty="0">
                <a:solidFill>
                  <a:schemeClr val="accent6"/>
                </a:solidFill>
              </a:rPr>
              <a:t>Action de croissance : </a:t>
            </a:r>
            <a:r>
              <a:rPr lang="fr-CA" dirty="0">
                <a:solidFill>
                  <a:schemeClr val="tx2"/>
                </a:solidFill>
              </a:rPr>
              <a:t>Initier</a:t>
            </a:r>
          </a:p>
          <a:p>
            <a:pPr>
              <a:lnSpc>
                <a:spcPct val="85000"/>
              </a:lnSpc>
            </a:pPr>
            <a:endParaRPr lang="fr-CA"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1" y="1155366"/>
            <a:ext cx="329518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Fonceur</a:t>
            </a:r>
          </a:p>
          <a:p>
            <a:pPr>
              <a:lnSpc>
                <a:spcPct val="85000"/>
              </a:lnSpc>
            </a:pPr>
            <a:endParaRPr lang="fr-CA" dirty="0">
              <a:solidFill>
                <a:schemeClr val="tx2"/>
              </a:solidFill>
              <a:latin typeface="Arial Black" panose="020B0A04020102020204" pitchFamily="34" charset="0"/>
            </a:endParaRPr>
          </a:p>
          <a:p>
            <a:pPr>
              <a:lnSpc>
                <a:spcPct val="85000"/>
              </a:lnSpc>
            </a:pPr>
            <a:r>
              <a:rPr lang="fr-CA" b="1" dirty="0">
                <a:solidFill>
                  <a:schemeClr val="accent6"/>
                </a:solidFill>
              </a:rPr>
              <a:t>Besoin :</a:t>
            </a:r>
            <a:r>
              <a:rPr lang="fr-CA" dirty="0">
                <a:solidFill>
                  <a:schemeClr val="accent6"/>
                </a:solidFill>
              </a:rPr>
              <a:t> </a:t>
            </a:r>
            <a:r>
              <a:rPr lang="fr-CA" dirty="0">
                <a:solidFill>
                  <a:schemeClr val="tx2"/>
                </a:solidFill>
              </a:rPr>
              <a:t>Résultats</a:t>
            </a:r>
          </a:p>
          <a:p>
            <a:pPr>
              <a:lnSpc>
                <a:spcPct val="85000"/>
              </a:lnSpc>
            </a:pPr>
            <a:r>
              <a:rPr lang="fr-CA" b="1" dirty="0">
                <a:solidFill>
                  <a:schemeClr val="accent6"/>
                </a:solidFill>
              </a:rPr>
              <a:t>Orientation :</a:t>
            </a:r>
            <a:r>
              <a:rPr lang="fr-CA" dirty="0">
                <a:solidFill>
                  <a:schemeClr val="accent6"/>
                </a:solidFill>
              </a:rPr>
              <a:t> </a:t>
            </a:r>
            <a:r>
              <a:rPr lang="fr-CA" dirty="0">
                <a:solidFill>
                  <a:schemeClr val="tx2"/>
                </a:solidFill>
              </a:rPr>
              <a:t>Action</a:t>
            </a:r>
            <a:endParaRPr lang="fr-CA" b="1" dirty="0">
              <a:solidFill>
                <a:schemeClr val="tx2"/>
              </a:solidFill>
            </a:endParaRPr>
          </a:p>
          <a:p>
            <a:pPr>
              <a:lnSpc>
                <a:spcPct val="85000"/>
              </a:lnSpc>
            </a:pPr>
            <a:r>
              <a:rPr lang="fr-CA" b="1" dirty="0">
                <a:solidFill>
                  <a:schemeClr val="accent6"/>
                </a:solidFill>
              </a:rPr>
              <a:t>Action de croissance :</a:t>
            </a:r>
            <a:r>
              <a:rPr lang="fr-CA" dirty="0">
                <a:solidFill>
                  <a:schemeClr val="tx2"/>
                </a:solidFill>
              </a:rPr>
              <a:t>Écouter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1" y="3598822"/>
            <a:ext cx="3457106" cy="1431159"/>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Expressif</a:t>
            </a:r>
          </a:p>
          <a:p>
            <a:pPr>
              <a:lnSpc>
                <a:spcPct val="85000"/>
              </a:lnSpc>
            </a:pPr>
            <a:endParaRPr lang="fr-CA" dirty="0">
              <a:solidFill>
                <a:schemeClr val="tx2"/>
              </a:solidFill>
              <a:latin typeface="Arial Black" panose="020B0A04020102020204" pitchFamily="34" charset="0"/>
            </a:endParaRPr>
          </a:p>
          <a:p>
            <a:pPr>
              <a:lnSpc>
                <a:spcPct val="85000"/>
              </a:lnSpc>
            </a:pPr>
            <a:r>
              <a:rPr lang="fr-CA" b="1" dirty="0">
                <a:solidFill>
                  <a:schemeClr val="accent6"/>
                </a:solidFill>
              </a:rPr>
              <a:t>Besoin :</a:t>
            </a:r>
            <a:r>
              <a:rPr lang="fr-CA" dirty="0">
                <a:solidFill>
                  <a:schemeClr val="accent6"/>
                </a:solidFill>
              </a:rPr>
              <a:t> </a:t>
            </a:r>
            <a:r>
              <a:rPr lang="fr-CA" dirty="0">
                <a:solidFill>
                  <a:schemeClr val="tx2"/>
                </a:solidFill>
              </a:rPr>
              <a:t>Approbation personnelle</a:t>
            </a:r>
          </a:p>
          <a:p>
            <a:pPr>
              <a:lnSpc>
                <a:spcPct val="85000"/>
              </a:lnSpc>
            </a:pPr>
            <a:r>
              <a:rPr lang="fr-CA" b="1" dirty="0">
                <a:solidFill>
                  <a:schemeClr val="accent6"/>
                </a:solidFill>
              </a:rPr>
              <a:t>Orientation :</a:t>
            </a:r>
            <a:r>
              <a:rPr lang="fr-CA" dirty="0">
                <a:solidFill>
                  <a:schemeClr val="accent6"/>
                </a:solidFill>
              </a:rPr>
              <a:t> </a:t>
            </a:r>
            <a:r>
              <a:rPr lang="fr-CA" dirty="0">
                <a:solidFill>
                  <a:schemeClr val="tx2"/>
                </a:solidFill>
              </a:rPr>
              <a:t>Spontanéité</a:t>
            </a:r>
          </a:p>
          <a:p>
            <a:pPr>
              <a:lnSpc>
                <a:spcPct val="85000"/>
              </a:lnSpc>
            </a:pPr>
            <a:r>
              <a:rPr lang="fr-CA" b="1" dirty="0">
                <a:solidFill>
                  <a:schemeClr val="accent6"/>
                </a:solidFill>
              </a:rPr>
              <a:t>Action de croissance :</a:t>
            </a:r>
            <a:r>
              <a:rPr lang="fr-CA" dirty="0">
                <a:solidFill>
                  <a:schemeClr val="accent6"/>
                </a:solidFill>
              </a:rPr>
              <a:t> </a:t>
            </a:r>
            <a:r>
              <a:rPr lang="fr-CA" dirty="0">
                <a:solidFill>
                  <a:schemeClr val="tx2"/>
                </a:solidFill>
              </a:rPr>
              <a:t>Vérifier</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1254034"/>
            <a:ext cx="3672127" cy="970054"/>
          </a:xfrm>
        </p:spPr>
        <p:txBody>
          <a:bodyPr wrap="square">
            <a:noAutofit/>
          </a:bodyPr>
          <a:lstStyle/>
          <a:p>
            <a:r>
              <a:rPr lang="fr-CA" dirty="0"/>
              <a:t>Comportements STYLE SOCIAL</a:t>
            </a:r>
            <a:endParaRPr lang="fr-CA"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fr-CA"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28</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4050" y="514163"/>
            <a:ext cx="778565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4052" y="5667430"/>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3336"/>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8310"/>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915863" y="3632092"/>
            <a:ext cx="2637875"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dirty="0"/>
              <a:t>Aimable</a:t>
            </a:r>
          </a:p>
          <a:p>
            <a:pPr algn="r">
              <a:lnSpc>
                <a:spcPct val="85000"/>
              </a:lnSpc>
            </a:pPr>
            <a:endParaRPr lang="fr-CA" sz="1400" dirty="0">
              <a:solidFill>
                <a:schemeClr val="tx2"/>
              </a:solidFill>
            </a:endParaRPr>
          </a:p>
          <a:p>
            <a:pPr algn="r">
              <a:lnSpc>
                <a:spcPct val="90000"/>
              </a:lnSpc>
              <a:defRPr sz="1400">
                <a:solidFill>
                  <a:schemeClr val="tx1"/>
                </a:solidFill>
                <a:cs typeface="Arial" panose="020B0604020202020204" pitchFamily="34" charset="0"/>
              </a:defRPr>
            </a:pPr>
            <a:r>
              <a:rPr lang="fr-CA" dirty="0"/>
              <a:t>Plus lent</a:t>
            </a:r>
          </a:p>
          <a:p>
            <a:pPr algn="r">
              <a:lnSpc>
                <a:spcPct val="90000"/>
              </a:lnSpc>
              <a:defRPr sz="1400">
                <a:solidFill>
                  <a:schemeClr val="tx1"/>
                </a:solidFill>
                <a:cs typeface="Arial" panose="020B0604020202020204" pitchFamily="34" charset="0"/>
              </a:defRPr>
            </a:pPr>
            <a:r>
              <a:rPr lang="fr-CA" dirty="0"/>
              <a:t> Faites des efforts </a:t>
            </a:r>
            <a:br>
              <a:rPr lang="fr-CA" dirty="0"/>
            </a:br>
            <a:r>
              <a:rPr lang="fr-CA" dirty="0"/>
              <a:t>pour établir des relations</a:t>
            </a:r>
          </a:p>
          <a:p>
            <a:pPr algn="r">
              <a:lnSpc>
                <a:spcPct val="90000"/>
              </a:lnSpc>
              <a:defRPr sz="1400">
                <a:solidFill>
                  <a:schemeClr val="tx1"/>
                </a:solidFill>
                <a:cs typeface="Arial" panose="020B0604020202020204" pitchFamily="34" charset="0"/>
              </a:defRPr>
            </a:pPr>
            <a:r>
              <a:rPr lang="fr-CA" dirty="0"/>
              <a:t> Moins soucieux d’effectuer </a:t>
            </a:r>
            <a:br>
              <a:rPr lang="fr-CA" dirty="0"/>
            </a:br>
            <a:r>
              <a:rPr lang="fr-CA" dirty="0"/>
              <a:t>des changements</a:t>
            </a:r>
          </a:p>
          <a:p>
            <a:pPr algn="r">
              <a:lnSpc>
                <a:spcPct val="90000"/>
              </a:lnSpc>
              <a:defRPr sz="1400">
                <a:solidFill>
                  <a:schemeClr val="tx1"/>
                </a:solidFill>
                <a:cs typeface="Arial" panose="020B0604020202020204" pitchFamily="34" charset="0"/>
              </a:defRPr>
            </a:pPr>
            <a:r>
              <a:rPr lang="fr-CA" dirty="0"/>
              <a:t> Travailler dans les délais actuels</a:t>
            </a:r>
          </a:p>
          <a:p>
            <a:pPr algn="r">
              <a:lnSpc>
                <a:spcPct val="90000"/>
              </a:lnSpc>
              <a:defRPr sz="1400">
                <a:solidFill>
                  <a:schemeClr val="tx1"/>
                </a:solidFill>
                <a:cs typeface="Arial" panose="020B0604020202020204" pitchFamily="34" charset="0"/>
              </a:defRPr>
            </a:pPr>
            <a:r>
              <a:rPr lang="fr-CA" dirty="0"/>
              <a:t> Faire preuve de solidarité</a:t>
            </a:r>
          </a:p>
          <a:p>
            <a:pPr algn="r">
              <a:lnSpc>
                <a:spcPct val="90000"/>
              </a:lnSpc>
              <a:defRPr sz="1400">
                <a:solidFill>
                  <a:schemeClr val="tx1"/>
                </a:solidFill>
                <a:cs typeface="Arial" panose="020B0604020202020204" pitchFamily="34" charset="0"/>
              </a:defRPr>
            </a:pPr>
            <a:r>
              <a:rPr lang="fr-CA" dirty="0"/>
              <a:t> Éviter les conflits</a:t>
            </a:r>
          </a:p>
          <a:p>
            <a:pPr>
              <a:lnSpc>
                <a:spcPct val="85000"/>
              </a:lnSpc>
            </a:pPr>
            <a:endParaRPr lang="fr-CA"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93384" y="1199678"/>
            <a:ext cx="2624513"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dirty="0"/>
              <a:t>Fonceur</a:t>
            </a:r>
            <a:br>
              <a:rPr lang="fr-CA" sz="1400" dirty="0">
                <a:solidFill>
                  <a:schemeClr val="tx2"/>
                </a:solidFill>
              </a:rPr>
            </a:br>
            <a:endParaRPr lang="fr-CA" sz="1400" dirty="0">
              <a:solidFill>
                <a:schemeClr val="tx2"/>
              </a:solidFill>
            </a:endParaRPr>
          </a:p>
          <a:p>
            <a:pPr>
              <a:lnSpc>
                <a:spcPct val="90000"/>
              </a:lnSpc>
              <a:defRPr sz="1400">
                <a:solidFill>
                  <a:schemeClr val="tx1"/>
                </a:solidFill>
                <a:cs typeface="Arial" panose="020B0604020202020204" pitchFamily="34" charset="0"/>
              </a:defRPr>
            </a:pPr>
            <a:r>
              <a:rPr lang="fr-CA" dirty="0"/>
              <a:t>Plus rapide</a:t>
            </a:r>
          </a:p>
          <a:p>
            <a:pPr>
              <a:lnSpc>
                <a:spcPct val="90000"/>
              </a:lnSpc>
              <a:defRPr sz="1400">
                <a:solidFill>
                  <a:schemeClr val="tx1"/>
                </a:solidFill>
                <a:cs typeface="Arial" panose="020B0604020202020204" pitchFamily="34" charset="0"/>
              </a:defRPr>
            </a:pPr>
            <a:r>
              <a:rPr lang="fr-CA" dirty="0"/>
              <a:t>Souhaiter donner le rythme</a:t>
            </a:r>
          </a:p>
          <a:p>
            <a:pPr>
              <a:lnSpc>
                <a:spcPct val="90000"/>
              </a:lnSpc>
              <a:defRPr sz="1400">
                <a:solidFill>
                  <a:schemeClr val="tx1"/>
                </a:solidFill>
                <a:cs typeface="Arial" panose="020B0604020202020204" pitchFamily="34" charset="0"/>
              </a:defRPr>
            </a:pPr>
            <a:r>
              <a:rPr lang="fr-CA" dirty="0"/>
              <a:t>Moins soucieux des relations</a:t>
            </a:r>
          </a:p>
          <a:p>
            <a:pPr>
              <a:lnSpc>
                <a:spcPct val="90000"/>
              </a:lnSpc>
              <a:defRPr sz="1400">
                <a:solidFill>
                  <a:schemeClr val="tx1"/>
                </a:solidFill>
                <a:cs typeface="Arial" panose="020B0604020202020204" pitchFamily="34" charset="0"/>
              </a:defRPr>
            </a:pPr>
            <a:r>
              <a:rPr lang="fr-CA" dirty="0"/>
              <a:t>Travailler dans les délais actuels</a:t>
            </a:r>
          </a:p>
          <a:p>
            <a:pPr>
              <a:lnSpc>
                <a:spcPct val="90000"/>
              </a:lnSpc>
              <a:defRPr sz="1400">
                <a:solidFill>
                  <a:schemeClr val="tx1"/>
                </a:solidFill>
                <a:cs typeface="Arial" panose="020B0604020202020204" pitchFamily="34" charset="0"/>
              </a:defRPr>
            </a:pPr>
            <a:r>
              <a:rPr lang="fr-CA" dirty="0"/>
              <a:t>Diriger les actions des autres</a:t>
            </a:r>
          </a:p>
          <a:p>
            <a:pPr>
              <a:lnSpc>
                <a:spcPct val="90000"/>
              </a:lnSpc>
              <a:defRPr sz="1400">
                <a:solidFill>
                  <a:schemeClr val="tx1"/>
                </a:solidFill>
                <a:cs typeface="Arial" panose="020B0604020202020204" pitchFamily="34" charset="0"/>
              </a:defRPr>
            </a:pPr>
            <a:r>
              <a:rPr lang="fr-CA" dirty="0"/>
              <a:t>Éviter l’inaction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613129" y="3632092"/>
            <a:ext cx="260476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dirty="0"/>
              <a:t>Expressif</a:t>
            </a:r>
          </a:p>
          <a:p>
            <a:pPr>
              <a:lnSpc>
                <a:spcPct val="85000"/>
              </a:lnSpc>
            </a:pPr>
            <a:endParaRPr lang="fr-CA" sz="1400" dirty="0">
              <a:solidFill>
                <a:schemeClr val="tx2"/>
              </a:solidFill>
            </a:endParaRPr>
          </a:p>
          <a:p>
            <a:pPr>
              <a:lnSpc>
                <a:spcPct val="90000"/>
              </a:lnSpc>
              <a:defRPr sz="1400">
                <a:solidFill>
                  <a:schemeClr val="tx1"/>
                </a:solidFill>
                <a:cs typeface="Arial" panose="020B0604020202020204" pitchFamily="34" charset="0"/>
              </a:defRPr>
            </a:pPr>
            <a:r>
              <a:rPr lang="fr-CA" dirty="0"/>
              <a:t>Plus rapide</a:t>
            </a:r>
          </a:p>
          <a:p>
            <a:pPr>
              <a:lnSpc>
                <a:spcPct val="90000"/>
              </a:lnSpc>
              <a:defRPr sz="1400">
                <a:solidFill>
                  <a:schemeClr val="tx1"/>
                </a:solidFill>
                <a:cs typeface="Arial" panose="020B0604020202020204" pitchFamily="34" charset="0"/>
              </a:defRPr>
            </a:pPr>
            <a:r>
              <a:rPr lang="fr-CA" dirty="0"/>
              <a:t>Faire des efforts pour participer</a:t>
            </a:r>
          </a:p>
          <a:p>
            <a:pPr>
              <a:lnSpc>
                <a:spcPct val="90000"/>
              </a:lnSpc>
              <a:defRPr sz="1400">
                <a:solidFill>
                  <a:schemeClr val="tx1"/>
                </a:solidFill>
                <a:cs typeface="Arial" panose="020B0604020202020204" pitchFamily="34" charset="0"/>
              </a:defRPr>
            </a:pPr>
            <a:r>
              <a:rPr lang="fr-CA" dirty="0"/>
              <a:t>Moins soucieux des routines</a:t>
            </a:r>
          </a:p>
          <a:p>
            <a:pPr>
              <a:lnSpc>
                <a:spcPct val="90000"/>
              </a:lnSpc>
              <a:defRPr sz="1400">
                <a:solidFill>
                  <a:schemeClr val="tx1"/>
                </a:solidFill>
                <a:cs typeface="Arial" panose="020B0604020202020204" pitchFamily="34" charset="0"/>
              </a:defRPr>
            </a:pPr>
            <a:r>
              <a:rPr lang="fr-CA" dirty="0"/>
              <a:t>Travailler dans les délais futurs</a:t>
            </a:r>
          </a:p>
          <a:p>
            <a:pPr>
              <a:lnSpc>
                <a:spcPct val="90000"/>
              </a:lnSpc>
              <a:defRPr sz="1400">
                <a:solidFill>
                  <a:schemeClr val="tx1"/>
                </a:solidFill>
                <a:cs typeface="Arial" panose="020B0604020202020204" pitchFamily="34" charset="0"/>
              </a:defRPr>
            </a:pPr>
            <a:r>
              <a:rPr lang="fr-CA" dirty="0"/>
              <a:t>Agir impulsivement</a:t>
            </a:r>
          </a:p>
          <a:p>
            <a:pPr>
              <a:lnSpc>
                <a:spcPct val="90000"/>
              </a:lnSpc>
              <a:defRPr sz="1400">
                <a:solidFill>
                  <a:schemeClr val="tx1"/>
                </a:solidFill>
                <a:cs typeface="Arial" panose="020B0604020202020204" pitchFamily="34" charset="0"/>
              </a:defRPr>
            </a:pPr>
            <a:r>
              <a:rPr lang="fr-CA" dirty="0"/>
              <a:t>Éviter l’isolement</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4"/>
            <a:ext cx="4810125" cy="4841767"/>
            <a:chOff x="5521325" y="584199"/>
            <a:chExt cx="5180542" cy="521462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199"/>
              <a:ext cx="5180542" cy="521462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634826" y="1199678"/>
            <a:ext cx="2918913"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dirty="0"/>
              <a:t>Analytique</a:t>
            </a:r>
            <a:br>
              <a:rPr lang="fr-CA" sz="1400" dirty="0">
                <a:solidFill>
                  <a:schemeClr val="tx2"/>
                </a:solidFill>
              </a:rPr>
            </a:br>
            <a:endParaRPr lang="fr-CA" sz="1400" dirty="0">
              <a:solidFill>
                <a:schemeClr val="tx2"/>
              </a:solidFill>
            </a:endParaRPr>
          </a:p>
          <a:p>
            <a:pPr algn="r">
              <a:lnSpc>
                <a:spcPct val="85000"/>
              </a:lnSpc>
              <a:defRPr sz="1400">
                <a:solidFill>
                  <a:schemeClr val="tx1"/>
                </a:solidFill>
                <a:cs typeface="Arial" panose="020B0604020202020204" pitchFamily="34" charset="0"/>
              </a:defRPr>
            </a:pPr>
            <a:r>
              <a:rPr lang="fr-CA" dirty="0"/>
              <a:t>Plus lent</a:t>
            </a:r>
          </a:p>
          <a:p>
            <a:pPr algn="r">
              <a:lnSpc>
                <a:spcPct val="90000"/>
              </a:lnSpc>
              <a:defRPr sz="1400">
                <a:solidFill>
                  <a:schemeClr val="tx1"/>
                </a:solidFill>
                <a:cs typeface="Arial" panose="020B0604020202020204" pitchFamily="34" charset="0"/>
              </a:defRPr>
            </a:pPr>
            <a:r>
              <a:rPr lang="fr-CA" dirty="0"/>
              <a:t> Faites des efforts pour organiser</a:t>
            </a:r>
          </a:p>
          <a:p>
            <a:pPr algn="r">
              <a:lnSpc>
                <a:spcPct val="90000"/>
              </a:lnSpc>
              <a:defRPr sz="1400">
                <a:solidFill>
                  <a:schemeClr val="tx1"/>
                </a:solidFill>
                <a:cs typeface="Arial" panose="020B0604020202020204" pitchFamily="34" charset="0"/>
              </a:defRPr>
            </a:pPr>
            <a:r>
              <a:rPr lang="fr-CA" dirty="0"/>
              <a:t> Moins soucieux des relations</a:t>
            </a:r>
          </a:p>
          <a:p>
            <a:pPr algn="r">
              <a:lnSpc>
                <a:spcPct val="90000"/>
              </a:lnSpc>
              <a:defRPr sz="1400">
                <a:solidFill>
                  <a:schemeClr val="tx1"/>
                </a:solidFill>
                <a:cs typeface="Arial" panose="020B0604020202020204" pitchFamily="34" charset="0"/>
              </a:defRPr>
            </a:pPr>
            <a:r>
              <a:rPr lang="fr-CA" dirty="0"/>
              <a:t> Travailler dans les délais historiques</a:t>
            </a:r>
          </a:p>
          <a:p>
            <a:pPr algn="r">
              <a:lnSpc>
                <a:spcPct val="90000"/>
              </a:lnSpc>
              <a:defRPr sz="1400">
                <a:solidFill>
                  <a:schemeClr val="tx1"/>
                </a:solidFill>
                <a:cs typeface="Arial" panose="020B0604020202020204" pitchFamily="34" charset="0"/>
              </a:defRPr>
            </a:pPr>
            <a:r>
              <a:rPr lang="fr-CA" dirty="0"/>
              <a:t> Agir avec prudence</a:t>
            </a:r>
          </a:p>
          <a:p>
            <a:pPr algn="r">
              <a:lnSpc>
                <a:spcPct val="90000"/>
              </a:lnSpc>
              <a:defRPr sz="1400">
                <a:solidFill>
                  <a:schemeClr val="tx1"/>
                </a:solidFill>
                <a:cs typeface="Arial" panose="020B0604020202020204" pitchFamily="34" charset="0"/>
              </a:defRPr>
            </a:pPr>
            <a:r>
              <a:rPr lang="fr-CA" dirty="0"/>
              <a:t> Éviter l’implication personnelle</a:t>
            </a:r>
          </a:p>
          <a:p>
            <a:pPr algn="r">
              <a:lnSpc>
                <a:spcPct val="85000"/>
              </a:lnSpc>
              <a:defRPr sz="1400">
                <a:solidFill>
                  <a:schemeClr val="tx2"/>
                </a:solidFill>
              </a:defRPr>
            </a:pPr>
            <a:r>
              <a:rPr lang="fr-CA" dirty="0"/>
              <a:t> </a:t>
            </a:r>
          </a:p>
          <a:p>
            <a:pPr>
              <a:lnSpc>
                <a:spcPct val="85000"/>
              </a:lnSpc>
            </a:pPr>
            <a:endParaRPr lang="fr-CA" sz="1400" dirty="0">
              <a:solidFill>
                <a:schemeClr val="tx2"/>
              </a:solidFill>
            </a:endParaRPr>
          </a:p>
        </p:txBody>
      </p:sp>
    </p:spTree>
    <p:extLst>
      <p:ext uri="{BB962C8B-B14F-4D97-AF65-F5344CB8AC3E}">
        <p14:creationId xmlns:p14="http://schemas.microsoft.com/office/powerpoint/2010/main" val="660845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20635" y="1254034"/>
            <a:ext cx="3565565" cy="970054"/>
          </a:xfrm>
        </p:spPr>
        <p:txBody>
          <a:bodyPr wrap="square">
            <a:noAutofit/>
          </a:bodyPr>
          <a:lstStyle/>
          <a:p>
            <a:r>
              <a:rPr lang="fr-CA"/>
              <a:t>Comportements du client</a:t>
            </a:r>
            <a:endParaRPr lang="fr-CA"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fr-CA"/>
              <a:t> </a:t>
            </a:r>
            <a:endParaRPr lang="fr-CA"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29</a:t>
            </a:fld>
            <a:endParaRPr lang="fr-CA"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287017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dirty="0"/>
              <a:t>Aimable</a:t>
            </a:r>
          </a:p>
          <a:p>
            <a:pPr algn="r">
              <a:lnSpc>
                <a:spcPct val="85000"/>
              </a:lnSpc>
            </a:pPr>
            <a:endParaRPr lang="fr-CA"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Sympathique et accessible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Hochement de tête et autres signes d’encouragement</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Parle moins que les autres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Pose des questions concernant les impacts sur les personnes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Peut acquiescer aux décisions du groupe</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98542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dirty="0"/>
              <a:t>Fonceur</a:t>
            </a:r>
            <a:br>
              <a:rPr lang="fr-CA" sz="1400" dirty="0">
                <a:solidFill>
                  <a:schemeClr val="tx2"/>
                </a:solidFill>
              </a:rPr>
            </a:br>
            <a:endParaRPr lang="fr-CA"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Moins social, plus professionnel</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Contact visuel plus direct</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Direct avec des opinions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Peut poser des questions difficiles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Peut se désengager ou essayer de prendre le contrôle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2870178" cy="2130553"/>
          </a:xfrm>
          <a:prstGeom prst="callout1">
            <a:avLst>
              <a:gd name="adj1" fmla="val 12849"/>
              <a:gd name="adj2" fmla="val 1253"/>
              <a:gd name="adj3" fmla="val 12525"/>
              <a:gd name="adj4" fmla="val 10917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dirty="0"/>
              <a:t>Expressif</a:t>
            </a:r>
          </a:p>
          <a:p>
            <a:pPr>
              <a:lnSpc>
                <a:spcPct val="85000"/>
              </a:lnSpc>
            </a:pPr>
            <a:endParaRPr lang="fr-CA"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Sociable et accessible au début de la rencontre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Parle plus que les autres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Peut s’écarter de l’ordre du jour et parler de divers sujets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Direct avec des opinions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Peut confronter</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98560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dirty="0"/>
              <a:t>Analytique</a:t>
            </a:r>
            <a:br>
              <a:rPr lang="fr-CA" sz="1400" dirty="0">
                <a:solidFill>
                  <a:schemeClr val="tx2"/>
                </a:solidFill>
              </a:rPr>
            </a:br>
            <a:endParaRPr lang="fr-CA"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Moins social, plus professionnel</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Contact visuel moins direct</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Écoute attentivement avant d’offrir des opinions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Pose des questions sur les détails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Peut éviter d’exprimer une opinion ou de prendre une décision</a:t>
            </a:r>
          </a:p>
          <a:p>
            <a:pPr algn="r">
              <a:lnSpc>
                <a:spcPct val="85000"/>
              </a:lnSpc>
              <a:defRPr sz="1400">
                <a:solidFill>
                  <a:schemeClr val="tx2"/>
                </a:solidFill>
              </a:defRPr>
            </a:pPr>
            <a:r>
              <a:rPr lang="fr-CA" dirty="0"/>
              <a:t> </a:t>
            </a:r>
          </a:p>
          <a:p>
            <a:pPr>
              <a:lnSpc>
                <a:spcPct val="85000"/>
              </a:lnSpc>
            </a:pPr>
            <a:endParaRPr lang="fr-CA" sz="1400" dirty="0">
              <a:solidFill>
                <a:schemeClr val="tx2"/>
              </a:solidFill>
            </a:endParaRPr>
          </a:p>
        </p:txBody>
      </p:sp>
      <p:sp>
        <p:nvSpPr>
          <p:cNvPr id="16" name="Rectangle 15">
            <a:extLst>
              <a:ext uri="{FF2B5EF4-FFF2-40B4-BE49-F238E27FC236}">
                <a16:creationId xmlns:a16="http://schemas.microsoft.com/office/drawing/2014/main" id="{1F4E8B45-0915-42EB-9DFF-A680DFE29492}"/>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7" name="Rectangle 16">
            <a:extLst>
              <a:ext uri="{FF2B5EF4-FFF2-40B4-BE49-F238E27FC236}">
                <a16:creationId xmlns:a16="http://schemas.microsoft.com/office/drawing/2014/main" id="{D324EF3B-5357-47F0-A4D0-42A103B190FC}"/>
              </a:ext>
            </a:extLst>
          </p:cNvPr>
          <p:cNvSpPr/>
          <p:nvPr/>
        </p:nvSpPr>
        <p:spPr bwMode="gray">
          <a:xfrm>
            <a:off x="6729142" y="5603533"/>
            <a:ext cx="271434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9" name="Rectangle 18">
            <a:extLst>
              <a:ext uri="{FF2B5EF4-FFF2-40B4-BE49-F238E27FC236}">
                <a16:creationId xmlns:a16="http://schemas.microsoft.com/office/drawing/2014/main" id="{AB2AA927-0042-4361-BB39-0A784838010B}"/>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20" name="Rectangle 19">
            <a:extLst>
              <a:ext uri="{FF2B5EF4-FFF2-40B4-BE49-F238E27FC236}">
                <a16:creationId xmlns:a16="http://schemas.microsoft.com/office/drawing/2014/main" id="{7D787AF1-6BCD-4FBA-BC0B-F8A3EF762640}"/>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Tree>
    <p:extLst>
      <p:ext uri="{BB962C8B-B14F-4D97-AF65-F5344CB8AC3E}">
        <p14:creationId xmlns:p14="http://schemas.microsoft.com/office/powerpoint/2010/main" val="858509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fr-CA" dirty="0">
                <a:solidFill>
                  <a:srgbClr val="146899"/>
                </a:solidFill>
              </a:rPr>
              <a:t>Ce que vous apprendrez</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8077200" cy="3131684"/>
          </a:xfrm>
        </p:spPr>
        <p:txBody>
          <a:bodyPr>
            <a:noAutofit/>
          </a:bodyPr>
          <a:lstStyle/>
          <a:p>
            <a:pPr marL="342900" marR="0" lvl="0" indent="-342900">
              <a:lnSpc>
                <a:spcPct val="107000"/>
              </a:lnSpc>
              <a:spcBef>
                <a:spcPts val="0"/>
              </a:spcBef>
              <a:spcAft>
                <a:spcPts val="0"/>
              </a:spcAft>
              <a:buFont typeface="+mj-lt"/>
              <a:buAutoNum type="arabicPeriod"/>
            </a:pPr>
            <a:r>
              <a:rPr lang="fr-CA"/>
              <a:t>Comment prédire le comportement des clients. </a:t>
            </a:r>
          </a:p>
          <a:p>
            <a:pPr marL="342900" marR="0" lvl="0" indent="-342900">
              <a:lnSpc>
                <a:spcPct val="107000"/>
              </a:lnSpc>
              <a:spcBef>
                <a:spcPts val="0"/>
              </a:spcBef>
              <a:spcAft>
                <a:spcPts val="0"/>
              </a:spcAft>
              <a:buFont typeface="+mj-lt"/>
              <a:buAutoNum type="arabicPeriod"/>
              <a:defRPr sz="2400"/>
            </a:pPr>
            <a:r>
              <a:rPr lang="fr-CA"/>
              <a:t>Ce qui cause le stress des clients.</a:t>
            </a:r>
          </a:p>
          <a:p>
            <a:pPr marL="342900" marR="0" lvl="0" indent="-342900">
              <a:lnSpc>
                <a:spcPct val="107000"/>
              </a:lnSpc>
              <a:spcBef>
                <a:spcPts val="0"/>
              </a:spcBef>
              <a:spcAft>
                <a:spcPts val="0"/>
              </a:spcAft>
              <a:buFont typeface="+mj-lt"/>
              <a:buAutoNum type="arabicPeriod"/>
            </a:pPr>
            <a:r>
              <a:rPr lang="fr-CA"/>
              <a:t>Comment reconnaître et satisfaire leurs besoins.</a:t>
            </a:r>
          </a:p>
          <a:p>
            <a:pPr marL="342900" marR="0" lvl="0" indent="-342900">
              <a:lnSpc>
                <a:spcPct val="107000"/>
              </a:lnSpc>
              <a:spcBef>
                <a:spcPts val="0"/>
              </a:spcBef>
              <a:spcAft>
                <a:spcPts val="0"/>
              </a:spcAft>
              <a:buFont typeface="+mj-lt"/>
              <a:buAutoNum type="arabicPeriod"/>
            </a:pPr>
            <a:r>
              <a:rPr lang="fr-CA"/>
              <a:t>Comment préparer les réunions et adapter la communication.</a:t>
            </a:r>
          </a:p>
          <a:p>
            <a:pPr marL="342900" marR="0" lvl="0" indent="-342900">
              <a:lnSpc>
                <a:spcPct val="107000"/>
              </a:lnSpc>
              <a:spcBef>
                <a:spcPts val="0"/>
              </a:spcBef>
              <a:spcAft>
                <a:spcPts val="0"/>
              </a:spcAft>
              <a:buFont typeface="+mj-lt"/>
              <a:buAutoNum type="arabicPeriod"/>
            </a:pPr>
            <a:r>
              <a:rPr lang="fr-CA"/>
              <a:t>Comment gagner la confiance des clients.</a:t>
            </a:r>
          </a:p>
          <a:p>
            <a:pPr marL="342900" marR="0" lvl="0" indent="-342900">
              <a:lnSpc>
                <a:spcPct val="107000"/>
              </a:lnSpc>
              <a:spcBef>
                <a:spcPts val="0"/>
              </a:spcBef>
              <a:spcAft>
                <a:spcPts val="0"/>
              </a:spcAft>
              <a:buFont typeface="+mj-lt"/>
              <a:buAutoNum type="arabicPeriod"/>
            </a:pPr>
            <a:endParaRPr lang="fr-CA" sz="2400" dirty="0">
              <a:cs typeface="+mn-cs"/>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3</a:t>
            </a:fld>
            <a:endParaRPr lang="fr-CA"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3991423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5059" y="228600"/>
            <a:ext cx="3693230" cy="1995488"/>
          </a:xfrm>
        </p:spPr>
        <p:txBody>
          <a:bodyPr wrap="square">
            <a:noAutofit/>
          </a:bodyPr>
          <a:lstStyle/>
          <a:p>
            <a:r>
              <a:rPr lang="fr-CA" dirty="0"/>
              <a:t>Tension du client</a:t>
            </a:r>
            <a:endParaRPr lang="fr-CA"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CA"/>
              <a:t> </a:t>
            </a:r>
            <a:endParaRPr lang="fr-CA" dirty="0"/>
          </a:p>
        </p:txBody>
      </p:sp>
      <p:sp>
        <p:nvSpPr>
          <p:cNvPr id="2" name="Text Placeholder 1">
            <a:extLst>
              <a:ext uri="{FF2B5EF4-FFF2-40B4-BE49-F238E27FC236}">
                <a16:creationId xmlns:a16="http://schemas.microsoft.com/office/drawing/2014/main" id="{F45F9AB8-0A2F-4986-9B9B-BFA1293B3DEA}"/>
              </a:ext>
            </a:extLst>
          </p:cNvPr>
          <p:cNvSpPr>
            <a:spLocks noGrp="1"/>
          </p:cNvSpPr>
          <p:nvPr>
            <p:ph type="body" sz="half" idx="2"/>
          </p:nvPr>
        </p:nvSpPr>
        <p:spPr>
          <a:xfrm>
            <a:off x="626301" y="2352675"/>
            <a:ext cx="3451987" cy="3590926"/>
          </a:xfrm>
        </p:spPr>
        <p:txBody>
          <a:bodyPr wrap="square">
            <a:noAutofit/>
          </a:bodyPr>
          <a:lstStyle/>
          <a:p>
            <a:pPr>
              <a:defRPr>
                <a:solidFill>
                  <a:schemeClr val="tx1"/>
                </a:solidFill>
              </a:defRPr>
            </a:pPr>
            <a:r>
              <a:rPr lang="fr-CA" dirty="0"/>
              <a:t>Quelle est la cause du stress pour chaque Style?</a:t>
            </a:r>
          </a:p>
          <a:p>
            <a:endParaRPr lang="fr-CA"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30</a:t>
            </a:fld>
            <a:endParaRPr lang="fr-CA"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dirty="0"/>
              <a:t>Aimable</a:t>
            </a:r>
          </a:p>
          <a:p>
            <a:pPr algn="r">
              <a:lnSpc>
                <a:spcPct val="85000"/>
              </a:lnSpc>
            </a:pPr>
            <a:endParaRPr lang="fr-CA"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Trop de formalité et axé sur les tâches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Manque de collaboration pour trouver des solutions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Axé sur la vente plutôt que sur la relation à long terme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Trop de changements, trop rapidement</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95771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dirty="0"/>
              <a:t>Fonceur</a:t>
            </a:r>
            <a:br>
              <a:rPr lang="fr-CA" sz="1400" dirty="0">
                <a:solidFill>
                  <a:schemeClr val="tx2"/>
                </a:solidFill>
              </a:rPr>
            </a:br>
            <a:endParaRPr lang="fr-CA"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Manque de structure et de résultats clairs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N’a pas la possibilité d’exprimer ses opinions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Aucune solution de fond</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Progrès lents</a:t>
            </a:r>
          </a:p>
          <a:p>
            <a:pPr marL="285750" indent="-285750">
              <a:lnSpc>
                <a:spcPct val="90000"/>
              </a:lnSpc>
              <a:buFont typeface="Arial" panose="020B0604020202020204" pitchFamily="34" charset="0"/>
              <a:buChar char="•"/>
            </a:pPr>
            <a:endParaRPr lang="fr-CA" sz="1400" dirty="0">
              <a:solidFill>
                <a:schemeClr val="tx1"/>
              </a:solidFill>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dirty="0"/>
              <a:t>Expressif</a:t>
            </a:r>
          </a:p>
          <a:p>
            <a:pPr>
              <a:lnSpc>
                <a:spcPct val="85000"/>
              </a:lnSpc>
            </a:pPr>
            <a:endParaRPr lang="fr-CA"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Ne pas être reconnu pour ses contributions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Trop de détails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Trop de structure sans conversation libre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Pas assez d’attention sur les possibilités futures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95789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dirty="0"/>
              <a:t>Analytique</a:t>
            </a:r>
            <a:br>
              <a:rPr lang="fr-CA" sz="1400" dirty="0">
                <a:solidFill>
                  <a:schemeClr val="tx2"/>
                </a:solidFill>
              </a:rPr>
            </a:br>
            <a:endParaRPr lang="fr-CA"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dirty="0"/>
              <a:t>Manque de concentration et d’organisation</a:t>
            </a:r>
          </a:p>
          <a:p>
            <a:pPr marL="285750" indent="-285750">
              <a:lnSpc>
                <a:spcPct val="85000"/>
              </a:lnSpc>
              <a:buFont typeface="Arial" panose="020B0604020202020204" pitchFamily="34" charset="0"/>
              <a:buChar char="•"/>
              <a:defRPr sz="1400">
                <a:solidFill>
                  <a:schemeClr val="tx1"/>
                </a:solidFill>
                <a:cs typeface="Arial" panose="020B0604020202020204" pitchFamily="34" charset="0"/>
              </a:defRPr>
            </a:pPr>
            <a:r>
              <a:rPr lang="fr-CA" dirty="0"/>
              <a:t>Pressions pour obtenir une vente rapide</a:t>
            </a:r>
          </a:p>
          <a:p>
            <a:pPr marL="285750" indent="-285750">
              <a:lnSpc>
                <a:spcPct val="85000"/>
              </a:lnSpc>
              <a:buFont typeface="Arial" panose="020B0604020202020204" pitchFamily="34" charset="0"/>
              <a:buChar char="•"/>
              <a:defRPr sz="1400">
                <a:solidFill>
                  <a:schemeClr val="tx1"/>
                </a:solidFill>
                <a:cs typeface="Arial" panose="020B0604020202020204" pitchFamily="34" charset="0"/>
              </a:defRPr>
            </a:pPr>
            <a:r>
              <a:rPr lang="fr-CA" dirty="0"/>
              <a:t>Axé sur les généralités sans tenir compte des détails</a:t>
            </a:r>
          </a:p>
          <a:p>
            <a:pPr marL="285750" indent="-285750">
              <a:lnSpc>
                <a:spcPct val="85000"/>
              </a:lnSpc>
              <a:buFont typeface="Arial" panose="020B0604020202020204" pitchFamily="34" charset="0"/>
              <a:buChar char="•"/>
              <a:defRPr sz="1400">
                <a:solidFill>
                  <a:schemeClr val="tx1"/>
                </a:solidFill>
                <a:cs typeface="Arial" panose="020B0604020202020204" pitchFamily="34" charset="0"/>
              </a:defRPr>
            </a:pPr>
            <a:r>
              <a:rPr lang="fr-CA" dirty="0"/>
              <a:t>Trop de changements sans tenir compte des conséquences</a:t>
            </a:r>
          </a:p>
          <a:p>
            <a:pPr algn="r">
              <a:lnSpc>
                <a:spcPct val="85000"/>
              </a:lnSpc>
              <a:defRPr sz="1400">
                <a:solidFill>
                  <a:schemeClr val="tx2"/>
                </a:solidFill>
              </a:defRPr>
            </a:pPr>
            <a:r>
              <a:rPr lang="fr-CA" dirty="0"/>
              <a:t> </a:t>
            </a:r>
          </a:p>
          <a:p>
            <a:pPr>
              <a:lnSpc>
                <a:spcPct val="85000"/>
              </a:lnSpc>
            </a:pPr>
            <a:endParaRPr lang="fr-CA" sz="1400" dirty="0">
              <a:solidFill>
                <a:schemeClr val="tx2"/>
              </a:solidFill>
            </a:endParaRPr>
          </a:p>
        </p:txBody>
      </p:sp>
      <p:sp>
        <p:nvSpPr>
          <p:cNvPr id="17" name="Rectangle 16">
            <a:extLst>
              <a:ext uri="{FF2B5EF4-FFF2-40B4-BE49-F238E27FC236}">
                <a16:creationId xmlns:a16="http://schemas.microsoft.com/office/drawing/2014/main" id="{8EF5BC7B-DB12-4FAE-BC2D-F0702AD8D6B4}"/>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9" name="Rectangle 18">
            <a:extLst>
              <a:ext uri="{FF2B5EF4-FFF2-40B4-BE49-F238E27FC236}">
                <a16:creationId xmlns:a16="http://schemas.microsoft.com/office/drawing/2014/main" id="{F92E41F9-83DC-4BA6-A874-0E8909252908}"/>
              </a:ext>
            </a:extLst>
          </p:cNvPr>
          <p:cNvSpPr/>
          <p:nvPr/>
        </p:nvSpPr>
        <p:spPr bwMode="gray">
          <a:xfrm>
            <a:off x="6657858" y="5616648"/>
            <a:ext cx="281804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20" name="Rectangle 19">
            <a:extLst>
              <a:ext uri="{FF2B5EF4-FFF2-40B4-BE49-F238E27FC236}">
                <a16:creationId xmlns:a16="http://schemas.microsoft.com/office/drawing/2014/main" id="{63E0509C-B201-4BA8-ABE8-92B7DAEAB108}"/>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21" name="Rectangle 20">
            <a:extLst>
              <a:ext uri="{FF2B5EF4-FFF2-40B4-BE49-F238E27FC236}">
                <a16:creationId xmlns:a16="http://schemas.microsoft.com/office/drawing/2014/main" id="{99F41360-B951-4EB6-97EB-B7004463CA7A}"/>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Tree>
    <p:extLst>
      <p:ext uri="{BB962C8B-B14F-4D97-AF65-F5344CB8AC3E}">
        <p14:creationId xmlns:p14="http://schemas.microsoft.com/office/powerpoint/2010/main" val="420521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wrap="square">
            <a:noAutofit/>
          </a:bodyPr>
          <a:lstStyle/>
          <a:p>
            <a:r>
              <a:rPr lang="fr-CA" dirty="0"/>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fr-CA" dirty="0">
                <a:solidFill>
                  <a:schemeClr val="tx1"/>
                </a:solidFill>
              </a:rPr>
              <a:t>Comportement exagéré utilisé pour réduire la tension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31</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3257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634826" y="1560865"/>
            <a:ext cx="2965128"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Analytique</a:t>
            </a:r>
            <a:br>
              <a:rPr lang="fr-CA" dirty="0">
                <a:solidFill>
                  <a:schemeClr val="tx2"/>
                </a:solidFill>
                <a:latin typeface="Arial Black" panose="020B0A04020102020204" pitchFamily="34" charset="0"/>
              </a:rPr>
            </a:br>
            <a:endParaRPr lang="fr-CA" dirty="0">
              <a:solidFill>
                <a:schemeClr val="tx2"/>
              </a:solidFill>
              <a:latin typeface="Arial Black" panose="020B0A04020102020204" pitchFamily="34" charset="0"/>
            </a:endParaRPr>
          </a:p>
          <a:p>
            <a:pPr algn="r">
              <a:lnSpc>
                <a:spcPct val="85000"/>
              </a:lnSpc>
              <a:defRPr>
                <a:solidFill>
                  <a:schemeClr val="tx2"/>
                </a:solidFill>
              </a:defRPr>
            </a:pPr>
            <a:r>
              <a:rPr lang="fr-CA" dirty="0"/>
              <a:t>ÉVITE : Se retire pour réduire la tension personnelle.</a:t>
            </a:r>
          </a:p>
          <a:p>
            <a:pPr algn="r">
              <a:lnSpc>
                <a:spcPct val="85000"/>
              </a:lnSpc>
              <a:defRPr sz="1600">
                <a:solidFill>
                  <a:schemeClr val="tx2"/>
                </a:solidFill>
              </a:defRPr>
            </a:pPr>
            <a:r>
              <a:rPr lang="fr-CA" dirty="0"/>
              <a:t> </a:t>
            </a:r>
          </a:p>
          <a:p>
            <a:pPr>
              <a:lnSpc>
                <a:spcPct val="85000"/>
              </a:lnSpc>
            </a:pPr>
            <a:endParaRPr lang="fr-CA"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867275" y="3959646"/>
            <a:ext cx="2732679"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Aimable</a:t>
            </a:r>
          </a:p>
          <a:p>
            <a:pPr algn="r">
              <a:lnSpc>
                <a:spcPct val="85000"/>
              </a:lnSpc>
            </a:pPr>
            <a:endParaRPr lang="fr-CA" sz="1600" dirty="0">
              <a:solidFill>
                <a:schemeClr val="tx2"/>
              </a:solidFill>
              <a:latin typeface="Arial Black" panose="020B0A04020102020204" pitchFamily="34" charset="0"/>
            </a:endParaRPr>
          </a:p>
          <a:p>
            <a:pPr algn="r">
              <a:lnSpc>
                <a:spcPct val="85000"/>
              </a:lnSpc>
              <a:defRPr>
                <a:solidFill>
                  <a:schemeClr val="tx2"/>
                </a:solidFill>
              </a:defRPr>
            </a:pPr>
            <a:r>
              <a:rPr lang="fr-CA" dirty="0"/>
              <a:t>ACQUIESCE : Consent pour réduire la tension personnelle.</a:t>
            </a:r>
          </a:p>
          <a:p>
            <a:pPr>
              <a:lnSpc>
                <a:spcPct val="85000"/>
              </a:lnSpc>
            </a:pPr>
            <a:endParaRPr lang="fr-CA"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4" y="1560865"/>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Fonceur</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defRPr>
            </a:pPr>
            <a:r>
              <a:rPr lang="fr-CA" dirty="0"/>
              <a:t>AUTOCRATIQUE : Prendre les choses en main pour réduire la tension personnelle.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59646"/>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Expressif</a:t>
            </a:r>
          </a:p>
          <a:p>
            <a:pPr>
              <a:lnSpc>
                <a:spcPct val="85000"/>
              </a:lnSpc>
            </a:pPr>
            <a:endParaRPr lang="fr-CA" sz="1600" dirty="0">
              <a:solidFill>
                <a:schemeClr val="tx2"/>
              </a:solidFill>
              <a:latin typeface="Arial Black" panose="020B0A04020102020204" pitchFamily="34" charset="0"/>
            </a:endParaRPr>
          </a:p>
          <a:p>
            <a:pPr>
              <a:lnSpc>
                <a:spcPct val="85000"/>
              </a:lnSpc>
              <a:defRPr>
                <a:solidFill>
                  <a:schemeClr val="tx2"/>
                </a:solidFill>
              </a:defRPr>
            </a:pPr>
            <a:r>
              <a:rPr lang="fr-CA" dirty="0"/>
              <a:t>ATTAQUE : Confronte pour réduire la tension personnelle.</a:t>
            </a:r>
          </a:p>
        </p:txBody>
      </p:sp>
      <p:sp>
        <p:nvSpPr>
          <p:cNvPr id="2" name="Title 6">
            <a:extLst>
              <a:ext uri="{FF2B5EF4-FFF2-40B4-BE49-F238E27FC236}">
                <a16:creationId xmlns:a16="http://schemas.microsoft.com/office/drawing/2014/main" id="{E851C258-BC43-50C4-A313-74942BB03DC2}"/>
              </a:ext>
            </a:extLst>
          </p:cNvPr>
          <p:cNvSpPr txBox="1">
            <a:spLocks/>
          </p:cNvSpPr>
          <p:nvPr/>
        </p:nvSpPr>
        <p:spPr>
          <a:xfrm>
            <a:off x="390523" y="633399"/>
            <a:ext cx="3343277" cy="1995488"/>
          </a:xfrm>
          <a:prstGeom prst="rect">
            <a:avLst/>
          </a:prstGeom>
        </p:spPr>
        <p:txBody>
          <a:bodyPr vert="horz" wrap="square" lIns="0" tIns="0" rIns="0" bIns="0" anchor="b">
            <a:noAutofit/>
          </a:bodyPr>
          <a:lst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a:lstStyle>
          <a:p>
            <a:r>
              <a:rPr lang="fr-CA" dirty="0"/>
              <a:t>Comportement de sauvegarde</a:t>
            </a:r>
            <a:br>
              <a:rPr lang="fr-CA" dirty="0"/>
            </a:br>
            <a:endParaRPr lang="fr-CA" dirty="0"/>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25885" y="1254034"/>
            <a:ext cx="3633331" cy="970054"/>
          </a:xfrm>
        </p:spPr>
        <p:txBody>
          <a:bodyPr wrap="square">
            <a:noAutofit/>
          </a:bodyPr>
          <a:lstStyle/>
          <a:p>
            <a:r>
              <a:rPr lang="fr-CA"/>
              <a:t>Répondre aux besoins du client</a:t>
            </a:r>
            <a:endParaRPr lang="fr-CA"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fr-CA"/>
              <a:t> </a:t>
            </a:r>
            <a:endParaRPr lang="fr-CA"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32</a:t>
            </a:fld>
            <a:endParaRPr lang="fr-CA"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563199"/>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dirty="0"/>
              <a:t>Aimable</a:t>
            </a:r>
          </a:p>
          <a:p>
            <a:pPr algn="r">
              <a:lnSpc>
                <a:spcPct val="85000"/>
              </a:lnSpc>
            </a:pPr>
            <a:endParaRPr lang="fr-CA"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fr-CA" dirty="0"/>
              <a:t>Socialisation : prenez le temps d’apprendre à les connaître</a:t>
            </a:r>
          </a:p>
          <a:p>
            <a:pPr marL="285750" indent="-285750">
              <a:lnSpc>
                <a:spcPct val="85000"/>
              </a:lnSpc>
              <a:buFont typeface="Arial" panose="020B0604020202020204" pitchFamily="34" charset="0"/>
              <a:buChar char="•"/>
              <a:defRPr sz="1400">
                <a:solidFill>
                  <a:schemeClr val="tx2"/>
                </a:solidFill>
              </a:defRPr>
            </a:pPr>
            <a:r>
              <a:rPr lang="fr-CA" dirty="0"/>
              <a:t>Sécurité : essayez de minimiser les risques pour eux</a:t>
            </a:r>
          </a:p>
          <a:p>
            <a:pPr marL="285750" indent="-285750">
              <a:lnSpc>
                <a:spcPct val="85000"/>
              </a:lnSpc>
              <a:buFont typeface="Arial" panose="020B0604020202020204" pitchFamily="34" charset="0"/>
              <a:buChar char="•"/>
              <a:defRPr sz="1400">
                <a:solidFill>
                  <a:schemeClr val="tx2"/>
                </a:solidFill>
              </a:defRPr>
            </a:pPr>
            <a:r>
              <a:rPr lang="fr-CA" dirty="0"/>
              <a:t>Engagement et consensus : impliquez les autres dans les décisions pour obtenir l’approbation</a:t>
            </a:r>
          </a:p>
          <a:p>
            <a:pPr marL="285750" indent="-285750">
              <a:lnSpc>
                <a:spcPct val="85000"/>
              </a:lnSpc>
              <a:buFont typeface="Arial" panose="020B0604020202020204" pitchFamily="34" charset="0"/>
              <a:buChar char="•"/>
              <a:defRPr sz="1400">
                <a:solidFill>
                  <a:schemeClr val="tx2"/>
                </a:solidFill>
              </a:defRPr>
            </a:pPr>
            <a:r>
              <a:rPr lang="fr-CA" dirty="0"/>
              <a:t>Réassurance : faites-leur savoir que des projets similaires ont déjà réussi</a:t>
            </a:r>
          </a:p>
          <a:p>
            <a:pPr>
              <a:lnSpc>
                <a:spcPct val="85000"/>
              </a:lnSpc>
            </a:pPr>
            <a:endParaRPr lang="fr-CA"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dirty="0"/>
              <a:t>Fonceur</a:t>
            </a:r>
            <a:br>
              <a:rPr lang="fr-CA" sz="1400" dirty="0">
                <a:solidFill>
                  <a:schemeClr val="tx2"/>
                </a:solidFill>
              </a:rPr>
            </a:br>
            <a:endParaRPr lang="fr-CA"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fr-CA" dirty="0"/>
              <a:t>Résultats : livrez comme convenu et rapidement, si possible</a:t>
            </a:r>
          </a:p>
          <a:p>
            <a:pPr marL="285750" indent="-285750">
              <a:lnSpc>
                <a:spcPct val="85000"/>
              </a:lnSpc>
              <a:buFont typeface="Arial" panose="020B0604020202020204" pitchFamily="34" charset="0"/>
              <a:buChar char="•"/>
              <a:defRPr sz="1400">
                <a:solidFill>
                  <a:schemeClr val="tx2"/>
                </a:solidFill>
              </a:defRPr>
            </a:pPr>
            <a:r>
              <a:rPr lang="fr-CA" dirty="0"/>
              <a:t>Compétence : montrez les capacités de votre équipe</a:t>
            </a:r>
          </a:p>
          <a:p>
            <a:pPr marL="285750" indent="-285750">
              <a:lnSpc>
                <a:spcPct val="85000"/>
              </a:lnSpc>
              <a:buFont typeface="Arial" panose="020B0604020202020204" pitchFamily="34" charset="0"/>
              <a:buChar char="•"/>
              <a:defRPr sz="1400">
                <a:solidFill>
                  <a:schemeClr val="tx2"/>
                </a:solidFill>
              </a:defRPr>
            </a:pPr>
            <a:r>
              <a:rPr lang="fr-CA" dirty="0"/>
              <a:t>Sincérité : soyez franc et professionnel</a:t>
            </a:r>
          </a:p>
          <a:p>
            <a:pPr marL="285750" indent="-285750">
              <a:lnSpc>
                <a:spcPct val="85000"/>
              </a:lnSpc>
              <a:buFont typeface="Arial" panose="020B0604020202020204" pitchFamily="34" charset="0"/>
              <a:buChar char="•"/>
              <a:defRPr sz="1400">
                <a:solidFill>
                  <a:schemeClr val="tx2"/>
                </a:solidFill>
              </a:defRPr>
            </a:pPr>
            <a:r>
              <a:rPr lang="fr-CA" dirty="0"/>
              <a:t>Efficacité : respectez leur temps et mettez-vous rapidement au travail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563199"/>
            <a:ext cx="338415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dirty="0"/>
              <a:t>Expressif</a:t>
            </a:r>
          </a:p>
          <a:p>
            <a:pPr>
              <a:lnSpc>
                <a:spcPct val="85000"/>
              </a:lnSpc>
            </a:pPr>
            <a:endParaRPr lang="fr-CA"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fr-CA" dirty="0"/>
              <a:t>Soutien : aidez à concrétiser leurs visions</a:t>
            </a:r>
          </a:p>
          <a:p>
            <a:pPr marL="285750" indent="-285750">
              <a:lnSpc>
                <a:spcPct val="85000"/>
              </a:lnSpc>
              <a:buFont typeface="Arial" panose="020B0604020202020204" pitchFamily="34" charset="0"/>
              <a:buChar char="•"/>
              <a:defRPr sz="1400">
                <a:solidFill>
                  <a:schemeClr val="tx2"/>
                </a:solidFill>
              </a:defRPr>
            </a:pPr>
            <a:r>
              <a:rPr lang="fr-CA" dirty="0"/>
              <a:t>Approbation : n’entrez pas en concurrence avec eux pour la reconnaissance</a:t>
            </a:r>
          </a:p>
          <a:p>
            <a:pPr marL="285750" indent="-285750">
              <a:lnSpc>
                <a:spcPct val="85000"/>
              </a:lnSpc>
              <a:buFont typeface="Arial" panose="020B0604020202020204" pitchFamily="34" charset="0"/>
              <a:buChar char="•"/>
              <a:defRPr sz="1400">
                <a:solidFill>
                  <a:schemeClr val="tx2"/>
                </a:solidFill>
              </a:defRPr>
            </a:pPr>
            <a:r>
              <a:rPr lang="fr-CA" dirty="0"/>
              <a:t>Respect et importance : ils aiment l’attention, surtout celle des dirigeants</a:t>
            </a:r>
          </a:p>
          <a:p>
            <a:pPr marL="285750" indent="-285750">
              <a:lnSpc>
                <a:spcPct val="85000"/>
              </a:lnSpc>
              <a:buFont typeface="Arial" panose="020B0604020202020204" pitchFamily="34" charset="0"/>
              <a:buChar char="•"/>
              <a:defRPr sz="1400">
                <a:solidFill>
                  <a:schemeClr val="tx2"/>
                </a:solidFill>
              </a:defRPr>
            </a:pPr>
            <a:r>
              <a:rPr lang="fr-CA" dirty="0"/>
              <a:t>Voix : donnez-leur le temps de s’exprimer, même si cela ne concerne pas l’objet de la réunion</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dirty="0"/>
              <a:t>Analytique</a:t>
            </a:r>
            <a:br>
              <a:rPr lang="fr-CA" sz="1400" dirty="0">
                <a:solidFill>
                  <a:schemeClr val="tx2"/>
                </a:solidFill>
              </a:rPr>
            </a:br>
            <a:endParaRPr lang="fr-CA"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fr-CA" dirty="0"/>
              <a:t>Preuves et informations : partagez avec eux</a:t>
            </a:r>
          </a:p>
          <a:p>
            <a:pPr marL="285750" indent="-285750">
              <a:lnSpc>
                <a:spcPct val="85000"/>
              </a:lnSpc>
              <a:buFont typeface="Arial" panose="020B0604020202020204" pitchFamily="34" charset="0"/>
              <a:buChar char="•"/>
              <a:defRPr sz="1400">
                <a:solidFill>
                  <a:schemeClr val="tx2"/>
                </a:solidFill>
              </a:defRPr>
            </a:pPr>
            <a:r>
              <a:rPr lang="fr-CA" dirty="0"/>
              <a:t>Transparence : ils veulent voir et comprendre vos processus</a:t>
            </a:r>
          </a:p>
          <a:p>
            <a:pPr marL="285750" indent="-285750">
              <a:lnSpc>
                <a:spcPct val="85000"/>
              </a:lnSpc>
              <a:buFont typeface="Arial" panose="020B0604020202020204" pitchFamily="34" charset="0"/>
              <a:buChar char="•"/>
              <a:defRPr sz="1400">
                <a:solidFill>
                  <a:schemeClr val="tx2"/>
                </a:solidFill>
              </a:defRPr>
            </a:pPr>
            <a:r>
              <a:rPr lang="fr-CA" dirty="0"/>
              <a:t>Être compris : montrez que vous comprenez leurs problèmes</a:t>
            </a:r>
          </a:p>
          <a:p>
            <a:pPr marL="285750" indent="-285750">
              <a:lnSpc>
                <a:spcPct val="85000"/>
              </a:lnSpc>
              <a:buFont typeface="Arial" panose="020B0604020202020204" pitchFamily="34" charset="0"/>
              <a:buChar char="•"/>
              <a:defRPr sz="1400">
                <a:solidFill>
                  <a:schemeClr val="tx2"/>
                </a:solidFill>
              </a:defRPr>
            </a:pPr>
            <a:r>
              <a:rPr lang="fr-CA" dirty="0"/>
              <a:t>Du temps pour réfléchir : ne faites pas pression pour obtenir des décisions rapides</a:t>
            </a:r>
          </a:p>
          <a:p>
            <a:pPr algn="r">
              <a:lnSpc>
                <a:spcPct val="85000"/>
              </a:lnSpc>
              <a:defRPr sz="1400">
                <a:solidFill>
                  <a:schemeClr val="tx2"/>
                </a:solidFill>
              </a:defRPr>
            </a:pPr>
            <a:r>
              <a:rPr lang="fr-CA" dirty="0"/>
              <a:t> </a:t>
            </a:r>
          </a:p>
          <a:p>
            <a:pPr>
              <a:lnSpc>
                <a:spcPct val="85000"/>
              </a:lnSpc>
            </a:pPr>
            <a:endParaRPr lang="fr-CA" sz="1400" dirty="0">
              <a:solidFill>
                <a:schemeClr val="tx2"/>
              </a:solidFill>
            </a:endParaRPr>
          </a:p>
        </p:txBody>
      </p:sp>
      <p:sp>
        <p:nvSpPr>
          <p:cNvPr id="16" name="Rectangle 15">
            <a:extLst>
              <a:ext uri="{FF2B5EF4-FFF2-40B4-BE49-F238E27FC236}">
                <a16:creationId xmlns:a16="http://schemas.microsoft.com/office/drawing/2014/main" id="{F4EABA9C-F661-448C-9A0F-2C641E2DE903}"/>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7" name="Rectangle 16">
            <a:extLst>
              <a:ext uri="{FF2B5EF4-FFF2-40B4-BE49-F238E27FC236}">
                <a16:creationId xmlns:a16="http://schemas.microsoft.com/office/drawing/2014/main" id="{E241A2F8-D5EB-4D83-84AD-7D11F985F743}"/>
              </a:ext>
            </a:extLst>
          </p:cNvPr>
          <p:cNvSpPr/>
          <p:nvPr/>
        </p:nvSpPr>
        <p:spPr bwMode="gray">
          <a:xfrm>
            <a:off x="7257313" y="5568703"/>
            <a:ext cx="159831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 </a:t>
            </a:r>
            <a:br>
              <a:rPr lang="fr-CA" dirty="0"/>
            </a:br>
            <a:endParaRPr lang="fr-CA" dirty="0"/>
          </a:p>
        </p:txBody>
      </p:sp>
      <p:sp>
        <p:nvSpPr>
          <p:cNvPr id="19" name="Rectangle 18">
            <a:extLst>
              <a:ext uri="{FF2B5EF4-FFF2-40B4-BE49-F238E27FC236}">
                <a16:creationId xmlns:a16="http://schemas.microsoft.com/office/drawing/2014/main" id="{18C7A24E-9E80-4DA6-8755-36E7209AB8CC}"/>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20" name="Rectangle 19">
            <a:extLst>
              <a:ext uri="{FF2B5EF4-FFF2-40B4-BE49-F238E27FC236}">
                <a16:creationId xmlns:a16="http://schemas.microsoft.com/office/drawing/2014/main" id="{B724F416-DC8C-4A90-9E32-EADADFBC67F9}"/>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Tree>
    <p:extLst>
      <p:ext uri="{BB962C8B-B14F-4D97-AF65-F5344CB8AC3E}">
        <p14:creationId xmlns:p14="http://schemas.microsoft.com/office/powerpoint/2010/main" val="4290665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wrap="square"/>
          <a:lstStyle/>
          <a:p>
            <a:r>
              <a:rPr lang="fr-CA" dirty="0">
                <a:solidFill>
                  <a:srgbClr val="146899"/>
                </a:solidFill>
              </a:rPr>
              <a:t>Observer le Style virtuellement</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fr-CA" smtClean="0"/>
              <a:t>33</a:t>
            </a:fld>
            <a:endParaRPr lang="fr-CA"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2011340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fr-CA" smtClean="0"/>
              <a:t>34</a:t>
            </a:fld>
            <a:endParaRPr lang="fr-CA" dirty="0"/>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fr-CA"/>
              <a:t>© The TRACOM Corporation. Tous droits réservés.</a:t>
            </a:r>
            <a:endParaRPr lang="fr-CA" dirty="0"/>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CA" dirty="0"/>
              <a:t>J’essaie de savoir si vous avez eu l’occasion de voir la vidéo que j’ai envoyée sur nos dernières mises à niveau technologiques.</a:t>
            </a:r>
          </a:p>
          <a:p>
            <a:pPr algn="ctr" eaLnBrk="1" hangingPunct="1">
              <a:spcBef>
                <a:spcPct val="0"/>
              </a:spcBef>
              <a:buClrTx/>
              <a:buSzTx/>
              <a:buFontTx/>
              <a:buNone/>
              <a:defRPr sz="2800">
                <a:solidFill>
                  <a:schemeClr val="bg1"/>
                </a:solidFill>
              </a:defRPr>
            </a:pPr>
            <a:r>
              <a:rPr lang="fr-CA" dirty="0"/>
              <a:t>Qu’en pensez-vous?</a:t>
            </a:r>
          </a:p>
        </p:txBody>
      </p:sp>
    </p:spTree>
    <p:extLst>
      <p:ext uri="{BB962C8B-B14F-4D97-AF65-F5344CB8AC3E}">
        <p14:creationId xmlns:p14="http://schemas.microsoft.com/office/powerpoint/2010/main" val="3078348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fr-CA" smtClean="0"/>
              <a:t>35</a:t>
            </a:fld>
            <a:endParaRPr lang="fr-CA"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fr-CA"/>
              <a:t>© The TRACOM Corporation. Tous droits réservés.</a:t>
            </a:r>
            <a:endParaRPr lang="fr-CA"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CA" sz="2400" dirty="0"/>
              <a:t>J’essaie de savoir si vous avez eu l’occasion de voir la vidéo que j’ai envoyée sur nos dernières mises à niveau technologiques.</a:t>
            </a:r>
          </a:p>
          <a:p>
            <a:pPr algn="ctr" eaLnBrk="1" hangingPunct="1">
              <a:spcBef>
                <a:spcPct val="0"/>
              </a:spcBef>
              <a:buClrTx/>
              <a:buSzTx/>
              <a:buFontTx/>
              <a:buNone/>
              <a:defRPr sz="2800">
                <a:solidFill>
                  <a:schemeClr val="bg1"/>
                </a:solidFill>
              </a:defRPr>
            </a:pPr>
            <a:r>
              <a:rPr lang="fr-CA" sz="2400" dirty="0"/>
              <a:t>Qu’en pensez-vous?</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fr-CA" sz="2400" dirty="0"/>
              <a:t>Salut! Il y a beaucoup de changements qui arrivent rapidement.</a:t>
            </a:r>
          </a:p>
          <a:p>
            <a:pPr algn="ctr" eaLnBrk="1" hangingPunct="1">
              <a:spcBef>
                <a:spcPct val="0"/>
              </a:spcBef>
              <a:buClrTx/>
              <a:buSzTx/>
              <a:buFontTx/>
              <a:buNone/>
              <a:defRPr sz="2800">
                <a:solidFill>
                  <a:schemeClr val="tx2"/>
                </a:solidFill>
              </a:defRPr>
            </a:pPr>
            <a:r>
              <a:rPr lang="fr-CA" sz="2400" dirty="0"/>
              <a:t>Mon équipe aura besoin d’une formation sur les nouvelles fonctions. Pouvez-vous nous aider?</a:t>
            </a:r>
          </a:p>
        </p:txBody>
      </p:sp>
    </p:spTree>
    <p:extLst>
      <p:ext uri="{BB962C8B-B14F-4D97-AF65-F5344CB8AC3E}">
        <p14:creationId xmlns:p14="http://schemas.microsoft.com/office/powerpoint/2010/main" val="109745796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fr-CA" smtClean="0"/>
              <a:t>36</a:t>
            </a:fld>
            <a:endParaRPr lang="fr-CA"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fr-CA"/>
              <a:t>© The TRACOM Corporation. Tous droits réservés.</a:t>
            </a:r>
            <a:endParaRPr lang="fr-CA"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CA" dirty="0"/>
              <a:t>J’essaie de savoir si vous avez eu l’occasion de voir la vidéo que j’ai envoyée sur nos dernières mises à niveau technologiques.</a:t>
            </a:r>
          </a:p>
          <a:p>
            <a:pPr algn="ctr" eaLnBrk="1" hangingPunct="1">
              <a:spcBef>
                <a:spcPct val="0"/>
              </a:spcBef>
              <a:buClrTx/>
              <a:buSzTx/>
              <a:buFontTx/>
              <a:buNone/>
              <a:defRPr sz="2800">
                <a:solidFill>
                  <a:schemeClr val="bg1"/>
                </a:solidFill>
              </a:defRPr>
            </a:pPr>
            <a:r>
              <a:rPr lang="fr-CA" dirty="0"/>
              <a:t>Qu’en pensez-vous?</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fr-CA"/>
              <a:t>C’est excitant! J’ai jeté un coup d’œil rapide et les nouvelles fonctions sont superbes! </a:t>
            </a:r>
          </a:p>
          <a:p>
            <a:pPr algn="ctr" eaLnBrk="1" hangingPunct="1">
              <a:spcBef>
                <a:spcPct val="0"/>
              </a:spcBef>
              <a:buClrTx/>
              <a:buSzTx/>
              <a:buFontTx/>
              <a:buNone/>
              <a:defRPr sz="2800">
                <a:solidFill>
                  <a:schemeClr val="tx2"/>
                </a:solidFill>
              </a:defRPr>
            </a:pPr>
            <a:r>
              <a:rPr lang="fr-CA"/>
              <a:t>Je vous appelle la semaine prochaine!</a:t>
            </a:r>
            <a:endParaRPr lang="fr-CA" dirty="0"/>
          </a:p>
        </p:txBody>
      </p:sp>
    </p:spTree>
    <p:extLst>
      <p:ext uri="{BB962C8B-B14F-4D97-AF65-F5344CB8AC3E}">
        <p14:creationId xmlns:p14="http://schemas.microsoft.com/office/powerpoint/2010/main" val="22814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fr-CA" smtClean="0"/>
              <a:t>37</a:t>
            </a:fld>
            <a:endParaRPr lang="fr-CA"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fr-CA"/>
              <a:t>© The TRACOM Corporation. Tous droits réservés.</a:t>
            </a:r>
            <a:endParaRPr lang="fr-CA"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CA" sz="2300" dirty="0"/>
              <a:t>J’essaie de savoir si vous avez eu l’occasion de voir la vidéo que j’ai envoyée sur nos dernières mises à niveau technologiques.</a:t>
            </a:r>
          </a:p>
          <a:p>
            <a:pPr algn="ctr" eaLnBrk="1" hangingPunct="1">
              <a:spcBef>
                <a:spcPct val="0"/>
              </a:spcBef>
              <a:buClrTx/>
              <a:buSzTx/>
              <a:buFontTx/>
              <a:buNone/>
              <a:defRPr sz="2800">
                <a:solidFill>
                  <a:schemeClr val="bg1"/>
                </a:solidFill>
              </a:defRPr>
            </a:pPr>
            <a:r>
              <a:rPr lang="fr-CA" sz="2300" dirty="0"/>
              <a:t>Qu’en pensez-vous?</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750">
                <a:solidFill>
                  <a:schemeClr val="tx2"/>
                </a:solidFill>
              </a:defRPr>
            </a:pPr>
            <a:r>
              <a:rPr lang="fr-CA" sz="2250" dirty="0"/>
              <a:t>Je pense que les nouvelles mises à jour nous aideront à être plus efficaces et à économiser les efforts. Cependant, avant de nous adapter la nouvelle version, nous devons prévoir la formation de mon équipe. Avez-vous mis en place un processus pour cela?</a:t>
            </a:r>
          </a:p>
        </p:txBody>
      </p:sp>
    </p:spTree>
    <p:extLst>
      <p:ext uri="{BB962C8B-B14F-4D97-AF65-F5344CB8AC3E}">
        <p14:creationId xmlns:p14="http://schemas.microsoft.com/office/powerpoint/2010/main" val="251621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fr-CA" smtClean="0"/>
              <a:t>38</a:t>
            </a:fld>
            <a:endParaRPr lang="fr-CA"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fr-CA"/>
              <a:t>© The TRACOM Corporation. Tous droits réservés.</a:t>
            </a:r>
            <a:endParaRPr lang="fr-CA"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CA" dirty="0"/>
              <a:t>J’essaie de savoir si vous avez eu l’occasion de voir la vidéo que j’ai envoyée sur nos dernières mises à niveau technologiques.</a:t>
            </a:r>
          </a:p>
          <a:p>
            <a:pPr algn="ctr" eaLnBrk="1" hangingPunct="1">
              <a:spcBef>
                <a:spcPct val="0"/>
              </a:spcBef>
              <a:buClrTx/>
              <a:buSzTx/>
              <a:buFontTx/>
              <a:buNone/>
              <a:defRPr sz="2800">
                <a:solidFill>
                  <a:schemeClr val="bg1"/>
                </a:solidFill>
              </a:defRPr>
            </a:pPr>
            <a:r>
              <a:rPr lang="fr-CA" dirty="0"/>
              <a:t>Qu’en pensez-vous?</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fr-CA"/>
              <a:t>Ça a l’air bien.</a:t>
            </a:r>
            <a:br>
              <a:rPr lang="fr-CA" altLang="en-US" sz="2800">
                <a:solidFill>
                  <a:schemeClr val="tx2"/>
                </a:solidFill>
                <a:ea typeface="Arial" panose="020B0604020202020204" pitchFamily="34" charset="0"/>
              </a:rPr>
            </a:br>
            <a:r>
              <a:rPr lang="fr-CA"/>
              <a:t>Je vous appellerai quand je serai disponible à mettre en œuvre.</a:t>
            </a:r>
            <a:endParaRPr lang="fr-CA" dirty="0"/>
          </a:p>
        </p:txBody>
      </p:sp>
    </p:spTree>
    <p:extLst>
      <p:ext uri="{BB962C8B-B14F-4D97-AF65-F5344CB8AC3E}">
        <p14:creationId xmlns:p14="http://schemas.microsoft.com/office/powerpoint/2010/main" val="93306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2800CDB-BDC6-FD4F-B155-03539B911486}"/>
              </a:ext>
            </a:extLst>
          </p:cNvPr>
          <p:cNvSpPr>
            <a:spLocks noGrp="1"/>
          </p:cNvSpPr>
          <p:nvPr>
            <p:ph type="title"/>
          </p:nvPr>
        </p:nvSpPr>
        <p:spPr bwMode="gray">
          <a:xfrm>
            <a:off x="390526" y="228600"/>
            <a:ext cx="11572874" cy="1009650"/>
          </a:xfrm>
        </p:spPr>
        <p:txBody>
          <a:bodyPr/>
          <a:lstStyle/>
          <a:p>
            <a:r>
              <a:rPr lang="fr-CA" dirty="0"/>
              <a:t>Nommez ce Style!</a:t>
            </a:r>
          </a:p>
        </p:txBody>
      </p:sp>
      <p:sp>
        <p:nvSpPr>
          <p:cNvPr id="5" name="Slide Number Placeholder 4">
            <a:extLst>
              <a:ext uri="{FF2B5EF4-FFF2-40B4-BE49-F238E27FC236}">
                <a16:creationId xmlns:a16="http://schemas.microsoft.com/office/drawing/2014/main" id="{68FAFD40-B565-604E-A878-BA9E7DFC3E30}"/>
              </a:ext>
            </a:extLst>
          </p:cNvPr>
          <p:cNvSpPr>
            <a:spLocks noGrp="1"/>
          </p:cNvSpPr>
          <p:nvPr>
            <p:ph type="sldNum" sz="quarter" idx="12"/>
          </p:nvPr>
        </p:nvSpPr>
        <p:spPr bwMode="gray">
          <a:xfrm>
            <a:off x="9220200" y="6438900"/>
            <a:ext cx="2743200" cy="282575"/>
          </a:xfrm>
        </p:spPr>
        <p:txBody>
          <a:bodyPr/>
          <a:lstStyle/>
          <a:p>
            <a:fld id="{1B1CF60C-C85D-47C0-8597-E3BF95F18FA3}" type="slidenum">
              <a:rPr lang="fr-CA" smtClean="0"/>
              <a:t>39</a:t>
            </a:fld>
            <a:endParaRPr lang="fr-CA" dirty="0"/>
          </a:p>
        </p:txBody>
      </p:sp>
      <p:sp>
        <p:nvSpPr>
          <p:cNvPr id="2" name="Footer Placeholder 1">
            <a:extLst>
              <a:ext uri="{FF2B5EF4-FFF2-40B4-BE49-F238E27FC236}">
                <a16:creationId xmlns:a16="http://schemas.microsoft.com/office/drawing/2014/main" id="{1312DBBA-02C9-491F-8202-9F0B8F191B23}"/>
              </a:ext>
            </a:extLst>
          </p:cNvPr>
          <p:cNvSpPr>
            <a:spLocks noGrp="1"/>
          </p:cNvSpPr>
          <p:nvPr>
            <p:ph type="ftr" sz="quarter" idx="13"/>
          </p:nvPr>
        </p:nvSpPr>
        <p:spPr bwMode="gray"/>
        <p:txBody>
          <a:bodyPr/>
          <a:lstStyle/>
          <a:p>
            <a:pPr algn="l"/>
            <a:r>
              <a:rPr lang="fr-CA"/>
              <a:t>© The TRACOM Corporation. Tous droits réservés.</a:t>
            </a:r>
            <a:endParaRPr lang="fr-CA" dirty="0"/>
          </a:p>
        </p:txBody>
      </p:sp>
      <p:sp>
        <p:nvSpPr>
          <p:cNvPr id="6" name="Freeform: Shape 5">
            <a:extLst>
              <a:ext uri="{FF2B5EF4-FFF2-40B4-BE49-F238E27FC236}">
                <a16:creationId xmlns:a16="http://schemas.microsoft.com/office/drawing/2014/main" id="{746B0903-6880-4D44-BB3D-4EF318FE70D2}"/>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CA" dirty="0"/>
              <a:t>J’essaie de savoir si vous avez eu l’occasion de voir la vidéo que j’ai envoyée sur nos dernières mises à niveau technologiques.</a:t>
            </a:r>
          </a:p>
          <a:p>
            <a:pPr algn="ctr" eaLnBrk="1" hangingPunct="1">
              <a:spcBef>
                <a:spcPct val="0"/>
              </a:spcBef>
              <a:buClrTx/>
              <a:buSzTx/>
              <a:buFontTx/>
              <a:buNone/>
              <a:defRPr sz="2800">
                <a:solidFill>
                  <a:schemeClr val="bg1"/>
                </a:solidFill>
              </a:defRPr>
            </a:pPr>
            <a:r>
              <a:rPr lang="fr-CA" dirty="0"/>
              <a:t>Qu’en pensez-vous?</a:t>
            </a:r>
          </a:p>
        </p:txBody>
      </p:sp>
    </p:spTree>
    <p:extLst>
      <p:ext uri="{BB962C8B-B14F-4D97-AF65-F5344CB8AC3E}">
        <p14:creationId xmlns:p14="http://schemas.microsoft.com/office/powerpoint/2010/main" val="3467255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187321"/>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fr-CA" smtClean="0"/>
              <a:t>4</a:t>
            </a:fld>
            <a:endParaRPr lang="fr-CA" dirty="0"/>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7" name="TextBox 6">
            <a:extLst>
              <a:ext uri="{FF2B5EF4-FFF2-40B4-BE49-F238E27FC236}">
                <a16:creationId xmlns:a16="http://schemas.microsoft.com/office/drawing/2014/main" id="{7BCC432B-8C73-0B49-97F3-DD72A068B0C6}"/>
              </a:ext>
            </a:extLst>
          </p:cNvPr>
          <p:cNvSpPr txBox="1"/>
          <p:nvPr/>
        </p:nvSpPr>
        <p:spPr>
          <a:xfrm>
            <a:off x="1573084" y="1788526"/>
            <a:ext cx="5628814"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fr-CA" dirty="0"/>
              <a:t>STYLE SOCIAL et Souplesse</a:t>
            </a:r>
          </a:p>
        </p:txBody>
      </p:sp>
      <p:sp>
        <p:nvSpPr>
          <p:cNvPr id="8" name="TextBox 7">
            <a:extLst>
              <a:ext uri="{FF2B5EF4-FFF2-40B4-BE49-F238E27FC236}">
                <a16:creationId xmlns:a16="http://schemas.microsoft.com/office/drawing/2014/main" id="{3C7B7E98-95E6-E540-9858-A905C27BB582}"/>
              </a:ext>
            </a:extLst>
          </p:cNvPr>
          <p:cNvSpPr txBox="1"/>
          <p:nvPr/>
        </p:nvSpPr>
        <p:spPr>
          <a:xfrm>
            <a:off x="1208531" y="2269596"/>
            <a:ext cx="635792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fr-CA" dirty="0"/>
              <a:t>UN ÉLÉMENT CLÉ DU RENDEMENT DES VENTES</a:t>
            </a:r>
          </a:p>
        </p:txBody>
      </p:sp>
      <p:sp>
        <p:nvSpPr>
          <p:cNvPr id="9" name="TextBox 8">
            <a:extLst>
              <a:ext uri="{FF2B5EF4-FFF2-40B4-BE49-F238E27FC236}">
                <a16:creationId xmlns:a16="http://schemas.microsoft.com/office/drawing/2014/main" id="{5C5E9D39-6170-D14A-AB3E-2C9753D3B08E}"/>
              </a:ext>
            </a:extLst>
          </p:cNvPr>
          <p:cNvSpPr txBox="1"/>
          <p:nvPr/>
        </p:nvSpPr>
        <p:spPr>
          <a:xfrm>
            <a:off x="1326593" y="2681606"/>
            <a:ext cx="6055825" cy="184666"/>
          </a:xfrm>
          <a:prstGeom prst="rect">
            <a:avLst/>
          </a:prstGeom>
          <a:noFill/>
        </p:spPr>
        <p:txBody>
          <a:bodyPr wrap="square" lIns="0" tIns="0" rIns="0" bIns="0">
            <a:noAutofit/>
          </a:bodyPr>
          <a:lstStyle/>
          <a:p>
            <a:pP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À la suite de la formation sur  STYLE SOCIAL et Souplesse, les professionnels des ventes signalent que : </a:t>
            </a:r>
            <a:endParaRPr lang="fr-CA"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637061" y="336368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CA"/>
              <a:t>92 %</a:t>
            </a:r>
            <a:endParaRPr lang="fr-CA"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781260" y="3369060"/>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CA"/>
              <a:t>87 %</a:t>
            </a:r>
            <a:endParaRPr lang="fr-CA"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925459" y="335784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CA"/>
              <a:t>58 %</a:t>
            </a:r>
            <a:endParaRPr lang="fr-CA"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208531" y="4626408"/>
            <a:ext cx="1915264"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RELATIONS POSITIVES AVEC LES CLIENTS</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217548" y="4623304"/>
            <a:ext cx="2133943"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INFLUENCER OU PERSUADER LES CLIENTS</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340007" y="4434012"/>
            <a:ext cx="2168418"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CONCLU DES VENTES QU’ILS N’AURAIENT PEUT-ÊTRE PAS CONCLUES AUTREMENT</a:t>
            </a:r>
          </a:p>
        </p:txBody>
      </p:sp>
      <p:sp>
        <p:nvSpPr>
          <p:cNvPr id="16" name="TextBox 15">
            <a:extLst>
              <a:ext uri="{FF2B5EF4-FFF2-40B4-BE49-F238E27FC236}">
                <a16:creationId xmlns:a16="http://schemas.microsoft.com/office/drawing/2014/main" id="{B7EC42AF-7E78-3648-B7A9-D6D8AD08C2BE}"/>
              </a:ext>
            </a:extLst>
          </p:cNvPr>
          <p:cNvSpPr txBox="1"/>
          <p:nvPr/>
        </p:nvSpPr>
        <p:spPr>
          <a:xfrm>
            <a:off x="1816526" y="5531643"/>
            <a:ext cx="4990674" cy="184666"/>
          </a:xfrm>
          <a:prstGeom prst="rect">
            <a:avLst/>
          </a:prstGeom>
          <a:noFill/>
        </p:spPr>
        <p:txBody>
          <a:bodyPr wrap="square" lIns="0" tIns="0" rIns="0" bIns="0">
            <a:noAutofit/>
          </a:bodyPr>
          <a:lstStyle/>
          <a:p>
            <a:pP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Plus la Souplesse augmente, plus le rendement au travail augmente.</a:t>
            </a:r>
            <a:endParaRPr lang="fr-CA"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559402" y="3917560"/>
            <a:ext cx="1213522"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ont développé plus de</a:t>
            </a:r>
            <a:endParaRPr lang="fr-CA"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624984" y="3918086"/>
            <a:ext cx="131907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ont augmenté leur capacité à</a:t>
            </a:r>
            <a:endParaRPr lang="fr-CA"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844456" y="3917560"/>
            <a:ext cx="121196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ont déclaré qu’ils ont</a:t>
            </a:r>
            <a:endParaRPr lang="fr-CA"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121CC1-C1C4-504C-9582-A57CE494351B}"/>
              </a:ext>
            </a:extLst>
          </p:cNvPr>
          <p:cNvSpPr>
            <a:spLocks noGrp="1"/>
          </p:cNvSpPr>
          <p:nvPr>
            <p:ph type="sldNum" sz="quarter" idx="12"/>
          </p:nvPr>
        </p:nvSpPr>
        <p:spPr bwMode="gray"/>
        <p:txBody>
          <a:bodyPr wrap="square">
            <a:noAutofit/>
          </a:bodyPr>
          <a:lstStyle/>
          <a:p>
            <a:fld id="{1B1CF60C-C85D-47C0-8597-E3BF95F18FA3}" type="slidenum">
              <a:rPr lang="fr-CA" smtClean="0"/>
              <a:t>40</a:t>
            </a:fld>
            <a:endParaRPr lang="fr-CA" dirty="0"/>
          </a:p>
        </p:txBody>
      </p:sp>
      <p:sp>
        <p:nvSpPr>
          <p:cNvPr id="6" name="Footer Placeholder 5">
            <a:extLst>
              <a:ext uri="{FF2B5EF4-FFF2-40B4-BE49-F238E27FC236}">
                <a16:creationId xmlns:a16="http://schemas.microsoft.com/office/drawing/2014/main" id="{5D399AF0-7460-8B4E-AA8E-F5CB3EE835C4}"/>
              </a:ext>
            </a:extLst>
          </p:cNvPr>
          <p:cNvSpPr>
            <a:spLocks noGrp="1"/>
          </p:cNvSpPr>
          <p:nvPr>
            <p:ph type="ftr" sz="quarter" idx="13"/>
          </p:nvPr>
        </p:nvSpPr>
        <p:spPr bwMode="gray"/>
        <p:txBody>
          <a:bodyPr wrap="square">
            <a:noAutofit/>
          </a:bodyPr>
          <a:lstStyle/>
          <a:p>
            <a:pPr algn="l"/>
            <a:r>
              <a:rPr lang="fr-CA"/>
              <a:t>© The TRACOM Corporation. Tous droits réservés.</a:t>
            </a:r>
            <a:endParaRPr lang="fr-CA" dirty="0"/>
          </a:p>
        </p:txBody>
      </p:sp>
      <p:grpSp>
        <p:nvGrpSpPr>
          <p:cNvPr id="33" name="Group 32">
            <a:extLst>
              <a:ext uri="{FF2B5EF4-FFF2-40B4-BE49-F238E27FC236}">
                <a16:creationId xmlns:a16="http://schemas.microsoft.com/office/drawing/2014/main" id="{BFB7F6A8-7D18-4EE9-8685-3BDFE52796EF}"/>
              </a:ext>
            </a:extLst>
          </p:cNvPr>
          <p:cNvGrpSpPr/>
          <p:nvPr/>
        </p:nvGrpSpPr>
        <p:grpSpPr bwMode="gray">
          <a:xfrm>
            <a:off x="4589322" y="618324"/>
            <a:ext cx="7789346" cy="5410862"/>
            <a:chOff x="4970322" y="345369"/>
            <a:chExt cx="7789346" cy="5410862"/>
          </a:xfrm>
        </p:grpSpPr>
        <p:sp>
          <p:nvSpPr>
            <p:cNvPr id="34" name="Rectangle 33">
              <a:extLst>
                <a:ext uri="{FF2B5EF4-FFF2-40B4-BE49-F238E27FC236}">
                  <a16:creationId xmlns:a16="http://schemas.microsoft.com/office/drawing/2014/main" id="{26F2B8B8-5072-4EC6-88F4-99738409D9E4}"/>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35" name="Rectangle 34">
              <a:extLst>
                <a:ext uri="{FF2B5EF4-FFF2-40B4-BE49-F238E27FC236}">
                  <a16:creationId xmlns:a16="http://schemas.microsoft.com/office/drawing/2014/main" id="{4468F5C5-CFBA-4378-BBC7-70F9243EAC3A}"/>
                </a:ext>
              </a:extLst>
            </p:cNvPr>
            <p:cNvSpPr/>
            <p:nvPr/>
          </p:nvSpPr>
          <p:spPr bwMode="gray">
            <a:xfrm>
              <a:off x="7491547" y="5386303"/>
              <a:ext cx="274320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36" name="Rectangle 35">
              <a:extLst>
                <a:ext uri="{FF2B5EF4-FFF2-40B4-BE49-F238E27FC236}">
                  <a16:creationId xmlns:a16="http://schemas.microsoft.com/office/drawing/2014/main" id="{495E4910-BA9A-462D-B6D2-BD6D95A574F6}"/>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37" name="Rectangle 36">
              <a:extLst>
                <a:ext uri="{FF2B5EF4-FFF2-40B4-BE49-F238E27FC236}">
                  <a16:creationId xmlns:a16="http://schemas.microsoft.com/office/drawing/2014/main" id="{740CA381-C2C7-4A14-A774-C4A9AAB1ED1B}"/>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grpSp>
          <p:nvGrpSpPr>
            <p:cNvPr id="38" name="Group 37">
              <a:extLst>
                <a:ext uri="{FF2B5EF4-FFF2-40B4-BE49-F238E27FC236}">
                  <a16:creationId xmlns:a16="http://schemas.microsoft.com/office/drawing/2014/main" id="{DBBC4FFD-E95A-4C0B-9FFF-F088DE0CB418}"/>
                </a:ext>
              </a:extLst>
            </p:cNvPr>
            <p:cNvGrpSpPr/>
            <p:nvPr/>
          </p:nvGrpSpPr>
          <p:grpSpPr bwMode="gray">
            <a:xfrm>
              <a:off x="6505702" y="1352344"/>
              <a:ext cx="2078918" cy="1151467"/>
              <a:chOff x="6133585" y="1655351"/>
              <a:chExt cx="1718413" cy="1151467"/>
            </a:xfrm>
          </p:grpSpPr>
          <p:sp>
            <p:nvSpPr>
              <p:cNvPr id="54" name="Callout: Line with No Border 53">
                <a:extLst>
                  <a:ext uri="{FF2B5EF4-FFF2-40B4-BE49-F238E27FC236}">
                    <a16:creationId xmlns:a16="http://schemas.microsoft.com/office/drawing/2014/main" id="{A547AA0F-B742-40BF-BA34-E0BB227BD769}"/>
                  </a:ext>
                </a:extLst>
              </p:cNvPr>
              <p:cNvSpPr/>
              <p:nvPr/>
            </p:nvSpPr>
            <p:spPr bwMode="gray">
              <a:xfrm>
                <a:off x="6377809" y="1655351"/>
                <a:ext cx="1474189" cy="1151467"/>
              </a:xfrm>
              <a:prstGeom prst="callout1">
                <a:avLst>
                  <a:gd name="adj1" fmla="val 57941"/>
                  <a:gd name="adj2" fmla="val -427"/>
                  <a:gd name="adj3" fmla="val 58603"/>
                  <a:gd name="adj4" fmla="val 9957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de contrôle</a:t>
                </a:r>
              </a:p>
              <a:p>
                <a:pPr>
                  <a:lnSpc>
                    <a:spcPct val="85000"/>
                  </a:lnSpc>
                </a:pPr>
                <a:endParaRPr lang="fr-CA"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Analytique</a:t>
                </a:r>
              </a:p>
            </p:txBody>
          </p:sp>
          <p:sp>
            <p:nvSpPr>
              <p:cNvPr id="55" name="Plus Sign 54">
                <a:extLst>
                  <a:ext uri="{FF2B5EF4-FFF2-40B4-BE49-F238E27FC236}">
                    <a16:creationId xmlns:a16="http://schemas.microsoft.com/office/drawing/2014/main" id="{8C40D6B4-631B-4260-9844-EC2BD7D57E29}"/>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39" name="Group 38">
              <a:extLst>
                <a:ext uri="{FF2B5EF4-FFF2-40B4-BE49-F238E27FC236}">
                  <a16:creationId xmlns:a16="http://schemas.microsoft.com/office/drawing/2014/main" id="{10FF816E-47F6-4E09-B132-30E863D514D2}"/>
                </a:ext>
              </a:extLst>
            </p:cNvPr>
            <p:cNvGrpSpPr/>
            <p:nvPr/>
          </p:nvGrpSpPr>
          <p:grpSpPr bwMode="gray">
            <a:xfrm>
              <a:off x="9100335" y="1352344"/>
              <a:ext cx="2100019" cy="1151467"/>
              <a:chOff x="6133771" y="1655351"/>
              <a:chExt cx="1718227" cy="1151467"/>
            </a:xfrm>
          </p:grpSpPr>
          <p:sp>
            <p:nvSpPr>
              <p:cNvPr id="52" name="Callout: Line with No Border 51">
                <a:extLst>
                  <a:ext uri="{FF2B5EF4-FFF2-40B4-BE49-F238E27FC236}">
                    <a16:creationId xmlns:a16="http://schemas.microsoft.com/office/drawing/2014/main" id="{1BBA0585-8F66-4C01-A7F2-7A5107BC49B8}"/>
                  </a:ext>
                </a:extLst>
              </p:cNvPr>
              <p:cNvSpPr/>
              <p:nvPr/>
            </p:nvSpPr>
            <p:spPr bwMode="gray">
              <a:xfrm>
                <a:off x="6377809" y="1655351"/>
                <a:ext cx="1474189" cy="1151467"/>
              </a:xfrm>
              <a:prstGeom prst="callout1">
                <a:avLst>
                  <a:gd name="adj1" fmla="val 57280"/>
                  <a:gd name="adj2" fmla="val 846"/>
                  <a:gd name="adj3" fmla="val 57942"/>
                  <a:gd name="adj4" fmla="val 9957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de contrôle</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Fonceur</a:t>
                </a:r>
              </a:p>
            </p:txBody>
          </p:sp>
          <p:sp>
            <p:nvSpPr>
              <p:cNvPr id="53" name="Plus Sign 52">
                <a:extLst>
                  <a:ext uri="{FF2B5EF4-FFF2-40B4-BE49-F238E27FC236}">
                    <a16:creationId xmlns:a16="http://schemas.microsoft.com/office/drawing/2014/main" id="{FEA278BF-C5BB-43D9-A2D3-0500A7DCB2E4}"/>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40" name="Group 39">
              <a:extLst>
                <a:ext uri="{FF2B5EF4-FFF2-40B4-BE49-F238E27FC236}">
                  <a16:creationId xmlns:a16="http://schemas.microsoft.com/office/drawing/2014/main" id="{F820B1D7-D2ED-4D0A-9B20-B889AC0BAF3A}"/>
                </a:ext>
              </a:extLst>
            </p:cNvPr>
            <p:cNvGrpSpPr/>
            <p:nvPr/>
          </p:nvGrpSpPr>
          <p:grpSpPr bwMode="gray">
            <a:xfrm>
              <a:off x="6505702" y="3549650"/>
              <a:ext cx="2078917" cy="1151467"/>
              <a:chOff x="6133585" y="1655351"/>
              <a:chExt cx="1718413" cy="1151467"/>
            </a:xfrm>
          </p:grpSpPr>
          <p:sp>
            <p:nvSpPr>
              <p:cNvPr id="51" name="Plus Sign 50">
                <a:extLst>
                  <a:ext uri="{FF2B5EF4-FFF2-40B4-BE49-F238E27FC236}">
                    <a16:creationId xmlns:a16="http://schemas.microsoft.com/office/drawing/2014/main" id="{C86C1A31-E586-4B39-94E0-BABCA6227DB2}"/>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sp>
            <p:nvSpPr>
              <p:cNvPr id="50" name="Callout: Line with No Border 49">
                <a:extLst>
                  <a:ext uri="{FF2B5EF4-FFF2-40B4-BE49-F238E27FC236}">
                    <a16:creationId xmlns:a16="http://schemas.microsoft.com/office/drawing/2014/main" id="{F95753BC-262D-49C5-B789-506BA5A72374}"/>
                  </a:ext>
                </a:extLst>
              </p:cNvPr>
              <p:cNvSpPr/>
              <p:nvPr/>
            </p:nvSpPr>
            <p:spPr bwMode="gray">
              <a:xfrm>
                <a:off x="6377809" y="1655351"/>
                <a:ext cx="1474189" cy="1151467"/>
              </a:xfrm>
              <a:prstGeom prst="callout1">
                <a:avLst>
                  <a:gd name="adj1" fmla="val 56618"/>
                  <a:gd name="adj2" fmla="val 427"/>
                  <a:gd name="adj3" fmla="val 57279"/>
                  <a:gd name="adj4" fmla="val 9829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d’émotion</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Aimable</a:t>
                </a:r>
              </a:p>
            </p:txBody>
          </p:sp>
        </p:grpSp>
        <p:grpSp>
          <p:nvGrpSpPr>
            <p:cNvPr id="41" name="Group 40">
              <a:extLst>
                <a:ext uri="{FF2B5EF4-FFF2-40B4-BE49-F238E27FC236}">
                  <a16:creationId xmlns:a16="http://schemas.microsoft.com/office/drawing/2014/main" id="{4510F7E4-E71D-4BD7-B146-EF5D9E043BFE}"/>
                </a:ext>
              </a:extLst>
            </p:cNvPr>
            <p:cNvGrpSpPr/>
            <p:nvPr/>
          </p:nvGrpSpPr>
          <p:grpSpPr bwMode="gray">
            <a:xfrm>
              <a:off x="9100335" y="3549650"/>
              <a:ext cx="2100019" cy="1151467"/>
              <a:chOff x="6133771" y="1655351"/>
              <a:chExt cx="1718227" cy="1151467"/>
            </a:xfrm>
          </p:grpSpPr>
          <p:sp>
            <p:nvSpPr>
              <p:cNvPr id="48" name="Callout: Line with No Border 47">
                <a:extLst>
                  <a:ext uri="{FF2B5EF4-FFF2-40B4-BE49-F238E27FC236}">
                    <a16:creationId xmlns:a16="http://schemas.microsoft.com/office/drawing/2014/main" id="{4AFE0F77-B490-49EA-9EE5-B7C4BC514543}"/>
                  </a:ext>
                </a:extLst>
              </p:cNvPr>
              <p:cNvSpPr/>
              <p:nvPr/>
            </p:nvSpPr>
            <p:spPr bwMode="gray">
              <a:xfrm>
                <a:off x="6377809" y="1655351"/>
                <a:ext cx="1474189" cy="1151467"/>
              </a:xfrm>
              <a:prstGeom prst="callout1">
                <a:avLst>
                  <a:gd name="adj1" fmla="val 57941"/>
                  <a:gd name="adj2" fmla="val 0"/>
                  <a:gd name="adj3" fmla="val 57941"/>
                  <a:gd name="adj4" fmla="val 9915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d’émotion</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Expressif</a:t>
                </a:r>
              </a:p>
            </p:txBody>
          </p:sp>
          <p:sp>
            <p:nvSpPr>
              <p:cNvPr id="49" name="Plus Sign 48">
                <a:extLst>
                  <a:ext uri="{FF2B5EF4-FFF2-40B4-BE49-F238E27FC236}">
                    <a16:creationId xmlns:a16="http://schemas.microsoft.com/office/drawing/2014/main" id="{8F947C02-ACE2-4612-8005-43018814640C}"/>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42" name="Group 41">
              <a:extLst>
                <a:ext uri="{FF2B5EF4-FFF2-40B4-BE49-F238E27FC236}">
                  <a16:creationId xmlns:a16="http://schemas.microsoft.com/office/drawing/2014/main" id="{BDBBE7FD-CE38-4A89-AD95-F460F766CAEE}"/>
                </a:ext>
              </a:extLst>
            </p:cNvPr>
            <p:cNvGrpSpPr/>
            <p:nvPr/>
          </p:nvGrpSpPr>
          <p:grpSpPr bwMode="gray">
            <a:xfrm>
              <a:off x="6458087" y="647761"/>
              <a:ext cx="4810123" cy="4752149"/>
              <a:chOff x="5521325" y="584200"/>
              <a:chExt cx="5180542" cy="5118100"/>
            </a:xfrm>
          </p:grpSpPr>
          <p:sp>
            <p:nvSpPr>
              <p:cNvPr id="43" name="Callout: Quad Arrow 42">
                <a:extLst>
                  <a:ext uri="{FF2B5EF4-FFF2-40B4-BE49-F238E27FC236}">
                    <a16:creationId xmlns:a16="http://schemas.microsoft.com/office/drawing/2014/main" id="{1EDE20E4-842F-4437-8902-1D057EDE1180}"/>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4" name="Freeform: Shape 43">
                <a:extLst>
                  <a:ext uri="{FF2B5EF4-FFF2-40B4-BE49-F238E27FC236}">
                    <a16:creationId xmlns:a16="http://schemas.microsoft.com/office/drawing/2014/main" id="{3D747850-147D-4597-9C27-F64DAA2D08F9}"/>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5" name="Freeform: Shape 44">
                <a:extLst>
                  <a:ext uri="{FF2B5EF4-FFF2-40B4-BE49-F238E27FC236}">
                    <a16:creationId xmlns:a16="http://schemas.microsoft.com/office/drawing/2014/main" id="{39D472E3-82E3-4543-AF04-2E0A3035421E}"/>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6" name="Freeform: Shape 45">
                <a:extLst>
                  <a:ext uri="{FF2B5EF4-FFF2-40B4-BE49-F238E27FC236}">
                    <a16:creationId xmlns:a16="http://schemas.microsoft.com/office/drawing/2014/main" id="{AA8F2A2D-A098-4928-AF89-1C99CED25B9F}"/>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7" name="Freeform: Shape 46">
                <a:extLst>
                  <a:ext uri="{FF2B5EF4-FFF2-40B4-BE49-F238E27FC236}">
                    <a16:creationId xmlns:a16="http://schemas.microsoft.com/office/drawing/2014/main" id="{5930724C-D5D1-49B5-8744-4736E0BC1808}"/>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grpSp>
      <p:sp>
        <p:nvSpPr>
          <p:cNvPr id="29" name="Freeform: Shape 28">
            <a:extLst>
              <a:ext uri="{FF2B5EF4-FFF2-40B4-BE49-F238E27FC236}">
                <a16:creationId xmlns:a16="http://schemas.microsoft.com/office/drawing/2014/main" id="{09D56D98-CE9B-413A-BB20-7980548435C9}"/>
              </a:ext>
            </a:extLst>
          </p:cNvPr>
          <p:cNvSpPr>
            <a:spLocks noChangeArrowheads="1"/>
          </p:cNvSpPr>
          <p:nvPr/>
        </p:nvSpPr>
        <p:spPr bwMode="gray">
          <a:xfrm flipH="1">
            <a:off x="276359" y="2209244"/>
            <a:ext cx="4460621"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CA" sz="2000" dirty="0"/>
              <a:t>Salut! Il y a beaucoup de changements qui arrivent rapidement. Mon équipe aura besoin d’une formation sur les nouvelles fonctions. Pouvez-vous nous aider?</a:t>
            </a:r>
          </a:p>
        </p:txBody>
      </p:sp>
    </p:spTree>
    <p:extLst>
      <p:ext uri="{BB962C8B-B14F-4D97-AF65-F5344CB8AC3E}">
        <p14:creationId xmlns:p14="http://schemas.microsoft.com/office/powerpoint/2010/main" val="302489615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32E7F-B73E-0D43-9D4F-B45232AE2393}"/>
              </a:ext>
            </a:extLst>
          </p:cNvPr>
          <p:cNvSpPr>
            <a:spLocks noGrp="1"/>
          </p:cNvSpPr>
          <p:nvPr>
            <p:ph type="sldNum" sz="quarter" idx="12"/>
          </p:nvPr>
        </p:nvSpPr>
        <p:spPr bwMode="gray"/>
        <p:txBody>
          <a:bodyPr wrap="square">
            <a:noAutofit/>
          </a:bodyPr>
          <a:lstStyle/>
          <a:p>
            <a:fld id="{1B1CF60C-C85D-47C0-8597-E3BF95F18FA3}" type="slidenum">
              <a:rPr lang="fr-CA" smtClean="0"/>
              <a:t>41</a:t>
            </a:fld>
            <a:endParaRPr lang="fr-CA" dirty="0"/>
          </a:p>
        </p:txBody>
      </p:sp>
      <p:sp>
        <p:nvSpPr>
          <p:cNvPr id="6" name="Footer Placeholder 5">
            <a:extLst>
              <a:ext uri="{FF2B5EF4-FFF2-40B4-BE49-F238E27FC236}">
                <a16:creationId xmlns:a16="http://schemas.microsoft.com/office/drawing/2014/main" id="{D90DF2F2-939E-5045-AA7C-5510A4D45F28}"/>
              </a:ext>
            </a:extLst>
          </p:cNvPr>
          <p:cNvSpPr>
            <a:spLocks noGrp="1"/>
          </p:cNvSpPr>
          <p:nvPr>
            <p:ph type="ftr" sz="quarter" idx="13"/>
          </p:nvPr>
        </p:nvSpPr>
        <p:spPr bwMode="gray"/>
        <p:txBody>
          <a:bodyPr wrap="square">
            <a:noAutofit/>
          </a:bodyPr>
          <a:lstStyle/>
          <a:p>
            <a:pPr algn="l"/>
            <a:r>
              <a:rPr lang="fr-CA"/>
              <a:t>© The TRACOM Corporation. Tous droits réservés.</a:t>
            </a:r>
            <a:endParaRPr lang="fr-CA" dirty="0"/>
          </a:p>
        </p:txBody>
      </p:sp>
      <p:grpSp>
        <p:nvGrpSpPr>
          <p:cNvPr id="3" name="Group 2">
            <a:extLst>
              <a:ext uri="{FF2B5EF4-FFF2-40B4-BE49-F238E27FC236}">
                <a16:creationId xmlns:a16="http://schemas.microsoft.com/office/drawing/2014/main" id="{642EC19F-9A59-CF78-F96B-018BF5331331}"/>
              </a:ext>
            </a:extLst>
          </p:cNvPr>
          <p:cNvGrpSpPr/>
          <p:nvPr/>
        </p:nvGrpSpPr>
        <p:grpSpPr bwMode="gray">
          <a:xfrm>
            <a:off x="4589322" y="618324"/>
            <a:ext cx="7789346" cy="5054541"/>
            <a:chOff x="4970322" y="345369"/>
            <a:chExt cx="7789346" cy="5054541"/>
          </a:xfrm>
        </p:grpSpPr>
        <p:sp>
          <p:nvSpPr>
            <p:cNvPr id="4" name="Rectangle 3">
              <a:extLst>
                <a:ext uri="{FF2B5EF4-FFF2-40B4-BE49-F238E27FC236}">
                  <a16:creationId xmlns:a16="http://schemas.microsoft.com/office/drawing/2014/main" id="{34F59CEE-9518-E0A8-2C68-9AD9AF542258}"/>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8" name="Rectangle 7">
              <a:extLst>
                <a:ext uri="{FF2B5EF4-FFF2-40B4-BE49-F238E27FC236}">
                  <a16:creationId xmlns:a16="http://schemas.microsoft.com/office/drawing/2014/main" id="{7B74075F-4F1D-67B9-F3FE-8C2E02F4477B}"/>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9" name="Rectangle 8">
              <a:extLst>
                <a:ext uri="{FF2B5EF4-FFF2-40B4-BE49-F238E27FC236}">
                  <a16:creationId xmlns:a16="http://schemas.microsoft.com/office/drawing/2014/main" id="{2E815282-0D99-B265-5C2C-03468549DDC5}"/>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grpSp>
          <p:nvGrpSpPr>
            <p:cNvPr id="10" name="Group 9">
              <a:extLst>
                <a:ext uri="{FF2B5EF4-FFF2-40B4-BE49-F238E27FC236}">
                  <a16:creationId xmlns:a16="http://schemas.microsoft.com/office/drawing/2014/main" id="{F6A61D2D-388A-BE61-1032-062ECBA8B72E}"/>
                </a:ext>
              </a:extLst>
            </p:cNvPr>
            <p:cNvGrpSpPr/>
            <p:nvPr/>
          </p:nvGrpSpPr>
          <p:grpSpPr bwMode="gray">
            <a:xfrm>
              <a:off x="6505702" y="1352344"/>
              <a:ext cx="2078918" cy="1151467"/>
              <a:chOff x="6133585" y="1655351"/>
              <a:chExt cx="1718413" cy="1151467"/>
            </a:xfrm>
          </p:grpSpPr>
          <p:sp>
            <p:nvSpPr>
              <p:cNvPr id="26" name="Callout: Line with No Border 53">
                <a:extLst>
                  <a:ext uri="{FF2B5EF4-FFF2-40B4-BE49-F238E27FC236}">
                    <a16:creationId xmlns:a16="http://schemas.microsoft.com/office/drawing/2014/main" id="{3B4D190E-F6AB-5637-DC95-986ACA2C0D4E}"/>
                  </a:ext>
                </a:extLst>
              </p:cNvPr>
              <p:cNvSpPr/>
              <p:nvPr/>
            </p:nvSpPr>
            <p:spPr bwMode="gray">
              <a:xfrm>
                <a:off x="6377809" y="1655351"/>
                <a:ext cx="1474189" cy="1151467"/>
              </a:xfrm>
              <a:prstGeom prst="callout1">
                <a:avLst>
                  <a:gd name="adj1" fmla="val 57941"/>
                  <a:gd name="adj2" fmla="val -427"/>
                  <a:gd name="adj3" fmla="val 58603"/>
                  <a:gd name="adj4" fmla="val 9957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de contrôle</a:t>
                </a:r>
              </a:p>
              <a:p>
                <a:pPr>
                  <a:lnSpc>
                    <a:spcPct val="85000"/>
                  </a:lnSpc>
                </a:pPr>
                <a:endParaRPr lang="fr-CA"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Analytique</a:t>
                </a:r>
              </a:p>
            </p:txBody>
          </p:sp>
          <p:sp>
            <p:nvSpPr>
              <p:cNvPr id="27" name="Plus Sign 26">
                <a:extLst>
                  <a:ext uri="{FF2B5EF4-FFF2-40B4-BE49-F238E27FC236}">
                    <a16:creationId xmlns:a16="http://schemas.microsoft.com/office/drawing/2014/main" id="{D0F9AA86-29F4-B7C0-579E-F632A250CEB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11" name="Group 10">
              <a:extLst>
                <a:ext uri="{FF2B5EF4-FFF2-40B4-BE49-F238E27FC236}">
                  <a16:creationId xmlns:a16="http://schemas.microsoft.com/office/drawing/2014/main" id="{1F47B0AA-09B3-367F-B33F-61BF0AAA792B}"/>
                </a:ext>
              </a:extLst>
            </p:cNvPr>
            <p:cNvGrpSpPr/>
            <p:nvPr/>
          </p:nvGrpSpPr>
          <p:grpSpPr bwMode="gray">
            <a:xfrm>
              <a:off x="9100335" y="1352344"/>
              <a:ext cx="2100019" cy="1151467"/>
              <a:chOff x="6133771" y="1655351"/>
              <a:chExt cx="1718227" cy="1151467"/>
            </a:xfrm>
          </p:grpSpPr>
          <p:sp>
            <p:nvSpPr>
              <p:cNvPr id="24" name="Callout: Line with No Border 51">
                <a:extLst>
                  <a:ext uri="{FF2B5EF4-FFF2-40B4-BE49-F238E27FC236}">
                    <a16:creationId xmlns:a16="http://schemas.microsoft.com/office/drawing/2014/main" id="{4C6E1D8F-057A-1EDA-F218-997D391AE9DD}"/>
                  </a:ext>
                </a:extLst>
              </p:cNvPr>
              <p:cNvSpPr/>
              <p:nvPr/>
            </p:nvSpPr>
            <p:spPr bwMode="gray">
              <a:xfrm>
                <a:off x="6377809" y="1655351"/>
                <a:ext cx="1474189" cy="1151467"/>
              </a:xfrm>
              <a:prstGeom prst="callout1">
                <a:avLst>
                  <a:gd name="adj1" fmla="val 57280"/>
                  <a:gd name="adj2" fmla="val 846"/>
                  <a:gd name="adj3" fmla="val 57942"/>
                  <a:gd name="adj4" fmla="val 9957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de contrôle</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Fonceur</a:t>
                </a:r>
              </a:p>
            </p:txBody>
          </p:sp>
          <p:sp>
            <p:nvSpPr>
              <p:cNvPr id="25" name="Plus Sign 24">
                <a:extLst>
                  <a:ext uri="{FF2B5EF4-FFF2-40B4-BE49-F238E27FC236}">
                    <a16:creationId xmlns:a16="http://schemas.microsoft.com/office/drawing/2014/main" id="{ECD1C177-BD6F-924C-3424-2C760F06C90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12" name="Group 11">
              <a:extLst>
                <a:ext uri="{FF2B5EF4-FFF2-40B4-BE49-F238E27FC236}">
                  <a16:creationId xmlns:a16="http://schemas.microsoft.com/office/drawing/2014/main" id="{62D618F8-FE02-261E-F03E-CC02404F5310}"/>
                </a:ext>
              </a:extLst>
            </p:cNvPr>
            <p:cNvGrpSpPr/>
            <p:nvPr/>
          </p:nvGrpSpPr>
          <p:grpSpPr bwMode="gray">
            <a:xfrm>
              <a:off x="6505702" y="3549650"/>
              <a:ext cx="2078917" cy="1151467"/>
              <a:chOff x="6133585" y="1655351"/>
              <a:chExt cx="1718413" cy="1151467"/>
            </a:xfrm>
          </p:grpSpPr>
          <p:sp>
            <p:nvSpPr>
              <p:cNvPr id="22" name="Plus Sign 21">
                <a:extLst>
                  <a:ext uri="{FF2B5EF4-FFF2-40B4-BE49-F238E27FC236}">
                    <a16:creationId xmlns:a16="http://schemas.microsoft.com/office/drawing/2014/main" id="{6F88A7D1-9E07-2108-992F-CE28254724D3}"/>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sp>
            <p:nvSpPr>
              <p:cNvPr id="23" name="Callout: Line with No Border 49">
                <a:extLst>
                  <a:ext uri="{FF2B5EF4-FFF2-40B4-BE49-F238E27FC236}">
                    <a16:creationId xmlns:a16="http://schemas.microsoft.com/office/drawing/2014/main" id="{32C16C02-E180-AA09-D66D-F1A681BB0BA8}"/>
                  </a:ext>
                </a:extLst>
              </p:cNvPr>
              <p:cNvSpPr/>
              <p:nvPr/>
            </p:nvSpPr>
            <p:spPr bwMode="gray">
              <a:xfrm>
                <a:off x="6377809" y="1655351"/>
                <a:ext cx="1474189" cy="1151467"/>
              </a:xfrm>
              <a:prstGeom prst="callout1">
                <a:avLst>
                  <a:gd name="adj1" fmla="val 56618"/>
                  <a:gd name="adj2" fmla="val 427"/>
                  <a:gd name="adj3" fmla="val 57279"/>
                  <a:gd name="adj4" fmla="val 9829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d’émotion</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Aimable</a:t>
                </a:r>
              </a:p>
            </p:txBody>
          </p:sp>
        </p:grpSp>
        <p:grpSp>
          <p:nvGrpSpPr>
            <p:cNvPr id="13" name="Group 12">
              <a:extLst>
                <a:ext uri="{FF2B5EF4-FFF2-40B4-BE49-F238E27FC236}">
                  <a16:creationId xmlns:a16="http://schemas.microsoft.com/office/drawing/2014/main" id="{AA415E89-AAE1-6323-0885-D3DBE6CA1B46}"/>
                </a:ext>
              </a:extLst>
            </p:cNvPr>
            <p:cNvGrpSpPr/>
            <p:nvPr/>
          </p:nvGrpSpPr>
          <p:grpSpPr bwMode="gray">
            <a:xfrm>
              <a:off x="9100335" y="3549650"/>
              <a:ext cx="2100019" cy="1151467"/>
              <a:chOff x="6133771" y="1655351"/>
              <a:chExt cx="1718227" cy="1151467"/>
            </a:xfrm>
          </p:grpSpPr>
          <p:sp>
            <p:nvSpPr>
              <p:cNvPr id="20" name="Callout: Line with No Border 47">
                <a:extLst>
                  <a:ext uri="{FF2B5EF4-FFF2-40B4-BE49-F238E27FC236}">
                    <a16:creationId xmlns:a16="http://schemas.microsoft.com/office/drawing/2014/main" id="{C43C89A4-993B-4575-3923-9986B8DFAF6C}"/>
                  </a:ext>
                </a:extLst>
              </p:cNvPr>
              <p:cNvSpPr/>
              <p:nvPr/>
            </p:nvSpPr>
            <p:spPr bwMode="gray">
              <a:xfrm>
                <a:off x="6377809" y="1655351"/>
                <a:ext cx="1474189" cy="1151467"/>
              </a:xfrm>
              <a:prstGeom prst="callout1">
                <a:avLst>
                  <a:gd name="adj1" fmla="val 57941"/>
                  <a:gd name="adj2" fmla="val 0"/>
                  <a:gd name="adj3" fmla="val 57941"/>
                  <a:gd name="adj4" fmla="val 9915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d’émotion</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Expressif</a:t>
                </a:r>
              </a:p>
            </p:txBody>
          </p:sp>
          <p:sp>
            <p:nvSpPr>
              <p:cNvPr id="21" name="Plus Sign 20">
                <a:extLst>
                  <a:ext uri="{FF2B5EF4-FFF2-40B4-BE49-F238E27FC236}">
                    <a16:creationId xmlns:a16="http://schemas.microsoft.com/office/drawing/2014/main" id="{4361B345-E9FA-56A9-E544-6FEAC30A310D}"/>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14" name="Group 13">
              <a:extLst>
                <a:ext uri="{FF2B5EF4-FFF2-40B4-BE49-F238E27FC236}">
                  <a16:creationId xmlns:a16="http://schemas.microsoft.com/office/drawing/2014/main" id="{E052626E-A830-1BD0-1B9C-B5F123FC804E}"/>
                </a:ext>
              </a:extLst>
            </p:cNvPr>
            <p:cNvGrpSpPr/>
            <p:nvPr/>
          </p:nvGrpSpPr>
          <p:grpSpPr bwMode="gray">
            <a:xfrm>
              <a:off x="6458087" y="647761"/>
              <a:ext cx="4810123" cy="4752149"/>
              <a:chOff x="5521325" y="584200"/>
              <a:chExt cx="5180542" cy="5118100"/>
            </a:xfrm>
          </p:grpSpPr>
          <p:sp>
            <p:nvSpPr>
              <p:cNvPr id="15" name="Callout: Quad Arrow 42">
                <a:extLst>
                  <a:ext uri="{FF2B5EF4-FFF2-40B4-BE49-F238E27FC236}">
                    <a16:creationId xmlns:a16="http://schemas.microsoft.com/office/drawing/2014/main" id="{03B452E4-539D-C4B1-1E83-6440787C5CCF}"/>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6" name="Freeform: Shape 43">
                <a:extLst>
                  <a:ext uri="{FF2B5EF4-FFF2-40B4-BE49-F238E27FC236}">
                    <a16:creationId xmlns:a16="http://schemas.microsoft.com/office/drawing/2014/main" id="{0418FE28-ACCD-299E-C2A4-47AF40B9F276}"/>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17" name="Freeform: Shape 44">
                <a:extLst>
                  <a:ext uri="{FF2B5EF4-FFF2-40B4-BE49-F238E27FC236}">
                    <a16:creationId xmlns:a16="http://schemas.microsoft.com/office/drawing/2014/main" id="{EFC32A10-A32E-7898-A79D-384C789D9A92}"/>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18" name="Freeform: Shape 45">
                <a:extLst>
                  <a:ext uri="{FF2B5EF4-FFF2-40B4-BE49-F238E27FC236}">
                    <a16:creationId xmlns:a16="http://schemas.microsoft.com/office/drawing/2014/main" id="{261CF69D-42A6-4A29-0CC3-CBBD6B127CDB}"/>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19" name="Freeform: Shape 46">
                <a:extLst>
                  <a:ext uri="{FF2B5EF4-FFF2-40B4-BE49-F238E27FC236}">
                    <a16:creationId xmlns:a16="http://schemas.microsoft.com/office/drawing/2014/main" id="{BA5CC0CF-E6C6-EEA4-D3BD-50D2390077CA}"/>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grpSp>
      <p:sp>
        <p:nvSpPr>
          <p:cNvPr id="29" name="Freeform: Shape 28">
            <a:extLst>
              <a:ext uri="{FF2B5EF4-FFF2-40B4-BE49-F238E27FC236}">
                <a16:creationId xmlns:a16="http://schemas.microsoft.com/office/drawing/2014/main" id="{C52AFF88-99DA-81D7-D23E-123DFF77C0AA}"/>
              </a:ext>
            </a:extLst>
          </p:cNvPr>
          <p:cNvSpPr>
            <a:spLocks noChangeArrowheads="1"/>
          </p:cNvSpPr>
          <p:nvPr/>
        </p:nvSpPr>
        <p:spPr bwMode="gray">
          <a:xfrm flipH="1">
            <a:off x="276359" y="2209244"/>
            <a:ext cx="4460621"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CA" sz="2000" dirty="0"/>
              <a:t>C’est excitant! J’ai jeté un coup d’œil rapide et les nouvelles fonctions sont superbes! </a:t>
            </a:r>
          </a:p>
          <a:p>
            <a:pPr algn="ctr" eaLnBrk="1" hangingPunct="1">
              <a:spcBef>
                <a:spcPct val="0"/>
              </a:spcBef>
              <a:buClrTx/>
              <a:buSzTx/>
              <a:buFontTx/>
              <a:buNone/>
              <a:defRPr sz="2200">
                <a:solidFill>
                  <a:schemeClr val="tx2"/>
                </a:solidFill>
              </a:defRPr>
            </a:pPr>
            <a:r>
              <a:rPr lang="fr-CA" sz="2000" dirty="0"/>
              <a:t>Je vous appelle la semaine prochaine!</a:t>
            </a:r>
          </a:p>
        </p:txBody>
      </p:sp>
      <p:sp>
        <p:nvSpPr>
          <p:cNvPr id="28" name="Rectangle 27">
            <a:extLst>
              <a:ext uri="{FF2B5EF4-FFF2-40B4-BE49-F238E27FC236}">
                <a16:creationId xmlns:a16="http://schemas.microsoft.com/office/drawing/2014/main" id="{8509D06D-5303-4B1B-9B6E-C2C8C511837A}"/>
              </a:ext>
            </a:extLst>
          </p:cNvPr>
          <p:cNvSpPr/>
          <p:nvPr/>
        </p:nvSpPr>
        <p:spPr bwMode="gray">
          <a:xfrm>
            <a:off x="7110547" y="5659258"/>
            <a:ext cx="274320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Tree>
    <p:extLst>
      <p:ext uri="{BB962C8B-B14F-4D97-AF65-F5344CB8AC3E}">
        <p14:creationId xmlns:p14="http://schemas.microsoft.com/office/powerpoint/2010/main" val="2829843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0FD029E-C57F-4442-8DD3-ECC171FCD204}"/>
              </a:ext>
            </a:extLst>
          </p:cNvPr>
          <p:cNvSpPr>
            <a:spLocks noGrp="1"/>
          </p:cNvSpPr>
          <p:nvPr>
            <p:ph type="ftr" sz="quarter" idx="13"/>
          </p:nvPr>
        </p:nvSpPr>
        <p:spPr bwMode="gray"/>
        <p:txBody>
          <a:bodyPr wrap="square">
            <a:noAutofit/>
          </a:bodyPr>
          <a:lstStyle/>
          <a:p>
            <a:pPr algn="l"/>
            <a:r>
              <a:rPr lang="fr-CA"/>
              <a:t>© The TRACOM Corporation. Tous droits réservés.</a:t>
            </a:r>
            <a:endParaRPr lang="fr-CA" dirty="0"/>
          </a:p>
        </p:txBody>
      </p:sp>
      <p:sp>
        <p:nvSpPr>
          <p:cNvPr id="2" name="Slide Number Placeholder 1">
            <a:extLst>
              <a:ext uri="{FF2B5EF4-FFF2-40B4-BE49-F238E27FC236}">
                <a16:creationId xmlns:a16="http://schemas.microsoft.com/office/drawing/2014/main" id="{E26D2B9C-B3A9-4989-BE2D-E888CFD55496}"/>
              </a:ext>
            </a:extLst>
          </p:cNvPr>
          <p:cNvSpPr>
            <a:spLocks noGrp="1"/>
          </p:cNvSpPr>
          <p:nvPr>
            <p:ph type="sldNum" sz="quarter" idx="12"/>
          </p:nvPr>
        </p:nvSpPr>
        <p:spPr bwMode="gray"/>
        <p:txBody>
          <a:bodyPr wrap="square">
            <a:noAutofit/>
          </a:bodyPr>
          <a:lstStyle/>
          <a:p>
            <a:fld id="{1B1CF60C-C85D-47C0-8597-E3BF95F18FA3}" type="slidenum">
              <a:rPr lang="fr-CA" smtClean="0"/>
              <a:t>42</a:t>
            </a:fld>
            <a:endParaRPr lang="fr-CA" dirty="0"/>
          </a:p>
        </p:txBody>
      </p:sp>
      <p:grpSp>
        <p:nvGrpSpPr>
          <p:cNvPr id="3" name="Group 2">
            <a:extLst>
              <a:ext uri="{FF2B5EF4-FFF2-40B4-BE49-F238E27FC236}">
                <a16:creationId xmlns:a16="http://schemas.microsoft.com/office/drawing/2014/main" id="{30A94554-BC00-08CA-7FA4-09292BBCD8B5}"/>
              </a:ext>
            </a:extLst>
          </p:cNvPr>
          <p:cNvGrpSpPr/>
          <p:nvPr/>
        </p:nvGrpSpPr>
        <p:grpSpPr bwMode="gray">
          <a:xfrm>
            <a:off x="4589322" y="618324"/>
            <a:ext cx="7789346" cy="5054541"/>
            <a:chOff x="4970322" y="345369"/>
            <a:chExt cx="7789346" cy="5054541"/>
          </a:xfrm>
        </p:grpSpPr>
        <p:sp>
          <p:nvSpPr>
            <p:cNvPr id="4" name="Rectangle 3">
              <a:extLst>
                <a:ext uri="{FF2B5EF4-FFF2-40B4-BE49-F238E27FC236}">
                  <a16:creationId xmlns:a16="http://schemas.microsoft.com/office/drawing/2014/main" id="{DD104DF9-8BC5-140D-2003-438021A52A5A}"/>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7" name="Rectangle 6">
              <a:extLst>
                <a:ext uri="{FF2B5EF4-FFF2-40B4-BE49-F238E27FC236}">
                  <a16:creationId xmlns:a16="http://schemas.microsoft.com/office/drawing/2014/main" id="{F2238FD2-2CDE-7499-9131-6B6ACDACAC3A}"/>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8" name="Rectangle 7">
              <a:extLst>
                <a:ext uri="{FF2B5EF4-FFF2-40B4-BE49-F238E27FC236}">
                  <a16:creationId xmlns:a16="http://schemas.microsoft.com/office/drawing/2014/main" id="{716054BA-E82E-32CF-1BA4-D152F361AA23}"/>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grpSp>
          <p:nvGrpSpPr>
            <p:cNvPr id="9" name="Group 8">
              <a:extLst>
                <a:ext uri="{FF2B5EF4-FFF2-40B4-BE49-F238E27FC236}">
                  <a16:creationId xmlns:a16="http://schemas.microsoft.com/office/drawing/2014/main" id="{906A8952-7F16-066A-23E0-86B0AC941793}"/>
                </a:ext>
              </a:extLst>
            </p:cNvPr>
            <p:cNvGrpSpPr/>
            <p:nvPr/>
          </p:nvGrpSpPr>
          <p:grpSpPr bwMode="gray">
            <a:xfrm>
              <a:off x="6505702" y="1352344"/>
              <a:ext cx="2078918" cy="1151467"/>
              <a:chOff x="6133585" y="1655351"/>
              <a:chExt cx="1718413" cy="1151467"/>
            </a:xfrm>
          </p:grpSpPr>
          <p:sp>
            <p:nvSpPr>
              <p:cNvPr id="25" name="Callout: Line with No Border 53">
                <a:extLst>
                  <a:ext uri="{FF2B5EF4-FFF2-40B4-BE49-F238E27FC236}">
                    <a16:creationId xmlns:a16="http://schemas.microsoft.com/office/drawing/2014/main" id="{00F39346-07D3-8EED-10C5-2C345327C4F1}"/>
                  </a:ext>
                </a:extLst>
              </p:cNvPr>
              <p:cNvSpPr/>
              <p:nvPr/>
            </p:nvSpPr>
            <p:spPr bwMode="gray">
              <a:xfrm>
                <a:off x="6377809" y="1655351"/>
                <a:ext cx="1474189" cy="1151467"/>
              </a:xfrm>
              <a:prstGeom prst="callout1">
                <a:avLst>
                  <a:gd name="adj1" fmla="val 57941"/>
                  <a:gd name="adj2" fmla="val -427"/>
                  <a:gd name="adj3" fmla="val 58603"/>
                  <a:gd name="adj4" fmla="val 9957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de contrôle</a:t>
                </a:r>
              </a:p>
              <a:p>
                <a:pPr>
                  <a:lnSpc>
                    <a:spcPct val="85000"/>
                  </a:lnSpc>
                </a:pPr>
                <a:endParaRPr lang="fr-CA"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Analytique</a:t>
                </a:r>
              </a:p>
            </p:txBody>
          </p:sp>
          <p:sp>
            <p:nvSpPr>
              <p:cNvPr id="26" name="Plus Sign 25">
                <a:extLst>
                  <a:ext uri="{FF2B5EF4-FFF2-40B4-BE49-F238E27FC236}">
                    <a16:creationId xmlns:a16="http://schemas.microsoft.com/office/drawing/2014/main" id="{2424D82D-A15A-B9EF-84BA-8EA4C6CEB8B4}"/>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10" name="Group 9">
              <a:extLst>
                <a:ext uri="{FF2B5EF4-FFF2-40B4-BE49-F238E27FC236}">
                  <a16:creationId xmlns:a16="http://schemas.microsoft.com/office/drawing/2014/main" id="{AFFFD7B3-17B8-8E50-DFF9-3405E81FB0C1}"/>
                </a:ext>
              </a:extLst>
            </p:cNvPr>
            <p:cNvGrpSpPr/>
            <p:nvPr/>
          </p:nvGrpSpPr>
          <p:grpSpPr bwMode="gray">
            <a:xfrm>
              <a:off x="9100335" y="1352344"/>
              <a:ext cx="2100019" cy="1151467"/>
              <a:chOff x="6133771" y="1655351"/>
              <a:chExt cx="1718227" cy="1151467"/>
            </a:xfrm>
          </p:grpSpPr>
          <p:sp>
            <p:nvSpPr>
              <p:cNvPr id="23" name="Callout: Line with No Border 51">
                <a:extLst>
                  <a:ext uri="{FF2B5EF4-FFF2-40B4-BE49-F238E27FC236}">
                    <a16:creationId xmlns:a16="http://schemas.microsoft.com/office/drawing/2014/main" id="{8A32FBF8-3F87-2AAE-1A8D-106FD62A7135}"/>
                  </a:ext>
                </a:extLst>
              </p:cNvPr>
              <p:cNvSpPr/>
              <p:nvPr/>
            </p:nvSpPr>
            <p:spPr bwMode="gray">
              <a:xfrm>
                <a:off x="6377809" y="1655351"/>
                <a:ext cx="1474189" cy="1151467"/>
              </a:xfrm>
              <a:prstGeom prst="callout1">
                <a:avLst>
                  <a:gd name="adj1" fmla="val 57280"/>
                  <a:gd name="adj2" fmla="val 846"/>
                  <a:gd name="adj3" fmla="val 57942"/>
                  <a:gd name="adj4" fmla="val 9957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de contrôle</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Fonceur</a:t>
                </a:r>
              </a:p>
            </p:txBody>
          </p:sp>
          <p:sp>
            <p:nvSpPr>
              <p:cNvPr id="24" name="Plus Sign 23">
                <a:extLst>
                  <a:ext uri="{FF2B5EF4-FFF2-40B4-BE49-F238E27FC236}">
                    <a16:creationId xmlns:a16="http://schemas.microsoft.com/office/drawing/2014/main" id="{A368A682-FFCC-551A-177B-56B32CEAD4E7}"/>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11" name="Group 10">
              <a:extLst>
                <a:ext uri="{FF2B5EF4-FFF2-40B4-BE49-F238E27FC236}">
                  <a16:creationId xmlns:a16="http://schemas.microsoft.com/office/drawing/2014/main" id="{B2757251-0B4C-1B3C-78F9-AB90DF63BDAF}"/>
                </a:ext>
              </a:extLst>
            </p:cNvPr>
            <p:cNvGrpSpPr/>
            <p:nvPr/>
          </p:nvGrpSpPr>
          <p:grpSpPr bwMode="gray">
            <a:xfrm>
              <a:off x="6505702" y="3549650"/>
              <a:ext cx="2078917" cy="1151467"/>
              <a:chOff x="6133585" y="1655351"/>
              <a:chExt cx="1718413" cy="1151467"/>
            </a:xfrm>
          </p:grpSpPr>
          <p:sp>
            <p:nvSpPr>
              <p:cNvPr id="21" name="Plus Sign 20">
                <a:extLst>
                  <a:ext uri="{FF2B5EF4-FFF2-40B4-BE49-F238E27FC236}">
                    <a16:creationId xmlns:a16="http://schemas.microsoft.com/office/drawing/2014/main" id="{CAB73E67-057A-66EB-D6AA-668C233BB94A}"/>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sp>
            <p:nvSpPr>
              <p:cNvPr id="22" name="Callout: Line with No Border 49">
                <a:extLst>
                  <a:ext uri="{FF2B5EF4-FFF2-40B4-BE49-F238E27FC236}">
                    <a16:creationId xmlns:a16="http://schemas.microsoft.com/office/drawing/2014/main" id="{79C24384-74F1-5312-B5A9-122937A79BA4}"/>
                  </a:ext>
                </a:extLst>
              </p:cNvPr>
              <p:cNvSpPr/>
              <p:nvPr/>
            </p:nvSpPr>
            <p:spPr bwMode="gray">
              <a:xfrm>
                <a:off x="6377809" y="1655351"/>
                <a:ext cx="1474189" cy="1151467"/>
              </a:xfrm>
              <a:prstGeom prst="callout1">
                <a:avLst>
                  <a:gd name="adj1" fmla="val 56618"/>
                  <a:gd name="adj2" fmla="val 427"/>
                  <a:gd name="adj3" fmla="val 57279"/>
                  <a:gd name="adj4" fmla="val 9829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d’émotion</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Aimable</a:t>
                </a:r>
              </a:p>
            </p:txBody>
          </p:sp>
        </p:grpSp>
        <p:grpSp>
          <p:nvGrpSpPr>
            <p:cNvPr id="12" name="Group 11">
              <a:extLst>
                <a:ext uri="{FF2B5EF4-FFF2-40B4-BE49-F238E27FC236}">
                  <a16:creationId xmlns:a16="http://schemas.microsoft.com/office/drawing/2014/main" id="{7F78FF93-207A-FFCE-72B6-E01875547805}"/>
                </a:ext>
              </a:extLst>
            </p:cNvPr>
            <p:cNvGrpSpPr/>
            <p:nvPr/>
          </p:nvGrpSpPr>
          <p:grpSpPr bwMode="gray">
            <a:xfrm>
              <a:off x="9100335" y="3549650"/>
              <a:ext cx="2100019" cy="1151467"/>
              <a:chOff x="6133771" y="1655351"/>
              <a:chExt cx="1718227" cy="1151467"/>
            </a:xfrm>
          </p:grpSpPr>
          <p:sp>
            <p:nvSpPr>
              <p:cNvPr id="19" name="Callout: Line with No Border 47">
                <a:extLst>
                  <a:ext uri="{FF2B5EF4-FFF2-40B4-BE49-F238E27FC236}">
                    <a16:creationId xmlns:a16="http://schemas.microsoft.com/office/drawing/2014/main" id="{9F2C1BE6-E78A-11C9-8CB4-CA10D2E34C13}"/>
                  </a:ext>
                </a:extLst>
              </p:cNvPr>
              <p:cNvSpPr/>
              <p:nvPr/>
            </p:nvSpPr>
            <p:spPr bwMode="gray">
              <a:xfrm>
                <a:off x="6377809" y="1655351"/>
                <a:ext cx="1474189" cy="1151467"/>
              </a:xfrm>
              <a:prstGeom prst="callout1">
                <a:avLst>
                  <a:gd name="adj1" fmla="val 57941"/>
                  <a:gd name="adj2" fmla="val 0"/>
                  <a:gd name="adj3" fmla="val 57941"/>
                  <a:gd name="adj4" fmla="val 9915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d’émotion</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Expressif</a:t>
                </a:r>
              </a:p>
            </p:txBody>
          </p:sp>
          <p:sp>
            <p:nvSpPr>
              <p:cNvPr id="20" name="Plus Sign 19">
                <a:extLst>
                  <a:ext uri="{FF2B5EF4-FFF2-40B4-BE49-F238E27FC236}">
                    <a16:creationId xmlns:a16="http://schemas.microsoft.com/office/drawing/2014/main" id="{05331228-4038-319D-1E3D-1CF14C539942}"/>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13" name="Group 12">
              <a:extLst>
                <a:ext uri="{FF2B5EF4-FFF2-40B4-BE49-F238E27FC236}">
                  <a16:creationId xmlns:a16="http://schemas.microsoft.com/office/drawing/2014/main" id="{18D3EEA6-6389-4531-CD60-0A8F2546CA78}"/>
                </a:ext>
              </a:extLst>
            </p:cNvPr>
            <p:cNvGrpSpPr/>
            <p:nvPr/>
          </p:nvGrpSpPr>
          <p:grpSpPr bwMode="gray">
            <a:xfrm>
              <a:off x="6458087" y="647761"/>
              <a:ext cx="4810123" cy="4752149"/>
              <a:chOff x="5521325" y="584200"/>
              <a:chExt cx="5180542" cy="5118100"/>
            </a:xfrm>
          </p:grpSpPr>
          <p:sp>
            <p:nvSpPr>
              <p:cNvPr id="14" name="Callout: Quad Arrow 42">
                <a:extLst>
                  <a:ext uri="{FF2B5EF4-FFF2-40B4-BE49-F238E27FC236}">
                    <a16:creationId xmlns:a16="http://schemas.microsoft.com/office/drawing/2014/main" id="{8E5938B8-9F00-BEB9-4303-BF61281B5E89}"/>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5" name="Freeform: Shape 43">
                <a:extLst>
                  <a:ext uri="{FF2B5EF4-FFF2-40B4-BE49-F238E27FC236}">
                    <a16:creationId xmlns:a16="http://schemas.microsoft.com/office/drawing/2014/main" id="{0C714AC6-D4E0-89C7-0C53-228E6EDB4302}"/>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16" name="Freeform: Shape 44">
                <a:extLst>
                  <a:ext uri="{FF2B5EF4-FFF2-40B4-BE49-F238E27FC236}">
                    <a16:creationId xmlns:a16="http://schemas.microsoft.com/office/drawing/2014/main" id="{64645FEC-8A2B-F680-47BC-5D49F3B2EA0B}"/>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17" name="Freeform: Shape 45">
                <a:extLst>
                  <a:ext uri="{FF2B5EF4-FFF2-40B4-BE49-F238E27FC236}">
                    <a16:creationId xmlns:a16="http://schemas.microsoft.com/office/drawing/2014/main" id="{0787629A-1D1A-BB6C-79A8-490EA07F6FBB}"/>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18" name="Freeform: Shape 46">
                <a:extLst>
                  <a:ext uri="{FF2B5EF4-FFF2-40B4-BE49-F238E27FC236}">
                    <a16:creationId xmlns:a16="http://schemas.microsoft.com/office/drawing/2014/main" id="{9EB3E389-CE21-898B-4CC1-C06445838296}"/>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grpSp>
      <p:sp>
        <p:nvSpPr>
          <p:cNvPr id="35" name="Freeform: Shape 28">
            <a:extLst>
              <a:ext uri="{FF2B5EF4-FFF2-40B4-BE49-F238E27FC236}">
                <a16:creationId xmlns:a16="http://schemas.microsoft.com/office/drawing/2014/main" id="{55CA6DC4-55F8-D2C7-79A9-77B3698005D3}"/>
              </a:ext>
            </a:extLst>
          </p:cNvPr>
          <p:cNvSpPr>
            <a:spLocks noChangeArrowheads="1"/>
          </p:cNvSpPr>
          <p:nvPr/>
        </p:nvSpPr>
        <p:spPr bwMode="gray">
          <a:xfrm flipH="1">
            <a:off x="276359" y="2209244"/>
            <a:ext cx="4460621"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150">
                <a:solidFill>
                  <a:schemeClr val="tx2"/>
                </a:solidFill>
              </a:defRPr>
            </a:pPr>
            <a:r>
              <a:rPr lang="fr-CA" sz="1600" dirty="0"/>
              <a:t>Je pense que les nouvelles mises à jour nous aideront à être plus efficaces et à économiser les efforts. Cependant, avant de nous adapter la nouvelle version, nous devons prévoir la formation de mon équipe. Avez-vous mis en place un processus pour cela?</a:t>
            </a:r>
          </a:p>
        </p:txBody>
      </p:sp>
      <p:sp>
        <p:nvSpPr>
          <p:cNvPr id="28" name="Rectangle 27">
            <a:extLst>
              <a:ext uri="{FF2B5EF4-FFF2-40B4-BE49-F238E27FC236}">
                <a16:creationId xmlns:a16="http://schemas.microsoft.com/office/drawing/2014/main" id="{EF0C31A3-FA76-4B2C-96E1-FF5F5AB32610}"/>
              </a:ext>
            </a:extLst>
          </p:cNvPr>
          <p:cNvSpPr/>
          <p:nvPr/>
        </p:nvSpPr>
        <p:spPr bwMode="gray">
          <a:xfrm>
            <a:off x="7110547" y="5659258"/>
            <a:ext cx="274320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Tree>
    <p:extLst>
      <p:ext uri="{BB962C8B-B14F-4D97-AF65-F5344CB8AC3E}">
        <p14:creationId xmlns:p14="http://schemas.microsoft.com/office/powerpoint/2010/main" val="4119604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7B6C28-7164-3642-A9BA-E12BB34EE6CA}"/>
              </a:ext>
            </a:extLst>
          </p:cNvPr>
          <p:cNvSpPr>
            <a:spLocks noGrp="1"/>
          </p:cNvSpPr>
          <p:nvPr>
            <p:ph type="sldNum" sz="quarter" idx="12"/>
          </p:nvPr>
        </p:nvSpPr>
        <p:spPr bwMode="gray"/>
        <p:txBody>
          <a:bodyPr wrap="square">
            <a:noAutofit/>
          </a:bodyPr>
          <a:lstStyle/>
          <a:p>
            <a:fld id="{1B1CF60C-C85D-47C0-8597-E3BF95F18FA3}" type="slidenum">
              <a:rPr lang="fr-CA" smtClean="0"/>
              <a:t>43</a:t>
            </a:fld>
            <a:endParaRPr lang="fr-CA" dirty="0"/>
          </a:p>
        </p:txBody>
      </p:sp>
      <p:sp>
        <p:nvSpPr>
          <p:cNvPr id="6" name="Footer Placeholder 5">
            <a:extLst>
              <a:ext uri="{FF2B5EF4-FFF2-40B4-BE49-F238E27FC236}">
                <a16:creationId xmlns:a16="http://schemas.microsoft.com/office/drawing/2014/main" id="{E651D217-FAAF-B14C-9A50-5420F39F2450}"/>
              </a:ext>
            </a:extLst>
          </p:cNvPr>
          <p:cNvSpPr>
            <a:spLocks noGrp="1"/>
          </p:cNvSpPr>
          <p:nvPr>
            <p:ph type="ftr" sz="quarter" idx="13"/>
          </p:nvPr>
        </p:nvSpPr>
        <p:spPr bwMode="gray"/>
        <p:txBody>
          <a:bodyPr wrap="square">
            <a:noAutofit/>
          </a:bodyPr>
          <a:lstStyle/>
          <a:p>
            <a:pPr algn="l"/>
            <a:r>
              <a:rPr lang="fr-CA"/>
              <a:t>© The TRACOM Corporation. Tous droits réservés.</a:t>
            </a:r>
            <a:endParaRPr lang="fr-CA" dirty="0"/>
          </a:p>
        </p:txBody>
      </p:sp>
      <p:grpSp>
        <p:nvGrpSpPr>
          <p:cNvPr id="2" name="Group 1">
            <a:extLst>
              <a:ext uri="{FF2B5EF4-FFF2-40B4-BE49-F238E27FC236}">
                <a16:creationId xmlns:a16="http://schemas.microsoft.com/office/drawing/2014/main" id="{7FCC869B-29A1-EF1E-4447-C03925AF733C}"/>
              </a:ext>
            </a:extLst>
          </p:cNvPr>
          <p:cNvGrpSpPr/>
          <p:nvPr/>
        </p:nvGrpSpPr>
        <p:grpSpPr bwMode="gray">
          <a:xfrm>
            <a:off x="4589322" y="618324"/>
            <a:ext cx="7789346" cy="5054541"/>
            <a:chOff x="4970322" y="345369"/>
            <a:chExt cx="7789346" cy="5054541"/>
          </a:xfrm>
        </p:grpSpPr>
        <p:sp>
          <p:nvSpPr>
            <p:cNvPr id="3" name="Rectangle 2">
              <a:extLst>
                <a:ext uri="{FF2B5EF4-FFF2-40B4-BE49-F238E27FC236}">
                  <a16:creationId xmlns:a16="http://schemas.microsoft.com/office/drawing/2014/main" id="{F7DA4786-F8F4-1784-1B47-9BE4B20DFD07}"/>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7" name="Rectangle 6">
              <a:extLst>
                <a:ext uri="{FF2B5EF4-FFF2-40B4-BE49-F238E27FC236}">
                  <a16:creationId xmlns:a16="http://schemas.microsoft.com/office/drawing/2014/main" id="{D927A5D0-24F6-5CAA-48BF-40C77EF50E30}"/>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8" name="Rectangle 7">
              <a:extLst>
                <a:ext uri="{FF2B5EF4-FFF2-40B4-BE49-F238E27FC236}">
                  <a16:creationId xmlns:a16="http://schemas.microsoft.com/office/drawing/2014/main" id="{06341CEC-5817-E5B8-D3D7-75C2FDF4BA17}"/>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grpSp>
          <p:nvGrpSpPr>
            <p:cNvPr id="9" name="Group 8">
              <a:extLst>
                <a:ext uri="{FF2B5EF4-FFF2-40B4-BE49-F238E27FC236}">
                  <a16:creationId xmlns:a16="http://schemas.microsoft.com/office/drawing/2014/main" id="{8672E988-60AC-399F-155D-1C53BB8B2BF2}"/>
                </a:ext>
              </a:extLst>
            </p:cNvPr>
            <p:cNvGrpSpPr/>
            <p:nvPr/>
          </p:nvGrpSpPr>
          <p:grpSpPr bwMode="gray">
            <a:xfrm>
              <a:off x="6505702" y="1352344"/>
              <a:ext cx="2078918" cy="1151467"/>
              <a:chOff x="6133585" y="1655351"/>
              <a:chExt cx="1718413" cy="1151467"/>
            </a:xfrm>
          </p:grpSpPr>
          <p:sp>
            <p:nvSpPr>
              <p:cNvPr id="25" name="Callout: Line with No Border 53">
                <a:extLst>
                  <a:ext uri="{FF2B5EF4-FFF2-40B4-BE49-F238E27FC236}">
                    <a16:creationId xmlns:a16="http://schemas.microsoft.com/office/drawing/2014/main" id="{D2E44310-DAE9-9ED2-C98B-D006FF7E544D}"/>
                  </a:ext>
                </a:extLst>
              </p:cNvPr>
              <p:cNvSpPr/>
              <p:nvPr/>
            </p:nvSpPr>
            <p:spPr bwMode="gray">
              <a:xfrm>
                <a:off x="6377809" y="1655351"/>
                <a:ext cx="1474189" cy="1151467"/>
              </a:xfrm>
              <a:prstGeom prst="callout1">
                <a:avLst>
                  <a:gd name="adj1" fmla="val 57941"/>
                  <a:gd name="adj2" fmla="val -427"/>
                  <a:gd name="adj3" fmla="val 58603"/>
                  <a:gd name="adj4" fmla="val 9957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de contrôle</a:t>
                </a:r>
              </a:p>
              <a:p>
                <a:pPr>
                  <a:lnSpc>
                    <a:spcPct val="85000"/>
                  </a:lnSpc>
                </a:pPr>
                <a:endParaRPr lang="fr-CA"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Analytique</a:t>
                </a:r>
              </a:p>
            </p:txBody>
          </p:sp>
          <p:sp>
            <p:nvSpPr>
              <p:cNvPr id="26" name="Plus Sign 25">
                <a:extLst>
                  <a:ext uri="{FF2B5EF4-FFF2-40B4-BE49-F238E27FC236}">
                    <a16:creationId xmlns:a16="http://schemas.microsoft.com/office/drawing/2014/main" id="{E5E5E98F-65A4-9AF4-887B-65BEC7B4A7A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10" name="Group 9">
              <a:extLst>
                <a:ext uri="{FF2B5EF4-FFF2-40B4-BE49-F238E27FC236}">
                  <a16:creationId xmlns:a16="http://schemas.microsoft.com/office/drawing/2014/main" id="{22E6CED3-5239-E810-6B70-88512886621E}"/>
                </a:ext>
              </a:extLst>
            </p:cNvPr>
            <p:cNvGrpSpPr/>
            <p:nvPr/>
          </p:nvGrpSpPr>
          <p:grpSpPr bwMode="gray">
            <a:xfrm>
              <a:off x="9100335" y="1352344"/>
              <a:ext cx="2100019" cy="1151467"/>
              <a:chOff x="6133771" y="1655351"/>
              <a:chExt cx="1718227" cy="1151467"/>
            </a:xfrm>
          </p:grpSpPr>
          <p:sp>
            <p:nvSpPr>
              <p:cNvPr id="23" name="Callout: Line with No Border 51">
                <a:extLst>
                  <a:ext uri="{FF2B5EF4-FFF2-40B4-BE49-F238E27FC236}">
                    <a16:creationId xmlns:a16="http://schemas.microsoft.com/office/drawing/2014/main" id="{0BF66960-1A14-F880-9AF7-BC304B51EBC3}"/>
                  </a:ext>
                </a:extLst>
              </p:cNvPr>
              <p:cNvSpPr/>
              <p:nvPr/>
            </p:nvSpPr>
            <p:spPr bwMode="gray">
              <a:xfrm>
                <a:off x="6377809" y="1655351"/>
                <a:ext cx="1474189" cy="1151467"/>
              </a:xfrm>
              <a:prstGeom prst="callout1">
                <a:avLst>
                  <a:gd name="adj1" fmla="val 57280"/>
                  <a:gd name="adj2" fmla="val 846"/>
                  <a:gd name="adj3" fmla="val 57942"/>
                  <a:gd name="adj4" fmla="val 9957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de contrôle</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Fonceur</a:t>
                </a:r>
              </a:p>
            </p:txBody>
          </p:sp>
          <p:sp>
            <p:nvSpPr>
              <p:cNvPr id="24" name="Plus Sign 23">
                <a:extLst>
                  <a:ext uri="{FF2B5EF4-FFF2-40B4-BE49-F238E27FC236}">
                    <a16:creationId xmlns:a16="http://schemas.microsoft.com/office/drawing/2014/main" id="{2E50A29B-5151-C31F-374D-BC0CFA52DFD7}"/>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11" name="Group 10">
              <a:extLst>
                <a:ext uri="{FF2B5EF4-FFF2-40B4-BE49-F238E27FC236}">
                  <a16:creationId xmlns:a16="http://schemas.microsoft.com/office/drawing/2014/main" id="{CF227C0A-9E57-2D2A-79A5-44B547033EE1}"/>
                </a:ext>
              </a:extLst>
            </p:cNvPr>
            <p:cNvGrpSpPr/>
            <p:nvPr/>
          </p:nvGrpSpPr>
          <p:grpSpPr bwMode="gray">
            <a:xfrm>
              <a:off x="6505702" y="3549650"/>
              <a:ext cx="2078917" cy="1151467"/>
              <a:chOff x="6133585" y="1655351"/>
              <a:chExt cx="1718413" cy="1151467"/>
            </a:xfrm>
          </p:grpSpPr>
          <p:sp>
            <p:nvSpPr>
              <p:cNvPr id="21" name="Plus Sign 20">
                <a:extLst>
                  <a:ext uri="{FF2B5EF4-FFF2-40B4-BE49-F238E27FC236}">
                    <a16:creationId xmlns:a16="http://schemas.microsoft.com/office/drawing/2014/main" id="{E91648D5-F382-BBDE-FA88-194C14E889B4}"/>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sp>
            <p:nvSpPr>
              <p:cNvPr id="22" name="Callout: Line with No Border 49">
                <a:extLst>
                  <a:ext uri="{FF2B5EF4-FFF2-40B4-BE49-F238E27FC236}">
                    <a16:creationId xmlns:a16="http://schemas.microsoft.com/office/drawing/2014/main" id="{CAEF8FBA-3DFB-88EB-13A9-C4D6A14556D1}"/>
                  </a:ext>
                </a:extLst>
              </p:cNvPr>
              <p:cNvSpPr/>
              <p:nvPr/>
            </p:nvSpPr>
            <p:spPr bwMode="gray">
              <a:xfrm>
                <a:off x="6377809" y="1655351"/>
                <a:ext cx="1474189" cy="1151467"/>
              </a:xfrm>
              <a:prstGeom prst="callout1">
                <a:avLst>
                  <a:gd name="adj1" fmla="val 56618"/>
                  <a:gd name="adj2" fmla="val 427"/>
                  <a:gd name="adj3" fmla="val 57279"/>
                  <a:gd name="adj4" fmla="val 9829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d’émotion</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Aimable</a:t>
                </a:r>
              </a:p>
            </p:txBody>
          </p:sp>
        </p:grpSp>
        <p:grpSp>
          <p:nvGrpSpPr>
            <p:cNvPr id="12" name="Group 11">
              <a:extLst>
                <a:ext uri="{FF2B5EF4-FFF2-40B4-BE49-F238E27FC236}">
                  <a16:creationId xmlns:a16="http://schemas.microsoft.com/office/drawing/2014/main" id="{CE47FF55-340B-3FB3-2962-BF7B2709C038}"/>
                </a:ext>
              </a:extLst>
            </p:cNvPr>
            <p:cNvGrpSpPr/>
            <p:nvPr/>
          </p:nvGrpSpPr>
          <p:grpSpPr bwMode="gray">
            <a:xfrm>
              <a:off x="9100335" y="3549650"/>
              <a:ext cx="2100019" cy="1151467"/>
              <a:chOff x="6133771" y="1655351"/>
              <a:chExt cx="1718227" cy="1151467"/>
            </a:xfrm>
          </p:grpSpPr>
          <p:sp>
            <p:nvSpPr>
              <p:cNvPr id="19" name="Callout: Line with No Border 47">
                <a:extLst>
                  <a:ext uri="{FF2B5EF4-FFF2-40B4-BE49-F238E27FC236}">
                    <a16:creationId xmlns:a16="http://schemas.microsoft.com/office/drawing/2014/main" id="{1706DD47-7C63-B313-9F8C-82E816633476}"/>
                  </a:ext>
                </a:extLst>
              </p:cNvPr>
              <p:cNvSpPr/>
              <p:nvPr/>
            </p:nvSpPr>
            <p:spPr bwMode="gray">
              <a:xfrm>
                <a:off x="6377809" y="1655351"/>
                <a:ext cx="1474189" cy="1151467"/>
              </a:xfrm>
              <a:prstGeom prst="callout1">
                <a:avLst>
                  <a:gd name="adj1" fmla="val 57941"/>
                  <a:gd name="adj2" fmla="val 0"/>
                  <a:gd name="adj3" fmla="val 57941"/>
                  <a:gd name="adj4" fmla="val 9915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d’émotion</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Expressif</a:t>
                </a:r>
              </a:p>
            </p:txBody>
          </p:sp>
          <p:sp>
            <p:nvSpPr>
              <p:cNvPr id="20" name="Plus Sign 19">
                <a:extLst>
                  <a:ext uri="{FF2B5EF4-FFF2-40B4-BE49-F238E27FC236}">
                    <a16:creationId xmlns:a16="http://schemas.microsoft.com/office/drawing/2014/main" id="{D5525FCB-6CC0-8193-30B3-F892208D91B9}"/>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13" name="Group 12">
              <a:extLst>
                <a:ext uri="{FF2B5EF4-FFF2-40B4-BE49-F238E27FC236}">
                  <a16:creationId xmlns:a16="http://schemas.microsoft.com/office/drawing/2014/main" id="{B2B60550-8381-B3A3-D858-BC923DC6F458}"/>
                </a:ext>
              </a:extLst>
            </p:cNvPr>
            <p:cNvGrpSpPr/>
            <p:nvPr/>
          </p:nvGrpSpPr>
          <p:grpSpPr bwMode="gray">
            <a:xfrm>
              <a:off x="6458087" y="647761"/>
              <a:ext cx="4810123" cy="4752149"/>
              <a:chOff x="5521325" y="584200"/>
              <a:chExt cx="5180542" cy="5118100"/>
            </a:xfrm>
          </p:grpSpPr>
          <p:sp>
            <p:nvSpPr>
              <p:cNvPr id="14" name="Callout: Quad Arrow 42">
                <a:extLst>
                  <a:ext uri="{FF2B5EF4-FFF2-40B4-BE49-F238E27FC236}">
                    <a16:creationId xmlns:a16="http://schemas.microsoft.com/office/drawing/2014/main" id="{702E89C8-4860-7947-D0CD-E3369A060AB9}"/>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5" name="Freeform: Shape 43">
                <a:extLst>
                  <a:ext uri="{FF2B5EF4-FFF2-40B4-BE49-F238E27FC236}">
                    <a16:creationId xmlns:a16="http://schemas.microsoft.com/office/drawing/2014/main" id="{1074E100-7F16-9BFE-F7FF-E5C531CB2F96}"/>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16" name="Freeform: Shape 44">
                <a:extLst>
                  <a:ext uri="{FF2B5EF4-FFF2-40B4-BE49-F238E27FC236}">
                    <a16:creationId xmlns:a16="http://schemas.microsoft.com/office/drawing/2014/main" id="{A1F17A3C-613F-89E2-CC01-15818768CA0B}"/>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17" name="Freeform: Shape 45">
                <a:extLst>
                  <a:ext uri="{FF2B5EF4-FFF2-40B4-BE49-F238E27FC236}">
                    <a16:creationId xmlns:a16="http://schemas.microsoft.com/office/drawing/2014/main" id="{6D9195E4-DA94-6A7D-0FAD-09B25DF19889}"/>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18" name="Freeform: Shape 46">
                <a:extLst>
                  <a:ext uri="{FF2B5EF4-FFF2-40B4-BE49-F238E27FC236}">
                    <a16:creationId xmlns:a16="http://schemas.microsoft.com/office/drawing/2014/main" id="{97A63F6A-DD9F-28DF-A8CD-186E29E9FFEC}"/>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grpSp>
      <p:sp>
        <p:nvSpPr>
          <p:cNvPr id="34" name="Freeform: Shape 28">
            <a:extLst>
              <a:ext uri="{FF2B5EF4-FFF2-40B4-BE49-F238E27FC236}">
                <a16:creationId xmlns:a16="http://schemas.microsoft.com/office/drawing/2014/main" id="{AE04946E-C2E1-A7B3-FEE3-D17747742646}"/>
              </a:ext>
            </a:extLst>
          </p:cNvPr>
          <p:cNvSpPr>
            <a:spLocks noChangeArrowheads="1"/>
          </p:cNvSpPr>
          <p:nvPr/>
        </p:nvSpPr>
        <p:spPr bwMode="gray">
          <a:xfrm flipH="1">
            <a:off x="276359" y="2209244"/>
            <a:ext cx="4460621"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CA" sz="2200" dirty="0"/>
              <a:t>Ça a l’air bien.</a:t>
            </a:r>
            <a:br>
              <a:rPr lang="fr-CA" altLang="en-US" sz="2200" dirty="0">
                <a:solidFill>
                  <a:schemeClr val="tx2"/>
                </a:solidFill>
                <a:ea typeface="Arial" panose="020B0604020202020204" pitchFamily="34" charset="0"/>
              </a:rPr>
            </a:br>
            <a:r>
              <a:rPr lang="fr-CA" sz="2200" dirty="0"/>
              <a:t>Je vous appellerai quand je serai disponible à mettre en œuvre.</a:t>
            </a:r>
          </a:p>
        </p:txBody>
      </p:sp>
      <p:sp>
        <p:nvSpPr>
          <p:cNvPr id="28" name="Rectangle 27">
            <a:extLst>
              <a:ext uri="{FF2B5EF4-FFF2-40B4-BE49-F238E27FC236}">
                <a16:creationId xmlns:a16="http://schemas.microsoft.com/office/drawing/2014/main" id="{EEDCF594-9EC1-4140-B1FE-05767315E509}"/>
              </a:ext>
            </a:extLst>
          </p:cNvPr>
          <p:cNvSpPr/>
          <p:nvPr/>
        </p:nvSpPr>
        <p:spPr bwMode="gray">
          <a:xfrm>
            <a:off x="7110547" y="5659258"/>
            <a:ext cx="274320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Tree>
    <p:extLst>
      <p:ext uri="{BB962C8B-B14F-4D97-AF65-F5344CB8AC3E}">
        <p14:creationId xmlns:p14="http://schemas.microsoft.com/office/powerpoint/2010/main" val="1915707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1143000" y="1835940"/>
            <a:ext cx="6877050" cy="476187"/>
          </a:xfrm>
        </p:spPr>
        <p:txBody>
          <a:bodyPr/>
          <a:lstStyle/>
          <a:p>
            <a:r>
              <a:rPr lang="fr-CA"/>
              <a:t>Points clés</a:t>
            </a:r>
            <a:endParaRPr lang="fr-CA" dirty="0"/>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877050" cy="3131684"/>
          </a:xfrm>
        </p:spPr>
        <p:txBody>
          <a:bodyPr/>
          <a:lstStyle/>
          <a:p>
            <a:r>
              <a:rPr lang="fr-CA" dirty="0"/>
              <a:t>Le Style n’est pas la personnalité.</a:t>
            </a:r>
          </a:p>
          <a:p>
            <a:r>
              <a:rPr lang="fr-CA" dirty="0"/>
              <a:t>Renvoie uniquement au comportement observable. </a:t>
            </a:r>
          </a:p>
          <a:p>
            <a:r>
              <a:rPr lang="fr-CA" dirty="0"/>
              <a:t>Le comportement est un continuum, pas un « soit/soit ».</a:t>
            </a:r>
          </a:p>
          <a:p>
            <a:r>
              <a:rPr lang="fr-CA" dirty="0"/>
              <a:t>Les personnes se comportent avec un seul Style la plupart du temps.</a:t>
            </a:r>
          </a:p>
          <a:p>
            <a:r>
              <a:rPr lang="fr-CA" dirty="0"/>
              <a:t>Il n’y a pas de « meilleur » Style. </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44</a:t>
            </a:fld>
            <a:endParaRPr lang="fr-CA" dirty="0"/>
          </a:p>
        </p:txBody>
      </p:sp>
      <p:sp>
        <p:nvSpPr>
          <p:cNvPr id="10" name="Footer Placeholder 9">
            <a:extLst>
              <a:ext uri="{FF2B5EF4-FFF2-40B4-BE49-F238E27FC236}">
                <a16:creationId xmlns:a16="http://schemas.microsoft.com/office/drawing/2014/main" id="{800C2D75-2539-42DC-B165-ED1179843103}"/>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1244174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p:txBody>
          <a:bodyPr/>
          <a:lstStyle/>
          <a:p>
            <a:r>
              <a:rPr lang="fr-CA" dirty="0">
                <a:solidFill>
                  <a:srgbClr val="146899"/>
                </a:solidFill>
              </a:rPr>
              <a:t>Profil STYLE SOCIAL</a:t>
            </a:r>
            <a:endParaRPr lang="fr-CA" baseline="30000" dirty="0">
              <a:solidFill>
                <a:srgbClr val="146899"/>
              </a:solidFill>
            </a:endParaRP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34488" y="6380617"/>
            <a:ext cx="2743200" cy="282575"/>
          </a:xfrm>
        </p:spPr>
        <p:txBody>
          <a:bodyPr/>
          <a:lstStyle/>
          <a:p>
            <a:fld id="{1B1CF60C-C85D-47C0-8597-E3BF95F18FA3}" type="slidenum">
              <a:rPr lang="fr-CA" smtClean="0"/>
              <a:t>45</a:t>
            </a:fld>
            <a:endParaRPr lang="fr-CA" dirty="0"/>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2783064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2">
            <a:extLst>
              <a:ext uri="{FF2B5EF4-FFF2-40B4-BE49-F238E27FC236}">
                <a16:creationId xmlns:a16="http://schemas.microsoft.com/office/drawing/2014/main" id="{7D4BDAFD-3280-4189-8D3F-AD5D5D5F91E4}"/>
              </a:ext>
            </a:extLst>
          </p:cNvPr>
          <p:cNvSpPr txBox="1">
            <a:spLocks/>
          </p:cNvSpPr>
          <p:nvPr/>
        </p:nvSpPr>
        <p:spPr>
          <a:xfrm>
            <a:off x="247069" y="2347529"/>
            <a:ext cx="11716331" cy="3596071"/>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r-CA"/>
              <a:t> </a:t>
            </a:r>
            <a:endParaRPr lang="fr-CA" dirty="0"/>
          </a:p>
        </p:txBody>
      </p:sp>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fr-CA" dirty="0"/>
              <a:t>L’Assurance </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fr-CA" smtClean="0"/>
              <a:t>46</a:t>
            </a:fld>
            <a:endParaRPr lang="fr-CA"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fr-CA" dirty="0"/>
              <a:t>La mesure dans laquelle une personne a tendance à demander ou affirme.</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18808" y="3946278"/>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849263" y="2867580"/>
            <a:ext cx="2197686" cy="2594526"/>
            <a:chOff x="663804" y="2652432"/>
            <a:chExt cx="2197686" cy="2594526"/>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652432"/>
              <a:ext cx="2195228" cy="2594526"/>
              <a:chOff x="666262" y="2652432"/>
              <a:chExt cx="2195228" cy="2594526"/>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824062" y="2658244"/>
                <a:ext cx="2037427" cy="8581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85000"/>
                  </a:lnSpc>
                </a:pPr>
                <a:r>
                  <a:rPr lang="fr-CA" dirty="0">
                    <a:solidFill>
                      <a:schemeClr val="accent2"/>
                    </a:solidFill>
                    <a:latin typeface="Arial Black" panose="020B0A04020102020204" pitchFamily="34" charset="0"/>
                  </a:rPr>
                  <a:t>Demander</a:t>
                </a:r>
                <a:r>
                  <a:rPr lang="fr-CA" dirty="0">
                    <a:solidFill>
                      <a:schemeClr val="accent6"/>
                    </a:solidFill>
                  </a:rPr>
                  <a:t> </a:t>
                </a:r>
                <a:br>
                  <a:rPr lang="fr-CA" dirty="0">
                    <a:solidFill>
                      <a:schemeClr val="accent6"/>
                    </a:solidFill>
                  </a:rPr>
                </a:br>
                <a:r>
                  <a:rPr lang="fr-CA" dirty="0">
                    <a:solidFill>
                      <a:schemeClr val="accent6"/>
                    </a:solidFill>
                  </a:rPr>
                  <a:t>plus</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3" name="Rectangle 42">
                <a:extLst>
                  <a:ext uri="{FF2B5EF4-FFF2-40B4-BE49-F238E27FC236}">
                    <a16:creationId xmlns:a16="http://schemas.microsoft.com/office/drawing/2014/main" id="{64D2FFB6-C149-41A3-82CC-8BD120E50E07}"/>
                  </a:ext>
                </a:extLst>
              </p:cNvPr>
              <p:cNvSpPr/>
              <p:nvPr/>
            </p:nvSpPr>
            <p:spPr bwMode="gray">
              <a:xfrm>
                <a:off x="824063" y="4470441"/>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fr-CA"/>
                  <a:t>Demander plus avec assertivité que 75 % de la population</a:t>
                </a:r>
                <a:endParaRPr lang="fr-CA" dirty="0">
                  <a:solidFill>
                    <a:schemeClr val="accent2"/>
                  </a:solidFill>
                  <a:latin typeface="Arial Black" panose="020B0A04020102020204" pitchFamily="34" charset="0"/>
                </a:endParaRPr>
              </a:p>
            </p:txBody>
          </p:sp>
          <p:cxnSp>
            <p:nvCxnSpPr>
              <p:cNvPr id="44" name="Straight Arrow Connector 43">
                <a:extLst>
                  <a:ext uri="{FF2B5EF4-FFF2-40B4-BE49-F238E27FC236}">
                    <a16:creationId xmlns:a16="http://schemas.microsoft.com/office/drawing/2014/main" id="{72F769FD-FAB2-47C9-B66B-814BB5CE0B6A}"/>
                  </a:ext>
                </a:extLst>
              </p:cNvPr>
              <p:cNvCxnSpPr>
                <a:cxnSpLocks/>
              </p:cNvCxnSpPr>
              <p:nvPr/>
            </p:nvCxnSpPr>
            <p:spPr>
              <a:xfrm flipV="1">
                <a:off x="753526" y="3932339"/>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596B154B-8FF8-48DD-921F-A19B50280E46}"/>
                </a:ext>
              </a:extLst>
            </p:cNvPr>
            <p:cNvSpPr/>
            <p:nvPr/>
          </p:nvSpPr>
          <p:spPr bwMode="gray">
            <a:xfrm flipV="1">
              <a:off x="66380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grpSp>
        <p:nvGrpSpPr>
          <p:cNvPr id="12" name="Group 11">
            <a:extLst>
              <a:ext uri="{FF2B5EF4-FFF2-40B4-BE49-F238E27FC236}">
                <a16:creationId xmlns:a16="http://schemas.microsoft.com/office/drawing/2014/main" id="{82355E64-F2D0-4BE0-9FFB-E4EE49740F0C}"/>
              </a:ext>
            </a:extLst>
          </p:cNvPr>
          <p:cNvGrpSpPr/>
          <p:nvPr/>
        </p:nvGrpSpPr>
        <p:grpSpPr>
          <a:xfrm>
            <a:off x="3443349" y="2867580"/>
            <a:ext cx="2173653" cy="2634555"/>
            <a:chOff x="3673571" y="2652432"/>
            <a:chExt cx="2173653" cy="2634555"/>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652432"/>
              <a:ext cx="2173653" cy="2634555"/>
              <a:chOff x="3673571" y="2652432"/>
              <a:chExt cx="2173653" cy="263455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33353" y="2658243"/>
                <a:ext cx="2013871" cy="8581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pPr>
                <a:r>
                  <a:rPr lang="fr-CA" dirty="0">
                    <a:solidFill>
                      <a:schemeClr val="accent2"/>
                    </a:solidFill>
                    <a:latin typeface="Arial Black" panose="020B0A04020102020204" pitchFamily="34" charset="0"/>
                  </a:rPr>
                  <a:t>Demander </a:t>
                </a:r>
                <a:r>
                  <a:rPr lang="fr-CA" dirty="0">
                    <a:solidFill>
                      <a:schemeClr val="accent6"/>
                    </a:solidFill>
                  </a:rPr>
                  <a:t>et dire un peu</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5" name="Rectangle 44">
                <a:extLst>
                  <a:ext uri="{FF2B5EF4-FFF2-40B4-BE49-F238E27FC236}">
                    <a16:creationId xmlns:a16="http://schemas.microsoft.com/office/drawing/2014/main" id="{F5949851-DC89-4B01-8747-A7A372B17FB7}"/>
                  </a:ext>
                </a:extLst>
              </p:cNvPr>
              <p:cNvSpPr/>
              <p:nvPr/>
            </p:nvSpPr>
            <p:spPr bwMode="gray">
              <a:xfrm>
                <a:off x="3813716" y="4510470"/>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fr-CA"/>
                  <a:t>Demander plus avec assertivité que 50 % de la population</a:t>
                </a:r>
                <a:endParaRPr lang="fr-CA" dirty="0"/>
              </a:p>
            </p:txBody>
          </p:sp>
          <p:cxnSp>
            <p:nvCxnSpPr>
              <p:cNvPr id="46" name="Straight Arrow Connector 45">
                <a:extLst>
                  <a:ext uri="{FF2B5EF4-FFF2-40B4-BE49-F238E27FC236}">
                    <a16:creationId xmlns:a16="http://schemas.microsoft.com/office/drawing/2014/main" id="{6E64FB6D-5E41-406F-9F9E-AFC31B96F595}"/>
                  </a:ext>
                </a:extLst>
              </p:cNvPr>
              <p:cNvCxnSpPr>
                <a:cxnSpLocks/>
              </p:cNvCxnSpPr>
              <p:nvPr/>
            </p:nvCxnSpPr>
            <p:spPr>
              <a:xfrm flipV="1">
                <a:off x="3761019" y="3904484"/>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4" name="Oval 63">
              <a:extLst>
                <a:ext uri="{FF2B5EF4-FFF2-40B4-BE49-F238E27FC236}">
                  <a16:creationId xmlns:a16="http://schemas.microsoft.com/office/drawing/2014/main" id="{530CAD69-A7F1-4929-A28A-C7051CDC4F19}"/>
                </a:ext>
              </a:extLst>
            </p:cNvPr>
            <p:cNvSpPr/>
            <p:nvPr/>
          </p:nvSpPr>
          <p:spPr bwMode="gray">
            <a:xfrm flipV="1">
              <a:off x="3673571"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grpSp>
        <p:nvGrpSpPr>
          <p:cNvPr id="13" name="Group 12">
            <a:extLst>
              <a:ext uri="{FF2B5EF4-FFF2-40B4-BE49-F238E27FC236}">
                <a16:creationId xmlns:a16="http://schemas.microsoft.com/office/drawing/2014/main" id="{595BE5B8-0C9A-41A5-9DD2-2B4A82008374}"/>
              </a:ext>
            </a:extLst>
          </p:cNvPr>
          <p:cNvGrpSpPr/>
          <p:nvPr/>
        </p:nvGrpSpPr>
        <p:grpSpPr>
          <a:xfrm>
            <a:off x="6748033" y="2867580"/>
            <a:ext cx="2115806" cy="2635351"/>
            <a:chOff x="6721129" y="2652432"/>
            <a:chExt cx="2115806" cy="2635351"/>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652432"/>
              <a:ext cx="2114780" cy="2635351"/>
              <a:chOff x="6722155" y="2652432"/>
              <a:chExt cx="2114780" cy="2635351"/>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870563" y="2658242"/>
                <a:ext cx="1966372" cy="8580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pPr>
                <a:r>
                  <a:rPr lang="fr-CA" dirty="0">
                    <a:solidFill>
                      <a:schemeClr val="accent2"/>
                    </a:solidFill>
                    <a:latin typeface="Arial Black" panose="020B0A04020102020204" pitchFamily="34" charset="0"/>
                  </a:rPr>
                  <a:t>Dire </a:t>
                </a:r>
                <a:r>
                  <a:rPr lang="fr-CA" dirty="0">
                    <a:solidFill>
                      <a:schemeClr val="accent6"/>
                    </a:solidFill>
                  </a:rPr>
                  <a:t>et </a:t>
                </a:r>
                <a:br>
                  <a:rPr lang="fr-CA" dirty="0">
                    <a:solidFill>
                      <a:schemeClr val="accent6"/>
                    </a:solidFill>
                  </a:rPr>
                </a:br>
                <a:r>
                  <a:rPr lang="fr-CA" dirty="0">
                    <a:solidFill>
                      <a:schemeClr val="accent6"/>
                    </a:solidFill>
                  </a:rPr>
                  <a:t>demander </a:t>
                </a:r>
                <a:br>
                  <a:rPr lang="fr-CA" dirty="0">
                    <a:solidFill>
                      <a:schemeClr val="accent6"/>
                    </a:solidFill>
                  </a:rPr>
                </a:br>
                <a:r>
                  <a:rPr lang="fr-CA" dirty="0">
                    <a:solidFill>
                      <a:schemeClr val="accent6"/>
                    </a:solidFill>
                  </a:rPr>
                  <a:t>un peu</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7" name="Rectangle 46">
                <a:extLst>
                  <a:ext uri="{FF2B5EF4-FFF2-40B4-BE49-F238E27FC236}">
                    <a16:creationId xmlns:a16="http://schemas.microsoft.com/office/drawing/2014/main" id="{88B373D2-F5DC-4998-B72D-7CA19C85FE75}"/>
                  </a:ext>
                </a:extLst>
              </p:cNvPr>
              <p:cNvSpPr/>
              <p:nvPr/>
            </p:nvSpPr>
            <p:spPr bwMode="gray">
              <a:xfrm>
                <a:off x="6855144" y="4511266"/>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fr-CA"/>
                  <a:t>Dire plus avec assertivité que 50 % de la population</a:t>
                </a:r>
                <a:endParaRPr lang="fr-CA" dirty="0"/>
              </a:p>
            </p:txBody>
          </p:sp>
          <p:cxnSp>
            <p:nvCxnSpPr>
              <p:cNvPr id="48" name="Straight Arrow Connector 47">
                <a:extLst>
                  <a:ext uri="{FF2B5EF4-FFF2-40B4-BE49-F238E27FC236}">
                    <a16:creationId xmlns:a16="http://schemas.microsoft.com/office/drawing/2014/main" id="{71A546AC-1DA8-4FAF-A207-89C7A4CE37A2}"/>
                  </a:ext>
                </a:extLst>
              </p:cNvPr>
              <p:cNvCxnSpPr>
                <a:cxnSpLocks/>
              </p:cNvCxnSpPr>
              <p:nvPr/>
            </p:nvCxnSpPr>
            <p:spPr>
              <a:xfrm flipV="1">
                <a:off x="6804997" y="3916090"/>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F6F86F60-AE12-4629-A039-C4C00977A621}"/>
                </a:ext>
              </a:extLst>
            </p:cNvPr>
            <p:cNvSpPr/>
            <p:nvPr/>
          </p:nvSpPr>
          <p:spPr bwMode="gray">
            <a:xfrm flipV="1">
              <a:off x="6721129"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grpSp>
        <p:nvGrpSpPr>
          <p:cNvPr id="14" name="Group 13">
            <a:extLst>
              <a:ext uri="{FF2B5EF4-FFF2-40B4-BE49-F238E27FC236}">
                <a16:creationId xmlns:a16="http://schemas.microsoft.com/office/drawing/2014/main" id="{62C83BEE-D801-4E35-8C2A-3DE5B50AFD4C}"/>
              </a:ext>
            </a:extLst>
          </p:cNvPr>
          <p:cNvGrpSpPr/>
          <p:nvPr/>
        </p:nvGrpSpPr>
        <p:grpSpPr>
          <a:xfrm>
            <a:off x="9683910" y="2867580"/>
            <a:ext cx="2189303" cy="2695055"/>
            <a:chOff x="9767564" y="2652432"/>
            <a:chExt cx="2189303" cy="2695055"/>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652432"/>
              <a:ext cx="2189303" cy="2695055"/>
              <a:chOff x="9767564" y="2652432"/>
              <a:chExt cx="2189303" cy="269505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20009" y="2658241"/>
                <a:ext cx="1777555" cy="8580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85000"/>
                  </a:lnSpc>
                </a:pPr>
                <a:r>
                  <a:rPr lang="fr-CA" dirty="0">
                    <a:solidFill>
                      <a:schemeClr val="accent2"/>
                    </a:solidFill>
                    <a:latin typeface="Arial Black" panose="020B0A04020102020204" pitchFamily="34" charset="0"/>
                  </a:rPr>
                  <a:t>Dire</a:t>
                </a:r>
                <a:r>
                  <a:rPr lang="fr-CA" dirty="0">
                    <a:solidFill>
                      <a:schemeClr val="accent6"/>
                    </a:solidFill>
                  </a:rPr>
                  <a:t> </a:t>
                </a:r>
                <a:br>
                  <a:rPr lang="fr-CA" dirty="0">
                    <a:solidFill>
                      <a:schemeClr val="accent6"/>
                    </a:solidFill>
                  </a:rPr>
                </a:br>
                <a:r>
                  <a:rPr lang="fr-CA" dirty="0">
                    <a:solidFill>
                      <a:schemeClr val="accent6"/>
                    </a:solidFill>
                  </a:rPr>
                  <a:t>plus</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49971"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9" name="Rectangle 48">
                <a:extLst>
                  <a:ext uri="{FF2B5EF4-FFF2-40B4-BE49-F238E27FC236}">
                    <a16:creationId xmlns:a16="http://schemas.microsoft.com/office/drawing/2014/main" id="{0D286B77-1F07-433D-9E4F-5760B7BA6DA8}"/>
                  </a:ext>
                </a:extLst>
              </p:cNvPr>
              <p:cNvSpPr/>
              <p:nvPr/>
            </p:nvSpPr>
            <p:spPr bwMode="gray">
              <a:xfrm>
                <a:off x="9917390" y="4570970"/>
                <a:ext cx="203947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fr-CA" dirty="0"/>
                  <a:t>Dire plus avec assertivité que 75 % de la population</a:t>
                </a:r>
              </a:p>
            </p:txBody>
          </p:sp>
          <p:cxnSp>
            <p:nvCxnSpPr>
              <p:cNvPr id="50" name="Straight Arrow Connector 49">
                <a:extLst>
                  <a:ext uri="{FF2B5EF4-FFF2-40B4-BE49-F238E27FC236}">
                    <a16:creationId xmlns:a16="http://schemas.microsoft.com/office/drawing/2014/main" id="{210B9B01-F509-4715-AB4B-B18F1D1EC42E}"/>
                  </a:ext>
                </a:extLst>
              </p:cNvPr>
              <p:cNvCxnSpPr>
                <a:cxnSpLocks/>
              </p:cNvCxnSpPr>
              <p:nvPr/>
            </p:nvCxnSpPr>
            <p:spPr>
              <a:xfrm flipV="1">
                <a:off x="9847352" y="3993115"/>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71" name="Oval 70">
              <a:extLst>
                <a:ext uri="{FF2B5EF4-FFF2-40B4-BE49-F238E27FC236}">
                  <a16:creationId xmlns:a16="http://schemas.microsoft.com/office/drawing/2014/main" id="{D9D644F4-1417-4A8D-894C-6149CA005516}"/>
                </a:ext>
              </a:extLst>
            </p:cNvPr>
            <p:cNvSpPr/>
            <p:nvPr/>
          </p:nvSpPr>
          <p:spPr bwMode="gray">
            <a:xfrm flipV="1">
              <a:off x="9768687"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sp>
        <p:nvSpPr>
          <p:cNvPr id="51" name="Content Placeholder 2">
            <a:extLst>
              <a:ext uri="{FF2B5EF4-FFF2-40B4-BE49-F238E27FC236}">
                <a16:creationId xmlns:a16="http://schemas.microsoft.com/office/drawing/2014/main" id="{67C84465-5763-4204-A46E-35B75565BF29}"/>
              </a:ext>
            </a:extLst>
          </p:cNvPr>
          <p:cNvSpPr txBox="1">
            <a:spLocks/>
          </p:cNvSpPr>
          <p:nvPr/>
        </p:nvSpPr>
        <p:spPr>
          <a:xfrm>
            <a:off x="4170363" y="228601"/>
            <a:ext cx="7793037" cy="5715000"/>
          </a:xfrm>
          <a:prstGeom prst="rect">
            <a:avLst/>
          </a:prstGeom>
        </p:spPr>
        <p:txBody>
          <a:bodyPr wrap="square">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a:t> </a:t>
            </a:r>
            <a:endParaRPr lang="fr-CA" dirty="0"/>
          </a:p>
        </p:txBody>
      </p:sp>
      <p:sp>
        <p:nvSpPr>
          <p:cNvPr id="41" name="TextBox 40">
            <a:extLst>
              <a:ext uri="{FF2B5EF4-FFF2-40B4-BE49-F238E27FC236}">
                <a16:creationId xmlns:a16="http://schemas.microsoft.com/office/drawing/2014/main" id="{BEEB4183-279F-4BB2-9DE7-8D28E674D286}"/>
              </a:ext>
            </a:extLst>
          </p:cNvPr>
          <p:cNvSpPr txBox="1"/>
          <p:nvPr/>
        </p:nvSpPr>
        <p:spPr>
          <a:xfrm>
            <a:off x="1944878" y="2455849"/>
            <a:ext cx="166712" cy="276999"/>
          </a:xfrm>
          <a:prstGeom prst="rect">
            <a:avLst/>
          </a:prstGeom>
          <a:noFill/>
        </p:spPr>
        <p:txBody>
          <a:bodyPr wrap="square" lIns="0" tIns="0" rIns="0" bIns="0">
            <a:noAutofit/>
          </a:bodyPr>
          <a:lstStyle/>
          <a:p>
            <a:pPr algn="l">
              <a:defRPr b="1"/>
            </a:pPr>
            <a:r>
              <a:rPr lang="fr-CA" dirty="0"/>
              <a:t>D</a:t>
            </a:r>
          </a:p>
        </p:txBody>
      </p:sp>
      <p:sp>
        <p:nvSpPr>
          <p:cNvPr id="42" name="TextBox 41">
            <a:extLst>
              <a:ext uri="{FF2B5EF4-FFF2-40B4-BE49-F238E27FC236}">
                <a16:creationId xmlns:a16="http://schemas.microsoft.com/office/drawing/2014/main" id="{645AE42D-6BCD-491A-8D8C-34640F75B90F}"/>
              </a:ext>
            </a:extLst>
          </p:cNvPr>
          <p:cNvSpPr txBox="1"/>
          <p:nvPr/>
        </p:nvSpPr>
        <p:spPr>
          <a:xfrm>
            <a:off x="4526710" y="2455849"/>
            <a:ext cx="166712" cy="276999"/>
          </a:xfrm>
          <a:prstGeom prst="rect">
            <a:avLst/>
          </a:prstGeom>
          <a:noFill/>
        </p:spPr>
        <p:txBody>
          <a:bodyPr wrap="square" lIns="0" tIns="0" rIns="0" bIns="0">
            <a:noAutofit/>
          </a:bodyPr>
          <a:lstStyle/>
          <a:p>
            <a:pPr algn="l">
              <a:defRPr b="1"/>
            </a:pPr>
            <a:r>
              <a:rPr lang="fr-CA" dirty="0"/>
              <a:t>C</a:t>
            </a:r>
          </a:p>
        </p:txBody>
      </p:sp>
      <p:sp>
        <p:nvSpPr>
          <p:cNvPr id="53" name="TextBox 52">
            <a:extLst>
              <a:ext uri="{FF2B5EF4-FFF2-40B4-BE49-F238E27FC236}">
                <a16:creationId xmlns:a16="http://schemas.microsoft.com/office/drawing/2014/main" id="{54DA3A1F-CFA4-401A-B334-0048BD2C18A8}"/>
              </a:ext>
            </a:extLst>
          </p:cNvPr>
          <p:cNvSpPr txBox="1"/>
          <p:nvPr/>
        </p:nvSpPr>
        <p:spPr>
          <a:xfrm>
            <a:off x="7781878" y="2460924"/>
            <a:ext cx="166712" cy="276999"/>
          </a:xfrm>
          <a:prstGeom prst="rect">
            <a:avLst/>
          </a:prstGeom>
          <a:noFill/>
        </p:spPr>
        <p:txBody>
          <a:bodyPr wrap="square" lIns="0" tIns="0" rIns="0" bIns="0">
            <a:noAutofit/>
          </a:bodyPr>
          <a:lstStyle/>
          <a:p>
            <a:pPr algn="l">
              <a:defRPr b="1"/>
            </a:pPr>
            <a:r>
              <a:rPr lang="fr-CA" dirty="0"/>
              <a:t>B</a:t>
            </a:r>
          </a:p>
        </p:txBody>
      </p:sp>
      <p:sp>
        <p:nvSpPr>
          <p:cNvPr id="54" name="TextBox 53">
            <a:extLst>
              <a:ext uri="{FF2B5EF4-FFF2-40B4-BE49-F238E27FC236}">
                <a16:creationId xmlns:a16="http://schemas.microsoft.com/office/drawing/2014/main" id="{A601E5CC-F506-4EB4-BCB1-21AA795E6A4B}"/>
              </a:ext>
            </a:extLst>
          </p:cNvPr>
          <p:cNvSpPr txBox="1"/>
          <p:nvPr/>
        </p:nvSpPr>
        <p:spPr>
          <a:xfrm>
            <a:off x="10696725" y="2460923"/>
            <a:ext cx="166712" cy="276999"/>
          </a:xfrm>
          <a:prstGeom prst="rect">
            <a:avLst/>
          </a:prstGeom>
          <a:noFill/>
        </p:spPr>
        <p:txBody>
          <a:bodyPr wrap="square" lIns="0" tIns="0" rIns="0" bIns="0">
            <a:noAutofit/>
          </a:bodyPr>
          <a:lstStyle/>
          <a:p>
            <a:pPr algn="l">
              <a:defRPr b="1"/>
            </a:pPr>
            <a:r>
              <a:rPr lang="fr-CA" dirty="0"/>
              <a:t>A</a:t>
            </a:r>
          </a:p>
        </p:txBody>
      </p:sp>
    </p:spTree>
    <p:extLst>
      <p:ext uri="{BB962C8B-B14F-4D97-AF65-F5344CB8AC3E}">
        <p14:creationId xmlns:p14="http://schemas.microsoft.com/office/powerpoint/2010/main" val="1405716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53" grpId="0"/>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a:xfrm>
            <a:off x="563399" y="228600"/>
            <a:ext cx="3514889" cy="1995488"/>
          </a:xfrm>
        </p:spPr>
        <p:txBody>
          <a:bodyPr wrap="square">
            <a:noAutofit/>
          </a:bodyPr>
          <a:lstStyle/>
          <a:p>
            <a:r>
              <a:rPr lang="fr-CA" dirty="0"/>
              <a:t>La Réceptivité</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p:txBody>
          <a:bodyPr wrap="square">
            <a:noAutofit/>
          </a:bodyPr>
          <a:lstStyle/>
          <a:p>
            <a:r>
              <a:rPr lang="fr-CA"/>
              <a:t> </a:t>
            </a:r>
            <a:endParaRPr lang="fr-CA"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a:xfrm>
            <a:off x="563401" y="2352675"/>
            <a:ext cx="3514888" cy="3590926"/>
          </a:xfrm>
        </p:spPr>
        <p:txBody>
          <a:bodyPr wrap="square">
            <a:noAutofit/>
          </a:bodyPr>
          <a:lstStyle/>
          <a:p>
            <a:r>
              <a:rPr lang="fr-CA" dirty="0">
                <a:solidFill>
                  <a:schemeClr val="tx1"/>
                </a:solidFill>
              </a:rPr>
              <a:t>La mesure dans laquelle une personne a tendance à contrôler ou montrer ses émotions.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p:txBody>
          <a:bodyPr wrap="square">
            <a:noAutofit/>
          </a:bodyPr>
          <a:lstStyle/>
          <a:p>
            <a:fld id="{1B1CF60C-C85D-47C0-8597-E3BF95F18FA3}" type="slidenum">
              <a:rPr lang="fr-CA" smtClean="0"/>
              <a:t>47</a:t>
            </a:fld>
            <a:endParaRPr lang="fr-CA" dirty="0"/>
          </a:p>
        </p:txBody>
      </p:sp>
      <p:grpSp>
        <p:nvGrpSpPr>
          <p:cNvPr id="28" name="Group 27">
            <a:extLst>
              <a:ext uri="{FF2B5EF4-FFF2-40B4-BE49-F238E27FC236}">
                <a16:creationId xmlns:a16="http://schemas.microsoft.com/office/drawing/2014/main" id="{192A5730-2169-4B1A-A244-54DB6D85C33D}"/>
              </a:ext>
            </a:extLst>
          </p:cNvPr>
          <p:cNvGrpSpPr/>
          <p:nvPr/>
        </p:nvGrpSpPr>
        <p:grpSpPr>
          <a:xfrm>
            <a:off x="5660037" y="682304"/>
            <a:ext cx="5793530" cy="836611"/>
            <a:chOff x="5660037" y="723072"/>
            <a:chExt cx="5793530" cy="836611"/>
          </a:xfrm>
        </p:grpSpPr>
        <p:grpSp>
          <p:nvGrpSpPr>
            <p:cNvPr id="22" name="Group 21">
              <a:extLst>
                <a:ext uri="{FF2B5EF4-FFF2-40B4-BE49-F238E27FC236}">
                  <a16:creationId xmlns:a16="http://schemas.microsoft.com/office/drawing/2014/main" id="{E42832B6-C3A9-47FB-83A3-5D1D5E7DA804}"/>
                </a:ext>
              </a:extLst>
            </p:cNvPr>
            <p:cNvGrpSpPr/>
            <p:nvPr/>
          </p:nvGrpSpPr>
          <p:grpSpPr>
            <a:xfrm>
              <a:off x="5660037" y="723072"/>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sz="1800" dirty="0">
                    <a:solidFill>
                      <a:schemeClr val="accent6"/>
                    </a:solidFill>
                  </a:rPr>
                  <a:t>Plus de </a:t>
                </a:r>
                <a:r>
                  <a:rPr lang="fr-CA" b="1" dirty="0">
                    <a:solidFill>
                      <a:schemeClr val="accent2"/>
                    </a:solidFill>
                    <a:latin typeface="Arial Black" panose="020B0A04020102020204" pitchFamily="34" charset="0"/>
                  </a:rPr>
                  <a:t>C</a:t>
                </a:r>
                <a:r>
                  <a:rPr lang="fr-CA" sz="1800" b="1" dirty="0">
                    <a:solidFill>
                      <a:schemeClr val="accent2"/>
                    </a:solidFill>
                    <a:latin typeface="Arial Black" panose="020B0A04020102020204" pitchFamily="34" charset="0"/>
                  </a:rPr>
                  <a:t>ontrôle</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sp>
          <p:nvSpPr>
            <p:cNvPr id="9" name="TextBox 8">
              <a:extLst>
                <a:ext uri="{FF2B5EF4-FFF2-40B4-BE49-F238E27FC236}">
                  <a16:creationId xmlns:a16="http://schemas.microsoft.com/office/drawing/2014/main" id="{198B8102-60F6-439A-B4D3-319E42B0DBA8}"/>
                </a:ext>
              </a:extLst>
            </p:cNvPr>
            <p:cNvSpPr txBox="1"/>
            <p:nvPr/>
          </p:nvSpPr>
          <p:spPr>
            <a:xfrm>
              <a:off x="8350250" y="723072"/>
              <a:ext cx="3103317" cy="836611"/>
            </a:xfrm>
            <a:prstGeom prst="rect">
              <a:avLst/>
            </a:prstGeom>
            <a:noFill/>
          </p:spPr>
          <p:txBody>
            <a:bodyPr wrap="square" lIns="0" tIns="0" rIns="0" bIns="0" anchor="ctr">
              <a:noAutofit/>
            </a:bodyPr>
            <a:lstStyle/>
            <a:p>
              <a:pPr algn="l"/>
              <a:r>
                <a:rPr lang="fr-CA" dirty="0"/>
                <a:t>Plus de réactivité contrôlée que 75 % de la population</a:t>
              </a:r>
            </a:p>
          </p:txBody>
        </p:sp>
      </p:grpSp>
      <p:grpSp>
        <p:nvGrpSpPr>
          <p:cNvPr id="14" name="Group 13">
            <a:extLst>
              <a:ext uri="{FF2B5EF4-FFF2-40B4-BE49-F238E27FC236}">
                <a16:creationId xmlns:a16="http://schemas.microsoft.com/office/drawing/2014/main" id="{58E2CBAF-8773-4269-8452-5BBD7BAFD382}"/>
              </a:ext>
            </a:extLst>
          </p:cNvPr>
          <p:cNvGrpSpPr/>
          <p:nvPr/>
        </p:nvGrpSpPr>
        <p:grpSpPr>
          <a:xfrm>
            <a:off x="5660037" y="2036814"/>
            <a:ext cx="5680408" cy="836611"/>
            <a:chOff x="5660037" y="1917148"/>
            <a:chExt cx="5680408" cy="836611"/>
          </a:xfrm>
        </p:grpSpPr>
        <p:grpSp>
          <p:nvGrpSpPr>
            <p:cNvPr id="23" name="Group 22">
              <a:extLst>
                <a:ext uri="{FF2B5EF4-FFF2-40B4-BE49-F238E27FC236}">
                  <a16:creationId xmlns:a16="http://schemas.microsoft.com/office/drawing/2014/main" id="{9DAAA455-C246-40F5-82A8-3EE3CDBF3695}"/>
                </a:ext>
              </a:extLst>
            </p:cNvPr>
            <p:cNvGrpSpPr/>
            <p:nvPr/>
          </p:nvGrpSpPr>
          <p:grpSpPr>
            <a:xfrm>
              <a:off x="5660037" y="1917148"/>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dirty="0">
                    <a:solidFill>
                      <a:schemeClr val="accent2"/>
                    </a:solidFill>
                    <a:latin typeface="Arial Black" panose="020B0A04020102020204" pitchFamily="34" charset="0"/>
                  </a:rPr>
                  <a:t>Contrôle </a:t>
                </a:r>
                <a:br>
                  <a:rPr lang="fr-CA" dirty="0">
                    <a:solidFill>
                      <a:schemeClr val="accent2"/>
                    </a:solidFill>
                    <a:latin typeface="Arial Black" panose="020B0A04020102020204" pitchFamily="34" charset="0"/>
                  </a:rPr>
                </a:br>
                <a:r>
                  <a:rPr lang="fr-CA" dirty="0">
                    <a:solidFill>
                      <a:srgbClr val="0F4E73"/>
                    </a:solidFill>
                    <a:latin typeface="+mj-lt"/>
                  </a:rPr>
                  <a:t>avec un peu </a:t>
                </a:r>
                <a:r>
                  <a:rPr lang="fr-CA" dirty="0">
                    <a:solidFill>
                      <a:srgbClr val="146899"/>
                    </a:solidFill>
                    <a:latin typeface="+mj-lt"/>
                  </a:rPr>
                  <a:t>d’émotion</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sp>
          <p:nvSpPr>
            <p:cNvPr id="25" name="TextBox 24">
              <a:extLst>
                <a:ext uri="{FF2B5EF4-FFF2-40B4-BE49-F238E27FC236}">
                  <a16:creationId xmlns:a16="http://schemas.microsoft.com/office/drawing/2014/main" id="{9F798901-29FC-4C59-90B7-E4CEDD1CB198}"/>
                </a:ext>
              </a:extLst>
            </p:cNvPr>
            <p:cNvSpPr txBox="1"/>
            <p:nvPr/>
          </p:nvSpPr>
          <p:spPr>
            <a:xfrm>
              <a:off x="8350250" y="1917148"/>
              <a:ext cx="2990195" cy="836611"/>
            </a:xfrm>
            <a:prstGeom prst="rect">
              <a:avLst/>
            </a:prstGeom>
            <a:noFill/>
          </p:spPr>
          <p:txBody>
            <a:bodyPr wrap="square" lIns="0" tIns="0" rIns="0" bIns="0" anchor="ctr">
              <a:noAutofit/>
            </a:bodyPr>
            <a:lstStyle/>
            <a:p>
              <a:pPr algn="l"/>
              <a:r>
                <a:rPr lang="fr-CA" dirty="0"/>
                <a:t>Plus de réactivité contrôlée que 50 % de la population</a:t>
              </a:r>
            </a:p>
          </p:txBody>
        </p:sp>
      </p:grpSp>
      <p:grpSp>
        <p:nvGrpSpPr>
          <p:cNvPr id="13" name="Group 12">
            <a:extLst>
              <a:ext uri="{FF2B5EF4-FFF2-40B4-BE49-F238E27FC236}">
                <a16:creationId xmlns:a16="http://schemas.microsoft.com/office/drawing/2014/main" id="{2D553880-D618-499F-9D48-2AAC0BC6E4B0}"/>
              </a:ext>
            </a:extLst>
          </p:cNvPr>
          <p:cNvGrpSpPr/>
          <p:nvPr/>
        </p:nvGrpSpPr>
        <p:grpSpPr>
          <a:xfrm>
            <a:off x="5660037" y="3391324"/>
            <a:ext cx="6087463" cy="836611"/>
            <a:chOff x="5660037" y="3111224"/>
            <a:chExt cx="6087463" cy="836611"/>
          </a:xfrm>
        </p:grpSpPr>
        <p:grpSp>
          <p:nvGrpSpPr>
            <p:cNvPr id="24" name="Group 23">
              <a:extLst>
                <a:ext uri="{FF2B5EF4-FFF2-40B4-BE49-F238E27FC236}">
                  <a16:creationId xmlns:a16="http://schemas.microsoft.com/office/drawing/2014/main" id="{A1CC8CCB-C56F-4FE8-A8E2-C4C10D274766}"/>
                </a:ext>
              </a:extLst>
            </p:cNvPr>
            <p:cNvGrpSpPr/>
            <p:nvPr/>
          </p:nvGrpSpPr>
          <p:grpSpPr>
            <a:xfrm>
              <a:off x="5660037" y="3111224"/>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dirty="0">
                    <a:solidFill>
                      <a:schemeClr val="accent2"/>
                    </a:solidFill>
                    <a:latin typeface="Arial Black" panose="020B0A04020102020204" pitchFamily="34" charset="0"/>
                  </a:rPr>
                  <a:t>Émotion </a:t>
                </a:r>
                <a:br>
                  <a:rPr lang="fr-CA" dirty="0">
                    <a:solidFill>
                      <a:schemeClr val="accent2"/>
                    </a:solidFill>
                    <a:latin typeface="Arial Black" panose="020B0A04020102020204" pitchFamily="34" charset="0"/>
                  </a:rPr>
                </a:br>
                <a:r>
                  <a:rPr lang="fr-CA" dirty="0">
                    <a:solidFill>
                      <a:srgbClr val="0F4E73"/>
                    </a:solidFill>
                    <a:latin typeface="Arial" panose="020B0604020202020204" pitchFamily="34" charset="0"/>
                    <a:cs typeface="Arial" panose="020B0604020202020204" pitchFamily="34" charset="0"/>
                  </a:rPr>
                  <a:t>avec un peu de</a:t>
                </a:r>
                <a:r>
                  <a:rPr lang="fr-CA" dirty="0">
                    <a:solidFill>
                      <a:schemeClr val="accent2"/>
                    </a:solidFill>
                    <a:latin typeface="Arial Black" panose="020B0A04020102020204" pitchFamily="34" charset="0"/>
                  </a:rPr>
                  <a:t> </a:t>
                </a:r>
                <a:r>
                  <a:rPr lang="fr-CA" dirty="0">
                    <a:solidFill>
                      <a:schemeClr val="accent2"/>
                    </a:solidFill>
                    <a:latin typeface="Arial" panose="020B0604020202020204" pitchFamily="34" charset="0"/>
                    <a:cs typeface="Arial" panose="020B0604020202020204" pitchFamily="34" charset="0"/>
                  </a:rPr>
                  <a:t>contrôle</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sp>
          <p:nvSpPr>
            <p:cNvPr id="26" name="TextBox 25">
              <a:extLst>
                <a:ext uri="{FF2B5EF4-FFF2-40B4-BE49-F238E27FC236}">
                  <a16:creationId xmlns:a16="http://schemas.microsoft.com/office/drawing/2014/main" id="{2E02BCBC-2639-47C8-B556-0F015F6C42CE}"/>
                </a:ext>
              </a:extLst>
            </p:cNvPr>
            <p:cNvSpPr txBox="1"/>
            <p:nvPr/>
          </p:nvSpPr>
          <p:spPr>
            <a:xfrm>
              <a:off x="8369300" y="3111224"/>
              <a:ext cx="3378200" cy="836611"/>
            </a:xfrm>
            <a:prstGeom prst="rect">
              <a:avLst/>
            </a:prstGeom>
            <a:noFill/>
          </p:spPr>
          <p:txBody>
            <a:bodyPr wrap="square" lIns="0" tIns="0" rIns="0" bIns="0" anchor="ctr">
              <a:noAutofit/>
            </a:bodyPr>
            <a:lstStyle/>
            <a:p>
              <a:pPr algn="l"/>
              <a:r>
                <a:rPr lang="fr-CA" dirty="0"/>
                <a:t>Plus de réactivité émotionnelle que 50 % de la population</a:t>
              </a:r>
            </a:p>
          </p:txBody>
        </p:sp>
      </p:grpSp>
      <p:grpSp>
        <p:nvGrpSpPr>
          <p:cNvPr id="10" name="Group 9">
            <a:extLst>
              <a:ext uri="{FF2B5EF4-FFF2-40B4-BE49-F238E27FC236}">
                <a16:creationId xmlns:a16="http://schemas.microsoft.com/office/drawing/2014/main" id="{E2877A92-27D2-4E89-B385-2A8B50D5CFA6}"/>
              </a:ext>
            </a:extLst>
          </p:cNvPr>
          <p:cNvGrpSpPr/>
          <p:nvPr/>
        </p:nvGrpSpPr>
        <p:grpSpPr>
          <a:xfrm>
            <a:off x="5660037" y="4745834"/>
            <a:ext cx="6068413" cy="836611"/>
            <a:chOff x="5660037" y="4305300"/>
            <a:chExt cx="6068413" cy="836611"/>
          </a:xfrm>
        </p:grpSpPr>
        <p:grpSp>
          <p:nvGrpSpPr>
            <p:cNvPr id="21" name="Group 20">
              <a:extLst>
                <a:ext uri="{FF2B5EF4-FFF2-40B4-BE49-F238E27FC236}">
                  <a16:creationId xmlns:a16="http://schemas.microsoft.com/office/drawing/2014/main" id="{232B3D1E-0E3A-404D-872C-04755308C78E}"/>
                </a:ext>
              </a:extLst>
            </p:cNvPr>
            <p:cNvGrpSpPr/>
            <p:nvPr/>
          </p:nvGrpSpPr>
          <p:grpSpPr>
            <a:xfrm>
              <a:off x="5660037" y="4305300"/>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sz="1800" dirty="0">
                    <a:solidFill>
                      <a:schemeClr val="accent6"/>
                    </a:solidFill>
                  </a:rPr>
                  <a:t>Plus </a:t>
                </a:r>
                <a:r>
                  <a:rPr lang="fr-CA" dirty="0">
                    <a:solidFill>
                      <a:schemeClr val="accent2"/>
                    </a:solidFill>
                    <a:latin typeface="Arial Black" panose="020B0A04020102020204" pitchFamily="34" charset="0"/>
                  </a:rPr>
                  <a:t>d’émotion</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sp>
          <p:nvSpPr>
            <p:cNvPr id="27" name="TextBox 26">
              <a:extLst>
                <a:ext uri="{FF2B5EF4-FFF2-40B4-BE49-F238E27FC236}">
                  <a16:creationId xmlns:a16="http://schemas.microsoft.com/office/drawing/2014/main" id="{E2EE91D7-0C7C-44DB-9DBE-1351CE65BB9D}"/>
                </a:ext>
              </a:extLst>
            </p:cNvPr>
            <p:cNvSpPr txBox="1"/>
            <p:nvPr/>
          </p:nvSpPr>
          <p:spPr>
            <a:xfrm>
              <a:off x="8350250" y="4305300"/>
              <a:ext cx="3378200" cy="836611"/>
            </a:xfrm>
            <a:prstGeom prst="rect">
              <a:avLst/>
            </a:prstGeom>
            <a:noFill/>
          </p:spPr>
          <p:txBody>
            <a:bodyPr wrap="square" lIns="0" tIns="0" rIns="0" bIns="0" anchor="ctr">
              <a:noAutofit/>
            </a:bodyPr>
            <a:lstStyle/>
            <a:p>
              <a:pPr algn="l"/>
              <a:r>
                <a:rPr lang="fr-CA" dirty="0"/>
                <a:t>Plus de réactivité émotionnelle que 75 % de la population</a:t>
              </a:r>
            </a:p>
          </p:txBody>
        </p:sp>
      </p:grpSp>
      <p:sp>
        <p:nvSpPr>
          <p:cNvPr id="29" name="TextBox 28">
            <a:extLst>
              <a:ext uri="{FF2B5EF4-FFF2-40B4-BE49-F238E27FC236}">
                <a16:creationId xmlns:a16="http://schemas.microsoft.com/office/drawing/2014/main" id="{AC4C3919-0CE2-439F-8B2F-454BD8117714}"/>
              </a:ext>
            </a:extLst>
          </p:cNvPr>
          <p:cNvSpPr txBox="1"/>
          <p:nvPr/>
        </p:nvSpPr>
        <p:spPr>
          <a:xfrm>
            <a:off x="6990709" y="377591"/>
            <a:ext cx="128240" cy="276999"/>
          </a:xfrm>
          <a:prstGeom prst="rect">
            <a:avLst/>
          </a:prstGeom>
          <a:noFill/>
        </p:spPr>
        <p:txBody>
          <a:bodyPr wrap="square" lIns="0" tIns="0" rIns="0" bIns="0">
            <a:noAutofit/>
          </a:bodyPr>
          <a:lstStyle/>
          <a:p>
            <a:pPr algn="l">
              <a:defRPr b="1"/>
            </a:pPr>
            <a:r>
              <a:rPr lang="fr-CA" dirty="0"/>
              <a:t>1</a:t>
            </a:r>
          </a:p>
        </p:txBody>
      </p:sp>
      <p:sp>
        <p:nvSpPr>
          <p:cNvPr id="30" name="TextBox 29">
            <a:extLst>
              <a:ext uri="{FF2B5EF4-FFF2-40B4-BE49-F238E27FC236}">
                <a16:creationId xmlns:a16="http://schemas.microsoft.com/office/drawing/2014/main" id="{78D9B7CE-07F1-4F2C-91C0-F8D2486AFFC7}"/>
              </a:ext>
            </a:extLst>
          </p:cNvPr>
          <p:cNvSpPr txBox="1"/>
          <p:nvPr/>
        </p:nvSpPr>
        <p:spPr>
          <a:xfrm>
            <a:off x="6990709" y="1735878"/>
            <a:ext cx="128240" cy="276999"/>
          </a:xfrm>
          <a:prstGeom prst="rect">
            <a:avLst/>
          </a:prstGeom>
          <a:noFill/>
        </p:spPr>
        <p:txBody>
          <a:bodyPr wrap="square" lIns="0" tIns="0" rIns="0" bIns="0">
            <a:noAutofit/>
          </a:bodyPr>
          <a:lstStyle/>
          <a:p>
            <a:pPr algn="l">
              <a:defRPr b="1"/>
            </a:pPr>
            <a:r>
              <a:rPr lang="fr-CA" dirty="0"/>
              <a:t>2</a:t>
            </a:r>
          </a:p>
        </p:txBody>
      </p:sp>
      <p:sp>
        <p:nvSpPr>
          <p:cNvPr id="31" name="TextBox 30">
            <a:extLst>
              <a:ext uri="{FF2B5EF4-FFF2-40B4-BE49-F238E27FC236}">
                <a16:creationId xmlns:a16="http://schemas.microsoft.com/office/drawing/2014/main" id="{353DAB5B-3F17-45A2-90D7-71305B7F4A22}"/>
              </a:ext>
            </a:extLst>
          </p:cNvPr>
          <p:cNvSpPr txBox="1"/>
          <p:nvPr/>
        </p:nvSpPr>
        <p:spPr>
          <a:xfrm>
            <a:off x="6990709" y="3097959"/>
            <a:ext cx="128240" cy="276999"/>
          </a:xfrm>
          <a:prstGeom prst="rect">
            <a:avLst/>
          </a:prstGeom>
          <a:noFill/>
        </p:spPr>
        <p:txBody>
          <a:bodyPr wrap="square" lIns="0" tIns="0" rIns="0" bIns="0">
            <a:noAutofit/>
          </a:bodyPr>
          <a:lstStyle/>
          <a:p>
            <a:pPr algn="l">
              <a:defRPr b="1"/>
            </a:pPr>
            <a:r>
              <a:rPr lang="fr-CA" dirty="0"/>
              <a:t>3</a:t>
            </a:r>
          </a:p>
        </p:txBody>
      </p:sp>
      <p:sp>
        <p:nvSpPr>
          <p:cNvPr id="32" name="TextBox 31">
            <a:extLst>
              <a:ext uri="{FF2B5EF4-FFF2-40B4-BE49-F238E27FC236}">
                <a16:creationId xmlns:a16="http://schemas.microsoft.com/office/drawing/2014/main" id="{70A9AA6F-F6A0-41F5-B1DD-F96A13D116DD}"/>
              </a:ext>
            </a:extLst>
          </p:cNvPr>
          <p:cNvSpPr txBox="1"/>
          <p:nvPr/>
        </p:nvSpPr>
        <p:spPr>
          <a:xfrm>
            <a:off x="6990709" y="4468835"/>
            <a:ext cx="128240" cy="276999"/>
          </a:xfrm>
          <a:prstGeom prst="rect">
            <a:avLst/>
          </a:prstGeom>
          <a:noFill/>
        </p:spPr>
        <p:txBody>
          <a:bodyPr wrap="square" lIns="0" tIns="0" rIns="0" bIns="0">
            <a:noAutofit/>
          </a:bodyPr>
          <a:lstStyle/>
          <a:p>
            <a:pPr algn="l">
              <a:defRPr b="1"/>
            </a:pPr>
            <a:r>
              <a:rPr lang="fr-CA" dirty="0"/>
              <a:t>4</a:t>
            </a:r>
          </a:p>
        </p:txBody>
      </p:sp>
      <p:sp>
        <p:nvSpPr>
          <p:cNvPr id="38" name="Content Placeholder 2">
            <a:extLst>
              <a:ext uri="{FF2B5EF4-FFF2-40B4-BE49-F238E27FC236}">
                <a16:creationId xmlns:a16="http://schemas.microsoft.com/office/drawing/2014/main" id="{93371FDF-7ABC-49B9-96F5-333A8FA59843}"/>
              </a:ext>
            </a:extLst>
          </p:cNvPr>
          <p:cNvSpPr txBox="1">
            <a:spLocks/>
          </p:cNvSpPr>
          <p:nvPr/>
        </p:nvSpPr>
        <p:spPr>
          <a:xfrm>
            <a:off x="4170364" y="228601"/>
            <a:ext cx="1426668"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r-CA"/>
              <a:t> </a:t>
            </a:r>
            <a:endParaRPr lang="fr-CA" dirty="0"/>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2475371"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Tree>
    <p:extLst>
      <p:ext uri="{BB962C8B-B14F-4D97-AF65-F5344CB8AC3E}">
        <p14:creationId xmlns:p14="http://schemas.microsoft.com/office/powerpoint/2010/main" val="187623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par>
                                <p:cTn id="9" presetID="2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right)">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p:tgtEl>
                                          <p:spTgt spid="10"/>
                                        </p:tgtEl>
                                        <p:attrNameLst>
                                          <p:attrName>ppt_x</p:attrName>
                                        </p:attrNameLst>
                                      </p:cBhvr>
                                      <p:tavLst>
                                        <p:tav tm="0">
                                          <p:val>
                                            <p:strVal val="#ppt_x-#ppt_w*1.125000"/>
                                          </p:val>
                                        </p:tav>
                                        <p:tav tm="100000">
                                          <p:val>
                                            <p:strVal val="#ppt_x"/>
                                          </p:val>
                                        </p:tav>
                                      </p:tavLst>
                                    </p:anim>
                                    <p:animEffect transition="in" filter="wipe(right)">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6" name="Slide Number Placeholder 5">
            <a:extLst>
              <a:ext uri="{FF2B5EF4-FFF2-40B4-BE49-F238E27FC236}">
                <a16:creationId xmlns:a16="http://schemas.microsoft.com/office/drawing/2014/main" id="{1F78D09A-C818-4F8A-BFB7-1E1349EF6CEA}"/>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48</a:t>
            </a:fld>
            <a:endParaRPr lang="fr-CA"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D516B20D-4A3F-A961-9522-E5BAC2BE5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19" y="544513"/>
            <a:ext cx="4239491" cy="548640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5BE8804F-26FB-B02B-0E70-6F4BB2FEE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830" y="544513"/>
            <a:ext cx="4239491" cy="5486400"/>
          </a:xfrm>
          <a:prstGeom prst="rect">
            <a:avLst/>
          </a:prstGeom>
          <a:ln>
            <a:solidFill>
              <a:schemeClr val="tx1"/>
            </a:solidFill>
          </a:ln>
        </p:spPr>
      </p:pic>
    </p:spTree>
    <p:extLst>
      <p:ext uri="{BB962C8B-B14F-4D97-AF65-F5344CB8AC3E}">
        <p14:creationId xmlns:p14="http://schemas.microsoft.com/office/powerpoint/2010/main" val="143832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2D52A1C-EC2D-4121-8E45-43F178583C6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49</a:t>
            </a:fld>
            <a:endParaRPr lang="fr-CA" sz="1000" dirty="0">
              <a:solidFill>
                <a:srgbClr val="898989"/>
              </a:solidFill>
            </a:endParaRPr>
          </a:p>
        </p:txBody>
      </p:sp>
      <p:sp>
        <p:nvSpPr>
          <p:cNvPr id="5" name="Footer Placeholder 3">
            <a:extLst>
              <a:ext uri="{FF2B5EF4-FFF2-40B4-BE49-F238E27FC236}">
                <a16:creationId xmlns:a16="http://schemas.microsoft.com/office/drawing/2014/main" id="{2C4D629D-2A68-43F1-866E-0AF3A1875C6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pic>
        <p:nvPicPr>
          <p:cNvPr id="3" name="Picture 2" descr="Diagram&#10;&#10;Description automatically generated">
            <a:extLst>
              <a:ext uri="{FF2B5EF4-FFF2-40B4-BE49-F238E27FC236}">
                <a16:creationId xmlns:a16="http://schemas.microsoft.com/office/drawing/2014/main" id="{9C5B5533-31D1-0B91-0E7B-C897D6303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069" y="633544"/>
            <a:ext cx="4240070" cy="5486400"/>
          </a:xfrm>
          <a:prstGeom prst="rect">
            <a:avLst/>
          </a:prstGeom>
          <a:ln>
            <a:solidFill>
              <a:schemeClr val="tx1"/>
            </a:solidFill>
          </a:ln>
        </p:spPr>
      </p:pic>
      <p:pic>
        <p:nvPicPr>
          <p:cNvPr id="7" name="Picture 6" descr="Diagram&#10;&#10;Description automatically generated">
            <a:extLst>
              <a:ext uri="{FF2B5EF4-FFF2-40B4-BE49-F238E27FC236}">
                <a16:creationId xmlns:a16="http://schemas.microsoft.com/office/drawing/2014/main" id="{AFCC57E5-2FC8-9AA8-6689-AF9ACA2A4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7771" y="633544"/>
            <a:ext cx="4239973" cy="5486400"/>
          </a:xfrm>
          <a:prstGeom prst="rect">
            <a:avLst/>
          </a:prstGeom>
          <a:ln>
            <a:solidFill>
              <a:schemeClr val="tx1"/>
            </a:solidFill>
          </a:ln>
        </p:spPr>
      </p:pic>
    </p:spTree>
    <p:extLst>
      <p:ext uri="{BB962C8B-B14F-4D97-AF65-F5344CB8AC3E}">
        <p14:creationId xmlns:p14="http://schemas.microsoft.com/office/powerpoint/2010/main" val="373616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fr-CA" dirty="0">
                <a:solidFill>
                  <a:srgbClr val="146899"/>
                </a:solidFill>
              </a:rPr>
              <a:t>Introductions</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lstStyle/>
          <a:p>
            <a:pPr>
              <a:defRPr sz="2400" kern="0">
                <a:ea typeface="Arial" panose="020B0604020202020204" pitchFamily="34" charset="0"/>
              </a:defRPr>
            </a:pPr>
            <a:r>
              <a:rPr lang="fr-CA"/>
              <a:t>Nom</a:t>
            </a:r>
          </a:p>
          <a:p>
            <a:pPr>
              <a:defRPr sz="2400" kern="0">
                <a:ea typeface="Arial" panose="020B0604020202020204" pitchFamily="34" charset="0"/>
              </a:defRPr>
            </a:pPr>
            <a:r>
              <a:rPr lang="fr-CA"/>
              <a:t>Rôle de l’emploi</a:t>
            </a:r>
          </a:p>
          <a:p>
            <a:pPr>
              <a:defRPr sz="2400" kern="0">
                <a:ea typeface="Arial" panose="020B0604020202020204" pitchFamily="34" charset="0"/>
              </a:defRPr>
            </a:pPr>
            <a:r>
              <a:rPr lang="fr-CA"/>
              <a:t>Client anonyme – ce qui est le plus frustrant</a:t>
            </a:r>
            <a:endParaRPr lang="fr-CA" dirty="0"/>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5</a:t>
            </a:fld>
            <a:endParaRPr lang="fr-CA"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94629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28AD67-97D3-4816-82C7-F8D50DF16B38}"/>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5" name="Slide Number Placeholder 5">
            <a:extLst>
              <a:ext uri="{FF2B5EF4-FFF2-40B4-BE49-F238E27FC236}">
                <a16:creationId xmlns:a16="http://schemas.microsoft.com/office/drawing/2014/main" id="{ABB461CE-40E4-4B77-ABEE-4E1C1407504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50</a:t>
            </a:fld>
            <a:endParaRPr lang="fr-CA" sz="1000" dirty="0">
              <a:solidFill>
                <a:srgbClr val="898989"/>
              </a:solidFill>
            </a:endParaRPr>
          </a:p>
        </p:txBody>
      </p:sp>
      <p:pic>
        <p:nvPicPr>
          <p:cNvPr id="3" name="Picture 2" descr="Text, timeline&#10;&#10;Description automatically generated">
            <a:extLst>
              <a:ext uri="{FF2B5EF4-FFF2-40B4-BE49-F238E27FC236}">
                <a16:creationId xmlns:a16="http://schemas.microsoft.com/office/drawing/2014/main" id="{4EB88E81-ABB0-637D-009B-07BABB2CB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713" y="685800"/>
            <a:ext cx="4240287" cy="5486400"/>
          </a:xfrm>
          <a:prstGeom prst="rect">
            <a:avLst/>
          </a:prstGeom>
          <a:ln>
            <a:solidFill>
              <a:schemeClr val="tx1"/>
            </a:solidFill>
          </a:ln>
        </p:spPr>
      </p:pic>
      <p:pic>
        <p:nvPicPr>
          <p:cNvPr id="7" name="Picture 6" descr="Text, letter&#10;&#10;Description automatically generated">
            <a:extLst>
              <a:ext uri="{FF2B5EF4-FFF2-40B4-BE49-F238E27FC236}">
                <a16:creationId xmlns:a16="http://schemas.microsoft.com/office/drawing/2014/main" id="{2EBDE6AB-3B70-703C-2831-B08454B26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309" y="685800"/>
            <a:ext cx="4239491" cy="5486400"/>
          </a:xfrm>
          <a:prstGeom prst="rect">
            <a:avLst/>
          </a:prstGeom>
          <a:ln>
            <a:solidFill>
              <a:schemeClr val="tx1"/>
            </a:solidFill>
          </a:ln>
        </p:spPr>
      </p:pic>
    </p:spTree>
    <p:extLst>
      <p:ext uri="{BB962C8B-B14F-4D97-AF65-F5344CB8AC3E}">
        <p14:creationId xmlns:p14="http://schemas.microsoft.com/office/powerpoint/2010/main" val="3346223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EE8F4E9-8C8F-4BBE-8F89-FD7AF12DCD7E}"/>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51</a:t>
            </a:fld>
            <a:endParaRPr lang="fr-CA" sz="1000" dirty="0">
              <a:solidFill>
                <a:srgbClr val="898989"/>
              </a:solidFill>
            </a:endParaRPr>
          </a:p>
        </p:txBody>
      </p:sp>
      <p:sp>
        <p:nvSpPr>
          <p:cNvPr id="5" name="Footer Placeholder 4">
            <a:extLst>
              <a:ext uri="{FF2B5EF4-FFF2-40B4-BE49-F238E27FC236}">
                <a16:creationId xmlns:a16="http://schemas.microsoft.com/office/drawing/2014/main" id="{5AAB7302-58E7-4F26-BBBA-AEB3D1ECC60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pic>
        <p:nvPicPr>
          <p:cNvPr id="3" name="Picture 2" descr="Timeline&#10;&#10;Description automatically generated">
            <a:extLst>
              <a:ext uri="{FF2B5EF4-FFF2-40B4-BE49-F238E27FC236}">
                <a16:creationId xmlns:a16="http://schemas.microsoft.com/office/drawing/2014/main" id="{C9DD75FC-67A5-FE12-2E39-8B4271917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461" y="516469"/>
            <a:ext cx="4239078" cy="5486400"/>
          </a:xfrm>
          <a:prstGeom prst="rect">
            <a:avLst/>
          </a:prstGeom>
          <a:ln>
            <a:solidFill>
              <a:schemeClr val="tx1"/>
            </a:solidFill>
          </a:ln>
        </p:spPr>
      </p:pic>
      <p:pic>
        <p:nvPicPr>
          <p:cNvPr id="7" name="Picture 6" descr="Graphical user interface, table&#10;&#10;Description automatically generated">
            <a:extLst>
              <a:ext uri="{FF2B5EF4-FFF2-40B4-BE49-F238E27FC236}">
                <a16:creationId xmlns:a16="http://schemas.microsoft.com/office/drawing/2014/main" id="{AB63DA4E-19D1-B8E2-F740-B549DDFE6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525" y="516469"/>
            <a:ext cx="4239491" cy="5486400"/>
          </a:xfrm>
          <a:prstGeom prst="rect">
            <a:avLst/>
          </a:prstGeom>
          <a:ln>
            <a:solidFill>
              <a:schemeClr val="tx1"/>
            </a:solidFill>
          </a:ln>
        </p:spPr>
      </p:pic>
    </p:spTree>
    <p:extLst>
      <p:ext uri="{BB962C8B-B14F-4D97-AF65-F5344CB8AC3E}">
        <p14:creationId xmlns:p14="http://schemas.microsoft.com/office/powerpoint/2010/main" val="3624713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7BD01C5-C30B-424B-A63F-84B1684B559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52</a:t>
            </a:fld>
            <a:endParaRPr lang="fr-CA" sz="1000" dirty="0">
              <a:solidFill>
                <a:srgbClr val="898989"/>
              </a:solidFill>
            </a:endParaRPr>
          </a:p>
        </p:txBody>
      </p:sp>
      <p:sp>
        <p:nvSpPr>
          <p:cNvPr id="5" name="Footer Placeholder 4">
            <a:extLst>
              <a:ext uri="{FF2B5EF4-FFF2-40B4-BE49-F238E27FC236}">
                <a16:creationId xmlns:a16="http://schemas.microsoft.com/office/drawing/2014/main" id="{C1DB95A5-FB51-41AF-A2F0-CD20FD1D9AA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pic>
        <p:nvPicPr>
          <p:cNvPr id="10" name="Picture 9" descr="Graphical user interface, text, application, email&#10;&#10;Description automatically generated">
            <a:extLst>
              <a:ext uri="{FF2B5EF4-FFF2-40B4-BE49-F238E27FC236}">
                <a16:creationId xmlns:a16="http://schemas.microsoft.com/office/drawing/2014/main" id="{8D816793-9C6B-2AAD-AB03-F7C69B6C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9071" y="459092"/>
            <a:ext cx="4239491" cy="5486400"/>
          </a:xfrm>
          <a:prstGeom prst="rect">
            <a:avLst/>
          </a:prstGeom>
          <a:ln>
            <a:solidFill>
              <a:schemeClr val="tx1"/>
            </a:solidFill>
          </a:ln>
        </p:spPr>
      </p:pic>
      <p:pic>
        <p:nvPicPr>
          <p:cNvPr id="13" name="Picture 12" descr="Graphical user interface, text, application&#10;&#10;Description automatically generated">
            <a:extLst>
              <a:ext uri="{FF2B5EF4-FFF2-40B4-BE49-F238E27FC236}">
                <a16:creationId xmlns:a16="http://schemas.microsoft.com/office/drawing/2014/main" id="{A60C2DEB-470C-A723-A4C5-A3DE8AD99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3279" y="459092"/>
            <a:ext cx="4239491" cy="5486400"/>
          </a:xfrm>
          <a:prstGeom prst="rect">
            <a:avLst/>
          </a:prstGeom>
          <a:ln>
            <a:solidFill>
              <a:schemeClr val="tx1"/>
            </a:solidFill>
          </a:ln>
        </p:spPr>
      </p:pic>
    </p:spTree>
    <p:extLst>
      <p:ext uri="{BB962C8B-B14F-4D97-AF65-F5344CB8AC3E}">
        <p14:creationId xmlns:p14="http://schemas.microsoft.com/office/powerpoint/2010/main" val="4261766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29ED-A6FF-4949-B844-BD5558E003AF}"/>
              </a:ext>
            </a:extLst>
          </p:cNvPr>
          <p:cNvSpPr>
            <a:spLocks noGrp="1"/>
          </p:cNvSpPr>
          <p:nvPr>
            <p:ph type="title"/>
          </p:nvPr>
        </p:nvSpPr>
        <p:spPr>
          <a:xfrm>
            <a:off x="1143000" y="2260600"/>
            <a:ext cx="6877050" cy="476250"/>
          </a:xfrm>
        </p:spPr>
        <p:txBody>
          <a:bodyPr/>
          <a:lstStyle/>
          <a:p>
            <a:r>
              <a:rPr lang="fr-CA"/>
              <a:t>Livraison virtuelle : </a:t>
            </a:r>
            <a:br>
              <a:rPr lang="fr-CA"/>
            </a:br>
            <a:r>
              <a:rPr lang="fr-CA"/>
              <a:t>Comment accéder à votre profil</a:t>
            </a:r>
            <a:endParaRPr lang="fr-CA" dirty="0"/>
          </a:p>
        </p:txBody>
      </p:sp>
      <p:sp>
        <p:nvSpPr>
          <p:cNvPr id="3" name="Text Placeholder 2">
            <a:extLst>
              <a:ext uri="{FF2B5EF4-FFF2-40B4-BE49-F238E27FC236}">
                <a16:creationId xmlns:a16="http://schemas.microsoft.com/office/drawing/2014/main" id="{6218494D-1601-442B-BC3E-6F89F0026721}"/>
              </a:ext>
            </a:extLst>
          </p:cNvPr>
          <p:cNvSpPr>
            <a:spLocks noGrp="1"/>
          </p:cNvSpPr>
          <p:nvPr>
            <p:ph type="body" idx="1"/>
          </p:nvPr>
        </p:nvSpPr>
        <p:spPr>
          <a:xfrm>
            <a:off x="1143000" y="2887663"/>
            <a:ext cx="6877050" cy="3132137"/>
          </a:xfrm>
        </p:spPr>
        <p:txBody>
          <a:bodyPr/>
          <a:lstStyle/>
          <a:p>
            <a:r>
              <a:rPr lang="fr-CA"/>
              <a:t>Connectez-vous à tracomlearning.com</a:t>
            </a:r>
          </a:p>
          <a:p>
            <a:r>
              <a:rPr lang="fr-CA"/>
              <a:t>Entrez le nom d’utilisateur et le mot de passe</a:t>
            </a:r>
          </a:p>
          <a:p>
            <a:r>
              <a:rPr lang="fr-CA"/>
              <a:t>Téléchargez votre rapport</a:t>
            </a:r>
            <a:endParaRPr lang="fr-CA" dirty="0"/>
          </a:p>
        </p:txBody>
      </p:sp>
      <p:sp>
        <p:nvSpPr>
          <p:cNvPr id="4" name="Slide Number Placeholder 3">
            <a:extLst>
              <a:ext uri="{FF2B5EF4-FFF2-40B4-BE49-F238E27FC236}">
                <a16:creationId xmlns:a16="http://schemas.microsoft.com/office/drawing/2014/main" id="{41BFC318-C8D2-40F4-95CC-5E4ACDFA4AD6}"/>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53</a:t>
            </a:fld>
            <a:endParaRPr lang="fr-CA" dirty="0"/>
          </a:p>
        </p:txBody>
      </p:sp>
      <p:sp>
        <p:nvSpPr>
          <p:cNvPr id="10" name="Footer Placeholder 9">
            <a:extLst>
              <a:ext uri="{FF2B5EF4-FFF2-40B4-BE49-F238E27FC236}">
                <a16:creationId xmlns:a16="http://schemas.microsoft.com/office/drawing/2014/main" id="{0C903DF4-D1BD-44F7-BD38-2FD966642128}"/>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3757464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4942C-A0C6-4371-8B63-C1FA0FFEEB27}"/>
              </a:ext>
            </a:extLst>
          </p:cNvPr>
          <p:cNvSpPr>
            <a:spLocks noGrp="1"/>
          </p:cNvSpPr>
          <p:nvPr>
            <p:ph type="sldNum" sz="quarter" idx="12"/>
          </p:nvPr>
        </p:nvSpPr>
        <p:spPr/>
        <p:txBody>
          <a:bodyPr wrap="square">
            <a:noAutofit/>
          </a:bodyPr>
          <a:lstStyle/>
          <a:p>
            <a:fld id="{1B1CF60C-C85D-47C0-8597-E3BF95F18FA3}" type="slidenum">
              <a:rPr lang="fr-CA" smtClean="0"/>
              <a:t>54</a:t>
            </a:fld>
            <a:endParaRPr lang="fr-CA" dirty="0"/>
          </a:p>
        </p:txBody>
      </p:sp>
      <p:sp>
        <p:nvSpPr>
          <p:cNvPr id="3" name="Footer Placeholder 2">
            <a:extLst>
              <a:ext uri="{FF2B5EF4-FFF2-40B4-BE49-F238E27FC236}">
                <a16:creationId xmlns:a16="http://schemas.microsoft.com/office/drawing/2014/main" id="{D7617F3D-8355-4DF4-9F7F-1CB20E6EE647}"/>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pic>
        <p:nvPicPr>
          <p:cNvPr id="6" name="Picture 5" descr="Graphical user interface, application, website  Description automatically generated">
            <a:extLst>
              <a:ext uri="{FF2B5EF4-FFF2-40B4-BE49-F238E27FC236}">
                <a16:creationId xmlns:a16="http://schemas.microsoft.com/office/drawing/2014/main" id="{D169E054-7B8C-3A4B-B5AD-70D0ABB5EAD5}"/>
              </a:ext>
            </a:extLst>
          </p:cNvPr>
          <p:cNvPicPr>
            <a:picLocks noChangeAspect="1"/>
          </p:cNvPicPr>
          <p:nvPr/>
        </p:nvPicPr>
        <p:blipFill rotWithShape="1">
          <a:blip r:embed="rId3">
            <a:extLst>
              <a:ext uri="{28A0092B-C50C-407E-A947-70E740481C1C}">
                <a14:useLocalDpi xmlns:a14="http://schemas.microsoft.com/office/drawing/2010/main" val="0"/>
              </a:ext>
            </a:extLst>
          </a:blip>
          <a:srcRect r="57979" b="74562"/>
          <a:stretch/>
        </p:blipFill>
        <p:spPr>
          <a:xfrm>
            <a:off x="228600" y="210503"/>
            <a:ext cx="5633720" cy="1907423"/>
          </a:xfrm>
          <a:prstGeom prst="rect">
            <a:avLst/>
          </a:prstGeom>
          <a:ln>
            <a:solidFill>
              <a:schemeClr val="tx1"/>
            </a:solidFill>
          </a:ln>
        </p:spPr>
      </p:pic>
      <p:sp>
        <p:nvSpPr>
          <p:cNvPr id="10" name="Rectangle 9">
            <a:extLst>
              <a:ext uri="{FF2B5EF4-FFF2-40B4-BE49-F238E27FC236}">
                <a16:creationId xmlns:a16="http://schemas.microsoft.com/office/drawing/2014/main" id="{F20F297D-004C-7644-81A8-BD20537BBBF1}"/>
              </a:ext>
            </a:extLst>
          </p:cNvPr>
          <p:cNvSpPr/>
          <p:nvPr/>
        </p:nvSpPr>
        <p:spPr>
          <a:xfrm>
            <a:off x="3557540" y="792499"/>
            <a:ext cx="3493709" cy="341632"/>
          </a:xfrm>
          <a:prstGeom prst="rect">
            <a:avLst/>
          </a:prstGeom>
          <a:solidFill>
            <a:srgbClr val="C00000"/>
          </a:solidFill>
          <a:ln>
            <a:solidFill>
              <a:schemeClr val="tx1"/>
            </a:solidFill>
          </a:ln>
        </p:spPr>
        <p:txBody>
          <a:bodyPr wrap="square">
            <a:noAutofit/>
          </a:bodyPr>
          <a:lstStyle/>
          <a:p>
            <a:pPr>
              <a:lnSpc>
                <a:spcPct val="90000"/>
              </a:lnSpc>
              <a:defRPr>
                <a:solidFill>
                  <a:schemeClr val="bg1"/>
                </a:solidFill>
                <a:ea typeface="Arial" panose="020B0604020202020204" pitchFamily="34" charset="0"/>
              </a:defRPr>
            </a:pPr>
            <a:r>
              <a:rPr lang="fr-CA" dirty="0"/>
              <a:t>1. Allez sur tracomlearning.com.</a:t>
            </a:r>
          </a:p>
        </p:txBody>
      </p:sp>
      <p:pic>
        <p:nvPicPr>
          <p:cNvPr id="18" name="Graphic 17" descr="Cursor with solid fill">
            <a:extLst>
              <a:ext uri="{FF2B5EF4-FFF2-40B4-BE49-F238E27FC236}">
                <a16:creationId xmlns:a16="http://schemas.microsoft.com/office/drawing/2014/main" id="{5EFE31B3-AAC8-724E-A4AE-5BD2B61322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5440" y="605570"/>
            <a:ext cx="634967" cy="634967"/>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319DCFAC-FEAF-6117-BCD8-2E05A6A093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7766" y="2271305"/>
            <a:ext cx="8221308" cy="4014216"/>
          </a:xfrm>
          <a:prstGeom prst="rect">
            <a:avLst/>
          </a:prstGeom>
        </p:spPr>
      </p:pic>
      <p:sp>
        <p:nvSpPr>
          <p:cNvPr id="12" name="Rectangle 11">
            <a:extLst>
              <a:ext uri="{FF2B5EF4-FFF2-40B4-BE49-F238E27FC236}">
                <a16:creationId xmlns:a16="http://schemas.microsoft.com/office/drawing/2014/main" id="{0B90F3E5-C7AE-8346-9C1F-83262CD30C9C}"/>
              </a:ext>
            </a:extLst>
          </p:cNvPr>
          <p:cNvSpPr/>
          <p:nvPr/>
        </p:nvSpPr>
        <p:spPr>
          <a:xfrm>
            <a:off x="5195238" y="4889669"/>
            <a:ext cx="2958162" cy="1076940"/>
          </a:xfrm>
          <a:prstGeom prst="rect">
            <a:avLst/>
          </a:prstGeom>
          <a:solidFill>
            <a:srgbClr val="C00000"/>
          </a:solidFill>
          <a:ln>
            <a:solidFill>
              <a:schemeClr val="bg1"/>
            </a:solidFill>
          </a:ln>
        </p:spPr>
        <p:txBody>
          <a:bodyPr wrap="square">
            <a:noAutofit/>
          </a:bodyPr>
          <a:lstStyle/>
          <a:p>
            <a:pPr>
              <a:lnSpc>
                <a:spcPct val="90000"/>
              </a:lnSpc>
              <a:defRPr>
                <a:solidFill>
                  <a:schemeClr val="bg1"/>
                </a:solidFill>
                <a:ea typeface="Arial" panose="020B0604020202020204" pitchFamily="34" charset="0"/>
              </a:defRPr>
            </a:pPr>
            <a:r>
              <a:rPr lang="fr-CA" dirty="0"/>
              <a:t>2. Entrez votre nom d’utilisateur et votre mot de passe et appuyez sur « Connexion ». </a:t>
            </a:r>
          </a:p>
        </p:txBody>
      </p:sp>
      <p:pic>
        <p:nvPicPr>
          <p:cNvPr id="20" name="Graphic 19" descr="Cursor with solid fill">
            <a:extLst>
              <a:ext uri="{FF2B5EF4-FFF2-40B4-BE49-F238E27FC236}">
                <a16:creationId xmlns:a16="http://schemas.microsoft.com/office/drawing/2014/main" id="{FD8AC84B-E921-0841-95D7-9839820ECF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60250" y="4572186"/>
            <a:ext cx="634967" cy="634967"/>
          </a:xfrm>
          <a:prstGeom prst="rect">
            <a:avLst/>
          </a:prstGeom>
        </p:spPr>
      </p:pic>
    </p:spTree>
    <p:extLst>
      <p:ext uri="{BB962C8B-B14F-4D97-AF65-F5344CB8AC3E}">
        <p14:creationId xmlns:p14="http://schemas.microsoft.com/office/powerpoint/2010/main" val="134356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34299-E1E5-4746-9700-09EAAD87F84F}"/>
              </a:ext>
            </a:extLst>
          </p:cNvPr>
          <p:cNvSpPr>
            <a:spLocks noGrp="1"/>
          </p:cNvSpPr>
          <p:nvPr>
            <p:ph type="sldNum" sz="quarter" idx="12"/>
          </p:nvPr>
        </p:nvSpPr>
        <p:spPr/>
        <p:txBody>
          <a:bodyPr/>
          <a:lstStyle/>
          <a:p>
            <a:fld id="{1B1CF60C-C85D-47C0-8597-E3BF95F18FA3}" type="slidenum">
              <a:rPr lang="fr-CA" smtClean="0"/>
              <a:t>55</a:t>
            </a:fld>
            <a:endParaRPr lang="fr-CA" dirty="0"/>
          </a:p>
        </p:txBody>
      </p:sp>
      <p:sp>
        <p:nvSpPr>
          <p:cNvPr id="3" name="Footer Placeholder 2">
            <a:extLst>
              <a:ext uri="{FF2B5EF4-FFF2-40B4-BE49-F238E27FC236}">
                <a16:creationId xmlns:a16="http://schemas.microsoft.com/office/drawing/2014/main" id="{7BC076D6-939C-4042-B16A-C864D1CEF26E}"/>
              </a:ext>
            </a:extLst>
          </p:cNvPr>
          <p:cNvSpPr>
            <a:spLocks noGrp="1"/>
          </p:cNvSpPr>
          <p:nvPr>
            <p:ph type="ftr" sz="quarter" idx="13"/>
          </p:nvPr>
        </p:nvSpPr>
        <p:spPr/>
        <p:txBody>
          <a:bodyPr/>
          <a:lstStyle/>
          <a:p>
            <a:pPr algn="l"/>
            <a:r>
              <a:rPr lang="fr-CA"/>
              <a:t>© The TRACOM Corporation. Tous droits réservés.</a:t>
            </a:r>
            <a:endParaRPr lang="fr-CA" dirty="0"/>
          </a:p>
        </p:txBody>
      </p:sp>
      <p:pic>
        <p:nvPicPr>
          <p:cNvPr id="6" name="Picture 5" descr="A screenshot of a computer&#10;&#10;Description automatically generated">
            <a:extLst>
              <a:ext uri="{FF2B5EF4-FFF2-40B4-BE49-F238E27FC236}">
                <a16:creationId xmlns:a16="http://schemas.microsoft.com/office/drawing/2014/main" id="{16C24C65-05A5-9017-47E5-ED84ABA6D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508" y="136525"/>
            <a:ext cx="9890831" cy="6217920"/>
          </a:xfrm>
          <a:prstGeom prst="rect">
            <a:avLst/>
          </a:prstGeom>
        </p:spPr>
      </p:pic>
      <p:sp>
        <p:nvSpPr>
          <p:cNvPr id="12" name="Rectangle 11">
            <a:extLst>
              <a:ext uri="{FF2B5EF4-FFF2-40B4-BE49-F238E27FC236}">
                <a16:creationId xmlns:a16="http://schemas.microsoft.com/office/drawing/2014/main" id="{4C9D6C18-D707-8B41-B48D-E0D9AC7ECBFA}"/>
              </a:ext>
            </a:extLst>
          </p:cNvPr>
          <p:cNvSpPr/>
          <p:nvPr/>
        </p:nvSpPr>
        <p:spPr>
          <a:xfrm>
            <a:off x="6719173" y="257194"/>
            <a:ext cx="3646211" cy="1089529"/>
          </a:xfrm>
          <a:prstGeom prst="rect">
            <a:avLst/>
          </a:prstGeom>
          <a:solidFill>
            <a:srgbClr val="C00000"/>
          </a:solidFill>
          <a:ln>
            <a:solidFill>
              <a:schemeClr val="tx1"/>
            </a:solidFill>
          </a:ln>
        </p:spPr>
        <p:txBody>
          <a:bodyPr wrap="square">
            <a:spAutoFit/>
          </a:bodyPr>
          <a:lstStyle/>
          <a:p>
            <a:pPr>
              <a:lnSpc>
                <a:spcPct val="90000"/>
              </a:lnSpc>
              <a:defRPr>
                <a:solidFill>
                  <a:schemeClr val="bg1"/>
                </a:solidFill>
                <a:ea typeface="Arial" panose="020B0604020202020204" pitchFamily="34" charset="0"/>
              </a:defRPr>
            </a:pPr>
            <a:r>
              <a:rPr lang="fr-CA" dirty="0"/>
              <a:t>Téléchargez votre profil en accédant à la section « </a:t>
            </a:r>
            <a:r>
              <a:rPr lang="fr-CA" sz="1600" dirty="0"/>
              <a:t>Rapports de profil</a:t>
            </a:r>
            <a:r>
              <a:rPr lang="fr-CA" dirty="0"/>
              <a:t> » et en cliquant sur l’icône « Télécharger ».</a:t>
            </a:r>
          </a:p>
        </p:txBody>
      </p:sp>
      <p:pic>
        <p:nvPicPr>
          <p:cNvPr id="11" name="Graphic 10" descr="Cursor with solid fill">
            <a:extLst>
              <a:ext uri="{FF2B5EF4-FFF2-40B4-BE49-F238E27FC236}">
                <a16:creationId xmlns:a16="http://schemas.microsoft.com/office/drawing/2014/main" id="{F5688DC4-FFEE-5849-AEAB-472FB5D708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35248" y="3245485"/>
            <a:ext cx="634967" cy="634967"/>
          </a:xfrm>
          <a:prstGeom prst="rect">
            <a:avLst/>
          </a:prstGeom>
        </p:spPr>
      </p:pic>
    </p:spTree>
    <p:extLst>
      <p:ext uri="{BB962C8B-B14F-4D97-AF65-F5344CB8AC3E}">
        <p14:creationId xmlns:p14="http://schemas.microsoft.com/office/powerpoint/2010/main" val="2803830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228600"/>
            <a:ext cx="11572874" cy="1009650"/>
          </a:xfrm>
        </p:spPr>
        <p:txBody>
          <a:bodyPr/>
          <a:lstStyle/>
          <a:p>
            <a:r>
              <a:rPr lang="fr-CA"/>
              <a:t>Se connaître et se contrôler</a:t>
            </a:r>
            <a:endParaRPr lang="fr-CA" dirty="0"/>
          </a:p>
        </p:txBody>
      </p:sp>
      <p:sp>
        <p:nvSpPr>
          <p:cNvPr id="2" name="Text Placeholder 1">
            <a:extLst>
              <a:ext uri="{FF2B5EF4-FFF2-40B4-BE49-F238E27FC236}">
                <a16:creationId xmlns:a16="http://schemas.microsoft.com/office/drawing/2014/main" id="{51C92029-A894-4730-96D5-7CA785D4EF18}"/>
              </a:ext>
            </a:extLst>
          </p:cNvPr>
          <p:cNvSpPr>
            <a:spLocks noGrp="1"/>
          </p:cNvSpPr>
          <p:nvPr>
            <p:ph type="body" idx="1"/>
          </p:nvPr>
        </p:nvSpPr>
        <p:spPr>
          <a:xfrm>
            <a:off x="390526" y="1391446"/>
            <a:ext cx="5662802" cy="823912"/>
          </a:xfrm>
        </p:spPr>
        <p:txBody>
          <a:bodyPr wrap="square">
            <a:noAutofit/>
          </a:bodyPr>
          <a:lstStyle/>
          <a:p>
            <a:r>
              <a:rPr lang="fr-CA" dirty="0"/>
              <a:t>STYLE SOCIAL</a:t>
            </a:r>
          </a:p>
        </p:txBody>
      </p:sp>
      <p:graphicFrame>
        <p:nvGraphicFramePr>
          <p:cNvPr id="19" name="Table 19">
            <a:extLst>
              <a:ext uri="{FF2B5EF4-FFF2-40B4-BE49-F238E27FC236}">
                <a16:creationId xmlns:a16="http://schemas.microsoft.com/office/drawing/2014/main" id="{E7429979-A9AE-4D34-80D8-B36F63E0A0DA}"/>
              </a:ext>
            </a:extLst>
          </p:cNvPr>
          <p:cNvGraphicFramePr>
            <a:graphicFrameLocks noGrp="1"/>
          </p:cNvGraphicFramePr>
          <p:nvPr>
            <p:ph sz="half" idx="2"/>
          </p:nvPr>
        </p:nvGraphicFramePr>
        <p:xfrm>
          <a:off x="3130199" y="2316162"/>
          <a:ext cx="8735230" cy="3627436"/>
        </p:xfrm>
        <a:graphic>
          <a:graphicData uri="http://schemas.openxmlformats.org/drawingml/2006/table">
            <a:tbl>
              <a:tblPr>
                <a:tableStyleId>{5FD0F851-EC5A-4D38-B0AD-8093EC10F338}</a:tableStyleId>
              </a:tblPr>
              <a:tblGrid>
                <a:gridCol w="4367615">
                  <a:extLst>
                    <a:ext uri="{9D8B030D-6E8A-4147-A177-3AD203B41FA5}">
                      <a16:colId xmlns:a16="http://schemas.microsoft.com/office/drawing/2014/main" val="3189160838"/>
                    </a:ext>
                  </a:extLst>
                </a:gridCol>
                <a:gridCol w="4367615">
                  <a:extLst>
                    <a:ext uri="{9D8B030D-6E8A-4147-A177-3AD203B41FA5}">
                      <a16:colId xmlns:a16="http://schemas.microsoft.com/office/drawing/2014/main" val="212193650"/>
                    </a:ext>
                  </a:extLst>
                </a:gridCol>
              </a:tblGrid>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690253286"/>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455227048"/>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984608608"/>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95631821"/>
                  </a:ext>
                </a:extLst>
              </a:tr>
            </a:tbl>
          </a:graphicData>
        </a:graphic>
      </p:graphicFrame>
      <p:sp>
        <p:nvSpPr>
          <p:cNvPr id="4" name="Text Placeholder 3">
            <a:extLst>
              <a:ext uri="{FF2B5EF4-FFF2-40B4-BE49-F238E27FC236}">
                <a16:creationId xmlns:a16="http://schemas.microsoft.com/office/drawing/2014/main" id="{5D7F415D-5BB1-4084-AEC1-1EAAD4E5F592}"/>
              </a:ext>
            </a:extLst>
          </p:cNvPr>
          <p:cNvSpPr>
            <a:spLocks noGrp="1"/>
          </p:cNvSpPr>
          <p:nvPr>
            <p:ph type="body" sz="quarter" idx="3"/>
          </p:nvPr>
        </p:nvSpPr>
        <p:spPr>
          <a:xfrm>
            <a:off x="3130199" y="1391446"/>
            <a:ext cx="3855817" cy="823912"/>
          </a:xfrm>
        </p:spPr>
        <p:txBody>
          <a:bodyPr wrap="square">
            <a:noAutofit/>
          </a:bodyPr>
          <a:lstStyle/>
          <a:p>
            <a:pPr>
              <a:lnSpc>
                <a:spcPct val="85000"/>
              </a:lnSpc>
              <a:defRPr sz="1800"/>
            </a:pPr>
            <a:r>
              <a:rPr lang="fr-CA" dirty="0"/>
              <a:t>Les comportements de mon Style qui frustrent les clients de ce Style</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fr-CA" smtClean="0"/>
              <a:t>56</a:t>
            </a:fld>
            <a:endParaRPr lang="fr-CA"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wrap="square" lIns="0" tIns="0" rIns="0" bIns="0" anchor="t" anchorCtr="0">
            <a:noAutofit/>
          </a:bodyPr>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a:t>© The TRACOM Corporation. Tous droits réservés.</a:t>
            </a:r>
            <a:endParaRPr lang="fr-CA" dirty="0"/>
          </a:p>
        </p:txBody>
      </p:sp>
      <p:grpSp>
        <p:nvGrpSpPr>
          <p:cNvPr id="11" name="Group 10">
            <a:extLst>
              <a:ext uri="{FF2B5EF4-FFF2-40B4-BE49-F238E27FC236}">
                <a16:creationId xmlns:a16="http://schemas.microsoft.com/office/drawing/2014/main" id="{10A4DCB4-EF2E-4E46-8C18-6D81CA121530}"/>
              </a:ext>
            </a:extLst>
          </p:cNvPr>
          <p:cNvGrpSpPr/>
          <p:nvPr/>
        </p:nvGrpSpPr>
        <p:grpSpPr>
          <a:xfrm flipH="1">
            <a:off x="512293" y="2316163"/>
            <a:ext cx="2493363" cy="802060"/>
            <a:chOff x="6619875" y="1067878"/>
            <a:chExt cx="2493363" cy="836611"/>
          </a:xfrm>
        </p:grpSpPr>
        <p:sp>
          <p:nvSpPr>
            <p:cNvPr id="12" name="Rectangle 11">
              <a:extLst>
                <a:ext uri="{FF2B5EF4-FFF2-40B4-BE49-F238E27FC236}">
                  <a16:creationId xmlns:a16="http://schemas.microsoft.com/office/drawing/2014/main" id="{53EE94B6-54E6-4EBB-A3B0-7F93636DFBDC}"/>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fr-CA" dirty="0"/>
                <a:t>Fonceur</a:t>
              </a:r>
            </a:p>
          </p:txBody>
        </p:sp>
        <p:sp>
          <p:nvSpPr>
            <p:cNvPr id="13" name="Arrow: Pentagon 12">
              <a:extLst>
                <a:ext uri="{FF2B5EF4-FFF2-40B4-BE49-F238E27FC236}">
                  <a16:creationId xmlns:a16="http://schemas.microsoft.com/office/drawing/2014/main" id="{D362FDDC-33DB-409B-9D52-3B412172C6C2}"/>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sp>
        <p:nvSpPr>
          <p:cNvPr id="15" name="Rectangle 14">
            <a:extLst>
              <a:ext uri="{FF2B5EF4-FFF2-40B4-BE49-F238E27FC236}">
                <a16:creationId xmlns:a16="http://schemas.microsoft.com/office/drawing/2014/main" id="{64EC7AC9-0B1D-41ED-8E94-2F31644B32F9}"/>
              </a:ext>
            </a:extLst>
          </p:cNvPr>
          <p:cNvSpPr/>
          <p:nvPr/>
        </p:nvSpPr>
        <p:spPr bwMode="gray">
          <a:xfrm flipH="1">
            <a:off x="512293" y="3276692"/>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fr-CA" dirty="0"/>
              <a:t>Expressif</a:t>
            </a:r>
            <a:endParaRPr lang="fr-CA" dirty="0">
              <a:solidFill>
                <a:schemeClr val="accent2"/>
              </a:solidFill>
            </a:endParaRPr>
          </a:p>
        </p:txBody>
      </p:sp>
      <p:sp>
        <p:nvSpPr>
          <p:cNvPr id="18" name="Rectangle 17">
            <a:extLst>
              <a:ext uri="{FF2B5EF4-FFF2-40B4-BE49-F238E27FC236}">
                <a16:creationId xmlns:a16="http://schemas.microsoft.com/office/drawing/2014/main" id="{3C889989-16FA-4D44-B3C7-0995EC72BCB6}"/>
              </a:ext>
            </a:extLst>
          </p:cNvPr>
          <p:cNvSpPr/>
          <p:nvPr/>
        </p:nvSpPr>
        <p:spPr bwMode="gray">
          <a:xfrm flipH="1">
            <a:off x="512293" y="4237221"/>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fr-CA" dirty="0"/>
              <a:t>Aimable</a:t>
            </a:r>
            <a:endParaRPr lang="fr-CA" dirty="0">
              <a:solidFill>
                <a:schemeClr val="accent2"/>
              </a:solidFill>
            </a:endParaRPr>
          </a:p>
        </p:txBody>
      </p:sp>
      <p:grpSp>
        <p:nvGrpSpPr>
          <p:cNvPr id="21" name="Group 20">
            <a:extLst>
              <a:ext uri="{FF2B5EF4-FFF2-40B4-BE49-F238E27FC236}">
                <a16:creationId xmlns:a16="http://schemas.microsoft.com/office/drawing/2014/main" id="{EDC71959-77B2-4823-90DF-6996074143B1}"/>
              </a:ext>
            </a:extLst>
          </p:cNvPr>
          <p:cNvGrpSpPr/>
          <p:nvPr/>
        </p:nvGrpSpPr>
        <p:grpSpPr>
          <a:xfrm flipH="1">
            <a:off x="512293" y="5177599"/>
            <a:ext cx="2493363" cy="802060"/>
            <a:chOff x="6619875" y="3822472"/>
            <a:chExt cx="2493363" cy="836611"/>
          </a:xfrm>
        </p:grpSpPr>
        <p:sp>
          <p:nvSpPr>
            <p:cNvPr id="22" name="Rectangle 21">
              <a:extLst>
                <a:ext uri="{FF2B5EF4-FFF2-40B4-BE49-F238E27FC236}">
                  <a16:creationId xmlns:a16="http://schemas.microsoft.com/office/drawing/2014/main" id="{48432F96-B22B-475F-8899-48F4D04680D6}"/>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fr-CA" dirty="0"/>
                <a:t>Analytique</a:t>
              </a:r>
            </a:p>
          </p:txBody>
        </p:sp>
        <p:sp>
          <p:nvSpPr>
            <p:cNvPr id="23" name="Arrow: Pentagon 22">
              <a:extLst>
                <a:ext uri="{FF2B5EF4-FFF2-40B4-BE49-F238E27FC236}">
                  <a16:creationId xmlns:a16="http://schemas.microsoft.com/office/drawing/2014/main" id="{06FFE62A-FB5C-447B-8874-1A3F3AD1BF7C}"/>
                </a:ext>
              </a:extLst>
            </p:cNvPr>
            <p:cNvSpPr/>
            <p:nvPr/>
          </p:nvSpPr>
          <p:spPr bwMode="gray">
            <a:xfrm flipH="1">
              <a:off x="6619875" y="4014719"/>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sp>
        <p:nvSpPr>
          <p:cNvPr id="24" name="Arrow: Pentagon 23">
            <a:extLst>
              <a:ext uri="{FF2B5EF4-FFF2-40B4-BE49-F238E27FC236}">
                <a16:creationId xmlns:a16="http://schemas.microsoft.com/office/drawing/2014/main" id="{E90CD9C9-36AC-4F03-9053-E6ED5FE9C9F8}"/>
              </a:ext>
            </a:extLst>
          </p:cNvPr>
          <p:cNvSpPr/>
          <p:nvPr/>
        </p:nvSpPr>
        <p:spPr bwMode="gray">
          <a:xfrm>
            <a:off x="2646975" y="3467519"/>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25" name="Arrow: Pentagon 24">
            <a:extLst>
              <a:ext uri="{FF2B5EF4-FFF2-40B4-BE49-F238E27FC236}">
                <a16:creationId xmlns:a16="http://schemas.microsoft.com/office/drawing/2014/main" id="{283AF5E7-7C28-4760-B3CD-750BA42F29E4}"/>
              </a:ext>
            </a:extLst>
          </p:cNvPr>
          <p:cNvSpPr/>
          <p:nvPr/>
        </p:nvSpPr>
        <p:spPr bwMode="gray">
          <a:xfrm>
            <a:off x="2646975" y="4415157"/>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20" name="Text Placeholder 3">
            <a:extLst>
              <a:ext uri="{FF2B5EF4-FFF2-40B4-BE49-F238E27FC236}">
                <a16:creationId xmlns:a16="http://schemas.microsoft.com/office/drawing/2014/main" id="{50B5C899-7D76-47A9-B8CA-CE297E9177CB}"/>
              </a:ext>
            </a:extLst>
          </p:cNvPr>
          <p:cNvSpPr txBox="1">
            <a:spLocks/>
          </p:cNvSpPr>
          <p:nvPr/>
        </p:nvSpPr>
        <p:spPr>
          <a:xfrm>
            <a:off x="7797780" y="1391446"/>
            <a:ext cx="4067649" cy="823912"/>
          </a:xfrm>
          <a:prstGeom prst="rect">
            <a:avLst/>
          </a:prstGeom>
        </p:spPr>
        <p:txBody>
          <a:bodyPr vert="horz" wrap="square" lIns="0" tIns="0" rIns="0" bIns="0" anchor="b">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2400" b="0"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Symbol" panose="05050102010706020507" pitchFamily="18"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85000"/>
              </a:lnSpc>
              <a:defRPr sz="1800"/>
            </a:pPr>
            <a:r>
              <a:rPr lang="fr-CA" dirty="0"/>
              <a:t>Une chose que je peux faire pour contrôler le comportement de mon Style</a:t>
            </a:r>
          </a:p>
        </p:txBody>
      </p:sp>
    </p:spTree>
    <p:extLst>
      <p:ext uri="{BB962C8B-B14F-4D97-AF65-F5344CB8AC3E}">
        <p14:creationId xmlns:p14="http://schemas.microsoft.com/office/powerpoint/2010/main" val="1312970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152775" cy="5715000"/>
          </a:xfrm>
        </p:spPr>
        <p:txBody>
          <a:bodyPr wrap="square" anchor="ctr">
            <a:noAutofit/>
          </a:bodyPr>
          <a:lstStyle/>
          <a:p>
            <a:r>
              <a:rPr lang="fr-CA" dirty="0"/>
              <a:t>Techniques d’observation du Style</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fr-CA" dirty="0"/>
              <a:t>Ne tirez pas de conclusions hâtives</a:t>
            </a:r>
          </a:p>
          <a:p>
            <a:pPr>
              <a:spcBef>
                <a:spcPts val="1500"/>
              </a:spcBef>
              <a:spcAft>
                <a:spcPts val="1000"/>
              </a:spcAft>
              <a:defRPr sz="2000"/>
            </a:pPr>
            <a:r>
              <a:rPr lang="fr-CA" dirty="0"/>
              <a:t>Restez objectif</a:t>
            </a:r>
          </a:p>
          <a:p>
            <a:pPr>
              <a:spcBef>
                <a:spcPts val="1500"/>
              </a:spcBef>
              <a:spcAft>
                <a:spcPts val="1000"/>
              </a:spcAft>
              <a:defRPr sz="2000"/>
            </a:pPr>
            <a:r>
              <a:rPr lang="fr-CA" dirty="0"/>
              <a:t>Séparez le comportement de Style du rôle ou poste de quelqu’un</a:t>
            </a:r>
          </a:p>
          <a:p>
            <a:pPr>
              <a:spcBef>
                <a:spcPts val="1500"/>
              </a:spcBef>
              <a:spcAft>
                <a:spcPts val="1000"/>
              </a:spcAft>
              <a:defRPr sz="2000"/>
            </a:pPr>
            <a:r>
              <a:rPr lang="fr-CA" dirty="0"/>
              <a:t>Une quantité modérée de stress peut clarifier le Style d’une personne</a:t>
            </a:r>
          </a:p>
          <a:p>
            <a:pPr>
              <a:spcBef>
                <a:spcPts val="1500"/>
              </a:spcBef>
              <a:spcAft>
                <a:spcPts val="1000"/>
              </a:spcAft>
              <a:defRPr sz="2000"/>
            </a:pPr>
            <a:r>
              <a:rPr lang="fr-CA" dirty="0"/>
              <a:t>Écartez-vous du chemin (soyez un observateur)</a:t>
            </a:r>
          </a:p>
          <a:p>
            <a:pPr>
              <a:spcBef>
                <a:spcPts val="1500"/>
              </a:spcBef>
              <a:spcAft>
                <a:spcPts val="1000"/>
              </a:spcAft>
            </a:pPr>
            <a:endParaRPr lang="fr-CA" sz="2000"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fr-CA" smtClean="0"/>
              <a:t>57</a:t>
            </a:fld>
            <a:endParaRPr lang="fr-CA" dirty="0"/>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115912"/>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a:t>1</a:t>
            </a:r>
            <a:endParaRPr lang="fr-CA" dirty="0"/>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718160"/>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a:t>2</a:t>
            </a:r>
            <a:endParaRPr lang="fr-CA" dirty="0"/>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44818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a:t>3</a:t>
            </a:r>
            <a:endParaRPr lang="fr-CA" dirty="0"/>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29784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dirty="0"/>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4028487"/>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a:t>5</a:t>
            </a:r>
            <a:endParaRPr lang="fr-CA" dirty="0"/>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fr-CA" dirty="0">
                <a:solidFill>
                  <a:srgbClr val="146899"/>
                </a:solidFill>
              </a:rPr>
              <a:t>Souplesse</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fr-CA" smtClean="0"/>
              <a:t>58</a:t>
            </a:fld>
            <a:endParaRPr lang="fr-CA"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fr-CA" dirty="0"/>
              <a:t>Souplesse est la façon dont vous vous adaptez aux besoins du Style des autres</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fr-CA" smtClean="0"/>
              <a:t>59</a:t>
            </a:fld>
            <a:endParaRPr lang="fr-CA"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59229" y="228600"/>
            <a:ext cx="11604171" cy="1009650"/>
          </a:xfrm>
        </p:spPr>
        <p:txBody>
          <a:bodyPr/>
          <a:lstStyle/>
          <a:p>
            <a:r>
              <a:rPr lang="fr-CA" dirty="0"/>
              <a:t>Style en action</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72882" y="2705119"/>
            <a:ext cx="3315246" cy="1989137"/>
          </a:xfrm>
        </p:spPr>
        <p:txBody>
          <a:bodyPr/>
          <a:lstStyle/>
          <a:p>
            <a:pPr algn="r">
              <a:spcBef>
                <a:spcPct val="0"/>
              </a:spcBef>
              <a:buClrTx/>
              <a:buSzTx/>
              <a:buFontTx/>
              <a:buNone/>
              <a:defRPr sz="2400"/>
            </a:pPr>
            <a:r>
              <a:rPr lang="fr-CA"/>
              <a:t>Observations</a:t>
            </a:r>
          </a:p>
          <a:p>
            <a:pPr algn="r">
              <a:spcBef>
                <a:spcPct val="0"/>
              </a:spcBef>
              <a:buClrTx/>
              <a:buSzTx/>
              <a:buFontTx/>
              <a:buNone/>
            </a:pPr>
            <a:endParaRPr lang="fr-CA" sz="2400">
              <a:cs typeface="+mn-cs"/>
            </a:endParaRPr>
          </a:p>
          <a:p>
            <a:pPr algn="r">
              <a:spcBef>
                <a:spcPct val="0"/>
              </a:spcBef>
              <a:buClrTx/>
              <a:buSzTx/>
              <a:buFontTx/>
              <a:buNone/>
              <a:defRPr sz="2400"/>
            </a:pPr>
            <a:r>
              <a:rPr lang="fr-CA"/>
              <a:t>Opinions</a:t>
            </a:r>
          </a:p>
          <a:p>
            <a:endParaRPr lang="fr-CA" dirty="0"/>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fr-CA" smtClean="0"/>
              <a:t>6</a:t>
            </a:fld>
            <a:endParaRPr lang="fr-CA"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fr-CA"/>
              <a:t>© The TRACOM Corporation. Tous droits réservés.</a:t>
            </a:r>
            <a:endParaRPr lang="fr-CA" dirty="0"/>
          </a:p>
        </p:txBody>
      </p:sp>
      <p:grpSp>
        <p:nvGrpSpPr>
          <p:cNvPr id="29" name="Group 28">
            <a:extLst>
              <a:ext uri="{FF2B5EF4-FFF2-40B4-BE49-F238E27FC236}">
                <a16:creationId xmlns:a16="http://schemas.microsoft.com/office/drawing/2014/main" id="{05F4FF58-2D0A-4845-83A3-892EFFD97302}"/>
              </a:ext>
            </a:extLst>
          </p:cNvPr>
          <p:cNvGrpSpPr/>
          <p:nvPr/>
        </p:nvGrpSpPr>
        <p:grpSpPr>
          <a:xfrm>
            <a:off x="3994201" y="2316163"/>
            <a:ext cx="7647768" cy="2375836"/>
            <a:chOff x="4037744" y="2316163"/>
            <a:chExt cx="7647768" cy="2375836"/>
          </a:xfrm>
        </p:grpSpPr>
        <p:grpSp>
          <p:nvGrpSpPr>
            <p:cNvPr id="24" name="Group 23">
              <a:extLst>
                <a:ext uri="{FF2B5EF4-FFF2-40B4-BE49-F238E27FC236}">
                  <a16:creationId xmlns:a16="http://schemas.microsoft.com/office/drawing/2014/main" id="{DAF88271-3DD3-0247-957B-6690B5E6D820}"/>
                </a:ext>
              </a:extLst>
            </p:cNvPr>
            <p:cNvGrpSpPr/>
            <p:nvPr/>
          </p:nvGrpSpPr>
          <p:grpSpPr>
            <a:xfrm>
              <a:off x="4411120" y="2336895"/>
              <a:ext cx="7274392" cy="1947672"/>
              <a:chOff x="4411120" y="1678459"/>
              <a:chExt cx="7274392" cy="1947672"/>
            </a:xfrm>
          </p:grpSpPr>
          <p:pic>
            <p:nvPicPr>
              <p:cNvPr id="8" name="Picture 7" descr="A person in a suit  Description automatically generated with medium confidence">
                <a:extLst>
                  <a:ext uri="{FF2B5EF4-FFF2-40B4-BE49-F238E27FC236}">
                    <a16:creationId xmlns:a16="http://schemas.microsoft.com/office/drawing/2014/main" id="{8997B66E-90FD-9C42-823A-9BA4767D8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78459"/>
                <a:ext cx="1407123" cy="1943355"/>
              </a:xfrm>
              <a:prstGeom prst="rect">
                <a:avLst/>
              </a:prstGeom>
            </p:spPr>
          </p:pic>
          <p:pic>
            <p:nvPicPr>
              <p:cNvPr id="19" name="Picture 18" descr="A person in a suit  Description automatically generated with low confidence">
                <a:extLst>
                  <a:ext uri="{FF2B5EF4-FFF2-40B4-BE49-F238E27FC236}">
                    <a16:creationId xmlns:a16="http://schemas.microsoft.com/office/drawing/2014/main" id="{6998D8D4-FCE4-AF41-9EC0-0AAD946B92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78459"/>
                <a:ext cx="1394200" cy="1947672"/>
              </a:xfrm>
              <a:prstGeom prst="rect">
                <a:avLst/>
              </a:prstGeom>
            </p:spPr>
          </p:pic>
          <p:pic>
            <p:nvPicPr>
              <p:cNvPr id="21" name="Picture 20" descr="A person wearing a suit  Description automatically generated with medium confidence">
                <a:extLst>
                  <a:ext uri="{FF2B5EF4-FFF2-40B4-BE49-F238E27FC236}">
                    <a16:creationId xmlns:a16="http://schemas.microsoft.com/office/drawing/2014/main" id="{0E5508A0-AF38-3945-905F-67B36432EAD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78459"/>
                <a:ext cx="1394200" cy="1946620"/>
              </a:xfrm>
              <a:prstGeom prst="rect">
                <a:avLst/>
              </a:prstGeom>
            </p:spPr>
          </p:pic>
          <p:pic>
            <p:nvPicPr>
              <p:cNvPr id="23" name="Picture 22" descr="A picture containing person, wall, clothing, indoor  Description automatically generated">
                <a:extLst>
                  <a:ext uri="{FF2B5EF4-FFF2-40B4-BE49-F238E27FC236}">
                    <a16:creationId xmlns:a16="http://schemas.microsoft.com/office/drawing/2014/main" id="{F07027A0-83F4-C342-B321-5953E87C8F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78459"/>
                <a:ext cx="1405757" cy="1947672"/>
              </a:xfrm>
              <a:prstGeom prst="rect">
                <a:avLst/>
              </a:prstGeom>
            </p:spPr>
          </p:pic>
        </p:grpSp>
        <p:cxnSp>
          <p:nvCxnSpPr>
            <p:cNvPr id="16" name="Straight Connector 15">
              <a:extLst>
                <a:ext uri="{FF2B5EF4-FFF2-40B4-BE49-F238E27FC236}">
                  <a16:creationId xmlns:a16="http://schemas.microsoft.com/office/drawing/2014/main" id="{114C0098-B007-4458-A398-509109F2967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09DAB1-67D0-474A-B774-0A3333659938}"/>
                </a:ext>
              </a:extLst>
            </p:cNvPr>
            <p:cNvSpPr txBox="1"/>
            <p:nvPr/>
          </p:nvSpPr>
          <p:spPr>
            <a:xfrm>
              <a:off x="4663630" y="4281964"/>
              <a:ext cx="769326" cy="369332"/>
            </a:xfrm>
            <a:prstGeom prst="rect">
              <a:avLst/>
            </a:prstGeom>
            <a:noFill/>
          </p:spPr>
          <p:txBody>
            <a:bodyPr wrap="square">
              <a:spAutoFit/>
            </a:bodyPr>
            <a:lstStyle/>
            <a:p>
              <a:pPr algn="ctr"/>
              <a:r>
                <a:rPr lang="fr-CA"/>
                <a:t> Kyle</a:t>
              </a:r>
              <a:endParaRPr lang="fr-CA" dirty="0"/>
            </a:p>
          </p:txBody>
        </p:sp>
        <p:sp>
          <p:nvSpPr>
            <p:cNvPr id="25" name="TextBox 24">
              <a:extLst>
                <a:ext uri="{FF2B5EF4-FFF2-40B4-BE49-F238E27FC236}">
                  <a16:creationId xmlns:a16="http://schemas.microsoft.com/office/drawing/2014/main" id="{6AC52F1B-4880-48D9-ADF3-95BA3CBAB59D}"/>
                </a:ext>
              </a:extLst>
            </p:cNvPr>
            <p:cNvSpPr txBox="1"/>
            <p:nvPr/>
          </p:nvSpPr>
          <p:spPr>
            <a:xfrm>
              <a:off x="6503168" y="4322667"/>
              <a:ext cx="1139758" cy="369332"/>
            </a:xfrm>
            <a:prstGeom prst="rect">
              <a:avLst/>
            </a:prstGeom>
            <a:noFill/>
          </p:spPr>
          <p:txBody>
            <a:bodyPr wrap="square">
              <a:spAutoFit/>
            </a:bodyPr>
            <a:lstStyle/>
            <a:p>
              <a:pPr algn="ctr"/>
              <a:r>
                <a:rPr lang="fr-CA"/>
                <a:t> Lana</a:t>
              </a:r>
              <a:endParaRPr lang="fr-CA" dirty="0"/>
            </a:p>
          </p:txBody>
        </p:sp>
        <p:sp>
          <p:nvSpPr>
            <p:cNvPr id="26" name="TextBox 25">
              <a:extLst>
                <a:ext uri="{FF2B5EF4-FFF2-40B4-BE49-F238E27FC236}">
                  <a16:creationId xmlns:a16="http://schemas.microsoft.com/office/drawing/2014/main" id="{7464D5E8-1B7F-4B69-8566-A89AA68AA68A}"/>
                </a:ext>
              </a:extLst>
            </p:cNvPr>
            <p:cNvSpPr txBox="1"/>
            <p:nvPr/>
          </p:nvSpPr>
          <p:spPr>
            <a:xfrm>
              <a:off x="8455072" y="4322667"/>
              <a:ext cx="1139758" cy="369332"/>
            </a:xfrm>
            <a:prstGeom prst="rect">
              <a:avLst/>
            </a:prstGeom>
            <a:noFill/>
          </p:spPr>
          <p:txBody>
            <a:bodyPr wrap="square">
              <a:spAutoFit/>
            </a:bodyPr>
            <a:lstStyle/>
            <a:p>
              <a:pPr algn="ctr"/>
              <a:r>
                <a:rPr lang="fr-CA"/>
                <a:t>AJ</a:t>
              </a:r>
              <a:endParaRPr lang="fr-CA" dirty="0"/>
            </a:p>
          </p:txBody>
        </p:sp>
        <p:sp>
          <p:nvSpPr>
            <p:cNvPr id="27" name="TextBox 26">
              <a:extLst>
                <a:ext uri="{FF2B5EF4-FFF2-40B4-BE49-F238E27FC236}">
                  <a16:creationId xmlns:a16="http://schemas.microsoft.com/office/drawing/2014/main" id="{7ADE83B3-7AD5-4A33-9FF7-E97913E00905}"/>
                </a:ext>
              </a:extLst>
            </p:cNvPr>
            <p:cNvSpPr txBox="1"/>
            <p:nvPr/>
          </p:nvSpPr>
          <p:spPr>
            <a:xfrm>
              <a:off x="10406976" y="4322667"/>
              <a:ext cx="1139758" cy="369332"/>
            </a:xfrm>
            <a:prstGeom prst="rect">
              <a:avLst/>
            </a:prstGeom>
            <a:noFill/>
          </p:spPr>
          <p:txBody>
            <a:bodyPr wrap="square">
              <a:spAutoFit/>
            </a:bodyPr>
            <a:lstStyle/>
            <a:p>
              <a:pPr algn="ctr"/>
              <a:r>
                <a:rPr lang="fr-CA"/>
                <a:t>Abby</a:t>
              </a:r>
              <a:endParaRPr lang="fr-CA" dirty="0"/>
            </a:p>
          </p:txBody>
        </p:sp>
      </p:grpSp>
    </p:spTree>
    <p:extLst>
      <p:ext uri="{BB962C8B-B14F-4D97-AF65-F5344CB8AC3E}">
        <p14:creationId xmlns:p14="http://schemas.microsoft.com/office/powerpoint/2010/main" val="2564962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6" y="228600"/>
            <a:ext cx="3557586" cy="1995488"/>
          </a:xfrm>
        </p:spPr>
        <p:txBody>
          <a:bodyPr wrap="square"/>
          <a:lstStyle/>
          <a:p>
            <a:r>
              <a:rPr lang="fr-CA" dirty="0"/>
              <a:t>Quatre sources de Souplesse</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fr-CA"/>
              <a:t> </a:t>
            </a:r>
            <a:endParaRPr lang="fr-CA"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fr-CA" smtClean="0"/>
              <a:t>60</a:t>
            </a:fld>
            <a:endParaRPr lang="fr-CA"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CA" dirty="0"/>
                <a:t>Image</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CA" dirty="0"/>
                <a:t>La Présentation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CA" dirty="0"/>
                <a:t>La Compétence</a:t>
              </a: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CA" dirty="0"/>
                <a:t>La Rétroaction</a:t>
              </a: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674643" y="549276"/>
              <a:ext cx="2809876"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fr-CA" dirty="0"/>
                <a:t>L’utilisation appropriée</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fr-CA"/>
                <a:t>mène à</a:t>
              </a:r>
              <a:endParaRPr lang="fr-CA" dirty="0"/>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CA" dirty="0"/>
                <a:t>une plus </a:t>
              </a:r>
              <a:r>
                <a:rPr lang="fr-CA" dirty="0" err="1"/>
                <a:t>grandeSouplesse</a:t>
              </a:r>
              <a:endParaRPr lang="fr-CA" dirty="0"/>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cxnSpLocks/>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wrap="square">
            <a:noAutofit/>
          </a:bodyPr>
          <a:lstStyle/>
          <a:p>
            <a:r>
              <a:rPr lang="fr-CA" dirty="0"/>
              <a:t>Souplesse en action</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wrap="square">
            <a:noAutofit/>
          </a:bodyPr>
          <a:lstStyle/>
          <a:p>
            <a:fld id="{1B1CF60C-C85D-47C0-8597-E3BF95F18FA3}" type="slidenum">
              <a:rPr lang="fr-CA" smtClean="0"/>
              <a:t>61</a:t>
            </a:fld>
            <a:endParaRPr lang="fr-CA"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390526" y="2316164"/>
            <a:ext cx="3335313" cy="2049280"/>
          </a:xfrm>
        </p:spPr>
        <p:txBody>
          <a:bodyPr wrap="square" anchor="ctr">
            <a:noAutofit/>
          </a:bodyPr>
          <a:lstStyle/>
          <a:p>
            <a:pPr algn="r">
              <a:spcBef>
                <a:spcPts val="500"/>
              </a:spcBef>
              <a:buClrTx/>
              <a:buSzTx/>
              <a:buFontTx/>
              <a:buNone/>
              <a:defRPr sz="2400"/>
            </a:pPr>
            <a:r>
              <a:rPr lang="fr-CA" dirty="0"/>
              <a:t>Qu’est-ce que chaque personne a fait pour agir avec Souplesse?</a:t>
            </a:r>
          </a:p>
          <a:p>
            <a:pPr algn="r">
              <a:spcBef>
                <a:spcPts val="500"/>
              </a:spcBef>
              <a:buClrTx/>
              <a:buSzTx/>
              <a:buFontTx/>
              <a:buNone/>
              <a:defRPr sz="2400"/>
            </a:pPr>
            <a:r>
              <a:rPr lang="fr-CA" dirty="0"/>
              <a:t>Quels étaient leurs comportements spécifiques?</a:t>
            </a:r>
            <a:endParaRPr lang="fr-CA" sz="2400" dirty="0">
              <a:cs typeface="+mn-cs"/>
            </a:endParaRPr>
          </a:p>
        </p:txBody>
      </p:sp>
      <p:grpSp>
        <p:nvGrpSpPr>
          <p:cNvPr id="14" name="Group 13">
            <a:extLst>
              <a:ext uri="{FF2B5EF4-FFF2-40B4-BE49-F238E27FC236}">
                <a16:creationId xmlns:a16="http://schemas.microsoft.com/office/drawing/2014/main" id="{98B73BDF-6C24-4CD2-95B1-0770273A0BB2}"/>
              </a:ext>
            </a:extLst>
          </p:cNvPr>
          <p:cNvGrpSpPr/>
          <p:nvPr/>
        </p:nvGrpSpPr>
        <p:grpSpPr>
          <a:xfrm>
            <a:off x="4037744" y="2316163"/>
            <a:ext cx="7647768" cy="2418612"/>
            <a:chOff x="4037744" y="2316163"/>
            <a:chExt cx="7647768" cy="2418612"/>
          </a:xfrm>
        </p:grpSpPr>
        <p:grpSp>
          <p:nvGrpSpPr>
            <p:cNvPr id="15" name="Group 14">
              <a:extLst>
                <a:ext uri="{FF2B5EF4-FFF2-40B4-BE49-F238E27FC236}">
                  <a16:creationId xmlns:a16="http://schemas.microsoft.com/office/drawing/2014/main" id="{BBDC156F-CB12-41B0-86FC-12CCE606AE40}"/>
                </a:ext>
              </a:extLst>
            </p:cNvPr>
            <p:cNvGrpSpPr/>
            <p:nvPr/>
          </p:nvGrpSpPr>
          <p:grpSpPr>
            <a:xfrm>
              <a:off x="4411120" y="2379671"/>
              <a:ext cx="7274392" cy="1947672"/>
              <a:chOff x="4411120" y="1721235"/>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48B25CDD-47FE-43BA-87AA-0373CE052B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721235"/>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BABE431A-9610-4682-B0B2-7F7F0B37C5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3759" y="1721235"/>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74A6E8F8-1E85-49EE-BA86-6AD1839794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721235"/>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A1B1C6C6-27E5-4B0D-891D-25CDFA1E35A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721235"/>
                <a:ext cx="1405757" cy="1947672"/>
              </a:xfrm>
              <a:prstGeom prst="rect">
                <a:avLst/>
              </a:prstGeom>
            </p:spPr>
          </p:pic>
        </p:grpSp>
        <p:cxnSp>
          <p:nvCxnSpPr>
            <p:cNvPr id="21" name="Straight Connector 20">
              <a:extLst>
                <a:ext uri="{FF2B5EF4-FFF2-40B4-BE49-F238E27FC236}">
                  <a16:creationId xmlns:a16="http://schemas.microsoft.com/office/drawing/2014/main" id="{6F7CAFAE-98D4-43C2-ABF3-C5CF5B73264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27FAEB5-5568-412E-B1C7-8F2D67F33287}"/>
                </a:ext>
              </a:extLst>
            </p:cNvPr>
            <p:cNvSpPr txBox="1"/>
            <p:nvPr/>
          </p:nvSpPr>
          <p:spPr>
            <a:xfrm>
              <a:off x="4663630" y="4324740"/>
              <a:ext cx="769326" cy="369332"/>
            </a:xfrm>
            <a:prstGeom prst="rect">
              <a:avLst/>
            </a:prstGeom>
            <a:noFill/>
          </p:spPr>
          <p:txBody>
            <a:bodyPr wrap="square">
              <a:noAutofit/>
            </a:bodyPr>
            <a:lstStyle/>
            <a:p>
              <a:pPr algn="ctr"/>
              <a:r>
                <a:rPr lang="fr-CA"/>
                <a:t> Kyle</a:t>
              </a:r>
              <a:endParaRPr lang="fr-CA" dirty="0"/>
            </a:p>
          </p:txBody>
        </p:sp>
        <p:sp>
          <p:nvSpPr>
            <p:cNvPr id="23" name="TextBox 22">
              <a:extLst>
                <a:ext uri="{FF2B5EF4-FFF2-40B4-BE49-F238E27FC236}">
                  <a16:creationId xmlns:a16="http://schemas.microsoft.com/office/drawing/2014/main" id="{4E01769B-3EE9-4EAE-AACA-904822CEDFFA}"/>
                </a:ext>
              </a:extLst>
            </p:cNvPr>
            <p:cNvSpPr txBox="1"/>
            <p:nvPr/>
          </p:nvSpPr>
          <p:spPr>
            <a:xfrm>
              <a:off x="6503168" y="4365443"/>
              <a:ext cx="1139758" cy="369332"/>
            </a:xfrm>
            <a:prstGeom prst="rect">
              <a:avLst/>
            </a:prstGeom>
            <a:noFill/>
          </p:spPr>
          <p:txBody>
            <a:bodyPr wrap="square">
              <a:noAutofit/>
            </a:bodyPr>
            <a:lstStyle/>
            <a:p>
              <a:pPr algn="ctr"/>
              <a:r>
                <a:rPr lang="fr-CA"/>
                <a:t> Lana</a:t>
              </a:r>
              <a:endParaRPr lang="fr-CA" dirty="0"/>
            </a:p>
          </p:txBody>
        </p:sp>
        <p:sp>
          <p:nvSpPr>
            <p:cNvPr id="24" name="TextBox 23">
              <a:extLst>
                <a:ext uri="{FF2B5EF4-FFF2-40B4-BE49-F238E27FC236}">
                  <a16:creationId xmlns:a16="http://schemas.microsoft.com/office/drawing/2014/main" id="{FB15788F-80CD-418C-B79B-B5A9E37F0DDD}"/>
                </a:ext>
              </a:extLst>
            </p:cNvPr>
            <p:cNvSpPr txBox="1"/>
            <p:nvPr/>
          </p:nvSpPr>
          <p:spPr>
            <a:xfrm>
              <a:off x="8455072" y="4365443"/>
              <a:ext cx="1139758" cy="369332"/>
            </a:xfrm>
            <a:prstGeom prst="rect">
              <a:avLst/>
            </a:prstGeom>
            <a:noFill/>
          </p:spPr>
          <p:txBody>
            <a:bodyPr wrap="square">
              <a:noAutofit/>
            </a:bodyPr>
            <a:lstStyle/>
            <a:p>
              <a:pPr algn="ctr"/>
              <a:r>
                <a:rPr lang="fr-CA"/>
                <a:t>AJ</a:t>
              </a:r>
              <a:endParaRPr lang="fr-CA" dirty="0"/>
            </a:p>
          </p:txBody>
        </p:sp>
        <p:sp>
          <p:nvSpPr>
            <p:cNvPr id="25" name="TextBox 24">
              <a:extLst>
                <a:ext uri="{FF2B5EF4-FFF2-40B4-BE49-F238E27FC236}">
                  <a16:creationId xmlns:a16="http://schemas.microsoft.com/office/drawing/2014/main" id="{86DD60C1-A425-4F28-9A75-20BFAFC45946}"/>
                </a:ext>
              </a:extLst>
            </p:cNvPr>
            <p:cNvSpPr txBox="1"/>
            <p:nvPr/>
          </p:nvSpPr>
          <p:spPr>
            <a:xfrm>
              <a:off x="10406976" y="4365443"/>
              <a:ext cx="1139758" cy="369332"/>
            </a:xfrm>
            <a:prstGeom prst="rect">
              <a:avLst/>
            </a:prstGeom>
            <a:noFill/>
          </p:spPr>
          <p:txBody>
            <a:bodyPr wrap="square">
              <a:noAutofit/>
            </a:bodyPr>
            <a:lstStyle/>
            <a:p>
              <a:pPr algn="ctr"/>
              <a:r>
                <a:rPr lang="fr-CA"/>
                <a:t>Abby</a:t>
              </a:r>
              <a:endParaRPr lang="fr-CA" dirty="0"/>
            </a:p>
          </p:txBody>
        </p:sp>
      </p:grpSp>
    </p:spTree>
    <p:extLst>
      <p:ext uri="{BB962C8B-B14F-4D97-AF65-F5344CB8AC3E}">
        <p14:creationId xmlns:p14="http://schemas.microsoft.com/office/powerpoint/2010/main" val="2227074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fr-CA" dirty="0">
                <a:solidFill>
                  <a:srgbClr val="146899"/>
                </a:solidFill>
              </a:rPr>
              <a:t>Profil Souplesse</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fr-CA" smtClean="0"/>
              <a:t>62</a:t>
            </a:fld>
            <a:endParaRPr lang="fr-CA"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861811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fr-CA" dirty="0"/>
              <a:t>Souplesse</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fr-CA" smtClean="0"/>
              <a:t>63</a:t>
            </a:fld>
            <a:endParaRPr lang="fr-CA"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a:t>© The TRACOM Corporation. Tous droits réservés.</a:t>
            </a:r>
            <a:endParaRPr lang="fr-CA" dirty="0"/>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fr-CA" dirty="0"/>
              <a:t>Une mesure de votre cohérence à vous adapter aux besoins du Style des autres</a:t>
            </a:r>
          </a:p>
        </p:txBody>
      </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3683453114"/>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Non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Assez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Habituellement 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Très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1898530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fr-CA" dirty="0"/>
              <a:t>La signification des positions de Souplesse</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fr-CA" smtClean="0"/>
              <a:t>64</a:t>
            </a:fld>
            <a:endParaRPr lang="fr-CA"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a:t>© The TRACOM Corporation. Tous droits réservés.</a:t>
            </a:r>
            <a:endParaRPr lang="fr-CA" dirty="0"/>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089651127"/>
              </p:ext>
            </p:extLst>
          </p:nvPr>
        </p:nvGraphicFramePr>
        <p:xfrm>
          <a:off x="390524" y="2316163"/>
          <a:ext cx="11572877" cy="2282821"/>
        </p:xfrm>
        <a:graphic>
          <a:graphicData uri="http://schemas.openxmlformats.org/drawingml/2006/table">
            <a:tbl>
              <a:tblPr firstRow="1" bandRow="1">
                <a:tableStyleId>{5940675A-B579-460E-94D1-54222C63F5DA}</a:tableStyleId>
              </a:tblPr>
              <a:tblGrid>
                <a:gridCol w="4943476">
                  <a:extLst>
                    <a:ext uri="{9D8B030D-6E8A-4147-A177-3AD203B41FA5}">
                      <a16:colId xmlns:a16="http://schemas.microsoft.com/office/drawing/2014/main" val="1415867602"/>
                    </a:ext>
                  </a:extLst>
                </a:gridCol>
                <a:gridCol w="1219200">
                  <a:extLst>
                    <a:ext uri="{9D8B030D-6E8A-4147-A177-3AD203B41FA5}">
                      <a16:colId xmlns:a16="http://schemas.microsoft.com/office/drawing/2014/main" val="2660913467"/>
                    </a:ext>
                  </a:extLst>
                </a:gridCol>
                <a:gridCol w="1104900">
                  <a:extLst>
                    <a:ext uri="{9D8B030D-6E8A-4147-A177-3AD203B41FA5}">
                      <a16:colId xmlns:a16="http://schemas.microsoft.com/office/drawing/2014/main" val="2938964314"/>
                    </a:ext>
                  </a:extLst>
                </a:gridCol>
                <a:gridCol w="1993900">
                  <a:extLst>
                    <a:ext uri="{9D8B030D-6E8A-4147-A177-3AD203B41FA5}">
                      <a16:colId xmlns:a16="http://schemas.microsoft.com/office/drawing/2014/main" val="3464690936"/>
                    </a:ext>
                  </a:extLst>
                </a:gridCol>
                <a:gridCol w="1066800">
                  <a:extLst>
                    <a:ext uri="{9D8B030D-6E8A-4147-A177-3AD203B41FA5}">
                      <a16:colId xmlns:a16="http://schemas.microsoft.com/office/drawing/2014/main" val="2686975815"/>
                    </a:ext>
                  </a:extLst>
                </a:gridCol>
                <a:gridCol w="1244601">
                  <a:extLst>
                    <a:ext uri="{9D8B030D-6E8A-4147-A177-3AD203B41FA5}">
                      <a16:colId xmlns:a16="http://schemas.microsoft.com/office/drawing/2014/main" val="4076717982"/>
                    </a:ext>
                  </a:extLst>
                </a:gridCol>
              </a:tblGrid>
              <a:tr h="359455">
                <a:tc>
                  <a:txBody>
                    <a:bodyPr/>
                    <a:lstStyle/>
                    <a:p>
                      <a:endParaRPr sz="1400" baseline="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Fortement en désaccord</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En désaccord</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Partiellement d’accord</a:t>
                      </a:r>
                      <a:br>
                        <a:rPr lang="en-US" sz="1400" baseline="0" dirty="0"/>
                      </a:br>
                      <a:r>
                        <a:rPr dirty="0"/>
                        <a:t>Partiellement en désaccord</a:t>
                      </a:r>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En accord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Fortement en</a:t>
                      </a:r>
                      <a:r>
                        <a:rPr lang="en-US" dirty="0"/>
                        <a:t> </a:t>
                      </a:r>
                      <a:r>
                        <a:rPr dirty="0"/>
                        <a:t>accord</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dirty="0"/>
                        <a:t>1. </a:t>
                      </a:r>
                      <a:r>
                        <a:rPr dirty="0" err="1"/>
                        <a:t>Aborde</a:t>
                      </a:r>
                      <a:r>
                        <a:rPr dirty="0"/>
                        <a:t> les </a:t>
                      </a:r>
                      <a:r>
                        <a:rPr dirty="0" err="1"/>
                        <a:t>nouvelles</a:t>
                      </a:r>
                      <a:r>
                        <a:rPr dirty="0"/>
                        <a:t> situations avec une attitude positive.</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t>2. Établit de bonnes relations avec ses collègues.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t>3. Présente efficacement ses idées aux groupes.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fr-CA"/>
                <a:t>Cohérence</a:t>
              </a:r>
              <a:endParaRPr lang="fr-CA" dirty="0"/>
            </a:p>
          </p:txBody>
        </p:sp>
        <p:graphicFrame>
          <p:nvGraphicFramePr>
            <p:cNvPr id="21" name="Table 20">
              <a:extLst>
                <a:ext uri="{FF2B5EF4-FFF2-40B4-BE49-F238E27FC236}">
                  <a16:creationId xmlns:a16="http://schemas.microsoft.com/office/drawing/2014/main" id="{2CAABD90-586A-431C-A47D-3B8285A705A5}"/>
                </a:ext>
              </a:extLst>
            </p:cNvPr>
            <p:cNvGraphicFramePr/>
            <p:nvPr>
              <p:extLst>
                <p:ext uri="{D42A27DB-BD31-4B8C-83A1-F6EECF244321}">
                  <p14:modId xmlns:p14="http://schemas.microsoft.com/office/powerpoint/2010/main" val="2997277684"/>
                </p:ext>
              </p:extLst>
            </p:nvPr>
          </p:nvGraphicFramePr>
          <p:xfrm>
            <a:off x="7803240" y="4764645"/>
            <a:ext cx="4254501" cy="429260"/>
          </p:xfrm>
          <a:graphic>
            <a:graphicData uri="http://schemas.openxmlformats.org/drawingml/2006/table">
              <a:tbl>
                <a:tblPr firstRow="1" bandRow="1">
                  <a:tableStyleId>{5FD0F851-EC5A-4D38-B0AD-8093EC10F338}</a:tableStyleId>
                </a:tblPr>
                <a:tblGrid>
                  <a:gridCol w="1925295">
                    <a:extLst>
                      <a:ext uri="{9D8B030D-6E8A-4147-A177-3AD203B41FA5}">
                        <a16:colId xmlns:a16="http://schemas.microsoft.com/office/drawing/2014/main" val="1939598725"/>
                      </a:ext>
                    </a:extLst>
                  </a:gridCol>
                  <a:gridCol w="1055802">
                    <a:extLst>
                      <a:ext uri="{9D8B030D-6E8A-4147-A177-3AD203B41FA5}">
                        <a16:colId xmlns:a16="http://schemas.microsoft.com/office/drawing/2014/main" val="629770571"/>
                      </a:ext>
                    </a:extLst>
                  </a:gridCol>
                  <a:gridCol w="1273404">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X</a:t>
                        </a:r>
                        <a:r>
                          <a:rPr lang="en-US" dirty="0"/>
                          <a:t>          </a:t>
                        </a:r>
                        <a:r>
                          <a:rPr dirty="0"/>
                          <a:t>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Z</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632950" y="2316163"/>
            <a:ext cx="1060450" cy="2173041"/>
            <a:chOff x="9632950" y="2316163"/>
            <a:chExt cx="106045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63295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6934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1886" y="228600"/>
            <a:ext cx="11571514" cy="1009650"/>
          </a:xfrm>
        </p:spPr>
        <p:txBody>
          <a:bodyPr/>
          <a:lstStyle/>
          <a:p>
            <a:r>
              <a:rPr lang="fr-CA" dirty="0"/>
              <a:t>Souplesse globale</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3221013890"/>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Non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Assez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Habituellement 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Très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t>AUTRES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t>SOI-MÊME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fr-CA" smtClean="0"/>
              <a:t>65</a:t>
            </a:fld>
            <a:endParaRPr lang="fr-CA"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fr-CA"/>
              <a:t>© The TRACOM Corporation. Tous droits réservés.</a:t>
            </a:r>
            <a:endParaRPr lang="fr-CA" dirty="0"/>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4" y="1320800"/>
            <a:ext cx="11572875" cy="903288"/>
          </a:xfrm>
        </p:spPr>
        <p:txBody>
          <a:bodyPr/>
          <a:lstStyle/>
          <a:p>
            <a:r>
              <a:rPr lang="fr-CA" dirty="0"/>
              <a:t>Votre cohérence à vous comporter avec Souplesse</a:t>
            </a:r>
          </a:p>
        </p:txBody>
      </p:sp>
    </p:spTree>
    <p:extLst>
      <p:ext uri="{BB962C8B-B14F-4D97-AF65-F5344CB8AC3E}">
        <p14:creationId xmlns:p14="http://schemas.microsoft.com/office/powerpoint/2010/main" val="361445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5" y="228600"/>
            <a:ext cx="3687764" cy="1995488"/>
          </a:xfrm>
        </p:spPr>
        <p:txBody>
          <a:bodyPr/>
          <a:lstStyle/>
          <a:p>
            <a:r>
              <a:rPr lang="fr-CA" dirty="0"/>
              <a:t>Détail de la Souplesse</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3682638775"/>
              </p:ext>
            </p:extLst>
          </p:nvPr>
        </p:nvGraphicFramePr>
        <p:xfrm>
          <a:off x="4170363" y="323320"/>
          <a:ext cx="7793037" cy="1845678"/>
        </p:xfrm>
        <a:graphic>
          <a:graphicData uri="http://schemas.openxmlformats.org/drawingml/2006/table">
            <a:tbl>
              <a:tblPr>
                <a:tableStyleId>{5940675A-B579-460E-94D1-54222C63F5DA}</a:tableStyleId>
              </a:tblPr>
              <a:tblGrid>
                <a:gridCol w="548640">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548640">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548640">
                  <a:extLst>
                    <a:ext uri="{9D8B030D-6E8A-4147-A177-3AD203B41FA5}">
                      <a16:colId xmlns:a16="http://schemas.microsoft.com/office/drawing/2014/main" val="3231134171"/>
                    </a:ext>
                  </a:extLst>
                </a:gridCol>
                <a:gridCol w="1455340">
                  <a:extLst>
                    <a:ext uri="{9D8B030D-6E8A-4147-A177-3AD203B41FA5}">
                      <a16:colId xmlns:a16="http://schemas.microsoft.com/office/drawing/2014/main" val="163525089"/>
                    </a:ext>
                  </a:extLst>
                </a:gridCol>
                <a:gridCol w="548640">
                  <a:extLst>
                    <a:ext uri="{9D8B030D-6E8A-4147-A177-3AD203B41FA5}">
                      <a16:colId xmlns:a16="http://schemas.microsoft.com/office/drawing/2014/main" val="3840005315"/>
                    </a:ext>
                  </a:extLst>
                </a:gridCol>
                <a:gridCol w="1444249">
                  <a:extLst>
                    <a:ext uri="{9D8B030D-6E8A-4147-A177-3AD203B41FA5}">
                      <a16:colId xmlns:a16="http://schemas.microsoft.com/office/drawing/2014/main" val="2257131370"/>
                    </a:ext>
                  </a:extLst>
                </a:gridCol>
              </a:tblGrid>
              <a:tr h="344694">
                <a:tc gridSpan="8">
                  <a:txBody>
                    <a:bodyPr/>
                    <a:lstStyle/>
                    <a:p>
                      <a:pPr algn="ctr"/>
                      <a:endParaRPr sz="110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dirty="0"/>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Non </a:t>
                      </a:r>
                      <a:br>
                        <a:rPr lang="en-US" dirty="0"/>
                      </a:br>
                      <a:r>
                        <a:rPr dirty="0"/>
                        <a:t>cohérent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Assez cohérent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Habituellement cohérent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Très </a:t>
                      </a:r>
                      <a:br>
                        <a:rPr lang="en-US" dirty="0"/>
                      </a:br>
                      <a:r>
                        <a:rPr dirty="0"/>
                        <a:t>cohérent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AUTRES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dirty="0">
                        <a:solidFill>
                          <a:schemeClr val="accent6"/>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dirty="0"/>
                        <a:t>SOI-MÊME</a:t>
                      </a:r>
                    </a:p>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6" name="Text Placeholder 5">
            <a:extLst>
              <a:ext uri="{FF2B5EF4-FFF2-40B4-BE49-F238E27FC236}">
                <a16:creationId xmlns:a16="http://schemas.microsoft.com/office/drawing/2014/main" id="{D279B478-1AEE-447C-BE78-5E6AD979FDEA}"/>
              </a:ext>
            </a:extLst>
          </p:cNvPr>
          <p:cNvSpPr>
            <a:spLocks noGrp="1"/>
          </p:cNvSpPr>
          <p:nvPr>
            <p:ph type="body" sz="half" idx="2"/>
          </p:nvPr>
        </p:nvSpPr>
        <p:spPr>
          <a:xfrm>
            <a:off x="390525" y="2352675"/>
            <a:ext cx="2466975" cy="3590926"/>
          </a:xfrm>
        </p:spPr>
        <p:txBody>
          <a:bodyPr wrap="square"/>
          <a:lstStyle/>
          <a:p>
            <a:r>
              <a:rPr lang="fr-CA" dirty="0"/>
              <a:t>Votre cohérence à vous comporter avec Souplesse</a:t>
            </a:r>
          </a:p>
        </p:txBody>
      </p:sp>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fr-CA" smtClean="0"/>
              <a:t>66</a:t>
            </a:fld>
            <a:endParaRPr lang="fr-CA" dirty="0"/>
          </a:p>
        </p:txBody>
      </p:sp>
      <p:sp>
        <p:nvSpPr>
          <p:cNvPr id="3" name="Arrow: Pentagon 2">
            <a:extLst>
              <a:ext uri="{FF2B5EF4-FFF2-40B4-BE49-F238E27FC236}">
                <a16:creationId xmlns:a16="http://schemas.microsoft.com/office/drawing/2014/main" id="{CE9B78ED-62FB-4BB1-AF92-2F5DC3670821}"/>
              </a:ext>
            </a:extLst>
          </p:cNvPr>
          <p:cNvSpPr/>
          <p:nvPr/>
        </p:nvSpPr>
        <p:spPr bwMode="gray">
          <a:xfrm>
            <a:off x="4135650" y="182032"/>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fr-CA" dirty="0"/>
              <a:t>La Présentation : X</a:t>
            </a:r>
          </a:p>
        </p:txBody>
      </p:sp>
      <p:graphicFrame>
        <p:nvGraphicFramePr>
          <p:cNvPr id="20" name="Table 8">
            <a:extLst>
              <a:ext uri="{FF2B5EF4-FFF2-40B4-BE49-F238E27FC236}">
                <a16:creationId xmlns:a16="http://schemas.microsoft.com/office/drawing/2014/main" id="{8C0773FA-5A29-43B9-A8C9-C7E7682776CE}"/>
              </a:ext>
            </a:extLst>
          </p:cNvPr>
          <p:cNvGraphicFramePr>
            <a:graphicFrameLocks/>
          </p:cNvGraphicFramePr>
          <p:nvPr>
            <p:extLst>
              <p:ext uri="{D42A27DB-BD31-4B8C-83A1-F6EECF244321}">
                <p14:modId xmlns:p14="http://schemas.microsoft.com/office/powerpoint/2010/main" val="2328947558"/>
              </p:ext>
            </p:extLst>
          </p:nvPr>
        </p:nvGraphicFramePr>
        <p:xfrm>
          <a:off x="4174596" y="2439466"/>
          <a:ext cx="7788804" cy="1845678"/>
        </p:xfrm>
        <a:graphic>
          <a:graphicData uri="http://schemas.openxmlformats.org/drawingml/2006/table">
            <a:tbl>
              <a:tblPr>
                <a:tableStyleId>{5940675A-B579-460E-94D1-54222C63F5DA}</a:tableStyleId>
              </a:tblPr>
              <a:tblGrid>
                <a:gridCol w="548640">
                  <a:extLst>
                    <a:ext uri="{9D8B030D-6E8A-4147-A177-3AD203B41FA5}">
                      <a16:colId xmlns:a16="http://schemas.microsoft.com/office/drawing/2014/main" val="3131789450"/>
                    </a:ext>
                  </a:extLst>
                </a:gridCol>
                <a:gridCol w="1349118">
                  <a:extLst>
                    <a:ext uri="{9D8B030D-6E8A-4147-A177-3AD203B41FA5}">
                      <a16:colId xmlns:a16="http://schemas.microsoft.com/office/drawing/2014/main" val="1166947200"/>
                    </a:ext>
                  </a:extLst>
                </a:gridCol>
                <a:gridCol w="548640">
                  <a:extLst>
                    <a:ext uri="{9D8B030D-6E8A-4147-A177-3AD203B41FA5}">
                      <a16:colId xmlns:a16="http://schemas.microsoft.com/office/drawing/2014/main" val="2679774921"/>
                    </a:ext>
                  </a:extLst>
                </a:gridCol>
                <a:gridCol w="1340712">
                  <a:extLst>
                    <a:ext uri="{9D8B030D-6E8A-4147-A177-3AD203B41FA5}">
                      <a16:colId xmlns:a16="http://schemas.microsoft.com/office/drawing/2014/main" val="2831005349"/>
                    </a:ext>
                  </a:extLst>
                </a:gridCol>
                <a:gridCol w="548640">
                  <a:extLst>
                    <a:ext uri="{9D8B030D-6E8A-4147-A177-3AD203B41FA5}">
                      <a16:colId xmlns:a16="http://schemas.microsoft.com/office/drawing/2014/main" val="3231134171"/>
                    </a:ext>
                  </a:extLst>
                </a:gridCol>
                <a:gridCol w="1479989">
                  <a:extLst>
                    <a:ext uri="{9D8B030D-6E8A-4147-A177-3AD203B41FA5}">
                      <a16:colId xmlns:a16="http://schemas.microsoft.com/office/drawing/2014/main" val="163525089"/>
                    </a:ext>
                  </a:extLst>
                </a:gridCol>
                <a:gridCol w="548640">
                  <a:extLst>
                    <a:ext uri="{9D8B030D-6E8A-4147-A177-3AD203B41FA5}">
                      <a16:colId xmlns:a16="http://schemas.microsoft.com/office/drawing/2014/main" val="3840005315"/>
                    </a:ext>
                  </a:extLst>
                </a:gridCol>
                <a:gridCol w="1424425">
                  <a:extLst>
                    <a:ext uri="{9D8B030D-6E8A-4147-A177-3AD203B41FA5}">
                      <a16:colId xmlns:a16="http://schemas.microsoft.com/office/drawing/2014/main" val="2257131370"/>
                    </a:ext>
                  </a:extLst>
                </a:gridCol>
              </a:tblGrid>
              <a:tr h="344694">
                <a:tc gridSpan="8">
                  <a:txBody>
                    <a:bodyPr/>
                    <a:lstStyle/>
                    <a:p>
                      <a:pPr algn="ctr"/>
                      <a:endParaRPr sz="110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dirty="0"/>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Non </a:t>
                      </a:r>
                      <a:br>
                        <a:rPr lang="en-US" dirty="0"/>
                      </a:br>
                      <a:r>
                        <a:rPr dirty="0"/>
                        <a:t>cohérent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Assez cohérent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Habituellement cohérent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Très </a:t>
                      </a:r>
                      <a:br>
                        <a:rPr lang="en-US" dirty="0"/>
                      </a:br>
                      <a:r>
                        <a:rPr dirty="0"/>
                        <a:t>cohérent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566295">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a:solidFill>
                          <a:schemeClr val="accent6"/>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AUTRES</a:t>
                      </a:r>
                    </a:p>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dirty="0"/>
                        <a:t>SOI-MÊME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1" name="Arrow: Pentagon 20">
            <a:extLst>
              <a:ext uri="{FF2B5EF4-FFF2-40B4-BE49-F238E27FC236}">
                <a16:creationId xmlns:a16="http://schemas.microsoft.com/office/drawing/2014/main" id="{1C154CAA-DEF3-4431-8FE9-63C057F3DF17}"/>
              </a:ext>
            </a:extLst>
          </p:cNvPr>
          <p:cNvSpPr/>
          <p:nvPr/>
        </p:nvSpPr>
        <p:spPr bwMode="gray">
          <a:xfrm>
            <a:off x="4170363" y="2298178"/>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fr-CA" dirty="0"/>
              <a:t>La Compétence : Y</a:t>
            </a:r>
          </a:p>
        </p:txBody>
      </p:sp>
      <p:graphicFrame>
        <p:nvGraphicFramePr>
          <p:cNvPr id="22" name="Table 8">
            <a:extLst>
              <a:ext uri="{FF2B5EF4-FFF2-40B4-BE49-F238E27FC236}">
                <a16:creationId xmlns:a16="http://schemas.microsoft.com/office/drawing/2014/main" id="{BBAE0E3E-8362-453F-8A88-87D3BCF0F49D}"/>
              </a:ext>
            </a:extLst>
          </p:cNvPr>
          <p:cNvGraphicFramePr>
            <a:graphicFrameLocks/>
          </p:cNvGraphicFramePr>
          <p:nvPr>
            <p:extLst>
              <p:ext uri="{D42A27DB-BD31-4B8C-83A1-F6EECF244321}">
                <p14:modId xmlns:p14="http://schemas.microsoft.com/office/powerpoint/2010/main" val="405996706"/>
              </p:ext>
            </p:extLst>
          </p:nvPr>
        </p:nvGraphicFramePr>
        <p:xfrm>
          <a:off x="4178830" y="4563669"/>
          <a:ext cx="7784570" cy="1700742"/>
        </p:xfrm>
        <a:graphic>
          <a:graphicData uri="http://schemas.openxmlformats.org/drawingml/2006/table">
            <a:tbl>
              <a:tblPr>
                <a:tableStyleId>{5940675A-B579-460E-94D1-54222C63F5DA}</a:tableStyleId>
              </a:tblPr>
              <a:tblGrid>
                <a:gridCol w="553650">
                  <a:extLst>
                    <a:ext uri="{9D8B030D-6E8A-4147-A177-3AD203B41FA5}">
                      <a16:colId xmlns:a16="http://schemas.microsoft.com/office/drawing/2014/main" val="3131789450"/>
                    </a:ext>
                  </a:extLst>
                </a:gridCol>
                <a:gridCol w="1358485">
                  <a:extLst>
                    <a:ext uri="{9D8B030D-6E8A-4147-A177-3AD203B41FA5}">
                      <a16:colId xmlns:a16="http://schemas.microsoft.com/office/drawing/2014/main" val="1166947200"/>
                    </a:ext>
                  </a:extLst>
                </a:gridCol>
                <a:gridCol w="553650">
                  <a:extLst>
                    <a:ext uri="{9D8B030D-6E8A-4147-A177-3AD203B41FA5}">
                      <a16:colId xmlns:a16="http://schemas.microsoft.com/office/drawing/2014/main" val="2679774921"/>
                    </a:ext>
                  </a:extLst>
                </a:gridCol>
                <a:gridCol w="1350022">
                  <a:extLst>
                    <a:ext uri="{9D8B030D-6E8A-4147-A177-3AD203B41FA5}">
                      <a16:colId xmlns:a16="http://schemas.microsoft.com/office/drawing/2014/main" val="2831005349"/>
                    </a:ext>
                  </a:extLst>
                </a:gridCol>
                <a:gridCol w="553650">
                  <a:extLst>
                    <a:ext uri="{9D8B030D-6E8A-4147-A177-3AD203B41FA5}">
                      <a16:colId xmlns:a16="http://schemas.microsoft.com/office/drawing/2014/main" val="3231134171"/>
                    </a:ext>
                  </a:extLst>
                </a:gridCol>
                <a:gridCol w="1494513">
                  <a:extLst>
                    <a:ext uri="{9D8B030D-6E8A-4147-A177-3AD203B41FA5}">
                      <a16:colId xmlns:a16="http://schemas.microsoft.com/office/drawing/2014/main" val="163525089"/>
                    </a:ext>
                  </a:extLst>
                </a:gridCol>
                <a:gridCol w="553650">
                  <a:extLst>
                    <a:ext uri="{9D8B030D-6E8A-4147-A177-3AD203B41FA5}">
                      <a16:colId xmlns:a16="http://schemas.microsoft.com/office/drawing/2014/main" val="3840005315"/>
                    </a:ext>
                  </a:extLst>
                </a:gridCol>
                <a:gridCol w="1366950">
                  <a:extLst>
                    <a:ext uri="{9D8B030D-6E8A-4147-A177-3AD203B41FA5}">
                      <a16:colId xmlns:a16="http://schemas.microsoft.com/office/drawing/2014/main" val="2257131370"/>
                    </a:ext>
                  </a:extLst>
                </a:gridCol>
              </a:tblGrid>
              <a:tr h="344694">
                <a:tc gridSpan="8">
                  <a:txBody>
                    <a:bodyPr/>
                    <a:lstStyle/>
                    <a:p>
                      <a:pPr algn="ctr"/>
                      <a:endParaRPr sz="110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dirty="0"/>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Non </a:t>
                      </a:r>
                      <a:br>
                        <a:rPr lang="en-US" dirty="0"/>
                      </a:br>
                      <a:r>
                        <a:rPr dirty="0"/>
                        <a:t>cohérent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Assez cohérent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Habituellement cohérent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Très </a:t>
                      </a:r>
                      <a:br>
                        <a:rPr lang="en-US" dirty="0"/>
                      </a:br>
                      <a:r>
                        <a:rPr dirty="0"/>
                        <a:t>cohérent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AUTRES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sz="1600" b="1" cap="all">
                          <a:solidFill>
                            <a:schemeClr val="accent6"/>
                          </a:solidFill>
                        </a:defRPr>
                      </a:pPr>
                      <a:r>
                        <a:t>SOI-MÊME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3" name="Arrow: Pentagon 22">
            <a:extLst>
              <a:ext uri="{FF2B5EF4-FFF2-40B4-BE49-F238E27FC236}">
                <a16:creationId xmlns:a16="http://schemas.microsoft.com/office/drawing/2014/main" id="{6BA840DA-68D7-43C4-A2D6-A98B7B2C7432}"/>
              </a:ext>
            </a:extLst>
          </p:cNvPr>
          <p:cNvSpPr>
            <a:spLocks noGrp="1" noRot="1" noMove="1" noResize="1" noEditPoints="1" noAdjustHandles="1" noChangeArrowheads="1" noChangeShapeType="1"/>
          </p:cNvSpPr>
          <p:nvPr/>
        </p:nvSpPr>
        <p:spPr bwMode="gray">
          <a:xfrm>
            <a:off x="4174596" y="4422381"/>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fr-CA" dirty="0"/>
              <a:t>La Rétroaction  : X</a:t>
            </a:r>
          </a:p>
        </p:txBody>
      </p:sp>
      <p:sp>
        <p:nvSpPr>
          <p:cNvPr id="10" name="Footer Placeholder 9">
            <a:extLst>
              <a:ext uri="{FF2B5EF4-FFF2-40B4-BE49-F238E27FC236}">
                <a16:creationId xmlns:a16="http://schemas.microsoft.com/office/drawing/2014/main" id="{F1734383-9C13-4796-97B1-6F41E98A2CF8}"/>
              </a:ext>
            </a:extLst>
          </p:cNvPr>
          <p:cNvSpPr>
            <a:spLocks noGrp="1"/>
          </p:cNvSpPr>
          <p:nvPr>
            <p:ph type="ftr" sz="quarter" idx="11"/>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2096454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6" name="Slide Number Placeholder 3">
            <a:extLst>
              <a:ext uri="{FF2B5EF4-FFF2-40B4-BE49-F238E27FC236}">
                <a16:creationId xmlns:a16="http://schemas.microsoft.com/office/drawing/2014/main" id="{345B76C6-37D7-46EB-8EAB-C7503DD84C1E}"/>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67</a:t>
            </a:fld>
            <a:endParaRPr lang="fr-CA"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5237C02E-35C3-D253-B68C-E09C9A114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105" y="452186"/>
            <a:ext cx="4239895" cy="5486400"/>
          </a:xfrm>
          <a:prstGeom prst="rect">
            <a:avLst/>
          </a:prstGeom>
          <a:ln>
            <a:solidFill>
              <a:schemeClr val="tx1"/>
            </a:solidFill>
          </a:ln>
        </p:spPr>
      </p:pic>
      <p:pic>
        <p:nvPicPr>
          <p:cNvPr id="8" name="Picture 7" descr="Graphical user interface, text&#10;&#10;Description automatically generated with medium confidence">
            <a:extLst>
              <a:ext uri="{FF2B5EF4-FFF2-40B4-BE49-F238E27FC236}">
                <a16:creationId xmlns:a16="http://schemas.microsoft.com/office/drawing/2014/main" id="{B629A372-0E64-C885-6BC7-F7EFC120A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0774" y="452186"/>
            <a:ext cx="4239491" cy="5486400"/>
          </a:xfrm>
          <a:prstGeom prst="rect">
            <a:avLst/>
          </a:prstGeom>
          <a:ln>
            <a:solidFill>
              <a:schemeClr val="tx1"/>
            </a:solidFill>
          </a:ln>
        </p:spPr>
      </p:pic>
    </p:spTree>
    <p:extLst>
      <p:ext uri="{BB962C8B-B14F-4D97-AF65-F5344CB8AC3E}">
        <p14:creationId xmlns:p14="http://schemas.microsoft.com/office/powerpoint/2010/main" val="1435356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8" name="Slide Number Placeholder 3">
            <a:extLst>
              <a:ext uri="{FF2B5EF4-FFF2-40B4-BE49-F238E27FC236}">
                <a16:creationId xmlns:a16="http://schemas.microsoft.com/office/drawing/2014/main" id="{0EFD16C4-2C66-4BED-9EF4-53A9E5A85F58}"/>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68</a:t>
            </a:fld>
            <a:endParaRPr lang="fr-CA" sz="1000" dirty="0">
              <a:solidFill>
                <a:srgbClr val="898989"/>
              </a:solidFill>
            </a:endParaRPr>
          </a:p>
        </p:txBody>
      </p:sp>
      <p:pic>
        <p:nvPicPr>
          <p:cNvPr id="4" name="Picture 3" descr="Text&#10;&#10;Description automatically generated">
            <a:extLst>
              <a:ext uri="{FF2B5EF4-FFF2-40B4-BE49-F238E27FC236}">
                <a16:creationId xmlns:a16="http://schemas.microsoft.com/office/drawing/2014/main" id="{0BB144ED-4758-4A60-D2C3-CD44448EC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237" y="653796"/>
            <a:ext cx="4239078" cy="5486400"/>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83F49FC1-3E21-5520-1469-31ABEAD9D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434" y="653796"/>
            <a:ext cx="4239491" cy="5486400"/>
          </a:xfrm>
          <a:prstGeom prst="rect">
            <a:avLst/>
          </a:prstGeom>
          <a:ln>
            <a:solidFill>
              <a:schemeClr val="tx1"/>
            </a:solidFill>
          </a:ln>
        </p:spPr>
      </p:pic>
    </p:spTree>
    <p:extLst>
      <p:ext uri="{BB962C8B-B14F-4D97-AF65-F5344CB8AC3E}">
        <p14:creationId xmlns:p14="http://schemas.microsoft.com/office/powerpoint/2010/main" val="593770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DFC08-BC53-48DB-87DD-D6303A4BD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69</a:t>
            </a:fld>
            <a:endParaRPr lang="fr-CA" sz="1000" dirty="0">
              <a:solidFill>
                <a:srgbClr val="898989"/>
              </a:solidFill>
            </a:endParaRPr>
          </a:p>
        </p:txBody>
      </p:sp>
      <p:sp>
        <p:nvSpPr>
          <p:cNvPr id="5" name="Footer Placeholder 4">
            <a:extLst>
              <a:ext uri="{FF2B5EF4-FFF2-40B4-BE49-F238E27FC236}">
                <a16:creationId xmlns:a16="http://schemas.microsoft.com/office/drawing/2014/main" id="{D9D697B6-ECB7-4BAA-958A-827C85EFBFA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pic>
        <p:nvPicPr>
          <p:cNvPr id="3" name="Picture 2" descr="Graphical user interface, text, application, Word&#10;&#10;Description automatically generated">
            <a:extLst>
              <a:ext uri="{FF2B5EF4-FFF2-40B4-BE49-F238E27FC236}">
                <a16:creationId xmlns:a16="http://schemas.microsoft.com/office/drawing/2014/main" id="{AF2CDCE6-21A8-9DCF-D9BA-03C782BB6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509" y="582422"/>
            <a:ext cx="4239491" cy="5486400"/>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F3719DEC-3692-EE3B-BB9F-DBD77C05E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4690" y="582422"/>
            <a:ext cx="4239491" cy="5486400"/>
          </a:xfrm>
          <a:prstGeom prst="rect">
            <a:avLst/>
          </a:prstGeom>
          <a:ln>
            <a:solidFill>
              <a:schemeClr val="tx1"/>
            </a:solidFill>
          </a:ln>
        </p:spPr>
      </p:pic>
    </p:spTree>
    <p:extLst>
      <p:ext uri="{BB962C8B-B14F-4D97-AF65-F5344CB8AC3E}">
        <p14:creationId xmlns:p14="http://schemas.microsoft.com/office/powerpoint/2010/main" val="170761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FE0A-AC6A-4D2C-B27F-11426CF58408}"/>
              </a:ext>
            </a:extLst>
          </p:cNvPr>
          <p:cNvSpPr>
            <a:spLocks noGrp="1"/>
          </p:cNvSpPr>
          <p:nvPr>
            <p:ph type="title"/>
          </p:nvPr>
        </p:nvSpPr>
        <p:spPr>
          <a:xfrm>
            <a:off x="391886" y="228600"/>
            <a:ext cx="11571514" cy="1009650"/>
          </a:xfrm>
        </p:spPr>
        <p:txBody>
          <a:bodyPr wrap="square">
            <a:noAutofit/>
          </a:bodyPr>
          <a:lstStyle/>
          <a:p>
            <a:r>
              <a:rPr lang="fr-CA"/>
              <a:t>Mon client – premières impressions</a:t>
            </a:r>
            <a:endParaRPr lang="fr-CA" dirty="0"/>
          </a:p>
        </p:txBody>
      </p:sp>
      <p:sp>
        <p:nvSpPr>
          <p:cNvPr id="3" name="Content Placeholder 2">
            <a:extLst>
              <a:ext uri="{FF2B5EF4-FFF2-40B4-BE49-F238E27FC236}">
                <a16:creationId xmlns:a16="http://schemas.microsoft.com/office/drawing/2014/main" id="{0A39EE28-0186-4C58-A52D-A20C6C6ED4C5}"/>
              </a:ext>
            </a:extLst>
          </p:cNvPr>
          <p:cNvSpPr>
            <a:spLocks noGrp="1"/>
          </p:cNvSpPr>
          <p:nvPr>
            <p:ph idx="1"/>
          </p:nvPr>
        </p:nvSpPr>
        <p:spPr>
          <a:xfrm>
            <a:off x="865414" y="2316163"/>
            <a:ext cx="9829800" cy="3628308"/>
          </a:xfrm>
        </p:spPr>
        <p:txBody>
          <a:bodyPr wrap="square">
            <a:noAutofit/>
          </a:bodyPr>
          <a:lstStyle/>
          <a:p>
            <a:pPr eaLnBrk="1" hangingPunct="1">
              <a:defRPr sz="2400"/>
            </a:pPr>
            <a:r>
              <a:rPr lang="fr-CA" dirty="0"/>
              <a:t>Considérez le client que vous avez identifié plus tôt. Donnez-lui un nom fictif et notez :</a:t>
            </a:r>
          </a:p>
          <a:p>
            <a:pPr marL="342900" indent="-342900">
              <a:buFont typeface="Wingdings" panose="05000000000000000000" pitchFamily="2" charset="2"/>
              <a:buChar char="§"/>
              <a:defRPr sz="2400"/>
            </a:pPr>
            <a:r>
              <a:rPr lang="fr-CA" dirty="0"/>
              <a:t>Les premières impressions que vous avez eues de cette personne (dès les premières </a:t>
            </a:r>
            <a:r>
              <a:rPr lang="fr-CA"/>
              <a:t>interactions).</a:t>
            </a:r>
            <a:endParaRPr lang="fr-CA" dirty="0"/>
          </a:p>
          <a:p>
            <a:endParaRPr lang="fr-CA" sz="2400" dirty="0"/>
          </a:p>
          <a:p>
            <a:endParaRPr lang="fr-CA" sz="2400" dirty="0"/>
          </a:p>
        </p:txBody>
      </p:sp>
      <p:sp>
        <p:nvSpPr>
          <p:cNvPr id="4" name="Slide Number Placeholder 3">
            <a:extLst>
              <a:ext uri="{FF2B5EF4-FFF2-40B4-BE49-F238E27FC236}">
                <a16:creationId xmlns:a16="http://schemas.microsoft.com/office/drawing/2014/main" id="{4380743F-038F-4362-987A-EB8CCA04C0B1}"/>
              </a:ext>
            </a:extLst>
          </p:cNvPr>
          <p:cNvSpPr>
            <a:spLocks noGrp="1"/>
          </p:cNvSpPr>
          <p:nvPr>
            <p:ph type="sldNum" sz="quarter" idx="12"/>
          </p:nvPr>
        </p:nvSpPr>
        <p:spPr/>
        <p:txBody>
          <a:bodyPr wrap="square">
            <a:noAutofit/>
          </a:bodyPr>
          <a:lstStyle/>
          <a:p>
            <a:fld id="{1B1CF60C-C85D-47C0-8597-E3BF95F18FA3}" type="slidenum">
              <a:rPr lang="fr-CA" smtClean="0"/>
              <a:t>7</a:t>
            </a:fld>
            <a:endParaRPr lang="fr-CA" dirty="0"/>
          </a:p>
        </p:txBody>
      </p:sp>
      <p:sp>
        <p:nvSpPr>
          <p:cNvPr id="5" name="Footer Placeholder 4">
            <a:extLst>
              <a:ext uri="{FF2B5EF4-FFF2-40B4-BE49-F238E27FC236}">
                <a16:creationId xmlns:a16="http://schemas.microsoft.com/office/drawing/2014/main" id="{FBE3C5E5-12A4-4386-B698-B317E6467838}"/>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Tree>
    <p:extLst>
      <p:ext uri="{BB962C8B-B14F-4D97-AF65-F5344CB8AC3E}">
        <p14:creationId xmlns:p14="http://schemas.microsoft.com/office/powerpoint/2010/main" val="250430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4C33BE4-3229-4FDC-ADC4-BE2A10D4A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70</a:t>
            </a:fld>
            <a:endParaRPr lang="fr-CA" sz="1000" dirty="0">
              <a:solidFill>
                <a:srgbClr val="898989"/>
              </a:solidFill>
            </a:endParaRPr>
          </a:p>
        </p:txBody>
      </p:sp>
      <p:sp>
        <p:nvSpPr>
          <p:cNvPr id="7" name="Footer Placeholder 4">
            <a:extLst>
              <a:ext uri="{FF2B5EF4-FFF2-40B4-BE49-F238E27FC236}">
                <a16:creationId xmlns:a16="http://schemas.microsoft.com/office/drawing/2014/main" id="{3FC160BA-091D-4933-BF5E-8F1A28191F6D}"/>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pic>
        <p:nvPicPr>
          <p:cNvPr id="3" name="Picture 2" descr="Graphical user interface, text, application&#10;&#10;Description automatically generated">
            <a:extLst>
              <a:ext uri="{FF2B5EF4-FFF2-40B4-BE49-F238E27FC236}">
                <a16:creationId xmlns:a16="http://schemas.microsoft.com/office/drawing/2014/main" id="{6C295960-F59B-2294-8091-5EB89A655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10951"/>
            <a:ext cx="3886200" cy="5029200"/>
          </a:xfrm>
          <a:prstGeom prst="rect">
            <a:avLst/>
          </a:prstGeom>
          <a:ln>
            <a:solidFill>
              <a:schemeClr val="tx1"/>
            </a:solidFill>
          </a:ln>
        </p:spPr>
      </p:pic>
      <p:pic>
        <p:nvPicPr>
          <p:cNvPr id="8" name="Picture 7" descr="Graphical user interface, text, letter&#10;&#10;Description automatically generated">
            <a:extLst>
              <a:ext uri="{FF2B5EF4-FFF2-40B4-BE49-F238E27FC236}">
                <a16:creationId xmlns:a16="http://schemas.microsoft.com/office/drawing/2014/main" id="{69632BBD-81A3-E59F-9EC9-102A0589B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900" y="1097280"/>
            <a:ext cx="3886200" cy="5029200"/>
          </a:xfrm>
          <a:prstGeom prst="rect">
            <a:avLst/>
          </a:prstGeom>
          <a:ln>
            <a:solidFill>
              <a:schemeClr val="tx1"/>
            </a:solidFill>
          </a:ln>
        </p:spPr>
      </p:pic>
      <p:pic>
        <p:nvPicPr>
          <p:cNvPr id="14" name="Picture 13" descr="Text&#10;&#10;Description automatically generated">
            <a:extLst>
              <a:ext uri="{FF2B5EF4-FFF2-40B4-BE49-F238E27FC236}">
                <a16:creationId xmlns:a16="http://schemas.microsoft.com/office/drawing/2014/main" id="{F711ADD4-C05C-9DB3-505F-749BCC6865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400" y="1070610"/>
            <a:ext cx="3886200" cy="5029200"/>
          </a:xfrm>
          <a:prstGeom prst="rect">
            <a:avLst/>
          </a:prstGeom>
          <a:ln>
            <a:solidFill>
              <a:schemeClr val="tx1"/>
            </a:solidFill>
          </a:ln>
        </p:spPr>
      </p:pic>
    </p:spTree>
    <p:extLst>
      <p:ext uri="{BB962C8B-B14F-4D97-AF65-F5344CB8AC3E}">
        <p14:creationId xmlns:p14="http://schemas.microsoft.com/office/powerpoint/2010/main" val="549859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199" y="228600"/>
            <a:ext cx="3621089" cy="1995488"/>
          </a:xfrm>
        </p:spPr>
        <p:txBody>
          <a:bodyPr wrap="square">
            <a:noAutofit/>
          </a:bodyPr>
          <a:lstStyle/>
          <a:p>
            <a:r>
              <a:rPr lang="fr-CA"/>
              <a:t>Étapes pour augmenter l’efficacité interpersonnelle</a:t>
            </a:r>
            <a:endParaRPr lang="fr-CA" dirty="0"/>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400292" cy="3590926"/>
          </a:xfrm>
        </p:spPr>
        <p:txBody>
          <a:bodyPr wrap="square">
            <a:noAutofit/>
          </a:bodyPr>
          <a:lstStyle/>
          <a:p>
            <a:endParaRPr lang="fr-CA" sz="2000" dirty="0">
              <a:solidFill>
                <a:schemeClr val="tx1"/>
              </a:solidFill>
            </a:endParaRPr>
          </a:p>
          <a:p>
            <a:pPr>
              <a:buFont typeface="Arial" panose="020B0604020202020204" pitchFamily="34" charset="0"/>
              <a:buChar char="​"/>
              <a:defRPr sz="2000">
                <a:solidFill>
                  <a:schemeClr val="tx1"/>
                </a:solidFill>
              </a:defRPr>
            </a:pPr>
            <a:r>
              <a:rPr lang="fr-CA" dirty="0"/>
              <a:t>Reconnaissez votre impact sur les autres</a:t>
            </a:r>
          </a:p>
          <a:p>
            <a:pPr>
              <a:buFont typeface="Arial" panose="020B0604020202020204" pitchFamily="34" charset="0"/>
              <a:buChar char="​"/>
              <a:defRPr sz="2000">
                <a:solidFill>
                  <a:schemeClr val="tx1"/>
                </a:solidFill>
              </a:defRPr>
            </a:pPr>
            <a:r>
              <a:rPr lang="fr-CA" dirty="0"/>
              <a:t>Gérez votre comportement</a:t>
            </a:r>
          </a:p>
          <a:p>
            <a:pPr>
              <a:buFont typeface="Arial" panose="020B0604020202020204" pitchFamily="34" charset="0"/>
              <a:buChar char="​"/>
              <a:defRPr sz="2000">
                <a:solidFill>
                  <a:schemeClr val="tx1"/>
                </a:solidFill>
              </a:defRPr>
            </a:pPr>
            <a:r>
              <a:rPr lang="fr-CA" dirty="0"/>
              <a:t>Observez objectivement les autres</a:t>
            </a:r>
          </a:p>
          <a:p>
            <a:pPr>
              <a:buFont typeface="Arial" panose="020B0604020202020204" pitchFamily="34" charset="0"/>
              <a:buChar char="​"/>
              <a:defRPr sz="2000">
                <a:solidFill>
                  <a:schemeClr val="tx1"/>
                </a:solidFill>
              </a:defRPr>
            </a:pPr>
            <a:r>
              <a:rPr lang="fr-CA" dirty="0"/>
              <a:t>Aidez à répondre aux besoins du Style des autres</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fr-CA" smtClean="0"/>
              <a:t>71</a:t>
            </a:fld>
            <a:endParaRPr lang="fr-CA" dirty="0"/>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fr-CA" dirty="0"/>
              <a:t> </a:t>
            </a:r>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fr-CA" dirty="0"/>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7" y="4058499"/>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fr-CA" dirty="0"/>
              <a:t>Se connaître</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fr-CA" dirty="0"/>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fr-CA" dirty="0"/>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fr-CA" dirty="0"/>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3" y="1511078"/>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fr-CA" dirty="0"/>
              <a:t>Se contrôler</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562704"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fr-CA" dirty="0"/>
              <a:t>Connaître les autres</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612941" y="627298"/>
            <a:ext cx="1949668" cy="584775"/>
          </a:xfrm>
          <a:prstGeom prst="rect">
            <a:avLst/>
          </a:prstGeom>
          <a:noFill/>
        </p:spPr>
        <p:txBody>
          <a:bodyPr wrap="square">
            <a:noAutofit/>
          </a:bodyPr>
          <a:lstStyle/>
          <a:p>
            <a:pPr algn="r">
              <a:lnSpc>
                <a:spcPct val="80000"/>
              </a:lnSpc>
              <a:defRPr sz="2000" b="1">
                <a:solidFill>
                  <a:schemeClr val="tx2"/>
                </a:solidFill>
                <a:latin typeface="Arial" panose="020B0604020202020204" pitchFamily="34" charset="0"/>
                <a:cs typeface="Arial" panose="020B0604020202020204" pitchFamily="34" charset="0"/>
              </a:defRPr>
            </a:pPr>
            <a:r>
              <a:rPr lang="fr-CA" dirty="0"/>
              <a:t>Faire quelque chose pour les autres</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fr-CA" dirty="0"/>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fr-CA" dirty="0"/>
              </a:p>
            </p:txBody>
          </p:sp>
        </p:grpSp>
      </p:grpSp>
    </p:spTree>
    <p:extLst>
      <p:ext uri="{BB962C8B-B14F-4D97-AF65-F5344CB8AC3E}">
        <p14:creationId xmlns:p14="http://schemas.microsoft.com/office/powerpoint/2010/main" val="2235694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13359" y="1254034"/>
            <a:ext cx="3645857" cy="970054"/>
          </a:xfrm>
        </p:spPr>
        <p:txBody>
          <a:bodyPr wrap="square">
            <a:noAutofit/>
          </a:bodyPr>
          <a:lstStyle/>
          <a:p>
            <a:r>
              <a:rPr lang="fr-CA"/>
              <a:t>Préparer les réunions</a:t>
            </a:r>
            <a:endParaRPr lang="fr-CA"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fr-CA"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72</a:t>
            </a:fld>
            <a:endParaRPr lang="fr-CA"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83026" cy="223197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sz="1600" dirty="0"/>
              <a:t>Aimable</a:t>
            </a:r>
          </a:p>
          <a:p>
            <a:pPr algn="r">
              <a:lnSpc>
                <a:spcPct val="85000"/>
              </a:lnSpc>
            </a:pPr>
            <a:endParaRPr lang="fr-CA" sz="1400" dirty="0">
              <a:solidFill>
                <a:schemeClr val="tx2"/>
              </a:solidFill>
            </a:endParaRPr>
          </a:p>
          <a:p>
            <a:pPr>
              <a:lnSpc>
                <a:spcPct val="85000"/>
              </a:lnSpc>
              <a:defRPr sz="1400">
                <a:solidFill>
                  <a:schemeClr val="tx2"/>
                </a:solidFill>
              </a:defRPr>
            </a:pPr>
            <a:r>
              <a:rPr lang="fr-CA" sz="1200" dirty="0"/>
              <a:t>FAIRE</a:t>
            </a:r>
          </a:p>
          <a:p>
            <a:pPr marL="285750" indent="-285750">
              <a:lnSpc>
                <a:spcPct val="85000"/>
              </a:lnSpc>
              <a:buFont typeface="Arial" panose="020B0604020202020204" pitchFamily="34" charset="0"/>
              <a:buChar char="•"/>
              <a:defRPr sz="1400">
                <a:solidFill>
                  <a:schemeClr val="tx2"/>
                </a:solidFill>
              </a:defRPr>
            </a:pPr>
            <a:r>
              <a:rPr lang="fr-CA" sz="1200" dirty="0" err="1"/>
              <a:t>Co-créer</a:t>
            </a:r>
            <a:r>
              <a:rPr lang="fr-CA" sz="1200" dirty="0"/>
              <a:t> l’ordre du jour</a:t>
            </a:r>
          </a:p>
          <a:p>
            <a:pPr marL="285750" indent="-285750">
              <a:lnSpc>
                <a:spcPct val="85000"/>
              </a:lnSpc>
              <a:buFont typeface="Arial" panose="020B0604020202020204" pitchFamily="34" charset="0"/>
              <a:buChar char="•"/>
              <a:defRPr sz="1400">
                <a:solidFill>
                  <a:schemeClr val="tx2"/>
                </a:solidFill>
              </a:defRPr>
            </a:pPr>
            <a:r>
              <a:rPr lang="fr-CA" sz="1200" dirty="0"/>
              <a:t>Arriver tôt pour socialiser</a:t>
            </a:r>
          </a:p>
          <a:p>
            <a:pPr marL="285750" indent="-285750">
              <a:lnSpc>
                <a:spcPct val="85000"/>
              </a:lnSpc>
              <a:buFont typeface="Arial" panose="020B0604020202020204" pitchFamily="34" charset="0"/>
              <a:buChar char="•"/>
              <a:defRPr sz="1400">
                <a:solidFill>
                  <a:schemeClr val="tx2"/>
                </a:solidFill>
              </a:defRPr>
            </a:pPr>
            <a:r>
              <a:rPr lang="fr-CA" sz="1200" dirty="0"/>
              <a:t>Entrer avec la caméra et le micro activés</a:t>
            </a:r>
          </a:p>
          <a:p>
            <a:pPr>
              <a:lnSpc>
                <a:spcPct val="85000"/>
              </a:lnSpc>
              <a:defRPr sz="1400">
                <a:solidFill>
                  <a:schemeClr val="tx2"/>
                </a:solidFill>
              </a:defRPr>
            </a:pPr>
            <a:r>
              <a:rPr lang="fr-CA" sz="1200" dirty="0"/>
              <a:t>NE PAS FAIRE</a:t>
            </a:r>
          </a:p>
          <a:p>
            <a:pPr marL="285750" indent="-285750">
              <a:lnSpc>
                <a:spcPct val="85000"/>
              </a:lnSpc>
              <a:buFont typeface="Arial" panose="020B0604020202020204" pitchFamily="34" charset="0"/>
              <a:buChar char="•"/>
              <a:defRPr sz="1400">
                <a:solidFill>
                  <a:schemeClr val="tx2"/>
                </a:solidFill>
              </a:defRPr>
            </a:pPr>
            <a:r>
              <a:rPr lang="fr-CA" sz="1200" dirty="0"/>
              <a:t>Présumer de l’intérêt parce qu’ils ont accepté de se rencontrer</a:t>
            </a:r>
          </a:p>
          <a:p>
            <a:pPr marL="285750" indent="-285750">
              <a:lnSpc>
                <a:spcPct val="85000"/>
              </a:lnSpc>
              <a:buFont typeface="Arial" panose="020B0604020202020204" pitchFamily="34" charset="0"/>
              <a:buChar char="•"/>
              <a:defRPr sz="1400">
                <a:solidFill>
                  <a:schemeClr val="tx2"/>
                </a:solidFill>
              </a:defRPr>
            </a:pPr>
            <a:r>
              <a:rPr lang="fr-CA" sz="1200" dirty="0"/>
              <a:t>Passer directement à la tâche dans les communications</a:t>
            </a:r>
          </a:p>
          <a:p>
            <a:pPr marL="285750" indent="-285750">
              <a:lnSpc>
                <a:spcPct val="85000"/>
              </a:lnSpc>
              <a:buFont typeface="Arial" panose="020B0604020202020204" pitchFamily="34" charset="0"/>
              <a:buChar char="•"/>
              <a:defRPr sz="1400">
                <a:solidFill>
                  <a:schemeClr val="tx2"/>
                </a:solidFill>
              </a:defRPr>
            </a:pPr>
            <a:r>
              <a:rPr lang="fr-CA" sz="1200" dirty="0"/>
              <a:t>Impliquer d’autres personnes sans les informer préalablement</a:t>
            </a:r>
          </a:p>
          <a:p>
            <a:pPr>
              <a:lnSpc>
                <a:spcPct val="85000"/>
              </a:lnSpc>
            </a:pPr>
            <a:endParaRPr lang="fr-CA" sz="12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sz="1600" dirty="0"/>
              <a:t>Fonceur</a:t>
            </a:r>
            <a:br>
              <a:rPr lang="fr-CA" sz="1600" dirty="0">
                <a:solidFill>
                  <a:schemeClr val="tx2"/>
                </a:solidFill>
              </a:rPr>
            </a:br>
            <a:endParaRPr lang="fr-CA" sz="1600" dirty="0">
              <a:solidFill>
                <a:schemeClr val="tx2"/>
              </a:solidFill>
            </a:endParaRPr>
          </a:p>
          <a:p>
            <a:pPr>
              <a:lnSpc>
                <a:spcPct val="85000"/>
              </a:lnSpc>
              <a:defRPr sz="1400">
                <a:solidFill>
                  <a:schemeClr val="tx2"/>
                </a:solidFill>
              </a:defRPr>
            </a:pPr>
            <a:r>
              <a:rPr lang="fr-CA" sz="1200" dirty="0"/>
              <a:t>FAIRE</a:t>
            </a:r>
          </a:p>
          <a:p>
            <a:pPr marL="285750" indent="-285750">
              <a:lnSpc>
                <a:spcPct val="85000"/>
              </a:lnSpc>
              <a:buFont typeface="Arial" panose="020B0604020202020204" pitchFamily="34" charset="0"/>
              <a:buChar char="•"/>
              <a:defRPr sz="1400">
                <a:solidFill>
                  <a:schemeClr val="tx2"/>
                </a:solidFill>
              </a:defRPr>
            </a:pPr>
            <a:r>
              <a:rPr lang="fr-CA" sz="1200" dirty="0"/>
              <a:t>Exprimer les résultats attendus</a:t>
            </a:r>
          </a:p>
          <a:p>
            <a:pPr marL="285750" indent="-285750">
              <a:lnSpc>
                <a:spcPct val="85000"/>
              </a:lnSpc>
              <a:buFont typeface="Arial" panose="020B0604020202020204" pitchFamily="34" charset="0"/>
              <a:buChar char="•"/>
              <a:defRPr sz="1400">
                <a:solidFill>
                  <a:schemeClr val="tx2"/>
                </a:solidFill>
              </a:defRPr>
            </a:pPr>
            <a:r>
              <a:rPr lang="fr-CA" sz="1200" dirty="0"/>
              <a:t>Obtenir leur approbation de l’ordre du jour</a:t>
            </a:r>
          </a:p>
          <a:p>
            <a:pPr marL="285750" indent="-285750">
              <a:lnSpc>
                <a:spcPct val="85000"/>
              </a:lnSpc>
              <a:buFont typeface="Arial" panose="020B0604020202020204" pitchFamily="34" charset="0"/>
              <a:buChar char="•"/>
              <a:defRPr sz="1400">
                <a:solidFill>
                  <a:schemeClr val="tx2"/>
                </a:solidFill>
              </a:defRPr>
            </a:pPr>
            <a:r>
              <a:rPr lang="fr-CA" sz="1200" dirty="0"/>
              <a:t>Leur permettre de contrôler les détails de la réunion</a:t>
            </a:r>
          </a:p>
          <a:p>
            <a:pPr>
              <a:lnSpc>
                <a:spcPct val="85000"/>
              </a:lnSpc>
              <a:defRPr sz="1400">
                <a:solidFill>
                  <a:schemeClr val="tx2"/>
                </a:solidFill>
              </a:defRPr>
            </a:pPr>
            <a:r>
              <a:rPr lang="fr-CA" sz="1200" dirty="0"/>
              <a:t>NE PAS FAIRE</a:t>
            </a:r>
          </a:p>
          <a:p>
            <a:pPr marL="285750" indent="-285750">
              <a:lnSpc>
                <a:spcPct val="85000"/>
              </a:lnSpc>
              <a:buFont typeface="Arial" panose="020B0604020202020204" pitchFamily="34" charset="0"/>
              <a:buChar char="•"/>
              <a:defRPr sz="1400">
                <a:solidFill>
                  <a:schemeClr val="tx2"/>
                </a:solidFill>
              </a:defRPr>
            </a:pPr>
            <a:r>
              <a:rPr lang="fr-CA" sz="1200" dirty="0"/>
              <a:t>Commencer tard</a:t>
            </a:r>
          </a:p>
          <a:p>
            <a:pPr marL="285750" indent="-285750">
              <a:lnSpc>
                <a:spcPct val="85000"/>
              </a:lnSpc>
              <a:buFont typeface="Arial" panose="020B0604020202020204" pitchFamily="34" charset="0"/>
              <a:buChar char="•"/>
              <a:defRPr sz="1400">
                <a:solidFill>
                  <a:schemeClr val="tx2"/>
                </a:solidFill>
              </a:defRPr>
            </a:pPr>
            <a:r>
              <a:rPr lang="fr-CA" sz="1200" dirty="0"/>
              <a:t>Être désorganisé</a:t>
            </a:r>
          </a:p>
          <a:p>
            <a:pPr marL="285750" indent="-285750">
              <a:lnSpc>
                <a:spcPct val="85000"/>
              </a:lnSpc>
              <a:buFont typeface="Arial" panose="020B0604020202020204" pitchFamily="34" charset="0"/>
              <a:buChar char="•"/>
              <a:defRPr sz="1400">
                <a:solidFill>
                  <a:schemeClr val="tx2"/>
                </a:solidFill>
              </a:defRPr>
            </a:pPr>
            <a:r>
              <a:rPr lang="fr-CA" sz="1200" dirty="0"/>
              <a:t>Bloquer inutilement les décisions</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sz="1600" dirty="0"/>
              <a:t>Expressif</a:t>
            </a:r>
          </a:p>
          <a:p>
            <a:pPr>
              <a:lnSpc>
                <a:spcPct val="85000"/>
              </a:lnSpc>
            </a:pPr>
            <a:endParaRPr lang="fr-CA" sz="1400" dirty="0">
              <a:solidFill>
                <a:schemeClr val="tx2"/>
              </a:solidFill>
            </a:endParaRPr>
          </a:p>
          <a:p>
            <a:pPr>
              <a:lnSpc>
                <a:spcPct val="85000"/>
              </a:lnSpc>
              <a:defRPr sz="1400">
                <a:solidFill>
                  <a:schemeClr val="tx2"/>
                </a:solidFill>
              </a:defRPr>
            </a:pPr>
            <a:r>
              <a:rPr lang="fr-CA" sz="1200" dirty="0"/>
              <a:t>FAIRE</a:t>
            </a:r>
          </a:p>
          <a:p>
            <a:pPr marL="285750" indent="-285750">
              <a:lnSpc>
                <a:spcPct val="85000"/>
              </a:lnSpc>
              <a:buFont typeface="Arial" panose="020B0604020202020204" pitchFamily="34" charset="0"/>
              <a:buChar char="•"/>
              <a:defRPr sz="1400">
                <a:solidFill>
                  <a:schemeClr val="tx2"/>
                </a:solidFill>
              </a:defRPr>
            </a:pPr>
            <a:r>
              <a:rPr lang="fr-CA" sz="1200" dirty="0"/>
              <a:t>Demander leur avis sur l’ordre du jour</a:t>
            </a:r>
          </a:p>
          <a:p>
            <a:pPr marL="285750" indent="-285750">
              <a:lnSpc>
                <a:spcPct val="85000"/>
              </a:lnSpc>
              <a:buFont typeface="Arial" panose="020B0604020202020204" pitchFamily="34" charset="0"/>
              <a:buChar char="•"/>
              <a:defRPr sz="1400">
                <a:solidFill>
                  <a:schemeClr val="tx2"/>
                </a:solidFill>
              </a:defRPr>
            </a:pPr>
            <a:r>
              <a:rPr lang="fr-CA" sz="1200" dirty="0"/>
              <a:t>Les reconnaître immédiatement</a:t>
            </a:r>
          </a:p>
          <a:p>
            <a:pPr marL="285750" indent="-285750">
              <a:lnSpc>
                <a:spcPct val="85000"/>
              </a:lnSpc>
              <a:buFont typeface="Arial" panose="020B0604020202020204" pitchFamily="34" charset="0"/>
              <a:buChar char="•"/>
              <a:defRPr sz="1400">
                <a:solidFill>
                  <a:schemeClr val="tx2"/>
                </a:solidFill>
              </a:defRPr>
            </a:pPr>
            <a:r>
              <a:rPr lang="fr-CA" sz="1200" dirty="0"/>
              <a:t>S’amuser</a:t>
            </a:r>
          </a:p>
          <a:p>
            <a:pPr>
              <a:lnSpc>
                <a:spcPct val="85000"/>
              </a:lnSpc>
              <a:defRPr sz="1400">
                <a:solidFill>
                  <a:schemeClr val="tx2"/>
                </a:solidFill>
              </a:defRPr>
            </a:pPr>
            <a:r>
              <a:rPr lang="fr-CA" sz="1200" dirty="0"/>
              <a:t>NE PAS FAIRE</a:t>
            </a:r>
          </a:p>
          <a:p>
            <a:pPr marL="285750" indent="-285750">
              <a:lnSpc>
                <a:spcPct val="85000"/>
              </a:lnSpc>
              <a:buFont typeface="Arial" panose="020B0604020202020204" pitchFamily="34" charset="0"/>
              <a:buChar char="•"/>
              <a:defRPr sz="1400">
                <a:solidFill>
                  <a:schemeClr val="tx2"/>
                </a:solidFill>
              </a:defRPr>
            </a:pPr>
            <a:r>
              <a:rPr lang="fr-CA" sz="1200" dirty="0"/>
              <a:t>Fournir trop de détails à l’avance</a:t>
            </a:r>
          </a:p>
          <a:p>
            <a:pPr marL="285750" indent="-285750">
              <a:lnSpc>
                <a:spcPct val="85000"/>
              </a:lnSpc>
              <a:buFont typeface="Arial" panose="020B0604020202020204" pitchFamily="34" charset="0"/>
              <a:buChar char="•"/>
              <a:defRPr sz="1400">
                <a:solidFill>
                  <a:schemeClr val="tx2"/>
                </a:solidFill>
              </a:defRPr>
            </a:pPr>
            <a:r>
              <a:rPr lang="fr-CA" sz="1200" dirty="0"/>
              <a:t>Récapituler le passé en détail</a:t>
            </a:r>
          </a:p>
          <a:p>
            <a:pPr marL="285750" indent="-285750">
              <a:lnSpc>
                <a:spcPct val="85000"/>
              </a:lnSpc>
              <a:buFont typeface="Arial" panose="020B0604020202020204" pitchFamily="34" charset="0"/>
              <a:buChar char="•"/>
              <a:defRPr sz="1400">
                <a:solidFill>
                  <a:schemeClr val="tx2"/>
                </a:solidFill>
              </a:defRPr>
            </a:pPr>
            <a:r>
              <a:rPr lang="fr-CA" sz="1200" dirty="0"/>
              <a:t>Structurer la réunion de manière trop stricte</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sz="1600" dirty="0"/>
              <a:t>Analytique</a:t>
            </a:r>
            <a:br>
              <a:rPr lang="fr-CA" sz="1600" dirty="0">
                <a:solidFill>
                  <a:schemeClr val="tx2"/>
                </a:solidFill>
              </a:rPr>
            </a:br>
            <a:endParaRPr lang="fr-CA" sz="1600" dirty="0">
              <a:solidFill>
                <a:schemeClr val="tx2"/>
              </a:solidFill>
            </a:endParaRPr>
          </a:p>
          <a:p>
            <a:pPr>
              <a:lnSpc>
                <a:spcPct val="85000"/>
              </a:lnSpc>
              <a:defRPr sz="1400">
                <a:solidFill>
                  <a:schemeClr val="tx2"/>
                </a:solidFill>
              </a:defRPr>
            </a:pPr>
            <a:r>
              <a:rPr lang="fr-CA" sz="1200" dirty="0"/>
              <a:t>FAIRE</a:t>
            </a:r>
          </a:p>
          <a:p>
            <a:pPr marL="285750" indent="-285750">
              <a:lnSpc>
                <a:spcPct val="85000"/>
              </a:lnSpc>
              <a:buFont typeface="Arial" panose="020B0604020202020204" pitchFamily="34" charset="0"/>
              <a:buChar char="•"/>
              <a:defRPr sz="1400">
                <a:solidFill>
                  <a:schemeClr val="tx2"/>
                </a:solidFill>
              </a:defRPr>
            </a:pPr>
            <a:r>
              <a:rPr lang="fr-CA" sz="1200" dirty="0"/>
              <a:t>Partager l’ordre du jour à l’avance</a:t>
            </a:r>
          </a:p>
          <a:p>
            <a:pPr marL="285750" indent="-285750">
              <a:lnSpc>
                <a:spcPct val="85000"/>
              </a:lnSpc>
              <a:buFont typeface="Arial" panose="020B0604020202020204" pitchFamily="34" charset="0"/>
              <a:buChar char="•"/>
              <a:defRPr sz="1400">
                <a:solidFill>
                  <a:schemeClr val="tx2"/>
                </a:solidFill>
              </a:defRPr>
            </a:pPr>
            <a:r>
              <a:rPr lang="fr-CA" sz="1200" dirty="0"/>
              <a:t>Vérifier que les détails de la réunion sont suffisants</a:t>
            </a:r>
          </a:p>
          <a:p>
            <a:pPr marL="285750" indent="-285750">
              <a:lnSpc>
                <a:spcPct val="85000"/>
              </a:lnSpc>
              <a:buFont typeface="Arial" panose="020B0604020202020204" pitchFamily="34" charset="0"/>
              <a:buChar char="•"/>
              <a:defRPr sz="1400">
                <a:solidFill>
                  <a:schemeClr val="tx2"/>
                </a:solidFill>
              </a:defRPr>
            </a:pPr>
            <a:r>
              <a:rPr lang="fr-CA" sz="1200" dirty="0"/>
              <a:t>Être bien préparé</a:t>
            </a:r>
          </a:p>
          <a:p>
            <a:pPr>
              <a:lnSpc>
                <a:spcPct val="85000"/>
              </a:lnSpc>
              <a:defRPr sz="1400">
                <a:solidFill>
                  <a:schemeClr val="tx2"/>
                </a:solidFill>
              </a:defRPr>
            </a:pPr>
            <a:r>
              <a:rPr lang="fr-CA" sz="1200" dirty="0"/>
              <a:t>NE PAS FAIRE</a:t>
            </a:r>
          </a:p>
          <a:p>
            <a:pPr marL="285750" indent="-285750">
              <a:lnSpc>
                <a:spcPct val="85000"/>
              </a:lnSpc>
              <a:buFont typeface="Arial" panose="020B0604020202020204" pitchFamily="34" charset="0"/>
              <a:buChar char="•"/>
              <a:defRPr sz="1400">
                <a:solidFill>
                  <a:schemeClr val="tx2"/>
                </a:solidFill>
              </a:defRPr>
            </a:pPr>
            <a:r>
              <a:rPr lang="fr-CA" sz="1200" dirty="0"/>
              <a:t>Attendre beaucoup de conversations</a:t>
            </a:r>
          </a:p>
          <a:p>
            <a:pPr marL="285750" indent="-285750">
              <a:lnSpc>
                <a:spcPct val="85000"/>
              </a:lnSpc>
              <a:buFont typeface="Arial" panose="020B0604020202020204" pitchFamily="34" charset="0"/>
              <a:buChar char="•"/>
              <a:defRPr sz="1400">
                <a:solidFill>
                  <a:schemeClr val="tx2"/>
                </a:solidFill>
              </a:defRPr>
            </a:pPr>
            <a:r>
              <a:rPr lang="fr-CA" sz="1200" dirty="0"/>
              <a:t>Se concentrer sur les relations personnelles</a:t>
            </a:r>
          </a:p>
          <a:p>
            <a:pPr marL="285750" indent="-285750">
              <a:lnSpc>
                <a:spcPct val="85000"/>
              </a:lnSpc>
              <a:buFont typeface="Arial" panose="020B0604020202020204" pitchFamily="34" charset="0"/>
              <a:buChar char="•"/>
              <a:defRPr sz="1400">
                <a:solidFill>
                  <a:schemeClr val="tx2"/>
                </a:solidFill>
              </a:defRPr>
            </a:pPr>
            <a:r>
              <a:rPr lang="fr-CA" sz="1200" dirty="0"/>
              <a:t>Ne pas tenir compte de leur contribution</a:t>
            </a:r>
          </a:p>
          <a:p>
            <a:pPr algn="r">
              <a:lnSpc>
                <a:spcPct val="85000"/>
              </a:lnSpc>
              <a:defRPr sz="1400">
                <a:solidFill>
                  <a:schemeClr val="tx2"/>
                </a:solidFill>
              </a:defRPr>
            </a:pPr>
            <a:r>
              <a:rPr lang="fr-CA" dirty="0"/>
              <a:t> </a:t>
            </a:r>
          </a:p>
          <a:p>
            <a:pPr>
              <a:lnSpc>
                <a:spcPct val="85000"/>
              </a:lnSpc>
            </a:pPr>
            <a:endParaRPr lang="fr-CA" sz="1400" dirty="0">
              <a:solidFill>
                <a:schemeClr val="tx2"/>
              </a:solidFill>
            </a:endParaRPr>
          </a:p>
        </p:txBody>
      </p:sp>
      <p:sp>
        <p:nvSpPr>
          <p:cNvPr id="16" name="Rectangle 15">
            <a:extLst>
              <a:ext uri="{FF2B5EF4-FFF2-40B4-BE49-F238E27FC236}">
                <a16:creationId xmlns:a16="http://schemas.microsoft.com/office/drawing/2014/main" id="{5E280C0D-A1A4-403E-877C-A7CBB109D9F1}"/>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sz="1600" dirty="0"/>
              <a:t>Contrôle</a:t>
            </a:r>
          </a:p>
        </p:txBody>
      </p:sp>
      <p:sp>
        <p:nvSpPr>
          <p:cNvPr id="17" name="Rectangle 16">
            <a:extLst>
              <a:ext uri="{FF2B5EF4-FFF2-40B4-BE49-F238E27FC236}">
                <a16:creationId xmlns:a16="http://schemas.microsoft.com/office/drawing/2014/main" id="{55654770-590B-4E05-8D29-8B8A13697EDD}"/>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sz="1600" dirty="0"/>
              <a:t>Exprime</a:t>
            </a:r>
          </a:p>
        </p:txBody>
      </p:sp>
      <p:sp>
        <p:nvSpPr>
          <p:cNvPr id="19" name="Rectangle 18">
            <a:extLst>
              <a:ext uri="{FF2B5EF4-FFF2-40B4-BE49-F238E27FC236}">
                <a16:creationId xmlns:a16="http://schemas.microsoft.com/office/drawing/2014/main" id="{A195FBFB-15A6-4E68-ABB6-33A85C5E2548}"/>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sz="1600" dirty="0"/>
              <a:t>Demande</a:t>
            </a:r>
          </a:p>
        </p:txBody>
      </p:sp>
      <p:sp>
        <p:nvSpPr>
          <p:cNvPr id="20" name="Rectangle 19">
            <a:extLst>
              <a:ext uri="{FF2B5EF4-FFF2-40B4-BE49-F238E27FC236}">
                <a16:creationId xmlns:a16="http://schemas.microsoft.com/office/drawing/2014/main" id="{5B89B5FE-E955-4794-AF69-5225736C0C44}"/>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sz="1600" dirty="0"/>
              <a:t>Affirme</a:t>
            </a:r>
          </a:p>
        </p:txBody>
      </p:sp>
    </p:spTree>
    <p:extLst>
      <p:ext uri="{BB962C8B-B14F-4D97-AF65-F5344CB8AC3E}">
        <p14:creationId xmlns:p14="http://schemas.microsoft.com/office/powerpoint/2010/main" val="231236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8307" y="1254034"/>
            <a:ext cx="3670909" cy="970054"/>
          </a:xfrm>
        </p:spPr>
        <p:txBody>
          <a:bodyPr/>
          <a:lstStyle/>
          <a:p>
            <a:r>
              <a:rPr lang="fr-CA"/>
              <a:t>Adapter les messages</a:t>
            </a:r>
            <a:endParaRPr lang="fr-CA"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fr-CA"/>
              <a:t> </a:t>
            </a:r>
            <a:endParaRPr lang="fr-CA"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73</a:t>
            </a:fld>
            <a:endParaRPr lang="fr-CA"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07955" y="3661982"/>
            <a:ext cx="305221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sz="1600" dirty="0"/>
              <a:t>Aimable</a:t>
            </a:r>
          </a:p>
          <a:p>
            <a:pPr algn="r">
              <a:lnSpc>
                <a:spcPct val="85000"/>
              </a:lnSpc>
            </a:pPr>
            <a:endParaRPr lang="fr-CA" sz="14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fr-CA" sz="1200" dirty="0"/>
              <a:t>Voici ce qui restera inchangé et ce qui changera.</a:t>
            </a:r>
          </a:p>
          <a:p>
            <a:pPr marL="285750" indent="-285750">
              <a:lnSpc>
                <a:spcPct val="85000"/>
              </a:lnSpc>
              <a:buFont typeface="Arial" panose="020B0604020202020204" pitchFamily="34" charset="0"/>
              <a:buChar char="•"/>
              <a:defRPr sz="1400" i="1">
                <a:solidFill>
                  <a:schemeClr val="tx2"/>
                </a:solidFill>
              </a:defRPr>
            </a:pPr>
            <a:r>
              <a:rPr lang="fr-CA" sz="1200" dirty="0"/>
              <a:t>Nous l’avons déjà fait à plusieurs reprises.</a:t>
            </a:r>
          </a:p>
          <a:p>
            <a:pPr marL="285750" indent="-285750">
              <a:lnSpc>
                <a:spcPct val="85000"/>
              </a:lnSpc>
              <a:buFont typeface="Arial" panose="020B0604020202020204" pitchFamily="34" charset="0"/>
              <a:buChar char="•"/>
              <a:defRPr sz="1400" i="1">
                <a:solidFill>
                  <a:schemeClr val="tx2"/>
                </a:solidFill>
              </a:defRPr>
            </a:pPr>
            <a:r>
              <a:rPr lang="fr-CA" sz="1200" dirty="0"/>
              <a:t>Voici une liste de références que vous pouvez appeler.</a:t>
            </a:r>
          </a:p>
          <a:p>
            <a:pPr marL="285750" indent="-285750">
              <a:lnSpc>
                <a:spcPct val="85000"/>
              </a:lnSpc>
              <a:buFont typeface="Arial" panose="020B0604020202020204" pitchFamily="34" charset="0"/>
              <a:buChar char="•"/>
              <a:defRPr sz="1400" i="1">
                <a:solidFill>
                  <a:schemeClr val="tx2"/>
                </a:solidFill>
              </a:defRPr>
            </a:pPr>
            <a:r>
              <a:rPr lang="fr-CA" sz="1200" dirty="0"/>
              <a:t>Nous nous engageons à travailler en collaboration.</a:t>
            </a:r>
          </a:p>
          <a:p>
            <a:pPr>
              <a:lnSpc>
                <a:spcPct val="85000"/>
              </a:lnSpc>
            </a:pPr>
            <a:endParaRPr lang="fr-CA"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1020346"/>
            <a:ext cx="308448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sz="1600" dirty="0"/>
              <a:t>Fonceur</a:t>
            </a:r>
            <a:br>
              <a:rPr lang="fr-CA" sz="1400" dirty="0">
                <a:solidFill>
                  <a:schemeClr val="tx2"/>
                </a:solidFill>
              </a:rPr>
            </a:br>
            <a:endParaRPr lang="fr-CA" sz="14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fr-CA" sz="1200" dirty="0"/>
              <a:t>Nous produirons les résultats que vous recherchez.</a:t>
            </a:r>
          </a:p>
          <a:p>
            <a:pPr marL="285750" indent="-285750">
              <a:lnSpc>
                <a:spcPct val="85000"/>
              </a:lnSpc>
              <a:buFont typeface="Arial" panose="020B0604020202020204" pitchFamily="34" charset="0"/>
              <a:buChar char="•"/>
              <a:defRPr sz="1400" i="1">
                <a:solidFill>
                  <a:schemeClr val="tx2"/>
                </a:solidFill>
              </a:defRPr>
            </a:pPr>
            <a:r>
              <a:rPr lang="fr-CA" sz="1200" dirty="0"/>
              <a:t>Nous disposons d’une équipe expérimentée.</a:t>
            </a:r>
          </a:p>
          <a:p>
            <a:pPr marL="285750" indent="-285750">
              <a:lnSpc>
                <a:spcPct val="85000"/>
              </a:lnSpc>
              <a:buFont typeface="Arial" panose="020B0604020202020204" pitchFamily="34" charset="0"/>
              <a:buChar char="•"/>
              <a:defRPr sz="1400" i="1">
                <a:solidFill>
                  <a:schemeClr val="tx2"/>
                </a:solidFill>
              </a:defRPr>
            </a:pPr>
            <a:r>
              <a:rPr lang="fr-CA" sz="1200" dirty="0"/>
              <a:t>Notre équipe produira des gains rapides pour vous.</a:t>
            </a:r>
          </a:p>
          <a:p>
            <a:pPr marL="285750" indent="-285750">
              <a:lnSpc>
                <a:spcPct val="85000"/>
              </a:lnSpc>
              <a:buFont typeface="Arial" panose="020B0604020202020204" pitchFamily="34" charset="0"/>
              <a:buChar char="•"/>
              <a:defRPr sz="1400" i="1">
                <a:solidFill>
                  <a:schemeClr val="tx2"/>
                </a:solidFill>
              </a:defRPr>
            </a:pPr>
            <a:r>
              <a:rPr lang="fr-CA" sz="1200" dirty="0"/>
              <a:t>Nous pouvons commencer immédiatement.</a:t>
            </a:r>
          </a:p>
          <a:p>
            <a:pPr marL="285750" indent="-285750">
              <a:lnSpc>
                <a:spcPct val="85000"/>
              </a:lnSpc>
              <a:buFont typeface="Arial" panose="020B0604020202020204" pitchFamily="34" charset="0"/>
              <a:buChar char="•"/>
            </a:pPr>
            <a:endParaRPr lang="fr-CA" sz="1400" i="1" dirty="0">
              <a:solidFill>
                <a:schemeClr val="tx2"/>
              </a:solidFill>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05221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sz="1600" dirty="0"/>
              <a:t>Expressif</a:t>
            </a:r>
          </a:p>
          <a:p>
            <a:pPr>
              <a:lnSpc>
                <a:spcPct val="85000"/>
              </a:lnSpc>
            </a:pPr>
            <a:endParaRPr lang="fr-CA" sz="14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fr-CA" sz="1200" dirty="0"/>
              <a:t>Nous sommes ravis de vous aider à concrétiser votre vision!</a:t>
            </a:r>
          </a:p>
          <a:p>
            <a:pPr marL="285750" indent="-285750">
              <a:lnSpc>
                <a:spcPct val="85000"/>
              </a:lnSpc>
              <a:buFont typeface="Arial" panose="020B0604020202020204" pitchFamily="34" charset="0"/>
              <a:buChar char="•"/>
              <a:defRPr sz="1400" i="1">
                <a:solidFill>
                  <a:schemeClr val="tx2"/>
                </a:solidFill>
              </a:defRPr>
            </a:pPr>
            <a:r>
              <a:rPr lang="fr-CA" sz="1200" dirty="0"/>
              <a:t>Vous serez le leader mondial lorsque ceci sera terminé!</a:t>
            </a:r>
          </a:p>
          <a:p>
            <a:pPr marL="285750" indent="-285750">
              <a:lnSpc>
                <a:spcPct val="85000"/>
              </a:lnSpc>
              <a:buFont typeface="Arial" panose="020B0604020202020204" pitchFamily="34" charset="0"/>
              <a:buChar char="•"/>
              <a:defRPr sz="1400" i="1">
                <a:solidFill>
                  <a:schemeClr val="tx2"/>
                </a:solidFill>
              </a:defRPr>
            </a:pPr>
            <a:r>
              <a:rPr lang="fr-CA" sz="1200" dirty="0"/>
              <a:t>Ce sera un grand pas en avant pour vous et votre organisation!</a:t>
            </a:r>
          </a:p>
          <a:p>
            <a:pPr marL="285750" indent="-285750">
              <a:lnSpc>
                <a:spcPct val="85000"/>
              </a:lnSpc>
              <a:buFont typeface="Arial" panose="020B0604020202020204" pitchFamily="34" charset="0"/>
              <a:buChar char="•"/>
              <a:defRPr sz="1400" i="1">
                <a:solidFill>
                  <a:schemeClr val="tx2"/>
                </a:solidFill>
              </a:defRPr>
            </a:pPr>
            <a:r>
              <a:rPr lang="fr-CA" sz="1200" dirty="0"/>
              <a:t>Les cadres supérieurs supportent entièrement tout cela!</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1020526"/>
            <a:ext cx="3003688"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sz="1600" dirty="0"/>
              <a:t>Analytique</a:t>
            </a:r>
            <a:br>
              <a:rPr lang="fr-CA" sz="1600" dirty="0">
                <a:solidFill>
                  <a:schemeClr val="tx2"/>
                </a:solidFill>
              </a:rPr>
            </a:br>
            <a:endParaRPr lang="fr-CA" sz="16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fr-CA" sz="1200" i="1" dirty="0"/>
              <a:t>Voici ce que nous avons fait jusqu’à présent, sur la base des informations...</a:t>
            </a:r>
            <a:r>
              <a:rPr lang="fr-CA" sz="1200" dirty="0"/>
              <a:t> </a:t>
            </a:r>
          </a:p>
          <a:p>
            <a:pPr marL="285750" indent="-285750">
              <a:lnSpc>
                <a:spcPct val="85000"/>
              </a:lnSpc>
              <a:buFont typeface="Arial" panose="020B0604020202020204" pitchFamily="34" charset="0"/>
              <a:buChar char="•"/>
              <a:defRPr sz="1400" i="1">
                <a:solidFill>
                  <a:schemeClr val="tx2"/>
                </a:solidFill>
              </a:defRPr>
            </a:pPr>
            <a:r>
              <a:rPr lang="fr-CA" sz="1200" dirty="0"/>
              <a:t>Nous faisons ces hypothèses...</a:t>
            </a:r>
          </a:p>
          <a:p>
            <a:pPr marL="285750" indent="-285750">
              <a:lnSpc>
                <a:spcPct val="85000"/>
              </a:lnSpc>
              <a:buFont typeface="Arial" panose="020B0604020202020204" pitchFamily="34" charset="0"/>
              <a:buChar char="•"/>
              <a:defRPr sz="1400" i="1">
                <a:solidFill>
                  <a:schemeClr val="tx2"/>
                </a:solidFill>
              </a:defRPr>
            </a:pPr>
            <a:r>
              <a:rPr lang="fr-CA" sz="1200" dirty="0"/>
              <a:t>Ce sont des risques que nous voyons...</a:t>
            </a:r>
          </a:p>
          <a:p>
            <a:pPr marL="285750" indent="-285750">
              <a:lnSpc>
                <a:spcPct val="85000"/>
              </a:lnSpc>
              <a:buFont typeface="Arial" panose="020B0604020202020204" pitchFamily="34" charset="0"/>
              <a:buChar char="•"/>
              <a:defRPr sz="1400" i="1">
                <a:solidFill>
                  <a:schemeClr val="tx2"/>
                </a:solidFill>
              </a:defRPr>
            </a:pPr>
            <a:r>
              <a:rPr lang="fr-CA" sz="1200" dirty="0"/>
              <a:t>Sur cette base, nous recommandons...</a:t>
            </a:r>
          </a:p>
          <a:p>
            <a:pPr marL="285750" indent="-285750">
              <a:lnSpc>
                <a:spcPct val="85000"/>
              </a:lnSpc>
              <a:buFont typeface="Arial" panose="020B0604020202020204" pitchFamily="34" charset="0"/>
              <a:buChar char="•"/>
            </a:pPr>
            <a:endParaRPr lang="fr-CA" sz="1200" i="1" dirty="0">
              <a:solidFill>
                <a:schemeClr val="tx2"/>
              </a:solidFill>
            </a:endParaRPr>
          </a:p>
        </p:txBody>
      </p:sp>
      <p:sp>
        <p:nvSpPr>
          <p:cNvPr id="16" name="Rectangle 15">
            <a:extLst>
              <a:ext uri="{FF2B5EF4-FFF2-40B4-BE49-F238E27FC236}">
                <a16:creationId xmlns:a16="http://schemas.microsoft.com/office/drawing/2014/main" id="{29EF0AD4-1AC4-46B9-9663-6E253CA1EE0B}"/>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sz="1600" dirty="0"/>
              <a:t>Contrôle</a:t>
            </a:r>
          </a:p>
        </p:txBody>
      </p:sp>
      <p:sp>
        <p:nvSpPr>
          <p:cNvPr id="17" name="Rectangle 16">
            <a:extLst>
              <a:ext uri="{FF2B5EF4-FFF2-40B4-BE49-F238E27FC236}">
                <a16:creationId xmlns:a16="http://schemas.microsoft.com/office/drawing/2014/main" id="{8CC6E6DE-065F-4002-8430-858A6DAA3813}"/>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sz="1600" dirty="0"/>
              <a:t>Exprime</a:t>
            </a:r>
          </a:p>
        </p:txBody>
      </p:sp>
      <p:sp>
        <p:nvSpPr>
          <p:cNvPr id="19" name="Rectangle 18">
            <a:extLst>
              <a:ext uri="{FF2B5EF4-FFF2-40B4-BE49-F238E27FC236}">
                <a16:creationId xmlns:a16="http://schemas.microsoft.com/office/drawing/2014/main" id="{49E182D6-27B9-45F7-AE44-F36177263F53}"/>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sz="1600" dirty="0"/>
              <a:t>Demande</a:t>
            </a:r>
          </a:p>
        </p:txBody>
      </p:sp>
      <p:sp>
        <p:nvSpPr>
          <p:cNvPr id="20" name="Rectangle 19">
            <a:extLst>
              <a:ext uri="{FF2B5EF4-FFF2-40B4-BE49-F238E27FC236}">
                <a16:creationId xmlns:a16="http://schemas.microsoft.com/office/drawing/2014/main" id="{B080C598-BECA-40BF-8182-9E27DB2C024B}"/>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sz="1600" dirty="0"/>
              <a:t>Affirme</a:t>
            </a:r>
          </a:p>
        </p:txBody>
      </p:sp>
    </p:spTree>
    <p:extLst>
      <p:ext uri="{BB962C8B-B14F-4D97-AF65-F5344CB8AC3E}">
        <p14:creationId xmlns:p14="http://schemas.microsoft.com/office/powerpoint/2010/main" val="293825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228600"/>
            <a:ext cx="3691199" cy="1995488"/>
          </a:xfrm>
        </p:spPr>
        <p:txBody>
          <a:bodyPr wrap="square">
            <a:noAutofit/>
          </a:bodyPr>
          <a:lstStyle/>
          <a:p>
            <a:r>
              <a:rPr lang="fr-CA" dirty="0"/>
              <a:t>Utiliser Souplesse pour gagner la confiance</a:t>
            </a:r>
            <a:endParaRPr lang="fr-CA"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CA"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74</a:t>
            </a:fld>
            <a:endParaRPr lang="fr-CA"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sz="1600" dirty="0"/>
              <a:t>Aimable</a:t>
            </a:r>
          </a:p>
          <a:p>
            <a:pPr algn="r">
              <a:lnSpc>
                <a:spcPct val="85000"/>
              </a:lnSpc>
            </a:pPr>
            <a:endParaRPr lang="fr-CA"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Partagez les informations personnelles, le cas échéant</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Soyez authentique et sincère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Montrez votre engagement à les aider</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Faites preuve d’empathie à l’égard de leurs besoins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Évitez toute pression inutile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Souvenez-vous des noms de leurs principales relations</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sz="1600" dirty="0"/>
              <a:t>Fonceur</a:t>
            </a:r>
            <a:br>
              <a:rPr lang="fr-CA" sz="1400" dirty="0">
                <a:solidFill>
                  <a:schemeClr val="tx2"/>
                </a:solidFill>
              </a:rPr>
            </a:br>
            <a:endParaRPr lang="fr-CA"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Montrez que vous avez confiance en vos capacités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Informez-les si les demandes ne peuvent pas être satisfaites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Soyez sincère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Suivez le rythme rapide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Communiquez votre compréhension des résultats qu’ils souhaitent obtenir</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Soyez efficace avec leur temps</a:t>
            </a:r>
          </a:p>
          <a:p>
            <a:pPr marL="285750" indent="-285750">
              <a:lnSpc>
                <a:spcPct val="90000"/>
              </a:lnSpc>
              <a:buFont typeface="Arial" panose="020B0604020202020204" pitchFamily="34" charset="0"/>
              <a:buChar char="•"/>
            </a:pPr>
            <a:endParaRPr lang="fr-CA" sz="1400" dirty="0">
              <a:solidFill>
                <a:schemeClr val="tx1"/>
              </a:solidFill>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CA" sz="1600" dirty="0"/>
              <a:t>Expressif</a:t>
            </a:r>
            <a:endParaRPr lang="fr-CA" dirty="0"/>
          </a:p>
          <a:p>
            <a:pPr>
              <a:lnSpc>
                <a:spcPct val="85000"/>
              </a:lnSpc>
            </a:pPr>
            <a:endParaRPr lang="fr-CA"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Adoptez une approche décontractée et ouverte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Ne dissimulez pas inutilement vos sentiments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Évitez de les défier ou de leur faire concurrence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Montrez de l’enthousiasme pour leurs idées et leurs points de vue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Accordez-leur toute votre attention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Parlez de sujets non professionnels</a:t>
            </a:r>
            <a:endParaRPr lang="fr-CA" dirty="0"/>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CA" sz="1600" dirty="0"/>
              <a:t>Analytique</a:t>
            </a:r>
            <a:br>
              <a:rPr lang="fr-CA" sz="1400" dirty="0">
                <a:solidFill>
                  <a:schemeClr val="tx2"/>
                </a:solidFill>
              </a:rPr>
            </a:br>
            <a:endParaRPr lang="fr-CA"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Prouvez que vous êtes capable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Montrez la logique des propositions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Concentrez-vous sur la qualité</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Préparez-vous à l’avance et connaissez leur organisation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Communiquez les avantages et les inconvénients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CA" sz="1200" dirty="0"/>
              <a:t>Laissez la relation personnelle se développer; ne la poussez pas</a:t>
            </a:r>
          </a:p>
          <a:p>
            <a:pPr algn="r">
              <a:lnSpc>
                <a:spcPct val="85000"/>
              </a:lnSpc>
              <a:defRPr sz="1400">
                <a:solidFill>
                  <a:schemeClr val="tx2"/>
                </a:solidFill>
              </a:defRPr>
            </a:pPr>
            <a:r>
              <a:rPr lang="fr-CA" sz="1200" dirty="0"/>
              <a:t> </a:t>
            </a:r>
          </a:p>
          <a:p>
            <a:pPr>
              <a:lnSpc>
                <a:spcPct val="85000"/>
              </a:lnSpc>
            </a:pPr>
            <a:endParaRPr lang="fr-CA" sz="1400" dirty="0">
              <a:solidFill>
                <a:schemeClr val="tx2"/>
              </a:solidFill>
            </a:endParaRPr>
          </a:p>
        </p:txBody>
      </p:sp>
      <p:sp>
        <p:nvSpPr>
          <p:cNvPr id="16" name="Rectangle 15">
            <a:extLst>
              <a:ext uri="{FF2B5EF4-FFF2-40B4-BE49-F238E27FC236}">
                <a16:creationId xmlns:a16="http://schemas.microsoft.com/office/drawing/2014/main" id="{87563C0A-7812-4C20-B1CA-09653A37BA55}"/>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sz="1600" dirty="0"/>
              <a:t>Contrôle</a:t>
            </a:r>
          </a:p>
        </p:txBody>
      </p:sp>
      <p:sp>
        <p:nvSpPr>
          <p:cNvPr id="17" name="Rectangle 16">
            <a:extLst>
              <a:ext uri="{FF2B5EF4-FFF2-40B4-BE49-F238E27FC236}">
                <a16:creationId xmlns:a16="http://schemas.microsoft.com/office/drawing/2014/main" id="{929F3531-5DE5-4818-BE20-D62400B89627}"/>
              </a:ext>
            </a:extLst>
          </p:cNvPr>
          <p:cNvSpPr/>
          <p:nvPr/>
        </p:nvSpPr>
        <p:spPr bwMode="gray">
          <a:xfrm>
            <a:off x="6868949" y="569672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sz="1600" dirty="0"/>
              <a:t>Exprime</a:t>
            </a:r>
          </a:p>
        </p:txBody>
      </p:sp>
      <p:sp>
        <p:nvSpPr>
          <p:cNvPr id="19" name="Rectangle 18">
            <a:extLst>
              <a:ext uri="{FF2B5EF4-FFF2-40B4-BE49-F238E27FC236}">
                <a16:creationId xmlns:a16="http://schemas.microsoft.com/office/drawing/2014/main" id="{167017FB-2809-447C-A1D9-B8E9894484FB}"/>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sz="1600" dirty="0"/>
              <a:t>Demande</a:t>
            </a:r>
          </a:p>
        </p:txBody>
      </p:sp>
      <p:sp>
        <p:nvSpPr>
          <p:cNvPr id="20" name="Rectangle 19">
            <a:extLst>
              <a:ext uri="{FF2B5EF4-FFF2-40B4-BE49-F238E27FC236}">
                <a16:creationId xmlns:a16="http://schemas.microsoft.com/office/drawing/2014/main" id="{9253DAD2-F2DD-42CE-8F55-BD7232353732}"/>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sz="1600" dirty="0"/>
              <a:t>Affirme</a:t>
            </a:r>
          </a:p>
        </p:txBody>
      </p:sp>
    </p:spTree>
    <p:extLst>
      <p:ext uri="{BB962C8B-B14F-4D97-AF65-F5344CB8AC3E}">
        <p14:creationId xmlns:p14="http://schemas.microsoft.com/office/powerpoint/2010/main" val="279481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63671" y="228600"/>
            <a:ext cx="11399728" cy="1009650"/>
          </a:xfrm>
        </p:spPr>
        <p:txBody>
          <a:bodyPr/>
          <a:lstStyle/>
          <a:p>
            <a:pPr>
              <a:defRPr>
                <a:ea typeface="ヒラギノ角ゴ Pro W3" pitchFamily="4" charset="-128"/>
                <a:cs typeface="ヒラギノ角ゴ Pro W3" pitchFamily="4" charset="-128"/>
              </a:defRPr>
            </a:pPr>
            <a:r>
              <a:rPr lang="fr-CA" dirty="0"/>
              <a:t>Plan d’action pour Souplesse</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676405" y="1823642"/>
            <a:ext cx="7275411" cy="3731791"/>
          </a:xfrm>
        </p:spPr>
        <p:txBody>
          <a:bodyPr wrap="square">
            <a:noAutofit/>
          </a:bodyPr>
          <a:lstStyle/>
          <a:p>
            <a:pPr eaLnBrk="1" hangingPunct="1">
              <a:defRPr sz="2000">
                <a:ea typeface="ヒラギノ角ゴ Pro W3" pitchFamily="4" charset="-128"/>
                <a:cs typeface="ヒラギノ角ゴ Pro W3" pitchFamily="4" charset="-128"/>
              </a:defRPr>
            </a:pPr>
            <a:r>
              <a:rPr lang="fr-CA" dirty="0"/>
              <a:t>Élaborez un plan d’action pour accroître votre Souplesse auprès des clients.</a:t>
            </a:r>
          </a:p>
          <a:p>
            <a:pPr eaLnBrk="1" hangingPunct="1">
              <a:defRPr sz="2000" b="1">
                <a:ea typeface="ヒラギノ角ゴ Pro W3" pitchFamily="4" charset="-128"/>
                <a:cs typeface="ヒラギノ角ゴ Pro W3" pitchFamily="4" charset="-128"/>
              </a:defRPr>
            </a:pPr>
            <a:r>
              <a:rPr lang="fr-CA" dirty="0"/>
              <a:t>Directives</a:t>
            </a:r>
            <a:endParaRPr lang="fr-CA" sz="2000" dirty="0">
              <a:ea typeface="ヒラギノ角ゴ Pro W3" pitchFamily="4" charset="-128"/>
              <a:cs typeface="ヒラギノ角ゴ Pro W3" pitchFamily="4" charset="-128"/>
            </a:endParaRPr>
          </a:p>
          <a:p>
            <a:pPr marL="342900" indent="-342900">
              <a:buFont typeface="Wingdings" panose="05000000000000000000" pitchFamily="2" charset="2"/>
              <a:buChar char="§"/>
              <a:defRPr sz="2000"/>
            </a:pPr>
            <a:r>
              <a:rPr lang="fr-CA" dirty="0"/>
              <a:t>Considérez le Style du client que vous avez identifié. </a:t>
            </a:r>
          </a:p>
          <a:p>
            <a:pPr marL="342900" indent="-342900">
              <a:buFont typeface="Wingdings" panose="05000000000000000000" pitchFamily="2" charset="2"/>
              <a:buChar char="§"/>
              <a:defRPr sz="2000"/>
            </a:pPr>
            <a:r>
              <a:rPr lang="fr-CA" dirty="0"/>
              <a:t>Comment </a:t>
            </a:r>
            <a:r>
              <a:rPr lang="fr-CA" u="sng" dirty="0"/>
              <a:t>votre</a:t>
            </a:r>
            <a:r>
              <a:rPr lang="fr-CA" dirty="0"/>
              <a:t> Style peut-il faire obstacle à une meilleure relation? (Pensez à l’action de croissance de votre Style)</a:t>
            </a:r>
          </a:p>
          <a:p>
            <a:pPr marL="342900" indent="-342900">
              <a:buFont typeface="Wingdings" panose="05000000000000000000" pitchFamily="2" charset="2"/>
              <a:buChar char="§"/>
              <a:defRPr sz="2000"/>
            </a:pPr>
            <a:r>
              <a:rPr lang="fr-CA" dirty="0"/>
              <a:t>Quelles actions allez-vous entreprendre pour augmenter la Souplesse avec ce client?</a:t>
            </a:r>
          </a:p>
          <a:p>
            <a:pPr marL="342900" indent="-342900">
              <a:buFont typeface="Wingdings" panose="05000000000000000000" pitchFamily="2" charset="2"/>
              <a:buChar char="§"/>
              <a:defRPr sz="2000"/>
            </a:pPr>
            <a:r>
              <a:rPr lang="fr-CA" dirty="0"/>
              <a:t>Dans vos groupes de discussion, discutez de votre plan et obtenez les commentaires du groupe.</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a:lstStyle/>
          <a:p>
            <a:fld id="{1B1CF60C-C85D-47C0-8597-E3BF95F18FA3}" type="slidenum">
              <a:rPr lang="fr-CA" smtClean="0"/>
              <a:t>75</a:t>
            </a:fld>
            <a:endParaRPr lang="fr-CA"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a:lstStyle/>
          <a:p>
            <a:pPr algn="l"/>
            <a:r>
              <a:rPr lang="fr-CA"/>
              <a:t>© The TRACOM Corporation. Tous droits réservés.</a:t>
            </a:r>
            <a:endParaRPr lang="fr-CA" dirty="0"/>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5CCA5A35-6481-4094-B81A-AE605AE45AD4}"/>
              </a:ext>
            </a:extLst>
          </p:cNvPr>
          <p:cNvSpPr txBox="1">
            <a:spLocks/>
          </p:cNvSpPr>
          <p:nvPr/>
        </p:nvSpPr>
        <p:spPr>
          <a:xfrm>
            <a:off x="9248195" y="6406861"/>
            <a:ext cx="2743200" cy="282575"/>
          </a:xfrm>
          <a:prstGeom prst="rect">
            <a:avLst/>
          </a:prstGeom>
        </p:spPr>
        <p:txBody>
          <a:bodyPr vert="horz" lIns="0" tIns="0" rIns="0" bIns="0" anchor="t" anchorCtr="0"/>
          <a:lstStyle>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CF60C-C85D-47C0-8597-E3BF95F18FA3}" type="slidenum">
              <a:rPr lang="fr-CA" smtClean="0"/>
              <a:t>75</a:t>
            </a:fld>
            <a:endParaRPr lang="fr-CA" dirty="0"/>
          </a:p>
        </p:txBody>
      </p:sp>
    </p:spTree>
    <p:extLst>
      <p:ext uri="{BB962C8B-B14F-4D97-AF65-F5344CB8AC3E}">
        <p14:creationId xmlns:p14="http://schemas.microsoft.com/office/powerpoint/2010/main" val="3252302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a:xfrm>
            <a:off x="1143000" y="2316163"/>
            <a:ext cx="7505700" cy="1968499"/>
          </a:xfrm>
        </p:spPr>
        <p:txBody>
          <a:bodyPr wrap="square"/>
          <a:lstStyle/>
          <a:p>
            <a:r>
              <a:rPr lang="fr-CA" dirty="0">
                <a:solidFill>
                  <a:srgbClr val="146899"/>
                </a:solidFill>
              </a:rPr>
              <a:t>Observer Souplesse virtuellement</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fr-CA" smtClean="0"/>
              <a:t>76</a:t>
            </a:fld>
            <a:endParaRPr lang="fr-CA"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426042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fr-CA" smtClean="0"/>
              <a:t>77</a:t>
            </a:fld>
            <a:endParaRPr lang="fr-CA" dirty="0"/>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fr-CA"/>
              <a:t>© The TRACOM Corporation. Tous droits réservés.</a:t>
            </a:r>
            <a:endParaRPr lang="fr-CA" dirty="0"/>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CA" dirty="0"/>
              <a:t>J’essaie de savoir si vous avez eu l’occasion de voir la vidéo que j’ai envoyée sur nos dernières mises à niveau technologiques. Qu’en pensez-vous?</a:t>
            </a:r>
          </a:p>
        </p:txBody>
      </p:sp>
    </p:spTree>
    <p:extLst>
      <p:ext uri="{BB962C8B-B14F-4D97-AF65-F5344CB8AC3E}">
        <p14:creationId xmlns:p14="http://schemas.microsoft.com/office/powerpoint/2010/main" val="182090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a:xfrm>
            <a:off x="9220200" y="6438900"/>
            <a:ext cx="2743200" cy="153888"/>
          </a:xfrm>
        </p:spPr>
        <p:txBody>
          <a:bodyPr wrap="square">
            <a:noAutofit/>
          </a:bodyPr>
          <a:lstStyle/>
          <a:p>
            <a:fld id="{1B1CF60C-C85D-47C0-8597-E3BF95F18FA3}" type="slidenum">
              <a:rPr lang="fr-CA" smtClean="0"/>
              <a:t>78</a:t>
            </a:fld>
            <a:endParaRPr lang="fr-CA"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a:xfrm>
            <a:off x="228600" y="6438900"/>
            <a:ext cx="7924800" cy="153888"/>
          </a:xfrm>
        </p:spPr>
        <p:txBody>
          <a:bodyPr wrap="square">
            <a:noAutofit/>
          </a:bodyPr>
          <a:lstStyle/>
          <a:p>
            <a:pPr algn="l"/>
            <a:r>
              <a:rPr lang="fr-CA"/>
              <a:t>© The TRACOM Corporation. Tous droits réservés.</a:t>
            </a:r>
            <a:endParaRPr lang="fr-CA" dirty="0"/>
          </a:p>
        </p:txBody>
      </p:sp>
      <p:sp>
        <p:nvSpPr>
          <p:cNvPr id="7" name="Freeform: Shape 6">
            <a:extLst>
              <a:ext uri="{FF2B5EF4-FFF2-40B4-BE49-F238E27FC236}">
                <a16:creationId xmlns:a16="http://schemas.microsoft.com/office/drawing/2014/main" id="{CFE622C3-847F-41D7-B04C-A6134A57D229}"/>
              </a:ext>
            </a:extLst>
          </p:cNvPr>
          <p:cNvSpPr>
            <a:spLocks noChangeArrowheads="1"/>
          </p:cNvSpPr>
          <p:nvPr/>
        </p:nvSpPr>
        <p:spPr bwMode="gray">
          <a:xfrm flipH="1">
            <a:off x="534787" y="265213"/>
            <a:ext cx="6317672" cy="2506760"/>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CA" dirty="0"/>
              <a:t>Salut! Il y a beaucoup de changements qui arrivent rapidement. Mon équipe aura besoin d’une formation sur les nouvelles fonctions. Pouvez-vous nous aider?</a:t>
            </a:r>
          </a:p>
        </p:txBody>
      </p:sp>
      <p:sp>
        <p:nvSpPr>
          <p:cNvPr id="8" name="Freeform: Shape 7">
            <a:extLst>
              <a:ext uri="{FF2B5EF4-FFF2-40B4-BE49-F238E27FC236}">
                <a16:creationId xmlns:a16="http://schemas.microsoft.com/office/drawing/2014/main" id="{E5501BC1-FD81-4902-B682-36F56A06959B}"/>
              </a:ext>
            </a:extLst>
          </p:cNvPr>
          <p:cNvSpPr>
            <a:spLocks noChangeArrowheads="1"/>
          </p:cNvSpPr>
          <p:nvPr/>
        </p:nvSpPr>
        <p:spPr bwMode="gray">
          <a:xfrm>
            <a:off x="5384537" y="2771973"/>
            <a:ext cx="6317672" cy="2679849"/>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fr-CA" dirty="0"/>
              <a:t>Il semble y avoir beaucoup de changements, mais ces mises à niveau aideront votre équipe à mieux collaborer. Je travaillerai sur un plan de formation de votre équipe et je serai disponible en cas de problème. Je suis là pour vous et l’équipe!</a:t>
            </a:r>
          </a:p>
        </p:txBody>
      </p:sp>
    </p:spTree>
    <p:extLst>
      <p:ext uri="{BB962C8B-B14F-4D97-AF65-F5344CB8AC3E}">
        <p14:creationId xmlns:p14="http://schemas.microsoft.com/office/powerpoint/2010/main" val="117656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816229-3235-204D-9579-93BE0D538BDD}"/>
              </a:ext>
            </a:extLst>
          </p:cNvPr>
          <p:cNvSpPr>
            <a:spLocks noGrp="1"/>
          </p:cNvSpPr>
          <p:nvPr>
            <p:ph type="sldNum" sz="quarter" idx="12"/>
          </p:nvPr>
        </p:nvSpPr>
        <p:spPr bwMode="gray"/>
        <p:txBody>
          <a:bodyPr wrap="square">
            <a:noAutofit/>
          </a:bodyPr>
          <a:lstStyle/>
          <a:p>
            <a:fld id="{1B1CF60C-C85D-47C0-8597-E3BF95F18FA3}" type="slidenum">
              <a:rPr lang="fr-CA" smtClean="0"/>
              <a:t>79</a:t>
            </a:fld>
            <a:endParaRPr lang="fr-CA" dirty="0"/>
          </a:p>
        </p:txBody>
      </p:sp>
      <p:sp>
        <p:nvSpPr>
          <p:cNvPr id="6" name="Footer Placeholder 5">
            <a:extLst>
              <a:ext uri="{FF2B5EF4-FFF2-40B4-BE49-F238E27FC236}">
                <a16:creationId xmlns:a16="http://schemas.microsoft.com/office/drawing/2014/main" id="{F5D36494-A596-464E-B168-99E9F51221F7}"/>
              </a:ext>
            </a:extLst>
          </p:cNvPr>
          <p:cNvSpPr>
            <a:spLocks noGrp="1"/>
          </p:cNvSpPr>
          <p:nvPr>
            <p:ph type="ftr" sz="quarter" idx="13"/>
          </p:nvPr>
        </p:nvSpPr>
        <p:spPr bwMode="gray"/>
        <p:txBody>
          <a:bodyPr wrap="square">
            <a:noAutofit/>
          </a:bodyPr>
          <a:lstStyle/>
          <a:p>
            <a:pPr algn="l"/>
            <a:r>
              <a:rPr lang="fr-CA"/>
              <a:t>© The TRACOM Corporation. Tous droits réservés.</a:t>
            </a:r>
            <a:endParaRPr lang="fr-CA" dirty="0"/>
          </a:p>
        </p:txBody>
      </p:sp>
      <p:sp>
        <p:nvSpPr>
          <p:cNvPr id="7" name="Freeform: Shape 6">
            <a:extLst>
              <a:ext uri="{FF2B5EF4-FFF2-40B4-BE49-F238E27FC236}">
                <a16:creationId xmlns:a16="http://schemas.microsoft.com/office/drawing/2014/main" id="{260AC26E-34E5-4219-86E7-E5BD8B09F052}"/>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CA" dirty="0"/>
              <a:t>C’est excitant! J’ai jeté un coup d’œil rapide et les nouvelles fonctions sont superbes! </a:t>
            </a:r>
          </a:p>
          <a:p>
            <a:pPr algn="ctr" eaLnBrk="1" hangingPunct="1">
              <a:spcBef>
                <a:spcPct val="0"/>
              </a:spcBef>
              <a:buClrTx/>
              <a:buSzTx/>
              <a:buFontTx/>
              <a:buNone/>
              <a:defRPr sz="2200">
                <a:solidFill>
                  <a:schemeClr val="tx2"/>
                </a:solidFill>
              </a:defRPr>
            </a:pPr>
            <a:r>
              <a:rPr lang="fr-CA" dirty="0"/>
              <a:t>Je vous appelle la semaine prochaine!</a:t>
            </a:r>
          </a:p>
        </p:txBody>
      </p:sp>
      <p:sp>
        <p:nvSpPr>
          <p:cNvPr id="8" name="Freeform: Shape 7">
            <a:extLst>
              <a:ext uri="{FF2B5EF4-FFF2-40B4-BE49-F238E27FC236}">
                <a16:creationId xmlns:a16="http://schemas.microsoft.com/office/drawing/2014/main" id="{BBB66D75-0082-483E-9E25-4E6411A2DE4E}"/>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fr-CA"/>
              <a:t>Oui, les mises à jour devraient fonctionner assez bien. On se parle plus tard.</a:t>
            </a:r>
            <a:endParaRPr lang="fr-CA" dirty="0"/>
          </a:p>
        </p:txBody>
      </p:sp>
    </p:spTree>
    <p:extLst>
      <p:ext uri="{BB962C8B-B14F-4D97-AF65-F5344CB8AC3E}">
        <p14:creationId xmlns:p14="http://schemas.microsoft.com/office/powerpoint/2010/main" val="39039842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143000" y="2316163"/>
            <a:ext cx="7747000" cy="1968499"/>
          </a:xfrm>
        </p:spPr>
        <p:txBody>
          <a:bodyPr wrap="square">
            <a:noAutofit/>
          </a:bodyPr>
          <a:lstStyle/>
          <a:p>
            <a:pPr>
              <a:defRPr>
                <a:solidFill>
                  <a:schemeClr val="accent2"/>
                </a:solidFill>
              </a:defRPr>
            </a:pPr>
            <a:r>
              <a:rPr lang="fr-CA"/>
              <a:t>Dimensions du comportement</a:t>
            </a:r>
            <a:endParaRPr lang="fr-CA" dirty="0"/>
          </a:p>
        </p:txBody>
      </p:sp>
      <p:sp>
        <p:nvSpPr>
          <p:cNvPr id="7" name="Text Placeholder 6">
            <a:extLst>
              <a:ext uri="{FF2B5EF4-FFF2-40B4-BE49-F238E27FC236}">
                <a16:creationId xmlns:a16="http://schemas.microsoft.com/office/drawing/2014/main" id="{CFA1A3AB-5D2C-46F9-BA0F-C37D32D4F3A2}"/>
              </a:ext>
            </a:extLst>
          </p:cNvPr>
          <p:cNvSpPr>
            <a:spLocks noGrp="1"/>
          </p:cNvSpPr>
          <p:nvPr>
            <p:ph type="body" idx="1"/>
          </p:nvPr>
        </p:nvSpPr>
        <p:spPr>
          <a:xfrm>
            <a:off x="1143000" y="4465582"/>
            <a:ext cx="6877050" cy="1346255"/>
          </a:xfrm>
        </p:spPr>
        <p:txBody>
          <a:bodyPr wrap="square">
            <a:noAutofit/>
          </a:bodyPr>
          <a:lstStyle/>
          <a:p>
            <a:pPr>
              <a:defRPr>
                <a:solidFill>
                  <a:schemeClr val="tx1">
                    <a:lumMod val="65000"/>
                    <a:lumOff val="35000"/>
                  </a:schemeClr>
                </a:solidFill>
              </a:defRPr>
            </a:pPr>
            <a:r>
              <a:rPr lang="fr-CA" dirty="0"/>
              <a:t>L’Assurance et La Réceptivité</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a:xfrm>
            <a:off x="9220200" y="6297612"/>
            <a:ext cx="2743200" cy="282575"/>
          </a:xfrm>
        </p:spPr>
        <p:txBody>
          <a:bodyPr wrap="square">
            <a:noAutofit/>
          </a:bodyPr>
          <a:lstStyle/>
          <a:p>
            <a:fld id="{1B1CF60C-C85D-47C0-8597-E3BF95F18FA3}" type="slidenum">
              <a:rPr lang="fr-CA" smtClean="0"/>
              <a:t>8</a:t>
            </a:fld>
            <a:endParaRPr lang="fr-CA"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wrap="square">
            <a:noAutofit/>
          </a:bodyPr>
          <a:lstStyle/>
          <a:p>
            <a:pPr algn="l"/>
            <a:r>
              <a:rPr lang="fr-CA"/>
              <a:t>© The TRACOM Corporation. Tous droits réservés.</a:t>
            </a:r>
            <a:endParaRPr lang="fr-CA" dirty="0"/>
          </a:p>
        </p:txBody>
      </p:sp>
    </p:spTree>
    <p:extLst>
      <p:ext uri="{BB962C8B-B14F-4D97-AF65-F5344CB8AC3E}">
        <p14:creationId xmlns:p14="http://schemas.microsoft.com/office/powerpoint/2010/main" val="2704484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FDDC2-9747-6045-BD4F-C56208C71D84}"/>
              </a:ext>
            </a:extLst>
          </p:cNvPr>
          <p:cNvSpPr>
            <a:spLocks noGrp="1"/>
          </p:cNvSpPr>
          <p:nvPr>
            <p:ph type="sldNum" sz="quarter" idx="12"/>
          </p:nvPr>
        </p:nvSpPr>
        <p:spPr/>
        <p:txBody>
          <a:bodyPr wrap="square">
            <a:noAutofit/>
          </a:bodyPr>
          <a:lstStyle/>
          <a:p>
            <a:fld id="{1B1CF60C-C85D-47C0-8597-E3BF95F18FA3}" type="slidenum">
              <a:rPr lang="fr-CA" smtClean="0"/>
              <a:t>80</a:t>
            </a:fld>
            <a:endParaRPr lang="fr-CA" dirty="0"/>
          </a:p>
        </p:txBody>
      </p:sp>
      <p:sp>
        <p:nvSpPr>
          <p:cNvPr id="6" name="Footer Placeholder 5">
            <a:extLst>
              <a:ext uri="{FF2B5EF4-FFF2-40B4-BE49-F238E27FC236}">
                <a16:creationId xmlns:a16="http://schemas.microsoft.com/office/drawing/2014/main" id="{BDEF8FE2-1DEE-4B4C-BE6F-6006EBB50396}"/>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7" name="Freeform: Shape 6">
            <a:extLst>
              <a:ext uri="{FF2B5EF4-FFF2-40B4-BE49-F238E27FC236}">
                <a16:creationId xmlns:a16="http://schemas.microsoft.com/office/drawing/2014/main" id="{9C021503-4A02-4D86-971E-196FC9F61DC8}"/>
              </a:ext>
            </a:extLst>
          </p:cNvPr>
          <p:cNvSpPr>
            <a:spLocks noChangeArrowheads="1"/>
          </p:cNvSpPr>
          <p:nvPr/>
        </p:nvSpPr>
        <p:spPr bwMode="auto">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CA" dirty="0"/>
              <a:t>Je pense que les nouvelles mises à jour nous aideront à être plus efficaces et à économiser les efforts. Cependant, avant de nous adapter la nouvelle version, nous devons prévoir la formation de mon équipe. Avez-vous mis en place un processus pour cela?</a:t>
            </a:r>
          </a:p>
        </p:txBody>
      </p:sp>
      <p:sp>
        <p:nvSpPr>
          <p:cNvPr id="8" name="Freeform: Shape 7">
            <a:extLst>
              <a:ext uri="{FF2B5EF4-FFF2-40B4-BE49-F238E27FC236}">
                <a16:creationId xmlns:a16="http://schemas.microsoft.com/office/drawing/2014/main" id="{161D621B-25C0-4251-9AA4-AAF59CD19678}"/>
              </a:ext>
            </a:extLst>
          </p:cNvPr>
          <p:cNvSpPr>
            <a:spLocks noChangeArrowheads="1"/>
          </p:cNvSpPr>
          <p:nvPr/>
        </p:nvSpPr>
        <p:spPr bwMode="auto">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fr-CA" dirty="0"/>
              <a:t>Nous avons testé les mises à jour et elles montrent une amélioration significative des performances. Je vous enverrai ces données, ainsi qu’un programme de formation et les dates disponibles. Faites-moi savoir comment je peux vous aider.</a:t>
            </a:r>
          </a:p>
        </p:txBody>
      </p:sp>
    </p:spTree>
    <p:extLst>
      <p:ext uri="{BB962C8B-B14F-4D97-AF65-F5344CB8AC3E}">
        <p14:creationId xmlns:p14="http://schemas.microsoft.com/office/powerpoint/2010/main" val="150717732"/>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3B841F-8F49-BC44-91A4-890ABC183698}"/>
              </a:ext>
            </a:extLst>
          </p:cNvPr>
          <p:cNvSpPr>
            <a:spLocks noGrp="1"/>
          </p:cNvSpPr>
          <p:nvPr>
            <p:ph type="sldNum" sz="quarter" idx="12"/>
          </p:nvPr>
        </p:nvSpPr>
        <p:spPr bwMode="gray"/>
        <p:txBody>
          <a:bodyPr wrap="square">
            <a:noAutofit/>
          </a:bodyPr>
          <a:lstStyle/>
          <a:p>
            <a:fld id="{1B1CF60C-C85D-47C0-8597-E3BF95F18FA3}" type="slidenum">
              <a:rPr lang="fr-CA" smtClean="0"/>
              <a:t>81</a:t>
            </a:fld>
            <a:endParaRPr lang="fr-CA" dirty="0"/>
          </a:p>
        </p:txBody>
      </p:sp>
      <p:sp>
        <p:nvSpPr>
          <p:cNvPr id="6" name="Footer Placeholder 5">
            <a:extLst>
              <a:ext uri="{FF2B5EF4-FFF2-40B4-BE49-F238E27FC236}">
                <a16:creationId xmlns:a16="http://schemas.microsoft.com/office/drawing/2014/main" id="{474B1028-679C-4C43-8BD6-2AA1085BED07}"/>
              </a:ext>
            </a:extLst>
          </p:cNvPr>
          <p:cNvSpPr>
            <a:spLocks noGrp="1"/>
          </p:cNvSpPr>
          <p:nvPr>
            <p:ph type="ftr" sz="quarter" idx="13"/>
          </p:nvPr>
        </p:nvSpPr>
        <p:spPr bwMode="gray"/>
        <p:txBody>
          <a:bodyPr wrap="square">
            <a:noAutofit/>
          </a:bodyPr>
          <a:lstStyle/>
          <a:p>
            <a:pPr algn="l"/>
            <a:r>
              <a:rPr lang="fr-CA"/>
              <a:t>© The TRACOM Corporation. Tous droits réservés.</a:t>
            </a:r>
            <a:endParaRPr lang="fr-CA" dirty="0"/>
          </a:p>
        </p:txBody>
      </p:sp>
      <p:sp>
        <p:nvSpPr>
          <p:cNvPr id="7" name="Freeform: Shape 6">
            <a:extLst>
              <a:ext uri="{FF2B5EF4-FFF2-40B4-BE49-F238E27FC236}">
                <a16:creationId xmlns:a16="http://schemas.microsoft.com/office/drawing/2014/main" id="{30279267-F4AD-4E37-AC51-FCAF366623A8}"/>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CA" dirty="0"/>
              <a:t>Ça a l’air bien.</a:t>
            </a:r>
            <a:br>
              <a:rPr lang="fr-CA" altLang="en-US" sz="2200" dirty="0">
                <a:solidFill>
                  <a:schemeClr val="tx2"/>
                </a:solidFill>
                <a:ea typeface="Arial" panose="020B0604020202020204" pitchFamily="34" charset="0"/>
              </a:rPr>
            </a:br>
            <a:r>
              <a:rPr lang="fr-CA" dirty="0"/>
              <a:t>Je vous appellerai quand je serai disponible à mettre en œuvre.</a:t>
            </a:r>
          </a:p>
        </p:txBody>
      </p:sp>
      <p:sp>
        <p:nvSpPr>
          <p:cNvPr id="8" name="Freeform: Shape 7">
            <a:extLst>
              <a:ext uri="{FF2B5EF4-FFF2-40B4-BE49-F238E27FC236}">
                <a16:creationId xmlns:a16="http://schemas.microsoft.com/office/drawing/2014/main" id="{BD0F157A-8715-4265-B344-3042DBCC44C7}"/>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fr-CA"/>
              <a:t>OK.</a:t>
            </a:r>
            <a:endParaRPr lang="fr-CA" dirty="0"/>
          </a:p>
        </p:txBody>
      </p:sp>
    </p:spTree>
    <p:extLst>
      <p:ext uri="{BB962C8B-B14F-4D97-AF65-F5344CB8AC3E}">
        <p14:creationId xmlns:p14="http://schemas.microsoft.com/office/powerpoint/2010/main" val="360919922"/>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fr-CA" dirty="0">
                <a:solidFill>
                  <a:srgbClr val="146899"/>
                </a:solidFill>
              </a:rPr>
              <a:t>Prochaines étapes</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527800" cy="3131684"/>
          </a:xfrm>
        </p:spPr>
        <p:txBody>
          <a:bodyPr wrap="square">
            <a:noAutofit/>
          </a:bodyPr>
          <a:lstStyle/>
          <a:p>
            <a:pPr>
              <a:lnSpc>
                <a:spcPct val="90000"/>
              </a:lnSpc>
              <a:spcAft>
                <a:spcPts val="1200"/>
              </a:spcAft>
              <a:defRPr sz="2400">
                <a:ea typeface="Arial" panose="020B0604020202020204" pitchFamily="34" charset="0"/>
              </a:defRPr>
            </a:pPr>
            <a:r>
              <a:rPr lang="fr-CA" dirty="0"/>
              <a:t>Pratiquez la Souplesse! Gardez votre plan d’action à côté pour pouvoir le consulter.</a:t>
            </a:r>
          </a:p>
          <a:p>
            <a:pPr>
              <a:lnSpc>
                <a:spcPct val="90000"/>
              </a:lnSpc>
              <a:spcAft>
                <a:spcPts val="1200"/>
              </a:spcAft>
              <a:defRPr>
                <a:ea typeface="Arial" panose="020B0604020202020204" pitchFamily="34" charset="0"/>
              </a:defRPr>
            </a:pPr>
            <a:r>
              <a:rPr lang="fr-CA" dirty="0"/>
              <a:t>Le navigateur STYLE SOCIAL propose des conseils sur de nombreuses situations de ventes, ainsi que des ressources supplémentaires.</a:t>
            </a:r>
          </a:p>
          <a:p>
            <a:pPr>
              <a:lnSpc>
                <a:spcPct val="90000"/>
              </a:lnSpc>
              <a:spcAft>
                <a:spcPts val="1200"/>
              </a:spcAft>
              <a:defRPr>
                <a:ea typeface="Arial" panose="020B0604020202020204" pitchFamily="34" charset="0"/>
              </a:defRPr>
            </a:pPr>
            <a:r>
              <a:rPr lang="fr-CA" sz="2400" dirty="0"/>
              <a:t>Le passeport STYLE SOCIAL vous permet de voir comment</a:t>
            </a:r>
            <a:r>
              <a:rPr lang="fr-CA" dirty="0"/>
              <a:t> serait votre profil dans un autre pays.</a:t>
            </a:r>
            <a:endParaRPr lang="fr-CA" sz="2400" dirty="0">
              <a:ea typeface="Arial" panose="020B0604020202020204" pitchFamily="34"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82</a:t>
            </a:fld>
            <a:endParaRPr lang="fr-CA"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Tree>
    <p:extLst>
      <p:ext uri="{BB962C8B-B14F-4D97-AF65-F5344CB8AC3E}">
        <p14:creationId xmlns:p14="http://schemas.microsoft.com/office/powerpoint/2010/main" val="4105854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fr-CA" dirty="0"/>
              <a:t>SOCIAL STYLE Navigator</a:t>
            </a:r>
            <a:r>
              <a:rPr lang="fr-CA" sz="2800" baseline="30000" dirty="0"/>
              <a:t>®</a:t>
            </a:r>
            <a:endParaRPr lang="fr-CA"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fr-CA" smtClean="0"/>
              <a:t>83</a:t>
            </a:fld>
            <a:endParaRPr lang="fr-CA"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fr-CA"/>
              <a:t>© The TRACOM Corporation. Tous droits réservés.</a:t>
            </a:r>
            <a:endParaRPr lang="fr-CA" dirty="0"/>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fr-CA" dirty="0"/>
              <a:t>SOCIAL STYLE Navigator</a:t>
            </a:r>
            <a:r>
              <a:rPr lang="fr-CA" baseline="30000" dirty="0"/>
              <a:t>® </a:t>
            </a:r>
            <a:r>
              <a:rPr lang="fr-CA" dirty="0"/>
              <a:t>est une marque déposée de TRACOM Corporation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1814871"/>
            <a:ext cx="5918201" cy="3628308"/>
          </a:xfrm>
        </p:spPr>
        <p:txBody>
          <a:bodyPr wrap="square">
            <a:noAutofit/>
          </a:bodyPr>
          <a:lstStyle/>
          <a:p>
            <a:r>
              <a:rPr lang="fr-CA" b="1" dirty="0"/>
              <a:t>Estimateur STYLE SOCIAL</a:t>
            </a:r>
            <a:br>
              <a:rPr lang="fr-CA" dirty="0"/>
            </a:br>
            <a:r>
              <a:rPr lang="fr-CA" dirty="0"/>
              <a:t>Un bref sondage qui permet d’estimer le Style des autres.</a:t>
            </a:r>
          </a:p>
          <a:p>
            <a:pPr>
              <a:defRPr b="1"/>
            </a:pPr>
            <a:r>
              <a:rPr lang="fr-CA" dirty="0"/>
              <a:t>Conseiller STYLE SOCIAL </a:t>
            </a:r>
          </a:p>
          <a:p>
            <a:pPr lvl="1"/>
            <a:r>
              <a:rPr lang="fr-CA" dirty="0"/>
              <a:t>La préparation de réunions, de négociations et de présentations.</a:t>
            </a:r>
          </a:p>
          <a:p>
            <a:pPr lvl="1"/>
            <a:r>
              <a:rPr lang="fr-CA" dirty="0"/>
              <a:t>Les meilleures pratiques de Style et Souplesse pour de nombreuses situations.</a:t>
            </a:r>
          </a:p>
          <a:p>
            <a:pPr>
              <a:buNone/>
            </a:pPr>
            <a:r>
              <a:rPr lang="fr-CA" b="1" dirty="0"/>
              <a:t>Modules de formation en ligne</a:t>
            </a:r>
            <a:br>
              <a:rPr lang="fr-CA" dirty="0"/>
            </a:br>
            <a:r>
              <a:rPr lang="fr-CA" dirty="0"/>
              <a:t>Appliquez les concepts de Style aux équipes, à la gestion des conflits et à l’encadrement.</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721519"/>
            <a:ext cx="4549774" cy="1009650"/>
          </a:xfrm>
        </p:spPr>
        <p:txBody>
          <a:bodyPr wrap="square">
            <a:noAutofit/>
          </a:bodyPr>
          <a:lstStyle/>
          <a:p>
            <a:r>
              <a:rPr lang="fr-CA" dirty="0"/>
              <a:t>Accès au </a:t>
            </a:r>
            <a:br>
              <a:rPr lang="fr-CA" dirty="0"/>
            </a:br>
            <a:r>
              <a:rPr lang="fr-CA" dirty="0"/>
              <a:t>STYLE SOCIAL Navigator</a:t>
            </a:r>
            <a:r>
              <a:rPr lang="fr-CA" baseline="30000" dirty="0"/>
              <a:t>®</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wrap="square">
            <a:noAutofit/>
          </a:bodyPr>
          <a:lstStyle/>
          <a:p>
            <a:r>
              <a:rPr lang="fr-CA"/>
              <a:t>Disponible sur tracomlearning.com</a:t>
            </a:r>
          </a:p>
          <a:p>
            <a:endParaRPr lang="fr-CA"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84</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fr-CA"/>
              <a:t>© The TRACOM Corporation. Tous droits réservés.</a:t>
            </a:r>
            <a:endParaRPr lang="fr-CA"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878259217"/>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85</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CA"/>
              <a:t>© The TRACOM Corporation. Tous droits réservés.</a:t>
            </a:r>
            <a:endParaRPr lang="fr-CA"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86</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CA"/>
              <a:t>© The TRACOM Corporation. Tous droits réservés.</a:t>
            </a:r>
            <a:endParaRPr lang="fr-CA" dirty="0"/>
          </a:p>
        </p:txBody>
      </p:sp>
      <p:pic>
        <p:nvPicPr>
          <p:cNvPr id="3" name="Picture 2" descr="A computer screen with a message&#10;&#10;Description automatically generated">
            <a:extLst>
              <a:ext uri="{FF2B5EF4-FFF2-40B4-BE49-F238E27FC236}">
                <a16:creationId xmlns:a16="http://schemas.microsoft.com/office/drawing/2014/main" id="{D4D0293A-7425-6F88-0524-1883C9E31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590" y="308177"/>
            <a:ext cx="9348819" cy="5559552"/>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995443-31BA-4E18-916E-9C5348A5E561}"/>
              </a:ext>
            </a:extLst>
          </p:cNvPr>
          <p:cNvSpPr>
            <a:spLocks noGrp="1"/>
          </p:cNvSpPr>
          <p:nvPr>
            <p:ph type="sldNum" sz="quarter" idx="12"/>
          </p:nvPr>
        </p:nvSpPr>
        <p:spPr/>
        <p:txBody>
          <a:bodyPr/>
          <a:lstStyle/>
          <a:p>
            <a:fld id="{1B1CF60C-C85D-47C0-8597-E3BF95F18FA3}" type="slidenum">
              <a:rPr lang="fr-CA" smtClean="0"/>
              <a:t>87</a:t>
            </a:fld>
            <a:endParaRPr lang="fr-CA" dirty="0"/>
          </a:p>
        </p:txBody>
      </p:sp>
      <p:sp>
        <p:nvSpPr>
          <p:cNvPr id="5" name="Footer Placeholder 4">
            <a:extLst>
              <a:ext uri="{FF2B5EF4-FFF2-40B4-BE49-F238E27FC236}">
                <a16:creationId xmlns:a16="http://schemas.microsoft.com/office/drawing/2014/main" id="{93AF07E9-75B7-40DA-BF15-76CC2FC931FD}"/>
              </a:ext>
            </a:extLst>
          </p:cNvPr>
          <p:cNvSpPr>
            <a:spLocks noGrp="1"/>
          </p:cNvSpPr>
          <p:nvPr>
            <p:ph type="ftr" sz="quarter" idx="13"/>
          </p:nvPr>
        </p:nvSpPr>
        <p:spPr/>
        <p:txBody>
          <a:bodyPr/>
          <a:lstStyle/>
          <a:p>
            <a:pPr algn="l"/>
            <a:r>
              <a:rPr lang="fr-CA"/>
              <a:t>© The TRACOM Corporation. Tous droits réservés.</a:t>
            </a:r>
            <a:endParaRPr lang="fr-CA" dirty="0"/>
          </a:p>
        </p:txBody>
      </p:sp>
      <p:pic>
        <p:nvPicPr>
          <p:cNvPr id="11" name="Picture 10" descr="Graphical user interface, application  Description automatically generated">
            <a:extLst>
              <a:ext uri="{FF2B5EF4-FFF2-40B4-BE49-F238E27FC236}">
                <a16:creationId xmlns:a16="http://schemas.microsoft.com/office/drawing/2014/main" id="{6BC0EED8-97A0-4BC4-9F22-209B902C9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713" y="-123044"/>
            <a:ext cx="10936574" cy="6561944"/>
          </a:xfrm>
          <a:prstGeom prst="rect">
            <a:avLst/>
          </a:prstGeom>
        </p:spPr>
      </p:pic>
      <p:pic>
        <p:nvPicPr>
          <p:cNvPr id="12" name="Picture 11">
            <a:extLst>
              <a:ext uri="{FF2B5EF4-FFF2-40B4-BE49-F238E27FC236}">
                <a16:creationId xmlns:a16="http://schemas.microsoft.com/office/drawing/2014/main" id="{1EC23F29-C6F2-49E0-8CC7-6CF121417EC6}"/>
              </a:ext>
            </a:extLst>
          </p:cNvPr>
          <p:cNvPicPr>
            <a:picLocks noChangeAspect="1"/>
          </p:cNvPicPr>
          <p:nvPr/>
        </p:nvPicPr>
        <p:blipFill>
          <a:blip r:embed="rId4"/>
          <a:stretch>
            <a:fillRect/>
          </a:stretch>
        </p:blipFill>
        <p:spPr>
          <a:xfrm>
            <a:off x="4490904" y="858982"/>
            <a:ext cx="3210192" cy="4386407"/>
          </a:xfrm>
          <a:prstGeom prst="rect">
            <a:avLst/>
          </a:prstGeom>
          <a:ln>
            <a:solidFill>
              <a:schemeClr val="tx1"/>
            </a:solidFill>
          </a:ln>
        </p:spPr>
      </p:pic>
    </p:spTree>
    <p:extLst>
      <p:ext uri="{BB962C8B-B14F-4D97-AF65-F5344CB8AC3E}">
        <p14:creationId xmlns:p14="http://schemas.microsoft.com/office/powerpoint/2010/main" val="2829654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88</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CA"/>
              <a:t>© The TRACOM Corporation. Tous droits réservés.</a:t>
            </a:r>
            <a:endParaRPr lang="fr-CA" dirty="0"/>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89</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CA"/>
              <a:t>© The TRACOM Corporation. Tous droits réservés.</a:t>
            </a:r>
            <a:endParaRPr lang="fr-CA" dirty="0"/>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fr-CA"/>
              <a:t>Comportements observables et personnalité</a:t>
            </a:r>
            <a:endParaRPr lang="fr-CA" dirty="0"/>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fr-CA" smtClean="0"/>
              <a:t>9</a:t>
            </a:fld>
            <a:endParaRPr lang="fr-CA"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a:t>Comportement interpersonnel</a:t>
              </a:r>
            </a:p>
            <a:p>
              <a:pPr>
                <a:lnSpc>
                  <a:spcPct val="85000"/>
                </a:lnSpc>
                <a:defRPr sz="1600">
                  <a:solidFill>
                    <a:schemeClr val="tx2"/>
                  </a:solidFill>
                </a:defRPr>
              </a:pPr>
              <a:r>
                <a:rPr lang="fr-CA"/>
                <a:t>Ce que vous dites et faites lorsque vous interagissez avec d’autres personnes</a:t>
              </a:r>
              <a:endParaRPr lang="fr-CA" dirty="0"/>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dirty="0"/>
                <a:t>Comportement</a:t>
              </a:r>
            </a:p>
            <a:p>
              <a:pPr>
                <a:lnSpc>
                  <a:spcPct val="85000"/>
                </a:lnSpc>
                <a:defRPr sz="1600">
                  <a:solidFill>
                    <a:schemeClr val="tx2"/>
                  </a:solidFill>
                </a:defRPr>
              </a:pPr>
              <a:r>
                <a:rPr lang="fr-CA" dirty="0"/>
                <a:t>Ce que vous dites (verbal) et faites (non 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fr-CA" sz="2000" dirty="0"/>
                <a:t>STYLE SOCIAL</a:t>
              </a:r>
              <a:r>
                <a:rPr lang="fr-CA" sz="2000" baseline="30000" dirty="0"/>
                <a:t>®</a:t>
              </a:r>
              <a:br>
                <a:rPr lang="fr-CA" sz="2000" dirty="0">
                  <a:solidFill>
                    <a:schemeClr val="tx2"/>
                  </a:solidFill>
                </a:rPr>
              </a:br>
              <a:r>
                <a:rPr lang="fr-CA" sz="1600" dirty="0"/>
                <a:t>Un modèle d’actions que les autres peuvent observer et approuver pour décrire le comportement d’une personne</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a:t>Personnalité</a:t>
              </a:r>
            </a:p>
            <a:p>
              <a:pPr>
                <a:lnSpc>
                  <a:spcPct val="85000"/>
                </a:lnSpc>
                <a:defRPr sz="1600">
                  <a:solidFill>
                    <a:schemeClr val="tx2"/>
                  </a:solidFill>
                </a:defRPr>
              </a:pPr>
              <a:r>
                <a:rPr lang="fr-CA"/>
                <a:t>Tout ce qu’une personne est : ses idées, ses valeurs, ses espoirs et ses rêves</a:t>
              </a:r>
              <a:endParaRPr lang="fr-CA" dirty="0"/>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05180" y="3447343"/>
              <a:ext cx="2719268" cy="492443"/>
            </a:xfrm>
            <a:prstGeom prst="rect">
              <a:avLst/>
            </a:prstGeom>
            <a:noFill/>
          </p:spPr>
          <p:txBody>
            <a:bodyPr wrap="square" lIns="0" tIns="0" rIns="0" bIns="0">
              <a:noAutofit/>
            </a:bodyPr>
            <a:lstStyle/>
            <a:p>
              <a:pPr algn="l">
                <a:defRPr sz="1600"/>
              </a:pPr>
              <a:r>
                <a:rPr lang="fr-CA" dirty="0"/>
                <a:t>Comportements observables</a:t>
              </a:r>
            </a:p>
            <a:p>
              <a:pPr algn="l">
                <a:defRPr sz="1600" b="1">
                  <a:latin typeface="Arial Black" panose="020B0A04020102020204" pitchFamily="34" charset="0"/>
                </a:defRPr>
              </a:pPr>
              <a:r>
                <a:rPr lang="fr-CA" dirty="0"/>
                <a:t>Dire/Faire</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869066" y="3918066"/>
              <a:ext cx="1188584" cy="246221"/>
            </a:xfrm>
            <a:prstGeom prst="rect">
              <a:avLst/>
            </a:prstGeom>
            <a:solidFill>
              <a:srgbClr val="07548B"/>
            </a:solidFill>
          </p:spPr>
          <p:txBody>
            <a:bodyPr wrap="square" lIns="0" tIns="0" rIns="0" bIns="0">
              <a:noAutofit/>
            </a:bodyPr>
            <a:lstStyle/>
            <a:p>
              <a:pPr algn="l">
                <a:defRPr sz="1600">
                  <a:solidFill>
                    <a:schemeClr val="bg1"/>
                  </a:solidFill>
                </a:defRPr>
              </a:pPr>
              <a:r>
                <a:rPr lang="fr-CA" dirty="0"/>
                <a:t>Personnalité</a:t>
              </a:r>
              <a:endParaRPr lang="fr-CA" sz="16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fr-CA" dirty="0"/>
              <a:t>Passeport STYLE SOCIAL</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fr-CA" smtClean="0"/>
              <a:t>90</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fr-CA"/>
              <a:t>© The TRACOM Corporation. Tous droits réservés.</a:t>
            </a:r>
            <a:endParaRPr lang="fr-CA" dirty="0"/>
          </a:p>
        </p:txBody>
      </p:sp>
      <p:pic>
        <p:nvPicPr>
          <p:cNvPr id="7" name="Picture 6" descr="A screenshot of a computer&#10;&#10;Description automatically generated with medium confidence">
            <a:extLst>
              <a:ext uri="{FF2B5EF4-FFF2-40B4-BE49-F238E27FC236}">
                <a16:creationId xmlns:a16="http://schemas.microsoft.com/office/drawing/2014/main" id="{4A3743E3-7F61-BFCD-0489-3E6F657A5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856" y="844287"/>
            <a:ext cx="4687766" cy="587044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fr-CA"/>
              <a:t>© The TRACOM Corporation. Tous droits réservés.</a:t>
            </a:r>
            <a:endParaRPr lang="fr-CA" dirty="0"/>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91</a:t>
            </a:fld>
            <a:endParaRPr lang="fr-CA"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6529F9-FC88-4313-9CDB-4D512AD4AF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customXml/itemProps3.xml><?xml version="1.0" encoding="utf-8"?>
<ds:datastoreItem xmlns:ds="http://schemas.openxmlformats.org/officeDocument/2006/customXml" ds:itemID="{BB639EE7-FC73-4FDD-80D1-FD8641AB9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1055</TotalTime>
  <Words>13888</Words>
  <Application>Microsoft Office PowerPoint</Application>
  <PresentationFormat>Widescreen</PresentationFormat>
  <Paragraphs>2032</Paragraphs>
  <Slides>91</Slides>
  <Notes>91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91</vt:i4>
      </vt:variant>
    </vt:vector>
  </HeadingPairs>
  <TitlesOfParts>
    <vt:vector size="106" baseType="lpstr">
      <vt:lpstr>Arial</vt:lpstr>
      <vt:lpstr>Arial Black</vt:lpstr>
      <vt:lpstr>Calibri</vt:lpstr>
      <vt:lpstr>Courier New</vt:lpstr>
      <vt:lpstr>Georgia</vt:lpstr>
      <vt:lpstr>Georgia Pro</vt:lpstr>
      <vt:lpstr>Museo</vt:lpstr>
      <vt:lpstr>Museo 500</vt:lpstr>
      <vt:lpstr>Museo Sans 300</vt:lpstr>
      <vt:lpstr>Open Sans</vt:lpstr>
      <vt:lpstr>Open Sans Extrabold</vt:lpstr>
      <vt:lpstr>Symbol</vt:lpstr>
      <vt:lpstr>Times New Roman</vt:lpstr>
      <vt:lpstr>Wingdings</vt:lpstr>
      <vt:lpstr>Tracom SOCIAL STYLE PowerPoint Template</vt:lpstr>
      <vt:lpstr>Vendre pour des résultats™</vt:lpstr>
      <vt:lpstr>Étapes pour augmenter l’efficacité interpersonnelle</vt:lpstr>
      <vt:lpstr>Ce que vous apprendrez</vt:lpstr>
      <vt:lpstr>PowerPoint Presentation</vt:lpstr>
      <vt:lpstr>Introductions</vt:lpstr>
      <vt:lpstr>Style en action</vt:lpstr>
      <vt:lpstr>Mon client – premières impressions</vt:lpstr>
      <vt:lpstr>Dimensions du comportement</vt:lpstr>
      <vt:lpstr>Comportements observables et personnalité</vt:lpstr>
      <vt:lpstr>Comportements Dire et Faire</vt:lpstr>
      <vt:lpstr>L’Assurance   et  La Réceptivité</vt:lpstr>
      <vt:lpstr>L’Assurance </vt:lpstr>
      <vt:lpstr>Comportements L’Assurance </vt:lpstr>
      <vt:lpstr>L’Assurance </vt:lpstr>
      <vt:lpstr>Client : observations sur l’assurance </vt:lpstr>
      <vt:lpstr>La Réceptivité</vt:lpstr>
      <vt:lpstr>Comportements de La Réceptivité</vt:lpstr>
      <vt:lpstr>La Réceptivité</vt:lpstr>
      <vt:lpstr>Client : observations sur la réceptivité</vt:lpstr>
      <vt:lpstr>Le modèle STYLE SOCIAL™</vt:lpstr>
      <vt:lpstr>Le modèle STYLE SOCIAL™</vt:lpstr>
      <vt:lpstr>Le modèle STYLE SOCIAL </vt:lpstr>
      <vt:lpstr>Quel Style est en action?</vt:lpstr>
      <vt:lpstr>STYLE SOCIAL</vt:lpstr>
      <vt:lpstr>STYLE SOCIAL du client</vt:lpstr>
      <vt:lpstr>Besoin, orientation et action de croissance</vt:lpstr>
      <vt:lpstr>STYLE SOCIAL  Caractéristiques clés</vt:lpstr>
      <vt:lpstr>Comportements STYLE SOCIAL</vt:lpstr>
      <vt:lpstr>Comportements du client</vt:lpstr>
      <vt:lpstr>Tension du client</vt:lpstr>
      <vt:lpstr>PowerPoint Presentation</vt:lpstr>
      <vt:lpstr>Répondre aux besoins du client</vt:lpstr>
      <vt:lpstr>Observer le Style virtuellement</vt:lpstr>
      <vt:lpstr>PowerPoint Presentation</vt:lpstr>
      <vt:lpstr>PowerPoint Presentation</vt:lpstr>
      <vt:lpstr>PowerPoint Presentation</vt:lpstr>
      <vt:lpstr>PowerPoint Presentation</vt:lpstr>
      <vt:lpstr>PowerPoint Presentation</vt:lpstr>
      <vt:lpstr>Nommez ce Style!</vt:lpstr>
      <vt:lpstr>PowerPoint Presentation</vt:lpstr>
      <vt:lpstr>PowerPoint Presentation</vt:lpstr>
      <vt:lpstr>PowerPoint Presentation</vt:lpstr>
      <vt:lpstr>PowerPoint Presentation</vt:lpstr>
      <vt:lpstr>Points clés</vt:lpstr>
      <vt:lpstr>Profil STYLE SOCIAL</vt:lpstr>
      <vt:lpstr>L’Assurance </vt:lpstr>
      <vt:lpstr>La Réceptivité</vt:lpstr>
      <vt:lpstr>PowerPoint Presentation</vt:lpstr>
      <vt:lpstr>PowerPoint Presentation</vt:lpstr>
      <vt:lpstr>PowerPoint Presentation</vt:lpstr>
      <vt:lpstr>PowerPoint Presentation</vt:lpstr>
      <vt:lpstr>PowerPoint Presentation</vt:lpstr>
      <vt:lpstr>Livraison virtuelle :  Comment accéder à votre profil</vt:lpstr>
      <vt:lpstr>PowerPoint Presentation</vt:lpstr>
      <vt:lpstr>PowerPoint Presentation</vt:lpstr>
      <vt:lpstr>Se connaître et se contrôler</vt:lpstr>
      <vt:lpstr>Techniques d’observation du Style</vt:lpstr>
      <vt:lpstr>Souplesse</vt:lpstr>
      <vt:lpstr>Souplesse est la façon dont vous vous adaptez aux besoins du Style des autres</vt:lpstr>
      <vt:lpstr>Quatre sources de Souplesse</vt:lpstr>
      <vt:lpstr>Souplesse en action</vt:lpstr>
      <vt:lpstr>Profil Souplesse</vt:lpstr>
      <vt:lpstr>Souplesse</vt:lpstr>
      <vt:lpstr>La signification des positions de Souplesse</vt:lpstr>
      <vt:lpstr>Souplesse globale</vt:lpstr>
      <vt:lpstr>Détail de la Souplesse</vt:lpstr>
      <vt:lpstr>PowerPoint Presentation</vt:lpstr>
      <vt:lpstr>PowerPoint Presentation</vt:lpstr>
      <vt:lpstr>PowerPoint Presentation</vt:lpstr>
      <vt:lpstr>PowerPoint Presentation</vt:lpstr>
      <vt:lpstr>Étapes pour augmenter l’efficacité interpersonnelle</vt:lpstr>
      <vt:lpstr>Préparer les réunions</vt:lpstr>
      <vt:lpstr>Adapter les messages</vt:lpstr>
      <vt:lpstr>Utiliser Souplesse pour gagner la confiance</vt:lpstr>
      <vt:lpstr>Plan d’action pour Souplesse</vt:lpstr>
      <vt:lpstr>Observer Souplesse virtuellement</vt:lpstr>
      <vt:lpstr>PowerPoint Presentation</vt:lpstr>
      <vt:lpstr>PowerPoint Presentation</vt:lpstr>
      <vt:lpstr>PowerPoint Presentation</vt:lpstr>
      <vt:lpstr>PowerPoint Presentation</vt:lpstr>
      <vt:lpstr>PowerPoint Presentation</vt:lpstr>
      <vt:lpstr>Prochaines étapes</vt:lpstr>
      <vt:lpstr>SOCIAL STYLE Navigator®</vt:lpstr>
      <vt:lpstr>Accès au  STYLE SOCIAL Navigator®</vt:lpstr>
      <vt:lpstr>PowerPoint Presentation</vt:lpstr>
      <vt:lpstr>PowerPoint Presentation</vt:lpstr>
      <vt:lpstr>PowerPoint Presentation</vt:lpstr>
      <vt:lpstr>PowerPoint Presentation</vt:lpstr>
      <vt:lpstr>PowerPoint Presentation</vt:lpstr>
      <vt:lpstr>Passeport STYLE SOCIAL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Sandra Johnson</dc:creator>
  <cp:lastModifiedBy>Karna Caldwell</cp:lastModifiedBy>
  <cp:revision>1274</cp:revision>
  <cp:lastPrinted>2021-06-10T19:57:06Z</cp:lastPrinted>
  <dcterms:created xsi:type="dcterms:W3CDTF">2021-02-09T18:22:56Z</dcterms:created>
  <dcterms:modified xsi:type="dcterms:W3CDTF">2023-07-14T15:09:48Z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