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96"/>
  </p:notesMasterIdLst>
  <p:handoutMasterIdLst>
    <p:handoutMasterId r:id="rId97"/>
  </p:handoutMasterIdLst>
  <p:sldIdLst>
    <p:sldId id="1187" r:id="rId5"/>
    <p:sldId id="324" r:id="rId6"/>
    <p:sldId id="1188" r:id="rId7"/>
    <p:sldId id="1083" r:id="rId8"/>
    <p:sldId id="1189" r:id="rId9"/>
    <p:sldId id="1156" r:id="rId10"/>
    <p:sldId id="1190" r:id="rId11"/>
    <p:sldId id="1088" r:id="rId12"/>
    <p:sldId id="302" r:id="rId13"/>
    <p:sldId id="303" r:id="rId14"/>
    <p:sldId id="996" r:id="rId15"/>
    <p:sldId id="997" r:id="rId16"/>
    <p:sldId id="305" r:id="rId17"/>
    <p:sldId id="955" r:id="rId18"/>
    <p:sldId id="1191" r:id="rId19"/>
    <p:sldId id="1028" r:id="rId20"/>
    <p:sldId id="306" r:id="rId21"/>
    <p:sldId id="956" r:id="rId22"/>
    <p:sldId id="1192" r:id="rId23"/>
    <p:sldId id="309" r:id="rId24"/>
    <p:sldId id="1006" r:id="rId25"/>
    <p:sldId id="311" r:id="rId26"/>
    <p:sldId id="1160" r:id="rId27"/>
    <p:sldId id="1161" r:id="rId28"/>
    <p:sldId id="1193" r:id="rId29"/>
    <p:sldId id="938" r:id="rId30"/>
    <p:sldId id="312" r:id="rId31"/>
    <p:sldId id="998" r:id="rId32"/>
    <p:sldId id="1194" r:id="rId33"/>
    <p:sldId id="1195" r:id="rId34"/>
    <p:sldId id="318" r:id="rId35"/>
    <p:sldId id="1196" r:id="rId36"/>
    <p:sldId id="1164" r:id="rId37"/>
    <p:sldId id="1197" r:id="rId38"/>
    <p:sldId id="1198" r:id="rId39"/>
    <p:sldId id="1199" r:id="rId40"/>
    <p:sldId id="1200" r:id="rId41"/>
    <p:sldId id="1201" r:id="rId42"/>
    <p:sldId id="1202" r:id="rId43"/>
    <p:sldId id="1203" r:id="rId44"/>
    <p:sldId id="1204" r:id="rId45"/>
    <p:sldId id="1205" r:id="rId46"/>
    <p:sldId id="1206" r:id="rId47"/>
    <p:sldId id="939" r:id="rId48"/>
    <p:sldId id="941" r:id="rId49"/>
    <p:sldId id="1126" r:id="rId50"/>
    <p:sldId id="1127" r:id="rId51"/>
    <p:sldId id="1129" r:id="rId52"/>
    <p:sldId id="1130" r:id="rId53"/>
    <p:sldId id="1131" r:id="rId54"/>
    <p:sldId id="1132" r:id="rId55"/>
    <p:sldId id="1133" r:id="rId56"/>
    <p:sldId id="978" r:id="rId57"/>
    <p:sldId id="979" r:id="rId58"/>
    <p:sldId id="1031" r:id="rId59"/>
    <p:sldId id="1207" r:id="rId60"/>
    <p:sldId id="325" r:id="rId61"/>
    <p:sldId id="330" r:id="rId62"/>
    <p:sldId id="1008" r:id="rId63"/>
    <p:sldId id="321" r:id="rId64"/>
    <p:sldId id="1178" r:id="rId65"/>
    <p:sldId id="946" r:id="rId66"/>
    <p:sldId id="1179" r:id="rId67"/>
    <p:sldId id="1005" r:id="rId68"/>
    <p:sldId id="1089" r:id="rId69"/>
    <p:sldId id="953" r:id="rId70"/>
    <p:sldId id="1078" r:id="rId71"/>
    <p:sldId id="1135" r:id="rId72"/>
    <p:sldId id="1136" r:id="rId73"/>
    <p:sldId id="1080" r:id="rId74"/>
    <p:sldId id="1219" r:id="rId75"/>
    <p:sldId id="1208" r:id="rId76"/>
    <p:sldId id="1209" r:id="rId77"/>
    <p:sldId id="1210" r:id="rId78"/>
    <p:sldId id="1211" r:id="rId79"/>
    <p:sldId id="1180" r:id="rId80"/>
    <p:sldId id="1212" r:id="rId81"/>
    <p:sldId id="1213" r:id="rId82"/>
    <p:sldId id="1214" r:id="rId83"/>
    <p:sldId id="1215" r:id="rId84"/>
    <p:sldId id="1216" r:id="rId85"/>
    <p:sldId id="1217" r:id="rId86"/>
    <p:sldId id="326" r:id="rId87"/>
    <p:sldId id="932" r:id="rId88"/>
    <p:sldId id="1009" r:id="rId89"/>
    <p:sldId id="1035" r:id="rId90"/>
    <p:sldId id="1218" r:id="rId91"/>
    <p:sldId id="1033" r:id="rId92"/>
    <p:sldId id="1012" r:id="rId93"/>
    <p:sldId id="1030" r:id="rId94"/>
    <p:sldId id="285" r:id="rId95"/>
  </p:sldIdLst>
  <p:sldSz cx="12192000" cy="6858000"/>
  <p:notesSz cx="7315200" cy="9601200"/>
  <p:custDataLst>
    <p:tags r:id="rId98"/>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2" userDrawn="1">
          <p15:clr>
            <a:srgbClr val="A4A3A4"/>
          </p15:clr>
        </p15:guide>
        <p15:guide id="2" pos="4776"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ette Mosier" initials="AM" lastIdx="25" clrIdx="0"/>
  <p:cmAuthor id="1" name="Casey Mulqueen" initials="CM" lastIdx="12" clrIdx="1"/>
  <p:cmAuthor id="2" name="Jason Kiesau" initials="JK" lastIdx="10" clrIdx="2"/>
  <p:cmAuthor id="3" name="ANNETTE MOSIER" initials="AM" lastIdx="1" clrIdx="3">
    <p:extLst>
      <p:ext uri="{19B8F6BF-5375-455C-9EA6-DF929625EA0E}">
        <p15:presenceInfo xmlns:p15="http://schemas.microsoft.com/office/powerpoint/2012/main" userId="b5c65e5a27290c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C9F1"/>
    <a:srgbClr val="B3B3B3"/>
    <a:srgbClr val="AFABAB"/>
    <a:srgbClr val="E9ECEF"/>
    <a:srgbClr val="003651"/>
    <a:srgbClr val="898989"/>
    <a:srgbClr val="005B92"/>
    <a:srgbClr val="07548B"/>
    <a:srgbClr val="ECECEC"/>
    <a:srgbClr val="E1E1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FD0F851-EC5A-4D38-B0AD-8093EC10F33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143" autoAdjust="0"/>
    <p:restoredTop sz="74455" autoAdjust="0"/>
  </p:normalViewPr>
  <p:slideViewPr>
    <p:cSldViewPr snapToGrid="0" showGuides="1">
      <p:cViewPr varScale="1">
        <p:scale>
          <a:sx n="82" d="100"/>
          <a:sy n="82" d="100"/>
        </p:scale>
        <p:origin x="1014" y="72"/>
      </p:cViewPr>
      <p:guideLst>
        <p:guide orient="horz" pos="1032"/>
        <p:guide pos="4776"/>
      </p:guideLst>
    </p:cSldViewPr>
  </p:slideViewPr>
  <p:notesTextViewPr>
    <p:cViewPr>
      <p:scale>
        <a:sx n="75" d="100"/>
        <a:sy n="75" d="100"/>
      </p:scale>
      <p:origin x="0" y="0"/>
    </p:cViewPr>
  </p:notesTextViewPr>
  <p:sorterViewPr>
    <p:cViewPr varScale="1">
      <p:scale>
        <a:sx n="1" d="1"/>
        <a:sy n="1" d="1"/>
      </p:scale>
      <p:origin x="0" y="0"/>
    </p:cViewPr>
  </p:sorterViewPr>
  <p:notesViewPr>
    <p:cSldViewPr snapToGrid="0" showGuides="1">
      <p:cViewPr varScale="1">
        <p:scale>
          <a:sx n="80" d="100"/>
          <a:sy n="80" d="100"/>
        </p:scale>
        <p:origin x="876"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tags" Target="tags/tag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00BA8B-A4A0-47DE-87E6-107ED97A1ED9}"/>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US" dirty="0"/>
              <a:t>Copy or Retype Slide Headline Here</a:t>
            </a:r>
          </a:p>
        </p:txBody>
      </p:sp>
      <p:sp>
        <p:nvSpPr>
          <p:cNvPr id="3" name="Date Placeholder 2">
            <a:extLst>
              <a:ext uri="{FF2B5EF4-FFF2-40B4-BE49-F238E27FC236}">
                <a16:creationId xmlns:a16="http://schemas.microsoft.com/office/drawing/2014/main" id="{EE59CF2A-C0B6-4E23-A8F5-BA2E0BF6E78D}"/>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46CA0A60-4272-43EA-9609-D2DEC7780AC7}" type="datetimeFigureOut">
              <a:rPr lang="en-US" smtClean="0"/>
              <a:t>7/14/2023</a:t>
            </a:fld>
            <a:endParaRPr lang="en-US" dirty="0"/>
          </a:p>
        </p:txBody>
      </p:sp>
      <p:sp>
        <p:nvSpPr>
          <p:cNvPr id="4" name="Footer Placeholder 3">
            <a:extLst>
              <a:ext uri="{FF2B5EF4-FFF2-40B4-BE49-F238E27FC236}">
                <a16:creationId xmlns:a16="http://schemas.microsoft.com/office/drawing/2014/main" id="{E820AF80-B894-4A6E-A83A-54DD8D31BF9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dirty="0"/>
              <a:t>© 2021 The TRACOM Corporation All Rights Reserved </a:t>
            </a:r>
          </a:p>
        </p:txBody>
      </p:sp>
      <p:sp>
        <p:nvSpPr>
          <p:cNvPr id="5" name="Slide Number Placeholder 4">
            <a:extLst>
              <a:ext uri="{FF2B5EF4-FFF2-40B4-BE49-F238E27FC236}">
                <a16:creationId xmlns:a16="http://schemas.microsoft.com/office/drawing/2014/main" id="{FCD2493E-31F0-4EF7-8F38-0F4186F9F416}"/>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984D36EE-7A72-4DA1-A401-AF8B6E1DFDB4}" type="slidenum">
              <a:rPr lang="en-US" smtClean="0"/>
              <a:t>‹#›</a:t>
            </a:fld>
            <a:endParaRPr lang="en-US" dirty="0"/>
          </a:p>
        </p:txBody>
      </p:sp>
    </p:spTree>
    <p:extLst>
      <p:ext uri="{BB962C8B-B14F-4D97-AF65-F5344CB8AC3E}">
        <p14:creationId xmlns:p14="http://schemas.microsoft.com/office/powerpoint/2010/main" val="2887398510"/>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8T16:20:28.16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18625" y="1922358"/>
            <a:ext cx="6476301" cy="481727"/>
          </a:xfrm>
          <a:prstGeom prst="rect">
            <a:avLst/>
          </a:prstGeom>
        </p:spPr>
        <p:txBody>
          <a:bodyPr vert="horz" lIns="0" tIns="0" rIns="0" bIns="0" rtlCol="0" anchor="b"/>
          <a:lstStyle>
            <a:lvl1pPr algn="l">
              <a:defRPr sz="1700" b="1" spc="-32" baseline="0">
                <a:solidFill>
                  <a:schemeClr val="accent2"/>
                </a:solidFill>
              </a:defRPr>
            </a:lvl1pPr>
          </a:lstStyle>
          <a:p>
            <a:r>
              <a:rPr lang="en-US" dirty="0"/>
              <a:t>Copy or Retype Slide Headline Here</a:t>
            </a:r>
          </a:p>
        </p:txBody>
      </p:sp>
      <p:sp>
        <p:nvSpPr>
          <p:cNvPr id="3" name="Date Placeholder 2"/>
          <p:cNvSpPr>
            <a:spLocks noGrp="1"/>
          </p:cNvSpPr>
          <p:nvPr>
            <p:ph type="dt" idx="1"/>
          </p:nvPr>
        </p:nvSpPr>
        <p:spPr>
          <a:xfrm>
            <a:off x="4184227" y="-534999"/>
            <a:ext cx="3169920" cy="481727"/>
          </a:xfrm>
          <a:prstGeom prst="rect">
            <a:avLst/>
          </a:prstGeom>
        </p:spPr>
        <p:txBody>
          <a:bodyPr vert="horz" lIns="0" tIns="0" rIns="0" bIns="0" rtlCol="0"/>
          <a:lstStyle>
            <a:lvl1pPr algn="r">
              <a:defRPr sz="1300"/>
            </a:lvl1pPr>
          </a:lstStyle>
          <a:p>
            <a:fld id="{62988393-0E3C-4976-AA48-59774D280CFC}" type="datetimeFigureOut">
              <a:rPr lang="en-US" smtClean="0"/>
              <a:t>7/14/2023</a:t>
            </a:fld>
            <a:endParaRPr lang="en-US" dirty="0"/>
          </a:p>
        </p:txBody>
      </p:sp>
      <p:sp>
        <p:nvSpPr>
          <p:cNvPr id="4" name="Slide Image Placeholder 3"/>
          <p:cNvSpPr>
            <a:spLocks noGrp="1" noRot="1" noChangeAspect="1"/>
          </p:cNvSpPr>
          <p:nvPr>
            <p:ph type="sldImg" idx="2"/>
          </p:nvPr>
        </p:nvSpPr>
        <p:spPr>
          <a:xfrm>
            <a:off x="538163" y="596900"/>
            <a:ext cx="2316162" cy="1303338"/>
          </a:xfrm>
          <a:prstGeom prst="rect">
            <a:avLst/>
          </a:prstGeom>
          <a:noFill/>
          <a:ln w="12700">
            <a:solidFill>
              <a:schemeClr val="bg2"/>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518625" y="2522433"/>
            <a:ext cx="6476301" cy="6482477"/>
          </a:xfrm>
          <a:prstGeom prst="rect">
            <a:avLst/>
          </a:prstGeom>
        </p:spPr>
        <p:txBody>
          <a:bodyPr vert="horz" lIns="0" tIns="0" rIns="0" bIns="0" rtlCol="0"/>
          <a:lstStyle/>
          <a:p>
            <a:pPr lvl="0"/>
            <a:r>
              <a:rPr lang="en-US" dirty="0"/>
              <a:t>Type copy here. To reformat, place cursor at the beginning of sentence and hit Tab for BOLD, Italic, or Bullet points. To return to previous format, use </a:t>
            </a:r>
            <a:r>
              <a:rPr lang="en-US" dirty="0" err="1"/>
              <a:t>Shift+Tab</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518624" y="9292905"/>
            <a:ext cx="6476301" cy="308296"/>
          </a:xfrm>
          <a:prstGeom prst="rect">
            <a:avLst/>
          </a:prstGeom>
        </p:spPr>
        <p:txBody>
          <a:bodyPr vert="horz" lIns="0" tIns="0" rIns="0" bIns="0" rtlCol="0" anchor="t"/>
          <a:lstStyle>
            <a:lvl1pPr algn="l">
              <a:defRPr sz="800">
                <a:solidFill>
                  <a:schemeClr val="accent3"/>
                </a:solidFill>
              </a:defRPr>
            </a:lvl1p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7" name="Slide Number Placeholder 6"/>
          <p:cNvSpPr>
            <a:spLocks noGrp="1"/>
          </p:cNvSpPr>
          <p:nvPr>
            <p:ph type="sldNum" sz="quarter" idx="5"/>
          </p:nvPr>
        </p:nvSpPr>
        <p:spPr>
          <a:xfrm>
            <a:off x="2979007" y="596290"/>
            <a:ext cx="4015918" cy="215479"/>
          </a:xfrm>
          <a:prstGeom prst="rect">
            <a:avLst/>
          </a:prstGeom>
        </p:spPr>
        <p:txBody>
          <a:bodyPr vert="horz" lIns="0" tIns="0" rIns="0" bIns="0" rtlCol="0" anchor="b"/>
          <a:lstStyle>
            <a:lvl1pPr algn="l">
              <a:defRPr sz="1100">
                <a:solidFill>
                  <a:schemeClr val="accent3"/>
                </a:solidFill>
              </a:defRPr>
            </a:lvl1pPr>
          </a:lstStyle>
          <a:p>
            <a:r>
              <a:rPr lang="en-US" dirty="0"/>
              <a:t>Slide </a:t>
            </a:r>
            <a:fld id="{D9A648C1-F151-4CF5-B9CC-6608EAC3961C}" type="slidenum">
              <a:rPr lang="en-US" smtClean="0"/>
              <a:pPr/>
              <a:t>‹#›</a:t>
            </a:fld>
            <a:endParaRPr lang="en-US" dirty="0"/>
          </a:p>
        </p:txBody>
      </p:sp>
    </p:spTree>
    <p:extLst>
      <p:ext uri="{BB962C8B-B14F-4D97-AF65-F5344CB8AC3E}">
        <p14:creationId xmlns:p14="http://schemas.microsoft.com/office/powerpoint/2010/main" val="4089149608"/>
      </p:ext>
    </p:extLst>
  </p:cSld>
  <p:clrMap bg1="lt1" tx1="dk1" bg2="lt2" tx2="dk2" accent1="accent1" accent2="accent2" accent3="accent3" accent4="accent4" accent5="accent5" accent6="accent6" hlink="hlink" folHlink="folHlink"/>
  <p:hf hdr="0" dt="0"/>
  <p:notesStyle>
    <a:lvl1pPr marL="0" indent="0" algn="l" defTabSz="914400" rtl="0" eaLnBrk="1" latinLnBrk="0" hangingPunct="1">
      <a:spcBef>
        <a:spcPts val="200"/>
      </a:spcBef>
      <a:spcAft>
        <a:spcPts val="200"/>
      </a:spcAft>
      <a:buFont typeface="Arial" panose="020B0604020202020204" pitchFamily="34" charset="0"/>
      <a:buChar char="​"/>
      <a:defRPr sz="1200" kern="1200">
        <a:solidFill>
          <a:schemeClr val="tx1"/>
        </a:solidFill>
        <a:latin typeface="+mn-lt"/>
        <a:ea typeface="+mn-ea"/>
        <a:cs typeface="+mn-cs"/>
      </a:defRPr>
    </a:lvl1pPr>
    <a:lvl2pPr marL="0" indent="0" algn="l" defTabSz="914400" rtl="0" eaLnBrk="1" latinLnBrk="0" hangingPunct="1">
      <a:spcBef>
        <a:spcPts val="200"/>
      </a:spcBef>
      <a:spcAft>
        <a:spcPts val="200"/>
      </a:spcAft>
      <a:buFont typeface="Arial" panose="020B0604020202020204" pitchFamily="34" charset="0"/>
      <a:buChar char="​"/>
      <a:defRPr sz="1200" b="1" kern="1200">
        <a:solidFill>
          <a:schemeClr val="tx1"/>
        </a:solidFill>
        <a:latin typeface="+mn-lt"/>
        <a:ea typeface="+mn-ea"/>
        <a:cs typeface="+mn-cs"/>
      </a:defRPr>
    </a:lvl2pPr>
    <a:lvl3pPr marL="0" indent="0" algn="l" defTabSz="914400" rtl="0" eaLnBrk="1" latinLnBrk="0" hangingPunct="1">
      <a:buFont typeface="Arial" panose="020B0604020202020204" pitchFamily="34" charset="0"/>
      <a:buChar char="​"/>
      <a:defRPr sz="1200" i="1" kern="1200">
        <a:solidFill>
          <a:schemeClr val="tx1"/>
        </a:solidFill>
        <a:latin typeface="+mn-lt"/>
        <a:ea typeface="+mn-ea"/>
        <a:cs typeface="+mn-cs"/>
      </a:defRPr>
    </a:lvl3pPr>
    <a:lvl4pPr marL="112713" indent="-112713"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85750" indent="-171450" algn="l" defTabSz="914400" rtl="0" eaLnBrk="1" latinLnBrk="0" hangingPunct="1">
      <a:buFont typeface="Symbol" panose="05050102010706020507" pitchFamily="18"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www.socialstylenavigator.com/"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slide" Target="../slides/slide91.xml"/><Relationship Id="rId1" Type="http://schemas.openxmlformats.org/officeDocument/2006/relationships/notesMaster" Target="../notesMasters/notesMaster1.xml"/><Relationship Id="rId4" Type="http://schemas.openxmlformats.org/officeDocument/2006/relationships/image" Target="../media/image340.png"/></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738" y="0"/>
            <a:ext cx="7204075" cy="4052888"/>
          </a:xfrm>
        </p:spPr>
      </p:sp>
      <p:sp>
        <p:nvSpPr>
          <p:cNvPr id="3" name="Notes Placeholder 2"/>
          <p:cNvSpPr>
            <a:spLocks noGrp="1"/>
          </p:cNvSpPr>
          <p:nvPr>
            <p:ph type="body" idx="1"/>
          </p:nvPr>
        </p:nvSpPr>
        <p:spPr>
          <a:xfrm>
            <a:off x="518625" y="4868942"/>
            <a:ext cx="6476301" cy="816768"/>
          </a:xfrm>
        </p:spPr>
        <p:txBody>
          <a:bodyPr/>
          <a:lstStyle/>
          <a:p>
            <a:r>
              <a:rPr lang="en-US" sz="1100" b="1" dirty="0">
                <a:solidFill>
                  <a:srgbClr val="000000"/>
                </a:solidFill>
                <a:latin typeface="Arial" panose="020B0604020202020204" pitchFamily="34" charset="0"/>
              </a:rPr>
              <a:t>2 Minutes</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WELCOME </a:t>
            </a:r>
            <a:r>
              <a:rPr lang="en-US" sz="1100" dirty="0">
                <a:solidFill>
                  <a:srgbClr val="000000"/>
                </a:solidFill>
                <a:latin typeface="Arial" panose="020B0604020202020204" pitchFamily="34" charset="0"/>
              </a:rPr>
              <a:t>participants to the session and </a:t>
            </a:r>
            <a:r>
              <a:rPr lang="en-US" sz="1100" b="1" dirty="0">
                <a:solidFill>
                  <a:srgbClr val="000000"/>
                </a:solidFill>
                <a:latin typeface="Arial" panose="020B0604020202020204" pitchFamily="34" charset="0"/>
              </a:rPr>
              <a:t>REVIEW</a:t>
            </a:r>
            <a:r>
              <a:rPr lang="en-US" sz="1100" dirty="0">
                <a:solidFill>
                  <a:srgbClr val="000000"/>
                </a:solidFill>
                <a:latin typeface="Arial" panose="020B0604020202020204" pitchFamily="34" charset="0"/>
              </a:rPr>
              <a:t> key points about TRACOM’s SOCIAL STYLE Model: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One of the most widely used and highly regarded behavioral models in use today.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Will help you develop insight about your behavioral strengths and weaknesses, and your customers’ behavioral preferences.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Originally developed in the 1960s by psychologists David Merrill and Roger Reid.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Used worldwide by millions of people. </a:t>
            </a:r>
          </a:p>
          <a:p>
            <a:endParaRPr lang="en-US" sz="1100" dirty="0">
              <a:solidFill>
                <a:srgbClr val="000000"/>
              </a:solidFill>
              <a:latin typeface="Arial" panose="020B0604020202020204" pitchFamily="34" charset="0"/>
            </a:endParaRPr>
          </a:p>
          <a:p>
            <a:pPr algn="l"/>
            <a:r>
              <a:rPr lang="en-US" sz="1100" b="1" dirty="0">
                <a:solidFill>
                  <a:srgbClr val="000000"/>
                </a:solidFill>
                <a:latin typeface="Arial" panose="020B0604020202020204" pitchFamily="34" charset="0"/>
              </a:rPr>
              <a:t>PROGRAM BENEFITS </a:t>
            </a:r>
          </a:p>
          <a:p>
            <a:pPr algn="l"/>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b="0" dirty="0">
                <a:solidFill>
                  <a:srgbClr val="000000"/>
                </a:solidFill>
                <a:latin typeface="Arial" panose="020B0604020202020204" pitchFamily="34" charset="0"/>
              </a:rPr>
              <a:t>Working successfully with customers depends on developing good relationships. You can do this by understanding your own Style and, more importantly, other people’s Styles. This allows you to practice Versatility by adjusting your behavior to meet other people’s Style preferences. Research shows that people who consistently show Versatility are more effective in their jobs than people who don’t show Versatility.</a:t>
            </a:r>
            <a:endParaRPr lang="en-US" sz="105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Tree>
    <p:extLst>
      <p:ext uri="{BB962C8B-B14F-4D97-AF65-F5344CB8AC3E}">
        <p14:creationId xmlns:p14="http://schemas.microsoft.com/office/powerpoint/2010/main" val="2430013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8)</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a:t>
            </a:r>
            <a:r>
              <a:rPr lang="en-US" sz="1100" b="0" dirty="0">
                <a:solidFill>
                  <a:srgbClr val="000000"/>
                </a:solidFill>
                <a:latin typeface="Arial" panose="020B0604020202020204" pitchFamily="34" charset="0"/>
              </a:rPr>
              <a:t> When we first meet people, we often form immediate impressions, even after just a few seconds. This is </a:t>
            </a:r>
            <a:r>
              <a:rPr lang="en-US" sz="2000" b="0" kern="1200" dirty="0">
                <a:solidFill>
                  <a:schemeClr val="tx1"/>
                </a:solidFill>
                <a:latin typeface="+mn-lt"/>
                <a:ea typeface="+mn-ea"/>
                <a:cs typeface="+mn-cs"/>
              </a:rPr>
              <a:t>subconscious</a:t>
            </a:r>
            <a:r>
              <a:rPr lang="en-US" sz="1100" b="0" dirty="0">
                <a:solidFill>
                  <a:srgbClr val="000000"/>
                </a:solidFill>
                <a:latin typeface="Arial" panose="020B0604020202020204" pitchFamily="34" charset="0"/>
              </a:rPr>
              <a:t> (below our level of awareness) and happens immediately.</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a:t>
            </a:r>
            <a:r>
              <a:rPr lang="en-US" sz="1100" dirty="0">
                <a:solidFill>
                  <a:srgbClr val="000000"/>
                </a:solidFill>
                <a:latin typeface="Arial" panose="020B0604020202020204" pitchFamily="34" charset="0"/>
              </a:rPr>
              <a:t> </a:t>
            </a:r>
          </a:p>
          <a:p>
            <a:r>
              <a:rPr lang="en-US" sz="1100" dirty="0">
                <a:solidFill>
                  <a:srgbClr val="000000"/>
                </a:solidFill>
                <a:latin typeface="Arial" panose="020B0604020202020204" pitchFamily="34" charset="0"/>
              </a:rPr>
              <a:t>Traits Column:   What we think we know about a person, based on interactions; subjective opinions. </a:t>
            </a:r>
          </a:p>
          <a:p>
            <a:r>
              <a:rPr lang="en-US" sz="1100" dirty="0">
                <a:solidFill>
                  <a:srgbClr val="000000"/>
                </a:solidFill>
                <a:latin typeface="Arial" panose="020B0604020202020204" pitchFamily="34" charset="0"/>
              </a:rPr>
              <a:t>Judgments Column:   Our reactions to others; conclusions or evaluations we make, based on our subjective opinions. </a:t>
            </a:r>
          </a:p>
          <a:p>
            <a:r>
              <a:rPr lang="en-US" sz="1100" dirty="0">
                <a:solidFill>
                  <a:srgbClr val="000000"/>
                </a:solidFill>
                <a:latin typeface="Arial" panose="020B0604020202020204" pitchFamily="34" charset="0"/>
              </a:rPr>
              <a:t>Observable Behavior Column:   Things others “Say and Do”; more objective and observable behaviors.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Traits and Judgments are most subjective in nature and contain positive or negative descriptions.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objective and contains no positive or negative value.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an important tool for assessing others’ Styles. By focusing on Observable Behavior, you gain objectivity, which is critical for understanding people’s Styles.</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10</a:t>
            </a:fld>
            <a:endParaRPr lang="en-US" dirty="0"/>
          </a:p>
        </p:txBody>
      </p:sp>
    </p:spTree>
    <p:extLst>
      <p:ext uri="{BB962C8B-B14F-4D97-AF65-F5344CB8AC3E}">
        <p14:creationId xmlns:p14="http://schemas.microsoft.com/office/powerpoint/2010/main" val="861883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1" dirty="0"/>
              <a:t>SAY</a:t>
            </a:r>
            <a:r>
              <a:rPr lang="en-US" dirty="0"/>
              <a:t> We measure observable behavior on two dimensions:  Assertiveness and Responsiveness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11</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82351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 (Workbook, page 9)</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To become more effective with others, we follow a behavioral model. There are two dimensions of behavior that define SOCIAL STYLE:  Assertiveness and Responsiveness.</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the degree to which we ask or tell when interacting with others. The two anchors for Assertiveness are </a:t>
            </a:r>
            <a:r>
              <a:rPr lang="en-US" sz="1100" b="1" dirty="0">
                <a:solidFill>
                  <a:srgbClr val="000000"/>
                </a:solidFill>
                <a:latin typeface="+mn-lt"/>
              </a:rPr>
              <a:t>Ask </a:t>
            </a:r>
            <a:r>
              <a:rPr lang="en-US" sz="1100" dirty="0">
                <a:solidFill>
                  <a:srgbClr val="000000"/>
                </a:solidFill>
                <a:latin typeface="Arial" panose="020B0604020202020204" pitchFamily="34" charset="0"/>
              </a:rPr>
              <a:t>on the left side of the continuum and </a:t>
            </a:r>
            <a:r>
              <a:rPr lang="en-US" sz="1100" b="1" dirty="0">
                <a:solidFill>
                  <a:srgbClr val="000000"/>
                </a:solidFill>
                <a:latin typeface="+mn-lt"/>
              </a:rPr>
              <a:t>Tell </a:t>
            </a:r>
            <a:r>
              <a:rPr lang="en-US" sz="1100" dirty="0">
                <a:solidFill>
                  <a:srgbClr val="000000"/>
                </a:solidFill>
                <a:latin typeface="Arial" panose="020B0604020202020204" pitchFamily="34" charset="0"/>
              </a:rPr>
              <a:t>on the right side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a measurement of how we try to influence others to take action. If you are more “Tell” Assertive, you state your opinions directly. You tend to declare your viewpoints and try to direct the actions of others.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“Let’s have lunch today!”</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“Ask” Assertive, you tend to be more cautious and reserved about sharing your opinions. You attempt to influence others in a more quiet, low-key, questioning manner.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“Would you like to have lunch with me today?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12</a:t>
            </a:fld>
            <a:endParaRPr lang="en-US" dirty="0"/>
          </a:p>
        </p:txBody>
      </p:sp>
    </p:spTree>
    <p:extLst>
      <p:ext uri="{BB962C8B-B14F-4D97-AF65-F5344CB8AC3E}">
        <p14:creationId xmlns:p14="http://schemas.microsoft.com/office/powerpoint/2010/main" val="3059706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3 Minutes (Workbook, page 10)</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Assertiveness scale helps predict a person’s behavior because it represents a “theme” or typical pattern. There are verbal and non-verbal clues to indicate a person’s Assertiveness.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for examples of verbal and non-verbal clues for Ask-Assertive and Tell-Assertive individuals.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indicators of Assertiveness:  </a:t>
            </a:r>
          </a:p>
          <a:p>
            <a:endParaRPr lang="en-US" sz="1100" b="1" dirty="0">
              <a:solidFill>
                <a:srgbClr val="000000"/>
              </a:solidFill>
              <a:latin typeface="+mn-lt"/>
            </a:endParaRPr>
          </a:p>
          <a:p>
            <a:r>
              <a:rPr lang="en-US" sz="1100" b="1" dirty="0">
                <a:solidFill>
                  <a:srgbClr val="000000"/>
                </a:solidFill>
                <a:latin typeface="+mn-lt"/>
              </a:rPr>
              <a:t>Verbal:  </a:t>
            </a:r>
            <a:r>
              <a:rPr lang="en-US" sz="1100" dirty="0">
                <a:solidFill>
                  <a:srgbClr val="000000"/>
                </a:solidFill>
                <a:latin typeface="Arial" panose="020B0604020202020204" pitchFamily="34" charset="0"/>
              </a:rPr>
              <a:t>Ask-Assertive individuals use a slower pace, less quantity (fewer words), and quieter volume. Tell-Assertive individuals use a faster pace, talk more, and a louder volume. </a:t>
            </a:r>
          </a:p>
          <a:p>
            <a:endParaRPr lang="en-US" sz="1100" b="1" dirty="0">
              <a:solidFill>
                <a:srgbClr val="000000"/>
              </a:solidFill>
              <a:latin typeface="+mn-lt"/>
            </a:endParaRPr>
          </a:p>
          <a:p>
            <a:r>
              <a:rPr lang="en-US" sz="1100" b="1" dirty="0">
                <a:solidFill>
                  <a:srgbClr val="000000"/>
                </a:solidFill>
                <a:latin typeface="+mn-lt"/>
              </a:rPr>
              <a:t>Non-Verbal:  </a:t>
            </a:r>
            <a:r>
              <a:rPr lang="en-US" sz="1100" dirty="0">
                <a:solidFill>
                  <a:srgbClr val="000000"/>
                </a:solidFill>
                <a:latin typeface="Arial" panose="020B0604020202020204" pitchFamily="34" charset="0"/>
              </a:rPr>
              <a:t>Ask-Assertive individuals show relaxed hands and gestures, lean back, and use less direct eye contact. Tell-Assertive individuals have a directive use of hands, lean forward, and use more direct eye contact. </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13</a:t>
            </a:fld>
            <a:endParaRPr lang="en-US" dirty="0"/>
          </a:p>
        </p:txBody>
      </p:sp>
      <p:graphicFrame>
        <p:nvGraphicFramePr>
          <p:cNvPr id="8" name="Table 7">
            <a:extLst>
              <a:ext uri="{FF2B5EF4-FFF2-40B4-BE49-F238E27FC236}">
                <a16:creationId xmlns:a16="http://schemas.microsoft.com/office/drawing/2014/main" id="{02FE0031-053F-48F4-AE9D-851D4D6996AB}"/>
              </a:ext>
            </a:extLst>
          </p:cNvPr>
          <p:cNvGraphicFramePr>
            <a:graphicFrameLocks noGrp="1"/>
          </p:cNvGraphicFramePr>
          <p:nvPr>
            <p:extLst>
              <p:ext uri="{D42A27DB-BD31-4B8C-83A1-F6EECF244321}">
                <p14:modId xmlns:p14="http://schemas.microsoft.com/office/powerpoint/2010/main" val="1571928766"/>
              </p:ext>
            </p:extLst>
          </p:nvPr>
        </p:nvGraphicFramePr>
        <p:xfrm>
          <a:off x="518159" y="6255025"/>
          <a:ext cx="6476300" cy="2749437"/>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05493">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798744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10 Minutes (Workbook, page 11)</a:t>
            </a:r>
          </a:p>
          <a:p>
            <a:endParaRPr lang="en-US" sz="1100" dirty="0"/>
          </a:p>
          <a:p>
            <a:r>
              <a:rPr lang="en-US" sz="1100" b="1" dirty="0">
                <a:solidFill>
                  <a:srgbClr val="000000"/>
                </a:solidFill>
                <a:latin typeface="Arial" panose="020B0604020202020204" pitchFamily="34" charset="0"/>
              </a:rPr>
              <a:t>PLAY </a:t>
            </a:r>
            <a:r>
              <a:rPr lang="en-US" sz="1100" dirty="0">
                <a:solidFill>
                  <a:srgbClr val="000000"/>
                </a:solidFill>
                <a:latin typeface="Arial" panose="020B0604020202020204" pitchFamily="34" charset="0"/>
              </a:rPr>
              <a:t>the same Video Part 1, again, now that participants have been introduced to Assertiveness.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them to observe verbal and non-verbal “Say and Do” behaviors and record their observations on page 11 of their Participant Workbook.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DISCUSS </a:t>
            </a:r>
            <a:r>
              <a:rPr lang="en-US" sz="1100" dirty="0">
                <a:solidFill>
                  <a:srgbClr val="000000"/>
                </a:solidFill>
                <a:latin typeface="Arial" panose="020B0604020202020204" pitchFamily="34" charset="0"/>
              </a:rPr>
              <a:t>video characters related to Assertiveness.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to share some subjective “Say and Do” verbal and non-verbal behaviors of each of the team members. Think about speech characteristics such as pace, quantity, and volume for verbal behaviors and use of hands, posture, and eye contact for non-verbal behaviors.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What is different about your observations from the first time you saw the video?  (Answer:  They are much more objective.) This contrasts with the subjective observations participants made earlier.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Based on your understanding of the Assertiveness dimension, where do you think each of the characters falls on the Assertiveness continuum?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Assertiveness is neither positive nor negative; it is neutral. There is no good or bad place on the Assertiveness scale. Your level of Assertiveness only becomes positive or negative when used appropriately or inappropriately. </a:t>
            </a:r>
          </a:p>
          <a:p>
            <a:pPr defTabSz="966612">
              <a:spcBef>
                <a:spcPts val="211"/>
              </a:spcBef>
              <a:spcAft>
                <a:spcPts val="211"/>
              </a:spcAft>
              <a:defRPr/>
            </a:pPr>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14</a:t>
            </a:fld>
            <a:endParaRPr lang="en-US" dirty="0"/>
          </a:p>
        </p:txBody>
      </p:sp>
    </p:spTree>
    <p:extLst>
      <p:ext uri="{BB962C8B-B14F-4D97-AF65-F5344CB8AC3E}">
        <p14:creationId xmlns:p14="http://schemas.microsoft.com/office/powerpoint/2010/main" val="2349365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solidFill>
                  <a:srgbClr val="000000"/>
                </a:solidFill>
                <a:latin typeface="Arial" panose="020B0604020202020204" pitchFamily="34" charset="0"/>
              </a:rPr>
              <a:t>10 Minutes (Workbook, page 12)</a:t>
            </a:r>
          </a:p>
          <a:p>
            <a:endParaRPr lang="en-US" sz="1100" dirty="0"/>
          </a:p>
          <a:p>
            <a:r>
              <a:rPr lang="en-US" sz="1800" b="1" i="0" u="none" strike="noStrike" baseline="0" dirty="0">
                <a:solidFill>
                  <a:srgbClr val="005088"/>
                </a:solidFill>
                <a:latin typeface="Museo 500"/>
              </a:rPr>
              <a:t>SAY</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Using the customer that you identified earlier, think about, and then write down, that person’s Assertiveness behaviors. Include the person’s verbal and non-verbal behaviors. Think about their speech characteristics such as pace, quantity, and volume for verbal behaviors and use of hands, posture, and eye contact for non-verbal behaviors. </a:t>
            </a:r>
          </a:p>
          <a:p>
            <a:endParaRPr lang="en-US" sz="1800" b="0" i="0" u="none" strike="noStrike" baseline="0" dirty="0">
              <a:solidFill>
                <a:srgbClr val="000000"/>
              </a:solidFill>
              <a:latin typeface="Museo Sans 300"/>
            </a:endParaRPr>
          </a:p>
          <a:p>
            <a:r>
              <a:rPr lang="en-US" sz="1800" b="1" i="0" u="none" strike="noStrike" baseline="0" dirty="0">
                <a:solidFill>
                  <a:srgbClr val="005088"/>
                </a:solidFill>
                <a:latin typeface="Museo 500"/>
              </a:rPr>
              <a:t>DEBRIEF</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 exercise by asking participants to briefly share the information about their customer’s Ask or Tell Assertive behaviors.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RECORD</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their information on a virtual white board or flip chart.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ASK</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What is different about your observations from the first time you described this person? </a:t>
            </a:r>
          </a:p>
          <a:p>
            <a:r>
              <a:rPr lang="en-US" sz="1800" b="0" i="0" u="none" strike="noStrike" baseline="0" dirty="0">
                <a:solidFill>
                  <a:srgbClr val="000000"/>
                </a:solidFill>
                <a:latin typeface="Museo Sans 300"/>
              </a:rPr>
              <a:t>Answer: They are much more objective. This contrasts with the subjective observations participants made earlier.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ASK</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Based on your understanding of the Assertiveness dimension, where do you think your customer falls on the Assertiveness continuum?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EMPHASIZE</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that Assertiveness is neither positive nor negative; it is neutral. There is no good or bad place on the Assertiveness scale. </a:t>
            </a:r>
          </a:p>
          <a:p>
            <a:endParaRPr lang="en-US" sz="1800" b="0" i="0" u="none" strike="noStrike" baseline="0" dirty="0">
              <a:solidFill>
                <a:srgbClr val="000000"/>
              </a:solidFill>
              <a:latin typeface="Museo Sans 300"/>
            </a:endParaRP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15</a:t>
            </a:fld>
            <a:endParaRPr lang="en-US" dirty="0"/>
          </a:p>
        </p:txBody>
      </p:sp>
      <p:graphicFrame>
        <p:nvGraphicFramePr>
          <p:cNvPr id="8" name="Table 7">
            <a:extLst>
              <a:ext uri="{FF2B5EF4-FFF2-40B4-BE49-F238E27FC236}">
                <a16:creationId xmlns:a16="http://schemas.microsoft.com/office/drawing/2014/main" id="{02FE0031-053F-48F4-AE9D-851D4D6996AB}"/>
              </a:ext>
            </a:extLst>
          </p:cNvPr>
          <p:cNvGraphicFramePr>
            <a:graphicFrameLocks noGrp="1"/>
          </p:cNvGraphicFramePr>
          <p:nvPr>
            <p:extLst>
              <p:ext uri="{D42A27DB-BD31-4B8C-83A1-F6EECF244321}">
                <p14:modId xmlns:p14="http://schemas.microsoft.com/office/powerpoint/2010/main" val="1571928766"/>
              </p:ext>
            </p:extLst>
          </p:nvPr>
        </p:nvGraphicFramePr>
        <p:xfrm>
          <a:off x="518159" y="6255025"/>
          <a:ext cx="6476300" cy="2749437"/>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05493">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05493">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05493">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05493">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05493">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05493">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533871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211"/>
              </a:spcBef>
              <a:spcAft>
                <a:spcPts val="211"/>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 Minutes (Workbook, page 13)</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SAY </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Responsiveness is the degree to which people tend to control (don’t outwardly display emotions) or emote (outwardly display emotions). </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 two descriptive anchors for the Responsiveness scale are </a:t>
            </a: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rPr>
              <a:t>Controls </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on the top of the continuum and </a:t>
            </a: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rPr>
              <a:t>Emotes </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on the bottom of the continuum. </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Responsiveness is also the extent to which you react to emotional appeals or displays. </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If you control your emotions, you usually don’t react to emotional appeals and are more likely to focus on ideas, data, and tasks. You are less likely to share your feelings publicly. </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If you are more emoting, you share and display your emotions with others. You are more likely to respond to emotional appeals and displays from others.</a:t>
            </a:r>
          </a:p>
          <a:p>
            <a:endParaRPr lang="en-US" sz="1100" dirty="0">
              <a:solidFill>
                <a:schemeClr val="tx2"/>
              </a:solidFill>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16</a:t>
            </a:fld>
            <a:endParaRPr lang="en-US" dirty="0"/>
          </a:p>
        </p:txBody>
      </p:sp>
      <p:graphicFrame>
        <p:nvGraphicFramePr>
          <p:cNvPr id="7" name="Table 7">
            <a:extLst>
              <a:ext uri="{FF2B5EF4-FFF2-40B4-BE49-F238E27FC236}">
                <a16:creationId xmlns:a16="http://schemas.microsoft.com/office/drawing/2014/main" id="{CA97944D-0BB7-4E45-B17B-486788F7A2FB}"/>
              </a:ext>
            </a:extLst>
          </p:cNvPr>
          <p:cNvGraphicFramePr>
            <a:graphicFrameLocks noGrp="1"/>
          </p:cNvGraphicFramePr>
          <p:nvPr>
            <p:extLst>
              <p:ext uri="{D42A27DB-BD31-4B8C-83A1-F6EECF244321}">
                <p14:modId xmlns:p14="http://schemas.microsoft.com/office/powerpoint/2010/main" val="735079250"/>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65176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3 Minutes (Workbook, page 14)</a:t>
            </a: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Responsiveness scale, like the Assertiveness scale, helps us to predict a person’s behavior because it is a “theme” or typical pattern.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for their opinions on the verbal and non-verbal clues of Control- and Emote-oriented individuals.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clues to responsive behavior as noted on the slide.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neither a positive nor a negative quality; it is neutral.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and Responsiveness do not affect each other — they are independent of each other.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17</a:t>
            </a:fld>
            <a:endParaRPr lang="en-US" dirty="0"/>
          </a:p>
        </p:txBody>
      </p:sp>
      <p:graphicFrame>
        <p:nvGraphicFramePr>
          <p:cNvPr id="7" name="Table 7">
            <a:extLst>
              <a:ext uri="{FF2B5EF4-FFF2-40B4-BE49-F238E27FC236}">
                <a16:creationId xmlns:a16="http://schemas.microsoft.com/office/drawing/2014/main" id="{82BBD212-887F-413F-BF3C-EE6E2852160F}"/>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532729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10 Minutes (Workbook, page 15)</a:t>
            </a:r>
          </a:p>
          <a:p>
            <a:endParaRPr lang="en-US" sz="1100" dirty="0"/>
          </a:p>
          <a:p>
            <a:r>
              <a:rPr lang="en-US" sz="3200" b="1" i="0" u="none" strike="noStrike" baseline="0" dirty="0">
                <a:solidFill>
                  <a:srgbClr val="005088"/>
                </a:solidFill>
                <a:latin typeface="Museo 500"/>
              </a:rPr>
              <a:t>REPLAY</a:t>
            </a:r>
            <a:r>
              <a:rPr lang="en-US" sz="3200" b="0" i="0" u="none" strike="noStrike" baseline="0" dirty="0">
                <a:solidFill>
                  <a:srgbClr val="005088"/>
                </a:solidFill>
                <a:latin typeface="Museo 500"/>
              </a:rPr>
              <a:t> </a:t>
            </a:r>
            <a:r>
              <a:rPr lang="en-US" sz="3200" b="0" i="0" u="none" strike="noStrike" baseline="0" dirty="0">
                <a:solidFill>
                  <a:srgbClr val="000000"/>
                </a:solidFill>
                <a:latin typeface="Museo Sans 300"/>
              </a:rPr>
              <a:t>Video Part 1 again, now that participants have been introduced to Responsiveness.</a:t>
            </a:r>
          </a:p>
          <a:p>
            <a:endParaRPr lang="en-US" sz="3200" b="0" i="0" u="none" strike="noStrike" baseline="0" dirty="0">
              <a:solidFill>
                <a:srgbClr val="000000"/>
              </a:solidFill>
              <a:latin typeface="Museo Sans 300"/>
            </a:endParaRPr>
          </a:p>
          <a:p>
            <a:r>
              <a:rPr lang="en-US" sz="3200" b="1" i="0" u="none" strike="noStrike" baseline="0" dirty="0">
                <a:solidFill>
                  <a:srgbClr val="005088"/>
                </a:solidFill>
                <a:latin typeface="Museo 500"/>
              </a:rPr>
              <a:t>ASK</a:t>
            </a:r>
            <a:r>
              <a:rPr lang="en-US" sz="3200" b="0" i="0" u="none" strike="noStrike" baseline="0" dirty="0">
                <a:solidFill>
                  <a:srgbClr val="005088"/>
                </a:solidFill>
                <a:latin typeface="Museo 500"/>
              </a:rPr>
              <a:t> participants </a:t>
            </a:r>
            <a:r>
              <a:rPr lang="en-US" sz="3200" b="0" i="0" u="none" strike="noStrike" baseline="0" dirty="0">
                <a:solidFill>
                  <a:srgbClr val="000000"/>
                </a:solidFill>
                <a:latin typeface="Museo Sans 300"/>
              </a:rPr>
              <a:t>to observe verbal and non-verbal Say/Do behaviors. </a:t>
            </a:r>
            <a:endParaRPr lang="en-US" sz="1800" dirty="0">
              <a:solidFill>
                <a:srgbClr val="000000"/>
              </a:solidFill>
              <a:latin typeface="Arial" panose="020B0604020202020204" pitchFamily="34" charset="0"/>
            </a:endParaRPr>
          </a:p>
          <a:p>
            <a:endParaRPr lang="en-US" sz="1800" b="1" dirty="0">
              <a:solidFill>
                <a:srgbClr val="000000"/>
              </a:solidFill>
              <a:latin typeface="Arial" panose="020B0604020202020204" pitchFamily="34" charset="0"/>
            </a:endParaRPr>
          </a:p>
          <a:p>
            <a:r>
              <a:rPr lang="en-US" sz="1800" b="1" dirty="0">
                <a:solidFill>
                  <a:srgbClr val="000000"/>
                </a:solidFill>
                <a:latin typeface="Arial" panose="020B0604020202020204" pitchFamily="34" charset="0"/>
              </a:rPr>
              <a:t>SAY </a:t>
            </a:r>
            <a:r>
              <a:rPr lang="en-US" sz="1800" dirty="0">
                <a:solidFill>
                  <a:srgbClr val="000000"/>
                </a:solidFill>
                <a:latin typeface="Arial" panose="020B0604020202020204" pitchFamily="34" charset="0"/>
              </a:rPr>
              <a:t>Think about verbal clues such as vocal emotion, subjects, and what each team member describes. What did you observe?  For non-verbal clues, think about use of hands, posture, and facial expressions. </a:t>
            </a:r>
          </a:p>
          <a:p>
            <a:endParaRPr lang="en-US" sz="18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Based on your understanding of Responsiveness, where do you think each of the characters falls on the Responsiveness scale?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Assertiveness and Responsiveness dimensions assess behavior, not personality or intelligence, and they are independent of each other.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18</a:t>
            </a:fld>
            <a:endParaRPr lang="en-US" dirty="0"/>
          </a:p>
        </p:txBody>
      </p:sp>
    </p:spTree>
    <p:extLst>
      <p:ext uri="{BB962C8B-B14F-4D97-AF65-F5344CB8AC3E}">
        <p14:creationId xmlns:p14="http://schemas.microsoft.com/office/powerpoint/2010/main" val="872177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800" b="1" dirty="0">
                <a:solidFill>
                  <a:srgbClr val="000000"/>
                </a:solidFill>
                <a:latin typeface="Arial" panose="020B0604020202020204" pitchFamily="34" charset="0"/>
              </a:rPr>
              <a:t>10 Minutes (Workbook, page 16)</a:t>
            </a:r>
          </a:p>
          <a:p>
            <a:endParaRPr lang="en-US" sz="1800" dirty="0"/>
          </a:p>
          <a:p>
            <a:r>
              <a:rPr lang="en-US" sz="1800" b="1" i="0" u="none" strike="noStrike" baseline="0" dirty="0">
                <a:solidFill>
                  <a:srgbClr val="005088"/>
                </a:solidFill>
                <a:latin typeface="Museo 500"/>
              </a:rPr>
              <a:t>SAY</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Using the customer that you identified earlier, think about, and then write down, that person’s Responsiveness behaviors. Include their verbal and non-verbal behaviors. Think about speech characteristics such as emotion in their voice, subjects of speech, forms of descriptors, and non-verbal behaviors such as use of hands, body posture, and use of facial expressions.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DEBRIEF</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 exercise by asking participants to briefly share the information about their customer’s Control or Emote Responsiveness Behaviors.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RECORD</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their information on a virtual white board or flip chart.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ASK</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What is different about your observations from the first time you described this person? </a:t>
            </a:r>
          </a:p>
          <a:p>
            <a:r>
              <a:rPr lang="en-US" sz="1800" b="0" i="0" u="none" strike="noStrike" baseline="0" dirty="0">
                <a:solidFill>
                  <a:srgbClr val="000000"/>
                </a:solidFill>
                <a:latin typeface="Museo Sans 300"/>
              </a:rPr>
              <a:t>Answer: They are much more objective. This difference contrasts with the subjective observations participants made earlier.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ASK</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Based on your understanding of the Responsiveness Dimension, where do you think your customer falls on the Responsiveness continuum? </a:t>
            </a:r>
          </a:p>
          <a:p>
            <a:endParaRPr lang="en-US" sz="110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19</a:t>
            </a:fld>
            <a:endParaRPr lang="en-US" dirty="0"/>
          </a:p>
        </p:txBody>
      </p:sp>
      <p:graphicFrame>
        <p:nvGraphicFramePr>
          <p:cNvPr id="7" name="Table 7">
            <a:extLst>
              <a:ext uri="{FF2B5EF4-FFF2-40B4-BE49-F238E27FC236}">
                <a16:creationId xmlns:a16="http://schemas.microsoft.com/office/drawing/2014/main" id="{82BBD212-887F-413F-BF3C-EE6E2852160F}"/>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741056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2)</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a:t>
            </a:r>
            <a:r>
              <a:rPr lang="en-US" sz="1100" b="0" dirty="0">
                <a:solidFill>
                  <a:srgbClr val="000000"/>
                </a:solidFill>
                <a:latin typeface="Arial" panose="020B0604020202020204" pitchFamily="34" charset="0"/>
              </a:rPr>
              <a:t> This program will bring you on a journey. The ultimate goal is to work more effectively with your customers and others. We’ll get there through a process that starts with understanding yourself and how your behavior affects your productivity and relationships. We refer to these as “know yourself” and “control yourself.”</a:t>
            </a:r>
          </a:p>
          <a:p>
            <a:endParaRPr lang="en-US" sz="1100" b="0" dirty="0">
              <a:solidFill>
                <a:srgbClr val="000000"/>
              </a:solidFill>
              <a:latin typeface="Arial" panose="020B0604020202020204" pitchFamily="34" charset="0"/>
            </a:endParaRPr>
          </a:p>
          <a:p>
            <a:r>
              <a:rPr lang="en-US" sz="1100" b="0" dirty="0">
                <a:solidFill>
                  <a:srgbClr val="000000"/>
                </a:solidFill>
                <a:latin typeface="Arial" panose="020B0604020202020204" pitchFamily="34" charset="0"/>
              </a:rPr>
              <a:t>Most importantly though, you’ll begin to focus on understanding others and their preferences for getting work done. This is called “know others.” With this understanding of others’ behavioral styles, you’ll begin to practice your Versatility, which is “do something for others.”</a:t>
            </a:r>
          </a:p>
          <a:p>
            <a:endParaRPr lang="en-US" sz="1100" b="0" dirty="0">
              <a:solidFill>
                <a:srgbClr val="000000"/>
              </a:solidFill>
              <a:latin typeface="Arial" panose="020B0604020202020204" pitchFamily="34" charset="0"/>
            </a:endParaRPr>
          </a:p>
          <a:p>
            <a:r>
              <a:rPr lang="en-US" sz="1100" b="0" dirty="0">
                <a:solidFill>
                  <a:srgbClr val="000000"/>
                </a:solidFill>
                <a:latin typeface="Arial" panose="020B0604020202020204" pitchFamily="34" charset="0"/>
              </a:rPr>
              <a:t>We’ll talk more about these four steps later, but as we progress through the program, you’ll see how they are applied. </a:t>
            </a:r>
          </a:p>
          <a:p>
            <a:endParaRPr lang="en-US" sz="1100" b="0" dirty="0">
              <a:solidFill>
                <a:srgbClr val="000000"/>
              </a:solidFill>
              <a:latin typeface="Arial" panose="020B0604020202020204" pitchFamily="34" charset="0"/>
            </a:endParaRPr>
          </a:p>
          <a:p>
            <a:r>
              <a:rPr lang="en-US" sz="1100" b="0" dirty="0">
                <a:solidFill>
                  <a:srgbClr val="000000"/>
                </a:solidFill>
                <a:latin typeface="Arial" panose="020B0604020202020204" pitchFamily="34" charset="0"/>
              </a:rPr>
              <a:t>By the end of the program, you’ll have insight into your own Style and behavior, and the Style of at least one of your customers. You’ll build on this knowledge to develop more effective ways of working with your customers through practicing Versatility.</a:t>
            </a:r>
            <a:endParaRPr lang="en-US" sz="1100" b="1" dirty="0">
              <a:solidFill>
                <a:srgbClr val="000000"/>
              </a:solidFill>
              <a:latin typeface="Arial" panose="020B0604020202020204" pitchFamily="34"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a:t>
            </a:fld>
            <a:endParaRPr lang="en-US" dirty="0"/>
          </a:p>
        </p:txBody>
      </p:sp>
    </p:spTree>
    <p:extLst>
      <p:ext uri="{BB962C8B-B14F-4D97-AF65-F5344CB8AC3E}">
        <p14:creationId xmlns:p14="http://schemas.microsoft.com/office/powerpoint/2010/main" val="36431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1" dirty="0"/>
              <a:t>SAY</a:t>
            </a:r>
            <a:r>
              <a:rPr lang="en-US" dirty="0"/>
              <a:t> Now that you understand Assertiveness and Responsiveness, we’ll see how they form the SOCIAL STYLE Model.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20</a:t>
            </a:fld>
            <a:endParaRPr lang="en-US" dirty="0"/>
          </a:p>
        </p:txBody>
      </p:sp>
      <p:graphicFrame>
        <p:nvGraphicFramePr>
          <p:cNvPr id="9" name="Table 7">
            <a:extLst>
              <a:ext uri="{FF2B5EF4-FFF2-40B4-BE49-F238E27FC236}">
                <a16:creationId xmlns:a16="http://schemas.microsoft.com/office/drawing/2014/main" id="{887FEC18-A7ED-4760-A447-AE6BE9BB813B}"/>
              </a:ext>
            </a:extLst>
          </p:cNvPr>
          <p:cNvGraphicFramePr>
            <a:graphicFrameLocks noGrp="1"/>
          </p:cNvGraphicFramePr>
          <p:nvPr>
            <p:extLst>
              <p:ext uri="{D42A27DB-BD31-4B8C-83A1-F6EECF244321}">
                <p14:modId xmlns:p14="http://schemas.microsoft.com/office/powerpoint/2010/main" val="2405014564"/>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00082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4 Minutes (Workbook, page 17)</a:t>
            </a:r>
          </a:p>
          <a:p>
            <a:endParaRPr lang="en-US" sz="1100" dirty="0"/>
          </a:p>
          <a:p>
            <a:pPr lvl="1"/>
            <a:r>
              <a:rPr lang="en-US" sz="1100" dirty="0"/>
              <a:t>CLICK TO REVEAL EACH QUADRANT</a:t>
            </a:r>
          </a:p>
          <a:p>
            <a:pPr lvl="1"/>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By combining Assertiveness and Responsiveness, the four SOCIAL STYLEs are formed.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No individual will display one Style exclusively; but, in a short time, you can determine the patterns that define a person’s Style. Once you know a person’s Style, you can adjust your behavior to develop a more effective relationship. </a:t>
            </a:r>
          </a:p>
          <a:p>
            <a:endParaRPr lang="en-US" sz="1100"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21</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0"/>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87488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5 Minutes (Workbook, page 18)</a:t>
            </a:r>
          </a:p>
          <a:p>
            <a:pPr defTabSz="966612">
              <a:spcBef>
                <a:spcPts val="211"/>
              </a:spcBef>
              <a:spcAft>
                <a:spcPts val="211"/>
              </a:spcAft>
              <a:defRPr/>
            </a:pPr>
            <a:endParaRPr lang="en-US" sz="1200" b="1" dirty="0">
              <a:solidFill>
                <a:srgbClr val="000000"/>
              </a:solidFill>
              <a:latin typeface="Arial" panose="020B0604020202020204" pitchFamily="34" charset="0"/>
            </a:endParaRPr>
          </a:p>
          <a:p>
            <a:pPr lvl="1"/>
            <a:r>
              <a:rPr lang="en-US" dirty="0"/>
              <a:t>CLICK TO SPEAK ABOUT EACH QUADRANT (text becomes darker)</a:t>
            </a:r>
          </a:p>
          <a:p>
            <a:pPr lvl="1"/>
            <a:endParaRPr lang="en-US" dirty="0"/>
          </a:p>
          <a:p>
            <a:r>
              <a:rPr lang="en-US" sz="1800" b="0" i="0" u="none" strike="noStrike" baseline="0" dirty="0">
                <a:solidFill>
                  <a:srgbClr val="000000"/>
                </a:solidFill>
                <a:latin typeface="Museo"/>
              </a:rPr>
              <a:t>Review the summaries for each Style. Note that each Style contains positive descriptors and one negative descriptor. This illustrates the significance of perception. A Driving Style person might see themselves as Independent, Formal, and Practical, while others might perceive the same behavior as Dominating.</a:t>
            </a:r>
          </a:p>
          <a:p>
            <a:endParaRPr lang="en-US" sz="1800" b="0" i="0" u="none" strike="noStrike" baseline="0" dirty="0">
              <a:solidFill>
                <a:srgbClr val="000000"/>
              </a:solidFill>
              <a:latin typeface="Museo"/>
            </a:endParaRPr>
          </a:p>
          <a:p>
            <a:r>
              <a:rPr lang="en-US" sz="1800" b="0" i="0" u="none" strike="noStrike" baseline="0" dirty="0">
                <a:solidFill>
                  <a:srgbClr val="000000"/>
                </a:solidFill>
                <a:latin typeface="Museo"/>
              </a:rPr>
              <a:t>Solicit questions/ comments. </a:t>
            </a:r>
          </a:p>
          <a:p>
            <a:endParaRPr lang="en-US" sz="1800" b="0" i="0" u="none" strike="noStrike" baseline="0" dirty="0">
              <a:solidFill>
                <a:srgbClr val="000000"/>
              </a:solidFill>
              <a:latin typeface="Museo"/>
            </a:endParaRPr>
          </a:p>
          <a:p>
            <a:r>
              <a:rPr lang="en-US" sz="1800" b="1" i="0" u="none" strike="noStrike" baseline="0" dirty="0">
                <a:solidFill>
                  <a:srgbClr val="000000"/>
                </a:solidFill>
                <a:latin typeface="Museo"/>
              </a:rPr>
              <a:t>KEY POINTS:  </a:t>
            </a:r>
          </a:p>
          <a:p>
            <a:pPr marL="285750" indent="-285750">
              <a:buFont typeface="Wingdings" panose="05000000000000000000" pitchFamily="2" charset="2"/>
              <a:buChar char="§"/>
            </a:pPr>
            <a:r>
              <a:rPr lang="en-US" sz="1800" b="0" i="0" u="none" strike="noStrike" baseline="0" dirty="0">
                <a:solidFill>
                  <a:srgbClr val="000000"/>
                </a:solidFill>
                <a:latin typeface="Museo"/>
              </a:rPr>
              <a:t>Style descriptions are generalizations about each Style. </a:t>
            </a:r>
          </a:p>
          <a:p>
            <a:pPr marL="285750" indent="-285750">
              <a:buFont typeface="Wingdings" panose="05000000000000000000" pitchFamily="2" charset="2"/>
              <a:buChar char="§"/>
            </a:pPr>
            <a:r>
              <a:rPr lang="en-US" sz="1800" b="0" i="0" u="none" strike="noStrike" baseline="0" dirty="0">
                <a:solidFill>
                  <a:srgbClr val="000000"/>
                </a:solidFill>
                <a:latin typeface="Museo"/>
              </a:rPr>
              <a:t>People with the same Style exhibit similar behaviors, but are still individuals. </a:t>
            </a:r>
          </a:p>
          <a:p>
            <a:pPr marL="285750" indent="-285750">
              <a:buFont typeface="Wingdings" panose="05000000000000000000" pitchFamily="2" charset="2"/>
              <a:buChar char="§"/>
            </a:pPr>
            <a:r>
              <a:rPr lang="en-US" sz="1800" b="0" i="0" u="none" strike="noStrike" baseline="0" dirty="0">
                <a:solidFill>
                  <a:srgbClr val="000000"/>
                </a:solidFill>
                <a:latin typeface="Museo"/>
              </a:rPr>
              <a:t>Perceptions can vary. What you see as strengths in yourself, others might view negatively. </a:t>
            </a:r>
          </a:p>
          <a:p>
            <a:endParaRPr lang="en-US" sz="1800" b="0" i="0" u="none" strike="noStrike" baseline="0" dirty="0">
              <a:solidFill>
                <a:srgbClr val="000000"/>
              </a:solidFill>
              <a:latin typeface="Museo"/>
            </a:endParaRPr>
          </a:p>
        </p:txBody>
      </p:sp>
      <p:sp>
        <p:nvSpPr>
          <p:cNvPr id="4" name="Header Placeholder 3"/>
          <p:cNvSpPr>
            <a:spLocks noGrp="1"/>
          </p:cNvSpPr>
          <p:nvPr>
            <p:ph type="hdr" sz="quarter"/>
          </p:nvPr>
        </p:nvSpPr>
        <p:spPr/>
        <p:txBody>
          <a:bodyPr/>
          <a:lstStyle/>
          <a:p>
            <a:r>
              <a:rPr lang="en-US" dirty="0"/>
              <a:t>SOCIAL STYLE Model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22</a:t>
            </a:fld>
            <a:endParaRPr lang="en-US" dirty="0"/>
          </a:p>
        </p:txBody>
      </p:sp>
      <p:graphicFrame>
        <p:nvGraphicFramePr>
          <p:cNvPr id="7" name="Table 7">
            <a:extLst>
              <a:ext uri="{FF2B5EF4-FFF2-40B4-BE49-F238E27FC236}">
                <a16:creationId xmlns:a16="http://schemas.microsoft.com/office/drawing/2014/main" id="{8BC2D051-AD9C-4592-8C68-F53B25F9F5BC}"/>
              </a:ext>
            </a:extLst>
          </p:cNvPr>
          <p:cNvGraphicFramePr>
            <a:graphicFrameLocks noGrp="1"/>
          </p:cNvGraphicFramePr>
          <p:nvPr>
            <p:extLst>
              <p:ext uri="{D42A27DB-BD31-4B8C-83A1-F6EECF244321}">
                <p14:modId xmlns:p14="http://schemas.microsoft.com/office/powerpoint/2010/main" val="212159562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526348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800" b="1" dirty="0">
                <a:solidFill>
                  <a:srgbClr val="000000"/>
                </a:solidFill>
                <a:latin typeface="Arial" panose="020B0604020202020204" pitchFamily="34" charset="0"/>
              </a:rPr>
              <a:t>3 Minutes (Workbook, page 19)</a:t>
            </a:r>
          </a:p>
          <a:p>
            <a:endParaRPr lang="en-US" sz="1800" b="0" i="0" u="none" strike="noStrike" baseline="0" dirty="0">
              <a:solidFill>
                <a:srgbClr val="005088"/>
              </a:solidFill>
              <a:latin typeface="Arial" panose="020B0604020202020204" pitchFamily="34" charset="0"/>
            </a:endParaRPr>
          </a:p>
          <a:p>
            <a:r>
              <a:rPr lang="en-US" sz="1800" b="1" i="0" u="none" strike="noStrike" baseline="0" dirty="0">
                <a:solidFill>
                  <a:srgbClr val="005088"/>
                </a:solidFill>
                <a:latin typeface="Arial" panose="020B0604020202020204" pitchFamily="34" charset="0"/>
              </a:rPr>
              <a:t>REFERENCE</a:t>
            </a:r>
            <a:r>
              <a:rPr lang="en-US" sz="1800" b="0" i="0" u="none" strike="noStrike" baseline="0" dirty="0">
                <a:solidFill>
                  <a:srgbClr val="005088"/>
                </a:solidFill>
                <a:latin typeface="Arial" panose="020B0604020202020204" pitchFamily="34" charset="0"/>
              </a:rPr>
              <a:t> </a:t>
            </a:r>
            <a:r>
              <a:rPr lang="en-US" sz="1800" b="0" i="0" u="none" strike="noStrike" baseline="0" dirty="0">
                <a:solidFill>
                  <a:srgbClr val="000000"/>
                </a:solidFill>
                <a:latin typeface="Arial" panose="020B0604020202020204" pitchFamily="34" charset="0"/>
              </a:rPr>
              <a:t>the video characters from earlier exercises. </a:t>
            </a:r>
          </a:p>
          <a:p>
            <a:endParaRPr lang="en-US" sz="1800" b="1" i="0" u="none" strike="noStrike" baseline="0" dirty="0">
              <a:solidFill>
                <a:srgbClr val="005088"/>
              </a:solidFill>
              <a:latin typeface="Arial" panose="020B0604020202020204" pitchFamily="34" charset="0"/>
            </a:endParaRPr>
          </a:p>
          <a:p>
            <a:r>
              <a:rPr lang="en-US" sz="1800" b="1" i="0" u="none" strike="noStrike" baseline="0" dirty="0">
                <a:solidFill>
                  <a:srgbClr val="005088"/>
                </a:solidFill>
                <a:latin typeface="Arial" panose="020B0604020202020204" pitchFamily="34" charset="0"/>
              </a:rPr>
              <a:t>ASK</a:t>
            </a:r>
            <a:r>
              <a:rPr lang="en-US" sz="1800" b="0" i="0" u="none" strike="noStrike" baseline="0" dirty="0">
                <a:solidFill>
                  <a:srgbClr val="005088"/>
                </a:solidFill>
                <a:latin typeface="Arial" panose="020B0604020202020204" pitchFamily="34" charset="0"/>
              </a:rPr>
              <a:t> </a:t>
            </a:r>
            <a:r>
              <a:rPr lang="en-US" sz="1800" b="0" i="0" u="none" strike="noStrike" baseline="0" dirty="0">
                <a:solidFill>
                  <a:srgbClr val="000000"/>
                </a:solidFill>
                <a:latin typeface="Arial" panose="020B0604020202020204" pitchFamily="34" charset="0"/>
              </a:rPr>
              <a:t>What do you think the SOCIAL STYLE of each video character is? </a:t>
            </a:r>
          </a:p>
          <a:p>
            <a:endParaRPr lang="en-US" sz="1800" b="0" i="0"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800" b="1" dirty="0"/>
              <a:t>DISCUSS</a:t>
            </a:r>
            <a:r>
              <a:rPr lang="en-US" sz="1800" dirty="0"/>
              <a:t> the behaviors of the characters and how those are indicative of their Styles.</a:t>
            </a:r>
          </a:p>
          <a:p>
            <a:endParaRPr lang="en-US" sz="1800" b="0" i="0" u="none" strike="noStrike" baseline="0" dirty="0">
              <a:solidFill>
                <a:srgbClr val="000000"/>
              </a:solidFill>
              <a:latin typeface="Arial" panose="020B0604020202020204" pitchFamily="34" charset="0"/>
            </a:endParaRPr>
          </a:p>
          <a:p>
            <a:r>
              <a:rPr lang="en-US" sz="1100" b="1" dirty="0"/>
              <a:t>IMPORTANT: Do not advance the slide until you’ve discussed the behavior of each character. The next slide reveals each character’s Style.</a:t>
            </a: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23</a:t>
            </a:fld>
            <a:endParaRPr lang="en-US" dirty="0"/>
          </a:p>
        </p:txBody>
      </p:sp>
    </p:spTree>
    <p:extLst>
      <p:ext uri="{BB962C8B-B14F-4D97-AF65-F5344CB8AC3E}">
        <p14:creationId xmlns:p14="http://schemas.microsoft.com/office/powerpoint/2010/main" val="33195539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211"/>
              </a:spcBef>
              <a:spcAft>
                <a:spcPts val="211"/>
              </a:spcAft>
              <a:buClrTx/>
              <a:buSzTx/>
              <a:buFont typeface="Arial" panose="020B0604020202020204" pitchFamily="34" charset="0"/>
              <a:buChar char="​"/>
              <a:tabLst/>
              <a:defRPr/>
            </a:pPr>
            <a:r>
              <a:rPr lang="en-US" sz="800" b="1" dirty="0">
                <a:solidFill>
                  <a:srgbClr val="000000"/>
                </a:solidFill>
                <a:latin typeface="Arial" panose="020B0604020202020204" pitchFamily="34" charset="0"/>
              </a:rPr>
              <a:t>2 Minutes (Workbook, page 19)</a:t>
            </a:r>
          </a:p>
          <a:p>
            <a:pPr defTabSz="966612">
              <a:spcBef>
                <a:spcPts val="211"/>
              </a:spcBef>
              <a:spcAft>
                <a:spcPts val="211"/>
              </a:spcAft>
              <a:defRPr/>
            </a:pPr>
            <a:endParaRPr lang="en-US" sz="800" b="1" i="0" u="none" strike="noStrike" baseline="0" dirty="0">
              <a:solidFill>
                <a:srgbClr val="000000"/>
              </a:solidFill>
              <a:latin typeface="Arial" panose="020B0604020202020204" pitchFamily="34" charset="0"/>
            </a:endParaRPr>
          </a:p>
          <a:p>
            <a:pPr defTabSz="966612">
              <a:spcBef>
                <a:spcPts val="211"/>
              </a:spcBef>
              <a:spcAft>
                <a:spcPts val="211"/>
              </a:spcAft>
              <a:defRPr/>
            </a:pPr>
            <a:r>
              <a:rPr lang="en-US" sz="800" b="0" i="0" u="none" strike="noStrike" baseline="0" dirty="0">
                <a:solidFill>
                  <a:srgbClr val="000000"/>
                </a:solidFill>
                <a:latin typeface="Arial" panose="020B0604020202020204" pitchFamily="34" charset="0"/>
              </a:rPr>
              <a:t>Kyle – Driving</a:t>
            </a:r>
          </a:p>
          <a:p>
            <a:pPr defTabSz="966612">
              <a:spcBef>
                <a:spcPts val="211"/>
              </a:spcBef>
              <a:spcAft>
                <a:spcPts val="211"/>
              </a:spcAft>
              <a:defRPr/>
            </a:pPr>
            <a:r>
              <a:rPr lang="en-US" sz="800" b="0" i="0" u="none" strike="noStrike" baseline="0" dirty="0">
                <a:solidFill>
                  <a:srgbClr val="000000"/>
                </a:solidFill>
                <a:latin typeface="Arial" panose="020B0604020202020204" pitchFamily="34" charset="0"/>
              </a:rPr>
              <a:t>Lana – Analytical</a:t>
            </a:r>
          </a:p>
          <a:p>
            <a:pPr defTabSz="966612">
              <a:spcBef>
                <a:spcPts val="211"/>
              </a:spcBef>
              <a:spcAft>
                <a:spcPts val="211"/>
              </a:spcAft>
              <a:defRPr/>
            </a:pPr>
            <a:r>
              <a:rPr lang="en-US" sz="800" b="0" i="0" u="none" strike="noStrike" baseline="0" dirty="0">
                <a:solidFill>
                  <a:srgbClr val="000000"/>
                </a:solidFill>
                <a:latin typeface="Arial" panose="020B0604020202020204" pitchFamily="34" charset="0"/>
              </a:rPr>
              <a:t>AJ – Amiable </a:t>
            </a:r>
          </a:p>
          <a:p>
            <a:pPr defTabSz="966612">
              <a:spcBef>
                <a:spcPts val="211"/>
              </a:spcBef>
              <a:spcAft>
                <a:spcPts val="211"/>
              </a:spcAft>
              <a:defRPr/>
            </a:pPr>
            <a:r>
              <a:rPr lang="en-US" sz="800" b="0" i="0" u="none" strike="noStrike" baseline="0" dirty="0">
                <a:solidFill>
                  <a:srgbClr val="000000"/>
                </a:solidFill>
                <a:latin typeface="Arial" panose="020B0604020202020204" pitchFamily="34" charset="0"/>
              </a:rPr>
              <a:t>Abby – Expressive</a:t>
            </a:r>
            <a:endParaRPr lang="en-US" sz="1100" b="0" i="0" u="none" strike="noStrike" baseline="0" dirty="0">
              <a:solidFill>
                <a:srgbClr val="000000"/>
              </a:solidFill>
              <a:latin typeface="Arial" panose="020B0604020202020204" pitchFamily="34" charset="0"/>
            </a:endParaRPr>
          </a:p>
          <a:p>
            <a:endParaRPr lang="en-US" sz="800"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800" b="1" dirty="0"/>
              <a:t>DISCUSS</a:t>
            </a:r>
            <a:r>
              <a:rPr lang="en-US" sz="800" dirty="0"/>
              <a:t> the behaviors of the characters and how those are indicative of their Styles.</a:t>
            </a:r>
          </a:p>
          <a:p>
            <a:endParaRPr lang="en-US" sz="8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24</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0"/>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741545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800" b="1" dirty="0">
                <a:solidFill>
                  <a:srgbClr val="000000"/>
                </a:solidFill>
                <a:latin typeface="Arial" panose="020B0604020202020204" pitchFamily="34" charset="0"/>
              </a:rPr>
              <a:t>5 Minutes (Workbook, page 20)</a:t>
            </a:r>
          </a:p>
          <a:p>
            <a:endParaRPr lang="en-US" sz="800" dirty="0"/>
          </a:p>
          <a:p>
            <a:r>
              <a:rPr lang="en-US" sz="1100" b="1" i="0" u="none" strike="noStrike" baseline="0" dirty="0">
                <a:solidFill>
                  <a:srgbClr val="005088"/>
                </a:solidFill>
                <a:latin typeface="Museo 500"/>
              </a:rPr>
              <a:t>SAY</a:t>
            </a:r>
            <a:r>
              <a:rPr lang="en-US" sz="1100" b="0" i="0" u="none" strike="noStrike" baseline="0" dirty="0">
                <a:solidFill>
                  <a:srgbClr val="005088"/>
                </a:solidFill>
                <a:latin typeface="Museo 500"/>
              </a:rPr>
              <a:t> </a:t>
            </a:r>
            <a:r>
              <a:rPr lang="en-US" sz="1100" b="0" i="0" u="none" strike="noStrike" baseline="0" dirty="0">
                <a:solidFill>
                  <a:srgbClr val="000000"/>
                </a:solidFill>
                <a:latin typeface="Museo Sans 300"/>
              </a:rPr>
              <a:t>Using the customer that you identified earlier, determine their Style. This is only a preliminary estimate. As we continue through the program, you might re-estimate the person’s Style.</a:t>
            </a:r>
          </a:p>
          <a:p>
            <a:endParaRPr lang="en-US" sz="1100" b="1" i="0" u="none" strike="noStrike" baseline="0" dirty="0">
              <a:solidFill>
                <a:srgbClr val="005088"/>
              </a:solidFill>
              <a:latin typeface="Museo 500"/>
            </a:endParaRPr>
          </a:p>
          <a:p>
            <a:r>
              <a:rPr lang="en-US" sz="1100" b="1" i="0" u="none" strike="noStrike" baseline="0" dirty="0">
                <a:solidFill>
                  <a:srgbClr val="005088"/>
                </a:solidFill>
                <a:latin typeface="Museo 500"/>
              </a:rPr>
              <a:t>DEBRIEF</a:t>
            </a:r>
            <a:r>
              <a:rPr lang="en-US" sz="1100" b="0" i="0" u="none" strike="noStrike" baseline="0" dirty="0">
                <a:solidFill>
                  <a:srgbClr val="005088"/>
                </a:solidFill>
                <a:latin typeface="Museo 500"/>
              </a:rPr>
              <a:t> </a:t>
            </a:r>
            <a:r>
              <a:rPr lang="en-US" sz="1100" b="0" i="0" u="none" strike="noStrike" baseline="0" dirty="0">
                <a:solidFill>
                  <a:srgbClr val="000000"/>
                </a:solidFill>
                <a:latin typeface="Museo Sans 300"/>
              </a:rPr>
              <a:t>the exercise by asking participants to share their customer’s Style, and how this behavioral assessment relates to their initial impressions of the person (which may have been more subjective).</a:t>
            </a:r>
          </a:p>
          <a:p>
            <a:endParaRPr lang="en-US" sz="1100" b="1" i="0" u="none" strike="noStrike" baseline="0" dirty="0">
              <a:solidFill>
                <a:srgbClr val="005088"/>
              </a:solidFill>
              <a:latin typeface="Museo 500"/>
            </a:endParaRPr>
          </a:p>
          <a:p>
            <a:r>
              <a:rPr lang="en-US" sz="1100" b="1" i="0" u="none" strike="noStrike" baseline="0" dirty="0">
                <a:solidFill>
                  <a:srgbClr val="005088"/>
                </a:solidFill>
                <a:latin typeface="Museo 500"/>
              </a:rPr>
              <a:t>RECORD</a:t>
            </a:r>
            <a:r>
              <a:rPr lang="en-US" sz="1100" b="0" i="0" u="none" strike="noStrike" baseline="0" dirty="0">
                <a:solidFill>
                  <a:srgbClr val="005088"/>
                </a:solidFill>
                <a:latin typeface="Museo 500"/>
              </a:rPr>
              <a:t> </a:t>
            </a:r>
            <a:r>
              <a:rPr lang="en-US" sz="1100" b="0" i="0" u="none" strike="noStrike" baseline="0" dirty="0">
                <a:solidFill>
                  <a:srgbClr val="000000"/>
                </a:solidFill>
                <a:latin typeface="Museo Sans 300"/>
              </a:rPr>
              <a:t>their information on a virtual white board or flip chart. </a:t>
            </a:r>
          </a:p>
          <a:p>
            <a:endParaRPr lang="en-US" sz="1100" b="1" i="0" u="none" strike="noStrike" baseline="0" dirty="0">
              <a:solidFill>
                <a:srgbClr val="005088"/>
              </a:solidFill>
              <a:latin typeface="Museo 500"/>
            </a:endParaRPr>
          </a:p>
          <a:p>
            <a:r>
              <a:rPr lang="en-US" sz="1100" b="1" i="0" u="none" strike="noStrike" baseline="0" dirty="0">
                <a:solidFill>
                  <a:srgbClr val="005088"/>
                </a:solidFill>
                <a:latin typeface="Museo 500"/>
              </a:rPr>
              <a:t>SAY</a:t>
            </a:r>
            <a:r>
              <a:rPr lang="en-US" sz="1100" b="0" i="0" u="none" strike="noStrike" baseline="0" dirty="0">
                <a:solidFill>
                  <a:srgbClr val="005088"/>
                </a:solidFill>
                <a:latin typeface="Museo 500"/>
              </a:rPr>
              <a:t> </a:t>
            </a:r>
            <a:r>
              <a:rPr lang="en-US" sz="1100" b="0" i="0" u="none" strike="noStrike" baseline="0" dirty="0">
                <a:solidFill>
                  <a:srgbClr val="000000"/>
                </a:solidFill>
                <a:latin typeface="Museo Sans 300"/>
              </a:rPr>
              <a:t>You will use their Style as a framework for developing more effective interactions with this person.</a:t>
            </a:r>
          </a:p>
          <a:p>
            <a:endParaRPr lang="en-US" sz="80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25</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5640602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 (Workbook, page 21)</a:t>
            </a: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Remember that the Style descriptions are generalizations about each Style. While people with the same Style generally exhibit similar characteristics, each person is still unique.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Each Style has a Need, an Orientation, and a Growth Action. By recognizing these things about each Style, we can understand their motivations and what drives their behavior.</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DEFINE: </a:t>
            </a:r>
          </a:p>
          <a:p>
            <a:pPr>
              <a:spcBef>
                <a:spcPct val="0"/>
              </a:spcBef>
            </a:pPr>
            <a:r>
              <a:rPr lang="en-US" altLang="en-US" sz="1100" b="1" dirty="0">
                <a:ea typeface="Arial" panose="020B0604020202020204" pitchFamily="34" charset="0"/>
              </a:rPr>
              <a:t>Need</a:t>
            </a:r>
            <a:r>
              <a:rPr lang="en-US" altLang="en-US" sz="1100" dirty="0">
                <a:ea typeface="Arial" panose="020B0604020202020204" pitchFamily="34" charset="0"/>
              </a:rPr>
              <a:t> – The goal of each Style. </a:t>
            </a:r>
          </a:p>
          <a:p>
            <a:pPr>
              <a:spcBef>
                <a:spcPct val="0"/>
              </a:spcBef>
            </a:pPr>
            <a:r>
              <a:rPr lang="en-US" altLang="en-US" sz="1100" b="1" dirty="0">
                <a:ea typeface="Arial" panose="020B0604020202020204" pitchFamily="34" charset="0"/>
              </a:rPr>
              <a:t>Orientation</a:t>
            </a:r>
            <a:r>
              <a:rPr lang="en-US" altLang="en-US" sz="1100" dirty="0">
                <a:ea typeface="Arial" panose="020B0604020202020204" pitchFamily="34" charset="0"/>
              </a:rPr>
              <a:t> – The common behavior used to achieve the need.</a:t>
            </a:r>
          </a:p>
          <a:p>
            <a:pPr>
              <a:spcBef>
                <a:spcPct val="0"/>
              </a:spcBef>
            </a:pPr>
            <a:r>
              <a:rPr lang="en-US" altLang="en-US" sz="1100" b="1" dirty="0">
                <a:ea typeface="Arial" panose="020B0604020202020204" pitchFamily="34" charset="0"/>
              </a:rPr>
              <a:t>Growth Action</a:t>
            </a:r>
            <a:r>
              <a:rPr lang="en-US" altLang="en-US" sz="1100" dirty="0">
                <a:ea typeface="Arial" panose="020B0604020202020204" pitchFamily="34" charset="0"/>
              </a:rPr>
              <a:t> – Behavior that is rarely used by each Style. Using this behavior more often would increase this Style’s effectiveness.</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Understanding the need, orientation, and growth action of each Style will help you better relate to others’ Styles and enhance your effectiveness with them.</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26</a:t>
            </a:fld>
            <a:endParaRPr lang="en-US" dirty="0"/>
          </a:p>
        </p:txBody>
      </p:sp>
      <p:graphicFrame>
        <p:nvGraphicFramePr>
          <p:cNvPr id="7" name="Table 7">
            <a:extLst>
              <a:ext uri="{FF2B5EF4-FFF2-40B4-BE49-F238E27FC236}">
                <a16:creationId xmlns:a16="http://schemas.microsoft.com/office/drawing/2014/main" id="{BCC4998A-ECDD-4935-8239-4B1DBCABFC8F}"/>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26703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 (Workbook, page 21)</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dirty="0">
                <a:solidFill>
                  <a:srgbClr val="000000"/>
                </a:solidFill>
                <a:latin typeface="Arial" panose="020B0604020202020204" pitchFamily="34" charset="0"/>
              </a:rPr>
              <a:t>each Style.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How do need, orientation, and growth action manifest themselves in the video characters?  Specifically, how does each team member’s behavior show their need, orientation, and growth action?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27</a:t>
            </a:fld>
            <a:endParaRPr lang="en-US" dirty="0"/>
          </a:p>
        </p:txBody>
      </p:sp>
    </p:spTree>
    <p:extLst>
      <p:ext uri="{BB962C8B-B14F-4D97-AF65-F5344CB8AC3E}">
        <p14:creationId xmlns:p14="http://schemas.microsoft.com/office/powerpoint/2010/main" val="13666435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22)</a:t>
            </a:r>
          </a:p>
          <a:p>
            <a:endParaRPr lang="en-US" sz="1100" dirty="0"/>
          </a:p>
          <a:p>
            <a:pPr lvl="1"/>
            <a:r>
              <a:rPr lang="en-US" sz="1100" dirty="0"/>
              <a:t>CLICK TO SPEAK ABOUT EACH QUADRANT</a:t>
            </a:r>
          </a:p>
          <a:p>
            <a:pPr lvl="1"/>
            <a:endParaRPr lang="en-US" sz="1100" dirty="0"/>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typical behaviors of the four SOCIAL STYLEs. These behaviors are related to the Style needs, orientations, and growth actions.</a:t>
            </a:r>
          </a:p>
          <a:p>
            <a:endParaRPr lang="en-US" dirty="0"/>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28</a:t>
            </a:fld>
            <a:endParaRPr lang="en-US" dirty="0"/>
          </a:p>
        </p:txBody>
      </p:sp>
    </p:spTree>
    <p:extLst>
      <p:ext uri="{BB962C8B-B14F-4D97-AF65-F5344CB8AC3E}">
        <p14:creationId xmlns:p14="http://schemas.microsoft.com/office/powerpoint/2010/main" val="2488790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4 Minutes (Workbook, page 23)</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b="0" dirty="0">
                <a:solidFill>
                  <a:srgbClr val="000000"/>
                </a:solidFill>
                <a:latin typeface="Arial" panose="020B0604020202020204" pitchFamily="34" charset="0"/>
              </a:rPr>
              <a:t>the customer behaviors</a:t>
            </a:r>
            <a:r>
              <a:rPr lang="en-US" sz="1100" dirty="0">
                <a:solidFill>
                  <a:srgbClr val="000000"/>
                </a:solidFill>
                <a:latin typeface="Arial" panose="020B0604020202020204" pitchFamily="34" charset="0"/>
              </a:rPr>
              <a:t>. These behaviors are typical Style-related behaviors specific to working with customers.</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ENCOURAGE</a:t>
            </a:r>
            <a:r>
              <a:rPr lang="en-US" sz="1100" dirty="0">
                <a:solidFill>
                  <a:srgbClr val="000000"/>
                </a:solidFill>
                <a:latin typeface="Arial" panose="020B0604020202020204" pitchFamily="34" charset="0"/>
              </a:rPr>
              <a:t> participants to share stories about their customers.</a:t>
            </a:r>
          </a:p>
          <a:p>
            <a:endParaRPr lang="en-US" sz="1100" b="1" dirty="0">
              <a:solidFill>
                <a:srgbClr val="000000"/>
              </a:solidFill>
              <a:latin typeface="Arial" panose="020B0604020202020204" pitchFamily="34" charset="0"/>
            </a:endParaRPr>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29</a:t>
            </a:fld>
            <a:endParaRPr lang="en-US" dirty="0"/>
          </a:p>
        </p:txBody>
      </p:sp>
    </p:spTree>
    <p:extLst>
      <p:ext uri="{BB962C8B-B14F-4D97-AF65-F5344CB8AC3E}">
        <p14:creationId xmlns:p14="http://schemas.microsoft.com/office/powerpoint/2010/main" val="1196588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800" b="1" dirty="0"/>
              <a:t>2 Minutes</a:t>
            </a:r>
          </a:p>
          <a:p>
            <a:endParaRPr lang="en-US" sz="800" dirty="0"/>
          </a:p>
          <a:p>
            <a:r>
              <a:rPr lang="en-US" sz="800" b="1" dirty="0"/>
              <a:t>SAY</a:t>
            </a:r>
            <a:r>
              <a:rPr lang="en-US" sz="800" dirty="0"/>
              <a:t> Ultimately, this course will help you have more success with your customers. In particular, you’re going to learn specific strategies: </a:t>
            </a:r>
          </a:p>
          <a:p>
            <a:pPr marL="342900" marR="0" lvl="0" indent="-342900">
              <a:lnSpc>
                <a:spcPct val="107000"/>
              </a:lnSpc>
              <a:spcBef>
                <a:spcPts val="0"/>
              </a:spcBef>
              <a:spcAft>
                <a:spcPts val="0"/>
              </a:spcAft>
              <a:buFont typeface="+mj-lt"/>
              <a:buAutoNum type="arabicPeriod"/>
            </a:pPr>
            <a:r>
              <a:rPr lang="en-US" sz="1100" dirty="0"/>
              <a:t>How to predict your customers’ behavior, and an understanding of why they behave that way.</a:t>
            </a:r>
          </a:p>
          <a:p>
            <a:pPr marL="342900" marR="0" lvl="0" indent="-342900">
              <a:lnSpc>
                <a:spcPct val="107000"/>
              </a:lnSpc>
              <a:spcBef>
                <a:spcPts val="0"/>
              </a:spcBef>
              <a:spcAft>
                <a:spcPts val="0"/>
              </a:spcAft>
              <a:buFont typeface="+mj-lt"/>
              <a:buAutoNum type="arabicPeriod"/>
            </a:pPr>
            <a:r>
              <a:rPr lang="en-US" sz="1100" dirty="0"/>
              <a:t>What causes customers to become stressed, and how your own behavior can contribute to this.</a:t>
            </a:r>
          </a:p>
          <a:p>
            <a:pPr marL="342900" marR="0" lvl="0" indent="-342900">
              <a:lnSpc>
                <a:spcPct val="107000"/>
              </a:lnSpc>
              <a:spcBef>
                <a:spcPts val="0"/>
              </a:spcBef>
              <a:spcAft>
                <a:spcPts val="0"/>
              </a:spcAft>
              <a:buFont typeface="+mj-lt"/>
              <a:buAutoNum type="arabicPeriod"/>
            </a:pPr>
            <a:r>
              <a:rPr lang="en-US" sz="1100" dirty="0"/>
              <a:t>How to recognize their needs and meet those needs.</a:t>
            </a:r>
          </a:p>
          <a:p>
            <a:pPr marL="342900" marR="0" lvl="0" indent="-342900">
              <a:lnSpc>
                <a:spcPct val="107000"/>
              </a:lnSpc>
              <a:spcBef>
                <a:spcPts val="0"/>
              </a:spcBef>
              <a:spcAft>
                <a:spcPts val="0"/>
              </a:spcAft>
              <a:buFont typeface="+mj-lt"/>
              <a:buAutoNum type="arabicPeriod"/>
            </a:pPr>
            <a:r>
              <a:rPr lang="en-US" sz="1100" dirty="0"/>
              <a:t>How to prepare for meetings and tailor your communication to different customers.</a:t>
            </a:r>
          </a:p>
          <a:p>
            <a:pPr marL="342900" marR="0" lvl="0" indent="-342900">
              <a:lnSpc>
                <a:spcPct val="107000"/>
              </a:lnSpc>
              <a:spcBef>
                <a:spcPts val="0"/>
              </a:spcBef>
              <a:spcAft>
                <a:spcPts val="0"/>
              </a:spcAft>
              <a:buFont typeface="+mj-lt"/>
              <a:buAutoNum type="arabicPeriod"/>
            </a:pPr>
            <a:r>
              <a:rPr lang="en-US" sz="1100" dirty="0"/>
              <a:t>Ultimately, how to earn their trust.</a:t>
            </a:r>
          </a:p>
          <a:p>
            <a:pPr marL="0" marR="0" lvl="0" indent="0">
              <a:lnSpc>
                <a:spcPct val="107000"/>
              </a:lnSpc>
              <a:spcBef>
                <a:spcPts val="0"/>
              </a:spcBef>
              <a:spcAft>
                <a:spcPts val="0"/>
              </a:spcAft>
              <a:buFont typeface="+mj-lt"/>
              <a:buNone/>
            </a:pPr>
            <a:endParaRPr lang="en-US" sz="200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3</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
        <p:nvSpPr>
          <p:cNvPr id="10" name="Slide Image Placeholder 9">
            <a:extLst>
              <a:ext uri="{FF2B5EF4-FFF2-40B4-BE49-F238E27FC236}">
                <a16:creationId xmlns:a16="http://schemas.microsoft.com/office/drawing/2014/main" id="{D2482CD4-12A3-46AF-AA98-07D352B970F0}"/>
              </a:ext>
            </a:extLst>
          </p:cNvPr>
          <p:cNvSpPr>
            <a:spLocks noGrp="1" noRot="1" noChangeAspect="1"/>
          </p:cNvSpPr>
          <p:nvPr>
            <p:ph type="sldImg"/>
          </p:nvPr>
        </p:nvSpPr>
        <p:spPr/>
      </p:sp>
    </p:spTree>
    <p:extLst>
      <p:ext uri="{BB962C8B-B14F-4D97-AF65-F5344CB8AC3E}">
        <p14:creationId xmlns:p14="http://schemas.microsoft.com/office/powerpoint/2010/main" val="1494815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 (Workbook, page 24)</a:t>
            </a:r>
          </a:p>
          <a:p>
            <a:endParaRPr lang="en-US" sz="1100" dirty="0"/>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Given a customer’s Style need and typical behaviors, what will cause stress for them?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FACILITATE</a:t>
            </a:r>
            <a:r>
              <a:rPr lang="en-US" sz="1100" dirty="0">
                <a:solidFill>
                  <a:srgbClr val="000000"/>
                </a:solidFill>
                <a:latin typeface="Arial" panose="020B0604020202020204" pitchFamily="34" charset="0"/>
              </a:rPr>
              <a:t> a discussion of each Style before revealing the text.</a:t>
            </a:r>
          </a:p>
          <a:p>
            <a:endParaRPr lang="en-US" sz="1100" dirty="0">
              <a:solidFill>
                <a:srgbClr val="000000"/>
              </a:solidFill>
              <a:latin typeface="Arial" panose="020B0604020202020204" pitchFamily="34" charset="0"/>
            </a:endParaRPr>
          </a:p>
          <a:p>
            <a:pPr lvl="1"/>
            <a:r>
              <a:rPr lang="en-US" sz="1100" dirty="0"/>
              <a:t>CLICK TO REVEAL THE TEXT IN EACH QUADRANT.</a:t>
            </a:r>
          </a:p>
          <a:p>
            <a:endParaRPr lang="en-US" sz="1100" dirty="0"/>
          </a:p>
          <a:p>
            <a:r>
              <a:rPr lang="en-US" sz="1100" dirty="0"/>
              <a:t>The Driving Style need is results, so what’s going to raise their tension in a sales meeting? </a:t>
            </a:r>
          </a:p>
          <a:p>
            <a:pPr marL="171450" indent="-171450">
              <a:buFont typeface="Wingdings" panose="05000000000000000000" pitchFamily="2" charset="2"/>
              <a:buChar char="§"/>
            </a:pPr>
            <a:r>
              <a:rPr lang="en-US" sz="1100" dirty="0"/>
              <a:t>Lack of focus; disorganization; not being allowed to state their opinions; no bottom-line solutions; progress is too slow.</a:t>
            </a:r>
          </a:p>
          <a:p>
            <a:endParaRPr lang="en-US" sz="1100" dirty="0"/>
          </a:p>
          <a:p>
            <a:r>
              <a:rPr lang="en-US" sz="1100" dirty="0"/>
              <a:t>Expressive Style stressors: </a:t>
            </a:r>
          </a:p>
          <a:p>
            <a:pPr marL="171450" indent="-171450">
              <a:buFont typeface="Wingdings" panose="05000000000000000000" pitchFamily="2" charset="2"/>
              <a:buChar char="§"/>
            </a:pPr>
            <a:r>
              <a:rPr lang="en-US" sz="1100" dirty="0"/>
              <a:t>Not being recognized; too many details; too much structure without free-flowing conversation; not enough focus on future possibilities.</a:t>
            </a:r>
          </a:p>
          <a:p>
            <a:pPr marL="171450" indent="-171450">
              <a:buFont typeface="Wingdings" panose="05000000000000000000" pitchFamily="2" charset="2"/>
              <a:buChar char="§"/>
            </a:pPr>
            <a:endParaRPr lang="en-US" sz="1100" dirty="0"/>
          </a:p>
          <a:p>
            <a:r>
              <a:rPr lang="en-US" sz="1100" dirty="0"/>
              <a:t>Amiable Style stressors: </a:t>
            </a:r>
          </a:p>
          <a:p>
            <a:pPr marL="171450" indent="-171450">
              <a:buFont typeface="Wingdings" panose="05000000000000000000" pitchFamily="2" charset="2"/>
              <a:buChar char="§"/>
            </a:pPr>
            <a:r>
              <a:rPr lang="en-US" sz="1100" dirty="0"/>
              <a:t>Too much formality; lack of collaboration towards solutions; focus on the sale instead of on long-term relationship; too much change too quickly.</a:t>
            </a:r>
          </a:p>
          <a:p>
            <a:pPr marL="171450" indent="-171450">
              <a:buFont typeface="Wingdings" panose="05000000000000000000" pitchFamily="2" charset="2"/>
              <a:buChar char="§"/>
            </a:pPr>
            <a:endParaRPr lang="en-US" sz="1100" dirty="0"/>
          </a:p>
          <a:p>
            <a:r>
              <a:rPr lang="en-US" sz="1100" dirty="0"/>
              <a:t>Analytical Style stressors: </a:t>
            </a:r>
          </a:p>
          <a:p>
            <a:pPr marL="171450" indent="-171450">
              <a:buFont typeface="Wingdings" panose="05000000000000000000" pitchFamily="2" charset="2"/>
              <a:buChar char="§"/>
            </a:pPr>
            <a:r>
              <a:rPr lang="en-US" sz="1100" dirty="0"/>
              <a:t>Lack of structure and clear outcomes; pushiness to achieve quick sale; focus on generalities without considering details; too much change without considering consequences.</a:t>
            </a:r>
          </a:p>
          <a:p>
            <a:pPr marL="0" indent="0">
              <a:buFont typeface="Wingdings" panose="05000000000000000000" pitchFamily="2" charset="2"/>
              <a:buNone/>
            </a:pPr>
            <a:endParaRPr lang="en-US" sz="1100" dirty="0"/>
          </a:p>
          <a:p>
            <a:pPr marL="0" marR="0" lvl="0" indent="0" algn="l" defTabSz="914400" rtl="0" eaLnBrk="1" fontAlgn="auto" latinLnBrk="0" hangingPunct="1">
              <a:lnSpc>
                <a:spcPct val="100000"/>
              </a:lnSpc>
              <a:spcBef>
                <a:spcPts val="200"/>
              </a:spcBef>
              <a:spcAft>
                <a:spcPts val="200"/>
              </a:spcAft>
              <a:buClrTx/>
              <a:buSzTx/>
              <a:buFont typeface="Wingdings" panose="05000000000000000000" pitchFamily="2" charset="2"/>
              <a:buNone/>
              <a:tabLst/>
              <a:defRPr/>
            </a:pPr>
            <a:r>
              <a:rPr lang="en-US" sz="1100" b="1" dirty="0">
                <a:solidFill>
                  <a:srgbClr val="000000"/>
                </a:solidFill>
                <a:latin typeface="Arial" panose="020B0604020202020204" pitchFamily="34" charset="0"/>
              </a:rPr>
              <a:t>ENCOURAGE</a:t>
            </a:r>
            <a:r>
              <a:rPr lang="en-US" sz="1100" dirty="0">
                <a:solidFill>
                  <a:srgbClr val="000000"/>
                </a:solidFill>
                <a:latin typeface="Arial" panose="020B0604020202020204" pitchFamily="34" charset="0"/>
              </a:rPr>
              <a:t> participants to share stories about their customers.</a:t>
            </a:r>
          </a:p>
          <a:p>
            <a:pPr marL="0" indent="0">
              <a:buFont typeface="Wingdings" panose="05000000000000000000" pitchFamily="2" charset="2"/>
              <a:buNone/>
            </a:pPr>
            <a:endParaRPr lang="en-US" sz="1100" dirty="0"/>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30</a:t>
            </a:fld>
            <a:endParaRPr lang="en-US" dirty="0"/>
          </a:p>
        </p:txBody>
      </p:sp>
    </p:spTree>
    <p:extLst>
      <p:ext uri="{BB962C8B-B14F-4D97-AF65-F5344CB8AC3E}">
        <p14:creationId xmlns:p14="http://schemas.microsoft.com/office/powerpoint/2010/main" val="39283632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25)</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SAY</a:t>
            </a:r>
            <a:r>
              <a:rPr lang="en-US" sz="1100" dirty="0">
                <a:solidFill>
                  <a:srgbClr val="000000"/>
                </a:solidFill>
                <a:latin typeface="Arial" panose="020B0604020202020204" pitchFamily="34" charset="0"/>
              </a:rPr>
              <a:t> When customers are feeling stressed, their behavior can be categorized:  each Style falls into a type of extreme backup behavior to try and reduce tension.</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b="0" dirty="0">
                <a:solidFill>
                  <a:srgbClr val="000000"/>
                </a:solidFill>
                <a:latin typeface="Arial" panose="020B0604020202020204" pitchFamily="34" charset="0"/>
              </a:rPr>
              <a:t>each Style’s </a:t>
            </a:r>
            <a:r>
              <a:rPr lang="en-US" sz="1100" dirty="0">
                <a:solidFill>
                  <a:srgbClr val="000000"/>
                </a:solidFill>
                <a:latin typeface="Arial" panose="020B0604020202020204" pitchFamily="34" charset="0"/>
              </a:rPr>
              <a:t>backup behavior. Remember, each Style’s goal is to get their Style need met.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a:t>
            </a:r>
            <a:r>
              <a:rPr lang="en-US" sz="1100" dirty="0">
                <a:solidFill>
                  <a:srgbClr val="000000"/>
                </a:solidFill>
                <a:latin typeface="Arial" panose="020B0604020202020204" pitchFamily="34" charset="0"/>
              </a:rPr>
              <a:t> What are some common ways that each Style might show their backup behavior? </a:t>
            </a: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Driving:  Will get frustrated by slow progress or barriers and try to take control of the situation.</a:t>
            </a: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Expressive:  Will get upset if they aren’t given opportunities to express themselves or show their contributions, and might verbally confront others.</a:t>
            </a: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Amiable:  If they feel that a relationship is being threatened, they will stay quiet and acquiesce instead of firmly stating their opinions.</a:t>
            </a: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Analytical:  If they feel that things are moving too fast without taking into account important details, they will withdraw and refuse to contribute.</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Next we’ll talk about some specific strategies for working with customers.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31</a:t>
            </a:fld>
            <a:endParaRPr lang="en-US" dirty="0"/>
          </a:p>
        </p:txBody>
      </p:sp>
      <p:graphicFrame>
        <p:nvGraphicFramePr>
          <p:cNvPr id="7" name="Table 7">
            <a:extLst>
              <a:ext uri="{FF2B5EF4-FFF2-40B4-BE49-F238E27FC236}">
                <a16:creationId xmlns:a16="http://schemas.microsoft.com/office/drawing/2014/main" id="{6F6911A8-2CF7-4137-99A5-11D7C2247405}"/>
              </a:ext>
            </a:extLst>
          </p:cNvPr>
          <p:cNvGraphicFramePr>
            <a:graphicFrameLocks noGrp="1"/>
          </p:cNvGraphicFramePr>
          <p:nvPr>
            <p:extLst>
              <p:ext uri="{D42A27DB-BD31-4B8C-83A1-F6EECF244321}">
                <p14:modId xmlns:p14="http://schemas.microsoft.com/office/powerpoint/2010/main" val="317347461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42857950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8 Minutes (Workbook, page 26)</a:t>
            </a:r>
          </a:p>
          <a:p>
            <a:endParaRPr lang="en-US" sz="1100" dirty="0"/>
          </a:p>
          <a:p>
            <a:r>
              <a:rPr lang="en-US" sz="1100" b="1" dirty="0"/>
              <a:t>ASK</a:t>
            </a:r>
            <a:r>
              <a:rPr lang="en-US" sz="1100" dirty="0"/>
              <a:t> With these backup behaviors in mind, and understanding what causes stress for each Style, what are some ways to meet your customers’ needs?  Start with the Driving Style, what ideas do you have?  </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b="0" dirty="0">
                <a:solidFill>
                  <a:srgbClr val="000000"/>
                </a:solidFill>
                <a:latin typeface="Arial" panose="020B0604020202020204" pitchFamily="34" charset="0"/>
              </a:rPr>
              <a:t>the needs and strategies to meet each Style’s needs and facilitate discussion of each Style.</a:t>
            </a:r>
            <a:endParaRPr lang="en-US" sz="1100" dirty="0">
              <a:solidFill>
                <a:srgbClr val="000000"/>
              </a:solidFill>
              <a:latin typeface="Arial" panose="020B0604020202020204" pitchFamily="34" charset="0"/>
            </a:endParaRPr>
          </a:p>
          <a:p>
            <a:endParaRPr lang="en-US" sz="1100" b="1"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solidFill>
                  <a:srgbClr val="000000"/>
                </a:solidFill>
                <a:latin typeface="Arial" panose="020B0604020202020204" pitchFamily="34" charset="0"/>
              </a:rPr>
              <a:t>ENCOURAGE</a:t>
            </a:r>
            <a:r>
              <a:rPr lang="en-US" sz="1100" dirty="0">
                <a:solidFill>
                  <a:srgbClr val="000000"/>
                </a:solidFill>
                <a:latin typeface="Arial" panose="020B0604020202020204" pitchFamily="34" charset="0"/>
              </a:rPr>
              <a:t> participants to share stories about their customers.</a:t>
            </a:r>
          </a:p>
          <a:p>
            <a:endParaRPr lang="en-US" sz="1100" b="1" dirty="0">
              <a:solidFill>
                <a:srgbClr val="000000"/>
              </a:solidFill>
              <a:latin typeface="Arial" panose="020B0604020202020204" pitchFamily="34" charset="0"/>
            </a:endParaRPr>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32</a:t>
            </a:fld>
            <a:endParaRPr lang="en-US" dirty="0"/>
          </a:p>
        </p:txBody>
      </p:sp>
    </p:spTree>
    <p:extLst>
      <p:ext uri="{BB962C8B-B14F-4D97-AF65-F5344CB8AC3E}">
        <p14:creationId xmlns:p14="http://schemas.microsoft.com/office/powerpoint/2010/main" val="15040169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10 Minutes (whole section on Observing Style Virtually)</a:t>
            </a:r>
          </a:p>
          <a:p>
            <a:endParaRPr lang="en-US" altLang="en-US" sz="1100" b="0" dirty="0">
              <a:ea typeface="Arial" panose="020B0604020202020204" pitchFamily="34" charset="0"/>
            </a:endParaRPr>
          </a:p>
          <a:p>
            <a:pPr defTabSz="966612">
              <a:spcBef>
                <a:spcPts val="211"/>
              </a:spcBef>
              <a:spcAft>
                <a:spcPts val="211"/>
              </a:spcAft>
              <a:defRPr/>
            </a:pPr>
            <a:r>
              <a:rPr lang="en-US" sz="1100" b="1" dirty="0">
                <a:solidFill>
                  <a:srgbClr val="000000"/>
                </a:solidFill>
                <a:latin typeface="+mn-lt"/>
              </a:rPr>
              <a:t>SAY</a:t>
            </a:r>
            <a:r>
              <a:rPr lang="en-US" sz="1100" b="0" dirty="0">
                <a:solidFill>
                  <a:srgbClr val="000000"/>
                </a:solidFill>
                <a:latin typeface="+mn-lt"/>
              </a:rPr>
              <a:t> Working with customers and trying to sell remotely has its own unique challenges. You can still use Style to your advantage. Let’s briefly see how people of different Styles might communicate using text messages. </a:t>
            </a:r>
          </a:p>
          <a:p>
            <a:pPr defTabSz="966612">
              <a:spcBef>
                <a:spcPts val="211"/>
              </a:spcBef>
              <a:spcAft>
                <a:spcPts val="211"/>
              </a:spcAft>
              <a:defRPr/>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33</a:t>
            </a:fld>
            <a:endParaRPr lang="en-US" dirty="0"/>
          </a:p>
        </p:txBody>
      </p:sp>
      <p:graphicFrame>
        <p:nvGraphicFramePr>
          <p:cNvPr id="7" name="Table 7">
            <a:extLst>
              <a:ext uri="{FF2B5EF4-FFF2-40B4-BE49-F238E27FC236}">
                <a16:creationId xmlns:a16="http://schemas.microsoft.com/office/drawing/2014/main" id="{3A1DD4FE-D7F7-4F78-AED4-473646C9B213}"/>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4672454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b="0" dirty="0">
                <a:ea typeface="Arial" panose="020B0604020202020204" pitchFamily="34" charset="0"/>
              </a:rPr>
              <a:t>The following five slides are examples of “observable” behavior in text messages. </a:t>
            </a:r>
          </a:p>
          <a:p>
            <a:endParaRPr lang="en-US" sz="1100" b="0" dirty="0">
              <a:ea typeface="Arial" panose="020B0604020202020204" pitchFamily="34" charset="0"/>
            </a:endParaRPr>
          </a:p>
          <a:p>
            <a:r>
              <a:rPr lang="en-US" altLang="en-US" sz="1100" b="1" dirty="0">
                <a:ea typeface="Arial" panose="020B0604020202020204" pitchFamily="34" charset="0"/>
              </a:rPr>
              <a:t>SAY </a:t>
            </a:r>
            <a:r>
              <a:rPr lang="en-US" altLang="en-US" sz="1100" b="0" dirty="0">
                <a:ea typeface="Arial" panose="020B0604020202020204" pitchFamily="34" charset="0"/>
              </a:rPr>
              <a:t>By observing the behaviors of others, even through simple communication like texting, we can TRY to determine how people prefer to communicate and prefer to be communicated with. </a:t>
            </a:r>
          </a:p>
          <a:p>
            <a:endParaRPr lang="en-US" altLang="en-US" sz="1100" b="0" dirty="0">
              <a:ea typeface="Arial" panose="020B0604020202020204" pitchFamily="34" charset="0"/>
            </a:endParaRPr>
          </a:p>
          <a:p>
            <a:r>
              <a:rPr lang="en-US" altLang="en-US" sz="1100" b="0" dirty="0">
                <a:ea typeface="Arial" panose="020B0604020202020204" pitchFamily="34" charset="0"/>
              </a:rPr>
              <a:t>Review example slides: </a:t>
            </a:r>
          </a:p>
          <a:p>
            <a:r>
              <a:rPr lang="en-US" altLang="en-US" sz="1100" b="0" dirty="0">
                <a:ea typeface="Arial" panose="020B0604020202020204" pitchFamily="34" charset="0"/>
              </a:rPr>
              <a:t>There is a lot of change happening at our organization, so I sent this text to four of my customers. Then I waited for their responses.</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34</a:t>
            </a:fld>
            <a:endParaRPr lang="en-US" dirty="0"/>
          </a:p>
        </p:txBody>
      </p:sp>
      <p:graphicFrame>
        <p:nvGraphicFramePr>
          <p:cNvPr id="6" name="Table 7">
            <a:extLst>
              <a:ext uri="{FF2B5EF4-FFF2-40B4-BE49-F238E27FC236}">
                <a16:creationId xmlns:a16="http://schemas.microsoft.com/office/drawing/2014/main" id="{96EBC3C2-2A05-4A9E-949A-6AE4DAB481F9}"/>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5381522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Here is the first response from a customer.</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35</a:t>
            </a:fld>
            <a:endParaRPr lang="en-US" dirty="0"/>
          </a:p>
        </p:txBody>
      </p:sp>
      <p:graphicFrame>
        <p:nvGraphicFramePr>
          <p:cNvPr id="6" name="Table 7">
            <a:extLst>
              <a:ext uri="{FF2B5EF4-FFF2-40B4-BE49-F238E27FC236}">
                <a16:creationId xmlns:a16="http://schemas.microsoft.com/office/drawing/2014/main" id="{119F2800-DF3D-470C-8ED6-16995DE4DBA8}"/>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0139770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This is the second response from another customer.</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36</a:t>
            </a:fld>
            <a:endParaRPr lang="en-US" dirty="0"/>
          </a:p>
        </p:txBody>
      </p:sp>
      <p:graphicFrame>
        <p:nvGraphicFramePr>
          <p:cNvPr id="6" name="Table 7">
            <a:extLst>
              <a:ext uri="{FF2B5EF4-FFF2-40B4-BE49-F238E27FC236}">
                <a16:creationId xmlns:a16="http://schemas.microsoft.com/office/drawing/2014/main" id="{119F2800-DF3D-470C-8ED6-16995DE4DBA8}"/>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198870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Here’s the response from a third customer.</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37</a:t>
            </a:fld>
            <a:endParaRPr lang="en-US" dirty="0"/>
          </a:p>
        </p:txBody>
      </p:sp>
      <p:graphicFrame>
        <p:nvGraphicFramePr>
          <p:cNvPr id="6" name="Table 7">
            <a:extLst>
              <a:ext uri="{FF2B5EF4-FFF2-40B4-BE49-F238E27FC236}">
                <a16:creationId xmlns:a16="http://schemas.microsoft.com/office/drawing/2014/main" id="{119F2800-DF3D-470C-8ED6-16995DE4DBA8}"/>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6334810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b="1" dirty="0">
                <a:ea typeface="Arial" panose="020B0604020202020204" pitchFamily="34" charset="0"/>
              </a:rPr>
              <a:t>SAY</a:t>
            </a:r>
            <a:r>
              <a:rPr lang="en-US" altLang="en-US" sz="1100" b="0" dirty="0">
                <a:ea typeface="Arial" panose="020B0604020202020204" pitchFamily="34" charset="0"/>
              </a:rPr>
              <a:t> And finally, this response from a fourth customer.</a:t>
            </a:r>
          </a:p>
          <a:p>
            <a:endParaRPr lang="en-US" altLang="en-US" sz="1100" b="0" dirty="0">
              <a:ea typeface="Arial" panose="020B0604020202020204" pitchFamily="34" charset="0"/>
            </a:endParaRPr>
          </a:p>
          <a:p>
            <a:r>
              <a:rPr lang="en-US" altLang="en-US" sz="1100" b="0" dirty="0">
                <a:ea typeface="Arial" panose="020B0604020202020204" pitchFamily="34" charset="0"/>
              </a:rPr>
              <a:t>Keep these texts in mind as we’ll be revisiting them later.</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38</a:t>
            </a:fld>
            <a:endParaRPr lang="en-US" dirty="0"/>
          </a:p>
        </p:txBody>
      </p:sp>
      <p:graphicFrame>
        <p:nvGraphicFramePr>
          <p:cNvPr id="6" name="Table 7">
            <a:extLst>
              <a:ext uri="{FF2B5EF4-FFF2-40B4-BE49-F238E27FC236}">
                <a16:creationId xmlns:a16="http://schemas.microsoft.com/office/drawing/2014/main" id="{119F2800-DF3D-470C-8ED6-16995DE4DBA8}"/>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5116295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SAY </a:t>
            </a:r>
            <a:r>
              <a:rPr lang="en-US" sz="1100" b="0" dirty="0"/>
              <a:t>This is the text I first sent out. How about the responses I received?  Knowing what you know so far about SOCIAL STYLE, can you guess which Style each response is from?  </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39</a:t>
            </a:fld>
            <a:endParaRPr lang="en-US" dirty="0"/>
          </a:p>
        </p:txBody>
      </p:sp>
      <p:graphicFrame>
        <p:nvGraphicFramePr>
          <p:cNvPr id="6" name="Table 7">
            <a:extLst>
              <a:ext uri="{FF2B5EF4-FFF2-40B4-BE49-F238E27FC236}">
                <a16:creationId xmlns:a16="http://schemas.microsoft.com/office/drawing/2014/main" id="{8819842A-7B09-430A-BF35-BE8092B6D79C}"/>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316950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2 MINUTES (Workbook, page 4)</a:t>
            </a:r>
          </a:p>
          <a:p>
            <a:endParaRPr lang="en-US" sz="1200" b="1"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SAY </a:t>
            </a:r>
            <a:r>
              <a:rPr lang="en-US" sz="1200" b="0" dirty="0">
                <a:solidFill>
                  <a:srgbClr val="000000"/>
                </a:solidFill>
                <a:latin typeface="Arial" panose="020B0604020202020204" pitchFamily="34" charset="0"/>
              </a:rPr>
              <a:t>In the first part of the program, you’ll learn about Style. This will help you understand your customers and how they prefer to interact with you. </a:t>
            </a:r>
          </a:p>
          <a:p>
            <a:endParaRPr lang="en-US" sz="1200" b="0" dirty="0">
              <a:solidFill>
                <a:srgbClr val="000000"/>
              </a:solidFill>
              <a:latin typeface="Arial" panose="020B0604020202020204" pitchFamily="34" charset="0"/>
            </a:endParaRPr>
          </a:p>
          <a:p>
            <a:pPr marL="0" indent="0">
              <a:buFont typeface="Wingdings" panose="05000000000000000000" pitchFamily="2" charset="2"/>
              <a:buNone/>
            </a:pPr>
            <a:r>
              <a:rPr lang="en-US" sz="1200" b="0" dirty="0">
                <a:solidFill>
                  <a:srgbClr val="000000"/>
                </a:solidFill>
                <a:latin typeface="Arial" panose="020B0604020202020204" pitchFamily="34" charset="0"/>
              </a:rPr>
              <a:t>The second part of the program focuses on Versatility, which is how well you meet</a:t>
            </a:r>
            <a:r>
              <a:rPr lang="en-US" sz="1200" dirty="0">
                <a:solidFill>
                  <a:srgbClr val="000000"/>
                </a:solidFill>
                <a:latin typeface="Arial" panose="020B0604020202020204" pitchFamily="34" charset="0"/>
              </a:rPr>
              <a:t> others’ Style needs. </a:t>
            </a:r>
          </a:p>
          <a:p>
            <a:pPr marL="0" indent="0">
              <a:buFont typeface="Wingdings" panose="05000000000000000000" pitchFamily="2" charset="2"/>
              <a:buNone/>
            </a:pPr>
            <a:endParaRPr lang="en-US" sz="1200" dirty="0">
              <a:solidFill>
                <a:srgbClr val="000000"/>
              </a:solidFill>
              <a:latin typeface="Arial" panose="020B0604020202020204" pitchFamily="34" charset="0"/>
            </a:endParaRPr>
          </a:p>
          <a:p>
            <a:pPr marL="0" indent="0">
              <a:buFont typeface="Wingdings" panose="05000000000000000000" pitchFamily="2" charset="2"/>
              <a:buNone/>
            </a:pPr>
            <a:r>
              <a:rPr lang="en-US" sz="1200" dirty="0">
                <a:solidFill>
                  <a:srgbClr val="000000"/>
                </a:solidFill>
                <a:latin typeface="Arial" panose="020B0604020202020204" pitchFamily="34" charset="0"/>
              </a:rPr>
              <a:t>Versatility is the application of SOCIAL STYLE—when you understand your </a:t>
            </a:r>
            <a:r>
              <a:rPr lang="en-US" sz="1200" b="0" dirty="0">
                <a:solidFill>
                  <a:srgbClr val="000000"/>
                </a:solidFill>
                <a:latin typeface="Arial" panose="020B0604020202020204" pitchFamily="34" charset="0"/>
              </a:rPr>
              <a:t>customers</a:t>
            </a:r>
            <a:r>
              <a:rPr lang="en-US" sz="1200" dirty="0">
                <a:solidFill>
                  <a:srgbClr val="000000"/>
                </a:solidFill>
                <a:latin typeface="Arial" panose="020B0604020202020204" pitchFamily="34" charset="0"/>
              </a:rPr>
              <a:t>’ Style needs, you can help them meet those needs. This helps them feel more valued and sets the stage for them to have a better relationship with you. If you consistently show Versatility, you can be more effective.</a:t>
            </a:r>
          </a:p>
          <a:p>
            <a:pPr>
              <a:buNone/>
            </a:pPr>
            <a:endParaRPr lang="en-US" sz="1200" dirty="0">
              <a:solidFill>
                <a:srgbClr val="000000"/>
              </a:solidFill>
              <a:latin typeface="Arial" panose="020B0604020202020204" pitchFamily="34" charset="0"/>
            </a:endParaRPr>
          </a:p>
          <a:p>
            <a:pPr marL="0" indent="0">
              <a:buFont typeface="Wingdings" panose="05000000000000000000" pitchFamily="2" charset="2"/>
              <a:buNone/>
            </a:pPr>
            <a:r>
              <a:rPr lang="en-US" sz="1200" dirty="0">
                <a:solidFill>
                  <a:srgbClr val="000000"/>
                </a:solidFill>
                <a:latin typeface="Arial" panose="020B0604020202020204" pitchFamily="34" charset="0"/>
              </a:rPr>
              <a:t>You can read the stats on this slide. </a:t>
            </a:r>
            <a:r>
              <a:rPr lang="en-US" sz="1800" dirty="0">
                <a:effectLst/>
                <a:latin typeface="Calibri" panose="020F0502020204030204" pitchFamily="34" charset="0"/>
                <a:ea typeface="Calibri" panose="020F0502020204030204" pitchFamily="34" charset="0"/>
                <a:cs typeface="Times New Roman" panose="02020603050405020304" pitchFamily="18" charset="0"/>
              </a:rPr>
              <a:t>Research has found that salespeople who practice SOCIAL STYLE and Versatility have more success.</a:t>
            </a:r>
            <a:endParaRPr lang="en-US" sz="1200" b="0" i="0" u="none" strike="noStrike" baseline="0" dirty="0">
              <a:solidFill>
                <a:srgbClr val="000000"/>
              </a:solidFill>
              <a:latin typeface="Open Sans" panose="020B0606030504020204"/>
            </a:endParaRPr>
          </a:p>
          <a:p>
            <a:pPr marL="0" indent="0">
              <a:buNone/>
            </a:pPr>
            <a:endParaRPr lang="en-US" sz="1200" b="0" i="0" u="none" strike="noStrike" baseline="0" dirty="0">
              <a:solidFill>
                <a:srgbClr val="000000"/>
              </a:solidFill>
              <a:latin typeface="Open Sans" panose="020B0606030504020204"/>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a:t>
            </a:fld>
            <a:endParaRPr lang="en-US" dirty="0"/>
          </a:p>
        </p:txBody>
      </p:sp>
    </p:spTree>
    <p:extLst>
      <p:ext uri="{BB962C8B-B14F-4D97-AF65-F5344CB8AC3E}">
        <p14:creationId xmlns:p14="http://schemas.microsoft.com/office/powerpoint/2010/main" val="37238215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SAY</a:t>
            </a:r>
            <a:r>
              <a:rPr lang="en-US" sz="1100" b="0" dirty="0"/>
              <a:t> Which Style might this person be? </a:t>
            </a:r>
          </a:p>
          <a:p>
            <a:endParaRPr lang="en-US" sz="1100" b="0" dirty="0"/>
          </a:p>
          <a:p>
            <a:r>
              <a:rPr lang="en-US" sz="1100" b="0" dirty="0"/>
              <a:t>AMIABLE</a:t>
            </a:r>
          </a:p>
          <a:p>
            <a:endParaRPr lang="en-US" sz="1100" b="0" dirty="0"/>
          </a:p>
          <a:p>
            <a:r>
              <a:rPr lang="en-US" sz="1100" b="1" dirty="0"/>
              <a:t>SAY</a:t>
            </a:r>
            <a:r>
              <a:rPr lang="en-US" sz="1100" b="0" dirty="0"/>
              <a:t> This person is personable (“Hi!”) and concerned that things are moving fast. They are showing concern for the team’s ability to adapt the new technology, and they specifically ask for help. It indicates Ask Assertiveness and Emote Responsiveness.</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40</a:t>
            </a:fld>
            <a:endParaRPr lang="en-US" dirty="0"/>
          </a:p>
        </p:txBody>
      </p:sp>
      <p:graphicFrame>
        <p:nvGraphicFramePr>
          <p:cNvPr id="6" name="Table 7">
            <a:extLst>
              <a:ext uri="{FF2B5EF4-FFF2-40B4-BE49-F238E27FC236}">
                <a16:creationId xmlns:a16="http://schemas.microsoft.com/office/drawing/2014/main" id="{125C70C9-C184-40C0-939F-53CD07253FCE}"/>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2141803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ASK</a:t>
            </a:r>
            <a:r>
              <a:rPr lang="en-US" sz="1100" b="0" dirty="0"/>
              <a:t> How about this one—what Style? </a:t>
            </a:r>
          </a:p>
          <a:p>
            <a:endParaRPr lang="en-US" sz="1100" b="0" dirty="0"/>
          </a:p>
          <a:p>
            <a:r>
              <a:rPr lang="en-US" sz="1100" b="0" dirty="0"/>
              <a:t>EXPRESSIVE</a:t>
            </a:r>
          </a:p>
          <a:p>
            <a:endParaRPr lang="en-US" altLang="en-US" sz="1100" b="0" dirty="0">
              <a:ea typeface="Arial" panose="020B0604020202020204" pitchFamily="34" charset="0"/>
            </a:endParaRPr>
          </a:p>
          <a:p>
            <a:r>
              <a:rPr lang="en-US" altLang="en-US" sz="1100" b="1" dirty="0">
                <a:ea typeface="Arial" panose="020B0604020202020204" pitchFamily="34" charset="0"/>
              </a:rPr>
              <a:t>SAY</a:t>
            </a:r>
            <a:r>
              <a:rPr lang="en-US" altLang="en-US" sz="1100" b="0" dirty="0">
                <a:ea typeface="Arial" panose="020B0604020202020204" pitchFamily="34" charset="0"/>
              </a:rPr>
              <a:t> This person uses a lot of exclamation marks to show enthusiasm and wants to interact. They also mention “I took a quick look,” indicating they didn’t pay close attention to the video or details. </a:t>
            </a:r>
            <a:r>
              <a:rPr lang="en-US" sz="1100" b="0" dirty="0"/>
              <a:t>It indicates Tell Assertiveness and Emote Responsiveness.</a:t>
            </a:r>
            <a:endParaRPr lang="en-US" altLang="en-US" sz="1100" b="0" dirty="0">
              <a:ea typeface="Arial" panose="020B0604020202020204" pitchFamily="34" charset="0"/>
            </a:endParaRP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41</a:t>
            </a:fld>
            <a:endParaRPr lang="en-US" dirty="0"/>
          </a:p>
        </p:txBody>
      </p:sp>
      <p:graphicFrame>
        <p:nvGraphicFramePr>
          <p:cNvPr id="6" name="Table 7">
            <a:extLst>
              <a:ext uri="{FF2B5EF4-FFF2-40B4-BE49-F238E27FC236}">
                <a16:creationId xmlns:a16="http://schemas.microsoft.com/office/drawing/2014/main" id="{28FF81F3-FF1D-43B8-923A-2047BB675197}"/>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3401416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ASK</a:t>
            </a:r>
            <a:r>
              <a:rPr lang="en-US" sz="1100" b="0" dirty="0"/>
              <a:t> Which Style might this person be? </a:t>
            </a:r>
          </a:p>
          <a:p>
            <a:endParaRPr lang="en-US" sz="1100" b="0" dirty="0"/>
          </a:p>
          <a:p>
            <a:r>
              <a:rPr lang="en-US" sz="1100" b="0" dirty="0"/>
              <a:t>ANALYTICAL</a:t>
            </a:r>
          </a:p>
          <a:p>
            <a:endParaRPr lang="en-US" sz="1100" b="0" dirty="0"/>
          </a:p>
          <a:p>
            <a:r>
              <a:rPr lang="en-US" sz="1100" b="1" dirty="0"/>
              <a:t>SAY </a:t>
            </a:r>
            <a:r>
              <a:rPr lang="en-US" sz="1100" b="0" dirty="0"/>
              <a:t>This person likes things to be efficient but is hesitant to adapt the new technology until the team is trained and ready. They also ask a clarifying question – “Do you have a process in place for this? ” It indicates Ask Assertiveness and Control Responsiveness.</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42</a:t>
            </a:fld>
            <a:endParaRPr lang="en-US" dirty="0"/>
          </a:p>
        </p:txBody>
      </p:sp>
      <p:graphicFrame>
        <p:nvGraphicFramePr>
          <p:cNvPr id="6" name="Table 7">
            <a:extLst>
              <a:ext uri="{FF2B5EF4-FFF2-40B4-BE49-F238E27FC236}">
                <a16:creationId xmlns:a16="http://schemas.microsoft.com/office/drawing/2014/main" id="{DA6D775E-56E1-4A83-9D80-3BCF2019E125}"/>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3852511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ASK</a:t>
            </a:r>
            <a:r>
              <a:rPr lang="en-US" sz="1100" b="0" dirty="0"/>
              <a:t> And finally, what Style might this be? </a:t>
            </a:r>
          </a:p>
          <a:p>
            <a:endParaRPr lang="en-US" sz="1100" b="0" dirty="0"/>
          </a:p>
          <a:p>
            <a:r>
              <a:rPr lang="en-US" sz="1100" b="0" dirty="0"/>
              <a:t>DRIVING</a:t>
            </a:r>
          </a:p>
          <a:p>
            <a:endParaRPr lang="en-US" altLang="en-US" sz="1100" b="0" dirty="0">
              <a:ea typeface="Arial" panose="020B0604020202020204" pitchFamily="34" charset="0"/>
            </a:endParaRPr>
          </a:p>
          <a:p>
            <a:r>
              <a:rPr lang="en-US" altLang="en-US" sz="1100" b="1" dirty="0">
                <a:ea typeface="Arial" panose="020B0604020202020204" pitchFamily="34" charset="0"/>
              </a:rPr>
              <a:t>SAY </a:t>
            </a:r>
            <a:r>
              <a:rPr lang="en-US" altLang="en-US" sz="1100" b="0" dirty="0">
                <a:ea typeface="Arial" panose="020B0604020202020204" pitchFamily="34" charset="0"/>
              </a:rPr>
              <a:t>This person is being direct and brief. They also communicate that they will initiate contact when they’re ready (“Don’t call me, I’ll call you.”). </a:t>
            </a:r>
            <a:r>
              <a:rPr lang="en-US" sz="1100" b="0" dirty="0"/>
              <a:t>It indicates Tell Assertiveness and Control Responsiveness.</a:t>
            </a:r>
            <a:endParaRPr lang="en-US" altLang="en-US" sz="1100" b="0" dirty="0">
              <a:ea typeface="Arial" panose="020B0604020202020204" pitchFamily="34" charset="0"/>
            </a:endParaRP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43</a:t>
            </a:fld>
            <a:endParaRPr lang="en-US" dirty="0"/>
          </a:p>
        </p:txBody>
      </p:sp>
      <p:graphicFrame>
        <p:nvGraphicFramePr>
          <p:cNvPr id="6" name="Table 7">
            <a:extLst>
              <a:ext uri="{FF2B5EF4-FFF2-40B4-BE49-F238E27FC236}">
                <a16:creationId xmlns:a16="http://schemas.microsoft.com/office/drawing/2014/main" id="{C4569561-C37F-4779-97F4-6B1719C40644}"/>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173411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800" b="1" dirty="0">
                <a:solidFill>
                  <a:srgbClr val="000000"/>
                </a:solidFill>
                <a:latin typeface="Arial" panose="020B0604020202020204" pitchFamily="34" charset="0"/>
              </a:rPr>
              <a:t>2 Minutes (Workbook, page 28)</a:t>
            </a:r>
          </a:p>
          <a:p>
            <a:endParaRPr lang="en-US" sz="800" dirty="0"/>
          </a:p>
          <a:p>
            <a:r>
              <a:rPr lang="en-US" sz="800" b="1" dirty="0">
                <a:solidFill>
                  <a:srgbClr val="000000"/>
                </a:solidFill>
                <a:latin typeface="Arial" panose="020B0604020202020204" pitchFamily="34" charset="0"/>
              </a:rPr>
              <a:t>REVIEW </a:t>
            </a:r>
            <a:r>
              <a:rPr lang="en-US" sz="800" dirty="0">
                <a:solidFill>
                  <a:srgbClr val="000000"/>
                </a:solidFill>
                <a:latin typeface="Arial" panose="020B0604020202020204" pitchFamily="34" charset="0"/>
              </a:rPr>
              <a:t>the key points.</a:t>
            </a:r>
          </a:p>
          <a:p>
            <a:endParaRPr lang="en-US" sz="800" b="1" dirty="0">
              <a:solidFill>
                <a:srgbClr val="000000"/>
              </a:solidFill>
              <a:latin typeface="Arial" panose="020B0604020202020204" pitchFamily="34" charset="0"/>
            </a:endParaRPr>
          </a:p>
          <a:p>
            <a:pPr marL="457200" indent="-457200">
              <a:buFont typeface="+mj-lt"/>
              <a:buAutoNum type="arabicPeriod"/>
            </a:pPr>
            <a:r>
              <a:rPr lang="en-US" altLang="en-US" sz="1100" dirty="0"/>
              <a:t>Style is not personality.</a:t>
            </a:r>
          </a:p>
          <a:p>
            <a:pPr marL="457200" indent="-457200">
              <a:buFont typeface="+mj-lt"/>
              <a:buAutoNum type="arabicPeriod"/>
            </a:pPr>
            <a:r>
              <a:rPr lang="en-US" altLang="en-US" sz="1100" dirty="0"/>
              <a:t>Style refers only to observable behavior. </a:t>
            </a:r>
          </a:p>
          <a:p>
            <a:pPr marL="457200" indent="-457200">
              <a:buFont typeface="+mj-lt"/>
              <a:buAutoNum type="arabicPeriod"/>
            </a:pPr>
            <a:r>
              <a:rPr lang="en-US" altLang="en-US" sz="1100" dirty="0"/>
              <a:t>Behavior is a continuum, not an “either/or.”</a:t>
            </a:r>
          </a:p>
          <a:p>
            <a:pPr marL="457200" indent="-457200">
              <a:buFont typeface="+mj-lt"/>
              <a:buAutoNum type="arabicPeriod"/>
            </a:pPr>
            <a:r>
              <a:rPr lang="en-US" altLang="en-US" sz="1100" dirty="0"/>
              <a:t>People behave with one Style most of the time.</a:t>
            </a:r>
          </a:p>
          <a:p>
            <a:pPr marL="457200" indent="-457200">
              <a:buFont typeface="+mj-lt"/>
              <a:buAutoNum type="arabicPeriod"/>
            </a:pPr>
            <a:r>
              <a:rPr lang="en-US" altLang="en-US" sz="1100" dirty="0"/>
              <a:t>There is no “best” Style. </a:t>
            </a:r>
          </a:p>
          <a:p>
            <a:endParaRPr lang="en-US" sz="1100" dirty="0">
              <a:solidFill>
                <a:srgbClr val="000000"/>
              </a:solidFill>
              <a:latin typeface="Arial" panose="020B0604020202020204" pitchFamily="34"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44</a:t>
            </a:fld>
            <a:endParaRPr lang="en-US" dirty="0"/>
          </a:p>
        </p:txBody>
      </p:sp>
      <p:graphicFrame>
        <p:nvGraphicFramePr>
          <p:cNvPr id="7" name="Table 7">
            <a:extLst>
              <a:ext uri="{FF2B5EF4-FFF2-40B4-BE49-F238E27FC236}">
                <a16:creationId xmlns:a16="http://schemas.microsoft.com/office/drawing/2014/main" id="{E29799C1-E2AF-4F42-B416-45CA7ECB55B8}"/>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4286891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1" dirty="0"/>
              <a:t>SAY</a:t>
            </a:r>
            <a:r>
              <a:rPr lang="en-US" b="0" dirty="0"/>
              <a:t> Now that you’re familiar with the Model, each of you will review your own SOCIAL STYLE Profile.</a:t>
            </a:r>
          </a:p>
          <a:p>
            <a:endParaRPr lang="en-US" b="1"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45</a:t>
            </a:fld>
            <a:endParaRPr lang="en-US" dirty="0"/>
          </a:p>
        </p:txBody>
      </p:sp>
      <p:graphicFrame>
        <p:nvGraphicFramePr>
          <p:cNvPr id="9" name="Table 7">
            <a:extLst>
              <a:ext uri="{FF2B5EF4-FFF2-40B4-BE49-F238E27FC236}">
                <a16:creationId xmlns:a16="http://schemas.microsoft.com/office/drawing/2014/main" id="{887FEC18-A7ED-4760-A447-AE6BE9BB813B}"/>
              </a:ext>
            </a:extLst>
          </p:cNvPr>
          <p:cNvGraphicFramePr>
            <a:graphicFrameLocks noGrp="1"/>
          </p:cNvGraphicFramePr>
          <p:nvPr>
            <p:extLst>
              <p:ext uri="{D42A27DB-BD31-4B8C-83A1-F6EECF244321}">
                <p14:modId xmlns:p14="http://schemas.microsoft.com/office/powerpoint/2010/main" val="2405014564"/>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0078463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dirty="0">
                <a:solidFill>
                  <a:srgbClr val="000000"/>
                </a:solidFill>
                <a:latin typeface="Arial" panose="020B0604020202020204" pitchFamily="34" charset="0"/>
              </a:rPr>
              <a:t>2 Minutes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dirty="0"/>
          </a:p>
          <a:p>
            <a:r>
              <a:rPr lang="en-US" sz="1100" b="1" dirty="0"/>
              <a:t>SAY</a:t>
            </a:r>
            <a:r>
              <a:rPr lang="en-US" sz="1100" dirty="0"/>
              <a:t> Before you read your SOCIAL STYLE Profile, let me describe how your results are determined. The dimensions of behavior are normed. This means that Assertiveness is reported in quartiles.</a:t>
            </a:r>
          </a:p>
          <a:p>
            <a:endParaRPr lang="en-US" sz="1100" dirty="0"/>
          </a:p>
          <a:p>
            <a:r>
              <a:rPr lang="en-US" sz="1100" dirty="0"/>
              <a:t>Review the information on the slide concerning percentiles of people in each of the four quartiles.</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46</a:t>
            </a:fld>
            <a:endParaRPr lang="en-US" dirty="0"/>
          </a:p>
        </p:txBody>
      </p:sp>
    </p:spTree>
    <p:extLst>
      <p:ext uri="{BB962C8B-B14F-4D97-AF65-F5344CB8AC3E}">
        <p14:creationId xmlns:p14="http://schemas.microsoft.com/office/powerpoint/2010/main" val="17513404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1" dirty="0">
                <a:solidFill>
                  <a:srgbClr val="000000"/>
                </a:solidFill>
                <a:latin typeface="Arial" panose="020B0604020202020204" pitchFamily="34" charset="0"/>
              </a:rPr>
              <a:t>2 Minutes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dirty="0"/>
          </a:p>
          <a:p>
            <a:r>
              <a:rPr lang="en-US" b="1" dirty="0"/>
              <a:t>SAY</a:t>
            </a:r>
            <a:r>
              <a:rPr lang="en-US" dirty="0"/>
              <a:t> In the same way, Responsiveness is reported in quartiles.</a:t>
            </a:r>
          </a:p>
          <a:p>
            <a:endParaRPr lang="en-US" dirty="0"/>
          </a:p>
          <a:p>
            <a:r>
              <a:rPr lang="en-US" dirty="0"/>
              <a:t>Review the information on the slide concerning percentiles of people in each of the four quartiles.</a:t>
            </a:r>
          </a:p>
          <a:p>
            <a:endParaRPr lang="en-US" dirty="0"/>
          </a:p>
          <a:p>
            <a:endParaRPr lang="en-US" dirty="0"/>
          </a:p>
        </p:txBody>
      </p:sp>
      <p:sp>
        <p:nvSpPr>
          <p:cNvPr id="4" name="Header Placeholder 3"/>
          <p:cNvSpPr>
            <a:spLocks noGrp="1"/>
          </p:cNvSpPr>
          <p:nvPr>
            <p:ph type="hdr" sz="quarter"/>
          </p:nvPr>
        </p:nvSpPr>
        <p:spPr/>
        <p:txBody>
          <a:bodyPr/>
          <a:lstStyle/>
          <a:p>
            <a:r>
              <a:rPr lang="en-US" dirty="0"/>
              <a:t>Responsiveness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47</a:t>
            </a:fld>
            <a:endParaRPr lang="en-US" dirty="0"/>
          </a:p>
        </p:txBody>
      </p:sp>
      <p:graphicFrame>
        <p:nvGraphicFramePr>
          <p:cNvPr id="7" name="Table 7">
            <a:extLst>
              <a:ext uri="{FF2B5EF4-FFF2-40B4-BE49-F238E27FC236}">
                <a16:creationId xmlns:a16="http://schemas.microsoft.com/office/drawing/2014/main" id="{496B9EFD-2B76-4181-8215-1594F9CBE609}"/>
              </a:ext>
            </a:extLst>
          </p:cNvPr>
          <p:cNvGraphicFramePr>
            <a:graphicFrameLocks noGrp="1"/>
          </p:cNvGraphicFramePr>
          <p:nvPr>
            <p:extLst>
              <p:ext uri="{D42A27DB-BD31-4B8C-83A1-F6EECF244321}">
                <p14:modId xmlns:p14="http://schemas.microsoft.com/office/powerpoint/2010/main" val="673380183"/>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815745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000" b="1" i="0" u="none" strike="noStrike" baseline="0" dirty="0">
                <a:latin typeface="+mj-lt"/>
              </a:rPr>
              <a:t>20 Minutes</a:t>
            </a:r>
            <a:r>
              <a:rPr lang="en-US" sz="1000" b="1" dirty="0">
                <a:solidFill>
                  <a:srgbClr val="000000"/>
                </a:solidFill>
                <a:latin typeface="Arial" panose="020B0604020202020204" pitchFamily="34" charset="0"/>
              </a:rPr>
              <a:t> </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000" b="1" i="0" u="none" strike="noStrike" baseline="0" dirty="0">
              <a:latin typeface="+mj-lt"/>
            </a:endParaRPr>
          </a:p>
          <a:p>
            <a:r>
              <a:rPr lang="en-US" b="1" dirty="0"/>
              <a:t>REVIEW</a:t>
            </a:r>
            <a:r>
              <a:rPr lang="en-US" dirty="0"/>
              <a:t> the Profile pages on the following slides so participants understand the layout of the profile. After you’ve reviewed the slides, distribute individuals’ profiles.</a:t>
            </a:r>
          </a:p>
          <a:p>
            <a:endParaRPr lang="en-US" dirty="0"/>
          </a:p>
          <a:p>
            <a:r>
              <a:rPr lang="en-US" dirty="0"/>
              <a:t>If delivering a virtual program, participants will have already received their profiles. Note that you are only covering the SOCIAL STYLE section of the profile; the Versatility profile will be reviewed later.</a:t>
            </a:r>
          </a:p>
          <a:p>
            <a:endParaRPr lang="en-US" dirty="0"/>
          </a:p>
          <a:p>
            <a:r>
              <a:rPr lang="en-US" sz="1200" b="1" i="0" u="none" strike="noStrike" baseline="0" dirty="0">
                <a:solidFill>
                  <a:srgbClr val="005088"/>
                </a:solidFill>
                <a:latin typeface="Museo 500"/>
              </a:rPr>
              <a:t>PROVIDE</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ample time for participants to read and absorb their profiles. Do not continue until it is evident that all participants have finished reading their profiles. </a:t>
            </a:r>
          </a:p>
          <a:p>
            <a:endParaRPr lang="en-US" sz="1200" b="0" i="0" u="none" strike="noStrike" baseline="0" dirty="0">
              <a:solidFill>
                <a:srgbClr val="000000"/>
              </a:solidFill>
              <a:latin typeface="Museo Sans 300"/>
            </a:endParaRPr>
          </a:p>
          <a:p>
            <a:r>
              <a:rPr lang="en-US" sz="1200" b="1" i="0" u="none" strike="noStrike" baseline="0" dirty="0">
                <a:solidFill>
                  <a:srgbClr val="005088"/>
                </a:solidFill>
                <a:latin typeface="Museo 500"/>
              </a:rPr>
              <a:t>ASK</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if there are any questions, surprises, or concerns. </a:t>
            </a:r>
          </a:p>
          <a:p>
            <a:endParaRPr lang="en-US" sz="1200" b="1" i="0" u="none" strike="noStrike" baseline="0" dirty="0">
              <a:solidFill>
                <a:srgbClr val="005088"/>
              </a:solidFill>
              <a:latin typeface="Museo 500"/>
            </a:endParaRPr>
          </a:p>
          <a:p>
            <a:r>
              <a:rPr lang="en-US" sz="1200" b="1" i="0" u="none" strike="noStrike" baseline="0" dirty="0">
                <a:solidFill>
                  <a:srgbClr val="005088"/>
                </a:solidFill>
                <a:latin typeface="Museo 500"/>
              </a:rPr>
              <a:t>ASK</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If your self-perception results were different, what might have caused the difference in views?  </a:t>
            </a:r>
          </a:p>
          <a:p>
            <a:endParaRPr lang="en-US" sz="1200" b="1" i="0" u="none" strike="noStrike" baseline="0" dirty="0">
              <a:solidFill>
                <a:srgbClr val="005088"/>
              </a:solidFill>
              <a:latin typeface="Museo 500"/>
            </a:endParaRPr>
          </a:p>
          <a:p>
            <a:r>
              <a:rPr lang="en-US" sz="1200" b="1" i="0" u="none" strike="noStrike" baseline="0" dirty="0">
                <a:solidFill>
                  <a:srgbClr val="005088"/>
                </a:solidFill>
                <a:latin typeface="Museo 500"/>
              </a:rPr>
              <a:t>EXPLAIN</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TRACOM’s research shows that over 50% of the time, people see themselves differently from how others see them. Reiterate that there is no “best Style” and all Styles can be successful salespeople. Offer to be available during the break to answer individual questions or concerns. </a:t>
            </a:r>
          </a:p>
          <a:p>
            <a:endParaRPr lang="en-US" sz="1200" b="1" i="0" u="none" strike="noStrike" baseline="0" dirty="0">
              <a:solidFill>
                <a:srgbClr val="005088"/>
              </a:solidFill>
              <a:latin typeface="Museo 500"/>
            </a:endParaRPr>
          </a:p>
          <a:p>
            <a:r>
              <a:rPr lang="en-US" sz="1200" b="1" i="0" u="none" strike="noStrike" baseline="0" dirty="0">
                <a:solidFill>
                  <a:srgbClr val="005088"/>
                </a:solidFill>
                <a:latin typeface="Museo 500"/>
              </a:rPr>
              <a:t>NOTE</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It is recommended that you take a break here and make yourself available for one-on-one conversations as participants may have questions or concerns they do not want to discuss publicly. </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48</a:t>
            </a:fld>
            <a:endParaRPr lang="en-US" dirty="0"/>
          </a:p>
        </p:txBody>
      </p:sp>
    </p:spTree>
    <p:extLst>
      <p:ext uri="{BB962C8B-B14F-4D97-AF65-F5344CB8AC3E}">
        <p14:creationId xmlns:p14="http://schemas.microsoft.com/office/powerpoint/2010/main" val="38249616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49</a:t>
            </a:fld>
            <a:endParaRPr lang="en-US" dirty="0"/>
          </a:p>
        </p:txBody>
      </p:sp>
    </p:spTree>
    <p:extLst>
      <p:ext uri="{BB962C8B-B14F-4D97-AF65-F5344CB8AC3E}">
        <p14:creationId xmlns:p14="http://schemas.microsoft.com/office/powerpoint/2010/main" val="2305417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sz="1100" b="1" dirty="0">
                <a:solidFill>
                  <a:srgbClr val="000000"/>
                </a:solidFill>
                <a:latin typeface="Arial" panose="020B0604020202020204" pitchFamily="34" charset="0"/>
              </a:rPr>
              <a:t>10 Minutes</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Have participants introduce themselves by revealing the topics listed on the slide.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a:t>
            </a:r>
            <a:r>
              <a:rPr lang="en-US" sz="1100" dirty="0">
                <a:solidFill>
                  <a:srgbClr val="000000"/>
                </a:solidFill>
                <a:latin typeface="Arial" panose="020B0604020202020204" pitchFamily="34" charset="0"/>
              </a:rPr>
              <a:t> participants to think of one customer they have a difficult relationship with, and briefly describe their main frustration(s) with this person </a:t>
            </a:r>
            <a:r>
              <a:rPr lang="en-US" sz="1100" b="1" dirty="0">
                <a:solidFill>
                  <a:srgbClr val="000000"/>
                </a:solidFill>
                <a:latin typeface="Arial" panose="020B0604020202020204" pitchFamily="34" charset="0"/>
              </a:rPr>
              <a:t>WITHOUT NAMING THE PERSON</a:t>
            </a:r>
            <a:r>
              <a:rPr lang="en-US" sz="1100" dirty="0">
                <a:solidFill>
                  <a:srgbClr val="000000"/>
                </a:solidFill>
                <a:latin typeface="Arial" panose="020B0604020202020204" pitchFamily="34" charset="0"/>
              </a:rPr>
              <a:t>.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Group is too large for verbal introductions, do this through chat.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TIP: </a:t>
            </a:r>
            <a:r>
              <a:rPr lang="en-US" sz="1100" dirty="0">
                <a:solidFill>
                  <a:srgbClr val="000000"/>
                </a:solidFill>
                <a:latin typeface="Arial" panose="020B0604020202020204" pitchFamily="34" charset="0"/>
              </a:rPr>
              <a:t>You might want to record participants’ </a:t>
            </a:r>
            <a:r>
              <a:rPr lang="en-US" sz="1100" b="1" dirty="0">
                <a:solidFill>
                  <a:srgbClr val="000000"/>
                </a:solidFill>
                <a:latin typeface="+mn-lt"/>
              </a:rPr>
              <a:t>“What is Most Frustrating” </a:t>
            </a:r>
            <a:r>
              <a:rPr lang="en-US" sz="1100" dirty="0">
                <a:solidFill>
                  <a:srgbClr val="000000"/>
                </a:solidFill>
                <a:latin typeface="Arial" panose="020B0604020202020204" pitchFamily="34" charset="0"/>
              </a:rPr>
              <a:t>on a flip chart (or virtual white board). The purpose of the session is to learn how to improve these relationships.</a:t>
            </a:r>
          </a:p>
          <a:p>
            <a:endParaRPr lang="en-US" sz="1100" dirty="0">
              <a:solidFill>
                <a:srgbClr val="000000"/>
              </a:solidFill>
              <a:latin typeface="Arial" panose="020B0604020202020204" pitchFamily="34" charset="0"/>
            </a:endParaRPr>
          </a:p>
          <a:p>
            <a:pPr marL="112713" lvl="3" indent="-112713">
              <a:buFont typeface="Wingdings" panose="05000000000000000000" pitchFamily="2" charset="2"/>
              <a:buChar char="§"/>
            </a:pPr>
            <a:r>
              <a:rPr lang="en-US" sz="1100" dirty="0"/>
              <a:t>Make sure you have a Profile for each participant who completed the online Questionnaire by the deadline. </a:t>
            </a:r>
          </a:p>
          <a:p>
            <a:pPr marL="112713" lvl="3" indent="-112713">
              <a:buFont typeface="Wingdings" panose="05000000000000000000" pitchFamily="2" charset="2"/>
              <a:buChar char="§"/>
            </a:pPr>
            <a:r>
              <a:rPr lang="en-US" sz="1100" dirty="0"/>
              <a:t>DO NOT pass out the Profiles at this time. </a:t>
            </a:r>
          </a:p>
          <a:p>
            <a:pPr marL="112713" lvl="3" indent="-112713">
              <a:buFont typeface="Wingdings" panose="05000000000000000000" pitchFamily="2" charset="2"/>
              <a:buChar char="§"/>
            </a:pPr>
            <a:r>
              <a:rPr lang="en-US" sz="1100" dirty="0"/>
              <a:t>If you are delivering a virtual program, options and instructions for downloading profiles are given later in this guide.</a:t>
            </a: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5</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5624696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50</a:t>
            </a:fld>
            <a:endParaRPr lang="en-US" dirty="0"/>
          </a:p>
        </p:txBody>
      </p:sp>
    </p:spTree>
    <p:extLst>
      <p:ext uri="{BB962C8B-B14F-4D97-AF65-F5344CB8AC3E}">
        <p14:creationId xmlns:p14="http://schemas.microsoft.com/office/powerpoint/2010/main" val="18019050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51</a:t>
            </a:fld>
            <a:endParaRPr lang="en-US" dirty="0"/>
          </a:p>
        </p:txBody>
      </p:sp>
    </p:spTree>
    <p:extLst>
      <p:ext uri="{BB962C8B-B14F-4D97-AF65-F5344CB8AC3E}">
        <p14:creationId xmlns:p14="http://schemas.microsoft.com/office/powerpoint/2010/main" val="16676845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sz="1800" dirty="0"/>
              <a:t>Continue reviewing.</a:t>
            </a:r>
          </a:p>
          <a:p>
            <a:endParaRPr lang="en-US" sz="1800"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52</a:t>
            </a:fld>
            <a:endParaRPr lang="en-US" dirty="0"/>
          </a:p>
        </p:txBody>
      </p:sp>
    </p:spTree>
    <p:extLst>
      <p:ext uri="{BB962C8B-B14F-4D97-AF65-F5344CB8AC3E}">
        <p14:creationId xmlns:p14="http://schemas.microsoft.com/office/powerpoint/2010/main" val="28678147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OPTIONAL: FOR VIRTUAL DELIVERY ONLY. </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defTabSz="966612">
              <a:spcBef>
                <a:spcPts val="211"/>
              </a:spcBef>
              <a:spcAft>
                <a:spcPts val="211"/>
              </a:spcAft>
              <a:defRPr/>
            </a:pPr>
            <a:r>
              <a:rPr lang="en-US" sz="1100" b="0" dirty="0">
                <a:solidFill>
                  <a:srgbClr val="000000"/>
                </a:solidFill>
                <a:latin typeface="Arial" panose="020B0604020202020204" pitchFamily="34" charset="0"/>
              </a:rPr>
              <a:t>USE THE NEXT TWO SLIDES IF LEARNERS DOWNLOAD THEIR PROFILES DURING THE SESSION.</a:t>
            </a:r>
          </a:p>
          <a:p>
            <a:pPr defTabSz="966612">
              <a:spcBef>
                <a:spcPts val="211"/>
              </a:spcBef>
              <a:spcAft>
                <a:spcPts val="211"/>
              </a:spcAft>
              <a:defRPr/>
            </a:pPr>
            <a:endParaRPr lang="en-US" sz="1100" b="0" dirty="0">
              <a:solidFill>
                <a:srgbClr val="000000"/>
              </a:solidFill>
              <a:latin typeface="Arial" panose="020B0604020202020204" pitchFamily="34" charset="0"/>
            </a:endParaRPr>
          </a:p>
          <a:p>
            <a:pPr defTabSz="966612">
              <a:spcBef>
                <a:spcPts val="211"/>
              </a:spcBef>
              <a:spcAft>
                <a:spcPts val="211"/>
              </a:spcAft>
              <a:defRPr/>
            </a:pPr>
            <a:r>
              <a:rPr lang="en-US" sz="1100" b="0" dirty="0">
                <a:solidFill>
                  <a:srgbClr val="000000"/>
                </a:solidFill>
                <a:latin typeface="Arial" panose="020B0604020202020204" pitchFamily="34" charset="0"/>
              </a:rPr>
              <a:t>20 Minutes</a:t>
            </a:r>
          </a:p>
          <a:p>
            <a:endParaRPr lang="en-US" sz="1100" b="0" dirty="0"/>
          </a:p>
          <a:p>
            <a:endParaRPr lang="en-US" sz="1100"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53</a:t>
            </a:fld>
            <a:endParaRPr lang="en-US" dirty="0"/>
          </a:p>
        </p:txBody>
      </p:sp>
      <p:graphicFrame>
        <p:nvGraphicFramePr>
          <p:cNvPr id="6" name="Table 7">
            <a:extLst>
              <a:ext uri="{FF2B5EF4-FFF2-40B4-BE49-F238E27FC236}">
                <a16:creationId xmlns:a16="http://schemas.microsoft.com/office/drawing/2014/main" id="{9EE9D737-34F7-4D8B-A029-32DD30339EB9}"/>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183740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SAY </a:t>
            </a:r>
            <a:r>
              <a:rPr lang="en-US" sz="1100" dirty="0"/>
              <a:t>Login to tracomlearning.com. Use the same username and password as when you completed the assessment (survey).</a:t>
            </a:r>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54</a:t>
            </a:fld>
            <a:endParaRPr lang="en-US" dirty="0"/>
          </a:p>
        </p:txBody>
      </p:sp>
      <p:graphicFrame>
        <p:nvGraphicFramePr>
          <p:cNvPr id="6" name="Table 7">
            <a:extLst>
              <a:ext uri="{FF2B5EF4-FFF2-40B4-BE49-F238E27FC236}">
                <a16:creationId xmlns:a16="http://schemas.microsoft.com/office/drawing/2014/main" id="{F33DEA52-B283-461F-B5D3-93842060AC10}"/>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7272942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Your profile will be listed under “Profile Reports.” Click to download as a pdf.</a:t>
            </a:r>
          </a:p>
          <a:p>
            <a:endParaRPr lang="en-US" dirty="0"/>
          </a:p>
          <a:p>
            <a:r>
              <a:rPr lang="en-US" dirty="0"/>
              <a:t>Note: </a:t>
            </a:r>
            <a:r>
              <a:rPr lang="en-US" baseline="0" dirty="0"/>
              <a:t>If the Learner selects the download button and the PDF does not open up (i.e., the screen just flashes), it is an indicator that their pop-up blockers are on.  They need to allow pop-ups from tracomlearning.com and click the download button again.  The profile report will open in a separate window.  They can then save the profile report locally if they wish.</a:t>
            </a:r>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55</a:t>
            </a:fld>
            <a:endParaRPr lang="en-US" dirty="0"/>
          </a:p>
        </p:txBody>
      </p:sp>
      <p:graphicFrame>
        <p:nvGraphicFramePr>
          <p:cNvPr id="6" name="Table 7">
            <a:extLst>
              <a:ext uri="{FF2B5EF4-FFF2-40B4-BE49-F238E27FC236}">
                <a16:creationId xmlns:a16="http://schemas.microsoft.com/office/drawing/2014/main" id="{0F5ECE29-5080-4596-801E-E51989F70C6F}"/>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9092599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86211" y="2592817"/>
            <a:ext cx="6071532" cy="6173788"/>
          </a:xfrm>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10 Minutes (Workbook, page 29)</a:t>
            </a:r>
          </a:p>
          <a:p>
            <a:pPr defTabSz="966612">
              <a:spcBef>
                <a:spcPts val="211"/>
              </a:spcBef>
              <a:spcAft>
                <a:spcPts val="211"/>
              </a:spcAft>
              <a:defRPr/>
            </a:pPr>
            <a:endParaRPr lang="en-US" sz="1200" b="1" dirty="0">
              <a:solidFill>
                <a:srgbClr val="000000"/>
              </a:solidFill>
              <a:latin typeface="Arial" panose="020B0604020202020204" pitchFamily="34" charset="0"/>
            </a:endParaRPr>
          </a:p>
          <a:p>
            <a:r>
              <a:rPr lang="en-US" sz="1200" b="0" dirty="0">
                <a:solidFill>
                  <a:srgbClr val="000000"/>
                </a:solidFill>
                <a:latin typeface="Arial" panose="020B0604020202020204" pitchFamily="34" charset="0"/>
              </a:rPr>
              <a:t>The purpose of this exercise is to help people begin to understand how some of their Style behavior can be challenging for customers and others. A later exercise will require learners to determine specific ways they can increase their Versatility towards people of other Styles.</a:t>
            </a:r>
          </a:p>
          <a:p>
            <a:endParaRPr lang="en-US" sz="1200" b="1"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SAY </a:t>
            </a:r>
            <a:r>
              <a:rPr lang="en-US" sz="1200" b="0" dirty="0">
                <a:solidFill>
                  <a:srgbClr val="000000"/>
                </a:solidFill>
                <a:latin typeface="Arial" panose="020B0604020202020204" pitchFamily="34" charset="0"/>
              </a:rPr>
              <a:t>Each of us has behavior that frustrates others. Write down a brief list of your Style behaviors that frustrate customers of other Styles. Then, determine one specific thing you can do to control this behavior. Use the insights you discovered from your profiles to help.</a:t>
            </a:r>
          </a:p>
          <a:p>
            <a:endParaRPr lang="en-US" sz="1200" b="0"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ASK</a:t>
            </a:r>
            <a:r>
              <a:rPr lang="en-US" sz="1200" b="0" dirty="0">
                <a:solidFill>
                  <a:srgbClr val="000000"/>
                </a:solidFill>
                <a:latin typeface="Arial" panose="020B0604020202020204" pitchFamily="34" charset="0"/>
              </a:rPr>
              <a:t> for volunteers to provide a sample of responses and write them on a flipchart.</a:t>
            </a:r>
            <a:r>
              <a:rPr lang="en-US" sz="1200" b="1" dirty="0">
                <a:solidFill>
                  <a:srgbClr val="000000"/>
                </a:solidFill>
                <a:latin typeface="Arial" panose="020B0604020202020204" pitchFamily="34" charset="0"/>
              </a:rPr>
              <a:t> </a:t>
            </a:r>
            <a:r>
              <a:rPr lang="en-US" sz="1200" b="0" dirty="0">
                <a:solidFill>
                  <a:srgbClr val="000000"/>
                </a:solidFill>
                <a:latin typeface="Arial" panose="020B0604020202020204" pitchFamily="34" charset="0"/>
              </a:rPr>
              <a:t>If delivering virtually, learners can chat some of their responses as a way of engaging the group.</a:t>
            </a:r>
            <a:endParaRPr lang="en-US" sz="1200" dirty="0">
              <a:solidFill>
                <a:srgbClr val="000000"/>
              </a:solidFill>
              <a:latin typeface="Arial" panose="020B0604020202020204" pitchFamily="34" charset="0"/>
            </a:endParaRPr>
          </a:p>
          <a:p>
            <a:endParaRPr lang="en-US" sz="1200" b="1"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SAY </a:t>
            </a:r>
            <a:r>
              <a:rPr lang="en-US" sz="1200" dirty="0">
                <a:solidFill>
                  <a:srgbClr val="000000"/>
                </a:solidFill>
                <a:latin typeface="Arial" panose="020B0604020202020204" pitchFamily="34" charset="0"/>
              </a:rPr>
              <a:t>Next you will learn more about your own Versatility. </a:t>
            </a:r>
            <a:endParaRPr lang="en-US" sz="1200" dirty="0">
              <a:solidFill>
                <a:srgbClr val="000000"/>
              </a:solidFill>
              <a:latin typeface="+mn-lt"/>
            </a:endParaRPr>
          </a:p>
          <a:p>
            <a:pPr>
              <a:buNone/>
            </a:pPr>
            <a:endParaRPr lang="en-US" sz="1200" dirty="0">
              <a:solidFill>
                <a:srgbClr val="000000"/>
              </a:solidFill>
              <a:latin typeface="Arial" panose="020B0604020202020204" pitchFamily="34" charset="0"/>
            </a:endParaRPr>
          </a:p>
          <a:p>
            <a:endParaRPr lang="en-US" dirty="0"/>
          </a:p>
        </p:txBody>
      </p:sp>
      <p:sp>
        <p:nvSpPr>
          <p:cNvPr id="4" name="Header Placeholder 3"/>
          <p:cNvSpPr>
            <a:spLocks noGrp="1"/>
          </p:cNvSpPr>
          <p:nvPr>
            <p:ph type="hdr" sz="quarter"/>
          </p:nvPr>
        </p:nvSpPr>
        <p:spPr>
          <a:xfrm>
            <a:off x="486211" y="2021317"/>
            <a:ext cx="6071532" cy="458788"/>
          </a:xfrm>
        </p:spPr>
        <p:txBody>
          <a:bodyPr/>
          <a:lstStyle/>
          <a:p>
            <a:r>
              <a:rPr lang="en-US" dirty="0"/>
              <a:t>Versatility: A measure of interpersonal effectiveness when working with others</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56</a:t>
            </a:fld>
            <a:endParaRPr lang="en-US" dirty="0"/>
          </a:p>
        </p:txBody>
      </p:sp>
      <p:sp>
        <p:nvSpPr>
          <p:cNvPr id="15" name="Slide Image Placeholder 14">
            <a:extLst>
              <a:ext uri="{FF2B5EF4-FFF2-40B4-BE49-F238E27FC236}">
                <a16:creationId xmlns:a16="http://schemas.microsoft.com/office/drawing/2014/main" id="{895FF9BE-8EC5-4AD2-A0A2-38F6144D0933}"/>
              </a:ext>
            </a:extLst>
          </p:cNvPr>
          <p:cNvSpPr>
            <a:spLocks noGrp="1" noRot="1" noChangeAspect="1"/>
          </p:cNvSpPr>
          <p:nvPr>
            <p:ph type="sldImg"/>
          </p:nvPr>
        </p:nvSpPr>
        <p:spPr>
          <a:xfrm>
            <a:off x="485775" y="568325"/>
            <a:ext cx="2208213" cy="1241425"/>
          </a:xfrm>
        </p:spPr>
      </p:sp>
    </p:spTree>
    <p:extLst>
      <p:ext uri="{BB962C8B-B14F-4D97-AF65-F5344CB8AC3E}">
        <p14:creationId xmlns:p14="http://schemas.microsoft.com/office/powerpoint/2010/main" val="25187671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29)</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more accurately we are able to observe our customers’ Styles, the better we will be able to adapt our own behavior and “Do something for others” to increase Versatility.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best practices: </a:t>
            </a:r>
            <a:endParaRPr lang="en-US" sz="1100" dirty="0"/>
          </a:p>
          <a:p>
            <a:pPr marL="241653" indent="-241653">
              <a:buFont typeface="+mj-lt"/>
              <a:buAutoNum type="arabicPeriod"/>
            </a:pPr>
            <a:r>
              <a:rPr lang="en-US" sz="1100" dirty="0"/>
              <a:t>Don’t jump to conclusions about someone’s Style</a:t>
            </a:r>
          </a:p>
          <a:p>
            <a:pPr marL="241653" indent="-241653">
              <a:buFont typeface="+mj-lt"/>
              <a:buAutoNum type="arabicPeriod"/>
            </a:pPr>
            <a:r>
              <a:rPr lang="en-US" sz="1100" dirty="0"/>
              <a:t>Be an objective observer</a:t>
            </a:r>
          </a:p>
          <a:p>
            <a:pPr marL="241653" indent="-241653">
              <a:buFont typeface="+mj-lt"/>
              <a:buAutoNum type="arabicPeriod"/>
            </a:pPr>
            <a:r>
              <a:rPr lang="en-US" sz="1100" dirty="0"/>
              <a:t>Separate Style behavior from someone’s role or position</a:t>
            </a:r>
          </a:p>
          <a:p>
            <a:pPr marL="241653" indent="-241653">
              <a:buFont typeface="+mj-lt"/>
              <a:buAutoNum type="arabicPeriod"/>
            </a:pPr>
            <a:r>
              <a:rPr lang="en-US" sz="1100" dirty="0"/>
              <a:t>A moderate amount of stress can clarify someone’s Style</a:t>
            </a:r>
          </a:p>
          <a:p>
            <a:pPr marL="241653" indent="-241653">
              <a:buFont typeface="+mj-lt"/>
              <a:buAutoNum type="arabicPeriod"/>
            </a:pPr>
            <a:r>
              <a:rPr lang="en-US" sz="1100" dirty="0"/>
              <a:t>Get out of the way (be an observer)</a:t>
            </a:r>
          </a:p>
          <a:p>
            <a:pPr marL="241653" indent="-241653">
              <a:buFont typeface="+mj-lt"/>
              <a:buAutoNum type="arabicPeriod"/>
            </a:pPr>
            <a:endParaRPr lang="en-US" sz="1100" dirty="0"/>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if there are any questions.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57</a:t>
            </a:fld>
            <a:endParaRPr lang="en-US" dirty="0"/>
          </a:p>
        </p:txBody>
      </p:sp>
    </p:spTree>
    <p:extLst>
      <p:ext uri="{BB962C8B-B14F-4D97-AF65-F5344CB8AC3E}">
        <p14:creationId xmlns:p14="http://schemas.microsoft.com/office/powerpoint/2010/main" val="38063366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 </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a:buNone/>
            </a:pPr>
            <a:r>
              <a:rPr lang="en-US" sz="1100" b="1" dirty="0">
                <a:solidFill>
                  <a:srgbClr val="000000"/>
                </a:solidFill>
                <a:latin typeface="+mn-lt"/>
              </a:rPr>
              <a:t>SAY</a:t>
            </a:r>
            <a:r>
              <a:rPr lang="en-US" sz="1100" dirty="0">
                <a:solidFill>
                  <a:srgbClr val="000000"/>
                </a:solidFill>
                <a:latin typeface="+mn-lt"/>
              </a:rPr>
              <a:t> You now have a good understanding of Style. What you learned from your profile is going to be useful during the next section, where we learn about Versatility and how to adjust to the Style needs of others.</a:t>
            </a:r>
          </a:p>
          <a:p>
            <a:pPr>
              <a:buNone/>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58</a:t>
            </a:fld>
            <a:endParaRPr lang="en-US" dirty="0"/>
          </a:p>
        </p:txBody>
      </p:sp>
    </p:spTree>
    <p:extLst>
      <p:ext uri="{BB962C8B-B14F-4D97-AF65-F5344CB8AC3E}">
        <p14:creationId xmlns:p14="http://schemas.microsoft.com/office/powerpoint/2010/main" val="17087456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 (Workbook, page 30)</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Versatility is a measure of your consistency in adjusting to the Style needs of others.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At the beginning of the program, we reviewed some statistics on Versatility. Research has found that Style and Versatility significantly help salespeople’s performance.</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Versatility is completely within your control, so it is your choice to be versatile with others. </a:t>
            </a:r>
            <a:r>
              <a:rPr lang="en-US" sz="1100" b="0" i="0" u="none" strike="noStrike" baseline="0" dirty="0">
                <a:solidFill>
                  <a:srgbClr val="000000"/>
                </a:solidFill>
                <a:latin typeface="Open Sans" panose="020B0606030504020204"/>
              </a:rPr>
              <a:t>You can be highly versatile with one group and show low Versatility with another group. It depends on the circumstances and how much you value your interpersonal effectiveness with each group. </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It is completely independent of SOCIAL STYLE:  Any Style can show Versatility and be successful.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b="0" i="0" u="none" strike="noStrike" baseline="0" dirty="0">
                <a:solidFill>
                  <a:srgbClr val="000000"/>
                </a:solidFill>
                <a:latin typeface="Open Sans" panose="020B0606030504020204"/>
              </a:rPr>
              <a:t>Versatility is NOT the same as likeability. A person can be well liked but not have high Versatility. The opposite can also be true. Versatility helps you develop better working relationships, but it is separate from your personal likeability. </a:t>
            </a:r>
          </a:p>
          <a:p>
            <a:pPr marL="0" indent="0">
              <a:buNone/>
            </a:pPr>
            <a:endParaRPr lang="en-US" sz="1100" b="0" i="0" u="none" strike="noStrike" baseline="0" dirty="0">
              <a:solidFill>
                <a:srgbClr val="000000"/>
              </a:solidFill>
              <a:latin typeface="Open Sans" panose="020B0606030504020204"/>
            </a:endParaRP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59</a:t>
            </a:fld>
            <a:endParaRPr lang="en-US" dirty="0"/>
          </a:p>
        </p:txBody>
      </p:sp>
      <p:graphicFrame>
        <p:nvGraphicFramePr>
          <p:cNvPr id="7" name="Table 7">
            <a:extLst>
              <a:ext uri="{FF2B5EF4-FFF2-40B4-BE49-F238E27FC236}">
                <a16:creationId xmlns:a16="http://schemas.microsoft.com/office/drawing/2014/main" id="{4D6B6E65-C496-4EBD-85D2-1B72449F7017}"/>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35528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15 Minutes (Workbook, page 5)</a:t>
            </a:r>
          </a:p>
          <a:p>
            <a:pPr defTabSz="966612">
              <a:spcBef>
                <a:spcPts val="211"/>
              </a:spcBef>
              <a:spcAft>
                <a:spcPts val="211"/>
              </a:spcAft>
              <a:defRPr/>
            </a:pPr>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INTRODUCE </a:t>
            </a:r>
            <a:r>
              <a:rPr lang="en-US" sz="1100" dirty="0">
                <a:solidFill>
                  <a:srgbClr val="000000"/>
                </a:solidFill>
                <a:latin typeface="Arial" panose="020B0604020202020204" pitchFamily="34" charset="0"/>
              </a:rPr>
              <a:t>the video:  Four individuals participate in a meeting to discuss a product that is missing a client’s expectations.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to write down their observations and opinions of each character on page 5 of the Participant Workbook.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PLAY </a:t>
            </a:r>
            <a:r>
              <a:rPr lang="en-US" sz="1100" dirty="0">
                <a:solidFill>
                  <a:srgbClr val="000000"/>
                </a:solidFill>
                <a:latin typeface="Arial" panose="020B0604020202020204" pitchFamily="34" charset="0"/>
              </a:rPr>
              <a:t>Part 1.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DEBRIEF </a:t>
            </a:r>
            <a:r>
              <a:rPr lang="en-US" sz="1100" dirty="0">
                <a:solidFill>
                  <a:srgbClr val="000000"/>
                </a:solidFill>
                <a:latin typeface="Arial" panose="020B0604020202020204" pitchFamily="34" charset="0"/>
              </a:rPr>
              <a:t>the video by asking participants to briefly share their thoughts on the characters. Many of the participants’ comments will be subjective observations. </a:t>
            </a:r>
          </a:p>
          <a:p>
            <a:endParaRPr lang="en-US" sz="1100" b="1"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a:t>
            </a:fld>
            <a:endParaRPr lang="en-US" dirty="0"/>
          </a:p>
        </p:txBody>
      </p:sp>
    </p:spTree>
    <p:extLst>
      <p:ext uri="{BB962C8B-B14F-4D97-AF65-F5344CB8AC3E}">
        <p14:creationId xmlns:p14="http://schemas.microsoft.com/office/powerpoint/2010/main" val="35624468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 (Workbook, page 31)</a:t>
            </a:r>
          </a:p>
          <a:p>
            <a:endParaRPr lang="en-US" sz="1100" b="1" dirty="0">
              <a:solidFill>
                <a:srgbClr val="000000"/>
              </a:solidFill>
              <a:latin typeface="Arial" panose="020B0604020202020204" pitchFamily="34" charset="0"/>
            </a:endParaRPr>
          </a:p>
          <a:p>
            <a:pPr>
              <a:spcBef>
                <a:spcPts val="0"/>
              </a:spcBef>
              <a:buNone/>
              <a:defRPr/>
            </a:pPr>
            <a:r>
              <a:rPr lang="en-US" sz="1100" i="1" dirty="0">
                <a:latin typeface="Arial" panose="020B0604020202020204" pitchFamily="34" charset="0"/>
              </a:rPr>
              <a:t>Image remains a part of the Versatility model because it’s important for building relationships. Describe Versatility in a timeline: </a:t>
            </a:r>
          </a:p>
          <a:p>
            <a:pPr>
              <a:spcBef>
                <a:spcPts val="0"/>
              </a:spcBef>
              <a:buNone/>
              <a:defRPr/>
            </a:pPr>
            <a:endParaRPr lang="en-US" sz="110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US" sz="1100" b="1" i="0" dirty="0">
                <a:latin typeface="Arial" panose="020B0604020202020204" pitchFamily="34" charset="0"/>
              </a:rPr>
              <a:t>SAY </a:t>
            </a:r>
            <a:r>
              <a:rPr lang="en-US" sz="1100" i="0" dirty="0">
                <a:latin typeface="Arial" panose="020B0604020202020204" pitchFamily="34" charset="0"/>
              </a:rPr>
              <a:t>You show Versatility in four areas. </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rPr>
              <a:t>Image</a:t>
            </a:r>
            <a:r>
              <a:rPr lang="en-US" sz="1100" dirty="0">
                <a:latin typeface="Arial" panose="020B0604020202020204" pitchFamily="34" charset="0"/>
              </a:rPr>
              <a:t> – When you first meet a new person at work, you form an impression about this person based on what you see, consciously or not. Essentially Image is a first impression:  Are you dressed appropriately for the situation, for the work culture, for the client, and so on? </a:t>
            </a:r>
          </a:p>
          <a:p>
            <a:pPr>
              <a:spcBef>
                <a:spcPts val="0"/>
              </a:spcBef>
              <a:buNone/>
              <a:defRPr/>
            </a:pPr>
            <a:endParaRPr lang="en-US" sz="1100" dirty="0">
              <a:latin typeface="Arial" panose="020B0604020202020204" pitchFamily="34" charset="0"/>
            </a:endParaRPr>
          </a:p>
          <a:p>
            <a:r>
              <a:rPr lang="en-US" sz="1100" dirty="0">
                <a:latin typeface="Arial" panose="020B0604020202020204" pitchFamily="34" charset="0"/>
              </a:rPr>
              <a:t>Note that </a:t>
            </a:r>
            <a:r>
              <a:rPr lang="en-US" sz="1100" b="1" dirty="0">
                <a:latin typeface="Arial" panose="020B0604020202020204" pitchFamily="34" charset="0"/>
              </a:rPr>
              <a:t>Image is not measured as part of your Profile</a:t>
            </a:r>
            <a:r>
              <a:rPr lang="en-US" sz="1100" dirty="0">
                <a:latin typeface="Arial" panose="020B0604020202020204" pitchFamily="34" charset="0"/>
              </a:rPr>
              <a:t>. This is </a:t>
            </a:r>
            <a:r>
              <a:rPr lang="en-US" sz="1100" dirty="0"/>
              <a:t>because: </a:t>
            </a:r>
          </a:p>
          <a:p>
            <a:pPr marL="181240" indent="-181240">
              <a:buFont typeface="Arial" panose="020B0604020202020204" pitchFamily="34" charset="0"/>
              <a:buChar char="•"/>
            </a:pPr>
            <a:r>
              <a:rPr lang="en-US" sz="1100" dirty="0"/>
              <a:t>Image is difficult to observe in virtual environments. We can’t observe very well how people are dressed, and because there is a wide variety of dress codes, even within companies and teams, it is less relevant to measure Image in this way.</a:t>
            </a:r>
          </a:p>
          <a:p>
            <a:pPr marL="181240" indent="-181240">
              <a:buFont typeface="Arial" panose="020B0604020202020204" pitchFamily="34" charset="0"/>
              <a:buChar char="•"/>
            </a:pPr>
            <a:r>
              <a:rPr lang="en-US" sz="1100" dirty="0"/>
              <a:t>Raters don’t always like answering questions about people’s Image without understanding the context of how Image is explained in training.</a:t>
            </a:r>
          </a:p>
          <a:p>
            <a:pPr marL="181240" indent="-181240">
              <a:buFont typeface="Arial" panose="020B0604020202020204" pitchFamily="34" charset="0"/>
              <a:buChar char="•"/>
            </a:pPr>
            <a:r>
              <a:rPr lang="en-US" sz="1100" dirty="0"/>
              <a:t>Image is still important for many people and companies, which is why it’s part of the model. However, you won’t receive a measure of your Image.</a:t>
            </a:r>
          </a:p>
          <a:p>
            <a:endParaRPr lang="en-US" sz="1100" dirty="0"/>
          </a:p>
          <a:p>
            <a:pPr>
              <a:spcBef>
                <a:spcPts val="0"/>
              </a:spcBef>
              <a:buNone/>
              <a:defRPr/>
            </a:pPr>
            <a:r>
              <a:rPr lang="en-US" sz="1100" b="1" dirty="0">
                <a:latin typeface="Arial" panose="020B0604020202020204" pitchFamily="34" charset="0"/>
              </a:rPr>
              <a:t>Presentation</a:t>
            </a:r>
            <a:r>
              <a:rPr lang="en-US" sz="1100" dirty="0">
                <a:latin typeface="Arial" panose="020B0604020202020204" pitchFamily="34" charset="0"/>
              </a:rPr>
              <a:t> – When a person communicates in meetings or other public venues, you’ll notice how clear they are at helping people understand their points. Do they use clear language?  Are their examples effective?  Do they take others’ Styles into account? </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cs typeface="Arial" panose="020B0604020202020204" pitchFamily="34" charset="0"/>
              </a:rPr>
              <a:t>Competence</a:t>
            </a:r>
            <a:r>
              <a:rPr lang="en-US" sz="1100" dirty="0">
                <a:latin typeface="Arial" panose="020B0604020202020204" pitchFamily="34" charset="0"/>
                <a:cs typeface="Arial" panose="020B0604020202020204" pitchFamily="34" charset="0"/>
              </a:rPr>
              <a:t> – Over time, you’ll observe this person in a variety of situations. Are they reliable and do they persevere during difficult times?  Are they flexible when change happens?  Are they optimistic most of the time?  Do they show creativity? </a:t>
            </a:r>
          </a:p>
          <a:p>
            <a:pPr>
              <a:spcBef>
                <a:spcPts val="0"/>
              </a:spcBef>
              <a:buNone/>
              <a:defRPr/>
            </a:pPr>
            <a:endParaRPr lang="en-US" sz="1100" dirty="0">
              <a:solidFill>
                <a:srgbClr val="000000"/>
              </a:solidFill>
              <a:latin typeface="Arial" panose="020B0604020202020204" pitchFamily="34" charset="0"/>
              <a:cs typeface="Arial" panose="020B0604020202020204" pitchFamily="34" charset="0"/>
            </a:endParaRPr>
          </a:p>
          <a:p>
            <a:pPr>
              <a:spcBef>
                <a:spcPts val="0"/>
              </a:spcBef>
              <a:buNone/>
              <a:defRPr/>
            </a:pPr>
            <a:r>
              <a:rPr lang="en-US" sz="1100" b="1" dirty="0">
                <a:solidFill>
                  <a:srgbClr val="000000"/>
                </a:solidFill>
                <a:latin typeface="Arial" panose="020B0604020202020204" pitchFamily="34" charset="0"/>
                <a:cs typeface="Arial" panose="020B0604020202020204" pitchFamily="34" charset="0"/>
              </a:rPr>
              <a:t>Feedback</a:t>
            </a:r>
            <a:r>
              <a:rPr lang="en-US" sz="1100" dirty="0">
                <a:solidFill>
                  <a:srgbClr val="000000"/>
                </a:solidFill>
                <a:latin typeface="Arial" panose="020B0604020202020204" pitchFamily="34" charset="0"/>
                <a:cs typeface="Arial" panose="020B0604020202020204" pitchFamily="34" charset="0"/>
              </a:rPr>
              <a:t> – Finally, this is the most interpersonal part of Versatility. Are they a good listener?  Do they show empathy for others’ situations?  Do they meet the needs of other people’s Styles?  Do they develop good relationships with others? </a:t>
            </a:r>
            <a:endParaRPr lang="en-US" sz="1100" dirty="0">
              <a:solidFill>
                <a:schemeClr val="tx2"/>
              </a:solidFill>
              <a:latin typeface="Arial" charset="0"/>
              <a:cs typeface="Arial"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60</a:t>
            </a:fld>
            <a:endParaRPr lang="en-US" dirty="0"/>
          </a:p>
        </p:txBody>
      </p:sp>
    </p:spTree>
    <p:extLst>
      <p:ext uri="{BB962C8B-B14F-4D97-AF65-F5344CB8AC3E}">
        <p14:creationId xmlns:p14="http://schemas.microsoft.com/office/powerpoint/2010/main" val="20304667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12 Minutes (Workbook, page 32)</a:t>
            </a:r>
          </a:p>
          <a:p>
            <a:pPr defTabSz="966612">
              <a:spcBef>
                <a:spcPts val="211"/>
              </a:spcBef>
              <a:spcAft>
                <a:spcPts val="211"/>
              </a:spcAft>
              <a:defRPr/>
            </a:pPr>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We are now going to revisit our video characters in a continuation of their earlier meeting.</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to </a:t>
            </a:r>
            <a:r>
              <a:rPr lang="en-US" sz="1100" b="1" dirty="0">
                <a:solidFill>
                  <a:srgbClr val="000000"/>
                </a:solidFill>
                <a:latin typeface="+mn-lt"/>
              </a:rPr>
              <a:t>take notes </a:t>
            </a:r>
            <a:r>
              <a:rPr lang="en-US" sz="1100" dirty="0">
                <a:solidFill>
                  <a:srgbClr val="000000"/>
                </a:solidFill>
                <a:latin typeface="Arial" panose="020B0604020202020204" pitchFamily="34" charset="0"/>
              </a:rPr>
              <a:t>in their participant workbooks on page 32 as they watch the video:  </a:t>
            </a:r>
          </a:p>
          <a:p>
            <a:pPr marL="302066" indent="-302066">
              <a:buFont typeface="Arial" panose="020B0604020202020204" pitchFamily="34" charset="0"/>
              <a:buChar char="•"/>
            </a:pPr>
            <a:r>
              <a:rPr lang="en-US" sz="1100" dirty="0">
                <a:solidFill>
                  <a:srgbClr val="000000"/>
                </a:solidFill>
                <a:latin typeface="Arial" panose="020B0604020202020204" pitchFamily="34" charset="0"/>
              </a:rPr>
              <a:t>What did each person do to act with Versatility?  </a:t>
            </a:r>
          </a:p>
          <a:p>
            <a:pPr marL="302066" indent="-302066">
              <a:buFont typeface="Arial" panose="020B0604020202020204" pitchFamily="34" charset="0"/>
              <a:buChar char="•"/>
            </a:pPr>
            <a:r>
              <a:rPr lang="en-US" sz="1100" dirty="0">
                <a:solidFill>
                  <a:srgbClr val="000000"/>
                </a:solidFill>
                <a:latin typeface="Arial" panose="020B0604020202020204" pitchFamily="34" charset="0"/>
              </a:rPr>
              <a:t>What were their specific behaviors?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PLAY </a:t>
            </a:r>
            <a:r>
              <a:rPr lang="en-US" sz="1100" dirty="0">
                <a:solidFill>
                  <a:srgbClr val="000000"/>
                </a:solidFill>
                <a:latin typeface="Arial" panose="020B0604020202020204" pitchFamily="34" charset="0"/>
              </a:rPr>
              <a:t>the video, Part 2.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a debrief of the video, soliciting participants’ responses to the above questions. </a:t>
            </a:r>
          </a:p>
          <a:p>
            <a:endParaRPr lang="en-US" sz="1100" b="1"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61</a:t>
            </a:fld>
            <a:endParaRPr lang="en-US" dirty="0"/>
          </a:p>
        </p:txBody>
      </p:sp>
    </p:spTree>
    <p:extLst>
      <p:ext uri="{BB962C8B-B14F-4D97-AF65-F5344CB8AC3E}">
        <p14:creationId xmlns:p14="http://schemas.microsoft.com/office/powerpoint/2010/main" val="36813750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 </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defTabSz="966612">
              <a:spcBef>
                <a:spcPts val="211"/>
              </a:spcBef>
              <a:spcAft>
                <a:spcPts val="211"/>
              </a:spcAft>
              <a:defRPr/>
            </a:pPr>
            <a:r>
              <a:rPr lang="en-US" sz="1100" b="1" dirty="0">
                <a:solidFill>
                  <a:srgbClr val="000000"/>
                </a:solidFill>
                <a:latin typeface="+mn-lt"/>
              </a:rPr>
              <a:t>SAY</a:t>
            </a:r>
            <a:r>
              <a:rPr lang="en-US" sz="1100" b="0" dirty="0">
                <a:solidFill>
                  <a:srgbClr val="000000"/>
                </a:solidFill>
                <a:latin typeface="+mn-lt"/>
              </a:rPr>
              <a:t> Now you will learn about the Versatility Profile and will review your profile. There is a lot of information about Versatility—not only how you’re perceived, but also simple strategies to adjust your behavior and increase Versatility.</a:t>
            </a:r>
          </a:p>
          <a:p>
            <a:pPr defTabSz="966612">
              <a:spcBef>
                <a:spcPts val="211"/>
              </a:spcBef>
              <a:spcAft>
                <a:spcPts val="211"/>
              </a:spcAft>
              <a:defRPr/>
            </a:pPr>
            <a:endParaRPr lang="en-US" sz="1100" b="0" dirty="0">
              <a:solidFill>
                <a:srgbClr val="000000"/>
              </a:solidFill>
              <a:latin typeface="+mn-lt"/>
            </a:endParaRPr>
          </a:p>
          <a:p>
            <a:pPr defTabSz="966612">
              <a:spcBef>
                <a:spcPts val="211"/>
              </a:spcBef>
              <a:spcAft>
                <a:spcPts val="211"/>
              </a:spcAft>
              <a:defRPr/>
            </a:pPr>
            <a:r>
              <a:rPr lang="en-US" sz="1100" b="0" dirty="0">
                <a:solidFill>
                  <a:srgbClr val="000000"/>
                </a:solidFill>
                <a:latin typeface="+mn-lt"/>
              </a:rPr>
              <a:t>This profile is a resource for you. You will use it for the Versatility exercises during the rest of the program.</a:t>
            </a:r>
          </a:p>
          <a:p>
            <a:pPr defTabSz="966612">
              <a:spcBef>
                <a:spcPts val="211"/>
              </a:spcBef>
              <a:spcAft>
                <a:spcPts val="211"/>
              </a:spcAft>
              <a:defRPr/>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62</a:t>
            </a:fld>
            <a:endParaRPr lang="en-US" dirty="0"/>
          </a:p>
        </p:txBody>
      </p:sp>
      <p:graphicFrame>
        <p:nvGraphicFramePr>
          <p:cNvPr id="7" name="Table 7">
            <a:extLst>
              <a:ext uri="{FF2B5EF4-FFF2-40B4-BE49-F238E27FC236}">
                <a16:creationId xmlns:a16="http://schemas.microsoft.com/office/drawing/2014/main" id="{3A1DD4FE-D7F7-4F78-AED4-473646C9B213}"/>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40217596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86211" y="2592817"/>
            <a:ext cx="6071532" cy="6173788"/>
          </a:xfrm>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2 Minutes</a:t>
            </a:r>
          </a:p>
          <a:p>
            <a:pPr defTabSz="966612">
              <a:spcBef>
                <a:spcPts val="211"/>
              </a:spcBef>
              <a:spcAft>
                <a:spcPts val="211"/>
              </a:spcAft>
              <a:defRPr/>
            </a:pPr>
            <a:endParaRPr lang="en-US" sz="1200" b="1" dirty="0">
              <a:solidFill>
                <a:srgbClr val="000000"/>
              </a:solidFill>
              <a:latin typeface="Arial" panose="020B0604020202020204" pitchFamily="34" charset="0"/>
            </a:endParaRPr>
          </a:p>
          <a:p>
            <a:pPr defTabSz="966612">
              <a:spcBef>
                <a:spcPts val="211"/>
              </a:spcBef>
              <a:spcAft>
                <a:spcPts val="211"/>
              </a:spcAft>
              <a:defRPr/>
            </a:pPr>
            <a:r>
              <a:rPr lang="en-US" sz="1200" b="1" dirty="0">
                <a:solidFill>
                  <a:srgbClr val="000000"/>
                </a:solidFill>
                <a:latin typeface="Arial" panose="020B0604020202020204" pitchFamily="34" charset="0"/>
              </a:rPr>
              <a:t>SAY </a:t>
            </a:r>
            <a:r>
              <a:rPr lang="en-US" sz="1200" dirty="0"/>
              <a:t>We measure Versatility on a scale ranging from W to Z. These are normed quartiles, just like Assertiveness and Responsiveness.</a:t>
            </a:r>
          </a:p>
          <a:p>
            <a:endParaRPr lang="en-US" sz="1200" b="1" dirty="0">
              <a:solidFill>
                <a:srgbClr val="000000"/>
              </a:solidFill>
              <a:latin typeface="Arial" panose="020B0604020202020204" pitchFamily="34" charset="0"/>
            </a:endParaRPr>
          </a:p>
          <a:p>
            <a:r>
              <a:rPr lang="en-US" sz="1200" dirty="0"/>
              <a:t>When you aren’t consistent in your behavior, you’re usually focusing on your own Style needs. When you consistently show Versatility, you’re focusing on meeting others’ Style needs.</a:t>
            </a:r>
            <a:r>
              <a:rPr lang="en-US" sz="1200" dirty="0">
                <a:solidFill>
                  <a:srgbClr val="000000"/>
                </a:solidFill>
                <a:latin typeface="Arial" panose="020B0604020202020204" pitchFamily="34" charset="0"/>
              </a:rPr>
              <a:t> </a:t>
            </a:r>
          </a:p>
          <a:p>
            <a:endParaRPr lang="en-US" sz="1200" dirty="0">
              <a:solidFill>
                <a:srgbClr val="000000"/>
              </a:solidFill>
              <a:latin typeface="Arial" panose="020B0604020202020204" pitchFamily="34" charset="0"/>
            </a:endParaRPr>
          </a:p>
          <a:p>
            <a:r>
              <a:rPr lang="en-US" sz="1200" dirty="0">
                <a:solidFill>
                  <a:srgbClr val="000000"/>
                </a:solidFill>
                <a:latin typeface="Arial" panose="020B0604020202020204" pitchFamily="34" charset="0"/>
              </a:rPr>
              <a:t>Your profile will show your results on this scale, ranging from W (not consistent) to Z (very consistent).</a:t>
            </a:r>
          </a:p>
          <a:p>
            <a:pPr>
              <a:buNone/>
            </a:pPr>
            <a:endParaRPr lang="en-US" sz="1200" dirty="0">
              <a:solidFill>
                <a:srgbClr val="000000"/>
              </a:solidFill>
              <a:latin typeface="Arial" panose="020B0604020202020204" pitchFamily="34" charset="0"/>
            </a:endParaRPr>
          </a:p>
        </p:txBody>
      </p:sp>
      <p:sp>
        <p:nvSpPr>
          <p:cNvPr id="4" name="Header Placeholder 3"/>
          <p:cNvSpPr>
            <a:spLocks noGrp="1"/>
          </p:cNvSpPr>
          <p:nvPr>
            <p:ph type="hdr" sz="quarter"/>
          </p:nvPr>
        </p:nvSpPr>
        <p:spPr>
          <a:xfrm>
            <a:off x="486211" y="2021317"/>
            <a:ext cx="6071532" cy="458788"/>
          </a:xfrm>
        </p:spPr>
        <p:txBody>
          <a:bodyPr/>
          <a:lstStyle/>
          <a:p>
            <a:r>
              <a:rPr lang="en-US" dirty="0"/>
              <a:t>Versatility: A measure of interpersonal effectiveness when working with others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63</a:t>
            </a:fld>
            <a:endParaRPr lang="en-US" dirty="0"/>
          </a:p>
        </p:txBody>
      </p:sp>
      <p:sp>
        <p:nvSpPr>
          <p:cNvPr id="15" name="Slide Image Placeholder 14">
            <a:extLst>
              <a:ext uri="{FF2B5EF4-FFF2-40B4-BE49-F238E27FC236}">
                <a16:creationId xmlns:a16="http://schemas.microsoft.com/office/drawing/2014/main" id="{895FF9BE-8EC5-4AD2-A0A2-38F6144D0933}"/>
              </a:ext>
            </a:extLst>
          </p:cNvPr>
          <p:cNvSpPr>
            <a:spLocks noGrp="1" noRot="1" noChangeAspect="1"/>
          </p:cNvSpPr>
          <p:nvPr>
            <p:ph type="sldImg"/>
          </p:nvPr>
        </p:nvSpPr>
        <p:spPr>
          <a:xfrm>
            <a:off x="485775" y="568325"/>
            <a:ext cx="2208213" cy="1241425"/>
          </a:xfrm>
        </p:spPr>
      </p:sp>
    </p:spTree>
    <p:extLst>
      <p:ext uri="{BB962C8B-B14F-4D97-AF65-F5344CB8AC3E}">
        <p14:creationId xmlns:p14="http://schemas.microsoft.com/office/powerpoint/2010/main" val="8001719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i="0" u="none" strike="noStrike" baseline="0" dirty="0">
                <a:solidFill>
                  <a:srgbClr val="000000"/>
                </a:solidFill>
                <a:latin typeface="Arial" panose="020B0604020202020204" pitchFamily="34" charset="0"/>
              </a:rPr>
              <a:t>3 Minutes</a:t>
            </a:r>
          </a:p>
          <a:p>
            <a:endParaRPr lang="en-US" sz="1100" b="1" i="0" u="none" strike="noStrike" baseline="0" dirty="0">
              <a:solidFill>
                <a:srgbClr val="000000"/>
              </a:solidFill>
              <a:latin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Before delivering Versatility profiles, explain the meaning of the positions.</a:t>
            </a: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marR="0">
              <a:lnSpc>
                <a:spcPct val="150000"/>
              </a:lnSpc>
              <a:spcBef>
                <a:spcPts val="30"/>
              </a:spcBef>
              <a:spcAft>
                <a:spcPts val="0"/>
              </a:spcAft>
            </a:pPr>
            <a:r>
              <a:rPr lang="en-US" sz="1100" b="1" dirty="0">
                <a:solidFill>
                  <a:srgbClr val="000000"/>
                </a:solidFill>
                <a:effectLst/>
                <a:latin typeface="Arial" panose="020B0604020202020204" pitchFamily="34" charset="0"/>
                <a:ea typeface="Arial" panose="020B0604020202020204" pitchFamily="34" charset="0"/>
                <a:cs typeface="Arial" panose="020B0604020202020204" pitchFamily="34" charset="0"/>
              </a:rPr>
              <a:t>SAY</a:t>
            </a: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Before reviewing your results in more detail, let’s put your results into context. This graph shows several sample items that measure Versatility.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You and your raters (if multi-rater) responded to these items using the scale ranging from ‘strongly disagree’ to ‘strongly agree’. TRACOM assigns values to each of these scale points: 1 to 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When rating Versatility, most people respond at the higher end of the rating scale. This makes sense since most people have at least some abilities in these areas. This means that the cutoff for achieving Z Versatility is very high, approximately 4.5 or higher.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Similarly, to score either an X or Y requires scores between 3.5 and 4.5. These are approximate values used for purposes of explanation.</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Importantly, if you receive a W in any area of Versatility, this DOES NOT mean that your raters (if multi-rater) or yourself evaluated you at the low end of the rating scale. On the contrary, almost nobody scores at the lowest end – 1 or 2. For people with a W result, most of their ratings fluctuate between 2 and 4, resulting in an average score of slightly less than 3.5.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So, putting this into context, a W rating means that you are not showing as much consistency in these behaviors as you could. With effort and more consistency, your evaluation would improve.</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r>
              <a:rPr lang="en-US" sz="1100" b="1" dirty="0">
                <a:highlight>
                  <a:srgbClr val="FFFF00"/>
                </a:highlight>
                <a:latin typeface="Arial" panose="020B0604020202020204" pitchFamily="34" charset="0"/>
                <a:ea typeface="+mn-ea"/>
                <a:cs typeface="Arial" panose="020B0604020202020204" pitchFamily="34" charset="0"/>
              </a:rPr>
              <a:t>Set the context</a:t>
            </a:r>
            <a:r>
              <a:rPr lang="en-US" sz="1100" dirty="0">
                <a:highlight>
                  <a:srgbClr val="FFFF00"/>
                </a:highlight>
                <a:latin typeface="Arial" panose="020B0604020202020204" pitchFamily="34" charset="0"/>
                <a:ea typeface="+mn-ea"/>
                <a:cs typeface="Arial" panose="020B0604020202020204" pitchFamily="34" charset="0"/>
              </a:rPr>
              <a:t>: </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W does not mean that you lack ability.</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doesn’t mean that your raters (if Multi-rater) evaluated you at the lowest end of the rating scale.</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doesn’t mean they don’t like you or don’t think you’re effective</a:t>
            </a:r>
            <a:r>
              <a:rPr lang="en-US" sz="1100" baseline="0" dirty="0">
                <a:highlight>
                  <a:srgbClr val="FFFF00"/>
                </a:highlight>
                <a:latin typeface="Arial" panose="020B0604020202020204" pitchFamily="34" charset="0"/>
                <a:ea typeface="+mn-ea"/>
                <a:cs typeface="Arial" panose="020B0604020202020204" pitchFamily="34" charset="0"/>
              </a:rPr>
              <a:t> (if multi-rater)</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a:t>
            </a:r>
            <a:r>
              <a:rPr lang="en-US" sz="1100" b="1" dirty="0">
                <a:highlight>
                  <a:srgbClr val="FFFF00"/>
                </a:highlight>
                <a:latin typeface="Arial" panose="020B0604020202020204" pitchFamily="34" charset="0"/>
                <a:ea typeface="+mn-ea"/>
                <a:cs typeface="Arial" panose="020B0604020202020204" pitchFamily="34" charset="0"/>
              </a:rPr>
              <a:t>does</a:t>
            </a:r>
            <a:r>
              <a:rPr lang="en-US" sz="1100" dirty="0">
                <a:highlight>
                  <a:srgbClr val="FFFF00"/>
                </a:highlight>
                <a:latin typeface="Arial" panose="020B0604020202020204" pitchFamily="34" charset="0"/>
                <a:ea typeface="+mn-ea"/>
                <a:cs typeface="Arial" panose="020B0604020202020204" pitchFamily="34" charset="0"/>
              </a:rPr>
              <a:t> mean that you’re not highly consistent in your behavior; you do these things some of the time but could do them more often.</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It </a:t>
            </a:r>
            <a:r>
              <a:rPr lang="en-US" sz="1100" b="1" dirty="0">
                <a:highlight>
                  <a:srgbClr val="FFFF00"/>
                </a:highlight>
                <a:latin typeface="Arial" panose="020B0604020202020204" pitchFamily="34" charset="0"/>
                <a:ea typeface="Arial" panose="020B0604020202020204" pitchFamily="34" charset="0"/>
                <a:cs typeface="Arial" panose="020B0604020202020204" pitchFamily="34" charset="0"/>
              </a:rPr>
              <a:t>does</a:t>
            </a: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 mean that your raters (if multi-rater)</a:t>
            </a:r>
            <a:r>
              <a:rPr lang="en-US" sz="1100" baseline="0" dirty="0">
                <a:highlight>
                  <a:srgbClr val="FFFF00"/>
                </a:highlight>
                <a:latin typeface="Arial" panose="020B0604020202020204" pitchFamily="34" charset="0"/>
                <a:ea typeface="Arial" panose="020B0604020202020204" pitchFamily="34" charset="0"/>
                <a:cs typeface="Arial" panose="020B0604020202020204" pitchFamily="34" charset="0"/>
              </a:rPr>
              <a:t> </a:t>
            </a: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evaluated you between ‘disagree’ and ‘agree’, on average.</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Note that these cutoff values (3.5 and 4.5) are only for demonstration – they aren’t the exact values in TRACOM’s norms, but they are close.</a:t>
            </a:r>
            <a:endParaRPr lang="en-US" sz="1100" dirty="0">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Giving the context is critical because it helps to ease people’s automatic reactions to the profile.</a:t>
            </a:r>
            <a:endParaRPr lang="en-US" sz="1100" dirty="0">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Then: </a:t>
            </a:r>
            <a:endParaRPr lang="en-US" sz="110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Help people focus on just one area to improve. This increases chances of success.</a:t>
            </a:r>
            <a:endParaRPr lang="en-US" sz="1100" b="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What is ‘low hanging fruit? ’ Something they can improve quickly.</a:t>
            </a:r>
          </a:p>
          <a:p>
            <a:pPr marL="466619" lvl="1" indent="0" fontAlgn="ctr">
              <a:lnSpc>
                <a:spcPct val="107000"/>
              </a:lnSpc>
              <a:buFont typeface="Courier New" panose="02070309020205020404" pitchFamily="49" charset="0"/>
              <a:buNone/>
            </a:pPr>
            <a:endParaRPr lang="en-US" sz="1100" b="0" dirty="0">
              <a:highlight>
                <a:srgbClr val="FFFF00"/>
              </a:highlight>
              <a:latin typeface="Arial" panose="020B0604020202020204" pitchFamily="34" charset="0"/>
              <a:ea typeface="+mn-ea"/>
              <a:cs typeface="Arial" panose="020B0604020202020204" pitchFamily="34" charset="0"/>
            </a:endParaRPr>
          </a:p>
        </p:txBody>
      </p:sp>
      <p:sp>
        <p:nvSpPr>
          <p:cNvPr id="4" name="Header Placeholder 3"/>
          <p:cNvSpPr>
            <a:spLocks noGrp="1"/>
          </p:cNvSpPr>
          <p:nvPr>
            <p:ph type="hdr" sz="quarter"/>
          </p:nvPr>
        </p:nvSpPr>
        <p:spPr/>
        <p:txBody>
          <a:bodyPr/>
          <a:lstStyle/>
          <a:p>
            <a:r>
              <a:rPr lang="en-US" dirty="0"/>
              <a:t>The Meaning of Versatility Positions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64</a:t>
            </a:fld>
            <a:endParaRPr lang="en-US" dirty="0"/>
          </a:p>
        </p:txBody>
      </p:sp>
    </p:spTree>
    <p:extLst>
      <p:ext uri="{BB962C8B-B14F-4D97-AF65-F5344CB8AC3E}">
        <p14:creationId xmlns:p14="http://schemas.microsoft.com/office/powerpoint/2010/main" val="35217907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211"/>
              </a:spcBef>
              <a:spcAft>
                <a:spcPts val="211"/>
              </a:spcAft>
              <a:buClrTx/>
              <a:buSzTx/>
              <a:buFont typeface="Arial" panose="020B0604020202020204" pitchFamily="34" charset="0"/>
              <a:buChar char="​"/>
              <a:tabLst/>
              <a:defRPr/>
            </a:pPr>
            <a:r>
              <a:rPr lang="en-US" sz="1100" b="1" dirty="0">
                <a:solidFill>
                  <a:srgbClr val="000000"/>
                </a:solidFill>
                <a:latin typeface="Arial" panose="020B0604020202020204" pitchFamily="34" charset="0"/>
              </a:rPr>
              <a:t>2 Minutes</a:t>
            </a:r>
          </a:p>
          <a:p>
            <a:endParaRPr lang="en-US" sz="1100" b="1" dirty="0">
              <a:solidFill>
                <a:srgbClr val="000000"/>
              </a:solidFill>
              <a:latin typeface="Arial" panose="020B0604020202020204" pitchFamily="34" charset="0"/>
            </a:endParaRPr>
          </a:p>
          <a:p>
            <a:r>
              <a:rPr lang="en-US" sz="1100" b="1" dirty="0"/>
              <a:t>SAY </a:t>
            </a:r>
            <a:r>
              <a:rPr lang="en-US" sz="1100" dirty="0"/>
              <a:t>Overall Versatility is a combination of your results in three areas:  Presentation, Competence, and Feedback.</a:t>
            </a:r>
          </a:p>
          <a:p>
            <a:endParaRPr lang="en-US" sz="1100" dirty="0"/>
          </a:p>
          <a:p>
            <a:r>
              <a:rPr lang="en-US" sz="1100" dirty="0"/>
              <a:t>The “Others” position is the average of your raters’ evaluations. The “Self” position is where you evaluated yourself.</a:t>
            </a:r>
          </a:p>
          <a:p>
            <a:endParaRPr lang="en-US" sz="1100" dirty="0"/>
          </a:p>
          <a:p>
            <a:r>
              <a:rPr lang="en-US" sz="1100" dirty="0"/>
              <a:t>Like Assertiveness and Responsiveness, Versatility is normed in quartiles:  W, X, Y, and Z.</a:t>
            </a:r>
          </a:p>
          <a:p>
            <a:endParaRPr lang="en-US" sz="1100" dirty="0"/>
          </a:p>
          <a:p>
            <a:r>
              <a:rPr lang="en-US" sz="1100" dirty="0"/>
              <a:t>Versatility is all about consistency of behavior.</a:t>
            </a:r>
          </a:p>
          <a:p>
            <a:endParaRPr lang="en-US" sz="1100" dirty="0"/>
          </a:p>
          <a:p>
            <a:r>
              <a:rPr lang="en-US" sz="1100" dirty="0"/>
              <a:t>A lower Versatility score does NOT mean you lack ability or that you never demonstrate these abilities. </a:t>
            </a:r>
          </a:p>
          <a:p>
            <a:endParaRPr lang="en-US" sz="1100" dirty="0"/>
          </a:p>
          <a:p>
            <a:r>
              <a:rPr lang="en-US" sz="1100" dirty="0"/>
              <a:t>What it DOES mean is that you aren’t showing consistency in your behavior. </a:t>
            </a:r>
          </a:p>
          <a:p>
            <a:endParaRPr lang="en-US" sz="1100" dirty="0"/>
          </a:p>
          <a:p>
            <a:r>
              <a:rPr lang="en-US" sz="1100" dirty="0"/>
              <a:t>By making small changes to your behavior and acting with more consistency, you can increase your Versatility. (Recall that the difference in values between W and Z are small but meaningful.)</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65</a:t>
            </a:fld>
            <a:endParaRPr lang="en-US" dirty="0"/>
          </a:p>
        </p:txBody>
      </p:sp>
    </p:spTree>
    <p:extLst>
      <p:ext uri="{BB962C8B-B14F-4D97-AF65-F5344CB8AC3E}">
        <p14:creationId xmlns:p14="http://schemas.microsoft.com/office/powerpoint/2010/main" val="27870421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a:t>
            </a:r>
          </a:p>
          <a:p>
            <a:endParaRPr lang="en-US" sz="1100" b="1" dirty="0">
              <a:solidFill>
                <a:srgbClr val="000000"/>
              </a:solidFill>
              <a:latin typeface="Arial" panose="020B0604020202020204" pitchFamily="34" charset="0"/>
            </a:endParaRPr>
          </a:p>
          <a:p>
            <a:r>
              <a:rPr lang="en-US" sz="1100" dirty="0"/>
              <a:t>Each source of Versatility is explained the same as Overall Versatility – it is a measure of consistency of behavior.</a:t>
            </a:r>
          </a:p>
          <a:p>
            <a:endParaRPr lang="en-US" sz="1100" dirty="0"/>
          </a:p>
          <a:p>
            <a:r>
              <a:rPr lang="en-US" sz="1100" dirty="0"/>
              <a:t>Remember that Image is not measured because: </a:t>
            </a:r>
          </a:p>
          <a:p>
            <a:pPr marL="181240" indent="-181240">
              <a:buFont typeface="Arial" panose="020B0604020202020204" pitchFamily="34" charset="0"/>
              <a:buChar char="•"/>
            </a:pPr>
            <a:r>
              <a:rPr lang="en-US" sz="1100" dirty="0"/>
              <a:t>Image is difficult to observe in virtual environments. We can’t see very well how people are dressed, and because there is a wide variety of dress codes, even within companies and teams, it is less relevant to measure Image in this way.</a:t>
            </a:r>
          </a:p>
          <a:p>
            <a:pPr marL="181240" indent="-181240">
              <a:buFont typeface="Arial" panose="020B0604020202020204" pitchFamily="34" charset="0"/>
              <a:buChar char="•"/>
            </a:pPr>
            <a:r>
              <a:rPr lang="en-US" sz="1100" dirty="0"/>
              <a:t>Raters don’t always like answering questions about people’s Image without understanding the context of how Image is explained in training.</a:t>
            </a:r>
          </a:p>
          <a:p>
            <a:pPr marL="181240" indent="-181240">
              <a:buFont typeface="Arial" panose="020B0604020202020204" pitchFamily="34" charset="0"/>
              <a:buChar char="•"/>
            </a:pPr>
            <a:r>
              <a:rPr lang="en-US" sz="1100" dirty="0"/>
              <a:t>Image is still important for many people and companies, which is why it’s part of the Model. However, you won’t receive a measure of your Image.</a:t>
            </a:r>
          </a:p>
          <a:p>
            <a:endParaRPr lang="en-US" sz="1100" dirty="0"/>
          </a:p>
          <a:p>
            <a:pPr>
              <a:spcBef>
                <a:spcPts val="0"/>
              </a:spcBef>
              <a:buNone/>
              <a:defRPr/>
            </a:pPr>
            <a:r>
              <a:rPr lang="en-US" sz="1100" b="1" dirty="0">
                <a:latin typeface="Arial" panose="020B0604020202020204" pitchFamily="34" charset="0"/>
              </a:rPr>
              <a:t>Presentation</a:t>
            </a:r>
            <a:r>
              <a:rPr lang="en-US" sz="1100" dirty="0">
                <a:latin typeface="Arial" panose="020B0604020202020204" pitchFamily="34" charset="0"/>
              </a:rPr>
              <a:t> – When a person communicates in meetings or other public venues, you’ll notice how clear they are at helping people understand their points. Do they use clear language?  Are their examples effective?  Do they take others’ Styles into account? </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cs typeface="Arial" panose="020B0604020202020204" pitchFamily="34" charset="0"/>
              </a:rPr>
              <a:t>Competence</a:t>
            </a:r>
            <a:r>
              <a:rPr lang="en-US" sz="1100" dirty="0">
                <a:latin typeface="Arial" panose="020B0604020202020204" pitchFamily="34" charset="0"/>
                <a:cs typeface="Arial" panose="020B0604020202020204" pitchFamily="34" charset="0"/>
              </a:rPr>
              <a:t> – Over time, you’ll observe this person in a variety of situations. Are they reliable and do they persevere during difficult times?  Are they flexible when change happens?  Are they optimistic most of the time?  Do they show creativity? </a:t>
            </a:r>
          </a:p>
          <a:p>
            <a:pPr>
              <a:spcBef>
                <a:spcPts val="0"/>
              </a:spcBef>
              <a:buNone/>
              <a:defRPr/>
            </a:pPr>
            <a:endParaRPr lang="en-US" sz="1100" dirty="0">
              <a:solidFill>
                <a:srgbClr val="000000"/>
              </a:solidFill>
              <a:latin typeface="Arial" panose="020B0604020202020204" pitchFamily="34" charset="0"/>
              <a:cs typeface="Arial" panose="020B0604020202020204" pitchFamily="34" charset="0"/>
            </a:endParaRPr>
          </a:p>
          <a:p>
            <a:pPr>
              <a:spcBef>
                <a:spcPts val="0"/>
              </a:spcBef>
              <a:buNone/>
              <a:defRPr/>
            </a:pPr>
            <a:r>
              <a:rPr lang="en-US" sz="1100" b="1" dirty="0">
                <a:solidFill>
                  <a:srgbClr val="000000"/>
                </a:solidFill>
                <a:latin typeface="Arial" panose="020B0604020202020204" pitchFamily="34" charset="0"/>
                <a:cs typeface="Arial" panose="020B0604020202020204" pitchFamily="34" charset="0"/>
              </a:rPr>
              <a:t>Feedback</a:t>
            </a:r>
            <a:r>
              <a:rPr lang="en-US" sz="1100" dirty="0">
                <a:solidFill>
                  <a:srgbClr val="000000"/>
                </a:solidFill>
                <a:latin typeface="Arial" panose="020B0604020202020204" pitchFamily="34" charset="0"/>
                <a:cs typeface="Arial" panose="020B0604020202020204" pitchFamily="34" charset="0"/>
              </a:rPr>
              <a:t> – Finally, this is the most interpersonal part of Versatility. Are they a good listener?  Do they show empathy for others’ situations?  Do they meet the needs of other people’s Styles?  Do they develop good relationships with others? </a:t>
            </a:r>
            <a:endParaRPr lang="en-US" sz="1100" dirty="0">
              <a:solidFill>
                <a:schemeClr val="tx2"/>
              </a:solidFill>
              <a:latin typeface="Arial" charset="0"/>
              <a:cs typeface="Arial"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66</a:t>
            </a:fld>
            <a:endParaRPr lang="en-US" dirty="0"/>
          </a:p>
        </p:txBody>
      </p:sp>
    </p:spTree>
    <p:extLst>
      <p:ext uri="{BB962C8B-B14F-4D97-AF65-F5344CB8AC3E}">
        <p14:creationId xmlns:p14="http://schemas.microsoft.com/office/powerpoint/2010/main" val="34984513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200" b="1" i="0" u="none" strike="noStrike" baseline="0" dirty="0">
                <a:latin typeface="+mj-lt"/>
              </a:rPr>
              <a:t>20 Minutes</a:t>
            </a:r>
          </a:p>
          <a:p>
            <a:pPr algn="l"/>
            <a:endParaRPr lang="en-US" sz="1200" b="1" i="0" u="none" strike="noStrike" baseline="0" dirty="0">
              <a:latin typeface="+mj-lt"/>
            </a:endParaRPr>
          </a:p>
          <a:p>
            <a:r>
              <a:rPr lang="en-US" dirty="0"/>
              <a:t>Review the Profile pages so participants understand the layout of the Profile. After you’ve reviewed the profile, distribute individuals’ profiles.</a:t>
            </a:r>
          </a:p>
          <a:p>
            <a:endParaRPr lang="en-US" dirty="0"/>
          </a:p>
          <a:p>
            <a:r>
              <a:rPr lang="en-US" sz="1200" b="1" i="0" u="none" strike="noStrike" baseline="0" dirty="0">
                <a:solidFill>
                  <a:srgbClr val="005088"/>
                </a:solidFill>
                <a:latin typeface="Museo 500"/>
              </a:rPr>
              <a:t>PROVIDE</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ample time for participants to read and absorb their reports. Do not continue until it is evident that all participants have finished reading their reports. </a:t>
            </a:r>
          </a:p>
          <a:p>
            <a:endParaRPr lang="en-US" sz="1200" b="0" i="0" u="none" strike="noStrike" baseline="0" dirty="0">
              <a:solidFill>
                <a:srgbClr val="000000"/>
              </a:solidFill>
              <a:latin typeface="Museo Sans 300"/>
            </a:endParaRPr>
          </a:p>
          <a:p>
            <a:r>
              <a:rPr lang="en-US" sz="1200" b="1" i="0" u="none" strike="noStrike" baseline="0" dirty="0">
                <a:solidFill>
                  <a:srgbClr val="005088"/>
                </a:solidFill>
                <a:latin typeface="Museo 500"/>
              </a:rPr>
              <a:t>ASK</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if there are any questions, surprises, or concerns. </a:t>
            </a:r>
          </a:p>
          <a:p>
            <a:endParaRPr lang="en-US" sz="1200" b="1" i="0" u="none" strike="noStrike" baseline="0" dirty="0">
              <a:solidFill>
                <a:srgbClr val="005088"/>
              </a:solidFill>
              <a:latin typeface="Museo 500"/>
            </a:endParaRPr>
          </a:p>
          <a:p>
            <a:r>
              <a:rPr lang="en-US" sz="1200" b="1" i="0" u="none" strike="noStrike" baseline="0" dirty="0">
                <a:solidFill>
                  <a:srgbClr val="005088"/>
                </a:solidFill>
                <a:latin typeface="Museo 500"/>
              </a:rPr>
              <a:t>ASK</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If your self-perception results were different, what might have caused the difference in views?  </a:t>
            </a:r>
          </a:p>
          <a:p>
            <a:endParaRPr lang="en-US" sz="1200" b="1" i="0" u="none" strike="noStrike" baseline="0" dirty="0">
              <a:solidFill>
                <a:srgbClr val="005088"/>
              </a:solidFill>
              <a:latin typeface="Museo 500"/>
            </a:endParaRPr>
          </a:p>
          <a:p>
            <a:r>
              <a:rPr lang="en-US" sz="1200" b="1" i="0" u="none" strike="noStrike" baseline="0" dirty="0">
                <a:solidFill>
                  <a:srgbClr val="005088"/>
                </a:solidFill>
                <a:latin typeface="Museo 500"/>
              </a:rPr>
              <a:t>NOTE</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It is recommended that you take a break here and make yourself available for one-on-one conversations as participants may have questions or concerns they do not want to discuss with the entire class. </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67</a:t>
            </a:fld>
            <a:endParaRPr lang="en-US" dirty="0"/>
          </a:p>
        </p:txBody>
      </p:sp>
    </p:spTree>
    <p:extLst>
      <p:ext uri="{BB962C8B-B14F-4D97-AF65-F5344CB8AC3E}">
        <p14:creationId xmlns:p14="http://schemas.microsoft.com/office/powerpoint/2010/main" val="20777005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68</a:t>
            </a:fld>
            <a:endParaRPr lang="en-US" dirty="0"/>
          </a:p>
        </p:txBody>
      </p:sp>
    </p:spTree>
    <p:extLst>
      <p:ext uri="{BB962C8B-B14F-4D97-AF65-F5344CB8AC3E}">
        <p14:creationId xmlns:p14="http://schemas.microsoft.com/office/powerpoint/2010/main" val="20561927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69</a:t>
            </a:fld>
            <a:endParaRPr lang="en-US" dirty="0"/>
          </a:p>
        </p:txBody>
      </p:sp>
    </p:spTree>
    <p:extLst>
      <p:ext uri="{BB962C8B-B14F-4D97-AF65-F5344CB8AC3E}">
        <p14:creationId xmlns:p14="http://schemas.microsoft.com/office/powerpoint/2010/main" val="4042207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800" b="1" dirty="0">
                <a:solidFill>
                  <a:srgbClr val="000000"/>
                </a:solidFill>
                <a:latin typeface="Arial" panose="020B0604020202020204" pitchFamily="34" charset="0"/>
              </a:rPr>
              <a:t>5 Minutes (Workbook, page 6)</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SAY</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Think about the customer you identified during our “Introduction” exercise. </a:t>
            </a:r>
          </a:p>
          <a:p>
            <a:endParaRPr lang="en-US" sz="1800" b="0" i="0" u="none" strike="noStrike" baseline="0" dirty="0">
              <a:solidFill>
                <a:srgbClr val="005088"/>
              </a:solidFill>
              <a:latin typeface="Museo 500"/>
            </a:endParaRPr>
          </a:p>
          <a:p>
            <a:r>
              <a:rPr lang="en-US" sz="1800" b="1" i="0" u="none" strike="noStrike" baseline="0" dirty="0">
                <a:solidFill>
                  <a:srgbClr val="005088"/>
                </a:solidFill>
                <a:latin typeface="Museo 500"/>
              </a:rPr>
              <a:t>SAY</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Give your customer a fictional name and then write down:  </a:t>
            </a:r>
          </a:p>
          <a:p>
            <a:pPr marL="285750" indent="-285750">
              <a:buFont typeface="Wingdings" panose="05000000000000000000" pitchFamily="2" charset="2"/>
              <a:buChar char="§"/>
            </a:pPr>
            <a:r>
              <a:rPr lang="en-US" sz="1800" b="0" i="0" u="none" strike="noStrike" baseline="0" dirty="0">
                <a:solidFill>
                  <a:srgbClr val="000000"/>
                </a:solidFill>
                <a:latin typeface="Museo Sans 300"/>
              </a:rPr>
              <a:t>First impressions you had of that person (from your first interactions). </a:t>
            </a:r>
          </a:p>
          <a:p>
            <a:endParaRPr lang="en-US" sz="1800" b="0" i="0" u="none" strike="noStrike" baseline="0" dirty="0">
              <a:solidFill>
                <a:srgbClr val="000000"/>
              </a:solidFill>
              <a:latin typeface="Museo Sans 300"/>
            </a:endParaRPr>
          </a:p>
          <a:p>
            <a:r>
              <a:rPr lang="en-US" sz="1800" b="1" i="0" u="none" strike="noStrike" baseline="0" dirty="0">
                <a:solidFill>
                  <a:srgbClr val="005088"/>
                </a:solidFill>
                <a:latin typeface="Museo 500"/>
              </a:rPr>
              <a:t>DEBRIEF</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 exercise by asking participants to briefly share the information about their customer. </a:t>
            </a:r>
          </a:p>
          <a:p>
            <a:endParaRPr lang="en-US" sz="1800" b="0" i="0" u="none" strike="noStrike" baseline="0" dirty="0">
              <a:solidFill>
                <a:srgbClr val="000000"/>
              </a:solidFill>
              <a:latin typeface="Museo Sans 300"/>
            </a:endParaRPr>
          </a:p>
          <a:p>
            <a:r>
              <a:rPr lang="en-US" sz="1800" b="1" i="0" u="none" strike="noStrike" baseline="0" dirty="0">
                <a:solidFill>
                  <a:srgbClr val="005088"/>
                </a:solidFill>
                <a:latin typeface="Museo 500"/>
              </a:rPr>
              <a:t>SAY</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 information you shared is typical about how we feel about and react to others. Some information is objective and observable—and some of it is subjective (how we feel about them). Today, we’re going to show you a more objective and reliable way to understand behavior; then based on this, find ways to work more effectively and with less frustration.</a:t>
            </a:r>
          </a:p>
          <a:p>
            <a:r>
              <a:rPr lang="en-US" sz="1800" b="0" i="0" u="none" strike="noStrike" baseline="0" dirty="0">
                <a:solidFill>
                  <a:srgbClr val="000000"/>
                </a:solidFill>
                <a:latin typeface="Museo Sans 300"/>
              </a:rPr>
              <a:t> </a:t>
            </a:r>
            <a:endParaRPr lang="en-US"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7</a:t>
            </a:fld>
            <a:endParaRPr lang="en-US" dirty="0"/>
          </a:p>
        </p:txBody>
      </p:sp>
    </p:spTree>
    <p:extLst>
      <p:ext uri="{BB962C8B-B14F-4D97-AF65-F5344CB8AC3E}">
        <p14:creationId xmlns:p14="http://schemas.microsoft.com/office/powerpoint/2010/main" val="15304928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70</a:t>
            </a:fld>
            <a:endParaRPr lang="en-US" dirty="0"/>
          </a:p>
        </p:txBody>
      </p:sp>
    </p:spTree>
    <p:extLst>
      <p:ext uri="{BB962C8B-B14F-4D97-AF65-F5344CB8AC3E}">
        <p14:creationId xmlns:p14="http://schemas.microsoft.com/office/powerpoint/2010/main" val="6111451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33)</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defTabSz="966612">
              <a:spcBef>
                <a:spcPts val="211"/>
              </a:spcBef>
              <a:spcAft>
                <a:spcPts val="211"/>
              </a:spcAft>
              <a:defRPr/>
            </a:pPr>
            <a:r>
              <a:rPr lang="en-US" sz="1100" b="1" dirty="0">
                <a:solidFill>
                  <a:srgbClr val="000000"/>
                </a:solidFill>
                <a:latin typeface="Arial" panose="020B0604020202020204" pitchFamily="34" charset="0"/>
              </a:rPr>
              <a:t>SAY </a:t>
            </a:r>
            <a:r>
              <a:rPr lang="en-US" sz="1100" b="0" dirty="0">
                <a:solidFill>
                  <a:srgbClr val="000000"/>
                </a:solidFill>
                <a:latin typeface="Arial" panose="020B0604020202020204" pitchFamily="34" charset="0"/>
              </a:rPr>
              <a:t>At the beginning of the program, we talked about the four steps for increasing interpersonal effectiveness. Now that you’ve reviewed your Versatility profiles, let’s review these again as we think about ways to adjust behavior to increase Versatility.</a:t>
            </a:r>
            <a:endParaRPr lang="en-US" sz="1100" b="1" dirty="0">
              <a:solidFill>
                <a:srgbClr val="000000"/>
              </a:solidFill>
              <a:latin typeface="Arial" panose="020B0604020202020204" pitchFamily="34" charset="0"/>
            </a:endParaRP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REVIEW </a:t>
            </a:r>
            <a:r>
              <a:rPr lang="en-US" sz="1100" dirty="0">
                <a:solidFill>
                  <a:srgbClr val="000000"/>
                </a:solidFill>
                <a:latin typeface="Arial" panose="020B0604020202020204" pitchFamily="34" charset="0"/>
              </a:rPr>
              <a:t>the four steps for increasing interpersonal effectiveness: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1. Know Yourself </a:t>
            </a:r>
            <a:r>
              <a:rPr lang="en-US" sz="1100" dirty="0">
                <a:solidFill>
                  <a:srgbClr val="000000"/>
                </a:solidFill>
                <a:latin typeface="Arial" panose="020B0604020202020204" pitchFamily="34" charset="0"/>
              </a:rPr>
              <a:t>by recognizing the impact your Style has on others. </a:t>
            </a:r>
          </a:p>
          <a:p>
            <a:r>
              <a:rPr lang="en-US" sz="1100" b="1" dirty="0">
                <a:solidFill>
                  <a:srgbClr val="000000"/>
                </a:solidFill>
                <a:latin typeface="Arial" panose="020B0604020202020204" pitchFamily="34" charset="0"/>
              </a:rPr>
              <a:t>2. Control Yourself </a:t>
            </a:r>
            <a:r>
              <a:rPr lang="en-US" sz="1100" dirty="0">
                <a:solidFill>
                  <a:srgbClr val="000000"/>
                </a:solidFill>
                <a:latin typeface="Arial" panose="020B0604020202020204" pitchFamily="34" charset="0"/>
              </a:rPr>
              <a:t>by managing your own Style behavior and being tolerant of others’ Styles. </a:t>
            </a:r>
          </a:p>
          <a:p>
            <a:r>
              <a:rPr lang="en-US" sz="1100" b="1" dirty="0">
                <a:solidFill>
                  <a:srgbClr val="000000"/>
                </a:solidFill>
                <a:latin typeface="Arial" panose="020B0604020202020204" pitchFamily="34" charset="0"/>
              </a:rPr>
              <a:t>3. Know Others </a:t>
            </a:r>
            <a:r>
              <a:rPr lang="en-US" sz="1100" dirty="0">
                <a:solidFill>
                  <a:srgbClr val="000000"/>
                </a:solidFill>
                <a:latin typeface="Arial" panose="020B0604020202020204" pitchFamily="34" charset="0"/>
              </a:rPr>
              <a:t>by observing them more objectively. </a:t>
            </a:r>
          </a:p>
          <a:p>
            <a:r>
              <a:rPr lang="en-US" sz="1100" b="1" dirty="0">
                <a:solidFill>
                  <a:srgbClr val="000000"/>
                </a:solidFill>
                <a:latin typeface="Arial" panose="020B0604020202020204" pitchFamily="34" charset="0"/>
              </a:rPr>
              <a:t>4. Do Something For Others </a:t>
            </a:r>
            <a:r>
              <a:rPr lang="en-US" sz="1100" dirty="0">
                <a:solidFill>
                  <a:srgbClr val="000000"/>
                </a:solidFill>
                <a:latin typeface="Arial" panose="020B0604020202020204" pitchFamily="34" charset="0"/>
              </a:rPr>
              <a:t>by helping them meet their Style needs. This eases their tension and opens the door for them to act with Versatility towards you.</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To finish the program, we’re going to focus on Doing Something for Others. You’re going to create an action plan to increase Versatility with your customers. First, we’ll review some strategies for showing Versatility towards each Style. This will give you important information for creating your action plan.</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71</a:t>
            </a:fld>
            <a:endParaRPr lang="en-US" dirty="0"/>
          </a:p>
        </p:txBody>
      </p:sp>
    </p:spTree>
    <p:extLst>
      <p:ext uri="{BB962C8B-B14F-4D97-AF65-F5344CB8AC3E}">
        <p14:creationId xmlns:p14="http://schemas.microsoft.com/office/powerpoint/2010/main" val="14901631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 (Workbook, page 34)</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marL="0" marR="0">
              <a:lnSpc>
                <a:spcPct val="107000"/>
              </a:lnSpc>
              <a:spcBef>
                <a:spcPts val="0"/>
              </a:spcBef>
              <a:spcAft>
                <a:spcPts val="800"/>
              </a:spcAft>
            </a:pPr>
            <a:r>
              <a:rPr lang="en-US" sz="1100" b="1" dirty="0">
                <a:solidFill>
                  <a:srgbClr val="000000"/>
                </a:solidFill>
                <a:latin typeface="Arial" panose="020B0604020202020204" pitchFamily="34" charset="0"/>
              </a:rPr>
              <a:t>SAY</a:t>
            </a:r>
            <a:r>
              <a:rPr lang="en-US" sz="1100" b="0" dirty="0">
                <a:solidFill>
                  <a:srgbClr val="000000"/>
                </a:solidFill>
                <a:latin typeface="Arial" panose="020B0604020202020204" pitchFamily="34"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Part of showing Versatility is recognizing customers’ needs and preparing ahead of time. Here are some meeting strategies for each Style.</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b="0" dirty="0">
                <a:solidFill>
                  <a:srgbClr val="000000"/>
                </a:solidFill>
                <a:latin typeface="Arial" panose="020B0604020202020204" pitchFamily="34" charset="0"/>
              </a:rPr>
              <a:t>the do’s and don’ts when preparing for meetings</a:t>
            </a:r>
            <a:r>
              <a:rPr lang="en-US" sz="1100" dirty="0">
                <a:solidFill>
                  <a:srgbClr val="000000"/>
                </a:solidFill>
                <a:latin typeface="Arial" panose="020B0604020202020204" pitchFamily="34" charset="0"/>
              </a:rPr>
              <a:t>. </a:t>
            </a:r>
          </a:p>
          <a:p>
            <a:endParaRPr lang="en-US" sz="1100" b="1" dirty="0">
              <a:solidFill>
                <a:srgbClr val="000000"/>
              </a:solidFill>
              <a:latin typeface="Arial" panose="020B0604020202020204" pitchFamily="34" charset="0"/>
            </a:endParaRPr>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72</a:t>
            </a:fld>
            <a:endParaRPr lang="en-US" dirty="0"/>
          </a:p>
        </p:txBody>
      </p:sp>
    </p:spTree>
    <p:extLst>
      <p:ext uri="{BB962C8B-B14F-4D97-AF65-F5344CB8AC3E}">
        <p14:creationId xmlns:p14="http://schemas.microsoft.com/office/powerpoint/2010/main" val="36043248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 (Workbook, page 35)</a:t>
            </a:r>
          </a:p>
          <a:p>
            <a:endParaRPr lang="en-US" sz="1100"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SAY</a:t>
            </a:r>
            <a:r>
              <a:rPr lang="en-US" sz="1100" dirty="0"/>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Most of us fall into the habit of communicating with people in ways that are comfortable for us, without thinking of the needs of the customer. This is often because we’re rushed and send out quick emails. Communicating in Style-specific ways is very important for meeting your customers’ needs. Here are some simple strategies for tailoring your messages to each Style.</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b="0" dirty="0">
                <a:solidFill>
                  <a:srgbClr val="000000"/>
                </a:solidFill>
                <a:latin typeface="Arial" panose="020B0604020202020204" pitchFamily="34" charset="0"/>
              </a:rPr>
              <a:t>the techniques for tailoring messages to </a:t>
            </a:r>
            <a:r>
              <a:rPr lang="en-US" sz="1100" dirty="0">
                <a:solidFill>
                  <a:srgbClr val="000000"/>
                </a:solidFill>
                <a:latin typeface="Arial" panose="020B0604020202020204" pitchFamily="34" charset="0"/>
              </a:rPr>
              <a:t>each Style. </a:t>
            </a:r>
          </a:p>
          <a:p>
            <a:endParaRPr lang="en-US" sz="1100" b="1" dirty="0">
              <a:solidFill>
                <a:srgbClr val="000000"/>
              </a:solidFill>
              <a:latin typeface="Arial" panose="020B0604020202020204" pitchFamily="34" charset="0"/>
            </a:endParaRPr>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73</a:t>
            </a:fld>
            <a:endParaRPr lang="en-US" dirty="0"/>
          </a:p>
        </p:txBody>
      </p:sp>
    </p:spTree>
    <p:extLst>
      <p:ext uri="{BB962C8B-B14F-4D97-AF65-F5344CB8AC3E}">
        <p14:creationId xmlns:p14="http://schemas.microsoft.com/office/powerpoint/2010/main" val="40063004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8 Minutes (Workbook, page 36)</a:t>
            </a:r>
          </a:p>
          <a:p>
            <a:endParaRPr lang="en-US" sz="1100" dirty="0"/>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Given a customer’s Style need, what are some ways to earn trust?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FACILITATE</a:t>
            </a:r>
            <a:r>
              <a:rPr lang="en-US" sz="1100" dirty="0">
                <a:solidFill>
                  <a:srgbClr val="000000"/>
                </a:solidFill>
                <a:latin typeface="Arial" panose="020B0604020202020204" pitchFamily="34" charset="0"/>
              </a:rPr>
              <a:t> a discussion of each Style before revealing the text.</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a:t>
            </a:r>
            <a:r>
              <a:rPr lang="en-US" sz="1100" dirty="0">
                <a:solidFill>
                  <a:srgbClr val="000000"/>
                </a:solidFill>
                <a:latin typeface="Arial" panose="020B0604020202020204" pitchFamily="34" charset="0"/>
              </a:rPr>
              <a:t> What are some ways to earn trust from people of each Style? Think about their Style needs—what do they value from salespeople? </a:t>
            </a:r>
          </a:p>
          <a:p>
            <a:endParaRPr lang="en-US" sz="1100" dirty="0">
              <a:solidFill>
                <a:srgbClr val="000000"/>
              </a:solidFill>
              <a:latin typeface="Arial" panose="020B0604020202020204" pitchFamily="34" charset="0"/>
            </a:endParaRPr>
          </a:p>
          <a:p>
            <a:pPr lvl="1"/>
            <a:r>
              <a:rPr lang="en-US" sz="1100" dirty="0"/>
              <a:t>CLICK TO REVEAL THE TEXT IN EACH QUADRANT.</a:t>
            </a:r>
          </a:p>
          <a:p>
            <a:endParaRPr lang="en-US" sz="1100" dirty="0"/>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74</a:t>
            </a:fld>
            <a:endParaRPr lang="en-US" dirty="0"/>
          </a:p>
        </p:txBody>
      </p:sp>
    </p:spTree>
    <p:extLst>
      <p:ext uri="{BB962C8B-B14F-4D97-AF65-F5344CB8AC3E}">
        <p14:creationId xmlns:p14="http://schemas.microsoft.com/office/powerpoint/2010/main" val="29634667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lang="en-US" sz="1200" b="1" dirty="0">
                <a:solidFill>
                  <a:srgbClr val="000000"/>
                </a:solidFill>
                <a:latin typeface="Arial" panose="020B0604020202020204" pitchFamily="34" charset="0"/>
              </a:rPr>
              <a:t>30 Minutes (Workbook, page 37)</a:t>
            </a:r>
          </a:p>
          <a:p>
            <a:pPr>
              <a:lnSpc>
                <a:spcPct val="90000"/>
              </a:lnSpc>
            </a:pPr>
            <a:endParaRPr lang="en-US" b="1" i="0" dirty="0">
              <a:latin typeface="Times New Roman" pitchFamily="4" charset="0"/>
              <a:ea typeface="ヒラギノ角ゴ Pro W3" pitchFamily="4" charset="-128"/>
              <a:cs typeface="ヒラギノ角ゴ Pro W3" pitchFamily="4" charset="-128"/>
            </a:endParaRPr>
          </a:p>
          <a:p>
            <a:pPr>
              <a:lnSpc>
                <a:spcPct val="90000"/>
              </a:lnSpc>
            </a:pPr>
            <a:r>
              <a:rPr lang="en-US" b="1" i="0" dirty="0">
                <a:latin typeface="Times New Roman" pitchFamily="4" charset="0"/>
                <a:ea typeface="ヒラギノ角ゴ Pro W3" pitchFamily="4" charset="-128"/>
                <a:cs typeface="ヒラギノ角ゴ Pro W3" pitchFamily="4" charset="-128"/>
              </a:rPr>
              <a:t>SAY </a:t>
            </a:r>
            <a:r>
              <a:rPr lang="en-US" b="0" i="0" dirty="0">
                <a:latin typeface="Times New Roman" pitchFamily="4" charset="0"/>
                <a:ea typeface="ヒラギノ角ゴ Pro W3" pitchFamily="4" charset="-128"/>
                <a:cs typeface="ヒラギノ角ゴ Pro W3" pitchFamily="4" charset="-128"/>
              </a:rPr>
              <a:t>Use the insights you’ve learned and create a specific plan for yourself. Writing down your intentions is a proven way of making sure you actually do something. Decide on just one or two things you can do differently.</a:t>
            </a:r>
          </a:p>
          <a:p>
            <a:pPr>
              <a:lnSpc>
                <a:spcPct val="90000"/>
              </a:lnSpc>
            </a:pPr>
            <a:endParaRPr lang="en-US" b="0" i="0" dirty="0">
              <a:latin typeface="Times New Roman" pitchFamily="4" charset="0"/>
              <a:ea typeface="ヒラギノ角ゴ Pro W3" pitchFamily="4" charset="-128"/>
              <a:cs typeface="ヒラギノ角ゴ Pro W3" pitchFamily="4" charset="-128"/>
            </a:endParaRPr>
          </a:p>
          <a:p>
            <a:pPr>
              <a:lnSpc>
                <a:spcPct val="90000"/>
              </a:lnSpc>
            </a:pPr>
            <a:r>
              <a:rPr lang="en-US" b="0" i="0" dirty="0">
                <a:latin typeface="Times New Roman" pitchFamily="4" charset="0"/>
                <a:ea typeface="ヒラギノ角ゴ Pro W3" pitchFamily="4" charset="-128"/>
                <a:cs typeface="ヒラギノ角ゴ Pro W3" pitchFamily="4" charset="-128"/>
              </a:rPr>
              <a:t>Remember your Style growth actions, since managing your own Style behavior is an important part of being versatile.</a:t>
            </a:r>
          </a:p>
          <a:p>
            <a:pPr>
              <a:lnSpc>
                <a:spcPct val="90000"/>
              </a:lnSpc>
            </a:pPr>
            <a:endParaRPr lang="en-US" b="0" i="0" dirty="0">
              <a:latin typeface="Times New Roman" pitchFamily="4" charset="0"/>
              <a:ea typeface="ヒラギノ角ゴ Pro W3" pitchFamily="4" charset="-128"/>
              <a:cs typeface="ヒラギノ角ゴ Pro W3" pitchFamily="4" charset="-128"/>
            </a:endParaRPr>
          </a:p>
          <a:p>
            <a:pPr>
              <a:lnSpc>
                <a:spcPct val="90000"/>
              </a:lnSpc>
            </a:pPr>
            <a:r>
              <a:rPr lang="en-US" b="1" i="0" dirty="0">
                <a:latin typeface="Times New Roman" pitchFamily="4" charset="0"/>
                <a:ea typeface="ヒラギノ角ゴ Pro W3" pitchFamily="4" charset="-128"/>
                <a:cs typeface="ヒラギノ角ゴ Pro W3" pitchFamily="4" charset="-128"/>
              </a:rPr>
              <a:t>REVIEW</a:t>
            </a:r>
            <a:r>
              <a:rPr lang="en-US" b="0" i="0" dirty="0">
                <a:latin typeface="Times New Roman" pitchFamily="4" charset="0"/>
                <a:ea typeface="ヒラギノ角ゴ Pro W3" pitchFamily="4" charset="-128"/>
                <a:cs typeface="ヒラギノ角ゴ Pro W3" pitchFamily="4" charset="-128"/>
              </a:rPr>
              <a:t> the Style growth actions: </a:t>
            </a:r>
          </a:p>
          <a:p>
            <a:pPr marL="171450" indent="-171450">
              <a:lnSpc>
                <a:spcPct val="90000"/>
              </a:lnSpc>
              <a:buFont typeface="Wingdings" panose="05000000000000000000" pitchFamily="2" charset="2"/>
              <a:buChar char="§"/>
            </a:pPr>
            <a:r>
              <a:rPr lang="en-US" b="0" i="0" dirty="0">
                <a:latin typeface="Times New Roman" pitchFamily="4" charset="0"/>
                <a:ea typeface="ヒラギノ角ゴ Pro W3" pitchFamily="4" charset="-128"/>
                <a:cs typeface="ヒラギノ角ゴ Pro W3" pitchFamily="4" charset="-128"/>
              </a:rPr>
              <a:t>Driving: to listen</a:t>
            </a:r>
          </a:p>
          <a:p>
            <a:pPr marL="171450" indent="-171450">
              <a:lnSpc>
                <a:spcPct val="90000"/>
              </a:lnSpc>
              <a:buFont typeface="Wingdings" panose="05000000000000000000" pitchFamily="2" charset="2"/>
              <a:buChar char="§"/>
            </a:pPr>
            <a:r>
              <a:rPr lang="en-US" b="0" i="0" dirty="0">
                <a:latin typeface="Times New Roman" pitchFamily="4" charset="0"/>
                <a:ea typeface="ヒラギノ角ゴ Pro W3" pitchFamily="4" charset="-128"/>
                <a:cs typeface="ヒラギノ角ゴ Pro W3" pitchFamily="4" charset="-128"/>
              </a:rPr>
              <a:t>Expressive: to check</a:t>
            </a:r>
          </a:p>
          <a:p>
            <a:pPr marL="171450" indent="-171450">
              <a:lnSpc>
                <a:spcPct val="90000"/>
              </a:lnSpc>
              <a:buFont typeface="Wingdings" panose="05000000000000000000" pitchFamily="2" charset="2"/>
              <a:buChar char="§"/>
            </a:pPr>
            <a:r>
              <a:rPr lang="en-US" b="0" i="0" dirty="0">
                <a:latin typeface="Times New Roman" pitchFamily="4" charset="0"/>
                <a:ea typeface="ヒラギノ角ゴ Pro W3" pitchFamily="4" charset="-128"/>
                <a:cs typeface="ヒラギノ角ゴ Pro W3" pitchFamily="4" charset="-128"/>
              </a:rPr>
              <a:t>Amiable: to initiate</a:t>
            </a:r>
          </a:p>
          <a:p>
            <a:pPr marL="171450" indent="-171450">
              <a:lnSpc>
                <a:spcPct val="90000"/>
              </a:lnSpc>
              <a:buFont typeface="Wingdings" panose="05000000000000000000" pitchFamily="2" charset="2"/>
              <a:buChar char="§"/>
            </a:pPr>
            <a:r>
              <a:rPr lang="en-US" b="0" i="0" dirty="0">
                <a:latin typeface="Times New Roman" pitchFamily="4" charset="0"/>
                <a:ea typeface="ヒラギノ角ゴ Pro W3" pitchFamily="4" charset="-128"/>
                <a:cs typeface="ヒラギノ角ゴ Pro W3" pitchFamily="4" charset="-128"/>
              </a:rPr>
              <a:t>Analytical: to declare</a:t>
            </a:r>
          </a:p>
          <a:p>
            <a:pPr>
              <a:lnSpc>
                <a:spcPct val="90000"/>
              </a:lnSpc>
            </a:pPr>
            <a:endParaRPr lang="en-US" b="0" i="0" dirty="0">
              <a:latin typeface="Times New Roman" pitchFamily="4" charset="0"/>
              <a:ea typeface="ヒラギノ角ゴ Pro W3" pitchFamily="4" charset="-128"/>
              <a:cs typeface="ヒラギノ角ゴ Pro W3" pitchFamily="4" charset="-128"/>
            </a:endParaRPr>
          </a:p>
          <a:p>
            <a:pPr>
              <a:lnSpc>
                <a:spcPct val="90000"/>
              </a:lnSpc>
            </a:pPr>
            <a:r>
              <a:rPr lang="en-US" b="1" i="0" dirty="0">
                <a:latin typeface="Times New Roman" pitchFamily="4" charset="0"/>
                <a:ea typeface="ヒラギノ角ゴ Pro W3" pitchFamily="4" charset="-128"/>
                <a:cs typeface="ヒラギノ角ゴ Pro W3" pitchFamily="4" charset="-128"/>
              </a:rPr>
              <a:t>SAY</a:t>
            </a:r>
            <a:r>
              <a:rPr lang="en-US" b="0" i="0" dirty="0">
                <a:latin typeface="Times New Roman" pitchFamily="4" charset="0"/>
                <a:ea typeface="ヒラギノ角ゴ Pro W3" pitchFamily="4" charset="-128"/>
                <a:cs typeface="ヒラギノ角ゴ Pro W3" pitchFamily="4" charset="-128"/>
              </a:rPr>
              <a:t> When you’ve finished this, we will put you in small breakout groups to share your insights and give feedback to one another.</a:t>
            </a:r>
          </a:p>
          <a:p>
            <a:pPr>
              <a:lnSpc>
                <a:spcPct val="90000"/>
              </a:lnSpc>
            </a:pPr>
            <a:endParaRPr lang="en-US" b="0" i="0" dirty="0">
              <a:latin typeface="Times New Roman" pitchFamily="4" charset="0"/>
              <a:ea typeface="ヒラギノ角ゴ Pro W3" pitchFamily="4" charset="-128"/>
              <a:cs typeface="ヒラギノ角ゴ Pro W3" pitchFamily="4" charset="-128"/>
            </a:endParaRPr>
          </a:p>
          <a:p>
            <a:pPr>
              <a:lnSpc>
                <a:spcPct val="90000"/>
              </a:lnSpc>
            </a:pPr>
            <a:r>
              <a:rPr lang="en-US" b="1" i="0" dirty="0">
                <a:latin typeface="Times New Roman" pitchFamily="4" charset="0"/>
                <a:ea typeface="ヒラギノ角ゴ Pro W3" pitchFamily="4" charset="-128"/>
                <a:cs typeface="ヒラギノ角ゴ Pro W3" pitchFamily="4" charset="-128"/>
              </a:rPr>
              <a:t>CREATE</a:t>
            </a:r>
            <a:r>
              <a:rPr lang="en-US" b="0" i="0" dirty="0">
                <a:latin typeface="Times New Roman" pitchFamily="4" charset="0"/>
                <a:ea typeface="ヒラギノ角ゴ Pro W3" pitchFamily="4" charset="-128"/>
                <a:cs typeface="ヒラギノ角ゴ Pro W3" pitchFamily="4" charset="-128"/>
              </a:rPr>
              <a:t> breakout groups of 2 to 3 people.</a:t>
            </a:r>
          </a:p>
          <a:p>
            <a:pPr>
              <a:lnSpc>
                <a:spcPct val="90000"/>
              </a:lnSpc>
            </a:pPr>
            <a:endParaRPr lang="en-US" b="1" i="1" dirty="0">
              <a:latin typeface="Times New Roman" pitchFamily="4" charset="0"/>
              <a:ea typeface="ヒラギノ角ゴ Pro W3" pitchFamily="4" charset="-128"/>
              <a:cs typeface="ヒラギノ角ゴ Pro W3" pitchFamily="4" charset="-128"/>
            </a:endParaRPr>
          </a:p>
        </p:txBody>
      </p:sp>
      <p:sp>
        <p:nvSpPr>
          <p:cNvPr id="4" name="Header Placeholder 3"/>
          <p:cNvSpPr>
            <a:spLocks noGrp="1"/>
          </p:cNvSpPr>
          <p:nvPr>
            <p:ph type="hdr" sz="quarter"/>
          </p:nvPr>
        </p:nvSpPr>
        <p:spPr/>
        <p:txBody>
          <a:bodyPr/>
          <a:lstStyle/>
          <a:p>
            <a:r>
              <a:rPr lang="en-US"/>
              <a:t>Copy or Retype Slide Headline Here</a:t>
            </a:r>
            <a:endParaRPr lang="en-US"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75</a:t>
            </a:fld>
            <a:endParaRPr lang="en-US" dirty="0"/>
          </a:p>
        </p:txBody>
      </p:sp>
    </p:spTree>
    <p:extLst>
      <p:ext uri="{BB962C8B-B14F-4D97-AF65-F5344CB8AC3E}">
        <p14:creationId xmlns:p14="http://schemas.microsoft.com/office/powerpoint/2010/main" val="1238554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10 Minutes (whole section on Observing Versatility Virtually)</a:t>
            </a:r>
          </a:p>
          <a:p>
            <a:endParaRPr lang="en-US" altLang="en-US" sz="1100" b="0" dirty="0">
              <a:ea typeface="Arial" panose="020B0604020202020204" pitchFamily="34" charset="0"/>
            </a:endParaRPr>
          </a:p>
          <a:p>
            <a:r>
              <a:rPr lang="en-US" altLang="en-US" sz="1100" b="1" dirty="0">
                <a:ea typeface="Arial" panose="020B0604020202020204" pitchFamily="34" charset="0"/>
              </a:rPr>
              <a:t>SAY </a:t>
            </a:r>
            <a:r>
              <a:rPr lang="en-US" altLang="en-US" sz="1100" b="0" dirty="0">
                <a:ea typeface="Arial" panose="020B0604020202020204" pitchFamily="34" charset="0"/>
              </a:rPr>
              <a:t>Briefly, before we finish—remember those text messages we reviewed earlier? Let’s bring Versatility into those conversations. </a:t>
            </a:r>
          </a:p>
          <a:p>
            <a:pPr defTabSz="966612">
              <a:spcBef>
                <a:spcPts val="211"/>
              </a:spcBef>
              <a:spcAft>
                <a:spcPts val="211"/>
              </a:spcAft>
              <a:defRPr/>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76</a:t>
            </a:fld>
            <a:endParaRPr lang="en-US" dirty="0"/>
          </a:p>
        </p:txBody>
      </p:sp>
      <p:graphicFrame>
        <p:nvGraphicFramePr>
          <p:cNvPr id="7" name="Table 7">
            <a:extLst>
              <a:ext uri="{FF2B5EF4-FFF2-40B4-BE49-F238E27FC236}">
                <a16:creationId xmlns:a16="http://schemas.microsoft.com/office/drawing/2014/main" id="{3A1DD4FE-D7F7-4F78-AED4-473646C9B213}"/>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198673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b="1" dirty="0">
                <a:ea typeface="Arial" panose="020B0604020202020204" pitchFamily="34" charset="0"/>
              </a:rPr>
              <a:t>SAY </a:t>
            </a:r>
            <a:r>
              <a:rPr lang="en-US" altLang="en-US" sz="1100" b="0" dirty="0">
                <a:ea typeface="Arial" panose="020B0604020202020204" pitchFamily="34" charset="0"/>
              </a:rPr>
              <a:t>We had four responses to this message. Let’s look at how the person who sent this message might respond to each of these individuals. Is the person showing Versatility in each message? </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77</a:t>
            </a:fld>
            <a:endParaRPr lang="en-US" dirty="0"/>
          </a:p>
        </p:txBody>
      </p:sp>
      <p:graphicFrame>
        <p:nvGraphicFramePr>
          <p:cNvPr id="6" name="Table 7">
            <a:extLst>
              <a:ext uri="{FF2B5EF4-FFF2-40B4-BE49-F238E27FC236}">
                <a16:creationId xmlns:a16="http://schemas.microsoft.com/office/drawing/2014/main" id="{96EBC3C2-2A05-4A9E-949A-6AE4DAB481F9}"/>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1456883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This message came from the Amiable Style customer.</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0" dirty="0">
                <a:ea typeface="Arial" panose="020B0604020202020204" pitchFamily="34" charset="0"/>
              </a:rPr>
              <a:t>Click to reveal.</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And here is the response. What do you think? Is the salesperson showing Versatility toward the Amiable Style person? What would you add or change to the response? </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NOTE: </a:t>
            </a:r>
            <a:r>
              <a:rPr lang="en-US" sz="1100" dirty="0"/>
              <a:t>The salesperson is making an effort to meet the person’s Style needs by reassuring them about the changes. The salesperson offers to help the customer by developing a training plan, then reassures them that they will be supported.</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78</a:t>
            </a:fld>
            <a:endParaRPr lang="en-US" dirty="0"/>
          </a:p>
        </p:txBody>
      </p:sp>
      <p:graphicFrame>
        <p:nvGraphicFramePr>
          <p:cNvPr id="6" name="Table 7">
            <a:extLst>
              <a:ext uri="{FF2B5EF4-FFF2-40B4-BE49-F238E27FC236}">
                <a16:creationId xmlns:a16="http://schemas.microsoft.com/office/drawing/2014/main" id="{4D3869CC-C24E-407C-94BD-66B64ACD47CC}"/>
              </a:ext>
            </a:extLst>
          </p:cNvPr>
          <p:cNvGraphicFramePr>
            <a:graphicFrameLocks noGrp="1"/>
          </p:cNvGraphicFramePr>
          <p:nvPr>
            <p:extLst>
              <p:ext uri="{D42A27DB-BD31-4B8C-83A1-F6EECF244321}">
                <p14:modId xmlns:p14="http://schemas.microsoft.com/office/powerpoint/2010/main" val="1571928766"/>
              </p:ext>
            </p:extLst>
          </p:nvPr>
        </p:nvGraphicFramePr>
        <p:xfrm>
          <a:off x="518159" y="5893820"/>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0992666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This message came from the Expressive Style person.</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0" dirty="0">
                <a:ea typeface="Arial" panose="020B0604020202020204" pitchFamily="34" charset="0"/>
              </a:rPr>
              <a:t>Click to reveal.</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And here is the response. What do you think? Is the salesperson showing Versatility toward the Expressive Style customer? </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alt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0" dirty="0">
                <a:ea typeface="Arial" panose="020B0604020202020204" pitchFamily="34" charset="0"/>
              </a:rPr>
              <a:t>Is the response focused on their own needs, or the Expressive Style person’s needs? What would be a more effective response? </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alt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NOTE: </a:t>
            </a:r>
            <a:r>
              <a:rPr lang="en-US" sz="1100" dirty="0"/>
              <a:t>The salesperson is diminishing the customer’s enthusiasm. A more effective response would be to reflect the enthusiasm by reiterating how great the new upgrades are and how excited the salesperson is about the changes, then offer to set up a call with the customer. </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altLang="en-US" sz="1100" b="0" dirty="0">
              <a:ea typeface="Arial" panose="020B0604020202020204" pitchFamily="34" charset="0"/>
            </a:endParaRPr>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79</a:t>
            </a:fld>
            <a:endParaRPr lang="en-US" dirty="0"/>
          </a:p>
        </p:txBody>
      </p:sp>
      <p:graphicFrame>
        <p:nvGraphicFramePr>
          <p:cNvPr id="6" name="Table 7">
            <a:extLst>
              <a:ext uri="{FF2B5EF4-FFF2-40B4-BE49-F238E27FC236}">
                <a16:creationId xmlns:a16="http://schemas.microsoft.com/office/drawing/2014/main" id="{1086EF63-CC5D-4280-A83A-F4BA8073A3D4}"/>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813084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sz="1200" b="1" dirty="0"/>
              <a:t>SAY </a:t>
            </a:r>
            <a:r>
              <a:rPr lang="en-US" sz="1200" b="0" dirty="0"/>
              <a:t>We’re going to talk about behavior and how to accurately observe people’s behavior.</a:t>
            </a:r>
            <a:endParaRPr lang="en-US" sz="1200" b="1" dirty="0"/>
          </a:p>
          <a:p>
            <a:endParaRPr lang="en-US" sz="1200" dirty="0">
              <a:solidFill>
                <a:srgbClr val="000000"/>
              </a:solidFill>
              <a:latin typeface="Arial" panose="020B0604020202020204" pitchFamily="34" charset="0"/>
            </a:endParaRPr>
          </a:p>
          <a:p>
            <a:endParaRPr lang="en-US" dirty="0"/>
          </a:p>
        </p:txBody>
      </p:sp>
      <p:sp>
        <p:nvSpPr>
          <p:cNvPr id="4" name="Header Placeholder 3"/>
          <p:cNvSpPr>
            <a:spLocks noGrp="1"/>
          </p:cNvSpPr>
          <p:nvPr>
            <p:ph type="hdr" sz="quarter"/>
          </p:nvPr>
        </p:nvSpPr>
        <p:spPr/>
        <p:txBody>
          <a:bodyPr/>
          <a:lstStyle/>
          <a:p>
            <a:r>
              <a:rPr lang="en-US" dirty="0"/>
              <a:t>Section:  The Success Module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8</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423656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This message came from the Analytical Style customer.</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0" dirty="0">
                <a:ea typeface="Arial" panose="020B0604020202020204" pitchFamily="34" charset="0"/>
              </a:rPr>
              <a:t>Click to reveal.</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And here is the response. What do you think? Is the salesperson showing Versatility toward the Analytical Style person? What would you add or change to the response? </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NOTE: </a:t>
            </a:r>
            <a:r>
              <a:rPr lang="en-US" sz="1100" dirty="0"/>
              <a:t>The salesperson is making an effort to meet the customer’s Analytical Style needs by recognizing their need to prepare ahead of time by getting training. The salesperson offers to send more detailed information about the upgrades as an effort to give the customer more information and alleviate any remaining concerns. They also open the conversation to more input by offering to help in any other way.</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80</a:t>
            </a:fld>
            <a:endParaRPr lang="en-US" dirty="0"/>
          </a:p>
        </p:txBody>
      </p:sp>
      <p:graphicFrame>
        <p:nvGraphicFramePr>
          <p:cNvPr id="6" name="Table 7">
            <a:extLst>
              <a:ext uri="{FF2B5EF4-FFF2-40B4-BE49-F238E27FC236}">
                <a16:creationId xmlns:a16="http://schemas.microsoft.com/office/drawing/2014/main" id="{C69B4B92-ABB6-4391-9818-3199B99BBE36}"/>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9796767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This message came from the Driving Style customer.</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0" dirty="0">
                <a:ea typeface="Arial" panose="020B0604020202020204" pitchFamily="34" charset="0"/>
              </a:rPr>
              <a:t>Click to reveal.</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And here is the response. What do you think? Is the salesperson showing Versatility toward the Driving Style customer? </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alt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0" dirty="0">
                <a:ea typeface="Arial" panose="020B0604020202020204" pitchFamily="34" charset="0"/>
              </a:rPr>
              <a:t>Is the response focused on their own needs, or the Driving Style person’s needs? What would be a more effective response? </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alt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NOTE: </a:t>
            </a:r>
            <a:r>
              <a:rPr lang="en-US" sz="1100" dirty="0"/>
              <a:t>Though Driving Style people appreciate brevity, the salesperson is dismissive and is missing important elements of the customer’s Style. The salesperson should recognize that the customer probably hasn’t reviewed the upgrades in detail. The salesperson should state that they are there to help move forward, and also offer options to meet with the customer to discuss the changes and listen to their input.</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81</a:t>
            </a:fld>
            <a:endParaRPr lang="en-US" dirty="0"/>
          </a:p>
        </p:txBody>
      </p:sp>
      <p:graphicFrame>
        <p:nvGraphicFramePr>
          <p:cNvPr id="6" name="Table 7">
            <a:extLst>
              <a:ext uri="{FF2B5EF4-FFF2-40B4-BE49-F238E27FC236}">
                <a16:creationId xmlns:a16="http://schemas.microsoft.com/office/drawing/2014/main" id="{212F97B3-F291-4345-B9B1-45F86A25DE09}"/>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19771873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38)</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SHARE </a:t>
            </a:r>
            <a:r>
              <a:rPr lang="en-US" sz="1100" dirty="0">
                <a:solidFill>
                  <a:srgbClr val="000000"/>
                </a:solidFill>
                <a:latin typeface="Arial" panose="020B0604020202020204" pitchFamily="34" charset="0"/>
              </a:rPr>
              <a:t>key “takeaways” with the class: </a:t>
            </a:r>
          </a:p>
          <a:p>
            <a:endParaRPr lang="en-US" sz="1100" dirty="0">
              <a:solidFill>
                <a:srgbClr val="000000"/>
              </a:solidFill>
              <a:latin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key to more effective performance is to practice what you’ve learned. Keep your Versatility Action Plan nearby as a reminder. As you begin to experience positive results, this will reinforce your commitment to practice Versatility.</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additional resources that will help you. TRACOM’s SOCIAL STYLE Navigator contains advice for working with customers in a variety of situations, such as giving presentations, advancing the sale, and having difficult conversations. You can access this resource by logging in at tracomlearning.com.</a:t>
            </a:r>
          </a:p>
          <a:p>
            <a:pPr>
              <a:buNone/>
            </a:pPr>
            <a:endParaRPr lang="en-US" sz="1100" b="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solidFill>
                  <a:srgbClr val="000000"/>
                </a:solidFill>
                <a:latin typeface="Arial" panose="020B0604020202020204" pitchFamily="34" charset="0"/>
              </a:rPr>
              <a:t>NOTE</a:t>
            </a:r>
            <a:r>
              <a:rPr lang="en-US" sz="1100" b="0" dirty="0">
                <a:solidFill>
                  <a:srgbClr val="000000"/>
                </a:solidFill>
                <a:latin typeface="Arial" panose="020B0604020202020204" pitchFamily="34" charset="0"/>
              </a:rPr>
              <a:t> the following slides describe SOCIAL STYLE Navigator in more detail.</a:t>
            </a:r>
            <a:r>
              <a:rPr lang="en-US" sz="1100" dirty="0">
                <a:solidFill>
                  <a:srgbClr val="000000"/>
                </a:solidFill>
                <a:latin typeface="Arial" panose="020B0604020202020204" pitchFamily="34" charset="0"/>
              </a:rPr>
              <a:t> </a:t>
            </a:r>
          </a:p>
          <a:p>
            <a:endParaRPr lang="en-US" sz="1100" b="1"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82</a:t>
            </a:fld>
            <a:endParaRPr lang="en-US" dirty="0"/>
          </a:p>
        </p:txBody>
      </p:sp>
      <p:graphicFrame>
        <p:nvGraphicFramePr>
          <p:cNvPr id="7" name="Table 7">
            <a:extLst>
              <a:ext uri="{FF2B5EF4-FFF2-40B4-BE49-F238E27FC236}">
                <a16:creationId xmlns:a16="http://schemas.microsoft.com/office/drawing/2014/main" id="{0E3E64CD-7A57-477E-B4D9-0FCE8B51263E}"/>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6748599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endParaRPr lang="en-US" sz="1100" dirty="0"/>
          </a:p>
          <a:p>
            <a:r>
              <a:rPr lang="en-US" sz="1100" b="1" dirty="0">
                <a:solidFill>
                  <a:srgbClr val="000000"/>
                </a:solidFill>
                <a:latin typeface="Arial" panose="020B0604020202020204" pitchFamily="34" charset="0"/>
              </a:rPr>
              <a:t>SAY </a:t>
            </a:r>
            <a:r>
              <a:rPr lang="en-US" sz="1100" dirty="0"/>
              <a:t>You now have free and unlimited access to SOCIAL STYLE Navigator, the on-demand micro-learning tool that helps you apply Style and Versatility.</a:t>
            </a:r>
          </a:p>
          <a:p>
            <a:pPr lvl="2"/>
            <a:endParaRPr lang="en-US" sz="1100" dirty="0"/>
          </a:p>
          <a:p>
            <a:pPr lvl="2"/>
            <a:r>
              <a:rPr lang="en-US" sz="1100" dirty="0"/>
              <a:t>SOCIAL STYLE Navigator includes: </a:t>
            </a:r>
          </a:p>
          <a:p>
            <a:pPr lvl="1"/>
            <a:endParaRPr lang="en-US" sz="1100" dirty="0"/>
          </a:p>
          <a:p>
            <a:pPr lvl="1"/>
            <a:r>
              <a:rPr lang="en-US" sz="1100" dirty="0"/>
              <a:t>SOCIAL STYLE Estimator</a:t>
            </a:r>
          </a:p>
          <a:p>
            <a:r>
              <a:rPr lang="en-US" sz="1100" dirty="0"/>
              <a:t>The Estimator survey provides users with an interactive tool that evaluates observable behavior in others to determine their Style and helps you plan ahead for successful interactions.</a:t>
            </a:r>
          </a:p>
          <a:p>
            <a:pPr lvl="1"/>
            <a:endParaRPr lang="en-US" sz="1100" dirty="0"/>
          </a:p>
          <a:p>
            <a:pPr lvl="1"/>
            <a:r>
              <a:rPr lang="en-US" sz="1100" dirty="0"/>
              <a:t>SOCIAL STYLE Advisor </a:t>
            </a:r>
          </a:p>
          <a:p>
            <a:r>
              <a:rPr lang="en-US" sz="1100" dirty="0"/>
              <a:t>Use Advisor topics to prepare “just-in-time” for meetings, negotiations or sales presentations with advice on navigating Style and Versatility best practices to maximize high-performing relationships.</a:t>
            </a:r>
          </a:p>
          <a:p>
            <a:pPr lvl="1"/>
            <a:endParaRPr lang="en-US" sz="1100" dirty="0"/>
          </a:p>
          <a:p>
            <a:pPr lvl="1"/>
            <a:r>
              <a:rPr lang="en-US" sz="1100" dirty="0"/>
              <a:t>eLearning modules</a:t>
            </a:r>
          </a:p>
          <a:p>
            <a:r>
              <a:rPr lang="en-US" sz="1100" dirty="0"/>
              <a:t>Continue your learning journey via micro-learning that reinforces ways to apply SOCIAL STYLE and Versatility to Working in Teams, Coaching and Managing Conflict.</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83</a:t>
            </a:fld>
            <a:endParaRPr lang="en-US" dirty="0"/>
          </a:p>
        </p:txBody>
      </p:sp>
      <p:graphicFrame>
        <p:nvGraphicFramePr>
          <p:cNvPr id="7" name="Table 7">
            <a:extLst>
              <a:ext uri="{FF2B5EF4-FFF2-40B4-BE49-F238E27FC236}">
                <a16:creationId xmlns:a16="http://schemas.microsoft.com/office/drawing/2014/main" id="{7870AFDB-D0FE-4A04-93F9-4493317DA239}"/>
              </a:ext>
            </a:extLst>
          </p:cNvPr>
          <p:cNvGraphicFramePr>
            <a:graphicFrameLocks noGrp="1"/>
          </p:cNvGraphicFramePr>
          <p:nvPr/>
        </p:nvGraphicFramePr>
        <p:xfrm>
          <a:off x="518159" y="6067424"/>
          <a:ext cx="6476300" cy="293704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2633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1076345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endParaRPr lang="en-US" sz="1100" dirty="0"/>
          </a:p>
          <a:p>
            <a:r>
              <a:rPr lang="en-US" sz="1100" b="1" dirty="0">
                <a:solidFill>
                  <a:srgbClr val="000000"/>
                </a:solidFill>
                <a:latin typeface="Arial" panose="020B0604020202020204" pitchFamily="34" charset="0"/>
              </a:rPr>
              <a:t>SAY </a:t>
            </a:r>
            <a:r>
              <a:rPr lang="en-US" sz="1100" dirty="0"/>
              <a:t>Available through </a:t>
            </a:r>
            <a:r>
              <a:rPr lang="en-US" sz="1100" dirty="0">
                <a:hlinkClick r:id="rId3"/>
              </a:rPr>
              <a:t>www.tracomlearning.com</a:t>
            </a:r>
            <a:r>
              <a:rPr lang="en-US" sz="1100" dirty="0"/>
              <a:t> </a:t>
            </a:r>
          </a:p>
          <a:p>
            <a:r>
              <a:rPr lang="en-US" sz="1100" dirty="0"/>
              <a:t>Enter your username and password for free, unlimited access to SOCIAL STYLE Navigator®</a:t>
            </a:r>
          </a:p>
          <a:p>
            <a:pPr>
              <a:buNone/>
            </a:pPr>
            <a:endParaRPr lang="en-US" sz="1100" dirty="0"/>
          </a:p>
          <a:p>
            <a:pPr>
              <a:buNone/>
            </a:pP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84</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99952043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85</a:t>
            </a:fld>
            <a:endParaRPr lang="en-US" dirty="0"/>
          </a:p>
        </p:txBody>
      </p:sp>
    </p:spTree>
    <p:extLst>
      <p:ext uri="{BB962C8B-B14F-4D97-AF65-F5344CB8AC3E}">
        <p14:creationId xmlns:p14="http://schemas.microsoft.com/office/powerpoint/2010/main" val="330327270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86</a:t>
            </a:fld>
            <a:endParaRPr lang="en-US" dirty="0"/>
          </a:p>
        </p:txBody>
      </p:sp>
    </p:spTree>
    <p:extLst>
      <p:ext uri="{BB962C8B-B14F-4D97-AF65-F5344CB8AC3E}">
        <p14:creationId xmlns:p14="http://schemas.microsoft.com/office/powerpoint/2010/main" val="335838615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200" b="1" dirty="0">
                <a:solidFill>
                  <a:srgbClr val="000000"/>
                </a:solidFill>
                <a:latin typeface="Arial" panose="020B0604020202020204" pitchFamily="34" charset="0"/>
              </a:rPr>
              <a:t>Optional demonstration, time permitting</a:t>
            </a:r>
          </a:p>
          <a:p>
            <a:endParaRPr lang="en-US"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87</a:t>
            </a:fld>
            <a:endParaRPr lang="en-US" dirty="0"/>
          </a:p>
        </p:txBody>
      </p:sp>
    </p:spTree>
    <p:extLst>
      <p:ext uri="{BB962C8B-B14F-4D97-AF65-F5344CB8AC3E}">
        <p14:creationId xmlns:p14="http://schemas.microsoft.com/office/powerpoint/2010/main" val="88298654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88</a:t>
            </a:fld>
            <a:endParaRPr lang="en-US" dirty="0"/>
          </a:p>
        </p:txBody>
      </p:sp>
    </p:spTree>
    <p:extLst>
      <p:ext uri="{BB962C8B-B14F-4D97-AF65-F5344CB8AC3E}">
        <p14:creationId xmlns:p14="http://schemas.microsoft.com/office/powerpoint/2010/main" val="97247136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89</a:t>
            </a:fld>
            <a:endParaRPr lang="en-US" dirty="0"/>
          </a:p>
        </p:txBody>
      </p:sp>
    </p:spTree>
    <p:extLst>
      <p:ext uri="{BB962C8B-B14F-4D97-AF65-F5344CB8AC3E}">
        <p14:creationId xmlns:p14="http://schemas.microsoft.com/office/powerpoint/2010/main" val="1774827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4 Minutes (Workbook, page 7)</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Behavior and personality are not the same things. Observable behavior is like the crust of a pie. Personality is like the inside and outside of the pie.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What makes up personality?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a quick facilitated discussion to solicit participants’ responses. They should say things such as: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Values, hopes, attitudes, beliefs.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Things that are not necessarily observable.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These internal qualities are more subjective in nature.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Style is like the crust, because it’s on the outside and observable. By observing behavior, we can find ways to define and discuss what we see. Then, we can begin to understand how this behavior affects ourselves and others. </a:t>
            </a: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9</a:t>
            </a:fld>
            <a:endParaRPr lang="en-US" dirty="0"/>
          </a:p>
        </p:txBody>
      </p:sp>
      <p:graphicFrame>
        <p:nvGraphicFramePr>
          <p:cNvPr id="7" name="Table 7">
            <a:extLst>
              <a:ext uri="{FF2B5EF4-FFF2-40B4-BE49-F238E27FC236}">
                <a16:creationId xmlns:a16="http://schemas.microsoft.com/office/drawing/2014/main" id="{724FDFF1-F148-4711-ADA2-3BAA9FE938D3}"/>
              </a:ext>
            </a:extLst>
          </p:cNvPr>
          <p:cNvGraphicFramePr>
            <a:graphicFrameLocks noGrp="1"/>
          </p:cNvGraphicFramePr>
          <p:nvPr>
            <p:extLst>
              <p:ext uri="{D42A27DB-BD31-4B8C-83A1-F6EECF244321}">
                <p14:modId xmlns:p14="http://schemas.microsoft.com/office/powerpoint/2010/main" val="560502871"/>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95526681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Optional demonstration, time permitting</a:t>
            </a:r>
          </a:p>
          <a:p>
            <a:endParaRPr lang="en-US" sz="1100" dirty="0"/>
          </a:p>
          <a:p>
            <a:r>
              <a:rPr lang="en-US" sz="1100" dirty="0"/>
              <a:t>The SOCIAL STYLE Passport allows you to see how you would profile in another country. It’s also available at tracomlearning.com.</a:t>
            </a:r>
          </a:p>
          <a:p>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90</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31451622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sz="1100" b="1" dirty="0">
                <a:solidFill>
                  <a:srgbClr val="000000"/>
                </a:solidFill>
                <a:latin typeface="Arial" panose="020B0604020202020204" pitchFamily="34" charset="0"/>
              </a:rPr>
              <a:t>THANK </a:t>
            </a:r>
            <a:r>
              <a:rPr lang="en-US" sz="1100" dirty="0">
                <a:solidFill>
                  <a:srgbClr val="000000"/>
                </a:solidFill>
                <a:latin typeface="Arial" panose="020B0604020202020204" pitchFamily="34" charset="0"/>
              </a:rPr>
              <a:t>participants and conclude the session.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91</a:t>
            </a:fld>
            <a:endParaRPr lang="en-US" dirty="0"/>
          </a:p>
        </p:txBody>
      </p:sp>
      <p:graphicFrame>
        <p:nvGraphicFramePr>
          <p:cNvPr id="7" name="Table 7">
            <a:extLst>
              <a:ext uri="{FF2B5EF4-FFF2-40B4-BE49-F238E27FC236}">
                <a16:creationId xmlns:a16="http://schemas.microsoft.com/office/drawing/2014/main" id="{598DB149-769B-4F74-8FC4-F6DAEE95F93C}"/>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mc:AlternateContent xmlns:mc="http://schemas.openxmlformats.org/markup-compatibility/2006" xmlns:p14="http://schemas.microsoft.com/office/powerpoint/2010/main">
        <mc:Choice Requires="p14">
          <p:contentPart p14:bwMode="auto" r:id="rId3">
            <p14:nvContentPartPr>
              <p14:cNvPr id="21" name="Ink 20">
                <a:extLst>
                  <a:ext uri="{FF2B5EF4-FFF2-40B4-BE49-F238E27FC236}">
                    <a16:creationId xmlns:a16="http://schemas.microsoft.com/office/drawing/2014/main" id="{0B350EFF-4AE7-4D00-A1B0-A8C833BB3AE7}"/>
                  </a:ext>
                </a:extLst>
              </p14:cNvPr>
              <p14:cNvContentPartPr/>
              <p14:nvPr/>
            </p14:nvContentPartPr>
            <p14:xfrm>
              <a:off x="3852501" y="8034086"/>
              <a:ext cx="384" cy="378"/>
            </p14:xfrm>
          </p:contentPart>
        </mc:Choice>
        <mc:Fallback xmlns="" xmlns:a16="http://schemas.microsoft.com/office/drawing/2014/main">
          <p:pic>
            <p:nvPicPr>
              <p:cNvPr id="21" name="Ink 20">
                <a:extLst>
                  <a:ext uri="{FF2B5EF4-FFF2-40B4-BE49-F238E27FC236}">
                    <a16:creationId xmlns:a16="http://schemas.microsoft.com/office/drawing/2014/main" id="{0B350EFF-4AE7-4D00-A1B0-A8C833BB3AE7}"/>
                  </a:ext>
                </a:extLst>
              </p:cNvPr>
              <p:cNvPicPr/>
              <p:nvPr/>
            </p:nvPicPr>
            <p:blipFill>
              <a:blip r:embed="rId4"/>
              <a:stretch>
                <a:fillRect/>
              </a:stretch>
            </p:blipFill>
            <p:spPr>
              <a:xfrm>
                <a:off x="3842901" y="8024636"/>
                <a:ext cx="19200" cy="18900"/>
              </a:xfrm>
              <a:prstGeom prst="rect">
                <a:avLst/>
              </a:prstGeom>
            </p:spPr>
          </p:pic>
        </mc:Fallback>
      </mc:AlternateContent>
    </p:spTree>
    <p:extLst>
      <p:ext uri="{BB962C8B-B14F-4D97-AF65-F5344CB8AC3E}">
        <p14:creationId xmlns:p14="http://schemas.microsoft.com/office/powerpoint/2010/main" val="29482071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2.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4.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5.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sv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png"/><Relationship Id="rId7"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 Id="rId9"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25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5ECD786-544B-463B-BA1B-CD444E2FFE67}"/>
              </a:ext>
            </a:extLst>
          </p:cNvPr>
          <p:cNvGrpSpPr/>
          <p:nvPr userDrawn="1"/>
        </p:nvGrpSpPr>
        <p:grpSpPr>
          <a:xfrm>
            <a:off x="6426210" y="0"/>
            <a:ext cx="5765790" cy="6859964"/>
            <a:chOff x="6426210" y="0"/>
            <a:chExt cx="5765790" cy="6859964"/>
          </a:xfrm>
        </p:grpSpPr>
        <p:pic>
          <p:nvPicPr>
            <p:cNvPr id="37" name="Picture 36" descr="Two people looking at a computer  Description automatically generated with medium confidence">
              <a:extLst>
                <a:ext uri="{FF2B5EF4-FFF2-40B4-BE49-F238E27FC236}">
                  <a16:creationId xmlns:a16="http://schemas.microsoft.com/office/drawing/2014/main" id="{997B3C71-EB63-4916-A3F0-2C720A785B2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  Description automatically generated with low confidence">
              <a:extLst>
                <a:ext uri="{FF2B5EF4-FFF2-40B4-BE49-F238E27FC236}">
                  <a16:creationId xmlns:a16="http://schemas.microsoft.com/office/drawing/2014/main" id="{CAD537CE-F658-4053-8D6E-FA1E34D106D6}"/>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51" name="Picture 50" descr="A group of people in a meeting  Description automatically generated">
              <a:extLst>
                <a:ext uri="{FF2B5EF4-FFF2-40B4-BE49-F238E27FC236}">
                  <a16:creationId xmlns:a16="http://schemas.microsoft.com/office/drawing/2014/main" id="{12BA043E-22E9-4316-B6BF-DF2D148D1E24}"/>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16" name="Group 15">
            <a:extLst>
              <a:ext uri="{FF2B5EF4-FFF2-40B4-BE49-F238E27FC236}">
                <a16:creationId xmlns:a16="http://schemas.microsoft.com/office/drawing/2014/main" id="{F3A896B6-5362-4A06-9754-5D045C670CF6}"/>
              </a:ext>
            </a:extLst>
          </p:cNvPr>
          <p:cNvGrpSpPr/>
          <p:nvPr userDrawn="1"/>
        </p:nvGrpSpPr>
        <p:grpSpPr>
          <a:xfrm>
            <a:off x="5695097" y="-864822"/>
            <a:ext cx="7667386" cy="7729121"/>
            <a:chOff x="5695097" y="-855610"/>
            <a:chExt cx="7667386" cy="7729121"/>
          </a:xfrm>
        </p:grpSpPr>
        <p:sp>
          <p:nvSpPr>
            <p:cNvPr id="26" name="Right Triangle 25">
              <a:extLst>
                <a:ext uri="{FF2B5EF4-FFF2-40B4-BE49-F238E27FC236}">
                  <a16:creationId xmlns:a16="http://schemas.microsoft.com/office/drawing/2014/main" id="{9187287F-B68F-4C7B-BD73-213B1DC7E1AA}"/>
                </a:ext>
              </a:extLst>
            </p:cNvPr>
            <p:cNvSpPr/>
            <p:nvPr userDrawn="1"/>
          </p:nvSpPr>
          <p:spPr>
            <a:xfrm flipH="1">
              <a:off x="6985000" y="1848640"/>
              <a:ext cx="5207000" cy="500936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94BF35EA-313A-4710-9A28-16D6E0A666DA}"/>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7" name="Freeform: Shape 26">
              <a:extLst>
                <a:ext uri="{FF2B5EF4-FFF2-40B4-BE49-F238E27FC236}">
                  <a16:creationId xmlns:a16="http://schemas.microsoft.com/office/drawing/2014/main" id="{CDFA167D-E2C7-4111-8A04-A0C1AE089677}"/>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1" name="Right Triangle 40">
              <a:extLst>
                <a:ext uri="{FF2B5EF4-FFF2-40B4-BE49-F238E27FC236}">
                  <a16:creationId xmlns:a16="http://schemas.microsoft.com/office/drawing/2014/main" id="{DCB1BC7D-7122-464E-8884-F596B37EE597}"/>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2" name="Right Triangle 41">
              <a:extLst>
                <a:ext uri="{FF2B5EF4-FFF2-40B4-BE49-F238E27FC236}">
                  <a16:creationId xmlns:a16="http://schemas.microsoft.com/office/drawing/2014/main" id="{D5DEE924-F712-4103-AAEA-2B2115946FAE}"/>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3" name="Freeform: Shape 42">
              <a:extLst>
                <a:ext uri="{FF2B5EF4-FFF2-40B4-BE49-F238E27FC236}">
                  <a16:creationId xmlns:a16="http://schemas.microsoft.com/office/drawing/2014/main" id="{E2A31337-1C29-4767-9A73-31895B3D9832}"/>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4" name="Freeform: Shape 43">
              <a:extLst>
                <a:ext uri="{FF2B5EF4-FFF2-40B4-BE49-F238E27FC236}">
                  <a16:creationId xmlns:a16="http://schemas.microsoft.com/office/drawing/2014/main" id="{D07081F9-890C-413D-84E7-DE0E952789D1}"/>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6" name="Freeform: Shape 45">
              <a:extLst>
                <a:ext uri="{FF2B5EF4-FFF2-40B4-BE49-F238E27FC236}">
                  <a16:creationId xmlns:a16="http://schemas.microsoft.com/office/drawing/2014/main" id="{F6C2EB69-A304-4B59-AA94-B6EB7FE18745}"/>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7" name="Right Triangle 48">
              <a:extLst>
                <a:ext uri="{FF2B5EF4-FFF2-40B4-BE49-F238E27FC236}">
                  <a16:creationId xmlns:a16="http://schemas.microsoft.com/office/drawing/2014/main" id="{D7E9B323-217E-4348-A5F5-3078C25B3A3E}"/>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9" name="Right Triangle 48">
              <a:extLst>
                <a:ext uri="{FF2B5EF4-FFF2-40B4-BE49-F238E27FC236}">
                  <a16:creationId xmlns:a16="http://schemas.microsoft.com/office/drawing/2014/main" id="{36442F45-2B0B-46E6-B7B3-DA257FAE3D8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6C56268D-4515-4735-A13D-9342927B1D01}"/>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sp>
        <p:nvSpPr>
          <p:cNvPr id="4" name="Date Placeholder 3">
            <a:extLst>
              <a:ext uri="{FF2B5EF4-FFF2-40B4-BE49-F238E27FC236}">
                <a16:creationId xmlns:a16="http://schemas.microsoft.com/office/drawing/2014/main" id="{B7BE2C5B-BBFA-4F18-9678-1E05C657BAD5}"/>
              </a:ext>
            </a:extLst>
          </p:cNvPr>
          <p:cNvSpPr>
            <a:spLocks noGrp="1"/>
          </p:cNvSpPr>
          <p:nvPr userDrawn="1">
            <p:ph type="dt" sz="half" idx="10"/>
          </p:nvPr>
        </p:nvSpPr>
        <p:spPr>
          <a:xfrm>
            <a:off x="228600" y="7108825"/>
            <a:ext cx="2743200" cy="365125"/>
          </a:xfrm>
        </p:spPr>
        <p:txBody>
          <a:bodyPr/>
          <a:lstStyle/>
          <a:p>
            <a:fld id="{4B3D79BB-02F3-4180-8D63-DBD44EB191DA}" type="datetime1">
              <a:rPr lang="en-US" smtClean="0"/>
              <a:t>7/14/2023</a:t>
            </a:fld>
            <a:endParaRPr lang="en-US"/>
          </a:p>
        </p:txBody>
      </p:sp>
      <p:sp>
        <p:nvSpPr>
          <p:cNvPr id="12" name="Footer Placeholder 11">
            <a:extLst>
              <a:ext uri="{FF2B5EF4-FFF2-40B4-BE49-F238E27FC236}">
                <a16:creationId xmlns:a16="http://schemas.microsoft.com/office/drawing/2014/main" id="{86C92150-72E0-45BF-A977-FFF9CD3B5D63}"/>
              </a:ext>
            </a:extLst>
          </p:cNvPr>
          <p:cNvSpPr>
            <a:spLocks noGrp="1"/>
          </p:cNvSpPr>
          <p:nvPr userDrawn="1">
            <p:ph type="ftr" sz="quarter" idx="13"/>
          </p:nvPr>
        </p:nvSpPr>
        <p:spPr/>
        <p:txBody>
          <a:bodyPr/>
          <a:lstStyle>
            <a:lvl1pPr>
              <a:defRPr>
                <a:solidFill>
                  <a:schemeClr val="accent3"/>
                </a:solidFill>
              </a:defRPr>
            </a:lvl1pPr>
          </a:lstStyle>
          <a:p>
            <a:pPr algn="l"/>
            <a:r>
              <a:t>© The TRACOM Corporation. All Rights Reserved.</a:t>
            </a:r>
          </a:p>
        </p:txBody>
      </p:sp>
      <p:sp>
        <p:nvSpPr>
          <p:cNvPr id="2" name="Title 1">
            <a:extLst>
              <a:ext uri="{FF2B5EF4-FFF2-40B4-BE49-F238E27FC236}">
                <a16:creationId xmlns:a16="http://schemas.microsoft.com/office/drawing/2014/main" id="{BE89F4C0-8DDF-4C60-964E-B2BD46D1FF66}"/>
              </a:ext>
            </a:extLst>
          </p:cNvPr>
          <p:cNvSpPr>
            <a:spLocks noGrp="1"/>
          </p:cNvSpPr>
          <p:nvPr userDrawn="1">
            <p:ph type="ctrTitle" hasCustomPrompt="1"/>
          </p:nvPr>
        </p:nvSpPr>
        <p:spPr>
          <a:xfrm>
            <a:off x="1181099" y="2316162"/>
            <a:ext cx="6838951" cy="1557337"/>
          </a:xfrm>
        </p:spPr>
        <p:txBody>
          <a:bodyPr anchor="b">
            <a:noAutofit/>
          </a:bodyPr>
          <a:lstStyle>
            <a:lvl1pPr algn="l">
              <a:defRPr sz="4400">
                <a:solidFill>
                  <a:schemeClr val="accent6"/>
                </a:solidFill>
              </a:defRPr>
            </a:lvl1pPr>
          </a:lstStyle>
          <a:p>
            <a:r>
              <a:t>Type Insightful Title in Initial Caps | Max 3 Lines</a:t>
            </a:r>
          </a:p>
        </p:txBody>
      </p:sp>
      <p:sp>
        <p:nvSpPr>
          <p:cNvPr id="3" name="Subtitle 2">
            <a:extLst>
              <a:ext uri="{FF2B5EF4-FFF2-40B4-BE49-F238E27FC236}">
                <a16:creationId xmlns:a16="http://schemas.microsoft.com/office/drawing/2014/main" id="{48F7D5EB-1EA3-45BE-98AF-0AF417120597}"/>
              </a:ext>
            </a:extLst>
          </p:cNvPr>
          <p:cNvSpPr>
            <a:spLocks noGrp="1"/>
          </p:cNvSpPr>
          <p:nvPr userDrawn="1">
            <p:ph type="subTitle" idx="1" hasCustomPrompt="1"/>
          </p:nvPr>
        </p:nvSpPr>
        <p:spPr>
          <a:xfrm>
            <a:off x="1181099" y="4054929"/>
            <a:ext cx="6838951" cy="596973"/>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Type Subhead in Initial Caps</a:t>
            </a:r>
          </a:p>
        </p:txBody>
      </p:sp>
      <p:sp>
        <p:nvSpPr>
          <p:cNvPr id="8" name="Text Placeholder 7">
            <a:extLst>
              <a:ext uri="{FF2B5EF4-FFF2-40B4-BE49-F238E27FC236}">
                <a16:creationId xmlns:a16="http://schemas.microsoft.com/office/drawing/2014/main" id="{21772494-B9F3-41DF-8619-B44E50D6F954}"/>
              </a:ext>
            </a:extLst>
          </p:cNvPr>
          <p:cNvSpPr>
            <a:spLocks noGrp="1"/>
          </p:cNvSpPr>
          <p:nvPr userDrawn="1">
            <p:ph type="body" sz="quarter" idx="14" hasCustomPrompt="1"/>
          </p:nvPr>
        </p:nvSpPr>
        <p:spPr>
          <a:xfrm>
            <a:off x="1181100" y="4732747"/>
            <a:ext cx="6838950" cy="777875"/>
          </a:xfrm>
        </p:spPr>
        <p:txBody>
          <a:bodyPr>
            <a:noAutofit/>
          </a:bodyPr>
          <a:lstStyle>
            <a:lvl1pPr>
              <a:defRPr sz="2000">
                <a:solidFill>
                  <a:schemeClr val="accent3"/>
                </a:solidFill>
              </a:defRPr>
            </a:lvl1pPr>
          </a:lstStyle>
          <a:p>
            <a:pPr lvl="0"/>
            <a:r>
              <a:t>Type Speaker Name | Title</a:t>
            </a:r>
          </a:p>
        </p:txBody>
      </p:sp>
      <p:sp>
        <p:nvSpPr>
          <p:cNvPr id="6" name="Slide Number Placeholder 5">
            <a:extLst>
              <a:ext uri="{FF2B5EF4-FFF2-40B4-BE49-F238E27FC236}">
                <a16:creationId xmlns:a16="http://schemas.microsoft.com/office/drawing/2014/main" id="{4D98D4B3-51C3-4807-89CD-A16D39B068E5}"/>
              </a:ext>
            </a:extLst>
          </p:cNvPr>
          <p:cNvSpPr>
            <a:spLocks noGrp="1"/>
          </p:cNvSpPr>
          <p:nvPr userDrawn="1">
            <p:ph type="sldNum" sz="quarter" idx="12"/>
          </p:nvPr>
        </p:nvSpPr>
        <p:spPr/>
        <p:txBody>
          <a:bodyPr/>
          <a:lstStyle>
            <a:lvl1pPr>
              <a:defRPr>
                <a:solidFill>
                  <a:schemeClr val="bg1"/>
                </a:solidFill>
              </a:defRPr>
            </a:lvl1pPr>
          </a:lstStyle>
          <a:p>
            <a:fld id="{1B1CF60C-C85D-47C0-8597-E3BF95F18FA3}" type="slidenum">
              <a:rPr lang="en-US" smtClean="0"/>
              <a:t>‹#›</a:t>
            </a:fld>
            <a:endParaRPr lang="en-US"/>
          </a:p>
        </p:txBody>
      </p:sp>
      <p:pic>
        <p:nvPicPr>
          <p:cNvPr id="5" name="Graphic 4">
            <a:extLst>
              <a:ext uri="{FF2B5EF4-FFF2-40B4-BE49-F238E27FC236}">
                <a16:creationId xmlns:a16="http://schemas.microsoft.com/office/drawing/2014/main" id="{C112623A-8A78-4CE6-BB9A-BAB60929B366}"/>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12536220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8C2BF-4709-4FB1-AB1F-4D5A4019CAD4}"/>
              </a:ext>
            </a:extLst>
          </p:cNvPr>
          <p:cNvSpPr>
            <a:spLocks noGrp="1"/>
          </p:cNvSpPr>
          <p:nvPr>
            <p:ph type="title" hasCustomPrompt="1"/>
          </p:nvPr>
        </p:nvSpPr>
        <p:spPr>
          <a:xfrm>
            <a:off x="228600" y="228600"/>
            <a:ext cx="11734800" cy="1009650"/>
          </a:xfrm>
        </p:spPr>
        <p:txBody>
          <a:bodyPr/>
          <a:lstStyle/>
          <a:p>
            <a:r>
              <a:t>Type Insightful Headline in Initial Caps Max Two Lines</a:t>
            </a:r>
          </a:p>
        </p:txBody>
      </p:sp>
      <p:sp>
        <p:nvSpPr>
          <p:cNvPr id="3" name="Text Placeholder 2">
            <a:extLst>
              <a:ext uri="{FF2B5EF4-FFF2-40B4-BE49-F238E27FC236}">
                <a16:creationId xmlns:a16="http://schemas.microsoft.com/office/drawing/2014/main" id="{90963341-F381-4A32-8AEC-CD3C404D104A}"/>
              </a:ext>
            </a:extLst>
          </p:cNvPr>
          <p:cNvSpPr>
            <a:spLocks noGrp="1"/>
          </p:cNvSpPr>
          <p:nvPr>
            <p:ph type="body" idx="1" hasCustomPrompt="1"/>
          </p:nvPr>
        </p:nvSpPr>
        <p:spPr>
          <a:xfrm>
            <a:off x="228600"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Type subhead in sentence case</a:t>
            </a:r>
          </a:p>
        </p:txBody>
      </p:sp>
      <p:sp>
        <p:nvSpPr>
          <p:cNvPr id="4" name="Content Placeholder 3">
            <a:extLst>
              <a:ext uri="{FF2B5EF4-FFF2-40B4-BE49-F238E27FC236}">
                <a16:creationId xmlns:a16="http://schemas.microsoft.com/office/drawing/2014/main" id="{6296CE30-25D6-4D7E-A91F-7424BF9A575A}"/>
              </a:ext>
            </a:extLst>
          </p:cNvPr>
          <p:cNvSpPr>
            <a:spLocks noGrp="1"/>
          </p:cNvSpPr>
          <p:nvPr>
            <p:ph sz="half" idx="2" hasCustomPrompt="1"/>
          </p:nvPr>
        </p:nvSpPr>
        <p:spPr>
          <a:xfrm>
            <a:off x="228601" y="2316163"/>
            <a:ext cx="582472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5" name="Text Placeholder 4">
            <a:extLst>
              <a:ext uri="{FF2B5EF4-FFF2-40B4-BE49-F238E27FC236}">
                <a16:creationId xmlns:a16="http://schemas.microsoft.com/office/drawing/2014/main" id="{D04D7974-2F1F-4986-8619-316D715830E8}"/>
              </a:ext>
            </a:extLst>
          </p:cNvPr>
          <p:cNvSpPr>
            <a:spLocks noGrp="1"/>
          </p:cNvSpPr>
          <p:nvPr>
            <p:ph type="body" sz="quarter" idx="3" hasCustomPrompt="1"/>
          </p:nvPr>
        </p:nvSpPr>
        <p:spPr>
          <a:xfrm>
            <a:off x="6138672"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Type subhead in sentence case</a:t>
            </a:r>
          </a:p>
        </p:txBody>
      </p:sp>
      <p:sp>
        <p:nvSpPr>
          <p:cNvPr id="6" name="Content Placeholder 5">
            <a:extLst>
              <a:ext uri="{FF2B5EF4-FFF2-40B4-BE49-F238E27FC236}">
                <a16:creationId xmlns:a16="http://schemas.microsoft.com/office/drawing/2014/main" id="{6F7A7E2C-10F5-41CA-92BB-95C074F198F0}"/>
              </a:ext>
            </a:extLst>
          </p:cNvPr>
          <p:cNvSpPr>
            <a:spLocks noGrp="1"/>
          </p:cNvSpPr>
          <p:nvPr>
            <p:ph sz="quarter" idx="4" hasCustomPrompt="1"/>
          </p:nvPr>
        </p:nvSpPr>
        <p:spPr>
          <a:xfrm>
            <a:off x="6138672" y="2316163"/>
            <a:ext cx="582472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7" name="Date Placeholder 6">
            <a:extLst>
              <a:ext uri="{FF2B5EF4-FFF2-40B4-BE49-F238E27FC236}">
                <a16:creationId xmlns:a16="http://schemas.microsoft.com/office/drawing/2014/main" id="{CE78EE75-4D5B-425B-AD63-696DC40F10E7}"/>
              </a:ext>
            </a:extLst>
          </p:cNvPr>
          <p:cNvSpPr>
            <a:spLocks noGrp="1"/>
          </p:cNvSpPr>
          <p:nvPr>
            <p:ph type="dt" sz="half" idx="10"/>
          </p:nvPr>
        </p:nvSpPr>
        <p:spPr/>
        <p:txBody>
          <a:bodyPr/>
          <a:lstStyle/>
          <a:p>
            <a:fld id="{67980929-DE9E-4EDD-92FA-BF1102567106}" type="datetime1">
              <a:rPr lang="en-US" smtClean="0"/>
              <a:t>7/14/2023</a:t>
            </a:fld>
            <a:endParaRPr lang="en-US"/>
          </a:p>
        </p:txBody>
      </p:sp>
      <p:sp>
        <p:nvSpPr>
          <p:cNvPr id="9" name="Slide Number Placeholder 8">
            <a:extLst>
              <a:ext uri="{FF2B5EF4-FFF2-40B4-BE49-F238E27FC236}">
                <a16:creationId xmlns:a16="http://schemas.microsoft.com/office/drawing/2014/main" id="{B6E72C7B-66CD-41E1-A65D-9C8C2C06A5BF}"/>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0" name="Footer Placeholder 9">
            <a:extLst>
              <a:ext uri="{FF2B5EF4-FFF2-40B4-BE49-F238E27FC236}">
                <a16:creationId xmlns:a16="http://schemas.microsoft.com/office/drawing/2014/main" id="{4778ABD3-D414-488E-9451-B3722A1DD0C1}"/>
              </a:ext>
            </a:extLst>
          </p:cNvPr>
          <p:cNvSpPr>
            <a:spLocks noGrp="1"/>
          </p:cNvSpPr>
          <p:nvPr>
            <p:ph type="ftr" sz="quarter" idx="13"/>
          </p:nvPr>
        </p:nvSpPr>
        <p:spPr/>
        <p:txBody>
          <a:bodyPr/>
          <a:lstStyle/>
          <a:p>
            <a:pPr algn="l"/>
            <a:r>
              <a:t>© The TRACOM Corporation. All Rights Reserved.</a:t>
            </a:r>
          </a:p>
        </p:txBody>
      </p:sp>
      <p:sp>
        <p:nvSpPr>
          <p:cNvPr id="11" name="Text Placeholder 7">
            <a:extLst>
              <a:ext uri="{FF2B5EF4-FFF2-40B4-BE49-F238E27FC236}">
                <a16:creationId xmlns:a16="http://schemas.microsoft.com/office/drawing/2014/main" id="{9E23AE4D-114E-4AD7-ADCC-B4A84BA224B9}"/>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518487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p>
            <a:r>
              <a:t>Type Insightful Headline in Initial Caps Max Two Lines</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E5133F70-7845-4C15-9CA3-AE9ADA1F70AC}" type="datetime1">
              <a:rPr lang="en-US" smtClean="0"/>
              <a:t>7/14/2023</a:t>
            </a:fld>
            <a:endParaRPr lang="en-US"/>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t>© The TRACOM Corporation. All Rights Reserved.</a:t>
            </a:r>
          </a:p>
        </p:txBody>
      </p:sp>
      <p:sp>
        <p:nvSpPr>
          <p:cNvPr id="7" name="Text Placeholder 7">
            <a:extLst>
              <a:ext uri="{FF2B5EF4-FFF2-40B4-BE49-F238E27FC236}">
                <a16:creationId xmlns:a16="http://schemas.microsoft.com/office/drawing/2014/main" id="{49A64109-E1F1-4A58-8BD0-E9DAD941C0A3}"/>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8" name="Text Placeholder 7">
            <a:extLst>
              <a:ext uri="{FF2B5EF4-FFF2-40B4-BE49-F238E27FC236}">
                <a16:creationId xmlns:a16="http://schemas.microsoft.com/office/drawing/2014/main" id="{63438D91-9EB1-491B-8E4E-9CF49C8E2396}"/>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026318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53D374-DEC0-4B09-AA4C-79BD56848E97}"/>
              </a:ext>
            </a:extLst>
          </p:cNvPr>
          <p:cNvSpPr>
            <a:spLocks noGrp="1"/>
          </p:cNvSpPr>
          <p:nvPr>
            <p:ph type="dt" sz="half" idx="10"/>
          </p:nvPr>
        </p:nvSpPr>
        <p:spPr/>
        <p:txBody>
          <a:bodyPr/>
          <a:lstStyle/>
          <a:p>
            <a:fld id="{4A7E8167-9D68-4679-8A05-3AED3A495F29}" type="datetime1">
              <a:rPr lang="en-US" smtClean="0"/>
              <a:t>7/14/2023</a:t>
            </a:fld>
            <a:endParaRPr lang="en-US"/>
          </a:p>
        </p:txBody>
      </p:sp>
      <p:sp>
        <p:nvSpPr>
          <p:cNvPr id="4" name="Slide Number Placeholder 3">
            <a:extLst>
              <a:ext uri="{FF2B5EF4-FFF2-40B4-BE49-F238E27FC236}">
                <a16:creationId xmlns:a16="http://schemas.microsoft.com/office/drawing/2014/main" id="{AC72F167-DED3-40D1-AAC4-BFD8A1ADF01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5" name="Footer Placeholder 4">
            <a:extLst>
              <a:ext uri="{FF2B5EF4-FFF2-40B4-BE49-F238E27FC236}">
                <a16:creationId xmlns:a16="http://schemas.microsoft.com/office/drawing/2014/main" id="{11FC1D8E-2400-4F0A-91B3-BA0B7924554A}"/>
              </a:ext>
            </a:extLst>
          </p:cNvPr>
          <p:cNvSpPr>
            <a:spLocks noGrp="1"/>
          </p:cNvSpPr>
          <p:nvPr>
            <p:ph type="ftr" sz="quarter" idx="13"/>
          </p:nvPr>
        </p:nvSpPr>
        <p:spPr/>
        <p:txBody>
          <a:bodyPr/>
          <a:lstStyle/>
          <a:p>
            <a:pPr algn="l"/>
            <a:r>
              <a:t>© The TRACOM Corporation. All Rights Reserved.</a:t>
            </a:r>
          </a:p>
        </p:txBody>
      </p:sp>
      <p:sp>
        <p:nvSpPr>
          <p:cNvPr id="6" name="Text Placeholder 7">
            <a:extLst>
              <a:ext uri="{FF2B5EF4-FFF2-40B4-BE49-F238E27FC236}">
                <a16:creationId xmlns:a16="http://schemas.microsoft.com/office/drawing/2014/main" id="{1F866A67-A47F-4ED3-BFA3-AA0F81BB15AF}"/>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791573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p:spPr>
        <p:txBody>
          <a:bodyPr/>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12977BE7-688E-4BDA-9A2F-21E586C4A620}" type="datetime1">
              <a:rPr lang="en-US" smtClean="0"/>
              <a:t>7/14/2023</a:t>
            </a:fld>
            <a:endParaRPr lang="en-US"/>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1" name="Text Placeholder 7">
            <a:extLst>
              <a:ext uri="{FF2B5EF4-FFF2-40B4-BE49-F238E27FC236}">
                <a16:creationId xmlns:a16="http://schemas.microsoft.com/office/drawing/2014/main" id="{7FAF71BF-5A05-49BC-BF05-BC6AFFF9C9A8}"/>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328503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Y BACKGROUND: 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a:solidFill>
            <a:schemeClr val="bg1">
              <a:lumMod val="85000"/>
              <a:alpha val="51000"/>
            </a:schemeClr>
          </a:solidFill>
        </p:spPr>
        <p:txBody>
          <a:bodyPr lIns="91440" tIns="91440" rIns="91440" bIns="91440"/>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5F1551AA-6973-4DA7-8C3B-E9CA29EA9EAD}" type="datetime1">
              <a:rPr lang="en-US" smtClean="0"/>
              <a:t>7/14/2023</a:t>
            </a:fld>
            <a:endParaRPr lang="en-US"/>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1" name="Text Placeholder 7">
            <a:extLst>
              <a:ext uri="{FF2B5EF4-FFF2-40B4-BE49-F238E27FC236}">
                <a16:creationId xmlns:a16="http://schemas.microsoft.com/office/drawing/2014/main" id="{C58B8AF4-2572-4101-BC77-749A6920DD1B}"/>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023174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Picture,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p:nvPr>
        </p:nvSpPr>
        <p:spPr>
          <a:xfrm>
            <a:off x="4170362" y="0"/>
            <a:ext cx="8021637" cy="6858000"/>
          </a:xfrm>
          <a:gradFill>
            <a:gsLst>
              <a:gs pos="0">
                <a:schemeClr val="bg2"/>
              </a:gs>
              <a:gs pos="50000">
                <a:schemeClr val="bg1"/>
              </a:gs>
              <a:gs pos="95000">
                <a:schemeClr val="bg2">
                  <a:lumMod val="90000"/>
                </a:schemeClr>
              </a:gs>
            </a:gsLst>
            <a:lin ang="4200000" scaled="0"/>
          </a:gradFill>
        </p:spPr>
        <p:txBody>
          <a:bodyPr bIns="548640"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t>Click icon to add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5DB7B080-B653-41DF-96B9-6EF2F12C6D44}" type="datetime1">
              <a:rPr lang="en-US" smtClean="0"/>
              <a:t>7/14/2023</a:t>
            </a:fld>
            <a:endParaRPr lang="en-US"/>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a:xfrm>
            <a:off x="228600" y="6438900"/>
            <a:ext cx="3849688" cy="282575"/>
          </a:xfrm>
        </p:spPr>
        <p:txBody>
          <a:bodyPr/>
          <a:lstStyle/>
          <a:p>
            <a:pPr algn="l"/>
            <a:r>
              <a:t>© The TRACOM Corporation. All Rights Reserved.</a:t>
            </a:r>
          </a:p>
        </p:txBody>
      </p:sp>
      <p:sp>
        <p:nvSpPr>
          <p:cNvPr id="9" name="Text Placeholder 8">
            <a:extLst>
              <a:ext uri="{FF2B5EF4-FFF2-40B4-BE49-F238E27FC236}">
                <a16:creationId xmlns:a16="http://schemas.microsoft.com/office/drawing/2014/main" id="{61280C94-7535-40DB-9974-B4DA45ACE0A3}"/>
              </a:ext>
            </a:extLst>
          </p:cNvPr>
          <p:cNvSpPr>
            <a:spLocks noGrp="1"/>
          </p:cNvSpPr>
          <p:nvPr>
            <p:ph type="body" sz="quarter" idx="14" hasCustomPrompt="1"/>
          </p:nvPr>
        </p:nvSpPr>
        <p:spPr>
          <a:xfrm>
            <a:off x="228600" y="2316163"/>
            <a:ext cx="384968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10" name="Text Placeholder 7">
            <a:extLst>
              <a:ext uri="{FF2B5EF4-FFF2-40B4-BE49-F238E27FC236}">
                <a16:creationId xmlns:a16="http://schemas.microsoft.com/office/drawing/2014/main" id="{8118E467-BD8A-4DBB-B768-67A2F507E06A}"/>
              </a:ext>
            </a:extLst>
          </p:cNvPr>
          <p:cNvSpPr>
            <a:spLocks noGrp="1"/>
          </p:cNvSpPr>
          <p:nvPr>
            <p:ph type="body" sz="quarter" idx="15" hasCustomPrompt="1"/>
          </p:nvPr>
        </p:nvSpPr>
        <p:spPr>
          <a:xfrm>
            <a:off x="228600" y="6019800"/>
            <a:ext cx="3849688"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1678980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alf Picture, Title and Text (SPEAKER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5822950" cy="1995488"/>
          </a:xfrm>
        </p:spPr>
        <p:txBody>
          <a:bodyPr anchor="b"/>
          <a:lstStyle>
            <a:lvl1pPr>
              <a:defRPr sz="3200"/>
            </a:lvl1pPr>
          </a:lstStyle>
          <a:p>
            <a:r>
              <a:rPr lang="en-US" dirty="0"/>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hasCustomPrompt="1"/>
          </p:nvPr>
        </p:nvSpPr>
        <p:spPr>
          <a:xfrm>
            <a:off x="6140451" y="0"/>
            <a:ext cx="6051549" cy="6858000"/>
          </a:xfrm>
          <a:gradFill>
            <a:gsLst>
              <a:gs pos="0">
                <a:schemeClr val="bg2"/>
              </a:gs>
              <a:gs pos="50000">
                <a:schemeClr val="bg1"/>
              </a:gs>
              <a:gs pos="95000">
                <a:schemeClr val="bg2">
                  <a:lumMod val="90000"/>
                </a:schemeClr>
              </a:gs>
            </a:gsLst>
            <a:lin ang="4200000" scaled="0"/>
          </a:gradFill>
        </p:spPr>
        <p:txBody>
          <a:bodyPr bIns="640080" anchor="ct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bio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EEF85A37-C362-48EC-AEEA-0303E71E851A}" type="datetime1">
              <a:rPr lang="en-US" smtClean="0"/>
              <a:t>7/14/2023</a:t>
            </a:fld>
            <a:endParaRPr lang="en-US" dirty="0"/>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p:txBody>
          <a:bodyPr/>
          <a:lstStyle/>
          <a:p>
            <a:pPr algn="l"/>
            <a:r>
              <a:rPr lang="en-US" dirty="0"/>
              <a:t>© The TRACOM Corporation. All Rights Reserved.</a:t>
            </a:r>
          </a:p>
        </p:txBody>
      </p:sp>
      <p:sp>
        <p:nvSpPr>
          <p:cNvPr id="9" name="Text Placeholder 8">
            <a:extLst>
              <a:ext uri="{FF2B5EF4-FFF2-40B4-BE49-F238E27FC236}">
                <a16:creationId xmlns:a16="http://schemas.microsoft.com/office/drawing/2014/main" id="{1F802E0C-3947-488C-830C-43BA4B72098D}"/>
              </a:ext>
            </a:extLst>
          </p:cNvPr>
          <p:cNvSpPr>
            <a:spLocks noGrp="1"/>
          </p:cNvSpPr>
          <p:nvPr>
            <p:ph type="body" sz="quarter" idx="14" hasCustomPrompt="1"/>
          </p:nvPr>
        </p:nvSpPr>
        <p:spPr>
          <a:xfrm>
            <a:off x="228599" y="2316163"/>
            <a:ext cx="5822949" cy="3627437"/>
          </a:xfrm>
        </p:spPr>
        <p:txBody>
          <a:body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6B85023D-40DA-4676-9948-F11E76E6B169}"/>
              </a:ext>
            </a:extLst>
          </p:cNvPr>
          <p:cNvSpPr>
            <a:spLocks noGrp="1"/>
          </p:cNvSpPr>
          <p:nvPr>
            <p:ph type="body" sz="quarter" idx="15" hasCustomPrompt="1"/>
          </p:nvPr>
        </p:nvSpPr>
        <p:spPr>
          <a:xfrm>
            <a:off x="228600" y="6019800"/>
            <a:ext cx="5822948"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
        <p:nvSpPr>
          <p:cNvPr id="6" name="Text Placeholder 5">
            <a:extLst>
              <a:ext uri="{FF2B5EF4-FFF2-40B4-BE49-F238E27FC236}">
                <a16:creationId xmlns:a16="http://schemas.microsoft.com/office/drawing/2014/main" id="{DC69E3A0-4445-4D1C-A5E0-0FC873898A27}"/>
              </a:ext>
            </a:extLst>
          </p:cNvPr>
          <p:cNvSpPr>
            <a:spLocks noGrp="1"/>
          </p:cNvSpPr>
          <p:nvPr>
            <p:ph type="body" sz="quarter" idx="16" hasCustomPrompt="1"/>
          </p:nvPr>
        </p:nvSpPr>
        <p:spPr>
          <a:xfrm>
            <a:off x="2108200" y="5062538"/>
            <a:ext cx="3941763" cy="881062"/>
          </a:xfrm>
        </p:spPr>
        <p:txBody>
          <a:bodyPr/>
          <a:lstStyle>
            <a:lvl1pPr algn="r">
              <a:spcBef>
                <a:spcPts val="0"/>
              </a:spcBef>
              <a:spcAft>
                <a:spcPts val="0"/>
              </a:spcAft>
              <a:defRPr>
                <a:solidFill>
                  <a:schemeClr val="accent2"/>
                </a:solidFill>
              </a:defRPr>
            </a:lvl1pPr>
            <a:lvl2pPr marL="228600" indent="-228600" algn="r">
              <a:spcBef>
                <a:spcPts val="0"/>
              </a:spcBef>
              <a:buFont typeface="Arial" panose="020B0604020202020204" pitchFamily="34" charset="0"/>
              <a:buChar char="​"/>
              <a:defRPr sz="1800"/>
            </a:lvl2pPr>
            <a:lvl3pPr algn="r">
              <a:defRPr/>
            </a:lvl3pPr>
            <a:lvl4pPr algn="r">
              <a:defRPr/>
            </a:lvl4pPr>
            <a:lvl5pPr algn="r">
              <a:defRPr/>
            </a:lvl5pPr>
          </a:lstStyle>
          <a:p>
            <a:pPr lvl="0"/>
            <a:r>
              <a:rPr lang="en-US" dirty="0"/>
              <a:t>Firstname Lastname </a:t>
            </a:r>
          </a:p>
          <a:p>
            <a:pPr lvl="1"/>
            <a:r>
              <a:rPr lang="en-US" dirty="0"/>
              <a:t>Title</a:t>
            </a:r>
          </a:p>
        </p:txBody>
      </p:sp>
      <p:sp>
        <p:nvSpPr>
          <p:cNvPr id="12" name="Text Placeholder 11">
            <a:extLst>
              <a:ext uri="{FF2B5EF4-FFF2-40B4-BE49-F238E27FC236}">
                <a16:creationId xmlns:a16="http://schemas.microsoft.com/office/drawing/2014/main" id="{E27DBBC6-881B-4055-BDAD-C92A5C9FE049}"/>
              </a:ext>
            </a:extLst>
          </p:cNvPr>
          <p:cNvSpPr>
            <a:spLocks noGrp="1"/>
          </p:cNvSpPr>
          <p:nvPr>
            <p:ph type="body" sz="quarter" idx="17" hasCustomPrompt="1"/>
          </p:nvPr>
        </p:nvSpPr>
        <p:spPr>
          <a:xfrm>
            <a:off x="6296025" y="4986338"/>
            <a:ext cx="3971925" cy="903287"/>
          </a:xfrm>
        </p:spPr>
        <p:txBody>
          <a:bodyPr anchor="ctr"/>
          <a:lstStyle>
            <a:lvl1pPr>
              <a:defRPr sz="1800">
                <a:solidFill>
                  <a:srgbClr val="B14336"/>
                </a:solidFill>
              </a:defRPr>
            </a:lvl1pPr>
          </a:lstStyle>
          <a:p>
            <a:pPr lvl="0"/>
            <a:r>
              <a:rPr lang="en-US" dirty="0"/>
              <a:t>Use the name placeholder on the left if this layout is used to introduce the speaker (delete both placeholders if not used)</a:t>
            </a:r>
          </a:p>
        </p:txBody>
      </p:sp>
    </p:spTree>
    <p:extLst>
      <p:ext uri="{BB962C8B-B14F-4D97-AF65-F5344CB8AC3E}">
        <p14:creationId xmlns:p14="http://schemas.microsoft.com/office/powerpoint/2010/main" val="2398676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eed Picture and Titl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8C5803A-17B8-4379-9100-1B6B2DC53F1B}"/>
              </a:ext>
            </a:extLst>
          </p:cNvPr>
          <p:cNvSpPr>
            <a:spLocks noGrp="1"/>
          </p:cNvSpPr>
          <p:nvPr>
            <p:ph type="pic" sz="quarter" idx="14" hasCustomPrompt="1"/>
          </p:nvPr>
        </p:nvSpPr>
        <p:spPr>
          <a:xfrm>
            <a:off x="0" y="0"/>
            <a:ext cx="12192000" cy="6858000"/>
          </a:xfrm>
          <a:gradFill>
            <a:gsLst>
              <a:gs pos="0">
                <a:schemeClr val="bg2"/>
              </a:gs>
              <a:gs pos="50000">
                <a:schemeClr val="bg1"/>
              </a:gs>
              <a:gs pos="95000">
                <a:schemeClr val="bg2">
                  <a:lumMod val="90000"/>
                </a:schemeClr>
              </a:gs>
            </a:gsLst>
            <a:lin ang="4200000" scaled="0"/>
          </a:gradFill>
        </p:spPr>
        <p:txBody>
          <a:bodyPr bIns="731520" anchor="ctr"/>
          <a:lstStyle>
            <a:lvl1pPr algn="ctr">
              <a:buNone/>
              <a:defRPr sz="2000"/>
            </a:lvl1pPr>
          </a:lstStyle>
          <a:p>
            <a:r>
              <a:rPr lang="en-US" dirty="0"/>
              <a:t>Click icon to add picture | Send picture to back if text hides</a:t>
            </a:r>
          </a:p>
        </p:txBody>
      </p:sp>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lvl1pPr>
              <a:defRPr/>
            </a:lvl1pPr>
          </a:lstStyle>
          <a:p>
            <a:r>
              <a:rPr lang="en-US" dirty="0"/>
              <a:t>Type Insightful Headline in Initial Caps Max Two Lines | Move Recolor Text for Contrast Against Photo</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0B315915-5813-46B3-A55F-BABA666E981D}" type="datetime1">
              <a:rPr lang="en-US" smtClean="0"/>
              <a:t>7/14/2023</a:t>
            </a:fld>
            <a:endParaRPr lang="en-US" dirty="0"/>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rPr lang="en-US" dirty="0"/>
              <a:t>© The TRACOM Corporation. All Rights Reserved.</a:t>
            </a:r>
          </a:p>
        </p:txBody>
      </p:sp>
      <p:sp>
        <p:nvSpPr>
          <p:cNvPr id="8" name="Text Placeholder 7">
            <a:extLst>
              <a:ext uri="{FF2B5EF4-FFF2-40B4-BE49-F238E27FC236}">
                <a16:creationId xmlns:a16="http://schemas.microsoft.com/office/drawing/2014/main" id="{5F0A91A3-FF23-4E0C-947A-D687EE18262B}"/>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846633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ASSIGN LAYOUTS AFTER THIS MARKER &gt;&gt;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17A470-824E-4933-B676-6A74CCC1483D}"/>
              </a:ext>
            </a:extLst>
          </p:cNvPr>
          <p:cNvSpPr/>
          <p:nvPr userDrawn="1"/>
        </p:nvSpPr>
        <p:spPr>
          <a:xfrm>
            <a:off x="0" y="0"/>
            <a:ext cx="12192000" cy="6858000"/>
          </a:xfrm>
          <a:prstGeom prst="rect">
            <a:avLst/>
          </a:prstGeom>
          <a:solidFill>
            <a:srgbClr val="B143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a:t>DON’T USE SLIDES LAYOUTS AFTER THIS MARKER</a:t>
            </a:r>
          </a:p>
          <a:p>
            <a:pPr algn="ctr"/>
            <a:r>
              <a:rPr lang="en-US" sz="2800" dirty="0"/>
              <a:t>Instead, reassign layout to any of the Layouts found above this marker</a:t>
            </a:r>
          </a:p>
        </p:txBody>
      </p:sp>
      <p:sp>
        <p:nvSpPr>
          <p:cNvPr id="3" name="Date Placeholder 2">
            <a:extLst>
              <a:ext uri="{FF2B5EF4-FFF2-40B4-BE49-F238E27FC236}">
                <a16:creationId xmlns:a16="http://schemas.microsoft.com/office/drawing/2014/main" id="{C8F90130-2649-4AF5-B3CF-543F720D0C71}"/>
              </a:ext>
            </a:extLst>
          </p:cNvPr>
          <p:cNvSpPr>
            <a:spLocks noGrp="1"/>
          </p:cNvSpPr>
          <p:nvPr>
            <p:ph type="dt" sz="half" idx="10"/>
          </p:nvPr>
        </p:nvSpPr>
        <p:spPr/>
        <p:txBody>
          <a:bodyPr/>
          <a:lstStyle/>
          <a:p>
            <a:fld id="{12811FCF-1CE8-45FE-A06C-5707AEBB325D}" type="datetime1">
              <a:rPr lang="en-US" smtClean="0"/>
              <a:t>7/14/2023</a:t>
            </a:fld>
            <a:endParaRPr lang="en-US" dirty="0"/>
          </a:p>
        </p:txBody>
      </p:sp>
      <p:sp>
        <p:nvSpPr>
          <p:cNvPr id="4" name="Footer Placeholder 3">
            <a:extLst>
              <a:ext uri="{FF2B5EF4-FFF2-40B4-BE49-F238E27FC236}">
                <a16:creationId xmlns:a16="http://schemas.microsoft.com/office/drawing/2014/main" id="{9F0557D7-9228-4C3E-BA49-4A88DDCE15BB}"/>
              </a:ext>
            </a:extLst>
          </p:cNvPr>
          <p:cNvSpPr>
            <a:spLocks noGrp="1"/>
          </p:cNvSpPr>
          <p:nvPr>
            <p:ph type="ftr" sz="quarter" idx="11"/>
          </p:nvPr>
        </p:nvSpPr>
        <p:spPr>
          <a:xfrm>
            <a:off x="228600" y="6923087"/>
            <a:ext cx="7924800" cy="282575"/>
          </a:xfrm>
        </p:spPr>
        <p:txBody>
          <a:bodyPr/>
          <a:lstStyle/>
          <a:p>
            <a:pPr algn="l"/>
            <a:r>
              <a:rPr lang="en-US" dirty="0"/>
              <a:t>© The TRACOM Corporation. All Rights Reserved.</a:t>
            </a:r>
          </a:p>
        </p:txBody>
      </p:sp>
      <p:sp>
        <p:nvSpPr>
          <p:cNvPr id="5" name="Slide Number Placeholder 4">
            <a:extLst>
              <a:ext uri="{FF2B5EF4-FFF2-40B4-BE49-F238E27FC236}">
                <a16:creationId xmlns:a16="http://schemas.microsoft.com/office/drawing/2014/main" id="{59B08165-92A0-44D2-AC75-CB01BCEB6185}"/>
              </a:ext>
            </a:extLst>
          </p:cNvPr>
          <p:cNvSpPr>
            <a:spLocks noGrp="1"/>
          </p:cNvSpPr>
          <p:nvPr>
            <p:ph type="sldNum" sz="quarter" idx="12"/>
          </p:nvPr>
        </p:nvSpPr>
        <p:spPr>
          <a:xfrm>
            <a:off x="9220200" y="6923087"/>
            <a:ext cx="2743200"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2720266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ACF9-5760-4BF7-BF3E-4A0DB932D9E7}"/>
              </a:ext>
            </a:extLst>
          </p:cNvPr>
          <p:cNvSpPr>
            <a:spLocks noGrp="1"/>
          </p:cNvSpPr>
          <p:nvPr>
            <p:ph type="title" hasCustomPrompt="1"/>
          </p:nvPr>
        </p:nvSpPr>
        <p:spPr/>
        <p:txBody>
          <a:bodyPr/>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2F93EE5A-C2A6-4F11-AA4D-BE3C9AA4EA90}"/>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98E554AB-2E17-4A1F-A19A-D3B80FC83111}"/>
              </a:ext>
            </a:extLst>
          </p:cNvPr>
          <p:cNvSpPr>
            <a:spLocks noGrp="1"/>
          </p:cNvSpPr>
          <p:nvPr>
            <p:ph type="dt" sz="half" idx="10"/>
          </p:nvPr>
        </p:nvSpPr>
        <p:spPr/>
        <p:txBody>
          <a:bodyPr/>
          <a:lstStyle/>
          <a:p>
            <a:fld id="{BAFC9CF4-004D-4914-B7EF-3041AB7A3310}" type="datetime1">
              <a:rPr lang="en-US" smtClean="0"/>
              <a:t>7/14/2023</a:t>
            </a:fld>
            <a:endParaRPr lang="en-US" dirty="0"/>
          </a:p>
        </p:txBody>
      </p:sp>
      <p:sp>
        <p:nvSpPr>
          <p:cNvPr id="8" name="Footer Placeholder 7">
            <a:extLst>
              <a:ext uri="{FF2B5EF4-FFF2-40B4-BE49-F238E27FC236}">
                <a16:creationId xmlns:a16="http://schemas.microsoft.com/office/drawing/2014/main" id="{BE778CF3-4A1C-47A4-8F90-B2D5C6AB4B5F}"/>
              </a:ext>
            </a:extLst>
          </p:cNvPr>
          <p:cNvSpPr>
            <a:spLocks noGrp="1"/>
          </p:cNvSpPr>
          <p:nvPr>
            <p:ph type="ftr" sz="quarter" idx="11"/>
          </p:nvPr>
        </p:nvSpPr>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AC6EED15-3E93-4D93-BFAE-830BC099E63D}"/>
              </a:ext>
            </a:extLst>
          </p:cNvPr>
          <p:cNvSpPr>
            <a:spLocks noGrp="1"/>
          </p:cNvSpPr>
          <p:nvPr>
            <p:ph type="sldNum" sz="quarter" idx="12"/>
          </p:nvPr>
        </p:nvSpPr>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5900580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Agenda">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pic>
        <p:nvPicPr>
          <p:cNvPr id="59" name="Picture 58" descr="A group of people in a meeting  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  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  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1835940"/>
            <a:ext cx="6877050" cy="476187"/>
          </a:xfrm>
        </p:spPr>
        <p:txBody>
          <a:bodyPr anchor="b"/>
          <a:lstStyle>
            <a:lvl1pPr>
              <a:defRPr sz="3200">
                <a:solidFill>
                  <a:schemeClr val="accent6"/>
                </a:solidFill>
              </a:defRPr>
            </a:lvl1pPr>
          </a:lstStyle>
          <a:p>
            <a:r>
              <a:t>Type Agenda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2462644"/>
            <a:ext cx="6877050" cy="3131684"/>
          </a:xfrm>
        </p:spPr>
        <p:txBody>
          <a:bodyPr/>
          <a:lstStyle>
            <a:lvl1pPr marL="457200" indent="-457200">
              <a:spcBef>
                <a:spcPts val="500"/>
              </a:spcBef>
              <a:buFont typeface="+mj-lt"/>
              <a:buAutoNum type="arabicPeriod"/>
              <a:tabLst>
                <a:tab pos="6858000" algn="r"/>
              </a:tabLst>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Type agenda item tab to place page #	</a:t>
            </a:r>
          </a:p>
          <a:p>
            <a:pPr lvl="0"/>
            <a:r>
              <a:t>Type agenda item to match section header</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E92E821E-DD1A-4A58-83CE-8C06E9C69D1B}" type="datetime1">
              <a:rPr lang="en-US" smtClean="0"/>
              <a:t>7/14/2023</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35" name="Graphic 34">
            <a:extLst>
              <a:ext uri="{FF2B5EF4-FFF2-40B4-BE49-F238E27FC236}">
                <a16:creationId xmlns:a16="http://schemas.microsoft.com/office/drawing/2014/main" id="{D190C6D3-ECC6-2342-9C67-5621F8025FF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937737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84305B-ECC0-41EA-A981-DEC3C730E771}"/>
              </a:ext>
            </a:extLst>
          </p:cNvPr>
          <p:cNvSpPr>
            <a:spLocks noGrp="1"/>
          </p:cNvSpPr>
          <p:nvPr>
            <p:ph type="title" orient="vert" hasCustomPrompt="1"/>
          </p:nvPr>
        </p:nvSpPr>
        <p:spPr>
          <a:xfrm>
            <a:off x="10083800" y="228600"/>
            <a:ext cx="1323975" cy="6172200"/>
          </a:xfrm>
        </p:spPr>
        <p:txBody>
          <a:bodyPr vert="eaVert"/>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51CFACAD-F84B-4880-9CC3-B44172266D84}"/>
              </a:ext>
            </a:extLst>
          </p:cNvPr>
          <p:cNvSpPr>
            <a:spLocks noGrp="1"/>
          </p:cNvSpPr>
          <p:nvPr>
            <p:ph type="body" orient="vert" idx="1"/>
          </p:nvPr>
        </p:nvSpPr>
        <p:spPr>
          <a:xfrm>
            <a:off x="742949" y="228600"/>
            <a:ext cx="9248775" cy="6172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E4E5D04-4CF3-49A8-AB34-94E7BD0A1DD6}"/>
              </a:ext>
            </a:extLst>
          </p:cNvPr>
          <p:cNvSpPr>
            <a:spLocks noGrp="1"/>
          </p:cNvSpPr>
          <p:nvPr>
            <p:ph type="dt" sz="half" idx="10"/>
          </p:nvPr>
        </p:nvSpPr>
        <p:spPr/>
        <p:txBody>
          <a:bodyPr/>
          <a:lstStyle/>
          <a:p>
            <a:fld id="{1B4B2B9D-1F54-4D4F-8C25-25751E2C7959}" type="datetime1">
              <a:rPr lang="en-US" smtClean="0"/>
              <a:t>7/14/2023</a:t>
            </a:fld>
            <a:endParaRPr lang="en-US" dirty="0"/>
          </a:p>
        </p:txBody>
      </p:sp>
      <p:sp>
        <p:nvSpPr>
          <p:cNvPr id="8" name="Footer Placeholder 7">
            <a:extLst>
              <a:ext uri="{FF2B5EF4-FFF2-40B4-BE49-F238E27FC236}">
                <a16:creationId xmlns:a16="http://schemas.microsoft.com/office/drawing/2014/main" id="{ED28C4DB-8024-42A5-93CC-69B4E3CC8266}"/>
              </a:ext>
            </a:extLst>
          </p:cNvPr>
          <p:cNvSpPr>
            <a:spLocks noGrp="1"/>
          </p:cNvSpPr>
          <p:nvPr>
            <p:ph type="ftr" sz="quarter" idx="11"/>
          </p:nvPr>
        </p:nvSpPr>
        <p:spPr>
          <a:xfrm rot="5400000">
            <a:off x="-1668464" y="2125663"/>
            <a:ext cx="4076702" cy="282575"/>
          </a:xfrm>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2AACA8A4-FDE8-402C-8CAD-61B51F20B419}"/>
              </a:ext>
            </a:extLst>
          </p:cNvPr>
          <p:cNvSpPr>
            <a:spLocks noGrp="1"/>
          </p:cNvSpPr>
          <p:nvPr>
            <p:ph type="sldNum" sz="quarter" idx="12"/>
          </p:nvPr>
        </p:nvSpPr>
        <p:spPr>
          <a:xfrm rot="5400000">
            <a:off x="-16235" y="5873391"/>
            <a:ext cx="772242"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649704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9717" y="2171700"/>
            <a:ext cx="9855200" cy="3833813"/>
          </a:xfrm>
        </p:spPr>
        <p:txBody>
          <a:bodyPr/>
          <a:lstStyle/>
          <a:p>
            <a:pPr lvl="0"/>
            <a:r>
              <a:t>Click to edit Master text styles</a:t>
            </a:r>
          </a:p>
          <a:p>
            <a:pPr lvl="1"/>
            <a:r>
              <a:t>Second level</a:t>
            </a:r>
          </a:p>
          <a:p>
            <a:pPr lvl="2"/>
            <a:r>
              <a:t>Third level</a:t>
            </a:r>
          </a:p>
          <a:p>
            <a:pPr lvl="3"/>
            <a:r>
              <a:t>Fourth level</a:t>
            </a:r>
          </a:p>
          <a:p>
            <a:pPr lvl="4"/>
            <a:r>
              <a:t>Fifth level</a:t>
            </a:r>
          </a:p>
        </p:txBody>
      </p:sp>
      <p:sp>
        <p:nvSpPr>
          <p:cNvPr id="5" name="Title 1"/>
          <p:cNvSpPr>
            <a:spLocks noGrp="1"/>
          </p:cNvSpPr>
          <p:nvPr>
            <p:ph type="title"/>
          </p:nvPr>
        </p:nvSpPr>
        <p:spPr>
          <a:xfrm>
            <a:off x="440267" y="368301"/>
            <a:ext cx="6688667" cy="1663700"/>
          </a:xfrm>
        </p:spPr>
        <p:txBody>
          <a:bodyPr anchor="t"/>
          <a:lstStyle>
            <a:lvl1pPr algn="l"/>
          </a:lstStyle>
          <a:p>
            <a:r>
              <a:t>Click to edit Master title style</a:t>
            </a:r>
          </a:p>
        </p:txBody>
      </p:sp>
    </p:spTree>
    <p:extLst>
      <p:ext uri="{BB962C8B-B14F-4D97-AF65-F5344CB8AC3E}">
        <p14:creationId xmlns:p14="http://schemas.microsoft.com/office/powerpoint/2010/main" val="1637619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pic>
        <p:nvPicPr>
          <p:cNvPr id="59" name="Picture 58" descr="A group of people in a meeting  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  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  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4800">
                <a:solidFill>
                  <a:schemeClr val="accent1">
                    <a:lumMod val="75000"/>
                  </a:schemeClr>
                </a:solidFill>
              </a:defRPr>
            </a:lvl1pPr>
          </a:lstStyle>
          <a:p>
            <a:r>
              <a:t>Type Section Header Title in Initial Caps</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65582"/>
            <a:ext cx="6877050" cy="134625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Section Header Should Match Agenda</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500B6D5-96C4-447E-83A9-4E4F0CA56CF2}" type="datetime1">
              <a:rPr lang="en-US" smtClean="0"/>
              <a:t>7/14/2023</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6952115"/>
            <a:ext cx="2743200" cy="282575"/>
          </a:xfrm>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35" name="Graphic 34">
            <a:extLst>
              <a:ext uri="{FF2B5EF4-FFF2-40B4-BE49-F238E27FC236}">
                <a16:creationId xmlns:a16="http://schemas.microsoft.com/office/drawing/2014/main" id="{F116EB70-6337-3A4D-A213-EEC717F8DCA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677602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Closing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59F33B8A-1998-430C-8604-E8C3436296BA}"/>
              </a:ext>
            </a:extLst>
          </p:cNvPr>
          <p:cNvGrpSpPr/>
          <p:nvPr userDrawn="1"/>
        </p:nvGrpSpPr>
        <p:grpSpPr>
          <a:xfrm>
            <a:off x="6426210" y="0"/>
            <a:ext cx="5765790" cy="6859964"/>
            <a:chOff x="6426210" y="0"/>
            <a:chExt cx="5765790" cy="6859964"/>
          </a:xfrm>
        </p:grpSpPr>
        <p:pic>
          <p:nvPicPr>
            <p:cNvPr id="37" name="Picture 36" descr="Two people looking at a computer&#10;&#10;Description automatically generated with medium confidence">
              <a:extLst>
                <a:ext uri="{FF2B5EF4-FFF2-40B4-BE49-F238E27FC236}">
                  <a16:creationId xmlns:a16="http://schemas.microsoft.com/office/drawing/2014/main" id="{88323987-A719-49AC-9E83-9B278C519FA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10;&#10;Description automatically generated with low confidence">
              <a:extLst>
                <a:ext uri="{FF2B5EF4-FFF2-40B4-BE49-F238E27FC236}">
                  <a16:creationId xmlns:a16="http://schemas.microsoft.com/office/drawing/2014/main" id="{961E97B1-92A6-4726-B1B4-4F8F2E0F7655}"/>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1" name="Picture 40" descr="A group of people in a meeting&#10;&#10;Description automatically generated">
              <a:extLst>
                <a:ext uri="{FF2B5EF4-FFF2-40B4-BE49-F238E27FC236}">
                  <a16:creationId xmlns:a16="http://schemas.microsoft.com/office/drawing/2014/main" id="{12856149-190A-441B-B431-D3C2E1778811}"/>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grpSp>
      <p:pic>
        <p:nvPicPr>
          <p:cNvPr id="55" name="Picture 54" descr="A group of people in a meeting&#10;&#10;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5"/>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2800" b="0">
                <a:solidFill>
                  <a:schemeClr val="accent1">
                    <a:lumMod val="75000"/>
                  </a:schemeClr>
                </a:solidFill>
              </a:defRPr>
            </a:lvl1pPr>
          </a:lstStyle>
          <a:p>
            <a:r>
              <a:rPr lang="en-US" dirty="0"/>
              <a:t>Firstname Lastname |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03726"/>
            <a:ext cx="6877050" cy="1408112"/>
          </a:xfrm>
        </p:spPr>
        <p:txBody>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 name@company.com | t. 123.456.7890</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361B4B5-103A-45AF-ADAD-F8D66381BDB0}" type="datetime1">
              <a:rPr lang="en-US" smtClean="0"/>
              <a:t>7/14/2023</a:t>
            </a:fld>
            <a:endParaRPr lang="en-US" dirty="0"/>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7002414"/>
            <a:ext cx="2743200" cy="282575"/>
          </a:xfrm>
        </p:spPr>
        <p:txBody>
          <a:bodyPr/>
          <a:lstStyle/>
          <a:p>
            <a:r>
              <a:rPr lang="en-US" dirty="0"/>
              <a:t>‹#›</a:t>
            </a:r>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lang="en-US" dirty="0"/>
              <a:t>© The TRACOM Corporation. All Rights Reserved.</a:t>
            </a:r>
          </a:p>
        </p:txBody>
      </p:sp>
      <p:pic>
        <p:nvPicPr>
          <p:cNvPr id="42" name="Graphic 41">
            <a:extLst>
              <a:ext uri="{FF2B5EF4-FFF2-40B4-BE49-F238E27FC236}">
                <a16:creationId xmlns:a16="http://schemas.microsoft.com/office/drawing/2014/main" id="{14294BB2-DC4D-8A4E-B1E2-D9D1C2092C06}"/>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2111222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ignature Slide">
    <p:spTree>
      <p:nvGrpSpPr>
        <p:cNvPr id="1" name=""/>
        <p:cNvGrpSpPr/>
        <p:nvPr/>
      </p:nvGrpSpPr>
      <p:grpSpPr>
        <a:xfrm>
          <a:off x="0" y="0"/>
          <a:ext cx="0" cy="0"/>
          <a:chOff x="0" y="0"/>
          <a:chExt cx="0" cy="0"/>
        </a:xfrm>
      </p:grpSpPr>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2"/>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125464AF-9969-4375-B4CB-2960B4041061}" type="datetime1">
              <a:rPr lang="en-US" smtClean="0"/>
              <a:t>7/14/2023</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26" name="Graphic 25">
            <a:extLst>
              <a:ext uri="{FF2B5EF4-FFF2-40B4-BE49-F238E27FC236}">
                <a16:creationId xmlns:a16="http://schemas.microsoft.com/office/drawing/2014/main" id="{9885B83B-869D-4EA9-A147-5D5EE91C595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43910" y="3107711"/>
            <a:ext cx="2660796" cy="663588"/>
          </a:xfrm>
          <a:prstGeom prst="rect">
            <a:avLst/>
          </a:prstGeom>
        </p:spPr>
      </p:pic>
      <p:pic>
        <p:nvPicPr>
          <p:cNvPr id="27" name="Graphic 26">
            <a:extLst>
              <a:ext uri="{FF2B5EF4-FFF2-40B4-BE49-F238E27FC236}">
                <a16:creationId xmlns:a16="http://schemas.microsoft.com/office/drawing/2014/main" id="{68068862-A429-42B3-B41D-04DB17E4536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406872" y="3193889"/>
            <a:ext cx="2501458" cy="508265"/>
          </a:xfrm>
          <a:prstGeom prst="rect">
            <a:avLst/>
          </a:prstGeom>
        </p:spPr>
      </p:pic>
      <p:cxnSp>
        <p:nvCxnSpPr>
          <p:cNvPr id="8" name="Straight Connector 7">
            <a:extLst>
              <a:ext uri="{FF2B5EF4-FFF2-40B4-BE49-F238E27FC236}">
                <a16:creationId xmlns:a16="http://schemas.microsoft.com/office/drawing/2014/main" id="{D0CD8FAE-6130-4AAB-A30F-E02ED2EDDEBA}"/>
              </a:ext>
            </a:extLst>
          </p:cNvPr>
          <p:cNvCxnSpPr/>
          <p:nvPr userDrawn="1"/>
        </p:nvCxnSpPr>
        <p:spPr>
          <a:xfrm>
            <a:off x="4170363" y="3102788"/>
            <a:ext cx="0" cy="668511"/>
          </a:xfrm>
          <a:prstGeom prst="line">
            <a:avLst/>
          </a:prstGeom>
          <a:ln w="15875" cap="rnd">
            <a:round/>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63F16326-7F7D-409C-AC6F-37EC2FBA0C3E}"/>
              </a:ext>
            </a:extLst>
          </p:cNvPr>
          <p:cNvGrpSpPr/>
          <p:nvPr userDrawn="1"/>
        </p:nvGrpSpPr>
        <p:grpSpPr>
          <a:xfrm>
            <a:off x="6426210" y="0"/>
            <a:ext cx="5765790" cy="6859964"/>
            <a:chOff x="6426210" y="0"/>
            <a:chExt cx="5765790" cy="6859964"/>
          </a:xfrm>
        </p:grpSpPr>
        <p:pic>
          <p:nvPicPr>
            <p:cNvPr id="44" name="Picture 43" descr="Two people looking at a computer  Description automatically generated with medium confidence">
              <a:extLst>
                <a:ext uri="{FF2B5EF4-FFF2-40B4-BE49-F238E27FC236}">
                  <a16:creationId xmlns:a16="http://schemas.microsoft.com/office/drawing/2014/main" id="{32903F71-96CF-49D2-B1B4-6CA690487198}"/>
                </a:ext>
              </a:extLst>
            </p:cNvPr>
            <p:cNvPicPr>
              <a:picLocks noChangeAspect="1"/>
            </p:cNvPicPr>
            <p:nvPr userDrawn="1"/>
          </p:nvPicPr>
          <p:blipFill>
            <a:blip r:embed="rId7"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45" name="Picture 44" descr="A person working on a computer  Description automatically generated with low confidence">
              <a:extLst>
                <a:ext uri="{FF2B5EF4-FFF2-40B4-BE49-F238E27FC236}">
                  <a16:creationId xmlns:a16="http://schemas.microsoft.com/office/drawing/2014/main" id="{EF8D58C6-4016-4D91-B4A4-E0179A5C2CF9}"/>
                </a:ext>
              </a:extLst>
            </p:cNvPr>
            <p:cNvPicPr>
              <a:picLocks noChangeAspect="1"/>
            </p:cNvPicPr>
            <p:nvPr userDrawn="1"/>
          </p:nvPicPr>
          <p:blipFill rotWithShape="1">
            <a:blip r:embed="rId8"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6" name="Picture 45" descr="A group of people in a meeting  Description automatically generated">
              <a:extLst>
                <a:ext uri="{FF2B5EF4-FFF2-40B4-BE49-F238E27FC236}">
                  <a16:creationId xmlns:a16="http://schemas.microsoft.com/office/drawing/2014/main" id="{7033D526-68FE-4626-AC01-5FCEF4CC4CC9}"/>
                </a:ext>
              </a:extLst>
            </p:cNvPr>
            <p:cNvPicPr>
              <a:picLocks noChangeAspect="1"/>
            </p:cNvPicPr>
            <p:nvPr userDrawn="1"/>
          </p:nvPicPr>
          <p:blipFill>
            <a:blip r:embed="rId9"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47" name="Group 46">
            <a:extLst>
              <a:ext uri="{FF2B5EF4-FFF2-40B4-BE49-F238E27FC236}">
                <a16:creationId xmlns:a16="http://schemas.microsoft.com/office/drawing/2014/main" id="{CEFE37EA-8206-44AE-9921-4291904C7EB4}"/>
              </a:ext>
            </a:extLst>
          </p:cNvPr>
          <p:cNvGrpSpPr/>
          <p:nvPr userDrawn="1"/>
        </p:nvGrpSpPr>
        <p:grpSpPr>
          <a:xfrm>
            <a:off x="5695097" y="-855610"/>
            <a:ext cx="7667386" cy="7729121"/>
            <a:chOff x="5695097" y="-855610"/>
            <a:chExt cx="7667386" cy="7729121"/>
          </a:xfrm>
        </p:grpSpPr>
        <p:sp>
          <p:nvSpPr>
            <p:cNvPr id="48" name="Right Triangle 47">
              <a:extLst>
                <a:ext uri="{FF2B5EF4-FFF2-40B4-BE49-F238E27FC236}">
                  <a16:creationId xmlns:a16="http://schemas.microsoft.com/office/drawing/2014/main" id="{852F8D78-2048-4EF5-83E8-835A64D79557}"/>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9" name="Freeform: Shape 48">
              <a:extLst>
                <a:ext uri="{FF2B5EF4-FFF2-40B4-BE49-F238E27FC236}">
                  <a16:creationId xmlns:a16="http://schemas.microsoft.com/office/drawing/2014/main" id="{A9B3D0E2-8C81-4DF0-BFB3-65CF23A36B2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0" name="Freeform: Shape 49">
              <a:extLst>
                <a:ext uri="{FF2B5EF4-FFF2-40B4-BE49-F238E27FC236}">
                  <a16:creationId xmlns:a16="http://schemas.microsoft.com/office/drawing/2014/main" id="{FEC7BF9C-66AF-4A3B-BE21-09F358FF9F4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1" name="Right Triangle 50">
              <a:extLst>
                <a:ext uri="{FF2B5EF4-FFF2-40B4-BE49-F238E27FC236}">
                  <a16:creationId xmlns:a16="http://schemas.microsoft.com/office/drawing/2014/main" id="{2AA44CEE-B659-46DA-A301-C82C6037104E}"/>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52" name="Right Triangle 51">
              <a:extLst>
                <a:ext uri="{FF2B5EF4-FFF2-40B4-BE49-F238E27FC236}">
                  <a16:creationId xmlns:a16="http://schemas.microsoft.com/office/drawing/2014/main" id="{4466DBCC-CF94-4DC4-8776-A1C467D75A8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53" name="Freeform: Shape 52">
              <a:extLst>
                <a:ext uri="{FF2B5EF4-FFF2-40B4-BE49-F238E27FC236}">
                  <a16:creationId xmlns:a16="http://schemas.microsoft.com/office/drawing/2014/main" id="{250FB661-0DED-4055-BACA-851623995859}"/>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4" name="Freeform: Shape 53">
              <a:extLst>
                <a:ext uri="{FF2B5EF4-FFF2-40B4-BE49-F238E27FC236}">
                  <a16:creationId xmlns:a16="http://schemas.microsoft.com/office/drawing/2014/main" id="{EB827554-5FF8-4823-BA28-0360ED9CFD14}"/>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7" name="Freeform: Shape 56">
              <a:extLst>
                <a:ext uri="{FF2B5EF4-FFF2-40B4-BE49-F238E27FC236}">
                  <a16:creationId xmlns:a16="http://schemas.microsoft.com/office/drawing/2014/main" id="{0F338CC7-7F76-42FD-BE32-24A37BFFEF36}"/>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60" name="Right Triangle 48">
              <a:extLst>
                <a:ext uri="{FF2B5EF4-FFF2-40B4-BE49-F238E27FC236}">
                  <a16:creationId xmlns:a16="http://schemas.microsoft.com/office/drawing/2014/main" id="{9BA116C9-6FC9-4B29-B6E3-FDEC7A5B0E78}"/>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61" name="Right Triangle 48">
              <a:extLst>
                <a:ext uri="{FF2B5EF4-FFF2-40B4-BE49-F238E27FC236}">
                  <a16:creationId xmlns:a16="http://schemas.microsoft.com/office/drawing/2014/main" id="{2A08C1FA-3148-4D56-8B82-FA4B9D20CCC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62" name="Freeform: Shape 61">
              <a:extLst>
                <a:ext uri="{FF2B5EF4-FFF2-40B4-BE49-F238E27FC236}">
                  <a16:creationId xmlns:a16="http://schemas.microsoft.com/office/drawing/2014/main" id="{DE42F703-6FAA-487A-A221-013C47B049EA}"/>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spTree>
    <p:extLst>
      <p:ext uri="{BB962C8B-B14F-4D97-AF65-F5344CB8AC3E}">
        <p14:creationId xmlns:p14="http://schemas.microsoft.com/office/powerpoint/2010/main" val="60723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0621D500-F8BD-4EAF-B47A-AE122700FD31}" type="datetime1">
              <a:rPr lang="en-US" smtClean="0"/>
              <a:t>7/14/2023</a:t>
            </a:fld>
            <a:endParaRPr lang="en-US"/>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p>
            <a:pPr algn="l"/>
            <a:r>
              <a:t>© The TRACOM Corporation. All Rights Reserved.</a:t>
            </a:r>
          </a:p>
        </p:txBody>
      </p:sp>
      <p:sp>
        <p:nvSpPr>
          <p:cNvPr id="8" name="Text Placeholder 7">
            <a:extLst>
              <a:ext uri="{FF2B5EF4-FFF2-40B4-BE49-F238E27FC236}">
                <a16:creationId xmlns:a16="http://schemas.microsoft.com/office/drawing/2014/main" id="{E0F663B7-96C8-49AD-A671-DEF76396F29D}"/>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4207440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7D0DAB1F-6912-4368-98ED-A0E5827D427E}" type="datetime1">
              <a:rPr lang="en-US" smtClean="0"/>
              <a:t>7/14/2023</a:t>
            </a:fld>
            <a:endParaRPr lang="en-US"/>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lvl1pPr algn="l"/>
          </a:lstStyle>
          <a:p>
            <a:r>
              <a:t>© The TRACOM Corporation. All Rights Reserved.</a:t>
            </a:r>
          </a:p>
        </p:txBody>
      </p:sp>
      <p:sp>
        <p:nvSpPr>
          <p:cNvPr id="8" name="Text Placeholder 7">
            <a:extLst>
              <a:ext uri="{FF2B5EF4-FFF2-40B4-BE49-F238E27FC236}">
                <a16:creationId xmlns:a16="http://schemas.microsoft.com/office/drawing/2014/main" id="{A8C88795-F4EF-46C5-B84F-80E8878D2980}"/>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10" name="Text Placeholder 7">
            <a:extLst>
              <a:ext uri="{FF2B5EF4-FFF2-40B4-BE49-F238E27FC236}">
                <a16:creationId xmlns:a16="http://schemas.microsoft.com/office/drawing/2014/main" id="{A9C07605-B884-42EC-9812-4EF3643AF90C}"/>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13041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07271"/>
          </a:xfrm>
        </p:spPr>
        <p:txBody>
          <a:bodyPr/>
          <a:lstStyle/>
          <a:p>
            <a:pPr lvl="0"/>
            <a:r>
              <a:t>Start typing for paragraph formatting (no bullet point). To add bullet point, place cursor at front of sentence, then hit Tab. </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07270"/>
          </a:xfrm>
        </p:spPr>
        <p:txBody>
          <a:bodyPr/>
          <a:lstStyle/>
          <a:p>
            <a:pPr lvl="0"/>
            <a:r>
              <a:t>Start typing for paragraph formatting (no bullet point). To add bullet point, place cursor at front of sentence, then his Tab.</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DB75215C-EC24-415F-80D5-6159F4671CA9}" type="datetime1">
              <a:rPr lang="en-US" smtClean="0"/>
              <a:t>7/14/2023</a:t>
            </a:fld>
            <a:endParaRPr lang="en-US"/>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t>© The TRACOM Corporation. All Rights Reserved.</a:t>
            </a:r>
          </a:p>
        </p:txBody>
      </p:sp>
      <p:sp>
        <p:nvSpPr>
          <p:cNvPr id="10" name="Text Placeholder 7">
            <a:extLst>
              <a:ext uri="{FF2B5EF4-FFF2-40B4-BE49-F238E27FC236}">
                <a16:creationId xmlns:a16="http://schemas.microsoft.com/office/drawing/2014/main" id="{91BE07B5-390E-45C7-AE85-798FF3F3DB6C}"/>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653681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hea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27439"/>
          </a:xfrm>
        </p:spPr>
        <p:txBody>
          <a:bodyPr/>
          <a:lstStyle/>
          <a:p>
            <a:pPr lvl="0"/>
            <a:r>
              <a:t>Start typing for paragraph formatting (no bullet point). To add bullet point, place cursor at front of sentence, then hit Tab. </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27438"/>
          </a:xfrm>
        </p:spPr>
        <p:txBody>
          <a:bodyPr/>
          <a:lstStyle/>
          <a:p>
            <a:pPr lvl="0"/>
            <a:r>
              <a:t>Start typing for paragraph formatting (no bullet point). To add bullet point, place cursor at front of sentence, then his Tab.</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E47CD23E-9A54-4F4B-9C78-BBB063CC6D04}" type="datetime1">
              <a:rPr lang="en-US" smtClean="0"/>
              <a:t>7/14/2023</a:t>
            </a:fld>
            <a:endParaRPr lang="en-US"/>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t>© The TRACOM Corporation. All Rights Reserved.</a:t>
            </a:r>
          </a:p>
        </p:txBody>
      </p:sp>
      <p:sp>
        <p:nvSpPr>
          <p:cNvPr id="9" name="Text Placeholder 7">
            <a:extLst>
              <a:ext uri="{FF2B5EF4-FFF2-40B4-BE49-F238E27FC236}">
                <a16:creationId xmlns:a16="http://schemas.microsoft.com/office/drawing/2014/main" id="{CC9B9968-5CD2-4549-A4A4-5365F34460E4}"/>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10" name="Text Placeholder 7">
            <a:extLst>
              <a:ext uri="{FF2B5EF4-FFF2-40B4-BE49-F238E27FC236}">
                <a16:creationId xmlns:a16="http://schemas.microsoft.com/office/drawing/2014/main" id="{B015E535-C772-45C6-816B-FA3EF3E7AC82}"/>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4140782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2F3061-02CE-4D1A-94DF-EF8EA75D6B3F}"/>
              </a:ext>
            </a:extLst>
          </p:cNvPr>
          <p:cNvSpPr>
            <a:spLocks noGrp="1"/>
          </p:cNvSpPr>
          <p:nvPr userDrawn="1">
            <p:ph type="body" idx="1"/>
          </p:nvPr>
        </p:nvSpPr>
        <p:spPr>
          <a:xfrm>
            <a:off x="228600" y="2316163"/>
            <a:ext cx="11734800" cy="3628308"/>
          </a:xfrm>
          <a:prstGeom prst="rect">
            <a:avLst/>
          </a:prstGeom>
        </p:spPr>
        <p:txBody>
          <a:bodyPr vert="horz" lIns="0" tIns="0" rIns="0" bIns="0">
            <a:noAutofit/>
          </a:bodyPr>
          <a:lstStyle/>
          <a:p>
            <a:pPr lvl="0"/>
            <a:r>
              <a:t>Click to edit Master text styles</a:t>
            </a:r>
          </a:p>
          <a:p>
            <a:pPr lvl="1"/>
            <a:r>
              <a:t>Second level</a:t>
            </a:r>
          </a:p>
          <a:p>
            <a:pPr lvl="2"/>
            <a:r>
              <a:t>Third level</a:t>
            </a:r>
          </a:p>
          <a:p>
            <a:pPr lvl="3"/>
            <a:r>
              <a:t>Fourth level</a:t>
            </a:r>
          </a:p>
          <a:p>
            <a:pPr lvl="4"/>
            <a:r>
              <a:t>Fifth level</a:t>
            </a:r>
          </a:p>
        </p:txBody>
      </p:sp>
      <p:sp>
        <p:nvSpPr>
          <p:cNvPr id="196" name="Freeform: Shape 195">
            <a:extLst>
              <a:ext uri="{FF2B5EF4-FFF2-40B4-BE49-F238E27FC236}">
                <a16:creationId xmlns:a16="http://schemas.microsoft.com/office/drawing/2014/main" id="{FEC0259E-9B7E-40F8-B4F5-FCB2507CF1C8}"/>
              </a:ext>
            </a:extLst>
          </p:cNvPr>
          <p:cNvSpPr/>
          <p:nvPr/>
        </p:nvSpPr>
        <p:spPr>
          <a:xfrm rot="16200000" flipV="1">
            <a:off x="11503509"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D1D3D4">
              <a:alpha val="22000"/>
            </a:srgbClr>
          </a:solidFill>
          <a:ln w="14671" cap="flat">
            <a:noFill/>
            <a:prstDash val="solid"/>
            <a:miter/>
          </a:ln>
        </p:spPr>
        <p:txBody>
          <a:bodyPr wrap="square" anchor="ctr">
            <a:noAutofit/>
          </a:bodyPr>
          <a:lstStyle/>
          <a:p>
            <a:endParaRPr b="0" i="0" u="none"/>
          </a:p>
        </p:txBody>
      </p:sp>
      <p:sp>
        <p:nvSpPr>
          <p:cNvPr id="185" name="Freeform: Shape 184">
            <a:extLst>
              <a:ext uri="{FF2B5EF4-FFF2-40B4-BE49-F238E27FC236}">
                <a16:creationId xmlns:a16="http://schemas.microsoft.com/office/drawing/2014/main" id="{3682287F-C19C-4774-825E-E27BD81C98A9}"/>
              </a:ext>
            </a:extLst>
          </p:cNvPr>
          <p:cNvSpPr/>
          <p:nvPr/>
        </p:nvSpPr>
        <p:spPr>
          <a:xfrm rot="16200000" flipV="1">
            <a:off x="11776704"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E6E7E8">
              <a:alpha val="22000"/>
            </a:srgbClr>
          </a:solidFill>
          <a:ln w="14671" cap="flat">
            <a:noFill/>
            <a:prstDash val="solid"/>
            <a:miter/>
          </a:ln>
        </p:spPr>
        <p:txBody>
          <a:bodyPr wrap="square" anchor="ctr">
            <a:noAutofit/>
          </a:bodyPr>
          <a:lstStyle/>
          <a:p>
            <a:endParaRPr/>
          </a:p>
        </p:txBody>
      </p:sp>
      <p:sp>
        <p:nvSpPr>
          <p:cNvPr id="186" name="Freeform: Shape 185">
            <a:extLst>
              <a:ext uri="{FF2B5EF4-FFF2-40B4-BE49-F238E27FC236}">
                <a16:creationId xmlns:a16="http://schemas.microsoft.com/office/drawing/2014/main" id="{CBA6B417-F76F-44FD-B71C-D42A4D2DB29A}"/>
              </a:ext>
            </a:extLst>
          </p:cNvPr>
          <p:cNvSpPr/>
          <p:nvPr/>
        </p:nvSpPr>
        <p:spPr>
          <a:xfrm rot="16200000" flipV="1">
            <a:off x="10949233"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22000"/>
            </a:srgbClr>
          </a:solidFill>
          <a:ln w="14671" cap="flat">
            <a:noFill/>
            <a:prstDash val="solid"/>
            <a:miter/>
          </a:ln>
        </p:spPr>
        <p:txBody>
          <a:bodyPr wrap="square" anchor="ctr">
            <a:noAutofit/>
          </a:bodyPr>
          <a:lstStyle/>
          <a:p>
            <a:endParaRPr/>
          </a:p>
        </p:txBody>
      </p:sp>
      <p:grpSp>
        <p:nvGrpSpPr>
          <p:cNvPr id="10" name="Group 9">
            <a:extLst>
              <a:ext uri="{FF2B5EF4-FFF2-40B4-BE49-F238E27FC236}">
                <a16:creationId xmlns:a16="http://schemas.microsoft.com/office/drawing/2014/main" id="{E1A16550-665D-4B2D-BDD5-F5D4FAFF9149}"/>
              </a:ext>
            </a:extLst>
          </p:cNvPr>
          <p:cNvGrpSpPr/>
          <p:nvPr userDrawn="1"/>
        </p:nvGrpSpPr>
        <p:grpSpPr>
          <a:xfrm>
            <a:off x="8204188" y="2743197"/>
            <a:ext cx="3961299" cy="4207634"/>
            <a:chOff x="8204188" y="2743197"/>
            <a:chExt cx="3961299" cy="4207634"/>
          </a:xfrm>
        </p:grpSpPr>
        <p:grpSp>
          <p:nvGrpSpPr>
            <p:cNvPr id="9" name="Group 8">
              <a:extLst>
                <a:ext uri="{FF2B5EF4-FFF2-40B4-BE49-F238E27FC236}">
                  <a16:creationId xmlns:a16="http://schemas.microsoft.com/office/drawing/2014/main" id="{C9B8ED43-53DD-4294-85D7-4E85B1C5E707}"/>
                </a:ext>
              </a:extLst>
            </p:cNvPr>
            <p:cNvGrpSpPr/>
            <p:nvPr userDrawn="1"/>
          </p:nvGrpSpPr>
          <p:grpSpPr>
            <a:xfrm>
              <a:off x="8204188" y="2743197"/>
              <a:ext cx="3961299" cy="4207634"/>
              <a:chOff x="8204188" y="2743197"/>
              <a:chExt cx="3961299" cy="4207634"/>
            </a:xfrm>
          </p:grpSpPr>
          <p:sp>
            <p:nvSpPr>
              <p:cNvPr id="244" name="Freeform: Shape 243">
                <a:extLst>
                  <a:ext uri="{FF2B5EF4-FFF2-40B4-BE49-F238E27FC236}">
                    <a16:creationId xmlns:a16="http://schemas.microsoft.com/office/drawing/2014/main" id="{45937B76-EA83-43F1-AEFD-FE57D415AD4D}"/>
                  </a:ext>
                </a:extLst>
              </p:cNvPr>
              <p:cNvSpPr/>
              <p:nvPr/>
            </p:nvSpPr>
            <p:spPr>
              <a:xfrm rot="16200000" flipV="1">
                <a:off x="10324364"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5" name="Freeform: Shape 244">
                <a:extLst>
                  <a:ext uri="{FF2B5EF4-FFF2-40B4-BE49-F238E27FC236}">
                    <a16:creationId xmlns:a16="http://schemas.microsoft.com/office/drawing/2014/main" id="{10B7268D-60AF-4113-B8E7-8ED3585DF130}"/>
                  </a:ext>
                </a:extLst>
              </p:cNvPr>
              <p:cNvSpPr/>
              <p:nvPr/>
            </p:nvSpPr>
            <p:spPr>
              <a:xfrm rot="16200000" flipV="1">
                <a:off x="9003930"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6" name="Freeform: Shape 245">
                <a:extLst>
                  <a:ext uri="{FF2B5EF4-FFF2-40B4-BE49-F238E27FC236}">
                    <a16:creationId xmlns:a16="http://schemas.microsoft.com/office/drawing/2014/main" id="{50BF5643-3B58-4314-B684-858ABBD8BF15}"/>
                  </a:ext>
                </a:extLst>
              </p:cNvPr>
              <p:cNvSpPr/>
              <p:nvPr/>
            </p:nvSpPr>
            <p:spPr>
              <a:xfrm rot="16200000" flipV="1">
                <a:off x="9664147" y="4905481"/>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47" name="Freeform: Shape 246">
                <a:extLst>
                  <a:ext uri="{FF2B5EF4-FFF2-40B4-BE49-F238E27FC236}">
                    <a16:creationId xmlns:a16="http://schemas.microsoft.com/office/drawing/2014/main" id="{072A6F2B-5B4E-4E31-A4AE-505BAF2EAF5C}"/>
                  </a:ext>
                </a:extLst>
              </p:cNvPr>
              <p:cNvSpPr/>
              <p:nvPr/>
            </p:nvSpPr>
            <p:spPr>
              <a:xfrm rot="16200000" flipV="1">
                <a:off x="11644797" y="452417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48" name="Freeform: Shape 247">
                <a:extLst>
                  <a:ext uri="{FF2B5EF4-FFF2-40B4-BE49-F238E27FC236}">
                    <a16:creationId xmlns:a16="http://schemas.microsoft.com/office/drawing/2014/main" id="{F8113714-C9B6-443F-8702-F3968753EDFF}"/>
                  </a:ext>
                </a:extLst>
              </p:cNvPr>
              <p:cNvSpPr/>
              <p:nvPr/>
            </p:nvSpPr>
            <p:spPr>
              <a:xfrm rot="16200000" flipV="1">
                <a:off x="10324364"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9" name="Freeform: Shape 248">
                <a:extLst>
                  <a:ext uri="{FF2B5EF4-FFF2-40B4-BE49-F238E27FC236}">
                    <a16:creationId xmlns:a16="http://schemas.microsoft.com/office/drawing/2014/main" id="{A97CC913-B683-4C7F-94BE-2B6C4A518EFB}"/>
                  </a:ext>
                </a:extLst>
              </p:cNvPr>
              <p:cNvSpPr/>
              <p:nvPr/>
            </p:nvSpPr>
            <p:spPr>
              <a:xfrm rot="16200000" flipV="1">
                <a:off x="11644797"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51" name="Freeform: Shape 250">
                <a:extLst>
                  <a:ext uri="{FF2B5EF4-FFF2-40B4-BE49-F238E27FC236}">
                    <a16:creationId xmlns:a16="http://schemas.microsoft.com/office/drawing/2014/main" id="{BBF203F6-A3DE-464D-8A05-FF9E3D136DA5}"/>
                  </a:ext>
                </a:extLst>
              </p:cNvPr>
              <p:cNvSpPr/>
              <p:nvPr/>
            </p:nvSpPr>
            <p:spPr>
              <a:xfrm rot="16200000" flipV="1">
                <a:off x="8343714"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F1F2F2">
                  <a:alpha val="22000"/>
                </a:srgbClr>
              </a:solidFill>
              <a:ln w="14671" cap="flat">
                <a:noFill/>
                <a:prstDash val="solid"/>
                <a:miter/>
              </a:ln>
            </p:spPr>
            <p:txBody>
              <a:bodyPr anchor="ctr"/>
              <a:lstStyle/>
              <a:p>
                <a:endParaRPr/>
              </a:p>
            </p:txBody>
          </p:sp>
          <p:sp>
            <p:nvSpPr>
              <p:cNvPr id="252" name="Freeform: Shape 251">
                <a:extLst>
                  <a:ext uri="{FF2B5EF4-FFF2-40B4-BE49-F238E27FC236}">
                    <a16:creationId xmlns:a16="http://schemas.microsoft.com/office/drawing/2014/main" id="{C56A773A-BB05-443F-AF33-FB20A1C426DF}"/>
                  </a:ext>
                </a:extLst>
              </p:cNvPr>
              <p:cNvSpPr/>
              <p:nvPr/>
            </p:nvSpPr>
            <p:spPr>
              <a:xfrm rot="16200000" flipV="1">
                <a:off x="9664147"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53" name="Freeform: Shape 252">
                <a:extLst>
                  <a:ext uri="{FF2B5EF4-FFF2-40B4-BE49-F238E27FC236}">
                    <a16:creationId xmlns:a16="http://schemas.microsoft.com/office/drawing/2014/main" id="{041E90D1-515A-4083-8A7B-ECE1FC40A623}"/>
                  </a:ext>
                </a:extLst>
              </p:cNvPr>
              <p:cNvSpPr/>
              <p:nvPr/>
            </p:nvSpPr>
            <p:spPr>
              <a:xfrm rot="16200000" flipV="1">
                <a:off x="9003930"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56" name="Freeform: Shape 255">
                <a:extLst>
                  <a:ext uri="{FF2B5EF4-FFF2-40B4-BE49-F238E27FC236}">
                    <a16:creationId xmlns:a16="http://schemas.microsoft.com/office/drawing/2014/main" id="{BAE56859-6646-4BAE-92B8-7DF42AD4A1D5}"/>
                  </a:ext>
                </a:extLst>
              </p:cNvPr>
              <p:cNvSpPr/>
              <p:nvPr/>
            </p:nvSpPr>
            <p:spPr>
              <a:xfrm rot="16200000" flipV="1">
                <a:off x="8343713"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D1D3D4">
                  <a:alpha val="22000"/>
                </a:srgbClr>
              </a:solidFill>
              <a:ln w="14671" cap="flat">
                <a:noFill/>
                <a:prstDash val="solid"/>
                <a:miter/>
              </a:ln>
            </p:spPr>
            <p:txBody>
              <a:bodyPr anchor="ctr"/>
              <a:lstStyle/>
              <a:p>
                <a:endParaRPr/>
              </a:p>
            </p:txBody>
          </p:sp>
          <p:sp>
            <p:nvSpPr>
              <p:cNvPr id="257" name="Freeform: Shape 256">
                <a:extLst>
                  <a:ext uri="{FF2B5EF4-FFF2-40B4-BE49-F238E27FC236}">
                    <a16:creationId xmlns:a16="http://schemas.microsoft.com/office/drawing/2014/main" id="{BEF13969-49E6-4445-809B-C3303ABA060B}"/>
                  </a:ext>
                </a:extLst>
              </p:cNvPr>
              <p:cNvSpPr/>
              <p:nvPr/>
            </p:nvSpPr>
            <p:spPr>
              <a:xfrm rot="16200000" flipV="1">
                <a:off x="8343714"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59" name="Freeform: Shape 258">
                <a:extLst>
                  <a:ext uri="{FF2B5EF4-FFF2-40B4-BE49-F238E27FC236}">
                    <a16:creationId xmlns:a16="http://schemas.microsoft.com/office/drawing/2014/main" id="{99E505AC-A46E-4F9E-A2E9-69BA49CB6FE5}"/>
                  </a:ext>
                </a:extLst>
              </p:cNvPr>
              <p:cNvSpPr/>
              <p:nvPr/>
            </p:nvSpPr>
            <p:spPr>
              <a:xfrm rot="16200000" flipV="1">
                <a:off x="10984580" y="3380675"/>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1" name="Freeform: Shape 260">
                <a:extLst>
                  <a:ext uri="{FF2B5EF4-FFF2-40B4-BE49-F238E27FC236}">
                    <a16:creationId xmlns:a16="http://schemas.microsoft.com/office/drawing/2014/main" id="{58C0CA58-5B2E-4442-A526-BBCF5F823F10}"/>
                  </a:ext>
                </a:extLst>
              </p:cNvPr>
              <p:cNvSpPr/>
              <p:nvPr/>
            </p:nvSpPr>
            <p:spPr>
              <a:xfrm rot="16200000" flipV="1">
                <a:off x="9003930" y="6048977"/>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62" name="Freeform: Shape 261">
                <a:extLst>
                  <a:ext uri="{FF2B5EF4-FFF2-40B4-BE49-F238E27FC236}">
                    <a16:creationId xmlns:a16="http://schemas.microsoft.com/office/drawing/2014/main" id="{3BE8622E-4F86-4284-A31D-CFCE7635B3A6}"/>
                  </a:ext>
                </a:extLst>
              </p:cNvPr>
              <p:cNvSpPr/>
              <p:nvPr/>
            </p:nvSpPr>
            <p:spPr>
              <a:xfrm rot="16200000" flipV="1">
                <a:off x="9664146"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BCBEC0">
                  <a:alpha val="22000"/>
                </a:srgbClr>
              </a:solidFill>
              <a:ln w="14671" cap="flat">
                <a:noFill/>
                <a:prstDash val="solid"/>
                <a:miter/>
              </a:ln>
            </p:spPr>
            <p:txBody>
              <a:bodyPr anchor="ctr"/>
              <a:lstStyle/>
              <a:p>
                <a:endParaRPr/>
              </a:p>
            </p:txBody>
          </p:sp>
          <p:sp>
            <p:nvSpPr>
              <p:cNvPr id="264" name="Freeform: Shape 263">
                <a:extLst>
                  <a:ext uri="{FF2B5EF4-FFF2-40B4-BE49-F238E27FC236}">
                    <a16:creationId xmlns:a16="http://schemas.microsoft.com/office/drawing/2014/main" id="{CC368D64-3D84-48A7-A85F-796387CB56AD}"/>
                  </a:ext>
                </a:extLst>
              </p:cNvPr>
              <p:cNvSpPr/>
              <p:nvPr/>
            </p:nvSpPr>
            <p:spPr>
              <a:xfrm rot="16200000" flipV="1">
                <a:off x="10984579" y="6430141"/>
                <a:ext cx="381165" cy="660216"/>
              </a:xfrm>
              <a:custGeom>
                <a:avLst/>
                <a:gdLst>
                  <a:gd name="connsiteX0" fmla="*/ 381166 w 381165"/>
                  <a:gd name="connsiteY0" fmla="*/ 660217 h 660216"/>
                  <a:gd name="connsiteX1" fmla="*/ 0 w 381165"/>
                  <a:gd name="connsiteY1" fmla="*/ 0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381166" y="660217"/>
                    </a:moveTo>
                    <a:lnTo>
                      <a:pt x="0" y="0"/>
                    </a:lnTo>
                    <a:lnTo>
                      <a:pt x="381166" y="660217"/>
                    </a:lnTo>
                    <a:close/>
                  </a:path>
                </a:pathLst>
              </a:custGeom>
              <a:solidFill>
                <a:srgbClr val="D1D3D4">
                  <a:alpha val="22000"/>
                </a:srgbClr>
              </a:solidFill>
              <a:ln w="14671" cap="flat">
                <a:noFill/>
                <a:prstDash val="solid"/>
                <a:miter/>
              </a:ln>
            </p:spPr>
            <p:txBody>
              <a:bodyPr anchor="ctr"/>
              <a:lstStyle/>
              <a:p>
                <a:endParaRPr/>
              </a:p>
            </p:txBody>
          </p:sp>
          <p:sp>
            <p:nvSpPr>
              <p:cNvPr id="265" name="Freeform: Shape 264">
                <a:extLst>
                  <a:ext uri="{FF2B5EF4-FFF2-40B4-BE49-F238E27FC236}">
                    <a16:creationId xmlns:a16="http://schemas.microsoft.com/office/drawing/2014/main" id="{4E75E842-BB8C-4B5D-B705-3293226B50DF}"/>
                  </a:ext>
                </a:extLst>
              </p:cNvPr>
              <p:cNvSpPr/>
              <p:nvPr/>
            </p:nvSpPr>
            <p:spPr>
              <a:xfrm rot="16200000" flipV="1">
                <a:off x="10984580"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66" name="Freeform: Shape 265">
                <a:extLst>
                  <a:ext uri="{FF2B5EF4-FFF2-40B4-BE49-F238E27FC236}">
                    <a16:creationId xmlns:a16="http://schemas.microsoft.com/office/drawing/2014/main" id="{817EA061-E6EC-4084-8BC2-9A1A74ADACA7}"/>
                  </a:ext>
                </a:extLst>
              </p:cNvPr>
              <p:cNvSpPr/>
              <p:nvPr/>
            </p:nvSpPr>
            <p:spPr>
              <a:xfrm rot="16200000" flipV="1">
                <a:off x="11644797"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7" name="Freeform: Shape 266">
                <a:extLst>
                  <a:ext uri="{FF2B5EF4-FFF2-40B4-BE49-F238E27FC236}">
                    <a16:creationId xmlns:a16="http://schemas.microsoft.com/office/drawing/2014/main" id="{1F733C60-08E5-4BDA-A194-4C350A88172C}"/>
                  </a:ext>
                </a:extLst>
              </p:cNvPr>
              <p:cNvSpPr/>
              <p:nvPr/>
            </p:nvSpPr>
            <p:spPr>
              <a:xfrm rot="16200000" flipV="1">
                <a:off x="10324364"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8" name="Freeform: Shape 267">
                <a:extLst>
                  <a:ext uri="{FF2B5EF4-FFF2-40B4-BE49-F238E27FC236}">
                    <a16:creationId xmlns:a16="http://schemas.microsoft.com/office/drawing/2014/main" id="{9EA53B86-934E-4EB4-B089-658F40263C13}"/>
                  </a:ext>
                </a:extLst>
              </p:cNvPr>
              <p:cNvSpPr/>
              <p:nvPr/>
            </p:nvSpPr>
            <p:spPr>
              <a:xfrm rot="16200000" flipV="1">
                <a:off x="9509949" y="2743197"/>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47" name="Freeform: Shape 346">
                <a:extLst>
                  <a:ext uri="{FF2B5EF4-FFF2-40B4-BE49-F238E27FC236}">
                    <a16:creationId xmlns:a16="http://schemas.microsoft.com/office/drawing/2014/main" id="{E26DB028-B116-4F75-9BB1-9CF1988DDC3E}"/>
                  </a:ext>
                </a:extLst>
              </p:cNvPr>
              <p:cNvSpPr/>
              <p:nvPr/>
            </p:nvSpPr>
            <p:spPr>
              <a:xfrm rot="16200000" flipV="1">
                <a:off x="11490599"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anchor="ctr"/>
              <a:lstStyle/>
              <a:p>
                <a:endParaRPr/>
              </a:p>
            </p:txBody>
          </p:sp>
          <p:sp>
            <p:nvSpPr>
              <p:cNvPr id="348" name="Freeform: Shape 347">
                <a:extLst>
                  <a:ext uri="{FF2B5EF4-FFF2-40B4-BE49-F238E27FC236}">
                    <a16:creationId xmlns:a16="http://schemas.microsoft.com/office/drawing/2014/main" id="{A47A54A0-FB1A-4047-87CB-00EAEB1A8D66}"/>
                  </a:ext>
                </a:extLst>
              </p:cNvPr>
              <p:cNvSpPr/>
              <p:nvPr/>
            </p:nvSpPr>
            <p:spPr>
              <a:xfrm rot="16200000" flipV="1">
                <a:off x="11454214"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E6E7E8">
                  <a:alpha val="22000"/>
                </a:srgbClr>
              </a:solidFill>
              <a:ln w="14671" cap="flat">
                <a:noFill/>
                <a:prstDash val="solid"/>
                <a:miter/>
              </a:ln>
            </p:spPr>
            <p:txBody>
              <a:bodyPr anchor="ctr"/>
              <a:lstStyle/>
              <a:p>
                <a:endParaRPr/>
              </a:p>
            </p:txBody>
          </p:sp>
          <p:sp>
            <p:nvSpPr>
              <p:cNvPr id="349" name="Freeform: Shape 348">
                <a:extLst>
                  <a:ext uri="{FF2B5EF4-FFF2-40B4-BE49-F238E27FC236}">
                    <a16:creationId xmlns:a16="http://schemas.microsoft.com/office/drawing/2014/main" id="{64FDCCB7-1659-4D5A-8BD3-9EA8062822B6}"/>
                  </a:ext>
                </a:extLst>
              </p:cNvPr>
              <p:cNvSpPr/>
              <p:nvPr/>
            </p:nvSpPr>
            <p:spPr>
              <a:xfrm rot="16200000" flipV="1">
                <a:off x="11454141" y="4714825"/>
                <a:ext cx="762476" cy="660216"/>
              </a:xfrm>
              <a:custGeom>
                <a:avLst/>
                <a:gdLst>
                  <a:gd name="connsiteX0" fmla="*/ 762476 w 762476"/>
                  <a:gd name="connsiteY0" fmla="*/ 660217 h 660216"/>
                  <a:gd name="connsiteX1" fmla="*/ 381312 w 762476"/>
                  <a:gd name="connsiteY1" fmla="*/ 0 h 660216"/>
                  <a:gd name="connsiteX2" fmla="*/ 0 w 762476"/>
                  <a:gd name="connsiteY2" fmla="*/ 660217 h 660216"/>
                </a:gdLst>
                <a:ahLst/>
                <a:cxnLst>
                  <a:cxn ang="0">
                    <a:pos x="connsiteX0" y="connsiteY0"/>
                  </a:cxn>
                  <a:cxn ang="0">
                    <a:pos x="connsiteX1" y="connsiteY1"/>
                  </a:cxn>
                  <a:cxn ang="0">
                    <a:pos x="connsiteX2" y="connsiteY2"/>
                  </a:cxn>
                </a:cxnLst>
                <a:rect l="l" t="t" r="r" b="b"/>
                <a:pathLst>
                  <a:path w="762476" h="660216">
                    <a:moveTo>
                      <a:pt x="762476" y="660217"/>
                    </a:moveTo>
                    <a:lnTo>
                      <a:pt x="381312" y="0"/>
                    </a:lnTo>
                    <a:lnTo>
                      <a:pt x="0" y="660217"/>
                    </a:lnTo>
                    <a:close/>
                  </a:path>
                </a:pathLst>
              </a:custGeom>
              <a:solidFill>
                <a:srgbClr val="BCBEC0">
                  <a:alpha val="22000"/>
                </a:srgbClr>
              </a:solidFill>
              <a:ln w="14671" cap="flat">
                <a:noFill/>
                <a:prstDash val="solid"/>
                <a:miter/>
              </a:ln>
            </p:spPr>
            <p:txBody>
              <a:bodyPr anchor="ctr"/>
              <a:lstStyle/>
              <a:p>
                <a:endParaRPr/>
              </a:p>
            </p:txBody>
          </p:sp>
          <p:sp>
            <p:nvSpPr>
              <p:cNvPr id="350" name="Freeform: Shape 349">
                <a:extLst>
                  <a:ext uri="{FF2B5EF4-FFF2-40B4-BE49-F238E27FC236}">
                    <a16:creationId xmlns:a16="http://schemas.microsoft.com/office/drawing/2014/main" id="{58F2DF8A-9700-4A94-87D0-4EE55D506ACE}"/>
                  </a:ext>
                </a:extLst>
              </p:cNvPr>
              <p:cNvSpPr/>
              <p:nvPr/>
            </p:nvSpPr>
            <p:spPr>
              <a:xfrm rot="16200000" flipV="1">
                <a:off x="11454214" y="3952422"/>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chemeClr val="accent5">
                  <a:alpha val="22000"/>
                </a:schemeClr>
              </a:solidFill>
              <a:ln w="14671" cap="flat">
                <a:noFill/>
                <a:prstDash val="solid"/>
                <a:miter/>
              </a:ln>
            </p:spPr>
            <p:txBody>
              <a:bodyPr anchor="ctr"/>
              <a:lstStyle/>
              <a:p>
                <a:endParaRPr/>
              </a:p>
            </p:txBody>
          </p:sp>
          <p:sp>
            <p:nvSpPr>
              <p:cNvPr id="351" name="Freeform: Shape 350">
                <a:extLst>
                  <a:ext uri="{FF2B5EF4-FFF2-40B4-BE49-F238E27FC236}">
                    <a16:creationId xmlns:a16="http://schemas.microsoft.com/office/drawing/2014/main" id="{62D78300-5F30-487B-B6D1-D03C65587345}"/>
                  </a:ext>
                </a:extLst>
              </p:cNvPr>
              <p:cNvSpPr/>
              <p:nvPr/>
            </p:nvSpPr>
            <p:spPr>
              <a:xfrm rot="16200000" flipV="1">
                <a:off x="11490599" y="464902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52" name="Freeform: Shape 351">
                <a:extLst>
                  <a:ext uri="{FF2B5EF4-FFF2-40B4-BE49-F238E27FC236}">
                    <a16:creationId xmlns:a16="http://schemas.microsoft.com/office/drawing/2014/main" id="{02FCC900-08AB-4F61-811D-6D3A2F20897E}"/>
                  </a:ext>
                </a:extLst>
              </p:cNvPr>
              <p:cNvSpPr/>
              <p:nvPr/>
            </p:nvSpPr>
            <p:spPr>
              <a:xfrm rot="16200000" flipV="1">
                <a:off x="11454214" y="3190092"/>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F1F2F2">
                  <a:alpha val="25000"/>
                </a:srgbClr>
              </a:solidFill>
              <a:ln w="14671" cap="flat">
                <a:noFill/>
                <a:prstDash val="solid"/>
                <a:miter/>
              </a:ln>
            </p:spPr>
            <p:txBody>
              <a:bodyPr anchor="ctr"/>
              <a:lstStyle/>
              <a:p>
                <a:endParaRPr/>
              </a:p>
            </p:txBody>
          </p:sp>
          <p:sp>
            <p:nvSpPr>
              <p:cNvPr id="354" name="Freeform: Shape 353">
                <a:extLst>
                  <a:ext uri="{FF2B5EF4-FFF2-40B4-BE49-F238E27FC236}">
                    <a16:creationId xmlns:a16="http://schemas.microsoft.com/office/drawing/2014/main" id="{236E3A88-76B0-4F3A-92B2-65F9DAA8E1ED}"/>
                  </a:ext>
                </a:extLst>
              </p:cNvPr>
              <p:cNvSpPr/>
              <p:nvPr/>
            </p:nvSpPr>
            <p:spPr>
              <a:xfrm rot="16200000" flipV="1">
                <a:off x="11490599"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356" name="Freeform: Shape 355">
                <a:extLst>
                  <a:ext uri="{FF2B5EF4-FFF2-40B4-BE49-F238E27FC236}">
                    <a16:creationId xmlns:a16="http://schemas.microsoft.com/office/drawing/2014/main" id="{9EC33911-4910-4B8D-A60F-F363C92A79C1}"/>
                  </a:ext>
                </a:extLst>
              </p:cNvPr>
              <p:cNvSpPr/>
              <p:nvPr/>
            </p:nvSpPr>
            <p:spPr>
              <a:xfrm rot="16200000" flipV="1">
                <a:off x="11454214" y="3571257"/>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57" name="Freeform: Shape 356">
                <a:extLst>
                  <a:ext uri="{FF2B5EF4-FFF2-40B4-BE49-F238E27FC236}">
                    <a16:creationId xmlns:a16="http://schemas.microsoft.com/office/drawing/2014/main" id="{1B820B1B-73D5-4932-9529-786B94F3B336}"/>
                  </a:ext>
                </a:extLst>
              </p:cNvPr>
              <p:cNvSpPr/>
              <p:nvPr/>
            </p:nvSpPr>
            <p:spPr>
              <a:xfrm rot="16200000" flipV="1">
                <a:off x="11454214" y="4333587"/>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58" name="Freeform: Shape 357">
                <a:extLst>
                  <a:ext uri="{FF2B5EF4-FFF2-40B4-BE49-F238E27FC236}">
                    <a16:creationId xmlns:a16="http://schemas.microsoft.com/office/drawing/2014/main" id="{C5BDEF2B-DAE2-460C-A5F9-BD009BFF96DC}"/>
                  </a:ext>
                </a:extLst>
              </p:cNvPr>
              <p:cNvSpPr/>
              <p:nvPr/>
            </p:nvSpPr>
            <p:spPr>
              <a:xfrm rot="16200000" flipV="1">
                <a:off x="11454140" y="5095990"/>
                <a:ext cx="762477" cy="660216"/>
              </a:xfrm>
              <a:custGeom>
                <a:avLst/>
                <a:gdLst>
                  <a:gd name="connsiteX0" fmla="*/ 762477 w 762477"/>
                  <a:gd name="connsiteY0" fmla="*/ 0 h 660216"/>
                  <a:gd name="connsiteX1" fmla="*/ 0 w 762477"/>
                  <a:gd name="connsiteY1" fmla="*/ 0 h 660216"/>
                  <a:gd name="connsiteX2" fmla="*/ 381166 w 762477"/>
                  <a:gd name="connsiteY2" fmla="*/ 660217 h 660216"/>
                </a:gdLst>
                <a:ahLst/>
                <a:cxnLst>
                  <a:cxn ang="0">
                    <a:pos x="connsiteX0" y="connsiteY0"/>
                  </a:cxn>
                  <a:cxn ang="0">
                    <a:pos x="connsiteX1" y="connsiteY1"/>
                  </a:cxn>
                  <a:cxn ang="0">
                    <a:pos x="connsiteX2" y="connsiteY2"/>
                  </a:cxn>
                </a:cxnLst>
                <a:rect l="l" t="t" r="r" b="b"/>
                <a:pathLst>
                  <a:path w="762477" h="660216">
                    <a:moveTo>
                      <a:pt x="762477" y="0"/>
                    </a:moveTo>
                    <a:lnTo>
                      <a:pt x="0" y="0"/>
                    </a:lnTo>
                    <a:lnTo>
                      <a:pt x="381166" y="660217"/>
                    </a:lnTo>
                    <a:close/>
                  </a:path>
                </a:pathLst>
              </a:custGeom>
              <a:solidFill>
                <a:srgbClr val="F1F2F2">
                  <a:alpha val="22000"/>
                </a:srgbClr>
              </a:solidFill>
              <a:ln w="14671" cap="flat">
                <a:noFill/>
                <a:prstDash val="solid"/>
                <a:miter/>
              </a:ln>
            </p:spPr>
            <p:txBody>
              <a:bodyPr anchor="ctr"/>
              <a:lstStyle/>
              <a:p>
                <a:endParaRPr/>
              </a:p>
            </p:txBody>
          </p:sp>
          <p:sp>
            <p:nvSpPr>
              <p:cNvPr id="359" name="Freeform: Shape 358">
                <a:extLst>
                  <a:ext uri="{FF2B5EF4-FFF2-40B4-BE49-F238E27FC236}">
                    <a16:creationId xmlns:a16="http://schemas.microsoft.com/office/drawing/2014/main" id="{099095B7-79C5-44BA-B031-D47A47FFF7AD}"/>
                  </a:ext>
                </a:extLst>
              </p:cNvPr>
              <p:cNvSpPr/>
              <p:nvPr/>
            </p:nvSpPr>
            <p:spPr>
              <a:xfrm rot="16200000" flipV="1">
                <a:off x="11454214" y="5858394"/>
                <a:ext cx="762329" cy="660216"/>
              </a:xfrm>
              <a:custGeom>
                <a:avLst/>
                <a:gdLst>
                  <a:gd name="connsiteX0" fmla="*/ 381165 w 762329"/>
                  <a:gd name="connsiteY0" fmla="*/ 660217 h 660216"/>
                  <a:gd name="connsiteX1" fmla="*/ 762330 w 762329"/>
                  <a:gd name="connsiteY1" fmla="*/ 0 h 660216"/>
                  <a:gd name="connsiteX2" fmla="*/ 0 w 762329"/>
                  <a:gd name="connsiteY2" fmla="*/ 0 h 660216"/>
                  <a:gd name="connsiteX3" fmla="*/ 0 w 762329"/>
                  <a:gd name="connsiteY3" fmla="*/ 0 h 660216"/>
                  <a:gd name="connsiteX4" fmla="*/ 381165 w 762329"/>
                  <a:gd name="connsiteY4" fmla="*/ 660217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381165" y="660217"/>
                    </a:moveTo>
                    <a:lnTo>
                      <a:pt x="762330" y="0"/>
                    </a:lnTo>
                    <a:lnTo>
                      <a:pt x="0" y="0"/>
                    </a:ln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370" name="Freeform: Shape 369">
                <a:extLst>
                  <a:ext uri="{FF2B5EF4-FFF2-40B4-BE49-F238E27FC236}">
                    <a16:creationId xmlns:a16="http://schemas.microsoft.com/office/drawing/2014/main" id="{1AAD929D-5684-4ED7-8E1C-75AEEC93AC23}"/>
                  </a:ext>
                </a:extLst>
              </p:cNvPr>
              <p:cNvSpPr/>
              <p:nvPr/>
            </p:nvSpPr>
            <p:spPr>
              <a:xfrm rot="16200000" flipV="1">
                <a:off x="10793997" y="5858394"/>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BCBEC0">
                  <a:alpha val="22000"/>
                </a:srgbClr>
              </a:solidFill>
              <a:ln w="14671" cap="flat">
                <a:noFill/>
                <a:prstDash val="solid"/>
                <a:miter/>
              </a:ln>
            </p:spPr>
            <p:txBody>
              <a:bodyPr anchor="ctr"/>
              <a:lstStyle/>
              <a:p>
                <a:endParaRPr/>
              </a:p>
            </p:txBody>
          </p:sp>
          <p:sp>
            <p:nvSpPr>
              <p:cNvPr id="371" name="Freeform: Shape 370">
                <a:extLst>
                  <a:ext uri="{FF2B5EF4-FFF2-40B4-BE49-F238E27FC236}">
                    <a16:creationId xmlns:a16="http://schemas.microsoft.com/office/drawing/2014/main" id="{C88EDBFE-34C3-48B6-8BB6-95F3CFE28B76}"/>
                  </a:ext>
                </a:extLst>
              </p:cNvPr>
              <p:cNvSpPr/>
              <p:nvPr/>
            </p:nvSpPr>
            <p:spPr>
              <a:xfrm rot="16200000" flipV="1">
                <a:off x="10830383"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372" name="Freeform: Shape 371">
                <a:extLst>
                  <a:ext uri="{FF2B5EF4-FFF2-40B4-BE49-F238E27FC236}">
                    <a16:creationId xmlns:a16="http://schemas.microsoft.com/office/drawing/2014/main" id="{1603ED1D-D514-4AC4-A815-F8533F290A17}"/>
                  </a:ext>
                </a:extLst>
              </p:cNvPr>
              <p:cNvSpPr/>
              <p:nvPr/>
            </p:nvSpPr>
            <p:spPr>
              <a:xfrm rot="16200000" flipV="1">
                <a:off x="10793997" y="5096064"/>
                <a:ext cx="762330" cy="660216"/>
              </a:xfrm>
              <a:custGeom>
                <a:avLst/>
                <a:gdLst>
                  <a:gd name="connsiteX0" fmla="*/ 0 w 762330"/>
                  <a:gd name="connsiteY0" fmla="*/ 660217 h 660216"/>
                  <a:gd name="connsiteX1" fmla="*/ 762330 w 762330"/>
                  <a:gd name="connsiteY1" fmla="*/ 660217 h 660216"/>
                  <a:gd name="connsiteX2" fmla="*/ 381166 w 762330"/>
                  <a:gd name="connsiteY2" fmla="*/ 0 h 660216"/>
                </a:gdLst>
                <a:ahLst/>
                <a:cxnLst>
                  <a:cxn ang="0">
                    <a:pos x="connsiteX0" y="connsiteY0"/>
                  </a:cxn>
                  <a:cxn ang="0">
                    <a:pos x="connsiteX1" y="connsiteY1"/>
                  </a:cxn>
                  <a:cxn ang="0">
                    <a:pos x="connsiteX2" y="connsiteY2"/>
                  </a:cxn>
                </a:cxnLst>
                <a:rect l="l" t="t" r="r" b="b"/>
                <a:pathLst>
                  <a:path w="762330" h="660216">
                    <a:moveTo>
                      <a:pt x="0" y="660217"/>
                    </a:moveTo>
                    <a:lnTo>
                      <a:pt x="762330" y="660217"/>
                    </a:lnTo>
                    <a:lnTo>
                      <a:pt x="381166" y="0"/>
                    </a:lnTo>
                    <a:close/>
                  </a:path>
                </a:pathLst>
              </a:custGeom>
              <a:solidFill>
                <a:schemeClr val="accent5">
                  <a:alpha val="22000"/>
                </a:schemeClr>
              </a:solidFill>
              <a:ln w="14671" cap="flat">
                <a:noFill/>
                <a:prstDash val="solid"/>
                <a:miter/>
              </a:ln>
            </p:spPr>
            <p:txBody>
              <a:bodyPr anchor="ctr"/>
              <a:lstStyle/>
              <a:p>
                <a:pPr lvl="0"/>
                <a:endParaRPr/>
              </a:p>
            </p:txBody>
          </p:sp>
          <p:sp>
            <p:nvSpPr>
              <p:cNvPr id="373" name="Freeform: Shape 372">
                <a:extLst>
                  <a:ext uri="{FF2B5EF4-FFF2-40B4-BE49-F238E27FC236}">
                    <a16:creationId xmlns:a16="http://schemas.microsoft.com/office/drawing/2014/main" id="{10D5AB26-1EEB-477F-A433-0A56D1C8AB90}"/>
                  </a:ext>
                </a:extLst>
              </p:cNvPr>
              <p:cNvSpPr/>
              <p:nvPr/>
            </p:nvSpPr>
            <p:spPr>
              <a:xfrm rot="16200000" flipV="1">
                <a:off x="10793997" y="4333587"/>
                <a:ext cx="762329" cy="660216"/>
              </a:xfrm>
              <a:custGeom>
                <a:avLst/>
                <a:gdLst>
                  <a:gd name="connsiteX0" fmla="*/ 0 w 762329"/>
                  <a:gd name="connsiteY0" fmla="*/ 660217 h 660216"/>
                  <a:gd name="connsiteX1" fmla="*/ 762330 w 762329"/>
                  <a:gd name="connsiteY1" fmla="*/ 660217 h 660216"/>
                  <a:gd name="connsiteX2" fmla="*/ 381165 w 762329"/>
                  <a:gd name="connsiteY2" fmla="*/ 0 h 660216"/>
                </a:gdLst>
                <a:ahLst/>
                <a:cxnLst>
                  <a:cxn ang="0">
                    <a:pos x="connsiteX0" y="connsiteY0"/>
                  </a:cxn>
                  <a:cxn ang="0">
                    <a:pos x="connsiteX1" y="connsiteY1"/>
                  </a:cxn>
                  <a:cxn ang="0">
                    <a:pos x="connsiteX2" y="connsiteY2"/>
                  </a:cxn>
                </a:cxnLst>
                <a:rect l="l" t="t" r="r" b="b"/>
                <a:pathLst>
                  <a:path w="762329" h="660216">
                    <a:moveTo>
                      <a:pt x="0" y="660217"/>
                    </a:moveTo>
                    <a:lnTo>
                      <a:pt x="762330" y="660217"/>
                    </a:lnTo>
                    <a:lnTo>
                      <a:pt x="381165" y="0"/>
                    </a:lnTo>
                    <a:close/>
                  </a:path>
                </a:pathLst>
              </a:custGeom>
              <a:solidFill>
                <a:schemeClr val="accent5">
                  <a:alpha val="22000"/>
                </a:schemeClr>
              </a:solidFill>
              <a:ln w="14671" cap="flat">
                <a:noFill/>
                <a:prstDash val="solid"/>
                <a:miter/>
              </a:ln>
            </p:spPr>
            <p:txBody>
              <a:bodyPr anchor="ctr"/>
              <a:lstStyle/>
              <a:p>
                <a:pPr lvl="0"/>
                <a:endParaRPr/>
              </a:p>
            </p:txBody>
          </p:sp>
          <p:sp>
            <p:nvSpPr>
              <p:cNvPr id="374" name="Freeform: Shape 373">
                <a:extLst>
                  <a:ext uri="{FF2B5EF4-FFF2-40B4-BE49-F238E27FC236}">
                    <a16:creationId xmlns:a16="http://schemas.microsoft.com/office/drawing/2014/main" id="{83AC41A3-81FC-4451-9CA4-72767B06660F}"/>
                  </a:ext>
                </a:extLst>
              </p:cNvPr>
              <p:cNvSpPr/>
              <p:nvPr/>
            </p:nvSpPr>
            <p:spPr>
              <a:xfrm rot="16200000" flipV="1">
                <a:off x="10837645" y="5037598"/>
                <a:ext cx="146" cy="14671"/>
              </a:xfrm>
              <a:custGeom>
                <a:avLst/>
                <a:gdLst>
                  <a:gd name="connsiteX0" fmla="*/ 0 w 146"/>
                  <a:gd name="connsiteY0" fmla="*/ 0 h 14671"/>
                  <a:gd name="connsiteX1" fmla="*/ 147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0" y="0"/>
                    </a:moveTo>
                    <a:lnTo>
                      <a:pt x="147"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377" name="Freeform: Shape 376">
                <a:extLst>
                  <a:ext uri="{FF2B5EF4-FFF2-40B4-BE49-F238E27FC236}">
                    <a16:creationId xmlns:a16="http://schemas.microsoft.com/office/drawing/2014/main" id="{2C13FDB2-4FD2-4E61-80E4-7D836EF16AC2}"/>
                  </a:ext>
                </a:extLst>
              </p:cNvPr>
              <p:cNvSpPr/>
              <p:nvPr/>
            </p:nvSpPr>
            <p:spPr>
              <a:xfrm rot="16200000" flipV="1">
                <a:off x="10830383"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anchor="ctr"/>
              <a:lstStyle/>
              <a:p>
                <a:endParaRPr/>
              </a:p>
            </p:txBody>
          </p:sp>
          <p:sp>
            <p:nvSpPr>
              <p:cNvPr id="381" name="Freeform: Shape 380">
                <a:extLst>
                  <a:ext uri="{FF2B5EF4-FFF2-40B4-BE49-F238E27FC236}">
                    <a16:creationId xmlns:a16="http://schemas.microsoft.com/office/drawing/2014/main" id="{130BCE62-0C3D-4BE5-8358-0B3DD8630798}"/>
                  </a:ext>
                </a:extLst>
              </p:cNvPr>
              <p:cNvSpPr/>
              <p:nvPr/>
            </p:nvSpPr>
            <p:spPr>
              <a:xfrm rot="16200000" flipV="1">
                <a:off x="10793924" y="4714825"/>
                <a:ext cx="762476" cy="660216"/>
              </a:xfrm>
              <a:custGeom>
                <a:avLst/>
                <a:gdLst>
                  <a:gd name="connsiteX0" fmla="*/ 381165 w 762476"/>
                  <a:gd name="connsiteY0" fmla="*/ 660217 h 660216"/>
                  <a:gd name="connsiteX1" fmla="*/ 381312 w 762476"/>
                  <a:gd name="connsiteY1" fmla="*/ 660217 h 660216"/>
                  <a:gd name="connsiteX2" fmla="*/ 762476 w 762476"/>
                  <a:gd name="connsiteY2" fmla="*/ 0 h 660216"/>
                  <a:gd name="connsiteX3" fmla="*/ 0 w 762476"/>
                  <a:gd name="connsiteY3" fmla="*/ 0 h 660216"/>
                </a:gdLst>
                <a:ahLst/>
                <a:cxnLst>
                  <a:cxn ang="0">
                    <a:pos x="connsiteX0" y="connsiteY0"/>
                  </a:cxn>
                  <a:cxn ang="0">
                    <a:pos x="connsiteX1" y="connsiteY1"/>
                  </a:cxn>
                  <a:cxn ang="0">
                    <a:pos x="connsiteX2" y="connsiteY2"/>
                  </a:cxn>
                  <a:cxn ang="0">
                    <a:pos x="connsiteX3" y="connsiteY3"/>
                  </a:cxn>
                </a:cxnLst>
                <a:rect l="l" t="t" r="r" b="b"/>
                <a:pathLst>
                  <a:path w="762476" h="660216">
                    <a:moveTo>
                      <a:pt x="381165" y="660217"/>
                    </a:moveTo>
                    <a:lnTo>
                      <a:pt x="381312" y="660217"/>
                    </a:lnTo>
                    <a:lnTo>
                      <a:pt x="762476"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82" name="Freeform: Shape 381">
                <a:extLst>
                  <a:ext uri="{FF2B5EF4-FFF2-40B4-BE49-F238E27FC236}">
                    <a16:creationId xmlns:a16="http://schemas.microsoft.com/office/drawing/2014/main" id="{28F21245-4441-4932-A63D-E2F8CF8D7220}"/>
                  </a:ext>
                </a:extLst>
              </p:cNvPr>
              <p:cNvSpPr/>
              <p:nvPr/>
            </p:nvSpPr>
            <p:spPr>
              <a:xfrm rot="16200000" flipV="1">
                <a:off x="10793997" y="5477229"/>
                <a:ext cx="762330" cy="660216"/>
              </a:xfrm>
              <a:custGeom>
                <a:avLst/>
                <a:gdLst>
                  <a:gd name="connsiteX0" fmla="*/ 762330 w 762330"/>
                  <a:gd name="connsiteY0" fmla="*/ 0 h 660216"/>
                  <a:gd name="connsiteX1" fmla="*/ 0 w 762330"/>
                  <a:gd name="connsiteY1" fmla="*/ 0 h 660216"/>
                  <a:gd name="connsiteX2" fmla="*/ 0 w 762330"/>
                  <a:gd name="connsiteY2" fmla="*/ 0 h 660216"/>
                  <a:gd name="connsiteX3" fmla="*/ 381165 w 762330"/>
                  <a:gd name="connsiteY3" fmla="*/ 660217 h 660216"/>
                </a:gdLst>
                <a:ahLst/>
                <a:cxnLst>
                  <a:cxn ang="0">
                    <a:pos x="connsiteX0" y="connsiteY0"/>
                  </a:cxn>
                  <a:cxn ang="0">
                    <a:pos x="connsiteX1" y="connsiteY1"/>
                  </a:cxn>
                  <a:cxn ang="0">
                    <a:pos x="connsiteX2" y="connsiteY2"/>
                  </a:cxn>
                  <a:cxn ang="0">
                    <a:pos x="connsiteX3" y="connsiteY3"/>
                  </a:cxn>
                </a:cxnLst>
                <a:rect l="l" t="t" r="r" b="b"/>
                <a:pathLst>
                  <a:path w="762330" h="660216">
                    <a:moveTo>
                      <a:pt x="762330" y="0"/>
                    </a:moveTo>
                    <a:lnTo>
                      <a:pt x="0" y="0"/>
                    </a:lnTo>
                    <a:lnTo>
                      <a:pt x="0" y="0"/>
                    </a:lnTo>
                    <a:lnTo>
                      <a:pt x="381165" y="660217"/>
                    </a:lnTo>
                    <a:close/>
                  </a:path>
                </a:pathLst>
              </a:custGeom>
              <a:solidFill>
                <a:schemeClr val="accent5">
                  <a:alpha val="22000"/>
                </a:schemeClr>
              </a:solidFill>
              <a:ln w="14671" cap="flat">
                <a:noFill/>
                <a:prstDash val="solid"/>
                <a:miter/>
              </a:ln>
            </p:spPr>
            <p:txBody>
              <a:bodyPr anchor="ctr"/>
              <a:lstStyle/>
              <a:p>
                <a:pPr lvl="0"/>
                <a:endParaRPr/>
              </a:p>
            </p:txBody>
          </p:sp>
          <p:sp>
            <p:nvSpPr>
              <p:cNvPr id="394" name="Freeform: Shape 393">
                <a:extLst>
                  <a:ext uri="{FF2B5EF4-FFF2-40B4-BE49-F238E27FC236}">
                    <a16:creationId xmlns:a16="http://schemas.microsoft.com/office/drawing/2014/main" id="{6565A486-D0A5-4C2C-8387-4D2BB203FBF6}"/>
                  </a:ext>
                </a:extLst>
              </p:cNvPr>
              <p:cNvSpPr/>
              <p:nvPr/>
            </p:nvSpPr>
            <p:spPr>
              <a:xfrm rot="16200000" flipV="1">
                <a:off x="10170166"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95" name="Freeform: Shape 394">
                <a:extLst>
                  <a:ext uri="{FF2B5EF4-FFF2-40B4-BE49-F238E27FC236}">
                    <a16:creationId xmlns:a16="http://schemas.microsoft.com/office/drawing/2014/main" id="{AC75F14B-F842-4B51-BC7B-0AAC22284C53}"/>
                  </a:ext>
                </a:extLst>
              </p:cNvPr>
              <p:cNvSpPr/>
              <p:nvPr/>
            </p:nvSpPr>
            <p:spPr>
              <a:xfrm rot="16200000" flipV="1">
                <a:off x="10133781"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D1D3D4">
                  <a:alpha val="22000"/>
                </a:srgbClr>
              </a:solidFill>
              <a:ln w="14671" cap="flat">
                <a:noFill/>
                <a:prstDash val="solid"/>
                <a:miter/>
              </a:ln>
            </p:spPr>
            <p:txBody>
              <a:bodyPr anchor="ctr"/>
              <a:lstStyle/>
              <a:p>
                <a:endParaRPr/>
              </a:p>
            </p:txBody>
          </p:sp>
          <p:sp>
            <p:nvSpPr>
              <p:cNvPr id="398" name="Freeform: Shape 397">
                <a:extLst>
                  <a:ext uri="{FF2B5EF4-FFF2-40B4-BE49-F238E27FC236}">
                    <a16:creationId xmlns:a16="http://schemas.microsoft.com/office/drawing/2014/main" id="{48444F31-4401-4931-961B-7C93B3E7BA17}"/>
                  </a:ext>
                </a:extLst>
              </p:cNvPr>
              <p:cNvSpPr/>
              <p:nvPr/>
            </p:nvSpPr>
            <p:spPr>
              <a:xfrm rot="16200000" flipV="1">
                <a:off x="10177428"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401" name="Freeform: Shape 400">
                <a:extLst>
                  <a:ext uri="{FF2B5EF4-FFF2-40B4-BE49-F238E27FC236}">
                    <a16:creationId xmlns:a16="http://schemas.microsoft.com/office/drawing/2014/main" id="{F66880EA-EA8C-4628-A926-40110E7DDE03}"/>
                  </a:ext>
                </a:extLst>
              </p:cNvPr>
              <p:cNvSpPr/>
              <p:nvPr/>
            </p:nvSpPr>
            <p:spPr>
              <a:xfrm rot="16200000" flipV="1">
                <a:off x="10170166"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405" name="Freeform: Shape 404">
                <a:extLst>
                  <a:ext uri="{FF2B5EF4-FFF2-40B4-BE49-F238E27FC236}">
                    <a16:creationId xmlns:a16="http://schemas.microsoft.com/office/drawing/2014/main" id="{59D28809-7853-459E-8C39-AE9C79F8BCFF}"/>
                  </a:ext>
                </a:extLst>
              </p:cNvPr>
              <p:cNvSpPr/>
              <p:nvPr/>
            </p:nvSpPr>
            <p:spPr>
              <a:xfrm rot="16200000" flipV="1">
                <a:off x="10133781" y="5096064"/>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406" name="Freeform: Shape 405">
                <a:extLst>
                  <a:ext uri="{FF2B5EF4-FFF2-40B4-BE49-F238E27FC236}">
                    <a16:creationId xmlns:a16="http://schemas.microsoft.com/office/drawing/2014/main" id="{80A78582-B707-438E-B50B-F6DB301AE716}"/>
                  </a:ext>
                </a:extLst>
              </p:cNvPr>
              <p:cNvSpPr/>
              <p:nvPr/>
            </p:nvSpPr>
            <p:spPr>
              <a:xfrm rot="16200000" flipV="1">
                <a:off x="10133781" y="5858394"/>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18" name="Freeform: Shape 417">
                <a:extLst>
                  <a:ext uri="{FF2B5EF4-FFF2-40B4-BE49-F238E27FC236}">
                    <a16:creationId xmlns:a16="http://schemas.microsoft.com/office/drawing/2014/main" id="{40A796EF-CDFF-40AA-A8E1-0B3AA61A14F5}"/>
                  </a:ext>
                </a:extLst>
              </p:cNvPr>
              <p:cNvSpPr/>
              <p:nvPr/>
            </p:nvSpPr>
            <p:spPr>
              <a:xfrm rot="16200000" flipV="1">
                <a:off x="9509949"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21" name="Freeform: Shape 420">
                <a:extLst>
                  <a:ext uri="{FF2B5EF4-FFF2-40B4-BE49-F238E27FC236}">
                    <a16:creationId xmlns:a16="http://schemas.microsoft.com/office/drawing/2014/main" id="{CD01ECD9-48F6-4A2B-8D96-9B32A27001E4}"/>
                  </a:ext>
                </a:extLst>
              </p:cNvPr>
              <p:cNvSpPr/>
              <p:nvPr/>
            </p:nvSpPr>
            <p:spPr>
              <a:xfrm rot="16200000" flipV="1">
                <a:off x="9509949" y="503033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24" name="Freeform: Shape 423">
                <a:extLst>
                  <a:ext uri="{FF2B5EF4-FFF2-40B4-BE49-F238E27FC236}">
                    <a16:creationId xmlns:a16="http://schemas.microsoft.com/office/drawing/2014/main" id="{2C5227BC-5D19-4888-AC0B-DB5C6EC2AA42}"/>
                  </a:ext>
                </a:extLst>
              </p:cNvPr>
              <p:cNvSpPr/>
              <p:nvPr/>
            </p:nvSpPr>
            <p:spPr>
              <a:xfrm rot="16200000" flipV="1">
                <a:off x="9509949"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29" name="Freeform: Shape 428">
                <a:extLst>
                  <a:ext uri="{FF2B5EF4-FFF2-40B4-BE49-F238E27FC236}">
                    <a16:creationId xmlns:a16="http://schemas.microsoft.com/office/drawing/2014/main" id="{CD0E318E-1B1B-40EA-88C1-C2C960B4066C}"/>
                  </a:ext>
                </a:extLst>
              </p:cNvPr>
              <p:cNvSpPr/>
              <p:nvPr/>
            </p:nvSpPr>
            <p:spPr>
              <a:xfrm rot="16200000" flipV="1">
                <a:off x="9473564" y="5477229"/>
                <a:ext cx="762330" cy="660216"/>
              </a:xfrm>
              <a:custGeom>
                <a:avLst/>
                <a:gdLst>
                  <a:gd name="connsiteX0" fmla="*/ 0 w 762330"/>
                  <a:gd name="connsiteY0" fmla="*/ 0 h 660216"/>
                  <a:gd name="connsiteX1" fmla="*/ 381165 w 762330"/>
                  <a:gd name="connsiteY1" fmla="*/ 660217 h 660216"/>
                  <a:gd name="connsiteX2" fmla="*/ 762330 w 762330"/>
                  <a:gd name="connsiteY2" fmla="*/ 0 h 660216"/>
                  <a:gd name="connsiteX3" fmla="*/ 0 w 762330"/>
                  <a:gd name="connsiteY3" fmla="*/ 0 h 660216"/>
                </a:gdLst>
                <a:ahLst/>
                <a:cxnLst>
                  <a:cxn ang="0">
                    <a:pos x="connsiteX0" y="connsiteY0"/>
                  </a:cxn>
                  <a:cxn ang="0">
                    <a:pos x="connsiteX1" y="connsiteY1"/>
                  </a:cxn>
                  <a:cxn ang="0">
                    <a:pos x="connsiteX2" y="connsiteY2"/>
                  </a:cxn>
                  <a:cxn ang="0">
                    <a:pos x="connsiteX3" y="connsiteY3"/>
                  </a:cxn>
                </a:cxnLst>
                <a:rect l="l" t="t" r="r" b="b"/>
                <a:pathLst>
                  <a:path w="762330" h="660216">
                    <a:moveTo>
                      <a:pt x="0" y="0"/>
                    </a:moveTo>
                    <a:lnTo>
                      <a:pt x="381165" y="660217"/>
                    </a:lnTo>
                    <a:lnTo>
                      <a:pt x="762330" y="0"/>
                    </a:lnTo>
                    <a:lnTo>
                      <a:pt x="0" y="0"/>
                    </a:lnTo>
                    <a:close/>
                  </a:path>
                </a:pathLst>
              </a:custGeom>
              <a:solidFill>
                <a:srgbClr val="BCBEC0">
                  <a:alpha val="8000"/>
                </a:srgbClr>
              </a:solidFill>
              <a:ln w="14671" cap="flat">
                <a:noFill/>
                <a:prstDash val="solid"/>
                <a:miter/>
              </a:ln>
            </p:spPr>
            <p:txBody>
              <a:bodyPr anchor="ctr"/>
              <a:lstStyle/>
              <a:p>
                <a:pPr lvl="0"/>
                <a:endParaRPr/>
              </a:p>
            </p:txBody>
          </p:sp>
          <p:sp>
            <p:nvSpPr>
              <p:cNvPr id="440" name="Freeform: Shape 439">
                <a:extLst>
                  <a:ext uri="{FF2B5EF4-FFF2-40B4-BE49-F238E27FC236}">
                    <a16:creationId xmlns:a16="http://schemas.microsoft.com/office/drawing/2014/main" id="{31763223-BBBB-487E-B9FA-BAD4D45F4E85}"/>
                  </a:ext>
                </a:extLst>
              </p:cNvPr>
              <p:cNvSpPr/>
              <p:nvPr/>
            </p:nvSpPr>
            <p:spPr>
              <a:xfrm rot="16200000" flipV="1">
                <a:off x="8849733"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43" name="Freeform: Shape 442">
                <a:extLst>
                  <a:ext uri="{FF2B5EF4-FFF2-40B4-BE49-F238E27FC236}">
                    <a16:creationId xmlns:a16="http://schemas.microsoft.com/office/drawing/2014/main" id="{E57765E6-7582-4AA0-A405-228491F379FB}"/>
                  </a:ext>
                </a:extLst>
              </p:cNvPr>
              <p:cNvSpPr/>
              <p:nvPr/>
            </p:nvSpPr>
            <p:spPr>
              <a:xfrm rot="16200000" flipV="1">
                <a:off x="8856995"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47" name="Freeform: Shape 446">
                <a:extLst>
                  <a:ext uri="{FF2B5EF4-FFF2-40B4-BE49-F238E27FC236}">
                    <a16:creationId xmlns:a16="http://schemas.microsoft.com/office/drawing/2014/main" id="{12F3EC54-796B-410C-BB6F-0D97195B84FC}"/>
                  </a:ext>
                </a:extLst>
              </p:cNvPr>
              <p:cNvSpPr/>
              <p:nvPr/>
            </p:nvSpPr>
            <p:spPr>
              <a:xfrm rot="16200000" flipV="1">
                <a:off x="8849733"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grpSp>
        <p:sp>
          <p:nvSpPr>
            <p:cNvPr id="195" name="Freeform: Shape 194">
              <a:extLst>
                <a:ext uri="{FF2B5EF4-FFF2-40B4-BE49-F238E27FC236}">
                  <a16:creationId xmlns:a16="http://schemas.microsoft.com/office/drawing/2014/main" id="{A00E1DF2-A7C6-48DF-9016-3E5A3C26AFC5}"/>
                </a:ext>
              </a:extLst>
            </p:cNvPr>
            <p:cNvSpPr/>
            <p:nvPr userDrawn="1"/>
          </p:nvSpPr>
          <p:spPr>
            <a:xfrm rot="16200000" flipV="1">
              <a:off x="10843292"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BCBEC0">
                <a:alpha val="8000"/>
              </a:srgbClr>
            </a:solidFill>
            <a:ln w="14671" cap="flat">
              <a:noFill/>
              <a:prstDash val="solid"/>
              <a:miter/>
            </a:ln>
          </p:spPr>
          <p:txBody>
            <a:bodyPr wrap="square" anchor="ctr">
              <a:noAutofit/>
            </a:bodyPr>
            <a:lstStyle/>
            <a:p>
              <a:pPr lvl="0"/>
              <a:endParaRPr/>
            </a:p>
          </p:txBody>
        </p:sp>
      </p:grpSp>
      <p:sp>
        <p:nvSpPr>
          <p:cNvPr id="194" name="Freeform: Shape 193">
            <a:extLst>
              <a:ext uri="{FF2B5EF4-FFF2-40B4-BE49-F238E27FC236}">
                <a16:creationId xmlns:a16="http://schemas.microsoft.com/office/drawing/2014/main" id="{678D559B-85ED-48E0-A36A-00DC709F9F94}"/>
              </a:ext>
            </a:extLst>
          </p:cNvPr>
          <p:cNvSpPr/>
          <p:nvPr/>
        </p:nvSpPr>
        <p:spPr>
          <a:xfrm rot="16200000" flipV="1">
            <a:off x="10183076"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F1F2F2">
              <a:alpha val="22000"/>
            </a:srgbClr>
          </a:solidFill>
          <a:ln w="14671" cap="flat">
            <a:noFill/>
            <a:prstDash val="solid"/>
            <a:miter/>
          </a:ln>
        </p:spPr>
        <p:txBody>
          <a:bodyPr wrap="square" anchor="ctr">
            <a:noAutofit/>
          </a:bodyPr>
          <a:lstStyle/>
          <a:p>
            <a:endParaRPr/>
          </a:p>
        </p:txBody>
      </p:sp>
      <p:sp>
        <p:nvSpPr>
          <p:cNvPr id="187" name="Freeform: Shape 186">
            <a:extLst>
              <a:ext uri="{FF2B5EF4-FFF2-40B4-BE49-F238E27FC236}">
                <a16:creationId xmlns:a16="http://schemas.microsoft.com/office/drawing/2014/main" id="{65F6ECB5-6DEB-40B3-BE41-D04AE5AA04DB}"/>
              </a:ext>
            </a:extLst>
          </p:cNvPr>
          <p:cNvSpPr/>
          <p:nvPr/>
        </p:nvSpPr>
        <p:spPr>
          <a:xfrm rot="16200000" flipV="1">
            <a:off x="10456271"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D1D3D4">
              <a:alpha val="22000"/>
            </a:srgbClr>
          </a:solidFill>
          <a:ln w="14671" cap="flat">
            <a:noFill/>
            <a:prstDash val="solid"/>
            <a:miter/>
          </a:ln>
        </p:spPr>
        <p:txBody>
          <a:bodyPr wrap="square" anchor="ctr">
            <a:noAutofit/>
          </a:bodyPr>
          <a:lstStyle/>
          <a:p>
            <a:endParaRPr/>
          </a:p>
        </p:txBody>
      </p:sp>
      <p:sp>
        <p:nvSpPr>
          <p:cNvPr id="188" name="Freeform: Shape 187">
            <a:extLst>
              <a:ext uri="{FF2B5EF4-FFF2-40B4-BE49-F238E27FC236}">
                <a16:creationId xmlns:a16="http://schemas.microsoft.com/office/drawing/2014/main" id="{190EA8B4-FCD4-4AF5-9890-362A9AE19BE3}"/>
              </a:ext>
            </a:extLst>
          </p:cNvPr>
          <p:cNvSpPr/>
          <p:nvPr/>
        </p:nvSpPr>
        <p:spPr>
          <a:xfrm rot="16200000" flipV="1">
            <a:off x="9628800"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8000"/>
            </a:srgbClr>
          </a:solidFill>
          <a:ln w="14671" cap="flat">
            <a:noFill/>
            <a:prstDash val="solid"/>
            <a:miter/>
          </a:ln>
        </p:spPr>
        <p:txBody>
          <a:bodyPr wrap="square" anchor="ctr">
            <a:noAutofit/>
          </a:bodyPr>
          <a:lstStyle/>
          <a:p>
            <a:pPr lvl="0"/>
            <a:endParaRPr/>
          </a:p>
        </p:txBody>
      </p:sp>
      <p:sp>
        <p:nvSpPr>
          <p:cNvPr id="193" name="Freeform: Shape 192">
            <a:extLst>
              <a:ext uri="{FF2B5EF4-FFF2-40B4-BE49-F238E27FC236}">
                <a16:creationId xmlns:a16="http://schemas.microsoft.com/office/drawing/2014/main" id="{2831C717-1980-4B57-BB0A-B15CE8265C1E}"/>
              </a:ext>
            </a:extLst>
          </p:cNvPr>
          <p:cNvSpPr/>
          <p:nvPr/>
        </p:nvSpPr>
        <p:spPr>
          <a:xfrm rot="16200000" flipV="1">
            <a:off x="9522859"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D1D3D4">
              <a:alpha val="22000"/>
            </a:srgbClr>
          </a:solidFill>
          <a:ln w="14671" cap="flat">
            <a:noFill/>
            <a:prstDash val="solid"/>
            <a:miter/>
          </a:ln>
        </p:spPr>
        <p:txBody>
          <a:bodyPr wrap="square" anchor="ctr">
            <a:noAutofit/>
          </a:bodyPr>
          <a:lstStyle/>
          <a:p>
            <a:endParaRPr/>
          </a:p>
        </p:txBody>
      </p:sp>
      <p:sp>
        <p:nvSpPr>
          <p:cNvPr id="2" name="Title Placeholder 1">
            <a:extLst>
              <a:ext uri="{FF2B5EF4-FFF2-40B4-BE49-F238E27FC236}">
                <a16:creationId xmlns:a16="http://schemas.microsoft.com/office/drawing/2014/main" id="{90EB1B26-C990-4128-BFD3-136F8A515544}"/>
              </a:ext>
            </a:extLst>
          </p:cNvPr>
          <p:cNvSpPr>
            <a:spLocks noGrp="1"/>
          </p:cNvSpPr>
          <p:nvPr userDrawn="1">
            <p:ph type="title"/>
          </p:nvPr>
        </p:nvSpPr>
        <p:spPr>
          <a:xfrm>
            <a:off x="228600" y="228600"/>
            <a:ext cx="11734800" cy="1009650"/>
          </a:xfrm>
          <a:prstGeom prst="rect">
            <a:avLst/>
          </a:prstGeom>
        </p:spPr>
        <p:txBody>
          <a:bodyPr vert="horz" lIns="0" tIns="0" rIns="0" bIns="0" anchor="b">
            <a:noAutofit/>
          </a:bodyPr>
          <a:lstStyle/>
          <a:p>
            <a:r>
              <a:t>Click to edit Master title style</a:t>
            </a:r>
          </a:p>
        </p:txBody>
      </p:sp>
      <p:sp>
        <p:nvSpPr>
          <p:cNvPr id="4" name="Date Placeholder 3">
            <a:extLst>
              <a:ext uri="{FF2B5EF4-FFF2-40B4-BE49-F238E27FC236}">
                <a16:creationId xmlns:a16="http://schemas.microsoft.com/office/drawing/2014/main" id="{A1053ABA-F604-4D92-ACC2-9AA1EB8B3966}"/>
              </a:ext>
            </a:extLst>
          </p:cNvPr>
          <p:cNvSpPr>
            <a:spLocks noGrp="1"/>
          </p:cNvSpPr>
          <p:nvPr userDrawn="1">
            <p:ph type="dt" sz="half" idx="2"/>
          </p:nvPr>
        </p:nvSpPr>
        <p:spPr>
          <a:xfrm>
            <a:off x="228600" y="7270750"/>
            <a:ext cx="2743200" cy="365125"/>
          </a:xfrm>
          <a:prstGeom prst="rect">
            <a:avLst/>
          </a:prstGeom>
        </p:spPr>
        <p:txBody>
          <a:bodyPr vert="horz" lIns="0" tIns="0" rIns="0" bIns="0" anchor="ctr"/>
          <a:lstStyle>
            <a:lvl1pPr algn="l">
              <a:defRPr sz="1200">
                <a:solidFill>
                  <a:schemeClr val="tx1">
                    <a:tint val="75000"/>
                  </a:schemeClr>
                </a:solidFill>
              </a:defRPr>
            </a:lvl1pPr>
          </a:lstStyle>
          <a:p>
            <a:fld id="{8E1A3FCC-2E9A-41AB-ABD9-EE82197F5AC1}" type="datetime1">
              <a:rPr lang="en-US" smtClean="0"/>
              <a:t>7/14/2023</a:t>
            </a:fld>
            <a:endParaRPr lang="en-US"/>
          </a:p>
        </p:txBody>
      </p:sp>
      <p:sp>
        <p:nvSpPr>
          <p:cNvPr id="5" name="Footer Placeholder 4">
            <a:extLst>
              <a:ext uri="{FF2B5EF4-FFF2-40B4-BE49-F238E27FC236}">
                <a16:creationId xmlns:a16="http://schemas.microsoft.com/office/drawing/2014/main" id="{8DF88664-BC35-487C-BAC5-427B25BB262B}"/>
              </a:ext>
            </a:extLst>
          </p:cNvPr>
          <p:cNvSpPr>
            <a:spLocks noGrp="1"/>
          </p:cNvSpPr>
          <p:nvPr userDrawn="1">
            <p:ph type="ftr" sz="quarter" idx="3"/>
          </p:nvPr>
        </p:nvSpPr>
        <p:spPr>
          <a:xfrm>
            <a:off x="228600" y="6438900"/>
            <a:ext cx="7924800" cy="282575"/>
          </a:xfrm>
          <a:prstGeom prst="rect">
            <a:avLst/>
          </a:prstGeom>
        </p:spPr>
        <p:txBody>
          <a:bodyPr vert="horz" lIns="0" tIns="0" rIns="0" bIns="0" anchor="t" anchorCtr="0"/>
          <a:lstStyle>
            <a:lvl1pPr algn="ctr">
              <a:defRPr sz="1000">
                <a:solidFill>
                  <a:schemeClr val="tx1">
                    <a:tint val="75000"/>
                  </a:schemeClr>
                </a:solidFill>
              </a:defRPr>
            </a:lvl1pPr>
          </a:lstStyle>
          <a:p>
            <a:pPr algn="l"/>
            <a:r>
              <a:t>© The TRACOM Corporation. All Rights Reserved.</a:t>
            </a:r>
          </a:p>
        </p:txBody>
      </p:sp>
      <p:sp>
        <p:nvSpPr>
          <p:cNvPr id="6" name="Slide Number Placeholder 5">
            <a:extLst>
              <a:ext uri="{FF2B5EF4-FFF2-40B4-BE49-F238E27FC236}">
                <a16:creationId xmlns:a16="http://schemas.microsoft.com/office/drawing/2014/main" id="{F1431165-9E74-4B2A-8B99-DBCFD144564B}"/>
              </a:ext>
            </a:extLst>
          </p:cNvPr>
          <p:cNvSpPr>
            <a:spLocks noGrp="1"/>
          </p:cNvSpPr>
          <p:nvPr userDrawn="1">
            <p:ph type="sldNum" sz="quarter" idx="4"/>
          </p:nvPr>
        </p:nvSpPr>
        <p:spPr>
          <a:xfrm>
            <a:off x="9220200" y="6438900"/>
            <a:ext cx="2743200" cy="282575"/>
          </a:xfrm>
          <a:prstGeom prst="rect">
            <a:avLst/>
          </a:prstGeom>
        </p:spPr>
        <p:txBody>
          <a:bodyPr vert="horz" lIns="0" tIns="0" rIns="0" bIns="0" anchor="t" anchorCtr="0"/>
          <a:lstStyle>
            <a:lvl1pPr algn="r">
              <a:defRPr sz="1000">
                <a:solidFill>
                  <a:schemeClr val="tx1">
                    <a:tint val="75000"/>
                  </a:schemeClr>
                </a:solidFill>
              </a:defRPr>
            </a:lvl1pPr>
          </a:lstStyle>
          <a:p>
            <a:fld id="{1B1CF60C-C85D-47C0-8597-E3BF95F18FA3}" type="slidenum">
              <a:rPr lang="en-US" smtClean="0"/>
              <a:t>‹#›</a:t>
            </a:fld>
            <a:endParaRPr lang="en-US"/>
          </a:p>
        </p:txBody>
      </p:sp>
      <p:pic>
        <p:nvPicPr>
          <p:cNvPr id="68" name="Graphic 67">
            <a:extLst>
              <a:ext uri="{FF2B5EF4-FFF2-40B4-BE49-F238E27FC236}">
                <a16:creationId xmlns:a16="http://schemas.microsoft.com/office/drawing/2014/main" id="{4E8E73DC-5AB4-8949-96CC-4C6A94D53963}"/>
              </a:ext>
            </a:extLst>
          </p:cNvPr>
          <p:cNvPicPr>
            <a:picLocks noChangeAspect="1"/>
          </p:cNvPicPr>
          <p:nvPr userDrawn="1"/>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9778783" y="6314625"/>
            <a:ext cx="1828800" cy="456093"/>
          </a:xfrm>
          <a:prstGeom prst="rect">
            <a:avLst/>
          </a:prstGeom>
        </p:spPr>
      </p:pic>
    </p:spTree>
    <p:extLst>
      <p:ext uri="{BB962C8B-B14F-4D97-AF65-F5344CB8AC3E}">
        <p14:creationId xmlns:p14="http://schemas.microsoft.com/office/powerpoint/2010/main" val="1643600052"/>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63" r:id="rId3"/>
    <p:sldLayoutId id="2147483687" r:id="rId4"/>
    <p:sldLayoutId id="2147483688" r:id="rId5"/>
    <p:sldLayoutId id="2147483662" r:id="rId6"/>
    <p:sldLayoutId id="2147483689" r:id="rId7"/>
    <p:sldLayoutId id="2147483664" r:id="rId8"/>
    <p:sldLayoutId id="2147483690" r:id="rId9"/>
    <p:sldLayoutId id="2147483665" r:id="rId10"/>
    <p:sldLayoutId id="2147483666" r:id="rId11"/>
    <p:sldLayoutId id="2147483667" r:id="rId12"/>
    <p:sldLayoutId id="2147483668" r:id="rId13"/>
    <p:sldLayoutId id="2147483676" r:id="rId14"/>
    <p:sldLayoutId id="2147483669" r:id="rId15"/>
    <p:sldLayoutId id="2147483682" r:id="rId16"/>
    <p:sldLayoutId id="2147483683" r:id="rId17"/>
    <p:sldLayoutId id="2147483685" r:id="rId18"/>
    <p:sldLayoutId id="2147483670" r:id="rId19"/>
    <p:sldLayoutId id="2147483671" r:id="rId20"/>
    <p:sldLayoutId id="2147483691" r:id="rId21"/>
  </p:sldLayoutIdLst>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hf hdr="0" dt="0"/>
  <p:txStyles>
    <p:titleStyle>
      <a:lvl1pPr algn="l" defTabSz="914400" rtl="0" eaLnBrk="1" latinLnBrk="0" hangingPunct="1">
        <a:lnSpc>
          <a:spcPct val="90000"/>
        </a:lnSpc>
        <a:spcBef>
          <a:spcPct val="0"/>
        </a:spcBef>
        <a:buNone/>
        <a:defRPr sz="3200" b="1" i="0" u="none" kern="1200" baseline="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144" userDrawn="1">
          <p15:clr>
            <a:srgbClr val="F26B43"/>
          </p15:clr>
        </p15:guide>
        <p15:guide id="4" pos="1328" userDrawn="1">
          <p15:clr>
            <a:srgbClr val="F26B43"/>
          </p15:clr>
        </p15:guide>
        <p15:guide id="5" pos="1385" userDrawn="1">
          <p15:clr>
            <a:srgbClr val="F26B43"/>
          </p15:clr>
        </p15:guide>
        <p15:guide id="6" pos="2569" userDrawn="1">
          <p15:clr>
            <a:srgbClr val="F26B43"/>
          </p15:clr>
        </p15:guide>
        <p15:guide id="7" pos="2627" userDrawn="1">
          <p15:clr>
            <a:srgbClr val="F26B43"/>
          </p15:clr>
        </p15:guide>
        <p15:guide id="8" pos="3811" userDrawn="1">
          <p15:clr>
            <a:srgbClr val="F26B43"/>
          </p15:clr>
        </p15:guide>
        <p15:guide id="9" pos="3868" userDrawn="1">
          <p15:clr>
            <a:srgbClr val="F26B43"/>
          </p15:clr>
        </p15:guide>
        <p15:guide id="10" pos="5052" userDrawn="1">
          <p15:clr>
            <a:srgbClr val="F26B43"/>
          </p15:clr>
        </p15:guide>
        <p15:guide id="11" pos="5110" userDrawn="1">
          <p15:clr>
            <a:srgbClr val="F26B43"/>
          </p15:clr>
        </p15:guide>
        <p15:guide id="12" pos="6294" userDrawn="1">
          <p15:clr>
            <a:srgbClr val="F26B43"/>
          </p15:clr>
        </p15:guide>
        <p15:guide id="13" pos="6352" userDrawn="1">
          <p15:clr>
            <a:srgbClr val="F26B43"/>
          </p15:clr>
        </p15:guide>
        <p15:guide id="14" pos="7536" userDrawn="1">
          <p15:clr>
            <a:srgbClr val="F26B43"/>
          </p15:clr>
        </p15:guide>
        <p15:guide id="15" orient="horz" userDrawn="1">
          <p15:clr>
            <a:srgbClr val="F26B43"/>
          </p15:clr>
        </p15:guide>
        <p15:guide id="16" orient="horz" pos="4320" userDrawn="1">
          <p15:clr>
            <a:srgbClr val="F26B43"/>
          </p15:clr>
        </p15:guide>
        <p15:guide id="17" orient="horz" pos="144" userDrawn="1">
          <p15:clr>
            <a:srgbClr val="F26B43"/>
          </p15:clr>
        </p15:guide>
        <p15:guide id="18" orient="horz" pos="1401" userDrawn="1">
          <p15:clr>
            <a:srgbClr val="F26B43"/>
          </p15:clr>
        </p15:guide>
        <p15:guide id="19" orient="horz" pos="1459" userDrawn="1">
          <p15:clr>
            <a:srgbClr val="F26B43"/>
          </p15:clr>
        </p15:guide>
        <p15:guide id="20" orient="horz" pos="2712" userDrawn="1">
          <p15:clr>
            <a:srgbClr val="F26B43"/>
          </p15:clr>
        </p15:guide>
        <p15:guide id="21" orient="horz" pos="2774" userDrawn="1">
          <p15:clr>
            <a:srgbClr val="F26B43"/>
          </p15:clr>
        </p15:guide>
        <p15:guide id="22" orient="horz" pos="4032" userDrawn="1">
          <p15:clr>
            <a:srgbClr val="F26B43"/>
          </p15:clr>
        </p15:guide>
        <p15:guide id="23" orient="horz" pos="3744" userDrawn="1">
          <p15:clr>
            <a:srgbClr val="F26B43"/>
          </p15:clr>
        </p15:guide>
        <p15:guide id="24" orient="horz" pos="37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21.xml"/><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21.xml"/><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42.svg"/><Relationship Id="rId4" Type="http://schemas.openxmlformats.org/officeDocument/2006/relationships/image" Target="../media/image41.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1.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7.xml"/><Relationship Id="rId1" Type="http://schemas.openxmlformats.org/officeDocument/2006/relationships/slideLayout" Target="../slideLayouts/slideLayout21.xml"/><Relationship Id="rId4" Type="http://schemas.openxmlformats.org/officeDocument/2006/relationships/image" Target="../media/image45.png"/></Relationships>
</file>

<file path=ppt/slides/_rels/slide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8.xml"/><Relationship Id="rId1" Type="http://schemas.openxmlformats.org/officeDocument/2006/relationships/slideLayout" Target="../slideLayouts/slideLayout21.xml"/><Relationship Id="rId4" Type="http://schemas.openxmlformats.org/officeDocument/2006/relationships/image" Target="../media/image47.png"/></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9.xml"/><Relationship Id="rId1" Type="http://schemas.openxmlformats.org/officeDocument/2006/relationships/slideLayout" Target="../slideLayouts/slideLayout21.xml"/><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0.xml"/><Relationship Id="rId1" Type="http://schemas.openxmlformats.org/officeDocument/2006/relationships/slideLayout" Target="../slideLayouts/slideLayout21.xml"/><Relationship Id="rId5" Type="http://schemas.openxmlformats.org/officeDocument/2006/relationships/image" Target="../media/image52.png"/><Relationship Id="rId4" Type="http://schemas.openxmlformats.org/officeDocument/2006/relationships/image" Target="../media/image51.png"/></Relationships>
</file>

<file path=ppt/slides/_rels/slide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1.xml"/><Relationship Id="rId1" Type="http://schemas.openxmlformats.org/officeDocument/2006/relationships/slideLayout" Target="../slideLayouts/slideLayout1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5.xml"/><Relationship Id="rId1" Type="http://schemas.openxmlformats.org/officeDocument/2006/relationships/slideLayout" Target="../slideLayouts/slideLayout6.xml"/><Relationship Id="rId4" Type="http://schemas.microsoft.com/office/2007/relationships/hdphoto" Target="../media/hdphoto4.wdp"/></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3.xml"/><Relationship Id="rId1" Type="http://schemas.openxmlformats.org/officeDocument/2006/relationships/slideLayout" Target="../slideLayouts/slideLayout7.xml"/><Relationship Id="rId5" Type="http://schemas.openxmlformats.org/officeDocument/2006/relationships/image" Target="../media/image54.png"/><Relationship Id="rId4" Type="http://schemas.microsoft.com/office/2007/relationships/hdphoto" Target="../media/hdphoto6.wdp"/></Relationships>
</file>

<file path=ppt/slides/_rels/slide8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7.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8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svg"/></Relationships>
</file>

<file path=ppt/slides/_rels/slide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9EC043-3132-4F88-AA35-1632C588A816}"/>
              </a:ext>
            </a:extLst>
          </p:cNvPr>
          <p:cNvSpPr>
            <a:spLocks noGrp="1"/>
          </p:cNvSpPr>
          <p:nvPr>
            <p:ph type="ctrTitle"/>
          </p:nvPr>
        </p:nvSpPr>
        <p:spPr>
          <a:xfrm>
            <a:off x="1181099" y="2316162"/>
            <a:ext cx="6838951" cy="1557337"/>
          </a:xfrm>
        </p:spPr>
        <p:txBody>
          <a:bodyPr>
            <a:noAutofit/>
          </a:bodyPr>
          <a:lstStyle/>
          <a:p>
            <a:pPr>
              <a:defRPr sz="4000"/>
            </a:pPr>
            <a:r>
              <a:rPr lang="zh-CN" altLang="en-US">
                <a:ea typeface="Noto Sans CJK SC Bold" panose="020B0800000000000000" pitchFamily="34" charset="-128"/>
              </a:rPr>
              <a:t>为结果而销售™</a:t>
            </a:r>
            <a:endParaRPr lang="zh-CN" altLang="en-US" sz="2800" b="0" dirty="0">
              <a:ea typeface="Noto Sans CJK SC Bold" panose="020B0800000000000000" pitchFamily="34" charset="-128"/>
            </a:endParaRPr>
          </a:p>
        </p:txBody>
      </p:sp>
      <p:pic>
        <p:nvPicPr>
          <p:cNvPr id="6" name="Graphic 5">
            <a:extLst>
              <a:ext uri="{FF2B5EF4-FFF2-40B4-BE49-F238E27FC236}">
                <a16:creationId xmlns:a16="http://schemas.microsoft.com/office/drawing/2014/main" id="{13F202B3-5AC0-2841-864D-00D3D555E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99" y="5861605"/>
            <a:ext cx="2501458" cy="508265"/>
          </a:xfrm>
          <a:prstGeom prst="rect">
            <a:avLst/>
          </a:prstGeom>
        </p:spPr>
      </p:pic>
    </p:spTree>
    <p:extLst>
      <p:ext uri="{BB962C8B-B14F-4D97-AF65-F5344CB8AC3E}">
        <p14:creationId xmlns:p14="http://schemas.microsoft.com/office/powerpoint/2010/main" val="1111329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svg="http://schemas.microsoft.com/office/drawing/2016/SVG/main">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01769C-30ED-43CD-9D79-0276F001DC82}"/>
              </a:ext>
            </a:extLst>
          </p:cNvPr>
          <p:cNvSpPr>
            <a:spLocks noGrp="1"/>
          </p:cNvSpPr>
          <p:nvPr>
            <p:ph type="title"/>
          </p:nvPr>
        </p:nvSpPr>
        <p:spPr>
          <a:xfrm>
            <a:off x="342900" y="228600"/>
            <a:ext cx="1933575" cy="1995488"/>
          </a:xfrm>
        </p:spPr>
        <p:txBody>
          <a:bodyPr wrap="square">
            <a:noAutofit/>
          </a:bodyPr>
          <a:lstStyle/>
          <a:p>
            <a:r>
              <a:rPr lang="zh-CN" altLang="en-US" dirty="0">
                <a:ea typeface="Noto Sans CJK SC Bold" panose="020B0800000000000000" pitchFamily="34" charset="-128"/>
              </a:rPr>
              <a:t>说的和做的行为</a:t>
            </a:r>
          </a:p>
        </p:txBody>
      </p:sp>
      <p:sp>
        <p:nvSpPr>
          <p:cNvPr id="8" name="Content Placeholder 7">
            <a:extLst>
              <a:ext uri="{FF2B5EF4-FFF2-40B4-BE49-F238E27FC236}">
                <a16:creationId xmlns:a16="http://schemas.microsoft.com/office/drawing/2014/main" id="{0BB34827-ED78-47B8-8479-48FDFADB8951}"/>
              </a:ext>
            </a:extLst>
          </p:cNvPr>
          <p:cNvSpPr>
            <a:spLocks noGrp="1"/>
          </p:cNvSpPr>
          <p:nvPr>
            <p:ph idx="1"/>
          </p:nvPr>
        </p:nvSpPr>
        <p:spPr>
          <a:solidFill>
            <a:schemeClr val="bg1">
              <a:lumMod val="85000"/>
            </a:schemeClr>
          </a:solidFill>
        </p:spPr>
        <p:txBody>
          <a:bodyPr wrap="square">
            <a:noAutofit/>
          </a:bodyPr>
          <a:lstStyle/>
          <a:p>
            <a:r>
              <a:rPr lang="zh-CN" altLang="en-US">
                <a:ea typeface="Noto Sans CJK SC Regular" panose="020B0500000000000000" pitchFamily="34" charset="-128"/>
              </a:rPr>
              <a:t> </a:t>
            </a:r>
            <a:endParaRPr lang="zh-CN" altLang="en-US" dirty="0">
              <a:ea typeface="Noto Sans CJK SC Regular" panose="020B0500000000000000" pitchFamily="34" charset="-128"/>
            </a:endParaRPr>
          </a:p>
        </p:txBody>
      </p:sp>
      <p:sp>
        <p:nvSpPr>
          <p:cNvPr id="4" name="Footer Placeholder 3">
            <a:extLst>
              <a:ext uri="{FF2B5EF4-FFF2-40B4-BE49-F238E27FC236}">
                <a16:creationId xmlns:a16="http://schemas.microsoft.com/office/drawing/2014/main" id="{EFBF019A-98C2-4F08-99FC-DD2C41E5CB92}"/>
              </a:ext>
            </a:extLst>
          </p:cNvPr>
          <p:cNvSpPr>
            <a:spLocks noGrp="1"/>
          </p:cNvSpPr>
          <p:nvPr>
            <p:ph type="ftr" sz="quarter" idx="11"/>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3" name="Slide Number Placeholder 2">
            <a:extLst>
              <a:ext uri="{FF2B5EF4-FFF2-40B4-BE49-F238E27FC236}">
                <a16:creationId xmlns:a16="http://schemas.microsoft.com/office/drawing/2014/main" id="{AFA75501-5BCD-44AA-8B61-1EF3A09668AB}"/>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10</a:t>
            </a:fld>
            <a:endParaRPr lang="zh-CN" altLang="en-US" dirty="0">
              <a:ea typeface="Noto Sans CJK SC Regular" panose="020B0500000000000000" pitchFamily="34" charset="-128"/>
            </a:endParaRPr>
          </a:p>
        </p:txBody>
      </p:sp>
      <p:sp>
        <p:nvSpPr>
          <p:cNvPr id="17" name="Rectangle 16">
            <a:extLst>
              <a:ext uri="{FF2B5EF4-FFF2-40B4-BE49-F238E27FC236}">
                <a16:creationId xmlns:a16="http://schemas.microsoft.com/office/drawing/2014/main" id="{53E0C4A6-469B-4327-A752-B6F4A97D77D4}"/>
              </a:ext>
            </a:extLst>
          </p:cNvPr>
          <p:cNvSpPr/>
          <p:nvPr/>
        </p:nvSpPr>
        <p:spPr bwMode="gray">
          <a:xfrm>
            <a:off x="6030139" y="228600"/>
            <a:ext cx="2032383"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65760" rIns="91440" anchor="t">
            <a:noAutofit/>
          </a:bodyPr>
          <a:lstStyle/>
          <a:p>
            <a:pPr algn="r">
              <a:lnSpc>
                <a:spcPct val="85000"/>
              </a:lnSpc>
              <a:defRPr sz="2200">
                <a:solidFill>
                  <a:schemeClr val="tx2"/>
                </a:solidFill>
              </a:defRPr>
            </a:pPr>
            <a:r>
              <a:rPr lang="zh-CN" altLang="en-US" dirty="0">
                <a:ea typeface="Noto Sans CJK SC Regular" panose="020B0500000000000000" pitchFamily="34" charset="-128"/>
              </a:rPr>
              <a:t> </a:t>
            </a:r>
          </a:p>
          <a:p>
            <a:pPr algn="r">
              <a:lnSpc>
                <a:spcPct val="85000"/>
              </a:lnSpc>
            </a:pPr>
            <a:endParaRPr lang="zh-CN" altLang="en-US" sz="2400" dirty="0">
              <a:solidFill>
                <a:schemeClr val="tx2"/>
              </a:solidFill>
              <a:ea typeface="Noto Sans CJK SC Regular" panose="020B0500000000000000" pitchFamily="34" charset="-128"/>
            </a:endParaRPr>
          </a:p>
          <a:p>
            <a:pPr algn="r">
              <a:lnSpc>
                <a:spcPct val="85000"/>
              </a:lnSpc>
            </a:pPr>
            <a:endParaRPr lang="zh-CN" altLang="en-US" sz="2400" dirty="0">
              <a:solidFill>
                <a:schemeClr val="tx2"/>
              </a:solidFill>
              <a:ea typeface="Noto Sans CJK SC Regular" panose="020B0500000000000000" pitchFamily="34" charset="-128"/>
            </a:endParaRPr>
          </a:p>
          <a:p>
            <a:pPr algn="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安静</a:t>
            </a:r>
          </a:p>
          <a:p>
            <a:pPr algn="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节奏较慢</a:t>
            </a:r>
          </a:p>
          <a:p>
            <a:pPr algn="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面部表情控制</a:t>
            </a:r>
          </a:p>
          <a:p>
            <a:pPr algn="r">
              <a:lnSpc>
                <a:spcPct val="85000"/>
              </a:lnSpc>
              <a:spcBef>
                <a:spcPts val="800"/>
              </a:spcBef>
              <a:spcAft>
                <a:spcPts val="800"/>
              </a:spcAft>
              <a:defRPr sz="1700">
                <a:solidFill>
                  <a:schemeClr val="tx2">
                    <a:alpha val="25000"/>
                  </a:schemeClr>
                </a:solidFill>
              </a:defRPr>
            </a:pPr>
            <a:r>
              <a:rPr lang="zh-CN" altLang="en-US" dirty="0">
                <a:ea typeface="Noto Sans CJK SC Regular" panose="020B0500000000000000" pitchFamily="34" charset="-128"/>
              </a:rPr>
              <a:t>音调变化较小</a:t>
            </a:r>
          </a:p>
          <a:p>
            <a:pPr algn="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眼神接触较少</a:t>
            </a:r>
          </a:p>
          <a:p>
            <a:pPr algn="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姿势随意</a:t>
            </a:r>
          </a:p>
          <a:p>
            <a:pPr algn="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身体后倾</a:t>
            </a:r>
          </a:p>
        </p:txBody>
      </p:sp>
      <p:sp>
        <p:nvSpPr>
          <p:cNvPr id="18" name="Rectangle 17">
            <a:extLst>
              <a:ext uri="{FF2B5EF4-FFF2-40B4-BE49-F238E27FC236}">
                <a16:creationId xmlns:a16="http://schemas.microsoft.com/office/drawing/2014/main" id="{0D64DF92-328E-4641-9735-4DA7C1136A0B}"/>
              </a:ext>
            </a:extLst>
          </p:cNvPr>
          <p:cNvSpPr/>
          <p:nvPr/>
        </p:nvSpPr>
        <p:spPr bwMode="gray">
          <a:xfrm>
            <a:off x="8071240" y="228600"/>
            <a:ext cx="2177153" cy="5715000"/>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365760" rIns="91440" anchor="t">
            <a:noAutofit/>
          </a:bodyPr>
          <a:lstStyle/>
          <a:p>
            <a:pPr>
              <a:lnSpc>
                <a:spcPct val="85000"/>
              </a:lnSpc>
              <a:defRPr sz="2200">
                <a:solidFill>
                  <a:schemeClr val="tx2"/>
                </a:solidFill>
              </a:defRPr>
            </a:pPr>
            <a:r>
              <a:rPr lang="zh-CN" altLang="en-US" dirty="0">
                <a:ea typeface="Noto Sans CJK SC Regular" panose="020B0500000000000000" pitchFamily="34" charset="-128"/>
              </a:rPr>
              <a:t> </a:t>
            </a:r>
          </a:p>
          <a:p>
            <a:pPr>
              <a:lnSpc>
                <a:spcPct val="85000"/>
              </a:lnSpc>
            </a:pPr>
            <a:endParaRPr lang="zh-CN" altLang="en-US" sz="2400" dirty="0">
              <a:solidFill>
                <a:schemeClr val="tx2"/>
              </a:solidFill>
              <a:ea typeface="Noto Sans CJK SC Regular" panose="020B0500000000000000" pitchFamily="34" charset="-128"/>
            </a:endParaRPr>
          </a:p>
          <a:p>
            <a:pPr>
              <a:lnSpc>
                <a:spcPct val="85000"/>
              </a:lnSpc>
            </a:pPr>
            <a:endParaRPr lang="zh-CN" altLang="en-US" sz="2400" dirty="0">
              <a:solidFill>
                <a:schemeClr val="tx2"/>
              </a:solidFill>
              <a:ea typeface="Noto Sans CJK SC Regular" panose="020B0500000000000000" pitchFamily="34" charset="-128"/>
            </a:endParaRPr>
          </a:p>
          <a:p>
            <a:pP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吵闹</a:t>
            </a:r>
          </a:p>
          <a:p>
            <a:pP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节奏较快</a:t>
            </a:r>
          </a:p>
          <a:p>
            <a:pP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面部表情活跃</a:t>
            </a:r>
          </a:p>
          <a:p>
            <a:pPr>
              <a:lnSpc>
                <a:spcPct val="85000"/>
              </a:lnSpc>
              <a:spcBef>
                <a:spcPts val="800"/>
              </a:spcBef>
              <a:spcAft>
                <a:spcPts val="800"/>
              </a:spcAft>
              <a:defRPr sz="1700">
                <a:solidFill>
                  <a:schemeClr val="tx2">
                    <a:alpha val="25000"/>
                  </a:schemeClr>
                </a:solidFill>
              </a:defRPr>
            </a:pPr>
            <a:r>
              <a:rPr lang="zh-CN" altLang="en-US" dirty="0">
                <a:ea typeface="Noto Sans CJK SC Regular" panose="020B0500000000000000" pitchFamily="34" charset="-128"/>
              </a:rPr>
              <a:t>音调变化较大</a:t>
            </a:r>
          </a:p>
          <a:p>
            <a:pP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眼神接触较多</a:t>
            </a:r>
          </a:p>
          <a:p>
            <a:pP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姿势僵硬</a:t>
            </a:r>
          </a:p>
          <a:p>
            <a:pP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身体前倾</a:t>
            </a:r>
          </a:p>
        </p:txBody>
      </p:sp>
      <p:sp>
        <p:nvSpPr>
          <p:cNvPr id="14" name="Callout: Line with No Border 13">
            <a:extLst>
              <a:ext uri="{FF2B5EF4-FFF2-40B4-BE49-F238E27FC236}">
                <a16:creationId xmlns:a16="http://schemas.microsoft.com/office/drawing/2014/main" id="{6BA0C577-FF56-4C9A-8DB5-A1A878F92406}"/>
              </a:ext>
            </a:extLst>
          </p:cNvPr>
          <p:cNvSpPr/>
          <p:nvPr/>
        </p:nvSpPr>
        <p:spPr bwMode="gray">
          <a:xfrm>
            <a:off x="4170363" y="228600"/>
            <a:ext cx="1765201"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0" rIns="182880" anchor="t">
            <a:noAutofit/>
          </a:bodyPr>
          <a:lstStyle/>
          <a:p>
            <a:pPr algn="r">
              <a:lnSpc>
                <a:spcPct val="85000"/>
              </a:lnSpc>
              <a:defRPr sz="2200">
                <a:solidFill>
                  <a:schemeClr val="bg1"/>
                </a:solidFill>
              </a:defRPr>
            </a:pPr>
            <a:r>
              <a:rPr lang="zh-CN" altLang="en-US" dirty="0">
                <a:ea typeface="Noto Sans CJK SC Regular" panose="020B0500000000000000" pitchFamily="34" charset="-128"/>
              </a:rPr>
              <a:t>特质</a:t>
            </a:r>
          </a:p>
          <a:p>
            <a:pPr algn="r">
              <a:lnSpc>
                <a:spcPct val="85000"/>
              </a:lnSpc>
            </a:pPr>
            <a:endParaRPr lang="zh-CN" altLang="en-US" sz="2400" dirty="0">
              <a:solidFill>
                <a:schemeClr val="bg1"/>
              </a:solidFill>
              <a:ea typeface="Noto Sans CJK SC Regular" panose="020B0500000000000000" pitchFamily="34" charset="-128"/>
            </a:endParaRPr>
          </a:p>
          <a:p>
            <a:pPr algn="r">
              <a:lnSpc>
                <a:spcPct val="85000"/>
              </a:lnSpc>
            </a:pPr>
            <a:endParaRPr lang="zh-CN" altLang="en-US" sz="2400" dirty="0">
              <a:solidFill>
                <a:schemeClr val="bg1"/>
              </a:solidFill>
              <a:ea typeface="Noto Sans CJK SC Regular" panose="020B0500000000000000" pitchFamily="34" charset="-128"/>
            </a:endParaRPr>
          </a:p>
          <a:p>
            <a:pPr algn="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诚实</a:t>
            </a:r>
          </a:p>
          <a:p>
            <a:pPr algn="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睿智</a:t>
            </a:r>
          </a:p>
          <a:p>
            <a:pPr algn="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傲慢</a:t>
            </a:r>
          </a:p>
          <a:p>
            <a:pPr algn="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斗志昂扬</a:t>
            </a:r>
          </a:p>
          <a:p>
            <a:pPr algn="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以自我为中心</a:t>
            </a:r>
          </a:p>
          <a:p>
            <a:pPr algn="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真诚</a:t>
            </a:r>
          </a:p>
          <a:p>
            <a:pPr algn="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挑剔</a:t>
            </a:r>
          </a:p>
        </p:txBody>
      </p:sp>
      <p:sp>
        <p:nvSpPr>
          <p:cNvPr id="16" name="Callout: Line with No Border 15">
            <a:extLst>
              <a:ext uri="{FF2B5EF4-FFF2-40B4-BE49-F238E27FC236}">
                <a16:creationId xmlns:a16="http://schemas.microsoft.com/office/drawing/2014/main" id="{4D1FE75A-6C14-4781-9727-AA2A0BF4D476}"/>
              </a:ext>
            </a:extLst>
          </p:cNvPr>
          <p:cNvSpPr/>
          <p:nvPr/>
        </p:nvSpPr>
        <p:spPr bwMode="gray">
          <a:xfrm>
            <a:off x="10198198" y="228600"/>
            <a:ext cx="1765201"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457200" rIns="0" anchor="t">
            <a:noAutofit/>
          </a:bodyPr>
          <a:lstStyle/>
          <a:p>
            <a:pPr>
              <a:lnSpc>
                <a:spcPct val="85000"/>
              </a:lnSpc>
              <a:defRPr sz="2200">
                <a:solidFill>
                  <a:schemeClr val="bg1"/>
                </a:solidFill>
              </a:defRPr>
            </a:pPr>
            <a:r>
              <a:rPr lang="zh-CN" altLang="en-US" dirty="0">
                <a:ea typeface="Noto Sans CJK SC Regular" panose="020B0500000000000000" pitchFamily="34" charset="-128"/>
              </a:rPr>
              <a:t>判断</a:t>
            </a:r>
          </a:p>
          <a:p>
            <a:pPr>
              <a:lnSpc>
                <a:spcPct val="85000"/>
              </a:lnSpc>
            </a:pPr>
            <a:endParaRPr lang="zh-CN" altLang="en-US" sz="2400" dirty="0">
              <a:solidFill>
                <a:schemeClr val="bg1"/>
              </a:solidFill>
              <a:ea typeface="Noto Sans CJK SC Regular" panose="020B0500000000000000" pitchFamily="34" charset="-128"/>
            </a:endParaRPr>
          </a:p>
          <a:p>
            <a:pPr>
              <a:lnSpc>
                <a:spcPct val="85000"/>
              </a:lnSpc>
            </a:pPr>
            <a:endParaRPr lang="zh-CN" altLang="en-US" sz="2400" dirty="0">
              <a:solidFill>
                <a:schemeClr val="bg1"/>
              </a:solidFill>
              <a:ea typeface="Noto Sans CJK SC Regular" panose="020B0500000000000000" pitchFamily="34" charset="-128"/>
            </a:endParaRPr>
          </a:p>
          <a:p>
            <a:pP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我喜欢他</a:t>
            </a:r>
          </a:p>
          <a:p>
            <a:pP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我讨厌他</a:t>
            </a:r>
          </a:p>
          <a:p>
            <a:pP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我对她感兴趣</a:t>
            </a:r>
          </a:p>
          <a:p>
            <a:pP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我对他恼火</a:t>
            </a:r>
          </a:p>
          <a:p>
            <a:pP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我不信任她</a:t>
            </a:r>
          </a:p>
          <a:p>
            <a:pP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我恨他</a:t>
            </a:r>
          </a:p>
          <a:p>
            <a:pP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我相信他</a:t>
            </a:r>
          </a:p>
        </p:txBody>
      </p:sp>
      <p:sp>
        <p:nvSpPr>
          <p:cNvPr id="13" name="Callout: Line with No Border 12">
            <a:extLst>
              <a:ext uri="{FF2B5EF4-FFF2-40B4-BE49-F238E27FC236}">
                <a16:creationId xmlns:a16="http://schemas.microsoft.com/office/drawing/2014/main" id="{89714ED0-A767-4C89-9B92-EA348D847F6C}"/>
              </a:ext>
            </a:extLst>
          </p:cNvPr>
          <p:cNvSpPr/>
          <p:nvPr/>
        </p:nvSpPr>
        <p:spPr bwMode="gray">
          <a:xfrm>
            <a:off x="5932546" y="214505"/>
            <a:ext cx="4259951" cy="1160462"/>
          </a:xfrm>
          <a:prstGeom prst="callout1">
            <a:avLst>
              <a:gd name="adj1" fmla="val 100000"/>
              <a:gd name="adj2" fmla="val 0"/>
              <a:gd name="adj3" fmla="val 100000"/>
              <a:gd name="adj4" fmla="val 100000"/>
            </a:avLst>
          </a:prstGeom>
          <a:solidFill>
            <a:schemeClr val="accent6">
              <a:lumMod val="40000"/>
              <a:lumOff val="60000"/>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0" rIns="45720" anchor="t">
            <a:noAutofit/>
          </a:bodyPr>
          <a:lstStyle/>
          <a:p>
            <a:pPr algn="ctr">
              <a:lnSpc>
                <a:spcPct val="85000"/>
              </a:lnSpc>
              <a:defRPr sz="2200">
                <a:solidFill>
                  <a:srgbClr val="002060">
                    <a:alpha val="25000"/>
                  </a:srgbClr>
                </a:solidFill>
              </a:defRPr>
            </a:pPr>
            <a:r>
              <a:rPr lang="zh-CN" altLang="en-US" dirty="0">
                <a:ea typeface="Noto Sans CJK SC Regular" panose="020B0500000000000000" pitchFamily="34" charset="-128"/>
              </a:rPr>
              <a:t>观察到的行为</a:t>
            </a:r>
            <a:endParaRPr lang="en-US" altLang="zh-CN" dirty="0">
              <a:ea typeface="Noto Sans CJK SC Black" panose="020B0A00000000000000" pitchFamily="34" charset="-128"/>
            </a:endParaRPr>
          </a:p>
        </p:txBody>
      </p:sp>
      <p:cxnSp>
        <p:nvCxnSpPr>
          <p:cNvPr id="20" name="Straight Connector 19">
            <a:extLst>
              <a:ext uri="{FF2B5EF4-FFF2-40B4-BE49-F238E27FC236}">
                <a16:creationId xmlns:a16="http://schemas.microsoft.com/office/drawing/2014/main" id="{FF2FF380-1A67-43E2-969B-84BC43B5D208}"/>
              </a:ext>
            </a:extLst>
          </p:cNvPr>
          <p:cNvCxnSpPr>
            <a:cxnSpLocks/>
          </p:cNvCxnSpPr>
          <p:nvPr/>
        </p:nvCxnSpPr>
        <p:spPr>
          <a:xfrm>
            <a:off x="8073815" y="1383636"/>
            <a:ext cx="0" cy="4559964"/>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577D275F-4EC0-4C48-8A1E-83DA3CA4C874}"/>
              </a:ext>
            </a:extLst>
          </p:cNvPr>
          <p:cNvGrpSpPr/>
          <p:nvPr/>
        </p:nvGrpSpPr>
        <p:grpSpPr>
          <a:xfrm>
            <a:off x="7533557" y="4852740"/>
            <a:ext cx="1054877" cy="826348"/>
            <a:chOff x="1403349" y="3478952"/>
            <a:chExt cx="1054877" cy="826348"/>
          </a:xfrm>
        </p:grpSpPr>
        <p:sp>
          <p:nvSpPr>
            <p:cNvPr id="5" name="Arc 4">
              <a:extLst>
                <a:ext uri="{FF2B5EF4-FFF2-40B4-BE49-F238E27FC236}">
                  <a16:creationId xmlns:a16="http://schemas.microsoft.com/office/drawing/2014/main" id="{A241EFEB-3B48-433E-9557-C400EEF7D6CA}"/>
                </a:ext>
              </a:extLst>
            </p:cNvPr>
            <p:cNvSpPr/>
            <p:nvPr/>
          </p:nvSpPr>
          <p:spPr>
            <a:xfrm>
              <a:off x="1951216" y="3648052"/>
              <a:ext cx="507010" cy="488148"/>
            </a:xfrm>
            <a:prstGeom prst="arc">
              <a:avLst>
                <a:gd name="adj1" fmla="val 17375937"/>
                <a:gd name="adj2" fmla="val 4071197"/>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anchor="ctr">
              <a:noAutofit/>
            </a:bodyPr>
            <a:lstStyle/>
            <a:p>
              <a:pPr algn="ctr"/>
              <a:endParaRPr lang="zh-CN" altLang="en-US" dirty="0">
                <a:ea typeface="Noto Sans CJK SC Regular" panose="020B0500000000000000" pitchFamily="34" charset="-128"/>
              </a:endParaRPr>
            </a:p>
          </p:txBody>
        </p:sp>
        <p:sp>
          <p:nvSpPr>
            <p:cNvPr id="6" name="TextBox 5">
              <a:extLst>
                <a:ext uri="{FF2B5EF4-FFF2-40B4-BE49-F238E27FC236}">
                  <a16:creationId xmlns:a16="http://schemas.microsoft.com/office/drawing/2014/main" id="{7E436997-0951-4025-A2F3-860E6A593022}"/>
                </a:ext>
              </a:extLst>
            </p:cNvPr>
            <p:cNvSpPr txBox="1"/>
            <p:nvPr/>
          </p:nvSpPr>
          <p:spPr>
            <a:xfrm>
              <a:off x="1604928" y="3478952"/>
              <a:ext cx="677357" cy="369332"/>
            </a:xfrm>
            <a:prstGeom prst="rect">
              <a:avLst/>
            </a:prstGeom>
            <a:noFill/>
          </p:spPr>
          <p:txBody>
            <a:bodyPr wrap="square" lIns="0" tIns="0" rIns="0" bIns="0">
              <a:noAutofit/>
            </a:bodyPr>
            <a:lstStyle/>
            <a:p>
              <a:pPr algn="ctr">
                <a:defRPr sz="2400">
                  <a:solidFill>
                    <a:schemeClr val="accent2"/>
                  </a:solidFill>
                  <a:latin typeface="Georgia" panose="02040502050405020303" pitchFamily="18" charset="0"/>
                </a:defRPr>
              </a:pPr>
              <a:r>
                <a:rPr lang="zh-CN" altLang="en-US" dirty="0">
                  <a:ea typeface="Noto Serif CJK SC" panose="02020400000000000000" pitchFamily="18" charset="-128"/>
                </a:rPr>
                <a:t>说的</a:t>
              </a:r>
            </a:p>
          </p:txBody>
        </p:sp>
        <p:sp>
          <p:nvSpPr>
            <p:cNvPr id="19" name="TextBox 18">
              <a:extLst>
                <a:ext uri="{FF2B5EF4-FFF2-40B4-BE49-F238E27FC236}">
                  <a16:creationId xmlns:a16="http://schemas.microsoft.com/office/drawing/2014/main" id="{658B5AC8-8A6C-46EC-8599-D6F7C9B6A0C6}"/>
                </a:ext>
              </a:extLst>
            </p:cNvPr>
            <p:cNvSpPr txBox="1"/>
            <p:nvPr/>
          </p:nvSpPr>
          <p:spPr>
            <a:xfrm>
              <a:off x="1604928" y="3935968"/>
              <a:ext cx="677357" cy="369332"/>
            </a:xfrm>
            <a:prstGeom prst="rect">
              <a:avLst/>
            </a:prstGeom>
            <a:noFill/>
          </p:spPr>
          <p:txBody>
            <a:bodyPr wrap="square" lIns="0" tIns="0" rIns="0" bIns="0">
              <a:noAutofit/>
            </a:bodyPr>
            <a:lstStyle/>
            <a:p>
              <a:pPr algn="ctr">
                <a:defRPr sz="2400">
                  <a:solidFill>
                    <a:schemeClr val="accent2"/>
                  </a:solidFill>
                  <a:latin typeface="Georgia" panose="02040502050405020303" pitchFamily="18" charset="0"/>
                </a:defRPr>
              </a:pPr>
              <a:r>
                <a:rPr lang="zh-CN" altLang="en-US">
                  <a:ea typeface="Noto Serif CJK SC" panose="02020400000000000000" pitchFamily="18" charset="-128"/>
                </a:rPr>
                <a:t>做的</a:t>
              </a:r>
              <a:endParaRPr lang="zh-CN" altLang="en-US" dirty="0">
                <a:ea typeface="Noto Serif CJK SC" panose="02020400000000000000" pitchFamily="18" charset="-128"/>
              </a:endParaRPr>
            </a:p>
          </p:txBody>
        </p:sp>
        <p:sp>
          <p:nvSpPr>
            <p:cNvPr id="21" name="Arc 20">
              <a:extLst>
                <a:ext uri="{FF2B5EF4-FFF2-40B4-BE49-F238E27FC236}">
                  <a16:creationId xmlns:a16="http://schemas.microsoft.com/office/drawing/2014/main" id="{B68E12E8-D340-4FBD-A10F-E52D85A1DEF3}"/>
                </a:ext>
              </a:extLst>
            </p:cNvPr>
            <p:cNvSpPr/>
            <p:nvPr/>
          </p:nvSpPr>
          <p:spPr>
            <a:xfrm rot="643105" flipH="1" flipV="1">
              <a:off x="1403349" y="3667145"/>
              <a:ext cx="507010" cy="488148"/>
            </a:xfrm>
            <a:prstGeom prst="arc">
              <a:avLst>
                <a:gd name="adj1" fmla="val 16831965"/>
                <a:gd name="adj2" fmla="val 3937282"/>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anchor="ctr">
              <a:noAutofit/>
            </a:bodyPr>
            <a:lstStyle/>
            <a:p>
              <a:pPr algn="ctr"/>
              <a:endParaRPr lang="zh-CN" altLang="en-US" dirty="0">
                <a:ea typeface="Noto Sans CJK SC Regular" panose="020B0500000000000000" pitchFamily="34" charset="-128"/>
              </a:endParaRPr>
            </a:p>
          </p:txBody>
        </p:sp>
      </p:grpSp>
    </p:spTree>
    <p:extLst>
      <p:ext uri="{BB962C8B-B14F-4D97-AF65-F5344CB8AC3E}">
        <p14:creationId xmlns:p14="http://schemas.microsoft.com/office/powerpoint/2010/main" val="2008863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3">
                                            <p:txEl>
                                              <p:pRg st="0" end="0"/>
                                            </p:txEl>
                                          </p:spTgt>
                                        </p:tgtEl>
                                        <p:attrNameLst>
                                          <p:attrName>style.color</p:attrName>
                                        </p:attrNameLst>
                                      </p:cBhvr>
                                      <p:to>
                                        <a:srgbClr val="146899"/>
                                      </p:to>
                                    </p:animClr>
                                    <p:animClr clrSpc="rgb" dir="cw">
                                      <p:cBhvr>
                                        <p:cTn id="7" dur="500" fill="hold"/>
                                        <p:tgtEl>
                                          <p:spTgt spid="13">
                                            <p:txEl>
                                              <p:pRg st="0" end="0"/>
                                            </p:txEl>
                                          </p:spTgt>
                                        </p:tgtEl>
                                        <p:attrNameLst>
                                          <p:attrName>fillcolor</p:attrName>
                                        </p:attrNameLst>
                                      </p:cBhvr>
                                      <p:to>
                                        <a:srgbClr val="146899"/>
                                      </p:to>
                                    </p:animClr>
                                    <p:set>
                                      <p:cBhvr>
                                        <p:cTn id="8" dur="500" fill="hold"/>
                                        <p:tgtEl>
                                          <p:spTgt spid="13">
                                            <p:txEl>
                                              <p:pRg st="0" end="0"/>
                                            </p:txEl>
                                          </p:spTgt>
                                        </p:tgtEl>
                                        <p:attrNameLst>
                                          <p:attrName>fill.type</p:attrName>
                                        </p:attrNameLst>
                                      </p:cBhvr>
                                      <p:to>
                                        <p:strVal val="solid"/>
                                      </p:to>
                                    </p:set>
                                    <p:set>
                                      <p:cBhvr>
                                        <p:cTn id="9" dur="500" fill="hold"/>
                                        <p:tgtEl>
                                          <p:spTgt spid="13">
                                            <p:txEl>
                                              <p:pRg st="0" end="0"/>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17">
                                            <p:txEl>
                                              <p:pRg st="3" end="3"/>
                                            </p:txEl>
                                          </p:spTgt>
                                        </p:tgtEl>
                                        <p:attrNameLst>
                                          <p:attrName>style.color</p:attrName>
                                        </p:attrNameLst>
                                      </p:cBhvr>
                                      <p:to>
                                        <a:srgbClr val="444A4A"/>
                                      </p:to>
                                    </p:animClr>
                                    <p:animClr clrSpc="rgb" dir="cw">
                                      <p:cBhvr>
                                        <p:cTn id="12" dur="500" fill="hold"/>
                                        <p:tgtEl>
                                          <p:spTgt spid="17">
                                            <p:txEl>
                                              <p:pRg st="3" end="3"/>
                                            </p:txEl>
                                          </p:spTgt>
                                        </p:tgtEl>
                                        <p:attrNameLst>
                                          <p:attrName>fillcolor</p:attrName>
                                        </p:attrNameLst>
                                      </p:cBhvr>
                                      <p:to>
                                        <a:srgbClr val="444A4A"/>
                                      </p:to>
                                    </p:animClr>
                                    <p:set>
                                      <p:cBhvr>
                                        <p:cTn id="13" dur="500" fill="hold"/>
                                        <p:tgtEl>
                                          <p:spTgt spid="17">
                                            <p:txEl>
                                              <p:pRg st="3" end="3"/>
                                            </p:txEl>
                                          </p:spTgt>
                                        </p:tgtEl>
                                        <p:attrNameLst>
                                          <p:attrName>fill.type</p:attrName>
                                        </p:attrNameLst>
                                      </p:cBhvr>
                                      <p:to>
                                        <p:strVal val="solid"/>
                                      </p:to>
                                    </p:set>
                                    <p:set>
                                      <p:cBhvr>
                                        <p:cTn id="14" dur="500" fill="hold"/>
                                        <p:tgtEl>
                                          <p:spTgt spid="17">
                                            <p:txEl>
                                              <p:pRg st="3" end="3"/>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17">
                                            <p:txEl>
                                              <p:pRg st="4" end="4"/>
                                            </p:txEl>
                                          </p:spTgt>
                                        </p:tgtEl>
                                        <p:attrNameLst>
                                          <p:attrName>style.color</p:attrName>
                                        </p:attrNameLst>
                                      </p:cBhvr>
                                      <p:to>
                                        <a:srgbClr val="444A4A"/>
                                      </p:to>
                                    </p:animClr>
                                    <p:animClr clrSpc="rgb" dir="cw">
                                      <p:cBhvr>
                                        <p:cTn id="17" dur="500" fill="hold"/>
                                        <p:tgtEl>
                                          <p:spTgt spid="17">
                                            <p:txEl>
                                              <p:pRg st="4" end="4"/>
                                            </p:txEl>
                                          </p:spTgt>
                                        </p:tgtEl>
                                        <p:attrNameLst>
                                          <p:attrName>fillcolor</p:attrName>
                                        </p:attrNameLst>
                                      </p:cBhvr>
                                      <p:to>
                                        <a:srgbClr val="444A4A"/>
                                      </p:to>
                                    </p:animClr>
                                    <p:set>
                                      <p:cBhvr>
                                        <p:cTn id="18" dur="500" fill="hold"/>
                                        <p:tgtEl>
                                          <p:spTgt spid="17">
                                            <p:txEl>
                                              <p:pRg st="4" end="4"/>
                                            </p:txEl>
                                          </p:spTgt>
                                        </p:tgtEl>
                                        <p:attrNameLst>
                                          <p:attrName>fill.type</p:attrName>
                                        </p:attrNameLst>
                                      </p:cBhvr>
                                      <p:to>
                                        <p:strVal val="solid"/>
                                      </p:to>
                                    </p:set>
                                    <p:set>
                                      <p:cBhvr>
                                        <p:cTn id="19" dur="500" fill="hold"/>
                                        <p:tgtEl>
                                          <p:spTgt spid="17">
                                            <p:txEl>
                                              <p:pRg st="4" end="4"/>
                                            </p:txEl>
                                          </p:spTgt>
                                        </p:tgtEl>
                                        <p:attrNameLst>
                                          <p:attrName>fill.on</p:attrName>
                                        </p:attrNameLst>
                                      </p:cBhvr>
                                      <p:to>
                                        <p:strVal val="true"/>
                                      </p:to>
                                    </p:set>
                                  </p:childTnLst>
                                </p:cTn>
                              </p:par>
                              <p:par>
                                <p:cTn id="20" presetID="19" presetClass="emph" presetSubtype="0" fill="hold" nodeType="withEffect">
                                  <p:stCondLst>
                                    <p:cond delay="0"/>
                                  </p:stCondLst>
                                  <p:childTnLst>
                                    <p:animClr clrSpc="rgb" dir="cw">
                                      <p:cBhvr override="childStyle">
                                        <p:cTn id="21" dur="500" fill="hold"/>
                                        <p:tgtEl>
                                          <p:spTgt spid="17">
                                            <p:txEl>
                                              <p:pRg st="5" end="5"/>
                                            </p:txEl>
                                          </p:spTgt>
                                        </p:tgtEl>
                                        <p:attrNameLst>
                                          <p:attrName>style.color</p:attrName>
                                        </p:attrNameLst>
                                      </p:cBhvr>
                                      <p:to>
                                        <a:srgbClr val="444A4A"/>
                                      </p:to>
                                    </p:animClr>
                                    <p:animClr clrSpc="rgb" dir="cw">
                                      <p:cBhvr>
                                        <p:cTn id="22" dur="500" fill="hold"/>
                                        <p:tgtEl>
                                          <p:spTgt spid="17">
                                            <p:txEl>
                                              <p:pRg st="5" end="5"/>
                                            </p:txEl>
                                          </p:spTgt>
                                        </p:tgtEl>
                                        <p:attrNameLst>
                                          <p:attrName>fillcolor</p:attrName>
                                        </p:attrNameLst>
                                      </p:cBhvr>
                                      <p:to>
                                        <a:srgbClr val="444A4A"/>
                                      </p:to>
                                    </p:animClr>
                                    <p:set>
                                      <p:cBhvr>
                                        <p:cTn id="23" dur="500" fill="hold"/>
                                        <p:tgtEl>
                                          <p:spTgt spid="17">
                                            <p:txEl>
                                              <p:pRg st="5" end="5"/>
                                            </p:txEl>
                                          </p:spTgt>
                                        </p:tgtEl>
                                        <p:attrNameLst>
                                          <p:attrName>fill.type</p:attrName>
                                        </p:attrNameLst>
                                      </p:cBhvr>
                                      <p:to>
                                        <p:strVal val="solid"/>
                                      </p:to>
                                    </p:set>
                                    <p:set>
                                      <p:cBhvr>
                                        <p:cTn id="24" dur="500" fill="hold"/>
                                        <p:tgtEl>
                                          <p:spTgt spid="17">
                                            <p:txEl>
                                              <p:pRg st="5" end="5"/>
                                            </p:txEl>
                                          </p:spTgt>
                                        </p:tgtEl>
                                        <p:attrNameLst>
                                          <p:attrName>fill.on</p:attrName>
                                        </p:attrNameLst>
                                      </p:cBhvr>
                                      <p:to>
                                        <p:strVal val="true"/>
                                      </p:to>
                                    </p:set>
                                  </p:childTnLst>
                                </p:cTn>
                              </p:par>
                              <p:par>
                                <p:cTn id="25" presetID="19" presetClass="emph" presetSubtype="0" fill="hold" nodeType="withEffect">
                                  <p:stCondLst>
                                    <p:cond delay="0"/>
                                  </p:stCondLst>
                                  <p:childTnLst>
                                    <p:animClr clrSpc="rgb" dir="cw">
                                      <p:cBhvr override="childStyle">
                                        <p:cTn id="26" dur="500" fill="hold"/>
                                        <p:tgtEl>
                                          <p:spTgt spid="17">
                                            <p:txEl>
                                              <p:pRg st="6" end="6"/>
                                            </p:txEl>
                                          </p:spTgt>
                                        </p:tgtEl>
                                        <p:attrNameLst>
                                          <p:attrName>style.color</p:attrName>
                                        </p:attrNameLst>
                                      </p:cBhvr>
                                      <p:to>
                                        <a:srgbClr val="444A4A"/>
                                      </p:to>
                                    </p:animClr>
                                    <p:animClr clrSpc="rgb" dir="cw">
                                      <p:cBhvr>
                                        <p:cTn id="27" dur="500" fill="hold"/>
                                        <p:tgtEl>
                                          <p:spTgt spid="17">
                                            <p:txEl>
                                              <p:pRg st="6" end="6"/>
                                            </p:txEl>
                                          </p:spTgt>
                                        </p:tgtEl>
                                        <p:attrNameLst>
                                          <p:attrName>fillcolor</p:attrName>
                                        </p:attrNameLst>
                                      </p:cBhvr>
                                      <p:to>
                                        <a:srgbClr val="444A4A"/>
                                      </p:to>
                                    </p:animClr>
                                    <p:set>
                                      <p:cBhvr>
                                        <p:cTn id="28" dur="500" fill="hold"/>
                                        <p:tgtEl>
                                          <p:spTgt spid="17">
                                            <p:txEl>
                                              <p:pRg st="6" end="6"/>
                                            </p:txEl>
                                          </p:spTgt>
                                        </p:tgtEl>
                                        <p:attrNameLst>
                                          <p:attrName>fill.type</p:attrName>
                                        </p:attrNameLst>
                                      </p:cBhvr>
                                      <p:to>
                                        <p:strVal val="solid"/>
                                      </p:to>
                                    </p:set>
                                    <p:set>
                                      <p:cBhvr>
                                        <p:cTn id="29" dur="500" fill="hold"/>
                                        <p:tgtEl>
                                          <p:spTgt spid="17">
                                            <p:txEl>
                                              <p:pRg st="6" end="6"/>
                                            </p:txEl>
                                          </p:spTgt>
                                        </p:tgtEl>
                                        <p:attrNameLst>
                                          <p:attrName>fill.on</p:attrName>
                                        </p:attrNameLst>
                                      </p:cBhvr>
                                      <p:to>
                                        <p:strVal val="true"/>
                                      </p:to>
                                    </p:set>
                                  </p:childTnLst>
                                </p:cTn>
                              </p:par>
                              <p:par>
                                <p:cTn id="30" presetID="19" presetClass="emph" presetSubtype="0" fill="hold" nodeType="withEffect">
                                  <p:stCondLst>
                                    <p:cond delay="0"/>
                                  </p:stCondLst>
                                  <p:childTnLst>
                                    <p:animClr clrSpc="rgb" dir="cw">
                                      <p:cBhvr override="childStyle">
                                        <p:cTn id="31" dur="500" fill="hold"/>
                                        <p:tgtEl>
                                          <p:spTgt spid="17">
                                            <p:txEl>
                                              <p:pRg st="7" end="7"/>
                                            </p:txEl>
                                          </p:spTgt>
                                        </p:tgtEl>
                                        <p:attrNameLst>
                                          <p:attrName>style.color</p:attrName>
                                        </p:attrNameLst>
                                      </p:cBhvr>
                                      <p:to>
                                        <a:srgbClr val="444A4A"/>
                                      </p:to>
                                    </p:animClr>
                                    <p:animClr clrSpc="rgb" dir="cw">
                                      <p:cBhvr>
                                        <p:cTn id="32" dur="500" fill="hold"/>
                                        <p:tgtEl>
                                          <p:spTgt spid="17">
                                            <p:txEl>
                                              <p:pRg st="7" end="7"/>
                                            </p:txEl>
                                          </p:spTgt>
                                        </p:tgtEl>
                                        <p:attrNameLst>
                                          <p:attrName>fillcolor</p:attrName>
                                        </p:attrNameLst>
                                      </p:cBhvr>
                                      <p:to>
                                        <a:srgbClr val="444A4A"/>
                                      </p:to>
                                    </p:animClr>
                                    <p:set>
                                      <p:cBhvr>
                                        <p:cTn id="33" dur="500" fill="hold"/>
                                        <p:tgtEl>
                                          <p:spTgt spid="17">
                                            <p:txEl>
                                              <p:pRg st="7" end="7"/>
                                            </p:txEl>
                                          </p:spTgt>
                                        </p:tgtEl>
                                        <p:attrNameLst>
                                          <p:attrName>fill.type</p:attrName>
                                        </p:attrNameLst>
                                      </p:cBhvr>
                                      <p:to>
                                        <p:strVal val="solid"/>
                                      </p:to>
                                    </p:set>
                                    <p:set>
                                      <p:cBhvr>
                                        <p:cTn id="34" dur="500" fill="hold"/>
                                        <p:tgtEl>
                                          <p:spTgt spid="17">
                                            <p:txEl>
                                              <p:pRg st="7" end="7"/>
                                            </p:txEl>
                                          </p:spTgt>
                                        </p:tgtEl>
                                        <p:attrNameLst>
                                          <p:attrName>fill.on</p:attrName>
                                        </p:attrNameLst>
                                      </p:cBhvr>
                                      <p:to>
                                        <p:strVal val="true"/>
                                      </p:to>
                                    </p:set>
                                  </p:childTnLst>
                                </p:cTn>
                              </p:par>
                              <p:par>
                                <p:cTn id="35" presetID="19" presetClass="emph" presetSubtype="0" fill="hold" nodeType="withEffect">
                                  <p:stCondLst>
                                    <p:cond delay="0"/>
                                  </p:stCondLst>
                                  <p:childTnLst>
                                    <p:animClr clrSpc="rgb" dir="cw">
                                      <p:cBhvr override="childStyle">
                                        <p:cTn id="36" dur="500" fill="hold"/>
                                        <p:tgtEl>
                                          <p:spTgt spid="17">
                                            <p:txEl>
                                              <p:pRg st="8" end="8"/>
                                            </p:txEl>
                                          </p:spTgt>
                                        </p:tgtEl>
                                        <p:attrNameLst>
                                          <p:attrName>style.color</p:attrName>
                                        </p:attrNameLst>
                                      </p:cBhvr>
                                      <p:to>
                                        <a:srgbClr val="444A4A"/>
                                      </p:to>
                                    </p:animClr>
                                    <p:animClr clrSpc="rgb" dir="cw">
                                      <p:cBhvr>
                                        <p:cTn id="37" dur="500" fill="hold"/>
                                        <p:tgtEl>
                                          <p:spTgt spid="17">
                                            <p:txEl>
                                              <p:pRg st="8" end="8"/>
                                            </p:txEl>
                                          </p:spTgt>
                                        </p:tgtEl>
                                        <p:attrNameLst>
                                          <p:attrName>fillcolor</p:attrName>
                                        </p:attrNameLst>
                                      </p:cBhvr>
                                      <p:to>
                                        <a:srgbClr val="444A4A"/>
                                      </p:to>
                                    </p:animClr>
                                    <p:set>
                                      <p:cBhvr>
                                        <p:cTn id="38" dur="500" fill="hold"/>
                                        <p:tgtEl>
                                          <p:spTgt spid="17">
                                            <p:txEl>
                                              <p:pRg st="8" end="8"/>
                                            </p:txEl>
                                          </p:spTgt>
                                        </p:tgtEl>
                                        <p:attrNameLst>
                                          <p:attrName>fill.type</p:attrName>
                                        </p:attrNameLst>
                                      </p:cBhvr>
                                      <p:to>
                                        <p:strVal val="solid"/>
                                      </p:to>
                                    </p:set>
                                    <p:set>
                                      <p:cBhvr>
                                        <p:cTn id="39" dur="500" fill="hold"/>
                                        <p:tgtEl>
                                          <p:spTgt spid="17">
                                            <p:txEl>
                                              <p:pRg st="8" end="8"/>
                                            </p:txEl>
                                          </p:spTgt>
                                        </p:tgtEl>
                                        <p:attrNameLst>
                                          <p:attrName>fill.on</p:attrName>
                                        </p:attrNameLst>
                                      </p:cBhvr>
                                      <p:to>
                                        <p:strVal val="true"/>
                                      </p:to>
                                    </p:set>
                                  </p:childTnLst>
                                </p:cTn>
                              </p:par>
                              <p:par>
                                <p:cTn id="40" presetID="19" presetClass="emph" presetSubtype="0" fill="hold" nodeType="withEffect">
                                  <p:stCondLst>
                                    <p:cond delay="0"/>
                                  </p:stCondLst>
                                  <p:childTnLst>
                                    <p:animClr clrSpc="rgb" dir="cw">
                                      <p:cBhvr override="childStyle">
                                        <p:cTn id="41" dur="500" fill="hold"/>
                                        <p:tgtEl>
                                          <p:spTgt spid="17">
                                            <p:txEl>
                                              <p:pRg st="9" end="9"/>
                                            </p:txEl>
                                          </p:spTgt>
                                        </p:tgtEl>
                                        <p:attrNameLst>
                                          <p:attrName>style.color</p:attrName>
                                        </p:attrNameLst>
                                      </p:cBhvr>
                                      <p:to>
                                        <a:srgbClr val="444A4A"/>
                                      </p:to>
                                    </p:animClr>
                                    <p:animClr clrSpc="rgb" dir="cw">
                                      <p:cBhvr>
                                        <p:cTn id="42" dur="500" fill="hold"/>
                                        <p:tgtEl>
                                          <p:spTgt spid="17">
                                            <p:txEl>
                                              <p:pRg st="9" end="9"/>
                                            </p:txEl>
                                          </p:spTgt>
                                        </p:tgtEl>
                                        <p:attrNameLst>
                                          <p:attrName>fillcolor</p:attrName>
                                        </p:attrNameLst>
                                      </p:cBhvr>
                                      <p:to>
                                        <a:srgbClr val="444A4A"/>
                                      </p:to>
                                    </p:animClr>
                                    <p:set>
                                      <p:cBhvr>
                                        <p:cTn id="43" dur="500" fill="hold"/>
                                        <p:tgtEl>
                                          <p:spTgt spid="17">
                                            <p:txEl>
                                              <p:pRg st="9" end="9"/>
                                            </p:txEl>
                                          </p:spTgt>
                                        </p:tgtEl>
                                        <p:attrNameLst>
                                          <p:attrName>fill.type</p:attrName>
                                        </p:attrNameLst>
                                      </p:cBhvr>
                                      <p:to>
                                        <p:strVal val="solid"/>
                                      </p:to>
                                    </p:set>
                                    <p:set>
                                      <p:cBhvr>
                                        <p:cTn id="44" dur="500" fill="hold"/>
                                        <p:tgtEl>
                                          <p:spTgt spid="17">
                                            <p:txEl>
                                              <p:pRg st="9" end="9"/>
                                            </p:txEl>
                                          </p:spTgt>
                                        </p:tgtEl>
                                        <p:attrNameLst>
                                          <p:attrName>fill.on</p:attrName>
                                        </p:attrNameLst>
                                      </p:cBhvr>
                                      <p:to>
                                        <p:strVal val="true"/>
                                      </p:to>
                                    </p:set>
                                  </p:childTnLst>
                                </p:cTn>
                              </p:par>
                              <p:par>
                                <p:cTn id="45" presetID="19" presetClass="emph" presetSubtype="0" fill="hold" nodeType="withEffect">
                                  <p:stCondLst>
                                    <p:cond delay="0"/>
                                  </p:stCondLst>
                                  <p:childTnLst>
                                    <p:animClr clrSpc="rgb" dir="cw">
                                      <p:cBhvr override="childStyle">
                                        <p:cTn id="46" dur="500" fill="hold"/>
                                        <p:tgtEl>
                                          <p:spTgt spid="18">
                                            <p:txEl>
                                              <p:pRg st="3" end="3"/>
                                            </p:txEl>
                                          </p:spTgt>
                                        </p:tgtEl>
                                        <p:attrNameLst>
                                          <p:attrName>style.color</p:attrName>
                                        </p:attrNameLst>
                                      </p:cBhvr>
                                      <p:to>
                                        <a:srgbClr val="444A4A"/>
                                      </p:to>
                                    </p:animClr>
                                    <p:animClr clrSpc="rgb" dir="cw">
                                      <p:cBhvr>
                                        <p:cTn id="47" dur="500" fill="hold"/>
                                        <p:tgtEl>
                                          <p:spTgt spid="18">
                                            <p:txEl>
                                              <p:pRg st="3" end="3"/>
                                            </p:txEl>
                                          </p:spTgt>
                                        </p:tgtEl>
                                        <p:attrNameLst>
                                          <p:attrName>fillcolor</p:attrName>
                                        </p:attrNameLst>
                                      </p:cBhvr>
                                      <p:to>
                                        <a:srgbClr val="444A4A"/>
                                      </p:to>
                                    </p:animClr>
                                    <p:set>
                                      <p:cBhvr>
                                        <p:cTn id="48" dur="500" fill="hold"/>
                                        <p:tgtEl>
                                          <p:spTgt spid="18">
                                            <p:txEl>
                                              <p:pRg st="3" end="3"/>
                                            </p:txEl>
                                          </p:spTgt>
                                        </p:tgtEl>
                                        <p:attrNameLst>
                                          <p:attrName>fill.type</p:attrName>
                                        </p:attrNameLst>
                                      </p:cBhvr>
                                      <p:to>
                                        <p:strVal val="solid"/>
                                      </p:to>
                                    </p:set>
                                    <p:set>
                                      <p:cBhvr>
                                        <p:cTn id="49" dur="500" fill="hold"/>
                                        <p:tgtEl>
                                          <p:spTgt spid="18">
                                            <p:txEl>
                                              <p:pRg st="3" end="3"/>
                                            </p:txEl>
                                          </p:spTgt>
                                        </p:tgtEl>
                                        <p:attrNameLst>
                                          <p:attrName>fill.on</p:attrName>
                                        </p:attrNameLst>
                                      </p:cBhvr>
                                      <p:to>
                                        <p:strVal val="true"/>
                                      </p:to>
                                    </p:set>
                                  </p:childTnLst>
                                </p:cTn>
                              </p:par>
                              <p:par>
                                <p:cTn id="50" presetID="19" presetClass="emph" presetSubtype="0" fill="hold" nodeType="withEffect">
                                  <p:stCondLst>
                                    <p:cond delay="0"/>
                                  </p:stCondLst>
                                  <p:childTnLst>
                                    <p:animClr clrSpc="rgb" dir="cw">
                                      <p:cBhvr override="childStyle">
                                        <p:cTn id="51" dur="500" fill="hold"/>
                                        <p:tgtEl>
                                          <p:spTgt spid="18">
                                            <p:txEl>
                                              <p:pRg st="4" end="4"/>
                                            </p:txEl>
                                          </p:spTgt>
                                        </p:tgtEl>
                                        <p:attrNameLst>
                                          <p:attrName>style.color</p:attrName>
                                        </p:attrNameLst>
                                      </p:cBhvr>
                                      <p:to>
                                        <a:srgbClr val="444A4A"/>
                                      </p:to>
                                    </p:animClr>
                                    <p:animClr clrSpc="rgb" dir="cw">
                                      <p:cBhvr>
                                        <p:cTn id="52" dur="500" fill="hold"/>
                                        <p:tgtEl>
                                          <p:spTgt spid="18">
                                            <p:txEl>
                                              <p:pRg st="4" end="4"/>
                                            </p:txEl>
                                          </p:spTgt>
                                        </p:tgtEl>
                                        <p:attrNameLst>
                                          <p:attrName>fillcolor</p:attrName>
                                        </p:attrNameLst>
                                      </p:cBhvr>
                                      <p:to>
                                        <a:srgbClr val="444A4A"/>
                                      </p:to>
                                    </p:animClr>
                                    <p:set>
                                      <p:cBhvr>
                                        <p:cTn id="53" dur="500" fill="hold"/>
                                        <p:tgtEl>
                                          <p:spTgt spid="18">
                                            <p:txEl>
                                              <p:pRg st="4" end="4"/>
                                            </p:txEl>
                                          </p:spTgt>
                                        </p:tgtEl>
                                        <p:attrNameLst>
                                          <p:attrName>fill.type</p:attrName>
                                        </p:attrNameLst>
                                      </p:cBhvr>
                                      <p:to>
                                        <p:strVal val="solid"/>
                                      </p:to>
                                    </p:set>
                                    <p:set>
                                      <p:cBhvr>
                                        <p:cTn id="54" dur="500" fill="hold"/>
                                        <p:tgtEl>
                                          <p:spTgt spid="18">
                                            <p:txEl>
                                              <p:pRg st="4" end="4"/>
                                            </p:txEl>
                                          </p:spTgt>
                                        </p:tgtEl>
                                        <p:attrNameLst>
                                          <p:attrName>fill.on</p:attrName>
                                        </p:attrNameLst>
                                      </p:cBhvr>
                                      <p:to>
                                        <p:strVal val="true"/>
                                      </p:to>
                                    </p:set>
                                  </p:childTnLst>
                                </p:cTn>
                              </p:par>
                              <p:par>
                                <p:cTn id="55" presetID="19" presetClass="emph" presetSubtype="0" fill="hold" nodeType="withEffect">
                                  <p:stCondLst>
                                    <p:cond delay="0"/>
                                  </p:stCondLst>
                                  <p:childTnLst>
                                    <p:animClr clrSpc="rgb" dir="cw">
                                      <p:cBhvr override="childStyle">
                                        <p:cTn id="56" dur="500" fill="hold"/>
                                        <p:tgtEl>
                                          <p:spTgt spid="18">
                                            <p:txEl>
                                              <p:pRg st="5" end="5"/>
                                            </p:txEl>
                                          </p:spTgt>
                                        </p:tgtEl>
                                        <p:attrNameLst>
                                          <p:attrName>style.color</p:attrName>
                                        </p:attrNameLst>
                                      </p:cBhvr>
                                      <p:to>
                                        <a:srgbClr val="444A4A"/>
                                      </p:to>
                                    </p:animClr>
                                    <p:animClr clrSpc="rgb" dir="cw">
                                      <p:cBhvr>
                                        <p:cTn id="57" dur="500" fill="hold"/>
                                        <p:tgtEl>
                                          <p:spTgt spid="18">
                                            <p:txEl>
                                              <p:pRg st="5" end="5"/>
                                            </p:txEl>
                                          </p:spTgt>
                                        </p:tgtEl>
                                        <p:attrNameLst>
                                          <p:attrName>fillcolor</p:attrName>
                                        </p:attrNameLst>
                                      </p:cBhvr>
                                      <p:to>
                                        <a:srgbClr val="444A4A"/>
                                      </p:to>
                                    </p:animClr>
                                    <p:set>
                                      <p:cBhvr>
                                        <p:cTn id="58" dur="500" fill="hold"/>
                                        <p:tgtEl>
                                          <p:spTgt spid="18">
                                            <p:txEl>
                                              <p:pRg st="5" end="5"/>
                                            </p:txEl>
                                          </p:spTgt>
                                        </p:tgtEl>
                                        <p:attrNameLst>
                                          <p:attrName>fill.type</p:attrName>
                                        </p:attrNameLst>
                                      </p:cBhvr>
                                      <p:to>
                                        <p:strVal val="solid"/>
                                      </p:to>
                                    </p:set>
                                    <p:set>
                                      <p:cBhvr>
                                        <p:cTn id="59" dur="500" fill="hold"/>
                                        <p:tgtEl>
                                          <p:spTgt spid="18">
                                            <p:txEl>
                                              <p:pRg st="5" end="5"/>
                                            </p:txEl>
                                          </p:spTgt>
                                        </p:tgtEl>
                                        <p:attrNameLst>
                                          <p:attrName>fill.on</p:attrName>
                                        </p:attrNameLst>
                                      </p:cBhvr>
                                      <p:to>
                                        <p:strVal val="true"/>
                                      </p:to>
                                    </p:set>
                                  </p:childTnLst>
                                </p:cTn>
                              </p:par>
                              <p:par>
                                <p:cTn id="60" presetID="19" presetClass="emph" presetSubtype="0" fill="hold" nodeType="withEffect">
                                  <p:stCondLst>
                                    <p:cond delay="0"/>
                                  </p:stCondLst>
                                  <p:childTnLst>
                                    <p:animClr clrSpc="rgb" dir="cw">
                                      <p:cBhvr override="childStyle">
                                        <p:cTn id="61" dur="500" fill="hold"/>
                                        <p:tgtEl>
                                          <p:spTgt spid="18">
                                            <p:txEl>
                                              <p:pRg st="6" end="6"/>
                                            </p:txEl>
                                          </p:spTgt>
                                        </p:tgtEl>
                                        <p:attrNameLst>
                                          <p:attrName>style.color</p:attrName>
                                        </p:attrNameLst>
                                      </p:cBhvr>
                                      <p:to>
                                        <a:srgbClr val="444A4A"/>
                                      </p:to>
                                    </p:animClr>
                                    <p:animClr clrSpc="rgb" dir="cw">
                                      <p:cBhvr>
                                        <p:cTn id="62" dur="500" fill="hold"/>
                                        <p:tgtEl>
                                          <p:spTgt spid="18">
                                            <p:txEl>
                                              <p:pRg st="6" end="6"/>
                                            </p:txEl>
                                          </p:spTgt>
                                        </p:tgtEl>
                                        <p:attrNameLst>
                                          <p:attrName>fillcolor</p:attrName>
                                        </p:attrNameLst>
                                      </p:cBhvr>
                                      <p:to>
                                        <a:srgbClr val="444A4A"/>
                                      </p:to>
                                    </p:animClr>
                                    <p:set>
                                      <p:cBhvr>
                                        <p:cTn id="63" dur="500" fill="hold"/>
                                        <p:tgtEl>
                                          <p:spTgt spid="18">
                                            <p:txEl>
                                              <p:pRg st="6" end="6"/>
                                            </p:txEl>
                                          </p:spTgt>
                                        </p:tgtEl>
                                        <p:attrNameLst>
                                          <p:attrName>fill.type</p:attrName>
                                        </p:attrNameLst>
                                      </p:cBhvr>
                                      <p:to>
                                        <p:strVal val="solid"/>
                                      </p:to>
                                    </p:set>
                                    <p:set>
                                      <p:cBhvr>
                                        <p:cTn id="64" dur="500" fill="hold"/>
                                        <p:tgtEl>
                                          <p:spTgt spid="18">
                                            <p:txEl>
                                              <p:pRg st="6" end="6"/>
                                            </p:txEl>
                                          </p:spTgt>
                                        </p:tgtEl>
                                        <p:attrNameLst>
                                          <p:attrName>fill.on</p:attrName>
                                        </p:attrNameLst>
                                      </p:cBhvr>
                                      <p:to>
                                        <p:strVal val="true"/>
                                      </p:to>
                                    </p:set>
                                  </p:childTnLst>
                                </p:cTn>
                              </p:par>
                              <p:par>
                                <p:cTn id="65" presetID="19" presetClass="emph" presetSubtype="0" fill="hold" nodeType="withEffect">
                                  <p:stCondLst>
                                    <p:cond delay="0"/>
                                  </p:stCondLst>
                                  <p:childTnLst>
                                    <p:animClr clrSpc="rgb" dir="cw">
                                      <p:cBhvr override="childStyle">
                                        <p:cTn id="66" dur="500" fill="hold"/>
                                        <p:tgtEl>
                                          <p:spTgt spid="18">
                                            <p:txEl>
                                              <p:pRg st="7" end="7"/>
                                            </p:txEl>
                                          </p:spTgt>
                                        </p:tgtEl>
                                        <p:attrNameLst>
                                          <p:attrName>style.color</p:attrName>
                                        </p:attrNameLst>
                                      </p:cBhvr>
                                      <p:to>
                                        <a:srgbClr val="444A4A"/>
                                      </p:to>
                                    </p:animClr>
                                    <p:animClr clrSpc="rgb" dir="cw">
                                      <p:cBhvr>
                                        <p:cTn id="67" dur="500" fill="hold"/>
                                        <p:tgtEl>
                                          <p:spTgt spid="18">
                                            <p:txEl>
                                              <p:pRg st="7" end="7"/>
                                            </p:txEl>
                                          </p:spTgt>
                                        </p:tgtEl>
                                        <p:attrNameLst>
                                          <p:attrName>fillcolor</p:attrName>
                                        </p:attrNameLst>
                                      </p:cBhvr>
                                      <p:to>
                                        <a:srgbClr val="444A4A"/>
                                      </p:to>
                                    </p:animClr>
                                    <p:set>
                                      <p:cBhvr>
                                        <p:cTn id="68" dur="500" fill="hold"/>
                                        <p:tgtEl>
                                          <p:spTgt spid="18">
                                            <p:txEl>
                                              <p:pRg st="7" end="7"/>
                                            </p:txEl>
                                          </p:spTgt>
                                        </p:tgtEl>
                                        <p:attrNameLst>
                                          <p:attrName>fill.type</p:attrName>
                                        </p:attrNameLst>
                                      </p:cBhvr>
                                      <p:to>
                                        <p:strVal val="solid"/>
                                      </p:to>
                                    </p:set>
                                    <p:set>
                                      <p:cBhvr>
                                        <p:cTn id="69" dur="500" fill="hold"/>
                                        <p:tgtEl>
                                          <p:spTgt spid="18">
                                            <p:txEl>
                                              <p:pRg st="7" end="7"/>
                                            </p:txEl>
                                          </p:spTgt>
                                        </p:tgtEl>
                                        <p:attrNameLst>
                                          <p:attrName>fill.on</p:attrName>
                                        </p:attrNameLst>
                                      </p:cBhvr>
                                      <p:to>
                                        <p:strVal val="true"/>
                                      </p:to>
                                    </p:set>
                                  </p:childTnLst>
                                </p:cTn>
                              </p:par>
                              <p:par>
                                <p:cTn id="70" presetID="19" presetClass="emph" presetSubtype="0" fill="hold" nodeType="withEffect">
                                  <p:stCondLst>
                                    <p:cond delay="0"/>
                                  </p:stCondLst>
                                  <p:childTnLst>
                                    <p:animClr clrSpc="rgb" dir="cw">
                                      <p:cBhvr override="childStyle">
                                        <p:cTn id="71" dur="500" fill="hold"/>
                                        <p:tgtEl>
                                          <p:spTgt spid="18">
                                            <p:txEl>
                                              <p:pRg st="8" end="8"/>
                                            </p:txEl>
                                          </p:spTgt>
                                        </p:tgtEl>
                                        <p:attrNameLst>
                                          <p:attrName>style.color</p:attrName>
                                        </p:attrNameLst>
                                      </p:cBhvr>
                                      <p:to>
                                        <a:srgbClr val="444A4A"/>
                                      </p:to>
                                    </p:animClr>
                                    <p:animClr clrSpc="rgb" dir="cw">
                                      <p:cBhvr>
                                        <p:cTn id="72" dur="500" fill="hold"/>
                                        <p:tgtEl>
                                          <p:spTgt spid="18">
                                            <p:txEl>
                                              <p:pRg st="8" end="8"/>
                                            </p:txEl>
                                          </p:spTgt>
                                        </p:tgtEl>
                                        <p:attrNameLst>
                                          <p:attrName>fillcolor</p:attrName>
                                        </p:attrNameLst>
                                      </p:cBhvr>
                                      <p:to>
                                        <a:srgbClr val="444A4A"/>
                                      </p:to>
                                    </p:animClr>
                                    <p:set>
                                      <p:cBhvr>
                                        <p:cTn id="73" dur="500" fill="hold"/>
                                        <p:tgtEl>
                                          <p:spTgt spid="18">
                                            <p:txEl>
                                              <p:pRg st="8" end="8"/>
                                            </p:txEl>
                                          </p:spTgt>
                                        </p:tgtEl>
                                        <p:attrNameLst>
                                          <p:attrName>fill.type</p:attrName>
                                        </p:attrNameLst>
                                      </p:cBhvr>
                                      <p:to>
                                        <p:strVal val="solid"/>
                                      </p:to>
                                    </p:set>
                                    <p:set>
                                      <p:cBhvr>
                                        <p:cTn id="74" dur="500" fill="hold"/>
                                        <p:tgtEl>
                                          <p:spTgt spid="18">
                                            <p:txEl>
                                              <p:pRg st="8" end="8"/>
                                            </p:txEl>
                                          </p:spTgt>
                                        </p:tgtEl>
                                        <p:attrNameLst>
                                          <p:attrName>fill.on</p:attrName>
                                        </p:attrNameLst>
                                      </p:cBhvr>
                                      <p:to>
                                        <p:strVal val="true"/>
                                      </p:to>
                                    </p:set>
                                  </p:childTnLst>
                                </p:cTn>
                              </p:par>
                              <p:par>
                                <p:cTn id="75" presetID="19" presetClass="emph" presetSubtype="0" fill="hold" nodeType="withEffect">
                                  <p:stCondLst>
                                    <p:cond delay="0"/>
                                  </p:stCondLst>
                                  <p:childTnLst>
                                    <p:animClr clrSpc="rgb" dir="cw">
                                      <p:cBhvr override="childStyle">
                                        <p:cTn id="76" dur="500" fill="hold"/>
                                        <p:tgtEl>
                                          <p:spTgt spid="18">
                                            <p:txEl>
                                              <p:pRg st="9" end="9"/>
                                            </p:txEl>
                                          </p:spTgt>
                                        </p:tgtEl>
                                        <p:attrNameLst>
                                          <p:attrName>style.color</p:attrName>
                                        </p:attrNameLst>
                                      </p:cBhvr>
                                      <p:to>
                                        <a:srgbClr val="444A4A"/>
                                      </p:to>
                                    </p:animClr>
                                    <p:animClr clrSpc="rgb" dir="cw">
                                      <p:cBhvr>
                                        <p:cTn id="77" dur="500" fill="hold"/>
                                        <p:tgtEl>
                                          <p:spTgt spid="18">
                                            <p:txEl>
                                              <p:pRg st="9" end="9"/>
                                            </p:txEl>
                                          </p:spTgt>
                                        </p:tgtEl>
                                        <p:attrNameLst>
                                          <p:attrName>fillcolor</p:attrName>
                                        </p:attrNameLst>
                                      </p:cBhvr>
                                      <p:to>
                                        <a:srgbClr val="444A4A"/>
                                      </p:to>
                                    </p:animClr>
                                    <p:set>
                                      <p:cBhvr>
                                        <p:cTn id="78" dur="500" fill="hold"/>
                                        <p:tgtEl>
                                          <p:spTgt spid="18">
                                            <p:txEl>
                                              <p:pRg st="9" end="9"/>
                                            </p:txEl>
                                          </p:spTgt>
                                        </p:tgtEl>
                                        <p:attrNameLst>
                                          <p:attrName>fill.type</p:attrName>
                                        </p:attrNameLst>
                                      </p:cBhvr>
                                      <p:to>
                                        <p:strVal val="solid"/>
                                      </p:to>
                                    </p:set>
                                    <p:set>
                                      <p:cBhvr>
                                        <p:cTn id="79" dur="500" fill="hold"/>
                                        <p:tgtEl>
                                          <p:spTgt spid="18">
                                            <p:txEl>
                                              <p:pRg st="9" end="9"/>
                                            </p:txEl>
                                          </p:spTgt>
                                        </p:tgtEl>
                                        <p:attrNameLst>
                                          <p:attrName>fill.on</p:attrName>
                                        </p:attrNameLst>
                                      </p:cBhvr>
                                      <p:to>
                                        <p:strVal val="true"/>
                                      </p:to>
                                    </p:set>
                                  </p:childTnLst>
                                </p:cTn>
                              </p:par>
                              <p:par>
                                <p:cTn id="80" presetID="1" presetClass="emph" presetSubtype="2" fill="hold" nodeType="withEffect">
                                  <p:stCondLst>
                                    <p:cond delay="0"/>
                                  </p:stCondLst>
                                  <p:childTnLst>
                                    <p:animClr clrSpc="rgb" dir="cw">
                                      <p:cBhvr>
                                        <p:cTn id="81" dur="500" fill="hold"/>
                                        <p:tgtEl>
                                          <p:spTgt spid="14"/>
                                        </p:tgtEl>
                                        <p:attrNameLst>
                                          <p:attrName>fillcolor</p:attrName>
                                        </p:attrNameLst>
                                      </p:cBhvr>
                                      <p:to>
                                        <a:srgbClr val="E7E6E6"/>
                                      </p:to>
                                    </p:animClr>
                                    <p:set>
                                      <p:cBhvr>
                                        <p:cTn id="82" dur="500" fill="hold"/>
                                        <p:tgtEl>
                                          <p:spTgt spid="14"/>
                                        </p:tgtEl>
                                        <p:attrNameLst>
                                          <p:attrName>fill.type</p:attrName>
                                        </p:attrNameLst>
                                      </p:cBhvr>
                                      <p:to>
                                        <p:strVal val="solid"/>
                                      </p:to>
                                    </p:set>
                                    <p:set>
                                      <p:cBhvr>
                                        <p:cTn id="83" dur="500" fill="hold"/>
                                        <p:tgtEl>
                                          <p:spTgt spid="14"/>
                                        </p:tgtEl>
                                        <p:attrNameLst>
                                          <p:attrName>fill.on</p:attrName>
                                        </p:attrNameLst>
                                      </p:cBhvr>
                                      <p:to>
                                        <p:strVal val="true"/>
                                      </p:to>
                                    </p:set>
                                  </p:childTnLst>
                                </p:cTn>
                              </p:par>
                              <p:par>
                                <p:cTn id="84" presetID="1" presetClass="emph" presetSubtype="2" fill="hold" nodeType="withEffect">
                                  <p:stCondLst>
                                    <p:cond delay="0"/>
                                  </p:stCondLst>
                                  <p:childTnLst>
                                    <p:animClr clrSpc="rgb" dir="cw">
                                      <p:cBhvr>
                                        <p:cTn id="85" dur="500" fill="hold"/>
                                        <p:tgtEl>
                                          <p:spTgt spid="16"/>
                                        </p:tgtEl>
                                        <p:attrNameLst>
                                          <p:attrName>fillcolor</p:attrName>
                                        </p:attrNameLst>
                                      </p:cBhvr>
                                      <p:to>
                                        <a:srgbClr val="E7E6E6"/>
                                      </p:to>
                                    </p:animClr>
                                    <p:set>
                                      <p:cBhvr>
                                        <p:cTn id="86" dur="500" fill="hold"/>
                                        <p:tgtEl>
                                          <p:spTgt spid="16"/>
                                        </p:tgtEl>
                                        <p:attrNameLst>
                                          <p:attrName>fill.type</p:attrName>
                                        </p:attrNameLst>
                                      </p:cBhvr>
                                      <p:to>
                                        <p:strVal val="solid"/>
                                      </p:to>
                                    </p:set>
                                    <p:set>
                                      <p:cBhvr>
                                        <p:cTn id="87" dur="500" fill="hold"/>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nchorCtr="0">
            <a:noAutofit/>
          </a:bodyPr>
          <a:lstStyle/>
          <a:p>
            <a:pPr algn="ctr">
              <a:defRPr sz="5400"/>
            </a:pPr>
            <a:r>
              <a:rPr lang="zh-CN" altLang="en-US">
                <a:ea typeface="Noto Sans CJK SC Bold" panose="020B0800000000000000" pitchFamily="34" charset="-128"/>
              </a:rPr>
              <a:t>自主性和响应性</a:t>
            </a:r>
            <a:endParaRPr lang="zh-CN" altLang="en-US" dirty="0">
              <a:ea typeface="Noto Sans CJK SC Bold" panose="020B0800000000000000" pitchFamily="34" charset="-128"/>
            </a:endParaRP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11</a:t>
            </a:fld>
            <a:endParaRPr lang="zh-CN" altLang="en-US" dirty="0">
              <a:ea typeface="Noto Sans CJK SC Regular" panose="020B0500000000000000" pitchFamily="34" charset="-128"/>
            </a:endParaRPr>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2732878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FC351F-32A3-47AC-B1EB-3DF91A0F5826}"/>
              </a:ext>
            </a:extLst>
          </p:cNvPr>
          <p:cNvSpPr>
            <a:spLocks noGrp="1"/>
          </p:cNvSpPr>
          <p:nvPr>
            <p:ph type="title"/>
          </p:nvPr>
        </p:nvSpPr>
        <p:spPr>
          <a:xfrm>
            <a:off x="390526" y="228600"/>
            <a:ext cx="11572874" cy="1009650"/>
          </a:xfrm>
        </p:spPr>
        <p:txBody>
          <a:bodyPr wrap="square">
            <a:noAutofit/>
          </a:bodyPr>
          <a:lstStyle/>
          <a:p>
            <a:r>
              <a:rPr lang="zh-CN" altLang="en-US" dirty="0">
                <a:ea typeface="Noto Sans CJK SC Bold" panose="020B0800000000000000" pitchFamily="34" charset="-128"/>
              </a:rPr>
              <a:t>自主性</a:t>
            </a:r>
          </a:p>
        </p:txBody>
      </p:sp>
      <p:sp>
        <p:nvSpPr>
          <p:cNvPr id="6" name="Slide Number Placeholder 5">
            <a:extLst>
              <a:ext uri="{FF2B5EF4-FFF2-40B4-BE49-F238E27FC236}">
                <a16:creationId xmlns:a16="http://schemas.microsoft.com/office/drawing/2014/main" id="{0F648585-C171-4059-A09E-E4C64A0BEAFE}"/>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12</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DA8B4132-42A3-49F5-8D07-70E31F04F190}"/>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9" name="Text Placeholder 8">
            <a:extLst>
              <a:ext uri="{FF2B5EF4-FFF2-40B4-BE49-F238E27FC236}">
                <a16:creationId xmlns:a16="http://schemas.microsoft.com/office/drawing/2014/main" id="{85D55731-13AF-4B92-ABBD-AE6EB6FE775C}"/>
              </a:ext>
            </a:extLst>
          </p:cNvPr>
          <p:cNvSpPr>
            <a:spLocks noGrp="1"/>
          </p:cNvSpPr>
          <p:nvPr>
            <p:ph type="body" sz="quarter" idx="14"/>
          </p:nvPr>
        </p:nvSpPr>
        <p:spPr>
          <a:xfrm>
            <a:off x="390524" y="1320800"/>
            <a:ext cx="11572875" cy="903288"/>
          </a:xfrm>
        </p:spPr>
        <p:txBody>
          <a:bodyPr wrap="square">
            <a:noAutofit/>
          </a:bodyPr>
          <a:lstStyle/>
          <a:p>
            <a:r>
              <a:rPr lang="zh-CN" altLang="en-US">
                <a:ea typeface="Noto Sans CJK SC Regular" panose="020B0500000000000000" pitchFamily="34" charset="-128"/>
              </a:rPr>
              <a:t>在与他人互动时，我们“征询意见”或“表达意见”的程度</a:t>
            </a:r>
            <a:endParaRPr lang="zh-CN" altLang="en-US" dirty="0">
              <a:ea typeface="Noto Sans CJK SC Regular" panose="020B0500000000000000" pitchFamily="34" charset="-128"/>
            </a:endParaRPr>
          </a:p>
        </p:txBody>
      </p:sp>
      <p:sp>
        <p:nvSpPr>
          <p:cNvPr id="105" name="Freeform: Shape 104">
            <a:extLst>
              <a:ext uri="{FF2B5EF4-FFF2-40B4-BE49-F238E27FC236}">
                <a16:creationId xmlns:a16="http://schemas.microsoft.com/office/drawing/2014/main" id="{F47359FB-C5A9-4B91-AA9E-3F9EB11EB072}"/>
              </a:ext>
            </a:extLst>
          </p:cNvPr>
          <p:cNvSpPr/>
          <p:nvPr/>
        </p:nvSpPr>
        <p:spPr bwMode="gray">
          <a:xfrm>
            <a:off x="390524" y="3731130"/>
            <a:ext cx="11554407" cy="47148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grpSp>
        <p:nvGrpSpPr>
          <p:cNvPr id="11" name="Group 10">
            <a:extLst>
              <a:ext uri="{FF2B5EF4-FFF2-40B4-BE49-F238E27FC236}">
                <a16:creationId xmlns:a16="http://schemas.microsoft.com/office/drawing/2014/main" id="{61028CB7-221A-496D-9791-24DAA674F1DB}"/>
              </a:ext>
            </a:extLst>
          </p:cNvPr>
          <p:cNvGrpSpPr/>
          <p:nvPr/>
        </p:nvGrpSpPr>
        <p:grpSpPr>
          <a:xfrm>
            <a:off x="920979" y="2586262"/>
            <a:ext cx="2286079" cy="2623452"/>
            <a:chOff x="663804" y="2586262"/>
            <a:chExt cx="2286079" cy="2623452"/>
          </a:xfrm>
        </p:grpSpPr>
        <p:grpSp>
          <p:nvGrpSpPr>
            <p:cNvPr id="2" name="Group 1">
              <a:extLst>
                <a:ext uri="{FF2B5EF4-FFF2-40B4-BE49-F238E27FC236}">
                  <a16:creationId xmlns:a16="http://schemas.microsoft.com/office/drawing/2014/main" id="{F69E7FE5-AC1F-4715-B8C8-261187280A71}"/>
                </a:ext>
              </a:extLst>
            </p:cNvPr>
            <p:cNvGrpSpPr/>
            <p:nvPr/>
          </p:nvGrpSpPr>
          <p:grpSpPr>
            <a:xfrm>
              <a:off x="666262" y="2586262"/>
              <a:ext cx="2283621" cy="1473315"/>
              <a:chOff x="666262" y="2586262"/>
              <a:chExt cx="2283621" cy="1473315"/>
            </a:xfrm>
          </p:grpSpPr>
          <p:sp>
            <p:nvSpPr>
              <p:cNvPr id="106" name="Rectangle 105">
                <a:extLst>
                  <a:ext uri="{FF2B5EF4-FFF2-40B4-BE49-F238E27FC236}">
                    <a16:creationId xmlns:a16="http://schemas.microsoft.com/office/drawing/2014/main" id="{7CBEC70D-C074-4106-B90C-A3290F802108}"/>
                  </a:ext>
                </a:extLst>
              </p:cNvPr>
              <p:cNvSpPr/>
              <p:nvPr/>
            </p:nvSpPr>
            <p:spPr bwMode="gray">
              <a:xfrm>
                <a:off x="912456" y="2586262"/>
                <a:ext cx="2037427"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zh-CN" altLang="en-US" dirty="0">
                    <a:solidFill>
                      <a:schemeClr val="tx2"/>
                    </a:solidFill>
                    <a:ea typeface="Noto Sans CJK SC Regular" panose="020B0500000000000000" pitchFamily="34" charset="-128"/>
                  </a:rPr>
                  <a:t>更多</a:t>
                </a:r>
                <a:br>
                  <a:rPr lang="en-US" altLang="zh-CN" dirty="0">
                    <a:solidFill>
                      <a:schemeClr val="tx2"/>
                    </a:solidFill>
                    <a:ea typeface="Noto Sans CJK SC Regular" panose="020B0500000000000000" pitchFamily="34" charset="-128"/>
                  </a:rPr>
                </a:br>
                <a:r>
                  <a:rPr lang="zh-CN" altLang="en-US" dirty="0">
                    <a:solidFill>
                      <a:schemeClr val="accent2"/>
                    </a:solidFill>
                    <a:latin typeface="Noto Sans CJK SC Black" panose="020B0A00000000000000" pitchFamily="34" charset="-128"/>
                    <a:ea typeface="Noto Sans CJK SC Black" panose="020B0A00000000000000" pitchFamily="34" charset="-128"/>
                  </a:rPr>
                  <a:t>征询意见</a:t>
                </a:r>
              </a:p>
            </p:txBody>
          </p:sp>
          <p:cxnSp>
            <p:nvCxnSpPr>
              <p:cNvPr id="112" name="Straight Arrow Connector 111">
                <a:extLst>
                  <a:ext uri="{FF2B5EF4-FFF2-40B4-BE49-F238E27FC236}">
                    <a16:creationId xmlns:a16="http://schemas.microsoft.com/office/drawing/2014/main" id="{BC3CDF6D-9308-4718-A404-2FB11520D53C}"/>
                  </a:ext>
                </a:extLst>
              </p:cNvPr>
              <p:cNvCxnSpPr>
                <a:cxnSpLocks/>
              </p:cNvCxnSpPr>
              <p:nvPr/>
            </p:nvCxnSpPr>
            <p:spPr>
              <a:xfrm flipV="1">
                <a:off x="751988"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4C58A70F-5996-4107-921A-B257E0ED82D3}"/>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zh-CN" altLang="en-US" sz="1800" dirty="0">
                  <a:solidFill>
                    <a:schemeClr val="bg1"/>
                  </a:solidFill>
                  <a:ea typeface="Noto Sans CJK SC Regular" panose="020B0500000000000000" pitchFamily="34" charset="-128"/>
                </a:endParaRPr>
              </a:p>
            </p:txBody>
          </p:sp>
        </p:grpSp>
        <p:grpSp>
          <p:nvGrpSpPr>
            <p:cNvPr id="58" name="Group 57">
              <a:extLst>
                <a:ext uri="{FF2B5EF4-FFF2-40B4-BE49-F238E27FC236}">
                  <a16:creationId xmlns:a16="http://schemas.microsoft.com/office/drawing/2014/main" id="{889C6C54-A2CB-443F-8CE9-0F9A7551824B}"/>
                </a:ext>
              </a:extLst>
            </p:cNvPr>
            <p:cNvGrpSpPr/>
            <p:nvPr/>
          </p:nvGrpSpPr>
          <p:grpSpPr>
            <a:xfrm flipV="1">
              <a:off x="663804" y="3874285"/>
              <a:ext cx="185292" cy="1335429"/>
              <a:chOff x="666262" y="2724148"/>
              <a:chExt cx="185292" cy="1335429"/>
            </a:xfrm>
          </p:grpSpPr>
          <p:cxnSp>
            <p:nvCxnSpPr>
              <p:cNvPr id="60" name="Straight Arrow Connector 59">
                <a:extLst>
                  <a:ext uri="{FF2B5EF4-FFF2-40B4-BE49-F238E27FC236}">
                    <a16:creationId xmlns:a16="http://schemas.microsoft.com/office/drawing/2014/main" id="{82C26E81-2E61-4A88-9742-BAC873EF2A1F}"/>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596B154B-8FF8-48DD-921F-A19B50280E4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zh-CN" altLang="en-US" sz="1800" dirty="0">
                  <a:solidFill>
                    <a:schemeClr val="bg1"/>
                  </a:solidFill>
                  <a:ea typeface="Noto Sans CJK SC Regular" panose="020B0500000000000000" pitchFamily="34" charset="-128"/>
                </a:endParaRPr>
              </a:p>
            </p:txBody>
          </p:sp>
        </p:grpSp>
      </p:grpSp>
      <p:grpSp>
        <p:nvGrpSpPr>
          <p:cNvPr id="12" name="Group 11">
            <a:extLst>
              <a:ext uri="{FF2B5EF4-FFF2-40B4-BE49-F238E27FC236}">
                <a16:creationId xmlns:a16="http://schemas.microsoft.com/office/drawing/2014/main" id="{82355E64-F2D0-4BE0-9FFB-E4EE49740F0C}"/>
              </a:ext>
            </a:extLst>
          </p:cNvPr>
          <p:cNvGrpSpPr/>
          <p:nvPr/>
        </p:nvGrpSpPr>
        <p:grpSpPr>
          <a:xfrm>
            <a:off x="3854546" y="2586262"/>
            <a:ext cx="2227440" cy="2623339"/>
            <a:chOff x="3673571" y="2586262"/>
            <a:chExt cx="2227440" cy="2623339"/>
          </a:xfrm>
        </p:grpSpPr>
        <p:grpSp>
          <p:nvGrpSpPr>
            <p:cNvPr id="3" name="Group 2">
              <a:extLst>
                <a:ext uri="{FF2B5EF4-FFF2-40B4-BE49-F238E27FC236}">
                  <a16:creationId xmlns:a16="http://schemas.microsoft.com/office/drawing/2014/main" id="{B151CDB1-0B77-4310-8A77-4C2D1FAB4EBA}"/>
                </a:ext>
              </a:extLst>
            </p:cNvPr>
            <p:cNvGrpSpPr/>
            <p:nvPr/>
          </p:nvGrpSpPr>
          <p:grpSpPr>
            <a:xfrm>
              <a:off x="3673571" y="2586262"/>
              <a:ext cx="2227440" cy="1473315"/>
              <a:chOff x="3673571" y="2586262"/>
              <a:chExt cx="2227440" cy="1473315"/>
            </a:xfrm>
          </p:grpSpPr>
          <p:sp>
            <p:nvSpPr>
              <p:cNvPr id="107" name="Rectangle 106">
                <a:extLst>
                  <a:ext uri="{FF2B5EF4-FFF2-40B4-BE49-F238E27FC236}">
                    <a16:creationId xmlns:a16="http://schemas.microsoft.com/office/drawing/2014/main" id="{862BD851-A968-4477-924E-FCC18BA47445}"/>
                  </a:ext>
                </a:extLst>
              </p:cNvPr>
              <p:cNvSpPr/>
              <p:nvPr/>
            </p:nvSpPr>
            <p:spPr bwMode="gray">
              <a:xfrm>
                <a:off x="3887140" y="2586262"/>
                <a:ext cx="2013871"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zh-CN" altLang="en-US" dirty="0">
                    <a:solidFill>
                      <a:schemeClr val="accent2"/>
                    </a:solidFill>
                    <a:latin typeface="Noto Sans CJK SC Black" panose="020B0A00000000000000" pitchFamily="34" charset="-128"/>
                    <a:ea typeface="Noto Sans CJK SC Black" panose="020B0A00000000000000" pitchFamily="34" charset="-128"/>
                  </a:rPr>
                  <a:t>征询</a:t>
                </a:r>
                <a:br>
                  <a:rPr lang="en-US" altLang="zh-CN" dirty="0">
                    <a:solidFill>
                      <a:schemeClr val="accent2"/>
                    </a:solidFill>
                    <a:latin typeface="Arial Black" panose="020B0A04020102020204" pitchFamily="34" charset="0"/>
                    <a:ea typeface="Noto Sans CJK SC Regular" panose="020B0500000000000000" pitchFamily="34" charset="-128"/>
                  </a:rPr>
                </a:br>
                <a:r>
                  <a:rPr lang="zh-CN" altLang="en-US" dirty="0">
                    <a:solidFill>
                      <a:schemeClr val="tx2"/>
                    </a:solidFill>
                    <a:ea typeface="Noto Sans CJK SC Regular" panose="020B0500000000000000" pitchFamily="34" charset="-128"/>
                  </a:rPr>
                  <a:t>中带少许</a:t>
                </a:r>
                <a:br>
                  <a:rPr lang="en-US" altLang="zh-CN" dirty="0">
                    <a:solidFill>
                      <a:schemeClr val="tx2"/>
                    </a:solidFill>
                    <a:ea typeface="Noto Sans CJK SC Regular" panose="020B0500000000000000" pitchFamily="34" charset="-128"/>
                  </a:rPr>
                </a:br>
                <a:r>
                  <a:rPr lang="zh-CN" altLang="en-US" dirty="0">
                    <a:solidFill>
                      <a:schemeClr val="accent2"/>
                    </a:solidFill>
                    <a:latin typeface="Noto Sans CJK SC Black" panose="020B0A00000000000000" pitchFamily="34" charset="-128"/>
                    <a:ea typeface="Noto Sans CJK SC Black" panose="020B0A00000000000000" pitchFamily="34" charset="-128"/>
                  </a:rPr>
                  <a:t>表达</a:t>
                </a:r>
              </a:p>
            </p:txBody>
          </p:sp>
          <p:cxnSp>
            <p:nvCxnSpPr>
              <p:cNvPr id="114" name="Straight Arrow Connector 113">
                <a:extLst>
                  <a:ext uri="{FF2B5EF4-FFF2-40B4-BE49-F238E27FC236}">
                    <a16:creationId xmlns:a16="http://schemas.microsoft.com/office/drawing/2014/main" id="{5737DADE-EA8E-47B8-84C6-FA905D25DEB9}"/>
                  </a:ext>
                </a:extLst>
              </p:cNvPr>
              <p:cNvCxnSpPr>
                <a:cxnSpLocks/>
              </p:cNvCxnSpPr>
              <p:nvPr/>
            </p:nvCxnSpPr>
            <p:spPr>
              <a:xfrm flipV="1">
                <a:off x="376272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05254348-75EA-49B2-9CB4-DBE65982CAD0}"/>
                  </a:ext>
                </a:extLst>
              </p:cNvPr>
              <p:cNvSpPr/>
              <p:nvPr/>
            </p:nvSpPr>
            <p:spPr bwMode="gray">
              <a:xfrm>
                <a:off x="3673571"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zh-CN" altLang="en-US" sz="1800" dirty="0">
                  <a:solidFill>
                    <a:schemeClr val="bg1"/>
                  </a:solidFill>
                  <a:ea typeface="Noto Sans CJK SC Regular" panose="020B0500000000000000" pitchFamily="34" charset="-128"/>
                </a:endParaRPr>
              </a:p>
            </p:txBody>
          </p:sp>
        </p:grpSp>
        <p:grpSp>
          <p:nvGrpSpPr>
            <p:cNvPr id="62" name="Group 61">
              <a:extLst>
                <a:ext uri="{FF2B5EF4-FFF2-40B4-BE49-F238E27FC236}">
                  <a16:creationId xmlns:a16="http://schemas.microsoft.com/office/drawing/2014/main" id="{11289068-BD7F-4BAC-A8A9-C98CF8E1552E}"/>
                </a:ext>
              </a:extLst>
            </p:cNvPr>
            <p:cNvGrpSpPr/>
            <p:nvPr/>
          </p:nvGrpSpPr>
          <p:grpSpPr>
            <a:xfrm flipV="1">
              <a:off x="3673571" y="3874172"/>
              <a:ext cx="185292" cy="1335429"/>
              <a:chOff x="666262" y="2724148"/>
              <a:chExt cx="185292" cy="1335429"/>
            </a:xfrm>
          </p:grpSpPr>
          <p:cxnSp>
            <p:nvCxnSpPr>
              <p:cNvPr id="63" name="Straight Arrow Connector 62">
                <a:extLst>
                  <a:ext uri="{FF2B5EF4-FFF2-40B4-BE49-F238E27FC236}">
                    <a16:creationId xmlns:a16="http://schemas.microsoft.com/office/drawing/2014/main" id="{41254307-FEFC-41A6-91DD-E9A7611011D1}"/>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530CAD69-A7F1-4929-A28A-C7051CDC4F19}"/>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zh-CN" altLang="en-US" sz="1800" dirty="0">
                  <a:solidFill>
                    <a:schemeClr val="bg1"/>
                  </a:solidFill>
                  <a:ea typeface="Noto Sans CJK SC Regular" panose="020B0500000000000000" pitchFamily="34" charset="-128"/>
                </a:endParaRPr>
              </a:p>
            </p:txBody>
          </p:sp>
        </p:grpSp>
      </p:grpSp>
      <p:grpSp>
        <p:nvGrpSpPr>
          <p:cNvPr id="13" name="Group 12">
            <a:extLst>
              <a:ext uri="{FF2B5EF4-FFF2-40B4-BE49-F238E27FC236}">
                <a16:creationId xmlns:a16="http://schemas.microsoft.com/office/drawing/2014/main" id="{595BE5B8-0C9A-41A5-9DD2-2B4A82008374}"/>
              </a:ext>
            </a:extLst>
          </p:cNvPr>
          <p:cNvGrpSpPr/>
          <p:nvPr/>
        </p:nvGrpSpPr>
        <p:grpSpPr>
          <a:xfrm>
            <a:off x="7178329" y="2586262"/>
            <a:ext cx="2151664" cy="2623339"/>
            <a:chOff x="6721129" y="2586262"/>
            <a:chExt cx="2151664" cy="2623339"/>
          </a:xfrm>
        </p:grpSpPr>
        <p:grpSp>
          <p:nvGrpSpPr>
            <p:cNvPr id="4" name="Group 3">
              <a:extLst>
                <a:ext uri="{FF2B5EF4-FFF2-40B4-BE49-F238E27FC236}">
                  <a16:creationId xmlns:a16="http://schemas.microsoft.com/office/drawing/2014/main" id="{FE50E3DB-23C7-491A-933C-E1E0EF101904}"/>
                </a:ext>
              </a:extLst>
            </p:cNvPr>
            <p:cNvGrpSpPr/>
            <p:nvPr/>
          </p:nvGrpSpPr>
          <p:grpSpPr>
            <a:xfrm>
              <a:off x="6722155" y="2586262"/>
              <a:ext cx="2150638" cy="1473315"/>
              <a:chOff x="6722155" y="2586262"/>
              <a:chExt cx="2150638" cy="1473315"/>
            </a:xfrm>
          </p:grpSpPr>
          <p:sp>
            <p:nvSpPr>
              <p:cNvPr id="108" name="Rectangle 107">
                <a:extLst>
                  <a:ext uri="{FF2B5EF4-FFF2-40B4-BE49-F238E27FC236}">
                    <a16:creationId xmlns:a16="http://schemas.microsoft.com/office/drawing/2014/main" id="{720DD83C-BCAA-4EC7-BE2C-A082021A9E40}"/>
                  </a:ext>
                </a:extLst>
              </p:cNvPr>
              <p:cNvSpPr/>
              <p:nvPr/>
            </p:nvSpPr>
            <p:spPr bwMode="gray">
              <a:xfrm>
                <a:off x="6906421" y="2586262"/>
                <a:ext cx="1966372"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zh-CN" altLang="en-US" dirty="0">
                    <a:solidFill>
                      <a:schemeClr val="accent2"/>
                    </a:solidFill>
                    <a:latin typeface="Noto Sans CJK SC Black" panose="020B0A00000000000000" pitchFamily="34" charset="-128"/>
                    <a:ea typeface="Noto Sans CJK SC Black" panose="020B0A00000000000000" pitchFamily="34" charset="-128"/>
                  </a:rPr>
                  <a:t>表达</a:t>
                </a:r>
                <a:br>
                  <a:rPr lang="en-US" altLang="zh-CN" dirty="0">
                    <a:solidFill>
                      <a:schemeClr val="accent2"/>
                    </a:solidFill>
                    <a:latin typeface="Arial Black" panose="020B0A04020102020204" pitchFamily="34" charset="0"/>
                    <a:ea typeface="Noto Sans CJK SC Regular" panose="020B0500000000000000" pitchFamily="34" charset="-128"/>
                  </a:rPr>
                </a:br>
                <a:r>
                  <a:rPr lang="zh-CN" altLang="en-US" dirty="0">
                    <a:solidFill>
                      <a:schemeClr val="tx2"/>
                    </a:solidFill>
                    <a:ea typeface="Noto Sans CJK SC Regular" panose="020B0500000000000000" pitchFamily="34" charset="-128"/>
                  </a:rPr>
                  <a:t>中带少许</a:t>
                </a:r>
                <a:br>
                  <a:rPr lang="en-US" altLang="zh-CN" dirty="0">
                    <a:solidFill>
                      <a:schemeClr val="tx2"/>
                    </a:solidFill>
                    <a:ea typeface="Noto Sans CJK SC Regular" panose="020B0500000000000000" pitchFamily="34" charset="-128"/>
                  </a:rPr>
                </a:br>
                <a:r>
                  <a:rPr lang="zh-CN" altLang="en-US" dirty="0">
                    <a:solidFill>
                      <a:schemeClr val="accent2"/>
                    </a:solidFill>
                    <a:latin typeface="Noto Sans CJK SC Black" panose="020B0A00000000000000" pitchFamily="34" charset="-128"/>
                    <a:ea typeface="Noto Sans CJK SC Black" panose="020B0A00000000000000" pitchFamily="34" charset="-128"/>
                  </a:rPr>
                  <a:t>征询</a:t>
                </a:r>
              </a:p>
            </p:txBody>
          </p:sp>
          <p:cxnSp>
            <p:nvCxnSpPr>
              <p:cNvPr id="115" name="Straight Arrow Connector 114">
                <a:extLst>
                  <a:ext uri="{FF2B5EF4-FFF2-40B4-BE49-F238E27FC236}">
                    <a16:creationId xmlns:a16="http://schemas.microsoft.com/office/drawing/2014/main" id="{0966F77E-C92A-4E02-97A3-64B80B73A117}"/>
                  </a:ext>
                </a:extLst>
              </p:cNvPr>
              <p:cNvCxnSpPr>
                <a:cxnSpLocks/>
              </p:cNvCxnSpPr>
              <p:nvPr/>
            </p:nvCxnSpPr>
            <p:spPr>
              <a:xfrm flipV="1">
                <a:off x="680248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2" name="Oval 151">
                <a:extLst>
                  <a:ext uri="{FF2B5EF4-FFF2-40B4-BE49-F238E27FC236}">
                    <a16:creationId xmlns:a16="http://schemas.microsoft.com/office/drawing/2014/main" id="{DDA7D8D5-386C-43EA-B6EC-73EF743A014B}"/>
                  </a:ext>
                </a:extLst>
              </p:cNvPr>
              <p:cNvSpPr/>
              <p:nvPr/>
            </p:nvSpPr>
            <p:spPr bwMode="gray">
              <a:xfrm>
                <a:off x="6722155"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zh-CN" altLang="en-US" sz="1800" dirty="0">
                  <a:solidFill>
                    <a:schemeClr val="bg1"/>
                  </a:solidFill>
                  <a:ea typeface="Noto Sans CJK SC Regular" panose="020B0500000000000000" pitchFamily="34" charset="-128"/>
                </a:endParaRPr>
              </a:p>
            </p:txBody>
          </p:sp>
        </p:grpSp>
        <p:grpSp>
          <p:nvGrpSpPr>
            <p:cNvPr id="66" name="Group 65">
              <a:extLst>
                <a:ext uri="{FF2B5EF4-FFF2-40B4-BE49-F238E27FC236}">
                  <a16:creationId xmlns:a16="http://schemas.microsoft.com/office/drawing/2014/main" id="{F834F313-37B2-46BE-9E1A-A26BA9F3D915}"/>
                </a:ext>
              </a:extLst>
            </p:cNvPr>
            <p:cNvGrpSpPr/>
            <p:nvPr/>
          </p:nvGrpSpPr>
          <p:grpSpPr>
            <a:xfrm flipV="1">
              <a:off x="6721129" y="3874172"/>
              <a:ext cx="185292" cy="1335429"/>
              <a:chOff x="666262" y="2724148"/>
              <a:chExt cx="185292" cy="1335429"/>
            </a:xfrm>
          </p:grpSpPr>
          <p:cxnSp>
            <p:nvCxnSpPr>
              <p:cNvPr id="67" name="Straight Arrow Connector 66">
                <a:extLst>
                  <a:ext uri="{FF2B5EF4-FFF2-40B4-BE49-F238E27FC236}">
                    <a16:creationId xmlns:a16="http://schemas.microsoft.com/office/drawing/2014/main" id="{75067903-943D-4299-BD98-DBD15D8CF3CB}"/>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F6F86F60-AE12-4629-A039-C4C00977A621}"/>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zh-CN" altLang="en-US" sz="1800" dirty="0">
                  <a:solidFill>
                    <a:schemeClr val="bg1"/>
                  </a:solidFill>
                  <a:ea typeface="Noto Sans CJK SC Regular" panose="020B0500000000000000" pitchFamily="34" charset="-128"/>
                </a:endParaRPr>
              </a:p>
            </p:txBody>
          </p:sp>
        </p:grpSp>
      </p:grpSp>
      <p:grpSp>
        <p:nvGrpSpPr>
          <p:cNvPr id="14" name="Group 13">
            <a:extLst>
              <a:ext uri="{FF2B5EF4-FFF2-40B4-BE49-F238E27FC236}">
                <a16:creationId xmlns:a16="http://schemas.microsoft.com/office/drawing/2014/main" id="{62C83BEE-D801-4E35-8C2A-3DE5B50AFD4C}"/>
              </a:ext>
            </a:extLst>
          </p:cNvPr>
          <p:cNvGrpSpPr/>
          <p:nvPr/>
        </p:nvGrpSpPr>
        <p:grpSpPr>
          <a:xfrm>
            <a:off x="10119989" y="2586262"/>
            <a:ext cx="2001716" cy="2623339"/>
            <a:chOff x="9767564" y="2586262"/>
            <a:chExt cx="2001716" cy="2623339"/>
          </a:xfrm>
        </p:grpSpPr>
        <p:grpSp>
          <p:nvGrpSpPr>
            <p:cNvPr id="7" name="Group 6">
              <a:extLst>
                <a:ext uri="{FF2B5EF4-FFF2-40B4-BE49-F238E27FC236}">
                  <a16:creationId xmlns:a16="http://schemas.microsoft.com/office/drawing/2014/main" id="{D01F4BB2-CD92-4555-BB2D-227F92862F8B}"/>
                </a:ext>
              </a:extLst>
            </p:cNvPr>
            <p:cNvGrpSpPr/>
            <p:nvPr/>
          </p:nvGrpSpPr>
          <p:grpSpPr>
            <a:xfrm>
              <a:off x="9767564" y="2586262"/>
              <a:ext cx="2001716" cy="1473315"/>
              <a:chOff x="9767564" y="2586262"/>
              <a:chExt cx="2001716" cy="1473315"/>
            </a:xfrm>
          </p:grpSpPr>
          <p:sp>
            <p:nvSpPr>
              <p:cNvPr id="109" name="Rectangle 108">
                <a:extLst>
                  <a:ext uri="{FF2B5EF4-FFF2-40B4-BE49-F238E27FC236}">
                    <a16:creationId xmlns:a16="http://schemas.microsoft.com/office/drawing/2014/main" id="{7A071793-5E94-4075-9D7A-39BD412B488B}"/>
                  </a:ext>
                </a:extLst>
              </p:cNvPr>
              <p:cNvSpPr/>
              <p:nvPr/>
            </p:nvSpPr>
            <p:spPr bwMode="gray">
              <a:xfrm>
                <a:off x="9991725" y="2586262"/>
                <a:ext cx="1777555"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zh-CN" altLang="en-US" dirty="0">
                    <a:solidFill>
                      <a:schemeClr val="tx2"/>
                    </a:solidFill>
                    <a:ea typeface="Noto Sans CJK SC Regular" panose="020B0500000000000000" pitchFamily="34" charset="-128"/>
                  </a:rPr>
                  <a:t>更多</a:t>
                </a:r>
                <a:br>
                  <a:rPr lang="en-US" altLang="zh-CN" dirty="0">
                    <a:solidFill>
                      <a:schemeClr val="tx2"/>
                    </a:solidFill>
                    <a:ea typeface="Noto Sans CJK SC Regular" panose="020B0500000000000000" pitchFamily="34" charset="-128"/>
                  </a:rPr>
                </a:br>
                <a:r>
                  <a:rPr lang="zh-CN" altLang="en-US" dirty="0">
                    <a:solidFill>
                      <a:schemeClr val="accent2"/>
                    </a:solidFill>
                    <a:latin typeface="Noto Sans CJK SC Black" panose="020B0A00000000000000" pitchFamily="34" charset="-128"/>
                    <a:ea typeface="Noto Sans CJK SC Black" panose="020B0A00000000000000" pitchFamily="34" charset="-128"/>
                  </a:rPr>
                  <a:t>表达意见</a:t>
                </a:r>
              </a:p>
            </p:txBody>
          </p:sp>
          <p:cxnSp>
            <p:nvCxnSpPr>
              <p:cNvPr id="116" name="Straight Arrow Connector 115">
                <a:extLst>
                  <a:ext uri="{FF2B5EF4-FFF2-40B4-BE49-F238E27FC236}">
                    <a16:creationId xmlns:a16="http://schemas.microsoft.com/office/drawing/2014/main" id="{1516D83F-D678-4103-9DCA-A6D8615A2EAB}"/>
                  </a:ext>
                </a:extLst>
              </p:cNvPr>
              <p:cNvCxnSpPr>
                <a:cxnSpLocks/>
              </p:cNvCxnSpPr>
              <p:nvPr/>
            </p:nvCxnSpPr>
            <p:spPr>
              <a:xfrm flipV="1">
                <a:off x="9867900"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6CA66541-9FB1-4BCF-B519-50D9D36020B9}"/>
                  </a:ext>
                </a:extLst>
              </p:cNvPr>
              <p:cNvSpPr/>
              <p:nvPr/>
            </p:nvSpPr>
            <p:spPr bwMode="gray">
              <a:xfrm>
                <a:off x="9767564"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zh-CN" altLang="en-US" sz="1800" dirty="0">
                  <a:solidFill>
                    <a:schemeClr val="bg1"/>
                  </a:solidFill>
                  <a:ea typeface="Noto Sans CJK SC Regular" panose="020B0500000000000000" pitchFamily="34" charset="-128"/>
                </a:endParaRPr>
              </a:p>
            </p:txBody>
          </p:sp>
        </p:grpSp>
        <p:grpSp>
          <p:nvGrpSpPr>
            <p:cNvPr id="69" name="Group 68">
              <a:extLst>
                <a:ext uri="{FF2B5EF4-FFF2-40B4-BE49-F238E27FC236}">
                  <a16:creationId xmlns:a16="http://schemas.microsoft.com/office/drawing/2014/main" id="{69E6FE9F-5916-4A73-8CD3-794C07BEFCCF}"/>
                </a:ext>
              </a:extLst>
            </p:cNvPr>
            <p:cNvGrpSpPr/>
            <p:nvPr/>
          </p:nvGrpSpPr>
          <p:grpSpPr>
            <a:xfrm flipV="1">
              <a:off x="9768687" y="3874172"/>
              <a:ext cx="185292" cy="1335429"/>
              <a:chOff x="666262" y="2724148"/>
              <a:chExt cx="185292" cy="1335429"/>
            </a:xfrm>
          </p:grpSpPr>
          <p:cxnSp>
            <p:nvCxnSpPr>
              <p:cNvPr id="70" name="Straight Arrow Connector 69">
                <a:extLst>
                  <a:ext uri="{FF2B5EF4-FFF2-40B4-BE49-F238E27FC236}">
                    <a16:creationId xmlns:a16="http://schemas.microsoft.com/office/drawing/2014/main" id="{DD4F5C41-F228-4569-9B24-8105F4496309}"/>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D9D644F4-1417-4A8D-894C-6149CA00551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zh-CN" altLang="en-US" sz="1800" dirty="0">
                  <a:solidFill>
                    <a:schemeClr val="bg1"/>
                  </a:solidFill>
                  <a:ea typeface="Noto Sans CJK SC Regular" panose="020B0500000000000000" pitchFamily="34" charset="-128"/>
                </a:endParaRPr>
              </a:p>
            </p:txBody>
          </p:sp>
        </p:grpSp>
      </p:grpSp>
    </p:spTree>
    <p:extLst>
      <p:ext uri="{BB962C8B-B14F-4D97-AF65-F5344CB8AC3E}">
        <p14:creationId xmlns:p14="http://schemas.microsoft.com/office/powerpoint/2010/main" val="1442559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01CE6D-7D77-406D-BFBE-9917245B1E16}"/>
              </a:ext>
            </a:extLst>
          </p:cNvPr>
          <p:cNvSpPr>
            <a:spLocks noGrp="1"/>
          </p:cNvSpPr>
          <p:nvPr>
            <p:ph type="title"/>
          </p:nvPr>
        </p:nvSpPr>
        <p:spPr>
          <a:xfrm>
            <a:off x="390525" y="228600"/>
            <a:ext cx="3687763" cy="1995488"/>
          </a:xfrm>
        </p:spPr>
        <p:txBody>
          <a:bodyPr wrap="square"/>
          <a:lstStyle/>
          <a:p>
            <a:r>
              <a:rPr lang="zh-CN" altLang="en-US">
                <a:ea typeface="Noto Sans CJK SC Bold" panose="020B0800000000000000" pitchFamily="34" charset="-128"/>
              </a:rPr>
              <a:t>自主性行为</a:t>
            </a:r>
            <a:endParaRPr lang="zh-CN" altLang="en-US" dirty="0">
              <a:ea typeface="Noto Sans CJK SC Bold" panose="020B0800000000000000" pitchFamily="34" charset="-128"/>
            </a:endParaRPr>
          </a:p>
        </p:txBody>
      </p:sp>
      <p:sp>
        <p:nvSpPr>
          <p:cNvPr id="8" name="Content Placeholder 7">
            <a:extLst>
              <a:ext uri="{FF2B5EF4-FFF2-40B4-BE49-F238E27FC236}">
                <a16:creationId xmlns:a16="http://schemas.microsoft.com/office/drawing/2014/main" id="{FEEDC26F-F900-41DD-924C-EE21C6E4F7AD}"/>
              </a:ext>
            </a:extLst>
          </p:cNvPr>
          <p:cNvSpPr>
            <a:spLocks noGrp="1"/>
          </p:cNvSpPr>
          <p:nvPr>
            <p:ph idx="1"/>
          </p:nvPr>
        </p:nvSpPr>
        <p:spPr>
          <a:xfrm>
            <a:off x="4256117" y="228600"/>
            <a:ext cx="7707284" cy="5798126"/>
          </a:xfrm>
        </p:spPr>
        <p:txBody>
          <a:bodyPr/>
          <a:lstStyle/>
          <a:p>
            <a:r>
              <a:rPr lang="zh-CN" altLang="en-US">
                <a:ea typeface="Noto Sans CJK SC Regular" panose="020B0500000000000000" pitchFamily="34" charset="-128"/>
              </a:rPr>
              <a:t> </a:t>
            </a:r>
            <a:endParaRPr lang="zh-CN" altLang="en-US" dirty="0">
              <a:ea typeface="Noto Sans CJK SC Regular" panose="020B0500000000000000" pitchFamily="34" charset="-128"/>
            </a:endParaRPr>
          </a:p>
        </p:txBody>
      </p:sp>
      <p:sp>
        <p:nvSpPr>
          <p:cNvPr id="4" name="Footer Placeholder 3">
            <a:extLst>
              <a:ext uri="{FF2B5EF4-FFF2-40B4-BE49-F238E27FC236}">
                <a16:creationId xmlns:a16="http://schemas.microsoft.com/office/drawing/2014/main" id="{8C12E9FE-DB54-4DDD-9F68-1015D3EAF337}"/>
              </a:ext>
            </a:extLst>
          </p:cNvPr>
          <p:cNvSpPr>
            <a:spLocks noGrp="1"/>
          </p:cNvSpPr>
          <p:nvPr>
            <p:ph type="ftr" sz="quarter" idx="11"/>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3" name="Slide Number Placeholder 2">
            <a:extLst>
              <a:ext uri="{FF2B5EF4-FFF2-40B4-BE49-F238E27FC236}">
                <a16:creationId xmlns:a16="http://schemas.microsoft.com/office/drawing/2014/main" id="{C35D4F5A-8F21-4AB8-83D5-B838CF5D7397}"/>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13</a:t>
            </a:fld>
            <a:endParaRPr lang="zh-CN" altLang="en-US" dirty="0">
              <a:ea typeface="Noto Sans CJK SC Regular" panose="020B0500000000000000" pitchFamily="34" charset="-128"/>
            </a:endParaRPr>
          </a:p>
        </p:txBody>
      </p:sp>
      <p:graphicFrame>
        <p:nvGraphicFramePr>
          <p:cNvPr id="14" name="Table 13">
            <a:extLst>
              <a:ext uri="{FF2B5EF4-FFF2-40B4-BE49-F238E27FC236}">
                <a16:creationId xmlns:a16="http://schemas.microsoft.com/office/drawing/2014/main" id="{2CDBFB76-023C-4CCE-B4A7-01755CFF5E69}"/>
              </a:ext>
            </a:extLst>
          </p:cNvPr>
          <p:cNvGraphicFramePr>
            <a:graphicFrameLocks noGrp="1"/>
          </p:cNvGraphicFramePr>
          <p:nvPr>
            <p:extLst>
              <p:ext uri="{D42A27DB-BD31-4B8C-83A1-F6EECF244321}">
                <p14:modId xmlns:p14="http://schemas.microsoft.com/office/powerpoint/2010/main" val="433172034"/>
              </p:ext>
            </p:extLst>
          </p:nvPr>
        </p:nvGraphicFramePr>
        <p:xfrm>
          <a:off x="7077866" y="5220646"/>
          <a:ext cx="2066063" cy="429684"/>
        </p:xfrm>
        <a:graphic>
          <a:graphicData uri="http://schemas.openxmlformats.org/drawingml/2006/table">
            <a:tbl>
              <a:tblPr>
                <a:tableStyleId>{5FD0F851-EC5A-4D38-B0AD-8093EC10F338}</a:tableStyleId>
              </a:tblPr>
              <a:tblGrid>
                <a:gridCol w="513559">
                  <a:extLst>
                    <a:ext uri="{9D8B030D-6E8A-4147-A177-3AD203B41FA5}">
                      <a16:colId xmlns:a16="http://schemas.microsoft.com/office/drawing/2014/main" val="3316520189"/>
                    </a:ext>
                  </a:extLst>
                </a:gridCol>
                <a:gridCol w="1552504">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baseline="0" dirty="0" err="1">
                          <a:ea typeface="Noto Sans CJK SC Regular" panose="020B0500000000000000" pitchFamily="34" charset="-128"/>
                        </a:rPr>
                        <a:t>做的</a:t>
                      </a:r>
                      <a:endParaRPr baseline="0" dirty="0">
                        <a:ea typeface="Noto Sans CJK SC Regular" panose="020B0500000000000000" pitchFamily="34" charset="-128"/>
                      </a:endParaRPr>
                    </a:p>
                  </a:txBody>
                  <a:tcPr marL="0" marR="0" marT="0" marB="0" anchor="ctr">
                    <a:solidFill>
                      <a:schemeClr val="accent2"/>
                    </a:solidFill>
                  </a:tcPr>
                </a:tc>
                <a:tc>
                  <a:txBody>
                    <a:bodyPr/>
                    <a:lstStyle/>
                    <a:p>
                      <a:pPr>
                        <a:defRPr>
                          <a:solidFill>
                            <a:schemeClr val="accent6"/>
                          </a:solidFill>
                        </a:defRPr>
                      </a:pPr>
                      <a:r>
                        <a:rPr baseline="0" dirty="0" err="1">
                          <a:ea typeface="Noto Sans CJK SC Regular" panose="020B0500000000000000" pitchFamily="34" charset="-128"/>
                        </a:rPr>
                        <a:t>非言语行为</a:t>
                      </a:r>
                      <a:endParaRPr baseline="0" dirty="0">
                        <a:ea typeface="Noto Sans CJK SC Regular" panose="020B0500000000000000" pitchFamily="34" charset="-128"/>
                      </a:endParaRPr>
                    </a:p>
                  </a:txBody>
                  <a:tcPr anchor="ct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CEDCB9E5-5477-4298-BC91-239C3DB6A6A5}"/>
              </a:ext>
            </a:extLst>
          </p:cNvPr>
          <p:cNvGraphicFramePr>
            <a:graphicFrameLocks noGrp="1"/>
          </p:cNvGraphicFramePr>
          <p:nvPr>
            <p:extLst>
              <p:ext uri="{D42A27DB-BD31-4B8C-83A1-F6EECF244321}">
                <p14:modId xmlns:p14="http://schemas.microsoft.com/office/powerpoint/2010/main" val="1902280474"/>
              </p:ext>
            </p:extLst>
          </p:nvPr>
        </p:nvGraphicFramePr>
        <p:xfrm>
          <a:off x="7044337" y="630239"/>
          <a:ext cx="2068901" cy="429684"/>
        </p:xfrm>
        <a:graphic>
          <a:graphicData uri="http://schemas.openxmlformats.org/drawingml/2006/table">
            <a:tbl>
              <a:tblPr>
                <a:tableStyleId>{5FD0F851-EC5A-4D38-B0AD-8093EC10F338}</a:tableStyleId>
              </a:tblPr>
              <a:tblGrid>
                <a:gridCol w="547088">
                  <a:extLst>
                    <a:ext uri="{9D8B030D-6E8A-4147-A177-3AD203B41FA5}">
                      <a16:colId xmlns:a16="http://schemas.microsoft.com/office/drawing/2014/main" val="3316520189"/>
                    </a:ext>
                  </a:extLst>
                </a:gridCol>
                <a:gridCol w="1521813">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dirty="0" err="1">
                          <a:latin typeface="Noto Sans CJK SC Regular" panose="020B0500000000000000" pitchFamily="34" charset="-128"/>
                          <a:ea typeface="Noto Sans CJK SC Regular" panose="020B0500000000000000" pitchFamily="34" charset="-128"/>
                        </a:rPr>
                        <a:t>说的</a:t>
                      </a:r>
                      <a:endParaRPr dirty="0">
                        <a:latin typeface="Noto Sans CJK SC Regular" panose="020B0500000000000000" pitchFamily="34" charset="-128"/>
                        <a:ea typeface="Noto Sans CJK SC Regular" panose="020B0500000000000000" pitchFamily="34" charset="-128"/>
                      </a:endParaRPr>
                    </a:p>
                  </a:txBody>
                  <a:tcPr marL="0" marR="0" marT="0" marB="0" anchor="ctr">
                    <a:solidFill>
                      <a:schemeClr val="accent2"/>
                    </a:solidFill>
                  </a:tcPr>
                </a:tc>
                <a:tc>
                  <a:txBody>
                    <a:bodyPr/>
                    <a:lstStyle/>
                    <a:p>
                      <a:pPr>
                        <a:defRPr>
                          <a:solidFill>
                            <a:schemeClr val="accent6"/>
                          </a:solidFill>
                        </a:defRPr>
                      </a:pPr>
                      <a:r>
                        <a:rPr dirty="0" err="1">
                          <a:latin typeface="Noto Sans CJK SC Regular" panose="020B0500000000000000" pitchFamily="34" charset="-128"/>
                          <a:ea typeface="Noto Sans CJK SC Regular" panose="020B0500000000000000" pitchFamily="34" charset="-128"/>
                        </a:rPr>
                        <a:t>言语行为</a:t>
                      </a:r>
                      <a:endParaRPr dirty="0">
                        <a:latin typeface="Noto Sans CJK SC Regular" panose="020B0500000000000000" pitchFamily="34" charset="-128"/>
                        <a:ea typeface="Noto Sans CJK SC Regular" panose="020B0500000000000000" pitchFamily="34" charset="-128"/>
                      </a:endParaRPr>
                    </a:p>
                  </a:txBody>
                  <a:tcPr anchor="ctr">
                    <a:solidFill>
                      <a:schemeClr val="accent5"/>
                    </a:solidFill>
                  </a:tcPr>
                </a:tc>
                <a:extLst>
                  <a:ext uri="{0D108BD9-81ED-4DB2-BD59-A6C34878D82A}">
                    <a16:rowId xmlns:a16="http://schemas.microsoft.com/office/drawing/2014/main" val="4173734823"/>
                  </a:ext>
                </a:extLst>
              </a:tr>
            </a:tbl>
          </a:graphicData>
        </a:graphic>
      </p:graphicFrame>
      <p:grpSp>
        <p:nvGrpSpPr>
          <p:cNvPr id="2" name="Group 1">
            <a:extLst>
              <a:ext uri="{FF2B5EF4-FFF2-40B4-BE49-F238E27FC236}">
                <a16:creationId xmlns:a16="http://schemas.microsoft.com/office/drawing/2014/main" id="{30594167-0996-4210-9971-E5823E6150B4}"/>
              </a:ext>
            </a:extLst>
          </p:cNvPr>
          <p:cNvGrpSpPr/>
          <p:nvPr/>
        </p:nvGrpSpPr>
        <p:grpSpPr>
          <a:xfrm>
            <a:off x="5775858" y="1304327"/>
            <a:ext cx="4512433" cy="417436"/>
            <a:chOff x="5775858" y="1271077"/>
            <a:chExt cx="4512433" cy="417436"/>
          </a:xfrm>
        </p:grpSpPr>
        <p:grpSp>
          <p:nvGrpSpPr>
            <p:cNvPr id="19" name="Group 18">
              <a:extLst>
                <a:ext uri="{FF2B5EF4-FFF2-40B4-BE49-F238E27FC236}">
                  <a16:creationId xmlns:a16="http://schemas.microsoft.com/office/drawing/2014/main" id="{AFC966E2-7F39-4A7B-AA12-AE046019DAE0}"/>
                </a:ext>
              </a:extLst>
            </p:cNvPr>
            <p:cNvGrpSpPr/>
            <p:nvPr/>
          </p:nvGrpSpPr>
          <p:grpSpPr>
            <a:xfrm>
              <a:off x="6619875" y="1271077"/>
              <a:ext cx="2917825" cy="417436"/>
              <a:chOff x="6696075" y="1461560"/>
              <a:chExt cx="3295650" cy="471489"/>
            </a:xfrm>
          </p:grpSpPr>
          <p:sp>
            <p:nvSpPr>
              <p:cNvPr id="16" name="Rectangle 15">
                <a:extLst>
                  <a:ext uri="{FF2B5EF4-FFF2-40B4-BE49-F238E27FC236}">
                    <a16:creationId xmlns:a16="http://schemas.microsoft.com/office/drawing/2014/main" id="{A3F904DD-2705-4C7F-96D8-D8A04C2A7ECA}"/>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zh-CN" altLang="en-US">
                    <a:ea typeface="Noto Sans CJK SC Regular" panose="020B0500000000000000" pitchFamily="34" charset="-128"/>
                  </a:rPr>
                  <a:t>语速</a:t>
                </a:r>
                <a:endParaRPr lang="zh-CN" altLang="en-US" dirty="0">
                  <a:ea typeface="Noto Sans CJK SC Regular" panose="020B0500000000000000" pitchFamily="34" charset="-128"/>
                </a:endParaRPr>
              </a:p>
            </p:txBody>
          </p:sp>
          <p:sp>
            <p:nvSpPr>
              <p:cNvPr id="17" name="Arrow: Pentagon 16">
                <a:extLst>
                  <a:ext uri="{FF2B5EF4-FFF2-40B4-BE49-F238E27FC236}">
                    <a16:creationId xmlns:a16="http://schemas.microsoft.com/office/drawing/2014/main" id="{037E7C4D-7B01-4D7E-8B45-07975F0B02F5}"/>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18" name="Arrow: Pentagon 17">
                <a:extLst>
                  <a:ext uri="{FF2B5EF4-FFF2-40B4-BE49-F238E27FC236}">
                    <a16:creationId xmlns:a16="http://schemas.microsoft.com/office/drawing/2014/main" id="{3B12E190-E957-4491-8F14-DE9D409742F6}"/>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grpSp>
        <p:sp>
          <p:nvSpPr>
            <p:cNvPr id="28" name="TextBox 27">
              <a:extLst>
                <a:ext uri="{FF2B5EF4-FFF2-40B4-BE49-F238E27FC236}">
                  <a16:creationId xmlns:a16="http://schemas.microsoft.com/office/drawing/2014/main" id="{F9ADA6A4-6E03-4D69-8405-165B786A3AB7}"/>
                </a:ext>
              </a:extLst>
            </p:cNvPr>
            <p:cNvSpPr txBox="1"/>
            <p:nvPr/>
          </p:nvSpPr>
          <p:spPr>
            <a:xfrm>
              <a:off x="5775858" y="1341295"/>
              <a:ext cx="461665" cy="276999"/>
            </a:xfrm>
            <a:prstGeom prst="rect">
              <a:avLst/>
            </a:prstGeom>
            <a:noFill/>
          </p:spPr>
          <p:txBody>
            <a:bodyPr wrap="none" lIns="0" tIns="0" rIns="0" bIns="0">
              <a:spAutoFit/>
            </a:bodyPr>
            <a:lstStyle/>
            <a:p>
              <a:pPr algn="r">
                <a:defRPr>
                  <a:solidFill>
                    <a:schemeClr val="tx2"/>
                  </a:solidFill>
                </a:defRPr>
              </a:pPr>
              <a:r>
                <a:rPr lang="zh-CN" altLang="en-US">
                  <a:ea typeface="Noto Sans CJK SC Regular" panose="020B0500000000000000" pitchFamily="34" charset="-128"/>
                </a:rPr>
                <a:t>较慢</a:t>
              </a:r>
              <a:endParaRPr lang="zh-CN" altLang="en-US" dirty="0">
                <a:ea typeface="Noto Sans CJK SC Regular" panose="020B0500000000000000" pitchFamily="34" charset="-128"/>
              </a:endParaRPr>
            </a:p>
          </p:txBody>
        </p:sp>
        <p:sp>
          <p:nvSpPr>
            <p:cNvPr id="33" name="TextBox 32">
              <a:extLst>
                <a:ext uri="{FF2B5EF4-FFF2-40B4-BE49-F238E27FC236}">
                  <a16:creationId xmlns:a16="http://schemas.microsoft.com/office/drawing/2014/main" id="{AA369EBB-7F4E-4B14-BBE2-1201971B28A0}"/>
                </a:ext>
              </a:extLst>
            </p:cNvPr>
            <p:cNvSpPr txBox="1"/>
            <p:nvPr/>
          </p:nvSpPr>
          <p:spPr>
            <a:xfrm>
              <a:off x="9826626" y="1341295"/>
              <a:ext cx="461665" cy="276999"/>
            </a:xfrm>
            <a:prstGeom prst="rect">
              <a:avLst/>
            </a:prstGeom>
            <a:noFill/>
          </p:spPr>
          <p:txBody>
            <a:bodyPr wrap="none" lIns="0" tIns="0" rIns="0" bIns="0">
              <a:spAutoFit/>
            </a:bodyPr>
            <a:lstStyle/>
            <a:p>
              <a:pPr>
                <a:defRPr>
                  <a:solidFill>
                    <a:schemeClr val="tx2"/>
                  </a:solidFill>
                </a:defRPr>
              </a:pPr>
              <a:r>
                <a:rPr lang="zh-CN" altLang="en-US">
                  <a:ea typeface="Noto Sans CJK SC Regular" panose="020B0500000000000000" pitchFamily="34" charset="-128"/>
                </a:rPr>
                <a:t>较快</a:t>
              </a:r>
              <a:endParaRPr lang="zh-CN" altLang="en-US" dirty="0">
                <a:ea typeface="Noto Sans CJK SC Regular" panose="020B0500000000000000" pitchFamily="34" charset="-128"/>
              </a:endParaRPr>
            </a:p>
          </p:txBody>
        </p:sp>
      </p:grpSp>
      <p:grpSp>
        <p:nvGrpSpPr>
          <p:cNvPr id="5" name="Group 4">
            <a:extLst>
              <a:ext uri="{FF2B5EF4-FFF2-40B4-BE49-F238E27FC236}">
                <a16:creationId xmlns:a16="http://schemas.microsoft.com/office/drawing/2014/main" id="{C798A869-A51C-48AB-A2C2-770550F70B7A}"/>
              </a:ext>
            </a:extLst>
          </p:cNvPr>
          <p:cNvGrpSpPr/>
          <p:nvPr/>
        </p:nvGrpSpPr>
        <p:grpSpPr>
          <a:xfrm>
            <a:off x="5739332" y="1797962"/>
            <a:ext cx="4799128" cy="417436"/>
            <a:chOff x="5739332" y="1764712"/>
            <a:chExt cx="4799128" cy="417436"/>
          </a:xfrm>
        </p:grpSpPr>
        <p:grpSp>
          <p:nvGrpSpPr>
            <p:cNvPr id="20" name="Group 19">
              <a:extLst>
                <a:ext uri="{FF2B5EF4-FFF2-40B4-BE49-F238E27FC236}">
                  <a16:creationId xmlns:a16="http://schemas.microsoft.com/office/drawing/2014/main" id="{7A0DEB2A-C35B-4E83-9CA1-D883AC07058F}"/>
                </a:ext>
              </a:extLst>
            </p:cNvPr>
            <p:cNvGrpSpPr/>
            <p:nvPr/>
          </p:nvGrpSpPr>
          <p:grpSpPr>
            <a:xfrm>
              <a:off x="6619875" y="1764712"/>
              <a:ext cx="2917825" cy="417436"/>
              <a:chOff x="6696075" y="1461560"/>
              <a:chExt cx="3295650" cy="471489"/>
            </a:xfrm>
          </p:grpSpPr>
          <p:sp>
            <p:nvSpPr>
              <p:cNvPr id="21" name="Rectangle 20">
                <a:extLst>
                  <a:ext uri="{FF2B5EF4-FFF2-40B4-BE49-F238E27FC236}">
                    <a16:creationId xmlns:a16="http://schemas.microsoft.com/office/drawing/2014/main" id="{1A9ED9B3-4C09-4704-818A-A80523AD5A16}"/>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zh-CN" altLang="en-US" dirty="0">
                    <a:ea typeface="Noto Sans CJK SC Regular" panose="020B0500000000000000" pitchFamily="34" charset="-128"/>
                  </a:rPr>
                  <a:t>说话数量</a:t>
                </a:r>
              </a:p>
            </p:txBody>
          </p:sp>
          <p:sp>
            <p:nvSpPr>
              <p:cNvPr id="22" name="Arrow: Pentagon 21">
                <a:extLst>
                  <a:ext uri="{FF2B5EF4-FFF2-40B4-BE49-F238E27FC236}">
                    <a16:creationId xmlns:a16="http://schemas.microsoft.com/office/drawing/2014/main" id="{986F35D0-99CE-4699-8DDD-881F1949ED5B}"/>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23" name="Arrow: Pentagon 22">
                <a:extLst>
                  <a:ext uri="{FF2B5EF4-FFF2-40B4-BE49-F238E27FC236}">
                    <a16:creationId xmlns:a16="http://schemas.microsoft.com/office/drawing/2014/main" id="{484CF4FC-35E1-45A4-B8A7-CCAAD313E3D5}"/>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grpSp>
        <p:sp>
          <p:nvSpPr>
            <p:cNvPr id="29" name="TextBox 28">
              <a:extLst>
                <a:ext uri="{FF2B5EF4-FFF2-40B4-BE49-F238E27FC236}">
                  <a16:creationId xmlns:a16="http://schemas.microsoft.com/office/drawing/2014/main" id="{22944DCA-CF93-4B3A-AC6D-62EB55FA92E1}"/>
                </a:ext>
              </a:extLst>
            </p:cNvPr>
            <p:cNvSpPr txBox="1"/>
            <p:nvPr/>
          </p:nvSpPr>
          <p:spPr>
            <a:xfrm>
              <a:off x="5739332" y="1834931"/>
              <a:ext cx="498191" cy="276999"/>
            </a:xfrm>
            <a:prstGeom prst="rect">
              <a:avLst/>
            </a:prstGeom>
            <a:noFill/>
          </p:spPr>
          <p:txBody>
            <a:bodyPr wrap="square" lIns="0" tIns="0" rIns="0" bIns="0">
              <a:spAutoFit/>
            </a:bodyPr>
            <a:lstStyle/>
            <a:p>
              <a:pPr algn="r">
                <a:defRPr>
                  <a:solidFill>
                    <a:schemeClr val="tx2"/>
                  </a:solidFill>
                </a:defRPr>
              </a:pPr>
              <a:r>
                <a:rPr lang="zh-CN" altLang="en-US">
                  <a:ea typeface="Noto Sans CJK SC Regular" panose="020B0500000000000000" pitchFamily="34" charset="-128"/>
                </a:rPr>
                <a:t>较少</a:t>
              </a:r>
              <a:endParaRPr lang="zh-CN" altLang="en-US" dirty="0">
                <a:ea typeface="Noto Sans CJK SC Regular" panose="020B0500000000000000" pitchFamily="34" charset="-128"/>
              </a:endParaRPr>
            </a:p>
          </p:txBody>
        </p:sp>
        <p:sp>
          <p:nvSpPr>
            <p:cNvPr id="34" name="TextBox 33">
              <a:extLst>
                <a:ext uri="{FF2B5EF4-FFF2-40B4-BE49-F238E27FC236}">
                  <a16:creationId xmlns:a16="http://schemas.microsoft.com/office/drawing/2014/main" id="{A202BA3B-E617-4A84-84D6-8302BAA5A123}"/>
                </a:ext>
              </a:extLst>
            </p:cNvPr>
            <p:cNvSpPr txBox="1"/>
            <p:nvPr/>
          </p:nvSpPr>
          <p:spPr>
            <a:xfrm>
              <a:off x="9826626" y="1834931"/>
              <a:ext cx="711834" cy="276999"/>
            </a:xfrm>
            <a:prstGeom prst="rect">
              <a:avLst/>
            </a:prstGeom>
            <a:noFill/>
          </p:spPr>
          <p:txBody>
            <a:bodyPr wrap="square" lIns="0" tIns="0" rIns="0" bIns="0">
              <a:spAutoFit/>
            </a:bodyPr>
            <a:lstStyle/>
            <a:p>
              <a:pPr>
                <a:defRPr>
                  <a:solidFill>
                    <a:schemeClr val="tx2"/>
                  </a:solidFill>
                </a:defRPr>
              </a:pPr>
              <a:r>
                <a:rPr lang="zh-CN" altLang="en-US">
                  <a:ea typeface="Noto Sans CJK SC Regular" panose="020B0500000000000000" pitchFamily="34" charset="-128"/>
                </a:rPr>
                <a:t>较多</a:t>
              </a:r>
              <a:endParaRPr lang="zh-CN" altLang="en-US" dirty="0">
                <a:ea typeface="Noto Sans CJK SC Regular" panose="020B0500000000000000" pitchFamily="34" charset="-128"/>
              </a:endParaRPr>
            </a:p>
          </p:txBody>
        </p:sp>
      </p:grpSp>
      <p:grpSp>
        <p:nvGrpSpPr>
          <p:cNvPr id="6" name="Group 5">
            <a:extLst>
              <a:ext uri="{FF2B5EF4-FFF2-40B4-BE49-F238E27FC236}">
                <a16:creationId xmlns:a16="http://schemas.microsoft.com/office/drawing/2014/main" id="{9EE8C354-F8AB-489D-AD23-310C1EF4B949}"/>
              </a:ext>
            </a:extLst>
          </p:cNvPr>
          <p:cNvGrpSpPr/>
          <p:nvPr/>
        </p:nvGrpSpPr>
        <p:grpSpPr>
          <a:xfrm>
            <a:off x="5407026" y="2291597"/>
            <a:ext cx="5250097" cy="417436"/>
            <a:chOff x="5407026" y="2258347"/>
            <a:chExt cx="5250097" cy="417436"/>
          </a:xfrm>
        </p:grpSpPr>
        <p:grpSp>
          <p:nvGrpSpPr>
            <p:cNvPr id="24" name="Group 23">
              <a:extLst>
                <a:ext uri="{FF2B5EF4-FFF2-40B4-BE49-F238E27FC236}">
                  <a16:creationId xmlns:a16="http://schemas.microsoft.com/office/drawing/2014/main" id="{24FBE762-1CCA-4E19-9B45-C199F7BDAF56}"/>
                </a:ext>
              </a:extLst>
            </p:cNvPr>
            <p:cNvGrpSpPr/>
            <p:nvPr/>
          </p:nvGrpSpPr>
          <p:grpSpPr>
            <a:xfrm>
              <a:off x="6619875" y="2258347"/>
              <a:ext cx="2917825" cy="417436"/>
              <a:chOff x="6696075" y="1461560"/>
              <a:chExt cx="3295650" cy="471489"/>
            </a:xfrm>
          </p:grpSpPr>
          <p:sp>
            <p:nvSpPr>
              <p:cNvPr id="25" name="Rectangle 24">
                <a:extLst>
                  <a:ext uri="{FF2B5EF4-FFF2-40B4-BE49-F238E27FC236}">
                    <a16:creationId xmlns:a16="http://schemas.microsoft.com/office/drawing/2014/main" id="{51A3B86C-A796-458E-A36C-8606078FCA47}"/>
                  </a:ext>
                </a:extLst>
              </p:cNvPr>
              <p:cNvSpPr/>
              <p:nvPr/>
            </p:nvSpPr>
            <p:spPr bwMode="gray">
              <a:xfrm>
                <a:off x="7175500" y="1461560"/>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zh-CN" altLang="en-US" dirty="0">
                    <a:ea typeface="Noto Sans CJK SC Regular" panose="020B0500000000000000" pitchFamily="34" charset="-128"/>
                  </a:rPr>
                  <a:t>说话音量</a:t>
                </a:r>
              </a:p>
            </p:txBody>
          </p:sp>
          <p:sp>
            <p:nvSpPr>
              <p:cNvPr id="26" name="Arrow: Pentagon 25">
                <a:extLst>
                  <a:ext uri="{FF2B5EF4-FFF2-40B4-BE49-F238E27FC236}">
                    <a16:creationId xmlns:a16="http://schemas.microsoft.com/office/drawing/2014/main" id="{216B3D41-3978-404A-B6C6-3A10E0CCF29C}"/>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27" name="Arrow: Pentagon 26">
                <a:extLst>
                  <a:ext uri="{FF2B5EF4-FFF2-40B4-BE49-F238E27FC236}">
                    <a16:creationId xmlns:a16="http://schemas.microsoft.com/office/drawing/2014/main" id="{A3523D58-52F8-41BD-9446-34DF7721819C}"/>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grpSp>
        <p:sp>
          <p:nvSpPr>
            <p:cNvPr id="30" name="TextBox 29">
              <a:extLst>
                <a:ext uri="{FF2B5EF4-FFF2-40B4-BE49-F238E27FC236}">
                  <a16:creationId xmlns:a16="http://schemas.microsoft.com/office/drawing/2014/main" id="{00894010-3237-4F72-94BA-B602B26B1699}"/>
                </a:ext>
              </a:extLst>
            </p:cNvPr>
            <p:cNvSpPr txBox="1"/>
            <p:nvPr/>
          </p:nvSpPr>
          <p:spPr>
            <a:xfrm>
              <a:off x="5407026" y="2328566"/>
              <a:ext cx="830497" cy="276999"/>
            </a:xfrm>
            <a:prstGeom prst="rect">
              <a:avLst/>
            </a:prstGeom>
            <a:noFill/>
          </p:spPr>
          <p:txBody>
            <a:bodyPr wrap="square" lIns="0" tIns="0" rIns="0" bIns="0">
              <a:spAutoFit/>
            </a:bodyPr>
            <a:lstStyle/>
            <a:p>
              <a:pPr algn="r">
                <a:defRPr>
                  <a:solidFill>
                    <a:schemeClr val="tx2"/>
                  </a:solidFill>
                </a:defRPr>
              </a:pPr>
              <a:r>
                <a:rPr lang="zh-CN" altLang="en-US">
                  <a:ea typeface="Noto Sans CJK SC Regular" panose="020B0500000000000000" pitchFamily="34" charset="-128"/>
                </a:rPr>
                <a:t>较安静</a:t>
              </a:r>
              <a:endParaRPr lang="zh-CN" altLang="en-US" dirty="0">
                <a:ea typeface="Noto Sans CJK SC Regular" panose="020B0500000000000000" pitchFamily="34" charset="-128"/>
              </a:endParaRPr>
            </a:p>
          </p:txBody>
        </p:sp>
        <p:sp>
          <p:nvSpPr>
            <p:cNvPr id="35" name="TextBox 34">
              <a:extLst>
                <a:ext uri="{FF2B5EF4-FFF2-40B4-BE49-F238E27FC236}">
                  <a16:creationId xmlns:a16="http://schemas.microsoft.com/office/drawing/2014/main" id="{8F2AFE2F-39CD-4F41-8BF7-9C19E3ED3589}"/>
                </a:ext>
              </a:extLst>
            </p:cNvPr>
            <p:cNvSpPr txBox="1"/>
            <p:nvPr/>
          </p:nvSpPr>
          <p:spPr>
            <a:xfrm>
              <a:off x="9826626" y="2328566"/>
              <a:ext cx="830497" cy="276999"/>
            </a:xfrm>
            <a:prstGeom prst="rect">
              <a:avLst/>
            </a:prstGeom>
            <a:noFill/>
          </p:spPr>
          <p:txBody>
            <a:bodyPr wrap="square" lIns="0" tIns="0" rIns="0" bIns="0">
              <a:spAutoFit/>
            </a:bodyPr>
            <a:lstStyle/>
            <a:p>
              <a:pPr>
                <a:defRPr>
                  <a:solidFill>
                    <a:schemeClr val="tx2"/>
                  </a:solidFill>
                </a:defRPr>
              </a:pPr>
              <a:r>
                <a:rPr lang="zh-CN" altLang="en-US">
                  <a:ea typeface="Noto Sans CJK SC Regular" panose="020B0500000000000000" pitchFamily="34" charset="-128"/>
                </a:rPr>
                <a:t>较吵闹</a:t>
              </a:r>
              <a:endParaRPr lang="zh-CN" altLang="en-US" dirty="0">
                <a:ea typeface="Noto Sans CJK SC Regular" panose="020B0500000000000000" pitchFamily="34" charset="-128"/>
              </a:endParaRPr>
            </a:p>
          </p:txBody>
        </p:sp>
      </p:grpSp>
      <p:grpSp>
        <p:nvGrpSpPr>
          <p:cNvPr id="11" name="Group 10">
            <a:extLst>
              <a:ext uri="{FF2B5EF4-FFF2-40B4-BE49-F238E27FC236}">
                <a16:creationId xmlns:a16="http://schemas.microsoft.com/office/drawing/2014/main" id="{BAB18DC0-9A2E-400B-BCF6-B42527D80DB7}"/>
              </a:ext>
            </a:extLst>
          </p:cNvPr>
          <p:cNvGrpSpPr/>
          <p:nvPr/>
        </p:nvGrpSpPr>
        <p:grpSpPr>
          <a:xfrm>
            <a:off x="5806549" y="3565857"/>
            <a:ext cx="4743265" cy="417436"/>
            <a:chOff x="5806549" y="3432857"/>
            <a:chExt cx="4743265" cy="417436"/>
          </a:xfrm>
        </p:grpSpPr>
        <p:grpSp>
          <p:nvGrpSpPr>
            <p:cNvPr id="38" name="Group 37">
              <a:extLst>
                <a:ext uri="{FF2B5EF4-FFF2-40B4-BE49-F238E27FC236}">
                  <a16:creationId xmlns:a16="http://schemas.microsoft.com/office/drawing/2014/main" id="{0F838126-E230-4C7D-BA63-919A1E47AA1E}"/>
                </a:ext>
              </a:extLst>
            </p:cNvPr>
            <p:cNvGrpSpPr/>
            <p:nvPr/>
          </p:nvGrpSpPr>
          <p:grpSpPr>
            <a:xfrm>
              <a:off x="6650566" y="3432857"/>
              <a:ext cx="2917825" cy="417436"/>
              <a:chOff x="6696075" y="1461560"/>
              <a:chExt cx="3295650" cy="471489"/>
            </a:xfrm>
          </p:grpSpPr>
          <p:sp>
            <p:nvSpPr>
              <p:cNvPr id="55" name="Rectangle 54">
                <a:extLst>
                  <a:ext uri="{FF2B5EF4-FFF2-40B4-BE49-F238E27FC236}">
                    <a16:creationId xmlns:a16="http://schemas.microsoft.com/office/drawing/2014/main" id="{40333F2D-6A70-4DAB-AAD1-E9B7273F5793}"/>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zh-CN" altLang="en-US">
                    <a:ea typeface="Noto Sans CJK SC Regular" panose="020B0500000000000000" pitchFamily="34" charset="-128"/>
                  </a:rPr>
                  <a:t>手部动作</a:t>
                </a:r>
                <a:endParaRPr lang="zh-CN" altLang="en-US" dirty="0">
                  <a:ea typeface="Noto Sans CJK SC Regular" panose="020B0500000000000000" pitchFamily="34" charset="-128"/>
                </a:endParaRPr>
              </a:p>
            </p:txBody>
          </p:sp>
          <p:sp>
            <p:nvSpPr>
              <p:cNvPr id="56" name="Arrow: Pentagon 55">
                <a:extLst>
                  <a:ext uri="{FF2B5EF4-FFF2-40B4-BE49-F238E27FC236}">
                    <a16:creationId xmlns:a16="http://schemas.microsoft.com/office/drawing/2014/main" id="{57A3895A-4EB9-4CD3-A564-41C6F3458A45}"/>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57" name="Arrow: Pentagon 56">
                <a:extLst>
                  <a:ext uri="{FF2B5EF4-FFF2-40B4-BE49-F238E27FC236}">
                    <a16:creationId xmlns:a16="http://schemas.microsoft.com/office/drawing/2014/main" id="{1A115B1C-4A2E-43A7-B145-CE6C0B1412D1}"/>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grpSp>
        <p:sp>
          <p:nvSpPr>
            <p:cNvPr id="46" name="TextBox 45">
              <a:extLst>
                <a:ext uri="{FF2B5EF4-FFF2-40B4-BE49-F238E27FC236}">
                  <a16:creationId xmlns:a16="http://schemas.microsoft.com/office/drawing/2014/main" id="{B9ED4E28-D6F6-473B-A492-E0885521C23A}"/>
                </a:ext>
              </a:extLst>
            </p:cNvPr>
            <p:cNvSpPr txBox="1"/>
            <p:nvPr/>
          </p:nvSpPr>
          <p:spPr>
            <a:xfrm>
              <a:off x="5806549" y="3503075"/>
              <a:ext cx="461665" cy="276999"/>
            </a:xfrm>
            <a:prstGeom prst="rect">
              <a:avLst/>
            </a:prstGeom>
            <a:noFill/>
          </p:spPr>
          <p:txBody>
            <a:bodyPr wrap="none" lIns="0" tIns="0" rIns="0" bIns="0">
              <a:spAutoFit/>
            </a:bodyPr>
            <a:lstStyle/>
            <a:p>
              <a:pPr algn="r">
                <a:defRPr>
                  <a:solidFill>
                    <a:schemeClr val="tx2"/>
                  </a:solidFill>
                </a:defRPr>
              </a:pPr>
              <a:r>
                <a:rPr lang="zh-CN" altLang="en-US" dirty="0">
                  <a:ea typeface="Noto Sans CJK SC Regular" panose="020B0500000000000000" pitchFamily="34" charset="-128"/>
                </a:rPr>
                <a:t>放松</a:t>
              </a:r>
            </a:p>
          </p:txBody>
        </p:sp>
        <p:sp>
          <p:nvSpPr>
            <p:cNvPr id="43" name="TextBox 42">
              <a:extLst>
                <a:ext uri="{FF2B5EF4-FFF2-40B4-BE49-F238E27FC236}">
                  <a16:creationId xmlns:a16="http://schemas.microsoft.com/office/drawing/2014/main" id="{21326661-11FB-4410-969A-18433C8D048B}"/>
                </a:ext>
              </a:extLst>
            </p:cNvPr>
            <p:cNvSpPr txBox="1"/>
            <p:nvPr/>
          </p:nvSpPr>
          <p:spPr>
            <a:xfrm>
              <a:off x="9857317" y="3503075"/>
              <a:ext cx="692497" cy="276999"/>
            </a:xfrm>
            <a:prstGeom prst="rect">
              <a:avLst/>
            </a:prstGeom>
            <a:noFill/>
          </p:spPr>
          <p:txBody>
            <a:bodyPr wrap="none" lIns="0" tIns="0" rIns="0" bIns="0">
              <a:spAutoFit/>
            </a:bodyPr>
            <a:lstStyle/>
            <a:p>
              <a:pPr>
                <a:defRPr>
                  <a:solidFill>
                    <a:schemeClr val="tx2"/>
                  </a:solidFill>
                </a:defRPr>
              </a:pPr>
              <a:r>
                <a:rPr lang="zh-CN" altLang="en-US">
                  <a:ea typeface="Noto Sans CJK SC Regular" panose="020B0500000000000000" pitchFamily="34" charset="-128"/>
                </a:rPr>
                <a:t>指令性</a:t>
              </a:r>
              <a:endParaRPr lang="zh-CN" altLang="en-US" dirty="0">
                <a:ea typeface="Noto Sans CJK SC Regular" panose="020B0500000000000000" pitchFamily="34" charset="-128"/>
              </a:endParaRPr>
            </a:p>
          </p:txBody>
        </p:sp>
      </p:grpSp>
      <p:grpSp>
        <p:nvGrpSpPr>
          <p:cNvPr id="13" name="Group 12">
            <a:extLst>
              <a:ext uri="{FF2B5EF4-FFF2-40B4-BE49-F238E27FC236}">
                <a16:creationId xmlns:a16="http://schemas.microsoft.com/office/drawing/2014/main" id="{1380D2B0-B72F-437D-A680-5C1AAA8D354A}"/>
              </a:ext>
            </a:extLst>
          </p:cNvPr>
          <p:cNvGrpSpPr/>
          <p:nvPr/>
        </p:nvGrpSpPr>
        <p:grpSpPr>
          <a:xfrm>
            <a:off x="5048251" y="4059492"/>
            <a:ext cx="6391274" cy="417436"/>
            <a:chOff x="5048251" y="3926492"/>
            <a:chExt cx="6391274" cy="417436"/>
          </a:xfrm>
        </p:grpSpPr>
        <p:grpSp>
          <p:nvGrpSpPr>
            <p:cNvPr id="39" name="Group 38">
              <a:extLst>
                <a:ext uri="{FF2B5EF4-FFF2-40B4-BE49-F238E27FC236}">
                  <a16:creationId xmlns:a16="http://schemas.microsoft.com/office/drawing/2014/main" id="{324E6C26-1EE6-46B3-A3A7-8E0A6649D0F9}"/>
                </a:ext>
              </a:extLst>
            </p:cNvPr>
            <p:cNvGrpSpPr/>
            <p:nvPr/>
          </p:nvGrpSpPr>
          <p:grpSpPr>
            <a:xfrm>
              <a:off x="6650566" y="3926492"/>
              <a:ext cx="2917825" cy="417436"/>
              <a:chOff x="6696075" y="1461560"/>
              <a:chExt cx="3295650" cy="471489"/>
            </a:xfrm>
          </p:grpSpPr>
          <p:sp>
            <p:nvSpPr>
              <p:cNvPr id="52" name="Rectangle 51">
                <a:extLst>
                  <a:ext uri="{FF2B5EF4-FFF2-40B4-BE49-F238E27FC236}">
                    <a16:creationId xmlns:a16="http://schemas.microsoft.com/office/drawing/2014/main" id="{9666594C-7A75-454A-A093-F793FECF86EE}"/>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zh-CN" altLang="en-US">
                    <a:ea typeface="Noto Sans CJK SC Regular" panose="020B0500000000000000" pitchFamily="34" charset="-128"/>
                  </a:rPr>
                  <a:t>身体姿势</a:t>
                </a:r>
                <a:endParaRPr lang="zh-CN" altLang="en-US" dirty="0">
                  <a:ea typeface="Noto Sans CJK SC Regular" panose="020B0500000000000000" pitchFamily="34" charset="-128"/>
                </a:endParaRPr>
              </a:p>
            </p:txBody>
          </p:sp>
          <p:sp>
            <p:nvSpPr>
              <p:cNvPr id="53" name="Arrow: Pentagon 52">
                <a:extLst>
                  <a:ext uri="{FF2B5EF4-FFF2-40B4-BE49-F238E27FC236}">
                    <a16:creationId xmlns:a16="http://schemas.microsoft.com/office/drawing/2014/main" id="{1C77A919-B9CF-4097-B844-5E6E4470701B}"/>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54" name="Arrow: Pentagon 53">
                <a:extLst>
                  <a:ext uri="{FF2B5EF4-FFF2-40B4-BE49-F238E27FC236}">
                    <a16:creationId xmlns:a16="http://schemas.microsoft.com/office/drawing/2014/main" id="{81FA4176-CE41-46A6-B8A9-49F6D66CC2D7}"/>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grpSp>
        <p:sp>
          <p:nvSpPr>
            <p:cNvPr id="47" name="TextBox 46">
              <a:extLst>
                <a:ext uri="{FF2B5EF4-FFF2-40B4-BE49-F238E27FC236}">
                  <a16:creationId xmlns:a16="http://schemas.microsoft.com/office/drawing/2014/main" id="{99E54DC1-36F7-42C7-852D-AC3BF256A2FA}"/>
                </a:ext>
              </a:extLst>
            </p:cNvPr>
            <p:cNvSpPr txBox="1"/>
            <p:nvPr/>
          </p:nvSpPr>
          <p:spPr>
            <a:xfrm>
              <a:off x="5048251" y="3996711"/>
              <a:ext cx="1219964" cy="276999"/>
            </a:xfrm>
            <a:prstGeom prst="rect">
              <a:avLst/>
            </a:prstGeom>
            <a:noFill/>
          </p:spPr>
          <p:txBody>
            <a:bodyPr wrap="square" lIns="0" tIns="0" rIns="0" bIns="0">
              <a:spAutoFit/>
            </a:bodyPr>
            <a:lstStyle/>
            <a:p>
              <a:pPr algn="r">
                <a:defRPr>
                  <a:solidFill>
                    <a:schemeClr val="tx2"/>
                  </a:solidFill>
                </a:defRPr>
              </a:pPr>
              <a:r>
                <a:rPr lang="zh-CN" altLang="en-US">
                  <a:ea typeface="Noto Sans CJK SC Regular" panose="020B0500000000000000" pitchFamily="34" charset="-128"/>
                </a:rPr>
                <a:t>身体后倾</a:t>
              </a:r>
              <a:endParaRPr lang="zh-CN" altLang="en-US" dirty="0">
                <a:ea typeface="Noto Sans CJK SC Regular" panose="020B0500000000000000" pitchFamily="34" charset="-128"/>
              </a:endParaRPr>
            </a:p>
          </p:txBody>
        </p:sp>
        <p:sp>
          <p:nvSpPr>
            <p:cNvPr id="44" name="TextBox 43">
              <a:extLst>
                <a:ext uri="{FF2B5EF4-FFF2-40B4-BE49-F238E27FC236}">
                  <a16:creationId xmlns:a16="http://schemas.microsoft.com/office/drawing/2014/main" id="{A37A5C24-42EB-47F9-B387-32E46C4A9A4E}"/>
                </a:ext>
              </a:extLst>
            </p:cNvPr>
            <p:cNvSpPr txBox="1"/>
            <p:nvPr/>
          </p:nvSpPr>
          <p:spPr>
            <a:xfrm>
              <a:off x="9857317" y="3996711"/>
              <a:ext cx="1582208" cy="276999"/>
            </a:xfrm>
            <a:prstGeom prst="rect">
              <a:avLst/>
            </a:prstGeom>
            <a:noFill/>
          </p:spPr>
          <p:txBody>
            <a:bodyPr wrap="square" lIns="0" tIns="0" rIns="0" bIns="0">
              <a:spAutoFit/>
            </a:bodyPr>
            <a:lstStyle/>
            <a:p>
              <a:pPr>
                <a:defRPr>
                  <a:solidFill>
                    <a:schemeClr val="tx2"/>
                  </a:solidFill>
                </a:defRPr>
              </a:pPr>
              <a:r>
                <a:rPr lang="zh-CN" altLang="en-US">
                  <a:ea typeface="Noto Sans CJK SC Regular" panose="020B0500000000000000" pitchFamily="34" charset="-128"/>
                </a:rPr>
                <a:t>身体前倾</a:t>
              </a:r>
              <a:endParaRPr lang="zh-CN" altLang="en-US" dirty="0">
                <a:ea typeface="Noto Sans CJK SC Regular" panose="020B0500000000000000" pitchFamily="34" charset="-128"/>
              </a:endParaRPr>
            </a:p>
          </p:txBody>
        </p:sp>
      </p:grpSp>
      <p:grpSp>
        <p:nvGrpSpPr>
          <p:cNvPr id="60" name="Group 59">
            <a:extLst>
              <a:ext uri="{FF2B5EF4-FFF2-40B4-BE49-F238E27FC236}">
                <a16:creationId xmlns:a16="http://schemas.microsoft.com/office/drawing/2014/main" id="{F6101C90-43D9-4748-ACA5-2124DF2D64A8}"/>
              </a:ext>
            </a:extLst>
          </p:cNvPr>
          <p:cNvGrpSpPr/>
          <p:nvPr/>
        </p:nvGrpSpPr>
        <p:grpSpPr>
          <a:xfrm>
            <a:off x="4991101" y="4553127"/>
            <a:ext cx="6210299" cy="417436"/>
            <a:chOff x="4991101" y="4420127"/>
            <a:chExt cx="6210299" cy="417436"/>
          </a:xfrm>
        </p:grpSpPr>
        <p:grpSp>
          <p:nvGrpSpPr>
            <p:cNvPr id="40" name="Group 39">
              <a:extLst>
                <a:ext uri="{FF2B5EF4-FFF2-40B4-BE49-F238E27FC236}">
                  <a16:creationId xmlns:a16="http://schemas.microsoft.com/office/drawing/2014/main" id="{B62F66B6-7E03-446B-9BAC-465E9D51FC94}"/>
                </a:ext>
              </a:extLst>
            </p:cNvPr>
            <p:cNvGrpSpPr/>
            <p:nvPr/>
          </p:nvGrpSpPr>
          <p:grpSpPr>
            <a:xfrm>
              <a:off x="6650566" y="4420127"/>
              <a:ext cx="2917825" cy="417436"/>
              <a:chOff x="6696075" y="1461560"/>
              <a:chExt cx="3295650" cy="471489"/>
            </a:xfrm>
          </p:grpSpPr>
          <p:sp>
            <p:nvSpPr>
              <p:cNvPr id="49" name="Rectangle 48">
                <a:extLst>
                  <a:ext uri="{FF2B5EF4-FFF2-40B4-BE49-F238E27FC236}">
                    <a16:creationId xmlns:a16="http://schemas.microsoft.com/office/drawing/2014/main" id="{7C8C8ED4-7433-49BA-A581-18EAEB2E8189}"/>
                  </a:ext>
                </a:extLst>
              </p:cNvPr>
              <p:cNvSpPr/>
              <p:nvPr/>
            </p:nvSpPr>
            <p:spPr bwMode="gray">
              <a:xfrm>
                <a:off x="7175500" y="1461560"/>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zh-CN" altLang="en-US" dirty="0">
                    <a:ea typeface="Noto Sans CJK SC Regular" panose="020B0500000000000000" pitchFamily="34" charset="-128"/>
                  </a:rPr>
                  <a:t>目光接触</a:t>
                </a:r>
              </a:p>
            </p:txBody>
          </p:sp>
          <p:sp>
            <p:nvSpPr>
              <p:cNvPr id="50" name="Arrow: Pentagon 49">
                <a:extLst>
                  <a:ext uri="{FF2B5EF4-FFF2-40B4-BE49-F238E27FC236}">
                    <a16:creationId xmlns:a16="http://schemas.microsoft.com/office/drawing/2014/main" id="{5A467EC0-172D-4DFF-8E64-E6D3D10932D9}"/>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51" name="Arrow: Pentagon 50">
                <a:extLst>
                  <a:ext uri="{FF2B5EF4-FFF2-40B4-BE49-F238E27FC236}">
                    <a16:creationId xmlns:a16="http://schemas.microsoft.com/office/drawing/2014/main" id="{F9DB4365-AA9B-4595-90B6-D644E3198969}"/>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grpSp>
        <p:sp>
          <p:nvSpPr>
            <p:cNvPr id="48" name="TextBox 47">
              <a:extLst>
                <a:ext uri="{FF2B5EF4-FFF2-40B4-BE49-F238E27FC236}">
                  <a16:creationId xmlns:a16="http://schemas.microsoft.com/office/drawing/2014/main" id="{AAC982C7-C6C4-4CBE-9BBF-E86663244A6D}"/>
                </a:ext>
              </a:extLst>
            </p:cNvPr>
            <p:cNvSpPr txBox="1"/>
            <p:nvPr/>
          </p:nvSpPr>
          <p:spPr>
            <a:xfrm>
              <a:off x="4991101" y="4490346"/>
              <a:ext cx="1277114" cy="276999"/>
            </a:xfrm>
            <a:prstGeom prst="rect">
              <a:avLst/>
            </a:prstGeom>
            <a:noFill/>
          </p:spPr>
          <p:txBody>
            <a:bodyPr wrap="square" lIns="0" tIns="0" rIns="0" bIns="0">
              <a:spAutoFit/>
            </a:bodyPr>
            <a:lstStyle/>
            <a:p>
              <a:pPr algn="r">
                <a:defRPr>
                  <a:solidFill>
                    <a:schemeClr val="tx2"/>
                  </a:solidFill>
                </a:defRPr>
              </a:pPr>
              <a:r>
                <a:rPr lang="zh-CN" altLang="en-US">
                  <a:ea typeface="Noto Sans CJK SC Regular" panose="020B0500000000000000" pitchFamily="34" charset="-128"/>
                </a:rPr>
                <a:t>不太直接</a:t>
              </a:r>
              <a:endParaRPr lang="zh-CN" altLang="en-US" dirty="0">
                <a:ea typeface="Noto Sans CJK SC Regular" panose="020B0500000000000000" pitchFamily="34" charset="-128"/>
              </a:endParaRPr>
            </a:p>
          </p:txBody>
        </p:sp>
        <p:sp>
          <p:nvSpPr>
            <p:cNvPr id="45" name="TextBox 44">
              <a:extLst>
                <a:ext uri="{FF2B5EF4-FFF2-40B4-BE49-F238E27FC236}">
                  <a16:creationId xmlns:a16="http://schemas.microsoft.com/office/drawing/2014/main" id="{BAE7E335-8305-4799-80E5-83EF02BE737A}"/>
                </a:ext>
              </a:extLst>
            </p:cNvPr>
            <p:cNvSpPr txBox="1"/>
            <p:nvPr/>
          </p:nvSpPr>
          <p:spPr>
            <a:xfrm>
              <a:off x="9857317" y="4490346"/>
              <a:ext cx="1344083" cy="276999"/>
            </a:xfrm>
            <a:prstGeom prst="rect">
              <a:avLst/>
            </a:prstGeom>
            <a:noFill/>
          </p:spPr>
          <p:txBody>
            <a:bodyPr wrap="square" lIns="0" tIns="0" rIns="0" bIns="0">
              <a:spAutoFit/>
            </a:bodyPr>
            <a:lstStyle/>
            <a:p>
              <a:pPr>
                <a:defRPr>
                  <a:solidFill>
                    <a:schemeClr val="tx2"/>
                  </a:solidFill>
                </a:defRPr>
              </a:pPr>
              <a:r>
                <a:rPr lang="zh-CN" altLang="en-US">
                  <a:ea typeface="Noto Sans CJK SC Regular" panose="020B0500000000000000" pitchFamily="34" charset="-128"/>
                </a:rPr>
                <a:t>较为直接</a:t>
              </a:r>
              <a:endParaRPr lang="zh-CN" altLang="en-US" dirty="0">
                <a:ea typeface="Noto Sans CJK SC Regular" panose="020B0500000000000000" pitchFamily="34" charset="-128"/>
              </a:endParaRPr>
            </a:p>
          </p:txBody>
        </p:sp>
      </p:grpSp>
      <p:grpSp>
        <p:nvGrpSpPr>
          <p:cNvPr id="41" name="Group 40">
            <a:extLst>
              <a:ext uri="{FF2B5EF4-FFF2-40B4-BE49-F238E27FC236}">
                <a16:creationId xmlns:a16="http://schemas.microsoft.com/office/drawing/2014/main" id="{98058114-9883-418B-B9A4-F39E9612B2BB}"/>
              </a:ext>
            </a:extLst>
          </p:cNvPr>
          <p:cNvGrpSpPr/>
          <p:nvPr/>
        </p:nvGrpSpPr>
        <p:grpSpPr>
          <a:xfrm>
            <a:off x="4334253" y="2990377"/>
            <a:ext cx="7480306" cy="276999"/>
            <a:chOff x="4334253" y="2957127"/>
            <a:chExt cx="7480306" cy="276999"/>
          </a:xfrm>
        </p:grpSpPr>
        <p:sp>
          <p:nvSpPr>
            <p:cNvPr id="12" name="Freeform: Shape 11">
              <a:extLst>
                <a:ext uri="{FF2B5EF4-FFF2-40B4-BE49-F238E27FC236}">
                  <a16:creationId xmlns:a16="http://schemas.microsoft.com/office/drawing/2014/main" id="{B6F16B9D-EE85-4F7C-8B2E-EB93CF6720B3}"/>
                </a:ext>
              </a:extLst>
            </p:cNvPr>
            <p:cNvSpPr/>
            <p:nvPr/>
          </p:nvSpPr>
          <p:spPr bwMode="gray">
            <a:xfrm flipV="1">
              <a:off x="5391669" y="2989170"/>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dirty="0">
                <a:solidFill>
                  <a:schemeClr val="bg1"/>
                </a:solidFill>
                <a:ea typeface="Noto Sans CJK SC Regular" panose="020B0500000000000000" pitchFamily="34" charset="-128"/>
              </a:endParaRPr>
            </a:p>
          </p:txBody>
        </p:sp>
        <p:sp>
          <p:nvSpPr>
            <p:cNvPr id="58" name="TextBox 57">
              <a:extLst>
                <a:ext uri="{FF2B5EF4-FFF2-40B4-BE49-F238E27FC236}">
                  <a16:creationId xmlns:a16="http://schemas.microsoft.com/office/drawing/2014/main" id="{FBE67968-404D-4A68-B9B3-FDAAF3F42F01}"/>
                </a:ext>
              </a:extLst>
            </p:cNvPr>
            <p:cNvSpPr txBox="1"/>
            <p:nvPr/>
          </p:nvSpPr>
          <p:spPr>
            <a:xfrm>
              <a:off x="4334253" y="2957127"/>
              <a:ext cx="923331" cy="276999"/>
            </a:xfrm>
            <a:prstGeom prst="rect">
              <a:avLst/>
            </a:prstGeom>
            <a:noFill/>
          </p:spPr>
          <p:txBody>
            <a:bodyPr wrap="none" lIns="0" tIns="0" rIns="0" bIns="0">
              <a:spAutoFit/>
            </a:bodyPr>
            <a:lstStyle/>
            <a:p>
              <a:pPr algn="r">
                <a:defRPr>
                  <a:solidFill>
                    <a:schemeClr val="tx2"/>
                  </a:solidFill>
                </a:defRPr>
              </a:pPr>
              <a:r>
                <a:rPr lang="zh-CN" altLang="en-US">
                  <a:ea typeface="Noto Sans CJK SC Regular" panose="020B0500000000000000" pitchFamily="34" charset="-128"/>
                </a:rPr>
                <a:t>征询意见</a:t>
              </a:r>
              <a:endParaRPr lang="zh-CN" altLang="en-US" dirty="0">
                <a:ea typeface="Noto Sans CJK SC Regular" panose="020B0500000000000000" pitchFamily="34" charset="-128"/>
              </a:endParaRPr>
            </a:p>
          </p:txBody>
        </p:sp>
        <p:sp>
          <p:nvSpPr>
            <p:cNvPr id="59" name="TextBox 58">
              <a:extLst>
                <a:ext uri="{FF2B5EF4-FFF2-40B4-BE49-F238E27FC236}">
                  <a16:creationId xmlns:a16="http://schemas.microsoft.com/office/drawing/2014/main" id="{A3E2949D-687F-4211-96C7-084281CBC214}"/>
                </a:ext>
              </a:extLst>
            </p:cNvPr>
            <p:cNvSpPr txBox="1"/>
            <p:nvPr/>
          </p:nvSpPr>
          <p:spPr>
            <a:xfrm>
              <a:off x="10891229" y="2957127"/>
              <a:ext cx="923330" cy="276999"/>
            </a:xfrm>
            <a:prstGeom prst="rect">
              <a:avLst/>
            </a:prstGeom>
            <a:noFill/>
          </p:spPr>
          <p:txBody>
            <a:bodyPr wrap="none" lIns="0" tIns="0" rIns="0" bIns="0">
              <a:spAutoFit/>
            </a:bodyPr>
            <a:lstStyle/>
            <a:p>
              <a:pPr>
                <a:defRPr>
                  <a:solidFill>
                    <a:schemeClr val="tx2"/>
                  </a:solidFill>
                </a:defRPr>
              </a:pPr>
              <a:r>
                <a:rPr lang="zh-CN" altLang="en-US">
                  <a:ea typeface="Noto Sans CJK SC Regular" panose="020B0500000000000000" pitchFamily="34" charset="-128"/>
                </a:rPr>
                <a:t>表达意见</a:t>
              </a:r>
              <a:endParaRPr lang="zh-CN" altLang="en-US" dirty="0">
                <a:ea typeface="Noto Sans CJK SC Regular" panose="020B0500000000000000" pitchFamily="34" charset="-128"/>
              </a:endParaRPr>
            </a:p>
          </p:txBody>
        </p:sp>
      </p:grpSp>
    </p:spTree>
    <p:extLst>
      <p:ext uri="{BB962C8B-B14F-4D97-AF65-F5344CB8AC3E}">
        <p14:creationId xmlns:p14="http://schemas.microsoft.com/office/powerpoint/2010/main" val="27718195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out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barn(outVertical)">
                                      <p:cBhvr>
                                        <p:cTn id="3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6405CA-B1CA-4C28-9270-FBCA21A93DD2}"/>
              </a:ext>
            </a:extLst>
          </p:cNvPr>
          <p:cNvSpPr>
            <a:spLocks noGrp="1"/>
          </p:cNvSpPr>
          <p:nvPr>
            <p:ph type="title"/>
          </p:nvPr>
        </p:nvSpPr>
        <p:spPr>
          <a:xfrm>
            <a:off x="390526" y="228600"/>
            <a:ext cx="11572874" cy="1009650"/>
          </a:xfrm>
        </p:spPr>
        <p:txBody>
          <a:bodyPr/>
          <a:lstStyle/>
          <a:p>
            <a:r>
              <a:rPr lang="zh-CN" altLang="en-US">
                <a:ea typeface="Noto Sans CJK SC Bold" panose="020B0800000000000000" pitchFamily="34" charset="-128"/>
              </a:rPr>
              <a:t>自主性</a:t>
            </a:r>
            <a:endParaRPr lang="zh-CN" altLang="en-US" dirty="0">
              <a:ea typeface="Noto Sans CJK SC Bold" panose="020B0800000000000000" pitchFamily="34" charset="-128"/>
            </a:endParaRPr>
          </a:p>
        </p:txBody>
      </p:sp>
      <p:sp>
        <p:nvSpPr>
          <p:cNvPr id="4" name="Slide Number Placeholder 3">
            <a:extLst>
              <a:ext uri="{FF2B5EF4-FFF2-40B4-BE49-F238E27FC236}">
                <a16:creationId xmlns:a16="http://schemas.microsoft.com/office/drawing/2014/main" id="{A4CB2EA9-7626-488B-A230-E93BF04E9986}"/>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14</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29DC30C9-EB16-4F41-8978-FEE7D3030C8D}"/>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9" name="Content Placeholder 8">
            <a:extLst>
              <a:ext uri="{FF2B5EF4-FFF2-40B4-BE49-F238E27FC236}">
                <a16:creationId xmlns:a16="http://schemas.microsoft.com/office/drawing/2014/main" id="{014F8CDB-0ED4-4C18-B5E9-5D5E1681E30E}"/>
              </a:ext>
            </a:extLst>
          </p:cNvPr>
          <p:cNvSpPr>
            <a:spLocks noGrp="1"/>
          </p:cNvSpPr>
          <p:nvPr>
            <p:ph sz="half" idx="1"/>
          </p:nvPr>
        </p:nvSpPr>
        <p:spPr>
          <a:xfrm>
            <a:off x="228600" y="2740440"/>
            <a:ext cx="3497239" cy="2093844"/>
          </a:xfrm>
        </p:spPr>
        <p:txBody>
          <a:bodyPr wrap="square">
            <a:noAutofit/>
          </a:bodyPr>
          <a:lstStyle/>
          <a:p>
            <a:pPr algn="r">
              <a:spcBef>
                <a:spcPct val="0"/>
              </a:spcBef>
              <a:buNone/>
              <a:defRPr sz="2400"/>
            </a:pPr>
            <a:r>
              <a:rPr lang="zh-CN" altLang="en-US" dirty="0">
                <a:ea typeface="Noto Sans CJK SC Regular" panose="020B0500000000000000" pitchFamily="34" charset="-128"/>
              </a:rPr>
              <a:t>言语线索</a:t>
            </a:r>
          </a:p>
          <a:p>
            <a:pPr algn="r">
              <a:spcBef>
                <a:spcPct val="0"/>
              </a:spcBef>
              <a:buNone/>
            </a:pPr>
            <a:endParaRPr lang="zh-CN" altLang="en-US" sz="2400" dirty="0">
              <a:ea typeface="Noto Sans CJK SC Regular" panose="020B0500000000000000" pitchFamily="34" charset="-128"/>
              <a:cs typeface="+mn-cs"/>
            </a:endParaRPr>
          </a:p>
          <a:p>
            <a:pPr algn="r">
              <a:spcBef>
                <a:spcPct val="0"/>
              </a:spcBef>
              <a:buNone/>
              <a:defRPr sz="2400"/>
            </a:pPr>
            <a:r>
              <a:rPr lang="zh-CN" altLang="en-US" dirty="0">
                <a:ea typeface="Noto Sans CJK SC Regular" panose="020B0500000000000000" pitchFamily="34" charset="-128"/>
              </a:rPr>
              <a:t>非言语线索</a:t>
            </a:r>
          </a:p>
          <a:p>
            <a:endParaRPr lang="zh-CN" altLang="en-US" dirty="0">
              <a:ea typeface="Noto Sans CJK SC Regular" panose="020B0500000000000000" pitchFamily="34" charset="-128"/>
            </a:endParaRPr>
          </a:p>
        </p:txBody>
      </p:sp>
      <p:grpSp>
        <p:nvGrpSpPr>
          <p:cNvPr id="14" name="Group 13">
            <a:extLst>
              <a:ext uri="{FF2B5EF4-FFF2-40B4-BE49-F238E27FC236}">
                <a16:creationId xmlns:a16="http://schemas.microsoft.com/office/drawing/2014/main" id="{455FDE58-AF6E-4862-A736-B66D047A3CE3}"/>
              </a:ext>
            </a:extLst>
          </p:cNvPr>
          <p:cNvGrpSpPr/>
          <p:nvPr/>
        </p:nvGrpSpPr>
        <p:grpSpPr>
          <a:xfrm>
            <a:off x="4037744" y="2316163"/>
            <a:ext cx="7647768" cy="2382327"/>
            <a:chOff x="4037744" y="2316163"/>
            <a:chExt cx="7647768" cy="2382327"/>
          </a:xfrm>
        </p:grpSpPr>
        <p:grpSp>
          <p:nvGrpSpPr>
            <p:cNvPr id="15" name="Group 14">
              <a:extLst>
                <a:ext uri="{FF2B5EF4-FFF2-40B4-BE49-F238E27FC236}">
                  <a16:creationId xmlns:a16="http://schemas.microsoft.com/office/drawing/2014/main" id="{165E9F8B-8823-422A-832C-467D065FE386}"/>
                </a:ext>
              </a:extLst>
            </p:cNvPr>
            <p:cNvGrpSpPr/>
            <p:nvPr/>
          </p:nvGrpSpPr>
          <p:grpSpPr>
            <a:xfrm>
              <a:off x="4411120" y="2343386"/>
              <a:ext cx="7274392" cy="1947672"/>
              <a:chOff x="4411120" y="1684950"/>
              <a:chExt cx="7274392" cy="1947672"/>
            </a:xfrm>
          </p:grpSpPr>
          <p:pic>
            <p:nvPicPr>
              <p:cNvPr id="26" name="Picture 25" descr="A person in a suit  Description automatically generated with medium confidence">
                <a:extLst>
                  <a:ext uri="{FF2B5EF4-FFF2-40B4-BE49-F238E27FC236}">
                    <a16:creationId xmlns:a16="http://schemas.microsoft.com/office/drawing/2014/main" id="{31DE905D-44F1-4477-966E-AD750759269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1684950"/>
                <a:ext cx="1407123" cy="1943355"/>
              </a:xfrm>
              <a:prstGeom prst="rect">
                <a:avLst/>
              </a:prstGeom>
            </p:spPr>
          </p:pic>
          <p:pic>
            <p:nvPicPr>
              <p:cNvPr id="27" name="Picture 26" descr="A person in a suit  Description automatically generated with low confidence">
                <a:extLst>
                  <a:ext uri="{FF2B5EF4-FFF2-40B4-BE49-F238E27FC236}">
                    <a16:creationId xmlns:a16="http://schemas.microsoft.com/office/drawing/2014/main" id="{2EECF7CB-298D-488E-BFE9-131A2E5BFBA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5947" y="1684950"/>
                <a:ext cx="1394200" cy="1947672"/>
              </a:xfrm>
              <a:prstGeom prst="rect">
                <a:avLst/>
              </a:prstGeom>
            </p:spPr>
          </p:pic>
          <p:pic>
            <p:nvPicPr>
              <p:cNvPr id="28" name="Picture 27" descr="A person wearing a suit  Description automatically generated with medium confidence">
                <a:extLst>
                  <a:ext uri="{FF2B5EF4-FFF2-40B4-BE49-F238E27FC236}">
                    <a16:creationId xmlns:a16="http://schemas.microsoft.com/office/drawing/2014/main" id="{FBAB41E8-55D4-4A43-8AA5-E434A7EA74D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1684950"/>
                <a:ext cx="1394200" cy="1946620"/>
              </a:xfrm>
              <a:prstGeom prst="rect">
                <a:avLst/>
              </a:prstGeom>
            </p:spPr>
          </p:pic>
          <p:pic>
            <p:nvPicPr>
              <p:cNvPr id="29" name="Picture 28" descr="A picture containing person, wall, clothing, indoor  Description automatically generated">
                <a:extLst>
                  <a:ext uri="{FF2B5EF4-FFF2-40B4-BE49-F238E27FC236}">
                    <a16:creationId xmlns:a16="http://schemas.microsoft.com/office/drawing/2014/main" id="{6D3D7F39-EB81-44FB-8A36-456FB74DA6E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1684950"/>
                <a:ext cx="1405757" cy="1947672"/>
              </a:xfrm>
              <a:prstGeom prst="rect">
                <a:avLst/>
              </a:prstGeom>
            </p:spPr>
          </p:pic>
        </p:grpSp>
        <p:cxnSp>
          <p:nvCxnSpPr>
            <p:cNvPr id="21" name="Straight Connector 20">
              <a:extLst>
                <a:ext uri="{FF2B5EF4-FFF2-40B4-BE49-F238E27FC236}">
                  <a16:creationId xmlns:a16="http://schemas.microsoft.com/office/drawing/2014/main" id="{6F846EEC-28DB-46EC-A8D8-02B77AE60CED}"/>
                </a:ext>
              </a:extLst>
            </p:cNvPr>
            <p:cNvCxnSpPr/>
            <p:nvPr/>
          </p:nvCxnSpPr>
          <p:spPr>
            <a:xfrm>
              <a:off x="4037744" y="2316163"/>
              <a:ext cx="0" cy="1989137"/>
            </a:xfrm>
            <a:prstGeom prst="line">
              <a:avLst/>
            </a:prstGeom>
            <a:ln w="15875"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FFC693E-7DD5-41BD-A344-C3E3041CDDD2}"/>
                </a:ext>
              </a:extLst>
            </p:cNvPr>
            <p:cNvSpPr txBox="1"/>
            <p:nvPr/>
          </p:nvSpPr>
          <p:spPr>
            <a:xfrm>
              <a:off x="4663630" y="4288455"/>
              <a:ext cx="769326" cy="369332"/>
            </a:xfrm>
            <a:prstGeom prst="rect">
              <a:avLst/>
            </a:prstGeom>
            <a:noFill/>
          </p:spPr>
          <p:txBody>
            <a:bodyPr wrap="square">
              <a:noAutofit/>
            </a:bodyPr>
            <a:lstStyle/>
            <a:p>
              <a:pPr algn="ctr"/>
              <a:r>
                <a:rPr lang="zh-CN" altLang="en-US">
                  <a:ea typeface="Noto Sans CJK SC Regular" panose="020B0500000000000000" pitchFamily="34" charset="-128"/>
                </a:rPr>
                <a:t> </a:t>
              </a:r>
              <a:r>
                <a:rPr lang="en-US" altLang="zh-CN">
                  <a:ea typeface="Noto Sans CJK SC Regular" panose="020B0500000000000000" pitchFamily="34" charset="-128"/>
                </a:rPr>
                <a:t>Kyle</a:t>
              </a:r>
              <a:endParaRPr lang="en-US" altLang="zh-CN" dirty="0">
                <a:ea typeface="Noto Sans CJK SC Regular" panose="020B0500000000000000" pitchFamily="34" charset="-128"/>
              </a:endParaRPr>
            </a:p>
          </p:txBody>
        </p:sp>
        <p:sp>
          <p:nvSpPr>
            <p:cNvPr id="23" name="TextBox 22">
              <a:extLst>
                <a:ext uri="{FF2B5EF4-FFF2-40B4-BE49-F238E27FC236}">
                  <a16:creationId xmlns:a16="http://schemas.microsoft.com/office/drawing/2014/main" id="{E35F0522-4FB7-4138-B99D-D8558F60DFEF}"/>
                </a:ext>
              </a:extLst>
            </p:cNvPr>
            <p:cNvSpPr txBox="1"/>
            <p:nvPr/>
          </p:nvSpPr>
          <p:spPr>
            <a:xfrm>
              <a:off x="6503168" y="4329158"/>
              <a:ext cx="1139758" cy="369332"/>
            </a:xfrm>
            <a:prstGeom prst="rect">
              <a:avLst/>
            </a:prstGeom>
            <a:noFill/>
          </p:spPr>
          <p:txBody>
            <a:bodyPr wrap="square">
              <a:noAutofit/>
            </a:bodyPr>
            <a:lstStyle/>
            <a:p>
              <a:pPr algn="ctr"/>
              <a:r>
                <a:rPr lang="zh-CN" altLang="en-US">
                  <a:ea typeface="Noto Sans CJK SC Regular" panose="020B0500000000000000" pitchFamily="34" charset="-128"/>
                </a:rPr>
                <a:t> </a:t>
              </a:r>
              <a:r>
                <a:rPr lang="en-US" altLang="zh-CN">
                  <a:ea typeface="Noto Sans CJK SC Regular" panose="020B0500000000000000" pitchFamily="34" charset="-128"/>
                </a:rPr>
                <a:t>Lana</a:t>
              </a:r>
              <a:endParaRPr lang="en-US" altLang="zh-CN" dirty="0">
                <a:ea typeface="Noto Sans CJK SC Regular" panose="020B0500000000000000" pitchFamily="34" charset="-128"/>
              </a:endParaRPr>
            </a:p>
          </p:txBody>
        </p:sp>
        <p:sp>
          <p:nvSpPr>
            <p:cNvPr id="24" name="TextBox 23">
              <a:extLst>
                <a:ext uri="{FF2B5EF4-FFF2-40B4-BE49-F238E27FC236}">
                  <a16:creationId xmlns:a16="http://schemas.microsoft.com/office/drawing/2014/main" id="{E7E5774A-F2DE-4100-A2CB-977FB46E9F2A}"/>
                </a:ext>
              </a:extLst>
            </p:cNvPr>
            <p:cNvSpPr txBox="1"/>
            <p:nvPr/>
          </p:nvSpPr>
          <p:spPr>
            <a:xfrm>
              <a:off x="8455072" y="4329158"/>
              <a:ext cx="1139758" cy="369332"/>
            </a:xfrm>
            <a:prstGeom prst="rect">
              <a:avLst/>
            </a:prstGeom>
            <a:noFill/>
          </p:spPr>
          <p:txBody>
            <a:bodyPr wrap="square">
              <a:noAutofit/>
            </a:bodyPr>
            <a:lstStyle/>
            <a:p>
              <a:pPr algn="ctr"/>
              <a:r>
                <a:rPr lang="en-US" altLang="zh-CN">
                  <a:ea typeface="Noto Sans CJK SC Regular" panose="020B0500000000000000" pitchFamily="34" charset="-128"/>
                </a:rPr>
                <a:t>AJ</a:t>
              </a:r>
              <a:endParaRPr lang="en-US" altLang="zh-CN" dirty="0">
                <a:ea typeface="Noto Sans CJK SC Regular" panose="020B0500000000000000" pitchFamily="34" charset="-128"/>
              </a:endParaRPr>
            </a:p>
          </p:txBody>
        </p:sp>
        <p:sp>
          <p:nvSpPr>
            <p:cNvPr id="25" name="TextBox 24">
              <a:extLst>
                <a:ext uri="{FF2B5EF4-FFF2-40B4-BE49-F238E27FC236}">
                  <a16:creationId xmlns:a16="http://schemas.microsoft.com/office/drawing/2014/main" id="{16C2FAE3-04E9-483B-B480-8E2CE267368F}"/>
                </a:ext>
              </a:extLst>
            </p:cNvPr>
            <p:cNvSpPr txBox="1"/>
            <p:nvPr/>
          </p:nvSpPr>
          <p:spPr>
            <a:xfrm>
              <a:off x="10406976" y="4329158"/>
              <a:ext cx="1139758" cy="369332"/>
            </a:xfrm>
            <a:prstGeom prst="rect">
              <a:avLst/>
            </a:prstGeom>
            <a:noFill/>
          </p:spPr>
          <p:txBody>
            <a:bodyPr wrap="square">
              <a:noAutofit/>
            </a:bodyPr>
            <a:lstStyle/>
            <a:p>
              <a:pPr algn="ctr"/>
              <a:r>
                <a:rPr lang="en-US" altLang="zh-CN">
                  <a:ea typeface="Noto Sans CJK SC Regular" panose="020B0500000000000000" pitchFamily="34" charset="-128"/>
                </a:rPr>
                <a:t>Abby</a:t>
              </a:r>
              <a:endParaRPr lang="en-US" altLang="zh-CN" dirty="0">
                <a:ea typeface="Noto Sans CJK SC Regular" panose="020B0500000000000000" pitchFamily="34" charset="-128"/>
              </a:endParaRPr>
            </a:p>
          </p:txBody>
        </p:sp>
      </p:grpSp>
    </p:spTree>
    <p:extLst>
      <p:ext uri="{BB962C8B-B14F-4D97-AF65-F5344CB8AC3E}">
        <p14:creationId xmlns:p14="http://schemas.microsoft.com/office/powerpoint/2010/main" val="4926081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01CE6D-7D77-406D-BFBE-9917245B1E16}"/>
              </a:ext>
            </a:extLst>
          </p:cNvPr>
          <p:cNvSpPr>
            <a:spLocks noGrp="1"/>
          </p:cNvSpPr>
          <p:nvPr>
            <p:ph type="title"/>
          </p:nvPr>
        </p:nvSpPr>
        <p:spPr>
          <a:xfrm>
            <a:off x="390525" y="228600"/>
            <a:ext cx="3687763" cy="1995488"/>
          </a:xfrm>
        </p:spPr>
        <p:txBody>
          <a:bodyPr wrap="square"/>
          <a:lstStyle/>
          <a:p>
            <a:r>
              <a:rPr lang="zh-CN" altLang="en-US" dirty="0">
                <a:ea typeface="Noto Sans CJK SC Bold" panose="020B0800000000000000" pitchFamily="34" charset="-128"/>
              </a:rPr>
              <a:t>客户</a:t>
            </a:r>
            <a:r>
              <a:rPr lang="en-US" altLang="zh-CN" dirty="0">
                <a:ea typeface="Noto Sans CJK SC Bold" panose="020B0800000000000000" pitchFamily="34" charset="-128"/>
              </a:rPr>
              <a:t>: </a:t>
            </a:r>
            <a:br>
              <a:rPr lang="en-US" altLang="zh-CN" dirty="0">
                <a:ea typeface="Noto Sans CJK SC Bold" panose="020B0800000000000000" pitchFamily="34" charset="-128"/>
              </a:rPr>
            </a:br>
            <a:r>
              <a:rPr lang="zh-CN" altLang="en-US" dirty="0">
                <a:ea typeface="Noto Sans CJK SC Bold" panose="020B0800000000000000" pitchFamily="34" charset="-128"/>
              </a:rPr>
              <a:t>自主性观察</a:t>
            </a:r>
          </a:p>
        </p:txBody>
      </p:sp>
      <p:sp>
        <p:nvSpPr>
          <p:cNvPr id="8" name="Content Placeholder 7">
            <a:extLst>
              <a:ext uri="{FF2B5EF4-FFF2-40B4-BE49-F238E27FC236}">
                <a16:creationId xmlns:a16="http://schemas.microsoft.com/office/drawing/2014/main" id="{FEEDC26F-F900-41DD-924C-EE21C6E4F7AD}"/>
              </a:ext>
            </a:extLst>
          </p:cNvPr>
          <p:cNvSpPr>
            <a:spLocks noGrp="1"/>
          </p:cNvSpPr>
          <p:nvPr>
            <p:ph idx="1"/>
          </p:nvPr>
        </p:nvSpPr>
        <p:spPr>
          <a:xfrm>
            <a:off x="4299758" y="236745"/>
            <a:ext cx="7707284" cy="5798126"/>
          </a:xfrm>
        </p:spPr>
        <p:txBody>
          <a:bodyPr wrap="square">
            <a:noAutofit/>
          </a:bodyPr>
          <a:lstStyle/>
          <a:p>
            <a:r>
              <a:rPr lang="zh-CN" altLang="en-US">
                <a:ea typeface="Noto Sans CJK SC Regular" panose="020B0500000000000000" pitchFamily="34" charset="-128"/>
              </a:rPr>
              <a:t> </a:t>
            </a:r>
            <a:endParaRPr lang="zh-CN" altLang="en-US" dirty="0">
              <a:ea typeface="Noto Sans CJK SC Regular" panose="020B0500000000000000" pitchFamily="34" charset="-128"/>
            </a:endParaRPr>
          </a:p>
        </p:txBody>
      </p:sp>
      <p:sp>
        <p:nvSpPr>
          <p:cNvPr id="4" name="Footer Placeholder 3">
            <a:extLst>
              <a:ext uri="{FF2B5EF4-FFF2-40B4-BE49-F238E27FC236}">
                <a16:creationId xmlns:a16="http://schemas.microsoft.com/office/drawing/2014/main" id="{8C12E9FE-DB54-4DDD-9F68-1015D3EAF337}"/>
              </a:ext>
            </a:extLst>
          </p:cNvPr>
          <p:cNvSpPr>
            <a:spLocks noGrp="1"/>
          </p:cNvSpPr>
          <p:nvPr>
            <p:ph type="ftr" sz="quarter" idx="11"/>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3" name="Slide Number Placeholder 2">
            <a:extLst>
              <a:ext uri="{FF2B5EF4-FFF2-40B4-BE49-F238E27FC236}">
                <a16:creationId xmlns:a16="http://schemas.microsoft.com/office/drawing/2014/main" id="{C35D4F5A-8F21-4AB8-83D5-B838CF5D7397}"/>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15</a:t>
            </a:fld>
            <a:endParaRPr lang="zh-CN" altLang="en-US" dirty="0">
              <a:ea typeface="Noto Sans CJK SC Regular" panose="020B0500000000000000" pitchFamily="34" charset="-128"/>
            </a:endParaRPr>
          </a:p>
        </p:txBody>
      </p:sp>
      <p:graphicFrame>
        <p:nvGraphicFramePr>
          <p:cNvPr id="14" name="Table 13">
            <a:extLst>
              <a:ext uri="{FF2B5EF4-FFF2-40B4-BE49-F238E27FC236}">
                <a16:creationId xmlns:a16="http://schemas.microsoft.com/office/drawing/2014/main" id="{2CDBFB76-023C-4CCE-B4A7-01755CFF5E69}"/>
              </a:ext>
            </a:extLst>
          </p:cNvPr>
          <p:cNvGraphicFramePr>
            <a:graphicFrameLocks noGrp="1"/>
          </p:cNvGraphicFramePr>
          <p:nvPr>
            <p:extLst>
              <p:ext uri="{D42A27DB-BD31-4B8C-83A1-F6EECF244321}">
                <p14:modId xmlns:p14="http://schemas.microsoft.com/office/powerpoint/2010/main" val="3957388916"/>
              </p:ext>
            </p:extLst>
          </p:nvPr>
        </p:nvGraphicFramePr>
        <p:xfrm>
          <a:off x="7075028" y="5220646"/>
          <a:ext cx="2068901" cy="429684"/>
        </p:xfrm>
        <a:graphic>
          <a:graphicData uri="http://schemas.openxmlformats.org/drawingml/2006/table">
            <a:tbl>
              <a:tblPr>
                <a:tableStyleId>{5FD0F851-EC5A-4D38-B0AD-8093EC10F338}</a:tableStyleId>
              </a:tblPr>
              <a:tblGrid>
                <a:gridCol w="595420">
                  <a:extLst>
                    <a:ext uri="{9D8B030D-6E8A-4147-A177-3AD203B41FA5}">
                      <a16:colId xmlns:a16="http://schemas.microsoft.com/office/drawing/2014/main" val="3316520189"/>
                    </a:ext>
                  </a:extLst>
                </a:gridCol>
                <a:gridCol w="1473481">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lang="zh-CN" altLang="en-US" baseline="0" noProof="0">
                          <a:ea typeface="Noto Sans CJK SC Regular" panose="020B0500000000000000" pitchFamily="34" charset="-128"/>
                        </a:rPr>
                        <a:t>做的</a:t>
                      </a:r>
                    </a:p>
                  </a:txBody>
                  <a:tcPr marL="0" marR="0" marT="0" marB="0" anchor="ctr">
                    <a:solidFill>
                      <a:schemeClr val="accent2"/>
                    </a:solidFill>
                  </a:tcPr>
                </a:tc>
                <a:tc>
                  <a:txBody>
                    <a:bodyPr/>
                    <a:lstStyle/>
                    <a:p>
                      <a:pPr>
                        <a:defRPr>
                          <a:solidFill>
                            <a:schemeClr val="accent6"/>
                          </a:solidFill>
                        </a:defRPr>
                      </a:pPr>
                      <a:r>
                        <a:rPr lang="zh-CN" altLang="en-US" baseline="0" noProof="0" dirty="0">
                          <a:ea typeface="Noto Sans CJK SC Regular" panose="020B0500000000000000" pitchFamily="34" charset="-128"/>
                        </a:rPr>
                        <a:t>非言语行为</a:t>
                      </a:r>
                    </a:p>
                  </a:txBody>
                  <a:tcPr anchor="ct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CEDCB9E5-5477-4298-BC91-239C3DB6A6A5}"/>
              </a:ext>
            </a:extLst>
          </p:cNvPr>
          <p:cNvGraphicFramePr>
            <a:graphicFrameLocks noGrp="1"/>
          </p:cNvGraphicFramePr>
          <p:nvPr>
            <p:extLst>
              <p:ext uri="{D42A27DB-BD31-4B8C-83A1-F6EECF244321}">
                <p14:modId xmlns:p14="http://schemas.microsoft.com/office/powerpoint/2010/main" val="1008336612"/>
              </p:ext>
            </p:extLst>
          </p:nvPr>
        </p:nvGraphicFramePr>
        <p:xfrm>
          <a:off x="7044337" y="630239"/>
          <a:ext cx="2068901" cy="429684"/>
        </p:xfrm>
        <a:graphic>
          <a:graphicData uri="http://schemas.openxmlformats.org/drawingml/2006/table">
            <a:tbl>
              <a:tblPr>
                <a:tableStyleId>{5FD0F851-EC5A-4D38-B0AD-8093EC10F338}</a:tableStyleId>
              </a:tblPr>
              <a:tblGrid>
                <a:gridCol w="575663">
                  <a:extLst>
                    <a:ext uri="{9D8B030D-6E8A-4147-A177-3AD203B41FA5}">
                      <a16:colId xmlns:a16="http://schemas.microsoft.com/office/drawing/2014/main" val="3316520189"/>
                    </a:ext>
                  </a:extLst>
                </a:gridCol>
                <a:gridCol w="1493238">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lang="zh-CN" altLang="en-US" baseline="0" noProof="0" dirty="0">
                          <a:ea typeface="Noto Sans CJK SC Regular" panose="020B0500000000000000" pitchFamily="34" charset="-128"/>
                        </a:rPr>
                        <a:t>说的</a:t>
                      </a:r>
                    </a:p>
                  </a:txBody>
                  <a:tcPr marL="0" marR="0" marT="0" marB="0" anchor="ctr">
                    <a:solidFill>
                      <a:schemeClr val="accent2"/>
                    </a:solidFill>
                  </a:tcPr>
                </a:tc>
                <a:tc>
                  <a:txBody>
                    <a:bodyPr/>
                    <a:lstStyle/>
                    <a:p>
                      <a:pPr>
                        <a:defRPr>
                          <a:solidFill>
                            <a:schemeClr val="accent6"/>
                          </a:solidFill>
                        </a:defRPr>
                      </a:pPr>
                      <a:r>
                        <a:rPr lang="zh-CN" altLang="en-US" baseline="0" noProof="0" dirty="0">
                          <a:ea typeface="Noto Sans CJK SC Regular" panose="020B0500000000000000" pitchFamily="34" charset="-128"/>
                        </a:rPr>
                        <a:t>言语行为</a:t>
                      </a:r>
                    </a:p>
                  </a:txBody>
                  <a:tcPr anchor="ctr">
                    <a:solidFill>
                      <a:schemeClr val="accent5"/>
                    </a:solidFill>
                  </a:tcPr>
                </a:tc>
                <a:extLst>
                  <a:ext uri="{0D108BD9-81ED-4DB2-BD59-A6C34878D82A}">
                    <a16:rowId xmlns:a16="http://schemas.microsoft.com/office/drawing/2014/main" val="4173734823"/>
                  </a:ext>
                </a:extLst>
              </a:tr>
            </a:tbl>
          </a:graphicData>
        </a:graphic>
      </p:graphicFrame>
      <p:grpSp>
        <p:nvGrpSpPr>
          <p:cNvPr id="2" name="Group 1">
            <a:extLst>
              <a:ext uri="{FF2B5EF4-FFF2-40B4-BE49-F238E27FC236}">
                <a16:creationId xmlns:a16="http://schemas.microsoft.com/office/drawing/2014/main" id="{30594167-0996-4210-9971-E5823E6150B4}"/>
              </a:ext>
            </a:extLst>
          </p:cNvPr>
          <p:cNvGrpSpPr/>
          <p:nvPr/>
        </p:nvGrpSpPr>
        <p:grpSpPr>
          <a:xfrm>
            <a:off x="5775858" y="1304327"/>
            <a:ext cx="4512433" cy="417436"/>
            <a:chOff x="5775858" y="1271077"/>
            <a:chExt cx="4512433" cy="417436"/>
          </a:xfrm>
        </p:grpSpPr>
        <p:grpSp>
          <p:nvGrpSpPr>
            <p:cNvPr id="19" name="Group 18">
              <a:extLst>
                <a:ext uri="{FF2B5EF4-FFF2-40B4-BE49-F238E27FC236}">
                  <a16:creationId xmlns:a16="http://schemas.microsoft.com/office/drawing/2014/main" id="{AFC966E2-7F39-4A7B-AA12-AE046019DAE0}"/>
                </a:ext>
              </a:extLst>
            </p:cNvPr>
            <p:cNvGrpSpPr/>
            <p:nvPr/>
          </p:nvGrpSpPr>
          <p:grpSpPr>
            <a:xfrm>
              <a:off x="6619875" y="1271077"/>
              <a:ext cx="2917825" cy="417436"/>
              <a:chOff x="6696075" y="1461560"/>
              <a:chExt cx="3295650" cy="471489"/>
            </a:xfrm>
          </p:grpSpPr>
          <p:sp>
            <p:nvSpPr>
              <p:cNvPr id="16" name="Rectangle 15">
                <a:extLst>
                  <a:ext uri="{FF2B5EF4-FFF2-40B4-BE49-F238E27FC236}">
                    <a16:creationId xmlns:a16="http://schemas.microsoft.com/office/drawing/2014/main" id="{A3F904DD-2705-4C7F-96D8-D8A04C2A7ECA}"/>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zh-CN" altLang="en-US">
                    <a:ea typeface="Noto Sans CJK SC Regular" panose="020B0500000000000000" pitchFamily="34" charset="-128"/>
                  </a:rPr>
                  <a:t>语速</a:t>
                </a:r>
                <a:endParaRPr lang="zh-CN" altLang="en-US" dirty="0">
                  <a:ea typeface="Noto Sans CJK SC Regular" panose="020B0500000000000000" pitchFamily="34" charset="-128"/>
                </a:endParaRPr>
              </a:p>
            </p:txBody>
          </p:sp>
          <p:sp>
            <p:nvSpPr>
              <p:cNvPr id="17" name="Arrow: Pentagon 16">
                <a:extLst>
                  <a:ext uri="{FF2B5EF4-FFF2-40B4-BE49-F238E27FC236}">
                    <a16:creationId xmlns:a16="http://schemas.microsoft.com/office/drawing/2014/main" id="{037E7C4D-7B01-4D7E-8B45-07975F0B02F5}"/>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18" name="Arrow: Pentagon 17">
                <a:extLst>
                  <a:ext uri="{FF2B5EF4-FFF2-40B4-BE49-F238E27FC236}">
                    <a16:creationId xmlns:a16="http://schemas.microsoft.com/office/drawing/2014/main" id="{3B12E190-E957-4491-8F14-DE9D409742F6}"/>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grpSp>
        <p:sp>
          <p:nvSpPr>
            <p:cNvPr id="28" name="TextBox 27">
              <a:extLst>
                <a:ext uri="{FF2B5EF4-FFF2-40B4-BE49-F238E27FC236}">
                  <a16:creationId xmlns:a16="http://schemas.microsoft.com/office/drawing/2014/main" id="{F9ADA6A4-6E03-4D69-8405-165B786A3AB7}"/>
                </a:ext>
              </a:extLst>
            </p:cNvPr>
            <p:cNvSpPr txBox="1"/>
            <p:nvPr/>
          </p:nvSpPr>
          <p:spPr>
            <a:xfrm>
              <a:off x="5775858" y="1341295"/>
              <a:ext cx="461665" cy="276999"/>
            </a:xfrm>
            <a:prstGeom prst="rect">
              <a:avLst/>
            </a:prstGeom>
            <a:noFill/>
          </p:spPr>
          <p:txBody>
            <a:bodyPr wrap="none" lIns="0" tIns="0" rIns="0" bIns="0">
              <a:spAutoFit/>
            </a:bodyPr>
            <a:lstStyle/>
            <a:p>
              <a:pPr algn="r">
                <a:defRPr>
                  <a:solidFill>
                    <a:schemeClr val="tx2"/>
                  </a:solidFill>
                </a:defRPr>
              </a:pPr>
              <a:r>
                <a:rPr lang="zh-CN" altLang="en-US">
                  <a:ea typeface="Noto Sans CJK SC Regular" panose="020B0500000000000000" pitchFamily="34" charset="-128"/>
                </a:rPr>
                <a:t>较慢</a:t>
              </a:r>
              <a:endParaRPr lang="zh-CN" altLang="en-US" dirty="0">
                <a:ea typeface="Noto Sans CJK SC Regular" panose="020B0500000000000000" pitchFamily="34" charset="-128"/>
              </a:endParaRPr>
            </a:p>
          </p:txBody>
        </p:sp>
        <p:sp>
          <p:nvSpPr>
            <p:cNvPr id="33" name="TextBox 32">
              <a:extLst>
                <a:ext uri="{FF2B5EF4-FFF2-40B4-BE49-F238E27FC236}">
                  <a16:creationId xmlns:a16="http://schemas.microsoft.com/office/drawing/2014/main" id="{AA369EBB-7F4E-4B14-BBE2-1201971B28A0}"/>
                </a:ext>
              </a:extLst>
            </p:cNvPr>
            <p:cNvSpPr txBox="1"/>
            <p:nvPr/>
          </p:nvSpPr>
          <p:spPr>
            <a:xfrm>
              <a:off x="9826626" y="1341295"/>
              <a:ext cx="461665" cy="276999"/>
            </a:xfrm>
            <a:prstGeom prst="rect">
              <a:avLst/>
            </a:prstGeom>
            <a:noFill/>
          </p:spPr>
          <p:txBody>
            <a:bodyPr wrap="none" lIns="0" tIns="0" rIns="0" bIns="0">
              <a:spAutoFit/>
            </a:bodyPr>
            <a:lstStyle/>
            <a:p>
              <a:pPr>
                <a:defRPr>
                  <a:solidFill>
                    <a:schemeClr val="tx2"/>
                  </a:solidFill>
                </a:defRPr>
              </a:pPr>
              <a:r>
                <a:rPr lang="zh-CN" altLang="en-US">
                  <a:ea typeface="Noto Sans CJK SC Regular" panose="020B0500000000000000" pitchFamily="34" charset="-128"/>
                </a:rPr>
                <a:t>较快</a:t>
              </a:r>
              <a:endParaRPr lang="zh-CN" altLang="en-US" dirty="0">
                <a:ea typeface="Noto Sans CJK SC Regular" panose="020B0500000000000000" pitchFamily="34" charset="-128"/>
              </a:endParaRPr>
            </a:p>
          </p:txBody>
        </p:sp>
      </p:grpSp>
      <p:grpSp>
        <p:nvGrpSpPr>
          <p:cNvPr id="5" name="Group 4">
            <a:extLst>
              <a:ext uri="{FF2B5EF4-FFF2-40B4-BE49-F238E27FC236}">
                <a16:creationId xmlns:a16="http://schemas.microsoft.com/office/drawing/2014/main" id="{C798A869-A51C-48AB-A2C2-770550F70B7A}"/>
              </a:ext>
            </a:extLst>
          </p:cNvPr>
          <p:cNvGrpSpPr/>
          <p:nvPr/>
        </p:nvGrpSpPr>
        <p:grpSpPr>
          <a:xfrm>
            <a:off x="5739332" y="1797962"/>
            <a:ext cx="4799128" cy="417436"/>
            <a:chOff x="5739332" y="1764712"/>
            <a:chExt cx="4799128" cy="417436"/>
          </a:xfrm>
        </p:grpSpPr>
        <p:grpSp>
          <p:nvGrpSpPr>
            <p:cNvPr id="20" name="Group 19">
              <a:extLst>
                <a:ext uri="{FF2B5EF4-FFF2-40B4-BE49-F238E27FC236}">
                  <a16:creationId xmlns:a16="http://schemas.microsoft.com/office/drawing/2014/main" id="{7A0DEB2A-C35B-4E83-9CA1-D883AC07058F}"/>
                </a:ext>
              </a:extLst>
            </p:cNvPr>
            <p:cNvGrpSpPr/>
            <p:nvPr/>
          </p:nvGrpSpPr>
          <p:grpSpPr>
            <a:xfrm>
              <a:off x="6619875" y="1764712"/>
              <a:ext cx="2917825" cy="417436"/>
              <a:chOff x="6696075" y="1461560"/>
              <a:chExt cx="3295650" cy="471489"/>
            </a:xfrm>
          </p:grpSpPr>
          <p:sp>
            <p:nvSpPr>
              <p:cNvPr id="21" name="Rectangle 20">
                <a:extLst>
                  <a:ext uri="{FF2B5EF4-FFF2-40B4-BE49-F238E27FC236}">
                    <a16:creationId xmlns:a16="http://schemas.microsoft.com/office/drawing/2014/main" id="{1A9ED9B3-4C09-4704-818A-A80523AD5A16}"/>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zh-CN" altLang="en-US" dirty="0">
                    <a:ea typeface="Noto Sans CJK SC Regular" panose="020B0500000000000000" pitchFamily="34" charset="-128"/>
                  </a:rPr>
                  <a:t>说话数量</a:t>
                </a:r>
              </a:p>
            </p:txBody>
          </p:sp>
          <p:sp>
            <p:nvSpPr>
              <p:cNvPr id="22" name="Arrow: Pentagon 21">
                <a:extLst>
                  <a:ext uri="{FF2B5EF4-FFF2-40B4-BE49-F238E27FC236}">
                    <a16:creationId xmlns:a16="http://schemas.microsoft.com/office/drawing/2014/main" id="{986F35D0-99CE-4699-8DDD-881F1949ED5B}"/>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23" name="Arrow: Pentagon 22">
                <a:extLst>
                  <a:ext uri="{FF2B5EF4-FFF2-40B4-BE49-F238E27FC236}">
                    <a16:creationId xmlns:a16="http://schemas.microsoft.com/office/drawing/2014/main" id="{484CF4FC-35E1-45A4-B8A7-CCAAD313E3D5}"/>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grpSp>
        <p:sp>
          <p:nvSpPr>
            <p:cNvPr id="29" name="TextBox 28">
              <a:extLst>
                <a:ext uri="{FF2B5EF4-FFF2-40B4-BE49-F238E27FC236}">
                  <a16:creationId xmlns:a16="http://schemas.microsoft.com/office/drawing/2014/main" id="{22944DCA-CF93-4B3A-AC6D-62EB55FA92E1}"/>
                </a:ext>
              </a:extLst>
            </p:cNvPr>
            <p:cNvSpPr txBox="1"/>
            <p:nvPr/>
          </p:nvSpPr>
          <p:spPr>
            <a:xfrm>
              <a:off x="5739332" y="1834931"/>
              <a:ext cx="498191" cy="276999"/>
            </a:xfrm>
            <a:prstGeom prst="rect">
              <a:avLst/>
            </a:prstGeom>
            <a:noFill/>
          </p:spPr>
          <p:txBody>
            <a:bodyPr wrap="square" lIns="0" tIns="0" rIns="0" bIns="0">
              <a:spAutoFit/>
            </a:bodyPr>
            <a:lstStyle/>
            <a:p>
              <a:pPr algn="r">
                <a:defRPr>
                  <a:solidFill>
                    <a:schemeClr val="tx2"/>
                  </a:solidFill>
                </a:defRPr>
              </a:pPr>
              <a:r>
                <a:rPr lang="zh-CN" altLang="en-US">
                  <a:ea typeface="Noto Sans CJK SC Regular" panose="020B0500000000000000" pitchFamily="34" charset="-128"/>
                </a:rPr>
                <a:t>较少</a:t>
              </a:r>
              <a:endParaRPr lang="zh-CN" altLang="en-US" dirty="0">
                <a:ea typeface="Noto Sans CJK SC Regular" panose="020B0500000000000000" pitchFamily="34" charset="-128"/>
              </a:endParaRPr>
            </a:p>
          </p:txBody>
        </p:sp>
        <p:sp>
          <p:nvSpPr>
            <p:cNvPr id="34" name="TextBox 33">
              <a:extLst>
                <a:ext uri="{FF2B5EF4-FFF2-40B4-BE49-F238E27FC236}">
                  <a16:creationId xmlns:a16="http://schemas.microsoft.com/office/drawing/2014/main" id="{A202BA3B-E617-4A84-84D6-8302BAA5A123}"/>
                </a:ext>
              </a:extLst>
            </p:cNvPr>
            <p:cNvSpPr txBox="1"/>
            <p:nvPr/>
          </p:nvSpPr>
          <p:spPr>
            <a:xfrm>
              <a:off x="9826626" y="1834931"/>
              <a:ext cx="711834" cy="276999"/>
            </a:xfrm>
            <a:prstGeom prst="rect">
              <a:avLst/>
            </a:prstGeom>
            <a:noFill/>
          </p:spPr>
          <p:txBody>
            <a:bodyPr wrap="square" lIns="0" tIns="0" rIns="0" bIns="0">
              <a:spAutoFit/>
            </a:bodyPr>
            <a:lstStyle/>
            <a:p>
              <a:pPr>
                <a:defRPr>
                  <a:solidFill>
                    <a:schemeClr val="tx2"/>
                  </a:solidFill>
                </a:defRPr>
              </a:pPr>
              <a:r>
                <a:rPr lang="zh-CN" altLang="en-US">
                  <a:ea typeface="Noto Sans CJK SC Regular" panose="020B0500000000000000" pitchFamily="34" charset="-128"/>
                </a:rPr>
                <a:t>较多</a:t>
              </a:r>
              <a:endParaRPr lang="zh-CN" altLang="en-US" dirty="0">
                <a:ea typeface="Noto Sans CJK SC Regular" panose="020B0500000000000000" pitchFamily="34" charset="-128"/>
              </a:endParaRPr>
            </a:p>
          </p:txBody>
        </p:sp>
      </p:grpSp>
      <p:grpSp>
        <p:nvGrpSpPr>
          <p:cNvPr id="6" name="Group 5">
            <a:extLst>
              <a:ext uri="{FF2B5EF4-FFF2-40B4-BE49-F238E27FC236}">
                <a16:creationId xmlns:a16="http://schemas.microsoft.com/office/drawing/2014/main" id="{9EE8C354-F8AB-489D-AD23-310C1EF4B949}"/>
              </a:ext>
            </a:extLst>
          </p:cNvPr>
          <p:cNvGrpSpPr/>
          <p:nvPr/>
        </p:nvGrpSpPr>
        <p:grpSpPr>
          <a:xfrm>
            <a:off x="5407026" y="2291597"/>
            <a:ext cx="5250097" cy="417436"/>
            <a:chOff x="5407026" y="2258347"/>
            <a:chExt cx="5250097" cy="417436"/>
          </a:xfrm>
        </p:grpSpPr>
        <p:grpSp>
          <p:nvGrpSpPr>
            <p:cNvPr id="24" name="Group 23">
              <a:extLst>
                <a:ext uri="{FF2B5EF4-FFF2-40B4-BE49-F238E27FC236}">
                  <a16:creationId xmlns:a16="http://schemas.microsoft.com/office/drawing/2014/main" id="{24FBE762-1CCA-4E19-9B45-C199F7BDAF56}"/>
                </a:ext>
              </a:extLst>
            </p:cNvPr>
            <p:cNvGrpSpPr/>
            <p:nvPr/>
          </p:nvGrpSpPr>
          <p:grpSpPr>
            <a:xfrm>
              <a:off x="6619875" y="2258347"/>
              <a:ext cx="2917825" cy="417436"/>
              <a:chOff x="6696075" y="1461560"/>
              <a:chExt cx="3295650" cy="471489"/>
            </a:xfrm>
          </p:grpSpPr>
          <p:sp>
            <p:nvSpPr>
              <p:cNvPr id="25" name="Rectangle 24">
                <a:extLst>
                  <a:ext uri="{FF2B5EF4-FFF2-40B4-BE49-F238E27FC236}">
                    <a16:creationId xmlns:a16="http://schemas.microsoft.com/office/drawing/2014/main" id="{51A3B86C-A796-458E-A36C-8606078FCA47}"/>
                  </a:ext>
                </a:extLst>
              </p:cNvPr>
              <p:cNvSpPr/>
              <p:nvPr/>
            </p:nvSpPr>
            <p:spPr bwMode="gray">
              <a:xfrm>
                <a:off x="7175500" y="1461560"/>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zh-CN" altLang="en-US" dirty="0">
                    <a:ea typeface="Noto Sans CJK SC Regular" panose="020B0500000000000000" pitchFamily="34" charset="-128"/>
                  </a:rPr>
                  <a:t>说话音量</a:t>
                </a:r>
              </a:p>
            </p:txBody>
          </p:sp>
          <p:sp>
            <p:nvSpPr>
              <p:cNvPr id="26" name="Arrow: Pentagon 25">
                <a:extLst>
                  <a:ext uri="{FF2B5EF4-FFF2-40B4-BE49-F238E27FC236}">
                    <a16:creationId xmlns:a16="http://schemas.microsoft.com/office/drawing/2014/main" id="{216B3D41-3978-404A-B6C6-3A10E0CCF29C}"/>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27" name="Arrow: Pentagon 26">
                <a:extLst>
                  <a:ext uri="{FF2B5EF4-FFF2-40B4-BE49-F238E27FC236}">
                    <a16:creationId xmlns:a16="http://schemas.microsoft.com/office/drawing/2014/main" id="{A3523D58-52F8-41BD-9446-34DF7721819C}"/>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grpSp>
        <p:sp>
          <p:nvSpPr>
            <p:cNvPr id="30" name="TextBox 29">
              <a:extLst>
                <a:ext uri="{FF2B5EF4-FFF2-40B4-BE49-F238E27FC236}">
                  <a16:creationId xmlns:a16="http://schemas.microsoft.com/office/drawing/2014/main" id="{00894010-3237-4F72-94BA-B602B26B1699}"/>
                </a:ext>
              </a:extLst>
            </p:cNvPr>
            <p:cNvSpPr txBox="1"/>
            <p:nvPr/>
          </p:nvSpPr>
          <p:spPr>
            <a:xfrm>
              <a:off x="5407026" y="2328566"/>
              <a:ext cx="830497" cy="276999"/>
            </a:xfrm>
            <a:prstGeom prst="rect">
              <a:avLst/>
            </a:prstGeom>
            <a:noFill/>
          </p:spPr>
          <p:txBody>
            <a:bodyPr wrap="square" lIns="0" tIns="0" rIns="0" bIns="0">
              <a:spAutoFit/>
            </a:bodyPr>
            <a:lstStyle/>
            <a:p>
              <a:pPr algn="r">
                <a:defRPr>
                  <a:solidFill>
                    <a:schemeClr val="tx2"/>
                  </a:solidFill>
                </a:defRPr>
              </a:pPr>
              <a:r>
                <a:rPr lang="zh-CN" altLang="en-US">
                  <a:ea typeface="Noto Sans CJK SC Regular" panose="020B0500000000000000" pitchFamily="34" charset="-128"/>
                </a:rPr>
                <a:t>较安静</a:t>
              </a:r>
              <a:endParaRPr lang="zh-CN" altLang="en-US" dirty="0">
                <a:ea typeface="Noto Sans CJK SC Regular" panose="020B0500000000000000" pitchFamily="34" charset="-128"/>
              </a:endParaRPr>
            </a:p>
          </p:txBody>
        </p:sp>
        <p:sp>
          <p:nvSpPr>
            <p:cNvPr id="35" name="TextBox 34">
              <a:extLst>
                <a:ext uri="{FF2B5EF4-FFF2-40B4-BE49-F238E27FC236}">
                  <a16:creationId xmlns:a16="http://schemas.microsoft.com/office/drawing/2014/main" id="{8F2AFE2F-39CD-4F41-8BF7-9C19E3ED3589}"/>
                </a:ext>
              </a:extLst>
            </p:cNvPr>
            <p:cNvSpPr txBox="1"/>
            <p:nvPr/>
          </p:nvSpPr>
          <p:spPr>
            <a:xfrm>
              <a:off x="9826626" y="2328566"/>
              <a:ext cx="830497" cy="276999"/>
            </a:xfrm>
            <a:prstGeom prst="rect">
              <a:avLst/>
            </a:prstGeom>
            <a:noFill/>
          </p:spPr>
          <p:txBody>
            <a:bodyPr wrap="square" lIns="0" tIns="0" rIns="0" bIns="0">
              <a:spAutoFit/>
            </a:bodyPr>
            <a:lstStyle/>
            <a:p>
              <a:pPr>
                <a:defRPr>
                  <a:solidFill>
                    <a:schemeClr val="tx2"/>
                  </a:solidFill>
                </a:defRPr>
              </a:pPr>
              <a:r>
                <a:rPr lang="zh-CN" altLang="en-US">
                  <a:ea typeface="Noto Sans CJK SC Regular" panose="020B0500000000000000" pitchFamily="34" charset="-128"/>
                </a:rPr>
                <a:t>较吵闹</a:t>
              </a:r>
              <a:endParaRPr lang="zh-CN" altLang="en-US" dirty="0">
                <a:ea typeface="Noto Sans CJK SC Regular" panose="020B0500000000000000" pitchFamily="34" charset="-128"/>
              </a:endParaRPr>
            </a:p>
          </p:txBody>
        </p:sp>
      </p:grpSp>
      <p:grpSp>
        <p:nvGrpSpPr>
          <p:cNvPr id="11" name="Group 10">
            <a:extLst>
              <a:ext uri="{FF2B5EF4-FFF2-40B4-BE49-F238E27FC236}">
                <a16:creationId xmlns:a16="http://schemas.microsoft.com/office/drawing/2014/main" id="{BAB18DC0-9A2E-400B-BCF6-B42527D80DB7}"/>
              </a:ext>
            </a:extLst>
          </p:cNvPr>
          <p:cNvGrpSpPr/>
          <p:nvPr/>
        </p:nvGrpSpPr>
        <p:grpSpPr>
          <a:xfrm>
            <a:off x="5806549" y="3565857"/>
            <a:ext cx="4743265" cy="417436"/>
            <a:chOff x="5806549" y="3432857"/>
            <a:chExt cx="4743265" cy="417436"/>
          </a:xfrm>
        </p:grpSpPr>
        <p:grpSp>
          <p:nvGrpSpPr>
            <p:cNvPr id="38" name="Group 37">
              <a:extLst>
                <a:ext uri="{FF2B5EF4-FFF2-40B4-BE49-F238E27FC236}">
                  <a16:creationId xmlns:a16="http://schemas.microsoft.com/office/drawing/2014/main" id="{0F838126-E230-4C7D-BA63-919A1E47AA1E}"/>
                </a:ext>
              </a:extLst>
            </p:cNvPr>
            <p:cNvGrpSpPr/>
            <p:nvPr/>
          </p:nvGrpSpPr>
          <p:grpSpPr>
            <a:xfrm>
              <a:off x="6650566" y="3432857"/>
              <a:ext cx="2917825" cy="417436"/>
              <a:chOff x="6696075" y="1461560"/>
              <a:chExt cx="3295650" cy="471489"/>
            </a:xfrm>
          </p:grpSpPr>
          <p:sp>
            <p:nvSpPr>
              <p:cNvPr id="55" name="Rectangle 54">
                <a:extLst>
                  <a:ext uri="{FF2B5EF4-FFF2-40B4-BE49-F238E27FC236}">
                    <a16:creationId xmlns:a16="http://schemas.microsoft.com/office/drawing/2014/main" id="{40333F2D-6A70-4DAB-AAD1-E9B7273F5793}"/>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zh-CN" altLang="en-US">
                    <a:ea typeface="Noto Sans CJK SC Regular" panose="020B0500000000000000" pitchFamily="34" charset="-128"/>
                  </a:rPr>
                  <a:t>手部动作</a:t>
                </a:r>
                <a:endParaRPr lang="zh-CN" altLang="en-US" dirty="0">
                  <a:ea typeface="Noto Sans CJK SC Regular" panose="020B0500000000000000" pitchFamily="34" charset="-128"/>
                </a:endParaRPr>
              </a:p>
            </p:txBody>
          </p:sp>
          <p:sp>
            <p:nvSpPr>
              <p:cNvPr id="56" name="Arrow: Pentagon 55">
                <a:extLst>
                  <a:ext uri="{FF2B5EF4-FFF2-40B4-BE49-F238E27FC236}">
                    <a16:creationId xmlns:a16="http://schemas.microsoft.com/office/drawing/2014/main" id="{57A3895A-4EB9-4CD3-A564-41C6F3458A45}"/>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57" name="Arrow: Pentagon 56">
                <a:extLst>
                  <a:ext uri="{FF2B5EF4-FFF2-40B4-BE49-F238E27FC236}">
                    <a16:creationId xmlns:a16="http://schemas.microsoft.com/office/drawing/2014/main" id="{1A115B1C-4A2E-43A7-B145-CE6C0B1412D1}"/>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grpSp>
        <p:sp>
          <p:nvSpPr>
            <p:cNvPr id="46" name="TextBox 45">
              <a:extLst>
                <a:ext uri="{FF2B5EF4-FFF2-40B4-BE49-F238E27FC236}">
                  <a16:creationId xmlns:a16="http://schemas.microsoft.com/office/drawing/2014/main" id="{B9ED4E28-D6F6-473B-A492-E0885521C23A}"/>
                </a:ext>
              </a:extLst>
            </p:cNvPr>
            <p:cNvSpPr txBox="1"/>
            <p:nvPr/>
          </p:nvSpPr>
          <p:spPr>
            <a:xfrm>
              <a:off x="5806549" y="3503075"/>
              <a:ext cx="461665" cy="276999"/>
            </a:xfrm>
            <a:prstGeom prst="rect">
              <a:avLst/>
            </a:prstGeom>
            <a:noFill/>
          </p:spPr>
          <p:txBody>
            <a:bodyPr wrap="none" lIns="0" tIns="0" rIns="0" bIns="0">
              <a:spAutoFit/>
            </a:bodyPr>
            <a:lstStyle/>
            <a:p>
              <a:pPr algn="r">
                <a:defRPr>
                  <a:solidFill>
                    <a:schemeClr val="tx2"/>
                  </a:solidFill>
                </a:defRPr>
              </a:pPr>
              <a:r>
                <a:rPr lang="zh-CN" altLang="en-US">
                  <a:ea typeface="Noto Sans CJK SC Regular" panose="020B0500000000000000" pitchFamily="34" charset="-128"/>
                </a:rPr>
                <a:t>放松</a:t>
              </a:r>
              <a:endParaRPr lang="zh-CN" altLang="en-US" dirty="0">
                <a:ea typeface="Noto Sans CJK SC Regular" panose="020B0500000000000000" pitchFamily="34" charset="-128"/>
              </a:endParaRPr>
            </a:p>
          </p:txBody>
        </p:sp>
        <p:sp>
          <p:nvSpPr>
            <p:cNvPr id="43" name="TextBox 42">
              <a:extLst>
                <a:ext uri="{FF2B5EF4-FFF2-40B4-BE49-F238E27FC236}">
                  <a16:creationId xmlns:a16="http://schemas.microsoft.com/office/drawing/2014/main" id="{21326661-11FB-4410-969A-18433C8D048B}"/>
                </a:ext>
              </a:extLst>
            </p:cNvPr>
            <p:cNvSpPr txBox="1"/>
            <p:nvPr/>
          </p:nvSpPr>
          <p:spPr>
            <a:xfrm>
              <a:off x="9857317" y="3503075"/>
              <a:ext cx="692497" cy="276999"/>
            </a:xfrm>
            <a:prstGeom prst="rect">
              <a:avLst/>
            </a:prstGeom>
            <a:noFill/>
          </p:spPr>
          <p:txBody>
            <a:bodyPr wrap="none" lIns="0" tIns="0" rIns="0" bIns="0">
              <a:spAutoFit/>
            </a:bodyPr>
            <a:lstStyle/>
            <a:p>
              <a:pPr>
                <a:defRPr>
                  <a:solidFill>
                    <a:schemeClr val="tx2"/>
                  </a:solidFill>
                </a:defRPr>
              </a:pPr>
              <a:r>
                <a:rPr lang="zh-CN" altLang="en-US">
                  <a:ea typeface="Noto Sans CJK SC Regular" panose="020B0500000000000000" pitchFamily="34" charset="-128"/>
                </a:rPr>
                <a:t>指令性</a:t>
              </a:r>
              <a:endParaRPr lang="zh-CN" altLang="en-US" dirty="0">
                <a:ea typeface="Noto Sans CJK SC Regular" panose="020B0500000000000000" pitchFamily="34" charset="-128"/>
              </a:endParaRPr>
            </a:p>
          </p:txBody>
        </p:sp>
      </p:grpSp>
      <p:grpSp>
        <p:nvGrpSpPr>
          <p:cNvPr id="13" name="Group 12">
            <a:extLst>
              <a:ext uri="{FF2B5EF4-FFF2-40B4-BE49-F238E27FC236}">
                <a16:creationId xmlns:a16="http://schemas.microsoft.com/office/drawing/2014/main" id="{1380D2B0-B72F-437D-A680-5C1AAA8D354A}"/>
              </a:ext>
            </a:extLst>
          </p:cNvPr>
          <p:cNvGrpSpPr/>
          <p:nvPr/>
        </p:nvGrpSpPr>
        <p:grpSpPr>
          <a:xfrm>
            <a:off x="5048251" y="4059492"/>
            <a:ext cx="6391274" cy="417436"/>
            <a:chOff x="5048251" y="3926492"/>
            <a:chExt cx="6391274" cy="417436"/>
          </a:xfrm>
        </p:grpSpPr>
        <p:grpSp>
          <p:nvGrpSpPr>
            <p:cNvPr id="39" name="Group 38">
              <a:extLst>
                <a:ext uri="{FF2B5EF4-FFF2-40B4-BE49-F238E27FC236}">
                  <a16:creationId xmlns:a16="http://schemas.microsoft.com/office/drawing/2014/main" id="{324E6C26-1EE6-46B3-A3A7-8E0A6649D0F9}"/>
                </a:ext>
              </a:extLst>
            </p:cNvPr>
            <p:cNvGrpSpPr/>
            <p:nvPr/>
          </p:nvGrpSpPr>
          <p:grpSpPr>
            <a:xfrm>
              <a:off x="6650566" y="3926492"/>
              <a:ext cx="2917825" cy="417436"/>
              <a:chOff x="6696075" y="1461560"/>
              <a:chExt cx="3295650" cy="471489"/>
            </a:xfrm>
          </p:grpSpPr>
          <p:sp>
            <p:nvSpPr>
              <p:cNvPr id="52" name="Rectangle 51">
                <a:extLst>
                  <a:ext uri="{FF2B5EF4-FFF2-40B4-BE49-F238E27FC236}">
                    <a16:creationId xmlns:a16="http://schemas.microsoft.com/office/drawing/2014/main" id="{9666594C-7A75-454A-A093-F793FECF86EE}"/>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zh-CN" altLang="en-US">
                    <a:ea typeface="Noto Sans CJK SC Regular" panose="020B0500000000000000" pitchFamily="34" charset="-128"/>
                  </a:rPr>
                  <a:t>身体姿势</a:t>
                </a:r>
                <a:endParaRPr lang="zh-CN" altLang="en-US" dirty="0">
                  <a:ea typeface="Noto Sans CJK SC Regular" panose="020B0500000000000000" pitchFamily="34" charset="-128"/>
                </a:endParaRPr>
              </a:p>
            </p:txBody>
          </p:sp>
          <p:sp>
            <p:nvSpPr>
              <p:cNvPr id="53" name="Arrow: Pentagon 52">
                <a:extLst>
                  <a:ext uri="{FF2B5EF4-FFF2-40B4-BE49-F238E27FC236}">
                    <a16:creationId xmlns:a16="http://schemas.microsoft.com/office/drawing/2014/main" id="{1C77A919-B9CF-4097-B844-5E6E4470701B}"/>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54" name="Arrow: Pentagon 53">
                <a:extLst>
                  <a:ext uri="{FF2B5EF4-FFF2-40B4-BE49-F238E27FC236}">
                    <a16:creationId xmlns:a16="http://schemas.microsoft.com/office/drawing/2014/main" id="{81FA4176-CE41-46A6-B8A9-49F6D66CC2D7}"/>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grpSp>
        <p:sp>
          <p:nvSpPr>
            <p:cNvPr id="47" name="TextBox 46">
              <a:extLst>
                <a:ext uri="{FF2B5EF4-FFF2-40B4-BE49-F238E27FC236}">
                  <a16:creationId xmlns:a16="http://schemas.microsoft.com/office/drawing/2014/main" id="{99E54DC1-36F7-42C7-852D-AC3BF256A2FA}"/>
                </a:ext>
              </a:extLst>
            </p:cNvPr>
            <p:cNvSpPr txBox="1"/>
            <p:nvPr/>
          </p:nvSpPr>
          <p:spPr>
            <a:xfrm>
              <a:off x="5048251" y="3996711"/>
              <a:ext cx="1219964" cy="276999"/>
            </a:xfrm>
            <a:prstGeom prst="rect">
              <a:avLst/>
            </a:prstGeom>
            <a:noFill/>
          </p:spPr>
          <p:txBody>
            <a:bodyPr wrap="square" lIns="0" tIns="0" rIns="0" bIns="0">
              <a:spAutoFit/>
            </a:bodyPr>
            <a:lstStyle/>
            <a:p>
              <a:pPr algn="r">
                <a:defRPr>
                  <a:solidFill>
                    <a:schemeClr val="tx2"/>
                  </a:solidFill>
                </a:defRPr>
              </a:pPr>
              <a:r>
                <a:rPr lang="zh-CN" altLang="en-US">
                  <a:ea typeface="Noto Sans CJK SC Regular" panose="020B0500000000000000" pitchFamily="34" charset="-128"/>
                </a:rPr>
                <a:t>身体后倾</a:t>
              </a:r>
              <a:endParaRPr lang="zh-CN" altLang="en-US" dirty="0">
                <a:ea typeface="Noto Sans CJK SC Regular" panose="020B0500000000000000" pitchFamily="34" charset="-128"/>
              </a:endParaRPr>
            </a:p>
          </p:txBody>
        </p:sp>
        <p:sp>
          <p:nvSpPr>
            <p:cNvPr id="44" name="TextBox 43">
              <a:extLst>
                <a:ext uri="{FF2B5EF4-FFF2-40B4-BE49-F238E27FC236}">
                  <a16:creationId xmlns:a16="http://schemas.microsoft.com/office/drawing/2014/main" id="{A37A5C24-42EB-47F9-B387-32E46C4A9A4E}"/>
                </a:ext>
              </a:extLst>
            </p:cNvPr>
            <p:cNvSpPr txBox="1"/>
            <p:nvPr/>
          </p:nvSpPr>
          <p:spPr>
            <a:xfrm>
              <a:off x="9857317" y="3996711"/>
              <a:ext cx="1582208" cy="276999"/>
            </a:xfrm>
            <a:prstGeom prst="rect">
              <a:avLst/>
            </a:prstGeom>
            <a:noFill/>
          </p:spPr>
          <p:txBody>
            <a:bodyPr wrap="square" lIns="0" tIns="0" rIns="0" bIns="0">
              <a:spAutoFit/>
            </a:bodyPr>
            <a:lstStyle/>
            <a:p>
              <a:pPr>
                <a:defRPr>
                  <a:solidFill>
                    <a:schemeClr val="tx2"/>
                  </a:solidFill>
                </a:defRPr>
              </a:pPr>
              <a:r>
                <a:rPr lang="zh-CN" altLang="en-US">
                  <a:ea typeface="Noto Sans CJK SC Regular" panose="020B0500000000000000" pitchFamily="34" charset="-128"/>
                </a:rPr>
                <a:t>身体前倾</a:t>
              </a:r>
              <a:endParaRPr lang="zh-CN" altLang="en-US" dirty="0">
                <a:ea typeface="Noto Sans CJK SC Regular" panose="020B0500000000000000" pitchFamily="34" charset="-128"/>
              </a:endParaRPr>
            </a:p>
          </p:txBody>
        </p:sp>
      </p:grpSp>
      <p:grpSp>
        <p:nvGrpSpPr>
          <p:cNvPr id="60" name="Group 59">
            <a:extLst>
              <a:ext uri="{FF2B5EF4-FFF2-40B4-BE49-F238E27FC236}">
                <a16:creationId xmlns:a16="http://schemas.microsoft.com/office/drawing/2014/main" id="{F6101C90-43D9-4748-ACA5-2124DF2D64A8}"/>
              </a:ext>
            </a:extLst>
          </p:cNvPr>
          <p:cNvGrpSpPr/>
          <p:nvPr/>
        </p:nvGrpSpPr>
        <p:grpSpPr>
          <a:xfrm>
            <a:off x="4991101" y="4553127"/>
            <a:ext cx="6210299" cy="417436"/>
            <a:chOff x="4991101" y="4420127"/>
            <a:chExt cx="6210299" cy="417436"/>
          </a:xfrm>
        </p:grpSpPr>
        <p:grpSp>
          <p:nvGrpSpPr>
            <p:cNvPr id="40" name="Group 39">
              <a:extLst>
                <a:ext uri="{FF2B5EF4-FFF2-40B4-BE49-F238E27FC236}">
                  <a16:creationId xmlns:a16="http://schemas.microsoft.com/office/drawing/2014/main" id="{B62F66B6-7E03-446B-9BAC-465E9D51FC94}"/>
                </a:ext>
              </a:extLst>
            </p:cNvPr>
            <p:cNvGrpSpPr/>
            <p:nvPr/>
          </p:nvGrpSpPr>
          <p:grpSpPr>
            <a:xfrm>
              <a:off x="6650566" y="4420127"/>
              <a:ext cx="2917825" cy="417436"/>
              <a:chOff x="6696075" y="1461560"/>
              <a:chExt cx="3295650" cy="471489"/>
            </a:xfrm>
          </p:grpSpPr>
          <p:sp>
            <p:nvSpPr>
              <p:cNvPr id="49" name="Rectangle 48">
                <a:extLst>
                  <a:ext uri="{FF2B5EF4-FFF2-40B4-BE49-F238E27FC236}">
                    <a16:creationId xmlns:a16="http://schemas.microsoft.com/office/drawing/2014/main" id="{7C8C8ED4-7433-49BA-A581-18EAEB2E8189}"/>
                  </a:ext>
                </a:extLst>
              </p:cNvPr>
              <p:cNvSpPr/>
              <p:nvPr/>
            </p:nvSpPr>
            <p:spPr bwMode="gray">
              <a:xfrm>
                <a:off x="7175500" y="1461560"/>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zh-CN" altLang="en-US">
                    <a:ea typeface="Noto Sans CJK SC Regular" panose="020B0500000000000000" pitchFamily="34" charset="-128"/>
                  </a:rPr>
                  <a:t>目光接触</a:t>
                </a:r>
                <a:endParaRPr lang="zh-CN" altLang="en-US" dirty="0">
                  <a:ea typeface="Noto Sans CJK SC Regular" panose="020B0500000000000000" pitchFamily="34" charset="-128"/>
                </a:endParaRPr>
              </a:p>
            </p:txBody>
          </p:sp>
          <p:sp>
            <p:nvSpPr>
              <p:cNvPr id="50" name="Arrow: Pentagon 49">
                <a:extLst>
                  <a:ext uri="{FF2B5EF4-FFF2-40B4-BE49-F238E27FC236}">
                    <a16:creationId xmlns:a16="http://schemas.microsoft.com/office/drawing/2014/main" id="{5A467EC0-172D-4DFF-8E64-E6D3D10932D9}"/>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51" name="Arrow: Pentagon 50">
                <a:extLst>
                  <a:ext uri="{FF2B5EF4-FFF2-40B4-BE49-F238E27FC236}">
                    <a16:creationId xmlns:a16="http://schemas.microsoft.com/office/drawing/2014/main" id="{F9DB4365-AA9B-4595-90B6-D644E3198969}"/>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grpSp>
        <p:sp>
          <p:nvSpPr>
            <p:cNvPr id="48" name="TextBox 47">
              <a:extLst>
                <a:ext uri="{FF2B5EF4-FFF2-40B4-BE49-F238E27FC236}">
                  <a16:creationId xmlns:a16="http://schemas.microsoft.com/office/drawing/2014/main" id="{AAC982C7-C6C4-4CBE-9BBF-E86663244A6D}"/>
                </a:ext>
              </a:extLst>
            </p:cNvPr>
            <p:cNvSpPr txBox="1"/>
            <p:nvPr/>
          </p:nvSpPr>
          <p:spPr>
            <a:xfrm>
              <a:off x="4991101" y="4490346"/>
              <a:ext cx="1277114" cy="276999"/>
            </a:xfrm>
            <a:prstGeom prst="rect">
              <a:avLst/>
            </a:prstGeom>
            <a:noFill/>
          </p:spPr>
          <p:txBody>
            <a:bodyPr wrap="square" lIns="0" tIns="0" rIns="0" bIns="0">
              <a:spAutoFit/>
            </a:bodyPr>
            <a:lstStyle/>
            <a:p>
              <a:pPr algn="r">
                <a:defRPr>
                  <a:solidFill>
                    <a:schemeClr val="tx2"/>
                  </a:solidFill>
                </a:defRPr>
              </a:pPr>
              <a:r>
                <a:rPr lang="zh-CN" altLang="en-US">
                  <a:ea typeface="Noto Sans CJK SC Regular" panose="020B0500000000000000" pitchFamily="34" charset="-128"/>
                </a:rPr>
                <a:t>不太直接</a:t>
              </a:r>
              <a:endParaRPr lang="zh-CN" altLang="en-US" dirty="0">
                <a:ea typeface="Noto Sans CJK SC Regular" panose="020B0500000000000000" pitchFamily="34" charset="-128"/>
              </a:endParaRPr>
            </a:p>
          </p:txBody>
        </p:sp>
        <p:sp>
          <p:nvSpPr>
            <p:cNvPr id="45" name="TextBox 44">
              <a:extLst>
                <a:ext uri="{FF2B5EF4-FFF2-40B4-BE49-F238E27FC236}">
                  <a16:creationId xmlns:a16="http://schemas.microsoft.com/office/drawing/2014/main" id="{BAE7E335-8305-4799-80E5-83EF02BE737A}"/>
                </a:ext>
              </a:extLst>
            </p:cNvPr>
            <p:cNvSpPr txBox="1"/>
            <p:nvPr/>
          </p:nvSpPr>
          <p:spPr>
            <a:xfrm>
              <a:off x="9857317" y="4490346"/>
              <a:ext cx="1344083" cy="276999"/>
            </a:xfrm>
            <a:prstGeom prst="rect">
              <a:avLst/>
            </a:prstGeom>
            <a:noFill/>
          </p:spPr>
          <p:txBody>
            <a:bodyPr wrap="square" lIns="0" tIns="0" rIns="0" bIns="0">
              <a:spAutoFit/>
            </a:bodyPr>
            <a:lstStyle/>
            <a:p>
              <a:pPr>
                <a:defRPr>
                  <a:solidFill>
                    <a:schemeClr val="tx2"/>
                  </a:solidFill>
                </a:defRPr>
              </a:pPr>
              <a:r>
                <a:rPr lang="zh-CN" altLang="en-US">
                  <a:ea typeface="Noto Sans CJK SC Regular" panose="020B0500000000000000" pitchFamily="34" charset="-128"/>
                </a:rPr>
                <a:t>较为直接</a:t>
              </a:r>
              <a:endParaRPr lang="zh-CN" altLang="en-US" dirty="0">
                <a:ea typeface="Noto Sans CJK SC Regular" panose="020B0500000000000000" pitchFamily="34" charset="-128"/>
              </a:endParaRPr>
            </a:p>
          </p:txBody>
        </p:sp>
      </p:grpSp>
      <p:grpSp>
        <p:nvGrpSpPr>
          <p:cNvPr id="41" name="Group 40">
            <a:extLst>
              <a:ext uri="{FF2B5EF4-FFF2-40B4-BE49-F238E27FC236}">
                <a16:creationId xmlns:a16="http://schemas.microsoft.com/office/drawing/2014/main" id="{98058114-9883-418B-B9A4-F39E9612B2BB}"/>
              </a:ext>
            </a:extLst>
          </p:cNvPr>
          <p:cNvGrpSpPr/>
          <p:nvPr/>
        </p:nvGrpSpPr>
        <p:grpSpPr>
          <a:xfrm>
            <a:off x="4350558" y="3015777"/>
            <a:ext cx="7498497" cy="276999"/>
            <a:chOff x="4350558" y="2982527"/>
            <a:chExt cx="7498497" cy="276999"/>
          </a:xfrm>
        </p:grpSpPr>
        <p:sp>
          <p:nvSpPr>
            <p:cNvPr id="12" name="Freeform: Shape 11">
              <a:extLst>
                <a:ext uri="{FF2B5EF4-FFF2-40B4-BE49-F238E27FC236}">
                  <a16:creationId xmlns:a16="http://schemas.microsoft.com/office/drawing/2014/main" id="{B6F16B9D-EE85-4F7C-8B2E-EB93CF6720B3}"/>
                </a:ext>
              </a:extLst>
            </p:cNvPr>
            <p:cNvSpPr/>
            <p:nvPr/>
          </p:nvSpPr>
          <p:spPr bwMode="gray">
            <a:xfrm flipV="1">
              <a:off x="5391669" y="2989170"/>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dirty="0">
                <a:solidFill>
                  <a:schemeClr val="bg1"/>
                </a:solidFill>
                <a:ea typeface="Noto Sans CJK SC Regular" panose="020B0500000000000000" pitchFamily="34" charset="-128"/>
              </a:endParaRPr>
            </a:p>
          </p:txBody>
        </p:sp>
        <p:sp>
          <p:nvSpPr>
            <p:cNvPr id="58" name="TextBox 57">
              <a:extLst>
                <a:ext uri="{FF2B5EF4-FFF2-40B4-BE49-F238E27FC236}">
                  <a16:creationId xmlns:a16="http://schemas.microsoft.com/office/drawing/2014/main" id="{FBE67968-404D-4A68-B9B3-FDAAF3F42F01}"/>
                </a:ext>
              </a:extLst>
            </p:cNvPr>
            <p:cNvSpPr txBox="1"/>
            <p:nvPr/>
          </p:nvSpPr>
          <p:spPr>
            <a:xfrm>
              <a:off x="4350558" y="2982527"/>
              <a:ext cx="957826" cy="276999"/>
            </a:xfrm>
            <a:prstGeom prst="rect">
              <a:avLst/>
            </a:prstGeom>
            <a:noFill/>
          </p:spPr>
          <p:txBody>
            <a:bodyPr wrap="square" lIns="0" tIns="0" rIns="0" bIns="0">
              <a:noAutofit/>
            </a:bodyPr>
            <a:lstStyle/>
            <a:p>
              <a:pPr algn="r">
                <a:defRPr>
                  <a:solidFill>
                    <a:schemeClr val="tx2"/>
                  </a:solidFill>
                </a:defRPr>
              </a:pPr>
              <a:r>
                <a:rPr lang="zh-CN" altLang="en-US" dirty="0">
                  <a:ea typeface="Noto Sans CJK SC Regular" panose="020B0500000000000000" pitchFamily="34" charset="-128"/>
                </a:rPr>
                <a:t>征询意见</a:t>
              </a:r>
            </a:p>
          </p:txBody>
        </p:sp>
        <p:sp>
          <p:nvSpPr>
            <p:cNvPr id="59" name="TextBox 58">
              <a:extLst>
                <a:ext uri="{FF2B5EF4-FFF2-40B4-BE49-F238E27FC236}">
                  <a16:creationId xmlns:a16="http://schemas.microsoft.com/office/drawing/2014/main" id="{A3E2949D-687F-4211-96C7-084281CBC214}"/>
                </a:ext>
              </a:extLst>
            </p:cNvPr>
            <p:cNvSpPr txBox="1"/>
            <p:nvPr/>
          </p:nvSpPr>
          <p:spPr>
            <a:xfrm>
              <a:off x="10891229" y="2982527"/>
              <a:ext cx="957826" cy="276999"/>
            </a:xfrm>
            <a:prstGeom prst="rect">
              <a:avLst/>
            </a:prstGeom>
            <a:noFill/>
          </p:spPr>
          <p:txBody>
            <a:bodyPr wrap="square" lIns="0" tIns="0" rIns="0" bIns="0">
              <a:noAutofit/>
            </a:bodyPr>
            <a:lstStyle/>
            <a:p>
              <a:pPr>
                <a:defRPr>
                  <a:solidFill>
                    <a:schemeClr val="tx2"/>
                  </a:solidFill>
                </a:defRPr>
              </a:pPr>
              <a:r>
                <a:rPr lang="zh-CN" altLang="en-US" dirty="0">
                  <a:ea typeface="Noto Sans CJK SC Regular" panose="020B0500000000000000" pitchFamily="34" charset="-128"/>
                </a:rPr>
                <a:t>表达意见</a:t>
              </a:r>
            </a:p>
          </p:txBody>
        </p:sp>
      </p:grpSp>
    </p:spTree>
    <p:extLst>
      <p:ext uri="{BB962C8B-B14F-4D97-AF65-F5344CB8AC3E}">
        <p14:creationId xmlns:p14="http://schemas.microsoft.com/office/powerpoint/2010/main" val="672769456"/>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8B885-4FF0-4F4B-BAFD-0FB0FE8365E7}"/>
              </a:ext>
            </a:extLst>
          </p:cNvPr>
          <p:cNvSpPr>
            <a:spLocks noGrp="1"/>
          </p:cNvSpPr>
          <p:nvPr>
            <p:ph type="title"/>
          </p:nvPr>
        </p:nvSpPr>
        <p:spPr bwMode="gray">
          <a:xfrm>
            <a:off x="390525" y="228600"/>
            <a:ext cx="3687764" cy="1995488"/>
          </a:xfrm>
        </p:spPr>
        <p:txBody>
          <a:bodyPr wrap="square">
            <a:noAutofit/>
          </a:bodyPr>
          <a:lstStyle/>
          <a:p>
            <a:r>
              <a:rPr lang="zh-CN" altLang="en-US">
                <a:ea typeface="Noto Sans CJK SC Bold" panose="020B0800000000000000" pitchFamily="34" charset="-128"/>
              </a:rPr>
              <a:t>响应性</a:t>
            </a:r>
            <a:endParaRPr lang="zh-CN" altLang="en-US" dirty="0">
              <a:ea typeface="Noto Sans CJK SC Bold" panose="020B0800000000000000" pitchFamily="34" charset="-128"/>
            </a:endParaRPr>
          </a:p>
        </p:txBody>
      </p:sp>
      <p:sp>
        <p:nvSpPr>
          <p:cNvPr id="3" name="Content Placeholder 2">
            <a:extLst>
              <a:ext uri="{FF2B5EF4-FFF2-40B4-BE49-F238E27FC236}">
                <a16:creationId xmlns:a16="http://schemas.microsoft.com/office/drawing/2014/main" id="{D33EB2B1-EA13-4D40-9AA2-B54BA2B4F86F}"/>
              </a:ext>
            </a:extLst>
          </p:cNvPr>
          <p:cNvSpPr>
            <a:spLocks noGrp="1"/>
          </p:cNvSpPr>
          <p:nvPr>
            <p:ph idx="1"/>
          </p:nvPr>
        </p:nvSpPr>
        <p:spPr bwMode="gray">
          <a:xfrm>
            <a:off x="4170363" y="228601"/>
            <a:ext cx="7793037" cy="5715000"/>
          </a:xfrm>
        </p:spPr>
        <p:txBody>
          <a:bodyPr wrap="square">
            <a:noAutofit/>
          </a:bodyPr>
          <a:lstStyle/>
          <a:p>
            <a:r>
              <a:rPr lang="zh-CN" altLang="en-US" dirty="0">
                <a:ea typeface="Noto Sans CJK SC Regular" panose="020B0500000000000000" pitchFamily="34" charset="-128"/>
              </a:rPr>
              <a:t> </a:t>
            </a:r>
          </a:p>
        </p:txBody>
      </p:sp>
      <p:sp>
        <p:nvSpPr>
          <p:cNvPr id="4" name="Text Placeholder 3">
            <a:extLst>
              <a:ext uri="{FF2B5EF4-FFF2-40B4-BE49-F238E27FC236}">
                <a16:creationId xmlns:a16="http://schemas.microsoft.com/office/drawing/2014/main" id="{2B1C8AD9-0BCF-42D0-AD98-E794E59C9012}"/>
              </a:ext>
            </a:extLst>
          </p:cNvPr>
          <p:cNvSpPr>
            <a:spLocks noGrp="1"/>
          </p:cNvSpPr>
          <p:nvPr>
            <p:ph type="body" sz="half" idx="2"/>
          </p:nvPr>
        </p:nvSpPr>
        <p:spPr bwMode="gray">
          <a:xfrm>
            <a:off x="390525" y="2352675"/>
            <a:ext cx="3333750" cy="3590926"/>
          </a:xfrm>
        </p:spPr>
        <p:txBody>
          <a:bodyPr wrap="square">
            <a:noAutofit/>
          </a:bodyPr>
          <a:lstStyle/>
          <a:p>
            <a:pPr>
              <a:defRPr sz="2200">
                <a:solidFill>
                  <a:schemeClr val="tx2"/>
                </a:solidFill>
              </a:defRPr>
            </a:pPr>
            <a:r>
              <a:rPr lang="zh-CN" altLang="en-US" dirty="0">
                <a:ea typeface="Noto Sans CJK SC Regular" panose="020B0500000000000000" pitchFamily="34" charset="-128"/>
              </a:rPr>
              <a:t>在与他人互动时，我们控制或流露情绪的程度</a:t>
            </a:r>
          </a:p>
        </p:txBody>
      </p:sp>
      <p:sp>
        <p:nvSpPr>
          <p:cNvPr id="5" name="Footer Placeholder 4">
            <a:extLst>
              <a:ext uri="{FF2B5EF4-FFF2-40B4-BE49-F238E27FC236}">
                <a16:creationId xmlns:a16="http://schemas.microsoft.com/office/drawing/2014/main" id="{7D88137A-B730-42D0-A322-5AF9461C44F1}"/>
              </a:ext>
            </a:extLst>
          </p:cNvPr>
          <p:cNvSpPr>
            <a:spLocks noGrp="1"/>
          </p:cNvSpPr>
          <p:nvPr>
            <p:ph type="ftr" sz="quarter" idx="11"/>
          </p:nvPr>
        </p:nvSpPr>
        <p:spPr bwMode="gray"/>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6" name="Slide Number Placeholder 5">
            <a:extLst>
              <a:ext uri="{FF2B5EF4-FFF2-40B4-BE49-F238E27FC236}">
                <a16:creationId xmlns:a16="http://schemas.microsoft.com/office/drawing/2014/main" id="{3E62CC6D-5654-45E5-95E5-1767593B5DC5}"/>
              </a:ext>
            </a:extLst>
          </p:cNvPr>
          <p:cNvSpPr>
            <a:spLocks noGrp="1"/>
          </p:cNvSpPr>
          <p:nvPr>
            <p:ph type="sldNum" sz="quarter" idx="12"/>
          </p:nvPr>
        </p:nvSpPr>
        <p:spPr bwMode="gray"/>
        <p:txBody>
          <a:bodyPr wrap="square">
            <a:noAutofit/>
          </a:bodyPr>
          <a:lstStyle/>
          <a:p>
            <a:fld id="{1B1CF60C-C85D-47C0-8597-E3BF95F18FA3}" type="slidenum">
              <a:rPr lang="en-US" altLang="zh-CN" smtClean="0">
                <a:ea typeface="Noto Sans CJK SC Regular" panose="020B0500000000000000" pitchFamily="34" charset="-128"/>
              </a:rPr>
              <a:t>16</a:t>
            </a:fld>
            <a:endParaRPr lang="zh-CN" altLang="en-US" dirty="0">
              <a:ea typeface="Noto Sans CJK SC Regular" panose="020B0500000000000000" pitchFamily="34" charset="-128"/>
            </a:endParaRPr>
          </a:p>
        </p:txBody>
      </p:sp>
      <p:sp>
        <p:nvSpPr>
          <p:cNvPr id="25" name="Content Placeholder 2">
            <a:extLst>
              <a:ext uri="{FF2B5EF4-FFF2-40B4-BE49-F238E27FC236}">
                <a16:creationId xmlns:a16="http://schemas.microsoft.com/office/drawing/2014/main" id="{66BC3E3E-7BE2-4335-B25D-49F36E449B2E}"/>
              </a:ext>
            </a:extLst>
          </p:cNvPr>
          <p:cNvSpPr txBox="1">
            <a:spLocks/>
          </p:cNvSpPr>
          <p:nvPr/>
        </p:nvSpPr>
        <p:spPr bwMode="gray">
          <a:xfrm>
            <a:off x="4170363" y="228601"/>
            <a:ext cx="2386505" cy="5715000"/>
          </a:xfrm>
          <a:prstGeom prst="rect">
            <a:avLst/>
          </a:prstGeom>
          <a:solidFill>
            <a:srgbClr val="ECECEC"/>
          </a:solidFill>
        </p:spPr>
        <p:txBody>
          <a:bodyPr vert="horz" wrap="square" lIns="91440" tIns="91440" rIns="91440" bIns="9144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zh-CN" altLang="en-US">
                <a:ea typeface="Noto Sans CJK SC Regular" panose="020B0500000000000000" pitchFamily="34" charset="-128"/>
              </a:rPr>
              <a:t> </a:t>
            </a:r>
            <a:endParaRPr lang="zh-CN" altLang="en-US" dirty="0">
              <a:ea typeface="Noto Sans CJK SC Regular" panose="020B0500000000000000" pitchFamily="34" charset="-128"/>
            </a:endParaRPr>
          </a:p>
        </p:txBody>
      </p:sp>
      <p:grpSp>
        <p:nvGrpSpPr>
          <p:cNvPr id="22" name="Group 21">
            <a:extLst>
              <a:ext uri="{FF2B5EF4-FFF2-40B4-BE49-F238E27FC236}">
                <a16:creationId xmlns:a16="http://schemas.microsoft.com/office/drawing/2014/main" id="{E42832B6-C3A9-47FB-83A3-5D1D5E7DA804}"/>
              </a:ext>
            </a:extLst>
          </p:cNvPr>
          <p:cNvGrpSpPr/>
          <p:nvPr/>
        </p:nvGrpSpPr>
        <p:grpSpPr bwMode="gray">
          <a:xfrm>
            <a:off x="7129955" y="939196"/>
            <a:ext cx="2493363" cy="836611"/>
            <a:chOff x="6619875" y="1067878"/>
            <a:chExt cx="2493363" cy="836611"/>
          </a:xfrm>
        </p:grpSpPr>
        <p:sp>
          <p:nvSpPr>
            <p:cNvPr id="11" name="Rectangle 10">
              <a:extLst>
                <a:ext uri="{FF2B5EF4-FFF2-40B4-BE49-F238E27FC236}">
                  <a16:creationId xmlns:a16="http://schemas.microsoft.com/office/drawing/2014/main" id="{33E6A2A7-1BF8-406C-A441-39A12D60E079}"/>
                </a:ext>
              </a:extLst>
            </p:cNvPr>
            <p:cNvSpPr/>
            <p:nvPr/>
          </p:nvSpPr>
          <p:spPr bwMode="gray">
            <a:xfrm>
              <a:off x="7044337" y="1067878"/>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zh-CN" altLang="en-US" sz="1800" dirty="0">
                  <a:solidFill>
                    <a:schemeClr val="tx2"/>
                  </a:solidFill>
                  <a:ea typeface="Noto Sans CJK SC Regular" panose="020B0500000000000000" pitchFamily="34" charset="-128"/>
                </a:rPr>
                <a:t>较为</a:t>
              </a:r>
              <a:br>
                <a:rPr lang="en-US" altLang="zh-CN" sz="1800" dirty="0">
                  <a:solidFill>
                    <a:schemeClr val="tx2"/>
                  </a:solidFill>
                  <a:ea typeface="Noto Sans CJK SC Regular" panose="020B0500000000000000" pitchFamily="34" charset="-128"/>
                </a:rPr>
              </a:br>
              <a:r>
                <a:rPr lang="zh-CN" altLang="en-US" dirty="0">
                  <a:solidFill>
                    <a:schemeClr val="accent2"/>
                  </a:solidFill>
                  <a:latin typeface="Noto Sans CJK SC Black" panose="020B0A00000000000000" pitchFamily="34" charset="-128"/>
                  <a:ea typeface="Noto Sans CJK SC Black" panose="020B0A00000000000000" pitchFamily="34" charset="-128"/>
                </a:rPr>
                <a:t>控制</a:t>
              </a:r>
              <a:br>
                <a:rPr lang="en-US" altLang="zh-CN" dirty="0">
                  <a:solidFill>
                    <a:schemeClr val="accent2"/>
                  </a:solidFill>
                  <a:latin typeface="Noto Sans CJK SC Black" panose="020B0A00000000000000" pitchFamily="34" charset="-128"/>
                  <a:ea typeface="Noto Sans CJK SC Black" panose="020B0A00000000000000" pitchFamily="34" charset="-128"/>
                </a:rPr>
              </a:br>
              <a:r>
                <a:rPr lang="zh-CN" altLang="en-US" dirty="0">
                  <a:solidFill>
                    <a:schemeClr val="tx2"/>
                  </a:solidFill>
                  <a:ea typeface="Noto Sans CJK SC Regular" panose="020B0500000000000000" pitchFamily="34" charset="-128"/>
                </a:rPr>
                <a:t>情绪</a:t>
              </a:r>
            </a:p>
          </p:txBody>
        </p:sp>
        <p:sp>
          <p:nvSpPr>
            <p:cNvPr id="12" name="Arrow: Pentagon 11">
              <a:extLst>
                <a:ext uri="{FF2B5EF4-FFF2-40B4-BE49-F238E27FC236}">
                  <a16:creationId xmlns:a16="http://schemas.microsoft.com/office/drawing/2014/main" id="{DE60FF03-E3CF-4298-991C-9D2E9392FE58}"/>
                </a:ext>
              </a:extLst>
            </p:cNvPr>
            <p:cNvSpPr/>
            <p:nvPr/>
          </p:nvSpPr>
          <p:spPr bwMode="gray">
            <a:xfrm flipH="1">
              <a:off x="6619875" y="1277466"/>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grpSp>
      <p:grpSp>
        <p:nvGrpSpPr>
          <p:cNvPr id="23" name="Group 22">
            <a:extLst>
              <a:ext uri="{FF2B5EF4-FFF2-40B4-BE49-F238E27FC236}">
                <a16:creationId xmlns:a16="http://schemas.microsoft.com/office/drawing/2014/main" id="{9DAAA455-C246-40F5-82A8-3EE3CDBF3695}"/>
              </a:ext>
            </a:extLst>
          </p:cNvPr>
          <p:cNvGrpSpPr/>
          <p:nvPr/>
        </p:nvGrpSpPr>
        <p:grpSpPr bwMode="gray">
          <a:xfrm>
            <a:off x="7129955" y="2133272"/>
            <a:ext cx="2493363" cy="836611"/>
            <a:chOff x="6624990" y="2020889"/>
            <a:chExt cx="2493363" cy="836611"/>
          </a:xfrm>
        </p:grpSpPr>
        <p:sp>
          <p:nvSpPr>
            <p:cNvPr id="15" name="Rectangle 14">
              <a:extLst>
                <a:ext uri="{FF2B5EF4-FFF2-40B4-BE49-F238E27FC236}">
                  <a16:creationId xmlns:a16="http://schemas.microsoft.com/office/drawing/2014/main" id="{6722975C-8FDF-48D9-A7FE-464350B096D7}"/>
                </a:ext>
              </a:extLst>
            </p:cNvPr>
            <p:cNvSpPr/>
            <p:nvPr/>
          </p:nvSpPr>
          <p:spPr bwMode="gray">
            <a:xfrm>
              <a:off x="7049452" y="2020889"/>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zh-CN" altLang="en-US" dirty="0">
                  <a:solidFill>
                    <a:schemeClr val="accent2"/>
                  </a:solidFill>
                  <a:latin typeface="Noto Sans CJK SC Black" panose="020B0A00000000000000" pitchFamily="34" charset="-128"/>
                  <a:ea typeface="Noto Sans CJK SC Black" panose="020B0A00000000000000" pitchFamily="34" charset="-128"/>
                </a:rPr>
                <a:t>控制</a:t>
              </a:r>
              <a:br>
                <a:rPr lang="en-US" altLang="zh-CN" dirty="0">
                  <a:solidFill>
                    <a:schemeClr val="accent2"/>
                  </a:solidFill>
                  <a:latin typeface="Arial Black" panose="020B0A04020102020204" pitchFamily="34" charset="0"/>
                  <a:ea typeface="Noto Sans CJK SC Regular" panose="020B0500000000000000" pitchFamily="34" charset="-128"/>
                </a:rPr>
              </a:br>
              <a:r>
                <a:rPr lang="zh-CN" altLang="en-US" dirty="0">
                  <a:solidFill>
                    <a:schemeClr val="tx2"/>
                  </a:solidFill>
                  <a:ea typeface="Noto Sans CJK SC Regular" panose="020B0500000000000000" pitchFamily="34" charset="-128"/>
                </a:rPr>
                <a:t>中带少许</a:t>
              </a:r>
              <a:br>
                <a:rPr lang="en-US" altLang="zh-CN" dirty="0">
                  <a:solidFill>
                    <a:schemeClr val="tx2"/>
                  </a:solidFill>
                  <a:ea typeface="Noto Sans CJK SC Regular" panose="020B0500000000000000" pitchFamily="34" charset="-128"/>
                </a:rPr>
              </a:br>
              <a:r>
                <a:rPr lang="zh-CN" altLang="en-US" dirty="0">
                  <a:solidFill>
                    <a:schemeClr val="accent2"/>
                  </a:solidFill>
                  <a:ea typeface="Noto Sans CJK SC Regular" panose="020B0500000000000000" pitchFamily="34" charset="-128"/>
                </a:rPr>
                <a:t>流露</a:t>
              </a:r>
            </a:p>
          </p:txBody>
        </p:sp>
        <p:sp>
          <p:nvSpPr>
            <p:cNvPr id="16" name="Arrow: Pentagon 15">
              <a:extLst>
                <a:ext uri="{FF2B5EF4-FFF2-40B4-BE49-F238E27FC236}">
                  <a16:creationId xmlns:a16="http://schemas.microsoft.com/office/drawing/2014/main" id="{59675C37-0245-4282-9B07-FF0F5E0AAF50}"/>
                </a:ext>
              </a:extLst>
            </p:cNvPr>
            <p:cNvSpPr/>
            <p:nvPr/>
          </p:nvSpPr>
          <p:spPr bwMode="gray">
            <a:xfrm flipH="1">
              <a:off x="6624990" y="2230477"/>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grpSp>
      <p:grpSp>
        <p:nvGrpSpPr>
          <p:cNvPr id="24" name="Group 23">
            <a:extLst>
              <a:ext uri="{FF2B5EF4-FFF2-40B4-BE49-F238E27FC236}">
                <a16:creationId xmlns:a16="http://schemas.microsoft.com/office/drawing/2014/main" id="{A1CC8CCB-C56F-4FE8-A8E2-C4C10D274766}"/>
              </a:ext>
            </a:extLst>
          </p:cNvPr>
          <p:cNvGrpSpPr/>
          <p:nvPr/>
        </p:nvGrpSpPr>
        <p:grpSpPr bwMode="gray">
          <a:xfrm>
            <a:off x="7129955" y="3327348"/>
            <a:ext cx="2493363" cy="836611"/>
            <a:chOff x="6619875" y="2921246"/>
            <a:chExt cx="2493363" cy="836611"/>
          </a:xfrm>
        </p:grpSpPr>
        <p:sp>
          <p:nvSpPr>
            <p:cNvPr id="17" name="Rectangle 16">
              <a:extLst>
                <a:ext uri="{FF2B5EF4-FFF2-40B4-BE49-F238E27FC236}">
                  <a16:creationId xmlns:a16="http://schemas.microsoft.com/office/drawing/2014/main" id="{C1CA5E8C-1141-4DAC-97BF-E6250A6EAB72}"/>
                </a:ext>
              </a:extLst>
            </p:cNvPr>
            <p:cNvSpPr/>
            <p:nvPr/>
          </p:nvSpPr>
          <p:spPr bwMode="gray">
            <a:xfrm>
              <a:off x="7044337" y="2921246"/>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zh-CN" altLang="en-US" dirty="0">
                  <a:solidFill>
                    <a:schemeClr val="accent2"/>
                  </a:solidFill>
                  <a:latin typeface="Noto Sans CJK SC Black" panose="020B0A00000000000000" pitchFamily="34" charset="-128"/>
                  <a:ea typeface="Noto Sans CJK SC Black" panose="020B0A00000000000000" pitchFamily="34" charset="-128"/>
                </a:rPr>
                <a:t>流露</a:t>
              </a:r>
              <a:br>
                <a:rPr lang="en-US" altLang="zh-CN" dirty="0">
                  <a:solidFill>
                    <a:schemeClr val="accent2"/>
                  </a:solidFill>
                  <a:latin typeface="Arial Black" panose="020B0A04020102020204" pitchFamily="34" charset="0"/>
                  <a:ea typeface="Noto Sans CJK SC Regular" panose="020B0500000000000000" pitchFamily="34" charset="-128"/>
                </a:rPr>
              </a:br>
              <a:r>
                <a:rPr lang="zh-CN" altLang="en-US" dirty="0">
                  <a:solidFill>
                    <a:schemeClr val="tx2"/>
                  </a:solidFill>
                  <a:ea typeface="Noto Sans CJK SC Regular" panose="020B0500000000000000" pitchFamily="34" charset="-128"/>
                </a:rPr>
                <a:t>中带少许</a:t>
              </a:r>
              <a:br>
                <a:rPr lang="en-US" altLang="zh-CN" dirty="0">
                  <a:solidFill>
                    <a:schemeClr val="tx2"/>
                  </a:solidFill>
                  <a:ea typeface="Noto Sans CJK SC Regular" panose="020B0500000000000000" pitchFamily="34" charset="-128"/>
                </a:rPr>
              </a:br>
              <a:r>
                <a:rPr lang="zh-CN" altLang="en-US" dirty="0">
                  <a:solidFill>
                    <a:schemeClr val="accent2"/>
                  </a:solidFill>
                  <a:ea typeface="Noto Sans CJK SC Regular" panose="020B0500000000000000" pitchFamily="34" charset="-128"/>
                </a:rPr>
                <a:t>控制</a:t>
              </a:r>
            </a:p>
          </p:txBody>
        </p:sp>
        <p:sp>
          <p:nvSpPr>
            <p:cNvPr id="18" name="Arrow: Pentagon 17">
              <a:extLst>
                <a:ext uri="{FF2B5EF4-FFF2-40B4-BE49-F238E27FC236}">
                  <a16:creationId xmlns:a16="http://schemas.microsoft.com/office/drawing/2014/main" id="{918D6F65-2925-4FC1-B1E1-7E8E8FE919EB}"/>
                </a:ext>
              </a:extLst>
            </p:cNvPr>
            <p:cNvSpPr/>
            <p:nvPr/>
          </p:nvSpPr>
          <p:spPr bwMode="gray">
            <a:xfrm flipH="1">
              <a:off x="6619875" y="3130834"/>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grpSp>
      <p:grpSp>
        <p:nvGrpSpPr>
          <p:cNvPr id="21" name="Group 20">
            <a:extLst>
              <a:ext uri="{FF2B5EF4-FFF2-40B4-BE49-F238E27FC236}">
                <a16:creationId xmlns:a16="http://schemas.microsoft.com/office/drawing/2014/main" id="{232B3D1E-0E3A-404D-872C-04755308C78E}"/>
              </a:ext>
            </a:extLst>
          </p:cNvPr>
          <p:cNvGrpSpPr/>
          <p:nvPr/>
        </p:nvGrpSpPr>
        <p:grpSpPr bwMode="gray">
          <a:xfrm>
            <a:off x="7129955" y="4521424"/>
            <a:ext cx="2493363" cy="836611"/>
            <a:chOff x="6619875" y="3822472"/>
            <a:chExt cx="2493363" cy="836611"/>
          </a:xfrm>
        </p:grpSpPr>
        <p:sp>
          <p:nvSpPr>
            <p:cNvPr id="19" name="Rectangle 18">
              <a:extLst>
                <a:ext uri="{FF2B5EF4-FFF2-40B4-BE49-F238E27FC236}">
                  <a16:creationId xmlns:a16="http://schemas.microsoft.com/office/drawing/2014/main" id="{402A467D-4668-487D-B191-60D600870E70}"/>
                </a:ext>
              </a:extLst>
            </p:cNvPr>
            <p:cNvSpPr/>
            <p:nvPr/>
          </p:nvSpPr>
          <p:spPr bwMode="gray">
            <a:xfrm>
              <a:off x="7044337" y="3822472"/>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zh-CN" altLang="en-US" dirty="0">
                  <a:solidFill>
                    <a:schemeClr val="tx2"/>
                  </a:solidFill>
                  <a:ea typeface="Noto Sans CJK SC Regular" panose="020B0500000000000000" pitchFamily="34" charset="-128"/>
                </a:rPr>
                <a:t>较为</a:t>
              </a:r>
              <a:br>
                <a:rPr lang="en-US" altLang="zh-CN" dirty="0">
                  <a:solidFill>
                    <a:schemeClr val="tx2"/>
                  </a:solidFill>
                  <a:ea typeface="Noto Sans CJK SC Regular" panose="020B0500000000000000" pitchFamily="34" charset="-128"/>
                </a:rPr>
              </a:br>
              <a:r>
                <a:rPr lang="zh-CN" altLang="en-US" dirty="0">
                  <a:solidFill>
                    <a:schemeClr val="accent2"/>
                  </a:solidFill>
                  <a:latin typeface="Noto Sans CJK SC Black" panose="020B0A00000000000000" pitchFamily="34" charset="-128"/>
                  <a:ea typeface="Noto Sans CJK SC Black" panose="020B0A00000000000000" pitchFamily="34" charset="-128"/>
                </a:rPr>
                <a:t>流露</a:t>
              </a:r>
              <a:br>
                <a:rPr lang="en-US" altLang="zh-CN" dirty="0">
                  <a:solidFill>
                    <a:schemeClr val="accent2"/>
                  </a:solidFill>
                  <a:latin typeface="Arial Black" panose="020B0A04020102020204" pitchFamily="34" charset="0"/>
                  <a:ea typeface="Noto Sans CJK SC Regular" panose="020B0500000000000000" pitchFamily="34" charset="-128"/>
                </a:rPr>
              </a:br>
              <a:r>
                <a:rPr lang="zh-CN" altLang="en-US" dirty="0">
                  <a:solidFill>
                    <a:schemeClr val="tx2"/>
                  </a:solidFill>
                  <a:ea typeface="Noto Sans CJK SC Regular" panose="020B0500000000000000" pitchFamily="34" charset="-128"/>
                </a:rPr>
                <a:t>情绪</a:t>
              </a:r>
            </a:p>
          </p:txBody>
        </p:sp>
        <p:sp>
          <p:nvSpPr>
            <p:cNvPr id="20" name="Arrow: Pentagon 19">
              <a:extLst>
                <a:ext uri="{FF2B5EF4-FFF2-40B4-BE49-F238E27FC236}">
                  <a16:creationId xmlns:a16="http://schemas.microsoft.com/office/drawing/2014/main" id="{D16D6B7F-27F1-4192-9E13-AD2739B157CD}"/>
                </a:ext>
              </a:extLst>
            </p:cNvPr>
            <p:cNvSpPr/>
            <p:nvPr/>
          </p:nvSpPr>
          <p:spPr bwMode="gray">
            <a:xfrm flipH="1">
              <a:off x="6619875" y="4032060"/>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grpSp>
      <p:sp>
        <p:nvSpPr>
          <p:cNvPr id="9" name="Rectangle 8">
            <a:extLst>
              <a:ext uri="{FF2B5EF4-FFF2-40B4-BE49-F238E27FC236}">
                <a16:creationId xmlns:a16="http://schemas.microsoft.com/office/drawing/2014/main" id="{84F8E7EC-2F4A-450D-8B11-9BAC94DC4B9F}"/>
              </a:ext>
            </a:extLst>
          </p:cNvPr>
          <p:cNvSpPr/>
          <p:nvPr/>
        </p:nvSpPr>
        <p:spPr bwMode="gray">
          <a:xfrm>
            <a:off x="4230914" y="290286"/>
            <a:ext cx="2543533" cy="557348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8" name="Freeform: Shape 7">
            <a:extLst>
              <a:ext uri="{FF2B5EF4-FFF2-40B4-BE49-F238E27FC236}">
                <a16:creationId xmlns:a16="http://schemas.microsoft.com/office/drawing/2014/main" id="{C5B7E59E-90CB-4546-BF96-82CF5F39F8E9}"/>
              </a:ext>
            </a:extLst>
          </p:cNvPr>
          <p:cNvSpPr/>
          <p:nvPr/>
        </p:nvSpPr>
        <p:spPr bwMode="gray">
          <a:xfrm rot="16200000" flipV="1">
            <a:off x="3945289" y="2972544"/>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dirty="0">
              <a:solidFill>
                <a:schemeClr val="bg1"/>
              </a:solidFill>
              <a:ea typeface="Noto Sans CJK SC Regular" panose="020B0500000000000000" pitchFamily="34" charset="-128"/>
            </a:endParaRPr>
          </a:p>
        </p:txBody>
      </p:sp>
    </p:spTree>
    <p:extLst>
      <p:ext uri="{BB962C8B-B14F-4D97-AF65-F5344CB8AC3E}">
        <p14:creationId xmlns:p14="http://schemas.microsoft.com/office/powerpoint/2010/main" val="5111306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ppt_x</p:attrName>
                                        </p:attrNameLst>
                                      </p:cBhvr>
                                      <p:tavLst>
                                        <p:tav tm="0">
                                          <p:val>
                                            <p:strVal val="#ppt_x-#ppt_w*1.125000"/>
                                          </p:val>
                                        </p:tav>
                                        <p:tav tm="100000">
                                          <p:val>
                                            <p:strVal val="#ppt_x"/>
                                          </p:val>
                                        </p:tav>
                                      </p:tavLst>
                                    </p:anim>
                                    <p:animEffect transition="in" filter="wipe(right)">
                                      <p:cBhvr>
                                        <p:cTn id="8" dur="500"/>
                                        <p:tgtEl>
                                          <p:spTgt spid="2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ppt_x</p:attrName>
                                        </p:attrNameLst>
                                      </p:cBhvr>
                                      <p:tavLst>
                                        <p:tav tm="0">
                                          <p:val>
                                            <p:strVal val="#ppt_x-#ppt_w*1.125000"/>
                                          </p:val>
                                        </p:tav>
                                        <p:tav tm="100000">
                                          <p:val>
                                            <p:strVal val="#ppt_x"/>
                                          </p:val>
                                        </p:tav>
                                      </p:tavLst>
                                    </p:anim>
                                    <p:animEffect transition="in" filter="wipe(righ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p:tgtEl>
                                          <p:spTgt spid="24"/>
                                        </p:tgtEl>
                                        <p:attrNameLst>
                                          <p:attrName>ppt_x</p:attrName>
                                        </p:attrNameLst>
                                      </p:cBhvr>
                                      <p:tavLst>
                                        <p:tav tm="0">
                                          <p:val>
                                            <p:strVal val="#ppt_x-#ppt_w*1.125000"/>
                                          </p:val>
                                        </p:tav>
                                        <p:tav tm="100000">
                                          <p:val>
                                            <p:strVal val="#ppt_x"/>
                                          </p:val>
                                        </p:tav>
                                      </p:tavLst>
                                    </p:anim>
                                    <p:animEffect transition="in" filter="wipe(right)">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ppt_x</p:attrName>
                                        </p:attrNameLst>
                                      </p:cBhvr>
                                      <p:tavLst>
                                        <p:tav tm="0">
                                          <p:val>
                                            <p:strVal val="#ppt_x-#ppt_w*1.125000"/>
                                          </p:val>
                                        </p:tav>
                                        <p:tav tm="100000">
                                          <p:val>
                                            <p:strVal val="#ppt_x"/>
                                          </p:val>
                                        </p:tav>
                                      </p:tavLst>
                                    </p:anim>
                                    <p:animEffect transition="in" filter="wipe(righ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6CCC058-7160-45EF-BF6E-5B8DBE329161}"/>
              </a:ext>
            </a:extLst>
          </p:cNvPr>
          <p:cNvSpPr>
            <a:spLocks noGrp="1"/>
          </p:cNvSpPr>
          <p:nvPr>
            <p:ph type="title"/>
          </p:nvPr>
        </p:nvSpPr>
        <p:spPr>
          <a:xfrm>
            <a:off x="390526" y="228600"/>
            <a:ext cx="11572874" cy="1009650"/>
          </a:xfrm>
        </p:spPr>
        <p:txBody>
          <a:bodyPr/>
          <a:lstStyle/>
          <a:p>
            <a:r>
              <a:rPr lang="zh-CN" altLang="en-US">
                <a:ea typeface="Noto Sans CJK SC Bold" panose="020B0800000000000000" pitchFamily="34" charset="-128"/>
              </a:rPr>
              <a:t>响应性行为</a:t>
            </a:r>
            <a:endParaRPr lang="zh-CN" altLang="en-US" dirty="0">
              <a:ea typeface="Noto Sans CJK SC Bold" panose="020B0800000000000000" pitchFamily="34" charset="-128"/>
            </a:endParaRPr>
          </a:p>
        </p:txBody>
      </p:sp>
      <p:sp>
        <p:nvSpPr>
          <p:cNvPr id="6" name="Slide Number Placeholder 5">
            <a:extLst>
              <a:ext uri="{FF2B5EF4-FFF2-40B4-BE49-F238E27FC236}">
                <a16:creationId xmlns:a16="http://schemas.microsoft.com/office/drawing/2014/main" id="{50CD6EEE-8B11-4077-91F1-521B2CA142C5}"/>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17</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5079EAD9-5458-4501-B006-01A107310847}"/>
              </a:ext>
            </a:extLst>
          </p:cNvPr>
          <p:cNvSpPr>
            <a:spLocks noGrp="1"/>
          </p:cNvSpPr>
          <p:nvPr>
            <p:ph type="ftr" sz="quarter" idx="13"/>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graphicFrame>
        <p:nvGraphicFramePr>
          <p:cNvPr id="14" name="Table 13">
            <a:extLst>
              <a:ext uri="{FF2B5EF4-FFF2-40B4-BE49-F238E27FC236}">
                <a16:creationId xmlns:a16="http://schemas.microsoft.com/office/drawing/2014/main" id="{22941407-A2C8-4EAC-8E70-96DBDFCBB1FF}"/>
              </a:ext>
            </a:extLst>
          </p:cNvPr>
          <p:cNvGraphicFramePr>
            <a:graphicFrameLocks noGrp="1"/>
          </p:cNvGraphicFramePr>
          <p:nvPr>
            <p:extLst>
              <p:ext uri="{D42A27DB-BD31-4B8C-83A1-F6EECF244321}">
                <p14:modId xmlns:p14="http://schemas.microsoft.com/office/powerpoint/2010/main" val="2557360611"/>
              </p:ext>
            </p:extLst>
          </p:nvPr>
        </p:nvGraphicFramePr>
        <p:xfrm>
          <a:off x="8675159" y="2300288"/>
          <a:ext cx="3110441" cy="429684"/>
        </p:xfrm>
        <a:graphic>
          <a:graphicData uri="http://schemas.openxmlformats.org/drawingml/2006/table">
            <a:tbl>
              <a:tblPr>
                <a:tableStyleId>{5FD0F851-EC5A-4D38-B0AD-8093EC10F338}</a:tableStyleId>
              </a:tblPr>
              <a:tblGrid>
                <a:gridCol w="542925">
                  <a:extLst>
                    <a:ext uri="{9D8B030D-6E8A-4147-A177-3AD203B41FA5}">
                      <a16:colId xmlns:a16="http://schemas.microsoft.com/office/drawing/2014/main" val="3316520189"/>
                    </a:ext>
                  </a:extLst>
                </a:gridCol>
                <a:gridCol w="2567516">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lang="zh-CN" altLang="en-US" noProof="0">
                          <a:latin typeface="Noto Sans CJK SC Regular" panose="020B0500000000000000" pitchFamily="34" charset="-128"/>
                          <a:ea typeface="Noto Sans CJK SC Regular" panose="020B0500000000000000" pitchFamily="34" charset="-128"/>
                        </a:rPr>
                        <a:t>做的</a:t>
                      </a:r>
                    </a:p>
                  </a:txBody>
                  <a:tcPr marL="0" marR="0" marT="0" marB="0" anchor="ctr">
                    <a:solidFill>
                      <a:schemeClr val="accent2"/>
                    </a:solidFill>
                  </a:tcPr>
                </a:tc>
                <a:tc>
                  <a:txBody>
                    <a:bodyPr/>
                    <a:lstStyle/>
                    <a:p>
                      <a:pPr>
                        <a:defRPr>
                          <a:solidFill>
                            <a:schemeClr val="accent6"/>
                          </a:solidFill>
                        </a:defRPr>
                      </a:pPr>
                      <a:r>
                        <a:rPr lang="zh-CN" altLang="en-US" noProof="0" dirty="0">
                          <a:latin typeface="Noto Sans CJK SC Regular" panose="020B0500000000000000" pitchFamily="34" charset="-128"/>
                          <a:ea typeface="Noto Sans CJK SC Regular" panose="020B0500000000000000" pitchFamily="34" charset="-128"/>
                        </a:rPr>
                        <a:t>非言语行为</a:t>
                      </a:r>
                    </a:p>
                  </a:txBody>
                  <a:tcPr anchor="ct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802C856E-61FA-4E3F-8494-35922313EDAD}"/>
              </a:ext>
            </a:extLst>
          </p:cNvPr>
          <p:cNvGraphicFramePr>
            <a:graphicFrameLocks noGrp="1"/>
          </p:cNvGraphicFramePr>
          <p:nvPr>
            <p:extLst>
              <p:ext uri="{D42A27DB-BD31-4B8C-83A1-F6EECF244321}">
                <p14:modId xmlns:p14="http://schemas.microsoft.com/office/powerpoint/2010/main" val="39805639"/>
              </p:ext>
            </p:extLst>
          </p:nvPr>
        </p:nvGraphicFramePr>
        <p:xfrm>
          <a:off x="390525" y="2316163"/>
          <a:ext cx="3186641" cy="429684"/>
        </p:xfrm>
        <a:graphic>
          <a:graphicData uri="http://schemas.openxmlformats.org/drawingml/2006/table">
            <a:tbl>
              <a:tblPr>
                <a:tableStyleId>{5FD0F851-EC5A-4D38-B0AD-8093EC10F338}</a:tableStyleId>
              </a:tblPr>
              <a:tblGrid>
                <a:gridCol w="600075">
                  <a:extLst>
                    <a:ext uri="{9D8B030D-6E8A-4147-A177-3AD203B41FA5}">
                      <a16:colId xmlns:a16="http://schemas.microsoft.com/office/drawing/2014/main" val="3316520189"/>
                    </a:ext>
                  </a:extLst>
                </a:gridCol>
                <a:gridCol w="2586566">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lang="zh-CN" altLang="en-US" baseline="0" noProof="0" dirty="0">
                          <a:ea typeface="Noto Sans CJK SC Regular" panose="020B0500000000000000" pitchFamily="34" charset="-128"/>
                        </a:rPr>
                        <a:t>说的</a:t>
                      </a:r>
                    </a:p>
                  </a:txBody>
                  <a:tcPr marL="0" marR="0" marT="0" marB="0" anchor="ctr">
                    <a:solidFill>
                      <a:schemeClr val="accent2"/>
                    </a:solidFill>
                  </a:tcPr>
                </a:tc>
                <a:tc>
                  <a:txBody>
                    <a:bodyPr/>
                    <a:lstStyle/>
                    <a:p>
                      <a:pPr>
                        <a:defRPr>
                          <a:solidFill>
                            <a:schemeClr val="accent6"/>
                          </a:solidFill>
                        </a:defRPr>
                      </a:pPr>
                      <a:r>
                        <a:rPr lang="zh-CN" altLang="en-US" baseline="0" noProof="0" dirty="0">
                          <a:ea typeface="Noto Sans CJK SC Regular" panose="020B0500000000000000" pitchFamily="34" charset="-128"/>
                        </a:rPr>
                        <a:t>言语行为</a:t>
                      </a:r>
                    </a:p>
                  </a:txBody>
                  <a:tcPr anchor="ctr">
                    <a:solidFill>
                      <a:schemeClr val="accent5"/>
                    </a:solidFill>
                  </a:tcPr>
                </a:tc>
                <a:extLst>
                  <a:ext uri="{0D108BD9-81ED-4DB2-BD59-A6C34878D82A}">
                    <a16:rowId xmlns:a16="http://schemas.microsoft.com/office/drawing/2014/main" val="4173734823"/>
                  </a:ext>
                </a:extLst>
              </a:tr>
            </a:tbl>
          </a:graphicData>
        </a:graphic>
      </p:graphicFrame>
      <p:sp>
        <p:nvSpPr>
          <p:cNvPr id="49" name="Freeform: Shape 48">
            <a:extLst>
              <a:ext uri="{FF2B5EF4-FFF2-40B4-BE49-F238E27FC236}">
                <a16:creationId xmlns:a16="http://schemas.microsoft.com/office/drawing/2014/main" id="{CC977A04-5180-4C48-AE50-76F8FA6A797F}"/>
              </a:ext>
            </a:extLst>
          </p:cNvPr>
          <p:cNvSpPr/>
          <p:nvPr/>
        </p:nvSpPr>
        <p:spPr bwMode="gray">
          <a:xfrm rot="16200000">
            <a:off x="4753028" y="4236757"/>
            <a:ext cx="2712588" cy="201957"/>
          </a:xfrm>
          <a:custGeom>
            <a:avLst/>
            <a:gdLst>
              <a:gd name="connsiteX0" fmla="*/ 5739656 w 6147916"/>
              <a:gd name="connsiteY0" fmla="*/ 0 h 471489"/>
              <a:gd name="connsiteX1" fmla="*/ 5943786 w 6147916"/>
              <a:gd name="connsiteY1" fmla="*/ 0 h 471489"/>
              <a:gd name="connsiteX2" fmla="*/ 6147916 w 6147916"/>
              <a:gd name="connsiteY2" fmla="*/ 235745 h 471489"/>
              <a:gd name="connsiteX3" fmla="*/ 5943786 w 6147916"/>
              <a:gd name="connsiteY3" fmla="*/ 471489 h 471489"/>
              <a:gd name="connsiteX4" fmla="*/ 5739656 w 6147916"/>
              <a:gd name="connsiteY4" fmla="*/ 471489 h 471489"/>
              <a:gd name="connsiteX5" fmla="*/ 5363528 w 6147916"/>
              <a:gd name="connsiteY5" fmla="*/ 0 h 471489"/>
              <a:gd name="connsiteX6" fmla="*/ 5674149 w 6147916"/>
              <a:gd name="connsiteY6" fmla="*/ 0 h 471489"/>
              <a:gd name="connsiteX7" fmla="*/ 5674149 w 6147916"/>
              <a:gd name="connsiteY7" fmla="*/ 471488 h 471489"/>
              <a:gd name="connsiteX8" fmla="*/ 5363528 w 6147916"/>
              <a:gd name="connsiteY8" fmla="*/ 471488 h 471489"/>
              <a:gd name="connsiteX9" fmla="*/ 4987393 w 6147916"/>
              <a:gd name="connsiteY9" fmla="*/ 0 h 471489"/>
              <a:gd name="connsiteX10" fmla="*/ 5298014 w 6147916"/>
              <a:gd name="connsiteY10" fmla="*/ 0 h 471489"/>
              <a:gd name="connsiteX11" fmla="*/ 5298014 w 6147916"/>
              <a:gd name="connsiteY11" fmla="*/ 471488 h 471489"/>
              <a:gd name="connsiteX12" fmla="*/ 4987393 w 6147916"/>
              <a:gd name="connsiteY12" fmla="*/ 471488 h 471489"/>
              <a:gd name="connsiteX13" fmla="*/ 4611258 w 6147916"/>
              <a:gd name="connsiteY13" fmla="*/ 0 h 471489"/>
              <a:gd name="connsiteX14" fmla="*/ 4921879 w 6147916"/>
              <a:gd name="connsiteY14" fmla="*/ 0 h 471489"/>
              <a:gd name="connsiteX15" fmla="*/ 4921879 w 6147916"/>
              <a:gd name="connsiteY15" fmla="*/ 471488 h 471489"/>
              <a:gd name="connsiteX16" fmla="*/ 4611258 w 6147916"/>
              <a:gd name="connsiteY16" fmla="*/ 471488 h 471489"/>
              <a:gd name="connsiteX17" fmla="*/ 4235123 w 6147916"/>
              <a:gd name="connsiteY17" fmla="*/ 0 h 471489"/>
              <a:gd name="connsiteX18" fmla="*/ 4545744 w 6147916"/>
              <a:gd name="connsiteY18" fmla="*/ 0 h 471489"/>
              <a:gd name="connsiteX19" fmla="*/ 4545744 w 6147916"/>
              <a:gd name="connsiteY19" fmla="*/ 471488 h 471489"/>
              <a:gd name="connsiteX20" fmla="*/ 4235123 w 6147916"/>
              <a:gd name="connsiteY20" fmla="*/ 471488 h 471489"/>
              <a:gd name="connsiteX21" fmla="*/ 3858988 w 6147916"/>
              <a:gd name="connsiteY21" fmla="*/ 0 h 471489"/>
              <a:gd name="connsiteX22" fmla="*/ 4169609 w 6147916"/>
              <a:gd name="connsiteY22" fmla="*/ 0 h 471489"/>
              <a:gd name="connsiteX23" fmla="*/ 4169609 w 6147916"/>
              <a:gd name="connsiteY23" fmla="*/ 471488 h 471489"/>
              <a:gd name="connsiteX24" fmla="*/ 3858988 w 6147916"/>
              <a:gd name="connsiteY24" fmla="*/ 471488 h 471489"/>
              <a:gd name="connsiteX25" fmla="*/ 3482853 w 6147916"/>
              <a:gd name="connsiteY25" fmla="*/ 0 h 471489"/>
              <a:gd name="connsiteX26" fmla="*/ 3793474 w 6147916"/>
              <a:gd name="connsiteY26" fmla="*/ 0 h 471489"/>
              <a:gd name="connsiteX27" fmla="*/ 3793474 w 6147916"/>
              <a:gd name="connsiteY27" fmla="*/ 471488 h 471489"/>
              <a:gd name="connsiteX28" fmla="*/ 3482853 w 6147916"/>
              <a:gd name="connsiteY28" fmla="*/ 471488 h 471489"/>
              <a:gd name="connsiteX29" fmla="*/ 3106718 w 6147916"/>
              <a:gd name="connsiteY29" fmla="*/ 0 h 471489"/>
              <a:gd name="connsiteX30" fmla="*/ 3417339 w 6147916"/>
              <a:gd name="connsiteY30" fmla="*/ 0 h 471489"/>
              <a:gd name="connsiteX31" fmla="*/ 3417339 w 6147916"/>
              <a:gd name="connsiteY31" fmla="*/ 471488 h 471489"/>
              <a:gd name="connsiteX32" fmla="*/ 3106718 w 6147916"/>
              <a:gd name="connsiteY32" fmla="*/ 471488 h 471489"/>
              <a:gd name="connsiteX33" fmla="*/ 2730583 w 6147916"/>
              <a:gd name="connsiteY33" fmla="*/ 0 h 471489"/>
              <a:gd name="connsiteX34" fmla="*/ 3041204 w 6147916"/>
              <a:gd name="connsiteY34" fmla="*/ 0 h 471489"/>
              <a:gd name="connsiteX35" fmla="*/ 3041204 w 6147916"/>
              <a:gd name="connsiteY35" fmla="*/ 471488 h 471489"/>
              <a:gd name="connsiteX36" fmla="*/ 2730583 w 6147916"/>
              <a:gd name="connsiteY36" fmla="*/ 471488 h 471489"/>
              <a:gd name="connsiteX37" fmla="*/ 2354448 w 6147916"/>
              <a:gd name="connsiteY37" fmla="*/ 0 h 471489"/>
              <a:gd name="connsiteX38" fmla="*/ 2665069 w 6147916"/>
              <a:gd name="connsiteY38" fmla="*/ 0 h 471489"/>
              <a:gd name="connsiteX39" fmla="*/ 2665069 w 6147916"/>
              <a:gd name="connsiteY39" fmla="*/ 471488 h 471489"/>
              <a:gd name="connsiteX40" fmla="*/ 2354448 w 6147916"/>
              <a:gd name="connsiteY40" fmla="*/ 471488 h 471489"/>
              <a:gd name="connsiteX41" fmla="*/ 1978313 w 6147916"/>
              <a:gd name="connsiteY41" fmla="*/ 0 h 471489"/>
              <a:gd name="connsiteX42" fmla="*/ 2288934 w 6147916"/>
              <a:gd name="connsiteY42" fmla="*/ 0 h 471489"/>
              <a:gd name="connsiteX43" fmla="*/ 2288934 w 6147916"/>
              <a:gd name="connsiteY43" fmla="*/ 471488 h 471489"/>
              <a:gd name="connsiteX44" fmla="*/ 1978313 w 6147916"/>
              <a:gd name="connsiteY44" fmla="*/ 471488 h 471489"/>
              <a:gd name="connsiteX45" fmla="*/ 1602179 w 6147916"/>
              <a:gd name="connsiteY45" fmla="*/ 0 h 471489"/>
              <a:gd name="connsiteX46" fmla="*/ 1912799 w 6147916"/>
              <a:gd name="connsiteY46" fmla="*/ 0 h 471489"/>
              <a:gd name="connsiteX47" fmla="*/ 1912799 w 6147916"/>
              <a:gd name="connsiteY47" fmla="*/ 471488 h 471489"/>
              <a:gd name="connsiteX48" fmla="*/ 1602179 w 6147916"/>
              <a:gd name="connsiteY48" fmla="*/ 471488 h 471489"/>
              <a:gd name="connsiteX49" fmla="*/ 1226044 w 6147916"/>
              <a:gd name="connsiteY49" fmla="*/ 0 h 471489"/>
              <a:gd name="connsiteX50" fmla="*/ 1536665 w 6147916"/>
              <a:gd name="connsiteY50" fmla="*/ 0 h 471489"/>
              <a:gd name="connsiteX51" fmla="*/ 1536665 w 6147916"/>
              <a:gd name="connsiteY51" fmla="*/ 471488 h 471489"/>
              <a:gd name="connsiteX52" fmla="*/ 1226044 w 6147916"/>
              <a:gd name="connsiteY52" fmla="*/ 471488 h 471489"/>
              <a:gd name="connsiteX53" fmla="*/ 849909 w 6147916"/>
              <a:gd name="connsiteY53" fmla="*/ 0 h 471489"/>
              <a:gd name="connsiteX54" fmla="*/ 1160530 w 6147916"/>
              <a:gd name="connsiteY54" fmla="*/ 0 h 471489"/>
              <a:gd name="connsiteX55" fmla="*/ 1160530 w 6147916"/>
              <a:gd name="connsiteY55" fmla="*/ 471488 h 471489"/>
              <a:gd name="connsiteX56" fmla="*/ 849909 w 6147916"/>
              <a:gd name="connsiteY56" fmla="*/ 471488 h 471489"/>
              <a:gd name="connsiteX57" fmla="*/ 473774 w 6147916"/>
              <a:gd name="connsiteY57" fmla="*/ 0 h 471489"/>
              <a:gd name="connsiteX58" fmla="*/ 784395 w 6147916"/>
              <a:gd name="connsiteY58" fmla="*/ 0 h 471489"/>
              <a:gd name="connsiteX59" fmla="*/ 784395 w 6147916"/>
              <a:gd name="connsiteY59" fmla="*/ 471488 h 471489"/>
              <a:gd name="connsiteX60" fmla="*/ 473774 w 6147916"/>
              <a:gd name="connsiteY60" fmla="*/ 471488 h 471489"/>
              <a:gd name="connsiteX61" fmla="*/ 204130 w 6147916"/>
              <a:gd name="connsiteY61" fmla="*/ 0 h 471489"/>
              <a:gd name="connsiteX62" fmla="*/ 408260 w 6147916"/>
              <a:gd name="connsiteY62" fmla="*/ 0 h 471489"/>
              <a:gd name="connsiteX63" fmla="*/ 408260 w 6147916"/>
              <a:gd name="connsiteY63" fmla="*/ 471489 h 471489"/>
              <a:gd name="connsiteX64" fmla="*/ 204130 w 6147916"/>
              <a:gd name="connsiteY64" fmla="*/ 471489 h 471489"/>
              <a:gd name="connsiteX65" fmla="*/ 0 w 6147916"/>
              <a:gd name="connsiteY6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147916" h="471489">
                <a:moveTo>
                  <a:pt x="5739656" y="0"/>
                </a:moveTo>
                <a:lnTo>
                  <a:pt x="5943786" y="0"/>
                </a:lnTo>
                <a:lnTo>
                  <a:pt x="6147916" y="235745"/>
                </a:lnTo>
                <a:lnTo>
                  <a:pt x="5943786" y="471489"/>
                </a:lnTo>
                <a:lnTo>
                  <a:pt x="5739656" y="471489"/>
                </a:lnTo>
                <a:close/>
                <a:moveTo>
                  <a:pt x="5363528" y="0"/>
                </a:moveTo>
                <a:lnTo>
                  <a:pt x="5674149" y="0"/>
                </a:lnTo>
                <a:lnTo>
                  <a:pt x="5674149" y="471488"/>
                </a:lnTo>
                <a:lnTo>
                  <a:pt x="5363528" y="471488"/>
                </a:lnTo>
                <a:close/>
                <a:moveTo>
                  <a:pt x="4987393" y="0"/>
                </a:moveTo>
                <a:lnTo>
                  <a:pt x="5298014" y="0"/>
                </a:lnTo>
                <a:lnTo>
                  <a:pt x="5298014" y="471488"/>
                </a:lnTo>
                <a:lnTo>
                  <a:pt x="4987393" y="471488"/>
                </a:lnTo>
                <a:close/>
                <a:moveTo>
                  <a:pt x="4611258" y="0"/>
                </a:moveTo>
                <a:lnTo>
                  <a:pt x="4921879" y="0"/>
                </a:lnTo>
                <a:lnTo>
                  <a:pt x="4921879" y="471488"/>
                </a:lnTo>
                <a:lnTo>
                  <a:pt x="4611258" y="471488"/>
                </a:lnTo>
                <a:close/>
                <a:moveTo>
                  <a:pt x="4235123" y="0"/>
                </a:moveTo>
                <a:lnTo>
                  <a:pt x="4545744" y="0"/>
                </a:lnTo>
                <a:lnTo>
                  <a:pt x="4545744" y="471488"/>
                </a:lnTo>
                <a:lnTo>
                  <a:pt x="4235123" y="471488"/>
                </a:lnTo>
                <a:close/>
                <a:moveTo>
                  <a:pt x="3858988" y="0"/>
                </a:moveTo>
                <a:lnTo>
                  <a:pt x="4169609" y="0"/>
                </a:lnTo>
                <a:lnTo>
                  <a:pt x="4169609" y="471488"/>
                </a:lnTo>
                <a:lnTo>
                  <a:pt x="3858988" y="471488"/>
                </a:lnTo>
                <a:close/>
                <a:moveTo>
                  <a:pt x="3482853" y="0"/>
                </a:moveTo>
                <a:lnTo>
                  <a:pt x="3793474" y="0"/>
                </a:lnTo>
                <a:lnTo>
                  <a:pt x="3793474" y="471488"/>
                </a:lnTo>
                <a:lnTo>
                  <a:pt x="3482853" y="471488"/>
                </a:lnTo>
                <a:close/>
                <a:moveTo>
                  <a:pt x="3106718" y="0"/>
                </a:moveTo>
                <a:lnTo>
                  <a:pt x="3417339" y="0"/>
                </a:lnTo>
                <a:lnTo>
                  <a:pt x="3417339" y="471488"/>
                </a:lnTo>
                <a:lnTo>
                  <a:pt x="3106718" y="471488"/>
                </a:lnTo>
                <a:close/>
                <a:moveTo>
                  <a:pt x="2730583" y="0"/>
                </a:moveTo>
                <a:lnTo>
                  <a:pt x="3041204" y="0"/>
                </a:lnTo>
                <a:lnTo>
                  <a:pt x="3041204" y="471488"/>
                </a:lnTo>
                <a:lnTo>
                  <a:pt x="2730583" y="471488"/>
                </a:lnTo>
                <a:close/>
                <a:moveTo>
                  <a:pt x="2354448" y="0"/>
                </a:moveTo>
                <a:lnTo>
                  <a:pt x="2665069" y="0"/>
                </a:lnTo>
                <a:lnTo>
                  <a:pt x="2665069" y="471488"/>
                </a:lnTo>
                <a:lnTo>
                  <a:pt x="2354448" y="471488"/>
                </a:lnTo>
                <a:close/>
                <a:moveTo>
                  <a:pt x="1978313" y="0"/>
                </a:moveTo>
                <a:lnTo>
                  <a:pt x="2288934" y="0"/>
                </a:lnTo>
                <a:lnTo>
                  <a:pt x="2288934" y="471488"/>
                </a:lnTo>
                <a:lnTo>
                  <a:pt x="1978313" y="471488"/>
                </a:lnTo>
                <a:close/>
                <a:moveTo>
                  <a:pt x="1602179" y="0"/>
                </a:moveTo>
                <a:lnTo>
                  <a:pt x="1912799" y="0"/>
                </a:lnTo>
                <a:lnTo>
                  <a:pt x="1912799" y="471488"/>
                </a:lnTo>
                <a:lnTo>
                  <a:pt x="1602179" y="471488"/>
                </a:lnTo>
                <a:close/>
                <a:moveTo>
                  <a:pt x="1226044" y="0"/>
                </a:moveTo>
                <a:lnTo>
                  <a:pt x="1536665" y="0"/>
                </a:lnTo>
                <a:lnTo>
                  <a:pt x="1536665" y="471488"/>
                </a:lnTo>
                <a:lnTo>
                  <a:pt x="1226044" y="471488"/>
                </a:lnTo>
                <a:close/>
                <a:moveTo>
                  <a:pt x="849909" y="0"/>
                </a:moveTo>
                <a:lnTo>
                  <a:pt x="1160530" y="0"/>
                </a:lnTo>
                <a:lnTo>
                  <a:pt x="1160530" y="471488"/>
                </a:lnTo>
                <a:lnTo>
                  <a:pt x="849909"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dirty="0">
              <a:solidFill>
                <a:schemeClr val="bg1"/>
              </a:solidFill>
              <a:ea typeface="Noto Sans CJK SC Regular" panose="020B0500000000000000" pitchFamily="34" charset="-128"/>
            </a:endParaRPr>
          </a:p>
        </p:txBody>
      </p:sp>
      <p:sp>
        <p:nvSpPr>
          <p:cNvPr id="50" name="Rectangle 49">
            <a:extLst>
              <a:ext uri="{FF2B5EF4-FFF2-40B4-BE49-F238E27FC236}">
                <a16:creationId xmlns:a16="http://schemas.microsoft.com/office/drawing/2014/main" id="{F7FFFDE7-C28A-491D-AD88-DBCB3FCBCCAB}"/>
              </a:ext>
            </a:extLst>
          </p:cNvPr>
          <p:cNvSpPr/>
          <p:nvPr/>
        </p:nvSpPr>
        <p:spPr bwMode="gray">
          <a:xfrm>
            <a:off x="5104092" y="257519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控制情绪</a:t>
            </a:r>
          </a:p>
        </p:txBody>
      </p:sp>
      <p:sp>
        <p:nvSpPr>
          <p:cNvPr id="51" name="Rectangle 50">
            <a:extLst>
              <a:ext uri="{FF2B5EF4-FFF2-40B4-BE49-F238E27FC236}">
                <a16:creationId xmlns:a16="http://schemas.microsoft.com/office/drawing/2014/main" id="{168E48B9-C6FD-462A-97FB-1863529F74CC}"/>
              </a:ext>
            </a:extLst>
          </p:cNvPr>
          <p:cNvSpPr/>
          <p:nvPr/>
        </p:nvSpPr>
        <p:spPr bwMode="gray">
          <a:xfrm>
            <a:off x="5104092" y="573312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2"/>
                </a:solidFill>
                <a:latin typeface="Arial Black" panose="020B0A04020102020204" pitchFamily="34" charset="0"/>
              </a:defRPr>
            </a:pPr>
            <a:r>
              <a:rPr lang="zh-CN" altLang="en-US">
                <a:latin typeface="Noto Sans CJK SC Black" panose="020B0A00000000000000" pitchFamily="34" charset="-128"/>
                <a:ea typeface="Noto Sans CJK SC Black" panose="020B0A00000000000000" pitchFamily="34" charset="-128"/>
              </a:rPr>
              <a:t>流露情绪</a:t>
            </a:r>
            <a:endParaRPr lang="zh-CN" altLang="en-US" dirty="0">
              <a:latin typeface="Noto Sans CJK SC Black" panose="020B0A00000000000000" pitchFamily="34" charset="-128"/>
              <a:ea typeface="Noto Sans CJK SC Black" panose="020B0A00000000000000" pitchFamily="34" charset="-128"/>
            </a:endParaRPr>
          </a:p>
        </p:txBody>
      </p:sp>
      <p:grpSp>
        <p:nvGrpSpPr>
          <p:cNvPr id="62" name="Group 61">
            <a:extLst>
              <a:ext uri="{FF2B5EF4-FFF2-40B4-BE49-F238E27FC236}">
                <a16:creationId xmlns:a16="http://schemas.microsoft.com/office/drawing/2014/main" id="{7E6CAEDF-D941-4221-ABF5-72ED8F3004A0}"/>
              </a:ext>
            </a:extLst>
          </p:cNvPr>
          <p:cNvGrpSpPr/>
          <p:nvPr/>
        </p:nvGrpSpPr>
        <p:grpSpPr>
          <a:xfrm>
            <a:off x="3626805" y="3190597"/>
            <a:ext cx="2037427" cy="2229405"/>
            <a:chOff x="3464880" y="2924794"/>
            <a:chExt cx="2037427" cy="2229405"/>
          </a:xfrm>
        </p:grpSpPr>
        <p:sp>
          <p:nvSpPr>
            <p:cNvPr id="52" name="Rectangle 51">
              <a:extLst>
                <a:ext uri="{FF2B5EF4-FFF2-40B4-BE49-F238E27FC236}">
                  <a16:creationId xmlns:a16="http://schemas.microsoft.com/office/drawing/2014/main" id="{6FB1F1CE-9C96-4BDC-9B0C-73DFECAC89BF}"/>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lstStyle/>
            <a:p>
              <a:pPr algn="ctr">
                <a:defRPr sz="1800">
                  <a:solidFill>
                    <a:schemeClr val="accent6"/>
                  </a:solidFill>
                </a:defRPr>
              </a:pPr>
              <a:r>
                <a:rPr lang="zh-CN" altLang="en-US" dirty="0">
                  <a:ea typeface="Noto Sans CJK SC Regular" panose="020B0500000000000000" pitchFamily="34" charset="-128"/>
                </a:rPr>
                <a:t>描述性统</a:t>
              </a:r>
              <a:br>
                <a:rPr lang="en-US" altLang="zh-CN" dirty="0">
                  <a:ea typeface="Noto Sans CJK SC Regular" panose="020B0500000000000000" pitchFamily="34" charset="-128"/>
                </a:rPr>
              </a:br>
              <a:r>
                <a:rPr lang="zh-CN" altLang="en-US" dirty="0">
                  <a:ea typeface="Noto Sans CJK SC Regular" panose="020B0500000000000000" pitchFamily="34" charset="-128"/>
                </a:rPr>
                <a:t>计的形式</a:t>
              </a:r>
              <a:endParaRPr lang="zh-CN" altLang="en-US" sz="1800" dirty="0">
                <a:solidFill>
                  <a:schemeClr val="accent6"/>
                </a:solidFill>
                <a:ea typeface="Noto Sans CJK SC Regular" panose="020B0500000000000000" pitchFamily="34" charset="-128"/>
              </a:endParaRPr>
            </a:p>
          </p:txBody>
        </p:sp>
        <p:sp>
          <p:nvSpPr>
            <p:cNvPr id="53" name="Arrow: Pentagon 52">
              <a:extLst>
                <a:ext uri="{FF2B5EF4-FFF2-40B4-BE49-F238E27FC236}">
                  <a16:creationId xmlns:a16="http://schemas.microsoft.com/office/drawing/2014/main" id="{49B11150-4391-4738-A799-D3A0F9311F8F}"/>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54" name="Arrow: Pentagon 53">
              <a:extLst>
                <a:ext uri="{FF2B5EF4-FFF2-40B4-BE49-F238E27FC236}">
                  <a16:creationId xmlns:a16="http://schemas.microsoft.com/office/drawing/2014/main" id="{82A56F4B-BEFA-46F1-A944-0B9E6F44E8F1}"/>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60" name="Rectangle 59">
              <a:extLst>
                <a:ext uri="{FF2B5EF4-FFF2-40B4-BE49-F238E27FC236}">
                  <a16:creationId xmlns:a16="http://schemas.microsoft.com/office/drawing/2014/main" id="{D7AA9B37-0D70-4419-9B29-A56501585240}"/>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事实</a:t>
              </a:r>
              <a:r>
                <a:rPr lang="en-US" altLang="zh-CN">
                  <a:ea typeface="Noto Sans CJK SC Regular" panose="020B0500000000000000" pitchFamily="34" charset="-128"/>
                </a:rPr>
                <a:t>/</a:t>
              </a:r>
              <a:r>
                <a:rPr lang="zh-CN" altLang="en-US">
                  <a:ea typeface="Noto Sans CJK SC Regular" panose="020B0500000000000000" pitchFamily="34" charset="-128"/>
                </a:rPr>
                <a:t>数据</a:t>
              </a:r>
              <a:endParaRPr lang="zh-CN" altLang="en-US" dirty="0">
                <a:ea typeface="Noto Sans CJK SC Regular" panose="020B0500000000000000" pitchFamily="34" charset="-128"/>
              </a:endParaRPr>
            </a:p>
          </p:txBody>
        </p:sp>
        <p:sp>
          <p:nvSpPr>
            <p:cNvPr id="61" name="Rectangle 60">
              <a:extLst>
                <a:ext uri="{FF2B5EF4-FFF2-40B4-BE49-F238E27FC236}">
                  <a16:creationId xmlns:a16="http://schemas.microsoft.com/office/drawing/2014/main" id="{586DAD5C-A683-461F-9B34-6C5B0C8CFD8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观点</a:t>
              </a:r>
              <a:r>
                <a:rPr lang="en-US" altLang="zh-CN">
                  <a:ea typeface="Noto Sans CJK SC Regular" panose="020B0500000000000000" pitchFamily="34" charset="-128"/>
                </a:rPr>
                <a:t>/</a:t>
              </a:r>
              <a:r>
                <a:rPr lang="zh-CN" altLang="en-US">
                  <a:ea typeface="Noto Sans CJK SC Regular" panose="020B0500000000000000" pitchFamily="34" charset="-128"/>
                </a:rPr>
                <a:t>故事</a:t>
              </a:r>
              <a:endParaRPr lang="zh-CN" altLang="en-US" dirty="0">
                <a:ea typeface="Noto Sans CJK SC Regular" panose="020B0500000000000000" pitchFamily="34" charset="-128"/>
              </a:endParaRPr>
            </a:p>
          </p:txBody>
        </p:sp>
      </p:grpSp>
      <p:grpSp>
        <p:nvGrpSpPr>
          <p:cNvPr id="63" name="Group 62">
            <a:extLst>
              <a:ext uri="{FF2B5EF4-FFF2-40B4-BE49-F238E27FC236}">
                <a16:creationId xmlns:a16="http://schemas.microsoft.com/office/drawing/2014/main" id="{04E92D4D-E3C3-412E-962A-7E33648B0EAC}"/>
              </a:ext>
            </a:extLst>
          </p:cNvPr>
          <p:cNvGrpSpPr/>
          <p:nvPr/>
        </p:nvGrpSpPr>
        <p:grpSpPr>
          <a:xfrm>
            <a:off x="1894365" y="3190597"/>
            <a:ext cx="2037427" cy="2229405"/>
            <a:chOff x="3464880" y="2924794"/>
            <a:chExt cx="2037427" cy="2229405"/>
          </a:xfrm>
        </p:grpSpPr>
        <p:sp>
          <p:nvSpPr>
            <p:cNvPr id="64" name="Rectangle 63">
              <a:extLst>
                <a:ext uri="{FF2B5EF4-FFF2-40B4-BE49-F238E27FC236}">
                  <a16:creationId xmlns:a16="http://schemas.microsoft.com/office/drawing/2014/main" id="{7B5CF78A-9DDE-4B62-B027-64EA3E863A4E}"/>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defRPr sz="1800">
                  <a:solidFill>
                    <a:schemeClr val="accent6"/>
                  </a:solidFill>
                </a:defRPr>
              </a:pPr>
              <a:r>
                <a:rPr lang="zh-CN" altLang="en-US" dirty="0">
                  <a:ea typeface="Noto Sans CJK SC Regular" panose="020B0500000000000000" pitchFamily="34" charset="-128"/>
                </a:rPr>
                <a:t>说话的主题</a:t>
              </a:r>
            </a:p>
          </p:txBody>
        </p:sp>
        <p:sp>
          <p:nvSpPr>
            <p:cNvPr id="65" name="Arrow: Pentagon 64">
              <a:extLst>
                <a:ext uri="{FF2B5EF4-FFF2-40B4-BE49-F238E27FC236}">
                  <a16:creationId xmlns:a16="http://schemas.microsoft.com/office/drawing/2014/main" id="{D5E1212B-51B4-45DF-8C92-CE65CCAD854E}"/>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66" name="Arrow: Pentagon 65">
              <a:extLst>
                <a:ext uri="{FF2B5EF4-FFF2-40B4-BE49-F238E27FC236}">
                  <a16:creationId xmlns:a16="http://schemas.microsoft.com/office/drawing/2014/main" id="{35E3CB13-FF6D-4594-B221-8D0058281A9A}"/>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67" name="Rectangle 66">
              <a:extLst>
                <a:ext uri="{FF2B5EF4-FFF2-40B4-BE49-F238E27FC236}">
                  <a16:creationId xmlns:a16="http://schemas.microsoft.com/office/drawing/2014/main" id="{A079614B-F0A2-45B5-9AF0-34AF49B86EDC}"/>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任务</a:t>
              </a:r>
              <a:endParaRPr lang="zh-CN" altLang="en-US" dirty="0">
                <a:ea typeface="Noto Sans CJK SC Regular" panose="020B0500000000000000" pitchFamily="34" charset="-128"/>
              </a:endParaRPr>
            </a:p>
          </p:txBody>
        </p:sp>
        <p:sp>
          <p:nvSpPr>
            <p:cNvPr id="68" name="Rectangle 67">
              <a:extLst>
                <a:ext uri="{FF2B5EF4-FFF2-40B4-BE49-F238E27FC236}">
                  <a16:creationId xmlns:a16="http://schemas.microsoft.com/office/drawing/2014/main" id="{1CA280A8-3CC1-478C-80F6-A12FB6D6260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人</a:t>
              </a:r>
              <a:endParaRPr lang="zh-CN" altLang="en-US" dirty="0">
                <a:ea typeface="Noto Sans CJK SC Regular" panose="020B0500000000000000" pitchFamily="34" charset="-128"/>
              </a:endParaRPr>
            </a:p>
          </p:txBody>
        </p:sp>
      </p:grpSp>
      <p:grpSp>
        <p:nvGrpSpPr>
          <p:cNvPr id="69" name="Group 68">
            <a:extLst>
              <a:ext uri="{FF2B5EF4-FFF2-40B4-BE49-F238E27FC236}">
                <a16:creationId xmlns:a16="http://schemas.microsoft.com/office/drawing/2014/main" id="{1D978D17-652C-45CD-9EE4-EE080380256F}"/>
              </a:ext>
            </a:extLst>
          </p:cNvPr>
          <p:cNvGrpSpPr/>
          <p:nvPr/>
        </p:nvGrpSpPr>
        <p:grpSpPr>
          <a:xfrm>
            <a:off x="161925" y="3190597"/>
            <a:ext cx="2037427" cy="2229405"/>
            <a:chOff x="3464880" y="2924794"/>
            <a:chExt cx="2037427" cy="2229405"/>
          </a:xfrm>
        </p:grpSpPr>
        <p:sp>
          <p:nvSpPr>
            <p:cNvPr id="70" name="Rectangle 69">
              <a:extLst>
                <a:ext uri="{FF2B5EF4-FFF2-40B4-BE49-F238E27FC236}">
                  <a16:creationId xmlns:a16="http://schemas.microsoft.com/office/drawing/2014/main" id="{F493110D-B44C-4B70-9642-233D6E8943F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defRPr sz="1800">
                  <a:solidFill>
                    <a:schemeClr val="accent6"/>
                  </a:solidFill>
                </a:defRPr>
              </a:pPr>
              <a:r>
                <a:rPr lang="zh-CN" altLang="en-US" dirty="0">
                  <a:ea typeface="Noto Sans CJK SC Regular" panose="020B0500000000000000" pitchFamily="34" charset="-128"/>
                </a:rPr>
                <a:t>声音中</a:t>
              </a:r>
              <a:br>
                <a:rPr lang="en-US" altLang="zh-CN" dirty="0">
                  <a:ea typeface="Noto Sans CJK SC Regular" panose="020B0500000000000000" pitchFamily="34" charset="-128"/>
                </a:rPr>
              </a:br>
              <a:r>
                <a:rPr lang="zh-CN" altLang="en-US" dirty="0">
                  <a:ea typeface="Noto Sans CJK SC Regular" panose="020B0500000000000000" pitchFamily="34" charset="-128"/>
                </a:rPr>
                <a:t>的情绪</a:t>
              </a:r>
            </a:p>
          </p:txBody>
        </p:sp>
        <p:sp>
          <p:nvSpPr>
            <p:cNvPr id="71" name="Arrow: Pentagon 70">
              <a:extLst>
                <a:ext uri="{FF2B5EF4-FFF2-40B4-BE49-F238E27FC236}">
                  <a16:creationId xmlns:a16="http://schemas.microsoft.com/office/drawing/2014/main" id="{8CEF1BFD-1E21-4F83-AA72-1142F3689968}"/>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72" name="Arrow: Pentagon 71">
              <a:extLst>
                <a:ext uri="{FF2B5EF4-FFF2-40B4-BE49-F238E27FC236}">
                  <a16:creationId xmlns:a16="http://schemas.microsoft.com/office/drawing/2014/main" id="{114ED77B-8DB2-4848-843A-50680A15D3F2}"/>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73" name="Rectangle 72">
              <a:extLst>
                <a:ext uri="{FF2B5EF4-FFF2-40B4-BE49-F238E27FC236}">
                  <a16:creationId xmlns:a16="http://schemas.microsoft.com/office/drawing/2014/main" id="{8E6B8934-B411-4A24-9864-A8BF74B341F2}"/>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音调变化较小</a:t>
              </a:r>
              <a:endParaRPr lang="zh-CN" altLang="en-US" dirty="0">
                <a:ea typeface="Noto Sans CJK SC Regular" panose="020B0500000000000000" pitchFamily="34" charset="-128"/>
              </a:endParaRPr>
            </a:p>
          </p:txBody>
        </p:sp>
        <p:sp>
          <p:nvSpPr>
            <p:cNvPr id="74" name="Rectangle 73">
              <a:extLst>
                <a:ext uri="{FF2B5EF4-FFF2-40B4-BE49-F238E27FC236}">
                  <a16:creationId xmlns:a16="http://schemas.microsoft.com/office/drawing/2014/main" id="{08491DDB-1993-478F-8A45-CD9D95DCCF7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音调变化较大</a:t>
              </a:r>
              <a:endParaRPr lang="zh-CN" altLang="en-US" dirty="0">
                <a:ea typeface="Noto Sans CJK SC Regular" panose="020B0500000000000000" pitchFamily="34" charset="-128"/>
              </a:endParaRPr>
            </a:p>
          </p:txBody>
        </p:sp>
      </p:grpSp>
      <p:grpSp>
        <p:nvGrpSpPr>
          <p:cNvPr id="75" name="Group 74">
            <a:extLst>
              <a:ext uri="{FF2B5EF4-FFF2-40B4-BE49-F238E27FC236}">
                <a16:creationId xmlns:a16="http://schemas.microsoft.com/office/drawing/2014/main" id="{35ECE33A-3F68-4BAA-938B-FF9763E16DBB}"/>
              </a:ext>
            </a:extLst>
          </p:cNvPr>
          <p:cNvGrpSpPr/>
          <p:nvPr/>
        </p:nvGrpSpPr>
        <p:grpSpPr>
          <a:xfrm>
            <a:off x="10078373" y="3190597"/>
            <a:ext cx="2037427" cy="2229405"/>
            <a:chOff x="3464880" y="2924794"/>
            <a:chExt cx="2037427" cy="2229405"/>
          </a:xfrm>
        </p:grpSpPr>
        <p:sp>
          <p:nvSpPr>
            <p:cNvPr id="76" name="Rectangle 75">
              <a:extLst>
                <a:ext uri="{FF2B5EF4-FFF2-40B4-BE49-F238E27FC236}">
                  <a16:creationId xmlns:a16="http://schemas.microsoft.com/office/drawing/2014/main" id="{55826D4A-CF2B-4090-A879-61652857DDD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lstStyle/>
            <a:p>
              <a:pPr algn="ctr">
                <a:defRPr sz="1800">
                  <a:solidFill>
                    <a:schemeClr val="accent6"/>
                  </a:solidFill>
                </a:defRPr>
              </a:pPr>
              <a:r>
                <a:rPr lang="zh-CN" altLang="en-US">
                  <a:ea typeface="Noto Sans CJK SC Regular" panose="020B0500000000000000" pitchFamily="34" charset="-128"/>
                </a:rPr>
                <a:t>面部表情</a:t>
              </a:r>
              <a:endParaRPr lang="zh-CN" altLang="en-US" dirty="0">
                <a:ea typeface="Noto Sans CJK SC Regular" panose="020B0500000000000000" pitchFamily="34" charset="-128"/>
              </a:endParaRPr>
            </a:p>
          </p:txBody>
        </p:sp>
        <p:sp>
          <p:nvSpPr>
            <p:cNvPr id="77" name="Arrow: Pentagon 76">
              <a:extLst>
                <a:ext uri="{FF2B5EF4-FFF2-40B4-BE49-F238E27FC236}">
                  <a16:creationId xmlns:a16="http://schemas.microsoft.com/office/drawing/2014/main" id="{50089CEA-6E42-4D1D-8D57-BA887CB5C93D}"/>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78" name="Arrow: Pentagon 77">
              <a:extLst>
                <a:ext uri="{FF2B5EF4-FFF2-40B4-BE49-F238E27FC236}">
                  <a16:creationId xmlns:a16="http://schemas.microsoft.com/office/drawing/2014/main" id="{A0FB8245-1786-4208-997B-44593ED55BD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79" name="Rectangle 78">
              <a:extLst>
                <a:ext uri="{FF2B5EF4-FFF2-40B4-BE49-F238E27FC236}">
                  <a16:creationId xmlns:a16="http://schemas.microsoft.com/office/drawing/2014/main" id="{C20B9F18-00CF-40D5-A969-48C0F1BBC827}"/>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控制</a:t>
              </a:r>
              <a:endParaRPr lang="zh-CN" altLang="en-US" dirty="0">
                <a:ea typeface="Noto Sans CJK SC Regular" panose="020B0500000000000000" pitchFamily="34" charset="-128"/>
              </a:endParaRPr>
            </a:p>
          </p:txBody>
        </p:sp>
        <p:sp>
          <p:nvSpPr>
            <p:cNvPr id="80" name="Rectangle 79">
              <a:extLst>
                <a:ext uri="{FF2B5EF4-FFF2-40B4-BE49-F238E27FC236}">
                  <a16:creationId xmlns:a16="http://schemas.microsoft.com/office/drawing/2014/main" id="{9743F0D7-9107-4B24-8806-926EE7027EF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活跃</a:t>
              </a:r>
              <a:endParaRPr lang="zh-CN" altLang="en-US" dirty="0">
                <a:ea typeface="Noto Sans CJK SC Regular" panose="020B0500000000000000" pitchFamily="34" charset="-128"/>
              </a:endParaRPr>
            </a:p>
          </p:txBody>
        </p:sp>
      </p:grpSp>
      <p:grpSp>
        <p:nvGrpSpPr>
          <p:cNvPr id="81" name="Group 80">
            <a:extLst>
              <a:ext uri="{FF2B5EF4-FFF2-40B4-BE49-F238E27FC236}">
                <a16:creationId xmlns:a16="http://schemas.microsoft.com/office/drawing/2014/main" id="{1E157F04-1CCC-4990-999B-9EEA9F5B568A}"/>
              </a:ext>
            </a:extLst>
          </p:cNvPr>
          <p:cNvGrpSpPr/>
          <p:nvPr/>
        </p:nvGrpSpPr>
        <p:grpSpPr>
          <a:xfrm>
            <a:off x="8345933" y="3190597"/>
            <a:ext cx="2037427" cy="2229405"/>
            <a:chOff x="3464880" y="2924794"/>
            <a:chExt cx="2037427" cy="2229405"/>
          </a:xfrm>
        </p:grpSpPr>
        <p:sp>
          <p:nvSpPr>
            <p:cNvPr id="82" name="Rectangle 81">
              <a:extLst>
                <a:ext uri="{FF2B5EF4-FFF2-40B4-BE49-F238E27FC236}">
                  <a16:creationId xmlns:a16="http://schemas.microsoft.com/office/drawing/2014/main" id="{2B83C12A-8DD8-42D1-A886-6F6216A56FA9}"/>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defRPr sz="1800">
                  <a:solidFill>
                    <a:schemeClr val="accent6"/>
                  </a:solidFill>
                </a:defRPr>
              </a:pPr>
              <a:r>
                <a:rPr lang="zh-CN" altLang="en-US">
                  <a:ea typeface="Noto Sans CJK SC Regular" panose="020B0500000000000000" pitchFamily="34" charset="-128"/>
                </a:rPr>
                <a:t>身体姿势</a:t>
              </a:r>
              <a:endParaRPr lang="zh-CN" altLang="en-US" dirty="0">
                <a:ea typeface="Noto Sans CJK SC Regular" panose="020B0500000000000000" pitchFamily="34" charset="-128"/>
              </a:endParaRPr>
            </a:p>
          </p:txBody>
        </p:sp>
        <p:sp>
          <p:nvSpPr>
            <p:cNvPr id="83" name="Arrow: Pentagon 82">
              <a:extLst>
                <a:ext uri="{FF2B5EF4-FFF2-40B4-BE49-F238E27FC236}">
                  <a16:creationId xmlns:a16="http://schemas.microsoft.com/office/drawing/2014/main" id="{F64A4673-1EAC-423E-92A0-393B08E4A083}"/>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84" name="Arrow: Pentagon 83">
              <a:extLst>
                <a:ext uri="{FF2B5EF4-FFF2-40B4-BE49-F238E27FC236}">
                  <a16:creationId xmlns:a16="http://schemas.microsoft.com/office/drawing/2014/main" id="{32AE88B0-F3D4-472E-B09B-9649E71EFF6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85" name="Rectangle 84">
              <a:extLst>
                <a:ext uri="{FF2B5EF4-FFF2-40B4-BE49-F238E27FC236}">
                  <a16:creationId xmlns:a16="http://schemas.microsoft.com/office/drawing/2014/main" id="{EA1A6F98-49F0-4FB6-B5D6-D57A56E3CFA3}"/>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僵硬</a:t>
              </a:r>
              <a:endParaRPr lang="zh-CN" altLang="en-US" dirty="0">
                <a:ea typeface="Noto Sans CJK SC Regular" panose="020B0500000000000000" pitchFamily="34" charset="-128"/>
              </a:endParaRPr>
            </a:p>
          </p:txBody>
        </p:sp>
        <p:sp>
          <p:nvSpPr>
            <p:cNvPr id="86" name="Rectangle 85">
              <a:extLst>
                <a:ext uri="{FF2B5EF4-FFF2-40B4-BE49-F238E27FC236}">
                  <a16:creationId xmlns:a16="http://schemas.microsoft.com/office/drawing/2014/main" id="{912AF99B-4501-4BA7-A87A-0DEF49861B99}"/>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随意</a:t>
              </a:r>
              <a:endParaRPr lang="zh-CN" altLang="en-US" dirty="0">
                <a:ea typeface="Noto Sans CJK SC Regular" panose="020B0500000000000000" pitchFamily="34" charset="-128"/>
              </a:endParaRPr>
            </a:p>
          </p:txBody>
        </p:sp>
      </p:grpSp>
      <p:grpSp>
        <p:nvGrpSpPr>
          <p:cNvPr id="87" name="Group 86">
            <a:extLst>
              <a:ext uri="{FF2B5EF4-FFF2-40B4-BE49-F238E27FC236}">
                <a16:creationId xmlns:a16="http://schemas.microsoft.com/office/drawing/2014/main" id="{DFF50DB3-C716-4647-8723-3FB16FB5ADF2}"/>
              </a:ext>
            </a:extLst>
          </p:cNvPr>
          <p:cNvGrpSpPr/>
          <p:nvPr/>
        </p:nvGrpSpPr>
        <p:grpSpPr>
          <a:xfrm>
            <a:off x="6613493" y="3190597"/>
            <a:ext cx="2037427" cy="2229405"/>
            <a:chOff x="3464880" y="2924794"/>
            <a:chExt cx="2037427" cy="2229405"/>
          </a:xfrm>
        </p:grpSpPr>
        <p:sp>
          <p:nvSpPr>
            <p:cNvPr id="88" name="Rectangle 87">
              <a:extLst>
                <a:ext uri="{FF2B5EF4-FFF2-40B4-BE49-F238E27FC236}">
                  <a16:creationId xmlns:a16="http://schemas.microsoft.com/office/drawing/2014/main" id="{B9330904-8CD7-47EA-83B6-965336E6559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defRPr sz="1800">
                  <a:solidFill>
                    <a:schemeClr val="accent6"/>
                  </a:solidFill>
                </a:defRPr>
              </a:pPr>
              <a:r>
                <a:rPr lang="zh-CN" altLang="en-US">
                  <a:ea typeface="Noto Sans CJK SC Regular" panose="020B0500000000000000" pitchFamily="34" charset="-128"/>
                </a:rPr>
                <a:t>手部动作</a:t>
              </a:r>
              <a:endParaRPr lang="zh-CN" altLang="en-US" dirty="0">
                <a:ea typeface="Noto Sans CJK SC Regular" panose="020B0500000000000000" pitchFamily="34" charset="-128"/>
              </a:endParaRPr>
            </a:p>
          </p:txBody>
        </p:sp>
        <p:sp>
          <p:nvSpPr>
            <p:cNvPr id="89" name="Arrow: Pentagon 88">
              <a:extLst>
                <a:ext uri="{FF2B5EF4-FFF2-40B4-BE49-F238E27FC236}">
                  <a16:creationId xmlns:a16="http://schemas.microsoft.com/office/drawing/2014/main" id="{9653F72D-8B4E-43A1-82DD-36AEA7D0A64C}"/>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90" name="Arrow: Pentagon 89">
              <a:extLst>
                <a:ext uri="{FF2B5EF4-FFF2-40B4-BE49-F238E27FC236}">
                  <a16:creationId xmlns:a16="http://schemas.microsoft.com/office/drawing/2014/main" id="{9099FAB3-F144-44EA-B1A0-B18BB29E851D}"/>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91" name="Rectangle 90">
              <a:extLst>
                <a:ext uri="{FF2B5EF4-FFF2-40B4-BE49-F238E27FC236}">
                  <a16:creationId xmlns:a16="http://schemas.microsoft.com/office/drawing/2014/main" id="{A5D4DE69-703A-4877-ADD6-7E60EAE0B85E}"/>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较少</a:t>
              </a:r>
              <a:endParaRPr lang="zh-CN" altLang="en-US" dirty="0">
                <a:ea typeface="Noto Sans CJK SC Regular" panose="020B0500000000000000" pitchFamily="34" charset="-128"/>
              </a:endParaRPr>
            </a:p>
          </p:txBody>
        </p:sp>
        <p:sp>
          <p:nvSpPr>
            <p:cNvPr id="92" name="Rectangle 91">
              <a:extLst>
                <a:ext uri="{FF2B5EF4-FFF2-40B4-BE49-F238E27FC236}">
                  <a16:creationId xmlns:a16="http://schemas.microsoft.com/office/drawing/2014/main" id="{FD380BDB-E186-47E4-86EF-AE240D75AD70}"/>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较多</a:t>
              </a:r>
              <a:endParaRPr lang="zh-CN" altLang="en-US" dirty="0">
                <a:ea typeface="Noto Sans CJK SC Regular" panose="020B0500000000000000" pitchFamily="34" charset="-128"/>
              </a:endParaRPr>
            </a:p>
          </p:txBody>
        </p:sp>
      </p:grpSp>
    </p:spTree>
    <p:extLst>
      <p:ext uri="{BB962C8B-B14F-4D97-AF65-F5344CB8AC3E}">
        <p14:creationId xmlns:p14="http://schemas.microsoft.com/office/powerpoint/2010/main" val="16561350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outHorizontal)">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barn(outHorizontal)">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barn(outHorizontal)">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barn(outHorizontal)">
                                      <p:cBhvr>
                                        <p:cTn id="22" dur="500"/>
                                        <p:tgtEl>
                                          <p:spTgt spid="8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nodeType="click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barn(outHorizontal)">
                                      <p:cBhvr>
                                        <p:cTn id="27" dur="500"/>
                                        <p:tgtEl>
                                          <p:spTgt spid="8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barn(outHorizontal)">
                                      <p:cBhvr>
                                        <p:cTn id="3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6405CA-B1CA-4C28-9270-FBCA21A93DD2}"/>
              </a:ext>
            </a:extLst>
          </p:cNvPr>
          <p:cNvSpPr>
            <a:spLocks noGrp="1"/>
          </p:cNvSpPr>
          <p:nvPr>
            <p:ph type="title"/>
          </p:nvPr>
        </p:nvSpPr>
        <p:spPr>
          <a:xfrm>
            <a:off x="390526" y="228600"/>
            <a:ext cx="11572874" cy="1009650"/>
          </a:xfrm>
        </p:spPr>
        <p:txBody>
          <a:bodyPr/>
          <a:lstStyle/>
          <a:p>
            <a:r>
              <a:rPr lang="zh-CN" altLang="en-US">
                <a:ea typeface="Noto Sans CJK SC Bold" panose="020B0800000000000000" pitchFamily="34" charset="-128"/>
              </a:rPr>
              <a:t>响应性</a:t>
            </a:r>
            <a:endParaRPr lang="zh-CN" altLang="en-US" dirty="0">
              <a:ea typeface="Noto Sans CJK SC Bold" panose="020B0800000000000000" pitchFamily="34" charset="-128"/>
            </a:endParaRPr>
          </a:p>
        </p:txBody>
      </p:sp>
      <p:sp>
        <p:nvSpPr>
          <p:cNvPr id="4" name="Slide Number Placeholder 3">
            <a:extLst>
              <a:ext uri="{FF2B5EF4-FFF2-40B4-BE49-F238E27FC236}">
                <a16:creationId xmlns:a16="http://schemas.microsoft.com/office/drawing/2014/main" id="{A4CB2EA9-7626-488B-A230-E93BF04E9986}"/>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18</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29DC30C9-EB16-4F41-8978-FEE7D3030C8D}"/>
              </a:ext>
            </a:extLst>
          </p:cNvPr>
          <p:cNvSpPr>
            <a:spLocks noGrp="1"/>
          </p:cNvSpPr>
          <p:nvPr>
            <p:ph type="ftr" sz="quarter" idx="13"/>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9" name="Content Placeholder 8">
            <a:extLst>
              <a:ext uri="{FF2B5EF4-FFF2-40B4-BE49-F238E27FC236}">
                <a16:creationId xmlns:a16="http://schemas.microsoft.com/office/drawing/2014/main" id="{014F8CDB-0ED4-4C18-B5E9-5D5E1681E30E}"/>
              </a:ext>
            </a:extLst>
          </p:cNvPr>
          <p:cNvSpPr>
            <a:spLocks noGrp="1"/>
          </p:cNvSpPr>
          <p:nvPr>
            <p:ph sz="half" idx="1"/>
          </p:nvPr>
        </p:nvSpPr>
        <p:spPr>
          <a:xfrm>
            <a:off x="228600" y="2316164"/>
            <a:ext cx="3497239" cy="1970578"/>
          </a:xfrm>
        </p:spPr>
        <p:txBody>
          <a:bodyPr wrap="square" anchor="ctr">
            <a:noAutofit/>
          </a:bodyPr>
          <a:lstStyle/>
          <a:p>
            <a:pPr algn="r">
              <a:spcBef>
                <a:spcPct val="0"/>
              </a:spcBef>
              <a:buClrTx/>
              <a:buSzTx/>
              <a:buFontTx/>
              <a:buNone/>
              <a:defRPr sz="2400"/>
            </a:pPr>
            <a:r>
              <a:rPr lang="zh-CN" altLang="en-US">
                <a:ea typeface="Noto Sans CJK SC Regular" panose="020B0500000000000000" pitchFamily="34" charset="-128"/>
              </a:rPr>
              <a:t>言语线索</a:t>
            </a:r>
          </a:p>
          <a:p>
            <a:pPr algn="r">
              <a:spcBef>
                <a:spcPct val="0"/>
              </a:spcBef>
              <a:buClrTx/>
              <a:buSzTx/>
              <a:buFontTx/>
              <a:buNone/>
            </a:pPr>
            <a:endParaRPr lang="zh-CN" altLang="en-US" sz="2400">
              <a:ea typeface="Noto Sans CJK SC Regular" panose="020B0500000000000000" pitchFamily="34" charset="-128"/>
              <a:cs typeface="+mn-cs"/>
            </a:endParaRPr>
          </a:p>
          <a:p>
            <a:pPr algn="r">
              <a:spcBef>
                <a:spcPct val="0"/>
              </a:spcBef>
              <a:buClrTx/>
              <a:buSzTx/>
              <a:buFontTx/>
              <a:buNone/>
              <a:defRPr sz="2400"/>
            </a:pPr>
            <a:r>
              <a:rPr lang="zh-CN" altLang="en-US">
                <a:ea typeface="Noto Sans CJK SC Regular" panose="020B0500000000000000" pitchFamily="34" charset="-128"/>
              </a:rPr>
              <a:t>非言语线索</a:t>
            </a:r>
            <a:endParaRPr lang="zh-CN" altLang="en-US" dirty="0">
              <a:ea typeface="Noto Sans CJK SC Regular" panose="020B0500000000000000" pitchFamily="34" charset="-128"/>
            </a:endParaRPr>
          </a:p>
        </p:txBody>
      </p:sp>
      <p:grpSp>
        <p:nvGrpSpPr>
          <p:cNvPr id="21" name="Group 20">
            <a:extLst>
              <a:ext uri="{FF2B5EF4-FFF2-40B4-BE49-F238E27FC236}">
                <a16:creationId xmlns:a16="http://schemas.microsoft.com/office/drawing/2014/main" id="{748F420B-33CF-414F-9D0F-FB838CD31E10}"/>
              </a:ext>
            </a:extLst>
          </p:cNvPr>
          <p:cNvGrpSpPr/>
          <p:nvPr/>
        </p:nvGrpSpPr>
        <p:grpSpPr>
          <a:xfrm>
            <a:off x="4037744" y="2316163"/>
            <a:ext cx="7647768" cy="2382327"/>
            <a:chOff x="4037744" y="2316163"/>
            <a:chExt cx="7647768" cy="2382327"/>
          </a:xfrm>
        </p:grpSpPr>
        <p:grpSp>
          <p:nvGrpSpPr>
            <p:cNvPr id="22" name="Group 21">
              <a:extLst>
                <a:ext uri="{FF2B5EF4-FFF2-40B4-BE49-F238E27FC236}">
                  <a16:creationId xmlns:a16="http://schemas.microsoft.com/office/drawing/2014/main" id="{CCC3C7B0-ACC8-44AC-B96D-049A97B1CC52}"/>
                </a:ext>
              </a:extLst>
            </p:cNvPr>
            <p:cNvGrpSpPr/>
            <p:nvPr/>
          </p:nvGrpSpPr>
          <p:grpSpPr>
            <a:xfrm>
              <a:off x="4411120" y="2343386"/>
              <a:ext cx="7274392" cy="1947672"/>
              <a:chOff x="4411120" y="1684950"/>
              <a:chExt cx="7274392" cy="1947672"/>
            </a:xfrm>
          </p:grpSpPr>
          <p:pic>
            <p:nvPicPr>
              <p:cNvPr id="28" name="Picture 27" descr="A person in a suit  Description automatically generated with medium confidence">
                <a:extLst>
                  <a:ext uri="{FF2B5EF4-FFF2-40B4-BE49-F238E27FC236}">
                    <a16:creationId xmlns:a16="http://schemas.microsoft.com/office/drawing/2014/main" id="{E3D56133-5214-424D-A1C1-0D5C4B70C1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1684950"/>
                <a:ext cx="1407123" cy="1943355"/>
              </a:xfrm>
              <a:prstGeom prst="rect">
                <a:avLst/>
              </a:prstGeom>
            </p:spPr>
          </p:pic>
          <p:pic>
            <p:nvPicPr>
              <p:cNvPr id="29" name="Picture 28" descr="A person in a suit  Description automatically generated with low confidence">
                <a:extLst>
                  <a:ext uri="{FF2B5EF4-FFF2-40B4-BE49-F238E27FC236}">
                    <a16:creationId xmlns:a16="http://schemas.microsoft.com/office/drawing/2014/main" id="{68FB0EBD-B1F7-435D-8751-E6D82135660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5947" y="1684950"/>
                <a:ext cx="1394200" cy="1947672"/>
              </a:xfrm>
              <a:prstGeom prst="rect">
                <a:avLst/>
              </a:prstGeom>
            </p:spPr>
          </p:pic>
          <p:pic>
            <p:nvPicPr>
              <p:cNvPr id="30" name="Picture 29" descr="A person wearing a suit  Description automatically generated with medium confidence">
                <a:extLst>
                  <a:ext uri="{FF2B5EF4-FFF2-40B4-BE49-F238E27FC236}">
                    <a16:creationId xmlns:a16="http://schemas.microsoft.com/office/drawing/2014/main" id="{8C925706-6E02-4D79-9C53-07838810F92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1684950"/>
                <a:ext cx="1394200" cy="1946620"/>
              </a:xfrm>
              <a:prstGeom prst="rect">
                <a:avLst/>
              </a:prstGeom>
            </p:spPr>
          </p:pic>
          <p:pic>
            <p:nvPicPr>
              <p:cNvPr id="31" name="Picture 30" descr="A picture containing person, wall, clothing, indoor  Description automatically generated">
                <a:extLst>
                  <a:ext uri="{FF2B5EF4-FFF2-40B4-BE49-F238E27FC236}">
                    <a16:creationId xmlns:a16="http://schemas.microsoft.com/office/drawing/2014/main" id="{4152A77F-E08D-4C7F-B5F3-707C60B1D2C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1684950"/>
                <a:ext cx="1405757" cy="1947672"/>
              </a:xfrm>
              <a:prstGeom prst="rect">
                <a:avLst/>
              </a:prstGeom>
            </p:spPr>
          </p:pic>
        </p:grpSp>
        <p:cxnSp>
          <p:nvCxnSpPr>
            <p:cNvPr id="23" name="Straight Connector 22">
              <a:extLst>
                <a:ext uri="{FF2B5EF4-FFF2-40B4-BE49-F238E27FC236}">
                  <a16:creationId xmlns:a16="http://schemas.microsoft.com/office/drawing/2014/main" id="{30B625A6-BF9E-480D-BC62-E6A7413094D4}"/>
                </a:ext>
              </a:extLst>
            </p:cNvPr>
            <p:cNvCxnSpPr/>
            <p:nvPr/>
          </p:nvCxnSpPr>
          <p:spPr>
            <a:xfrm>
              <a:off x="4037744" y="2316163"/>
              <a:ext cx="0" cy="1989137"/>
            </a:xfrm>
            <a:prstGeom prst="line">
              <a:avLst/>
            </a:prstGeom>
            <a:ln w="15875"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AC894DF-D4FF-4A8A-8483-F38E5306A064}"/>
                </a:ext>
              </a:extLst>
            </p:cNvPr>
            <p:cNvSpPr txBox="1"/>
            <p:nvPr/>
          </p:nvSpPr>
          <p:spPr>
            <a:xfrm>
              <a:off x="4663630" y="4288455"/>
              <a:ext cx="769326" cy="369332"/>
            </a:xfrm>
            <a:prstGeom prst="rect">
              <a:avLst/>
            </a:prstGeom>
            <a:noFill/>
          </p:spPr>
          <p:txBody>
            <a:bodyPr wrap="square">
              <a:noAutofit/>
            </a:bodyPr>
            <a:lstStyle/>
            <a:p>
              <a:pPr algn="ctr"/>
              <a:r>
                <a:rPr lang="zh-CN" altLang="en-US">
                  <a:ea typeface="Noto Sans CJK SC Regular" panose="020B0500000000000000" pitchFamily="34" charset="-128"/>
                </a:rPr>
                <a:t> </a:t>
              </a:r>
              <a:r>
                <a:rPr lang="en-US" altLang="zh-CN">
                  <a:ea typeface="Noto Sans CJK SC Regular" panose="020B0500000000000000" pitchFamily="34" charset="-128"/>
                </a:rPr>
                <a:t>Kyle</a:t>
              </a:r>
              <a:endParaRPr lang="en-US" altLang="zh-CN" dirty="0">
                <a:ea typeface="Noto Sans CJK SC Regular" panose="020B0500000000000000" pitchFamily="34" charset="-128"/>
              </a:endParaRPr>
            </a:p>
          </p:txBody>
        </p:sp>
        <p:sp>
          <p:nvSpPr>
            <p:cNvPr id="25" name="TextBox 24">
              <a:extLst>
                <a:ext uri="{FF2B5EF4-FFF2-40B4-BE49-F238E27FC236}">
                  <a16:creationId xmlns:a16="http://schemas.microsoft.com/office/drawing/2014/main" id="{D72C49A1-7182-426A-B798-093F1642D6EF}"/>
                </a:ext>
              </a:extLst>
            </p:cNvPr>
            <p:cNvSpPr txBox="1"/>
            <p:nvPr/>
          </p:nvSpPr>
          <p:spPr>
            <a:xfrm>
              <a:off x="6503168" y="4329158"/>
              <a:ext cx="1139758" cy="369332"/>
            </a:xfrm>
            <a:prstGeom prst="rect">
              <a:avLst/>
            </a:prstGeom>
            <a:noFill/>
          </p:spPr>
          <p:txBody>
            <a:bodyPr wrap="square">
              <a:noAutofit/>
            </a:bodyPr>
            <a:lstStyle/>
            <a:p>
              <a:pPr algn="ctr"/>
              <a:r>
                <a:rPr lang="zh-CN" altLang="en-US">
                  <a:ea typeface="Noto Sans CJK SC Regular" panose="020B0500000000000000" pitchFamily="34" charset="-128"/>
                </a:rPr>
                <a:t> </a:t>
              </a:r>
              <a:r>
                <a:rPr lang="en-US" altLang="zh-CN">
                  <a:ea typeface="Noto Sans CJK SC Regular" panose="020B0500000000000000" pitchFamily="34" charset="-128"/>
                </a:rPr>
                <a:t>Lana</a:t>
              </a:r>
              <a:endParaRPr lang="en-US" altLang="zh-CN" dirty="0">
                <a:ea typeface="Noto Sans CJK SC Regular" panose="020B0500000000000000" pitchFamily="34" charset="-128"/>
              </a:endParaRPr>
            </a:p>
          </p:txBody>
        </p:sp>
        <p:sp>
          <p:nvSpPr>
            <p:cNvPr id="26" name="TextBox 25">
              <a:extLst>
                <a:ext uri="{FF2B5EF4-FFF2-40B4-BE49-F238E27FC236}">
                  <a16:creationId xmlns:a16="http://schemas.microsoft.com/office/drawing/2014/main" id="{B442CC83-0ABE-4B9A-9317-BE54130372A3}"/>
                </a:ext>
              </a:extLst>
            </p:cNvPr>
            <p:cNvSpPr txBox="1"/>
            <p:nvPr/>
          </p:nvSpPr>
          <p:spPr>
            <a:xfrm>
              <a:off x="8455072" y="4329158"/>
              <a:ext cx="1139758" cy="369332"/>
            </a:xfrm>
            <a:prstGeom prst="rect">
              <a:avLst/>
            </a:prstGeom>
            <a:noFill/>
          </p:spPr>
          <p:txBody>
            <a:bodyPr wrap="square">
              <a:noAutofit/>
            </a:bodyPr>
            <a:lstStyle/>
            <a:p>
              <a:pPr algn="ctr"/>
              <a:r>
                <a:rPr lang="en-US" altLang="zh-CN">
                  <a:ea typeface="Noto Sans CJK SC Regular" panose="020B0500000000000000" pitchFamily="34" charset="-128"/>
                </a:rPr>
                <a:t>AJ</a:t>
              </a:r>
              <a:endParaRPr lang="en-US" altLang="zh-CN" dirty="0">
                <a:ea typeface="Noto Sans CJK SC Regular" panose="020B0500000000000000" pitchFamily="34" charset="-128"/>
              </a:endParaRPr>
            </a:p>
          </p:txBody>
        </p:sp>
        <p:sp>
          <p:nvSpPr>
            <p:cNvPr id="27" name="TextBox 26">
              <a:extLst>
                <a:ext uri="{FF2B5EF4-FFF2-40B4-BE49-F238E27FC236}">
                  <a16:creationId xmlns:a16="http://schemas.microsoft.com/office/drawing/2014/main" id="{206370E7-2A82-4D03-AF79-FE0BBE2384DB}"/>
                </a:ext>
              </a:extLst>
            </p:cNvPr>
            <p:cNvSpPr txBox="1"/>
            <p:nvPr/>
          </p:nvSpPr>
          <p:spPr>
            <a:xfrm>
              <a:off x="10406976" y="4329158"/>
              <a:ext cx="1139758" cy="369332"/>
            </a:xfrm>
            <a:prstGeom prst="rect">
              <a:avLst/>
            </a:prstGeom>
            <a:noFill/>
          </p:spPr>
          <p:txBody>
            <a:bodyPr wrap="square">
              <a:noAutofit/>
            </a:bodyPr>
            <a:lstStyle/>
            <a:p>
              <a:pPr algn="ctr"/>
              <a:r>
                <a:rPr lang="en-US" altLang="zh-CN">
                  <a:ea typeface="Noto Sans CJK SC Regular" panose="020B0500000000000000" pitchFamily="34" charset="-128"/>
                </a:rPr>
                <a:t>Abby</a:t>
              </a:r>
              <a:endParaRPr lang="en-US" altLang="zh-CN" dirty="0">
                <a:ea typeface="Noto Sans CJK SC Regular" panose="020B0500000000000000" pitchFamily="34" charset="-128"/>
              </a:endParaRPr>
            </a:p>
          </p:txBody>
        </p:sp>
      </p:grpSp>
    </p:spTree>
    <p:extLst>
      <p:ext uri="{BB962C8B-B14F-4D97-AF65-F5344CB8AC3E}">
        <p14:creationId xmlns:p14="http://schemas.microsoft.com/office/powerpoint/2010/main" val="29832949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6CCC058-7160-45EF-BF6E-5B8DBE329161}"/>
              </a:ext>
            </a:extLst>
          </p:cNvPr>
          <p:cNvSpPr>
            <a:spLocks noGrp="1"/>
          </p:cNvSpPr>
          <p:nvPr>
            <p:ph type="title"/>
          </p:nvPr>
        </p:nvSpPr>
        <p:spPr>
          <a:xfrm>
            <a:off x="390526" y="228600"/>
            <a:ext cx="11572874" cy="1009650"/>
          </a:xfrm>
        </p:spPr>
        <p:txBody>
          <a:bodyPr/>
          <a:lstStyle/>
          <a:p>
            <a:r>
              <a:rPr lang="zh-CN" altLang="en-US" dirty="0">
                <a:ea typeface="Noto Sans CJK SC Bold" panose="020B0800000000000000" pitchFamily="34" charset="-128"/>
              </a:rPr>
              <a:t>客户</a:t>
            </a:r>
            <a:r>
              <a:rPr lang="en-US" altLang="zh-CN" dirty="0">
                <a:ea typeface="Noto Sans CJK SC Bold" panose="020B0800000000000000" pitchFamily="34" charset="-128"/>
              </a:rPr>
              <a:t>: </a:t>
            </a:r>
            <a:r>
              <a:rPr lang="zh-CN" altLang="en-US" dirty="0">
                <a:ea typeface="Noto Sans CJK SC Bold" panose="020B0800000000000000" pitchFamily="34" charset="-128"/>
              </a:rPr>
              <a:t>响应性观察</a:t>
            </a:r>
          </a:p>
        </p:txBody>
      </p:sp>
      <p:sp>
        <p:nvSpPr>
          <p:cNvPr id="6" name="Slide Number Placeholder 5">
            <a:extLst>
              <a:ext uri="{FF2B5EF4-FFF2-40B4-BE49-F238E27FC236}">
                <a16:creationId xmlns:a16="http://schemas.microsoft.com/office/drawing/2014/main" id="{50CD6EEE-8B11-4077-91F1-521B2CA142C5}"/>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19</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5079EAD9-5458-4501-B006-01A107310847}"/>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graphicFrame>
        <p:nvGraphicFramePr>
          <p:cNvPr id="14" name="Table 13">
            <a:extLst>
              <a:ext uri="{FF2B5EF4-FFF2-40B4-BE49-F238E27FC236}">
                <a16:creationId xmlns:a16="http://schemas.microsoft.com/office/drawing/2014/main" id="{22941407-A2C8-4EAC-8E70-96DBDFCBB1FF}"/>
              </a:ext>
            </a:extLst>
          </p:cNvPr>
          <p:cNvGraphicFramePr>
            <a:graphicFrameLocks noGrp="1"/>
          </p:cNvGraphicFramePr>
          <p:nvPr>
            <p:extLst>
              <p:ext uri="{D42A27DB-BD31-4B8C-83A1-F6EECF244321}">
                <p14:modId xmlns:p14="http://schemas.microsoft.com/office/powerpoint/2010/main" val="2675912650"/>
              </p:ext>
            </p:extLst>
          </p:nvPr>
        </p:nvGraphicFramePr>
        <p:xfrm>
          <a:off x="8662459" y="2300288"/>
          <a:ext cx="3110441" cy="429684"/>
        </p:xfrm>
        <a:graphic>
          <a:graphicData uri="http://schemas.openxmlformats.org/drawingml/2006/table">
            <a:tbl>
              <a:tblPr>
                <a:tableStyleId>{5FD0F851-EC5A-4D38-B0AD-8093EC10F338}</a:tableStyleId>
              </a:tblPr>
              <a:tblGrid>
                <a:gridCol w="557741">
                  <a:extLst>
                    <a:ext uri="{9D8B030D-6E8A-4147-A177-3AD203B41FA5}">
                      <a16:colId xmlns:a16="http://schemas.microsoft.com/office/drawing/2014/main" val="3316520189"/>
                    </a:ext>
                  </a:extLst>
                </a:gridCol>
                <a:gridCol w="2552700">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lang="zh-CN" altLang="en-US" noProof="0">
                          <a:latin typeface="Noto Sans CJK SC Regular" panose="020B0500000000000000" pitchFamily="34" charset="-128"/>
                          <a:ea typeface="Noto Sans CJK SC Regular" panose="020B0500000000000000" pitchFamily="34" charset="-128"/>
                        </a:rPr>
                        <a:t>做的</a:t>
                      </a:r>
                    </a:p>
                  </a:txBody>
                  <a:tcPr marL="0" marR="0" marT="0" marB="0" anchor="ctr">
                    <a:solidFill>
                      <a:schemeClr val="accent2"/>
                    </a:solidFill>
                  </a:tcPr>
                </a:tc>
                <a:tc>
                  <a:txBody>
                    <a:bodyPr/>
                    <a:lstStyle/>
                    <a:p>
                      <a:pPr>
                        <a:defRPr>
                          <a:solidFill>
                            <a:schemeClr val="accent6"/>
                          </a:solidFill>
                        </a:defRPr>
                      </a:pPr>
                      <a:r>
                        <a:rPr lang="zh-CN" altLang="en-US" noProof="0" dirty="0">
                          <a:latin typeface="Noto Sans CJK SC Regular" panose="020B0500000000000000" pitchFamily="34" charset="-128"/>
                          <a:ea typeface="Noto Sans CJK SC Regular" panose="020B0500000000000000" pitchFamily="34" charset="-128"/>
                        </a:rPr>
                        <a:t>非言语行为</a:t>
                      </a:r>
                    </a:p>
                  </a:txBody>
                  <a:tcPr anchor="ct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802C856E-61FA-4E3F-8494-35922313EDAD}"/>
              </a:ext>
            </a:extLst>
          </p:cNvPr>
          <p:cNvGraphicFramePr>
            <a:graphicFrameLocks noGrp="1"/>
          </p:cNvGraphicFramePr>
          <p:nvPr>
            <p:extLst>
              <p:ext uri="{D42A27DB-BD31-4B8C-83A1-F6EECF244321}">
                <p14:modId xmlns:p14="http://schemas.microsoft.com/office/powerpoint/2010/main" val="792299966"/>
              </p:ext>
            </p:extLst>
          </p:nvPr>
        </p:nvGraphicFramePr>
        <p:xfrm>
          <a:off x="390525" y="2316163"/>
          <a:ext cx="3186641" cy="429684"/>
        </p:xfrm>
        <a:graphic>
          <a:graphicData uri="http://schemas.openxmlformats.org/drawingml/2006/table">
            <a:tbl>
              <a:tblPr>
                <a:tableStyleId>{5FD0F851-EC5A-4D38-B0AD-8093EC10F338}</a:tableStyleId>
              </a:tblPr>
              <a:tblGrid>
                <a:gridCol w="600075">
                  <a:extLst>
                    <a:ext uri="{9D8B030D-6E8A-4147-A177-3AD203B41FA5}">
                      <a16:colId xmlns:a16="http://schemas.microsoft.com/office/drawing/2014/main" val="3316520189"/>
                    </a:ext>
                  </a:extLst>
                </a:gridCol>
                <a:gridCol w="2586566">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lang="zh-CN" altLang="en-US" baseline="0" noProof="0" dirty="0">
                          <a:ea typeface="Noto Sans CJK SC Regular" panose="020B0500000000000000" pitchFamily="34" charset="-128"/>
                        </a:rPr>
                        <a:t>说的</a:t>
                      </a:r>
                    </a:p>
                  </a:txBody>
                  <a:tcPr marL="0" marR="0" marT="0" marB="0" anchor="ctr">
                    <a:solidFill>
                      <a:schemeClr val="accent2"/>
                    </a:solidFill>
                  </a:tcPr>
                </a:tc>
                <a:tc>
                  <a:txBody>
                    <a:bodyPr/>
                    <a:lstStyle/>
                    <a:p>
                      <a:pPr>
                        <a:defRPr>
                          <a:solidFill>
                            <a:schemeClr val="accent6"/>
                          </a:solidFill>
                        </a:defRPr>
                      </a:pPr>
                      <a:r>
                        <a:rPr lang="zh-CN" altLang="en-US" baseline="0" noProof="0" dirty="0">
                          <a:ea typeface="Noto Sans CJK SC Regular" panose="020B0500000000000000" pitchFamily="34" charset="-128"/>
                        </a:rPr>
                        <a:t>言语行为</a:t>
                      </a:r>
                    </a:p>
                  </a:txBody>
                  <a:tcPr anchor="ctr">
                    <a:solidFill>
                      <a:schemeClr val="accent5"/>
                    </a:solidFill>
                  </a:tcPr>
                </a:tc>
                <a:extLst>
                  <a:ext uri="{0D108BD9-81ED-4DB2-BD59-A6C34878D82A}">
                    <a16:rowId xmlns:a16="http://schemas.microsoft.com/office/drawing/2014/main" val="4173734823"/>
                  </a:ext>
                </a:extLst>
              </a:tr>
            </a:tbl>
          </a:graphicData>
        </a:graphic>
      </p:graphicFrame>
      <p:sp>
        <p:nvSpPr>
          <p:cNvPr id="49" name="Freeform: Shape 48">
            <a:extLst>
              <a:ext uri="{FF2B5EF4-FFF2-40B4-BE49-F238E27FC236}">
                <a16:creationId xmlns:a16="http://schemas.microsoft.com/office/drawing/2014/main" id="{CC977A04-5180-4C48-AE50-76F8FA6A797F}"/>
              </a:ext>
            </a:extLst>
          </p:cNvPr>
          <p:cNvSpPr/>
          <p:nvPr/>
        </p:nvSpPr>
        <p:spPr bwMode="gray">
          <a:xfrm rot="16200000">
            <a:off x="4753028" y="4236757"/>
            <a:ext cx="2712588" cy="201957"/>
          </a:xfrm>
          <a:custGeom>
            <a:avLst/>
            <a:gdLst>
              <a:gd name="connsiteX0" fmla="*/ 5739656 w 6147916"/>
              <a:gd name="connsiteY0" fmla="*/ 0 h 471489"/>
              <a:gd name="connsiteX1" fmla="*/ 5943786 w 6147916"/>
              <a:gd name="connsiteY1" fmla="*/ 0 h 471489"/>
              <a:gd name="connsiteX2" fmla="*/ 6147916 w 6147916"/>
              <a:gd name="connsiteY2" fmla="*/ 235745 h 471489"/>
              <a:gd name="connsiteX3" fmla="*/ 5943786 w 6147916"/>
              <a:gd name="connsiteY3" fmla="*/ 471489 h 471489"/>
              <a:gd name="connsiteX4" fmla="*/ 5739656 w 6147916"/>
              <a:gd name="connsiteY4" fmla="*/ 471489 h 471489"/>
              <a:gd name="connsiteX5" fmla="*/ 5363528 w 6147916"/>
              <a:gd name="connsiteY5" fmla="*/ 0 h 471489"/>
              <a:gd name="connsiteX6" fmla="*/ 5674149 w 6147916"/>
              <a:gd name="connsiteY6" fmla="*/ 0 h 471489"/>
              <a:gd name="connsiteX7" fmla="*/ 5674149 w 6147916"/>
              <a:gd name="connsiteY7" fmla="*/ 471488 h 471489"/>
              <a:gd name="connsiteX8" fmla="*/ 5363528 w 6147916"/>
              <a:gd name="connsiteY8" fmla="*/ 471488 h 471489"/>
              <a:gd name="connsiteX9" fmla="*/ 4987393 w 6147916"/>
              <a:gd name="connsiteY9" fmla="*/ 0 h 471489"/>
              <a:gd name="connsiteX10" fmla="*/ 5298014 w 6147916"/>
              <a:gd name="connsiteY10" fmla="*/ 0 h 471489"/>
              <a:gd name="connsiteX11" fmla="*/ 5298014 w 6147916"/>
              <a:gd name="connsiteY11" fmla="*/ 471488 h 471489"/>
              <a:gd name="connsiteX12" fmla="*/ 4987393 w 6147916"/>
              <a:gd name="connsiteY12" fmla="*/ 471488 h 471489"/>
              <a:gd name="connsiteX13" fmla="*/ 4611258 w 6147916"/>
              <a:gd name="connsiteY13" fmla="*/ 0 h 471489"/>
              <a:gd name="connsiteX14" fmla="*/ 4921879 w 6147916"/>
              <a:gd name="connsiteY14" fmla="*/ 0 h 471489"/>
              <a:gd name="connsiteX15" fmla="*/ 4921879 w 6147916"/>
              <a:gd name="connsiteY15" fmla="*/ 471488 h 471489"/>
              <a:gd name="connsiteX16" fmla="*/ 4611258 w 6147916"/>
              <a:gd name="connsiteY16" fmla="*/ 471488 h 471489"/>
              <a:gd name="connsiteX17" fmla="*/ 4235123 w 6147916"/>
              <a:gd name="connsiteY17" fmla="*/ 0 h 471489"/>
              <a:gd name="connsiteX18" fmla="*/ 4545744 w 6147916"/>
              <a:gd name="connsiteY18" fmla="*/ 0 h 471489"/>
              <a:gd name="connsiteX19" fmla="*/ 4545744 w 6147916"/>
              <a:gd name="connsiteY19" fmla="*/ 471488 h 471489"/>
              <a:gd name="connsiteX20" fmla="*/ 4235123 w 6147916"/>
              <a:gd name="connsiteY20" fmla="*/ 471488 h 471489"/>
              <a:gd name="connsiteX21" fmla="*/ 3858988 w 6147916"/>
              <a:gd name="connsiteY21" fmla="*/ 0 h 471489"/>
              <a:gd name="connsiteX22" fmla="*/ 4169609 w 6147916"/>
              <a:gd name="connsiteY22" fmla="*/ 0 h 471489"/>
              <a:gd name="connsiteX23" fmla="*/ 4169609 w 6147916"/>
              <a:gd name="connsiteY23" fmla="*/ 471488 h 471489"/>
              <a:gd name="connsiteX24" fmla="*/ 3858988 w 6147916"/>
              <a:gd name="connsiteY24" fmla="*/ 471488 h 471489"/>
              <a:gd name="connsiteX25" fmla="*/ 3482853 w 6147916"/>
              <a:gd name="connsiteY25" fmla="*/ 0 h 471489"/>
              <a:gd name="connsiteX26" fmla="*/ 3793474 w 6147916"/>
              <a:gd name="connsiteY26" fmla="*/ 0 h 471489"/>
              <a:gd name="connsiteX27" fmla="*/ 3793474 w 6147916"/>
              <a:gd name="connsiteY27" fmla="*/ 471488 h 471489"/>
              <a:gd name="connsiteX28" fmla="*/ 3482853 w 6147916"/>
              <a:gd name="connsiteY28" fmla="*/ 471488 h 471489"/>
              <a:gd name="connsiteX29" fmla="*/ 3106718 w 6147916"/>
              <a:gd name="connsiteY29" fmla="*/ 0 h 471489"/>
              <a:gd name="connsiteX30" fmla="*/ 3417339 w 6147916"/>
              <a:gd name="connsiteY30" fmla="*/ 0 h 471489"/>
              <a:gd name="connsiteX31" fmla="*/ 3417339 w 6147916"/>
              <a:gd name="connsiteY31" fmla="*/ 471488 h 471489"/>
              <a:gd name="connsiteX32" fmla="*/ 3106718 w 6147916"/>
              <a:gd name="connsiteY32" fmla="*/ 471488 h 471489"/>
              <a:gd name="connsiteX33" fmla="*/ 2730583 w 6147916"/>
              <a:gd name="connsiteY33" fmla="*/ 0 h 471489"/>
              <a:gd name="connsiteX34" fmla="*/ 3041204 w 6147916"/>
              <a:gd name="connsiteY34" fmla="*/ 0 h 471489"/>
              <a:gd name="connsiteX35" fmla="*/ 3041204 w 6147916"/>
              <a:gd name="connsiteY35" fmla="*/ 471488 h 471489"/>
              <a:gd name="connsiteX36" fmla="*/ 2730583 w 6147916"/>
              <a:gd name="connsiteY36" fmla="*/ 471488 h 471489"/>
              <a:gd name="connsiteX37" fmla="*/ 2354448 w 6147916"/>
              <a:gd name="connsiteY37" fmla="*/ 0 h 471489"/>
              <a:gd name="connsiteX38" fmla="*/ 2665069 w 6147916"/>
              <a:gd name="connsiteY38" fmla="*/ 0 h 471489"/>
              <a:gd name="connsiteX39" fmla="*/ 2665069 w 6147916"/>
              <a:gd name="connsiteY39" fmla="*/ 471488 h 471489"/>
              <a:gd name="connsiteX40" fmla="*/ 2354448 w 6147916"/>
              <a:gd name="connsiteY40" fmla="*/ 471488 h 471489"/>
              <a:gd name="connsiteX41" fmla="*/ 1978313 w 6147916"/>
              <a:gd name="connsiteY41" fmla="*/ 0 h 471489"/>
              <a:gd name="connsiteX42" fmla="*/ 2288934 w 6147916"/>
              <a:gd name="connsiteY42" fmla="*/ 0 h 471489"/>
              <a:gd name="connsiteX43" fmla="*/ 2288934 w 6147916"/>
              <a:gd name="connsiteY43" fmla="*/ 471488 h 471489"/>
              <a:gd name="connsiteX44" fmla="*/ 1978313 w 6147916"/>
              <a:gd name="connsiteY44" fmla="*/ 471488 h 471489"/>
              <a:gd name="connsiteX45" fmla="*/ 1602179 w 6147916"/>
              <a:gd name="connsiteY45" fmla="*/ 0 h 471489"/>
              <a:gd name="connsiteX46" fmla="*/ 1912799 w 6147916"/>
              <a:gd name="connsiteY46" fmla="*/ 0 h 471489"/>
              <a:gd name="connsiteX47" fmla="*/ 1912799 w 6147916"/>
              <a:gd name="connsiteY47" fmla="*/ 471488 h 471489"/>
              <a:gd name="connsiteX48" fmla="*/ 1602179 w 6147916"/>
              <a:gd name="connsiteY48" fmla="*/ 471488 h 471489"/>
              <a:gd name="connsiteX49" fmla="*/ 1226044 w 6147916"/>
              <a:gd name="connsiteY49" fmla="*/ 0 h 471489"/>
              <a:gd name="connsiteX50" fmla="*/ 1536665 w 6147916"/>
              <a:gd name="connsiteY50" fmla="*/ 0 h 471489"/>
              <a:gd name="connsiteX51" fmla="*/ 1536665 w 6147916"/>
              <a:gd name="connsiteY51" fmla="*/ 471488 h 471489"/>
              <a:gd name="connsiteX52" fmla="*/ 1226044 w 6147916"/>
              <a:gd name="connsiteY52" fmla="*/ 471488 h 471489"/>
              <a:gd name="connsiteX53" fmla="*/ 849909 w 6147916"/>
              <a:gd name="connsiteY53" fmla="*/ 0 h 471489"/>
              <a:gd name="connsiteX54" fmla="*/ 1160530 w 6147916"/>
              <a:gd name="connsiteY54" fmla="*/ 0 h 471489"/>
              <a:gd name="connsiteX55" fmla="*/ 1160530 w 6147916"/>
              <a:gd name="connsiteY55" fmla="*/ 471488 h 471489"/>
              <a:gd name="connsiteX56" fmla="*/ 849909 w 6147916"/>
              <a:gd name="connsiteY56" fmla="*/ 471488 h 471489"/>
              <a:gd name="connsiteX57" fmla="*/ 473774 w 6147916"/>
              <a:gd name="connsiteY57" fmla="*/ 0 h 471489"/>
              <a:gd name="connsiteX58" fmla="*/ 784395 w 6147916"/>
              <a:gd name="connsiteY58" fmla="*/ 0 h 471489"/>
              <a:gd name="connsiteX59" fmla="*/ 784395 w 6147916"/>
              <a:gd name="connsiteY59" fmla="*/ 471488 h 471489"/>
              <a:gd name="connsiteX60" fmla="*/ 473774 w 6147916"/>
              <a:gd name="connsiteY60" fmla="*/ 471488 h 471489"/>
              <a:gd name="connsiteX61" fmla="*/ 204130 w 6147916"/>
              <a:gd name="connsiteY61" fmla="*/ 0 h 471489"/>
              <a:gd name="connsiteX62" fmla="*/ 408260 w 6147916"/>
              <a:gd name="connsiteY62" fmla="*/ 0 h 471489"/>
              <a:gd name="connsiteX63" fmla="*/ 408260 w 6147916"/>
              <a:gd name="connsiteY63" fmla="*/ 471489 h 471489"/>
              <a:gd name="connsiteX64" fmla="*/ 204130 w 6147916"/>
              <a:gd name="connsiteY64" fmla="*/ 471489 h 471489"/>
              <a:gd name="connsiteX65" fmla="*/ 0 w 6147916"/>
              <a:gd name="connsiteY6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147916" h="471489">
                <a:moveTo>
                  <a:pt x="5739656" y="0"/>
                </a:moveTo>
                <a:lnTo>
                  <a:pt x="5943786" y="0"/>
                </a:lnTo>
                <a:lnTo>
                  <a:pt x="6147916" y="235745"/>
                </a:lnTo>
                <a:lnTo>
                  <a:pt x="5943786" y="471489"/>
                </a:lnTo>
                <a:lnTo>
                  <a:pt x="5739656" y="471489"/>
                </a:lnTo>
                <a:close/>
                <a:moveTo>
                  <a:pt x="5363528" y="0"/>
                </a:moveTo>
                <a:lnTo>
                  <a:pt x="5674149" y="0"/>
                </a:lnTo>
                <a:lnTo>
                  <a:pt x="5674149" y="471488"/>
                </a:lnTo>
                <a:lnTo>
                  <a:pt x="5363528" y="471488"/>
                </a:lnTo>
                <a:close/>
                <a:moveTo>
                  <a:pt x="4987393" y="0"/>
                </a:moveTo>
                <a:lnTo>
                  <a:pt x="5298014" y="0"/>
                </a:lnTo>
                <a:lnTo>
                  <a:pt x="5298014" y="471488"/>
                </a:lnTo>
                <a:lnTo>
                  <a:pt x="4987393" y="471488"/>
                </a:lnTo>
                <a:close/>
                <a:moveTo>
                  <a:pt x="4611258" y="0"/>
                </a:moveTo>
                <a:lnTo>
                  <a:pt x="4921879" y="0"/>
                </a:lnTo>
                <a:lnTo>
                  <a:pt x="4921879" y="471488"/>
                </a:lnTo>
                <a:lnTo>
                  <a:pt x="4611258" y="471488"/>
                </a:lnTo>
                <a:close/>
                <a:moveTo>
                  <a:pt x="4235123" y="0"/>
                </a:moveTo>
                <a:lnTo>
                  <a:pt x="4545744" y="0"/>
                </a:lnTo>
                <a:lnTo>
                  <a:pt x="4545744" y="471488"/>
                </a:lnTo>
                <a:lnTo>
                  <a:pt x="4235123" y="471488"/>
                </a:lnTo>
                <a:close/>
                <a:moveTo>
                  <a:pt x="3858988" y="0"/>
                </a:moveTo>
                <a:lnTo>
                  <a:pt x="4169609" y="0"/>
                </a:lnTo>
                <a:lnTo>
                  <a:pt x="4169609" y="471488"/>
                </a:lnTo>
                <a:lnTo>
                  <a:pt x="3858988" y="471488"/>
                </a:lnTo>
                <a:close/>
                <a:moveTo>
                  <a:pt x="3482853" y="0"/>
                </a:moveTo>
                <a:lnTo>
                  <a:pt x="3793474" y="0"/>
                </a:lnTo>
                <a:lnTo>
                  <a:pt x="3793474" y="471488"/>
                </a:lnTo>
                <a:lnTo>
                  <a:pt x="3482853" y="471488"/>
                </a:lnTo>
                <a:close/>
                <a:moveTo>
                  <a:pt x="3106718" y="0"/>
                </a:moveTo>
                <a:lnTo>
                  <a:pt x="3417339" y="0"/>
                </a:lnTo>
                <a:lnTo>
                  <a:pt x="3417339" y="471488"/>
                </a:lnTo>
                <a:lnTo>
                  <a:pt x="3106718" y="471488"/>
                </a:lnTo>
                <a:close/>
                <a:moveTo>
                  <a:pt x="2730583" y="0"/>
                </a:moveTo>
                <a:lnTo>
                  <a:pt x="3041204" y="0"/>
                </a:lnTo>
                <a:lnTo>
                  <a:pt x="3041204" y="471488"/>
                </a:lnTo>
                <a:lnTo>
                  <a:pt x="2730583" y="471488"/>
                </a:lnTo>
                <a:close/>
                <a:moveTo>
                  <a:pt x="2354448" y="0"/>
                </a:moveTo>
                <a:lnTo>
                  <a:pt x="2665069" y="0"/>
                </a:lnTo>
                <a:lnTo>
                  <a:pt x="2665069" y="471488"/>
                </a:lnTo>
                <a:lnTo>
                  <a:pt x="2354448" y="471488"/>
                </a:lnTo>
                <a:close/>
                <a:moveTo>
                  <a:pt x="1978313" y="0"/>
                </a:moveTo>
                <a:lnTo>
                  <a:pt x="2288934" y="0"/>
                </a:lnTo>
                <a:lnTo>
                  <a:pt x="2288934" y="471488"/>
                </a:lnTo>
                <a:lnTo>
                  <a:pt x="1978313" y="471488"/>
                </a:lnTo>
                <a:close/>
                <a:moveTo>
                  <a:pt x="1602179" y="0"/>
                </a:moveTo>
                <a:lnTo>
                  <a:pt x="1912799" y="0"/>
                </a:lnTo>
                <a:lnTo>
                  <a:pt x="1912799" y="471488"/>
                </a:lnTo>
                <a:lnTo>
                  <a:pt x="1602179" y="471488"/>
                </a:lnTo>
                <a:close/>
                <a:moveTo>
                  <a:pt x="1226044" y="0"/>
                </a:moveTo>
                <a:lnTo>
                  <a:pt x="1536665" y="0"/>
                </a:lnTo>
                <a:lnTo>
                  <a:pt x="1536665" y="471488"/>
                </a:lnTo>
                <a:lnTo>
                  <a:pt x="1226044" y="471488"/>
                </a:lnTo>
                <a:close/>
                <a:moveTo>
                  <a:pt x="849909" y="0"/>
                </a:moveTo>
                <a:lnTo>
                  <a:pt x="1160530" y="0"/>
                </a:lnTo>
                <a:lnTo>
                  <a:pt x="1160530" y="471488"/>
                </a:lnTo>
                <a:lnTo>
                  <a:pt x="849909"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dirty="0">
              <a:solidFill>
                <a:schemeClr val="bg1"/>
              </a:solidFill>
              <a:ea typeface="Noto Sans CJK SC Regular" panose="020B0500000000000000" pitchFamily="34" charset="-128"/>
            </a:endParaRPr>
          </a:p>
        </p:txBody>
      </p:sp>
      <p:sp>
        <p:nvSpPr>
          <p:cNvPr id="50" name="Rectangle 49">
            <a:extLst>
              <a:ext uri="{FF2B5EF4-FFF2-40B4-BE49-F238E27FC236}">
                <a16:creationId xmlns:a16="http://schemas.microsoft.com/office/drawing/2014/main" id="{F7FFFDE7-C28A-491D-AD88-DBCB3FCBCCAB}"/>
              </a:ext>
            </a:extLst>
          </p:cNvPr>
          <p:cNvSpPr/>
          <p:nvPr/>
        </p:nvSpPr>
        <p:spPr bwMode="gray">
          <a:xfrm>
            <a:off x="5104092" y="257519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2"/>
                </a:solidFill>
                <a:latin typeface="Arial Black" panose="020B0A04020102020204" pitchFamily="34" charset="0"/>
              </a:defRPr>
            </a:pPr>
            <a:r>
              <a:rPr lang="zh-CN" altLang="en-US">
                <a:latin typeface="Noto Sans CJK SC Black" panose="020B0A00000000000000" pitchFamily="34" charset="-128"/>
                <a:ea typeface="Noto Sans CJK SC Black" panose="020B0A00000000000000" pitchFamily="34" charset="-128"/>
              </a:rPr>
              <a:t>控制情绪</a:t>
            </a:r>
            <a:endParaRPr lang="zh-CN" altLang="en-US" dirty="0">
              <a:latin typeface="Noto Sans CJK SC Black" panose="020B0A00000000000000" pitchFamily="34" charset="-128"/>
              <a:ea typeface="Noto Sans CJK SC Black" panose="020B0A00000000000000" pitchFamily="34" charset="-128"/>
            </a:endParaRPr>
          </a:p>
        </p:txBody>
      </p:sp>
      <p:sp>
        <p:nvSpPr>
          <p:cNvPr id="51" name="Rectangle 50">
            <a:extLst>
              <a:ext uri="{FF2B5EF4-FFF2-40B4-BE49-F238E27FC236}">
                <a16:creationId xmlns:a16="http://schemas.microsoft.com/office/drawing/2014/main" id="{168E48B9-C6FD-462A-97FB-1863529F74CC}"/>
              </a:ext>
            </a:extLst>
          </p:cNvPr>
          <p:cNvSpPr/>
          <p:nvPr/>
        </p:nvSpPr>
        <p:spPr bwMode="gray">
          <a:xfrm>
            <a:off x="5104092" y="573312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2"/>
                </a:solidFill>
                <a:latin typeface="Arial Black" panose="020B0A04020102020204" pitchFamily="34" charset="0"/>
              </a:defRPr>
            </a:pPr>
            <a:r>
              <a:rPr lang="zh-CN" altLang="en-US">
                <a:latin typeface="Noto Sans CJK SC Black" panose="020B0A00000000000000" pitchFamily="34" charset="-128"/>
                <a:ea typeface="Noto Sans CJK SC Black" panose="020B0A00000000000000" pitchFamily="34" charset="-128"/>
              </a:rPr>
              <a:t>流露情绪</a:t>
            </a:r>
            <a:endParaRPr lang="zh-CN" altLang="en-US" dirty="0">
              <a:latin typeface="Noto Sans CJK SC Black" panose="020B0A00000000000000" pitchFamily="34" charset="-128"/>
              <a:ea typeface="Noto Sans CJK SC Black" panose="020B0A00000000000000" pitchFamily="34" charset="-128"/>
            </a:endParaRPr>
          </a:p>
        </p:txBody>
      </p:sp>
      <p:grpSp>
        <p:nvGrpSpPr>
          <p:cNvPr id="62" name="Group 61">
            <a:extLst>
              <a:ext uri="{FF2B5EF4-FFF2-40B4-BE49-F238E27FC236}">
                <a16:creationId xmlns:a16="http://schemas.microsoft.com/office/drawing/2014/main" id="{7E6CAEDF-D941-4221-ABF5-72ED8F3004A0}"/>
              </a:ext>
            </a:extLst>
          </p:cNvPr>
          <p:cNvGrpSpPr/>
          <p:nvPr/>
        </p:nvGrpSpPr>
        <p:grpSpPr>
          <a:xfrm>
            <a:off x="3626805" y="3190597"/>
            <a:ext cx="2037427" cy="2229405"/>
            <a:chOff x="3464880" y="2924794"/>
            <a:chExt cx="2037427" cy="2229405"/>
          </a:xfrm>
        </p:grpSpPr>
        <p:sp>
          <p:nvSpPr>
            <p:cNvPr id="52" name="Rectangle 51">
              <a:extLst>
                <a:ext uri="{FF2B5EF4-FFF2-40B4-BE49-F238E27FC236}">
                  <a16:creationId xmlns:a16="http://schemas.microsoft.com/office/drawing/2014/main" id="{6FB1F1CE-9C96-4BDC-9B0C-73DFECAC89BF}"/>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noAutofit/>
            </a:bodyPr>
            <a:lstStyle/>
            <a:p>
              <a:pPr algn="ctr">
                <a:defRPr sz="1800">
                  <a:solidFill>
                    <a:schemeClr val="accent6"/>
                  </a:solidFill>
                </a:defRPr>
              </a:pPr>
              <a:r>
                <a:rPr lang="zh-CN" altLang="en-US" dirty="0">
                  <a:ea typeface="Noto Sans CJK SC Regular" panose="020B0500000000000000" pitchFamily="34" charset="-128"/>
                </a:rPr>
                <a:t>描述性统计</a:t>
              </a:r>
              <a:br>
                <a:rPr lang="en-US" altLang="zh-CN" dirty="0">
                  <a:ea typeface="Noto Sans CJK SC Regular" panose="020B0500000000000000" pitchFamily="34" charset="-128"/>
                </a:rPr>
              </a:br>
              <a:r>
                <a:rPr lang="zh-CN" altLang="en-US" dirty="0">
                  <a:ea typeface="Noto Sans CJK SC Regular" panose="020B0500000000000000" pitchFamily="34" charset="-128"/>
                </a:rPr>
                <a:t>的形式</a:t>
              </a:r>
              <a:endParaRPr lang="zh-CN" altLang="en-US" sz="1800" dirty="0">
                <a:solidFill>
                  <a:schemeClr val="accent6"/>
                </a:solidFill>
                <a:ea typeface="Noto Sans CJK SC Regular" panose="020B0500000000000000" pitchFamily="34" charset="-128"/>
              </a:endParaRPr>
            </a:p>
          </p:txBody>
        </p:sp>
        <p:sp>
          <p:nvSpPr>
            <p:cNvPr id="53" name="Arrow: Pentagon 52">
              <a:extLst>
                <a:ext uri="{FF2B5EF4-FFF2-40B4-BE49-F238E27FC236}">
                  <a16:creationId xmlns:a16="http://schemas.microsoft.com/office/drawing/2014/main" id="{49B11150-4391-4738-A799-D3A0F9311F8F}"/>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zh-CN" altLang="en-US" sz="1800" dirty="0">
                <a:solidFill>
                  <a:schemeClr val="bg1"/>
                </a:solidFill>
                <a:ea typeface="Noto Sans CJK SC Regular" panose="020B0500000000000000" pitchFamily="34" charset="-128"/>
              </a:endParaRPr>
            </a:p>
          </p:txBody>
        </p:sp>
        <p:sp>
          <p:nvSpPr>
            <p:cNvPr id="54" name="Arrow: Pentagon 53">
              <a:extLst>
                <a:ext uri="{FF2B5EF4-FFF2-40B4-BE49-F238E27FC236}">
                  <a16:creationId xmlns:a16="http://schemas.microsoft.com/office/drawing/2014/main" id="{82A56F4B-BEFA-46F1-A944-0B9E6F44E8F1}"/>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zh-CN" altLang="en-US" sz="1800" dirty="0">
                <a:solidFill>
                  <a:schemeClr val="bg1"/>
                </a:solidFill>
                <a:ea typeface="Noto Sans CJK SC Regular" panose="020B0500000000000000" pitchFamily="34" charset="-128"/>
              </a:endParaRPr>
            </a:p>
          </p:txBody>
        </p:sp>
        <p:sp>
          <p:nvSpPr>
            <p:cNvPr id="60" name="Rectangle 59">
              <a:extLst>
                <a:ext uri="{FF2B5EF4-FFF2-40B4-BE49-F238E27FC236}">
                  <a16:creationId xmlns:a16="http://schemas.microsoft.com/office/drawing/2014/main" id="{D7AA9B37-0D70-4419-9B29-A56501585240}"/>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defRPr>
                  <a:solidFill>
                    <a:schemeClr val="accent6"/>
                  </a:solidFill>
                </a:defRPr>
              </a:pPr>
              <a:r>
                <a:rPr lang="zh-CN" altLang="en-US">
                  <a:ea typeface="Noto Sans CJK SC Regular" panose="020B0500000000000000" pitchFamily="34" charset="-128"/>
                </a:rPr>
                <a:t>事实</a:t>
              </a:r>
              <a:r>
                <a:rPr lang="en-US" altLang="zh-CN">
                  <a:ea typeface="Noto Sans CJK SC Regular" panose="020B0500000000000000" pitchFamily="34" charset="-128"/>
                </a:rPr>
                <a:t>/</a:t>
              </a:r>
              <a:r>
                <a:rPr lang="zh-CN" altLang="en-US">
                  <a:ea typeface="Noto Sans CJK SC Regular" panose="020B0500000000000000" pitchFamily="34" charset="-128"/>
                </a:rPr>
                <a:t>数据</a:t>
              </a:r>
              <a:endParaRPr lang="zh-CN" altLang="en-US" dirty="0">
                <a:ea typeface="Noto Sans CJK SC Regular" panose="020B0500000000000000" pitchFamily="34" charset="-128"/>
              </a:endParaRPr>
            </a:p>
          </p:txBody>
        </p:sp>
        <p:sp>
          <p:nvSpPr>
            <p:cNvPr id="61" name="Rectangle 60">
              <a:extLst>
                <a:ext uri="{FF2B5EF4-FFF2-40B4-BE49-F238E27FC236}">
                  <a16:creationId xmlns:a16="http://schemas.microsoft.com/office/drawing/2014/main" id="{586DAD5C-A683-461F-9B34-6C5B0C8CFD8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defRPr>
                  <a:solidFill>
                    <a:schemeClr val="accent6"/>
                  </a:solidFill>
                </a:defRPr>
              </a:pPr>
              <a:r>
                <a:rPr lang="zh-CN" altLang="en-US">
                  <a:ea typeface="Noto Sans CJK SC Regular" panose="020B0500000000000000" pitchFamily="34" charset="-128"/>
                </a:rPr>
                <a:t>观点</a:t>
              </a:r>
              <a:r>
                <a:rPr lang="en-US" altLang="zh-CN">
                  <a:ea typeface="Noto Sans CJK SC Regular" panose="020B0500000000000000" pitchFamily="34" charset="-128"/>
                </a:rPr>
                <a:t>/</a:t>
              </a:r>
              <a:r>
                <a:rPr lang="zh-CN" altLang="en-US">
                  <a:ea typeface="Noto Sans CJK SC Regular" panose="020B0500000000000000" pitchFamily="34" charset="-128"/>
                </a:rPr>
                <a:t>故事</a:t>
              </a:r>
              <a:endParaRPr lang="zh-CN" altLang="en-US" dirty="0">
                <a:ea typeface="Noto Sans CJK SC Regular" panose="020B0500000000000000" pitchFamily="34" charset="-128"/>
              </a:endParaRPr>
            </a:p>
          </p:txBody>
        </p:sp>
      </p:grpSp>
      <p:grpSp>
        <p:nvGrpSpPr>
          <p:cNvPr id="63" name="Group 62">
            <a:extLst>
              <a:ext uri="{FF2B5EF4-FFF2-40B4-BE49-F238E27FC236}">
                <a16:creationId xmlns:a16="http://schemas.microsoft.com/office/drawing/2014/main" id="{04E92D4D-E3C3-412E-962A-7E33648B0EAC}"/>
              </a:ext>
            </a:extLst>
          </p:cNvPr>
          <p:cNvGrpSpPr/>
          <p:nvPr/>
        </p:nvGrpSpPr>
        <p:grpSpPr>
          <a:xfrm>
            <a:off x="1894365" y="3190597"/>
            <a:ext cx="2037427" cy="2229405"/>
            <a:chOff x="3464880" y="2924794"/>
            <a:chExt cx="2037427" cy="2229405"/>
          </a:xfrm>
        </p:grpSpPr>
        <p:sp>
          <p:nvSpPr>
            <p:cNvPr id="64" name="Rectangle 63">
              <a:extLst>
                <a:ext uri="{FF2B5EF4-FFF2-40B4-BE49-F238E27FC236}">
                  <a16:creationId xmlns:a16="http://schemas.microsoft.com/office/drawing/2014/main" id="{7B5CF78A-9DDE-4B62-B027-64EA3E863A4E}"/>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defRPr sz="1800">
                  <a:solidFill>
                    <a:schemeClr val="accent6"/>
                  </a:solidFill>
                </a:defRPr>
              </a:pPr>
              <a:r>
                <a:rPr lang="zh-CN" altLang="en-US" dirty="0">
                  <a:ea typeface="Noto Sans CJK SC Regular" panose="020B0500000000000000" pitchFamily="34" charset="-128"/>
                </a:rPr>
                <a:t>说话的主题</a:t>
              </a:r>
            </a:p>
          </p:txBody>
        </p:sp>
        <p:sp>
          <p:nvSpPr>
            <p:cNvPr id="65" name="Arrow: Pentagon 64">
              <a:extLst>
                <a:ext uri="{FF2B5EF4-FFF2-40B4-BE49-F238E27FC236}">
                  <a16:creationId xmlns:a16="http://schemas.microsoft.com/office/drawing/2014/main" id="{D5E1212B-51B4-45DF-8C92-CE65CCAD854E}"/>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zh-CN" altLang="en-US" sz="1800" dirty="0">
                <a:solidFill>
                  <a:schemeClr val="bg1"/>
                </a:solidFill>
                <a:ea typeface="Noto Sans CJK SC Regular" panose="020B0500000000000000" pitchFamily="34" charset="-128"/>
              </a:endParaRPr>
            </a:p>
          </p:txBody>
        </p:sp>
        <p:sp>
          <p:nvSpPr>
            <p:cNvPr id="66" name="Arrow: Pentagon 65">
              <a:extLst>
                <a:ext uri="{FF2B5EF4-FFF2-40B4-BE49-F238E27FC236}">
                  <a16:creationId xmlns:a16="http://schemas.microsoft.com/office/drawing/2014/main" id="{35E3CB13-FF6D-4594-B221-8D0058281A9A}"/>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zh-CN" altLang="en-US" sz="1800" dirty="0">
                <a:solidFill>
                  <a:schemeClr val="bg1"/>
                </a:solidFill>
                <a:ea typeface="Noto Sans CJK SC Regular" panose="020B0500000000000000" pitchFamily="34" charset="-128"/>
              </a:endParaRPr>
            </a:p>
          </p:txBody>
        </p:sp>
        <p:sp>
          <p:nvSpPr>
            <p:cNvPr id="67" name="Rectangle 66">
              <a:extLst>
                <a:ext uri="{FF2B5EF4-FFF2-40B4-BE49-F238E27FC236}">
                  <a16:creationId xmlns:a16="http://schemas.microsoft.com/office/drawing/2014/main" id="{A079614B-F0A2-45B5-9AF0-34AF49B86EDC}"/>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defRPr>
                  <a:solidFill>
                    <a:schemeClr val="accent6"/>
                  </a:solidFill>
                </a:defRPr>
              </a:pPr>
              <a:r>
                <a:rPr lang="zh-CN" altLang="en-US">
                  <a:ea typeface="Noto Sans CJK SC Regular" panose="020B0500000000000000" pitchFamily="34" charset="-128"/>
                </a:rPr>
                <a:t>任务</a:t>
              </a:r>
              <a:endParaRPr lang="zh-CN" altLang="en-US" dirty="0">
                <a:ea typeface="Noto Sans CJK SC Regular" panose="020B0500000000000000" pitchFamily="34" charset="-128"/>
              </a:endParaRPr>
            </a:p>
          </p:txBody>
        </p:sp>
        <p:sp>
          <p:nvSpPr>
            <p:cNvPr id="68" name="Rectangle 67">
              <a:extLst>
                <a:ext uri="{FF2B5EF4-FFF2-40B4-BE49-F238E27FC236}">
                  <a16:creationId xmlns:a16="http://schemas.microsoft.com/office/drawing/2014/main" id="{1CA280A8-3CC1-478C-80F6-A12FB6D6260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defRPr>
                  <a:solidFill>
                    <a:schemeClr val="accent6"/>
                  </a:solidFill>
                </a:defRPr>
              </a:pPr>
              <a:r>
                <a:rPr lang="zh-CN" altLang="en-US">
                  <a:ea typeface="Noto Sans CJK SC Regular" panose="020B0500000000000000" pitchFamily="34" charset="-128"/>
                </a:rPr>
                <a:t>人</a:t>
              </a:r>
              <a:endParaRPr lang="zh-CN" altLang="en-US" dirty="0">
                <a:ea typeface="Noto Sans CJK SC Regular" panose="020B0500000000000000" pitchFamily="34" charset="-128"/>
              </a:endParaRPr>
            </a:p>
          </p:txBody>
        </p:sp>
      </p:grpSp>
      <p:grpSp>
        <p:nvGrpSpPr>
          <p:cNvPr id="69" name="Group 68">
            <a:extLst>
              <a:ext uri="{FF2B5EF4-FFF2-40B4-BE49-F238E27FC236}">
                <a16:creationId xmlns:a16="http://schemas.microsoft.com/office/drawing/2014/main" id="{1D978D17-652C-45CD-9EE4-EE080380256F}"/>
              </a:ext>
            </a:extLst>
          </p:cNvPr>
          <p:cNvGrpSpPr/>
          <p:nvPr/>
        </p:nvGrpSpPr>
        <p:grpSpPr>
          <a:xfrm>
            <a:off x="161925" y="3190597"/>
            <a:ext cx="2037427" cy="2229405"/>
            <a:chOff x="3464880" y="2924794"/>
            <a:chExt cx="2037427" cy="2229405"/>
          </a:xfrm>
        </p:grpSpPr>
        <p:sp>
          <p:nvSpPr>
            <p:cNvPr id="70" name="Rectangle 69">
              <a:extLst>
                <a:ext uri="{FF2B5EF4-FFF2-40B4-BE49-F238E27FC236}">
                  <a16:creationId xmlns:a16="http://schemas.microsoft.com/office/drawing/2014/main" id="{F493110D-B44C-4B70-9642-233D6E8943F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defRPr sz="1800">
                  <a:solidFill>
                    <a:schemeClr val="accent6"/>
                  </a:solidFill>
                </a:defRPr>
              </a:pPr>
              <a:r>
                <a:rPr lang="zh-CN" altLang="en-US" dirty="0">
                  <a:ea typeface="Noto Sans CJK SC Regular" panose="020B0500000000000000" pitchFamily="34" charset="-128"/>
                </a:rPr>
                <a:t>声音中</a:t>
              </a:r>
              <a:br>
                <a:rPr lang="en-US" altLang="zh-CN" dirty="0">
                  <a:ea typeface="Noto Sans CJK SC Regular" panose="020B0500000000000000" pitchFamily="34" charset="-128"/>
                </a:rPr>
              </a:br>
              <a:r>
                <a:rPr lang="zh-CN" altLang="en-US" dirty="0">
                  <a:ea typeface="Noto Sans CJK SC Regular" panose="020B0500000000000000" pitchFamily="34" charset="-128"/>
                </a:rPr>
                <a:t>的情绪</a:t>
              </a:r>
            </a:p>
          </p:txBody>
        </p:sp>
        <p:sp>
          <p:nvSpPr>
            <p:cNvPr id="71" name="Arrow: Pentagon 70">
              <a:extLst>
                <a:ext uri="{FF2B5EF4-FFF2-40B4-BE49-F238E27FC236}">
                  <a16:creationId xmlns:a16="http://schemas.microsoft.com/office/drawing/2014/main" id="{8CEF1BFD-1E21-4F83-AA72-1142F3689968}"/>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zh-CN" altLang="en-US" sz="1800" dirty="0">
                <a:solidFill>
                  <a:schemeClr val="bg1"/>
                </a:solidFill>
                <a:ea typeface="Noto Sans CJK SC Regular" panose="020B0500000000000000" pitchFamily="34" charset="-128"/>
              </a:endParaRPr>
            </a:p>
          </p:txBody>
        </p:sp>
        <p:sp>
          <p:nvSpPr>
            <p:cNvPr id="72" name="Arrow: Pentagon 71">
              <a:extLst>
                <a:ext uri="{FF2B5EF4-FFF2-40B4-BE49-F238E27FC236}">
                  <a16:creationId xmlns:a16="http://schemas.microsoft.com/office/drawing/2014/main" id="{114ED77B-8DB2-4848-843A-50680A15D3F2}"/>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zh-CN" altLang="en-US" sz="1800" dirty="0">
                <a:solidFill>
                  <a:schemeClr val="bg1"/>
                </a:solidFill>
                <a:ea typeface="Noto Sans CJK SC Regular" panose="020B0500000000000000" pitchFamily="34" charset="-128"/>
              </a:endParaRPr>
            </a:p>
          </p:txBody>
        </p:sp>
        <p:sp>
          <p:nvSpPr>
            <p:cNvPr id="73" name="Rectangle 72">
              <a:extLst>
                <a:ext uri="{FF2B5EF4-FFF2-40B4-BE49-F238E27FC236}">
                  <a16:creationId xmlns:a16="http://schemas.microsoft.com/office/drawing/2014/main" id="{8E6B8934-B411-4A24-9864-A8BF74B341F2}"/>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defRPr>
                  <a:solidFill>
                    <a:schemeClr val="accent6"/>
                  </a:solidFill>
                </a:defRPr>
              </a:pPr>
              <a:r>
                <a:rPr lang="zh-CN" altLang="en-US">
                  <a:ea typeface="Noto Sans CJK SC Regular" panose="020B0500000000000000" pitchFamily="34" charset="-128"/>
                </a:rPr>
                <a:t>音调变化较小</a:t>
              </a:r>
              <a:endParaRPr lang="zh-CN" altLang="en-US" dirty="0">
                <a:ea typeface="Noto Sans CJK SC Regular" panose="020B0500000000000000" pitchFamily="34" charset="-128"/>
              </a:endParaRPr>
            </a:p>
          </p:txBody>
        </p:sp>
        <p:sp>
          <p:nvSpPr>
            <p:cNvPr id="74" name="Rectangle 73">
              <a:extLst>
                <a:ext uri="{FF2B5EF4-FFF2-40B4-BE49-F238E27FC236}">
                  <a16:creationId xmlns:a16="http://schemas.microsoft.com/office/drawing/2014/main" id="{08491DDB-1993-478F-8A45-CD9D95DCCF7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defRPr>
                  <a:solidFill>
                    <a:schemeClr val="accent6"/>
                  </a:solidFill>
                </a:defRPr>
              </a:pPr>
              <a:r>
                <a:rPr lang="zh-CN" altLang="en-US">
                  <a:ea typeface="Noto Sans CJK SC Regular" panose="020B0500000000000000" pitchFamily="34" charset="-128"/>
                </a:rPr>
                <a:t>音调变化较大</a:t>
              </a:r>
              <a:endParaRPr lang="zh-CN" altLang="en-US" dirty="0">
                <a:ea typeface="Noto Sans CJK SC Regular" panose="020B0500000000000000" pitchFamily="34" charset="-128"/>
              </a:endParaRPr>
            </a:p>
          </p:txBody>
        </p:sp>
      </p:grpSp>
      <p:grpSp>
        <p:nvGrpSpPr>
          <p:cNvPr id="75" name="Group 74">
            <a:extLst>
              <a:ext uri="{FF2B5EF4-FFF2-40B4-BE49-F238E27FC236}">
                <a16:creationId xmlns:a16="http://schemas.microsoft.com/office/drawing/2014/main" id="{35ECE33A-3F68-4BAA-938B-FF9763E16DBB}"/>
              </a:ext>
            </a:extLst>
          </p:cNvPr>
          <p:cNvGrpSpPr/>
          <p:nvPr/>
        </p:nvGrpSpPr>
        <p:grpSpPr>
          <a:xfrm>
            <a:off x="10078373" y="3190597"/>
            <a:ext cx="2037427" cy="2229405"/>
            <a:chOff x="3464880" y="2924794"/>
            <a:chExt cx="2037427" cy="2229405"/>
          </a:xfrm>
        </p:grpSpPr>
        <p:sp>
          <p:nvSpPr>
            <p:cNvPr id="76" name="Rectangle 75">
              <a:extLst>
                <a:ext uri="{FF2B5EF4-FFF2-40B4-BE49-F238E27FC236}">
                  <a16:creationId xmlns:a16="http://schemas.microsoft.com/office/drawing/2014/main" id="{55826D4A-CF2B-4090-A879-61652857DDD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noAutofit/>
            </a:bodyPr>
            <a:lstStyle/>
            <a:p>
              <a:pPr algn="ctr">
                <a:defRPr sz="1800">
                  <a:solidFill>
                    <a:schemeClr val="accent6"/>
                  </a:solidFill>
                </a:defRPr>
              </a:pPr>
              <a:r>
                <a:rPr lang="zh-CN" altLang="en-US">
                  <a:ea typeface="Noto Sans CJK SC Regular" panose="020B0500000000000000" pitchFamily="34" charset="-128"/>
                </a:rPr>
                <a:t>面部表情</a:t>
              </a:r>
              <a:endParaRPr lang="zh-CN" altLang="en-US" dirty="0">
                <a:ea typeface="Noto Sans CJK SC Regular" panose="020B0500000000000000" pitchFamily="34" charset="-128"/>
              </a:endParaRPr>
            </a:p>
          </p:txBody>
        </p:sp>
        <p:sp>
          <p:nvSpPr>
            <p:cNvPr id="77" name="Arrow: Pentagon 76">
              <a:extLst>
                <a:ext uri="{FF2B5EF4-FFF2-40B4-BE49-F238E27FC236}">
                  <a16:creationId xmlns:a16="http://schemas.microsoft.com/office/drawing/2014/main" id="{50089CEA-6E42-4D1D-8D57-BA887CB5C93D}"/>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zh-CN" altLang="en-US" sz="1800" dirty="0">
                <a:solidFill>
                  <a:schemeClr val="bg1"/>
                </a:solidFill>
                <a:ea typeface="Noto Sans CJK SC Regular" panose="020B0500000000000000" pitchFamily="34" charset="-128"/>
              </a:endParaRPr>
            </a:p>
          </p:txBody>
        </p:sp>
        <p:sp>
          <p:nvSpPr>
            <p:cNvPr id="78" name="Arrow: Pentagon 77">
              <a:extLst>
                <a:ext uri="{FF2B5EF4-FFF2-40B4-BE49-F238E27FC236}">
                  <a16:creationId xmlns:a16="http://schemas.microsoft.com/office/drawing/2014/main" id="{A0FB8245-1786-4208-997B-44593ED55BD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zh-CN" altLang="en-US" sz="1800" dirty="0">
                <a:solidFill>
                  <a:schemeClr val="bg1"/>
                </a:solidFill>
                <a:ea typeface="Noto Sans CJK SC Regular" panose="020B0500000000000000" pitchFamily="34" charset="-128"/>
              </a:endParaRPr>
            </a:p>
          </p:txBody>
        </p:sp>
        <p:sp>
          <p:nvSpPr>
            <p:cNvPr id="79" name="Rectangle 78">
              <a:extLst>
                <a:ext uri="{FF2B5EF4-FFF2-40B4-BE49-F238E27FC236}">
                  <a16:creationId xmlns:a16="http://schemas.microsoft.com/office/drawing/2014/main" id="{C20B9F18-00CF-40D5-A969-48C0F1BBC827}"/>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defRPr>
                  <a:solidFill>
                    <a:schemeClr val="accent6"/>
                  </a:solidFill>
                </a:defRPr>
              </a:pPr>
              <a:r>
                <a:rPr lang="zh-CN" altLang="en-US">
                  <a:ea typeface="Noto Sans CJK SC Regular" panose="020B0500000000000000" pitchFamily="34" charset="-128"/>
                </a:rPr>
                <a:t>控制</a:t>
              </a:r>
              <a:endParaRPr lang="zh-CN" altLang="en-US" dirty="0">
                <a:ea typeface="Noto Sans CJK SC Regular" panose="020B0500000000000000" pitchFamily="34" charset="-128"/>
              </a:endParaRPr>
            </a:p>
          </p:txBody>
        </p:sp>
        <p:sp>
          <p:nvSpPr>
            <p:cNvPr id="80" name="Rectangle 79">
              <a:extLst>
                <a:ext uri="{FF2B5EF4-FFF2-40B4-BE49-F238E27FC236}">
                  <a16:creationId xmlns:a16="http://schemas.microsoft.com/office/drawing/2014/main" id="{9743F0D7-9107-4B24-8806-926EE7027EF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defRPr>
                  <a:solidFill>
                    <a:schemeClr val="accent6"/>
                  </a:solidFill>
                </a:defRPr>
              </a:pPr>
              <a:r>
                <a:rPr lang="zh-CN" altLang="en-US">
                  <a:ea typeface="Noto Sans CJK SC Regular" panose="020B0500000000000000" pitchFamily="34" charset="-128"/>
                </a:rPr>
                <a:t>活跃</a:t>
              </a:r>
              <a:endParaRPr lang="zh-CN" altLang="en-US" dirty="0">
                <a:ea typeface="Noto Sans CJK SC Regular" panose="020B0500000000000000" pitchFamily="34" charset="-128"/>
              </a:endParaRPr>
            </a:p>
          </p:txBody>
        </p:sp>
      </p:grpSp>
      <p:grpSp>
        <p:nvGrpSpPr>
          <p:cNvPr id="81" name="Group 80">
            <a:extLst>
              <a:ext uri="{FF2B5EF4-FFF2-40B4-BE49-F238E27FC236}">
                <a16:creationId xmlns:a16="http://schemas.microsoft.com/office/drawing/2014/main" id="{1E157F04-1CCC-4990-999B-9EEA9F5B568A}"/>
              </a:ext>
            </a:extLst>
          </p:cNvPr>
          <p:cNvGrpSpPr/>
          <p:nvPr/>
        </p:nvGrpSpPr>
        <p:grpSpPr>
          <a:xfrm>
            <a:off x="8345933" y="3190597"/>
            <a:ext cx="2037427" cy="2229405"/>
            <a:chOff x="3464880" y="2924794"/>
            <a:chExt cx="2037427" cy="2229405"/>
          </a:xfrm>
        </p:grpSpPr>
        <p:sp>
          <p:nvSpPr>
            <p:cNvPr id="82" name="Rectangle 81">
              <a:extLst>
                <a:ext uri="{FF2B5EF4-FFF2-40B4-BE49-F238E27FC236}">
                  <a16:creationId xmlns:a16="http://schemas.microsoft.com/office/drawing/2014/main" id="{2B83C12A-8DD8-42D1-A886-6F6216A56FA9}"/>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defRPr sz="1800">
                  <a:solidFill>
                    <a:schemeClr val="accent6"/>
                  </a:solidFill>
                </a:defRPr>
              </a:pPr>
              <a:r>
                <a:rPr lang="zh-CN" altLang="en-US">
                  <a:ea typeface="Noto Sans CJK SC Regular" panose="020B0500000000000000" pitchFamily="34" charset="-128"/>
                </a:rPr>
                <a:t>身体姿势</a:t>
              </a:r>
              <a:endParaRPr lang="zh-CN" altLang="en-US" dirty="0">
                <a:ea typeface="Noto Sans CJK SC Regular" panose="020B0500000000000000" pitchFamily="34" charset="-128"/>
              </a:endParaRPr>
            </a:p>
          </p:txBody>
        </p:sp>
        <p:sp>
          <p:nvSpPr>
            <p:cNvPr id="83" name="Arrow: Pentagon 82">
              <a:extLst>
                <a:ext uri="{FF2B5EF4-FFF2-40B4-BE49-F238E27FC236}">
                  <a16:creationId xmlns:a16="http://schemas.microsoft.com/office/drawing/2014/main" id="{F64A4673-1EAC-423E-92A0-393B08E4A083}"/>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zh-CN" altLang="en-US" sz="1800" dirty="0">
                <a:solidFill>
                  <a:schemeClr val="bg1"/>
                </a:solidFill>
                <a:ea typeface="Noto Sans CJK SC Regular" panose="020B0500000000000000" pitchFamily="34" charset="-128"/>
              </a:endParaRPr>
            </a:p>
          </p:txBody>
        </p:sp>
        <p:sp>
          <p:nvSpPr>
            <p:cNvPr id="84" name="Arrow: Pentagon 83">
              <a:extLst>
                <a:ext uri="{FF2B5EF4-FFF2-40B4-BE49-F238E27FC236}">
                  <a16:creationId xmlns:a16="http://schemas.microsoft.com/office/drawing/2014/main" id="{32AE88B0-F3D4-472E-B09B-9649E71EFF6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zh-CN" altLang="en-US" sz="1800" dirty="0">
                <a:solidFill>
                  <a:schemeClr val="bg1"/>
                </a:solidFill>
                <a:ea typeface="Noto Sans CJK SC Regular" panose="020B0500000000000000" pitchFamily="34" charset="-128"/>
              </a:endParaRPr>
            </a:p>
          </p:txBody>
        </p:sp>
        <p:sp>
          <p:nvSpPr>
            <p:cNvPr id="85" name="Rectangle 84">
              <a:extLst>
                <a:ext uri="{FF2B5EF4-FFF2-40B4-BE49-F238E27FC236}">
                  <a16:creationId xmlns:a16="http://schemas.microsoft.com/office/drawing/2014/main" id="{EA1A6F98-49F0-4FB6-B5D6-D57A56E3CFA3}"/>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defRPr>
                  <a:solidFill>
                    <a:schemeClr val="accent6"/>
                  </a:solidFill>
                </a:defRPr>
              </a:pPr>
              <a:r>
                <a:rPr lang="zh-CN" altLang="en-US">
                  <a:ea typeface="Noto Sans CJK SC Regular" panose="020B0500000000000000" pitchFamily="34" charset="-128"/>
                </a:rPr>
                <a:t>僵硬</a:t>
              </a:r>
              <a:endParaRPr lang="zh-CN" altLang="en-US" dirty="0">
                <a:ea typeface="Noto Sans CJK SC Regular" panose="020B0500000000000000" pitchFamily="34" charset="-128"/>
              </a:endParaRPr>
            </a:p>
          </p:txBody>
        </p:sp>
        <p:sp>
          <p:nvSpPr>
            <p:cNvPr id="86" name="Rectangle 85">
              <a:extLst>
                <a:ext uri="{FF2B5EF4-FFF2-40B4-BE49-F238E27FC236}">
                  <a16:creationId xmlns:a16="http://schemas.microsoft.com/office/drawing/2014/main" id="{912AF99B-4501-4BA7-A87A-0DEF49861B99}"/>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defRPr>
                  <a:solidFill>
                    <a:schemeClr val="accent6"/>
                  </a:solidFill>
                </a:defRPr>
              </a:pPr>
              <a:r>
                <a:rPr lang="zh-CN" altLang="en-US">
                  <a:ea typeface="Noto Sans CJK SC Regular" panose="020B0500000000000000" pitchFamily="34" charset="-128"/>
                </a:rPr>
                <a:t>随意</a:t>
              </a:r>
              <a:endParaRPr lang="zh-CN" altLang="en-US" dirty="0">
                <a:ea typeface="Noto Sans CJK SC Regular" panose="020B0500000000000000" pitchFamily="34" charset="-128"/>
              </a:endParaRPr>
            </a:p>
          </p:txBody>
        </p:sp>
      </p:grpSp>
      <p:grpSp>
        <p:nvGrpSpPr>
          <p:cNvPr id="87" name="Group 86">
            <a:extLst>
              <a:ext uri="{FF2B5EF4-FFF2-40B4-BE49-F238E27FC236}">
                <a16:creationId xmlns:a16="http://schemas.microsoft.com/office/drawing/2014/main" id="{DFF50DB3-C716-4647-8723-3FB16FB5ADF2}"/>
              </a:ext>
            </a:extLst>
          </p:cNvPr>
          <p:cNvGrpSpPr/>
          <p:nvPr/>
        </p:nvGrpSpPr>
        <p:grpSpPr>
          <a:xfrm>
            <a:off x="6613493" y="3190597"/>
            <a:ext cx="2037427" cy="2229405"/>
            <a:chOff x="3464880" y="2924794"/>
            <a:chExt cx="2037427" cy="2229405"/>
          </a:xfrm>
        </p:grpSpPr>
        <p:sp>
          <p:nvSpPr>
            <p:cNvPr id="88" name="Rectangle 87">
              <a:extLst>
                <a:ext uri="{FF2B5EF4-FFF2-40B4-BE49-F238E27FC236}">
                  <a16:creationId xmlns:a16="http://schemas.microsoft.com/office/drawing/2014/main" id="{B9330904-8CD7-47EA-83B6-965336E6559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defRPr sz="1800">
                  <a:solidFill>
                    <a:schemeClr val="accent6"/>
                  </a:solidFill>
                </a:defRPr>
              </a:pPr>
              <a:r>
                <a:rPr lang="zh-CN" altLang="en-US">
                  <a:ea typeface="Noto Sans CJK SC Regular" panose="020B0500000000000000" pitchFamily="34" charset="-128"/>
                </a:rPr>
                <a:t>手部动作</a:t>
              </a:r>
              <a:endParaRPr lang="zh-CN" altLang="en-US" dirty="0">
                <a:ea typeface="Noto Sans CJK SC Regular" panose="020B0500000000000000" pitchFamily="34" charset="-128"/>
              </a:endParaRPr>
            </a:p>
          </p:txBody>
        </p:sp>
        <p:sp>
          <p:nvSpPr>
            <p:cNvPr id="89" name="Arrow: Pentagon 88">
              <a:extLst>
                <a:ext uri="{FF2B5EF4-FFF2-40B4-BE49-F238E27FC236}">
                  <a16:creationId xmlns:a16="http://schemas.microsoft.com/office/drawing/2014/main" id="{9653F72D-8B4E-43A1-82DD-36AEA7D0A64C}"/>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zh-CN" altLang="en-US" sz="1800" dirty="0">
                <a:solidFill>
                  <a:schemeClr val="bg1"/>
                </a:solidFill>
                <a:ea typeface="Noto Sans CJK SC Regular" panose="020B0500000000000000" pitchFamily="34" charset="-128"/>
              </a:endParaRPr>
            </a:p>
          </p:txBody>
        </p:sp>
        <p:sp>
          <p:nvSpPr>
            <p:cNvPr id="90" name="Arrow: Pentagon 89">
              <a:extLst>
                <a:ext uri="{FF2B5EF4-FFF2-40B4-BE49-F238E27FC236}">
                  <a16:creationId xmlns:a16="http://schemas.microsoft.com/office/drawing/2014/main" id="{9099FAB3-F144-44EA-B1A0-B18BB29E851D}"/>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zh-CN" altLang="en-US" sz="1800" dirty="0">
                <a:solidFill>
                  <a:schemeClr val="bg1"/>
                </a:solidFill>
                <a:ea typeface="Noto Sans CJK SC Regular" panose="020B0500000000000000" pitchFamily="34" charset="-128"/>
              </a:endParaRPr>
            </a:p>
          </p:txBody>
        </p:sp>
        <p:sp>
          <p:nvSpPr>
            <p:cNvPr id="91" name="Rectangle 90">
              <a:extLst>
                <a:ext uri="{FF2B5EF4-FFF2-40B4-BE49-F238E27FC236}">
                  <a16:creationId xmlns:a16="http://schemas.microsoft.com/office/drawing/2014/main" id="{A5D4DE69-703A-4877-ADD6-7E60EAE0B85E}"/>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defRPr>
                  <a:solidFill>
                    <a:schemeClr val="accent6"/>
                  </a:solidFill>
                </a:defRPr>
              </a:pPr>
              <a:r>
                <a:rPr lang="zh-CN" altLang="en-US">
                  <a:ea typeface="Noto Sans CJK SC Regular" panose="020B0500000000000000" pitchFamily="34" charset="-128"/>
                </a:rPr>
                <a:t>较少</a:t>
              </a:r>
              <a:endParaRPr lang="zh-CN" altLang="en-US" dirty="0">
                <a:ea typeface="Noto Sans CJK SC Regular" panose="020B0500000000000000" pitchFamily="34" charset="-128"/>
              </a:endParaRPr>
            </a:p>
          </p:txBody>
        </p:sp>
        <p:sp>
          <p:nvSpPr>
            <p:cNvPr id="92" name="Rectangle 91">
              <a:extLst>
                <a:ext uri="{FF2B5EF4-FFF2-40B4-BE49-F238E27FC236}">
                  <a16:creationId xmlns:a16="http://schemas.microsoft.com/office/drawing/2014/main" id="{FD380BDB-E186-47E4-86EF-AE240D75AD70}"/>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defRPr>
                  <a:solidFill>
                    <a:schemeClr val="accent6"/>
                  </a:solidFill>
                </a:defRPr>
              </a:pPr>
              <a:r>
                <a:rPr lang="zh-CN" altLang="en-US">
                  <a:ea typeface="Noto Sans CJK SC Regular" panose="020B0500000000000000" pitchFamily="34" charset="-128"/>
                </a:rPr>
                <a:t>较多</a:t>
              </a:r>
              <a:endParaRPr lang="zh-CN" altLang="en-US" dirty="0">
                <a:ea typeface="Noto Sans CJK SC Regular" panose="020B0500000000000000" pitchFamily="34" charset="-128"/>
              </a:endParaRPr>
            </a:p>
          </p:txBody>
        </p:sp>
      </p:grpSp>
    </p:spTree>
    <p:extLst>
      <p:ext uri="{BB962C8B-B14F-4D97-AF65-F5344CB8AC3E}">
        <p14:creationId xmlns:p14="http://schemas.microsoft.com/office/powerpoint/2010/main" val="2152816355"/>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C2CC1C-C0DB-4C6B-A949-E22AF5793365}"/>
              </a:ext>
            </a:extLst>
          </p:cNvPr>
          <p:cNvSpPr>
            <a:spLocks noGrp="1"/>
          </p:cNvSpPr>
          <p:nvPr>
            <p:ph type="title"/>
          </p:nvPr>
        </p:nvSpPr>
        <p:spPr>
          <a:xfrm>
            <a:off x="457200" y="228600"/>
            <a:ext cx="2836998" cy="1995488"/>
          </a:xfrm>
        </p:spPr>
        <p:txBody>
          <a:bodyPr wrap="square">
            <a:noAutofit/>
          </a:bodyPr>
          <a:lstStyle/>
          <a:p>
            <a:r>
              <a:rPr lang="zh-CN" altLang="en-US" dirty="0">
                <a:ea typeface="Noto Sans CJK SC Bold" panose="020B0800000000000000" pitchFamily="34" charset="-128"/>
              </a:rPr>
              <a:t>提高人际效能的步骤</a:t>
            </a:r>
          </a:p>
        </p:txBody>
      </p:sp>
      <p:sp>
        <p:nvSpPr>
          <p:cNvPr id="9" name="Text Placeholder 8">
            <a:extLst>
              <a:ext uri="{FF2B5EF4-FFF2-40B4-BE49-F238E27FC236}">
                <a16:creationId xmlns:a16="http://schemas.microsoft.com/office/drawing/2014/main" id="{21588037-9C56-434C-9F88-4E4EA9682453}"/>
              </a:ext>
            </a:extLst>
          </p:cNvPr>
          <p:cNvSpPr>
            <a:spLocks noGrp="1"/>
          </p:cNvSpPr>
          <p:nvPr>
            <p:ph type="body" sz="half" idx="2"/>
          </p:nvPr>
        </p:nvSpPr>
        <p:spPr>
          <a:xfrm>
            <a:off x="457199" y="2352675"/>
            <a:ext cx="3621090" cy="3590926"/>
          </a:xfrm>
        </p:spPr>
        <p:txBody>
          <a:bodyPr wrap="square">
            <a:noAutofit/>
          </a:bodyPr>
          <a:lstStyle/>
          <a:p>
            <a:endParaRPr lang="zh-CN" altLang="en-US" sz="2000" dirty="0">
              <a:solidFill>
                <a:schemeClr val="tx1"/>
              </a:solidFill>
              <a:ea typeface="Noto Sans CJK SC Regular" panose="020B0500000000000000" pitchFamily="34" charset="-128"/>
            </a:endParaRPr>
          </a:p>
          <a:p>
            <a:pPr>
              <a:buFont typeface="Arial" panose="020B0604020202020204" pitchFamily="34" charset="0"/>
              <a:buChar char="​"/>
              <a:defRPr sz="2000">
                <a:solidFill>
                  <a:schemeClr val="tx1"/>
                </a:solidFill>
              </a:defRPr>
            </a:pPr>
            <a:r>
              <a:rPr lang="zh-CN" altLang="en-US" dirty="0">
                <a:ea typeface="Noto Sans CJK SC Regular" panose="020B0500000000000000" pitchFamily="34" charset="-128"/>
              </a:rPr>
              <a:t>认识到你对他人的影响</a:t>
            </a:r>
          </a:p>
          <a:p>
            <a:pPr>
              <a:buFont typeface="Arial" panose="020B0604020202020204" pitchFamily="34" charset="0"/>
              <a:buChar char="​"/>
              <a:defRPr sz="2000">
                <a:solidFill>
                  <a:schemeClr val="tx1"/>
                </a:solidFill>
              </a:defRPr>
            </a:pPr>
            <a:r>
              <a:rPr lang="zh-CN" altLang="en-US" dirty="0">
                <a:ea typeface="Noto Sans CJK SC Regular" panose="020B0500000000000000" pitchFamily="34" charset="-128"/>
              </a:rPr>
              <a:t>管理自己的行为</a:t>
            </a:r>
          </a:p>
          <a:p>
            <a:pPr>
              <a:buFont typeface="Arial" panose="020B0604020202020204" pitchFamily="34" charset="0"/>
              <a:buChar char="​"/>
              <a:defRPr sz="2000">
                <a:solidFill>
                  <a:schemeClr val="tx1"/>
                </a:solidFill>
              </a:defRPr>
            </a:pPr>
            <a:r>
              <a:rPr lang="zh-CN" altLang="en-US" dirty="0">
                <a:ea typeface="Noto Sans CJK SC Regular" panose="020B0500000000000000" pitchFamily="34" charset="-128"/>
              </a:rPr>
              <a:t>客观地观察他人</a:t>
            </a:r>
          </a:p>
          <a:p>
            <a:pPr>
              <a:buFont typeface="Arial" panose="020B0604020202020204" pitchFamily="34" charset="0"/>
              <a:buChar char="​"/>
              <a:defRPr sz="2000">
                <a:solidFill>
                  <a:schemeClr val="tx1"/>
                </a:solidFill>
              </a:defRPr>
            </a:pPr>
            <a:r>
              <a:rPr lang="zh-CN" altLang="en-US" dirty="0">
                <a:ea typeface="Noto Sans CJK SC Regular" panose="020B0500000000000000" pitchFamily="34" charset="-128"/>
              </a:rPr>
              <a:t>帮助满足他人的风格需求</a:t>
            </a:r>
          </a:p>
        </p:txBody>
      </p:sp>
      <p:sp>
        <p:nvSpPr>
          <p:cNvPr id="4" name="Footer Placeholder 3">
            <a:extLst>
              <a:ext uri="{FF2B5EF4-FFF2-40B4-BE49-F238E27FC236}">
                <a16:creationId xmlns:a16="http://schemas.microsoft.com/office/drawing/2014/main" id="{363B739F-953C-457C-8F73-5C24936DC8AB}"/>
              </a:ext>
            </a:extLst>
          </p:cNvPr>
          <p:cNvSpPr>
            <a:spLocks noGrp="1"/>
          </p:cNvSpPr>
          <p:nvPr>
            <p:ph type="ftr" sz="quarter" idx="11"/>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3" name="Slide Number Placeholder 2">
            <a:extLst>
              <a:ext uri="{FF2B5EF4-FFF2-40B4-BE49-F238E27FC236}">
                <a16:creationId xmlns:a16="http://schemas.microsoft.com/office/drawing/2014/main" id="{497BB484-1733-46FF-8D62-339D2B7A0A3D}"/>
              </a:ext>
            </a:extLst>
          </p:cNvPr>
          <p:cNvSpPr>
            <a:spLocks noGrp="1"/>
          </p:cNvSpPr>
          <p:nvPr>
            <p:ph type="sldNum" sz="quarter" idx="12"/>
          </p:nvPr>
        </p:nvSpPr>
        <p:spPr>
          <a:xfrm>
            <a:off x="9220200" y="6411604"/>
            <a:ext cx="2743200" cy="282575"/>
          </a:xfrm>
        </p:spPr>
        <p:txBody>
          <a:bodyPr wrap="square">
            <a:noAutofit/>
          </a:bodyPr>
          <a:lstStyle/>
          <a:p>
            <a:fld id="{1B1CF60C-C85D-47C0-8597-E3BF95F18FA3}" type="slidenum">
              <a:rPr lang="en-US" altLang="zh-CN" smtClean="0">
                <a:ea typeface="Noto Sans CJK SC Regular" panose="020B0500000000000000" pitchFamily="34" charset="-128"/>
              </a:rPr>
              <a:t>2</a:t>
            </a:fld>
            <a:endParaRPr lang="zh-CN" altLang="en-US" dirty="0">
              <a:ea typeface="Noto Sans CJK SC Regular" panose="020B0500000000000000" pitchFamily="34" charset="-128"/>
            </a:endParaRPr>
          </a:p>
        </p:txBody>
      </p:sp>
      <p:sp>
        <p:nvSpPr>
          <p:cNvPr id="14" name="Content Placeholder 13">
            <a:extLst>
              <a:ext uri="{FF2B5EF4-FFF2-40B4-BE49-F238E27FC236}">
                <a16:creationId xmlns:a16="http://schemas.microsoft.com/office/drawing/2014/main" id="{33ED5033-E877-4B34-AEB2-E10A76821F45}"/>
              </a:ext>
            </a:extLst>
          </p:cNvPr>
          <p:cNvSpPr>
            <a:spLocks noGrp="1"/>
          </p:cNvSpPr>
          <p:nvPr>
            <p:ph idx="1"/>
          </p:nvPr>
        </p:nvSpPr>
        <p:spPr>
          <a:xfrm>
            <a:off x="4217194" y="228600"/>
            <a:ext cx="7793037" cy="5715000"/>
          </a:xfrm>
        </p:spPr>
        <p:txBody>
          <a:bodyPr wrap="square">
            <a:noAutofit/>
          </a:bodyPr>
          <a:lstStyle/>
          <a:p>
            <a:r>
              <a:rPr lang="zh-CN" altLang="en-US">
                <a:ea typeface="Noto Sans CJK SC Regular" panose="020B0500000000000000" pitchFamily="34" charset="-128"/>
              </a:rPr>
              <a:t> </a:t>
            </a:r>
            <a:endParaRPr lang="zh-CN" altLang="en-US" dirty="0">
              <a:ea typeface="Noto Sans CJK SC Regular" panose="020B0500000000000000" pitchFamily="34" charset="-128"/>
            </a:endParaRPr>
          </a:p>
        </p:txBody>
      </p:sp>
      <p:sp>
        <p:nvSpPr>
          <p:cNvPr id="15" name="Freeform: Shape 14">
            <a:extLst>
              <a:ext uri="{FF2B5EF4-FFF2-40B4-BE49-F238E27FC236}">
                <a16:creationId xmlns:a16="http://schemas.microsoft.com/office/drawing/2014/main" id="{3BF1974A-22BC-4B4A-B344-25F34A80A028}"/>
              </a:ext>
            </a:extLst>
          </p:cNvPr>
          <p:cNvSpPr/>
          <p:nvPr/>
        </p:nvSpPr>
        <p:spPr bwMode="gray">
          <a:xfrm>
            <a:off x="5324476" y="2085974"/>
            <a:ext cx="5762758" cy="1609829"/>
          </a:xfrm>
          <a:custGeom>
            <a:avLst/>
            <a:gdLst>
              <a:gd name="connsiteX0" fmla="*/ 0 w 6448425"/>
              <a:gd name="connsiteY0" fmla="*/ 1381125 h 1381127"/>
              <a:gd name="connsiteX1" fmla="*/ 2457450 w 6448425"/>
              <a:gd name="connsiteY1" fmla="*/ 0 h 1381127"/>
              <a:gd name="connsiteX2" fmla="*/ 4467225 w 6448425"/>
              <a:gd name="connsiteY2" fmla="*/ 1381125 h 1381127"/>
              <a:gd name="connsiteX3" fmla="*/ 6448425 w 6448425"/>
              <a:gd name="connsiteY3" fmla="*/ 9525 h 1381127"/>
              <a:gd name="connsiteX0" fmla="*/ 0 w 6448425"/>
              <a:gd name="connsiteY0" fmla="*/ 1381127 h 1390654"/>
              <a:gd name="connsiteX1" fmla="*/ 2457450 w 6448425"/>
              <a:gd name="connsiteY1" fmla="*/ 2 h 1390654"/>
              <a:gd name="connsiteX2" fmla="*/ 4768152 w 6448425"/>
              <a:gd name="connsiteY2" fmla="*/ 1390652 h 1390654"/>
              <a:gd name="connsiteX3" fmla="*/ 6448425 w 6448425"/>
              <a:gd name="connsiteY3" fmla="*/ 9527 h 1390654"/>
              <a:gd name="connsiteX0" fmla="*/ 0 w 6448475"/>
              <a:gd name="connsiteY0" fmla="*/ 1381127 h 1390654"/>
              <a:gd name="connsiteX1" fmla="*/ 2457450 w 6448475"/>
              <a:gd name="connsiteY1" fmla="*/ 2 h 1390654"/>
              <a:gd name="connsiteX2" fmla="*/ 4768152 w 6448475"/>
              <a:gd name="connsiteY2" fmla="*/ 1390652 h 1390654"/>
              <a:gd name="connsiteX3" fmla="*/ 6448425 w 6448475"/>
              <a:gd name="connsiteY3" fmla="*/ 9527 h 1390654"/>
              <a:gd name="connsiteX0" fmla="*/ 0 w 6448475"/>
              <a:gd name="connsiteY0" fmla="*/ 1371600 h 1381127"/>
              <a:gd name="connsiteX1" fmla="*/ 2231755 w 6448475"/>
              <a:gd name="connsiteY1" fmla="*/ 28575 h 1381127"/>
              <a:gd name="connsiteX2" fmla="*/ 4768152 w 6448475"/>
              <a:gd name="connsiteY2" fmla="*/ 1381125 h 1381127"/>
              <a:gd name="connsiteX3" fmla="*/ 6448425 w 6448475"/>
              <a:gd name="connsiteY3" fmla="*/ 0 h 1381127"/>
              <a:gd name="connsiteX0" fmla="*/ 0 w 6448498"/>
              <a:gd name="connsiteY0" fmla="*/ 1371600 h 1381597"/>
              <a:gd name="connsiteX1" fmla="*/ 2231755 w 6448498"/>
              <a:gd name="connsiteY1" fmla="*/ 28575 h 1381597"/>
              <a:gd name="connsiteX2" fmla="*/ 4768152 w 6448498"/>
              <a:gd name="connsiteY2" fmla="*/ 1381125 h 1381597"/>
              <a:gd name="connsiteX3" fmla="*/ 6448425 w 6448498"/>
              <a:gd name="connsiteY3" fmla="*/ 0 h 1381597"/>
              <a:gd name="connsiteX0" fmla="*/ 0 w 6427006"/>
              <a:gd name="connsiteY0" fmla="*/ 1590675 h 1600557"/>
              <a:gd name="connsiteX1" fmla="*/ 2231755 w 6427006"/>
              <a:gd name="connsiteY1" fmla="*/ 247650 h 1600557"/>
              <a:gd name="connsiteX2" fmla="*/ 4768152 w 6427006"/>
              <a:gd name="connsiteY2" fmla="*/ 1600200 h 1600557"/>
              <a:gd name="connsiteX3" fmla="*/ 6426931 w 6427006"/>
              <a:gd name="connsiteY3" fmla="*/ 0 h 1600557"/>
              <a:gd name="connsiteX0" fmla="*/ 0 w 6427120"/>
              <a:gd name="connsiteY0" fmla="*/ 1590675 h 1600305"/>
              <a:gd name="connsiteX1" fmla="*/ 2231755 w 6427120"/>
              <a:gd name="connsiteY1" fmla="*/ 247650 h 1600305"/>
              <a:gd name="connsiteX2" fmla="*/ 4768152 w 6427120"/>
              <a:gd name="connsiteY2" fmla="*/ 1600200 h 1600305"/>
              <a:gd name="connsiteX3" fmla="*/ 6426931 w 6427120"/>
              <a:gd name="connsiteY3" fmla="*/ 0 h 1600305"/>
              <a:gd name="connsiteX0" fmla="*/ 0 w 6459344"/>
              <a:gd name="connsiteY0" fmla="*/ 1590675 h 1600305"/>
              <a:gd name="connsiteX1" fmla="*/ 2231755 w 6459344"/>
              <a:gd name="connsiteY1" fmla="*/ 247650 h 1600305"/>
              <a:gd name="connsiteX2" fmla="*/ 4768152 w 6459344"/>
              <a:gd name="connsiteY2" fmla="*/ 1600200 h 1600305"/>
              <a:gd name="connsiteX3" fmla="*/ 6459174 w 6459344"/>
              <a:gd name="connsiteY3" fmla="*/ 0 h 1600305"/>
              <a:gd name="connsiteX0" fmla="*/ 0 w 6502313"/>
              <a:gd name="connsiteY0" fmla="*/ 1600200 h 1609829"/>
              <a:gd name="connsiteX1" fmla="*/ 2231755 w 6502313"/>
              <a:gd name="connsiteY1" fmla="*/ 257175 h 1609829"/>
              <a:gd name="connsiteX2" fmla="*/ 4768152 w 6502313"/>
              <a:gd name="connsiteY2" fmla="*/ 1609725 h 1609829"/>
              <a:gd name="connsiteX3" fmla="*/ 6502164 w 6502313"/>
              <a:gd name="connsiteY3" fmla="*/ 0 h 1609829"/>
            </a:gdLst>
            <a:ahLst/>
            <a:cxnLst>
              <a:cxn ang="0">
                <a:pos x="connsiteX0" y="connsiteY0"/>
              </a:cxn>
              <a:cxn ang="0">
                <a:pos x="connsiteX1" y="connsiteY1"/>
              </a:cxn>
              <a:cxn ang="0">
                <a:pos x="connsiteX2" y="connsiteY2"/>
              </a:cxn>
              <a:cxn ang="0">
                <a:pos x="connsiteX3" y="connsiteY3"/>
              </a:cxn>
            </a:cxnLst>
            <a:rect l="l" t="t" r="r" b="b"/>
            <a:pathLst>
              <a:path w="6502313" h="1609829">
                <a:moveTo>
                  <a:pt x="0" y="1600200"/>
                </a:moveTo>
                <a:cubicBezTo>
                  <a:pt x="856456" y="909637"/>
                  <a:pt x="1437063" y="255588"/>
                  <a:pt x="2231755" y="257175"/>
                </a:cubicBezTo>
                <a:cubicBezTo>
                  <a:pt x="3026447" y="258762"/>
                  <a:pt x="4102990" y="1608138"/>
                  <a:pt x="4768152" y="1609725"/>
                </a:cubicBezTo>
                <a:cubicBezTo>
                  <a:pt x="6174884" y="1620837"/>
                  <a:pt x="6510482" y="743743"/>
                  <a:pt x="6502164" y="0"/>
                </a:cubicBezTo>
              </a:path>
            </a:pathLst>
          </a:custGeom>
          <a:noFill/>
          <a:ln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endParaRPr lang="zh-CN" altLang="en-US" dirty="0">
              <a:ea typeface="Noto Sans CJK SC Regular" panose="020B0500000000000000" pitchFamily="34" charset="-128"/>
            </a:endParaRPr>
          </a:p>
        </p:txBody>
      </p:sp>
      <p:sp>
        <p:nvSpPr>
          <p:cNvPr id="16" name="Oval 15">
            <a:extLst>
              <a:ext uri="{FF2B5EF4-FFF2-40B4-BE49-F238E27FC236}">
                <a16:creationId xmlns:a16="http://schemas.microsoft.com/office/drawing/2014/main" id="{97CD3512-1F9F-419E-9986-3A2F8F5D39F9}"/>
              </a:ext>
            </a:extLst>
          </p:cNvPr>
          <p:cNvSpPr/>
          <p:nvPr/>
        </p:nvSpPr>
        <p:spPr bwMode="gray">
          <a:xfrm>
            <a:off x="4988378" y="3350080"/>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17" name="Oval 16">
            <a:extLst>
              <a:ext uri="{FF2B5EF4-FFF2-40B4-BE49-F238E27FC236}">
                <a16:creationId xmlns:a16="http://schemas.microsoft.com/office/drawing/2014/main" id="{CFCBF173-74CB-45FC-B73C-C0AE7A52BCAF}"/>
              </a:ext>
            </a:extLst>
          </p:cNvPr>
          <p:cNvSpPr/>
          <p:nvPr/>
        </p:nvSpPr>
        <p:spPr bwMode="gray">
          <a:xfrm>
            <a:off x="6912428" y="2064203"/>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18" name="Oval 17">
            <a:extLst>
              <a:ext uri="{FF2B5EF4-FFF2-40B4-BE49-F238E27FC236}">
                <a16:creationId xmlns:a16="http://schemas.microsoft.com/office/drawing/2014/main" id="{37E8C389-1BE2-43AB-ABD0-6FBA3395735D}"/>
              </a:ext>
            </a:extLst>
          </p:cNvPr>
          <p:cNvSpPr/>
          <p:nvPr/>
        </p:nvSpPr>
        <p:spPr bwMode="gray">
          <a:xfrm>
            <a:off x="9284153" y="3370492"/>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23" name="TextBox 22">
            <a:extLst>
              <a:ext uri="{FF2B5EF4-FFF2-40B4-BE49-F238E27FC236}">
                <a16:creationId xmlns:a16="http://schemas.microsoft.com/office/drawing/2014/main" id="{4427638F-63C3-4817-BC27-CE97B58CCE59}"/>
              </a:ext>
            </a:extLst>
          </p:cNvPr>
          <p:cNvSpPr txBox="1"/>
          <p:nvPr/>
        </p:nvSpPr>
        <p:spPr>
          <a:xfrm>
            <a:off x="5170037" y="4058499"/>
            <a:ext cx="1353146" cy="584775"/>
          </a:xfrm>
          <a:prstGeom prst="rect">
            <a:avLst/>
          </a:prstGeom>
          <a:noFill/>
        </p:spPr>
        <p:txBody>
          <a:bodyPr wrap="square">
            <a:noAutofit/>
          </a:bodyPr>
          <a:lstStyle/>
          <a:p>
            <a:pPr>
              <a:lnSpc>
                <a:spcPct val="80000"/>
              </a:lnSpc>
              <a:defRPr sz="2000" b="1">
                <a:solidFill>
                  <a:schemeClr val="tx2"/>
                </a:solidFill>
                <a:latin typeface="Arial" panose="020B0604020202020204" pitchFamily="34" charset="0"/>
                <a:cs typeface="Arial" panose="020B0604020202020204" pitchFamily="34" charset="0"/>
              </a:defRPr>
            </a:pPr>
            <a:r>
              <a:rPr lang="zh-CN" altLang="en-US" dirty="0">
                <a:ea typeface="Noto Sans CJK SC Bold" panose="020B0800000000000000" pitchFamily="34" charset="-128"/>
              </a:rPr>
              <a:t>了解自己</a:t>
            </a:r>
          </a:p>
        </p:txBody>
      </p:sp>
      <p:pic>
        <p:nvPicPr>
          <p:cNvPr id="27" name="Graphic 26">
            <a:extLst>
              <a:ext uri="{FF2B5EF4-FFF2-40B4-BE49-F238E27FC236}">
                <a16:creationId xmlns:a16="http://schemas.microsoft.com/office/drawing/2014/main" id="{76B4FCB5-D46A-40EC-9164-CA3920BE061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04041" y="3477698"/>
            <a:ext cx="434747" cy="434747"/>
          </a:xfrm>
          <a:prstGeom prst="rect">
            <a:avLst/>
          </a:prstGeom>
        </p:spPr>
      </p:pic>
      <p:grpSp>
        <p:nvGrpSpPr>
          <p:cNvPr id="50" name="Group 49">
            <a:extLst>
              <a:ext uri="{FF2B5EF4-FFF2-40B4-BE49-F238E27FC236}">
                <a16:creationId xmlns:a16="http://schemas.microsoft.com/office/drawing/2014/main" id="{0717BBB7-3416-4816-99C0-0A2B3269B183}"/>
              </a:ext>
            </a:extLst>
          </p:cNvPr>
          <p:cNvGrpSpPr/>
          <p:nvPr/>
        </p:nvGrpSpPr>
        <p:grpSpPr>
          <a:xfrm>
            <a:off x="7043738" y="2143126"/>
            <a:ext cx="394004" cy="436771"/>
            <a:chOff x="7043738" y="2181230"/>
            <a:chExt cx="394004" cy="436771"/>
          </a:xfrm>
        </p:grpSpPr>
        <p:sp>
          <p:nvSpPr>
            <p:cNvPr id="34" name="Freeform: Shape 33">
              <a:extLst>
                <a:ext uri="{FF2B5EF4-FFF2-40B4-BE49-F238E27FC236}">
                  <a16:creationId xmlns:a16="http://schemas.microsoft.com/office/drawing/2014/main" id="{F3C08882-F833-4361-9A21-D64D8D2BBC44}"/>
                </a:ext>
              </a:extLst>
            </p:cNvPr>
            <p:cNvSpPr/>
            <p:nvPr/>
          </p:nvSpPr>
          <p:spPr>
            <a:xfrm>
              <a:off x="7080853" y="2216152"/>
              <a:ext cx="120249" cy="112431"/>
            </a:xfrm>
            <a:custGeom>
              <a:avLst/>
              <a:gdLst>
                <a:gd name="connsiteX0" fmla="*/ 90558 w 120249"/>
                <a:gd name="connsiteY0" fmla="*/ 69113 h 112431"/>
                <a:gd name="connsiteX1" fmla="*/ 90558 w 120249"/>
                <a:gd name="connsiteY1" fmla="*/ 90980 h 112431"/>
                <a:gd name="connsiteX2" fmla="*/ 97590 w 120249"/>
                <a:gd name="connsiteY2" fmla="*/ 90980 h 112431"/>
                <a:gd name="connsiteX3" fmla="*/ 105404 w 120249"/>
                <a:gd name="connsiteY3" fmla="*/ 90980 h 112431"/>
                <a:gd name="connsiteX4" fmla="*/ 112431 w 120249"/>
                <a:gd name="connsiteY4" fmla="*/ 90980 h 112431"/>
                <a:gd name="connsiteX5" fmla="*/ 112431 w 120249"/>
                <a:gd name="connsiteY5" fmla="*/ 69113 h 112431"/>
                <a:gd name="connsiteX6" fmla="*/ 105404 w 120249"/>
                <a:gd name="connsiteY6" fmla="*/ 69113 h 112431"/>
                <a:gd name="connsiteX7" fmla="*/ 97590 w 120249"/>
                <a:gd name="connsiteY7" fmla="*/ 69113 h 112431"/>
                <a:gd name="connsiteX8" fmla="*/ 7808 w 120249"/>
                <a:gd name="connsiteY8" fmla="*/ 45282 h 112431"/>
                <a:gd name="connsiteX9" fmla="*/ 7808 w 120249"/>
                <a:gd name="connsiteY9" fmla="*/ 67144 h 112431"/>
                <a:gd name="connsiteX10" fmla="*/ 14835 w 120249"/>
                <a:gd name="connsiteY10" fmla="*/ 67144 h 112431"/>
                <a:gd name="connsiteX11" fmla="*/ 22649 w 120249"/>
                <a:gd name="connsiteY11" fmla="*/ 67144 h 112431"/>
                <a:gd name="connsiteX12" fmla="*/ 29681 w 120249"/>
                <a:gd name="connsiteY12" fmla="*/ 67144 h 112431"/>
                <a:gd name="connsiteX13" fmla="*/ 29681 w 120249"/>
                <a:gd name="connsiteY13" fmla="*/ 45282 h 112431"/>
                <a:gd name="connsiteX14" fmla="*/ 22649 w 120249"/>
                <a:gd name="connsiteY14" fmla="*/ 45282 h 112431"/>
                <a:gd name="connsiteX15" fmla="*/ 14835 w 120249"/>
                <a:gd name="connsiteY15" fmla="*/ 45282 h 112431"/>
                <a:gd name="connsiteX16" fmla="*/ 49183 w 120249"/>
                <a:gd name="connsiteY16" fmla="*/ 19643 h 112431"/>
                <a:gd name="connsiteX17" fmla="*/ 49183 w 120249"/>
                <a:gd name="connsiteY17" fmla="*/ 41510 h 112431"/>
                <a:gd name="connsiteX18" fmla="*/ 56216 w 120249"/>
                <a:gd name="connsiteY18" fmla="*/ 41510 h 112431"/>
                <a:gd name="connsiteX19" fmla="*/ 64029 w 120249"/>
                <a:gd name="connsiteY19" fmla="*/ 41510 h 112431"/>
                <a:gd name="connsiteX20" fmla="*/ 71056 w 120249"/>
                <a:gd name="connsiteY20" fmla="*/ 41510 h 112431"/>
                <a:gd name="connsiteX21" fmla="*/ 71056 w 120249"/>
                <a:gd name="connsiteY21" fmla="*/ 19643 h 112431"/>
                <a:gd name="connsiteX22" fmla="*/ 64029 w 120249"/>
                <a:gd name="connsiteY22" fmla="*/ 19643 h 112431"/>
                <a:gd name="connsiteX23" fmla="*/ 56216 w 120249"/>
                <a:gd name="connsiteY23" fmla="*/ 19643 h 112431"/>
                <a:gd name="connsiteX24" fmla="*/ 97596 w 120249"/>
                <a:gd name="connsiteY24" fmla="*/ 0 h 112431"/>
                <a:gd name="connsiteX25" fmla="*/ 105409 w 120249"/>
                <a:gd name="connsiteY25" fmla="*/ 0 h 112431"/>
                <a:gd name="connsiteX26" fmla="*/ 105409 w 120249"/>
                <a:gd name="connsiteY26" fmla="*/ 61304 h 112431"/>
                <a:gd name="connsiteX27" fmla="*/ 120249 w 120249"/>
                <a:gd name="connsiteY27" fmla="*/ 61304 h 112431"/>
                <a:gd name="connsiteX28" fmla="*/ 120249 w 120249"/>
                <a:gd name="connsiteY28" fmla="*/ 98799 h 112431"/>
                <a:gd name="connsiteX29" fmla="*/ 105409 w 120249"/>
                <a:gd name="connsiteY29" fmla="*/ 98799 h 112431"/>
                <a:gd name="connsiteX30" fmla="*/ 105409 w 120249"/>
                <a:gd name="connsiteY30" fmla="*/ 112431 h 112431"/>
                <a:gd name="connsiteX31" fmla="*/ 97596 w 120249"/>
                <a:gd name="connsiteY31" fmla="*/ 112431 h 112431"/>
                <a:gd name="connsiteX32" fmla="*/ 97596 w 120249"/>
                <a:gd name="connsiteY32" fmla="*/ 98799 h 112431"/>
                <a:gd name="connsiteX33" fmla="*/ 82750 w 120249"/>
                <a:gd name="connsiteY33" fmla="*/ 98799 h 112431"/>
                <a:gd name="connsiteX34" fmla="*/ 82750 w 120249"/>
                <a:gd name="connsiteY34" fmla="*/ 61304 h 112431"/>
                <a:gd name="connsiteX35" fmla="*/ 97596 w 120249"/>
                <a:gd name="connsiteY35" fmla="*/ 61304 h 112431"/>
                <a:gd name="connsiteX36" fmla="*/ 56216 w 120249"/>
                <a:gd name="connsiteY36" fmla="*/ 0 h 112431"/>
                <a:gd name="connsiteX37" fmla="*/ 64029 w 120249"/>
                <a:gd name="connsiteY37" fmla="*/ 0 h 112431"/>
                <a:gd name="connsiteX38" fmla="*/ 64029 w 120249"/>
                <a:gd name="connsiteY38" fmla="*/ 11835 h 112431"/>
                <a:gd name="connsiteX39" fmla="*/ 78869 w 120249"/>
                <a:gd name="connsiteY39" fmla="*/ 11835 h 112431"/>
                <a:gd name="connsiteX40" fmla="*/ 78869 w 120249"/>
                <a:gd name="connsiteY40" fmla="*/ 49329 h 112431"/>
                <a:gd name="connsiteX41" fmla="*/ 64029 w 120249"/>
                <a:gd name="connsiteY41" fmla="*/ 49329 h 112431"/>
                <a:gd name="connsiteX42" fmla="*/ 64029 w 120249"/>
                <a:gd name="connsiteY42" fmla="*/ 112425 h 112431"/>
                <a:gd name="connsiteX43" fmla="*/ 56216 w 120249"/>
                <a:gd name="connsiteY43" fmla="*/ 112425 h 112431"/>
                <a:gd name="connsiteX44" fmla="*/ 56216 w 120249"/>
                <a:gd name="connsiteY44" fmla="*/ 49324 h 112431"/>
                <a:gd name="connsiteX45" fmla="*/ 41370 w 120249"/>
                <a:gd name="connsiteY45" fmla="*/ 49324 h 112431"/>
                <a:gd name="connsiteX46" fmla="*/ 41370 w 120249"/>
                <a:gd name="connsiteY46" fmla="*/ 11830 h 112431"/>
                <a:gd name="connsiteX47" fmla="*/ 56216 w 120249"/>
                <a:gd name="connsiteY47" fmla="*/ 11830 h 112431"/>
                <a:gd name="connsiteX48" fmla="*/ 14840 w 120249"/>
                <a:gd name="connsiteY48" fmla="*/ 0 h 112431"/>
                <a:gd name="connsiteX49" fmla="*/ 22654 w 120249"/>
                <a:gd name="connsiteY49" fmla="*/ 0 h 112431"/>
                <a:gd name="connsiteX50" fmla="*/ 22654 w 120249"/>
                <a:gd name="connsiteY50" fmla="*/ 37468 h 112431"/>
                <a:gd name="connsiteX51" fmla="*/ 37499 w 120249"/>
                <a:gd name="connsiteY51" fmla="*/ 37468 h 112431"/>
                <a:gd name="connsiteX52" fmla="*/ 37499 w 120249"/>
                <a:gd name="connsiteY52" fmla="*/ 74957 h 112431"/>
                <a:gd name="connsiteX53" fmla="*/ 22654 w 120249"/>
                <a:gd name="connsiteY53" fmla="*/ 74957 h 112431"/>
                <a:gd name="connsiteX54" fmla="*/ 22654 w 120249"/>
                <a:gd name="connsiteY54" fmla="*/ 112425 h 112431"/>
                <a:gd name="connsiteX55" fmla="*/ 14840 w 120249"/>
                <a:gd name="connsiteY55" fmla="*/ 112425 h 112431"/>
                <a:gd name="connsiteX56" fmla="*/ 14840 w 120249"/>
                <a:gd name="connsiteY56" fmla="*/ 74957 h 112431"/>
                <a:gd name="connsiteX57" fmla="*/ 0 w 120249"/>
                <a:gd name="connsiteY57" fmla="*/ 74957 h 112431"/>
                <a:gd name="connsiteX58" fmla="*/ 0 w 120249"/>
                <a:gd name="connsiteY58" fmla="*/ 37468 h 112431"/>
                <a:gd name="connsiteX59" fmla="*/ 14840 w 120249"/>
                <a:gd name="connsiteY59" fmla="*/ 37468 h 11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0249" h="112431">
                  <a:moveTo>
                    <a:pt x="90558" y="69113"/>
                  </a:moveTo>
                  <a:lnTo>
                    <a:pt x="90558" y="90980"/>
                  </a:lnTo>
                  <a:lnTo>
                    <a:pt x="97590" y="90980"/>
                  </a:lnTo>
                  <a:lnTo>
                    <a:pt x="105404" y="90980"/>
                  </a:lnTo>
                  <a:lnTo>
                    <a:pt x="112431" y="90980"/>
                  </a:lnTo>
                  <a:lnTo>
                    <a:pt x="112431" y="69113"/>
                  </a:lnTo>
                  <a:lnTo>
                    <a:pt x="105404" y="69113"/>
                  </a:lnTo>
                  <a:lnTo>
                    <a:pt x="97590" y="69113"/>
                  </a:lnTo>
                  <a:close/>
                  <a:moveTo>
                    <a:pt x="7808" y="45282"/>
                  </a:moveTo>
                  <a:lnTo>
                    <a:pt x="7808" y="67144"/>
                  </a:lnTo>
                  <a:lnTo>
                    <a:pt x="14835" y="67144"/>
                  </a:lnTo>
                  <a:lnTo>
                    <a:pt x="22649" y="67144"/>
                  </a:lnTo>
                  <a:lnTo>
                    <a:pt x="29681" y="67144"/>
                  </a:lnTo>
                  <a:lnTo>
                    <a:pt x="29681" y="45282"/>
                  </a:lnTo>
                  <a:lnTo>
                    <a:pt x="22649" y="45282"/>
                  </a:lnTo>
                  <a:lnTo>
                    <a:pt x="14835" y="45282"/>
                  </a:lnTo>
                  <a:close/>
                  <a:moveTo>
                    <a:pt x="49183" y="19643"/>
                  </a:moveTo>
                  <a:lnTo>
                    <a:pt x="49183" y="41510"/>
                  </a:lnTo>
                  <a:lnTo>
                    <a:pt x="56216" y="41510"/>
                  </a:lnTo>
                  <a:lnTo>
                    <a:pt x="64029" y="41510"/>
                  </a:lnTo>
                  <a:lnTo>
                    <a:pt x="71056" y="41510"/>
                  </a:lnTo>
                  <a:lnTo>
                    <a:pt x="71056" y="19643"/>
                  </a:lnTo>
                  <a:lnTo>
                    <a:pt x="64029" y="19643"/>
                  </a:lnTo>
                  <a:lnTo>
                    <a:pt x="56216" y="19643"/>
                  </a:lnTo>
                  <a:close/>
                  <a:moveTo>
                    <a:pt x="97596" y="0"/>
                  </a:moveTo>
                  <a:lnTo>
                    <a:pt x="105409" y="0"/>
                  </a:lnTo>
                  <a:lnTo>
                    <a:pt x="105409" y="61304"/>
                  </a:lnTo>
                  <a:lnTo>
                    <a:pt x="120249" y="61304"/>
                  </a:lnTo>
                  <a:lnTo>
                    <a:pt x="120249" y="98799"/>
                  </a:lnTo>
                  <a:lnTo>
                    <a:pt x="105409" y="98799"/>
                  </a:lnTo>
                  <a:lnTo>
                    <a:pt x="105409" y="112431"/>
                  </a:lnTo>
                  <a:lnTo>
                    <a:pt x="97596" y="112431"/>
                  </a:lnTo>
                  <a:lnTo>
                    <a:pt x="97596" y="98799"/>
                  </a:lnTo>
                  <a:lnTo>
                    <a:pt x="82750" y="98799"/>
                  </a:lnTo>
                  <a:lnTo>
                    <a:pt x="82750" y="61304"/>
                  </a:lnTo>
                  <a:lnTo>
                    <a:pt x="97596" y="61304"/>
                  </a:lnTo>
                  <a:close/>
                  <a:moveTo>
                    <a:pt x="56216" y="0"/>
                  </a:moveTo>
                  <a:lnTo>
                    <a:pt x="64029" y="0"/>
                  </a:lnTo>
                  <a:lnTo>
                    <a:pt x="64029" y="11835"/>
                  </a:lnTo>
                  <a:lnTo>
                    <a:pt x="78869" y="11835"/>
                  </a:lnTo>
                  <a:lnTo>
                    <a:pt x="78869" y="49329"/>
                  </a:lnTo>
                  <a:lnTo>
                    <a:pt x="64029" y="49329"/>
                  </a:lnTo>
                  <a:lnTo>
                    <a:pt x="64029" y="112425"/>
                  </a:lnTo>
                  <a:lnTo>
                    <a:pt x="56216" y="112425"/>
                  </a:lnTo>
                  <a:lnTo>
                    <a:pt x="56216" y="49324"/>
                  </a:lnTo>
                  <a:lnTo>
                    <a:pt x="41370" y="49324"/>
                  </a:lnTo>
                  <a:lnTo>
                    <a:pt x="41370" y="11830"/>
                  </a:lnTo>
                  <a:lnTo>
                    <a:pt x="56216" y="11830"/>
                  </a:lnTo>
                  <a:close/>
                  <a:moveTo>
                    <a:pt x="14840" y="0"/>
                  </a:moveTo>
                  <a:lnTo>
                    <a:pt x="22654" y="0"/>
                  </a:lnTo>
                  <a:lnTo>
                    <a:pt x="22654" y="37468"/>
                  </a:lnTo>
                  <a:lnTo>
                    <a:pt x="37499" y="37468"/>
                  </a:lnTo>
                  <a:lnTo>
                    <a:pt x="37499" y="74957"/>
                  </a:lnTo>
                  <a:lnTo>
                    <a:pt x="22654" y="74957"/>
                  </a:lnTo>
                  <a:lnTo>
                    <a:pt x="22654" y="112425"/>
                  </a:lnTo>
                  <a:lnTo>
                    <a:pt x="14840" y="112425"/>
                  </a:lnTo>
                  <a:lnTo>
                    <a:pt x="14840" y="74957"/>
                  </a:lnTo>
                  <a:lnTo>
                    <a:pt x="0" y="74957"/>
                  </a:lnTo>
                  <a:lnTo>
                    <a:pt x="0" y="37468"/>
                  </a:lnTo>
                  <a:lnTo>
                    <a:pt x="14840" y="37468"/>
                  </a:lnTo>
                  <a:close/>
                </a:path>
              </a:pathLst>
            </a:custGeom>
            <a:solidFill>
              <a:schemeClr val="bg1"/>
            </a:solidFill>
            <a:ln w="5160" cap="flat">
              <a:solidFill>
                <a:schemeClr val="bg1"/>
              </a:solid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37" name="Oval 36">
              <a:extLst>
                <a:ext uri="{FF2B5EF4-FFF2-40B4-BE49-F238E27FC236}">
                  <a16:creationId xmlns:a16="http://schemas.microsoft.com/office/drawing/2014/main" id="{1F94902C-5407-45C3-A64A-D558F163B8EE}"/>
                </a:ext>
              </a:extLst>
            </p:cNvPr>
            <p:cNvSpPr/>
            <p:nvPr/>
          </p:nvSpPr>
          <p:spPr bwMode="gray">
            <a:xfrm>
              <a:off x="7043738" y="2181230"/>
              <a:ext cx="195262" cy="19526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48" name="Freeform: Shape 47">
              <a:extLst>
                <a:ext uri="{FF2B5EF4-FFF2-40B4-BE49-F238E27FC236}">
                  <a16:creationId xmlns:a16="http://schemas.microsoft.com/office/drawing/2014/main" id="{62AE3339-BE9E-4593-9C39-F49A702F1495}"/>
                </a:ext>
              </a:extLst>
            </p:cNvPr>
            <p:cNvSpPr/>
            <p:nvPr/>
          </p:nvSpPr>
          <p:spPr>
            <a:xfrm>
              <a:off x="7094554" y="2209584"/>
              <a:ext cx="343188" cy="408417"/>
            </a:xfrm>
            <a:custGeom>
              <a:avLst/>
              <a:gdLst>
                <a:gd name="connsiteX0" fmla="*/ 156902 w 343188"/>
                <a:gd name="connsiteY0" fmla="*/ 0 h 408417"/>
                <a:gd name="connsiteX1" fmla="*/ 303161 w 343188"/>
                <a:gd name="connsiteY1" fmla="*/ 157870 h 408417"/>
                <a:gd name="connsiteX2" fmla="*/ 303161 w 343188"/>
                <a:gd name="connsiteY2" fmla="*/ 160400 h 408417"/>
                <a:gd name="connsiteX3" fmla="*/ 338078 w 343188"/>
                <a:gd name="connsiteY3" fmla="*/ 221139 h 408417"/>
                <a:gd name="connsiteX4" fmla="*/ 325427 w 343188"/>
                <a:gd name="connsiteY4" fmla="*/ 256570 h 408417"/>
                <a:gd name="connsiteX5" fmla="*/ 303161 w 343188"/>
                <a:gd name="connsiteY5" fmla="*/ 256570 h 408417"/>
                <a:gd name="connsiteX6" fmla="*/ 303161 w 343188"/>
                <a:gd name="connsiteY6" fmla="*/ 286939 h 408417"/>
                <a:gd name="connsiteX7" fmla="*/ 285956 w 343188"/>
                <a:gd name="connsiteY7" fmla="*/ 329963 h 408417"/>
                <a:gd name="connsiteX8" fmla="*/ 243448 w 343188"/>
                <a:gd name="connsiteY8" fmla="*/ 347678 h 408417"/>
                <a:gd name="connsiteX9" fmla="*/ 218653 w 343188"/>
                <a:gd name="connsiteY9" fmla="*/ 347678 h 408417"/>
                <a:gd name="connsiteX10" fmla="*/ 218653 w 343188"/>
                <a:gd name="connsiteY10" fmla="*/ 408417 h 408417"/>
                <a:gd name="connsiteX11" fmla="*/ 58744 w 343188"/>
                <a:gd name="connsiteY11" fmla="*/ 408417 h 408417"/>
                <a:gd name="connsiteX12" fmla="*/ 58744 w 343188"/>
                <a:gd name="connsiteY12" fmla="*/ 280360 h 408417"/>
                <a:gd name="connsiteX13" fmla="*/ 2957 w 343188"/>
                <a:gd name="connsiteY13" fmla="*/ 193085 h 408417"/>
                <a:gd name="connsiteX14" fmla="*/ 0 w 343188"/>
                <a:gd name="connsiteY14" fmla="*/ 166555 h 408417"/>
                <a:gd name="connsiteX15" fmla="*/ 10915 w 343188"/>
                <a:gd name="connsiteY15" fmla="*/ 173914 h 408417"/>
                <a:gd name="connsiteX16" fmla="*/ 12771 w 343188"/>
                <a:gd name="connsiteY16" fmla="*/ 190797 h 408417"/>
                <a:gd name="connsiteX17" fmla="*/ 64936 w 343188"/>
                <a:gd name="connsiteY17" fmla="*/ 272355 h 408417"/>
                <a:gd name="connsiteX18" fmla="*/ 68864 w 343188"/>
                <a:gd name="connsiteY18" fmla="*/ 275393 h 408417"/>
                <a:gd name="connsiteX19" fmla="*/ 68864 w 343188"/>
                <a:gd name="connsiteY19" fmla="*/ 398297 h 408417"/>
                <a:gd name="connsiteX20" fmla="*/ 208532 w 343188"/>
                <a:gd name="connsiteY20" fmla="*/ 398297 h 408417"/>
                <a:gd name="connsiteX21" fmla="*/ 208532 w 343188"/>
                <a:gd name="connsiteY21" fmla="*/ 337558 h 408417"/>
                <a:gd name="connsiteX22" fmla="*/ 243448 w 343188"/>
                <a:gd name="connsiteY22" fmla="*/ 337558 h 408417"/>
                <a:gd name="connsiteX23" fmla="*/ 278799 w 343188"/>
                <a:gd name="connsiteY23" fmla="*/ 322807 h 408417"/>
                <a:gd name="connsiteX24" fmla="*/ 293041 w 343188"/>
                <a:gd name="connsiteY24" fmla="*/ 286939 h 408417"/>
                <a:gd name="connsiteX25" fmla="*/ 293041 w 343188"/>
                <a:gd name="connsiteY25" fmla="*/ 246450 h 408417"/>
                <a:gd name="connsiteX26" fmla="*/ 324738 w 343188"/>
                <a:gd name="connsiteY26" fmla="*/ 246450 h 408417"/>
                <a:gd name="connsiteX27" fmla="*/ 332146 w 343188"/>
                <a:gd name="connsiteY27" fmla="*/ 240869 h 408417"/>
                <a:gd name="connsiteX28" fmla="*/ 329587 w 343188"/>
                <a:gd name="connsiteY28" fmla="*/ 226646 h 408417"/>
                <a:gd name="connsiteX29" fmla="*/ 329439 w 343188"/>
                <a:gd name="connsiteY29" fmla="*/ 226418 h 408417"/>
                <a:gd name="connsiteX30" fmla="*/ 329304 w 343188"/>
                <a:gd name="connsiteY30" fmla="*/ 226183 h 408417"/>
                <a:gd name="connsiteX31" fmla="*/ 294387 w 343188"/>
                <a:gd name="connsiteY31" fmla="*/ 165444 h 408417"/>
                <a:gd name="connsiteX32" fmla="*/ 293041 w 343188"/>
                <a:gd name="connsiteY32" fmla="*/ 163102 h 408417"/>
                <a:gd name="connsiteX33" fmla="*/ 293041 w 343188"/>
                <a:gd name="connsiteY33" fmla="*/ 157686 h 408417"/>
                <a:gd name="connsiteX34" fmla="*/ 293048 w 343188"/>
                <a:gd name="connsiteY34" fmla="*/ 157502 h 408417"/>
                <a:gd name="connsiteX35" fmla="*/ 293048 w 343188"/>
                <a:gd name="connsiteY35" fmla="*/ 146627 h 408417"/>
                <a:gd name="connsiteX36" fmla="*/ 145659 w 343188"/>
                <a:gd name="connsiteY36" fmla="*/ 10113 h 408417"/>
                <a:gd name="connsiteX37" fmla="*/ 137155 w 343188"/>
                <a:gd name="connsiteY37" fmla="*/ 12172 h 408417"/>
                <a:gd name="connsiteX38" fmla="*/ 131708 w 343188"/>
                <a:gd name="connsiteY38" fmla="*/ 4093 h 40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3188" h="408417">
                  <a:moveTo>
                    <a:pt x="156902" y="0"/>
                  </a:moveTo>
                  <a:cubicBezTo>
                    <a:pt x="240885" y="3206"/>
                    <a:pt x="306367" y="73887"/>
                    <a:pt x="303161" y="157870"/>
                  </a:cubicBezTo>
                  <a:lnTo>
                    <a:pt x="303161" y="160400"/>
                  </a:lnTo>
                  <a:lnTo>
                    <a:pt x="338078" y="221139"/>
                  </a:lnTo>
                  <a:cubicBezTo>
                    <a:pt x="350223" y="239867"/>
                    <a:pt x="338584" y="255051"/>
                    <a:pt x="325427" y="256570"/>
                  </a:cubicBezTo>
                  <a:lnTo>
                    <a:pt x="303161" y="256570"/>
                  </a:lnTo>
                  <a:lnTo>
                    <a:pt x="303161" y="286939"/>
                  </a:lnTo>
                  <a:cubicBezTo>
                    <a:pt x="303228" y="302970"/>
                    <a:pt x="297058" y="318398"/>
                    <a:pt x="285956" y="329963"/>
                  </a:cubicBezTo>
                  <a:cubicBezTo>
                    <a:pt x="274700" y="341276"/>
                    <a:pt x="259408" y="347650"/>
                    <a:pt x="243448" y="347678"/>
                  </a:cubicBezTo>
                  <a:lnTo>
                    <a:pt x="218653" y="347678"/>
                  </a:lnTo>
                  <a:lnTo>
                    <a:pt x="218653" y="408417"/>
                  </a:lnTo>
                  <a:lnTo>
                    <a:pt x="58744" y="408417"/>
                  </a:lnTo>
                  <a:lnTo>
                    <a:pt x="58744" y="280360"/>
                  </a:lnTo>
                  <a:cubicBezTo>
                    <a:pt x="30361" y="258353"/>
                    <a:pt x="10854" y="227392"/>
                    <a:pt x="2957" y="193085"/>
                  </a:cubicBezTo>
                  <a:lnTo>
                    <a:pt x="0" y="166555"/>
                  </a:lnTo>
                  <a:lnTo>
                    <a:pt x="10915" y="173914"/>
                  </a:lnTo>
                  <a:lnTo>
                    <a:pt x="12771" y="190797"/>
                  </a:lnTo>
                  <a:cubicBezTo>
                    <a:pt x="20118" y="222876"/>
                    <a:pt x="38365" y="251823"/>
                    <a:pt x="64936" y="272355"/>
                  </a:cubicBezTo>
                  <a:lnTo>
                    <a:pt x="68864" y="275393"/>
                  </a:lnTo>
                  <a:lnTo>
                    <a:pt x="68864" y="398297"/>
                  </a:lnTo>
                  <a:lnTo>
                    <a:pt x="208532" y="398297"/>
                  </a:lnTo>
                  <a:lnTo>
                    <a:pt x="208532" y="337558"/>
                  </a:lnTo>
                  <a:lnTo>
                    <a:pt x="243448" y="337558"/>
                  </a:lnTo>
                  <a:cubicBezTo>
                    <a:pt x="256729" y="337560"/>
                    <a:pt x="269459" y="332248"/>
                    <a:pt x="278799" y="322807"/>
                  </a:cubicBezTo>
                  <a:cubicBezTo>
                    <a:pt x="287993" y="313135"/>
                    <a:pt x="293096" y="300284"/>
                    <a:pt x="293041" y="286939"/>
                  </a:cubicBezTo>
                  <a:lnTo>
                    <a:pt x="293041" y="246450"/>
                  </a:lnTo>
                  <a:lnTo>
                    <a:pt x="324738" y="246450"/>
                  </a:lnTo>
                  <a:cubicBezTo>
                    <a:pt x="327960" y="245886"/>
                    <a:pt x="330715" y="243810"/>
                    <a:pt x="332146" y="240869"/>
                  </a:cubicBezTo>
                  <a:cubicBezTo>
                    <a:pt x="333845" y="236007"/>
                    <a:pt x="332874" y="230610"/>
                    <a:pt x="329587" y="226646"/>
                  </a:cubicBezTo>
                  <a:lnTo>
                    <a:pt x="329439" y="226418"/>
                  </a:lnTo>
                  <a:lnTo>
                    <a:pt x="329304" y="226183"/>
                  </a:lnTo>
                  <a:lnTo>
                    <a:pt x="294387" y="165444"/>
                  </a:lnTo>
                  <a:lnTo>
                    <a:pt x="293041" y="163102"/>
                  </a:lnTo>
                  <a:lnTo>
                    <a:pt x="293041" y="157686"/>
                  </a:lnTo>
                  <a:lnTo>
                    <a:pt x="293048" y="157502"/>
                  </a:lnTo>
                  <a:cubicBezTo>
                    <a:pt x="293187" y="153878"/>
                    <a:pt x="293187" y="150251"/>
                    <a:pt x="293048" y="146627"/>
                  </a:cubicBezTo>
                  <a:cubicBezTo>
                    <a:pt x="290044" y="68229"/>
                    <a:pt x="224057" y="7110"/>
                    <a:pt x="145659" y="10113"/>
                  </a:cubicBezTo>
                  <a:lnTo>
                    <a:pt x="137155" y="12172"/>
                  </a:lnTo>
                  <a:lnTo>
                    <a:pt x="131708" y="4093"/>
                  </a:lnTo>
                  <a:close/>
                </a:path>
              </a:pathLst>
            </a:custGeom>
            <a:solidFill>
              <a:srgbClr val="FFFFFF"/>
            </a:solidFill>
            <a:ln w="4961" cap="flat">
              <a:solidFill>
                <a:schemeClr val="bg1"/>
              </a:solid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6" name="Freeform: Shape 45">
              <a:extLst>
                <a:ext uri="{FF2B5EF4-FFF2-40B4-BE49-F238E27FC236}">
                  <a16:creationId xmlns:a16="http://schemas.microsoft.com/office/drawing/2014/main" id="{93459FBF-49C3-43A8-AEC5-4FC5D03157C2}"/>
                </a:ext>
              </a:extLst>
            </p:cNvPr>
            <p:cNvSpPr/>
            <p:nvPr/>
          </p:nvSpPr>
          <p:spPr>
            <a:xfrm>
              <a:off x="7333476" y="2353577"/>
              <a:ext cx="40482" cy="40482"/>
            </a:xfrm>
            <a:custGeom>
              <a:avLst/>
              <a:gdLst>
                <a:gd name="connsiteX0" fmla="*/ 20241 w 40482"/>
                <a:gd name="connsiteY0" fmla="*/ 1 h 40482"/>
                <a:gd name="connsiteX1" fmla="*/ 0 w 40482"/>
                <a:gd name="connsiteY1" fmla="*/ 20242 h 40482"/>
                <a:gd name="connsiteX2" fmla="*/ 20241 w 40482"/>
                <a:gd name="connsiteY2" fmla="*/ 40482 h 40482"/>
                <a:gd name="connsiteX3" fmla="*/ 40481 w 40482"/>
                <a:gd name="connsiteY3" fmla="*/ 20242 h 40482"/>
                <a:gd name="connsiteX4" fmla="*/ 20676 w 40482"/>
                <a:gd name="connsiteY4" fmla="*/ 1 h 40482"/>
                <a:gd name="connsiteX5" fmla="*/ 20241 w 40482"/>
                <a:gd name="connsiteY5" fmla="*/ 1 h 40482"/>
                <a:gd name="connsiteX6" fmla="*/ 20241 w 40482"/>
                <a:gd name="connsiteY6" fmla="*/ 30362 h 40482"/>
                <a:gd name="connsiteX7" fmla="*/ 10120 w 40482"/>
                <a:gd name="connsiteY7" fmla="*/ 20242 h 40482"/>
                <a:gd name="connsiteX8" fmla="*/ 20241 w 40482"/>
                <a:gd name="connsiteY8" fmla="*/ 10121 h 40482"/>
                <a:gd name="connsiteX9" fmla="*/ 30361 w 40482"/>
                <a:gd name="connsiteY9" fmla="*/ 20242 h 40482"/>
                <a:gd name="connsiteX10" fmla="*/ 20689 w 40482"/>
                <a:gd name="connsiteY10" fmla="*/ 30362 h 40482"/>
                <a:gd name="connsiteX11" fmla="*/ 20241 w 40482"/>
                <a:gd name="connsiteY11" fmla="*/ 30362 h 4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482" h="40482">
                  <a:moveTo>
                    <a:pt x="20241" y="1"/>
                  </a:moveTo>
                  <a:cubicBezTo>
                    <a:pt x="9062" y="1"/>
                    <a:pt x="0" y="9063"/>
                    <a:pt x="0" y="20242"/>
                  </a:cubicBezTo>
                  <a:cubicBezTo>
                    <a:pt x="0" y="31420"/>
                    <a:pt x="9062" y="40482"/>
                    <a:pt x="20241" y="40482"/>
                  </a:cubicBezTo>
                  <a:cubicBezTo>
                    <a:pt x="31419" y="40482"/>
                    <a:pt x="40481" y="31420"/>
                    <a:pt x="40481" y="20242"/>
                  </a:cubicBezTo>
                  <a:cubicBezTo>
                    <a:pt x="40601" y="9183"/>
                    <a:pt x="31734" y="121"/>
                    <a:pt x="20676" y="1"/>
                  </a:cubicBezTo>
                  <a:cubicBezTo>
                    <a:pt x="20531" y="0"/>
                    <a:pt x="20385" y="0"/>
                    <a:pt x="20241" y="1"/>
                  </a:cubicBezTo>
                  <a:close/>
                  <a:moveTo>
                    <a:pt x="20241" y="30362"/>
                  </a:moveTo>
                  <a:cubicBezTo>
                    <a:pt x="14651" y="30362"/>
                    <a:pt x="10120" y="25831"/>
                    <a:pt x="10120" y="20242"/>
                  </a:cubicBezTo>
                  <a:cubicBezTo>
                    <a:pt x="10120" y="14652"/>
                    <a:pt x="14651" y="10121"/>
                    <a:pt x="20241" y="10121"/>
                  </a:cubicBezTo>
                  <a:cubicBezTo>
                    <a:pt x="25829" y="10121"/>
                    <a:pt x="30361" y="14652"/>
                    <a:pt x="30361" y="20242"/>
                  </a:cubicBezTo>
                  <a:cubicBezTo>
                    <a:pt x="30484" y="25707"/>
                    <a:pt x="26154" y="30238"/>
                    <a:pt x="20689" y="30362"/>
                  </a:cubicBezTo>
                  <a:cubicBezTo>
                    <a:pt x="20540" y="30366"/>
                    <a:pt x="20390" y="30366"/>
                    <a:pt x="20241" y="30362"/>
                  </a:cubicBezTo>
                  <a:close/>
                </a:path>
              </a:pathLst>
            </a:custGeom>
            <a:solidFill>
              <a:srgbClr val="FFFFFF"/>
            </a:solidFill>
            <a:ln w="4961" cap="flat">
              <a:solidFill>
                <a:schemeClr val="bg1"/>
              </a:solidFill>
              <a:prstDash val="solid"/>
              <a:miter/>
            </a:ln>
          </p:spPr>
          <p:txBody>
            <a:bodyPr wrap="square" anchor="ctr">
              <a:noAutofit/>
            </a:bodyPr>
            <a:lstStyle/>
            <a:p>
              <a:endParaRPr lang="zh-CN" altLang="en-US" dirty="0">
                <a:ea typeface="Noto Sans CJK SC Regular" panose="020B0500000000000000" pitchFamily="34" charset="-128"/>
              </a:endParaRPr>
            </a:p>
          </p:txBody>
        </p:sp>
      </p:grpSp>
      <p:sp>
        <p:nvSpPr>
          <p:cNvPr id="51" name="TextBox 50">
            <a:extLst>
              <a:ext uri="{FF2B5EF4-FFF2-40B4-BE49-F238E27FC236}">
                <a16:creationId xmlns:a16="http://schemas.microsoft.com/office/drawing/2014/main" id="{6C61F843-244C-45BC-81B9-7DC90FE73B8B}"/>
              </a:ext>
            </a:extLst>
          </p:cNvPr>
          <p:cNvSpPr txBox="1"/>
          <p:nvPr/>
        </p:nvSpPr>
        <p:spPr>
          <a:xfrm>
            <a:off x="7080853" y="1726978"/>
            <a:ext cx="1353146" cy="584775"/>
          </a:xfrm>
          <a:prstGeom prst="rect">
            <a:avLst/>
          </a:prstGeom>
          <a:noFill/>
        </p:spPr>
        <p:txBody>
          <a:bodyPr wrap="square">
            <a:noAutofit/>
          </a:bodyPr>
          <a:lstStyle/>
          <a:p>
            <a:pPr>
              <a:lnSpc>
                <a:spcPct val="80000"/>
              </a:lnSpc>
              <a:defRPr sz="2000" b="1">
                <a:solidFill>
                  <a:schemeClr val="tx2"/>
                </a:solidFill>
                <a:latin typeface="Arial" panose="020B0604020202020204" pitchFamily="34" charset="0"/>
                <a:cs typeface="Arial" panose="020B0604020202020204" pitchFamily="34" charset="0"/>
              </a:defRPr>
            </a:pPr>
            <a:r>
              <a:rPr lang="zh-CN" altLang="en-US" dirty="0">
                <a:ea typeface="Noto Sans CJK SC Bold" panose="020B0800000000000000" pitchFamily="34" charset="-128"/>
              </a:rPr>
              <a:t>控制自己</a:t>
            </a:r>
          </a:p>
        </p:txBody>
      </p:sp>
      <p:pic>
        <p:nvPicPr>
          <p:cNvPr id="53" name="Graphic 52" descr="Target Audience outline">
            <a:extLst>
              <a:ext uri="{FF2B5EF4-FFF2-40B4-BE49-F238E27FC236}">
                <a16:creationId xmlns:a16="http://schemas.microsoft.com/office/drawing/2014/main" id="{AD14797B-8DC3-44DE-86DA-8E3782DFC943}"/>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364914" y="3476624"/>
            <a:ext cx="492829" cy="492829"/>
          </a:xfrm>
          <a:prstGeom prst="rect">
            <a:avLst/>
          </a:prstGeom>
        </p:spPr>
      </p:pic>
      <p:sp>
        <p:nvSpPr>
          <p:cNvPr id="54" name="TextBox 53">
            <a:extLst>
              <a:ext uri="{FF2B5EF4-FFF2-40B4-BE49-F238E27FC236}">
                <a16:creationId xmlns:a16="http://schemas.microsoft.com/office/drawing/2014/main" id="{1526A48C-D383-47BA-9C00-2D51A7E91D40}"/>
              </a:ext>
            </a:extLst>
          </p:cNvPr>
          <p:cNvSpPr txBox="1"/>
          <p:nvPr/>
        </p:nvSpPr>
        <p:spPr>
          <a:xfrm>
            <a:off x="9505500" y="4058499"/>
            <a:ext cx="1353146" cy="584775"/>
          </a:xfrm>
          <a:prstGeom prst="rect">
            <a:avLst/>
          </a:prstGeom>
          <a:noFill/>
        </p:spPr>
        <p:txBody>
          <a:bodyPr wrap="square">
            <a:noAutofit/>
          </a:bodyPr>
          <a:lstStyle/>
          <a:p>
            <a:pPr>
              <a:lnSpc>
                <a:spcPct val="80000"/>
              </a:lnSpc>
              <a:defRPr sz="2000" b="1">
                <a:solidFill>
                  <a:schemeClr val="tx2"/>
                </a:solidFill>
                <a:latin typeface="Arial" panose="020B0604020202020204" pitchFamily="34" charset="0"/>
                <a:cs typeface="Arial" panose="020B0604020202020204" pitchFamily="34" charset="0"/>
              </a:defRPr>
            </a:pPr>
            <a:r>
              <a:rPr lang="zh-CN" altLang="en-US" dirty="0">
                <a:ea typeface="Noto Sans CJK SC Bold" panose="020B0800000000000000" pitchFamily="34" charset="-128"/>
              </a:rPr>
              <a:t>了解他人</a:t>
            </a:r>
          </a:p>
        </p:txBody>
      </p:sp>
      <p:sp>
        <p:nvSpPr>
          <p:cNvPr id="25" name="TextBox 24">
            <a:extLst>
              <a:ext uri="{FF2B5EF4-FFF2-40B4-BE49-F238E27FC236}">
                <a16:creationId xmlns:a16="http://schemas.microsoft.com/office/drawing/2014/main" id="{9CE6E7C6-92C6-4BEF-94FB-2F6F4CBBD9D5}"/>
              </a:ext>
            </a:extLst>
          </p:cNvPr>
          <p:cNvSpPr txBox="1"/>
          <p:nvPr/>
        </p:nvSpPr>
        <p:spPr>
          <a:xfrm>
            <a:off x="8472099" y="1067752"/>
            <a:ext cx="2138931" cy="422880"/>
          </a:xfrm>
          <a:prstGeom prst="rect">
            <a:avLst/>
          </a:prstGeom>
          <a:noFill/>
        </p:spPr>
        <p:txBody>
          <a:bodyPr wrap="square">
            <a:noAutofit/>
          </a:bodyPr>
          <a:lstStyle/>
          <a:p>
            <a:pPr algn="r">
              <a:lnSpc>
                <a:spcPct val="80000"/>
              </a:lnSpc>
              <a:defRPr sz="2000" b="1">
                <a:solidFill>
                  <a:schemeClr val="tx2"/>
                </a:solidFill>
                <a:latin typeface="Arial" panose="020B0604020202020204" pitchFamily="34" charset="0"/>
                <a:cs typeface="Arial" panose="020B0604020202020204" pitchFamily="34" charset="0"/>
              </a:defRPr>
            </a:pPr>
            <a:r>
              <a:rPr lang="zh-CN" altLang="en-US" dirty="0">
                <a:ea typeface="Noto Sans CJK SC Bold" panose="020B0800000000000000" pitchFamily="34" charset="-128"/>
              </a:rPr>
              <a:t>为他人做点事情</a:t>
            </a:r>
          </a:p>
        </p:txBody>
      </p:sp>
      <p:grpSp>
        <p:nvGrpSpPr>
          <p:cNvPr id="59" name="Group 58">
            <a:extLst>
              <a:ext uri="{FF2B5EF4-FFF2-40B4-BE49-F238E27FC236}">
                <a16:creationId xmlns:a16="http://schemas.microsoft.com/office/drawing/2014/main" id="{5F2CD997-9B4C-4031-8890-F06E6B2CBF66}"/>
              </a:ext>
            </a:extLst>
          </p:cNvPr>
          <p:cNvGrpSpPr/>
          <p:nvPr/>
        </p:nvGrpSpPr>
        <p:grpSpPr>
          <a:xfrm>
            <a:off x="9734704" y="1428750"/>
            <a:ext cx="1333500" cy="1333500"/>
            <a:chOff x="9734704" y="1428750"/>
            <a:chExt cx="1333500" cy="1333500"/>
          </a:xfrm>
        </p:grpSpPr>
        <p:sp>
          <p:nvSpPr>
            <p:cNvPr id="19" name="Oval 18">
              <a:extLst>
                <a:ext uri="{FF2B5EF4-FFF2-40B4-BE49-F238E27FC236}">
                  <a16:creationId xmlns:a16="http://schemas.microsoft.com/office/drawing/2014/main" id="{69DE47F8-34F3-46A9-9E3C-9023C9A54FDC}"/>
                </a:ext>
              </a:extLst>
            </p:cNvPr>
            <p:cNvSpPr/>
            <p:nvPr/>
          </p:nvSpPr>
          <p:spPr bwMode="gray">
            <a:xfrm>
              <a:off x="9734704" y="1428750"/>
              <a:ext cx="1333500" cy="1333500"/>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dirty="0">
                <a:solidFill>
                  <a:schemeClr val="bg1"/>
                </a:solidFill>
                <a:ea typeface="Noto Sans CJK SC Regular" panose="020B0500000000000000" pitchFamily="34" charset="-128"/>
              </a:endParaRPr>
            </a:p>
          </p:txBody>
        </p:sp>
        <p:grpSp>
          <p:nvGrpSpPr>
            <p:cNvPr id="52" name="Graphic 55" descr="Care outline">
              <a:extLst>
                <a:ext uri="{FF2B5EF4-FFF2-40B4-BE49-F238E27FC236}">
                  <a16:creationId xmlns:a16="http://schemas.microsoft.com/office/drawing/2014/main" id="{6DF75325-869B-4922-B25C-2C09BB828CC8}"/>
                </a:ext>
              </a:extLst>
            </p:cNvPr>
            <p:cNvGrpSpPr/>
            <p:nvPr/>
          </p:nvGrpSpPr>
          <p:grpSpPr>
            <a:xfrm>
              <a:off x="9985076" y="1898725"/>
              <a:ext cx="857232" cy="371578"/>
              <a:chOff x="9972838" y="1999189"/>
              <a:chExt cx="857232" cy="371578"/>
            </a:xfrm>
            <a:solidFill>
              <a:schemeClr val="bg1"/>
            </a:solidFill>
          </p:grpSpPr>
          <p:sp>
            <p:nvSpPr>
              <p:cNvPr id="55" name="Freeform: Shape 54">
                <a:extLst>
                  <a:ext uri="{FF2B5EF4-FFF2-40B4-BE49-F238E27FC236}">
                    <a16:creationId xmlns:a16="http://schemas.microsoft.com/office/drawing/2014/main" id="{1F743BB6-5C0F-436F-BD1A-88F2303995B8}"/>
                  </a:ext>
                </a:extLst>
              </p:cNvPr>
              <p:cNvSpPr/>
              <p:nvPr/>
            </p:nvSpPr>
            <p:spPr>
              <a:xfrm>
                <a:off x="9972838" y="2076369"/>
                <a:ext cx="600057" cy="161048"/>
              </a:xfrm>
              <a:custGeom>
                <a:avLst/>
                <a:gdLst>
                  <a:gd name="connsiteX0" fmla="*/ 9507 w 600057"/>
                  <a:gd name="connsiteY0" fmla="*/ 161049 h 161048"/>
                  <a:gd name="connsiteX1" fmla="*/ 0 w 600057"/>
                  <a:gd name="connsiteY1" fmla="*/ 151506 h 161048"/>
                  <a:gd name="connsiteX2" fmla="*/ 5373 w 600057"/>
                  <a:gd name="connsiteY2" fmla="*/ 142951 h 161048"/>
                  <a:gd name="connsiteX3" fmla="*/ 274931 w 600057"/>
                  <a:gd name="connsiteY3" fmla="*/ 13411 h 161048"/>
                  <a:gd name="connsiteX4" fmla="*/ 323832 w 600057"/>
                  <a:gd name="connsiteY4" fmla="*/ 0 h 161048"/>
                  <a:gd name="connsiteX5" fmla="*/ 552432 w 600057"/>
                  <a:gd name="connsiteY5" fmla="*/ 0 h 161048"/>
                  <a:gd name="connsiteX6" fmla="*/ 600057 w 600057"/>
                  <a:gd name="connsiteY6" fmla="*/ 47625 h 161048"/>
                  <a:gd name="connsiteX7" fmla="*/ 552432 w 600057"/>
                  <a:gd name="connsiteY7" fmla="*/ 95250 h 161048"/>
                  <a:gd name="connsiteX8" fmla="*/ 380982 w 600057"/>
                  <a:gd name="connsiteY8" fmla="*/ 95250 h 161048"/>
                  <a:gd name="connsiteX9" fmla="*/ 371457 w 600057"/>
                  <a:gd name="connsiteY9" fmla="*/ 85725 h 161048"/>
                  <a:gd name="connsiteX10" fmla="*/ 380982 w 600057"/>
                  <a:gd name="connsiteY10" fmla="*/ 76200 h 161048"/>
                  <a:gd name="connsiteX11" fmla="*/ 552432 w 600057"/>
                  <a:gd name="connsiteY11" fmla="*/ 76200 h 161048"/>
                  <a:gd name="connsiteX12" fmla="*/ 581007 w 600057"/>
                  <a:gd name="connsiteY12" fmla="*/ 47625 h 161048"/>
                  <a:gd name="connsiteX13" fmla="*/ 552432 w 600057"/>
                  <a:gd name="connsiteY13" fmla="*/ 19050 h 161048"/>
                  <a:gd name="connsiteX14" fmla="*/ 323832 w 600057"/>
                  <a:gd name="connsiteY14" fmla="*/ 19050 h 161048"/>
                  <a:gd name="connsiteX15" fmla="*/ 283827 w 600057"/>
                  <a:gd name="connsiteY15" fmla="*/ 30175 h 161048"/>
                  <a:gd name="connsiteX16" fmla="*/ 13641 w 600057"/>
                  <a:gd name="connsiteY16" fmla="*/ 160096 h 161048"/>
                  <a:gd name="connsiteX17" fmla="*/ 9507 w 600057"/>
                  <a:gd name="connsiteY17" fmla="*/ 161049 h 16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0057" h="161048">
                    <a:moveTo>
                      <a:pt x="9507" y="161049"/>
                    </a:moveTo>
                    <a:cubicBezTo>
                      <a:pt x="4247" y="161039"/>
                      <a:pt x="-10" y="156766"/>
                      <a:pt x="0" y="151506"/>
                    </a:cubicBezTo>
                    <a:cubicBezTo>
                      <a:pt x="7" y="147861"/>
                      <a:pt x="2093" y="144540"/>
                      <a:pt x="5373" y="142951"/>
                    </a:cubicBezTo>
                    <a:lnTo>
                      <a:pt x="274931" y="13411"/>
                    </a:lnTo>
                    <a:cubicBezTo>
                      <a:pt x="289795" y="4782"/>
                      <a:pt x="306645" y="162"/>
                      <a:pt x="323832" y="0"/>
                    </a:cubicBezTo>
                    <a:lnTo>
                      <a:pt x="552432" y="0"/>
                    </a:lnTo>
                    <a:cubicBezTo>
                      <a:pt x="578734" y="0"/>
                      <a:pt x="600057" y="21323"/>
                      <a:pt x="600057" y="47625"/>
                    </a:cubicBezTo>
                    <a:cubicBezTo>
                      <a:pt x="600057" y="73927"/>
                      <a:pt x="578734" y="95250"/>
                      <a:pt x="552432" y="95250"/>
                    </a:cubicBezTo>
                    <a:lnTo>
                      <a:pt x="380982" y="95250"/>
                    </a:lnTo>
                    <a:cubicBezTo>
                      <a:pt x="375721" y="95250"/>
                      <a:pt x="371457" y="90986"/>
                      <a:pt x="371457" y="85725"/>
                    </a:cubicBezTo>
                    <a:cubicBezTo>
                      <a:pt x="371457" y="80464"/>
                      <a:pt x="375721" y="76200"/>
                      <a:pt x="380982" y="76200"/>
                    </a:cubicBezTo>
                    <a:lnTo>
                      <a:pt x="552432" y="76200"/>
                    </a:lnTo>
                    <a:cubicBezTo>
                      <a:pt x="568214" y="76200"/>
                      <a:pt x="581007" y="63407"/>
                      <a:pt x="581007" y="47625"/>
                    </a:cubicBezTo>
                    <a:cubicBezTo>
                      <a:pt x="581007" y="31843"/>
                      <a:pt x="568214" y="19050"/>
                      <a:pt x="552432" y="19050"/>
                    </a:cubicBezTo>
                    <a:lnTo>
                      <a:pt x="323832" y="19050"/>
                    </a:lnTo>
                    <a:cubicBezTo>
                      <a:pt x="309751" y="19177"/>
                      <a:pt x="295951" y="23013"/>
                      <a:pt x="283827" y="30175"/>
                    </a:cubicBezTo>
                    <a:lnTo>
                      <a:pt x="13641" y="160096"/>
                    </a:lnTo>
                    <a:cubicBezTo>
                      <a:pt x="12353" y="160724"/>
                      <a:pt x="10939" y="161050"/>
                      <a:pt x="9507" y="161049"/>
                    </a:cubicBezTo>
                    <a:close/>
                  </a:path>
                </a:pathLst>
              </a:custGeom>
              <a:solidFill>
                <a:schemeClr val="bg1"/>
              </a:solidFill>
              <a:ln w="9525"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57" name="Freeform: Shape 56">
                <a:extLst>
                  <a:ext uri="{FF2B5EF4-FFF2-40B4-BE49-F238E27FC236}">
                    <a16:creationId xmlns:a16="http://schemas.microsoft.com/office/drawing/2014/main" id="{9859D3B7-A49A-456A-84F8-997B01E840B0}"/>
                  </a:ext>
                </a:extLst>
              </p:cNvPr>
              <p:cNvSpPr/>
              <p:nvPr/>
            </p:nvSpPr>
            <p:spPr>
              <a:xfrm>
                <a:off x="10106172" y="1999189"/>
                <a:ext cx="723898" cy="371578"/>
              </a:xfrm>
              <a:custGeom>
                <a:avLst/>
                <a:gdLst>
                  <a:gd name="connsiteX0" fmla="*/ 9523 w 723898"/>
                  <a:gd name="connsiteY0" fmla="*/ 371579 h 371578"/>
                  <a:gd name="connsiteX1" fmla="*/ 0 w 723898"/>
                  <a:gd name="connsiteY1" fmla="*/ 362052 h 371578"/>
                  <a:gd name="connsiteX2" fmla="*/ 2789 w 723898"/>
                  <a:gd name="connsiteY2" fmla="*/ 355319 h 371578"/>
                  <a:gd name="connsiteX3" fmla="*/ 238123 w 723898"/>
                  <a:gd name="connsiteY3" fmla="*/ 266804 h 371578"/>
                  <a:gd name="connsiteX4" fmla="*/ 416241 w 723898"/>
                  <a:gd name="connsiteY4" fmla="*/ 266804 h 371578"/>
                  <a:gd name="connsiteX5" fmla="*/ 433557 w 723898"/>
                  <a:gd name="connsiteY5" fmla="*/ 260965 h 371578"/>
                  <a:gd name="connsiteX6" fmla="*/ 694828 w 723898"/>
                  <a:gd name="connsiteY6" fmla="*/ 69941 h 371578"/>
                  <a:gd name="connsiteX7" fmla="*/ 704848 w 723898"/>
                  <a:gd name="connsiteY7" fmla="*/ 47643 h 371578"/>
                  <a:gd name="connsiteX8" fmla="*/ 676273 w 723898"/>
                  <a:gd name="connsiteY8" fmla="*/ 19068 h 371578"/>
                  <a:gd name="connsiteX9" fmla="*/ 661557 w 723898"/>
                  <a:gd name="connsiteY9" fmla="*/ 23183 h 371578"/>
                  <a:gd name="connsiteX10" fmla="*/ 498156 w 723898"/>
                  <a:gd name="connsiteY10" fmla="*/ 116880 h 371578"/>
                  <a:gd name="connsiteX11" fmla="*/ 485232 w 723898"/>
                  <a:gd name="connsiteY11" fmla="*/ 113080 h 371578"/>
                  <a:gd name="connsiteX12" fmla="*/ 488688 w 723898"/>
                  <a:gd name="connsiteY12" fmla="*/ 100354 h 371578"/>
                  <a:gd name="connsiteX13" fmla="*/ 651565 w 723898"/>
                  <a:gd name="connsiteY13" fmla="*/ 7009 h 371578"/>
                  <a:gd name="connsiteX14" fmla="*/ 676273 w 723898"/>
                  <a:gd name="connsiteY14" fmla="*/ 8 h 371578"/>
                  <a:gd name="connsiteX15" fmla="*/ 723898 w 723898"/>
                  <a:gd name="connsiteY15" fmla="*/ 47633 h 371578"/>
                  <a:gd name="connsiteX16" fmla="*/ 707820 w 723898"/>
                  <a:gd name="connsiteY16" fmla="*/ 83924 h 371578"/>
                  <a:gd name="connsiteX17" fmla="*/ 706696 w 723898"/>
                  <a:gd name="connsiteY17" fmla="*/ 84876 h 371578"/>
                  <a:gd name="connsiteX18" fmla="*/ 444758 w 723898"/>
                  <a:gd name="connsiteY18" fmla="*/ 276386 h 371578"/>
                  <a:gd name="connsiteX19" fmla="*/ 416241 w 723898"/>
                  <a:gd name="connsiteY19" fmla="*/ 285854 h 371578"/>
                  <a:gd name="connsiteX20" fmla="*/ 238123 w 723898"/>
                  <a:gd name="connsiteY20" fmla="*/ 285854 h 371578"/>
                  <a:gd name="connsiteX21" fmla="*/ 16248 w 723898"/>
                  <a:gd name="connsiteY21" fmla="*/ 368816 h 371578"/>
                  <a:gd name="connsiteX22" fmla="*/ 9523 w 723898"/>
                  <a:gd name="connsiteY22" fmla="*/ 371579 h 37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3898" h="371578">
                    <a:moveTo>
                      <a:pt x="9523" y="371579"/>
                    </a:moveTo>
                    <a:cubicBezTo>
                      <a:pt x="4262" y="371578"/>
                      <a:pt x="-1" y="367312"/>
                      <a:pt x="0" y="362052"/>
                    </a:cubicBezTo>
                    <a:cubicBezTo>
                      <a:pt x="1" y="359527"/>
                      <a:pt x="1004" y="357105"/>
                      <a:pt x="2789" y="355319"/>
                    </a:cubicBezTo>
                    <a:cubicBezTo>
                      <a:pt x="61530" y="296569"/>
                      <a:pt x="140711" y="266804"/>
                      <a:pt x="238123" y="266804"/>
                    </a:cubicBezTo>
                    <a:lnTo>
                      <a:pt x="416241" y="266804"/>
                    </a:lnTo>
                    <a:cubicBezTo>
                      <a:pt x="422491" y="266773"/>
                      <a:pt x="428565" y="264725"/>
                      <a:pt x="433557" y="260965"/>
                    </a:cubicBezTo>
                    <a:lnTo>
                      <a:pt x="694828" y="69941"/>
                    </a:lnTo>
                    <a:cubicBezTo>
                      <a:pt x="700894" y="64061"/>
                      <a:pt x="704480" y="56083"/>
                      <a:pt x="704848" y="47643"/>
                    </a:cubicBezTo>
                    <a:cubicBezTo>
                      <a:pt x="704848" y="31861"/>
                      <a:pt x="692055" y="19068"/>
                      <a:pt x="676273" y="19068"/>
                    </a:cubicBezTo>
                    <a:cubicBezTo>
                      <a:pt x="671064" y="18916"/>
                      <a:pt x="665932" y="20352"/>
                      <a:pt x="661557" y="23183"/>
                    </a:cubicBezTo>
                    <a:lnTo>
                      <a:pt x="498156" y="116880"/>
                    </a:lnTo>
                    <a:cubicBezTo>
                      <a:pt x="493538" y="119399"/>
                      <a:pt x="487751" y="117698"/>
                      <a:pt x="485232" y="113080"/>
                    </a:cubicBezTo>
                    <a:cubicBezTo>
                      <a:pt x="482787" y="108597"/>
                      <a:pt x="484311" y="102984"/>
                      <a:pt x="488688" y="100354"/>
                    </a:cubicBezTo>
                    <a:lnTo>
                      <a:pt x="651565" y="7009"/>
                    </a:lnTo>
                    <a:cubicBezTo>
                      <a:pt x="658923" y="2274"/>
                      <a:pt x="667524" y="-162"/>
                      <a:pt x="676273" y="8"/>
                    </a:cubicBezTo>
                    <a:cubicBezTo>
                      <a:pt x="702563" y="40"/>
                      <a:pt x="723867" y="21343"/>
                      <a:pt x="723898" y="47633"/>
                    </a:cubicBezTo>
                    <a:cubicBezTo>
                      <a:pt x="723583" y="61388"/>
                      <a:pt x="717796" y="74449"/>
                      <a:pt x="707820" y="83924"/>
                    </a:cubicBezTo>
                    <a:lnTo>
                      <a:pt x="706696" y="84876"/>
                    </a:lnTo>
                    <a:lnTo>
                      <a:pt x="444758" y="276386"/>
                    </a:lnTo>
                    <a:cubicBezTo>
                      <a:pt x="436506" y="282503"/>
                      <a:pt x="426513" y="285820"/>
                      <a:pt x="416241" y="285854"/>
                    </a:cubicBezTo>
                    <a:lnTo>
                      <a:pt x="238123" y="285854"/>
                    </a:lnTo>
                    <a:cubicBezTo>
                      <a:pt x="145931" y="285854"/>
                      <a:pt x="71274" y="313771"/>
                      <a:pt x="16248" y="368816"/>
                    </a:cubicBezTo>
                    <a:cubicBezTo>
                      <a:pt x="14460" y="370590"/>
                      <a:pt x="12042" y="371583"/>
                      <a:pt x="9523" y="371579"/>
                    </a:cubicBezTo>
                    <a:close/>
                  </a:path>
                </a:pathLst>
              </a:custGeom>
              <a:solidFill>
                <a:schemeClr val="bg1"/>
              </a:solidFill>
              <a:ln w="9525" cap="flat">
                <a:noFill/>
                <a:prstDash val="solid"/>
                <a:miter/>
              </a:ln>
            </p:spPr>
            <p:txBody>
              <a:bodyPr wrap="square" anchor="ctr">
                <a:noAutofit/>
              </a:bodyPr>
              <a:lstStyle/>
              <a:p>
                <a:endParaRPr lang="zh-CN" altLang="en-US" dirty="0">
                  <a:ea typeface="Noto Sans CJK SC Regular" panose="020B0500000000000000" pitchFamily="34" charset="-128"/>
                </a:endParaRPr>
              </a:p>
            </p:txBody>
          </p:sp>
        </p:grpSp>
      </p:grpSp>
    </p:spTree>
    <p:extLst>
      <p:ext uri="{BB962C8B-B14F-4D97-AF65-F5344CB8AC3E}">
        <p14:creationId xmlns:p14="http://schemas.microsoft.com/office/powerpoint/2010/main" val="42924727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left)">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wipe(left)">
                                      <p:cBhvr>
                                        <p:cTn id="18" dur="500"/>
                                        <p:tgtEl>
                                          <p:spTgt spid="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wipe(left)">
                                      <p:cBhvr>
                                        <p:cTn id="26" dur="500"/>
                                        <p:tgtEl>
                                          <p:spTgt spid="9">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9">
                                            <p:txEl>
                                              <p:pRg st="4" end="4"/>
                                            </p:txEl>
                                          </p:spTgt>
                                        </p:tgtEl>
                                        <p:attrNameLst>
                                          <p:attrName>style.visibility</p:attrName>
                                        </p:attrNameLst>
                                      </p:cBhvr>
                                      <p:to>
                                        <p:strVal val="visible"/>
                                      </p:to>
                                    </p:set>
                                    <p:animEffect transition="in" filter="wipe(left)">
                                      <p:cBhvr>
                                        <p:cTn id="34"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23" grpId="0"/>
      <p:bldP spid="51" grpId="0"/>
      <p:bldP spid="54"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E98A8F-848B-46D3-A54F-597CD848BCCD}"/>
              </a:ext>
            </a:extLst>
          </p:cNvPr>
          <p:cNvSpPr>
            <a:spLocks noGrp="1"/>
          </p:cNvSpPr>
          <p:nvPr>
            <p:ph type="title"/>
          </p:nvPr>
        </p:nvSpPr>
        <p:spPr/>
        <p:txBody>
          <a:bodyPr/>
          <a:lstStyle/>
          <a:p>
            <a:r>
              <a:rPr lang="zh-CN" altLang="en-US" dirty="0">
                <a:solidFill>
                  <a:schemeClr val="accent2"/>
                </a:solidFill>
                <a:ea typeface="Noto Sans CJK SC Bold" panose="020B0800000000000000" pitchFamily="34" charset="-128"/>
              </a:rPr>
              <a:t>待人处事风格模型</a:t>
            </a:r>
            <a:r>
              <a:rPr lang="zh-CN" altLang="en-US" baseline="30000" dirty="0">
                <a:solidFill>
                  <a:schemeClr val="accent2"/>
                </a:solidFill>
                <a:ea typeface="Noto Sans CJK SC Bold" panose="020B0800000000000000" pitchFamily="34" charset="-128"/>
              </a:rPr>
              <a:t>™</a:t>
            </a:r>
          </a:p>
        </p:txBody>
      </p:sp>
      <p:sp>
        <p:nvSpPr>
          <p:cNvPr id="3" name="Slide Number Placeholder 2">
            <a:extLst>
              <a:ext uri="{FF2B5EF4-FFF2-40B4-BE49-F238E27FC236}">
                <a16:creationId xmlns:a16="http://schemas.microsoft.com/office/drawing/2014/main" id="{ADC8EA2E-D8A9-42C1-AA00-1FE56CDF16B7}"/>
              </a:ext>
            </a:extLst>
          </p:cNvPr>
          <p:cNvSpPr>
            <a:spLocks noGrp="1"/>
          </p:cNvSpPr>
          <p:nvPr>
            <p:ph type="sldNum" sz="quarter" idx="12"/>
          </p:nvPr>
        </p:nvSpPr>
        <p:spPr>
          <a:xfrm>
            <a:off x="9263063" y="6323465"/>
            <a:ext cx="2743200" cy="282575"/>
          </a:xfrm>
        </p:spPr>
        <p:txBody>
          <a:bodyPr/>
          <a:lstStyle/>
          <a:p>
            <a:fld id="{1B1CF60C-C85D-47C0-8597-E3BF95F18FA3}" type="slidenum">
              <a:rPr lang="en-US" altLang="zh-CN" smtClean="0">
                <a:ea typeface="Noto Sans CJK SC Regular" panose="020B0500000000000000" pitchFamily="34" charset="-128"/>
              </a:rPr>
              <a:t>20</a:t>
            </a:fld>
            <a:endParaRPr lang="zh-CN" altLang="en-US" dirty="0">
              <a:ea typeface="Noto Sans CJK SC Regular" panose="020B0500000000000000" pitchFamily="34" charset="-128"/>
            </a:endParaRPr>
          </a:p>
        </p:txBody>
      </p:sp>
      <p:sp>
        <p:nvSpPr>
          <p:cNvPr id="4" name="Footer Placeholder 3">
            <a:extLst>
              <a:ext uri="{FF2B5EF4-FFF2-40B4-BE49-F238E27FC236}">
                <a16:creationId xmlns:a16="http://schemas.microsoft.com/office/drawing/2014/main" id="{45538CE4-DC8F-4644-8FF5-422D8561665F}"/>
              </a:ext>
            </a:extLst>
          </p:cNvPr>
          <p:cNvSpPr>
            <a:spLocks noGrp="1"/>
          </p:cNvSpPr>
          <p:nvPr>
            <p:ph type="ftr" sz="quarter" idx="13"/>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20070654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zh-CN" altLang="en-US">
                <a:ea typeface="Noto Sans CJK SC Regular" panose="020B0500000000000000" pitchFamily="34" charset="-128"/>
              </a:rPr>
              <a:t> </a:t>
            </a:r>
            <a:endParaRPr lang="zh-CN" altLang="en-US" dirty="0">
              <a:ea typeface="Noto Sans CJK SC Regular" panose="020B0500000000000000" pitchFamily="34" charset="-128"/>
            </a:endParaRPr>
          </a:p>
        </p:txBody>
      </p:sp>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1352344"/>
            <a:ext cx="2676525" cy="871744"/>
          </a:xfrm>
        </p:spPr>
        <p:txBody>
          <a:bodyPr wrap="square">
            <a:noAutofit/>
          </a:bodyPr>
          <a:lstStyle/>
          <a:p>
            <a:r>
              <a:rPr lang="zh-CN" altLang="en-US" dirty="0">
                <a:ea typeface="Noto Sans CJK SC Bold" panose="020B0800000000000000" pitchFamily="34" charset="-128"/>
              </a:rPr>
              <a:t>待人处事风格模型</a:t>
            </a:r>
            <a:r>
              <a:rPr lang="en-US" altLang="zh-CN" baseline="30000" dirty="0">
                <a:ea typeface="Noto Sans CJK SC Bold" panose="020B0800000000000000" pitchFamily="34" charset="-128"/>
              </a:rPr>
              <a:t>TM</a:t>
            </a:r>
            <a:endParaRPr lang="zh-CN" altLang="en-US" baseline="30000" dirty="0">
              <a:ea typeface="Noto Sans CJK SC Bold" panose="020B0800000000000000" pitchFamily="34" charset="-128"/>
            </a:endParaRP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21</a:t>
            </a:fld>
            <a:endParaRPr lang="zh-CN" altLang="en-US" dirty="0">
              <a:ea typeface="Noto Sans CJK SC Regular" panose="020B0500000000000000" pitchFamily="34" charset="-128"/>
            </a:endParaRPr>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2" y="378618"/>
            <a:ext cx="7793036" cy="463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a:ea typeface="Noto Sans CJK SC Bold" panose="020B0800000000000000" pitchFamily="34" charset="-128"/>
              </a:rPr>
              <a:t>控制情绪</a:t>
            </a:r>
            <a:endParaRPr lang="zh-CN" altLang="en-US" dirty="0">
              <a:ea typeface="Noto Sans CJK SC Bold" panose="020B0800000000000000" pitchFamily="34" charset="-128"/>
            </a:endParaRP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2" y="5497122"/>
            <a:ext cx="7793036" cy="38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a:ea typeface="Noto Sans CJK SC Bold" panose="020B0800000000000000" pitchFamily="34" charset="-128"/>
              </a:rPr>
              <a:t>流露情绪</a:t>
            </a:r>
            <a:endParaRPr lang="zh-CN" altLang="en-US" dirty="0">
              <a:ea typeface="Noto Sans CJK SC Bold" panose="020B0800000000000000" pitchFamily="34" charset="-128"/>
            </a:endParaRP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410075" y="2927667"/>
            <a:ext cx="1159669"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gn="r">
              <a:lnSpc>
                <a:spcPct val="85000"/>
              </a:lnSpc>
              <a:defRPr b="1">
                <a:solidFill>
                  <a:schemeClr val="accent6"/>
                </a:solidFill>
              </a:defRPr>
            </a:pPr>
            <a:r>
              <a:rPr lang="zh-CN" altLang="en-US" dirty="0">
                <a:ea typeface="Noto Sans CJK SC Bold" panose="020B0800000000000000" pitchFamily="34" charset="-128"/>
              </a:rPr>
              <a:t>征询意见</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922641"/>
            <a:ext cx="1285083" cy="374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nSpc>
                <a:spcPct val="85000"/>
              </a:lnSpc>
              <a:defRPr b="1">
                <a:solidFill>
                  <a:schemeClr val="accent6"/>
                </a:solidFill>
              </a:defRPr>
            </a:pPr>
            <a:r>
              <a:rPr lang="zh-CN" altLang="en-US" dirty="0">
                <a:ea typeface="Noto Sans CJK SC Bold" panose="020B0800000000000000" pitchFamily="34" charset="-128"/>
              </a:rPr>
              <a:t>表达意见</a:t>
            </a:r>
          </a:p>
        </p:txBody>
      </p:sp>
      <p:grpSp>
        <p:nvGrpSpPr>
          <p:cNvPr id="20" name="Group 19">
            <a:extLst>
              <a:ext uri="{FF2B5EF4-FFF2-40B4-BE49-F238E27FC236}">
                <a16:creationId xmlns:a16="http://schemas.microsoft.com/office/drawing/2014/main" id="{BC43B3FB-F7F0-47C6-A98D-7AA9509DB934}"/>
              </a:ext>
            </a:extLst>
          </p:cNvPr>
          <p:cNvGrpSpPr/>
          <p:nvPr/>
        </p:nvGrpSpPr>
        <p:grpSpPr>
          <a:xfrm>
            <a:off x="5709431" y="1422195"/>
            <a:ext cx="2078918" cy="1355241"/>
            <a:chOff x="6133585" y="1451577"/>
            <a:chExt cx="1718413" cy="1355241"/>
          </a:xfrm>
        </p:grpSpPr>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6377809" y="1451577"/>
              <a:ext cx="1474189" cy="1355241"/>
            </a:xfrm>
            <a:prstGeom prst="callout1">
              <a:avLst>
                <a:gd name="adj1" fmla="val 56325"/>
                <a:gd name="adj2" fmla="val -1602"/>
                <a:gd name="adj3" fmla="val 55623"/>
                <a:gd name="adj4" fmla="val 99466"/>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zh-CN" altLang="en-US" dirty="0">
                  <a:ea typeface="Noto Sans CJK SC Regular" panose="020B0500000000000000" pitchFamily="34" charset="-128"/>
                </a:rPr>
                <a:t>征询意见自主性</a:t>
              </a:r>
              <a:br>
                <a:rPr lang="zh-CN" altLang="en-US" dirty="0">
                  <a:solidFill>
                    <a:schemeClr val="tx2"/>
                  </a:solidFill>
                  <a:ea typeface="Noto Sans CJK SC Regular" panose="020B0500000000000000" pitchFamily="34" charset="-128"/>
                </a:rPr>
              </a:br>
              <a:r>
                <a:rPr lang="zh-CN" altLang="en-US" dirty="0">
                  <a:ea typeface="Noto Sans CJK SC Regular" panose="020B0500000000000000" pitchFamily="34" charset="-128"/>
                </a:rPr>
                <a:t>较为控制情绪</a:t>
              </a:r>
            </a:p>
            <a:p>
              <a:pPr>
                <a:lnSpc>
                  <a:spcPct val="85000"/>
                </a:lnSpc>
              </a:pPr>
              <a:endParaRPr lang="zh-CN" altLang="en-US" dirty="0">
                <a:solidFill>
                  <a:schemeClr val="accent6"/>
                </a:solidFill>
                <a:latin typeface="Arial Black" panose="020B0A04020102020204" pitchFamily="34" charset="0"/>
                <a:ea typeface="Noto Sans CJK SC Regular" panose="020B0500000000000000" pitchFamily="34" charset="-128"/>
              </a:endParaRPr>
            </a:p>
            <a:p>
              <a:pPr>
                <a:lnSpc>
                  <a:spcPct val="85000"/>
                </a:lnSpc>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分析型风格</a:t>
              </a:r>
            </a:p>
          </p:txBody>
        </p:sp>
        <p:sp>
          <p:nvSpPr>
            <p:cNvPr id="19" name="Plus Sign 18">
              <a:extLst>
                <a:ext uri="{FF2B5EF4-FFF2-40B4-BE49-F238E27FC236}">
                  <a16:creationId xmlns:a16="http://schemas.microsoft.com/office/drawing/2014/main" id="{DE0FC964-8A24-4658-8E56-4B0163266D61}"/>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600" dirty="0">
                <a:solidFill>
                  <a:schemeClr val="bg1"/>
                </a:solidFill>
                <a:ea typeface="Noto Sans CJK SC Regular" panose="020B0500000000000000" pitchFamily="34" charset="-128"/>
              </a:endParaRPr>
            </a:p>
          </p:txBody>
        </p:sp>
      </p:grpSp>
      <p:grpSp>
        <p:nvGrpSpPr>
          <p:cNvPr id="21" name="Group 20">
            <a:extLst>
              <a:ext uri="{FF2B5EF4-FFF2-40B4-BE49-F238E27FC236}">
                <a16:creationId xmlns:a16="http://schemas.microsoft.com/office/drawing/2014/main" id="{93B0BA61-1718-4CAE-88A5-7C3E6663AAA7}"/>
              </a:ext>
            </a:extLst>
          </p:cNvPr>
          <p:cNvGrpSpPr/>
          <p:nvPr/>
        </p:nvGrpSpPr>
        <p:grpSpPr>
          <a:xfrm>
            <a:off x="8304064" y="1422195"/>
            <a:ext cx="2100019" cy="1355241"/>
            <a:chOff x="6133771" y="1451577"/>
            <a:chExt cx="1718227" cy="1355241"/>
          </a:xfrm>
        </p:grpSpPr>
        <p:sp>
          <p:nvSpPr>
            <p:cNvPr id="22" name="Callout: Line with No Border 21">
              <a:extLst>
                <a:ext uri="{FF2B5EF4-FFF2-40B4-BE49-F238E27FC236}">
                  <a16:creationId xmlns:a16="http://schemas.microsoft.com/office/drawing/2014/main" id="{8911694D-DCBD-4AD2-B156-E24E337AD23E}"/>
                </a:ext>
              </a:extLst>
            </p:cNvPr>
            <p:cNvSpPr/>
            <p:nvPr/>
          </p:nvSpPr>
          <p:spPr bwMode="gray">
            <a:xfrm>
              <a:off x="6377809" y="1451577"/>
              <a:ext cx="1474189" cy="1355241"/>
            </a:xfrm>
            <a:prstGeom prst="callout1">
              <a:avLst>
                <a:gd name="adj1" fmla="val 56326"/>
                <a:gd name="adj2" fmla="val 0"/>
                <a:gd name="adj3" fmla="val 56326"/>
                <a:gd name="adj4" fmla="val 9894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zh-CN" altLang="en-US" dirty="0">
                  <a:ea typeface="Noto Sans CJK SC Regular" panose="020B0500000000000000" pitchFamily="34" charset="-128"/>
                </a:rPr>
                <a:t>表达意见自主性</a:t>
              </a:r>
              <a:br>
                <a:rPr lang="zh-CN" altLang="en-US" dirty="0">
                  <a:solidFill>
                    <a:schemeClr val="tx2"/>
                  </a:solidFill>
                  <a:ea typeface="Noto Sans CJK SC Regular" panose="020B0500000000000000" pitchFamily="34" charset="-128"/>
                </a:rPr>
              </a:br>
              <a:r>
                <a:rPr lang="zh-CN" altLang="en-US" dirty="0">
                  <a:ea typeface="Noto Sans CJK SC Regular" panose="020B0500000000000000" pitchFamily="34" charset="-128"/>
                </a:rPr>
                <a:t>较为控制情绪</a:t>
              </a:r>
            </a:p>
            <a:p>
              <a:pPr>
                <a:lnSpc>
                  <a:spcPct val="85000"/>
                </a:lnSpc>
              </a:pPr>
              <a:endParaRPr lang="zh-CN" altLang="en-US" dirty="0">
                <a:solidFill>
                  <a:schemeClr val="tx2"/>
                </a:solidFill>
                <a:latin typeface="Arial Black" panose="020B0A04020102020204" pitchFamily="34" charset="0"/>
                <a:ea typeface="Noto Sans CJK SC Regular" panose="020B0500000000000000" pitchFamily="34" charset="-128"/>
              </a:endParaRPr>
            </a:p>
            <a:p>
              <a:pPr>
                <a:lnSpc>
                  <a:spcPct val="85000"/>
                </a:lnSpc>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进取型风格</a:t>
              </a:r>
            </a:p>
          </p:txBody>
        </p:sp>
        <p:sp>
          <p:nvSpPr>
            <p:cNvPr id="23" name="Plus Sign 22">
              <a:extLst>
                <a:ext uri="{FF2B5EF4-FFF2-40B4-BE49-F238E27FC236}">
                  <a16:creationId xmlns:a16="http://schemas.microsoft.com/office/drawing/2014/main" id="{7A43B550-82FC-477F-A714-F3365EBB1F91}"/>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600" dirty="0">
                <a:solidFill>
                  <a:schemeClr val="bg1"/>
                </a:solidFill>
                <a:ea typeface="Noto Sans CJK SC Regular" panose="020B0500000000000000" pitchFamily="34" charset="-128"/>
              </a:endParaRPr>
            </a:p>
          </p:txBody>
        </p:sp>
      </p:grpSp>
      <p:grpSp>
        <p:nvGrpSpPr>
          <p:cNvPr id="25" name="Group 24">
            <a:extLst>
              <a:ext uri="{FF2B5EF4-FFF2-40B4-BE49-F238E27FC236}">
                <a16:creationId xmlns:a16="http://schemas.microsoft.com/office/drawing/2014/main" id="{D6A8A0C8-52CA-4292-80B9-FAE9A08F0C8D}"/>
              </a:ext>
            </a:extLst>
          </p:cNvPr>
          <p:cNvGrpSpPr/>
          <p:nvPr/>
        </p:nvGrpSpPr>
        <p:grpSpPr>
          <a:xfrm>
            <a:off x="5709431" y="3533776"/>
            <a:ext cx="2078917" cy="1355242"/>
            <a:chOff x="6133585" y="1451577"/>
            <a:chExt cx="1718413" cy="1355242"/>
          </a:xfrm>
        </p:grpSpPr>
        <p:sp>
          <p:nvSpPr>
            <p:cNvPr id="26" name="Callout: Line with No Border 25">
              <a:extLst>
                <a:ext uri="{FF2B5EF4-FFF2-40B4-BE49-F238E27FC236}">
                  <a16:creationId xmlns:a16="http://schemas.microsoft.com/office/drawing/2014/main" id="{E9CA0AD6-89A5-4F0A-9B14-1FC672DE3E8B}"/>
                </a:ext>
              </a:extLst>
            </p:cNvPr>
            <p:cNvSpPr/>
            <p:nvPr/>
          </p:nvSpPr>
          <p:spPr bwMode="gray">
            <a:xfrm>
              <a:off x="6377809" y="1451577"/>
              <a:ext cx="1474189" cy="1355242"/>
            </a:xfrm>
            <a:prstGeom prst="callout1">
              <a:avLst>
                <a:gd name="adj1" fmla="val 56325"/>
                <a:gd name="adj2" fmla="val 0"/>
                <a:gd name="adj3" fmla="val 56325"/>
                <a:gd name="adj4" fmla="val 9733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zh-CN" altLang="en-US" dirty="0">
                  <a:ea typeface="Noto Sans CJK SC Regular" panose="020B0500000000000000" pitchFamily="34" charset="-128"/>
                </a:rPr>
                <a:t>征询意见自主性</a:t>
              </a:r>
              <a:br>
                <a:rPr lang="zh-CN" altLang="en-US" dirty="0">
                  <a:solidFill>
                    <a:schemeClr val="tx2"/>
                  </a:solidFill>
                  <a:ea typeface="Noto Sans CJK SC Regular" panose="020B0500000000000000" pitchFamily="34" charset="-128"/>
                </a:rPr>
              </a:br>
              <a:r>
                <a:rPr lang="zh-CN" altLang="en-US" dirty="0">
                  <a:ea typeface="Noto Sans CJK SC Regular" panose="020B0500000000000000" pitchFamily="34" charset="-128"/>
                </a:rPr>
                <a:t>较为流露情绪</a:t>
              </a:r>
            </a:p>
            <a:p>
              <a:pPr>
                <a:lnSpc>
                  <a:spcPct val="85000"/>
                </a:lnSpc>
              </a:pPr>
              <a:endParaRPr lang="zh-CN" altLang="en-US" dirty="0">
                <a:solidFill>
                  <a:schemeClr val="tx2"/>
                </a:solidFill>
                <a:latin typeface="Arial Black" panose="020B0A04020102020204" pitchFamily="34" charset="0"/>
                <a:ea typeface="Noto Sans CJK SC Regular" panose="020B0500000000000000" pitchFamily="34" charset="-128"/>
              </a:endParaRPr>
            </a:p>
            <a:p>
              <a:pPr>
                <a:lnSpc>
                  <a:spcPct val="85000"/>
                </a:lnSpc>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亲切型风格</a:t>
              </a:r>
            </a:p>
          </p:txBody>
        </p:sp>
        <p:sp>
          <p:nvSpPr>
            <p:cNvPr id="27" name="Plus Sign 26">
              <a:extLst>
                <a:ext uri="{FF2B5EF4-FFF2-40B4-BE49-F238E27FC236}">
                  <a16:creationId xmlns:a16="http://schemas.microsoft.com/office/drawing/2014/main" id="{A64EC799-2C47-4A61-B4D9-A87EB401528B}"/>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600" dirty="0">
                <a:solidFill>
                  <a:schemeClr val="bg1"/>
                </a:solidFill>
                <a:ea typeface="Noto Sans CJK SC Regular" panose="020B0500000000000000" pitchFamily="34" charset="-128"/>
              </a:endParaRPr>
            </a:p>
          </p:txBody>
        </p:sp>
      </p:grpSp>
      <p:grpSp>
        <p:nvGrpSpPr>
          <p:cNvPr id="28" name="Group 27">
            <a:extLst>
              <a:ext uri="{FF2B5EF4-FFF2-40B4-BE49-F238E27FC236}">
                <a16:creationId xmlns:a16="http://schemas.microsoft.com/office/drawing/2014/main" id="{A2FB0B92-3531-4DFB-AF16-8B655B0465CE}"/>
              </a:ext>
            </a:extLst>
          </p:cNvPr>
          <p:cNvGrpSpPr/>
          <p:nvPr/>
        </p:nvGrpSpPr>
        <p:grpSpPr>
          <a:xfrm>
            <a:off x="8304064" y="3533776"/>
            <a:ext cx="2100019" cy="1355242"/>
            <a:chOff x="6133771" y="1451577"/>
            <a:chExt cx="1718227" cy="1355242"/>
          </a:xfrm>
        </p:grpSpPr>
        <p:sp>
          <p:nvSpPr>
            <p:cNvPr id="29" name="Callout: Line with No Border 28">
              <a:extLst>
                <a:ext uri="{FF2B5EF4-FFF2-40B4-BE49-F238E27FC236}">
                  <a16:creationId xmlns:a16="http://schemas.microsoft.com/office/drawing/2014/main" id="{C90A0EA5-7390-45C2-B14A-7DFD0B7C0FB9}"/>
                </a:ext>
              </a:extLst>
            </p:cNvPr>
            <p:cNvSpPr/>
            <p:nvPr/>
          </p:nvSpPr>
          <p:spPr bwMode="gray">
            <a:xfrm>
              <a:off x="6377809" y="1451577"/>
              <a:ext cx="1474189" cy="1355242"/>
            </a:xfrm>
            <a:prstGeom prst="callout1">
              <a:avLst>
                <a:gd name="adj1" fmla="val 55623"/>
                <a:gd name="adj2" fmla="val 0"/>
                <a:gd name="adj3" fmla="val 56325"/>
                <a:gd name="adj4" fmla="val 9788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zh-CN" altLang="en-US" dirty="0">
                  <a:ea typeface="Noto Sans CJK SC Regular" panose="020B0500000000000000" pitchFamily="34" charset="-128"/>
                </a:rPr>
                <a:t>表达意见自主性</a:t>
              </a:r>
              <a:br>
                <a:rPr lang="zh-CN" altLang="en-US" dirty="0">
                  <a:solidFill>
                    <a:schemeClr val="tx2"/>
                  </a:solidFill>
                  <a:ea typeface="Noto Sans CJK SC Regular" panose="020B0500000000000000" pitchFamily="34" charset="-128"/>
                </a:rPr>
              </a:br>
              <a:r>
                <a:rPr lang="zh-CN" altLang="en-US" dirty="0">
                  <a:ea typeface="Noto Sans CJK SC Regular" panose="020B0500000000000000" pitchFamily="34" charset="-128"/>
                </a:rPr>
                <a:t>较为流露情绪</a:t>
              </a:r>
            </a:p>
            <a:p>
              <a:pPr>
                <a:lnSpc>
                  <a:spcPct val="85000"/>
                </a:lnSpc>
              </a:pPr>
              <a:endParaRPr lang="zh-CN" altLang="en-US" dirty="0">
                <a:solidFill>
                  <a:schemeClr val="tx2"/>
                </a:solidFill>
                <a:latin typeface="Arial Black" panose="020B0A04020102020204" pitchFamily="34" charset="0"/>
                <a:ea typeface="Noto Sans CJK SC Regular" panose="020B0500000000000000" pitchFamily="34" charset="-128"/>
              </a:endParaRPr>
            </a:p>
            <a:p>
              <a:pPr>
                <a:lnSpc>
                  <a:spcPct val="85000"/>
                </a:lnSpc>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表达型风格</a:t>
              </a:r>
            </a:p>
          </p:txBody>
        </p:sp>
        <p:sp>
          <p:nvSpPr>
            <p:cNvPr id="30" name="Plus Sign 29">
              <a:extLst>
                <a:ext uri="{FF2B5EF4-FFF2-40B4-BE49-F238E27FC236}">
                  <a16:creationId xmlns:a16="http://schemas.microsoft.com/office/drawing/2014/main" id="{A87CD71C-C071-4389-B2A3-4E7CA2F36020}"/>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600" dirty="0">
                <a:solidFill>
                  <a:schemeClr val="bg1"/>
                </a:solidFill>
                <a:ea typeface="Noto Sans CJK SC Regular" panose="020B0500000000000000" pitchFamily="34" charset="-128"/>
              </a:endParaRPr>
            </a:p>
          </p:txBody>
        </p:sp>
      </p:grpSp>
      <p:grpSp>
        <p:nvGrpSpPr>
          <p:cNvPr id="39" name="Group 38">
            <a:extLst>
              <a:ext uri="{FF2B5EF4-FFF2-40B4-BE49-F238E27FC236}">
                <a16:creationId xmlns:a16="http://schemas.microsoft.com/office/drawing/2014/main" id="{DCED099E-50C5-4250-BBA9-4CDCEF78F1E3}"/>
              </a:ext>
            </a:extLst>
          </p:cNvPr>
          <p:cNvGrpSpPr/>
          <p:nvPr/>
        </p:nvGrpSpPr>
        <p:grpSpPr>
          <a:xfrm>
            <a:off x="5661818" y="730886"/>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grpSp>
    </p:spTree>
    <p:extLst>
      <p:ext uri="{BB962C8B-B14F-4D97-AF65-F5344CB8AC3E}">
        <p14:creationId xmlns:p14="http://schemas.microsoft.com/office/powerpoint/2010/main" val="2328082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87804" y="228600"/>
            <a:ext cx="3642860" cy="1995488"/>
          </a:xfrm>
        </p:spPr>
        <p:txBody>
          <a:bodyPr/>
          <a:lstStyle/>
          <a:p>
            <a:r>
              <a:rPr lang="zh-CN" altLang="en-US" dirty="0">
                <a:ea typeface="Noto Sans CJK SC Bold" panose="020B0800000000000000" pitchFamily="34" charset="-128"/>
              </a:rPr>
              <a:t>待人处事风格模型</a:t>
            </a:r>
            <a:endParaRPr lang="zh-CN" altLang="en-US" baseline="30000" dirty="0">
              <a:ea typeface="Noto Sans CJK SC Bold" panose="020B0800000000000000" pitchFamily="34" charset="-128"/>
            </a:endParaRP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a:lstStyle/>
          <a:p>
            <a:r>
              <a:rPr lang="zh-CN" altLang="en-US" dirty="0">
                <a:ea typeface="Noto Sans CJK SC Regular" panose="020B0500000000000000" pitchFamily="34" charset="-128"/>
              </a:rPr>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22</a:t>
            </a:fld>
            <a:endParaRPr lang="zh-CN" altLang="en-US" dirty="0">
              <a:ea typeface="Noto Sans CJK SC Regular" panose="020B0500000000000000" pitchFamily="34" charset="-128"/>
            </a:endParaRPr>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49899" y="3834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6"/>
                </a:solidFill>
              </a:defRPr>
            </a:pPr>
            <a:r>
              <a:rPr lang="zh-CN" altLang="en-US" dirty="0">
                <a:ea typeface="Noto Sans CJK SC Bold" panose="020B0800000000000000" pitchFamily="34" charset="-128"/>
              </a:rPr>
              <a:t>控制情绪</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849899" y="549747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6"/>
                </a:solidFill>
              </a:defRPr>
            </a:pPr>
            <a:r>
              <a:rPr lang="zh-CN" altLang="en-US" dirty="0">
                <a:ea typeface="Noto Sans CJK SC Bold" panose="020B0800000000000000" pitchFamily="34" charset="-128"/>
              </a:rPr>
              <a:t>流露情绪</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930267"/>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b"/>
          <a:lstStyle/>
          <a:p>
            <a:pPr algn="r">
              <a:lnSpc>
                <a:spcPct val="85000"/>
              </a:lnSpc>
              <a:defRPr b="1">
                <a:solidFill>
                  <a:schemeClr val="accent6"/>
                </a:solidFill>
              </a:defRPr>
            </a:pPr>
            <a:r>
              <a:rPr lang="zh-CN" altLang="en-US" dirty="0">
                <a:ea typeface="Noto Sans CJK SC Bold" panose="020B0800000000000000" pitchFamily="34" charset="-128"/>
              </a:rPr>
              <a:t>征询意见</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9157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b"/>
          <a:lstStyle/>
          <a:p>
            <a:pPr>
              <a:lnSpc>
                <a:spcPct val="85000"/>
              </a:lnSpc>
              <a:defRPr b="1">
                <a:solidFill>
                  <a:schemeClr val="accent6"/>
                </a:solidFill>
              </a:defRPr>
            </a:pPr>
            <a:r>
              <a:rPr lang="zh-CN" altLang="en-US" dirty="0">
                <a:ea typeface="Noto Sans CJK SC Bold" panose="020B0800000000000000" pitchFamily="34" charset="-128"/>
              </a:rPr>
              <a:t>表达意见</a:t>
            </a:r>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6130925" y="1304257"/>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algn="r">
              <a:lnSpc>
                <a:spcPct val="85000"/>
              </a:lnSpc>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分析型</a:t>
            </a:r>
            <a:br>
              <a:rPr lang="zh-CN" altLang="en-US" dirty="0">
                <a:solidFill>
                  <a:schemeClr val="tx2"/>
                </a:solidFill>
                <a:latin typeface="Arial Black" panose="020B0A04020102020204" pitchFamily="34" charset="0"/>
                <a:ea typeface="Noto Sans CJK SC Regular" panose="020B0500000000000000" pitchFamily="34" charset="-128"/>
              </a:rPr>
            </a:br>
            <a:endParaRPr lang="zh-CN" altLang="en-US" dirty="0">
              <a:solidFill>
                <a:schemeClr val="bg2">
                  <a:lumMod val="90000"/>
                </a:schemeClr>
              </a:solidFill>
              <a:latin typeface="Arial Black" panose="020B0A04020102020204" pitchFamily="34" charset="0"/>
              <a:ea typeface="Noto Sans CJK SC Regular" panose="020B0500000000000000" pitchFamily="34" charset="-128"/>
            </a:endParaRPr>
          </a:p>
          <a:p>
            <a:pPr algn="r">
              <a:lnSpc>
                <a:spcPct val="85000"/>
              </a:lnSpc>
              <a:defRPr>
                <a:solidFill>
                  <a:schemeClr val="bg2">
                    <a:lumMod val="90000"/>
                  </a:schemeClr>
                </a:solidFill>
              </a:defRPr>
            </a:pPr>
            <a:r>
              <a:rPr lang="zh-CN" altLang="en-US" dirty="0">
                <a:ea typeface="Noto Sans CJK SC Regular" panose="020B0500000000000000" pitchFamily="34" charset="-128"/>
              </a:rPr>
              <a:t>严肃</a:t>
            </a:r>
          </a:p>
          <a:p>
            <a:pPr algn="r">
              <a:lnSpc>
                <a:spcPct val="85000"/>
              </a:lnSpc>
              <a:defRPr>
                <a:solidFill>
                  <a:schemeClr val="bg2">
                    <a:lumMod val="90000"/>
                  </a:schemeClr>
                </a:solidFill>
              </a:defRPr>
            </a:pPr>
            <a:r>
              <a:rPr lang="zh-CN" altLang="en-US" dirty="0">
                <a:ea typeface="Noto Sans CJK SC Regular" panose="020B0500000000000000" pitchFamily="34" charset="-128"/>
              </a:rPr>
              <a:t>严厉</a:t>
            </a:r>
          </a:p>
          <a:p>
            <a:pPr algn="r">
              <a:lnSpc>
                <a:spcPct val="85000"/>
              </a:lnSpc>
              <a:defRPr>
                <a:solidFill>
                  <a:schemeClr val="bg2">
                    <a:lumMod val="90000"/>
                  </a:schemeClr>
                </a:solidFill>
              </a:defRPr>
            </a:pPr>
            <a:r>
              <a:rPr lang="zh-CN" altLang="en-US" dirty="0">
                <a:ea typeface="Noto Sans CJK SC Regular" panose="020B0500000000000000" pitchFamily="34" charset="-128"/>
              </a:rPr>
              <a:t>注重逻辑</a:t>
            </a:r>
          </a:p>
          <a:p>
            <a:pPr algn="r">
              <a:lnSpc>
                <a:spcPct val="85000"/>
              </a:lnSpc>
              <a:defRPr>
                <a:solidFill>
                  <a:schemeClr val="bg2">
                    <a:lumMod val="90000"/>
                  </a:schemeClr>
                </a:solidFill>
              </a:defRPr>
            </a:pPr>
            <a:r>
              <a:rPr lang="zh-CN" altLang="en-US" dirty="0">
                <a:ea typeface="Noto Sans CJK SC Regular" panose="020B0500000000000000" pitchFamily="34" charset="-128"/>
              </a:rPr>
              <a:t>瞻前顾后</a:t>
            </a:r>
          </a:p>
          <a:p>
            <a:pPr>
              <a:lnSpc>
                <a:spcPct val="85000"/>
              </a:lnSpc>
            </a:pPr>
            <a:endParaRPr lang="zh-CN" altLang="en-US" dirty="0">
              <a:solidFill>
                <a:schemeClr val="tx2"/>
              </a:solidFill>
              <a:latin typeface="Arial Black" panose="020B0A04020102020204" pitchFamily="34" charset="0"/>
              <a:ea typeface="Noto Sans CJK SC Regular" panose="020B0500000000000000" pitchFamily="34" charset="-128"/>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733486"/>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anchor="ctr"/>
            <a:lstStyle/>
            <a:p>
              <a:endParaRPr lang="zh-CN" altLang="en-US" dirty="0">
                <a:ea typeface="Noto Sans CJK SC Regular" panose="020B0500000000000000"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anchor="ctr"/>
            <a:lstStyle/>
            <a:p>
              <a:endParaRPr lang="zh-CN" altLang="en-US" dirty="0">
                <a:ea typeface="Noto Sans CJK SC Regular" panose="020B0500000000000000"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2"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anchor="ctr"/>
            <a:lstStyle/>
            <a:p>
              <a:endParaRPr lang="zh-CN" altLang="en-US" dirty="0">
                <a:ea typeface="Noto Sans CJK SC Regular" panose="020B0500000000000000"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anchor="ctr"/>
            <a:lstStyle/>
            <a:p>
              <a:endParaRPr lang="zh-CN" altLang="en-US" dirty="0">
                <a:ea typeface="Noto Sans CJK SC Regular" panose="020B0500000000000000" pitchFamily="34" charset="-128"/>
              </a:endParaRPr>
            </a:p>
          </p:txBody>
        </p:sp>
      </p:gr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5" y="1304257"/>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a:lnSpc>
                <a:spcPct val="85000"/>
              </a:lnSpc>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进取型</a:t>
            </a:r>
          </a:p>
          <a:p>
            <a:pPr>
              <a:lnSpc>
                <a:spcPct val="85000"/>
              </a:lnSpc>
            </a:pPr>
            <a:endParaRPr lang="zh-CN" altLang="en-US" dirty="0">
              <a:solidFill>
                <a:schemeClr val="tx2"/>
              </a:solidFill>
              <a:latin typeface="Arial Black" panose="020B0A04020102020204" pitchFamily="34" charset="0"/>
              <a:ea typeface="Noto Sans CJK SC Regular" panose="020B0500000000000000" pitchFamily="34" charset="-128"/>
            </a:endParaRPr>
          </a:p>
          <a:p>
            <a:pPr>
              <a:lnSpc>
                <a:spcPct val="85000"/>
              </a:lnSpc>
              <a:defRPr>
                <a:solidFill>
                  <a:schemeClr val="bg2">
                    <a:lumMod val="90000"/>
                  </a:schemeClr>
                </a:solidFill>
              </a:defRPr>
            </a:pPr>
            <a:r>
              <a:rPr lang="zh-CN" altLang="en-US" dirty="0">
                <a:ea typeface="Noto Sans CJK SC Regular" panose="020B0500000000000000" pitchFamily="34" charset="-128"/>
              </a:rPr>
              <a:t>独立自主</a:t>
            </a:r>
          </a:p>
          <a:p>
            <a:pPr>
              <a:lnSpc>
                <a:spcPct val="85000"/>
              </a:lnSpc>
              <a:defRPr>
                <a:solidFill>
                  <a:schemeClr val="bg2">
                    <a:lumMod val="90000"/>
                  </a:schemeClr>
                </a:solidFill>
              </a:defRPr>
            </a:pPr>
            <a:r>
              <a:rPr lang="zh-CN" altLang="en-US" dirty="0">
                <a:ea typeface="Noto Sans CJK SC Regular" panose="020B0500000000000000" pitchFamily="34" charset="-128"/>
              </a:rPr>
              <a:t>合乎礼仪</a:t>
            </a:r>
          </a:p>
          <a:p>
            <a:pPr>
              <a:lnSpc>
                <a:spcPct val="85000"/>
              </a:lnSpc>
              <a:defRPr>
                <a:solidFill>
                  <a:schemeClr val="bg2">
                    <a:lumMod val="90000"/>
                  </a:schemeClr>
                </a:solidFill>
              </a:defRPr>
            </a:pPr>
            <a:r>
              <a:rPr lang="zh-CN" altLang="en-US" dirty="0">
                <a:ea typeface="Noto Sans CJK SC Regular" panose="020B0500000000000000" pitchFamily="34" charset="-128"/>
              </a:rPr>
              <a:t>务实</a:t>
            </a:r>
          </a:p>
          <a:p>
            <a:pPr>
              <a:lnSpc>
                <a:spcPct val="85000"/>
              </a:lnSpc>
              <a:defRPr>
                <a:solidFill>
                  <a:schemeClr val="bg2">
                    <a:lumMod val="90000"/>
                  </a:schemeClr>
                </a:solidFill>
              </a:defRPr>
            </a:pPr>
            <a:r>
              <a:rPr lang="zh-CN" altLang="en-US" dirty="0">
                <a:ea typeface="Noto Sans CJK SC Regular" panose="020B0500000000000000" pitchFamily="34" charset="-128"/>
              </a:rPr>
              <a:t>专横</a:t>
            </a:r>
          </a:p>
          <a:p>
            <a:pPr>
              <a:lnSpc>
                <a:spcPct val="85000"/>
              </a:lnSpc>
            </a:pPr>
            <a:endParaRPr lang="zh-CN" altLang="en-US" dirty="0">
              <a:solidFill>
                <a:schemeClr val="tx2"/>
              </a:solidFill>
              <a:latin typeface="Arial Black" panose="020B0A04020102020204" pitchFamily="34" charset="0"/>
              <a:ea typeface="Noto Sans CJK SC Regular" panose="020B0500000000000000" pitchFamily="34" charset="-128"/>
            </a:endParaRPr>
          </a:p>
        </p:txBody>
      </p:sp>
      <p:sp>
        <p:nvSpPr>
          <p:cNvPr id="20" name="Callout: Line with No Border 19">
            <a:extLst>
              <a:ext uri="{FF2B5EF4-FFF2-40B4-BE49-F238E27FC236}">
                <a16:creationId xmlns:a16="http://schemas.microsoft.com/office/drawing/2014/main" id="{BFFD789B-E9DD-49DF-B95B-0C5659FB9EDC}"/>
              </a:ext>
            </a:extLst>
          </p:cNvPr>
          <p:cNvSpPr/>
          <p:nvPr/>
        </p:nvSpPr>
        <p:spPr bwMode="gray">
          <a:xfrm>
            <a:off x="6134436" y="3681890"/>
            <a:ext cx="1466928" cy="213055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亲切型</a:t>
            </a:r>
          </a:p>
          <a:p>
            <a:pPr algn="r">
              <a:lnSpc>
                <a:spcPct val="85000"/>
              </a:lnSpc>
            </a:pPr>
            <a:endParaRPr lang="zh-CN" altLang="en-US" sz="1400" dirty="0">
              <a:solidFill>
                <a:schemeClr val="tx2"/>
              </a:solidFill>
              <a:ea typeface="Noto Sans CJK SC Regular" panose="020B0500000000000000" pitchFamily="34" charset="-128"/>
            </a:endParaRPr>
          </a:p>
          <a:p>
            <a:pPr algn="r">
              <a:lnSpc>
                <a:spcPct val="85000"/>
              </a:lnSpc>
              <a:defRPr>
                <a:solidFill>
                  <a:schemeClr val="bg2">
                    <a:lumMod val="90000"/>
                  </a:schemeClr>
                </a:solidFill>
              </a:defRPr>
            </a:pPr>
            <a:r>
              <a:rPr lang="zh-CN" altLang="en-US" dirty="0">
                <a:ea typeface="Noto Sans CJK SC Regular" panose="020B0500000000000000" pitchFamily="34" charset="-128"/>
              </a:rPr>
              <a:t>乐于支持</a:t>
            </a:r>
          </a:p>
          <a:p>
            <a:pPr algn="r">
              <a:lnSpc>
                <a:spcPct val="85000"/>
              </a:lnSpc>
              <a:defRPr>
                <a:solidFill>
                  <a:schemeClr val="bg2">
                    <a:lumMod val="90000"/>
                  </a:schemeClr>
                </a:solidFill>
              </a:defRPr>
            </a:pPr>
            <a:r>
              <a:rPr lang="zh-CN" altLang="en-US" dirty="0">
                <a:ea typeface="Noto Sans CJK SC Regular" panose="020B0500000000000000" pitchFamily="34" charset="-128"/>
              </a:rPr>
              <a:t>可靠</a:t>
            </a:r>
          </a:p>
          <a:p>
            <a:pPr algn="r">
              <a:lnSpc>
                <a:spcPct val="85000"/>
              </a:lnSpc>
              <a:defRPr>
                <a:solidFill>
                  <a:schemeClr val="bg2">
                    <a:lumMod val="90000"/>
                  </a:schemeClr>
                </a:solidFill>
              </a:defRPr>
            </a:pPr>
            <a:r>
              <a:rPr lang="zh-CN" altLang="en-US" dirty="0">
                <a:ea typeface="Noto Sans CJK SC Regular" panose="020B0500000000000000" pitchFamily="34" charset="-128"/>
              </a:rPr>
              <a:t>坦率</a:t>
            </a:r>
          </a:p>
          <a:p>
            <a:pPr algn="r">
              <a:lnSpc>
                <a:spcPct val="85000"/>
              </a:lnSpc>
              <a:defRPr>
                <a:solidFill>
                  <a:schemeClr val="bg2">
                    <a:lumMod val="90000"/>
                  </a:schemeClr>
                </a:solidFill>
              </a:defRPr>
            </a:pPr>
            <a:r>
              <a:rPr lang="zh-CN" altLang="en-US" dirty="0">
                <a:ea typeface="Noto Sans CJK SC Regular" panose="020B0500000000000000" pitchFamily="34" charset="-128"/>
              </a:rPr>
              <a:t>圆滑</a:t>
            </a:r>
          </a:p>
          <a:p>
            <a:pPr>
              <a:lnSpc>
                <a:spcPct val="85000"/>
              </a:lnSpc>
            </a:pPr>
            <a:endParaRPr lang="zh-CN" altLang="en-US" sz="1400" dirty="0">
              <a:solidFill>
                <a:schemeClr val="tx2"/>
              </a:solidFill>
              <a:ea typeface="Noto Sans CJK SC Regular" panose="020B0500000000000000" pitchFamily="34" charset="-128"/>
            </a:endParaRPr>
          </a:p>
        </p:txBody>
      </p:sp>
      <p:sp>
        <p:nvSpPr>
          <p:cNvPr id="21" name="Callout: Line with No Border 20">
            <a:extLst>
              <a:ext uri="{FF2B5EF4-FFF2-40B4-BE49-F238E27FC236}">
                <a16:creationId xmlns:a16="http://schemas.microsoft.com/office/drawing/2014/main" id="{D4427754-A7C2-49AC-BD48-03A2E589CB56}"/>
              </a:ext>
            </a:extLst>
          </p:cNvPr>
          <p:cNvSpPr/>
          <p:nvPr/>
        </p:nvSpPr>
        <p:spPr bwMode="gray">
          <a:xfrm>
            <a:off x="8613130" y="3681890"/>
            <a:ext cx="1367354"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表达型</a:t>
            </a:r>
          </a:p>
          <a:p>
            <a:pPr>
              <a:lnSpc>
                <a:spcPct val="85000"/>
              </a:lnSpc>
            </a:pPr>
            <a:endParaRPr lang="zh-CN" altLang="en-US" sz="1400" dirty="0">
              <a:solidFill>
                <a:schemeClr val="tx2"/>
              </a:solidFill>
              <a:latin typeface="Noto Sans CJK SC Black" panose="020B0A00000000000000" pitchFamily="34" charset="-128"/>
              <a:ea typeface="Noto Sans CJK SC Black" panose="020B0A00000000000000" pitchFamily="34" charset="-128"/>
            </a:endParaRPr>
          </a:p>
          <a:p>
            <a:pPr>
              <a:lnSpc>
                <a:spcPct val="85000"/>
              </a:lnSpc>
              <a:defRPr>
                <a:solidFill>
                  <a:schemeClr val="bg2">
                    <a:lumMod val="90000"/>
                  </a:schemeClr>
                </a:solidFill>
              </a:defRPr>
            </a:pPr>
            <a:r>
              <a:rPr lang="zh-CN" altLang="en-US" dirty="0">
                <a:ea typeface="Noto Sans CJK SC Regular" panose="020B0500000000000000" pitchFamily="34" charset="-128"/>
              </a:rPr>
              <a:t>有魄力</a:t>
            </a:r>
          </a:p>
          <a:p>
            <a:pPr>
              <a:lnSpc>
                <a:spcPct val="85000"/>
              </a:lnSpc>
              <a:defRPr>
                <a:solidFill>
                  <a:schemeClr val="bg2">
                    <a:lumMod val="90000"/>
                  </a:schemeClr>
                </a:solidFill>
              </a:defRPr>
            </a:pPr>
            <a:r>
              <a:rPr lang="zh-CN" altLang="en-US" dirty="0">
                <a:ea typeface="Noto Sans CJK SC Regular" panose="020B0500000000000000" pitchFamily="34" charset="-128"/>
              </a:rPr>
              <a:t>活跃</a:t>
            </a:r>
          </a:p>
          <a:p>
            <a:pPr>
              <a:lnSpc>
                <a:spcPct val="85000"/>
              </a:lnSpc>
              <a:defRPr>
                <a:solidFill>
                  <a:schemeClr val="bg2">
                    <a:lumMod val="90000"/>
                  </a:schemeClr>
                </a:solidFill>
              </a:defRPr>
            </a:pPr>
            <a:r>
              <a:rPr lang="zh-CN" altLang="en-US" dirty="0">
                <a:ea typeface="Noto Sans CJK SC Regular" panose="020B0500000000000000" pitchFamily="34" charset="-128"/>
              </a:rPr>
              <a:t>有冒险精神</a:t>
            </a:r>
          </a:p>
          <a:p>
            <a:pPr>
              <a:lnSpc>
                <a:spcPct val="85000"/>
              </a:lnSpc>
              <a:defRPr>
                <a:solidFill>
                  <a:schemeClr val="bg2">
                    <a:lumMod val="90000"/>
                  </a:schemeClr>
                </a:solidFill>
              </a:defRPr>
            </a:pPr>
            <a:r>
              <a:rPr lang="zh-CN" altLang="en-US" dirty="0">
                <a:ea typeface="Noto Sans CJK SC Regular" panose="020B0500000000000000" pitchFamily="34" charset="-128"/>
              </a:rPr>
              <a:t>易冲动</a:t>
            </a:r>
          </a:p>
          <a:p>
            <a:pPr>
              <a:lnSpc>
                <a:spcPct val="90000"/>
              </a:lnSpc>
              <a:defRPr sz="1400">
                <a:solidFill>
                  <a:schemeClr val="tx1"/>
                </a:solidFill>
                <a:cs typeface="Arial" panose="020B0604020202020204" pitchFamily="34" charset="0"/>
              </a:defRPr>
            </a:pPr>
            <a:endParaRPr lang="zh-CN" altLang="en-US" dirty="0">
              <a:ea typeface="Noto Sans CJK SC Regular" panose="020B0500000000000000" pitchFamily="34" charset="-128"/>
            </a:endParaRPr>
          </a:p>
        </p:txBody>
      </p:sp>
    </p:spTree>
    <p:extLst>
      <p:ext uri="{BB962C8B-B14F-4D97-AF65-F5344CB8AC3E}">
        <p14:creationId xmlns:p14="http://schemas.microsoft.com/office/powerpoint/2010/main" val="6530211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32"/>
                                        </p:tgtEl>
                                        <p:attrNameLst>
                                          <p:attrName>style.color</p:attrName>
                                        </p:attrNameLst>
                                      </p:cBhvr>
                                      <p:to>
                                        <a:srgbClr val="444A4A"/>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500" fill="hold"/>
                                        <p:tgtEl>
                                          <p:spTgt spid="18"/>
                                        </p:tgtEl>
                                        <p:attrNameLst>
                                          <p:attrName>style.color</p:attrName>
                                        </p:attrNameLst>
                                      </p:cBhvr>
                                      <p:to>
                                        <a:srgbClr val="444A4A"/>
                                      </p:to>
                                    </p:animClr>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2" grpId="0" animBg="1"/>
      <p:bldP spid="20"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6405CA-B1CA-4C28-9270-FBCA21A93DD2}"/>
              </a:ext>
            </a:extLst>
          </p:cNvPr>
          <p:cNvSpPr>
            <a:spLocks noGrp="1"/>
          </p:cNvSpPr>
          <p:nvPr>
            <p:ph type="title"/>
          </p:nvPr>
        </p:nvSpPr>
        <p:spPr>
          <a:xfrm>
            <a:off x="390526" y="228600"/>
            <a:ext cx="11572874" cy="1009650"/>
          </a:xfrm>
        </p:spPr>
        <p:txBody>
          <a:bodyPr/>
          <a:lstStyle/>
          <a:p>
            <a:r>
              <a:rPr lang="zh-CN" altLang="en-US" dirty="0">
                <a:ea typeface="Noto Sans CJK SC Bold" panose="020B0800000000000000" pitchFamily="34" charset="-128"/>
              </a:rPr>
              <a:t>动作中是什么风格</a:t>
            </a:r>
            <a:r>
              <a:rPr lang="en-US" altLang="zh-CN" dirty="0">
                <a:ea typeface="Noto Sans CJK SC Bold" panose="020B0800000000000000" pitchFamily="34" charset="-128"/>
              </a:rPr>
              <a:t>? </a:t>
            </a:r>
            <a:endParaRPr lang="zh-CN" altLang="en-US" dirty="0">
              <a:ea typeface="Noto Sans CJK SC Bold" panose="020B0800000000000000" pitchFamily="34" charset="-128"/>
            </a:endParaRPr>
          </a:p>
        </p:txBody>
      </p:sp>
      <p:sp>
        <p:nvSpPr>
          <p:cNvPr id="4" name="Slide Number Placeholder 3">
            <a:extLst>
              <a:ext uri="{FF2B5EF4-FFF2-40B4-BE49-F238E27FC236}">
                <a16:creationId xmlns:a16="http://schemas.microsoft.com/office/drawing/2014/main" id="{A4CB2EA9-7626-488B-A230-E93BF04E9986}"/>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23</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29DC30C9-EB16-4F41-8978-FEE7D3030C8D}"/>
              </a:ext>
            </a:extLst>
          </p:cNvPr>
          <p:cNvSpPr>
            <a:spLocks noGrp="1"/>
          </p:cNvSpPr>
          <p:nvPr>
            <p:ph type="ftr" sz="quarter" idx="13"/>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9" name="Content Placeholder 8">
            <a:extLst>
              <a:ext uri="{FF2B5EF4-FFF2-40B4-BE49-F238E27FC236}">
                <a16:creationId xmlns:a16="http://schemas.microsoft.com/office/drawing/2014/main" id="{014F8CDB-0ED4-4C18-B5E9-5D5E1681E30E}"/>
              </a:ext>
            </a:extLst>
          </p:cNvPr>
          <p:cNvSpPr>
            <a:spLocks noGrp="1"/>
          </p:cNvSpPr>
          <p:nvPr>
            <p:ph sz="half" idx="1"/>
          </p:nvPr>
        </p:nvSpPr>
        <p:spPr>
          <a:xfrm>
            <a:off x="228600" y="2316164"/>
            <a:ext cx="3497239" cy="1970578"/>
          </a:xfrm>
        </p:spPr>
        <p:txBody>
          <a:bodyPr anchor="ctr"/>
          <a:lstStyle/>
          <a:p>
            <a:pPr algn="r">
              <a:spcBef>
                <a:spcPct val="0"/>
              </a:spcBef>
              <a:buClrTx/>
              <a:buSzTx/>
              <a:buFontTx/>
              <a:buNone/>
              <a:defRPr sz="2400"/>
            </a:pPr>
            <a:r>
              <a:rPr lang="zh-CN" altLang="en-US" dirty="0">
                <a:ea typeface="Noto Sans CJK SC Regular" panose="020B0500000000000000" pitchFamily="34" charset="-128"/>
              </a:rPr>
              <a:t>每个人物是什么风格</a:t>
            </a:r>
            <a:r>
              <a:rPr lang="en-US" altLang="zh-CN" dirty="0">
                <a:ea typeface="Noto Sans CJK SC Regular" panose="020B0500000000000000" pitchFamily="34" charset="-128"/>
              </a:rPr>
              <a:t>? </a:t>
            </a:r>
            <a:endParaRPr lang="zh-CN" altLang="en-US" dirty="0">
              <a:ea typeface="Noto Sans CJK SC Regular" panose="020B0500000000000000" pitchFamily="34" charset="-128"/>
            </a:endParaRPr>
          </a:p>
        </p:txBody>
      </p:sp>
      <p:cxnSp>
        <p:nvCxnSpPr>
          <p:cNvPr id="23" name="Straight Connector 22">
            <a:extLst>
              <a:ext uri="{FF2B5EF4-FFF2-40B4-BE49-F238E27FC236}">
                <a16:creationId xmlns:a16="http://schemas.microsoft.com/office/drawing/2014/main" id="{30B625A6-BF9E-480D-BC62-E6A7413094D4}"/>
              </a:ext>
            </a:extLst>
          </p:cNvPr>
          <p:cNvCxnSpPr/>
          <p:nvPr/>
        </p:nvCxnSpPr>
        <p:spPr>
          <a:xfrm>
            <a:off x="4037744" y="2316163"/>
            <a:ext cx="0" cy="1989137"/>
          </a:xfrm>
          <a:prstGeom prst="line">
            <a:avLst/>
          </a:prstGeom>
          <a:ln w="158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86CDAC6F-190D-47B8-AE4F-AE913640FC80}"/>
              </a:ext>
            </a:extLst>
          </p:cNvPr>
          <p:cNvGrpSpPr/>
          <p:nvPr/>
        </p:nvGrpSpPr>
        <p:grpSpPr>
          <a:xfrm>
            <a:off x="4411120" y="2343386"/>
            <a:ext cx="1407123" cy="2262770"/>
            <a:chOff x="4411120" y="2343386"/>
            <a:chExt cx="1407123" cy="2262770"/>
          </a:xfrm>
        </p:grpSpPr>
        <p:pic>
          <p:nvPicPr>
            <p:cNvPr id="28" name="Picture 27" descr="A person in a suit  Description automatically generated with medium confidence">
              <a:extLst>
                <a:ext uri="{FF2B5EF4-FFF2-40B4-BE49-F238E27FC236}">
                  <a16:creationId xmlns:a16="http://schemas.microsoft.com/office/drawing/2014/main" id="{E3D56133-5214-424D-A1C1-0D5C4B70C1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2343386"/>
              <a:ext cx="1407123" cy="1943355"/>
            </a:xfrm>
            <a:prstGeom prst="rect">
              <a:avLst/>
            </a:prstGeom>
          </p:spPr>
        </p:pic>
        <p:sp>
          <p:nvSpPr>
            <p:cNvPr id="24" name="TextBox 23">
              <a:extLst>
                <a:ext uri="{FF2B5EF4-FFF2-40B4-BE49-F238E27FC236}">
                  <a16:creationId xmlns:a16="http://schemas.microsoft.com/office/drawing/2014/main" id="{AAC894DF-D4FF-4A8A-8483-F38E5306A064}"/>
                </a:ext>
              </a:extLst>
            </p:cNvPr>
            <p:cNvSpPr txBox="1"/>
            <p:nvPr/>
          </p:nvSpPr>
          <p:spPr>
            <a:xfrm>
              <a:off x="4730018" y="4329157"/>
              <a:ext cx="769326" cy="276999"/>
            </a:xfrm>
            <a:prstGeom prst="rect">
              <a:avLst/>
            </a:prstGeom>
            <a:noFill/>
          </p:spPr>
          <p:txBody>
            <a:bodyPr wrap="square" lIns="0" tIns="0" rIns="0" bIns="0">
              <a:noAutofit/>
            </a:bodyPr>
            <a:lstStyle/>
            <a:p>
              <a:pPr algn="ctr"/>
              <a:r>
                <a:rPr lang="zh-CN" altLang="en-US">
                  <a:ea typeface="Noto Sans CJK SC Regular" panose="020B0500000000000000" pitchFamily="34" charset="-128"/>
                </a:rPr>
                <a:t> </a:t>
              </a:r>
              <a:r>
                <a:rPr lang="en-US" altLang="zh-CN">
                  <a:ea typeface="Noto Sans CJK SC Regular" panose="020B0500000000000000" pitchFamily="34" charset="-128"/>
                </a:rPr>
                <a:t>Kyle</a:t>
              </a:r>
              <a:endParaRPr lang="en-US" altLang="zh-CN" dirty="0">
                <a:ea typeface="Noto Sans CJK SC Regular" panose="020B0500000000000000" pitchFamily="34" charset="-128"/>
              </a:endParaRPr>
            </a:p>
          </p:txBody>
        </p:sp>
      </p:grpSp>
      <p:grpSp>
        <p:nvGrpSpPr>
          <p:cNvPr id="3" name="Group 2">
            <a:extLst>
              <a:ext uri="{FF2B5EF4-FFF2-40B4-BE49-F238E27FC236}">
                <a16:creationId xmlns:a16="http://schemas.microsoft.com/office/drawing/2014/main" id="{92850278-CAD2-488C-8528-8D3F49E6321C}"/>
              </a:ext>
            </a:extLst>
          </p:cNvPr>
          <p:cNvGrpSpPr/>
          <p:nvPr/>
        </p:nvGrpSpPr>
        <p:grpSpPr>
          <a:xfrm>
            <a:off x="6375947" y="2343386"/>
            <a:ext cx="1394200" cy="2262771"/>
            <a:chOff x="6375947" y="2343386"/>
            <a:chExt cx="1394200" cy="2262771"/>
          </a:xfrm>
        </p:grpSpPr>
        <p:pic>
          <p:nvPicPr>
            <p:cNvPr id="29" name="Picture 28" descr="A person in a suit  Description automatically generated with low confidence">
              <a:extLst>
                <a:ext uri="{FF2B5EF4-FFF2-40B4-BE49-F238E27FC236}">
                  <a16:creationId xmlns:a16="http://schemas.microsoft.com/office/drawing/2014/main" id="{68FB0EBD-B1F7-435D-8751-E6D82135660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5947" y="2343386"/>
              <a:ext cx="1394200" cy="1947672"/>
            </a:xfrm>
            <a:prstGeom prst="rect">
              <a:avLst/>
            </a:prstGeom>
          </p:spPr>
        </p:pic>
        <p:sp>
          <p:nvSpPr>
            <p:cNvPr id="25" name="TextBox 24">
              <a:extLst>
                <a:ext uri="{FF2B5EF4-FFF2-40B4-BE49-F238E27FC236}">
                  <a16:creationId xmlns:a16="http://schemas.microsoft.com/office/drawing/2014/main" id="{D72C49A1-7182-426A-B798-093F1642D6EF}"/>
                </a:ext>
              </a:extLst>
            </p:cNvPr>
            <p:cNvSpPr txBox="1"/>
            <p:nvPr/>
          </p:nvSpPr>
          <p:spPr>
            <a:xfrm>
              <a:off x="6688999" y="4329158"/>
              <a:ext cx="768096" cy="276999"/>
            </a:xfrm>
            <a:prstGeom prst="rect">
              <a:avLst/>
            </a:prstGeom>
            <a:noFill/>
          </p:spPr>
          <p:txBody>
            <a:bodyPr wrap="square" lIns="0" tIns="0" rIns="0" bIns="0">
              <a:noAutofit/>
            </a:bodyPr>
            <a:lstStyle/>
            <a:p>
              <a:pPr algn="ctr"/>
              <a:r>
                <a:rPr lang="zh-CN" altLang="en-US">
                  <a:ea typeface="Noto Sans CJK SC Regular" panose="020B0500000000000000" pitchFamily="34" charset="-128"/>
                </a:rPr>
                <a:t> </a:t>
              </a:r>
              <a:r>
                <a:rPr lang="en-US" altLang="zh-CN">
                  <a:ea typeface="Noto Sans CJK SC Regular" panose="020B0500000000000000" pitchFamily="34" charset="-128"/>
                </a:rPr>
                <a:t>Lana</a:t>
              </a:r>
              <a:endParaRPr lang="en-US" altLang="zh-CN" dirty="0">
                <a:ea typeface="Noto Sans CJK SC Regular" panose="020B0500000000000000" pitchFamily="34" charset="-128"/>
              </a:endParaRPr>
            </a:p>
          </p:txBody>
        </p:sp>
      </p:grpSp>
      <p:grpSp>
        <p:nvGrpSpPr>
          <p:cNvPr id="7" name="Group 6">
            <a:extLst>
              <a:ext uri="{FF2B5EF4-FFF2-40B4-BE49-F238E27FC236}">
                <a16:creationId xmlns:a16="http://schemas.microsoft.com/office/drawing/2014/main" id="{4E40AA9C-370B-43E1-A984-6CE4190DEFF8}"/>
              </a:ext>
            </a:extLst>
          </p:cNvPr>
          <p:cNvGrpSpPr/>
          <p:nvPr/>
        </p:nvGrpSpPr>
        <p:grpSpPr>
          <a:xfrm>
            <a:off x="8327851" y="2343386"/>
            <a:ext cx="1394200" cy="2260092"/>
            <a:chOff x="8327851" y="2343386"/>
            <a:chExt cx="1394200" cy="2260092"/>
          </a:xfrm>
        </p:grpSpPr>
        <p:pic>
          <p:nvPicPr>
            <p:cNvPr id="30" name="Picture 29" descr="A person wearing a suit  Description automatically generated with medium confidence">
              <a:extLst>
                <a:ext uri="{FF2B5EF4-FFF2-40B4-BE49-F238E27FC236}">
                  <a16:creationId xmlns:a16="http://schemas.microsoft.com/office/drawing/2014/main" id="{8C925706-6E02-4D79-9C53-07838810F92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2343386"/>
              <a:ext cx="1394200" cy="1946620"/>
            </a:xfrm>
            <a:prstGeom prst="rect">
              <a:avLst/>
            </a:prstGeom>
          </p:spPr>
        </p:pic>
        <p:sp>
          <p:nvSpPr>
            <p:cNvPr id="26" name="TextBox 25">
              <a:extLst>
                <a:ext uri="{FF2B5EF4-FFF2-40B4-BE49-F238E27FC236}">
                  <a16:creationId xmlns:a16="http://schemas.microsoft.com/office/drawing/2014/main" id="{B442CC83-0ABE-4B9A-9317-BE54130372A3}"/>
                </a:ext>
              </a:extLst>
            </p:cNvPr>
            <p:cNvSpPr txBox="1"/>
            <p:nvPr/>
          </p:nvSpPr>
          <p:spPr>
            <a:xfrm>
              <a:off x="8640903" y="4329158"/>
              <a:ext cx="768096" cy="274320"/>
            </a:xfrm>
            <a:prstGeom prst="rect">
              <a:avLst/>
            </a:prstGeom>
            <a:noFill/>
          </p:spPr>
          <p:txBody>
            <a:bodyPr wrap="square" lIns="0" tIns="0" rIns="0" bIns="0">
              <a:noAutofit/>
            </a:bodyPr>
            <a:lstStyle/>
            <a:p>
              <a:pPr algn="ctr"/>
              <a:r>
                <a:rPr lang="en-US" altLang="zh-CN">
                  <a:ea typeface="Noto Sans CJK SC Regular" panose="020B0500000000000000" pitchFamily="34" charset="-128"/>
                </a:rPr>
                <a:t>AJ</a:t>
              </a:r>
              <a:endParaRPr lang="en-US" altLang="zh-CN" dirty="0">
                <a:ea typeface="Noto Sans CJK SC Regular" panose="020B0500000000000000" pitchFamily="34" charset="-128"/>
              </a:endParaRPr>
            </a:p>
          </p:txBody>
        </p:sp>
      </p:grpSp>
      <p:grpSp>
        <p:nvGrpSpPr>
          <p:cNvPr id="8" name="Group 7">
            <a:extLst>
              <a:ext uri="{FF2B5EF4-FFF2-40B4-BE49-F238E27FC236}">
                <a16:creationId xmlns:a16="http://schemas.microsoft.com/office/drawing/2014/main" id="{C4F9F818-7BED-4AFA-B8A2-CC31F8FEDC6E}"/>
              </a:ext>
            </a:extLst>
          </p:cNvPr>
          <p:cNvGrpSpPr/>
          <p:nvPr/>
        </p:nvGrpSpPr>
        <p:grpSpPr>
          <a:xfrm>
            <a:off x="10279755" y="2343386"/>
            <a:ext cx="1405757" cy="2262771"/>
            <a:chOff x="10279755" y="2343386"/>
            <a:chExt cx="1405757" cy="2262771"/>
          </a:xfrm>
        </p:grpSpPr>
        <p:pic>
          <p:nvPicPr>
            <p:cNvPr id="31" name="Picture 30" descr="A picture containing person, wall, clothing, indoor  Description automatically generated">
              <a:extLst>
                <a:ext uri="{FF2B5EF4-FFF2-40B4-BE49-F238E27FC236}">
                  <a16:creationId xmlns:a16="http://schemas.microsoft.com/office/drawing/2014/main" id="{4152A77F-E08D-4C7F-B5F3-707C60B1D2C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2343386"/>
              <a:ext cx="1405757" cy="1947672"/>
            </a:xfrm>
            <a:prstGeom prst="rect">
              <a:avLst/>
            </a:prstGeom>
          </p:spPr>
        </p:pic>
        <p:sp>
          <p:nvSpPr>
            <p:cNvPr id="27" name="TextBox 26">
              <a:extLst>
                <a:ext uri="{FF2B5EF4-FFF2-40B4-BE49-F238E27FC236}">
                  <a16:creationId xmlns:a16="http://schemas.microsoft.com/office/drawing/2014/main" id="{206370E7-2A82-4D03-AF79-FE0BBE2384DB}"/>
                </a:ext>
              </a:extLst>
            </p:cNvPr>
            <p:cNvSpPr txBox="1"/>
            <p:nvPr/>
          </p:nvSpPr>
          <p:spPr>
            <a:xfrm>
              <a:off x="10598585" y="4329158"/>
              <a:ext cx="768096" cy="276999"/>
            </a:xfrm>
            <a:prstGeom prst="rect">
              <a:avLst/>
            </a:prstGeom>
            <a:noFill/>
          </p:spPr>
          <p:txBody>
            <a:bodyPr wrap="square" lIns="0" tIns="0" rIns="0" bIns="0">
              <a:noAutofit/>
            </a:bodyPr>
            <a:lstStyle/>
            <a:p>
              <a:pPr algn="ctr"/>
              <a:r>
                <a:rPr lang="en-US" altLang="zh-CN">
                  <a:ea typeface="Noto Sans CJK SC Regular" panose="020B0500000000000000" pitchFamily="34" charset="-128"/>
                </a:rPr>
                <a:t>Abby</a:t>
              </a:r>
              <a:endParaRPr lang="en-US" altLang="zh-CN" dirty="0">
                <a:ea typeface="Noto Sans CJK SC Regular" panose="020B0500000000000000" pitchFamily="34" charset="-128"/>
              </a:endParaRPr>
            </a:p>
          </p:txBody>
        </p:sp>
      </p:grpSp>
    </p:spTree>
    <p:extLst>
      <p:ext uri="{BB962C8B-B14F-4D97-AF65-F5344CB8AC3E}">
        <p14:creationId xmlns:p14="http://schemas.microsoft.com/office/powerpoint/2010/main" val="7175933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lstStyle/>
          <a:p>
            <a:r>
              <a:rPr lang="zh-CN" altLang="en-US">
                <a:ea typeface="Noto Sans CJK SC Regular" panose="020B0500000000000000" pitchFamily="34" charset="-128"/>
              </a:rPr>
              <a:t> </a:t>
            </a:r>
            <a:endParaRPr lang="zh-CN" altLang="en-US" dirty="0">
              <a:ea typeface="Noto Sans CJK SC Regular" panose="020B0500000000000000" pitchFamily="34" charset="-128"/>
            </a:endParaRPr>
          </a:p>
        </p:txBody>
      </p:sp>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1352344"/>
            <a:ext cx="3687763" cy="871744"/>
          </a:xfrm>
        </p:spPr>
        <p:txBody>
          <a:bodyPr/>
          <a:lstStyle/>
          <a:p>
            <a:r>
              <a:rPr lang="zh-CN" altLang="en-US">
                <a:ea typeface="Noto Sans CJK SC Bold" panose="020B0800000000000000" pitchFamily="34" charset="-128"/>
              </a:rPr>
              <a:t>待人处事风格</a:t>
            </a:r>
            <a:endParaRPr lang="zh-CN" altLang="en-US" baseline="30000" dirty="0">
              <a:ea typeface="Noto Sans CJK SC Bold" panose="020B0800000000000000" pitchFamily="34" charset="-128"/>
            </a:endParaRP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lstStyle/>
          <a:p>
            <a:fld id="{1B1CF60C-C85D-47C0-8597-E3BF95F18FA3}" type="slidenum">
              <a:rPr lang="en-US" altLang="zh-CN" smtClean="0">
                <a:ea typeface="Noto Sans CJK SC Regular" panose="020B0500000000000000" pitchFamily="34" charset="-128"/>
              </a:rPr>
              <a:t>24</a:t>
            </a:fld>
            <a:endParaRPr lang="zh-CN" altLang="en-US" dirty="0">
              <a:ea typeface="Noto Sans CJK SC Regular" panose="020B0500000000000000" pitchFamily="34" charset="-128"/>
            </a:endParaRPr>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83062" y="416718"/>
            <a:ext cx="7793036" cy="463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b="1">
                <a:solidFill>
                  <a:schemeClr val="accent6"/>
                </a:solidFill>
              </a:defRPr>
            </a:pPr>
            <a:r>
              <a:rPr lang="zh-CN" altLang="en-US" dirty="0">
                <a:ea typeface="Noto Sans CJK SC Bold" panose="020B0800000000000000" pitchFamily="34" charset="-128"/>
              </a:rPr>
              <a:t>控制情绪</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2" y="5522522"/>
            <a:ext cx="7793036" cy="38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b="1">
                <a:solidFill>
                  <a:schemeClr val="accent6"/>
                </a:solidFill>
              </a:defRPr>
            </a:pPr>
            <a:r>
              <a:rPr lang="zh-CN" altLang="en-US" dirty="0">
                <a:ea typeface="Noto Sans CJK SC Bold" panose="020B0800000000000000" pitchFamily="34" charset="-128"/>
              </a:rPr>
              <a:t>流露情绪</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730886"/>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lstStyle/>
            <a:p>
              <a:endParaRPr lang="zh-CN" altLang="en-US" dirty="0">
                <a:ea typeface="Noto Sans CJK SC Regular" panose="020B0500000000000000"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lstStyle/>
            <a:p>
              <a:endParaRPr lang="zh-CN" altLang="en-US" dirty="0">
                <a:ea typeface="Noto Sans CJK SC Regular" panose="020B0500000000000000"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2"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lstStyle/>
            <a:p>
              <a:endParaRPr lang="zh-CN" altLang="en-US" dirty="0">
                <a:ea typeface="Noto Sans CJK SC Regular" panose="020B0500000000000000"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lstStyle/>
            <a:p>
              <a:endParaRPr lang="zh-CN" altLang="en-US" dirty="0">
                <a:ea typeface="Noto Sans CJK SC Regular" panose="020B0500000000000000" pitchFamily="34" charset="-128"/>
              </a:endParaRPr>
            </a:p>
          </p:txBody>
        </p:sp>
      </p:grpSp>
      <p:grpSp>
        <p:nvGrpSpPr>
          <p:cNvPr id="30" name="Group 29">
            <a:extLst>
              <a:ext uri="{FF2B5EF4-FFF2-40B4-BE49-F238E27FC236}">
                <a16:creationId xmlns:a16="http://schemas.microsoft.com/office/drawing/2014/main" id="{F4A4CCC8-4E90-4ACF-9C47-7EF82EDA5D6C}"/>
              </a:ext>
            </a:extLst>
          </p:cNvPr>
          <p:cNvGrpSpPr/>
          <p:nvPr/>
        </p:nvGrpSpPr>
        <p:grpSpPr>
          <a:xfrm>
            <a:off x="8601558" y="1243131"/>
            <a:ext cx="971687" cy="1562553"/>
            <a:chOff x="4411120" y="2343386"/>
            <a:chExt cx="1407123" cy="2262770"/>
          </a:xfrm>
        </p:grpSpPr>
        <p:pic>
          <p:nvPicPr>
            <p:cNvPr id="31" name="Picture 30" descr="A person in a suit  Description automatically generated with medium confidence">
              <a:extLst>
                <a:ext uri="{FF2B5EF4-FFF2-40B4-BE49-F238E27FC236}">
                  <a16:creationId xmlns:a16="http://schemas.microsoft.com/office/drawing/2014/main" id="{15BA05B0-FEA6-4920-B059-C2F61D23DEA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2343386"/>
              <a:ext cx="1407123" cy="1943355"/>
            </a:xfrm>
            <a:prstGeom prst="rect">
              <a:avLst/>
            </a:prstGeom>
          </p:spPr>
        </p:pic>
        <p:sp>
          <p:nvSpPr>
            <p:cNvPr id="32" name="TextBox 31">
              <a:extLst>
                <a:ext uri="{FF2B5EF4-FFF2-40B4-BE49-F238E27FC236}">
                  <a16:creationId xmlns:a16="http://schemas.microsoft.com/office/drawing/2014/main" id="{C18015B1-6276-4B73-82AB-E3029480DB60}"/>
                </a:ext>
              </a:extLst>
            </p:cNvPr>
            <p:cNvSpPr txBox="1"/>
            <p:nvPr/>
          </p:nvSpPr>
          <p:spPr>
            <a:xfrm>
              <a:off x="4730018" y="4329157"/>
              <a:ext cx="769326" cy="276999"/>
            </a:xfrm>
            <a:prstGeom prst="rect">
              <a:avLst/>
            </a:prstGeom>
            <a:noFill/>
          </p:spPr>
          <p:txBody>
            <a:bodyPr wrap="square" lIns="0" tIns="0" rIns="0" bIns="0">
              <a:noAutofit/>
            </a:bodyPr>
            <a:lstStyle/>
            <a:p>
              <a:pPr algn="ctr">
                <a:defRPr sz="1600"/>
              </a:pPr>
              <a:r>
                <a:rPr lang="zh-CN" altLang="en-US">
                  <a:ea typeface="Noto Sans CJK SC Regular" panose="020B0500000000000000" pitchFamily="34" charset="-128"/>
                </a:rPr>
                <a:t> </a:t>
              </a:r>
              <a:r>
                <a:rPr lang="en-US" altLang="zh-CN">
                  <a:ea typeface="Noto Sans CJK SC Regular" panose="020B0500000000000000" pitchFamily="34" charset="-128"/>
                </a:rPr>
                <a:t>Kyle</a:t>
              </a:r>
              <a:endParaRPr lang="en-US" altLang="zh-CN" dirty="0">
                <a:ea typeface="Noto Sans CJK SC Regular" panose="020B0500000000000000" pitchFamily="34" charset="-128"/>
              </a:endParaRPr>
            </a:p>
          </p:txBody>
        </p:sp>
      </p:grpSp>
      <p:grpSp>
        <p:nvGrpSpPr>
          <p:cNvPr id="33" name="Group 32">
            <a:extLst>
              <a:ext uri="{FF2B5EF4-FFF2-40B4-BE49-F238E27FC236}">
                <a16:creationId xmlns:a16="http://schemas.microsoft.com/office/drawing/2014/main" id="{016333AA-9D59-4C10-816A-38D76C098A07}"/>
              </a:ext>
            </a:extLst>
          </p:cNvPr>
          <p:cNvGrpSpPr/>
          <p:nvPr/>
        </p:nvGrpSpPr>
        <p:grpSpPr>
          <a:xfrm>
            <a:off x="6605171" y="1243132"/>
            <a:ext cx="962763" cy="1562554"/>
            <a:chOff x="6375947" y="2343386"/>
            <a:chExt cx="1394200" cy="2262771"/>
          </a:xfrm>
        </p:grpSpPr>
        <p:pic>
          <p:nvPicPr>
            <p:cNvPr id="34" name="Picture 33" descr="A person in a suit  Description automatically generated with low confidence">
              <a:extLst>
                <a:ext uri="{FF2B5EF4-FFF2-40B4-BE49-F238E27FC236}">
                  <a16:creationId xmlns:a16="http://schemas.microsoft.com/office/drawing/2014/main" id="{17FE67DE-8E5E-4827-B03C-18B498F65B4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5947" y="2343386"/>
              <a:ext cx="1394200" cy="1947672"/>
            </a:xfrm>
            <a:prstGeom prst="rect">
              <a:avLst/>
            </a:prstGeom>
          </p:spPr>
        </p:pic>
        <p:sp>
          <p:nvSpPr>
            <p:cNvPr id="35" name="TextBox 34">
              <a:extLst>
                <a:ext uri="{FF2B5EF4-FFF2-40B4-BE49-F238E27FC236}">
                  <a16:creationId xmlns:a16="http://schemas.microsoft.com/office/drawing/2014/main" id="{E53E5C06-7288-40FE-9D99-14B4A20F7DDA}"/>
                </a:ext>
              </a:extLst>
            </p:cNvPr>
            <p:cNvSpPr txBox="1"/>
            <p:nvPr/>
          </p:nvSpPr>
          <p:spPr>
            <a:xfrm>
              <a:off x="6688999" y="4329158"/>
              <a:ext cx="768096" cy="276999"/>
            </a:xfrm>
            <a:prstGeom prst="rect">
              <a:avLst/>
            </a:prstGeom>
            <a:noFill/>
          </p:spPr>
          <p:txBody>
            <a:bodyPr wrap="square" lIns="0" tIns="0" rIns="0" bIns="0">
              <a:noAutofit/>
            </a:bodyPr>
            <a:lstStyle/>
            <a:p>
              <a:pPr algn="ctr">
                <a:defRPr sz="1600"/>
              </a:pPr>
              <a:r>
                <a:rPr lang="zh-CN" altLang="en-US">
                  <a:ea typeface="Noto Sans CJK SC Regular" panose="020B0500000000000000" pitchFamily="34" charset="-128"/>
                </a:rPr>
                <a:t> </a:t>
              </a:r>
              <a:r>
                <a:rPr lang="en-US" altLang="zh-CN">
                  <a:ea typeface="Noto Sans CJK SC Regular" panose="020B0500000000000000" pitchFamily="34" charset="-128"/>
                </a:rPr>
                <a:t>Lana</a:t>
              </a:r>
              <a:endParaRPr lang="en-US" altLang="zh-CN" dirty="0">
                <a:ea typeface="Noto Sans CJK SC Regular" panose="020B0500000000000000" pitchFamily="34" charset="-128"/>
              </a:endParaRPr>
            </a:p>
          </p:txBody>
        </p:sp>
      </p:grpSp>
      <p:grpSp>
        <p:nvGrpSpPr>
          <p:cNvPr id="36" name="Group 35">
            <a:extLst>
              <a:ext uri="{FF2B5EF4-FFF2-40B4-BE49-F238E27FC236}">
                <a16:creationId xmlns:a16="http://schemas.microsoft.com/office/drawing/2014/main" id="{A6D427C2-5331-4D8A-BF01-4F2C52FCF094}"/>
              </a:ext>
            </a:extLst>
          </p:cNvPr>
          <p:cNvGrpSpPr/>
          <p:nvPr/>
        </p:nvGrpSpPr>
        <p:grpSpPr>
          <a:xfrm>
            <a:off x="6605171" y="3642971"/>
            <a:ext cx="962763" cy="1560704"/>
            <a:chOff x="8327851" y="2343386"/>
            <a:chExt cx="1394200" cy="2260092"/>
          </a:xfrm>
        </p:grpSpPr>
        <p:pic>
          <p:nvPicPr>
            <p:cNvPr id="37" name="Picture 36" descr="A person wearing a suit  Description automatically generated with medium confidence">
              <a:extLst>
                <a:ext uri="{FF2B5EF4-FFF2-40B4-BE49-F238E27FC236}">
                  <a16:creationId xmlns:a16="http://schemas.microsoft.com/office/drawing/2014/main" id="{4BC37B07-18F6-4C65-A71E-5CFBE90ADDB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2343386"/>
              <a:ext cx="1394200" cy="1946620"/>
            </a:xfrm>
            <a:prstGeom prst="rect">
              <a:avLst/>
            </a:prstGeom>
          </p:spPr>
        </p:pic>
        <p:sp>
          <p:nvSpPr>
            <p:cNvPr id="38" name="TextBox 37">
              <a:extLst>
                <a:ext uri="{FF2B5EF4-FFF2-40B4-BE49-F238E27FC236}">
                  <a16:creationId xmlns:a16="http://schemas.microsoft.com/office/drawing/2014/main" id="{DB4AE1ED-C653-4D94-A602-62FD4DA64A29}"/>
                </a:ext>
              </a:extLst>
            </p:cNvPr>
            <p:cNvSpPr txBox="1"/>
            <p:nvPr/>
          </p:nvSpPr>
          <p:spPr>
            <a:xfrm>
              <a:off x="8640903" y="4329158"/>
              <a:ext cx="768096" cy="274320"/>
            </a:xfrm>
            <a:prstGeom prst="rect">
              <a:avLst/>
            </a:prstGeom>
            <a:noFill/>
          </p:spPr>
          <p:txBody>
            <a:bodyPr wrap="square" lIns="0" tIns="0" rIns="0" bIns="0">
              <a:noAutofit/>
            </a:bodyPr>
            <a:lstStyle/>
            <a:p>
              <a:pPr algn="ctr">
                <a:defRPr sz="1600"/>
              </a:pPr>
              <a:r>
                <a:rPr lang="en-US" altLang="zh-CN">
                  <a:ea typeface="Noto Sans CJK SC Regular" panose="020B0500000000000000" pitchFamily="34" charset="-128"/>
                </a:rPr>
                <a:t>AJ</a:t>
              </a:r>
              <a:endParaRPr lang="en-US" altLang="zh-CN" dirty="0">
                <a:ea typeface="Noto Sans CJK SC Regular" panose="020B0500000000000000" pitchFamily="34" charset="-128"/>
              </a:endParaRPr>
            </a:p>
          </p:txBody>
        </p:sp>
      </p:grpSp>
      <p:grpSp>
        <p:nvGrpSpPr>
          <p:cNvPr id="45" name="Group 44">
            <a:extLst>
              <a:ext uri="{FF2B5EF4-FFF2-40B4-BE49-F238E27FC236}">
                <a16:creationId xmlns:a16="http://schemas.microsoft.com/office/drawing/2014/main" id="{3B2F0C12-0E42-4EF8-AF55-902E643FDC8C}"/>
              </a:ext>
            </a:extLst>
          </p:cNvPr>
          <p:cNvGrpSpPr/>
          <p:nvPr/>
        </p:nvGrpSpPr>
        <p:grpSpPr>
          <a:xfrm>
            <a:off x="8601317" y="3642971"/>
            <a:ext cx="970744" cy="1562554"/>
            <a:chOff x="10279755" y="2343386"/>
            <a:chExt cx="1405757" cy="2262771"/>
          </a:xfrm>
        </p:grpSpPr>
        <p:pic>
          <p:nvPicPr>
            <p:cNvPr id="46" name="Picture 45" descr="A picture containing person, wall, clothing, indoor  Description automatically generated">
              <a:extLst>
                <a:ext uri="{FF2B5EF4-FFF2-40B4-BE49-F238E27FC236}">
                  <a16:creationId xmlns:a16="http://schemas.microsoft.com/office/drawing/2014/main" id="{A6C6292A-65BF-4D40-B229-7989F704832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2343386"/>
              <a:ext cx="1405757" cy="1947672"/>
            </a:xfrm>
            <a:prstGeom prst="rect">
              <a:avLst/>
            </a:prstGeom>
          </p:spPr>
        </p:pic>
        <p:sp>
          <p:nvSpPr>
            <p:cNvPr id="47" name="TextBox 46">
              <a:extLst>
                <a:ext uri="{FF2B5EF4-FFF2-40B4-BE49-F238E27FC236}">
                  <a16:creationId xmlns:a16="http://schemas.microsoft.com/office/drawing/2014/main" id="{E704699A-491C-46C8-827F-95D4607193A8}"/>
                </a:ext>
              </a:extLst>
            </p:cNvPr>
            <p:cNvSpPr txBox="1"/>
            <p:nvPr/>
          </p:nvSpPr>
          <p:spPr>
            <a:xfrm>
              <a:off x="10598585" y="4329158"/>
              <a:ext cx="768096" cy="276999"/>
            </a:xfrm>
            <a:prstGeom prst="rect">
              <a:avLst/>
            </a:prstGeom>
            <a:noFill/>
          </p:spPr>
          <p:txBody>
            <a:bodyPr wrap="square" lIns="0" tIns="0" rIns="0" bIns="0">
              <a:noAutofit/>
            </a:bodyPr>
            <a:lstStyle/>
            <a:p>
              <a:pPr algn="ctr">
                <a:defRPr sz="1600"/>
              </a:pPr>
              <a:r>
                <a:rPr lang="en-US" altLang="zh-CN">
                  <a:ea typeface="Noto Sans CJK SC Regular" panose="020B0500000000000000" pitchFamily="34" charset="-128"/>
                </a:rPr>
                <a:t>Abby</a:t>
              </a:r>
              <a:endParaRPr lang="en-US" altLang="zh-CN" dirty="0">
                <a:ea typeface="Noto Sans CJK SC Regular" panose="020B0500000000000000" pitchFamily="34" charset="-128"/>
              </a:endParaRPr>
            </a:p>
          </p:txBody>
        </p:sp>
      </p:grpSp>
      <p:sp>
        <p:nvSpPr>
          <p:cNvPr id="27" name="Callout: Line with No Border 26">
            <a:extLst>
              <a:ext uri="{FF2B5EF4-FFF2-40B4-BE49-F238E27FC236}">
                <a16:creationId xmlns:a16="http://schemas.microsoft.com/office/drawing/2014/main" id="{3B833201-12BD-4DCE-9B16-FFDF1211CFD3}"/>
              </a:ext>
            </a:extLst>
          </p:cNvPr>
          <p:cNvSpPr/>
          <p:nvPr/>
        </p:nvSpPr>
        <p:spPr bwMode="gray">
          <a:xfrm>
            <a:off x="6082986" y="910682"/>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gn="r">
              <a:lnSpc>
                <a:spcPct val="85000"/>
              </a:lnSpc>
              <a:defRPr>
                <a:solidFill>
                  <a:schemeClr val="tx2"/>
                </a:solidFill>
                <a:latin typeface="Arial Black" panose="020B0A04020102020204" pitchFamily="34" charset="0"/>
              </a:defRPr>
            </a:pPr>
            <a:r>
              <a:rPr lang="zh-CN" altLang="en-US">
                <a:latin typeface="Noto Sans CJK SC Black" panose="020B0A00000000000000" pitchFamily="34" charset="-128"/>
                <a:ea typeface="Noto Sans CJK SC Black" panose="020B0A00000000000000" pitchFamily="34" charset="-128"/>
              </a:rPr>
              <a:t>分析型</a:t>
            </a:r>
            <a:br>
              <a:rPr lang="zh-CN" altLang="en-US">
                <a:solidFill>
                  <a:schemeClr val="tx2"/>
                </a:solidFill>
                <a:latin typeface="Noto Sans CJK SC Black" panose="020B0A00000000000000" pitchFamily="34" charset="-128"/>
                <a:ea typeface="Noto Sans CJK SC Black" panose="020B0A00000000000000" pitchFamily="34" charset="-128"/>
              </a:rPr>
            </a:br>
            <a:endParaRPr lang="zh-CN" altLang="en-US">
              <a:solidFill>
                <a:schemeClr val="bg2">
                  <a:lumMod val="90000"/>
                </a:schemeClr>
              </a:solidFill>
              <a:latin typeface="Noto Sans CJK SC Black" panose="020B0A00000000000000" pitchFamily="34" charset="-128"/>
              <a:ea typeface="Noto Sans CJK SC Black" panose="020B0A00000000000000" pitchFamily="34" charset="-128"/>
            </a:endParaRPr>
          </a:p>
          <a:p>
            <a:pPr>
              <a:lnSpc>
                <a:spcPct val="85000"/>
              </a:lnSpc>
            </a:pPr>
            <a:endParaRPr lang="zh-CN" altLang="en-US" dirty="0">
              <a:solidFill>
                <a:schemeClr val="tx2"/>
              </a:solidFill>
              <a:latin typeface="Noto Sans CJK SC Black" panose="020B0A00000000000000" pitchFamily="34" charset="-128"/>
              <a:ea typeface="Noto Sans CJK SC Black" panose="020B0A00000000000000" pitchFamily="34" charset="-128"/>
            </a:endParaRPr>
          </a:p>
        </p:txBody>
      </p:sp>
      <p:sp>
        <p:nvSpPr>
          <p:cNvPr id="28" name="Callout: Line with No Border 27">
            <a:extLst>
              <a:ext uri="{FF2B5EF4-FFF2-40B4-BE49-F238E27FC236}">
                <a16:creationId xmlns:a16="http://schemas.microsoft.com/office/drawing/2014/main" id="{F26513BA-6504-4A1C-A789-7A707743A4D5}"/>
              </a:ext>
            </a:extLst>
          </p:cNvPr>
          <p:cNvSpPr/>
          <p:nvPr/>
        </p:nvSpPr>
        <p:spPr bwMode="gray">
          <a:xfrm>
            <a:off x="6084044" y="3300985"/>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gn="r">
              <a:lnSpc>
                <a:spcPct val="85000"/>
              </a:lnSpc>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亲切型</a:t>
            </a:r>
          </a:p>
          <a:p>
            <a:pPr algn="r">
              <a:lnSpc>
                <a:spcPct val="85000"/>
              </a:lnSpc>
            </a:pPr>
            <a:endParaRPr lang="zh-CN" altLang="en-US" dirty="0">
              <a:solidFill>
                <a:schemeClr val="tx2"/>
              </a:solidFill>
              <a:latin typeface="Noto Sans CJK SC Black" panose="020B0A00000000000000" pitchFamily="34" charset="-128"/>
              <a:ea typeface="Noto Sans CJK SC Black" panose="020B0A00000000000000" pitchFamily="34" charset="-128"/>
            </a:endParaRPr>
          </a:p>
          <a:p>
            <a:pPr>
              <a:lnSpc>
                <a:spcPct val="85000"/>
              </a:lnSpc>
            </a:pPr>
            <a:endParaRPr lang="zh-CN" altLang="en-US" dirty="0">
              <a:solidFill>
                <a:schemeClr val="tx2"/>
              </a:solidFill>
              <a:latin typeface="Noto Sans CJK SC Black" panose="020B0A00000000000000" pitchFamily="34" charset="-128"/>
              <a:ea typeface="Noto Sans CJK SC Black" panose="020B0A00000000000000" pitchFamily="34" charset="-128"/>
            </a:endParaRPr>
          </a:p>
        </p:txBody>
      </p:sp>
      <p:sp>
        <p:nvSpPr>
          <p:cNvPr id="29" name="Callout: Line with No Border 28">
            <a:extLst>
              <a:ext uri="{FF2B5EF4-FFF2-40B4-BE49-F238E27FC236}">
                <a16:creationId xmlns:a16="http://schemas.microsoft.com/office/drawing/2014/main" id="{B43168A5-9583-4BAA-8EBF-BFD92EE8BDD1}"/>
              </a:ext>
            </a:extLst>
          </p:cNvPr>
          <p:cNvSpPr/>
          <p:nvPr/>
        </p:nvSpPr>
        <p:spPr bwMode="gray">
          <a:xfrm>
            <a:off x="8614798" y="903992"/>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nSpc>
                <a:spcPct val="85000"/>
              </a:lnSpc>
              <a:defRPr>
                <a:solidFill>
                  <a:schemeClr val="tx2"/>
                </a:solidFill>
                <a:latin typeface="Arial Black" panose="020B0A04020102020204" pitchFamily="34" charset="0"/>
              </a:defRPr>
            </a:pPr>
            <a:r>
              <a:rPr lang="zh-CN" altLang="en-US">
                <a:latin typeface="Noto Sans CJK SC Black" panose="020B0A00000000000000" pitchFamily="34" charset="-128"/>
                <a:ea typeface="Noto Sans CJK SC Black" panose="020B0A00000000000000" pitchFamily="34" charset="-128"/>
              </a:rPr>
              <a:t>进取型</a:t>
            </a:r>
          </a:p>
          <a:p>
            <a:pPr>
              <a:lnSpc>
                <a:spcPct val="85000"/>
              </a:lnSpc>
            </a:pPr>
            <a:endParaRPr lang="zh-CN" altLang="en-US">
              <a:solidFill>
                <a:schemeClr val="tx2"/>
              </a:solidFill>
              <a:latin typeface="Noto Sans CJK SC Black" panose="020B0A00000000000000" pitchFamily="34" charset="-128"/>
              <a:ea typeface="Noto Sans CJK SC Black" panose="020B0A00000000000000" pitchFamily="34" charset="-128"/>
            </a:endParaRPr>
          </a:p>
          <a:p>
            <a:pPr>
              <a:lnSpc>
                <a:spcPct val="85000"/>
              </a:lnSpc>
            </a:pPr>
            <a:endParaRPr lang="zh-CN" altLang="en-US">
              <a:solidFill>
                <a:schemeClr val="bg2">
                  <a:lumMod val="90000"/>
                </a:schemeClr>
              </a:solidFill>
              <a:latin typeface="Noto Sans CJK SC Black" panose="020B0A00000000000000" pitchFamily="34" charset="-128"/>
              <a:ea typeface="Noto Sans CJK SC Black" panose="020B0A00000000000000" pitchFamily="34" charset="-128"/>
            </a:endParaRPr>
          </a:p>
          <a:p>
            <a:pPr>
              <a:lnSpc>
                <a:spcPct val="85000"/>
              </a:lnSpc>
            </a:pPr>
            <a:endParaRPr lang="zh-CN" altLang="en-US" dirty="0">
              <a:solidFill>
                <a:schemeClr val="tx2"/>
              </a:solidFill>
              <a:latin typeface="Noto Sans CJK SC Black" panose="020B0A00000000000000" pitchFamily="34" charset="-128"/>
              <a:ea typeface="Noto Sans CJK SC Black" panose="020B0A00000000000000" pitchFamily="34" charset="-128"/>
            </a:endParaRPr>
          </a:p>
        </p:txBody>
      </p:sp>
      <p:sp>
        <p:nvSpPr>
          <p:cNvPr id="49" name="Callout: Line with No Border 48">
            <a:extLst>
              <a:ext uri="{FF2B5EF4-FFF2-40B4-BE49-F238E27FC236}">
                <a16:creationId xmlns:a16="http://schemas.microsoft.com/office/drawing/2014/main" id="{8A785769-2C0E-4F75-978F-1F1432C8BEDD}"/>
              </a:ext>
            </a:extLst>
          </p:cNvPr>
          <p:cNvSpPr/>
          <p:nvPr/>
        </p:nvSpPr>
        <p:spPr bwMode="gray">
          <a:xfrm>
            <a:off x="8588885" y="3299826"/>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nSpc>
                <a:spcPct val="85000"/>
              </a:lnSpc>
              <a:defRPr>
                <a:solidFill>
                  <a:schemeClr val="tx2"/>
                </a:solidFill>
                <a:latin typeface="Arial Black" panose="020B0A04020102020204" pitchFamily="34" charset="0"/>
              </a:defRPr>
            </a:pPr>
            <a:r>
              <a:rPr lang="zh-CN" altLang="en-US">
                <a:latin typeface="Noto Sans CJK SC Black" panose="020B0A00000000000000" pitchFamily="34" charset="-128"/>
                <a:ea typeface="Noto Sans CJK SC Black" panose="020B0A00000000000000" pitchFamily="34" charset="-128"/>
              </a:rPr>
              <a:t>表达型</a:t>
            </a:r>
          </a:p>
          <a:p>
            <a:pPr>
              <a:lnSpc>
                <a:spcPct val="85000"/>
              </a:lnSpc>
            </a:pPr>
            <a:endParaRPr lang="zh-CN" altLang="en-US">
              <a:solidFill>
                <a:schemeClr val="tx2"/>
              </a:solidFill>
              <a:latin typeface="Noto Sans CJK SC Black" panose="020B0A00000000000000" pitchFamily="34" charset="-128"/>
              <a:ea typeface="Noto Sans CJK SC Black" panose="020B0A00000000000000" pitchFamily="34" charset="-128"/>
            </a:endParaRPr>
          </a:p>
          <a:p>
            <a:pPr>
              <a:lnSpc>
                <a:spcPct val="85000"/>
              </a:lnSpc>
            </a:pPr>
            <a:endParaRPr lang="zh-CN" altLang="en-US" dirty="0">
              <a:solidFill>
                <a:schemeClr val="tx2"/>
              </a:solidFill>
              <a:latin typeface="Noto Sans CJK SC Black" panose="020B0A00000000000000" pitchFamily="34" charset="-128"/>
              <a:ea typeface="Noto Sans CJK SC Black" panose="020B0A00000000000000" pitchFamily="34" charset="-128"/>
            </a:endParaRPr>
          </a:p>
        </p:txBody>
      </p:sp>
      <p:sp>
        <p:nvSpPr>
          <p:cNvPr id="2" name="Rectangle 1">
            <a:extLst>
              <a:ext uri="{FF2B5EF4-FFF2-40B4-BE49-F238E27FC236}">
                <a16:creationId xmlns:a16="http://schemas.microsoft.com/office/drawing/2014/main" id="{A7DA7AB5-DD2E-D6B2-CD3E-078B328A555F}"/>
              </a:ext>
            </a:extLst>
          </p:cNvPr>
          <p:cNvSpPr/>
          <p:nvPr/>
        </p:nvSpPr>
        <p:spPr bwMode="gray">
          <a:xfrm>
            <a:off x="4242055" y="2952348"/>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gn="r">
              <a:lnSpc>
                <a:spcPct val="85000"/>
              </a:lnSpc>
              <a:defRPr b="1">
                <a:solidFill>
                  <a:schemeClr val="accent6"/>
                </a:solidFill>
              </a:defRPr>
            </a:pPr>
            <a:r>
              <a:rPr lang="zh-CN" altLang="en-US" dirty="0">
                <a:ea typeface="Noto Sans CJK SC Bold" panose="020B0800000000000000" pitchFamily="34" charset="-128"/>
              </a:rPr>
              <a:t>征询意见</a:t>
            </a:r>
          </a:p>
        </p:txBody>
      </p:sp>
      <p:sp>
        <p:nvSpPr>
          <p:cNvPr id="5" name="Rectangle 4">
            <a:extLst>
              <a:ext uri="{FF2B5EF4-FFF2-40B4-BE49-F238E27FC236}">
                <a16:creationId xmlns:a16="http://schemas.microsoft.com/office/drawing/2014/main" id="{F67998D3-D566-B8A5-D0BA-9AE4C513BC80}"/>
              </a:ext>
            </a:extLst>
          </p:cNvPr>
          <p:cNvSpPr/>
          <p:nvPr/>
        </p:nvSpPr>
        <p:spPr bwMode="gray">
          <a:xfrm>
            <a:off x="10505020" y="2947322"/>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nSpc>
                <a:spcPct val="85000"/>
              </a:lnSpc>
              <a:defRPr b="1">
                <a:solidFill>
                  <a:schemeClr val="accent6"/>
                </a:solidFill>
              </a:defRPr>
            </a:pPr>
            <a:r>
              <a:rPr lang="zh-CN" altLang="en-US" dirty="0">
                <a:ea typeface="Noto Sans CJK SC Bold" panose="020B0800000000000000" pitchFamily="34" charset="-128"/>
              </a:rPr>
              <a:t>表达意见</a:t>
            </a:r>
          </a:p>
        </p:txBody>
      </p:sp>
    </p:spTree>
    <p:extLst>
      <p:ext uri="{BB962C8B-B14F-4D97-AF65-F5344CB8AC3E}">
        <p14:creationId xmlns:p14="http://schemas.microsoft.com/office/powerpoint/2010/main" val="1235715802"/>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8808" y="292608"/>
            <a:ext cx="7793037" cy="5715000"/>
          </a:xfrm>
        </p:spPr>
        <p:txBody>
          <a:bodyPr wrap="square">
            <a:noAutofit/>
          </a:bodyPr>
          <a:lstStyle/>
          <a:p>
            <a:r>
              <a:rPr lang="zh-CN" altLang="en-US">
                <a:ea typeface="Noto Sans CJK SC Regular" panose="020B0500000000000000" pitchFamily="34" charset="-128"/>
              </a:rPr>
              <a:t> </a:t>
            </a:r>
            <a:endParaRPr lang="zh-CN" altLang="en-US" dirty="0">
              <a:ea typeface="Noto Sans CJK SC Regular" panose="020B0500000000000000" pitchFamily="34" charset="-128"/>
            </a:endParaRPr>
          </a:p>
        </p:txBody>
      </p:sp>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1352344"/>
            <a:ext cx="2835275" cy="871744"/>
          </a:xfrm>
        </p:spPr>
        <p:txBody>
          <a:bodyPr wrap="square"/>
          <a:lstStyle/>
          <a:p>
            <a:r>
              <a:rPr lang="zh-CN" altLang="en-US" dirty="0">
                <a:ea typeface="Noto Sans CJK SC Bold" panose="020B0800000000000000" pitchFamily="34" charset="-128"/>
              </a:rPr>
              <a:t>客户的待人处事风格</a:t>
            </a:r>
            <a:endParaRPr lang="zh-CN" altLang="en-US" baseline="30000" dirty="0">
              <a:ea typeface="Noto Sans CJK SC Bold" panose="020B0800000000000000" pitchFamily="34" charset="-128"/>
            </a:endParaRP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25</a:t>
            </a:fld>
            <a:endParaRPr lang="zh-CN" altLang="en-US" dirty="0">
              <a:ea typeface="Noto Sans CJK SC Regular" panose="020B0500000000000000" pitchFamily="34" charset="-128"/>
            </a:endParaRPr>
          </a:p>
        </p:txBody>
      </p:sp>
      <p:grpSp>
        <p:nvGrpSpPr>
          <p:cNvPr id="5" name="Group 4">
            <a:extLst>
              <a:ext uri="{FF2B5EF4-FFF2-40B4-BE49-F238E27FC236}">
                <a16:creationId xmlns:a16="http://schemas.microsoft.com/office/drawing/2014/main" id="{3A243B6E-5D40-4A3C-A222-7DD45F0C39C3}"/>
              </a:ext>
            </a:extLst>
          </p:cNvPr>
          <p:cNvGrpSpPr/>
          <p:nvPr/>
        </p:nvGrpSpPr>
        <p:grpSpPr>
          <a:xfrm>
            <a:off x="4174051" y="480828"/>
            <a:ext cx="7789346" cy="5475293"/>
            <a:chOff x="4174051" y="480828"/>
            <a:chExt cx="7789346" cy="5475293"/>
          </a:xfrm>
        </p:grpSpPr>
        <p:sp>
          <p:nvSpPr>
            <p:cNvPr id="32" name="Rectangle 31">
              <a:extLst>
                <a:ext uri="{FF2B5EF4-FFF2-40B4-BE49-F238E27FC236}">
                  <a16:creationId xmlns:a16="http://schemas.microsoft.com/office/drawing/2014/main" id="{0D35E198-6227-45E3-8859-7067945B268C}"/>
                </a:ext>
              </a:extLst>
            </p:cNvPr>
            <p:cNvSpPr/>
            <p:nvPr/>
          </p:nvSpPr>
          <p:spPr bwMode="gray">
            <a:xfrm>
              <a:off x="6873451" y="480828"/>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dirty="0">
                  <a:ea typeface="Noto Sans CJK SC Bold" panose="020B0800000000000000" pitchFamily="34" charset="-128"/>
                </a:rPr>
                <a:t>控制情绪</a:t>
              </a:r>
            </a:p>
          </p:txBody>
        </p:sp>
        <p:grpSp>
          <p:nvGrpSpPr>
            <p:cNvPr id="35" name="Group 34">
              <a:extLst>
                <a:ext uri="{FF2B5EF4-FFF2-40B4-BE49-F238E27FC236}">
                  <a16:creationId xmlns:a16="http://schemas.microsoft.com/office/drawing/2014/main" id="{598FF794-BEDD-41F0-BDB3-970A2BE4BC20}"/>
                </a:ext>
              </a:extLst>
            </p:cNvPr>
            <p:cNvGrpSpPr/>
            <p:nvPr/>
          </p:nvGrpSpPr>
          <p:grpSpPr bwMode="gray">
            <a:xfrm>
              <a:off x="5726633" y="1587451"/>
              <a:ext cx="2078918" cy="1356619"/>
              <a:chOff x="6133585" y="1716899"/>
              <a:chExt cx="1718413" cy="1356619"/>
            </a:xfrm>
          </p:grpSpPr>
          <p:sp>
            <p:nvSpPr>
              <p:cNvPr id="57" name="Callout: Line with No Border 56">
                <a:extLst>
                  <a:ext uri="{FF2B5EF4-FFF2-40B4-BE49-F238E27FC236}">
                    <a16:creationId xmlns:a16="http://schemas.microsoft.com/office/drawing/2014/main" id="{B98C882E-35A0-4786-9BFE-BA3C5AE56880}"/>
                  </a:ext>
                </a:extLst>
              </p:cNvPr>
              <p:cNvSpPr/>
              <p:nvPr/>
            </p:nvSpPr>
            <p:spPr bwMode="gray">
              <a:xfrm>
                <a:off x="6377809" y="1716899"/>
                <a:ext cx="1474189" cy="1356619"/>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defRPr>
                    <a:solidFill>
                      <a:schemeClr val="tx2"/>
                    </a:solidFill>
                  </a:defRPr>
                </a:pPr>
                <a:r>
                  <a:rPr lang="zh-CN" altLang="en-US" dirty="0">
                    <a:ea typeface="Noto Sans CJK SC Regular" panose="020B0500000000000000" pitchFamily="34" charset="-128"/>
                  </a:rPr>
                  <a:t>征询意见自主性</a:t>
                </a:r>
                <a:br>
                  <a:rPr lang="zh-CN" altLang="en-US" dirty="0">
                    <a:solidFill>
                      <a:schemeClr val="tx2"/>
                    </a:solidFill>
                    <a:ea typeface="Noto Sans CJK SC Regular" panose="020B0500000000000000" pitchFamily="34" charset="-128"/>
                  </a:rPr>
                </a:br>
                <a:r>
                  <a:rPr lang="zh-CN" altLang="en-US" dirty="0">
                    <a:ea typeface="Noto Sans CJK SC Regular" panose="020B0500000000000000" pitchFamily="34" charset="-128"/>
                  </a:rPr>
                  <a:t>较为控制情绪</a:t>
                </a:r>
              </a:p>
              <a:p>
                <a:endParaRPr lang="zh-CN" altLang="en-US" dirty="0">
                  <a:solidFill>
                    <a:schemeClr val="accent6"/>
                  </a:solidFill>
                  <a:latin typeface="Arial Black" panose="020B0A04020102020204" pitchFamily="34" charset="0"/>
                  <a:ea typeface="Noto Sans CJK SC Regular" panose="020B0500000000000000" pitchFamily="34" charset="-128"/>
                </a:endParaRPr>
              </a:p>
              <a:p>
                <a:pPr>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分析型风格</a:t>
                </a:r>
              </a:p>
            </p:txBody>
          </p:sp>
          <p:sp>
            <p:nvSpPr>
              <p:cNvPr id="58" name="Plus Sign 57">
                <a:extLst>
                  <a:ext uri="{FF2B5EF4-FFF2-40B4-BE49-F238E27FC236}">
                    <a16:creationId xmlns:a16="http://schemas.microsoft.com/office/drawing/2014/main" id="{CAC4A047-9B38-4617-AFE4-EB866D0FA0D7}"/>
                  </a:ext>
                </a:extLst>
              </p:cNvPr>
              <p:cNvSpPr/>
              <p:nvPr/>
            </p:nvSpPr>
            <p:spPr bwMode="gray">
              <a:xfrm>
                <a:off x="6133585" y="20286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600" dirty="0">
                  <a:solidFill>
                    <a:schemeClr val="bg1"/>
                  </a:solidFill>
                  <a:ea typeface="Noto Sans CJK SC Regular" panose="020B0500000000000000" pitchFamily="34" charset="-128"/>
                </a:endParaRPr>
              </a:p>
            </p:txBody>
          </p:sp>
        </p:grpSp>
        <p:grpSp>
          <p:nvGrpSpPr>
            <p:cNvPr id="36" name="Group 35">
              <a:extLst>
                <a:ext uri="{FF2B5EF4-FFF2-40B4-BE49-F238E27FC236}">
                  <a16:creationId xmlns:a16="http://schemas.microsoft.com/office/drawing/2014/main" id="{00ED19D0-77C8-4926-9D1D-41DDBA723489}"/>
                </a:ext>
              </a:extLst>
            </p:cNvPr>
            <p:cNvGrpSpPr/>
            <p:nvPr/>
          </p:nvGrpSpPr>
          <p:grpSpPr bwMode="gray">
            <a:xfrm>
              <a:off x="8321266" y="1587451"/>
              <a:ext cx="2100019" cy="1356619"/>
              <a:chOff x="6133771" y="1716899"/>
              <a:chExt cx="1718227" cy="1356619"/>
            </a:xfrm>
          </p:grpSpPr>
          <p:sp>
            <p:nvSpPr>
              <p:cNvPr id="55" name="Callout: Line with No Border 54">
                <a:extLst>
                  <a:ext uri="{FF2B5EF4-FFF2-40B4-BE49-F238E27FC236}">
                    <a16:creationId xmlns:a16="http://schemas.microsoft.com/office/drawing/2014/main" id="{E1284291-7732-4D4B-9EE8-8106A1604510}"/>
                  </a:ext>
                </a:extLst>
              </p:cNvPr>
              <p:cNvSpPr/>
              <p:nvPr/>
            </p:nvSpPr>
            <p:spPr bwMode="gray">
              <a:xfrm>
                <a:off x="6377809" y="1716899"/>
                <a:ext cx="1474189" cy="1356619"/>
              </a:xfrm>
              <a:prstGeom prst="callout1">
                <a:avLst>
                  <a:gd name="adj1" fmla="val 50001"/>
                  <a:gd name="adj2" fmla="val 0"/>
                  <a:gd name="adj3" fmla="val 50001"/>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defRPr>
                    <a:solidFill>
                      <a:schemeClr val="tx2"/>
                    </a:solidFill>
                  </a:defRPr>
                </a:pPr>
                <a:r>
                  <a:rPr lang="zh-CN" altLang="en-US" dirty="0">
                    <a:ea typeface="Noto Sans CJK SC Regular" panose="020B0500000000000000" pitchFamily="34" charset="-128"/>
                  </a:rPr>
                  <a:t>表达意见自主性</a:t>
                </a:r>
                <a:br>
                  <a:rPr lang="zh-CN" altLang="en-US" dirty="0">
                    <a:solidFill>
                      <a:schemeClr val="tx2"/>
                    </a:solidFill>
                    <a:ea typeface="Noto Sans CJK SC Regular" panose="020B0500000000000000" pitchFamily="34" charset="-128"/>
                  </a:rPr>
                </a:br>
                <a:r>
                  <a:rPr lang="zh-CN" altLang="en-US" dirty="0">
                    <a:ea typeface="Noto Sans CJK SC Regular" panose="020B0500000000000000" pitchFamily="34" charset="-128"/>
                  </a:rPr>
                  <a:t>较为控制情绪</a:t>
                </a:r>
              </a:p>
              <a:p>
                <a:endParaRPr lang="zh-CN" altLang="en-US" dirty="0">
                  <a:solidFill>
                    <a:schemeClr val="tx2"/>
                  </a:solidFill>
                  <a:latin typeface="Arial Black" panose="020B0A04020102020204" pitchFamily="34" charset="0"/>
                  <a:ea typeface="Noto Sans CJK SC Regular" panose="020B0500000000000000" pitchFamily="34" charset="-128"/>
                </a:endParaRPr>
              </a:p>
              <a:p>
                <a:pPr>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进取型风格</a:t>
                </a:r>
              </a:p>
            </p:txBody>
          </p:sp>
          <p:sp>
            <p:nvSpPr>
              <p:cNvPr id="56" name="Plus Sign 55">
                <a:extLst>
                  <a:ext uri="{FF2B5EF4-FFF2-40B4-BE49-F238E27FC236}">
                    <a16:creationId xmlns:a16="http://schemas.microsoft.com/office/drawing/2014/main" id="{A6E06432-6A04-45EF-B553-7B63ACA54245}"/>
                  </a:ext>
                </a:extLst>
              </p:cNvPr>
              <p:cNvSpPr/>
              <p:nvPr/>
            </p:nvSpPr>
            <p:spPr bwMode="gray">
              <a:xfrm>
                <a:off x="6133771" y="20286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600" dirty="0">
                  <a:solidFill>
                    <a:schemeClr val="bg1"/>
                  </a:solidFill>
                  <a:ea typeface="Noto Sans CJK SC Regular" panose="020B0500000000000000" pitchFamily="34" charset="-128"/>
                </a:endParaRPr>
              </a:p>
            </p:txBody>
          </p:sp>
        </p:grpSp>
        <p:grpSp>
          <p:nvGrpSpPr>
            <p:cNvPr id="37" name="Group 36">
              <a:extLst>
                <a:ext uri="{FF2B5EF4-FFF2-40B4-BE49-F238E27FC236}">
                  <a16:creationId xmlns:a16="http://schemas.microsoft.com/office/drawing/2014/main" id="{6A7172D9-2103-476D-BB55-0A098F34DB87}"/>
                </a:ext>
              </a:extLst>
            </p:cNvPr>
            <p:cNvGrpSpPr/>
            <p:nvPr/>
          </p:nvGrpSpPr>
          <p:grpSpPr bwMode="gray">
            <a:xfrm>
              <a:off x="5726633" y="3670457"/>
              <a:ext cx="2078917" cy="1356619"/>
              <a:chOff x="6133585" y="1602599"/>
              <a:chExt cx="1718413" cy="1356619"/>
            </a:xfrm>
          </p:grpSpPr>
          <p:sp>
            <p:nvSpPr>
              <p:cNvPr id="53" name="Callout: Line with No Border 52">
                <a:extLst>
                  <a:ext uri="{FF2B5EF4-FFF2-40B4-BE49-F238E27FC236}">
                    <a16:creationId xmlns:a16="http://schemas.microsoft.com/office/drawing/2014/main" id="{F59AB88E-3421-4C9D-A142-5D62CFFB5F5B}"/>
                  </a:ext>
                </a:extLst>
              </p:cNvPr>
              <p:cNvSpPr/>
              <p:nvPr/>
            </p:nvSpPr>
            <p:spPr bwMode="gray">
              <a:xfrm>
                <a:off x="6377809" y="1602599"/>
                <a:ext cx="1474189" cy="1356619"/>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defRPr>
                    <a:solidFill>
                      <a:schemeClr val="tx2"/>
                    </a:solidFill>
                  </a:defRPr>
                </a:pPr>
                <a:r>
                  <a:rPr lang="zh-CN" altLang="en-US" dirty="0">
                    <a:ea typeface="Noto Sans CJK SC Regular" panose="020B0500000000000000" pitchFamily="34" charset="-128"/>
                  </a:rPr>
                  <a:t>征询意见自主性</a:t>
                </a:r>
                <a:br>
                  <a:rPr lang="zh-CN" altLang="en-US" dirty="0">
                    <a:solidFill>
                      <a:schemeClr val="tx2"/>
                    </a:solidFill>
                    <a:ea typeface="Noto Sans CJK SC Regular" panose="020B0500000000000000" pitchFamily="34" charset="-128"/>
                  </a:rPr>
                </a:br>
                <a:r>
                  <a:rPr lang="zh-CN" altLang="en-US" dirty="0">
                    <a:ea typeface="Noto Sans CJK SC Regular" panose="020B0500000000000000" pitchFamily="34" charset="-128"/>
                  </a:rPr>
                  <a:t>较为流露情绪</a:t>
                </a:r>
              </a:p>
              <a:p>
                <a:endParaRPr lang="zh-CN" altLang="en-US" dirty="0">
                  <a:solidFill>
                    <a:schemeClr val="tx2"/>
                  </a:solidFill>
                  <a:latin typeface="Arial Black" panose="020B0A04020102020204" pitchFamily="34" charset="0"/>
                  <a:ea typeface="Noto Sans CJK SC Regular" panose="020B0500000000000000" pitchFamily="34" charset="-128"/>
                </a:endParaRPr>
              </a:p>
              <a:p>
                <a:pPr>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亲切型风格</a:t>
                </a:r>
              </a:p>
            </p:txBody>
          </p:sp>
          <p:sp>
            <p:nvSpPr>
              <p:cNvPr id="54" name="Plus Sign 53">
                <a:extLst>
                  <a:ext uri="{FF2B5EF4-FFF2-40B4-BE49-F238E27FC236}">
                    <a16:creationId xmlns:a16="http://schemas.microsoft.com/office/drawing/2014/main" id="{F75CA557-4392-4219-903A-74F3077E1533}"/>
                  </a:ext>
                </a:extLst>
              </p:cNvPr>
              <p:cNvSpPr/>
              <p:nvPr/>
            </p:nvSpPr>
            <p:spPr bwMode="gray">
              <a:xfrm>
                <a:off x="6133585" y="19143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600" dirty="0">
                  <a:solidFill>
                    <a:schemeClr val="bg1"/>
                  </a:solidFill>
                  <a:ea typeface="Noto Sans CJK SC Regular" panose="020B0500000000000000" pitchFamily="34" charset="-128"/>
                </a:endParaRPr>
              </a:p>
            </p:txBody>
          </p:sp>
        </p:grpSp>
        <p:grpSp>
          <p:nvGrpSpPr>
            <p:cNvPr id="38" name="Group 37">
              <a:extLst>
                <a:ext uri="{FF2B5EF4-FFF2-40B4-BE49-F238E27FC236}">
                  <a16:creationId xmlns:a16="http://schemas.microsoft.com/office/drawing/2014/main" id="{5F1097B4-DBF1-46F3-992C-72FA182F0A5E}"/>
                </a:ext>
              </a:extLst>
            </p:cNvPr>
            <p:cNvGrpSpPr/>
            <p:nvPr/>
          </p:nvGrpSpPr>
          <p:grpSpPr bwMode="gray">
            <a:xfrm>
              <a:off x="8321266" y="3670457"/>
              <a:ext cx="2100019" cy="1356619"/>
              <a:chOff x="6133771" y="1602599"/>
              <a:chExt cx="1718227" cy="1356619"/>
            </a:xfrm>
          </p:grpSpPr>
          <p:sp>
            <p:nvSpPr>
              <p:cNvPr id="51" name="Callout: Line with No Border 50">
                <a:extLst>
                  <a:ext uri="{FF2B5EF4-FFF2-40B4-BE49-F238E27FC236}">
                    <a16:creationId xmlns:a16="http://schemas.microsoft.com/office/drawing/2014/main" id="{5F795A27-ED0D-436A-B94D-408068C12E50}"/>
                  </a:ext>
                </a:extLst>
              </p:cNvPr>
              <p:cNvSpPr/>
              <p:nvPr/>
            </p:nvSpPr>
            <p:spPr bwMode="gray">
              <a:xfrm>
                <a:off x="6377809" y="1602599"/>
                <a:ext cx="1474189" cy="1356619"/>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defRPr>
                    <a:solidFill>
                      <a:schemeClr val="tx2"/>
                    </a:solidFill>
                  </a:defRPr>
                </a:pPr>
                <a:r>
                  <a:rPr lang="zh-CN" altLang="en-US" dirty="0">
                    <a:ea typeface="Noto Sans CJK SC Regular" panose="020B0500000000000000" pitchFamily="34" charset="-128"/>
                  </a:rPr>
                  <a:t>表达意见自主性</a:t>
                </a:r>
                <a:br>
                  <a:rPr lang="zh-CN" altLang="en-US" dirty="0">
                    <a:solidFill>
                      <a:schemeClr val="tx2"/>
                    </a:solidFill>
                    <a:ea typeface="Noto Sans CJK SC Regular" panose="020B0500000000000000" pitchFamily="34" charset="-128"/>
                  </a:rPr>
                </a:br>
                <a:r>
                  <a:rPr lang="zh-CN" altLang="en-US" dirty="0">
                    <a:ea typeface="Noto Sans CJK SC Regular" panose="020B0500000000000000" pitchFamily="34" charset="-128"/>
                  </a:rPr>
                  <a:t>较为流露情绪</a:t>
                </a:r>
              </a:p>
              <a:p>
                <a:endParaRPr lang="zh-CN" altLang="en-US" dirty="0">
                  <a:solidFill>
                    <a:schemeClr val="tx2"/>
                  </a:solidFill>
                  <a:latin typeface="Arial Black" panose="020B0A04020102020204" pitchFamily="34" charset="0"/>
                  <a:ea typeface="Noto Sans CJK SC Regular" panose="020B0500000000000000" pitchFamily="34" charset="-128"/>
                </a:endParaRPr>
              </a:p>
              <a:p>
                <a:pPr>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表达型风格</a:t>
                </a:r>
              </a:p>
            </p:txBody>
          </p:sp>
          <p:sp>
            <p:nvSpPr>
              <p:cNvPr id="52" name="Plus Sign 51">
                <a:extLst>
                  <a:ext uri="{FF2B5EF4-FFF2-40B4-BE49-F238E27FC236}">
                    <a16:creationId xmlns:a16="http://schemas.microsoft.com/office/drawing/2014/main" id="{0166A460-B382-49C4-8982-B7E9AEAB7E8A}"/>
                  </a:ext>
                </a:extLst>
              </p:cNvPr>
              <p:cNvSpPr/>
              <p:nvPr/>
            </p:nvSpPr>
            <p:spPr bwMode="gray">
              <a:xfrm>
                <a:off x="6133771" y="19143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600" dirty="0">
                  <a:solidFill>
                    <a:schemeClr val="bg1"/>
                  </a:solidFill>
                  <a:ea typeface="Noto Sans CJK SC Regular" panose="020B0500000000000000" pitchFamily="34" charset="-128"/>
                </a:endParaRPr>
              </a:p>
            </p:txBody>
          </p:sp>
        </p:grpSp>
        <p:grpSp>
          <p:nvGrpSpPr>
            <p:cNvPr id="59" name="Group 58">
              <a:extLst>
                <a:ext uri="{FF2B5EF4-FFF2-40B4-BE49-F238E27FC236}">
                  <a16:creationId xmlns:a16="http://schemas.microsoft.com/office/drawing/2014/main" id="{5E42C5F9-2341-4FFE-A56A-2F1D25271686}"/>
                </a:ext>
              </a:extLst>
            </p:cNvPr>
            <p:cNvGrpSpPr/>
            <p:nvPr/>
          </p:nvGrpSpPr>
          <p:grpSpPr>
            <a:xfrm>
              <a:off x="5661818" y="816555"/>
              <a:ext cx="4810125" cy="4752148"/>
              <a:chOff x="5521325" y="584200"/>
              <a:chExt cx="5180542" cy="5118100"/>
            </a:xfrm>
          </p:grpSpPr>
          <p:sp>
            <p:nvSpPr>
              <p:cNvPr id="60" name="Callout: Quad Arrow 59">
                <a:extLst>
                  <a:ext uri="{FF2B5EF4-FFF2-40B4-BE49-F238E27FC236}">
                    <a16:creationId xmlns:a16="http://schemas.microsoft.com/office/drawing/2014/main" id="{269CE9AF-3789-4A8B-AFCE-83A36B9C27CF}"/>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61" name="Freeform: Shape 60">
                <a:extLst>
                  <a:ext uri="{FF2B5EF4-FFF2-40B4-BE49-F238E27FC236}">
                    <a16:creationId xmlns:a16="http://schemas.microsoft.com/office/drawing/2014/main" id="{94D7076A-3CA9-4F73-898E-EBF9625EAF5E}"/>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62" name="Freeform: Shape 61">
                <a:extLst>
                  <a:ext uri="{FF2B5EF4-FFF2-40B4-BE49-F238E27FC236}">
                    <a16:creationId xmlns:a16="http://schemas.microsoft.com/office/drawing/2014/main" id="{DE91DD56-3F36-48A9-ACB1-2690B4331621}"/>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63" name="Freeform: Shape 62">
                <a:extLst>
                  <a:ext uri="{FF2B5EF4-FFF2-40B4-BE49-F238E27FC236}">
                    <a16:creationId xmlns:a16="http://schemas.microsoft.com/office/drawing/2014/main" id="{7FC07CB0-CD4D-45B4-84BF-8FBFA747404B}"/>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64" name="Freeform: Shape 63">
                <a:extLst>
                  <a:ext uri="{FF2B5EF4-FFF2-40B4-BE49-F238E27FC236}">
                    <a16:creationId xmlns:a16="http://schemas.microsoft.com/office/drawing/2014/main" id="{2EC28AE1-DB0C-4839-9891-CB47E2F7B63A}"/>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grpSp>
        <p:sp>
          <p:nvSpPr>
            <p:cNvPr id="66" name="Rectangle 65">
              <a:extLst>
                <a:ext uri="{FF2B5EF4-FFF2-40B4-BE49-F238E27FC236}">
                  <a16:creationId xmlns:a16="http://schemas.microsoft.com/office/drawing/2014/main" id="{29776BEC-7B8E-4D04-A259-16A6739E1779}"/>
                </a:ext>
              </a:extLst>
            </p:cNvPr>
            <p:cNvSpPr/>
            <p:nvPr/>
          </p:nvSpPr>
          <p:spPr bwMode="gray">
            <a:xfrm>
              <a:off x="4174051" y="301436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gn="r">
                <a:lnSpc>
                  <a:spcPct val="85000"/>
                </a:lnSpc>
                <a:defRPr b="1">
                  <a:solidFill>
                    <a:schemeClr val="accent6"/>
                  </a:solidFill>
                </a:defRPr>
              </a:pPr>
              <a:r>
                <a:rPr lang="zh-CN" altLang="en-US">
                  <a:ea typeface="Noto Sans CJK SC Bold" panose="020B0800000000000000" pitchFamily="34" charset="-128"/>
                </a:rPr>
                <a:t>征询意见</a:t>
              </a:r>
              <a:endParaRPr lang="zh-CN" altLang="en-US" dirty="0">
                <a:ea typeface="Noto Sans CJK SC Bold" panose="020B0800000000000000" pitchFamily="34" charset="-128"/>
              </a:endParaRPr>
            </a:p>
          </p:txBody>
        </p:sp>
        <p:sp>
          <p:nvSpPr>
            <p:cNvPr id="67" name="Rectangle 66">
              <a:extLst>
                <a:ext uri="{FF2B5EF4-FFF2-40B4-BE49-F238E27FC236}">
                  <a16:creationId xmlns:a16="http://schemas.microsoft.com/office/drawing/2014/main" id="{ADCF55B5-0072-46EE-A638-3E20C4FE5993}"/>
                </a:ext>
              </a:extLst>
            </p:cNvPr>
            <p:cNvSpPr/>
            <p:nvPr/>
          </p:nvSpPr>
          <p:spPr bwMode="gray">
            <a:xfrm>
              <a:off x="10564016" y="300933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nSpc>
                  <a:spcPct val="85000"/>
                </a:lnSpc>
                <a:defRPr b="1">
                  <a:solidFill>
                    <a:schemeClr val="accent6"/>
                  </a:solidFill>
                </a:defRPr>
              </a:pPr>
              <a:r>
                <a:rPr lang="zh-CN" altLang="en-US" dirty="0">
                  <a:ea typeface="Noto Sans CJK SC Bold" panose="020B0800000000000000" pitchFamily="34" charset="-128"/>
                </a:rPr>
                <a:t>表达意见</a:t>
              </a:r>
            </a:p>
          </p:txBody>
        </p:sp>
        <p:sp>
          <p:nvSpPr>
            <p:cNvPr id="68" name="Rectangle 67">
              <a:extLst>
                <a:ext uri="{FF2B5EF4-FFF2-40B4-BE49-F238E27FC236}">
                  <a16:creationId xmlns:a16="http://schemas.microsoft.com/office/drawing/2014/main" id="{35D5DE65-1A30-4CAD-A54B-9CCB41E6A700}"/>
                </a:ext>
              </a:extLst>
            </p:cNvPr>
            <p:cNvSpPr/>
            <p:nvPr/>
          </p:nvSpPr>
          <p:spPr bwMode="gray">
            <a:xfrm>
              <a:off x="6868949" y="5586193"/>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a:ea typeface="Noto Sans CJK SC Bold" panose="020B0800000000000000" pitchFamily="34" charset="-128"/>
                </a:rPr>
                <a:t>流露情绪</a:t>
              </a:r>
              <a:endParaRPr lang="zh-CN" altLang="en-US" dirty="0">
                <a:ea typeface="Noto Sans CJK SC Bold" panose="020B0800000000000000" pitchFamily="34" charset="-128"/>
              </a:endParaRPr>
            </a:p>
          </p:txBody>
        </p:sp>
      </p:grpSp>
    </p:spTree>
    <p:extLst>
      <p:ext uri="{BB962C8B-B14F-4D97-AF65-F5344CB8AC3E}">
        <p14:creationId xmlns:p14="http://schemas.microsoft.com/office/powerpoint/2010/main" val="39403771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3A2DC-4FAD-4DDA-B2EC-E791E469AAD5}"/>
              </a:ext>
            </a:extLst>
          </p:cNvPr>
          <p:cNvSpPr>
            <a:spLocks noGrp="1"/>
          </p:cNvSpPr>
          <p:nvPr>
            <p:ph type="title"/>
          </p:nvPr>
        </p:nvSpPr>
        <p:spPr>
          <a:xfrm>
            <a:off x="300038" y="228600"/>
            <a:ext cx="11663362" cy="1009650"/>
          </a:xfrm>
        </p:spPr>
        <p:txBody>
          <a:bodyPr wrap="square">
            <a:noAutofit/>
          </a:bodyPr>
          <a:lstStyle/>
          <a:p>
            <a:r>
              <a:rPr lang="zh-CN" altLang="en-US">
                <a:ea typeface="Noto Sans CJK SC Bold" panose="020B0800000000000000" pitchFamily="34" charset="-128"/>
              </a:rPr>
              <a:t>需求、倾向和发展措施</a:t>
            </a:r>
            <a:endParaRPr lang="zh-CN" altLang="en-US" dirty="0">
              <a:ea typeface="Noto Sans CJK SC Bold" panose="020B0800000000000000" pitchFamily="34" charset="-128"/>
            </a:endParaRPr>
          </a:p>
        </p:txBody>
      </p:sp>
      <p:sp>
        <p:nvSpPr>
          <p:cNvPr id="4" name="Slide Number Placeholder 3">
            <a:extLst>
              <a:ext uri="{FF2B5EF4-FFF2-40B4-BE49-F238E27FC236}">
                <a16:creationId xmlns:a16="http://schemas.microsoft.com/office/drawing/2014/main" id="{09931028-95FC-40F4-B086-0E139AE93ADB}"/>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26</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C8D926F6-9516-4ED2-947F-2F165321F0BC}"/>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grpSp>
        <p:nvGrpSpPr>
          <p:cNvPr id="9" name="Group 8">
            <a:extLst>
              <a:ext uri="{FF2B5EF4-FFF2-40B4-BE49-F238E27FC236}">
                <a16:creationId xmlns:a16="http://schemas.microsoft.com/office/drawing/2014/main" id="{36C7EA4D-94C0-4EDF-930E-8C07DB2765F5}"/>
              </a:ext>
            </a:extLst>
          </p:cNvPr>
          <p:cNvGrpSpPr/>
          <p:nvPr/>
        </p:nvGrpSpPr>
        <p:grpSpPr>
          <a:xfrm>
            <a:off x="466724" y="2241550"/>
            <a:ext cx="11496675" cy="3194050"/>
            <a:chOff x="228600" y="2306638"/>
            <a:chExt cx="8647747" cy="3194050"/>
          </a:xfrm>
        </p:grpSpPr>
        <p:sp>
          <p:nvSpPr>
            <p:cNvPr id="10" name="Rectangle 9">
              <a:extLst>
                <a:ext uri="{FF2B5EF4-FFF2-40B4-BE49-F238E27FC236}">
                  <a16:creationId xmlns:a16="http://schemas.microsoft.com/office/drawing/2014/main" id="{C26694F7-CA44-4B77-B16B-9BE645D4CC05}"/>
                </a:ext>
              </a:extLst>
            </p:cNvPr>
            <p:cNvSpPr/>
            <p:nvPr/>
          </p:nvSpPr>
          <p:spPr bwMode="gray">
            <a:xfrm>
              <a:off x="228600" y="39544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defRPr sz="2000">
                  <a:solidFill>
                    <a:schemeClr val="tx2"/>
                  </a:solidFill>
                </a:defRPr>
              </a:pPr>
              <a:r>
                <a:rPr lang="zh-CN" altLang="en-US" dirty="0">
                  <a:ea typeface="Noto Sans CJK SC Regular" panose="020B0500000000000000" pitchFamily="34" charset="-128"/>
                </a:rPr>
                <a:t>发展措施</a:t>
              </a:r>
            </a:p>
            <a:p>
              <a:pPr>
                <a:defRPr sz="1600">
                  <a:solidFill>
                    <a:schemeClr val="tx2"/>
                  </a:solidFill>
                </a:defRPr>
              </a:pPr>
              <a:r>
                <a:rPr lang="zh-CN" altLang="en-US" dirty="0">
                  <a:ea typeface="Noto Sans CJK SC Regular" panose="020B0500000000000000" pitchFamily="34" charset="-128"/>
                </a:rPr>
                <a:t>每种风格很少采取的行为。采取这种行为的频率提高会增加这一风格的效能</a:t>
              </a:r>
            </a:p>
          </p:txBody>
        </p:sp>
        <p:sp>
          <p:nvSpPr>
            <p:cNvPr id="11" name="Rectangle 10">
              <a:extLst>
                <a:ext uri="{FF2B5EF4-FFF2-40B4-BE49-F238E27FC236}">
                  <a16:creationId xmlns:a16="http://schemas.microsoft.com/office/drawing/2014/main" id="{C0AC5FBD-BB51-445A-B1BC-72857BDA7CB6}"/>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defRPr sz="2000">
                  <a:solidFill>
                    <a:schemeClr val="tx2"/>
                  </a:solidFill>
                </a:defRPr>
              </a:pPr>
              <a:r>
                <a:rPr lang="zh-CN" altLang="en-US">
                  <a:ea typeface="Noto Sans CJK SC Regular" panose="020B0500000000000000" pitchFamily="34" charset="-128"/>
                </a:rPr>
                <a:t>需求</a:t>
              </a:r>
            </a:p>
            <a:p>
              <a:pPr>
                <a:defRPr sz="1600">
                  <a:solidFill>
                    <a:schemeClr val="tx2"/>
                  </a:solidFill>
                </a:defRPr>
              </a:pPr>
              <a:r>
                <a:rPr lang="zh-CN" altLang="en-US">
                  <a:ea typeface="Noto Sans CJK SC Regular" panose="020B0500000000000000" pitchFamily="34" charset="-128"/>
                </a:rPr>
                <a:t>每种风格的目标</a:t>
              </a:r>
              <a:endParaRPr lang="zh-CN" altLang="en-US" dirty="0">
                <a:ea typeface="Noto Sans CJK SC Regular" panose="020B0500000000000000" pitchFamily="34" charset="-128"/>
              </a:endParaRPr>
            </a:p>
          </p:txBody>
        </p:sp>
        <p:sp>
          <p:nvSpPr>
            <p:cNvPr id="12" name="Rectangle 11">
              <a:extLst>
                <a:ext uri="{FF2B5EF4-FFF2-40B4-BE49-F238E27FC236}">
                  <a16:creationId xmlns:a16="http://schemas.microsoft.com/office/drawing/2014/main" id="{ED650A53-552E-44C8-B950-23CBB872AACD}"/>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0" rIns="45720" anchor="ctr">
              <a:noAutofit/>
            </a:bodyPr>
            <a:lstStyle/>
            <a:p>
              <a:pPr>
                <a:defRPr>
                  <a:solidFill>
                    <a:schemeClr val="tx2"/>
                  </a:solidFill>
                </a:defRPr>
              </a:pPr>
              <a:r>
                <a:rPr lang="zh-CN" altLang="en-US" sz="2000">
                  <a:ea typeface="Noto Sans CJK SC Regular" panose="020B0500000000000000" pitchFamily="34" charset="-128"/>
                </a:rPr>
                <a:t>倾向</a:t>
              </a:r>
              <a:br>
                <a:rPr lang="zh-CN" altLang="en-US" sz="2000">
                  <a:solidFill>
                    <a:schemeClr val="tx2"/>
                  </a:solidFill>
                  <a:ea typeface="Noto Sans CJK SC Regular" panose="020B0500000000000000" pitchFamily="34" charset="-128"/>
                </a:rPr>
              </a:br>
              <a:r>
                <a:rPr lang="zh-CN" altLang="en-US" sz="1600">
                  <a:ea typeface="Noto Sans CJK SC Regular" panose="020B0500000000000000" pitchFamily="34" charset="-128"/>
                </a:rPr>
                <a:t>为实现需求所采取的常见行为</a:t>
              </a:r>
              <a:endParaRPr lang="zh-CN" altLang="en-US" sz="1600" dirty="0">
                <a:ea typeface="Noto Sans CJK SC Regular" panose="020B0500000000000000" pitchFamily="34" charset="-128"/>
              </a:endParaRPr>
            </a:p>
          </p:txBody>
        </p:sp>
      </p:grpSp>
      <p:sp>
        <p:nvSpPr>
          <p:cNvPr id="17" name="Oval 16">
            <a:extLst>
              <a:ext uri="{FF2B5EF4-FFF2-40B4-BE49-F238E27FC236}">
                <a16:creationId xmlns:a16="http://schemas.microsoft.com/office/drawing/2014/main" id="{B83785F0-1EEC-408A-BD77-B3C132010890}"/>
              </a:ext>
            </a:extLst>
          </p:cNvPr>
          <p:cNvSpPr/>
          <p:nvPr/>
        </p:nvSpPr>
        <p:spPr bwMode="gray">
          <a:xfrm>
            <a:off x="551768" y="2680398"/>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18" name="Oval 17">
            <a:extLst>
              <a:ext uri="{FF2B5EF4-FFF2-40B4-BE49-F238E27FC236}">
                <a16:creationId xmlns:a16="http://schemas.microsoft.com/office/drawing/2014/main" id="{8303CC9F-09F2-431D-A0D8-8AA585253AF0}"/>
              </a:ext>
            </a:extLst>
          </p:cNvPr>
          <p:cNvSpPr/>
          <p:nvPr/>
        </p:nvSpPr>
        <p:spPr bwMode="gray">
          <a:xfrm>
            <a:off x="551768" y="4326390"/>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19" name="Oval 18">
            <a:extLst>
              <a:ext uri="{FF2B5EF4-FFF2-40B4-BE49-F238E27FC236}">
                <a16:creationId xmlns:a16="http://schemas.microsoft.com/office/drawing/2014/main" id="{5CB54A0A-5BB3-4CD6-A501-EAF79105EAC7}"/>
              </a:ext>
            </a:extLst>
          </p:cNvPr>
          <p:cNvSpPr/>
          <p:nvPr/>
        </p:nvSpPr>
        <p:spPr bwMode="gray">
          <a:xfrm>
            <a:off x="6431868" y="2678565"/>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pic>
        <p:nvPicPr>
          <p:cNvPr id="6" name="Picture 5" descr="Icon  Description automatically generated">
            <a:extLst>
              <a:ext uri="{FF2B5EF4-FFF2-40B4-BE49-F238E27FC236}">
                <a16:creationId xmlns:a16="http://schemas.microsoft.com/office/drawing/2014/main" id="{266AF39A-097F-D04C-B325-8114F43751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495" y="2778155"/>
            <a:ext cx="314825" cy="419767"/>
          </a:xfrm>
          <a:prstGeom prst="rect">
            <a:avLst/>
          </a:prstGeom>
        </p:spPr>
      </p:pic>
      <p:pic>
        <p:nvPicPr>
          <p:cNvPr id="8" name="Picture 7" descr="Icon  Description automatically generated">
            <a:extLst>
              <a:ext uri="{FF2B5EF4-FFF2-40B4-BE49-F238E27FC236}">
                <a16:creationId xmlns:a16="http://schemas.microsoft.com/office/drawing/2014/main" id="{F916E8B8-F798-A948-B456-E24AE9F5CD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8417" y="2765242"/>
            <a:ext cx="399095" cy="470842"/>
          </a:xfrm>
          <a:prstGeom prst="rect">
            <a:avLst/>
          </a:prstGeom>
        </p:spPr>
      </p:pic>
      <p:pic>
        <p:nvPicPr>
          <p:cNvPr id="15" name="Picture 14" descr="Icon  Description automatically generated">
            <a:extLst>
              <a:ext uri="{FF2B5EF4-FFF2-40B4-BE49-F238E27FC236}">
                <a16:creationId xmlns:a16="http://schemas.microsoft.com/office/drawing/2014/main" id="{04B0E857-EA29-DB44-8BB0-339E9D3B2A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335" y="4448626"/>
            <a:ext cx="416425" cy="416425"/>
          </a:xfrm>
          <a:prstGeom prst="rect">
            <a:avLst/>
          </a:prstGeom>
        </p:spPr>
      </p:pic>
    </p:spTree>
    <p:extLst>
      <p:ext uri="{BB962C8B-B14F-4D97-AF65-F5344CB8AC3E}">
        <p14:creationId xmlns:p14="http://schemas.microsoft.com/office/powerpoint/2010/main" val="553305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228600"/>
            <a:ext cx="3687763" cy="1995488"/>
          </a:xfrm>
        </p:spPr>
        <p:txBody>
          <a:bodyPr wrap="square">
            <a:noAutofit/>
          </a:bodyPr>
          <a:lstStyle/>
          <a:p>
            <a:r>
              <a:rPr lang="zh-CN" altLang="en-US">
                <a:ea typeface="Noto Sans CJK SC Bold" panose="020B0800000000000000" pitchFamily="34" charset="-128"/>
              </a:rPr>
              <a:t>待人处事风格</a:t>
            </a:r>
            <a:br>
              <a:rPr lang="zh-CN" altLang="en-US">
                <a:ea typeface="Noto Sans CJK SC Bold" panose="020B0800000000000000" pitchFamily="34" charset="-128"/>
              </a:rPr>
            </a:br>
            <a:r>
              <a:rPr lang="zh-CN" altLang="en-US">
                <a:ea typeface="Noto Sans CJK SC Bold" panose="020B0800000000000000" pitchFamily="34" charset="-128"/>
              </a:rPr>
              <a:t>关键特征</a:t>
            </a:r>
            <a:endParaRPr lang="zh-CN" altLang="en-US" baseline="30000" dirty="0">
              <a:ea typeface="Noto Sans CJK SC Bold" panose="020B0800000000000000" pitchFamily="34" charset="-128"/>
            </a:endParaRP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zh-CN" altLang="en-US" dirty="0">
                <a:ea typeface="Noto Sans CJK SC Regular" panose="020B0500000000000000" pitchFamily="34" charset="-128"/>
              </a:rPr>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27</a:t>
            </a:fld>
            <a:endParaRPr lang="zh-CN" altLang="en-US" dirty="0">
              <a:ea typeface="Noto Sans CJK SC Regular" panose="020B0500000000000000" pitchFamily="34" charset="-128"/>
            </a:endParaRPr>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a:ea typeface="Noto Sans CJK SC Bold" panose="020B0800000000000000" pitchFamily="34" charset="-128"/>
              </a:rPr>
              <a:t>控制情绪</a:t>
            </a:r>
            <a:endParaRPr lang="zh-CN" altLang="en-US" dirty="0">
              <a:ea typeface="Noto Sans CJK SC Bold" panose="020B0800000000000000" pitchFamily="34" charset="-128"/>
            </a:endParaRP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868949" y="54149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dirty="0">
                <a:ea typeface="Noto Sans CJK SC Bold" panose="020B0800000000000000" pitchFamily="34" charset="-128"/>
              </a:rPr>
              <a:t>流露情绪</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gn="r">
              <a:lnSpc>
                <a:spcPct val="85000"/>
              </a:lnSpc>
              <a:defRPr b="1">
                <a:solidFill>
                  <a:schemeClr val="accent6"/>
                </a:solidFill>
              </a:defRPr>
            </a:pPr>
            <a:r>
              <a:rPr lang="zh-CN" altLang="en-US" dirty="0">
                <a:ea typeface="Noto Sans CJK SC Bold" panose="020B0800000000000000" pitchFamily="34" charset="-128"/>
              </a:rPr>
              <a:t>征询意见</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nSpc>
                <a:spcPct val="85000"/>
              </a:lnSpc>
              <a:defRPr b="1">
                <a:solidFill>
                  <a:schemeClr val="accent6"/>
                </a:solidFill>
              </a:defRPr>
            </a:pPr>
            <a:r>
              <a:rPr lang="zh-CN" altLang="en-US" dirty="0">
                <a:ea typeface="Noto Sans CJK SC Bold" panose="020B0800000000000000" pitchFamily="34" charset="-128"/>
              </a:rPr>
              <a:t>表达意见</a:t>
            </a:r>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5321300" y="1168400"/>
            <a:ext cx="2286000" cy="1589412"/>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分析型</a:t>
            </a:r>
            <a:br>
              <a:rPr lang="zh-CN" altLang="en-US" dirty="0">
                <a:solidFill>
                  <a:schemeClr val="tx2"/>
                </a:solidFill>
                <a:latin typeface="Arial Black" panose="020B0A04020102020204" pitchFamily="34" charset="0"/>
                <a:ea typeface="Noto Sans CJK SC Regular" panose="020B0500000000000000" pitchFamily="34" charset="-128"/>
              </a:rPr>
            </a:br>
            <a:endParaRPr lang="zh-CN" altLang="en-US" dirty="0">
              <a:solidFill>
                <a:schemeClr val="tx2"/>
              </a:solidFill>
              <a:latin typeface="Arial Black" panose="020B0A04020102020204" pitchFamily="34" charset="0"/>
              <a:ea typeface="Noto Sans CJK SC Regular" panose="020B0500000000000000" pitchFamily="34" charset="-128"/>
            </a:endParaRPr>
          </a:p>
          <a:p>
            <a:pPr algn="r"/>
            <a:r>
              <a:rPr lang="zh-CN" altLang="en-US" b="1" dirty="0">
                <a:solidFill>
                  <a:schemeClr val="accent6"/>
                </a:solidFill>
                <a:latin typeface="Noto Sans CJK SC Bold" panose="020B0800000000000000" pitchFamily="34" charset="-128"/>
                <a:ea typeface="Noto Sans CJK SC Bold" panose="020B0800000000000000" pitchFamily="34" charset="-128"/>
              </a:rPr>
              <a:t>需求</a:t>
            </a:r>
            <a:r>
              <a:rPr lang="en-US" altLang="zh-CN" b="1" dirty="0">
                <a:solidFill>
                  <a:schemeClr val="accent6"/>
                </a:solidFill>
                <a:latin typeface="Noto Sans CJK SC Bold" panose="020B0800000000000000" pitchFamily="34" charset="-128"/>
                <a:ea typeface="Noto Sans CJK SC Bold" panose="020B0800000000000000" pitchFamily="34" charset="-128"/>
              </a:rPr>
              <a:t>: </a:t>
            </a:r>
            <a:r>
              <a:rPr lang="zh-CN" altLang="en-US" dirty="0">
                <a:solidFill>
                  <a:schemeClr val="tx2"/>
                </a:solidFill>
                <a:ea typeface="Noto Sans CJK SC Regular" panose="020B0500000000000000" pitchFamily="34" charset="-128"/>
              </a:rPr>
              <a:t>正确</a:t>
            </a:r>
            <a:endParaRPr lang="zh-CN" altLang="en-US" b="1" dirty="0">
              <a:solidFill>
                <a:schemeClr val="tx2"/>
              </a:solidFill>
              <a:ea typeface="Noto Sans CJK SC Regular" panose="020B0500000000000000" pitchFamily="34" charset="-128"/>
            </a:endParaRPr>
          </a:p>
          <a:p>
            <a:pPr algn="r"/>
            <a:r>
              <a:rPr lang="zh-CN" altLang="en-US" b="1" dirty="0">
                <a:solidFill>
                  <a:schemeClr val="accent6"/>
                </a:solidFill>
                <a:latin typeface="Noto Sans CJK SC Bold" panose="020B0800000000000000" pitchFamily="34" charset="-128"/>
                <a:ea typeface="Noto Sans CJK SC Bold" panose="020B0800000000000000" pitchFamily="34" charset="-128"/>
              </a:rPr>
              <a:t>倾向</a:t>
            </a:r>
            <a:r>
              <a:rPr lang="en-US" altLang="zh-CN" b="1" dirty="0">
                <a:solidFill>
                  <a:schemeClr val="accent6"/>
                </a:solidFill>
                <a:latin typeface="Noto Sans CJK SC Bold" panose="020B0800000000000000" pitchFamily="34" charset="-128"/>
                <a:ea typeface="Noto Sans CJK SC Bold" panose="020B0800000000000000" pitchFamily="34" charset="-128"/>
              </a:rPr>
              <a:t>: </a:t>
            </a:r>
            <a:r>
              <a:rPr lang="zh-CN" altLang="en-US" dirty="0">
                <a:solidFill>
                  <a:schemeClr val="tx2"/>
                </a:solidFill>
                <a:ea typeface="Noto Sans CJK SC Regular" panose="020B0500000000000000" pitchFamily="34" charset="-128"/>
              </a:rPr>
              <a:t>思考</a:t>
            </a:r>
          </a:p>
          <a:p>
            <a:pPr algn="r"/>
            <a:r>
              <a:rPr lang="zh-CN" altLang="en-US" b="1" dirty="0">
                <a:solidFill>
                  <a:schemeClr val="accent6"/>
                </a:solidFill>
                <a:latin typeface="Noto Sans CJK SC Bold" panose="020B0800000000000000" pitchFamily="34" charset="-128"/>
                <a:ea typeface="Noto Sans CJK SC Bold" panose="020B0800000000000000" pitchFamily="34" charset="-128"/>
              </a:rPr>
              <a:t>发展措施</a:t>
            </a:r>
            <a:r>
              <a:rPr lang="en-US" altLang="zh-CN" b="1" dirty="0">
                <a:solidFill>
                  <a:schemeClr val="accent6"/>
                </a:solidFill>
                <a:latin typeface="Noto Sans CJK SC Bold" panose="020B0800000000000000" pitchFamily="34" charset="-128"/>
                <a:ea typeface="Noto Sans CJK SC Bold" panose="020B0800000000000000" pitchFamily="34" charset="-128"/>
              </a:rPr>
              <a:t>: </a:t>
            </a:r>
            <a:r>
              <a:rPr lang="zh-CN" altLang="en-US" dirty="0">
                <a:solidFill>
                  <a:schemeClr val="tx2"/>
                </a:solidFill>
                <a:ea typeface="Noto Sans CJK SC Regular" panose="020B0500000000000000" pitchFamily="34" charset="-128"/>
              </a:rPr>
              <a:t>发表意见</a:t>
            </a:r>
          </a:p>
          <a:p>
            <a:pPr algn="r">
              <a:defRPr sz="1600">
                <a:solidFill>
                  <a:schemeClr val="tx2"/>
                </a:solidFill>
              </a:defRPr>
            </a:pPr>
            <a:r>
              <a:rPr lang="zh-CN" altLang="en-US" dirty="0">
                <a:ea typeface="Noto Sans CJK SC Regular" panose="020B0500000000000000" pitchFamily="34" charset="-128"/>
              </a:rPr>
              <a:t>  </a:t>
            </a:r>
          </a:p>
          <a:p>
            <a:endParaRPr lang="zh-CN" altLang="en-US" sz="1400" dirty="0">
              <a:solidFill>
                <a:schemeClr val="tx2"/>
              </a:solidFill>
              <a:latin typeface="Arial Black" panose="020B0A04020102020204" pitchFamily="34" charset="0"/>
              <a:ea typeface="Noto Sans CJK SC Regular" panose="020B0500000000000000" pitchFamily="34" charset="-128"/>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5321300" y="3618078"/>
            <a:ext cx="2286000" cy="1589411"/>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亲切型</a:t>
            </a:r>
          </a:p>
          <a:p>
            <a:pPr algn="r"/>
            <a:endParaRPr lang="zh-CN" altLang="en-US" dirty="0">
              <a:solidFill>
                <a:schemeClr val="tx2"/>
              </a:solidFill>
              <a:latin typeface="Arial Black" panose="020B0A04020102020204" pitchFamily="34" charset="0"/>
              <a:ea typeface="Noto Sans CJK SC Regular" panose="020B0500000000000000" pitchFamily="34" charset="-128"/>
            </a:endParaRPr>
          </a:p>
          <a:p>
            <a:pPr algn="r"/>
            <a:r>
              <a:rPr lang="zh-CN" altLang="en-US" b="1" dirty="0">
                <a:solidFill>
                  <a:schemeClr val="accent6"/>
                </a:solidFill>
                <a:latin typeface="Noto Sans CJK SC Bold" panose="020B0800000000000000" pitchFamily="34" charset="-128"/>
                <a:ea typeface="Noto Sans CJK SC Bold" panose="020B0800000000000000" pitchFamily="34" charset="-128"/>
              </a:rPr>
              <a:t>需求</a:t>
            </a:r>
            <a:r>
              <a:rPr lang="en-US" altLang="zh-CN" b="1" dirty="0">
                <a:solidFill>
                  <a:schemeClr val="accent6"/>
                </a:solidFill>
                <a:latin typeface="Noto Sans CJK SC Bold" panose="020B0800000000000000" pitchFamily="34" charset="-128"/>
                <a:ea typeface="Noto Sans CJK SC Bold" panose="020B0800000000000000" pitchFamily="34" charset="-128"/>
              </a:rPr>
              <a:t>: </a:t>
            </a:r>
            <a:r>
              <a:rPr lang="zh-CN" altLang="en-US" dirty="0">
                <a:solidFill>
                  <a:schemeClr val="tx2"/>
                </a:solidFill>
                <a:ea typeface="Noto Sans CJK SC Regular" panose="020B0500000000000000" pitchFamily="34" charset="-128"/>
              </a:rPr>
              <a:t>个人安全</a:t>
            </a:r>
          </a:p>
          <a:p>
            <a:pPr algn="r"/>
            <a:r>
              <a:rPr lang="zh-CN" altLang="en-US" b="1" dirty="0">
                <a:solidFill>
                  <a:schemeClr val="accent6"/>
                </a:solidFill>
                <a:latin typeface="Noto Sans CJK SC Bold" panose="020B0800000000000000" pitchFamily="34" charset="-128"/>
                <a:ea typeface="Noto Sans CJK SC Bold" panose="020B0800000000000000" pitchFamily="34" charset="-128"/>
              </a:rPr>
              <a:t>倾向</a:t>
            </a:r>
            <a:r>
              <a:rPr lang="en-US" altLang="zh-CN" b="1" dirty="0">
                <a:solidFill>
                  <a:schemeClr val="accent6"/>
                </a:solidFill>
                <a:latin typeface="Noto Sans CJK SC Bold" panose="020B0800000000000000" pitchFamily="34" charset="-128"/>
                <a:ea typeface="Noto Sans CJK SC Bold" panose="020B0800000000000000" pitchFamily="34" charset="-128"/>
              </a:rPr>
              <a:t>: </a:t>
            </a:r>
            <a:r>
              <a:rPr lang="zh-CN" altLang="en-US" dirty="0">
                <a:solidFill>
                  <a:schemeClr val="tx2"/>
                </a:solidFill>
                <a:ea typeface="Noto Sans CJK SC Regular" panose="020B0500000000000000" pitchFamily="34" charset="-128"/>
              </a:rPr>
              <a:t>关系</a:t>
            </a:r>
          </a:p>
          <a:p>
            <a:pPr algn="r"/>
            <a:r>
              <a:rPr lang="zh-CN" altLang="en-US" b="1" dirty="0">
                <a:solidFill>
                  <a:schemeClr val="accent6"/>
                </a:solidFill>
                <a:latin typeface="Noto Sans CJK SC Bold" panose="020B0800000000000000" pitchFamily="34" charset="-128"/>
                <a:ea typeface="Noto Sans CJK SC Bold" panose="020B0800000000000000" pitchFamily="34" charset="-128"/>
              </a:rPr>
              <a:t>发展措施</a:t>
            </a:r>
            <a:r>
              <a:rPr lang="en-US" altLang="zh-CN" b="1" dirty="0">
                <a:solidFill>
                  <a:schemeClr val="accent6"/>
                </a:solidFill>
                <a:latin typeface="Noto Sans CJK SC Bold" panose="020B0800000000000000" pitchFamily="34" charset="-128"/>
                <a:ea typeface="Noto Sans CJK SC Bold" panose="020B0800000000000000" pitchFamily="34" charset="-128"/>
              </a:rPr>
              <a:t>: </a:t>
            </a:r>
            <a:r>
              <a:rPr lang="zh-CN" altLang="en-US" dirty="0">
                <a:solidFill>
                  <a:schemeClr val="tx2"/>
                </a:solidFill>
                <a:ea typeface="Noto Sans CJK SC Regular" panose="020B0500000000000000" pitchFamily="34" charset="-128"/>
              </a:rPr>
              <a:t>发起</a:t>
            </a:r>
          </a:p>
          <a:p>
            <a:endParaRPr lang="zh-CN" altLang="en-US" dirty="0">
              <a:solidFill>
                <a:schemeClr val="tx2"/>
              </a:solidFill>
              <a:latin typeface="Arial Black" panose="020B0A04020102020204" pitchFamily="34" charset="0"/>
              <a:ea typeface="Noto Sans CJK SC Regular" panose="020B0500000000000000" pitchFamily="34" charset="-128"/>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3" y="1168400"/>
            <a:ext cx="2286000" cy="1589412"/>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进取型</a:t>
            </a:r>
          </a:p>
          <a:p>
            <a:endParaRPr lang="zh-CN" altLang="en-US" dirty="0">
              <a:solidFill>
                <a:schemeClr val="tx2"/>
              </a:solidFill>
              <a:latin typeface="Arial Black" panose="020B0A04020102020204" pitchFamily="34" charset="0"/>
              <a:ea typeface="Noto Sans CJK SC Regular" panose="020B0500000000000000" pitchFamily="34" charset="-128"/>
            </a:endParaRPr>
          </a:p>
          <a:p>
            <a:r>
              <a:rPr lang="zh-CN" altLang="en-US" b="1" dirty="0">
                <a:solidFill>
                  <a:schemeClr val="accent6"/>
                </a:solidFill>
                <a:latin typeface="Noto Sans CJK SC Bold" panose="020B0800000000000000" pitchFamily="34" charset="-128"/>
                <a:ea typeface="Noto Sans CJK SC Bold" panose="020B0800000000000000" pitchFamily="34" charset="-128"/>
              </a:rPr>
              <a:t>需求</a:t>
            </a:r>
            <a:r>
              <a:rPr lang="en-US" altLang="zh-CN" b="1" dirty="0">
                <a:solidFill>
                  <a:schemeClr val="accent6"/>
                </a:solidFill>
                <a:latin typeface="Noto Sans CJK SC Bold" panose="020B0800000000000000" pitchFamily="34" charset="-128"/>
                <a:ea typeface="Noto Sans CJK SC Bold" panose="020B0800000000000000" pitchFamily="34" charset="-128"/>
              </a:rPr>
              <a:t>: </a:t>
            </a:r>
            <a:r>
              <a:rPr lang="zh-CN" altLang="en-US" dirty="0">
                <a:solidFill>
                  <a:schemeClr val="tx2"/>
                </a:solidFill>
                <a:ea typeface="Noto Sans CJK SC Regular" panose="020B0500000000000000" pitchFamily="34" charset="-128"/>
              </a:rPr>
              <a:t>成绩</a:t>
            </a:r>
          </a:p>
          <a:p>
            <a:r>
              <a:rPr lang="zh-CN" altLang="en-US" b="1" dirty="0">
                <a:solidFill>
                  <a:schemeClr val="accent6"/>
                </a:solidFill>
                <a:latin typeface="Noto Sans CJK SC Bold" panose="020B0800000000000000" pitchFamily="34" charset="-128"/>
                <a:ea typeface="Noto Sans CJK SC Bold" panose="020B0800000000000000" pitchFamily="34" charset="-128"/>
              </a:rPr>
              <a:t>倾向</a:t>
            </a:r>
            <a:r>
              <a:rPr lang="en-US" altLang="zh-CN" b="1" dirty="0">
                <a:solidFill>
                  <a:schemeClr val="accent6"/>
                </a:solidFill>
                <a:latin typeface="Noto Sans CJK SC Bold" panose="020B0800000000000000" pitchFamily="34" charset="-128"/>
                <a:ea typeface="Noto Sans CJK SC Bold" panose="020B0800000000000000" pitchFamily="34" charset="-128"/>
              </a:rPr>
              <a:t>: </a:t>
            </a:r>
            <a:r>
              <a:rPr lang="zh-CN" altLang="en-US" dirty="0">
                <a:solidFill>
                  <a:schemeClr val="tx2"/>
                </a:solidFill>
                <a:ea typeface="Noto Sans CJK SC Regular" panose="020B0500000000000000" pitchFamily="34" charset="-128"/>
              </a:rPr>
              <a:t>措施</a:t>
            </a:r>
            <a:endParaRPr lang="zh-CN" altLang="en-US" b="1" dirty="0">
              <a:solidFill>
                <a:schemeClr val="tx2"/>
              </a:solidFill>
              <a:ea typeface="Noto Sans CJK SC Regular" panose="020B0500000000000000" pitchFamily="34" charset="-128"/>
            </a:endParaRPr>
          </a:p>
          <a:p>
            <a:r>
              <a:rPr lang="zh-CN" altLang="en-US" b="1" dirty="0">
                <a:solidFill>
                  <a:schemeClr val="accent6"/>
                </a:solidFill>
                <a:latin typeface="Noto Sans CJK SC Bold" panose="020B0800000000000000" pitchFamily="34" charset="-128"/>
                <a:ea typeface="Noto Sans CJK SC Bold" panose="020B0800000000000000" pitchFamily="34" charset="-128"/>
              </a:rPr>
              <a:t>发展措施</a:t>
            </a:r>
            <a:r>
              <a:rPr lang="en-US" altLang="zh-CN" b="1" dirty="0">
                <a:solidFill>
                  <a:schemeClr val="accent6"/>
                </a:solidFill>
                <a:latin typeface="Noto Sans CJK SC Bold" panose="020B0800000000000000" pitchFamily="34" charset="-128"/>
                <a:ea typeface="Noto Sans CJK SC Bold" panose="020B0800000000000000" pitchFamily="34" charset="-128"/>
              </a:rPr>
              <a:t>: </a:t>
            </a:r>
            <a:r>
              <a:rPr lang="zh-CN" altLang="en-US" dirty="0">
                <a:solidFill>
                  <a:schemeClr val="tx2"/>
                </a:solidFill>
                <a:ea typeface="Noto Sans CJK SC Regular" panose="020B0500000000000000" pitchFamily="34" charset="-128"/>
              </a:rPr>
              <a:t>倾听</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3" y="3618078"/>
            <a:ext cx="2286000" cy="1589411"/>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表达型</a:t>
            </a:r>
          </a:p>
          <a:p>
            <a:endParaRPr lang="zh-CN" altLang="en-US" dirty="0">
              <a:solidFill>
                <a:schemeClr val="tx2"/>
              </a:solidFill>
              <a:latin typeface="Arial Black" panose="020B0A04020102020204" pitchFamily="34" charset="0"/>
              <a:ea typeface="Noto Sans CJK SC Regular" panose="020B0500000000000000" pitchFamily="34" charset="-128"/>
            </a:endParaRPr>
          </a:p>
          <a:p>
            <a:r>
              <a:rPr lang="zh-CN" altLang="en-US" b="1" dirty="0">
                <a:solidFill>
                  <a:schemeClr val="accent6"/>
                </a:solidFill>
                <a:latin typeface="Noto Sans CJK SC Bold" panose="020B0800000000000000" pitchFamily="34" charset="-128"/>
                <a:ea typeface="Noto Sans CJK SC Bold" panose="020B0800000000000000" pitchFamily="34" charset="-128"/>
              </a:rPr>
              <a:t>需求</a:t>
            </a:r>
            <a:r>
              <a:rPr lang="en-US" altLang="zh-CN" b="1" dirty="0">
                <a:solidFill>
                  <a:schemeClr val="accent6"/>
                </a:solidFill>
                <a:latin typeface="Noto Sans CJK SC Bold" panose="020B0800000000000000" pitchFamily="34" charset="-128"/>
                <a:ea typeface="Noto Sans CJK SC Bold" panose="020B0800000000000000" pitchFamily="34" charset="-128"/>
              </a:rPr>
              <a:t>: </a:t>
            </a:r>
            <a:r>
              <a:rPr lang="zh-CN" altLang="en-US" dirty="0">
                <a:solidFill>
                  <a:schemeClr val="tx2"/>
                </a:solidFill>
                <a:ea typeface="Noto Sans CJK SC Regular" panose="020B0500000000000000" pitchFamily="34" charset="-128"/>
              </a:rPr>
              <a:t>个人认可</a:t>
            </a:r>
          </a:p>
          <a:p>
            <a:r>
              <a:rPr lang="zh-CN" altLang="en-US" b="1" dirty="0">
                <a:solidFill>
                  <a:schemeClr val="accent6"/>
                </a:solidFill>
                <a:latin typeface="Noto Sans CJK SC Bold" panose="020B0800000000000000" pitchFamily="34" charset="-128"/>
                <a:ea typeface="Noto Sans CJK SC Bold" panose="020B0800000000000000" pitchFamily="34" charset="-128"/>
              </a:rPr>
              <a:t>倾向</a:t>
            </a:r>
            <a:r>
              <a:rPr lang="en-US" altLang="zh-CN" b="1" dirty="0">
                <a:solidFill>
                  <a:schemeClr val="accent6"/>
                </a:solidFill>
                <a:latin typeface="Noto Sans CJK SC Bold" panose="020B0800000000000000" pitchFamily="34" charset="-128"/>
                <a:ea typeface="Noto Sans CJK SC Bold" panose="020B0800000000000000" pitchFamily="34" charset="-128"/>
              </a:rPr>
              <a:t>: </a:t>
            </a:r>
            <a:r>
              <a:rPr lang="zh-CN" altLang="en-US" dirty="0">
                <a:solidFill>
                  <a:schemeClr val="tx2"/>
                </a:solidFill>
                <a:ea typeface="Noto Sans CJK SC Regular" panose="020B0500000000000000" pitchFamily="34" charset="-128"/>
              </a:rPr>
              <a:t>自发性</a:t>
            </a:r>
          </a:p>
          <a:p>
            <a:r>
              <a:rPr lang="zh-CN" altLang="en-US" b="1" dirty="0">
                <a:solidFill>
                  <a:schemeClr val="accent6"/>
                </a:solidFill>
                <a:latin typeface="Noto Sans CJK SC Bold" panose="020B0800000000000000" pitchFamily="34" charset="-128"/>
                <a:ea typeface="Noto Sans CJK SC Bold" panose="020B0800000000000000" pitchFamily="34" charset="-128"/>
              </a:rPr>
              <a:t>发展措施</a:t>
            </a:r>
            <a:r>
              <a:rPr lang="en-US" altLang="zh-CN" b="1" dirty="0">
                <a:solidFill>
                  <a:schemeClr val="accent6"/>
                </a:solidFill>
                <a:latin typeface="Noto Sans CJK SC Bold" panose="020B0800000000000000" pitchFamily="34" charset="-128"/>
                <a:ea typeface="Noto Sans CJK SC Bold" panose="020B0800000000000000" pitchFamily="34" charset="-128"/>
              </a:rPr>
              <a:t>: </a:t>
            </a:r>
            <a:r>
              <a:rPr lang="zh-CN" altLang="en-US" dirty="0">
                <a:solidFill>
                  <a:schemeClr val="tx2"/>
                </a:solidFill>
                <a:ea typeface="Noto Sans CJK SC Regular" panose="020B0500000000000000" pitchFamily="34" charset="-128"/>
              </a:rPr>
              <a:t>检查</a:t>
            </a:r>
          </a:p>
        </p:txBody>
      </p:sp>
    </p:spTree>
    <p:extLst>
      <p:ext uri="{BB962C8B-B14F-4D97-AF65-F5344CB8AC3E}">
        <p14:creationId xmlns:p14="http://schemas.microsoft.com/office/powerpoint/2010/main" val="3083087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2">
                                            <p:txEl>
                                              <p:pRg st="3" end="3"/>
                                            </p:txEl>
                                          </p:spTgt>
                                        </p:tgtEl>
                                        <p:attrNameLst>
                                          <p:attrName>style.opacity</p:attrName>
                                        </p:attrNameLst>
                                      </p:cBhvr>
                                      <p:to>
                                        <p:strVal val="0.25"/>
                                      </p:to>
                                    </p:set>
                                    <p:animEffect filter="image" prLst="opacity: 0.25">
                                      <p:cBhvr rctx="IE">
                                        <p:cTn id="10" dur="indefinite"/>
                                        <p:tgtEl>
                                          <p:spTgt spid="32">
                                            <p:txEl>
                                              <p:pRg st="3" end="3"/>
                                            </p:txEl>
                                          </p:spTgt>
                                        </p:tgtEl>
                                      </p:cBhvr>
                                    </p:animEffect>
                                  </p:childTnLst>
                                </p:cTn>
                              </p:par>
                              <p:par>
                                <p:cTn id="11" presetID="9" presetClass="emph" presetSubtype="0" nodeType="withEffect">
                                  <p:stCondLst>
                                    <p:cond delay="0"/>
                                  </p:stCondLst>
                                  <p:childTnLst>
                                    <p:set>
                                      <p:cBhvr>
                                        <p:cTn id="12" dur="indefinite"/>
                                        <p:tgtEl>
                                          <p:spTgt spid="32">
                                            <p:txEl>
                                              <p:pRg st="4" end="4"/>
                                            </p:txEl>
                                          </p:spTgt>
                                        </p:tgtEl>
                                        <p:attrNameLst>
                                          <p:attrName>style.opacity</p:attrName>
                                        </p:attrNameLst>
                                      </p:cBhvr>
                                      <p:to>
                                        <p:strVal val="0.25"/>
                                      </p:to>
                                    </p:set>
                                    <p:animEffect filter="image" prLst="opacity: 0.25">
                                      <p:cBhvr rctx="IE">
                                        <p:cTn id="13" dur="indefinite"/>
                                        <p:tgtEl>
                                          <p:spTgt spid="32">
                                            <p:txEl>
                                              <p:pRg st="4" end="4"/>
                                            </p:txEl>
                                          </p:spTgt>
                                        </p:tgtEl>
                                      </p:cBhvr>
                                    </p:animEffect>
                                  </p:childTnLst>
                                </p:cTn>
                              </p:par>
                              <p:par>
                                <p:cTn id="14" presetID="9" presetClass="emph" presetSubtype="0" nodeType="withEffect">
                                  <p:stCondLst>
                                    <p:cond delay="0"/>
                                  </p:stCondLst>
                                  <p:childTnLst>
                                    <p:set>
                                      <p:cBhvr>
                                        <p:cTn id="15" dur="indefinite"/>
                                        <p:tgtEl>
                                          <p:spTgt spid="33">
                                            <p:txEl>
                                              <p:pRg st="2" end="2"/>
                                            </p:txEl>
                                          </p:spTgt>
                                        </p:tgtEl>
                                        <p:attrNameLst>
                                          <p:attrName>style.opacity</p:attrName>
                                        </p:attrNameLst>
                                      </p:cBhvr>
                                      <p:to>
                                        <p:strVal val="0.25"/>
                                      </p:to>
                                    </p:set>
                                    <p:animEffect filter="image" prLst="opacity: 0.25">
                                      <p:cBhvr rctx="IE">
                                        <p:cTn id="16" dur="indefinite"/>
                                        <p:tgtEl>
                                          <p:spTgt spid="33">
                                            <p:txEl>
                                              <p:pRg st="2" end="2"/>
                                            </p:txEl>
                                          </p:spTgt>
                                        </p:tgtEl>
                                      </p:cBhvr>
                                    </p:animEffect>
                                  </p:childTnLst>
                                </p:cTn>
                              </p:par>
                              <p:par>
                                <p:cTn id="17" presetID="9" presetClass="emph" presetSubtype="0" nodeType="withEffect">
                                  <p:stCondLst>
                                    <p:cond delay="0"/>
                                  </p:stCondLst>
                                  <p:childTnLst>
                                    <p:set>
                                      <p:cBhvr>
                                        <p:cTn id="18" dur="indefinite"/>
                                        <p:tgtEl>
                                          <p:spTgt spid="33">
                                            <p:txEl>
                                              <p:pRg st="3" end="3"/>
                                            </p:txEl>
                                          </p:spTgt>
                                        </p:tgtEl>
                                        <p:attrNameLst>
                                          <p:attrName>style.opacity</p:attrName>
                                        </p:attrNameLst>
                                      </p:cBhvr>
                                      <p:to>
                                        <p:strVal val="0.25"/>
                                      </p:to>
                                    </p:set>
                                    <p:animEffect filter="image" prLst="opacity: 0.25">
                                      <p:cBhvr rctx="IE">
                                        <p:cTn id="19" dur="indefinite"/>
                                        <p:tgtEl>
                                          <p:spTgt spid="33">
                                            <p:txEl>
                                              <p:pRg st="3" end="3"/>
                                            </p:txEl>
                                          </p:spTgt>
                                        </p:tgtEl>
                                      </p:cBhvr>
                                    </p:animEffect>
                                  </p:childTnLst>
                                </p:cTn>
                              </p:par>
                              <p:par>
                                <p:cTn id="20" presetID="9" presetClass="emph" presetSubtype="0" nodeType="withEffect">
                                  <p:stCondLst>
                                    <p:cond delay="0"/>
                                  </p:stCondLst>
                                  <p:childTnLst>
                                    <p:set>
                                      <p:cBhvr>
                                        <p:cTn id="21" dur="indefinite"/>
                                        <p:tgtEl>
                                          <p:spTgt spid="33">
                                            <p:txEl>
                                              <p:pRg st="4" end="4"/>
                                            </p:txEl>
                                          </p:spTgt>
                                        </p:tgtEl>
                                        <p:attrNameLst>
                                          <p:attrName>style.opacity</p:attrName>
                                        </p:attrNameLst>
                                      </p:cBhvr>
                                      <p:to>
                                        <p:strVal val="0.25"/>
                                      </p:to>
                                    </p:set>
                                    <p:animEffect filter="image" prLst="opacity: 0.25">
                                      <p:cBhvr rctx="IE">
                                        <p:cTn id="22" dur="indefinite"/>
                                        <p:tgtEl>
                                          <p:spTgt spid="33">
                                            <p:txEl>
                                              <p:pRg st="4" end="4"/>
                                            </p:txEl>
                                          </p:spTgt>
                                        </p:tgtEl>
                                      </p:cBhvr>
                                    </p:animEffect>
                                  </p:childTnLst>
                                </p:cTn>
                              </p:par>
                              <p:par>
                                <p:cTn id="23" presetID="9" presetClass="emph" presetSubtype="0" nodeType="withEffect">
                                  <p:stCondLst>
                                    <p:cond delay="0"/>
                                  </p:stCondLst>
                                  <p:childTnLst>
                                    <p:set>
                                      <p:cBhvr>
                                        <p:cTn id="24" dur="indefinite"/>
                                        <p:tgtEl>
                                          <p:spTgt spid="31">
                                            <p:txEl>
                                              <p:pRg st="2" end="2"/>
                                            </p:txEl>
                                          </p:spTgt>
                                        </p:tgtEl>
                                        <p:attrNameLst>
                                          <p:attrName>style.opacity</p:attrName>
                                        </p:attrNameLst>
                                      </p:cBhvr>
                                      <p:to>
                                        <p:strVal val="0.25"/>
                                      </p:to>
                                    </p:set>
                                    <p:animEffect filter="image" prLst="opacity: 0.25">
                                      <p:cBhvr rctx="IE">
                                        <p:cTn id="25" dur="indefinite"/>
                                        <p:tgtEl>
                                          <p:spTgt spid="31">
                                            <p:txEl>
                                              <p:pRg st="2" end="2"/>
                                            </p:txEl>
                                          </p:spTgt>
                                        </p:tgtEl>
                                      </p:cBhvr>
                                    </p:animEffect>
                                  </p:childTnLst>
                                </p:cTn>
                              </p:par>
                              <p:par>
                                <p:cTn id="26" presetID="9" presetClass="emph" presetSubtype="0" nodeType="withEffect">
                                  <p:stCondLst>
                                    <p:cond delay="0"/>
                                  </p:stCondLst>
                                  <p:childTnLst>
                                    <p:set>
                                      <p:cBhvr>
                                        <p:cTn id="27" dur="indefinite"/>
                                        <p:tgtEl>
                                          <p:spTgt spid="31">
                                            <p:txEl>
                                              <p:pRg st="3" end="3"/>
                                            </p:txEl>
                                          </p:spTgt>
                                        </p:tgtEl>
                                        <p:attrNameLst>
                                          <p:attrName>style.opacity</p:attrName>
                                        </p:attrNameLst>
                                      </p:cBhvr>
                                      <p:to>
                                        <p:strVal val="0.25"/>
                                      </p:to>
                                    </p:set>
                                    <p:animEffect filter="image" prLst="opacity: 0.25">
                                      <p:cBhvr rctx="IE">
                                        <p:cTn id="28" dur="indefinite"/>
                                        <p:tgtEl>
                                          <p:spTgt spid="31">
                                            <p:txEl>
                                              <p:pRg st="3" end="3"/>
                                            </p:txEl>
                                          </p:spTgt>
                                        </p:tgtEl>
                                      </p:cBhvr>
                                    </p:animEffect>
                                  </p:childTnLst>
                                </p:cTn>
                              </p:par>
                              <p:par>
                                <p:cTn id="29" presetID="9" presetClass="emph" presetSubtype="0" nodeType="withEffect">
                                  <p:stCondLst>
                                    <p:cond delay="0"/>
                                  </p:stCondLst>
                                  <p:childTnLst>
                                    <p:set>
                                      <p:cBhvr>
                                        <p:cTn id="30" dur="indefinite"/>
                                        <p:tgtEl>
                                          <p:spTgt spid="31">
                                            <p:txEl>
                                              <p:pRg st="4" end="4"/>
                                            </p:txEl>
                                          </p:spTgt>
                                        </p:tgtEl>
                                        <p:attrNameLst>
                                          <p:attrName>style.opacity</p:attrName>
                                        </p:attrNameLst>
                                      </p:cBhvr>
                                      <p:to>
                                        <p:strVal val="0.25"/>
                                      </p:to>
                                    </p:set>
                                    <p:animEffect filter="image" prLst="opacity: 0.25">
                                      <p:cBhvr rctx="IE">
                                        <p:cTn id="31" dur="indefinite"/>
                                        <p:tgtEl>
                                          <p:spTgt spid="31">
                                            <p:txEl>
                                              <p:pRg st="4" end="4"/>
                                            </p:txEl>
                                          </p:spTgt>
                                        </p:tgtEl>
                                      </p:cBhvr>
                                    </p:animEffect>
                                  </p:childTnLst>
                                </p:cTn>
                              </p:par>
                              <p:par>
                                <p:cTn id="32" presetID="9" presetClass="emph" presetSubtype="0" nodeType="withEffect">
                                  <p:stCondLst>
                                    <p:cond delay="0"/>
                                  </p:stCondLst>
                                  <p:childTnLst>
                                    <p:set>
                                      <p:cBhvr>
                                        <p:cTn id="33" dur="indefinite"/>
                                        <p:tgtEl>
                                          <p:spTgt spid="18">
                                            <p:txEl>
                                              <p:pRg st="1" end="1"/>
                                            </p:txEl>
                                          </p:spTgt>
                                        </p:tgtEl>
                                        <p:attrNameLst>
                                          <p:attrName>style.opacity</p:attrName>
                                        </p:attrNameLst>
                                      </p:cBhvr>
                                      <p:to>
                                        <p:strVal val="0.25"/>
                                      </p:to>
                                    </p:set>
                                    <p:animEffect filter="image" prLst="opacity: 0.25">
                                      <p:cBhvr rctx="IE">
                                        <p:cTn id="34" dur="indefinite"/>
                                        <p:tgtEl>
                                          <p:spTgt spid="18">
                                            <p:txEl>
                                              <p:pRg st="1" end="1"/>
                                            </p:txEl>
                                          </p:spTgt>
                                        </p:tgtEl>
                                      </p:cBhvr>
                                    </p:animEffect>
                                  </p:childTnLst>
                                </p:cTn>
                              </p:par>
                              <p:par>
                                <p:cTn id="35" presetID="9" presetClass="emph" presetSubtype="0" nodeType="withEffect">
                                  <p:stCondLst>
                                    <p:cond delay="0"/>
                                  </p:stCondLst>
                                  <p:childTnLst>
                                    <p:set>
                                      <p:cBhvr>
                                        <p:cTn id="36" dur="indefinite"/>
                                        <p:tgtEl>
                                          <p:spTgt spid="18">
                                            <p:txEl>
                                              <p:pRg st="2" end="2"/>
                                            </p:txEl>
                                          </p:spTgt>
                                        </p:tgtEl>
                                        <p:attrNameLst>
                                          <p:attrName>style.opacity</p:attrName>
                                        </p:attrNameLst>
                                      </p:cBhvr>
                                      <p:to>
                                        <p:strVal val="0.25"/>
                                      </p:to>
                                    </p:set>
                                    <p:animEffect filter="image" prLst="opacity: 0.25">
                                      <p:cBhvr rctx="IE">
                                        <p:cTn id="37" dur="indefinite"/>
                                        <p:tgtEl>
                                          <p:spTgt spid="18">
                                            <p:txEl>
                                              <p:pRg st="2" end="2"/>
                                            </p:txEl>
                                          </p:spTgt>
                                        </p:tgtEl>
                                      </p:cBhvr>
                                    </p:animEffect>
                                  </p:childTnLst>
                                </p:cTn>
                              </p:par>
                              <p:par>
                                <p:cTn id="38" presetID="9" presetClass="emph" presetSubtype="0" nodeType="withEffect">
                                  <p:stCondLst>
                                    <p:cond delay="0"/>
                                  </p:stCondLst>
                                  <p:childTnLst>
                                    <p:set>
                                      <p:cBhvr>
                                        <p:cTn id="39" dur="indefinite"/>
                                        <p:tgtEl>
                                          <p:spTgt spid="18">
                                            <p:txEl>
                                              <p:pRg st="3" end="3"/>
                                            </p:txEl>
                                          </p:spTgt>
                                        </p:tgtEl>
                                        <p:attrNameLst>
                                          <p:attrName>style.opacity</p:attrName>
                                        </p:attrNameLst>
                                      </p:cBhvr>
                                      <p:to>
                                        <p:strVal val="0.25"/>
                                      </p:to>
                                    </p:set>
                                    <p:animEffect filter="image" prLst="opacity: 0.25">
                                      <p:cBhvr rctx="IE">
                                        <p:cTn id="40" dur="indefinite"/>
                                        <p:tgtEl>
                                          <p:spTgt spid="18">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mph" presetSubtype="0" grpId="0" nodeType="clickEffect">
                                  <p:stCondLst>
                                    <p:cond delay="0"/>
                                  </p:stCondLst>
                                  <p:childTnLst>
                                    <p:set>
                                      <p:cBhvr>
                                        <p:cTn id="44" dur="indefinite"/>
                                        <p:tgtEl>
                                          <p:spTgt spid="32">
                                            <p:bg/>
                                          </p:spTgt>
                                        </p:tgtEl>
                                        <p:attrNameLst>
                                          <p:attrName>style.opacity</p:attrName>
                                        </p:attrNameLst>
                                      </p:cBhvr>
                                      <p:to>
                                        <p:strVal val="1"/>
                                      </p:to>
                                    </p:set>
                                    <p:animEffect filter="image" prLst="opacity: 1">
                                      <p:cBhvr rctx="IE">
                                        <p:cTn id="45" dur="indefinite"/>
                                        <p:tgtEl>
                                          <p:spTgt spid="32">
                                            <p:bg/>
                                          </p:spTgt>
                                        </p:tgtEl>
                                      </p:cBhvr>
                                    </p:animEffect>
                                  </p:childTnLst>
                                </p:cTn>
                              </p:par>
                              <p:par>
                                <p:cTn id="46" presetID="9" presetClass="emph" presetSubtype="0" grpId="0" nodeType="withEffect">
                                  <p:stCondLst>
                                    <p:cond delay="0"/>
                                  </p:stCondLst>
                                  <p:childTnLst>
                                    <p:set>
                                      <p:cBhvr>
                                        <p:cTn id="47" dur="indefinite"/>
                                        <p:tgtEl>
                                          <p:spTgt spid="32">
                                            <p:txEl>
                                              <p:pRg st="0" end="0"/>
                                            </p:txEl>
                                          </p:spTgt>
                                        </p:tgtEl>
                                        <p:attrNameLst>
                                          <p:attrName>style.opacity</p:attrName>
                                        </p:attrNameLst>
                                      </p:cBhvr>
                                      <p:to>
                                        <p:strVal val="1"/>
                                      </p:to>
                                    </p:set>
                                    <p:animEffect filter="image" prLst="opacity: 1">
                                      <p:cBhvr rctx="IE">
                                        <p:cTn id="48" dur="indefinite"/>
                                        <p:tgtEl>
                                          <p:spTgt spid="32">
                                            <p:txEl>
                                              <p:pRg st="0" end="0"/>
                                            </p:txEl>
                                          </p:spTgt>
                                        </p:tgtEl>
                                      </p:cBhvr>
                                    </p:animEffect>
                                  </p:childTnLst>
                                </p:cTn>
                              </p:par>
                              <p:par>
                                <p:cTn id="49" presetID="9" presetClass="emph" presetSubtype="0" grpId="0" nodeType="withEffect">
                                  <p:stCondLst>
                                    <p:cond delay="0"/>
                                  </p:stCondLst>
                                  <p:childTnLst>
                                    <p:set>
                                      <p:cBhvr>
                                        <p:cTn id="50" dur="indefinite"/>
                                        <p:tgtEl>
                                          <p:spTgt spid="32">
                                            <p:txEl>
                                              <p:pRg st="2" end="2"/>
                                            </p:txEl>
                                          </p:spTgt>
                                        </p:tgtEl>
                                        <p:attrNameLst>
                                          <p:attrName>style.opacity</p:attrName>
                                        </p:attrNameLst>
                                      </p:cBhvr>
                                      <p:to>
                                        <p:strVal val="1"/>
                                      </p:to>
                                    </p:set>
                                    <p:animEffect filter="image" prLst="opacity: 1">
                                      <p:cBhvr rctx="IE">
                                        <p:cTn id="51" dur="indefinite"/>
                                        <p:tgtEl>
                                          <p:spTgt spid="32">
                                            <p:txEl>
                                              <p:pRg st="2" end="2"/>
                                            </p:txEl>
                                          </p:spTgt>
                                        </p:tgtEl>
                                      </p:cBhvr>
                                    </p:animEffect>
                                  </p:childTnLst>
                                </p:cTn>
                              </p:par>
                              <p:par>
                                <p:cTn id="52" presetID="9" presetClass="emph" presetSubtype="0" grpId="0" nodeType="withEffect">
                                  <p:stCondLst>
                                    <p:cond delay="0"/>
                                  </p:stCondLst>
                                  <p:childTnLst>
                                    <p:set>
                                      <p:cBhvr>
                                        <p:cTn id="53" dur="indefinite"/>
                                        <p:tgtEl>
                                          <p:spTgt spid="32">
                                            <p:txEl>
                                              <p:pRg st="3" end="3"/>
                                            </p:txEl>
                                          </p:spTgt>
                                        </p:tgtEl>
                                        <p:attrNameLst>
                                          <p:attrName>style.opacity</p:attrName>
                                        </p:attrNameLst>
                                      </p:cBhvr>
                                      <p:to>
                                        <p:strVal val="1"/>
                                      </p:to>
                                    </p:set>
                                    <p:animEffect filter="image" prLst="opacity: 1">
                                      <p:cBhvr rctx="IE">
                                        <p:cTn id="54" dur="indefinite"/>
                                        <p:tgtEl>
                                          <p:spTgt spid="32">
                                            <p:txEl>
                                              <p:pRg st="3" end="3"/>
                                            </p:txEl>
                                          </p:spTgt>
                                        </p:tgtEl>
                                      </p:cBhvr>
                                    </p:animEffect>
                                  </p:childTnLst>
                                </p:cTn>
                              </p:par>
                              <p:par>
                                <p:cTn id="55" presetID="9" presetClass="emph" presetSubtype="0" grpId="0" nodeType="withEffect">
                                  <p:stCondLst>
                                    <p:cond delay="0"/>
                                  </p:stCondLst>
                                  <p:childTnLst>
                                    <p:set>
                                      <p:cBhvr>
                                        <p:cTn id="56" dur="indefinite"/>
                                        <p:tgtEl>
                                          <p:spTgt spid="32">
                                            <p:txEl>
                                              <p:pRg st="4" end="4"/>
                                            </p:txEl>
                                          </p:spTgt>
                                        </p:tgtEl>
                                        <p:attrNameLst>
                                          <p:attrName>style.opacity</p:attrName>
                                        </p:attrNameLst>
                                      </p:cBhvr>
                                      <p:to>
                                        <p:strVal val="1"/>
                                      </p:to>
                                    </p:set>
                                    <p:animEffect filter="image" prLst="opacity: 1">
                                      <p:cBhvr rctx="IE">
                                        <p:cTn id="57" dur="indefinite"/>
                                        <p:tgtEl>
                                          <p:spTgt spid="32">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nodeType="clickEffect">
                                  <p:stCondLst>
                                    <p:cond delay="0"/>
                                  </p:stCondLst>
                                  <p:childTnLst>
                                    <p:set>
                                      <p:cBhvr>
                                        <p:cTn id="61" dur="indefinite"/>
                                        <p:tgtEl>
                                          <p:spTgt spid="33">
                                            <p:txEl>
                                              <p:pRg st="2" end="2"/>
                                            </p:txEl>
                                          </p:spTgt>
                                        </p:tgtEl>
                                        <p:attrNameLst>
                                          <p:attrName>style.opacity</p:attrName>
                                        </p:attrNameLst>
                                      </p:cBhvr>
                                      <p:to>
                                        <p:strVal val="1"/>
                                      </p:to>
                                    </p:set>
                                    <p:animEffect filter="image" prLst="opacity: 1">
                                      <p:cBhvr rctx="IE">
                                        <p:cTn id="62" dur="indefinite"/>
                                        <p:tgtEl>
                                          <p:spTgt spid="33">
                                            <p:txEl>
                                              <p:pRg st="2" end="2"/>
                                            </p:txEl>
                                          </p:spTgt>
                                        </p:tgtEl>
                                      </p:cBhvr>
                                    </p:animEffect>
                                  </p:childTnLst>
                                </p:cTn>
                              </p:par>
                              <p:par>
                                <p:cTn id="63" presetID="9" presetClass="emph" presetSubtype="0" nodeType="withEffect">
                                  <p:stCondLst>
                                    <p:cond delay="0"/>
                                  </p:stCondLst>
                                  <p:childTnLst>
                                    <p:set>
                                      <p:cBhvr>
                                        <p:cTn id="64" dur="indefinite"/>
                                        <p:tgtEl>
                                          <p:spTgt spid="33">
                                            <p:txEl>
                                              <p:pRg st="3" end="3"/>
                                            </p:txEl>
                                          </p:spTgt>
                                        </p:tgtEl>
                                        <p:attrNameLst>
                                          <p:attrName>style.opacity</p:attrName>
                                        </p:attrNameLst>
                                      </p:cBhvr>
                                      <p:to>
                                        <p:strVal val="1"/>
                                      </p:to>
                                    </p:set>
                                    <p:animEffect filter="image" prLst="opacity: 1">
                                      <p:cBhvr rctx="IE">
                                        <p:cTn id="65" dur="indefinite"/>
                                        <p:tgtEl>
                                          <p:spTgt spid="33">
                                            <p:txEl>
                                              <p:pRg st="3" end="3"/>
                                            </p:txEl>
                                          </p:spTgt>
                                        </p:tgtEl>
                                      </p:cBhvr>
                                    </p:animEffect>
                                  </p:childTnLst>
                                </p:cTn>
                              </p:par>
                              <p:par>
                                <p:cTn id="66" presetID="9" presetClass="emph" presetSubtype="0" nodeType="withEffect">
                                  <p:stCondLst>
                                    <p:cond delay="0"/>
                                  </p:stCondLst>
                                  <p:childTnLst>
                                    <p:set>
                                      <p:cBhvr>
                                        <p:cTn id="67" dur="indefinite"/>
                                        <p:tgtEl>
                                          <p:spTgt spid="33">
                                            <p:txEl>
                                              <p:pRg st="4" end="4"/>
                                            </p:txEl>
                                          </p:spTgt>
                                        </p:tgtEl>
                                        <p:attrNameLst>
                                          <p:attrName>style.opacity</p:attrName>
                                        </p:attrNameLst>
                                      </p:cBhvr>
                                      <p:to>
                                        <p:strVal val="1"/>
                                      </p:to>
                                    </p:set>
                                    <p:animEffect filter="image" prLst="opacity: 1">
                                      <p:cBhvr rctx="IE">
                                        <p:cTn id="68" dur="indefinite"/>
                                        <p:tgtEl>
                                          <p:spTgt spid="33">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mph" presetSubtype="0" nodeType="clickEffect">
                                  <p:stCondLst>
                                    <p:cond delay="0"/>
                                  </p:stCondLst>
                                  <p:childTnLst>
                                    <p:set>
                                      <p:cBhvr>
                                        <p:cTn id="72" dur="indefinite"/>
                                        <p:tgtEl>
                                          <p:spTgt spid="31">
                                            <p:txEl>
                                              <p:pRg st="2" end="2"/>
                                            </p:txEl>
                                          </p:spTgt>
                                        </p:tgtEl>
                                        <p:attrNameLst>
                                          <p:attrName>style.opacity</p:attrName>
                                        </p:attrNameLst>
                                      </p:cBhvr>
                                      <p:to>
                                        <p:strVal val="1"/>
                                      </p:to>
                                    </p:set>
                                    <p:animEffect filter="image" prLst="opacity: 1">
                                      <p:cBhvr rctx="IE">
                                        <p:cTn id="73" dur="indefinite"/>
                                        <p:tgtEl>
                                          <p:spTgt spid="31">
                                            <p:txEl>
                                              <p:pRg st="2" end="2"/>
                                            </p:txEl>
                                          </p:spTgt>
                                        </p:tgtEl>
                                      </p:cBhvr>
                                    </p:animEffect>
                                  </p:childTnLst>
                                </p:cTn>
                              </p:par>
                              <p:par>
                                <p:cTn id="74" presetID="9" presetClass="emph" presetSubtype="0" nodeType="withEffect">
                                  <p:stCondLst>
                                    <p:cond delay="0"/>
                                  </p:stCondLst>
                                  <p:childTnLst>
                                    <p:set>
                                      <p:cBhvr>
                                        <p:cTn id="75" dur="indefinite"/>
                                        <p:tgtEl>
                                          <p:spTgt spid="31">
                                            <p:txEl>
                                              <p:pRg st="3" end="3"/>
                                            </p:txEl>
                                          </p:spTgt>
                                        </p:tgtEl>
                                        <p:attrNameLst>
                                          <p:attrName>style.opacity</p:attrName>
                                        </p:attrNameLst>
                                      </p:cBhvr>
                                      <p:to>
                                        <p:strVal val="1"/>
                                      </p:to>
                                    </p:set>
                                    <p:animEffect filter="image" prLst="opacity: 1">
                                      <p:cBhvr rctx="IE">
                                        <p:cTn id="76" dur="indefinite"/>
                                        <p:tgtEl>
                                          <p:spTgt spid="31">
                                            <p:txEl>
                                              <p:pRg st="3" end="3"/>
                                            </p:txEl>
                                          </p:spTgt>
                                        </p:tgtEl>
                                      </p:cBhvr>
                                    </p:animEffect>
                                  </p:childTnLst>
                                </p:cTn>
                              </p:par>
                              <p:par>
                                <p:cTn id="77" presetID="9" presetClass="emph" presetSubtype="0" nodeType="withEffect">
                                  <p:stCondLst>
                                    <p:cond delay="0"/>
                                  </p:stCondLst>
                                  <p:childTnLst>
                                    <p:set>
                                      <p:cBhvr>
                                        <p:cTn id="78" dur="indefinite"/>
                                        <p:tgtEl>
                                          <p:spTgt spid="31">
                                            <p:txEl>
                                              <p:pRg st="4" end="4"/>
                                            </p:txEl>
                                          </p:spTgt>
                                        </p:tgtEl>
                                        <p:attrNameLst>
                                          <p:attrName>style.opacity</p:attrName>
                                        </p:attrNameLst>
                                      </p:cBhvr>
                                      <p:to>
                                        <p:strVal val="1"/>
                                      </p:to>
                                    </p:set>
                                    <p:animEffect filter="image" prLst="opacity: 1">
                                      <p:cBhvr rctx="IE">
                                        <p:cTn id="79" dur="indefinite"/>
                                        <p:tgtEl>
                                          <p:spTgt spid="31">
                                            <p:txEl>
                                              <p:pRg st="4" end="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mph" presetSubtype="0" nodeType="clickEffect">
                                  <p:stCondLst>
                                    <p:cond delay="0"/>
                                  </p:stCondLst>
                                  <p:childTnLst>
                                    <p:set>
                                      <p:cBhvr>
                                        <p:cTn id="83" dur="indefinite"/>
                                        <p:tgtEl>
                                          <p:spTgt spid="18">
                                            <p:txEl>
                                              <p:pRg st="0" end="0"/>
                                            </p:txEl>
                                          </p:spTgt>
                                        </p:tgtEl>
                                        <p:attrNameLst>
                                          <p:attrName>style.opacity</p:attrName>
                                        </p:attrNameLst>
                                      </p:cBhvr>
                                      <p:to>
                                        <p:strVal val="1"/>
                                      </p:to>
                                    </p:set>
                                    <p:animEffect filter="image" prLst="opacity: 1">
                                      <p:cBhvr rctx="IE">
                                        <p:cTn id="84" dur="indefinite"/>
                                        <p:tgtEl>
                                          <p:spTgt spid="18">
                                            <p:txEl>
                                              <p:pRg st="0" end="0"/>
                                            </p:txEl>
                                          </p:spTgt>
                                        </p:tgtEl>
                                      </p:cBhvr>
                                    </p:animEffect>
                                  </p:childTnLst>
                                </p:cTn>
                              </p:par>
                              <p:par>
                                <p:cTn id="85" presetID="9" presetClass="emph" presetSubtype="0" nodeType="withEffect">
                                  <p:stCondLst>
                                    <p:cond delay="0"/>
                                  </p:stCondLst>
                                  <p:childTnLst>
                                    <p:set>
                                      <p:cBhvr>
                                        <p:cTn id="86" dur="indefinite"/>
                                        <p:tgtEl>
                                          <p:spTgt spid="18">
                                            <p:txEl>
                                              <p:pRg st="1" end="1"/>
                                            </p:txEl>
                                          </p:spTgt>
                                        </p:tgtEl>
                                        <p:attrNameLst>
                                          <p:attrName>style.opacity</p:attrName>
                                        </p:attrNameLst>
                                      </p:cBhvr>
                                      <p:to>
                                        <p:strVal val="1"/>
                                      </p:to>
                                    </p:set>
                                    <p:animEffect filter="image" prLst="opacity: 1">
                                      <p:cBhvr rctx="IE">
                                        <p:cTn id="87" dur="indefinite"/>
                                        <p:tgtEl>
                                          <p:spTgt spid="18">
                                            <p:txEl>
                                              <p:pRg st="1" end="1"/>
                                            </p:txEl>
                                          </p:spTgt>
                                        </p:tgtEl>
                                      </p:cBhvr>
                                    </p:animEffect>
                                  </p:childTnLst>
                                </p:cTn>
                              </p:par>
                              <p:par>
                                <p:cTn id="88" presetID="9" presetClass="emph" presetSubtype="0" nodeType="withEffect">
                                  <p:stCondLst>
                                    <p:cond delay="0"/>
                                  </p:stCondLst>
                                  <p:childTnLst>
                                    <p:set>
                                      <p:cBhvr>
                                        <p:cTn id="89" dur="indefinite"/>
                                        <p:tgtEl>
                                          <p:spTgt spid="18">
                                            <p:txEl>
                                              <p:pRg st="2" end="2"/>
                                            </p:txEl>
                                          </p:spTgt>
                                        </p:tgtEl>
                                        <p:attrNameLst>
                                          <p:attrName>style.opacity</p:attrName>
                                        </p:attrNameLst>
                                      </p:cBhvr>
                                      <p:to>
                                        <p:strVal val="1"/>
                                      </p:to>
                                    </p:set>
                                    <p:animEffect filter="image" prLst="opacity: 1">
                                      <p:cBhvr rctx="IE">
                                        <p:cTn id="90" dur="indefinite"/>
                                        <p:tgtEl>
                                          <p:spTgt spid="18">
                                            <p:txEl>
                                              <p:pRg st="2" end="2"/>
                                            </p:txEl>
                                          </p:spTgt>
                                        </p:tgtEl>
                                      </p:cBhvr>
                                    </p:animEffect>
                                  </p:childTnLst>
                                </p:cTn>
                              </p:par>
                              <p:par>
                                <p:cTn id="91" presetID="9" presetClass="emph" presetSubtype="0" nodeType="withEffect">
                                  <p:stCondLst>
                                    <p:cond delay="0"/>
                                  </p:stCondLst>
                                  <p:childTnLst>
                                    <p:set>
                                      <p:cBhvr>
                                        <p:cTn id="92" dur="indefinite"/>
                                        <p:tgtEl>
                                          <p:spTgt spid="18">
                                            <p:txEl>
                                              <p:pRg st="3" end="3"/>
                                            </p:txEl>
                                          </p:spTgt>
                                        </p:tgtEl>
                                        <p:attrNameLst>
                                          <p:attrName>style.opacity</p:attrName>
                                        </p:attrNameLst>
                                      </p:cBhvr>
                                      <p:to>
                                        <p:strVal val="1"/>
                                      </p:to>
                                    </p:set>
                                    <p:animEffect filter="image" prLst="opacity: 1">
                                      <p:cBhvr rctx="IE">
                                        <p:cTn id="93" dur="indefinite"/>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allAtOnce"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87089" y="1254034"/>
            <a:ext cx="3672127" cy="970054"/>
          </a:xfrm>
        </p:spPr>
        <p:txBody>
          <a:bodyPr wrap="square">
            <a:noAutofit/>
          </a:bodyPr>
          <a:lstStyle/>
          <a:p>
            <a:r>
              <a:rPr lang="zh-CN" altLang="en-US">
                <a:ea typeface="Noto Sans CJK SC Bold" panose="020B0800000000000000" pitchFamily="34" charset="-128"/>
              </a:rPr>
              <a:t>待人处事风格行为</a:t>
            </a:r>
            <a:endParaRPr lang="zh-CN" altLang="en-US" baseline="30000" dirty="0">
              <a:ea typeface="Noto Sans CJK SC Bold" panose="020B0800000000000000" pitchFamily="34" charset="-128"/>
            </a:endParaRP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4051" y="229194"/>
            <a:ext cx="7793037" cy="5715000"/>
          </a:xfrm>
        </p:spPr>
        <p:txBody>
          <a:bodyPr wrap="square">
            <a:noAutofit/>
          </a:bodyPr>
          <a:lstStyle/>
          <a:p>
            <a:r>
              <a:rPr lang="zh-CN" altLang="en-US">
                <a:ea typeface="Noto Sans CJK SC Regular" panose="020B0500000000000000" pitchFamily="34" charset="-128"/>
              </a:rPr>
              <a:t> </a:t>
            </a:r>
            <a:endParaRPr lang="zh-CN" altLang="en-US" dirty="0">
              <a:ea typeface="Noto Sans CJK SC Regular" panose="020B0500000000000000" pitchFamily="34" charset="-128"/>
            </a:endParaRP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28</a:t>
            </a:fld>
            <a:endParaRPr lang="zh-CN" altLang="en-US" dirty="0">
              <a:ea typeface="Noto Sans CJK SC Regular" panose="020B0500000000000000" pitchFamily="34" charset="-128"/>
            </a:endParaRPr>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4050" y="380813"/>
            <a:ext cx="7785659"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dirty="0">
                <a:ea typeface="Noto Sans CJK SC Bold" panose="020B0800000000000000" pitchFamily="34" charset="-128"/>
              </a:rPr>
              <a:t>控制情绪</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4052" y="5494816"/>
            <a:ext cx="7793036"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dirty="0">
                <a:ea typeface="Noto Sans CJK SC Bold" panose="020B0800000000000000" pitchFamily="34" charset="-128"/>
              </a:rPr>
              <a:t>流露情绪</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92761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gn="r">
              <a:lnSpc>
                <a:spcPct val="85000"/>
              </a:lnSpc>
              <a:defRPr b="1">
                <a:solidFill>
                  <a:schemeClr val="accent6"/>
                </a:solidFill>
              </a:defRPr>
            </a:pPr>
            <a:r>
              <a:rPr lang="zh-CN" altLang="en-US" dirty="0">
                <a:ea typeface="Noto Sans CJK SC Bold" panose="020B0800000000000000" pitchFamily="34" charset="-128"/>
              </a:rPr>
              <a:t>征询意见</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92258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nSpc>
                <a:spcPct val="85000"/>
              </a:lnSpc>
              <a:defRPr b="1">
                <a:solidFill>
                  <a:schemeClr val="accent6"/>
                </a:solidFill>
              </a:defRPr>
            </a:pPr>
            <a:r>
              <a:rPr lang="zh-CN" altLang="en-US">
                <a:ea typeface="Noto Sans CJK SC Bold" panose="020B0800000000000000" pitchFamily="34" charset="-128"/>
              </a:rPr>
              <a:t>表达意见</a:t>
            </a:r>
            <a:endParaRPr lang="zh-CN" altLang="en-US" dirty="0">
              <a:ea typeface="Noto Sans CJK SC Bold" panose="020B0800000000000000" pitchFamily="34" charset="-128"/>
            </a:endParaRPr>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5838824" y="3681890"/>
            <a:ext cx="1762539" cy="213055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亲切型</a:t>
            </a:r>
          </a:p>
          <a:p>
            <a:pPr algn="r">
              <a:lnSpc>
                <a:spcPct val="85000"/>
              </a:lnSpc>
            </a:pPr>
            <a:endParaRPr lang="zh-CN" altLang="en-US" sz="1400" dirty="0">
              <a:solidFill>
                <a:schemeClr val="tx2"/>
              </a:solidFill>
              <a:ea typeface="Noto Sans CJK SC Regular" panose="020B0500000000000000" pitchFamily="34" charset="-128"/>
            </a:endParaRPr>
          </a:p>
          <a:p>
            <a:pPr algn="r">
              <a:lnSpc>
                <a:spcPct val="90000"/>
              </a:lnSpc>
              <a:defRPr sz="1400">
                <a:solidFill>
                  <a:schemeClr val="tx1"/>
                </a:solidFill>
                <a:cs typeface="Arial" panose="020B0604020202020204" pitchFamily="34" charset="0"/>
              </a:defRPr>
            </a:pPr>
            <a:r>
              <a:rPr lang="zh-CN" altLang="en-US" dirty="0">
                <a:ea typeface="Noto Sans CJK SC Regular" panose="020B0500000000000000" pitchFamily="34" charset="-128"/>
              </a:rPr>
              <a:t>节奏较慢</a:t>
            </a:r>
          </a:p>
          <a:p>
            <a:pPr algn="r">
              <a:lnSpc>
                <a:spcPct val="90000"/>
              </a:lnSpc>
              <a:defRPr sz="1400">
                <a:solidFill>
                  <a:schemeClr val="tx1"/>
                </a:solidFill>
                <a:cs typeface="Arial" panose="020B0604020202020204" pitchFamily="34" charset="0"/>
              </a:defRPr>
            </a:pPr>
            <a:r>
              <a:rPr lang="zh-CN" altLang="en-US" dirty="0">
                <a:ea typeface="Noto Sans CJK SC Regular" panose="020B0500000000000000" pitchFamily="34" charset="-128"/>
              </a:rPr>
              <a:t> 努力联系</a:t>
            </a:r>
          </a:p>
          <a:p>
            <a:pPr algn="r">
              <a:lnSpc>
                <a:spcPct val="90000"/>
              </a:lnSpc>
              <a:defRPr sz="1400">
                <a:solidFill>
                  <a:schemeClr val="tx1"/>
                </a:solidFill>
                <a:cs typeface="Arial" panose="020B0604020202020204" pitchFamily="34" charset="0"/>
              </a:defRPr>
            </a:pPr>
            <a:r>
              <a:rPr lang="zh-CN" altLang="en-US" dirty="0">
                <a:ea typeface="Noto Sans CJK SC Regular" panose="020B0500000000000000" pitchFamily="34" charset="-128"/>
              </a:rPr>
              <a:t> 较少关注影响变化</a:t>
            </a:r>
          </a:p>
          <a:p>
            <a:pPr algn="r">
              <a:lnSpc>
                <a:spcPct val="90000"/>
              </a:lnSpc>
              <a:defRPr sz="1400">
                <a:solidFill>
                  <a:schemeClr val="tx1"/>
                </a:solidFill>
                <a:cs typeface="Arial" panose="020B0604020202020204" pitchFamily="34" charset="0"/>
              </a:defRPr>
            </a:pPr>
            <a:r>
              <a:rPr lang="zh-CN" altLang="en-US" dirty="0">
                <a:ea typeface="Noto Sans CJK SC Regular" panose="020B0500000000000000" pitchFamily="34" charset="-128"/>
              </a:rPr>
              <a:t> 注重当前时间段</a:t>
            </a:r>
          </a:p>
          <a:p>
            <a:pPr algn="r">
              <a:lnSpc>
                <a:spcPct val="90000"/>
              </a:lnSpc>
              <a:defRPr sz="1400">
                <a:solidFill>
                  <a:schemeClr val="tx1"/>
                </a:solidFill>
                <a:cs typeface="Arial" panose="020B0604020202020204" pitchFamily="34" charset="0"/>
              </a:defRPr>
            </a:pPr>
            <a:r>
              <a:rPr lang="zh-CN" altLang="en-US" dirty="0">
                <a:ea typeface="Noto Sans CJK SC Regular" panose="020B0500000000000000" pitchFamily="34" charset="-128"/>
              </a:rPr>
              <a:t> 展现支持行为</a:t>
            </a:r>
          </a:p>
          <a:p>
            <a:pPr algn="r">
              <a:lnSpc>
                <a:spcPct val="90000"/>
              </a:lnSpc>
              <a:defRPr sz="1400">
                <a:solidFill>
                  <a:schemeClr val="tx1"/>
                </a:solidFill>
                <a:cs typeface="Arial" panose="020B0604020202020204" pitchFamily="34" charset="0"/>
              </a:defRPr>
            </a:pPr>
            <a:r>
              <a:rPr lang="zh-CN" altLang="en-US" dirty="0">
                <a:ea typeface="Noto Sans CJK SC Regular" panose="020B0500000000000000" pitchFamily="34" charset="-128"/>
              </a:rPr>
              <a:t> 避免冲突</a:t>
            </a:r>
          </a:p>
          <a:p>
            <a:pPr>
              <a:lnSpc>
                <a:spcPct val="85000"/>
              </a:lnSpc>
            </a:pPr>
            <a:endParaRPr lang="zh-CN" altLang="en-US" sz="1400" dirty="0">
              <a:solidFill>
                <a:schemeClr val="tx2"/>
              </a:solidFill>
              <a:ea typeface="Noto Sans CJK SC Regular" panose="020B0500000000000000" pitchFamily="34" charset="-128"/>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93384" y="1113953"/>
            <a:ext cx="1699204"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进取型</a:t>
            </a:r>
            <a:br>
              <a:rPr lang="zh-CN" altLang="en-US" sz="1400" dirty="0">
                <a:solidFill>
                  <a:schemeClr val="tx2"/>
                </a:solidFill>
                <a:latin typeface="Noto Sans CJK SC Black" panose="020B0A00000000000000" pitchFamily="34" charset="-128"/>
                <a:ea typeface="Noto Sans CJK SC Black" panose="020B0A00000000000000" pitchFamily="34" charset="-128"/>
              </a:rPr>
            </a:br>
            <a:endParaRPr lang="zh-CN" altLang="en-US" sz="1400" dirty="0">
              <a:solidFill>
                <a:schemeClr val="tx2"/>
              </a:solidFill>
              <a:latin typeface="Noto Sans CJK SC Black" panose="020B0A00000000000000" pitchFamily="34" charset="-128"/>
              <a:ea typeface="Noto Sans CJK SC Black" panose="020B0A00000000000000" pitchFamily="34" charset="-128"/>
            </a:endParaRPr>
          </a:p>
          <a:p>
            <a:pPr>
              <a:lnSpc>
                <a:spcPct val="90000"/>
              </a:lnSpc>
              <a:defRPr sz="1400">
                <a:solidFill>
                  <a:schemeClr val="tx1"/>
                </a:solidFill>
                <a:cs typeface="Arial" panose="020B0604020202020204" pitchFamily="34" charset="0"/>
              </a:defRPr>
            </a:pPr>
            <a:r>
              <a:rPr lang="zh-CN" altLang="en-US" dirty="0">
                <a:ea typeface="Noto Sans CJK SC Regular" panose="020B0500000000000000" pitchFamily="34" charset="-128"/>
              </a:rPr>
              <a:t>节奏较快</a:t>
            </a:r>
          </a:p>
          <a:p>
            <a:pPr>
              <a:lnSpc>
                <a:spcPct val="90000"/>
              </a:lnSpc>
              <a:defRPr sz="1400">
                <a:solidFill>
                  <a:schemeClr val="tx1"/>
                </a:solidFill>
                <a:cs typeface="Arial" panose="020B0604020202020204" pitchFamily="34" charset="0"/>
              </a:defRPr>
            </a:pPr>
            <a:r>
              <a:rPr lang="zh-CN" altLang="en-US" dirty="0">
                <a:ea typeface="Noto Sans CJK SC Regular" panose="020B0500000000000000" pitchFamily="34" charset="-128"/>
              </a:rPr>
              <a:t>希望掌握节奏</a:t>
            </a:r>
          </a:p>
          <a:p>
            <a:pPr>
              <a:lnSpc>
                <a:spcPct val="90000"/>
              </a:lnSpc>
              <a:defRPr sz="1400">
                <a:solidFill>
                  <a:schemeClr val="tx1"/>
                </a:solidFill>
                <a:cs typeface="Arial" panose="020B0604020202020204" pitchFamily="34" charset="0"/>
              </a:defRPr>
            </a:pPr>
            <a:r>
              <a:rPr lang="zh-CN" altLang="en-US" dirty="0">
                <a:ea typeface="Noto Sans CJK SC Regular" panose="020B0500000000000000" pitchFamily="34" charset="-128"/>
              </a:rPr>
              <a:t>较少关注关系</a:t>
            </a:r>
          </a:p>
          <a:p>
            <a:pPr>
              <a:lnSpc>
                <a:spcPct val="90000"/>
              </a:lnSpc>
              <a:defRPr sz="1400">
                <a:solidFill>
                  <a:schemeClr val="tx1"/>
                </a:solidFill>
                <a:cs typeface="Arial" panose="020B0604020202020204" pitchFamily="34" charset="0"/>
              </a:defRPr>
            </a:pPr>
            <a:r>
              <a:rPr lang="zh-CN" altLang="en-US" dirty="0">
                <a:ea typeface="Noto Sans CJK SC Regular" panose="020B0500000000000000" pitchFamily="34" charset="-128"/>
              </a:rPr>
              <a:t>注重当前时间段</a:t>
            </a:r>
          </a:p>
          <a:p>
            <a:pPr>
              <a:lnSpc>
                <a:spcPct val="90000"/>
              </a:lnSpc>
              <a:defRPr sz="1400">
                <a:solidFill>
                  <a:schemeClr val="tx1"/>
                </a:solidFill>
                <a:cs typeface="Arial" panose="020B0604020202020204" pitchFamily="34" charset="0"/>
              </a:defRPr>
            </a:pPr>
            <a:r>
              <a:rPr lang="zh-CN" altLang="en-US" dirty="0">
                <a:ea typeface="Noto Sans CJK SC Regular" panose="020B0500000000000000" pitchFamily="34" charset="-128"/>
              </a:rPr>
              <a:t>指导他人的行为</a:t>
            </a:r>
          </a:p>
          <a:p>
            <a:pPr>
              <a:lnSpc>
                <a:spcPct val="90000"/>
              </a:lnSpc>
              <a:defRPr sz="1400">
                <a:solidFill>
                  <a:schemeClr val="tx1"/>
                </a:solidFill>
                <a:cs typeface="Arial" panose="020B0604020202020204" pitchFamily="34" charset="0"/>
              </a:defRPr>
            </a:pPr>
            <a:r>
              <a:rPr lang="zh-CN" altLang="en-US" dirty="0">
                <a:ea typeface="Noto Sans CJK SC Regular" panose="020B0500000000000000" pitchFamily="34" charset="-128"/>
              </a:rPr>
              <a:t>避免不作为</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613130" y="3681890"/>
            <a:ext cx="1683395"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表达型</a:t>
            </a:r>
          </a:p>
          <a:p>
            <a:pPr>
              <a:lnSpc>
                <a:spcPct val="85000"/>
              </a:lnSpc>
            </a:pPr>
            <a:endParaRPr lang="zh-CN" altLang="en-US" sz="1400" dirty="0">
              <a:solidFill>
                <a:schemeClr val="tx2"/>
              </a:solidFill>
              <a:latin typeface="Noto Sans CJK SC Black" panose="020B0A00000000000000" pitchFamily="34" charset="-128"/>
              <a:ea typeface="Noto Sans CJK SC Black" panose="020B0A00000000000000" pitchFamily="34" charset="-128"/>
            </a:endParaRPr>
          </a:p>
          <a:p>
            <a:pPr>
              <a:lnSpc>
                <a:spcPct val="90000"/>
              </a:lnSpc>
              <a:defRPr sz="1400">
                <a:solidFill>
                  <a:schemeClr val="tx1"/>
                </a:solidFill>
                <a:cs typeface="Arial" panose="020B0604020202020204" pitchFamily="34" charset="0"/>
              </a:defRPr>
            </a:pPr>
            <a:r>
              <a:rPr lang="zh-CN" altLang="en-US" dirty="0">
                <a:ea typeface="Noto Sans CJK SC Regular" panose="020B0500000000000000" pitchFamily="34" charset="-128"/>
              </a:rPr>
              <a:t>节奏较快</a:t>
            </a:r>
          </a:p>
          <a:p>
            <a:pPr>
              <a:lnSpc>
                <a:spcPct val="90000"/>
              </a:lnSpc>
              <a:defRPr sz="1400">
                <a:solidFill>
                  <a:schemeClr val="tx1"/>
                </a:solidFill>
                <a:cs typeface="Arial" panose="020B0604020202020204" pitchFamily="34" charset="0"/>
              </a:defRPr>
            </a:pPr>
            <a:r>
              <a:rPr lang="zh-CN" altLang="en-US" dirty="0">
                <a:ea typeface="Noto Sans CJK SC Regular" panose="020B0500000000000000" pitchFamily="34" charset="-128"/>
              </a:rPr>
              <a:t>努力参与</a:t>
            </a:r>
          </a:p>
          <a:p>
            <a:pPr>
              <a:lnSpc>
                <a:spcPct val="90000"/>
              </a:lnSpc>
              <a:defRPr sz="1400">
                <a:solidFill>
                  <a:schemeClr val="tx1"/>
                </a:solidFill>
                <a:cs typeface="Arial" panose="020B0604020202020204" pitchFamily="34" charset="0"/>
              </a:defRPr>
            </a:pPr>
            <a:r>
              <a:rPr lang="zh-CN" altLang="en-US" dirty="0">
                <a:ea typeface="Noto Sans CJK SC Regular" panose="020B0500000000000000" pitchFamily="34" charset="-128"/>
              </a:rPr>
              <a:t>较少关注常规</a:t>
            </a:r>
          </a:p>
          <a:p>
            <a:pPr>
              <a:lnSpc>
                <a:spcPct val="90000"/>
              </a:lnSpc>
              <a:defRPr sz="1400">
                <a:solidFill>
                  <a:schemeClr val="tx1"/>
                </a:solidFill>
                <a:cs typeface="Arial" panose="020B0604020202020204" pitchFamily="34" charset="0"/>
              </a:defRPr>
            </a:pPr>
            <a:r>
              <a:rPr lang="zh-CN" altLang="en-US" dirty="0">
                <a:ea typeface="Noto Sans CJK SC Regular" panose="020B0500000000000000" pitchFamily="34" charset="-128"/>
              </a:rPr>
              <a:t>注重未来时间段</a:t>
            </a:r>
          </a:p>
          <a:p>
            <a:pPr>
              <a:lnSpc>
                <a:spcPct val="90000"/>
              </a:lnSpc>
              <a:defRPr sz="1400">
                <a:solidFill>
                  <a:schemeClr val="tx1"/>
                </a:solidFill>
                <a:cs typeface="Arial" panose="020B0604020202020204" pitchFamily="34" charset="0"/>
              </a:defRPr>
            </a:pPr>
            <a:r>
              <a:rPr lang="zh-CN" altLang="en-US" dirty="0">
                <a:ea typeface="Noto Sans CJK SC Regular" panose="020B0500000000000000" pitchFamily="34" charset="-128"/>
              </a:rPr>
              <a:t>冲动行事</a:t>
            </a:r>
          </a:p>
          <a:p>
            <a:pPr>
              <a:lnSpc>
                <a:spcPct val="90000"/>
              </a:lnSpc>
              <a:defRPr sz="1400">
                <a:solidFill>
                  <a:schemeClr val="tx1"/>
                </a:solidFill>
                <a:cs typeface="Arial" panose="020B0604020202020204" pitchFamily="34" charset="0"/>
              </a:defRPr>
            </a:pPr>
            <a:r>
              <a:rPr lang="zh-CN" altLang="en-US" dirty="0">
                <a:ea typeface="Noto Sans CJK SC Regular" panose="020B0500000000000000" pitchFamily="34" charset="-128"/>
              </a:rPr>
              <a:t>避免孤立</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730830"/>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5838823" y="1113953"/>
            <a:ext cx="1762540"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分析型</a:t>
            </a:r>
            <a:br>
              <a:rPr lang="zh-CN" altLang="en-US" sz="1400" dirty="0">
                <a:solidFill>
                  <a:schemeClr val="tx2"/>
                </a:solidFill>
                <a:latin typeface="Noto Sans CJK SC Black" panose="020B0A00000000000000" pitchFamily="34" charset="-128"/>
                <a:ea typeface="Noto Sans CJK SC Black" panose="020B0A00000000000000" pitchFamily="34" charset="-128"/>
              </a:rPr>
            </a:br>
            <a:endParaRPr lang="zh-CN" altLang="en-US" sz="1400" dirty="0">
              <a:solidFill>
                <a:schemeClr val="tx2"/>
              </a:solidFill>
              <a:latin typeface="Noto Sans CJK SC Black" panose="020B0A00000000000000" pitchFamily="34" charset="-128"/>
              <a:ea typeface="Noto Sans CJK SC Black" panose="020B0A00000000000000" pitchFamily="34" charset="-128"/>
            </a:endParaRPr>
          </a:p>
          <a:p>
            <a:pPr algn="r">
              <a:lnSpc>
                <a:spcPct val="85000"/>
              </a:lnSpc>
              <a:defRPr sz="1400">
                <a:solidFill>
                  <a:schemeClr val="tx1"/>
                </a:solidFill>
                <a:cs typeface="Arial" panose="020B0604020202020204" pitchFamily="34" charset="0"/>
              </a:defRPr>
            </a:pPr>
            <a:r>
              <a:rPr lang="zh-CN" altLang="en-US" dirty="0">
                <a:ea typeface="Noto Sans CJK SC Regular" panose="020B0500000000000000" pitchFamily="34" charset="-128"/>
              </a:rPr>
              <a:t>节奏较慢</a:t>
            </a:r>
          </a:p>
          <a:p>
            <a:pPr algn="r">
              <a:lnSpc>
                <a:spcPct val="90000"/>
              </a:lnSpc>
              <a:defRPr sz="1400">
                <a:solidFill>
                  <a:schemeClr val="tx1"/>
                </a:solidFill>
                <a:cs typeface="Arial" panose="020B0604020202020204" pitchFamily="34" charset="0"/>
              </a:defRPr>
            </a:pPr>
            <a:r>
              <a:rPr lang="zh-CN" altLang="en-US" dirty="0">
                <a:ea typeface="Noto Sans CJK SC Regular" panose="020B0500000000000000" pitchFamily="34" charset="-128"/>
              </a:rPr>
              <a:t> 努力组织</a:t>
            </a:r>
          </a:p>
          <a:p>
            <a:pPr algn="r">
              <a:lnSpc>
                <a:spcPct val="90000"/>
              </a:lnSpc>
              <a:defRPr sz="1400">
                <a:solidFill>
                  <a:schemeClr val="tx1"/>
                </a:solidFill>
                <a:cs typeface="Arial" panose="020B0604020202020204" pitchFamily="34" charset="0"/>
              </a:defRPr>
            </a:pPr>
            <a:r>
              <a:rPr lang="zh-CN" altLang="en-US" dirty="0">
                <a:ea typeface="Noto Sans CJK SC Regular" panose="020B0500000000000000" pitchFamily="34" charset="-128"/>
              </a:rPr>
              <a:t> 较少关注关系</a:t>
            </a:r>
          </a:p>
          <a:p>
            <a:pPr algn="r">
              <a:lnSpc>
                <a:spcPct val="90000"/>
              </a:lnSpc>
              <a:defRPr sz="1400">
                <a:solidFill>
                  <a:schemeClr val="tx1"/>
                </a:solidFill>
                <a:cs typeface="Arial" panose="020B0604020202020204" pitchFamily="34" charset="0"/>
              </a:defRPr>
            </a:pPr>
            <a:r>
              <a:rPr lang="zh-CN" altLang="en-US" dirty="0">
                <a:ea typeface="Noto Sans CJK SC Regular" panose="020B0500000000000000" pitchFamily="34" charset="-128"/>
              </a:rPr>
              <a:t> 注重历史时间段</a:t>
            </a:r>
          </a:p>
          <a:p>
            <a:pPr algn="r">
              <a:lnSpc>
                <a:spcPct val="90000"/>
              </a:lnSpc>
              <a:defRPr sz="1400">
                <a:solidFill>
                  <a:schemeClr val="tx1"/>
                </a:solidFill>
                <a:cs typeface="Arial" panose="020B0604020202020204" pitchFamily="34" charset="0"/>
              </a:defRPr>
            </a:pPr>
            <a:r>
              <a:rPr lang="zh-CN" altLang="en-US" dirty="0">
                <a:ea typeface="Noto Sans CJK SC Regular" panose="020B0500000000000000" pitchFamily="34" charset="-128"/>
              </a:rPr>
              <a:t> 行为谨慎</a:t>
            </a:r>
          </a:p>
          <a:p>
            <a:pPr algn="r">
              <a:lnSpc>
                <a:spcPct val="90000"/>
              </a:lnSpc>
              <a:defRPr sz="1400">
                <a:solidFill>
                  <a:schemeClr val="tx1"/>
                </a:solidFill>
                <a:cs typeface="Arial" panose="020B0604020202020204" pitchFamily="34" charset="0"/>
              </a:defRPr>
            </a:pPr>
            <a:r>
              <a:rPr lang="zh-CN" altLang="en-US" dirty="0">
                <a:ea typeface="Noto Sans CJK SC Regular" panose="020B0500000000000000" pitchFamily="34" charset="-128"/>
              </a:rPr>
              <a:t> 避免个人参与</a:t>
            </a:r>
          </a:p>
          <a:p>
            <a:pPr algn="r">
              <a:lnSpc>
                <a:spcPct val="85000"/>
              </a:lnSpc>
              <a:defRPr sz="1400">
                <a:solidFill>
                  <a:schemeClr val="tx2"/>
                </a:solidFill>
              </a:defRPr>
            </a:pPr>
            <a:r>
              <a:rPr lang="zh-CN" altLang="en-US" dirty="0">
                <a:ea typeface="Noto Sans CJK SC Regular" panose="020B0500000000000000" pitchFamily="34" charset="-128"/>
              </a:rPr>
              <a:t>  </a:t>
            </a:r>
          </a:p>
          <a:p>
            <a:pPr>
              <a:lnSpc>
                <a:spcPct val="85000"/>
              </a:lnSpc>
            </a:pPr>
            <a:endParaRPr lang="zh-CN" altLang="en-US" sz="1400" dirty="0">
              <a:solidFill>
                <a:schemeClr val="tx2"/>
              </a:solidFill>
              <a:ea typeface="Noto Sans CJK SC Regular" panose="020B0500000000000000" pitchFamily="34" charset="-128"/>
            </a:endParaRPr>
          </a:p>
        </p:txBody>
      </p:sp>
    </p:spTree>
    <p:extLst>
      <p:ext uri="{BB962C8B-B14F-4D97-AF65-F5344CB8AC3E}">
        <p14:creationId xmlns:p14="http://schemas.microsoft.com/office/powerpoint/2010/main" val="6608457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20635" y="1254034"/>
            <a:ext cx="3738582" cy="970054"/>
          </a:xfrm>
        </p:spPr>
        <p:txBody>
          <a:bodyPr wrap="square">
            <a:noAutofit/>
          </a:bodyPr>
          <a:lstStyle/>
          <a:p>
            <a:r>
              <a:rPr lang="zh-CN" altLang="en-US">
                <a:ea typeface="Noto Sans CJK SC Bold" panose="020B0800000000000000" pitchFamily="34" charset="-128"/>
              </a:rPr>
              <a:t>客户行为</a:t>
            </a:r>
            <a:endParaRPr lang="zh-CN" altLang="en-US" baseline="30000" dirty="0">
              <a:ea typeface="Noto Sans CJK SC Bold" panose="020B0800000000000000" pitchFamily="34" charset="-128"/>
            </a:endParaRP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4051" y="289519"/>
            <a:ext cx="7793037" cy="5715000"/>
          </a:xfrm>
        </p:spPr>
        <p:txBody>
          <a:bodyPr wrap="square">
            <a:noAutofit/>
          </a:bodyPr>
          <a:lstStyle/>
          <a:p>
            <a:r>
              <a:rPr lang="zh-CN" altLang="en-US">
                <a:ea typeface="Noto Sans CJK SC Regular" panose="020B0500000000000000" pitchFamily="34" charset="-128"/>
              </a:rPr>
              <a:t> </a:t>
            </a:r>
            <a:endParaRPr lang="zh-CN" altLang="en-US" dirty="0">
              <a:ea typeface="Noto Sans CJK SC Regular" panose="020B0500000000000000" pitchFamily="34" charset="-128"/>
            </a:endParaRP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29</a:t>
            </a:fld>
            <a:endParaRPr lang="zh-CN" altLang="en-US" dirty="0">
              <a:ea typeface="Noto Sans CJK SC Regular" panose="020B0500000000000000" pitchFamily="34" charset="-128"/>
            </a:endParaRPr>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560355" y="3703320"/>
            <a:ext cx="3017520" cy="2623307"/>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defRPr b="1">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亲切型</a:t>
            </a:r>
          </a:p>
          <a:p>
            <a:pPr algn="r"/>
            <a:endParaRPr lang="zh-CN" altLang="en-US" sz="1400" dirty="0">
              <a:solidFill>
                <a:schemeClr val="tx2"/>
              </a:solidFill>
              <a:ea typeface="Noto Sans CJK SC Regular" panose="020B0500000000000000" pitchFamily="34" charset="-128"/>
            </a:endParaRP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友好且平易近人</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点头和其他鼓励信号</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说话比其他人少</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询问关于对人们影响的问题</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可能默许小组的决定</a:t>
            </a: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2" y="1005840"/>
            <a:ext cx="3017520" cy="2629541"/>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defRPr b="1">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进取型</a:t>
            </a:r>
            <a:br>
              <a:rPr lang="zh-CN" altLang="en-US" sz="1400" dirty="0">
                <a:solidFill>
                  <a:schemeClr val="tx2"/>
                </a:solidFill>
                <a:ea typeface="Noto Sans CJK SC Regular" panose="020B0500000000000000" pitchFamily="34" charset="-128"/>
              </a:rPr>
            </a:br>
            <a:endParaRPr lang="zh-CN" altLang="en-US" sz="1400" dirty="0">
              <a:solidFill>
                <a:schemeClr val="tx2"/>
              </a:solidFill>
              <a:ea typeface="Noto Sans CJK SC Regular" panose="020B0500000000000000" pitchFamily="34" charset="-128"/>
            </a:endParaRP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较少社交，更注重事务</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直接眼神接触较多</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直接表达意见</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可能会询问挑战性的问题</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可能会脱离团队或试图掌控</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43282" y="3703320"/>
            <a:ext cx="3017520" cy="2623308"/>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defRPr b="1">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表达型</a:t>
            </a:r>
          </a:p>
          <a:p>
            <a:endParaRPr lang="zh-CN" altLang="en-US" sz="1400" dirty="0">
              <a:solidFill>
                <a:schemeClr val="tx2"/>
              </a:solidFill>
              <a:ea typeface="Noto Sans CJK SC Regular" panose="020B0500000000000000" pitchFamily="34" charset="-128"/>
            </a:endParaRP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在会议一开始善于社交且平易近人</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说话比其他人多</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可能偏离议程，谈论不同的话题</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直接表达意见</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可能会对抗</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560355" y="1005840"/>
            <a:ext cx="3017520" cy="2629541"/>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defRPr b="1">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分析型</a:t>
            </a:r>
            <a:br>
              <a:rPr lang="zh-CN" altLang="en-US" sz="1400" dirty="0">
                <a:solidFill>
                  <a:schemeClr val="tx2"/>
                </a:solidFill>
                <a:ea typeface="Noto Sans CJK SC Regular" panose="020B0500000000000000" pitchFamily="34" charset="-128"/>
              </a:rPr>
            </a:br>
            <a:endParaRPr lang="zh-CN" altLang="en-US" sz="1400" dirty="0">
              <a:solidFill>
                <a:schemeClr val="tx2"/>
              </a:solidFill>
              <a:ea typeface="Noto Sans CJK SC Regular" panose="020B0500000000000000" pitchFamily="34" charset="-128"/>
            </a:endParaRP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较少社交，更注重事务</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直接眼神接触较少</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在提出意见前认真倾听</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询问细节</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可能避免陈述意见或做决定</a:t>
            </a:r>
          </a:p>
          <a:p>
            <a:pPr algn="r">
              <a:defRPr sz="1400">
                <a:solidFill>
                  <a:schemeClr val="tx2"/>
                </a:solidFill>
              </a:defRPr>
            </a:pPr>
            <a:r>
              <a:rPr lang="zh-CN" altLang="en-US" dirty="0">
                <a:ea typeface="Noto Sans CJK SC Regular" panose="020B0500000000000000" pitchFamily="34" charset="-128"/>
              </a:rPr>
              <a:t>  </a:t>
            </a:r>
          </a:p>
          <a:p>
            <a:endParaRPr lang="zh-CN" altLang="en-US" sz="1400" dirty="0">
              <a:solidFill>
                <a:schemeClr val="tx2"/>
              </a:solidFill>
              <a:ea typeface="Noto Sans CJK SC Regular" panose="020B0500000000000000" pitchFamily="34" charset="-128"/>
            </a:endParaRPr>
          </a:p>
        </p:txBody>
      </p:sp>
      <p:sp>
        <p:nvSpPr>
          <p:cNvPr id="16" name="Rectangle 15">
            <a:extLst>
              <a:ext uri="{FF2B5EF4-FFF2-40B4-BE49-F238E27FC236}">
                <a16:creationId xmlns:a16="http://schemas.microsoft.com/office/drawing/2014/main" id="{1F4E8B45-0915-42EB-9DFF-A680DFE29492}"/>
              </a:ext>
            </a:extLst>
          </p:cNvPr>
          <p:cNvSpPr/>
          <p:nvPr/>
        </p:nvSpPr>
        <p:spPr bwMode="gray">
          <a:xfrm>
            <a:off x="6868949" y="47599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dirty="0">
                <a:ea typeface="Noto Sans CJK SC Bold" panose="020B0800000000000000" pitchFamily="34" charset="-128"/>
              </a:rPr>
              <a:t>控制情绪</a:t>
            </a:r>
          </a:p>
        </p:txBody>
      </p:sp>
      <p:sp>
        <p:nvSpPr>
          <p:cNvPr id="17" name="Rectangle 16">
            <a:extLst>
              <a:ext uri="{FF2B5EF4-FFF2-40B4-BE49-F238E27FC236}">
                <a16:creationId xmlns:a16="http://schemas.microsoft.com/office/drawing/2014/main" id="{D324EF3B-5357-47F0-A4D0-42A103B190FC}"/>
              </a:ext>
            </a:extLst>
          </p:cNvPr>
          <p:cNvSpPr/>
          <p:nvPr/>
        </p:nvSpPr>
        <p:spPr bwMode="gray">
          <a:xfrm>
            <a:off x="6868949" y="5586193"/>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a:ea typeface="Noto Sans CJK SC Bold" panose="020B0800000000000000" pitchFamily="34" charset="-128"/>
              </a:rPr>
              <a:t>流露情绪</a:t>
            </a:r>
            <a:endParaRPr lang="zh-CN" altLang="en-US" dirty="0">
              <a:ea typeface="Noto Sans CJK SC Bold" panose="020B0800000000000000" pitchFamily="34" charset="-128"/>
            </a:endParaRPr>
          </a:p>
        </p:txBody>
      </p:sp>
      <p:sp>
        <p:nvSpPr>
          <p:cNvPr id="19" name="Rectangle 18">
            <a:extLst>
              <a:ext uri="{FF2B5EF4-FFF2-40B4-BE49-F238E27FC236}">
                <a16:creationId xmlns:a16="http://schemas.microsoft.com/office/drawing/2014/main" id="{AB2AA927-0042-4361-BB39-0A784838010B}"/>
              </a:ext>
            </a:extLst>
          </p:cNvPr>
          <p:cNvSpPr/>
          <p:nvPr/>
        </p:nvSpPr>
        <p:spPr bwMode="gray">
          <a:xfrm>
            <a:off x="4174051" y="301436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gn="r">
              <a:lnSpc>
                <a:spcPct val="85000"/>
              </a:lnSpc>
              <a:defRPr b="1">
                <a:solidFill>
                  <a:schemeClr val="accent6"/>
                </a:solidFill>
              </a:defRPr>
            </a:pPr>
            <a:r>
              <a:rPr lang="zh-CN" altLang="en-US">
                <a:ea typeface="Noto Sans CJK SC Bold" panose="020B0800000000000000" pitchFamily="34" charset="-128"/>
              </a:rPr>
              <a:t>征询意见</a:t>
            </a:r>
            <a:endParaRPr lang="zh-CN" altLang="en-US" dirty="0">
              <a:ea typeface="Noto Sans CJK SC Bold" panose="020B0800000000000000" pitchFamily="34" charset="-128"/>
            </a:endParaRPr>
          </a:p>
        </p:txBody>
      </p:sp>
      <p:sp>
        <p:nvSpPr>
          <p:cNvPr id="20" name="Rectangle 19">
            <a:extLst>
              <a:ext uri="{FF2B5EF4-FFF2-40B4-BE49-F238E27FC236}">
                <a16:creationId xmlns:a16="http://schemas.microsoft.com/office/drawing/2014/main" id="{7D787AF1-6BCD-4FBA-BC0B-F8A3EF762640}"/>
              </a:ext>
            </a:extLst>
          </p:cNvPr>
          <p:cNvSpPr/>
          <p:nvPr/>
        </p:nvSpPr>
        <p:spPr bwMode="gray">
          <a:xfrm>
            <a:off x="10564016" y="300933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nSpc>
                <a:spcPct val="85000"/>
              </a:lnSpc>
              <a:defRPr b="1">
                <a:solidFill>
                  <a:schemeClr val="accent6"/>
                </a:solidFill>
              </a:defRPr>
            </a:pPr>
            <a:r>
              <a:rPr lang="zh-CN" altLang="en-US" dirty="0">
                <a:ea typeface="Noto Sans CJK SC Bold" panose="020B0800000000000000" pitchFamily="34" charset="-128"/>
              </a:rPr>
              <a:t>表达意见</a:t>
            </a:r>
          </a:p>
        </p:txBody>
      </p:sp>
    </p:spTree>
    <p:extLst>
      <p:ext uri="{BB962C8B-B14F-4D97-AF65-F5344CB8AC3E}">
        <p14:creationId xmlns:p14="http://schemas.microsoft.com/office/powerpoint/2010/main" val="8585098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a:lstStyle/>
          <a:p>
            <a:r>
              <a:rPr lang="zh-CN" altLang="en-US" dirty="0">
                <a:solidFill>
                  <a:schemeClr val="accent2"/>
                </a:solidFill>
                <a:ea typeface="Noto Sans CJK SC Bold" panose="020B0800000000000000" pitchFamily="34" charset="-128"/>
              </a:rPr>
              <a:t>你将学到什么</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a:xfrm>
            <a:off x="1143000" y="2462644"/>
            <a:ext cx="8077200" cy="3131684"/>
          </a:xfrm>
        </p:spPr>
        <p:txBody>
          <a:bodyPr>
            <a:noAutofit/>
          </a:bodyPr>
          <a:lstStyle/>
          <a:p>
            <a:pPr marL="342900" marR="0" lvl="0" indent="-342900">
              <a:lnSpc>
                <a:spcPct val="107000"/>
              </a:lnSpc>
              <a:spcBef>
                <a:spcPts val="0"/>
              </a:spcBef>
              <a:spcAft>
                <a:spcPts val="0"/>
              </a:spcAft>
              <a:buFont typeface="+mj-lt"/>
              <a:buAutoNum type="arabicPeriod"/>
            </a:pPr>
            <a:r>
              <a:rPr lang="zh-CN" altLang="en-US" dirty="0">
                <a:ea typeface="Noto Sans CJK SC Regular" panose="020B0500000000000000" pitchFamily="34" charset="-128"/>
              </a:rPr>
              <a:t>如何预测客户的行为。</a:t>
            </a:r>
          </a:p>
          <a:p>
            <a:pPr marL="342900" marR="0" lvl="0" indent="-342900">
              <a:lnSpc>
                <a:spcPct val="107000"/>
              </a:lnSpc>
              <a:spcBef>
                <a:spcPts val="0"/>
              </a:spcBef>
              <a:spcAft>
                <a:spcPts val="0"/>
              </a:spcAft>
              <a:buFont typeface="+mj-lt"/>
              <a:buAutoNum type="arabicPeriod"/>
              <a:defRPr sz="2400"/>
            </a:pPr>
            <a:r>
              <a:rPr lang="zh-CN" altLang="en-US" dirty="0">
                <a:ea typeface="Noto Sans CJK SC Regular" panose="020B0500000000000000" pitchFamily="34" charset="-128"/>
              </a:rPr>
              <a:t>什么事情会给客户带来压力</a:t>
            </a:r>
            <a:r>
              <a:rPr lang="en-US" altLang="zh-CN" dirty="0">
                <a:ea typeface="Noto Sans CJK SC Regular" panose="020B0500000000000000" pitchFamily="34" charset="-128"/>
              </a:rPr>
              <a:t>? </a:t>
            </a:r>
            <a:endParaRPr lang="zh-CN" altLang="en-US" dirty="0">
              <a:ea typeface="Noto Sans CJK SC Regular" panose="020B0500000000000000" pitchFamily="34" charset="-128"/>
            </a:endParaRPr>
          </a:p>
          <a:p>
            <a:pPr marL="342900" marR="0" lvl="0" indent="-342900">
              <a:lnSpc>
                <a:spcPct val="107000"/>
              </a:lnSpc>
              <a:spcBef>
                <a:spcPts val="0"/>
              </a:spcBef>
              <a:spcAft>
                <a:spcPts val="0"/>
              </a:spcAft>
              <a:buFont typeface="+mj-lt"/>
              <a:buAutoNum type="arabicPeriod"/>
            </a:pPr>
            <a:r>
              <a:rPr lang="zh-CN" altLang="en-US" dirty="0">
                <a:ea typeface="Noto Sans CJK SC Regular" panose="020B0500000000000000" pitchFamily="34" charset="-128"/>
              </a:rPr>
              <a:t>如何认识和满足他们的需求。</a:t>
            </a:r>
          </a:p>
          <a:p>
            <a:pPr marL="342900" marR="0" lvl="0" indent="-342900">
              <a:lnSpc>
                <a:spcPct val="107000"/>
              </a:lnSpc>
              <a:spcBef>
                <a:spcPts val="0"/>
              </a:spcBef>
              <a:spcAft>
                <a:spcPts val="0"/>
              </a:spcAft>
              <a:buFont typeface="+mj-lt"/>
              <a:buAutoNum type="arabicPeriod"/>
            </a:pPr>
            <a:r>
              <a:rPr lang="zh-CN" altLang="en-US" dirty="0">
                <a:ea typeface="Noto Sans CJK SC Regular" panose="020B0500000000000000" pitchFamily="34" charset="-128"/>
              </a:rPr>
              <a:t>如何为会议和沟通做准备。</a:t>
            </a:r>
          </a:p>
          <a:p>
            <a:pPr marL="342900" marR="0" lvl="0" indent="-342900">
              <a:lnSpc>
                <a:spcPct val="107000"/>
              </a:lnSpc>
              <a:spcBef>
                <a:spcPts val="0"/>
              </a:spcBef>
              <a:spcAft>
                <a:spcPts val="0"/>
              </a:spcAft>
              <a:buFont typeface="+mj-lt"/>
              <a:buAutoNum type="arabicPeriod"/>
            </a:pPr>
            <a:r>
              <a:rPr lang="zh-CN" altLang="en-US" dirty="0">
                <a:ea typeface="Noto Sans CJK SC Regular" panose="020B0500000000000000" pitchFamily="34" charset="-128"/>
              </a:rPr>
              <a:t>如果赢得客户的信任。</a:t>
            </a:r>
          </a:p>
          <a:p>
            <a:pPr marL="342900" marR="0" lvl="0" indent="-342900">
              <a:lnSpc>
                <a:spcPct val="107000"/>
              </a:lnSpc>
              <a:spcBef>
                <a:spcPts val="0"/>
              </a:spcBef>
              <a:spcAft>
                <a:spcPts val="0"/>
              </a:spcAft>
              <a:buFont typeface="+mj-lt"/>
              <a:buAutoNum type="arabicPeriod"/>
            </a:pPr>
            <a:endParaRPr lang="zh-CN" altLang="en-US" sz="2400" dirty="0">
              <a:ea typeface="Noto Sans CJK SC Regular" panose="020B0500000000000000" pitchFamily="34" charset="-128"/>
              <a:cs typeface="+mn-cs"/>
            </a:endParaRP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a:lstStyle/>
          <a:p>
            <a:fld id="{1B1CF60C-C85D-47C0-8597-E3BF95F18FA3}" type="slidenum">
              <a:rPr lang="en-US" altLang="zh-CN" smtClean="0">
                <a:ea typeface="Noto Sans CJK SC Regular" panose="020B0500000000000000" pitchFamily="34" charset="-128"/>
              </a:rPr>
              <a:t>3</a:t>
            </a:fld>
            <a:endParaRPr lang="zh-CN" altLang="en-US" dirty="0">
              <a:ea typeface="Noto Sans CJK SC Regular" panose="020B0500000000000000" pitchFamily="34" charset="-128"/>
            </a:endParaRPr>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39914236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85059" y="228600"/>
            <a:ext cx="3693230" cy="1995488"/>
          </a:xfrm>
        </p:spPr>
        <p:txBody>
          <a:bodyPr wrap="square">
            <a:noAutofit/>
          </a:bodyPr>
          <a:lstStyle/>
          <a:p>
            <a:r>
              <a:rPr lang="zh-CN" altLang="en-US">
                <a:ea typeface="Noto Sans CJK SC Bold" panose="020B0800000000000000" pitchFamily="34" charset="-128"/>
              </a:rPr>
              <a:t>客户压力</a:t>
            </a:r>
            <a:endParaRPr lang="zh-CN" altLang="en-US" baseline="30000" dirty="0">
              <a:ea typeface="Noto Sans CJK SC Bold" panose="020B0800000000000000" pitchFamily="34" charset="-128"/>
            </a:endParaRP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8808" y="292608"/>
            <a:ext cx="7793037" cy="5715000"/>
          </a:xfrm>
        </p:spPr>
        <p:txBody>
          <a:bodyPr wrap="square">
            <a:noAutofit/>
          </a:bodyPr>
          <a:lstStyle/>
          <a:p>
            <a:r>
              <a:rPr lang="zh-CN" altLang="en-US">
                <a:ea typeface="Noto Sans CJK SC Regular" panose="020B0500000000000000" pitchFamily="34" charset="-128"/>
              </a:rPr>
              <a:t> </a:t>
            </a:r>
            <a:endParaRPr lang="zh-CN" altLang="en-US" dirty="0">
              <a:ea typeface="Noto Sans CJK SC Regular" panose="020B0500000000000000" pitchFamily="34" charset="-128"/>
            </a:endParaRPr>
          </a:p>
        </p:txBody>
      </p:sp>
      <p:sp>
        <p:nvSpPr>
          <p:cNvPr id="2" name="Text Placeholder 1">
            <a:extLst>
              <a:ext uri="{FF2B5EF4-FFF2-40B4-BE49-F238E27FC236}">
                <a16:creationId xmlns:a16="http://schemas.microsoft.com/office/drawing/2014/main" id="{F45F9AB8-0A2F-4986-9B9B-BFA1293B3DEA}"/>
              </a:ext>
            </a:extLst>
          </p:cNvPr>
          <p:cNvSpPr>
            <a:spLocks noGrp="1"/>
          </p:cNvSpPr>
          <p:nvPr>
            <p:ph type="body" sz="half" idx="2"/>
          </p:nvPr>
        </p:nvSpPr>
        <p:spPr>
          <a:xfrm>
            <a:off x="626302" y="2352675"/>
            <a:ext cx="2840138" cy="3590926"/>
          </a:xfrm>
        </p:spPr>
        <p:txBody>
          <a:bodyPr wrap="square">
            <a:noAutofit/>
          </a:bodyPr>
          <a:lstStyle/>
          <a:p>
            <a:pPr>
              <a:defRPr>
                <a:solidFill>
                  <a:schemeClr val="tx1"/>
                </a:solidFill>
              </a:defRPr>
            </a:pPr>
            <a:r>
              <a:rPr lang="zh-CN" altLang="en-US" dirty="0">
                <a:ea typeface="Noto Sans CJK SC Regular" panose="020B0500000000000000" pitchFamily="34" charset="-128"/>
              </a:rPr>
              <a:t>每个风格的压力来源是什么</a:t>
            </a:r>
            <a:r>
              <a:rPr lang="en-US" altLang="zh-CN" dirty="0">
                <a:ea typeface="Noto Sans CJK SC Regular" panose="020B0500000000000000" pitchFamily="34" charset="-128"/>
              </a:rPr>
              <a:t>? </a:t>
            </a:r>
            <a:endParaRPr lang="zh-CN" altLang="en-US" dirty="0">
              <a:ea typeface="Noto Sans CJK SC Regular" panose="020B0500000000000000" pitchFamily="34" charset="-128"/>
            </a:endParaRPr>
          </a:p>
          <a:p>
            <a:endParaRPr lang="zh-CN" altLang="en-US" dirty="0">
              <a:ea typeface="Noto Sans CJK SC Regular" panose="020B0500000000000000" pitchFamily="34" charset="-128"/>
            </a:endParaRP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30</a:t>
            </a:fld>
            <a:endParaRPr lang="zh-CN" altLang="en-US" dirty="0">
              <a:ea typeface="Noto Sans CJK SC Regular" panose="020B0500000000000000" pitchFamily="34" charset="-128"/>
            </a:endParaRPr>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562856" y="3703320"/>
            <a:ext cx="3017520" cy="2612449"/>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defRPr b="1">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亲切型</a:t>
            </a:r>
          </a:p>
          <a:p>
            <a:pPr algn="r"/>
            <a:endParaRPr lang="zh-CN" altLang="en-US" sz="1400" dirty="0">
              <a:solidFill>
                <a:schemeClr val="tx2"/>
              </a:solidFill>
              <a:ea typeface="Noto Sans CJK SC Regular" panose="020B0500000000000000" pitchFamily="34" charset="-128"/>
            </a:endParaRP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太拘泥于形式和注重任务</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在解决方案上缺乏合作</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专注于销售而不是长期关系。</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变化太多太快</a:t>
            </a: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1" y="1005840"/>
            <a:ext cx="3017520" cy="2612449"/>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defRPr b="1">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进取型</a:t>
            </a:r>
            <a:br>
              <a:rPr lang="zh-CN" altLang="en-US" sz="1400" dirty="0">
                <a:solidFill>
                  <a:schemeClr val="tx2"/>
                </a:solidFill>
                <a:ea typeface="Noto Sans CJK SC Regular" panose="020B0500000000000000" pitchFamily="34" charset="-128"/>
              </a:rPr>
            </a:br>
            <a:endParaRPr lang="zh-CN" altLang="en-US" sz="1400" dirty="0">
              <a:solidFill>
                <a:schemeClr val="tx2"/>
              </a:solidFill>
              <a:ea typeface="Noto Sans CJK SC Regular" panose="020B0500000000000000" pitchFamily="34" charset="-128"/>
            </a:endParaRP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缺乏结构和明确的结果</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没有机会陈述自己的观点</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没有底线解决方案</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进展缓慢</a:t>
            </a:r>
          </a:p>
          <a:p>
            <a:pPr marL="285750" indent="-285750">
              <a:buFont typeface="Arial" panose="020B0604020202020204" pitchFamily="34" charset="0"/>
              <a:buChar char="•"/>
            </a:pPr>
            <a:endParaRPr lang="zh-CN" altLang="en-US" sz="1400" dirty="0">
              <a:solidFill>
                <a:schemeClr val="tx1"/>
              </a:solidFill>
              <a:ea typeface="Noto Sans CJK SC Regular" panose="020B0500000000000000" pitchFamily="34" charset="-128"/>
              <a:cs typeface="Arial" panose="020B0604020202020204" pitchFamily="34" charset="0"/>
            </a:endParaRP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43281" y="3703320"/>
            <a:ext cx="3017520" cy="2612450"/>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defRPr b="1">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表达型</a:t>
            </a:r>
          </a:p>
          <a:p>
            <a:endParaRPr lang="zh-CN" altLang="en-US" sz="1400" dirty="0">
              <a:solidFill>
                <a:schemeClr val="tx2"/>
              </a:solidFill>
              <a:ea typeface="Noto Sans CJK SC Regular" panose="020B0500000000000000" pitchFamily="34" charset="-128"/>
            </a:endParaRP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贡献不获认可</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细节太多</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结构太多，没有自由的交谈</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不够关注未来的可能性</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562856" y="1005840"/>
            <a:ext cx="3017520" cy="2612449"/>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defRPr b="1">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分析型</a:t>
            </a:r>
            <a:br>
              <a:rPr lang="zh-CN" altLang="en-US" sz="1400" dirty="0">
                <a:solidFill>
                  <a:schemeClr val="tx2"/>
                </a:solidFill>
                <a:latin typeface="Noto Sans CJK SC Black" panose="020B0A00000000000000" pitchFamily="34" charset="-128"/>
                <a:ea typeface="Noto Sans CJK SC Black" panose="020B0A00000000000000" pitchFamily="34" charset="-128"/>
              </a:rPr>
            </a:br>
            <a:endParaRPr lang="zh-CN" altLang="en-US" sz="1400" dirty="0">
              <a:solidFill>
                <a:schemeClr val="tx2"/>
              </a:solidFill>
              <a:latin typeface="Noto Sans CJK SC Black" panose="020B0A00000000000000" pitchFamily="34" charset="-128"/>
              <a:ea typeface="Noto Sans CJK SC Black" panose="020B0A00000000000000" pitchFamily="34" charset="-128"/>
            </a:endParaRP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缺少重点和组织性</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急于实现快速销售</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注重共性而不考虑细节</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变化太多而不考虑后果</a:t>
            </a:r>
          </a:p>
          <a:p>
            <a:pPr algn="r">
              <a:defRPr sz="1400">
                <a:solidFill>
                  <a:schemeClr val="tx2"/>
                </a:solidFill>
              </a:defRPr>
            </a:pPr>
            <a:r>
              <a:rPr lang="zh-CN" altLang="en-US" dirty="0">
                <a:ea typeface="Noto Sans CJK SC Regular" panose="020B0500000000000000" pitchFamily="34" charset="-128"/>
              </a:rPr>
              <a:t>  </a:t>
            </a:r>
          </a:p>
          <a:p>
            <a:endParaRPr lang="zh-CN" altLang="en-US" sz="1400" dirty="0">
              <a:solidFill>
                <a:schemeClr val="tx2"/>
              </a:solidFill>
              <a:ea typeface="Noto Sans CJK SC Regular" panose="020B0500000000000000" pitchFamily="34" charset="-128"/>
            </a:endParaRPr>
          </a:p>
        </p:txBody>
      </p:sp>
      <p:sp>
        <p:nvSpPr>
          <p:cNvPr id="17" name="Rectangle 16">
            <a:extLst>
              <a:ext uri="{FF2B5EF4-FFF2-40B4-BE49-F238E27FC236}">
                <a16:creationId xmlns:a16="http://schemas.microsoft.com/office/drawing/2014/main" id="{8EF5BC7B-DB12-4FAE-BC2D-F0702AD8D6B4}"/>
              </a:ext>
            </a:extLst>
          </p:cNvPr>
          <p:cNvSpPr/>
          <p:nvPr/>
        </p:nvSpPr>
        <p:spPr bwMode="gray">
          <a:xfrm>
            <a:off x="6868949" y="47599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a:ea typeface="Noto Sans CJK SC Bold" panose="020B0800000000000000" pitchFamily="34" charset="-128"/>
              </a:rPr>
              <a:t>控制情绪</a:t>
            </a:r>
            <a:endParaRPr lang="zh-CN" altLang="en-US" dirty="0">
              <a:ea typeface="Noto Sans CJK SC Bold" panose="020B0800000000000000" pitchFamily="34" charset="-128"/>
            </a:endParaRPr>
          </a:p>
        </p:txBody>
      </p:sp>
      <p:sp>
        <p:nvSpPr>
          <p:cNvPr id="19" name="Rectangle 18">
            <a:extLst>
              <a:ext uri="{FF2B5EF4-FFF2-40B4-BE49-F238E27FC236}">
                <a16:creationId xmlns:a16="http://schemas.microsoft.com/office/drawing/2014/main" id="{F92E41F9-83DC-4BA6-A874-0E8909252908}"/>
              </a:ext>
            </a:extLst>
          </p:cNvPr>
          <p:cNvSpPr/>
          <p:nvPr/>
        </p:nvSpPr>
        <p:spPr bwMode="gray">
          <a:xfrm>
            <a:off x="6868949" y="5586193"/>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a:ea typeface="Noto Sans CJK SC Bold" panose="020B0800000000000000" pitchFamily="34" charset="-128"/>
              </a:rPr>
              <a:t>流露情绪</a:t>
            </a:r>
            <a:endParaRPr lang="zh-CN" altLang="en-US" dirty="0">
              <a:ea typeface="Noto Sans CJK SC Bold" panose="020B0800000000000000" pitchFamily="34" charset="-128"/>
            </a:endParaRPr>
          </a:p>
        </p:txBody>
      </p:sp>
      <p:sp>
        <p:nvSpPr>
          <p:cNvPr id="20" name="Rectangle 19">
            <a:extLst>
              <a:ext uri="{FF2B5EF4-FFF2-40B4-BE49-F238E27FC236}">
                <a16:creationId xmlns:a16="http://schemas.microsoft.com/office/drawing/2014/main" id="{63E0509C-B201-4BA8-ABE8-92B7DAEAB108}"/>
              </a:ext>
            </a:extLst>
          </p:cNvPr>
          <p:cNvSpPr/>
          <p:nvPr/>
        </p:nvSpPr>
        <p:spPr bwMode="gray">
          <a:xfrm>
            <a:off x="4174051" y="301436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gn="r">
              <a:lnSpc>
                <a:spcPct val="85000"/>
              </a:lnSpc>
              <a:defRPr b="1">
                <a:solidFill>
                  <a:schemeClr val="accent6"/>
                </a:solidFill>
              </a:defRPr>
            </a:pPr>
            <a:r>
              <a:rPr lang="zh-CN" altLang="en-US" dirty="0">
                <a:ea typeface="Noto Sans CJK SC Bold" panose="020B0800000000000000" pitchFamily="34" charset="-128"/>
              </a:rPr>
              <a:t>征询意见</a:t>
            </a:r>
          </a:p>
        </p:txBody>
      </p:sp>
      <p:sp>
        <p:nvSpPr>
          <p:cNvPr id="21" name="Rectangle 20">
            <a:extLst>
              <a:ext uri="{FF2B5EF4-FFF2-40B4-BE49-F238E27FC236}">
                <a16:creationId xmlns:a16="http://schemas.microsoft.com/office/drawing/2014/main" id="{99F41360-B951-4EB6-97EB-B7004463CA7A}"/>
              </a:ext>
            </a:extLst>
          </p:cNvPr>
          <p:cNvSpPr/>
          <p:nvPr/>
        </p:nvSpPr>
        <p:spPr bwMode="gray">
          <a:xfrm>
            <a:off x="10564016" y="300933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nSpc>
                <a:spcPct val="85000"/>
              </a:lnSpc>
              <a:defRPr b="1">
                <a:solidFill>
                  <a:schemeClr val="accent6"/>
                </a:solidFill>
              </a:defRPr>
            </a:pPr>
            <a:r>
              <a:rPr lang="zh-CN" altLang="en-US">
                <a:ea typeface="Noto Sans CJK SC Bold" panose="020B0800000000000000" pitchFamily="34" charset="-128"/>
              </a:rPr>
              <a:t>表达意见</a:t>
            </a:r>
            <a:endParaRPr lang="zh-CN" altLang="en-US" dirty="0">
              <a:ea typeface="Noto Sans CJK SC Bold" panose="020B0800000000000000" pitchFamily="34" charset="-128"/>
            </a:endParaRPr>
          </a:p>
        </p:txBody>
      </p:sp>
    </p:spTree>
    <p:extLst>
      <p:ext uri="{BB962C8B-B14F-4D97-AF65-F5344CB8AC3E}">
        <p14:creationId xmlns:p14="http://schemas.microsoft.com/office/powerpoint/2010/main" val="4205215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3" y="228600"/>
            <a:ext cx="3687765" cy="1995488"/>
          </a:xfrm>
        </p:spPr>
        <p:txBody>
          <a:bodyPr wrap="square">
            <a:noAutofit/>
          </a:bodyPr>
          <a:lstStyle/>
          <a:p>
            <a:r>
              <a:rPr lang="zh-CN" altLang="en-US">
                <a:ea typeface="Noto Sans CJK SC Bold" panose="020B0800000000000000" pitchFamily="34" charset="-128"/>
              </a:rPr>
              <a:t>备份行为</a:t>
            </a:r>
            <a:endParaRPr lang="zh-CN" altLang="en-US" dirty="0">
              <a:ea typeface="Noto Sans CJK SC Bold" panose="020B0800000000000000" pitchFamily="34" charset="-128"/>
            </a:endParaRP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0363" y="336753"/>
            <a:ext cx="7793037" cy="5715000"/>
          </a:xfrm>
        </p:spPr>
        <p:txBody>
          <a:bodyPr wrap="square">
            <a:noAutofit/>
          </a:bodyPr>
          <a:lstStyle/>
          <a:p>
            <a:r>
              <a:rPr lang="zh-CN" altLang="en-US" dirty="0">
                <a:ea typeface="Noto Sans CJK SC Regular" panose="020B0500000000000000" pitchFamily="34" charset="-128"/>
              </a:rPr>
              <a:t> </a:t>
            </a:r>
          </a:p>
        </p:txBody>
      </p:sp>
      <p:sp>
        <p:nvSpPr>
          <p:cNvPr id="9" name="Text Placeholder 8">
            <a:extLst>
              <a:ext uri="{FF2B5EF4-FFF2-40B4-BE49-F238E27FC236}">
                <a16:creationId xmlns:a16="http://schemas.microsoft.com/office/drawing/2014/main" id="{10C3D334-FC22-4642-A59A-52D306DC253F}"/>
              </a:ext>
            </a:extLst>
          </p:cNvPr>
          <p:cNvSpPr>
            <a:spLocks noGrp="1"/>
          </p:cNvSpPr>
          <p:nvPr>
            <p:ph type="body" sz="half" idx="2"/>
          </p:nvPr>
        </p:nvSpPr>
        <p:spPr>
          <a:xfrm>
            <a:off x="390523" y="2352675"/>
            <a:ext cx="3687765" cy="3590926"/>
          </a:xfrm>
        </p:spPr>
        <p:txBody>
          <a:bodyPr wrap="square">
            <a:noAutofit/>
          </a:bodyPr>
          <a:lstStyle/>
          <a:p>
            <a:r>
              <a:rPr lang="zh-CN" altLang="en-US" sz="2200" dirty="0">
                <a:solidFill>
                  <a:schemeClr val="tx2"/>
                </a:solidFill>
                <a:ea typeface="Noto Sans CJK SC Regular" panose="020B0500000000000000" pitchFamily="34" charset="-128"/>
              </a:rPr>
              <a:t>为了减少压力的夸张行为</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a:xfrm>
            <a:off x="228600" y="6402969"/>
            <a:ext cx="7924800" cy="282575"/>
          </a:xfrm>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31</a:t>
            </a:fld>
            <a:endParaRPr lang="zh-CN" altLang="en-US" dirty="0">
              <a:ea typeface="Noto Sans CJK SC Regular" panose="020B0500000000000000" pitchFamily="34" charset="-128"/>
            </a:endParaRPr>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1" y="513817"/>
            <a:ext cx="7793036"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a:ea typeface="Noto Sans CJK SC Bold" panose="020B0800000000000000" pitchFamily="34" charset="-128"/>
              </a:rPr>
              <a:t>控制情绪</a:t>
            </a:r>
            <a:endParaRPr lang="zh-CN" altLang="en-US" dirty="0">
              <a:ea typeface="Noto Sans CJK SC Bold" panose="020B0800000000000000" pitchFamily="34" charset="-128"/>
            </a:endParaRP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0" y="5550500"/>
            <a:ext cx="7793037"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dirty="0">
                <a:ea typeface="Noto Sans CJK SC Bold" panose="020B0800000000000000" pitchFamily="34" charset="-128"/>
              </a:rPr>
              <a:t>流露情绪</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3012990"/>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gn="r">
              <a:lnSpc>
                <a:spcPct val="85000"/>
              </a:lnSpc>
              <a:defRPr b="1">
                <a:solidFill>
                  <a:schemeClr val="accent6"/>
                </a:solidFill>
              </a:defRPr>
            </a:pPr>
            <a:r>
              <a:rPr lang="zh-CN" altLang="en-US" dirty="0">
                <a:ea typeface="Noto Sans CJK SC Bold" panose="020B0800000000000000" pitchFamily="34" charset="-128"/>
              </a:rPr>
              <a:t>征询意见</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3007964"/>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nSpc>
                <a:spcPct val="85000"/>
              </a:lnSpc>
              <a:defRPr b="1">
                <a:solidFill>
                  <a:schemeClr val="accent6"/>
                </a:solidFill>
              </a:defRPr>
            </a:pPr>
            <a:r>
              <a:rPr lang="zh-CN" altLang="en-US">
                <a:ea typeface="Noto Sans CJK SC Bold" panose="020B0800000000000000" pitchFamily="34" charset="-128"/>
              </a:rPr>
              <a:t>表达意见</a:t>
            </a:r>
            <a:endParaRPr lang="zh-CN" altLang="en-US" dirty="0">
              <a:ea typeface="Noto Sans CJK SC Bold" panose="020B0800000000000000" pitchFamily="34" charset="-128"/>
            </a:endParaRPr>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5569742" y="1560865"/>
            <a:ext cx="2030211" cy="1151467"/>
          </a:xfrm>
          <a:prstGeom prst="callout1">
            <a:avLst>
              <a:gd name="adj1" fmla="val 30048"/>
              <a:gd name="adj2" fmla="val 1393"/>
              <a:gd name="adj3" fmla="val 29777"/>
              <a:gd name="adj4" fmla="val 9971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分析型</a:t>
            </a:r>
            <a:br>
              <a:rPr lang="zh-CN" altLang="en-US" dirty="0">
                <a:solidFill>
                  <a:schemeClr val="tx2"/>
                </a:solidFill>
                <a:latin typeface="Arial Black" panose="020B0A04020102020204" pitchFamily="34" charset="0"/>
                <a:ea typeface="Noto Sans CJK SC Regular" panose="020B0500000000000000" pitchFamily="34" charset="-128"/>
              </a:rPr>
            </a:br>
            <a:endParaRPr lang="zh-CN" altLang="en-US" dirty="0">
              <a:solidFill>
                <a:schemeClr val="tx2"/>
              </a:solidFill>
              <a:latin typeface="Arial Black" panose="020B0A04020102020204" pitchFamily="34" charset="0"/>
              <a:ea typeface="Noto Sans CJK SC Regular" panose="020B0500000000000000" pitchFamily="34" charset="-128"/>
            </a:endParaRPr>
          </a:p>
          <a:p>
            <a:pPr algn="r">
              <a:defRPr>
                <a:solidFill>
                  <a:schemeClr val="tx2"/>
                </a:solidFill>
              </a:defRPr>
            </a:pPr>
            <a:r>
              <a:rPr lang="zh-CN" altLang="en-US" dirty="0">
                <a:ea typeface="Noto Sans CJK SC Regular" panose="020B0500000000000000" pitchFamily="34" charset="-128"/>
              </a:rPr>
              <a:t>避免</a:t>
            </a:r>
            <a:r>
              <a:rPr lang="en-US" altLang="zh-CN" dirty="0">
                <a:ea typeface="Noto Sans CJK SC Regular" panose="020B0500000000000000" pitchFamily="34" charset="-128"/>
              </a:rPr>
              <a:t>: </a:t>
            </a:r>
            <a:r>
              <a:rPr lang="zh-CN" altLang="en-US" dirty="0">
                <a:ea typeface="Noto Sans CJK SC Regular" panose="020B0500000000000000" pitchFamily="34" charset="-128"/>
              </a:rPr>
              <a:t>为减少个人压力而沉默寡言</a:t>
            </a:r>
          </a:p>
          <a:p>
            <a:pPr algn="r">
              <a:lnSpc>
                <a:spcPct val="85000"/>
              </a:lnSpc>
              <a:defRPr sz="1600">
                <a:solidFill>
                  <a:schemeClr val="tx2"/>
                </a:solidFill>
              </a:defRPr>
            </a:pPr>
            <a:r>
              <a:rPr lang="zh-CN" altLang="en-US" dirty="0">
                <a:ea typeface="Noto Sans CJK SC Regular" panose="020B0500000000000000" pitchFamily="34" charset="-128"/>
              </a:rPr>
              <a:t>  </a:t>
            </a:r>
          </a:p>
          <a:p>
            <a:pPr>
              <a:lnSpc>
                <a:spcPct val="85000"/>
              </a:lnSpc>
            </a:pPr>
            <a:endParaRPr lang="zh-CN" altLang="en-US" sz="1400" dirty="0">
              <a:solidFill>
                <a:schemeClr val="tx2"/>
              </a:solidFill>
              <a:latin typeface="Arial Black" panose="020B0A04020102020204" pitchFamily="34" charset="0"/>
              <a:ea typeface="Noto Sans CJK SC Regular" panose="020B0500000000000000" pitchFamily="34" charset="-128"/>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209"/>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5661818" y="3959646"/>
            <a:ext cx="1938136" cy="1151467"/>
          </a:xfrm>
          <a:prstGeom prst="callout1">
            <a:avLst>
              <a:gd name="adj1" fmla="val 28220"/>
              <a:gd name="adj2" fmla="val -2974"/>
              <a:gd name="adj3" fmla="val 28707"/>
              <a:gd name="adj4" fmla="val 99464"/>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亲切型</a:t>
            </a:r>
          </a:p>
          <a:p>
            <a:pPr algn="r">
              <a:lnSpc>
                <a:spcPct val="85000"/>
              </a:lnSpc>
            </a:pPr>
            <a:endParaRPr lang="zh-CN" altLang="en-US" sz="1600" dirty="0">
              <a:solidFill>
                <a:schemeClr val="tx2"/>
              </a:solidFill>
              <a:latin typeface="Arial Black" panose="020B0A04020102020204" pitchFamily="34" charset="0"/>
              <a:ea typeface="Noto Sans CJK SC Regular" panose="020B0500000000000000" pitchFamily="34" charset="-128"/>
            </a:endParaRPr>
          </a:p>
          <a:p>
            <a:pPr algn="r">
              <a:defRPr>
                <a:solidFill>
                  <a:schemeClr val="tx2"/>
                </a:solidFill>
              </a:defRPr>
            </a:pPr>
            <a:r>
              <a:rPr lang="zh-CN" altLang="en-US" dirty="0">
                <a:ea typeface="Noto Sans CJK SC Regular" panose="020B0500000000000000" pitchFamily="34" charset="-128"/>
              </a:rPr>
              <a:t>默许</a:t>
            </a:r>
            <a:r>
              <a:rPr lang="en-US" altLang="zh-CN" dirty="0">
                <a:ea typeface="Noto Sans CJK SC Regular" panose="020B0500000000000000" pitchFamily="34" charset="-128"/>
              </a:rPr>
              <a:t>: </a:t>
            </a:r>
            <a:r>
              <a:rPr lang="zh-CN" altLang="en-US" dirty="0">
                <a:ea typeface="Noto Sans CJK SC Regular" panose="020B0500000000000000" pitchFamily="34" charset="-128"/>
              </a:rPr>
              <a:t>为减少个人压力而迎合赞同</a:t>
            </a:r>
          </a:p>
          <a:p>
            <a:pPr>
              <a:lnSpc>
                <a:spcPct val="85000"/>
              </a:lnSpc>
            </a:pPr>
            <a:endParaRPr lang="zh-CN" altLang="en-US" sz="1400" dirty="0">
              <a:solidFill>
                <a:schemeClr val="tx2"/>
              </a:solidFill>
              <a:latin typeface="Arial Black" panose="020B0A04020102020204" pitchFamily="34" charset="0"/>
              <a:ea typeface="Noto Sans CJK SC Regular" panose="020B0500000000000000" pitchFamily="34" charset="-128"/>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5" y="1560865"/>
            <a:ext cx="2057722" cy="1151467"/>
          </a:xfrm>
          <a:prstGeom prst="callout1">
            <a:avLst>
              <a:gd name="adj1" fmla="val 30317"/>
              <a:gd name="adj2" fmla="val -73"/>
              <a:gd name="adj3" fmla="val 30459"/>
              <a:gd name="adj4" fmla="val 953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进取型</a:t>
            </a:r>
          </a:p>
          <a:p>
            <a:pPr>
              <a:lnSpc>
                <a:spcPct val="85000"/>
              </a:lnSpc>
            </a:pPr>
            <a:endParaRPr lang="zh-CN" altLang="en-US" dirty="0">
              <a:solidFill>
                <a:schemeClr val="tx2"/>
              </a:solidFill>
              <a:latin typeface="Arial Black" panose="020B0A04020102020204" pitchFamily="34" charset="0"/>
              <a:ea typeface="Noto Sans CJK SC Regular" panose="020B0500000000000000" pitchFamily="34" charset="-128"/>
            </a:endParaRPr>
          </a:p>
          <a:p>
            <a:pPr>
              <a:defRPr>
                <a:solidFill>
                  <a:schemeClr val="tx2"/>
                </a:solidFill>
              </a:defRPr>
            </a:pPr>
            <a:r>
              <a:rPr lang="zh-CN" altLang="en-US" dirty="0">
                <a:ea typeface="Noto Sans CJK SC Regular" panose="020B0500000000000000" pitchFamily="34" charset="-128"/>
              </a:rPr>
              <a:t>专横</a:t>
            </a:r>
            <a:r>
              <a:rPr lang="en-US" altLang="zh-CN" dirty="0">
                <a:ea typeface="Noto Sans CJK SC Regular" panose="020B0500000000000000" pitchFamily="34" charset="-128"/>
              </a:rPr>
              <a:t>: </a:t>
            </a:r>
            <a:r>
              <a:rPr lang="zh-CN" altLang="en-US" dirty="0">
                <a:ea typeface="Noto Sans CJK SC Regular" panose="020B0500000000000000" pitchFamily="34" charset="-128"/>
              </a:rPr>
              <a:t>为减少个人</a:t>
            </a:r>
            <a:br>
              <a:rPr lang="en-US" altLang="zh-CN" dirty="0">
                <a:ea typeface="Noto Sans CJK SC Regular" panose="020B0500000000000000" pitchFamily="34" charset="-128"/>
              </a:rPr>
            </a:br>
            <a:r>
              <a:rPr lang="zh-CN" altLang="en-US" dirty="0">
                <a:ea typeface="Noto Sans CJK SC Regular" panose="020B0500000000000000" pitchFamily="34" charset="-128"/>
              </a:rPr>
              <a:t>压力而掌管</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4" y="3959646"/>
            <a:ext cx="1891732" cy="1151467"/>
          </a:xfrm>
          <a:prstGeom prst="callout1">
            <a:avLst>
              <a:gd name="adj1" fmla="val 27805"/>
              <a:gd name="adj2" fmla="val 0"/>
              <a:gd name="adj3" fmla="val 28636"/>
              <a:gd name="adj4" fmla="val 10193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表达型</a:t>
            </a:r>
          </a:p>
          <a:p>
            <a:pPr>
              <a:lnSpc>
                <a:spcPct val="85000"/>
              </a:lnSpc>
            </a:pPr>
            <a:endParaRPr lang="zh-CN" altLang="en-US" sz="1600" dirty="0">
              <a:solidFill>
                <a:schemeClr val="tx2"/>
              </a:solidFill>
              <a:latin typeface="Arial Black" panose="020B0A04020102020204" pitchFamily="34" charset="0"/>
              <a:ea typeface="Noto Sans CJK SC Regular" panose="020B0500000000000000" pitchFamily="34" charset="-128"/>
            </a:endParaRPr>
          </a:p>
          <a:p>
            <a:pPr>
              <a:defRPr>
                <a:solidFill>
                  <a:schemeClr val="tx2"/>
                </a:solidFill>
              </a:defRPr>
            </a:pPr>
            <a:r>
              <a:rPr lang="zh-CN" altLang="en-US" dirty="0">
                <a:ea typeface="Noto Sans CJK SC Regular" panose="020B0500000000000000" pitchFamily="34" charset="-128"/>
              </a:rPr>
              <a:t>攻击</a:t>
            </a:r>
            <a:r>
              <a:rPr lang="en-US" altLang="zh-CN" dirty="0">
                <a:ea typeface="Noto Sans CJK SC Regular" panose="020B0500000000000000" pitchFamily="34" charset="-128"/>
              </a:rPr>
              <a:t>: </a:t>
            </a:r>
            <a:r>
              <a:rPr lang="zh-CN" altLang="en-US" dirty="0">
                <a:ea typeface="Noto Sans CJK SC Regular" panose="020B0500000000000000" pitchFamily="34" charset="-128"/>
              </a:rPr>
              <a:t>为减少个人压力而对抗</a:t>
            </a:r>
          </a:p>
        </p:txBody>
      </p:sp>
    </p:spTree>
    <p:extLst>
      <p:ext uri="{BB962C8B-B14F-4D97-AF65-F5344CB8AC3E}">
        <p14:creationId xmlns:p14="http://schemas.microsoft.com/office/powerpoint/2010/main" val="39769414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3">
                                            <p:txEl>
                                              <p:pRg st="2" end="2"/>
                                            </p:txEl>
                                          </p:spTgt>
                                        </p:tgtEl>
                                        <p:attrNameLst>
                                          <p:attrName>style.opacity</p:attrName>
                                        </p:attrNameLst>
                                      </p:cBhvr>
                                      <p:to>
                                        <p:strVal val="0.25"/>
                                      </p:to>
                                    </p:set>
                                    <p:animEffect filter="image" prLst="opacity: 0.25">
                                      <p:cBhvr rctx="IE">
                                        <p:cTn id="10" dur="indefinite"/>
                                        <p:tgtEl>
                                          <p:spTgt spid="33">
                                            <p:txEl>
                                              <p:pRg st="2" end="2"/>
                                            </p:txEl>
                                          </p:spTgt>
                                        </p:tgtEl>
                                      </p:cBhvr>
                                    </p:animEffect>
                                  </p:childTnLst>
                                </p:cTn>
                              </p:par>
                              <p:par>
                                <p:cTn id="11" presetID="9" presetClass="emph" presetSubtype="0" nodeType="withEffect">
                                  <p:stCondLst>
                                    <p:cond delay="0"/>
                                  </p:stCondLst>
                                  <p:childTnLst>
                                    <p:set>
                                      <p:cBhvr>
                                        <p:cTn id="12" dur="indefinite"/>
                                        <p:tgtEl>
                                          <p:spTgt spid="31">
                                            <p:txEl>
                                              <p:pRg st="2" end="2"/>
                                            </p:txEl>
                                          </p:spTgt>
                                        </p:tgtEl>
                                        <p:attrNameLst>
                                          <p:attrName>style.opacity</p:attrName>
                                        </p:attrNameLst>
                                      </p:cBhvr>
                                      <p:to>
                                        <p:strVal val="0.25"/>
                                      </p:to>
                                    </p:set>
                                    <p:animEffect filter="image" prLst="opacity: 0.25">
                                      <p:cBhvr rctx="IE">
                                        <p:cTn id="13" dur="indefinite"/>
                                        <p:tgtEl>
                                          <p:spTgt spid="31">
                                            <p:txEl>
                                              <p:pRg st="2" end="2"/>
                                            </p:txEl>
                                          </p:spTgt>
                                        </p:tgtEl>
                                      </p:cBhvr>
                                    </p:animEffect>
                                  </p:childTnLst>
                                </p:cTn>
                              </p:par>
                              <p:par>
                                <p:cTn id="14" presetID="9" presetClass="emph" presetSubtype="0" nodeType="withEffect">
                                  <p:stCondLst>
                                    <p:cond delay="0"/>
                                  </p:stCondLst>
                                  <p:childTnLst>
                                    <p:set>
                                      <p:cBhvr>
                                        <p:cTn id="15" dur="indefinite"/>
                                        <p:tgtEl>
                                          <p:spTgt spid="18">
                                            <p:txEl>
                                              <p:pRg st="1" end="1"/>
                                            </p:txEl>
                                          </p:spTgt>
                                        </p:tgtEl>
                                        <p:attrNameLst>
                                          <p:attrName>style.opacity</p:attrName>
                                        </p:attrNameLst>
                                      </p:cBhvr>
                                      <p:to>
                                        <p:strVal val="0.25"/>
                                      </p:to>
                                    </p:set>
                                    <p:animEffect filter="image" prLst="opacity: 0.25">
                                      <p:cBhvr rctx="IE">
                                        <p:cTn id="16" dur="indefinite"/>
                                        <p:tgtEl>
                                          <p:spTgt spid="1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32">
                                            <p:txEl>
                                              <p:pRg st="2" end="2"/>
                                            </p:txEl>
                                          </p:spTgt>
                                        </p:tgtEl>
                                        <p:attrNameLst>
                                          <p:attrName>style.opacity</p:attrName>
                                        </p:attrNameLst>
                                      </p:cBhvr>
                                      <p:to>
                                        <p:strVal val="1"/>
                                      </p:to>
                                    </p:set>
                                    <p:animEffect filter="image" prLst="opacity: 1">
                                      <p:cBhvr rctx="IE">
                                        <p:cTn id="21" dur="indefinite"/>
                                        <p:tgtEl>
                                          <p:spTgt spid="3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mph" presetSubtype="0" nodeType="clickEffect">
                                  <p:stCondLst>
                                    <p:cond delay="0"/>
                                  </p:stCondLst>
                                  <p:childTnLst>
                                    <p:set>
                                      <p:cBhvr>
                                        <p:cTn id="25" dur="indefinite"/>
                                        <p:tgtEl>
                                          <p:spTgt spid="33">
                                            <p:txEl>
                                              <p:pRg st="2" end="2"/>
                                            </p:txEl>
                                          </p:spTgt>
                                        </p:tgtEl>
                                        <p:attrNameLst>
                                          <p:attrName>style.opacity</p:attrName>
                                        </p:attrNameLst>
                                      </p:cBhvr>
                                      <p:to>
                                        <p:strVal val="1"/>
                                      </p:to>
                                    </p:set>
                                    <p:animEffect filter="image" prLst="opacity: 1">
                                      <p:cBhvr rctx="IE">
                                        <p:cTn id="26" dur="indefinite"/>
                                        <p:tgtEl>
                                          <p:spTgt spid="3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p:cTn id="30" dur="indefinite"/>
                                        <p:tgtEl>
                                          <p:spTgt spid="31">
                                            <p:txEl>
                                              <p:pRg st="2" end="2"/>
                                            </p:txEl>
                                          </p:spTgt>
                                        </p:tgtEl>
                                        <p:attrNameLst>
                                          <p:attrName>style.opacity</p:attrName>
                                        </p:attrNameLst>
                                      </p:cBhvr>
                                      <p:to>
                                        <p:strVal val="1"/>
                                      </p:to>
                                    </p:set>
                                    <p:animEffect filter="image" prLst="opacity: 1">
                                      <p:cBhvr rctx="IE">
                                        <p:cTn id="31" dur="indefinite"/>
                                        <p:tgtEl>
                                          <p:spTgt spid="31">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mph" presetSubtype="0" nodeType="clickEffect">
                                  <p:stCondLst>
                                    <p:cond delay="0"/>
                                  </p:stCondLst>
                                  <p:childTnLst>
                                    <p:set>
                                      <p:cBhvr>
                                        <p:cTn id="35" dur="indefinite"/>
                                        <p:tgtEl>
                                          <p:spTgt spid="18">
                                            <p:txEl>
                                              <p:pRg st="1" end="1"/>
                                            </p:txEl>
                                          </p:spTgt>
                                        </p:tgtEl>
                                        <p:attrNameLst>
                                          <p:attrName>style.opacity</p:attrName>
                                        </p:attrNameLst>
                                      </p:cBhvr>
                                      <p:to>
                                        <p:strVal val="1"/>
                                      </p:to>
                                    </p:set>
                                    <p:animEffect filter="image" prLst="opacity: 1">
                                      <p:cBhvr rctx="IE">
                                        <p:cTn id="36" dur="indefinite"/>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25885" y="1254034"/>
            <a:ext cx="3633331" cy="970054"/>
          </a:xfrm>
        </p:spPr>
        <p:txBody>
          <a:bodyPr wrap="square">
            <a:noAutofit/>
          </a:bodyPr>
          <a:lstStyle/>
          <a:p>
            <a:r>
              <a:rPr lang="zh-CN" altLang="en-US">
                <a:ea typeface="Noto Sans CJK SC Bold" panose="020B0800000000000000" pitchFamily="34" charset="-128"/>
              </a:rPr>
              <a:t>满足客户需求</a:t>
            </a:r>
            <a:endParaRPr lang="zh-CN" altLang="en-US" baseline="30000" dirty="0">
              <a:ea typeface="Noto Sans CJK SC Bold" panose="020B0800000000000000" pitchFamily="34" charset="-128"/>
            </a:endParaRP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4051" y="292608"/>
            <a:ext cx="7793037" cy="5715000"/>
          </a:xfrm>
        </p:spPr>
        <p:txBody>
          <a:bodyPr wrap="square">
            <a:noAutofit/>
          </a:bodyPr>
          <a:lstStyle/>
          <a:p>
            <a:r>
              <a:rPr lang="zh-CN" altLang="en-US" dirty="0">
                <a:ea typeface="Noto Sans CJK SC Regular" panose="020B0500000000000000" pitchFamily="34" charset="-128"/>
              </a:rPr>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32</a:t>
            </a:fld>
            <a:endParaRPr lang="zh-CN" altLang="en-US" dirty="0">
              <a:ea typeface="Noto Sans CJK SC Regular" panose="020B0500000000000000" pitchFamily="34" charset="-128"/>
            </a:endParaRPr>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562856" y="3703320"/>
            <a:ext cx="3017520" cy="2624147"/>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defRPr b="1">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亲切型</a:t>
            </a:r>
          </a:p>
          <a:p>
            <a:pPr algn="r"/>
            <a:endParaRPr lang="zh-CN" altLang="en-US" sz="1400" dirty="0">
              <a:solidFill>
                <a:schemeClr val="tx2"/>
              </a:solidFill>
              <a:ea typeface="Noto Sans CJK SC Regular" panose="020B0500000000000000" pitchFamily="34" charset="-128"/>
            </a:endParaRPr>
          </a:p>
          <a:p>
            <a:pPr marL="285750" indent="-285750">
              <a:buFont typeface="Arial" panose="020B0604020202020204" pitchFamily="34" charset="0"/>
              <a:buChar char="•"/>
              <a:defRPr sz="1400">
                <a:solidFill>
                  <a:schemeClr val="tx2"/>
                </a:solidFill>
              </a:defRPr>
            </a:pPr>
            <a:r>
              <a:rPr lang="zh-CN" altLang="en-US" dirty="0">
                <a:ea typeface="Noto Sans CJK SC Regular" panose="020B0500000000000000" pitchFamily="34" charset="-128"/>
              </a:rPr>
              <a:t>社交</a:t>
            </a:r>
            <a:r>
              <a:rPr lang="en-US" altLang="zh-CN" dirty="0">
                <a:ea typeface="Noto Sans CJK SC Regular" panose="020B0500000000000000" pitchFamily="34" charset="-128"/>
              </a:rPr>
              <a:t>: </a:t>
            </a:r>
            <a:r>
              <a:rPr lang="zh-CN" altLang="en-US" dirty="0">
                <a:ea typeface="Noto Sans CJK SC Regular" panose="020B0500000000000000" pitchFamily="34" charset="-128"/>
              </a:rPr>
              <a:t>花时间了解他们</a:t>
            </a:r>
          </a:p>
          <a:p>
            <a:pPr marL="285750" indent="-285750">
              <a:buFont typeface="Arial" panose="020B0604020202020204" pitchFamily="34" charset="0"/>
              <a:buChar char="•"/>
              <a:defRPr sz="1400">
                <a:solidFill>
                  <a:schemeClr val="tx2"/>
                </a:solidFill>
              </a:defRPr>
            </a:pPr>
            <a:r>
              <a:rPr lang="zh-CN" altLang="en-US" dirty="0">
                <a:ea typeface="Noto Sans CJK SC Regular" panose="020B0500000000000000" pitchFamily="34" charset="-128"/>
              </a:rPr>
              <a:t>安全</a:t>
            </a:r>
            <a:r>
              <a:rPr lang="en-US" altLang="zh-CN" dirty="0">
                <a:ea typeface="Noto Sans CJK SC Regular" panose="020B0500000000000000" pitchFamily="34" charset="-128"/>
              </a:rPr>
              <a:t>: </a:t>
            </a:r>
            <a:r>
              <a:rPr lang="zh-CN" altLang="en-US" dirty="0">
                <a:ea typeface="Noto Sans CJK SC Regular" panose="020B0500000000000000" pitchFamily="34" charset="-128"/>
              </a:rPr>
              <a:t>为他们将尽量减少风险</a:t>
            </a:r>
          </a:p>
          <a:p>
            <a:pPr marL="285750" indent="-285750">
              <a:buFont typeface="Arial" panose="020B0604020202020204" pitchFamily="34" charset="0"/>
              <a:buChar char="•"/>
              <a:defRPr sz="1400">
                <a:solidFill>
                  <a:schemeClr val="tx2"/>
                </a:solidFill>
              </a:defRPr>
            </a:pPr>
            <a:r>
              <a:rPr lang="zh-CN" altLang="en-US" dirty="0">
                <a:ea typeface="Noto Sans CJK SC Regular" panose="020B0500000000000000" pitchFamily="34" charset="-128"/>
              </a:rPr>
              <a:t>参与和共识</a:t>
            </a:r>
            <a:r>
              <a:rPr lang="en-US" altLang="zh-CN" dirty="0">
                <a:ea typeface="Noto Sans CJK SC Regular" panose="020B0500000000000000" pitchFamily="34" charset="-128"/>
              </a:rPr>
              <a:t>: </a:t>
            </a:r>
            <a:r>
              <a:rPr lang="zh-CN" altLang="en-US" dirty="0">
                <a:ea typeface="Noto Sans CJK SC Regular" panose="020B0500000000000000" pitchFamily="34" charset="-128"/>
              </a:rPr>
              <a:t>让他人参与决策以获得认可</a:t>
            </a:r>
          </a:p>
          <a:p>
            <a:pPr marL="285750" indent="-285750">
              <a:buFont typeface="Arial" panose="020B0604020202020204" pitchFamily="34" charset="0"/>
              <a:buChar char="•"/>
              <a:defRPr sz="1400">
                <a:solidFill>
                  <a:schemeClr val="tx2"/>
                </a:solidFill>
              </a:defRPr>
            </a:pPr>
            <a:r>
              <a:rPr lang="zh-CN" altLang="en-US" dirty="0">
                <a:ea typeface="Noto Sans CJK SC Regular" panose="020B0500000000000000" pitchFamily="34" charset="-128"/>
              </a:rPr>
              <a:t>保证</a:t>
            </a:r>
            <a:r>
              <a:rPr lang="en-US" altLang="zh-CN" dirty="0">
                <a:ea typeface="Noto Sans CJK SC Regular" panose="020B0500000000000000" pitchFamily="34" charset="-128"/>
              </a:rPr>
              <a:t>: </a:t>
            </a:r>
            <a:r>
              <a:rPr lang="zh-CN" altLang="en-US" dirty="0">
                <a:ea typeface="Noto Sans CJK SC Regular" panose="020B0500000000000000" pitchFamily="34" charset="-128"/>
              </a:rPr>
              <a:t>让他们知道类似项目以前曾获得成功</a:t>
            </a:r>
          </a:p>
          <a:p>
            <a:endParaRPr lang="zh-CN" altLang="en-US" sz="1400" dirty="0">
              <a:solidFill>
                <a:schemeClr val="tx2"/>
              </a:solidFill>
              <a:ea typeface="Noto Sans CJK SC Regular" panose="020B0500000000000000" pitchFamily="34" charset="-128"/>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1" y="1005840"/>
            <a:ext cx="3017520" cy="2624148"/>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defRPr b="1">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进取型</a:t>
            </a:r>
            <a:br>
              <a:rPr lang="zh-CN" altLang="en-US" sz="1400" dirty="0">
                <a:solidFill>
                  <a:schemeClr val="tx2"/>
                </a:solidFill>
                <a:ea typeface="Noto Sans CJK SC Regular" panose="020B0500000000000000" pitchFamily="34" charset="-128"/>
              </a:rPr>
            </a:br>
            <a:endParaRPr lang="zh-CN" altLang="en-US" sz="1400" dirty="0">
              <a:solidFill>
                <a:schemeClr val="tx2"/>
              </a:solidFill>
              <a:ea typeface="Noto Sans CJK SC Regular" panose="020B0500000000000000" pitchFamily="34" charset="-128"/>
            </a:endParaRPr>
          </a:p>
          <a:p>
            <a:pPr marL="285750" indent="-285750">
              <a:buFont typeface="Arial" panose="020B0604020202020204" pitchFamily="34" charset="0"/>
              <a:buChar char="•"/>
              <a:defRPr sz="1400">
                <a:solidFill>
                  <a:schemeClr val="tx2"/>
                </a:solidFill>
              </a:defRPr>
            </a:pPr>
            <a:r>
              <a:rPr lang="zh-CN" altLang="en-US" dirty="0">
                <a:ea typeface="Noto Sans CJK SC Regular" panose="020B0500000000000000" pitchFamily="34" charset="-128"/>
              </a:rPr>
              <a:t>结果</a:t>
            </a:r>
            <a:r>
              <a:rPr lang="en-US" altLang="zh-CN" dirty="0">
                <a:ea typeface="Noto Sans CJK SC Regular" panose="020B0500000000000000" pitchFamily="34" charset="-128"/>
              </a:rPr>
              <a:t>: </a:t>
            </a:r>
            <a:r>
              <a:rPr lang="zh-CN" altLang="en-US" dirty="0">
                <a:ea typeface="Noto Sans CJK SC Regular" panose="020B0500000000000000" pitchFamily="34" charset="-128"/>
              </a:rPr>
              <a:t>如有可能，尽快按约定交付</a:t>
            </a:r>
          </a:p>
          <a:p>
            <a:pPr marL="285750" indent="-285750">
              <a:buFont typeface="Arial" panose="020B0604020202020204" pitchFamily="34" charset="0"/>
              <a:buChar char="•"/>
              <a:defRPr sz="1400">
                <a:solidFill>
                  <a:schemeClr val="tx2"/>
                </a:solidFill>
              </a:defRPr>
            </a:pPr>
            <a:r>
              <a:rPr lang="zh-CN" altLang="en-US" dirty="0">
                <a:ea typeface="Noto Sans CJK SC Regular" panose="020B0500000000000000" pitchFamily="34" charset="-128"/>
              </a:rPr>
              <a:t>才能</a:t>
            </a:r>
            <a:r>
              <a:rPr lang="en-US" altLang="zh-CN" dirty="0">
                <a:ea typeface="Noto Sans CJK SC Regular" panose="020B0500000000000000" pitchFamily="34" charset="-128"/>
              </a:rPr>
              <a:t>: </a:t>
            </a:r>
            <a:r>
              <a:rPr lang="zh-CN" altLang="en-US" dirty="0">
                <a:ea typeface="Noto Sans CJK SC Regular" panose="020B0500000000000000" pitchFamily="34" charset="-128"/>
              </a:rPr>
              <a:t>展示你团队的能力</a:t>
            </a:r>
          </a:p>
          <a:p>
            <a:pPr marL="285750" indent="-285750">
              <a:buFont typeface="Arial" panose="020B0604020202020204" pitchFamily="34" charset="0"/>
              <a:buChar char="•"/>
              <a:defRPr sz="1400">
                <a:solidFill>
                  <a:schemeClr val="tx2"/>
                </a:solidFill>
              </a:defRPr>
            </a:pPr>
            <a:r>
              <a:rPr lang="zh-CN" altLang="en-US" dirty="0">
                <a:ea typeface="Noto Sans CJK SC Regular" panose="020B0500000000000000" pitchFamily="34" charset="-128"/>
              </a:rPr>
              <a:t>坦诚</a:t>
            </a:r>
            <a:r>
              <a:rPr lang="en-US" altLang="zh-CN" dirty="0">
                <a:ea typeface="Noto Sans CJK SC Regular" panose="020B0500000000000000" pitchFamily="34" charset="-128"/>
              </a:rPr>
              <a:t>: </a:t>
            </a:r>
            <a:r>
              <a:rPr lang="zh-CN" altLang="en-US" dirty="0">
                <a:ea typeface="Noto Sans CJK SC Regular" panose="020B0500000000000000" pitchFamily="34" charset="-128"/>
              </a:rPr>
              <a:t>直率和专业</a:t>
            </a:r>
          </a:p>
          <a:p>
            <a:pPr marL="285750" indent="-285750">
              <a:buFont typeface="Arial" panose="020B0604020202020204" pitchFamily="34" charset="0"/>
              <a:buChar char="•"/>
              <a:defRPr sz="1400">
                <a:solidFill>
                  <a:schemeClr val="tx2"/>
                </a:solidFill>
              </a:defRPr>
            </a:pPr>
            <a:r>
              <a:rPr lang="zh-CN" altLang="en-US" dirty="0">
                <a:ea typeface="Noto Sans CJK SC Regular" panose="020B0500000000000000" pitchFamily="34" charset="-128"/>
              </a:rPr>
              <a:t>效率</a:t>
            </a:r>
            <a:r>
              <a:rPr lang="en-US" altLang="zh-CN" dirty="0">
                <a:ea typeface="Noto Sans CJK SC Regular" panose="020B0500000000000000" pitchFamily="34" charset="-128"/>
              </a:rPr>
              <a:t>: </a:t>
            </a:r>
            <a:r>
              <a:rPr lang="zh-CN" altLang="en-US" dirty="0">
                <a:ea typeface="Noto Sans CJK SC Regular" panose="020B0500000000000000" pitchFamily="34" charset="-128"/>
              </a:rPr>
              <a:t>尊重他们的时间，尽快投入工作</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43281" y="3703320"/>
            <a:ext cx="3017520" cy="2624148"/>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defRPr b="1">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表达型</a:t>
            </a:r>
          </a:p>
          <a:p>
            <a:endParaRPr lang="zh-CN" altLang="en-US" sz="1400" dirty="0">
              <a:solidFill>
                <a:schemeClr val="tx2"/>
              </a:solidFill>
              <a:ea typeface="Noto Sans CJK SC Regular" panose="020B0500000000000000" pitchFamily="34" charset="-128"/>
            </a:endParaRPr>
          </a:p>
          <a:p>
            <a:pPr marL="285750" indent="-285750">
              <a:buFont typeface="Arial" panose="020B0604020202020204" pitchFamily="34" charset="0"/>
              <a:buChar char="•"/>
              <a:defRPr sz="1400">
                <a:solidFill>
                  <a:schemeClr val="tx2"/>
                </a:solidFill>
              </a:defRPr>
            </a:pPr>
            <a:r>
              <a:rPr lang="zh-CN" altLang="en-US" dirty="0">
                <a:ea typeface="Noto Sans CJK SC Regular" panose="020B0500000000000000" pitchFamily="34" charset="-128"/>
              </a:rPr>
              <a:t>支持</a:t>
            </a:r>
            <a:r>
              <a:rPr lang="en-US" altLang="zh-CN" dirty="0">
                <a:ea typeface="Noto Sans CJK SC Regular" panose="020B0500000000000000" pitchFamily="34" charset="-128"/>
              </a:rPr>
              <a:t>: </a:t>
            </a:r>
            <a:r>
              <a:rPr lang="zh-CN" altLang="en-US" dirty="0">
                <a:ea typeface="Noto Sans CJK SC Regular" panose="020B0500000000000000" pitchFamily="34" charset="-128"/>
              </a:rPr>
              <a:t>帮助实现他们的愿景</a:t>
            </a:r>
          </a:p>
          <a:p>
            <a:pPr marL="285750" indent="-285750">
              <a:buFont typeface="Arial" panose="020B0604020202020204" pitchFamily="34" charset="0"/>
              <a:buChar char="•"/>
              <a:defRPr sz="1400">
                <a:solidFill>
                  <a:schemeClr val="tx2"/>
                </a:solidFill>
              </a:defRPr>
            </a:pPr>
            <a:r>
              <a:rPr lang="zh-CN" altLang="en-US" dirty="0">
                <a:ea typeface="Noto Sans CJK SC Regular" panose="020B0500000000000000" pitchFamily="34" charset="-128"/>
              </a:rPr>
              <a:t>认可</a:t>
            </a:r>
            <a:r>
              <a:rPr lang="en-US" altLang="zh-CN" dirty="0">
                <a:ea typeface="Noto Sans CJK SC Regular" panose="020B0500000000000000" pitchFamily="34" charset="-128"/>
              </a:rPr>
              <a:t>: </a:t>
            </a:r>
            <a:r>
              <a:rPr lang="zh-CN" altLang="en-US" dirty="0">
                <a:ea typeface="Noto Sans CJK SC Regular" panose="020B0500000000000000" pitchFamily="34" charset="-128"/>
              </a:rPr>
              <a:t>不要和他们争夺表彰</a:t>
            </a:r>
          </a:p>
          <a:p>
            <a:pPr marL="285750" indent="-285750">
              <a:buFont typeface="Arial" panose="020B0604020202020204" pitchFamily="34" charset="0"/>
              <a:buChar char="•"/>
              <a:defRPr sz="1400">
                <a:solidFill>
                  <a:schemeClr val="tx2"/>
                </a:solidFill>
              </a:defRPr>
            </a:pPr>
            <a:r>
              <a:rPr lang="zh-CN" altLang="en-US" dirty="0">
                <a:ea typeface="Noto Sans CJK SC Regular" panose="020B0500000000000000" pitchFamily="34" charset="-128"/>
              </a:rPr>
              <a:t>尊重和重视</a:t>
            </a:r>
            <a:r>
              <a:rPr lang="en-US" altLang="zh-CN" dirty="0">
                <a:ea typeface="Noto Sans CJK SC Regular" panose="020B0500000000000000" pitchFamily="34" charset="-128"/>
              </a:rPr>
              <a:t>: </a:t>
            </a:r>
            <a:r>
              <a:rPr lang="zh-CN" altLang="en-US" dirty="0">
                <a:ea typeface="Noto Sans CJK SC Regular" panose="020B0500000000000000" pitchFamily="34" charset="-128"/>
              </a:rPr>
              <a:t>他们喜欢关注，尤其是来自领导的关注</a:t>
            </a:r>
          </a:p>
          <a:p>
            <a:pPr marL="285750" indent="-285750">
              <a:buFont typeface="Arial" panose="020B0604020202020204" pitchFamily="34" charset="0"/>
              <a:buChar char="•"/>
              <a:defRPr sz="1400">
                <a:solidFill>
                  <a:schemeClr val="tx2"/>
                </a:solidFill>
              </a:defRPr>
            </a:pPr>
            <a:r>
              <a:rPr lang="zh-CN" altLang="en-US" dirty="0">
                <a:ea typeface="Noto Sans CJK SC Regular" panose="020B0500000000000000" pitchFamily="34" charset="-128"/>
              </a:rPr>
              <a:t>发言权</a:t>
            </a:r>
            <a:r>
              <a:rPr lang="en-US" altLang="zh-CN" dirty="0">
                <a:ea typeface="Noto Sans CJK SC Regular" panose="020B0500000000000000" pitchFamily="34" charset="-128"/>
              </a:rPr>
              <a:t>: </a:t>
            </a:r>
            <a:r>
              <a:rPr lang="zh-CN" altLang="en-US" dirty="0">
                <a:ea typeface="Noto Sans CJK SC Regular" panose="020B0500000000000000" pitchFamily="34" charset="-128"/>
              </a:rPr>
              <a:t>给他们说话的机会，即使不是专门出于开会的目的</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562856" y="1005840"/>
            <a:ext cx="3017520" cy="2624148"/>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defRPr b="1">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分析型</a:t>
            </a:r>
            <a:br>
              <a:rPr lang="zh-CN" altLang="en-US" sz="1400" dirty="0">
                <a:solidFill>
                  <a:schemeClr val="tx2"/>
                </a:solidFill>
                <a:ea typeface="Noto Sans CJK SC Regular" panose="020B0500000000000000" pitchFamily="34" charset="-128"/>
              </a:rPr>
            </a:br>
            <a:endParaRPr lang="zh-CN" altLang="en-US" sz="1400" dirty="0">
              <a:solidFill>
                <a:schemeClr val="tx2"/>
              </a:solidFill>
              <a:ea typeface="Noto Sans CJK SC Regular" panose="020B0500000000000000" pitchFamily="34" charset="-128"/>
            </a:endParaRPr>
          </a:p>
          <a:p>
            <a:pPr marL="285750" indent="-285750">
              <a:buFont typeface="Arial" panose="020B0604020202020204" pitchFamily="34" charset="0"/>
              <a:buChar char="•"/>
              <a:defRPr sz="1400">
                <a:solidFill>
                  <a:schemeClr val="tx2"/>
                </a:solidFill>
              </a:defRPr>
            </a:pPr>
            <a:r>
              <a:rPr lang="zh-CN" altLang="en-US" dirty="0">
                <a:ea typeface="Noto Sans CJK SC Regular" panose="020B0500000000000000" pitchFamily="34" charset="-128"/>
              </a:rPr>
              <a:t>证据和信息</a:t>
            </a:r>
            <a:r>
              <a:rPr lang="en-US" altLang="zh-CN" dirty="0">
                <a:ea typeface="Noto Sans CJK SC Regular" panose="020B0500000000000000" pitchFamily="34" charset="-128"/>
              </a:rPr>
              <a:t>: </a:t>
            </a:r>
            <a:r>
              <a:rPr lang="zh-CN" altLang="en-US" dirty="0">
                <a:ea typeface="Noto Sans CJK SC Regular" panose="020B0500000000000000" pitchFamily="34" charset="-128"/>
              </a:rPr>
              <a:t>跟他们分享</a:t>
            </a:r>
          </a:p>
          <a:p>
            <a:pPr marL="285750" indent="-285750">
              <a:buFont typeface="Arial" panose="020B0604020202020204" pitchFamily="34" charset="0"/>
              <a:buChar char="•"/>
              <a:defRPr sz="1400">
                <a:solidFill>
                  <a:schemeClr val="tx2"/>
                </a:solidFill>
              </a:defRPr>
            </a:pPr>
            <a:r>
              <a:rPr lang="zh-CN" altLang="en-US" dirty="0">
                <a:ea typeface="Noto Sans CJK SC Regular" panose="020B0500000000000000" pitchFamily="34" charset="-128"/>
              </a:rPr>
              <a:t>透明度</a:t>
            </a:r>
            <a:r>
              <a:rPr lang="en-US" altLang="zh-CN" dirty="0">
                <a:ea typeface="Noto Sans CJK SC Regular" panose="020B0500000000000000" pitchFamily="34" charset="-128"/>
              </a:rPr>
              <a:t>: </a:t>
            </a:r>
            <a:r>
              <a:rPr lang="zh-CN" altLang="en-US" dirty="0">
                <a:ea typeface="Noto Sans CJK SC Regular" panose="020B0500000000000000" pitchFamily="34" charset="-128"/>
              </a:rPr>
              <a:t>他们希望看到并了解你的工作流程</a:t>
            </a:r>
          </a:p>
          <a:p>
            <a:pPr marL="285750" indent="-285750">
              <a:buFont typeface="Arial" panose="020B0604020202020204" pitchFamily="34" charset="0"/>
              <a:buChar char="•"/>
              <a:defRPr sz="1400">
                <a:solidFill>
                  <a:schemeClr val="tx2"/>
                </a:solidFill>
              </a:defRPr>
            </a:pPr>
            <a:r>
              <a:rPr lang="zh-CN" altLang="en-US" dirty="0">
                <a:ea typeface="Noto Sans CJK SC Regular" panose="020B0500000000000000" pitchFamily="34" charset="-128"/>
              </a:rPr>
              <a:t>获得理解</a:t>
            </a:r>
            <a:r>
              <a:rPr lang="en-US" altLang="zh-CN" dirty="0">
                <a:ea typeface="Noto Sans CJK SC Regular" panose="020B0500000000000000" pitchFamily="34" charset="-128"/>
              </a:rPr>
              <a:t>: </a:t>
            </a:r>
            <a:r>
              <a:rPr lang="zh-CN" altLang="en-US" dirty="0">
                <a:ea typeface="Noto Sans CJK SC Regular" panose="020B0500000000000000" pitchFamily="34" charset="-128"/>
              </a:rPr>
              <a:t>表现出你理解他们的</a:t>
            </a:r>
            <a:br>
              <a:rPr lang="en-US" altLang="zh-CN" dirty="0">
                <a:ea typeface="Noto Sans CJK SC Regular" panose="020B0500000000000000" pitchFamily="34" charset="-128"/>
              </a:rPr>
            </a:br>
            <a:r>
              <a:rPr lang="zh-CN" altLang="en-US" dirty="0">
                <a:ea typeface="Noto Sans CJK SC Regular" panose="020B0500000000000000" pitchFamily="34" charset="-128"/>
              </a:rPr>
              <a:t>问题</a:t>
            </a:r>
          </a:p>
          <a:p>
            <a:pPr marL="285750" indent="-285750">
              <a:buFont typeface="Arial" panose="020B0604020202020204" pitchFamily="34" charset="0"/>
              <a:buChar char="•"/>
              <a:defRPr sz="1400">
                <a:solidFill>
                  <a:schemeClr val="tx2"/>
                </a:solidFill>
              </a:defRPr>
            </a:pPr>
            <a:r>
              <a:rPr lang="zh-CN" altLang="en-US" dirty="0">
                <a:ea typeface="Noto Sans CJK SC Regular" panose="020B0500000000000000" pitchFamily="34" charset="-128"/>
              </a:rPr>
              <a:t>思考的时间</a:t>
            </a:r>
            <a:r>
              <a:rPr lang="en-US" altLang="zh-CN" dirty="0">
                <a:ea typeface="Noto Sans CJK SC Regular" panose="020B0500000000000000" pitchFamily="34" charset="-128"/>
              </a:rPr>
              <a:t>: </a:t>
            </a:r>
            <a:r>
              <a:rPr lang="zh-CN" altLang="en-US" dirty="0">
                <a:ea typeface="Noto Sans CJK SC Regular" panose="020B0500000000000000" pitchFamily="34" charset="-128"/>
              </a:rPr>
              <a:t>不要急于做出决定</a:t>
            </a:r>
          </a:p>
          <a:p>
            <a:pPr algn="r">
              <a:defRPr sz="1400">
                <a:solidFill>
                  <a:schemeClr val="tx2"/>
                </a:solidFill>
              </a:defRPr>
            </a:pPr>
            <a:r>
              <a:rPr lang="zh-CN" altLang="en-US" dirty="0">
                <a:ea typeface="Noto Sans CJK SC Regular" panose="020B0500000000000000" pitchFamily="34" charset="-128"/>
              </a:rPr>
              <a:t>  </a:t>
            </a:r>
          </a:p>
          <a:p>
            <a:endParaRPr lang="zh-CN" altLang="en-US" sz="1400" dirty="0">
              <a:solidFill>
                <a:schemeClr val="tx2"/>
              </a:solidFill>
              <a:ea typeface="Noto Sans CJK SC Regular" panose="020B0500000000000000" pitchFamily="34" charset="-128"/>
            </a:endParaRPr>
          </a:p>
        </p:txBody>
      </p:sp>
      <p:sp>
        <p:nvSpPr>
          <p:cNvPr id="16" name="Rectangle 15">
            <a:extLst>
              <a:ext uri="{FF2B5EF4-FFF2-40B4-BE49-F238E27FC236}">
                <a16:creationId xmlns:a16="http://schemas.microsoft.com/office/drawing/2014/main" id="{F4EABA9C-F661-448C-9A0F-2C641E2DE903}"/>
              </a:ext>
            </a:extLst>
          </p:cNvPr>
          <p:cNvSpPr/>
          <p:nvPr/>
        </p:nvSpPr>
        <p:spPr bwMode="gray">
          <a:xfrm>
            <a:off x="6868949" y="47599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a:ea typeface="Noto Sans CJK SC Bold" panose="020B0800000000000000" pitchFamily="34" charset="-128"/>
              </a:rPr>
              <a:t>控制情绪</a:t>
            </a:r>
            <a:endParaRPr lang="zh-CN" altLang="en-US" dirty="0">
              <a:ea typeface="Noto Sans CJK SC Bold" panose="020B0800000000000000" pitchFamily="34" charset="-128"/>
            </a:endParaRPr>
          </a:p>
        </p:txBody>
      </p:sp>
      <p:sp>
        <p:nvSpPr>
          <p:cNvPr id="17" name="Rectangle 16">
            <a:extLst>
              <a:ext uri="{FF2B5EF4-FFF2-40B4-BE49-F238E27FC236}">
                <a16:creationId xmlns:a16="http://schemas.microsoft.com/office/drawing/2014/main" id="{E241A2F8-D5EB-4D83-84AD-7D11F985F743}"/>
              </a:ext>
            </a:extLst>
          </p:cNvPr>
          <p:cNvSpPr/>
          <p:nvPr/>
        </p:nvSpPr>
        <p:spPr bwMode="gray">
          <a:xfrm>
            <a:off x="6868949" y="5586193"/>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a:ea typeface="Noto Sans CJK SC Bold" panose="020B0800000000000000" pitchFamily="34" charset="-128"/>
              </a:rPr>
              <a:t>流露情绪</a:t>
            </a:r>
            <a:endParaRPr lang="zh-CN" altLang="en-US" dirty="0">
              <a:ea typeface="Noto Sans CJK SC Bold" panose="020B0800000000000000" pitchFamily="34" charset="-128"/>
            </a:endParaRPr>
          </a:p>
        </p:txBody>
      </p:sp>
      <p:sp>
        <p:nvSpPr>
          <p:cNvPr id="19" name="Rectangle 18">
            <a:extLst>
              <a:ext uri="{FF2B5EF4-FFF2-40B4-BE49-F238E27FC236}">
                <a16:creationId xmlns:a16="http://schemas.microsoft.com/office/drawing/2014/main" id="{18C7A24E-9E80-4DA6-8755-36E7209AB8CC}"/>
              </a:ext>
            </a:extLst>
          </p:cNvPr>
          <p:cNvSpPr/>
          <p:nvPr/>
        </p:nvSpPr>
        <p:spPr bwMode="gray">
          <a:xfrm>
            <a:off x="4174051" y="301436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gn="r">
              <a:lnSpc>
                <a:spcPct val="85000"/>
              </a:lnSpc>
              <a:defRPr b="1">
                <a:solidFill>
                  <a:schemeClr val="accent6"/>
                </a:solidFill>
              </a:defRPr>
            </a:pPr>
            <a:r>
              <a:rPr lang="zh-CN" altLang="en-US" dirty="0">
                <a:ea typeface="Noto Sans CJK SC Bold" panose="020B0800000000000000" pitchFamily="34" charset="-128"/>
              </a:rPr>
              <a:t>征询意见</a:t>
            </a:r>
          </a:p>
        </p:txBody>
      </p:sp>
      <p:sp>
        <p:nvSpPr>
          <p:cNvPr id="20" name="Rectangle 19">
            <a:extLst>
              <a:ext uri="{FF2B5EF4-FFF2-40B4-BE49-F238E27FC236}">
                <a16:creationId xmlns:a16="http://schemas.microsoft.com/office/drawing/2014/main" id="{B724F416-DC8C-4A90-9E32-EADADFBC67F9}"/>
              </a:ext>
            </a:extLst>
          </p:cNvPr>
          <p:cNvSpPr/>
          <p:nvPr/>
        </p:nvSpPr>
        <p:spPr bwMode="gray">
          <a:xfrm>
            <a:off x="10564016" y="300933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nSpc>
                <a:spcPct val="85000"/>
              </a:lnSpc>
              <a:defRPr b="1">
                <a:solidFill>
                  <a:schemeClr val="accent6"/>
                </a:solidFill>
              </a:defRPr>
            </a:pPr>
            <a:r>
              <a:rPr lang="zh-CN" altLang="en-US">
                <a:ea typeface="Noto Sans CJK SC Bold" panose="020B0800000000000000" pitchFamily="34" charset="-128"/>
              </a:rPr>
              <a:t>表达意见</a:t>
            </a:r>
            <a:endParaRPr lang="zh-CN" altLang="en-US" dirty="0">
              <a:ea typeface="Noto Sans CJK SC Bold" panose="020B0800000000000000" pitchFamily="34" charset="-128"/>
            </a:endParaRPr>
          </a:p>
        </p:txBody>
      </p:sp>
    </p:spTree>
    <p:extLst>
      <p:ext uri="{BB962C8B-B14F-4D97-AF65-F5344CB8AC3E}">
        <p14:creationId xmlns:p14="http://schemas.microsoft.com/office/powerpoint/2010/main" val="42906654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p:txBody>
          <a:bodyPr wrap="square"/>
          <a:lstStyle/>
          <a:p>
            <a:r>
              <a:rPr lang="zh-CN" altLang="en-US" dirty="0">
                <a:solidFill>
                  <a:schemeClr val="accent2"/>
                </a:solidFill>
                <a:ea typeface="Noto Sans CJK SC Bold" panose="020B0800000000000000" pitchFamily="34" charset="-128"/>
              </a:rPr>
              <a:t>无形中观察风格</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63063" y="6518275"/>
            <a:ext cx="2743200" cy="282575"/>
          </a:xfrm>
        </p:spPr>
        <p:txBody>
          <a:bodyPr/>
          <a:lstStyle/>
          <a:p>
            <a:fld id="{1B1CF60C-C85D-47C0-8597-E3BF95F18FA3}" type="slidenum">
              <a:rPr lang="en-US" altLang="zh-CN" smtClean="0">
                <a:ea typeface="Noto Sans CJK SC Regular" panose="020B0500000000000000" pitchFamily="34" charset="-128"/>
              </a:rPr>
              <a:t>33</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2011340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3E6171-F966-1A47-A398-98D0F079E7F1}"/>
              </a:ext>
            </a:extLst>
          </p:cNvPr>
          <p:cNvSpPr>
            <a:spLocks noGrp="1"/>
          </p:cNvSpPr>
          <p:nvPr>
            <p:ph type="sldNum" sz="quarter" idx="12"/>
          </p:nvPr>
        </p:nvSpPr>
        <p:spPr bwMode="gray"/>
        <p:txBody>
          <a:bodyPr wrap="square">
            <a:noAutofit/>
          </a:bodyPr>
          <a:lstStyle/>
          <a:p>
            <a:fld id="{1B1CF60C-C85D-47C0-8597-E3BF95F18FA3}" type="slidenum">
              <a:rPr lang="en-US" altLang="zh-CN" smtClean="0">
                <a:ea typeface="Noto Sans CJK SC Regular" panose="020B0500000000000000" pitchFamily="34" charset="-128"/>
              </a:rPr>
              <a:t>34</a:t>
            </a:fld>
            <a:endParaRPr lang="zh-CN" altLang="en-US" dirty="0">
              <a:ea typeface="Noto Sans CJK SC Regular" panose="020B0500000000000000" pitchFamily="34" charset="-128"/>
            </a:endParaRPr>
          </a:p>
        </p:txBody>
      </p:sp>
      <p:sp>
        <p:nvSpPr>
          <p:cNvPr id="6" name="Footer Placeholder 5">
            <a:extLst>
              <a:ext uri="{FF2B5EF4-FFF2-40B4-BE49-F238E27FC236}">
                <a16:creationId xmlns:a16="http://schemas.microsoft.com/office/drawing/2014/main" id="{AB700BBA-34EF-DC4D-B7B6-810D293CB97F}"/>
              </a:ext>
            </a:extLst>
          </p:cNvPr>
          <p:cNvSpPr>
            <a:spLocks noGrp="1"/>
          </p:cNvSpPr>
          <p:nvPr>
            <p:ph type="ftr" sz="quarter" idx="13"/>
          </p:nvPr>
        </p:nvSpPr>
        <p:spPr bwMode="gray"/>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9" name="Freeform: Shape 8">
            <a:extLst>
              <a:ext uri="{FF2B5EF4-FFF2-40B4-BE49-F238E27FC236}">
                <a16:creationId xmlns:a16="http://schemas.microsoft.com/office/drawing/2014/main" id="{B2B295F1-5949-4CF2-AC2E-9723645FB4E3}"/>
              </a:ext>
            </a:extLst>
          </p:cNvPr>
          <p:cNvSpPr>
            <a:spLocks noChangeArrowheads="1"/>
          </p:cNvSpPr>
          <p:nvPr/>
        </p:nvSpPr>
        <p:spPr bwMode="gray">
          <a:xfrm>
            <a:off x="4760423" y="16289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bg1"/>
                </a:solidFill>
              </a:defRPr>
            </a:pPr>
            <a:r>
              <a:rPr lang="zh-CN" altLang="en-US" dirty="0">
                <a:ea typeface="Noto Sans CJK SC Regular" panose="020B0500000000000000" pitchFamily="34" charset="-128"/>
              </a:rPr>
              <a:t>看看你是否有机会查看我发的</a:t>
            </a:r>
            <a:br>
              <a:rPr lang="en-US" altLang="zh-CN" dirty="0">
                <a:ea typeface="Noto Sans CJK SC Regular" panose="020B0500000000000000" pitchFamily="34" charset="-128"/>
              </a:rPr>
            </a:br>
            <a:r>
              <a:rPr lang="zh-CN" altLang="en-US" dirty="0">
                <a:ea typeface="Noto Sans CJK SC Regular" panose="020B0500000000000000" pitchFamily="34" charset="-128"/>
              </a:rPr>
              <a:t>关于最新技术升级的视频。</a:t>
            </a:r>
          </a:p>
          <a:p>
            <a:pPr algn="ctr" eaLnBrk="1" hangingPunct="1">
              <a:spcBef>
                <a:spcPct val="0"/>
              </a:spcBef>
              <a:buClrTx/>
              <a:buSzTx/>
              <a:buFontTx/>
              <a:buNone/>
              <a:defRPr sz="2800">
                <a:solidFill>
                  <a:schemeClr val="bg1"/>
                </a:solidFill>
              </a:defRPr>
            </a:pPr>
            <a:r>
              <a:rPr lang="zh-CN" altLang="en-US" dirty="0">
                <a:ea typeface="Noto Sans CJK SC Regular" panose="020B0500000000000000" pitchFamily="34" charset="-128"/>
              </a:rPr>
              <a:t>你怎么看</a:t>
            </a:r>
            <a:r>
              <a:rPr lang="en-US" altLang="zh-CN" dirty="0">
                <a:ea typeface="Noto Sans CJK SC Regular" panose="020B0500000000000000" pitchFamily="34" charset="-128"/>
              </a:rPr>
              <a:t>?  </a:t>
            </a:r>
            <a:endParaRPr lang="zh-CN" altLang="en-US" dirty="0">
              <a:ea typeface="Noto Sans CJK SC Regular" panose="020B0500000000000000" pitchFamily="34" charset="-128"/>
            </a:endParaRPr>
          </a:p>
        </p:txBody>
      </p:sp>
    </p:spTree>
    <p:extLst>
      <p:ext uri="{BB962C8B-B14F-4D97-AF65-F5344CB8AC3E}">
        <p14:creationId xmlns:p14="http://schemas.microsoft.com/office/powerpoint/2010/main" val="30783489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7BE93A5-4EA9-DF4B-ADD9-B38844BD9B32}"/>
              </a:ext>
            </a:extLst>
          </p:cNvPr>
          <p:cNvSpPr>
            <a:spLocks noGrp="1"/>
          </p:cNvSpPr>
          <p:nvPr>
            <p:ph type="sldNum" sz="quarter" idx="12"/>
          </p:nvPr>
        </p:nvSpPr>
        <p:spPr bwMode="gray"/>
        <p:txBody>
          <a:bodyPr wrap="square">
            <a:noAutofit/>
          </a:bodyPr>
          <a:lstStyle/>
          <a:p>
            <a:fld id="{1B1CF60C-C85D-47C0-8597-E3BF95F18FA3}" type="slidenum">
              <a:rPr lang="en-US" altLang="zh-CN" smtClean="0">
                <a:ea typeface="Noto Sans CJK SC Regular" panose="020B0500000000000000" pitchFamily="34" charset="-128"/>
              </a:rPr>
              <a:t>35</a:t>
            </a:fld>
            <a:endParaRPr lang="zh-CN" altLang="en-US" dirty="0">
              <a:ea typeface="Noto Sans CJK SC Regular" panose="020B0500000000000000" pitchFamily="34" charset="-128"/>
            </a:endParaRPr>
          </a:p>
        </p:txBody>
      </p:sp>
      <p:sp>
        <p:nvSpPr>
          <p:cNvPr id="6" name="Footer Placeholder 5">
            <a:extLst>
              <a:ext uri="{FF2B5EF4-FFF2-40B4-BE49-F238E27FC236}">
                <a16:creationId xmlns:a16="http://schemas.microsoft.com/office/drawing/2014/main" id="{033B08D9-FC3C-5648-85B9-B84B86E78E82}"/>
              </a:ext>
            </a:extLst>
          </p:cNvPr>
          <p:cNvSpPr>
            <a:spLocks noGrp="1"/>
          </p:cNvSpPr>
          <p:nvPr>
            <p:ph type="ftr" sz="quarter" idx="13"/>
          </p:nvPr>
        </p:nvSpPr>
        <p:spPr bwMode="gray"/>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8" name="Freeform: Shape 7">
            <a:extLst>
              <a:ext uri="{FF2B5EF4-FFF2-40B4-BE49-F238E27FC236}">
                <a16:creationId xmlns:a16="http://schemas.microsoft.com/office/drawing/2014/main" id="{E9615031-CB8F-4563-8C8A-0DA5941EC31C}"/>
              </a:ext>
            </a:extLst>
          </p:cNvPr>
          <p:cNvSpPr>
            <a:spLocks noChangeArrowheads="1"/>
          </p:cNvSpPr>
          <p:nvPr/>
        </p:nvSpPr>
        <p:spPr bwMode="gray">
          <a:xfrm>
            <a:off x="4760423" y="228600"/>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bg1"/>
                </a:solidFill>
              </a:defRPr>
            </a:pPr>
            <a:r>
              <a:rPr lang="zh-CN" altLang="en-US" dirty="0">
                <a:ea typeface="Noto Sans CJK SC Regular" panose="020B0500000000000000" pitchFamily="34" charset="-128"/>
              </a:rPr>
              <a:t>看看你是否有机会查看我发的</a:t>
            </a:r>
            <a:br>
              <a:rPr lang="en-US" altLang="zh-CN" dirty="0">
                <a:ea typeface="Noto Sans CJK SC Regular" panose="020B0500000000000000" pitchFamily="34" charset="-128"/>
              </a:rPr>
            </a:br>
            <a:r>
              <a:rPr lang="zh-CN" altLang="en-US" dirty="0">
                <a:ea typeface="Noto Sans CJK SC Regular" panose="020B0500000000000000" pitchFamily="34" charset="-128"/>
              </a:rPr>
              <a:t>关于最新技术升级的视频。</a:t>
            </a:r>
          </a:p>
          <a:p>
            <a:pPr algn="ctr" eaLnBrk="1" hangingPunct="1">
              <a:spcBef>
                <a:spcPct val="0"/>
              </a:spcBef>
              <a:buClrTx/>
              <a:buSzTx/>
              <a:buFontTx/>
              <a:buNone/>
              <a:defRPr sz="2800">
                <a:solidFill>
                  <a:schemeClr val="bg1"/>
                </a:solidFill>
              </a:defRPr>
            </a:pPr>
            <a:r>
              <a:rPr lang="zh-CN" altLang="en-US" dirty="0">
                <a:ea typeface="Noto Sans CJK SC Regular" panose="020B0500000000000000" pitchFamily="34" charset="-128"/>
              </a:rPr>
              <a:t>你怎么看</a:t>
            </a:r>
            <a:r>
              <a:rPr lang="en-US" altLang="zh-CN" dirty="0">
                <a:ea typeface="Noto Sans CJK SC Regular" panose="020B0500000000000000" pitchFamily="34" charset="-128"/>
              </a:rPr>
              <a:t>?  </a:t>
            </a:r>
            <a:endParaRPr lang="zh-CN" altLang="en-US" dirty="0">
              <a:ea typeface="Noto Sans CJK SC Regular" panose="020B0500000000000000" pitchFamily="34" charset="-128"/>
            </a:endParaRPr>
          </a:p>
        </p:txBody>
      </p:sp>
      <p:sp>
        <p:nvSpPr>
          <p:cNvPr id="10" name="Freeform: Shape 9">
            <a:extLst>
              <a:ext uri="{FF2B5EF4-FFF2-40B4-BE49-F238E27FC236}">
                <a16:creationId xmlns:a16="http://schemas.microsoft.com/office/drawing/2014/main" id="{0E91B223-EFE3-4117-A3B1-2F464272E30F}"/>
              </a:ext>
            </a:extLst>
          </p:cNvPr>
          <p:cNvSpPr>
            <a:spLocks noChangeArrowheads="1"/>
          </p:cNvSpPr>
          <p:nvPr/>
        </p:nvSpPr>
        <p:spPr bwMode="gray">
          <a:xfrm flipH="1">
            <a:off x="53478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tx2"/>
                </a:solidFill>
              </a:defRPr>
            </a:pPr>
            <a:r>
              <a:rPr lang="en-US" altLang="zh-CN" dirty="0">
                <a:ea typeface="Noto Sans CJK SC Regular" panose="020B0500000000000000" pitchFamily="34" charset="-128"/>
              </a:rPr>
              <a:t>Hi</a:t>
            </a:r>
            <a:r>
              <a:rPr lang="zh-CN" altLang="en-US" dirty="0">
                <a:ea typeface="Noto Sans CJK SC Regular" panose="020B0500000000000000" pitchFamily="34" charset="-128"/>
              </a:rPr>
              <a:t>！很快就会发生很多变化。</a:t>
            </a:r>
          </a:p>
          <a:p>
            <a:pPr algn="ctr" eaLnBrk="1" hangingPunct="1">
              <a:spcBef>
                <a:spcPct val="0"/>
              </a:spcBef>
              <a:buClrTx/>
              <a:buSzTx/>
              <a:buFontTx/>
              <a:buNone/>
              <a:defRPr sz="2800">
                <a:solidFill>
                  <a:schemeClr val="tx2"/>
                </a:solidFill>
              </a:defRPr>
            </a:pPr>
            <a:r>
              <a:rPr lang="zh-CN" altLang="en-US" dirty="0">
                <a:ea typeface="Noto Sans CJK SC Regular" panose="020B0500000000000000" pitchFamily="34" charset="-128"/>
              </a:rPr>
              <a:t>我的团队需要接受关于新功</a:t>
            </a:r>
            <a:br>
              <a:rPr lang="en-US" altLang="zh-CN" dirty="0">
                <a:ea typeface="Noto Sans CJK SC Regular" panose="020B0500000000000000" pitchFamily="34" charset="-128"/>
              </a:rPr>
            </a:br>
            <a:r>
              <a:rPr lang="zh-CN" altLang="en-US" dirty="0">
                <a:ea typeface="Noto Sans CJK SC Regular" panose="020B0500000000000000" pitchFamily="34" charset="-128"/>
              </a:rPr>
              <a:t>能的培训。你能帮帮我们吗</a:t>
            </a:r>
            <a:r>
              <a:rPr lang="en-US" altLang="zh-CN" dirty="0">
                <a:ea typeface="Noto Sans CJK SC Regular" panose="020B0500000000000000" pitchFamily="34" charset="-128"/>
              </a:rPr>
              <a:t>?  </a:t>
            </a:r>
            <a:endParaRPr lang="zh-CN" altLang="en-US" dirty="0">
              <a:ea typeface="Noto Sans CJK SC Regular" panose="020B0500000000000000" pitchFamily="34" charset="-128"/>
            </a:endParaRPr>
          </a:p>
        </p:txBody>
      </p:sp>
    </p:spTree>
    <p:extLst>
      <p:ext uri="{BB962C8B-B14F-4D97-AF65-F5344CB8AC3E}">
        <p14:creationId xmlns:p14="http://schemas.microsoft.com/office/powerpoint/2010/main" val="109745796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7BE93A5-4EA9-DF4B-ADD9-B38844BD9B32}"/>
              </a:ext>
            </a:extLst>
          </p:cNvPr>
          <p:cNvSpPr>
            <a:spLocks noGrp="1"/>
          </p:cNvSpPr>
          <p:nvPr>
            <p:ph type="sldNum" sz="quarter" idx="12"/>
          </p:nvPr>
        </p:nvSpPr>
        <p:spPr bwMode="gray"/>
        <p:txBody>
          <a:bodyPr wrap="square">
            <a:noAutofit/>
          </a:bodyPr>
          <a:lstStyle/>
          <a:p>
            <a:fld id="{1B1CF60C-C85D-47C0-8597-E3BF95F18FA3}" type="slidenum">
              <a:rPr lang="en-US" altLang="zh-CN" smtClean="0">
                <a:ea typeface="Noto Sans CJK SC Regular" panose="020B0500000000000000" pitchFamily="34" charset="-128"/>
              </a:rPr>
              <a:t>36</a:t>
            </a:fld>
            <a:endParaRPr lang="zh-CN" altLang="en-US" dirty="0">
              <a:ea typeface="Noto Sans CJK SC Regular" panose="020B0500000000000000" pitchFamily="34" charset="-128"/>
            </a:endParaRPr>
          </a:p>
        </p:txBody>
      </p:sp>
      <p:sp>
        <p:nvSpPr>
          <p:cNvPr id="6" name="Footer Placeholder 5">
            <a:extLst>
              <a:ext uri="{FF2B5EF4-FFF2-40B4-BE49-F238E27FC236}">
                <a16:creationId xmlns:a16="http://schemas.microsoft.com/office/drawing/2014/main" id="{033B08D9-FC3C-5648-85B9-B84B86E78E82}"/>
              </a:ext>
            </a:extLst>
          </p:cNvPr>
          <p:cNvSpPr>
            <a:spLocks noGrp="1"/>
          </p:cNvSpPr>
          <p:nvPr>
            <p:ph type="ftr" sz="quarter" idx="13"/>
          </p:nvPr>
        </p:nvSpPr>
        <p:spPr bwMode="gray"/>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8" name="Freeform: Shape 7">
            <a:extLst>
              <a:ext uri="{FF2B5EF4-FFF2-40B4-BE49-F238E27FC236}">
                <a16:creationId xmlns:a16="http://schemas.microsoft.com/office/drawing/2014/main" id="{E9615031-CB8F-4563-8C8A-0DA5941EC31C}"/>
              </a:ext>
            </a:extLst>
          </p:cNvPr>
          <p:cNvSpPr>
            <a:spLocks noChangeArrowheads="1"/>
          </p:cNvSpPr>
          <p:nvPr/>
        </p:nvSpPr>
        <p:spPr bwMode="gray">
          <a:xfrm>
            <a:off x="4760423" y="228600"/>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bg1"/>
                </a:solidFill>
              </a:defRPr>
            </a:pPr>
            <a:r>
              <a:rPr lang="zh-CN" altLang="en-US" dirty="0">
                <a:ea typeface="Noto Sans CJK SC Regular" panose="020B0500000000000000" pitchFamily="34" charset="-128"/>
              </a:rPr>
              <a:t>看看你是否有机会查看我发的</a:t>
            </a:r>
            <a:br>
              <a:rPr lang="en-US" altLang="zh-CN" dirty="0">
                <a:ea typeface="Noto Sans CJK SC Regular" panose="020B0500000000000000" pitchFamily="34" charset="-128"/>
              </a:rPr>
            </a:br>
            <a:r>
              <a:rPr lang="zh-CN" altLang="en-US" dirty="0">
                <a:ea typeface="Noto Sans CJK SC Regular" panose="020B0500000000000000" pitchFamily="34" charset="-128"/>
              </a:rPr>
              <a:t>关于最新技术升级的视频。</a:t>
            </a:r>
          </a:p>
          <a:p>
            <a:pPr algn="ctr" eaLnBrk="1" hangingPunct="1">
              <a:spcBef>
                <a:spcPct val="0"/>
              </a:spcBef>
              <a:buClrTx/>
              <a:buSzTx/>
              <a:buFontTx/>
              <a:buNone/>
              <a:defRPr sz="2800">
                <a:solidFill>
                  <a:schemeClr val="bg1"/>
                </a:solidFill>
              </a:defRPr>
            </a:pPr>
            <a:r>
              <a:rPr lang="zh-CN" altLang="en-US" dirty="0">
                <a:ea typeface="Noto Sans CJK SC Regular" panose="020B0500000000000000" pitchFamily="34" charset="-128"/>
              </a:rPr>
              <a:t>你怎么看</a:t>
            </a:r>
            <a:r>
              <a:rPr lang="en-US" altLang="zh-CN" dirty="0">
                <a:ea typeface="Noto Sans CJK SC Regular" panose="020B0500000000000000" pitchFamily="34" charset="-128"/>
              </a:rPr>
              <a:t>?  </a:t>
            </a:r>
            <a:endParaRPr lang="zh-CN" altLang="en-US" dirty="0">
              <a:ea typeface="Noto Sans CJK SC Regular" panose="020B0500000000000000" pitchFamily="34" charset="-128"/>
            </a:endParaRPr>
          </a:p>
        </p:txBody>
      </p:sp>
      <p:sp>
        <p:nvSpPr>
          <p:cNvPr id="10" name="Freeform: Shape 9">
            <a:extLst>
              <a:ext uri="{FF2B5EF4-FFF2-40B4-BE49-F238E27FC236}">
                <a16:creationId xmlns:a16="http://schemas.microsoft.com/office/drawing/2014/main" id="{0E91B223-EFE3-4117-A3B1-2F464272E30F}"/>
              </a:ext>
            </a:extLst>
          </p:cNvPr>
          <p:cNvSpPr>
            <a:spLocks noChangeArrowheads="1"/>
          </p:cNvSpPr>
          <p:nvPr/>
        </p:nvSpPr>
        <p:spPr bwMode="gray">
          <a:xfrm flipH="1">
            <a:off x="53478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tx2"/>
                </a:solidFill>
              </a:defRPr>
            </a:pPr>
            <a:r>
              <a:rPr lang="zh-CN" altLang="en-US" dirty="0">
                <a:ea typeface="Noto Sans CJK SC Regular" panose="020B0500000000000000" pitchFamily="34" charset="-128"/>
              </a:rPr>
              <a:t>真让人兴奋！我匆匆看了下，</a:t>
            </a:r>
            <a:br>
              <a:rPr lang="en-US" altLang="zh-CN" dirty="0">
                <a:ea typeface="Noto Sans CJK SC Regular" panose="020B0500000000000000" pitchFamily="34" charset="-128"/>
              </a:rPr>
            </a:br>
            <a:r>
              <a:rPr lang="zh-CN" altLang="en-US" dirty="0">
                <a:ea typeface="Noto Sans CJK SC Regular" panose="020B0500000000000000" pitchFamily="34" charset="-128"/>
              </a:rPr>
              <a:t>新功能似乎很不错！</a:t>
            </a:r>
          </a:p>
          <a:p>
            <a:pPr algn="ctr" eaLnBrk="1" hangingPunct="1">
              <a:spcBef>
                <a:spcPct val="0"/>
              </a:spcBef>
              <a:buClrTx/>
              <a:buSzTx/>
              <a:buFontTx/>
              <a:buNone/>
              <a:defRPr sz="2800">
                <a:solidFill>
                  <a:schemeClr val="tx2"/>
                </a:solidFill>
              </a:defRPr>
            </a:pPr>
            <a:r>
              <a:rPr lang="zh-CN" altLang="en-US" dirty="0">
                <a:ea typeface="Noto Sans CJK SC Regular" panose="020B0500000000000000" pitchFamily="34" charset="-128"/>
              </a:rPr>
              <a:t>我下周打给你！</a:t>
            </a:r>
          </a:p>
        </p:txBody>
      </p:sp>
    </p:spTree>
    <p:extLst>
      <p:ext uri="{BB962C8B-B14F-4D97-AF65-F5344CB8AC3E}">
        <p14:creationId xmlns:p14="http://schemas.microsoft.com/office/powerpoint/2010/main" val="228148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7BE93A5-4EA9-DF4B-ADD9-B38844BD9B32}"/>
              </a:ext>
            </a:extLst>
          </p:cNvPr>
          <p:cNvSpPr>
            <a:spLocks noGrp="1"/>
          </p:cNvSpPr>
          <p:nvPr>
            <p:ph type="sldNum" sz="quarter" idx="12"/>
          </p:nvPr>
        </p:nvSpPr>
        <p:spPr bwMode="gray"/>
        <p:txBody>
          <a:bodyPr wrap="square">
            <a:noAutofit/>
          </a:bodyPr>
          <a:lstStyle/>
          <a:p>
            <a:fld id="{1B1CF60C-C85D-47C0-8597-E3BF95F18FA3}" type="slidenum">
              <a:rPr lang="en-US" altLang="zh-CN" smtClean="0">
                <a:ea typeface="Noto Sans CJK SC Regular" panose="020B0500000000000000" pitchFamily="34" charset="-128"/>
              </a:rPr>
              <a:t>37</a:t>
            </a:fld>
            <a:endParaRPr lang="zh-CN" altLang="en-US" dirty="0">
              <a:ea typeface="Noto Sans CJK SC Regular" panose="020B0500000000000000" pitchFamily="34" charset="-128"/>
            </a:endParaRPr>
          </a:p>
        </p:txBody>
      </p:sp>
      <p:sp>
        <p:nvSpPr>
          <p:cNvPr id="6" name="Footer Placeholder 5">
            <a:extLst>
              <a:ext uri="{FF2B5EF4-FFF2-40B4-BE49-F238E27FC236}">
                <a16:creationId xmlns:a16="http://schemas.microsoft.com/office/drawing/2014/main" id="{033B08D9-FC3C-5648-85B9-B84B86E78E82}"/>
              </a:ext>
            </a:extLst>
          </p:cNvPr>
          <p:cNvSpPr>
            <a:spLocks noGrp="1"/>
          </p:cNvSpPr>
          <p:nvPr>
            <p:ph type="ftr" sz="quarter" idx="13"/>
          </p:nvPr>
        </p:nvSpPr>
        <p:spPr bwMode="gray"/>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8" name="Freeform: Shape 7">
            <a:extLst>
              <a:ext uri="{FF2B5EF4-FFF2-40B4-BE49-F238E27FC236}">
                <a16:creationId xmlns:a16="http://schemas.microsoft.com/office/drawing/2014/main" id="{E9615031-CB8F-4563-8C8A-0DA5941EC31C}"/>
              </a:ext>
            </a:extLst>
          </p:cNvPr>
          <p:cNvSpPr>
            <a:spLocks noChangeArrowheads="1"/>
          </p:cNvSpPr>
          <p:nvPr/>
        </p:nvSpPr>
        <p:spPr bwMode="gray">
          <a:xfrm>
            <a:off x="4760423" y="228600"/>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bg1"/>
                </a:solidFill>
              </a:defRPr>
            </a:pPr>
            <a:r>
              <a:rPr lang="zh-CN" altLang="en-US" dirty="0">
                <a:ea typeface="Noto Sans CJK SC Regular" panose="020B0500000000000000" pitchFamily="34" charset="-128"/>
              </a:rPr>
              <a:t>看看你是否有机会查看我发的</a:t>
            </a:r>
            <a:br>
              <a:rPr lang="en-US" altLang="zh-CN" dirty="0">
                <a:ea typeface="Noto Sans CJK SC Regular" panose="020B0500000000000000" pitchFamily="34" charset="-128"/>
              </a:rPr>
            </a:br>
            <a:r>
              <a:rPr lang="zh-CN" altLang="en-US" dirty="0">
                <a:ea typeface="Noto Sans CJK SC Regular" panose="020B0500000000000000" pitchFamily="34" charset="-128"/>
              </a:rPr>
              <a:t>关于最新技术升级的视频。</a:t>
            </a:r>
          </a:p>
          <a:p>
            <a:pPr algn="ctr" eaLnBrk="1" hangingPunct="1">
              <a:spcBef>
                <a:spcPct val="0"/>
              </a:spcBef>
              <a:buClrTx/>
              <a:buSzTx/>
              <a:buFontTx/>
              <a:buNone/>
              <a:defRPr sz="2800">
                <a:solidFill>
                  <a:schemeClr val="bg1"/>
                </a:solidFill>
              </a:defRPr>
            </a:pPr>
            <a:r>
              <a:rPr lang="zh-CN" altLang="en-US" dirty="0">
                <a:ea typeface="Noto Sans CJK SC Regular" panose="020B0500000000000000" pitchFamily="34" charset="-128"/>
              </a:rPr>
              <a:t>你怎么看</a:t>
            </a:r>
            <a:r>
              <a:rPr lang="en-US" altLang="zh-CN" dirty="0">
                <a:ea typeface="Noto Sans CJK SC Regular" panose="020B0500000000000000" pitchFamily="34" charset="-128"/>
              </a:rPr>
              <a:t>?  </a:t>
            </a:r>
            <a:endParaRPr lang="zh-CN" altLang="en-US" dirty="0">
              <a:ea typeface="Noto Sans CJK SC Regular" panose="020B0500000000000000" pitchFamily="34" charset="-128"/>
            </a:endParaRPr>
          </a:p>
        </p:txBody>
      </p:sp>
      <p:sp>
        <p:nvSpPr>
          <p:cNvPr id="10" name="Freeform: Shape 9">
            <a:extLst>
              <a:ext uri="{FF2B5EF4-FFF2-40B4-BE49-F238E27FC236}">
                <a16:creationId xmlns:a16="http://schemas.microsoft.com/office/drawing/2014/main" id="{0E91B223-EFE3-4117-A3B1-2F464272E30F}"/>
              </a:ext>
            </a:extLst>
          </p:cNvPr>
          <p:cNvSpPr>
            <a:spLocks noChangeArrowheads="1"/>
          </p:cNvSpPr>
          <p:nvPr/>
        </p:nvSpPr>
        <p:spPr bwMode="gray">
          <a:xfrm flipH="1">
            <a:off x="53478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750">
                <a:solidFill>
                  <a:schemeClr val="tx2"/>
                </a:solidFill>
              </a:defRPr>
            </a:pPr>
            <a:r>
              <a:rPr lang="zh-CN" altLang="en-US" dirty="0">
                <a:ea typeface="Noto Sans CJK SC Regular" panose="020B0500000000000000" pitchFamily="34" charset="-128"/>
              </a:rPr>
              <a:t>我认为新的升级将帮助我们变</a:t>
            </a:r>
            <a:br>
              <a:rPr lang="en-US" altLang="zh-CN" dirty="0">
                <a:ea typeface="Noto Sans CJK SC Regular" panose="020B0500000000000000" pitchFamily="34" charset="-128"/>
              </a:rPr>
            </a:br>
            <a:r>
              <a:rPr lang="zh-CN" altLang="en-US" dirty="0">
                <a:ea typeface="Noto Sans CJK SC Regular" panose="020B0500000000000000" pitchFamily="34" charset="-128"/>
              </a:rPr>
              <a:t>得更有效率，节省一些精力。</a:t>
            </a:r>
            <a:br>
              <a:rPr lang="en-US" altLang="zh-CN" dirty="0">
                <a:ea typeface="Noto Sans CJK SC Regular" panose="020B0500000000000000" pitchFamily="34" charset="-128"/>
              </a:rPr>
            </a:br>
            <a:r>
              <a:rPr lang="zh-CN" altLang="en-US" dirty="0">
                <a:ea typeface="Noto Sans CJK SC Regular" panose="020B0500000000000000" pitchFamily="34" charset="-128"/>
              </a:rPr>
              <a:t>但在我们采用新版本之前，</a:t>
            </a:r>
            <a:br>
              <a:rPr lang="en-US" altLang="zh-CN" dirty="0">
                <a:ea typeface="Noto Sans CJK SC Regular" panose="020B0500000000000000" pitchFamily="34" charset="-128"/>
              </a:rPr>
            </a:br>
            <a:r>
              <a:rPr lang="zh-CN" altLang="en-US" dirty="0">
                <a:ea typeface="Noto Sans CJK SC Regular" panose="020B0500000000000000" pitchFamily="34" charset="-128"/>
              </a:rPr>
              <a:t>我们需要计划对我的团队进行培训。</a:t>
            </a:r>
            <a:br>
              <a:rPr lang="en-US" altLang="zh-CN" dirty="0">
                <a:ea typeface="Noto Sans CJK SC Regular" panose="020B0500000000000000" pitchFamily="34" charset="-128"/>
              </a:rPr>
            </a:br>
            <a:r>
              <a:rPr lang="zh-CN" altLang="en-US" dirty="0">
                <a:ea typeface="Noto Sans CJK SC Regular" panose="020B0500000000000000" pitchFamily="34" charset="-128"/>
              </a:rPr>
              <a:t>你有没有这方面的相应流程</a:t>
            </a:r>
            <a:r>
              <a:rPr lang="en-US" altLang="zh-CN" dirty="0">
                <a:ea typeface="Noto Sans CJK SC Regular" panose="020B0500000000000000" pitchFamily="34" charset="-128"/>
              </a:rPr>
              <a:t>?  </a:t>
            </a:r>
            <a:endParaRPr lang="zh-CN" altLang="en-US" dirty="0">
              <a:ea typeface="Noto Sans CJK SC Regular" panose="020B0500000000000000" pitchFamily="34" charset="-128"/>
            </a:endParaRPr>
          </a:p>
        </p:txBody>
      </p:sp>
    </p:spTree>
    <p:extLst>
      <p:ext uri="{BB962C8B-B14F-4D97-AF65-F5344CB8AC3E}">
        <p14:creationId xmlns:p14="http://schemas.microsoft.com/office/powerpoint/2010/main" val="251621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7BE93A5-4EA9-DF4B-ADD9-B38844BD9B32}"/>
              </a:ext>
            </a:extLst>
          </p:cNvPr>
          <p:cNvSpPr>
            <a:spLocks noGrp="1"/>
          </p:cNvSpPr>
          <p:nvPr>
            <p:ph type="sldNum" sz="quarter" idx="12"/>
          </p:nvPr>
        </p:nvSpPr>
        <p:spPr bwMode="gray"/>
        <p:txBody>
          <a:bodyPr wrap="square">
            <a:noAutofit/>
          </a:bodyPr>
          <a:lstStyle/>
          <a:p>
            <a:fld id="{1B1CF60C-C85D-47C0-8597-E3BF95F18FA3}" type="slidenum">
              <a:rPr lang="en-US" altLang="zh-CN" smtClean="0">
                <a:ea typeface="Noto Sans CJK SC Regular" panose="020B0500000000000000" pitchFamily="34" charset="-128"/>
              </a:rPr>
              <a:t>38</a:t>
            </a:fld>
            <a:endParaRPr lang="zh-CN" altLang="en-US" dirty="0">
              <a:ea typeface="Noto Sans CJK SC Regular" panose="020B0500000000000000" pitchFamily="34" charset="-128"/>
            </a:endParaRPr>
          </a:p>
        </p:txBody>
      </p:sp>
      <p:sp>
        <p:nvSpPr>
          <p:cNvPr id="6" name="Footer Placeholder 5">
            <a:extLst>
              <a:ext uri="{FF2B5EF4-FFF2-40B4-BE49-F238E27FC236}">
                <a16:creationId xmlns:a16="http://schemas.microsoft.com/office/drawing/2014/main" id="{033B08D9-FC3C-5648-85B9-B84B86E78E82}"/>
              </a:ext>
            </a:extLst>
          </p:cNvPr>
          <p:cNvSpPr>
            <a:spLocks noGrp="1"/>
          </p:cNvSpPr>
          <p:nvPr>
            <p:ph type="ftr" sz="quarter" idx="13"/>
          </p:nvPr>
        </p:nvSpPr>
        <p:spPr bwMode="gray"/>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8" name="Freeform: Shape 7">
            <a:extLst>
              <a:ext uri="{FF2B5EF4-FFF2-40B4-BE49-F238E27FC236}">
                <a16:creationId xmlns:a16="http://schemas.microsoft.com/office/drawing/2014/main" id="{E9615031-CB8F-4563-8C8A-0DA5941EC31C}"/>
              </a:ext>
            </a:extLst>
          </p:cNvPr>
          <p:cNvSpPr>
            <a:spLocks noChangeArrowheads="1"/>
          </p:cNvSpPr>
          <p:nvPr/>
        </p:nvSpPr>
        <p:spPr bwMode="gray">
          <a:xfrm>
            <a:off x="4760423" y="228600"/>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bg1"/>
                </a:solidFill>
              </a:defRPr>
            </a:pPr>
            <a:r>
              <a:rPr lang="zh-CN" altLang="en-US" dirty="0">
                <a:ea typeface="Noto Sans CJK SC Regular" panose="020B0500000000000000" pitchFamily="34" charset="-128"/>
              </a:rPr>
              <a:t>看看你是否有机会查看我发的</a:t>
            </a:r>
            <a:br>
              <a:rPr lang="en-US" altLang="zh-CN" dirty="0">
                <a:ea typeface="Noto Sans CJK SC Regular" panose="020B0500000000000000" pitchFamily="34" charset="-128"/>
              </a:rPr>
            </a:br>
            <a:r>
              <a:rPr lang="zh-CN" altLang="en-US" dirty="0">
                <a:ea typeface="Noto Sans CJK SC Regular" panose="020B0500000000000000" pitchFamily="34" charset="-128"/>
              </a:rPr>
              <a:t>关于最新技术升级的视频。</a:t>
            </a:r>
          </a:p>
          <a:p>
            <a:pPr algn="ctr" eaLnBrk="1" hangingPunct="1">
              <a:spcBef>
                <a:spcPct val="0"/>
              </a:spcBef>
              <a:buClrTx/>
              <a:buSzTx/>
              <a:buFontTx/>
              <a:buNone/>
              <a:defRPr sz="2800">
                <a:solidFill>
                  <a:schemeClr val="bg1"/>
                </a:solidFill>
              </a:defRPr>
            </a:pPr>
            <a:r>
              <a:rPr lang="zh-CN" altLang="en-US" dirty="0">
                <a:ea typeface="Noto Sans CJK SC Regular" panose="020B0500000000000000" pitchFamily="34" charset="-128"/>
              </a:rPr>
              <a:t>你怎么看</a:t>
            </a:r>
            <a:r>
              <a:rPr lang="en-US" altLang="zh-CN" dirty="0">
                <a:ea typeface="Noto Sans CJK SC Regular" panose="020B0500000000000000" pitchFamily="34" charset="-128"/>
              </a:rPr>
              <a:t>?  </a:t>
            </a:r>
            <a:endParaRPr lang="zh-CN" altLang="en-US" dirty="0">
              <a:ea typeface="Noto Sans CJK SC Regular" panose="020B0500000000000000" pitchFamily="34" charset="-128"/>
            </a:endParaRPr>
          </a:p>
        </p:txBody>
      </p:sp>
      <p:sp>
        <p:nvSpPr>
          <p:cNvPr id="10" name="Freeform: Shape 9">
            <a:extLst>
              <a:ext uri="{FF2B5EF4-FFF2-40B4-BE49-F238E27FC236}">
                <a16:creationId xmlns:a16="http://schemas.microsoft.com/office/drawing/2014/main" id="{0E91B223-EFE3-4117-A3B1-2F464272E30F}"/>
              </a:ext>
            </a:extLst>
          </p:cNvPr>
          <p:cNvSpPr>
            <a:spLocks noChangeArrowheads="1"/>
          </p:cNvSpPr>
          <p:nvPr/>
        </p:nvSpPr>
        <p:spPr bwMode="gray">
          <a:xfrm flipH="1">
            <a:off x="53478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tx2"/>
                </a:solidFill>
              </a:defRPr>
            </a:pPr>
            <a:r>
              <a:rPr lang="zh-CN" altLang="en-US">
                <a:ea typeface="Noto Sans CJK SC Regular" panose="020B0500000000000000" pitchFamily="34" charset="-128"/>
              </a:rPr>
              <a:t>看上去不错。</a:t>
            </a:r>
            <a:br>
              <a:rPr lang="zh-CN" altLang="en-US" sz="2800">
                <a:solidFill>
                  <a:schemeClr val="tx2"/>
                </a:solidFill>
                <a:ea typeface="Noto Sans CJK SC Regular" panose="020B0500000000000000" pitchFamily="34" charset="-128"/>
              </a:rPr>
            </a:br>
            <a:r>
              <a:rPr lang="zh-CN" altLang="en-US">
                <a:ea typeface="Noto Sans CJK SC Regular" panose="020B0500000000000000" pitchFamily="34" charset="-128"/>
              </a:rPr>
              <a:t>准备好实施时我会打给你。</a:t>
            </a:r>
            <a:endParaRPr lang="zh-CN" altLang="en-US" dirty="0">
              <a:ea typeface="Noto Sans CJK SC Regular" panose="020B0500000000000000" pitchFamily="34" charset="-128"/>
            </a:endParaRPr>
          </a:p>
        </p:txBody>
      </p:sp>
    </p:spTree>
    <p:extLst>
      <p:ext uri="{BB962C8B-B14F-4D97-AF65-F5344CB8AC3E}">
        <p14:creationId xmlns:p14="http://schemas.microsoft.com/office/powerpoint/2010/main" val="93306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42800CDB-BDC6-FD4F-B155-03539B911486}"/>
              </a:ext>
            </a:extLst>
          </p:cNvPr>
          <p:cNvSpPr>
            <a:spLocks noGrp="1"/>
          </p:cNvSpPr>
          <p:nvPr>
            <p:ph type="title"/>
          </p:nvPr>
        </p:nvSpPr>
        <p:spPr bwMode="gray">
          <a:xfrm>
            <a:off x="390526" y="228600"/>
            <a:ext cx="11572874" cy="1009650"/>
          </a:xfrm>
        </p:spPr>
        <p:txBody>
          <a:bodyPr/>
          <a:lstStyle/>
          <a:p>
            <a:r>
              <a:rPr lang="zh-CN" altLang="en-US" dirty="0">
                <a:ea typeface="Noto Sans CJK SC Bold" panose="020B0800000000000000" pitchFamily="34" charset="-128"/>
              </a:rPr>
              <a:t>说出这个风格的名称！</a:t>
            </a:r>
          </a:p>
        </p:txBody>
      </p:sp>
      <p:sp>
        <p:nvSpPr>
          <p:cNvPr id="5" name="Slide Number Placeholder 4">
            <a:extLst>
              <a:ext uri="{FF2B5EF4-FFF2-40B4-BE49-F238E27FC236}">
                <a16:creationId xmlns:a16="http://schemas.microsoft.com/office/drawing/2014/main" id="{68FAFD40-B565-604E-A878-BA9E7DFC3E30}"/>
              </a:ext>
            </a:extLst>
          </p:cNvPr>
          <p:cNvSpPr>
            <a:spLocks noGrp="1"/>
          </p:cNvSpPr>
          <p:nvPr>
            <p:ph type="sldNum" sz="quarter" idx="12"/>
          </p:nvPr>
        </p:nvSpPr>
        <p:spPr bwMode="gray">
          <a:xfrm>
            <a:off x="9220200" y="6438900"/>
            <a:ext cx="2743200" cy="282575"/>
          </a:xfrm>
        </p:spPr>
        <p:txBody>
          <a:bodyPr/>
          <a:lstStyle/>
          <a:p>
            <a:fld id="{1B1CF60C-C85D-47C0-8597-E3BF95F18FA3}" type="slidenum">
              <a:rPr lang="en-US" altLang="zh-CN" smtClean="0">
                <a:ea typeface="Noto Sans CJK SC Regular" panose="020B0500000000000000" pitchFamily="34" charset="-128"/>
              </a:rPr>
              <a:t>39</a:t>
            </a:fld>
            <a:endParaRPr lang="zh-CN" altLang="en-US" dirty="0">
              <a:ea typeface="Noto Sans CJK SC Regular" panose="020B0500000000000000" pitchFamily="34" charset="-128"/>
            </a:endParaRPr>
          </a:p>
        </p:txBody>
      </p:sp>
      <p:sp>
        <p:nvSpPr>
          <p:cNvPr id="2" name="Footer Placeholder 1">
            <a:extLst>
              <a:ext uri="{FF2B5EF4-FFF2-40B4-BE49-F238E27FC236}">
                <a16:creationId xmlns:a16="http://schemas.microsoft.com/office/drawing/2014/main" id="{1312DBBA-02C9-491F-8202-9F0B8F191B23}"/>
              </a:ext>
            </a:extLst>
          </p:cNvPr>
          <p:cNvSpPr>
            <a:spLocks noGrp="1"/>
          </p:cNvSpPr>
          <p:nvPr>
            <p:ph type="ftr" sz="quarter" idx="13"/>
          </p:nvPr>
        </p:nvSpPr>
        <p:spPr bwMode="gray"/>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6" name="Freeform: Shape 5">
            <a:extLst>
              <a:ext uri="{FF2B5EF4-FFF2-40B4-BE49-F238E27FC236}">
                <a16:creationId xmlns:a16="http://schemas.microsoft.com/office/drawing/2014/main" id="{746B0903-6880-4D44-BB3D-4EF318FE70D2}"/>
              </a:ext>
            </a:extLst>
          </p:cNvPr>
          <p:cNvSpPr>
            <a:spLocks noChangeArrowheads="1"/>
          </p:cNvSpPr>
          <p:nvPr/>
        </p:nvSpPr>
        <p:spPr bwMode="gray">
          <a:xfrm>
            <a:off x="4760423" y="16289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bg1"/>
                </a:solidFill>
              </a:defRPr>
            </a:pPr>
            <a:r>
              <a:rPr lang="zh-CN" altLang="en-US" dirty="0">
                <a:ea typeface="Noto Sans CJK SC Regular" panose="020B0500000000000000" pitchFamily="34" charset="-128"/>
              </a:rPr>
              <a:t>看看你是否有机会查看我发的</a:t>
            </a:r>
            <a:br>
              <a:rPr lang="en-US" altLang="zh-CN" dirty="0">
                <a:ea typeface="Noto Sans CJK SC Regular" panose="020B0500000000000000" pitchFamily="34" charset="-128"/>
              </a:rPr>
            </a:br>
            <a:r>
              <a:rPr lang="zh-CN" altLang="en-US" dirty="0">
                <a:ea typeface="Noto Sans CJK SC Regular" panose="020B0500000000000000" pitchFamily="34" charset="-128"/>
              </a:rPr>
              <a:t>关于最新技术升级的视频。</a:t>
            </a:r>
          </a:p>
          <a:p>
            <a:pPr algn="ctr" eaLnBrk="1" hangingPunct="1">
              <a:spcBef>
                <a:spcPct val="0"/>
              </a:spcBef>
              <a:buClrTx/>
              <a:buSzTx/>
              <a:buFontTx/>
              <a:buNone/>
              <a:defRPr sz="2800">
                <a:solidFill>
                  <a:schemeClr val="bg1"/>
                </a:solidFill>
              </a:defRPr>
            </a:pPr>
            <a:r>
              <a:rPr lang="zh-CN" altLang="en-US" dirty="0">
                <a:ea typeface="Noto Sans CJK SC Regular" panose="020B0500000000000000" pitchFamily="34" charset="-128"/>
              </a:rPr>
              <a:t>你怎么看</a:t>
            </a:r>
            <a:r>
              <a:rPr lang="en-US" altLang="zh-CN" dirty="0">
                <a:ea typeface="Noto Sans CJK SC Regular" panose="020B0500000000000000" pitchFamily="34" charset="-128"/>
              </a:rPr>
              <a:t>?  </a:t>
            </a:r>
            <a:endParaRPr lang="zh-CN" altLang="en-US" dirty="0">
              <a:ea typeface="Noto Sans CJK SC Regular" panose="020B0500000000000000" pitchFamily="34" charset="-128"/>
            </a:endParaRPr>
          </a:p>
        </p:txBody>
      </p:sp>
    </p:spTree>
    <p:extLst>
      <p:ext uri="{BB962C8B-B14F-4D97-AF65-F5344CB8AC3E}">
        <p14:creationId xmlns:p14="http://schemas.microsoft.com/office/powerpoint/2010/main" val="34672558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D80115A-64E4-AE49-864B-B7BD54A0C854}"/>
              </a:ext>
            </a:extLst>
          </p:cNvPr>
          <p:cNvSpPr/>
          <p:nvPr/>
        </p:nvSpPr>
        <p:spPr bwMode="gray">
          <a:xfrm>
            <a:off x="956342" y="3001573"/>
            <a:ext cx="6711043" cy="21866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4" name="Slide Number Placeholder 3">
            <a:extLst>
              <a:ext uri="{FF2B5EF4-FFF2-40B4-BE49-F238E27FC236}">
                <a16:creationId xmlns:a16="http://schemas.microsoft.com/office/drawing/2014/main" id="{DB9AD781-C11C-418A-A164-50C6D8A04684}"/>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4</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AEA59267-D5D3-4816-B978-F9AD53E1921C}"/>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7" name="TextBox 6">
            <a:extLst>
              <a:ext uri="{FF2B5EF4-FFF2-40B4-BE49-F238E27FC236}">
                <a16:creationId xmlns:a16="http://schemas.microsoft.com/office/drawing/2014/main" id="{7BCC432B-8C73-0B49-97F3-DD72A068B0C6}"/>
              </a:ext>
            </a:extLst>
          </p:cNvPr>
          <p:cNvSpPr txBox="1"/>
          <p:nvPr/>
        </p:nvSpPr>
        <p:spPr>
          <a:xfrm>
            <a:off x="1673715" y="1788526"/>
            <a:ext cx="5361581" cy="430887"/>
          </a:xfrm>
          <a:prstGeom prst="rect">
            <a:avLst/>
          </a:prstGeom>
          <a:noFill/>
        </p:spPr>
        <p:txBody>
          <a:bodyPr wrap="square" lIns="0" tIns="0" rIns="0" bIns="0">
            <a:noAutofit/>
          </a:bodyPr>
          <a:lstStyle/>
          <a:p>
            <a:pPr algn="ctr">
              <a:defRPr sz="2800" b="1">
                <a:solidFill>
                  <a:schemeClr val="accent2">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pPr>
            <a:r>
              <a:rPr lang="zh-CN" altLang="en-US" dirty="0">
                <a:latin typeface="Noto Sans CJK SC Black" panose="020B0A00000000000000" pitchFamily="34" charset="-128"/>
                <a:ea typeface="Noto Sans CJK SC Black" panose="020B0A00000000000000" pitchFamily="34" charset="-128"/>
              </a:rPr>
              <a:t>待人处事风格和变通能力</a:t>
            </a:r>
          </a:p>
        </p:txBody>
      </p:sp>
      <p:sp>
        <p:nvSpPr>
          <p:cNvPr id="8" name="TextBox 7">
            <a:extLst>
              <a:ext uri="{FF2B5EF4-FFF2-40B4-BE49-F238E27FC236}">
                <a16:creationId xmlns:a16="http://schemas.microsoft.com/office/drawing/2014/main" id="{3C7B7E98-95E6-E540-9858-A905C27BB582}"/>
              </a:ext>
            </a:extLst>
          </p:cNvPr>
          <p:cNvSpPr txBox="1"/>
          <p:nvPr/>
        </p:nvSpPr>
        <p:spPr>
          <a:xfrm>
            <a:off x="1673715" y="2269596"/>
            <a:ext cx="5361581" cy="307777"/>
          </a:xfrm>
          <a:prstGeom prst="rect">
            <a:avLst/>
          </a:prstGeom>
          <a:noFill/>
        </p:spPr>
        <p:txBody>
          <a:bodyPr wrap="square" lIns="0" tIns="0" rIns="0" bIns="0">
            <a:noAutofit/>
          </a:bodyPr>
          <a:lstStyle/>
          <a:p>
            <a:pPr algn="ctr">
              <a:defRPr sz="2000" b="1">
                <a:solidFill>
                  <a:schemeClr val="tx1">
                    <a:lumMod val="50000"/>
                    <a:lumOff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pPr>
            <a:r>
              <a:rPr lang="zh-CN" altLang="en-US">
                <a:latin typeface="Noto Sans CJK SC Black" panose="020B0A00000000000000" pitchFamily="34" charset="-128"/>
                <a:ea typeface="Noto Sans CJK SC Black" panose="020B0A00000000000000" pitchFamily="34" charset="-128"/>
              </a:rPr>
              <a:t>销售业绩的要素</a:t>
            </a:r>
            <a:endParaRPr lang="zh-CN" altLang="en-US" dirty="0">
              <a:latin typeface="Noto Sans CJK SC Black" panose="020B0A00000000000000" pitchFamily="34" charset="-128"/>
              <a:ea typeface="Noto Sans CJK SC Black" panose="020B0A00000000000000" pitchFamily="34" charset="-128"/>
            </a:endParaRPr>
          </a:p>
        </p:txBody>
      </p:sp>
      <p:sp>
        <p:nvSpPr>
          <p:cNvPr id="9" name="TextBox 8">
            <a:extLst>
              <a:ext uri="{FF2B5EF4-FFF2-40B4-BE49-F238E27FC236}">
                <a16:creationId xmlns:a16="http://schemas.microsoft.com/office/drawing/2014/main" id="{5C5E9D39-6170-D14A-AB3E-2C9753D3B08E}"/>
              </a:ext>
            </a:extLst>
          </p:cNvPr>
          <p:cNvSpPr txBox="1"/>
          <p:nvPr/>
        </p:nvSpPr>
        <p:spPr>
          <a:xfrm>
            <a:off x="1326593" y="2681606"/>
            <a:ext cx="6055825" cy="184666"/>
          </a:xfrm>
          <a:prstGeom prst="rect">
            <a:avLst/>
          </a:prstGeom>
          <a:noFill/>
        </p:spPr>
        <p:txBody>
          <a:bodyPr wrap="square" lIns="0" tIns="0" rIns="0" bIns="0">
            <a:noAutofit/>
          </a:bodyPr>
          <a:lstStyle/>
          <a:p>
            <a:pPr algn="ctr">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zh-CN" altLang="en-US" dirty="0">
                <a:ea typeface="Noto Sans CJK SC Regular" panose="020B0500000000000000" pitchFamily="34" charset="-128"/>
              </a:rPr>
              <a:t>待人处事风格和变通能力培训后，销售专业人员报告</a:t>
            </a:r>
            <a:r>
              <a:rPr lang="en-US" altLang="zh-CN" dirty="0">
                <a:ea typeface="Noto Sans CJK SC Regular" panose="020B0500000000000000" pitchFamily="34" charset="-128"/>
              </a:rPr>
              <a:t>: </a:t>
            </a:r>
            <a:endParaRPr lang="zh-CN" altLang="en-US" sz="1400" dirty="0">
              <a:solidFill>
                <a:schemeClr val="tx1">
                  <a:lumMod val="50000"/>
                  <a:lumOff val="50000"/>
                </a:schemeClr>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p:txBody>
      </p:sp>
      <p:sp>
        <p:nvSpPr>
          <p:cNvPr id="10" name="TextBox 9">
            <a:extLst>
              <a:ext uri="{FF2B5EF4-FFF2-40B4-BE49-F238E27FC236}">
                <a16:creationId xmlns:a16="http://schemas.microsoft.com/office/drawing/2014/main" id="{3F447C74-E68E-CF4D-9465-BC277BEF22CD}"/>
              </a:ext>
            </a:extLst>
          </p:cNvPr>
          <p:cNvSpPr txBox="1"/>
          <p:nvPr/>
        </p:nvSpPr>
        <p:spPr>
          <a:xfrm>
            <a:off x="1571988" y="3383089"/>
            <a:ext cx="1188351" cy="615553"/>
          </a:xfrm>
          <a:prstGeom prst="rect">
            <a:avLst/>
          </a:prstGeom>
          <a:noFill/>
        </p:spPr>
        <p:txBody>
          <a:bodyPr wrap="square" lIns="0" tIns="0" rIns="0" bIns="0">
            <a:noAutofit/>
          </a:bodyPr>
          <a:lstStyle/>
          <a:p>
            <a:pPr algn="ct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en-US" altLang="zh-CN" dirty="0">
                <a:ea typeface="Noto Sans CJK SC Bold" panose="020B0800000000000000" pitchFamily="34" charset="-128"/>
              </a:rPr>
              <a:t>92%</a:t>
            </a:r>
            <a:endParaRPr lang="zh-CN" altLang="en-US" sz="4400" b="1" dirty="0">
              <a:solidFill>
                <a:schemeClr val="accent2">
                  <a:lumMod val="60000"/>
                  <a:lumOff val="40000"/>
                </a:schemeClr>
              </a:solidFill>
              <a:latin typeface="Noto Sans CJK SC Bold" panose="020B0800000000000000" pitchFamily="34" charset="-128"/>
              <a:ea typeface="Noto Sans CJK SC Bold" panose="020B0800000000000000" pitchFamily="34" charset="-128"/>
              <a:cs typeface="Open Sans" panose="020B0606030504020204" pitchFamily="34" charset="0"/>
            </a:endParaRPr>
          </a:p>
        </p:txBody>
      </p:sp>
      <p:sp>
        <p:nvSpPr>
          <p:cNvPr id="11" name="TextBox 10">
            <a:extLst>
              <a:ext uri="{FF2B5EF4-FFF2-40B4-BE49-F238E27FC236}">
                <a16:creationId xmlns:a16="http://schemas.microsoft.com/office/drawing/2014/main" id="{BDD60E68-A488-0A44-AC43-FD5A73F9931D}"/>
              </a:ext>
            </a:extLst>
          </p:cNvPr>
          <p:cNvSpPr txBox="1"/>
          <p:nvPr/>
        </p:nvSpPr>
        <p:spPr>
          <a:xfrm>
            <a:off x="3701214" y="3388466"/>
            <a:ext cx="1188351" cy="615553"/>
          </a:xfrm>
          <a:prstGeom prst="rect">
            <a:avLst/>
          </a:prstGeom>
          <a:noFill/>
        </p:spPr>
        <p:txBody>
          <a:bodyPr wrap="square" lIns="0" tIns="0" rIns="0" bIns="0">
            <a:noAutofit/>
          </a:bodyPr>
          <a:lstStyle/>
          <a:p>
            <a:pPr algn="ct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en-US" altLang="zh-CN" dirty="0">
                <a:ea typeface="Noto Sans CJK SC Bold" panose="020B0800000000000000" pitchFamily="34" charset="-128"/>
              </a:rPr>
              <a:t>87%</a:t>
            </a:r>
            <a:endParaRPr lang="zh-CN" altLang="en-US" sz="4400" b="1" dirty="0">
              <a:solidFill>
                <a:schemeClr val="accent2">
                  <a:lumMod val="60000"/>
                  <a:lumOff val="40000"/>
                </a:schemeClr>
              </a:solidFill>
              <a:latin typeface="Noto Sans CJK SC Bold" panose="020B0800000000000000" pitchFamily="34" charset="-128"/>
              <a:ea typeface="Noto Sans CJK SC Bold" panose="020B0800000000000000" pitchFamily="34" charset="-128"/>
              <a:cs typeface="Open Sans" panose="020B0606030504020204" pitchFamily="34" charset="0"/>
            </a:endParaRPr>
          </a:p>
        </p:txBody>
      </p:sp>
      <p:sp>
        <p:nvSpPr>
          <p:cNvPr id="12" name="TextBox 11">
            <a:extLst>
              <a:ext uri="{FF2B5EF4-FFF2-40B4-BE49-F238E27FC236}">
                <a16:creationId xmlns:a16="http://schemas.microsoft.com/office/drawing/2014/main" id="{9DB1A053-AEBD-7748-9F13-904A27842461}"/>
              </a:ext>
            </a:extLst>
          </p:cNvPr>
          <p:cNvSpPr txBox="1"/>
          <p:nvPr/>
        </p:nvSpPr>
        <p:spPr>
          <a:xfrm>
            <a:off x="5830040" y="3377249"/>
            <a:ext cx="1188351" cy="615553"/>
          </a:xfrm>
          <a:prstGeom prst="rect">
            <a:avLst/>
          </a:prstGeom>
          <a:noFill/>
        </p:spPr>
        <p:txBody>
          <a:bodyPr wrap="square" lIns="0" tIns="0" rIns="0" bIns="0">
            <a:noAutofit/>
          </a:bodyPr>
          <a:lstStyle/>
          <a:p>
            <a:pPr algn="ct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en-US" altLang="zh-CN" dirty="0">
                <a:ea typeface="Noto Sans CJK SC Bold" panose="020B0800000000000000" pitchFamily="34" charset="-128"/>
              </a:rPr>
              <a:t>58%</a:t>
            </a:r>
            <a:endParaRPr lang="zh-CN" altLang="en-US" sz="4400" b="1" dirty="0">
              <a:solidFill>
                <a:schemeClr val="accent2">
                  <a:lumMod val="60000"/>
                  <a:lumOff val="40000"/>
                </a:schemeClr>
              </a:solidFill>
              <a:latin typeface="Noto Sans CJK SC Bold" panose="020B0800000000000000" pitchFamily="34" charset="-128"/>
              <a:ea typeface="Noto Sans CJK SC Bold" panose="020B0800000000000000" pitchFamily="34" charset="-128"/>
              <a:cs typeface="Open Sans" panose="020B0606030504020204" pitchFamily="34" charset="0"/>
            </a:endParaRPr>
          </a:p>
        </p:txBody>
      </p:sp>
      <p:sp>
        <p:nvSpPr>
          <p:cNvPr id="13" name="TextBox 12">
            <a:extLst>
              <a:ext uri="{FF2B5EF4-FFF2-40B4-BE49-F238E27FC236}">
                <a16:creationId xmlns:a16="http://schemas.microsoft.com/office/drawing/2014/main" id="{3BBC67FA-6CCA-1D47-9661-8B087252B2C1}"/>
              </a:ext>
            </a:extLst>
          </p:cNvPr>
          <p:cNvSpPr txBox="1"/>
          <p:nvPr/>
        </p:nvSpPr>
        <p:spPr>
          <a:xfrm>
            <a:off x="1208531" y="4298406"/>
            <a:ext cx="1915264" cy="430887"/>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zh-CN" altLang="en-US">
                <a:ea typeface="Noto Sans CJK SC Bold" panose="020B0800000000000000" pitchFamily="34" charset="-128"/>
              </a:rPr>
              <a:t>积极的客户关系</a:t>
            </a:r>
            <a:endParaRPr lang="zh-CN" altLang="en-US" dirty="0">
              <a:ea typeface="Noto Sans CJK SC Bold" panose="020B0800000000000000" pitchFamily="34" charset="-128"/>
            </a:endParaRPr>
          </a:p>
        </p:txBody>
      </p:sp>
      <p:sp>
        <p:nvSpPr>
          <p:cNvPr id="14" name="TextBox 13">
            <a:extLst>
              <a:ext uri="{FF2B5EF4-FFF2-40B4-BE49-F238E27FC236}">
                <a16:creationId xmlns:a16="http://schemas.microsoft.com/office/drawing/2014/main" id="{3D66E105-83E5-0242-AFC0-C4B3C42AB309}"/>
              </a:ext>
            </a:extLst>
          </p:cNvPr>
          <p:cNvSpPr txBox="1"/>
          <p:nvPr/>
        </p:nvSpPr>
        <p:spPr>
          <a:xfrm>
            <a:off x="3228418" y="4309554"/>
            <a:ext cx="2133943" cy="430887"/>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zh-CN" altLang="en-US" dirty="0">
                <a:ea typeface="Noto Sans CJK SC Bold" panose="020B0800000000000000" pitchFamily="34" charset="-128"/>
              </a:rPr>
              <a:t>影响或说服客户的能力</a:t>
            </a:r>
          </a:p>
        </p:txBody>
      </p:sp>
      <p:sp>
        <p:nvSpPr>
          <p:cNvPr id="15" name="TextBox 14">
            <a:extLst>
              <a:ext uri="{FF2B5EF4-FFF2-40B4-BE49-F238E27FC236}">
                <a16:creationId xmlns:a16="http://schemas.microsoft.com/office/drawing/2014/main" id="{824388B2-92DB-E743-A3C7-6FA981159491}"/>
              </a:ext>
            </a:extLst>
          </p:cNvPr>
          <p:cNvSpPr txBox="1"/>
          <p:nvPr/>
        </p:nvSpPr>
        <p:spPr>
          <a:xfrm>
            <a:off x="5551437" y="4292179"/>
            <a:ext cx="1745557" cy="646331"/>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zh-CN" altLang="en-US">
                <a:ea typeface="Noto Sans CJK SC Bold" panose="020B0800000000000000" pitchFamily="34" charset="-128"/>
              </a:rPr>
              <a:t>完成了原本可能无法完成的销售</a:t>
            </a:r>
            <a:endParaRPr lang="zh-CN" altLang="en-US" dirty="0">
              <a:ea typeface="Noto Sans CJK SC Bold" panose="020B0800000000000000" pitchFamily="34" charset="-128"/>
            </a:endParaRPr>
          </a:p>
        </p:txBody>
      </p:sp>
      <p:sp>
        <p:nvSpPr>
          <p:cNvPr id="16" name="TextBox 15">
            <a:extLst>
              <a:ext uri="{FF2B5EF4-FFF2-40B4-BE49-F238E27FC236}">
                <a16:creationId xmlns:a16="http://schemas.microsoft.com/office/drawing/2014/main" id="{B7EC42AF-7E78-3648-B7A9-D6D8AD08C2BE}"/>
              </a:ext>
            </a:extLst>
          </p:cNvPr>
          <p:cNvSpPr txBox="1"/>
          <p:nvPr/>
        </p:nvSpPr>
        <p:spPr>
          <a:xfrm>
            <a:off x="2376556" y="5345895"/>
            <a:ext cx="3955898" cy="184666"/>
          </a:xfrm>
          <a:prstGeom prst="rect">
            <a:avLst/>
          </a:prstGeom>
          <a:noFill/>
        </p:spPr>
        <p:txBody>
          <a:bodyPr wrap="square" lIns="0" tIns="0" rIns="0" bIns="0">
            <a:noAutofit/>
          </a:bodyPr>
          <a:lstStyle/>
          <a:p>
            <a:pPr algn="ctr">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zh-CN" altLang="en-US" dirty="0">
                <a:ea typeface="Noto Sans CJK SC Regular" panose="020B0500000000000000" pitchFamily="34" charset="-128"/>
              </a:rPr>
              <a:t>变通能力提高，工作绩效也会提升。</a:t>
            </a:r>
            <a:endParaRPr lang="zh-CN" altLang="en-US" sz="1400" dirty="0">
              <a:solidFill>
                <a:schemeClr val="tx1">
                  <a:lumMod val="50000"/>
                  <a:lumOff val="50000"/>
                </a:schemeClr>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p:txBody>
      </p:sp>
      <p:sp>
        <p:nvSpPr>
          <p:cNvPr id="17" name="TextBox 16">
            <a:extLst>
              <a:ext uri="{FF2B5EF4-FFF2-40B4-BE49-F238E27FC236}">
                <a16:creationId xmlns:a16="http://schemas.microsoft.com/office/drawing/2014/main" id="{9CDA1717-243C-9D49-BF54-BC7100A723AE}"/>
              </a:ext>
            </a:extLst>
          </p:cNvPr>
          <p:cNvSpPr txBox="1"/>
          <p:nvPr/>
        </p:nvSpPr>
        <p:spPr>
          <a:xfrm>
            <a:off x="1385686" y="3992802"/>
            <a:ext cx="1560954"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zh-CN" altLang="en-US">
                <a:ea typeface="Noto Sans CJK SC Regular" panose="020B0500000000000000" pitchFamily="34" charset="-128"/>
              </a:rPr>
              <a:t>建立了更为</a:t>
            </a:r>
            <a:endParaRPr lang="zh-CN" altLang="en-US" sz="1600" i="1" dirty="0">
              <a:solidFill>
                <a:schemeClr val="tx1">
                  <a:lumMod val="50000"/>
                  <a:lumOff val="50000"/>
                </a:schemeClr>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p:txBody>
      </p:sp>
      <p:sp>
        <p:nvSpPr>
          <p:cNvPr id="18" name="TextBox 17">
            <a:extLst>
              <a:ext uri="{FF2B5EF4-FFF2-40B4-BE49-F238E27FC236}">
                <a16:creationId xmlns:a16="http://schemas.microsoft.com/office/drawing/2014/main" id="{11C750D4-DD46-AB45-A625-9ABFE4290C6F}"/>
              </a:ext>
            </a:extLst>
          </p:cNvPr>
          <p:cNvSpPr txBox="1"/>
          <p:nvPr/>
        </p:nvSpPr>
        <p:spPr>
          <a:xfrm>
            <a:off x="3348974" y="3993328"/>
            <a:ext cx="1892831"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zh-CN" altLang="en-US" dirty="0">
                <a:ea typeface="Noto Sans CJK SC Regular" panose="020B0500000000000000" pitchFamily="34" charset="-128"/>
              </a:rPr>
              <a:t>提高了自己</a:t>
            </a:r>
            <a:endParaRPr lang="zh-CN" altLang="en-US" sz="1600" i="1" dirty="0">
              <a:solidFill>
                <a:schemeClr val="tx1">
                  <a:lumMod val="50000"/>
                  <a:lumOff val="50000"/>
                </a:schemeClr>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p:txBody>
      </p:sp>
      <p:sp>
        <p:nvSpPr>
          <p:cNvPr id="19" name="TextBox 18">
            <a:extLst>
              <a:ext uri="{FF2B5EF4-FFF2-40B4-BE49-F238E27FC236}">
                <a16:creationId xmlns:a16="http://schemas.microsoft.com/office/drawing/2014/main" id="{27A625B0-240D-7E48-AC45-15582B0146D1}"/>
              </a:ext>
            </a:extLst>
          </p:cNvPr>
          <p:cNvSpPr txBox="1"/>
          <p:nvPr/>
        </p:nvSpPr>
        <p:spPr>
          <a:xfrm>
            <a:off x="5818235" y="3992802"/>
            <a:ext cx="1211960"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zh-CN" altLang="en-US">
                <a:ea typeface="Noto Sans CJK SC Regular" panose="020B0500000000000000" pitchFamily="34" charset="-128"/>
              </a:rPr>
              <a:t>报告自己</a:t>
            </a:r>
            <a:endParaRPr lang="zh-CN" altLang="en-US" sz="1600" i="1" dirty="0">
              <a:solidFill>
                <a:schemeClr val="tx1">
                  <a:lumMod val="50000"/>
                  <a:lumOff val="50000"/>
                </a:schemeClr>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p:txBody>
      </p:sp>
    </p:spTree>
    <p:extLst>
      <p:ext uri="{BB962C8B-B14F-4D97-AF65-F5344CB8AC3E}">
        <p14:creationId xmlns:p14="http://schemas.microsoft.com/office/powerpoint/2010/main" val="390834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3121CC1-C1C4-504C-9582-A57CE494351B}"/>
              </a:ext>
            </a:extLst>
          </p:cNvPr>
          <p:cNvSpPr>
            <a:spLocks noGrp="1"/>
          </p:cNvSpPr>
          <p:nvPr>
            <p:ph type="sldNum" sz="quarter" idx="12"/>
          </p:nvPr>
        </p:nvSpPr>
        <p:spPr bwMode="gray"/>
        <p:txBody>
          <a:bodyPr wrap="square">
            <a:noAutofit/>
          </a:bodyPr>
          <a:lstStyle/>
          <a:p>
            <a:fld id="{1B1CF60C-C85D-47C0-8597-E3BF95F18FA3}" type="slidenum">
              <a:rPr lang="en-US" altLang="zh-CN" smtClean="0">
                <a:ea typeface="Noto Sans CJK SC Regular" panose="020B0500000000000000" pitchFamily="34" charset="-128"/>
              </a:rPr>
              <a:t>40</a:t>
            </a:fld>
            <a:endParaRPr lang="zh-CN" altLang="en-US" dirty="0">
              <a:ea typeface="Noto Sans CJK SC Regular" panose="020B0500000000000000" pitchFamily="34" charset="-128"/>
            </a:endParaRPr>
          </a:p>
        </p:txBody>
      </p:sp>
      <p:sp>
        <p:nvSpPr>
          <p:cNvPr id="6" name="Footer Placeholder 5">
            <a:extLst>
              <a:ext uri="{FF2B5EF4-FFF2-40B4-BE49-F238E27FC236}">
                <a16:creationId xmlns:a16="http://schemas.microsoft.com/office/drawing/2014/main" id="{5D399AF0-7460-8B4E-AA8E-F5CB3EE835C4}"/>
              </a:ext>
            </a:extLst>
          </p:cNvPr>
          <p:cNvSpPr>
            <a:spLocks noGrp="1"/>
          </p:cNvSpPr>
          <p:nvPr>
            <p:ph type="ftr" sz="quarter" idx="13"/>
          </p:nvPr>
        </p:nvSpPr>
        <p:spPr bwMode="gray"/>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29" name="Freeform: Shape 28">
            <a:extLst>
              <a:ext uri="{FF2B5EF4-FFF2-40B4-BE49-F238E27FC236}">
                <a16:creationId xmlns:a16="http://schemas.microsoft.com/office/drawing/2014/main" id="{09D56D98-CE9B-413A-BB20-7980548435C9}"/>
              </a:ext>
            </a:extLst>
          </p:cNvPr>
          <p:cNvSpPr>
            <a:spLocks noChangeArrowheads="1"/>
          </p:cNvSpPr>
          <p:nvPr/>
        </p:nvSpPr>
        <p:spPr bwMode="gray">
          <a:xfrm flipH="1">
            <a:off x="152400" y="2209244"/>
            <a:ext cx="4954386" cy="2098803"/>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en-US" altLang="zh-CN" dirty="0">
                <a:ea typeface="Noto Sans CJK SC Regular" panose="020B0500000000000000" pitchFamily="34" charset="-128"/>
              </a:rPr>
              <a:t>Hi</a:t>
            </a:r>
            <a:r>
              <a:rPr lang="zh-CN" altLang="en-US" dirty="0">
                <a:ea typeface="Noto Sans CJK SC Regular" panose="020B0500000000000000" pitchFamily="34" charset="-128"/>
              </a:rPr>
              <a:t>！很快就会发生很多变化。</a:t>
            </a:r>
            <a:br>
              <a:rPr lang="en-US" altLang="zh-CN" dirty="0">
                <a:ea typeface="Noto Sans CJK SC Regular" panose="020B0500000000000000" pitchFamily="34" charset="-128"/>
              </a:rPr>
            </a:br>
            <a:r>
              <a:rPr lang="zh-CN" altLang="en-US" dirty="0">
                <a:ea typeface="Noto Sans CJK SC Regular" panose="020B0500000000000000" pitchFamily="34" charset="-128"/>
              </a:rPr>
              <a:t>我的团队需要接受关于新功</a:t>
            </a:r>
            <a:br>
              <a:rPr lang="en-US" altLang="zh-CN" dirty="0">
                <a:ea typeface="Noto Sans CJK SC Regular" panose="020B0500000000000000" pitchFamily="34" charset="-128"/>
              </a:rPr>
            </a:br>
            <a:r>
              <a:rPr lang="zh-CN" altLang="en-US" dirty="0">
                <a:ea typeface="Noto Sans CJK SC Regular" panose="020B0500000000000000" pitchFamily="34" charset="-128"/>
              </a:rPr>
              <a:t>能的培训。你能帮帮我们吗</a:t>
            </a:r>
            <a:r>
              <a:rPr lang="en-US" altLang="zh-CN" dirty="0">
                <a:ea typeface="Noto Sans CJK SC Regular" panose="020B0500000000000000" pitchFamily="34" charset="-128"/>
              </a:rPr>
              <a:t>?  </a:t>
            </a:r>
            <a:endParaRPr lang="zh-CN" altLang="en-US" dirty="0">
              <a:ea typeface="Noto Sans CJK SC Regular" panose="020B0500000000000000" pitchFamily="34" charset="-128"/>
            </a:endParaRPr>
          </a:p>
        </p:txBody>
      </p:sp>
      <p:grpSp>
        <p:nvGrpSpPr>
          <p:cNvPr id="28" name="Group 27">
            <a:extLst>
              <a:ext uri="{FF2B5EF4-FFF2-40B4-BE49-F238E27FC236}">
                <a16:creationId xmlns:a16="http://schemas.microsoft.com/office/drawing/2014/main" id="{9AADD057-25E6-46D6-80DE-E7B7D979FC98}"/>
              </a:ext>
            </a:extLst>
          </p:cNvPr>
          <p:cNvGrpSpPr/>
          <p:nvPr/>
        </p:nvGrpSpPr>
        <p:grpSpPr>
          <a:xfrm>
            <a:off x="4783651" y="480828"/>
            <a:ext cx="7687746" cy="5475293"/>
            <a:chOff x="4224851" y="480828"/>
            <a:chExt cx="7687746" cy="5475293"/>
          </a:xfrm>
        </p:grpSpPr>
        <p:sp>
          <p:nvSpPr>
            <p:cNvPr id="30" name="Rectangle 29">
              <a:extLst>
                <a:ext uri="{FF2B5EF4-FFF2-40B4-BE49-F238E27FC236}">
                  <a16:creationId xmlns:a16="http://schemas.microsoft.com/office/drawing/2014/main" id="{2ED3787A-D5E7-4703-934C-135140DD2D2C}"/>
                </a:ext>
              </a:extLst>
            </p:cNvPr>
            <p:cNvSpPr/>
            <p:nvPr/>
          </p:nvSpPr>
          <p:spPr bwMode="gray">
            <a:xfrm>
              <a:off x="6873451" y="480828"/>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dirty="0">
                  <a:ea typeface="Noto Sans CJK SC Bold" panose="020B0800000000000000" pitchFamily="34" charset="-128"/>
                </a:rPr>
                <a:t>控制情绪</a:t>
              </a:r>
            </a:p>
          </p:txBody>
        </p:sp>
        <p:grpSp>
          <p:nvGrpSpPr>
            <p:cNvPr id="31" name="Group 30">
              <a:extLst>
                <a:ext uri="{FF2B5EF4-FFF2-40B4-BE49-F238E27FC236}">
                  <a16:creationId xmlns:a16="http://schemas.microsoft.com/office/drawing/2014/main" id="{42E8B46A-A74C-4381-A8A6-81E2038648BE}"/>
                </a:ext>
              </a:extLst>
            </p:cNvPr>
            <p:cNvGrpSpPr/>
            <p:nvPr/>
          </p:nvGrpSpPr>
          <p:grpSpPr bwMode="gray">
            <a:xfrm>
              <a:off x="5726633" y="1587451"/>
              <a:ext cx="2078918" cy="1356619"/>
              <a:chOff x="6133585" y="1716899"/>
              <a:chExt cx="1718413" cy="1356619"/>
            </a:xfrm>
          </p:grpSpPr>
          <p:sp>
            <p:nvSpPr>
              <p:cNvPr id="73" name="Callout: Line with No Border 72">
                <a:extLst>
                  <a:ext uri="{FF2B5EF4-FFF2-40B4-BE49-F238E27FC236}">
                    <a16:creationId xmlns:a16="http://schemas.microsoft.com/office/drawing/2014/main" id="{99677A92-537A-48B5-A67F-4008E2BD42AC}"/>
                  </a:ext>
                </a:extLst>
              </p:cNvPr>
              <p:cNvSpPr/>
              <p:nvPr/>
            </p:nvSpPr>
            <p:spPr bwMode="gray">
              <a:xfrm>
                <a:off x="6377809" y="1716899"/>
                <a:ext cx="1474189" cy="1356619"/>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defRPr>
                    <a:solidFill>
                      <a:schemeClr val="tx2"/>
                    </a:solidFill>
                  </a:defRPr>
                </a:pPr>
                <a:r>
                  <a:rPr lang="zh-CN" altLang="en-US" dirty="0">
                    <a:ea typeface="Noto Sans CJK SC Regular" panose="020B0500000000000000" pitchFamily="34" charset="-128"/>
                  </a:rPr>
                  <a:t>征询意见自主性</a:t>
                </a:r>
                <a:br>
                  <a:rPr lang="zh-CN" altLang="en-US" dirty="0">
                    <a:solidFill>
                      <a:schemeClr val="tx2"/>
                    </a:solidFill>
                    <a:ea typeface="Noto Sans CJK SC Regular" panose="020B0500000000000000" pitchFamily="34" charset="-128"/>
                  </a:rPr>
                </a:br>
                <a:r>
                  <a:rPr lang="zh-CN" altLang="en-US" dirty="0">
                    <a:ea typeface="Noto Sans CJK SC Regular" panose="020B0500000000000000" pitchFamily="34" charset="-128"/>
                  </a:rPr>
                  <a:t>较为控制情绪</a:t>
                </a:r>
              </a:p>
              <a:p>
                <a:endParaRPr lang="zh-CN" altLang="en-US" dirty="0">
                  <a:solidFill>
                    <a:schemeClr val="accent6"/>
                  </a:solidFill>
                  <a:latin typeface="Arial Black" panose="020B0A04020102020204" pitchFamily="34" charset="0"/>
                  <a:ea typeface="Noto Sans CJK SC Regular" panose="020B0500000000000000" pitchFamily="34" charset="-128"/>
                </a:endParaRPr>
              </a:p>
              <a:p>
                <a:pPr>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分析型风格</a:t>
                </a:r>
              </a:p>
            </p:txBody>
          </p:sp>
          <p:sp>
            <p:nvSpPr>
              <p:cNvPr id="74" name="Plus Sign 73">
                <a:extLst>
                  <a:ext uri="{FF2B5EF4-FFF2-40B4-BE49-F238E27FC236}">
                    <a16:creationId xmlns:a16="http://schemas.microsoft.com/office/drawing/2014/main" id="{38D6C020-1A07-49CB-B5A3-890C4FE132EA}"/>
                  </a:ext>
                </a:extLst>
              </p:cNvPr>
              <p:cNvSpPr/>
              <p:nvPr/>
            </p:nvSpPr>
            <p:spPr bwMode="gray">
              <a:xfrm>
                <a:off x="6133585" y="20286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600" dirty="0">
                  <a:solidFill>
                    <a:schemeClr val="bg1"/>
                  </a:solidFill>
                  <a:ea typeface="Noto Sans CJK SC Regular" panose="020B0500000000000000" pitchFamily="34" charset="-128"/>
                </a:endParaRPr>
              </a:p>
            </p:txBody>
          </p:sp>
        </p:grpSp>
        <p:grpSp>
          <p:nvGrpSpPr>
            <p:cNvPr id="32" name="Group 31">
              <a:extLst>
                <a:ext uri="{FF2B5EF4-FFF2-40B4-BE49-F238E27FC236}">
                  <a16:creationId xmlns:a16="http://schemas.microsoft.com/office/drawing/2014/main" id="{E4D713E2-B258-4F37-89EE-3E2486FE5D58}"/>
                </a:ext>
              </a:extLst>
            </p:cNvPr>
            <p:cNvGrpSpPr/>
            <p:nvPr/>
          </p:nvGrpSpPr>
          <p:grpSpPr bwMode="gray">
            <a:xfrm>
              <a:off x="8321266" y="1587451"/>
              <a:ext cx="2100019" cy="1356619"/>
              <a:chOff x="6133771" y="1716899"/>
              <a:chExt cx="1718227" cy="1356619"/>
            </a:xfrm>
          </p:grpSpPr>
          <p:sp>
            <p:nvSpPr>
              <p:cNvPr id="71" name="Callout: Line with No Border 70">
                <a:extLst>
                  <a:ext uri="{FF2B5EF4-FFF2-40B4-BE49-F238E27FC236}">
                    <a16:creationId xmlns:a16="http://schemas.microsoft.com/office/drawing/2014/main" id="{C0DC515B-0611-4BDD-A875-434AE5F0B35F}"/>
                  </a:ext>
                </a:extLst>
              </p:cNvPr>
              <p:cNvSpPr/>
              <p:nvPr/>
            </p:nvSpPr>
            <p:spPr bwMode="gray">
              <a:xfrm>
                <a:off x="6377809" y="1716899"/>
                <a:ext cx="1474189" cy="1356619"/>
              </a:xfrm>
              <a:prstGeom prst="callout1">
                <a:avLst>
                  <a:gd name="adj1" fmla="val 50001"/>
                  <a:gd name="adj2" fmla="val 0"/>
                  <a:gd name="adj3" fmla="val 50001"/>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defRPr>
                    <a:solidFill>
                      <a:schemeClr val="tx2"/>
                    </a:solidFill>
                  </a:defRPr>
                </a:pPr>
                <a:r>
                  <a:rPr lang="zh-CN" altLang="en-US" dirty="0">
                    <a:ea typeface="Noto Sans CJK SC Regular" panose="020B0500000000000000" pitchFamily="34" charset="-128"/>
                  </a:rPr>
                  <a:t>表达意见自主性</a:t>
                </a:r>
                <a:br>
                  <a:rPr lang="zh-CN" altLang="en-US" dirty="0">
                    <a:solidFill>
                      <a:schemeClr val="tx2"/>
                    </a:solidFill>
                    <a:ea typeface="Noto Sans CJK SC Regular" panose="020B0500000000000000" pitchFamily="34" charset="-128"/>
                  </a:rPr>
                </a:br>
                <a:r>
                  <a:rPr lang="zh-CN" altLang="en-US" dirty="0">
                    <a:ea typeface="Noto Sans CJK SC Regular" panose="020B0500000000000000" pitchFamily="34" charset="-128"/>
                  </a:rPr>
                  <a:t>较为控制情绪</a:t>
                </a:r>
              </a:p>
              <a:p>
                <a:endParaRPr lang="zh-CN" altLang="en-US" dirty="0">
                  <a:solidFill>
                    <a:schemeClr val="tx2"/>
                  </a:solidFill>
                  <a:latin typeface="Arial Black" panose="020B0A04020102020204" pitchFamily="34" charset="0"/>
                  <a:ea typeface="Noto Sans CJK SC Regular" panose="020B0500000000000000" pitchFamily="34" charset="-128"/>
                </a:endParaRPr>
              </a:p>
              <a:p>
                <a:pPr>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进取型风格</a:t>
                </a:r>
              </a:p>
            </p:txBody>
          </p:sp>
          <p:sp>
            <p:nvSpPr>
              <p:cNvPr id="72" name="Plus Sign 71">
                <a:extLst>
                  <a:ext uri="{FF2B5EF4-FFF2-40B4-BE49-F238E27FC236}">
                    <a16:creationId xmlns:a16="http://schemas.microsoft.com/office/drawing/2014/main" id="{0396E3A0-94AB-46A6-AB34-49511A5BE552}"/>
                  </a:ext>
                </a:extLst>
              </p:cNvPr>
              <p:cNvSpPr/>
              <p:nvPr/>
            </p:nvSpPr>
            <p:spPr bwMode="gray">
              <a:xfrm>
                <a:off x="6133771" y="20286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600" dirty="0">
                  <a:solidFill>
                    <a:schemeClr val="bg1"/>
                  </a:solidFill>
                  <a:ea typeface="Noto Sans CJK SC Regular" panose="020B0500000000000000" pitchFamily="34" charset="-128"/>
                </a:endParaRPr>
              </a:p>
            </p:txBody>
          </p:sp>
        </p:grpSp>
        <p:grpSp>
          <p:nvGrpSpPr>
            <p:cNvPr id="56" name="Group 55">
              <a:extLst>
                <a:ext uri="{FF2B5EF4-FFF2-40B4-BE49-F238E27FC236}">
                  <a16:creationId xmlns:a16="http://schemas.microsoft.com/office/drawing/2014/main" id="{E46DB89B-864D-40C9-A028-370414E2B50D}"/>
                </a:ext>
              </a:extLst>
            </p:cNvPr>
            <p:cNvGrpSpPr/>
            <p:nvPr/>
          </p:nvGrpSpPr>
          <p:grpSpPr bwMode="gray">
            <a:xfrm>
              <a:off x="5726633" y="3670457"/>
              <a:ext cx="2078917" cy="1356619"/>
              <a:chOff x="6133585" y="1602599"/>
              <a:chExt cx="1718413" cy="1356619"/>
            </a:xfrm>
          </p:grpSpPr>
          <p:sp>
            <p:nvSpPr>
              <p:cNvPr id="69" name="Callout: Line with No Border 68">
                <a:extLst>
                  <a:ext uri="{FF2B5EF4-FFF2-40B4-BE49-F238E27FC236}">
                    <a16:creationId xmlns:a16="http://schemas.microsoft.com/office/drawing/2014/main" id="{60C28676-8A6E-4962-A1FF-0054664C485C}"/>
                  </a:ext>
                </a:extLst>
              </p:cNvPr>
              <p:cNvSpPr/>
              <p:nvPr/>
            </p:nvSpPr>
            <p:spPr bwMode="gray">
              <a:xfrm>
                <a:off x="6377809" y="1602599"/>
                <a:ext cx="1474189" cy="1356619"/>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defRPr>
                    <a:solidFill>
                      <a:schemeClr val="tx2"/>
                    </a:solidFill>
                  </a:defRPr>
                </a:pPr>
                <a:r>
                  <a:rPr lang="zh-CN" altLang="en-US" dirty="0">
                    <a:ea typeface="Noto Sans CJK SC Regular" panose="020B0500000000000000" pitchFamily="34" charset="-128"/>
                  </a:rPr>
                  <a:t>征询意见自主性</a:t>
                </a:r>
                <a:br>
                  <a:rPr lang="zh-CN" altLang="en-US" dirty="0">
                    <a:solidFill>
                      <a:schemeClr val="tx2"/>
                    </a:solidFill>
                    <a:ea typeface="Noto Sans CJK SC Regular" panose="020B0500000000000000" pitchFamily="34" charset="-128"/>
                  </a:rPr>
                </a:br>
                <a:r>
                  <a:rPr lang="zh-CN" altLang="en-US" dirty="0">
                    <a:ea typeface="Noto Sans CJK SC Regular" panose="020B0500000000000000" pitchFamily="34" charset="-128"/>
                  </a:rPr>
                  <a:t>较为流露情绪</a:t>
                </a:r>
              </a:p>
              <a:p>
                <a:endParaRPr lang="zh-CN" altLang="en-US" dirty="0">
                  <a:solidFill>
                    <a:schemeClr val="tx2"/>
                  </a:solidFill>
                  <a:latin typeface="Arial Black" panose="020B0A04020102020204" pitchFamily="34" charset="0"/>
                  <a:ea typeface="Noto Sans CJK SC Regular" panose="020B0500000000000000" pitchFamily="34" charset="-128"/>
                </a:endParaRPr>
              </a:p>
              <a:p>
                <a:pPr>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亲切型风格</a:t>
                </a:r>
              </a:p>
            </p:txBody>
          </p:sp>
          <p:sp>
            <p:nvSpPr>
              <p:cNvPr id="70" name="Plus Sign 69">
                <a:extLst>
                  <a:ext uri="{FF2B5EF4-FFF2-40B4-BE49-F238E27FC236}">
                    <a16:creationId xmlns:a16="http://schemas.microsoft.com/office/drawing/2014/main" id="{228973A1-9A63-4E64-8BD0-5BC121392BCE}"/>
                  </a:ext>
                </a:extLst>
              </p:cNvPr>
              <p:cNvSpPr/>
              <p:nvPr/>
            </p:nvSpPr>
            <p:spPr bwMode="gray">
              <a:xfrm>
                <a:off x="6133585" y="19143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600" dirty="0">
                  <a:solidFill>
                    <a:schemeClr val="bg1"/>
                  </a:solidFill>
                  <a:ea typeface="Noto Sans CJK SC Regular" panose="020B0500000000000000" pitchFamily="34" charset="-128"/>
                </a:endParaRPr>
              </a:p>
            </p:txBody>
          </p:sp>
        </p:grpSp>
        <p:grpSp>
          <p:nvGrpSpPr>
            <p:cNvPr id="57" name="Group 56">
              <a:extLst>
                <a:ext uri="{FF2B5EF4-FFF2-40B4-BE49-F238E27FC236}">
                  <a16:creationId xmlns:a16="http://schemas.microsoft.com/office/drawing/2014/main" id="{82D1BDDF-E67A-4050-89D5-A2E5BA229FA2}"/>
                </a:ext>
              </a:extLst>
            </p:cNvPr>
            <p:cNvGrpSpPr/>
            <p:nvPr/>
          </p:nvGrpSpPr>
          <p:grpSpPr bwMode="gray">
            <a:xfrm>
              <a:off x="8321266" y="3670457"/>
              <a:ext cx="2100019" cy="1356619"/>
              <a:chOff x="6133771" y="1602599"/>
              <a:chExt cx="1718227" cy="1356619"/>
            </a:xfrm>
          </p:grpSpPr>
          <p:sp>
            <p:nvSpPr>
              <p:cNvPr id="67" name="Callout: Line with No Border 66">
                <a:extLst>
                  <a:ext uri="{FF2B5EF4-FFF2-40B4-BE49-F238E27FC236}">
                    <a16:creationId xmlns:a16="http://schemas.microsoft.com/office/drawing/2014/main" id="{30DA6927-CBFA-4F73-B8DE-905083BFB7A1}"/>
                  </a:ext>
                </a:extLst>
              </p:cNvPr>
              <p:cNvSpPr/>
              <p:nvPr/>
            </p:nvSpPr>
            <p:spPr bwMode="gray">
              <a:xfrm>
                <a:off x="6377809" y="1602599"/>
                <a:ext cx="1474189" cy="1356619"/>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defRPr>
                    <a:solidFill>
                      <a:schemeClr val="tx2"/>
                    </a:solidFill>
                  </a:defRPr>
                </a:pPr>
                <a:r>
                  <a:rPr lang="zh-CN" altLang="en-US" dirty="0">
                    <a:ea typeface="Noto Sans CJK SC Regular" panose="020B0500000000000000" pitchFamily="34" charset="-128"/>
                  </a:rPr>
                  <a:t>表达意见自主性</a:t>
                </a:r>
                <a:br>
                  <a:rPr lang="zh-CN" altLang="en-US" dirty="0">
                    <a:solidFill>
                      <a:schemeClr val="tx2"/>
                    </a:solidFill>
                    <a:ea typeface="Noto Sans CJK SC Regular" panose="020B0500000000000000" pitchFamily="34" charset="-128"/>
                  </a:rPr>
                </a:br>
                <a:r>
                  <a:rPr lang="zh-CN" altLang="en-US" dirty="0">
                    <a:ea typeface="Noto Sans CJK SC Regular" panose="020B0500000000000000" pitchFamily="34" charset="-128"/>
                  </a:rPr>
                  <a:t>较为流露情绪</a:t>
                </a:r>
              </a:p>
              <a:p>
                <a:endParaRPr lang="zh-CN" altLang="en-US" dirty="0">
                  <a:solidFill>
                    <a:schemeClr val="tx2"/>
                  </a:solidFill>
                  <a:latin typeface="Arial Black" panose="020B0A04020102020204" pitchFamily="34" charset="0"/>
                  <a:ea typeface="Noto Sans CJK SC Regular" panose="020B0500000000000000" pitchFamily="34" charset="-128"/>
                </a:endParaRPr>
              </a:p>
              <a:p>
                <a:pPr>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表达型风格</a:t>
                </a:r>
              </a:p>
            </p:txBody>
          </p:sp>
          <p:sp>
            <p:nvSpPr>
              <p:cNvPr id="68" name="Plus Sign 67">
                <a:extLst>
                  <a:ext uri="{FF2B5EF4-FFF2-40B4-BE49-F238E27FC236}">
                    <a16:creationId xmlns:a16="http://schemas.microsoft.com/office/drawing/2014/main" id="{1E248448-6CE0-426A-BBAB-A702B3422BB7}"/>
                  </a:ext>
                </a:extLst>
              </p:cNvPr>
              <p:cNvSpPr/>
              <p:nvPr/>
            </p:nvSpPr>
            <p:spPr bwMode="gray">
              <a:xfrm>
                <a:off x="6133771" y="19143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600" dirty="0">
                  <a:solidFill>
                    <a:schemeClr val="bg1"/>
                  </a:solidFill>
                  <a:ea typeface="Noto Sans CJK SC Regular" panose="020B0500000000000000" pitchFamily="34" charset="-128"/>
                </a:endParaRPr>
              </a:p>
            </p:txBody>
          </p:sp>
        </p:grpSp>
        <p:grpSp>
          <p:nvGrpSpPr>
            <p:cNvPr id="58" name="Group 57">
              <a:extLst>
                <a:ext uri="{FF2B5EF4-FFF2-40B4-BE49-F238E27FC236}">
                  <a16:creationId xmlns:a16="http://schemas.microsoft.com/office/drawing/2014/main" id="{02C3127B-EE70-4E9F-B1A8-1660BAA8DF08}"/>
                </a:ext>
              </a:extLst>
            </p:cNvPr>
            <p:cNvGrpSpPr/>
            <p:nvPr/>
          </p:nvGrpSpPr>
          <p:grpSpPr>
            <a:xfrm>
              <a:off x="5661818" y="816555"/>
              <a:ext cx="4810125" cy="4752148"/>
              <a:chOff x="5521325" y="584200"/>
              <a:chExt cx="5180542" cy="5118100"/>
            </a:xfrm>
          </p:grpSpPr>
          <p:sp>
            <p:nvSpPr>
              <p:cNvPr id="62" name="Callout: Quad Arrow 61">
                <a:extLst>
                  <a:ext uri="{FF2B5EF4-FFF2-40B4-BE49-F238E27FC236}">
                    <a16:creationId xmlns:a16="http://schemas.microsoft.com/office/drawing/2014/main" id="{9FB4BBED-09F3-4FEE-8F9B-111197A75266}"/>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63" name="Freeform: Shape 62">
                <a:extLst>
                  <a:ext uri="{FF2B5EF4-FFF2-40B4-BE49-F238E27FC236}">
                    <a16:creationId xmlns:a16="http://schemas.microsoft.com/office/drawing/2014/main" id="{4C634C3F-14B9-44FC-B1F3-B6F9315A1C22}"/>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64" name="Freeform: Shape 63">
                <a:extLst>
                  <a:ext uri="{FF2B5EF4-FFF2-40B4-BE49-F238E27FC236}">
                    <a16:creationId xmlns:a16="http://schemas.microsoft.com/office/drawing/2014/main" id="{C7382CE6-6ED0-4202-934A-B560301B7F9C}"/>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65" name="Freeform: Shape 64">
                <a:extLst>
                  <a:ext uri="{FF2B5EF4-FFF2-40B4-BE49-F238E27FC236}">
                    <a16:creationId xmlns:a16="http://schemas.microsoft.com/office/drawing/2014/main" id="{9861A961-AB17-4EE9-BD86-E080B3569F39}"/>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66" name="Freeform: Shape 65">
                <a:extLst>
                  <a:ext uri="{FF2B5EF4-FFF2-40B4-BE49-F238E27FC236}">
                    <a16:creationId xmlns:a16="http://schemas.microsoft.com/office/drawing/2014/main" id="{93BA8236-464E-4861-A583-1CB81B843F37}"/>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grpSp>
        <p:sp>
          <p:nvSpPr>
            <p:cNvPr id="59" name="Rectangle 58">
              <a:extLst>
                <a:ext uri="{FF2B5EF4-FFF2-40B4-BE49-F238E27FC236}">
                  <a16:creationId xmlns:a16="http://schemas.microsoft.com/office/drawing/2014/main" id="{C55CA2B7-FDC2-4849-9031-EB8873942270}"/>
                </a:ext>
              </a:extLst>
            </p:cNvPr>
            <p:cNvSpPr/>
            <p:nvPr/>
          </p:nvSpPr>
          <p:spPr bwMode="gray">
            <a:xfrm>
              <a:off x="4224851" y="301436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gn="r">
                <a:lnSpc>
                  <a:spcPct val="85000"/>
                </a:lnSpc>
                <a:defRPr b="1">
                  <a:solidFill>
                    <a:schemeClr val="accent6"/>
                  </a:solidFill>
                </a:defRPr>
              </a:pPr>
              <a:r>
                <a:rPr lang="zh-CN" altLang="en-US" dirty="0">
                  <a:ea typeface="Noto Sans CJK SC Bold" panose="020B0800000000000000" pitchFamily="34" charset="-128"/>
                </a:rPr>
                <a:t>征询意见</a:t>
              </a:r>
            </a:p>
          </p:txBody>
        </p:sp>
        <p:sp>
          <p:nvSpPr>
            <p:cNvPr id="60" name="Rectangle 59">
              <a:extLst>
                <a:ext uri="{FF2B5EF4-FFF2-40B4-BE49-F238E27FC236}">
                  <a16:creationId xmlns:a16="http://schemas.microsoft.com/office/drawing/2014/main" id="{E7FCE77F-84DA-4765-9329-2ECB5AEB23C4}"/>
                </a:ext>
              </a:extLst>
            </p:cNvPr>
            <p:cNvSpPr/>
            <p:nvPr/>
          </p:nvSpPr>
          <p:spPr bwMode="gray">
            <a:xfrm>
              <a:off x="10513216" y="300933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nSpc>
                  <a:spcPct val="85000"/>
                </a:lnSpc>
                <a:defRPr b="1">
                  <a:solidFill>
                    <a:schemeClr val="accent6"/>
                  </a:solidFill>
                </a:defRPr>
              </a:pPr>
              <a:r>
                <a:rPr lang="zh-CN" altLang="en-US" dirty="0">
                  <a:ea typeface="Noto Sans CJK SC Bold" panose="020B0800000000000000" pitchFamily="34" charset="-128"/>
                </a:rPr>
                <a:t>表达意见</a:t>
              </a:r>
            </a:p>
          </p:txBody>
        </p:sp>
        <p:sp>
          <p:nvSpPr>
            <p:cNvPr id="61" name="Rectangle 60">
              <a:extLst>
                <a:ext uri="{FF2B5EF4-FFF2-40B4-BE49-F238E27FC236}">
                  <a16:creationId xmlns:a16="http://schemas.microsoft.com/office/drawing/2014/main" id="{FD299AD4-26E0-477C-8CCF-5586B322A1E5}"/>
                </a:ext>
              </a:extLst>
            </p:cNvPr>
            <p:cNvSpPr/>
            <p:nvPr/>
          </p:nvSpPr>
          <p:spPr bwMode="gray">
            <a:xfrm>
              <a:off x="6868949" y="5586193"/>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a:ea typeface="Noto Sans CJK SC Bold" panose="020B0800000000000000" pitchFamily="34" charset="-128"/>
                </a:rPr>
                <a:t>流露情绪</a:t>
              </a:r>
              <a:endParaRPr lang="zh-CN" altLang="en-US" dirty="0">
                <a:ea typeface="Noto Sans CJK SC Bold" panose="020B0800000000000000" pitchFamily="34" charset="-128"/>
              </a:endParaRPr>
            </a:p>
          </p:txBody>
        </p:sp>
      </p:grpSp>
    </p:spTree>
    <p:extLst>
      <p:ext uri="{BB962C8B-B14F-4D97-AF65-F5344CB8AC3E}">
        <p14:creationId xmlns:p14="http://schemas.microsoft.com/office/powerpoint/2010/main" val="3024896153"/>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3C32E7F-B73E-0D43-9D4F-B45232AE2393}"/>
              </a:ext>
            </a:extLst>
          </p:cNvPr>
          <p:cNvSpPr>
            <a:spLocks noGrp="1"/>
          </p:cNvSpPr>
          <p:nvPr>
            <p:ph type="sldNum" sz="quarter" idx="12"/>
          </p:nvPr>
        </p:nvSpPr>
        <p:spPr bwMode="gray"/>
        <p:txBody>
          <a:bodyPr wrap="square">
            <a:noAutofit/>
          </a:bodyPr>
          <a:lstStyle/>
          <a:p>
            <a:fld id="{1B1CF60C-C85D-47C0-8597-E3BF95F18FA3}" type="slidenum">
              <a:rPr lang="en-US" altLang="zh-CN" smtClean="0">
                <a:ea typeface="Noto Sans CJK SC Regular" panose="020B0500000000000000" pitchFamily="34" charset="-128"/>
              </a:rPr>
              <a:t>41</a:t>
            </a:fld>
            <a:endParaRPr lang="zh-CN" altLang="en-US" dirty="0">
              <a:ea typeface="Noto Sans CJK SC Regular" panose="020B0500000000000000" pitchFamily="34" charset="-128"/>
            </a:endParaRPr>
          </a:p>
        </p:txBody>
      </p:sp>
      <p:sp>
        <p:nvSpPr>
          <p:cNvPr id="6" name="Footer Placeholder 5">
            <a:extLst>
              <a:ext uri="{FF2B5EF4-FFF2-40B4-BE49-F238E27FC236}">
                <a16:creationId xmlns:a16="http://schemas.microsoft.com/office/drawing/2014/main" id="{D90DF2F2-939E-5045-AA7C-5510A4D45F28}"/>
              </a:ext>
            </a:extLst>
          </p:cNvPr>
          <p:cNvSpPr>
            <a:spLocks noGrp="1"/>
          </p:cNvSpPr>
          <p:nvPr>
            <p:ph type="ftr" sz="quarter" idx="13"/>
          </p:nvPr>
        </p:nvSpPr>
        <p:spPr bwMode="gray"/>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28" name="Freeform: Shape 27">
            <a:extLst>
              <a:ext uri="{FF2B5EF4-FFF2-40B4-BE49-F238E27FC236}">
                <a16:creationId xmlns:a16="http://schemas.microsoft.com/office/drawing/2014/main" id="{A082A7EB-3B16-4C24-B4BE-081A2FEE3488}"/>
              </a:ext>
            </a:extLst>
          </p:cNvPr>
          <p:cNvSpPr>
            <a:spLocks noChangeArrowheads="1"/>
          </p:cNvSpPr>
          <p:nvPr/>
        </p:nvSpPr>
        <p:spPr bwMode="gray">
          <a:xfrm flipH="1">
            <a:off x="152400" y="2209244"/>
            <a:ext cx="4954386" cy="2098803"/>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zh-CN" altLang="en-US" dirty="0">
                <a:ea typeface="Noto Sans CJK SC Regular" panose="020B0500000000000000" pitchFamily="34" charset="-128"/>
              </a:rPr>
              <a:t>真让人兴奋！我匆匆看了下，</a:t>
            </a:r>
            <a:br>
              <a:rPr lang="en-US" altLang="zh-CN" dirty="0">
                <a:ea typeface="Noto Sans CJK SC Regular" panose="020B0500000000000000" pitchFamily="34" charset="-128"/>
              </a:rPr>
            </a:br>
            <a:r>
              <a:rPr lang="zh-CN" altLang="en-US" dirty="0">
                <a:ea typeface="Noto Sans CJK SC Regular" panose="020B0500000000000000" pitchFamily="34" charset="-128"/>
              </a:rPr>
              <a:t>新功能似乎很不错！</a:t>
            </a:r>
          </a:p>
          <a:p>
            <a:pPr algn="ctr" eaLnBrk="1" hangingPunct="1">
              <a:spcBef>
                <a:spcPct val="0"/>
              </a:spcBef>
              <a:buClrTx/>
              <a:buSzTx/>
              <a:buFontTx/>
              <a:buNone/>
              <a:defRPr sz="2200">
                <a:solidFill>
                  <a:schemeClr val="tx2"/>
                </a:solidFill>
              </a:defRPr>
            </a:pPr>
            <a:r>
              <a:rPr lang="zh-CN" altLang="en-US" dirty="0">
                <a:ea typeface="Noto Sans CJK SC Regular" panose="020B0500000000000000" pitchFamily="34" charset="-128"/>
              </a:rPr>
              <a:t>我下周打给你！</a:t>
            </a:r>
          </a:p>
        </p:txBody>
      </p:sp>
      <p:grpSp>
        <p:nvGrpSpPr>
          <p:cNvPr id="29" name="Group 28">
            <a:extLst>
              <a:ext uri="{FF2B5EF4-FFF2-40B4-BE49-F238E27FC236}">
                <a16:creationId xmlns:a16="http://schemas.microsoft.com/office/drawing/2014/main" id="{C0487FB9-532A-424B-8ED1-04DA9C2DF26F}"/>
              </a:ext>
            </a:extLst>
          </p:cNvPr>
          <p:cNvGrpSpPr/>
          <p:nvPr/>
        </p:nvGrpSpPr>
        <p:grpSpPr>
          <a:xfrm>
            <a:off x="4783651" y="480828"/>
            <a:ext cx="7687746" cy="5475293"/>
            <a:chOff x="4224851" y="480828"/>
            <a:chExt cx="7687746" cy="5475293"/>
          </a:xfrm>
        </p:grpSpPr>
        <p:sp>
          <p:nvSpPr>
            <p:cNvPr id="30" name="Rectangle 29">
              <a:extLst>
                <a:ext uri="{FF2B5EF4-FFF2-40B4-BE49-F238E27FC236}">
                  <a16:creationId xmlns:a16="http://schemas.microsoft.com/office/drawing/2014/main" id="{7BBF44E7-3177-4A67-88D2-E6E3F3612287}"/>
                </a:ext>
              </a:extLst>
            </p:cNvPr>
            <p:cNvSpPr/>
            <p:nvPr/>
          </p:nvSpPr>
          <p:spPr bwMode="gray">
            <a:xfrm>
              <a:off x="6873451" y="480828"/>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dirty="0">
                  <a:ea typeface="Noto Sans CJK SC Bold" panose="020B0800000000000000" pitchFamily="34" charset="-128"/>
                </a:rPr>
                <a:t>控制情绪</a:t>
              </a:r>
            </a:p>
          </p:txBody>
        </p:sp>
        <p:grpSp>
          <p:nvGrpSpPr>
            <p:cNvPr id="31" name="Group 30">
              <a:extLst>
                <a:ext uri="{FF2B5EF4-FFF2-40B4-BE49-F238E27FC236}">
                  <a16:creationId xmlns:a16="http://schemas.microsoft.com/office/drawing/2014/main" id="{F9117B6D-BDE2-442E-8578-809BB6943E07}"/>
                </a:ext>
              </a:extLst>
            </p:cNvPr>
            <p:cNvGrpSpPr/>
            <p:nvPr/>
          </p:nvGrpSpPr>
          <p:grpSpPr bwMode="gray">
            <a:xfrm>
              <a:off x="5726633" y="1587451"/>
              <a:ext cx="2078918" cy="1356619"/>
              <a:chOff x="6133585" y="1716899"/>
              <a:chExt cx="1718413" cy="1356619"/>
            </a:xfrm>
          </p:grpSpPr>
          <p:sp>
            <p:nvSpPr>
              <p:cNvPr id="72" name="Callout: Line with No Border 71">
                <a:extLst>
                  <a:ext uri="{FF2B5EF4-FFF2-40B4-BE49-F238E27FC236}">
                    <a16:creationId xmlns:a16="http://schemas.microsoft.com/office/drawing/2014/main" id="{C005BD64-1FC7-4E35-BF34-489F2C74C9BC}"/>
                  </a:ext>
                </a:extLst>
              </p:cNvPr>
              <p:cNvSpPr/>
              <p:nvPr/>
            </p:nvSpPr>
            <p:spPr bwMode="gray">
              <a:xfrm>
                <a:off x="6377809" y="1716899"/>
                <a:ext cx="1474189" cy="1356619"/>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defRPr>
                    <a:solidFill>
                      <a:schemeClr val="tx2"/>
                    </a:solidFill>
                  </a:defRPr>
                </a:pPr>
                <a:r>
                  <a:rPr lang="zh-CN" altLang="en-US" dirty="0">
                    <a:ea typeface="Noto Sans CJK SC Regular" panose="020B0500000000000000" pitchFamily="34" charset="-128"/>
                  </a:rPr>
                  <a:t>征询意见自主性</a:t>
                </a:r>
                <a:br>
                  <a:rPr lang="zh-CN" altLang="en-US" dirty="0">
                    <a:solidFill>
                      <a:schemeClr val="tx2"/>
                    </a:solidFill>
                    <a:ea typeface="Noto Sans CJK SC Regular" panose="020B0500000000000000" pitchFamily="34" charset="-128"/>
                  </a:rPr>
                </a:br>
                <a:r>
                  <a:rPr lang="zh-CN" altLang="en-US" dirty="0">
                    <a:ea typeface="Noto Sans CJK SC Regular" panose="020B0500000000000000" pitchFamily="34" charset="-128"/>
                  </a:rPr>
                  <a:t>较为控制情绪</a:t>
                </a:r>
              </a:p>
              <a:p>
                <a:endParaRPr lang="zh-CN" altLang="en-US" dirty="0">
                  <a:solidFill>
                    <a:schemeClr val="accent6"/>
                  </a:solidFill>
                  <a:latin typeface="Arial Black" panose="020B0A04020102020204" pitchFamily="34" charset="0"/>
                  <a:ea typeface="Noto Sans CJK SC Regular" panose="020B0500000000000000" pitchFamily="34" charset="-128"/>
                </a:endParaRPr>
              </a:p>
              <a:p>
                <a:pPr>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分析型风格</a:t>
                </a:r>
              </a:p>
            </p:txBody>
          </p:sp>
          <p:sp>
            <p:nvSpPr>
              <p:cNvPr id="73" name="Plus Sign 72">
                <a:extLst>
                  <a:ext uri="{FF2B5EF4-FFF2-40B4-BE49-F238E27FC236}">
                    <a16:creationId xmlns:a16="http://schemas.microsoft.com/office/drawing/2014/main" id="{5CDDCD33-C75A-458D-B6D5-A7A50ED46E33}"/>
                  </a:ext>
                </a:extLst>
              </p:cNvPr>
              <p:cNvSpPr/>
              <p:nvPr/>
            </p:nvSpPr>
            <p:spPr bwMode="gray">
              <a:xfrm>
                <a:off x="6133585" y="20286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600" dirty="0">
                  <a:solidFill>
                    <a:schemeClr val="bg1"/>
                  </a:solidFill>
                  <a:ea typeface="Noto Sans CJK SC Regular" panose="020B0500000000000000" pitchFamily="34" charset="-128"/>
                </a:endParaRPr>
              </a:p>
            </p:txBody>
          </p:sp>
        </p:grpSp>
        <p:grpSp>
          <p:nvGrpSpPr>
            <p:cNvPr id="32" name="Group 31">
              <a:extLst>
                <a:ext uri="{FF2B5EF4-FFF2-40B4-BE49-F238E27FC236}">
                  <a16:creationId xmlns:a16="http://schemas.microsoft.com/office/drawing/2014/main" id="{AD3677AA-9A43-4A2E-BFC8-FDDC26510F95}"/>
                </a:ext>
              </a:extLst>
            </p:cNvPr>
            <p:cNvGrpSpPr/>
            <p:nvPr/>
          </p:nvGrpSpPr>
          <p:grpSpPr bwMode="gray">
            <a:xfrm>
              <a:off x="8321266" y="1587451"/>
              <a:ext cx="2100019" cy="1356619"/>
              <a:chOff x="6133771" y="1716899"/>
              <a:chExt cx="1718227" cy="1356619"/>
            </a:xfrm>
          </p:grpSpPr>
          <p:sp>
            <p:nvSpPr>
              <p:cNvPr id="70" name="Callout: Line with No Border 69">
                <a:extLst>
                  <a:ext uri="{FF2B5EF4-FFF2-40B4-BE49-F238E27FC236}">
                    <a16:creationId xmlns:a16="http://schemas.microsoft.com/office/drawing/2014/main" id="{D678996A-9E33-46AF-9951-0462924BFF49}"/>
                  </a:ext>
                </a:extLst>
              </p:cNvPr>
              <p:cNvSpPr/>
              <p:nvPr/>
            </p:nvSpPr>
            <p:spPr bwMode="gray">
              <a:xfrm>
                <a:off x="6377809" y="1716899"/>
                <a:ext cx="1474189" cy="1356619"/>
              </a:xfrm>
              <a:prstGeom prst="callout1">
                <a:avLst>
                  <a:gd name="adj1" fmla="val 50001"/>
                  <a:gd name="adj2" fmla="val 0"/>
                  <a:gd name="adj3" fmla="val 50001"/>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defRPr>
                    <a:solidFill>
                      <a:schemeClr val="tx2"/>
                    </a:solidFill>
                  </a:defRPr>
                </a:pPr>
                <a:r>
                  <a:rPr lang="zh-CN" altLang="en-US" dirty="0">
                    <a:ea typeface="Noto Sans CJK SC Regular" panose="020B0500000000000000" pitchFamily="34" charset="-128"/>
                  </a:rPr>
                  <a:t>表达意见自主性</a:t>
                </a:r>
                <a:br>
                  <a:rPr lang="zh-CN" altLang="en-US" dirty="0">
                    <a:solidFill>
                      <a:schemeClr val="tx2"/>
                    </a:solidFill>
                    <a:ea typeface="Noto Sans CJK SC Regular" panose="020B0500000000000000" pitchFamily="34" charset="-128"/>
                  </a:rPr>
                </a:br>
                <a:r>
                  <a:rPr lang="zh-CN" altLang="en-US" dirty="0">
                    <a:ea typeface="Noto Sans CJK SC Regular" panose="020B0500000000000000" pitchFamily="34" charset="-128"/>
                  </a:rPr>
                  <a:t>较为控制情绪</a:t>
                </a:r>
              </a:p>
              <a:p>
                <a:endParaRPr lang="zh-CN" altLang="en-US" dirty="0">
                  <a:solidFill>
                    <a:schemeClr val="tx2"/>
                  </a:solidFill>
                  <a:latin typeface="Arial Black" panose="020B0A04020102020204" pitchFamily="34" charset="0"/>
                  <a:ea typeface="Noto Sans CJK SC Regular" panose="020B0500000000000000" pitchFamily="34" charset="-128"/>
                </a:endParaRPr>
              </a:p>
              <a:p>
                <a:pPr>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进取型风格</a:t>
                </a:r>
              </a:p>
            </p:txBody>
          </p:sp>
          <p:sp>
            <p:nvSpPr>
              <p:cNvPr id="71" name="Plus Sign 70">
                <a:extLst>
                  <a:ext uri="{FF2B5EF4-FFF2-40B4-BE49-F238E27FC236}">
                    <a16:creationId xmlns:a16="http://schemas.microsoft.com/office/drawing/2014/main" id="{7DC1BD9C-0CE9-46A0-914C-12C9CAB018DE}"/>
                  </a:ext>
                </a:extLst>
              </p:cNvPr>
              <p:cNvSpPr/>
              <p:nvPr/>
            </p:nvSpPr>
            <p:spPr bwMode="gray">
              <a:xfrm>
                <a:off x="6133771" y="20286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600" dirty="0">
                  <a:solidFill>
                    <a:schemeClr val="bg1"/>
                  </a:solidFill>
                  <a:ea typeface="Noto Sans CJK SC Regular" panose="020B0500000000000000" pitchFamily="34" charset="-128"/>
                </a:endParaRPr>
              </a:p>
            </p:txBody>
          </p:sp>
        </p:grpSp>
        <p:grpSp>
          <p:nvGrpSpPr>
            <p:cNvPr id="33" name="Group 32">
              <a:extLst>
                <a:ext uri="{FF2B5EF4-FFF2-40B4-BE49-F238E27FC236}">
                  <a16:creationId xmlns:a16="http://schemas.microsoft.com/office/drawing/2014/main" id="{BC8B63BC-FF57-438B-9784-C77E41490375}"/>
                </a:ext>
              </a:extLst>
            </p:cNvPr>
            <p:cNvGrpSpPr/>
            <p:nvPr/>
          </p:nvGrpSpPr>
          <p:grpSpPr bwMode="gray">
            <a:xfrm>
              <a:off x="5726633" y="3670457"/>
              <a:ext cx="2078917" cy="1356619"/>
              <a:chOff x="6133585" y="1602599"/>
              <a:chExt cx="1718413" cy="1356619"/>
            </a:xfrm>
          </p:grpSpPr>
          <p:sp>
            <p:nvSpPr>
              <p:cNvPr id="68" name="Callout: Line with No Border 67">
                <a:extLst>
                  <a:ext uri="{FF2B5EF4-FFF2-40B4-BE49-F238E27FC236}">
                    <a16:creationId xmlns:a16="http://schemas.microsoft.com/office/drawing/2014/main" id="{FC59FD27-D077-458D-BD54-AF796C467791}"/>
                  </a:ext>
                </a:extLst>
              </p:cNvPr>
              <p:cNvSpPr/>
              <p:nvPr/>
            </p:nvSpPr>
            <p:spPr bwMode="gray">
              <a:xfrm>
                <a:off x="6377809" y="1602599"/>
                <a:ext cx="1474189" cy="1356619"/>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defRPr>
                    <a:solidFill>
                      <a:schemeClr val="tx2"/>
                    </a:solidFill>
                  </a:defRPr>
                </a:pPr>
                <a:r>
                  <a:rPr lang="zh-CN" altLang="en-US" dirty="0">
                    <a:ea typeface="Noto Sans CJK SC Regular" panose="020B0500000000000000" pitchFamily="34" charset="-128"/>
                  </a:rPr>
                  <a:t>征询意见自主性</a:t>
                </a:r>
                <a:br>
                  <a:rPr lang="zh-CN" altLang="en-US" dirty="0">
                    <a:solidFill>
                      <a:schemeClr val="tx2"/>
                    </a:solidFill>
                    <a:ea typeface="Noto Sans CJK SC Regular" panose="020B0500000000000000" pitchFamily="34" charset="-128"/>
                  </a:rPr>
                </a:br>
                <a:r>
                  <a:rPr lang="zh-CN" altLang="en-US" dirty="0">
                    <a:ea typeface="Noto Sans CJK SC Regular" panose="020B0500000000000000" pitchFamily="34" charset="-128"/>
                  </a:rPr>
                  <a:t>较为流露情绪</a:t>
                </a:r>
              </a:p>
              <a:p>
                <a:endParaRPr lang="zh-CN" altLang="en-US" dirty="0">
                  <a:solidFill>
                    <a:schemeClr val="tx2"/>
                  </a:solidFill>
                  <a:latin typeface="Arial Black" panose="020B0A04020102020204" pitchFamily="34" charset="0"/>
                  <a:ea typeface="Noto Sans CJK SC Regular" panose="020B0500000000000000" pitchFamily="34" charset="-128"/>
                </a:endParaRPr>
              </a:p>
              <a:p>
                <a:pPr>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亲切型风格</a:t>
                </a:r>
              </a:p>
            </p:txBody>
          </p:sp>
          <p:sp>
            <p:nvSpPr>
              <p:cNvPr id="69" name="Plus Sign 68">
                <a:extLst>
                  <a:ext uri="{FF2B5EF4-FFF2-40B4-BE49-F238E27FC236}">
                    <a16:creationId xmlns:a16="http://schemas.microsoft.com/office/drawing/2014/main" id="{1177561A-4D2E-45B9-BE36-BD991EF182B5}"/>
                  </a:ext>
                </a:extLst>
              </p:cNvPr>
              <p:cNvSpPr/>
              <p:nvPr/>
            </p:nvSpPr>
            <p:spPr bwMode="gray">
              <a:xfrm>
                <a:off x="6133585" y="19143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600" dirty="0">
                  <a:solidFill>
                    <a:schemeClr val="bg1"/>
                  </a:solidFill>
                  <a:ea typeface="Noto Sans CJK SC Regular" panose="020B0500000000000000" pitchFamily="34" charset="-128"/>
                </a:endParaRPr>
              </a:p>
            </p:txBody>
          </p:sp>
        </p:grpSp>
        <p:grpSp>
          <p:nvGrpSpPr>
            <p:cNvPr id="34" name="Group 33">
              <a:extLst>
                <a:ext uri="{FF2B5EF4-FFF2-40B4-BE49-F238E27FC236}">
                  <a16:creationId xmlns:a16="http://schemas.microsoft.com/office/drawing/2014/main" id="{930D5B64-CD52-424A-9486-EAB38D0C41E7}"/>
                </a:ext>
              </a:extLst>
            </p:cNvPr>
            <p:cNvGrpSpPr/>
            <p:nvPr/>
          </p:nvGrpSpPr>
          <p:grpSpPr bwMode="gray">
            <a:xfrm>
              <a:off x="8321266" y="3670457"/>
              <a:ext cx="2100019" cy="1356619"/>
              <a:chOff x="6133771" y="1602599"/>
              <a:chExt cx="1718227" cy="1356619"/>
            </a:xfrm>
          </p:grpSpPr>
          <p:sp>
            <p:nvSpPr>
              <p:cNvPr id="66" name="Callout: Line with No Border 65">
                <a:extLst>
                  <a:ext uri="{FF2B5EF4-FFF2-40B4-BE49-F238E27FC236}">
                    <a16:creationId xmlns:a16="http://schemas.microsoft.com/office/drawing/2014/main" id="{9F4CD76D-F2CB-4499-86D1-CFFC0B9C0EEB}"/>
                  </a:ext>
                </a:extLst>
              </p:cNvPr>
              <p:cNvSpPr/>
              <p:nvPr/>
            </p:nvSpPr>
            <p:spPr bwMode="gray">
              <a:xfrm>
                <a:off x="6377809" y="1602599"/>
                <a:ext cx="1474189" cy="1356619"/>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defRPr>
                    <a:solidFill>
                      <a:schemeClr val="tx2"/>
                    </a:solidFill>
                  </a:defRPr>
                </a:pPr>
                <a:r>
                  <a:rPr lang="zh-CN" altLang="en-US" dirty="0">
                    <a:ea typeface="Noto Sans CJK SC Regular" panose="020B0500000000000000" pitchFamily="34" charset="-128"/>
                  </a:rPr>
                  <a:t>表达意见自主性</a:t>
                </a:r>
                <a:br>
                  <a:rPr lang="zh-CN" altLang="en-US" dirty="0">
                    <a:solidFill>
                      <a:schemeClr val="tx2"/>
                    </a:solidFill>
                    <a:ea typeface="Noto Sans CJK SC Regular" panose="020B0500000000000000" pitchFamily="34" charset="-128"/>
                  </a:rPr>
                </a:br>
                <a:r>
                  <a:rPr lang="zh-CN" altLang="en-US" dirty="0">
                    <a:ea typeface="Noto Sans CJK SC Regular" panose="020B0500000000000000" pitchFamily="34" charset="-128"/>
                  </a:rPr>
                  <a:t>较为流露情绪</a:t>
                </a:r>
              </a:p>
              <a:p>
                <a:endParaRPr lang="zh-CN" altLang="en-US" dirty="0">
                  <a:solidFill>
                    <a:schemeClr val="tx2"/>
                  </a:solidFill>
                  <a:latin typeface="Arial Black" panose="020B0A04020102020204" pitchFamily="34" charset="0"/>
                  <a:ea typeface="Noto Sans CJK SC Regular" panose="020B0500000000000000" pitchFamily="34" charset="-128"/>
                </a:endParaRPr>
              </a:p>
              <a:p>
                <a:pPr>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表达型风格</a:t>
                </a:r>
              </a:p>
            </p:txBody>
          </p:sp>
          <p:sp>
            <p:nvSpPr>
              <p:cNvPr id="67" name="Plus Sign 66">
                <a:extLst>
                  <a:ext uri="{FF2B5EF4-FFF2-40B4-BE49-F238E27FC236}">
                    <a16:creationId xmlns:a16="http://schemas.microsoft.com/office/drawing/2014/main" id="{30945715-A743-4D55-B79C-464D15AC611C}"/>
                  </a:ext>
                </a:extLst>
              </p:cNvPr>
              <p:cNvSpPr/>
              <p:nvPr/>
            </p:nvSpPr>
            <p:spPr bwMode="gray">
              <a:xfrm>
                <a:off x="6133771" y="19143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600" dirty="0">
                  <a:solidFill>
                    <a:schemeClr val="bg1"/>
                  </a:solidFill>
                  <a:ea typeface="Noto Sans CJK SC Regular" panose="020B0500000000000000" pitchFamily="34" charset="-128"/>
                </a:endParaRPr>
              </a:p>
            </p:txBody>
          </p:sp>
        </p:grpSp>
        <p:grpSp>
          <p:nvGrpSpPr>
            <p:cNvPr id="57" name="Group 56">
              <a:extLst>
                <a:ext uri="{FF2B5EF4-FFF2-40B4-BE49-F238E27FC236}">
                  <a16:creationId xmlns:a16="http://schemas.microsoft.com/office/drawing/2014/main" id="{5F3E6A8B-3202-4603-AEC2-9B513A8DC5F4}"/>
                </a:ext>
              </a:extLst>
            </p:cNvPr>
            <p:cNvGrpSpPr/>
            <p:nvPr/>
          </p:nvGrpSpPr>
          <p:grpSpPr>
            <a:xfrm>
              <a:off x="5661818" y="816555"/>
              <a:ext cx="4810125" cy="4752148"/>
              <a:chOff x="5521325" y="584200"/>
              <a:chExt cx="5180542" cy="5118100"/>
            </a:xfrm>
          </p:grpSpPr>
          <p:sp>
            <p:nvSpPr>
              <p:cNvPr id="61" name="Callout: Quad Arrow 60">
                <a:extLst>
                  <a:ext uri="{FF2B5EF4-FFF2-40B4-BE49-F238E27FC236}">
                    <a16:creationId xmlns:a16="http://schemas.microsoft.com/office/drawing/2014/main" id="{6E169AFD-C74B-43A4-BE48-12B900A61A86}"/>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62" name="Freeform: Shape 61">
                <a:extLst>
                  <a:ext uri="{FF2B5EF4-FFF2-40B4-BE49-F238E27FC236}">
                    <a16:creationId xmlns:a16="http://schemas.microsoft.com/office/drawing/2014/main" id="{BCAB1AF3-C430-4F96-9B84-041BFB3F6159}"/>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63" name="Freeform: Shape 62">
                <a:extLst>
                  <a:ext uri="{FF2B5EF4-FFF2-40B4-BE49-F238E27FC236}">
                    <a16:creationId xmlns:a16="http://schemas.microsoft.com/office/drawing/2014/main" id="{6FA77CE5-DA60-4085-9539-69A26E389DED}"/>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64" name="Freeform: Shape 63">
                <a:extLst>
                  <a:ext uri="{FF2B5EF4-FFF2-40B4-BE49-F238E27FC236}">
                    <a16:creationId xmlns:a16="http://schemas.microsoft.com/office/drawing/2014/main" id="{A7C6F478-D16C-4883-9D66-8E05DADA7E1F}"/>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65" name="Freeform: Shape 64">
                <a:extLst>
                  <a:ext uri="{FF2B5EF4-FFF2-40B4-BE49-F238E27FC236}">
                    <a16:creationId xmlns:a16="http://schemas.microsoft.com/office/drawing/2014/main" id="{19669478-2647-4570-AC7B-6FAC331E7258}"/>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grpSp>
        <p:sp>
          <p:nvSpPr>
            <p:cNvPr id="58" name="Rectangle 57">
              <a:extLst>
                <a:ext uri="{FF2B5EF4-FFF2-40B4-BE49-F238E27FC236}">
                  <a16:creationId xmlns:a16="http://schemas.microsoft.com/office/drawing/2014/main" id="{A6AB7C3A-537C-45B3-81BD-E64243FCE97A}"/>
                </a:ext>
              </a:extLst>
            </p:cNvPr>
            <p:cNvSpPr/>
            <p:nvPr/>
          </p:nvSpPr>
          <p:spPr bwMode="gray">
            <a:xfrm>
              <a:off x="4224851" y="301436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gn="r">
                <a:lnSpc>
                  <a:spcPct val="85000"/>
                </a:lnSpc>
                <a:defRPr b="1">
                  <a:solidFill>
                    <a:schemeClr val="accent6"/>
                  </a:solidFill>
                </a:defRPr>
              </a:pPr>
              <a:r>
                <a:rPr lang="zh-CN" altLang="en-US" dirty="0">
                  <a:ea typeface="Noto Sans CJK SC Bold" panose="020B0800000000000000" pitchFamily="34" charset="-128"/>
                </a:rPr>
                <a:t>征询意见</a:t>
              </a:r>
            </a:p>
          </p:txBody>
        </p:sp>
        <p:sp>
          <p:nvSpPr>
            <p:cNvPr id="59" name="Rectangle 58">
              <a:extLst>
                <a:ext uri="{FF2B5EF4-FFF2-40B4-BE49-F238E27FC236}">
                  <a16:creationId xmlns:a16="http://schemas.microsoft.com/office/drawing/2014/main" id="{96089FDC-DCEC-4BC5-BEB2-FDDCBB596291}"/>
                </a:ext>
              </a:extLst>
            </p:cNvPr>
            <p:cNvSpPr/>
            <p:nvPr/>
          </p:nvSpPr>
          <p:spPr bwMode="gray">
            <a:xfrm>
              <a:off x="10513216" y="300933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nSpc>
                  <a:spcPct val="85000"/>
                </a:lnSpc>
                <a:defRPr b="1">
                  <a:solidFill>
                    <a:schemeClr val="accent6"/>
                  </a:solidFill>
                </a:defRPr>
              </a:pPr>
              <a:r>
                <a:rPr lang="zh-CN" altLang="en-US" dirty="0">
                  <a:ea typeface="Noto Sans CJK SC Bold" panose="020B0800000000000000" pitchFamily="34" charset="-128"/>
                </a:rPr>
                <a:t>表达意见</a:t>
              </a:r>
            </a:p>
          </p:txBody>
        </p:sp>
        <p:sp>
          <p:nvSpPr>
            <p:cNvPr id="60" name="Rectangle 59">
              <a:extLst>
                <a:ext uri="{FF2B5EF4-FFF2-40B4-BE49-F238E27FC236}">
                  <a16:creationId xmlns:a16="http://schemas.microsoft.com/office/drawing/2014/main" id="{95FF5707-8DA5-43EC-A8CD-98BB48256788}"/>
                </a:ext>
              </a:extLst>
            </p:cNvPr>
            <p:cNvSpPr/>
            <p:nvPr/>
          </p:nvSpPr>
          <p:spPr bwMode="gray">
            <a:xfrm>
              <a:off x="6868949" y="5586193"/>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a:ea typeface="Noto Sans CJK SC Bold" panose="020B0800000000000000" pitchFamily="34" charset="-128"/>
                </a:rPr>
                <a:t>流露情绪</a:t>
              </a:r>
              <a:endParaRPr lang="zh-CN" altLang="en-US" dirty="0">
                <a:ea typeface="Noto Sans CJK SC Bold" panose="020B0800000000000000" pitchFamily="34" charset="-128"/>
              </a:endParaRPr>
            </a:p>
          </p:txBody>
        </p:sp>
      </p:grpSp>
    </p:spTree>
    <p:extLst>
      <p:ext uri="{BB962C8B-B14F-4D97-AF65-F5344CB8AC3E}">
        <p14:creationId xmlns:p14="http://schemas.microsoft.com/office/powerpoint/2010/main" val="28298432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30FD029E-C57F-4442-8DD3-ECC171FCD204}"/>
              </a:ext>
            </a:extLst>
          </p:cNvPr>
          <p:cNvSpPr>
            <a:spLocks noGrp="1"/>
          </p:cNvSpPr>
          <p:nvPr>
            <p:ph type="ftr" sz="quarter" idx="13"/>
          </p:nvPr>
        </p:nvSpPr>
        <p:spPr bwMode="gray"/>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2" name="Slide Number Placeholder 1">
            <a:extLst>
              <a:ext uri="{FF2B5EF4-FFF2-40B4-BE49-F238E27FC236}">
                <a16:creationId xmlns:a16="http://schemas.microsoft.com/office/drawing/2014/main" id="{E26D2B9C-B3A9-4989-BE2D-E888CFD55496}"/>
              </a:ext>
            </a:extLst>
          </p:cNvPr>
          <p:cNvSpPr>
            <a:spLocks noGrp="1"/>
          </p:cNvSpPr>
          <p:nvPr>
            <p:ph type="sldNum" sz="quarter" idx="12"/>
          </p:nvPr>
        </p:nvSpPr>
        <p:spPr bwMode="gray"/>
        <p:txBody>
          <a:bodyPr wrap="square">
            <a:noAutofit/>
          </a:bodyPr>
          <a:lstStyle/>
          <a:p>
            <a:fld id="{1B1CF60C-C85D-47C0-8597-E3BF95F18FA3}" type="slidenum">
              <a:rPr lang="en-US" altLang="zh-CN" smtClean="0">
                <a:ea typeface="Noto Sans CJK SC Regular" panose="020B0500000000000000" pitchFamily="34" charset="-128"/>
              </a:rPr>
              <a:t>42</a:t>
            </a:fld>
            <a:endParaRPr lang="zh-CN" altLang="en-US" dirty="0">
              <a:ea typeface="Noto Sans CJK SC Regular" panose="020B0500000000000000" pitchFamily="34" charset="-128"/>
            </a:endParaRPr>
          </a:p>
        </p:txBody>
      </p:sp>
      <p:sp>
        <p:nvSpPr>
          <p:cNvPr id="36" name="Freeform: Shape 35">
            <a:extLst>
              <a:ext uri="{FF2B5EF4-FFF2-40B4-BE49-F238E27FC236}">
                <a16:creationId xmlns:a16="http://schemas.microsoft.com/office/drawing/2014/main" id="{B568DD7D-A562-4577-AB8F-113113661706}"/>
              </a:ext>
            </a:extLst>
          </p:cNvPr>
          <p:cNvSpPr>
            <a:spLocks noChangeArrowheads="1"/>
          </p:cNvSpPr>
          <p:nvPr/>
        </p:nvSpPr>
        <p:spPr bwMode="gray">
          <a:xfrm flipH="1">
            <a:off x="152400" y="2209244"/>
            <a:ext cx="4954386" cy="2098803"/>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150">
                <a:solidFill>
                  <a:schemeClr val="tx2"/>
                </a:solidFill>
              </a:defRPr>
            </a:pPr>
            <a:r>
              <a:rPr lang="zh-CN" altLang="en-US" dirty="0">
                <a:ea typeface="Noto Sans CJK SC Regular" panose="020B0500000000000000" pitchFamily="34" charset="-128"/>
              </a:rPr>
              <a:t>我认为新的升级将帮助我们变</a:t>
            </a:r>
            <a:br>
              <a:rPr lang="en-US" altLang="zh-CN" dirty="0">
                <a:ea typeface="Noto Sans CJK SC Regular" panose="020B0500000000000000" pitchFamily="34" charset="-128"/>
              </a:rPr>
            </a:br>
            <a:r>
              <a:rPr lang="zh-CN" altLang="en-US" dirty="0">
                <a:ea typeface="Noto Sans CJK SC Regular" panose="020B0500000000000000" pitchFamily="34" charset="-128"/>
              </a:rPr>
              <a:t>得更有效率，节省一些精力。</a:t>
            </a:r>
            <a:br>
              <a:rPr lang="en-US" altLang="zh-CN" dirty="0">
                <a:ea typeface="Noto Sans CJK SC Regular" panose="020B0500000000000000" pitchFamily="34" charset="-128"/>
              </a:rPr>
            </a:br>
            <a:r>
              <a:rPr lang="zh-CN" altLang="en-US" dirty="0">
                <a:ea typeface="Noto Sans CJK SC Regular" panose="020B0500000000000000" pitchFamily="34" charset="-128"/>
              </a:rPr>
              <a:t>但在我们采用新版本之前，</a:t>
            </a:r>
            <a:br>
              <a:rPr lang="en-US" altLang="zh-CN" dirty="0">
                <a:ea typeface="Noto Sans CJK SC Regular" panose="020B0500000000000000" pitchFamily="34" charset="-128"/>
              </a:rPr>
            </a:br>
            <a:r>
              <a:rPr lang="zh-CN" altLang="en-US" dirty="0">
                <a:ea typeface="Noto Sans CJK SC Regular" panose="020B0500000000000000" pitchFamily="34" charset="-128"/>
              </a:rPr>
              <a:t>我们需要计划对我的团队进行培训。</a:t>
            </a:r>
            <a:br>
              <a:rPr lang="en-US" altLang="zh-CN" dirty="0">
                <a:ea typeface="Noto Sans CJK SC Regular" panose="020B0500000000000000" pitchFamily="34" charset="-128"/>
              </a:rPr>
            </a:br>
            <a:r>
              <a:rPr lang="zh-CN" altLang="en-US" dirty="0">
                <a:ea typeface="Noto Sans CJK SC Regular" panose="020B0500000000000000" pitchFamily="34" charset="-128"/>
              </a:rPr>
              <a:t>你有没有这方面的相应流程</a:t>
            </a:r>
            <a:r>
              <a:rPr lang="en-US" altLang="zh-CN" dirty="0">
                <a:ea typeface="Noto Sans CJK SC Regular" panose="020B0500000000000000" pitchFamily="34" charset="-128"/>
              </a:rPr>
              <a:t>? </a:t>
            </a:r>
            <a:endParaRPr lang="zh-CN" altLang="en-US" dirty="0">
              <a:ea typeface="Noto Sans CJK SC Regular" panose="020B0500000000000000" pitchFamily="34" charset="-128"/>
            </a:endParaRPr>
          </a:p>
        </p:txBody>
      </p:sp>
      <p:grpSp>
        <p:nvGrpSpPr>
          <p:cNvPr id="35" name="Group 34">
            <a:extLst>
              <a:ext uri="{FF2B5EF4-FFF2-40B4-BE49-F238E27FC236}">
                <a16:creationId xmlns:a16="http://schemas.microsoft.com/office/drawing/2014/main" id="{94B85750-76F4-4806-B449-9ED715C2501E}"/>
              </a:ext>
            </a:extLst>
          </p:cNvPr>
          <p:cNvGrpSpPr/>
          <p:nvPr/>
        </p:nvGrpSpPr>
        <p:grpSpPr>
          <a:xfrm>
            <a:off x="4783651" y="480828"/>
            <a:ext cx="7687746" cy="5475293"/>
            <a:chOff x="4224851" y="480828"/>
            <a:chExt cx="7687746" cy="5475293"/>
          </a:xfrm>
        </p:grpSpPr>
        <p:sp>
          <p:nvSpPr>
            <p:cNvPr id="37" name="Rectangle 36">
              <a:extLst>
                <a:ext uri="{FF2B5EF4-FFF2-40B4-BE49-F238E27FC236}">
                  <a16:creationId xmlns:a16="http://schemas.microsoft.com/office/drawing/2014/main" id="{93C4A555-9A36-4263-B07E-FDA27612324C}"/>
                </a:ext>
              </a:extLst>
            </p:cNvPr>
            <p:cNvSpPr/>
            <p:nvPr/>
          </p:nvSpPr>
          <p:spPr bwMode="gray">
            <a:xfrm>
              <a:off x="6873451" y="480828"/>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dirty="0">
                  <a:ea typeface="Noto Sans CJK SC Bold" panose="020B0800000000000000" pitchFamily="34" charset="-128"/>
                </a:rPr>
                <a:t>控制情绪</a:t>
              </a:r>
            </a:p>
          </p:txBody>
        </p:sp>
        <p:grpSp>
          <p:nvGrpSpPr>
            <p:cNvPr id="38" name="Group 37">
              <a:extLst>
                <a:ext uri="{FF2B5EF4-FFF2-40B4-BE49-F238E27FC236}">
                  <a16:creationId xmlns:a16="http://schemas.microsoft.com/office/drawing/2014/main" id="{9F4A23B9-CAE3-445B-A925-F3069398CE44}"/>
                </a:ext>
              </a:extLst>
            </p:cNvPr>
            <p:cNvGrpSpPr/>
            <p:nvPr/>
          </p:nvGrpSpPr>
          <p:grpSpPr bwMode="gray">
            <a:xfrm>
              <a:off x="5726633" y="1587451"/>
              <a:ext cx="2078918" cy="1356619"/>
              <a:chOff x="6133585" y="1716899"/>
              <a:chExt cx="1718413" cy="1356619"/>
            </a:xfrm>
          </p:grpSpPr>
          <p:sp>
            <p:nvSpPr>
              <p:cNvPr id="57" name="Callout: Line with No Border 56">
                <a:extLst>
                  <a:ext uri="{FF2B5EF4-FFF2-40B4-BE49-F238E27FC236}">
                    <a16:creationId xmlns:a16="http://schemas.microsoft.com/office/drawing/2014/main" id="{DBD39433-E9E5-4147-B5DD-C61BE573A471}"/>
                  </a:ext>
                </a:extLst>
              </p:cNvPr>
              <p:cNvSpPr/>
              <p:nvPr/>
            </p:nvSpPr>
            <p:spPr bwMode="gray">
              <a:xfrm>
                <a:off x="6377809" y="1716899"/>
                <a:ext cx="1474189" cy="1356619"/>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defRPr>
                    <a:solidFill>
                      <a:schemeClr val="tx2"/>
                    </a:solidFill>
                  </a:defRPr>
                </a:pPr>
                <a:r>
                  <a:rPr lang="zh-CN" altLang="en-US" dirty="0">
                    <a:ea typeface="Noto Sans CJK SC Regular" panose="020B0500000000000000" pitchFamily="34" charset="-128"/>
                  </a:rPr>
                  <a:t>征询意见自主性</a:t>
                </a:r>
                <a:br>
                  <a:rPr lang="zh-CN" altLang="en-US" dirty="0">
                    <a:solidFill>
                      <a:schemeClr val="tx2"/>
                    </a:solidFill>
                    <a:ea typeface="Noto Sans CJK SC Regular" panose="020B0500000000000000" pitchFamily="34" charset="-128"/>
                  </a:rPr>
                </a:br>
                <a:r>
                  <a:rPr lang="zh-CN" altLang="en-US" dirty="0">
                    <a:ea typeface="Noto Sans CJK SC Regular" panose="020B0500000000000000" pitchFamily="34" charset="-128"/>
                  </a:rPr>
                  <a:t>较为控制情绪</a:t>
                </a:r>
              </a:p>
              <a:p>
                <a:endParaRPr lang="zh-CN" altLang="en-US" dirty="0">
                  <a:solidFill>
                    <a:schemeClr val="accent6"/>
                  </a:solidFill>
                  <a:latin typeface="Arial Black" panose="020B0A04020102020204" pitchFamily="34" charset="0"/>
                  <a:ea typeface="Noto Sans CJK SC Regular" panose="020B0500000000000000" pitchFamily="34" charset="-128"/>
                </a:endParaRPr>
              </a:p>
              <a:p>
                <a:pPr>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分析型风格</a:t>
                </a:r>
              </a:p>
            </p:txBody>
          </p:sp>
          <p:sp>
            <p:nvSpPr>
              <p:cNvPr id="73" name="Plus Sign 72">
                <a:extLst>
                  <a:ext uri="{FF2B5EF4-FFF2-40B4-BE49-F238E27FC236}">
                    <a16:creationId xmlns:a16="http://schemas.microsoft.com/office/drawing/2014/main" id="{7AF63CAB-1F46-4612-B818-2EA76BA52E7F}"/>
                  </a:ext>
                </a:extLst>
              </p:cNvPr>
              <p:cNvSpPr/>
              <p:nvPr/>
            </p:nvSpPr>
            <p:spPr bwMode="gray">
              <a:xfrm>
                <a:off x="6133585" y="20286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600" dirty="0">
                  <a:solidFill>
                    <a:schemeClr val="bg1"/>
                  </a:solidFill>
                  <a:ea typeface="Noto Sans CJK SC Regular" panose="020B0500000000000000" pitchFamily="34" charset="-128"/>
                </a:endParaRPr>
              </a:p>
            </p:txBody>
          </p:sp>
        </p:grpSp>
        <p:grpSp>
          <p:nvGrpSpPr>
            <p:cNvPr id="39" name="Group 38">
              <a:extLst>
                <a:ext uri="{FF2B5EF4-FFF2-40B4-BE49-F238E27FC236}">
                  <a16:creationId xmlns:a16="http://schemas.microsoft.com/office/drawing/2014/main" id="{AD2A656D-F142-4730-AAA4-A683872715DF}"/>
                </a:ext>
              </a:extLst>
            </p:cNvPr>
            <p:cNvGrpSpPr/>
            <p:nvPr/>
          </p:nvGrpSpPr>
          <p:grpSpPr bwMode="gray">
            <a:xfrm>
              <a:off x="8321266" y="1587451"/>
              <a:ext cx="2100019" cy="1356619"/>
              <a:chOff x="6133771" y="1716899"/>
              <a:chExt cx="1718227" cy="1356619"/>
            </a:xfrm>
          </p:grpSpPr>
          <p:sp>
            <p:nvSpPr>
              <p:cNvPr id="55" name="Callout: Line with No Border 54">
                <a:extLst>
                  <a:ext uri="{FF2B5EF4-FFF2-40B4-BE49-F238E27FC236}">
                    <a16:creationId xmlns:a16="http://schemas.microsoft.com/office/drawing/2014/main" id="{779031F3-EEBD-431A-98DB-254DB844738C}"/>
                  </a:ext>
                </a:extLst>
              </p:cNvPr>
              <p:cNvSpPr/>
              <p:nvPr/>
            </p:nvSpPr>
            <p:spPr bwMode="gray">
              <a:xfrm>
                <a:off x="6377809" y="1716899"/>
                <a:ext cx="1474189" cy="1356619"/>
              </a:xfrm>
              <a:prstGeom prst="callout1">
                <a:avLst>
                  <a:gd name="adj1" fmla="val 50001"/>
                  <a:gd name="adj2" fmla="val 0"/>
                  <a:gd name="adj3" fmla="val 50001"/>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defRPr>
                    <a:solidFill>
                      <a:schemeClr val="tx2"/>
                    </a:solidFill>
                  </a:defRPr>
                </a:pPr>
                <a:r>
                  <a:rPr lang="zh-CN" altLang="en-US" dirty="0">
                    <a:ea typeface="Noto Sans CJK SC Regular" panose="020B0500000000000000" pitchFamily="34" charset="-128"/>
                  </a:rPr>
                  <a:t>表达意见自主性</a:t>
                </a:r>
                <a:br>
                  <a:rPr lang="zh-CN" altLang="en-US" dirty="0">
                    <a:solidFill>
                      <a:schemeClr val="tx2"/>
                    </a:solidFill>
                    <a:ea typeface="Noto Sans CJK SC Regular" panose="020B0500000000000000" pitchFamily="34" charset="-128"/>
                  </a:rPr>
                </a:br>
                <a:r>
                  <a:rPr lang="zh-CN" altLang="en-US" dirty="0">
                    <a:ea typeface="Noto Sans CJK SC Regular" panose="020B0500000000000000" pitchFamily="34" charset="-128"/>
                  </a:rPr>
                  <a:t>较为控制情绪</a:t>
                </a:r>
              </a:p>
              <a:p>
                <a:endParaRPr lang="zh-CN" altLang="en-US" dirty="0">
                  <a:solidFill>
                    <a:schemeClr val="tx2"/>
                  </a:solidFill>
                  <a:latin typeface="Arial Black" panose="020B0A04020102020204" pitchFamily="34" charset="0"/>
                  <a:ea typeface="Noto Sans CJK SC Regular" panose="020B0500000000000000" pitchFamily="34" charset="-128"/>
                </a:endParaRPr>
              </a:p>
              <a:p>
                <a:pPr>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进取型风格</a:t>
                </a:r>
              </a:p>
            </p:txBody>
          </p:sp>
          <p:sp>
            <p:nvSpPr>
              <p:cNvPr id="56" name="Plus Sign 55">
                <a:extLst>
                  <a:ext uri="{FF2B5EF4-FFF2-40B4-BE49-F238E27FC236}">
                    <a16:creationId xmlns:a16="http://schemas.microsoft.com/office/drawing/2014/main" id="{F03830D2-3346-4ECF-8804-98BDE405DC03}"/>
                  </a:ext>
                </a:extLst>
              </p:cNvPr>
              <p:cNvSpPr/>
              <p:nvPr/>
            </p:nvSpPr>
            <p:spPr bwMode="gray">
              <a:xfrm>
                <a:off x="6133771" y="20286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600" dirty="0">
                  <a:solidFill>
                    <a:schemeClr val="bg1"/>
                  </a:solidFill>
                  <a:ea typeface="Noto Sans CJK SC Regular" panose="020B0500000000000000" pitchFamily="34" charset="-128"/>
                </a:endParaRPr>
              </a:p>
            </p:txBody>
          </p:sp>
        </p:grpSp>
        <p:grpSp>
          <p:nvGrpSpPr>
            <p:cNvPr id="40" name="Group 39">
              <a:extLst>
                <a:ext uri="{FF2B5EF4-FFF2-40B4-BE49-F238E27FC236}">
                  <a16:creationId xmlns:a16="http://schemas.microsoft.com/office/drawing/2014/main" id="{529E868A-6DD6-4F1F-9F43-E555A8D14F8A}"/>
                </a:ext>
              </a:extLst>
            </p:cNvPr>
            <p:cNvGrpSpPr/>
            <p:nvPr/>
          </p:nvGrpSpPr>
          <p:grpSpPr bwMode="gray">
            <a:xfrm>
              <a:off x="5726633" y="3670457"/>
              <a:ext cx="2078917" cy="1356619"/>
              <a:chOff x="6133585" y="1602599"/>
              <a:chExt cx="1718413" cy="1356619"/>
            </a:xfrm>
          </p:grpSpPr>
          <p:sp>
            <p:nvSpPr>
              <p:cNvPr id="53" name="Callout: Line with No Border 52">
                <a:extLst>
                  <a:ext uri="{FF2B5EF4-FFF2-40B4-BE49-F238E27FC236}">
                    <a16:creationId xmlns:a16="http://schemas.microsoft.com/office/drawing/2014/main" id="{CA031669-BDB1-4D31-932F-31C84774161C}"/>
                  </a:ext>
                </a:extLst>
              </p:cNvPr>
              <p:cNvSpPr/>
              <p:nvPr/>
            </p:nvSpPr>
            <p:spPr bwMode="gray">
              <a:xfrm>
                <a:off x="6377809" y="1602599"/>
                <a:ext cx="1474189" cy="1356619"/>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defRPr>
                    <a:solidFill>
                      <a:schemeClr val="tx2"/>
                    </a:solidFill>
                  </a:defRPr>
                </a:pPr>
                <a:r>
                  <a:rPr lang="zh-CN" altLang="en-US" dirty="0">
                    <a:ea typeface="Noto Sans CJK SC Regular" panose="020B0500000000000000" pitchFamily="34" charset="-128"/>
                  </a:rPr>
                  <a:t>征询意见自主性</a:t>
                </a:r>
                <a:br>
                  <a:rPr lang="zh-CN" altLang="en-US" dirty="0">
                    <a:solidFill>
                      <a:schemeClr val="tx2"/>
                    </a:solidFill>
                    <a:ea typeface="Noto Sans CJK SC Regular" panose="020B0500000000000000" pitchFamily="34" charset="-128"/>
                  </a:rPr>
                </a:br>
                <a:r>
                  <a:rPr lang="zh-CN" altLang="en-US" dirty="0">
                    <a:ea typeface="Noto Sans CJK SC Regular" panose="020B0500000000000000" pitchFamily="34" charset="-128"/>
                  </a:rPr>
                  <a:t>较为流露情绪</a:t>
                </a:r>
              </a:p>
              <a:p>
                <a:endParaRPr lang="zh-CN" altLang="en-US" dirty="0">
                  <a:solidFill>
                    <a:schemeClr val="tx2"/>
                  </a:solidFill>
                  <a:latin typeface="Arial Black" panose="020B0A04020102020204" pitchFamily="34" charset="0"/>
                  <a:ea typeface="Noto Sans CJK SC Regular" panose="020B0500000000000000" pitchFamily="34" charset="-128"/>
                </a:endParaRPr>
              </a:p>
              <a:p>
                <a:pPr>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亲切型风格</a:t>
                </a:r>
              </a:p>
            </p:txBody>
          </p:sp>
          <p:sp>
            <p:nvSpPr>
              <p:cNvPr id="54" name="Plus Sign 53">
                <a:extLst>
                  <a:ext uri="{FF2B5EF4-FFF2-40B4-BE49-F238E27FC236}">
                    <a16:creationId xmlns:a16="http://schemas.microsoft.com/office/drawing/2014/main" id="{123DE3A2-FB98-4016-8251-0C785F166687}"/>
                  </a:ext>
                </a:extLst>
              </p:cNvPr>
              <p:cNvSpPr/>
              <p:nvPr/>
            </p:nvSpPr>
            <p:spPr bwMode="gray">
              <a:xfrm>
                <a:off x="6133585" y="19143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600" dirty="0">
                  <a:solidFill>
                    <a:schemeClr val="bg1"/>
                  </a:solidFill>
                  <a:ea typeface="Noto Sans CJK SC Regular" panose="020B0500000000000000" pitchFamily="34" charset="-128"/>
                </a:endParaRPr>
              </a:p>
            </p:txBody>
          </p:sp>
        </p:grpSp>
        <p:grpSp>
          <p:nvGrpSpPr>
            <p:cNvPr id="41" name="Group 40">
              <a:extLst>
                <a:ext uri="{FF2B5EF4-FFF2-40B4-BE49-F238E27FC236}">
                  <a16:creationId xmlns:a16="http://schemas.microsoft.com/office/drawing/2014/main" id="{C39944DB-CA17-4234-8220-41A2EF694D1F}"/>
                </a:ext>
              </a:extLst>
            </p:cNvPr>
            <p:cNvGrpSpPr/>
            <p:nvPr/>
          </p:nvGrpSpPr>
          <p:grpSpPr bwMode="gray">
            <a:xfrm>
              <a:off x="8321266" y="3670457"/>
              <a:ext cx="2100019" cy="1356619"/>
              <a:chOff x="6133771" y="1602599"/>
              <a:chExt cx="1718227" cy="1356619"/>
            </a:xfrm>
          </p:grpSpPr>
          <p:sp>
            <p:nvSpPr>
              <p:cNvPr id="51" name="Callout: Line with No Border 50">
                <a:extLst>
                  <a:ext uri="{FF2B5EF4-FFF2-40B4-BE49-F238E27FC236}">
                    <a16:creationId xmlns:a16="http://schemas.microsoft.com/office/drawing/2014/main" id="{03E721B9-D974-49CD-A4DF-44E51013DDF6}"/>
                  </a:ext>
                </a:extLst>
              </p:cNvPr>
              <p:cNvSpPr/>
              <p:nvPr/>
            </p:nvSpPr>
            <p:spPr bwMode="gray">
              <a:xfrm>
                <a:off x="6377809" y="1602599"/>
                <a:ext cx="1474189" cy="1356619"/>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defRPr>
                    <a:solidFill>
                      <a:schemeClr val="tx2"/>
                    </a:solidFill>
                  </a:defRPr>
                </a:pPr>
                <a:r>
                  <a:rPr lang="zh-CN" altLang="en-US" dirty="0">
                    <a:ea typeface="Noto Sans CJK SC Regular" panose="020B0500000000000000" pitchFamily="34" charset="-128"/>
                  </a:rPr>
                  <a:t>表达意见自主性</a:t>
                </a:r>
                <a:br>
                  <a:rPr lang="zh-CN" altLang="en-US" dirty="0">
                    <a:solidFill>
                      <a:schemeClr val="tx2"/>
                    </a:solidFill>
                    <a:ea typeface="Noto Sans CJK SC Regular" panose="020B0500000000000000" pitchFamily="34" charset="-128"/>
                  </a:rPr>
                </a:br>
                <a:r>
                  <a:rPr lang="zh-CN" altLang="en-US" dirty="0">
                    <a:ea typeface="Noto Sans CJK SC Regular" panose="020B0500000000000000" pitchFamily="34" charset="-128"/>
                  </a:rPr>
                  <a:t>较为流露情绪</a:t>
                </a:r>
              </a:p>
              <a:p>
                <a:endParaRPr lang="zh-CN" altLang="en-US" dirty="0">
                  <a:solidFill>
                    <a:schemeClr val="tx2"/>
                  </a:solidFill>
                  <a:latin typeface="Arial Black" panose="020B0A04020102020204" pitchFamily="34" charset="0"/>
                  <a:ea typeface="Noto Sans CJK SC Regular" panose="020B0500000000000000" pitchFamily="34" charset="-128"/>
                </a:endParaRPr>
              </a:p>
              <a:p>
                <a:pPr>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表达型风格</a:t>
                </a:r>
              </a:p>
            </p:txBody>
          </p:sp>
          <p:sp>
            <p:nvSpPr>
              <p:cNvPr id="52" name="Plus Sign 51">
                <a:extLst>
                  <a:ext uri="{FF2B5EF4-FFF2-40B4-BE49-F238E27FC236}">
                    <a16:creationId xmlns:a16="http://schemas.microsoft.com/office/drawing/2014/main" id="{AA8BA1EE-02A7-4AE4-B950-DFC7004A6A6C}"/>
                  </a:ext>
                </a:extLst>
              </p:cNvPr>
              <p:cNvSpPr/>
              <p:nvPr/>
            </p:nvSpPr>
            <p:spPr bwMode="gray">
              <a:xfrm>
                <a:off x="6133771" y="19143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600" dirty="0">
                  <a:solidFill>
                    <a:schemeClr val="bg1"/>
                  </a:solidFill>
                  <a:ea typeface="Noto Sans CJK SC Regular" panose="020B0500000000000000" pitchFamily="34" charset="-128"/>
                </a:endParaRPr>
              </a:p>
            </p:txBody>
          </p:sp>
        </p:grpSp>
        <p:grpSp>
          <p:nvGrpSpPr>
            <p:cNvPr id="42" name="Group 41">
              <a:extLst>
                <a:ext uri="{FF2B5EF4-FFF2-40B4-BE49-F238E27FC236}">
                  <a16:creationId xmlns:a16="http://schemas.microsoft.com/office/drawing/2014/main" id="{6F225308-8FE3-41DA-8D15-A21E0EB38887}"/>
                </a:ext>
              </a:extLst>
            </p:cNvPr>
            <p:cNvGrpSpPr/>
            <p:nvPr/>
          </p:nvGrpSpPr>
          <p:grpSpPr>
            <a:xfrm>
              <a:off x="5661818" y="816555"/>
              <a:ext cx="4810125" cy="4752148"/>
              <a:chOff x="5521325" y="584200"/>
              <a:chExt cx="5180542" cy="5118100"/>
            </a:xfrm>
          </p:grpSpPr>
          <p:sp>
            <p:nvSpPr>
              <p:cNvPr id="46" name="Callout: Quad Arrow 45">
                <a:extLst>
                  <a:ext uri="{FF2B5EF4-FFF2-40B4-BE49-F238E27FC236}">
                    <a16:creationId xmlns:a16="http://schemas.microsoft.com/office/drawing/2014/main" id="{41F4AD0A-198F-43C7-ABDB-847C7CA4BFE0}"/>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47" name="Freeform: Shape 46">
                <a:extLst>
                  <a:ext uri="{FF2B5EF4-FFF2-40B4-BE49-F238E27FC236}">
                    <a16:creationId xmlns:a16="http://schemas.microsoft.com/office/drawing/2014/main" id="{A2D1DAA6-4C2E-478A-B524-A73E91BC8C61}"/>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8" name="Freeform: Shape 47">
                <a:extLst>
                  <a:ext uri="{FF2B5EF4-FFF2-40B4-BE49-F238E27FC236}">
                    <a16:creationId xmlns:a16="http://schemas.microsoft.com/office/drawing/2014/main" id="{396519C6-2998-49FE-A2A2-C18E5DFC8E95}"/>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9" name="Freeform: Shape 48">
                <a:extLst>
                  <a:ext uri="{FF2B5EF4-FFF2-40B4-BE49-F238E27FC236}">
                    <a16:creationId xmlns:a16="http://schemas.microsoft.com/office/drawing/2014/main" id="{58FF90F6-8BA5-4A2E-8265-959D28806EA4}"/>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50" name="Freeform: Shape 49">
                <a:extLst>
                  <a:ext uri="{FF2B5EF4-FFF2-40B4-BE49-F238E27FC236}">
                    <a16:creationId xmlns:a16="http://schemas.microsoft.com/office/drawing/2014/main" id="{32DD18B8-ACEA-4CB2-9218-A21F8A0DECB6}"/>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grpSp>
        <p:sp>
          <p:nvSpPr>
            <p:cNvPr id="43" name="Rectangle 42">
              <a:extLst>
                <a:ext uri="{FF2B5EF4-FFF2-40B4-BE49-F238E27FC236}">
                  <a16:creationId xmlns:a16="http://schemas.microsoft.com/office/drawing/2014/main" id="{53D5D11A-0033-4DBC-8402-33EEDD96F496}"/>
                </a:ext>
              </a:extLst>
            </p:cNvPr>
            <p:cNvSpPr/>
            <p:nvPr/>
          </p:nvSpPr>
          <p:spPr bwMode="gray">
            <a:xfrm>
              <a:off x="4224851" y="301436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gn="r">
                <a:lnSpc>
                  <a:spcPct val="85000"/>
                </a:lnSpc>
                <a:defRPr b="1">
                  <a:solidFill>
                    <a:schemeClr val="accent6"/>
                  </a:solidFill>
                </a:defRPr>
              </a:pPr>
              <a:r>
                <a:rPr lang="zh-CN" altLang="en-US" dirty="0">
                  <a:ea typeface="Noto Sans CJK SC Bold" panose="020B0800000000000000" pitchFamily="34" charset="-128"/>
                </a:rPr>
                <a:t>征询意见</a:t>
              </a:r>
            </a:p>
          </p:txBody>
        </p:sp>
        <p:sp>
          <p:nvSpPr>
            <p:cNvPr id="44" name="Rectangle 43">
              <a:extLst>
                <a:ext uri="{FF2B5EF4-FFF2-40B4-BE49-F238E27FC236}">
                  <a16:creationId xmlns:a16="http://schemas.microsoft.com/office/drawing/2014/main" id="{4EBF6A2B-541B-4107-9E5D-B6D8DD68736E}"/>
                </a:ext>
              </a:extLst>
            </p:cNvPr>
            <p:cNvSpPr/>
            <p:nvPr/>
          </p:nvSpPr>
          <p:spPr bwMode="gray">
            <a:xfrm>
              <a:off x="10513216" y="300933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nSpc>
                  <a:spcPct val="85000"/>
                </a:lnSpc>
                <a:defRPr b="1">
                  <a:solidFill>
                    <a:schemeClr val="accent6"/>
                  </a:solidFill>
                </a:defRPr>
              </a:pPr>
              <a:r>
                <a:rPr lang="zh-CN" altLang="en-US" dirty="0">
                  <a:ea typeface="Noto Sans CJK SC Bold" panose="020B0800000000000000" pitchFamily="34" charset="-128"/>
                </a:rPr>
                <a:t>表达意见</a:t>
              </a:r>
            </a:p>
          </p:txBody>
        </p:sp>
        <p:sp>
          <p:nvSpPr>
            <p:cNvPr id="45" name="Rectangle 44">
              <a:extLst>
                <a:ext uri="{FF2B5EF4-FFF2-40B4-BE49-F238E27FC236}">
                  <a16:creationId xmlns:a16="http://schemas.microsoft.com/office/drawing/2014/main" id="{DA68C123-18BD-487D-9612-E48846E3E979}"/>
                </a:ext>
              </a:extLst>
            </p:cNvPr>
            <p:cNvSpPr/>
            <p:nvPr/>
          </p:nvSpPr>
          <p:spPr bwMode="gray">
            <a:xfrm>
              <a:off x="6868949" y="5586193"/>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a:ea typeface="Noto Sans CJK SC Bold" panose="020B0800000000000000" pitchFamily="34" charset="-128"/>
                </a:rPr>
                <a:t>流露情绪</a:t>
              </a:r>
              <a:endParaRPr lang="zh-CN" altLang="en-US" dirty="0">
                <a:ea typeface="Noto Sans CJK SC Bold" panose="020B0800000000000000" pitchFamily="34" charset="-128"/>
              </a:endParaRPr>
            </a:p>
          </p:txBody>
        </p:sp>
      </p:grpSp>
    </p:spTree>
    <p:extLst>
      <p:ext uri="{BB962C8B-B14F-4D97-AF65-F5344CB8AC3E}">
        <p14:creationId xmlns:p14="http://schemas.microsoft.com/office/powerpoint/2010/main" val="41196040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87B6C28-7164-3642-A9BA-E12BB34EE6CA}"/>
              </a:ext>
            </a:extLst>
          </p:cNvPr>
          <p:cNvSpPr>
            <a:spLocks noGrp="1"/>
          </p:cNvSpPr>
          <p:nvPr>
            <p:ph type="sldNum" sz="quarter" idx="12"/>
          </p:nvPr>
        </p:nvSpPr>
        <p:spPr bwMode="gray"/>
        <p:txBody>
          <a:bodyPr wrap="square">
            <a:noAutofit/>
          </a:bodyPr>
          <a:lstStyle/>
          <a:p>
            <a:fld id="{1B1CF60C-C85D-47C0-8597-E3BF95F18FA3}" type="slidenum">
              <a:rPr lang="en-US" altLang="zh-CN" smtClean="0">
                <a:ea typeface="Noto Sans CJK SC Regular" panose="020B0500000000000000" pitchFamily="34" charset="-128"/>
              </a:rPr>
              <a:t>43</a:t>
            </a:fld>
            <a:endParaRPr lang="zh-CN" altLang="en-US" dirty="0">
              <a:ea typeface="Noto Sans CJK SC Regular" panose="020B0500000000000000" pitchFamily="34" charset="-128"/>
            </a:endParaRPr>
          </a:p>
        </p:txBody>
      </p:sp>
      <p:sp>
        <p:nvSpPr>
          <p:cNvPr id="6" name="Footer Placeholder 5">
            <a:extLst>
              <a:ext uri="{FF2B5EF4-FFF2-40B4-BE49-F238E27FC236}">
                <a16:creationId xmlns:a16="http://schemas.microsoft.com/office/drawing/2014/main" id="{E651D217-FAAF-B14C-9A50-5420F39F2450}"/>
              </a:ext>
            </a:extLst>
          </p:cNvPr>
          <p:cNvSpPr>
            <a:spLocks noGrp="1"/>
          </p:cNvSpPr>
          <p:nvPr>
            <p:ph type="ftr" sz="quarter" idx="13"/>
          </p:nvPr>
        </p:nvSpPr>
        <p:spPr bwMode="gray"/>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31" name="Freeform: Shape 30">
            <a:extLst>
              <a:ext uri="{FF2B5EF4-FFF2-40B4-BE49-F238E27FC236}">
                <a16:creationId xmlns:a16="http://schemas.microsoft.com/office/drawing/2014/main" id="{4CF9E351-7E7F-4B41-A0D1-2EDBF56B75B4}"/>
              </a:ext>
            </a:extLst>
          </p:cNvPr>
          <p:cNvSpPr>
            <a:spLocks noChangeArrowheads="1"/>
          </p:cNvSpPr>
          <p:nvPr/>
        </p:nvSpPr>
        <p:spPr bwMode="gray">
          <a:xfrm flipH="1">
            <a:off x="152400" y="2209244"/>
            <a:ext cx="4954386" cy="2098803"/>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zh-CN" altLang="en-US">
                <a:ea typeface="Noto Sans CJK SC Regular" panose="020B0500000000000000" pitchFamily="34" charset="-128"/>
              </a:rPr>
              <a:t>看上去不错。</a:t>
            </a:r>
            <a:br>
              <a:rPr lang="zh-CN" altLang="en-US" sz="2200">
                <a:solidFill>
                  <a:schemeClr val="tx2"/>
                </a:solidFill>
                <a:ea typeface="Noto Sans CJK SC Regular" panose="020B0500000000000000" pitchFamily="34" charset="-128"/>
              </a:rPr>
            </a:br>
            <a:r>
              <a:rPr lang="zh-CN" altLang="en-US">
                <a:ea typeface="Noto Sans CJK SC Regular" panose="020B0500000000000000" pitchFamily="34" charset="-128"/>
              </a:rPr>
              <a:t>准备好实施时我会打给你。</a:t>
            </a:r>
            <a:endParaRPr lang="zh-CN" altLang="en-US" dirty="0">
              <a:ea typeface="Noto Sans CJK SC Regular" panose="020B0500000000000000" pitchFamily="34" charset="-128"/>
            </a:endParaRPr>
          </a:p>
        </p:txBody>
      </p:sp>
      <p:grpSp>
        <p:nvGrpSpPr>
          <p:cNvPr id="34" name="Group 33">
            <a:extLst>
              <a:ext uri="{FF2B5EF4-FFF2-40B4-BE49-F238E27FC236}">
                <a16:creationId xmlns:a16="http://schemas.microsoft.com/office/drawing/2014/main" id="{F9AF7921-1154-48B9-A29F-3519963732E2}"/>
              </a:ext>
            </a:extLst>
          </p:cNvPr>
          <p:cNvGrpSpPr/>
          <p:nvPr/>
        </p:nvGrpSpPr>
        <p:grpSpPr>
          <a:xfrm>
            <a:off x="4783651" y="480828"/>
            <a:ext cx="7687746" cy="5475293"/>
            <a:chOff x="4224851" y="480828"/>
            <a:chExt cx="7687746" cy="5475293"/>
          </a:xfrm>
        </p:grpSpPr>
        <p:sp>
          <p:nvSpPr>
            <p:cNvPr id="35" name="Rectangle 34">
              <a:extLst>
                <a:ext uri="{FF2B5EF4-FFF2-40B4-BE49-F238E27FC236}">
                  <a16:creationId xmlns:a16="http://schemas.microsoft.com/office/drawing/2014/main" id="{F40B5EEE-7E85-4ACB-B1B9-446812EDDC3B}"/>
                </a:ext>
              </a:extLst>
            </p:cNvPr>
            <p:cNvSpPr/>
            <p:nvPr/>
          </p:nvSpPr>
          <p:spPr bwMode="gray">
            <a:xfrm>
              <a:off x="6873451" y="480828"/>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dirty="0">
                  <a:ea typeface="Noto Sans CJK SC Bold" panose="020B0800000000000000" pitchFamily="34" charset="-128"/>
                </a:rPr>
                <a:t>控制情绪</a:t>
              </a:r>
            </a:p>
          </p:txBody>
        </p:sp>
        <p:grpSp>
          <p:nvGrpSpPr>
            <p:cNvPr id="36" name="Group 35">
              <a:extLst>
                <a:ext uri="{FF2B5EF4-FFF2-40B4-BE49-F238E27FC236}">
                  <a16:creationId xmlns:a16="http://schemas.microsoft.com/office/drawing/2014/main" id="{88975D88-2ED9-4475-B9C5-1F8C6D43D74E}"/>
                </a:ext>
              </a:extLst>
            </p:cNvPr>
            <p:cNvGrpSpPr/>
            <p:nvPr/>
          </p:nvGrpSpPr>
          <p:grpSpPr bwMode="gray">
            <a:xfrm>
              <a:off x="5726633" y="1587451"/>
              <a:ext cx="2078918" cy="1356619"/>
              <a:chOff x="6133585" y="1716899"/>
              <a:chExt cx="1718413" cy="1356619"/>
            </a:xfrm>
          </p:grpSpPr>
          <p:sp>
            <p:nvSpPr>
              <p:cNvPr id="55" name="Callout: Line with No Border 54">
                <a:extLst>
                  <a:ext uri="{FF2B5EF4-FFF2-40B4-BE49-F238E27FC236}">
                    <a16:creationId xmlns:a16="http://schemas.microsoft.com/office/drawing/2014/main" id="{D2B9BB33-25AE-42F1-B878-3768BC65F221}"/>
                  </a:ext>
                </a:extLst>
              </p:cNvPr>
              <p:cNvSpPr/>
              <p:nvPr/>
            </p:nvSpPr>
            <p:spPr bwMode="gray">
              <a:xfrm>
                <a:off x="6377809" y="1716899"/>
                <a:ext cx="1474189" cy="1356619"/>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defRPr>
                    <a:solidFill>
                      <a:schemeClr val="tx2"/>
                    </a:solidFill>
                  </a:defRPr>
                </a:pPr>
                <a:r>
                  <a:rPr lang="zh-CN" altLang="en-US" dirty="0">
                    <a:ea typeface="Noto Sans CJK SC Regular" panose="020B0500000000000000" pitchFamily="34" charset="-128"/>
                  </a:rPr>
                  <a:t>征询意见自主性</a:t>
                </a:r>
                <a:br>
                  <a:rPr lang="zh-CN" altLang="en-US" dirty="0">
                    <a:solidFill>
                      <a:schemeClr val="tx2"/>
                    </a:solidFill>
                    <a:ea typeface="Noto Sans CJK SC Regular" panose="020B0500000000000000" pitchFamily="34" charset="-128"/>
                  </a:rPr>
                </a:br>
                <a:r>
                  <a:rPr lang="zh-CN" altLang="en-US" dirty="0">
                    <a:ea typeface="Noto Sans CJK SC Regular" panose="020B0500000000000000" pitchFamily="34" charset="-128"/>
                  </a:rPr>
                  <a:t>较为控制情绪</a:t>
                </a:r>
              </a:p>
              <a:p>
                <a:endParaRPr lang="zh-CN" altLang="en-US" dirty="0">
                  <a:solidFill>
                    <a:schemeClr val="accent6"/>
                  </a:solidFill>
                  <a:latin typeface="Arial Black" panose="020B0A04020102020204" pitchFamily="34" charset="0"/>
                  <a:ea typeface="Noto Sans CJK SC Regular" panose="020B0500000000000000" pitchFamily="34" charset="-128"/>
                </a:endParaRPr>
              </a:p>
              <a:p>
                <a:pPr>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分析型风格</a:t>
                </a:r>
              </a:p>
            </p:txBody>
          </p:sp>
          <p:sp>
            <p:nvSpPr>
              <p:cNvPr id="73" name="Plus Sign 72">
                <a:extLst>
                  <a:ext uri="{FF2B5EF4-FFF2-40B4-BE49-F238E27FC236}">
                    <a16:creationId xmlns:a16="http://schemas.microsoft.com/office/drawing/2014/main" id="{8F04C736-C667-4C11-994B-323E76451A85}"/>
                  </a:ext>
                </a:extLst>
              </p:cNvPr>
              <p:cNvSpPr/>
              <p:nvPr/>
            </p:nvSpPr>
            <p:spPr bwMode="gray">
              <a:xfrm>
                <a:off x="6133585" y="20286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600" dirty="0">
                  <a:solidFill>
                    <a:schemeClr val="bg1"/>
                  </a:solidFill>
                  <a:ea typeface="Noto Sans CJK SC Regular" panose="020B0500000000000000" pitchFamily="34" charset="-128"/>
                </a:endParaRPr>
              </a:p>
            </p:txBody>
          </p:sp>
        </p:grpSp>
        <p:grpSp>
          <p:nvGrpSpPr>
            <p:cNvPr id="37" name="Group 36">
              <a:extLst>
                <a:ext uri="{FF2B5EF4-FFF2-40B4-BE49-F238E27FC236}">
                  <a16:creationId xmlns:a16="http://schemas.microsoft.com/office/drawing/2014/main" id="{D57EFEB9-D63C-4D59-94BF-1851C5364D4E}"/>
                </a:ext>
              </a:extLst>
            </p:cNvPr>
            <p:cNvGrpSpPr/>
            <p:nvPr/>
          </p:nvGrpSpPr>
          <p:grpSpPr bwMode="gray">
            <a:xfrm>
              <a:off x="8321266" y="1587451"/>
              <a:ext cx="2100019" cy="1356619"/>
              <a:chOff x="6133771" y="1716899"/>
              <a:chExt cx="1718227" cy="1356619"/>
            </a:xfrm>
          </p:grpSpPr>
          <p:sp>
            <p:nvSpPr>
              <p:cNvPr id="53" name="Callout: Line with No Border 52">
                <a:extLst>
                  <a:ext uri="{FF2B5EF4-FFF2-40B4-BE49-F238E27FC236}">
                    <a16:creationId xmlns:a16="http://schemas.microsoft.com/office/drawing/2014/main" id="{82226769-2D09-4EED-BB8B-0CE47F5426D5}"/>
                  </a:ext>
                </a:extLst>
              </p:cNvPr>
              <p:cNvSpPr/>
              <p:nvPr/>
            </p:nvSpPr>
            <p:spPr bwMode="gray">
              <a:xfrm>
                <a:off x="6377809" y="1716899"/>
                <a:ext cx="1474189" cy="1356619"/>
              </a:xfrm>
              <a:prstGeom prst="callout1">
                <a:avLst>
                  <a:gd name="adj1" fmla="val 50001"/>
                  <a:gd name="adj2" fmla="val 0"/>
                  <a:gd name="adj3" fmla="val 50001"/>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defRPr>
                    <a:solidFill>
                      <a:schemeClr val="tx2"/>
                    </a:solidFill>
                  </a:defRPr>
                </a:pPr>
                <a:r>
                  <a:rPr lang="zh-CN" altLang="en-US" dirty="0">
                    <a:ea typeface="Noto Sans CJK SC Regular" panose="020B0500000000000000" pitchFamily="34" charset="-128"/>
                  </a:rPr>
                  <a:t>表达意见自主性</a:t>
                </a:r>
                <a:br>
                  <a:rPr lang="zh-CN" altLang="en-US" dirty="0">
                    <a:solidFill>
                      <a:schemeClr val="tx2"/>
                    </a:solidFill>
                    <a:ea typeface="Noto Sans CJK SC Regular" panose="020B0500000000000000" pitchFamily="34" charset="-128"/>
                  </a:rPr>
                </a:br>
                <a:r>
                  <a:rPr lang="zh-CN" altLang="en-US" dirty="0">
                    <a:ea typeface="Noto Sans CJK SC Regular" panose="020B0500000000000000" pitchFamily="34" charset="-128"/>
                  </a:rPr>
                  <a:t>较为控制情绪</a:t>
                </a:r>
              </a:p>
              <a:p>
                <a:endParaRPr lang="zh-CN" altLang="en-US" dirty="0">
                  <a:solidFill>
                    <a:schemeClr val="tx2"/>
                  </a:solidFill>
                  <a:latin typeface="Arial Black" panose="020B0A04020102020204" pitchFamily="34" charset="0"/>
                  <a:ea typeface="Noto Sans CJK SC Regular" panose="020B0500000000000000" pitchFamily="34" charset="-128"/>
                </a:endParaRPr>
              </a:p>
              <a:p>
                <a:pPr>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进取型风格</a:t>
                </a:r>
              </a:p>
            </p:txBody>
          </p:sp>
          <p:sp>
            <p:nvSpPr>
              <p:cNvPr id="54" name="Plus Sign 53">
                <a:extLst>
                  <a:ext uri="{FF2B5EF4-FFF2-40B4-BE49-F238E27FC236}">
                    <a16:creationId xmlns:a16="http://schemas.microsoft.com/office/drawing/2014/main" id="{E8A08243-CBA7-4CB9-BB77-B31B36B3B5C6}"/>
                  </a:ext>
                </a:extLst>
              </p:cNvPr>
              <p:cNvSpPr/>
              <p:nvPr/>
            </p:nvSpPr>
            <p:spPr bwMode="gray">
              <a:xfrm>
                <a:off x="6133771" y="20286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600" dirty="0">
                  <a:solidFill>
                    <a:schemeClr val="bg1"/>
                  </a:solidFill>
                  <a:ea typeface="Noto Sans CJK SC Regular" panose="020B0500000000000000" pitchFamily="34" charset="-128"/>
                </a:endParaRPr>
              </a:p>
            </p:txBody>
          </p:sp>
        </p:grpSp>
        <p:grpSp>
          <p:nvGrpSpPr>
            <p:cNvPr id="38" name="Group 37">
              <a:extLst>
                <a:ext uri="{FF2B5EF4-FFF2-40B4-BE49-F238E27FC236}">
                  <a16:creationId xmlns:a16="http://schemas.microsoft.com/office/drawing/2014/main" id="{48112CE8-71F2-42BE-96A1-104462E5B930}"/>
                </a:ext>
              </a:extLst>
            </p:cNvPr>
            <p:cNvGrpSpPr/>
            <p:nvPr/>
          </p:nvGrpSpPr>
          <p:grpSpPr bwMode="gray">
            <a:xfrm>
              <a:off x="5726633" y="3670457"/>
              <a:ext cx="2078917" cy="1356619"/>
              <a:chOff x="6133585" y="1602599"/>
              <a:chExt cx="1718413" cy="1356619"/>
            </a:xfrm>
          </p:grpSpPr>
          <p:sp>
            <p:nvSpPr>
              <p:cNvPr id="51" name="Callout: Line with No Border 50">
                <a:extLst>
                  <a:ext uri="{FF2B5EF4-FFF2-40B4-BE49-F238E27FC236}">
                    <a16:creationId xmlns:a16="http://schemas.microsoft.com/office/drawing/2014/main" id="{BBCAAFA5-001A-4357-9E8C-51328C928523}"/>
                  </a:ext>
                </a:extLst>
              </p:cNvPr>
              <p:cNvSpPr/>
              <p:nvPr/>
            </p:nvSpPr>
            <p:spPr bwMode="gray">
              <a:xfrm>
                <a:off x="6377809" y="1602599"/>
                <a:ext cx="1474189" cy="1356619"/>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defRPr>
                    <a:solidFill>
                      <a:schemeClr val="tx2"/>
                    </a:solidFill>
                  </a:defRPr>
                </a:pPr>
                <a:r>
                  <a:rPr lang="zh-CN" altLang="en-US" dirty="0">
                    <a:ea typeface="Noto Sans CJK SC Regular" panose="020B0500000000000000" pitchFamily="34" charset="-128"/>
                  </a:rPr>
                  <a:t>征询意见自主性</a:t>
                </a:r>
                <a:br>
                  <a:rPr lang="zh-CN" altLang="en-US" dirty="0">
                    <a:solidFill>
                      <a:schemeClr val="tx2"/>
                    </a:solidFill>
                    <a:ea typeface="Noto Sans CJK SC Regular" panose="020B0500000000000000" pitchFamily="34" charset="-128"/>
                  </a:rPr>
                </a:br>
                <a:r>
                  <a:rPr lang="zh-CN" altLang="en-US" dirty="0">
                    <a:ea typeface="Noto Sans CJK SC Regular" panose="020B0500000000000000" pitchFamily="34" charset="-128"/>
                  </a:rPr>
                  <a:t>较为流露情绪</a:t>
                </a:r>
              </a:p>
              <a:p>
                <a:endParaRPr lang="zh-CN" altLang="en-US" dirty="0">
                  <a:solidFill>
                    <a:schemeClr val="tx2"/>
                  </a:solidFill>
                  <a:latin typeface="Arial Black" panose="020B0A04020102020204" pitchFamily="34" charset="0"/>
                  <a:ea typeface="Noto Sans CJK SC Regular" panose="020B0500000000000000" pitchFamily="34" charset="-128"/>
                </a:endParaRPr>
              </a:p>
              <a:p>
                <a:pPr>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亲切型风格</a:t>
                </a:r>
              </a:p>
            </p:txBody>
          </p:sp>
          <p:sp>
            <p:nvSpPr>
              <p:cNvPr id="52" name="Plus Sign 51">
                <a:extLst>
                  <a:ext uri="{FF2B5EF4-FFF2-40B4-BE49-F238E27FC236}">
                    <a16:creationId xmlns:a16="http://schemas.microsoft.com/office/drawing/2014/main" id="{4EF67398-3C0D-4524-B505-DC851B1C562D}"/>
                  </a:ext>
                </a:extLst>
              </p:cNvPr>
              <p:cNvSpPr/>
              <p:nvPr/>
            </p:nvSpPr>
            <p:spPr bwMode="gray">
              <a:xfrm>
                <a:off x="6133585" y="19143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600" dirty="0">
                  <a:solidFill>
                    <a:schemeClr val="bg1"/>
                  </a:solidFill>
                  <a:ea typeface="Noto Sans CJK SC Regular" panose="020B0500000000000000" pitchFamily="34" charset="-128"/>
                </a:endParaRPr>
              </a:p>
            </p:txBody>
          </p:sp>
        </p:grpSp>
        <p:grpSp>
          <p:nvGrpSpPr>
            <p:cNvPr id="39" name="Group 38">
              <a:extLst>
                <a:ext uri="{FF2B5EF4-FFF2-40B4-BE49-F238E27FC236}">
                  <a16:creationId xmlns:a16="http://schemas.microsoft.com/office/drawing/2014/main" id="{D446215B-2B4D-4CB4-8EFE-FBE8CA147ADB}"/>
                </a:ext>
              </a:extLst>
            </p:cNvPr>
            <p:cNvGrpSpPr/>
            <p:nvPr/>
          </p:nvGrpSpPr>
          <p:grpSpPr bwMode="gray">
            <a:xfrm>
              <a:off x="8321266" y="3670457"/>
              <a:ext cx="2100019" cy="1356619"/>
              <a:chOff x="6133771" y="1602599"/>
              <a:chExt cx="1718227" cy="1356619"/>
            </a:xfrm>
          </p:grpSpPr>
          <p:sp>
            <p:nvSpPr>
              <p:cNvPr id="49" name="Callout: Line with No Border 48">
                <a:extLst>
                  <a:ext uri="{FF2B5EF4-FFF2-40B4-BE49-F238E27FC236}">
                    <a16:creationId xmlns:a16="http://schemas.microsoft.com/office/drawing/2014/main" id="{6FEB47F1-48D3-4A91-882B-BE9DCA320BC2}"/>
                  </a:ext>
                </a:extLst>
              </p:cNvPr>
              <p:cNvSpPr/>
              <p:nvPr/>
            </p:nvSpPr>
            <p:spPr bwMode="gray">
              <a:xfrm>
                <a:off x="6377809" y="1602599"/>
                <a:ext cx="1474189" cy="1356619"/>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defRPr>
                    <a:solidFill>
                      <a:schemeClr val="tx2"/>
                    </a:solidFill>
                  </a:defRPr>
                </a:pPr>
                <a:r>
                  <a:rPr lang="zh-CN" altLang="en-US" dirty="0">
                    <a:ea typeface="Noto Sans CJK SC Regular" panose="020B0500000000000000" pitchFamily="34" charset="-128"/>
                  </a:rPr>
                  <a:t>表达意见自主性</a:t>
                </a:r>
                <a:br>
                  <a:rPr lang="zh-CN" altLang="en-US" dirty="0">
                    <a:solidFill>
                      <a:schemeClr val="tx2"/>
                    </a:solidFill>
                    <a:ea typeface="Noto Sans CJK SC Regular" panose="020B0500000000000000" pitchFamily="34" charset="-128"/>
                  </a:rPr>
                </a:br>
                <a:r>
                  <a:rPr lang="zh-CN" altLang="en-US" dirty="0">
                    <a:ea typeface="Noto Sans CJK SC Regular" panose="020B0500000000000000" pitchFamily="34" charset="-128"/>
                  </a:rPr>
                  <a:t>较为流露情绪</a:t>
                </a:r>
              </a:p>
              <a:p>
                <a:endParaRPr lang="zh-CN" altLang="en-US" dirty="0">
                  <a:solidFill>
                    <a:schemeClr val="tx2"/>
                  </a:solidFill>
                  <a:latin typeface="Arial Black" panose="020B0A04020102020204" pitchFamily="34" charset="0"/>
                  <a:ea typeface="Noto Sans CJK SC Regular" panose="020B0500000000000000" pitchFamily="34" charset="-128"/>
                </a:endParaRPr>
              </a:p>
              <a:p>
                <a:pPr>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表达型风格</a:t>
                </a:r>
              </a:p>
            </p:txBody>
          </p:sp>
          <p:sp>
            <p:nvSpPr>
              <p:cNvPr id="50" name="Plus Sign 49">
                <a:extLst>
                  <a:ext uri="{FF2B5EF4-FFF2-40B4-BE49-F238E27FC236}">
                    <a16:creationId xmlns:a16="http://schemas.microsoft.com/office/drawing/2014/main" id="{C22B44C0-5F05-4CA6-85D4-D0A2B9549F47}"/>
                  </a:ext>
                </a:extLst>
              </p:cNvPr>
              <p:cNvSpPr/>
              <p:nvPr/>
            </p:nvSpPr>
            <p:spPr bwMode="gray">
              <a:xfrm>
                <a:off x="6133771" y="19143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600" dirty="0">
                  <a:solidFill>
                    <a:schemeClr val="bg1"/>
                  </a:solidFill>
                  <a:ea typeface="Noto Sans CJK SC Regular" panose="020B0500000000000000" pitchFamily="34" charset="-128"/>
                </a:endParaRPr>
              </a:p>
            </p:txBody>
          </p:sp>
        </p:grpSp>
        <p:grpSp>
          <p:nvGrpSpPr>
            <p:cNvPr id="40" name="Group 39">
              <a:extLst>
                <a:ext uri="{FF2B5EF4-FFF2-40B4-BE49-F238E27FC236}">
                  <a16:creationId xmlns:a16="http://schemas.microsoft.com/office/drawing/2014/main" id="{D9D64257-3754-4842-AB4A-36E284FDB412}"/>
                </a:ext>
              </a:extLst>
            </p:cNvPr>
            <p:cNvGrpSpPr/>
            <p:nvPr/>
          </p:nvGrpSpPr>
          <p:grpSpPr>
            <a:xfrm>
              <a:off x="5661818" y="816555"/>
              <a:ext cx="4810125" cy="4752148"/>
              <a:chOff x="5521325" y="584200"/>
              <a:chExt cx="5180542" cy="5118100"/>
            </a:xfrm>
          </p:grpSpPr>
          <p:sp>
            <p:nvSpPr>
              <p:cNvPr id="44" name="Callout: Quad Arrow 43">
                <a:extLst>
                  <a:ext uri="{FF2B5EF4-FFF2-40B4-BE49-F238E27FC236}">
                    <a16:creationId xmlns:a16="http://schemas.microsoft.com/office/drawing/2014/main" id="{739FC473-3354-4F73-B894-3D8B1F31A8A1}"/>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45" name="Freeform: Shape 44">
                <a:extLst>
                  <a:ext uri="{FF2B5EF4-FFF2-40B4-BE49-F238E27FC236}">
                    <a16:creationId xmlns:a16="http://schemas.microsoft.com/office/drawing/2014/main" id="{6834B506-AD0E-4110-B9C4-4649ED3B3780}"/>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6" name="Freeform: Shape 45">
                <a:extLst>
                  <a:ext uri="{FF2B5EF4-FFF2-40B4-BE49-F238E27FC236}">
                    <a16:creationId xmlns:a16="http://schemas.microsoft.com/office/drawing/2014/main" id="{5F16DD5F-6CD0-4684-B1A7-FB6B1C823998}"/>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7" name="Freeform: Shape 46">
                <a:extLst>
                  <a:ext uri="{FF2B5EF4-FFF2-40B4-BE49-F238E27FC236}">
                    <a16:creationId xmlns:a16="http://schemas.microsoft.com/office/drawing/2014/main" id="{A8ECC19B-950A-4B36-8773-A7576177E9DF}"/>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8" name="Freeform: Shape 47">
                <a:extLst>
                  <a:ext uri="{FF2B5EF4-FFF2-40B4-BE49-F238E27FC236}">
                    <a16:creationId xmlns:a16="http://schemas.microsoft.com/office/drawing/2014/main" id="{8256DB5B-48AC-454E-BF54-7F6701057A16}"/>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grpSp>
        <p:sp>
          <p:nvSpPr>
            <p:cNvPr id="41" name="Rectangle 40">
              <a:extLst>
                <a:ext uri="{FF2B5EF4-FFF2-40B4-BE49-F238E27FC236}">
                  <a16:creationId xmlns:a16="http://schemas.microsoft.com/office/drawing/2014/main" id="{E192F64C-4CB8-4F29-8721-063B950D7046}"/>
                </a:ext>
              </a:extLst>
            </p:cNvPr>
            <p:cNvSpPr/>
            <p:nvPr/>
          </p:nvSpPr>
          <p:spPr bwMode="gray">
            <a:xfrm>
              <a:off x="4224851" y="301436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gn="r">
                <a:lnSpc>
                  <a:spcPct val="85000"/>
                </a:lnSpc>
                <a:defRPr b="1">
                  <a:solidFill>
                    <a:schemeClr val="accent6"/>
                  </a:solidFill>
                </a:defRPr>
              </a:pPr>
              <a:r>
                <a:rPr lang="zh-CN" altLang="en-US" dirty="0">
                  <a:ea typeface="Noto Sans CJK SC Bold" panose="020B0800000000000000" pitchFamily="34" charset="-128"/>
                </a:rPr>
                <a:t>征询意见</a:t>
              </a:r>
            </a:p>
          </p:txBody>
        </p:sp>
        <p:sp>
          <p:nvSpPr>
            <p:cNvPr id="42" name="Rectangle 41">
              <a:extLst>
                <a:ext uri="{FF2B5EF4-FFF2-40B4-BE49-F238E27FC236}">
                  <a16:creationId xmlns:a16="http://schemas.microsoft.com/office/drawing/2014/main" id="{9F66E3D8-1DD0-4BAE-974B-69EB55F69427}"/>
                </a:ext>
              </a:extLst>
            </p:cNvPr>
            <p:cNvSpPr/>
            <p:nvPr/>
          </p:nvSpPr>
          <p:spPr bwMode="gray">
            <a:xfrm>
              <a:off x="10513216" y="300933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nSpc>
                  <a:spcPct val="85000"/>
                </a:lnSpc>
                <a:defRPr b="1">
                  <a:solidFill>
                    <a:schemeClr val="accent6"/>
                  </a:solidFill>
                </a:defRPr>
              </a:pPr>
              <a:r>
                <a:rPr lang="zh-CN" altLang="en-US" dirty="0">
                  <a:ea typeface="Noto Sans CJK SC Bold" panose="020B0800000000000000" pitchFamily="34" charset="-128"/>
                </a:rPr>
                <a:t>表达意见</a:t>
              </a:r>
            </a:p>
          </p:txBody>
        </p:sp>
        <p:sp>
          <p:nvSpPr>
            <p:cNvPr id="43" name="Rectangle 42">
              <a:extLst>
                <a:ext uri="{FF2B5EF4-FFF2-40B4-BE49-F238E27FC236}">
                  <a16:creationId xmlns:a16="http://schemas.microsoft.com/office/drawing/2014/main" id="{C15A385E-0460-4176-8AE3-E18654D63547}"/>
                </a:ext>
              </a:extLst>
            </p:cNvPr>
            <p:cNvSpPr/>
            <p:nvPr/>
          </p:nvSpPr>
          <p:spPr bwMode="gray">
            <a:xfrm>
              <a:off x="6868949" y="5586193"/>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a:ea typeface="Noto Sans CJK SC Bold" panose="020B0800000000000000" pitchFamily="34" charset="-128"/>
                </a:rPr>
                <a:t>流露情绪</a:t>
              </a:r>
              <a:endParaRPr lang="zh-CN" altLang="en-US" dirty="0">
                <a:ea typeface="Noto Sans CJK SC Bold" panose="020B0800000000000000" pitchFamily="34" charset="-128"/>
              </a:endParaRPr>
            </a:p>
          </p:txBody>
        </p:sp>
      </p:grpSp>
    </p:spTree>
    <p:extLst>
      <p:ext uri="{BB962C8B-B14F-4D97-AF65-F5344CB8AC3E}">
        <p14:creationId xmlns:p14="http://schemas.microsoft.com/office/powerpoint/2010/main" val="19157076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a:xfrm>
            <a:off x="1143000" y="1835940"/>
            <a:ext cx="6877050" cy="476187"/>
          </a:xfrm>
        </p:spPr>
        <p:txBody>
          <a:bodyPr/>
          <a:lstStyle/>
          <a:p>
            <a:r>
              <a:rPr lang="zh-CN" altLang="en-US" dirty="0">
                <a:ea typeface="Noto Sans CJK SC Bold" panose="020B0800000000000000" pitchFamily="34" charset="-128"/>
              </a:rPr>
              <a:t>要点</a:t>
            </a:r>
          </a:p>
        </p:txBody>
      </p:sp>
      <p:sp>
        <p:nvSpPr>
          <p:cNvPr id="3" name="Text Placeholder 2">
            <a:extLst>
              <a:ext uri="{FF2B5EF4-FFF2-40B4-BE49-F238E27FC236}">
                <a16:creationId xmlns:a16="http://schemas.microsoft.com/office/drawing/2014/main" id="{DE49DD5D-78D3-440D-8B64-1F0D79A9B86A}"/>
              </a:ext>
            </a:extLst>
          </p:cNvPr>
          <p:cNvSpPr>
            <a:spLocks noGrp="1"/>
          </p:cNvSpPr>
          <p:nvPr>
            <p:ph type="body" idx="1"/>
          </p:nvPr>
        </p:nvSpPr>
        <p:spPr>
          <a:xfrm>
            <a:off x="1143000" y="2462644"/>
            <a:ext cx="6877050" cy="3131684"/>
          </a:xfrm>
        </p:spPr>
        <p:txBody>
          <a:bodyPr/>
          <a:lstStyle/>
          <a:p>
            <a:r>
              <a:rPr lang="zh-CN" altLang="en-US" dirty="0">
                <a:ea typeface="Noto Sans CJK SC Regular" panose="020B0500000000000000" pitchFamily="34" charset="-128"/>
              </a:rPr>
              <a:t>风格并非个性。</a:t>
            </a:r>
          </a:p>
          <a:p>
            <a:r>
              <a:rPr lang="zh-CN" altLang="en-US" dirty="0">
                <a:ea typeface="Noto Sans CJK SC Regular" panose="020B0500000000000000" pitchFamily="34" charset="-128"/>
              </a:rPr>
              <a:t>只是指可观察的行为。</a:t>
            </a:r>
          </a:p>
          <a:p>
            <a:r>
              <a:rPr lang="zh-CN" altLang="en-US" dirty="0">
                <a:ea typeface="Noto Sans CJK SC Regular" panose="020B0500000000000000" pitchFamily="34" charset="-128"/>
              </a:rPr>
              <a:t>行为是一个“统一体”，不是“非此即彼”。</a:t>
            </a:r>
          </a:p>
          <a:p>
            <a:r>
              <a:rPr lang="zh-CN" altLang="en-US" dirty="0">
                <a:ea typeface="Noto Sans CJK SC Regular" panose="020B0500000000000000" pitchFamily="34" charset="-128"/>
              </a:rPr>
              <a:t>一个人在大部分时间里会表现出一种行为风格。</a:t>
            </a:r>
          </a:p>
          <a:p>
            <a:r>
              <a:rPr lang="zh-CN" altLang="en-US" dirty="0">
                <a:ea typeface="Noto Sans CJK SC Regular" panose="020B0500000000000000" pitchFamily="34" charset="-128"/>
              </a:rPr>
              <a:t>并没有“最好的”风格。</a:t>
            </a: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a:xfrm>
            <a:off x="9220200" y="6438900"/>
            <a:ext cx="2743200" cy="282575"/>
          </a:xfrm>
        </p:spPr>
        <p:txBody>
          <a:bodyPr/>
          <a:lstStyle/>
          <a:p>
            <a:fld id="{1B1CF60C-C85D-47C0-8597-E3BF95F18FA3}" type="slidenum">
              <a:rPr lang="en-US" altLang="zh-CN" smtClean="0">
                <a:ea typeface="Noto Sans CJK SC Regular" panose="020B0500000000000000" pitchFamily="34" charset="-128"/>
              </a:rPr>
              <a:t>44</a:t>
            </a:fld>
            <a:endParaRPr lang="zh-CN" altLang="en-US" dirty="0">
              <a:ea typeface="Noto Sans CJK SC Regular" panose="020B0500000000000000" pitchFamily="34" charset="-128"/>
            </a:endParaRPr>
          </a:p>
        </p:txBody>
      </p:sp>
      <p:sp>
        <p:nvSpPr>
          <p:cNvPr id="10" name="Footer Placeholder 9">
            <a:extLst>
              <a:ext uri="{FF2B5EF4-FFF2-40B4-BE49-F238E27FC236}">
                <a16:creationId xmlns:a16="http://schemas.microsoft.com/office/drawing/2014/main" id="{800C2D75-2539-42DC-B165-ED1179843103}"/>
              </a:ext>
            </a:extLst>
          </p:cNvPr>
          <p:cNvSpPr>
            <a:spLocks noGrp="1"/>
          </p:cNvSpPr>
          <p:nvPr>
            <p:ph type="ftr" sz="quarter" idx="13"/>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12441749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E98A8F-848B-46D3-A54F-597CD848BCCD}"/>
              </a:ext>
            </a:extLst>
          </p:cNvPr>
          <p:cNvSpPr>
            <a:spLocks noGrp="1"/>
          </p:cNvSpPr>
          <p:nvPr>
            <p:ph type="title"/>
          </p:nvPr>
        </p:nvSpPr>
        <p:spPr/>
        <p:txBody>
          <a:bodyPr/>
          <a:lstStyle/>
          <a:p>
            <a:r>
              <a:rPr lang="zh-CN" altLang="en-US" dirty="0">
                <a:solidFill>
                  <a:schemeClr val="accent2"/>
                </a:solidFill>
                <a:ea typeface="Noto Sans CJK SC Bold" panose="020B0800000000000000" pitchFamily="34" charset="-128"/>
              </a:rPr>
              <a:t>待人处事风格档案</a:t>
            </a:r>
            <a:endParaRPr lang="zh-CN" altLang="en-US" baseline="30000" dirty="0">
              <a:solidFill>
                <a:schemeClr val="accent2"/>
              </a:solidFill>
              <a:ea typeface="Noto Sans CJK SC Bold" panose="020B0800000000000000" pitchFamily="34" charset="-128"/>
            </a:endParaRPr>
          </a:p>
        </p:txBody>
      </p:sp>
      <p:sp>
        <p:nvSpPr>
          <p:cNvPr id="3" name="Slide Number Placeholder 2">
            <a:extLst>
              <a:ext uri="{FF2B5EF4-FFF2-40B4-BE49-F238E27FC236}">
                <a16:creationId xmlns:a16="http://schemas.microsoft.com/office/drawing/2014/main" id="{ADC8EA2E-D8A9-42C1-AA00-1FE56CDF16B7}"/>
              </a:ext>
            </a:extLst>
          </p:cNvPr>
          <p:cNvSpPr>
            <a:spLocks noGrp="1"/>
          </p:cNvSpPr>
          <p:nvPr>
            <p:ph type="sldNum" sz="quarter" idx="12"/>
          </p:nvPr>
        </p:nvSpPr>
        <p:spPr>
          <a:xfrm>
            <a:off x="9234488" y="6380617"/>
            <a:ext cx="2743200" cy="282575"/>
          </a:xfrm>
        </p:spPr>
        <p:txBody>
          <a:bodyPr/>
          <a:lstStyle/>
          <a:p>
            <a:fld id="{1B1CF60C-C85D-47C0-8597-E3BF95F18FA3}" type="slidenum">
              <a:rPr lang="en-US" altLang="zh-CN" smtClean="0">
                <a:ea typeface="Noto Sans CJK SC Regular" panose="020B0500000000000000" pitchFamily="34" charset="-128"/>
              </a:rPr>
              <a:t>45</a:t>
            </a:fld>
            <a:endParaRPr lang="zh-CN" altLang="en-US" dirty="0">
              <a:ea typeface="Noto Sans CJK SC Regular" panose="020B0500000000000000" pitchFamily="34" charset="-128"/>
            </a:endParaRPr>
          </a:p>
        </p:txBody>
      </p:sp>
      <p:sp>
        <p:nvSpPr>
          <p:cNvPr id="4" name="Footer Placeholder 3">
            <a:extLst>
              <a:ext uri="{FF2B5EF4-FFF2-40B4-BE49-F238E27FC236}">
                <a16:creationId xmlns:a16="http://schemas.microsoft.com/office/drawing/2014/main" id="{45538CE4-DC8F-4644-8FF5-422D8561665F}"/>
              </a:ext>
            </a:extLst>
          </p:cNvPr>
          <p:cNvSpPr>
            <a:spLocks noGrp="1"/>
          </p:cNvSpPr>
          <p:nvPr>
            <p:ph type="ftr" sz="quarter" idx="13"/>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27830640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ontent Placeholder 2">
            <a:extLst>
              <a:ext uri="{FF2B5EF4-FFF2-40B4-BE49-F238E27FC236}">
                <a16:creationId xmlns:a16="http://schemas.microsoft.com/office/drawing/2014/main" id="{7D4BDAFD-3280-4189-8D3F-AD5D5D5F91E4}"/>
              </a:ext>
            </a:extLst>
          </p:cNvPr>
          <p:cNvSpPr txBox="1">
            <a:spLocks/>
          </p:cNvSpPr>
          <p:nvPr/>
        </p:nvSpPr>
        <p:spPr>
          <a:xfrm>
            <a:off x="247069" y="2347529"/>
            <a:ext cx="11716331" cy="3596071"/>
          </a:xfrm>
          <a:prstGeom prst="rect">
            <a:avLst/>
          </a:prstGeom>
          <a:solidFill>
            <a:srgbClr val="ECECEC"/>
          </a:solidFill>
        </p:spPr>
        <p:txBody>
          <a:bodyPr vert="horz" wrap="square" lIns="91440" tIns="91440" rIns="91440" bIns="91440">
            <a:noAutofit/>
          </a:bodyPr>
          <a:lstStyle>
            <a:lvl1pPr marL="0" indent="0" algn="l" defTabSz="914400" rtl="0" eaLnBrk="1" latinLnBrk="0" hangingPunct="1">
              <a:lnSpc>
                <a:spcPct val="90000"/>
              </a:lnSpc>
              <a:spcBef>
                <a:spcPts val="1000"/>
              </a:spcBef>
              <a:spcAft>
                <a:spcPts val="500"/>
              </a:spcAft>
              <a:buFont typeface="Georgia Pro" panose="02040502050405020303" pitchFamily="18"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zh-CN" altLang="en-US">
                <a:ea typeface="Noto Sans CJK SC Regular" panose="020B0500000000000000" pitchFamily="34" charset="-128"/>
              </a:rPr>
              <a:t> </a:t>
            </a:r>
            <a:endParaRPr lang="zh-CN" altLang="en-US" dirty="0">
              <a:ea typeface="Noto Sans CJK SC Regular" panose="020B0500000000000000" pitchFamily="34" charset="-128"/>
            </a:endParaRPr>
          </a:p>
        </p:txBody>
      </p:sp>
      <p:sp>
        <p:nvSpPr>
          <p:cNvPr id="8" name="Title 7">
            <a:extLst>
              <a:ext uri="{FF2B5EF4-FFF2-40B4-BE49-F238E27FC236}">
                <a16:creationId xmlns:a16="http://schemas.microsoft.com/office/drawing/2014/main" id="{77FC351F-32A3-47AC-B1EB-3DF91A0F5826}"/>
              </a:ext>
            </a:extLst>
          </p:cNvPr>
          <p:cNvSpPr>
            <a:spLocks noGrp="1"/>
          </p:cNvSpPr>
          <p:nvPr>
            <p:ph type="title"/>
          </p:nvPr>
        </p:nvSpPr>
        <p:spPr>
          <a:xfrm>
            <a:off x="390526" y="228600"/>
            <a:ext cx="11572874" cy="1009650"/>
          </a:xfrm>
        </p:spPr>
        <p:txBody>
          <a:bodyPr wrap="square">
            <a:noAutofit/>
          </a:bodyPr>
          <a:lstStyle/>
          <a:p>
            <a:r>
              <a:rPr lang="zh-CN" altLang="en-US">
                <a:ea typeface="Noto Sans CJK SC Bold" panose="020B0800000000000000" pitchFamily="34" charset="-128"/>
              </a:rPr>
              <a:t>自主性</a:t>
            </a:r>
            <a:endParaRPr lang="zh-CN" altLang="en-US" dirty="0">
              <a:ea typeface="Noto Sans CJK SC Bold" panose="020B0800000000000000" pitchFamily="34" charset="-128"/>
            </a:endParaRPr>
          </a:p>
        </p:txBody>
      </p:sp>
      <p:sp>
        <p:nvSpPr>
          <p:cNvPr id="6" name="Slide Number Placeholder 5">
            <a:extLst>
              <a:ext uri="{FF2B5EF4-FFF2-40B4-BE49-F238E27FC236}">
                <a16:creationId xmlns:a16="http://schemas.microsoft.com/office/drawing/2014/main" id="{0F648585-C171-4059-A09E-E4C64A0BEAFE}"/>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46</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DA8B4132-42A3-49F5-8D07-70E31F04F190}"/>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9" name="Text Placeholder 8">
            <a:extLst>
              <a:ext uri="{FF2B5EF4-FFF2-40B4-BE49-F238E27FC236}">
                <a16:creationId xmlns:a16="http://schemas.microsoft.com/office/drawing/2014/main" id="{85D55731-13AF-4B92-ABBD-AE6EB6FE775C}"/>
              </a:ext>
            </a:extLst>
          </p:cNvPr>
          <p:cNvSpPr>
            <a:spLocks noGrp="1"/>
          </p:cNvSpPr>
          <p:nvPr>
            <p:ph type="body" sz="quarter" idx="14"/>
          </p:nvPr>
        </p:nvSpPr>
        <p:spPr>
          <a:xfrm>
            <a:off x="390524" y="1320800"/>
            <a:ext cx="11572875" cy="903288"/>
          </a:xfrm>
        </p:spPr>
        <p:txBody>
          <a:bodyPr wrap="square">
            <a:noAutofit/>
          </a:bodyPr>
          <a:lstStyle/>
          <a:p>
            <a:r>
              <a:rPr lang="zh-CN" altLang="en-US" sz="2200" dirty="0">
                <a:solidFill>
                  <a:schemeClr val="tx2"/>
                </a:solidFill>
                <a:ea typeface="Noto Sans CJK SC Regular" panose="020B0500000000000000" pitchFamily="34" charset="-128"/>
              </a:rPr>
              <a:t>一个人更倾向于征询还是表达意见的程度。</a:t>
            </a:r>
          </a:p>
        </p:txBody>
      </p:sp>
      <p:sp>
        <p:nvSpPr>
          <p:cNvPr id="105" name="Freeform: Shape 104">
            <a:extLst>
              <a:ext uri="{FF2B5EF4-FFF2-40B4-BE49-F238E27FC236}">
                <a16:creationId xmlns:a16="http://schemas.microsoft.com/office/drawing/2014/main" id="{F47359FB-C5A9-4B91-AA9E-3F9EB11EB072}"/>
              </a:ext>
            </a:extLst>
          </p:cNvPr>
          <p:cNvSpPr/>
          <p:nvPr/>
        </p:nvSpPr>
        <p:spPr bwMode="gray">
          <a:xfrm>
            <a:off x="318808" y="3946278"/>
            <a:ext cx="11554407" cy="47148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grpSp>
        <p:nvGrpSpPr>
          <p:cNvPr id="11" name="Group 10">
            <a:extLst>
              <a:ext uri="{FF2B5EF4-FFF2-40B4-BE49-F238E27FC236}">
                <a16:creationId xmlns:a16="http://schemas.microsoft.com/office/drawing/2014/main" id="{61028CB7-221A-496D-9791-24DAA674F1DB}"/>
              </a:ext>
            </a:extLst>
          </p:cNvPr>
          <p:cNvGrpSpPr/>
          <p:nvPr/>
        </p:nvGrpSpPr>
        <p:grpSpPr>
          <a:xfrm>
            <a:off x="849263" y="2867580"/>
            <a:ext cx="2197686" cy="2632626"/>
            <a:chOff x="663804" y="2652432"/>
            <a:chExt cx="2197686" cy="2632626"/>
          </a:xfrm>
        </p:grpSpPr>
        <p:grpSp>
          <p:nvGrpSpPr>
            <p:cNvPr id="2" name="Group 1">
              <a:extLst>
                <a:ext uri="{FF2B5EF4-FFF2-40B4-BE49-F238E27FC236}">
                  <a16:creationId xmlns:a16="http://schemas.microsoft.com/office/drawing/2014/main" id="{F69E7FE5-AC1F-4715-B8C8-261187280A71}"/>
                </a:ext>
              </a:extLst>
            </p:cNvPr>
            <p:cNvGrpSpPr/>
            <p:nvPr/>
          </p:nvGrpSpPr>
          <p:grpSpPr>
            <a:xfrm>
              <a:off x="666262" y="2652432"/>
              <a:ext cx="2195228" cy="2632626"/>
              <a:chOff x="666262" y="2652432"/>
              <a:chExt cx="2195228" cy="2632626"/>
            </a:xfrm>
          </p:grpSpPr>
          <p:sp>
            <p:nvSpPr>
              <p:cNvPr id="106" name="Rectangle 105">
                <a:extLst>
                  <a:ext uri="{FF2B5EF4-FFF2-40B4-BE49-F238E27FC236}">
                    <a16:creationId xmlns:a16="http://schemas.microsoft.com/office/drawing/2014/main" id="{7CBEC70D-C074-4106-B90C-A3290F802108}"/>
                  </a:ext>
                </a:extLst>
              </p:cNvPr>
              <p:cNvSpPr/>
              <p:nvPr/>
            </p:nvSpPr>
            <p:spPr bwMode="gray">
              <a:xfrm>
                <a:off x="824062" y="2658244"/>
                <a:ext cx="2037427" cy="8581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nSpc>
                    <a:spcPct val="85000"/>
                  </a:lnSpc>
                </a:pPr>
                <a:r>
                  <a:rPr lang="zh-CN" altLang="en-US" dirty="0">
                    <a:solidFill>
                      <a:schemeClr val="accent6"/>
                    </a:solidFill>
                    <a:ea typeface="Noto Sans CJK SC Regular" panose="020B0500000000000000" pitchFamily="34" charset="-128"/>
                  </a:rPr>
                  <a:t>更多</a:t>
                </a:r>
                <a:br>
                  <a:rPr lang="en-US" altLang="zh-CN" dirty="0">
                    <a:solidFill>
                      <a:schemeClr val="accent6"/>
                    </a:solidFill>
                    <a:ea typeface="Noto Sans CJK SC Regular" panose="020B0500000000000000" pitchFamily="34" charset="-128"/>
                  </a:rPr>
                </a:br>
                <a:r>
                  <a:rPr lang="zh-CN" altLang="en-US" dirty="0">
                    <a:solidFill>
                      <a:schemeClr val="accent2"/>
                    </a:solidFill>
                    <a:latin typeface="Noto Sans CJK SC Black" panose="020B0A00000000000000" pitchFamily="34" charset="-128"/>
                    <a:ea typeface="Noto Sans CJK SC Black" panose="020B0A00000000000000" pitchFamily="34" charset="-128"/>
                  </a:rPr>
                  <a:t>征询意见</a:t>
                </a:r>
              </a:p>
            </p:txBody>
          </p:sp>
          <p:cxnSp>
            <p:nvCxnSpPr>
              <p:cNvPr id="112" name="Straight Arrow Connector 111">
                <a:extLst>
                  <a:ext uri="{FF2B5EF4-FFF2-40B4-BE49-F238E27FC236}">
                    <a16:creationId xmlns:a16="http://schemas.microsoft.com/office/drawing/2014/main" id="{BC3CDF6D-9308-4718-A404-2FB11520D53C}"/>
                  </a:ext>
                </a:extLst>
              </p:cNvPr>
              <p:cNvCxnSpPr>
                <a:cxnSpLocks/>
              </p:cNvCxnSpPr>
              <p:nvPr/>
            </p:nvCxnSpPr>
            <p:spPr>
              <a:xfrm flipV="1">
                <a:off x="751988" y="2652432"/>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4C58A70F-5996-4107-921A-B257E0ED82D3}"/>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43" name="Rectangle 42">
                <a:extLst>
                  <a:ext uri="{FF2B5EF4-FFF2-40B4-BE49-F238E27FC236}">
                    <a16:creationId xmlns:a16="http://schemas.microsoft.com/office/drawing/2014/main" id="{64D2FFB6-C149-41A3-82CC-8BD120E50E07}"/>
                  </a:ext>
                </a:extLst>
              </p:cNvPr>
              <p:cNvSpPr/>
              <p:nvPr/>
            </p:nvSpPr>
            <p:spPr bwMode="gray">
              <a:xfrm>
                <a:off x="824063" y="4508541"/>
                <a:ext cx="2037427"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600" kern="1200">
                    <a:ln>
                      <a:noFill/>
                    </a:ln>
                    <a:solidFill>
                      <a:prstClr val="black"/>
                    </a:solidFill>
                    <a:effectLst/>
                    <a:uLnTx/>
                    <a:uFillTx/>
                    <a:latin typeface="Arial" panose="020B0604020202020204"/>
                    <a:ea typeface="+mn-ea"/>
                    <a:cs typeface="+mn-cs"/>
                  </a:defRPr>
                </a:pPr>
                <a:r>
                  <a:rPr lang="zh-CN" altLang="en-US" dirty="0">
                    <a:ea typeface="Noto Sans CJK SC Regular" panose="020B0500000000000000" pitchFamily="34" charset="-128"/>
                  </a:rPr>
                  <a:t>比 </a:t>
                </a:r>
                <a:r>
                  <a:rPr lang="en-US" altLang="zh-CN" dirty="0">
                    <a:ea typeface="Noto Sans CJK SC Regular" panose="020B0500000000000000" pitchFamily="34" charset="-128"/>
                  </a:rPr>
                  <a:t>75% </a:t>
                </a:r>
                <a:r>
                  <a:rPr lang="zh-CN" altLang="en-US" dirty="0">
                    <a:ea typeface="Noto Sans CJK SC Regular" panose="020B0500000000000000" pitchFamily="34" charset="-128"/>
                  </a:rPr>
                  <a:t>的人更具征询意见自主性</a:t>
                </a:r>
                <a:endParaRPr lang="zh-CN" altLang="en-US" dirty="0">
                  <a:solidFill>
                    <a:schemeClr val="accent2"/>
                  </a:solidFill>
                  <a:latin typeface="Arial Black" panose="020B0A04020102020204" pitchFamily="34" charset="0"/>
                  <a:ea typeface="Noto Sans CJK SC Regular" panose="020B0500000000000000" pitchFamily="34" charset="-128"/>
                </a:endParaRPr>
              </a:p>
            </p:txBody>
          </p:sp>
          <p:cxnSp>
            <p:nvCxnSpPr>
              <p:cNvPr id="44" name="Straight Arrow Connector 43">
                <a:extLst>
                  <a:ext uri="{FF2B5EF4-FFF2-40B4-BE49-F238E27FC236}">
                    <a16:creationId xmlns:a16="http://schemas.microsoft.com/office/drawing/2014/main" id="{72F769FD-FAB2-47C9-B66B-814BB5CE0B6A}"/>
                  </a:ext>
                </a:extLst>
              </p:cNvPr>
              <p:cNvCxnSpPr>
                <a:cxnSpLocks/>
              </p:cNvCxnSpPr>
              <p:nvPr/>
            </p:nvCxnSpPr>
            <p:spPr>
              <a:xfrm flipV="1">
                <a:off x="753526" y="3932339"/>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grpSp>
        <p:sp>
          <p:nvSpPr>
            <p:cNvPr id="61" name="Oval 60">
              <a:extLst>
                <a:ext uri="{FF2B5EF4-FFF2-40B4-BE49-F238E27FC236}">
                  <a16:creationId xmlns:a16="http://schemas.microsoft.com/office/drawing/2014/main" id="{596B154B-8FF8-48DD-921F-A19B50280E46}"/>
                </a:ext>
              </a:extLst>
            </p:cNvPr>
            <p:cNvSpPr/>
            <p:nvPr/>
          </p:nvSpPr>
          <p:spPr bwMode="gray">
            <a:xfrm flipV="1">
              <a:off x="663804"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grpSp>
      <p:grpSp>
        <p:nvGrpSpPr>
          <p:cNvPr id="12" name="Group 11">
            <a:extLst>
              <a:ext uri="{FF2B5EF4-FFF2-40B4-BE49-F238E27FC236}">
                <a16:creationId xmlns:a16="http://schemas.microsoft.com/office/drawing/2014/main" id="{82355E64-F2D0-4BE0-9FFB-E4EE49740F0C}"/>
              </a:ext>
            </a:extLst>
          </p:cNvPr>
          <p:cNvGrpSpPr/>
          <p:nvPr/>
        </p:nvGrpSpPr>
        <p:grpSpPr>
          <a:xfrm>
            <a:off x="3443349" y="2867580"/>
            <a:ext cx="2173653" cy="2634555"/>
            <a:chOff x="3673571" y="2652432"/>
            <a:chExt cx="2173653" cy="2634555"/>
          </a:xfrm>
        </p:grpSpPr>
        <p:grpSp>
          <p:nvGrpSpPr>
            <p:cNvPr id="3" name="Group 2">
              <a:extLst>
                <a:ext uri="{FF2B5EF4-FFF2-40B4-BE49-F238E27FC236}">
                  <a16:creationId xmlns:a16="http://schemas.microsoft.com/office/drawing/2014/main" id="{B151CDB1-0B77-4310-8A77-4C2D1FAB4EBA}"/>
                </a:ext>
              </a:extLst>
            </p:cNvPr>
            <p:cNvGrpSpPr/>
            <p:nvPr/>
          </p:nvGrpSpPr>
          <p:grpSpPr>
            <a:xfrm>
              <a:off x="3673571" y="2652432"/>
              <a:ext cx="2173653" cy="2634555"/>
              <a:chOff x="3673571" y="2652432"/>
              <a:chExt cx="2173653" cy="2634555"/>
            </a:xfrm>
          </p:grpSpPr>
          <p:sp>
            <p:nvSpPr>
              <p:cNvPr id="107" name="Rectangle 106">
                <a:extLst>
                  <a:ext uri="{FF2B5EF4-FFF2-40B4-BE49-F238E27FC236}">
                    <a16:creationId xmlns:a16="http://schemas.microsoft.com/office/drawing/2014/main" id="{862BD851-A968-4477-924E-FCC18BA47445}"/>
                  </a:ext>
                </a:extLst>
              </p:cNvPr>
              <p:cNvSpPr/>
              <p:nvPr/>
            </p:nvSpPr>
            <p:spPr bwMode="gray">
              <a:xfrm>
                <a:off x="3833353" y="2658243"/>
                <a:ext cx="2013871" cy="8581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pPr>
                <a:r>
                  <a:rPr lang="zh-CN" altLang="en-US" dirty="0">
                    <a:solidFill>
                      <a:schemeClr val="accent2"/>
                    </a:solidFill>
                    <a:latin typeface="Noto Sans CJK SC Black" panose="020B0A00000000000000" pitchFamily="34" charset="-128"/>
                    <a:ea typeface="Noto Sans CJK SC Black" panose="020B0A00000000000000" pitchFamily="34" charset="-128"/>
                  </a:rPr>
                  <a:t>征询</a:t>
                </a:r>
                <a:br>
                  <a:rPr lang="en-US" altLang="zh-CN" dirty="0">
                    <a:solidFill>
                      <a:schemeClr val="accent2"/>
                    </a:solidFill>
                    <a:latin typeface="Arial Black" panose="020B0A04020102020204" pitchFamily="34" charset="0"/>
                    <a:ea typeface="Noto Sans CJK SC Regular" panose="020B0500000000000000" pitchFamily="34" charset="-128"/>
                  </a:rPr>
                </a:br>
                <a:r>
                  <a:rPr lang="zh-CN" altLang="en-US" dirty="0">
                    <a:solidFill>
                      <a:schemeClr val="accent6"/>
                    </a:solidFill>
                    <a:ea typeface="Noto Sans CJK SC Regular" panose="020B0500000000000000" pitchFamily="34" charset="-128"/>
                  </a:rPr>
                  <a:t>中带少许</a:t>
                </a:r>
                <a:br>
                  <a:rPr lang="en-US" altLang="zh-CN" dirty="0">
                    <a:solidFill>
                      <a:schemeClr val="accent6"/>
                    </a:solidFill>
                    <a:ea typeface="Noto Sans CJK SC Regular" panose="020B0500000000000000" pitchFamily="34" charset="-128"/>
                  </a:rPr>
                </a:br>
                <a:r>
                  <a:rPr lang="zh-CN" altLang="en-US" dirty="0">
                    <a:solidFill>
                      <a:schemeClr val="accent6"/>
                    </a:solidFill>
                    <a:ea typeface="Noto Sans CJK SC Regular" panose="020B0500000000000000" pitchFamily="34" charset="-128"/>
                  </a:rPr>
                  <a:t>表达</a:t>
                </a:r>
              </a:p>
            </p:txBody>
          </p:sp>
          <p:cxnSp>
            <p:nvCxnSpPr>
              <p:cNvPr id="114" name="Straight Arrow Connector 113">
                <a:extLst>
                  <a:ext uri="{FF2B5EF4-FFF2-40B4-BE49-F238E27FC236}">
                    <a16:creationId xmlns:a16="http://schemas.microsoft.com/office/drawing/2014/main" id="{5737DADE-EA8E-47B8-84C6-FA905D25DEB9}"/>
                  </a:ext>
                </a:extLst>
              </p:cNvPr>
              <p:cNvCxnSpPr>
                <a:cxnSpLocks/>
              </p:cNvCxnSpPr>
              <p:nvPr/>
            </p:nvCxnSpPr>
            <p:spPr>
              <a:xfrm flipV="1">
                <a:off x="3762727" y="2652432"/>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05254348-75EA-49B2-9CB4-DBE65982CAD0}"/>
                  </a:ext>
                </a:extLst>
              </p:cNvPr>
              <p:cNvSpPr/>
              <p:nvPr/>
            </p:nvSpPr>
            <p:spPr bwMode="gray">
              <a:xfrm>
                <a:off x="3673571"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45" name="Rectangle 44">
                <a:extLst>
                  <a:ext uri="{FF2B5EF4-FFF2-40B4-BE49-F238E27FC236}">
                    <a16:creationId xmlns:a16="http://schemas.microsoft.com/office/drawing/2014/main" id="{F5949851-DC89-4B01-8747-A7A372B17FB7}"/>
                  </a:ext>
                </a:extLst>
              </p:cNvPr>
              <p:cNvSpPr/>
              <p:nvPr/>
            </p:nvSpPr>
            <p:spPr bwMode="gray">
              <a:xfrm>
                <a:off x="3813716" y="4510470"/>
                <a:ext cx="2013871"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600" kern="1200">
                    <a:ln>
                      <a:noFill/>
                    </a:ln>
                    <a:solidFill>
                      <a:prstClr val="black"/>
                    </a:solidFill>
                    <a:effectLst/>
                    <a:uLnTx/>
                    <a:uFillTx/>
                    <a:latin typeface="Arial" panose="020B0604020202020204"/>
                    <a:ea typeface="+mn-ea"/>
                    <a:cs typeface="+mn-cs"/>
                  </a:defRPr>
                </a:pPr>
                <a:r>
                  <a:rPr lang="zh-CN" altLang="en-US" dirty="0">
                    <a:ea typeface="Noto Sans CJK SC Regular" panose="020B0500000000000000" pitchFamily="34" charset="-128"/>
                  </a:rPr>
                  <a:t>比 </a:t>
                </a:r>
                <a:r>
                  <a:rPr lang="en-US" altLang="zh-CN" dirty="0">
                    <a:ea typeface="Noto Sans CJK SC Regular" panose="020B0500000000000000" pitchFamily="34" charset="-128"/>
                  </a:rPr>
                  <a:t>50% </a:t>
                </a:r>
                <a:r>
                  <a:rPr lang="zh-CN" altLang="en-US" dirty="0">
                    <a:ea typeface="Noto Sans CJK SC Regular" panose="020B0500000000000000" pitchFamily="34" charset="-128"/>
                  </a:rPr>
                  <a:t>的人更具征询意见自主性</a:t>
                </a:r>
              </a:p>
            </p:txBody>
          </p:sp>
          <p:cxnSp>
            <p:nvCxnSpPr>
              <p:cNvPr id="46" name="Straight Arrow Connector 45">
                <a:extLst>
                  <a:ext uri="{FF2B5EF4-FFF2-40B4-BE49-F238E27FC236}">
                    <a16:creationId xmlns:a16="http://schemas.microsoft.com/office/drawing/2014/main" id="{6E64FB6D-5E41-406F-9F9E-AFC31B96F595}"/>
                  </a:ext>
                </a:extLst>
              </p:cNvPr>
              <p:cNvCxnSpPr>
                <a:cxnSpLocks/>
              </p:cNvCxnSpPr>
              <p:nvPr/>
            </p:nvCxnSpPr>
            <p:spPr>
              <a:xfrm flipV="1">
                <a:off x="3761019" y="3904484"/>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grpSp>
        <p:sp>
          <p:nvSpPr>
            <p:cNvPr id="64" name="Oval 63">
              <a:extLst>
                <a:ext uri="{FF2B5EF4-FFF2-40B4-BE49-F238E27FC236}">
                  <a16:creationId xmlns:a16="http://schemas.microsoft.com/office/drawing/2014/main" id="{530CAD69-A7F1-4929-A28A-C7051CDC4F19}"/>
                </a:ext>
              </a:extLst>
            </p:cNvPr>
            <p:cNvSpPr/>
            <p:nvPr/>
          </p:nvSpPr>
          <p:spPr bwMode="gray">
            <a:xfrm flipV="1">
              <a:off x="3673571" y="3874172"/>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grpSp>
      <p:grpSp>
        <p:nvGrpSpPr>
          <p:cNvPr id="13" name="Group 12">
            <a:extLst>
              <a:ext uri="{FF2B5EF4-FFF2-40B4-BE49-F238E27FC236}">
                <a16:creationId xmlns:a16="http://schemas.microsoft.com/office/drawing/2014/main" id="{595BE5B8-0C9A-41A5-9DD2-2B4A82008374}"/>
              </a:ext>
            </a:extLst>
          </p:cNvPr>
          <p:cNvGrpSpPr/>
          <p:nvPr/>
        </p:nvGrpSpPr>
        <p:grpSpPr>
          <a:xfrm>
            <a:off x="6748033" y="2867580"/>
            <a:ext cx="2115806" cy="2635351"/>
            <a:chOff x="6721129" y="2652432"/>
            <a:chExt cx="2115806" cy="2635351"/>
          </a:xfrm>
        </p:grpSpPr>
        <p:grpSp>
          <p:nvGrpSpPr>
            <p:cNvPr id="4" name="Group 3">
              <a:extLst>
                <a:ext uri="{FF2B5EF4-FFF2-40B4-BE49-F238E27FC236}">
                  <a16:creationId xmlns:a16="http://schemas.microsoft.com/office/drawing/2014/main" id="{FE50E3DB-23C7-491A-933C-E1E0EF101904}"/>
                </a:ext>
              </a:extLst>
            </p:cNvPr>
            <p:cNvGrpSpPr/>
            <p:nvPr/>
          </p:nvGrpSpPr>
          <p:grpSpPr>
            <a:xfrm>
              <a:off x="6722155" y="2652432"/>
              <a:ext cx="2114780" cy="2635351"/>
              <a:chOff x="6722155" y="2652432"/>
              <a:chExt cx="2114780" cy="2635351"/>
            </a:xfrm>
          </p:grpSpPr>
          <p:sp>
            <p:nvSpPr>
              <p:cNvPr id="108" name="Rectangle 107">
                <a:extLst>
                  <a:ext uri="{FF2B5EF4-FFF2-40B4-BE49-F238E27FC236}">
                    <a16:creationId xmlns:a16="http://schemas.microsoft.com/office/drawing/2014/main" id="{720DD83C-BCAA-4EC7-BE2C-A082021A9E40}"/>
                  </a:ext>
                </a:extLst>
              </p:cNvPr>
              <p:cNvSpPr/>
              <p:nvPr/>
            </p:nvSpPr>
            <p:spPr bwMode="gray">
              <a:xfrm>
                <a:off x="6870563" y="2658242"/>
                <a:ext cx="1966372" cy="85801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pPr>
                <a:r>
                  <a:rPr lang="zh-CN" altLang="en-US" dirty="0">
                    <a:solidFill>
                      <a:schemeClr val="accent2"/>
                    </a:solidFill>
                    <a:latin typeface="Noto Sans CJK SC Black" panose="020B0A00000000000000" pitchFamily="34" charset="-128"/>
                    <a:ea typeface="Noto Sans CJK SC Black" panose="020B0A00000000000000" pitchFamily="34" charset="-128"/>
                  </a:rPr>
                  <a:t>表达</a:t>
                </a:r>
                <a:br>
                  <a:rPr lang="en-US" altLang="zh-CN" dirty="0">
                    <a:solidFill>
                      <a:schemeClr val="accent2"/>
                    </a:solidFill>
                    <a:latin typeface="Arial Black" panose="020B0A04020102020204" pitchFamily="34" charset="0"/>
                    <a:ea typeface="Noto Sans CJK SC Regular" panose="020B0500000000000000" pitchFamily="34" charset="-128"/>
                  </a:rPr>
                </a:br>
                <a:r>
                  <a:rPr lang="zh-CN" altLang="en-US" dirty="0">
                    <a:solidFill>
                      <a:schemeClr val="accent6"/>
                    </a:solidFill>
                    <a:ea typeface="Noto Sans CJK SC Regular" panose="020B0500000000000000" pitchFamily="34" charset="-128"/>
                  </a:rPr>
                  <a:t>中带少许</a:t>
                </a:r>
                <a:br>
                  <a:rPr lang="en-US" altLang="zh-CN" dirty="0">
                    <a:solidFill>
                      <a:schemeClr val="accent6"/>
                    </a:solidFill>
                    <a:ea typeface="Noto Sans CJK SC Regular" panose="020B0500000000000000" pitchFamily="34" charset="-128"/>
                  </a:rPr>
                </a:br>
                <a:r>
                  <a:rPr lang="zh-CN" altLang="en-US" dirty="0">
                    <a:solidFill>
                      <a:schemeClr val="accent6"/>
                    </a:solidFill>
                    <a:ea typeface="Noto Sans CJK SC Regular" panose="020B0500000000000000" pitchFamily="34" charset="-128"/>
                  </a:rPr>
                  <a:t>征询</a:t>
                </a:r>
              </a:p>
            </p:txBody>
          </p:sp>
          <p:cxnSp>
            <p:nvCxnSpPr>
              <p:cNvPr id="115" name="Straight Arrow Connector 114">
                <a:extLst>
                  <a:ext uri="{FF2B5EF4-FFF2-40B4-BE49-F238E27FC236}">
                    <a16:creationId xmlns:a16="http://schemas.microsoft.com/office/drawing/2014/main" id="{0966F77E-C92A-4E02-97A3-64B80B73A117}"/>
                  </a:ext>
                </a:extLst>
              </p:cNvPr>
              <p:cNvCxnSpPr>
                <a:cxnSpLocks/>
              </p:cNvCxnSpPr>
              <p:nvPr/>
            </p:nvCxnSpPr>
            <p:spPr>
              <a:xfrm flipV="1">
                <a:off x="6802487" y="2652432"/>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2" name="Oval 151">
                <a:extLst>
                  <a:ext uri="{FF2B5EF4-FFF2-40B4-BE49-F238E27FC236}">
                    <a16:creationId xmlns:a16="http://schemas.microsoft.com/office/drawing/2014/main" id="{DDA7D8D5-386C-43EA-B6EC-73EF743A014B}"/>
                  </a:ext>
                </a:extLst>
              </p:cNvPr>
              <p:cNvSpPr/>
              <p:nvPr/>
            </p:nvSpPr>
            <p:spPr bwMode="gray">
              <a:xfrm>
                <a:off x="6722155"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47" name="Rectangle 46">
                <a:extLst>
                  <a:ext uri="{FF2B5EF4-FFF2-40B4-BE49-F238E27FC236}">
                    <a16:creationId xmlns:a16="http://schemas.microsoft.com/office/drawing/2014/main" id="{88B373D2-F5DC-4998-B72D-7CA19C85FE75}"/>
                  </a:ext>
                </a:extLst>
              </p:cNvPr>
              <p:cNvSpPr/>
              <p:nvPr/>
            </p:nvSpPr>
            <p:spPr bwMode="gray">
              <a:xfrm>
                <a:off x="6855144" y="4511266"/>
                <a:ext cx="1966372"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600" kern="1200">
                    <a:ln>
                      <a:noFill/>
                    </a:ln>
                    <a:solidFill>
                      <a:prstClr val="black"/>
                    </a:solidFill>
                    <a:effectLst/>
                    <a:uLnTx/>
                    <a:uFillTx/>
                    <a:latin typeface="Arial" panose="020B0604020202020204"/>
                    <a:ea typeface="+mn-ea"/>
                    <a:cs typeface="+mn-cs"/>
                  </a:defRPr>
                </a:pPr>
                <a:r>
                  <a:rPr lang="zh-CN" altLang="en-US" dirty="0">
                    <a:ea typeface="Noto Sans CJK SC Regular" panose="020B0500000000000000" pitchFamily="34" charset="-128"/>
                  </a:rPr>
                  <a:t>比 </a:t>
                </a:r>
                <a:r>
                  <a:rPr lang="en-US" altLang="zh-CN" dirty="0">
                    <a:ea typeface="Noto Sans CJK SC Regular" panose="020B0500000000000000" pitchFamily="34" charset="-128"/>
                  </a:rPr>
                  <a:t>50% </a:t>
                </a:r>
                <a:r>
                  <a:rPr lang="zh-CN" altLang="en-US" dirty="0">
                    <a:ea typeface="Noto Sans CJK SC Regular" panose="020B0500000000000000" pitchFamily="34" charset="-128"/>
                  </a:rPr>
                  <a:t>的人更具表达意见自主性</a:t>
                </a:r>
              </a:p>
            </p:txBody>
          </p:sp>
          <p:cxnSp>
            <p:nvCxnSpPr>
              <p:cNvPr id="48" name="Straight Arrow Connector 47">
                <a:extLst>
                  <a:ext uri="{FF2B5EF4-FFF2-40B4-BE49-F238E27FC236}">
                    <a16:creationId xmlns:a16="http://schemas.microsoft.com/office/drawing/2014/main" id="{71A546AC-1DA8-4FAF-A207-89C7A4CE37A2}"/>
                  </a:ext>
                </a:extLst>
              </p:cNvPr>
              <p:cNvCxnSpPr>
                <a:cxnSpLocks/>
              </p:cNvCxnSpPr>
              <p:nvPr/>
            </p:nvCxnSpPr>
            <p:spPr>
              <a:xfrm flipV="1">
                <a:off x="6804997" y="3916090"/>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grpSp>
        <p:sp>
          <p:nvSpPr>
            <p:cNvPr id="68" name="Oval 67">
              <a:extLst>
                <a:ext uri="{FF2B5EF4-FFF2-40B4-BE49-F238E27FC236}">
                  <a16:creationId xmlns:a16="http://schemas.microsoft.com/office/drawing/2014/main" id="{F6F86F60-AE12-4629-A039-C4C00977A621}"/>
                </a:ext>
              </a:extLst>
            </p:cNvPr>
            <p:cNvSpPr/>
            <p:nvPr/>
          </p:nvSpPr>
          <p:spPr bwMode="gray">
            <a:xfrm flipV="1">
              <a:off x="6721129" y="3874172"/>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grpSp>
      <p:grpSp>
        <p:nvGrpSpPr>
          <p:cNvPr id="14" name="Group 13">
            <a:extLst>
              <a:ext uri="{FF2B5EF4-FFF2-40B4-BE49-F238E27FC236}">
                <a16:creationId xmlns:a16="http://schemas.microsoft.com/office/drawing/2014/main" id="{62C83BEE-D801-4E35-8C2A-3DE5B50AFD4C}"/>
              </a:ext>
            </a:extLst>
          </p:cNvPr>
          <p:cNvGrpSpPr/>
          <p:nvPr/>
        </p:nvGrpSpPr>
        <p:grpSpPr>
          <a:xfrm>
            <a:off x="9683910" y="2867580"/>
            <a:ext cx="2042517" cy="2695055"/>
            <a:chOff x="9767564" y="2652432"/>
            <a:chExt cx="2042517" cy="2695055"/>
          </a:xfrm>
        </p:grpSpPr>
        <p:grpSp>
          <p:nvGrpSpPr>
            <p:cNvPr id="7" name="Group 6">
              <a:extLst>
                <a:ext uri="{FF2B5EF4-FFF2-40B4-BE49-F238E27FC236}">
                  <a16:creationId xmlns:a16="http://schemas.microsoft.com/office/drawing/2014/main" id="{D01F4BB2-CD92-4555-BB2D-227F92862F8B}"/>
                </a:ext>
              </a:extLst>
            </p:cNvPr>
            <p:cNvGrpSpPr/>
            <p:nvPr/>
          </p:nvGrpSpPr>
          <p:grpSpPr>
            <a:xfrm>
              <a:off x="9767564" y="2652432"/>
              <a:ext cx="2042517" cy="2695055"/>
              <a:chOff x="9767564" y="2652432"/>
              <a:chExt cx="2042517" cy="2695055"/>
            </a:xfrm>
          </p:grpSpPr>
          <p:sp>
            <p:nvSpPr>
              <p:cNvPr id="109" name="Rectangle 108">
                <a:extLst>
                  <a:ext uri="{FF2B5EF4-FFF2-40B4-BE49-F238E27FC236}">
                    <a16:creationId xmlns:a16="http://schemas.microsoft.com/office/drawing/2014/main" id="{7A071793-5E94-4075-9D7A-39BD412B488B}"/>
                  </a:ext>
                </a:extLst>
              </p:cNvPr>
              <p:cNvSpPr/>
              <p:nvPr/>
            </p:nvSpPr>
            <p:spPr bwMode="gray">
              <a:xfrm>
                <a:off x="9920009" y="2658241"/>
                <a:ext cx="1777555" cy="85801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nSpc>
                    <a:spcPct val="85000"/>
                  </a:lnSpc>
                </a:pPr>
                <a:r>
                  <a:rPr lang="zh-CN" altLang="en-US" dirty="0">
                    <a:solidFill>
                      <a:schemeClr val="accent6"/>
                    </a:solidFill>
                    <a:ea typeface="Noto Sans CJK SC Regular" panose="020B0500000000000000" pitchFamily="34" charset="-128"/>
                  </a:rPr>
                  <a:t>更多</a:t>
                </a:r>
                <a:br>
                  <a:rPr lang="en-US" altLang="zh-CN" dirty="0">
                    <a:solidFill>
                      <a:schemeClr val="accent6"/>
                    </a:solidFill>
                    <a:ea typeface="Noto Sans CJK SC Regular" panose="020B0500000000000000" pitchFamily="34" charset="-128"/>
                  </a:rPr>
                </a:br>
                <a:r>
                  <a:rPr lang="zh-CN" altLang="en-US" dirty="0">
                    <a:solidFill>
                      <a:schemeClr val="accent2"/>
                    </a:solidFill>
                    <a:latin typeface="Noto Sans CJK SC Black" panose="020B0A00000000000000" pitchFamily="34" charset="-128"/>
                    <a:ea typeface="Noto Sans CJK SC Black" panose="020B0A00000000000000" pitchFamily="34" charset="-128"/>
                  </a:rPr>
                  <a:t>表达意见</a:t>
                </a:r>
              </a:p>
            </p:txBody>
          </p:sp>
          <p:cxnSp>
            <p:nvCxnSpPr>
              <p:cNvPr id="116" name="Straight Arrow Connector 115">
                <a:extLst>
                  <a:ext uri="{FF2B5EF4-FFF2-40B4-BE49-F238E27FC236}">
                    <a16:creationId xmlns:a16="http://schemas.microsoft.com/office/drawing/2014/main" id="{1516D83F-D678-4103-9DCA-A6D8615A2EAB}"/>
                  </a:ext>
                </a:extLst>
              </p:cNvPr>
              <p:cNvCxnSpPr>
                <a:cxnSpLocks/>
              </p:cNvCxnSpPr>
              <p:nvPr/>
            </p:nvCxnSpPr>
            <p:spPr>
              <a:xfrm flipV="1">
                <a:off x="9849971" y="2652432"/>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6CA66541-9FB1-4BCF-B519-50D9D36020B9}"/>
                  </a:ext>
                </a:extLst>
              </p:cNvPr>
              <p:cNvSpPr/>
              <p:nvPr/>
            </p:nvSpPr>
            <p:spPr bwMode="gray">
              <a:xfrm>
                <a:off x="9767564"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49" name="Rectangle 48">
                <a:extLst>
                  <a:ext uri="{FF2B5EF4-FFF2-40B4-BE49-F238E27FC236}">
                    <a16:creationId xmlns:a16="http://schemas.microsoft.com/office/drawing/2014/main" id="{0D286B77-1F07-433D-9E4F-5760B7BA6DA8}"/>
                  </a:ext>
                </a:extLst>
              </p:cNvPr>
              <p:cNvSpPr/>
              <p:nvPr/>
            </p:nvSpPr>
            <p:spPr bwMode="gray">
              <a:xfrm>
                <a:off x="9917390" y="4570970"/>
                <a:ext cx="1892691"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600" kern="1200">
                    <a:ln>
                      <a:noFill/>
                    </a:ln>
                    <a:solidFill>
                      <a:prstClr val="black"/>
                    </a:solidFill>
                    <a:effectLst/>
                    <a:uLnTx/>
                    <a:uFillTx/>
                    <a:latin typeface="Arial" panose="020B0604020202020204"/>
                    <a:ea typeface="+mn-ea"/>
                    <a:cs typeface="+mn-cs"/>
                  </a:defRPr>
                </a:pPr>
                <a:r>
                  <a:rPr lang="zh-CN" altLang="en-US" dirty="0">
                    <a:ea typeface="Noto Sans CJK SC Regular" panose="020B0500000000000000" pitchFamily="34" charset="-128"/>
                  </a:rPr>
                  <a:t>比 </a:t>
                </a:r>
                <a:r>
                  <a:rPr lang="en-US" altLang="zh-CN" dirty="0">
                    <a:ea typeface="Noto Sans CJK SC Regular" panose="020B0500000000000000" pitchFamily="34" charset="-128"/>
                  </a:rPr>
                  <a:t>75% </a:t>
                </a:r>
                <a:r>
                  <a:rPr lang="zh-CN" altLang="en-US" dirty="0">
                    <a:ea typeface="Noto Sans CJK SC Regular" panose="020B0500000000000000" pitchFamily="34" charset="-128"/>
                  </a:rPr>
                  <a:t>的人更具表达意见自主性</a:t>
                </a:r>
              </a:p>
            </p:txBody>
          </p:sp>
          <p:cxnSp>
            <p:nvCxnSpPr>
              <p:cNvPr id="50" name="Straight Arrow Connector 49">
                <a:extLst>
                  <a:ext uri="{FF2B5EF4-FFF2-40B4-BE49-F238E27FC236}">
                    <a16:creationId xmlns:a16="http://schemas.microsoft.com/office/drawing/2014/main" id="{210B9B01-F509-4715-AB4B-B18F1D1EC42E}"/>
                  </a:ext>
                </a:extLst>
              </p:cNvPr>
              <p:cNvCxnSpPr>
                <a:cxnSpLocks/>
              </p:cNvCxnSpPr>
              <p:nvPr/>
            </p:nvCxnSpPr>
            <p:spPr>
              <a:xfrm flipV="1">
                <a:off x="9847352" y="3993115"/>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grpSp>
        <p:sp>
          <p:nvSpPr>
            <p:cNvPr id="71" name="Oval 70">
              <a:extLst>
                <a:ext uri="{FF2B5EF4-FFF2-40B4-BE49-F238E27FC236}">
                  <a16:creationId xmlns:a16="http://schemas.microsoft.com/office/drawing/2014/main" id="{D9D644F4-1417-4A8D-894C-6149CA005516}"/>
                </a:ext>
              </a:extLst>
            </p:cNvPr>
            <p:cNvSpPr/>
            <p:nvPr/>
          </p:nvSpPr>
          <p:spPr bwMode="gray">
            <a:xfrm flipV="1">
              <a:off x="9768687" y="3874172"/>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grpSp>
      <p:sp>
        <p:nvSpPr>
          <p:cNvPr id="51" name="Content Placeholder 2">
            <a:extLst>
              <a:ext uri="{FF2B5EF4-FFF2-40B4-BE49-F238E27FC236}">
                <a16:creationId xmlns:a16="http://schemas.microsoft.com/office/drawing/2014/main" id="{67C84465-5763-4204-A46E-35B75565BF29}"/>
              </a:ext>
            </a:extLst>
          </p:cNvPr>
          <p:cNvSpPr txBox="1">
            <a:spLocks/>
          </p:cNvSpPr>
          <p:nvPr/>
        </p:nvSpPr>
        <p:spPr>
          <a:xfrm>
            <a:off x="4170363" y="228601"/>
            <a:ext cx="7793037" cy="5715000"/>
          </a:xfrm>
          <a:prstGeom prst="rect">
            <a:avLst/>
          </a:prstGeom>
        </p:spPr>
        <p:txBody>
          <a:bodyPr wrap="square">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ea typeface="Noto Sans CJK SC Regular" panose="020B0500000000000000" pitchFamily="34" charset="-128"/>
              </a:rPr>
              <a:t> </a:t>
            </a:r>
            <a:endParaRPr lang="zh-CN" altLang="en-US" dirty="0">
              <a:ea typeface="Noto Sans CJK SC Regular" panose="020B0500000000000000" pitchFamily="34" charset="-128"/>
            </a:endParaRPr>
          </a:p>
        </p:txBody>
      </p:sp>
      <p:sp>
        <p:nvSpPr>
          <p:cNvPr id="41" name="TextBox 40">
            <a:extLst>
              <a:ext uri="{FF2B5EF4-FFF2-40B4-BE49-F238E27FC236}">
                <a16:creationId xmlns:a16="http://schemas.microsoft.com/office/drawing/2014/main" id="{BEEB4183-279F-4BB2-9DE7-8D28E674D286}"/>
              </a:ext>
            </a:extLst>
          </p:cNvPr>
          <p:cNvSpPr txBox="1"/>
          <p:nvPr/>
        </p:nvSpPr>
        <p:spPr>
          <a:xfrm>
            <a:off x="1944878" y="2455849"/>
            <a:ext cx="166712" cy="276999"/>
          </a:xfrm>
          <a:prstGeom prst="rect">
            <a:avLst/>
          </a:prstGeom>
          <a:noFill/>
        </p:spPr>
        <p:txBody>
          <a:bodyPr wrap="square" lIns="0" tIns="0" rIns="0" bIns="0">
            <a:noAutofit/>
          </a:bodyPr>
          <a:lstStyle/>
          <a:p>
            <a:pPr algn="l">
              <a:defRPr b="1"/>
            </a:pPr>
            <a:r>
              <a:rPr lang="en-US" altLang="zh-CN" dirty="0">
                <a:ea typeface="Noto Sans CJK SC Bold" panose="020B0800000000000000" pitchFamily="34" charset="-128"/>
              </a:rPr>
              <a:t>D</a:t>
            </a:r>
          </a:p>
        </p:txBody>
      </p:sp>
      <p:sp>
        <p:nvSpPr>
          <p:cNvPr id="42" name="TextBox 41">
            <a:extLst>
              <a:ext uri="{FF2B5EF4-FFF2-40B4-BE49-F238E27FC236}">
                <a16:creationId xmlns:a16="http://schemas.microsoft.com/office/drawing/2014/main" id="{645AE42D-6BCD-491A-8D8C-34640F75B90F}"/>
              </a:ext>
            </a:extLst>
          </p:cNvPr>
          <p:cNvSpPr txBox="1"/>
          <p:nvPr/>
        </p:nvSpPr>
        <p:spPr>
          <a:xfrm>
            <a:off x="4526710" y="2455849"/>
            <a:ext cx="166712" cy="276999"/>
          </a:xfrm>
          <a:prstGeom prst="rect">
            <a:avLst/>
          </a:prstGeom>
          <a:noFill/>
        </p:spPr>
        <p:txBody>
          <a:bodyPr wrap="square" lIns="0" tIns="0" rIns="0" bIns="0">
            <a:noAutofit/>
          </a:bodyPr>
          <a:lstStyle/>
          <a:p>
            <a:pPr algn="l">
              <a:defRPr b="1"/>
            </a:pPr>
            <a:r>
              <a:rPr lang="en-US" altLang="zh-CN" dirty="0">
                <a:ea typeface="Noto Sans CJK SC Bold" panose="020B0800000000000000" pitchFamily="34" charset="-128"/>
              </a:rPr>
              <a:t>C</a:t>
            </a:r>
          </a:p>
        </p:txBody>
      </p:sp>
      <p:sp>
        <p:nvSpPr>
          <p:cNvPr id="53" name="TextBox 52">
            <a:extLst>
              <a:ext uri="{FF2B5EF4-FFF2-40B4-BE49-F238E27FC236}">
                <a16:creationId xmlns:a16="http://schemas.microsoft.com/office/drawing/2014/main" id="{54DA3A1F-CFA4-401A-B334-0048BD2C18A8}"/>
              </a:ext>
            </a:extLst>
          </p:cNvPr>
          <p:cNvSpPr txBox="1"/>
          <p:nvPr/>
        </p:nvSpPr>
        <p:spPr>
          <a:xfrm>
            <a:off x="7781878" y="2460924"/>
            <a:ext cx="166712" cy="276999"/>
          </a:xfrm>
          <a:prstGeom prst="rect">
            <a:avLst/>
          </a:prstGeom>
          <a:noFill/>
        </p:spPr>
        <p:txBody>
          <a:bodyPr wrap="square" lIns="0" tIns="0" rIns="0" bIns="0">
            <a:noAutofit/>
          </a:bodyPr>
          <a:lstStyle/>
          <a:p>
            <a:pPr algn="l">
              <a:defRPr b="1"/>
            </a:pPr>
            <a:r>
              <a:rPr lang="en-US" altLang="zh-CN" dirty="0">
                <a:ea typeface="Noto Sans CJK SC Bold" panose="020B0800000000000000" pitchFamily="34" charset="-128"/>
              </a:rPr>
              <a:t>B</a:t>
            </a:r>
          </a:p>
        </p:txBody>
      </p:sp>
      <p:sp>
        <p:nvSpPr>
          <p:cNvPr id="54" name="TextBox 53">
            <a:extLst>
              <a:ext uri="{FF2B5EF4-FFF2-40B4-BE49-F238E27FC236}">
                <a16:creationId xmlns:a16="http://schemas.microsoft.com/office/drawing/2014/main" id="{A601E5CC-F506-4EB4-BCB1-21AA795E6A4B}"/>
              </a:ext>
            </a:extLst>
          </p:cNvPr>
          <p:cNvSpPr txBox="1"/>
          <p:nvPr/>
        </p:nvSpPr>
        <p:spPr>
          <a:xfrm>
            <a:off x="10696725" y="2460923"/>
            <a:ext cx="166712" cy="276999"/>
          </a:xfrm>
          <a:prstGeom prst="rect">
            <a:avLst/>
          </a:prstGeom>
          <a:noFill/>
        </p:spPr>
        <p:txBody>
          <a:bodyPr wrap="square" lIns="0" tIns="0" rIns="0" bIns="0">
            <a:noAutofit/>
          </a:bodyPr>
          <a:lstStyle/>
          <a:p>
            <a:pPr algn="l">
              <a:defRPr b="1"/>
            </a:pPr>
            <a:r>
              <a:rPr lang="en-US" altLang="zh-CN" dirty="0">
                <a:ea typeface="Noto Sans CJK SC Bold" panose="020B0800000000000000" pitchFamily="34" charset="-128"/>
              </a:rPr>
              <a:t>A</a:t>
            </a:r>
          </a:p>
        </p:txBody>
      </p:sp>
    </p:spTree>
    <p:extLst>
      <p:ext uri="{BB962C8B-B14F-4D97-AF65-F5344CB8AC3E}">
        <p14:creationId xmlns:p14="http://schemas.microsoft.com/office/powerpoint/2010/main" val="14057169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down)">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wipe(down)">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wipe(down)">
                                      <p:cBhvr>
                                        <p:cTn id="26" dur="500"/>
                                        <p:tgtEl>
                                          <p:spTgt spid="5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down)">
                                      <p:cBhvr>
                                        <p:cTn id="3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53" grpId="0"/>
      <p:bldP spid="5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8B885-4FF0-4F4B-BAFD-0FB0FE8365E7}"/>
              </a:ext>
            </a:extLst>
          </p:cNvPr>
          <p:cNvSpPr>
            <a:spLocks noGrp="1"/>
          </p:cNvSpPr>
          <p:nvPr>
            <p:ph type="title"/>
          </p:nvPr>
        </p:nvSpPr>
        <p:spPr>
          <a:xfrm>
            <a:off x="563399" y="228600"/>
            <a:ext cx="3514889" cy="1995488"/>
          </a:xfrm>
        </p:spPr>
        <p:txBody>
          <a:bodyPr wrap="square">
            <a:noAutofit/>
          </a:bodyPr>
          <a:lstStyle/>
          <a:p>
            <a:r>
              <a:rPr lang="zh-CN" altLang="en-US">
                <a:ea typeface="Noto Sans CJK SC Bold" panose="020B0800000000000000" pitchFamily="34" charset="-128"/>
              </a:rPr>
              <a:t>响应性</a:t>
            </a:r>
            <a:endParaRPr lang="zh-CN" altLang="en-US" dirty="0">
              <a:ea typeface="Noto Sans CJK SC Bold" panose="020B0800000000000000" pitchFamily="34" charset="-128"/>
            </a:endParaRPr>
          </a:p>
        </p:txBody>
      </p:sp>
      <p:sp>
        <p:nvSpPr>
          <p:cNvPr id="3" name="Content Placeholder 2">
            <a:extLst>
              <a:ext uri="{FF2B5EF4-FFF2-40B4-BE49-F238E27FC236}">
                <a16:creationId xmlns:a16="http://schemas.microsoft.com/office/drawing/2014/main" id="{D33EB2B1-EA13-4D40-9AA2-B54BA2B4F86F}"/>
              </a:ext>
            </a:extLst>
          </p:cNvPr>
          <p:cNvSpPr>
            <a:spLocks noGrp="1"/>
          </p:cNvSpPr>
          <p:nvPr>
            <p:ph idx="1"/>
          </p:nvPr>
        </p:nvSpPr>
        <p:spPr/>
        <p:txBody>
          <a:bodyPr wrap="square">
            <a:noAutofit/>
          </a:bodyPr>
          <a:lstStyle/>
          <a:p>
            <a:r>
              <a:rPr lang="zh-CN" altLang="en-US">
                <a:ea typeface="Noto Sans CJK SC Regular" panose="020B0500000000000000" pitchFamily="34" charset="-128"/>
              </a:rPr>
              <a:t> </a:t>
            </a:r>
            <a:endParaRPr lang="zh-CN" altLang="en-US" dirty="0">
              <a:ea typeface="Noto Sans CJK SC Regular" panose="020B0500000000000000" pitchFamily="34" charset="-128"/>
            </a:endParaRPr>
          </a:p>
        </p:txBody>
      </p:sp>
      <p:sp>
        <p:nvSpPr>
          <p:cNvPr id="4" name="Text Placeholder 3">
            <a:extLst>
              <a:ext uri="{FF2B5EF4-FFF2-40B4-BE49-F238E27FC236}">
                <a16:creationId xmlns:a16="http://schemas.microsoft.com/office/drawing/2014/main" id="{2B1C8AD9-0BCF-42D0-AD98-E794E59C9012}"/>
              </a:ext>
            </a:extLst>
          </p:cNvPr>
          <p:cNvSpPr>
            <a:spLocks noGrp="1"/>
          </p:cNvSpPr>
          <p:nvPr>
            <p:ph type="body" sz="half" idx="2"/>
          </p:nvPr>
        </p:nvSpPr>
        <p:spPr>
          <a:xfrm>
            <a:off x="563401" y="2352675"/>
            <a:ext cx="3514888" cy="3590926"/>
          </a:xfrm>
        </p:spPr>
        <p:txBody>
          <a:bodyPr wrap="square">
            <a:noAutofit/>
          </a:bodyPr>
          <a:lstStyle/>
          <a:p>
            <a:r>
              <a:rPr lang="zh-CN" altLang="en-US" sz="2200" dirty="0">
                <a:solidFill>
                  <a:schemeClr val="tx2"/>
                </a:solidFill>
                <a:ea typeface="Noto Sans CJK SC Regular" panose="020B0500000000000000" pitchFamily="34" charset="-128"/>
              </a:rPr>
              <a:t>一个人更倾向于控制还是流露情绪的程度。</a:t>
            </a:r>
          </a:p>
        </p:txBody>
      </p:sp>
      <p:sp>
        <p:nvSpPr>
          <p:cNvPr id="5" name="Footer Placeholder 4">
            <a:extLst>
              <a:ext uri="{FF2B5EF4-FFF2-40B4-BE49-F238E27FC236}">
                <a16:creationId xmlns:a16="http://schemas.microsoft.com/office/drawing/2014/main" id="{7D88137A-B730-42D0-A322-5AF9461C44F1}"/>
              </a:ext>
            </a:extLst>
          </p:cNvPr>
          <p:cNvSpPr>
            <a:spLocks noGrp="1"/>
          </p:cNvSpPr>
          <p:nvPr>
            <p:ph type="ftr" sz="quarter" idx="11"/>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6" name="Slide Number Placeholder 5">
            <a:extLst>
              <a:ext uri="{FF2B5EF4-FFF2-40B4-BE49-F238E27FC236}">
                <a16:creationId xmlns:a16="http://schemas.microsoft.com/office/drawing/2014/main" id="{3E62CC6D-5654-45E5-95E5-1767593B5DC5}"/>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47</a:t>
            </a:fld>
            <a:endParaRPr lang="zh-CN" altLang="en-US" dirty="0">
              <a:ea typeface="Noto Sans CJK SC Regular" panose="020B0500000000000000" pitchFamily="34" charset="-128"/>
            </a:endParaRPr>
          </a:p>
        </p:txBody>
      </p:sp>
      <p:grpSp>
        <p:nvGrpSpPr>
          <p:cNvPr id="28" name="Group 27">
            <a:extLst>
              <a:ext uri="{FF2B5EF4-FFF2-40B4-BE49-F238E27FC236}">
                <a16:creationId xmlns:a16="http://schemas.microsoft.com/office/drawing/2014/main" id="{192A5730-2169-4B1A-A244-54DB6D85C33D}"/>
              </a:ext>
            </a:extLst>
          </p:cNvPr>
          <p:cNvGrpSpPr/>
          <p:nvPr/>
        </p:nvGrpSpPr>
        <p:grpSpPr>
          <a:xfrm>
            <a:off x="5660037" y="682304"/>
            <a:ext cx="6068413" cy="836611"/>
            <a:chOff x="5660037" y="723072"/>
            <a:chExt cx="6068413" cy="836611"/>
          </a:xfrm>
        </p:grpSpPr>
        <p:grpSp>
          <p:nvGrpSpPr>
            <p:cNvPr id="22" name="Group 21">
              <a:extLst>
                <a:ext uri="{FF2B5EF4-FFF2-40B4-BE49-F238E27FC236}">
                  <a16:creationId xmlns:a16="http://schemas.microsoft.com/office/drawing/2014/main" id="{E42832B6-C3A9-47FB-83A3-5D1D5E7DA804}"/>
                </a:ext>
              </a:extLst>
            </p:cNvPr>
            <p:cNvGrpSpPr/>
            <p:nvPr/>
          </p:nvGrpSpPr>
          <p:grpSpPr>
            <a:xfrm>
              <a:off x="5660037" y="723072"/>
              <a:ext cx="2493363" cy="836611"/>
              <a:chOff x="6619875" y="1067878"/>
              <a:chExt cx="2493363" cy="836611"/>
            </a:xfrm>
          </p:grpSpPr>
          <p:sp>
            <p:nvSpPr>
              <p:cNvPr id="11" name="Rectangle 10">
                <a:extLst>
                  <a:ext uri="{FF2B5EF4-FFF2-40B4-BE49-F238E27FC236}">
                    <a16:creationId xmlns:a16="http://schemas.microsoft.com/office/drawing/2014/main" id="{33E6A2A7-1BF8-406C-A441-39A12D60E079}"/>
                  </a:ext>
                </a:extLst>
              </p:cNvPr>
              <p:cNvSpPr/>
              <p:nvPr/>
            </p:nvSpPr>
            <p:spPr bwMode="gray">
              <a:xfrm>
                <a:off x="7044337" y="1067878"/>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zh-CN" altLang="en-US" sz="1800" dirty="0">
                    <a:solidFill>
                      <a:schemeClr val="accent6"/>
                    </a:solidFill>
                    <a:ea typeface="Noto Sans CJK SC Regular" panose="020B0500000000000000" pitchFamily="34" charset="-128"/>
                  </a:rPr>
                  <a:t>较为</a:t>
                </a:r>
                <a:br>
                  <a:rPr lang="en-US" altLang="zh-CN" sz="1800" dirty="0">
                    <a:solidFill>
                      <a:schemeClr val="accent6"/>
                    </a:solidFill>
                    <a:ea typeface="Noto Sans CJK SC Regular" panose="020B0500000000000000" pitchFamily="34" charset="-128"/>
                  </a:rPr>
                </a:br>
                <a:r>
                  <a:rPr lang="zh-CN" altLang="en-US" dirty="0">
                    <a:solidFill>
                      <a:schemeClr val="accent2"/>
                    </a:solidFill>
                    <a:latin typeface="Noto Sans CJK SC Black" panose="020B0A00000000000000" pitchFamily="34" charset="-128"/>
                    <a:ea typeface="Noto Sans CJK SC Black" panose="020B0A00000000000000" pitchFamily="34" charset="-128"/>
                  </a:rPr>
                  <a:t>控制</a:t>
                </a:r>
                <a:br>
                  <a:rPr lang="en-US" altLang="zh-CN" dirty="0">
                    <a:solidFill>
                      <a:schemeClr val="accent2"/>
                    </a:solidFill>
                    <a:latin typeface="Noto Sans CJK SC Black" panose="020B0A00000000000000" pitchFamily="34" charset="-128"/>
                    <a:ea typeface="Noto Sans CJK SC Black" panose="020B0A00000000000000" pitchFamily="34" charset="-128"/>
                  </a:rPr>
                </a:br>
                <a:r>
                  <a:rPr lang="zh-CN" altLang="en-US" dirty="0">
                    <a:solidFill>
                      <a:schemeClr val="accent2"/>
                    </a:solidFill>
                    <a:latin typeface="Noto Sans CJK SC Regular" panose="020B0500000000000000" pitchFamily="34" charset="-128"/>
                    <a:ea typeface="Noto Sans CJK SC Regular" panose="020B0500000000000000" pitchFamily="34" charset="-128"/>
                  </a:rPr>
                  <a:t>情绪</a:t>
                </a:r>
              </a:p>
            </p:txBody>
          </p:sp>
          <p:sp>
            <p:nvSpPr>
              <p:cNvPr id="12" name="Arrow: Pentagon 11">
                <a:extLst>
                  <a:ext uri="{FF2B5EF4-FFF2-40B4-BE49-F238E27FC236}">
                    <a16:creationId xmlns:a16="http://schemas.microsoft.com/office/drawing/2014/main" id="{DE60FF03-E3CF-4298-991C-9D2E9392FE58}"/>
                  </a:ext>
                </a:extLst>
              </p:cNvPr>
              <p:cNvSpPr/>
              <p:nvPr/>
            </p:nvSpPr>
            <p:spPr bwMode="gray">
              <a:xfrm flipH="1">
                <a:off x="6619875" y="1277466"/>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grpSp>
        <p:sp>
          <p:nvSpPr>
            <p:cNvPr id="9" name="TextBox 8">
              <a:extLst>
                <a:ext uri="{FF2B5EF4-FFF2-40B4-BE49-F238E27FC236}">
                  <a16:creationId xmlns:a16="http://schemas.microsoft.com/office/drawing/2014/main" id="{198B8102-60F6-439A-B4D3-319E42B0DBA8}"/>
                </a:ext>
              </a:extLst>
            </p:cNvPr>
            <p:cNvSpPr txBox="1"/>
            <p:nvPr/>
          </p:nvSpPr>
          <p:spPr>
            <a:xfrm>
              <a:off x="8350250" y="723072"/>
              <a:ext cx="3378200" cy="836611"/>
            </a:xfrm>
            <a:prstGeom prst="rect">
              <a:avLst/>
            </a:prstGeom>
            <a:noFill/>
          </p:spPr>
          <p:txBody>
            <a:bodyPr wrap="square" lIns="0" tIns="0" rIns="0" bIns="0" anchor="ctr">
              <a:noAutofit/>
            </a:bodyPr>
            <a:lstStyle/>
            <a:p>
              <a:pPr algn="l"/>
              <a:r>
                <a:rPr lang="zh-CN" altLang="en-US">
                  <a:ea typeface="Noto Sans CJK SC Regular" panose="020B0500000000000000" pitchFamily="34" charset="-128"/>
                </a:rPr>
                <a:t>比 </a:t>
              </a:r>
              <a:r>
                <a:rPr lang="en-US" altLang="zh-CN">
                  <a:ea typeface="Noto Sans CJK SC Regular" panose="020B0500000000000000" pitchFamily="34" charset="-128"/>
                </a:rPr>
                <a:t>75% </a:t>
              </a:r>
              <a:r>
                <a:rPr lang="zh-CN" altLang="en-US">
                  <a:ea typeface="Noto Sans CJK SC Regular" panose="020B0500000000000000" pitchFamily="34" charset="-128"/>
                </a:rPr>
                <a:t>的人更具控制情绪响应性</a:t>
              </a:r>
              <a:endParaRPr lang="zh-CN" altLang="en-US" dirty="0">
                <a:ea typeface="Noto Sans CJK SC Regular" panose="020B0500000000000000" pitchFamily="34" charset="-128"/>
              </a:endParaRPr>
            </a:p>
          </p:txBody>
        </p:sp>
      </p:grpSp>
      <p:grpSp>
        <p:nvGrpSpPr>
          <p:cNvPr id="14" name="Group 13">
            <a:extLst>
              <a:ext uri="{FF2B5EF4-FFF2-40B4-BE49-F238E27FC236}">
                <a16:creationId xmlns:a16="http://schemas.microsoft.com/office/drawing/2014/main" id="{58E2CBAF-8773-4269-8452-5BBD7BAFD382}"/>
              </a:ext>
            </a:extLst>
          </p:cNvPr>
          <p:cNvGrpSpPr/>
          <p:nvPr/>
        </p:nvGrpSpPr>
        <p:grpSpPr>
          <a:xfrm>
            <a:off x="5660037" y="2036814"/>
            <a:ext cx="6068413" cy="836611"/>
            <a:chOff x="5660037" y="1917148"/>
            <a:chExt cx="6068413" cy="836611"/>
          </a:xfrm>
        </p:grpSpPr>
        <p:grpSp>
          <p:nvGrpSpPr>
            <p:cNvPr id="23" name="Group 22">
              <a:extLst>
                <a:ext uri="{FF2B5EF4-FFF2-40B4-BE49-F238E27FC236}">
                  <a16:creationId xmlns:a16="http://schemas.microsoft.com/office/drawing/2014/main" id="{9DAAA455-C246-40F5-82A8-3EE3CDBF3695}"/>
                </a:ext>
              </a:extLst>
            </p:cNvPr>
            <p:cNvGrpSpPr/>
            <p:nvPr/>
          </p:nvGrpSpPr>
          <p:grpSpPr>
            <a:xfrm>
              <a:off x="5660037" y="1917148"/>
              <a:ext cx="2493363" cy="836611"/>
              <a:chOff x="6624990" y="2020889"/>
              <a:chExt cx="2493363" cy="836611"/>
            </a:xfrm>
          </p:grpSpPr>
          <p:sp>
            <p:nvSpPr>
              <p:cNvPr id="15" name="Rectangle 14">
                <a:extLst>
                  <a:ext uri="{FF2B5EF4-FFF2-40B4-BE49-F238E27FC236}">
                    <a16:creationId xmlns:a16="http://schemas.microsoft.com/office/drawing/2014/main" id="{6722975C-8FDF-48D9-A7FE-464350B096D7}"/>
                  </a:ext>
                </a:extLst>
              </p:cNvPr>
              <p:cNvSpPr/>
              <p:nvPr/>
            </p:nvSpPr>
            <p:spPr bwMode="gray">
              <a:xfrm>
                <a:off x="7049452" y="2020889"/>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zh-CN" altLang="en-US" dirty="0">
                    <a:solidFill>
                      <a:schemeClr val="accent2"/>
                    </a:solidFill>
                    <a:latin typeface="Noto Sans CJK SC Black" panose="020B0A00000000000000" pitchFamily="34" charset="-128"/>
                    <a:ea typeface="Noto Sans CJK SC Black" panose="020B0A00000000000000" pitchFamily="34" charset="-128"/>
                  </a:rPr>
                  <a:t>控制</a:t>
                </a:r>
                <a:br>
                  <a:rPr lang="en-US" altLang="zh-CN" dirty="0">
                    <a:solidFill>
                      <a:schemeClr val="accent2"/>
                    </a:solidFill>
                    <a:latin typeface="Arial Black" panose="020B0A04020102020204" pitchFamily="34" charset="0"/>
                    <a:ea typeface="Noto Sans CJK SC Regular" panose="020B0500000000000000" pitchFamily="34" charset="-128"/>
                  </a:rPr>
                </a:br>
                <a:r>
                  <a:rPr lang="zh-CN" altLang="en-US" dirty="0">
                    <a:solidFill>
                      <a:schemeClr val="accent6"/>
                    </a:solidFill>
                    <a:ea typeface="Noto Sans CJK SC Regular" panose="020B0500000000000000" pitchFamily="34" charset="-128"/>
                  </a:rPr>
                  <a:t>中带少许</a:t>
                </a:r>
                <a:br>
                  <a:rPr lang="en-US" altLang="zh-CN" dirty="0">
                    <a:solidFill>
                      <a:schemeClr val="accent6"/>
                    </a:solidFill>
                    <a:ea typeface="Noto Sans CJK SC Regular" panose="020B0500000000000000" pitchFamily="34" charset="-128"/>
                  </a:rPr>
                </a:br>
                <a:r>
                  <a:rPr lang="zh-CN" altLang="en-US" dirty="0">
                    <a:solidFill>
                      <a:schemeClr val="accent2"/>
                    </a:solidFill>
                    <a:ea typeface="Noto Sans CJK SC Regular" panose="020B0500000000000000" pitchFamily="34" charset="-128"/>
                  </a:rPr>
                  <a:t>流露</a:t>
                </a:r>
              </a:p>
            </p:txBody>
          </p:sp>
          <p:sp>
            <p:nvSpPr>
              <p:cNvPr id="16" name="Arrow: Pentagon 15">
                <a:extLst>
                  <a:ext uri="{FF2B5EF4-FFF2-40B4-BE49-F238E27FC236}">
                    <a16:creationId xmlns:a16="http://schemas.microsoft.com/office/drawing/2014/main" id="{59675C37-0245-4282-9B07-FF0F5E0AAF50}"/>
                  </a:ext>
                </a:extLst>
              </p:cNvPr>
              <p:cNvSpPr/>
              <p:nvPr/>
            </p:nvSpPr>
            <p:spPr bwMode="gray">
              <a:xfrm flipH="1">
                <a:off x="6624990" y="2230477"/>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grpSp>
        <p:sp>
          <p:nvSpPr>
            <p:cNvPr id="25" name="TextBox 24">
              <a:extLst>
                <a:ext uri="{FF2B5EF4-FFF2-40B4-BE49-F238E27FC236}">
                  <a16:creationId xmlns:a16="http://schemas.microsoft.com/office/drawing/2014/main" id="{9F798901-29FC-4C59-90B7-E4CEDD1CB198}"/>
                </a:ext>
              </a:extLst>
            </p:cNvPr>
            <p:cNvSpPr txBox="1"/>
            <p:nvPr/>
          </p:nvSpPr>
          <p:spPr>
            <a:xfrm>
              <a:off x="8350250" y="1917148"/>
              <a:ext cx="3378200" cy="836611"/>
            </a:xfrm>
            <a:prstGeom prst="rect">
              <a:avLst/>
            </a:prstGeom>
            <a:noFill/>
          </p:spPr>
          <p:txBody>
            <a:bodyPr wrap="square" lIns="0" tIns="0" rIns="0" bIns="0" anchor="ctr">
              <a:noAutofit/>
            </a:bodyPr>
            <a:lstStyle/>
            <a:p>
              <a:pPr algn="l"/>
              <a:r>
                <a:rPr lang="zh-CN" altLang="en-US">
                  <a:ea typeface="Noto Sans CJK SC Regular" panose="020B0500000000000000" pitchFamily="34" charset="-128"/>
                </a:rPr>
                <a:t>比 </a:t>
              </a:r>
              <a:r>
                <a:rPr lang="en-US" altLang="zh-CN">
                  <a:ea typeface="Noto Sans CJK SC Regular" panose="020B0500000000000000" pitchFamily="34" charset="-128"/>
                </a:rPr>
                <a:t>50% </a:t>
              </a:r>
              <a:r>
                <a:rPr lang="zh-CN" altLang="en-US">
                  <a:ea typeface="Noto Sans CJK SC Regular" panose="020B0500000000000000" pitchFamily="34" charset="-128"/>
                </a:rPr>
                <a:t>的人更具控制情绪响应性</a:t>
              </a:r>
              <a:endParaRPr lang="zh-CN" altLang="en-US" dirty="0">
                <a:ea typeface="Noto Sans CJK SC Regular" panose="020B0500000000000000" pitchFamily="34" charset="-128"/>
              </a:endParaRPr>
            </a:p>
          </p:txBody>
        </p:sp>
      </p:grpSp>
      <p:grpSp>
        <p:nvGrpSpPr>
          <p:cNvPr id="13" name="Group 12">
            <a:extLst>
              <a:ext uri="{FF2B5EF4-FFF2-40B4-BE49-F238E27FC236}">
                <a16:creationId xmlns:a16="http://schemas.microsoft.com/office/drawing/2014/main" id="{2D553880-D618-499F-9D48-2AAC0BC6E4B0}"/>
              </a:ext>
            </a:extLst>
          </p:cNvPr>
          <p:cNvGrpSpPr/>
          <p:nvPr/>
        </p:nvGrpSpPr>
        <p:grpSpPr>
          <a:xfrm>
            <a:off x="5660037" y="3391324"/>
            <a:ext cx="6087463" cy="836611"/>
            <a:chOff x="5660037" y="3111224"/>
            <a:chExt cx="6087463" cy="836611"/>
          </a:xfrm>
        </p:grpSpPr>
        <p:grpSp>
          <p:nvGrpSpPr>
            <p:cNvPr id="24" name="Group 23">
              <a:extLst>
                <a:ext uri="{FF2B5EF4-FFF2-40B4-BE49-F238E27FC236}">
                  <a16:creationId xmlns:a16="http://schemas.microsoft.com/office/drawing/2014/main" id="{A1CC8CCB-C56F-4FE8-A8E2-C4C10D274766}"/>
                </a:ext>
              </a:extLst>
            </p:cNvPr>
            <p:cNvGrpSpPr/>
            <p:nvPr/>
          </p:nvGrpSpPr>
          <p:grpSpPr>
            <a:xfrm>
              <a:off x="5660037" y="3111224"/>
              <a:ext cx="2493363" cy="836611"/>
              <a:chOff x="6619875" y="2921246"/>
              <a:chExt cx="2493363" cy="836611"/>
            </a:xfrm>
          </p:grpSpPr>
          <p:sp>
            <p:nvSpPr>
              <p:cNvPr id="17" name="Rectangle 16">
                <a:extLst>
                  <a:ext uri="{FF2B5EF4-FFF2-40B4-BE49-F238E27FC236}">
                    <a16:creationId xmlns:a16="http://schemas.microsoft.com/office/drawing/2014/main" id="{C1CA5E8C-1141-4DAC-97BF-E6250A6EAB72}"/>
                  </a:ext>
                </a:extLst>
              </p:cNvPr>
              <p:cNvSpPr/>
              <p:nvPr/>
            </p:nvSpPr>
            <p:spPr bwMode="gray">
              <a:xfrm>
                <a:off x="7044337" y="2921246"/>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zh-CN" altLang="en-US" dirty="0">
                    <a:solidFill>
                      <a:schemeClr val="accent2"/>
                    </a:solidFill>
                    <a:latin typeface="Noto Sans CJK SC Black" panose="020B0A00000000000000" pitchFamily="34" charset="-128"/>
                    <a:ea typeface="Noto Sans CJK SC Black" panose="020B0A00000000000000" pitchFamily="34" charset="-128"/>
                  </a:rPr>
                  <a:t>流露</a:t>
                </a:r>
                <a:br>
                  <a:rPr lang="en-US" altLang="zh-CN" dirty="0">
                    <a:solidFill>
                      <a:schemeClr val="accent2"/>
                    </a:solidFill>
                    <a:latin typeface="Arial Black" panose="020B0A04020102020204" pitchFamily="34" charset="0"/>
                    <a:ea typeface="Noto Sans CJK SC Regular" panose="020B0500000000000000" pitchFamily="34" charset="-128"/>
                  </a:rPr>
                </a:br>
                <a:r>
                  <a:rPr lang="zh-CN" altLang="en-US" dirty="0">
                    <a:solidFill>
                      <a:schemeClr val="accent6"/>
                    </a:solidFill>
                    <a:ea typeface="Noto Sans CJK SC Regular" panose="020B0500000000000000" pitchFamily="34" charset="-128"/>
                  </a:rPr>
                  <a:t>中带少许</a:t>
                </a:r>
                <a:br>
                  <a:rPr lang="en-US" altLang="zh-CN" dirty="0">
                    <a:solidFill>
                      <a:schemeClr val="accent6"/>
                    </a:solidFill>
                    <a:ea typeface="Noto Sans CJK SC Regular" panose="020B0500000000000000" pitchFamily="34" charset="-128"/>
                  </a:rPr>
                </a:br>
                <a:r>
                  <a:rPr lang="zh-CN" altLang="en-US" dirty="0">
                    <a:solidFill>
                      <a:schemeClr val="accent2"/>
                    </a:solidFill>
                    <a:ea typeface="Noto Sans CJK SC Regular" panose="020B0500000000000000" pitchFamily="34" charset="-128"/>
                  </a:rPr>
                  <a:t>控制</a:t>
                </a:r>
              </a:p>
            </p:txBody>
          </p:sp>
          <p:sp>
            <p:nvSpPr>
              <p:cNvPr id="18" name="Arrow: Pentagon 17">
                <a:extLst>
                  <a:ext uri="{FF2B5EF4-FFF2-40B4-BE49-F238E27FC236}">
                    <a16:creationId xmlns:a16="http://schemas.microsoft.com/office/drawing/2014/main" id="{918D6F65-2925-4FC1-B1E1-7E8E8FE919EB}"/>
                  </a:ext>
                </a:extLst>
              </p:cNvPr>
              <p:cNvSpPr/>
              <p:nvPr/>
            </p:nvSpPr>
            <p:spPr bwMode="gray">
              <a:xfrm flipH="1">
                <a:off x="6619875" y="3130834"/>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grpSp>
        <p:sp>
          <p:nvSpPr>
            <p:cNvPr id="26" name="TextBox 25">
              <a:extLst>
                <a:ext uri="{FF2B5EF4-FFF2-40B4-BE49-F238E27FC236}">
                  <a16:creationId xmlns:a16="http://schemas.microsoft.com/office/drawing/2014/main" id="{2E02BCBC-2639-47C8-B556-0F015F6C42CE}"/>
                </a:ext>
              </a:extLst>
            </p:cNvPr>
            <p:cNvSpPr txBox="1"/>
            <p:nvPr/>
          </p:nvSpPr>
          <p:spPr>
            <a:xfrm>
              <a:off x="8369300" y="3111224"/>
              <a:ext cx="3378200" cy="836611"/>
            </a:xfrm>
            <a:prstGeom prst="rect">
              <a:avLst/>
            </a:prstGeom>
            <a:noFill/>
          </p:spPr>
          <p:txBody>
            <a:bodyPr wrap="square" lIns="0" tIns="0" rIns="0" bIns="0" anchor="ctr">
              <a:noAutofit/>
            </a:bodyPr>
            <a:lstStyle/>
            <a:p>
              <a:pPr algn="l"/>
              <a:r>
                <a:rPr lang="zh-CN" altLang="en-US">
                  <a:ea typeface="Noto Sans CJK SC Regular" panose="020B0500000000000000" pitchFamily="34" charset="-128"/>
                </a:rPr>
                <a:t>比 </a:t>
              </a:r>
              <a:r>
                <a:rPr lang="en-US" altLang="zh-CN">
                  <a:ea typeface="Noto Sans CJK SC Regular" panose="020B0500000000000000" pitchFamily="34" charset="-128"/>
                </a:rPr>
                <a:t>50% </a:t>
              </a:r>
              <a:r>
                <a:rPr lang="zh-CN" altLang="en-US">
                  <a:ea typeface="Noto Sans CJK SC Regular" panose="020B0500000000000000" pitchFamily="34" charset="-128"/>
                </a:rPr>
                <a:t>的人更具流露情绪响应性</a:t>
              </a:r>
              <a:endParaRPr lang="zh-CN" altLang="en-US" dirty="0">
                <a:ea typeface="Noto Sans CJK SC Regular" panose="020B0500000000000000" pitchFamily="34" charset="-128"/>
              </a:endParaRPr>
            </a:p>
          </p:txBody>
        </p:sp>
      </p:grpSp>
      <p:grpSp>
        <p:nvGrpSpPr>
          <p:cNvPr id="10" name="Group 9">
            <a:extLst>
              <a:ext uri="{FF2B5EF4-FFF2-40B4-BE49-F238E27FC236}">
                <a16:creationId xmlns:a16="http://schemas.microsoft.com/office/drawing/2014/main" id="{E2877A92-27D2-4E89-B385-2A8B50D5CFA6}"/>
              </a:ext>
            </a:extLst>
          </p:cNvPr>
          <p:cNvGrpSpPr/>
          <p:nvPr/>
        </p:nvGrpSpPr>
        <p:grpSpPr>
          <a:xfrm>
            <a:off x="5660037" y="4745834"/>
            <a:ext cx="6068413" cy="836611"/>
            <a:chOff x="5660037" y="4305300"/>
            <a:chExt cx="6068413" cy="836611"/>
          </a:xfrm>
        </p:grpSpPr>
        <p:grpSp>
          <p:nvGrpSpPr>
            <p:cNvPr id="21" name="Group 20">
              <a:extLst>
                <a:ext uri="{FF2B5EF4-FFF2-40B4-BE49-F238E27FC236}">
                  <a16:creationId xmlns:a16="http://schemas.microsoft.com/office/drawing/2014/main" id="{232B3D1E-0E3A-404D-872C-04755308C78E}"/>
                </a:ext>
              </a:extLst>
            </p:cNvPr>
            <p:cNvGrpSpPr/>
            <p:nvPr/>
          </p:nvGrpSpPr>
          <p:grpSpPr>
            <a:xfrm>
              <a:off x="5660037" y="4305300"/>
              <a:ext cx="2493363" cy="836611"/>
              <a:chOff x="6619875" y="3822472"/>
              <a:chExt cx="2493363" cy="836611"/>
            </a:xfrm>
          </p:grpSpPr>
          <p:sp>
            <p:nvSpPr>
              <p:cNvPr id="19" name="Rectangle 18">
                <a:extLst>
                  <a:ext uri="{FF2B5EF4-FFF2-40B4-BE49-F238E27FC236}">
                    <a16:creationId xmlns:a16="http://schemas.microsoft.com/office/drawing/2014/main" id="{402A467D-4668-487D-B191-60D600870E70}"/>
                  </a:ext>
                </a:extLst>
              </p:cNvPr>
              <p:cNvSpPr/>
              <p:nvPr/>
            </p:nvSpPr>
            <p:spPr bwMode="gray">
              <a:xfrm>
                <a:off x="7044337" y="3822472"/>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zh-CN" altLang="en-US" sz="1800" dirty="0">
                    <a:solidFill>
                      <a:schemeClr val="accent6"/>
                    </a:solidFill>
                    <a:ea typeface="Noto Sans CJK SC Regular" panose="020B0500000000000000" pitchFamily="34" charset="-128"/>
                  </a:rPr>
                  <a:t>较为</a:t>
                </a:r>
                <a:br>
                  <a:rPr lang="en-US" altLang="zh-CN" sz="1800" dirty="0">
                    <a:solidFill>
                      <a:schemeClr val="accent6"/>
                    </a:solidFill>
                    <a:ea typeface="Noto Sans CJK SC Regular" panose="020B0500000000000000" pitchFamily="34" charset="-128"/>
                  </a:rPr>
                </a:br>
                <a:r>
                  <a:rPr lang="zh-CN" altLang="en-US" dirty="0">
                    <a:solidFill>
                      <a:schemeClr val="accent2"/>
                    </a:solidFill>
                    <a:latin typeface="Noto Sans CJK SC Black" panose="020B0A00000000000000" pitchFamily="34" charset="-128"/>
                    <a:ea typeface="Noto Sans CJK SC Black" panose="020B0A00000000000000" pitchFamily="34" charset="-128"/>
                  </a:rPr>
                  <a:t>流露</a:t>
                </a:r>
                <a:br>
                  <a:rPr lang="en-US" altLang="zh-CN" dirty="0">
                    <a:solidFill>
                      <a:schemeClr val="accent2"/>
                    </a:solidFill>
                    <a:latin typeface="Arial Black" panose="020B0A04020102020204" pitchFamily="34" charset="0"/>
                    <a:ea typeface="Noto Sans CJK SC Regular" panose="020B0500000000000000" pitchFamily="34" charset="-128"/>
                  </a:rPr>
                </a:br>
                <a:r>
                  <a:rPr lang="zh-CN" altLang="en-US" dirty="0">
                    <a:solidFill>
                      <a:schemeClr val="accent2"/>
                    </a:solidFill>
                    <a:latin typeface="Arial Black" panose="020B0A04020102020204" pitchFamily="34" charset="0"/>
                    <a:ea typeface="Noto Sans CJK SC Regular" panose="020B0500000000000000" pitchFamily="34" charset="-128"/>
                  </a:rPr>
                  <a:t>情绪</a:t>
                </a:r>
              </a:p>
            </p:txBody>
          </p:sp>
          <p:sp>
            <p:nvSpPr>
              <p:cNvPr id="20" name="Arrow: Pentagon 19">
                <a:extLst>
                  <a:ext uri="{FF2B5EF4-FFF2-40B4-BE49-F238E27FC236}">
                    <a16:creationId xmlns:a16="http://schemas.microsoft.com/office/drawing/2014/main" id="{D16D6B7F-27F1-4192-9E13-AD2739B157CD}"/>
                  </a:ext>
                </a:extLst>
              </p:cNvPr>
              <p:cNvSpPr/>
              <p:nvPr/>
            </p:nvSpPr>
            <p:spPr bwMode="gray">
              <a:xfrm flipH="1">
                <a:off x="6619875" y="4032060"/>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grpSp>
        <p:sp>
          <p:nvSpPr>
            <p:cNvPr id="27" name="TextBox 26">
              <a:extLst>
                <a:ext uri="{FF2B5EF4-FFF2-40B4-BE49-F238E27FC236}">
                  <a16:creationId xmlns:a16="http://schemas.microsoft.com/office/drawing/2014/main" id="{E2EE91D7-0C7C-44DB-9DBE-1351CE65BB9D}"/>
                </a:ext>
              </a:extLst>
            </p:cNvPr>
            <p:cNvSpPr txBox="1"/>
            <p:nvPr/>
          </p:nvSpPr>
          <p:spPr>
            <a:xfrm>
              <a:off x="8350250" y="4305300"/>
              <a:ext cx="3378200" cy="836611"/>
            </a:xfrm>
            <a:prstGeom prst="rect">
              <a:avLst/>
            </a:prstGeom>
            <a:noFill/>
          </p:spPr>
          <p:txBody>
            <a:bodyPr wrap="square" lIns="0" tIns="0" rIns="0" bIns="0" anchor="ctr">
              <a:noAutofit/>
            </a:bodyPr>
            <a:lstStyle/>
            <a:p>
              <a:pPr algn="l"/>
              <a:r>
                <a:rPr lang="zh-CN" altLang="en-US">
                  <a:ea typeface="Noto Sans CJK SC Regular" panose="020B0500000000000000" pitchFamily="34" charset="-128"/>
                </a:rPr>
                <a:t>比 </a:t>
              </a:r>
              <a:r>
                <a:rPr lang="en-US" altLang="zh-CN">
                  <a:ea typeface="Noto Sans CJK SC Regular" panose="020B0500000000000000" pitchFamily="34" charset="-128"/>
                </a:rPr>
                <a:t>75% </a:t>
              </a:r>
              <a:r>
                <a:rPr lang="zh-CN" altLang="en-US">
                  <a:ea typeface="Noto Sans CJK SC Regular" panose="020B0500000000000000" pitchFamily="34" charset="-128"/>
                </a:rPr>
                <a:t>的人更具流露情绪响应性</a:t>
              </a:r>
              <a:endParaRPr lang="zh-CN" altLang="en-US" dirty="0">
                <a:ea typeface="Noto Sans CJK SC Regular" panose="020B0500000000000000" pitchFamily="34" charset="-128"/>
              </a:endParaRPr>
            </a:p>
          </p:txBody>
        </p:sp>
      </p:grpSp>
      <p:sp>
        <p:nvSpPr>
          <p:cNvPr id="29" name="TextBox 28">
            <a:extLst>
              <a:ext uri="{FF2B5EF4-FFF2-40B4-BE49-F238E27FC236}">
                <a16:creationId xmlns:a16="http://schemas.microsoft.com/office/drawing/2014/main" id="{AC4C3919-0CE2-439F-8B2F-454BD8117714}"/>
              </a:ext>
            </a:extLst>
          </p:cNvPr>
          <p:cNvSpPr txBox="1"/>
          <p:nvPr/>
        </p:nvSpPr>
        <p:spPr>
          <a:xfrm>
            <a:off x="6990709" y="377591"/>
            <a:ext cx="128240" cy="276999"/>
          </a:xfrm>
          <a:prstGeom prst="rect">
            <a:avLst/>
          </a:prstGeom>
          <a:noFill/>
        </p:spPr>
        <p:txBody>
          <a:bodyPr wrap="square" lIns="0" tIns="0" rIns="0" bIns="0">
            <a:noAutofit/>
          </a:bodyPr>
          <a:lstStyle/>
          <a:p>
            <a:pPr algn="l">
              <a:defRPr b="1"/>
            </a:pPr>
            <a:r>
              <a:rPr lang="en-US" altLang="zh-CN" dirty="0">
                <a:ea typeface="Noto Sans CJK SC Bold" panose="020B0800000000000000" pitchFamily="34" charset="-128"/>
              </a:rPr>
              <a:t>1</a:t>
            </a:r>
          </a:p>
        </p:txBody>
      </p:sp>
      <p:sp>
        <p:nvSpPr>
          <p:cNvPr id="30" name="TextBox 29">
            <a:extLst>
              <a:ext uri="{FF2B5EF4-FFF2-40B4-BE49-F238E27FC236}">
                <a16:creationId xmlns:a16="http://schemas.microsoft.com/office/drawing/2014/main" id="{78D9B7CE-07F1-4F2C-91C0-F8D2486AFFC7}"/>
              </a:ext>
            </a:extLst>
          </p:cNvPr>
          <p:cNvSpPr txBox="1"/>
          <p:nvPr/>
        </p:nvSpPr>
        <p:spPr>
          <a:xfrm>
            <a:off x="6990709" y="1735878"/>
            <a:ext cx="128240" cy="276999"/>
          </a:xfrm>
          <a:prstGeom prst="rect">
            <a:avLst/>
          </a:prstGeom>
          <a:noFill/>
        </p:spPr>
        <p:txBody>
          <a:bodyPr wrap="square" lIns="0" tIns="0" rIns="0" bIns="0">
            <a:noAutofit/>
          </a:bodyPr>
          <a:lstStyle/>
          <a:p>
            <a:pPr algn="l">
              <a:defRPr b="1"/>
            </a:pPr>
            <a:r>
              <a:rPr lang="en-US" altLang="zh-CN" dirty="0">
                <a:ea typeface="Noto Sans CJK SC Bold" panose="020B0800000000000000" pitchFamily="34" charset="-128"/>
              </a:rPr>
              <a:t>2</a:t>
            </a:r>
          </a:p>
        </p:txBody>
      </p:sp>
      <p:sp>
        <p:nvSpPr>
          <p:cNvPr id="31" name="TextBox 30">
            <a:extLst>
              <a:ext uri="{FF2B5EF4-FFF2-40B4-BE49-F238E27FC236}">
                <a16:creationId xmlns:a16="http://schemas.microsoft.com/office/drawing/2014/main" id="{353DAB5B-3F17-45A2-90D7-71305B7F4A22}"/>
              </a:ext>
            </a:extLst>
          </p:cNvPr>
          <p:cNvSpPr txBox="1"/>
          <p:nvPr/>
        </p:nvSpPr>
        <p:spPr>
          <a:xfrm>
            <a:off x="6990709" y="3097959"/>
            <a:ext cx="128240" cy="276999"/>
          </a:xfrm>
          <a:prstGeom prst="rect">
            <a:avLst/>
          </a:prstGeom>
          <a:noFill/>
        </p:spPr>
        <p:txBody>
          <a:bodyPr wrap="square" lIns="0" tIns="0" rIns="0" bIns="0">
            <a:noAutofit/>
          </a:bodyPr>
          <a:lstStyle/>
          <a:p>
            <a:pPr algn="l">
              <a:defRPr b="1"/>
            </a:pPr>
            <a:r>
              <a:rPr lang="en-US" altLang="zh-CN" dirty="0">
                <a:ea typeface="Noto Sans CJK SC Bold" panose="020B0800000000000000" pitchFamily="34" charset="-128"/>
              </a:rPr>
              <a:t>3</a:t>
            </a:r>
          </a:p>
        </p:txBody>
      </p:sp>
      <p:sp>
        <p:nvSpPr>
          <p:cNvPr id="32" name="TextBox 31">
            <a:extLst>
              <a:ext uri="{FF2B5EF4-FFF2-40B4-BE49-F238E27FC236}">
                <a16:creationId xmlns:a16="http://schemas.microsoft.com/office/drawing/2014/main" id="{70A9AA6F-F6A0-41F5-B1DD-F96A13D116DD}"/>
              </a:ext>
            </a:extLst>
          </p:cNvPr>
          <p:cNvSpPr txBox="1"/>
          <p:nvPr/>
        </p:nvSpPr>
        <p:spPr>
          <a:xfrm>
            <a:off x="6990709" y="4468835"/>
            <a:ext cx="128240" cy="276999"/>
          </a:xfrm>
          <a:prstGeom prst="rect">
            <a:avLst/>
          </a:prstGeom>
          <a:noFill/>
        </p:spPr>
        <p:txBody>
          <a:bodyPr wrap="square" lIns="0" tIns="0" rIns="0" bIns="0">
            <a:noAutofit/>
          </a:bodyPr>
          <a:lstStyle/>
          <a:p>
            <a:pPr algn="l">
              <a:defRPr b="1"/>
            </a:pPr>
            <a:r>
              <a:rPr lang="en-US" altLang="zh-CN" dirty="0">
                <a:ea typeface="Noto Sans CJK SC Bold" panose="020B0800000000000000" pitchFamily="34" charset="-128"/>
              </a:rPr>
              <a:t>4</a:t>
            </a:r>
          </a:p>
        </p:txBody>
      </p:sp>
      <p:sp>
        <p:nvSpPr>
          <p:cNvPr id="38" name="Content Placeholder 2">
            <a:extLst>
              <a:ext uri="{FF2B5EF4-FFF2-40B4-BE49-F238E27FC236}">
                <a16:creationId xmlns:a16="http://schemas.microsoft.com/office/drawing/2014/main" id="{93371FDF-7ABC-49B9-96F5-333A8FA59843}"/>
              </a:ext>
            </a:extLst>
          </p:cNvPr>
          <p:cNvSpPr txBox="1">
            <a:spLocks/>
          </p:cNvSpPr>
          <p:nvPr/>
        </p:nvSpPr>
        <p:spPr>
          <a:xfrm>
            <a:off x="4170364" y="228601"/>
            <a:ext cx="1426668" cy="5715000"/>
          </a:xfrm>
          <a:prstGeom prst="rect">
            <a:avLst/>
          </a:prstGeom>
          <a:solidFill>
            <a:srgbClr val="ECECEC"/>
          </a:solidFill>
        </p:spPr>
        <p:txBody>
          <a:bodyPr vert="horz" wrap="square" lIns="91440" tIns="91440" rIns="91440" bIns="91440">
            <a:noAutofit/>
          </a:bodyPr>
          <a:lstStyle>
            <a:lvl1pPr marL="0" indent="0" algn="l" defTabSz="914400" rtl="0" eaLnBrk="1" latinLnBrk="0" hangingPunct="1">
              <a:lnSpc>
                <a:spcPct val="90000"/>
              </a:lnSpc>
              <a:spcBef>
                <a:spcPts val="1000"/>
              </a:spcBef>
              <a:spcAft>
                <a:spcPts val="500"/>
              </a:spcAft>
              <a:buFont typeface="Georgia Pro" panose="02040502050405020303" pitchFamily="18"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zh-CN" altLang="en-US">
                <a:ea typeface="Noto Sans CJK SC Regular" panose="020B0500000000000000" pitchFamily="34" charset="-128"/>
              </a:rPr>
              <a:t> </a:t>
            </a:r>
            <a:endParaRPr lang="zh-CN" altLang="en-US" dirty="0">
              <a:ea typeface="Noto Sans CJK SC Regular" panose="020B0500000000000000" pitchFamily="34" charset="-128"/>
            </a:endParaRPr>
          </a:p>
        </p:txBody>
      </p:sp>
      <p:sp>
        <p:nvSpPr>
          <p:cNvPr id="8" name="Freeform: Shape 7">
            <a:extLst>
              <a:ext uri="{FF2B5EF4-FFF2-40B4-BE49-F238E27FC236}">
                <a16:creationId xmlns:a16="http://schemas.microsoft.com/office/drawing/2014/main" id="{C5B7E59E-90CB-4546-BF96-82CF5F39F8E9}"/>
              </a:ext>
            </a:extLst>
          </p:cNvPr>
          <p:cNvSpPr/>
          <p:nvPr/>
        </p:nvSpPr>
        <p:spPr bwMode="gray">
          <a:xfrm rot="16200000" flipV="1">
            <a:off x="2475371" y="2989170"/>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dirty="0">
              <a:solidFill>
                <a:schemeClr val="bg1"/>
              </a:solidFill>
              <a:ea typeface="Noto Sans CJK SC Regular" panose="020B0500000000000000" pitchFamily="34" charset="-128"/>
            </a:endParaRPr>
          </a:p>
        </p:txBody>
      </p:sp>
    </p:spTree>
    <p:extLst>
      <p:ext uri="{BB962C8B-B14F-4D97-AF65-F5344CB8AC3E}">
        <p14:creationId xmlns:p14="http://schemas.microsoft.com/office/powerpoint/2010/main" val="18762391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ppt_x</p:attrName>
                                        </p:attrNameLst>
                                      </p:cBhvr>
                                      <p:tavLst>
                                        <p:tav tm="0">
                                          <p:val>
                                            <p:strVal val="#ppt_x-#ppt_w*1.125000"/>
                                          </p:val>
                                        </p:tav>
                                        <p:tav tm="100000">
                                          <p:val>
                                            <p:strVal val="#ppt_x"/>
                                          </p:val>
                                        </p:tav>
                                      </p:tavLst>
                                    </p:anim>
                                    <p:animEffect transition="in" filter="wipe(right)">
                                      <p:cBhvr>
                                        <p:cTn id="8" dur="500"/>
                                        <p:tgtEl>
                                          <p:spTgt spid="28"/>
                                        </p:tgtEl>
                                      </p:cBhvr>
                                    </p:animEffect>
                                  </p:childTnLst>
                                </p:cTn>
                              </p:par>
                              <p:par>
                                <p:cTn id="9" presetID="2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p:tgtEl>
                                          <p:spTgt spid="14"/>
                                        </p:tgtEl>
                                        <p:attrNameLst>
                                          <p:attrName>ppt_x</p:attrName>
                                        </p:attrNameLst>
                                      </p:cBhvr>
                                      <p:tavLst>
                                        <p:tav tm="0">
                                          <p:val>
                                            <p:strVal val="#ppt_x-#ppt_w*1.125000"/>
                                          </p:val>
                                        </p:tav>
                                        <p:tav tm="100000">
                                          <p:val>
                                            <p:strVal val="#ppt_x"/>
                                          </p:val>
                                        </p:tav>
                                      </p:tavLst>
                                    </p:anim>
                                    <p:animEffect transition="in" filter="wipe(right)">
                                      <p:cBhvr>
                                        <p:cTn id="17" dur="500"/>
                                        <p:tgtEl>
                                          <p:spTgt spid="1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right)">
                                      <p:cBhvr>
                                        <p:cTn id="26" dur="500"/>
                                        <p:tgtEl>
                                          <p:spTgt spid="13"/>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down)">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8"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p:tgtEl>
                                          <p:spTgt spid="10"/>
                                        </p:tgtEl>
                                        <p:attrNameLst>
                                          <p:attrName>ppt_x</p:attrName>
                                        </p:attrNameLst>
                                      </p:cBhvr>
                                      <p:tavLst>
                                        <p:tav tm="0">
                                          <p:val>
                                            <p:strVal val="#ppt_x-#ppt_w*1.125000"/>
                                          </p:val>
                                        </p:tav>
                                        <p:tav tm="100000">
                                          <p:val>
                                            <p:strVal val="#ppt_x"/>
                                          </p:val>
                                        </p:tav>
                                      </p:tavLst>
                                    </p:anim>
                                    <p:animEffect transition="in" filter="wipe(right)">
                                      <p:cBhvr>
                                        <p:cTn id="35" dur="500"/>
                                        <p:tgtEl>
                                          <p:spTgt spid="10"/>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down)">
                                      <p:cBhvr>
                                        <p:cTn id="3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CA48CE18-3A6A-2B4E-9709-C3F83B6B72F9}"/>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6" name="Slide Number Placeholder 5">
            <a:extLst>
              <a:ext uri="{FF2B5EF4-FFF2-40B4-BE49-F238E27FC236}">
                <a16:creationId xmlns:a16="http://schemas.microsoft.com/office/drawing/2014/main" id="{1F78D09A-C818-4F8A-BFB7-1E1349EF6CEA}"/>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48</a:t>
            </a:fld>
            <a:endParaRPr lang="zh-CN" altLang="en-US" sz="1000" dirty="0">
              <a:solidFill>
                <a:srgbClr val="898989"/>
              </a:solidFill>
              <a:ea typeface="Noto Sans CJK SC Regular" panose="020B0500000000000000" pitchFamily="34" charset="-128"/>
            </a:endParaRPr>
          </a:p>
        </p:txBody>
      </p:sp>
      <p:pic>
        <p:nvPicPr>
          <p:cNvPr id="3" name="Picture 2" descr="Graphical user interface, website&#10;&#10;Description automatically generated">
            <a:extLst>
              <a:ext uri="{FF2B5EF4-FFF2-40B4-BE49-F238E27FC236}">
                <a16:creationId xmlns:a16="http://schemas.microsoft.com/office/drawing/2014/main" id="{B82A39F6-F94A-53D8-489C-CC2015452F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555" y="315026"/>
            <a:ext cx="4451468" cy="5760720"/>
          </a:xfrm>
          <a:prstGeom prst="rect">
            <a:avLst/>
          </a:prstGeom>
          <a:ln>
            <a:solidFill>
              <a:schemeClr val="tx1"/>
            </a:solidFill>
          </a:ln>
        </p:spPr>
      </p:pic>
      <p:pic>
        <p:nvPicPr>
          <p:cNvPr id="5" name="Picture 4" descr="Graphical user interface&#10;&#10;Description automatically generated">
            <a:extLst>
              <a:ext uri="{FF2B5EF4-FFF2-40B4-BE49-F238E27FC236}">
                <a16:creationId xmlns:a16="http://schemas.microsoft.com/office/drawing/2014/main" id="{8B0418E3-581D-F0AA-D2CC-20FD91B0B4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4977" y="315026"/>
            <a:ext cx="4451468" cy="5760720"/>
          </a:xfrm>
          <a:prstGeom prst="rect">
            <a:avLst/>
          </a:prstGeom>
          <a:ln>
            <a:solidFill>
              <a:schemeClr val="tx1"/>
            </a:solidFill>
          </a:ln>
        </p:spPr>
      </p:pic>
    </p:spTree>
    <p:extLst>
      <p:ext uri="{BB962C8B-B14F-4D97-AF65-F5344CB8AC3E}">
        <p14:creationId xmlns:p14="http://schemas.microsoft.com/office/powerpoint/2010/main" val="1438321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A2D52A1C-EC2D-4121-8E45-43F178583C6F}"/>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49</a:t>
            </a:fld>
            <a:endParaRPr lang="zh-CN" altLang="en-US" sz="1000" dirty="0">
              <a:solidFill>
                <a:srgbClr val="898989"/>
              </a:solidFill>
              <a:ea typeface="Noto Sans CJK SC Regular" panose="020B0500000000000000" pitchFamily="34" charset="-128"/>
            </a:endParaRPr>
          </a:p>
        </p:txBody>
      </p:sp>
      <p:sp>
        <p:nvSpPr>
          <p:cNvPr id="5" name="Footer Placeholder 3">
            <a:extLst>
              <a:ext uri="{FF2B5EF4-FFF2-40B4-BE49-F238E27FC236}">
                <a16:creationId xmlns:a16="http://schemas.microsoft.com/office/drawing/2014/main" id="{2C4D629D-2A68-43F1-866E-0AF3A1875C65}"/>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3" name="Picture 2" descr="Diagram&#10;&#10;Description automatically generated">
            <a:extLst>
              <a:ext uri="{FF2B5EF4-FFF2-40B4-BE49-F238E27FC236}">
                <a16:creationId xmlns:a16="http://schemas.microsoft.com/office/drawing/2014/main" id="{C1036B47-F114-2EB7-8E1C-F27E9D967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732" y="315026"/>
            <a:ext cx="4452071" cy="5760720"/>
          </a:xfrm>
          <a:prstGeom prst="rect">
            <a:avLst/>
          </a:prstGeom>
          <a:ln>
            <a:solidFill>
              <a:schemeClr val="tx1"/>
            </a:solidFill>
          </a:ln>
        </p:spPr>
      </p:pic>
      <p:pic>
        <p:nvPicPr>
          <p:cNvPr id="7" name="Picture 6" descr="Diagram&#10;&#10;Description automatically generated with medium confidence">
            <a:extLst>
              <a:ext uri="{FF2B5EF4-FFF2-40B4-BE49-F238E27FC236}">
                <a16:creationId xmlns:a16="http://schemas.microsoft.com/office/drawing/2014/main" id="{8E30DB0B-1EF3-3876-88F6-340BBE6CC1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9198" y="315026"/>
            <a:ext cx="4451974" cy="5760720"/>
          </a:xfrm>
          <a:prstGeom prst="rect">
            <a:avLst/>
          </a:prstGeom>
          <a:ln>
            <a:solidFill>
              <a:schemeClr val="tx1"/>
            </a:solidFill>
          </a:ln>
        </p:spPr>
      </p:pic>
    </p:spTree>
    <p:extLst>
      <p:ext uri="{BB962C8B-B14F-4D97-AF65-F5344CB8AC3E}">
        <p14:creationId xmlns:p14="http://schemas.microsoft.com/office/powerpoint/2010/main" val="3736169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a:lstStyle/>
          <a:p>
            <a:r>
              <a:rPr lang="zh-CN" altLang="en-US" dirty="0">
                <a:solidFill>
                  <a:schemeClr val="accent2"/>
                </a:solidFill>
                <a:ea typeface="Noto Sans CJK SC Bold" panose="020B0800000000000000" pitchFamily="34" charset="-128"/>
              </a:rPr>
              <a:t>介绍</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p:txBody>
          <a:bodyPr wrap="square"/>
          <a:lstStyle/>
          <a:p>
            <a:pPr>
              <a:defRPr sz="2400" kern="0">
                <a:ea typeface="Arial" panose="020B0604020202020204" pitchFamily="34" charset="0"/>
              </a:defRPr>
            </a:pPr>
            <a:r>
              <a:rPr lang="zh-CN" altLang="en-US">
                <a:ea typeface="Noto Sans CJK SC Regular" panose="020B0500000000000000" pitchFamily="34" charset="-128"/>
              </a:rPr>
              <a:t>姓名</a:t>
            </a:r>
          </a:p>
          <a:p>
            <a:pPr>
              <a:defRPr sz="2400" kern="0">
                <a:ea typeface="Arial" panose="020B0604020202020204" pitchFamily="34" charset="0"/>
              </a:defRPr>
            </a:pPr>
            <a:r>
              <a:rPr lang="zh-CN" altLang="en-US">
                <a:ea typeface="Noto Sans CJK SC Regular" panose="020B0500000000000000" pitchFamily="34" charset="-128"/>
              </a:rPr>
              <a:t>岗位职责</a:t>
            </a:r>
          </a:p>
          <a:p>
            <a:pPr>
              <a:defRPr sz="2400" kern="0">
                <a:ea typeface="Arial" panose="020B0604020202020204" pitchFamily="34" charset="0"/>
              </a:defRPr>
            </a:pPr>
            <a:r>
              <a:rPr lang="zh-CN" altLang="en-US">
                <a:ea typeface="Noto Sans CJK SC Regular" panose="020B0500000000000000" pitchFamily="34" charset="-128"/>
              </a:rPr>
              <a:t>匿名的客户 </a:t>
            </a:r>
            <a:r>
              <a:rPr lang="en-US" altLang="zh-CN">
                <a:ea typeface="Noto Sans CJK SC Regular" panose="020B0500000000000000" pitchFamily="34" charset="-128"/>
              </a:rPr>
              <a:t>– </a:t>
            </a:r>
            <a:r>
              <a:rPr lang="zh-CN" altLang="en-US">
                <a:ea typeface="Noto Sans CJK SC Regular" panose="020B0500000000000000" pitchFamily="34" charset="-128"/>
              </a:rPr>
              <a:t>最令人沮丧的是什么</a:t>
            </a:r>
            <a:endParaRPr lang="zh-CN" altLang="en-US" dirty="0">
              <a:ea typeface="Noto Sans CJK SC Regular" panose="020B0500000000000000" pitchFamily="34" charset="-128"/>
            </a:endParaRP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a:lstStyle/>
          <a:p>
            <a:fld id="{1B1CF60C-C85D-47C0-8597-E3BF95F18FA3}" type="slidenum">
              <a:rPr lang="en-US" altLang="zh-CN" smtClean="0">
                <a:ea typeface="Noto Sans CJK SC Regular" panose="020B0500000000000000" pitchFamily="34" charset="-128"/>
              </a:rPr>
              <a:t>5</a:t>
            </a:fld>
            <a:endParaRPr lang="zh-CN" altLang="en-US" dirty="0">
              <a:ea typeface="Noto Sans CJK SC Regular" panose="020B0500000000000000" pitchFamily="34" charset="-128"/>
            </a:endParaRPr>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946291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C28AD67-97D3-4816-82C7-F8D50DF16B38}"/>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5" name="Slide Number Placeholder 5">
            <a:extLst>
              <a:ext uri="{FF2B5EF4-FFF2-40B4-BE49-F238E27FC236}">
                <a16:creationId xmlns:a16="http://schemas.microsoft.com/office/drawing/2014/main" id="{ABB461CE-40E4-4B77-ABEE-4E1C14075041}"/>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50</a:t>
            </a:fld>
            <a:endParaRPr lang="zh-CN" altLang="en-US" sz="1000" dirty="0">
              <a:solidFill>
                <a:srgbClr val="898989"/>
              </a:solidFill>
              <a:ea typeface="Noto Sans CJK SC Regular" panose="020B0500000000000000" pitchFamily="34" charset="-128"/>
            </a:endParaRPr>
          </a:p>
        </p:txBody>
      </p:sp>
      <p:pic>
        <p:nvPicPr>
          <p:cNvPr id="3" name="Picture 2" descr="Timeline&#10;&#10;Description automatically generated">
            <a:extLst>
              <a:ext uri="{FF2B5EF4-FFF2-40B4-BE49-F238E27FC236}">
                <a16:creationId xmlns:a16="http://schemas.microsoft.com/office/drawing/2014/main" id="{599B3A1C-1BED-EC2E-867F-AF21EC0A1C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6396" y="315026"/>
            <a:ext cx="4452305" cy="5760720"/>
          </a:xfrm>
          <a:prstGeom prst="rect">
            <a:avLst/>
          </a:prstGeom>
          <a:ln>
            <a:solidFill>
              <a:schemeClr val="tx1"/>
            </a:solidFill>
          </a:ln>
        </p:spPr>
      </p:pic>
      <p:pic>
        <p:nvPicPr>
          <p:cNvPr id="7" name="Picture 6" descr="Text, letter&#10;&#10;Description automatically generated">
            <a:extLst>
              <a:ext uri="{FF2B5EF4-FFF2-40B4-BE49-F238E27FC236}">
                <a16:creationId xmlns:a16="http://schemas.microsoft.com/office/drawing/2014/main" id="{E78A3E27-1C05-589B-5C73-1587EEF576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3300" y="315026"/>
            <a:ext cx="4451468" cy="5760720"/>
          </a:xfrm>
          <a:prstGeom prst="rect">
            <a:avLst/>
          </a:prstGeom>
          <a:ln>
            <a:solidFill>
              <a:schemeClr val="tx1"/>
            </a:solidFill>
          </a:ln>
        </p:spPr>
      </p:pic>
    </p:spTree>
    <p:extLst>
      <p:ext uri="{BB962C8B-B14F-4D97-AF65-F5344CB8AC3E}">
        <p14:creationId xmlns:p14="http://schemas.microsoft.com/office/powerpoint/2010/main" val="33462230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EE8F4E9-8C8F-4BBE-8F89-FD7AF12DCD7E}"/>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51</a:t>
            </a:fld>
            <a:endParaRPr lang="zh-CN" altLang="en-US" sz="1000" dirty="0">
              <a:solidFill>
                <a:srgbClr val="898989"/>
              </a:solidFill>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5AAB7302-58E7-4F26-BBBA-AEB3D1ECC60E}"/>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3" name="Picture 2" descr="Timeline&#10;&#10;Description automatically generated">
            <a:extLst>
              <a:ext uri="{FF2B5EF4-FFF2-40B4-BE49-F238E27FC236}">
                <a16:creationId xmlns:a16="http://schemas.microsoft.com/office/drawing/2014/main" id="{02A5E9C8-4926-F947-0C7A-B21F4BFC2C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6411" y="407353"/>
            <a:ext cx="4451035" cy="5760720"/>
          </a:xfrm>
          <a:prstGeom prst="rect">
            <a:avLst/>
          </a:prstGeom>
          <a:ln>
            <a:solidFill>
              <a:schemeClr val="tx1"/>
            </a:solidFill>
          </a:ln>
        </p:spPr>
      </p:pic>
      <p:pic>
        <p:nvPicPr>
          <p:cNvPr id="7" name="Picture 6" descr="Graphical user interface, text, application&#10;&#10;Description automatically generated with medium confidence">
            <a:extLst>
              <a:ext uri="{FF2B5EF4-FFF2-40B4-BE49-F238E27FC236}">
                <a16:creationId xmlns:a16="http://schemas.microsoft.com/office/drawing/2014/main" id="{AE4E0A3F-04F2-675B-CDA4-D71DE75C5F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4121" y="407353"/>
            <a:ext cx="4451468" cy="5760720"/>
          </a:xfrm>
          <a:prstGeom prst="rect">
            <a:avLst/>
          </a:prstGeom>
          <a:ln>
            <a:solidFill>
              <a:schemeClr val="tx1"/>
            </a:solidFill>
          </a:ln>
        </p:spPr>
      </p:pic>
    </p:spTree>
    <p:extLst>
      <p:ext uri="{BB962C8B-B14F-4D97-AF65-F5344CB8AC3E}">
        <p14:creationId xmlns:p14="http://schemas.microsoft.com/office/powerpoint/2010/main" val="36247136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7BD01C5-C30B-424B-A63F-84B1684B559D}"/>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52</a:t>
            </a:fld>
            <a:endParaRPr lang="zh-CN" altLang="en-US" sz="1000" dirty="0">
              <a:solidFill>
                <a:srgbClr val="898989"/>
              </a:solidFill>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C1DB95A5-FB51-41AF-A2F0-CD20FD1D9AAE}"/>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3" name="Picture 2" descr="Text&#10;&#10;Description automatically generated with medium confidence">
            <a:extLst>
              <a:ext uri="{FF2B5EF4-FFF2-40B4-BE49-F238E27FC236}">
                <a16:creationId xmlns:a16="http://schemas.microsoft.com/office/drawing/2014/main" id="{218A2995-CE1E-0A78-A388-957BD53E07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4257" y="424543"/>
            <a:ext cx="4451466" cy="5760720"/>
          </a:xfrm>
          <a:prstGeom prst="rect">
            <a:avLst/>
          </a:prstGeom>
          <a:ln>
            <a:solidFill>
              <a:schemeClr val="tx1"/>
            </a:solidFill>
          </a:ln>
        </p:spPr>
      </p:pic>
      <p:pic>
        <p:nvPicPr>
          <p:cNvPr id="7" name="Picture 6" descr="Graphical user interface, text, application, email&#10;&#10;Description automatically generated">
            <a:extLst>
              <a:ext uri="{FF2B5EF4-FFF2-40B4-BE49-F238E27FC236}">
                <a16:creationId xmlns:a16="http://schemas.microsoft.com/office/drawing/2014/main" id="{9218F5B0-AC7C-0FB1-4A4B-91191E468A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6277" y="424543"/>
            <a:ext cx="4451466" cy="5760720"/>
          </a:xfrm>
          <a:prstGeom prst="rect">
            <a:avLst/>
          </a:prstGeom>
          <a:ln>
            <a:solidFill>
              <a:schemeClr val="tx1"/>
            </a:solidFill>
          </a:ln>
        </p:spPr>
      </p:pic>
    </p:spTree>
    <p:extLst>
      <p:ext uri="{BB962C8B-B14F-4D97-AF65-F5344CB8AC3E}">
        <p14:creationId xmlns:p14="http://schemas.microsoft.com/office/powerpoint/2010/main" val="42617661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229ED-A6FF-4949-B844-BD5558E003AF}"/>
              </a:ext>
            </a:extLst>
          </p:cNvPr>
          <p:cNvSpPr>
            <a:spLocks noGrp="1"/>
          </p:cNvSpPr>
          <p:nvPr>
            <p:ph type="title"/>
          </p:nvPr>
        </p:nvSpPr>
        <p:spPr>
          <a:xfrm>
            <a:off x="1143000" y="2260600"/>
            <a:ext cx="6877050" cy="476250"/>
          </a:xfrm>
        </p:spPr>
        <p:txBody>
          <a:bodyPr/>
          <a:lstStyle/>
          <a:p>
            <a:r>
              <a:rPr lang="zh-CN" altLang="en-US" dirty="0">
                <a:ea typeface="Noto Sans CJK SC Bold" panose="020B0800000000000000" pitchFamily="34" charset="-128"/>
              </a:rPr>
              <a:t>虚拟交付</a:t>
            </a:r>
            <a:r>
              <a:rPr lang="en-US" altLang="zh-CN" dirty="0">
                <a:ea typeface="Noto Sans CJK SC Bold" panose="020B0800000000000000" pitchFamily="34" charset="-128"/>
              </a:rPr>
              <a:t>: </a:t>
            </a:r>
            <a:br>
              <a:rPr lang="zh-CN" altLang="en-US" dirty="0">
                <a:ea typeface="Noto Sans CJK SC Bold" panose="020B0800000000000000" pitchFamily="34" charset="-128"/>
              </a:rPr>
            </a:br>
            <a:r>
              <a:rPr lang="zh-CN" altLang="en-US" dirty="0">
                <a:ea typeface="Noto Sans CJK SC Bold" panose="020B0800000000000000" pitchFamily="34" charset="-128"/>
              </a:rPr>
              <a:t>如何访问你的档案</a:t>
            </a:r>
          </a:p>
        </p:txBody>
      </p:sp>
      <p:sp>
        <p:nvSpPr>
          <p:cNvPr id="3" name="Text Placeholder 2">
            <a:extLst>
              <a:ext uri="{FF2B5EF4-FFF2-40B4-BE49-F238E27FC236}">
                <a16:creationId xmlns:a16="http://schemas.microsoft.com/office/drawing/2014/main" id="{6218494D-1601-442B-BC3E-6F89F0026721}"/>
              </a:ext>
            </a:extLst>
          </p:cNvPr>
          <p:cNvSpPr>
            <a:spLocks noGrp="1"/>
          </p:cNvSpPr>
          <p:nvPr>
            <p:ph type="body" idx="1"/>
          </p:nvPr>
        </p:nvSpPr>
        <p:spPr>
          <a:xfrm>
            <a:off x="1143000" y="2887663"/>
            <a:ext cx="6877050" cy="3132137"/>
          </a:xfrm>
        </p:spPr>
        <p:txBody>
          <a:bodyPr/>
          <a:lstStyle/>
          <a:p>
            <a:r>
              <a:rPr lang="zh-CN" altLang="en-US" dirty="0">
                <a:ea typeface="Noto Sans CJK SC Regular" panose="020B0500000000000000" pitchFamily="34" charset="-128"/>
              </a:rPr>
              <a:t>登录 </a:t>
            </a:r>
            <a:r>
              <a:rPr lang="en-US" altLang="zh-CN" dirty="0">
                <a:ea typeface="Noto Sans CJK SC Regular" panose="020B0500000000000000" pitchFamily="34" charset="-128"/>
              </a:rPr>
              <a:t>tracomlearning.com</a:t>
            </a:r>
            <a:endParaRPr lang="zh-CN" altLang="en-US" dirty="0">
              <a:ea typeface="Noto Sans CJK SC Regular" panose="020B0500000000000000" pitchFamily="34" charset="-128"/>
            </a:endParaRPr>
          </a:p>
          <a:p>
            <a:r>
              <a:rPr lang="zh-CN" altLang="en-US" dirty="0">
                <a:ea typeface="Noto Sans CJK SC Regular" panose="020B0500000000000000" pitchFamily="34" charset="-128"/>
              </a:rPr>
              <a:t>输入用户名和密码</a:t>
            </a:r>
          </a:p>
          <a:p>
            <a:r>
              <a:rPr lang="zh-CN" altLang="en-US" dirty="0">
                <a:ea typeface="Noto Sans CJK SC Regular" panose="020B0500000000000000" pitchFamily="34" charset="-128"/>
              </a:rPr>
              <a:t>下载你的报告</a:t>
            </a:r>
          </a:p>
        </p:txBody>
      </p:sp>
      <p:sp>
        <p:nvSpPr>
          <p:cNvPr id="4" name="Slide Number Placeholder 3">
            <a:extLst>
              <a:ext uri="{FF2B5EF4-FFF2-40B4-BE49-F238E27FC236}">
                <a16:creationId xmlns:a16="http://schemas.microsoft.com/office/drawing/2014/main" id="{41BFC318-C8D2-40F4-95CC-5E4ACDFA4AD6}"/>
              </a:ext>
            </a:extLst>
          </p:cNvPr>
          <p:cNvSpPr>
            <a:spLocks noGrp="1"/>
          </p:cNvSpPr>
          <p:nvPr>
            <p:ph type="sldNum" sz="quarter" idx="12"/>
          </p:nvPr>
        </p:nvSpPr>
        <p:spPr>
          <a:xfrm>
            <a:off x="9220200" y="6438900"/>
            <a:ext cx="2743200" cy="282575"/>
          </a:xfrm>
        </p:spPr>
        <p:txBody>
          <a:bodyPr/>
          <a:lstStyle/>
          <a:p>
            <a:fld id="{1B1CF60C-C85D-47C0-8597-E3BF95F18FA3}" type="slidenum">
              <a:rPr lang="en-US" altLang="zh-CN" smtClean="0">
                <a:ea typeface="Noto Sans CJK SC Regular" panose="020B0500000000000000" pitchFamily="34" charset="-128"/>
              </a:rPr>
              <a:t>53</a:t>
            </a:fld>
            <a:endParaRPr lang="zh-CN" altLang="en-US" dirty="0">
              <a:ea typeface="Noto Sans CJK SC Regular" panose="020B0500000000000000" pitchFamily="34" charset="-128"/>
            </a:endParaRPr>
          </a:p>
        </p:txBody>
      </p:sp>
      <p:sp>
        <p:nvSpPr>
          <p:cNvPr id="10" name="Footer Placeholder 9">
            <a:extLst>
              <a:ext uri="{FF2B5EF4-FFF2-40B4-BE49-F238E27FC236}">
                <a16:creationId xmlns:a16="http://schemas.microsoft.com/office/drawing/2014/main" id="{0C903DF4-D1BD-44F7-BD38-2FD966642128}"/>
              </a:ext>
            </a:extLst>
          </p:cNvPr>
          <p:cNvSpPr>
            <a:spLocks noGrp="1"/>
          </p:cNvSpPr>
          <p:nvPr>
            <p:ph type="ftr" sz="quarter" idx="13"/>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37574642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C4942C-A0C6-4371-8B63-C1FA0FFEEB27}"/>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54</a:t>
            </a:fld>
            <a:endParaRPr lang="zh-CN" altLang="en-US" dirty="0">
              <a:ea typeface="Noto Sans CJK SC Regular" panose="020B0500000000000000" pitchFamily="34" charset="-128"/>
            </a:endParaRPr>
          </a:p>
        </p:txBody>
      </p:sp>
      <p:sp>
        <p:nvSpPr>
          <p:cNvPr id="3" name="Footer Placeholder 2">
            <a:extLst>
              <a:ext uri="{FF2B5EF4-FFF2-40B4-BE49-F238E27FC236}">
                <a16:creationId xmlns:a16="http://schemas.microsoft.com/office/drawing/2014/main" id="{D7617F3D-8355-4DF4-9F7F-1CB20E6EE647}"/>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6" name="Picture 5" descr="Graphical user interface, application, website  Description automatically generated">
            <a:extLst>
              <a:ext uri="{FF2B5EF4-FFF2-40B4-BE49-F238E27FC236}">
                <a16:creationId xmlns:a16="http://schemas.microsoft.com/office/drawing/2014/main" id="{D169E054-7B8C-3A4B-B5AD-70D0ABB5EAD5}"/>
              </a:ext>
            </a:extLst>
          </p:cNvPr>
          <p:cNvPicPr>
            <a:picLocks noChangeAspect="1"/>
          </p:cNvPicPr>
          <p:nvPr/>
        </p:nvPicPr>
        <p:blipFill rotWithShape="1">
          <a:blip r:embed="rId3">
            <a:extLst>
              <a:ext uri="{28A0092B-C50C-407E-A947-70E740481C1C}">
                <a14:useLocalDpi xmlns:a14="http://schemas.microsoft.com/office/drawing/2010/main" val="0"/>
              </a:ext>
            </a:extLst>
          </a:blip>
          <a:srcRect r="57979" b="74562"/>
          <a:stretch/>
        </p:blipFill>
        <p:spPr>
          <a:xfrm>
            <a:off x="228600" y="210503"/>
            <a:ext cx="5633720" cy="1907423"/>
          </a:xfrm>
          <a:prstGeom prst="rect">
            <a:avLst/>
          </a:prstGeom>
          <a:ln>
            <a:solidFill>
              <a:schemeClr val="tx1"/>
            </a:solidFill>
          </a:ln>
        </p:spPr>
      </p:pic>
      <p:sp>
        <p:nvSpPr>
          <p:cNvPr id="10" name="Rectangle 9">
            <a:extLst>
              <a:ext uri="{FF2B5EF4-FFF2-40B4-BE49-F238E27FC236}">
                <a16:creationId xmlns:a16="http://schemas.microsoft.com/office/drawing/2014/main" id="{F20F297D-004C-7644-81A8-BD20537BBBF1}"/>
              </a:ext>
            </a:extLst>
          </p:cNvPr>
          <p:cNvSpPr/>
          <p:nvPr/>
        </p:nvSpPr>
        <p:spPr>
          <a:xfrm>
            <a:off x="3557540" y="792499"/>
            <a:ext cx="3095719" cy="341632"/>
          </a:xfrm>
          <a:prstGeom prst="rect">
            <a:avLst/>
          </a:prstGeom>
          <a:solidFill>
            <a:srgbClr val="C00000"/>
          </a:solidFill>
          <a:ln>
            <a:solidFill>
              <a:schemeClr val="tx1"/>
            </a:solidFill>
          </a:ln>
        </p:spPr>
        <p:txBody>
          <a:bodyPr wrap="square">
            <a:noAutofit/>
          </a:bodyPr>
          <a:lstStyle/>
          <a:p>
            <a:pPr>
              <a:lnSpc>
                <a:spcPct val="90000"/>
              </a:lnSpc>
              <a:defRPr>
                <a:solidFill>
                  <a:schemeClr val="bg1"/>
                </a:solidFill>
                <a:ea typeface="Arial" panose="020B0604020202020204" pitchFamily="34" charset="0"/>
              </a:defRPr>
            </a:pPr>
            <a:r>
              <a:rPr lang="en-US" altLang="zh-CN" dirty="0">
                <a:ea typeface="Noto Sans CJK SC Regular" panose="020B0500000000000000" pitchFamily="34" charset="-128"/>
              </a:rPr>
              <a:t>1. </a:t>
            </a:r>
            <a:r>
              <a:rPr lang="zh-CN" altLang="en-US" dirty="0">
                <a:ea typeface="Noto Sans CJK SC Regular" panose="020B0500000000000000" pitchFamily="34" charset="-128"/>
              </a:rPr>
              <a:t>转到 </a:t>
            </a:r>
            <a:r>
              <a:rPr lang="en-US" altLang="zh-CN" dirty="0">
                <a:ea typeface="Noto Sans CJK SC Regular" panose="020B0500000000000000" pitchFamily="34" charset="-128"/>
              </a:rPr>
              <a:t>tracomlearning.com</a:t>
            </a:r>
            <a:endParaRPr lang="zh-CN" altLang="en-US" dirty="0">
              <a:ea typeface="Noto Sans CJK SC Regular" panose="020B0500000000000000" pitchFamily="34" charset="-128"/>
            </a:endParaRPr>
          </a:p>
        </p:txBody>
      </p:sp>
      <p:pic>
        <p:nvPicPr>
          <p:cNvPr id="5" name="Picture 4" descr="Graphical user interface, text&#10;&#10;Description automatically generated">
            <a:extLst>
              <a:ext uri="{FF2B5EF4-FFF2-40B4-BE49-F238E27FC236}">
                <a16:creationId xmlns:a16="http://schemas.microsoft.com/office/drawing/2014/main" id="{029DD05D-3861-D5D1-D3EE-79FE898DCD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5440" y="2379581"/>
            <a:ext cx="8566678" cy="3797664"/>
          </a:xfrm>
          <a:prstGeom prst="rect">
            <a:avLst/>
          </a:prstGeom>
        </p:spPr>
      </p:pic>
      <p:sp>
        <p:nvSpPr>
          <p:cNvPr id="12" name="Rectangle 11">
            <a:extLst>
              <a:ext uri="{FF2B5EF4-FFF2-40B4-BE49-F238E27FC236}">
                <a16:creationId xmlns:a16="http://schemas.microsoft.com/office/drawing/2014/main" id="{0B90F3E5-C7AE-8346-9C1F-83262CD30C9C}"/>
              </a:ext>
            </a:extLst>
          </p:cNvPr>
          <p:cNvSpPr/>
          <p:nvPr/>
        </p:nvSpPr>
        <p:spPr>
          <a:xfrm>
            <a:off x="4641400" y="4931151"/>
            <a:ext cx="2958162" cy="634967"/>
          </a:xfrm>
          <a:prstGeom prst="rect">
            <a:avLst/>
          </a:prstGeom>
          <a:solidFill>
            <a:srgbClr val="C00000"/>
          </a:solidFill>
          <a:ln>
            <a:solidFill>
              <a:schemeClr val="bg1"/>
            </a:solidFill>
          </a:ln>
        </p:spPr>
        <p:txBody>
          <a:bodyPr wrap="square">
            <a:noAutofit/>
          </a:bodyPr>
          <a:lstStyle/>
          <a:p>
            <a:pPr>
              <a:defRPr>
                <a:solidFill>
                  <a:schemeClr val="bg1"/>
                </a:solidFill>
                <a:ea typeface="Arial" panose="020B0604020202020204" pitchFamily="34" charset="0"/>
              </a:defRPr>
            </a:pPr>
            <a:r>
              <a:rPr lang="en-US" altLang="zh-CN" dirty="0">
                <a:ea typeface="Noto Sans CJK SC Regular" panose="020B0500000000000000" pitchFamily="34" charset="-128"/>
              </a:rPr>
              <a:t>2. </a:t>
            </a:r>
            <a:r>
              <a:rPr lang="zh-CN" altLang="en-US" dirty="0">
                <a:ea typeface="Noto Sans CJK SC Regular" panose="020B0500000000000000" pitchFamily="34" charset="-128"/>
              </a:rPr>
              <a:t>输入你的用户名和密码，再按“登录” </a:t>
            </a:r>
          </a:p>
        </p:txBody>
      </p:sp>
      <p:pic>
        <p:nvPicPr>
          <p:cNvPr id="18" name="Graphic 17" descr="Cursor with solid fill">
            <a:extLst>
              <a:ext uri="{FF2B5EF4-FFF2-40B4-BE49-F238E27FC236}">
                <a16:creationId xmlns:a16="http://schemas.microsoft.com/office/drawing/2014/main" id="{5EFE31B3-AAC8-724E-A4AE-5BD2B61322C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85440" y="605570"/>
            <a:ext cx="634967" cy="634967"/>
          </a:xfrm>
          <a:prstGeom prst="rect">
            <a:avLst/>
          </a:prstGeom>
        </p:spPr>
      </p:pic>
      <p:pic>
        <p:nvPicPr>
          <p:cNvPr id="20" name="Graphic 19" descr="Cursor with solid fill">
            <a:extLst>
              <a:ext uri="{FF2B5EF4-FFF2-40B4-BE49-F238E27FC236}">
                <a16:creationId xmlns:a16="http://schemas.microsoft.com/office/drawing/2014/main" id="{FD8AC84B-E921-0841-95D7-9839820ECF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20407" y="4558146"/>
            <a:ext cx="634967" cy="634967"/>
          </a:xfrm>
          <a:prstGeom prst="rect">
            <a:avLst/>
          </a:prstGeom>
        </p:spPr>
      </p:pic>
    </p:spTree>
    <p:extLst>
      <p:ext uri="{BB962C8B-B14F-4D97-AF65-F5344CB8AC3E}">
        <p14:creationId xmlns:p14="http://schemas.microsoft.com/office/powerpoint/2010/main" val="1343566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334299-E1E5-4746-9700-09EAAD87F84F}"/>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55</a:t>
            </a:fld>
            <a:endParaRPr lang="zh-CN" altLang="en-US" dirty="0">
              <a:ea typeface="Noto Sans CJK SC Regular" panose="020B0500000000000000" pitchFamily="34" charset="-128"/>
            </a:endParaRPr>
          </a:p>
        </p:txBody>
      </p:sp>
      <p:sp>
        <p:nvSpPr>
          <p:cNvPr id="3" name="Footer Placeholder 2">
            <a:extLst>
              <a:ext uri="{FF2B5EF4-FFF2-40B4-BE49-F238E27FC236}">
                <a16:creationId xmlns:a16="http://schemas.microsoft.com/office/drawing/2014/main" id="{7BC076D6-939C-4042-B16A-C864D1CEF26E}"/>
              </a:ext>
            </a:extLst>
          </p:cNvPr>
          <p:cNvSpPr>
            <a:spLocks noGrp="1"/>
          </p:cNvSpPr>
          <p:nvPr>
            <p:ph type="ftr" sz="quarter" idx="13"/>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6" name="Picture 5" descr="Graphical user interface, text, application, email&#10;&#10;Description automatically generated">
            <a:extLst>
              <a:ext uri="{FF2B5EF4-FFF2-40B4-BE49-F238E27FC236}">
                <a16:creationId xmlns:a16="http://schemas.microsoft.com/office/drawing/2014/main" id="{7418D01B-2887-FD9B-7824-1A9D11DDA2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916" y="249930"/>
            <a:ext cx="9274339" cy="5830359"/>
          </a:xfrm>
          <a:prstGeom prst="rect">
            <a:avLst/>
          </a:prstGeom>
          <a:ln>
            <a:solidFill>
              <a:schemeClr val="tx1"/>
            </a:solidFill>
          </a:ln>
        </p:spPr>
      </p:pic>
      <p:sp>
        <p:nvSpPr>
          <p:cNvPr id="12" name="Rectangle 11">
            <a:extLst>
              <a:ext uri="{FF2B5EF4-FFF2-40B4-BE49-F238E27FC236}">
                <a16:creationId xmlns:a16="http://schemas.microsoft.com/office/drawing/2014/main" id="{4C9D6C18-D707-8B41-B48D-E0D9AC7ECBFA}"/>
              </a:ext>
            </a:extLst>
          </p:cNvPr>
          <p:cNvSpPr/>
          <p:nvPr/>
        </p:nvSpPr>
        <p:spPr>
          <a:xfrm>
            <a:off x="5716432" y="454545"/>
            <a:ext cx="3646211" cy="646331"/>
          </a:xfrm>
          <a:prstGeom prst="rect">
            <a:avLst/>
          </a:prstGeom>
          <a:solidFill>
            <a:srgbClr val="C00000"/>
          </a:solidFill>
          <a:ln>
            <a:solidFill>
              <a:schemeClr val="tx1"/>
            </a:solidFill>
          </a:ln>
        </p:spPr>
        <p:txBody>
          <a:bodyPr wrap="square">
            <a:spAutoFit/>
          </a:bodyPr>
          <a:lstStyle/>
          <a:p>
            <a:pPr>
              <a:defRPr>
                <a:solidFill>
                  <a:schemeClr val="bg1"/>
                </a:solidFill>
                <a:ea typeface="Arial" panose="020B0604020202020204" pitchFamily="34" charset="0"/>
              </a:defRPr>
            </a:pPr>
            <a:r>
              <a:rPr lang="zh-CN" altLang="en-US" dirty="0">
                <a:ea typeface="Noto Sans CJK SC Regular" panose="020B0500000000000000" pitchFamily="34" charset="-128"/>
              </a:rPr>
              <a:t>导航到“</a:t>
            </a:r>
            <a:r>
              <a:rPr lang="zh-CN" altLang="en-US" sz="1600" dirty="0">
                <a:ea typeface="Noto Sans CJK SC Regular" panose="020B0500000000000000" pitchFamily="34" charset="-128"/>
              </a:rPr>
              <a:t>档案</a:t>
            </a:r>
            <a:r>
              <a:rPr lang="zh-CN" altLang="en-US" dirty="0">
                <a:ea typeface="Noto Sans CJK SC Regular" panose="020B0500000000000000" pitchFamily="34" charset="-128"/>
              </a:rPr>
              <a:t>报告”部分再单击“下载”图标可以下载你的档案。</a:t>
            </a:r>
          </a:p>
        </p:txBody>
      </p:sp>
      <p:pic>
        <p:nvPicPr>
          <p:cNvPr id="11" name="Graphic 10" descr="Cursor with solid fill">
            <a:extLst>
              <a:ext uri="{FF2B5EF4-FFF2-40B4-BE49-F238E27FC236}">
                <a16:creationId xmlns:a16="http://schemas.microsoft.com/office/drawing/2014/main" id="{F5688DC4-FFEE-5849-AEAB-472FB5D7081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15772" y="2922980"/>
            <a:ext cx="634967" cy="634967"/>
          </a:xfrm>
          <a:prstGeom prst="rect">
            <a:avLst/>
          </a:prstGeom>
        </p:spPr>
      </p:pic>
    </p:spTree>
    <p:extLst>
      <p:ext uri="{BB962C8B-B14F-4D97-AF65-F5344CB8AC3E}">
        <p14:creationId xmlns:p14="http://schemas.microsoft.com/office/powerpoint/2010/main" val="28038306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ECDFA4-5A69-4DF6-93F6-AB2EF8304C71}"/>
              </a:ext>
            </a:extLst>
          </p:cNvPr>
          <p:cNvSpPr>
            <a:spLocks noGrp="1"/>
          </p:cNvSpPr>
          <p:nvPr>
            <p:ph type="title"/>
          </p:nvPr>
        </p:nvSpPr>
        <p:spPr>
          <a:xfrm>
            <a:off x="390526" y="228600"/>
            <a:ext cx="11572874" cy="1009650"/>
          </a:xfrm>
        </p:spPr>
        <p:txBody>
          <a:bodyPr/>
          <a:lstStyle/>
          <a:p>
            <a:r>
              <a:rPr lang="zh-CN" altLang="en-US">
                <a:ea typeface="Noto Sans CJK SC Bold" panose="020B0800000000000000" pitchFamily="34" charset="-128"/>
              </a:rPr>
              <a:t>了解和控制你自己</a:t>
            </a:r>
            <a:endParaRPr lang="zh-CN" altLang="en-US" dirty="0">
              <a:ea typeface="Noto Sans CJK SC Bold" panose="020B0800000000000000" pitchFamily="34" charset="-128"/>
            </a:endParaRPr>
          </a:p>
        </p:txBody>
      </p:sp>
      <p:sp>
        <p:nvSpPr>
          <p:cNvPr id="2" name="Text Placeholder 1">
            <a:extLst>
              <a:ext uri="{FF2B5EF4-FFF2-40B4-BE49-F238E27FC236}">
                <a16:creationId xmlns:a16="http://schemas.microsoft.com/office/drawing/2014/main" id="{51C92029-A894-4730-96D5-7CA785D4EF18}"/>
              </a:ext>
            </a:extLst>
          </p:cNvPr>
          <p:cNvSpPr>
            <a:spLocks noGrp="1"/>
          </p:cNvSpPr>
          <p:nvPr>
            <p:ph type="body" idx="1"/>
          </p:nvPr>
        </p:nvSpPr>
        <p:spPr>
          <a:xfrm>
            <a:off x="390526" y="1391446"/>
            <a:ext cx="5662802" cy="823912"/>
          </a:xfrm>
        </p:spPr>
        <p:txBody>
          <a:bodyPr wrap="square">
            <a:noAutofit/>
          </a:bodyPr>
          <a:lstStyle/>
          <a:p>
            <a:r>
              <a:rPr lang="zh-CN" altLang="en-US">
                <a:ea typeface="Noto Sans CJK SC Regular" panose="020B0500000000000000" pitchFamily="34" charset="-128"/>
              </a:rPr>
              <a:t>待人处事风格</a:t>
            </a:r>
            <a:endParaRPr lang="zh-CN" altLang="en-US" dirty="0">
              <a:ea typeface="Noto Sans CJK SC Regular" panose="020B0500000000000000" pitchFamily="34" charset="-128"/>
            </a:endParaRPr>
          </a:p>
        </p:txBody>
      </p:sp>
      <p:graphicFrame>
        <p:nvGraphicFramePr>
          <p:cNvPr id="19" name="Table 19">
            <a:extLst>
              <a:ext uri="{FF2B5EF4-FFF2-40B4-BE49-F238E27FC236}">
                <a16:creationId xmlns:a16="http://schemas.microsoft.com/office/drawing/2014/main" id="{E7429979-A9AE-4D34-80D8-B36F63E0A0DA}"/>
              </a:ext>
            </a:extLst>
          </p:cNvPr>
          <p:cNvGraphicFramePr>
            <a:graphicFrameLocks noGrp="1"/>
          </p:cNvGraphicFramePr>
          <p:nvPr>
            <p:ph sz="half" idx="2"/>
          </p:nvPr>
        </p:nvGraphicFramePr>
        <p:xfrm>
          <a:off x="3130199" y="2316162"/>
          <a:ext cx="8735230" cy="3627436"/>
        </p:xfrm>
        <a:graphic>
          <a:graphicData uri="http://schemas.openxmlformats.org/drawingml/2006/table">
            <a:tbl>
              <a:tblPr>
                <a:tableStyleId>{5FD0F851-EC5A-4D38-B0AD-8093EC10F338}</a:tableStyleId>
              </a:tblPr>
              <a:tblGrid>
                <a:gridCol w="4367615">
                  <a:extLst>
                    <a:ext uri="{9D8B030D-6E8A-4147-A177-3AD203B41FA5}">
                      <a16:colId xmlns:a16="http://schemas.microsoft.com/office/drawing/2014/main" val="3189160838"/>
                    </a:ext>
                  </a:extLst>
                </a:gridCol>
                <a:gridCol w="4367615">
                  <a:extLst>
                    <a:ext uri="{9D8B030D-6E8A-4147-A177-3AD203B41FA5}">
                      <a16:colId xmlns:a16="http://schemas.microsoft.com/office/drawing/2014/main" val="212193650"/>
                    </a:ext>
                  </a:extLst>
                </a:gridCol>
              </a:tblGrid>
              <a:tr h="906859">
                <a:tc>
                  <a:txBody>
                    <a:bodyPr/>
                    <a:lstStyle/>
                    <a:p>
                      <a:endParaRPr sz="1600"/>
                    </a:p>
                  </a:txBody>
                  <a:tcPr>
                    <a:lnR w="12700" cap="flat" cmpd="sng" algn="ctr">
                      <a:solidFill>
                        <a:schemeClr val="bg2">
                          <a:lumMod val="25000"/>
                        </a:schemeClr>
                      </a:solidFill>
                      <a:prstDash val="solid"/>
                      <a:round/>
                      <a:headEnd type="none" w="med" len="med"/>
                      <a:tailEnd type="none" w="med" len="med"/>
                    </a:lnR>
                    <a:lnB w="3175" cap="flat" cmpd="sng" algn="ctr">
                      <a:solidFill>
                        <a:schemeClr val="bg2">
                          <a:lumMod val="50000"/>
                        </a:schemeClr>
                      </a:solidFill>
                      <a:prstDash val="solid"/>
                      <a:round/>
                      <a:headEnd type="none" w="med" len="med"/>
                      <a:tailEnd type="none" w="med" len="med"/>
                    </a:lnB>
                  </a:tcPr>
                </a:tc>
                <a:tc>
                  <a:txBody>
                    <a:bodyPr/>
                    <a:lstStyle/>
                    <a:p>
                      <a:endParaRPr sz="1600"/>
                    </a:p>
                  </a:txBody>
                  <a:tcPr>
                    <a:lnL w="12700" cap="flat" cmpd="sng" algn="ctr">
                      <a:solidFill>
                        <a:schemeClr val="bg2">
                          <a:lumMod val="25000"/>
                        </a:schemeClr>
                      </a:solidFill>
                      <a:prstDash val="solid"/>
                      <a:round/>
                      <a:headEnd type="none" w="med" len="med"/>
                      <a:tailEnd type="none" w="med" len="med"/>
                    </a:lnL>
                    <a:lnB w="3175"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2690253286"/>
                  </a:ext>
                </a:extLst>
              </a:tr>
              <a:tr h="906859">
                <a:tc>
                  <a:txBody>
                    <a:bodyPr/>
                    <a:lstStyle/>
                    <a:p>
                      <a:endParaRPr sz="1600"/>
                    </a:p>
                  </a:txBody>
                  <a:tcPr>
                    <a:lnR w="12700" cap="flat" cmpd="sng" algn="ctr">
                      <a:solidFill>
                        <a:schemeClr val="bg2">
                          <a:lumMod val="25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tcPr>
                </a:tc>
                <a:tc>
                  <a:txBody>
                    <a:bodyPr/>
                    <a:lstStyle/>
                    <a:p>
                      <a:endParaRPr sz="1600"/>
                    </a:p>
                  </a:txBody>
                  <a:tcPr>
                    <a:lnL w="12700" cap="flat" cmpd="sng" algn="ctr">
                      <a:solidFill>
                        <a:schemeClr val="bg2">
                          <a:lumMod val="25000"/>
                        </a:schemeClr>
                      </a:solidFill>
                      <a:prstDash val="solid"/>
                      <a:round/>
                      <a:headEnd type="none" w="med" len="med"/>
                      <a:tailEnd type="none" w="med" len="med"/>
                    </a:lnL>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455227048"/>
                  </a:ext>
                </a:extLst>
              </a:tr>
              <a:tr h="906859">
                <a:tc>
                  <a:txBody>
                    <a:bodyPr/>
                    <a:lstStyle/>
                    <a:p>
                      <a:endParaRPr sz="1600"/>
                    </a:p>
                  </a:txBody>
                  <a:tcPr>
                    <a:lnR w="12700" cap="flat" cmpd="sng" algn="ctr">
                      <a:solidFill>
                        <a:schemeClr val="bg2">
                          <a:lumMod val="25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tcPr>
                </a:tc>
                <a:tc>
                  <a:txBody>
                    <a:bodyPr/>
                    <a:lstStyle/>
                    <a:p>
                      <a:endParaRPr sz="1600"/>
                    </a:p>
                  </a:txBody>
                  <a:tcPr>
                    <a:lnL w="12700" cap="flat" cmpd="sng" algn="ctr">
                      <a:solidFill>
                        <a:schemeClr val="bg2">
                          <a:lumMod val="25000"/>
                        </a:schemeClr>
                      </a:solidFill>
                      <a:prstDash val="solid"/>
                      <a:round/>
                      <a:headEnd type="none" w="med" len="med"/>
                      <a:tailEnd type="none" w="med" len="med"/>
                    </a:lnL>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984608608"/>
                  </a:ext>
                </a:extLst>
              </a:tr>
              <a:tr h="906859">
                <a:tc>
                  <a:txBody>
                    <a:bodyPr/>
                    <a:lstStyle/>
                    <a:p>
                      <a:endParaRPr sz="1600"/>
                    </a:p>
                  </a:txBody>
                  <a:tcPr>
                    <a:lnR w="12700" cap="flat" cmpd="sng" algn="ctr">
                      <a:solidFill>
                        <a:schemeClr val="bg2">
                          <a:lumMod val="25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tcPr>
                </a:tc>
                <a:tc>
                  <a:txBody>
                    <a:bodyPr/>
                    <a:lstStyle/>
                    <a:p>
                      <a:endParaRPr sz="1600"/>
                    </a:p>
                  </a:txBody>
                  <a:tcPr>
                    <a:lnL w="12700" cap="flat" cmpd="sng" algn="ctr">
                      <a:solidFill>
                        <a:schemeClr val="bg2">
                          <a:lumMod val="25000"/>
                        </a:schemeClr>
                      </a:solidFill>
                      <a:prstDash val="solid"/>
                      <a:round/>
                      <a:headEnd type="none" w="med" len="med"/>
                      <a:tailEnd type="none" w="med" len="med"/>
                    </a:lnL>
                    <a:lnT w="3175" cap="flat" cmpd="sng" algn="ctr">
                      <a:solidFill>
                        <a:schemeClr val="bg2">
                          <a:lumMod val="5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3495631821"/>
                  </a:ext>
                </a:extLst>
              </a:tr>
            </a:tbl>
          </a:graphicData>
        </a:graphic>
      </p:graphicFrame>
      <p:sp>
        <p:nvSpPr>
          <p:cNvPr id="4" name="Text Placeholder 3">
            <a:extLst>
              <a:ext uri="{FF2B5EF4-FFF2-40B4-BE49-F238E27FC236}">
                <a16:creationId xmlns:a16="http://schemas.microsoft.com/office/drawing/2014/main" id="{5D7F415D-5BB1-4084-AEC1-1EAAD4E5F592}"/>
              </a:ext>
            </a:extLst>
          </p:cNvPr>
          <p:cNvSpPr>
            <a:spLocks noGrp="1"/>
          </p:cNvSpPr>
          <p:nvPr>
            <p:ph type="body" sz="quarter" idx="3"/>
          </p:nvPr>
        </p:nvSpPr>
        <p:spPr>
          <a:xfrm>
            <a:off x="3130199" y="1391446"/>
            <a:ext cx="3855817" cy="823912"/>
          </a:xfrm>
        </p:spPr>
        <p:txBody>
          <a:bodyPr wrap="square">
            <a:noAutofit/>
          </a:bodyPr>
          <a:lstStyle/>
          <a:p>
            <a:pPr>
              <a:lnSpc>
                <a:spcPct val="100000"/>
              </a:lnSpc>
              <a:defRPr sz="1800"/>
            </a:pPr>
            <a:r>
              <a:rPr lang="zh-CN" altLang="en-US" dirty="0">
                <a:ea typeface="Noto Sans CJK SC Regular" panose="020B0500000000000000" pitchFamily="34" charset="-128"/>
              </a:rPr>
              <a:t>会让这一风格的客户感到沮丧的我的风格行为</a:t>
            </a:r>
          </a:p>
        </p:txBody>
      </p:sp>
      <p:sp>
        <p:nvSpPr>
          <p:cNvPr id="3" name="Slide Number Placeholder 2">
            <a:extLst>
              <a:ext uri="{FF2B5EF4-FFF2-40B4-BE49-F238E27FC236}">
                <a16:creationId xmlns:a16="http://schemas.microsoft.com/office/drawing/2014/main" id="{1201746A-6D22-4503-B0EF-C43ADDF2AF54}"/>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56</a:t>
            </a:fld>
            <a:endParaRPr lang="zh-CN" altLang="en-US" dirty="0">
              <a:ea typeface="Noto Sans CJK SC Regular" panose="020B0500000000000000" pitchFamily="34" charset="-128"/>
            </a:endParaRPr>
          </a:p>
        </p:txBody>
      </p:sp>
      <p:sp>
        <p:nvSpPr>
          <p:cNvPr id="6" name="Footer Placeholder 5">
            <a:extLst>
              <a:ext uri="{FF2B5EF4-FFF2-40B4-BE49-F238E27FC236}">
                <a16:creationId xmlns:a16="http://schemas.microsoft.com/office/drawing/2014/main" id="{797231E1-3F0B-4F71-856D-56884CC65788}"/>
              </a:ext>
            </a:extLst>
          </p:cNvPr>
          <p:cNvSpPr>
            <a:spLocks noGrp="1"/>
          </p:cNvSpPr>
          <p:nvPr>
            <p:ph type="ftr" sz="quarter" idx="13"/>
          </p:nvPr>
        </p:nvSpPr>
        <p:spPr bwMode="gray">
          <a:prstGeom prst="rect">
            <a:avLst/>
          </a:prstGeom>
        </p:spPr>
        <p:txBody>
          <a:bodyPr vert="horz" wrap="square" lIns="0" tIns="0" rIns="0" bIns="0" anchor="t" anchorCtr="0">
            <a:noAutofit/>
          </a:bodyPr>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grpSp>
        <p:nvGrpSpPr>
          <p:cNvPr id="11" name="Group 10">
            <a:extLst>
              <a:ext uri="{FF2B5EF4-FFF2-40B4-BE49-F238E27FC236}">
                <a16:creationId xmlns:a16="http://schemas.microsoft.com/office/drawing/2014/main" id="{10A4DCB4-EF2E-4E46-8C18-6D81CA121530}"/>
              </a:ext>
            </a:extLst>
          </p:cNvPr>
          <p:cNvGrpSpPr/>
          <p:nvPr/>
        </p:nvGrpSpPr>
        <p:grpSpPr>
          <a:xfrm flipH="1">
            <a:off x="512293" y="2316163"/>
            <a:ext cx="2493363" cy="802060"/>
            <a:chOff x="6619875" y="1067878"/>
            <a:chExt cx="2493363" cy="836611"/>
          </a:xfrm>
        </p:grpSpPr>
        <p:sp>
          <p:nvSpPr>
            <p:cNvPr id="12" name="Rectangle 11">
              <a:extLst>
                <a:ext uri="{FF2B5EF4-FFF2-40B4-BE49-F238E27FC236}">
                  <a16:creationId xmlns:a16="http://schemas.microsoft.com/office/drawing/2014/main" id="{53EE94B6-54E6-4EBB-A3B0-7F93636DFBDC}"/>
                </a:ext>
              </a:extLst>
            </p:cNvPr>
            <p:cNvSpPr/>
            <p:nvPr/>
          </p:nvSpPr>
          <p:spPr bwMode="gray">
            <a:xfrm>
              <a:off x="7044337" y="1067878"/>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defRPr>
                  <a:solidFill>
                    <a:schemeClr val="accent2"/>
                  </a:solidFill>
                  <a:latin typeface="Arial Black" panose="020B0A04020102020204" pitchFamily="34" charset="0"/>
                </a:defRPr>
              </a:pPr>
              <a:r>
                <a:rPr lang="zh-CN" altLang="en-US">
                  <a:latin typeface="Noto Sans CJK SC Black" panose="020B0A00000000000000" pitchFamily="34" charset="-128"/>
                  <a:ea typeface="Noto Sans CJK SC Black" panose="020B0A00000000000000" pitchFamily="34" charset="-128"/>
                </a:rPr>
                <a:t>进取型</a:t>
              </a:r>
              <a:endParaRPr lang="zh-CN" altLang="en-US" dirty="0">
                <a:latin typeface="Noto Sans CJK SC Black" panose="020B0A00000000000000" pitchFamily="34" charset="-128"/>
                <a:ea typeface="Noto Sans CJK SC Black" panose="020B0A00000000000000" pitchFamily="34" charset="-128"/>
              </a:endParaRPr>
            </a:p>
          </p:txBody>
        </p:sp>
        <p:sp>
          <p:nvSpPr>
            <p:cNvPr id="13" name="Arrow: Pentagon 12">
              <a:extLst>
                <a:ext uri="{FF2B5EF4-FFF2-40B4-BE49-F238E27FC236}">
                  <a16:creationId xmlns:a16="http://schemas.microsoft.com/office/drawing/2014/main" id="{D362FDDC-33DB-409B-9D52-3B412172C6C2}"/>
                </a:ext>
              </a:extLst>
            </p:cNvPr>
            <p:cNvSpPr/>
            <p:nvPr/>
          </p:nvSpPr>
          <p:spPr bwMode="gray">
            <a:xfrm flipH="1">
              <a:off x="6619875" y="1277466"/>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latin typeface="Noto Sans CJK SC Black" panose="020B0A00000000000000" pitchFamily="34" charset="-128"/>
                <a:ea typeface="Noto Sans CJK SC Black" panose="020B0A00000000000000" pitchFamily="34" charset="-128"/>
              </a:endParaRPr>
            </a:p>
          </p:txBody>
        </p:sp>
      </p:grpSp>
      <p:sp>
        <p:nvSpPr>
          <p:cNvPr id="15" name="Rectangle 14">
            <a:extLst>
              <a:ext uri="{FF2B5EF4-FFF2-40B4-BE49-F238E27FC236}">
                <a16:creationId xmlns:a16="http://schemas.microsoft.com/office/drawing/2014/main" id="{64EC7AC9-0B1D-41ED-8E94-2F31644B32F9}"/>
              </a:ext>
            </a:extLst>
          </p:cNvPr>
          <p:cNvSpPr/>
          <p:nvPr/>
        </p:nvSpPr>
        <p:spPr bwMode="gray">
          <a:xfrm flipH="1">
            <a:off x="512293" y="3276692"/>
            <a:ext cx="2068901" cy="802060"/>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defRPr>
                <a:solidFill>
                  <a:schemeClr val="accent2"/>
                </a:solidFill>
                <a:latin typeface="Arial Black" panose="020B0A04020102020204" pitchFamily="34" charset="0"/>
              </a:defRPr>
            </a:pPr>
            <a:r>
              <a:rPr lang="zh-CN" altLang="en-US">
                <a:latin typeface="Noto Sans CJK SC Black" panose="020B0A00000000000000" pitchFamily="34" charset="-128"/>
                <a:ea typeface="Noto Sans CJK SC Black" panose="020B0A00000000000000" pitchFamily="34" charset="-128"/>
              </a:rPr>
              <a:t>表达型</a:t>
            </a:r>
            <a:endParaRPr lang="zh-CN" altLang="en-US" dirty="0">
              <a:solidFill>
                <a:schemeClr val="accent2"/>
              </a:solidFill>
              <a:latin typeface="Noto Sans CJK SC Black" panose="020B0A00000000000000" pitchFamily="34" charset="-128"/>
              <a:ea typeface="Noto Sans CJK SC Black" panose="020B0A00000000000000" pitchFamily="34" charset="-128"/>
            </a:endParaRPr>
          </a:p>
        </p:txBody>
      </p:sp>
      <p:sp>
        <p:nvSpPr>
          <p:cNvPr id="18" name="Rectangle 17">
            <a:extLst>
              <a:ext uri="{FF2B5EF4-FFF2-40B4-BE49-F238E27FC236}">
                <a16:creationId xmlns:a16="http://schemas.microsoft.com/office/drawing/2014/main" id="{3C889989-16FA-4D44-B3C7-0995EC72BCB6}"/>
              </a:ext>
            </a:extLst>
          </p:cNvPr>
          <p:cNvSpPr/>
          <p:nvPr/>
        </p:nvSpPr>
        <p:spPr bwMode="gray">
          <a:xfrm flipH="1">
            <a:off x="512293" y="4237221"/>
            <a:ext cx="2068901" cy="802060"/>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defRPr>
                <a:solidFill>
                  <a:schemeClr val="accent2"/>
                </a:solidFill>
                <a:latin typeface="Arial Black" panose="020B0A04020102020204" pitchFamily="34" charset="0"/>
              </a:defRPr>
            </a:pPr>
            <a:r>
              <a:rPr lang="zh-CN" altLang="en-US">
                <a:latin typeface="Noto Sans CJK SC Black" panose="020B0A00000000000000" pitchFamily="34" charset="-128"/>
                <a:ea typeface="Noto Sans CJK SC Black" panose="020B0A00000000000000" pitchFamily="34" charset="-128"/>
              </a:rPr>
              <a:t>亲切型</a:t>
            </a:r>
            <a:endParaRPr lang="zh-CN" altLang="en-US" dirty="0">
              <a:solidFill>
                <a:schemeClr val="accent2"/>
              </a:solidFill>
              <a:latin typeface="Noto Sans CJK SC Black" panose="020B0A00000000000000" pitchFamily="34" charset="-128"/>
              <a:ea typeface="Noto Sans CJK SC Black" panose="020B0A00000000000000" pitchFamily="34" charset="-128"/>
            </a:endParaRPr>
          </a:p>
        </p:txBody>
      </p:sp>
      <p:grpSp>
        <p:nvGrpSpPr>
          <p:cNvPr id="21" name="Group 20">
            <a:extLst>
              <a:ext uri="{FF2B5EF4-FFF2-40B4-BE49-F238E27FC236}">
                <a16:creationId xmlns:a16="http://schemas.microsoft.com/office/drawing/2014/main" id="{EDC71959-77B2-4823-90DF-6996074143B1}"/>
              </a:ext>
            </a:extLst>
          </p:cNvPr>
          <p:cNvGrpSpPr/>
          <p:nvPr/>
        </p:nvGrpSpPr>
        <p:grpSpPr>
          <a:xfrm flipH="1">
            <a:off x="512293" y="5177599"/>
            <a:ext cx="2493363" cy="802060"/>
            <a:chOff x="6619875" y="3822472"/>
            <a:chExt cx="2493363" cy="836611"/>
          </a:xfrm>
        </p:grpSpPr>
        <p:sp>
          <p:nvSpPr>
            <p:cNvPr id="22" name="Rectangle 21">
              <a:extLst>
                <a:ext uri="{FF2B5EF4-FFF2-40B4-BE49-F238E27FC236}">
                  <a16:creationId xmlns:a16="http://schemas.microsoft.com/office/drawing/2014/main" id="{48432F96-B22B-475F-8899-48F4D04680D6}"/>
                </a:ext>
              </a:extLst>
            </p:cNvPr>
            <p:cNvSpPr/>
            <p:nvPr/>
          </p:nvSpPr>
          <p:spPr bwMode="gray">
            <a:xfrm>
              <a:off x="7044337" y="3822472"/>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defRPr>
                  <a:solidFill>
                    <a:schemeClr val="accent2"/>
                  </a:solidFill>
                  <a:latin typeface="Arial Black" panose="020B0A04020102020204" pitchFamily="34" charset="0"/>
                </a:defRPr>
              </a:pPr>
              <a:r>
                <a:rPr lang="zh-CN" altLang="en-US">
                  <a:latin typeface="Noto Sans CJK SC Black" panose="020B0A00000000000000" pitchFamily="34" charset="-128"/>
                  <a:ea typeface="Noto Sans CJK SC Black" panose="020B0A00000000000000" pitchFamily="34" charset="-128"/>
                </a:rPr>
                <a:t>分析型</a:t>
              </a:r>
              <a:endParaRPr lang="zh-CN" altLang="en-US" dirty="0">
                <a:latin typeface="Noto Sans CJK SC Black" panose="020B0A00000000000000" pitchFamily="34" charset="-128"/>
                <a:ea typeface="Noto Sans CJK SC Black" panose="020B0A00000000000000" pitchFamily="34" charset="-128"/>
              </a:endParaRPr>
            </a:p>
          </p:txBody>
        </p:sp>
        <p:sp>
          <p:nvSpPr>
            <p:cNvPr id="23" name="Arrow: Pentagon 22">
              <a:extLst>
                <a:ext uri="{FF2B5EF4-FFF2-40B4-BE49-F238E27FC236}">
                  <a16:creationId xmlns:a16="http://schemas.microsoft.com/office/drawing/2014/main" id="{06FFE62A-FB5C-447B-8874-1A3F3AD1BF7C}"/>
                </a:ext>
              </a:extLst>
            </p:cNvPr>
            <p:cNvSpPr/>
            <p:nvPr/>
          </p:nvSpPr>
          <p:spPr bwMode="gray">
            <a:xfrm flipH="1">
              <a:off x="6619875" y="4014719"/>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latin typeface="Noto Sans CJK SC Black" panose="020B0A00000000000000" pitchFamily="34" charset="-128"/>
                <a:ea typeface="Noto Sans CJK SC Black" panose="020B0A00000000000000" pitchFamily="34" charset="-128"/>
              </a:endParaRPr>
            </a:p>
          </p:txBody>
        </p:sp>
      </p:grpSp>
      <p:sp>
        <p:nvSpPr>
          <p:cNvPr id="24" name="Arrow: Pentagon 23">
            <a:extLst>
              <a:ext uri="{FF2B5EF4-FFF2-40B4-BE49-F238E27FC236}">
                <a16:creationId xmlns:a16="http://schemas.microsoft.com/office/drawing/2014/main" id="{E90CD9C9-36AC-4F03-9053-E6ED5FE9C9F8}"/>
              </a:ext>
            </a:extLst>
          </p:cNvPr>
          <p:cNvSpPr/>
          <p:nvPr/>
        </p:nvSpPr>
        <p:spPr bwMode="gray">
          <a:xfrm>
            <a:off x="2646975" y="3467519"/>
            <a:ext cx="361456" cy="40019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25" name="Arrow: Pentagon 24">
            <a:extLst>
              <a:ext uri="{FF2B5EF4-FFF2-40B4-BE49-F238E27FC236}">
                <a16:creationId xmlns:a16="http://schemas.microsoft.com/office/drawing/2014/main" id="{283AF5E7-7C28-4760-B3CD-750BA42F29E4}"/>
              </a:ext>
            </a:extLst>
          </p:cNvPr>
          <p:cNvSpPr/>
          <p:nvPr/>
        </p:nvSpPr>
        <p:spPr bwMode="gray">
          <a:xfrm>
            <a:off x="2646975" y="4415157"/>
            <a:ext cx="361456" cy="40019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20" name="Text Placeholder 3">
            <a:extLst>
              <a:ext uri="{FF2B5EF4-FFF2-40B4-BE49-F238E27FC236}">
                <a16:creationId xmlns:a16="http://schemas.microsoft.com/office/drawing/2014/main" id="{50B5C899-7D76-47A9-B8CA-CE297E9177CB}"/>
              </a:ext>
            </a:extLst>
          </p:cNvPr>
          <p:cNvSpPr txBox="1">
            <a:spLocks/>
          </p:cNvSpPr>
          <p:nvPr/>
        </p:nvSpPr>
        <p:spPr>
          <a:xfrm>
            <a:off x="7797780" y="1391446"/>
            <a:ext cx="3855817" cy="823912"/>
          </a:xfrm>
          <a:prstGeom prst="rect">
            <a:avLst/>
          </a:prstGeom>
        </p:spPr>
        <p:txBody>
          <a:bodyPr vert="horz" wrap="square" lIns="0" tIns="0" rIns="0" bIns="0" anchor="b">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2400" b="0" kern="1200">
                <a:solidFill>
                  <a:schemeClr val="accent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Symbol" panose="05050102010706020507" pitchFamily="18" charset="2"/>
              <a:buNone/>
              <a:defRPr sz="1800" b="1" kern="1200">
                <a:solidFill>
                  <a:schemeClr val="tx2"/>
                </a:solidFill>
                <a:latin typeface="+mn-lt"/>
                <a:ea typeface="+mn-ea"/>
                <a:cs typeface="+mn-cs"/>
              </a:defRPr>
            </a:lvl3pPr>
            <a:lvl4pPr marL="1371600" indent="0" algn="l" defTabSz="914400" rtl="0" eaLnBrk="1" latinLnBrk="0" hangingPunct="1">
              <a:lnSpc>
                <a:spcPct val="90000"/>
              </a:lnSpc>
              <a:spcBef>
                <a:spcPts val="500"/>
              </a:spcBef>
              <a:buFont typeface="Symbol" panose="05050102010706020507" pitchFamily="18" charset="2"/>
              <a:buNone/>
              <a:defRPr sz="1600" b="1" kern="1200">
                <a:solidFill>
                  <a:schemeClr val="tx2"/>
                </a:solidFill>
                <a:latin typeface="+mn-lt"/>
                <a:ea typeface="+mn-ea"/>
                <a:cs typeface="+mn-cs"/>
              </a:defRPr>
            </a:lvl4pPr>
            <a:lvl5pPr marL="1828800" indent="0" algn="l" defTabSz="914400" rtl="0" eaLnBrk="1" latinLnBrk="0" hangingPunct="1">
              <a:lnSpc>
                <a:spcPct val="90000"/>
              </a:lnSpc>
              <a:spcBef>
                <a:spcPts val="500"/>
              </a:spcBef>
              <a:buFont typeface="Symbol" panose="05050102010706020507" pitchFamily="18" charset="2"/>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85000"/>
              </a:lnSpc>
              <a:defRPr sz="1800"/>
            </a:pPr>
            <a:r>
              <a:rPr lang="zh-CN" altLang="en-US">
                <a:ea typeface="Noto Sans CJK SC Regular" panose="020B0500000000000000" pitchFamily="34" charset="-128"/>
              </a:rPr>
              <a:t>能做哪一件事来控制我的风格行为</a:t>
            </a:r>
            <a:endParaRPr lang="zh-CN" altLang="en-US" dirty="0">
              <a:ea typeface="Noto Sans CJK SC Regular" panose="020B0500000000000000" pitchFamily="34" charset="-128"/>
            </a:endParaRPr>
          </a:p>
        </p:txBody>
      </p:sp>
    </p:spTree>
    <p:extLst>
      <p:ext uri="{BB962C8B-B14F-4D97-AF65-F5344CB8AC3E}">
        <p14:creationId xmlns:p14="http://schemas.microsoft.com/office/powerpoint/2010/main" val="1312970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9CABD-016A-4105-9C16-9B8F83470748}"/>
              </a:ext>
            </a:extLst>
          </p:cNvPr>
          <p:cNvSpPr>
            <a:spLocks noGrp="1"/>
          </p:cNvSpPr>
          <p:nvPr>
            <p:ph type="title"/>
          </p:nvPr>
        </p:nvSpPr>
        <p:spPr>
          <a:xfrm>
            <a:off x="390525" y="228600"/>
            <a:ext cx="3687763" cy="5715000"/>
          </a:xfrm>
        </p:spPr>
        <p:txBody>
          <a:bodyPr wrap="square" anchor="ctr">
            <a:noAutofit/>
          </a:bodyPr>
          <a:lstStyle/>
          <a:p>
            <a:r>
              <a:rPr lang="zh-CN" altLang="en-US">
                <a:ea typeface="Noto Sans CJK SC Bold" panose="020B0800000000000000" pitchFamily="34" charset="-128"/>
              </a:rPr>
              <a:t>观察风格的技巧</a:t>
            </a:r>
            <a:endParaRPr lang="zh-CN" altLang="en-US" dirty="0">
              <a:ea typeface="Noto Sans CJK SC Bold" panose="020B0800000000000000" pitchFamily="34" charset="-128"/>
            </a:endParaRPr>
          </a:p>
        </p:txBody>
      </p:sp>
      <p:sp>
        <p:nvSpPr>
          <p:cNvPr id="3" name="Content Placeholder 2">
            <a:extLst>
              <a:ext uri="{FF2B5EF4-FFF2-40B4-BE49-F238E27FC236}">
                <a16:creationId xmlns:a16="http://schemas.microsoft.com/office/drawing/2014/main" id="{89890FE1-5E82-4EC5-9B63-1B76910148C2}"/>
              </a:ext>
            </a:extLst>
          </p:cNvPr>
          <p:cNvSpPr>
            <a:spLocks noGrp="1"/>
          </p:cNvSpPr>
          <p:nvPr>
            <p:ph idx="1"/>
          </p:nvPr>
        </p:nvSpPr>
        <p:spPr>
          <a:xfrm>
            <a:off x="4170363" y="262054"/>
            <a:ext cx="7793037" cy="5715000"/>
          </a:xfrm>
        </p:spPr>
        <p:txBody>
          <a:bodyPr wrap="square" lIns="1280160" anchor="ctr">
            <a:noAutofit/>
          </a:bodyPr>
          <a:lstStyle/>
          <a:p>
            <a:pPr>
              <a:spcBef>
                <a:spcPts val="1500"/>
              </a:spcBef>
              <a:spcAft>
                <a:spcPts val="1000"/>
              </a:spcAft>
              <a:defRPr sz="2000"/>
            </a:pPr>
            <a:r>
              <a:rPr lang="zh-CN" altLang="en-US" dirty="0">
                <a:ea typeface="Noto Sans CJK SC Regular" panose="020B0500000000000000" pitchFamily="34" charset="-128"/>
              </a:rPr>
              <a:t>不要过早下结论</a:t>
            </a:r>
          </a:p>
          <a:p>
            <a:pPr>
              <a:spcBef>
                <a:spcPts val="1500"/>
              </a:spcBef>
              <a:spcAft>
                <a:spcPts val="1000"/>
              </a:spcAft>
              <a:defRPr sz="2000"/>
            </a:pPr>
            <a:r>
              <a:rPr lang="zh-CN" altLang="en-US" dirty="0">
                <a:ea typeface="Noto Sans CJK SC Regular" panose="020B0500000000000000" pitchFamily="34" charset="-128"/>
              </a:rPr>
              <a:t>保持客观</a:t>
            </a:r>
          </a:p>
          <a:p>
            <a:pPr>
              <a:spcBef>
                <a:spcPts val="1500"/>
              </a:spcBef>
              <a:spcAft>
                <a:spcPts val="1000"/>
              </a:spcAft>
              <a:defRPr sz="2000"/>
            </a:pPr>
            <a:r>
              <a:rPr lang="zh-CN" altLang="en-US" dirty="0">
                <a:ea typeface="Noto Sans CJK SC Regular" panose="020B0500000000000000" pitchFamily="34" charset="-128"/>
              </a:rPr>
              <a:t>将风格行为和一个人的角色和职位区别开</a:t>
            </a:r>
          </a:p>
          <a:p>
            <a:pPr>
              <a:spcBef>
                <a:spcPts val="1500"/>
              </a:spcBef>
              <a:spcAft>
                <a:spcPts val="1000"/>
              </a:spcAft>
              <a:defRPr sz="2000"/>
            </a:pPr>
            <a:r>
              <a:rPr lang="zh-CN" altLang="en-US" dirty="0">
                <a:ea typeface="Noto Sans CJK SC Regular" panose="020B0500000000000000" pitchFamily="34" charset="-128"/>
              </a:rPr>
              <a:t>适度的压力可以明确一个人的风格</a:t>
            </a:r>
          </a:p>
          <a:p>
            <a:pPr>
              <a:spcBef>
                <a:spcPts val="1500"/>
              </a:spcBef>
              <a:spcAft>
                <a:spcPts val="1000"/>
              </a:spcAft>
              <a:defRPr sz="2000"/>
            </a:pPr>
            <a:r>
              <a:rPr lang="zh-CN" altLang="en-US" dirty="0">
                <a:ea typeface="Noto Sans CJK SC Regular" panose="020B0500000000000000" pitchFamily="34" charset="-128"/>
              </a:rPr>
              <a:t>不要挡道（做一个观察者）</a:t>
            </a:r>
          </a:p>
          <a:p>
            <a:pPr>
              <a:spcBef>
                <a:spcPts val="1500"/>
              </a:spcBef>
              <a:spcAft>
                <a:spcPts val="1000"/>
              </a:spcAft>
            </a:pPr>
            <a:endParaRPr lang="zh-CN" altLang="en-US" sz="2000"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4D3CF669-61B8-4393-ABDB-84352A6B6564}"/>
              </a:ext>
            </a:extLst>
          </p:cNvPr>
          <p:cNvSpPr>
            <a:spLocks noGrp="1"/>
          </p:cNvSpPr>
          <p:nvPr>
            <p:ph type="ftr" sz="quarter" idx="11"/>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6" name="Slide Number Placeholder 5">
            <a:extLst>
              <a:ext uri="{FF2B5EF4-FFF2-40B4-BE49-F238E27FC236}">
                <a16:creationId xmlns:a16="http://schemas.microsoft.com/office/drawing/2014/main" id="{0FBC13A4-C929-45D4-B223-A112BFF04BC6}"/>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57</a:t>
            </a:fld>
            <a:endParaRPr lang="zh-CN" altLang="en-US" dirty="0">
              <a:ea typeface="Noto Sans CJK SC Regular" panose="020B0500000000000000" pitchFamily="34" charset="-128"/>
            </a:endParaRPr>
          </a:p>
        </p:txBody>
      </p:sp>
      <p:sp>
        <p:nvSpPr>
          <p:cNvPr id="8" name="Oval 7">
            <a:extLst>
              <a:ext uri="{FF2B5EF4-FFF2-40B4-BE49-F238E27FC236}">
                <a16:creationId xmlns:a16="http://schemas.microsoft.com/office/drawing/2014/main" id="{CD7D84E8-073C-4DFD-99F5-BFE15F778DFC}"/>
              </a:ext>
            </a:extLst>
          </p:cNvPr>
          <p:cNvSpPr/>
          <p:nvPr/>
        </p:nvSpPr>
        <p:spPr bwMode="gray">
          <a:xfrm>
            <a:off x="4816928" y="1350636"/>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n-US" altLang="zh-CN">
                <a:ea typeface="Noto Sans CJK SC Bold" panose="020B0800000000000000" pitchFamily="34" charset="-128"/>
              </a:rPr>
              <a:t>1</a:t>
            </a:r>
            <a:endParaRPr lang="en-US" altLang="zh-CN" dirty="0">
              <a:ea typeface="Noto Sans CJK SC Bold" panose="020B0800000000000000" pitchFamily="34" charset="-128"/>
            </a:endParaRPr>
          </a:p>
        </p:txBody>
      </p:sp>
      <p:sp>
        <p:nvSpPr>
          <p:cNvPr id="9" name="Oval 8">
            <a:extLst>
              <a:ext uri="{FF2B5EF4-FFF2-40B4-BE49-F238E27FC236}">
                <a16:creationId xmlns:a16="http://schemas.microsoft.com/office/drawing/2014/main" id="{555B454E-9216-477B-9A64-9DD8271FF53A}"/>
              </a:ext>
            </a:extLst>
          </p:cNvPr>
          <p:cNvSpPr/>
          <p:nvPr/>
        </p:nvSpPr>
        <p:spPr bwMode="gray">
          <a:xfrm>
            <a:off x="4816928" y="1955645"/>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n-US" altLang="zh-CN">
                <a:ea typeface="Noto Sans CJK SC Bold" panose="020B0800000000000000" pitchFamily="34" charset="-128"/>
              </a:rPr>
              <a:t>2</a:t>
            </a:r>
            <a:endParaRPr lang="en-US" altLang="zh-CN" dirty="0">
              <a:ea typeface="Noto Sans CJK SC Bold" panose="020B0800000000000000" pitchFamily="34" charset="-128"/>
            </a:endParaRPr>
          </a:p>
        </p:txBody>
      </p:sp>
      <p:sp>
        <p:nvSpPr>
          <p:cNvPr id="10" name="Oval 9">
            <a:extLst>
              <a:ext uri="{FF2B5EF4-FFF2-40B4-BE49-F238E27FC236}">
                <a16:creationId xmlns:a16="http://schemas.microsoft.com/office/drawing/2014/main" id="{7B59682E-52EB-4DFB-AF2F-EB3BB439EF73}"/>
              </a:ext>
            </a:extLst>
          </p:cNvPr>
          <p:cNvSpPr/>
          <p:nvPr/>
        </p:nvSpPr>
        <p:spPr bwMode="gray">
          <a:xfrm>
            <a:off x="4816928" y="2560654"/>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n-US" altLang="zh-CN">
                <a:ea typeface="Noto Sans CJK SC Bold" panose="020B0800000000000000" pitchFamily="34" charset="-128"/>
              </a:rPr>
              <a:t>3</a:t>
            </a:r>
            <a:endParaRPr lang="en-US" altLang="zh-CN" dirty="0">
              <a:ea typeface="Noto Sans CJK SC Bold" panose="020B0800000000000000" pitchFamily="34" charset="-128"/>
            </a:endParaRPr>
          </a:p>
        </p:txBody>
      </p:sp>
      <p:sp>
        <p:nvSpPr>
          <p:cNvPr id="11" name="Oval 10">
            <a:extLst>
              <a:ext uri="{FF2B5EF4-FFF2-40B4-BE49-F238E27FC236}">
                <a16:creationId xmlns:a16="http://schemas.microsoft.com/office/drawing/2014/main" id="{4D6313DE-7760-4922-80A7-10EA28D1930F}"/>
              </a:ext>
            </a:extLst>
          </p:cNvPr>
          <p:cNvSpPr/>
          <p:nvPr/>
        </p:nvSpPr>
        <p:spPr bwMode="gray">
          <a:xfrm>
            <a:off x="4816927" y="3165663"/>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n-US" altLang="zh-CN">
                <a:ea typeface="Noto Sans CJK SC Bold" panose="020B0800000000000000" pitchFamily="34" charset="-128"/>
              </a:rPr>
              <a:t>4</a:t>
            </a:r>
            <a:endParaRPr lang="en-US" altLang="zh-CN" dirty="0">
              <a:ea typeface="Noto Sans CJK SC Bold" panose="020B0800000000000000" pitchFamily="34" charset="-128"/>
            </a:endParaRPr>
          </a:p>
        </p:txBody>
      </p:sp>
      <p:sp>
        <p:nvSpPr>
          <p:cNvPr id="12" name="Oval 11">
            <a:extLst>
              <a:ext uri="{FF2B5EF4-FFF2-40B4-BE49-F238E27FC236}">
                <a16:creationId xmlns:a16="http://schemas.microsoft.com/office/drawing/2014/main" id="{07432474-4610-4E54-835A-DEAC0A7CA51E}"/>
              </a:ext>
            </a:extLst>
          </p:cNvPr>
          <p:cNvSpPr/>
          <p:nvPr/>
        </p:nvSpPr>
        <p:spPr bwMode="gray">
          <a:xfrm>
            <a:off x="4816928" y="3770673"/>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n-US" altLang="zh-CN">
                <a:ea typeface="Noto Sans CJK SC Bold" panose="020B0800000000000000" pitchFamily="34" charset="-128"/>
              </a:rPr>
              <a:t>5</a:t>
            </a:r>
            <a:endParaRPr lang="en-US" altLang="zh-CN" dirty="0">
              <a:ea typeface="Noto Sans CJK SC Bold" panose="020B0800000000000000" pitchFamily="34" charset="-128"/>
            </a:endParaRPr>
          </a:p>
        </p:txBody>
      </p:sp>
    </p:spTree>
    <p:extLst>
      <p:ext uri="{BB962C8B-B14F-4D97-AF65-F5344CB8AC3E}">
        <p14:creationId xmlns:p14="http://schemas.microsoft.com/office/powerpoint/2010/main" val="8508515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p:txBody>
          <a:bodyPr/>
          <a:lstStyle/>
          <a:p>
            <a:r>
              <a:rPr lang="zh-CN" altLang="en-US" dirty="0">
                <a:solidFill>
                  <a:schemeClr val="accent2"/>
                </a:solidFill>
                <a:ea typeface="Noto Sans CJK SC Bold" panose="020B0800000000000000" pitchFamily="34" charset="-128"/>
              </a:rPr>
              <a:t>变通能力</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05910" y="6380615"/>
            <a:ext cx="2743200" cy="282575"/>
          </a:xfrm>
        </p:spPr>
        <p:txBody>
          <a:bodyPr/>
          <a:lstStyle/>
          <a:p>
            <a:fld id="{1B1CF60C-C85D-47C0-8597-E3BF95F18FA3}" type="slidenum">
              <a:rPr lang="en-US" altLang="zh-CN" smtClean="0">
                <a:ea typeface="Noto Sans CJK SC Regular" panose="020B0500000000000000" pitchFamily="34" charset="-128"/>
              </a:rPr>
              <a:t>58</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2010258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a:xfrm>
            <a:off x="881729" y="2316480"/>
            <a:ext cx="6877050" cy="1588707"/>
          </a:xfrm>
        </p:spPr>
        <p:txBody>
          <a:bodyPr wrap="square"/>
          <a:lstStyle/>
          <a:p>
            <a:r>
              <a:rPr lang="zh-CN" altLang="en-US" dirty="0">
                <a:solidFill>
                  <a:schemeClr val="accent2"/>
                </a:solidFill>
                <a:ea typeface="Noto Sans CJK SC Bold" panose="020B0800000000000000" pitchFamily="34" charset="-128"/>
              </a:rPr>
              <a:t>变通能力是指你如何很好地适应他人的风格需求</a:t>
            </a: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59</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292267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6405CA-B1CA-4C28-9270-FBCA21A93DD2}"/>
              </a:ext>
            </a:extLst>
          </p:cNvPr>
          <p:cNvSpPr>
            <a:spLocks noGrp="1"/>
          </p:cNvSpPr>
          <p:nvPr>
            <p:ph type="title"/>
          </p:nvPr>
        </p:nvSpPr>
        <p:spPr>
          <a:xfrm>
            <a:off x="359229" y="228600"/>
            <a:ext cx="11604171" cy="1009650"/>
          </a:xfrm>
        </p:spPr>
        <p:txBody>
          <a:bodyPr/>
          <a:lstStyle/>
          <a:p>
            <a:r>
              <a:rPr lang="zh-CN" altLang="en-US">
                <a:ea typeface="Noto Sans CJK SC Bold" panose="020B0800000000000000" pitchFamily="34" charset="-128"/>
              </a:rPr>
              <a:t>措施中的风格</a:t>
            </a:r>
            <a:endParaRPr lang="zh-CN" altLang="en-US" dirty="0">
              <a:ea typeface="Noto Sans CJK SC Bold" panose="020B0800000000000000" pitchFamily="34" charset="-128"/>
            </a:endParaRPr>
          </a:p>
        </p:txBody>
      </p:sp>
      <p:sp>
        <p:nvSpPr>
          <p:cNvPr id="9" name="Content Placeholder 8">
            <a:extLst>
              <a:ext uri="{FF2B5EF4-FFF2-40B4-BE49-F238E27FC236}">
                <a16:creationId xmlns:a16="http://schemas.microsoft.com/office/drawing/2014/main" id="{014F8CDB-0ED4-4C18-B5E9-5D5E1681E30E}"/>
              </a:ext>
            </a:extLst>
          </p:cNvPr>
          <p:cNvSpPr>
            <a:spLocks noGrp="1"/>
          </p:cNvSpPr>
          <p:nvPr>
            <p:ph sz="half" idx="1"/>
          </p:nvPr>
        </p:nvSpPr>
        <p:spPr>
          <a:xfrm>
            <a:off x="272882" y="2705119"/>
            <a:ext cx="3315246" cy="1989137"/>
          </a:xfrm>
        </p:spPr>
        <p:txBody>
          <a:bodyPr/>
          <a:lstStyle/>
          <a:p>
            <a:pPr algn="r">
              <a:spcBef>
                <a:spcPct val="0"/>
              </a:spcBef>
              <a:buClrTx/>
              <a:buSzTx/>
              <a:buFontTx/>
              <a:buNone/>
              <a:defRPr sz="2400"/>
            </a:pPr>
            <a:r>
              <a:rPr lang="zh-CN" altLang="en-US">
                <a:ea typeface="Noto Sans CJK SC Regular" panose="020B0500000000000000" pitchFamily="34" charset="-128"/>
              </a:rPr>
              <a:t>观察</a:t>
            </a:r>
          </a:p>
          <a:p>
            <a:pPr algn="r">
              <a:spcBef>
                <a:spcPct val="0"/>
              </a:spcBef>
              <a:buClrTx/>
              <a:buSzTx/>
              <a:buFontTx/>
              <a:buNone/>
            </a:pPr>
            <a:endParaRPr lang="zh-CN" altLang="en-US" sz="2400">
              <a:ea typeface="Noto Sans CJK SC Regular" panose="020B0500000000000000" pitchFamily="34" charset="-128"/>
              <a:cs typeface="+mn-cs"/>
            </a:endParaRPr>
          </a:p>
          <a:p>
            <a:pPr algn="r">
              <a:spcBef>
                <a:spcPct val="0"/>
              </a:spcBef>
              <a:buClrTx/>
              <a:buSzTx/>
              <a:buFontTx/>
              <a:buNone/>
              <a:defRPr sz="2400"/>
            </a:pPr>
            <a:r>
              <a:rPr lang="zh-CN" altLang="en-US">
                <a:ea typeface="Noto Sans CJK SC Regular" panose="020B0500000000000000" pitchFamily="34" charset="-128"/>
              </a:rPr>
              <a:t>观点</a:t>
            </a:r>
          </a:p>
          <a:p>
            <a:endParaRPr lang="zh-CN" altLang="en-US" dirty="0">
              <a:ea typeface="Noto Sans CJK SC Regular" panose="020B0500000000000000" pitchFamily="34" charset="-128"/>
            </a:endParaRPr>
          </a:p>
        </p:txBody>
      </p:sp>
      <p:sp>
        <p:nvSpPr>
          <p:cNvPr id="4" name="Slide Number Placeholder 3">
            <a:extLst>
              <a:ext uri="{FF2B5EF4-FFF2-40B4-BE49-F238E27FC236}">
                <a16:creationId xmlns:a16="http://schemas.microsoft.com/office/drawing/2014/main" id="{A4CB2EA9-7626-488B-A230-E93BF04E9986}"/>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6</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29DC30C9-EB16-4F41-8978-FEE7D3030C8D}"/>
              </a:ext>
            </a:extLst>
          </p:cNvPr>
          <p:cNvSpPr>
            <a:spLocks noGrp="1"/>
          </p:cNvSpPr>
          <p:nvPr>
            <p:ph type="ftr" sz="quarter" idx="13"/>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grpSp>
        <p:nvGrpSpPr>
          <p:cNvPr id="29" name="Group 28">
            <a:extLst>
              <a:ext uri="{FF2B5EF4-FFF2-40B4-BE49-F238E27FC236}">
                <a16:creationId xmlns:a16="http://schemas.microsoft.com/office/drawing/2014/main" id="{05F4FF58-2D0A-4845-83A3-892EFFD97302}"/>
              </a:ext>
            </a:extLst>
          </p:cNvPr>
          <p:cNvGrpSpPr/>
          <p:nvPr/>
        </p:nvGrpSpPr>
        <p:grpSpPr>
          <a:xfrm>
            <a:off x="3994201" y="2316163"/>
            <a:ext cx="7647768" cy="2375836"/>
            <a:chOff x="4037744" y="2316163"/>
            <a:chExt cx="7647768" cy="2375836"/>
          </a:xfrm>
        </p:grpSpPr>
        <p:grpSp>
          <p:nvGrpSpPr>
            <p:cNvPr id="24" name="Group 23">
              <a:extLst>
                <a:ext uri="{FF2B5EF4-FFF2-40B4-BE49-F238E27FC236}">
                  <a16:creationId xmlns:a16="http://schemas.microsoft.com/office/drawing/2014/main" id="{DAF88271-3DD3-0247-957B-6690B5E6D820}"/>
                </a:ext>
              </a:extLst>
            </p:cNvPr>
            <p:cNvGrpSpPr/>
            <p:nvPr/>
          </p:nvGrpSpPr>
          <p:grpSpPr>
            <a:xfrm>
              <a:off x="4411120" y="2336895"/>
              <a:ext cx="7274392" cy="1947672"/>
              <a:chOff x="4411120" y="1678459"/>
              <a:chExt cx="7274392" cy="1947672"/>
            </a:xfrm>
          </p:grpSpPr>
          <p:pic>
            <p:nvPicPr>
              <p:cNvPr id="8" name="Picture 7" descr="A person in a suit  Description automatically generated with medium confidence">
                <a:extLst>
                  <a:ext uri="{FF2B5EF4-FFF2-40B4-BE49-F238E27FC236}">
                    <a16:creationId xmlns:a16="http://schemas.microsoft.com/office/drawing/2014/main" id="{8997B66E-90FD-9C42-823A-9BA4767D88C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1678459"/>
                <a:ext cx="1407123" cy="1943355"/>
              </a:xfrm>
              <a:prstGeom prst="rect">
                <a:avLst/>
              </a:prstGeom>
            </p:spPr>
          </p:pic>
          <p:pic>
            <p:nvPicPr>
              <p:cNvPr id="19" name="Picture 18" descr="A person in a suit  Description automatically generated with low confidence">
                <a:extLst>
                  <a:ext uri="{FF2B5EF4-FFF2-40B4-BE49-F238E27FC236}">
                    <a16:creationId xmlns:a16="http://schemas.microsoft.com/office/drawing/2014/main" id="{6998D8D4-FCE4-AF41-9EC0-0AAD946B925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5947" y="1678459"/>
                <a:ext cx="1394200" cy="1947672"/>
              </a:xfrm>
              <a:prstGeom prst="rect">
                <a:avLst/>
              </a:prstGeom>
            </p:spPr>
          </p:pic>
          <p:pic>
            <p:nvPicPr>
              <p:cNvPr id="21" name="Picture 20" descr="A person wearing a suit  Description automatically generated with medium confidence">
                <a:extLst>
                  <a:ext uri="{FF2B5EF4-FFF2-40B4-BE49-F238E27FC236}">
                    <a16:creationId xmlns:a16="http://schemas.microsoft.com/office/drawing/2014/main" id="{0E5508A0-AF38-3945-905F-67B36432EAD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1678459"/>
                <a:ext cx="1394200" cy="1946620"/>
              </a:xfrm>
              <a:prstGeom prst="rect">
                <a:avLst/>
              </a:prstGeom>
            </p:spPr>
          </p:pic>
          <p:pic>
            <p:nvPicPr>
              <p:cNvPr id="23" name="Picture 22" descr="A picture containing person, wall, clothing, indoor  Description automatically generated">
                <a:extLst>
                  <a:ext uri="{FF2B5EF4-FFF2-40B4-BE49-F238E27FC236}">
                    <a16:creationId xmlns:a16="http://schemas.microsoft.com/office/drawing/2014/main" id="{F07027A0-83F4-C342-B321-5953E87C8F3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1678459"/>
                <a:ext cx="1405757" cy="1947672"/>
              </a:xfrm>
              <a:prstGeom prst="rect">
                <a:avLst/>
              </a:prstGeom>
            </p:spPr>
          </p:pic>
        </p:grpSp>
        <p:cxnSp>
          <p:nvCxnSpPr>
            <p:cNvPr id="16" name="Straight Connector 15">
              <a:extLst>
                <a:ext uri="{FF2B5EF4-FFF2-40B4-BE49-F238E27FC236}">
                  <a16:creationId xmlns:a16="http://schemas.microsoft.com/office/drawing/2014/main" id="{114C0098-B007-4458-A398-509109F2967E}"/>
                </a:ext>
              </a:extLst>
            </p:cNvPr>
            <p:cNvCxnSpPr/>
            <p:nvPr/>
          </p:nvCxnSpPr>
          <p:spPr>
            <a:xfrm>
              <a:off x="4037744" y="2316163"/>
              <a:ext cx="0" cy="1989137"/>
            </a:xfrm>
            <a:prstGeom prst="line">
              <a:avLst/>
            </a:prstGeom>
            <a:ln w="15875"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909DAB1-67D0-474A-B774-0A3333659938}"/>
                </a:ext>
              </a:extLst>
            </p:cNvPr>
            <p:cNvSpPr txBox="1"/>
            <p:nvPr/>
          </p:nvSpPr>
          <p:spPr>
            <a:xfrm>
              <a:off x="4663630" y="4281964"/>
              <a:ext cx="769326" cy="369332"/>
            </a:xfrm>
            <a:prstGeom prst="rect">
              <a:avLst/>
            </a:prstGeom>
            <a:noFill/>
          </p:spPr>
          <p:txBody>
            <a:bodyPr wrap="square">
              <a:spAutoFit/>
            </a:bodyPr>
            <a:lstStyle/>
            <a:p>
              <a:pPr algn="ctr"/>
              <a:r>
                <a:rPr lang="zh-CN" altLang="en-US">
                  <a:ea typeface="Noto Sans CJK SC Regular" panose="020B0500000000000000" pitchFamily="34" charset="-128"/>
                </a:rPr>
                <a:t> </a:t>
              </a:r>
              <a:r>
                <a:rPr lang="en-US" altLang="zh-CN">
                  <a:ea typeface="Noto Sans CJK SC Regular" panose="020B0500000000000000" pitchFamily="34" charset="-128"/>
                </a:rPr>
                <a:t>Kyle</a:t>
              </a:r>
              <a:endParaRPr lang="en-US" altLang="zh-CN" dirty="0">
                <a:ea typeface="Noto Sans CJK SC Regular" panose="020B0500000000000000" pitchFamily="34" charset="-128"/>
              </a:endParaRPr>
            </a:p>
          </p:txBody>
        </p:sp>
        <p:sp>
          <p:nvSpPr>
            <p:cNvPr id="25" name="TextBox 24">
              <a:extLst>
                <a:ext uri="{FF2B5EF4-FFF2-40B4-BE49-F238E27FC236}">
                  <a16:creationId xmlns:a16="http://schemas.microsoft.com/office/drawing/2014/main" id="{6AC52F1B-4880-48D9-ADF3-95BA3CBAB59D}"/>
                </a:ext>
              </a:extLst>
            </p:cNvPr>
            <p:cNvSpPr txBox="1"/>
            <p:nvPr/>
          </p:nvSpPr>
          <p:spPr>
            <a:xfrm>
              <a:off x="6503168" y="4322667"/>
              <a:ext cx="1139758" cy="369332"/>
            </a:xfrm>
            <a:prstGeom prst="rect">
              <a:avLst/>
            </a:prstGeom>
            <a:noFill/>
          </p:spPr>
          <p:txBody>
            <a:bodyPr wrap="square">
              <a:spAutoFit/>
            </a:bodyPr>
            <a:lstStyle/>
            <a:p>
              <a:pPr algn="ctr"/>
              <a:r>
                <a:rPr lang="zh-CN" altLang="en-US">
                  <a:ea typeface="Noto Sans CJK SC Regular" panose="020B0500000000000000" pitchFamily="34" charset="-128"/>
                </a:rPr>
                <a:t> </a:t>
              </a:r>
              <a:r>
                <a:rPr lang="en-US" altLang="zh-CN">
                  <a:ea typeface="Noto Sans CJK SC Regular" panose="020B0500000000000000" pitchFamily="34" charset="-128"/>
                </a:rPr>
                <a:t>Lana</a:t>
              </a:r>
              <a:endParaRPr lang="en-US" altLang="zh-CN" dirty="0">
                <a:ea typeface="Noto Sans CJK SC Regular" panose="020B0500000000000000" pitchFamily="34" charset="-128"/>
              </a:endParaRPr>
            </a:p>
          </p:txBody>
        </p:sp>
        <p:sp>
          <p:nvSpPr>
            <p:cNvPr id="26" name="TextBox 25">
              <a:extLst>
                <a:ext uri="{FF2B5EF4-FFF2-40B4-BE49-F238E27FC236}">
                  <a16:creationId xmlns:a16="http://schemas.microsoft.com/office/drawing/2014/main" id="{7464D5E8-1B7F-4B69-8566-A89AA68AA68A}"/>
                </a:ext>
              </a:extLst>
            </p:cNvPr>
            <p:cNvSpPr txBox="1"/>
            <p:nvPr/>
          </p:nvSpPr>
          <p:spPr>
            <a:xfrm>
              <a:off x="8455072" y="4322667"/>
              <a:ext cx="1139758" cy="369332"/>
            </a:xfrm>
            <a:prstGeom prst="rect">
              <a:avLst/>
            </a:prstGeom>
            <a:noFill/>
          </p:spPr>
          <p:txBody>
            <a:bodyPr wrap="square">
              <a:spAutoFit/>
            </a:bodyPr>
            <a:lstStyle/>
            <a:p>
              <a:pPr algn="ctr"/>
              <a:r>
                <a:rPr lang="en-US" altLang="zh-CN">
                  <a:ea typeface="Noto Sans CJK SC Regular" panose="020B0500000000000000" pitchFamily="34" charset="-128"/>
                </a:rPr>
                <a:t>AJ</a:t>
              </a:r>
              <a:endParaRPr lang="en-US" altLang="zh-CN" dirty="0">
                <a:ea typeface="Noto Sans CJK SC Regular" panose="020B0500000000000000" pitchFamily="34" charset="-128"/>
              </a:endParaRPr>
            </a:p>
          </p:txBody>
        </p:sp>
        <p:sp>
          <p:nvSpPr>
            <p:cNvPr id="27" name="TextBox 26">
              <a:extLst>
                <a:ext uri="{FF2B5EF4-FFF2-40B4-BE49-F238E27FC236}">
                  <a16:creationId xmlns:a16="http://schemas.microsoft.com/office/drawing/2014/main" id="{7ADE83B3-7AD5-4A33-9FF7-E97913E00905}"/>
                </a:ext>
              </a:extLst>
            </p:cNvPr>
            <p:cNvSpPr txBox="1"/>
            <p:nvPr/>
          </p:nvSpPr>
          <p:spPr>
            <a:xfrm>
              <a:off x="10406976" y="4322667"/>
              <a:ext cx="1139758" cy="369332"/>
            </a:xfrm>
            <a:prstGeom prst="rect">
              <a:avLst/>
            </a:prstGeom>
            <a:noFill/>
          </p:spPr>
          <p:txBody>
            <a:bodyPr wrap="square">
              <a:spAutoFit/>
            </a:bodyPr>
            <a:lstStyle/>
            <a:p>
              <a:pPr algn="ctr"/>
              <a:r>
                <a:rPr lang="en-US" altLang="zh-CN">
                  <a:ea typeface="Noto Sans CJK SC Regular" panose="020B0500000000000000" pitchFamily="34" charset="-128"/>
                </a:rPr>
                <a:t>Abby</a:t>
              </a:r>
              <a:endParaRPr lang="en-US" altLang="zh-CN" dirty="0">
                <a:ea typeface="Noto Sans CJK SC Regular" panose="020B0500000000000000" pitchFamily="34" charset="-128"/>
              </a:endParaRPr>
            </a:p>
          </p:txBody>
        </p:sp>
      </p:grpSp>
    </p:spTree>
    <p:extLst>
      <p:ext uri="{BB962C8B-B14F-4D97-AF65-F5344CB8AC3E}">
        <p14:creationId xmlns:p14="http://schemas.microsoft.com/office/powerpoint/2010/main" val="25649623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4="http://schemas.microsoft.com/office/drawing/2010/main" xmlns:a16="http://schemas.microsoft.com/office/drawing/2014/main"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11CEA-D5B8-44EC-8C7A-D1E2364820DF}"/>
              </a:ext>
            </a:extLst>
          </p:cNvPr>
          <p:cNvSpPr>
            <a:spLocks noGrp="1"/>
          </p:cNvSpPr>
          <p:nvPr>
            <p:ph type="title"/>
          </p:nvPr>
        </p:nvSpPr>
        <p:spPr>
          <a:xfrm>
            <a:off x="390525" y="228600"/>
            <a:ext cx="3687763" cy="1995488"/>
          </a:xfrm>
        </p:spPr>
        <p:txBody>
          <a:bodyPr wrap="square"/>
          <a:lstStyle/>
          <a:p>
            <a:r>
              <a:rPr lang="zh-CN" altLang="en-US" dirty="0">
                <a:ea typeface="Noto Sans CJK SC Bold" panose="020B0800000000000000" pitchFamily="34" charset="-128"/>
              </a:rPr>
              <a:t>变通能力的四个来源</a:t>
            </a:r>
          </a:p>
        </p:txBody>
      </p:sp>
      <p:sp>
        <p:nvSpPr>
          <p:cNvPr id="8" name="Content Placeholder 7">
            <a:extLst>
              <a:ext uri="{FF2B5EF4-FFF2-40B4-BE49-F238E27FC236}">
                <a16:creationId xmlns:a16="http://schemas.microsoft.com/office/drawing/2014/main" id="{C89BD0C3-9A19-4A7E-A87A-1733DBCA65F7}"/>
              </a:ext>
            </a:extLst>
          </p:cNvPr>
          <p:cNvSpPr>
            <a:spLocks noGrp="1"/>
          </p:cNvSpPr>
          <p:nvPr>
            <p:ph idx="1"/>
          </p:nvPr>
        </p:nvSpPr>
        <p:spPr/>
        <p:txBody>
          <a:bodyPr/>
          <a:lstStyle/>
          <a:p>
            <a:r>
              <a:rPr lang="zh-CN" altLang="en-US">
                <a:ea typeface="Noto Sans CJK SC Regular" panose="020B0500000000000000" pitchFamily="34" charset="-128"/>
              </a:rPr>
              <a:t> </a:t>
            </a:r>
            <a:endParaRPr lang="zh-CN" altLang="en-US" dirty="0">
              <a:ea typeface="Noto Sans CJK SC Regular" panose="020B0500000000000000" pitchFamily="34" charset="-128"/>
            </a:endParaRPr>
          </a:p>
        </p:txBody>
      </p:sp>
      <p:sp>
        <p:nvSpPr>
          <p:cNvPr id="4" name="Slide Number Placeholder 3">
            <a:extLst>
              <a:ext uri="{FF2B5EF4-FFF2-40B4-BE49-F238E27FC236}">
                <a16:creationId xmlns:a16="http://schemas.microsoft.com/office/drawing/2014/main" id="{0FADF2EB-FAB8-452C-8CB5-7A221A644708}"/>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60</a:t>
            </a:fld>
            <a:endParaRPr lang="zh-CN" altLang="en-US" dirty="0">
              <a:ea typeface="Noto Sans CJK SC Regular" panose="020B0500000000000000" pitchFamily="34" charset="-128"/>
            </a:endParaRPr>
          </a:p>
        </p:txBody>
      </p:sp>
      <p:grpSp>
        <p:nvGrpSpPr>
          <p:cNvPr id="51" name="Group 50">
            <a:extLst>
              <a:ext uri="{FF2B5EF4-FFF2-40B4-BE49-F238E27FC236}">
                <a16:creationId xmlns:a16="http://schemas.microsoft.com/office/drawing/2014/main" id="{27431CB6-63DC-4166-AF27-DEC3A7B95D5B}"/>
              </a:ext>
            </a:extLst>
          </p:cNvPr>
          <p:cNvGrpSpPr/>
          <p:nvPr/>
        </p:nvGrpSpPr>
        <p:grpSpPr>
          <a:xfrm>
            <a:off x="4495800" y="1108076"/>
            <a:ext cx="7167561" cy="3756024"/>
            <a:chOff x="4495800" y="549276"/>
            <a:chExt cx="7167561" cy="3756024"/>
          </a:xfrm>
        </p:grpSpPr>
        <p:sp>
          <p:nvSpPr>
            <p:cNvPr id="11" name="Rectangle 10">
              <a:extLst>
                <a:ext uri="{FF2B5EF4-FFF2-40B4-BE49-F238E27FC236}">
                  <a16:creationId xmlns:a16="http://schemas.microsoft.com/office/drawing/2014/main" id="{36312140-242E-40DC-BA89-6E0FEA57B288}"/>
                </a:ext>
              </a:extLst>
            </p:cNvPr>
            <p:cNvSpPr/>
            <p:nvPr/>
          </p:nvSpPr>
          <p:spPr bwMode="gray">
            <a:xfrm>
              <a:off x="4495800"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zh-CN" altLang="en-US">
                  <a:ea typeface="Noto Sans CJK SC Regular" panose="020B0500000000000000" pitchFamily="34" charset="-128"/>
                </a:rPr>
                <a:t>形象</a:t>
              </a:r>
              <a:endParaRPr lang="zh-CN" altLang="en-US" dirty="0">
                <a:ea typeface="Noto Sans CJK SC Regular" panose="020B0500000000000000" pitchFamily="34" charset="-128"/>
              </a:endParaRPr>
            </a:p>
          </p:txBody>
        </p:sp>
        <p:sp>
          <p:nvSpPr>
            <p:cNvPr id="12" name="Rectangle 11">
              <a:extLst>
                <a:ext uri="{FF2B5EF4-FFF2-40B4-BE49-F238E27FC236}">
                  <a16:creationId xmlns:a16="http://schemas.microsoft.com/office/drawing/2014/main" id="{F4BFB7ED-2967-4425-93BF-8B67B0CC0487}"/>
                </a:ext>
              </a:extLst>
            </p:cNvPr>
            <p:cNvSpPr/>
            <p:nvPr/>
          </p:nvSpPr>
          <p:spPr bwMode="gray">
            <a:xfrm>
              <a:off x="6313487"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zh-CN" altLang="en-US" dirty="0">
                  <a:ea typeface="Noto Sans CJK SC Regular" panose="020B0500000000000000" pitchFamily="34" charset="-128"/>
                </a:rPr>
                <a:t>表达</a:t>
              </a:r>
            </a:p>
          </p:txBody>
        </p:sp>
        <p:sp>
          <p:nvSpPr>
            <p:cNvPr id="13" name="Rectangle 12">
              <a:extLst>
                <a:ext uri="{FF2B5EF4-FFF2-40B4-BE49-F238E27FC236}">
                  <a16:creationId xmlns:a16="http://schemas.microsoft.com/office/drawing/2014/main" id="{2E435E16-95A5-43D4-A2C1-6B882FFF3327}"/>
                </a:ext>
              </a:extLst>
            </p:cNvPr>
            <p:cNvSpPr/>
            <p:nvPr/>
          </p:nvSpPr>
          <p:spPr bwMode="gray">
            <a:xfrm>
              <a:off x="8131174"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zh-CN" altLang="en-US">
                  <a:ea typeface="Noto Sans CJK SC Regular" panose="020B0500000000000000" pitchFamily="34" charset="-128"/>
                </a:rPr>
                <a:t>才能</a:t>
              </a:r>
              <a:endParaRPr lang="zh-CN" altLang="en-US" dirty="0">
                <a:ea typeface="Noto Sans CJK SC Regular" panose="020B0500000000000000" pitchFamily="34" charset="-128"/>
              </a:endParaRPr>
            </a:p>
          </p:txBody>
        </p:sp>
        <p:sp>
          <p:nvSpPr>
            <p:cNvPr id="14" name="Rectangle 13">
              <a:extLst>
                <a:ext uri="{FF2B5EF4-FFF2-40B4-BE49-F238E27FC236}">
                  <a16:creationId xmlns:a16="http://schemas.microsoft.com/office/drawing/2014/main" id="{B70A7DBF-7980-4408-B627-9B9270F4A1CB}"/>
                </a:ext>
              </a:extLst>
            </p:cNvPr>
            <p:cNvSpPr/>
            <p:nvPr/>
          </p:nvSpPr>
          <p:spPr bwMode="gray">
            <a:xfrm>
              <a:off x="9948861"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zh-CN" altLang="en-US">
                  <a:ea typeface="Noto Sans CJK SC Regular" panose="020B0500000000000000" pitchFamily="34" charset="-128"/>
                </a:rPr>
                <a:t>反馈</a:t>
              </a:r>
              <a:endParaRPr lang="zh-CN" altLang="en-US" dirty="0">
                <a:ea typeface="Noto Sans CJK SC Regular" panose="020B0500000000000000" pitchFamily="34" charset="-128"/>
              </a:endParaRPr>
            </a:p>
          </p:txBody>
        </p:sp>
        <p:sp>
          <p:nvSpPr>
            <p:cNvPr id="15" name="Rectangle 14">
              <a:extLst>
                <a:ext uri="{FF2B5EF4-FFF2-40B4-BE49-F238E27FC236}">
                  <a16:creationId xmlns:a16="http://schemas.microsoft.com/office/drawing/2014/main" id="{0E9E46CC-E468-4BE0-BF14-B59B7C2DD70E}"/>
                </a:ext>
              </a:extLst>
            </p:cNvPr>
            <p:cNvSpPr/>
            <p:nvPr/>
          </p:nvSpPr>
          <p:spPr bwMode="gray">
            <a:xfrm>
              <a:off x="6820296" y="549276"/>
              <a:ext cx="2518569" cy="5667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tx2"/>
                  </a:solidFill>
                </a:defRPr>
              </a:pPr>
              <a:r>
                <a:rPr lang="zh-CN" altLang="en-US" dirty="0">
                  <a:ea typeface="Noto Sans CJK SC Regular" panose="020B0500000000000000" pitchFamily="34" charset="-128"/>
                </a:rPr>
                <a:t>合理运用</a:t>
              </a:r>
            </a:p>
          </p:txBody>
        </p:sp>
        <p:sp>
          <p:nvSpPr>
            <p:cNvPr id="16" name="Rectangle 15">
              <a:extLst>
                <a:ext uri="{FF2B5EF4-FFF2-40B4-BE49-F238E27FC236}">
                  <a16:creationId xmlns:a16="http://schemas.microsoft.com/office/drawing/2014/main" id="{C1142650-58D9-40DA-9CCB-AEC8D2DE66FC}"/>
                </a:ext>
              </a:extLst>
            </p:cNvPr>
            <p:cNvSpPr/>
            <p:nvPr/>
          </p:nvSpPr>
          <p:spPr bwMode="gray">
            <a:xfrm>
              <a:off x="6807596" y="2847977"/>
              <a:ext cx="2518569" cy="5286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tx2"/>
                  </a:solidFill>
                </a:defRPr>
              </a:pPr>
              <a:r>
                <a:rPr lang="zh-CN" altLang="en-US" dirty="0">
                  <a:ea typeface="Noto Sans CJK SC Regular" panose="020B0500000000000000" pitchFamily="34" charset="-128"/>
                </a:rPr>
                <a:t>实现</a:t>
              </a:r>
            </a:p>
          </p:txBody>
        </p:sp>
        <p:sp>
          <p:nvSpPr>
            <p:cNvPr id="17" name="Rectangle 16">
              <a:extLst>
                <a:ext uri="{FF2B5EF4-FFF2-40B4-BE49-F238E27FC236}">
                  <a16:creationId xmlns:a16="http://schemas.microsoft.com/office/drawing/2014/main" id="{EAD3DCAD-4AF2-4D48-8954-DD4AA7715CFE}"/>
                </a:ext>
              </a:extLst>
            </p:cNvPr>
            <p:cNvSpPr/>
            <p:nvPr/>
          </p:nvSpPr>
          <p:spPr bwMode="gray">
            <a:xfrm>
              <a:off x="4495801" y="3738562"/>
              <a:ext cx="7137399" cy="5667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zh-CN" altLang="en-US" dirty="0">
                  <a:ea typeface="Noto Sans CJK SC Regular" panose="020B0500000000000000" pitchFamily="34" charset="-128"/>
                </a:rPr>
                <a:t>变通能力更强</a:t>
              </a:r>
            </a:p>
          </p:txBody>
        </p:sp>
        <p:grpSp>
          <p:nvGrpSpPr>
            <p:cNvPr id="41" name="Group 40">
              <a:extLst>
                <a:ext uri="{FF2B5EF4-FFF2-40B4-BE49-F238E27FC236}">
                  <a16:creationId xmlns:a16="http://schemas.microsoft.com/office/drawing/2014/main" id="{8F7A69A0-BC1F-4394-B45B-F6DF82AAA982}"/>
                </a:ext>
              </a:extLst>
            </p:cNvPr>
            <p:cNvGrpSpPr/>
            <p:nvPr/>
          </p:nvGrpSpPr>
          <p:grpSpPr>
            <a:xfrm>
              <a:off x="5353049" y="1116015"/>
              <a:ext cx="5453062" cy="541336"/>
              <a:chOff x="5353049" y="1116015"/>
              <a:chExt cx="5453062" cy="541336"/>
            </a:xfrm>
          </p:grpSpPr>
          <p:cxnSp>
            <p:nvCxnSpPr>
              <p:cNvPr id="19" name="Connector: Elbow 18">
                <a:extLst>
                  <a:ext uri="{FF2B5EF4-FFF2-40B4-BE49-F238E27FC236}">
                    <a16:creationId xmlns:a16="http://schemas.microsoft.com/office/drawing/2014/main" id="{272F7A31-223A-4088-885C-6DF65730EB9D}"/>
                  </a:ext>
                </a:extLst>
              </p:cNvPr>
              <p:cNvCxnSpPr>
                <a:stCxn id="11" idx="0"/>
                <a:endCxn id="15" idx="2"/>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48B217B4-5C9C-4942-A1B4-F4011ACB0017}"/>
                  </a:ext>
                </a:extLst>
              </p:cNvPr>
              <p:cNvCxnSpPr>
                <a:cxnSpLocks/>
                <a:stCxn id="14" idx="0"/>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488A5197-DA0C-4278-840B-4F57BB92F563}"/>
                  </a:ext>
                </a:extLst>
              </p:cNvPr>
              <p:cNvCxnSpPr>
                <a:cxnSpLocks/>
                <a:endCxn id="12" idx="0"/>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DFD246BD-9273-46DE-A7FF-27B582DFF93F}"/>
                  </a:ext>
                </a:extLst>
              </p:cNvPr>
              <p:cNvCxnSpPr>
                <a:cxnSpLocks/>
                <a:endCxn id="13" idx="0"/>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F2760B87-5057-4206-9225-8A6451786645}"/>
                </a:ext>
              </a:extLst>
            </p:cNvPr>
            <p:cNvGrpSpPr/>
            <p:nvPr/>
          </p:nvGrpSpPr>
          <p:grpSpPr>
            <a:xfrm flipV="1">
              <a:off x="5353049" y="2230440"/>
              <a:ext cx="5453062" cy="541336"/>
              <a:chOff x="5353049" y="1116015"/>
              <a:chExt cx="5453062" cy="541336"/>
            </a:xfrm>
          </p:grpSpPr>
          <p:cxnSp>
            <p:nvCxnSpPr>
              <p:cNvPr id="43" name="Connector: Elbow 42">
                <a:extLst>
                  <a:ext uri="{FF2B5EF4-FFF2-40B4-BE49-F238E27FC236}">
                    <a16:creationId xmlns:a16="http://schemas.microsoft.com/office/drawing/2014/main" id="{1BC3AE6F-6E62-43C2-BBC2-CEAD09B9C4E6}"/>
                  </a:ext>
                </a:extLst>
              </p:cNvPr>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A2D7F392-D568-46A2-A710-5102348BFF03}"/>
                  </a:ext>
                </a:extLst>
              </p:cNvPr>
              <p:cNvCxnSpPr>
                <a:cxnSpLocks/>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DCD5CBC5-095B-4FCA-B787-81E4AE0E4731}"/>
                  </a:ext>
                </a:extLst>
              </p:cNvPr>
              <p:cNvCxnSpPr>
                <a:cxnSpLocks/>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4E640A2C-9072-4BD8-B092-7910E34115F4}"/>
                  </a:ext>
                </a:extLst>
              </p:cNvPr>
              <p:cNvCxnSpPr>
                <a:cxnSpLocks/>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51548C56-E5EB-4EFB-8549-7FDBD8D002EA}"/>
                </a:ext>
              </a:extLst>
            </p:cNvPr>
            <p:cNvCxnSpPr>
              <a:cxnSpLocks/>
              <a:stCxn id="17" idx="0"/>
              <a:endCxn id="16" idx="2"/>
            </p:cNvCxnSpPr>
            <p:nvPr/>
          </p:nvCxnSpPr>
          <p:spPr>
            <a:xfrm flipV="1">
              <a:off x="8064501" y="3376615"/>
              <a:ext cx="2380" cy="361947"/>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37752C4-340B-4D7A-8918-C09451FB59E9}"/>
                </a:ext>
              </a:extLst>
            </p:cNvPr>
            <p:cNvCxnSpPr>
              <a:cxnSpLocks/>
            </p:cNvCxnSpPr>
            <p:nvPr/>
          </p:nvCxnSpPr>
          <p:spPr>
            <a:xfrm flipV="1">
              <a:off x="8080636" y="2504550"/>
              <a:ext cx="0" cy="328344"/>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8B65E27F-C03D-448F-849F-E1169353553C}"/>
              </a:ext>
            </a:extLst>
          </p:cNvPr>
          <p:cNvSpPr>
            <a:spLocks noGrp="1"/>
          </p:cNvSpPr>
          <p:nvPr>
            <p:ph type="ftr" sz="quarter" idx="11"/>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3530138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6405CA-B1CA-4C28-9270-FBCA21A93DD2}"/>
              </a:ext>
            </a:extLst>
          </p:cNvPr>
          <p:cNvSpPr>
            <a:spLocks noGrp="1"/>
          </p:cNvSpPr>
          <p:nvPr>
            <p:ph type="title"/>
          </p:nvPr>
        </p:nvSpPr>
        <p:spPr>
          <a:xfrm>
            <a:off x="390526" y="228600"/>
            <a:ext cx="11572874" cy="1009650"/>
          </a:xfrm>
        </p:spPr>
        <p:txBody>
          <a:bodyPr wrap="square">
            <a:noAutofit/>
          </a:bodyPr>
          <a:lstStyle/>
          <a:p>
            <a:r>
              <a:rPr lang="zh-CN" altLang="en-US">
                <a:ea typeface="Noto Sans CJK SC Bold" panose="020B0800000000000000" pitchFamily="34" charset="-128"/>
              </a:rPr>
              <a:t>措施中的变通能力</a:t>
            </a:r>
            <a:endParaRPr lang="zh-CN" altLang="en-US" dirty="0">
              <a:ea typeface="Noto Sans CJK SC Bold" panose="020B0800000000000000" pitchFamily="34" charset="-128"/>
            </a:endParaRPr>
          </a:p>
        </p:txBody>
      </p:sp>
      <p:sp>
        <p:nvSpPr>
          <p:cNvPr id="4" name="Slide Number Placeholder 3">
            <a:extLst>
              <a:ext uri="{FF2B5EF4-FFF2-40B4-BE49-F238E27FC236}">
                <a16:creationId xmlns:a16="http://schemas.microsoft.com/office/drawing/2014/main" id="{A4CB2EA9-7626-488B-A230-E93BF04E9986}"/>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61</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29DC30C9-EB16-4F41-8978-FEE7D3030C8D}"/>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9" name="Content Placeholder 8">
            <a:extLst>
              <a:ext uri="{FF2B5EF4-FFF2-40B4-BE49-F238E27FC236}">
                <a16:creationId xmlns:a16="http://schemas.microsoft.com/office/drawing/2014/main" id="{014F8CDB-0ED4-4C18-B5E9-5D5E1681E30E}"/>
              </a:ext>
            </a:extLst>
          </p:cNvPr>
          <p:cNvSpPr>
            <a:spLocks noGrp="1"/>
          </p:cNvSpPr>
          <p:nvPr>
            <p:ph sz="half" idx="1"/>
          </p:nvPr>
        </p:nvSpPr>
        <p:spPr>
          <a:xfrm>
            <a:off x="390526" y="2316164"/>
            <a:ext cx="3335313" cy="2049280"/>
          </a:xfrm>
        </p:spPr>
        <p:txBody>
          <a:bodyPr wrap="square" anchor="ctr">
            <a:noAutofit/>
          </a:bodyPr>
          <a:lstStyle/>
          <a:p>
            <a:pPr algn="r">
              <a:spcBef>
                <a:spcPts val="500"/>
              </a:spcBef>
              <a:buClrTx/>
              <a:buSzTx/>
              <a:buFontTx/>
              <a:buNone/>
              <a:defRPr sz="2400"/>
            </a:pPr>
            <a:r>
              <a:rPr lang="zh-CN" altLang="en-US" dirty="0">
                <a:ea typeface="Noto Sans CJK SC Regular" panose="020B0500000000000000" pitchFamily="34" charset="-128"/>
              </a:rPr>
              <a:t>每个人都做了什么来实践变通能力</a:t>
            </a:r>
            <a:r>
              <a:rPr lang="en-US" altLang="zh-CN" dirty="0">
                <a:ea typeface="Noto Sans CJK SC Regular" panose="020B0500000000000000" pitchFamily="34" charset="-128"/>
              </a:rPr>
              <a:t>? </a:t>
            </a:r>
            <a:endParaRPr lang="zh-CN" altLang="en-US" dirty="0">
              <a:ea typeface="Noto Sans CJK SC Regular" panose="020B0500000000000000" pitchFamily="34" charset="-128"/>
            </a:endParaRPr>
          </a:p>
          <a:p>
            <a:pPr algn="r">
              <a:spcBef>
                <a:spcPts val="500"/>
              </a:spcBef>
              <a:buClrTx/>
              <a:buSzTx/>
              <a:buFontTx/>
              <a:buNone/>
              <a:defRPr sz="2400"/>
            </a:pPr>
            <a:r>
              <a:rPr lang="zh-CN" altLang="en-US" dirty="0">
                <a:ea typeface="Noto Sans CJK SC Regular" panose="020B0500000000000000" pitchFamily="34" charset="-128"/>
              </a:rPr>
              <a:t>他们有什么具体行为</a:t>
            </a:r>
            <a:r>
              <a:rPr lang="en-US" altLang="zh-CN" dirty="0">
                <a:ea typeface="Noto Sans CJK SC Regular" panose="020B0500000000000000" pitchFamily="34" charset="-128"/>
              </a:rPr>
              <a:t>? </a:t>
            </a:r>
            <a:endParaRPr lang="zh-CN" altLang="en-US" sz="2400" dirty="0">
              <a:ea typeface="Noto Sans CJK SC Regular" panose="020B0500000000000000" pitchFamily="34" charset="-128"/>
              <a:cs typeface="+mn-cs"/>
            </a:endParaRPr>
          </a:p>
        </p:txBody>
      </p:sp>
      <p:grpSp>
        <p:nvGrpSpPr>
          <p:cNvPr id="14" name="Group 13">
            <a:extLst>
              <a:ext uri="{FF2B5EF4-FFF2-40B4-BE49-F238E27FC236}">
                <a16:creationId xmlns:a16="http://schemas.microsoft.com/office/drawing/2014/main" id="{98B73BDF-6C24-4CD2-95B1-0770273A0BB2}"/>
              </a:ext>
            </a:extLst>
          </p:cNvPr>
          <p:cNvGrpSpPr/>
          <p:nvPr/>
        </p:nvGrpSpPr>
        <p:grpSpPr>
          <a:xfrm>
            <a:off x="4037744" y="2316163"/>
            <a:ext cx="7647768" cy="2418612"/>
            <a:chOff x="4037744" y="2316163"/>
            <a:chExt cx="7647768" cy="2418612"/>
          </a:xfrm>
        </p:grpSpPr>
        <p:grpSp>
          <p:nvGrpSpPr>
            <p:cNvPr id="15" name="Group 14">
              <a:extLst>
                <a:ext uri="{FF2B5EF4-FFF2-40B4-BE49-F238E27FC236}">
                  <a16:creationId xmlns:a16="http://schemas.microsoft.com/office/drawing/2014/main" id="{BBDC156F-CB12-41B0-86FC-12CCE606AE40}"/>
                </a:ext>
              </a:extLst>
            </p:cNvPr>
            <p:cNvGrpSpPr/>
            <p:nvPr/>
          </p:nvGrpSpPr>
          <p:grpSpPr>
            <a:xfrm>
              <a:off x="4411120" y="2379671"/>
              <a:ext cx="7274392" cy="1947672"/>
              <a:chOff x="4411120" y="1721235"/>
              <a:chExt cx="7274392" cy="1947672"/>
            </a:xfrm>
          </p:grpSpPr>
          <p:pic>
            <p:nvPicPr>
              <p:cNvPr id="26" name="Picture 25" descr="A person in a suit  Description automatically generated with medium confidence">
                <a:extLst>
                  <a:ext uri="{FF2B5EF4-FFF2-40B4-BE49-F238E27FC236}">
                    <a16:creationId xmlns:a16="http://schemas.microsoft.com/office/drawing/2014/main" id="{48B25CDD-47FE-43BA-87AA-0373CE052BA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1721235"/>
                <a:ext cx="1407123" cy="1943355"/>
              </a:xfrm>
              <a:prstGeom prst="rect">
                <a:avLst/>
              </a:prstGeom>
            </p:spPr>
          </p:pic>
          <p:pic>
            <p:nvPicPr>
              <p:cNvPr id="27" name="Picture 26" descr="A person in a suit  Description automatically generated with low confidence">
                <a:extLst>
                  <a:ext uri="{FF2B5EF4-FFF2-40B4-BE49-F238E27FC236}">
                    <a16:creationId xmlns:a16="http://schemas.microsoft.com/office/drawing/2014/main" id="{BABE431A-9610-4682-B0B2-7F7F0B37C5B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3759" y="1721235"/>
                <a:ext cx="1394200" cy="1947672"/>
              </a:xfrm>
              <a:prstGeom prst="rect">
                <a:avLst/>
              </a:prstGeom>
            </p:spPr>
          </p:pic>
          <p:pic>
            <p:nvPicPr>
              <p:cNvPr id="28" name="Picture 27" descr="A person wearing a suit  Description automatically generated with medium confidence">
                <a:extLst>
                  <a:ext uri="{FF2B5EF4-FFF2-40B4-BE49-F238E27FC236}">
                    <a16:creationId xmlns:a16="http://schemas.microsoft.com/office/drawing/2014/main" id="{74A6E8F8-1E85-49EE-BA86-6AD18397945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1721235"/>
                <a:ext cx="1394200" cy="1946620"/>
              </a:xfrm>
              <a:prstGeom prst="rect">
                <a:avLst/>
              </a:prstGeom>
            </p:spPr>
          </p:pic>
          <p:pic>
            <p:nvPicPr>
              <p:cNvPr id="29" name="Picture 28" descr="A picture containing person, wall, clothing, indoor  Description automatically generated">
                <a:extLst>
                  <a:ext uri="{FF2B5EF4-FFF2-40B4-BE49-F238E27FC236}">
                    <a16:creationId xmlns:a16="http://schemas.microsoft.com/office/drawing/2014/main" id="{A1B1C6C6-27E5-4B0D-891D-25CDFA1E35A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1721235"/>
                <a:ext cx="1405757" cy="1947672"/>
              </a:xfrm>
              <a:prstGeom prst="rect">
                <a:avLst/>
              </a:prstGeom>
            </p:spPr>
          </p:pic>
        </p:grpSp>
        <p:cxnSp>
          <p:nvCxnSpPr>
            <p:cNvPr id="21" name="Straight Connector 20">
              <a:extLst>
                <a:ext uri="{FF2B5EF4-FFF2-40B4-BE49-F238E27FC236}">
                  <a16:creationId xmlns:a16="http://schemas.microsoft.com/office/drawing/2014/main" id="{6F7CAFAE-98D4-43C2-ABF3-C5CF5B73264E}"/>
                </a:ext>
              </a:extLst>
            </p:cNvPr>
            <p:cNvCxnSpPr/>
            <p:nvPr/>
          </p:nvCxnSpPr>
          <p:spPr>
            <a:xfrm>
              <a:off x="4037744" y="2316163"/>
              <a:ext cx="0" cy="1989137"/>
            </a:xfrm>
            <a:prstGeom prst="line">
              <a:avLst/>
            </a:prstGeom>
            <a:ln w="15875"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27FAEB5-5568-412E-B1C7-8F2D67F33287}"/>
                </a:ext>
              </a:extLst>
            </p:cNvPr>
            <p:cNvSpPr txBox="1"/>
            <p:nvPr/>
          </p:nvSpPr>
          <p:spPr>
            <a:xfrm>
              <a:off x="4663630" y="4324740"/>
              <a:ext cx="769326" cy="369332"/>
            </a:xfrm>
            <a:prstGeom prst="rect">
              <a:avLst/>
            </a:prstGeom>
            <a:noFill/>
          </p:spPr>
          <p:txBody>
            <a:bodyPr wrap="square">
              <a:noAutofit/>
            </a:bodyPr>
            <a:lstStyle/>
            <a:p>
              <a:pPr algn="ctr"/>
              <a:r>
                <a:rPr lang="zh-CN" altLang="en-US">
                  <a:ea typeface="Noto Sans CJK SC Regular" panose="020B0500000000000000" pitchFamily="34" charset="-128"/>
                </a:rPr>
                <a:t> </a:t>
              </a:r>
              <a:r>
                <a:rPr lang="en-US" altLang="zh-CN">
                  <a:ea typeface="Noto Sans CJK SC Regular" panose="020B0500000000000000" pitchFamily="34" charset="-128"/>
                </a:rPr>
                <a:t>Kyle</a:t>
              </a:r>
              <a:endParaRPr lang="en-US" altLang="zh-CN" dirty="0">
                <a:ea typeface="Noto Sans CJK SC Regular" panose="020B0500000000000000" pitchFamily="34" charset="-128"/>
              </a:endParaRPr>
            </a:p>
          </p:txBody>
        </p:sp>
        <p:sp>
          <p:nvSpPr>
            <p:cNvPr id="23" name="TextBox 22">
              <a:extLst>
                <a:ext uri="{FF2B5EF4-FFF2-40B4-BE49-F238E27FC236}">
                  <a16:creationId xmlns:a16="http://schemas.microsoft.com/office/drawing/2014/main" id="{4E01769B-3EE9-4EAE-AACA-904822CEDFFA}"/>
                </a:ext>
              </a:extLst>
            </p:cNvPr>
            <p:cNvSpPr txBox="1"/>
            <p:nvPr/>
          </p:nvSpPr>
          <p:spPr>
            <a:xfrm>
              <a:off x="6503168" y="4365443"/>
              <a:ext cx="1139758" cy="369332"/>
            </a:xfrm>
            <a:prstGeom prst="rect">
              <a:avLst/>
            </a:prstGeom>
            <a:noFill/>
          </p:spPr>
          <p:txBody>
            <a:bodyPr wrap="square">
              <a:noAutofit/>
            </a:bodyPr>
            <a:lstStyle/>
            <a:p>
              <a:pPr algn="ctr"/>
              <a:r>
                <a:rPr lang="zh-CN" altLang="en-US">
                  <a:ea typeface="Noto Sans CJK SC Regular" panose="020B0500000000000000" pitchFamily="34" charset="-128"/>
                </a:rPr>
                <a:t> </a:t>
              </a:r>
              <a:r>
                <a:rPr lang="en-US" altLang="zh-CN">
                  <a:ea typeface="Noto Sans CJK SC Regular" panose="020B0500000000000000" pitchFamily="34" charset="-128"/>
                </a:rPr>
                <a:t>Lana</a:t>
              </a:r>
              <a:endParaRPr lang="en-US" altLang="zh-CN" dirty="0">
                <a:ea typeface="Noto Sans CJK SC Regular" panose="020B0500000000000000" pitchFamily="34" charset="-128"/>
              </a:endParaRPr>
            </a:p>
          </p:txBody>
        </p:sp>
        <p:sp>
          <p:nvSpPr>
            <p:cNvPr id="24" name="TextBox 23">
              <a:extLst>
                <a:ext uri="{FF2B5EF4-FFF2-40B4-BE49-F238E27FC236}">
                  <a16:creationId xmlns:a16="http://schemas.microsoft.com/office/drawing/2014/main" id="{FB15788F-80CD-418C-B79B-B5A9E37F0DDD}"/>
                </a:ext>
              </a:extLst>
            </p:cNvPr>
            <p:cNvSpPr txBox="1"/>
            <p:nvPr/>
          </p:nvSpPr>
          <p:spPr>
            <a:xfrm>
              <a:off x="8455072" y="4365443"/>
              <a:ext cx="1139758" cy="369332"/>
            </a:xfrm>
            <a:prstGeom prst="rect">
              <a:avLst/>
            </a:prstGeom>
            <a:noFill/>
          </p:spPr>
          <p:txBody>
            <a:bodyPr wrap="square">
              <a:noAutofit/>
            </a:bodyPr>
            <a:lstStyle/>
            <a:p>
              <a:pPr algn="ctr"/>
              <a:r>
                <a:rPr lang="en-US" altLang="zh-CN">
                  <a:ea typeface="Noto Sans CJK SC Regular" panose="020B0500000000000000" pitchFamily="34" charset="-128"/>
                </a:rPr>
                <a:t>AJ</a:t>
              </a:r>
              <a:endParaRPr lang="en-US" altLang="zh-CN" dirty="0">
                <a:ea typeface="Noto Sans CJK SC Regular" panose="020B0500000000000000" pitchFamily="34" charset="-128"/>
              </a:endParaRPr>
            </a:p>
          </p:txBody>
        </p:sp>
        <p:sp>
          <p:nvSpPr>
            <p:cNvPr id="25" name="TextBox 24">
              <a:extLst>
                <a:ext uri="{FF2B5EF4-FFF2-40B4-BE49-F238E27FC236}">
                  <a16:creationId xmlns:a16="http://schemas.microsoft.com/office/drawing/2014/main" id="{86DD60C1-A425-4F28-9A75-20BFAFC45946}"/>
                </a:ext>
              </a:extLst>
            </p:cNvPr>
            <p:cNvSpPr txBox="1"/>
            <p:nvPr/>
          </p:nvSpPr>
          <p:spPr>
            <a:xfrm>
              <a:off x="10406976" y="4365443"/>
              <a:ext cx="1139758" cy="369332"/>
            </a:xfrm>
            <a:prstGeom prst="rect">
              <a:avLst/>
            </a:prstGeom>
            <a:noFill/>
          </p:spPr>
          <p:txBody>
            <a:bodyPr wrap="square">
              <a:noAutofit/>
            </a:bodyPr>
            <a:lstStyle/>
            <a:p>
              <a:pPr algn="ctr"/>
              <a:r>
                <a:rPr lang="en-US" altLang="zh-CN">
                  <a:ea typeface="Noto Sans CJK SC Regular" panose="020B0500000000000000" pitchFamily="34" charset="-128"/>
                </a:rPr>
                <a:t>Abby</a:t>
              </a:r>
              <a:endParaRPr lang="en-US" altLang="zh-CN" dirty="0">
                <a:ea typeface="Noto Sans CJK SC Regular" panose="020B0500000000000000" pitchFamily="34" charset="-128"/>
              </a:endParaRPr>
            </a:p>
          </p:txBody>
        </p:sp>
      </p:grpSp>
    </p:spTree>
    <p:extLst>
      <p:ext uri="{BB962C8B-B14F-4D97-AF65-F5344CB8AC3E}">
        <p14:creationId xmlns:p14="http://schemas.microsoft.com/office/powerpoint/2010/main" val="22270744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4="http://schemas.microsoft.com/office/drawing/2010/main" xmlns:a16="http://schemas.microsoft.com/office/drawing/2014/main"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p:txBody>
          <a:bodyPr/>
          <a:lstStyle/>
          <a:p>
            <a:r>
              <a:rPr lang="zh-CN" altLang="en-US" dirty="0">
                <a:solidFill>
                  <a:schemeClr val="accent2"/>
                </a:solidFill>
                <a:ea typeface="Noto Sans CJK SC Bold" panose="020B0800000000000000" pitchFamily="34" charset="-128"/>
              </a:rPr>
              <a:t>变通能力档案</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63063" y="6518275"/>
            <a:ext cx="2743200" cy="282575"/>
          </a:xfrm>
        </p:spPr>
        <p:txBody>
          <a:bodyPr/>
          <a:lstStyle/>
          <a:p>
            <a:fld id="{1B1CF60C-C85D-47C0-8597-E3BF95F18FA3}" type="slidenum">
              <a:rPr lang="en-US" altLang="zh-CN" smtClean="0">
                <a:ea typeface="Noto Sans CJK SC Regular" panose="020B0500000000000000" pitchFamily="34" charset="-128"/>
              </a:rPr>
              <a:t>62</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8618116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ECDFA4-5A69-4DF6-93F6-AB2EF8304C71}"/>
              </a:ext>
            </a:extLst>
          </p:cNvPr>
          <p:cNvSpPr>
            <a:spLocks noGrp="1"/>
          </p:cNvSpPr>
          <p:nvPr>
            <p:ph type="title"/>
          </p:nvPr>
        </p:nvSpPr>
        <p:spPr>
          <a:xfrm>
            <a:off x="390526" y="979228"/>
            <a:ext cx="11572874" cy="1009650"/>
          </a:xfrm>
        </p:spPr>
        <p:txBody>
          <a:bodyPr/>
          <a:lstStyle/>
          <a:p>
            <a:r>
              <a:rPr lang="zh-CN" altLang="en-US" dirty="0">
                <a:ea typeface="Noto Sans CJK SC Bold" panose="020B0800000000000000" pitchFamily="34" charset="-128"/>
              </a:rPr>
              <a:t>变通能力</a:t>
            </a:r>
          </a:p>
        </p:txBody>
      </p:sp>
      <p:sp>
        <p:nvSpPr>
          <p:cNvPr id="3" name="Slide Number Placeholder 2">
            <a:extLst>
              <a:ext uri="{FF2B5EF4-FFF2-40B4-BE49-F238E27FC236}">
                <a16:creationId xmlns:a16="http://schemas.microsoft.com/office/drawing/2014/main" id="{1201746A-6D22-4503-B0EF-C43ADDF2AF54}"/>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63</a:t>
            </a:fld>
            <a:endParaRPr lang="zh-CN" altLang="en-US" dirty="0">
              <a:ea typeface="Noto Sans CJK SC Regular" panose="020B0500000000000000" pitchFamily="34" charset="-128"/>
            </a:endParaRPr>
          </a:p>
        </p:txBody>
      </p:sp>
      <p:sp>
        <p:nvSpPr>
          <p:cNvPr id="6" name="Footer Placeholder 5">
            <a:extLst>
              <a:ext uri="{FF2B5EF4-FFF2-40B4-BE49-F238E27FC236}">
                <a16:creationId xmlns:a16="http://schemas.microsoft.com/office/drawing/2014/main" id="{797231E1-3F0B-4F71-856D-56884CC65788}"/>
              </a:ext>
            </a:extLst>
          </p:cNvPr>
          <p:cNvSpPr>
            <a:spLocks noGrp="1"/>
          </p:cNvSpPr>
          <p:nvPr>
            <p:ph type="ftr" sz="quarter" idx="13"/>
          </p:nvPr>
        </p:nvSpPr>
        <p:spPr bwMode="gray">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9" name="Text Placeholder 8">
            <a:extLst>
              <a:ext uri="{FF2B5EF4-FFF2-40B4-BE49-F238E27FC236}">
                <a16:creationId xmlns:a16="http://schemas.microsoft.com/office/drawing/2014/main" id="{426C4572-107D-4C7F-9054-567B9707BCBF}"/>
              </a:ext>
            </a:extLst>
          </p:cNvPr>
          <p:cNvSpPr>
            <a:spLocks noGrp="1"/>
          </p:cNvSpPr>
          <p:nvPr>
            <p:ph type="body" sz="quarter" idx="14"/>
          </p:nvPr>
        </p:nvSpPr>
        <p:spPr>
          <a:xfrm>
            <a:off x="390524" y="2071428"/>
            <a:ext cx="11572875" cy="903288"/>
          </a:xfrm>
        </p:spPr>
        <p:txBody>
          <a:bodyPr/>
          <a:lstStyle/>
          <a:p>
            <a:r>
              <a:rPr lang="zh-CN" altLang="en-US">
                <a:ea typeface="Noto Sans CJK SC Regular" panose="020B0500000000000000" pitchFamily="34" charset="-128"/>
              </a:rPr>
              <a:t>衡量你在适应他人风格需求方面的稳定性</a:t>
            </a:r>
            <a:endParaRPr lang="zh-CN" altLang="en-US" dirty="0">
              <a:ea typeface="Noto Sans CJK SC Regular" panose="020B0500000000000000" pitchFamily="34" charset="-128"/>
            </a:endParaRPr>
          </a:p>
        </p:txBody>
      </p:sp>
      <p:graphicFrame>
        <p:nvGraphicFramePr>
          <p:cNvPr id="16" name="Table 8">
            <a:extLst>
              <a:ext uri="{FF2B5EF4-FFF2-40B4-BE49-F238E27FC236}">
                <a16:creationId xmlns:a16="http://schemas.microsoft.com/office/drawing/2014/main" id="{6839A622-D1B3-475E-9CB7-D72A342C8E73}"/>
              </a:ext>
            </a:extLst>
          </p:cNvPr>
          <p:cNvGraphicFramePr>
            <a:graphicFrameLocks/>
          </p:cNvGraphicFramePr>
          <p:nvPr>
            <p:extLst>
              <p:ext uri="{D42A27DB-BD31-4B8C-83A1-F6EECF244321}">
                <p14:modId xmlns:p14="http://schemas.microsoft.com/office/powerpoint/2010/main" val="661577389"/>
              </p:ext>
            </p:extLst>
          </p:nvPr>
        </p:nvGraphicFramePr>
        <p:xfrm>
          <a:off x="390526" y="3095057"/>
          <a:ext cx="11572873" cy="1009650"/>
        </p:xfrm>
        <a:graphic>
          <a:graphicData uri="http://schemas.openxmlformats.org/drawingml/2006/table">
            <a:tbl>
              <a:tblPr>
                <a:tableStyleId>{5940675A-B579-460E-94D1-54222C63F5DA}</a:tableStyleId>
              </a:tblPr>
              <a:tblGrid>
                <a:gridCol w="882996">
                  <a:extLst>
                    <a:ext uri="{9D8B030D-6E8A-4147-A177-3AD203B41FA5}">
                      <a16:colId xmlns:a16="http://schemas.microsoft.com/office/drawing/2014/main" val="3131789450"/>
                    </a:ext>
                  </a:extLst>
                </a:gridCol>
                <a:gridCol w="2010224">
                  <a:extLst>
                    <a:ext uri="{9D8B030D-6E8A-4147-A177-3AD203B41FA5}">
                      <a16:colId xmlns:a16="http://schemas.microsoft.com/office/drawing/2014/main" val="1166947200"/>
                    </a:ext>
                  </a:extLst>
                </a:gridCol>
                <a:gridCol w="895520">
                  <a:extLst>
                    <a:ext uri="{9D8B030D-6E8A-4147-A177-3AD203B41FA5}">
                      <a16:colId xmlns:a16="http://schemas.microsoft.com/office/drawing/2014/main" val="2679774921"/>
                    </a:ext>
                  </a:extLst>
                </a:gridCol>
                <a:gridCol w="1997698">
                  <a:extLst>
                    <a:ext uri="{9D8B030D-6E8A-4147-A177-3AD203B41FA5}">
                      <a16:colId xmlns:a16="http://schemas.microsoft.com/office/drawing/2014/main" val="2831005349"/>
                    </a:ext>
                  </a:extLst>
                </a:gridCol>
                <a:gridCol w="933094">
                  <a:extLst>
                    <a:ext uri="{9D8B030D-6E8A-4147-A177-3AD203B41FA5}">
                      <a16:colId xmlns:a16="http://schemas.microsoft.com/office/drawing/2014/main" val="3231134171"/>
                    </a:ext>
                  </a:extLst>
                </a:gridCol>
                <a:gridCol w="1960124">
                  <a:extLst>
                    <a:ext uri="{9D8B030D-6E8A-4147-A177-3AD203B41FA5}">
                      <a16:colId xmlns:a16="http://schemas.microsoft.com/office/drawing/2014/main" val="163525089"/>
                    </a:ext>
                  </a:extLst>
                </a:gridCol>
                <a:gridCol w="870469">
                  <a:extLst>
                    <a:ext uri="{9D8B030D-6E8A-4147-A177-3AD203B41FA5}">
                      <a16:colId xmlns:a16="http://schemas.microsoft.com/office/drawing/2014/main" val="3840005315"/>
                    </a:ext>
                  </a:extLst>
                </a:gridCol>
                <a:gridCol w="2022748">
                  <a:extLst>
                    <a:ext uri="{9D8B030D-6E8A-4147-A177-3AD203B41FA5}">
                      <a16:colId xmlns:a16="http://schemas.microsoft.com/office/drawing/2014/main" val="2257131370"/>
                    </a:ext>
                  </a:extLst>
                </a:gridCol>
              </a:tblGrid>
              <a:tr h="1009650">
                <a:tc>
                  <a:txBody>
                    <a:bodyPr/>
                    <a:lstStyle/>
                    <a:p>
                      <a:pPr algn="ctr">
                        <a:defRPr sz="2800">
                          <a:solidFill>
                            <a:schemeClr val="accent6"/>
                          </a:solidFill>
                          <a:latin typeface="Arial Black" panose="020B0A04020102020204" pitchFamily="34" charset="0"/>
                        </a:defRPr>
                      </a:pPr>
                      <a:r>
                        <a:rPr baseline="0">
                          <a:ea typeface="Noto Sans CJK SC Regular" panose="020B0500000000000000" pitchFamily="34" charset="-128"/>
                        </a:rPr>
                        <a:t>W</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baseline="0">
                          <a:ea typeface="Noto Sans CJK SC Regular" panose="020B0500000000000000" pitchFamily="34" charset="-128"/>
                        </a:rPr>
                        <a:t>不稳定</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latin typeface="Arial Black" panose="020B0A04020102020204" pitchFamily="34" charset="0"/>
                        </a:defRPr>
                      </a:pPr>
                      <a:r>
                        <a:rPr baseline="0">
                          <a:ea typeface="Noto Sans CJK SC Regular" panose="020B0500000000000000" pitchFamily="34" charset="-128"/>
                        </a:rPr>
                        <a:t>X</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baseline="0">
                          <a:ea typeface="Noto Sans CJK SC Regular" panose="020B0500000000000000" pitchFamily="34" charset="-128"/>
                        </a:rPr>
                        <a:t>比较稳定</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latin typeface="Arial Black" panose="020B0A04020102020204" pitchFamily="34" charset="0"/>
                        </a:defRPr>
                      </a:pPr>
                      <a:r>
                        <a:rPr baseline="0">
                          <a:ea typeface="Noto Sans CJK SC Regular" panose="020B0500000000000000" pitchFamily="34" charset="-128"/>
                        </a:rPr>
                        <a:t>Y</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baseline="0" dirty="0" err="1">
                          <a:ea typeface="Noto Sans CJK SC Regular" panose="020B0500000000000000" pitchFamily="34" charset="-128"/>
                        </a:rPr>
                        <a:t>通常稳定</a:t>
                      </a:r>
                      <a:endParaRPr baseline="0" dirty="0">
                        <a:ea typeface="Noto Sans CJK SC Regular" panose="020B0500000000000000" pitchFamily="34" charset="-128"/>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latin typeface="Arial Black" panose="020B0A04020102020204" pitchFamily="34" charset="0"/>
                        </a:defRPr>
                      </a:pPr>
                      <a:r>
                        <a:rPr baseline="0">
                          <a:ea typeface="Noto Sans CJK SC Regular" panose="020B0500000000000000" pitchFamily="34" charset="-128"/>
                        </a:rPr>
                        <a:t>Z</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baseline="0" dirty="0" err="1">
                          <a:ea typeface="Noto Sans CJK SC Regular" panose="020B0500000000000000" pitchFamily="34" charset="-128"/>
                        </a:rPr>
                        <a:t>非常稳定</a:t>
                      </a:r>
                      <a:endParaRPr baseline="0" dirty="0">
                        <a:ea typeface="Noto Sans CJK SC Regular" panose="020B0500000000000000" pitchFamily="34" charset="-128"/>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bl>
          </a:graphicData>
        </a:graphic>
      </p:graphicFrame>
    </p:spTree>
    <p:extLst>
      <p:ext uri="{BB962C8B-B14F-4D97-AF65-F5344CB8AC3E}">
        <p14:creationId xmlns:p14="http://schemas.microsoft.com/office/powerpoint/2010/main" val="18985303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58864A-E3EB-4C2F-9F5A-E0C6DBA04DAB}"/>
              </a:ext>
            </a:extLst>
          </p:cNvPr>
          <p:cNvSpPr>
            <a:spLocks noGrp="1"/>
          </p:cNvSpPr>
          <p:nvPr>
            <p:ph type="title"/>
          </p:nvPr>
        </p:nvSpPr>
        <p:spPr>
          <a:xfrm>
            <a:off x="390526" y="228600"/>
            <a:ext cx="11572874" cy="1009650"/>
          </a:xfrm>
        </p:spPr>
        <p:txBody>
          <a:bodyPr/>
          <a:lstStyle/>
          <a:p>
            <a:r>
              <a:rPr lang="zh-CN" altLang="en-US">
                <a:ea typeface="Noto Sans CJK SC Bold" panose="020B0800000000000000" pitchFamily="34" charset="-128"/>
              </a:rPr>
              <a:t>变通能力定位的意义</a:t>
            </a:r>
            <a:endParaRPr lang="zh-CN" altLang="en-US" dirty="0">
              <a:ea typeface="Noto Sans CJK SC Bold" panose="020B0800000000000000" pitchFamily="34" charset="-128"/>
            </a:endParaRPr>
          </a:p>
        </p:txBody>
      </p:sp>
      <p:sp>
        <p:nvSpPr>
          <p:cNvPr id="3" name="Slide Number Placeholder 2">
            <a:extLst>
              <a:ext uri="{FF2B5EF4-FFF2-40B4-BE49-F238E27FC236}">
                <a16:creationId xmlns:a16="http://schemas.microsoft.com/office/drawing/2014/main" id="{E4B0E2FA-5265-492B-A391-458B163EB1A3}"/>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64</a:t>
            </a:fld>
            <a:endParaRPr lang="zh-CN" altLang="en-US" dirty="0">
              <a:ea typeface="Noto Sans CJK SC Regular" panose="020B0500000000000000" pitchFamily="34" charset="-128"/>
            </a:endParaRPr>
          </a:p>
        </p:txBody>
      </p:sp>
      <p:sp>
        <p:nvSpPr>
          <p:cNvPr id="6" name="Footer Placeholder 5">
            <a:extLst>
              <a:ext uri="{FF2B5EF4-FFF2-40B4-BE49-F238E27FC236}">
                <a16:creationId xmlns:a16="http://schemas.microsoft.com/office/drawing/2014/main" id="{588B400F-E47A-480A-BD0D-2060336E1E28}"/>
              </a:ext>
            </a:extLst>
          </p:cNvPr>
          <p:cNvSpPr>
            <a:spLocks noGrp="1"/>
          </p:cNvSpPr>
          <p:nvPr>
            <p:ph type="ftr" sz="quarter" idx="3"/>
          </p:nvPr>
        </p:nvSpPr>
        <p:spPr bwMode="gray">
          <a:xfrm>
            <a:off x="228600" y="6438900"/>
            <a:ext cx="7924800" cy="282575"/>
          </a:xfrm>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graphicFrame>
        <p:nvGraphicFramePr>
          <p:cNvPr id="10" name="Table 10">
            <a:extLst>
              <a:ext uri="{FF2B5EF4-FFF2-40B4-BE49-F238E27FC236}">
                <a16:creationId xmlns:a16="http://schemas.microsoft.com/office/drawing/2014/main" id="{D3634634-5CA6-437B-A05A-52E13005BC76}"/>
              </a:ext>
            </a:extLst>
          </p:cNvPr>
          <p:cNvGraphicFramePr>
            <a:graphicFrameLocks noGrp="1"/>
          </p:cNvGraphicFramePr>
          <p:nvPr>
            <p:ph idx="1"/>
            <p:extLst>
              <p:ext uri="{D42A27DB-BD31-4B8C-83A1-F6EECF244321}">
                <p14:modId xmlns:p14="http://schemas.microsoft.com/office/powerpoint/2010/main" val="2138381080"/>
              </p:ext>
            </p:extLst>
          </p:nvPr>
        </p:nvGraphicFramePr>
        <p:xfrm>
          <a:off x="390524" y="2316163"/>
          <a:ext cx="11572877" cy="2173041"/>
        </p:xfrm>
        <a:graphic>
          <a:graphicData uri="http://schemas.openxmlformats.org/drawingml/2006/table">
            <a:tbl>
              <a:tblPr firstRow="1" bandRow="1">
                <a:tableStyleId>{5940675A-B579-460E-94D1-54222C63F5DA}</a:tableStyleId>
              </a:tblPr>
              <a:tblGrid>
                <a:gridCol w="4574667">
                  <a:extLst>
                    <a:ext uri="{9D8B030D-6E8A-4147-A177-3AD203B41FA5}">
                      <a16:colId xmlns:a16="http://schemas.microsoft.com/office/drawing/2014/main" val="1415867602"/>
                    </a:ext>
                  </a:extLst>
                </a:gridCol>
                <a:gridCol w="1399642">
                  <a:extLst>
                    <a:ext uri="{9D8B030D-6E8A-4147-A177-3AD203B41FA5}">
                      <a16:colId xmlns:a16="http://schemas.microsoft.com/office/drawing/2014/main" val="2660913467"/>
                    </a:ext>
                  </a:extLst>
                </a:gridCol>
                <a:gridCol w="1399642">
                  <a:extLst>
                    <a:ext uri="{9D8B030D-6E8A-4147-A177-3AD203B41FA5}">
                      <a16:colId xmlns:a16="http://schemas.microsoft.com/office/drawing/2014/main" val="2938964314"/>
                    </a:ext>
                  </a:extLst>
                </a:gridCol>
                <a:gridCol w="1399642">
                  <a:extLst>
                    <a:ext uri="{9D8B030D-6E8A-4147-A177-3AD203B41FA5}">
                      <a16:colId xmlns:a16="http://schemas.microsoft.com/office/drawing/2014/main" val="3464690936"/>
                    </a:ext>
                  </a:extLst>
                </a:gridCol>
                <a:gridCol w="1399642">
                  <a:extLst>
                    <a:ext uri="{9D8B030D-6E8A-4147-A177-3AD203B41FA5}">
                      <a16:colId xmlns:a16="http://schemas.microsoft.com/office/drawing/2014/main" val="2686975815"/>
                    </a:ext>
                  </a:extLst>
                </a:gridCol>
                <a:gridCol w="1399642">
                  <a:extLst>
                    <a:ext uri="{9D8B030D-6E8A-4147-A177-3AD203B41FA5}">
                      <a16:colId xmlns:a16="http://schemas.microsoft.com/office/drawing/2014/main" val="4076717982"/>
                    </a:ext>
                  </a:extLst>
                </a:gridCol>
              </a:tblGrid>
              <a:tr h="359455">
                <a:tc>
                  <a:txBody>
                    <a:bodyPr/>
                    <a:lstStyle/>
                    <a:p>
                      <a:endParaRPr sz="1400" baseline="0">
                        <a:ea typeface="Noto Sans CJK SC Regular" panose="020B0500000000000000" pitchFamily="34"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rPr>
                          <a:ea typeface="Noto Sans CJK SC Regular" panose="020B0500000000000000" pitchFamily="34" charset="-128"/>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rPr>
                          <a:ea typeface="Noto Sans CJK SC Regular" panose="020B0500000000000000" pitchFamily="34" charset="-128"/>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rPr>
                          <a:ea typeface="Noto Sans CJK SC Regular" panose="020B0500000000000000" pitchFamily="34" charset="-128"/>
                        </a:rPr>
                        <a:t>3</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defRPr sz="1400" b="1"/>
                      </a:pPr>
                      <a:r>
                        <a:rPr>
                          <a:ea typeface="Noto Sans CJK SC Regular" panose="020B0500000000000000" pitchFamily="34" charset="-128"/>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defRPr sz="1400" b="1"/>
                      </a:pPr>
                      <a:r>
                        <a:rPr>
                          <a:ea typeface="Noto Sans CJK SC Regular" panose="020B0500000000000000" pitchFamily="34" charset="-128"/>
                        </a:rPr>
                        <a:t>5</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0426415"/>
                  </a:ext>
                </a:extLst>
              </a:tr>
              <a:tr h="525728">
                <a:tc>
                  <a:txBody>
                    <a:bodyPr/>
                    <a:lstStyle/>
                    <a:p>
                      <a:endParaRPr sz="1400" baseline="0">
                        <a:ea typeface="Noto Sans CJK SC Regular" panose="020B0500000000000000" pitchFamily="34" charset="-128"/>
                      </a:endParaRPr>
                    </a:p>
                  </a:txBody>
                  <a:tcP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a:ea typeface="Noto Sans CJK SC Regular" panose="020B0500000000000000" pitchFamily="34" charset="-128"/>
                        </a:rPr>
                        <a:t>非常不同意</a:t>
                      </a:r>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a:ea typeface="Noto Sans CJK SC Regular" panose="020B0500000000000000" pitchFamily="34" charset="-128"/>
                        </a:rPr>
                        <a:t>不同意</a:t>
                      </a:r>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a:ea typeface="Noto Sans CJK SC Regular" panose="020B0500000000000000" pitchFamily="34" charset="-128"/>
                        </a:rPr>
                        <a:t>部分同意</a:t>
                      </a:r>
                      <a:br>
                        <a:rPr lang="en-US" sz="1400" baseline="0" dirty="0">
                          <a:ea typeface="Noto Sans CJK SC Regular" panose="020B0500000000000000" pitchFamily="34" charset="-128"/>
                        </a:rPr>
                      </a:br>
                      <a:r>
                        <a:rPr>
                          <a:ea typeface="Noto Sans CJK SC Regular" panose="020B0500000000000000" pitchFamily="34" charset="-128"/>
                        </a:rPr>
                        <a:t>部分不同意</a:t>
                      </a:r>
                    </a:p>
                  </a:txBody>
                  <a:tcPr anchor="b">
                    <a:lnL w="12700" cmpd="sng">
                      <a:noFill/>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a:ea typeface="Noto Sans CJK SC Regular" panose="020B0500000000000000" pitchFamily="34" charset="-128"/>
                        </a:rPr>
                        <a:t>同意</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a:ea typeface="Noto Sans CJK SC Regular" panose="020B0500000000000000" pitchFamily="34" charset="-128"/>
                        </a:rPr>
                        <a:t>非常同意</a:t>
                      </a:r>
                    </a:p>
                  </a:txBody>
                  <a:tcPr anchor="b">
                    <a:lnL w="12700" cap="flat" cmpd="sng" algn="ctr">
                      <a:noFill/>
                      <a:prstDash val="solid"/>
                      <a:round/>
                      <a:headEnd type="none" w="med" len="med"/>
                      <a:tailEnd type="none" w="med" len="med"/>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4730287"/>
                  </a:ext>
                </a:extLst>
              </a:tr>
              <a:tr h="429286">
                <a:tc>
                  <a:txBody>
                    <a:bodyPr/>
                    <a:lstStyle/>
                    <a:p>
                      <a:pPr>
                        <a:defRPr sz="1400"/>
                      </a:pPr>
                      <a:r>
                        <a:rPr dirty="0">
                          <a:ea typeface="Noto Sans CJK SC Regular" panose="020B0500000000000000" pitchFamily="34" charset="-128"/>
                        </a:rPr>
                        <a:t>1. </a:t>
                      </a:r>
                      <a:r>
                        <a:rPr dirty="0" err="1">
                          <a:ea typeface="Noto Sans CJK SC Regular" panose="020B0500000000000000" pitchFamily="34" charset="-128"/>
                        </a:rPr>
                        <a:t>以积极的态度面对新情况</a:t>
                      </a:r>
                      <a:r>
                        <a:rPr dirty="0">
                          <a:ea typeface="Noto Sans CJK SC Regular" panose="020B0500000000000000" pitchFamily="34" charset="-128"/>
                        </a:rPr>
                        <a:t>。</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defRPr sz="1400" b="1">
                          <a:solidFill>
                            <a:schemeClr val="bg2">
                              <a:lumMod val="75000"/>
                            </a:schemeClr>
                          </a:solidFill>
                        </a:defRPr>
                      </a:pPr>
                      <a:r>
                        <a:rPr>
                          <a:ea typeface="Noto Sans CJK SC Regular" panose="020B0500000000000000" pitchFamily="34" charset="-128"/>
                        </a:rP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5162692"/>
                  </a:ext>
                </a:extLst>
              </a:tr>
              <a:tr h="429286">
                <a:tc>
                  <a:txBody>
                    <a:bodyPr/>
                    <a:lstStyle/>
                    <a:p>
                      <a:pPr>
                        <a:defRPr sz="1400"/>
                      </a:pPr>
                      <a:r>
                        <a:rPr>
                          <a:ea typeface="Noto Sans CJK SC Regular" panose="020B0500000000000000" pitchFamily="34" charset="-128"/>
                        </a:rPr>
                        <a:t>2. 与同事建立良好的关系。</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4345246"/>
                  </a:ext>
                </a:extLst>
              </a:tr>
              <a:tr h="429286">
                <a:tc>
                  <a:txBody>
                    <a:bodyPr/>
                    <a:lstStyle/>
                    <a:p>
                      <a:pPr>
                        <a:defRPr sz="1400"/>
                      </a:pPr>
                      <a:r>
                        <a:rPr>
                          <a:ea typeface="Noto Sans CJK SC Regular" panose="020B0500000000000000" pitchFamily="34" charset="-128"/>
                        </a:rPr>
                        <a:t>3. 有效地向团体表达意见。</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ea typeface="Noto Sans CJK SC Regular" panose="020B0500000000000000" pitchFamily="34" charset="-128"/>
                        </a:rPr>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47844641"/>
                  </a:ext>
                </a:extLst>
              </a:tr>
            </a:tbl>
          </a:graphicData>
        </a:graphic>
      </p:graphicFrame>
      <p:grpSp>
        <p:nvGrpSpPr>
          <p:cNvPr id="24" name="Group 23">
            <a:extLst>
              <a:ext uri="{FF2B5EF4-FFF2-40B4-BE49-F238E27FC236}">
                <a16:creationId xmlns:a16="http://schemas.microsoft.com/office/drawing/2014/main" id="{EBDB9A1D-FA40-4E00-9CF0-99700D77D960}"/>
              </a:ext>
            </a:extLst>
          </p:cNvPr>
          <p:cNvGrpSpPr/>
          <p:nvPr/>
        </p:nvGrpSpPr>
        <p:grpSpPr>
          <a:xfrm>
            <a:off x="7659008" y="4496128"/>
            <a:ext cx="4304392" cy="940395"/>
            <a:chOff x="7753349" y="4764645"/>
            <a:chExt cx="4304392" cy="940395"/>
          </a:xfrm>
        </p:grpSpPr>
        <p:sp>
          <p:nvSpPr>
            <p:cNvPr id="11" name="Freeform: Shape 10">
              <a:extLst>
                <a:ext uri="{FF2B5EF4-FFF2-40B4-BE49-F238E27FC236}">
                  <a16:creationId xmlns:a16="http://schemas.microsoft.com/office/drawing/2014/main" id="{C883786B-C3A2-453E-A5F0-3651E83F5BC9}"/>
                </a:ext>
              </a:extLst>
            </p:cNvPr>
            <p:cNvSpPr/>
            <p:nvPr/>
          </p:nvSpPr>
          <p:spPr bwMode="gray">
            <a:xfrm flipV="1">
              <a:off x="7753349" y="5104574"/>
              <a:ext cx="4210051" cy="276997"/>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dirty="0">
                <a:solidFill>
                  <a:schemeClr val="bg1"/>
                </a:solidFill>
                <a:ea typeface="Noto Sans CJK SC Regular" panose="020B0500000000000000" pitchFamily="34" charset="-128"/>
              </a:endParaRPr>
            </a:p>
          </p:txBody>
        </p:sp>
        <p:sp>
          <p:nvSpPr>
            <p:cNvPr id="12" name="TextBox 11">
              <a:extLst>
                <a:ext uri="{FF2B5EF4-FFF2-40B4-BE49-F238E27FC236}">
                  <a16:creationId xmlns:a16="http://schemas.microsoft.com/office/drawing/2014/main" id="{1982608C-CA63-4299-B25C-304237875808}"/>
                </a:ext>
              </a:extLst>
            </p:cNvPr>
            <p:cNvSpPr txBox="1"/>
            <p:nvPr/>
          </p:nvSpPr>
          <p:spPr>
            <a:xfrm>
              <a:off x="8234362" y="5428041"/>
              <a:ext cx="3248026" cy="276999"/>
            </a:xfrm>
            <a:prstGeom prst="rect">
              <a:avLst/>
            </a:prstGeom>
            <a:noFill/>
          </p:spPr>
          <p:txBody>
            <a:bodyPr wrap="square" lIns="0" tIns="0" rIns="0" bIns="0">
              <a:spAutoFit/>
            </a:bodyPr>
            <a:lstStyle/>
            <a:p>
              <a:pPr algn="ctr">
                <a:defRPr>
                  <a:solidFill>
                    <a:schemeClr val="tx2"/>
                  </a:solidFill>
                </a:defRPr>
              </a:pPr>
              <a:r>
                <a:rPr lang="zh-CN" altLang="en-US">
                  <a:ea typeface="Noto Sans CJK SC Regular" panose="020B0500000000000000" pitchFamily="34" charset="-128"/>
                </a:rPr>
                <a:t>稳定性</a:t>
              </a:r>
              <a:endParaRPr lang="zh-CN" altLang="en-US" dirty="0">
                <a:ea typeface="Noto Sans CJK SC Regular" panose="020B0500000000000000" pitchFamily="34" charset="-128"/>
              </a:endParaRPr>
            </a:p>
          </p:txBody>
        </p:sp>
        <p:graphicFrame>
          <p:nvGraphicFramePr>
            <p:cNvPr id="21" name="Table 20">
              <a:extLst>
                <a:ext uri="{FF2B5EF4-FFF2-40B4-BE49-F238E27FC236}">
                  <a16:creationId xmlns:a16="http://schemas.microsoft.com/office/drawing/2014/main" id="{2CAABD90-586A-431C-A47D-3B8285A705A5}"/>
                </a:ext>
              </a:extLst>
            </p:cNvPr>
            <p:cNvGraphicFramePr/>
            <p:nvPr/>
          </p:nvGraphicFramePr>
          <p:xfrm>
            <a:off x="7803240" y="4764645"/>
            <a:ext cx="4254501" cy="429260"/>
          </p:xfrm>
          <a:graphic>
            <a:graphicData uri="http://schemas.openxmlformats.org/drawingml/2006/table">
              <a:tbl>
                <a:tblPr firstRow="1" bandRow="1">
                  <a:tableStyleId>{5FD0F851-EC5A-4D38-B0AD-8093EC10F338}</a:tableStyleId>
                </a:tblPr>
                <a:tblGrid>
                  <a:gridCol w="1418167">
                    <a:extLst>
                      <a:ext uri="{9D8B030D-6E8A-4147-A177-3AD203B41FA5}">
                        <a16:colId xmlns:a16="http://schemas.microsoft.com/office/drawing/2014/main" val="1939598725"/>
                      </a:ext>
                    </a:extLst>
                  </a:gridCol>
                  <a:gridCol w="1418167">
                    <a:extLst>
                      <a:ext uri="{9D8B030D-6E8A-4147-A177-3AD203B41FA5}">
                        <a16:colId xmlns:a16="http://schemas.microsoft.com/office/drawing/2014/main" val="629770571"/>
                      </a:ext>
                    </a:extLst>
                  </a:gridCol>
                  <a:gridCol w="1418167">
                    <a:extLst>
                      <a:ext uri="{9D8B030D-6E8A-4147-A177-3AD203B41FA5}">
                        <a16:colId xmlns:a16="http://schemas.microsoft.com/office/drawing/2014/main" val="2330105028"/>
                      </a:ext>
                    </a:extLst>
                  </a:gridCol>
                </a:tblGrid>
                <a:tr h="429260">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t>W</a:t>
                        </a:r>
                        <a:endParaRPr sz="1800" b="0" i="0" u="none" strike="noStrike">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t>X             Y</a:t>
                        </a:r>
                        <a:endParaRPr sz="1800" b="0" i="0" u="none" strike="noStrike">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t>Z</a:t>
                        </a:r>
                        <a:endParaRPr sz="1800" b="0" i="0" u="none" strike="noStrike">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77937353"/>
                    </a:ext>
                  </a:extLst>
                </a:tr>
              </a:tbl>
            </a:graphicData>
          </a:graphic>
        </p:graphicFrame>
      </p:grpSp>
      <p:grpSp>
        <p:nvGrpSpPr>
          <p:cNvPr id="43" name="Group 42">
            <a:extLst>
              <a:ext uri="{FF2B5EF4-FFF2-40B4-BE49-F238E27FC236}">
                <a16:creationId xmlns:a16="http://schemas.microsoft.com/office/drawing/2014/main" id="{62524581-FCBE-4EAC-879A-81BA8A25A9BE}"/>
              </a:ext>
            </a:extLst>
          </p:cNvPr>
          <p:cNvGrpSpPr/>
          <p:nvPr/>
        </p:nvGrpSpPr>
        <p:grpSpPr>
          <a:xfrm>
            <a:off x="9245600" y="2316163"/>
            <a:ext cx="1270000" cy="2173041"/>
            <a:chOff x="9245600" y="2316163"/>
            <a:chExt cx="1270000" cy="2367497"/>
          </a:xfrm>
        </p:grpSpPr>
        <p:cxnSp>
          <p:nvCxnSpPr>
            <p:cNvPr id="33" name="Straight Connector 32">
              <a:extLst>
                <a:ext uri="{FF2B5EF4-FFF2-40B4-BE49-F238E27FC236}">
                  <a16:creationId xmlns:a16="http://schemas.microsoft.com/office/drawing/2014/main" id="{AA864716-A36F-46D2-AC2E-56D0A745E1A6}"/>
                </a:ext>
              </a:extLst>
            </p:cNvPr>
            <p:cNvCxnSpPr/>
            <p:nvPr/>
          </p:nvCxnSpPr>
          <p:spPr>
            <a:xfrm>
              <a:off x="9245600"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39A4FB2-E660-45EB-8E1D-56F3E5AF1EAA}"/>
                </a:ext>
              </a:extLst>
            </p:cNvPr>
            <p:cNvCxnSpPr/>
            <p:nvPr/>
          </p:nvCxnSpPr>
          <p:spPr>
            <a:xfrm>
              <a:off x="10515600"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4174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5FDB-24B9-4E7A-BDAD-E7F36E2A5580}"/>
              </a:ext>
            </a:extLst>
          </p:cNvPr>
          <p:cNvSpPr>
            <a:spLocks noGrp="1"/>
          </p:cNvSpPr>
          <p:nvPr>
            <p:ph type="title"/>
          </p:nvPr>
        </p:nvSpPr>
        <p:spPr>
          <a:xfrm>
            <a:off x="391886" y="228600"/>
            <a:ext cx="11571514" cy="1009650"/>
          </a:xfrm>
        </p:spPr>
        <p:txBody>
          <a:bodyPr/>
          <a:lstStyle/>
          <a:p>
            <a:r>
              <a:rPr lang="zh-CN" altLang="en-US">
                <a:ea typeface="Noto Sans CJK SC Bold" panose="020B0800000000000000" pitchFamily="34" charset="-128"/>
              </a:rPr>
              <a:t>总体变通能力</a:t>
            </a:r>
            <a:endParaRPr lang="zh-CN" altLang="en-US" dirty="0">
              <a:ea typeface="Noto Sans CJK SC Bold" panose="020B0800000000000000" pitchFamily="34" charset="-128"/>
            </a:endParaRPr>
          </a:p>
        </p:txBody>
      </p:sp>
      <p:graphicFrame>
        <p:nvGraphicFramePr>
          <p:cNvPr id="8" name="Table 8">
            <a:extLst>
              <a:ext uri="{FF2B5EF4-FFF2-40B4-BE49-F238E27FC236}">
                <a16:creationId xmlns:a16="http://schemas.microsoft.com/office/drawing/2014/main" id="{D7232C93-AC36-4648-A54E-DCAB76123C79}"/>
              </a:ext>
            </a:extLst>
          </p:cNvPr>
          <p:cNvGraphicFramePr>
            <a:graphicFrameLocks noGrp="1"/>
          </p:cNvGraphicFramePr>
          <p:nvPr>
            <p:ph idx="1"/>
            <p:extLst>
              <p:ext uri="{D42A27DB-BD31-4B8C-83A1-F6EECF244321}">
                <p14:modId xmlns:p14="http://schemas.microsoft.com/office/powerpoint/2010/main" val="654731153"/>
              </p:ext>
            </p:extLst>
          </p:nvPr>
        </p:nvGraphicFramePr>
        <p:xfrm>
          <a:off x="390524" y="2316162"/>
          <a:ext cx="11572876" cy="1989138"/>
        </p:xfrm>
        <a:graphic>
          <a:graphicData uri="http://schemas.openxmlformats.org/drawingml/2006/table">
            <a:tbl>
              <a:tblPr>
                <a:tableStyleId>{5940675A-B579-460E-94D1-54222C63F5DA}</a:tableStyleId>
              </a:tblPr>
              <a:tblGrid>
                <a:gridCol w="882995">
                  <a:extLst>
                    <a:ext uri="{9D8B030D-6E8A-4147-A177-3AD203B41FA5}">
                      <a16:colId xmlns:a16="http://schemas.microsoft.com/office/drawing/2014/main" val="3131789450"/>
                    </a:ext>
                  </a:extLst>
                </a:gridCol>
                <a:gridCol w="2010224">
                  <a:extLst>
                    <a:ext uri="{9D8B030D-6E8A-4147-A177-3AD203B41FA5}">
                      <a16:colId xmlns:a16="http://schemas.microsoft.com/office/drawing/2014/main" val="1166947200"/>
                    </a:ext>
                  </a:extLst>
                </a:gridCol>
                <a:gridCol w="895520">
                  <a:extLst>
                    <a:ext uri="{9D8B030D-6E8A-4147-A177-3AD203B41FA5}">
                      <a16:colId xmlns:a16="http://schemas.microsoft.com/office/drawing/2014/main" val="2679774921"/>
                    </a:ext>
                  </a:extLst>
                </a:gridCol>
                <a:gridCol w="1997699">
                  <a:extLst>
                    <a:ext uri="{9D8B030D-6E8A-4147-A177-3AD203B41FA5}">
                      <a16:colId xmlns:a16="http://schemas.microsoft.com/office/drawing/2014/main" val="2831005349"/>
                    </a:ext>
                  </a:extLst>
                </a:gridCol>
                <a:gridCol w="933094">
                  <a:extLst>
                    <a:ext uri="{9D8B030D-6E8A-4147-A177-3AD203B41FA5}">
                      <a16:colId xmlns:a16="http://schemas.microsoft.com/office/drawing/2014/main" val="3231134171"/>
                    </a:ext>
                  </a:extLst>
                </a:gridCol>
                <a:gridCol w="1960125">
                  <a:extLst>
                    <a:ext uri="{9D8B030D-6E8A-4147-A177-3AD203B41FA5}">
                      <a16:colId xmlns:a16="http://schemas.microsoft.com/office/drawing/2014/main" val="163525089"/>
                    </a:ext>
                  </a:extLst>
                </a:gridCol>
                <a:gridCol w="870471">
                  <a:extLst>
                    <a:ext uri="{9D8B030D-6E8A-4147-A177-3AD203B41FA5}">
                      <a16:colId xmlns:a16="http://schemas.microsoft.com/office/drawing/2014/main" val="3840005315"/>
                    </a:ext>
                  </a:extLst>
                </a:gridCol>
                <a:gridCol w="2022748">
                  <a:extLst>
                    <a:ext uri="{9D8B030D-6E8A-4147-A177-3AD203B41FA5}">
                      <a16:colId xmlns:a16="http://schemas.microsoft.com/office/drawing/2014/main" val="2257131370"/>
                    </a:ext>
                  </a:extLst>
                </a:gridCol>
              </a:tblGrid>
              <a:tr h="994569">
                <a:tc>
                  <a:txBody>
                    <a:bodyPr/>
                    <a:lstStyle/>
                    <a:p>
                      <a:pPr algn="ctr">
                        <a:defRPr sz="2800">
                          <a:solidFill>
                            <a:schemeClr val="accent6"/>
                          </a:solidFill>
                        </a:defRPr>
                      </a:pPr>
                      <a:r>
                        <a:rPr lang="en-US" altLang="zh-CN" baseline="0" noProof="0">
                          <a:ea typeface="Noto Sans CJK SC Regular" panose="020B0500000000000000" pitchFamily="34" charset="-128"/>
                        </a:rPr>
                        <a:t>W</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lang="zh-CN" altLang="en-US" baseline="0" noProof="0">
                          <a:ea typeface="Noto Sans CJK SC Regular" panose="020B0500000000000000" pitchFamily="34" charset="-128"/>
                        </a:rPr>
                        <a:t>不稳定</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rPr lang="en-US" altLang="zh-CN" baseline="0" noProof="0">
                          <a:ea typeface="Noto Sans CJK SC Regular" panose="020B0500000000000000" pitchFamily="34" charset="-128"/>
                        </a:rPr>
                        <a:t>X</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lang="zh-CN" altLang="en-US" baseline="0" noProof="0">
                          <a:ea typeface="Noto Sans CJK SC Regular" panose="020B0500000000000000" pitchFamily="34" charset="-128"/>
                        </a:rPr>
                        <a:t>比较稳定</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rPr lang="en-US" altLang="zh-CN" baseline="0" noProof="0">
                          <a:ea typeface="Noto Sans CJK SC Regular" panose="020B0500000000000000" pitchFamily="34" charset="-128"/>
                        </a:rPr>
                        <a:t>Y</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lang="zh-CN" altLang="en-US" baseline="0" noProof="0">
                          <a:ea typeface="Noto Sans CJK SC Regular" panose="020B0500000000000000" pitchFamily="34" charset="-128"/>
                        </a:rPr>
                        <a:t>通常稳定</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rPr lang="en-US" altLang="zh-CN" baseline="0" noProof="0">
                          <a:ea typeface="Noto Sans CJK SC Regular" panose="020B0500000000000000" pitchFamily="34" charset="-128"/>
                        </a:rPr>
                        <a:t>Z</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lang="zh-CN" altLang="en-US" baseline="0" noProof="0">
                          <a:ea typeface="Noto Sans CJK SC Regular" panose="020B0500000000000000" pitchFamily="34" charset="-128"/>
                        </a:rPr>
                        <a:t>非常稳定</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994569">
                <a:tc gridSpan="2">
                  <a:txBody>
                    <a:bodyPr/>
                    <a:lstStyle/>
                    <a:p>
                      <a:pPr marL="0" algn="ctr" defTabSz="914400" rtl="0" eaLnBrk="1" latinLnBrk="0" hangingPunct="1"/>
                      <a:endParaRPr lang="zh-CN" altLang="en-US" sz="1800" b="1" kern="1200" cap="all" baseline="0" noProof="0">
                        <a:solidFill>
                          <a:schemeClr val="accent6"/>
                        </a:solidFill>
                        <a:latin typeface="+mn-lt"/>
                        <a:ea typeface="Noto Sans CJK SC Regular" panose="020B0500000000000000" pitchFamily="34" charset="-128"/>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b="1" cap="all">
                          <a:solidFill>
                            <a:schemeClr val="accent6"/>
                          </a:solidFill>
                        </a:defRPr>
                      </a:pPr>
                      <a:r>
                        <a:rPr lang="zh-CN" altLang="en-US" baseline="0" noProof="0" dirty="0">
                          <a:ea typeface="Noto Sans CJK SC Bold" panose="020B0800000000000000" pitchFamily="34" charset="-128"/>
                        </a:rPr>
                        <a:t>他人</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defRPr b="1" cap="all">
                          <a:solidFill>
                            <a:schemeClr val="accent6"/>
                          </a:solidFill>
                        </a:defRPr>
                      </a:pPr>
                      <a:r>
                        <a:rPr lang="zh-CN" altLang="en-US" baseline="0" noProof="0">
                          <a:ea typeface="Noto Sans CJK SC Bold" panose="020B0800000000000000" pitchFamily="34" charset="-128"/>
                        </a:rPr>
                        <a:t>自己</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endParaRPr lang="zh-CN" altLang="en-US" sz="1800" b="1" kern="1200" cap="all" baseline="0" noProof="0" dirty="0">
                        <a:solidFill>
                          <a:schemeClr val="accent6"/>
                        </a:solidFill>
                        <a:latin typeface="+mn-lt"/>
                        <a:ea typeface="Noto Sans CJK SC Regular" panose="020B0500000000000000" pitchFamily="34" charset="-128"/>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extLst>
                  <a:ext uri="{0D108BD9-81ED-4DB2-BD59-A6C34878D82A}">
                    <a16:rowId xmlns:a16="http://schemas.microsoft.com/office/drawing/2014/main" val="1532305547"/>
                  </a:ext>
                </a:extLst>
              </a:tr>
            </a:tbl>
          </a:graphicData>
        </a:graphic>
      </p:graphicFrame>
      <p:sp>
        <p:nvSpPr>
          <p:cNvPr id="4" name="Slide Number Placeholder 3">
            <a:extLst>
              <a:ext uri="{FF2B5EF4-FFF2-40B4-BE49-F238E27FC236}">
                <a16:creationId xmlns:a16="http://schemas.microsoft.com/office/drawing/2014/main" id="{364F4D90-64FF-4EF8-9618-538165867FF6}"/>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65</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CAFF7884-A19F-43EC-A402-58E30A9FC0EF}"/>
              </a:ext>
            </a:extLst>
          </p:cNvPr>
          <p:cNvSpPr>
            <a:spLocks noGrp="1"/>
          </p:cNvSpPr>
          <p:nvPr>
            <p:ph type="ftr" sz="quarter" idx="13"/>
          </p:nvPr>
        </p:nvSpPr>
        <p:spPr/>
        <p:txBody>
          <a:bodyPr/>
          <a:lstStyle/>
          <a:p>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6" name="Text Placeholder 5">
            <a:extLst>
              <a:ext uri="{FF2B5EF4-FFF2-40B4-BE49-F238E27FC236}">
                <a16:creationId xmlns:a16="http://schemas.microsoft.com/office/drawing/2014/main" id="{D279B478-1AEE-447C-BE78-5E6AD979FDEA}"/>
              </a:ext>
            </a:extLst>
          </p:cNvPr>
          <p:cNvSpPr>
            <a:spLocks noGrp="1"/>
          </p:cNvSpPr>
          <p:nvPr>
            <p:ph type="body" sz="quarter" idx="14"/>
          </p:nvPr>
        </p:nvSpPr>
        <p:spPr>
          <a:xfrm>
            <a:off x="390524" y="1320800"/>
            <a:ext cx="11572875" cy="903288"/>
          </a:xfrm>
        </p:spPr>
        <p:txBody>
          <a:bodyPr/>
          <a:lstStyle/>
          <a:p>
            <a:r>
              <a:rPr lang="zh-CN" altLang="en-US" dirty="0">
                <a:ea typeface="Noto Sans CJK SC Regular" panose="020B0500000000000000" pitchFamily="34" charset="-128"/>
              </a:rPr>
              <a:t>你在行为中展现变通能力的稳定性</a:t>
            </a:r>
          </a:p>
        </p:txBody>
      </p:sp>
    </p:spTree>
    <p:extLst>
      <p:ext uri="{BB962C8B-B14F-4D97-AF65-F5344CB8AC3E}">
        <p14:creationId xmlns:p14="http://schemas.microsoft.com/office/powerpoint/2010/main" val="36144554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5FDB-24B9-4E7A-BDAD-E7F36E2A5580}"/>
              </a:ext>
            </a:extLst>
          </p:cNvPr>
          <p:cNvSpPr>
            <a:spLocks noGrp="1"/>
          </p:cNvSpPr>
          <p:nvPr>
            <p:ph type="title"/>
          </p:nvPr>
        </p:nvSpPr>
        <p:spPr>
          <a:xfrm>
            <a:off x="390525" y="228600"/>
            <a:ext cx="3687764" cy="1995488"/>
          </a:xfrm>
        </p:spPr>
        <p:txBody>
          <a:bodyPr/>
          <a:lstStyle/>
          <a:p>
            <a:r>
              <a:rPr lang="zh-CN" altLang="en-US">
                <a:ea typeface="Noto Sans CJK SC Bold" panose="020B0800000000000000" pitchFamily="34" charset="-128"/>
              </a:rPr>
              <a:t>变通能力具体情况</a:t>
            </a:r>
            <a:endParaRPr lang="zh-CN" altLang="en-US" dirty="0">
              <a:ea typeface="Noto Sans CJK SC Bold" panose="020B0800000000000000" pitchFamily="34" charset="-128"/>
            </a:endParaRPr>
          </a:p>
        </p:txBody>
      </p:sp>
      <p:graphicFrame>
        <p:nvGraphicFramePr>
          <p:cNvPr id="8" name="Table 8">
            <a:extLst>
              <a:ext uri="{FF2B5EF4-FFF2-40B4-BE49-F238E27FC236}">
                <a16:creationId xmlns:a16="http://schemas.microsoft.com/office/drawing/2014/main" id="{D7232C93-AC36-4648-A54E-DCAB76123C79}"/>
              </a:ext>
            </a:extLst>
          </p:cNvPr>
          <p:cNvGraphicFramePr>
            <a:graphicFrameLocks noGrp="1"/>
          </p:cNvGraphicFramePr>
          <p:nvPr>
            <p:ph idx="1"/>
            <p:extLst>
              <p:ext uri="{D42A27DB-BD31-4B8C-83A1-F6EECF244321}">
                <p14:modId xmlns:p14="http://schemas.microsoft.com/office/powerpoint/2010/main" val="3759451658"/>
              </p:ext>
            </p:extLst>
          </p:nvPr>
        </p:nvGraphicFramePr>
        <p:xfrm>
          <a:off x="4170363" y="323320"/>
          <a:ext cx="7793036" cy="1845678"/>
        </p:xfrm>
        <a:graphic>
          <a:graphicData uri="http://schemas.openxmlformats.org/drawingml/2006/table">
            <a:tbl>
              <a:tblPr>
                <a:tableStyleId>{5940675A-B579-460E-94D1-54222C63F5DA}</a:tableStyleId>
              </a:tblPr>
              <a:tblGrid>
                <a:gridCol w="594598">
                  <a:extLst>
                    <a:ext uri="{9D8B030D-6E8A-4147-A177-3AD203B41FA5}">
                      <a16:colId xmlns:a16="http://schemas.microsoft.com/office/drawing/2014/main" val="3131789450"/>
                    </a:ext>
                  </a:extLst>
                </a:gridCol>
                <a:gridCol w="1353661">
                  <a:extLst>
                    <a:ext uri="{9D8B030D-6E8A-4147-A177-3AD203B41FA5}">
                      <a16:colId xmlns:a16="http://schemas.microsoft.com/office/drawing/2014/main" val="1166947200"/>
                    </a:ext>
                  </a:extLst>
                </a:gridCol>
                <a:gridCol w="603032">
                  <a:extLst>
                    <a:ext uri="{9D8B030D-6E8A-4147-A177-3AD203B41FA5}">
                      <a16:colId xmlns:a16="http://schemas.microsoft.com/office/drawing/2014/main" val="2679774921"/>
                    </a:ext>
                  </a:extLst>
                </a:gridCol>
                <a:gridCol w="1345227">
                  <a:extLst>
                    <a:ext uri="{9D8B030D-6E8A-4147-A177-3AD203B41FA5}">
                      <a16:colId xmlns:a16="http://schemas.microsoft.com/office/drawing/2014/main" val="2831005349"/>
                    </a:ext>
                  </a:extLst>
                </a:gridCol>
                <a:gridCol w="628334">
                  <a:extLst>
                    <a:ext uri="{9D8B030D-6E8A-4147-A177-3AD203B41FA5}">
                      <a16:colId xmlns:a16="http://schemas.microsoft.com/office/drawing/2014/main" val="3231134171"/>
                    </a:ext>
                  </a:extLst>
                </a:gridCol>
                <a:gridCol w="1319925">
                  <a:extLst>
                    <a:ext uri="{9D8B030D-6E8A-4147-A177-3AD203B41FA5}">
                      <a16:colId xmlns:a16="http://schemas.microsoft.com/office/drawing/2014/main" val="163525089"/>
                    </a:ext>
                  </a:extLst>
                </a:gridCol>
                <a:gridCol w="586164">
                  <a:extLst>
                    <a:ext uri="{9D8B030D-6E8A-4147-A177-3AD203B41FA5}">
                      <a16:colId xmlns:a16="http://schemas.microsoft.com/office/drawing/2014/main" val="3840005315"/>
                    </a:ext>
                  </a:extLst>
                </a:gridCol>
                <a:gridCol w="1362095">
                  <a:extLst>
                    <a:ext uri="{9D8B030D-6E8A-4147-A177-3AD203B41FA5}">
                      <a16:colId xmlns:a16="http://schemas.microsoft.com/office/drawing/2014/main" val="2257131370"/>
                    </a:ext>
                  </a:extLst>
                </a:gridCol>
              </a:tblGrid>
              <a:tr h="344694">
                <a:tc gridSpan="8">
                  <a:txBody>
                    <a:bodyPr/>
                    <a:lstStyle/>
                    <a:p>
                      <a:pPr algn="ctr"/>
                      <a:endParaRPr lang="zh-CN" altLang="en-US" sz="1100" noProof="0">
                        <a:solidFill>
                          <a:schemeClr val="accent6"/>
                        </a:solidFill>
                        <a:latin typeface="+mn-lt"/>
                        <a:ea typeface="Noto Sans CJK SC Regular" panose="020B0500000000000000" pitchFamily="34" charset="-128"/>
                      </a:endParaRPr>
                    </a:p>
                  </a:txBody>
                  <a:tcPr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3597970781"/>
                  </a:ext>
                </a:extLst>
              </a:tr>
              <a:tr h="678024">
                <a:tc>
                  <a:txBody>
                    <a:bodyPr/>
                    <a:lstStyle/>
                    <a:p>
                      <a:pPr algn="ctr">
                        <a:lnSpc>
                          <a:spcPct val="85000"/>
                        </a:lnSpc>
                        <a:defRPr sz="2000">
                          <a:solidFill>
                            <a:schemeClr val="accent6"/>
                          </a:solidFill>
                        </a:defRPr>
                      </a:pPr>
                      <a:r>
                        <a:rPr lang="en-US" altLang="zh-CN" noProof="0">
                          <a:ea typeface="Noto Sans CJK SC Regular" panose="020B0500000000000000" pitchFamily="34" charset="-128"/>
                        </a:rPr>
                        <a:t>W</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lang="zh-CN" altLang="en-US" noProof="0">
                          <a:ea typeface="Noto Sans CJK SC Regular" panose="020B0500000000000000" pitchFamily="34" charset="-128"/>
                        </a:rPr>
                        <a:t>不稳定</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rPr lang="en-US" altLang="zh-CN" noProof="0">
                          <a:ea typeface="Noto Sans CJK SC Regular" panose="020B0500000000000000" pitchFamily="34" charset="-128"/>
                        </a:rPr>
                        <a:t>X</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lang="zh-CN" altLang="en-US" noProof="0">
                          <a:ea typeface="Noto Sans CJK SC Regular" panose="020B0500000000000000" pitchFamily="34" charset="-128"/>
                        </a:rPr>
                        <a:t>比较稳定</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rPr lang="en-US" altLang="zh-CN" noProof="0">
                          <a:ea typeface="Noto Sans CJK SC Regular" panose="020B0500000000000000" pitchFamily="34" charset="-128"/>
                        </a:rPr>
                        <a:t>Y</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lang="zh-CN" altLang="en-US" noProof="0">
                          <a:ea typeface="Noto Sans CJK SC Regular" panose="020B0500000000000000" pitchFamily="34" charset="-128"/>
                        </a:rPr>
                        <a:t>通常稳定</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rPr lang="en-US" altLang="zh-CN" noProof="0">
                          <a:ea typeface="Noto Sans CJK SC Regular" panose="020B0500000000000000" pitchFamily="34" charset="-128"/>
                        </a:rPr>
                        <a:t>Z</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lang="zh-CN" altLang="en-US" noProof="0">
                          <a:ea typeface="Noto Sans CJK SC Regular" panose="020B0500000000000000" pitchFamily="34" charset="-128"/>
                        </a:rPr>
                        <a:t>非常稳定</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678024">
                <a:tc gridSpan="2">
                  <a:txBody>
                    <a:bodyPr/>
                    <a:lstStyle/>
                    <a:p>
                      <a:pPr marL="0" algn="ctr" defTabSz="914400" rtl="0" eaLnBrk="1" latinLnBrk="0" hangingPunct="1"/>
                      <a:endParaRPr lang="zh-CN" altLang="en-US" sz="1600" b="1" kern="1200" cap="all" baseline="0" noProof="0">
                        <a:solidFill>
                          <a:schemeClr val="accent6"/>
                        </a:solidFill>
                        <a:latin typeface="+mn-lt"/>
                        <a:ea typeface="Noto Sans CJK SC Regular" panose="020B0500000000000000" pitchFamily="34" charset="-128"/>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600" b="1" cap="all">
                          <a:solidFill>
                            <a:schemeClr val="accent6"/>
                          </a:solidFill>
                        </a:defRPr>
                      </a:pPr>
                      <a:r>
                        <a:rPr lang="zh-CN" altLang="en-US" noProof="0" dirty="0">
                          <a:ea typeface="Noto Sans CJK SC Bold" panose="020B0800000000000000" pitchFamily="34" charset="-128"/>
                        </a:rPr>
                        <a:t>他人</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endParaRPr lang="zh-CN" altLang="en-US" sz="1600" b="1" kern="1200" cap="all" baseline="0" noProof="0" dirty="0">
                        <a:solidFill>
                          <a:schemeClr val="accent6"/>
                        </a:solidFill>
                        <a:latin typeface="+mn-lt"/>
                        <a:ea typeface="Noto Sans CJK SC Bold" panose="020B0800000000000000" pitchFamily="34" charset="-128"/>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pPr>
                      <a:endParaRPr lang="zh-CN" altLang="en-US" sz="1600" b="1" kern="1200" cap="all" baseline="0" noProof="0" dirty="0">
                        <a:solidFill>
                          <a:schemeClr val="accent6"/>
                        </a:solidFill>
                        <a:latin typeface="+mn-lt"/>
                        <a:ea typeface="Noto Sans CJK SC Bold" panose="020B08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1600" b="1" cap="all">
                          <a:solidFill>
                            <a:schemeClr val="accent6"/>
                          </a:solidFill>
                        </a:defRPr>
                      </a:pPr>
                      <a:r>
                        <a:rPr lang="zh-CN" altLang="en-US" noProof="0" dirty="0">
                          <a:ea typeface="Noto Sans CJK SC Bold" panose="020B0800000000000000" pitchFamily="34" charset="-128"/>
                        </a:rPr>
                        <a:t>自己</a:t>
                      </a:r>
                    </a:p>
                    <a:p>
                      <a:pPr marL="0" algn="ctr" defTabSz="914400" rtl="0" eaLnBrk="1" latinLnBrk="0" hangingPunct="1"/>
                      <a:endParaRPr lang="zh-CN" altLang="en-US" sz="1600" b="1" kern="1200" cap="all" baseline="0" noProof="0" dirty="0">
                        <a:solidFill>
                          <a:schemeClr val="accent6"/>
                        </a:solidFill>
                        <a:latin typeface="+mn-lt"/>
                        <a:ea typeface="Noto Sans CJK SC Bold" panose="020B0800000000000000" pitchFamily="34" charset="-128"/>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extLst>
                  <a:ext uri="{0D108BD9-81ED-4DB2-BD59-A6C34878D82A}">
                    <a16:rowId xmlns:a16="http://schemas.microsoft.com/office/drawing/2014/main" val="1532305547"/>
                  </a:ext>
                </a:extLst>
              </a:tr>
            </a:tbl>
          </a:graphicData>
        </a:graphic>
      </p:graphicFrame>
      <p:sp>
        <p:nvSpPr>
          <p:cNvPr id="6" name="Text Placeholder 5">
            <a:extLst>
              <a:ext uri="{FF2B5EF4-FFF2-40B4-BE49-F238E27FC236}">
                <a16:creationId xmlns:a16="http://schemas.microsoft.com/office/drawing/2014/main" id="{D279B478-1AEE-447C-BE78-5E6AD979FDEA}"/>
              </a:ext>
            </a:extLst>
          </p:cNvPr>
          <p:cNvSpPr>
            <a:spLocks noGrp="1"/>
          </p:cNvSpPr>
          <p:nvPr>
            <p:ph type="body" sz="half" idx="2"/>
          </p:nvPr>
        </p:nvSpPr>
        <p:spPr>
          <a:xfrm>
            <a:off x="390525" y="2352675"/>
            <a:ext cx="3597275" cy="3590926"/>
          </a:xfrm>
        </p:spPr>
        <p:txBody>
          <a:bodyPr wrap="square"/>
          <a:lstStyle/>
          <a:p>
            <a:r>
              <a:rPr lang="zh-CN" altLang="en-US" dirty="0">
                <a:ea typeface="Noto Sans CJK SC Regular" panose="020B0500000000000000" pitchFamily="34" charset="-128"/>
              </a:rPr>
              <a:t>你在行为中展现变通能力的稳定性</a:t>
            </a:r>
          </a:p>
        </p:txBody>
      </p:sp>
      <p:sp>
        <p:nvSpPr>
          <p:cNvPr id="4" name="Slide Number Placeholder 3">
            <a:extLst>
              <a:ext uri="{FF2B5EF4-FFF2-40B4-BE49-F238E27FC236}">
                <a16:creationId xmlns:a16="http://schemas.microsoft.com/office/drawing/2014/main" id="{364F4D90-64FF-4EF8-9618-538165867FF6}"/>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66</a:t>
            </a:fld>
            <a:endParaRPr lang="zh-CN" altLang="en-US" dirty="0">
              <a:ea typeface="Noto Sans CJK SC Regular" panose="020B0500000000000000" pitchFamily="34" charset="-128"/>
            </a:endParaRPr>
          </a:p>
        </p:txBody>
      </p:sp>
      <p:sp>
        <p:nvSpPr>
          <p:cNvPr id="3" name="Arrow: Pentagon 2">
            <a:extLst>
              <a:ext uri="{FF2B5EF4-FFF2-40B4-BE49-F238E27FC236}">
                <a16:creationId xmlns:a16="http://schemas.microsoft.com/office/drawing/2014/main" id="{CE9B78ED-62FB-4BB1-AF92-2F5DC3670821}"/>
              </a:ext>
            </a:extLst>
          </p:cNvPr>
          <p:cNvSpPr/>
          <p:nvPr/>
        </p:nvSpPr>
        <p:spPr bwMode="gray">
          <a:xfrm>
            <a:off x="4166130" y="182032"/>
            <a:ext cx="2120900" cy="282575"/>
          </a:xfrm>
          <a:prstGeom prst="homePlat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nSpc>
                <a:spcPct val="85000"/>
              </a:lnSpc>
              <a:defRPr sz="1600" b="1">
                <a:solidFill>
                  <a:schemeClr val="accent6"/>
                </a:solidFill>
              </a:defRPr>
            </a:pPr>
            <a:r>
              <a:rPr lang="zh-CN" altLang="en-US" dirty="0">
                <a:ea typeface="Noto Sans CJK SC Bold" panose="020B0800000000000000" pitchFamily="34" charset="-128"/>
              </a:rPr>
              <a:t>表达</a:t>
            </a:r>
            <a:r>
              <a:rPr lang="en-US" altLang="zh-CN" dirty="0">
                <a:ea typeface="Noto Sans CJK SC Bold" panose="020B0800000000000000" pitchFamily="34" charset="-128"/>
              </a:rPr>
              <a:t>: X</a:t>
            </a:r>
            <a:endParaRPr lang="zh-CN" altLang="en-US" dirty="0">
              <a:ea typeface="Noto Sans CJK SC Bold" panose="020B0800000000000000" pitchFamily="34" charset="-128"/>
            </a:endParaRPr>
          </a:p>
        </p:txBody>
      </p:sp>
      <p:graphicFrame>
        <p:nvGraphicFramePr>
          <p:cNvPr id="20" name="Table 8">
            <a:extLst>
              <a:ext uri="{FF2B5EF4-FFF2-40B4-BE49-F238E27FC236}">
                <a16:creationId xmlns:a16="http://schemas.microsoft.com/office/drawing/2014/main" id="{8C0773FA-5A29-43B9-A8C9-C7E7682776CE}"/>
              </a:ext>
            </a:extLst>
          </p:cNvPr>
          <p:cNvGraphicFramePr>
            <a:graphicFrameLocks/>
          </p:cNvGraphicFramePr>
          <p:nvPr>
            <p:extLst>
              <p:ext uri="{D42A27DB-BD31-4B8C-83A1-F6EECF244321}">
                <p14:modId xmlns:p14="http://schemas.microsoft.com/office/powerpoint/2010/main" val="1593262779"/>
              </p:ext>
            </p:extLst>
          </p:nvPr>
        </p:nvGraphicFramePr>
        <p:xfrm>
          <a:off x="4174596" y="2439466"/>
          <a:ext cx="7793036" cy="1845678"/>
        </p:xfrm>
        <a:graphic>
          <a:graphicData uri="http://schemas.openxmlformats.org/drawingml/2006/table">
            <a:tbl>
              <a:tblPr>
                <a:tableStyleId>{5940675A-B579-460E-94D1-54222C63F5DA}</a:tableStyleId>
              </a:tblPr>
              <a:tblGrid>
                <a:gridCol w="594598">
                  <a:extLst>
                    <a:ext uri="{9D8B030D-6E8A-4147-A177-3AD203B41FA5}">
                      <a16:colId xmlns:a16="http://schemas.microsoft.com/office/drawing/2014/main" val="3131789450"/>
                    </a:ext>
                  </a:extLst>
                </a:gridCol>
                <a:gridCol w="1353661">
                  <a:extLst>
                    <a:ext uri="{9D8B030D-6E8A-4147-A177-3AD203B41FA5}">
                      <a16:colId xmlns:a16="http://schemas.microsoft.com/office/drawing/2014/main" val="1166947200"/>
                    </a:ext>
                  </a:extLst>
                </a:gridCol>
                <a:gridCol w="603032">
                  <a:extLst>
                    <a:ext uri="{9D8B030D-6E8A-4147-A177-3AD203B41FA5}">
                      <a16:colId xmlns:a16="http://schemas.microsoft.com/office/drawing/2014/main" val="2679774921"/>
                    </a:ext>
                  </a:extLst>
                </a:gridCol>
                <a:gridCol w="1345227">
                  <a:extLst>
                    <a:ext uri="{9D8B030D-6E8A-4147-A177-3AD203B41FA5}">
                      <a16:colId xmlns:a16="http://schemas.microsoft.com/office/drawing/2014/main" val="2831005349"/>
                    </a:ext>
                  </a:extLst>
                </a:gridCol>
                <a:gridCol w="628334">
                  <a:extLst>
                    <a:ext uri="{9D8B030D-6E8A-4147-A177-3AD203B41FA5}">
                      <a16:colId xmlns:a16="http://schemas.microsoft.com/office/drawing/2014/main" val="3231134171"/>
                    </a:ext>
                  </a:extLst>
                </a:gridCol>
                <a:gridCol w="1319925">
                  <a:extLst>
                    <a:ext uri="{9D8B030D-6E8A-4147-A177-3AD203B41FA5}">
                      <a16:colId xmlns:a16="http://schemas.microsoft.com/office/drawing/2014/main" val="163525089"/>
                    </a:ext>
                  </a:extLst>
                </a:gridCol>
                <a:gridCol w="586164">
                  <a:extLst>
                    <a:ext uri="{9D8B030D-6E8A-4147-A177-3AD203B41FA5}">
                      <a16:colId xmlns:a16="http://schemas.microsoft.com/office/drawing/2014/main" val="3840005315"/>
                    </a:ext>
                  </a:extLst>
                </a:gridCol>
                <a:gridCol w="1362095">
                  <a:extLst>
                    <a:ext uri="{9D8B030D-6E8A-4147-A177-3AD203B41FA5}">
                      <a16:colId xmlns:a16="http://schemas.microsoft.com/office/drawing/2014/main" val="2257131370"/>
                    </a:ext>
                  </a:extLst>
                </a:gridCol>
              </a:tblGrid>
              <a:tr h="344694">
                <a:tc gridSpan="8">
                  <a:txBody>
                    <a:bodyPr/>
                    <a:lstStyle/>
                    <a:p>
                      <a:pPr algn="ctr"/>
                      <a:endParaRPr lang="zh-CN" altLang="en-US" sz="1100" noProof="0">
                        <a:solidFill>
                          <a:schemeClr val="accent6"/>
                        </a:solidFill>
                        <a:latin typeface="+mn-lt"/>
                        <a:ea typeface="Noto Sans CJK SC Regular" panose="020B0500000000000000" pitchFamily="34" charset="-128"/>
                      </a:endParaRPr>
                    </a:p>
                  </a:txBody>
                  <a:tcPr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3597970781"/>
                  </a:ext>
                </a:extLst>
              </a:tr>
              <a:tr h="678024">
                <a:tc>
                  <a:txBody>
                    <a:bodyPr/>
                    <a:lstStyle/>
                    <a:p>
                      <a:pPr algn="ctr">
                        <a:lnSpc>
                          <a:spcPct val="85000"/>
                        </a:lnSpc>
                        <a:defRPr sz="2000">
                          <a:solidFill>
                            <a:schemeClr val="accent6"/>
                          </a:solidFill>
                        </a:defRPr>
                      </a:pPr>
                      <a:r>
                        <a:rPr lang="en-US" altLang="zh-CN" noProof="0">
                          <a:ea typeface="Noto Sans CJK SC Regular" panose="020B0500000000000000" pitchFamily="34" charset="-128"/>
                        </a:rPr>
                        <a:t>W</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lang="zh-CN" altLang="en-US" noProof="0">
                          <a:ea typeface="Noto Sans CJK SC Regular" panose="020B0500000000000000" pitchFamily="34" charset="-128"/>
                        </a:rPr>
                        <a:t>不稳定</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rPr lang="en-US" altLang="zh-CN" noProof="0">
                          <a:ea typeface="Noto Sans CJK SC Regular" panose="020B0500000000000000" pitchFamily="34" charset="-128"/>
                        </a:rPr>
                        <a:t>X</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lang="zh-CN" altLang="en-US" noProof="0">
                          <a:ea typeface="Noto Sans CJK SC Regular" panose="020B0500000000000000" pitchFamily="34" charset="-128"/>
                        </a:rPr>
                        <a:t>比较稳定</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rPr lang="en-US" altLang="zh-CN" noProof="0">
                          <a:ea typeface="Noto Sans CJK SC Regular" panose="020B0500000000000000" pitchFamily="34" charset="-128"/>
                        </a:rPr>
                        <a:t>Y</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lang="zh-CN" altLang="en-US" noProof="0">
                          <a:ea typeface="Noto Sans CJK SC Regular" panose="020B0500000000000000" pitchFamily="34" charset="-128"/>
                        </a:rPr>
                        <a:t>通常稳定</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rPr lang="en-US" altLang="zh-CN" noProof="0">
                          <a:ea typeface="Noto Sans CJK SC Regular" panose="020B0500000000000000" pitchFamily="34" charset="-128"/>
                        </a:rPr>
                        <a:t>Z</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lang="zh-CN" altLang="en-US" noProof="0">
                          <a:ea typeface="Noto Sans CJK SC Regular" panose="020B0500000000000000" pitchFamily="34" charset="-128"/>
                        </a:rPr>
                        <a:t>非常稳定</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566295">
                <a:tc gridSpan="2">
                  <a:txBody>
                    <a:bodyPr/>
                    <a:lstStyle/>
                    <a:p>
                      <a:pPr marL="0" algn="ctr" defTabSz="914400" rtl="0" eaLnBrk="1" latinLnBrk="0" hangingPunct="1"/>
                      <a:endParaRPr lang="zh-CN" altLang="en-US" sz="1600" b="1" kern="1200" cap="all" baseline="0" noProof="0">
                        <a:solidFill>
                          <a:schemeClr val="accent6"/>
                        </a:solidFill>
                        <a:latin typeface="+mn-lt"/>
                        <a:ea typeface="Noto Sans CJK SC Regular" panose="020B0500000000000000" pitchFamily="34" charset="-128"/>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pPr>
                      <a:endParaRPr lang="zh-CN" altLang="en-US" sz="1600" b="1" kern="1200" cap="all" baseline="0" noProof="0">
                        <a:solidFill>
                          <a:schemeClr val="accent6"/>
                        </a:solidFill>
                        <a:latin typeface="+mn-lt"/>
                        <a:ea typeface="Noto Sans CJK SC Regular" panose="020B0500000000000000" pitchFamily="34" charset="-128"/>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pPr>
                      <a:endParaRPr lang="zh-CN" altLang="en-US" sz="1600" b="1" kern="1200" cap="all" baseline="0" noProof="0" dirty="0">
                        <a:solidFill>
                          <a:schemeClr val="accent6"/>
                        </a:solidFill>
                        <a:latin typeface="+mn-lt"/>
                        <a:ea typeface="Noto Sans CJK SC Bold" panose="020B08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1600" b="1" cap="all">
                          <a:solidFill>
                            <a:schemeClr val="accent6"/>
                          </a:solidFill>
                        </a:defRPr>
                      </a:pPr>
                      <a:r>
                        <a:rPr lang="zh-CN" altLang="en-US" noProof="0" dirty="0">
                          <a:ea typeface="Noto Sans CJK SC Bold" panose="020B0800000000000000" pitchFamily="34" charset="-128"/>
                        </a:rPr>
                        <a:t>他人</a:t>
                      </a:r>
                    </a:p>
                    <a:p>
                      <a:pPr marL="0" algn="ctr" defTabSz="914400" rtl="0" eaLnBrk="1" latinLnBrk="0" hangingPunct="1"/>
                      <a:endParaRPr lang="zh-CN" altLang="en-US" sz="1600" b="1" kern="1200" cap="all" baseline="0" noProof="0" dirty="0">
                        <a:solidFill>
                          <a:schemeClr val="accent6"/>
                        </a:solidFill>
                        <a:latin typeface="+mn-lt"/>
                        <a:ea typeface="Noto Sans CJK SC Bold" panose="020B0800000000000000" pitchFamily="34" charset="-128"/>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600" b="1" cap="all">
                          <a:solidFill>
                            <a:schemeClr val="accent6"/>
                          </a:solidFill>
                        </a:defRPr>
                      </a:pPr>
                      <a:r>
                        <a:rPr lang="zh-CN" altLang="en-US" noProof="0" dirty="0">
                          <a:ea typeface="Noto Sans CJK SC Bold" panose="020B0800000000000000" pitchFamily="34" charset="-128"/>
                        </a:rPr>
                        <a:t>自己</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extLst>
                  <a:ext uri="{0D108BD9-81ED-4DB2-BD59-A6C34878D82A}">
                    <a16:rowId xmlns:a16="http://schemas.microsoft.com/office/drawing/2014/main" val="1532305547"/>
                  </a:ext>
                </a:extLst>
              </a:tr>
            </a:tbl>
          </a:graphicData>
        </a:graphic>
      </p:graphicFrame>
      <p:sp>
        <p:nvSpPr>
          <p:cNvPr id="21" name="Arrow: Pentagon 20">
            <a:extLst>
              <a:ext uri="{FF2B5EF4-FFF2-40B4-BE49-F238E27FC236}">
                <a16:creationId xmlns:a16="http://schemas.microsoft.com/office/drawing/2014/main" id="{1C154CAA-DEF3-4431-8FE9-63C057F3DF17}"/>
              </a:ext>
            </a:extLst>
          </p:cNvPr>
          <p:cNvSpPr/>
          <p:nvPr/>
        </p:nvSpPr>
        <p:spPr bwMode="gray">
          <a:xfrm>
            <a:off x="4170363" y="2298178"/>
            <a:ext cx="2120900" cy="282575"/>
          </a:xfrm>
          <a:prstGeom prst="homePlat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nSpc>
                <a:spcPct val="85000"/>
              </a:lnSpc>
              <a:defRPr sz="1600" b="1">
                <a:solidFill>
                  <a:schemeClr val="accent6"/>
                </a:solidFill>
              </a:defRPr>
            </a:pPr>
            <a:r>
              <a:rPr lang="zh-CN" altLang="en-US" dirty="0">
                <a:ea typeface="Noto Sans CJK SC Bold" panose="020B0800000000000000" pitchFamily="34" charset="-128"/>
              </a:rPr>
              <a:t>才能</a:t>
            </a:r>
            <a:r>
              <a:rPr lang="en-US" altLang="zh-CN" dirty="0">
                <a:ea typeface="Noto Sans CJK SC Bold" panose="020B0800000000000000" pitchFamily="34" charset="-128"/>
              </a:rPr>
              <a:t>: Y</a:t>
            </a:r>
            <a:endParaRPr lang="zh-CN" altLang="en-US" dirty="0">
              <a:ea typeface="Noto Sans CJK SC Bold" panose="020B0800000000000000" pitchFamily="34" charset="-128"/>
            </a:endParaRPr>
          </a:p>
        </p:txBody>
      </p:sp>
      <p:graphicFrame>
        <p:nvGraphicFramePr>
          <p:cNvPr id="22" name="Table 8">
            <a:extLst>
              <a:ext uri="{FF2B5EF4-FFF2-40B4-BE49-F238E27FC236}">
                <a16:creationId xmlns:a16="http://schemas.microsoft.com/office/drawing/2014/main" id="{BBAE0E3E-8362-453F-8A88-87D3BCF0F49D}"/>
              </a:ext>
            </a:extLst>
          </p:cNvPr>
          <p:cNvGraphicFramePr>
            <a:graphicFrameLocks/>
          </p:cNvGraphicFramePr>
          <p:nvPr>
            <p:extLst>
              <p:ext uri="{D42A27DB-BD31-4B8C-83A1-F6EECF244321}">
                <p14:modId xmlns:p14="http://schemas.microsoft.com/office/powerpoint/2010/main" val="1415905502"/>
              </p:ext>
            </p:extLst>
          </p:nvPr>
        </p:nvGraphicFramePr>
        <p:xfrm>
          <a:off x="4178829" y="4563669"/>
          <a:ext cx="7793036" cy="1700742"/>
        </p:xfrm>
        <a:graphic>
          <a:graphicData uri="http://schemas.openxmlformats.org/drawingml/2006/table">
            <a:tbl>
              <a:tblPr>
                <a:tableStyleId>{5940675A-B579-460E-94D1-54222C63F5DA}</a:tableStyleId>
              </a:tblPr>
              <a:tblGrid>
                <a:gridCol w="594598">
                  <a:extLst>
                    <a:ext uri="{9D8B030D-6E8A-4147-A177-3AD203B41FA5}">
                      <a16:colId xmlns:a16="http://schemas.microsoft.com/office/drawing/2014/main" val="3131789450"/>
                    </a:ext>
                  </a:extLst>
                </a:gridCol>
                <a:gridCol w="1353661">
                  <a:extLst>
                    <a:ext uri="{9D8B030D-6E8A-4147-A177-3AD203B41FA5}">
                      <a16:colId xmlns:a16="http://schemas.microsoft.com/office/drawing/2014/main" val="1166947200"/>
                    </a:ext>
                  </a:extLst>
                </a:gridCol>
                <a:gridCol w="603032">
                  <a:extLst>
                    <a:ext uri="{9D8B030D-6E8A-4147-A177-3AD203B41FA5}">
                      <a16:colId xmlns:a16="http://schemas.microsoft.com/office/drawing/2014/main" val="2679774921"/>
                    </a:ext>
                  </a:extLst>
                </a:gridCol>
                <a:gridCol w="1345227">
                  <a:extLst>
                    <a:ext uri="{9D8B030D-6E8A-4147-A177-3AD203B41FA5}">
                      <a16:colId xmlns:a16="http://schemas.microsoft.com/office/drawing/2014/main" val="2831005349"/>
                    </a:ext>
                  </a:extLst>
                </a:gridCol>
                <a:gridCol w="628334">
                  <a:extLst>
                    <a:ext uri="{9D8B030D-6E8A-4147-A177-3AD203B41FA5}">
                      <a16:colId xmlns:a16="http://schemas.microsoft.com/office/drawing/2014/main" val="3231134171"/>
                    </a:ext>
                  </a:extLst>
                </a:gridCol>
                <a:gridCol w="1319925">
                  <a:extLst>
                    <a:ext uri="{9D8B030D-6E8A-4147-A177-3AD203B41FA5}">
                      <a16:colId xmlns:a16="http://schemas.microsoft.com/office/drawing/2014/main" val="163525089"/>
                    </a:ext>
                  </a:extLst>
                </a:gridCol>
                <a:gridCol w="586164">
                  <a:extLst>
                    <a:ext uri="{9D8B030D-6E8A-4147-A177-3AD203B41FA5}">
                      <a16:colId xmlns:a16="http://schemas.microsoft.com/office/drawing/2014/main" val="3840005315"/>
                    </a:ext>
                  </a:extLst>
                </a:gridCol>
                <a:gridCol w="1362095">
                  <a:extLst>
                    <a:ext uri="{9D8B030D-6E8A-4147-A177-3AD203B41FA5}">
                      <a16:colId xmlns:a16="http://schemas.microsoft.com/office/drawing/2014/main" val="2257131370"/>
                    </a:ext>
                  </a:extLst>
                </a:gridCol>
              </a:tblGrid>
              <a:tr h="344694">
                <a:tc gridSpan="8">
                  <a:txBody>
                    <a:bodyPr/>
                    <a:lstStyle/>
                    <a:p>
                      <a:pPr algn="ctr"/>
                      <a:endParaRPr lang="zh-CN" altLang="en-US" sz="1100" baseline="0" noProof="0">
                        <a:solidFill>
                          <a:schemeClr val="accent6"/>
                        </a:solidFill>
                        <a:latin typeface="+mn-lt"/>
                        <a:ea typeface="Noto Sans CJK SC Regular" panose="020B0500000000000000" pitchFamily="34" charset="-128"/>
                      </a:endParaRPr>
                    </a:p>
                  </a:txBody>
                  <a:tcPr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3597970781"/>
                  </a:ext>
                </a:extLst>
              </a:tr>
              <a:tr h="678024">
                <a:tc>
                  <a:txBody>
                    <a:bodyPr/>
                    <a:lstStyle/>
                    <a:p>
                      <a:pPr algn="ctr">
                        <a:lnSpc>
                          <a:spcPct val="85000"/>
                        </a:lnSpc>
                        <a:defRPr sz="2000">
                          <a:solidFill>
                            <a:schemeClr val="accent6"/>
                          </a:solidFill>
                        </a:defRPr>
                      </a:pPr>
                      <a:r>
                        <a:rPr lang="en-US" altLang="zh-CN" baseline="0" noProof="0">
                          <a:ea typeface="Noto Sans CJK SC Regular" panose="020B0500000000000000" pitchFamily="34" charset="-128"/>
                        </a:rPr>
                        <a:t>W</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lang="zh-CN" altLang="en-US" baseline="0" noProof="0">
                          <a:ea typeface="Noto Sans CJK SC Regular" panose="020B0500000000000000" pitchFamily="34" charset="-128"/>
                        </a:rPr>
                        <a:t>不稳定</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rPr lang="en-US" altLang="zh-CN" baseline="0" noProof="0">
                          <a:ea typeface="Noto Sans CJK SC Regular" panose="020B0500000000000000" pitchFamily="34" charset="-128"/>
                        </a:rPr>
                        <a:t>X</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lang="zh-CN" altLang="en-US" baseline="0" noProof="0">
                          <a:ea typeface="Noto Sans CJK SC Regular" panose="020B0500000000000000" pitchFamily="34" charset="-128"/>
                        </a:rPr>
                        <a:t>比较稳定</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rPr lang="en-US" altLang="zh-CN" baseline="0" noProof="0">
                          <a:ea typeface="Noto Sans CJK SC Regular" panose="020B0500000000000000" pitchFamily="34" charset="-128"/>
                        </a:rPr>
                        <a:t>Y</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lang="zh-CN" altLang="en-US" baseline="0" noProof="0">
                          <a:ea typeface="Noto Sans CJK SC Regular" panose="020B0500000000000000" pitchFamily="34" charset="-128"/>
                        </a:rPr>
                        <a:t>通常稳定</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rPr lang="en-US" altLang="zh-CN" baseline="0" noProof="0">
                          <a:ea typeface="Noto Sans CJK SC Regular" panose="020B0500000000000000" pitchFamily="34" charset="-128"/>
                        </a:rPr>
                        <a:t>Z</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lang="zh-CN" altLang="en-US" baseline="0" noProof="0">
                          <a:ea typeface="Noto Sans CJK SC Regular" panose="020B0500000000000000" pitchFamily="34" charset="-128"/>
                        </a:rPr>
                        <a:t>非常稳定</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678024">
                <a:tc gridSpan="2">
                  <a:txBody>
                    <a:bodyPr/>
                    <a:lstStyle/>
                    <a:p>
                      <a:pPr marL="0" algn="ctr" defTabSz="914400" rtl="0" eaLnBrk="1" latinLnBrk="0" hangingPunct="1"/>
                      <a:endParaRPr lang="zh-CN" altLang="en-US" sz="1600" b="1" kern="1200" cap="all" baseline="0" noProof="0">
                        <a:solidFill>
                          <a:schemeClr val="accent6"/>
                        </a:solidFill>
                        <a:latin typeface="+mn-lt"/>
                        <a:ea typeface="Noto Sans CJK SC Regular" panose="020B0500000000000000" pitchFamily="34" charset="-128"/>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600" b="1" cap="all">
                          <a:solidFill>
                            <a:schemeClr val="accent6"/>
                          </a:solidFill>
                        </a:defRPr>
                      </a:pPr>
                      <a:r>
                        <a:rPr lang="zh-CN" altLang="en-US" baseline="0" noProof="0" dirty="0">
                          <a:ea typeface="Noto Sans CJK SC Bold" panose="020B0800000000000000" pitchFamily="34" charset="-128"/>
                        </a:rPr>
                        <a:t>他人</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defRPr sz="1600" b="1" cap="all">
                          <a:solidFill>
                            <a:schemeClr val="accent6"/>
                          </a:solidFill>
                        </a:defRPr>
                      </a:pPr>
                      <a:r>
                        <a:rPr lang="zh-CN" altLang="en-US" baseline="0" noProof="0" dirty="0">
                          <a:ea typeface="Noto Sans CJK SC Bold" panose="020B0800000000000000" pitchFamily="34" charset="-128"/>
                        </a:rPr>
                        <a:t>自己</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endParaRPr lang="zh-CN" altLang="en-US" sz="1600" b="1" kern="1200" cap="all" baseline="0" noProof="0" dirty="0">
                        <a:solidFill>
                          <a:schemeClr val="accent6"/>
                        </a:solidFill>
                        <a:latin typeface="+mn-lt"/>
                        <a:ea typeface="Noto Sans CJK SC Regular" panose="020B0500000000000000" pitchFamily="34" charset="-128"/>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extLst>
                  <a:ext uri="{0D108BD9-81ED-4DB2-BD59-A6C34878D82A}">
                    <a16:rowId xmlns:a16="http://schemas.microsoft.com/office/drawing/2014/main" val="1532305547"/>
                  </a:ext>
                </a:extLst>
              </a:tr>
            </a:tbl>
          </a:graphicData>
        </a:graphic>
      </p:graphicFrame>
      <p:sp>
        <p:nvSpPr>
          <p:cNvPr id="23" name="Arrow: Pentagon 22">
            <a:extLst>
              <a:ext uri="{FF2B5EF4-FFF2-40B4-BE49-F238E27FC236}">
                <a16:creationId xmlns:a16="http://schemas.microsoft.com/office/drawing/2014/main" id="{6BA840DA-68D7-43C4-A2D6-A98B7B2C7432}"/>
              </a:ext>
            </a:extLst>
          </p:cNvPr>
          <p:cNvSpPr/>
          <p:nvPr/>
        </p:nvSpPr>
        <p:spPr bwMode="gray">
          <a:xfrm>
            <a:off x="4174596" y="4422381"/>
            <a:ext cx="2120900" cy="282575"/>
          </a:xfrm>
          <a:prstGeom prst="homePlat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nSpc>
                <a:spcPct val="85000"/>
              </a:lnSpc>
              <a:defRPr sz="1600" b="1">
                <a:solidFill>
                  <a:schemeClr val="accent6"/>
                </a:solidFill>
              </a:defRPr>
            </a:pPr>
            <a:r>
              <a:rPr lang="zh-CN" altLang="en-US" dirty="0">
                <a:ea typeface="Noto Sans CJK SC Bold" panose="020B0800000000000000" pitchFamily="34" charset="-128"/>
              </a:rPr>
              <a:t>反馈</a:t>
            </a:r>
            <a:r>
              <a:rPr lang="en-US" altLang="zh-CN" dirty="0">
                <a:ea typeface="Noto Sans CJK SC Bold" panose="020B0800000000000000" pitchFamily="34" charset="-128"/>
              </a:rPr>
              <a:t>: X</a:t>
            </a:r>
            <a:endParaRPr lang="zh-CN" altLang="en-US" dirty="0">
              <a:ea typeface="Noto Sans CJK SC Bold" panose="020B0800000000000000" pitchFamily="34" charset="-128"/>
            </a:endParaRPr>
          </a:p>
        </p:txBody>
      </p:sp>
      <p:sp>
        <p:nvSpPr>
          <p:cNvPr id="10" name="Footer Placeholder 9">
            <a:extLst>
              <a:ext uri="{FF2B5EF4-FFF2-40B4-BE49-F238E27FC236}">
                <a16:creationId xmlns:a16="http://schemas.microsoft.com/office/drawing/2014/main" id="{F1734383-9C13-4796-97B1-6F41E98A2CF8}"/>
              </a:ext>
            </a:extLst>
          </p:cNvPr>
          <p:cNvSpPr>
            <a:spLocks noGrp="1"/>
          </p:cNvSpPr>
          <p:nvPr>
            <p:ph type="ftr" sz="quarter" idx="11"/>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2096454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688C213F-54B1-D94B-85CF-B734F379DB35}"/>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6" name="Slide Number Placeholder 3">
            <a:extLst>
              <a:ext uri="{FF2B5EF4-FFF2-40B4-BE49-F238E27FC236}">
                <a16:creationId xmlns:a16="http://schemas.microsoft.com/office/drawing/2014/main" id="{345B76C6-37D7-46EB-8EAB-C7503DD84C1E}"/>
              </a:ext>
            </a:extLst>
          </p:cNvPr>
          <p:cNvSpPr txBox="1">
            <a:spLocks/>
          </p:cNvSpPr>
          <p:nvPr/>
        </p:nvSpPr>
        <p:spPr>
          <a:xfrm>
            <a:off x="9228665" y="639194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67</a:t>
            </a:fld>
            <a:endParaRPr lang="zh-CN" altLang="en-US" sz="1000" dirty="0">
              <a:solidFill>
                <a:srgbClr val="898989"/>
              </a:solidFill>
              <a:ea typeface="Noto Sans CJK SC Regular" panose="020B0500000000000000" pitchFamily="34" charset="-128"/>
            </a:endParaRPr>
          </a:p>
        </p:txBody>
      </p:sp>
      <p:pic>
        <p:nvPicPr>
          <p:cNvPr id="4" name="Picture 3" descr="Graphical user interface, website&#10;&#10;Description automatically generated">
            <a:extLst>
              <a:ext uri="{FF2B5EF4-FFF2-40B4-BE49-F238E27FC236}">
                <a16:creationId xmlns:a16="http://schemas.microsoft.com/office/drawing/2014/main" id="{1964B7BF-5099-3D34-3129-14B5A5E5A1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3136" y="435428"/>
            <a:ext cx="4451890" cy="5760720"/>
          </a:xfrm>
          <a:prstGeom prst="rect">
            <a:avLst/>
          </a:prstGeom>
          <a:ln>
            <a:solidFill>
              <a:schemeClr val="tx1"/>
            </a:solidFill>
          </a:ln>
        </p:spPr>
      </p:pic>
      <p:pic>
        <p:nvPicPr>
          <p:cNvPr id="8" name="Picture 7" descr="Graphical user interface, application&#10;&#10;Description automatically generated">
            <a:extLst>
              <a:ext uri="{FF2B5EF4-FFF2-40B4-BE49-F238E27FC236}">
                <a16:creationId xmlns:a16="http://schemas.microsoft.com/office/drawing/2014/main" id="{8A1A7D2D-2178-FE76-0FAE-7686CC03F7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6976" y="435428"/>
            <a:ext cx="4451466" cy="5760720"/>
          </a:xfrm>
          <a:prstGeom prst="rect">
            <a:avLst/>
          </a:prstGeom>
          <a:ln>
            <a:solidFill>
              <a:schemeClr val="tx1"/>
            </a:solidFill>
          </a:ln>
        </p:spPr>
      </p:pic>
    </p:spTree>
    <p:extLst>
      <p:ext uri="{BB962C8B-B14F-4D97-AF65-F5344CB8AC3E}">
        <p14:creationId xmlns:p14="http://schemas.microsoft.com/office/powerpoint/2010/main" val="14353564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C694B7E0-0ABE-4E40-827E-6B52044119E9}"/>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8" name="Slide Number Placeholder 3">
            <a:extLst>
              <a:ext uri="{FF2B5EF4-FFF2-40B4-BE49-F238E27FC236}">
                <a16:creationId xmlns:a16="http://schemas.microsoft.com/office/drawing/2014/main" id="{0EFD16C4-2C66-4BED-9EF4-53A9E5A85F58}"/>
              </a:ext>
            </a:extLst>
          </p:cNvPr>
          <p:cNvSpPr txBox="1">
            <a:spLocks/>
          </p:cNvSpPr>
          <p:nvPr/>
        </p:nvSpPr>
        <p:spPr>
          <a:xfrm>
            <a:off x="9228665" y="639194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68</a:t>
            </a:fld>
            <a:endParaRPr lang="zh-CN" altLang="en-US" sz="1000" dirty="0">
              <a:solidFill>
                <a:srgbClr val="898989"/>
              </a:solidFill>
              <a:ea typeface="Noto Sans CJK SC Regular" panose="020B0500000000000000" pitchFamily="34" charset="-128"/>
            </a:endParaRPr>
          </a:p>
        </p:txBody>
      </p:sp>
      <p:pic>
        <p:nvPicPr>
          <p:cNvPr id="4" name="Picture 3" descr="Text, letter&#10;&#10;Description automatically generated">
            <a:extLst>
              <a:ext uri="{FF2B5EF4-FFF2-40B4-BE49-F238E27FC236}">
                <a16:creationId xmlns:a16="http://schemas.microsoft.com/office/drawing/2014/main" id="{0B6CF9A3-F77E-CC39-158F-EF371A278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235" y="315026"/>
            <a:ext cx="4451790" cy="5760720"/>
          </a:xfrm>
          <a:prstGeom prst="rect">
            <a:avLst/>
          </a:prstGeom>
          <a:ln>
            <a:solidFill>
              <a:schemeClr val="tx1"/>
            </a:solidFill>
          </a:ln>
        </p:spPr>
      </p:pic>
      <p:pic>
        <p:nvPicPr>
          <p:cNvPr id="9" name="Picture 8" descr="Graphical user interface, text, application, Word&#10;&#10;Description automatically generated">
            <a:extLst>
              <a:ext uri="{FF2B5EF4-FFF2-40B4-BE49-F238E27FC236}">
                <a16:creationId xmlns:a16="http://schemas.microsoft.com/office/drawing/2014/main" id="{549DE7B3-57EB-3544-6600-8C2FF7770B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1299" y="315026"/>
            <a:ext cx="4451466" cy="5760720"/>
          </a:xfrm>
          <a:prstGeom prst="rect">
            <a:avLst/>
          </a:prstGeom>
          <a:ln>
            <a:solidFill>
              <a:schemeClr val="tx1"/>
            </a:solidFill>
          </a:ln>
        </p:spPr>
      </p:pic>
    </p:spTree>
    <p:extLst>
      <p:ext uri="{BB962C8B-B14F-4D97-AF65-F5344CB8AC3E}">
        <p14:creationId xmlns:p14="http://schemas.microsoft.com/office/powerpoint/2010/main" val="5937700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4DFC08-BC53-48DB-87DD-D6303A4BD1C1}"/>
              </a:ext>
            </a:extLst>
          </p:cNvPr>
          <p:cNvSpPr txBox="1">
            <a:spLocks/>
          </p:cNvSpPr>
          <p:nvPr/>
        </p:nvSpPr>
        <p:spPr>
          <a:xfrm>
            <a:off x="9228665" y="639194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69</a:t>
            </a:fld>
            <a:endParaRPr lang="zh-CN" altLang="en-US" sz="1000" dirty="0">
              <a:solidFill>
                <a:srgbClr val="898989"/>
              </a:solidFill>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D9D697B6-ECB7-4BAA-958A-827C85EFBFAA}"/>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3" name="Picture 2" descr="Graphical user interface, text, application, Word&#10;&#10;Description automatically generated">
            <a:extLst>
              <a:ext uri="{FF2B5EF4-FFF2-40B4-BE49-F238E27FC236}">
                <a16:creationId xmlns:a16="http://schemas.microsoft.com/office/drawing/2014/main" id="{5E0567F9-FEEC-4F8B-907C-5252478498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2391" y="307763"/>
            <a:ext cx="4451466" cy="5760720"/>
          </a:xfrm>
          <a:prstGeom prst="rect">
            <a:avLst/>
          </a:prstGeom>
          <a:ln>
            <a:solidFill>
              <a:schemeClr val="tx1"/>
            </a:solidFill>
          </a:ln>
        </p:spPr>
      </p:pic>
      <p:pic>
        <p:nvPicPr>
          <p:cNvPr id="8" name="Picture 7" descr="Graphical user interface, application&#10;&#10;Description automatically generated">
            <a:extLst>
              <a:ext uri="{FF2B5EF4-FFF2-40B4-BE49-F238E27FC236}">
                <a16:creationId xmlns:a16="http://schemas.microsoft.com/office/drawing/2014/main" id="{A11CE88C-852F-AB35-E565-EF074BB3CD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8143" y="307763"/>
            <a:ext cx="4451466" cy="5760720"/>
          </a:xfrm>
          <a:prstGeom prst="rect">
            <a:avLst/>
          </a:prstGeom>
          <a:ln>
            <a:solidFill>
              <a:schemeClr val="tx1"/>
            </a:solidFill>
          </a:ln>
        </p:spPr>
      </p:pic>
    </p:spTree>
    <p:extLst>
      <p:ext uri="{BB962C8B-B14F-4D97-AF65-F5344CB8AC3E}">
        <p14:creationId xmlns:p14="http://schemas.microsoft.com/office/powerpoint/2010/main" val="1707611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9FE0A-AC6A-4D2C-B27F-11426CF58408}"/>
              </a:ext>
            </a:extLst>
          </p:cNvPr>
          <p:cNvSpPr>
            <a:spLocks noGrp="1"/>
          </p:cNvSpPr>
          <p:nvPr>
            <p:ph type="title"/>
          </p:nvPr>
        </p:nvSpPr>
        <p:spPr>
          <a:xfrm>
            <a:off x="391886" y="228600"/>
            <a:ext cx="11571514" cy="1009650"/>
          </a:xfrm>
        </p:spPr>
        <p:txBody>
          <a:bodyPr wrap="square">
            <a:noAutofit/>
          </a:bodyPr>
          <a:lstStyle/>
          <a:p>
            <a:r>
              <a:rPr lang="zh-CN" altLang="en-US" dirty="0">
                <a:ea typeface="Noto Sans CJK SC Bold" panose="020B0800000000000000" pitchFamily="34" charset="-128"/>
              </a:rPr>
              <a:t>我的客户 </a:t>
            </a:r>
            <a:r>
              <a:rPr lang="en-US" altLang="zh-CN" dirty="0">
                <a:ea typeface="Noto Sans CJK SC Bold" panose="020B0800000000000000" pitchFamily="34" charset="-128"/>
              </a:rPr>
              <a:t>– </a:t>
            </a:r>
            <a:r>
              <a:rPr lang="zh-CN" altLang="en-US" dirty="0">
                <a:ea typeface="Noto Sans CJK SC Bold" panose="020B0800000000000000" pitchFamily="34" charset="-128"/>
              </a:rPr>
              <a:t>第一印象</a:t>
            </a:r>
          </a:p>
        </p:txBody>
      </p:sp>
      <p:sp>
        <p:nvSpPr>
          <p:cNvPr id="3" name="Content Placeholder 2">
            <a:extLst>
              <a:ext uri="{FF2B5EF4-FFF2-40B4-BE49-F238E27FC236}">
                <a16:creationId xmlns:a16="http://schemas.microsoft.com/office/drawing/2014/main" id="{0A39EE28-0186-4C58-A52D-A20C6C6ED4C5}"/>
              </a:ext>
            </a:extLst>
          </p:cNvPr>
          <p:cNvSpPr>
            <a:spLocks noGrp="1"/>
          </p:cNvSpPr>
          <p:nvPr>
            <p:ph idx="1"/>
          </p:nvPr>
        </p:nvSpPr>
        <p:spPr>
          <a:xfrm>
            <a:off x="865414" y="2316163"/>
            <a:ext cx="9829800" cy="3628308"/>
          </a:xfrm>
        </p:spPr>
        <p:txBody>
          <a:bodyPr wrap="square">
            <a:noAutofit/>
          </a:bodyPr>
          <a:lstStyle/>
          <a:p>
            <a:pPr eaLnBrk="1" hangingPunct="1">
              <a:defRPr sz="2400"/>
            </a:pPr>
            <a:r>
              <a:rPr lang="zh-CN" altLang="en-US" dirty="0">
                <a:ea typeface="Noto Sans CJK SC Regular" panose="020B0500000000000000" pitchFamily="34" charset="-128"/>
              </a:rPr>
              <a:t>思考您之前确定的客户。给他们虚构一个名字并写下来</a:t>
            </a:r>
            <a:r>
              <a:rPr lang="en-US" altLang="zh-CN" dirty="0">
                <a:ea typeface="Noto Sans CJK SC Regular" panose="020B0500000000000000" pitchFamily="34" charset="-128"/>
              </a:rPr>
              <a:t>:  </a:t>
            </a:r>
            <a:endParaRPr lang="zh-CN" altLang="en-US" dirty="0">
              <a:ea typeface="Noto Sans CJK SC Regular" panose="020B0500000000000000" pitchFamily="34" charset="-128"/>
            </a:endParaRPr>
          </a:p>
          <a:p>
            <a:pPr marL="342900" indent="-342900">
              <a:buFont typeface="Wingdings" panose="05000000000000000000" pitchFamily="2" charset="2"/>
              <a:buChar char="§"/>
              <a:defRPr sz="2400"/>
            </a:pPr>
            <a:r>
              <a:rPr lang="zh-CN" altLang="en-US" dirty="0">
                <a:ea typeface="Noto Sans CJK SC Regular" panose="020B0500000000000000" pitchFamily="34" charset="-128"/>
              </a:rPr>
              <a:t>你对那个人的第一印象（从第一次接触开始）</a:t>
            </a:r>
          </a:p>
          <a:p>
            <a:endParaRPr lang="zh-CN" altLang="en-US" sz="2400" dirty="0">
              <a:ea typeface="Noto Sans CJK SC Regular" panose="020B0500000000000000" pitchFamily="34" charset="-128"/>
            </a:endParaRPr>
          </a:p>
          <a:p>
            <a:endParaRPr lang="zh-CN" altLang="en-US" sz="2400" dirty="0">
              <a:ea typeface="Noto Sans CJK SC Regular" panose="020B0500000000000000" pitchFamily="34" charset="-128"/>
            </a:endParaRPr>
          </a:p>
        </p:txBody>
      </p:sp>
      <p:sp>
        <p:nvSpPr>
          <p:cNvPr id="4" name="Slide Number Placeholder 3">
            <a:extLst>
              <a:ext uri="{FF2B5EF4-FFF2-40B4-BE49-F238E27FC236}">
                <a16:creationId xmlns:a16="http://schemas.microsoft.com/office/drawing/2014/main" id="{4380743F-038F-4362-987A-EB8CCA04C0B1}"/>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7</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FBE3C5E5-12A4-4386-B698-B317E6467838}"/>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2504307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24C33BE4-3229-4FDC-ADC4-BE2A10D4A1C1}"/>
              </a:ext>
            </a:extLst>
          </p:cNvPr>
          <p:cNvSpPr txBox="1">
            <a:spLocks/>
          </p:cNvSpPr>
          <p:nvPr/>
        </p:nvSpPr>
        <p:spPr>
          <a:xfrm>
            <a:off x="9228665" y="639194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70</a:t>
            </a:fld>
            <a:endParaRPr lang="zh-CN" altLang="en-US" sz="1000" dirty="0">
              <a:solidFill>
                <a:srgbClr val="898989"/>
              </a:solidFill>
              <a:ea typeface="Noto Sans CJK SC Regular" panose="020B0500000000000000" pitchFamily="34" charset="-128"/>
            </a:endParaRPr>
          </a:p>
        </p:txBody>
      </p:sp>
      <p:sp>
        <p:nvSpPr>
          <p:cNvPr id="7" name="Footer Placeholder 4">
            <a:extLst>
              <a:ext uri="{FF2B5EF4-FFF2-40B4-BE49-F238E27FC236}">
                <a16:creationId xmlns:a16="http://schemas.microsoft.com/office/drawing/2014/main" id="{3FC160BA-091D-4933-BF5E-8F1A28191F6D}"/>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3" name="Picture 2" descr="Text, letter&#10;&#10;Description automatically generated">
            <a:extLst>
              <a:ext uri="{FF2B5EF4-FFF2-40B4-BE49-F238E27FC236}">
                <a16:creationId xmlns:a16="http://schemas.microsoft.com/office/drawing/2014/main" id="{E4DF18F9-A25A-CFE7-58B3-0F80B81472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369" y="704850"/>
            <a:ext cx="3744883" cy="4846320"/>
          </a:xfrm>
          <a:prstGeom prst="rect">
            <a:avLst/>
          </a:prstGeom>
          <a:ln>
            <a:solidFill>
              <a:schemeClr val="tx1"/>
            </a:solidFill>
          </a:ln>
        </p:spPr>
      </p:pic>
      <p:pic>
        <p:nvPicPr>
          <p:cNvPr id="8" name="Picture 7" descr="Text, letter&#10;&#10;Description automatically generated">
            <a:extLst>
              <a:ext uri="{FF2B5EF4-FFF2-40B4-BE49-F238E27FC236}">
                <a16:creationId xmlns:a16="http://schemas.microsoft.com/office/drawing/2014/main" id="{238451A9-B12F-6B1A-6151-5A8439861A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8244" y="704850"/>
            <a:ext cx="3744884" cy="4846320"/>
          </a:xfrm>
          <a:prstGeom prst="rect">
            <a:avLst/>
          </a:prstGeom>
          <a:ln>
            <a:solidFill>
              <a:schemeClr val="tx1"/>
            </a:solidFill>
          </a:ln>
        </p:spPr>
      </p:pic>
      <p:pic>
        <p:nvPicPr>
          <p:cNvPr id="11" name="Picture 10" descr="Text, letter&#10;&#10;Description automatically generated">
            <a:extLst>
              <a:ext uri="{FF2B5EF4-FFF2-40B4-BE49-F238E27FC236}">
                <a16:creationId xmlns:a16="http://schemas.microsoft.com/office/drawing/2014/main" id="{9A764E30-D89B-1854-4605-DE42AB2D3A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4121" y="704850"/>
            <a:ext cx="3744884" cy="4846320"/>
          </a:xfrm>
          <a:prstGeom prst="rect">
            <a:avLst/>
          </a:prstGeom>
          <a:ln>
            <a:solidFill>
              <a:schemeClr val="tx1"/>
            </a:solidFill>
          </a:ln>
        </p:spPr>
      </p:pic>
    </p:spTree>
    <p:extLst>
      <p:ext uri="{BB962C8B-B14F-4D97-AF65-F5344CB8AC3E}">
        <p14:creationId xmlns:p14="http://schemas.microsoft.com/office/powerpoint/2010/main" val="549859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C2CC1C-C0DB-4C6B-A949-E22AF5793365}"/>
              </a:ext>
            </a:extLst>
          </p:cNvPr>
          <p:cNvSpPr>
            <a:spLocks noGrp="1"/>
          </p:cNvSpPr>
          <p:nvPr>
            <p:ph type="title"/>
          </p:nvPr>
        </p:nvSpPr>
        <p:spPr>
          <a:xfrm>
            <a:off x="457200" y="228600"/>
            <a:ext cx="2836998" cy="1995488"/>
          </a:xfrm>
        </p:spPr>
        <p:txBody>
          <a:bodyPr wrap="square">
            <a:noAutofit/>
          </a:bodyPr>
          <a:lstStyle/>
          <a:p>
            <a:r>
              <a:rPr lang="zh-CN" altLang="en-US" dirty="0">
                <a:ea typeface="Noto Sans CJK SC Bold" panose="020B0800000000000000" pitchFamily="34" charset="-128"/>
              </a:rPr>
              <a:t>提高人际效能的步骤</a:t>
            </a:r>
          </a:p>
        </p:txBody>
      </p:sp>
      <p:sp>
        <p:nvSpPr>
          <p:cNvPr id="9" name="Text Placeholder 8">
            <a:extLst>
              <a:ext uri="{FF2B5EF4-FFF2-40B4-BE49-F238E27FC236}">
                <a16:creationId xmlns:a16="http://schemas.microsoft.com/office/drawing/2014/main" id="{21588037-9C56-434C-9F88-4E4EA9682453}"/>
              </a:ext>
            </a:extLst>
          </p:cNvPr>
          <p:cNvSpPr>
            <a:spLocks noGrp="1"/>
          </p:cNvSpPr>
          <p:nvPr>
            <p:ph type="body" sz="half" idx="2"/>
          </p:nvPr>
        </p:nvSpPr>
        <p:spPr>
          <a:xfrm>
            <a:off x="457199" y="2352675"/>
            <a:ext cx="3621090" cy="3590926"/>
          </a:xfrm>
        </p:spPr>
        <p:txBody>
          <a:bodyPr wrap="square">
            <a:noAutofit/>
          </a:bodyPr>
          <a:lstStyle/>
          <a:p>
            <a:endParaRPr lang="zh-CN" altLang="en-US" sz="2000" dirty="0">
              <a:solidFill>
                <a:schemeClr val="tx1"/>
              </a:solidFill>
              <a:ea typeface="Noto Sans CJK SC Regular" panose="020B0500000000000000" pitchFamily="34" charset="-128"/>
            </a:endParaRPr>
          </a:p>
          <a:p>
            <a:pPr>
              <a:buFont typeface="Arial" panose="020B0604020202020204" pitchFamily="34" charset="0"/>
              <a:buChar char="​"/>
              <a:defRPr sz="2000">
                <a:solidFill>
                  <a:schemeClr val="tx1"/>
                </a:solidFill>
              </a:defRPr>
            </a:pPr>
            <a:r>
              <a:rPr lang="zh-CN" altLang="en-US" dirty="0">
                <a:ea typeface="Noto Sans CJK SC Regular" panose="020B0500000000000000" pitchFamily="34" charset="-128"/>
              </a:rPr>
              <a:t>认识到你对他人的影响</a:t>
            </a:r>
          </a:p>
          <a:p>
            <a:pPr>
              <a:buFont typeface="Arial" panose="020B0604020202020204" pitchFamily="34" charset="0"/>
              <a:buChar char="​"/>
              <a:defRPr sz="2000">
                <a:solidFill>
                  <a:schemeClr val="tx1"/>
                </a:solidFill>
              </a:defRPr>
            </a:pPr>
            <a:r>
              <a:rPr lang="zh-CN" altLang="en-US" dirty="0">
                <a:ea typeface="Noto Sans CJK SC Regular" panose="020B0500000000000000" pitchFamily="34" charset="-128"/>
              </a:rPr>
              <a:t>管理自己的行为</a:t>
            </a:r>
          </a:p>
          <a:p>
            <a:pPr>
              <a:buFont typeface="Arial" panose="020B0604020202020204" pitchFamily="34" charset="0"/>
              <a:buChar char="​"/>
              <a:defRPr sz="2000">
                <a:solidFill>
                  <a:schemeClr val="tx1"/>
                </a:solidFill>
              </a:defRPr>
            </a:pPr>
            <a:r>
              <a:rPr lang="zh-CN" altLang="en-US" dirty="0">
                <a:ea typeface="Noto Sans CJK SC Regular" panose="020B0500000000000000" pitchFamily="34" charset="-128"/>
              </a:rPr>
              <a:t>客观地观察他人</a:t>
            </a:r>
          </a:p>
          <a:p>
            <a:pPr>
              <a:buFont typeface="Arial" panose="020B0604020202020204" pitchFamily="34" charset="0"/>
              <a:buChar char="​"/>
              <a:defRPr sz="2000">
                <a:solidFill>
                  <a:schemeClr val="tx1"/>
                </a:solidFill>
              </a:defRPr>
            </a:pPr>
            <a:r>
              <a:rPr lang="zh-CN" altLang="en-US" dirty="0">
                <a:ea typeface="Noto Sans CJK SC Regular" panose="020B0500000000000000" pitchFamily="34" charset="-128"/>
              </a:rPr>
              <a:t>帮助满足他人的风格需求</a:t>
            </a:r>
          </a:p>
        </p:txBody>
      </p:sp>
      <p:sp>
        <p:nvSpPr>
          <p:cNvPr id="4" name="Footer Placeholder 3">
            <a:extLst>
              <a:ext uri="{FF2B5EF4-FFF2-40B4-BE49-F238E27FC236}">
                <a16:creationId xmlns:a16="http://schemas.microsoft.com/office/drawing/2014/main" id="{363B739F-953C-457C-8F73-5C24936DC8AB}"/>
              </a:ext>
            </a:extLst>
          </p:cNvPr>
          <p:cNvSpPr>
            <a:spLocks noGrp="1"/>
          </p:cNvSpPr>
          <p:nvPr>
            <p:ph type="ftr" sz="quarter" idx="11"/>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3" name="Slide Number Placeholder 2">
            <a:extLst>
              <a:ext uri="{FF2B5EF4-FFF2-40B4-BE49-F238E27FC236}">
                <a16:creationId xmlns:a16="http://schemas.microsoft.com/office/drawing/2014/main" id="{497BB484-1733-46FF-8D62-339D2B7A0A3D}"/>
              </a:ext>
            </a:extLst>
          </p:cNvPr>
          <p:cNvSpPr>
            <a:spLocks noGrp="1"/>
          </p:cNvSpPr>
          <p:nvPr>
            <p:ph type="sldNum" sz="quarter" idx="12"/>
          </p:nvPr>
        </p:nvSpPr>
        <p:spPr>
          <a:xfrm>
            <a:off x="9220200" y="6411604"/>
            <a:ext cx="2743200" cy="282575"/>
          </a:xfrm>
        </p:spPr>
        <p:txBody>
          <a:bodyPr wrap="square">
            <a:noAutofit/>
          </a:bodyPr>
          <a:lstStyle/>
          <a:p>
            <a:fld id="{1B1CF60C-C85D-47C0-8597-E3BF95F18FA3}" type="slidenum">
              <a:rPr lang="en-US" altLang="zh-CN" smtClean="0">
                <a:ea typeface="Noto Sans CJK SC Regular" panose="020B0500000000000000" pitchFamily="34" charset="-128"/>
              </a:rPr>
              <a:t>71</a:t>
            </a:fld>
            <a:endParaRPr lang="zh-CN" altLang="en-US" dirty="0">
              <a:ea typeface="Noto Sans CJK SC Regular" panose="020B0500000000000000" pitchFamily="34" charset="-128"/>
            </a:endParaRPr>
          </a:p>
        </p:txBody>
      </p:sp>
      <p:sp>
        <p:nvSpPr>
          <p:cNvPr id="14" name="Content Placeholder 13">
            <a:extLst>
              <a:ext uri="{FF2B5EF4-FFF2-40B4-BE49-F238E27FC236}">
                <a16:creationId xmlns:a16="http://schemas.microsoft.com/office/drawing/2014/main" id="{33ED5033-E877-4B34-AEB2-E10A76821F45}"/>
              </a:ext>
            </a:extLst>
          </p:cNvPr>
          <p:cNvSpPr>
            <a:spLocks noGrp="1"/>
          </p:cNvSpPr>
          <p:nvPr>
            <p:ph idx="1"/>
          </p:nvPr>
        </p:nvSpPr>
        <p:spPr>
          <a:xfrm>
            <a:off x="4217194" y="228600"/>
            <a:ext cx="7793037" cy="5715000"/>
          </a:xfrm>
        </p:spPr>
        <p:txBody>
          <a:bodyPr wrap="square">
            <a:noAutofit/>
          </a:bodyPr>
          <a:lstStyle/>
          <a:p>
            <a:r>
              <a:rPr lang="zh-CN" altLang="en-US">
                <a:ea typeface="Noto Sans CJK SC Regular" panose="020B0500000000000000" pitchFamily="34" charset="-128"/>
              </a:rPr>
              <a:t> </a:t>
            </a:r>
            <a:endParaRPr lang="zh-CN" altLang="en-US" dirty="0">
              <a:ea typeface="Noto Sans CJK SC Regular" panose="020B0500000000000000" pitchFamily="34" charset="-128"/>
            </a:endParaRPr>
          </a:p>
        </p:txBody>
      </p:sp>
      <p:sp>
        <p:nvSpPr>
          <p:cNvPr id="15" name="Freeform: Shape 14">
            <a:extLst>
              <a:ext uri="{FF2B5EF4-FFF2-40B4-BE49-F238E27FC236}">
                <a16:creationId xmlns:a16="http://schemas.microsoft.com/office/drawing/2014/main" id="{3BF1974A-22BC-4B4A-B344-25F34A80A028}"/>
              </a:ext>
            </a:extLst>
          </p:cNvPr>
          <p:cNvSpPr/>
          <p:nvPr/>
        </p:nvSpPr>
        <p:spPr bwMode="gray">
          <a:xfrm>
            <a:off x="5324476" y="2085974"/>
            <a:ext cx="5762758" cy="1609829"/>
          </a:xfrm>
          <a:custGeom>
            <a:avLst/>
            <a:gdLst>
              <a:gd name="connsiteX0" fmla="*/ 0 w 6448425"/>
              <a:gd name="connsiteY0" fmla="*/ 1381125 h 1381127"/>
              <a:gd name="connsiteX1" fmla="*/ 2457450 w 6448425"/>
              <a:gd name="connsiteY1" fmla="*/ 0 h 1381127"/>
              <a:gd name="connsiteX2" fmla="*/ 4467225 w 6448425"/>
              <a:gd name="connsiteY2" fmla="*/ 1381125 h 1381127"/>
              <a:gd name="connsiteX3" fmla="*/ 6448425 w 6448425"/>
              <a:gd name="connsiteY3" fmla="*/ 9525 h 1381127"/>
              <a:gd name="connsiteX0" fmla="*/ 0 w 6448425"/>
              <a:gd name="connsiteY0" fmla="*/ 1381127 h 1390654"/>
              <a:gd name="connsiteX1" fmla="*/ 2457450 w 6448425"/>
              <a:gd name="connsiteY1" fmla="*/ 2 h 1390654"/>
              <a:gd name="connsiteX2" fmla="*/ 4768152 w 6448425"/>
              <a:gd name="connsiteY2" fmla="*/ 1390652 h 1390654"/>
              <a:gd name="connsiteX3" fmla="*/ 6448425 w 6448425"/>
              <a:gd name="connsiteY3" fmla="*/ 9527 h 1390654"/>
              <a:gd name="connsiteX0" fmla="*/ 0 w 6448475"/>
              <a:gd name="connsiteY0" fmla="*/ 1381127 h 1390654"/>
              <a:gd name="connsiteX1" fmla="*/ 2457450 w 6448475"/>
              <a:gd name="connsiteY1" fmla="*/ 2 h 1390654"/>
              <a:gd name="connsiteX2" fmla="*/ 4768152 w 6448475"/>
              <a:gd name="connsiteY2" fmla="*/ 1390652 h 1390654"/>
              <a:gd name="connsiteX3" fmla="*/ 6448425 w 6448475"/>
              <a:gd name="connsiteY3" fmla="*/ 9527 h 1390654"/>
              <a:gd name="connsiteX0" fmla="*/ 0 w 6448475"/>
              <a:gd name="connsiteY0" fmla="*/ 1371600 h 1381127"/>
              <a:gd name="connsiteX1" fmla="*/ 2231755 w 6448475"/>
              <a:gd name="connsiteY1" fmla="*/ 28575 h 1381127"/>
              <a:gd name="connsiteX2" fmla="*/ 4768152 w 6448475"/>
              <a:gd name="connsiteY2" fmla="*/ 1381125 h 1381127"/>
              <a:gd name="connsiteX3" fmla="*/ 6448425 w 6448475"/>
              <a:gd name="connsiteY3" fmla="*/ 0 h 1381127"/>
              <a:gd name="connsiteX0" fmla="*/ 0 w 6448498"/>
              <a:gd name="connsiteY0" fmla="*/ 1371600 h 1381597"/>
              <a:gd name="connsiteX1" fmla="*/ 2231755 w 6448498"/>
              <a:gd name="connsiteY1" fmla="*/ 28575 h 1381597"/>
              <a:gd name="connsiteX2" fmla="*/ 4768152 w 6448498"/>
              <a:gd name="connsiteY2" fmla="*/ 1381125 h 1381597"/>
              <a:gd name="connsiteX3" fmla="*/ 6448425 w 6448498"/>
              <a:gd name="connsiteY3" fmla="*/ 0 h 1381597"/>
              <a:gd name="connsiteX0" fmla="*/ 0 w 6427006"/>
              <a:gd name="connsiteY0" fmla="*/ 1590675 h 1600557"/>
              <a:gd name="connsiteX1" fmla="*/ 2231755 w 6427006"/>
              <a:gd name="connsiteY1" fmla="*/ 247650 h 1600557"/>
              <a:gd name="connsiteX2" fmla="*/ 4768152 w 6427006"/>
              <a:gd name="connsiteY2" fmla="*/ 1600200 h 1600557"/>
              <a:gd name="connsiteX3" fmla="*/ 6426931 w 6427006"/>
              <a:gd name="connsiteY3" fmla="*/ 0 h 1600557"/>
              <a:gd name="connsiteX0" fmla="*/ 0 w 6427120"/>
              <a:gd name="connsiteY0" fmla="*/ 1590675 h 1600305"/>
              <a:gd name="connsiteX1" fmla="*/ 2231755 w 6427120"/>
              <a:gd name="connsiteY1" fmla="*/ 247650 h 1600305"/>
              <a:gd name="connsiteX2" fmla="*/ 4768152 w 6427120"/>
              <a:gd name="connsiteY2" fmla="*/ 1600200 h 1600305"/>
              <a:gd name="connsiteX3" fmla="*/ 6426931 w 6427120"/>
              <a:gd name="connsiteY3" fmla="*/ 0 h 1600305"/>
              <a:gd name="connsiteX0" fmla="*/ 0 w 6459344"/>
              <a:gd name="connsiteY0" fmla="*/ 1590675 h 1600305"/>
              <a:gd name="connsiteX1" fmla="*/ 2231755 w 6459344"/>
              <a:gd name="connsiteY1" fmla="*/ 247650 h 1600305"/>
              <a:gd name="connsiteX2" fmla="*/ 4768152 w 6459344"/>
              <a:gd name="connsiteY2" fmla="*/ 1600200 h 1600305"/>
              <a:gd name="connsiteX3" fmla="*/ 6459174 w 6459344"/>
              <a:gd name="connsiteY3" fmla="*/ 0 h 1600305"/>
              <a:gd name="connsiteX0" fmla="*/ 0 w 6502313"/>
              <a:gd name="connsiteY0" fmla="*/ 1600200 h 1609829"/>
              <a:gd name="connsiteX1" fmla="*/ 2231755 w 6502313"/>
              <a:gd name="connsiteY1" fmla="*/ 257175 h 1609829"/>
              <a:gd name="connsiteX2" fmla="*/ 4768152 w 6502313"/>
              <a:gd name="connsiteY2" fmla="*/ 1609725 h 1609829"/>
              <a:gd name="connsiteX3" fmla="*/ 6502164 w 6502313"/>
              <a:gd name="connsiteY3" fmla="*/ 0 h 1609829"/>
            </a:gdLst>
            <a:ahLst/>
            <a:cxnLst>
              <a:cxn ang="0">
                <a:pos x="connsiteX0" y="connsiteY0"/>
              </a:cxn>
              <a:cxn ang="0">
                <a:pos x="connsiteX1" y="connsiteY1"/>
              </a:cxn>
              <a:cxn ang="0">
                <a:pos x="connsiteX2" y="connsiteY2"/>
              </a:cxn>
              <a:cxn ang="0">
                <a:pos x="connsiteX3" y="connsiteY3"/>
              </a:cxn>
            </a:cxnLst>
            <a:rect l="l" t="t" r="r" b="b"/>
            <a:pathLst>
              <a:path w="6502313" h="1609829">
                <a:moveTo>
                  <a:pt x="0" y="1600200"/>
                </a:moveTo>
                <a:cubicBezTo>
                  <a:pt x="856456" y="909637"/>
                  <a:pt x="1437063" y="255588"/>
                  <a:pt x="2231755" y="257175"/>
                </a:cubicBezTo>
                <a:cubicBezTo>
                  <a:pt x="3026447" y="258762"/>
                  <a:pt x="4102990" y="1608138"/>
                  <a:pt x="4768152" y="1609725"/>
                </a:cubicBezTo>
                <a:cubicBezTo>
                  <a:pt x="6174884" y="1620837"/>
                  <a:pt x="6510482" y="743743"/>
                  <a:pt x="6502164" y="0"/>
                </a:cubicBezTo>
              </a:path>
            </a:pathLst>
          </a:custGeom>
          <a:noFill/>
          <a:ln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endParaRPr lang="zh-CN" altLang="en-US" dirty="0">
              <a:ea typeface="Noto Sans CJK SC Regular" panose="020B0500000000000000" pitchFamily="34" charset="-128"/>
            </a:endParaRPr>
          </a:p>
        </p:txBody>
      </p:sp>
      <p:sp>
        <p:nvSpPr>
          <p:cNvPr id="16" name="Oval 15">
            <a:extLst>
              <a:ext uri="{FF2B5EF4-FFF2-40B4-BE49-F238E27FC236}">
                <a16:creationId xmlns:a16="http://schemas.microsoft.com/office/drawing/2014/main" id="{97CD3512-1F9F-419E-9986-3A2F8F5D39F9}"/>
              </a:ext>
            </a:extLst>
          </p:cNvPr>
          <p:cNvSpPr/>
          <p:nvPr/>
        </p:nvSpPr>
        <p:spPr bwMode="gray">
          <a:xfrm>
            <a:off x="4988378" y="3350080"/>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17" name="Oval 16">
            <a:extLst>
              <a:ext uri="{FF2B5EF4-FFF2-40B4-BE49-F238E27FC236}">
                <a16:creationId xmlns:a16="http://schemas.microsoft.com/office/drawing/2014/main" id="{CFCBF173-74CB-45FC-B73C-C0AE7A52BCAF}"/>
              </a:ext>
            </a:extLst>
          </p:cNvPr>
          <p:cNvSpPr/>
          <p:nvPr/>
        </p:nvSpPr>
        <p:spPr bwMode="gray">
          <a:xfrm>
            <a:off x="6912428" y="2064203"/>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18" name="Oval 17">
            <a:extLst>
              <a:ext uri="{FF2B5EF4-FFF2-40B4-BE49-F238E27FC236}">
                <a16:creationId xmlns:a16="http://schemas.microsoft.com/office/drawing/2014/main" id="{37E8C389-1BE2-43AB-ABD0-6FBA3395735D}"/>
              </a:ext>
            </a:extLst>
          </p:cNvPr>
          <p:cNvSpPr/>
          <p:nvPr/>
        </p:nvSpPr>
        <p:spPr bwMode="gray">
          <a:xfrm>
            <a:off x="9284153" y="3370492"/>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23" name="TextBox 22">
            <a:extLst>
              <a:ext uri="{FF2B5EF4-FFF2-40B4-BE49-F238E27FC236}">
                <a16:creationId xmlns:a16="http://schemas.microsoft.com/office/drawing/2014/main" id="{4427638F-63C3-4817-BC27-CE97B58CCE59}"/>
              </a:ext>
            </a:extLst>
          </p:cNvPr>
          <p:cNvSpPr txBox="1"/>
          <p:nvPr/>
        </p:nvSpPr>
        <p:spPr>
          <a:xfrm>
            <a:off x="5170037" y="4058499"/>
            <a:ext cx="1353146" cy="584775"/>
          </a:xfrm>
          <a:prstGeom prst="rect">
            <a:avLst/>
          </a:prstGeom>
          <a:noFill/>
        </p:spPr>
        <p:txBody>
          <a:bodyPr wrap="square">
            <a:noAutofit/>
          </a:bodyPr>
          <a:lstStyle/>
          <a:p>
            <a:pPr>
              <a:lnSpc>
                <a:spcPct val="80000"/>
              </a:lnSpc>
              <a:defRPr sz="2000" b="1">
                <a:solidFill>
                  <a:schemeClr val="tx2"/>
                </a:solidFill>
                <a:latin typeface="Arial" panose="020B0604020202020204" pitchFamily="34" charset="0"/>
                <a:cs typeface="Arial" panose="020B0604020202020204" pitchFamily="34" charset="0"/>
              </a:defRPr>
            </a:pPr>
            <a:r>
              <a:rPr lang="zh-CN" altLang="en-US" dirty="0">
                <a:ea typeface="Noto Sans CJK SC Bold" panose="020B0800000000000000" pitchFamily="34" charset="-128"/>
              </a:rPr>
              <a:t>了解自己</a:t>
            </a:r>
          </a:p>
        </p:txBody>
      </p:sp>
      <p:pic>
        <p:nvPicPr>
          <p:cNvPr id="27" name="Graphic 26">
            <a:extLst>
              <a:ext uri="{FF2B5EF4-FFF2-40B4-BE49-F238E27FC236}">
                <a16:creationId xmlns:a16="http://schemas.microsoft.com/office/drawing/2014/main" id="{76B4FCB5-D46A-40EC-9164-CA3920BE061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04041" y="3477698"/>
            <a:ext cx="434747" cy="434747"/>
          </a:xfrm>
          <a:prstGeom prst="rect">
            <a:avLst/>
          </a:prstGeom>
        </p:spPr>
      </p:pic>
      <p:grpSp>
        <p:nvGrpSpPr>
          <p:cNvPr id="50" name="Group 49">
            <a:extLst>
              <a:ext uri="{FF2B5EF4-FFF2-40B4-BE49-F238E27FC236}">
                <a16:creationId xmlns:a16="http://schemas.microsoft.com/office/drawing/2014/main" id="{0717BBB7-3416-4816-99C0-0A2B3269B183}"/>
              </a:ext>
            </a:extLst>
          </p:cNvPr>
          <p:cNvGrpSpPr/>
          <p:nvPr/>
        </p:nvGrpSpPr>
        <p:grpSpPr>
          <a:xfrm>
            <a:off x="7043738" y="2143126"/>
            <a:ext cx="394004" cy="436771"/>
            <a:chOff x="7043738" y="2181230"/>
            <a:chExt cx="394004" cy="436771"/>
          </a:xfrm>
        </p:grpSpPr>
        <p:sp>
          <p:nvSpPr>
            <p:cNvPr id="34" name="Freeform: Shape 33">
              <a:extLst>
                <a:ext uri="{FF2B5EF4-FFF2-40B4-BE49-F238E27FC236}">
                  <a16:creationId xmlns:a16="http://schemas.microsoft.com/office/drawing/2014/main" id="{F3C08882-F833-4361-9A21-D64D8D2BBC44}"/>
                </a:ext>
              </a:extLst>
            </p:cNvPr>
            <p:cNvSpPr/>
            <p:nvPr/>
          </p:nvSpPr>
          <p:spPr>
            <a:xfrm>
              <a:off x="7080853" y="2216152"/>
              <a:ext cx="120249" cy="112431"/>
            </a:xfrm>
            <a:custGeom>
              <a:avLst/>
              <a:gdLst>
                <a:gd name="connsiteX0" fmla="*/ 90558 w 120249"/>
                <a:gd name="connsiteY0" fmla="*/ 69113 h 112431"/>
                <a:gd name="connsiteX1" fmla="*/ 90558 w 120249"/>
                <a:gd name="connsiteY1" fmla="*/ 90980 h 112431"/>
                <a:gd name="connsiteX2" fmla="*/ 97590 w 120249"/>
                <a:gd name="connsiteY2" fmla="*/ 90980 h 112431"/>
                <a:gd name="connsiteX3" fmla="*/ 105404 w 120249"/>
                <a:gd name="connsiteY3" fmla="*/ 90980 h 112431"/>
                <a:gd name="connsiteX4" fmla="*/ 112431 w 120249"/>
                <a:gd name="connsiteY4" fmla="*/ 90980 h 112431"/>
                <a:gd name="connsiteX5" fmla="*/ 112431 w 120249"/>
                <a:gd name="connsiteY5" fmla="*/ 69113 h 112431"/>
                <a:gd name="connsiteX6" fmla="*/ 105404 w 120249"/>
                <a:gd name="connsiteY6" fmla="*/ 69113 h 112431"/>
                <a:gd name="connsiteX7" fmla="*/ 97590 w 120249"/>
                <a:gd name="connsiteY7" fmla="*/ 69113 h 112431"/>
                <a:gd name="connsiteX8" fmla="*/ 7808 w 120249"/>
                <a:gd name="connsiteY8" fmla="*/ 45282 h 112431"/>
                <a:gd name="connsiteX9" fmla="*/ 7808 w 120249"/>
                <a:gd name="connsiteY9" fmla="*/ 67144 h 112431"/>
                <a:gd name="connsiteX10" fmla="*/ 14835 w 120249"/>
                <a:gd name="connsiteY10" fmla="*/ 67144 h 112431"/>
                <a:gd name="connsiteX11" fmla="*/ 22649 w 120249"/>
                <a:gd name="connsiteY11" fmla="*/ 67144 h 112431"/>
                <a:gd name="connsiteX12" fmla="*/ 29681 w 120249"/>
                <a:gd name="connsiteY12" fmla="*/ 67144 h 112431"/>
                <a:gd name="connsiteX13" fmla="*/ 29681 w 120249"/>
                <a:gd name="connsiteY13" fmla="*/ 45282 h 112431"/>
                <a:gd name="connsiteX14" fmla="*/ 22649 w 120249"/>
                <a:gd name="connsiteY14" fmla="*/ 45282 h 112431"/>
                <a:gd name="connsiteX15" fmla="*/ 14835 w 120249"/>
                <a:gd name="connsiteY15" fmla="*/ 45282 h 112431"/>
                <a:gd name="connsiteX16" fmla="*/ 49183 w 120249"/>
                <a:gd name="connsiteY16" fmla="*/ 19643 h 112431"/>
                <a:gd name="connsiteX17" fmla="*/ 49183 w 120249"/>
                <a:gd name="connsiteY17" fmla="*/ 41510 h 112431"/>
                <a:gd name="connsiteX18" fmla="*/ 56216 w 120249"/>
                <a:gd name="connsiteY18" fmla="*/ 41510 h 112431"/>
                <a:gd name="connsiteX19" fmla="*/ 64029 w 120249"/>
                <a:gd name="connsiteY19" fmla="*/ 41510 h 112431"/>
                <a:gd name="connsiteX20" fmla="*/ 71056 w 120249"/>
                <a:gd name="connsiteY20" fmla="*/ 41510 h 112431"/>
                <a:gd name="connsiteX21" fmla="*/ 71056 w 120249"/>
                <a:gd name="connsiteY21" fmla="*/ 19643 h 112431"/>
                <a:gd name="connsiteX22" fmla="*/ 64029 w 120249"/>
                <a:gd name="connsiteY22" fmla="*/ 19643 h 112431"/>
                <a:gd name="connsiteX23" fmla="*/ 56216 w 120249"/>
                <a:gd name="connsiteY23" fmla="*/ 19643 h 112431"/>
                <a:gd name="connsiteX24" fmla="*/ 97596 w 120249"/>
                <a:gd name="connsiteY24" fmla="*/ 0 h 112431"/>
                <a:gd name="connsiteX25" fmla="*/ 105409 w 120249"/>
                <a:gd name="connsiteY25" fmla="*/ 0 h 112431"/>
                <a:gd name="connsiteX26" fmla="*/ 105409 w 120249"/>
                <a:gd name="connsiteY26" fmla="*/ 61304 h 112431"/>
                <a:gd name="connsiteX27" fmla="*/ 120249 w 120249"/>
                <a:gd name="connsiteY27" fmla="*/ 61304 h 112431"/>
                <a:gd name="connsiteX28" fmla="*/ 120249 w 120249"/>
                <a:gd name="connsiteY28" fmla="*/ 98799 h 112431"/>
                <a:gd name="connsiteX29" fmla="*/ 105409 w 120249"/>
                <a:gd name="connsiteY29" fmla="*/ 98799 h 112431"/>
                <a:gd name="connsiteX30" fmla="*/ 105409 w 120249"/>
                <a:gd name="connsiteY30" fmla="*/ 112431 h 112431"/>
                <a:gd name="connsiteX31" fmla="*/ 97596 w 120249"/>
                <a:gd name="connsiteY31" fmla="*/ 112431 h 112431"/>
                <a:gd name="connsiteX32" fmla="*/ 97596 w 120249"/>
                <a:gd name="connsiteY32" fmla="*/ 98799 h 112431"/>
                <a:gd name="connsiteX33" fmla="*/ 82750 w 120249"/>
                <a:gd name="connsiteY33" fmla="*/ 98799 h 112431"/>
                <a:gd name="connsiteX34" fmla="*/ 82750 w 120249"/>
                <a:gd name="connsiteY34" fmla="*/ 61304 h 112431"/>
                <a:gd name="connsiteX35" fmla="*/ 97596 w 120249"/>
                <a:gd name="connsiteY35" fmla="*/ 61304 h 112431"/>
                <a:gd name="connsiteX36" fmla="*/ 56216 w 120249"/>
                <a:gd name="connsiteY36" fmla="*/ 0 h 112431"/>
                <a:gd name="connsiteX37" fmla="*/ 64029 w 120249"/>
                <a:gd name="connsiteY37" fmla="*/ 0 h 112431"/>
                <a:gd name="connsiteX38" fmla="*/ 64029 w 120249"/>
                <a:gd name="connsiteY38" fmla="*/ 11835 h 112431"/>
                <a:gd name="connsiteX39" fmla="*/ 78869 w 120249"/>
                <a:gd name="connsiteY39" fmla="*/ 11835 h 112431"/>
                <a:gd name="connsiteX40" fmla="*/ 78869 w 120249"/>
                <a:gd name="connsiteY40" fmla="*/ 49329 h 112431"/>
                <a:gd name="connsiteX41" fmla="*/ 64029 w 120249"/>
                <a:gd name="connsiteY41" fmla="*/ 49329 h 112431"/>
                <a:gd name="connsiteX42" fmla="*/ 64029 w 120249"/>
                <a:gd name="connsiteY42" fmla="*/ 112425 h 112431"/>
                <a:gd name="connsiteX43" fmla="*/ 56216 w 120249"/>
                <a:gd name="connsiteY43" fmla="*/ 112425 h 112431"/>
                <a:gd name="connsiteX44" fmla="*/ 56216 w 120249"/>
                <a:gd name="connsiteY44" fmla="*/ 49324 h 112431"/>
                <a:gd name="connsiteX45" fmla="*/ 41370 w 120249"/>
                <a:gd name="connsiteY45" fmla="*/ 49324 h 112431"/>
                <a:gd name="connsiteX46" fmla="*/ 41370 w 120249"/>
                <a:gd name="connsiteY46" fmla="*/ 11830 h 112431"/>
                <a:gd name="connsiteX47" fmla="*/ 56216 w 120249"/>
                <a:gd name="connsiteY47" fmla="*/ 11830 h 112431"/>
                <a:gd name="connsiteX48" fmla="*/ 14840 w 120249"/>
                <a:gd name="connsiteY48" fmla="*/ 0 h 112431"/>
                <a:gd name="connsiteX49" fmla="*/ 22654 w 120249"/>
                <a:gd name="connsiteY49" fmla="*/ 0 h 112431"/>
                <a:gd name="connsiteX50" fmla="*/ 22654 w 120249"/>
                <a:gd name="connsiteY50" fmla="*/ 37468 h 112431"/>
                <a:gd name="connsiteX51" fmla="*/ 37499 w 120249"/>
                <a:gd name="connsiteY51" fmla="*/ 37468 h 112431"/>
                <a:gd name="connsiteX52" fmla="*/ 37499 w 120249"/>
                <a:gd name="connsiteY52" fmla="*/ 74957 h 112431"/>
                <a:gd name="connsiteX53" fmla="*/ 22654 w 120249"/>
                <a:gd name="connsiteY53" fmla="*/ 74957 h 112431"/>
                <a:gd name="connsiteX54" fmla="*/ 22654 w 120249"/>
                <a:gd name="connsiteY54" fmla="*/ 112425 h 112431"/>
                <a:gd name="connsiteX55" fmla="*/ 14840 w 120249"/>
                <a:gd name="connsiteY55" fmla="*/ 112425 h 112431"/>
                <a:gd name="connsiteX56" fmla="*/ 14840 w 120249"/>
                <a:gd name="connsiteY56" fmla="*/ 74957 h 112431"/>
                <a:gd name="connsiteX57" fmla="*/ 0 w 120249"/>
                <a:gd name="connsiteY57" fmla="*/ 74957 h 112431"/>
                <a:gd name="connsiteX58" fmla="*/ 0 w 120249"/>
                <a:gd name="connsiteY58" fmla="*/ 37468 h 112431"/>
                <a:gd name="connsiteX59" fmla="*/ 14840 w 120249"/>
                <a:gd name="connsiteY59" fmla="*/ 37468 h 11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0249" h="112431">
                  <a:moveTo>
                    <a:pt x="90558" y="69113"/>
                  </a:moveTo>
                  <a:lnTo>
                    <a:pt x="90558" y="90980"/>
                  </a:lnTo>
                  <a:lnTo>
                    <a:pt x="97590" y="90980"/>
                  </a:lnTo>
                  <a:lnTo>
                    <a:pt x="105404" y="90980"/>
                  </a:lnTo>
                  <a:lnTo>
                    <a:pt x="112431" y="90980"/>
                  </a:lnTo>
                  <a:lnTo>
                    <a:pt x="112431" y="69113"/>
                  </a:lnTo>
                  <a:lnTo>
                    <a:pt x="105404" y="69113"/>
                  </a:lnTo>
                  <a:lnTo>
                    <a:pt x="97590" y="69113"/>
                  </a:lnTo>
                  <a:close/>
                  <a:moveTo>
                    <a:pt x="7808" y="45282"/>
                  </a:moveTo>
                  <a:lnTo>
                    <a:pt x="7808" y="67144"/>
                  </a:lnTo>
                  <a:lnTo>
                    <a:pt x="14835" y="67144"/>
                  </a:lnTo>
                  <a:lnTo>
                    <a:pt x="22649" y="67144"/>
                  </a:lnTo>
                  <a:lnTo>
                    <a:pt x="29681" y="67144"/>
                  </a:lnTo>
                  <a:lnTo>
                    <a:pt x="29681" y="45282"/>
                  </a:lnTo>
                  <a:lnTo>
                    <a:pt x="22649" y="45282"/>
                  </a:lnTo>
                  <a:lnTo>
                    <a:pt x="14835" y="45282"/>
                  </a:lnTo>
                  <a:close/>
                  <a:moveTo>
                    <a:pt x="49183" y="19643"/>
                  </a:moveTo>
                  <a:lnTo>
                    <a:pt x="49183" y="41510"/>
                  </a:lnTo>
                  <a:lnTo>
                    <a:pt x="56216" y="41510"/>
                  </a:lnTo>
                  <a:lnTo>
                    <a:pt x="64029" y="41510"/>
                  </a:lnTo>
                  <a:lnTo>
                    <a:pt x="71056" y="41510"/>
                  </a:lnTo>
                  <a:lnTo>
                    <a:pt x="71056" y="19643"/>
                  </a:lnTo>
                  <a:lnTo>
                    <a:pt x="64029" y="19643"/>
                  </a:lnTo>
                  <a:lnTo>
                    <a:pt x="56216" y="19643"/>
                  </a:lnTo>
                  <a:close/>
                  <a:moveTo>
                    <a:pt x="97596" y="0"/>
                  </a:moveTo>
                  <a:lnTo>
                    <a:pt x="105409" y="0"/>
                  </a:lnTo>
                  <a:lnTo>
                    <a:pt x="105409" y="61304"/>
                  </a:lnTo>
                  <a:lnTo>
                    <a:pt x="120249" y="61304"/>
                  </a:lnTo>
                  <a:lnTo>
                    <a:pt x="120249" y="98799"/>
                  </a:lnTo>
                  <a:lnTo>
                    <a:pt x="105409" y="98799"/>
                  </a:lnTo>
                  <a:lnTo>
                    <a:pt x="105409" y="112431"/>
                  </a:lnTo>
                  <a:lnTo>
                    <a:pt x="97596" y="112431"/>
                  </a:lnTo>
                  <a:lnTo>
                    <a:pt x="97596" y="98799"/>
                  </a:lnTo>
                  <a:lnTo>
                    <a:pt x="82750" y="98799"/>
                  </a:lnTo>
                  <a:lnTo>
                    <a:pt x="82750" y="61304"/>
                  </a:lnTo>
                  <a:lnTo>
                    <a:pt x="97596" y="61304"/>
                  </a:lnTo>
                  <a:close/>
                  <a:moveTo>
                    <a:pt x="56216" y="0"/>
                  </a:moveTo>
                  <a:lnTo>
                    <a:pt x="64029" y="0"/>
                  </a:lnTo>
                  <a:lnTo>
                    <a:pt x="64029" y="11835"/>
                  </a:lnTo>
                  <a:lnTo>
                    <a:pt x="78869" y="11835"/>
                  </a:lnTo>
                  <a:lnTo>
                    <a:pt x="78869" y="49329"/>
                  </a:lnTo>
                  <a:lnTo>
                    <a:pt x="64029" y="49329"/>
                  </a:lnTo>
                  <a:lnTo>
                    <a:pt x="64029" y="112425"/>
                  </a:lnTo>
                  <a:lnTo>
                    <a:pt x="56216" y="112425"/>
                  </a:lnTo>
                  <a:lnTo>
                    <a:pt x="56216" y="49324"/>
                  </a:lnTo>
                  <a:lnTo>
                    <a:pt x="41370" y="49324"/>
                  </a:lnTo>
                  <a:lnTo>
                    <a:pt x="41370" y="11830"/>
                  </a:lnTo>
                  <a:lnTo>
                    <a:pt x="56216" y="11830"/>
                  </a:lnTo>
                  <a:close/>
                  <a:moveTo>
                    <a:pt x="14840" y="0"/>
                  </a:moveTo>
                  <a:lnTo>
                    <a:pt x="22654" y="0"/>
                  </a:lnTo>
                  <a:lnTo>
                    <a:pt x="22654" y="37468"/>
                  </a:lnTo>
                  <a:lnTo>
                    <a:pt x="37499" y="37468"/>
                  </a:lnTo>
                  <a:lnTo>
                    <a:pt x="37499" y="74957"/>
                  </a:lnTo>
                  <a:lnTo>
                    <a:pt x="22654" y="74957"/>
                  </a:lnTo>
                  <a:lnTo>
                    <a:pt x="22654" y="112425"/>
                  </a:lnTo>
                  <a:lnTo>
                    <a:pt x="14840" y="112425"/>
                  </a:lnTo>
                  <a:lnTo>
                    <a:pt x="14840" y="74957"/>
                  </a:lnTo>
                  <a:lnTo>
                    <a:pt x="0" y="74957"/>
                  </a:lnTo>
                  <a:lnTo>
                    <a:pt x="0" y="37468"/>
                  </a:lnTo>
                  <a:lnTo>
                    <a:pt x="14840" y="37468"/>
                  </a:lnTo>
                  <a:close/>
                </a:path>
              </a:pathLst>
            </a:custGeom>
            <a:solidFill>
              <a:schemeClr val="bg1"/>
            </a:solidFill>
            <a:ln w="5160" cap="flat">
              <a:solidFill>
                <a:schemeClr val="bg1"/>
              </a:solid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37" name="Oval 36">
              <a:extLst>
                <a:ext uri="{FF2B5EF4-FFF2-40B4-BE49-F238E27FC236}">
                  <a16:creationId xmlns:a16="http://schemas.microsoft.com/office/drawing/2014/main" id="{1F94902C-5407-45C3-A64A-D558F163B8EE}"/>
                </a:ext>
              </a:extLst>
            </p:cNvPr>
            <p:cNvSpPr/>
            <p:nvPr/>
          </p:nvSpPr>
          <p:spPr bwMode="gray">
            <a:xfrm>
              <a:off x="7043738" y="2181230"/>
              <a:ext cx="195262" cy="19526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48" name="Freeform: Shape 47">
              <a:extLst>
                <a:ext uri="{FF2B5EF4-FFF2-40B4-BE49-F238E27FC236}">
                  <a16:creationId xmlns:a16="http://schemas.microsoft.com/office/drawing/2014/main" id="{62AE3339-BE9E-4593-9C39-F49A702F1495}"/>
                </a:ext>
              </a:extLst>
            </p:cNvPr>
            <p:cNvSpPr/>
            <p:nvPr/>
          </p:nvSpPr>
          <p:spPr>
            <a:xfrm>
              <a:off x="7094554" y="2209584"/>
              <a:ext cx="343188" cy="408417"/>
            </a:xfrm>
            <a:custGeom>
              <a:avLst/>
              <a:gdLst>
                <a:gd name="connsiteX0" fmla="*/ 156902 w 343188"/>
                <a:gd name="connsiteY0" fmla="*/ 0 h 408417"/>
                <a:gd name="connsiteX1" fmla="*/ 303161 w 343188"/>
                <a:gd name="connsiteY1" fmla="*/ 157870 h 408417"/>
                <a:gd name="connsiteX2" fmla="*/ 303161 w 343188"/>
                <a:gd name="connsiteY2" fmla="*/ 160400 h 408417"/>
                <a:gd name="connsiteX3" fmla="*/ 338078 w 343188"/>
                <a:gd name="connsiteY3" fmla="*/ 221139 h 408417"/>
                <a:gd name="connsiteX4" fmla="*/ 325427 w 343188"/>
                <a:gd name="connsiteY4" fmla="*/ 256570 h 408417"/>
                <a:gd name="connsiteX5" fmla="*/ 303161 w 343188"/>
                <a:gd name="connsiteY5" fmla="*/ 256570 h 408417"/>
                <a:gd name="connsiteX6" fmla="*/ 303161 w 343188"/>
                <a:gd name="connsiteY6" fmla="*/ 286939 h 408417"/>
                <a:gd name="connsiteX7" fmla="*/ 285956 w 343188"/>
                <a:gd name="connsiteY7" fmla="*/ 329963 h 408417"/>
                <a:gd name="connsiteX8" fmla="*/ 243448 w 343188"/>
                <a:gd name="connsiteY8" fmla="*/ 347678 h 408417"/>
                <a:gd name="connsiteX9" fmla="*/ 218653 w 343188"/>
                <a:gd name="connsiteY9" fmla="*/ 347678 h 408417"/>
                <a:gd name="connsiteX10" fmla="*/ 218653 w 343188"/>
                <a:gd name="connsiteY10" fmla="*/ 408417 h 408417"/>
                <a:gd name="connsiteX11" fmla="*/ 58744 w 343188"/>
                <a:gd name="connsiteY11" fmla="*/ 408417 h 408417"/>
                <a:gd name="connsiteX12" fmla="*/ 58744 w 343188"/>
                <a:gd name="connsiteY12" fmla="*/ 280360 h 408417"/>
                <a:gd name="connsiteX13" fmla="*/ 2957 w 343188"/>
                <a:gd name="connsiteY13" fmla="*/ 193085 h 408417"/>
                <a:gd name="connsiteX14" fmla="*/ 0 w 343188"/>
                <a:gd name="connsiteY14" fmla="*/ 166555 h 408417"/>
                <a:gd name="connsiteX15" fmla="*/ 10915 w 343188"/>
                <a:gd name="connsiteY15" fmla="*/ 173914 h 408417"/>
                <a:gd name="connsiteX16" fmla="*/ 12771 w 343188"/>
                <a:gd name="connsiteY16" fmla="*/ 190797 h 408417"/>
                <a:gd name="connsiteX17" fmla="*/ 64936 w 343188"/>
                <a:gd name="connsiteY17" fmla="*/ 272355 h 408417"/>
                <a:gd name="connsiteX18" fmla="*/ 68864 w 343188"/>
                <a:gd name="connsiteY18" fmla="*/ 275393 h 408417"/>
                <a:gd name="connsiteX19" fmla="*/ 68864 w 343188"/>
                <a:gd name="connsiteY19" fmla="*/ 398297 h 408417"/>
                <a:gd name="connsiteX20" fmla="*/ 208532 w 343188"/>
                <a:gd name="connsiteY20" fmla="*/ 398297 h 408417"/>
                <a:gd name="connsiteX21" fmla="*/ 208532 w 343188"/>
                <a:gd name="connsiteY21" fmla="*/ 337558 h 408417"/>
                <a:gd name="connsiteX22" fmla="*/ 243448 w 343188"/>
                <a:gd name="connsiteY22" fmla="*/ 337558 h 408417"/>
                <a:gd name="connsiteX23" fmla="*/ 278799 w 343188"/>
                <a:gd name="connsiteY23" fmla="*/ 322807 h 408417"/>
                <a:gd name="connsiteX24" fmla="*/ 293041 w 343188"/>
                <a:gd name="connsiteY24" fmla="*/ 286939 h 408417"/>
                <a:gd name="connsiteX25" fmla="*/ 293041 w 343188"/>
                <a:gd name="connsiteY25" fmla="*/ 246450 h 408417"/>
                <a:gd name="connsiteX26" fmla="*/ 324738 w 343188"/>
                <a:gd name="connsiteY26" fmla="*/ 246450 h 408417"/>
                <a:gd name="connsiteX27" fmla="*/ 332146 w 343188"/>
                <a:gd name="connsiteY27" fmla="*/ 240869 h 408417"/>
                <a:gd name="connsiteX28" fmla="*/ 329587 w 343188"/>
                <a:gd name="connsiteY28" fmla="*/ 226646 h 408417"/>
                <a:gd name="connsiteX29" fmla="*/ 329439 w 343188"/>
                <a:gd name="connsiteY29" fmla="*/ 226418 h 408417"/>
                <a:gd name="connsiteX30" fmla="*/ 329304 w 343188"/>
                <a:gd name="connsiteY30" fmla="*/ 226183 h 408417"/>
                <a:gd name="connsiteX31" fmla="*/ 294387 w 343188"/>
                <a:gd name="connsiteY31" fmla="*/ 165444 h 408417"/>
                <a:gd name="connsiteX32" fmla="*/ 293041 w 343188"/>
                <a:gd name="connsiteY32" fmla="*/ 163102 h 408417"/>
                <a:gd name="connsiteX33" fmla="*/ 293041 w 343188"/>
                <a:gd name="connsiteY33" fmla="*/ 157686 h 408417"/>
                <a:gd name="connsiteX34" fmla="*/ 293048 w 343188"/>
                <a:gd name="connsiteY34" fmla="*/ 157502 h 408417"/>
                <a:gd name="connsiteX35" fmla="*/ 293048 w 343188"/>
                <a:gd name="connsiteY35" fmla="*/ 146627 h 408417"/>
                <a:gd name="connsiteX36" fmla="*/ 145659 w 343188"/>
                <a:gd name="connsiteY36" fmla="*/ 10113 h 408417"/>
                <a:gd name="connsiteX37" fmla="*/ 137155 w 343188"/>
                <a:gd name="connsiteY37" fmla="*/ 12172 h 408417"/>
                <a:gd name="connsiteX38" fmla="*/ 131708 w 343188"/>
                <a:gd name="connsiteY38" fmla="*/ 4093 h 40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3188" h="408417">
                  <a:moveTo>
                    <a:pt x="156902" y="0"/>
                  </a:moveTo>
                  <a:cubicBezTo>
                    <a:pt x="240885" y="3206"/>
                    <a:pt x="306367" y="73887"/>
                    <a:pt x="303161" y="157870"/>
                  </a:cubicBezTo>
                  <a:lnTo>
                    <a:pt x="303161" y="160400"/>
                  </a:lnTo>
                  <a:lnTo>
                    <a:pt x="338078" y="221139"/>
                  </a:lnTo>
                  <a:cubicBezTo>
                    <a:pt x="350223" y="239867"/>
                    <a:pt x="338584" y="255051"/>
                    <a:pt x="325427" y="256570"/>
                  </a:cubicBezTo>
                  <a:lnTo>
                    <a:pt x="303161" y="256570"/>
                  </a:lnTo>
                  <a:lnTo>
                    <a:pt x="303161" y="286939"/>
                  </a:lnTo>
                  <a:cubicBezTo>
                    <a:pt x="303228" y="302970"/>
                    <a:pt x="297058" y="318398"/>
                    <a:pt x="285956" y="329963"/>
                  </a:cubicBezTo>
                  <a:cubicBezTo>
                    <a:pt x="274700" y="341276"/>
                    <a:pt x="259408" y="347650"/>
                    <a:pt x="243448" y="347678"/>
                  </a:cubicBezTo>
                  <a:lnTo>
                    <a:pt x="218653" y="347678"/>
                  </a:lnTo>
                  <a:lnTo>
                    <a:pt x="218653" y="408417"/>
                  </a:lnTo>
                  <a:lnTo>
                    <a:pt x="58744" y="408417"/>
                  </a:lnTo>
                  <a:lnTo>
                    <a:pt x="58744" y="280360"/>
                  </a:lnTo>
                  <a:cubicBezTo>
                    <a:pt x="30361" y="258353"/>
                    <a:pt x="10854" y="227392"/>
                    <a:pt x="2957" y="193085"/>
                  </a:cubicBezTo>
                  <a:lnTo>
                    <a:pt x="0" y="166555"/>
                  </a:lnTo>
                  <a:lnTo>
                    <a:pt x="10915" y="173914"/>
                  </a:lnTo>
                  <a:lnTo>
                    <a:pt x="12771" y="190797"/>
                  </a:lnTo>
                  <a:cubicBezTo>
                    <a:pt x="20118" y="222876"/>
                    <a:pt x="38365" y="251823"/>
                    <a:pt x="64936" y="272355"/>
                  </a:cubicBezTo>
                  <a:lnTo>
                    <a:pt x="68864" y="275393"/>
                  </a:lnTo>
                  <a:lnTo>
                    <a:pt x="68864" y="398297"/>
                  </a:lnTo>
                  <a:lnTo>
                    <a:pt x="208532" y="398297"/>
                  </a:lnTo>
                  <a:lnTo>
                    <a:pt x="208532" y="337558"/>
                  </a:lnTo>
                  <a:lnTo>
                    <a:pt x="243448" y="337558"/>
                  </a:lnTo>
                  <a:cubicBezTo>
                    <a:pt x="256729" y="337560"/>
                    <a:pt x="269459" y="332248"/>
                    <a:pt x="278799" y="322807"/>
                  </a:cubicBezTo>
                  <a:cubicBezTo>
                    <a:pt x="287993" y="313135"/>
                    <a:pt x="293096" y="300284"/>
                    <a:pt x="293041" y="286939"/>
                  </a:cubicBezTo>
                  <a:lnTo>
                    <a:pt x="293041" y="246450"/>
                  </a:lnTo>
                  <a:lnTo>
                    <a:pt x="324738" y="246450"/>
                  </a:lnTo>
                  <a:cubicBezTo>
                    <a:pt x="327960" y="245886"/>
                    <a:pt x="330715" y="243810"/>
                    <a:pt x="332146" y="240869"/>
                  </a:cubicBezTo>
                  <a:cubicBezTo>
                    <a:pt x="333845" y="236007"/>
                    <a:pt x="332874" y="230610"/>
                    <a:pt x="329587" y="226646"/>
                  </a:cubicBezTo>
                  <a:lnTo>
                    <a:pt x="329439" y="226418"/>
                  </a:lnTo>
                  <a:lnTo>
                    <a:pt x="329304" y="226183"/>
                  </a:lnTo>
                  <a:lnTo>
                    <a:pt x="294387" y="165444"/>
                  </a:lnTo>
                  <a:lnTo>
                    <a:pt x="293041" y="163102"/>
                  </a:lnTo>
                  <a:lnTo>
                    <a:pt x="293041" y="157686"/>
                  </a:lnTo>
                  <a:lnTo>
                    <a:pt x="293048" y="157502"/>
                  </a:lnTo>
                  <a:cubicBezTo>
                    <a:pt x="293187" y="153878"/>
                    <a:pt x="293187" y="150251"/>
                    <a:pt x="293048" y="146627"/>
                  </a:cubicBezTo>
                  <a:cubicBezTo>
                    <a:pt x="290044" y="68229"/>
                    <a:pt x="224057" y="7110"/>
                    <a:pt x="145659" y="10113"/>
                  </a:cubicBezTo>
                  <a:lnTo>
                    <a:pt x="137155" y="12172"/>
                  </a:lnTo>
                  <a:lnTo>
                    <a:pt x="131708" y="4093"/>
                  </a:lnTo>
                  <a:close/>
                </a:path>
              </a:pathLst>
            </a:custGeom>
            <a:solidFill>
              <a:srgbClr val="FFFFFF"/>
            </a:solidFill>
            <a:ln w="4961" cap="flat">
              <a:solidFill>
                <a:schemeClr val="bg1"/>
              </a:solid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6" name="Freeform: Shape 45">
              <a:extLst>
                <a:ext uri="{FF2B5EF4-FFF2-40B4-BE49-F238E27FC236}">
                  <a16:creationId xmlns:a16="http://schemas.microsoft.com/office/drawing/2014/main" id="{93459FBF-49C3-43A8-AEC5-4FC5D03157C2}"/>
                </a:ext>
              </a:extLst>
            </p:cNvPr>
            <p:cNvSpPr/>
            <p:nvPr/>
          </p:nvSpPr>
          <p:spPr>
            <a:xfrm>
              <a:off x="7333476" y="2353577"/>
              <a:ext cx="40482" cy="40482"/>
            </a:xfrm>
            <a:custGeom>
              <a:avLst/>
              <a:gdLst>
                <a:gd name="connsiteX0" fmla="*/ 20241 w 40482"/>
                <a:gd name="connsiteY0" fmla="*/ 1 h 40482"/>
                <a:gd name="connsiteX1" fmla="*/ 0 w 40482"/>
                <a:gd name="connsiteY1" fmla="*/ 20242 h 40482"/>
                <a:gd name="connsiteX2" fmla="*/ 20241 w 40482"/>
                <a:gd name="connsiteY2" fmla="*/ 40482 h 40482"/>
                <a:gd name="connsiteX3" fmla="*/ 40481 w 40482"/>
                <a:gd name="connsiteY3" fmla="*/ 20242 h 40482"/>
                <a:gd name="connsiteX4" fmla="*/ 20676 w 40482"/>
                <a:gd name="connsiteY4" fmla="*/ 1 h 40482"/>
                <a:gd name="connsiteX5" fmla="*/ 20241 w 40482"/>
                <a:gd name="connsiteY5" fmla="*/ 1 h 40482"/>
                <a:gd name="connsiteX6" fmla="*/ 20241 w 40482"/>
                <a:gd name="connsiteY6" fmla="*/ 30362 h 40482"/>
                <a:gd name="connsiteX7" fmla="*/ 10120 w 40482"/>
                <a:gd name="connsiteY7" fmla="*/ 20242 h 40482"/>
                <a:gd name="connsiteX8" fmla="*/ 20241 w 40482"/>
                <a:gd name="connsiteY8" fmla="*/ 10121 h 40482"/>
                <a:gd name="connsiteX9" fmla="*/ 30361 w 40482"/>
                <a:gd name="connsiteY9" fmla="*/ 20242 h 40482"/>
                <a:gd name="connsiteX10" fmla="*/ 20689 w 40482"/>
                <a:gd name="connsiteY10" fmla="*/ 30362 h 40482"/>
                <a:gd name="connsiteX11" fmla="*/ 20241 w 40482"/>
                <a:gd name="connsiteY11" fmla="*/ 30362 h 4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482" h="40482">
                  <a:moveTo>
                    <a:pt x="20241" y="1"/>
                  </a:moveTo>
                  <a:cubicBezTo>
                    <a:pt x="9062" y="1"/>
                    <a:pt x="0" y="9063"/>
                    <a:pt x="0" y="20242"/>
                  </a:cubicBezTo>
                  <a:cubicBezTo>
                    <a:pt x="0" y="31420"/>
                    <a:pt x="9062" y="40482"/>
                    <a:pt x="20241" y="40482"/>
                  </a:cubicBezTo>
                  <a:cubicBezTo>
                    <a:pt x="31419" y="40482"/>
                    <a:pt x="40481" y="31420"/>
                    <a:pt x="40481" y="20242"/>
                  </a:cubicBezTo>
                  <a:cubicBezTo>
                    <a:pt x="40601" y="9183"/>
                    <a:pt x="31734" y="121"/>
                    <a:pt x="20676" y="1"/>
                  </a:cubicBezTo>
                  <a:cubicBezTo>
                    <a:pt x="20531" y="0"/>
                    <a:pt x="20385" y="0"/>
                    <a:pt x="20241" y="1"/>
                  </a:cubicBezTo>
                  <a:close/>
                  <a:moveTo>
                    <a:pt x="20241" y="30362"/>
                  </a:moveTo>
                  <a:cubicBezTo>
                    <a:pt x="14651" y="30362"/>
                    <a:pt x="10120" y="25831"/>
                    <a:pt x="10120" y="20242"/>
                  </a:cubicBezTo>
                  <a:cubicBezTo>
                    <a:pt x="10120" y="14652"/>
                    <a:pt x="14651" y="10121"/>
                    <a:pt x="20241" y="10121"/>
                  </a:cubicBezTo>
                  <a:cubicBezTo>
                    <a:pt x="25829" y="10121"/>
                    <a:pt x="30361" y="14652"/>
                    <a:pt x="30361" y="20242"/>
                  </a:cubicBezTo>
                  <a:cubicBezTo>
                    <a:pt x="30484" y="25707"/>
                    <a:pt x="26154" y="30238"/>
                    <a:pt x="20689" y="30362"/>
                  </a:cubicBezTo>
                  <a:cubicBezTo>
                    <a:pt x="20540" y="30366"/>
                    <a:pt x="20390" y="30366"/>
                    <a:pt x="20241" y="30362"/>
                  </a:cubicBezTo>
                  <a:close/>
                </a:path>
              </a:pathLst>
            </a:custGeom>
            <a:solidFill>
              <a:srgbClr val="FFFFFF"/>
            </a:solidFill>
            <a:ln w="4961" cap="flat">
              <a:solidFill>
                <a:schemeClr val="bg1"/>
              </a:solidFill>
              <a:prstDash val="solid"/>
              <a:miter/>
            </a:ln>
          </p:spPr>
          <p:txBody>
            <a:bodyPr wrap="square" anchor="ctr">
              <a:noAutofit/>
            </a:bodyPr>
            <a:lstStyle/>
            <a:p>
              <a:endParaRPr lang="zh-CN" altLang="en-US" dirty="0">
                <a:ea typeface="Noto Sans CJK SC Regular" panose="020B0500000000000000" pitchFamily="34" charset="-128"/>
              </a:endParaRPr>
            </a:p>
          </p:txBody>
        </p:sp>
      </p:grpSp>
      <p:sp>
        <p:nvSpPr>
          <p:cNvPr id="51" name="TextBox 50">
            <a:extLst>
              <a:ext uri="{FF2B5EF4-FFF2-40B4-BE49-F238E27FC236}">
                <a16:creationId xmlns:a16="http://schemas.microsoft.com/office/drawing/2014/main" id="{6C61F843-244C-45BC-81B9-7DC90FE73B8B}"/>
              </a:ext>
            </a:extLst>
          </p:cNvPr>
          <p:cNvSpPr txBox="1"/>
          <p:nvPr/>
        </p:nvSpPr>
        <p:spPr>
          <a:xfrm>
            <a:off x="7080853" y="1726978"/>
            <a:ext cx="1353146" cy="584775"/>
          </a:xfrm>
          <a:prstGeom prst="rect">
            <a:avLst/>
          </a:prstGeom>
          <a:noFill/>
        </p:spPr>
        <p:txBody>
          <a:bodyPr wrap="square">
            <a:noAutofit/>
          </a:bodyPr>
          <a:lstStyle/>
          <a:p>
            <a:pPr>
              <a:lnSpc>
                <a:spcPct val="80000"/>
              </a:lnSpc>
              <a:defRPr sz="2000" b="1">
                <a:solidFill>
                  <a:schemeClr val="tx2"/>
                </a:solidFill>
                <a:latin typeface="Arial" panose="020B0604020202020204" pitchFamily="34" charset="0"/>
                <a:cs typeface="Arial" panose="020B0604020202020204" pitchFamily="34" charset="0"/>
              </a:defRPr>
            </a:pPr>
            <a:r>
              <a:rPr lang="zh-CN" altLang="en-US" dirty="0">
                <a:ea typeface="Noto Sans CJK SC Bold" panose="020B0800000000000000" pitchFamily="34" charset="-128"/>
              </a:rPr>
              <a:t>控制自己</a:t>
            </a:r>
          </a:p>
        </p:txBody>
      </p:sp>
      <p:pic>
        <p:nvPicPr>
          <p:cNvPr id="53" name="Graphic 52" descr="Target Audience outline">
            <a:extLst>
              <a:ext uri="{FF2B5EF4-FFF2-40B4-BE49-F238E27FC236}">
                <a16:creationId xmlns:a16="http://schemas.microsoft.com/office/drawing/2014/main" id="{AD14797B-8DC3-44DE-86DA-8E3782DFC943}"/>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364914" y="3476624"/>
            <a:ext cx="492829" cy="492829"/>
          </a:xfrm>
          <a:prstGeom prst="rect">
            <a:avLst/>
          </a:prstGeom>
        </p:spPr>
      </p:pic>
      <p:sp>
        <p:nvSpPr>
          <p:cNvPr id="54" name="TextBox 53">
            <a:extLst>
              <a:ext uri="{FF2B5EF4-FFF2-40B4-BE49-F238E27FC236}">
                <a16:creationId xmlns:a16="http://schemas.microsoft.com/office/drawing/2014/main" id="{1526A48C-D383-47BA-9C00-2D51A7E91D40}"/>
              </a:ext>
            </a:extLst>
          </p:cNvPr>
          <p:cNvSpPr txBox="1"/>
          <p:nvPr/>
        </p:nvSpPr>
        <p:spPr>
          <a:xfrm>
            <a:off x="9505500" y="4058499"/>
            <a:ext cx="1353146" cy="584775"/>
          </a:xfrm>
          <a:prstGeom prst="rect">
            <a:avLst/>
          </a:prstGeom>
          <a:noFill/>
        </p:spPr>
        <p:txBody>
          <a:bodyPr wrap="square">
            <a:noAutofit/>
          </a:bodyPr>
          <a:lstStyle/>
          <a:p>
            <a:pPr>
              <a:lnSpc>
                <a:spcPct val="80000"/>
              </a:lnSpc>
              <a:defRPr sz="2000" b="1">
                <a:solidFill>
                  <a:schemeClr val="tx2"/>
                </a:solidFill>
                <a:latin typeface="Arial" panose="020B0604020202020204" pitchFamily="34" charset="0"/>
                <a:cs typeface="Arial" panose="020B0604020202020204" pitchFamily="34" charset="0"/>
              </a:defRPr>
            </a:pPr>
            <a:r>
              <a:rPr lang="zh-CN" altLang="en-US" dirty="0">
                <a:ea typeface="Noto Sans CJK SC Bold" panose="020B0800000000000000" pitchFamily="34" charset="-128"/>
              </a:rPr>
              <a:t>了解他人</a:t>
            </a:r>
          </a:p>
        </p:txBody>
      </p:sp>
      <p:sp>
        <p:nvSpPr>
          <p:cNvPr id="25" name="TextBox 24">
            <a:extLst>
              <a:ext uri="{FF2B5EF4-FFF2-40B4-BE49-F238E27FC236}">
                <a16:creationId xmlns:a16="http://schemas.microsoft.com/office/drawing/2014/main" id="{9CE6E7C6-92C6-4BEF-94FB-2F6F4CBBD9D5}"/>
              </a:ext>
            </a:extLst>
          </p:cNvPr>
          <p:cNvSpPr txBox="1"/>
          <p:nvPr/>
        </p:nvSpPr>
        <p:spPr>
          <a:xfrm>
            <a:off x="8472099" y="1067752"/>
            <a:ext cx="2138931" cy="422880"/>
          </a:xfrm>
          <a:prstGeom prst="rect">
            <a:avLst/>
          </a:prstGeom>
          <a:noFill/>
        </p:spPr>
        <p:txBody>
          <a:bodyPr wrap="square">
            <a:noAutofit/>
          </a:bodyPr>
          <a:lstStyle/>
          <a:p>
            <a:pPr algn="r">
              <a:lnSpc>
                <a:spcPct val="80000"/>
              </a:lnSpc>
              <a:defRPr sz="2000" b="1">
                <a:solidFill>
                  <a:schemeClr val="tx2"/>
                </a:solidFill>
                <a:latin typeface="Arial" panose="020B0604020202020204" pitchFamily="34" charset="0"/>
                <a:cs typeface="Arial" panose="020B0604020202020204" pitchFamily="34" charset="0"/>
              </a:defRPr>
            </a:pPr>
            <a:r>
              <a:rPr lang="zh-CN" altLang="en-US" dirty="0">
                <a:ea typeface="Noto Sans CJK SC Bold" panose="020B0800000000000000" pitchFamily="34" charset="-128"/>
              </a:rPr>
              <a:t>为他人做点事情</a:t>
            </a:r>
          </a:p>
        </p:txBody>
      </p:sp>
      <p:grpSp>
        <p:nvGrpSpPr>
          <p:cNvPr id="59" name="Group 58">
            <a:extLst>
              <a:ext uri="{FF2B5EF4-FFF2-40B4-BE49-F238E27FC236}">
                <a16:creationId xmlns:a16="http://schemas.microsoft.com/office/drawing/2014/main" id="{5F2CD997-9B4C-4031-8890-F06E6B2CBF66}"/>
              </a:ext>
            </a:extLst>
          </p:cNvPr>
          <p:cNvGrpSpPr/>
          <p:nvPr/>
        </p:nvGrpSpPr>
        <p:grpSpPr>
          <a:xfrm>
            <a:off x="9734704" y="1428750"/>
            <a:ext cx="1333500" cy="1333500"/>
            <a:chOff x="9734704" y="1428750"/>
            <a:chExt cx="1333500" cy="1333500"/>
          </a:xfrm>
        </p:grpSpPr>
        <p:sp>
          <p:nvSpPr>
            <p:cNvPr id="19" name="Oval 18">
              <a:extLst>
                <a:ext uri="{FF2B5EF4-FFF2-40B4-BE49-F238E27FC236}">
                  <a16:creationId xmlns:a16="http://schemas.microsoft.com/office/drawing/2014/main" id="{69DE47F8-34F3-46A9-9E3C-9023C9A54FDC}"/>
                </a:ext>
              </a:extLst>
            </p:cNvPr>
            <p:cNvSpPr/>
            <p:nvPr/>
          </p:nvSpPr>
          <p:spPr bwMode="gray">
            <a:xfrm>
              <a:off x="9734704" y="1428750"/>
              <a:ext cx="1333500" cy="1333500"/>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dirty="0">
                <a:solidFill>
                  <a:schemeClr val="bg1"/>
                </a:solidFill>
                <a:ea typeface="Noto Sans CJK SC Regular" panose="020B0500000000000000" pitchFamily="34" charset="-128"/>
              </a:endParaRPr>
            </a:p>
          </p:txBody>
        </p:sp>
        <p:grpSp>
          <p:nvGrpSpPr>
            <p:cNvPr id="52" name="Graphic 55" descr="Care outline">
              <a:extLst>
                <a:ext uri="{FF2B5EF4-FFF2-40B4-BE49-F238E27FC236}">
                  <a16:creationId xmlns:a16="http://schemas.microsoft.com/office/drawing/2014/main" id="{6DF75325-869B-4922-B25C-2C09BB828CC8}"/>
                </a:ext>
              </a:extLst>
            </p:cNvPr>
            <p:cNvGrpSpPr/>
            <p:nvPr/>
          </p:nvGrpSpPr>
          <p:grpSpPr>
            <a:xfrm>
              <a:off x="9985076" y="1898725"/>
              <a:ext cx="857232" cy="371578"/>
              <a:chOff x="9972838" y="1999189"/>
              <a:chExt cx="857232" cy="371578"/>
            </a:xfrm>
            <a:solidFill>
              <a:schemeClr val="bg1"/>
            </a:solidFill>
          </p:grpSpPr>
          <p:sp>
            <p:nvSpPr>
              <p:cNvPr id="55" name="Freeform: Shape 54">
                <a:extLst>
                  <a:ext uri="{FF2B5EF4-FFF2-40B4-BE49-F238E27FC236}">
                    <a16:creationId xmlns:a16="http://schemas.microsoft.com/office/drawing/2014/main" id="{1F743BB6-5C0F-436F-BD1A-88F2303995B8}"/>
                  </a:ext>
                </a:extLst>
              </p:cNvPr>
              <p:cNvSpPr/>
              <p:nvPr/>
            </p:nvSpPr>
            <p:spPr>
              <a:xfrm>
                <a:off x="9972838" y="2076369"/>
                <a:ext cx="600057" cy="161048"/>
              </a:xfrm>
              <a:custGeom>
                <a:avLst/>
                <a:gdLst>
                  <a:gd name="connsiteX0" fmla="*/ 9507 w 600057"/>
                  <a:gd name="connsiteY0" fmla="*/ 161049 h 161048"/>
                  <a:gd name="connsiteX1" fmla="*/ 0 w 600057"/>
                  <a:gd name="connsiteY1" fmla="*/ 151506 h 161048"/>
                  <a:gd name="connsiteX2" fmla="*/ 5373 w 600057"/>
                  <a:gd name="connsiteY2" fmla="*/ 142951 h 161048"/>
                  <a:gd name="connsiteX3" fmla="*/ 274931 w 600057"/>
                  <a:gd name="connsiteY3" fmla="*/ 13411 h 161048"/>
                  <a:gd name="connsiteX4" fmla="*/ 323832 w 600057"/>
                  <a:gd name="connsiteY4" fmla="*/ 0 h 161048"/>
                  <a:gd name="connsiteX5" fmla="*/ 552432 w 600057"/>
                  <a:gd name="connsiteY5" fmla="*/ 0 h 161048"/>
                  <a:gd name="connsiteX6" fmla="*/ 600057 w 600057"/>
                  <a:gd name="connsiteY6" fmla="*/ 47625 h 161048"/>
                  <a:gd name="connsiteX7" fmla="*/ 552432 w 600057"/>
                  <a:gd name="connsiteY7" fmla="*/ 95250 h 161048"/>
                  <a:gd name="connsiteX8" fmla="*/ 380982 w 600057"/>
                  <a:gd name="connsiteY8" fmla="*/ 95250 h 161048"/>
                  <a:gd name="connsiteX9" fmla="*/ 371457 w 600057"/>
                  <a:gd name="connsiteY9" fmla="*/ 85725 h 161048"/>
                  <a:gd name="connsiteX10" fmla="*/ 380982 w 600057"/>
                  <a:gd name="connsiteY10" fmla="*/ 76200 h 161048"/>
                  <a:gd name="connsiteX11" fmla="*/ 552432 w 600057"/>
                  <a:gd name="connsiteY11" fmla="*/ 76200 h 161048"/>
                  <a:gd name="connsiteX12" fmla="*/ 581007 w 600057"/>
                  <a:gd name="connsiteY12" fmla="*/ 47625 h 161048"/>
                  <a:gd name="connsiteX13" fmla="*/ 552432 w 600057"/>
                  <a:gd name="connsiteY13" fmla="*/ 19050 h 161048"/>
                  <a:gd name="connsiteX14" fmla="*/ 323832 w 600057"/>
                  <a:gd name="connsiteY14" fmla="*/ 19050 h 161048"/>
                  <a:gd name="connsiteX15" fmla="*/ 283827 w 600057"/>
                  <a:gd name="connsiteY15" fmla="*/ 30175 h 161048"/>
                  <a:gd name="connsiteX16" fmla="*/ 13641 w 600057"/>
                  <a:gd name="connsiteY16" fmla="*/ 160096 h 161048"/>
                  <a:gd name="connsiteX17" fmla="*/ 9507 w 600057"/>
                  <a:gd name="connsiteY17" fmla="*/ 161049 h 16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0057" h="161048">
                    <a:moveTo>
                      <a:pt x="9507" y="161049"/>
                    </a:moveTo>
                    <a:cubicBezTo>
                      <a:pt x="4247" y="161039"/>
                      <a:pt x="-10" y="156766"/>
                      <a:pt x="0" y="151506"/>
                    </a:cubicBezTo>
                    <a:cubicBezTo>
                      <a:pt x="7" y="147861"/>
                      <a:pt x="2093" y="144540"/>
                      <a:pt x="5373" y="142951"/>
                    </a:cubicBezTo>
                    <a:lnTo>
                      <a:pt x="274931" y="13411"/>
                    </a:lnTo>
                    <a:cubicBezTo>
                      <a:pt x="289795" y="4782"/>
                      <a:pt x="306645" y="162"/>
                      <a:pt x="323832" y="0"/>
                    </a:cubicBezTo>
                    <a:lnTo>
                      <a:pt x="552432" y="0"/>
                    </a:lnTo>
                    <a:cubicBezTo>
                      <a:pt x="578734" y="0"/>
                      <a:pt x="600057" y="21323"/>
                      <a:pt x="600057" y="47625"/>
                    </a:cubicBezTo>
                    <a:cubicBezTo>
                      <a:pt x="600057" y="73927"/>
                      <a:pt x="578734" y="95250"/>
                      <a:pt x="552432" y="95250"/>
                    </a:cubicBezTo>
                    <a:lnTo>
                      <a:pt x="380982" y="95250"/>
                    </a:lnTo>
                    <a:cubicBezTo>
                      <a:pt x="375721" y="95250"/>
                      <a:pt x="371457" y="90986"/>
                      <a:pt x="371457" y="85725"/>
                    </a:cubicBezTo>
                    <a:cubicBezTo>
                      <a:pt x="371457" y="80464"/>
                      <a:pt x="375721" y="76200"/>
                      <a:pt x="380982" y="76200"/>
                    </a:cubicBezTo>
                    <a:lnTo>
                      <a:pt x="552432" y="76200"/>
                    </a:lnTo>
                    <a:cubicBezTo>
                      <a:pt x="568214" y="76200"/>
                      <a:pt x="581007" y="63407"/>
                      <a:pt x="581007" y="47625"/>
                    </a:cubicBezTo>
                    <a:cubicBezTo>
                      <a:pt x="581007" y="31843"/>
                      <a:pt x="568214" y="19050"/>
                      <a:pt x="552432" y="19050"/>
                    </a:cubicBezTo>
                    <a:lnTo>
                      <a:pt x="323832" y="19050"/>
                    </a:lnTo>
                    <a:cubicBezTo>
                      <a:pt x="309751" y="19177"/>
                      <a:pt x="295951" y="23013"/>
                      <a:pt x="283827" y="30175"/>
                    </a:cubicBezTo>
                    <a:lnTo>
                      <a:pt x="13641" y="160096"/>
                    </a:lnTo>
                    <a:cubicBezTo>
                      <a:pt x="12353" y="160724"/>
                      <a:pt x="10939" y="161050"/>
                      <a:pt x="9507" y="161049"/>
                    </a:cubicBezTo>
                    <a:close/>
                  </a:path>
                </a:pathLst>
              </a:custGeom>
              <a:solidFill>
                <a:schemeClr val="bg1"/>
              </a:solidFill>
              <a:ln w="9525"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57" name="Freeform: Shape 56">
                <a:extLst>
                  <a:ext uri="{FF2B5EF4-FFF2-40B4-BE49-F238E27FC236}">
                    <a16:creationId xmlns:a16="http://schemas.microsoft.com/office/drawing/2014/main" id="{9859D3B7-A49A-456A-84F8-997B01E840B0}"/>
                  </a:ext>
                </a:extLst>
              </p:cNvPr>
              <p:cNvSpPr/>
              <p:nvPr/>
            </p:nvSpPr>
            <p:spPr>
              <a:xfrm>
                <a:off x="10106172" y="1999189"/>
                <a:ext cx="723898" cy="371578"/>
              </a:xfrm>
              <a:custGeom>
                <a:avLst/>
                <a:gdLst>
                  <a:gd name="connsiteX0" fmla="*/ 9523 w 723898"/>
                  <a:gd name="connsiteY0" fmla="*/ 371579 h 371578"/>
                  <a:gd name="connsiteX1" fmla="*/ 0 w 723898"/>
                  <a:gd name="connsiteY1" fmla="*/ 362052 h 371578"/>
                  <a:gd name="connsiteX2" fmla="*/ 2789 w 723898"/>
                  <a:gd name="connsiteY2" fmla="*/ 355319 h 371578"/>
                  <a:gd name="connsiteX3" fmla="*/ 238123 w 723898"/>
                  <a:gd name="connsiteY3" fmla="*/ 266804 h 371578"/>
                  <a:gd name="connsiteX4" fmla="*/ 416241 w 723898"/>
                  <a:gd name="connsiteY4" fmla="*/ 266804 h 371578"/>
                  <a:gd name="connsiteX5" fmla="*/ 433557 w 723898"/>
                  <a:gd name="connsiteY5" fmla="*/ 260965 h 371578"/>
                  <a:gd name="connsiteX6" fmla="*/ 694828 w 723898"/>
                  <a:gd name="connsiteY6" fmla="*/ 69941 h 371578"/>
                  <a:gd name="connsiteX7" fmla="*/ 704848 w 723898"/>
                  <a:gd name="connsiteY7" fmla="*/ 47643 h 371578"/>
                  <a:gd name="connsiteX8" fmla="*/ 676273 w 723898"/>
                  <a:gd name="connsiteY8" fmla="*/ 19068 h 371578"/>
                  <a:gd name="connsiteX9" fmla="*/ 661557 w 723898"/>
                  <a:gd name="connsiteY9" fmla="*/ 23183 h 371578"/>
                  <a:gd name="connsiteX10" fmla="*/ 498156 w 723898"/>
                  <a:gd name="connsiteY10" fmla="*/ 116880 h 371578"/>
                  <a:gd name="connsiteX11" fmla="*/ 485232 w 723898"/>
                  <a:gd name="connsiteY11" fmla="*/ 113080 h 371578"/>
                  <a:gd name="connsiteX12" fmla="*/ 488688 w 723898"/>
                  <a:gd name="connsiteY12" fmla="*/ 100354 h 371578"/>
                  <a:gd name="connsiteX13" fmla="*/ 651565 w 723898"/>
                  <a:gd name="connsiteY13" fmla="*/ 7009 h 371578"/>
                  <a:gd name="connsiteX14" fmla="*/ 676273 w 723898"/>
                  <a:gd name="connsiteY14" fmla="*/ 8 h 371578"/>
                  <a:gd name="connsiteX15" fmla="*/ 723898 w 723898"/>
                  <a:gd name="connsiteY15" fmla="*/ 47633 h 371578"/>
                  <a:gd name="connsiteX16" fmla="*/ 707820 w 723898"/>
                  <a:gd name="connsiteY16" fmla="*/ 83924 h 371578"/>
                  <a:gd name="connsiteX17" fmla="*/ 706696 w 723898"/>
                  <a:gd name="connsiteY17" fmla="*/ 84876 h 371578"/>
                  <a:gd name="connsiteX18" fmla="*/ 444758 w 723898"/>
                  <a:gd name="connsiteY18" fmla="*/ 276386 h 371578"/>
                  <a:gd name="connsiteX19" fmla="*/ 416241 w 723898"/>
                  <a:gd name="connsiteY19" fmla="*/ 285854 h 371578"/>
                  <a:gd name="connsiteX20" fmla="*/ 238123 w 723898"/>
                  <a:gd name="connsiteY20" fmla="*/ 285854 h 371578"/>
                  <a:gd name="connsiteX21" fmla="*/ 16248 w 723898"/>
                  <a:gd name="connsiteY21" fmla="*/ 368816 h 371578"/>
                  <a:gd name="connsiteX22" fmla="*/ 9523 w 723898"/>
                  <a:gd name="connsiteY22" fmla="*/ 371579 h 37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3898" h="371578">
                    <a:moveTo>
                      <a:pt x="9523" y="371579"/>
                    </a:moveTo>
                    <a:cubicBezTo>
                      <a:pt x="4262" y="371578"/>
                      <a:pt x="-1" y="367312"/>
                      <a:pt x="0" y="362052"/>
                    </a:cubicBezTo>
                    <a:cubicBezTo>
                      <a:pt x="1" y="359527"/>
                      <a:pt x="1004" y="357105"/>
                      <a:pt x="2789" y="355319"/>
                    </a:cubicBezTo>
                    <a:cubicBezTo>
                      <a:pt x="61530" y="296569"/>
                      <a:pt x="140711" y="266804"/>
                      <a:pt x="238123" y="266804"/>
                    </a:cubicBezTo>
                    <a:lnTo>
                      <a:pt x="416241" y="266804"/>
                    </a:lnTo>
                    <a:cubicBezTo>
                      <a:pt x="422491" y="266773"/>
                      <a:pt x="428565" y="264725"/>
                      <a:pt x="433557" y="260965"/>
                    </a:cubicBezTo>
                    <a:lnTo>
                      <a:pt x="694828" y="69941"/>
                    </a:lnTo>
                    <a:cubicBezTo>
                      <a:pt x="700894" y="64061"/>
                      <a:pt x="704480" y="56083"/>
                      <a:pt x="704848" y="47643"/>
                    </a:cubicBezTo>
                    <a:cubicBezTo>
                      <a:pt x="704848" y="31861"/>
                      <a:pt x="692055" y="19068"/>
                      <a:pt x="676273" y="19068"/>
                    </a:cubicBezTo>
                    <a:cubicBezTo>
                      <a:pt x="671064" y="18916"/>
                      <a:pt x="665932" y="20352"/>
                      <a:pt x="661557" y="23183"/>
                    </a:cubicBezTo>
                    <a:lnTo>
                      <a:pt x="498156" y="116880"/>
                    </a:lnTo>
                    <a:cubicBezTo>
                      <a:pt x="493538" y="119399"/>
                      <a:pt x="487751" y="117698"/>
                      <a:pt x="485232" y="113080"/>
                    </a:cubicBezTo>
                    <a:cubicBezTo>
                      <a:pt x="482787" y="108597"/>
                      <a:pt x="484311" y="102984"/>
                      <a:pt x="488688" y="100354"/>
                    </a:cubicBezTo>
                    <a:lnTo>
                      <a:pt x="651565" y="7009"/>
                    </a:lnTo>
                    <a:cubicBezTo>
                      <a:pt x="658923" y="2274"/>
                      <a:pt x="667524" y="-162"/>
                      <a:pt x="676273" y="8"/>
                    </a:cubicBezTo>
                    <a:cubicBezTo>
                      <a:pt x="702563" y="40"/>
                      <a:pt x="723867" y="21343"/>
                      <a:pt x="723898" y="47633"/>
                    </a:cubicBezTo>
                    <a:cubicBezTo>
                      <a:pt x="723583" y="61388"/>
                      <a:pt x="717796" y="74449"/>
                      <a:pt x="707820" y="83924"/>
                    </a:cubicBezTo>
                    <a:lnTo>
                      <a:pt x="706696" y="84876"/>
                    </a:lnTo>
                    <a:lnTo>
                      <a:pt x="444758" y="276386"/>
                    </a:lnTo>
                    <a:cubicBezTo>
                      <a:pt x="436506" y="282503"/>
                      <a:pt x="426513" y="285820"/>
                      <a:pt x="416241" y="285854"/>
                    </a:cubicBezTo>
                    <a:lnTo>
                      <a:pt x="238123" y="285854"/>
                    </a:lnTo>
                    <a:cubicBezTo>
                      <a:pt x="145931" y="285854"/>
                      <a:pt x="71274" y="313771"/>
                      <a:pt x="16248" y="368816"/>
                    </a:cubicBezTo>
                    <a:cubicBezTo>
                      <a:pt x="14460" y="370590"/>
                      <a:pt x="12042" y="371583"/>
                      <a:pt x="9523" y="371579"/>
                    </a:cubicBezTo>
                    <a:close/>
                  </a:path>
                </a:pathLst>
              </a:custGeom>
              <a:solidFill>
                <a:schemeClr val="bg1"/>
              </a:solidFill>
              <a:ln w="9525" cap="flat">
                <a:noFill/>
                <a:prstDash val="solid"/>
                <a:miter/>
              </a:ln>
            </p:spPr>
            <p:txBody>
              <a:bodyPr wrap="square" anchor="ctr">
                <a:noAutofit/>
              </a:bodyPr>
              <a:lstStyle/>
              <a:p>
                <a:endParaRPr lang="zh-CN" altLang="en-US" dirty="0">
                  <a:ea typeface="Noto Sans CJK SC Regular" panose="020B0500000000000000" pitchFamily="34" charset="-128"/>
                </a:endParaRPr>
              </a:p>
            </p:txBody>
          </p:sp>
        </p:grpSp>
      </p:grpSp>
    </p:spTree>
    <p:extLst>
      <p:ext uri="{BB962C8B-B14F-4D97-AF65-F5344CB8AC3E}">
        <p14:creationId xmlns:p14="http://schemas.microsoft.com/office/powerpoint/2010/main" val="37813919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left)">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wipe(left)">
                                      <p:cBhvr>
                                        <p:cTn id="18" dur="500"/>
                                        <p:tgtEl>
                                          <p:spTgt spid="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wipe(left)">
                                      <p:cBhvr>
                                        <p:cTn id="26" dur="500"/>
                                        <p:tgtEl>
                                          <p:spTgt spid="9">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9">
                                            <p:txEl>
                                              <p:pRg st="4" end="4"/>
                                            </p:txEl>
                                          </p:spTgt>
                                        </p:tgtEl>
                                        <p:attrNameLst>
                                          <p:attrName>style.visibility</p:attrName>
                                        </p:attrNameLst>
                                      </p:cBhvr>
                                      <p:to>
                                        <p:strVal val="visible"/>
                                      </p:to>
                                    </p:set>
                                    <p:animEffect transition="in" filter="wipe(left)">
                                      <p:cBhvr>
                                        <p:cTn id="34"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23" grpId="0"/>
      <p:bldP spid="51" grpId="0"/>
      <p:bldP spid="54" grpId="0"/>
      <p:bldP spid="2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13359" y="1254034"/>
            <a:ext cx="3645857" cy="970054"/>
          </a:xfrm>
        </p:spPr>
        <p:txBody>
          <a:bodyPr wrap="square">
            <a:noAutofit/>
          </a:bodyPr>
          <a:lstStyle/>
          <a:p>
            <a:r>
              <a:rPr lang="zh-CN" altLang="en-US">
                <a:ea typeface="Noto Sans CJK SC Bold" panose="020B0800000000000000" pitchFamily="34" charset="-128"/>
              </a:rPr>
              <a:t>为会议做准备</a:t>
            </a:r>
            <a:endParaRPr lang="zh-CN" altLang="en-US" baseline="30000" dirty="0">
              <a:ea typeface="Noto Sans CJK SC Bold" panose="020B0800000000000000" pitchFamily="34" charset="-128"/>
            </a:endParaRP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4051" y="314919"/>
            <a:ext cx="7793037" cy="5715000"/>
          </a:xfrm>
        </p:spPr>
        <p:txBody>
          <a:bodyPr wrap="square">
            <a:noAutofit/>
          </a:bodyPr>
          <a:lstStyle/>
          <a:p>
            <a:r>
              <a:rPr lang="zh-CN" altLang="en-US">
                <a:ea typeface="Noto Sans CJK SC Regular" panose="020B0500000000000000" pitchFamily="34" charset="-128"/>
              </a:rPr>
              <a:t> </a:t>
            </a:r>
            <a:endParaRPr lang="zh-CN" altLang="en-US" dirty="0">
              <a:ea typeface="Noto Sans CJK SC Regular" panose="020B0500000000000000" pitchFamily="34" charset="-128"/>
            </a:endParaRP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72</a:t>
            </a:fld>
            <a:endParaRPr lang="zh-CN" altLang="en-US" dirty="0">
              <a:ea typeface="Noto Sans CJK SC Regular" panose="020B0500000000000000" pitchFamily="34" charset="-128"/>
            </a:endParaRPr>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370377" y="3642355"/>
            <a:ext cx="3283026" cy="242187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90000"/>
              </a:lnSpc>
              <a:defRPr b="1">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亲切型</a:t>
            </a:r>
          </a:p>
          <a:p>
            <a:pPr algn="r">
              <a:lnSpc>
                <a:spcPct val="90000"/>
              </a:lnSpc>
            </a:pPr>
            <a:endParaRPr lang="zh-CN" altLang="en-US" sz="1400" dirty="0">
              <a:solidFill>
                <a:schemeClr val="tx2"/>
              </a:solidFill>
              <a:ea typeface="Noto Sans CJK SC Regular" panose="020B0500000000000000" pitchFamily="34" charset="-128"/>
            </a:endParaRPr>
          </a:p>
          <a:p>
            <a:pPr>
              <a:lnSpc>
                <a:spcPct val="90000"/>
              </a:lnSpc>
              <a:defRPr sz="1400">
                <a:solidFill>
                  <a:schemeClr val="tx2"/>
                </a:solidFill>
              </a:defRPr>
            </a:pPr>
            <a:r>
              <a:rPr lang="zh-CN" altLang="en-US" dirty="0">
                <a:ea typeface="Noto Sans CJK SC Regular" panose="020B0500000000000000" pitchFamily="34" charset="-128"/>
              </a:rPr>
              <a:t>要</a:t>
            </a:r>
          </a:p>
          <a:p>
            <a:pPr marL="285750" indent="-285750">
              <a:lnSpc>
                <a:spcPct val="90000"/>
              </a:lnSpc>
              <a:buFont typeface="Arial" panose="020B0604020202020204" pitchFamily="34" charset="0"/>
              <a:buChar char="•"/>
              <a:defRPr sz="1400">
                <a:solidFill>
                  <a:schemeClr val="tx2"/>
                </a:solidFill>
              </a:defRPr>
            </a:pPr>
            <a:r>
              <a:rPr lang="zh-CN" altLang="en-US" dirty="0">
                <a:ea typeface="Noto Sans CJK SC Regular" panose="020B0500000000000000" pitchFamily="34" charset="-128"/>
              </a:rPr>
              <a:t>共同创建议程</a:t>
            </a:r>
          </a:p>
          <a:p>
            <a:pPr marL="285750" indent="-285750">
              <a:lnSpc>
                <a:spcPct val="90000"/>
              </a:lnSpc>
              <a:buFont typeface="Arial" panose="020B0604020202020204" pitchFamily="34" charset="0"/>
              <a:buChar char="•"/>
              <a:defRPr sz="1400">
                <a:solidFill>
                  <a:schemeClr val="tx2"/>
                </a:solidFill>
              </a:defRPr>
            </a:pPr>
            <a:r>
              <a:rPr lang="zh-CN" altLang="en-US" dirty="0">
                <a:ea typeface="Noto Sans CJK SC Regular" panose="020B0500000000000000" pitchFamily="34" charset="-128"/>
              </a:rPr>
              <a:t>提前进行社交</a:t>
            </a:r>
          </a:p>
          <a:p>
            <a:pPr marL="285750" indent="-285750">
              <a:lnSpc>
                <a:spcPct val="90000"/>
              </a:lnSpc>
              <a:buFont typeface="Arial" panose="020B0604020202020204" pitchFamily="34" charset="0"/>
              <a:buChar char="•"/>
              <a:defRPr sz="1400">
                <a:solidFill>
                  <a:schemeClr val="tx2"/>
                </a:solidFill>
              </a:defRPr>
            </a:pPr>
            <a:r>
              <a:rPr lang="zh-CN" altLang="en-US" dirty="0">
                <a:ea typeface="Noto Sans CJK SC Regular" panose="020B0500000000000000" pitchFamily="34" charset="-128"/>
              </a:rPr>
              <a:t>入场时打开相机和麦克风</a:t>
            </a:r>
          </a:p>
          <a:p>
            <a:pPr>
              <a:lnSpc>
                <a:spcPct val="90000"/>
              </a:lnSpc>
              <a:defRPr sz="1400">
                <a:solidFill>
                  <a:schemeClr val="tx2"/>
                </a:solidFill>
              </a:defRPr>
            </a:pPr>
            <a:r>
              <a:rPr lang="zh-CN" altLang="en-US" dirty="0">
                <a:ea typeface="Noto Sans CJK SC Regular" panose="020B0500000000000000" pitchFamily="34" charset="-128"/>
              </a:rPr>
              <a:t>不要</a:t>
            </a:r>
          </a:p>
          <a:p>
            <a:pPr marL="285750" indent="-285750">
              <a:lnSpc>
                <a:spcPct val="90000"/>
              </a:lnSpc>
              <a:buFont typeface="Arial" panose="020B0604020202020204" pitchFamily="34" charset="0"/>
              <a:buChar char="•"/>
              <a:defRPr sz="1400">
                <a:solidFill>
                  <a:schemeClr val="tx2"/>
                </a:solidFill>
              </a:defRPr>
            </a:pPr>
            <a:r>
              <a:rPr lang="zh-CN" altLang="en-US" dirty="0">
                <a:ea typeface="Noto Sans CJK SC Regular" panose="020B0500000000000000" pitchFamily="34" charset="-128"/>
              </a:rPr>
              <a:t>因为他们同意见面而假装有兴趣</a:t>
            </a:r>
          </a:p>
          <a:p>
            <a:pPr marL="285750" indent="-285750">
              <a:lnSpc>
                <a:spcPct val="90000"/>
              </a:lnSpc>
              <a:buFont typeface="Arial" panose="020B0604020202020204" pitchFamily="34" charset="0"/>
              <a:buChar char="•"/>
              <a:defRPr sz="1400">
                <a:solidFill>
                  <a:schemeClr val="tx2"/>
                </a:solidFill>
              </a:defRPr>
            </a:pPr>
            <a:r>
              <a:rPr lang="zh-CN" altLang="en-US" dirty="0">
                <a:ea typeface="Noto Sans CJK SC Regular" panose="020B0500000000000000" pitchFamily="34" charset="-128"/>
              </a:rPr>
              <a:t>在沟通中直奔任务主题</a:t>
            </a:r>
          </a:p>
          <a:p>
            <a:pPr marL="285750" indent="-285750">
              <a:lnSpc>
                <a:spcPct val="90000"/>
              </a:lnSpc>
              <a:buFont typeface="Arial" panose="020B0604020202020204" pitchFamily="34" charset="0"/>
              <a:buChar char="•"/>
              <a:defRPr sz="1400">
                <a:solidFill>
                  <a:schemeClr val="tx2"/>
                </a:solidFill>
              </a:defRPr>
            </a:pPr>
            <a:r>
              <a:rPr lang="zh-CN" altLang="en-US" dirty="0">
                <a:ea typeface="Noto Sans CJK SC Regular" panose="020B0500000000000000" pitchFamily="34" charset="-128"/>
              </a:rPr>
              <a:t>在不让他们事先知道的情况下让他们参与进来</a:t>
            </a:r>
          </a:p>
          <a:p>
            <a:pPr>
              <a:lnSpc>
                <a:spcPct val="90000"/>
              </a:lnSpc>
            </a:pPr>
            <a:endParaRPr lang="zh-CN" altLang="en-US" sz="1400" dirty="0">
              <a:solidFill>
                <a:schemeClr val="tx2"/>
              </a:solidFill>
              <a:ea typeface="Noto Sans CJK SC Regular" panose="020B0500000000000000" pitchFamily="34" charset="-128"/>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1" y="874585"/>
            <a:ext cx="3261629" cy="2341059"/>
          </a:xfrm>
          <a:prstGeom prst="callout1">
            <a:avLst>
              <a:gd name="adj1" fmla="val 13337"/>
              <a:gd name="adj2" fmla="val -380"/>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90000"/>
              </a:lnSpc>
              <a:defRPr b="1">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进取型</a:t>
            </a:r>
            <a:br>
              <a:rPr lang="zh-CN" altLang="en-US" sz="1400" dirty="0">
                <a:solidFill>
                  <a:schemeClr val="tx2"/>
                </a:solidFill>
                <a:ea typeface="Noto Sans CJK SC Regular" panose="020B0500000000000000" pitchFamily="34" charset="-128"/>
              </a:rPr>
            </a:br>
            <a:endParaRPr lang="zh-CN" altLang="en-US" sz="1400" dirty="0">
              <a:solidFill>
                <a:schemeClr val="tx2"/>
              </a:solidFill>
              <a:ea typeface="Noto Sans CJK SC Regular" panose="020B0500000000000000" pitchFamily="34" charset="-128"/>
            </a:endParaRPr>
          </a:p>
          <a:p>
            <a:pPr>
              <a:lnSpc>
                <a:spcPct val="90000"/>
              </a:lnSpc>
              <a:defRPr sz="1400">
                <a:solidFill>
                  <a:schemeClr val="tx2"/>
                </a:solidFill>
              </a:defRPr>
            </a:pPr>
            <a:r>
              <a:rPr lang="zh-CN" altLang="en-US" dirty="0">
                <a:ea typeface="Noto Sans CJK SC Regular" panose="020B0500000000000000" pitchFamily="34" charset="-128"/>
              </a:rPr>
              <a:t>要</a:t>
            </a:r>
          </a:p>
          <a:p>
            <a:pPr marL="285750" indent="-285750">
              <a:lnSpc>
                <a:spcPct val="90000"/>
              </a:lnSpc>
              <a:buFont typeface="Arial" panose="020B0604020202020204" pitchFamily="34" charset="0"/>
              <a:buChar char="•"/>
              <a:defRPr sz="1400">
                <a:solidFill>
                  <a:schemeClr val="tx2"/>
                </a:solidFill>
              </a:defRPr>
            </a:pPr>
            <a:r>
              <a:rPr lang="zh-CN" altLang="en-US" dirty="0">
                <a:ea typeface="Noto Sans CJK SC Regular" panose="020B0500000000000000" pitchFamily="34" charset="-128"/>
              </a:rPr>
              <a:t>陈述预期成果</a:t>
            </a:r>
          </a:p>
          <a:p>
            <a:pPr marL="285750" indent="-285750">
              <a:lnSpc>
                <a:spcPct val="90000"/>
              </a:lnSpc>
              <a:buFont typeface="Arial" panose="020B0604020202020204" pitchFamily="34" charset="0"/>
              <a:buChar char="•"/>
              <a:defRPr sz="1400">
                <a:solidFill>
                  <a:schemeClr val="tx2"/>
                </a:solidFill>
              </a:defRPr>
            </a:pPr>
            <a:r>
              <a:rPr lang="zh-CN" altLang="en-US" dirty="0">
                <a:ea typeface="Noto Sans CJK SC Regular" panose="020B0500000000000000" pitchFamily="34" charset="-128"/>
              </a:rPr>
              <a:t>获得他们对议程的同意</a:t>
            </a:r>
          </a:p>
          <a:p>
            <a:pPr marL="285750" indent="-285750">
              <a:lnSpc>
                <a:spcPct val="90000"/>
              </a:lnSpc>
              <a:buFont typeface="Arial" panose="020B0604020202020204" pitchFamily="34" charset="0"/>
              <a:buChar char="•"/>
              <a:defRPr sz="1400">
                <a:solidFill>
                  <a:schemeClr val="tx2"/>
                </a:solidFill>
              </a:defRPr>
            </a:pPr>
            <a:r>
              <a:rPr lang="zh-CN" altLang="en-US" dirty="0">
                <a:ea typeface="Noto Sans CJK SC Regular" panose="020B0500000000000000" pitchFamily="34" charset="-128"/>
              </a:rPr>
              <a:t>允许他们控制会议详情</a:t>
            </a:r>
          </a:p>
          <a:p>
            <a:pPr>
              <a:lnSpc>
                <a:spcPct val="90000"/>
              </a:lnSpc>
              <a:defRPr sz="1400">
                <a:solidFill>
                  <a:schemeClr val="tx2"/>
                </a:solidFill>
              </a:defRPr>
            </a:pPr>
            <a:r>
              <a:rPr lang="zh-CN" altLang="en-US" dirty="0">
                <a:ea typeface="Noto Sans CJK SC Regular" panose="020B0500000000000000" pitchFamily="34" charset="-128"/>
              </a:rPr>
              <a:t>不要</a:t>
            </a:r>
          </a:p>
          <a:p>
            <a:pPr marL="285750" indent="-285750">
              <a:lnSpc>
                <a:spcPct val="90000"/>
              </a:lnSpc>
              <a:buFont typeface="Arial" panose="020B0604020202020204" pitchFamily="34" charset="0"/>
              <a:buChar char="•"/>
              <a:defRPr sz="1400">
                <a:solidFill>
                  <a:schemeClr val="tx2"/>
                </a:solidFill>
              </a:defRPr>
            </a:pPr>
            <a:r>
              <a:rPr lang="zh-CN" altLang="en-US" dirty="0">
                <a:ea typeface="Noto Sans CJK SC Regular" panose="020B0500000000000000" pitchFamily="34" charset="-128"/>
              </a:rPr>
              <a:t>开始太晚</a:t>
            </a:r>
          </a:p>
          <a:p>
            <a:pPr marL="285750" indent="-285750">
              <a:lnSpc>
                <a:spcPct val="90000"/>
              </a:lnSpc>
              <a:buFont typeface="Arial" panose="020B0604020202020204" pitchFamily="34" charset="0"/>
              <a:buChar char="•"/>
              <a:defRPr sz="1400">
                <a:solidFill>
                  <a:schemeClr val="tx2"/>
                </a:solidFill>
              </a:defRPr>
            </a:pPr>
            <a:r>
              <a:rPr lang="zh-CN" altLang="en-US" dirty="0">
                <a:ea typeface="Noto Sans CJK SC Regular" panose="020B0500000000000000" pitchFamily="34" charset="-128"/>
              </a:rPr>
              <a:t>杂乱无章</a:t>
            </a:r>
          </a:p>
          <a:p>
            <a:pPr marL="285750" indent="-285750">
              <a:lnSpc>
                <a:spcPct val="90000"/>
              </a:lnSpc>
              <a:buFont typeface="Arial" panose="020B0604020202020204" pitchFamily="34" charset="0"/>
              <a:buChar char="•"/>
              <a:defRPr sz="1400">
                <a:solidFill>
                  <a:schemeClr val="tx2"/>
                </a:solidFill>
              </a:defRPr>
            </a:pPr>
            <a:r>
              <a:rPr lang="zh-CN" altLang="en-US" dirty="0">
                <a:ea typeface="Noto Sans CJK SC Regular" panose="020B0500000000000000" pitchFamily="34" charset="-128"/>
              </a:rPr>
              <a:t>不必要地阻塞决策</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75552" y="3642355"/>
            <a:ext cx="3231388" cy="2311824"/>
          </a:xfrm>
          <a:prstGeom prst="callout1">
            <a:avLst>
              <a:gd name="adj1" fmla="val 12849"/>
              <a:gd name="adj2" fmla="val 74"/>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90000"/>
              </a:lnSpc>
              <a:defRPr b="1">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表达型</a:t>
            </a:r>
          </a:p>
          <a:p>
            <a:pPr>
              <a:lnSpc>
                <a:spcPct val="90000"/>
              </a:lnSpc>
            </a:pPr>
            <a:endParaRPr lang="zh-CN" altLang="en-US" sz="1400" dirty="0">
              <a:solidFill>
                <a:schemeClr val="tx2"/>
              </a:solidFill>
              <a:ea typeface="Noto Sans CJK SC Regular" panose="020B0500000000000000" pitchFamily="34" charset="-128"/>
            </a:endParaRPr>
          </a:p>
          <a:p>
            <a:pPr>
              <a:lnSpc>
                <a:spcPct val="90000"/>
              </a:lnSpc>
              <a:defRPr sz="1400">
                <a:solidFill>
                  <a:schemeClr val="tx2"/>
                </a:solidFill>
              </a:defRPr>
            </a:pPr>
            <a:r>
              <a:rPr lang="zh-CN" altLang="en-US" dirty="0">
                <a:ea typeface="Noto Sans CJK SC Regular" panose="020B0500000000000000" pitchFamily="34" charset="-128"/>
              </a:rPr>
              <a:t>要</a:t>
            </a:r>
          </a:p>
          <a:p>
            <a:pPr marL="285750" indent="-285750">
              <a:lnSpc>
                <a:spcPct val="90000"/>
              </a:lnSpc>
              <a:buFont typeface="Arial" panose="020B0604020202020204" pitchFamily="34" charset="0"/>
              <a:buChar char="•"/>
              <a:defRPr sz="1400">
                <a:solidFill>
                  <a:schemeClr val="tx2"/>
                </a:solidFill>
              </a:defRPr>
            </a:pPr>
            <a:r>
              <a:rPr lang="zh-CN" altLang="en-US" dirty="0">
                <a:ea typeface="Noto Sans CJK SC Regular" panose="020B0500000000000000" pitchFamily="34" charset="-128"/>
              </a:rPr>
              <a:t>询问他们对议程的意见</a:t>
            </a:r>
          </a:p>
          <a:p>
            <a:pPr marL="285750" indent="-285750">
              <a:lnSpc>
                <a:spcPct val="90000"/>
              </a:lnSpc>
              <a:buFont typeface="Arial" panose="020B0604020202020204" pitchFamily="34" charset="0"/>
              <a:buChar char="•"/>
              <a:defRPr sz="1400">
                <a:solidFill>
                  <a:schemeClr val="tx2"/>
                </a:solidFill>
              </a:defRPr>
            </a:pPr>
            <a:r>
              <a:rPr lang="zh-CN" altLang="en-US" dirty="0">
                <a:ea typeface="Noto Sans CJK SC Regular" panose="020B0500000000000000" pitchFamily="34" charset="-128"/>
              </a:rPr>
              <a:t>立即认可他们</a:t>
            </a:r>
          </a:p>
          <a:p>
            <a:pPr marL="285750" indent="-285750">
              <a:lnSpc>
                <a:spcPct val="90000"/>
              </a:lnSpc>
              <a:buFont typeface="Arial" panose="020B0604020202020204" pitchFamily="34" charset="0"/>
              <a:buChar char="•"/>
              <a:defRPr sz="1400">
                <a:solidFill>
                  <a:schemeClr val="tx2"/>
                </a:solidFill>
              </a:defRPr>
            </a:pPr>
            <a:r>
              <a:rPr lang="zh-CN" altLang="en-US" dirty="0">
                <a:ea typeface="Noto Sans CJK SC Regular" panose="020B0500000000000000" pitchFamily="34" charset="-128"/>
              </a:rPr>
              <a:t>乐在其中</a:t>
            </a:r>
          </a:p>
          <a:p>
            <a:pPr>
              <a:lnSpc>
                <a:spcPct val="90000"/>
              </a:lnSpc>
              <a:defRPr sz="1400">
                <a:solidFill>
                  <a:schemeClr val="tx2"/>
                </a:solidFill>
              </a:defRPr>
            </a:pPr>
            <a:r>
              <a:rPr lang="zh-CN" altLang="en-US" dirty="0">
                <a:ea typeface="Noto Sans CJK SC Regular" panose="020B0500000000000000" pitchFamily="34" charset="-128"/>
              </a:rPr>
              <a:t>不要</a:t>
            </a:r>
          </a:p>
          <a:p>
            <a:pPr marL="285750" indent="-285750">
              <a:lnSpc>
                <a:spcPct val="90000"/>
              </a:lnSpc>
              <a:buFont typeface="Arial" panose="020B0604020202020204" pitchFamily="34" charset="0"/>
              <a:buChar char="•"/>
              <a:defRPr sz="1400">
                <a:solidFill>
                  <a:schemeClr val="tx2"/>
                </a:solidFill>
              </a:defRPr>
            </a:pPr>
            <a:r>
              <a:rPr lang="zh-CN" altLang="en-US" dirty="0">
                <a:ea typeface="Noto Sans CJK SC Regular" panose="020B0500000000000000" pitchFamily="34" charset="-128"/>
              </a:rPr>
              <a:t>提前提供太多细节</a:t>
            </a:r>
          </a:p>
          <a:p>
            <a:pPr marL="285750" indent="-285750">
              <a:lnSpc>
                <a:spcPct val="90000"/>
              </a:lnSpc>
              <a:buFont typeface="Arial" panose="020B0604020202020204" pitchFamily="34" charset="0"/>
              <a:buChar char="•"/>
              <a:defRPr sz="1400">
                <a:solidFill>
                  <a:schemeClr val="tx2"/>
                </a:solidFill>
              </a:defRPr>
            </a:pPr>
            <a:r>
              <a:rPr lang="zh-CN" altLang="en-US" dirty="0">
                <a:ea typeface="Noto Sans CJK SC Regular" panose="020B0500000000000000" pitchFamily="34" charset="-128"/>
              </a:rPr>
              <a:t>详细回顾过去</a:t>
            </a:r>
          </a:p>
          <a:p>
            <a:pPr marL="285750" indent="-285750">
              <a:lnSpc>
                <a:spcPct val="90000"/>
              </a:lnSpc>
              <a:buFont typeface="Arial" panose="020B0604020202020204" pitchFamily="34" charset="0"/>
              <a:buChar char="•"/>
              <a:defRPr sz="1400">
                <a:solidFill>
                  <a:schemeClr val="tx2"/>
                </a:solidFill>
              </a:defRPr>
            </a:pPr>
            <a:r>
              <a:rPr lang="zh-CN" altLang="en-US" dirty="0">
                <a:ea typeface="Noto Sans CJK SC Regular" panose="020B0500000000000000" pitchFamily="34" charset="-128"/>
              </a:rPr>
              <a:t>会议安排得过于紧凑</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07955" y="874765"/>
            <a:ext cx="3193810" cy="2341059"/>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90000"/>
              </a:lnSpc>
              <a:defRPr b="1">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分析型</a:t>
            </a:r>
            <a:br>
              <a:rPr lang="zh-CN" altLang="en-US" sz="1400" dirty="0">
                <a:solidFill>
                  <a:schemeClr val="tx2"/>
                </a:solidFill>
                <a:latin typeface="Noto Sans CJK SC Black" panose="020B0A00000000000000" pitchFamily="34" charset="-128"/>
                <a:ea typeface="Noto Sans CJK SC Black" panose="020B0A00000000000000" pitchFamily="34" charset="-128"/>
              </a:rPr>
            </a:br>
            <a:endParaRPr lang="zh-CN" altLang="en-US" sz="1400" dirty="0">
              <a:solidFill>
                <a:schemeClr val="tx2"/>
              </a:solidFill>
              <a:latin typeface="Noto Sans CJK SC Black" panose="020B0A00000000000000" pitchFamily="34" charset="-128"/>
              <a:ea typeface="Noto Sans CJK SC Black" panose="020B0A00000000000000" pitchFamily="34" charset="-128"/>
            </a:endParaRPr>
          </a:p>
          <a:p>
            <a:pPr>
              <a:lnSpc>
                <a:spcPct val="90000"/>
              </a:lnSpc>
              <a:defRPr sz="1400">
                <a:solidFill>
                  <a:schemeClr val="tx2"/>
                </a:solidFill>
              </a:defRPr>
            </a:pPr>
            <a:r>
              <a:rPr lang="zh-CN" altLang="en-US" dirty="0">
                <a:ea typeface="Noto Sans CJK SC Regular" panose="020B0500000000000000" pitchFamily="34" charset="-128"/>
              </a:rPr>
              <a:t>要</a:t>
            </a:r>
          </a:p>
          <a:p>
            <a:pPr marL="285750" indent="-285750">
              <a:lnSpc>
                <a:spcPct val="90000"/>
              </a:lnSpc>
              <a:buFont typeface="Arial" panose="020B0604020202020204" pitchFamily="34" charset="0"/>
              <a:buChar char="•"/>
              <a:defRPr sz="1400">
                <a:solidFill>
                  <a:schemeClr val="tx2"/>
                </a:solidFill>
              </a:defRPr>
            </a:pPr>
            <a:r>
              <a:rPr lang="zh-CN" altLang="en-US" dirty="0">
                <a:ea typeface="Noto Sans CJK SC Regular" panose="020B0500000000000000" pitchFamily="34" charset="-128"/>
              </a:rPr>
              <a:t>提前分享议程</a:t>
            </a:r>
          </a:p>
          <a:p>
            <a:pPr marL="285750" indent="-285750">
              <a:lnSpc>
                <a:spcPct val="90000"/>
              </a:lnSpc>
              <a:buFont typeface="Arial" panose="020B0604020202020204" pitchFamily="34" charset="0"/>
              <a:buChar char="•"/>
              <a:defRPr sz="1400">
                <a:solidFill>
                  <a:schemeClr val="tx2"/>
                </a:solidFill>
              </a:defRPr>
            </a:pPr>
            <a:r>
              <a:rPr lang="zh-CN" altLang="en-US" dirty="0">
                <a:ea typeface="Noto Sans CJK SC Regular" panose="020B0500000000000000" pitchFamily="34" charset="-128"/>
              </a:rPr>
              <a:t>确认会议细节是否足够</a:t>
            </a:r>
          </a:p>
          <a:p>
            <a:pPr marL="285750" indent="-285750">
              <a:lnSpc>
                <a:spcPct val="90000"/>
              </a:lnSpc>
              <a:buFont typeface="Arial" panose="020B0604020202020204" pitchFamily="34" charset="0"/>
              <a:buChar char="•"/>
              <a:defRPr sz="1400">
                <a:solidFill>
                  <a:schemeClr val="tx2"/>
                </a:solidFill>
              </a:defRPr>
            </a:pPr>
            <a:r>
              <a:rPr lang="zh-CN" altLang="en-US" dirty="0">
                <a:ea typeface="Noto Sans CJK SC Regular" panose="020B0500000000000000" pitchFamily="34" charset="-128"/>
              </a:rPr>
              <a:t>做好准备</a:t>
            </a:r>
          </a:p>
          <a:p>
            <a:pPr>
              <a:lnSpc>
                <a:spcPct val="90000"/>
              </a:lnSpc>
              <a:defRPr sz="1400">
                <a:solidFill>
                  <a:schemeClr val="tx2"/>
                </a:solidFill>
              </a:defRPr>
            </a:pPr>
            <a:r>
              <a:rPr lang="zh-CN" altLang="en-US" dirty="0">
                <a:ea typeface="Noto Sans CJK SC Regular" panose="020B0500000000000000" pitchFamily="34" charset="-128"/>
              </a:rPr>
              <a:t>不要</a:t>
            </a:r>
          </a:p>
          <a:p>
            <a:pPr marL="285750" indent="-285750">
              <a:lnSpc>
                <a:spcPct val="90000"/>
              </a:lnSpc>
              <a:buFont typeface="Arial" panose="020B0604020202020204" pitchFamily="34" charset="0"/>
              <a:buChar char="•"/>
              <a:defRPr sz="1400">
                <a:solidFill>
                  <a:schemeClr val="tx2"/>
                </a:solidFill>
              </a:defRPr>
            </a:pPr>
            <a:r>
              <a:rPr lang="zh-CN" altLang="en-US" dirty="0">
                <a:ea typeface="Noto Sans CJK SC Regular" panose="020B0500000000000000" pitchFamily="34" charset="-128"/>
              </a:rPr>
              <a:t>期待有很多对话</a:t>
            </a:r>
          </a:p>
          <a:p>
            <a:pPr marL="285750" indent="-285750">
              <a:lnSpc>
                <a:spcPct val="90000"/>
              </a:lnSpc>
              <a:buFont typeface="Arial" panose="020B0604020202020204" pitchFamily="34" charset="0"/>
              <a:buChar char="•"/>
              <a:defRPr sz="1400">
                <a:solidFill>
                  <a:schemeClr val="tx2"/>
                </a:solidFill>
              </a:defRPr>
            </a:pPr>
            <a:r>
              <a:rPr lang="zh-CN" altLang="en-US" dirty="0">
                <a:ea typeface="Noto Sans CJK SC Regular" panose="020B0500000000000000" pitchFamily="34" charset="-128"/>
              </a:rPr>
              <a:t>注重人际关系</a:t>
            </a:r>
          </a:p>
          <a:p>
            <a:pPr marL="285750" indent="-285750">
              <a:lnSpc>
                <a:spcPct val="90000"/>
              </a:lnSpc>
              <a:buFont typeface="Arial" panose="020B0604020202020204" pitchFamily="34" charset="0"/>
              <a:buChar char="•"/>
              <a:defRPr sz="1400">
                <a:solidFill>
                  <a:schemeClr val="tx2"/>
                </a:solidFill>
              </a:defRPr>
            </a:pPr>
            <a:r>
              <a:rPr lang="zh-CN" altLang="en-US" dirty="0">
                <a:ea typeface="Noto Sans CJK SC Regular" panose="020B0500000000000000" pitchFamily="34" charset="-128"/>
              </a:rPr>
              <a:t>对他们的意见不屑一顾</a:t>
            </a:r>
          </a:p>
          <a:p>
            <a:pPr algn="r">
              <a:lnSpc>
                <a:spcPct val="90000"/>
              </a:lnSpc>
              <a:defRPr sz="1400">
                <a:solidFill>
                  <a:schemeClr val="tx2"/>
                </a:solidFill>
              </a:defRPr>
            </a:pPr>
            <a:r>
              <a:rPr lang="zh-CN" altLang="en-US" dirty="0">
                <a:ea typeface="Noto Sans CJK SC Regular" panose="020B0500000000000000" pitchFamily="34" charset="-128"/>
              </a:rPr>
              <a:t>  </a:t>
            </a:r>
          </a:p>
          <a:p>
            <a:pPr>
              <a:lnSpc>
                <a:spcPct val="90000"/>
              </a:lnSpc>
            </a:pPr>
            <a:endParaRPr lang="zh-CN" altLang="en-US" sz="1400" dirty="0">
              <a:solidFill>
                <a:schemeClr val="tx2"/>
              </a:solidFill>
              <a:ea typeface="Noto Sans CJK SC Regular" panose="020B0500000000000000" pitchFamily="34" charset="-128"/>
            </a:endParaRPr>
          </a:p>
        </p:txBody>
      </p:sp>
      <p:sp>
        <p:nvSpPr>
          <p:cNvPr id="16" name="Rectangle 15">
            <a:extLst>
              <a:ext uri="{FF2B5EF4-FFF2-40B4-BE49-F238E27FC236}">
                <a16:creationId xmlns:a16="http://schemas.microsoft.com/office/drawing/2014/main" id="{5E280C0D-A1A4-403E-877C-A7CBB109D9F1}"/>
              </a:ext>
            </a:extLst>
          </p:cNvPr>
          <p:cNvSpPr/>
          <p:nvPr/>
        </p:nvSpPr>
        <p:spPr bwMode="gray">
          <a:xfrm>
            <a:off x="6868949" y="565498"/>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a:ea typeface="Noto Sans CJK SC Bold" panose="020B0800000000000000" pitchFamily="34" charset="-128"/>
              </a:rPr>
              <a:t>控制情绪</a:t>
            </a:r>
            <a:endParaRPr lang="zh-CN" altLang="en-US" dirty="0">
              <a:ea typeface="Noto Sans CJK SC Bold" panose="020B0800000000000000" pitchFamily="34" charset="-128"/>
            </a:endParaRPr>
          </a:p>
        </p:txBody>
      </p:sp>
      <p:sp>
        <p:nvSpPr>
          <p:cNvPr id="17" name="Rectangle 16">
            <a:extLst>
              <a:ext uri="{FF2B5EF4-FFF2-40B4-BE49-F238E27FC236}">
                <a16:creationId xmlns:a16="http://schemas.microsoft.com/office/drawing/2014/main" id="{55654770-590B-4E05-8D29-8B8A13697EDD}"/>
              </a:ext>
            </a:extLst>
          </p:cNvPr>
          <p:cNvSpPr/>
          <p:nvPr/>
        </p:nvSpPr>
        <p:spPr bwMode="gray">
          <a:xfrm>
            <a:off x="6868949" y="5584251"/>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a:ea typeface="Noto Sans CJK SC Bold" panose="020B0800000000000000" pitchFamily="34" charset="-128"/>
              </a:rPr>
              <a:t>流露情绪</a:t>
            </a:r>
            <a:endParaRPr lang="zh-CN" altLang="en-US" dirty="0">
              <a:ea typeface="Noto Sans CJK SC Bold" panose="020B0800000000000000" pitchFamily="34" charset="-128"/>
            </a:endParaRPr>
          </a:p>
        </p:txBody>
      </p:sp>
      <p:sp>
        <p:nvSpPr>
          <p:cNvPr id="19" name="Rectangle 18">
            <a:extLst>
              <a:ext uri="{FF2B5EF4-FFF2-40B4-BE49-F238E27FC236}">
                <a16:creationId xmlns:a16="http://schemas.microsoft.com/office/drawing/2014/main" id="{A195FBFB-15A6-4E68-ABB6-33A85C5E2548}"/>
              </a:ext>
            </a:extLst>
          </p:cNvPr>
          <p:cNvSpPr/>
          <p:nvPr/>
        </p:nvSpPr>
        <p:spPr bwMode="gray">
          <a:xfrm>
            <a:off x="4174051" y="306467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zh-CN" altLang="en-US" dirty="0">
                <a:ea typeface="Noto Sans CJK SC Bold" panose="020B0800000000000000" pitchFamily="34" charset="-128"/>
              </a:rPr>
              <a:t>征询意见</a:t>
            </a:r>
          </a:p>
        </p:txBody>
      </p:sp>
      <p:sp>
        <p:nvSpPr>
          <p:cNvPr id="20" name="Rectangle 19">
            <a:extLst>
              <a:ext uri="{FF2B5EF4-FFF2-40B4-BE49-F238E27FC236}">
                <a16:creationId xmlns:a16="http://schemas.microsoft.com/office/drawing/2014/main" id="{5B89B5FE-E955-4794-AF69-5225736C0C44}"/>
              </a:ext>
            </a:extLst>
          </p:cNvPr>
          <p:cNvSpPr/>
          <p:nvPr/>
        </p:nvSpPr>
        <p:spPr bwMode="gray">
          <a:xfrm>
            <a:off x="10564016" y="305964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zh-CN" altLang="en-US">
                <a:ea typeface="Noto Sans CJK SC Bold" panose="020B0800000000000000" pitchFamily="34" charset="-128"/>
              </a:rPr>
              <a:t>表达意见</a:t>
            </a:r>
            <a:endParaRPr lang="zh-CN" altLang="en-US" dirty="0">
              <a:ea typeface="Noto Sans CJK SC Bold" panose="020B0800000000000000" pitchFamily="34" charset="-128"/>
            </a:endParaRPr>
          </a:p>
        </p:txBody>
      </p:sp>
    </p:spTree>
    <p:extLst>
      <p:ext uri="{BB962C8B-B14F-4D97-AF65-F5344CB8AC3E}">
        <p14:creationId xmlns:p14="http://schemas.microsoft.com/office/powerpoint/2010/main" val="2312364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88307" y="1254034"/>
            <a:ext cx="3670909" cy="970054"/>
          </a:xfrm>
        </p:spPr>
        <p:txBody>
          <a:bodyPr/>
          <a:lstStyle/>
          <a:p>
            <a:r>
              <a:rPr lang="zh-CN" altLang="en-US">
                <a:ea typeface="Noto Sans CJK SC Bold" panose="020B0800000000000000" pitchFamily="34" charset="-128"/>
              </a:rPr>
              <a:t>量身定制消息</a:t>
            </a:r>
            <a:endParaRPr lang="zh-CN" altLang="en-US" baseline="30000" dirty="0">
              <a:ea typeface="Noto Sans CJK SC Bold" panose="020B0800000000000000" pitchFamily="34" charset="-128"/>
            </a:endParaRP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4051" y="314919"/>
            <a:ext cx="7793037" cy="5715000"/>
          </a:xfrm>
        </p:spPr>
        <p:txBody>
          <a:bodyPr wrap="square">
            <a:noAutofit/>
          </a:bodyPr>
          <a:lstStyle/>
          <a:p>
            <a:r>
              <a:rPr lang="zh-CN" altLang="en-US">
                <a:ea typeface="Noto Sans CJK SC Regular" panose="020B0500000000000000" pitchFamily="34" charset="-128"/>
              </a:rPr>
              <a:t> </a:t>
            </a:r>
            <a:endParaRPr lang="zh-CN" altLang="en-US" dirty="0">
              <a:ea typeface="Noto Sans CJK SC Regular" panose="020B0500000000000000" pitchFamily="34" charset="-128"/>
            </a:endParaRP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73</a:t>
            </a:fld>
            <a:endParaRPr lang="zh-CN" altLang="en-US" dirty="0">
              <a:ea typeface="Noto Sans CJK SC Regular" panose="020B0500000000000000" pitchFamily="34" charset="-128"/>
            </a:endParaRPr>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407955" y="3661981"/>
            <a:ext cx="3052218" cy="2889199"/>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defRPr b="1">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亲切型</a:t>
            </a:r>
          </a:p>
          <a:p>
            <a:pPr algn="r"/>
            <a:endParaRPr lang="zh-CN" altLang="en-US" sz="1400" dirty="0">
              <a:solidFill>
                <a:schemeClr val="tx2"/>
              </a:solidFill>
              <a:ea typeface="Noto Sans CJK SC Regular" panose="020B0500000000000000" pitchFamily="34" charset="-128"/>
            </a:endParaRPr>
          </a:p>
          <a:p>
            <a:pPr marL="285750" indent="-285750">
              <a:buFont typeface="Arial" panose="020B0604020202020204" pitchFamily="34" charset="0"/>
              <a:buChar char="•"/>
              <a:defRPr sz="1400" i="1">
                <a:solidFill>
                  <a:schemeClr val="tx2"/>
                </a:solidFill>
              </a:defRPr>
            </a:pPr>
            <a:r>
              <a:rPr lang="zh-CN" altLang="en-US" dirty="0">
                <a:ea typeface="Noto Sans CJK SC Regular" panose="020B0500000000000000" pitchFamily="34" charset="-128"/>
              </a:rPr>
              <a:t>这里是会保持不变的事情以及会变化的事情。</a:t>
            </a:r>
          </a:p>
          <a:p>
            <a:pPr marL="285750" indent="-285750">
              <a:buFont typeface="Arial" panose="020B0604020202020204" pitchFamily="34" charset="0"/>
              <a:buChar char="•"/>
              <a:defRPr sz="1400" i="1">
                <a:solidFill>
                  <a:schemeClr val="tx2"/>
                </a:solidFill>
              </a:defRPr>
            </a:pPr>
            <a:r>
              <a:rPr lang="zh-CN" altLang="en-US" dirty="0">
                <a:ea typeface="Noto Sans CJK SC Regular" panose="020B0500000000000000" pitchFamily="34" charset="-128"/>
              </a:rPr>
              <a:t>我们之前已经这么做过很多次了。</a:t>
            </a:r>
          </a:p>
          <a:p>
            <a:pPr marL="285750" indent="-285750">
              <a:buFont typeface="Arial" panose="020B0604020202020204" pitchFamily="34" charset="0"/>
              <a:buChar char="•"/>
              <a:defRPr sz="1400" i="1">
                <a:solidFill>
                  <a:schemeClr val="tx2"/>
                </a:solidFill>
              </a:defRPr>
            </a:pPr>
            <a:r>
              <a:rPr lang="zh-CN" altLang="en-US" dirty="0">
                <a:ea typeface="Noto Sans CJK SC Regular" panose="020B0500000000000000" pitchFamily="34" charset="-128"/>
              </a:rPr>
              <a:t>这里有一份你可以打电话的推荐人名单。</a:t>
            </a:r>
          </a:p>
          <a:p>
            <a:pPr marL="285750" indent="-285750">
              <a:buFont typeface="Arial" panose="020B0604020202020204" pitchFamily="34" charset="0"/>
              <a:buChar char="•"/>
              <a:defRPr sz="1400" i="1">
                <a:solidFill>
                  <a:schemeClr val="tx2"/>
                </a:solidFill>
              </a:defRPr>
            </a:pPr>
            <a:r>
              <a:rPr lang="zh-CN" altLang="en-US" dirty="0">
                <a:ea typeface="Noto Sans CJK SC Regular" panose="020B0500000000000000" pitchFamily="34" charset="-128"/>
              </a:rPr>
              <a:t>我们保证通力合作。</a:t>
            </a:r>
          </a:p>
          <a:p>
            <a:endParaRPr lang="zh-CN" altLang="en-US" sz="1400" dirty="0">
              <a:solidFill>
                <a:schemeClr val="tx2"/>
              </a:solidFill>
              <a:ea typeface="Noto Sans CJK SC Regular" panose="020B0500000000000000" pitchFamily="34" charset="-128"/>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1" y="1020345"/>
            <a:ext cx="3084489" cy="2691393"/>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defRPr b="1">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进取型</a:t>
            </a:r>
            <a:br>
              <a:rPr lang="zh-CN" altLang="en-US" sz="1400" dirty="0">
                <a:solidFill>
                  <a:schemeClr val="tx2"/>
                </a:solidFill>
                <a:ea typeface="Noto Sans CJK SC Regular" panose="020B0500000000000000" pitchFamily="34" charset="-128"/>
              </a:rPr>
            </a:br>
            <a:endParaRPr lang="zh-CN" altLang="en-US" sz="1400" dirty="0">
              <a:solidFill>
                <a:schemeClr val="tx2"/>
              </a:solidFill>
              <a:ea typeface="Noto Sans CJK SC Regular" panose="020B0500000000000000" pitchFamily="34" charset="-128"/>
            </a:endParaRPr>
          </a:p>
          <a:p>
            <a:pPr marL="285750" indent="-285750">
              <a:buFont typeface="Arial" panose="020B0604020202020204" pitchFamily="34" charset="0"/>
              <a:buChar char="•"/>
              <a:defRPr sz="1400" i="1">
                <a:solidFill>
                  <a:schemeClr val="tx2"/>
                </a:solidFill>
              </a:defRPr>
            </a:pPr>
            <a:r>
              <a:rPr lang="zh-CN" altLang="en-US" dirty="0">
                <a:ea typeface="Noto Sans CJK SC Regular" panose="020B0500000000000000" pitchFamily="34" charset="-128"/>
              </a:rPr>
              <a:t>我们将实现您所期望的结果。</a:t>
            </a:r>
          </a:p>
          <a:p>
            <a:pPr marL="285750" indent="-285750">
              <a:buFont typeface="Arial" panose="020B0604020202020204" pitchFamily="34" charset="0"/>
              <a:buChar char="•"/>
              <a:defRPr sz="1400" i="1">
                <a:solidFill>
                  <a:schemeClr val="tx2"/>
                </a:solidFill>
              </a:defRPr>
            </a:pPr>
            <a:r>
              <a:rPr lang="zh-CN" altLang="en-US" dirty="0">
                <a:ea typeface="Noto Sans CJK SC Regular" panose="020B0500000000000000" pitchFamily="34" charset="-128"/>
              </a:rPr>
              <a:t>我们有经验丰富的一流团队。</a:t>
            </a:r>
          </a:p>
          <a:p>
            <a:pPr marL="285750" indent="-285750">
              <a:buFont typeface="Arial" panose="020B0604020202020204" pitchFamily="34" charset="0"/>
              <a:buChar char="•"/>
              <a:defRPr sz="1400" i="1">
                <a:solidFill>
                  <a:schemeClr val="tx2"/>
                </a:solidFill>
              </a:defRPr>
            </a:pPr>
            <a:r>
              <a:rPr lang="zh-CN" altLang="en-US" dirty="0">
                <a:ea typeface="Noto Sans CJK SC Regular" panose="020B0500000000000000" pitchFamily="34" charset="-128"/>
              </a:rPr>
              <a:t>我们的团队将快速致胜。</a:t>
            </a:r>
          </a:p>
          <a:p>
            <a:pPr marL="285750" indent="-285750">
              <a:buFont typeface="Arial" panose="020B0604020202020204" pitchFamily="34" charset="0"/>
              <a:buChar char="•"/>
              <a:defRPr sz="1400" i="1">
                <a:solidFill>
                  <a:schemeClr val="tx2"/>
                </a:solidFill>
              </a:defRPr>
            </a:pPr>
            <a:r>
              <a:rPr lang="zh-CN" altLang="en-US" dirty="0">
                <a:ea typeface="Noto Sans CJK SC Regular" panose="020B0500000000000000" pitchFamily="34" charset="-128"/>
              </a:rPr>
              <a:t>我们可以马上开始。</a:t>
            </a:r>
          </a:p>
          <a:p>
            <a:pPr marL="285750" indent="-285750">
              <a:buFont typeface="Arial" panose="020B0604020202020204" pitchFamily="34" charset="0"/>
              <a:buChar char="•"/>
            </a:pPr>
            <a:endParaRPr lang="zh-CN" altLang="en-US" sz="1400" i="1" dirty="0">
              <a:solidFill>
                <a:schemeClr val="tx2"/>
              </a:solidFill>
              <a:ea typeface="Noto Sans CJK SC Regular" panose="020B0500000000000000" pitchFamily="34" charset="-128"/>
            </a:endParaRP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75552" y="3642355"/>
            <a:ext cx="3052218" cy="2889200"/>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defRPr b="1">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表达型</a:t>
            </a:r>
          </a:p>
          <a:p>
            <a:endParaRPr lang="zh-CN" altLang="en-US" sz="1400" dirty="0">
              <a:solidFill>
                <a:schemeClr val="tx2"/>
              </a:solidFill>
              <a:ea typeface="Noto Sans CJK SC Regular" panose="020B0500000000000000" pitchFamily="34" charset="-128"/>
            </a:endParaRPr>
          </a:p>
          <a:p>
            <a:pPr marL="285750" indent="-285750">
              <a:buFont typeface="Arial" panose="020B0604020202020204" pitchFamily="34" charset="0"/>
              <a:buChar char="•"/>
              <a:defRPr sz="1400" i="1">
                <a:solidFill>
                  <a:schemeClr val="tx2"/>
                </a:solidFill>
              </a:defRPr>
            </a:pPr>
            <a:r>
              <a:rPr lang="zh-CN" altLang="en-US" dirty="0">
                <a:ea typeface="Noto Sans CJK SC Regular" panose="020B0500000000000000" pitchFamily="34" charset="-128"/>
              </a:rPr>
              <a:t>我们很高兴能帮助您实现您的愿景！</a:t>
            </a:r>
          </a:p>
          <a:p>
            <a:pPr marL="285750" indent="-285750">
              <a:buFont typeface="Arial" panose="020B0604020202020204" pitchFamily="34" charset="0"/>
              <a:buChar char="•"/>
              <a:defRPr sz="1400" i="1">
                <a:solidFill>
                  <a:schemeClr val="tx2"/>
                </a:solidFill>
              </a:defRPr>
            </a:pPr>
            <a:r>
              <a:rPr lang="zh-CN" altLang="en-US" dirty="0">
                <a:ea typeface="Noto Sans CJK SC Regular" panose="020B0500000000000000" pitchFamily="34" charset="-128"/>
              </a:rPr>
              <a:t>当这一切完成时，你将成为全球的领导者！</a:t>
            </a:r>
          </a:p>
          <a:p>
            <a:pPr marL="285750" indent="-285750">
              <a:buFont typeface="Arial" panose="020B0604020202020204" pitchFamily="34" charset="0"/>
              <a:buChar char="•"/>
              <a:defRPr sz="1400" i="1">
                <a:solidFill>
                  <a:schemeClr val="tx2"/>
                </a:solidFill>
              </a:defRPr>
            </a:pPr>
            <a:r>
              <a:rPr lang="zh-CN" altLang="en-US" dirty="0">
                <a:ea typeface="Noto Sans CJK SC Regular" panose="020B0500000000000000" pitchFamily="34" charset="-128"/>
              </a:rPr>
              <a:t>这将是你和你的组织向前的一个重大飞跃！</a:t>
            </a:r>
          </a:p>
          <a:p>
            <a:pPr marL="285750" indent="-285750">
              <a:buFont typeface="Arial" panose="020B0604020202020204" pitchFamily="34" charset="0"/>
              <a:buChar char="•"/>
              <a:defRPr sz="1400" i="1">
                <a:solidFill>
                  <a:schemeClr val="tx2"/>
                </a:solidFill>
              </a:defRPr>
            </a:pPr>
            <a:r>
              <a:rPr lang="zh-CN" altLang="en-US" dirty="0">
                <a:ea typeface="Noto Sans CJK SC Regular" panose="020B0500000000000000" pitchFamily="34" charset="-128"/>
              </a:rPr>
              <a:t>高管们是真真正正幕后英雄！</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07955" y="1020525"/>
            <a:ext cx="3003688" cy="2691393"/>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defRPr b="1">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分析型</a:t>
            </a:r>
            <a:br>
              <a:rPr lang="zh-CN" altLang="en-US" sz="1400" dirty="0">
                <a:solidFill>
                  <a:schemeClr val="tx2"/>
                </a:solidFill>
                <a:ea typeface="Noto Sans CJK SC Regular" panose="020B0500000000000000" pitchFamily="34" charset="-128"/>
              </a:rPr>
            </a:br>
            <a:endParaRPr lang="zh-CN" altLang="en-US" sz="1400" dirty="0">
              <a:solidFill>
                <a:schemeClr val="tx2"/>
              </a:solidFill>
              <a:ea typeface="Noto Sans CJK SC Regular" panose="020B0500000000000000" pitchFamily="34" charset="-128"/>
            </a:endParaRPr>
          </a:p>
          <a:p>
            <a:pPr marL="285750" indent="-285750">
              <a:buFont typeface="Arial" panose="020B0604020202020204" pitchFamily="34" charset="0"/>
              <a:buChar char="•"/>
              <a:defRPr sz="1400">
                <a:solidFill>
                  <a:schemeClr val="tx2"/>
                </a:solidFill>
              </a:defRPr>
            </a:pPr>
            <a:r>
              <a:rPr lang="zh-CN" altLang="en-US" i="1" dirty="0">
                <a:ea typeface="Noto Sans CJK SC Regular" panose="020B0500000000000000" pitchFamily="34" charset="-128"/>
              </a:rPr>
              <a:t>以下是我们目前根据这些信息所</a:t>
            </a:r>
            <a:br>
              <a:rPr lang="en-US" altLang="zh-CN" i="1" dirty="0">
                <a:ea typeface="Noto Sans CJK SC Regular" panose="020B0500000000000000" pitchFamily="34" charset="-128"/>
              </a:rPr>
            </a:br>
            <a:r>
              <a:rPr lang="zh-CN" altLang="en-US" i="1" dirty="0">
                <a:ea typeface="Noto Sans CJK SC Regular" panose="020B0500000000000000" pitchFamily="34" charset="-128"/>
              </a:rPr>
              <a:t>做的</a:t>
            </a:r>
            <a:r>
              <a:rPr lang="en-US" altLang="zh-CN" i="1" dirty="0">
                <a:ea typeface="Noto Sans CJK SC Regular" panose="020B0500000000000000" pitchFamily="34" charset="-128"/>
              </a:rPr>
              <a:t>…</a:t>
            </a:r>
            <a:r>
              <a:rPr lang="zh-CN" altLang="en-US" dirty="0">
                <a:ea typeface="Noto Sans CJK SC Regular" panose="020B0500000000000000" pitchFamily="34" charset="-128"/>
              </a:rPr>
              <a:t>  </a:t>
            </a:r>
          </a:p>
          <a:p>
            <a:pPr marL="285750" indent="-285750">
              <a:buFont typeface="Arial" panose="020B0604020202020204" pitchFamily="34" charset="0"/>
              <a:buChar char="•"/>
              <a:defRPr sz="1400" i="1">
                <a:solidFill>
                  <a:schemeClr val="tx2"/>
                </a:solidFill>
              </a:defRPr>
            </a:pPr>
            <a:r>
              <a:rPr lang="zh-CN" altLang="en-US" dirty="0">
                <a:ea typeface="Noto Sans CJK SC Regular" panose="020B0500000000000000" pitchFamily="34" charset="-128"/>
              </a:rPr>
              <a:t>我们做了这些假设</a:t>
            </a:r>
            <a:r>
              <a:rPr lang="en-US" altLang="zh-CN" dirty="0">
                <a:ea typeface="Noto Sans CJK SC Regular" panose="020B0500000000000000" pitchFamily="34" charset="-128"/>
              </a:rPr>
              <a:t>…</a:t>
            </a:r>
          </a:p>
          <a:p>
            <a:pPr marL="285750" indent="-285750">
              <a:buFont typeface="Arial" panose="020B0604020202020204" pitchFamily="34" charset="0"/>
              <a:buChar char="•"/>
              <a:defRPr sz="1400" i="1">
                <a:solidFill>
                  <a:schemeClr val="tx2"/>
                </a:solidFill>
              </a:defRPr>
            </a:pPr>
            <a:r>
              <a:rPr lang="zh-CN" altLang="en-US" dirty="0">
                <a:ea typeface="Noto Sans CJK SC Regular" panose="020B0500000000000000" pitchFamily="34" charset="-128"/>
              </a:rPr>
              <a:t>我们预测到这些风险</a:t>
            </a:r>
            <a:r>
              <a:rPr lang="en-US" altLang="zh-CN" dirty="0">
                <a:ea typeface="Noto Sans CJK SC Regular" panose="020B0500000000000000" pitchFamily="34" charset="-128"/>
              </a:rPr>
              <a:t>…</a:t>
            </a:r>
          </a:p>
          <a:p>
            <a:pPr marL="285750" indent="-285750">
              <a:buFont typeface="Arial" panose="020B0604020202020204" pitchFamily="34" charset="0"/>
              <a:buChar char="•"/>
              <a:defRPr sz="1400" i="1">
                <a:solidFill>
                  <a:schemeClr val="tx2"/>
                </a:solidFill>
              </a:defRPr>
            </a:pPr>
            <a:r>
              <a:rPr lang="zh-CN" altLang="en-US" dirty="0">
                <a:ea typeface="Noto Sans CJK SC Regular" panose="020B0500000000000000" pitchFamily="34" charset="-128"/>
              </a:rPr>
              <a:t>根据这一点，我们建议</a:t>
            </a:r>
            <a:r>
              <a:rPr lang="en-US" altLang="zh-CN" dirty="0">
                <a:ea typeface="Noto Sans CJK SC Regular" panose="020B0500000000000000" pitchFamily="34" charset="-128"/>
              </a:rPr>
              <a:t>…</a:t>
            </a:r>
          </a:p>
          <a:p>
            <a:pPr marL="285750" indent="-285750">
              <a:buFont typeface="Arial" panose="020B0604020202020204" pitchFamily="34" charset="0"/>
              <a:buChar char="•"/>
            </a:pPr>
            <a:endParaRPr lang="zh-CN" altLang="en-US" sz="1400" i="1" dirty="0">
              <a:solidFill>
                <a:schemeClr val="tx2"/>
              </a:solidFill>
              <a:ea typeface="Noto Sans CJK SC Regular" panose="020B0500000000000000" pitchFamily="34" charset="-128"/>
            </a:endParaRPr>
          </a:p>
        </p:txBody>
      </p:sp>
      <p:sp>
        <p:nvSpPr>
          <p:cNvPr id="16" name="Rectangle 15">
            <a:extLst>
              <a:ext uri="{FF2B5EF4-FFF2-40B4-BE49-F238E27FC236}">
                <a16:creationId xmlns:a16="http://schemas.microsoft.com/office/drawing/2014/main" id="{29EF0AD4-1AC4-46B9-9663-6E253CA1EE0B}"/>
              </a:ext>
            </a:extLst>
          </p:cNvPr>
          <p:cNvSpPr/>
          <p:nvPr/>
        </p:nvSpPr>
        <p:spPr bwMode="gray">
          <a:xfrm>
            <a:off x="6868949" y="565498"/>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a:ea typeface="Noto Sans CJK SC Bold" panose="020B0800000000000000" pitchFamily="34" charset="-128"/>
              </a:rPr>
              <a:t>控制情绪</a:t>
            </a:r>
            <a:endParaRPr lang="zh-CN" altLang="en-US" dirty="0">
              <a:ea typeface="Noto Sans CJK SC Bold" panose="020B0800000000000000" pitchFamily="34" charset="-128"/>
            </a:endParaRPr>
          </a:p>
        </p:txBody>
      </p:sp>
      <p:sp>
        <p:nvSpPr>
          <p:cNvPr id="17" name="Rectangle 16">
            <a:extLst>
              <a:ext uri="{FF2B5EF4-FFF2-40B4-BE49-F238E27FC236}">
                <a16:creationId xmlns:a16="http://schemas.microsoft.com/office/drawing/2014/main" id="{8CC6E6DE-065F-4002-8430-858A6DAA3813}"/>
              </a:ext>
            </a:extLst>
          </p:cNvPr>
          <p:cNvSpPr/>
          <p:nvPr/>
        </p:nvSpPr>
        <p:spPr bwMode="gray">
          <a:xfrm>
            <a:off x="6868949" y="5584251"/>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a:ea typeface="Noto Sans CJK SC Bold" panose="020B0800000000000000" pitchFamily="34" charset="-128"/>
              </a:rPr>
              <a:t>流露情绪</a:t>
            </a:r>
            <a:endParaRPr lang="zh-CN" altLang="en-US" dirty="0">
              <a:ea typeface="Noto Sans CJK SC Bold" panose="020B0800000000000000" pitchFamily="34" charset="-128"/>
            </a:endParaRPr>
          </a:p>
        </p:txBody>
      </p:sp>
      <p:sp>
        <p:nvSpPr>
          <p:cNvPr id="19" name="Rectangle 18">
            <a:extLst>
              <a:ext uri="{FF2B5EF4-FFF2-40B4-BE49-F238E27FC236}">
                <a16:creationId xmlns:a16="http://schemas.microsoft.com/office/drawing/2014/main" id="{49E182D6-27B9-45F7-AE44-F36177263F53}"/>
              </a:ext>
            </a:extLst>
          </p:cNvPr>
          <p:cNvSpPr/>
          <p:nvPr/>
        </p:nvSpPr>
        <p:spPr bwMode="gray">
          <a:xfrm>
            <a:off x="4174051" y="306467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zh-CN" altLang="en-US">
                <a:ea typeface="Noto Sans CJK SC Bold" panose="020B0800000000000000" pitchFamily="34" charset="-128"/>
              </a:rPr>
              <a:t>征询意见</a:t>
            </a:r>
            <a:endParaRPr lang="zh-CN" altLang="en-US" dirty="0">
              <a:ea typeface="Noto Sans CJK SC Bold" panose="020B0800000000000000" pitchFamily="34" charset="-128"/>
            </a:endParaRPr>
          </a:p>
        </p:txBody>
      </p:sp>
      <p:sp>
        <p:nvSpPr>
          <p:cNvPr id="20" name="Rectangle 19">
            <a:extLst>
              <a:ext uri="{FF2B5EF4-FFF2-40B4-BE49-F238E27FC236}">
                <a16:creationId xmlns:a16="http://schemas.microsoft.com/office/drawing/2014/main" id="{B080C598-BECA-40BF-8182-9E27DB2C024B}"/>
              </a:ext>
            </a:extLst>
          </p:cNvPr>
          <p:cNvSpPr/>
          <p:nvPr/>
        </p:nvSpPr>
        <p:spPr bwMode="gray">
          <a:xfrm>
            <a:off x="10564016" y="305964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zh-CN" altLang="en-US">
                <a:ea typeface="Noto Sans CJK SC Bold" panose="020B0800000000000000" pitchFamily="34" charset="-128"/>
              </a:rPr>
              <a:t>表达意见</a:t>
            </a:r>
            <a:endParaRPr lang="zh-CN" altLang="en-US" dirty="0">
              <a:ea typeface="Noto Sans CJK SC Bold" panose="020B0800000000000000" pitchFamily="34" charset="-128"/>
            </a:endParaRPr>
          </a:p>
        </p:txBody>
      </p:sp>
    </p:spTree>
    <p:extLst>
      <p:ext uri="{BB962C8B-B14F-4D97-AF65-F5344CB8AC3E}">
        <p14:creationId xmlns:p14="http://schemas.microsoft.com/office/powerpoint/2010/main" val="2938250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87089" y="228600"/>
            <a:ext cx="3359411" cy="1995488"/>
          </a:xfrm>
        </p:spPr>
        <p:txBody>
          <a:bodyPr wrap="square">
            <a:noAutofit/>
          </a:bodyPr>
          <a:lstStyle/>
          <a:p>
            <a:r>
              <a:rPr lang="zh-CN" altLang="en-US" dirty="0">
                <a:ea typeface="Noto Sans CJK SC Bold" panose="020B0800000000000000" pitchFamily="34" charset="-128"/>
              </a:rPr>
              <a:t>运用变通能力获取信任</a:t>
            </a:r>
            <a:endParaRPr lang="zh-CN" altLang="en-US" baseline="30000" dirty="0">
              <a:ea typeface="Noto Sans CJK SC Bold" panose="020B0800000000000000" pitchFamily="34" charset="-128"/>
            </a:endParaRP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zh-CN" altLang="en-US">
                <a:ea typeface="Noto Sans CJK SC Regular" panose="020B0500000000000000" pitchFamily="34" charset="-128"/>
              </a:rPr>
              <a:t> </a:t>
            </a:r>
            <a:endParaRPr lang="zh-CN" altLang="en-US" dirty="0">
              <a:ea typeface="Noto Sans CJK SC Regular" panose="020B0500000000000000" pitchFamily="34" charset="-128"/>
            </a:endParaRP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74</a:t>
            </a:fld>
            <a:endParaRPr lang="zh-CN" altLang="en-US" dirty="0">
              <a:ea typeface="Noto Sans CJK SC Regular" panose="020B0500000000000000" pitchFamily="34" charset="-128"/>
            </a:endParaRPr>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407955" y="3642354"/>
            <a:ext cx="3191256" cy="2884879"/>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defRPr b="1">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亲切型</a:t>
            </a:r>
          </a:p>
          <a:p>
            <a:pPr algn="r"/>
            <a:endParaRPr lang="zh-CN" altLang="en-US" sz="1400" dirty="0">
              <a:solidFill>
                <a:schemeClr val="tx2"/>
              </a:solidFill>
              <a:ea typeface="Noto Sans CJK SC Regular" panose="020B0500000000000000" pitchFamily="34" charset="-128"/>
            </a:endParaRP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在适当的情况下分享个人信息</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真诚待人</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展示你帮助他们的决心</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对他们的需求感同身受</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避免不必要的压力</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记住他们之间关键关系的名称</a:t>
            </a: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1" y="874585"/>
            <a:ext cx="3261629" cy="2713601"/>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defRPr b="1">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进取型</a:t>
            </a:r>
            <a:br>
              <a:rPr lang="zh-CN" altLang="en-US" sz="1400" dirty="0">
                <a:solidFill>
                  <a:schemeClr val="tx2"/>
                </a:solidFill>
                <a:latin typeface="Noto Sans CJK SC Black" panose="020B0A00000000000000" pitchFamily="34" charset="-128"/>
                <a:ea typeface="Noto Sans CJK SC Black" panose="020B0A00000000000000" pitchFamily="34" charset="-128"/>
              </a:rPr>
            </a:br>
            <a:endParaRPr lang="zh-CN" altLang="en-US" sz="1400" dirty="0">
              <a:solidFill>
                <a:schemeClr val="tx2"/>
              </a:solidFill>
              <a:latin typeface="Noto Sans CJK SC Black" panose="020B0A00000000000000" pitchFamily="34" charset="-128"/>
              <a:ea typeface="Noto Sans CJK SC Black" panose="020B0A00000000000000" pitchFamily="34" charset="-128"/>
            </a:endParaRP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对自己的能力表现出信心</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如果要求不能满足，通知他们</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坦诚</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跟上快节奏</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表达你对他们期望结果的理解</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有效利用他们的时间</a:t>
            </a:r>
          </a:p>
          <a:p>
            <a:pPr marL="285750" indent="-285750">
              <a:buFont typeface="Arial" panose="020B0604020202020204" pitchFamily="34" charset="0"/>
              <a:buChar char="•"/>
            </a:pPr>
            <a:endParaRPr lang="zh-CN" altLang="en-US" sz="1400" dirty="0">
              <a:solidFill>
                <a:schemeClr val="tx1"/>
              </a:solidFill>
              <a:ea typeface="Noto Sans CJK SC Regular" panose="020B0500000000000000" pitchFamily="34" charset="-128"/>
              <a:cs typeface="Arial" panose="020B0604020202020204" pitchFamily="34" charset="0"/>
            </a:endParaRP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43281" y="3642355"/>
            <a:ext cx="3231388" cy="2884880"/>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defRPr b="1">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表达型</a:t>
            </a:r>
          </a:p>
          <a:p>
            <a:endParaRPr lang="zh-CN" altLang="en-US" sz="1400" dirty="0">
              <a:solidFill>
                <a:schemeClr val="tx2"/>
              </a:solidFill>
              <a:ea typeface="Noto Sans CJK SC Regular" panose="020B0500000000000000" pitchFamily="34" charset="-128"/>
            </a:endParaRP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保持随意和开放的态度</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不可不必要地隐藏你的感觉</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避免挑战或与他们竞争</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对他们的想法和见解表现出热情</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全心全意地关注他们</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聊些与工作无关的话题</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07955" y="874765"/>
            <a:ext cx="3191256" cy="2713601"/>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defRPr b="1">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分析型</a:t>
            </a:r>
            <a:br>
              <a:rPr lang="zh-CN" altLang="en-US" sz="1400" dirty="0">
                <a:solidFill>
                  <a:schemeClr val="tx2"/>
                </a:solidFill>
                <a:latin typeface="Noto Sans CJK SC Black" panose="020B0A00000000000000" pitchFamily="34" charset="-128"/>
                <a:ea typeface="Noto Sans CJK SC Black" panose="020B0A00000000000000" pitchFamily="34" charset="-128"/>
              </a:rPr>
            </a:br>
            <a:endParaRPr lang="zh-CN" altLang="en-US" sz="1400" dirty="0">
              <a:solidFill>
                <a:schemeClr val="tx2"/>
              </a:solidFill>
              <a:latin typeface="Noto Sans CJK SC Black" panose="020B0A00000000000000" pitchFamily="34" charset="-128"/>
              <a:ea typeface="Noto Sans CJK SC Black" panose="020B0A00000000000000" pitchFamily="34" charset="-128"/>
            </a:endParaRP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证明你有能力</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展示提案背后的逻辑</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注重质量</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提前做好准备，了解他们的组织</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沟通优点和缺点</a:t>
            </a:r>
          </a:p>
          <a:p>
            <a:pPr marL="285750" indent="-285750">
              <a:buFont typeface="Arial" panose="020B0604020202020204" pitchFamily="34" charset="0"/>
              <a:buChar char="•"/>
              <a:defRPr sz="1400">
                <a:solidFill>
                  <a:schemeClr val="tx1"/>
                </a:solidFill>
                <a:cs typeface="Arial" panose="020B0604020202020204" pitchFamily="34" charset="0"/>
              </a:defRPr>
            </a:pPr>
            <a:r>
              <a:rPr lang="zh-CN" altLang="en-US" dirty="0">
                <a:ea typeface="Noto Sans CJK SC Regular" panose="020B0500000000000000" pitchFamily="34" charset="-128"/>
              </a:rPr>
              <a:t>允许培养个人关系，而不要操之过急</a:t>
            </a:r>
          </a:p>
          <a:p>
            <a:pPr algn="r">
              <a:defRPr sz="1400">
                <a:solidFill>
                  <a:schemeClr val="tx2"/>
                </a:solidFill>
              </a:defRPr>
            </a:pPr>
            <a:r>
              <a:rPr lang="zh-CN" altLang="en-US" dirty="0">
                <a:ea typeface="Noto Sans CJK SC Regular" panose="020B0500000000000000" pitchFamily="34" charset="-128"/>
              </a:rPr>
              <a:t>  </a:t>
            </a:r>
          </a:p>
          <a:p>
            <a:endParaRPr lang="zh-CN" altLang="en-US" sz="1400" dirty="0">
              <a:solidFill>
                <a:schemeClr val="tx2"/>
              </a:solidFill>
              <a:ea typeface="Noto Sans CJK SC Regular" panose="020B0500000000000000" pitchFamily="34" charset="-128"/>
            </a:endParaRPr>
          </a:p>
        </p:txBody>
      </p:sp>
      <p:sp>
        <p:nvSpPr>
          <p:cNvPr id="16" name="Rectangle 15">
            <a:extLst>
              <a:ext uri="{FF2B5EF4-FFF2-40B4-BE49-F238E27FC236}">
                <a16:creationId xmlns:a16="http://schemas.microsoft.com/office/drawing/2014/main" id="{87563C0A-7812-4C20-B1CA-09653A37BA55}"/>
              </a:ext>
            </a:extLst>
          </p:cNvPr>
          <p:cNvSpPr/>
          <p:nvPr/>
        </p:nvSpPr>
        <p:spPr bwMode="gray">
          <a:xfrm>
            <a:off x="6868949" y="565498"/>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a:ea typeface="Noto Sans CJK SC Bold" panose="020B0800000000000000" pitchFamily="34" charset="-128"/>
              </a:rPr>
              <a:t>控制情绪</a:t>
            </a:r>
            <a:endParaRPr lang="zh-CN" altLang="en-US" dirty="0">
              <a:ea typeface="Noto Sans CJK SC Bold" panose="020B0800000000000000" pitchFamily="34" charset="-128"/>
            </a:endParaRPr>
          </a:p>
        </p:txBody>
      </p:sp>
      <p:sp>
        <p:nvSpPr>
          <p:cNvPr id="17" name="Rectangle 16">
            <a:extLst>
              <a:ext uri="{FF2B5EF4-FFF2-40B4-BE49-F238E27FC236}">
                <a16:creationId xmlns:a16="http://schemas.microsoft.com/office/drawing/2014/main" id="{929F3531-5DE5-4818-BE20-D62400B89627}"/>
              </a:ext>
            </a:extLst>
          </p:cNvPr>
          <p:cNvSpPr/>
          <p:nvPr/>
        </p:nvSpPr>
        <p:spPr bwMode="gray">
          <a:xfrm>
            <a:off x="6868949" y="5584251"/>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a:ea typeface="Noto Sans CJK SC Bold" panose="020B0800000000000000" pitchFamily="34" charset="-128"/>
              </a:rPr>
              <a:t>流露情绪</a:t>
            </a:r>
            <a:endParaRPr lang="zh-CN" altLang="en-US" dirty="0">
              <a:ea typeface="Noto Sans CJK SC Bold" panose="020B0800000000000000" pitchFamily="34" charset="-128"/>
            </a:endParaRPr>
          </a:p>
        </p:txBody>
      </p:sp>
      <p:sp>
        <p:nvSpPr>
          <p:cNvPr id="19" name="Rectangle 18">
            <a:extLst>
              <a:ext uri="{FF2B5EF4-FFF2-40B4-BE49-F238E27FC236}">
                <a16:creationId xmlns:a16="http://schemas.microsoft.com/office/drawing/2014/main" id="{167017FB-2809-447C-A1D9-B8E9894484FB}"/>
              </a:ext>
            </a:extLst>
          </p:cNvPr>
          <p:cNvSpPr/>
          <p:nvPr/>
        </p:nvSpPr>
        <p:spPr bwMode="gray">
          <a:xfrm>
            <a:off x="4174051" y="306467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zh-CN" altLang="en-US">
                <a:ea typeface="Noto Sans CJK SC Bold" panose="020B0800000000000000" pitchFamily="34" charset="-128"/>
              </a:rPr>
              <a:t>征询意见</a:t>
            </a:r>
            <a:endParaRPr lang="zh-CN" altLang="en-US" dirty="0">
              <a:ea typeface="Noto Sans CJK SC Bold" panose="020B0800000000000000" pitchFamily="34" charset="-128"/>
            </a:endParaRPr>
          </a:p>
        </p:txBody>
      </p:sp>
      <p:sp>
        <p:nvSpPr>
          <p:cNvPr id="20" name="Rectangle 19">
            <a:extLst>
              <a:ext uri="{FF2B5EF4-FFF2-40B4-BE49-F238E27FC236}">
                <a16:creationId xmlns:a16="http://schemas.microsoft.com/office/drawing/2014/main" id="{9253DAD2-F2DD-42CE-8F55-BD7232353732}"/>
              </a:ext>
            </a:extLst>
          </p:cNvPr>
          <p:cNvSpPr/>
          <p:nvPr/>
        </p:nvSpPr>
        <p:spPr bwMode="gray">
          <a:xfrm>
            <a:off x="10564016" y="305964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zh-CN" altLang="en-US">
                <a:ea typeface="Noto Sans CJK SC Bold" panose="020B0800000000000000" pitchFamily="34" charset="-128"/>
              </a:rPr>
              <a:t>表达意见</a:t>
            </a:r>
            <a:endParaRPr lang="zh-CN" altLang="en-US" dirty="0">
              <a:ea typeface="Noto Sans CJK SC Bold" panose="020B0800000000000000" pitchFamily="34" charset="-128"/>
            </a:endParaRPr>
          </a:p>
        </p:txBody>
      </p:sp>
    </p:spTree>
    <p:extLst>
      <p:ext uri="{BB962C8B-B14F-4D97-AF65-F5344CB8AC3E}">
        <p14:creationId xmlns:p14="http://schemas.microsoft.com/office/powerpoint/2010/main" val="27948143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1DC-C895-4156-953A-5754F0F3104F}"/>
              </a:ext>
            </a:extLst>
          </p:cNvPr>
          <p:cNvSpPr>
            <a:spLocks noGrp="1"/>
          </p:cNvSpPr>
          <p:nvPr>
            <p:ph type="title"/>
          </p:nvPr>
        </p:nvSpPr>
        <p:spPr>
          <a:xfrm>
            <a:off x="563671" y="228600"/>
            <a:ext cx="11399728" cy="1009650"/>
          </a:xfrm>
        </p:spPr>
        <p:txBody>
          <a:bodyPr/>
          <a:lstStyle/>
          <a:p>
            <a:pPr>
              <a:defRPr>
                <a:ea typeface="ヒラギノ角ゴ Pro W3" pitchFamily="4" charset="-128"/>
                <a:cs typeface="ヒラギノ角ゴ Pro W3" pitchFamily="4" charset="-128"/>
              </a:defRPr>
            </a:pPr>
            <a:r>
              <a:rPr lang="zh-CN" altLang="en-US">
                <a:ea typeface="Noto Sans CJK SC Bold" panose="020B0800000000000000" pitchFamily="34" charset="-128"/>
              </a:rPr>
              <a:t>变通能力行动计划</a:t>
            </a:r>
            <a:endParaRPr lang="zh-CN" altLang="en-US" dirty="0">
              <a:ea typeface="Noto Sans CJK SC Bold" panose="020B0800000000000000" pitchFamily="34" charset="-128"/>
            </a:endParaRPr>
          </a:p>
        </p:txBody>
      </p:sp>
      <p:sp>
        <p:nvSpPr>
          <p:cNvPr id="3" name="Content Placeholder 2">
            <a:extLst>
              <a:ext uri="{FF2B5EF4-FFF2-40B4-BE49-F238E27FC236}">
                <a16:creationId xmlns:a16="http://schemas.microsoft.com/office/drawing/2014/main" id="{22E450B2-4012-45EC-B444-CD68E7C61DCD}"/>
              </a:ext>
            </a:extLst>
          </p:cNvPr>
          <p:cNvSpPr>
            <a:spLocks noGrp="1"/>
          </p:cNvSpPr>
          <p:nvPr>
            <p:ph idx="1"/>
          </p:nvPr>
        </p:nvSpPr>
        <p:spPr>
          <a:xfrm>
            <a:off x="676405" y="1823642"/>
            <a:ext cx="7275411" cy="3731791"/>
          </a:xfrm>
        </p:spPr>
        <p:txBody>
          <a:bodyPr wrap="square">
            <a:noAutofit/>
          </a:bodyPr>
          <a:lstStyle/>
          <a:p>
            <a:pPr eaLnBrk="1" hangingPunct="1">
              <a:lnSpc>
                <a:spcPct val="95000"/>
              </a:lnSpc>
              <a:defRPr sz="2000">
                <a:ea typeface="ヒラギノ角ゴ Pro W3" pitchFamily="4" charset="-128"/>
                <a:cs typeface="ヒラギノ角ゴ Pro W3" pitchFamily="4" charset="-128"/>
              </a:defRPr>
            </a:pPr>
            <a:r>
              <a:rPr lang="zh-CN" altLang="en-US" dirty="0">
                <a:ea typeface="Noto Sans CJK SC Regular" panose="020B0500000000000000" pitchFamily="34" charset="-128"/>
              </a:rPr>
              <a:t>制定一项行动计划来提高你与客户相处的变通能力。</a:t>
            </a:r>
          </a:p>
          <a:p>
            <a:pPr eaLnBrk="1" hangingPunct="1">
              <a:lnSpc>
                <a:spcPct val="95000"/>
              </a:lnSpc>
              <a:defRPr sz="2000" b="1">
                <a:ea typeface="ヒラギノ角ゴ Pro W3" pitchFamily="4" charset="-128"/>
                <a:cs typeface="ヒラギノ角ゴ Pro W3" pitchFamily="4" charset="-128"/>
              </a:defRPr>
            </a:pPr>
            <a:r>
              <a:rPr lang="zh-CN" altLang="en-US" dirty="0">
                <a:latin typeface="Noto Sans CJK SC Bold" panose="020B0800000000000000" pitchFamily="34" charset="-128"/>
                <a:ea typeface="Noto Sans CJK SC Bold" panose="020B0800000000000000" pitchFamily="34" charset="-128"/>
              </a:rPr>
              <a:t>指导</a:t>
            </a:r>
            <a:endParaRPr lang="zh-CN" altLang="en-US" sz="2000" dirty="0">
              <a:latin typeface="Noto Sans CJK SC Bold" panose="020B0800000000000000" pitchFamily="34" charset="-128"/>
              <a:ea typeface="Noto Sans CJK SC Bold" panose="020B0800000000000000" pitchFamily="34" charset="-128"/>
              <a:cs typeface="ヒラギノ角ゴ Pro W3" pitchFamily="4" charset="-128"/>
            </a:endParaRPr>
          </a:p>
          <a:p>
            <a:pPr marL="342900" indent="-342900">
              <a:lnSpc>
                <a:spcPct val="95000"/>
              </a:lnSpc>
              <a:buFont typeface="Wingdings" panose="05000000000000000000" pitchFamily="2" charset="2"/>
              <a:buChar char="§"/>
              <a:defRPr sz="2000"/>
            </a:pPr>
            <a:r>
              <a:rPr lang="zh-CN" altLang="en-US" dirty="0">
                <a:ea typeface="Noto Sans CJK SC Regular" panose="020B0500000000000000" pitchFamily="34" charset="-128"/>
              </a:rPr>
              <a:t>思考您所确定的客户的风格。</a:t>
            </a:r>
          </a:p>
          <a:p>
            <a:pPr marL="342900" indent="-342900">
              <a:lnSpc>
                <a:spcPct val="95000"/>
              </a:lnSpc>
              <a:buFont typeface="Wingdings" panose="05000000000000000000" pitchFamily="2" charset="2"/>
              <a:buChar char="§"/>
              <a:defRPr sz="2000"/>
            </a:pPr>
            <a:r>
              <a:rPr lang="zh-CN" altLang="en-US" u="sng" dirty="0">
                <a:ea typeface="Noto Sans CJK SC Regular" panose="020B0500000000000000" pitchFamily="34" charset="-128"/>
              </a:rPr>
              <a:t>你的</a:t>
            </a:r>
            <a:r>
              <a:rPr lang="zh-CN" altLang="en-US" dirty="0">
                <a:ea typeface="Noto Sans CJK SC Regular" panose="020B0500000000000000" pitchFamily="34" charset="-128"/>
              </a:rPr>
              <a:t>风格是如何妨碍一段更好的关系的</a:t>
            </a:r>
            <a:r>
              <a:rPr lang="en-US" altLang="zh-CN" dirty="0">
                <a:ea typeface="Noto Sans CJK SC Regular" panose="020B0500000000000000" pitchFamily="34" charset="-128"/>
              </a:rPr>
              <a:t>? </a:t>
            </a:r>
            <a:r>
              <a:rPr lang="zh-CN" altLang="en-US" dirty="0">
                <a:ea typeface="Noto Sans CJK SC Regular" panose="020B0500000000000000" pitchFamily="34" charset="-128"/>
              </a:rPr>
              <a:t>（思考你的风格发展措施）</a:t>
            </a:r>
          </a:p>
          <a:p>
            <a:pPr marL="342900" indent="-342900">
              <a:lnSpc>
                <a:spcPct val="95000"/>
              </a:lnSpc>
              <a:buFont typeface="Wingdings" panose="05000000000000000000" pitchFamily="2" charset="2"/>
              <a:buChar char="§"/>
              <a:defRPr sz="2000"/>
            </a:pPr>
            <a:r>
              <a:rPr lang="zh-CN" altLang="en-US" dirty="0">
                <a:ea typeface="Noto Sans CJK SC Regular" panose="020B0500000000000000" pitchFamily="34" charset="-128"/>
              </a:rPr>
              <a:t>您将采取什么措施来提高与该客户相处的变通能力</a:t>
            </a:r>
            <a:r>
              <a:rPr lang="en-US" altLang="zh-CN" dirty="0">
                <a:ea typeface="Noto Sans CJK SC Regular" panose="020B0500000000000000" pitchFamily="34" charset="-128"/>
              </a:rPr>
              <a:t>? </a:t>
            </a:r>
            <a:endParaRPr lang="zh-CN" altLang="en-US" dirty="0">
              <a:ea typeface="Noto Sans CJK SC Regular" panose="020B0500000000000000" pitchFamily="34" charset="-128"/>
            </a:endParaRPr>
          </a:p>
          <a:p>
            <a:pPr marL="342900" indent="-342900">
              <a:lnSpc>
                <a:spcPct val="95000"/>
              </a:lnSpc>
              <a:buFont typeface="Wingdings" panose="05000000000000000000" pitchFamily="2" charset="2"/>
              <a:buChar char="§"/>
              <a:defRPr sz="2000"/>
            </a:pPr>
            <a:r>
              <a:rPr lang="zh-CN" altLang="en-US" dirty="0">
                <a:ea typeface="Noto Sans CJK SC Regular" panose="020B0500000000000000" pitchFamily="34" charset="-128"/>
              </a:rPr>
              <a:t>在你的分组中，讨论你的计划并获得小组的反馈。</a:t>
            </a:r>
          </a:p>
        </p:txBody>
      </p:sp>
      <p:sp>
        <p:nvSpPr>
          <p:cNvPr id="4" name="Slide Number Placeholder 3">
            <a:extLst>
              <a:ext uri="{FF2B5EF4-FFF2-40B4-BE49-F238E27FC236}">
                <a16:creationId xmlns:a16="http://schemas.microsoft.com/office/drawing/2014/main" id="{698A82B1-C833-478F-9B1A-174FEAEAA669}"/>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75</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0498C21C-47C5-422C-BCFC-86FC3A022A3A}"/>
              </a:ext>
            </a:extLst>
          </p:cNvPr>
          <p:cNvSpPr>
            <a:spLocks noGrp="1"/>
          </p:cNvSpPr>
          <p:nvPr>
            <p:ph type="ftr" sz="quarter" idx="13"/>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6" name="Picture 5" descr="A group of people in a meeting  Description automatically generated">
            <a:extLst>
              <a:ext uri="{FF2B5EF4-FFF2-40B4-BE49-F238E27FC236}">
                <a16:creationId xmlns:a16="http://schemas.microsoft.com/office/drawing/2014/main" id="{F876516B-B85C-4604-AE52-7E6A63550739}"/>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5CCA5A35-6481-4094-B81A-AE605AE45AD4}"/>
              </a:ext>
            </a:extLst>
          </p:cNvPr>
          <p:cNvSpPr txBox="1">
            <a:spLocks/>
          </p:cNvSpPr>
          <p:nvPr/>
        </p:nvSpPr>
        <p:spPr>
          <a:xfrm>
            <a:off x="9248195" y="6406861"/>
            <a:ext cx="2743200" cy="282575"/>
          </a:xfrm>
          <a:prstGeom prst="rect">
            <a:avLst/>
          </a:prstGeom>
        </p:spPr>
        <p:txBody>
          <a:bodyPr vert="horz" lIns="0" tIns="0" rIns="0" bIns="0" anchor="t" anchorCtr="0"/>
          <a:lstStyle>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CF60C-C85D-47C0-8597-E3BF95F18FA3}" type="slidenum">
              <a:rPr lang="en-US" altLang="zh-CN" smtClean="0">
                <a:ea typeface="Noto Sans CJK SC Regular" panose="020B0500000000000000" pitchFamily="34" charset="-128"/>
              </a:rPr>
              <a:t>75</a:t>
            </a:fld>
            <a:endParaRPr lang="zh-CN" altLang="en-US" dirty="0">
              <a:ea typeface="Noto Sans CJK SC Regular" panose="020B0500000000000000" pitchFamily="34" charset="-128"/>
            </a:endParaRPr>
          </a:p>
        </p:txBody>
      </p:sp>
    </p:spTree>
    <p:extLst>
      <p:ext uri="{BB962C8B-B14F-4D97-AF65-F5344CB8AC3E}">
        <p14:creationId xmlns:p14="http://schemas.microsoft.com/office/powerpoint/2010/main" val="32523027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p:txBody>
          <a:bodyPr wrap="square"/>
          <a:lstStyle/>
          <a:p>
            <a:r>
              <a:rPr lang="zh-CN" altLang="en-US" dirty="0">
                <a:solidFill>
                  <a:schemeClr val="accent2"/>
                </a:solidFill>
                <a:ea typeface="Noto Sans CJK SC Bold" panose="020B0800000000000000" pitchFamily="34" charset="-128"/>
              </a:rPr>
              <a:t>无形中观察变通能力</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63063" y="6518275"/>
            <a:ext cx="2743200" cy="282575"/>
          </a:xfrm>
        </p:spPr>
        <p:txBody>
          <a:bodyPr/>
          <a:lstStyle/>
          <a:p>
            <a:fld id="{1B1CF60C-C85D-47C0-8597-E3BF95F18FA3}" type="slidenum">
              <a:rPr lang="en-US" altLang="zh-CN" smtClean="0">
                <a:ea typeface="Noto Sans CJK SC Regular" panose="020B0500000000000000" pitchFamily="34" charset="-128"/>
              </a:rPr>
              <a:t>76</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4260425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3E6171-F966-1A47-A398-98D0F079E7F1}"/>
              </a:ext>
            </a:extLst>
          </p:cNvPr>
          <p:cNvSpPr>
            <a:spLocks noGrp="1"/>
          </p:cNvSpPr>
          <p:nvPr>
            <p:ph type="sldNum" sz="quarter" idx="12"/>
          </p:nvPr>
        </p:nvSpPr>
        <p:spPr bwMode="gray"/>
        <p:txBody>
          <a:bodyPr wrap="square">
            <a:noAutofit/>
          </a:bodyPr>
          <a:lstStyle/>
          <a:p>
            <a:fld id="{1B1CF60C-C85D-47C0-8597-E3BF95F18FA3}" type="slidenum">
              <a:rPr lang="en-US" altLang="zh-CN" smtClean="0">
                <a:ea typeface="Noto Sans CJK SC Regular" panose="020B0500000000000000" pitchFamily="34" charset="-128"/>
              </a:rPr>
              <a:t>77</a:t>
            </a:fld>
            <a:endParaRPr lang="zh-CN" altLang="en-US" dirty="0">
              <a:ea typeface="Noto Sans CJK SC Regular" panose="020B0500000000000000" pitchFamily="34" charset="-128"/>
            </a:endParaRPr>
          </a:p>
        </p:txBody>
      </p:sp>
      <p:sp>
        <p:nvSpPr>
          <p:cNvPr id="6" name="Footer Placeholder 5">
            <a:extLst>
              <a:ext uri="{FF2B5EF4-FFF2-40B4-BE49-F238E27FC236}">
                <a16:creationId xmlns:a16="http://schemas.microsoft.com/office/drawing/2014/main" id="{AB700BBA-34EF-DC4D-B7B6-810D293CB97F}"/>
              </a:ext>
            </a:extLst>
          </p:cNvPr>
          <p:cNvSpPr>
            <a:spLocks noGrp="1"/>
          </p:cNvSpPr>
          <p:nvPr>
            <p:ph type="ftr" sz="quarter" idx="13"/>
          </p:nvPr>
        </p:nvSpPr>
        <p:spPr bwMode="gray"/>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9" name="Freeform: Shape 8">
            <a:extLst>
              <a:ext uri="{FF2B5EF4-FFF2-40B4-BE49-F238E27FC236}">
                <a16:creationId xmlns:a16="http://schemas.microsoft.com/office/drawing/2014/main" id="{B2B295F1-5949-4CF2-AC2E-9723645FB4E3}"/>
              </a:ext>
            </a:extLst>
          </p:cNvPr>
          <p:cNvSpPr>
            <a:spLocks noChangeArrowheads="1"/>
          </p:cNvSpPr>
          <p:nvPr/>
        </p:nvSpPr>
        <p:spPr bwMode="gray">
          <a:xfrm>
            <a:off x="4760423" y="16289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bg1"/>
                </a:solidFill>
              </a:defRPr>
            </a:pPr>
            <a:r>
              <a:rPr lang="zh-CN" altLang="en-US" dirty="0">
                <a:ea typeface="Noto Sans CJK SC Regular" panose="020B0500000000000000" pitchFamily="34" charset="-128"/>
              </a:rPr>
              <a:t>看看你是否有机会查看我发的关于</a:t>
            </a:r>
            <a:br>
              <a:rPr lang="en-US" altLang="zh-CN" dirty="0">
                <a:ea typeface="Noto Sans CJK SC Regular" panose="020B0500000000000000" pitchFamily="34" charset="-128"/>
              </a:rPr>
            </a:br>
            <a:r>
              <a:rPr lang="zh-CN" altLang="en-US" dirty="0">
                <a:ea typeface="Noto Sans CJK SC Regular" panose="020B0500000000000000" pitchFamily="34" charset="-128"/>
              </a:rPr>
              <a:t>最新技术升级的视频。你怎么看</a:t>
            </a:r>
            <a:r>
              <a:rPr lang="en-US" altLang="zh-CN" dirty="0">
                <a:ea typeface="Noto Sans CJK SC Regular" panose="020B0500000000000000" pitchFamily="34" charset="-128"/>
              </a:rPr>
              <a:t>? </a:t>
            </a:r>
            <a:endParaRPr lang="zh-CN" altLang="en-US" dirty="0">
              <a:ea typeface="Noto Sans CJK SC Regular" panose="020B0500000000000000" pitchFamily="34" charset="-128"/>
            </a:endParaRPr>
          </a:p>
        </p:txBody>
      </p:sp>
    </p:spTree>
    <p:extLst>
      <p:ext uri="{BB962C8B-B14F-4D97-AF65-F5344CB8AC3E}">
        <p14:creationId xmlns:p14="http://schemas.microsoft.com/office/powerpoint/2010/main" val="18209019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7BE93A5-4EA9-DF4B-ADD9-B38844BD9B32}"/>
              </a:ext>
            </a:extLst>
          </p:cNvPr>
          <p:cNvSpPr>
            <a:spLocks noGrp="1"/>
          </p:cNvSpPr>
          <p:nvPr>
            <p:ph type="sldNum" sz="quarter" idx="12"/>
          </p:nvPr>
        </p:nvSpPr>
        <p:spPr bwMode="gray">
          <a:xfrm>
            <a:off x="9220200" y="6438900"/>
            <a:ext cx="2743200" cy="153888"/>
          </a:xfrm>
        </p:spPr>
        <p:txBody>
          <a:bodyPr wrap="square">
            <a:noAutofit/>
          </a:bodyPr>
          <a:lstStyle/>
          <a:p>
            <a:fld id="{1B1CF60C-C85D-47C0-8597-E3BF95F18FA3}" type="slidenum">
              <a:rPr lang="en-US" altLang="zh-CN" smtClean="0">
                <a:ea typeface="Noto Sans CJK SC Regular" panose="020B0500000000000000" pitchFamily="34" charset="-128"/>
              </a:rPr>
              <a:t>78</a:t>
            </a:fld>
            <a:endParaRPr lang="zh-CN" altLang="en-US" dirty="0">
              <a:ea typeface="Noto Sans CJK SC Regular" panose="020B0500000000000000" pitchFamily="34" charset="-128"/>
            </a:endParaRPr>
          </a:p>
        </p:txBody>
      </p:sp>
      <p:sp>
        <p:nvSpPr>
          <p:cNvPr id="6" name="Footer Placeholder 5">
            <a:extLst>
              <a:ext uri="{FF2B5EF4-FFF2-40B4-BE49-F238E27FC236}">
                <a16:creationId xmlns:a16="http://schemas.microsoft.com/office/drawing/2014/main" id="{033B08D9-FC3C-5648-85B9-B84B86E78E82}"/>
              </a:ext>
            </a:extLst>
          </p:cNvPr>
          <p:cNvSpPr>
            <a:spLocks noGrp="1"/>
          </p:cNvSpPr>
          <p:nvPr>
            <p:ph type="ftr" sz="quarter" idx="13"/>
          </p:nvPr>
        </p:nvSpPr>
        <p:spPr bwMode="gray">
          <a:xfrm>
            <a:off x="228600" y="6438900"/>
            <a:ext cx="7924800" cy="153888"/>
          </a:xfrm>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9" name="Freeform: Shape 8">
            <a:extLst>
              <a:ext uri="{FF2B5EF4-FFF2-40B4-BE49-F238E27FC236}">
                <a16:creationId xmlns:a16="http://schemas.microsoft.com/office/drawing/2014/main" id="{F0AD5071-10CF-408F-905F-7FAF4D4B8ED7}"/>
              </a:ext>
            </a:extLst>
          </p:cNvPr>
          <p:cNvSpPr>
            <a:spLocks noChangeArrowheads="1"/>
          </p:cNvSpPr>
          <p:nvPr/>
        </p:nvSpPr>
        <p:spPr bwMode="gray">
          <a:xfrm flipH="1">
            <a:off x="534787" y="517488"/>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en-US" altLang="zh-CN" dirty="0">
                <a:ea typeface="Noto Sans CJK SC Regular" panose="020B0500000000000000" pitchFamily="34" charset="-128"/>
              </a:rPr>
              <a:t>Hi</a:t>
            </a:r>
            <a:r>
              <a:rPr lang="zh-CN" altLang="en-US" dirty="0">
                <a:ea typeface="Noto Sans CJK SC Regular" panose="020B0500000000000000" pitchFamily="34" charset="-128"/>
              </a:rPr>
              <a:t>！很快就会发生很多变化。</a:t>
            </a:r>
            <a:br>
              <a:rPr lang="en-US" altLang="zh-CN" dirty="0">
                <a:ea typeface="Noto Sans CJK SC Regular" panose="020B0500000000000000" pitchFamily="34" charset="-128"/>
              </a:rPr>
            </a:br>
            <a:r>
              <a:rPr lang="zh-CN" altLang="en-US" dirty="0">
                <a:ea typeface="Noto Sans CJK SC Regular" panose="020B0500000000000000" pitchFamily="34" charset="-128"/>
              </a:rPr>
              <a:t>我的团队需要接受关于新功能的培训。</a:t>
            </a:r>
            <a:br>
              <a:rPr lang="en-US" altLang="zh-CN" dirty="0">
                <a:ea typeface="Noto Sans CJK SC Regular" panose="020B0500000000000000" pitchFamily="34" charset="-128"/>
              </a:rPr>
            </a:br>
            <a:r>
              <a:rPr lang="zh-CN" altLang="en-US" dirty="0">
                <a:ea typeface="Noto Sans CJK SC Regular" panose="020B0500000000000000" pitchFamily="34" charset="-128"/>
              </a:rPr>
              <a:t>你能帮帮我们吗</a:t>
            </a:r>
            <a:r>
              <a:rPr lang="en-US" altLang="zh-CN" dirty="0">
                <a:ea typeface="Noto Sans CJK SC Regular" panose="020B0500000000000000" pitchFamily="34" charset="-128"/>
              </a:rPr>
              <a:t>? </a:t>
            </a:r>
            <a:endParaRPr lang="zh-CN" altLang="en-US" dirty="0">
              <a:ea typeface="Noto Sans CJK SC Regular" panose="020B0500000000000000" pitchFamily="34" charset="-128"/>
            </a:endParaRPr>
          </a:p>
        </p:txBody>
      </p:sp>
      <p:sp>
        <p:nvSpPr>
          <p:cNvPr id="10" name="Freeform: Shape 9">
            <a:extLst>
              <a:ext uri="{FF2B5EF4-FFF2-40B4-BE49-F238E27FC236}">
                <a16:creationId xmlns:a16="http://schemas.microsoft.com/office/drawing/2014/main" id="{801EAA51-AB9B-4639-9750-946419F037E4}"/>
              </a:ext>
            </a:extLst>
          </p:cNvPr>
          <p:cNvSpPr>
            <a:spLocks noChangeArrowheads="1"/>
          </p:cNvSpPr>
          <p:nvPr/>
        </p:nvSpPr>
        <p:spPr bwMode="gray">
          <a:xfrm>
            <a:off x="538453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bg1"/>
                </a:solidFill>
              </a:defRPr>
            </a:pPr>
            <a:r>
              <a:rPr lang="zh-CN" altLang="en-US" dirty="0">
                <a:ea typeface="Noto Sans CJK SC Regular" panose="020B0500000000000000" pitchFamily="34" charset="-128"/>
              </a:rPr>
              <a:t>看起来有很多变化，但是这些升级将帮</a:t>
            </a:r>
            <a:br>
              <a:rPr lang="en-US" altLang="zh-CN" dirty="0">
                <a:ea typeface="Noto Sans CJK SC Regular" panose="020B0500000000000000" pitchFamily="34" charset="-128"/>
              </a:rPr>
            </a:br>
            <a:r>
              <a:rPr lang="zh-CN" altLang="en-US" dirty="0">
                <a:ea typeface="Noto Sans CJK SC Regular" panose="020B0500000000000000" pitchFamily="34" charset="-128"/>
              </a:rPr>
              <a:t>助你的团队更好地协作。我将为你的团队</a:t>
            </a:r>
            <a:br>
              <a:rPr lang="en-US" altLang="zh-CN" dirty="0">
                <a:ea typeface="Noto Sans CJK SC Regular" panose="020B0500000000000000" pitchFamily="34" charset="-128"/>
              </a:rPr>
            </a:br>
            <a:r>
              <a:rPr lang="zh-CN" altLang="en-US" dirty="0">
                <a:ea typeface="Noto Sans CJK SC Regular" panose="020B0500000000000000" pitchFamily="34" charset="-128"/>
              </a:rPr>
              <a:t>制定一个计划，以防发生任何问题。</a:t>
            </a:r>
            <a:br>
              <a:rPr lang="en-US" altLang="zh-CN" dirty="0">
                <a:ea typeface="Noto Sans CJK SC Regular" panose="020B0500000000000000" pitchFamily="34" charset="-128"/>
              </a:rPr>
            </a:br>
            <a:r>
              <a:rPr lang="zh-CN" altLang="en-US" dirty="0">
                <a:ea typeface="Noto Sans CJK SC Regular" panose="020B0500000000000000" pitchFamily="34" charset="-128"/>
              </a:rPr>
              <a:t>我为你和你的团队而来！</a:t>
            </a:r>
          </a:p>
        </p:txBody>
      </p:sp>
    </p:spTree>
    <p:extLst>
      <p:ext uri="{BB962C8B-B14F-4D97-AF65-F5344CB8AC3E}">
        <p14:creationId xmlns:p14="http://schemas.microsoft.com/office/powerpoint/2010/main" val="1176563012"/>
      </p:ext>
    </p:extLst>
  </p:cSld>
  <p:clrMapOvr>
    <a:masterClrMapping/>
  </p:clrMapOvr>
  <p:transition spd="slow">
    <p:push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7816229-3235-204D-9579-93BE0D538BDD}"/>
              </a:ext>
            </a:extLst>
          </p:cNvPr>
          <p:cNvSpPr>
            <a:spLocks noGrp="1"/>
          </p:cNvSpPr>
          <p:nvPr>
            <p:ph type="sldNum" sz="quarter" idx="12"/>
          </p:nvPr>
        </p:nvSpPr>
        <p:spPr bwMode="gray"/>
        <p:txBody>
          <a:bodyPr wrap="square">
            <a:noAutofit/>
          </a:bodyPr>
          <a:lstStyle/>
          <a:p>
            <a:fld id="{1B1CF60C-C85D-47C0-8597-E3BF95F18FA3}" type="slidenum">
              <a:rPr lang="en-US" altLang="zh-CN" smtClean="0">
                <a:ea typeface="Noto Sans CJK SC Regular" panose="020B0500000000000000" pitchFamily="34" charset="-128"/>
              </a:rPr>
              <a:t>79</a:t>
            </a:fld>
            <a:endParaRPr lang="zh-CN" altLang="en-US" dirty="0">
              <a:ea typeface="Noto Sans CJK SC Regular" panose="020B0500000000000000" pitchFamily="34" charset="-128"/>
            </a:endParaRPr>
          </a:p>
        </p:txBody>
      </p:sp>
      <p:sp>
        <p:nvSpPr>
          <p:cNvPr id="6" name="Footer Placeholder 5">
            <a:extLst>
              <a:ext uri="{FF2B5EF4-FFF2-40B4-BE49-F238E27FC236}">
                <a16:creationId xmlns:a16="http://schemas.microsoft.com/office/drawing/2014/main" id="{F5D36494-A596-464E-B168-99E9F51221F7}"/>
              </a:ext>
            </a:extLst>
          </p:cNvPr>
          <p:cNvSpPr>
            <a:spLocks noGrp="1"/>
          </p:cNvSpPr>
          <p:nvPr>
            <p:ph type="ftr" sz="quarter" idx="13"/>
          </p:nvPr>
        </p:nvSpPr>
        <p:spPr bwMode="gray"/>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7" name="Freeform: Shape 6">
            <a:extLst>
              <a:ext uri="{FF2B5EF4-FFF2-40B4-BE49-F238E27FC236}">
                <a16:creationId xmlns:a16="http://schemas.microsoft.com/office/drawing/2014/main" id="{260AC26E-34E5-4219-86E7-E5BD8B09F052}"/>
              </a:ext>
            </a:extLst>
          </p:cNvPr>
          <p:cNvSpPr>
            <a:spLocks noChangeArrowheads="1"/>
          </p:cNvSpPr>
          <p:nvPr/>
        </p:nvSpPr>
        <p:spPr bwMode="gray">
          <a:xfrm flipH="1">
            <a:off x="534787" y="517488"/>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zh-CN" altLang="en-US" dirty="0">
                <a:ea typeface="Noto Sans CJK SC Regular" panose="020B0500000000000000" pitchFamily="34" charset="-128"/>
              </a:rPr>
              <a:t>真让人兴奋！我匆匆看了下，</a:t>
            </a:r>
            <a:br>
              <a:rPr lang="en-US" altLang="zh-CN" dirty="0">
                <a:ea typeface="Noto Sans CJK SC Regular" panose="020B0500000000000000" pitchFamily="34" charset="-128"/>
              </a:rPr>
            </a:br>
            <a:r>
              <a:rPr lang="zh-CN" altLang="en-US" dirty="0">
                <a:ea typeface="Noto Sans CJK SC Regular" panose="020B0500000000000000" pitchFamily="34" charset="-128"/>
              </a:rPr>
              <a:t>新功能似乎很不错！</a:t>
            </a:r>
          </a:p>
          <a:p>
            <a:pPr algn="ctr" eaLnBrk="1" hangingPunct="1">
              <a:spcBef>
                <a:spcPct val="0"/>
              </a:spcBef>
              <a:buClrTx/>
              <a:buSzTx/>
              <a:buFontTx/>
              <a:buNone/>
              <a:defRPr sz="2200">
                <a:solidFill>
                  <a:schemeClr val="tx2"/>
                </a:solidFill>
              </a:defRPr>
            </a:pPr>
            <a:r>
              <a:rPr lang="zh-CN" altLang="en-US" dirty="0">
                <a:ea typeface="Noto Sans CJK SC Regular" panose="020B0500000000000000" pitchFamily="34" charset="-128"/>
              </a:rPr>
              <a:t>我下周打给你！</a:t>
            </a:r>
          </a:p>
        </p:txBody>
      </p:sp>
      <p:sp>
        <p:nvSpPr>
          <p:cNvPr id="8" name="Freeform: Shape 7">
            <a:extLst>
              <a:ext uri="{FF2B5EF4-FFF2-40B4-BE49-F238E27FC236}">
                <a16:creationId xmlns:a16="http://schemas.microsoft.com/office/drawing/2014/main" id="{BBB66D75-0082-483E-9E25-4E6411A2DE4E}"/>
              </a:ext>
            </a:extLst>
          </p:cNvPr>
          <p:cNvSpPr>
            <a:spLocks noChangeArrowheads="1"/>
          </p:cNvSpPr>
          <p:nvPr/>
        </p:nvSpPr>
        <p:spPr bwMode="gray">
          <a:xfrm>
            <a:off x="538453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bg1"/>
                </a:solidFill>
              </a:defRPr>
            </a:pPr>
            <a:r>
              <a:rPr lang="zh-CN" altLang="en-US" dirty="0">
                <a:ea typeface="Noto Sans CJK SC Regular" panose="020B0500000000000000" pitchFamily="34" charset="-128"/>
              </a:rPr>
              <a:t>是啊，升级应该没问题。以后再聊。</a:t>
            </a:r>
          </a:p>
        </p:txBody>
      </p:sp>
    </p:spTree>
    <p:extLst>
      <p:ext uri="{BB962C8B-B14F-4D97-AF65-F5344CB8AC3E}">
        <p14:creationId xmlns:p14="http://schemas.microsoft.com/office/powerpoint/2010/main" val="390398423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1143000" y="2316163"/>
            <a:ext cx="7747000" cy="1968499"/>
          </a:xfrm>
        </p:spPr>
        <p:txBody>
          <a:bodyPr wrap="square">
            <a:noAutofit/>
          </a:bodyPr>
          <a:lstStyle/>
          <a:p>
            <a:pPr>
              <a:defRPr>
                <a:solidFill>
                  <a:schemeClr val="accent2"/>
                </a:solidFill>
              </a:defRPr>
            </a:pPr>
            <a:r>
              <a:rPr lang="zh-CN" altLang="en-US">
                <a:ea typeface="Noto Sans CJK SC Bold" panose="020B0800000000000000" pitchFamily="34" charset="-128"/>
              </a:rPr>
              <a:t>行为的维度</a:t>
            </a:r>
            <a:endParaRPr lang="zh-CN" altLang="en-US" dirty="0">
              <a:ea typeface="Noto Sans CJK SC Bold" panose="020B0800000000000000" pitchFamily="34" charset="-128"/>
            </a:endParaRPr>
          </a:p>
        </p:txBody>
      </p:sp>
      <p:sp>
        <p:nvSpPr>
          <p:cNvPr id="7" name="Text Placeholder 6">
            <a:extLst>
              <a:ext uri="{FF2B5EF4-FFF2-40B4-BE49-F238E27FC236}">
                <a16:creationId xmlns:a16="http://schemas.microsoft.com/office/drawing/2014/main" id="{CFA1A3AB-5D2C-46F9-BA0F-C37D32D4F3A2}"/>
              </a:ext>
            </a:extLst>
          </p:cNvPr>
          <p:cNvSpPr>
            <a:spLocks noGrp="1"/>
          </p:cNvSpPr>
          <p:nvPr>
            <p:ph type="body" idx="1"/>
          </p:nvPr>
        </p:nvSpPr>
        <p:spPr>
          <a:xfrm>
            <a:off x="1143000" y="4465582"/>
            <a:ext cx="6877050" cy="1346255"/>
          </a:xfrm>
        </p:spPr>
        <p:txBody>
          <a:bodyPr wrap="square">
            <a:noAutofit/>
          </a:bodyPr>
          <a:lstStyle/>
          <a:p>
            <a:pPr>
              <a:defRPr>
                <a:solidFill>
                  <a:schemeClr val="tx1">
                    <a:lumMod val="65000"/>
                    <a:lumOff val="35000"/>
                  </a:schemeClr>
                </a:solidFill>
              </a:defRPr>
            </a:pPr>
            <a:r>
              <a:rPr lang="zh-CN" altLang="en-US" dirty="0">
                <a:ea typeface="Noto Sans CJK SC Regular" panose="020B0500000000000000" pitchFamily="34" charset="-128"/>
              </a:rPr>
              <a:t>自主性和响应性</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a:xfrm>
            <a:off x="9220200" y="6297612"/>
            <a:ext cx="2743200" cy="282575"/>
          </a:xfrm>
        </p:spPr>
        <p:txBody>
          <a:bodyPr wrap="square">
            <a:noAutofit/>
          </a:bodyPr>
          <a:lstStyle/>
          <a:p>
            <a:fld id="{1B1CF60C-C85D-47C0-8597-E3BF95F18FA3}" type="slidenum">
              <a:rPr lang="en-US" altLang="zh-CN" smtClean="0">
                <a:ea typeface="Noto Sans CJK SC Regular" panose="020B0500000000000000" pitchFamily="34" charset="-128"/>
              </a:rPr>
              <a:t>8</a:t>
            </a:fld>
            <a:endParaRPr lang="zh-CN" altLang="en-US" dirty="0">
              <a:ea typeface="Noto Sans CJK SC Regular" panose="020B0500000000000000" pitchFamily="34" charset="-128"/>
            </a:endParaRPr>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a:xfrm>
            <a:off x="228600" y="6438900"/>
            <a:ext cx="7924800" cy="282575"/>
          </a:xfrm>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27044843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A8FDDC2-9747-6045-BD4F-C56208C71D84}"/>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80</a:t>
            </a:fld>
            <a:endParaRPr lang="zh-CN" altLang="en-US" dirty="0">
              <a:ea typeface="Noto Sans CJK SC Regular" panose="020B0500000000000000" pitchFamily="34" charset="-128"/>
            </a:endParaRPr>
          </a:p>
        </p:txBody>
      </p:sp>
      <p:sp>
        <p:nvSpPr>
          <p:cNvPr id="6" name="Footer Placeholder 5">
            <a:extLst>
              <a:ext uri="{FF2B5EF4-FFF2-40B4-BE49-F238E27FC236}">
                <a16:creationId xmlns:a16="http://schemas.microsoft.com/office/drawing/2014/main" id="{BDEF8FE2-1DEE-4B4C-BE6F-6006EBB50396}"/>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7" name="Freeform: Shape 6">
            <a:extLst>
              <a:ext uri="{FF2B5EF4-FFF2-40B4-BE49-F238E27FC236}">
                <a16:creationId xmlns:a16="http://schemas.microsoft.com/office/drawing/2014/main" id="{9C021503-4A02-4D86-971E-196FC9F61DC8}"/>
              </a:ext>
            </a:extLst>
          </p:cNvPr>
          <p:cNvSpPr>
            <a:spLocks noChangeArrowheads="1"/>
          </p:cNvSpPr>
          <p:nvPr/>
        </p:nvSpPr>
        <p:spPr bwMode="auto">
          <a:xfrm flipH="1">
            <a:off x="534787" y="517488"/>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zh-CN" altLang="en-US" dirty="0">
                <a:ea typeface="Noto Sans CJK SC Regular" panose="020B0500000000000000" pitchFamily="34" charset="-128"/>
              </a:rPr>
              <a:t>我认为新的升级将帮助我们变得更有效率，</a:t>
            </a:r>
            <a:br>
              <a:rPr lang="en-US" altLang="zh-CN" dirty="0">
                <a:ea typeface="Noto Sans CJK SC Regular" panose="020B0500000000000000" pitchFamily="34" charset="-128"/>
              </a:rPr>
            </a:br>
            <a:r>
              <a:rPr lang="zh-CN" altLang="en-US" dirty="0">
                <a:ea typeface="Noto Sans CJK SC Regular" panose="020B0500000000000000" pitchFamily="34" charset="-128"/>
              </a:rPr>
              <a:t>节省一些精力。但在我们采用新版本之前，</a:t>
            </a:r>
            <a:br>
              <a:rPr lang="en-US" altLang="zh-CN" dirty="0">
                <a:ea typeface="Noto Sans CJK SC Regular" panose="020B0500000000000000" pitchFamily="34" charset="-128"/>
              </a:rPr>
            </a:br>
            <a:r>
              <a:rPr lang="zh-CN" altLang="en-US" dirty="0">
                <a:ea typeface="Noto Sans CJK SC Regular" panose="020B0500000000000000" pitchFamily="34" charset="-128"/>
              </a:rPr>
              <a:t>我们需要计划对我的团队进行培训。</a:t>
            </a:r>
            <a:br>
              <a:rPr lang="en-US" altLang="zh-CN" dirty="0">
                <a:ea typeface="Noto Sans CJK SC Regular" panose="020B0500000000000000" pitchFamily="34" charset="-128"/>
              </a:rPr>
            </a:br>
            <a:r>
              <a:rPr lang="zh-CN" altLang="en-US" dirty="0">
                <a:ea typeface="Noto Sans CJK SC Regular" panose="020B0500000000000000" pitchFamily="34" charset="-128"/>
              </a:rPr>
              <a:t>你有没有这方面的相应流程</a:t>
            </a:r>
            <a:r>
              <a:rPr lang="en-US" altLang="zh-CN" dirty="0">
                <a:ea typeface="Noto Sans CJK SC Regular" panose="020B0500000000000000" pitchFamily="34" charset="-128"/>
              </a:rPr>
              <a:t>? </a:t>
            </a:r>
            <a:endParaRPr lang="zh-CN" altLang="en-US" dirty="0">
              <a:ea typeface="Noto Sans CJK SC Regular" panose="020B0500000000000000" pitchFamily="34" charset="-128"/>
            </a:endParaRPr>
          </a:p>
        </p:txBody>
      </p:sp>
      <p:sp>
        <p:nvSpPr>
          <p:cNvPr id="8" name="Freeform: Shape 7">
            <a:extLst>
              <a:ext uri="{FF2B5EF4-FFF2-40B4-BE49-F238E27FC236}">
                <a16:creationId xmlns:a16="http://schemas.microsoft.com/office/drawing/2014/main" id="{161D621B-25C0-4251-9AA4-AAF59CD19678}"/>
              </a:ext>
            </a:extLst>
          </p:cNvPr>
          <p:cNvSpPr>
            <a:spLocks noChangeArrowheads="1"/>
          </p:cNvSpPr>
          <p:nvPr/>
        </p:nvSpPr>
        <p:spPr bwMode="auto">
          <a:xfrm>
            <a:off x="538453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bg1"/>
                </a:solidFill>
              </a:defRPr>
            </a:pPr>
            <a:r>
              <a:rPr lang="zh-CN" altLang="en-US" dirty="0">
                <a:ea typeface="Noto Sans CJK SC Regular" panose="020B0500000000000000" pitchFamily="34" charset="-128"/>
              </a:rPr>
              <a:t>我们已经对升级进行了测试，证明它</a:t>
            </a:r>
            <a:br>
              <a:rPr lang="en-US" altLang="zh-CN" dirty="0">
                <a:ea typeface="Noto Sans CJK SC Regular" panose="020B0500000000000000" pitchFamily="34" charset="-128"/>
              </a:rPr>
            </a:br>
            <a:r>
              <a:rPr lang="zh-CN" altLang="en-US" dirty="0">
                <a:ea typeface="Noto Sans CJK SC Regular" panose="020B0500000000000000" pitchFamily="34" charset="-128"/>
              </a:rPr>
              <a:t>们的性能有显著改进。我会把这些数据</a:t>
            </a:r>
            <a:br>
              <a:rPr lang="en-US" altLang="zh-CN" dirty="0">
                <a:ea typeface="Noto Sans CJK SC Regular" panose="020B0500000000000000" pitchFamily="34" charset="-128"/>
              </a:rPr>
            </a:br>
            <a:r>
              <a:rPr lang="zh-CN" altLang="en-US" dirty="0">
                <a:ea typeface="Noto Sans CJK SC Regular" panose="020B0500000000000000" pitchFamily="34" charset="-128"/>
              </a:rPr>
              <a:t>连同培训日程和可用日期一起发给你。</a:t>
            </a:r>
            <a:br>
              <a:rPr lang="en-US" altLang="zh-CN" dirty="0">
                <a:ea typeface="Noto Sans CJK SC Regular" panose="020B0500000000000000" pitchFamily="34" charset="-128"/>
              </a:rPr>
            </a:br>
            <a:r>
              <a:rPr lang="zh-CN" altLang="en-US" dirty="0">
                <a:ea typeface="Noto Sans CJK SC Regular" panose="020B0500000000000000" pitchFamily="34" charset="-128"/>
              </a:rPr>
              <a:t>还有什么别的需要帮忙，记得告诉我。</a:t>
            </a:r>
          </a:p>
        </p:txBody>
      </p:sp>
    </p:spTree>
    <p:extLst>
      <p:ext uri="{BB962C8B-B14F-4D97-AF65-F5344CB8AC3E}">
        <p14:creationId xmlns:p14="http://schemas.microsoft.com/office/powerpoint/2010/main" val="150717732"/>
      </p:ext>
    </p:extLst>
  </p:cSld>
  <p:clrMapOvr>
    <a:masterClrMapping/>
  </p:clrMapOvr>
  <p:transition spd="slow">
    <p:push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03B841F-8F49-BC44-91A4-890ABC183698}"/>
              </a:ext>
            </a:extLst>
          </p:cNvPr>
          <p:cNvSpPr>
            <a:spLocks noGrp="1"/>
          </p:cNvSpPr>
          <p:nvPr>
            <p:ph type="sldNum" sz="quarter" idx="12"/>
          </p:nvPr>
        </p:nvSpPr>
        <p:spPr bwMode="gray"/>
        <p:txBody>
          <a:bodyPr wrap="square">
            <a:noAutofit/>
          </a:bodyPr>
          <a:lstStyle/>
          <a:p>
            <a:fld id="{1B1CF60C-C85D-47C0-8597-E3BF95F18FA3}" type="slidenum">
              <a:rPr lang="en-US" altLang="zh-CN" smtClean="0">
                <a:ea typeface="Noto Sans CJK SC Regular" panose="020B0500000000000000" pitchFamily="34" charset="-128"/>
              </a:rPr>
              <a:t>81</a:t>
            </a:fld>
            <a:endParaRPr lang="zh-CN" altLang="en-US" dirty="0">
              <a:ea typeface="Noto Sans CJK SC Regular" panose="020B0500000000000000" pitchFamily="34" charset="-128"/>
            </a:endParaRPr>
          </a:p>
        </p:txBody>
      </p:sp>
      <p:sp>
        <p:nvSpPr>
          <p:cNvPr id="6" name="Footer Placeholder 5">
            <a:extLst>
              <a:ext uri="{FF2B5EF4-FFF2-40B4-BE49-F238E27FC236}">
                <a16:creationId xmlns:a16="http://schemas.microsoft.com/office/drawing/2014/main" id="{474B1028-679C-4C43-8BD6-2AA1085BED07}"/>
              </a:ext>
            </a:extLst>
          </p:cNvPr>
          <p:cNvSpPr>
            <a:spLocks noGrp="1"/>
          </p:cNvSpPr>
          <p:nvPr>
            <p:ph type="ftr" sz="quarter" idx="13"/>
          </p:nvPr>
        </p:nvSpPr>
        <p:spPr bwMode="gray"/>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7" name="Freeform: Shape 6">
            <a:extLst>
              <a:ext uri="{FF2B5EF4-FFF2-40B4-BE49-F238E27FC236}">
                <a16:creationId xmlns:a16="http://schemas.microsoft.com/office/drawing/2014/main" id="{30279267-F4AD-4E37-AC51-FCAF366623A8}"/>
              </a:ext>
            </a:extLst>
          </p:cNvPr>
          <p:cNvSpPr>
            <a:spLocks noChangeArrowheads="1"/>
          </p:cNvSpPr>
          <p:nvPr/>
        </p:nvSpPr>
        <p:spPr bwMode="gray">
          <a:xfrm flipH="1">
            <a:off x="534787" y="517488"/>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zh-CN" altLang="en-US">
                <a:ea typeface="Noto Sans CJK SC Regular" panose="020B0500000000000000" pitchFamily="34" charset="-128"/>
              </a:rPr>
              <a:t>看上去不错。</a:t>
            </a:r>
            <a:br>
              <a:rPr lang="zh-CN" altLang="en-US" sz="2200">
                <a:solidFill>
                  <a:schemeClr val="tx2"/>
                </a:solidFill>
                <a:ea typeface="Noto Sans CJK SC Regular" panose="020B0500000000000000" pitchFamily="34" charset="-128"/>
              </a:rPr>
            </a:br>
            <a:r>
              <a:rPr lang="zh-CN" altLang="en-US">
                <a:ea typeface="Noto Sans CJK SC Regular" panose="020B0500000000000000" pitchFamily="34" charset="-128"/>
              </a:rPr>
              <a:t>准备好实施时我会打给你。</a:t>
            </a:r>
            <a:endParaRPr lang="zh-CN" altLang="en-US" dirty="0">
              <a:ea typeface="Noto Sans CJK SC Regular" panose="020B0500000000000000" pitchFamily="34" charset="-128"/>
            </a:endParaRPr>
          </a:p>
        </p:txBody>
      </p:sp>
      <p:sp>
        <p:nvSpPr>
          <p:cNvPr id="8" name="Freeform: Shape 7">
            <a:extLst>
              <a:ext uri="{FF2B5EF4-FFF2-40B4-BE49-F238E27FC236}">
                <a16:creationId xmlns:a16="http://schemas.microsoft.com/office/drawing/2014/main" id="{BD0F157A-8715-4265-B344-3042DBCC44C7}"/>
              </a:ext>
            </a:extLst>
          </p:cNvPr>
          <p:cNvSpPr>
            <a:spLocks noChangeArrowheads="1"/>
          </p:cNvSpPr>
          <p:nvPr/>
        </p:nvSpPr>
        <p:spPr bwMode="gray">
          <a:xfrm>
            <a:off x="538453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bg1"/>
                </a:solidFill>
              </a:defRPr>
            </a:pPr>
            <a:r>
              <a:rPr lang="en-US" altLang="zh-CN">
                <a:ea typeface="Noto Sans CJK SC Regular" panose="020B0500000000000000" pitchFamily="34" charset="-128"/>
              </a:rPr>
              <a:t>OK</a:t>
            </a:r>
            <a:r>
              <a:rPr lang="zh-CN" altLang="en-US">
                <a:ea typeface="Noto Sans CJK SC Regular" panose="020B0500000000000000" pitchFamily="34" charset="-128"/>
              </a:rPr>
              <a:t>。</a:t>
            </a:r>
            <a:endParaRPr lang="zh-CN" altLang="en-US" dirty="0">
              <a:ea typeface="Noto Sans CJK SC Regular" panose="020B0500000000000000" pitchFamily="34" charset="-128"/>
            </a:endParaRPr>
          </a:p>
        </p:txBody>
      </p:sp>
    </p:spTree>
    <p:extLst>
      <p:ext uri="{BB962C8B-B14F-4D97-AF65-F5344CB8AC3E}">
        <p14:creationId xmlns:p14="http://schemas.microsoft.com/office/powerpoint/2010/main" val="360919922"/>
      </p:ext>
    </p:extLst>
  </p:cSld>
  <p:clrMapOvr>
    <a:masterClrMapping/>
  </p:clrMapOvr>
  <p:transition spd="slow">
    <p:push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p:txBody>
          <a:bodyPr wrap="square">
            <a:noAutofit/>
          </a:bodyPr>
          <a:lstStyle/>
          <a:p>
            <a:r>
              <a:rPr lang="zh-CN" altLang="en-US" dirty="0">
                <a:solidFill>
                  <a:schemeClr val="accent2"/>
                </a:solidFill>
                <a:ea typeface="Noto Sans CJK SC Bold" panose="020B0800000000000000" pitchFamily="34" charset="-128"/>
              </a:rPr>
              <a:t>后续步骤</a:t>
            </a:r>
          </a:p>
        </p:txBody>
      </p:sp>
      <p:sp>
        <p:nvSpPr>
          <p:cNvPr id="3" name="Text Placeholder 2">
            <a:extLst>
              <a:ext uri="{FF2B5EF4-FFF2-40B4-BE49-F238E27FC236}">
                <a16:creationId xmlns:a16="http://schemas.microsoft.com/office/drawing/2014/main" id="{DE49DD5D-78D3-440D-8B64-1F0D79A9B86A}"/>
              </a:ext>
            </a:extLst>
          </p:cNvPr>
          <p:cNvSpPr>
            <a:spLocks noGrp="1"/>
          </p:cNvSpPr>
          <p:nvPr>
            <p:ph type="body" idx="1"/>
          </p:nvPr>
        </p:nvSpPr>
        <p:spPr/>
        <p:txBody>
          <a:bodyPr wrap="square">
            <a:noAutofit/>
          </a:bodyPr>
          <a:lstStyle/>
          <a:p>
            <a:pPr>
              <a:lnSpc>
                <a:spcPct val="90000"/>
              </a:lnSpc>
              <a:spcAft>
                <a:spcPts val="1200"/>
              </a:spcAft>
              <a:defRPr sz="2400">
                <a:ea typeface="Arial" panose="020B0604020202020204" pitchFamily="34" charset="0"/>
              </a:defRPr>
            </a:pPr>
            <a:r>
              <a:rPr lang="zh-CN" altLang="en-US">
                <a:ea typeface="Noto Sans CJK SC Regular" panose="020B0500000000000000" pitchFamily="34" charset="-128"/>
              </a:rPr>
              <a:t>实践变通能力 请将你的行动计划放在身边方便参考。</a:t>
            </a:r>
          </a:p>
          <a:p>
            <a:pPr>
              <a:lnSpc>
                <a:spcPct val="90000"/>
              </a:lnSpc>
              <a:spcAft>
                <a:spcPts val="1200"/>
              </a:spcAft>
              <a:defRPr>
                <a:ea typeface="Arial" panose="020B0604020202020204" pitchFamily="34" charset="0"/>
              </a:defRPr>
            </a:pPr>
            <a:r>
              <a:rPr lang="zh-CN" altLang="en-US">
                <a:ea typeface="Noto Sans CJK SC Regular" panose="020B0500000000000000" pitchFamily="34" charset="-128"/>
              </a:rPr>
              <a:t>待人处事风格导航器建议了许多销售情况以及更多资源。</a:t>
            </a:r>
          </a:p>
          <a:p>
            <a:pPr>
              <a:lnSpc>
                <a:spcPct val="90000"/>
              </a:lnSpc>
              <a:spcAft>
                <a:spcPts val="1200"/>
              </a:spcAft>
              <a:defRPr>
                <a:ea typeface="Arial" panose="020B0604020202020204" pitchFamily="34" charset="0"/>
              </a:defRPr>
            </a:pPr>
            <a:r>
              <a:rPr lang="zh-CN" altLang="en-US" sz="2400">
                <a:ea typeface="Noto Sans CJK SC Regular" panose="020B0500000000000000" pitchFamily="34" charset="-128"/>
              </a:rPr>
              <a:t>待人处事风格护照允许你了解在别的国家</a:t>
            </a:r>
            <a:r>
              <a:rPr lang="zh-CN" altLang="en-US">
                <a:ea typeface="Noto Sans CJK SC Regular" panose="020B0500000000000000" pitchFamily="34" charset="-128"/>
              </a:rPr>
              <a:t>会怎样做侧写。</a:t>
            </a:r>
            <a:endParaRPr lang="zh-CN" altLang="en-US" sz="2400" dirty="0">
              <a:ea typeface="Noto Sans CJK SC Regular" panose="020B0500000000000000" pitchFamily="34" charset="-128"/>
            </a:endParaRP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n-US" altLang="zh-CN" smtClean="0">
                <a:ea typeface="Noto Sans CJK SC Regular" panose="020B0500000000000000" pitchFamily="34" charset="-128"/>
              </a:rPr>
              <a:t>82</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41058547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Description automatically generated">
            <a:extLst>
              <a:ext uri="{FF2B5EF4-FFF2-40B4-BE49-F238E27FC236}">
                <a16:creationId xmlns:a16="http://schemas.microsoft.com/office/drawing/2014/main" id="{0FB6E4CC-711A-4CAB-9005-F71146F92CF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5085" b="91017" l="24269" r="75731">
                        <a14:foregroundMark x1="26395" y1="10169" x2="26484" y2="74746"/>
                        <a14:foregroundMark x1="26484" y1="74746" x2="72453" y2="72203"/>
                        <a14:foregroundMark x1="72453" y1="72203" x2="73694" y2="11017"/>
                        <a14:foregroundMark x1="73694" y1="11017" x2="31355" y2="8983"/>
                        <a14:foregroundMark x1="31355" y1="8983" x2="27015" y2="14407"/>
                        <a14:foregroundMark x1="27015" y1="14407" x2="30381" y2="42712"/>
                        <a14:foregroundMark x1="30381" y1="42712" x2="36404" y2="61017"/>
                        <a14:foregroundMark x1="36404" y1="61017" x2="48539" y2="57797"/>
                        <a14:foregroundMark x1="48539" y1="57797" x2="46147" y2="87797"/>
                        <a14:foregroundMark x1="46147" y1="87797" x2="53499" y2="91017"/>
                        <a14:foregroundMark x1="25066" y1="12034" x2="25598" y2="73729"/>
                        <a14:foregroundMark x1="26926" y1="9153" x2="38884" y2="9831"/>
                        <a14:foregroundMark x1="38884" y1="9831" x2="70771" y2="8814"/>
                        <a14:foregroundMark x1="70771" y1="8814" x2="74845" y2="9322"/>
                        <a14:foregroundMark x1="74668" y1="15085" x2="73871" y2="75085"/>
                        <a14:foregroundMark x1="73871" y1="75085" x2="73871" y2="75085"/>
                        <a14:foregroundMark x1="35872" y1="51695" x2="29318" y2="70000"/>
                        <a14:foregroundMark x1="29318" y1="70000" x2="29318" y2="70000"/>
                        <a14:foregroundMark x1="25598" y1="52373" x2="25598" y2="70508"/>
                        <a14:foregroundMark x1="25598" y1="70508" x2="24978" y2="10339"/>
                        <a14:foregroundMark x1="24978" y1="10339" x2="27281" y2="7458"/>
                        <a14:foregroundMark x1="75642" y1="26610" x2="75819" y2="68475"/>
                        <a14:foregroundMark x1="75288" y1="74237" x2="74225" y2="77627"/>
                        <a14:foregroundMark x1="75642" y1="75593" x2="75731" y2="69322"/>
                        <a14:foregroundMark x1="33658" y1="6780" x2="54384" y2="5085"/>
                        <a14:foregroundMark x1="54384" y1="5085" x2="71302" y2="7119"/>
                        <a14:foregroundMark x1="52790" y1="37458" x2="39681" y2="67288"/>
                        <a14:foregroundMark x1="39681" y1="67288" x2="39681" y2="67288"/>
                        <a14:foregroundMark x1="32684" y1="65763" x2="48804" y2="65763"/>
                        <a14:foregroundMark x1="50221" y1="72712" x2="54119" y2="90000"/>
                        <a14:foregroundMark x1="44996" y1="66441" x2="29849" y2="67797"/>
                        <a14:foregroundMark x1="29849" y1="67797" x2="43844" y2="70508"/>
                        <a14:foregroundMark x1="43844" y1="70508" x2="44553" y2="71356"/>
                        <a14:foregroundMark x1="51639" y1="77119" x2="63596" y2="75763"/>
                        <a14:foregroundMark x1="63596" y1="75763" x2="73251" y2="77458"/>
                        <a14:foregroundMark x1="72099" y1="77119" x2="57130" y2="77458"/>
                        <a14:foregroundMark x1="39150" y1="77119" x2="27724" y2="77458"/>
                        <a14:foregroundMark x1="27724" y1="77458" x2="24358" y2="71695"/>
                        <a14:foregroundMark x1="24358" y1="71695" x2="25244" y2="6780"/>
                        <a14:foregroundMark x1="24269" y1="28136" x2="24712" y2="53898"/>
                        <a14:foregroundMark x1="24269" y1="45085" x2="24446" y2="55763"/>
                        <a14:foregroundMark x1="24446" y1="55763" x2="24181" y2="56102"/>
                        <a14:foregroundMark x1="25066" y1="7458" x2="40035" y2="6441"/>
                        <a14:foregroundMark x1="24535" y1="9492" x2="24269" y2="27458"/>
                        <a14:foregroundMark x1="24624" y1="48644" x2="24181" y2="61186"/>
                        <a14:foregroundMark x1="24181" y1="61186" x2="24535" y2="62542"/>
                      </a14:backgroundRemoval>
                    </a14:imgEffect>
                  </a14:imgLayer>
                </a14:imgProps>
              </a:ext>
              <a:ext uri="{28A0092B-C50C-407E-A947-70E740481C1C}">
                <a14:useLocalDpi xmlns:a14="http://schemas.microsoft.com/office/drawing/2010/main"/>
              </a:ext>
            </a:extLst>
          </a:blip>
          <a:srcRect l="23685" t="6181" r="23438"/>
          <a:stretch/>
        </p:blipFill>
        <p:spPr>
          <a:xfrm>
            <a:off x="1865087" y="2439534"/>
            <a:ext cx="2134791" cy="1978932"/>
          </a:xfrm>
          <a:prstGeom prst="rect">
            <a:avLst/>
          </a:prstGeom>
        </p:spPr>
      </p:pic>
      <p:sp>
        <p:nvSpPr>
          <p:cNvPr id="18" name="Title 17">
            <a:extLst>
              <a:ext uri="{FF2B5EF4-FFF2-40B4-BE49-F238E27FC236}">
                <a16:creationId xmlns:a16="http://schemas.microsoft.com/office/drawing/2014/main" id="{87B28D0F-8390-43B1-8F18-8DAFD914B991}"/>
              </a:ext>
            </a:extLst>
          </p:cNvPr>
          <p:cNvSpPr>
            <a:spLocks noGrp="1"/>
          </p:cNvSpPr>
          <p:nvPr>
            <p:ph type="title"/>
          </p:nvPr>
        </p:nvSpPr>
        <p:spPr/>
        <p:txBody>
          <a:bodyPr wrap="square">
            <a:noAutofit/>
          </a:bodyPr>
          <a:lstStyle/>
          <a:p>
            <a:pPr>
              <a:defRPr>
                <a:solidFill>
                  <a:srgbClr val="00558C"/>
                </a:solidFill>
                <a:ea typeface="Arial" panose="020B0604020202020204" pitchFamily="34" charset="0"/>
              </a:defRPr>
            </a:pPr>
            <a:r>
              <a:rPr lang="zh-CN" altLang="en-US">
                <a:ea typeface="Noto Sans CJK SC Bold" panose="020B0800000000000000" pitchFamily="34" charset="-128"/>
              </a:rPr>
              <a:t>待人处事风格导航器</a:t>
            </a:r>
            <a:r>
              <a:rPr lang="en-US" altLang="zh-CN" sz="2800" baseline="30000">
                <a:ea typeface="Noto Sans CJK SC Bold" panose="020B0800000000000000" pitchFamily="34" charset="-128"/>
              </a:rPr>
              <a:t>®</a:t>
            </a:r>
            <a:endParaRPr lang="zh-CN" altLang="en-US" baseline="30000" dirty="0">
              <a:ea typeface="Noto Sans CJK SC Bold" panose="020B0800000000000000" pitchFamily="34" charset="-128"/>
            </a:endParaRPr>
          </a:p>
        </p:txBody>
      </p:sp>
      <p:sp>
        <p:nvSpPr>
          <p:cNvPr id="6" name="Slide Number Placeholder 5">
            <a:extLst>
              <a:ext uri="{FF2B5EF4-FFF2-40B4-BE49-F238E27FC236}">
                <a16:creationId xmlns:a16="http://schemas.microsoft.com/office/drawing/2014/main" id="{DD382180-6F8E-428C-A3C2-97D153614115}"/>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83</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18690993-6F51-43DB-A850-F20275602121}"/>
              </a:ext>
            </a:extLst>
          </p:cNvPr>
          <p:cNvSpPr>
            <a:spLocks noGrp="1"/>
          </p:cNvSpPr>
          <p:nvPr>
            <p:ph type="ftr" sz="quarter" idx="13"/>
          </p:nvPr>
        </p:nvSpPr>
        <p:spPr/>
        <p:txBody>
          <a:bodyPr wrap="square">
            <a:noAutofit/>
          </a:bodyPr>
          <a:lstStyle/>
          <a:p>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21" name="Text Placeholder 20">
            <a:extLst>
              <a:ext uri="{FF2B5EF4-FFF2-40B4-BE49-F238E27FC236}">
                <a16:creationId xmlns:a16="http://schemas.microsoft.com/office/drawing/2014/main" id="{0F08A37D-E0B2-4FA1-AB1D-2BBEAC10F392}"/>
              </a:ext>
            </a:extLst>
          </p:cNvPr>
          <p:cNvSpPr>
            <a:spLocks noGrp="1"/>
          </p:cNvSpPr>
          <p:nvPr>
            <p:ph type="body" sz="quarter" idx="15"/>
          </p:nvPr>
        </p:nvSpPr>
        <p:spPr/>
        <p:txBody>
          <a:bodyPr wrap="square">
            <a:noAutofit/>
          </a:bodyPr>
          <a:lstStyle/>
          <a:p>
            <a:r>
              <a:rPr lang="zh-CN" altLang="en-US" dirty="0">
                <a:ea typeface="Noto Sans CJK SC Regular" panose="020B0500000000000000" pitchFamily="34" charset="-128"/>
              </a:rPr>
              <a:t>待人处事风格导航器</a:t>
            </a:r>
            <a:r>
              <a:rPr lang="en-US" altLang="zh-CN" baseline="30000" dirty="0">
                <a:ea typeface="Noto Sans CJK SC Regular" panose="020B0500000000000000" pitchFamily="34" charset="-128"/>
              </a:rPr>
              <a:t>® </a:t>
            </a:r>
            <a:r>
              <a:rPr lang="zh-CN" altLang="en-US" dirty="0">
                <a:ea typeface="Noto Sans CJK SC Regular" panose="020B0500000000000000" pitchFamily="34" charset="-128"/>
              </a:rPr>
              <a:t>是 </a:t>
            </a:r>
            <a:r>
              <a:rPr lang="en-US" altLang="zh-CN" dirty="0">
                <a:ea typeface="Noto Sans CJK SC Regular" panose="020B0500000000000000" pitchFamily="34" charset="-128"/>
              </a:rPr>
              <a:t>TRACOM </a:t>
            </a:r>
            <a:r>
              <a:rPr lang="zh-CN" altLang="en-US" dirty="0">
                <a:ea typeface="Noto Sans CJK SC Regular" panose="020B0500000000000000" pitchFamily="34" charset="-128"/>
              </a:rPr>
              <a:t>公司的注册商标 </a:t>
            </a:r>
          </a:p>
        </p:txBody>
      </p:sp>
      <p:sp>
        <p:nvSpPr>
          <p:cNvPr id="31" name="Content Placeholder 30">
            <a:extLst>
              <a:ext uri="{FF2B5EF4-FFF2-40B4-BE49-F238E27FC236}">
                <a16:creationId xmlns:a16="http://schemas.microsoft.com/office/drawing/2014/main" id="{F9E409D8-FA49-411C-9003-35795CA89ED5}"/>
              </a:ext>
            </a:extLst>
          </p:cNvPr>
          <p:cNvSpPr>
            <a:spLocks noGrp="1"/>
          </p:cNvSpPr>
          <p:nvPr>
            <p:ph idx="1"/>
          </p:nvPr>
        </p:nvSpPr>
        <p:spPr>
          <a:xfrm>
            <a:off x="5638799" y="2316163"/>
            <a:ext cx="5664201" cy="3628308"/>
          </a:xfrm>
        </p:spPr>
        <p:txBody>
          <a:bodyPr wrap="square">
            <a:noAutofit/>
          </a:bodyPr>
          <a:lstStyle/>
          <a:p>
            <a:r>
              <a:rPr lang="zh-CN" altLang="en-US" b="1" dirty="0">
                <a:latin typeface="Noto Sans CJK SC Bold" panose="020B0800000000000000" pitchFamily="34" charset="-128"/>
                <a:ea typeface="Noto Sans CJK SC Bold" panose="020B0800000000000000" pitchFamily="34" charset="-128"/>
              </a:rPr>
              <a:t>待人处事风格评估器</a:t>
            </a:r>
            <a:br>
              <a:rPr lang="zh-CN" altLang="en-US" dirty="0">
                <a:ea typeface="Noto Sans CJK SC Regular" panose="020B0500000000000000" pitchFamily="34" charset="-128"/>
              </a:rPr>
            </a:br>
            <a:r>
              <a:rPr lang="zh-CN" altLang="en-US" dirty="0">
                <a:ea typeface="Noto Sans CJK SC Regular" panose="020B0500000000000000" pitchFamily="34" charset="-128"/>
              </a:rPr>
              <a:t>评估他人风格的简短调查</a:t>
            </a:r>
          </a:p>
          <a:p>
            <a:pPr>
              <a:defRPr b="1"/>
            </a:pPr>
            <a:r>
              <a:rPr lang="zh-CN" altLang="en-US" dirty="0">
                <a:latin typeface="Noto Sans CJK SC Bold" panose="020B0800000000000000" pitchFamily="34" charset="-128"/>
                <a:ea typeface="Noto Sans CJK SC Bold" panose="020B0800000000000000" pitchFamily="34" charset="-128"/>
              </a:rPr>
              <a:t>待人处事风格顾问 </a:t>
            </a:r>
          </a:p>
          <a:p>
            <a:pPr lvl="1"/>
            <a:r>
              <a:rPr lang="zh-CN" altLang="en-US" dirty="0">
                <a:ea typeface="Noto Sans CJK SC Regular" panose="020B0500000000000000" pitchFamily="34" charset="-128"/>
              </a:rPr>
              <a:t>为会议、谈判、陈述做准备</a:t>
            </a:r>
          </a:p>
          <a:p>
            <a:pPr lvl="1"/>
            <a:r>
              <a:rPr lang="zh-CN" altLang="en-US" dirty="0">
                <a:ea typeface="Noto Sans CJK SC Regular" panose="020B0500000000000000" pitchFamily="34" charset="-128"/>
              </a:rPr>
              <a:t>多种情况下的风格和变通能力最佳实践</a:t>
            </a:r>
          </a:p>
          <a:p>
            <a:pPr>
              <a:buNone/>
            </a:pPr>
            <a:r>
              <a:rPr lang="zh-CN" altLang="en-US" b="1" dirty="0">
                <a:latin typeface="Noto Sans CJK SC Bold" panose="020B0800000000000000" pitchFamily="34" charset="-128"/>
                <a:ea typeface="Noto Sans CJK SC Bold" panose="020B0800000000000000" pitchFamily="34" charset="-128"/>
              </a:rPr>
              <a:t>网上学习模块</a:t>
            </a:r>
            <a:br>
              <a:rPr lang="zh-CN" altLang="en-US" dirty="0">
                <a:ea typeface="Noto Sans CJK SC Regular" panose="020B0500000000000000" pitchFamily="34" charset="-128"/>
              </a:rPr>
            </a:br>
            <a:r>
              <a:rPr lang="zh-CN" altLang="en-US" dirty="0">
                <a:ea typeface="Noto Sans CJK SC Regular" panose="020B0500000000000000" pitchFamily="34" charset="-128"/>
              </a:rPr>
              <a:t>将风格概念应用于团队，管理冲突和指导</a:t>
            </a:r>
          </a:p>
        </p:txBody>
      </p:sp>
      <p:pic>
        <p:nvPicPr>
          <p:cNvPr id="7" name="Picture 6" descr="Graphical user interface, application  Description automatically generated">
            <a:extLst>
              <a:ext uri="{FF2B5EF4-FFF2-40B4-BE49-F238E27FC236}">
                <a16:creationId xmlns:a16="http://schemas.microsoft.com/office/drawing/2014/main" id="{E58D45B3-280C-D542-9E5F-14F268840D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2160629"/>
            <a:ext cx="5217160" cy="3130296"/>
          </a:xfrm>
          <a:prstGeom prst="rect">
            <a:avLst/>
          </a:prstGeom>
        </p:spPr>
      </p:pic>
    </p:spTree>
    <p:extLst>
      <p:ext uri="{BB962C8B-B14F-4D97-AF65-F5344CB8AC3E}">
        <p14:creationId xmlns:p14="http://schemas.microsoft.com/office/powerpoint/2010/main" val="8968978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p:transition>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390526" y="228600"/>
            <a:ext cx="3990974" cy="1009650"/>
          </a:xfrm>
        </p:spPr>
        <p:txBody>
          <a:bodyPr wrap="square">
            <a:noAutofit/>
          </a:bodyPr>
          <a:lstStyle/>
          <a:p>
            <a:r>
              <a:rPr lang="zh-CN" altLang="en-US" dirty="0">
                <a:ea typeface="Noto Sans CJK SC Bold" panose="020B0800000000000000" pitchFamily="34" charset="-128"/>
              </a:rPr>
              <a:t>待人处事风格</a:t>
            </a:r>
            <a:br>
              <a:rPr lang="en-US" altLang="zh-CN" dirty="0">
                <a:ea typeface="Noto Sans CJK SC Bold" panose="020B0800000000000000" pitchFamily="34" charset="-128"/>
              </a:rPr>
            </a:br>
            <a:r>
              <a:rPr lang="zh-CN" altLang="en-US" dirty="0">
                <a:ea typeface="Noto Sans CJK SC Bold" panose="020B0800000000000000" pitchFamily="34" charset="-128"/>
              </a:rPr>
              <a:t>导航器</a:t>
            </a:r>
            <a:r>
              <a:rPr lang="en-US" altLang="zh-CN" baseline="30000" dirty="0">
                <a:ea typeface="Noto Sans CJK SC Bold" panose="020B0800000000000000" pitchFamily="34" charset="-128"/>
              </a:rPr>
              <a:t>®</a:t>
            </a:r>
            <a:r>
              <a:rPr lang="zh-CN" altLang="en-US" dirty="0">
                <a:ea typeface="Noto Sans CJK SC Bold" panose="020B0800000000000000" pitchFamily="34" charset="-128"/>
              </a:rPr>
              <a:t>访问权限</a:t>
            </a:r>
          </a:p>
        </p:txBody>
      </p:sp>
      <p:sp>
        <p:nvSpPr>
          <p:cNvPr id="17" name="Content Placeholder 16">
            <a:extLst>
              <a:ext uri="{FF2B5EF4-FFF2-40B4-BE49-F238E27FC236}">
                <a16:creationId xmlns:a16="http://schemas.microsoft.com/office/drawing/2014/main" id="{60B6931E-AAFF-4837-BE78-24E0B2929BC0}"/>
              </a:ext>
            </a:extLst>
          </p:cNvPr>
          <p:cNvSpPr>
            <a:spLocks noGrp="1"/>
          </p:cNvSpPr>
          <p:nvPr>
            <p:ph idx="1"/>
          </p:nvPr>
        </p:nvSpPr>
        <p:spPr>
          <a:xfrm>
            <a:off x="390526" y="2316163"/>
            <a:ext cx="4119129" cy="3628308"/>
          </a:xfrm>
        </p:spPr>
        <p:txBody>
          <a:bodyPr wrap="square">
            <a:noAutofit/>
          </a:bodyPr>
          <a:lstStyle/>
          <a:p>
            <a:r>
              <a:rPr lang="zh-CN" altLang="en-US">
                <a:ea typeface="Noto Sans CJK SC Regular" panose="020B0500000000000000" pitchFamily="34" charset="-128"/>
              </a:rPr>
              <a:t>可访问 </a:t>
            </a:r>
            <a:r>
              <a:rPr lang="en-US" altLang="zh-CN">
                <a:ea typeface="Noto Sans CJK SC Regular" panose="020B0500000000000000" pitchFamily="34" charset="-128"/>
              </a:rPr>
              <a:t>tracomlearning.com </a:t>
            </a:r>
            <a:r>
              <a:rPr lang="zh-CN" altLang="en-US">
                <a:ea typeface="Noto Sans CJK SC Regular" panose="020B0500000000000000" pitchFamily="34" charset="-128"/>
              </a:rPr>
              <a:t>获得</a:t>
            </a:r>
          </a:p>
          <a:p>
            <a:endParaRPr lang="zh-CN" altLang="en-US" dirty="0">
              <a:ea typeface="Noto Sans CJK SC Regular" panose="020B0500000000000000" pitchFamily="34" charset="-128"/>
            </a:endParaRPr>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n-US" altLang="zh-CN" smtClean="0">
                <a:ea typeface="Noto Sans CJK SC Regular" panose="020B0500000000000000" pitchFamily="34" charset="-128"/>
              </a:rPr>
              <a:t>84</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wrap="square">
            <a:noAutofit/>
          </a:bodyPr>
          <a:lstStyle/>
          <a:p>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9" name="Picture 8" descr="Graphical user interface, text  Description automatically generated">
            <a:extLst>
              <a:ext uri="{FF2B5EF4-FFF2-40B4-BE49-F238E27FC236}">
                <a16:creationId xmlns:a16="http://schemas.microsoft.com/office/drawing/2014/main" id="{61585D7B-7CA3-5D46-A783-22341AB6F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8900" y="136525"/>
            <a:ext cx="11049000" cy="6629400"/>
          </a:xfrm>
          <a:prstGeom prst="rect">
            <a:avLst/>
          </a:prstGeom>
        </p:spPr>
      </p:pic>
    </p:spTree>
    <p:extLst>
      <p:ext uri="{BB962C8B-B14F-4D97-AF65-F5344CB8AC3E}">
        <p14:creationId xmlns:p14="http://schemas.microsoft.com/office/powerpoint/2010/main" val="3878259217"/>
      </p:ext>
    </p:extLst>
  </p:cSld>
  <p:clrMapOvr>
    <a:masterClrMapping/>
  </p:clrMapOvr>
  <p:transition spd="slow">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altLang="zh-CN" smtClean="0">
                <a:ea typeface="Noto Sans CJK SC Regular" panose="020B0500000000000000" pitchFamily="34" charset="-128"/>
              </a:rPr>
              <a:t>85</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3" name="Picture 2" descr="A picture containing text, electronics, screenshot, display  Description automatically generated">
            <a:extLst>
              <a:ext uri="{FF2B5EF4-FFF2-40B4-BE49-F238E27FC236}">
                <a16:creationId xmlns:a16="http://schemas.microsoft.com/office/drawing/2014/main" id="{FEF725C7-A85E-A04C-96FF-CD4A4EADBB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0"/>
            <a:ext cx="11430000" cy="6858000"/>
          </a:xfrm>
          <a:prstGeom prst="rect">
            <a:avLst/>
          </a:prstGeom>
        </p:spPr>
      </p:pic>
    </p:spTree>
    <p:extLst>
      <p:ext uri="{BB962C8B-B14F-4D97-AF65-F5344CB8AC3E}">
        <p14:creationId xmlns:p14="http://schemas.microsoft.com/office/powerpoint/2010/main" val="843840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altLang="zh-CN" smtClean="0">
                <a:ea typeface="Noto Sans CJK SC Regular" panose="020B0500000000000000" pitchFamily="34" charset="-128"/>
              </a:rPr>
              <a:t>86</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3" name="Picture 2" descr="A computer screen with a message&#10;&#10;Description automatically generated">
            <a:extLst>
              <a:ext uri="{FF2B5EF4-FFF2-40B4-BE49-F238E27FC236}">
                <a16:creationId xmlns:a16="http://schemas.microsoft.com/office/drawing/2014/main" id="{CDA66FF3-50CA-EB27-F462-ADBC69F6E7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6100" y="298799"/>
            <a:ext cx="9610450" cy="5715139"/>
          </a:xfrm>
          <a:prstGeom prst="rect">
            <a:avLst/>
          </a:prstGeom>
        </p:spPr>
      </p:pic>
    </p:spTree>
    <p:extLst>
      <p:ext uri="{BB962C8B-B14F-4D97-AF65-F5344CB8AC3E}">
        <p14:creationId xmlns:p14="http://schemas.microsoft.com/office/powerpoint/2010/main" val="31463685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995443-31BA-4E18-916E-9C5348A5E561}"/>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87</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93AF07E9-75B7-40DA-BF15-76CC2FC931FD}"/>
              </a:ext>
            </a:extLst>
          </p:cNvPr>
          <p:cNvSpPr>
            <a:spLocks noGrp="1"/>
          </p:cNvSpPr>
          <p:nvPr>
            <p:ph type="ftr" sz="quarter" idx="13"/>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11" name="Picture 10" descr="Graphical user interface, application  Description automatically generated">
            <a:extLst>
              <a:ext uri="{FF2B5EF4-FFF2-40B4-BE49-F238E27FC236}">
                <a16:creationId xmlns:a16="http://schemas.microsoft.com/office/drawing/2014/main" id="{6BC0EED8-97A0-4BC4-9F22-209B902C9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713" y="-123044"/>
            <a:ext cx="10936574" cy="6561944"/>
          </a:xfrm>
          <a:prstGeom prst="rect">
            <a:avLst/>
          </a:prstGeom>
        </p:spPr>
      </p:pic>
      <p:pic>
        <p:nvPicPr>
          <p:cNvPr id="12" name="Picture 11">
            <a:extLst>
              <a:ext uri="{FF2B5EF4-FFF2-40B4-BE49-F238E27FC236}">
                <a16:creationId xmlns:a16="http://schemas.microsoft.com/office/drawing/2014/main" id="{1EC23F29-C6F2-49E0-8CC7-6CF121417EC6}"/>
              </a:ext>
            </a:extLst>
          </p:cNvPr>
          <p:cNvPicPr>
            <a:picLocks noChangeAspect="1"/>
          </p:cNvPicPr>
          <p:nvPr/>
        </p:nvPicPr>
        <p:blipFill>
          <a:blip r:embed="rId4"/>
          <a:stretch>
            <a:fillRect/>
          </a:stretch>
        </p:blipFill>
        <p:spPr>
          <a:xfrm>
            <a:off x="4490904" y="858982"/>
            <a:ext cx="3210192" cy="4386407"/>
          </a:xfrm>
          <a:prstGeom prst="rect">
            <a:avLst/>
          </a:prstGeom>
          <a:ln>
            <a:solidFill>
              <a:schemeClr val="tx1"/>
            </a:solidFill>
          </a:ln>
        </p:spPr>
      </p:pic>
    </p:spTree>
    <p:extLst>
      <p:ext uri="{BB962C8B-B14F-4D97-AF65-F5344CB8AC3E}">
        <p14:creationId xmlns:p14="http://schemas.microsoft.com/office/powerpoint/2010/main" val="28296548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altLang="zh-CN" smtClean="0">
                <a:ea typeface="Noto Sans CJK SC Regular" panose="020B0500000000000000" pitchFamily="34" charset="-128"/>
              </a:rPr>
              <a:t>88</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3" name="Picture 2" descr="A picture containing text, screenshot, monitor, screen  Description automatically generated">
            <a:extLst>
              <a:ext uri="{FF2B5EF4-FFF2-40B4-BE49-F238E27FC236}">
                <a16:creationId xmlns:a16="http://schemas.microsoft.com/office/drawing/2014/main" id="{1ABF0948-09C8-6E47-B8BC-D1BDAE35B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119" y="0"/>
            <a:ext cx="10651761" cy="6391057"/>
          </a:xfrm>
          <a:prstGeom prst="rect">
            <a:avLst/>
          </a:prstGeom>
        </p:spPr>
      </p:pic>
    </p:spTree>
    <p:extLst>
      <p:ext uri="{BB962C8B-B14F-4D97-AF65-F5344CB8AC3E}">
        <p14:creationId xmlns:p14="http://schemas.microsoft.com/office/powerpoint/2010/main" val="1196320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altLang="zh-CN" smtClean="0">
                <a:ea typeface="Noto Sans CJK SC Regular" panose="020B0500000000000000" pitchFamily="34" charset="-128"/>
              </a:rPr>
              <a:t>89</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3" name="Picture 2" descr="Graphical user interface, text, application  Description automatically generated">
            <a:extLst>
              <a:ext uri="{FF2B5EF4-FFF2-40B4-BE49-F238E27FC236}">
                <a16:creationId xmlns:a16="http://schemas.microsoft.com/office/drawing/2014/main" id="{0F198E29-723E-3B47-913A-7B241DD84C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2934" y="517160"/>
            <a:ext cx="9706132" cy="5823679"/>
          </a:xfrm>
          <a:prstGeom prst="rect">
            <a:avLst/>
          </a:prstGeom>
        </p:spPr>
      </p:pic>
    </p:spTree>
    <p:extLst>
      <p:ext uri="{BB962C8B-B14F-4D97-AF65-F5344CB8AC3E}">
        <p14:creationId xmlns:p14="http://schemas.microsoft.com/office/powerpoint/2010/main" val="3584779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DB9BB7EB-BFF2-43FD-8982-62CBE6FEA194}"/>
              </a:ext>
            </a:extLst>
          </p:cNvPr>
          <p:cNvSpPr>
            <a:spLocks noGrp="1"/>
          </p:cNvSpPr>
          <p:nvPr>
            <p:ph type="title"/>
          </p:nvPr>
        </p:nvSpPr>
        <p:spPr>
          <a:xfrm>
            <a:off x="357188" y="228600"/>
            <a:ext cx="11606211" cy="1009650"/>
          </a:xfrm>
        </p:spPr>
        <p:txBody>
          <a:bodyPr wrap="square">
            <a:noAutofit/>
          </a:bodyPr>
          <a:lstStyle/>
          <a:p>
            <a:r>
              <a:rPr lang="zh-CN" altLang="en-US" dirty="0">
                <a:ea typeface="Noto Sans CJK SC Bold" panose="020B0800000000000000" pitchFamily="34" charset="-128"/>
              </a:rPr>
              <a:t>可观察的行为和个性</a:t>
            </a:r>
          </a:p>
        </p:txBody>
      </p:sp>
      <p:sp>
        <p:nvSpPr>
          <p:cNvPr id="6" name="Slide Number Placeholder 5">
            <a:extLst>
              <a:ext uri="{FF2B5EF4-FFF2-40B4-BE49-F238E27FC236}">
                <a16:creationId xmlns:a16="http://schemas.microsoft.com/office/drawing/2014/main" id="{642B0113-45EF-4DBB-B2EF-F6B50D642005}"/>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9</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1CF9C3B8-6FC8-4CA5-B9A9-8DB01C7ACAD3}"/>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grpSp>
        <p:nvGrpSpPr>
          <p:cNvPr id="7" name="Group 6">
            <a:extLst>
              <a:ext uri="{FF2B5EF4-FFF2-40B4-BE49-F238E27FC236}">
                <a16:creationId xmlns:a16="http://schemas.microsoft.com/office/drawing/2014/main" id="{CE7EAA40-2030-4EB6-88DC-738FF750D683}"/>
              </a:ext>
            </a:extLst>
          </p:cNvPr>
          <p:cNvGrpSpPr/>
          <p:nvPr/>
        </p:nvGrpSpPr>
        <p:grpSpPr>
          <a:xfrm>
            <a:off x="4507765" y="4309364"/>
            <a:ext cx="672194" cy="672194"/>
            <a:chOff x="566003" y="4309364"/>
            <a:chExt cx="672194" cy="672194"/>
          </a:xfrm>
          <a:solidFill>
            <a:schemeClr val="accent2"/>
          </a:solidFill>
        </p:grpSpPr>
        <p:sp>
          <p:nvSpPr>
            <p:cNvPr id="34" name="Oval 33">
              <a:extLst>
                <a:ext uri="{FF2B5EF4-FFF2-40B4-BE49-F238E27FC236}">
                  <a16:creationId xmlns:a16="http://schemas.microsoft.com/office/drawing/2014/main" id="{8D3DB76A-0946-45B0-BEC4-402FCDBB27A2}"/>
                </a:ext>
              </a:extLst>
            </p:cNvPr>
            <p:cNvSpPr/>
            <p:nvPr/>
          </p:nvSpPr>
          <p:spPr bwMode="gray">
            <a:xfrm>
              <a:off x="566003" y="4309364"/>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grpSp>
          <p:nvGrpSpPr>
            <p:cNvPr id="20" name="Group 19">
              <a:extLst>
                <a:ext uri="{FF2B5EF4-FFF2-40B4-BE49-F238E27FC236}">
                  <a16:creationId xmlns:a16="http://schemas.microsoft.com/office/drawing/2014/main" id="{DC4432FB-4F12-4887-9997-5A2DC060C3F9}"/>
                </a:ext>
              </a:extLst>
            </p:cNvPr>
            <p:cNvGrpSpPr/>
            <p:nvPr/>
          </p:nvGrpSpPr>
          <p:grpSpPr>
            <a:xfrm>
              <a:off x="619897" y="4373019"/>
              <a:ext cx="534988" cy="513687"/>
              <a:chOff x="385233" y="4116918"/>
              <a:chExt cx="986367" cy="947095"/>
            </a:xfrm>
            <a:grpFill/>
          </p:grpSpPr>
          <p:pic>
            <p:nvPicPr>
              <p:cNvPr id="17" name="Graphic 16" descr="Cough outline">
                <a:extLst>
                  <a:ext uri="{FF2B5EF4-FFF2-40B4-BE49-F238E27FC236}">
                    <a16:creationId xmlns:a16="http://schemas.microsoft.com/office/drawing/2014/main" id="{78EB2386-3ACB-461A-8BC2-8A9E3564A75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2506" y="4116918"/>
                <a:ext cx="789094" cy="789093"/>
              </a:xfrm>
              <a:prstGeom prst="rect">
                <a:avLst/>
              </a:prstGeom>
            </p:spPr>
          </p:pic>
          <p:pic>
            <p:nvPicPr>
              <p:cNvPr id="18" name="Graphic 17" descr="Cough outline">
                <a:extLst>
                  <a:ext uri="{FF2B5EF4-FFF2-40B4-BE49-F238E27FC236}">
                    <a16:creationId xmlns:a16="http://schemas.microsoft.com/office/drawing/2014/main" id="{2BB76461-F5D6-4A2B-83B4-6BD1FB9D557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385233" y="4274920"/>
                <a:ext cx="789094" cy="789093"/>
              </a:xfrm>
              <a:prstGeom prst="rect">
                <a:avLst/>
              </a:prstGeom>
            </p:spPr>
          </p:pic>
        </p:grpSp>
      </p:grpSp>
      <p:grpSp>
        <p:nvGrpSpPr>
          <p:cNvPr id="3" name="Group 2">
            <a:extLst>
              <a:ext uri="{FF2B5EF4-FFF2-40B4-BE49-F238E27FC236}">
                <a16:creationId xmlns:a16="http://schemas.microsoft.com/office/drawing/2014/main" id="{C00266C9-1788-453B-9D07-DCF19A08A66E}"/>
              </a:ext>
            </a:extLst>
          </p:cNvPr>
          <p:cNvGrpSpPr/>
          <p:nvPr/>
        </p:nvGrpSpPr>
        <p:grpSpPr>
          <a:xfrm>
            <a:off x="4168477" y="2306638"/>
            <a:ext cx="7793336" cy="3203366"/>
            <a:chOff x="226507" y="2306638"/>
            <a:chExt cx="8649840" cy="3203366"/>
          </a:xfrm>
        </p:grpSpPr>
        <p:sp>
          <p:nvSpPr>
            <p:cNvPr id="16" name="Rectangle 15">
              <a:extLst>
                <a:ext uri="{FF2B5EF4-FFF2-40B4-BE49-F238E27FC236}">
                  <a16:creationId xmlns:a16="http://schemas.microsoft.com/office/drawing/2014/main" id="{35B658AB-4ADA-48E8-886D-F20E8E819F21}"/>
                </a:ext>
              </a:extLst>
            </p:cNvPr>
            <p:cNvSpPr/>
            <p:nvPr/>
          </p:nvSpPr>
          <p:spPr bwMode="gray">
            <a:xfrm>
              <a:off x="226507" y="3963779"/>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defRPr sz="2000">
                  <a:solidFill>
                    <a:schemeClr val="tx2"/>
                  </a:solidFill>
                </a:defRPr>
              </a:pPr>
              <a:r>
                <a:rPr lang="zh-CN" altLang="en-US">
                  <a:ea typeface="Noto Sans CJK SC Regular" panose="020B0500000000000000" pitchFamily="34" charset="-128"/>
                </a:rPr>
                <a:t>人际行为</a:t>
              </a:r>
            </a:p>
            <a:p>
              <a:pPr>
                <a:defRPr sz="1600">
                  <a:solidFill>
                    <a:schemeClr val="tx2"/>
                  </a:solidFill>
                </a:defRPr>
              </a:pPr>
              <a:r>
                <a:rPr lang="zh-CN" altLang="en-US">
                  <a:ea typeface="Noto Sans CJK SC Regular" panose="020B0500000000000000" pitchFamily="34" charset="-128"/>
                </a:rPr>
                <a:t>在与他人互动时，你的所言与所为</a:t>
              </a:r>
              <a:endParaRPr lang="zh-CN" altLang="en-US" dirty="0">
                <a:ea typeface="Noto Sans CJK SC Regular" panose="020B0500000000000000" pitchFamily="34" charset="-128"/>
              </a:endParaRPr>
            </a:p>
          </p:txBody>
        </p:sp>
        <p:sp>
          <p:nvSpPr>
            <p:cNvPr id="11" name="Rectangle 10">
              <a:extLst>
                <a:ext uri="{FF2B5EF4-FFF2-40B4-BE49-F238E27FC236}">
                  <a16:creationId xmlns:a16="http://schemas.microsoft.com/office/drawing/2014/main" id="{2FCB4BEA-E7D2-49AA-84D7-BD3DD6359A5D}"/>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defRPr sz="2000">
                  <a:solidFill>
                    <a:schemeClr val="tx2"/>
                  </a:solidFill>
                </a:defRPr>
              </a:pPr>
              <a:r>
                <a:rPr lang="zh-CN" altLang="en-US" dirty="0">
                  <a:ea typeface="Noto Sans CJK SC Regular" panose="020B0500000000000000" pitchFamily="34" charset="-128"/>
                </a:rPr>
                <a:t>行为</a:t>
              </a:r>
            </a:p>
            <a:p>
              <a:pPr>
                <a:defRPr sz="1600">
                  <a:solidFill>
                    <a:schemeClr val="tx2"/>
                  </a:solidFill>
                </a:defRPr>
              </a:pPr>
              <a:r>
                <a:rPr lang="zh-CN" altLang="en-US" dirty="0">
                  <a:ea typeface="Noto Sans CJK SC Regular" panose="020B0500000000000000" pitchFamily="34" charset="-128"/>
                </a:rPr>
                <a:t>你说什么（言语），做什么（非言语） </a:t>
              </a:r>
            </a:p>
          </p:txBody>
        </p:sp>
        <p:sp>
          <p:nvSpPr>
            <p:cNvPr id="21" name="Rectangle 20">
              <a:extLst>
                <a:ext uri="{FF2B5EF4-FFF2-40B4-BE49-F238E27FC236}">
                  <a16:creationId xmlns:a16="http://schemas.microsoft.com/office/drawing/2014/main" id="{23125FAC-C983-4801-A3CD-B4F038D82B48}"/>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0" rIns="45720" anchor="ctr">
              <a:noAutofit/>
            </a:bodyPr>
            <a:lstStyle/>
            <a:p>
              <a:pPr>
                <a:defRPr>
                  <a:solidFill>
                    <a:schemeClr val="tx2"/>
                  </a:solidFill>
                </a:defRPr>
              </a:pPr>
              <a:r>
                <a:rPr lang="zh-CN" altLang="en-US" sz="2000">
                  <a:ea typeface="Noto Sans CJK SC Regular" panose="020B0500000000000000" pitchFamily="34" charset="-128"/>
                </a:rPr>
                <a:t>待人处事风格</a:t>
              </a:r>
              <a:r>
                <a:rPr lang="en-US" altLang="zh-CN" sz="2000" baseline="30000">
                  <a:ea typeface="Noto Sans CJK SC Regular" panose="020B0500000000000000" pitchFamily="34" charset="-128"/>
                </a:rPr>
                <a:t>®</a:t>
              </a:r>
              <a:br>
                <a:rPr lang="zh-CN" altLang="en-US" sz="2000">
                  <a:solidFill>
                    <a:schemeClr val="tx2"/>
                  </a:solidFill>
                  <a:ea typeface="Noto Sans CJK SC Regular" panose="020B0500000000000000" pitchFamily="34" charset="-128"/>
                </a:rPr>
              </a:br>
              <a:r>
                <a:rPr lang="zh-CN" altLang="en-US" sz="1600">
                  <a:ea typeface="Noto Sans CJK SC Regular" panose="020B0500000000000000" pitchFamily="34" charset="-128"/>
                </a:rPr>
                <a:t>用来描述某个人行为的、他人可以观察到并达成共识的行为模式</a:t>
              </a:r>
              <a:endParaRPr lang="zh-CN" altLang="en-US" sz="1600" dirty="0">
                <a:ea typeface="Noto Sans CJK SC Regular" panose="020B0500000000000000" pitchFamily="34" charset="-128"/>
              </a:endParaRPr>
            </a:p>
          </p:txBody>
        </p:sp>
        <p:sp>
          <p:nvSpPr>
            <p:cNvPr id="22" name="Rectangle 21">
              <a:extLst>
                <a:ext uri="{FF2B5EF4-FFF2-40B4-BE49-F238E27FC236}">
                  <a16:creationId xmlns:a16="http://schemas.microsoft.com/office/drawing/2014/main" id="{33DDE6D5-207C-4CE7-85E9-BE9E4C33CB6A}"/>
                </a:ext>
              </a:extLst>
            </p:cNvPr>
            <p:cNvSpPr/>
            <p:nvPr/>
          </p:nvSpPr>
          <p:spPr bwMode="gray">
            <a:xfrm>
              <a:off x="4605972" y="39449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defRPr sz="2000">
                  <a:solidFill>
                    <a:schemeClr val="tx2"/>
                  </a:solidFill>
                </a:defRPr>
              </a:pPr>
              <a:r>
                <a:rPr lang="zh-CN" altLang="en-US" dirty="0">
                  <a:ea typeface="Noto Sans CJK SC Regular" panose="020B0500000000000000" pitchFamily="34" charset="-128"/>
                </a:rPr>
                <a:t>个性</a:t>
              </a:r>
            </a:p>
            <a:p>
              <a:pPr>
                <a:defRPr sz="1600">
                  <a:solidFill>
                    <a:schemeClr val="tx2"/>
                  </a:solidFill>
                </a:defRPr>
              </a:pPr>
              <a:r>
                <a:rPr lang="zh-CN" altLang="en-US" dirty="0">
                  <a:ea typeface="Noto Sans CJK SC Regular" panose="020B0500000000000000" pitchFamily="34" charset="-128"/>
                </a:rPr>
                <a:t>一个人的一切</a:t>
              </a:r>
              <a:r>
                <a:rPr lang="en-US" altLang="zh-CN" dirty="0">
                  <a:ea typeface="Noto Sans CJK SC Regular" panose="020B0500000000000000" pitchFamily="34" charset="-128"/>
                </a:rPr>
                <a:t>:  </a:t>
              </a:r>
              <a:r>
                <a:rPr lang="zh-CN" altLang="en-US" dirty="0">
                  <a:ea typeface="Noto Sans CJK SC Regular" panose="020B0500000000000000" pitchFamily="34" charset="-128"/>
                </a:rPr>
                <a:t>他的思想、价值观、希望和梦想</a:t>
              </a:r>
            </a:p>
          </p:txBody>
        </p:sp>
      </p:grpSp>
      <p:grpSp>
        <p:nvGrpSpPr>
          <p:cNvPr id="23" name="Group 22">
            <a:extLst>
              <a:ext uri="{FF2B5EF4-FFF2-40B4-BE49-F238E27FC236}">
                <a16:creationId xmlns:a16="http://schemas.microsoft.com/office/drawing/2014/main" id="{A1384BDB-C98A-4B37-B986-96217ED1003A}"/>
              </a:ext>
            </a:extLst>
          </p:cNvPr>
          <p:cNvGrpSpPr/>
          <p:nvPr/>
        </p:nvGrpSpPr>
        <p:grpSpPr>
          <a:xfrm>
            <a:off x="8355070" y="2716505"/>
            <a:ext cx="721187" cy="712495"/>
            <a:chOff x="11246150" y="-3840160"/>
            <a:chExt cx="1084680" cy="1084680"/>
          </a:xfrm>
        </p:grpSpPr>
        <p:sp>
          <p:nvSpPr>
            <p:cNvPr id="24" name="Freeform: Shape 23">
              <a:extLst>
                <a:ext uri="{FF2B5EF4-FFF2-40B4-BE49-F238E27FC236}">
                  <a16:creationId xmlns:a16="http://schemas.microsoft.com/office/drawing/2014/main" id="{F9E87F21-F6EE-4C25-9F85-C74514CED125}"/>
                </a:ext>
              </a:extLst>
            </p:cNvPr>
            <p:cNvSpPr/>
            <p:nvPr/>
          </p:nvSpPr>
          <p:spPr>
            <a:xfrm>
              <a:off x="11362471" y="-3723839"/>
              <a:ext cx="852038"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25" name="Freeform: Shape 24">
              <a:extLst>
                <a:ext uri="{FF2B5EF4-FFF2-40B4-BE49-F238E27FC236}">
                  <a16:creationId xmlns:a16="http://schemas.microsoft.com/office/drawing/2014/main" id="{EB629C01-F69F-4DEB-B321-C4FA62BB80BB}"/>
                </a:ext>
              </a:extLst>
            </p:cNvPr>
            <p:cNvSpPr/>
            <p:nvPr/>
          </p:nvSpPr>
          <p:spPr>
            <a:xfrm>
              <a:off x="11282993" y="-3803316"/>
              <a:ext cx="1010993"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26" name="Freeform: Shape 25">
              <a:extLst>
                <a:ext uri="{FF2B5EF4-FFF2-40B4-BE49-F238E27FC236}">
                  <a16:creationId xmlns:a16="http://schemas.microsoft.com/office/drawing/2014/main" id="{10F6DCD8-ABC4-456E-B2BF-FFF16513D1F2}"/>
                </a:ext>
              </a:extLst>
            </p:cNvPr>
            <p:cNvSpPr/>
            <p:nvPr/>
          </p:nvSpPr>
          <p:spPr>
            <a:xfrm>
              <a:off x="11246150" y="-3840160"/>
              <a:ext cx="1084680"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27" name="Freeform: Shape 26">
              <a:extLst>
                <a:ext uri="{FF2B5EF4-FFF2-40B4-BE49-F238E27FC236}">
                  <a16:creationId xmlns:a16="http://schemas.microsoft.com/office/drawing/2014/main" id="{ACE047BA-AA47-4D12-94FA-5F307C7459DE}"/>
                </a:ext>
              </a:extLst>
            </p:cNvPr>
            <p:cNvSpPr/>
            <p:nvPr/>
          </p:nvSpPr>
          <p:spPr>
            <a:xfrm>
              <a:off x="11517530" y="-3581516"/>
              <a:ext cx="542129"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grpSp>
      <p:grpSp>
        <p:nvGrpSpPr>
          <p:cNvPr id="12" name="Group 11">
            <a:extLst>
              <a:ext uri="{FF2B5EF4-FFF2-40B4-BE49-F238E27FC236}">
                <a16:creationId xmlns:a16="http://schemas.microsoft.com/office/drawing/2014/main" id="{FE5F76B4-64FF-44A7-92C2-D778EB521C55}"/>
              </a:ext>
            </a:extLst>
          </p:cNvPr>
          <p:cNvGrpSpPr/>
          <p:nvPr/>
        </p:nvGrpSpPr>
        <p:grpSpPr>
          <a:xfrm>
            <a:off x="4449851" y="2680398"/>
            <a:ext cx="672194" cy="672194"/>
            <a:chOff x="508089" y="2680398"/>
            <a:chExt cx="672194" cy="672194"/>
          </a:xfrm>
          <a:solidFill>
            <a:schemeClr val="accent2"/>
          </a:solidFill>
        </p:grpSpPr>
        <p:sp>
          <p:nvSpPr>
            <p:cNvPr id="33" name="Oval 32">
              <a:extLst>
                <a:ext uri="{FF2B5EF4-FFF2-40B4-BE49-F238E27FC236}">
                  <a16:creationId xmlns:a16="http://schemas.microsoft.com/office/drawing/2014/main" id="{B999F713-6DC2-45AF-B3A1-C26585D918FE}"/>
                </a:ext>
              </a:extLst>
            </p:cNvPr>
            <p:cNvSpPr/>
            <p:nvPr/>
          </p:nvSpPr>
          <p:spPr bwMode="gray">
            <a:xfrm>
              <a:off x="508089" y="2680398"/>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pic>
          <p:nvPicPr>
            <p:cNvPr id="15" name="Graphic 14" descr="Cough outline">
              <a:extLst>
                <a:ext uri="{FF2B5EF4-FFF2-40B4-BE49-F238E27FC236}">
                  <a16:creationId xmlns:a16="http://schemas.microsoft.com/office/drawing/2014/main" id="{B66AB80F-DFF1-4E6A-87AA-AEAC25F338B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299" y="2750344"/>
              <a:ext cx="485774" cy="485774"/>
            </a:xfrm>
            <a:prstGeom prst="rect">
              <a:avLst/>
            </a:prstGeom>
          </p:spPr>
        </p:pic>
      </p:grpSp>
      <p:grpSp>
        <p:nvGrpSpPr>
          <p:cNvPr id="4" name="Group 3">
            <a:extLst>
              <a:ext uri="{FF2B5EF4-FFF2-40B4-BE49-F238E27FC236}">
                <a16:creationId xmlns:a16="http://schemas.microsoft.com/office/drawing/2014/main" id="{6D218BE8-D704-4515-BA72-2461F6ECB5E1}"/>
              </a:ext>
            </a:extLst>
          </p:cNvPr>
          <p:cNvGrpSpPr/>
          <p:nvPr/>
        </p:nvGrpSpPr>
        <p:grpSpPr>
          <a:xfrm>
            <a:off x="8404063" y="4316067"/>
            <a:ext cx="672194" cy="672194"/>
            <a:chOff x="4462301" y="4316067"/>
            <a:chExt cx="672194" cy="672194"/>
          </a:xfrm>
          <a:solidFill>
            <a:schemeClr val="accent2"/>
          </a:solidFill>
        </p:grpSpPr>
        <p:sp>
          <p:nvSpPr>
            <p:cNvPr id="37" name="Oval 36">
              <a:extLst>
                <a:ext uri="{FF2B5EF4-FFF2-40B4-BE49-F238E27FC236}">
                  <a16:creationId xmlns:a16="http://schemas.microsoft.com/office/drawing/2014/main" id="{C5432486-8ADA-4B47-A18C-833EFEC74416}"/>
                </a:ext>
              </a:extLst>
            </p:cNvPr>
            <p:cNvSpPr/>
            <p:nvPr/>
          </p:nvSpPr>
          <p:spPr bwMode="gray">
            <a:xfrm>
              <a:off x="4462301" y="4316067"/>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pic>
          <p:nvPicPr>
            <p:cNvPr id="36" name="Graphic 35">
              <a:extLst>
                <a:ext uri="{FF2B5EF4-FFF2-40B4-BE49-F238E27FC236}">
                  <a16:creationId xmlns:a16="http://schemas.microsoft.com/office/drawing/2014/main" id="{236A77FD-DA72-4880-AA42-93C6DAF785D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594813" y="4442891"/>
              <a:ext cx="385957" cy="385957"/>
            </a:xfrm>
            <a:prstGeom prst="rect">
              <a:avLst/>
            </a:prstGeom>
          </p:spPr>
        </p:pic>
      </p:grpSp>
      <p:grpSp>
        <p:nvGrpSpPr>
          <p:cNvPr id="35" name="Group 34">
            <a:extLst>
              <a:ext uri="{FF2B5EF4-FFF2-40B4-BE49-F238E27FC236}">
                <a16:creationId xmlns:a16="http://schemas.microsoft.com/office/drawing/2014/main" id="{F1DAD019-2F8A-451C-A708-EAE141A8818E}"/>
              </a:ext>
            </a:extLst>
          </p:cNvPr>
          <p:cNvGrpSpPr/>
          <p:nvPr/>
        </p:nvGrpSpPr>
        <p:grpSpPr>
          <a:xfrm>
            <a:off x="400050" y="3006523"/>
            <a:ext cx="4103515" cy="2083934"/>
            <a:chOff x="266700" y="3006523"/>
            <a:chExt cx="4103515" cy="2083934"/>
          </a:xfrm>
        </p:grpSpPr>
        <p:pic>
          <p:nvPicPr>
            <p:cNvPr id="31" name="Picture 10" descr="personality-pie.png">
              <a:extLst>
                <a:ext uri="{FF2B5EF4-FFF2-40B4-BE49-F238E27FC236}">
                  <a16:creationId xmlns:a16="http://schemas.microsoft.com/office/drawing/2014/main" id="{072A724F-72D7-44EE-83A2-AB67C81F56BF}"/>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266700" y="3006523"/>
              <a:ext cx="4103515" cy="208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1480C8FD-5F24-49F9-8230-CD098CA015E2}"/>
                </a:ext>
              </a:extLst>
            </p:cNvPr>
            <p:cNvSpPr/>
            <p:nvPr/>
          </p:nvSpPr>
          <p:spPr bwMode="gray">
            <a:xfrm>
              <a:off x="1066800" y="3429000"/>
              <a:ext cx="1041400" cy="628650"/>
            </a:xfrm>
            <a:prstGeom prst="rect">
              <a:avLst/>
            </a:prstGeom>
            <a:solidFill>
              <a:srgbClr val="BDBE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28" name="TextBox 27">
              <a:extLst>
                <a:ext uri="{FF2B5EF4-FFF2-40B4-BE49-F238E27FC236}">
                  <a16:creationId xmlns:a16="http://schemas.microsoft.com/office/drawing/2014/main" id="{17005BCB-75B1-402E-8DC8-03C3858C2C91}"/>
                </a:ext>
              </a:extLst>
            </p:cNvPr>
            <p:cNvSpPr txBox="1"/>
            <p:nvPr/>
          </p:nvSpPr>
          <p:spPr>
            <a:xfrm>
              <a:off x="1131682" y="3447343"/>
              <a:ext cx="1891543" cy="738664"/>
            </a:xfrm>
            <a:prstGeom prst="rect">
              <a:avLst/>
            </a:prstGeom>
            <a:noFill/>
          </p:spPr>
          <p:txBody>
            <a:bodyPr wrap="square" lIns="0" tIns="0" rIns="0" bIns="0">
              <a:noAutofit/>
            </a:bodyPr>
            <a:lstStyle/>
            <a:p>
              <a:pPr>
                <a:defRPr sz="1600"/>
              </a:pPr>
              <a:r>
                <a:rPr lang="zh-CN" altLang="en-US" dirty="0">
                  <a:ea typeface="Noto Sans CJK SC Regular" panose="020B0500000000000000" pitchFamily="34" charset="-128"/>
                </a:rPr>
                <a:t>观察到的行为</a:t>
              </a:r>
              <a:endParaRPr lang="en-US" altLang="zh-CN" dirty="0">
                <a:ea typeface="Noto Sans CJK SC Black" panose="020B0A00000000000000" pitchFamily="34" charset="-128"/>
              </a:endParaRPr>
            </a:p>
            <a:p>
              <a:pPr algn="l">
                <a:defRPr sz="1600" b="1">
                  <a:latin typeface="Arial Black" panose="020B0A04020102020204" pitchFamily="34" charset="0"/>
                </a:defRPr>
              </a:pPr>
              <a:r>
                <a:rPr lang="zh-CN" altLang="en-US" dirty="0">
                  <a:ea typeface="Noto Sans CJK SC Black" panose="020B0A00000000000000" pitchFamily="34" charset="-128"/>
                </a:rPr>
                <a:t>说的</a:t>
              </a:r>
              <a:r>
                <a:rPr lang="en-US" altLang="zh-CN" dirty="0">
                  <a:ea typeface="Noto Sans CJK SC Black" panose="020B0A00000000000000" pitchFamily="34" charset="-128"/>
                </a:rPr>
                <a:t>/</a:t>
              </a:r>
              <a:r>
                <a:rPr lang="zh-CN" altLang="en-US" dirty="0">
                  <a:ea typeface="Noto Sans CJK SC Black" panose="020B0A00000000000000" pitchFamily="34" charset="-128"/>
                </a:rPr>
                <a:t>做的</a:t>
              </a:r>
            </a:p>
          </p:txBody>
        </p:sp>
        <p:sp>
          <p:nvSpPr>
            <p:cNvPr id="38" name="TextBox 37">
              <a:extLst>
                <a:ext uri="{FF2B5EF4-FFF2-40B4-BE49-F238E27FC236}">
                  <a16:creationId xmlns:a16="http://schemas.microsoft.com/office/drawing/2014/main" id="{0D5F11A8-8CFA-43D0-9FD8-8ABCB424DAD6}"/>
                </a:ext>
              </a:extLst>
            </p:cNvPr>
            <p:cNvSpPr txBox="1"/>
            <p:nvPr/>
          </p:nvSpPr>
          <p:spPr>
            <a:xfrm>
              <a:off x="2953798" y="3939786"/>
              <a:ext cx="1013098" cy="246221"/>
            </a:xfrm>
            <a:prstGeom prst="rect">
              <a:avLst/>
            </a:prstGeom>
            <a:solidFill>
              <a:srgbClr val="07548B"/>
            </a:solidFill>
          </p:spPr>
          <p:txBody>
            <a:bodyPr wrap="square" lIns="0" tIns="0" rIns="0" bIns="0">
              <a:noAutofit/>
            </a:bodyPr>
            <a:lstStyle/>
            <a:p>
              <a:pPr algn="ctr">
                <a:defRPr sz="1600">
                  <a:solidFill>
                    <a:schemeClr val="bg1"/>
                  </a:solidFill>
                </a:defRPr>
              </a:pPr>
              <a:r>
                <a:rPr lang="zh-CN" altLang="en-US" dirty="0">
                  <a:ea typeface="Noto Sans CJK SC Regular" panose="020B0500000000000000" pitchFamily="34" charset="-128"/>
                </a:rPr>
                <a:t>个性</a:t>
              </a:r>
              <a:endParaRPr lang="zh-CN" altLang="en-US" sz="1600" dirty="0">
                <a:solidFill>
                  <a:schemeClr val="bg1"/>
                </a:solidFill>
                <a:latin typeface="Arial Black" panose="020B0A04020102020204" pitchFamily="34" charset="0"/>
                <a:ea typeface="Noto Sans CJK SC Regular" panose="020B0500000000000000" pitchFamily="34" charset="-128"/>
              </a:endParaRPr>
            </a:p>
          </p:txBody>
        </p:sp>
      </p:grpSp>
    </p:spTree>
    <p:extLst>
      <p:ext uri="{BB962C8B-B14F-4D97-AF65-F5344CB8AC3E}">
        <p14:creationId xmlns:p14="http://schemas.microsoft.com/office/powerpoint/2010/main" val="128281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p:transition>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233680" y="-257047"/>
            <a:ext cx="8504092" cy="1009650"/>
          </a:xfrm>
        </p:spPr>
        <p:txBody>
          <a:bodyPr>
            <a:noAutofit/>
          </a:bodyPr>
          <a:lstStyle/>
          <a:p>
            <a:r>
              <a:rPr lang="zh-CN" altLang="en-US">
                <a:ea typeface="Noto Sans CJK SC Bold" panose="020B0800000000000000" pitchFamily="34" charset="-128"/>
              </a:rPr>
              <a:t>待人处事风格护照</a:t>
            </a:r>
            <a:endParaRPr lang="zh-CN" altLang="en-US" dirty="0">
              <a:ea typeface="Noto Sans CJK SC Bold" panose="020B0800000000000000" pitchFamily="34" charset="-128"/>
            </a:endParaRPr>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noAutofit/>
          </a:bodyPr>
          <a:lstStyle/>
          <a:p>
            <a:fld id="{1B1CF60C-C85D-47C0-8597-E3BF95F18FA3}" type="slidenum">
              <a:rPr lang="en-US" altLang="zh-CN" smtClean="0">
                <a:ea typeface="Noto Sans CJK SC Regular" panose="020B0500000000000000" pitchFamily="34" charset="-128"/>
              </a:rPr>
              <a:t>90</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noAutofit/>
          </a:bodyPr>
          <a:lstStyle/>
          <a:p>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7" name="Picture 6" descr="A screenshot of a computer&#10;&#10;Description automatically generated with medium confidence">
            <a:extLst>
              <a:ext uri="{FF2B5EF4-FFF2-40B4-BE49-F238E27FC236}">
                <a16:creationId xmlns:a16="http://schemas.microsoft.com/office/drawing/2014/main" id="{91E13A2C-539E-A122-AEDC-2E1DC80957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6542" y="399134"/>
            <a:ext cx="4838916" cy="6059732"/>
          </a:xfrm>
          <a:prstGeom prst="rect">
            <a:avLst/>
          </a:prstGeom>
        </p:spPr>
      </p:pic>
    </p:spTree>
    <p:extLst>
      <p:ext uri="{BB962C8B-B14F-4D97-AF65-F5344CB8AC3E}">
        <p14:creationId xmlns:p14="http://schemas.microsoft.com/office/powerpoint/2010/main" val="2116714512"/>
      </p:ext>
    </p:extLst>
  </p:cSld>
  <p:clrMapOvr>
    <a:masterClrMapping/>
  </p:clrMapOvr>
  <p:transition spd="slow">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D52EC35-CB36-4E8C-8F3A-5171944A89A8}"/>
              </a:ext>
            </a:extLst>
          </p:cNvPr>
          <p:cNvSpPr>
            <a:spLocks noGrp="1"/>
          </p:cNvSpPr>
          <p:nvPr>
            <p:ph type="ftr" sz="quarter" idx="13"/>
          </p:nvPr>
        </p:nvSpPr>
        <p:spPr/>
        <p:txBody>
          <a:bodyPr wrap="square"/>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3" name="Slide Number Placeholder 3">
            <a:extLst>
              <a:ext uri="{FF2B5EF4-FFF2-40B4-BE49-F238E27FC236}">
                <a16:creationId xmlns:a16="http://schemas.microsoft.com/office/drawing/2014/main" id="{1164AEC5-F3A9-4DFA-A753-40671E92709F}"/>
              </a:ext>
            </a:extLst>
          </p:cNvPr>
          <p:cNvSpPr txBox="1">
            <a:spLocks/>
          </p:cNvSpPr>
          <p:nvPr/>
        </p:nvSpPr>
        <p:spPr>
          <a:xfrm>
            <a:off x="9220200" y="6438900"/>
            <a:ext cx="2743200" cy="282575"/>
          </a:xfrm>
          <a:prstGeom prst="rect">
            <a:avLst/>
          </a:prstGeom>
        </p:spPr>
        <p:txBody>
          <a:bodyPr wrap="square"/>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91</a:t>
            </a:fld>
            <a:endParaRPr lang="zh-CN" altLang="en-US" sz="1000" dirty="0">
              <a:solidFill>
                <a:srgbClr val="898989"/>
              </a:solidFill>
              <a:ea typeface="Noto Sans CJK SC Regular" panose="020B0500000000000000" pitchFamily="34" charset="-128"/>
            </a:endParaRPr>
          </a:p>
        </p:txBody>
      </p:sp>
    </p:spTree>
    <p:extLst>
      <p:ext uri="{BB962C8B-B14F-4D97-AF65-F5344CB8AC3E}">
        <p14:creationId xmlns:p14="http://schemas.microsoft.com/office/powerpoint/2010/main" val="716123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FIXED" val="YES"/>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Introduction to  SOCIAL STYLE™&amp;quot;&quot;/&gt;&lt;property id=&quot;20307&quot; value=&quot;257&quot;/&gt;&lt;/object&gt;&lt;object type=&quot;3&quot; unique_id=&quot;10004&quot;&gt;&lt;property id=&quot;20148&quot; value=&quot;5&quot;/&gt;&lt;property id=&quot;20300&quot; value=&quot;Slide 2 - &amp;quot;To Tell the Truth&amp;quot;&quot;/&gt;&lt;property id=&quot;20307&quot; value=&quot;278&quot;/&gt;&lt;/object&gt;&lt;object type=&quot;3&quot; unique_id=&quot;10005&quot;&gt;&lt;property id=&quot;20148&quot; value=&quot;5&quot;/&gt;&lt;property id=&quot;20300&quot; value=&quot;Slide 3 - &amp;quot;Learning Objectives&amp;quot;&quot;/&gt;&lt;property id=&quot;20307&quot; value=&quot;934&quot;/&gt;&lt;/object&gt;&lt;object type=&quot;3&quot; unique_id=&quot;10006&quot;&gt;&lt;property id=&quot;20148&quot; value=&quot;5&quot;/&gt;&lt;property id=&quot;20300&quot; value=&quot;Slide 4 - &amp;quot;Style in Action&amp;quot;&quot;/&gt;&lt;property id=&quot;20307&quot; value=&quot;935&quot;/&gt;&lt;/object&gt;&lt;object type=&quot;3&quot; unique_id=&quot;10007&quot;&gt;&lt;property id=&quot;20148&quot; value=&quot;5&quot;/&gt;&lt;property id=&quot;20300&quot; value=&quot;Slide 5&quot;/&gt;&lt;property id=&quot;20307&quot; value=&quot;985&quot;/&gt;&lt;/object&gt;&lt;object type=&quot;3&quot; unique_id=&quot;10008&quot;&gt;&lt;property id=&quot;20148&quot; value=&quot;5&quot;/&gt;&lt;property id=&quot;20300&quot; value=&quot;Slide 6&quot;/&gt;&lt;property id=&quot;20307&quot; value=&quot;986&quot;/&gt;&lt;/object&gt;&lt;object type=&quot;3&quot; unique_id=&quot;10009&quot;&gt;&lt;property id=&quot;20148&quot; value=&quot;5&quot;/&gt;&lt;property id=&quot;20300&quot; value=&quot;Slide 7&quot;/&gt;&lt;property id=&quot;20307&quot; value=&quot;987&quot;/&gt;&lt;/object&gt;&lt;object type=&quot;3&quot; unique_id=&quot;10010&quot;&gt;&lt;property id=&quot;20148&quot; value=&quot;5&quot;/&gt;&lt;property id=&quot;20300&quot; value=&quot;Slide 8&quot;/&gt;&lt;property id=&quot;20307&quot; value=&quot;988&quot;/&gt;&lt;/object&gt;&lt;object type=&quot;3&quot; unique_id=&quot;10011&quot;&gt;&lt;property id=&quot;20148&quot; value=&quot;5&quot;/&gt;&lt;property id=&quot;20300&quot; value=&quot;Slide 9&quot;/&gt;&lt;property id=&quot;20307&quot; value=&quot;989&quot;/&gt;&lt;/object&gt;&lt;object type=&quot;3&quot; unique_id=&quot;10012&quot;&gt;&lt;property id=&quot;20148&quot; value=&quot;5&quot;/&gt;&lt;property id=&quot;20300&quot; value=&quot;Slide 10 - &amp;quot;Dimensions of Behavior&amp;quot;&quot;/&gt;&lt;property id=&quot;20307&quot; value=&quot;282&quot;/&gt;&lt;/object&gt;&lt;object type=&quot;3&quot; unique_id=&quot;10013&quot;&gt;&lt;property id=&quot;20148&quot; value=&quot;5&quot;/&gt;&lt;property id=&quot;20300&quot; value=&quot;Slide 11 - &amp;quot;Learning Objectives&amp;quot;&quot;/&gt;&lt;property id=&quot;20307&quot; value=&quot;936&quot;/&gt;&lt;/object&gt;&lt;object type=&quot;3&quot; unique_id=&quot;10014&quot;&gt;&lt;property id=&quot;20148&quot; value=&quot;5&quot;/&gt;&lt;property id=&quot;20300&quot; value=&quot;Slide 12 - &amp;quot;Observable Behaviors vs. Personality&amp;quot;&quot;/&gt;&lt;property id=&quot;20307&quot; value=&quot;302&quot;/&gt;&lt;/object&gt;&lt;object type=&quot;3&quot; unique_id=&quot;10015&quot;&gt;&lt;property id=&quot;20148&quot; value=&quot;5&quot;/&gt;&lt;property id=&quot;20300&quot; value=&quot;Slide 13 - &amp;quot;Say &amp;amp; Do Behaviors&amp;quot;&quot;/&gt;&lt;property id=&quot;20307&quot; value=&quot;303&quot;/&gt;&lt;/object&gt;&lt;object type=&quot;3&quot; unique_id=&quot;10016&quot;&gt;&lt;property id=&quot;20148&quot; value=&quot;5&quot;/&gt;&lt;property id=&quot;20300&quot; value=&quot;Slide 14 - &amp;quot;Assertiveness  and Responsiveness&amp;quot;&quot;/&gt;&lt;property id=&quot;20307&quot; value=&quot;996&quot;/&gt;&lt;/object&gt;&lt;object type=&quot;3&quot; unique_id=&quot;10017&quot;&gt;&lt;property id=&quot;20148&quot; value=&quot;5&quot;/&gt;&lt;property id=&quot;20300&quot; value=&quot;Slide 15 - &amp;quot;Assertiveness&amp;quot;&quot;/&gt;&lt;property id=&quot;20307&quot; value=&quot;997&quot;/&gt;&lt;/object&gt;&lt;object type=&quot;3&quot; unique_id=&quot;10018&quot;&gt;&lt;property id=&quot;20148&quot; value=&quot;5&quot;/&gt;&lt;property id=&quot;20300&quot; value=&quot;Slide 16 - &amp;quot;Assertiveness Behaviors&amp;quot;&quot;/&gt;&lt;property id=&quot;20307&quot; value=&quot;305&quot;/&gt;&lt;/object&gt;&lt;object type=&quot;3&quot; unique_id=&quot;10019&quot;&gt;&lt;property id=&quot;20148&quot; value=&quot;5&quot;/&gt;&lt;property id=&quot;20300&quot; value=&quot;Slide 17 - &amp;quot;Assertiveness&amp;quot;&quot;/&gt;&lt;property id=&quot;20307&quot; value=&quot;955&quot;/&gt;&lt;/object&gt;&lt;object type=&quot;3&quot; unique_id=&quot;10020&quot;&gt;&lt;property id=&quot;20148&quot; value=&quot;5&quot;/&gt;&lt;property id=&quot;20300&quot; value=&quot;Slide 18 - &amp;quot;Responsiveness&amp;quot;&quot;/&gt;&lt;property id=&quot;20307&quot; value=&quot;310&quot;/&gt;&lt;/object&gt;&lt;object type=&quot;3&quot; unique_id=&quot;10021&quot;&gt;&lt;property id=&quot;20148&quot; value=&quot;5&quot;/&gt;&lt;property id=&quot;20300&quot; value=&quot;Slide 19 - &amp;quot;Responsiveness Behaviors&amp;quot;&quot;/&gt;&lt;property id=&quot;20307&quot; value=&quot;306&quot;/&gt;&lt;/object&gt;&lt;object type=&quot;3&quot; unique_id=&quot;10022&quot;&gt;&lt;property id=&quot;20148&quot; value=&quot;5&quot;/&gt;&lt;property id=&quot;20300&quot; value=&quot;Slide 20 - &amp;quot;Responsiveness&amp;quot;&quot;/&gt;&lt;property id=&quot;20307&quot; value=&quot;956&quot;/&gt;&lt;/object&gt;&lt;object type=&quot;3&quot; unique_id=&quot;10023&quot;&gt;&lt;property id=&quot;20148&quot; value=&quot;5&quot;/&gt;&lt;property id=&quot;20300&quot; value=&quot;Slide 21 - &amp;quot;SOCIAL STYLE Model™&amp;quot;&quot;/&gt;&lt;property id=&quot;20307&quot; value=&quot;309&quot;/&gt;&lt;/object&gt;&lt;object type=&quot;3&quot; unique_id=&quot;10024&quot;&gt;&lt;property id=&quot;20148&quot; value=&quot;5&quot;/&gt;&lt;property id=&quot;20300&quot; value=&quot;Slide 22 - &amp;quot;Learning Objectives&amp;quot;&quot;/&gt;&lt;property id=&quot;20307&quot; value=&quot;937&quot;/&gt;&lt;/object&gt;&lt;object type=&quot;3&quot; unique_id=&quot;10025&quot;&gt;&lt;property id=&quot;20148&quot; value=&quot;5&quot;/&gt;&lt;property id=&quot;20300&quot; value=&quot;Slide 23 - &amp;quot;SOCIAL STYLE Model&amp;quot;&quot;/&gt;&lt;property id=&quot;20307&quot; value=&quot;1006&quot;/&gt;&lt;/object&gt;&lt;object type=&quot;3&quot; unique_id=&quot;10026&quot;&gt;&lt;property id=&quot;20148&quot; value=&quot;5&quot;/&gt;&lt;property id=&quot;20300&quot; value=&quot;Slide 24 - &amp;quot;SOCIAL STYLE  Behaviors&amp;quot;&quot;/&gt;&lt;property id=&quot;20307&quot; value=&quot;998&quot;/&gt;&lt;/object&gt;&lt;object type=&quot;3&quot; unique_id=&quot;10027&quot;&gt;&lt;property id=&quot;20148&quot; value=&quot;5&quot;/&gt;&lt;property id=&quot;20300&quot; value=&quot;Slide 25 - &amp;quot;Back to Those Texts . . .&amp;quot;&quot;/&gt;&lt;property id=&quot;20307&quot; value=&quot;973&quot;/&gt;&lt;/object&gt;&lt;object type=&quot;3&quot; unique_id=&quot;10028&quot;&gt;&lt;property id=&quot;20148&quot; value=&quot;5&quot;/&gt;&lt;property id=&quot;20300&quot; value=&quot;Slide 26&quot;/&gt;&lt;property id=&quot;20307&quot; value=&quot;974&quot;/&gt;&lt;/object&gt;&lt;object type=&quot;3&quot; unique_id=&quot;10029&quot;&gt;&lt;property id=&quot;20148&quot; value=&quot;5&quot;/&gt;&lt;property id=&quot;20300&quot; value=&quot;Slide 27&quot;/&gt;&lt;property id=&quot;20307&quot; value=&quot;975&quot;/&gt;&lt;/object&gt;&lt;object type=&quot;3&quot; unique_id=&quot;10030&quot;&gt;&lt;property id=&quot;20148&quot; value=&quot;5&quot;/&gt;&lt;property id=&quot;20300&quot; value=&quot;Slide 28&quot;/&gt;&lt;property id=&quot;20307&quot; value=&quot;976&quot;/&gt;&lt;/object&gt;&lt;object type=&quot;3&quot; unique_id=&quot;10031&quot;&gt;&lt;property id=&quot;20148&quot; value=&quot;5&quot;/&gt;&lt;property id=&quot;20300&quot; value=&quot;Slide 29&quot;/&gt;&lt;property id=&quot;20307&quot; value=&quot;977&quot;/&gt;&lt;/object&gt;&lt;object type=&quot;3&quot; unique_id=&quot;10032&quot;&gt;&lt;property id=&quot;20148&quot; value=&quot;5&quot;/&gt;&lt;property id=&quot;20300&quot; value=&quot;Slide 30 - &amp;quot;Need, Orientation, and Growth Action&amp;quot;&quot;/&gt;&lt;property id=&quot;20307&quot; value=&quot;938&quot;/&gt;&lt;/object&gt;&lt;object type=&quot;3&quot; unique_id=&quot;10033&quot;&gt;&lt;property id=&quot;20148&quot; value=&quot;5&quot;/&gt;&lt;property id=&quot;20300&quot; value=&quot;Slide 31 - &amp;quot;SOCIAL STYLE  Key Characteristics&amp;quot;&quot;/&gt;&lt;property id=&quot;20307&quot; value=&quot;312&quot;/&gt;&lt;/object&gt;&lt;object type=&quot;3&quot; unique_id=&quot;10034&quot;&gt;&lt;property id=&quot;20148&quot; value=&quot;5&quot;/&gt;&lt;property id=&quot;20300&quot; value=&quot;Slide 32 - &amp;quot;Key Points&amp;quot;&quot;/&gt;&lt;property id=&quot;20307&quot; value=&quot;939&quot;/&gt;&lt;/object&gt;&lt;object type=&quot;3&quot; unique_id=&quot;10035&quot;&gt;&lt;property id=&quot;20148&quot; value=&quot;5&quot;/&gt;&lt;property id=&quot;20300&quot; value=&quot;Slide 33 - &amp;quot;SOCIAL STYLE Profile&amp;quot;&quot;/&gt;&lt;property id=&quot;20307&quot; value=&quot;941&quot;/&gt;&lt;/object&gt;&lt;object type=&quot;3&quot; unique_id=&quot;10036&quot;&gt;&lt;property id=&quot;20148&quot; value=&quot;5&quot;/&gt;&lt;property id=&quot;20300&quot; value=&quot;Slide 34 - &amp;quot;Learning Objectives&amp;quot;&quot;/&gt;&lt;property id=&quot;20307&quot; value=&quot;940&quot;/&gt;&lt;/object&gt;&lt;object type=&quot;3&quot; unique_id=&quot;10037&quot;&gt;&lt;property id=&quot;20148&quot; value=&quot;5&quot;/&gt;&lt;property id=&quot;20300&quot; value=&quot;Slide 35 - &amp;quot;Virtual Delivery:  How to Access Your Profile&amp;quot;&quot;/&gt;&lt;property id=&quot;20307&quot; value=&quot;978&quot;/&gt;&lt;/object&gt;&lt;object type=&quot;3&quot; unique_id=&quot;10038&quot;&gt;&lt;property id=&quot;20148&quot; value=&quot;5&quot;/&gt;&lt;property id=&quot;20300&quot; value=&quot;Slide 36&quot;/&gt;&lt;property id=&quot;20307&quot; value=&quot;979&quot;/&gt;&lt;/object&gt;&lt;object type=&quot;3&quot; unique_id=&quot;10039&quot;&gt;&lt;property id=&quot;20148&quot; value=&quot;5&quot;/&gt;&lt;property id=&quot;20300&quot; value=&quot;Slide 37&quot;/&gt;&lt;property id=&quot;20307&quot; value=&quot;980&quot;/&gt;&lt;/object&gt;&lt;object type=&quot;3&quot; unique_id=&quot;10040&quot;&gt;&lt;property id=&quot;20148&quot; value=&quot;5&quot;/&gt;&lt;property id=&quot;20300&quot; value=&quot;Slide 38 - &amp;quot;Tension Management&amp;quot;&quot;/&gt;&lt;property id=&quot;20307&quot; value=&quot;329&quot;/&gt;&lt;/object&gt;&lt;object type=&quot;3&quot; unique_id=&quot;10041&quot;&gt;&lt;property id=&quot;20148&quot; value=&quot;5&quot;/&gt;&lt;property id=&quot;20300&quot; value=&quot;Slide 39 - &amp;quot;Learning Objectives&amp;quot;&quot;/&gt;&lt;property id=&quot;20307&quot; value=&quot;942&quot;/&gt;&lt;/object&gt;&lt;object type=&quot;3&quot; unique_id=&quot;10042&quot;&gt;&lt;property id=&quot;20148&quot; value=&quot;5&quot;/&gt;&lt;property id=&quot;20300&quot; value=&quot;Slide 40 - &amp;quot;Tension and Productivity&amp;quot;&quot;/&gt;&lt;property id=&quot;20307&quot; value=&quot;930&quot;/&gt;&lt;/object&gt;&lt;object type=&quot;3&quot; unique_id=&quot;10043&quot;&gt;&lt;property id=&quot;20148&quot; value=&quot;5&quot;/&gt;&lt;property id=&quot;20300&quot; value=&quot;Slide 41 - &amp;quot;Backup Behavior&amp;quot;&quot;/&gt;&lt;property id=&quot;20307&quot; value=&quot;318&quot;/&gt;&lt;/object&gt;&lt;object type=&quot;3&quot; unique_id=&quot;10044&quot;&gt;&lt;property id=&quot;20148&quot; value=&quot;5&quot;/&gt;&lt;property id=&quot;20300&quot; value=&quot;Slide 42 - &amp;quot;Managing Backup Behavior&amp;quot;&quot;/&gt;&lt;property id=&quot;20307&quot; value=&quot;1003&quot;/&gt;&lt;/object&gt;&lt;object type=&quot;3&quot; unique_id=&quot;10045&quot;&gt;&lt;property id=&quot;20148&quot; value=&quot;5&quot;/&gt;&lt;property id=&quot;20300&quot; value=&quot;Slide 43 - &amp;quot;Versatility&amp;quot;&quot;/&gt;&lt;property id=&quot;20307&quot; value=&quot;330&quot;/&gt;&lt;/object&gt;&lt;object type=&quot;3&quot; unique_id=&quot;10046&quot;&gt;&lt;property id=&quot;20148&quot; value=&quot;5&quot;/&gt;&lt;property id=&quot;20300&quot; value=&quot;Slide 44 - &amp;quot;Learning Objectives&amp;quot;&quot;/&gt;&lt;property id=&quot;20307&quot; value=&quot;944&quot;/&gt;&lt;/object&gt;&lt;object type=&quot;3&quot; unique_id=&quot;10047&quot;&gt;&lt;property id=&quot;20148&quot; value=&quot;5&quot;/&gt;&lt;property id=&quot;20300&quot; value=&quot;Slide 45 - &amp;quot;Versatility is… &amp;quot;&quot;/&gt;&lt;property id=&quot;20307&quot; value=&quot;945&quot;/&gt;&lt;/object&gt;&lt;object type=&quot;3&quot; unique_id=&quot;10048&quot;&gt;&lt;property id=&quot;20148&quot; value=&quot;5&quot;/&gt;&lt;property id=&quot;20300&quot; value=&quot;Slide 46 - &amp;quot;Versatility&amp;quot;&quot;/&gt;&lt;property id=&quot;20307&quot; value=&quot;1004&quot;/&gt;&lt;/object&gt;&lt;object type=&quot;3&quot; unique_id=&quot;10049&quot;&gt;&lt;property id=&quot;20148&quot; value=&quot;5&quot;/&gt;&lt;property id=&quot;20300&quot; value=&quot;Slide 47 - &amp;quot;Four Sources of Versatility&amp;quot;&quot;/&gt;&lt;property id=&quot;20307&quot; value=&quot;321&quot;/&gt;&lt;/object&gt;&lt;object type=&quot;3&quot; unique_id=&quot;10050&quot;&gt;&lt;property id=&quot;20148&quot; value=&quot;5&quot;/&gt;&lt;property id=&quot;20300&quot; value=&quot;Slide 48 - &amp;quot;Versatility Challenge&amp;quot;&quot;/&gt;&lt;property id=&quot;20307&quot; value=&quot;1001&quot;/&gt;&lt;/object&gt;&lt;object type=&quot;3&quot; unique_id=&quot;10051&quot;&gt;&lt;property id=&quot;20148&quot; value=&quot;5&quot;/&gt;&lt;property id=&quot;20300&quot; value=&quot;Slide 49 - &amp;quot;Versatility Challenge&amp;quot;&quot;/&gt;&lt;property id=&quot;20307&quot; value=&quot;1002&quot;/&gt;&lt;/object&gt;&lt;object type=&quot;3&quot; unique_id=&quot;10052&quot;&gt;&lt;property id=&quot;20148&quot; value=&quot;5&quot;/&gt;&lt;property id=&quot;20300&quot; value=&quot;Slide 50 - &amp;quot;Versatility Profile&amp;quot;&quot;/&gt;&lt;property id=&quot;20307&quot; value=&quot;946&quot;/&gt;&lt;/object&gt;&lt;object type=&quot;3&quot; unique_id=&quot;10053&quot;&gt;&lt;property id=&quot;20148&quot; value=&quot;5&quot;/&gt;&lt;property id=&quot;20300&quot; value=&quot;Slide 51 - &amp;quot;Learning Objectives&amp;quot;&quot;/&gt;&lt;property id=&quot;20307&quot; value=&quot;947&quot;/&gt;&lt;/object&gt;&lt;object type=&quot;3&quot; unique_id=&quot;10054&quot;&gt;&lt;property id=&quot;20148&quot; value=&quot;5&quot;/&gt;&lt;property id=&quot;20300&quot; value=&quot;Slide 52 - &amp;quot;The Meaning of Versatility Positions&amp;quot;&quot;/&gt;&lt;property id=&quot;20307&quot; value=&quot;1005&quot;/&gt;&lt;/object&gt;&lt;object type=&quot;3&quot; unique_id=&quot;10055&quot;&gt;&lt;property id=&quot;20148&quot; value=&quot;5&quot;/&gt;&lt;property id=&quot;20300&quot; value=&quot;Slide 53 - &amp;quot;Overall Versatility&amp;quot;&quot;/&gt;&lt;property id=&quot;20307&quot; value=&quot;927&quot;/&gt;&lt;/object&gt;&lt;object type=&quot;3&quot; unique_id=&quot;10056&quot;&gt;&lt;property id=&quot;20148&quot; value=&quot;5&quot;/&gt;&lt;property id=&quot;20300&quot; value=&quot;Slide 54 - &amp;quot;Overall Versatility&amp;quot;&quot;/&gt;&lt;property id=&quot;20307&quot; value=&quot;952&quot;/&gt;&lt;/object&gt;&lt;object type=&quot;3&quot; unique_id=&quot;10057&quot;&gt;&lt;property id=&quot;20148&quot; value=&quot;5&quot;/&gt;&lt;property id=&quot;20300&quot; value=&quot;Slide 55 - &amp;quot;Versatility in Detail&amp;quot;&quot;/&gt;&lt;property id=&quot;20307&quot; value=&quot;953&quot;/&gt;&lt;/object&gt;&lt;object type=&quot;3&quot; unique_id=&quot;10058&quot;&gt;&lt;property id=&quot;20148&quot; value=&quot;5&quot;/&gt;&lt;property id=&quot;20300&quot; value=&quot;Slide 56 - &amp;quot;Versatility Profile Review&amp;quot;&quot;/&gt;&lt;property id=&quot;20307&quot; value=&quot;951&quot;/&gt;&lt;/object&gt;&lt;object type=&quot;3&quot; unique_id=&quot;10059&quot;&gt;&lt;property id=&quot;20148&quot; value=&quot;5&quot;/&gt;&lt;property id=&quot;20300&quot; value=&quot;Slide 57 - &amp;quot;Virtual Delivery:  How to Access Your Profile&amp;quot;&quot;/&gt;&lt;property id=&quot;20307&quot; value=&quot;981&quot;/&gt;&lt;/object&gt;&lt;object type=&quot;3&quot; unique_id=&quot;10060&quot;&gt;&lt;property id=&quot;20148&quot; value=&quot;5&quot;/&gt;&lt;property id=&quot;20300&quot; value=&quot;Slide 58&quot;/&gt;&lt;property id=&quot;20307&quot; value=&quot;982&quot;/&gt;&lt;/object&gt;&lt;object type=&quot;3&quot; unique_id=&quot;10061&quot;&gt;&lt;property id=&quot;20148&quot; value=&quot;5&quot;/&gt;&lt;property id=&quot;20300&quot; value=&quot;Slide 59&quot;/&gt;&lt;property id=&quot;20307&quot; value=&quot;983&quot;/&gt;&lt;/object&gt;&lt;object type=&quot;3&quot; unique_id=&quot;10062&quot;&gt;&lt;property id=&quot;20148&quot; value=&quot;5&quot;/&gt;&lt;property id=&quot;20300&quot; value=&quot;Slide 60 - &amp;quot;Steps for Increasing Interpersonal Effectiveness&amp;quot;&quot;/&gt;&lt;property id=&quot;20307&quot; value=&quot;324&quot;/&gt;&lt;/object&gt;&lt;object type=&quot;3&quot; unique_id=&quot;10063&quot;&gt;&lt;property id=&quot;20148&quot; value=&quot;5&quot;/&gt;&lt;property id=&quot;20300&quot; value=&quot;Slide 61 - &amp;quot;Style in Action&amp;quot;&quot;/&gt;&lt;property id=&quot;20307&quot; value=&quot;948&quot;/&gt;&lt;/object&gt;&lt;object type=&quot;3&quot; unique_id=&quot;10064&quot;&gt;&lt;property id=&quot;20148&quot; value=&quot;5&quot;/&gt;&lt;property id=&quot;20300&quot; value=&quot;Slide 62 - &amp;quot;Versatility in Action&amp;quot;&quot;/&gt;&lt;property id=&quot;20307&quot; value=&quot;990&quot;/&gt;&lt;/object&gt;&lt;object type=&quot;3&quot; unique_id=&quot;10065&quot;&gt;&lt;property id=&quot;20148&quot; value=&quot;5&quot;/&gt;&lt;property id=&quot;20300&quot; value=&quot;Slide 63&quot;/&gt;&lt;property id=&quot;20307&quot; value=&quot;991&quot;/&gt;&lt;/object&gt;&lt;object type=&quot;3&quot; unique_id=&quot;10066&quot;&gt;&lt;property id=&quot;20148&quot; value=&quot;5&quot;/&gt;&lt;property id=&quot;20300&quot; value=&quot;Slide 64&quot;/&gt;&lt;property id=&quot;20307&quot; value=&quot;992&quot;/&gt;&lt;/object&gt;&lt;object type=&quot;3&quot; unique_id=&quot;10067&quot;&gt;&lt;property id=&quot;20148&quot; value=&quot;5&quot;/&gt;&lt;property id=&quot;20300&quot; value=&quot;Slide 65&quot;/&gt;&lt;property id=&quot;20307&quot; value=&quot;993&quot;/&gt;&lt;/object&gt;&lt;object type=&quot;3&quot; unique_id=&quot;10068&quot;&gt;&lt;property id=&quot;20148&quot; value=&quot;5&quot;/&gt;&lt;property id=&quot;20300&quot; value=&quot;Slide 66&quot;/&gt;&lt;property id=&quot;20307&quot; value=&quot;995&quot;/&gt;&lt;/object&gt;&lt;object type=&quot;3&quot; unique_id=&quot;10069&quot;&gt;&lt;property id=&quot;20148&quot; value=&quot;5&quot;/&gt;&lt;property id=&quot;20300&quot; value=&quot;Slide 67 - &amp;quot;Style Forum&amp;quot;&quot;/&gt;&lt;property id=&quot;20307&quot; value=&quot;959&quot;/&gt;&lt;/object&gt;&lt;object type=&quot;3&quot; unique_id=&quot;10070&quot;&gt;&lt;property id=&quot;20148&quot; value=&quot;5&quot;/&gt;&lt;property id=&quot;20300&quot; value=&quot;Slide 68 - &amp;quot;Learning Objectives&amp;quot;&quot;/&gt;&lt;property id=&quot;20307&quot; value=&quot;957&quot;/&gt;&lt;/object&gt;&lt;object type=&quot;3&quot; unique_id=&quot;10071&quot;&gt;&lt;property id=&quot;20148&quot; value=&quot;5&quot;/&gt;&lt;property id=&quot;20300&quot; value=&quot;Slide 69 - &amp;quot;Style Forum&amp;quot;&quot;/&gt;&lt;property id=&quot;20307&quot; value=&quot;949&quot;/&gt;&lt;/object&gt;&lt;object type=&quot;3&quot; unique_id=&quot;10072&quot;&gt;&lt;property id=&quot;20148&quot; value=&quot;5&quot;/&gt;&lt;property id=&quot;20300&quot; value=&quot;Slide 70 - &amp;quot;Versatility Forum&amp;quot;&quot;/&gt;&lt;property id=&quot;20307&quot; value=&quot;1000&quot;/&gt;&lt;/object&gt;&lt;object type=&quot;3&quot; unique_id=&quot;10073&quot;&gt;&lt;property id=&quot;20148&quot; value=&quot;5&quot;/&gt;&lt;property id=&quot;20300&quot; value=&quot;Slide 71 - &amp;quot;Techniques for Observing Style&amp;quot;&quot;/&gt;&lt;property id=&quot;20307&quot; value=&quot;325&quot;/&gt;&lt;/object&gt;&lt;object type=&quot;3&quot; unique_id=&quot;10074&quot;&gt;&lt;property id=&quot;20148&quot; value=&quot;5&quot;/&gt;&lt;property id=&quot;20300&quot; value=&quot;Slide 72 - &amp;quot;Next Steps and Key Learning&amp;quot;&quot;/&gt;&lt;property id=&quot;20307&quot; value=&quot;958&quot;/&gt;&lt;/object&gt;&lt;object type=&quot;3&quot; unique_id=&quot;10075&quot;&gt;&lt;property id=&quot;20148&quot; value=&quot;5&quot;/&gt;&lt;property id=&quot;20300&quot; value=&quot;Slide 73 - &amp;quot;SOCIAL STYLE Navigator®&amp;quot;&quot;/&gt;&lt;property id=&quot;20307&quot; value=&quot;326&quot;/&gt;&lt;/object&gt;&lt;object type=&quot;3&quot; unique_id=&quot;10076&quot;&gt;&lt;property id=&quot;20148&quot; value=&quot;5&quot;/&gt;&lt;property id=&quot;20300&quot; value=&quot;Slide 74 - &amp;quot;SOCIAL STYLE Navigator® Access&amp;quot;&quot;/&gt;&lt;property id=&quot;20307&quot; value=&quot;932&quot;/&gt;&lt;/object&gt;&lt;object type=&quot;3&quot; unique_id=&quot;10077&quot;&gt;&lt;property id=&quot;20148&quot; value=&quot;5&quot;/&gt;&lt;property id=&quot;20300&quot; value=&quot;Slide 75 - &amp;quot;SOCIAL STYLE Advisor&amp;quot;&quot;/&gt;&lt;property id=&quot;20307&quot; value=&quot;1007&quot;/&gt;&lt;/object&gt;&lt;object type=&quot;3&quot; unique_id=&quot;10078&quot;&gt;&lt;property id=&quot;20148&quot; value=&quot;5&quot;/&gt;&lt;property id=&quot;20300&quot; value=&quot;Slide 76 - &amp;quot;SOCIAL STYLE Passport&amp;quot;&quot;/&gt;&lt;property id=&quot;20307&quot; value=&quot;1008&quot;/&gt;&lt;/object&gt;&lt;object type=&quot;3&quot; unique_id=&quot;10079&quot;&gt;&lt;property id=&quot;20148&quot; value=&quot;5&quot;/&gt;&lt;property id=&quot;20300&quot; value=&quot;Slide 77&quot;/&gt;&lt;property id=&quot;20307&quot; value=&quot;285&quot;/&gt;&lt;/object&gt;&lt;/object&gt;&lt;object type=&quot;8&quot; unique_id=&quot;10158&quot;&gt;&lt;/object&gt;&lt;/object&gt;&lt;/database&gt;"/>
  <p:tag name="MMPROD_NEXTUNIQUEID" val="10009"/>
  <p:tag name="SECTOMILLISECCONVERTED" val="1"/>
</p:tagLst>
</file>

<file path=ppt/theme/theme1.xml><?xml version="1.0" encoding="utf-8"?>
<a:theme xmlns:a="http://schemas.openxmlformats.org/drawingml/2006/main" name="Tracom SOCIAL STYLE PowerPoint Templat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lIns="45720" rIns="45720" rtlCol="0" anchor="ctr"/>
      <a:lstStyle>
        <a:defPPr algn="ctr">
          <a:lnSpc>
            <a:spcPct val="85000"/>
          </a:lnSpc>
          <a:defRPr sz="180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cap="rnd">
          <a:solidFill>
            <a:schemeClr val="accent3"/>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stStyle>
    </a:txDef>
  </a:objectDefaults>
  <a:extraClrSchemeLst/>
  <a:custClrLst>
    <a:custClr name="Custom Color 1">
      <a:srgbClr val="0A578D"/>
    </a:custClr>
    <a:custClr name="Custom Color 2">
      <a:srgbClr val="5A8647"/>
    </a:custClr>
    <a:custClr name="Custom Color 3">
      <a:srgbClr val="B14336"/>
    </a:custClr>
    <a:custClr name="Custom Color 4">
      <a:srgbClr val="AE9736"/>
    </a:custClr>
  </a:custClrLst>
  <a:extLst>
    <a:ext uri="{05A4C25C-085E-4340-85A3-A5531E510DB2}">
      <thm15:themeFamily xmlns:thm15="http://schemas.microsoft.com/office/thememl/2012/main" name="Office Theme" id="{0E722E99-5416-4130-9EFE-448DC92CDACD}" vid="{3062532A-085E-4AFF-BEB2-979136FF8B75}"/>
    </a:ext>
  </a:extLst>
</a:theme>
</file>

<file path=ppt/theme/theme2.xml><?xml version="1.0" encoding="utf-8"?>
<a:theme xmlns:a="http://schemas.openxmlformats.org/drawingml/2006/main" name="Office Them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862BDA42E4D64693F14E0589C7AE07" ma:contentTypeVersion="16" ma:contentTypeDescription="Create a new document." ma:contentTypeScope="" ma:versionID="0bee877db9c5278da893d66f1c12bc17">
  <xsd:schema xmlns:xsd="http://www.w3.org/2001/XMLSchema" xmlns:xs="http://www.w3.org/2001/XMLSchema" xmlns:p="http://schemas.microsoft.com/office/2006/metadata/properties" xmlns:ns2="212b7fb7-c780-4560-a3e3-a6eb45e1a24e" xmlns:ns3="e8785e66-9007-46da-936e-e84965a5e1d7" targetNamespace="http://schemas.microsoft.com/office/2006/metadata/properties" ma:root="true" ma:fieldsID="d700a0c4fba96110c98ef1c5de15bfea" ns2:_="" ns3:_="">
    <xsd:import namespace="212b7fb7-c780-4560-a3e3-a6eb45e1a24e"/>
    <xsd:import namespace="e8785e66-9007-46da-936e-e84965a5e1d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MediaServiceAutoKeyPoints" minOccurs="0"/>
                <xsd:element ref="ns3:MediaServiceKeyPoint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2b7fb7-c780-4560-a3e3-a6eb45e1a24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3971841-e972-4fae-8f8b-c84e3720ff91}" ma:internalName="TaxCatchAll" ma:showField="CatchAllData" ma:web="212b7fb7-c780-4560-a3e3-a6eb45e1a24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8785e66-9007-46da-936e-e84965a5e1d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a1057a4-0f37-4401-9ee8-8c6c2c2e57bc"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12b7fb7-c780-4560-a3e3-a6eb45e1a24e" xsi:nil="true"/>
    <lcf76f155ced4ddcb4097134ff3c332f xmlns="e8785e66-9007-46da-936e-e84965a5e1d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ADAEC1-E2DF-4640-8E99-5FA21E1B1E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2b7fb7-c780-4560-a3e3-a6eb45e1a24e"/>
    <ds:schemaRef ds:uri="e8785e66-9007-46da-936e-e84965a5e1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D901FAF-6647-4A7E-92BB-46E2F254C5C2}">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713166d0-a98d-4619-8fdc-751a52b7d9f1"/>
    <ds:schemaRef ds:uri="http://www.w3.org/XML/1998/namespace"/>
    <ds:schemaRef ds:uri="http://purl.org/dc/elements/1.1/"/>
    <ds:schemaRef ds:uri="212b7fb7-c780-4560-a3e3-a6eb45e1a24e"/>
    <ds:schemaRef ds:uri="e8785e66-9007-46da-936e-e84965a5e1d7"/>
  </ds:schemaRefs>
</ds:datastoreItem>
</file>

<file path=customXml/itemProps3.xml><?xml version="1.0" encoding="utf-8"?>
<ds:datastoreItem xmlns:ds="http://schemas.openxmlformats.org/officeDocument/2006/customXml" ds:itemID="{BB639EE7-FC73-4FDD-80D1-FD8641AB9F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837</TotalTime>
  <Words>16224</Words>
  <Application>Microsoft Office PowerPoint</Application>
  <PresentationFormat>Widescreen</PresentationFormat>
  <Paragraphs>2028</Paragraphs>
  <Slides>91</Slides>
  <Notes>91</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91</vt:i4>
      </vt:variant>
    </vt:vector>
  </HeadingPairs>
  <TitlesOfParts>
    <vt:vector size="108" baseType="lpstr">
      <vt:lpstr>Arial</vt:lpstr>
      <vt:lpstr>Arial Black</vt:lpstr>
      <vt:lpstr>Calibri</vt:lpstr>
      <vt:lpstr>Courier New</vt:lpstr>
      <vt:lpstr>Georgia</vt:lpstr>
      <vt:lpstr>Georgia Pro</vt:lpstr>
      <vt:lpstr>Museo</vt:lpstr>
      <vt:lpstr>Museo 500</vt:lpstr>
      <vt:lpstr>Museo Sans 300</vt:lpstr>
      <vt:lpstr>Noto Sans CJK SC Black</vt:lpstr>
      <vt:lpstr>Noto Sans CJK SC Bold</vt:lpstr>
      <vt:lpstr>Noto Sans CJK SC Regular</vt:lpstr>
      <vt:lpstr>Open Sans</vt:lpstr>
      <vt:lpstr>Symbol</vt:lpstr>
      <vt:lpstr>Times New Roman</vt:lpstr>
      <vt:lpstr>Wingdings</vt:lpstr>
      <vt:lpstr>Tracom SOCIAL STYLE PowerPoint Template</vt:lpstr>
      <vt:lpstr>为结果而销售™</vt:lpstr>
      <vt:lpstr>提高人际效能的步骤</vt:lpstr>
      <vt:lpstr>你将学到什么</vt:lpstr>
      <vt:lpstr>PowerPoint Presentation</vt:lpstr>
      <vt:lpstr>介绍</vt:lpstr>
      <vt:lpstr>措施中的风格</vt:lpstr>
      <vt:lpstr>我的客户 – 第一印象</vt:lpstr>
      <vt:lpstr>行为的维度</vt:lpstr>
      <vt:lpstr>可观察的行为和个性</vt:lpstr>
      <vt:lpstr>说的和做的行为</vt:lpstr>
      <vt:lpstr>自主性和响应性</vt:lpstr>
      <vt:lpstr>自主性</vt:lpstr>
      <vt:lpstr>自主性行为</vt:lpstr>
      <vt:lpstr>自主性</vt:lpstr>
      <vt:lpstr>客户:  自主性观察</vt:lpstr>
      <vt:lpstr>响应性</vt:lpstr>
      <vt:lpstr>响应性行为</vt:lpstr>
      <vt:lpstr>响应性</vt:lpstr>
      <vt:lpstr>客户: 响应性观察</vt:lpstr>
      <vt:lpstr>待人处事风格模型™</vt:lpstr>
      <vt:lpstr>待人处事风格模型TM</vt:lpstr>
      <vt:lpstr>待人处事风格模型</vt:lpstr>
      <vt:lpstr>动作中是什么风格? </vt:lpstr>
      <vt:lpstr>待人处事风格</vt:lpstr>
      <vt:lpstr>客户的待人处事风格</vt:lpstr>
      <vt:lpstr>需求、倾向和发展措施</vt:lpstr>
      <vt:lpstr>待人处事风格 关键特征</vt:lpstr>
      <vt:lpstr>待人处事风格行为</vt:lpstr>
      <vt:lpstr>客户行为</vt:lpstr>
      <vt:lpstr>客户压力</vt:lpstr>
      <vt:lpstr>备份行为</vt:lpstr>
      <vt:lpstr>满足客户需求</vt:lpstr>
      <vt:lpstr>无形中观察风格</vt:lpstr>
      <vt:lpstr>PowerPoint Presentation</vt:lpstr>
      <vt:lpstr>PowerPoint Presentation</vt:lpstr>
      <vt:lpstr>PowerPoint Presentation</vt:lpstr>
      <vt:lpstr>PowerPoint Presentation</vt:lpstr>
      <vt:lpstr>PowerPoint Presentation</vt:lpstr>
      <vt:lpstr>说出这个风格的名称！</vt:lpstr>
      <vt:lpstr>PowerPoint Presentation</vt:lpstr>
      <vt:lpstr>PowerPoint Presentation</vt:lpstr>
      <vt:lpstr>PowerPoint Presentation</vt:lpstr>
      <vt:lpstr>PowerPoint Presentation</vt:lpstr>
      <vt:lpstr>要点</vt:lpstr>
      <vt:lpstr>待人处事风格档案</vt:lpstr>
      <vt:lpstr>自主性</vt:lpstr>
      <vt:lpstr>响应性</vt:lpstr>
      <vt:lpstr>PowerPoint Presentation</vt:lpstr>
      <vt:lpstr>PowerPoint Presentation</vt:lpstr>
      <vt:lpstr>PowerPoint Presentation</vt:lpstr>
      <vt:lpstr>PowerPoint Presentation</vt:lpstr>
      <vt:lpstr>PowerPoint Presentation</vt:lpstr>
      <vt:lpstr>虚拟交付:  如何访问你的档案</vt:lpstr>
      <vt:lpstr>PowerPoint Presentation</vt:lpstr>
      <vt:lpstr>PowerPoint Presentation</vt:lpstr>
      <vt:lpstr>了解和控制你自己</vt:lpstr>
      <vt:lpstr>观察风格的技巧</vt:lpstr>
      <vt:lpstr>变通能力</vt:lpstr>
      <vt:lpstr>变通能力是指你如何很好地适应他人的风格需求</vt:lpstr>
      <vt:lpstr>变通能力的四个来源</vt:lpstr>
      <vt:lpstr>措施中的变通能力</vt:lpstr>
      <vt:lpstr>变通能力档案</vt:lpstr>
      <vt:lpstr>变通能力</vt:lpstr>
      <vt:lpstr>变通能力定位的意义</vt:lpstr>
      <vt:lpstr>总体变通能力</vt:lpstr>
      <vt:lpstr>变通能力具体情况</vt:lpstr>
      <vt:lpstr>PowerPoint Presentation</vt:lpstr>
      <vt:lpstr>PowerPoint Presentation</vt:lpstr>
      <vt:lpstr>PowerPoint Presentation</vt:lpstr>
      <vt:lpstr>PowerPoint Presentation</vt:lpstr>
      <vt:lpstr>提高人际效能的步骤</vt:lpstr>
      <vt:lpstr>为会议做准备</vt:lpstr>
      <vt:lpstr>量身定制消息</vt:lpstr>
      <vt:lpstr>运用变通能力获取信任</vt:lpstr>
      <vt:lpstr>变通能力行动计划</vt:lpstr>
      <vt:lpstr>无形中观察变通能力</vt:lpstr>
      <vt:lpstr>PowerPoint Presentation</vt:lpstr>
      <vt:lpstr>PowerPoint Presentation</vt:lpstr>
      <vt:lpstr>PowerPoint Presentation</vt:lpstr>
      <vt:lpstr>PowerPoint Presentation</vt:lpstr>
      <vt:lpstr>PowerPoint Presentation</vt:lpstr>
      <vt:lpstr>后续步骤</vt:lpstr>
      <vt:lpstr>待人处事风格导航器®</vt:lpstr>
      <vt:lpstr>待人处事风格 导航器®访问权限</vt:lpstr>
      <vt:lpstr>PowerPoint Presentation</vt:lpstr>
      <vt:lpstr>PowerPoint Presentation</vt:lpstr>
      <vt:lpstr>PowerPoint Presentation</vt:lpstr>
      <vt:lpstr>PowerPoint Presentation</vt:lpstr>
      <vt:lpstr>PowerPoint Presentation</vt:lpstr>
      <vt:lpstr>待人处事风格护照</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Sandra Johnson</dc:creator>
  <cp:lastModifiedBy>Karna Caldwell</cp:lastModifiedBy>
  <cp:revision>1206</cp:revision>
  <cp:lastPrinted>2021-06-10T19:57:06Z</cp:lastPrinted>
  <dcterms:created xsi:type="dcterms:W3CDTF">2021-02-09T18:22:56Z</dcterms:created>
  <dcterms:modified xsi:type="dcterms:W3CDTF">2023-07-14T15:06:42Z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0x0101002CEA65323619D24990F55C56301BCD52</vt:lpwstr>
  </property>
  <property fmtid="{D5CDD505-2E9C-101B-9397-08002B2CF9AE}" pid="3" name="NXPowerLiteLastOptimized">
    <vt:lpwstr>2169950</vt:lpwstr>
  </property>
  <property fmtid="{D5CDD505-2E9C-101B-9397-08002B2CF9AE}" pid="4" name="NXPowerLiteSettings">
    <vt:lpwstr>C7000400038000</vt:lpwstr>
  </property>
  <property fmtid="{D5CDD505-2E9C-101B-9397-08002B2CF9AE}" pid="5" name="NXPowerLiteVersion">
    <vt:lpwstr>D8.0.2</vt:lpwstr>
  </property>
</Properties>
</file>