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96"/>
  </p:notesMasterIdLst>
  <p:handoutMasterIdLst>
    <p:handoutMasterId r:id="rId97"/>
  </p:handoutMasterIdLst>
  <p:sldIdLst>
    <p:sldId id="257" r:id="rId5"/>
    <p:sldId id="1101" r:id="rId6"/>
    <p:sldId id="1128" r:id="rId7"/>
    <p:sldId id="1083" r:id="rId8"/>
    <p:sldId id="278" r:id="rId9"/>
    <p:sldId id="935" r:id="rId10"/>
    <p:sldId id="1088" r:id="rId11"/>
    <p:sldId id="282" r:id="rId12"/>
    <p:sldId id="302" r:id="rId13"/>
    <p:sldId id="303" r:id="rId14"/>
    <p:sldId id="996" r:id="rId15"/>
    <p:sldId id="997" r:id="rId16"/>
    <p:sldId id="305" r:id="rId17"/>
    <p:sldId id="955" r:id="rId18"/>
    <p:sldId id="1090" r:id="rId19"/>
    <p:sldId id="1028" r:id="rId20"/>
    <p:sldId id="306" r:id="rId21"/>
    <p:sldId id="956" r:id="rId22"/>
    <p:sldId id="1091" r:id="rId23"/>
    <p:sldId id="309" r:id="rId24"/>
    <p:sldId id="1006" r:id="rId25"/>
    <p:sldId id="311" r:id="rId26"/>
    <p:sldId id="1109" r:id="rId27"/>
    <p:sldId id="1100" r:id="rId28"/>
    <p:sldId id="1098" r:id="rId29"/>
    <p:sldId id="938" r:id="rId30"/>
    <p:sldId id="312" r:id="rId31"/>
    <p:sldId id="998" r:id="rId32"/>
    <p:sldId id="1124" r:id="rId33"/>
    <p:sldId id="1125" r:id="rId34"/>
    <p:sldId id="1114" r:id="rId35"/>
    <p:sldId id="1119" r:id="rId36"/>
    <p:sldId id="1104" r:id="rId37"/>
    <p:sldId id="1013" r:id="rId38"/>
    <p:sldId id="1014" r:id="rId39"/>
    <p:sldId id="1015" r:id="rId40"/>
    <p:sldId id="1016" r:id="rId41"/>
    <p:sldId id="1017" r:id="rId42"/>
    <p:sldId id="1018" r:id="rId43"/>
    <p:sldId id="1019" r:id="rId44"/>
    <p:sldId id="1020" r:id="rId45"/>
    <p:sldId id="1021" r:id="rId46"/>
    <p:sldId id="1022" r:id="rId47"/>
    <p:sldId id="939" r:id="rId48"/>
    <p:sldId id="941" r:id="rId49"/>
    <p:sldId id="1105" r:id="rId50"/>
    <p:sldId id="1106" r:id="rId51"/>
    <p:sldId id="1072" r:id="rId52"/>
    <p:sldId id="1073" r:id="rId53"/>
    <p:sldId id="1075" r:id="rId54"/>
    <p:sldId id="1074" r:id="rId55"/>
    <p:sldId id="1076" r:id="rId56"/>
    <p:sldId id="978" r:id="rId57"/>
    <p:sldId id="979" r:id="rId58"/>
    <p:sldId id="1031" r:id="rId59"/>
    <p:sldId id="1110" r:id="rId60"/>
    <p:sldId id="325" r:id="rId61"/>
    <p:sldId id="330" r:id="rId62"/>
    <p:sldId id="1008" r:id="rId63"/>
    <p:sldId id="321" r:id="rId64"/>
    <p:sldId id="948" r:id="rId65"/>
    <p:sldId id="946" r:id="rId66"/>
    <p:sldId id="1004" r:id="rId67"/>
    <p:sldId id="1005" r:id="rId68"/>
    <p:sldId id="952" r:id="rId69"/>
    <p:sldId id="953" r:id="rId70"/>
    <p:sldId id="1078" r:id="rId71"/>
    <p:sldId id="1066" r:id="rId72"/>
    <p:sldId id="1079" r:id="rId73"/>
    <p:sldId id="1080" r:id="rId74"/>
    <p:sldId id="324" r:id="rId75"/>
    <p:sldId id="1122" r:id="rId76"/>
    <p:sldId id="1121" r:id="rId77"/>
    <p:sldId id="1126" r:id="rId78"/>
    <p:sldId id="963" r:id="rId79"/>
    <p:sldId id="1108" r:id="rId80"/>
    <p:sldId id="1113" r:id="rId81"/>
    <p:sldId id="1024" r:id="rId82"/>
    <p:sldId id="1025" r:id="rId83"/>
    <p:sldId id="1026" r:id="rId84"/>
    <p:sldId id="1027" r:id="rId85"/>
    <p:sldId id="958" r:id="rId86"/>
    <p:sldId id="326" r:id="rId87"/>
    <p:sldId id="932" r:id="rId88"/>
    <p:sldId id="1009" r:id="rId89"/>
    <p:sldId id="1035" r:id="rId90"/>
    <p:sldId id="1127" r:id="rId91"/>
    <p:sldId id="1033" r:id="rId92"/>
    <p:sldId id="1012" r:id="rId93"/>
    <p:sldId id="1030" r:id="rId94"/>
    <p:sldId id="285" r:id="rId95"/>
  </p:sldIdLst>
  <p:sldSz cx="12192000" cy="6858000"/>
  <p:notesSz cx="7315200" cy="9601200"/>
  <p:custDataLst>
    <p:tags r:id="rId9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Mosier" initials="AM" lastIdx="25" clrIdx="0"/>
  <p:cmAuthor id="1" name="Casey Mulqueen" initials="CM" lastIdx="32" clrIdx="1"/>
  <p:cmAuthor id="2" name="Jason Kiesau" initials="JK" lastIdx="1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AFABAB"/>
    <a:srgbClr val="E9ECEF"/>
    <a:srgbClr val="003651"/>
    <a:srgbClr val="005B92"/>
    <a:srgbClr val="07548B"/>
    <a:srgbClr val="ECECEC"/>
    <a:srgbClr val="E1E1E1"/>
    <a:srgbClr val="BDBEC0"/>
    <a:srgbClr val="A8D0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03" autoAdjust="0"/>
    <p:restoredTop sz="54941" autoAdjust="0"/>
  </p:normalViewPr>
  <p:slideViewPr>
    <p:cSldViewPr snapToGrid="0" showGuides="1">
      <p:cViewPr varScale="1">
        <p:scale>
          <a:sx n="59" d="100"/>
          <a:sy n="59" d="100"/>
        </p:scale>
        <p:origin x="2352" y="48"/>
      </p:cViewPr>
      <p:guideLst>
        <p:guide orient="horz" pos="1032"/>
        <p:guide pos="3840"/>
      </p:guideLst>
    </p:cSldViewPr>
  </p:slideViewPr>
  <p:notesTextViewPr>
    <p:cViewPr>
      <p:scale>
        <a:sx n="3" d="2"/>
        <a:sy n="3" d="2"/>
      </p:scale>
      <p:origin x="0" y="0"/>
    </p:cViewPr>
  </p:notesTextViewPr>
  <p:sorterViewPr>
    <p:cViewPr>
      <p:scale>
        <a:sx n="100" d="100"/>
        <a:sy n="100" d="100"/>
      </p:scale>
      <p:origin x="0" y="-2910"/>
    </p:cViewPr>
  </p:sorterViewPr>
  <p:notesViewPr>
    <p:cSldViewPr snapToGrid="0" showGuides="1">
      <p:cViewPr varScale="1">
        <p:scale>
          <a:sx n="108" d="100"/>
          <a:sy n="108" d="100"/>
        </p:scale>
        <p:origin x="2868"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tags" Target="tags/tag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00BA8B-A4A0-47DE-87E6-107ED97A1ED9}"/>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a:t>Copy or Retype Slide Headline Here</a:t>
            </a:r>
          </a:p>
        </p:txBody>
      </p:sp>
      <p:sp>
        <p:nvSpPr>
          <p:cNvPr id="3" name="Date Placeholder 2">
            <a:extLst>
              <a:ext uri="{FF2B5EF4-FFF2-40B4-BE49-F238E27FC236}">
                <a16:creationId xmlns:a16="http://schemas.microsoft.com/office/drawing/2014/main" id="{EE59CF2A-C0B6-4E23-A8F5-BA2E0BF6E78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6CA0A60-4272-43EA-9609-D2DEC7780AC7}" type="datetimeFigureOut">
              <a:rPr lang="en-US" smtClean="0"/>
              <a:t>7/11/2023</a:t>
            </a:fld>
            <a:endParaRPr lang="en-US"/>
          </a:p>
        </p:txBody>
      </p:sp>
      <p:sp>
        <p:nvSpPr>
          <p:cNvPr id="4" name="Footer Placeholder 3">
            <a:extLst>
              <a:ext uri="{FF2B5EF4-FFF2-40B4-BE49-F238E27FC236}">
                <a16:creationId xmlns:a16="http://schemas.microsoft.com/office/drawing/2014/main" id="{E820AF80-B894-4A6E-A83A-54DD8D31BF9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a:t>© 2021 The TRACOM Corporation All Rights Reserved </a:t>
            </a:r>
          </a:p>
        </p:txBody>
      </p:sp>
      <p:sp>
        <p:nvSpPr>
          <p:cNvPr id="5" name="Slide Number Placeholder 4">
            <a:extLst>
              <a:ext uri="{FF2B5EF4-FFF2-40B4-BE49-F238E27FC236}">
                <a16:creationId xmlns:a16="http://schemas.microsoft.com/office/drawing/2014/main" id="{FCD2493E-31F0-4EF7-8F38-0F4186F9F41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84D36EE-7A72-4DA1-A401-AF8B6E1DFDB4}" type="slidenum">
              <a:rPr lang="en-US" smtClean="0"/>
              <a:t>‹#›</a:t>
            </a:fld>
            <a:endParaRPr lang="en-US"/>
          </a:p>
        </p:txBody>
      </p:sp>
    </p:spTree>
    <p:extLst>
      <p:ext uri="{BB962C8B-B14F-4D97-AF65-F5344CB8AC3E}">
        <p14:creationId xmlns:p14="http://schemas.microsoft.com/office/powerpoint/2010/main" val="2887398510"/>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8T16:20:28.16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18625" y="1922358"/>
            <a:ext cx="6476301" cy="481727"/>
          </a:xfrm>
          <a:prstGeom prst="rect">
            <a:avLst/>
          </a:prstGeom>
        </p:spPr>
        <p:txBody>
          <a:bodyPr vert="horz" lIns="0" tIns="0" rIns="0" bIns="0" rtlCol="0" anchor="b"/>
          <a:lstStyle>
            <a:lvl1pPr algn="l">
              <a:defRPr sz="1700" b="1" spc="-32" baseline="0">
                <a:solidFill>
                  <a:schemeClr val="accent2"/>
                </a:solidFill>
              </a:defRPr>
            </a:lvl1pPr>
          </a:lstStyle>
          <a:p>
            <a:r>
              <a:rPr lang="en-US" dirty="0"/>
              <a:t>Copy or Retype Slide Headline Here</a:t>
            </a:r>
          </a:p>
        </p:txBody>
      </p:sp>
      <p:sp>
        <p:nvSpPr>
          <p:cNvPr id="3" name="Date Placeholder 2"/>
          <p:cNvSpPr>
            <a:spLocks noGrp="1"/>
          </p:cNvSpPr>
          <p:nvPr>
            <p:ph type="dt" idx="1"/>
          </p:nvPr>
        </p:nvSpPr>
        <p:spPr>
          <a:xfrm>
            <a:off x="4184227" y="-534999"/>
            <a:ext cx="3169920" cy="481727"/>
          </a:xfrm>
          <a:prstGeom prst="rect">
            <a:avLst/>
          </a:prstGeom>
        </p:spPr>
        <p:txBody>
          <a:bodyPr vert="horz" lIns="0" tIns="0" rIns="0" bIns="0" rtlCol="0"/>
          <a:lstStyle>
            <a:lvl1pPr algn="r">
              <a:defRPr sz="1300"/>
            </a:lvl1pPr>
          </a:lstStyle>
          <a:p>
            <a:fld id="{62988393-0E3C-4976-AA48-59774D280CFC}" type="datetimeFigureOut">
              <a:rPr lang="en-US" smtClean="0"/>
              <a:t>7/11/2023</a:t>
            </a:fld>
            <a:endParaRPr lang="en-US"/>
          </a:p>
        </p:txBody>
      </p:sp>
      <p:sp>
        <p:nvSpPr>
          <p:cNvPr id="4" name="Slide Image Placeholder 3"/>
          <p:cNvSpPr>
            <a:spLocks noGrp="1" noRot="1" noChangeAspect="1"/>
          </p:cNvSpPr>
          <p:nvPr>
            <p:ph type="sldImg" idx="2"/>
          </p:nvPr>
        </p:nvSpPr>
        <p:spPr>
          <a:xfrm>
            <a:off x="538163" y="596900"/>
            <a:ext cx="2316162" cy="1303338"/>
          </a:xfrm>
          <a:prstGeom prst="rect">
            <a:avLst/>
          </a:prstGeom>
          <a:noFill/>
          <a:ln w="12700">
            <a:solidFill>
              <a:schemeClr val="bg2"/>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518625" y="2522433"/>
            <a:ext cx="6476301" cy="6482477"/>
          </a:xfrm>
          <a:prstGeom prst="rect">
            <a:avLst/>
          </a:prstGeom>
        </p:spPr>
        <p:txBody>
          <a:bodyPr vert="horz" lIns="0" tIns="0" rIns="0" bIns="0" rtlCol="0"/>
          <a:lstStyle/>
          <a:p>
            <a:pPr lvl="0"/>
            <a:r>
              <a:rPr lang="en-US" dirty="0"/>
              <a:t>Type copy here. To reformat, place cursor at the beginning of sentence and hit Tab for BOLD, Italic, or Bullet points. To return to previous format, use </a:t>
            </a:r>
            <a:r>
              <a:rPr lang="en-US" dirty="0" err="1"/>
              <a:t>Shift+Tab</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18624" y="9292905"/>
            <a:ext cx="6476301" cy="308296"/>
          </a:xfrm>
          <a:prstGeom prst="rect">
            <a:avLst/>
          </a:prstGeom>
        </p:spPr>
        <p:txBody>
          <a:bodyPr vert="horz" lIns="0" tIns="0" rIns="0" bIns="0" rtlCol="0" anchor="t"/>
          <a:lstStyle>
            <a:lvl1pPr algn="l">
              <a:defRPr sz="800">
                <a:solidFill>
                  <a:schemeClr val="accent3"/>
                </a:solidFill>
              </a:defRPr>
            </a:lvl1p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7" name="Slide Number Placeholder 6"/>
          <p:cNvSpPr>
            <a:spLocks noGrp="1"/>
          </p:cNvSpPr>
          <p:nvPr>
            <p:ph type="sldNum" sz="quarter" idx="5"/>
          </p:nvPr>
        </p:nvSpPr>
        <p:spPr>
          <a:xfrm>
            <a:off x="2979007" y="596290"/>
            <a:ext cx="4015918" cy="215479"/>
          </a:xfrm>
          <a:prstGeom prst="rect">
            <a:avLst/>
          </a:prstGeom>
        </p:spPr>
        <p:txBody>
          <a:bodyPr vert="horz" lIns="0" tIns="0" rIns="0" bIns="0" rtlCol="0" anchor="b"/>
          <a:lstStyle>
            <a:lvl1pPr algn="l">
              <a:defRPr sz="1100">
                <a:solidFill>
                  <a:schemeClr val="accent3"/>
                </a:solidFill>
              </a:defRPr>
            </a:lvl1pPr>
          </a:lstStyle>
          <a:p>
            <a:r>
              <a:rPr lang="en-US"/>
              <a:t>Slide </a:t>
            </a:r>
            <a:fld id="{D9A648C1-F151-4CF5-B9CC-6608EAC3961C}" type="slidenum">
              <a:rPr lang="en-US" smtClean="0"/>
              <a:pPr/>
              <a:t>‹#›</a:t>
            </a:fld>
            <a:endParaRPr lang="en-US" dirty="0"/>
          </a:p>
        </p:txBody>
      </p:sp>
    </p:spTree>
    <p:extLst>
      <p:ext uri="{BB962C8B-B14F-4D97-AF65-F5344CB8AC3E}">
        <p14:creationId xmlns:p14="http://schemas.microsoft.com/office/powerpoint/2010/main" val="4089149608"/>
      </p:ext>
    </p:extLst>
  </p:cSld>
  <p:clrMap bg1="lt1" tx1="dk1" bg2="lt2" tx2="dk2" accent1="accent1" accent2="accent2" accent3="accent3" accent4="accent4" accent5="accent5" accent6="accent6" hlink="hlink" folHlink="folHlink"/>
  <p:hf hdr="0" dt="0"/>
  <p:notesStyle>
    <a:lvl1pPr marL="0" indent="0" algn="l" defTabSz="914400" rtl="0" eaLnBrk="1" latinLnBrk="0" hangingPunct="1">
      <a:spcBef>
        <a:spcPts val="200"/>
      </a:spcBef>
      <a:spcAft>
        <a:spcPts val="200"/>
      </a:spcAft>
      <a:buFont typeface="Arial" panose="020B0604020202020204" pitchFamily="34" charset="0"/>
      <a:buChar char="​"/>
      <a:defRPr sz="1200" kern="1200">
        <a:solidFill>
          <a:schemeClr val="tx1"/>
        </a:solidFill>
        <a:latin typeface="+mn-lt"/>
        <a:ea typeface="+mn-ea"/>
        <a:cs typeface="+mn-cs"/>
      </a:defRPr>
    </a:lvl1pPr>
    <a:lvl2pPr marL="0" indent="0" algn="l" defTabSz="914400" rtl="0" eaLnBrk="1" latinLnBrk="0" hangingPunct="1">
      <a:spcBef>
        <a:spcPts val="200"/>
      </a:spcBef>
      <a:spcAft>
        <a:spcPts val="200"/>
      </a:spcAft>
      <a:buFont typeface="Arial" panose="020B0604020202020204" pitchFamily="34" charset="0"/>
      <a:buChar char="​"/>
      <a:defRPr sz="1200" b="1" kern="1200">
        <a:solidFill>
          <a:schemeClr val="tx1"/>
        </a:solidFill>
        <a:latin typeface="+mn-lt"/>
        <a:ea typeface="+mn-ea"/>
        <a:cs typeface="+mn-cs"/>
      </a:defRPr>
    </a:lvl2pPr>
    <a:lvl3pPr marL="0" indent="0" algn="l" defTabSz="914400" rtl="0" eaLnBrk="1" latinLnBrk="0" hangingPunct="1">
      <a:buFont typeface="Arial" panose="020B0604020202020204" pitchFamily="34" charset="0"/>
      <a:buChar char="​"/>
      <a:defRPr sz="1200" i="1" kern="1200">
        <a:solidFill>
          <a:schemeClr val="tx1"/>
        </a:solidFill>
        <a:latin typeface="+mn-lt"/>
        <a:ea typeface="+mn-ea"/>
        <a:cs typeface="+mn-cs"/>
      </a:defRPr>
    </a:lvl3pPr>
    <a:lvl4pPr marL="112713" indent="-112713"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85750" indent="-171450" algn="l" defTabSz="914400" rtl="0" eaLnBrk="1" latinLnBrk="0" hangingPunct="1">
      <a:buFont typeface="Symbol" panose="05050102010706020507"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www.socialstylenavigator.com/"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 Target="../slides/slide91.xml"/><Relationship Id="rId1" Type="http://schemas.openxmlformats.org/officeDocument/2006/relationships/notesMaster" Target="../notesMasters/notesMaster1.xml"/><Relationship Id="rId4" Type="http://schemas.openxmlformats.org/officeDocument/2006/relationships/image" Target="../media/image340.png"/></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738" y="0"/>
            <a:ext cx="7204075" cy="4052888"/>
          </a:xfrm>
        </p:spPr>
      </p:sp>
      <p:sp>
        <p:nvSpPr>
          <p:cNvPr id="3" name="Notes Placeholder 2"/>
          <p:cNvSpPr>
            <a:spLocks noGrp="1"/>
          </p:cNvSpPr>
          <p:nvPr>
            <p:ph type="body" idx="1"/>
          </p:nvPr>
        </p:nvSpPr>
        <p:spPr>
          <a:xfrm>
            <a:off x="518625" y="4868942"/>
            <a:ext cx="6476301" cy="816768"/>
          </a:xfrm>
        </p:spPr>
        <p:txBody>
          <a:bodyPr/>
          <a:lstStyle/>
          <a:p>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WELCOME </a:t>
            </a:r>
            <a:r>
              <a:rPr lang="en-US" sz="1100" dirty="0">
                <a:solidFill>
                  <a:srgbClr val="000000"/>
                </a:solidFill>
                <a:latin typeface="Arial" panose="020B0604020202020204" pitchFamily="34" charset="0"/>
              </a:rPr>
              <a:t>participants to the session and </a:t>
            </a:r>
            <a:r>
              <a:rPr lang="en-US" sz="1100" b="1" dirty="0">
                <a:solidFill>
                  <a:srgbClr val="000000"/>
                </a:solidFill>
                <a:latin typeface="Arial" panose="020B0604020202020204" pitchFamily="34" charset="0"/>
              </a:rPr>
              <a:t>REVIEW</a:t>
            </a:r>
            <a:r>
              <a:rPr lang="en-US" sz="1100" dirty="0">
                <a:solidFill>
                  <a:srgbClr val="000000"/>
                </a:solidFill>
                <a:latin typeface="Arial" panose="020B0604020202020204" pitchFamily="34" charset="0"/>
              </a:rPr>
              <a:t> key points about TRACOM’s SOCIAL STYLE Model: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One of the most widely used and highly regarded behavioral models in use today.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Will help you develop insight about your behavioral strengths and weaknesses, and your customers’ behavioral preferences.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Originally developed in the 1960s by psychologists David Merrill and Roger Reid.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Used worldwide by millions of people. </a:t>
            </a:r>
          </a:p>
          <a:p>
            <a:endParaRPr lang="en-US" sz="1100" dirty="0">
              <a:solidFill>
                <a:srgbClr val="000000"/>
              </a:solidFill>
              <a:latin typeface="Arial" panose="020B0604020202020204" pitchFamily="34" charset="0"/>
            </a:endParaRPr>
          </a:p>
          <a:p>
            <a:pPr algn="l"/>
            <a:r>
              <a:rPr lang="en-US" sz="1100" b="1" dirty="0">
                <a:solidFill>
                  <a:srgbClr val="000000"/>
                </a:solidFill>
                <a:latin typeface="Arial" panose="020B0604020202020204" pitchFamily="34" charset="0"/>
              </a:rPr>
              <a:t>PROGRAM BENEFITS </a:t>
            </a:r>
          </a:p>
          <a:p>
            <a:pPr algn="l"/>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Working successfully with customers depends on developing good relationships. You can do this by understanding your own Style and, more importantly, other people’s Styles. This allows you to practice Versatility by adjusting your behavior to meet other people’s Style preferences. Research shows that people who consistently show Versatility are more effective in their jobs than people who don’t show Versatility.</a:t>
            </a:r>
            <a:endParaRPr lang="en-US" sz="105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Tree>
    <p:extLst>
      <p:ext uri="{BB962C8B-B14F-4D97-AF65-F5344CB8AC3E}">
        <p14:creationId xmlns:p14="http://schemas.microsoft.com/office/powerpoint/2010/main" val="2430013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8)</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When we first meet people, we often form immediate impressions, even after just a few seconds. This is </a:t>
            </a:r>
            <a:r>
              <a:rPr lang="en-US" sz="2000" b="0" kern="1200" dirty="0">
                <a:solidFill>
                  <a:schemeClr val="tx1"/>
                </a:solidFill>
                <a:latin typeface="+mn-lt"/>
                <a:ea typeface="+mn-ea"/>
                <a:cs typeface="+mn-cs"/>
              </a:rPr>
              <a:t>subconscious</a:t>
            </a:r>
            <a:r>
              <a:rPr lang="en-US" sz="1100" b="0" dirty="0">
                <a:solidFill>
                  <a:srgbClr val="000000"/>
                </a:solidFill>
                <a:latin typeface="Arial" panose="020B0604020202020204" pitchFamily="34" charset="0"/>
              </a:rPr>
              <a:t> (below our level of awareness) and happens immediately.</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a:t>
            </a:r>
            <a:r>
              <a:rPr lang="en-US" sz="1100" dirty="0">
                <a:solidFill>
                  <a:srgbClr val="000000"/>
                </a:solidFill>
                <a:latin typeface="Arial" panose="020B0604020202020204" pitchFamily="34" charset="0"/>
              </a:rPr>
              <a:t> </a:t>
            </a:r>
          </a:p>
          <a:p>
            <a:r>
              <a:rPr lang="en-US" sz="1100" dirty="0">
                <a:solidFill>
                  <a:srgbClr val="000000"/>
                </a:solidFill>
                <a:latin typeface="Arial" panose="020B0604020202020204" pitchFamily="34" charset="0"/>
              </a:rPr>
              <a:t>Traits Column: What we think we know about a person, based on interactions; subjective opinions. </a:t>
            </a:r>
          </a:p>
          <a:p>
            <a:r>
              <a:rPr lang="en-US" sz="1100" dirty="0">
                <a:solidFill>
                  <a:srgbClr val="000000"/>
                </a:solidFill>
                <a:latin typeface="Arial" panose="020B0604020202020204" pitchFamily="34" charset="0"/>
              </a:rPr>
              <a:t>Judgments Column: Our reactions to others; conclusions or evaluations we make, based on our subjective opinions. </a:t>
            </a:r>
          </a:p>
          <a:p>
            <a:r>
              <a:rPr lang="en-US" sz="1100" dirty="0">
                <a:solidFill>
                  <a:srgbClr val="000000"/>
                </a:solidFill>
                <a:latin typeface="Arial" panose="020B0604020202020204" pitchFamily="34" charset="0"/>
              </a:rPr>
              <a:t>Observable Behavior Column: Things others “Say and Do”; more objective and observable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Traits and Judgments are most subjective in nature and contain positive or negative descriptions.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objective and contains no positive or negative value.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an important tool for assessing others’ Styles. By focusing on Observable Behavior, you gain objectivity, which is critical for understanding people’s Styles.</a:t>
            </a:r>
          </a:p>
          <a:p>
            <a:endParaRPr lang="en-US" sz="11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10</a:t>
            </a:fld>
            <a:endParaRPr lang="en-US" dirty="0"/>
          </a:p>
        </p:txBody>
      </p:sp>
    </p:spTree>
    <p:extLst>
      <p:ext uri="{BB962C8B-B14F-4D97-AF65-F5344CB8AC3E}">
        <p14:creationId xmlns:p14="http://schemas.microsoft.com/office/powerpoint/2010/main" val="861883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We measure observable behavior on two dimensions: Assertiveness and Responsiveness</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11</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82351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9)</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become more effective with others, we follow a behavioral model. There are two dimensions of behavior that define SOCIAL STYLE: Assertiveness and Responsiveness.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the degree to which we ask or tell when interacting with others. The two anchors for Assertiveness are </a:t>
            </a:r>
            <a:r>
              <a:rPr lang="en-US" sz="1100" b="1" dirty="0">
                <a:solidFill>
                  <a:srgbClr val="000000"/>
                </a:solidFill>
                <a:latin typeface="+mn-lt"/>
              </a:rPr>
              <a:t>Ask </a:t>
            </a:r>
            <a:r>
              <a:rPr lang="en-US" sz="1100" dirty="0">
                <a:solidFill>
                  <a:srgbClr val="000000"/>
                </a:solidFill>
                <a:latin typeface="Arial" panose="020B0604020202020204" pitchFamily="34" charset="0"/>
              </a:rPr>
              <a:t>on the left side of the continuum and </a:t>
            </a:r>
            <a:r>
              <a:rPr lang="en-US" sz="1100" b="1" dirty="0">
                <a:solidFill>
                  <a:srgbClr val="000000"/>
                </a:solidFill>
                <a:latin typeface="+mn-lt"/>
              </a:rPr>
              <a:t>Tell </a:t>
            </a:r>
            <a:r>
              <a:rPr lang="en-US" sz="1100" dirty="0">
                <a:solidFill>
                  <a:srgbClr val="000000"/>
                </a:solidFill>
                <a:latin typeface="Arial" panose="020B0604020202020204" pitchFamily="34" charset="0"/>
              </a:rPr>
              <a:t>on the right side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a measurement of how we try to influence others to take action. If you are more “Tell” Assertive, you state your opinions directly. You tend to declare your viewpoints and try to direct the actions of others.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“Let’s have lunch today!”</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“Ask” Assertive, you tend to be more cautious and reserved about sharing your opinions. You attempt to influence others in a more quiet, low-key, questioning manner.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“Would you like to have lunch with me today?”</a:t>
            </a:r>
          </a:p>
          <a:p>
            <a:endParaRPr lang="en-US" sz="11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12</a:t>
            </a:fld>
            <a:endParaRPr lang="en-US" dirty="0"/>
          </a:p>
        </p:txBody>
      </p:sp>
    </p:spTree>
    <p:extLst>
      <p:ext uri="{BB962C8B-B14F-4D97-AF65-F5344CB8AC3E}">
        <p14:creationId xmlns:p14="http://schemas.microsoft.com/office/powerpoint/2010/main" val="3059706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3 Minutes (Workbook, page 10)</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scale helps predict a person’s behavior because it represents a “theme” or typical pattern. There are verbal and non-verbal clues to indicate a person’s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examples of verbal and non-verbal clues for Ask-Assertive and Tell-Assertive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indicators of Assertiveness: </a:t>
            </a:r>
          </a:p>
          <a:p>
            <a:endParaRPr lang="en-US" sz="1100" b="1" dirty="0">
              <a:solidFill>
                <a:srgbClr val="000000"/>
              </a:solidFill>
              <a:latin typeface="+mn-lt"/>
            </a:endParaRPr>
          </a:p>
          <a:p>
            <a:r>
              <a:rPr lang="en-US" sz="1100" b="1" dirty="0">
                <a:solidFill>
                  <a:srgbClr val="000000"/>
                </a:solidFill>
                <a:latin typeface="+mn-lt"/>
              </a:rPr>
              <a:t>Verbal: </a:t>
            </a:r>
            <a:r>
              <a:rPr lang="en-US" sz="1100" dirty="0">
                <a:solidFill>
                  <a:srgbClr val="000000"/>
                </a:solidFill>
                <a:latin typeface="Arial" panose="020B0604020202020204" pitchFamily="34" charset="0"/>
              </a:rPr>
              <a:t>Ask-Assertive individuals use a slower pace, less quantity (fewer words), and quieter volume. Tell-Assertive individuals use a faster pace, talk more, and a louder volume. </a:t>
            </a:r>
          </a:p>
          <a:p>
            <a:endParaRPr lang="en-US" sz="1100" b="1" dirty="0">
              <a:solidFill>
                <a:srgbClr val="000000"/>
              </a:solidFill>
              <a:latin typeface="+mn-lt"/>
            </a:endParaRPr>
          </a:p>
          <a:p>
            <a:r>
              <a:rPr lang="en-US" sz="1100" b="1" dirty="0">
                <a:solidFill>
                  <a:srgbClr val="000000"/>
                </a:solidFill>
                <a:latin typeface="+mn-lt"/>
              </a:rPr>
              <a:t>Non-Verbal: </a:t>
            </a:r>
            <a:r>
              <a:rPr lang="en-US" sz="1100" dirty="0">
                <a:solidFill>
                  <a:srgbClr val="000000"/>
                </a:solidFill>
                <a:latin typeface="Arial" panose="020B0604020202020204" pitchFamily="34" charset="0"/>
              </a:rPr>
              <a:t>Ask-Assertive individuals show relaxed hands and gestures, lean back, and use less direct eye contact. Tell-Assertive individuals have a directive use of hands, lean forward, and use more direct eye contact. </a:t>
            </a:r>
          </a:p>
          <a:p>
            <a:endParaRPr lang="en-US" sz="11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13</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98744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(Workbook, page 11)</a:t>
            </a:r>
          </a:p>
          <a:p>
            <a:endParaRPr lang="en-US" sz="1100" dirty="0"/>
          </a:p>
          <a:p>
            <a:r>
              <a:rPr lang="en-US" sz="1100" b="1" dirty="0">
                <a:solidFill>
                  <a:srgbClr val="000000"/>
                </a:solidFill>
                <a:latin typeface="Arial" panose="020B0604020202020204" pitchFamily="34" charset="0"/>
              </a:rPr>
              <a:t>PLAY </a:t>
            </a:r>
            <a:r>
              <a:rPr lang="en-US" sz="1100" dirty="0">
                <a:solidFill>
                  <a:srgbClr val="000000"/>
                </a:solidFill>
                <a:latin typeface="Arial" panose="020B0604020202020204" pitchFamily="34" charset="0"/>
              </a:rPr>
              <a:t>the same Video Part 1, again, now that participants have been introduced to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them to observe verbal and non-verbal “Say and Do” behaviors and record their observations on page 11 of their Participant Workbook.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DISCUSS </a:t>
            </a:r>
            <a:r>
              <a:rPr lang="en-US" sz="1100" dirty="0">
                <a:solidFill>
                  <a:srgbClr val="000000"/>
                </a:solidFill>
                <a:latin typeface="Arial" panose="020B0604020202020204" pitchFamily="34" charset="0"/>
              </a:rPr>
              <a:t>video characters related to Assertiveness.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to share some subjective “Say and Do” verbal and non-verbal behaviors of each of the team members. Think about speech characteristics such as pace, quantity, and volume for verbal behaviors and use of hands, posture, and eye contact for non-verbal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is different about your observations from the first time you saw the video? (Answer: They are much more objective.) This contrasts with the subjective observations participants made earlier.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Based on your understanding of the Assertiveness dimension, where do you think each of the characters falls on the Assertiveness continuum?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Assertiveness is neither positive nor negative; it is neutral. There is no good or bad place on the Assertiveness scale. Your level of Assertiveness only becomes positive or negative when used appropriately or inappropriately. </a:t>
            </a:r>
          </a:p>
          <a:p>
            <a:pPr defTabSz="966612">
              <a:spcBef>
                <a:spcPts val="211"/>
              </a:spcBef>
              <a:spcAft>
                <a:spcPts val="211"/>
              </a:spcAft>
              <a:defRPr/>
            </a:pPr>
            <a:endParaRPr lang="en-US" sz="11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14</a:t>
            </a:fld>
            <a:endParaRPr lang="en-US" dirty="0"/>
          </a:p>
        </p:txBody>
      </p:sp>
    </p:spTree>
    <p:extLst>
      <p:ext uri="{BB962C8B-B14F-4D97-AF65-F5344CB8AC3E}">
        <p14:creationId xmlns:p14="http://schemas.microsoft.com/office/powerpoint/2010/main" val="2041248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10 Minutes (Workbook, page 12)</a:t>
            </a:r>
          </a:p>
          <a:p>
            <a:endParaRPr lang="en-US" sz="1100" dirty="0"/>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Using the customer that you identified earlier, think about, and then write down, that person’s Assertiveness behaviors. Include the person’s verbal and non-verbal behaviors. Think about their speech characteristics such as pace, quantity, and volume for verbal behaviors and use of hands, posture, and eye contact for non-verbal behaviors. </a:t>
            </a:r>
          </a:p>
          <a:p>
            <a:endParaRPr lang="en-US" sz="1800" b="0" i="0" u="none" strike="noStrike" baseline="0" dirty="0">
              <a:solidFill>
                <a:srgbClr val="000000"/>
              </a:solidFill>
              <a:latin typeface="Museo Sans 300"/>
            </a:endParaRPr>
          </a:p>
          <a:p>
            <a:r>
              <a:rPr lang="en-US" sz="1800" b="1" i="0" u="none" strike="noStrike" baseline="0" dirty="0">
                <a:solidFill>
                  <a:srgbClr val="005088"/>
                </a:solidFill>
                <a:latin typeface="Museo 500"/>
              </a:rPr>
              <a:t>DEBRIEF</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exercise by asking participants to briefly share the information about their customer’s Ask or Tell Assertive behaviors.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RECORD</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their information on a virtual white board or flip chart.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What is different about your observations from the first time you described this person? </a:t>
            </a:r>
          </a:p>
          <a:p>
            <a:r>
              <a:rPr lang="en-US" sz="1800" b="0" i="0" u="none" strike="noStrike" baseline="0" dirty="0">
                <a:solidFill>
                  <a:srgbClr val="000000"/>
                </a:solidFill>
                <a:latin typeface="Museo Sans 300"/>
              </a:rPr>
              <a:t>Answer: They are much more objective. This contrasts with the subjective observations participants made earlier.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Based on your understanding of the Assertiveness dimension, where do you think your customer falls on the Assertiveness continuum?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EMPHASIZE</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that Assertiveness is neither positive nor negative; it is neutral. There is no good or bad place on the Assertiveness scale. </a:t>
            </a:r>
          </a:p>
          <a:p>
            <a:endParaRPr lang="en-US" sz="1800" b="0" i="0" u="none" strike="noStrike" baseline="0" dirty="0">
              <a:solidFill>
                <a:srgbClr val="000000"/>
              </a:solidFill>
              <a:latin typeface="Museo Sans 300"/>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15</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33871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13)</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the degree to which people tend to control (don’t outwardly display emotions) or emote (outwardly display emotions).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The two descriptive anchors for the Responsiveness scale are </a:t>
            </a:r>
            <a:r>
              <a:rPr lang="en-US" sz="1100" b="1" dirty="0">
                <a:solidFill>
                  <a:srgbClr val="000000"/>
                </a:solidFill>
                <a:latin typeface="+mn-lt"/>
              </a:rPr>
              <a:t>Controls </a:t>
            </a:r>
            <a:r>
              <a:rPr lang="en-US" sz="1100" dirty="0">
                <a:solidFill>
                  <a:srgbClr val="000000"/>
                </a:solidFill>
                <a:latin typeface="Arial" panose="020B0604020202020204" pitchFamily="34" charset="0"/>
              </a:rPr>
              <a:t>on the top of the continuum and </a:t>
            </a:r>
            <a:r>
              <a:rPr lang="en-US" sz="1100" b="1" dirty="0">
                <a:solidFill>
                  <a:srgbClr val="000000"/>
                </a:solidFill>
                <a:latin typeface="+mn-lt"/>
              </a:rPr>
              <a:t>Emotes </a:t>
            </a:r>
            <a:r>
              <a:rPr lang="en-US" sz="1100" dirty="0">
                <a:solidFill>
                  <a:srgbClr val="000000"/>
                </a:solidFill>
                <a:latin typeface="Arial" panose="020B0604020202020204" pitchFamily="34" charset="0"/>
              </a:rPr>
              <a:t>on the bottom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Responsiveness is also the extent to which you react to emotional appeals or displays. </a:t>
            </a:r>
          </a:p>
          <a:p>
            <a:endParaRPr lang="en-US" sz="1100" b="1"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control your emotions, you usually don’t react to emotional appeals and are more likely to focus on ideas, data, and tasks. You are less likely to share your feelings publicly.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emoting, you share and display your emotions with others. You are more likely to respond to emotional appeals and displays from others.</a:t>
            </a:r>
          </a:p>
          <a:p>
            <a:endParaRPr lang="en-US" sz="1100" dirty="0">
              <a:solidFill>
                <a:schemeClr val="tx2"/>
              </a:solidFill>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16</a:t>
            </a:fld>
            <a:endParaRPr lang="en-US" dirty="0"/>
          </a:p>
        </p:txBody>
      </p:sp>
      <p:graphicFrame>
        <p:nvGraphicFramePr>
          <p:cNvPr id="7" name="Table 7">
            <a:extLst>
              <a:ext uri="{FF2B5EF4-FFF2-40B4-BE49-F238E27FC236}">
                <a16:creationId xmlns:a16="http://schemas.microsoft.com/office/drawing/2014/main" id="{CA97944D-0BB7-4E45-B17B-486788F7A2FB}"/>
              </a:ext>
            </a:extLst>
          </p:cNvPr>
          <p:cNvGraphicFramePr>
            <a:graphicFrameLocks noGrp="1"/>
          </p:cNvGraphicFramePr>
          <p:nvPr>
            <p:extLst>
              <p:ext uri="{D42A27DB-BD31-4B8C-83A1-F6EECF244321}">
                <p14:modId xmlns:p14="http://schemas.microsoft.com/office/powerpoint/2010/main" val="735079250"/>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65176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3 Minutes (Workbook, page 14)</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Responsiveness scale, like the Assertiveness scale, helps us to predict a person’s behavior because it is a “theme” or typical pattern.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their opinions on the verbal and non-verbal clues of Control- and Emote-oriented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clues to responsive behavior as noted on the slide.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neither a positive nor a negative quality; it is neutral.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and Responsiveness do not affect each other — they are independent of each other. </a:t>
            </a:r>
          </a:p>
          <a:p>
            <a:endParaRPr lang="en-US" sz="11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17</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532729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(Workbook, page 15)</a:t>
            </a:r>
          </a:p>
          <a:p>
            <a:endParaRPr lang="en-US" sz="1100" dirty="0"/>
          </a:p>
          <a:p>
            <a:r>
              <a:rPr lang="en-US" sz="3200" b="1" i="0" u="none" strike="noStrike" baseline="0" dirty="0">
                <a:solidFill>
                  <a:srgbClr val="005088"/>
                </a:solidFill>
                <a:latin typeface="Museo 500"/>
              </a:rPr>
              <a:t>REPLAY</a:t>
            </a:r>
            <a:r>
              <a:rPr lang="en-US" sz="3200" b="0" i="0" u="none" strike="noStrike" baseline="0" dirty="0">
                <a:solidFill>
                  <a:srgbClr val="005088"/>
                </a:solidFill>
                <a:latin typeface="Museo 500"/>
              </a:rPr>
              <a:t> </a:t>
            </a:r>
            <a:r>
              <a:rPr lang="en-US" sz="3200" b="0" i="0" u="none" strike="noStrike" baseline="0" dirty="0">
                <a:solidFill>
                  <a:srgbClr val="000000"/>
                </a:solidFill>
                <a:latin typeface="Museo Sans 300"/>
              </a:rPr>
              <a:t>Video Part 1 again, now that participants have been introduced to Responsiveness.</a:t>
            </a:r>
          </a:p>
          <a:p>
            <a:endParaRPr lang="en-US" sz="3200" b="0" i="0" u="none" strike="noStrike" baseline="0" dirty="0">
              <a:solidFill>
                <a:srgbClr val="000000"/>
              </a:solidFill>
              <a:latin typeface="Museo Sans 300"/>
            </a:endParaRPr>
          </a:p>
          <a:p>
            <a:r>
              <a:rPr lang="en-US" sz="3200" b="1" i="0" u="none" strike="noStrike" baseline="0" dirty="0">
                <a:solidFill>
                  <a:srgbClr val="005088"/>
                </a:solidFill>
                <a:latin typeface="Museo 500"/>
              </a:rPr>
              <a:t>ASK</a:t>
            </a:r>
            <a:r>
              <a:rPr lang="en-US" sz="3200" b="0" i="0" u="none" strike="noStrike" baseline="0" dirty="0">
                <a:solidFill>
                  <a:srgbClr val="005088"/>
                </a:solidFill>
                <a:latin typeface="Museo 500"/>
              </a:rPr>
              <a:t> participants </a:t>
            </a:r>
            <a:r>
              <a:rPr lang="en-US" sz="3200" b="0" i="0" u="none" strike="noStrike" baseline="0" dirty="0">
                <a:solidFill>
                  <a:srgbClr val="000000"/>
                </a:solidFill>
                <a:latin typeface="Museo Sans 300"/>
              </a:rPr>
              <a:t>to observe verbal and non-verbal Say/Do behaviors. </a:t>
            </a:r>
            <a:endParaRPr lang="en-US" sz="1800" dirty="0">
              <a:solidFill>
                <a:srgbClr val="000000"/>
              </a:solidFill>
              <a:latin typeface="Arial" panose="020B0604020202020204" pitchFamily="34" charset="0"/>
            </a:endParaRPr>
          </a:p>
          <a:p>
            <a:endParaRPr lang="en-US" sz="1800" b="1" dirty="0">
              <a:solidFill>
                <a:srgbClr val="000000"/>
              </a:solidFill>
              <a:latin typeface="Arial" panose="020B0604020202020204" pitchFamily="34" charset="0"/>
            </a:endParaRPr>
          </a:p>
          <a:p>
            <a:r>
              <a:rPr lang="en-US" sz="1800" b="1" dirty="0">
                <a:solidFill>
                  <a:srgbClr val="000000"/>
                </a:solidFill>
                <a:latin typeface="Arial" panose="020B0604020202020204" pitchFamily="34" charset="0"/>
              </a:rPr>
              <a:t>SAY </a:t>
            </a:r>
            <a:r>
              <a:rPr lang="en-US" sz="1800" dirty="0">
                <a:solidFill>
                  <a:srgbClr val="000000"/>
                </a:solidFill>
                <a:latin typeface="Arial" panose="020B0604020202020204" pitchFamily="34" charset="0"/>
              </a:rPr>
              <a:t>Think about verbal clues such as vocal emotion, subjects, and what each team member describes. What did you observe? For non-verbal clues, think about use of hands, posture, and facial expressions. </a:t>
            </a:r>
          </a:p>
          <a:p>
            <a:endParaRPr lang="en-US" sz="18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Based on your understanding of Responsiveness, where do you think each of the characters falls on the Responsiveness scale?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and Responsiveness dimensions assess behavior, not personality or intelligence, and they are independent of each other. </a:t>
            </a:r>
          </a:p>
          <a:p>
            <a:endParaRPr lang="en-US" sz="1100"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18</a:t>
            </a:fld>
            <a:endParaRPr lang="en-US" dirty="0"/>
          </a:p>
        </p:txBody>
      </p:sp>
    </p:spTree>
    <p:extLst>
      <p:ext uri="{BB962C8B-B14F-4D97-AF65-F5344CB8AC3E}">
        <p14:creationId xmlns:p14="http://schemas.microsoft.com/office/powerpoint/2010/main" val="1508797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800" b="1" dirty="0">
                <a:solidFill>
                  <a:srgbClr val="000000"/>
                </a:solidFill>
                <a:latin typeface="Arial" panose="020B0604020202020204" pitchFamily="34" charset="0"/>
              </a:rPr>
              <a:t>10 Minutes (Workbook, page 16)</a:t>
            </a:r>
          </a:p>
          <a:p>
            <a:endParaRPr lang="en-US" sz="1800" dirty="0"/>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Using the customer that you identified earlier, think about, and then write down, that person’s Responsiveness behaviors. Include their verbal and non-verbal behaviors. Think about speech characteristics such as emotion in their voice, subjects of speech, forms of descriptors, and non-verbal behaviors such as use of hands, body posture, and use of facial expressions.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DEBRIEF</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exercise by asking participants to briefly share the information about their customer’s Control or Emote Responsiveness Behaviors.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RECORD</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their information on a virtual white board or flip chart.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What is different about your observations from the first time you described this person? </a:t>
            </a:r>
          </a:p>
          <a:p>
            <a:r>
              <a:rPr lang="en-US" sz="1800" b="0" i="0" u="none" strike="noStrike" baseline="0" dirty="0">
                <a:solidFill>
                  <a:srgbClr val="000000"/>
                </a:solidFill>
                <a:latin typeface="Museo Sans 300"/>
              </a:rPr>
              <a:t>Answer: They are much more objective. This difference contrasts with the subjective observations participants made earlier.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Based on your understanding of the Responsiveness Dimension, where do you think your customer falls on the Responsiveness continuum? </a:t>
            </a:r>
          </a:p>
          <a:p>
            <a:endParaRPr lang="en-US" sz="11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19</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41056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This program will bring you on a journey. The ultimate goal is to work more effectively with your customers and others. We’ll get there through a process that starts with understanding yourself and how your behavior affects your productivity and relationships. We refer to these as “know yourself” and “control yourself.”</a:t>
            </a:r>
          </a:p>
          <a:p>
            <a:endParaRPr lang="en-US" sz="1100" b="0" dirty="0">
              <a:solidFill>
                <a:srgbClr val="000000"/>
              </a:solidFill>
              <a:latin typeface="Arial" panose="020B0604020202020204" pitchFamily="34" charset="0"/>
            </a:endParaRPr>
          </a:p>
          <a:p>
            <a:r>
              <a:rPr lang="en-US" sz="1100" b="0" dirty="0">
                <a:solidFill>
                  <a:srgbClr val="000000"/>
                </a:solidFill>
                <a:latin typeface="Arial" panose="020B0604020202020204" pitchFamily="34" charset="0"/>
              </a:rPr>
              <a:t>Most importantly though, you’ll begin to focus on understanding others and their preferences for getting work done. This is called “know others.” With this understanding of others’ behavioral styles, you’ll begin to practice your Versatility, which is “do something for others.”</a:t>
            </a:r>
          </a:p>
          <a:p>
            <a:endParaRPr lang="en-US" sz="1100" b="0" dirty="0">
              <a:solidFill>
                <a:srgbClr val="000000"/>
              </a:solidFill>
              <a:latin typeface="Arial" panose="020B0604020202020204" pitchFamily="34" charset="0"/>
            </a:endParaRPr>
          </a:p>
          <a:p>
            <a:r>
              <a:rPr lang="en-US" sz="1100" b="0" dirty="0">
                <a:solidFill>
                  <a:srgbClr val="000000"/>
                </a:solidFill>
                <a:latin typeface="Arial" panose="020B0604020202020204" pitchFamily="34" charset="0"/>
              </a:rPr>
              <a:t>We’ll talk more about these four steps later, but as we progress through the program, you’ll see how they are applied. </a:t>
            </a:r>
          </a:p>
          <a:p>
            <a:endParaRPr lang="en-US" sz="1100" b="0" dirty="0">
              <a:solidFill>
                <a:srgbClr val="000000"/>
              </a:solidFill>
              <a:latin typeface="Arial" panose="020B0604020202020204" pitchFamily="34" charset="0"/>
            </a:endParaRPr>
          </a:p>
          <a:p>
            <a:r>
              <a:rPr lang="en-US" sz="1100" b="0" dirty="0">
                <a:solidFill>
                  <a:srgbClr val="000000"/>
                </a:solidFill>
                <a:latin typeface="Arial" panose="020B0604020202020204" pitchFamily="34" charset="0"/>
              </a:rPr>
              <a:t>By the end of the program, you’ll have insight into your own Style and behavior, and the Style of at least one of your customers. You’ll build on this knowledge to develop more effective ways of working with your customers through practicing Versatility.</a:t>
            </a:r>
            <a:endParaRPr lang="en-US" sz="1100" b="1" dirty="0">
              <a:solidFill>
                <a:srgbClr val="000000"/>
              </a:solidFill>
              <a:latin typeface="Arial" panose="020B0604020202020204" pitchFamily="34" charset="0"/>
            </a:endParaRPr>
          </a:p>
          <a:p>
            <a:endParaRPr lang="en-US" sz="1100" b="1"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2</a:t>
            </a:fld>
            <a:endParaRPr lang="en-US" dirty="0"/>
          </a:p>
        </p:txBody>
      </p:sp>
    </p:spTree>
    <p:extLst>
      <p:ext uri="{BB962C8B-B14F-4D97-AF65-F5344CB8AC3E}">
        <p14:creationId xmlns:p14="http://schemas.microsoft.com/office/powerpoint/2010/main" val="3969279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Now that you understand Assertiveness and Responsiveness, we’ll see how they form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20</a:t>
            </a:fld>
            <a:endParaRPr lang="en-US" dirty="0"/>
          </a:p>
        </p:txBody>
      </p:sp>
      <p:graphicFrame>
        <p:nvGraphicFramePr>
          <p:cNvPr id="9" name="Table 7">
            <a:extLst>
              <a:ext uri="{FF2B5EF4-FFF2-40B4-BE49-F238E27FC236}">
                <a16:creationId xmlns:a16="http://schemas.microsoft.com/office/drawing/2014/main" id="{887FEC18-A7ED-4760-A447-AE6BE9BB813B}"/>
              </a:ext>
            </a:extLst>
          </p:cNvPr>
          <p:cNvGraphicFramePr>
            <a:graphicFrameLocks noGrp="1"/>
          </p:cNvGraphicFramePr>
          <p:nvPr>
            <p:extLst>
              <p:ext uri="{D42A27DB-BD31-4B8C-83A1-F6EECF244321}">
                <p14:modId xmlns:p14="http://schemas.microsoft.com/office/powerpoint/2010/main" val="2405014564"/>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00082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 (Workbook, page 17)</a:t>
            </a:r>
          </a:p>
          <a:p>
            <a:endParaRPr lang="en-US" sz="1100" dirty="0"/>
          </a:p>
          <a:p>
            <a:pPr lvl="1"/>
            <a:r>
              <a:rPr lang="en-US" sz="1100" dirty="0"/>
              <a:t>CLICK TO REVEAL EACH QUADRANT</a:t>
            </a:r>
          </a:p>
          <a:p>
            <a:pPr lvl="1"/>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By combining Assertiveness and Responsiveness, the four SOCIAL STYLEs are formed.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No individual will display one Style exclusively; but, in a short time, you can determine the patterns that define a person’s Style. Once you know a person’s Style, you can adjust your behavior to develop a more effective relationship. </a:t>
            </a:r>
          </a:p>
          <a:p>
            <a:endParaRPr lang="en-US" sz="1100" b="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21</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7488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5 Minutes (Workbook, page 18)</a:t>
            </a:r>
          </a:p>
          <a:p>
            <a:pPr defTabSz="966612">
              <a:spcBef>
                <a:spcPts val="211"/>
              </a:spcBef>
              <a:spcAft>
                <a:spcPts val="211"/>
              </a:spcAft>
              <a:defRPr/>
            </a:pPr>
            <a:endParaRPr lang="en-US" sz="1200" b="1" dirty="0">
              <a:solidFill>
                <a:srgbClr val="000000"/>
              </a:solidFill>
              <a:latin typeface="Arial" panose="020B0604020202020204" pitchFamily="34" charset="0"/>
            </a:endParaRPr>
          </a:p>
          <a:p>
            <a:pPr lvl="1"/>
            <a:r>
              <a:rPr lang="en-US" dirty="0"/>
              <a:t>CLICK TO SPEAK ABOUT EACH QUADRANT (text becomes darker)</a:t>
            </a:r>
          </a:p>
          <a:p>
            <a:pPr lvl="1"/>
            <a:endParaRPr lang="en-US" dirty="0"/>
          </a:p>
          <a:p>
            <a:r>
              <a:rPr lang="en-US" sz="1800" b="0" i="0" u="none" strike="noStrike" baseline="0" dirty="0">
                <a:solidFill>
                  <a:srgbClr val="000000"/>
                </a:solidFill>
                <a:latin typeface="Museo"/>
              </a:rPr>
              <a:t>Review the summaries for each Style. Note that each Style contains positive descriptors and one negative descriptor. This illustrates the significance of perception. A Driving Style person might see themselves as Independent, Formal, and Practical, while others might perceive the same behavior as Dominating.</a:t>
            </a:r>
          </a:p>
          <a:p>
            <a:endParaRPr lang="en-US" sz="1800" b="0" i="0" u="none" strike="noStrike" baseline="0" dirty="0">
              <a:solidFill>
                <a:srgbClr val="000000"/>
              </a:solidFill>
              <a:latin typeface="Museo"/>
            </a:endParaRPr>
          </a:p>
          <a:p>
            <a:r>
              <a:rPr lang="en-US" sz="1800" b="0" i="0" u="none" strike="noStrike" baseline="0" dirty="0">
                <a:solidFill>
                  <a:srgbClr val="000000"/>
                </a:solidFill>
                <a:latin typeface="Museo"/>
              </a:rPr>
              <a:t>Solicit questions/ comments. </a:t>
            </a:r>
          </a:p>
          <a:p>
            <a:endParaRPr lang="en-US" sz="1800" b="0" i="0" u="none" strike="noStrike" baseline="0" dirty="0">
              <a:solidFill>
                <a:srgbClr val="000000"/>
              </a:solidFill>
              <a:latin typeface="Museo"/>
            </a:endParaRPr>
          </a:p>
          <a:p>
            <a:r>
              <a:rPr lang="en-US" sz="1800" b="1" i="0" u="none" strike="noStrike" baseline="0" dirty="0">
                <a:solidFill>
                  <a:srgbClr val="000000"/>
                </a:solidFill>
                <a:latin typeface="Museo"/>
              </a:rPr>
              <a:t>KEY POINTS: </a:t>
            </a:r>
          </a:p>
          <a:p>
            <a:pPr marL="285750" indent="-285750">
              <a:buFont typeface="Wingdings" panose="05000000000000000000" pitchFamily="2" charset="2"/>
              <a:buChar char="§"/>
            </a:pPr>
            <a:r>
              <a:rPr lang="en-US" sz="1800" b="0" i="0" u="none" strike="noStrike" baseline="0" dirty="0">
                <a:solidFill>
                  <a:srgbClr val="000000"/>
                </a:solidFill>
                <a:latin typeface="Museo"/>
              </a:rPr>
              <a:t>Style descriptions are generalizations about each Style. </a:t>
            </a:r>
          </a:p>
          <a:p>
            <a:pPr marL="285750" indent="-285750">
              <a:buFont typeface="Wingdings" panose="05000000000000000000" pitchFamily="2" charset="2"/>
              <a:buChar char="§"/>
            </a:pPr>
            <a:r>
              <a:rPr lang="en-US" sz="1800" b="0" i="0" u="none" strike="noStrike" baseline="0" dirty="0">
                <a:solidFill>
                  <a:srgbClr val="000000"/>
                </a:solidFill>
                <a:latin typeface="Museo"/>
              </a:rPr>
              <a:t>People with the same Style exhibit similar behaviors, but are still individuals. </a:t>
            </a:r>
          </a:p>
          <a:p>
            <a:pPr marL="285750" indent="-285750">
              <a:buFont typeface="Wingdings" panose="05000000000000000000" pitchFamily="2" charset="2"/>
              <a:buChar char="§"/>
            </a:pPr>
            <a:r>
              <a:rPr lang="en-US" sz="1800" b="0" i="0" u="none" strike="noStrike" baseline="0" dirty="0">
                <a:solidFill>
                  <a:srgbClr val="000000"/>
                </a:solidFill>
                <a:latin typeface="Museo"/>
              </a:rPr>
              <a:t>Perceptions can vary. What you see as strengths in yourself, others might view negatively. </a:t>
            </a:r>
          </a:p>
          <a:p>
            <a:endParaRPr lang="en-US" sz="1800" b="0" i="0" u="none" strike="noStrike" baseline="0" dirty="0">
              <a:solidFill>
                <a:srgbClr val="000000"/>
              </a:solidFill>
              <a:latin typeface="Museo"/>
            </a:endParaRPr>
          </a:p>
        </p:txBody>
      </p:sp>
      <p:sp>
        <p:nvSpPr>
          <p:cNvPr id="4" name="Header Placeholder 3"/>
          <p:cNvSpPr>
            <a:spLocks noGrp="1"/>
          </p:cNvSpPr>
          <p:nvPr>
            <p:ph type="hdr" sz="quarter"/>
          </p:nvPr>
        </p:nvSpPr>
        <p:spPr/>
        <p:txBody>
          <a:bodyPr/>
          <a:lstStyle/>
          <a:p>
            <a:r>
              <a:rPr lang="en-US" dirty="0"/>
              <a:t>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22</a:t>
            </a:fld>
            <a:endParaRPr lang="en-US" dirty="0"/>
          </a:p>
        </p:txBody>
      </p:sp>
      <p:graphicFrame>
        <p:nvGraphicFramePr>
          <p:cNvPr id="7" name="Table 7">
            <a:extLst>
              <a:ext uri="{FF2B5EF4-FFF2-40B4-BE49-F238E27FC236}">
                <a16:creationId xmlns:a16="http://schemas.microsoft.com/office/drawing/2014/main" id="{8BC2D051-AD9C-4592-8C68-F53B25F9F5BC}"/>
              </a:ext>
            </a:extLst>
          </p:cNvPr>
          <p:cNvGraphicFramePr>
            <a:graphicFrameLocks noGrp="1"/>
          </p:cNvGraphicFramePr>
          <p:nvPr>
            <p:extLst>
              <p:ext uri="{D42A27DB-BD31-4B8C-83A1-F6EECF244321}">
                <p14:modId xmlns:p14="http://schemas.microsoft.com/office/powerpoint/2010/main" val="212159562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526348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800" b="1" dirty="0">
                <a:solidFill>
                  <a:srgbClr val="000000"/>
                </a:solidFill>
                <a:latin typeface="Arial" panose="020B0604020202020204" pitchFamily="34" charset="0"/>
              </a:rPr>
              <a:t>3 Minutes (Workbook, page 19)</a:t>
            </a:r>
          </a:p>
          <a:p>
            <a:endParaRPr lang="en-US" sz="1800" b="0" i="0" u="none" strike="noStrike" baseline="0" dirty="0">
              <a:solidFill>
                <a:srgbClr val="005088"/>
              </a:solidFill>
              <a:latin typeface="Arial" panose="020B0604020202020204" pitchFamily="34" charset="0"/>
            </a:endParaRPr>
          </a:p>
          <a:p>
            <a:r>
              <a:rPr lang="en-US" sz="1800" b="1" i="0" u="none" strike="noStrike" baseline="0" dirty="0">
                <a:solidFill>
                  <a:srgbClr val="005088"/>
                </a:solidFill>
                <a:latin typeface="Arial" panose="020B0604020202020204" pitchFamily="34" charset="0"/>
              </a:rPr>
              <a:t>REFERENCE</a:t>
            </a:r>
            <a:r>
              <a:rPr lang="en-US" sz="1800" b="0" i="0" u="none" strike="noStrike" baseline="0" dirty="0">
                <a:solidFill>
                  <a:srgbClr val="005088"/>
                </a:solidFill>
                <a:latin typeface="Arial" panose="020B0604020202020204" pitchFamily="34" charset="0"/>
              </a:rPr>
              <a:t> </a:t>
            </a:r>
            <a:r>
              <a:rPr lang="en-US" sz="1800" b="0" i="0" u="none" strike="noStrike" baseline="0" dirty="0">
                <a:solidFill>
                  <a:srgbClr val="000000"/>
                </a:solidFill>
                <a:latin typeface="Arial" panose="020B0604020202020204" pitchFamily="34" charset="0"/>
              </a:rPr>
              <a:t>the video characters from earlier exercises. </a:t>
            </a:r>
          </a:p>
          <a:p>
            <a:endParaRPr lang="en-US" sz="1800" b="1" i="0" u="none" strike="noStrike" baseline="0" dirty="0">
              <a:solidFill>
                <a:srgbClr val="005088"/>
              </a:solidFill>
              <a:latin typeface="Arial" panose="020B0604020202020204" pitchFamily="34" charset="0"/>
            </a:endParaRPr>
          </a:p>
          <a:p>
            <a:r>
              <a:rPr lang="en-US" sz="1800" b="1" i="0" u="none" strike="noStrike" baseline="0" dirty="0">
                <a:solidFill>
                  <a:srgbClr val="005088"/>
                </a:solidFill>
                <a:latin typeface="Arial" panose="020B0604020202020204" pitchFamily="34" charset="0"/>
              </a:rPr>
              <a:t>ASK</a:t>
            </a:r>
            <a:r>
              <a:rPr lang="en-US" sz="1800" b="0" i="0" u="none" strike="noStrike" baseline="0" dirty="0">
                <a:solidFill>
                  <a:srgbClr val="005088"/>
                </a:solidFill>
                <a:latin typeface="Arial" panose="020B0604020202020204" pitchFamily="34" charset="0"/>
              </a:rPr>
              <a:t> </a:t>
            </a:r>
            <a:r>
              <a:rPr lang="en-US" sz="1800" b="0" i="0" u="none" strike="noStrike" baseline="0" dirty="0">
                <a:solidFill>
                  <a:srgbClr val="000000"/>
                </a:solidFill>
                <a:latin typeface="Arial" panose="020B0604020202020204" pitchFamily="34" charset="0"/>
              </a:rPr>
              <a:t>What do you think the SOCIAL STYLE of each video character is? </a:t>
            </a:r>
          </a:p>
          <a:p>
            <a:endParaRPr lang="en-US" sz="18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800" b="1" dirty="0"/>
              <a:t>DISCUSS</a:t>
            </a:r>
            <a:r>
              <a:rPr lang="en-US" sz="1800" dirty="0"/>
              <a:t> the behaviors of the characters and how those are indicative of their Styles.</a:t>
            </a:r>
          </a:p>
          <a:p>
            <a:endParaRPr lang="en-US" sz="1800" b="0" i="0" u="none" strike="noStrike" baseline="0" dirty="0">
              <a:solidFill>
                <a:srgbClr val="000000"/>
              </a:solidFill>
              <a:latin typeface="Arial" panose="020B0604020202020204" pitchFamily="34" charset="0"/>
            </a:endParaRPr>
          </a:p>
          <a:p>
            <a:r>
              <a:rPr lang="en-US" sz="1100" b="1" dirty="0"/>
              <a:t>IMPORTANT: Do not advance the slide until you’ve discussed the behavior of each character. The next slide reveals each characters’ Style.</a:t>
            </a:r>
            <a:endParaRPr lang="en-US" sz="1100" dirty="0"/>
          </a:p>
          <a:p>
            <a:endParaRPr lang="en-US" sz="11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23</a:t>
            </a:fld>
            <a:endParaRPr lang="en-US" dirty="0"/>
          </a:p>
        </p:txBody>
      </p:sp>
    </p:spTree>
    <p:extLst>
      <p:ext uri="{BB962C8B-B14F-4D97-AF65-F5344CB8AC3E}">
        <p14:creationId xmlns:p14="http://schemas.microsoft.com/office/powerpoint/2010/main" val="3319553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211"/>
              </a:spcBef>
              <a:spcAft>
                <a:spcPts val="211"/>
              </a:spcAft>
              <a:buClrTx/>
              <a:buSzTx/>
              <a:buFont typeface="Arial" panose="020B0604020202020204" pitchFamily="34" charset="0"/>
              <a:buChar char="​"/>
              <a:tabLst/>
              <a:defRPr/>
            </a:pPr>
            <a:r>
              <a:rPr lang="en-US" sz="800" b="1" dirty="0">
                <a:solidFill>
                  <a:srgbClr val="000000"/>
                </a:solidFill>
                <a:latin typeface="Arial" panose="020B0604020202020204" pitchFamily="34" charset="0"/>
              </a:rPr>
              <a:t>2 Minutes (Workbook, page 19)</a:t>
            </a:r>
          </a:p>
          <a:p>
            <a:pPr defTabSz="966612">
              <a:spcBef>
                <a:spcPts val="211"/>
              </a:spcBef>
              <a:spcAft>
                <a:spcPts val="211"/>
              </a:spcAft>
              <a:defRPr/>
            </a:pPr>
            <a:endParaRPr lang="en-US" sz="800" b="1" i="0" u="none" strike="noStrike" baseline="0" dirty="0">
              <a:solidFill>
                <a:srgbClr val="000000"/>
              </a:solidFill>
              <a:latin typeface="Arial" panose="020B0604020202020204" pitchFamily="34" charset="0"/>
            </a:endParaRP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Kyle – Driving</a:t>
            </a: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Lana – Analytical</a:t>
            </a: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AJ – Amiable </a:t>
            </a: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Abby – Expressive</a:t>
            </a:r>
            <a:endParaRPr lang="en-US" sz="1100" b="0" i="0" u="none" strike="noStrike" baseline="0" dirty="0">
              <a:solidFill>
                <a:srgbClr val="000000"/>
              </a:solidFill>
              <a:latin typeface="Arial" panose="020B0604020202020204" pitchFamily="34" charset="0"/>
            </a:endParaRPr>
          </a:p>
          <a:p>
            <a:endParaRPr lang="en-US" sz="8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800" b="1" dirty="0"/>
              <a:t>DISCUSS</a:t>
            </a:r>
            <a:r>
              <a:rPr lang="en-US" sz="800" dirty="0"/>
              <a:t> the behaviors of the characters and how those are indicative of their Styles.</a:t>
            </a:r>
          </a:p>
          <a:p>
            <a:endParaRPr lang="en-US" sz="8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24</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74154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800" b="1" dirty="0">
                <a:solidFill>
                  <a:srgbClr val="000000"/>
                </a:solidFill>
                <a:latin typeface="Arial" panose="020B0604020202020204" pitchFamily="34" charset="0"/>
              </a:rPr>
              <a:t>5 Minutes (Workbook, page 20)</a:t>
            </a:r>
          </a:p>
          <a:p>
            <a:endParaRPr lang="en-US" sz="800" dirty="0"/>
          </a:p>
          <a:p>
            <a:r>
              <a:rPr lang="en-US" sz="1100" b="1" i="0" u="none" strike="noStrike" baseline="0" dirty="0">
                <a:solidFill>
                  <a:srgbClr val="005088"/>
                </a:solidFill>
                <a:latin typeface="Museo 500"/>
              </a:rPr>
              <a:t>SAY</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Using the customer that you identified earlier, determine their Style. This is only a preliminary estimate. As we continue through the program, you might re-estimate the person’s Style.</a:t>
            </a:r>
          </a:p>
          <a:p>
            <a:endParaRPr lang="en-US" sz="1100" b="1" i="0" u="none" strike="noStrike" baseline="0" dirty="0">
              <a:solidFill>
                <a:srgbClr val="005088"/>
              </a:solidFill>
              <a:latin typeface="Museo 500"/>
            </a:endParaRPr>
          </a:p>
          <a:p>
            <a:r>
              <a:rPr lang="en-US" sz="1100" b="1" i="0" u="none" strike="noStrike" baseline="0" dirty="0">
                <a:solidFill>
                  <a:srgbClr val="005088"/>
                </a:solidFill>
                <a:latin typeface="Museo 500"/>
              </a:rPr>
              <a:t>DEBRIEF</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the exercise by asking participants to share their customer’s Style, and how this behavioral assessment relates to their initial impressions of the person (which may have been more subjective).</a:t>
            </a:r>
          </a:p>
          <a:p>
            <a:endParaRPr lang="en-US" sz="1100" b="1" i="0" u="none" strike="noStrike" baseline="0" dirty="0">
              <a:solidFill>
                <a:srgbClr val="005088"/>
              </a:solidFill>
              <a:latin typeface="Museo 500"/>
            </a:endParaRPr>
          </a:p>
          <a:p>
            <a:r>
              <a:rPr lang="en-US" sz="1100" b="1" i="0" u="none" strike="noStrike" baseline="0" dirty="0">
                <a:solidFill>
                  <a:srgbClr val="005088"/>
                </a:solidFill>
                <a:latin typeface="Museo 500"/>
              </a:rPr>
              <a:t>RECORD</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their information on a virtual white board or flip chart. </a:t>
            </a:r>
          </a:p>
          <a:p>
            <a:endParaRPr lang="en-US" sz="1100" b="1" i="0" u="none" strike="noStrike" baseline="0" dirty="0">
              <a:solidFill>
                <a:srgbClr val="005088"/>
              </a:solidFill>
              <a:latin typeface="Museo 500"/>
            </a:endParaRPr>
          </a:p>
          <a:p>
            <a:r>
              <a:rPr lang="en-US" sz="1100" b="1" i="0" u="none" strike="noStrike" baseline="0" dirty="0">
                <a:solidFill>
                  <a:srgbClr val="005088"/>
                </a:solidFill>
                <a:latin typeface="Museo 500"/>
              </a:rPr>
              <a:t>SAY</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You will use their Style as a framework for developing more effective interactions with this person.</a:t>
            </a:r>
          </a:p>
          <a:p>
            <a:endParaRPr lang="en-US" sz="8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25</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564060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21)</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Remember that the Style descriptions are generalizations about each Style. While people with the same Style generally exhibit similar characteristics, each person is still unique.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Each Style has a Need, an Orientation, and a Growth Action. By recognizing these things about each Style, we can understand their motivations and what drives their behavior.</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DEFINE:</a:t>
            </a:r>
          </a:p>
          <a:p>
            <a:pPr>
              <a:spcBef>
                <a:spcPct val="0"/>
              </a:spcBef>
            </a:pPr>
            <a:r>
              <a:rPr lang="en-US" altLang="en-US" sz="1100" b="1" dirty="0">
                <a:ea typeface="Arial" panose="020B0604020202020204" pitchFamily="34" charset="0"/>
              </a:rPr>
              <a:t>Need</a:t>
            </a:r>
            <a:r>
              <a:rPr lang="en-US" altLang="en-US" sz="1100" dirty="0">
                <a:ea typeface="Arial" panose="020B0604020202020204" pitchFamily="34" charset="0"/>
              </a:rPr>
              <a:t> – The goal of each Style. </a:t>
            </a:r>
          </a:p>
          <a:p>
            <a:pPr>
              <a:spcBef>
                <a:spcPct val="0"/>
              </a:spcBef>
            </a:pPr>
            <a:r>
              <a:rPr lang="en-US" altLang="en-US" sz="1100" b="1" dirty="0">
                <a:ea typeface="Arial" panose="020B0604020202020204" pitchFamily="34" charset="0"/>
              </a:rPr>
              <a:t>Orientation</a:t>
            </a:r>
            <a:r>
              <a:rPr lang="en-US" altLang="en-US" sz="1100" dirty="0">
                <a:ea typeface="Arial" panose="020B0604020202020204" pitchFamily="34" charset="0"/>
              </a:rPr>
              <a:t> – The common behavior used to achieve the need.</a:t>
            </a:r>
          </a:p>
          <a:p>
            <a:pPr>
              <a:spcBef>
                <a:spcPct val="0"/>
              </a:spcBef>
            </a:pPr>
            <a:r>
              <a:rPr lang="en-US" altLang="en-US" sz="1100" b="1" dirty="0">
                <a:ea typeface="Arial" panose="020B0604020202020204" pitchFamily="34" charset="0"/>
              </a:rPr>
              <a:t>Growth Action</a:t>
            </a:r>
            <a:r>
              <a:rPr lang="en-US" altLang="en-US" sz="1100" dirty="0">
                <a:ea typeface="Arial" panose="020B0604020202020204" pitchFamily="34" charset="0"/>
              </a:rPr>
              <a:t> – Behavior that is rarely used by each Style. Using this behavior more often would increase this Style’s effectiveness.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Understanding the need, orientation, and growth action of each Style will help you better relate to others’ Styles and enhance your effectiveness with them.</a:t>
            </a:r>
          </a:p>
          <a:p>
            <a:r>
              <a:rPr lang="en-US" sz="1100" dirty="0">
                <a:solidFill>
                  <a:srgbClr val="000000"/>
                </a:solidFill>
                <a:latin typeface="Arial" panose="020B0604020202020204" pitchFamily="34" charset="0"/>
              </a:rPr>
              <a:t> </a:t>
            </a:r>
            <a:endParaRPr lang="en-US" sz="11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26</a:t>
            </a:fld>
            <a:endParaRPr lang="en-US" dirty="0"/>
          </a:p>
        </p:txBody>
      </p:sp>
      <p:graphicFrame>
        <p:nvGraphicFramePr>
          <p:cNvPr id="7" name="Table 7">
            <a:extLst>
              <a:ext uri="{FF2B5EF4-FFF2-40B4-BE49-F238E27FC236}">
                <a16:creationId xmlns:a16="http://schemas.microsoft.com/office/drawing/2014/main" id="{BCC4998A-ECDD-4935-8239-4B1DBCABFC8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232927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21)</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dirty="0">
                <a:solidFill>
                  <a:srgbClr val="000000"/>
                </a:solidFill>
                <a:latin typeface="Arial" panose="020B0604020202020204" pitchFamily="34" charset="0"/>
              </a:rPr>
              <a:t>each Style.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How do need, orientation, and growth action manifest themselves in the video characters? Specifically, how does each team member’s behavior show their need, orientation, and growth action? </a:t>
            </a:r>
          </a:p>
          <a:p>
            <a:endParaRPr lang="en-US" sz="11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27</a:t>
            </a:fld>
            <a:endParaRPr lang="en-US" dirty="0"/>
          </a:p>
        </p:txBody>
      </p:sp>
    </p:spTree>
    <p:extLst>
      <p:ext uri="{BB962C8B-B14F-4D97-AF65-F5344CB8AC3E}">
        <p14:creationId xmlns:p14="http://schemas.microsoft.com/office/powerpoint/2010/main" val="1767643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22)</a:t>
            </a:r>
          </a:p>
          <a:p>
            <a:endParaRPr lang="en-US" sz="1100" dirty="0"/>
          </a:p>
          <a:p>
            <a:pPr lvl="1"/>
            <a:r>
              <a:rPr lang="en-US" sz="1100" dirty="0"/>
              <a:t>CLICK TO SPEAK ABOUT EACH QUADRANT</a:t>
            </a:r>
          </a:p>
          <a:p>
            <a:pPr lvl="1"/>
            <a:endParaRPr lang="en-US" sz="1100" dirty="0"/>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typical behaviors of the four SOCIAL STYLEs. These behaviors are related to the Style needs, orientations, and growth actions.</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28</a:t>
            </a:fld>
            <a:endParaRPr lang="en-US" dirty="0"/>
          </a:p>
        </p:txBody>
      </p:sp>
    </p:spTree>
    <p:extLst>
      <p:ext uri="{BB962C8B-B14F-4D97-AF65-F5344CB8AC3E}">
        <p14:creationId xmlns:p14="http://schemas.microsoft.com/office/powerpoint/2010/main" val="452617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 (Workbook, page 23)</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customer behaviors</a:t>
            </a:r>
            <a:r>
              <a:rPr lang="en-US" sz="1100" dirty="0">
                <a:solidFill>
                  <a:srgbClr val="000000"/>
                </a:solidFill>
                <a:latin typeface="Arial" panose="020B0604020202020204" pitchFamily="34" charset="0"/>
              </a:rPr>
              <a:t>. These behaviors are typical Style-related behaviors specific to working with customers.</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ENCOURAGE</a:t>
            </a:r>
            <a:r>
              <a:rPr lang="en-US" sz="1100" dirty="0">
                <a:solidFill>
                  <a:srgbClr val="000000"/>
                </a:solidFill>
                <a:latin typeface="Arial" panose="020B0604020202020204" pitchFamily="34" charset="0"/>
              </a:rPr>
              <a:t> participants to share stories about their customers.</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29</a:t>
            </a:fld>
            <a:endParaRPr lang="en-US" dirty="0"/>
          </a:p>
        </p:txBody>
      </p:sp>
    </p:spTree>
    <p:extLst>
      <p:ext uri="{BB962C8B-B14F-4D97-AF65-F5344CB8AC3E}">
        <p14:creationId xmlns:p14="http://schemas.microsoft.com/office/powerpoint/2010/main" val="1196588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100" b="1" dirty="0"/>
              <a:t>2 Minutes</a:t>
            </a:r>
          </a:p>
          <a:p>
            <a:endParaRPr lang="en-US" sz="1100" dirty="0"/>
          </a:p>
          <a:p>
            <a:r>
              <a:rPr lang="en-US" sz="1100" b="1" dirty="0"/>
              <a:t>SAY</a:t>
            </a:r>
            <a:r>
              <a:rPr lang="en-US" sz="1100" dirty="0"/>
              <a:t> Ultimately, this course will help you have more success with your customers. In particular, you’re going to learn specific strategies:</a:t>
            </a:r>
          </a:p>
          <a:p>
            <a:pPr marL="342900" marR="0" lvl="0" indent="-342900">
              <a:lnSpc>
                <a:spcPct val="107000"/>
              </a:lnSpc>
              <a:spcBef>
                <a:spcPts val="0"/>
              </a:spcBef>
              <a:spcAft>
                <a:spcPts val="0"/>
              </a:spcAft>
              <a:buFont typeface="+mj-lt"/>
              <a:buAutoNum type="arabicPeriod"/>
            </a:pPr>
            <a:r>
              <a:rPr lang="en-US" sz="2000" dirty="0"/>
              <a:t>How to predict your customers’ behavior, and an understanding of why they behave that way.</a:t>
            </a:r>
          </a:p>
          <a:p>
            <a:pPr marL="342900" marR="0" lvl="0" indent="-342900">
              <a:lnSpc>
                <a:spcPct val="107000"/>
              </a:lnSpc>
              <a:spcBef>
                <a:spcPts val="0"/>
              </a:spcBef>
              <a:spcAft>
                <a:spcPts val="0"/>
              </a:spcAft>
              <a:buFont typeface="+mj-lt"/>
              <a:buAutoNum type="arabicPeriod"/>
            </a:pPr>
            <a:r>
              <a:rPr lang="en-US" sz="2000" dirty="0"/>
              <a:t>What causes customers to become stressed, and how your own behavior can contribute to this.</a:t>
            </a:r>
          </a:p>
          <a:p>
            <a:pPr marL="342900" marR="0" lvl="0" indent="-342900">
              <a:lnSpc>
                <a:spcPct val="107000"/>
              </a:lnSpc>
              <a:spcBef>
                <a:spcPts val="0"/>
              </a:spcBef>
              <a:spcAft>
                <a:spcPts val="0"/>
              </a:spcAft>
              <a:buFont typeface="+mj-lt"/>
              <a:buAutoNum type="arabicPeriod"/>
            </a:pPr>
            <a:r>
              <a:rPr lang="en-US" sz="2000" dirty="0"/>
              <a:t>How to recognize their needs and meet those needs.</a:t>
            </a:r>
          </a:p>
          <a:p>
            <a:pPr marL="342900" marR="0" lvl="0" indent="-342900">
              <a:lnSpc>
                <a:spcPct val="107000"/>
              </a:lnSpc>
              <a:spcBef>
                <a:spcPts val="0"/>
              </a:spcBef>
              <a:spcAft>
                <a:spcPts val="0"/>
              </a:spcAft>
              <a:buFont typeface="+mj-lt"/>
              <a:buAutoNum type="arabicPeriod"/>
            </a:pPr>
            <a:r>
              <a:rPr lang="en-US" sz="2000" dirty="0"/>
              <a:t>How to prepare for meetings and tailor your communication to different customers.</a:t>
            </a:r>
          </a:p>
          <a:p>
            <a:pPr marL="342900" marR="0" lvl="0" indent="-342900">
              <a:lnSpc>
                <a:spcPct val="107000"/>
              </a:lnSpc>
              <a:spcBef>
                <a:spcPts val="0"/>
              </a:spcBef>
              <a:spcAft>
                <a:spcPts val="0"/>
              </a:spcAft>
              <a:buFont typeface="+mj-lt"/>
              <a:buAutoNum type="arabicPeriod"/>
            </a:pPr>
            <a:r>
              <a:rPr lang="en-US" sz="2000" dirty="0"/>
              <a:t>Ultimately, how to earn their trust.</a:t>
            </a:r>
          </a:p>
          <a:p>
            <a:pPr marL="0" marR="0" lvl="0" indent="0">
              <a:lnSpc>
                <a:spcPct val="107000"/>
              </a:lnSpc>
              <a:spcBef>
                <a:spcPts val="0"/>
              </a:spcBef>
              <a:spcAft>
                <a:spcPts val="0"/>
              </a:spcAft>
              <a:buFont typeface="+mj-lt"/>
              <a:buNone/>
            </a:pPr>
            <a:endParaRPr lang="en-US" sz="20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3</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10" name="Slide Image Placeholder 9">
            <a:extLst>
              <a:ext uri="{FF2B5EF4-FFF2-40B4-BE49-F238E27FC236}">
                <a16:creationId xmlns:a16="http://schemas.microsoft.com/office/drawing/2014/main" id="{D2482CD4-12A3-46AF-AA98-07D352B970F0}"/>
              </a:ext>
            </a:extLst>
          </p:cNvPr>
          <p:cNvSpPr>
            <a:spLocks noGrp="1" noRot="1" noChangeAspect="1"/>
          </p:cNvSpPr>
          <p:nvPr>
            <p:ph type="sldImg"/>
          </p:nvPr>
        </p:nvSpPr>
        <p:spPr/>
      </p:sp>
    </p:spTree>
    <p:extLst>
      <p:ext uri="{BB962C8B-B14F-4D97-AF65-F5344CB8AC3E}">
        <p14:creationId xmlns:p14="http://schemas.microsoft.com/office/powerpoint/2010/main" val="149481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24)</a:t>
            </a:r>
          </a:p>
          <a:p>
            <a:endParaRPr lang="en-US" sz="1100" dirty="0"/>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Given a customer’s Style need and typical behaviors, what will cause stress for them?</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FACILITATE</a:t>
            </a:r>
            <a:r>
              <a:rPr lang="en-US" sz="1100" dirty="0">
                <a:solidFill>
                  <a:srgbClr val="000000"/>
                </a:solidFill>
                <a:latin typeface="Arial" panose="020B0604020202020204" pitchFamily="34" charset="0"/>
              </a:rPr>
              <a:t> a discussion of each Style before revealing the text.</a:t>
            </a:r>
          </a:p>
          <a:p>
            <a:endParaRPr lang="en-US" sz="1100" dirty="0">
              <a:solidFill>
                <a:srgbClr val="000000"/>
              </a:solidFill>
              <a:latin typeface="Arial" panose="020B0604020202020204" pitchFamily="34" charset="0"/>
            </a:endParaRPr>
          </a:p>
          <a:p>
            <a:pPr lvl="1"/>
            <a:r>
              <a:rPr lang="en-US" sz="1100" dirty="0"/>
              <a:t>CLICK TO REVEAL THE TEXT IN EACH QUADRANT.</a:t>
            </a:r>
          </a:p>
          <a:p>
            <a:endParaRPr lang="en-US" sz="1100" dirty="0"/>
          </a:p>
          <a:p>
            <a:r>
              <a:rPr lang="en-US" sz="1100" dirty="0"/>
              <a:t>The Driving Style need is results, so what’s going to raise their tension in a sales meeting? </a:t>
            </a:r>
          </a:p>
          <a:p>
            <a:pPr marL="171450" indent="-171450">
              <a:buFont typeface="Wingdings" panose="05000000000000000000" pitchFamily="2" charset="2"/>
              <a:buChar char="§"/>
            </a:pPr>
            <a:r>
              <a:rPr lang="en-US" sz="1100" dirty="0"/>
              <a:t>Lack of focus; disorganization; not being allowed to state their opinions; no bottom-line solutions; progress is too slow.</a:t>
            </a:r>
          </a:p>
          <a:p>
            <a:endParaRPr lang="en-US" sz="1100" dirty="0"/>
          </a:p>
          <a:p>
            <a:r>
              <a:rPr lang="en-US" sz="1100" dirty="0"/>
              <a:t>Expressive Style stressors:</a:t>
            </a:r>
          </a:p>
          <a:p>
            <a:pPr marL="171450" indent="-171450">
              <a:buFont typeface="Wingdings" panose="05000000000000000000" pitchFamily="2" charset="2"/>
              <a:buChar char="§"/>
            </a:pPr>
            <a:r>
              <a:rPr lang="en-US" sz="1100" dirty="0"/>
              <a:t>Not being recognized; too many details; too much structure without free-flowing conversation; not enough focus on future possibilities.</a:t>
            </a:r>
          </a:p>
          <a:p>
            <a:pPr marL="171450" indent="-171450">
              <a:buFont typeface="Wingdings" panose="05000000000000000000" pitchFamily="2" charset="2"/>
              <a:buChar char="§"/>
            </a:pPr>
            <a:endParaRPr lang="en-US" sz="1100" dirty="0"/>
          </a:p>
          <a:p>
            <a:r>
              <a:rPr lang="en-US" sz="1100" dirty="0"/>
              <a:t>Amiable Style stressors:</a:t>
            </a:r>
          </a:p>
          <a:p>
            <a:pPr marL="171450" indent="-171450">
              <a:buFont typeface="Wingdings" panose="05000000000000000000" pitchFamily="2" charset="2"/>
              <a:buChar char="§"/>
            </a:pPr>
            <a:r>
              <a:rPr lang="en-US" sz="1100" dirty="0"/>
              <a:t>Too much formality; lack of collaboration towards solutions; focus on the sale instead of on long-term relationship; too much change too quickly.</a:t>
            </a:r>
          </a:p>
          <a:p>
            <a:pPr marL="171450" indent="-171450">
              <a:buFont typeface="Wingdings" panose="05000000000000000000" pitchFamily="2" charset="2"/>
              <a:buChar char="§"/>
            </a:pPr>
            <a:endParaRPr lang="en-US" sz="1100" dirty="0"/>
          </a:p>
          <a:p>
            <a:r>
              <a:rPr lang="en-US" sz="1100" dirty="0"/>
              <a:t>Analytical Style stressors:</a:t>
            </a:r>
          </a:p>
          <a:p>
            <a:pPr marL="171450" indent="-171450">
              <a:buFont typeface="Wingdings" panose="05000000000000000000" pitchFamily="2" charset="2"/>
              <a:buChar char="§"/>
            </a:pPr>
            <a:r>
              <a:rPr lang="en-US" sz="1100" dirty="0"/>
              <a:t>Lack of structure and clear outcomes; pushiness to achieve quick sale; focus on generalities without considering details; too much change without considering consequences.</a:t>
            </a:r>
          </a:p>
          <a:p>
            <a:pPr marL="0" indent="0">
              <a:buFont typeface="Wingdings" panose="05000000000000000000" pitchFamily="2" charset="2"/>
              <a:buNone/>
            </a:pPr>
            <a:endParaRPr lang="en-US" sz="1100" dirty="0"/>
          </a:p>
          <a:p>
            <a:pPr marL="0" marR="0" lvl="0" indent="0" algn="l" defTabSz="914400" rtl="0" eaLnBrk="1" fontAlgn="auto" latinLnBrk="0" hangingPunct="1">
              <a:lnSpc>
                <a:spcPct val="100000"/>
              </a:lnSpc>
              <a:spcBef>
                <a:spcPts val="200"/>
              </a:spcBef>
              <a:spcAft>
                <a:spcPts val="200"/>
              </a:spcAft>
              <a:buClrTx/>
              <a:buSzTx/>
              <a:buFont typeface="Wingdings" panose="05000000000000000000" pitchFamily="2" charset="2"/>
              <a:buNone/>
              <a:tabLst/>
              <a:defRPr/>
            </a:pPr>
            <a:r>
              <a:rPr lang="en-US" sz="1100" b="1" dirty="0">
                <a:solidFill>
                  <a:srgbClr val="000000"/>
                </a:solidFill>
                <a:latin typeface="Arial" panose="020B0604020202020204" pitchFamily="34" charset="0"/>
              </a:rPr>
              <a:t>ENCOURAGE</a:t>
            </a:r>
            <a:r>
              <a:rPr lang="en-US" sz="1100" dirty="0">
                <a:solidFill>
                  <a:srgbClr val="000000"/>
                </a:solidFill>
                <a:latin typeface="Arial" panose="020B0604020202020204" pitchFamily="34" charset="0"/>
              </a:rPr>
              <a:t> participants to share stories about their customers.</a:t>
            </a:r>
          </a:p>
          <a:p>
            <a:pPr marL="0" indent="0">
              <a:buFont typeface="Wingdings" panose="05000000000000000000" pitchFamily="2" charset="2"/>
              <a:buNone/>
            </a:pPr>
            <a:endParaRPr lang="en-US" sz="1100" dirty="0"/>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30</a:t>
            </a:fld>
            <a:endParaRPr lang="en-US" dirty="0"/>
          </a:p>
        </p:txBody>
      </p:sp>
    </p:spTree>
    <p:extLst>
      <p:ext uri="{BB962C8B-B14F-4D97-AF65-F5344CB8AC3E}">
        <p14:creationId xmlns:p14="http://schemas.microsoft.com/office/powerpoint/2010/main" val="3928363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25)</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SAY</a:t>
            </a:r>
            <a:r>
              <a:rPr lang="en-US" sz="1100" dirty="0">
                <a:solidFill>
                  <a:srgbClr val="000000"/>
                </a:solidFill>
                <a:latin typeface="Arial" panose="020B0604020202020204" pitchFamily="34" charset="0"/>
              </a:rPr>
              <a:t> When customers are feeling stressed, their behavior can be categorized: each Style falls into a type of extreme backup behavior to try and reduce tension.</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b="0" dirty="0">
                <a:solidFill>
                  <a:srgbClr val="000000"/>
                </a:solidFill>
                <a:latin typeface="Arial" panose="020B0604020202020204" pitchFamily="34" charset="0"/>
              </a:rPr>
              <a:t>each Style’s </a:t>
            </a:r>
            <a:r>
              <a:rPr lang="en-US" sz="1100" dirty="0">
                <a:solidFill>
                  <a:srgbClr val="000000"/>
                </a:solidFill>
                <a:latin typeface="Arial" panose="020B0604020202020204" pitchFamily="34" charset="0"/>
              </a:rPr>
              <a:t>backup behavior. Remember, each Style’s goal is to get their Style need met.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a:t>
            </a:r>
            <a:r>
              <a:rPr lang="en-US" sz="1100" dirty="0">
                <a:solidFill>
                  <a:srgbClr val="000000"/>
                </a:solidFill>
                <a:latin typeface="Arial" panose="020B0604020202020204" pitchFamily="34" charset="0"/>
              </a:rPr>
              <a:t> What are some common ways that each Style might show their backup behavior?</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Driving: Will get frustrated by slow progress or barriers and try to take control of the situation.</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Expressive: Will get upset if they aren’t given opportunities to express themselves or show their contributions, and might verbally confront others.</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Amiable: If they feel that a relationship is being threatened, they will stay quiet and acquiesce instead of firmly stating their opinions.</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Analytical: If they feel that things are moving too fast without taking into account important details, they will withdraw and refuse to contribute.</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Next we’ll talk about some specific strategies for working with customers. </a:t>
            </a:r>
          </a:p>
          <a:p>
            <a:endParaRPr lang="en-US" sz="11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31</a:t>
            </a:fld>
            <a:endParaRPr lang="en-US" dirty="0"/>
          </a:p>
        </p:txBody>
      </p:sp>
      <p:graphicFrame>
        <p:nvGraphicFramePr>
          <p:cNvPr id="7" name="Table 7">
            <a:extLst>
              <a:ext uri="{FF2B5EF4-FFF2-40B4-BE49-F238E27FC236}">
                <a16:creationId xmlns:a16="http://schemas.microsoft.com/office/drawing/2014/main" id="{6F6911A8-2CF7-4137-99A5-11D7C2247405}"/>
              </a:ext>
            </a:extLst>
          </p:cNvPr>
          <p:cNvGraphicFramePr>
            <a:graphicFrameLocks noGrp="1"/>
          </p:cNvGraphicFramePr>
          <p:nvPr>
            <p:extLst>
              <p:ext uri="{D42A27DB-BD31-4B8C-83A1-F6EECF244321}">
                <p14:modId xmlns:p14="http://schemas.microsoft.com/office/powerpoint/2010/main" val="317347461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2000317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8 Minutes (Workbook, page 26)</a:t>
            </a:r>
          </a:p>
          <a:p>
            <a:endParaRPr lang="en-US" sz="1100" dirty="0"/>
          </a:p>
          <a:p>
            <a:r>
              <a:rPr lang="en-US" sz="1100" b="1" dirty="0"/>
              <a:t>ASK</a:t>
            </a:r>
            <a:r>
              <a:rPr lang="en-US" sz="1100" dirty="0"/>
              <a:t> With these backup behaviors in mind, and understanding what causes stress for each Style, what are some ways to meet your customers’ needs? Start with the Driving Style, what ideas do you have?</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needs and strategies to meet each Style’s needs and facilitate discussion of each Style.</a:t>
            </a:r>
            <a:endParaRPr lang="en-US" sz="1100" dirty="0">
              <a:solidFill>
                <a:srgbClr val="000000"/>
              </a:solidFill>
              <a:latin typeface="Arial" panose="020B0604020202020204" pitchFamily="34" charset="0"/>
            </a:endParaRPr>
          </a:p>
          <a:p>
            <a:endParaRPr lang="en-US" sz="1100" b="1"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ENCOURAGE</a:t>
            </a:r>
            <a:r>
              <a:rPr lang="en-US" sz="1100" dirty="0">
                <a:solidFill>
                  <a:srgbClr val="000000"/>
                </a:solidFill>
                <a:latin typeface="Arial" panose="020B0604020202020204" pitchFamily="34" charset="0"/>
              </a:rPr>
              <a:t> participants to share stories about their customers.</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32</a:t>
            </a:fld>
            <a:endParaRPr lang="en-US" dirty="0"/>
          </a:p>
        </p:txBody>
      </p:sp>
    </p:spTree>
    <p:extLst>
      <p:ext uri="{BB962C8B-B14F-4D97-AF65-F5344CB8AC3E}">
        <p14:creationId xmlns:p14="http://schemas.microsoft.com/office/powerpoint/2010/main" val="15040169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(whole section on Observing Style Virtually)</a:t>
            </a:r>
          </a:p>
          <a:p>
            <a:endParaRPr lang="en-US" altLang="en-US" sz="1100" b="0" dirty="0">
              <a:ea typeface="Arial" panose="020B0604020202020204" pitchFamily="34" charset="0"/>
            </a:endParaRPr>
          </a:p>
          <a:p>
            <a:pPr defTabSz="966612">
              <a:spcBef>
                <a:spcPts val="211"/>
              </a:spcBef>
              <a:spcAft>
                <a:spcPts val="211"/>
              </a:spcAft>
              <a:defRPr/>
            </a:pPr>
            <a:r>
              <a:rPr lang="en-US" sz="1100" b="1" dirty="0">
                <a:solidFill>
                  <a:srgbClr val="000000"/>
                </a:solidFill>
                <a:latin typeface="+mn-lt"/>
              </a:rPr>
              <a:t>SAY</a:t>
            </a:r>
            <a:r>
              <a:rPr lang="en-US" sz="1100" b="0" dirty="0">
                <a:solidFill>
                  <a:srgbClr val="000000"/>
                </a:solidFill>
                <a:latin typeface="+mn-lt"/>
              </a:rPr>
              <a:t> Working with customers and trying to sell remotely has its own unique challenges. You can still use Style to your advantage. Let’s briefly see how people of different Styles might communicate using text messages. </a:t>
            </a:r>
          </a:p>
          <a:p>
            <a:pPr defTabSz="966612">
              <a:spcBef>
                <a:spcPts val="211"/>
              </a:spcBef>
              <a:spcAft>
                <a:spcPts val="211"/>
              </a:spcAft>
              <a:defRPr/>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33</a:t>
            </a:fld>
            <a:endParaRPr lang="en-US" dirty="0"/>
          </a:p>
        </p:txBody>
      </p:sp>
      <p:graphicFrame>
        <p:nvGraphicFramePr>
          <p:cNvPr id="7" name="Table 7">
            <a:extLst>
              <a:ext uri="{FF2B5EF4-FFF2-40B4-BE49-F238E27FC236}">
                <a16:creationId xmlns:a16="http://schemas.microsoft.com/office/drawing/2014/main" id="{3A1DD4FE-D7F7-4F78-AED4-473646C9B213}"/>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67245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b="0" dirty="0">
                <a:ea typeface="Arial" panose="020B0604020202020204" pitchFamily="34" charset="0"/>
              </a:rPr>
              <a:t>The following five slides are examples of “observable” behavior in text messages. </a:t>
            </a:r>
          </a:p>
          <a:p>
            <a:endParaRPr lang="en-US" sz="1100" b="0" dirty="0">
              <a:ea typeface="Arial" panose="020B0604020202020204" pitchFamily="34" charset="0"/>
            </a:endParaRPr>
          </a:p>
          <a:p>
            <a:r>
              <a:rPr lang="en-US" altLang="en-US" sz="1100" b="1" dirty="0">
                <a:ea typeface="Arial" panose="020B0604020202020204" pitchFamily="34" charset="0"/>
              </a:rPr>
              <a:t>SAY </a:t>
            </a:r>
            <a:r>
              <a:rPr lang="en-US" altLang="en-US" sz="1100" b="0" dirty="0">
                <a:ea typeface="Arial" panose="020B0604020202020204" pitchFamily="34" charset="0"/>
              </a:rPr>
              <a:t>By observing the behaviors of others, even through simple communication like texting, we can TRY to determine how people prefer to communicate and prefer to be communicated with. </a:t>
            </a:r>
          </a:p>
          <a:p>
            <a:endParaRPr lang="en-US" altLang="en-US" sz="1100" b="0" dirty="0">
              <a:ea typeface="Arial" panose="020B0604020202020204" pitchFamily="34" charset="0"/>
            </a:endParaRPr>
          </a:p>
          <a:p>
            <a:r>
              <a:rPr lang="en-US" altLang="en-US" sz="1100" b="0" dirty="0">
                <a:ea typeface="Arial" panose="020B0604020202020204" pitchFamily="34" charset="0"/>
              </a:rPr>
              <a:t>Review example slides:</a:t>
            </a:r>
          </a:p>
          <a:p>
            <a:r>
              <a:rPr lang="en-US" altLang="en-US" sz="1100" b="0" dirty="0">
                <a:ea typeface="Arial" panose="020B0604020202020204" pitchFamily="34" charset="0"/>
              </a:rPr>
              <a:t>There is a lot of change happening at our organization, so I sent this text to four of my customers. Then I waited for their responses.</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34</a:t>
            </a:fld>
            <a:endParaRPr lang="en-US" dirty="0"/>
          </a:p>
        </p:txBody>
      </p:sp>
      <p:graphicFrame>
        <p:nvGraphicFramePr>
          <p:cNvPr id="6" name="Table 7">
            <a:extLst>
              <a:ext uri="{FF2B5EF4-FFF2-40B4-BE49-F238E27FC236}">
                <a16:creationId xmlns:a16="http://schemas.microsoft.com/office/drawing/2014/main" id="{96EBC3C2-2A05-4A9E-949A-6AE4DAB481F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381522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Here is the first response from a customer.</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35</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013977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is the second response from another customer.</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36</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98870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Here’s the response from a third customer.</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37</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633481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b="1" dirty="0">
                <a:ea typeface="Arial" panose="020B0604020202020204" pitchFamily="34" charset="0"/>
              </a:rPr>
              <a:t>SAY</a:t>
            </a:r>
            <a:r>
              <a:rPr lang="en-US" altLang="en-US" sz="1100" b="0" dirty="0">
                <a:ea typeface="Arial" panose="020B0604020202020204" pitchFamily="34" charset="0"/>
              </a:rPr>
              <a:t> And finally, this response from a fourth customer.</a:t>
            </a:r>
          </a:p>
          <a:p>
            <a:endParaRPr lang="en-US" altLang="en-US" sz="1100" b="0" dirty="0">
              <a:ea typeface="Arial" panose="020B0604020202020204" pitchFamily="34" charset="0"/>
            </a:endParaRPr>
          </a:p>
          <a:p>
            <a:r>
              <a:rPr lang="en-US" altLang="en-US" sz="1100" b="0" dirty="0">
                <a:ea typeface="Arial" panose="020B0604020202020204" pitchFamily="34" charset="0"/>
              </a:rPr>
              <a:t>Keep these texts in mind as we’ll be revisiting them later.</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38</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511629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SAY </a:t>
            </a:r>
            <a:r>
              <a:rPr lang="en-US" sz="1100" b="0" dirty="0"/>
              <a:t>This is the text I first sent out. How about the responses I received? Knowing what you know so far about SOCIAL STYLE, can you guess which Style each response is from?</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39</a:t>
            </a:fld>
            <a:endParaRPr lang="en-US" dirty="0"/>
          </a:p>
        </p:txBody>
      </p:sp>
      <p:graphicFrame>
        <p:nvGraphicFramePr>
          <p:cNvPr id="6" name="Table 7">
            <a:extLst>
              <a:ext uri="{FF2B5EF4-FFF2-40B4-BE49-F238E27FC236}">
                <a16:creationId xmlns:a16="http://schemas.microsoft.com/office/drawing/2014/main" id="{8819842A-7B09-430A-BF35-BE8092B6D79C}"/>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316950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 (Workbook, page 4)</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In the first part of the program, you’ll learn about Style. This will help you understand your customers and how they prefer to interact with you. </a:t>
            </a:r>
          </a:p>
          <a:p>
            <a:endParaRPr lang="en-US" sz="1200" b="0" dirty="0">
              <a:solidFill>
                <a:srgbClr val="000000"/>
              </a:solidFill>
              <a:latin typeface="Arial" panose="020B0604020202020204" pitchFamily="34" charset="0"/>
            </a:endParaRPr>
          </a:p>
          <a:p>
            <a:pPr marL="0" indent="0">
              <a:buFont typeface="Wingdings" panose="05000000000000000000" pitchFamily="2" charset="2"/>
              <a:buNone/>
            </a:pPr>
            <a:r>
              <a:rPr lang="en-US" sz="1200" b="0" dirty="0">
                <a:solidFill>
                  <a:srgbClr val="000000"/>
                </a:solidFill>
                <a:latin typeface="Arial" panose="020B0604020202020204" pitchFamily="34" charset="0"/>
              </a:rPr>
              <a:t>The second part of the program focuses on Versatility, which is how well you meet</a:t>
            </a:r>
            <a:r>
              <a:rPr lang="en-US" sz="1200" dirty="0">
                <a:solidFill>
                  <a:srgbClr val="000000"/>
                </a:solidFill>
                <a:latin typeface="Arial" panose="020B0604020202020204" pitchFamily="34" charset="0"/>
              </a:rPr>
              <a:t> others’ Style needs. </a:t>
            </a:r>
          </a:p>
          <a:p>
            <a:pPr marL="0" indent="0">
              <a:buFont typeface="Wingdings" panose="05000000000000000000" pitchFamily="2" charset="2"/>
              <a:buNone/>
            </a:pPr>
            <a:endParaRPr lang="en-US" sz="1200" dirty="0">
              <a:solidFill>
                <a:srgbClr val="000000"/>
              </a:solidFill>
              <a:latin typeface="Arial" panose="020B0604020202020204" pitchFamily="34" charset="0"/>
            </a:endParaRPr>
          </a:p>
          <a:p>
            <a:pPr marL="0" indent="0">
              <a:buFont typeface="Wingdings" panose="05000000000000000000" pitchFamily="2" charset="2"/>
              <a:buNone/>
            </a:pPr>
            <a:r>
              <a:rPr lang="en-US" sz="1200" dirty="0">
                <a:solidFill>
                  <a:srgbClr val="000000"/>
                </a:solidFill>
                <a:latin typeface="Arial" panose="020B0604020202020204" pitchFamily="34" charset="0"/>
              </a:rPr>
              <a:t>Versatility is the application of SOCIAL STYLE—when you understand your </a:t>
            </a:r>
            <a:r>
              <a:rPr lang="en-US" sz="1200" b="0" dirty="0">
                <a:solidFill>
                  <a:srgbClr val="000000"/>
                </a:solidFill>
                <a:latin typeface="Arial" panose="020B0604020202020204" pitchFamily="34" charset="0"/>
              </a:rPr>
              <a:t>customers</a:t>
            </a:r>
            <a:r>
              <a:rPr lang="en-US" sz="1200" dirty="0">
                <a:solidFill>
                  <a:srgbClr val="000000"/>
                </a:solidFill>
                <a:latin typeface="Arial" panose="020B0604020202020204" pitchFamily="34" charset="0"/>
              </a:rPr>
              <a:t>’ Style needs, you can help them meet those needs. This helps them feel more valued and sets the stage for them to have a better relationship with you. If you consistently show Versatility, you can be more effective.</a:t>
            </a:r>
          </a:p>
          <a:p>
            <a:pPr>
              <a:buNone/>
            </a:pPr>
            <a:endParaRPr lang="en-US" sz="1200" dirty="0">
              <a:solidFill>
                <a:srgbClr val="000000"/>
              </a:solidFill>
              <a:latin typeface="Arial" panose="020B0604020202020204" pitchFamily="34" charset="0"/>
            </a:endParaRPr>
          </a:p>
          <a:p>
            <a:pPr marL="0" indent="0">
              <a:buFont typeface="Wingdings" panose="05000000000000000000" pitchFamily="2" charset="2"/>
              <a:buNone/>
            </a:pPr>
            <a:r>
              <a:rPr lang="en-US" sz="1200" dirty="0">
                <a:solidFill>
                  <a:srgbClr val="000000"/>
                </a:solidFill>
                <a:latin typeface="Arial" panose="020B0604020202020204" pitchFamily="34" charset="0"/>
              </a:rPr>
              <a:t>You can read the stats on this slide. </a:t>
            </a:r>
            <a:r>
              <a:rPr lang="en-US" sz="1800" dirty="0">
                <a:effectLst/>
                <a:latin typeface="Calibri" panose="020F0502020204030204" pitchFamily="34" charset="0"/>
                <a:ea typeface="Calibri" panose="020F0502020204030204" pitchFamily="34" charset="0"/>
                <a:cs typeface="Times New Roman" panose="02020603050405020304" pitchFamily="18" charset="0"/>
              </a:rPr>
              <a:t>Research has found that salespeople who practice SOCIAL STYLE and Versatility have more success.</a:t>
            </a:r>
            <a:endParaRPr lang="en-US" sz="1200" b="0" i="0" u="none" strike="noStrike" baseline="0" dirty="0">
              <a:solidFill>
                <a:srgbClr val="000000"/>
              </a:solidFill>
              <a:latin typeface="Open Sans" panose="020B0606030504020204"/>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a:t>
            </a:fld>
            <a:endParaRPr lang="en-US" dirty="0"/>
          </a:p>
        </p:txBody>
      </p:sp>
    </p:spTree>
    <p:extLst>
      <p:ext uri="{BB962C8B-B14F-4D97-AF65-F5344CB8AC3E}">
        <p14:creationId xmlns:p14="http://schemas.microsoft.com/office/powerpoint/2010/main" val="37238215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SAY</a:t>
            </a:r>
            <a:r>
              <a:rPr lang="en-US" sz="1100" b="0" dirty="0"/>
              <a:t> Which Style might this person be?</a:t>
            </a:r>
          </a:p>
          <a:p>
            <a:endParaRPr lang="en-US" sz="1100" b="0" dirty="0"/>
          </a:p>
          <a:p>
            <a:r>
              <a:rPr lang="en-US" sz="1100" b="0" dirty="0"/>
              <a:t>AMIABLE</a:t>
            </a:r>
          </a:p>
          <a:p>
            <a:endParaRPr lang="en-US" sz="1100" b="0" dirty="0"/>
          </a:p>
          <a:p>
            <a:r>
              <a:rPr lang="en-US" sz="1100" b="1" dirty="0"/>
              <a:t>SAY</a:t>
            </a:r>
            <a:r>
              <a:rPr lang="en-US" sz="1100" b="0" dirty="0"/>
              <a:t> This person is personable (“Hi!”) and concerned that things are moving fast. They are showing concern for the team’s ability to adapt the new technology, and they specifically ask for help. It indicates Ask Assertiveness and Emote Responsiveness.</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40</a:t>
            </a:fld>
            <a:endParaRPr lang="en-US" dirty="0"/>
          </a:p>
        </p:txBody>
      </p:sp>
      <p:graphicFrame>
        <p:nvGraphicFramePr>
          <p:cNvPr id="6" name="Table 7">
            <a:extLst>
              <a:ext uri="{FF2B5EF4-FFF2-40B4-BE49-F238E27FC236}">
                <a16:creationId xmlns:a16="http://schemas.microsoft.com/office/drawing/2014/main" id="{125C70C9-C184-40C0-939F-53CD07253FCE}"/>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2141803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ASK</a:t>
            </a:r>
            <a:r>
              <a:rPr lang="en-US" sz="1100" b="0" dirty="0"/>
              <a:t> How about this one—what Style?</a:t>
            </a:r>
          </a:p>
          <a:p>
            <a:endParaRPr lang="en-US" sz="1100" b="0" dirty="0"/>
          </a:p>
          <a:p>
            <a:r>
              <a:rPr lang="en-US" sz="1100" b="0" dirty="0"/>
              <a:t>EXPRESSIVE</a:t>
            </a:r>
          </a:p>
          <a:p>
            <a:endParaRPr lang="en-US" altLang="en-US" sz="1100" b="0" dirty="0">
              <a:ea typeface="Arial" panose="020B0604020202020204" pitchFamily="34" charset="0"/>
            </a:endParaRPr>
          </a:p>
          <a:p>
            <a:r>
              <a:rPr lang="en-US" altLang="en-US" sz="1100" b="1" dirty="0">
                <a:ea typeface="Arial" panose="020B0604020202020204" pitchFamily="34" charset="0"/>
              </a:rPr>
              <a:t>SAY</a:t>
            </a:r>
            <a:r>
              <a:rPr lang="en-US" altLang="en-US" sz="1100" b="0" dirty="0">
                <a:ea typeface="Arial" panose="020B0604020202020204" pitchFamily="34" charset="0"/>
              </a:rPr>
              <a:t> This person uses a lot of exclamation marks to show enthusiasm and wants to interact. They also mention “I took a quick look,” indicating they didn’t pay close attention to the video or details. </a:t>
            </a:r>
            <a:r>
              <a:rPr lang="en-US" sz="1100" b="0" dirty="0"/>
              <a:t>It indicates Tell Assertiveness and Emote Responsiveness.</a:t>
            </a:r>
            <a:endParaRPr lang="en-US" altLang="en-US" sz="1100" b="0" dirty="0">
              <a:ea typeface="Arial" panose="020B0604020202020204" pitchFamily="34" charset="0"/>
            </a:endParaRP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41</a:t>
            </a:fld>
            <a:endParaRPr lang="en-US" dirty="0"/>
          </a:p>
        </p:txBody>
      </p:sp>
      <p:graphicFrame>
        <p:nvGraphicFramePr>
          <p:cNvPr id="6" name="Table 7">
            <a:extLst>
              <a:ext uri="{FF2B5EF4-FFF2-40B4-BE49-F238E27FC236}">
                <a16:creationId xmlns:a16="http://schemas.microsoft.com/office/drawing/2014/main" id="{28FF81F3-FF1D-43B8-923A-2047BB67519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3401416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ASK</a:t>
            </a:r>
            <a:r>
              <a:rPr lang="en-US" sz="1100" b="0" dirty="0"/>
              <a:t> Which Style might this person be?</a:t>
            </a:r>
          </a:p>
          <a:p>
            <a:endParaRPr lang="en-US" sz="1100" b="0" dirty="0"/>
          </a:p>
          <a:p>
            <a:r>
              <a:rPr lang="en-US" sz="1100" b="0" dirty="0"/>
              <a:t>ANALYTICAL</a:t>
            </a:r>
          </a:p>
          <a:p>
            <a:endParaRPr lang="en-US" sz="1100" b="0" dirty="0"/>
          </a:p>
          <a:p>
            <a:r>
              <a:rPr lang="en-US" sz="1100" b="1" dirty="0"/>
              <a:t>SAY </a:t>
            </a:r>
            <a:r>
              <a:rPr lang="en-US" sz="1100" b="0" dirty="0"/>
              <a:t>This person likes things to be efficient but is hesitant to adapt the new technology until the team is trained and ready. They also ask a clarifying question – “Do you have a process in place for this?” It indicates Ask Assertiveness and Control Responsiveness.</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42</a:t>
            </a:fld>
            <a:endParaRPr lang="en-US" dirty="0"/>
          </a:p>
        </p:txBody>
      </p:sp>
      <p:graphicFrame>
        <p:nvGraphicFramePr>
          <p:cNvPr id="6" name="Table 7">
            <a:extLst>
              <a:ext uri="{FF2B5EF4-FFF2-40B4-BE49-F238E27FC236}">
                <a16:creationId xmlns:a16="http://schemas.microsoft.com/office/drawing/2014/main" id="{DA6D775E-56E1-4A83-9D80-3BCF2019E125}"/>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3852511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ASK</a:t>
            </a:r>
            <a:r>
              <a:rPr lang="en-US" sz="1100" b="0" dirty="0"/>
              <a:t> And finally, what Style might this be?</a:t>
            </a:r>
          </a:p>
          <a:p>
            <a:endParaRPr lang="en-US" sz="1100" b="0" dirty="0"/>
          </a:p>
          <a:p>
            <a:r>
              <a:rPr lang="en-US" sz="1100" b="0" dirty="0"/>
              <a:t>DRIVING</a:t>
            </a:r>
          </a:p>
          <a:p>
            <a:endParaRPr lang="en-US" altLang="en-US" sz="1100" b="0" dirty="0">
              <a:ea typeface="Arial" panose="020B0604020202020204" pitchFamily="34" charset="0"/>
            </a:endParaRPr>
          </a:p>
          <a:p>
            <a:r>
              <a:rPr lang="en-US" altLang="en-US" sz="1100" b="1" dirty="0">
                <a:ea typeface="Arial" panose="020B0604020202020204" pitchFamily="34" charset="0"/>
              </a:rPr>
              <a:t>SAY </a:t>
            </a:r>
            <a:r>
              <a:rPr lang="en-US" altLang="en-US" sz="1100" b="0" dirty="0">
                <a:ea typeface="Arial" panose="020B0604020202020204" pitchFamily="34" charset="0"/>
              </a:rPr>
              <a:t>This person is being direct and brief. They also communicate that they will initiate contact when they’re ready (“Don’t call me, I’ll call you.”). </a:t>
            </a:r>
            <a:r>
              <a:rPr lang="en-US" sz="1100" b="0" dirty="0"/>
              <a:t>It indicates Tell Assertiveness and Control Responsiveness.</a:t>
            </a:r>
            <a:endParaRPr lang="en-US" altLang="en-US" sz="1100" b="0" dirty="0">
              <a:ea typeface="Arial" panose="020B0604020202020204" pitchFamily="34" charset="0"/>
            </a:endParaRP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43</a:t>
            </a:fld>
            <a:endParaRPr lang="en-US" dirty="0"/>
          </a:p>
        </p:txBody>
      </p:sp>
      <p:graphicFrame>
        <p:nvGraphicFramePr>
          <p:cNvPr id="6" name="Table 7">
            <a:extLst>
              <a:ext uri="{FF2B5EF4-FFF2-40B4-BE49-F238E27FC236}">
                <a16:creationId xmlns:a16="http://schemas.microsoft.com/office/drawing/2014/main" id="{C4569561-C37F-4779-97F4-6B1719C40644}"/>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173411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28)</a:t>
            </a:r>
          </a:p>
          <a:p>
            <a:endParaRPr lang="en-US" sz="1100" dirty="0"/>
          </a:p>
          <a:p>
            <a:r>
              <a:rPr lang="en-US" sz="1100" b="1" dirty="0">
                <a:solidFill>
                  <a:srgbClr val="000000"/>
                </a:solidFill>
                <a:latin typeface="Arial" panose="020B0604020202020204" pitchFamily="34" charset="0"/>
              </a:rPr>
              <a:t>REVIEW </a:t>
            </a:r>
            <a:r>
              <a:rPr lang="en-US" sz="1100" dirty="0">
                <a:solidFill>
                  <a:srgbClr val="000000"/>
                </a:solidFill>
                <a:latin typeface="Arial" panose="020B0604020202020204" pitchFamily="34" charset="0"/>
              </a:rPr>
              <a:t>the key points.</a:t>
            </a:r>
          </a:p>
          <a:p>
            <a:endParaRPr lang="en-US" sz="1100" b="1" dirty="0">
              <a:solidFill>
                <a:srgbClr val="000000"/>
              </a:solidFill>
              <a:latin typeface="Arial" panose="020B0604020202020204" pitchFamily="34" charset="0"/>
            </a:endParaRPr>
          </a:p>
          <a:p>
            <a:pPr marL="457200" indent="-457200">
              <a:buFont typeface="+mj-lt"/>
              <a:buAutoNum type="arabicPeriod"/>
            </a:pPr>
            <a:r>
              <a:rPr lang="en-US" altLang="en-US" sz="2000" dirty="0"/>
              <a:t>Style is not personality.</a:t>
            </a:r>
          </a:p>
          <a:p>
            <a:pPr marL="457200" indent="-457200">
              <a:buFont typeface="+mj-lt"/>
              <a:buAutoNum type="arabicPeriod"/>
            </a:pPr>
            <a:r>
              <a:rPr lang="en-US" altLang="en-US" sz="2000" dirty="0"/>
              <a:t>Style refers only to observable behavior. </a:t>
            </a:r>
          </a:p>
          <a:p>
            <a:pPr marL="457200" indent="-457200">
              <a:buFont typeface="+mj-lt"/>
              <a:buAutoNum type="arabicPeriod"/>
            </a:pPr>
            <a:r>
              <a:rPr lang="en-US" altLang="en-US" sz="2000" dirty="0"/>
              <a:t>Behavior is a continuum, not an “either/or.”</a:t>
            </a:r>
          </a:p>
          <a:p>
            <a:pPr marL="457200" indent="-457200">
              <a:buFont typeface="+mj-lt"/>
              <a:buAutoNum type="arabicPeriod"/>
            </a:pPr>
            <a:r>
              <a:rPr lang="en-US" altLang="en-US" sz="2000" dirty="0"/>
              <a:t>People behave with one Style most of the time.</a:t>
            </a:r>
          </a:p>
          <a:p>
            <a:pPr marL="457200" indent="-457200">
              <a:buFont typeface="+mj-lt"/>
              <a:buAutoNum type="arabicPeriod"/>
            </a:pPr>
            <a:r>
              <a:rPr lang="en-US" altLang="en-US" sz="2000" dirty="0"/>
              <a:t>There is no “best” Style. </a:t>
            </a:r>
          </a:p>
          <a:p>
            <a:pPr>
              <a:buNone/>
            </a:pPr>
            <a:endParaRPr lang="en-US" sz="1100"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44</a:t>
            </a:fld>
            <a:endParaRPr lang="en-US" dirty="0"/>
          </a:p>
        </p:txBody>
      </p:sp>
      <p:graphicFrame>
        <p:nvGraphicFramePr>
          <p:cNvPr id="7" name="Table 7">
            <a:extLst>
              <a:ext uri="{FF2B5EF4-FFF2-40B4-BE49-F238E27FC236}">
                <a16:creationId xmlns:a16="http://schemas.microsoft.com/office/drawing/2014/main" id="{E29799C1-E2AF-4F42-B416-45CA7ECB55B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683273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b="0" dirty="0"/>
              <a:t> Now that you’re familiar with the Model, each of you will review your own SOCIAL STYLE Profile.</a:t>
            </a:r>
          </a:p>
          <a:p>
            <a:endParaRPr lang="en-US" b="1"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45</a:t>
            </a:fld>
            <a:endParaRPr lang="en-US" dirty="0"/>
          </a:p>
        </p:txBody>
      </p:sp>
      <p:graphicFrame>
        <p:nvGraphicFramePr>
          <p:cNvPr id="9" name="Table 7">
            <a:extLst>
              <a:ext uri="{FF2B5EF4-FFF2-40B4-BE49-F238E27FC236}">
                <a16:creationId xmlns:a16="http://schemas.microsoft.com/office/drawing/2014/main" id="{887FEC18-A7ED-4760-A447-AE6BE9BB813B}"/>
              </a:ext>
            </a:extLst>
          </p:cNvPr>
          <p:cNvGraphicFramePr>
            <a:graphicFrameLocks noGrp="1"/>
          </p:cNvGraphicFramePr>
          <p:nvPr>
            <p:extLst>
              <p:ext uri="{D42A27DB-BD31-4B8C-83A1-F6EECF244321}">
                <p14:modId xmlns:p14="http://schemas.microsoft.com/office/powerpoint/2010/main" val="2405014564"/>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6343507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dirty="0">
                <a:solidFill>
                  <a:srgbClr val="000000"/>
                </a:solidFill>
                <a:latin typeface="Arial" panose="020B0604020202020204" pitchFamily="34" charset="0"/>
              </a:rPr>
              <a:t>2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dirty="0"/>
          </a:p>
          <a:p>
            <a:r>
              <a:rPr lang="en-US" sz="1100" b="1" dirty="0"/>
              <a:t>SAY</a:t>
            </a:r>
            <a:r>
              <a:rPr lang="en-US" sz="1100" dirty="0"/>
              <a:t> Before you read your SOCIAL STYLE Profile, let me describe how your results are determined. The dimensions of behavior are normed. This means that Assertiveness is reported in quartiles.</a:t>
            </a:r>
          </a:p>
          <a:p>
            <a:endParaRPr lang="en-US" sz="1100" dirty="0"/>
          </a:p>
          <a:p>
            <a:r>
              <a:rPr lang="en-US" sz="1100" dirty="0"/>
              <a:t>Review the information on the slide concerning percentiles of people in each of the four quartiles.</a:t>
            </a:r>
          </a:p>
          <a:p>
            <a:endParaRPr lang="en-US" sz="11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46</a:t>
            </a:fld>
            <a:endParaRPr lang="en-US" dirty="0"/>
          </a:p>
        </p:txBody>
      </p:sp>
    </p:spTree>
    <p:extLst>
      <p:ext uri="{BB962C8B-B14F-4D97-AF65-F5344CB8AC3E}">
        <p14:creationId xmlns:p14="http://schemas.microsoft.com/office/powerpoint/2010/main" val="17513404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dirty="0">
                <a:solidFill>
                  <a:srgbClr val="000000"/>
                </a:solidFill>
                <a:latin typeface="Arial" panose="020B0604020202020204" pitchFamily="34" charset="0"/>
              </a:rPr>
              <a:t>2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dirty="0"/>
          </a:p>
          <a:p>
            <a:r>
              <a:rPr lang="en-US" b="1" dirty="0"/>
              <a:t>SAY</a:t>
            </a:r>
            <a:r>
              <a:rPr lang="en-US" dirty="0"/>
              <a:t> In the same way, Responsiveness is reported in quartiles.</a:t>
            </a:r>
          </a:p>
          <a:p>
            <a:endParaRPr lang="en-US" dirty="0"/>
          </a:p>
          <a:p>
            <a:r>
              <a:rPr lang="en-US" dirty="0"/>
              <a:t>Review the information on the slide concerning percentiles of people in each of the four quartiles.</a:t>
            </a:r>
          </a:p>
          <a:p>
            <a:pPr>
              <a:buNone/>
            </a:pPr>
            <a:endParaRPr lang="en-US" dirty="0"/>
          </a:p>
        </p:txBody>
      </p:sp>
      <p:sp>
        <p:nvSpPr>
          <p:cNvPr id="4" name="Header Placeholder 3"/>
          <p:cNvSpPr>
            <a:spLocks noGrp="1"/>
          </p:cNvSpPr>
          <p:nvPr>
            <p:ph type="hdr" sz="quarter"/>
          </p:nvPr>
        </p:nvSpPr>
        <p:spPr/>
        <p:txBody>
          <a:bodyPr/>
          <a:lstStyle/>
          <a:p>
            <a:r>
              <a:rPr lang="en-US" dirty="0"/>
              <a:t>Responsiveness</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47</a:t>
            </a:fld>
            <a:endParaRPr lang="en-US" dirty="0"/>
          </a:p>
        </p:txBody>
      </p:sp>
      <p:graphicFrame>
        <p:nvGraphicFramePr>
          <p:cNvPr id="7" name="Table 7">
            <a:extLst>
              <a:ext uri="{FF2B5EF4-FFF2-40B4-BE49-F238E27FC236}">
                <a16:creationId xmlns:a16="http://schemas.microsoft.com/office/drawing/2014/main" id="{496B9EFD-2B76-4181-8215-1594F9CBE609}"/>
              </a:ext>
            </a:extLst>
          </p:cNvPr>
          <p:cNvGraphicFramePr>
            <a:graphicFrameLocks noGrp="1"/>
          </p:cNvGraphicFramePr>
          <p:nvPr>
            <p:extLst>
              <p:ext uri="{D42A27DB-BD31-4B8C-83A1-F6EECF244321}">
                <p14:modId xmlns:p14="http://schemas.microsoft.com/office/powerpoint/2010/main" val="673380183"/>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815745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200" b="1" i="0" u="none" strike="noStrike" baseline="0" dirty="0">
                <a:latin typeface="+mj-lt"/>
              </a:rPr>
              <a:t>20 Minutes</a:t>
            </a:r>
            <a:r>
              <a:rPr lang="en-US" sz="1200" b="1" dirty="0">
                <a:solidFill>
                  <a:srgbClr val="000000"/>
                </a:solidFill>
                <a:latin typeface="Arial" panose="020B0604020202020204" pitchFamily="34" charset="0"/>
              </a:rPr>
              <a:t> </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200" b="1" i="0" u="none" strike="noStrike" baseline="0" dirty="0">
              <a:latin typeface="+mj-lt"/>
            </a:endParaRPr>
          </a:p>
          <a:p>
            <a:r>
              <a:rPr lang="en-US" b="1" dirty="0"/>
              <a:t>REVIEW</a:t>
            </a:r>
            <a:r>
              <a:rPr lang="en-US" dirty="0"/>
              <a:t> the Profile pages on the following slides so participants understand the layout of the profile. After you’ve reviewed the slides, distribute individuals’ profiles.</a:t>
            </a:r>
          </a:p>
          <a:p>
            <a:endParaRPr lang="en-US" dirty="0"/>
          </a:p>
          <a:p>
            <a:r>
              <a:rPr lang="en-US" dirty="0"/>
              <a:t>If delivering a virtual program, participants will have already received their profiles. Note that you are only covering the SOCIAL STYLE section of the profile; the Versatility profile will be reviewed later.</a:t>
            </a:r>
          </a:p>
          <a:p>
            <a:endParaRPr lang="en-US" dirty="0"/>
          </a:p>
          <a:p>
            <a:r>
              <a:rPr lang="en-US" sz="1800" b="1" i="0" u="none" strike="noStrike" baseline="0" dirty="0">
                <a:solidFill>
                  <a:srgbClr val="005088"/>
                </a:solidFill>
                <a:latin typeface="Museo 500"/>
              </a:rPr>
              <a:t>PROVIDE</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ample time for participants to read and absorb their profiles. Do not continue until it is evident that all participants have finished reading their profiles. </a:t>
            </a:r>
          </a:p>
          <a:p>
            <a:endParaRPr lang="en-US" sz="1800" b="0" i="0" u="none" strike="noStrike" baseline="0" dirty="0">
              <a:solidFill>
                <a:srgbClr val="000000"/>
              </a:solidFill>
              <a:latin typeface="Museo Sans 3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if there are any questions, surprises, or concerns.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If your self-perception results were different, what might have caused the difference in views?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EXPLAIN</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TRACOM’s research shows that over 50% of the time, people see themselves differently from how others see them. Reiterate that there is no “best Style” and all Styles can be successful salespeople. Offer to be available during the break to answer individual questions or concerns.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NOTE</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It is recommended that you take a break here and make yourself available for one-on-one conversations as participants may have questions or concerns they do not want to discuss publicly. </a:t>
            </a:r>
          </a:p>
          <a:p>
            <a:endParaRPr lang="en-US" dirty="0"/>
          </a:p>
        </p:txBody>
      </p:sp>
      <p:sp>
        <p:nvSpPr>
          <p:cNvPr id="4" name="Header Placeholder 3"/>
          <p:cNvSpPr>
            <a:spLocks noGrp="1"/>
          </p:cNvSpPr>
          <p:nvPr>
            <p:ph type="hdr" sz="quarter"/>
          </p:nvPr>
        </p:nvSpPr>
        <p:spPr/>
        <p:txBody>
          <a:bodyPr/>
          <a:lstStyle/>
          <a:p>
            <a:r>
              <a:rPr lang="en-US"/>
              <a:t>Copy or Retype Slide Headline Here</a:t>
            </a:r>
            <a:endParaRPr lang="en-US"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48</a:t>
            </a:fld>
            <a:endParaRPr lang="en-US" dirty="0"/>
          </a:p>
        </p:txBody>
      </p:sp>
    </p:spTree>
    <p:extLst>
      <p:ext uri="{BB962C8B-B14F-4D97-AF65-F5344CB8AC3E}">
        <p14:creationId xmlns:p14="http://schemas.microsoft.com/office/powerpoint/2010/main" val="38249616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a:t>Copy or Retype Slide Headline Here</a:t>
            </a:r>
            <a:endParaRPr lang="en-US"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49</a:t>
            </a:fld>
            <a:endParaRPr lang="en-US" dirty="0"/>
          </a:p>
        </p:txBody>
      </p:sp>
    </p:spTree>
    <p:extLst>
      <p:ext uri="{BB962C8B-B14F-4D97-AF65-F5344CB8AC3E}">
        <p14:creationId xmlns:p14="http://schemas.microsoft.com/office/powerpoint/2010/main" val="2305417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sz="1100" b="1" dirty="0">
                <a:solidFill>
                  <a:srgbClr val="000000"/>
                </a:solidFill>
                <a:latin typeface="Arial" panose="020B0604020202020204" pitchFamily="34" charset="0"/>
              </a:rPr>
              <a:t>10 Minutes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Have participants introduce themselves by revealing the topics listed on the slide.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a:t>
            </a:r>
            <a:r>
              <a:rPr lang="en-US" sz="1100" dirty="0">
                <a:solidFill>
                  <a:srgbClr val="000000"/>
                </a:solidFill>
                <a:latin typeface="Arial" panose="020B0604020202020204" pitchFamily="34" charset="0"/>
              </a:rPr>
              <a:t> participants to think of one customer they have a difficult relationship with, and briefly describe their main frustration(s) with this person </a:t>
            </a:r>
            <a:r>
              <a:rPr lang="en-US" sz="1100" b="1" dirty="0">
                <a:solidFill>
                  <a:srgbClr val="000000"/>
                </a:solidFill>
                <a:latin typeface="Arial" panose="020B0604020202020204" pitchFamily="34" charset="0"/>
              </a:rPr>
              <a:t>WITHOUT NAMING THE PERSON</a:t>
            </a:r>
            <a:r>
              <a:rPr lang="en-US" sz="1100" dirty="0">
                <a:solidFill>
                  <a:srgbClr val="000000"/>
                </a:solidFill>
                <a:latin typeface="Arial" panose="020B0604020202020204" pitchFamily="34" charset="0"/>
              </a:rPr>
              <a:t>.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Group is too large for verbal introductions, do this through chat.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TIP: </a:t>
            </a:r>
            <a:r>
              <a:rPr lang="en-US" sz="1100" dirty="0">
                <a:solidFill>
                  <a:srgbClr val="000000"/>
                </a:solidFill>
                <a:latin typeface="Arial" panose="020B0604020202020204" pitchFamily="34" charset="0"/>
              </a:rPr>
              <a:t>You might want to record participants’ </a:t>
            </a:r>
            <a:r>
              <a:rPr lang="en-US" sz="1100" b="1" dirty="0">
                <a:solidFill>
                  <a:srgbClr val="000000"/>
                </a:solidFill>
                <a:latin typeface="+mn-lt"/>
              </a:rPr>
              <a:t>“What is Most Frustrating” </a:t>
            </a:r>
            <a:r>
              <a:rPr lang="en-US" sz="1100" dirty="0">
                <a:solidFill>
                  <a:srgbClr val="000000"/>
                </a:solidFill>
                <a:latin typeface="Arial" panose="020B0604020202020204" pitchFamily="34" charset="0"/>
              </a:rPr>
              <a:t>on a flip chart (or virtual white board). The purpose of the session is to learn how to improve these relationships.</a:t>
            </a:r>
          </a:p>
          <a:p>
            <a:endParaRPr lang="en-US" sz="1100" dirty="0">
              <a:solidFill>
                <a:srgbClr val="000000"/>
              </a:solidFill>
              <a:latin typeface="Arial" panose="020B0604020202020204" pitchFamily="34" charset="0"/>
            </a:endParaRPr>
          </a:p>
          <a:p>
            <a:pPr marL="112713" lvl="3" indent="-112713">
              <a:buFont typeface="Wingdings" panose="05000000000000000000" pitchFamily="2" charset="2"/>
              <a:buChar char="§"/>
            </a:pPr>
            <a:r>
              <a:rPr lang="en-US" sz="1100" dirty="0"/>
              <a:t>Make sure you have a Profile for each participant who completed the online Questionnaire by the deadline. </a:t>
            </a:r>
          </a:p>
          <a:p>
            <a:pPr marL="112713" lvl="3" indent="-112713">
              <a:buFont typeface="Wingdings" panose="05000000000000000000" pitchFamily="2" charset="2"/>
              <a:buChar char="§"/>
            </a:pPr>
            <a:r>
              <a:rPr lang="en-US" sz="1100" dirty="0"/>
              <a:t>DO NOT pass out the Profiles at this time. </a:t>
            </a:r>
          </a:p>
          <a:p>
            <a:pPr marL="112713" lvl="3" indent="-112713">
              <a:buFont typeface="Wingdings" panose="05000000000000000000" pitchFamily="2" charset="2"/>
              <a:buChar char="§"/>
            </a:pPr>
            <a:r>
              <a:rPr lang="en-US" sz="1100" dirty="0"/>
              <a:t>If you are delivering a virtual program, options and instructions for downloading profiles are given later in this guide.</a:t>
            </a: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5</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624696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a:t>Copy or Retype Slide Headline Here</a:t>
            </a:r>
            <a:endParaRPr lang="en-US"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50</a:t>
            </a:fld>
            <a:endParaRPr lang="en-US" dirty="0"/>
          </a:p>
        </p:txBody>
      </p:sp>
    </p:spTree>
    <p:extLst>
      <p:ext uri="{BB962C8B-B14F-4D97-AF65-F5344CB8AC3E}">
        <p14:creationId xmlns:p14="http://schemas.microsoft.com/office/powerpoint/2010/main" val="18019050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a:t>Copy or Retype Slide Headline Here</a:t>
            </a:r>
            <a:endParaRPr lang="en-US"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51</a:t>
            </a:fld>
            <a:endParaRPr lang="en-US" dirty="0"/>
          </a:p>
        </p:txBody>
      </p:sp>
    </p:spTree>
    <p:extLst>
      <p:ext uri="{BB962C8B-B14F-4D97-AF65-F5344CB8AC3E}">
        <p14:creationId xmlns:p14="http://schemas.microsoft.com/office/powerpoint/2010/main" val="16676845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sz="1800" dirty="0"/>
              <a:t>Continue reviewing.</a:t>
            </a:r>
          </a:p>
          <a:p>
            <a:endParaRPr lang="en-US" sz="1800" dirty="0"/>
          </a:p>
          <a:p>
            <a:endParaRPr lang="en-US" dirty="0"/>
          </a:p>
        </p:txBody>
      </p:sp>
      <p:sp>
        <p:nvSpPr>
          <p:cNvPr id="4" name="Header Placeholder 3"/>
          <p:cNvSpPr>
            <a:spLocks noGrp="1"/>
          </p:cNvSpPr>
          <p:nvPr>
            <p:ph type="hdr" sz="quarter"/>
          </p:nvPr>
        </p:nvSpPr>
        <p:spPr/>
        <p:txBody>
          <a:bodyPr/>
          <a:lstStyle/>
          <a:p>
            <a:r>
              <a:rPr lang="en-US"/>
              <a:t>Copy or Retype Slide Headline Here</a:t>
            </a:r>
            <a:endParaRPr lang="en-US"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52</a:t>
            </a:fld>
            <a:endParaRPr lang="en-US" dirty="0"/>
          </a:p>
        </p:txBody>
      </p:sp>
    </p:spTree>
    <p:extLst>
      <p:ext uri="{BB962C8B-B14F-4D97-AF65-F5344CB8AC3E}">
        <p14:creationId xmlns:p14="http://schemas.microsoft.com/office/powerpoint/2010/main" val="28678147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FOR VIRTUAL DELIVERY ONLY. </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0" dirty="0">
                <a:solidFill>
                  <a:srgbClr val="000000"/>
                </a:solidFill>
                <a:latin typeface="Arial" panose="020B0604020202020204" pitchFamily="34" charset="0"/>
              </a:rPr>
              <a:t>USE THE NEXT TWO SLIDES IF LEARNERS DOWNLOAD THEIR PROFILES DURING THE SESSION.</a:t>
            </a:r>
          </a:p>
          <a:p>
            <a:pPr defTabSz="966612">
              <a:spcBef>
                <a:spcPts val="211"/>
              </a:spcBef>
              <a:spcAft>
                <a:spcPts val="211"/>
              </a:spcAft>
              <a:defRPr/>
            </a:pPr>
            <a:endParaRPr lang="en-US" sz="1100" b="0" dirty="0">
              <a:solidFill>
                <a:srgbClr val="000000"/>
              </a:solidFill>
              <a:latin typeface="Arial" panose="020B0604020202020204" pitchFamily="34" charset="0"/>
            </a:endParaRPr>
          </a:p>
          <a:p>
            <a:pPr defTabSz="966612">
              <a:spcBef>
                <a:spcPts val="211"/>
              </a:spcBef>
              <a:spcAft>
                <a:spcPts val="211"/>
              </a:spcAft>
              <a:defRPr/>
            </a:pPr>
            <a:r>
              <a:rPr lang="en-US" sz="1100" b="0" dirty="0">
                <a:solidFill>
                  <a:srgbClr val="000000"/>
                </a:solidFill>
                <a:latin typeface="Arial" panose="020B0604020202020204" pitchFamily="34" charset="0"/>
              </a:rPr>
              <a:t>20 Minutes</a:t>
            </a:r>
          </a:p>
          <a:p>
            <a:endParaRPr lang="en-US" sz="1100" dirty="0"/>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53</a:t>
            </a:fld>
            <a:endParaRPr lang="en-US" dirty="0"/>
          </a:p>
        </p:txBody>
      </p:sp>
      <p:graphicFrame>
        <p:nvGraphicFramePr>
          <p:cNvPr id="6" name="Table 7">
            <a:extLst>
              <a:ext uri="{FF2B5EF4-FFF2-40B4-BE49-F238E27FC236}">
                <a16:creationId xmlns:a16="http://schemas.microsoft.com/office/drawing/2014/main" id="{9EE9D737-34F7-4D8B-A029-32DD30339EB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924792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SAY </a:t>
            </a:r>
            <a:r>
              <a:rPr lang="en-US" sz="1100" dirty="0"/>
              <a:t>Login to tracomlearning.com. Use the same username and password as when you completed the assessment (survey).</a:t>
            </a:r>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54</a:t>
            </a:fld>
            <a:endParaRPr lang="en-US" dirty="0"/>
          </a:p>
        </p:txBody>
      </p:sp>
      <p:graphicFrame>
        <p:nvGraphicFramePr>
          <p:cNvPr id="6" name="Table 7">
            <a:extLst>
              <a:ext uri="{FF2B5EF4-FFF2-40B4-BE49-F238E27FC236}">
                <a16:creationId xmlns:a16="http://schemas.microsoft.com/office/drawing/2014/main" id="{F33DEA52-B283-461F-B5D3-93842060AC10}"/>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0039979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Your profile will be listed under “Profile Reports.” Click to download as a pdf.</a:t>
            </a:r>
          </a:p>
          <a:p>
            <a:endParaRPr lang="en-US" dirty="0"/>
          </a:p>
          <a:p>
            <a:r>
              <a:rPr lang="en-US" dirty="0"/>
              <a:t>Note:</a:t>
            </a:r>
            <a:r>
              <a:rPr lang="en-US" baseline="0" dirty="0"/>
              <a:t>  If the Learner selects the download button and the PDF does not open up (i.e., the screen just flashes), it is an indicator that their pop-up blockers are on.  They need to allow pop-ups from tracomlearning.com and click the download button again.  The profile report will open in a separate window.  They can then save the profile report locally if they wish.</a:t>
            </a:r>
            <a:endParaRPr lang="en-US"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55</a:t>
            </a:fld>
            <a:endParaRPr lang="en-US" dirty="0"/>
          </a:p>
        </p:txBody>
      </p:sp>
      <p:graphicFrame>
        <p:nvGraphicFramePr>
          <p:cNvPr id="6" name="Table 7">
            <a:extLst>
              <a:ext uri="{FF2B5EF4-FFF2-40B4-BE49-F238E27FC236}">
                <a16:creationId xmlns:a16="http://schemas.microsoft.com/office/drawing/2014/main" id="{0F5ECE29-5080-4596-801E-E51989F70C6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1323818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86211" y="2592817"/>
            <a:ext cx="6071532" cy="6173788"/>
          </a:xfrm>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10 Minutes (Workbook, page 29)</a:t>
            </a:r>
          </a:p>
          <a:p>
            <a:pPr defTabSz="966612">
              <a:spcBef>
                <a:spcPts val="211"/>
              </a:spcBef>
              <a:spcAft>
                <a:spcPts val="211"/>
              </a:spcAft>
              <a:defRPr/>
            </a:pPr>
            <a:endParaRPr lang="en-US" sz="1200" b="1" dirty="0">
              <a:solidFill>
                <a:srgbClr val="000000"/>
              </a:solidFill>
              <a:latin typeface="Arial" panose="020B0604020202020204" pitchFamily="34" charset="0"/>
            </a:endParaRPr>
          </a:p>
          <a:p>
            <a:r>
              <a:rPr lang="en-US" sz="1200" b="0" dirty="0">
                <a:solidFill>
                  <a:srgbClr val="000000"/>
                </a:solidFill>
                <a:latin typeface="Arial" panose="020B0604020202020204" pitchFamily="34" charset="0"/>
              </a:rPr>
              <a:t>The purpose of this exercise is to help people begin to understand how some of their Style behavior can be challenging for customers and others. A later exercise will require learners to determine specific ways they can increase their Versatility towards people of other Styles.</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Each of us has behavior that frustrates others. Write down a brief list of your Style behaviors that frustrate customers of other Styles. Then, determine one specific thing you can do to control this behavior. Use the insights you discovered from your profiles to help.</a:t>
            </a:r>
          </a:p>
          <a:p>
            <a:endParaRPr lang="en-US" sz="1200" b="0"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ASK</a:t>
            </a:r>
            <a:r>
              <a:rPr lang="en-US" sz="1200" b="0" dirty="0">
                <a:solidFill>
                  <a:srgbClr val="000000"/>
                </a:solidFill>
                <a:latin typeface="Arial" panose="020B0604020202020204" pitchFamily="34" charset="0"/>
              </a:rPr>
              <a:t> for volunteers to provide a sample of responses and write them on a flipchart.</a:t>
            </a:r>
            <a:r>
              <a:rPr lang="en-US" sz="1200" b="1" dirty="0">
                <a:solidFill>
                  <a:srgbClr val="000000"/>
                </a:solidFill>
                <a:latin typeface="Arial" panose="020B0604020202020204" pitchFamily="34" charset="0"/>
              </a:rPr>
              <a:t> </a:t>
            </a:r>
            <a:r>
              <a:rPr lang="en-US" sz="1200" b="0" dirty="0">
                <a:solidFill>
                  <a:srgbClr val="000000"/>
                </a:solidFill>
                <a:latin typeface="Arial" panose="020B0604020202020204" pitchFamily="34" charset="0"/>
              </a:rPr>
              <a:t>If delivering virtually, learners can chat some of their responses as a way of engaging the group.</a:t>
            </a:r>
            <a:endParaRPr lang="en-US" sz="1200" dirty="0">
              <a:solidFill>
                <a:srgbClr val="000000"/>
              </a:solidFill>
              <a:latin typeface="Arial" panose="020B0604020202020204" pitchFamily="34" charset="0"/>
            </a:endParaRP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dirty="0">
                <a:solidFill>
                  <a:srgbClr val="000000"/>
                </a:solidFill>
                <a:latin typeface="Arial" panose="020B0604020202020204" pitchFamily="34" charset="0"/>
              </a:rPr>
              <a:t>Next you will learn more about your own Versatility. </a:t>
            </a:r>
            <a:endParaRPr lang="en-US" sz="1200" dirty="0">
              <a:solidFill>
                <a:srgbClr val="000000"/>
              </a:solidFill>
              <a:latin typeface="+mn-lt"/>
            </a:endParaRPr>
          </a:p>
          <a:p>
            <a:pPr>
              <a:buNone/>
            </a:pPr>
            <a:endParaRPr lang="en-US" sz="1200" dirty="0">
              <a:solidFill>
                <a:srgbClr val="000000"/>
              </a:solidFill>
              <a:latin typeface="Arial" panose="020B0604020202020204" pitchFamily="34" charset="0"/>
            </a:endParaRPr>
          </a:p>
          <a:p>
            <a:endParaRPr lang="en-US" dirty="0"/>
          </a:p>
        </p:txBody>
      </p:sp>
      <p:sp>
        <p:nvSpPr>
          <p:cNvPr id="4" name="Header Placeholder 3"/>
          <p:cNvSpPr>
            <a:spLocks noGrp="1"/>
          </p:cNvSpPr>
          <p:nvPr>
            <p:ph type="hdr" sz="quarter"/>
          </p:nvPr>
        </p:nvSpPr>
        <p:spPr>
          <a:xfrm>
            <a:off x="486211" y="2021317"/>
            <a:ext cx="6071532" cy="458788"/>
          </a:xfrm>
        </p:spPr>
        <p:txBody>
          <a:bodyPr/>
          <a:lstStyle/>
          <a:p>
            <a:r>
              <a:rPr lang="en-US" dirty="0"/>
              <a:t>Versatility: A measure of interpersonal effectiveness when working with others</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56</a:t>
            </a:fld>
            <a:endParaRPr lang="en-US" dirty="0"/>
          </a:p>
        </p:txBody>
      </p:sp>
      <p:sp>
        <p:nvSpPr>
          <p:cNvPr id="15" name="Slide Image Placeholder 14">
            <a:extLst>
              <a:ext uri="{FF2B5EF4-FFF2-40B4-BE49-F238E27FC236}">
                <a16:creationId xmlns:a16="http://schemas.microsoft.com/office/drawing/2014/main" id="{895FF9BE-8EC5-4AD2-A0A2-38F6144D0933}"/>
              </a:ext>
            </a:extLst>
          </p:cNvPr>
          <p:cNvSpPr>
            <a:spLocks noGrp="1" noRot="1" noChangeAspect="1"/>
          </p:cNvSpPr>
          <p:nvPr>
            <p:ph type="sldImg"/>
          </p:nvPr>
        </p:nvSpPr>
        <p:spPr>
          <a:xfrm>
            <a:off x="485775" y="568325"/>
            <a:ext cx="2208213" cy="1241425"/>
          </a:xfrm>
        </p:spPr>
      </p:sp>
    </p:spTree>
    <p:extLst>
      <p:ext uri="{BB962C8B-B14F-4D97-AF65-F5344CB8AC3E}">
        <p14:creationId xmlns:p14="http://schemas.microsoft.com/office/powerpoint/2010/main" val="25187671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29)</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more accurately we are able to observe our customers’ Styles, the better we will be able to adapt our own behavior and “Do something for others” to increase Versatility.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best practices:</a:t>
            </a:r>
            <a:endParaRPr lang="en-US" sz="1100" dirty="0"/>
          </a:p>
          <a:p>
            <a:pPr marL="241653" indent="-241653">
              <a:buFont typeface="+mj-lt"/>
              <a:buAutoNum type="arabicPeriod"/>
            </a:pPr>
            <a:r>
              <a:rPr lang="en-US" sz="1100" dirty="0"/>
              <a:t>Don’t jump to conclusions about someone’s Style</a:t>
            </a:r>
          </a:p>
          <a:p>
            <a:pPr marL="241653" indent="-241653">
              <a:buFont typeface="+mj-lt"/>
              <a:buAutoNum type="arabicPeriod"/>
            </a:pPr>
            <a:r>
              <a:rPr lang="en-US" sz="1100" dirty="0"/>
              <a:t>Be an objective observer</a:t>
            </a:r>
          </a:p>
          <a:p>
            <a:pPr marL="241653" indent="-241653">
              <a:buFont typeface="+mj-lt"/>
              <a:buAutoNum type="arabicPeriod"/>
            </a:pPr>
            <a:r>
              <a:rPr lang="en-US" sz="1100" dirty="0"/>
              <a:t>Separate Style behavior from someone’s role or position</a:t>
            </a:r>
          </a:p>
          <a:p>
            <a:pPr marL="241653" indent="-241653">
              <a:buFont typeface="+mj-lt"/>
              <a:buAutoNum type="arabicPeriod"/>
            </a:pPr>
            <a:r>
              <a:rPr lang="en-US" sz="1100" dirty="0"/>
              <a:t>A moderate amount of stress can clarify someone’s Style</a:t>
            </a:r>
          </a:p>
          <a:p>
            <a:pPr marL="241653" indent="-241653">
              <a:buFont typeface="+mj-lt"/>
              <a:buAutoNum type="arabicPeriod"/>
            </a:pPr>
            <a:r>
              <a:rPr lang="en-US" sz="1100" dirty="0"/>
              <a:t>Get out of the way (be an observer)</a:t>
            </a:r>
          </a:p>
          <a:p>
            <a:pPr marL="241653" indent="-241653">
              <a:buFont typeface="+mj-lt"/>
              <a:buAutoNum type="arabicPeriod"/>
            </a:pPr>
            <a:endParaRPr lang="en-US" sz="1100" dirty="0"/>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if there are any questions. </a:t>
            </a: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57</a:t>
            </a:fld>
            <a:endParaRPr lang="en-US" dirty="0"/>
          </a:p>
        </p:txBody>
      </p:sp>
    </p:spTree>
    <p:extLst>
      <p:ext uri="{BB962C8B-B14F-4D97-AF65-F5344CB8AC3E}">
        <p14:creationId xmlns:p14="http://schemas.microsoft.com/office/powerpoint/2010/main" val="31859347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 </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a:buNone/>
            </a:pPr>
            <a:r>
              <a:rPr lang="en-US" sz="1100" b="1" dirty="0">
                <a:solidFill>
                  <a:srgbClr val="000000"/>
                </a:solidFill>
                <a:latin typeface="+mn-lt"/>
              </a:rPr>
              <a:t>SAY</a:t>
            </a:r>
            <a:r>
              <a:rPr lang="en-US" sz="1100" dirty="0">
                <a:solidFill>
                  <a:srgbClr val="000000"/>
                </a:solidFill>
                <a:latin typeface="+mn-lt"/>
              </a:rPr>
              <a:t> You now have a good understanding of Style. What you learned from your profile is going to be useful during the next section, where we learn about Versatility and how to adjust to the Style needs of others.</a:t>
            </a:r>
          </a:p>
          <a:p>
            <a:pPr>
              <a:buNone/>
            </a:pPr>
            <a:endParaRPr lang="en-US" sz="1100" dirty="0">
              <a:solidFill>
                <a:srgbClr val="000000"/>
              </a:solidFill>
              <a:latin typeface="+mn-lt"/>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58</a:t>
            </a:fld>
            <a:endParaRPr lang="en-US" dirty="0"/>
          </a:p>
        </p:txBody>
      </p:sp>
    </p:spTree>
    <p:extLst>
      <p:ext uri="{BB962C8B-B14F-4D97-AF65-F5344CB8AC3E}">
        <p14:creationId xmlns:p14="http://schemas.microsoft.com/office/powerpoint/2010/main" val="11826840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30)</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Versatility is a measure of your consistency in adjusting to the Style needs of others.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At the beginning of the program, we reviewed some statistics on Versatility. Research has found that Style and Versatility significantly help salespeople’s performance.</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Versatility is completely within your control, so it is your choice to be versatile with others. </a:t>
            </a:r>
            <a:r>
              <a:rPr lang="en-US" sz="1100" b="0" i="0" u="none" strike="noStrike" baseline="0" dirty="0">
                <a:solidFill>
                  <a:srgbClr val="000000"/>
                </a:solidFill>
                <a:latin typeface="Open Sans" panose="020B0606030504020204"/>
              </a:rPr>
              <a:t>You can be highly versatile with one group and show low Versatility with another group. It depends on the circumstances and how much you value your interpersonal effectiveness with each group.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It is completely independent of SOCIAL STYLE: Any Style can show Versatility and be successful.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0" i="0" u="none" strike="noStrike" baseline="0" dirty="0">
                <a:solidFill>
                  <a:srgbClr val="000000"/>
                </a:solidFill>
                <a:latin typeface="Open Sans" panose="020B0606030504020204"/>
              </a:rPr>
              <a:t>Versatility is NOT the same as likeability. A person can be well liked but not have high Versatility. The opposite can also be true. Versatility helps you develop better working relationships, but it is separate from your personal likeability. </a:t>
            </a:r>
          </a:p>
          <a:p>
            <a:pPr marL="0" indent="0">
              <a:buNone/>
            </a:pPr>
            <a:endParaRPr lang="en-US" sz="1100" b="0" i="0" u="none" strike="noStrike" baseline="0" dirty="0">
              <a:solidFill>
                <a:srgbClr val="000000"/>
              </a:solidFill>
              <a:latin typeface="Open Sans" panose="020B0606030504020204"/>
            </a:endParaRP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59</a:t>
            </a:fld>
            <a:endParaRPr lang="en-US" dirty="0"/>
          </a:p>
        </p:txBody>
      </p:sp>
      <p:graphicFrame>
        <p:nvGraphicFramePr>
          <p:cNvPr id="7" name="Table 7">
            <a:extLst>
              <a:ext uri="{FF2B5EF4-FFF2-40B4-BE49-F238E27FC236}">
                <a16:creationId xmlns:a16="http://schemas.microsoft.com/office/drawing/2014/main" id="{4D6B6E65-C496-4EBD-85D2-1B72449F701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772183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15 Minutes (Workbook, page 5)</a:t>
            </a:r>
          </a:p>
          <a:p>
            <a:pPr defTabSz="966612">
              <a:spcBef>
                <a:spcPts val="211"/>
              </a:spcBef>
              <a:spcAft>
                <a:spcPts val="211"/>
              </a:spcAft>
              <a:defRPr/>
            </a:pPr>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INTRODUCE </a:t>
            </a:r>
            <a:r>
              <a:rPr lang="en-US" sz="1100" dirty="0">
                <a:solidFill>
                  <a:srgbClr val="000000"/>
                </a:solidFill>
                <a:latin typeface="Arial" panose="020B0604020202020204" pitchFamily="34" charset="0"/>
              </a:rPr>
              <a:t>the video: Four individuals participate in a meeting to discuss a product that is missing a client’s expectations.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to write down their observations and opinions of each character on page 5 of the Participant Workbook.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PLAY </a:t>
            </a:r>
            <a:r>
              <a:rPr lang="en-US" sz="1100" b="0" dirty="0">
                <a:solidFill>
                  <a:srgbClr val="000000"/>
                </a:solidFill>
                <a:latin typeface="Arial" panose="020B0604020202020204" pitchFamily="34" charset="0"/>
              </a:rPr>
              <a:t>Video</a:t>
            </a:r>
            <a:r>
              <a:rPr lang="en-US" sz="1100" b="1" dirty="0">
                <a:solidFill>
                  <a:srgbClr val="000000"/>
                </a:solidFill>
                <a:latin typeface="Arial" panose="020B0604020202020204" pitchFamily="34" charset="0"/>
              </a:rPr>
              <a:t> </a:t>
            </a:r>
            <a:r>
              <a:rPr lang="en-US" sz="1100" dirty="0">
                <a:solidFill>
                  <a:srgbClr val="000000"/>
                </a:solidFill>
                <a:latin typeface="Arial" panose="020B0604020202020204" pitchFamily="34" charset="0"/>
              </a:rPr>
              <a:t>Part 1.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DEBRIEF </a:t>
            </a:r>
            <a:r>
              <a:rPr lang="en-US" sz="1100" dirty="0">
                <a:solidFill>
                  <a:srgbClr val="000000"/>
                </a:solidFill>
                <a:latin typeface="Arial" panose="020B0604020202020204" pitchFamily="34" charset="0"/>
              </a:rPr>
              <a:t>the video by asking participants to briefly share their thoughts on the characters. Many of the participants’ comments will be subjective observations. </a:t>
            </a:r>
          </a:p>
          <a:p>
            <a:endParaRPr lang="en-US" sz="1100" b="1"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6</a:t>
            </a:fld>
            <a:endParaRPr lang="en-US" dirty="0"/>
          </a:p>
        </p:txBody>
      </p:sp>
    </p:spTree>
    <p:extLst>
      <p:ext uri="{BB962C8B-B14F-4D97-AF65-F5344CB8AC3E}">
        <p14:creationId xmlns:p14="http://schemas.microsoft.com/office/powerpoint/2010/main" val="3562446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31)</a:t>
            </a:r>
          </a:p>
          <a:p>
            <a:endParaRPr lang="en-US" sz="1100" b="1" dirty="0">
              <a:solidFill>
                <a:srgbClr val="000000"/>
              </a:solidFill>
              <a:latin typeface="Arial" panose="020B0604020202020204" pitchFamily="34" charset="0"/>
            </a:endParaRPr>
          </a:p>
          <a:p>
            <a:pPr>
              <a:spcBef>
                <a:spcPts val="0"/>
              </a:spcBef>
              <a:buNone/>
              <a:defRPr/>
            </a:pPr>
            <a:r>
              <a:rPr lang="en-US" sz="1100" i="1" dirty="0">
                <a:latin typeface="Arial" panose="020B0604020202020204" pitchFamily="34" charset="0"/>
              </a:rPr>
              <a:t>Image remains a part of the Versatility model because it’s important for building relationships. Describe Versatility in a timeline:</a:t>
            </a:r>
          </a:p>
          <a:p>
            <a:pPr>
              <a:spcBef>
                <a:spcPts val="0"/>
              </a:spcBef>
              <a:buNone/>
              <a:defRPr/>
            </a:pPr>
            <a:endParaRPr lang="en-US" sz="11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100" b="1" i="0" dirty="0">
                <a:latin typeface="Arial" panose="020B0604020202020204" pitchFamily="34" charset="0"/>
              </a:rPr>
              <a:t>SAY </a:t>
            </a:r>
            <a:r>
              <a:rPr lang="en-US" sz="1100" i="0" dirty="0">
                <a:latin typeface="Arial" panose="020B0604020202020204" pitchFamily="34" charset="0"/>
              </a:rPr>
              <a:t>You show Versatility in four areas. </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rPr>
              <a:t>Image</a:t>
            </a:r>
            <a:r>
              <a:rPr lang="en-US" sz="1100" dirty="0">
                <a:latin typeface="Arial" panose="020B0604020202020204" pitchFamily="34" charset="0"/>
              </a:rPr>
              <a:t> – When you first meet a new person at work, you form an impression about this person based on what you see, consciously or not. Essentially Image is a first impression: Are you dressed appropriately for the situation, for the work culture, for the client, and so on?</a:t>
            </a:r>
          </a:p>
          <a:p>
            <a:pPr>
              <a:spcBef>
                <a:spcPts val="0"/>
              </a:spcBef>
              <a:buNone/>
              <a:defRPr/>
            </a:pPr>
            <a:endParaRPr lang="en-US" sz="1100" dirty="0">
              <a:latin typeface="Arial" panose="020B0604020202020204" pitchFamily="34" charset="0"/>
            </a:endParaRPr>
          </a:p>
          <a:p>
            <a:r>
              <a:rPr lang="en-US" sz="1100" dirty="0">
                <a:latin typeface="Arial" panose="020B0604020202020204" pitchFamily="34" charset="0"/>
              </a:rPr>
              <a:t>Note that </a:t>
            </a:r>
            <a:r>
              <a:rPr lang="en-US" sz="1100" b="1" dirty="0">
                <a:latin typeface="Arial" panose="020B0604020202020204" pitchFamily="34" charset="0"/>
              </a:rPr>
              <a:t>Image is not measured as part of your Profile</a:t>
            </a:r>
            <a:r>
              <a:rPr lang="en-US" sz="1100" dirty="0">
                <a:latin typeface="Arial" panose="020B0604020202020204" pitchFamily="34" charset="0"/>
              </a:rPr>
              <a:t>. This is </a:t>
            </a:r>
            <a:r>
              <a:rPr lang="en-US" sz="1100" dirty="0"/>
              <a:t>because:</a:t>
            </a:r>
          </a:p>
          <a:p>
            <a:pPr marL="181240" indent="-181240">
              <a:buFont typeface="Arial" panose="020B0604020202020204" pitchFamily="34" charset="0"/>
              <a:buChar char="•"/>
            </a:pPr>
            <a:r>
              <a:rPr lang="en-US" sz="1100" dirty="0"/>
              <a:t>Image is difficult to observe in virtual environments. We can’t observe very well how people are dressed, and because there is a wide variety of dress codes, even within companies and teams, it is less relevant to measure Image in this way.</a:t>
            </a:r>
          </a:p>
          <a:p>
            <a:pPr marL="181240" indent="-181240">
              <a:buFont typeface="Arial" panose="020B0604020202020204" pitchFamily="34" charset="0"/>
              <a:buChar char="•"/>
            </a:pPr>
            <a:r>
              <a:rPr lang="en-US" sz="1100" dirty="0"/>
              <a:t>Raters don’t always like answering questions about people’s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a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60</a:t>
            </a:fld>
            <a:endParaRPr lang="en-US" dirty="0"/>
          </a:p>
        </p:txBody>
      </p:sp>
    </p:spTree>
    <p:extLst>
      <p:ext uri="{BB962C8B-B14F-4D97-AF65-F5344CB8AC3E}">
        <p14:creationId xmlns:p14="http://schemas.microsoft.com/office/powerpoint/2010/main" val="2861042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12 Minutes (Workbook, page 32)</a:t>
            </a:r>
          </a:p>
          <a:p>
            <a:pPr defTabSz="966612">
              <a:spcBef>
                <a:spcPts val="211"/>
              </a:spcBef>
              <a:spcAft>
                <a:spcPts val="211"/>
              </a:spcAft>
              <a:defRPr/>
            </a:pPr>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We are now going to revisit our video characters in a continuation of their earlier meeting.</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to </a:t>
            </a:r>
            <a:r>
              <a:rPr lang="en-US" sz="1100" b="1" dirty="0">
                <a:solidFill>
                  <a:srgbClr val="000000"/>
                </a:solidFill>
                <a:latin typeface="+mn-lt"/>
              </a:rPr>
              <a:t>take notes </a:t>
            </a:r>
            <a:r>
              <a:rPr lang="en-US" sz="1100" dirty="0">
                <a:solidFill>
                  <a:srgbClr val="000000"/>
                </a:solidFill>
                <a:latin typeface="Arial" panose="020B0604020202020204" pitchFamily="34" charset="0"/>
              </a:rPr>
              <a:t>in their participant workbooks on page 32 as they watch the video: </a:t>
            </a:r>
          </a:p>
          <a:p>
            <a:pPr marL="302066" indent="-302066">
              <a:buFont typeface="Arial" panose="020B0604020202020204" pitchFamily="34" charset="0"/>
              <a:buChar char="•"/>
            </a:pPr>
            <a:r>
              <a:rPr lang="en-US" sz="1100" dirty="0">
                <a:solidFill>
                  <a:srgbClr val="000000"/>
                </a:solidFill>
                <a:latin typeface="Arial" panose="020B0604020202020204" pitchFamily="34" charset="0"/>
              </a:rPr>
              <a:t>What did each person do to act with Versatility? </a:t>
            </a:r>
          </a:p>
          <a:p>
            <a:pPr marL="302066" indent="-302066">
              <a:buFont typeface="Arial" panose="020B0604020202020204" pitchFamily="34" charset="0"/>
              <a:buChar char="•"/>
            </a:pPr>
            <a:r>
              <a:rPr lang="en-US" sz="1100" dirty="0">
                <a:solidFill>
                  <a:srgbClr val="000000"/>
                </a:solidFill>
                <a:latin typeface="Arial" panose="020B0604020202020204" pitchFamily="34" charset="0"/>
              </a:rPr>
              <a:t>What were their specific behaviors?</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PLAY </a:t>
            </a:r>
            <a:r>
              <a:rPr lang="en-US" sz="1100" dirty="0">
                <a:solidFill>
                  <a:srgbClr val="000000"/>
                </a:solidFill>
                <a:latin typeface="Arial" panose="020B0604020202020204" pitchFamily="34" charset="0"/>
              </a:rPr>
              <a:t>the video, Part 2.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debrief of the video, soliciting participants’ responses to the above questions. </a:t>
            </a:r>
          </a:p>
          <a:p>
            <a:endParaRPr lang="en-US" sz="1100" b="1"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61</a:t>
            </a:fld>
            <a:endParaRPr lang="en-US" dirty="0"/>
          </a:p>
        </p:txBody>
      </p:sp>
    </p:spTree>
    <p:extLst>
      <p:ext uri="{BB962C8B-B14F-4D97-AF65-F5344CB8AC3E}">
        <p14:creationId xmlns:p14="http://schemas.microsoft.com/office/powerpoint/2010/main" val="36813750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 </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mn-lt"/>
              </a:rPr>
              <a:t>SAY</a:t>
            </a:r>
            <a:r>
              <a:rPr lang="en-US" sz="1100" b="0" dirty="0">
                <a:solidFill>
                  <a:srgbClr val="000000"/>
                </a:solidFill>
                <a:latin typeface="+mn-lt"/>
              </a:rPr>
              <a:t> Now you will learn about the Versatility Profile and will review your profile. There is a lot of information about Versatility—not only how you’re perceived, but also simple strategies to adjust your behavior and increase Versatility.</a:t>
            </a:r>
          </a:p>
          <a:p>
            <a:pPr defTabSz="966612">
              <a:spcBef>
                <a:spcPts val="211"/>
              </a:spcBef>
              <a:spcAft>
                <a:spcPts val="211"/>
              </a:spcAft>
              <a:defRPr/>
            </a:pPr>
            <a:endParaRPr lang="en-US" sz="1100" b="0" dirty="0">
              <a:solidFill>
                <a:srgbClr val="000000"/>
              </a:solidFill>
              <a:latin typeface="+mn-lt"/>
            </a:endParaRPr>
          </a:p>
          <a:p>
            <a:pPr defTabSz="966612">
              <a:spcBef>
                <a:spcPts val="211"/>
              </a:spcBef>
              <a:spcAft>
                <a:spcPts val="211"/>
              </a:spcAft>
              <a:defRPr/>
            </a:pPr>
            <a:r>
              <a:rPr lang="en-US" sz="1100" b="0" dirty="0">
                <a:solidFill>
                  <a:srgbClr val="000000"/>
                </a:solidFill>
                <a:latin typeface="+mn-lt"/>
              </a:rPr>
              <a:t>This profile is a resource for you. You will use it for the Versatility exercises during the rest of the program.</a:t>
            </a:r>
          </a:p>
          <a:p>
            <a:pPr defTabSz="966612">
              <a:spcBef>
                <a:spcPts val="211"/>
              </a:spcBef>
              <a:spcAft>
                <a:spcPts val="211"/>
              </a:spcAft>
              <a:defRPr/>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62</a:t>
            </a:fld>
            <a:endParaRPr lang="en-US" dirty="0"/>
          </a:p>
        </p:txBody>
      </p:sp>
      <p:graphicFrame>
        <p:nvGraphicFramePr>
          <p:cNvPr id="7" name="Table 7">
            <a:extLst>
              <a:ext uri="{FF2B5EF4-FFF2-40B4-BE49-F238E27FC236}">
                <a16:creationId xmlns:a16="http://schemas.microsoft.com/office/drawing/2014/main" id="{3A1DD4FE-D7F7-4F78-AED4-473646C9B213}"/>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7173708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86211" y="2592817"/>
            <a:ext cx="6071532" cy="6173788"/>
          </a:xfrm>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 </a:t>
            </a:r>
          </a:p>
          <a:p>
            <a:pPr defTabSz="966612">
              <a:spcBef>
                <a:spcPts val="211"/>
              </a:spcBef>
              <a:spcAft>
                <a:spcPts val="211"/>
              </a:spcAft>
              <a:defRPr/>
            </a:pPr>
            <a:endParaRPr lang="en-US" sz="1200" b="1" dirty="0">
              <a:solidFill>
                <a:srgbClr val="000000"/>
              </a:solidFill>
              <a:latin typeface="Arial" panose="020B0604020202020204" pitchFamily="34" charset="0"/>
            </a:endParaRPr>
          </a:p>
          <a:p>
            <a:pPr defTabSz="966612">
              <a:spcBef>
                <a:spcPts val="211"/>
              </a:spcBef>
              <a:spcAft>
                <a:spcPts val="211"/>
              </a:spcAft>
              <a:defRPr/>
            </a:pPr>
            <a:r>
              <a:rPr lang="en-US" sz="1200" b="1" dirty="0">
                <a:solidFill>
                  <a:srgbClr val="000000"/>
                </a:solidFill>
                <a:latin typeface="Arial" panose="020B0604020202020204" pitchFamily="34" charset="0"/>
              </a:rPr>
              <a:t>SAY </a:t>
            </a:r>
            <a:r>
              <a:rPr lang="en-US" sz="1200" dirty="0"/>
              <a:t>We measure Versatility on a scale ranging from W to Z. These are normed quartiles, just like Assertiveness and Responsiveness.</a:t>
            </a:r>
          </a:p>
          <a:p>
            <a:endParaRPr lang="en-US" sz="1200" b="1" dirty="0">
              <a:solidFill>
                <a:srgbClr val="000000"/>
              </a:solidFill>
              <a:latin typeface="Arial" panose="020B0604020202020204" pitchFamily="34" charset="0"/>
            </a:endParaRPr>
          </a:p>
          <a:p>
            <a:r>
              <a:rPr lang="en-US" sz="1200" dirty="0"/>
              <a:t>When you aren’t consistent in your behavior, you’re usually focusing on your own Style needs. When you consistently show Versatility, you’re focusing on meeting others’ Style needs.</a:t>
            </a:r>
            <a:r>
              <a:rPr lang="en-US" sz="1200" dirty="0">
                <a:solidFill>
                  <a:srgbClr val="000000"/>
                </a:solidFill>
                <a:latin typeface="Arial" panose="020B0604020202020204" pitchFamily="34" charset="0"/>
              </a:rPr>
              <a:t> </a:t>
            </a:r>
          </a:p>
          <a:p>
            <a:endParaRPr lang="en-US" sz="1200" dirty="0">
              <a:solidFill>
                <a:srgbClr val="000000"/>
              </a:solidFill>
              <a:latin typeface="Arial" panose="020B0604020202020204" pitchFamily="34" charset="0"/>
            </a:endParaRPr>
          </a:p>
          <a:p>
            <a:r>
              <a:rPr lang="en-US" sz="1200" dirty="0">
                <a:solidFill>
                  <a:srgbClr val="000000"/>
                </a:solidFill>
                <a:latin typeface="Arial" panose="020B0604020202020204" pitchFamily="34" charset="0"/>
              </a:rPr>
              <a:t>Your profile will show your results on this scale, ranging from W (not consistent) to Z (very consistent).</a:t>
            </a:r>
          </a:p>
          <a:p>
            <a:pPr>
              <a:buNone/>
            </a:pPr>
            <a:endParaRPr lang="en-US" sz="1200" dirty="0">
              <a:solidFill>
                <a:srgbClr val="000000"/>
              </a:solidFill>
              <a:latin typeface="Arial" panose="020B0604020202020204" pitchFamily="34" charset="0"/>
            </a:endParaRPr>
          </a:p>
        </p:txBody>
      </p:sp>
      <p:sp>
        <p:nvSpPr>
          <p:cNvPr id="4" name="Header Placeholder 3"/>
          <p:cNvSpPr>
            <a:spLocks noGrp="1"/>
          </p:cNvSpPr>
          <p:nvPr>
            <p:ph type="hdr" sz="quarter"/>
          </p:nvPr>
        </p:nvSpPr>
        <p:spPr>
          <a:xfrm>
            <a:off x="486211" y="2021317"/>
            <a:ext cx="6071532" cy="458788"/>
          </a:xfrm>
        </p:spPr>
        <p:txBody>
          <a:bodyPr/>
          <a:lstStyle/>
          <a:p>
            <a:r>
              <a:rPr lang="en-US" dirty="0"/>
              <a:t>Versatility: A measure of interpersonal effectiveness when working with others</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63</a:t>
            </a:fld>
            <a:endParaRPr lang="en-US" dirty="0"/>
          </a:p>
        </p:txBody>
      </p:sp>
      <p:sp>
        <p:nvSpPr>
          <p:cNvPr id="15" name="Slide Image Placeholder 14">
            <a:extLst>
              <a:ext uri="{FF2B5EF4-FFF2-40B4-BE49-F238E27FC236}">
                <a16:creationId xmlns:a16="http://schemas.microsoft.com/office/drawing/2014/main" id="{895FF9BE-8EC5-4AD2-A0A2-38F6144D0933}"/>
              </a:ext>
            </a:extLst>
          </p:cNvPr>
          <p:cNvSpPr>
            <a:spLocks noGrp="1" noRot="1" noChangeAspect="1"/>
          </p:cNvSpPr>
          <p:nvPr>
            <p:ph type="sldImg"/>
          </p:nvPr>
        </p:nvSpPr>
        <p:spPr>
          <a:xfrm>
            <a:off x="485775" y="568325"/>
            <a:ext cx="2208213" cy="1241425"/>
          </a:xfrm>
        </p:spPr>
      </p:sp>
    </p:spTree>
    <p:extLst>
      <p:ext uri="{BB962C8B-B14F-4D97-AF65-F5344CB8AC3E}">
        <p14:creationId xmlns:p14="http://schemas.microsoft.com/office/powerpoint/2010/main" val="8001719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rPr>
              <a:t>3 Minutes</a:t>
            </a:r>
          </a:p>
          <a:p>
            <a:endParaRPr lang="en-US" sz="1100" b="1" i="0" u="none" strike="noStrike" baseline="0" dirty="0">
              <a:solidFill>
                <a:srgbClr val="000000"/>
              </a:solidFill>
              <a:latin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Before delivering Versatility profiles, explain the meaning of the positions.</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marR="0">
              <a:lnSpc>
                <a:spcPct val="150000"/>
              </a:lnSpc>
              <a:spcBef>
                <a:spcPts val="30"/>
              </a:spcBef>
              <a:spcAft>
                <a:spcPts val="0"/>
              </a:spcAft>
            </a:pPr>
            <a:r>
              <a:rPr lang="en-US" sz="11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SAY</a:t>
            </a: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Before reviewing your results in more detail, let’s put your results into context. This graph shows several sample items that measure Versatility.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You and your raters responded to these items using the scale ranging from ‘strongly disagree’ to ‘strongly agree’. TRACOM assigns values to each of these scale points: 1 to 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When rating Versatility, most people respond at the higher end of the rating scale. This makes sense since most people have at least some abilities in these areas. This means that the cutoff for achieving Z Versatility is very high, approximately 4.5 or higher.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Similarly, to score either an X or Y requires scores between 3.5 and 4.5. These are approximate values used for purposes of explanation.</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Importantly, if you receive a W in any area of Versatility, this DOES NOT mean that your raters or yourself evaluated you at the low end of the rating scale. On the contrary, almost nobody scores at the lowest end – 1 or 2. For people with a W result, most of their ratings fluctuate between 2 and 4, resulting in an average score of slightly less than 3.5.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So, putting this into context, a W rating means that you are not showing as much consistency in these behaviors as you could. With effort and more consistency, your evaluation would improve.</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r>
              <a:rPr lang="en-US" sz="1100" b="1" dirty="0">
                <a:highlight>
                  <a:srgbClr val="FFFF00"/>
                </a:highlight>
                <a:latin typeface="Arial" panose="020B0604020202020204" pitchFamily="34" charset="0"/>
                <a:ea typeface="+mn-ea"/>
                <a:cs typeface="Arial" panose="020B0604020202020204" pitchFamily="34" charset="0"/>
              </a:rPr>
              <a:t>Set the context</a:t>
            </a:r>
            <a:r>
              <a:rPr lang="en-US" sz="1100" dirty="0">
                <a:highlight>
                  <a:srgbClr val="FFFF00"/>
                </a:highlight>
                <a:latin typeface="Arial" panose="020B0604020202020204" pitchFamily="34" charset="0"/>
                <a:ea typeface="+mn-ea"/>
                <a:cs typeface="Arial" panose="020B0604020202020204" pitchFamily="34" charset="0"/>
              </a:rPr>
              <a:t>:</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W does not mean that you lack ability.</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that your raters evaluated you at the lowest end of the rating scale.</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they don’t like you or don’t think you’re effective</a:t>
            </a:r>
            <a:r>
              <a:rPr lang="en-US" sz="1100" baseline="0" dirty="0">
                <a:highlight>
                  <a:srgbClr val="FFFF00"/>
                </a:highlight>
                <a:latin typeface="Arial" panose="020B0604020202020204" pitchFamily="34" charset="0"/>
                <a:ea typeface="+mn-ea"/>
                <a:cs typeface="Arial" panose="020B0604020202020204" pitchFamily="34" charset="0"/>
              </a:rPr>
              <a:t>.</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a:t>
            </a:r>
            <a:r>
              <a:rPr lang="en-US" sz="1100" b="1" dirty="0">
                <a:highlight>
                  <a:srgbClr val="FFFF00"/>
                </a:highlight>
                <a:latin typeface="Arial" panose="020B0604020202020204" pitchFamily="34" charset="0"/>
                <a:ea typeface="+mn-ea"/>
                <a:cs typeface="Arial" panose="020B0604020202020204" pitchFamily="34" charset="0"/>
              </a:rPr>
              <a:t>does</a:t>
            </a:r>
            <a:r>
              <a:rPr lang="en-US" sz="1100" dirty="0">
                <a:highlight>
                  <a:srgbClr val="FFFF00"/>
                </a:highlight>
                <a:latin typeface="Arial" panose="020B0604020202020204" pitchFamily="34" charset="0"/>
                <a:ea typeface="+mn-ea"/>
                <a:cs typeface="Arial" panose="020B0604020202020204" pitchFamily="34" charset="0"/>
              </a:rPr>
              <a:t> mean that you’re not highly consistent in your behavior; you do these things some of the time but could do them more often.</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It </a:t>
            </a:r>
            <a:r>
              <a:rPr lang="en-US" sz="1100" b="1" dirty="0">
                <a:highlight>
                  <a:srgbClr val="FFFF00"/>
                </a:highlight>
                <a:latin typeface="Arial" panose="020B0604020202020204" pitchFamily="34" charset="0"/>
                <a:ea typeface="Arial" panose="020B0604020202020204" pitchFamily="34" charset="0"/>
                <a:cs typeface="Arial" panose="020B0604020202020204" pitchFamily="34" charset="0"/>
              </a:rPr>
              <a:t>does</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 mean that your raters</a:t>
            </a:r>
            <a:r>
              <a:rPr lang="en-US" sz="1100" baseline="0" dirty="0">
                <a:highlight>
                  <a:srgbClr val="FFFF00"/>
                </a:highlight>
                <a:latin typeface="Arial" panose="020B0604020202020204" pitchFamily="34" charset="0"/>
                <a:ea typeface="Arial" panose="020B0604020202020204" pitchFamily="34" charset="0"/>
                <a:cs typeface="Arial" panose="020B0604020202020204" pitchFamily="34" charset="0"/>
              </a:rPr>
              <a:t> </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evaluated you between ‘disagree’ and ‘agree’, on average.</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Note that these cutoff values (3.5 and 4.5) are only for demonstration – they aren’t the exact values in TRACOM’s norms, but they are close.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Giving the context is critical because it helps to ease people’s automatic reactions to the profile.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Then:</a:t>
            </a:r>
            <a:endParaRPr lang="en-US" sz="110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Help people focus on just one area to improve. This increases chances of success.</a:t>
            </a:r>
            <a:endParaRPr lang="en-US" sz="1100" b="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What is ‘low hanging fruit?’ Something they can improve quickly.</a:t>
            </a:r>
          </a:p>
          <a:p>
            <a:pPr marL="466619" lvl="1" indent="0" fontAlgn="ctr">
              <a:lnSpc>
                <a:spcPct val="107000"/>
              </a:lnSpc>
              <a:buFont typeface="Courier New" panose="02070309020205020404" pitchFamily="49" charset="0"/>
              <a:buNone/>
            </a:pPr>
            <a:endParaRPr lang="en-US" sz="1100" b="0" dirty="0">
              <a:highlight>
                <a:srgbClr val="FFFF00"/>
              </a:highligh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p:nvPr>
        </p:nvSpPr>
        <p:spPr/>
        <p:txBody>
          <a:bodyPr/>
          <a:lstStyle/>
          <a:p>
            <a:r>
              <a:rPr lang="en-US" dirty="0"/>
              <a:t>The Meaning of Versatility Positions</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64</a:t>
            </a:fld>
            <a:endParaRPr lang="en-US" dirty="0"/>
          </a:p>
        </p:txBody>
      </p:sp>
    </p:spTree>
    <p:extLst>
      <p:ext uri="{BB962C8B-B14F-4D97-AF65-F5344CB8AC3E}">
        <p14:creationId xmlns:p14="http://schemas.microsoft.com/office/powerpoint/2010/main" val="17161519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211"/>
              </a:spcBef>
              <a:spcAft>
                <a:spcPts val="211"/>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b="1" dirty="0"/>
              <a:t>SAY </a:t>
            </a:r>
            <a:r>
              <a:rPr lang="en-US" sz="1100" dirty="0"/>
              <a:t>Overall Versatility is a combination of your results in three areas: Presentation, Competence, and Feedback.</a:t>
            </a:r>
          </a:p>
          <a:p>
            <a:endParaRPr lang="en-US" sz="1100" dirty="0"/>
          </a:p>
          <a:p>
            <a:r>
              <a:rPr lang="en-US" sz="1100" dirty="0"/>
              <a:t>The “Others” position is the average of your raters’ evaluations. The “Self” position is where you evaluated yourself.</a:t>
            </a:r>
          </a:p>
          <a:p>
            <a:endParaRPr lang="en-US" sz="1100" dirty="0"/>
          </a:p>
          <a:p>
            <a:r>
              <a:rPr lang="en-US" sz="1100" dirty="0"/>
              <a:t>Like Assertiveness and Responsiveness, Versatility is normed in quartiles: W, X, Y, and Z.</a:t>
            </a:r>
          </a:p>
          <a:p>
            <a:endParaRPr lang="en-US" sz="1100" dirty="0"/>
          </a:p>
          <a:p>
            <a:r>
              <a:rPr lang="en-US" sz="1100" dirty="0"/>
              <a:t>Versatility is all about consistency of behavior.</a:t>
            </a:r>
          </a:p>
          <a:p>
            <a:endParaRPr lang="en-US" sz="1100" dirty="0"/>
          </a:p>
          <a:p>
            <a:r>
              <a:rPr lang="en-US" sz="1100" dirty="0"/>
              <a:t>A lower Versatility score does NOT mean you lack ability or that you never demonstrate these abilities. </a:t>
            </a:r>
          </a:p>
          <a:p>
            <a:endParaRPr lang="en-US" sz="1100" dirty="0"/>
          </a:p>
          <a:p>
            <a:r>
              <a:rPr lang="en-US" sz="1100" dirty="0"/>
              <a:t>What it DOES mean is that you aren’t showing consistency in your behavior. </a:t>
            </a:r>
          </a:p>
          <a:p>
            <a:endParaRPr lang="en-US" sz="1100" dirty="0"/>
          </a:p>
          <a:p>
            <a:r>
              <a:rPr lang="en-US" sz="1100" dirty="0"/>
              <a:t>By making small changes to your behavior and acting with more consistency, you can increase your Versatility. (Recall that the difference in values between W and Z are small but meaningful.)</a:t>
            </a:r>
          </a:p>
          <a:p>
            <a:endParaRPr lang="en-US" sz="11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65</a:t>
            </a:fld>
            <a:endParaRPr lang="en-US" dirty="0"/>
          </a:p>
        </p:txBody>
      </p:sp>
    </p:spTree>
    <p:extLst>
      <p:ext uri="{BB962C8B-B14F-4D97-AF65-F5344CB8AC3E}">
        <p14:creationId xmlns:p14="http://schemas.microsoft.com/office/powerpoint/2010/main" val="26167314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dirty="0"/>
              <a:t>Each source of Versatility is explained the same as Overall Versatility – it is a measure of consistency of behavior.</a:t>
            </a:r>
          </a:p>
          <a:p>
            <a:endParaRPr lang="en-US" sz="1100" dirty="0"/>
          </a:p>
          <a:p>
            <a:r>
              <a:rPr lang="en-US" sz="1100" dirty="0"/>
              <a:t>Remember that Image is not measured because:</a:t>
            </a:r>
          </a:p>
          <a:p>
            <a:pPr marL="181240" indent="-181240">
              <a:buFont typeface="Arial" panose="020B0604020202020204" pitchFamily="34" charset="0"/>
              <a:buChar char="•"/>
            </a:pPr>
            <a:r>
              <a:rPr lang="en-US" sz="1100" dirty="0"/>
              <a:t>Image is difficult to observe in virtual environments. We can’t see very well how people are dressed, and because there is a wide variety of dress codes, even within companies and teams, it is less relevant to measure Image in this way.</a:t>
            </a:r>
          </a:p>
          <a:p>
            <a:pPr marL="181240" indent="-181240">
              <a:buFont typeface="Arial" panose="020B0604020202020204" pitchFamily="34" charset="0"/>
              <a:buChar char="•"/>
            </a:pPr>
            <a:r>
              <a:rPr lang="en-US" sz="1100" dirty="0"/>
              <a:t>Raters don’t always like answering questions about people’s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a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66</a:t>
            </a:fld>
            <a:endParaRPr lang="en-US" dirty="0"/>
          </a:p>
        </p:txBody>
      </p:sp>
    </p:spTree>
    <p:extLst>
      <p:ext uri="{BB962C8B-B14F-4D97-AF65-F5344CB8AC3E}">
        <p14:creationId xmlns:p14="http://schemas.microsoft.com/office/powerpoint/2010/main" val="8104702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200" b="1" i="0" u="none" strike="noStrike" baseline="0" dirty="0">
                <a:latin typeface="+mj-lt"/>
              </a:rPr>
              <a:t>20 Minutes</a:t>
            </a:r>
          </a:p>
          <a:p>
            <a:pPr algn="l"/>
            <a:endParaRPr lang="en-US" sz="1200" b="1" i="0" u="none" strike="noStrike" baseline="0" dirty="0">
              <a:latin typeface="+mj-lt"/>
            </a:endParaRPr>
          </a:p>
          <a:p>
            <a:r>
              <a:rPr lang="en-US" dirty="0"/>
              <a:t>Review the Profile pages so participants understand the layout of the Profile. After you’ve reviewed the profile, distribute individuals’ profiles.</a:t>
            </a:r>
          </a:p>
          <a:p>
            <a:endParaRPr lang="en-US" dirty="0"/>
          </a:p>
          <a:p>
            <a:r>
              <a:rPr lang="en-US" sz="1200" b="1" i="0" u="none" strike="noStrike" baseline="0" dirty="0">
                <a:solidFill>
                  <a:srgbClr val="005088"/>
                </a:solidFill>
                <a:latin typeface="Museo 500"/>
              </a:rPr>
              <a:t>PROVIDE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ample time for participants to read and absorb their reports. Do not continue until it is evident that all participants have finished reading their reports. </a:t>
            </a:r>
          </a:p>
          <a:p>
            <a:endParaRPr lang="en-US" sz="1200" b="0" i="0" u="none" strike="noStrike" baseline="0" dirty="0">
              <a:solidFill>
                <a:srgbClr val="000000"/>
              </a:solidFill>
              <a:latin typeface="Museo Sans 3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there are any questions, surprises, or concerns.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your self-perception results were different, what might have caused the difference in views?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NOTE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It is recommended that you take a break here and make yourself available for one-on-one conversations as participants may have questions or concerns they do not want to discuss with the entire class. </a:t>
            </a:r>
          </a:p>
          <a:p>
            <a:endParaRPr lang="en-US" dirty="0"/>
          </a:p>
        </p:txBody>
      </p:sp>
      <p:sp>
        <p:nvSpPr>
          <p:cNvPr id="4" name="Header Placeholder 3"/>
          <p:cNvSpPr>
            <a:spLocks noGrp="1"/>
          </p:cNvSpPr>
          <p:nvPr>
            <p:ph type="hdr" sz="quarter"/>
          </p:nvPr>
        </p:nvSpPr>
        <p:spPr/>
        <p:txBody>
          <a:bodyPr/>
          <a:lstStyle/>
          <a:p>
            <a:r>
              <a:rPr lang="en-US"/>
              <a:t>Copy or Retype Slide Headline Here</a:t>
            </a:r>
            <a:endParaRPr lang="en-US"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67</a:t>
            </a:fld>
            <a:endParaRPr lang="en-US" dirty="0"/>
          </a:p>
        </p:txBody>
      </p:sp>
    </p:spTree>
    <p:extLst>
      <p:ext uri="{BB962C8B-B14F-4D97-AF65-F5344CB8AC3E}">
        <p14:creationId xmlns:p14="http://schemas.microsoft.com/office/powerpoint/2010/main" val="20777005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p:txBody>
      </p:sp>
      <p:sp>
        <p:nvSpPr>
          <p:cNvPr id="4" name="Header Placeholder 3"/>
          <p:cNvSpPr>
            <a:spLocks noGrp="1"/>
          </p:cNvSpPr>
          <p:nvPr>
            <p:ph type="hdr" sz="quarter"/>
          </p:nvPr>
        </p:nvSpPr>
        <p:spPr/>
        <p:txBody>
          <a:bodyPr/>
          <a:lstStyle/>
          <a:p>
            <a:r>
              <a:rPr lang="en-US"/>
              <a:t>Copy or Retype Slide Headline Here</a:t>
            </a:r>
            <a:endParaRPr lang="en-US"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68</a:t>
            </a:fld>
            <a:endParaRPr lang="en-US" dirty="0"/>
          </a:p>
        </p:txBody>
      </p:sp>
    </p:spTree>
    <p:extLst>
      <p:ext uri="{BB962C8B-B14F-4D97-AF65-F5344CB8AC3E}">
        <p14:creationId xmlns:p14="http://schemas.microsoft.com/office/powerpoint/2010/main" val="20561927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a:t>Copy or Retype Slide Headline Here</a:t>
            </a:r>
            <a:endParaRPr lang="en-US"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69</a:t>
            </a:fld>
            <a:endParaRPr lang="en-US" dirty="0"/>
          </a:p>
        </p:txBody>
      </p:sp>
    </p:spTree>
    <p:extLst>
      <p:ext uri="{BB962C8B-B14F-4D97-AF65-F5344CB8AC3E}">
        <p14:creationId xmlns:p14="http://schemas.microsoft.com/office/powerpoint/2010/main" val="4042207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800" b="1" dirty="0">
                <a:solidFill>
                  <a:srgbClr val="000000"/>
                </a:solidFill>
                <a:latin typeface="Arial" panose="020B0604020202020204" pitchFamily="34" charset="0"/>
              </a:rPr>
              <a:t>5 Minutes (Workbook, page 6)</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Think about the customer you identified during our “Introduction” exercise. </a:t>
            </a:r>
          </a:p>
          <a:p>
            <a:endParaRPr lang="en-US" sz="1800" b="0" i="0" u="none" strike="noStrike" baseline="0" dirty="0">
              <a:solidFill>
                <a:srgbClr val="005088"/>
              </a:solidFill>
              <a:latin typeface="Museo 500"/>
            </a:endParaRPr>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Give your customer a fictional name and then write down: </a:t>
            </a:r>
          </a:p>
          <a:p>
            <a:pPr marL="285750" indent="-285750">
              <a:buFont typeface="Wingdings" panose="05000000000000000000" pitchFamily="2" charset="2"/>
              <a:buChar char="§"/>
            </a:pPr>
            <a:r>
              <a:rPr lang="en-US" sz="1800" b="0" i="0" u="none" strike="noStrike" baseline="0" dirty="0">
                <a:solidFill>
                  <a:srgbClr val="000000"/>
                </a:solidFill>
                <a:latin typeface="Museo Sans 300"/>
              </a:rPr>
              <a:t>First impressions you had of that person (from your first interactions). </a:t>
            </a:r>
          </a:p>
          <a:p>
            <a:endParaRPr lang="en-US" sz="1800" b="0" i="0" u="none" strike="noStrike" baseline="0" dirty="0">
              <a:solidFill>
                <a:srgbClr val="000000"/>
              </a:solidFill>
              <a:latin typeface="Museo Sans 300"/>
            </a:endParaRPr>
          </a:p>
          <a:p>
            <a:r>
              <a:rPr lang="en-US" sz="1800" b="1" i="0" u="none" strike="noStrike" baseline="0" dirty="0">
                <a:solidFill>
                  <a:srgbClr val="005088"/>
                </a:solidFill>
                <a:latin typeface="Museo 500"/>
              </a:rPr>
              <a:t>DEBRIEF</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exercise by asking participants to briefly share the information about their customer. </a:t>
            </a:r>
          </a:p>
          <a:p>
            <a:endParaRPr lang="en-US" sz="1800" b="0" i="0" u="none" strike="noStrike" baseline="0" dirty="0">
              <a:solidFill>
                <a:srgbClr val="000000"/>
              </a:solidFill>
              <a:latin typeface="Museo Sans 300"/>
            </a:endParaRPr>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information you shared is typical about how we feel about and react to others. Some information is objective and observable—and some of it is subjective (how we feel about them). Today, we’re going to show you a more objective and reliable way to understand behavior; then based on this, find ways to work more effectively and with less frustration.</a:t>
            </a:r>
          </a:p>
          <a:p>
            <a:r>
              <a:rPr lang="en-US" sz="1800" b="0" i="0" u="none" strike="noStrike" baseline="0" dirty="0">
                <a:solidFill>
                  <a:srgbClr val="000000"/>
                </a:solidFill>
                <a:latin typeface="Museo Sans 300"/>
              </a:rPr>
              <a:t> </a:t>
            </a:r>
            <a:endParaRPr lang="en-US"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7</a:t>
            </a:fld>
            <a:endParaRPr lang="en-US" dirty="0"/>
          </a:p>
        </p:txBody>
      </p:sp>
    </p:spTree>
    <p:extLst>
      <p:ext uri="{BB962C8B-B14F-4D97-AF65-F5344CB8AC3E}">
        <p14:creationId xmlns:p14="http://schemas.microsoft.com/office/powerpoint/2010/main" val="15304928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pPr>
              <a:buNone/>
            </a:pPr>
            <a:endParaRPr lang="en-US" dirty="0"/>
          </a:p>
          <a:p>
            <a:endParaRPr lang="en-US" dirty="0"/>
          </a:p>
        </p:txBody>
      </p:sp>
      <p:sp>
        <p:nvSpPr>
          <p:cNvPr id="4" name="Header Placeholder 3"/>
          <p:cNvSpPr>
            <a:spLocks noGrp="1"/>
          </p:cNvSpPr>
          <p:nvPr>
            <p:ph type="hdr" sz="quarter"/>
          </p:nvPr>
        </p:nvSpPr>
        <p:spPr/>
        <p:txBody>
          <a:bodyPr/>
          <a:lstStyle/>
          <a:p>
            <a:r>
              <a:rPr lang="en-US"/>
              <a:t>Copy or Retype Slide Headline Here</a:t>
            </a:r>
            <a:endParaRPr lang="en-US"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70</a:t>
            </a:fld>
            <a:endParaRPr lang="en-US" dirty="0"/>
          </a:p>
        </p:txBody>
      </p:sp>
    </p:spTree>
    <p:extLst>
      <p:ext uri="{BB962C8B-B14F-4D97-AF65-F5344CB8AC3E}">
        <p14:creationId xmlns:p14="http://schemas.microsoft.com/office/powerpoint/2010/main" val="6111451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33)</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At the beginning of the program, we talked about the four steps for increasing interpersonal effectiveness. Now that you’ve reviewed your Versatility profiles, let’s review these again as we think about ways to adjust behavior to increase Versatility.</a:t>
            </a:r>
            <a:endParaRPr lang="en-US" sz="1100" b="1" dirty="0">
              <a:solidFill>
                <a:srgbClr val="000000"/>
              </a:solidFill>
              <a:latin typeface="Arial" panose="020B0604020202020204" pitchFamily="34" charset="0"/>
            </a:endParaRP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REVIEW </a:t>
            </a:r>
            <a:r>
              <a:rPr lang="en-US" sz="1100" dirty="0">
                <a:solidFill>
                  <a:srgbClr val="000000"/>
                </a:solidFill>
                <a:latin typeface="Arial" panose="020B0604020202020204" pitchFamily="34" charset="0"/>
              </a:rPr>
              <a:t>the four steps for increasing interpersonal effectiveness:</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1. Know Yourself </a:t>
            </a:r>
            <a:r>
              <a:rPr lang="en-US" sz="1100" dirty="0">
                <a:solidFill>
                  <a:srgbClr val="000000"/>
                </a:solidFill>
                <a:latin typeface="Arial" panose="020B0604020202020204" pitchFamily="34" charset="0"/>
              </a:rPr>
              <a:t>by recognizing the impact your Style has on others. </a:t>
            </a:r>
          </a:p>
          <a:p>
            <a:r>
              <a:rPr lang="en-US" sz="1100" b="1" dirty="0">
                <a:solidFill>
                  <a:srgbClr val="000000"/>
                </a:solidFill>
                <a:latin typeface="Arial" panose="020B0604020202020204" pitchFamily="34" charset="0"/>
              </a:rPr>
              <a:t>2. Control Yourself </a:t>
            </a:r>
            <a:r>
              <a:rPr lang="en-US" sz="1100" dirty="0">
                <a:solidFill>
                  <a:srgbClr val="000000"/>
                </a:solidFill>
                <a:latin typeface="Arial" panose="020B0604020202020204" pitchFamily="34" charset="0"/>
              </a:rPr>
              <a:t>by managing your own Style behavior and being tolerant of others’ Styles. </a:t>
            </a:r>
          </a:p>
          <a:p>
            <a:r>
              <a:rPr lang="en-US" sz="1100" b="1" dirty="0">
                <a:solidFill>
                  <a:srgbClr val="000000"/>
                </a:solidFill>
                <a:latin typeface="Arial" panose="020B0604020202020204" pitchFamily="34" charset="0"/>
              </a:rPr>
              <a:t>3. Know Others </a:t>
            </a:r>
            <a:r>
              <a:rPr lang="en-US" sz="1100" dirty="0">
                <a:solidFill>
                  <a:srgbClr val="000000"/>
                </a:solidFill>
                <a:latin typeface="Arial" panose="020B0604020202020204" pitchFamily="34" charset="0"/>
              </a:rPr>
              <a:t>by observing them more objectively. </a:t>
            </a:r>
          </a:p>
          <a:p>
            <a:r>
              <a:rPr lang="en-US" sz="1100" b="1" dirty="0">
                <a:solidFill>
                  <a:srgbClr val="000000"/>
                </a:solidFill>
                <a:latin typeface="Arial" panose="020B0604020202020204" pitchFamily="34" charset="0"/>
              </a:rPr>
              <a:t>4. Do Something For Others </a:t>
            </a:r>
            <a:r>
              <a:rPr lang="en-US" sz="1100" dirty="0">
                <a:solidFill>
                  <a:srgbClr val="000000"/>
                </a:solidFill>
                <a:latin typeface="Arial" panose="020B0604020202020204" pitchFamily="34" charset="0"/>
              </a:rPr>
              <a:t>by helping them meet their Style needs. This eases their tension and opens the door for them to act with Versatility towards you.</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finish the program, we’re going to focus on Doing Something for Others. You’re going to create an action plan to increase Versatility with your customers. First, we’ll review some strategies for showing Versatility towards each Style. This will give you important information for creating your action plan.</a:t>
            </a:r>
          </a:p>
          <a:p>
            <a:pPr>
              <a:buNone/>
            </a:pPr>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71</a:t>
            </a:fld>
            <a:endParaRPr lang="en-US" dirty="0"/>
          </a:p>
        </p:txBody>
      </p:sp>
    </p:spTree>
    <p:extLst>
      <p:ext uri="{BB962C8B-B14F-4D97-AF65-F5344CB8AC3E}">
        <p14:creationId xmlns:p14="http://schemas.microsoft.com/office/powerpoint/2010/main" val="3372806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34)</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marL="0" marR="0">
              <a:lnSpc>
                <a:spcPct val="107000"/>
              </a:lnSpc>
              <a:spcBef>
                <a:spcPts val="0"/>
              </a:spcBef>
              <a:spcAft>
                <a:spcPts val="800"/>
              </a:spcAft>
            </a:pPr>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Part of showing Versatility is recognizing customers’ needs and preparing ahead of time. Here are some meeting strategies for each Style.</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do’s and don’ts when preparing for meetings</a:t>
            </a:r>
            <a:r>
              <a:rPr lang="en-US" sz="1100" dirty="0">
                <a:solidFill>
                  <a:srgbClr val="000000"/>
                </a:solidFill>
                <a:latin typeface="Arial" panose="020B0604020202020204" pitchFamily="34" charset="0"/>
              </a:rPr>
              <a:t>. </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72</a:t>
            </a:fld>
            <a:endParaRPr lang="en-US" dirty="0"/>
          </a:p>
        </p:txBody>
      </p:sp>
    </p:spTree>
    <p:extLst>
      <p:ext uri="{BB962C8B-B14F-4D97-AF65-F5344CB8AC3E}">
        <p14:creationId xmlns:p14="http://schemas.microsoft.com/office/powerpoint/2010/main" val="36043248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35)</a:t>
            </a:r>
          </a:p>
          <a:p>
            <a:endParaRPr lang="en-US" sz="11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SAY</a:t>
            </a:r>
            <a:r>
              <a:rPr lang="en-US" sz="1100"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Most of us fall into the habit of communicating with people in ways that are comfortable for us, without thinking of the needs of the customer. This is often because we’re rushed and send out quick emails. Communicating in Style-specific ways is very important for meeting your customers’ needs. Here are some simple strategies for tailoring your messages to each Style.</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techniques for tailoring messages to </a:t>
            </a:r>
            <a:r>
              <a:rPr lang="en-US" sz="1100" dirty="0">
                <a:solidFill>
                  <a:srgbClr val="000000"/>
                </a:solidFill>
                <a:latin typeface="Arial" panose="020B0604020202020204" pitchFamily="34" charset="0"/>
              </a:rPr>
              <a:t>each Style. </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73</a:t>
            </a:fld>
            <a:endParaRPr lang="en-US" dirty="0"/>
          </a:p>
        </p:txBody>
      </p:sp>
    </p:spTree>
    <p:extLst>
      <p:ext uri="{BB962C8B-B14F-4D97-AF65-F5344CB8AC3E}">
        <p14:creationId xmlns:p14="http://schemas.microsoft.com/office/powerpoint/2010/main" val="40063004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8 Minutes (Workbook, page 36)</a:t>
            </a:r>
          </a:p>
          <a:p>
            <a:endParaRPr lang="en-US" sz="1100" dirty="0"/>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Given a customer’s Style need, what are some ways to earn trust?</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FACILITATE</a:t>
            </a:r>
            <a:r>
              <a:rPr lang="en-US" sz="1100" dirty="0">
                <a:solidFill>
                  <a:srgbClr val="000000"/>
                </a:solidFill>
                <a:latin typeface="Arial" panose="020B0604020202020204" pitchFamily="34" charset="0"/>
              </a:rPr>
              <a:t> a discussion of each Style before revealing the text.</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a:t>
            </a:r>
            <a:r>
              <a:rPr lang="en-US" sz="1100" dirty="0">
                <a:solidFill>
                  <a:srgbClr val="000000"/>
                </a:solidFill>
                <a:latin typeface="Arial" panose="020B0604020202020204" pitchFamily="34" charset="0"/>
              </a:rPr>
              <a:t> What are some ways to earn trust from people of each Style? Think about their Style needs—what do they value from salespeople?</a:t>
            </a:r>
          </a:p>
          <a:p>
            <a:endParaRPr lang="en-US" sz="1100" dirty="0">
              <a:solidFill>
                <a:srgbClr val="000000"/>
              </a:solidFill>
              <a:latin typeface="Arial" panose="020B0604020202020204" pitchFamily="34" charset="0"/>
            </a:endParaRPr>
          </a:p>
          <a:p>
            <a:pPr lvl="1"/>
            <a:r>
              <a:rPr lang="en-US" sz="1100" dirty="0"/>
              <a:t>CLICK TO REVEAL THE TEXT IN EACH QUADRANT.</a:t>
            </a:r>
          </a:p>
          <a:p>
            <a:endParaRPr lang="en-US" sz="1100" dirty="0"/>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74</a:t>
            </a:fld>
            <a:endParaRPr lang="en-US" dirty="0"/>
          </a:p>
        </p:txBody>
      </p:sp>
    </p:spTree>
    <p:extLst>
      <p:ext uri="{BB962C8B-B14F-4D97-AF65-F5344CB8AC3E}">
        <p14:creationId xmlns:p14="http://schemas.microsoft.com/office/powerpoint/2010/main" val="29634667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lang="en-US" sz="1200" b="1" dirty="0">
                <a:solidFill>
                  <a:srgbClr val="000000"/>
                </a:solidFill>
                <a:latin typeface="Arial" panose="020B0604020202020204" pitchFamily="34" charset="0"/>
              </a:rPr>
              <a:t>30 Minutes (Workbook, page 37)</a:t>
            </a:r>
          </a:p>
          <a:p>
            <a:pPr>
              <a:lnSpc>
                <a:spcPct val="90000"/>
              </a:lnSpc>
            </a:pPr>
            <a:endParaRPr lang="en-US" b="1"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SAY </a:t>
            </a:r>
            <a:r>
              <a:rPr lang="en-US" b="0" i="0" dirty="0">
                <a:latin typeface="Times New Roman" pitchFamily="4" charset="0"/>
                <a:ea typeface="ヒラギノ角ゴ Pro W3" pitchFamily="4" charset="-128"/>
                <a:cs typeface="ヒラギノ角ゴ Pro W3" pitchFamily="4" charset="-128"/>
              </a:rPr>
              <a:t>Use the insights you’ve learned and create a specific plan for yourself. Writing down your intentions is a proven way of making sure you actually do something. Decide on just one or two things you can do differently.</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0" i="0" dirty="0">
                <a:latin typeface="Times New Roman" pitchFamily="4" charset="0"/>
                <a:ea typeface="ヒラギノ角ゴ Pro W3" pitchFamily="4" charset="-128"/>
                <a:cs typeface="ヒラギノ角ゴ Pro W3" pitchFamily="4" charset="-128"/>
              </a:rPr>
              <a:t>Remember your Style growth actions, since managing your own Style behavior is an important part of being versatile.</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REVIEW</a:t>
            </a:r>
            <a:r>
              <a:rPr lang="en-US" b="0" i="0" dirty="0">
                <a:latin typeface="Times New Roman" pitchFamily="4" charset="0"/>
                <a:ea typeface="ヒラギノ角ゴ Pro W3" pitchFamily="4" charset="-128"/>
                <a:cs typeface="ヒラギノ角ゴ Pro W3" pitchFamily="4" charset="-128"/>
              </a:rPr>
              <a:t> the Style growth actions:</a:t>
            </a:r>
          </a:p>
          <a:p>
            <a:pPr marL="171450" indent="-171450">
              <a:lnSpc>
                <a:spcPct val="90000"/>
              </a:lnSpc>
              <a:buFont typeface="Wingdings" panose="05000000000000000000" pitchFamily="2" charset="2"/>
              <a:buChar char="§"/>
            </a:pPr>
            <a:r>
              <a:rPr lang="en-US" b="0" i="0" dirty="0">
                <a:latin typeface="Times New Roman" pitchFamily="4" charset="0"/>
                <a:ea typeface="ヒラギノ角ゴ Pro W3" pitchFamily="4" charset="-128"/>
                <a:cs typeface="ヒラギノ角ゴ Pro W3" pitchFamily="4" charset="-128"/>
              </a:rPr>
              <a:t>Driving: to listen</a:t>
            </a:r>
          </a:p>
          <a:p>
            <a:pPr marL="171450" indent="-171450">
              <a:lnSpc>
                <a:spcPct val="90000"/>
              </a:lnSpc>
              <a:buFont typeface="Wingdings" panose="05000000000000000000" pitchFamily="2" charset="2"/>
              <a:buChar char="§"/>
            </a:pPr>
            <a:r>
              <a:rPr lang="en-US" b="0" i="0" dirty="0">
                <a:latin typeface="Times New Roman" pitchFamily="4" charset="0"/>
                <a:ea typeface="ヒラギノ角ゴ Pro W3" pitchFamily="4" charset="-128"/>
                <a:cs typeface="ヒラギノ角ゴ Pro W3" pitchFamily="4" charset="-128"/>
              </a:rPr>
              <a:t>Expressive: to check</a:t>
            </a:r>
          </a:p>
          <a:p>
            <a:pPr marL="171450" indent="-171450">
              <a:lnSpc>
                <a:spcPct val="90000"/>
              </a:lnSpc>
              <a:buFont typeface="Wingdings" panose="05000000000000000000" pitchFamily="2" charset="2"/>
              <a:buChar char="§"/>
            </a:pPr>
            <a:r>
              <a:rPr lang="en-US" b="0" i="0" dirty="0">
                <a:latin typeface="Times New Roman" pitchFamily="4" charset="0"/>
                <a:ea typeface="ヒラギノ角ゴ Pro W3" pitchFamily="4" charset="-128"/>
                <a:cs typeface="ヒラギノ角ゴ Pro W3" pitchFamily="4" charset="-128"/>
              </a:rPr>
              <a:t>Amiable: to initiate</a:t>
            </a:r>
          </a:p>
          <a:p>
            <a:pPr marL="171450" indent="-171450">
              <a:lnSpc>
                <a:spcPct val="90000"/>
              </a:lnSpc>
              <a:buFont typeface="Wingdings" panose="05000000000000000000" pitchFamily="2" charset="2"/>
              <a:buChar char="§"/>
            </a:pPr>
            <a:r>
              <a:rPr lang="en-US" b="0" i="0" dirty="0">
                <a:latin typeface="Times New Roman" pitchFamily="4" charset="0"/>
                <a:ea typeface="ヒラギノ角ゴ Pro W3" pitchFamily="4" charset="-128"/>
                <a:cs typeface="ヒラギノ角ゴ Pro W3" pitchFamily="4" charset="-128"/>
              </a:rPr>
              <a:t>Analytical: to declare</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SAY</a:t>
            </a:r>
            <a:r>
              <a:rPr lang="en-US" b="0" i="0" dirty="0">
                <a:latin typeface="Times New Roman" pitchFamily="4" charset="0"/>
                <a:ea typeface="ヒラギノ角ゴ Pro W3" pitchFamily="4" charset="-128"/>
                <a:cs typeface="ヒラギノ角ゴ Pro W3" pitchFamily="4" charset="-128"/>
              </a:rPr>
              <a:t> When you’ve finished this, we will put you in small breakout groups to share your insights and give feedback to one another.</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CREATE</a:t>
            </a:r>
            <a:r>
              <a:rPr lang="en-US" b="0" i="0" dirty="0">
                <a:latin typeface="Times New Roman" pitchFamily="4" charset="0"/>
                <a:ea typeface="ヒラギノ角ゴ Pro W3" pitchFamily="4" charset="-128"/>
                <a:cs typeface="ヒラギノ角ゴ Pro W3" pitchFamily="4" charset="-128"/>
              </a:rPr>
              <a:t> breakout groups of 2 to 3 people.</a:t>
            </a:r>
          </a:p>
          <a:p>
            <a:pPr>
              <a:lnSpc>
                <a:spcPct val="90000"/>
              </a:lnSpc>
            </a:pPr>
            <a:endParaRPr lang="en-US" b="1" i="1" dirty="0">
              <a:latin typeface="Times New Roman" pitchFamily="4" charset="0"/>
              <a:ea typeface="ヒラギノ角ゴ Pro W3" pitchFamily="4" charset="-128"/>
              <a:cs typeface="ヒラギノ角ゴ Pro W3" pitchFamily="4" charset="-128"/>
            </a:endParaRPr>
          </a:p>
        </p:txBody>
      </p:sp>
      <p:sp>
        <p:nvSpPr>
          <p:cNvPr id="4" name="Header Placeholder 3"/>
          <p:cNvSpPr>
            <a:spLocks noGrp="1"/>
          </p:cNvSpPr>
          <p:nvPr>
            <p:ph type="hdr" sz="quarter"/>
          </p:nvPr>
        </p:nvSpPr>
        <p:spPr/>
        <p:txBody>
          <a:bodyPr/>
          <a:lstStyle/>
          <a:p>
            <a:r>
              <a:rPr lang="en-US"/>
              <a:t>Copy or Retype Slide Headline Here</a:t>
            </a:r>
            <a:endParaRPr lang="en-US"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75</a:t>
            </a:fld>
            <a:endParaRPr lang="en-US" dirty="0"/>
          </a:p>
        </p:txBody>
      </p:sp>
    </p:spTree>
    <p:extLst>
      <p:ext uri="{BB962C8B-B14F-4D97-AF65-F5344CB8AC3E}">
        <p14:creationId xmlns:p14="http://schemas.microsoft.com/office/powerpoint/2010/main" val="1238554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(whole section on Observing Versatility Virtually)</a:t>
            </a:r>
          </a:p>
          <a:p>
            <a:endParaRPr lang="en-US" altLang="en-US" sz="1100" b="0" dirty="0">
              <a:ea typeface="Arial" panose="020B0604020202020204" pitchFamily="34" charset="0"/>
            </a:endParaRPr>
          </a:p>
          <a:p>
            <a:r>
              <a:rPr lang="en-US" altLang="en-US" sz="1100" b="1" dirty="0">
                <a:ea typeface="Arial" panose="020B0604020202020204" pitchFamily="34" charset="0"/>
              </a:rPr>
              <a:t>SAY </a:t>
            </a:r>
            <a:r>
              <a:rPr lang="en-US" altLang="en-US" sz="1100" b="0" dirty="0">
                <a:ea typeface="Arial" panose="020B0604020202020204" pitchFamily="34" charset="0"/>
              </a:rPr>
              <a:t>Briefly, before we finish—remember those text messages we reviewed earlier? Let’s bring Versatility into those conversations. </a:t>
            </a:r>
          </a:p>
          <a:p>
            <a:pPr defTabSz="966612">
              <a:spcBef>
                <a:spcPts val="211"/>
              </a:spcBef>
              <a:spcAft>
                <a:spcPts val="211"/>
              </a:spcAft>
              <a:defRPr/>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76</a:t>
            </a:fld>
            <a:endParaRPr lang="en-US" dirty="0"/>
          </a:p>
        </p:txBody>
      </p:sp>
      <p:graphicFrame>
        <p:nvGraphicFramePr>
          <p:cNvPr id="7" name="Table 7">
            <a:extLst>
              <a:ext uri="{FF2B5EF4-FFF2-40B4-BE49-F238E27FC236}">
                <a16:creationId xmlns:a16="http://schemas.microsoft.com/office/drawing/2014/main" id="{3A1DD4FE-D7F7-4F78-AED4-473646C9B213}"/>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98673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b="1" dirty="0">
                <a:ea typeface="Arial" panose="020B0604020202020204" pitchFamily="34" charset="0"/>
              </a:rPr>
              <a:t>SAY </a:t>
            </a:r>
            <a:r>
              <a:rPr lang="en-US" altLang="en-US" sz="1100" b="0" dirty="0">
                <a:ea typeface="Arial" panose="020B0604020202020204" pitchFamily="34" charset="0"/>
              </a:rPr>
              <a:t>We had four responses to this message. Let’s look at how the person who sent this message might respond to each of these individuals. Is the person showing Versatility in each message?</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77</a:t>
            </a:fld>
            <a:endParaRPr lang="en-US" dirty="0"/>
          </a:p>
        </p:txBody>
      </p:sp>
      <p:graphicFrame>
        <p:nvGraphicFramePr>
          <p:cNvPr id="6" name="Table 7">
            <a:extLst>
              <a:ext uri="{FF2B5EF4-FFF2-40B4-BE49-F238E27FC236}">
                <a16:creationId xmlns:a16="http://schemas.microsoft.com/office/drawing/2014/main" id="{96EBC3C2-2A05-4A9E-949A-6AE4DAB481F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1456883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Amiable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Amiable Style person? What would you add or change to the response?</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NOTE:</a:t>
            </a:r>
            <a:r>
              <a:rPr lang="en-US" sz="1100" dirty="0"/>
              <a:t> The salesperson is making an effort to meet the person’s Style needs by reassuring them about the changes. The salesperson offers to help the customer by developing a training plan, then reassures them that they will be supported.</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78</a:t>
            </a:fld>
            <a:endParaRPr lang="en-US" dirty="0"/>
          </a:p>
        </p:txBody>
      </p:sp>
      <p:graphicFrame>
        <p:nvGraphicFramePr>
          <p:cNvPr id="6" name="Table 7">
            <a:extLst>
              <a:ext uri="{FF2B5EF4-FFF2-40B4-BE49-F238E27FC236}">
                <a16:creationId xmlns:a16="http://schemas.microsoft.com/office/drawing/2014/main" id="{4D3869CC-C24E-407C-94BD-66B64ACD47CC}"/>
              </a:ext>
            </a:extLst>
          </p:cNvPr>
          <p:cNvGraphicFramePr>
            <a:graphicFrameLocks noGrp="1"/>
          </p:cNvGraphicFramePr>
          <p:nvPr>
            <p:extLst>
              <p:ext uri="{D42A27DB-BD31-4B8C-83A1-F6EECF244321}">
                <p14:modId xmlns:p14="http://schemas.microsoft.com/office/powerpoint/2010/main" val="1571928766"/>
              </p:ext>
            </p:extLst>
          </p:nvPr>
        </p:nvGraphicFramePr>
        <p:xfrm>
          <a:off x="518159" y="5893820"/>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0992666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Expressive Style person.</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Expressive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0" dirty="0">
                <a:ea typeface="Arial" panose="020B0604020202020204" pitchFamily="34" charset="0"/>
              </a:rPr>
              <a:t>Is the response focused on their own needs, or the Expressive Style person’s needs? What would be a more effective response?</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NOTE:</a:t>
            </a:r>
            <a:r>
              <a:rPr lang="en-US" sz="1100" dirty="0"/>
              <a:t> The salesperson is diminishing the customer’s enthusiasm. A more effective response would be to reflect the enthusiasm by reiterating how great the new upgrades are and how excited the salesperson is about the changes, then offer to set up a call with the customer. </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79</a:t>
            </a:fld>
            <a:endParaRPr lang="en-US" dirty="0"/>
          </a:p>
        </p:txBody>
      </p:sp>
      <p:graphicFrame>
        <p:nvGraphicFramePr>
          <p:cNvPr id="6" name="Table 7">
            <a:extLst>
              <a:ext uri="{FF2B5EF4-FFF2-40B4-BE49-F238E27FC236}">
                <a16:creationId xmlns:a16="http://schemas.microsoft.com/office/drawing/2014/main" id="{1086EF63-CC5D-4280-A83A-F4BA8073A3D4}"/>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813084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sz="1100" b="1" dirty="0"/>
              <a:t>SAY </a:t>
            </a:r>
            <a:r>
              <a:rPr lang="en-US" sz="1100" b="0" dirty="0"/>
              <a:t>We’re going to talk about behavior and how to accurately observe people’s behavior.</a:t>
            </a:r>
            <a:endParaRPr lang="en-US" sz="1100" b="1"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8</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423656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Analytical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Analytical Style person? What would you add or change to the response?</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NOTE:</a:t>
            </a:r>
            <a:r>
              <a:rPr lang="en-US" sz="1100" dirty="0"/>
              <a:t> The salesperson is making an effort to meet the customer’s Analytical Style needs by recognizing their need to prepare ahead of time by getting training. The salesperson offers to send more detailed information about the upgrades as an effort to give the customer more information and alleviate any remaining concerns. They also open the conversation to more input by offering to help in any other way.</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80</a:t>
            </a:fld>
            <a:endParaRPr lang="en-US" dirty="0"/>
          </a:p>
        </p:txBody>
      </p:sp>
      <p:graphicFrame>
        <p:nvGraphicFramePr>
          <p:cNvPr id="6" name="Table 7">
            <a:extLst>
              <a:ext uri="{FF2B5EF4-FFF2-40B4-BE49-F238E27FC236}">
                <a16:creationId xmlns:a16="http://schemas.microsoft.com/office/drawing/2014/main" id="{C69B4B92-ABB6-4391-9818-3199B99BBE36}"/>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796767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Driving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Driving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0" dirty="0">
                <a:ea typeface="Arial" panose="020B0604020202020204" pitchFamily="34" charset="0"/>
              </a:rPr>
              <a:t>Is the response focused on their own needs, or the Driving Style person’s needs? What would be a more effective response?</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NOTE:</a:t>
            </a:r>
            <a:r>
              <a:rPr lang="en-US" sz="1100" dirty="0"/>
              <a:t> Though Driving Style people appreciate brevity, the salesperson is dismissive and is missing important elements of the customer’s Style. The salesperson should recognize that the customer probably hasn’t reviewed the upgrades in detail. The salesperson should state that they are there to help move forward, and also offer options to meet with the customer to discuss the changes and listen to their input.</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81</a:t>
            </a:fld>
            <a:endParaRPr lang="en-US" dirty="0"/>
          </a:p>
        </p:txBody>
      </p:sp>
      <p:graphicFrame>
        <p:nvGraphicFramePr>
          <p:cNvPr id="6" name="Table 7">
            <a:extLst>
              <a:ext uri="{FF2B5EF4-FFF2-40B4-BE49-F238E27FC236}">
                <a16:creationId xmlns:a16="http://schemas.microsoft.com/office/drawing/2014/main" id="{212F97B3-F291-4345-B9B1-45F86A25DE0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977187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38)</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SHARE </a:t>
            </a:r>
            <a:r>
              <a:rPr lang="en-US" sz="1100" dirty="0">
                <a:solidFill>
                  <a:srgbClr val="000000"/>
                </a:solidFill>
                <a:latin typeface="Arial" panose="020B0604020202020204" pitchFamily="34" charset="0"/>
              </a:rPr>
              <a:t>key “takeaways” with the class: </a:t>
            </a:r>
          </a:p>
          <a:p>
            <a:endParaRPr lang="en-US" sz="1100" dirty="0">
              <a:solidFill>
                <a:srgbClr val="000000"/>
              </a:solidFill>
              <a:latin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key to more effective performance is to practice what you’ve learned. Keep your Versatility Action Plan nearby as a reminder. As you begin to experience positive results, this will reinforce your commitment to practice Versatility.</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additional resources that will help you. TRACOM’s SOCIAL STYLE Navigator contains advice for working with customers in a variety of situations, such as giving presentations, advancing the sale, and having difficult conversations. You can access this resource by logging in at tracomlearning.com.</a:t>
            </a:r>
          </a:p>
          <a:p>
            <a:pPr>
              <a:buNone/>
            </a:pPr>
            <a:endParaRPr lang="en-US" sz="1100" b="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NOTE</a:t>
            </a:r>
            <a:r>
              <a:rPr lang="en-US" sz="1100" b="0" dirty="0">
                <a:solidFill>
                  <a:srgbClr val="000000"/>
                </a:solidFill>
                <a:latin typeface="Arial" panose="020B0604020202020204" pitchFamily="34" charset="0"/>
              </a:rPr>
              <a:t> the following slides describe SOCIAL STYLE Navigator in more detail.</a:t>
            </a:r>
            <a:r>
              <a:rPr lang="en-US" sz="1100" dirty="0">
                <a:solidFill>
                  <a:srgbClr val="000000"/>
                </a:solidFill>
                <a:latin typeface="Arial" panose="020B0604020202020204" pitchFamily="34" charset="0"/>
              </a:rPr>
              <a:t> </a:t>
            </a:r>
          </a:p>
          <a:p>
            <a:endParaRPr lang="en-US" sz="1100" b="1"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82</a:t>
            </a:fld>
            <a:endParaRPr lang="en-US" dirty="0"/>
          </a:p>
        </p:txBody>
      </p:sp>
      <p:graphicFrame>
        <p:nvGraphicFramePr>
          <p:cNvPr id="7" name="Table 7">
            <a:extLst>
              <a:ext uri="{FF2B5EF4-FFF2-40B4-BE49-F238E27FC236}">
                <a16:creationId xmlns:a16="http://schemas.microsoft.com/office/drawing/2014/main" id="{0E3E64CD-7A57-477E-B4D9-0FCE8B51263E}"/>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6748599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You now have free and unlimited access to SOCIAL STYLE Navigator, the on-demand micro-learning tool that helps you apply Style and Versatility.</a:t>
            </a:r>
          </a:p>
          <a:p>
            <a:pPr lvl="2"/>
            <a:endParaRPr lang="en-US" sz="1100" dirty="0"/>
          </a:p>
          <a:p>
            <a:pPr lvl="2"/>
            <a:r>
              <a:rPr lang="en-US" sz="1100" dirty="0"/>
              <a:t>SOCIAL STYLE Navigator includes:</a:t>
            </a:r>
          </a:p>
          <a:p>
            <a:pPr lvl="1"/>
            <a:endParaRPr lang="en-US" sz="1100" dirty="0"/>
          </a:p>
          <a:p>
            <a:pPr lvl="1"/>
            <a:r>
              <a:rPr lang="en-US" sz="1100" dirty="0"/>
              <a:t>SOCIAL STYLE Estimator</a:t>
            </a:r>
          </a:p>
          <a:p>
            <a:r>
              <a:rPr lang="en-US" sz="1100" dirty="0"/>
              <a:t>The Estimator provides users with an interactive survey that evaluates observable behavior in others to determine their Style and helps you plan ahead for successful interactions.</a:t>
            </a:r>
          </a:p>
          <a:p>
            <a:pPr lvl="1"/>
            <a:endParaRPr lang="en-US" sz="1100" dirty="0"/>
          </a:p>
          <a:p>
            <a:pPr lvl="1"/>
            <a:r>
              <a:rPr lang="en-US" sz="1100" dirty="0"/>
              <a:t>SOCIAL STYLE Advisor </a:t>
            </a:r>
          </a:p>
          <a:p>
            <a:r>
              <a:rPr lang="en-US" sz="1100" dirty="0"/>
              <a:t>Use Advisor topics to prepare “just-in-time” for meetings, negotiations or sales presentations with advice on navigating Style and Versatility best practices to maximize high-performing relationships.</a:t>
            </a:r>
          </a:p>
          <a:p>
            <a:pPr lvl="1"/>
            <a:endParaRPr lang="en-US" sz="1100" dirty="0"/>
          </a:p>
          <a:p>
            <a:pPr lvl="1"/>
            <a:r>
              <a:rPr lang="en-US" sz="1100" dirty="0"/>
              <a:t>eLearning modules</a:t>
            </a:r>
          </a:p>
          <a:p>
            <a:r>
              <a:rPr lang="en-US" sz="1100" dirty="0"/>
              <a:t>Continue your learning journey via micro-learning that reinforces ways to apply SOCIAL STYLE and Versatility to Working in Teams and Coaching.</a:t>
            </a:r>
          </a:p>
          <a:p>
            <a:endParaRPr lang="en-US" sz="11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83</a:t>
            </a:fld>
            <a:endParaRPr lang="en-US" dirty="0"/>
          </a:p>
        </p:txBody>
      </p:sp>
      <p:graphicFrame>
        <p:nvGraphicFramePr>
          <p:cNvPr id="7" name="Table 7">
            <a:extLst>
              <a:ext uri="{FF2B5EF4-FFF2-40B4-BE49-F238E27FC236}">
                <a16:creationId xmlns:a16="http://schemas.microsoft.com/office/drawing/2014/main" id="{7870AFDB-D0FE-4A04-93F9-4493317DA239}"/>
              </a:ext>
            </a:extLst>
          </p:cNvPr>
          <p:cNvGraphicFramePr>
            <a:graphicFrameLocks noGrp="1"/>
          </p:cNvGraphicFramePr>
          <p:nvPr/>
        </p:nvGraphicFramePr>
        <p:xfrm>
          <a:off x="518159" y="6067424"/>
          <a:ext cx="6476300" cy="293704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2633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633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633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6464154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Available through </a:t>
            </a:r>
            <a:r>
              <a:rPr lang="en-US" sz="1100" dirty="0">
                <a:hlinkClick r:id="rId3"/>
              </a:rPr>
              <a:t>www.tracomlearning.com</a:t>
            </a:r>
            <a:r>
              <a:rPr lang="en-US" sz="1100" dirty="0"/>
              <a:t> </a:t>
            </a:r>
          </a:p>
          <a:p>
            <a:r>
              <a:rPr lang="en-US" sz="1100" dirty="0"/>
              <a:t>Enter your username and password for free, unlimited access to SOCIAL STYLE Navigator®</a:t>
            </a:r>
          </a:p>
          <a:p>
            <a:pPr>
              <a:buNone/>
            </a:pPr>
            <a:endParaRPr lang="en-US" sz="1100" dirty="0"/>
          </a:p>
          <a:p>
            <a:pPr>
              <a:buNone/>
            </a:pPr>
            <a:endParaRPr lang="en-US" sz="1100" dirty="0"/>
          </a:p>
          <a:p>
            <a:endParaRPr lang="en-US" sz="11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84</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66200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85</a:t>
            </a:fld>
            <a:endParaRPr lang="en-US" dirty="0"/>
          </a:p>
        </p:txBody>
      </p:sp>
    </p:spTree>
    <p:extLst>
      <p:ext uri="{BB962C8B-B14F-4D97-AF65-F5344CB8AC3E}">
        <p14:creationId xmlns:p14="http://schemas.microsoft.com/office/powerpoint/2010/main" val="28188442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86</a:t>
            </a:fld>
            <a:endParaRPr lang="en-US" dirty="0"/>
          </a:p>
        </p:txBody>
      </p:sp>
    </p:spTree>
    <p:extLst>
      <p:ext uri="{BB962C8B-B14F-4D97-AF65-F5344CB8AC3E}">
        <p14:creationId xmlns:p14="http://schemas.microsoft.com/office/powerpoint/2010/main" val="11960452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200" b="1" dirty="0">
                <a:solidFill>
                  <a:srgbClr val="000000"/>
                </a:solidFill>
                <a:latin typeface="Arial" panose="020B0604020202020204" pitchFamily="34" charset="0"/>
              </a:rPr>
              <a:t>Optional demonstration, time permitting</a:t>
            </a:r>
          </a:p>
          <a:p>
            <a:endParaRPr lang="en-US"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87</a:t>
            </a:fld>
            <a:endParaRPr lang="en-US" dirty="0"/>
          </a:p>
        </p:txBody>
      </p:sp>
    </p:spTree>
    <p:extLst>
      <p:ext uri="{BB962C8B-B14F-4D97-AF65-F5344CB8AC3E}">
        <p14:creationId xmlns:p14="http://schemas.microsoft.com/office/powerpoint/2010/main" val="8829865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88</a:t>
            </a:fld>
            <a:endParaRPr lang="en-US" dirty="0"/>
          </a:p>
        </p:txBody>
      </p:sp>
    </p:spTree>
    <p:extLst>
      <p:ext uri="{BB962C8B-B14F-4D97-AF65-F5344CB8AC3E}">
        <p14:creationId xmlns:p14="http://schemas.microsoft.com/office/powerpoint/2010/main" val="342204857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89</a:t>
            </a:fld>
            <a:endParaRPr lang="en-US" dirty="0"/>
          </a:p>
        </p:txBody>
      </p:sp>
    </p:spTree>
    <p:extLst>
      <p:ext uri="{BB962C8B-B14F-4D97-AF65-F5344CB8AC3E}">
        <p14:creationId xmlns:p14="http://schemas.microsoft.com/office/powerpoint/2010/main" val="3201031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 (Workbook, page 7)</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Behavior and personality are not the same things. Observable behavior is like the crust of a pie. Personality is like the inside and outside of the pie.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makes up personality?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quick facilitated discussion to solicit participants’ responses. They should say things such as: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Values, hopes, attitudes, beliefs.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Things that are not necessarily observable.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These internal qualities are more subjective in nature.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Style is like the crust, because it’s on the outside and observable. By observing behavior, we can find ways to define and discuss what we see. Then, we can begin to understand how this behavior affects ourselves and others. </a:t>
            </a:r>
            <a:endParaRPr lang="en-US" sz="1100" dirty="0"/>
          </a:p>
          <a:p>
            <a:endParaRPr lang="en-US" sz="11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9</a:t>
            </a:fld>
            <a:endParaRPr lang="en-US" dirty="0"/>
          </a:p>
        </p:txBody>
      </p:sp>
      <p:graphicFrame>
        <p:nvGraphicFramePr>
          <p:cNvPr id="7" name="Table 7">
            <a:extLst>
              <a:ext uri="{FF2B5EF4-FFF2-40B4-BE49-F238E27FC236}">
                <a16:creationId xmlns:a16="http://schemas.microsoft.com/office/drawing/2014/main" id="{724FDFF1-F148-4711-ADA2-3BAA9FE938D3}"/>
              </a:ext>
            </a:extLst>
          </p:cNvPr>
          <p:cNvGraphicFramePr>
            <a:graphicFrameLocks noGrp="1"/>
          </p:cNvGraphicFramePr>
          <p:nvPr>
            <p:extLst>
              <p:ext uri="{D42A27DB-BD31-4B8C-83A1-F6EECF244321}">
                <p14:modId xmlns:p14="http://schemas.microsoft.com/office/powerpoint/2010/main" val="560502871"/>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552668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demonstration, time permitting</a:t>
            </a:r>
          </a:p>
          <a:p>
            <a:endParaRPr lang="en-US" sz="1100" dirty="0"/>
          </a:p>
          <a:p>
            <a:r>
              <a:rPr lang="en-US" sz="1100" dirty="0"/>
              <a:t>The SOCIAL STYLE Passport allows you to see how you would profile in another country. It’s also available at tracomlearning.com.</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90</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4869929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sz="1100" b="1">
                <a:solidFill>
                  <a:srgbClr val="000000"/>
                </a:solidFill>
                <a:latin typeface="Arial" panose="020B0604020202020204" pitchFamily="34" charset="0"/>
              </a:rPr>
              <a:t>THANK </a:t>
            </a:r>
            <a:r>
              <a:rPr lang="en-US" sz="1100" dirty="0">
                <a:solidFill>
                  <a:srgbClr val="000000"/>
                </a:solidFill>
                <a:latin typeface="Arial" panose="020B0604020202020204" pitchFamily="34" charset="0"/>
              </a:rPr>
              <a:t>participants and conclude the session. </a:t>
            </a:r>
          </a:p>
          <a:p>
            <a:endParaRPr lang="en-US" sz="11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91</a:t>
            </a:fld>
            <a:endParaRPr lang="en-US" dirty="0"/>
          </a:p>
        </p:txBody>
      </p:sp>
      <p:graphicFrame>
        <p:nvGraphicFramePr>
          <p:cNvPr id="7" name="Table 7">
            <a:extLst>
              <a:ext uri="{FF2B5EF4-FFF2-40B4-BE49-F238E27FC236}">
                <a16:creationId xmlns:a16="http://schemas.microsoft.com/office/drawing/2014/main" id="{598DB149-769B-4F74-8FC4-F6DAEE95F93C}"/>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0B350EFF-4AE7-4D00-A1B0-A8C833BB3AE7}"/>
                  </a:ext>
                </a:extLst>
              </p14:cNvPr>
              <p14:cNvContentPartPr/>
              <p14:nvPr/>
            </p14:nvContentPartPr>
            <p14:xfrm>
              <a:off x="3852501" y="8034086"/>
              <a:ext cx="384" cy="378"/>
            </p14:xfrm>
          </p:contentPart>
        </mc:Choice>
        <mc:Fallback xmlns="" xmlns:a16="http://schemas.microsoft.com/office/drawing/2014/main">
          <p:pic>
            <p:nvPicPr>
              <p:cNvPr id="21" name="Ink 20">
                <a:extLst>
                  <a:ext uri="{FF2B5EF4-FFF2-40B4-BE49-F238E27FC236}">
                    <a16:creationId xmlns:a16="http://schemas.microsoft.com/office/drawing/2014/main" id="{0B350EFF-4AE7-4D00-A1B0-A8C833BB3AE7}"/>
                  </a:ext>
                </a:extLst>
              </p:cNvPr>
              <p:cNvPicPr/>
              <p:nvPr/>
            </p:nvPicPr>
            <p:blipFill>
              <a:blip r:embed="rId4"/>
              <a:stretch>
                <a:fillRect/>
              </a:stretch>
            </p:blipFill>
            <p:spPr>
              <a:xfrm>
                <a:off x="3842901" y="8024636"/>
                <a:ext cx="19200" cy="18900"/>
              </a:xfrm>
              <a:prstGeom prst="rect">
                <a:avLst/>
              </a:prstGeom>
            </p:spPr>
          </p:pic>
        </mc:Fallback>
      </mc:AlternateContent>
    </p:spTree>
    <p:extLst>
      <p:ext uri="{BB962C8B-B14F-4D97-AF65-F5344CB8AC3E}">
        <p14:creationId xmlns:p14="http://schemas.microsoft.com/office/powerpoint/2010/main" val="16210459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5.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2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ECD786-544B-463B-BA1B-CD444E2FFE67}"/>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997B3C71-EB63-4916-A3F0-2C720A785B2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CAD537CE-F658-4053-8D6E-FA1E34D106D6}"/>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51" name="Picture 50" descr="A group of people in a meeting&#10;&#10;Description automatically generated">
              <a:extLst>
                <a:ext uri="{FF2B5EF4-FFF2-40B4-BE49-F238E27FC236}">
                  <a16:creationId xmlns:a16="http://schemas.microsoft.com/office/drawing/2014/main" id="{12BA043E-22E9-4316-B6BF-DF2D148D1E24}"/>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16" name="Group 15">
            <a:extLst>
              <a:ext uri="{FF2B5EF4-FFF2-40B4-BE49-F238E27FC236}">
                <a16:creationId xmlns:a16="http://schemas.microsoft.com/office/drawing/2014/main" id="{F3A896B6-5362-4A06-9754-5D045C670CF6}"/>
              </a:ext>
            </a:extLst>
          </p:cNvPr>
          <p:cNvGrpSpPr/>
          <p:nvPr userDrawn="1"/>
        </p:nvGrpSpPr>
        <p:grpSpPr>
          <a:xfrm>
            <a:off x="5695097" y="-864822"/>
            <a:ext cx="7667386" cy="7729121"/>
            <a:chOff x="5695097" y="-855610"/>
            <a:chExt cx="7667386" cy="7729121"/>
          </a:xfrm>
        </p:grpSpPr>
        <p:sp>
          <p:nvSpPr>
            <p:cNvPr id="26" name="Right Triangle 25">
              <a:extLst>
                <a:ext uri="{FF2B5EF4-FFF2-40B4-BE49-F238E27FC236}">
                  <a16:creationId xmlns:a16="http://schemas.microsoft.com/office/drawing/2014/main" id="{9187287F-B68F-4C7B-BD73-213B1DC7E1AA}"/>
                </a:ext>
              </a:extLst>
            </p:cNvPr>
            <p:cNvSpPr/>
            <p:nvPr userDrawn="1"/>
          </p:nvSpPr>
          <p:spPr>
            <a:xfrm flipH="1">
              <a:off x="6985000" y="1848640"/>
              <a:ext cx="5207000" cy="50093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94BF35EA-313A-4710-9A28-16D6E0A666DA}"/>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err="1"/>
            </a:p>
          </p:txBody>
        </p:sp>
        <p:sp>
          <p:nvSpPr>
            <p:cNvPr id="27" name="Freeform: Shape 26">
              <a:extLst>
                <a:ext uri="{FF2B5EF4-FFF2-40B4-BE49-F238E27FC236}">
                  <a16:creationId xmlns:a16="http://schemas.microsoft.com/office/drawing/2014/main" id="{CDFA167D-E2C7-4111-8A04-A0C1AE089677}"/>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err="1"/>
            </a:p>
          </p:txBody>
        </p:sp>
        <p:sp>
          <p:nvSpPr>
            <p:cNvPr id="41" name="Right Triangle 40">
              <a:extLst>
                <a:ext uri="{FF2B5EF4-FFF2-40B4-BE49-F238E27FC236}">
                  <a16:creationId xmlns:a16="http://schemas.microsoft.com/office/drawing/2014/main" id="{DCB1BC7D-7122-464E-8884-F596B37EE597}"/>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2" name="Right Triangle 41">
              <a:extLst>
                <a:ext uri="{FF2B5EF4-FFF2-40B4-BE49-F238E27FC236}">
                  <a16:creationId xmlns:a16="http://schemas.microsoft.com/office/drawing/2014/main" id="{D5DEE924-F712-4103-AAEA-2B2115946FAE}"/>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3" name="Freeform: Shape 42">
              <a:extLst>
                <a:ext uri="{FF2B5EF4-FFF2-40B4-BE49-F238E27FC236}">
                  <a16:creationId xmlns:a16="http://schemas.microsoft.com/office/drawing/2014/main" id="{E2A31337-1C29-4767-9A73-31895B3D9832}"/>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44" name="Freeform: Shape 43">
              <a:extLst>
                <a:ext uri="{FF2B5EF4-FFF2-40B4-BE49-F238E27FC236}">
                  <a16:creationId xmlns:a16="http://schemas.microsoft.com/office/drawing/2014/main" id="{D07081F9-890C-413D-84E7-DE0E952789D1}"/>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err="1"/>
            </a:p>
          </p:txBody>
        </p:sp>
        <p:sp>
          <p:nvSpPr>
            <p:cNvPr id="46" name="Freeform: Shape 45">
              <a:extLst>
                <a:ext uri="{FF2B5EF4-FFF2-40B4-BE49-F238E27FC236}">
                  <a16:creationId xmlns:a16="http://schemas.microsoft.com/office/drawing/2014/main" id="{F6C2EB69-A304-4B59-AA94-B6EB7FE18745}"/>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47" name="Right Triangle 48">
              <a:extLst>
                <a:ext uri="{FF2B5EF4-FFF2-40B4-BE49-F238E27FC236}">
                  <a16:creationId xmlns:a16="http://schemas.microsoft.com/office/drawing/2014/main" id="{D7E9B323-217E-4348-A5F5-3078C25B3A3E}"/>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9" name="Right Triangle 48">
              <a:extLst>
                <a:ext uri="{FF2B5EF4-FFF2-40B4-BE49-F238E27FC236}">
                  <a16:creationId xmlns:a16="http://schemas.microsoft.com/office/drawing/2014/main" id="{36442F45-2B0B-46E6-B7B3-DA257FAE3D8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6C56268D-4515-4735-A13D-9342927B1D01}"/>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err="1"/>
            </a:p>
          </p:txBody>
        </p:sp>
      </p:grpSp>
      <p:sp>
        <p:nvSpPr>
          <p:cNvPr id="4" name="Date Placeholder 3">
            <a:extLst>
              <a:ext uri="{FF2B5EF4-FFF2-40B4-BE49-F238E27FC236}">
                <a16:creationId xmlns:a16="http://schemas.microsoft.com/office/drawing/2014/main" id="{B7BE2C5B-BBFA-4F18-9678-1E05C657BAD5}"/>
              </a:ext>
            </a:extLst>
          </p:cNvPr>
          <p:cNvSpPr>
            <a:spLocks noGrp="1"/>
          </p:cNvSpPr>
          <p:nvPr userDrawn="1">
            <p:ph type="dt" sz="half" idx="10"/>
          </p:nvPr>
        </p:nvSpPr>
        <p:spPr>
          <a:xfrm>
            <a:off x="228600" y="7108825"/>
            <a:ext cx="2743200" cy="365125"/>
          </a:xfrm>
        </p:spPr>
        <p:txBody>
          <a:bodyPr/>
          <a:lstStyle/>
          <a:p>
            <a:fld id="{4B3D79BB-02F3-4180-8D63-DBD44EB191DA}" type="datetime1">
              <a:rPr lang="en-US" smtClean="0"/>
              <a:t>7/11/2023</a:t>
            </a:fld>
            <a:endParaRPr lang="en-US" dirty="0"/>
          </a:p>
        </p:txBody>
      </p:sp>
      <p:sp>
        <p:nvSpPr>
          <p:cNvPr id="12" name="Footer Placeholder 11">
            <a:extLst>
              <a:ext uri="{FF2B5EF4-FFF2-40B4-BE49-F238E27FC236}">
                <a16:creationId xmlns:a16="http://schemas.microsoft.com/office/drawing/2014/main" id="{86C92150-72E0-45BF-A977-FFF9CD3B5D63}"/>
              </a:ext>
            </a:extLst>
          </p:cNvPr>
          <p:cNvSpPr>
            <a:spLocks noGrp="1"/>
          </p:cNvSpPr>
          <p:nvPr userDrawn="1">
            <p:ph type="ftr" sz="quarter" idx="13"/>
          </p:nvPr>
        </p:nvSpPr>
        <p:spPr/>
        <p:txBody>
          <a:bodyPr/>
          <a:lstStyle>
            <a:lvl1pPr>
              <a:defRPr>
                <a:solidFill>
                  <a:schemeClr val="accent3"/>
                </a:solidFill>
              </a:defRPr>
            </a:lvl1pPr>
          </a:lstStyle>
          <a:p>
            <a:pPr algn="l"/>
            <a:r>
              <a:rPr lang="en-US" dirty="0"/>
              <a:t>© The TRACOM Corporation. All Rights Reserved.</a:t>
            </a:r>
          </a:p>
        </p:txBody>
      </p:sp>
      <p:sp>
        <p:nvSpPr>
          <p:cNvPr id="2" name="Title 1">
            <a:extLst>
              <a:ext uri="{FF2B5EF4-FFF2-40B4-BE49-F238E27FC236}">
                <a16:creationId xmlns:a16="http://schemas.microsoft.com/office/drawing/2014/main" id="{BE89F4C0-8DDF-4C60-964E-B2BD46D1FF66}"/>
              </a:ext>
            </a:extLst>
          </p:cNvPr>
          <p:cNvSpPr>
            <a:spLocks noGrp="1"/>
          </p:cNvSpPr>
          <p:nvPr userDrawn="1">
            <p:ph type="ctrTitle" hasCustomPrompt="1"/>
          </p:nvPr>
        </p:nvSpPr>
        <p:spPr>
          <a:xfrm>
            <a:off x="1181099" y="2316162"/>
            <a:ext cx="6838951" cy="1557337"/>
          </a:xfrm>
        </p:spPr>
        <p:txBody>
          <a:bodyPr anchor="b">
            <a:noAutofit/>
          </a:bodyPr>
          <a:lstStyle>
            <a:lvl1pPr algn="l">
              <a:defRPr sz="4400">
                <a:solidFill>
                  <a:schemeClr val="accent6"/>
                </a:solidFill>
              </a:defRPr>
            </a:lvl1pPr>
          </a:lstStyle>
          <a:p>
            <a:r>
              <a:rPr lang="en-US" dirty="0"/>
              <a:t>Type Insightful Title in Initial Caps | Max 3 Lines</a:t>
            </a:r>
          </a:p>
        </p:txBody>
      </p:sp>
      <p:sp>
        <p:nvSpPr>
          <p:cNvPr id="3" name="Subtitle 2">
            <a:extLst>
              <a:ext uri="{FF2B5EF4-FFF2-40B4-BE49-F238E27FC236}">
                <a16:creationId xmlns:a16="http://schemas.microsoft.com/office/drawing/2014/main" id="{48F7D5EB-1EA3-45BE-98AF-0AF417120597}"/>
              </a:ext>
            </a:extLst>
          </p:cNvPr>
          <p:cNvSpPr>
            <a:spLocks noGrp="1"/>
          </p:cNvSpPr>
          <p:nvPr userDrawn="1">
            <p:ph type="subTitle" idx="1" hasCustomPrompt="1"/>
          </p:nvPr>
        </p:nvSpPr>
        <p:spPr>
          <a:xfrm>
            <a:off x="1181099" y="4054929"/>
            <a:ext cx="6838951" cy="59697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Subhead in Initial Caps</a:t>
            </a:r>
          </a:p>
        </p:txBody>
      </p:sp>
      <p:sp>
        <p:nvSpPr>
          <p:cNvPr id="8" name="Text Placeholder 7">
            <a:extLst>
              <a:ext uri="{FF2B5EF4-FFF2-40B4-BE49-F238E27FC236}">
                <a16:creationId xmlns:a16="http://schemas.microsoft.com/office/drawing/2014/main" id="{21772494-B9F3-41DF-8619-B44E50D6F954}"/>
              </a:ext>
            </a:extLst>
          </p:cNvPr>
          <p:cNvSpPr>
            <a:spLocks noGrp="1"/>
          </p:cNvSpPr>
          <p:nvPr userDrawn="1">
            <p:ph type="body" sz="quarter" idx="14" hasCustomPrompt="1"/>
          </p:nvPr>
        </p:nvSpPr>
        <p:spPr>
          <a:xfrm>
            <a:off x="1181100" y="4732747"/>
            <a:ext cx="6838950" cy="777875"/>
          </a:xfrm>
        </p:spPr>
        <p:txBody>
          <a:bodyPr>
            <a:noAutofit/>
          </a:bodyPr>
          <a:lstStyle>
            <a:lvl1pPr>
              <a:defRPr sz="2000">
                <a:solidFill>
                  <a:schemeClr val="accent3"/>
                </a:solidFill>
              </a:defRPr>
            </a:lvl1pPr>
          </a:lstStyle>
          <a:p>
            <a:pPr lvl="0"/>
            <a:r>
              <a:rPr lang="en-US" dirty="0"/>
              <a:t>Type Speaker Name | Title</a:t>
            </a:r>
          </a:p>
        </p:txBody>
      </p:sp>
      <p:sp>
        <p:nvSpPr>
          <p:cNvPr id="6" name="Slide Number Placeholder 5">
            <a:extLst>
              <a:ext uri="{FF2B5EF4-FFF2-40B4-BE49-F238E27FC236}">
                <a16:creationId xmlns:a16="http://schemas.microsoft.com/office/drawing/2014/main" id="{4D98D4B3-51C3-4807-89CD-A16D39B068E5}"/>
              </a:ext>
            </a:extLst>
          </p:cNvPr>
          <p:cNvSpPr>
            <a:spLocks noGrp="1"/>
          </p:cNvSpPr>
          <p:nvPr userDrawn="1">
            <p:ph type="sldNum" sz="quarter" idx="12"/>
          </p:nvPr>
        </p:nvSpPr>
        <p:spPr/>
        <p:txBody>
          <a:bodyPr/>
          <a:lstStyle>
            <a:lvl1pPr>
              <a:defRPr>
                <a:solidFill>
                  <a:schemeClr val="bg1"/>
                </a:solidFill>
              </a:defRPr>
            </a:lvl1pPr>
          </a:lstStyle>
          <a:p>
            <a:fld id="{1B1CF60C-C85D-47C0-8597-E3BF95F18FA3}" type="slidenum">
              <a:rPr lang="en-US" smtClean="0"/>
              <a:pPr/>
              <a:t>‹#›</a:t>
            </a:fld>
            <a:endParaRPr lang="en-US"/>
          </a:p>
        </p:txBody>
      </p:sp>
      <p:pic>
        <p:nvPicPr>
          <p:cNvPr id="5" name="Graphic 4">
            <a:extLst>
              <a:ext uri="{FF2B5EF4-FFF2-40B4-BE49-F238E27FC236}">
                <a16:creationId xmlns:a16="http://schemas.microsoft.com/office/drawing/2014/main" id="{C112623A-8A78-4CE6-BB9A-BAB60929B36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1253622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C2BF-4709-4FB1-AB1F-4D5A4019CAD4}"/>
              </a:ext>
            </a:extLst>
          </p:cNvPr>
          <p:cNvSpPr>
            <a:spLocks noGrp="1"/>
          </p:cNvSpPr>
          <p:nvPr>
            <p:ph type="title" hasCustomPrompt="1"/>
          </p:nvPr>
        </p:nvSpPr>
        <p:spPr>
          <a:xfrm>
            <a:off x="228600" y="228600"/>
            <a:ext cx="11734800" cy="1009650"/>
          </a:xfrm>
        </p:spPr>
        <p:txBody>
          <a:bodyPr/>
          <a:lstStyle/>
          <a:p>
            <a:r>
              <a:rPr lang="en-US" dirty="0"/>
              <a:t>Type Insightful Headline in Initial Caps Max Two Lines</a:t>
            </a:r>
          </a:p>
        </p:txBody>
      </p:sp>
      <p:sp>
        <p:nvSpPr>
          <p:cNvPr id="3" name="Text Placeholder 2">
            <a:extLst>
              <a:ext uri="{FF2B5EF4-FFF2-40B4-BE49-F238E27FC236}">
                <a16:creationId xmlns:a16="http://schemas.microsoft.com/office/drawing/2014/main" id="{90963341-F381-4A32-8AEC-CD3C404D104A}"/>
              </a:ext>
            </a:extLst>
          </p:cNvPr>
          <p:cNvSpPr>
            <a:spLocks noGrp="1"/>
          </p:cNvSpPr>
          <p:nvPr>
            <p:ph type="body" idx="1" hasCustomPrompt="1"/>
          </p:nvPr>
        </p:nvSpPr>
        <p:spPr>
          <a:xfrm>
            <a:off x="228600"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Type subhead in sentence case</a:t>
            </a:r>
          </a:p>
        </p:txBody>
      </p:sp>
      <p:sp>
        <p:nvSpPr>
          <p:cNvPr id="4" name="Content Placeholder 3">
            <a:extLst>
              <a:ext uri="{FF2B5EF4-FFF2-40B4-BE49-F238E27FC236}">
                <a16:creationId xmlns:a16="http://schemas.microsoft.com/office/drawing/2014/main" id="{6296CE30-25D6-4D7E-A91F-7424BF9A575A}"/>
              </a:ext>
            </a:extLst>
          </p:cNvPr>
          <p:cNvSpPr>
            <a:spLocks noGrp="1"/>
          </p:cNvSpPr>
          <p:nvPr>
            <p:ph sz="half" idx="2" hasCustomPrompt="1"/>
          </p:nvPr>
        </p:nvSpPr>
        <p:spPr>
          <a:xfrm>
            <a:off x="228601" y="2316163"/>
            <a:ext cx="5824728"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04D7974-2F1F-4986-8619-316D715830E8}"/>
              </a:ext>
            </a:extLst>
          </p:cNvPr>
          <p:cNvSpPr>
            <a:spLocks noGrp="1"/>
          </p:cNvSpPr>
          <p:nvPr>
            <p:ph type="body" sz="quarter" idx="3" hasCustomPrompt="1"/>
          </p:nvPr>
        </p:nvSpPr>
        <p:spPr>
          <a:xfrm>
            <a:off x="6138672"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Type subhead in sentence case</a:t>
            </a:r>
          </a:p>
        </p:txBody>
      </p:sp>
      <p:sp>
        <p:nvSpPr>
          <p:cNvPr id="6" name="Content Placeholder 5">
            <a:extLst>
              <a:ext uri="{FF2B5EF4-FFF2-40B4-BE49-F238E27FC236}">
                <a16:creationId xmlns:a16="http://schemas.microsoft.com/office/drawing/2014/main" id="{6F7A7E2C-10F5-41CA-92BB-95C074F198F0}"/>
              </a:ext>
            </a:extLst>
          </p:cNvPr>
          <p:cNvSpPr>
            <a:spLocks noGrp="1"/>
          </p:cNvSpPr>
          <p:nvPr>
            <p:ph sz="quarter" idx="4" hasCustomPrompt="1"/>
          </p:nvPr>
        </p:nvSpPr>
        <p:spPr>
          <a:xfrm>
            <a:off x="6138672" y="2316163"/>
            <a:ext cx="5824728"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E78EE75-4D5B-425B-AD63-696DC40F10E7}"/>
              </a:ext>
            </a:extLst>
          </p:cNvPr>
          <p:cNvSpPr>
            <a:spLocks noGrp="1"/>
          </p:cNvSpPr>
          <p:nvPr>
            <p:ph type="dt" sz="half" idx="10"/>
          </p:nvPr>
        </p:nvSpPr>
        <p:spPr/>
        <p:txBody>
          <a:bodyPr/>
          <a:lstStyle/>
          <a:p>
            <a:fld id="{67980929-DE9E-4EDD-92FA-BF1102567106}" type="datetime1">
              <a:rPr lang="en-US" smtClean="0"/>
              <a:t>7/11/2023</a:t>
            </a:fld>
            <a:endParaRPr lang="en-US"/>
          </a:p>
        </p:txBody>
      </p:sp>
      <p:sp>
        <p:nvSpPr>
          <p:cNvPr id="9" name="Slide Number Placeholder 8">
            <a:extLst>
              <a:ext uri="{FF2B5EF4-FFF2-40B4-BE49-F238E27FC236}">
                <a16:creationId xmlns:a16="http://schemas.microsoft.com/office/drawing/2014/main" id="{B6E72C7B-66CD-41E1-A65D-9C8C2C06A5BF}"/>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0" name="Footer Placeholder 9">
            <a:extLst>
              <a:ext uri="{FF2B5EF4-FFF2-40B4-BE49-F238E27FC236}">
                <a16:creationId xmlns:a16="http://schemas.microsoft.com/office/drawing/2014/main" id="{4778ABD3-D414-488E-9451-B3722A1DD0C1}"/>
              </a:ext>
            </a:extLst>
          </p:cNvPr>
          <p:cNvSpPr>
            <a:spLocks noGrp="1"/>
          </p:cNvSpPr>
          <p:nvPr>
            <p:ph type="ftr" sz="quarter" idx="13"/>
          </p:nvPr>
        </p:nvSpPr>
        <p:spPr/>
        <p:txBody>
          <a:bodyPr/>
          <a:lstStyle/>
          <a:p>
            <a:pPr algn="l"/>
            <a:r>
              <a:rPr lang="en-US" dirty="0"/>
              <a:t>© The TRACOM Corporation. All Rights Reserved.</a:t>
            </a:r>
          </a:p>
        </p:txBody>
      </p:sp>
      <p:sp>
        <p:nvSpPr>
          <p:cNvPr id="11" name="Text Placeholder 7">
            <a:extLst>
              <a:ext uri="{FF2B5EF4-FFF2-40B4-BE49-F238E27FC236}">
                <a16:creationId xmlns:a16="http://schemas.microsoft.com/office/drawing/2014/main" id="{9E23AE4D-114E-4AD7-ADCC-B4A84BA224B9}"/>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51848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p>
            <a:r>
              <a:rPr lang="en-US" dirty="0"/>
              <a:t>Type Insightful Headline in Initial Caps Max Two Lines</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E5133F70-7845-4C15-9CA3-AE9ADA1F70AC}" type="datetime1">
              <a:rPr lang="en-US" smtClean="0"/>
              <a:t>7/11/2023</a:t>
            </a:fld>
            <a:endParaRPr lang="en-US"/>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7" name="Text Placeholder 7">
            <a:extLst>
              <a:ext uri="{FF2B5EF4-FFF2-40B4-BE49-F238E27FC236}">
                <a16:creationId xmlns:a16="http://schemas.microsoft.com/office/drawing/2014/main" id="{49A64109-E1F1-4A58-8BD0-E9DAD941C0A3}"/>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defRPr/>
            </a:lvl2pPr>
          </a:lstStyle>
          <a:p>
            <a:pPr lvl="0"/>
            <a:r>
              <a:rPr lang="en-US" dirty="0"/>
              <a:t>Type subhead in sentence case I Align to bottom of placeholder if desired</a:t>
            </a:r>
          </a:p>
        </p:txBody>
      </p:sp>
      <p:sp>
        <p:nvSpPr>
          <p:cNvPr id="8" name="Text Placeholder 7">
            <a:extLst>
              <a:ext uri="{FF2B5EF4-FFF2-40B4-BE49-F238E27FC236}">
                <a16:creationId xmlns:a16="http://schemas.microsoft.com/office/drawing/2014/main" id="{63438D91-9EB1-491B-8E4E-9CF49C8E2396}"/>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3026318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3D374-DEC0-4B09-AA4C-79BD56848E97}"/>
              </a:ext>
            </a:extLst>
          </p:cNvPr>
          <p:cNvSpPr>
            <a:spLocks noGrp="1"/>
          </p:cNvSpPr>
          <p:nvPr>
            <p:ph type="dt" sz="half" idx="10"/>
          </p:nvPr>
        </p:nvSpPr>
        <p:spPr/>
        <p:txBody>
          <a:bodyPr/>
          <a:lstStyle/>
          <a:p>
            <a:fld id="{4A7E8167-9D68-4679-8A05-3AED3A495F29}" type="datetime1">
              <a:rPr lang="en-US" smtClean="0"/>
              <a:t>7/11/2023</a:t>
            </a:fld>
            <a:endParaRPr lang="en-US"/>
          </a:p>
        </p:txBody>
      </p:sp>
      <p:sp>
        <p:nvSpPr>
          <p:cNvPr id="4" name="Slide Number Placeholder 3">
            <a:extLst>
              <a:ext uri="{FF2B5EF4-FFF2-40B4-BE49-F238E27FC236}">
                <a16:creationId xmlns:a16="http://schemas.microsoft.com/office/drawing/2014/main" id="{AC72F167-DED3-40D1-AAC4-BFD8A1ADF01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5" name="Footer Placeholder 4">
            <a:extLst>
              <a:ext uri="{FF2B5EF4-FFF2-40B4-BE49-F238E27FC236}">
                <a16:creationId xmlns:a16="http://schemas.microsoft.com/office/drawing/2014/main" id="{11FC1D8E-2400-4F0A-91B3-BA0B7924554A}"/>
              </a:ext>
            </a:extLst>
          </p:cNvPr>
          <p:cNvSpPr>
            <a:spLocks noGrp="1"/>
          </p:cNvSpPr>
          <p:nvPr>
            <p:ph type="ftr" sz="quarter" idx="13"/>
          </p:nvPr>
        </p:nvSpPr>
        <p:spPr/>
        <p:txBody>
          <a:bodyPr/>
          <a:lstStyle/>
          <a:p>
            <a:pPr algn="l"/>
            <a:r>
              <a:rPr lang="en-US" dirty="0"/>
              <a:t>© The TRACOM Corporation. All Rights Reserved.</a:t>
            </a:r>
          </a:p>
        </p:txBody>
      </p:sp>
      <p:sp>
        <p:nvSpPr>
          <p:cNvPr id="6" name="Text Placeholder 7">
            <a:extLst>
              <a:ext uri="{FF2B5EF4-FFF2-40B4-BE49-F238E27FC236}">
                <a16:creationId xmlns:a16="http://schemas.microsoft.com/office/drawing/2014/main" id="{1F866A67-A47F-4ED3-BFA3-AA0F81BB15AF}"/>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2791573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p:spPr>
        <p:txBody>
          <a:bodyPr/>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12977BE7-688E-4BDA-9A2F-21E586C4A620}" type="datetime1">
              <a:rPr lang="en-US" smtClean="0"/>
              <a:t>7/11/2023</a:t>
            </a:fld>
            <a:endParaRPr lang="en-US" dirty="0"/>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rPr lang="en-US" dirty="0"/>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pPr/>
              <a:t>‹#›</a:t>
            </a:fld>
            <a:endParaRPr lang="en-US"/>
          </a:p>
        </p:txBody>
      </p:sp>
      <p:sp>
        <p:nvSpPr>
          <p:cNvPr id="11" name="Text Placeholder 7">
            <a:extLst>
              <a:ext uri="{FF2B5EF4-FFF2-40B4-BE49-F238E27FC236}">
                <a16:creationId xmlns:a16="http://schemas.microsoft.com/office/drawing/2014/main" id="{7FAF71BF-5A05-49BC-BF05-BC6AFFF9C9A8}"/>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332850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BACKGROUND: 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a:solidFill>
            <a:schemeClr val="bg1">
              <a:lumMod val="85000"/>
              <a:alpha val="51000"/>
            </a:schemeClr>
          </a:solidFill>
        </p:spPr>
        <p:txBody>
          <a:bodyPr lIns="91440" tIns="91440" rIns="91440" bIns="91440"/>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5F1551AA-6973-4DA7-8C3B-E9CA29EA9EAD}" type="datetime1">
              <a:rPr lang="en-US" smtClean="0"/>
              <a:t>7/11/2023</a:t>
            </a:fld>
            <a:endParaRPr lang="en-US" dirty="0"/>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rPr lang="en-US" dirty="0"/>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pPr/>
              <a:t>‹#›</a:t>
            </a:fld>
            <a:endParaRPr lang="en-US"/>
          </a:p>
        </p:txBody>
      </p:sp>
      <p:sp>
        <p:nvSpPr>
          <p:cNvPr id="11" name="Text Placeholder 7">
            <a:extLst>
              <a:ext uri="{FF2B5EF4-FFF2-40B4-BE49-F238E27FC236}">
                <a16:creationId xmlns:a16="http://schemas.microsoft.com/office/drawing/2014/main" id="{C58B8AF4-2572-4101-BC77-749A6920DD1B}"/>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302317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Picture,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3849688"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p:nvPr>
        </p:nvSpPr>
        <p:spPr>
          <a:xfrm>
            <a:off x="4170362" y="0"/>
            <a:ext cx="8021637" cy="6858000"/>
          </a:xfrm>
          <a:gradFill>
            <a:gsLst>
              <a:gs pos="0">
                <a:schemeClr val="bg2"/>
              </a:gs>
              <a:gs pos="50000">
                <a:schemeClr val="bg1"/>
              </a:gs>
              <a:gs pos="95000">
                <a:schemeClr val="bg2">
                  <a:lumMod val="90000"/>
                </a:schemeClr>
              </a:gs>
            </a:gsLst>
            <a:lin ang="4200000" scaled="0"/>
          </a:gradFill>
        </p:spPr>
        <p:txBody>
          <a:bodyPr bIns="548640"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5DB7B080-B653-41DF-96B9-6EF2F12C6D44}" type="datetime1">
              <a:rPr lang="en-US" smtClean="0"/>
              <a:t>7/11/2023</a:t>
            </a:fld>
            <a:endParaRPr lang="en-US"/>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a:xfrm>
            <a:off x="228600" y="6438900"/>
            <a:ext cx="3849688" cy="282575"/>
          </a:xfrm>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61280C94-7535-40DB-9974-B4DA45ACE0A3}"/>
              </a:ext>
            </a:extLst>
          </p:cNvPr>
          <p:cNvSpPr>
            <a:spLocks noGrp="1"/>
          </p:cNvSpPr>
          <p:nvPr>
            <p:ph type="body" sz="quarter" idx="14" hasCustomPrompt="1"/>
          </p:nvPr>
        </p:nvSpPr>
        <p:spPr>
          <a:xfrm>
            <a:off x="228600" y="2316163"/>
            <a:ext cx="3849688"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8118E467-BD8A-4DBB-B768-67A2F507E06A}"/>
              </a:ext>
            </a:extLst>
          </p:cNvPr>
          <p:cNvSpPr>
            <a:spLocks noGrp="1"/>
          </p:cNvSpPr>
          <p:nvPr>
            <p:ph type="body" sz="quarter" idx="15" hasCustomPrompt="1"/>
          </p:nvPr>
        </p:nvSpPr>
        <p:spPr>
          <a:xfrm>
            <a:off x="228600" y="6019800"/>
            <a:ext cx="384968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1678980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Picture, Title and Text (SPEAK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5822950"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hasCustomPrompt="1"/>
          </p:nvPr>
        </p:nvSpPr>
        <p:spPr>
          <a:xfrm>
            <a:off x="6140451" y="0"/>
            <a:ext cx="6051549" cy="6858000"/>
          </a:xfrm>
          <a:gradFill>
            <a:gsLst>
              <a:gs pos="0">
                <a:schemeClr val="bg2"/>
              </a:gs>
              <a:gs pos="50000">
                <a:schemeClr val="bg1"/>
              </a:gs>
              <a:gs pos="95000">
                <a:schemeClr val="bg2">
                  <a:lumMod val="90000"/>
                </a:schemeClr>
              </a:gs>
            </a:gsLst>
            <a:lin ang="4200000" scaled="0"/>
          </a:gradFill>
        </p:spPr>
        <p:txBody>
          <a:bodyPr bIns="640080"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bio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EEF85A37-C362-48EC-AEEA-0303E71E851A}" type="datetime1">
              <a:rPr lang="en-US" smtClean="0"/>
              <a:t>7/11/2023</a:t>
            </a:fld>
            <a:endParaRPr lang="en-US"/>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1F802E0C-3947-488C-830C-43BA4B72098D}"/>
              </a:ext>
            </a:extLst>
          </p:cNvPr>
          <p:cNvSpPr>
            <a:spLocks noGrp="1"/>
          </p:cNvSpPr>
          <p:nvPr>
            <p:ph type="body" sz="quarter" idx="14" hasCustomPrompt="1"/>
          </p:nvPr>
        </p:nvSpPr>
        <p:spPr>
          <a:xfrm>
            <a:off x="228599" y="2316163"/>
            <a:ext cx="5822949"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B85023D-40DA-4676-9948-F11E76E6B169}"/>
              </a:ext>
            </a:extLst>
          </p:cNvPr>
          <p:cNvSpPr>
            <a:spLocks noGrp="1"/>
          </p:cNvSpPr>
          <p:nvPr>
            <p:ph type="body" sz="quarter" idx="15" hasCustomPrompt="1"/>
          </p:nvPr>
        </p:nvSpPr>
        <p:spPr>
          <a:xfrm>
            <a:off x="228600" y="6019800"/>
            <a:ext cx="582294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
        <p:nvSpPr>
          <p:cNvPr id="6" name="Text Placeholder 5">
            <a:extLst>
              <a:ext uri="{FF2B5EF4-FFF2-40B4-BE49-F238E27FC236}">
                <a16:creationId xmlns:a16="http://schemas.microsoft.com/office/drawing/2014/main" id="{DC69E3A0-4445-4D1C-A5E0-0FC873898A27}"/>
              </a:ext>
            </a:extLst>
          </p:cNvPr>
          <p:cNvSpPr>
            <a:spLocks noGrp="1"/>
          </p:cNvSpPr>
          <p:nvPr>
            <p:ph type="body" sz="quarter" idx="16" hasCustomPrompt="1"/>
          </p:nvPr>
        </p:nvSpPr>
        <p:spPr>
          <a:xfrm>
            <a:off x="2108200" y="5062538"/>
            <a:ext cx="3941763" cy="881062"/>
          </a:xfrm>
        </p:spPr>
        <p:txBody>
          <a:bodyPr/>
          <a:lstStyle>
            <a:lvl1pPr algn="r">
              <a:spcBef>
                <a:spcPts val="0"/>
              </a:spcBef>
              <a:spcAft>
                <a:spcPts val="0"/>
              </a:spcAft>
              <a:defRPr>
                <a:solidFill>
                  <a:schemeClr val="accent2"/>
                </a:solidFill>
              </a:defRPr>
            </a:lvl1pPr>
            <a:lvl2pPr marL="228600" indent="-228600" algn="r">
              <a:spcBef>
                <a:spcPts val="0"/>
              </a:spcBef>
              <a:buFont typeface="Arial" panose="020B0604020202020204" pitchFamily="34" charset="0"/>
              <a:buChar char="​"/>
              <a:defRPr sz="1800"/>
            </a:lvl2pPr>
            <a:lvl3pPr algn="r">
              <a:defRPr/>
            </a:lvl3pPr>
            <a:lvl4pPr algn="r">
              <a:defRPr/>
            </a:lvl4pPr>
            <a:lvl5pPr algn="r">
              <a:defRPr/>
            </a:lvl5pPr>
          </a:lstStyle>
          <a:p>
            <a:pPr lvl="0"/>
            <a:r>
              <a:rPr lang="en-US" dirty="0"/>
              <a:t>Firstname Lastname </a:t>
            </a:r>
          </a:p>
          <a:p>
            <a:pPr lvl="1"/>
            <a:r>
              <a:rPr lang="en-US" dirty="0"/>
              <a:t>Title</a:t>
            </a:r>
          </a:p>
        </p:txBody>
      </p:sp>
      <p:sp>
        <p:nvSpPr>
          <p:cNvPr id="12" name="Text Placeholder 11">
            <a:extLst>
              <a:ext uri="{FF2B5EF4-FFF2-40B4-BE49-F238E27FC236}">
                <a16:creationId xmlns:a16="http://schemas.microsoft.com/office/drawing/2014/main" id="{E27DBBC6-881B-4055-BDAD-C92A5C9FE049}"/>
              </a:ext>
            </a:extLst>
          </p:cNvPr>
          <p:cNvSpPr>
            <a:spLocks noGrp="1"/>
          </p:cNvSpPr>
          <p:nvPr>
            <p:ph type="body" sz="quarter" idx="17" hasCustomPrompt="1"/>
          </p:nvPr>
        </p:nvSpPr>
        <p:spPr>
          <a:xfrm>
            <a:off x="6296025" y="4986338"/>
            <a:ext cx="3971925" cy="903287"/>
          </a:xfrm>
        </p:spPr>
        <p:txBody>
          <a:bodyPr anchor="ctr"/>
          <a:lstStyle>
            <a:lvl1pPr>
              <a:defRPr sz="1800">
                <a:solidFill>
                  <a:srgbClr val="B14336"/>
                </a:solidFill>
              </a:defRPr>
            </a:lvl1pPr>
          </a:lstStyle>
          <a:p>
            <a:pPr lvl="0"/>
            <a:r>
              <a:rPr lang="en-US" dirty="0"/>
              <a:t>Use the name placeholder on the left if this layout is used to introduce the speaker (delete both placeholders if not used)</a:t>
            </a:r>
          </a:p>
        </p:txBody>
      </p:sp>
    </p:spTree>
    <p:extLst>
      <p:ext uri="{BB962C8B-B14F-4D97-AF65-F5344CB8AC3E}">
        <p14:creationId xmlns:p14="http://schemas.microsoft.com/office/powerpoint/2010/main" val="2398676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eed Picture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C5803A-17B8-4379-9100-1B6B2DC53F1B}"/>
              </a:ext>
            </a:extLst>
          </p:cNvPr>
          <p:cNvSpPr>
            <a:spLocks noGrp="1"/>
          </p:cNvSpPr>
          <p:nvPr>
            <p:ph type="pic" sz="quarter" idx="14" hasCustomPrompt="1"/>
          </p:nvPr>
        </p:nvSpPr>
        <p:spPr>
          <a:xfrm>
            <a:off x="0" y="0"/>
            <a:ext cx="12192000" cy="6858000"/>
          </a:xfrm>
          <a:gradFill>
            <a:gsLst>
              <a:gs pos="0">
                <a:schemeClr val="bg2"/>
              </a:gs>
              <a:gs pos="50000">
                <a:schemeClr val="bg1"/>
              </a:gs>
              <a:gs pos="95000">
                <a:schemeClr val="bg2">
                  <a:lumMod val="90000"/>
                </a:schemeClr>
              </a:gs>
            </a:gsLst>
            <a:lin ang="4200000" scaled="0"/>
          </a:gradFill>
        </p:spPr>
        <p:txBody>
          <a:bodyPr bIns="731520" anchor="ctr"/>
          <a:lstStyle>
            <a:lvl1pPr algn="ctr">
              <a:buNone/>
              <a:defRPr sz="2000"/>
            </a:lvl1pPr>
          </a:lstStyle>
          <a:p>
            <a:r>
              <a:rPr lang="en-US" dirty="0"/>
              <a:t>Click icon to add picture | Send picture to back if text hides</a:t>
            </a:r>
          </a:p>
        </p:txBody>
      </p:sp>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lvl1pPr>
              <a:defRPr/>
            </a:lvl1pPr>
          </a:lstStyle>
          <a:p>
            <a:r>
              <a:rPr lang="en-US" dirty="0"/>
              <a:t>Type Insightful Headline in Initial Caps Max Two Lines | Move Recolor Text for Contrast Against Photo</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0B315915-5813-46B3-A55F-BABA666E981D}" type="datetime1">
              <a:rPr lang="en-US" smtClean="0"/>
              <a:t>7/11/2023</a:t>
            </a:fld>
            <a:endParaRPr lang="en-US"/>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5F0A91A3-FF23-4E0C-947A-D687EE18262B}"/>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846633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ASSIGN LAYOUTS AFTER THIS MARKER &gt;&g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7A470-824E-4933-B676-6A74CCC1483D}"/>
              </a:ext>
            </a:extLst>
          </p:cNvPr>
          <p:cNvSpPr/>
          <p:nvPr userDrawn="1"/>
        </p:nvSpPr>
        <p:spPr>
          <a:xfrm>
            <a:off x="0" y="0"/>
            <a:ext cx="12192000" cy="6858000"/>
          </a:xfrm>
          <a:prstGeom prst="rect">
            <a:avLst/>
          </a:prstGeom>
          <a:solidFill>
            <a:srgbClr val="B143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t>DON’T USE SLIDES LAYOUTS AFTER THIS MARKER</a:t>
            </a:r>
          </a:p>
          <a:p>
            <a:pPr algn="ctr"/>
            <a:r>
              <a:rPr lang="en-US" sz="2800" dirty="0"/>
              <a:t>Instead, reassign layout to any of the Layouts found above this marker</a:t>
            </a:r>
          </a:p>
        </p:txBody>
      </p:sp>
      <p:sp>
        <p:nvSpPr>
          <p:cNvPr id="3" name="Date Placeholder 2">
            <a:extLst>
              <a:ext uri="{FF2B5EF4-FFF2-40B4-BE49-F238E27FC236}">
                <a16:creationId xmlns:a16="http://schemas.microsoft.com/office/drawing/2014/main" id="{C8F90130-2649-4AF5-B3CF-543F720D0C71}"/>
              </a:ext>
            </a:extLst>
          </p:cNvPr>
          <p:cNvSpPr>
            <a:spLocks noGrp="1"/>
          </p:cNvSpPr>
          <p:nvPr>
            <p:ph type="dt" sz="half" idx="10"/>
          </p:nvPr>
        </p:nvSpPr>
        <p:spPr/>
        <p:txBody>
          <a:bodyPr/>
          <a:lstStyle/>
          <a:p>
            <a:fld id="{12811FCF-1CE8-45FE-A06C-5707AEBB325D}" type="datetime1">
              <a:rPr lang="en-US" smtClean="0"/>
              <a:t>7/11/2023</a:t>
            </a:fld>
            <a:endParaRPr lang="en-US" dirty="0"/>
          </a:p>
        </p:txBody>
      </p:sp>
      <p:sp>
        <p:nvSpPr>
          <p:cNvPr id="4" name="Footer Placeholder 3">
            <a:extLst>
              <a:ext uri="{FF2B5EF4-FFF2-40B4-BE49-F238E27FC236}">
                <a16:creationId xmlns:a16="http://schemas.microsoft.com/office/drawing/2014/main" id="{9F0557D7-9228-4C3E-BA49-4A88DDCE15BB}"/>
              </a:ext>
            </a:extLst>
          </p:cNvPr>
          <p:cNvSpPr>
            <a:spLocks noGrp="1"/>
          </p:cNvSpPr>
          <p:nvPr>
            <p:ph type="ftr" sz="quarter" idx="11"/>
          </p:nvPr>
        </p:nvSpPr>
        <p:spPr>
          <a:xfrm>
            <a:off x="228600" y="6923087"/>
            <a:ext cx="7924800" cy="282575"/>
          </a:xfrm>
        </p:spPr>
        <p:txBody>
          <a:bodyPr/>
          <a:lstStyle/>
          <a:p>
            <a:pPr algn="l"/>
            <a:r>
              <a:rPr lang="en-US" dirty="0"/>
              <a:t>© The TRACOM Corporation. All Rights Reserved.</a:t>
            </a:r>
          </a:p>
        </p:txBody>
      </p:sp>
      <p:sp>
        <p:nvSpPr>
          <p:cNvPr id="5" name="Slide Number Placeholder 4">
            <a:extLst>
              <a:ext uri="{FF2B5EF4-FFF2-40B4-BE49-F238E27FC236}">
                <a16:creationId xmlns:a16="http://schemas.microsoft.com/office/drawing/2014/main" id="{59B08165-92A0-44D2-AC75-CB01BCEB6185}"/>
              </a:ext>
            </a:extLst>
          </p:cNvPr>
          <p:cNvSpPr>
            <a:spLocks noGrp="1"/>
          </p:cNvSpPr>
          <p:nvPr>
            <p:ph type="sldNum" sz="quarter" idx="12"/>
          </p:nvPr>
        </p:nvSpPr>
        <p:spPr>
          <a:xfrm>
            <a:off x="9220200" y="6923087"/>
            <a:ext cx="2743200" cy="282575"/>
          </a:xfrm>
        </p:spPr>
        <p:txBody>
          <a:bodyPr/>
          <a:lstStyle/>
          <a:p>
            <a:fld id="{1B1CF60C-C85D-47C0-8597-E3BF95F18FA3}" type="slidenum">
              <a:rPr lang="en-US" smtClean="0"/>
              <a:pPr/>
              <a:t>‹#›</a:t>
            </a:fld>
            <a:endParaRPr lang="en-US"/>
          </a:p>
        </p:txBody>
      </p:sp>
    </p:spTree>
    <p:extLst>
      <p:ext uri="{BB962C8B-B14F-4D97-AF65-F5344CB8AC3E}">
        <p14:creationId xmlns:p14="http://schemas.microsoft.com/office/powerpoint/2010/main" val="2720266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ACF9-5760-4BF7-BF3E-4A0DB932D9E7}"/>
              </a:ext>
            </a:extLst>
          </p:cNvPr>
          <p:cNvSpPr>
            <a:spLocks noGrp="1"/>
          </p:cNvSpPr>
          <p:nvPr>
            <p:ph type="title" hasCustomPrompt="1"/>
          </p:nvPr>
        </p:nvSpPr>
        <p:spPr/>
        <p:txBody>
          <a:bodyPr/>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2F93EE5A-C2A6-4F11-AA4D-BE3C9AA4EA90}"/>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8E554AB-2E17-4A1F-A19A-D3B80FC83111}"/>
              </a:ext>
            </a:extLst>
          </p:cNvPr>
          <p:cNvSpPr>
            <a:spLocks noGrp="1"/>
          </p:cNvSpPr>
          <p:nvPr>
            <p:ph type="dt" sz="half" idx="10"/>
          </p:nvPr>
        </p:nvSpPr>
        <p:spPr/>
        <p:txBody>
          <a:bodyPr/>
          <a:lstStyle/>
          <a:p>
            <a:fld id="{BAFC9CF4-004D-4914-B7EF-3041AB7A3310}" type="datetime1">
              <a:rPr lang="en-US" smtClean="0"/>
              <a:t>7/11/2023</a:t>
            </a:fld>
            <a:endParaRPr lang="en-US" dirty="0"/>
          </a:p>
        </p:txBody>
      </p:sp>
      <p:sp>
        <p:nvSpPr>
          <p:cNvPr id="8" name="Footer Placeholder 7">
            <a:extLst>
              <a:ext uri="{FF2B5EF4-FFF2-40B4-BE49-F238E27FC236}">
                <a16:creationId xmlns:a16="http://schemas.microsoft.com/office/drawing/2014/main" id="{BE778CF3-4A1C-47A4-8F90-B2D5C6AB4B5F}"/>
              </a:ext>
            </a:extLst>
          </p:cNvPr>
          <p:cNvSpPr>
            <a:spLocks noGrp="1"/>
          </p:cNvSpPr>
          <p:nvPr>
            <p:ph type="ftr" sz="quarter" idx="11"/>
          </p:nvPr>
        </p:nvSpPr>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AC6EED15-3E93-4D93-BFAE-830BC099E63D}"/>
              </a:ext>
            </a:extLst>
          </p:cNvPr>
          <p:cNvSpPr>
            <a:spLocks noGrp="1"/>
          </p:cNvSpPr>
          <p:nvPr>
            <p:ph type="sldNum" sz="quarter" idx="12"/>
          </p:nvPr>
        </p:nvSpPr>
        <p:spPr/>
        <p:txBody>
          <a:bodyPr/>
          <a:lstStyle/>
          <a:p>
            <a:fld id="{1B1CF60C-C85D-47C0-8597-E3BF95F18FA3}" type="slidenum">
              <a:rPr lang="en-US" smtClean="0"/>
              <a:pPr/>
              <a:t>‹#›</a:t>
            </a:fld>
            <a:endParaRPr lang="en-US"/>
          </a:p>
        </p:txBody>
      </p:sp>
    </p:spTree>
    <p:extLst>
      <p:ext uri="{BB962C8B-B14F-4D97-AF65-F5344CB8AC3E}">
        <p14:creationId xmlns:p14="http://schemas.microsoft.com/office/powerpoint/2010/main" val="590058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Agenda">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err="1"/>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err="1"/>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err="1"/>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err="1"/>
            </a:p>
          </p:txBody>
        </p:sp>
      </p:grpSp>
      <p:pic>
        <p:nvPicPr>
          <p:cNvPr id="59" name="Picture 58" descr="A group of people in a meeting&#10;&#10;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10;&#10;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10;&#10;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1835940"/>
            <a:ext cx="6877050" cy="476187"/>
          </a:xfrm>
        </p:spPr>
        <p:txBody>
          <a:bodyPr anchor="b"/>
          <a:lstStyle>
            <a:lvl1pPr>
              <a:defRPr sz="3200">
                <a:solidFill>
                  <a:schemeClr val="accent6"/>
                </a:solidFill>
              </a:defRPr>
            </a:lvl1pPr>
          </a:lstStyle>
          <a:p>
            <a:r>
              <a:rPr lang="en-US" dirty="0"/>
              <a:t>Type Agenda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2462644"/>
            <a:ext cx="6877050" cy="3131684"/>
          </a:xfrm>
        </p:spPr>
        <p:txBody>
          <a:bodyPr/>
          <a:lstStyle>
            <a:lvl1pPr marL="457200" indent="-457200">
              <a:spcBef>
                <a:spcPts val="500"/>
              </a:spcBef>
              <a:buFont typeface="+mj-lt"/>
              <a:buAutoNum type="arabicPeriod"/>
              <a:tabLst>
                <a:tab pos="6858000" algn="r"/>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Type agenda item tab to place page #	</a:t>
            </a:r>
          </a:p>
          <a:p>
            <a:pPr lvl="0"/>
            <a:r>
              <a:rPr lang="en-US" dirty="0"/>
              <a:t>Type agenda item to match section header</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E92E821E-DD1A-4A58-83CE-8C06E9C69D1B}" type="datetime1">
              <a:rPr lang="en-US" smtClean="0"/>
              <a:t>7/11/2023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35" name="Graphic 34">
            <a:extLst>
              <a:ext uri="{FF2B5EF4-FFF2-40B4-BE49-F238E27FC236}">
                <a16:creationId xmlns:a16="http://schemas.microsoft.com/office/drawing/2014/main" id="{D190C6D3-ECC6-2342-9C67-5621F8025FF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937737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4305B-ECC0-41EA-A981-DEC3C730E771}"/>
              </a:ext>
            </a:extLst>
          </p:cNvPr>
          <p:cNvSpPr>
            <a:spLocks noGrp="1"/>
          </p:cNvSpPr>
          <p:nvPr>
            <p:ph type="title" orient="vert" hasCustomPrompt="1"/>
          </p:nvPr>
        </p:nvSpPr>
        <p:spPr>
          <a:xfrm>
            <a:off x="10083800" y="228600"/>
            <a:ext cx="1323975" cy="6172200"/>
          </a:xfrm>
        </p:spPr>
        <p:txBody>
          <a:bodyPr vert="eaVert"/>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51CFACAD-F84B-4880-9CC3-B44172266D84}"/>
              </a:ext>
            </a:extLst>
          </p:cNvPr>
          <p:cNvSpPr>
            <a:spLocks noGrp="1"/>
          </p:cNvSpPr>
          <p:nvPr>
            <p:ph type="body" orient="vert" idx="1"/>
          </p:nvPr>
        </p:nvSpPr>
        <p:spPr>
          <a:xfrm>
            <a:off x="742949" y="228600"/>
            <a:ext cx="9248775" cy="6172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E4E5D04-4CF3-49A8-AB34-94E7BD0A1DD6}"/>
              </a:ext>
            </a:extLst>
          </p:cNvPr>
          <p:cNvSpPr>
            <a:spLocks noGrp="1"/>
          </p:cNvSpPr>
          <p:nvPr>
            <p:ph type="dt" sz="half" idx="10"/>
          </p:nvPr>
        </p:nvSpPr>
        <p:spPr/>
        <p:txBody>
          <a:bodyPr/>
          <a:lstStyle/>
          <a:p>
            <a:fld id="{1B4B2B9D-1F54-4D4F-8C25-25751E2C7959}" type="datetime1">
              <a:rPr lang="en-US" smtClean="0"/>
              <a:t>7/11/2023</a:t>
            </a:fld>
            <a:endParaRPr lang="en-US" dirty="0"/>
          </a:p>
        </p:txBody>
      </p:sp>
      <p:sp>
        <p:nvSpPr>
          <p:cNvPr id="8" name="Footer Placeholder 7">
            <a:extLst>
              <a:ext uri="{FF2B5EF4-FFF2-40B4-BE49-F238E27FC236}">
                <a16:creationId xmlns:a16="http://schemas.microsoft.com/office/drawing/2014/main" id="{ED28C4DB-8024-42A5-93CC-69B4E3CC8266}"/>
              </a:ext>
            </a:extLst>
          </p:cNvPr>
          <p:cNvSpPr>
            <a:spLocks noGrp="1"/>
          </p:cNvSpPr>
          <p:nvPr>
            <p:ph type="ftr" sz="quarter" idx="11"/>
          </p:nvPr>
        </p:nvSpPr>
        <p:spPr>
          <a:xfrm rot="5400000">
            <a:off x="-1668464" y="2125663"/>
            <a:ext cx="4076702" cy="282575"/>
          </a:xfrm>
        </p:spPr>
        <p:txBody>
          <a:bodyPr/>
          <a:lstStyle/>
          <a:p>
            <a:pPr algn="l"/>
            <a:r>
              <a:rPr lang="en-US"/>
              <a:t>© The TRACOM Corporation. All Rights Reserved.</a:t>
            </a:r>
            <a:endParaRPr lang="en-US" dirty="0"/>
          </a:p>
        </p:txBody>
      </p:sp>
      <p:sp>
        <p:nvSpPr>
          <p:cNvPr id="9" name="Slide Number Placeholder 8">
            <a:extLst>
              <a:ext uri="{FF2B5EF4-FFF2-40B4-BE49-F238E27FC236}">
                <a16:creationId xmlns:a16="http://schemas.microsoft.com/office/drawing/2014/main" id="{2AACA8A4-FDE8-402C-8CAD-61B51F20B419}"/>
              </a:ext>
            </a:extLst>
          </p:cNvPr>
          <p:cNvSpPr>
            <a:spLocks noGrp="1"/>
          </p:cNvSpPr>
          <p:nvPr>
            <p:ph type="sldNum" sz="quarter" idx="12"/>
          </p:nvPr>
        </p:nvSpPr>
        <p:spPr>
          <a:xfrm rot="5400000">
            <a:off x="-16235" y="5873391"/>
            <a:ext cx="772242" cy="282575"/>
          </a:xfrm>
        </p:spPr>
        <p:txBody>
          <a:bodyPr/>
          <a:lstStyle/>
          <a:p>
            <a:fld id="{1B1CF60C-C85D-47C0-8597-E3BF95F18FA3}" type="slidenum">
              <a:rPr lang="en-US" smtClean="0"/>
              <a:pPr/>
              <a:t>‹#›</a:t>
            </a:fld>
            <a:endParaRPr lang="en-US"/>
          </a:p>
        </p:txBody>
      </p:sp>
    </p:spTree>
    <p:extLst>
      <p:ext uri="{BB962C8B-B14F-4D97-AF65-F5344CB8AC3E}">
        <p14:creationId xmlns:p14="http://schemas.microsoft.com/office/powerpoint/2010/main" val="649704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717" y="2171700"/>
            <a:ext cx="9855200" cy="3833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440267" y="368301"/>
            <a:ext cx="6688667" cy="1663700"/>
          </a:xfr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1246587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err="1"/>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err="1"/>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err="1"/>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err="1"/>
            </a:p>
          </p:txBody>
        </p:sp>
      </p:grpSp>
      <p:pic>
        <p:nvPicPr>
          <p:cNvPr id="59" name="Picture 58" descr="A group of people in a meeting&#10;&#10;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10;&#10;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10;&#10;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4800">
                <a:solidFill>
                  <a:schemeClr val="accent1">
                    <a:lumMod val="75000"/>
                  </a:schemeClr>
                </a:solidFill>
              </a:defRPr>
            </a:lvl1pPr>
          </a:lstStyle>
          <a:p>
            <a:r>
              <a:rPr lang="en-US" dirty="0"/>
              <a:t>Type Section Header Title in Initial Caps</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65582"/>
            <a:ext cx="6877050" cy="13462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Header Should Match Agenda</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500B6D5-96C4-447E-83A9-4E4F0CA56CF2}" type="datetime1">
              <a:rPr lang="en-US" smtClean="0"/>
              <a:t>7/11/2023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6952115"/>
            <a:ext cx="2743200" cy="282575"/>
          </a:xfrm>
        </p:spPr>
        <p:txBody>
          <a:bodyPr/>
          <a:lstStyle/>
          <a:p>
            <a:fld id="{1B1CF60C-C85D-47C0-8597-E3BF95F18FA3}" type="slidenum">
              <a:rPr lang="en-US" smtClean="0"/>
              <a:t>‹#›</a:t>
            </a:fld>
            <a:endParaRPr lang="en-US" dirty="0"/>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35" name="Graphic 34">
            <a:extLst>
              <a:ext uri="{FF2B5EF4-FFF2-40B4-BE49-F238E27FC236}">
                <a16:creationId xmlns:a16="http://schemas.microsoft.com/office/drawing/2014/main" id="{F116EB70-6337-3A4D-A213-EEC717F8DCA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677602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Closing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9F33B8A-1998-430C-8604-E8C3436296BA}"/>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88323987-A719-49AC-9E83-9B278C519FA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961E97B1-92A6-4726-B1B4-4F8F2E0F7655}"/>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1" name="Picture 40" descr="A group of people in a meeting&#10;&#10;Description automatically generated">
              <a:extLst>
                <a:ext uri="{FF2B5EF4-FFF2-40B4-BE49-F238E27FC236}">
                  <a16:creationId xmlns:a16="http://schemas.microsoft.com/office/drawing/2014/main" id="{12856149-190A-441B-B431-D3C2E1778811}"/>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err="1"/>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err="1"/>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err="1"/>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err="1"/>
            </a:p>
          </p:txBody>
        </p:sp>
      </p:grpSp>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5"/>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2800" b="0">
                <a:solidFill>
                  <a:schemeClr val="accent1">
                    <a:lumMod val="75000"/>
                  </a:schemeClr>
                </a:solidFill>
              </a:defRPr>
            </a:lvl1pPr>
          </a:lstStyle>
          <a:p>
            <a:r>
              <a:rPr lang="en-US" dirty="0"/>
              <a:t>Firstname Lastname |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03726"/>
            <a:ext cx="6877050" cy="1408112"/>
          </a:xfrm>
        </p:spPr>
        <p:txBody>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 name@company.com | t. 123.456.7890</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361B4B5-103A-45AF-ADAD-F8D66381BDB0}" type="datetime1">
              <a:rPr lang="en-US" smtClean="0"/>
              <a:t>7/11/2023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7002414"/>
            <a:ext cx="2743200" cy="282575"/>
          </a:xfrm>
        </p:spPr>
        <p:txBody>
          <a:bodyPr/>
          <a:lstStyle/>
          <a:p>
            <a:r>
              <a:rPr lang="en-US"/>
              <a:t>‹#›</a:t>
            </a:r>
            <a:endParaRPr lang="en-US" dirty="0"/>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42" name="Graphic 41">
            <a:extLst>
              <a:ext uri="{FF2B5EF4-FFF2-40B4-BE49-F238E27FC236}">
                <a16:creationId xmlns:a16="http://schemas.microsoft.com/office/drawing/2014/main" id="{14294BB2-DC4D-8A4E-B1E2-D9D1C2092C0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2111222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gnature Slide">
    <p:spTree>
      <p:nvGrpSpPr>
        <p:cNvPr id="1" name=""/>
        <p:cNvGrpSpPr/>
        <p:nvPr/>
      </p:nvGrpSpPr>
      <p:grpSpPr>
        <a:xfrm>
          <a:off x="0" y="0"/>
          <a:ext cx="0" cy="0"/>
          <a:chOff x="0" y="0"/>
          <a:chExt cx="0" cy="0"/>
        </a:xfrm>
      </p:grpSpPr>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2"/>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125464AF-9969-4375-B4CB-2960B4041061}" type="datetime1">
              <a:rPr lang="en-US" smtClean="0"/>
              <a:t>7/11/2023</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26" name="Graphic 25">
            <a:extLst>
              <a:ext uri="{FF2B5EF4-FFF2-40B4-BE49-F238E27FC236}">
                <a16:creationId xmlns:a16="http://schemas.microsoft.com/office/drawing/2014/main" id="{9885B83B-869D-4EA9-A147-5D5EE91C595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3910" y="3107711"/>
            <a:ext cx="2660796" cy="663588"/>
          </a:xfrm>
          <a:prstGeom prst="rect">
            <a:avLst/>
          </a:prstGeom>
        </p:spPr>
      </p:pic>
      <p:pic>
        <p:nvPicPr>
          <p:cNvPr id="27" name="Graphic 26">
            <a:extLst>
              <a:ext uri="{FF2B5EF4-FFF2-40B4-BE49-F238E27FC236}">
                <a16:creationId xmlns:a16="http://schemas.microsoft.com/office/drawing/2014/main" id="{68068862-A429-42B3-B41D-04DB17E453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06872" y="3193889"/>
            <a:ext cx="2501458" cy="508265"/>
          </a:xfrm>
          <a:prstGeom prst="rect">
            <a:avLst/>
          </a:prstGeom>
        </p:spPr>
      </p:pic>
      <p:cxnSp>
        <p:nvCxnSpPr>
          <p:cNvPr id="8" name="Straight Connector 7">
            <a:extLst>
              <a:ext uri="{FF2B5EF4-FFF2-40B4-BE49-F238E27FC236}">
                <a16:creationId xmlns:a16="http://schemas.microsoft.com/office/drawing/2014/main" id="{D0CD8FAE-6130-4AAB-A30F-E02ED2EDDEBA}"/>
              </a:ext>
            </a:extLst>
          </p:cNvPr>
          <p:cNvCxnSpPr/>
          <p:nvPr userDrawn="1"/>
        </p:nvCxnSpPr>
        <p:spPr>
          <a:xfrm>
            <a:off x="4170363" y="3102788"/>
            <a:ext cx="0" cy="668511"/>
          </a:xfrm>
          <a:prstGeom prst="line">
            <a:avLst/>
          </a:prstGeom>
          <a:ln w="15875" cap="rnd">
            <a:roun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3F16326-7F7D-409C-AC6F-37EC2FBA0C3E}"/>
              </a:ext>
            </a:extLst>
          </p:cNvPr>
          <p:cNvGrpSpPr/>
          <p:nvPr userDrawn="1"/>
        </p:nvGrpSpPr>
        <p:grpSpPr>
          <a:xfrm>
            <a:off x="6426210" y="0"/>
            <a:ext cx="5765790" cy="6859964"/>
            <a:chOff x="6426210" y="0"/>
            <a:chExt cx="5765790" cy="6859964"/>
          </a:xfrm>
        </p:grpSpPr>
        <p:pic>
          <p:nvPicPr>
            <p:cNvPr id="44" name="Picture 43" descr="Two people looking at a computer&#10;&#10;Description automatically generated with medium confidence">
              <a:extLst>
                <a:ext uri="{FF2B5EF4-FFF2-40B4-BE49-F238E27FC236}">
                  <a16:creationId xmlns:a16="http://schemas.microsoft.com/office/drawing/2014/main" id="{32903F71-96CF-49D2-B1B4-6CA690487198}"/>
                </a:ext>
              </a:extLst>
            </p:cNvPr>
            <p:cNvPicPr>
              <a:picLocks noChangeAspect="1"/>
            </p:cNvPicPr>
            <p:nvPr userDrawn="1"/>
          </p:nvPicPr>
          <p:blipFill>
            <a:blip r:embed="rId7"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45" name="Picture 44" descr="A person working on a computer&#10;&#10;Description automatically generated with low confidence">
              <a:extLst>
                <a:ext uri="{FF2B5EF4-FFF2-40B4-BE49-F238E27FC236}">
                  <a16:creationId xmlns:a16="http://schemas.microsoft.com/office/drawing/2014/main" id="{EF8D58C6-4016-4D91-B4A4-E0179A5C2CF9}"/>
                </a:ext>
              </a:extLst>
            </p:cNvPr>
            <p:cNvPicPr>
              <a:picLocks noChangeAspect="1"/>
            </p:cNvPicPr>
            <p:nvPr userDrawn="1"/>
          </p:nvPicPr>
          <p:blipFill rotWithShape="1">
            <a:blip r:embed="rId8"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6" name="Picture 45" descr="A group of people in a meeting&#10;&#10;Description automatically generated">
              <a:extLst>
                <a:ext uri="{FF2B5EF4-FFF2-40B4-BE49-F238E27FC236}">
                  <a16:creationId xmlns:a16="http://schemas.microsoft.com/office/drawing/2014/main" id="{7033D526-68FE-4626-AC01-5FCEF4CC4CC9}"/>
                </a:ext>
              </a:extLst>
            </p:cNvPr>
            <p:cNvPicPr>
              <a:picLocks noChangeAspect="1"/>
            </p:cNvPicPr>
            <p:nvPr userDrawn="1"/>
          </p:nvPicPr>
          <p:blipFill>
            <a:blip r:embed="rId9"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47" name="Group 46">
            <a:extLst>
              <a:ext uri="{FF2B5EF4-FFF2-40B4-BE49-F238E27FC236}">
                <a16:creationId xmlns:a16="http://schemas.microsoft.com/office/drawing/2014/main" id="{CEFE37EA-8206-44AE-9921-4291904C7EB4}"/>
              </a:ext>
            </a:extLst>
          </p:cNvPr>
          <p:cNvGrpSpPr/>
          <p:nvPr userDrawn="1"/>
        </p:nvGrpSpPr>
        <p:grpSpPr>
          <a:xfrm>
            <a:off x="5695097" y="-855610"/>
            <a:ext cx="7667386" cy="7729121"/>
            <a:chOff x="5695097" y="-855610"/>
            <a:chExt cx="7667386" cy="7729121"/>
          </a:xfrm>
        </p:grpSpPr>
        <p:sp>
          <p:nvSpPr>
            <p:cNvPr id="48" name="Right Triangle 47">
              <a:extLst>
                <a:ext uri="{FF2B5EF4-FFF2-40B4-BE49-F238E27FC236}">
                  <a16:creationId xmlns:a16="http://schemas.microsoft.com/office/drawing/2014/main" id="{852F8D78-2048-4EF5-83E8-835A64D79557}"/>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9" name="Freeform: Shape 48">
              <a:extLst>
                <a:ext uri="{FF2B5EF4-FFF2-40B4-BE49-F238E27FC236}">
                  <a16:creationId xmlns:a16="http://schemas.microsoft.com/office/drawing/2014/main" id="{A9B3D0E2-8C81-4DF0-BFB3-65CF23A36B2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err="1"/>
            </a:p>
          </p:txBody>
        </p:sp>
        <p:sp>
          <p:nvSpPr>
            <p:cNvPr id="50" name="Freeform: Shape 49">
              <a:extLst>
                <a:ext uri="{FF2B5EF4-FFF2-40B4-BE49-F238E27FC236}">
                  <a16:creationId xmlns:a16="http://schemas.microsoft.com/office/drawing/2014/main" id="{FEC7BF9C-66AF-4A3B-BE21-09F358FF9F4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err="1"/>
            </a:p>
          </p:txBody>
        </p:sp>
        <p:sp>
          <p:nvSpPr>
            <p:cNvPr id="51" name="Right Triangle 50">
              <a:extLst>
                <a:ext uri="{FF2B5EF4-FFF2-40B4-BE49-F238E27FC236}">
                  <a16:creationId xmlns:a16="http://schemas.microsoft.com/office/drawing/2014/main" id="{2AA44CEE-B659-46DA-A301-C82C6037104E}"/>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52" name="Right Triangle 51">
              <a:extLst>
                <a:ext uri="{FF2B5EF4-FFF2-40B4-BE49-F238E27FC236}">
                  <a16:creationId xmlns:a16="http://schemas.microsoft.com/office/drawing/2014/main" id="{4466DBCC-CF94-4DC4-8776-A1C467D75A8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53" name="Freeform: Shape 52">
              <a:extLst>
                <a:ext uri="{FF2B5EF4-FFF2-40B4-BE49-F238E27FC236}">
                  <a16:creationId xmlns:a16="http://schemas.microsoft.com/office/drawing/2014/main" id="{250FB661-0DED-4055-BACA-851623995859}"/>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54" name="Freeform: Shape 53">
              <a:extLst>
                <a:ext uri="{FF2B5EF4-FFF2-40B4-BE49-F238E27FC236}">
                  <a16:creationId xmlns:a16="http://schemas.microsoft.com/office/drawing/2014/main" id="{EB827554-5FF8-4823-BA28-0360ED9CFD14}"/>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err="1"/>
            </a:p>
          </p:txBody>
        </p:sp>
        <p:sp>
          <p:nvSpPr>
            <p:cNvPr id="57" name="Freeform: Shape 56">
              <a:extLst>
                <a:ext uri="{FF2B5EF4-FFF2-40B4-BE49-F238E27FC236}">
                  <a16:creationId xmlns:a16="http://schemas.microsoft.com/office/drawing/2014/main" id="{0F338CC7-7F76-42FD-BE32-24A37BFFEF36}"/>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60" name="Right Triangle 48">
              <a:extLst>
                <a:ext uri="{FF2B5EF4-FFF2-40B4-BE49-F238E27FC236}">
                  <a16:creationId xmlns:a16="http://schemas.microsoft.com/office/drawing/2014/main" id="{9BA116C9-6FC9-4B29-B6E3-FDEC7A5B0E78}"/>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61" name="Right Triangle 48">
              <a:extLst>
                <a:ext uri="{FF2B5EF4-FFF2-40B4-BE49-F238E27FC236}">
                  <a16:creationId xmlns:a16="http://schemas.microsoft.com/office/drawing/2014/main" id="{2A08C1FA-3148-4D56-8B82-FA4B9D20CCC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62" name="Freeform: Shape 61">
              <a:extLst>
                <a:ext uri="{FF2B5EF4-FFF2-40B4-BE49-F238E27FC236}">
                  <a16:creationId xmlns:a16="http://schemas.microsoft.com/office/drawing/2014/main" id="{DE42F703-6FAA-487A-A221-013C47B049EA}"/>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err="1"/>
            </a:p>
          </p:txBody>
        </p:sp>
      </p:grpSp>
    </p:spTree>
    <p:extLst>
      <p:ext uri="{BB962C8B-B14F-4D97-AF65-F5344CB8AC3E}">
        <p14:creationId xmlns:p14="http://schemas.microsoft.com/office/powerpoint/2010/main" val="60723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lvl1pPr>
              <a:defRPr/>
            </a:lvl1p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lvl1pPr>
              <a:defRPr/>
            </a:lvl1p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0621D500-F8BD-4EAF-B47A-AE122700FD31}" type="datetime1">
              <a:rPr lang="en-US" smtClean="0"/>
              <a:t>7/11/2023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E0F663B7-96C8-49AD-A671-DEF76396F29D}"/>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420744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lvl1pPr>
              <a:defRPr/>
            </a:lvl1p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lvl1pPr>
              <a:defRPr/>
            </a:lvl1p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7D0DAB1F-6912-4368-98ED-A0E5827D427E}" type="datetime1">
              <a:rPr lang="en-US" smtClean="0"/>
              <a:t>7/11/2023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lvl1pPr algn="l">
              <a:defRPr/>
            </a:lvl1pPr>
          </a:lstStyle>
          <a:p>
            <a:r>
              <a:rPr lang="en-US" dirty="0"/>
              <a:t>© The TRACOM Corporation. All Rights Reserved.</a:t>
            </a:r>
          </a:p>
        </p:txBody>
      </p:sp>
      <p:sp>
        <p:nvSpPr>
          <p:cNvPr id="8" name="Text Placeholder 7">
            <a:extLst>
              <a:ext uri="{FF2B5EF4-FFF2-40B4-BE49-F238E27FC236}">
                <a16:creationId xmlns:a16="http://schemas.microsoft.com/office/drawing/2014/main" id="{A8C88795-F4EF-46C5-B84F-80E8878D2980}"/>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defRPr/>
            </a:lvl2pPr>
          </a:lstStyle>
          <a:p>
            <a:pPr lvl="0"/>
            <a:r>
              <a:rPr lang="en-US" dirty="0"/>
              <a:t>Type subhead in sentence case I Align to bottom of placeholder if desired</a:t>
            </a:r>
          </a:p>
        </p:txBody>
      </p:sp>
      <p:sp>
        <p:nvSpPr>
          <p:cNvPr id="10" name="Text Placeholder 7">
            <a:extLst>
              <a:ext uri="{FF2B5EF4-FFF2-40B4-BE49-F238E27FC236}">
                <a16:creationId xmlns:a16="http://schemas.microsoft.com/office/drawing/2014/main" id="{A9C07605-B884-42EC-9812-4EF3643AF90C}"/>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213041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07271"/>
          </a:xfrm>
        </p:spPr>
        <p:txBody>
          <a:bodyPr/>
          <a:lstStyle>
            <a:lvl1pPr>
              <a:defRPr/>
            </a:lvl1pPr>
          </a:lstStyle>
          <a:p>
            <a:pPr lvl="0"/>
            <a:r>
              <a:rPr lang="en-US" dirty="0"/>
              <a:t>Start typing for paragraph formatting (no bullet point). To add bullet point, place cursor at front of sentence, then hit Tab.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07270"/>
          </a:xfrm>
        </p:spPr>
        <p:txBody>
          <a:bodyPr/>
          <a:lstStyle>
            <a:lvl1pPr>
              <a:defRPr/>
            </a:lvl1pPr>
          </a:lstStyle>
          <a:p>
            <a:pPr lvl="0"/>
            <a:r>
              <a:rPr lang="en-US" dirty="0"/>
              <a:t>Start typing for paragraph formatting (no bullet point). To add bullet point, place cursor at front of sentence, then his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DB75215C-EC24-415F-80D5-6159F4671CA9}" type="datetime1">
              <a:rPr lang="en-US" smtClean="0"/>
              <a:t>7/11/2023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rPr lang="en-US" dirty="0"/>
              <a:t>© The TRACOM Corporation. All Rights Reserved.</a:t>
            </a:r>
          </a:p>
        </p:txBody>
      </p:sp>
      <p:sp>
        <p:nvSpPr>
          <p:cNvPr id="10" name="Text Placeholder 7">
            <a:extLst>
              <a:ext uri="{FF2B5EF4-FFF2-40B4-BE49-F238E27FC236}">
                <a16:creationId xmlns:a16="http://schemas.microsoft.com/office/drawing/2014/main" id="{91BE07B5-390E-45C7-AE85-798FF3F3DB6C}"/>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2653681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27439"/>
          </a:xfrm>
        </p:spPr>
        <p:txBody>
          <a:bodyPr/>
          <a:lstStyle>
            <a:lvl1pPr>
              <a:defRPr/>
            </a:lvl1pPr>
          </a:lstStyle>
          <a:p>
            <a:pPr lvl="0"/>
            <a:r>
              <a:rPr lang="en-US" dirty="0"/>
              <a:t>Start typing for paragraph formatting (no bullet point). To add bullet point, place cursor at front of sentence, then hit Tab.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27438"/>
          </a:xfrm>
        </p:spPr>
        <p:txBody>
          <a:bodyPr/>
          <a:lstStyle>
            <a:lvl1pPr>
              <a:defRPr/>
            </a:lvl1pPr>
          </a:lstStyle>
          <a:p>
            <a:pPr lvl="0"/>
            <a:r>
              <a:rPr lang="en-US" dirty="0"/>
              <a:t>Start typing for paragraph formatting (no bullet point). To add bullet point, place cursor at front of sentence, then his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E47CD23E-9A54-4F4B-9C78-BBB063CC6D04}" type="datetime1">
              <a:rPr lang="en-US" smtClean="0"/>
              <a:t>7/11/2023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7">
            <a:extLst>
              <a:ext uri="{FF2B5EF4-FFF2-40B4-BE49-F238E27FC236}">
                <a16:creationId xmlns:a16="http://schemas.microsoft.com/office/drawing/2014/main" id="{CC9B9968-5CD2-4549-A4A4-5365F34460E4}"/>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defRPr/>
            </a:lvl2pPr>
          </a:lstStyle>
          <a:p>
            <a:pPr lvl="0"/>
            <a:r>
              <a:rPr lang="en-US" dirty="0"/>
              <a:t>Type subhead in sentence case I Align to bottom of placeholder if desired</a:t>
            </a:r>
          </a:p>
        </p:txBody>
      </p:sp>
      <p:sp>
        <p:nvSpPr>
          <p:cNvPr id="10" name="Text Placeholder 7">
            <a:extLst>
              <a:ext uri="{FF2B5EF4-FFF2-40B4-BE49-F238E27FC236}">
                <a16:creationId xmlns:a16="http://schemas.microsoft.com/office/drawing/2014/main" id="{B015E535-C772-45C6-816B-FA3EF3E7AC82}"/>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4140782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2F3061-02CE-4D1A-94DF-EF8EA75D6B3F}"/>
              </a:ext>
            </a:extLst>
          </p:cNvPr>
          <p:cNvSpPr>
            <a:spLocks noGrp="1"/>
          </p:cNvSpPr>
          <p:nvPr userDrawn="1">
            <p:ph type="body" idx="1"/>
          </p:nvPr>
        </p:nvSpPr>
        <p:spPr>
          <a:xfrm>
            <a:off x="228600" y="2316163"/>
            <a:ext cx="11734800" cy="362830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6" name="Freeform: Shape 195">
            <a:extLst>
              <a:ext uri="{FF2B5EF4-FFF2-40B4-BE49-F238E27FC236}">
                <a16:creationId xmlns:a16="http://schemas.microsoft.com/office/drawing/2014/main" id="{FEC0259E-9B7E-40F8-B4F5-FCB2507CF1C8}"/>
              </a:ext>
            </a:extLst>
          </p:cNvPr>
          <p:cNvSpPr/>
          <p:nvPr/>
        </p:nvSpPr>
        <p:spPr>
          <a:xfrm rot="16200000" flipV="1">
            <a:off x="11503509"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D1D3D4">
              <a:alpha val="22000"/>
            </a:srgbClr>
          </a:solidFill>
          <a:ln w="14671" cap="flat">
            <a:noFill/>
            <a:prstDash val="solid"/>
            <a:miter/>
          </a:ln>
        </p:spPr>
        <p:txBody>
          <a:bodyPr wrap="square" rtlCol="0" anchor="ctr">
            <a:noAutofit/>
          </a:bodyPr>
          <a:lstStyle/>
          <a:p>
            <a:endParaRPr lang="en-US" b="0" i="0" u="none"/>
          </a:p>
        </p:txBody>
      </p:sp>
      <p:sp>
        <p:nvSpPr>
          <p:cNvPr id="185" name="Freeform: Shape 184">
            <a:extLst>
              <a:ext uri="{FF2B5EF4-FFF2-40B4-BE49-F238E27FC236}">
                <a16:creationId xmlns:a16="http://schemas.microsoft.com/office/drawing/2014/main" id="{3682287F-C19C-4774-825E-E27BD81C98A9}"/>
              </a:ext>
            </a:extLst>
          </p:cNvPr>
          <p:cNvSpPr/>
          <p:nvPr/>
        </p:nvSpPr>
        <p:spPr>
          <a:xfrm rot="16200000" flipV="1">
            <a:off x="11776704"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E6E7E8">
              <a:alpha val="22000"/>
            </a:srgbClr>
          </a:solidFill>
          <a:ln w="14671" cap="flat">
            <a:noFill/>
            <a:prstDash val="solid"/>
            <a:miter/>
          </a:ln>
        </p:spPr>
        <p:txBody>
          <a:bodyPr wrap="square" rtlCol="0" anchor="ctr">
            <a:noAutofit/>
          </a:bodyPr>
          <a:lstStyle/>
          <a:p>
            <a:endParaRPr lang="en-US"/>
          </a:p>
        </p:txBody>
      </p:sp>
      <p:sp>
        <p:nvSpPr>
          <p:cNvPr id="186" name="Freeform: Shape 185">
            <a:extLst>
              <a:ext uri="{FF2B5EF4-FFF2-40B4-BE49-F238E27FC236}">
                <a16:creationId xmlns:a16="http://schemas.microsoft.com/office/drawing/2014/main" id="{CBA6B417-F76F-44FD-B71C-D42A4D2DB29A}"/>
              </a:ext>
            </a:extLst>
          </p:cNvPr>
          <p:cNvSpPr/>
          <p:nvPr/>
        </p:nvSpPr>
        <p:spPr>
          <a:xfrm rot="16200000" flipV="1">
            <a:off x="10949233"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22000"/>
            </a:srgbClr>
          </a:solidFill>
          <a:ln w="14671" cap="flat">
            <a:noFill/>
            <a:prstDash val="solid"/>
            <a:miter/>
          </a:ln>
        </p:spPr>
        <p:txBody>
          <a:bodyPr wrap="square" rtlCol="0" anchor="ctr">
            <a:noAutofit/>
          </a:bodyPr>
          <a:lstStyle/>
          <a:p>
            <a:endParaRPr lang="en-US"/>
          </a:p>
        </p:txBody>
      </p:sp>
      <p:grpSp>
        <p:nvGrpSpPr>
          <p:cNvPr id="10" name="Group 9">
            <a:extLst>
              <a:ext uri="{FF2B5EF4-FFF2-40B4-BE49-F238E27FC236}">
                <a16:creationId xmlns:a16="http://schemas.microsoft.com/office/drawing/2014/main" id="{E1A16550-665D-4B2D-BDD5-F5D4FAFF9149}"/>
              </a:ext>
            </a:extLst>
          </p:cNvPr>
          <p:cNvGrpSpPr/>
          <p:nvPr userDrawn="1"/>
        </p:nvGrpSpPr>
        <p:grpSpPr>
          <a:xfrm>
            <a:off x="8204188" y="2743197"/>
            <a:ext cx="3961299" cy="4207634"/>
            <a:chOff x="8204188" y="2743197"/>
            <a:chExt cx="3961299" cy="4207634"/>
          </a:xfrm>
        </p:grpSpPr>
        <p:grpSp>
          <p:nvGrpSpPr>
            <p:cNvPr id="9" name="Group 8">
              <a:extLst>
                <a:ext uri="{FF2B5EF4-FFF2-40B4-BE49-F238E27FC236}">
                  <a16:creationId xmlns:a16="http://schemas.microsoft.com/office/drawing/2014/main" id="{C9B8ED43-53DD-4294-85D7-4E85B1C5E707}"/>
                </a:ext>
              </a:extLst>
            </p:cNvPr>
            <p:cNvGrpSpPr/>
            <p:nvPr userDrawn="1"/>
          </p:nvGrpSpPr>
          <p:grpSpPr>
            <a:xfrm>
              <a:off x="8204188" y="2743197"/>
              <a:ext cx="3961299" cy="4207634"/>
              <a:chOff x="8204188" y="2743197"/>
              <a:chExt cx="3961299" cy="4207634"/>
            </a:xfrm>
          </p:grpSpPr>
          <p:sp>
            <p:nvSpPr>
              <p:cNvPr id="244" name="Freeform: Shape 243">
                <a:extLst>
                  <a:ext uri="{FF2B5EF4-FFF2-40B4-BE49-F238E27FC236}">
                    <a16:creationId xmlns:a16="http://schemas.microsoft.com/office/drawing/2014/main" id="{45937B76-EA83-43F1-AEFD-FE57D415AD4D}"/>
                  </a:ext>
                </a:extLst>
              </p:cNvPr>
              <p:cNvSpPr/>
              <p:nvPr/>
            </p:nvSpPr>
            <p:spPr>
              <a:xfrm rot="16200000" flipV="1">
                <a:off x="10324364"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10B7268D-60AF-4113-B8E7-8ED3585DF130}"/>
                  </a:ext>
                </a:extLst>
              </p:cNvPr>
              <p:cNvSpPr/>
              <p:nvPr/>
            </p:nvSpPr>
            <p:spPr>
              <a:xfrm rot="16200000" flipV="1">
                <a:off x="9003930"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50BF5643-3B58-4314-B684-858ABBD8BF15}"/>
                  </a:ext>
                </a:extLst>
              </p:cNvPr>
              <p:cNvSpPr/>
              <p:nvPr/>
            </p:nvSpPr>
            <p:spPr>
              <a:xfrm rot="16200000" flipV="1">
                <a:off x="9664147" y="4905481"/>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A7A9AC">
                  <a:alpha val="22000"/>
                </a:srgbClr>
              </a:solidFill>
              <a:ln w="14671"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072A6F2B-5B4E-4E31-A4AE-505BAF2EAF5C}"/>
                  </a:ext>
                </a:extLst>
              </p:cNvPr>
              <p:cNvSpPr/>
              <p:nvPr/>
            </p:nvSpPr>
            <p:spPr>
              <a:xfrm rot="16200000" flipV="1">
                <a:off x="11644797" y="452417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F8113714-C9B6-443F-8702-F3968753EDFF}"/>
                  </a:ext>
                </a:extLst>
              </p:cNvPr>
              <p:cNvSpPr/>
              <p:nvPr/>
            </p:nvSpPr>
            <p:spPr>
              <a:xfrm rot="16200000" flipV="1">
                <a:off x="10324364"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A97CC913-B683-4C7F-94BE-2B6C4A518EFB}"/>
                  </a:ext>
                </a:extLst>
              </p:cNvPr>
              <p:cNvSpPr/>
              <p:nvPr/>
            </p:nvSpPr>
            <p:spPr>
              <a:xfrm rot="16200000" flipV="1">
                <a:off x="11644797"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BBF203F6-A3DE-464D-8A05-FF9E3D136DA5}"/>
                  </a:ext>
                </a:extLst>
              </p:cNvPr>
              <p:cNvSpPr/>
              <p:nvPr/>
            </p:nvSpPr>
            <p:spPr>
              <a:xfrm rot="16200000" flipV="1">
                <a:off x="8343714"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F1F2F2">
                  <a:alpha val="22000"/>
                </a:srgbClr>
              </a:solidFill>
              <a:ln w="14671"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C56A773A-BB05-443F-AF33-FB20A1C426DF}"/>
                  </a:ext>
                </a:extLst>
              </p:cNvPr>
              <p:cNvSpPr/>
              <p:nvPr/>
            </p:nvSpPr>
            <p:spPr>
              <a:xfrm rot="16200000" flipV="1">
                <a:off x="9664147"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041E90D1-515A-4083-8A7B-ECE1FC40A623}"/>
                  </a:ext>
                </a:extLst>
              </p:cNvPr>
              <p:cNvSpPr/>
              <p:nvPr/>
            </p:nvSpPr>
            <p:spPr>
              <a:xfrm rot="16200000" flipV="1">
                <a:off x="9003930"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BAE56859-6646-4BAE-92B8-7DF42AD4A1D5}"/>
                  </a:ext>
                </a:extLst>
              </p:cNvPr>
              <p:cNvSpPr/>
              <p:nvPr/>
            </p:nvSpPr>
            <p:spPr>
              <a:xfrm rot="16200000" flipV="1">
                <a:off x="8343713"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D1D3D4">
                  <a:alpha val="22000"/>
                </a:srgbClr>
              </a:solidFill>
              <a:ln w="14671"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BEF13969-49E6-4445-809B-C3303ABA060B}"/>
                  </a:ext>
                </a:extLst>
              </p:cNvPr>
              <p:cNvSpPr/>
              <p:nvPr/>
            </p:nvSpPr>
            <p:spPr>
              <a:xfrm rot="16200000" flipV="1">
                <a:off x="8343714"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D1D3D4">
                  <a:alpha val="22000"/>
                </a:srgbClr>
              </a:solidFill>
              <a:ln w="14671"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99E505AC-A46E-4F9E-A2E9-69BA49CB6FE5}"/>
                  </a:ext>
                </a:extLst>
              </p:cNvPr>
              <p:cNvSpPr/>
              <p:nvPr/>
            </p:nvSpPr>
            <p:spPr>
              <a:xfrm rot="16200000" flipV="1">
                <a:off x="10984580" y="3380675"/>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E6E7E8">
                  <a:alpha val="22000"/>
                </a:srgbClr>
              </a:solidFill>
              <a:ln w="14671"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58C0CA58-5B2E-4442-A526-BBCF5F823F10}"/>
                  </a:ext>
                </a:extLst>
              </p:cNvPr>
              <p:cNvSpPr/>
              <p:nvPr/>
            </p:nvSpPr>
            <p:spPr>
              <a:xfrm rot="16200000" flipV="1">
                <a:off x="9003930" y="6048977"/>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3BE8622E-4F86-4284-A31D-CFCE7635B3A6}"/>
                  </a:ext>
                </a:extLst>
              </p:cNvPr>
              <p:cNvSpPr/>
              <p:nvPr/>
            </p:nvSpPr>
            <p:spPr>
              <a:xfrm rot="16200000" flipV="1">
                <a:off x="9664146"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BCBEC0">
                  <a:alpha val="22000"/>
                </a:srgbClr>
              </a:solidFill>
              <a:ln w="14671"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CC368D64-3D84-48A7-A85F-796387CB56AD}"/>
                  </a:ext>
                </a:extLst>
              </p:cNvPr>
              <p:cNvSpPr/>
              <p:nvPr/>
            </p:nvSpPr>
            <p:spPr>
              <a:xfrm rot="16200000" flipV="1">
                <a:off x="10984579" y="6430141"/>
                <a:ext cx="381165" cy="660216"/>
              </a:xfrm>
              <a:custGeom>
                <a:avLst/>
                <a:gdLst>
                  <a:gd name="connsiteX0" fmla="*/ 381166 w 381165"/>
                  <a:gd name="connsiteY0" fmla="*/ 660217 h 660216"/>
                  <a:gd name="connsiteX1" fmla="*/ 0 w 381165"/>
                  <a:gd name="connsiteY1" fmla="*/ 0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381166" y="660217"/>
                    </a:moveTo>
                    <a:lnTo>
                      <a:pt x="0" y="0"/>
                    </a:lnTo>
                    <a:lnTo>
                      <a:pt x="381166" y="660217"/>
                    </a:lnTo>
                    <a:close/>
                  </a:path>
                </a:pathLst>
              </a:custGeom>
              <a:solidFill>
                <a:srgbClr val="D1D3D4">
                  <a:alpha val="22000"/>
                </a:srgbClr>
              </a:solidFill>
              <a:ln w="14671"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4E75E842-BB8C-4B5D-B705-3293226B50DF}"/>
                  </a:ext>
                </a:extLst>
              </p:cNvPr>
              <p:cNvSpPr/>
              <p:nvPr/>
            </p:nvSpPr>
            <p:spPr>
              <a:xfrm rot="16200000" flipV="1">
                <a:off x="10984580"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817EA061-E6EC-4084-8BC2-9A1A74ADACA7}"/>
                  </a:ext>
                </a:extLst>
              </p:cNvPr>
              <p:cNvSpPr/>
              <p:nvPr/>
            </p:nvSpPr>
            <p:spPr>
              <a:xfrm rot="16200000" flipV="1">
                <a:off x="11644797"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1F733C60-08E5-4BDA-A194-4C350A88172C}"/>
                  </a:ext>
                </a:extLst>
              </p:cNvPr>
              <p:cNvSpPr/>
              <p:nvPr/>
            </p:nvSpPr>
            <p:spPr>
              <a:xfrm rot="16200000" flipV="1">
                <a:off x="10324364"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9EA53B86-934E-4EB4-B089-658F40263C13}"/>
                  </a:ext>
                </a:extLst>
              </p:cNvPr>
              <p:cNvSpPr/>
              <p:nvPr/>
            </p:nvSpPr>
            <p:spPr>
              <a:xfrm rot="16200000" flipV="1">
                <a:off x="9509949" y="2743197"/>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E6E7E8">
                  <a:alpha val="22000"/>
                </a:srgbClr>
              </a:solidFill>
              <a:ln w="14671"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E26DB028-B116-4F75-9BB1-9CF1988DDC3E}"/>
                  </a:ext>
                </a:extLst>
              </p:cNvPr>
              <p:cNvSpPr/>
              <p:nvPr/>
            </p:nvSpPr>
            <p:spPr>
              <a:xfrm rot="16200000" flipV="1">
                <a:off x="11490599"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A47A54A0-FB1A-4047-87CB-00EAEB1A8D66}"/>
                  </a:ext>
                </a:extLst>
              </p:cNvPr>
              <p:cNvSpPr/>
              <p:nvPr/>
            </p:nvSpPr>
            <p:spPr>
              <a:xfrm rot="16200000" flipV="1">
                <a:off x="11454214"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E6E7E8">
                  <a:alpha val="22000"/>
                </a:srgbClr>
              </a:solidFill>
              <a:ln w="14671"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64FDCCB7-1659-4D5A-8BD3-9EA8062822B6}"/>
                  </a:ext>
                </a:extLst>
              </p:cNvPr>
              <p:cNvSpPr/>
              <p:nvPr/>
            </p:nvSpPr>
            <p:spPr>
              <a:xfrm rot="16200000" flipV="1">
                <a:off x="11454141" y="4714825"/>
                <a:ext cx="762476" cy="660216"/>
              </a:xfrm>
              <a:custGeom>
                <a:avLst/>
                <a:gdLst>
                  <a:gd name="connsiteX0" fmla="*/ 762476 w 762476"/>
                  <a:gd name="connsiteY0" fmla="*/ 660217 h 660216"/>
                  <a:gd name="connsiteX1" fmla="*/ 381312 w 762476"/>
                  <a:gd name="connsiteY1" fmla="*/ 0 h 660216"/>
                  <a:gd name="connsiteX2" fmla="*/ 0 w 762476"/>
                  <a:gd name="connsiteY2" fmla="*/ 660217 h 660216"/>
                </a:gdLst>
                <a:ahLst/>
                <a:cxnLst>
                  <a:cxn ang="0">
                    <a:pos x="connsiteX0" y="connsiteY0"/>
                  </a:cxn>
                  <a:cxn ang="0">
                    <a:pos x="connsiteX1" y="connsiteY1"/>
                  </a:cxn>
                  <a:cxn ang="0">
                    <a:pos x="connsiteX2" y="connsiteY2"/>
                  </a:cxn>
                </a:cxnLst>
                <a:rect l="l" t="t" r="r" b="b"/>
                <a:pathLst>
                  <a:path w="762476" h="660216">
                    <a:moveTo>
                      <a:pt x="762476" y="660217"/>
                    </a:moveTo>
                    <a:lnTo>
                      <a:pt x="381312" y="0"/>
                    </a:lnTo>
                    <a:lnTo>
                      <a:pt x="0" y="660217"/>
                    </a:lnTo>
                    <a:close/>
                  </a:path>
                </a:pathLst>
              </a:custGeom>
              <a:solidFill>
                <a:srgbClr val="BCBEC0">
                  <a:alpha val="22000"/>
                </a:srgbClr>
              </a:solidFill>
              <a:ln w="14671"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58F2DF8A-9700-4A94-87D0-4EE55D506ACE}"/>
                  </a:ext>
                </a:extLst>
              </p:cNvPr>
              <p:cNvSpPr/>
              <p:nvPr/>
            </p:nvSpPr>
            <p:spPr>
              <a:xfrm rot="16200000" flipV="1">
                <a:off x="11454214" y="3952422"/>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chemeClr val="accent5">
                  <a:alpha val="22000"/>
                </a:schemeClr>
              </a:solidFill>
              <a:ln w="14671"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62D78300-5F30-487B-B6D1-D03C65587345}"/>
                  </a:ext>
                </a:extLst>
              </p:cNvPr>
              <p:cNvSpPr/>
              <p:nvPr/>
            </p:nvSpPr>
            <p:spPr>
              <a:xfrm rot="16200000" flipV="1">
                <a:off x="11490599" y="464902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02FCC900-08AB-4F61-811D-6D3A2F20897E}"/>
                  </a:ext>
                </a:extLst>
              </p:cNvPr>
              <p:cNvSpPr/>
              <p:nvPr/>
            </p:nvSpPr>
            <p:spPr>
              <a:xfrm rot="16200000" flipV="1">
                <a:off x="11454214" y="3190092"/>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F1F2F2">
                  <a:alpha val="25000"/>
                </a:srgbClr>
              </a:solidFill>
              <a:ln w="14671"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236E3A88-76B0-4F3A-92B2-65F9DAA8E1ED}"/>
                  </a:ext>
                </a:extLst>
              </p:cNvPr>
              <p:cNvSpPr/>
              <p:nvPr/>
            </p:nvSpPr>
            <p:spPr>
              <a:xfrm rot="16200000" flipV="1">
                <a:off x="11490599"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9EC33911-4910-4B8D-A60F-F363C92A79C1}"/>
                  </a:ext>
                </a:extLst>
              </p:cNvPr>
              <p:cNvSpPr/>
              <p:nvPr/>
            </p:nvSpPr>
            <p:spPr>
              <a:xfrm rot="16200000" flipV="1">
                <a:off x="11454214" y="3571257"/>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BCBEC0">
                  <a:alpha val="22000"/>
                </a:srgbClr>
              </a:solidFill>
              <a:ln w="14671"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1B820B1B-73D5-4932-9529-786B94F3B336}"/>
                  </a:ext>
                </a:extLst>
              </p:cNvPr>
              <p:cNvSpPr/>
              <p:nvPr/>
            </p:nvSpPr>
            <p:spPr>
              <a:xfrm rot="16200000" flipV="1">
                <a:off x="11454214" y="4333587"/>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E6E7E8">
                  <a:alpha val="22000"/>
                </a:srgbClr>
              </a:solidFill>
              <a:ln w="14671"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C5BDEF2B-DAE2-460C-A5F9-BD009BFF96DC}"/>
                  </a:ext>
                </a:extLst>
              </p:cNvPr>
              <p:cNvSpPr/>
              <p:nvPr/>
            </p:nvSpPr>
            <p:spPr>
              <a:xfrm rot="16200000" flipV="1">
                <a:off x="11454140" y="5095990"/>
                <a:ext cx="762477" cy="660216"/>
              </a:xfrm>
              <a:custGeom>
                <a:avLst/>
                <a:gdLst>
                  <a:gd name="connsiteX0" fmla="*/ 762477 w 762477"/>
                  <a:gd name="connsiteY0" fmla="*/ 0 h 660216"/>
                  <a:gd name="connsiteX1" fmla="*/ 0 w 762477"/>
                  <a:gd name="connsiteY1" fmla="*/ 0 h 660216"/>
                  <a:gd name="connsiteX2" fmla="*/ 381166 w 762477"/>
                  <a:gd name="connsiteY2" fmla="*/ 660217 h 660216"/>
                </a:gdLst>
                <a:ahLst/>
                <a:cxnLst>
                  <a:cxn ang="0">
                    <a:pos x="connsiteX0" y="connsiteY0"/>
                  </a:cxn>
                  <a:cxn ang="0">
                    <a:pos x="connsiteX1" y="connsiteY1"/>
                  </a:cxn>
                  <a:cxn ang="0">
                    <a:pos x="connsiteX2" y="connsiteY2"/>
                  </a:cxn>
                </a:cxnLst>
                <a:rect l="l" t="t" r="r" b="b"/>
                <a:pathLst>
                  <a:path w="762477" h="660216">
                    <a:moveTo>
                      <a:pt x="762477" y="0"/>
                    </a:moveTo>
                    <a:lnTo>
                      <a:pt x="0" y="0"/>
                    </a:lnTo>
                    <a:lnTo>
                      <a:pt x="381166" y="660217"/>
                    </a:lnTo>
                    <a:close/>
                  </a:path>
                </a:pathLst>
              </a:custGeom>
              <a:solidFill>
                <a:srgbClr val="F1F2F2">
                  <a:alpha val="22000"/>
                </a:srgbClr>
              </a:solidFill>
              <a:ln w="14671"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099095B7-79C5-44BA-B031-D47A47FFF7AD}"/>
                  </a:ext>
                </a:extLst>
              </p:cNvPr>
              <p:cNvSpPr/>
              <p:nvPr/>
            </p:nvSpPr>
            <p:spPr>
              <a:xfrm rot="16200000" flipV="1">
                <a:off x="11454214" y="5858394"/>
                <a:ext cx="762329" cy="660216"/>
              </a:xfrm>
              <a:custGeom>
                <a:avLst/>
                <a:gdLst>
                  <a:gd name="connsiteX0" fmla="*/ 381165 w 762329"/>
                  <a:gd name="connsiteY0" fmla="*/ 660217 h 660216"/>
                  <a:gd name="connsiteX1" fmla="*/ 762330 w 762329"/>
                  <a:gd name="connsiteY1" fmla="*/ 0 h 660216"/>
                  <a:gd name="connsiteX2" fmla="*/ 0 w 762329"/>
                  <a:gd name="connsiteY2" fmla="*/ 0 h 660216"/>
                  <a:gd name="connsiteX3" fmla="*/ 0 w 762329"/>
                  <a:gd name="connsiteY3" fmla="*/ 0 h 660216"/>
                  <a:gd name="connsiteX4" fmla="*/ 381165 w 762329"/>
                  <a:gd name="connsiteY4" fmla="*/ 660217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381165" y="660217"/>
                    </a:moveTo>
                    <a:lnTo>
                      <a:pt x="762330" y="0"/>
                    </a:lnTo>
                    <a:lnTo>
                      <a:pt x="0" y="0"/>
                    </a:lnTo>
                    <a:lnTo>
                      <a:pt x="0" y="0"/>
                    </a:lnTo>
                    <a:lnTo>
                      <a:pt x="381165" y="660217"/>
                    </a:lnTo>
                    <a:close/>
                  </a:path>
                </a:pathLst>
              </a:custGeom>
              <a:solidFill>
                <a:srgbClr val="D1D3D4">
                  <a:alpha val="22000"/>
                </a:srgbClr>
              </a:solidFill>
              <a:ln w="14671"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1AAD929D-5684-4ED7-8E1C-75AEEC93AC23}"/>
                  </a:ext>
                </a:extLst>
              </p:cNvPr>
              <p:cNvSpPr/>
              <p:nvPr/>
            </p:nvSpPr>
            <p:spPr>
              <a:xfrm rot="16200000" flipV="1">
                <a:off x="10793997" y="5858394"/>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BCBEC0">
                  <a:alpha val="22000"/>
                </a:srgbClr>
              </a:solidFill>
              <a:ln w="14671"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C88EDBFE-34C3-48B6-8BB6-95F3CFE28B76}"/>
                  </a:ext>
                </a:extLst>
              </p:cNvPr>
              <p:cNvSpPr/>
              <p:nvPr/>
            </p:nvSpPr>
            <p:spPr>
              <a:xfrm rot="16200000" flipV="1">
                <a:off x="10830383"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1603ED1D-D514-4AC4-A815-F8533F290A17}"/>
                  </a:ext>
                </a:extLst>
              </p:cNvPr>
              <p:cNvSpPr/>
              <p:nvPr/>
            </p:nvSpPr>
            <p:spPr>
              <a:xfrm rot="16200000" flipV="1">
                <a:off x="10793997" y="5096064"/>
                <a:ext cx="762330" cy="660216"/>
              </a:xfrm>
              <a:custGeom>
                <a:avLst/>
                <a:gdLst>
                  <a:gd name="connsiteX0" fmla="*/ 0 w 762330"/>
                  <a:gd name="connsiteY0" fmla="*/ 660217 h 660216"/>
                  <a:gd name="connsiteX1" fmla="*/ 762330 w 762330"/>
                  <a:gd name="connsiteY1" fmla="*/ 660217 h 660216"/>
                  <a:gd name="connsiteX2" fmla="*/ 381166 w 762330"/>
                  <a:gd name="connsiteY2" fmla="*/ 0 h 660216"/>
                </a:gdLst>
                <a:ahLst/>
                <a:cxnLst>
                  <a:cxn ang="0">
                    <a:pos x="connsiteX0" y="connsiteY0"/>
                  </a:cxn>
                  <a:cxn ang="0">
                    <a:pos x="connsiteX1" y="connsiteY1"/>
                  </a:cxn>
                  <a:cxn ang="0">
                    <a:pos x="connsiteX2" y="connsiteY2"/>
                  </a:cxn>
                </a:cxnLst>
                <a:rect l="l" t="t" r="r" b="b"/>
                <a:pathLst>
                  <a:path w="762330" h="660216">
                    <a:moveTo>
                      <a:pt x="0" y="660217"/>
                    </a:moveTo>
                    <a:lnTo>
                      <a:pt x="762330" y="660217"/>
                    </a:lnTo>
                    <a:lnTo>
                      <a:pt x="381166" y="0"/>
                    </a:lnTo>
                    <a:close/>
                  </a:path>
                </a:pathLst>
              </a:custGeom>
              <a:solidFill>
                <a:schemeClr val="accent5">
                  <a:alpha val="22000"/>
                </a:schemeClr>
              </a:solidFill>
              <a:ln w="14671" cap="flat">
                <a:noFill/>
                <a:prstDash val="solid"/>
                <a:miter/>
              </a:ln>
            </p:spPr>
            <p:txBody>
              <a:bodyPr rtlCol="0" anchor="ctr"/>
              <a:lstStyle/>
              <a:p>
                <a:pPr lvl="0"/>
                <a:endParaRPr lang="en-US"/>
              </a:p>
            </p:txBody>
          </p:sp>
          <p:sp>
            <p:nvSpPr>
              <p:cNvPr id="373" name="Freeform: Shape 372">
                <a:extLst>
                  <a:ext uri="{FF2B5EF4-FFF2-40B4-BE49-F238E27FC236}">
                    <a16:creationId xmlns:a16="http://schemas.microsoft.com/office/drawing/2014/main" id="{10D5AB26-1EEB-477F-A433-0A56D1C8AB90}"/>
                  </a:ext>
                </a:extLst>
              </p:cNvPr>
              <p:cNvSpPr/>
              <p:nvPr/>
            </p:nvSpPr>
            <p:spPr>
              <a:xfrm rot="16200000" flipV="1">
                <a:off x="10793997" y="4333587"/>
                <a:ext cx="762329" cy="660216"/>
              </a:xfrm>
              <a:custGeom>
                <a:avLst/>
                <a:gdLst>
                  <a:gd name="connsiteX0" fmla="*/ 0 w 762329"/>
                  <a:gd name="connsiteY0" fmla="*/ 660217 h 660216"/>
                  <a:gd name="connsiteX1" fmla="*/ 762330 w 762329"/>
                  <a:gd name="connsiteY1" fmla="*/ 660217 h 660216"/>
                  <a:gd name="connsiteX2" fmla="*/ 381165 w 762329"/>
                  <a:gd name="connsiteY2" fmla="*/ 0 h 660216"/>
                </a:gdLst>
                <a:ahLst/>
                <a:cxnLst>
                  <a:cxn ang="0">
                    <a:pos x="connsiteX0" y="connsiteY0"/>
                  </a:cxn>
                  <a:cxn ang="0">
                    <a:pos x="connsiteX1" y="connsiteY1"/>
                  </a:cxn>
                  <a:cxn ang="0">
                    <a:pos x="connsiteX2" y="connsiteY2"/>
                  </a:cxn>
                </a:cxnLst>
                <a:rect l="l" t="t" r="r" b="b"/>
                <a:pathLst>
                  <a:path w="762329" h="660216">
                    <a:moveTo>
                      <a:pt x="0" y="660217"/>
                    </a:moveTo>
                    <a:lnTo>
                      <a:pt x="762330" y="660217"/>
                    </a:lnTo>
                    <a:lnTo>
                      <a:pt x="381165" y="0"/>
                    </a:lnTo>
                    <a:close/>
                  </a:path>
                </a:pathLst>
              </a:custGeom>
              <a:solidFill>
                <a:schemeClr val="accent5">
                  <a:alpha val="22000"/>
                </a:schemeClr>
              </a:solidFill>
              <a:ln w="14671" cap="flat">
                <a:noFill/>
                <a:prstDash val="solid"/>
                <a:miter/>
              </a:ln>
            </p:spPr>
            <p:txBody>
              <a:bodyPr rtlCol="0" anchor="ctr"/>
              <a:lstStyle/>
              <a:p>
                <a:pPr lvl="0"/>
                <a:endParaRPr lang="en-US"/>
              </a:p>
            </p:txBody>
          </p:sp>
          <p:sp>
            <p:nvSpPr>
              <p:cNvPr id="374" name="Freeform: Shape 373">
                <a:extLst>
                  <a:ext uri="{FF2B5EF4-FFF2-40B4-BE49-F238E27FC236}">
                    <a16:creationId xmlns:a16="http://schemas.microsoft.com/office/drawing/2014/main" id="{83AC41A3-81FC-4451-9CA4-72767B06660F}"/>
                  </a:ext>
                </a:extLst>
              </p:cNvPr>
              <p:cNvSpPr/>
              <p:nvPr/>
            </p:nvSpPr>
            <p:spPr>
              <a:xfrm rot="16200000" flipV="1">
                <a:off x="10837645" y="5037598"/>
                <a:ext cx="146" cy="14671"/>
              </a:xfrm>
              <a:custGeom>
                <a:avLst/>
                <a:gdLst>
                  <a:gd name="connsiteX0" fmla="*/ 0 w 146"/>
                  <a:gd name="connsiteY0" fmla="*/ 0 h 14671"/>
                  <a:gd name="connsiteX1" fmla="*/ 147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0" y="0"/>
                    </a:moveTo>
                    <a:lnTo>
                      <a:pt x="147" y="0"/>
                    </a:lnTo>
                    <a:lnTo>
                      <a:pt x="0" y="0"/>
                    </a:lnTo>
                    <a:close/>
                  </a:path>
                </a:pathLst>
              </a:custGeom>
              <a:solidFill>
                <a:srgbClr val="F1F2F2">
                  <a:alpha val="22000"/>
                </a:srgbClr>
              </a:solidFill>
              <a:ln w="14671"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2C13FDB2-4FD2-4E61-80E4-7D836EF16AC2}"/>
                  </a:ext>
                </a:extLst>
              </p:cNvPr>
              <p:cNvSpPr/>
              <p:nvPr/>
            </p:nvSpPr>
            <p:spPr>
              <a:xfrm rot="16200000" flipV="1">
                <a:off x="10830383"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130BCE62-0C3D-4BE5-8358-0B3DD8630798}"/>
                  </a:ext>
                </a:extLst>
              </p:cNvPr>
              <p:cNvSpPr/>
              <p:nvPr/>
            </p:nvSpPr>
            <p:spPr>
              <a:xfrm rot="16200000" flipV="1">
                <a:off x="10793924" y="4714825"/>
                <a:ext cx="762476" cy="660216"/>
              </a:xfrm>
              <a:custGeom>
                <a:avLst/>
                <a:gdLst>
                  <a:gd name="connsiteX0" fmla="*/ 381165 w 762476"/>
                  <a:gd name="connsiteY0" fmla="*/ 660217 h 660216"/>
                  <a:gd name="connsiteX1" fmla="*/ 381312 w 762476"/>
                  <a:gd name="connsiteY1" fmla="*/ 660217 h 660216"/>
                  <a:gd name="connsiteX2" fmla="*/ 762476 w 762476"/>
                  <a:gd name="connsiteY2" fmla="*/ 0 h 660216"/>
                  <a:gd name="connsiteX3" fmla="*/ 0 w 762476"/>
                  <a:gd name="connsiteY3" fmla="*/ 0 h 660216"/>
                </a:gdLst>
                <a:ahLst/>
                <a:cxnLst>
                  <a:cxn ang="0">
                    <a:pos x="connsiteX0" y="connsiteY0"/>
                  </a:cxn>
                  <a:cxn ang="0">
                    <a:pos x="connsiteX1" y="connsiteY1"/>
                  </a:cxn>
                  <a:cxn ang="0">
                    <a:pos x="connsiteX2" y="connsiteY2"/>
                  </a:cxn>
                  <a:cxn ang="0">
                    <a:pos x="connsiteX3" y="connsiteY3"/>
                  </a:cxn>
                </a:cxnLst>
                <a:rect l="l" t="t" r="r" b="b"/>
                <a:pathLst>
                  <a:path w="762476" h="660216">
                    <a:moveTo>
                      <a:pt x="381165" y="660217"/>
                    </a:moveTo>
                    <a:lnTo>
                      <a:pt x="381312" y="660217"/>
                    </a:lnTo>
                    <a:lnTo>
                      <a:pt x="762476" y="0"/>
                    </a:lnTo>
                    <a:lnTo>
                      <a:pt x="0" y="0"/>
                    </a:lnTo>
                    <a:close/>
                  </a:path>
                </a:pathLst>
              </a:custGeom>
              <a:solidFill>
                <a:srgbClr val="E6E7E8">
                  <a:alpha val="22000"/>
                </a:srgbClr>
              </a:solidFill>
              <a:ln w="14671"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28F21245-4441-4932-A63D-E2F8CF8D7220}"/>
                  </a:ext>
                </a:extLst>
              </p:cNvPr>
              <p:cNvSpPr/>
              <p:nvPr/>
            </p:nvSpPr>
            <p:spPr>
              <a:xfrm rot="16200000" flipV="1">
                <a:off x="10793997" y="5477229"/>
                <a:ext cx="762330" cy="660216"/>
              </a:xfrm>
              <a:custGeom>
                <a:avLst/>
                <a:gdLst>
                  <a:gd name="connsiteX0" fmla="*/ 762330 w 762330"/>
                  <a:gd name="connsiteY0" fmla="*/ 0 h 660216"/>
                  <a:gd name="connsiteX1" fmla="*/ 0 w 762330"/>
                  <a:gd name="connsiteY1" fmla="*/ 0 h 660216"/>
                  <a:gd name="connsiteX2" fmla="*/ 0 w 762330"/>
                  <a:gd name="connsiteY2" fmla="*/ 0 h 660216"/>
                  <a:gd name="connsiteX3" fmla="*/ 381165 w 762330"/>
                  <a:gd name="connsiteY3" fmla="*/ 660217 h 660216"/>
                </a:gdLst>
                <a:ahLst/>
                <a:cxnLst>
                  <a:cxn ang="0">
                    <a:pos x="connsiteX0" y="connsiteY0"/>
                  </a:cxn>
                  <a:cxn ang="0">
                    <a:pos x="connsiteX1" y="connsiteY1"/>
                  </a:cxn>
                  <a:cxn ang="0">
                    <a:pos x="connsiteX2" y="connsiteY2"/>
                  </a:cxn>
                  <a:cxn ang="0">
                    <a:pos x="connsiteX3" y="connsiteY3"/>
                  </a:cxn>
                </a:cxnLst>
                <a:rect l="l" t="t" r="r" b="b"/>
                <a:pathLst>
                  <a:path w="762330" h="660216">
                    <a:moveTo>
                      <a:pt x="762330" y="0"/>
                    </a:moveTo>
                    <a:lnTo>
                      <a:pt x="0" y="0"/>
                    </a:lnTo>
                    <a:lnTo>
                      <a:pt x="0" y="0"/>
                    </a:lnTo>
                    <a:lnTo>
                      <a:pt x="381165" y="660217"/>
                    </a:lnTo>
                    <a:close/>
                  </a:path>
                </a:pathLst>
              </a:custGeom>
              <a:solidFill>
                <a:schemeClr val="accent5">
                  <a:alpha val="22000"/>
                </a:schemeClr>
              </a:solidFill>
              <a:ln w="14671" cap="flat">
                <a:noFill/>
                <a:prstDash val="solid"/>
                <a:miter/>
              </a:ln>
            </p:spPr>
            <p:txBody>
              <a:bodyPr rtlCol="0" anchor="ctr"/>
              <a:lstStyle/>
              <a:p>
                <a:pPr lvl="0"/>
                <a:endParaRPr lang="en-US"/>
              </a:p>
            </p:txBody>
          </p:sp>
          <p:sp>
            <p:nvSpPr>
              <p:cNvPr id="394" name="Freeform: Shape 393">
                <a:extLst>
                  <a:ext uri="{FF2B5EF4-FFF2-40B4-BE49-F238E27FC236}">
                    <a16:creationId xmlns:a16="http://schemas.microsoft.com/office/drawing/2014/main" id="{6565A486-D0A5-4C2C-8387-4D2BB203FBF6}"/>
                  </a:ext>
                </a:extLst>
              </p:cNvPr>
              <p:cNvSpPr/>
              <p:nvPr/>
            </p:nvSpPr>
            <p:spPr>
              <a:xfrm rot="16200000" flipV="1">
                <a:off x="10170166"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AC75F14B-F842-4B51-BC7B-0AAC22284C53}"/>
                  </a:ext>
                </a:extLst>
              </p:cNvPr>
              <p:cNvSpPr/>
              <p:nvPr/>
            </p:nvSpPr>
            <p:spPr>
              <a:xfrm rot="16200000" flipV="1">
                <a:off x="10133781"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D1D3D4">
                  <a:alpha val="22000"/>
                </a:srgbClr>
              </a:solidFill>
              <a:ln w="14671"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48444F31-4401-4931-961B-7C93B3E7BA17}"/>
                  </a:ext>
                </a:extLst>
              </p:cNvPr>
              <p:cNvSpPr/>
              <p:nvPr/>
            </p:nvSpPr>
            <p:spPr>
              <a:xfrm rot="16200000" flipV="1">
                <a:off x="10177428"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E6E7E8">
                  <a:alpha val="22000"/>
                </a:srgbClr>
              </a:solidFill>
              <a:ln w="14671"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F66880EA-EA8C-4628-A926-40110E7DDE03}"/>
                  </a:ext>
                </a:extLst>
              </p:cNvPr>
              <p:cNvSpPr/>
              <p:nvPr/>
            </p:nvSpPr>
            <p:spPr>
              <a:xfrm rot="16200000" flipV="1">
                <a:off x="10170166"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59D28809-7853-459E-8C39-AE9C79F8BCFF}"/>
                  </a:ext>
                </a:extLst>
              </p:cNvPr>
              <p:cNvSpPr/>
              <p:nvPr/>
            </p:nvSpPr>
            <p:spPr>
              <a:xfrm rot="16200000" flipV="1">
                <a:off x="10133781" y="5096064"/>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E6E7E8">
                  <a:alpha val="22000"/>
                </a:srgbClr>
              </a:solidFill>
              <a:ln w="14671"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80A78582-B707-438E-B50B-F6DB301AE716}"/>
                  </a:ext>
                </a:extLst>
              </p:cNvPr>
              <p:cNvSpPr/>
              <p:nvPr/>
            </p:nvSpPr>
            <p:spPr>
              <a:xfrm rot="16200000" flipV="1">
                <a:off x="10133781" y="5858394"/>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D1D3D4">
                  <a:alpha val="22000"/>
                </a:srgbClr>
              </a:solidFill>
              <a:ln w="14671"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40A796EF-CDFF-40AA-A8E1-0B3AA61A14F5}"/>
                  </a:ext>
                </a:extLst>
              </p:cNvPr>
              <p:cNvSpPr/>
              <p:nvPr/>
            </p:nvSpPr>
            <p:spPr>
              <a:xfrm rot="16200000" flipV="1">
                <a:off x="9509949"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CD01ECD9-48F6-4A2B-8D96-9B32A27001E4}"/>
                  </a:ext>
                </a:extLst>
              </p:cNvPr>
              <p:cNvSpPr/>
              <p:nvPr/>
            </p:nvSpPr>
            <p:spPr>
              <a:xfrm rot="16200000" flipV="1">
                <a:off x="9509949" y="503033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2C5227BC-5D19-4888-AC0B-DB5C6EC2AA42}"/>
                  </a:ext>
                </a:extLst>
              </p:cNvPr>
              <p:cNvSpPr/>
              <p:nvPr/>
            </p:nvSpPr>
            <p:spPr>
              <a:xfrm rot="16200000" flipV="1">
                <a:off x="9509949"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CD0E318E-1B1B-40EA-88C1-C2C960B4066C}"/>
                  </a:ext>
                </a:extLst>
              </p:cNvPr>
              <p:cNvSpPr/>
              <p:nvPr/>
            </p:nvSpPr>
            <p:spPr>
              <a:xfrm rot="16200000" flipV="1">
                <a:off x="9473564" y="5477229"/>
                <a:ext cx="762330" cy="660216"/>
              </a:xfrm>
              <a:custGeom>
                <a:avLst/>
                <a:gdLst>
                  <a:gd name="connsiteX0" fmla="*/ 0 w 762330"/>
                  <a:gd name="connsiteY0" fmla="*/ 0 h 660216"/>
                  <a:gd name="connsiteX1" fmla="*/ 381165 w 762330"/>
                  <a:gd name="connsiteY1" fmla="*/ 660217 h 660216"/>
                  <a:gd name="connsiteX2" fmla="*/ 762330 w 762330"/>
                  <a:gd name="connsiteY2" fmla="*/ 0 h 660216"/>
                  <a:gd name="connsiteX3" fmla="*/ 0 w 762330"/>
                  <a:gd name="connsiteY3" fmla="*/ 0 h 660216"/>
                </a:gdLst>
                <a:ahLst/>
                <a:cxnLst>
                  <a:cxn ang="0">
                    <a:pos x="connsiteX0" y="connsiteY0"/>
                  </a:cxn>
                  <a:cxn ang="0">
                    <a:pos x="connsiteX1" y="connsiteY1"/>
                  </a:cxn>
                  <a:cxn ang="0">
                    <a:pos x="connsiteX2" y="connsiteY2"/>
                  </a:cxn>
                  <a:cxn ang="0">
                    <a:pos x="connsiteX3" y="connsiteY3"/>
                  </a:cxn>
                </a:cxnLst>
                <a:rect l="l" t="t" r="r" b="b"/>
                <a:pathLst>
                  <a:path w="762330" h="660216">
                    <a:moveTo>
                      <a:pt x="0" y="0"/>
                    </a:moveTo>
                    <a:lnTo>
                      <a:pt x="381165" y="660217"/>
                    </a:lnTo>
                    <a:lnTo>
                      <a:pt x="762330" y="0"/>
                    </a:lnTo>
                    <a:lnTo>
                      <a:pt x="0" y="0"/>
                    </a:lnTo>
                    <a:close/>
                  </a:path>
                </a:pathLst>
              </a:custGeom>
              <a:solidFill>
                <a:srgbClr val="BCBEC0">
                  <a:alpha val="8000"/>
                </a:srgbClr>
              </a:solidFill>
              <a:ln w="14671" cap="flat">
                <a:noFill/>
                <a:prstDash val="solid"/>
                <a:miter/>
              </a:ln>
            </p:spPr>
            <p:txBody>
              <a:bodyPr rtlCol="0" anchor="ctr"/>
              <a:lstStyle/>
              <a:p>
                <a:pPr lvl="0"/>
                <a:endParaRPr lang="en-US"/>
              </a:p>
            </p:txBody>
          </p:sp>
          <p:sp>
            <p:nvSpPr>
              <p:cNvPr id="440" name="Freeform: Shape 439">
                <a:extLst>
                  <a:ext uri="{FF2B5EF4-FFF2-40B4-BE49-F238E27FC236}">
                    <a16:creationId xmlns:a16="http://schemas.microsoft.com/office/drawing/2014/main" id="{31763223-BBBB-487E-B9FA-BAD4D45F4E85}"/>
                  </a:ext>
                </a:extLst>
              </p:cNvPr>
              <p:cNvSpPr/>
              <p:nvPr/>
            </p:nvSpPr>
            <p:spPr>
              <a:xfrm rot="16200000" flipV="1">
                <a:off x="8849733"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E57765E6-7582-4AA0-A405-228491F379FB}"/>
                  </a:ext>
                </a:extLst>
              </p:cNvPr>
              <p:cNvSpPr/>
              <p:nvPr/>
            </p:nvSpPr>
            <p:spPr>
              <a:xfrm rot="16200000" flipV="1">
                <a:off x="8856995"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F1F2F2">
                  <a:alpha val="22000"/>
                </a:srgbClr>
              </a:solidFill>
              <a:ln w="14671"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12F3EC54-796B-410C-BB6F-0D97195B84FC}"/>
                  </a:ext>
                </a:extLst>
              </p:cNvPr>
              <p:cNvSpPr/>
              <p:nvPr/>
            </p:nvSpPr>
            <p:spPr>
              <a:xfrm rot="16200000" flipV="1">
                <a:off x="8849733"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rtlCol="0" anchor="ctr"/>
              <a:lstStyle/>
              <a:p>
                <a:endParaRPr lang="en-US"/>
              </a:p>
            </p:txBody>
          </p:sp>
        </p:grpSp>
        <p:sp>
          <p:nvSpPr>
            <p:cNvPr id="195" name="Freeform: Shape 194">
              <a:extLst>
                <a:ext uri="{FF2B5EF4-FFF2-40B4-BE49-F238E27FC236}">
                  <a16:creationId xmlns:a16="http://schemas.microsoft.com/office/drawing/2014/main" id="{A00E1DF2-A7C6-48DF-9016-3E5A3C26AFC5}"/>
                </a:ext>
              </a:extLst>
            </p:cNvPr>
            <p:cNvSpPr/>
            <p:nvPr userDrawn="1"/>
          </p:nvSpPr>
          <p:spPr>
            <a:xfrm rot="16200000" flipV="1">
              <a:off x="10843292"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BCBEC0">
                <a:alpha val="8000"/>
              </a:srgbClr>
            </a:solidFill>
            <a:ln w="14671" cap="flat">
              <a:noFill/>
              <a:prstDash val="solid"/>
              <a:miter/>
            </a:ln>
          </p:spPr>
          <p:txBody>
            <a:bodyPr wrap="square" rtlCol="0" anchor="ctr">
              <a:noAutofit/>
            </a:bodyPr>
            <a:lstStyle/>
            <a:p>
              <a:pPr lvl="0"/>
              <a:endParaRPr lang="en-US"/>
            </a:p>
          </p:txBody>
        </p:sp>
      </p:grpSp>
      <p:sp>
        <p:nvSpPr>
          <p:cNvPr id="194" name="Freeform: Shape 193">
            <a:extLst>
              <a:ext uri="{FF2B5EF4-FFF2-40B4-BE49-F238E27FC236}">
                <a16:creationId xmlns:a16="http://schemas.microsoft.com/office/drawing/2014/main" id="{678D559B-85ED-48E0-A36A-00DC709F9F94}"/>
              </a:ext>
            </a:extLst>
          </p:cNvPr>
          <p:cNvSpPr/>
          <p:nvPr/>
        </p:nvSpPr>
        <p:spPr>
          <a:xfrm rot="16200000" flipV="1">
            <a:off x="10183076"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F1F2F2">
              <a:alpha val="22000"/>
            </a:srgbClr>
          </a:solidFill>
          <a:ln w="14671" cap="flat">
            <a:noFill/>
            <a:prstDash val="solid"/>
            <a:miter/>
          </a:ln>
        </p:spPr>
        <p:txBody>
          <a:bodyPr wrap="square" rtlCol="0" anchor="ctr">
            <a:noAutofit/>
          </a:bodyPr>
          <a:lstStyle/>
          <a:p>
            <a:endParaRPr lang="en-US"/>
          </a:p>
        </p:txBody>
      </p:sp>
      <p:sp>
        <p:nvSpPr>
          <p:cNvPr id="187" name="Freeform: Shape 186">
            <a:extLst>
              <a:ext uri="{FF2B5EF4-FFF2-40B4-BE49-F238E27FC236}">
                <a16:creationId xmlns:a16="http://schemas.microsoft.com/office/drawing/2014/main" id="{65F6ECB5-6DEB-40B3-BE41-D04AE5AA04DB}"/>
              </a:ext>
            </a:extLst>
          </p:cNvPr>
          <p:cNvSpPr/>
          <p:nvPr/>
        </p:nvSpPr>
        <p:spPr>
          <a:xfrm rot="16200000" flipV="1">
            <a:off x="10456271"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D1D3D4">
              <a:alpha val="22000"/>
            </a:srgbClr>
          </a:solidFill>
          <a:ln w="14671" cap="flat">
            <a:noFill/>
            <a:prstDash val="solid"/>
            <a:miter/>
          </a:ln>
        </p:spPr>
        <p:txBody>
          <a:bodyPr wrap="square" rtlCol="0" anchor="ctr">
            <a:noAutofit/>
          </a:bodyPr>
          <a:lstStyle/>
          <a:p>
            <a:endParaRPr lang="en-US"/>
          </a:p>
        </p:txBody>
      </p:sp>
      <p:sp>
        <p:nvSpPr>
          <p:cNvPr id="188" name="Freeform: Shape 187">
            <a:extLst>
              <a:ext uri="{FF2B5EF4-FFF2-40B4-BE49-F238E27FC236}">
                <a16:creationId xmlns:a16="http://schemas.microsoft.com/office/drawing/2014/main" id="{190EA8B4-FCD4-4AF5-9890-362A9AE19BE3}"/>
              </a:ext>
            </a:extLst>
          </p:cNvPr>
          <p:cNvSpPr/>
          <p:nvPr/>
        </p:nvSpPr>
        <p:spPr>
          <a:xfrm rot="16200000" flipV="1">
            <a:off x="9628800"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8000"/>
            </a:srgbClr>
          </a:solidFill>
          <a:ln w="14671" cap="flat">
            <a:noFill/>
            <a:prstDash val="solid"/>
            <a:miter/>
          </a:ln>
        </p:spPr>
        <p:txBody>
          <a:bodyPr wrap="square" rtlCol="0" anchor="ctr">
            <a:noAutofit/>
          </a:bodyPr>
          <a:lstStyle/>
          <a:p>
            <a:pPr lvl="0"/>
            <a:endParaRPr lang="en-US"/>
          </a:p>
        </p:txBody>
      </p:sp>
      <p:sp>
        <p:nvSpPr>
          <p:cNvPr id="193" name="Freeform: Shape 192">
            <a:extLst>
              <a:ext uri="{FF2B5EF4-FFF2-40B4-BE49-F238E27FC236}">
                <a16:creationId xmlns:a16="http://schemas.microsoft.com/office/drawing/2014/main" id="{2831C717-1980-4B57-BB0A-B15CE8265C1E}"/>
              </a:ext>
            </a:extLst>
          </p:cNvPr>
          <p:cNvSpPr/>
          <p:nvPr/>
        </p:nvSpPr>
        <p:spPr>
          <a:xfrm rot="16200000" flipV="1">
            <a:off x="9522859"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D1D3D4">
              <a:alpha val="22000"/>
            </a:srgbClr>
          </a:solidFill>
          <a:ln w="14671" cap="flat">
            <a:noFill/>
            <a:prstDash val="solid"/>
            <a:miter/>
          </a:ln>
        </p:spPr>
        <p:txBody>
          <a:bodyPr wrap="square" rtlCol="0" anchor="ctr">
            <a:noAutofit/>
          </a:bodyPr>
          <a:lstStyle/>
          <a:p>
            <a:endParaRPr lang="en-US"/>
          </a:p>
        </p:txBody>
      </p:sp>
      <p:sp>
        <p:nvSpPr>
          <p:cNvPr id="2" name="Title Placeholder 1">
            <a:extLst>
              <a:ext uri="{FF2B5EF4-FFF2-40B4-BE49-F238E27FC236}">
                <a16:creationId xmlns:a16="http://schemas.microsoft.com/office/drawing/2014/main" id="{90EB1B26-C990-4128-BFD3-136F8A515544}"/>
              </a:ext>
            </a:extLst>
          </p:cNvPr>
          <p:cNvSpPr>
            <a:spLocks noGrp="1"/>
          </p:cNvSpPr>
          <p:nvPr userDrawn="1">
            <p:ph type="title"/>
          </p:nvPr>
        </p:nvSpPr>
        <p:spPr>
          <a:xfrm>
            <a:off x="228600" y="228600"/>
            <a:ext cx="11734800" cy="1009650"/>
          </a:xfrm>
          <a:prstGeom prst="rect">
            <a:avLst/>
          </a:prstGeom>
        </p:spPr>
        <p:txBody>
          <a:bodyPr vert="horz" lIns="0" tIns="0" rIns="0" bIns="0" rtlCol="0" anchor="b">
            <a:noAutofit/>
          </a:bodyPr>
          <a:lstStyle/>
          <a:p>
            <a:r>
              <a:rPr lang="en-US" dirty="0"/>
              <a:t>Click to edit Master title style</a:t>
            </a:r>
          </a:p>
        </p:txBody>
      </p:sp>
      <p:sp>
        <p:nvSpPr>
          <p:cNvPr id="4" name="Date Placeholder 3">
            <a:extLst>
              <a:ext uri="{FF2B5EF4-FFF2-40B4-BE49-F238E27FC236}">
                <a16:creationId xmlns:a16="http://schemas.microsoft.com/office/drawing/2014/main" id="{A1053ABA-F604-4D92-ACC2-9AA1EB8B3966}"/>
              </a:ext>
            </a:extLst>
          </p:cNvPr>
          <p:cNvSpPr>
            <a:spLocks noGrp="1"/>
          </p:cNvSpPr>
          <p:nvPr userDrawn="1">
            <p:ph type="dt" sz="half" idx="2"/>
          </p:nvPr>
        </p:nvSpPr>
        <p:spPr>
          <a:xfrm>
            <a:off x="228600" y="7270750"/>
            <a:ext cx="2743200" cy="365125"/>
          </a:xfrm>
          <a:prstGeom prst="rect">
            <a:avLst/>
          </a:prstGeom>
        </p:spPr>
        <p:txBody>
          <a:bodyPr vert="horz" lIns="0" tIns="0" rIns="0" bIns="0" rtlCol="0" anchor="ctr"/>
          <a:lstStyle>
            <a:lvl1pPr algn="l">
              <a:defRPr sz="1200">
                <a:solidFill>
                  <a:schemeClr val="tx1">
                    <a:tint val="75000"/>
                  </a:schemeClr>
                </a:solidFill>
              </a:defRPr>
            </a:lvl1pPr>
          </a:lstStyle>
          <a:p>
            <a:fld id="{8E1A3FCC-2E9A-41AB-ABD9-EE82197F5AC1}" type="datetime1">
              <a:rPr lang="en-US" smtClean="0"/>
              <a:t>7/11/2023</a:t>
            </a:fld>
            <a:endParaRPr lang="en-US" dirty="0"/>
          </a:p>
        </p:txBody>
      </p:sp>
      <p:sp>
        <p:nvSpPr>
          <p:cNvPr id="5" name="Footer Placeholder 4">
            <a:extLst>
              <a:ext uri="{FF2B5EF4-FFF2-40B4-BE49-F238E27FC236}">
                <a16:creationId xmlns:a16="http://schemas.microsoft.com/office/drawing/2014/main" id="{8DF88664-BC35-487C-BAC5-427B25BB262B}"/>
              </a:ext>
            </a:extLst>
          </p:cNvPr>
          <p:cNvSpPr>
            <a:spLocks noGrp="1"/>
          </p:cNvSpPr>
          <p:nvPr userDrawn="1">
            <p:ph type="ftr" sz="quarter" idx="3"/>
          </p:nvPr>
        </p:nvSpPr>
        <p:spPr>
          <a:xfrm>
            <a:off x="228600" y="6438900"/>
            <a:ext cx="7924800" cy="282575"/>
          </a:xfrm>
          <a:prstGeom prst="rect">
            <a:avLst/>
          </a:prstGeom>
        </p:spPr>
        <p:txBody>
          <a:bodyPr vert="horz" lIns="0" tIns="0" rIns="0" bIns="0" rtlCol="0" anchor="t" anchorCtr="0"/>
          <a:lstStyle>
            <a:lvl1pPr algn="ctr">
              <a:defRPr sz="1000">
                <a:solidFill>
                  <a:schemeClr val="tx1">
                    <a:tint val="75000"/>
                  </a:schemeClr>
                </a:solidFill>
              </a:defRPr>
            </a:lvl1pPr>
          </a:lstStyle>
          <a:p>
            <a:pPr algn="l"/>
            <a:r>
              <a:rPr lang="en-US" dirty="0"/>
              <a:t>© The TRACOM Corporation. All Rights Reserved.</a:t>
            </a:r>
          </a:p>
        </p:txBody>
      </p:sp>
      <p:sp>
        <p:nvSpPr>
          <p:cNvPr id="6" name="Slide Number Placeholder 5">
            <a:extLst>
              <a:ext uri="{FF2B5EF4-FFF2-40B4-BE49-F238E27FC236}">
                <a16:creationId xmlns:a16="http://schemas.microsoft.com/office/drawing/2014/main" id="{F1431165-9E74-4B2A-8B99-DBCFD144564B}"/>
              </a:ext>
            </a:extLst>
          </p:cNvPr>
          <p:cNvSpPr>
            <a:spLocks noGrp="1"/>
          </p:cNvSpPr>
          <p:nvPr userDrawn="1">
            <p:ph type="sldNum" sz="quarter" idx="4"/>
          </p:nvPr>
        </p:nvSpPr>
        <p:spPr>
          <a:xfrm>
            <a:off x="9220200" y="6438900"/>
            <a:ext cx="2743200" cy="282575"/>
          </a:xfrm>
          <a:prstGeom prst="rect">
            <a:avLst/>
          </a:prstGeom>
        </p:spPr>
        <p:txBody>
          <a:bodyPr vert="horz" lIns="0" tIns="0" rIns="0" bIns="0" rtlCol="0" anchor="t" anchorCtr="0"/>
          <a:lstStyle>
            <a:lvl1pPr algn="r">
              <a:defRPr sz="1000">
                <a:solidFill>
                  <a:schemeClr val="tx1">
                    <a:tint val="75000"/>
                  </a:schemeClr>
                </a:solidFill>
              </a:defRPr>
            </a:lvl1pPr>
          </a:lstStyle>
          <a:p>
            <a:fld id="{1B1CF60C-C85D-47C0-8597-E3BF95F18FA3}" type="slidenum">
              <a:rPr lang="en-US" smtClean="0"/>
              <a:pPr/>
              <a:t>‹#›</a:t>
            </a:fld>
            <a:endParaRPr lang="en-US" dirty="0"/>
          </a:p>
        </p:txBody>
      </p:sp>
      <p:pic>
        <p:nvPicPr>
          <p:cNvPr id="68" name="Graphic 67">
            <a:extLst>
              <a:ext uri="{FF2B5EF4-FFF2-40B4-BE49-F238E27FC236}">
                <a16:creationId xmlns:a16="http://schemas.microsoft.com/office/drawing/2014/main" id="{4E8E73DC-5AB4-8949-96CC-4C6A94D53963}"/>
              </a:ext>
            </a:extLst>
          </p:cNvPr>
          <p:cNvPicPr>
            <a:picLocks noChangeAspect="1"/>
          </p:cNvPicPr>
          <p:nvPr userDrawn="1"/>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778783" y="6314625"/>
            <a:ext cx="1828800" cy="456093"/>
          </a:xfrm>
          <a:prstGeom prst="rect">
            <a:avLst/>
          </a:prstGeom>
        </p:spPr>
      </p:pic>
    </p:spTree>
    <p:extLst>
      <p:ext uri="{BB962C8B-B14F-4D97-AF65-F5344CB8AC3E}">
        <p14:creationId xmlns:p14="http://schemas.microsoft.com/office/powerpoint/2010/main" val="1643600052"/>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63" r:id="rId3"/>
    <p:sldLayoutId id="2147483687" r:id="rId4"/>
    <p:sldLayoutId id="2147483688" r:id="rId5"/>
    <p:sldLayoutId id="2147483662" r:id="rId6"/>
    <p:sldLayoutId id="2147483689" r:id="rId7"/>
    <p:sldLayoutId id="2147483664" r:id="rId8"/>
    <p:sldLayoutId id="2147483690" r:id="rId9"/>
    <p:sldLayoutId id="2147483665" r:id="rId10"/>
    <p:sldLayoutId id="2147483666" r:id="rId11"/>
    <p:sldLayoutId id="2147483667" r:id="rId12"/>
    <p:sldLayoutId id="2147483668" r:id="rId13"/>
    <p:sldLayoutId id="2147483676" r:id="rId14"/>
    <p:sldLayoutId id="2147483669" r:id="rId15"/>
    <p:sldLayoutId id="2147483682" r:id="rId16"/>
    <p:sldLayoutId id="2147483683" r:id="rId17"/>
    <p:sldLayoutId id="2147483685" r:id="rId18"/>
    <p:sldLayoutId id="2147483670" r:id="rId19"/>
    <p:sldLayoutId id="2147483671" r:id="rId20"/>
    <p:sldLayoutId id="2147483691" r:id="rId21"/>
  </p:sldLayoutIdLst>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hf hdr="0" dt="0"/>
  <p:txStyles>
    <p:titleStyle>
      <a:lvl1pPr algn="l" defTabSz="914400" rtl="0" eaLnBrk="1" latinLnBrk="0" hangingPunct="1">
        <a:lnSpc>
          <a:spcPct val="90000"/>
        </a:lnSpc>
        <a:spcBef>
          <a:spcPct val="0"/>
        </a:spcBef>
        <a:buNone/>
        <a:defRPr sz="3200" b="1" i="0" u="none" kern="1200" spc="-90" baseline="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44" userDrawn="1">
          <p15:clr>
            <a:srgbClr val="F26B43"/>
          </p15:clr>
        </p15:guide>
        <p15:guide id="4" pos="1328" userDrawn="1">
          <p15:clr>
            <a:srgbClr val="F26B43"/>
          </p15:clr>
        </p15:guide>
        <p15:guide id="5" pos="1385" userDrawn="1">
          <p15:clr>
            <a:srgbClr val="F26B43"/>
          </p15:clr>
        </p15:guide>
        <p15:guide id="6" pos="2569" userDrawn="1">
          <p15:clr>
            <a:srgbClr val="F26B43"/>
          </p15:clr>
        </p15:guide>
        <p15:guide id="7" pos="2627" userDrawn="1">
          <p15:clr>
            <a:srgbClr val="F26B43"/>
          </p15:clr>
        </p15:guide>
        <p15:guide id="8" pos="3811" userDrawn="1">
          <p15:clr>
            <a:srgbClr val="F26B43"/>
          </p15:clr>
        </p15:guide>
        <p15:guide id="9" pos="3868" userDrawn="1">
          <p15:clr>
            <a:srgbClr val="F26B43"/>
          </p15:clr>
        </p15:guide>
        <p15:guide id="10" pos="5052" userDrawn="1">
          <p15:clr>
            <a:srgbClr val="F26B43"/>
          </p15:clr>
        </p15:guide>
        <p15:guide id="11" pos="5110" userDrawn="1">
          <p15:clr>
            <a:srgbClr val="F26B43"/>
          </p15:clr>
        </p15:guide>
        <p15:guide id="12" pos="6294" userDrawn="1">
          <p15:clr>
            <a:srgbClr val="F26B43"/>
          </p15:clr>
        </p15:guide>
        <p15:guide id="13" pos="6352" userDrawn="1">
          <p15:clr>
            <a:srgbClr val="F26B43"/>
          </p15:clr>
        </p15:guide>
        <p15:guide id="14" pos="7536" userDrawn="1">
          <p15:clr>
            <a:srgbClr val="F26B43"/>
          </p15:clr>
        </p15:guide>
        <p15:guide id="15" orient="horz" userDrawn="1">
          <p15:clr>
            <a:srgbClr val="F26B43"/>
          </p15:clr>
        </p15:guide>
        <p15:guide id="16" orient="horz" pos="4320" userDrawn="1">
          <p15:clr>
            <a:srgbClr val="F26B43"/>
          </p15:clr>
        </p15:guide>
        <p15:guide id="17" orient="horz" pos="144" userDrawn="1">
          <p15:clr>
            <a:srgbClr val="F26B43"/>
          </p15:clr>
        </p15:guide>
        <p15:guide id="18" orient="horz" pos="1401" userDrawn="1">
          <p15:clr>
            <a:srgbClr val="F26B43"/>
          </p15:clr>
        </p15:guide>
        <p15:guide id="19" orient="horz" pos="1459" userDrawn="1">
          <p15:clr>
            <a:srgbClr val="F26B43"/>
          </p15:clr>
        </p15:guide>
        <p15:guide id="20" orient="horz" pos="2712" userDrawn="1">
          <p15:clr>
            <a:srgbClr val="F26B43"/>
          </p15:clr>
        </p15:guide>
        <p15:guide id="21" orient="horz" pos="2774" userDrawn="1">
          <p15:clr>
            <a:srgbClr val="F26B43"/>
          </p15:clr>
        </p15:guide>
        <p15:guide id="22" orient="horz" pos="4032" userDrawn="1">
          <p15:clr>
            <a:srgbClr val="F26B43"/>
          </p15:clr>
        </p15:guide>
        <p15:guide id="23" orient="horz" pos="3744" userDrawn="1">
          <p15:clr>
            <a:srgbClr val="F26B43"/>
          </p15:clr>
        </p15:guide>
        <p15:guide id="24" orient="horz" pos="3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42.svg"/><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21.xml"/><Relationship Id="rId4" Type="http://schemas.openxmlformats.org/officeDocument/2006/relationships/image" Target="../media/image45.png"/></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8.xml"/><Relationship Id="rId1" Type="http://schemas.openxmlformats.org/officeDocument/2006/relationships/slideLayout" Target="../slideLayouts/slideLayout21.xml"/><Relationship Id="rId4" Type="http://schemas.openxmlformats.org/officeDocument/2006/relationships/image" Target="../media/image47.png"/></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21.xml"/><Relationship Id="rId5" Type="http://schemas.openxmlformats.org/officeDocument/2006/relationships/image" Target="../media/image52.png"/><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1.xml"/><Relationship Id="rId1" Type="http://schemas.openxmlformats.org/officeDocument/2006/relationships/slideLayout" Target="../slideLayouts/slideLayout1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microsoft.com/office/2007/relationships/hdphoto" Target="../media/hdphoto4.wdp"/></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54.png"/><Relationship Id="rId4" Type="http://schemas.microsoft.com/office/2007/relationships/hdphoto" Target="../media/hdphoto6.wdp"/></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svg"/></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6838951" cy="1557337"/>
          </a:xfrm>
        </p:spPr>
        <p:txBody>
          <a:bodyPr>
            <a:noAutofit/>
          </a:bodyPr>
          <a:lstStyle/>
          <a:p>
            <a:r>
              <a:rPr lang="en-US" sz="4000" dirty="0"/>
              <a:t>Selling for Results™</a:t>
            </a:r>
            <a:endParaRPr lang="en-US" sz="2800" b="0" baseline="40000" dirty="0"/>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4" name="TextBox 3">
            <a:extLst>
              <a:ext uri="{FF2B5EF4-FFF2-40B4-BE49-F238E27FC236}">
                <a16:creationId xmlns:a16="http://schemas.microsoft.com/office/drawing/2014/main" id="{572676DF-B115-423E-88D9-6CEA7FD974C1}"/>
              </a:ext>
            </a:extLst>
          </p:cNvPr>
          <p:cNvSpPr txBox="1"/>
          <p:nvPr/>
        </p:nvSpPr>
        <p:spPr>
          <a:xfrm>
            <a:off x="1181099" y="6504780"/>
            <a:ext cx="2501458" cy="169277"/>
          </a:xfrm>
          <a:prstGeom prst="rect">
            <a:avLst/>
          </a:prstGeom>
          <a:noFill/>
        </p:spPr>
        <p:txBody>
          <a:bodyPr wrap="square" lIns="0" tIns="0" rIns="0" bIns="0" rtlCol="0">
            <a:spAutoFit/>
          </a:bodyPr>
          <a:lstStyle/>
          <a:p>
            <a:pPr algn="l"/>
            <a:r>
              <a:rPr lang="en-US" sz="1100" dirty="0"/>
              <a:t>Version 4.0</a:t>
            </a:r>
          </a:p>
        </p:txBody>
      </p:sp>
    </p:spTree>
    <p:extLst>
      <p:ext uri="{BB962C8B-B14F-4D97-AF65-F5344CB8AC3E}">
        <p14:creationId xmlns:p14="http://schemas.microsoft.com/office/powerpoint/2010/main" val="42496755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svg="http://schemas.microsoft.com/office/drawing/2016/SVG/main">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1769C-30ED-43CD-9D79-0276F001DC82}"/>
              </a:ext>
            </a:extLst>
          </p:cNvPr>
          <p:cNvSpPr>
            <a:spLocks noGrp="1"/>
          </p:cNvSpPr>
          <p:nvPr>
            <p:ph type="title"/>
          </p:nvPr>
        </p:nvSpPr>
        <p:spPr>
          <a:xfrm>
            <a:off x="390526" y="228600"/>
            <a:ext cx="3779836" cy="1995488"/>
          </a:xfrm>
        </p:spPr>
        <p:txBody>
          <a:bodyPr/>
          <a:lstStyle/>
          <a:p>
            <a:r>
              <a:rPr lang="en-US" dirty="0"/>
              <a:t>Say &amp; Do</a:t>
            </a:r>
            <a:br>
              <a:rPr lang="en-US" dirty="0"/>
            </a:br>
            <a:r>
              <a:rPr lang="en-US" dirty="0"/>
              <a:t>Behaviors</a:t>
            </a:r>
          </a:p>
        </p:txBody>
      </p:sp>
      <p:sp>
        <p:nvSpPr>
          <p:cNvPr id="8" name="Content Placeholder 7">
            <a:extLst>
              <a:ext uri="{FF2B5EF4-FFF2-40B4-BE49-F238E27FC236}">
                <a16:creationId xmlns:a16="http://schemas.microsoft.com/office/drawing/2014/main" id="{0BB34827-ED78-47B8-8479-48FDFADB8951}"/>
              </a:ext>
            </a:extLst>
          </p:cNvPr>
          <p:cNvSpPr>
            <a:spLocks noGrp="1"/>
          </p:cNvSpPr>
          <p:nvPr>
            <p:ph idx="1"/>
          </p:nvPr>
        </p:nvSpPr>
        <p:spPr>
          <a:solidFill>
            <a:schemeClr val="bg1">
              <a:lumMod val="85000"/>
            </a:schemeClr>
          </a:solidFill>
        </p:spPr>
        <p:txBody>
          <a:bodyPr/>
          <a:lstStyle/>
          <a:p>
            <a:r>
              <a:rPr lang="en-US" dirty="0"/>
              <a:t> </a:t>
            </a:r>
          </a:p>
        </p:txBody>
      </p:sp>
      <p:sp>
        <p:nvSpPr>
          <p:cNvPr id="4" name="Footer Placeholder 3">
            <a:extLst>
              <a:ext uri="{FF2B5EF4-FFF2-40B4-BE49-F238E27FC236}">
                <a16:creationId xmlns:a16="http://schemas.microsoft.com/office/drawing/2014/main" id="{EFBF019A-98C2-4F08-99FC-DD2C41E5CB92}"/>
              </a:ext>
            </a:extLst>
          </p:cNvPr>
          <p:cNvSpPr>
            <a:spLocks noGrp="1"/>
          </p:cNvSpPr>
          <p:nvPr>
            <p:ph type="ftr" sz="quarter" idx="11"/>
          </p:nvPr>
        </p:nvSpPr>
        <p:spPr/>
        <p:txBody>
          <a:bodyPr/>
          <a:lstStyle/>
          <a:p>
            <a:pPr algn="l"/>
            <a:r>
              <a:rPr lang="en-US" dirty="0"/>
              <a:t>© The TRACOM Corporation. All Rights Reserved.</a:t>
            </a:r>
          </a:p>
        </p:txBody>
      </p:sp>
      <p:sp>
        <p:nvSpPr>
          <p:cNvPr id="3" name="Slide Number Placeholder 2">
            <a:extLst>
              <a:ext uri="{FF2B5EF4-FFF2-40B4-BE49-F238E27FC236}">
                <a16:creationId xmlns:a16="http://schemas.microsoft.com/office/drawing/2014/main" id="{AFA75501-5BCD-44AA-8B61-1EF3A09668AB}"/>
              </a:ext>
            </a:extLst>
          </p:cNvPr>
          <p:cNvSpPr>
            <a:spLocks noGrp="1"/>
          </p:cNvSpPr>
          <p:nvPr>
            <p:ph type="sldNum" sz="quarter" idx="12"/>
          </p:nvPr>
        </p:nvSpPr>
        <p:spPr/>
        <p:txBody>
          <a:bodyPr/>
          <a:lstStyle/>
          <a:p>
            <a:fld id="{1B1CF60C-C85D-47C0-8597-E3BF95F18FA3}" type="slidenum">
              <a:rPr lang="en-US" smtClean="0"/>
              <a:t>10</a:t>
            </a:fld>
            <a:endParaRPr lang="en-US"/>
          </a:p>
        </p:txBody>
      </p:sp>
      <p:sp>
        <p:nvSpPr>
          <p:cNvPr id="17" name="Rectangle 16">
            <a:extLst>
              <a:ext uri="{FF2B5EF4-FFF2-40B4-BE49-F238E27FC236}">
                <a16:creationId xmlns:a16="http://schemas.microsoft.com/office/drawing/2014/main" id="{53E0C4A6-469B-4327-A752-B6F4A97D77D4}"/>
              </a:ext>
            </a:extLst>
          </p:cNvPr>
          <p:cNvSpPr/>
          <p:nvPr/>
        </p:nvSpPr>
        <p:spPr bwMode="gray">
          <a:xfrm>
            <a:off x="6030139" y="228600"/>
            <a:ext cx="2032383"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5760" rIns="91440" rtlCol="0" anchor="t"/>
          <a:lstStyle/>
          <a:p>
            <a:pPr algn="r">
              <a:lnSpc>
                <a:spcPct val="85000"/>
              </a:lnSpc>
            </a:pPr>
            <a:r>
              <a:rPr lang="en-US" sz="2200" dirty="0">
                <a:solidFill>
                  <a:schemeClr val="tx2"/>
                </a:solidFill>
              </a:rPr>
              <a:t> </a:t>
            </a:r>
          </a:p>
          <a:p>
            <a:pPr algn="r">
              <a:lnSpc>
                <a:spcPct val="85000"/>
              </a:lnSpc>
            </a:pPr>
            <a:endParaRPr lang="en-US" sz="2400" dirty="0">
              <a:solidFill>
                <a:schemeClr val="tx2"/>
              </a:solidFill>
            </a:endParaRPr>
          </a:p>
          <a:p>
            <a:pPr algn="r">
              <a:lnSpc>
                <a:spcPct val="85000"/>
              </a:lnSpc>
            </a:pPr>
            <a:endParaRPr lang="en-US" sz="2400" dirty="0">
              <a:solidFill>
                <a:schemeClr val="tx2"/>
              </a:solidFill>
            </a:endParaRPr>
          </a:p>
          <a:p>
            <a:pPr algn="r">
              <a:lnSpc>
                <a:spcPct val="85000"/>
              </a:lnSpc>
              <a:spcBef>
                <a:spcPts val="800"/>
              </a:spcBef>
              <a:spcAft>
                <a:spcPts val="800"/>
              </a:spcAft>
            </a:pPr>
            <a:r>
              <a:rPr lang="en-US" dirty="0">
                <a:solidFill>
                  <a:schemeClr val="tx2">
                    <a:alpha val="25000"/>
                  </a:schemeClr>
                </a:solidFill>
              </a:rPr>
              <a:t>Quiet</a:t>
            </a:r>
          </a:p>
          <a:p>
            <a:pPr algn="r">
              <a:lnSpc>
                <a:spcPct val="85000"/>
              </a:lnSpc>
              <a:spcBef>
                <a:spcPts val="800"/>
              </a:spcBef>
              <a:spcAft>
                <a:spcPts val="800"/>
              </a:spcAft>
            </a:pPr>
            <a:r>
              <a:rPr lang="en-US" dirty="0">
                <a:solidFill>
                  <a:schemeClr val="tx2">
                    <a:alpha val="25000"/>
                  </a:schemeClr>
                </a:solidFill>
              </a:rPr>
              <a:t>Slower-paced</a:t>
            </a:r>
          </a:p>
          <a:p>
            <a:pPr algn="r">
              <a:lnSpc>
                <a:spcPct val="85000"/>
              </a:lnSpc>
              <a:spcBef>
                <a:spcPts val="800"/>
              </a:spcBef>
              <a:spcAft>
                <a:spcPts val="800"/>
              </a:spcAft>
            </a:pPr>
            <a:r>
              <a:rPr lang="en-US" dirty="0">
                <a:solidFill>
                  <a:schemeClr val="tx2">
                    <a:alpha val="25000"/>
                  </a:schemeClr>
                </a:solidFill>
              </a:rPr>
              <a:t>Facially controlled</a:t>
            </a:r>
          </a:p>
          <a:p>
            <a:pPr algn="r">
              <a:lnSpc>
                <a:spcPct val="85000"/>
              </a:lnSpc>
              <a:spcBef>
                <a:spcPts val="800"/>
              </a:spcBef>
              <a:spcAft>
                <a:spcPts val="800"/>
              </a:spcAft>
            </a:pPr>
            <a:r>
              <a:rPr lang="en-US" sz="1700" dirty="0">
                <a:solidFill>
                  <a:schemeClr val="tx2">
                    <a:alpha val="25000"/>
                  </a:schemeClr>
                </a:solidFill>
              </a:rPr>
              <a:t>Less-inflected voice</a:t>
            </a:r>
          </a:p>
          <a:p>
            <a:pPr algn="r">
              <a:lnSpc>
                <a:spcPct val="85000"/>
              </a:lnSpc>
              <a:spcBef>
                <a:spcPts val="800"/>
              </a:spcBef>
              <a:spcAft>
                <a:spcPts val="800"/>
              </a:spcAft>
            </a:pPr>
            <a:r>
              <a:rPr lang="en-US" dirty="0">
                <a:solidFill>
                  <a:schemeClr val="tx2">
                    <a:alpha val="25000"/>
                  </a:schemeClr>
                </a:solidFill>
              </a:rPr>
              <a:t>Less eye contact</a:t>
            </a:r>
          </a:p>
          <a:p>
            <a:pPr algn="r">
              <a:lnSpc>
                <a:spcPct val="85000"/>
              </a:lnSpc>
              <a:spcBef>
                <a:spcPts val="800"/>
              </a:spcBef>
              <a:spcAft>
                <a:spcPts val="800"/>
              </a:spcAft>
            </a:pPr>
            <a:r>
              <a:rPr lang="en-US" dirty="0">
                <a:solidFill>
                  <a:schemeClr val="tx2">
                    <a:alpha val="25000"/>
                  </a:schemeClr>
                </a:solidFill>
              </a:rPr>
              <a:t>Casual posture</a:t>
            </a:r>
          </a:p>
          <a:p>
            <a:pPr algn="r">
              <a:lnSpc>
                <a:spcPct val="85000"/>
              </a:lnSpc>
              <a:spcBef>
                <a:spcPts val="800"/>
              </a:spcBef>
              <a:spcAft>
                <a:spcPts val="800"/>
              </a:spcAft>
            </a:pPr>
            <a:r>
              <a:rPr lang="en-US" dirty="0">
                <a:solidFill>
                  <a:schemeClr val="tx2">
                    <a:alpha val="25000"/>
                  </a:schemeClr>
                </a:solidFill>
              </a:rPr>
              <a:t>Leans back</a:t>
            </a:r>
          </a:p>
        </p:txBody>
      </p:sp>
      <p:sp>
        <p:nvSpPr>
          <p:cNvPr id="18" name="Rectangle 17">
            <a:extLst>
              <a:ext uri="{FF2B5EF4-FFF2-40B4-BE49-F238E27FC236}">
                <a16:creationId xmlns:a16="http://schemas.microsoft.com/office/drawing/2014/main" id="{0D64DF92-328E-4641-9735-4DA7C1136A0B}"/>
              </a:ext>
            </a:extLst>
          </p:cNvPr>
          <p:cNvSpPr/>
          <p:nvPr/>
        </p:nvSpPr>
        <p:spPr bwMode="gray">
          <a:xfrm>
            <a:off x="8071240" y="228600"/>
            <a:ext cx="2177153" cy="5715000"/>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lIns="91440" tIns="365760" rIns="91440" rtlCol="0" anchor="t"/>
          <a:lstStyle/>
          <a:p>
            <a:pPr>
              <a:lnSpc>
                <a:spcPct val="85000"/>
              </a:lnSpc>
            </a:pPr>
            <a:r>
              <a:rPr lang="en-US" sz="2200" dirty="0">
                <a:solidFill>
                  <a:schemeClr val="tx2"/>
                </a:solidFill>
              </a:rPr>
              <a:t> </a:t>
            </a:r>
          </a:p>
          <a:p>
            <a:pPr>
              <a:lnSpc>
                <a:spcPct val="85000"/>
              </a:lnSpc>
            </a:pPr>
            <a:endParaRPr lang="en-US" sz="2400" dirty="0">
              <a:solidFill>
                <a:schemeClr val="tx2"/>
              </a:solidFill>
            </a:endParaRPr>
          </a:p>
          <a:p>
            <a:pPr>
              <a:lnSpc>
                <a:spcPct val="85000"/>
              </a:lnSpc>
            </a:pPr>
            <a:endParaRPr lang="en-US" sz="2400" dirty="0">
              <a:solidFill>
                <a:schemeClr val="tx2"/>
              </a:solidFill>
            </a:endParaRPr>
          </a:p>
          <a:p>
            <a:pPr>
              <a:lnSpc>
                <a:spcPct val="85000"/>
              </a:lnSpc>
              <a:spcBef>
                <a:spcPts val="800"/>
              </a:spcBef>
              <a:spcAft>
                <a:spcPts val="800"/>
              </a:spcAft>
            </a:pPr>
            <a:r>
              <a:rPr lang="en-US" dirty="0">
                <a:solidFill>
                  <a:schemeClr val="tx2">
                    <a:alpha val="25000"/>
                  </a:schemeClr>
                </a:solidFill>
              </a:rPr>
              <a:t>Loud</a:t>
            </a:r>
          </a:p>
          <a:p>
            <a:pPr>
              <a:lnSpc>
                <a:spcPct val="85000"/>
              </a:lnSpc>
              <a:spcBef>
                <a:spcPts val="800"/>
              </a:spcBef>
              <a:spcAft>
                <a:spcPts val="800"/>
              </a:spcAft>
            </a:pPr>
            <a:r>
              <a:rPr lang="en-US" dirty="0">
                <a:solidFill>
                  <a:schemeClr val="tx2">
                    <a:alpha val="25000"/>
                  </a:schemeClr>
                </a:solidFill>
              </a:rPr>
              <a:t>Faster-paced</a:t>
            </a:r>
          </a:p>
          <a:p>
            <a:pPr>
              <a:lnSpc>
                <a:spcPct val="85000"/>
              </a:lnSpc>
              <a:spcBef>
                <a:spcPts val="800"/>
              </a:spcBef>
              <a:spcAft>
                <a:spcPts val="800"/>
              </a:spcAft>
            </a:pPr>
            <a:r>
              <a:rPr lang="en-US" dirty="0">
                <a:solidFill>
                  <a:schemeClr val="tx2">
                    <a:alpha val="25000"/>
                  </a:schemeClr>
                </a:solidFill>
              </a:rPr>
              <a:t>Facially animated</a:t>
            </a:r>
          </a:p>
          <a:p>
            <a:pPr>
              <a:lnSpc>
                <a:spcPct val="85000"/>
              </a:lnSpc>
              <a:spcBef>
                <a:spcPts val="800"/>
              </a:spcBef>
              <a:spcAft>
                <a:spcPts val="800"/>
              </a:spcAft>
            </a:pPr>
            <a:r>
              <a:rPr lang="en-US" sz="1700" dirty="0">
                <a:solidFill>
                  <a:schemeClr val="tx2">
                    <a:alpha val="25000"/>
                  </a:schemeClr>
                </a:solidFill>
              </a:rPr>
              <a:t>More-inflected voice</a:t>
            </a:r>
          </a:p>
          <a:p>
            <a:pPr>
              <a:lnSpc>
                <a:spcPct val="85000"/>
              </a:lnSpc>
              <a:spcBef>
                <a:spcPts val="800"/>
              </a:spcBef>
              <a:spcAft>
                <a:spcPts val="800"/>
              </a:spcAft>
            </a:pPr>
            <a:r>
              <a:rPr lang="en-US" dirty="0">
                <a:solidFill>
                  <a:schemeClr val="tx2">
                    <a:alpha val="25000"/>
                  </a:schemeClr>
                </a:solidFill>
              </a:rPr>
              <a:t>More eye contact</a:t>
            </a:r>
          </a:p>
          <a:p>
            <a:pPr>
              <a:lnSpc>
                <a:spcPct val="85000"/>
              </a:lnSpc>
              <a:spcBef>
                <a:spcPts val="800"/>
              </a:spcBef>
              <a:spcAft>
                <a:spcPts val="800"/>
              </a:spcAft>
            </a:pPr>
            <a:r>
              <a:rPr lang="en-US" dirty="0">
                <a:solidFill>
                  <a:schemeClr val="tx2">
                    <a:alpha val="25000"/>
                  </a:schemeClr>
                </a:solidFill>
              </a:rPr>
              <a:t>Rigid posture</a:t>
            </a:r>
          </a:p>
          <a:p>
            <a:pPr>
              <a:lnSpc>
                <a:spcPct val="85000"/>
              </a:lnSpc>
              <a:spcBef>
                <a:spcPts val="800"/>
              </a:spcBef>
              <a:spcAft>
                <a:spcPts val="800"/>
              </a:spcAft>
            </a:pPr>
            <a:r>
              <a:rPr lang="en-US" dirty="0">
                <a:solidFill>
                  <a:schemeClr val="tx2">
                    <a:alpha val="25000"/>
                  </a:schemeClr>
                </a:solidFill>
              </a:rPr>
              <a:t>Leans forward</a:t>
            </a:r>
          </a:p>
        </p:txBody>
      </p:sp>
      <p:sp>
        <p:nvSpPr>
          <p:cNvPr id="14" name="Callout: Line with No Border 13">
            <a:extLst>
              <a:ext uri="{FF2B5EF4-FFF2-40B4-BE49-F238E27FC236}">
                <a16:creationId xmlns:a16="http://schemas.microsoft.com/office/drawing/2014/main" id="{6BA0C577-FF56-4C9A-8DB5-A1A878F92406}"/>
              </a:ext>
            </a:extLst>
          </p:cNvPr>
          <p:cNvSpPr/>
          <p:nvPr/>
        </p:nvSpPr>
        <p:spPr bwMode="gray">
          <a:xfrm>
            <a:off x="4170363"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182880" rtlCol="0" anchor="t"/>
          <a:lstStyle/>
          <a:p>
            <a:pPr algn="r">
              <a:lnSpc>
                <a:spcPct val="85000"/>
              </a:lnSpc>
            </a:pPr>
            <a:r>
              <a:rPr lang="en-US" sz="2200" dirty="0">
                <a:solidFill>
                  <a:schemeClr val="bg1"/>
                </a:solidFill>
              </a:rPr>
              <a:t>Traits</a:t>
            </a:r>
          </a:p>
          <a:p>
            <a:pPr algn="r">
              <a:lnSpc>
                <a:spcPct val="85000"/>
              </a:lnSpc>
            </a:pPr>
            <a:endParaRPr lang="en-US" sz="2400" dirty="0">
              <a:solidFill>
                <a:schemeClr val="bg1"/>
              </a:solidFill>
            </a:endParaRPr>
          </a:p>
          <a:p>
            <a:pPr algn="r">
              <a:lnSpc>
                <a:spcPct val="85000"/>
              </a:lnSpc>
            </a:pPr>
            <a:endParaRPr lang="en-US" sz="2400" dirty="0">
              <a:solidFill>
                <a:schemeClr val="bg1"/>
              </a:solidFill>
            </a:endParaRPr>
          </a:p>
          <a:p>
            <a:pPr algn="r">
              <a:lnSpc>
                <a:spcPct val="85000"/>
              </a:lnSpc>
              <a:spcBef>
                <a:spcPts val="800"/>
              </a:spcBef>
              <a:spcAft>
                <a:spcPts val="800"/>
              </a:spcAft>
            </a:pPr>
            <a:r>
              <a:rPr lang="en-US" dirty="0">
                <a:solidFill>
                  <a:schemeClr val="bg1"/>
                </a:solidFill>
              </a:rPr>
              <a:t>Honest</a:t>
            </a:r>
          </a:p>
          <a:p>
            <a:pPr algn="r">
              <a:lnSpc>
                <a:spcPct val="85000"/>
              </a:lnSpc>
              <a:spcBef>
                <a:spcPts val="800"/>
              </a:spcBef>
              <a:spcAft>
                <a:spcPts val="800"/>
              </a:spcAft>
            </a:pPr>
            <a:r>
              <a:rPr lang="en-US" dirty="0">
                <a:solidFill>
                  <a:schemeClr val="bg1"/>
                </a:solidFill>
              </a:rPr>
              <a:t>Intelligent</a:t>
            </a:r>
          </a:p>
          <a:p>
            <a:pPr algn="r">
              <a:lnSpc>
                <a:spcPct val="85000"/>
              </a:lnSpc>
              <a:spcBef>
                <a:spcPts val="800"/>
              </a:spcBef>
              <a:spcAft>
                <a:spcPts val="800"/>
              </a:spcAft>
            </a:pPr>
            <a:r>
              <a:rPr lang="en-US" dirty="0">
                <a:solidFill>
                  <a:schemeClr val="bg1"/>
                </a:solidFill>
              </a:rPr>
              <a:t>Arrogant</a:t>
            </a:r>
          </a:p>
          <a:p>
            <a:pPr algn="r">
              <a:lnSpc>
                <a:spcPct val="85000"/>
              </a:lnSpc>
              <a:spcBef>
                <a:spcPts val="800"/>
              </a:spcBef>
              <a:spcAft>
                <a:spcPts val="800"/>
              </a:spcAft>
            </a:pPr>
            <a:r>
              <a:rPr lang="en-US" dirty="0">
                <a:solidFill>
                  <a:schemeClr val="bg1"/>
                </a:solidFill>
              </a:rPr>
              <a:t>Motivated</a:t>
            </a:r>
          </a:p>
          <a:p>
            <a:pPr algn="r">
              <a:lnSpc>
                <a:spcPct val="85000"/>
              </a:lnSpc>
              <a:spcBef>
                <a:spcPts val="800"/>
              </a:spcBef>
              <a:spcAft>
                <a:spcPts val="800"/>
              </a:spcAft>
            </a:pPr>
            <a:r>
              <a:rPr lang="en-US" dirty="0">
                <a:solidFill>
                  <a:schemeClr val="bg1"/>
                </a:solidFill>
              </a:rPr>
              <a:t>Self-centered</a:t>
            </a:r>
          </a:p>
          <a:p>
            <a:pPr algn="r">
              <a:lnSpc>
                <a:spcPct val="85000"/>
              </a:lnSpc>
              <a:spcBef>
                <a:spcPts val="800"/>
              </a:spcBef>
              <a:spcAft>
                <a:spcPts val="800"/>
              </a:spcAft>
            </a:pPr>
            <a:r>
              <a:rPr lang="en-US" dirty="0">
                <a:solidFill>
                  <a:schemeClr val="bg1"/>
                </a:solidFill>
              </a:rPr>
              <a:t>Sincere</a:t>
            </a:r>
          </a:p>
          <a:p>
            <a:pPr algn="r">
              <a:lnSpc>
                <a:spcPct val="85000"/>
              </a:lnSpc>
              <a:spcBef>
                <a:spcPts val="800"/>
              </a:spcBef>
              <a:spcAft>
                <a:spcPts val="800"/>
              </a:spcAft>
            </a:pPr>
            <a:r>
              <a:rPr lang="en-US" dirty="0">
                <a:solidFill>
                  <a:schemeClr val="bg1"/>
                </a:solidFill>
              </a:rPr>
              <a:t>Critical</a:t>
            </a:r>
          </a:p>
        </p:txBody>
      </p:sp>
      <p:sp>
        <p:nvSpPr>
          <p:cNvPr id="16" name="Callout: Line with No Border 15">
            <a:extLst>
              <a:ext uri="{FF2B5EF4-FFF2-40B4-BE49-F238E27FC236}">
                <a16:creationId xmlns:a16="http://schemas.microsoft.com/office/drawing/2014/main" id="{4D1FE75A-6C14-4781-9727-AA2A0BF4D476}"/>
              </a:ext>
            </a:extLst>
          </p:cNvPr>
          <p:cNvSpPr/>
          <p:nvPr/>
        </p:nvSpPr>
        <p:spPr bwMode="gray">
          <a:xfrm>
            <a:off x="10198198"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2880" tIns="457200" rIns="0" rtlCol="0" anchor="t"/>
          <a:lstStyle/>
          <a:p>
            <a:pPr>
              <a:lnSpc>
                <a:spcPct val="85000"/>
              </a:lnSpc>
            </a:pPr>
            <a:r>
              <a:rPr lang="en-US" sz="2200" dirty="0">
                <a:solidFill>
                  <a:schemeClr val="bg1"/>
                </a:solidFill>
              </a:rPr>
              <a:t>Judgments</a:t>
            </a:r>
          </a:p>
          <a:p>
            <a:pPr>
              <a:lnSpc>
                <a:spcPct val="85000"/>
              </a:lnSpc>
            </a:pPr>
            <a:endParaRPr lang="en-US" sz="2400" dirty="0">
              <a:solidFill>
                <a:schemeClr val="bg1"/>
              </a:solidFill>
            </a:endParaRPr>
          </a:p>
          <a:p>
            <a:pPr>
              <a:lnSpc>
                <a:spcPct val="85000"/>
              </a:lnSpc>
            </a:pPr>
            <a:endParaRPr lang="en-US" sz="2400" dirty="0">
              <a:solidFill>
                <a:schemeClr val="bg1"/>
              </a:solidFill>
            </a:endParaRPr>
          </a:p>
          <a:p>
            <a:pPr>
              <a:lnSpc>
                <a:spcPct val="85000"/>
              </a:lnSpc>
              <a:spcBef>
                <a:spcPts val="800"/>
              </a:spcBef>
              <a:spcAft>
                <a:spcPts val="800"/>
              </a:spcAft>
            </a:pPr>
            <a:r>
              <a:rPr lang="en-US" dirty="0">
                <a:solidFill>
                  <a:schemeClr val="bg1"/>
                </a:solidFill>
              </a:rPr>
              <a:t>I like him</a:t>
            </a:r>
          </a:p>
          <a:p>
            <a:pPr>
              <a:lnSpc>
                <a:spcPct val="85000"/>
              </a:lnSpc>
              <a:spcBef>
                <a:spcPts val="800"/>
              </a:spcBef>
              <a:spcAft>
                <a:spcPts val="800"/>
              </a:spcAft>
            </a:pPr>
            <a:r>
              <a:rPr lang="en-US" dirty="0">
                <a:solidFill>
                  <a:schemeClr val="bg1"/>
                </a:solidFill>
              </a:rPr>
              <a:t>He annoys me</a:t>
            </a:r>
          </a:p>
          <a:p>
            <a:pPr>
              <a:lnSpc>
                <a:spcPct val="85000"/>
              </a:lnSpc>
              <a:spcBef>
                <a:spcPts val="800"/>
              </a:spcBef>
              <a:spcAft>
                <a:spcPts val="800"/>
              </a:spcAft>
            </a:pPr>
            <a:r>
              <a:rPr lang="en-US" dirty="0">
                <a:solidFill>
                  <a:schemeClr val="bg1"/>
                </a:solidFill>
              </a:rPr>
              <a:t>She interests me</a:t>
            </a:r>
          </a:p>
          <a:p>
            <a:pPr>
              <a:lnSpc>
                <a:spcPct val="85000"/>
              </a:lnSpc>
              <a:spcBef>
                <a:spcPts val="800"/>
              </a:spcBef>
              <a:spcAft>
                <a:spcPts val="800"/>
              </a:spcAft>
            </a:pPr>
            <a:r>
              <a:rPr lang="en-US" dirty="0">
                <a:solidFill>
                  <a:schemeClr val="bg1"/>
                </a:solidFill>
              </a:rPr>
              <a:t>He irritates me</a:t>
            </a:r>
          </a:p>
          <a:p>
            <a:pPr>
              <a:lnSpc>
                <a:spcPct val="85000"/>
              </a:lnSpc>
              <a:spcBef>
                <a:spcPts val="800"/>
              </a:spcBef>
              <a:spcAft>
                <a:spcPts val="800"/>
              </a:spcAft>
            </a:pPr>
            <a:r>
              <a:rPr lang="en-US" dirty="0">
                <a:solidFill>
                  <a:schemeClr val="bg1"/>
                </a:solidFill>
              </a:rPr>
              <a:t>I distrust her</a:t>
            </a:r>
          </a:p>
          <a:p>
            <a:pPr>
              <a:lnSpc>
                <a:spcPct val="85000"/>
              </a:lnSpc>
              <a:spcBef>
                <a:spcPts val="800"/>
              </a:spcBef>
              <a:spcAft>
                <a:spcPts val="800"/>
              </a:spcAft>
            </a:pPr>
            <a:r>
              <a:rPr lang="en-US" dirty="0">
                <a:solidFill>
                  <a:schemeClr val="bg1"/>
                </a:solidFill>
              </a:rPr>
              <a:t>I hate him</a:t>
            </a:r>
          </a:p>
          <a:p>
            <a:pPr>
              <a:lnSpc>
                <a:spcPct val="85000"/>
              </a:lnSpc>
              <a:spcBef>
                <a:spcPts val="800"/>
              </a:spcBef>
              <a:spcAft>
                <a:spcPts val="800"/>
              </a:spcAft>
            </a:pPr>
            <a:r>
              <a:rPr lang="en-US" dirty="0">
                <a:solidFill>
                  <a:schemeClr val="bg1"/>
                </a:solidFill>
              </a:rPr>
              <a:t>I trust him</a:t>
            </a:r>
          </a:p>
        </p:txBody>
      </p:sp>
      <p:sp>
        <p:nvSpPr>
          <p:cNvPr id="13" name="Callout: Line with No Border 12">
            <a:extLst>
              <a:ext uri="{FF2B5EF4-FFF2-40B4-BE49-F238E27FC236}">
                <a16:creationId xmlns:a16="http://schemas.microsoft.com/office/drawing/2014/main" id="{89714ED0-A767-4C89-9B92-EA348D847F6C}"/>
              </a:ext>
            </a:extLst>
          </p:cNvPr>
          <p:cNvSpPr/>
          <p:nvPr/>
        </p:nvSpPr>
        <p:spPr bwMode="gray">
          <a:xfrm>
            <a:off x="5932546" y="214505"/>
            <a:ext cx="4259951" cy="1160462"/>
          </a:xfrm>
          <a:prstGeom prst="callout1">
            <a:avLst>
              <a:gd name="adj1" fmla="val 100000"/>
              <a:gd name="adj2" fmla="val 0"/>
              <a:gd name="adj3" fmla="val 100000"/>
              <a:gd name="adj4" fmla="val 100000"/>
            </a:avLst>
          </a:prstGeom>
          <a:solidFill>
            <a:schemeClr val="accent6">
              <a:lumMod val="40000"/>
              <a:lumOff val="60000"/>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lnSpc>
                <a:spcPct val="85000"/>
              </a:lnSpc>
            </a:pPr>
            <a:r>
              <a:rPr lang="en-US" sz="2200" dirty="0">
                <a:solidFill>
                  <a:srgbClr val="002060">
                    <a:alpha val="25000"/>
                  </a:srgbClr>
                </a:solidFill>
              </a:rPr>
              <a:t>Observable Behavior</a:t>
            </a:r>
          </a:p>
        </p:txBody>
      </p:sp>
      <p:cxnSp>
        <p:nvCxnSpPr>
          <p:cNvPr id="20" name="Straight Connector 19">
            <a:extLst>
              <a:ext uri="{FF2B5EF4-FFF2-40B4-BE49-F238E27FC236}">
                <a16:creationId xmlns:a16="http://schemas.microsoft.com/office/drawing/2014/main" id="{FF2FF380-1A67-43E2-969B-84BC43B5D208}"/>
              </a:ext>
            </a:extLst>
          </p:cNvPr>
          <p:cNvCxnSpPr>
            <a:cxnSpLocks/>
          </p:cNvCxnSpPr>
          <p:nvPr/>
        </p:nvCxnSpPr>
        <p:spPr>
          <a:xfrm>
            <a:off x="8073815" y="1383636"/>
            <a:ext cx="0" cy="455996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77D275F-4EC0-4C48-8A1E-83DA3CA4C874}"/>
              </a:ext>
            </a:extLst>
          </p:cNvPr>
          <p:cNvGrpSpPr/>
          <p:nvPr/>
        </p:nvGrpSpPr>
        <p:grpSpPr>
          <a:xfrm>
            <a:off x="7610471" y="4852740"/>
            <a:ext cx="926687" cy="826348"/>
            <a:chOff x="1480263" y="3478952"/>
            <a:chExt cx="926687" cy="826348"/>
          </a:xfrm>
        </p:grpSpPr>
        <p:sp>
          <p:nvSpPr>
            <p:cNvPr id="5" name="Arc 4">
              <a:extLst>
                <a:ext uri="{FF2B5EF4-FFF2-40B4-BE49-F238E27FC236}">
                  <a16:creationId xmlns:a16="http://schemas.microsoft.com/office/drawing/2014/main" id="{A241EFEB-3B48-433E-9557-C400EEF7D6CA}"/>
                </a:ext>
              </a:extLst>
            </p:cNvPr>
            <p:cNvSpPr/>
            <p:nvPr/>
          </p:nvSpPr>
          <p:spPr>
            <a:xfrm>
              <a:off x="1899940" y="3648052"/>
              <a:ext cx="507010" cy="488148"/>
            </a:xfrm>
            <a:prstGeom prst="arc">
              <a:avLst>
                <a:gd name="adj1" fmla="val 17375937"/>
                <a:gd name="adj2" fmla="val 4071197"/>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7E436997-0951-4025-A2F3-860E6A593022}"/>
                </a:ext>
              </a:extLst>
            </p:cNvPr>
            <p:cNvSpPr txBox="1"/>
            <p:nvPr/>
          </p:nvSpPr>
          <p:spPr>
            <a:xfrm>
              <a:off x="1604928" y="3478952"/>
              <a:ext cx="677357" cy="369332"/>
            </a:xfrm>
            <a:prstGeom prst="rect">
              <a:avLst/>
            </a:prstGeom>
            <a:noFill/>
          </p:spPr>
          <p:txBody>
            <a:bodyPr wrap="square" lIns="0" tIns="0" rIns="0" bIns="0" rtlCol="0">
              <a:spAutoFit/>
            </a:bodyPr>
            <a:lstStyle/>
            <a:p>
              <a:pPr algn="ctr"/>
              <a:r>
                <a:rPr lang="en-US" sz="2400" dirty="0">
                  <a:solidFill>
                    <a:schemeClr val="accent2"/>
                  </a:solidFill>
                  <a:latin typeface="Georgia" panose="02040502050405020303" pitchFamily="18" charset="0"/>
                </a:rPr>
                <a:t>SAY</a:t>
              </a:r>
            </a:p>
          </p:txBody>
        </p:sp>
        <p:sp>
          <p:nvSpPr>
            <p:cNvPr id="19" name="TextBox 18">
              <a:extLst>
                <a:ext uri="{FF2B5EF4-FFF2-40B4-BE49-F238E27FC236}">
                  <a16:creationId xmlns:a16="http://schemas.microsoft.com/office/drawing/2014/main" id="{658B5AC8-8A6C-46EC-8599-D6F7C9B6A0C6}"/>
                </a:ext>
              </a:extLst>
            </p:cNvPr>
            <p:cNvSpPr txBox="1"/>
            <p:nvPr/>
          </p:nvSpPr>
          <p:spPr>
            <a:xfrm>
              <a:off x="1604928" y="3935968"/>
              <a:ext cx="677357" cy="369332"/>
            </a:xfrm>
            <a:prstGeom prst="rect">
              <a:avLst/>
            </a:prstGeom>
            <a:noFill/>
          </p:spPr>
          <p:txBody>
            <a:bodyPr wrap="square" lIns="0" tIns="0" rIns="0" bIns="0" rtlCol="0">
              <a:spAutoFit/>
            </a:bodyPr>
            <a:lstStyle/>
            <a:p>
              <a:pPr algn="ctr"/>
              <a:r>
                <a:rPr lang="en-US" sz="2400" dirty="0">
                  <a:solidFill>
                    <a:schemeClr val="accent2"/>
                  </a:solidFill>
                  <a:latin typeface="Georgia" panose="02040502050405020303" pitchFamily="18" charset="0"/>
                </a:rPr>
                <a:t>DO</a:t>
              </a:r>
            </a:p>
          </p:txBody>
        </p:sp>
        <p:sp>
          <p:nvSpPr>
            <p:cNvPr id="21" name="Arc 20">
              <a:extLst>
                <a:ext uri="{FF2B5EF4-FFF2-40B4-BE49-F238E27FC236}">
                  <a16:creationId xmlns:a16="http://schemas.microsoft.com/office/drawing/2014/main" id="{B68E12E8-D340-4FBD-A10F-E52D85A1DEF3}"/>
                </a:ext>
              </a:extLst>
            </p:cNvPr>
            <p:cNvSpPr/>
            <p:nvPr/>
          </p:nvSpPr>
          <p:spPr>
            <a:xfrm flipH="1" flipV="1">
              <a:off x="1480263" y="3667145"/>
              <a:ext cx="507010" cy="488148"/>
            </a:xfrm>
            <a:prstGeom prst="arc">
              <a:avLst>
                <a:gd name="adj1" fmla="val 16831965"/>
                <a:gd name="adj2" fmla="val 3937282"/>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2008863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146899"/>
                                      </p:to>
                                    </p:animClr>
                                    <p:animClr clrSpc="rgb" dir="cw">
                                      <p:cBhvr>
                                        <p:cTn id="7" dur="500" fill="hold"/>
                                        <p:tgtEl>
                                          <p:spTgt spid="13">
                                            <p:txEl>
                                              <p:pRg st="0" end="0"/>
                                            </p:txEl>
                                          </p:spTgt>
                                        </p:tgtEl>
                                        <p:attrNameLst>
                                          <p:attrName>fillcolor</p:attrName>
                                        </p:attrNameLst>
                                      </p:cBhvr>
                                      <p:to>
                                        <a:srgbClr val="146899"/>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3" end="3"/>
                                            </p:txEl>
                                          </p:spTgt>
                                        </p:tgtEl>
                                        <p:attrNameLst>
                                          <p:attrName>style.color</p:attrName>
                                        </p:attrNameLst>
                                      </p:cBhvr>
                                      <p:to>
                                        <a:srgbClr val="444A4A"/>
                                      </p:to>
                                    </p:animClr>
                                    <p:animClr clrSpc="rgb" dir="cw">
                                      <p:cBhvr>
                                        <p:cTn id="12" dur="500" fill="hold"/>
                                        <p:tgtEl>
                                          <p:spTgt spid="17">
                                            <p:txEl>
                                              <p:pRg st="3" end="3"/>
                                            </p:txEl>
                                          </p:spTgt>
                                        </p:tgtEl>
                                        <p:attrNameLst>
                                          <p:attrName>fillcolor</p:attrName>
                                        </p:attrNameLst>
                                      </p:cBhvr>
                                      <p:to>
                                        <a:srgbClr val="444A4A"/>
                                      </p:to>
                                    </p:animClr>
                                    <p:set>
                                      <p:cBhvr>
                                        <p:cTn id="13" dur="500" fill="hold"/>
                                        <p:tgtEl>
                                          <p:spTgt spid="17">
                                            <p:txEl>
                                              <p:pRg st="3" end="3"/>
                                            </p:txEl>
                                          </p:spTgt>
                                        </p:tgtEl>
                                        <p:attrNameLst>
                                          <p:attrName>fill.type</p:attrName>
                                        </p:attrNameLst>
                                      </p:cBhvr>
                                      <p:to>
                                        <p:strVal val="solid"/>
                                      </p:to>
                                    </p:set>
                                    <p:set>
                                      <p:cBhvr>
                                        <p:cTn id="14" dur="500" fill="hold"/>
                                        <p:tgtEl>
                                          <p:spTgt spid="17">
                                            <p:txEl>
                                              <p:pRg st="3" end="3"/>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4" end="4"/>
                                            </p:txEl>
                                          </p:spTgt>
                                        </p:tgtEl>
                                        <p:attrNameLst>
                                          <p:attrName>style.color</p:attrName>
                                        </p:attrNameLst>
                                      </p:cBhvr>
                                      <p:to>
                                        <a:srgbClr val="444A4A"/>
                                      </p:to>
                                    </p:animClr>
                                    <p:animClr clrSpc="rgb" dir="cw">
                                      <p:cBhvr>
                                        <p:cTn id="17" dur="500" fill="hold"/>
                                        <p:tgtEl>
                                          <p:spTgt spid="17">
                                            <p:txEl>
                                              <p:pRg st="4" end="4"/>
                                            </p:txEl>
                                          </p:spTgt>
                                        </p:tgtEl>
                                        <p:attrNameLst>
                                          <p:attrName>fillcolor</p:attrName>
                                        </p:attrNameLst>
                                      </p:cBhvr>
                                      <p:to>
                                        <a:srgbClr val="444A4A"/>
                                      </p:to>
                                    </p:animClr>
                                    <p:set>
                                      <p:cBhvr>
                                        <p:cTn id="18" dur="500" fill="hold"/>
                                        <p:tgtEl>
                                          <p:spTgt spid="17">
                                            <p:txEl>
                                              <p:pRg st="4" end="4"/>
                                            </p:txEl>
                                          </p:spTgt>
                                        </p:tgtEl>
                                        <p:attrNameLst>
                                          <p:attrName>fill.type</p:attrName>
                                        </p:attrNameLst>
                                      </p:cBhvr>
                                      <p:to>
                                        <p:strVal val="solid"/>
                                      </p:to>
                                    </p:set>
                                    <p:set>
                                      <p:cBhvr>
                                        <p:cTn id="19" dur="500" fill="hold"/>
                                        <p:tgtEl>
                                          <p:spTgt spid="17">
                                            <p:txEl>
                                              <p:pRg st="4" end="4"/>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17">
                                            <p:txEl>
                                              <p:pRg st="5" end="5"/>
                                            </p:txEl>
                                          </p:spTgt>
                                        </p:tgtEl>
                                        <p:attrNameLst>
                                          <p:attrName>style.color</p:attrName>
                                        </p:attrNameLst>
                                      </p:cBhvr>
                                      <p:to>
                                        <a:srgbClr val="444A4A"/>
                                      </p:to>
                                    </p:animClr>
                                    <p:animClr clrSpc="rgb" dir="cw">
                                      <p:cBhvr>
                                        <p:cTn id="22" dur="500" fill="hold"/>
                                        <p:tgtEl>
                                          <p:spTgt spid="17">
                                            <p:txEl>
                                              <p:pRg st="5" end="5"/>
                                            </p:txEl>
                                          </p:spTgt>
                                        </p:tgtEl>
                                        <p:attrNameLst>
                                          <p:attrName>fillcolor</p:attrName>
                                        </p:attrNameLst>
                                      </p:cBhvr>
                                      <p:to>
                                        <a:srgbClr val="444A4A"/>
                                      </p:to>
                                    </p:animClr>
                                    <p:set>
                                      <p:cBhvr>
                                        <p:cTn id="23" dur="500" fill="hold"/>
                                        <p:tgtEl>
                                          <p:spTgt spid="17">
                                            <p:txEl>
                                              <p:pRg st="5" end="5"/>
                                            </p:txEl>
                                          </p:spTgt>
                                        </p:tgtEl>
                                        <p:attrNameLst>
                                          <p:attrName>fill.type</p:attrName>
                                        </p:attrNameLst>
                                      </p:cBhvr>
                                      <p:to>
                                        <p:strVal val="solid"/>
                                      </p:to>
                                    </p:set>
                                    <p:set>
                                      <p:cBhvr>
                                        <p:cTn id="24" dur="500" fill="hold"/>
                                        <p:tgtEl>
                                          <p:spTgt spid="17">
                                            <p:txEl>
                                              <p:pRg st="5" end="5"/>
                                            </p:txEl>
                                          </p:spTgt>
                                        </p:tgtEl>
                                        <p:attrNameLst>
                                          <p:attrName>fill.on</p:attrName>
                                        </p:attrNameLst>
                                      </p:cBhvr>
                                      <p:to>
                                        <p:strVal val="true"/>
                                      </p:to>
                                    </p:set>
                                  </p:childTnLst>
                                </p:cTn>
                              </p:par>
                              <p:par>
                                <p:cTn id="25" presetID="19" presetClass="emph" presetSubtype="0" fill="hold" nodeType="withEffect">
                                  <p:stCondLst>
                                    <p:cond delay="0"/>
                                  </p:stCondLst>
                                  <p:childTnLst>
                                    <p:animClr clrSpc="rgb" dir="cw">
                                      <p:cBhvr override="childStyle">
                                        <p:cTn id="26" dur="500" fill="hold"/>
                                        <p:tgtEl>
                                          <p:spTgt spid="17">
                                            <p:txEl>
                                              <p:pRg st="6" end="6"/>
                                            </p:txEl>
                                          </p:spTgt>
                                        </p:tgtEl>
                                        <p:attrNameLst>
                                          <p:attrName>style.color</p:attrName>
                                        </p:attrNameLst>
                                      </p:cBhvr>
                                      <p:to>
                                        <a:srgbClr val="444A4A"/>
                                      </p:to>
                                    </p:animClr>
                                    <p:animClr clrSpc="rgb" dir="cw">
                                      <p:cBhvr>
                                        <p:cTn id="27" dur="500" fill="hold"/>
                                        <p:tgtEl>
                                          <p:spTgt spid="17">
                                            <p:txEl>
                                              <p:pRg st="6" end="6"/>
                                            </p:txEl>
                                          </p:spTgt>
                                        </p:tgtEl>
                                        <p:attrNameLst>
                                          <p:attrName>fillcolor</p:attrName>
                                        </p:attrNameLst>
                                      </p:cBhvr>
                                      <p:to>
                                        <a:srgbClr val="444A4A"/>
                                      </p:to>
                                    </p:animClr>
                                    <p:set>
                                      <p:cBhvr>
                                        <p:cTn id="28" dur="500" fill="hold"/>
                                        <p:tgtEl>
                                          <p:spTgt spid="17">
                                            <p:txEl>
                                              <p:pRg st="6" end="6"/>
                                            </p:txEl>
                                          </p:spTgt>
                                        </p:tgtEl>
                                        <p:attrNameLst>
                                          <p:attrName>fill.type</p:attrName>
                                        </p:attrNameLst>
                                      </p:cBhvr>
                                      <p:to>
                                        <p:strVal val="solid"/>
                                      </p:to>
                                    </p:set>
                                    <p:set>
                                      <p:cBhvr>
                                        <p:cTn id="29" dur="500" fill="hold"/>
                                        <p:tgtEl>
                                          <p:spTgt spid="17">
                                            <p:txEl>
                                              <p:pRg st="6" end="6"/>
                                            </p:txEl>
                                          </p:spTgt>
                                        </p:tgtEl>
                                        <p:attrNameLst>
                                          <p:attrName>fill.on</p:attrName>
                                        </p:attrNameLst>
                                      </p:cBhvr>
                                      <p:to>
                                        <p:strVal val="true"/>
                                      </p:to>
                                    </p:set>
                                  </p:childTnLst>
                                </p:cTn>
                              </p:par>
                              <p:par>
                                <p:cTn id="30" presetID="19" presetClass="emph" presetSubtype="0" fill="hold" nodeType="withEffect">
                                  <p:stCondLst>
                                    <p:cond delay="0"/>
                                  </p:stCondLst>
                                  <p:childTnLst>
                                    <p:animClr clrSpc="rgb" dir="cw">
                                      <p:cBhvr override="childStyle">
                                        <p:cTn id="31" dur="500" fill="hold"/>
                                        <p:tgtEl>
                                          <p:spTgt spid="17">
                                            <p:txEl>
                                              <p:pRg st="7" end="7"/>
                                            </p:txEl>
                                          </p:spTgt>
                                        </p:tgtEl>
                                        <p:attrNameLst>
                                          <p:attrName>style.color</p:attrName>
                                        </p:attrNameLst>
                                      </p:cBhvr>
                                      <p:to>
                                        <a:srgbClr val="444A4A"/>
                                      </p:to>
                                    </p:animClr>
                                    <p:animClr clrSpc="rgb" dir="cw">
                                      <p:cBhvr>
                                        <p:cTn id="32" dur="500" fill="hold"/>
                                        <p:tgtEl>
                                          <p:spTgt spid="17">
                                            <p:txEl>
                                              <p:pRg st="7" end="7"/>
                                            </p:txEl>
                                          </p:spTgt>
                                        </p:tgtEl>
                                        <p:attrNameLst>
                                          <p:attrName>fillcolor</p:attrName>
                                        </p:attrNameLst>
                                      </p:cBhvr>
                                      <p:to>
                                        <a:srgbClr val="444A4A"/>
                                      </p:to>
                                    </p:animClr>
                                    <p:set>
                                      <p:cBhvr>
                                        <p:cTn id="33" dur="500" fill="hold"/>
                                        <p:tgtEl>
                                          <p:spTgt spid="17">
                                            <p:txEl>
                                              <p:pRg st="7" end="7"/>
                                            </p:txEl>
                                          </p:spTgt>
                                        </p:tgtEl>
                                        <p:attrNameLst>
                                          <p:attrName>fill.type</p:attrName>
                                        </p:attrNameLst>
                                      </p:cBhvr>
                                      <p:to>
                                        <p:strVal val="solid"/>
                                      </p:to>
                                    </p:set>
                                    <p:set>
                                      <p:cBhvr>
                                        <p:cTn id="34" dur="500" fill="hold"/>
                                        <p:tgtEl>
                                          <p:spTgt spid="17">
                                            <p:txEl>
                                              <p:pRg st="7" end="7"/>
                                            </p:txEl>
                                          </p:spTgt>
                                        </p:tgtEl>
                                        <p:attrNameLst>
                                          <p:attrName>fill.on</p:attrName>
                                        </p:attrNameLst>
                                      </p:cBhvr>
                                      <p:to>
                                        <p:strVal val="true"/>
                                      </p:to>
                                    </p:set>
                                  </p:childTnLst>
                                </p:cTn>
                              </p:par>
                              <p:par>
                                <p:cTn id="35" presetID="19" presetClass="emph" presetSubtype="0" fill="hold" nodeType="withEffect">
                                  <p:stCondLst>
                                    <p:cond delay="0"/>
                                  </p:stCondLst>
                                  <p:childTnLst>
                                    <p:animClr clrSpc="rgb" dir="cw">
                                      <p:cBhvr override="childStyle">
                                        <p:cTn id="36" dur="500" fill="hold"/>
                                        <p:tgtEl>
                                          <p:spTgt spid="17">
                                            <p:txEl>
                                              <p:pRg st="8" end="8"/>
                                            </p:txEl>
                                          </p:spTgt>
                                        </p:tgtEl>
                                        <p:attrNameLst>
                                          <p:attrName>style.color</p:attrName>
                                        </p:attrNameLst>
                                      </p:cBhvr>
                                      <p:to>
                                        <a:srgbClr val="444A4A"/>
                                      </p:to>
                                    </p:animClr>
                                    <p:animClr clrSpc="rgb" dir="cw">
                                      <p:cBhvr>
                                        <p:cTn id="37" dur="500" fill="hold"/>
                                        <p:tgtEl>
                                          <p:spTgt spid="17">
                                            <p:txEl>
                                              <p:pRg st="8" end="8"/>
                                            </p:txEl>
                                          </p:spTgt>
                                        </p:tgtEl>
                                        <p:attrNameLst>
                                          <p:attrName>fillcolor</p:attrName>
                                        </p:attrNameLst>
                                      </p:cBhvr>
                                      <p:to>
                                        <a:srgbClr val="444A4A"/>
                                      </p:to>
                                    </p:animClr>
                                    <p:set>
                                      <p:cBhvr>
                                        <p:cTn id="38" dur="500" fill="hold"/>
                                        <p:tgtEl>
                                          <p:spTgt spid="17">
                                            <p:txEl>
                                              <p:pRg st="8" end="8"/>
                                            </p:txEl>
                                          </p:spTgt>
                                        </p:tgtEl>
                                        <p:attrNameLst>
                                          <p:attrName>fill.type</p:attrName>
                                        </p:attrNameLst>
                                      </p:cBhvr>
                                      <p:to>
                                        <p:strVal val="solid"/>
                                      </p:to>
                                    </p:set>
                                    <p:set>
                                      <p:cBhvr>
                                        <p:cTn id="39" dur="500" fill="hold"/>
                                        <p:tgtEl>
                                          <p:spTgt spid="17">
                                            <p:txEl>
                                              <p:pRg st="8" end="8"/>
                                            </p:txEl>
                                          </p:spTgt>
                                        </p:tgtEl>
                                        <p:attrNameLst>
                                          <p:attrName>fill.on</p:attrName>
                                        </p:attrNameLst>
                                      </p:cBhvr>
                                      <p:to>
                                        <p:strVal val="true"/>
                                      </p:to>
                                    </p:set>
                                  </p:childTnLst>
                                </p:cTn>
                              </p:par>
                              <p:par>
                                <p:cTn id="40" presetID="19" presetClass="emph" presetSubtype="0" fill="hold" nodeType="withEffect">
                                  <p:stCondLst>
                                    <p:cond delay="0"/>
                                  </p:stCondLst>
                                  <p:childTnLst>
                                    <p:animClr clrSpc="rgb" dir="cw">
                                      <p:cBhvr override="childStyle">
                                        <p:cTn id="41" dur="500" fill="hold"/>
                                        <p:tgtEl>
                                          <p:spTgt spid="17">
                                            <p:txEl>
                                              <p:pRg st="9" end="9"/>
                                            </p:txEl>
                                          </p:spTgt>
                                        </p:tgtEl>
                                        <p:attrNameLst>
                                          <p:attrName>style.color</p:attrName>
                                        </p:attrNameLst>
                                      </p:cBhvr>
                                      <p:to>
                                        <a:srgbClr val="444A4A"/>
                                      </p:to>
                                    </p:animClr>
                                    <p:animClr clrSpc="rgb" dir="cw">
                                      <p:cBhvr>
                                        <p:cTn id="42" dur="500" fill="hold"/>
                                        <p:tgtEl>
                                          <p:spTgt spid="17">
                                            <p:txEl>
                                              <p:pRg st="9" end="9"/>
                                            </p:txEl>
                                          </p:spTgt>
                                        </p:tgtEl>
                                        <p:attrNameLst>
                                          <p:attrName>fillcolor</p:attrName>
                                        </p:attrNameLst>
                                      </p:cBhvr>
                                      <p:to>
                                        <a:srgbClr val="444A4A"/>
                                      </p:to>
                                    </p:animClr>
                                    <p:set>
                                      <p:cBhvr>
                                        <p:cTn id="43" dur="500" fill="hold"/>
                                        <p:tgtEl>
                                          <p:spTgt spid="17">
                                            <p:txEl>
                                              <p:pRg st="9" end="9"/>
                                            </p:txEl>
                                          </p:spTgt>
                                        </p:tgtEl>
                                        <p:attrNameLst>
                                          <p:attrName>fill.type</p:attrName>
                                        </p:attrNameLst>
                                      </p:cBhvr>
                                      <p:to>
                                        <p:strVal val="solid"/>
                                      </p:to>
                                    </p:set>
                                    <p:set>
                                      <p:cBhvr>
                                        <p:cTn id="44" dur="500" fill="hold"/>
                                        <p:tgtEl>
                                          <p:spTgt spid="17">
                                            <p:txEl>
                                              <p:pRg st="9" end="9"/>
                                            </p:txEl>
                                          </p:spTgt>
                                        </p:tgtEl>
                                        <p:attrNameLst>
                                          <p:attrName>fill.on</p:attrName>
                                        </p:attrNameLst>
                                      </p:cBhvr>
                                      <p:to>
                                        <p:strVal val="true"/>
                                      </p:to>
                                    </p:set>
                                  </p:childTnLst>
                                </p:cTn>
                              </p:par>
                              <p:par>
                                <p:cTn id="45" presetID="19" presetClass="emph" presetSubtype="0" fill="hold" nodeType="withEffect">
                                  <p:stCondLst>
                                    <p:cond delay="0"/>
                                  </p:stCondLst>
                                  <p:childTnLst>
                                    <p:animClr clrSpc="rgb" dir="cw">
                                      <p:cBhvr override="childStyle">
                                        <p:cTn id="46" dur="500" fill="hold"/>
                                        <p:tgtEl>
                                          <p:spTgt spid="18">
                                            <p:txEl>
                                              <p:pRg st="3" end="3"/>
                                            </p:txEl>
                                          </p:spTgt>
                                        </p:tgtEl>
                                        <p:attrNameLst>
                                          <p:attrName>style.color</p:attrName>
                                        </p:attrNameLst>
                                      </p:cBhvr>
                                      <p:to>
                                        <a:srgbClr val="444A4A"/>
                                      </p:to>
                                    </p:animClr>
                                    <p:animClr clrSpc="rgb" dir="cw">
                                      <p:cBhvr>
                                        <p:cTn id="47" dur="500" fill="hold"/>
                                        <p:tgtEl>
                                          <p:spTgt spid="18">
                                            <p:txEl>
                                              <p:pRg st="3" end="3"/>
                                            </p:txEl>
                                          </p:spTgt>
                                        </p:tgtEl>
                                        <p:attrNameLst>
                                          <p:attrName>fillcolor</p:attrName>
                                        </p:attrNameLst>
                                      </p:cBhvr>
                                      <p:to>
                                        <a:srgbClr val="444A4A"/>
                                      </p:to>
                                    </p:animClr>
                                    <p:set>
                                      <p:cBhvr>
                                        <p:cTn id="48" dur="500" fill="hold"/>
                                        <p:tgtEl>
                                          <p:spTgt spid="18">
                                            <p:txEl>
                                              <p:pRg st="3" end="3"/>
                                            </p:txEl>
                                          </p:spTgt>
                                        </p:tgtEl>
                                        <p:attrNameLst>
                                          <p:attrName>fill.type</p:attrName>
                                        </p:attrNameLst>
                                      </p:cBhvr>
                                      <p:to>
                                        <p:strVal val="solid"/>
                                      </p:to>
                                    </p:set>
                                    <p:set>
                                      <p:cBhvr>
                                        <p:cTn id="49" dur="500" fill="hold"/>
                                        <p:tgtEl>
                                          <p:spTgt spid="18">
                                            <p:txEl>
                                              <p:pRg st="3" end="3"/>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18">
                                            <p:txEl>
                                              <p:pRg st="4" end="4"/>
                                            </p:txEl>
                                          </p:spTgt>
                                        </p:tgtEl>
                                        <p:attrNameLst>
                                          <p:attrName>style.color</p:attrName>
                                        </p:attrNameLst>
                                      </p:cBhvr>
                                      <p:to>
                                        <a:srgbClr val="444A4A"/>
                                      </p:to>
                                    </p:animClr>
                                    <p:animClr clrSpc="rgb" dir="cw">
                                      <p:cBhvr>
                                        <p:cTn id="52" dur="500" fill="hold"/>
                                        <p:tgtEl>
                                          <p:spTgt spid="18">
                                            <p:txEl>
                                              <p:pRg st="4" end="4"/>
                                            </p:txEl>
                                          </p:spTgt>
                                        </p:tgtEl>
                                        <p:attrNameLst>
                                          <p:attrName>fillcolor</p:attrName>
                                        </p:attrNameLst>
                                      </p:cBhvr>
                                      <p:to>
                                        <a:srgbClr val="444A4A"/>
                                      </p:to>
                                    </p:animClr>
                                    <p:set>
                                      <p:cBhvr>
                                        <p:cTn id="53" dur="500" fill="hold"/>
                                        <p:tgtEl>
                                          <p:spTgt spid="18">
                                            <p:txEl>
                                              <p:pRg st="4" end="4"/>
                                            </p:txEl>
                                          </p:spTgt>
                                        </p:tgtEl>
                                        <p:attrNameLst>
                                          <p:attrName>fill.type</p:attrName>
                                        </p:attrNameLst>
                                      </p:cBhvr>
                                      <p:to>
                                        <p:strVal val="solid"/>
                                      </p:to>
                                    </p:set>
                                    <p:set>
                                      <p:cBhvr>
                                        <p:cTn id="54" dur="500" fill="hold"/>
                                        <p:tgtEl>
                                          <p:spTgt spid="18">
                                            <p:txEl>
                                              <p:pRg st="4" end="4"/>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18">
                                            <p:txEl>
                                              <p:pRg st="5" end="5"/>
                                            </p:txEl>
                                          </p:spTgt>
                                        </p:tgtEl>
                                        <p:attrNameLst>
                                          <p:attrName>style.color</p:attrName>
                                        </p:attrNameLst>
                                      </p:cBhvr>
                                      <p:to>
                                        <a:srgbClr val="444A4A"/>
                                      </p:to>
                                    </p:animClr>
                                    <p:animClr clrSpc="rgb" dir="cw">
                                      <p:cBhvr>
                                        <p:cTn id="57" dur="500" fill="hold"/>
                                        <p:tgtEl>
                                          <p:spTgt spid="18">
                                            <p:txEl>
                                              <p:pRg st="5" end="5"/>
                                            </p:txEl>
                                          </p:spTgt>
                                        </p:tgtEl>
                                        <p:attrNameLst>
                                          <p:attrName>fillcolor</p:attrName>
                                        </p:attrNameLst>
                                      </p:cBhvr>
                                      <p:to>
                                        <a:srgbClr val="444A4A"/>
                                      </p:to>
                                    </p:animClr>
                                    <p:set>
                                      <p:cBhvr>
                                        <p:cTn id="58" dur="500" fill="hold"/>
                                        <p:tgtEl>
                                          <p:spTgt spid="18">
                                            <p:txEl>
                                              <p:pRg st="5" end="5"/>
                                            </p:txEl>
                                          </p:spTgt>
                                        </p:tgtEl>
                                        <p:attrNameLst>
                                          <p:attrName>fill.type</p:attrName>
                                        </p:attrNameLst>
                                      </p:cBhvr>
                                      <p:to>
                                        <p:strVal val="solid"/>
                                      </p:to>
                                    </p:set>
                                    <p:set>
                                      <p:cBhvr>
                                        <p:cTn id="59" dur="500" fill="hold"/>
                                        <p:tgtEl>
                                          <p:spTgt spid="18">
                                            <p:txEl>
                                              <p:pRg st="5" end="5"/>
                                            </p:txEl>
                                          </p:spTgt>
                                        </p:tgtEl>
                                        <p:attrNameLst>
                                          <p:attrName>fill.on</p:attrName>
                                        </p:attrNameLst>
                                      </p:cBhvr>
                                      <p:to>
                                        <p:strVal val="true"/>
                                      </p:to>
                                    </p:set>
                                  </p:childTnLst>
                                </p:cTn>
                              </p:par>
                              <p:par>
                                <p:cTn id="60" presetID="19" presetClass="emph" presetSubtype="0" fill="hold" nodeType="withEffect">
                                  <p:stCondLst>
                                    <p:cond delay="0"/>
                                  </p:stCondLst>
                                  <p:childTnLst>
                                    <p:animClr clrSpc="rgb" dir="cw">
                                      <p:cBhvr override="childStyle">
                                        <p:cTn id="61" dur="500" fill="hold"/>
                                        <p:tgtEl>
                                          <p:spTgt spid="18">
                                            <p:txEl>
                                              <p:pRg st="6" end="6"/>
                                            </p:txEl>
                                          </p:spTgt>
                                        </p:tgtEl>
                                        <p:attrNameLst>
                                          <p:attrName>style.color</p:attrName>
                                        </p:attrNameLst>
                                      </p:cBhvr>
                                      <p:to>
                                        <a:srgbClr val="444A4A"/>
                                      </p:to>
                                    </p:animClr>
                                    <p:animClr clrSpc="rgb" dir="cw">
                                      <p:cBhvr>
                                        <p:cTn id="62" dur="500" fill="hold"/>
                                        <p:tgtEl>
                                          <p:spTgt spid="18">
                                            <p:txEl>
                                              <p:pRg st="6" end="6"/>
                                            </p:txEl>
                                          </p:spTgt>
                                        </p:tgtEl>
                                        <p:attrNameLst>
                                          <p:attrName>fillcolor</p:attrName>
                                        </p:attrNameLst>
                                      </p:cBhvr>
                                      <p:to>
                                        <a:srgbClr val="444A4A"/>
                                      </p:to>
                                    </p:animClr>
                                    <p:set>
                                      <p:cBhvr>
                                        <p:cTn id="63" dur="500" fill="hold"/>
                                        <p:tgtEl>
                                          <p:spTgt spid="18">
                                            <p:txEl>
                                              <p:pRg st="6" end="6"/>
                                            </p:txEl>
                                          </p:spTgt>
                                        </p:tgtEl>
                                        <p:attrNameLst>
                                          <p:attrName>fill.type</p:attrName>
                                        </p:attrNameLst>
                                      </p:cBhvr>
                                      <p:to>
                                        <p:strVal val="solid"/>
                                      </p:to>
                                    </p:set>
                                    <p:set>
                                      <p:cBhvr>
                                        <p:cTn id="64" dur="500" fill="hold"/>
                                        <p:tgtEl>
                                          <p:spTgt spid="18">
                                            <p:txEl>
                                              <p:pRg st="6" end="6"/>
                                            </p:txEl>
                                          </p:spTgt>
                                        </p:tgtEl>
                                        <p:attrNameLst>
                                          <p:attrName>fill.on</p:attrName>
                                        </p:attrNameLst>
                                      </p:cBhvr>
                                      <p:to>
                                        <p:strVal val="true"/>
                                      </p:to>
                                    </p:set>
                                  </p:childTnLst>
                                </p:cTn>
                              </p:par>
                              <p:par>
                                <p:cTn id="65" presetID="19" presetClass="emph" presetSubtype="0" fill="hold" nodeType="withEffect">
                                  <p:stCondLst>
                                    <p:cond delay="0"/>
                                  </p:stCondLst>
                                  <p:childTnLst>
                                    <p:animClr clrSpc="rgb" dir="cw">
                                      <p:cBhvr override="childStyle">
                                        <p:cTn id="66" dur="500" fill="hold"/>
                                        <p:tgtEl>
                                          <p:spTgt spid="18">
                                            <p:txEl>
                                              <p:pRg st="7" end="7"/>
                                            </p:txEl>
                                          </p:spTgt>
                                        </p:tgtEl>
                                        <p:attrNameLst>
                                          <p:attrName>style.color</p:attrName>
                                        </p:attrNameLst>
                                      </p:cBhvr>
                                      <p:to>
                                        <a:srgbClr val="444A4A"/>
                                      </p:to>
                                    </p:animClr>
                                    <p:animClr clrSpc="rgb" dir="cw">
                                      <p:cBhvr>
                                        <p:cTn id="67" dur="500" fill="hold"/>
                                        <p:tgtEl>
                                          <p:spTgt spid="18">
                                            <p:txEl>
                                              <p:pRg st="7" end="7"/>
                                            </p:txEl>
                                          </p:spTgt>
                                        </p:tgtEl>
                                        <p:attrNameLst>
                                          <p:attrName>fillcolor</p:attrName>
                                        </p:attrNameLst>
                                      </p:cBhvr>
                                      <p:to>
                                        <a:srgbClr val="444A4A"/>
                                      </p:to>
                                    </p:animClr>
                                    <p:set>
                                      <p:cBhvr>
                                        <p:cTn id="68" dur="500" fill="hold"/>
                                        <p:tgtEl>
                                          <p:spTgt spid="18">
                                            <p:txEl>
                                              <p:pRg st="7" end="7"/>
                                            </p:txEl>
                                          </p:spTgt>
                                        </p:tgtEl>
                                        <p:attrNameLst>
                                          <p:attrName>fill.type</p:attrName>
                                        </p:attrNameLst>
                                      </p:cBhvr>
                                      <p:to>
                                        <p:strVal val="solid"/>
                                      </p:to>
                                    </p:set>
                                    <p:set>
                                      <p:cBhvr>
                                        <p:cTn id="69" dur="500" fill="hold"/>
                                        <p:tgtEl>
                                          <p:spTgt spid="18">
                                            <p:txEl>
                                              <p:pRg st="7" end="7"/>
                                            </p:txEl>
                                          </p:spTgt>
                                        </p:tgtEl>
                                        <p:attrNameLst>
                                          <p:attrName>fill.on</p:attrName>
                                        </p:attrNameLst>
                                      </p:cBhvr>
                                      <p:to>
                                        <p:strVal val="true"/>
                                      </p:to>
                                    </p:set>
                                  </p:childTnLst>
                                </p:cTn>
                              </p:par>
                              <p:par>
                                <p:cTn id="70" presetID="19" presetClass="emph" presetSubtype="0" fill="hold" nodeType="withEffect">
                                  <p:stCondLst>
                                    <p:cond delay="0"/>
                                  </p:stCondLst>
                                  <p:childTnLst>
                                    <p:animClr clrSpc="rgb" dir="cw">
                                      <p:cBhvr override="childStyle">
                                        <p:cTn id="71" dur="500" fill="hold"/>
                                        <p:tgtEl>
                                          <p:spTgt spid="18">
                                            <p:txEl>
                                              <p:pRg st="8" end="8"/>
                                            </p:txEl>
                                          </p:spTgt>
                                        </p:tgtEl>
                                        <p:attrNameLst>
                                          <p:attrName>style.color</p:attrName>
                                        </p:attrNameLst>
                                      </p:cBhvr>
                                      <p:to>
                                        <a:srgbClr val="444A4A"/>
                                      </p:to>
                                    </p:animClr>
                                    <p:animClr clrSpc="rgb" dir="cw">
                                      <p:cBhvr>
                                        <p:cTn id="72" dur="500" fill="hold"/>
                                        <p:tgtEl>
                                          <p:spTgt spid="18">
                                            <p:txEl>
                                              <p:pRg st="8" end="8"/>
                                            </p:txEl>
                                          </p:spTgt>
                                        </p:tgtEl>
                                        <p:attrNameLst>
                                          <p:attrName>fillcolor</p:attrName>
                                        </p:attrNameLst>
                                      </p:cBhvr>
                                      <p:to>
                                        <a:srgbClr val="444A4A"/>
                                      </p:to>
                                    </p:animClr>
                                    <p:set>
                                      <p:cBhvr>
                                        <p:cTn id="73" dur="500" fill="hold"/>
                                        <p:tgtEl>
                                          <p:spTgt spid="18">
                                            <p:txEl>
                                              <p:pRg st="8" end="8"/>
                                            </p:txEl>
                                          </p:spTgt>
                                        </p:tgtEl>
                                        <p:attrNameLst>
                                          <p:attrName>fill.type</p:attrName>
                                        </p:attrNameLst>
                                      </p:cBhvr>
                                      <p:to>
                                        <p:strVal val="solid"/>
                                      </p:to>
                                    </p:set>
                                    <p:set>
                                      <p:cBhvr>
                                        <p:cTn id="74" dur="500" fill="hold"/>
                                        <p:tgtEl>
                                          <p:spTgt spid="18">
                                            <p:txEl>
                                              <p:pRg st="8" end="8"/>
                                            </p:txEl>
                                          </p:spTgt>
                                        </p:tgtEl>
                                        <p:attrNameLst>
                                          <p:attrName>fill.on</p:attrName>
                                        </p:attrNameLst>
                                      </p:cBhvr>
                                      <p:to>
                                        <p:strVal val="true"/>
                                      </p:to>
                                    </p:set>
                                  </p:childTnLst>
                                </p:cTn>
                              </p:par>
                              <p:par>
                                <p:cTn id="75" presetID="19" presetClass="emph" presetSubtype="0" fill="hold" nodeType="withEffect">
                                  <p:stCondLst>
                                    <p:cond delay="0"/>
                                  </p:stCondLst>
                                  <p:childTnLst>
                                    <p:animClr clrSpc="rgb" dir="cw">
                                      <p:cBhvr override="childStyle">
                                        <p:cTn id="76" dur="500" fill="hold"/>
                                        <p:tgtEl>
                                          <p:spTgt spid="18">
                                            <p:txEl>
                                              <p:pRg st="9" end="9"/>
                                            </p:txEl>
                                          </p:spTgt>
                                        </p:tgtEl>
                                        <p:attrNameLst>
                                          <p:attrName>style.color</p:attrName>
                                        </p:attrNameLst>
                                      </p:cBhvr>
                                      <p:to>
                                        <a:srgbClr val="444A4A"/>
                                      </p:to>
                                    </p:animClr>
                                    <p:animClr clrSpc="rgb" dir="cw">
                                      <p:cBhvr>
                                        <p:cTn id="77" dur="500" fill="hold"/>
                                        <p:tgtEl>
                                          <p:spTgt spid="18">
                                            <p:txEl>
                                              <p:pRg st="9" end="9"/>
                                            </p:txEl>
                                          </p:spTgt>
                                        </p:tgtEl>
                                        <p:attrNameLst>
                                          <p:attrName>fillcolor</p:attrName>
                                        </p:attrNameLst>
                                      </p:cBhvr>
                                      <p:to>
                                        <a:srgbClr val="444A4A"/>
                                      </p:to>
                                    </p:animClr>
                                    <p:set>
                                      <p:cBhvr>
                                        <p:cTn id="78" dur="500" fill="hold"/>
                                        <p:tgtEl>
                                          <p:spTgt spid="18">
                                            <p:txEl>
                                              <p:pRg st="9" end="9"/>
                                            </p:txEl>
                                          </p:spTgt>
                                        </p:tgtEl>
                                        <p:attrNameLst>
                                          <p:attrName>fill.type</p:attrName>
                                        </p:attrNameLst>
                                      </p:cBhvr>
                                      <p:to>
                                        <p:strVal val="solid"/>
                                      </p:to>
                                    </p:set>
                                    <p:set>
                                      <p:cBhvr>
                                        <p:cTn id="79" dur="500" fill="hold"/>
                                        <p:tgtEl>
                                          <p:spTgt spid="18">
                                            <p:txEl>
                                              <p:pRg st="9" end="9"/>
                                            </p:txEl>
                                          </p:spTgt>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4"/>
                                        </p:tgtEl>
                                        <p:attrNameLst>
                                          <p:attrName>fillcolor</p:attrName>
                                        </p:attrNameLst>
                                      </p:cBhvr>
                                      <p:to>
                                        <a:srgbClr val="E7E6E6"/>
                                      </p:to>
                                    </p:animClr>
                                    <p:set>
                                      <p:cBhvr>
                                        <p:cTn id="82" dur="500" fill="hold"/>
                                        <p:tgtEl>
                                          <p:spTgt spid="14"/>
                                        </p:tgtEl>
                                        <p:attrNameLst>
                                          <p:attrName>fill.type</p:attrName>
                                        </p:attrNameLst>
                                      </p:cBhvr>
                                      <p:to>
                                        <p:strVal val="solid"/>
                                      </p:to>
                                    </p:set>
                                    <p:set>
                                      <p:cBhvr>
                                        <p:cTn id="83" dur="500" fill="hold"/>
                                        <p:tgtEl>
                                          <p:spTgt spid="14"/>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6"/>
                                        </p:tgtEl>
                                        <p:attrNameLst>
                                          <p:attrName>fillcolor</p:attrName>
                                        </p:attrNameLst>
                                      </p:cBhvr>
                                      <p:to>
                                        <a:srgbClr val="E7E6E6"/>
                                      </p:to>
                                    </p:animClr>
                                    <p:set>
                                      <p:cBhvr>
                                        <p:cTn id="86" dur="500" fill="hold"/>
                                        <p:tgtEl>
                                          <p:spTgt spid="16"/>
                                        </p:tgtEl>
                                        <p:attrNameLst>
                                          <p:attrName>fill.type</p:attrName>
                                        </p:attrNameLst>
                                      </p:cBhvr>
                                      <p:to>
                                        <p:strVal val="solid"/>
                                      </p:to>
                                    </p:set>
                                    <p:set>
                                      <p:cBhvr>
                                        <p:cTn id="87" dur="5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a:lstStyle/>
          <a:p>
            <a:pPr algn="ctr"/>
            <a:r>
              <a:rPr lang="en-US" sz="5400" dirty="0">
                <a:solidFill>
                  <a:schemeClr val="accent2"/>
                </a:solidFill>
              </a:rPr>
              <a:t>Assertiveness </a:t>
            </a:r>
            <a:br>
              <a:rPr lang="en-US" sz="5400" dirty="0">
                <a:solidFill>
                  <a:schemeClr val="accent2"/>
                </a:solidFill>
              </a:rPr>
            </a:br>
            <a:r>
              <a:rPr lang="en-US" sz="5400" dirty="0">
                <a:solidFill>
                  <a:schemeClr val="accent2"/>
                </a:solidFill>
              </a:rPr>
              <a:t>and</a:t>
            </a:r>
            <a:br>
              <a:rPr lang="en-US" sz="5400" dirty="0">
                <a:solidFill>
                  <a:schemeClr val="accent2"/>
                </a:solidFill>
              </a:rPr>
            </a:br>
            <a:r>
              <a:rPr lang="en-US" sz="5400" dirty="0">
                <a:solidFill>
                  <a:schemeClr val="accent2"/>
                </a:solidFill>
              </a:rPr>
              <a:t>Responsiveness</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smtClean="0"/>
              <a:pPr/>
              <a:t>11</a:t>
            </a:fld>
            <a:endParaRPr lang="en-US"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2732878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a:lstStyle/>
          <a:p>
            <a:r>
              <a:rPr lang="en-US" dirty="0"/>
              <a:t>Assertiveness</a:t>
            </a:r>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a:lstStyle/>
          <a:p>
            <a:fld id="{1B1CF60C-C85D-47C0-8597-E3BF95F18FA3}" type="slidenum">
              <a:rPr lang="en-US" smtClean="0"/>
              <a:pPr/>
              <a:t>12</a:t>
            </a:fld>
            <a:endParaRPr lang="en-US"/>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a:lstStyle/>
          <a:p>
            <a:r>
              <a:rPr lang="en-US" dirty="0">
                <a:solidFill>
                  <a:schemeClr val="tx1"/>
                </a:solidFill>
              </a:rPr>
              <a:t>The degree to which we “ask” or “tell” when interacting with others</a:t>
            </a:r>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90524" y="3731130"/>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algn="ctr">
              <a:lnSpc>
                <a:spcPct val="85000"/>
              </a:lnSpc>
            </a:pPr>
            <a:endParaRPr lang="en-US" sz="1800" dirty="0" err="1">
              <a:solidFill>
                <a:schemeClr val="bg1"/>
              </a:solidFill>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920979" y="2586262"/>
            <a:ext cx="2286079" cy="2623452"/>
            <a:chOff x="663804" y="2586262"/>
            <a:chExt cx="2286079" cy="2623452"/>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586262"/>
              <a:ext cx="2283621" cy="1473315"/>
              <a:chOff x="666262" y="2586262"/>
              <a:chExt cx="2283621" cy="1473315"/>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912456" y="2586262"/>
                <a:ext cx="203742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spc="-20" dirty="0">
                    <a:solidFill>
                      <a:schemeClr val="tx2"/>
                    </a:solidFill>
                  </a:rPr>
                  <a:t>More</a:t>
                </a:r>
                <a:br>
                  <a:rPr lang="en-US" spc="-20" dirty="0">
                    <a:solidFill>
                      <a:schemeClr val="tx2"/>
                    </a:solidFill>
                  </a:rPr>
                </a:br>
                <a:r>
                  <a:rPr lang="en-US" spc="-20" dirty="0">
                    <a:solidFill>
                      <a:schemeClr val="accent2"/>
                    </a:solidFill>
                    <a:latin typeface="Arial Black" panose="020B0A04020102020204" pitchFamily="34" charset="0"/>
                  </a:rPr>
                  <a:t>Asking</a:t>
                </a: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grpSp>
          <p:nvGrpSpPr>
            <p:cNvPr id="58" name="Group 57">
              <a:extLst>
                <a:ext uri="{FF2B5EF4-FFF2-40B4-BE49-F238E27FC236}">
                  <a16:creationId xmlns:a16="http://schemas.microsoft.com/office/drawing/2014/main" id="{889C6C54-A2CB-443F-8CE9-0F9A7551824B}"/>
                </a:ext>
              </a:extLst>
            </p:cNvPr>
            <p:cNvGrpSpPr/>
            <p:nvPr/>
          </p:nvGrpSpPr>
          <p:grpSpPr>
            <a:xfrm flipV="1">
              <a:off x="663804" y="3874285"/>
              <a:ext cx="185292" cy="1335429"/>
              <a:chOff x="666262" y="2724148"/>
              <a:chExt cx="185292" cy="1335429"/>
            </a:xfrm>
          </p:grpSpPr>
          <p:cxnSp>
            <p:nvCxnSpPr>
              <p:cNvPr id="60" name="Straight Arrow Connector 59">
                <a:extLst>
                  <a:ext uri="{FF2B5EF4-FFF2-40B4-BE49-F238E27FC236}">
                    <a16:creationId xmlns:a16="http://schemas.microsoft.com/office/drawing/2014/main" id="{82C26E81-2E61-4A88-9742-BAC873EF2A1F}"/>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96B154B-8FF8-48DD-921F-A19B50280E4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grpSp>
      <p:grpSp>
        <p:nvGrpSpPr>
          <p:cNvPr id="12" name="Group 11">
            <a:extLst>
              <a:ext uri="{FF2B5EF4-FFF2-40B4-BE49-F238E27FC236}">
                <a16:creationId xmlns:a16="http://schemas.microsoft.com/office/drawing/2014/main" id="{82355E64-F2D0-4BE0-9FFB-E4EE49740F0C}"/>
              </a:ext>
            </a:extLst>
          </p:cNvPr>
          <p:cNvGrpSpPr/>
          <p:nvPr/>
        </p:nvGrpSpPr>
        <p:grpSpPr>
          <a:xfrm>
            <a:off x="3854546" y="2586262"/>
            <a:ext cx="2227440" cy="2623339"/>
            <a:chOff x="3673571" y="2586262"/>
            <a:chExt cx="2227440" cy="2623339"/>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586262"/>
              <a:ext cx="2227440" cy="1473315"/>
              <a:chOff x="3673571" y="2586262"/>
              <a:chExt cx="2227440" cy="147331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87140" y="2586262"/>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spc="-20" dirty="0">
                    <a:solidFill>
                      <a:schemeClr val="accent2"/>
                    </a:solidFill>
                    <a:latin typeface="Arial Black" panose="020B0A04020102020204" pitchFamily="34" charset="0"/>
                  </a:rPr>
                  <a:t>Asking</a:t>
                </a:r>
                <a:br>
                  <a:rPr lang="en-US" spc="-20" dirty="0">
                    <a:solidFill>
                      <a:schemeClr val="accent2"/>
                    </a:solidFill>
                  </a:rPr>
                </a:br>
                <a:r>
                  <a:rPr lang="en-US" spc="-20" dirty="0">
                    <a:solidFill>
                      <a:schemeClr val="tx2"/>
                    </a:solidFill>
                  </a:rPr>
                  <a:t>with some</a:t>
                </a:r>
                <a:br>
                  <a:rPr lang="en-US" spc="-20" dirty="0">
                    <a:solidFill>
                      <a:schemeClr val="tx2"/>
                    </a:solidFill>
                  </a:rPr>
                </a:br>
                <a:r>
                  <a:rPr lang="en-US" spc="-20" dirty="0">
                    <a:solidFill>
                      <a:schemeClr val="accent2"/>
                    </a:solidFill>
                    <a:latin typeface="Arial Black" panose="020B0A04020102020204" pitchFamily="34" charset="0"/>
                  </a:rPr>
                  <a:t>Telling</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grpSp>
          <p:nvGrpSpPr>
            <p:cNvPr id="62" name="Group 61">
              <a:extLst>
                <a:ext uri="{FF2B5EF4-FFF2-40B4-BE49-F238E27FC236}">
                  <a16:creationId xmlns:a16="http://schemas.microsoft.com/office/drawing/2014/main" id="{11289068-BD7F-4BAC-A8A9-C98CF8E1552E}"/>
                </a:ext>
              </a:extLst>
            </p:cNvPr>
            <p:cNvGrpSpPr/>
            <p:nvPr/>
          </p:nvGrpSpPr>
          <p:grpSpPr>
            <a:xfrm flipV="1">
              <a:off x="3673571" y="3874172"/>
              <a:ext cx="185292" cy="1335429"/>
              <a:chOff x="666262" y="2724148"/>
              <a:chExt cx="185292" cy="1335429"/>
            </a:xfrm>
          </p:grpSpPr>
          <p:cxnSp>
            <p:nvCxnSpPr>
              <p:cNvPr id="63" name="Straight Arrow Connector 62">
                <a:extLst>
                  <a:ext uri="{FF2B5EF4-FFF2-40B4-BE49-F238E27FC236}">
                    <a16:creationId xmlns:a16="http://schemas.microsoft.com/office/drawing/2014/main" id="{41254307-FEFC-41A6-91DD-E9A7611011D1}"/>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30CAD69-A7F1-4929-A28A-C7051CDC4F19}"/>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grpSp>
      <p:grpSp>
        <p:nvGrpSpPr>
          <p:cNvPr id="13" name="Group 12">
            <a:extLst>
              <a:ext uri="{FF2B5EF4-FFF2-40B4-BE49-F238E27FC236}">
                <a16:creationId xmlns:a16="http://schemas.microsoft.com/office/drawing/2014/main" id="{595BE5B8-0C9A-41A5-9DD2-2B4A82008374}"/>
              </a:ext>
            </a:extLst>
          </p:cNvPr>
          <p:cNvGrpSpPr/>
          <p:nvPr/>
        </p:nvGrpSpPr>
        <p:grpSpPr>
          <a:xfrm>
            <a:off x="7178329" y="2586262"/>
            <a:ext cx="2151664" cy="2623339"/>
            <a:chOff x="6721129" y="2586262"/>
            <a:chExt cx="2151664" cy="2623339"/>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586262"/>
              <a:ext cx="2150638" cy="1473315"/>
              <a:chOff x="6722155" y="2586262"/>
              <a:chExt cx="2150638" cy="1473315"/>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906421" y="2586262"/>
                <a:ext cx="196637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spc="-20" dirty="0">
                    <a:solidFill>
                      <a:schemeClr val="accent2"/>
                    </a:solidFill>
                    <a:latin typeface="Arial Black" panose="020B0A04020102020204" pitchFamily="34" charset="0"/>
                  </a:rPr>
                  <a:t>Telling</a:t>
                </a:r>
                <a:br>
                  <a:rPr lang="en-US" spc="-20" dirty="0">
                    <a:solidFill>
                      <a:schemeClr val="accent2"/>
                    </a:solidFill>
                  </a:rPr>
                </a:br>
                <a:r>
                  <a:rPr lang="en-US" spc="-20" dirty="0">
                    <a:solidFill>
                      <a:schemeClr val="tx2"/>
                    </a:solidFill>
                  </a:rPr>
                  <a:t>with some</a:t>
                </a:r>
                <a:br>
                  <a:rPr lang="en-US" spc="-20" dirty="0">
                    <a:solidFill>
                      <a:schemeClr val="tx2"/>
                    </a:solidFill>
                  </a:rPr>
                </a:br>
                <a:r>
                  <a:rPr lang="en-US" spc="-20" dirty="0">
                    <a:solidFill>
                      <a:schemeClr val="accent2"/>
                    </a:solidFill>
                    <a:latin typeface="Arial Black" panose="020B0A04020102020204" pitchFamily="34" charset="0"/>
                  </a:rPr>
                  <a:t>Asking</a:t>
                </a: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grpSp>
          <p:nvGrpSpPr>
            <p:cNvPr id="66" name="Group 65">
              <a:extLst>
                <a:ext uri="{FF2B5EF4-FFF2-40B4-BE49-F238E27FC236}">
                  <a16:creationId xmlns:a16="http://schemas.microsoft.com/office/drawing/2014/main" id="{F834F313-37B2-46BE-9E1A-A26BA9F3D915}"/>
                </a:ext>
              </a:extLst>
            </p:cNvPr>
            <p:cNvGrpSpPr/>
            <p:nvPr/>
          </p:nvGrpSpPr>
          <p:grpSpPr>
            <a:xfrm flipV="1">
              <a:off x="6721129" y="3874172"/>
              <a:ext cx="185292" cy="1335429"/>
              <a:chOff x="666262" y="2724148"/>
              <a:chExt cx="185292" cy="1335429"/>
            </a:xfrm>
          </p:grpSpPr>
          <p:cxnSp>
            <p:nvCxnSpPr>
              <p:cNvPr id="67" name="Straight Arrow Connector 66">
                <a:extLst>
                  <a:ext uri="{FF2B5EF4-FFF2-40B4-BE49-F238E27FC236}">
                    <a16:creationId xmlns:a16="http://schemas.microsoft.com/office/drawing/2014/main" id="{75067903-943D-4299-BD98-DBD15D8CF3CB}"/>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F6F86F60-AE12-4629-A039-C4C00977A621}"/>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grpSp>
      <p:grpSp>
        <p:nvGrpSpPr>
          <p:cNvPr id="14" name="Group 13">
            <a:extLst>
              <a:ext uri="{FF2B5EF4-FFF2-40B4-BE49-F238E27FC236}">
                <a16:creationId xmlns:a16="http://schemas.microsoft.com/office/drawing/2014/main" id="{62C83BEE-D801-4E35-8C2A-3DE5B50AFD4C}"/>
              </a:ext>
            </a:extLst>
          </p:cNvPr>
          <p:cNvGrpSpPr/>
          <p:nvPr/>
        </p:nvGrpSpPr>
        <p:grpSpPr>
          <a:xfrm>
            <a:off x="10119989" y="2586262"/>
            <a:ext cx="2001716" cy="2623339"/>
            <a:chOff x="9767564" y="2586262"/>
            <a:chExt cx="2001716" cy="2623339"/>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586262"/>
              <a:ext cx="2001716" cy="1473315"/>
              <a:chOff x="9767564" y="2586262"/>
              <a:chExt cx="2001716" cy="147331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91725" y="2586262"/>
                <a:ext cx="1777555"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spc="-20" dirty="0">
                    <a:solidFill>
                      <a:schemeClr val="tx2"/>
                    </a:solidFill>
                  </a:rPr>
                  <a:t>More</a:t>
                </a:r>
                <a:br>
                  <a:rPr lang="en-US" spc="-20" dirty="0">
                    <a:solidFill>
                      <a:schemeClr val="tx2"/>
                    </a:solidFill>
                  </a:rPr>
                </a:br>
                <a:r>
                  <a:rPr lang="en-US" spc="-20" dirty="0">
                    <a:solidFill>
                      <a:schemeClr val="accent2"/>
                    </a:solidFill>
                    <a:latin typeface="Arial Black" panose="020B0A04020102020204" pitchFamily="34" charset="0"/>
                  </a:rPr>
                  <a:t>Telling</a:t>
                </a: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67900"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grpSp>
          <p:nvGrpSpPr>
            <p:cNvPr id="69" name="Group 68">
              <a:extLst>
                <a:ext uri="{FF2B5EF4-FFF2-40B4-BE49-F238E27FC236}">
                  <a16:creationId xmlns:a16="http://schemas.microsoft.com/office/drawing/2014/main" id="{69E6FE9F-5916-4A73-8CD3-794C07BEFCCF}"/>
                </a:ext>
              </a:extLst>
            </p:cNvPr>
            <p:cNvGrpSpPr/>
            <p:nvPr/>
          </p:nvGrpSpPr>
          <p:grpSpPr>
            <a:xfrm flipV="1">
              <a:off x="9768687" y="3874172"/>
              <a:ext cx="185292" cy="1335429"/>
              <a:chOff x="666262" y="2724148"/>
              <a:chExt cx="185292" cy="1335429"/>
            </a:xfrm>
          </p:grpSpPr>
          <p:cxnSp>
            <p:nvCxnSpPr>
              <p:cNvPr id="70" name="Straight Arrow Connector 69">
                <a:extLst>
                  <a:ext uri="{FF2B5EF4-FFF2-40B4-BE49-F238E27FC236}">
                    <a16:creationId xmlns:a16="http://schemas.microsoft.com/office/drawing/2014/main" id="{DD4F5C41-F228-4569-9B24-8105F4496309}"/>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D9D644F4-1417-4A8D-894C-6149CA00551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grpSp>
    </p:spTree>
    <p:extLst>
      <p:ext uri="{BB962C8B-B14F-4D97-AF65-F5344CB8AC3E}">
        <p14:creationId xmlns:p14="http://schemas.microsoft.com/office/powerpoint/2010/main" val="1442559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a:lstStyle/>
          <a:p>
            <a:r>
              <a:rPr lang="en-US" dirty="0"/>
              <a:t>Assertiveness Behaviors</a:t>
            </a:r>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299758" y="236745"/>
            <a:ext cx="7707284" cy="5798126"/>
          </a:xfrm>
        </p:spPr>
        <p:txBody>
          <a:bodyPr/>
          <a:lstStyle/>
          <a:p>
            <a:r>
              <a:rPr lang="en-US" dirty="0"/>
              <a:t> </a:t>
            </a:r>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a:lstStyle/>
          <a:p>
            <a:pPr algn="l"/>
            <a:r>
              <a:rPr lang="en-US" dirty="0"/>
              <a:t>© The TRACOM Corporation. All Rights Reserved.</a:t>
            </a:r>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a:lstStyle/>
          <a:p>
            <a:fld id="{1B1CF60C-C85D-47C0-8597-E3BF95F18FA3}" type="slidenum">
              <a:rPr lang="en-US" smtClean="0"/>
              <a:t>13</a:t>
            </a:fld>
            <a:endParaRPr lang="en-US"/>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1744747424"/>
              </p:ext>
            </p:extLst>
          </p:nvPr>
        </p:nvGraphicFramePr>
        <p:xfrm>
          <a:off x="6520125" y="5220646"/>
          <a:ext cx="3110441" cy="429684"/>
        </p:xfrm>
        <a:graphic>
          <a:graphicData uri="http://schemas.openxmlformats.org/drawingml/2006/table">
            <a:tbl>
              <a:tblPr>
                <a:tableStyleId>{5FD0F851-EC5A-4D38-B0AD-8093EC10F338}</a:tableStyleId>
              </a:tblPr>
              <a:tblGrid>
                <a:gridCol w="542925">
                  <a:extLst>
                    <a:ext uri="{9D8B030D-6E8A-4147-A177-3AD203B41FA5}">
                      <a16:colId xmlns:a16="http://schemas.microsoft.com/office/drawing/2014/main" val="3316520189"/>
                    </a:ext>
                  </a:extLst>
                </a:gridCol>
                <a:gridCol w="2567516">
                  <a:extLst>
                    <a:ext uri="{9D8B030D-6E8A-4147-A177-3AD203B41FA5}">
                      <a16:colId xmlns:a16="http://schemas.microsoft.com/office/drawing/2014/main" val="3890207823"/>
                    </a:ext>
                  </a:extLst>
                </a:gridCol>
              </a:tblGrid>
              <a:tr h="429684">
                <a:tc>
                  <a:txBody>
                    <a:bodyPr/>
                    <a:lstStyle/>
                    <a:p>
                      <a:pPr algn="ctr"/>
                      <a:r>
                        <a:rPr lang="en-US" dirty="0">
                          <a:solidFill>
                            <a:schemeClr val="bg1"/>
                          </a:solidFill>
                        </a:rPr>
                        <a:t>DO</a:t>
                      </a:r>
                    </a:p>
                  </a:txBody>
                  <a:tcPr marL="0" marR="0" marT="0" marB="0" anchor="ctr">
                    <a:solidFill>
                      <a:schemeClr val="accent2"/>
                    </a:solidFill>
                  </a:tcPr>
                </a:tc>
                <a:tc>
                  <a:txBody>
                    <a:bodyPr/>
                    <a:lstStyle/>
                    <a:p>
                      <a:r>
                        <a:rPr lang="en-US" dirty="0">
                          <a:solidFill>
                            <a:schemeClr val="accent6"/>
                          </a:solidFill>
                        </a:rPr>
                        <a:t>Non-Verbal Behaviors</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1856748175"/>
              </p:ext>
            </p:extLst>
          </p:nvPr>
        </p:nvGraphicFramePr>
        <p:xfrm>
          <a:off x="6507825" y="630239"/>
          <a:ext cx="3186641" cy="429684"/>
        </p:xfrm>
        <a:graphic>
          <a:graphicData uri="http://schemas.openxmlformats.org/drawingml/2006/table">
            <a:tbl>
              <a:tblPr>
                <a:tableStyleId>{5FD0F851-EC5A-4D38-B0AD-8093EC10F338}</a:tableStyleId>
              </a:tblPr>
              <a:tblGrid>
                <a:gridCol w="600075">
                  <a:extLst>
                    <a:ext uri="{9D8B030D-6E8A-4147-A177-3AD203B41FA5}">
                      <a16:colId xmlns:a16="http://schemas.microsoft.com/office/drawing/2014/main" val="3316520189"/>
                    </a:ext>
                  </a:extLst>
                </a:gridCol>
                <a:gridCol w="2586566">
                  <a:extLst>
                    <a:ext uri="{9D8B030D-6E8A-4147-A177-3AD203B41FA5}">
                      <a16:colId xmlns:a16="http://schemas.microsoft.com/office/drawing/2014/main" val="3890207823"/>
                    </a:ext>
                  </a:extLst>
                </a:gridCol>
              </a:tblGrid>
              <a:tr h="429684">
                <a:tc>
                  <a:txBody>
                    <a:bodyPr/>
                    <a:lstStyle/>
                    <a:p>
                      <a:pPr algn="ctr"/>
                      <a:r>
                        <a:rPr lang="en-US" dirty="0">
                          <a:solidFill>
                            <a:schemeClr val="bg1"/>
                          </a:solidFill>
                        </a:rPr>
                        <a:t>SAY</a:t>
                      </a:r>
                    </a:p>
                  </a:txBody>
                  <a:tcPr marL="0" marR="0" marT="0" marB="0" anchor="ctr">
                    <a:solidFill>
                      <a:schemeClr val="accent2"/>
                    </a:solidFill>
                  </a:tcPr>
                </a:tc>
                <a:tc>
                  <a:txBody>
                    <a:bodyPr/>
                    <a:lstStyle/>
                    <a:p>
                      <a:r>
                        <a:rPr lang="en-US" dirty="0">
                          <a:solidFill>
                            <a:schemeClr val="accent6"/>
                          </a:solidFill>
                        </a:rPr>
                        <a:t>Verbal Behaviors</a:t>
                      </a:r>
                    </a:p>
                  </a:txBody>
                  <a:tcP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532202" y="1304327"/>
            <a:ext cx="4948449" cy="417436"/>
            <a:chOff x="5532202" y="1271077"/>
            <a:chExt cx="4948449"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619875" y="1271077"/>
              <a:ext cx="2917825" cy="417436"/>
              <a:chOff x="6696075" y="1461560"/>
              <a:chExt cx="3295650"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Pace of Speech</a:t>
                </a:r>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532202" y="1341295"/>
              <a:ext cx="705321" cy="276999"/>
            </a:xfrm>
            <a:prstGeom prst="rect">
              <a:avLst/>
            </a:prstGeom>
            <a:noFill/>
          </p:spPr>
          <p:txBody>
            <a:bodyPr wrap="none" lIns="0" tIns="0" rIns="0" bIns="0" rtlCol="0">
              <a:spAutoFit/>
            </a:bodyPr>
            <a:lstStyle/>
            <a:p>
              <a:pPr algn="r"/>
              <a:r>
                <a:rPr lang="en-US" dirty="0">
                  <a:solidFill>
                    <a:schemeClr val="tx2"/>
                  </a:solidFill>
                </a:rPr>
                <a:t>Slower</a:t>
              </a:r>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654025" cy="276999"/>
            </a:xfrm>
            <a:prstGeom prst="rect">
              <a:avLst/>
            </a:prstGeom>
            <a:noFill/>
          </p:spPr>
          <p:txBody>
            <a:bodyPr wrap="none" lIns="0" tIns="0" rIns="0" bIns="0" rtlCol="0">
              <a:spAutoFit/>
            </a:bodyPr>
            <a:lstStyle/>
            <a:p>
              <a:r>
                <a:rPr lang="en-US" dirty="0">
                  <a:solidFill>
                    <a:schemeClr val="tx2"/>
                  </a:solidFill>
                </a:rPr>
                <a:t>Faster</a:t>
              </a:r>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5739332" y="1797962"/>
            <a:ext cx="4799128" cy="417436"/>
            <a:chOff x="5739332" y="1764712"/>
            <a:chExt cx="4799128"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619875" y="1764712"/>
              <a:ext cx="2917825" cy="417436"/>
              <a:chOff x="6696075" y="1461560"/>
              <a:chExt cx="3295650"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Quantity of Speech</a:t>
                </a:r>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5739332" y="1834931"/>
              <a:ext cx="498191" cy="276999"/>
            </a:xfrm>
            <a:prstGeom prst="rect">
              <a:avLst/>
            </a:prstGeom>
            <a:noFill/>
          </p:spPr>
          <p:txBody>
            <a:bodyPr wrap="square" lIns="0" tIns="0" rIns="0" bIns="0" rtlCol="0">
              <a:spAutoFit/>
            </a:bodyPr>
            <a:lstStyle/>
            <a:p>
              <a:pPr algn="r"/>
              <a:r>
                <a:rPr lang="en-US" dirty="0">
                  <a:solidFill>
                    <a:schemeClr val="tx2"/>
                  </a:solidFill>
                </a:rPr>
                <a:t>Less</a:t>
              </a: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76999"/>
            </a:xfrm>
            <a:prstGeom prst="rect">
              <a:avLst/>
            </a:prstGeom>
            <a:noFill/>
          </p:spPr>
          <p:txBody>
            <a:bodyPr wrap="square" lIns="0" tIns="0" rIns="0" bIns="0" rtlCol="0">
              <a:spAutoFit/>
            </a:bodyPr>
            <a:lstStyle/>
            <a:p>
              <a:r>
                <a:rPr lang="en-US" dirty="0">
                  <a:solidFill>
                    <a:schemeClr val="tx2"/>
                  </a:solidFill>
                </a:rPr>
                <a:t>More</a:t>
              </a:r>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5407026" y="2291597"/>
            <a:ext cx="5250097" cy="417436"/>
            <a:chOff x="5407026" y="2258347"/>
            <a:chExt cx="5250097"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619875" y="2258347"/>
              <a:ext cx="2917825" cy="417436"/>
              <a:chOff x="6696075" y="1461560"/>
              <a:chExt cx="3295650"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Volume of Speech</a:t>
                </a:r>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5407026" y="2328566"/>
              <a:ext cx="830497" cy="276999"/>
            </a:xfrm>
            <a:prstGeom prst="rect">
              <a:avLst/>
            </a:prstGeom>
            <a:noFill/>
          </p:spPr>
          <p:txBody>
            <a:bodyPr wrap="square" lIns="0" tIns="0" rIns="0" bIns="0" rtlCol="0">
              <a:spAutoFit/>
            </a:bodyPr>
            <a:lstStyle/>
            <a:p>
              <a:pPr algn="r"/>
              <a:r>
                <a:rPr lang="en-US" dirty="0">
                  <a:solidFill>
                    <a:schemeClr val="tx2"/>
                  </a:solidFill>
                </a:rPr>
                <a:t>Quieter</a:t>
              </a:r>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830497" cy="276999"/>
            </a:xfrm>
            <a:prstGeom prst="rect">
              <a:avLst/>
            </a:prstGeom>
            <a:noFill/>
          </p:spPr>
          <p:txBody>
            <a:bodyPr wrap="square" lIns="0" tIns="0" rIns="0" bIns="0" rtlCol="0">
              <a:spAutoFit/>
            </a:bodyPr>
            <a:lstStyle/>
            <a:p>
              <a:r>
                <a:rPr lang="en-US" dirty="0">
                  <a:solidFill>
                    <a:schemeClr val="tx2"/>
                  </a:solidFill>
                </a:rPr>
                <a:t>Louder</a:t>
              </a:r>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550069" y="3565857"/>
            <a:ext cx="5076689" cy="417436"/>
            <a:chOff x="5550069" y="3432857"/>
            <a:chExt cx="5076689"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650566" y="3432857"/>
              <a:ext cx="2917825" cy="417436"/>
              <a:chOff x="6696075" y="1461560"/>
              <a:chExt cx="3295650"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Use of Hands</a:t>
                </a:r>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550069" y="3503075"/>
              <a:ext cx="718145" cy="276999"/>
            </a:xfrm>
            <a:prstGeom prst="rect">
              <a:avLst/>
            </a:prstGeom>
            <a:noFill/>
          </p:spPr>
          <p:txBody>
            <a:bodyPr wrap="none" lIns="0" tIns="0" rIns="0" bIns="0" rtlCol="0">
              <a:spAutoFit/>
            </a:bodyPr>
            <a:lstStyle/>
            <a:p>
              <a:pPr algn="r"/>
              <a:r>
                <a:rPr lang="en-US" dirty="0">
                  <a:solidFill>
                    <a:schemeClr val="tx2"/>
                  </a:solidFill>
                </a:rPr>
                <a:t>Relaxed</a:t>
              </a:r>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769441" cy="276999"/>
            </a:xfrm>
            <a:prstGeom prst="rect">
              <a:avLst/>
            </a:prstGeom>
            <a:noFill/>
          </p:spPr>
          <p:txBody>
            <a:bodyPr wrap="none" lIns="0" tIns="0" rIns="0" bIns="0" rtlCol="0">
              <a:spAutoFit/>
            </a:bodyPr>
            <a:lstStyle/>
            <a:p>
              <a:r>
                <a:rPr lang="en-US" dirty="0">
                  <a:solidFill>
                    <a:schemeClr val="tx2"/>
                  </a:solidFill>
                </a:rPr>
                <a:t>Directive</a:t>
              </a:r>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5048251" y="4059492"/>
            <a:ext cx="6391274" cy="417436"/>
            <a:chOff x="5048251" y="3926492"/>
            <a:chExt cx="6391274" cy="417436"/>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650566" y="3926492"/>
              <a:ext cx="2917825" cy="417436"/>
              <a:chOff x="6696075" y="1461560"/>
              <a:chExt cx="3295650"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Body Posture</a:t>
                </a:r>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5048251" y="3996711"/>
              <a:ext cx="1219964" cy="276999"/>
            </a:xfrm>
            <a:prstGeom prst="rect">
              <a:avLst/>
            </a:prstGeom>
            <a:noFill/>
          </p:spPr>
          <p:txBody>
            <a:bodyPr wrap="square" lIns="0" tIns="0" rIns="0" bIns="0" rtlCol="0">
              <a:spAutoFit/>
            </a:bodyPr>
            <a:lstStyle/>
            <a:p>
              <a:pPr algn="r"/>
              <a:r>
                <a:rPr lang="en-US" dirty="0">
                  <a:solidFill>
                    <a:schemeClr val="tx2"/>
                  </a:solidFill>
                </a:rPr>
                <a:t>Lean Back</a:t>
              </a: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996711"/>
              <a:ext cx="1582208" cy="276999"/>
            </a:xfrm>
            <a:prstGeom prst="rect">
              <a:avLst/>
            </a:prstGeom>
            <a:noFill/>
          </p:spPr>
          <p:txBody>
            <a:bodyPr wrap="square" lIns="0" tIns="0" rIns="0" bIns="0" rtlCol="0">
              <a:spAutoFit/>
            </a:bodyPr>
            <a:lstStyle/>
            <a:p>
              <a:r>
                <a:rPr lang="en-US" dirty="0">
                  <a:solidFill>
                    <a:schemeClr val="tx2"/>
                  </a:solidFill>
                </a:rPr>
                <a:t>Lean Forward</a:t>
              </a: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991101" y="4553127"/>
            <a:ext cx="6210299" cy="417436"/>
            <a:chOff x="4991101" y="4420127"/>
            <a:chExt cx="6210299"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650566" y="4420127"/>
              <a:ext cx="2917825" cy="417436"/>
              <a:chOff x="6696075" y="1461560"/>
              <a:chExt cx="3295650"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Eye Contact</a:t>
                </a:r>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991101" y="4490346"/>
              <a:ext cx="1277114" cy="276999"/>
            </a:xfrm>
            <a:prstGeom prst="rect">
              <a:avLst/>
            </a:prstGeom>
            <a:noFill/>
          </p:spPr>
          <p:txBody>
            <a:bodyPr wrap="square" lIns="0" tIns="0" rIns="0" bIns="0" rtlCol="0">
              <a:spAutoFit/>
            </a:bodyPr>
            <a:lstStyle/>
            <a:p>
              <a:pPr algn="r"/>
              <a:r>
                <a:rPr lang="en-US" dirty="0">
                  <a:solidFill>
                    <a:schemeClr val="tx2"/>
                  </a:solidFill>
                </a:rPr>
                <a:t>Less Direct</a:t>
              </a:r>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76999"/>
            </a:xfrm>
            <a:prstGeom prst="rect">
              <a:avLst/>
            </a:prstGeom>
            <a:noFill/>
          </p:spPr>
          <p:txBody>
            <a:bodyPr wrap="square" lIns="0" tIns="0" rIns="0" bIns="0" rtlCol="0">
              <a:spAutoFit/>
            </a:bodyPr>
            <a:lstStyle/>
            <a:p>
              <a:r>
                <a:rPr lang="en-US" dirty="0">
                  <a:solidFill>
                    <a:schemeClr val="tx2"/>
                  </a:solidFill>
                </a:rPr>
                <a:t>More Direct</a:t>
              </a:r>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642030" y="2990377"/>
            <a:ext cx="6954520" cy="276999"/>
            <a:chOff x="4642030" y="2957127"/>
            <a:chExt cx="6954520" cy="276999"/>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algn="ctr">
                <a:lnSpc>
                  <a:spcPct val="85000"/>
                </a:lnSpc>
              </a:pPr>
              <a:endParaRPr lang="en-US" dirty="0" err="1">
                <a:solidFill>
                  <a:schemeClr val="bg1"/>
                </a:solidFill>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642030" y="2957127"/>
              <a:ext cx="615554" cy="276999"/>
            </a:xfrm>
            <a:prstGeom prst="rect">
              <a:avLst/>
            </a:prstGeom>
            <a:noFill/>
          </p:spPr>
          <p:txBody>
            <a:bodyPr wrap="none" lIns="0" tIns="0" rIns="0" bIns="0" rtlCol="0">
              <a:spAutoFit/>
            </a:bodyPr>
            <a:lstStyle/>
            <a:p>
              <a:pPr algn="r"/>
              <a:r>
                <a:rPr lang="en-US" dirty="0">
                  <a:solidFill>
                    <a:schemeClr val="tx2"/>
                  </a:solidFill>
                </a:rPr>
                <a:t>ASKS</a:t>
              </a:r>
            </a:p>
          </p:txBody>
        </p:sp>
        <p:sp>
          <p:nvSpPr>
            <p:cNvPr id="59" name="TextBox 58">
              <a:extLst>
                <a:ext uri="{FF2B5EF4-FFF2-40B4-BE49-F238E27FC236}">
                  <a16:creationId xmlns:a16="http://schemas.microsoft.com/office/drawing/2014/main" id="{A3E2949D-687F-4211-96C7-084281CBC214}"/>
                </a:ext>
              </a:extLst>
            </p:cNvPr>
            <p:cNvSpPr txBox="1"/>
            <p:nvPr/>
          </p:nvSpPr>
          <p:spPr>
            <a:xfrm>
              <a:off x="10891229" y="2957127"/>
              <a:ext cx="705321" cy="276999"/>
            </a:xfrm>
            <a:prstGeom prst="rect">
              <a:avLst/>
            </a:prstGeom>
            <a:noFill/>
          </p:spPr>
          <p:txBody>
            <a:bodyPr wrap="none" lIns="0" tIns="0" rIns="0" bIns="0" rtlCol="0">
              <a:spAutoFit/>
            </a:bodyPr>
            <a:lstStyle/>
            <a:p>
              <a:r>
                <a:rPr lang="en-US" dirty="0">
                  <a:solidFill>
                    <a:schemeClr val="tx2"/>
                  </a:solidFill>
                </a:rPr>
                <a:t>TELLS</a:t>
              </a:r>
            </a:p>
          </p:txBody>
        </p:sp>
      </p:grpSp>
    </p:spTree>
    <p:extLst>
      <p:ext uri="{BB962C8B-B14F-4D97-AF65-F5344CB8AC3E}">
        <p14:creationId xmlns:p14="http://schemas.microsoft.com/office/powerpoint/2010/main" val="2771819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barn(outVertical)">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a:lstStyle/>
          <a:p>
            <a:r>
              <a:rPr lang="en-US" dirty="0"/>
              <a:t>Assertiveness Observations</a:t>
            </a: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en-US" smtClean="0"/>
              <a:t>14</a:t>
            </a:fld>
            <a:endParaRPr lang="en-US"/>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a:lstStyle/>
          <a:p>
            <a:pPr algn="l"/>
            <a:r>
              <a:rPr lang="en-US"/>
              <a:t>© The TRACOM Corporation. All Rights Reserved.</a:t>
            </a:r>
            <a:endParaRPr lang="en-US" dirty="0"/>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28600" y="2676940"/>
            <a:ext cx="3497239" cy="2093844"/>
          </a:xfrm>
        </p:spPr>
        <p:txBody>
          <a:bodyPr/>
          <a:lstStyle/>
          <a:p>
            <a:pPr algn="r">
              <a:spcBef>
                <a:spcPct val="0"/>
              </a:spcBef>
              <a:buNone/>
            </a:pPr>
            <a:r>
              <a:rPr lang="en-US" altLang="en-US" sz="2400" dirty="0">
                <a:cs typeface="+mn-cs"/>
              </a:rPr>
              <a:t>Verbal Clues</a:t>
            </a:r>
          </a:p>
          <a:p>
            <a:pPr algn="r">
              <a:spcBef>
                <a:spcPct val="0"/>
              </a:spcBef>
              <a:buNone/>
            </a:pPr>
            <a:endParaRPr lang="en-US" altLang="en-US" sz="2400" dirty="0">
              <a:cs typeface="+mn-cs"/>
            </a:endParaRPr>
          </a:p>
          <a:p>
            <a:pPr algn="r">
              <a:spcBef>
                <a:spcPct val="0"/>
              </a:spcBef>
              <a:buNone/>
            </a:pPr>
            <a:r>
              <a:rPr lang="en-US" altLang="en-US" sz="2400" dirty="0">
                <a:cs typeface="+mn-cs"/>
              </a:rPr>
              <a:t>Non-Verbal Clues</a:t>
            </a:r>
          </a:p>
          <a:p>
            <a:endParaRPr lang="en-US" dirty="0"/>
          </a:p>
        </p:txBody>
      </p:sp>
      <p:grpSp>
        <p:nvGrpSpPr>
          <p:cNvPr id="14" name="Group 13">
            <a:extLst>
              <a:ext uri="{FF2B5EF4-FFF2-40B4-BE49-F238E27FC236}">
                <a16:creationId xmlns:a16="http://schemas.microsoft.com/office/drawing/2014/main" id="{455FDE58-AF6E-4862-A736-B66D047A3CE3}"/>
              </a:ext>
            </a:extLst>
          </p:cNvPr>
          <p:cNvGrpSpPr/>
          <p:nvPr/>
        </p:nvGrpSpPr>
        <p:grpSpPr>
          <a:xfrm>
            <a:off x="4037744" y="2316163"/>
            <a:ext cx="7647768" cy="2382327"/>
            <a:chOff x="4037744" y="2316163"/>
            <a:chExt cx="7647768" cy="2382327"/>
          </a:xfrm>
        </p:grpSpPr>
        <p:grpSp>
          <p:nvGrpSpPr>
            <p:cNvPr id="15" name="Group 14">
              <a:extLst>
                <a:ext uri="{FF2B5EF4-FFF2-40B4-BE49-F238E27FC236}">
                  <a16:creationId xmlns:a16="http://schemas.microsoft.com/office/drawing/2014/main" id="{165E9F8B-8823-422A-832C-467D065FE386}"/>
                </a:ext>
              </a:extLst>
            </p:cNvPr>
            <p:cNvGrpSpPr/>
            <p:nvPr/>
          </p:nvGrpSpPr>
          <p:grpSpPr>
            <a:xfrm>
              <a:off x="4411120" y="2343386"/>
              <a:ext cx="7274392" cy="1947672"/>
              <a:chOff x="4411120" y="1684950"/>
              <a:chExt cx="7274392" cy="1947672"/>
            </a:xfrm>
          </p:grpSpPr>
          <p:pic>
            <p:nvPicPr>
              <p:cNvPr id="26" name="Picture 25" descr="A person in a suit&#10;&#10;Description automatically generated with medium confidence">
                <a:extLst>
                  <a:ext uri="{FF2B5EF4-FFF2-40B4-BE49-F238E27FC236}">
                    <a16:creationId xmlns:a16="http://schemas.microsoft.com/office/drawing/2014/main" id="{31DE905D-44F1-4477-966E-AD750759269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684950"/>
                <a:ext cx="1407123" cy="1943355"/>
              </a:xfrm>
              <a:prstGeom prst="rect">
                <a:avLst/>
              </a:prstGeom>
            </p:spPr>
          </p:pic>
          <p:pic>
            <p:nvPicPr>
              <p:cNvPr id="27" name="Picture 26" descr="A person in a suit&#10;&#10;Description automatically generated with low confidence">
                <a:extLst>
                  <a:ext uri="{FF2B5EF4-FFF2-40B4-BE49-F238E27FC236}">
                    <a16:creationId xmlns:a16="http://schemas.microsoft.com/office/drawing/2014/main" id="{2EECF7CB-298D-488E-BFE9-131A2E5BFBA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1684950"/>
                <a:ext cx="1394200" cy="1947672"/>
              </a:xfrm>
              <a:prstGeom prst="rect">
                <a:avLst/>
              </a:prstGeom>
            </p:spPr>
          </p:pic>
          <p:pic>
            <p:nvPicPr>
              <p:cNvPr id="28" name="Picture 27" descr="A person wearing a suit&#10;&#10;Description automatically generated with medium confidence">
                <a:extLst>
                  <a:ext uri="{FF2B5EF4-FFF2-40B4-BE49-F238E27FC236}">
                    <a16:creationId xmlns:a16="http://schemas.microsoft.com/office/drawing/2014/main" id="{FBAB41E8-55D4-4A43-8AA5-E434A7EA74D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684950"/>
                <a:ext cx="1394200" cy="1946620"/>
              </a:xfrm>
              <a:prstGeom prst="rect">
                <a:avLst/>
              </a:prstGeom>
            </p:spPr>
          </p:pic>
          <p:pic>
            <p:nvPicPr>
              <p:cNvPr id="29" name="Picture 28" descr="A picture containing person, wall, clothing, indoor&#10;&#10;Description automatically generated">
                <a:extLst>
                  <a:ext uri="{FF2B5EF4-FFF2-40B4-BE49-F238E27FC236}">
                    <a16:creationId xmlns:a16="http://schemas.microsoft.com/office/drawing/2014/main" id="{6D3D7F39-EB81-44FB-8A36-456FB74DA6E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684950"/>
                <a:ext cx="1405757" cy="1947672"/>
              </a:xfrm>
              <a:prstGeom prst="rect">
                <a:avLst/>
              </a:prstGeom>
            </p:spPr>
          </p:pic>
        </p:grpSp>
        <p:cxnSp>
          <p:nvCxnSpPr>
            <p:cNvPr id="21" name="Straight Connector 20">
              <a:extLst>
                <a:ext uri="{FF2B5EF4-FFF2-40B4-BE49-F238E27FC236}">
                  <a16:creationId xmlns:a16="http://schemas.microsoft.com/office/drawing/2014/main" id="{6F846EEC-28DB-46EC-A8D8-02B77AE60CED}"/>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FFC693E-7DD5-41BD-A344-C3E3041CDDD2}"/>
                </a:ext>
              </a:extLst>
            </p:cNvPr>
            <p:cNvSpPr txBox="1"/>
            <p:nvPr/>
          </p:nvSpPr>
          <p:spPr>
            <a:xfrm>
              <a:off x="4663630" y="4288455"/>
              <a:ext cx="769326" cy="369332"/>
            </a:xfrm>
            <a:prstGeom prst="rect">
              <a:avLst/>
            </a:prstGeom>
            <a:noFill/>
          </p:spPr>
          <p:txBody>
            <a:bodyPr wrap="square">
              <a:spAutoFit/>
            </a:bodyPr>
            <a:lstStyle/>
            <a:p>
              <a:pPr algn="ctr"/>
              <a:r>
                <a:rPr lang="en-US" dirty="0"/>
                <a:t> Kyle</a:t>
              </a:r>
            </a:p>
          </p:txBody>
        </p:sp>
        <p:sp>
          <p:nvSpPr>
            <p:cNvPr id="23" name="TextBox 22">
              <a:extLst>
                <a:ext uri="{FF2B5EF4-FFF2-40B4-BE49-F238E27FC236}">
                  <a16:creationId xmlns:a16="http://schemas.microsoft.com/office/drawing/2014/main" id="{E35F0522-4FB7-4138-B99D-D8558F60DFEF}"/>
                </a:ext>
              </a:extLst>
            </p:cNvPr>
            <p:cNvSpPr txBox="1"/>
            <p:nvPr/>
          </p:nvSpPr>
          <p:spPr>
            <a:xfrm>
              <a:off x="6503168" y="4329158"/>
              <a:ext cx="1139758" cy="369332"/>
            </a:xfrm>
            <a:prstGeom prst="rect">
              <a:avLst/>
            </a:prstGeom>
            <a:noFill/>
          </p:spPr>
          <p:txBody>
            <a:bodyPr wrap="square">
              <a:spAutoFit/>
            </a:bodyPr>
            <a:lstStyle/>
            <a:p>
              <a:pPr algn="ctr"/>
              <a:r>
                <a:rPr lang="en-US" dirty="0"/>
                <a:t> Lana</a:t>
              </a:r>
            </a:p>
          </p:txBody>
        </p:sp>
        <p:sp>
          <p:nvSpPr>
            <p:cNvPr id="24" name="TextBox 23">
              <a:extLst>
                <a:ext uri="{FF2B5EF4-FFF2-40B4-BE49-F238E27FC236}">
                  <a16:creationId xmlns:a16="http://schemas.microsoft.com/office/drawing/2014/main" id="{E7E5774A-F2DE-4100-A2CB-977FB46E9F2A}"/>
                </a:ext>
              </a:extLst>
            </p:cNvPr>
            <p:cNvSpPr txBox="1"/>
            <p:nvPr/>
          </p:nvSpPr>
          <p:spPr>
            <a:xfrm>
              <a:off x="8455072" y="4329158"/>
              <a:ext cx="1139758" cy="369332"/>
            </a:xfrm>
            <a:prstGeom prst="rect">
              <a:avLst/>
            </a:prstGeom>
            <a:noFill/>
          </p:spPr>
          <p:txBody>
            <a:bodyPr wrap="square">
              <a:spAutoFit/>
            </a:bodyPr>
            <a:lstStyle/>
            <a:p>
              <a:pPr algn="ctr"/>
              <a:r>
                <a:rPr lang="en-US" dirty="0"/>
                <a:t>AJ</a:t>
              </a:r>
            </a:p>
          </p:txBody>
        </p:sp>
        <p:sp>
          <p:nvSpPr>
            <p:cNvPr id="25" name="TextBox 24">
              <a:extLst>
                <a:ext uri="{FF2B5EF4-FFF2-40B4-BE49-F238E27FC236}">
                  <a16:creationId xmlns:a16="http://schemas.microsoft.com/office/drawing/2014/main" id="{16C2FAE3-04E9-483B-B480-8E2CE267368F}"/>
                </a:ext>
              </a:extLst>
            </p:cNvPr>
            <p:cNvSpPr txBox="1"/>
            <p:nvPr/>
          </p:nvSpPr>
          <p:spPr>
            <a:xfrm>
              <a:off x="10406976" y="4329158"/>
              <a:ext cx="1139758" cy="369332"/>
            </a:xfrm>
            <a:prstGeom prst="rect">
              <a:avLst/>
            </a:prstGeom>
            <a:noFill/>
          </p:spPr>
          <p:txBody>
            <a:bodyPr wrap="square">
              <a:spAutoFit/>
            </a:bodyPr>
            <a:lstStyle/>
            <a:p>
              <a:pPr algn="ctr"/>
              <a:r>
                <a:rPr lang="en-US" dirty="0"/>
                <a:t>Abby</a:t>
              </a:r>
            </a:p>
          </p:txBody>
        </p:sp>
      </p:grpSp>
    </p:spTree>
    <p:extLst>
      <p:ext uri="{BB962C8B-B14F-4D97-AF65-F5344CB8AC3E}">
        <p14:creationId xmlns:p14="http://schemas.microsoft.com/office/powerpoint/2010/main" val="961889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a:lstStyle/>
          <a:p>
            <a:r>
              <a:rPr lang="en-US" dirty="0"/>
              <a:t>Customer:</a:t>
            </a:r>
            <a:br>
              <a:rPr lang="en-US" dirty="0"/>
            </a:br>
            <a:r>
              <a:rPr lang="en-US" dirty="0"/>
              <a:t>Assertiveness Observations</a:t>
            </a:r>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299758" y="236745"/>
            <a:ext cx="7707284" cy="5798126"/>
          </a:xfrm>
        </p:spPr>
        <p:txBody>
          <a:bodyPr/>
          <a:lstStyle/>
          <a:p>
            <a:r>
              <a:rPr lang="en-US" dirty="0"/>
              <a:t> </a:t>
            </a:r>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a:lstStyle/>
          <a:p>
            <a:pPr algn="l"/>
            <a:r>
              <a:rPr lang="en-US" dirty="0"/>
              <a:t>© The TRACOM Corporation. All Rights Reserved.</a:t>
            </a:r>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a:lstStyle/>
          <a:p>
            <a:fld id="{1B1CF60C-C85D-47C0-8597-E3BF95F18FA3}" type="slidenum">
              <a:rPr lang="en-US" smtClean="0"/>
              <a:t>15</a:t>
            </a:fld>
            <a:endParaRPr lang="en-US"/>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nvGraphicFramePr>
        <p:xfrm>
          <a:off x="6520125" y="5220646"/>
          <a:ext cx="3110441" cy="429684"/>
        </p:xfrm>
        <a:graphic>
          <a:graphicData uri="http://schemas.openxmlformats.org/drawingml/2006/table">
            <a:tbl>
              <a:tblPr>
                <a:tableStyleId>{5FD0F851-EC5A-4D38-B0AD-8093EC10F338}</a:tableStyleId>
              </a:tblPr>
              <a:tblGrid>
                <a:gridCol w="542925">
                  <a:extLst>
                    <a:ext uri="{9D8B030D-6E8A-4147-A177-3AD203B41FA5}">
                      <a16:colId xmlns:a16="http://schemas.microsoft.com/office/drawing/2014/main" val="3316520189"/>
                    </a:ext>
                  </a:extLst>
                </a:gridCol>
                <a:gridCol w="2567516">
                  <a:extLst>
                    <a:ext uri="{9D8B030D-6E8A-4147-A177-3AD203B41FA5}">
                      <a16:colId xmlns:a16="http://schemas.microsoft.com/office/drawing/2014/main" val="3890207823"/>
                    </a:ext>
                  </a:extLst>
                </a:gridCol>
              </a:tblGrid>
              <a:tr h="429684">
                <a:tc>
                  <a:txBody>
                    <a:bodyPr/>
                    <a:lstStyle/>
                    <a:p>
                      <a:pPr algn="ctr"/>
                      <a:r>
                        <a:rPr lang="en-US" dirty="0">
                          <a:solidFill>
                            <a:schemeClr val="bg1"/>
                          </a:solidFill>
                        </a:rPr>
                        <a:t>DO</a:t>
                      </a:r>
                    </a:p>
                  </a:txBody>
                  <a:tcPr marL="0" marR="0" marT="0" marB="0" anchor="ctr">
                    <a:solidFill>
                      <a:schemeClr val="accent2"/>
                    </a:solidFill>
                  </a:tcPr>
                </a:tc>
                <a:tc>
                  <a:txBody>
                    <a:bodyPr/>
                    <a:lstStyle/>
                    <a:p>
                      <a:r>
                        <a:rPr lang="en-US" dirty="0">
                          <a:solidFill>
                            <a:schemeClr val="accent6"/>
                          </a:solidFill>
                        </a:rPr>
                        <a:t>Non-Verbal Behaviors</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nvGraphicFramePr>
        <p:xfrm>
          <a:off x="6507825" y="630239"/>
          <a:ext cx="3186641" cy="429684"/>
        </p:xfrm>
        <a:graphic>
          <a:graphicData uri="http://schemas.openxmlformats.org/drawingml/2006/table">
            <a:tbl>
              <a:tblPr>
                <a:tableStyleId>{5FD0F851-EC5A-4D38-B0AD-8093EC10F338}</a:tableStyleId>
              </a:tblPr>
              <a:tblGrid>
                <a:gridCol w="600075">
                  <a:extLst>
                    <a:ext uri="{9D8B030D-6E8A-4147-A177-3AD203B41FA5}">
                      <a16:colId xmlns:a16="http://schemas.microsoft.com/office/drawing/2014/main" val="3316520189"/>
                    </a:ext>
                  </a:extLst>
                </a:gridCol>
                <a:gridCol w="2586566">
                  <a:extLst>
                    <a:ext uri="{9D8B030D-6E8A-4147-A177-3AD203B41FA5}">
                      <a16:colId xmlns:a16="http://schemas.microsoft.com/office/drawing/2014/main" val="3890207823"/>
                    </a:ext>
                  </a:extLst>
                </a:gridCol>
              </a:tblGrid>
              <a:tr h="429684">
                <a:tc>
                  <a:txBody>
                    <a:bodyPr/>
                    <a:lstStyle/>
                    <a:p>
                      <a:pPr algn="ctr"/>
                      <a:r>
                        <a:rPr lang="en-US" dirty="0">
                          <a:solidFill>
                            <a:schemeClr val="bg1"/>
                          </a:solidFill>
                        </a:rPr>
                        <a:t>SAY</a:t>
                      </a:r>
                    </a:p>
                  </a:txBody>
                  <a:tcPr marL="0" marR="0" marT="0" marB="0" anchor="ctr">
                    <a:solidFill>
                      <a:schemeClr val="accent2"/>
                    </a:solidFill>
                  </a:tcPr>
                </a:tc>
                <a:tc>
                  <a:txBody>
                    <a:bodyPr/>
                    <a:lstStyle/>
                    <a:p>
                      <a:r>
                        <a:rPr lang="en-US" dirty="0">
                          <a:solidFill>
                            <a:schemeClr val="accent6"/>
                          </a:solidFill>
                        </a:rPr>
                        <a:t>Verbal Behaviors</a:t>
                      </a:r>
                    </a:p>
                  </a:txBody>
                  <a:tcP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532202" y="1304327"/>
            <a:ext cx="4948449" cy="417436"/>
            <a:chOff x="5532202" y="1271077"/>
            <a:chExt cx="4948449"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619875" y="1271077"/>
              <a:ext cx="2917825" cy="417436"/>
              <a:chOff x="6696075" y="1461560"/>
              <a:chExt cx="3295650"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Pace of Speech</a:t>
                </a:r>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532202" y="1341295"/>
              <a:ext cx="705321" cy="276999"/>
            </a:xfrm>
            <a:prstGeom prst="rect">
              <a:avLst/>
            </a:prstGeom>
            <a:noFill/>
          </p:spPr>
          <p:txBody>
            <a:bodyPr wrap="none" lIns="0" tIns="0" rIns="0" bIns="0" rtlCol="0">
              <a:spAutoFit/>
            </a:bodyPr>
            <a:lstStyle/>
            <a:p>
              <a:pPr algn="r"/>
              <a:r>
                <a:rPr lang="en-US" dirty="0">
                  <a:solidFill>
                    <a:schemeClr val="tx2"/>
                  </a:solidFill>
                </a:rPr>
                <a:t>Slower</a:t>
              </a:r>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654025" cy="276999"/>
            </a:xfrm>
            <a:prstGeom prst="rect">
              <a:avLst/>
            </a:prstGeom>
            <a:noFill/>
          </p:spPr>
          <p:txBody>
            <a:bodyPr wrap="none" lIns="0" tIns="0" rIns="0" bIns="0" rtlCol="0">
              <a:spAutoFit/>
            </a:bodyPr>
            <a:lstStyle/>
            <a:p>
              <a:r>
                <a:rPr lang="en-US" dirty="0">
                  <a:solidFill>
                    <a:schemeClr val="tx2"/>
                  </a:solidFill>
                </a:rPr>
                <a:t>Faster</a:t>
              </a:r>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5739332" y="1797962"/>
            <a:ext cx="4799128" cy="417436"/>
            <a:chOff x="5739332" y="1764712"/>
            <a:chExt cx="4799128"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619875" y="1764712"/>
              <a:ext cx="2917825" cy="417436"/>
              <a:chOff x="6696075" y="1461560"/>
              <a:chExt cx="3295650"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Quantity of Speech</a:t>
                </a:r>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5739332" y="1834931"/>
              <a:ext cx="498191" cy="276999"/>
            </a:xfrm>
            <a:prstGeom prst="rect">
              <a:avLst/>
            </a:prstGeom>
            <a:noFill/>
          </p:spPr>
          <p:txBody>
            <a:bodyPr wrap="square" lIns="0" tIns="0" rIns="0" bIns="0" rtlCol="0">
              <a:spAutoFit/>
            </a:bodyPr>
            <a:lstStyle/>
            <a:p>
              <a:pPr algn="r"/>
              <a:r>
                <a:rPr lang="en-US" dirty="0">
                  <a:solidFill>
                    <a:schemeClr val="tx2"/>
                  </a:solidFill>
                </a:rPr>
                <a:t>Less</a:t>
              </a: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76999"/>
            </a:xfrm>
            <a:prstGeom prst="rect">
              <a:avLst/>
            </a:prstGeom>
            <a:noFill/>
          </p:spPr>
          <p:txBody>
            <a:bodyPr wrap="square" lIns="0" tIns="0" rIns="0" bIns="0" rtlCol="0">
              <a:spAutoFit/>
            </a:bodyPr>
            <a:lstStyle/>
            <a:p>
              <a:r>
                <a:rPr lang="en-US" dirty="0">
                  <a:solidFill>
                    <a:schemeClr val="tx2"/>
                  </a:solidFill>
                </a:rPr>
                <a:t>More</a:t>
              </a:r>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5407026" y="2291597"/>
            <a:ext cx="5250097" cy="417436"/>
            <a:chOff x="5407026" y="2258347"/>
            <a:chExt cx="5250097"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619875" y="2258347"/>
              <a:ext cx="2917825" cy="417436"/>
              <a:chOff x="6696075" y="1461560"/>
              <a:chExt cx="3295650"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Volume of Speech</a:t>
                </a:r>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5407026" y="2328566"/>
              <a:ext cx="830497" cy="276999"/>
            </a:xfrm>
            <a:prstGeom prst="rect">
              <a:avLst/>
            </a:prstGeom>
            <a:noFill/>
          </p:spPr>
          <p:txBody>
            <a:bodyPr wrap="square" lIns="0" tIns="0" rIns="0" bIns="0" rtlCol="0">
              <a:spAutoFit/>
            </a:bodyPr>
            <a:lstStyle/>
            <a:p>
              <a:pPr algn="r"/>
              <a:r>
                <a:rPr lang="en-US" dirty="0">
                  <a:solidFill>
                    <a:schemeClr val="tx2"/>
                  </a:solidFill>
                </a:rPr>
                <a:t>Quieter</a:t>
              </a:r>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830497" cy="276999"/>
            </a:xfrm>
            <a:prstGeom prst="rect">
              <a:avLst/>
            </a:prstGeom>
            <a:noFill/>
          </p:spPr>
          <p:txBody>
            <a:bodyPr wrap="square" lIns="0" tIns="0" rIns="0" bIns="0" rtlCol="0">
              <a:spAutoFit/>
            </a:bodyPr>
            <a:lstStyle/>
            <a:p>
              <a:r>
                <a:rPr lang="en-US" dirty="0">
                  <a:solidFill>
                    <a:schemeClr val="tx2"/>
                  </a:solidFill>
                </a:rPr>
                <a:t>Louder</a:t>
              </a:r>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550069" y="3565857"/>
            <a:ext cx="5076689" cy="417436"/>
            <a:chOff x="5550069" y="3432857"/>
            <a:chExt cx="5076689"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650566" y="3432857"/>
              <a:ext cx="2917825" cy="417436"/>
              <a:chOff x="6696075" y="1461560"/>
              <a:chExt cx="3295650"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Use of Hands</a:t>
                </a:r>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550069" y="3503075"/>
              <a:ext cx="718145" cy="276999"/>
            </a:xfrm>
            <a:prstGeom prst="rect">
              <a:avLst/>
            </a:prstGeom>
            <a:noFill/>
          </p:spPr>
          <p:txBody>
            <a:bodyPr wrap="none" lIns="0" tIns="0" rIns="0" bIns="0" rtlCol="0">
              <a:spAutoFit/>
            </a:bodyPr>
            <a:lstStyle/>
            <a:p>
              <a:pPr algn="r"/>
              <a:r>
                <a:rPr lang="en-US" dirty="0">
                  <a:solidFill>
                    <a:schemeClr val="tx2"/>
                  </a:solidFill>
                </a:rPr>
                <a:t>Relaxed</a:t>
              </a:r>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769441" cy="276999"/>
            </a:xfrm>
            <a:prstGeom prst="rect">
              <a:avLst/>
            </a:prstGeom>
            <a:noFill/>
          </p:spPr>
          <p:txBody>
            <a:bodyPr wrap="none" lIns="0" tIns="0" rIns="0" bIns="0" rtlCol="0">
              <a:spAutoFit/>
            </a:bodyPr>
            <a:lstStyle/>
            <a:p>
              <a:r>
                <a:rPr lang="en-US" dirty="0">
                  <a:solidFill>
                    <a:schemeClr val="tx2"/>
                  </a:solidFill>
                </a:rPr>
                <a:t>Directive</a:t>
              </a:r>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5048251" y="4059492"/>
            <a:ext cx="6391274" cy="417436"/>
            <a:chOff x="5048251" y="3926492"/>
            <a:chExt cx="6391274" cy="417436"/>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650566" y="3926492"/>
              <a:ext cx="2917825" cy="417436"/>
              <a:chOff x="6696075" y="1461560"/>
              <a:chExt cx="3295650"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Body Posture</a:t>
                </a:r>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5048251" y="3996711"/>
              <a:ext cx="1219964" cy="276999"/>
            </a:xfrm>
            <a:prstGeom prst="rect">
              <a:avLst/>
            </a:prstGeom>
            <a:noFill/>
          </p:spPr>
          <p:txBody>
            <a:bodyPr wrap="square" lIns="0" tIns="0" rIns="0" bIns="0" rtlCol="0">
              <a:spAutoFit/>
            </a:bodyPr>
            <a:lstStyle/>
            <a:p>
              <a:pPr algn="r"/>
              <a:r>
                <a:rPr lang="en-US" dirty="0">
                  <a:solidFill>
                    <a:schemeClr val="tx2"/>
                  </a:solidFill>
                </a:rPr>
                <a:t>Lean Back</a:t>
              </a: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996711"/>
              <a:ext cx="1582208" cy="276999"/>
            </a:xfrm>
            <a:prstGeom prst="rect">
              <a:avLst/>
            </a:prstGeom>
            <a:noFill/>
          </p:spPr>
          <p:txBody>
            <a:bodyPr wrap="square" lIns="0" tIns="0" rIns="0" bIns="0" rtlCol="0">
              <a:spAutoFit/>
            </a:bodyPr>
            <a:lstStyle/>
            <a:p>
              <a:r>
                <a:rPr lang="en-US" dirty="0">
                  <a:solidFill>
                    <a:schemeClr val="tx2"/>
                  </a:solidFill>
                </a:rPr>
                <a:t>Lean Forward</a:t>
              </a: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991101" y="4553127"/>
            <a:ext cx="6210299" cy="417436"/>
            <a:chOff x="4991101" y="4420127"/>
            <a:chExt cx="6210299"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650566" y="4420127"/>
              <a:ext cx="2917825" cy="417436"/>
              <a:chOff x="6696075" y="1461560"/>
              <a:chExt cx="3295650"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Eye Contact</a:t>
                </a:r>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991101" y="4490346"/>
              <a:ext cx="1277114" cy="276999"/>
            </a:xfrm>
            <a:prstGeom prst="rect">
              <a:avLst/>
            </a:prstGeom>
            <a:noFill/>
          </p:spPr>
          <p:txBody>
            <a:bodyPr wrap="square" lIns="0" tIns="0" rIns="0" bIns="0" rtlCol="0">
              <a:spAutoFit/>
            </a:bodyPr>
            <a:lstStyle/>
            <a:p>
              <a:pPr algn="r"/>
              <a:r>
                <a:rPr lang="en-US" dirty="0">
                  <a:solidFill>
                    <a:schemeClr val="tx2"/>
                  </a:solidFill>
                </a:rPr>
                <a:t>Less Direct</a:t>
              </a:r>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76999"/>
            </a:xfrm>
            <a:prstGeom prst="rect">
              <a:avLst/>
            </a:prstGeom>
            <a:noFill/>
          </p:spPr>
          <p:txBody>
            <a:bodyPr wrap="square" lIns="0" tIns="0" rIns="0" bIns="0" rtlCol="0">
              <a:spAutoFit/>
            </a:bodyPr>
            <a:lstStyle/>
            <a:p>
              <a:r>
                <a:rPr lang="en-US" dirty="0">
                  <a:solidFill>
                    <a:schemeClr val="tx2"/>
                  </a:solidFill>
                </a:rPr>
                <a:t>More Direct</a:t>
              </a:r>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642030" y="2990377"/>
            <a:ext cx="6954520" cy="276999"/>
            <a:chOff x="4642030" y="2957127"/>
            <a:chExt cx="6954520" cy="276999"/>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algn="ctr">
                <a:lnSpc>
                  <a:spcPct val="85000"/>
                </a:lnSpc>
              </a:pPr>
              <a:endParaRPr lang="en-US" dirty="0" err="1">
                <a:solidFill>
                  <a:schemeClr val="bg1"/>
                </a:solidFill>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642030" y="2957127"/>
              <a:ext cx="615554" cy="276999"/>
            </a:xfrm>
            <a:prstGeom prst="rect">
              <a:avLst/>
            </a:prstGeom>
            <a:noFill/>
          </p:spPr>
          <p:txBody>
            <a:bodyPr wrap="none" lIns="0" tIns="0" rIns="0" bIns="0" rtlCol="0">
              <a:spAutoFit/>
            </a:bodyPr>
            <a:lstStyle/>
            <a:p>
              <a:pPr algn="r"/>
              <a:r>
                <a:rPr lang="en-US" dirty="0">
                  <a:solidFill>
                    <a:schemeClr val="tx2"/>
                  </a:solidFill>
                </a:rPr>
                <a:t>ASKS</a:t>
              </a:r>
            </a:p>
          </p:txBody>
        </p:sp>
        <p:sp>
          <p:nvSpPr>
            <p:cNvPr id="59" name="TextBox 58">
              <a:extLst>
                <a:ext uri="{FF2B5EF4-FFF2-40B4-BE49-F238E27FC236}">
                  <a16:creationId xmlns:a16="http://schemas.microsoft.com/office/drawing/2014/main" id="{A3E2949D-687F-4211-96C7-084281CBC214}"/>
                </a:ext>
              </a:extLst>
            </p:cNvPr>
            <p:cNvSpPr txBox="1"/>
            <p:nvPr/>
          </p:nvSpPr>
          <p:spPr>
            <a:xfrm>
              <a:off x="10891229" y="2957127"/>
              <a:ext cx="705321" cy="276999"/>
            </a:xfrm>
            <a:prstGeom prst="rect">
              <a:avLst/>
            </a:prstGeom>
            <a:noFill/>
          </p:spPr>
          <p:txBody>
            <a:bodyPr wrap="none" lIns="0" tIns="0" rIns="0" bIns="0" rtlCol="0">
              <a:spAutoFit/>
            </a:bodyPr>
            <a:lstStyle/>
            <a:p>
              <a:r>
                <a:rPr lang="en-US" dirty="0">
                  <a:solidFill>
                    <a:schemeClr val="tx2"/>
                  </a:solidFill>
                </a:rPr>
                <a:t>TELLS</a:t>
              </a:r>
            </a:p>
          </p:txBody>
        </p:sp>
      </p:grpSp>
    </p:spTree>
    <p:extLst>
      <p:ext uri="{BB962C8B-B14F-4D97-AF65-F5344CB8AC3E}">
        <p14:creationId xmlns:p14="http://schemas.microsoft.com/office/powerpoint/2010/main" val="4194576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bwMode="gray">
          <a:xfrm>
            <a:off x="390525" y="228600"/>
            <a:ext cx="3687764" cy="1995488"/>
          </a:xfrm>
        </p:spPr>
        <p:txBody>
          <a:bodyPr/>
          <a:lstStyle/>
          <a:p>
            <a:r>
              <a:rPr lang="en-US" dirty="0"/>
              <a:t>Responsiveness</a:t>
            </a: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bwMode="gray">
          <a:xfrm>
            <a:off x="4170363" y="228601"/>
            <a:ext cx="7793037" cy="5715000"/>
          </a:xfrm>
        </p:spPr>
        <p:txBody>
          <a:bodyPr/>
          <a:lstStyle/>
          <a:p>
            <a:r>
              <a:rPr lang="en-US" dirty="0"/>
              <a:t> </a:t>
            </a:r>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bwMode="gray">
          <a:xfrm>
            <a:off x="390525" y="2352675"/>
            <a:ext cx="3687764" cy="3590926"/>
          </a:xfrm>
        </p:spPr>
        <p:txBody>
          <a:bodyPr/>
          <a:lstStyle/>
          <a:p>
            <a:r>
              <a:rPr lang="en-US" sz="2200" dirty="0">
                <a:solidFill>
                  <a:schemeClr val="tx2"/>
                </a:solidFill>
              </a:rPr>
              <a:t>The degree to which we control or display emotions when interacting with others</a:t>
            </a:r>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bwMode="gray"/>
        <p:txBody>
          <a:bodyPr/>
          <a:lstStyle/>
          <a:p>
            <a:pPr algn="l"/>
            <a:r>
              <a:rPr lang="en-US" dirty="0"/>
              <a:t>© The TRACOM Corporation. All Rights Reserved.</a:t>
            </a:r>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bwMode="gray"/>
        <p:txBody>
          <a:bodyPr/>
          <a:lstStyle/>
          <a:p>
            <a:fld id="{1B1CF60C-C85D-47C0-8597-E3BF95F18FA3}" type="slidenum">
              <a:rPr lang="en-US" smtClean="0"/>
              <a:pPr/>
              <a:t>16</a:t>
            </a:fld>
            <a:endParaRPr lang="en-US"/>
          </a:p>
        </p:txBody>
      </p:sp>
      <p:sp>
        <p:nvSpPr>
          <p:cNvPr id="25" name="Content Placeholder 2">
            <a:extLst>
              <a:ext uri="{FF2B5EF4-FFF2-40B4-BE49-F238E27FC236}">
                <a16:creationId xmlns:a16="http://schemas.microsoft.com/office/drawing/2014/main" id="{66BC3E3E-7BE2-4335-B25D-49F36E449B2E}"/>
              </a:ext>
            </a:extLst>
          </p:cNvPr>
          <p:cNvSpPr txBox="1">
            <a:spLocks/>
          </p:cNvSpPr>
          <p:nvPr/>
        </p:nvSpPr>
        <p:spPr bwMode="gray">
          <a:xfrm>
            <a:off x="4170363" y="228601"/>
            <a:ext cx="2386505" cy="5715000"/>
          </a:xfrm>
          <a:prstGeom prst="rect">
            <a:avLst/>
          </a:prstGeom>
          <a:solidFill>
            <a:srgbClr val="ECECEC"/>
          </a:solidFill>
        </p:spPr>
        <p:txBody>
          <a:bodyPr vert="horz" lIns="91440" tIns="91440" rIns="91440" bIns="9144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US"/>
              <a:t> </a:t>
            </a:r>
            <a:endParaRPr lang="en-US" dirty="0"/>
          </a:p>
        </p:txBody>
      </p:sp>
      <p:grpSp>
        <p:nvGrpSpPr>
          <p:cNvPr id="22" name="Group 21">
            <a:extLst>
              <a:ext uri="{FF2B5EF4-FFF2-40B4-BE49-F238E27FC236}">
                <a16:creationId xmlns:a16="http://schemas.microsoft.com/office/drawing/2014/main" id="{E42832B6-C3A9-47FB-83A3-5D1D5E7DA804}"/>
              </a:ext>
            </a:extLst>
          </p:cNvPr>
          <p:cNvGrpSpPr/>
          <p:nvPr/>
        </p:nvGrpSpPr>
        <p:grpSpPr bwMode="gray">
          <a:xfrm>
            <a:off x="7129955" y="939196"/>
            <a:ext cx="2493363" cy="836611"/>
            <a:chOff x="6619875" y="1067878"/>
            <a:chExt cx="2493363"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182880" rIns="45720" rtlCol="0" anchor="ctr"/>
            <a:lstStyle/>
            <a:p>
              <a:pPr>
                <a:lnSpc>
                  <a:spcPct val="85000"/>
                </a:lnSpc>
              </a:pPr>
              <a:r>
                <a:rPr lang="en-US" sz="1800" dirty="0">
                  <a:solidFill>
                    <a:schemeClr val="tx2"/>
                  </a:solidFill>
                </a:rPr>
                <a:t>More</a:t>
              </a:r>
              <a:br>
                <a:rPr lang="en-US" spc="-20" dirty="0">
                  <a:solidFill>
                    <a:schemeClr val="accent1"/>
                  </a:solidFill>
                  <a:latin typeface="Arial Black" panose="020B0A04020102020204" pitchFamily="34" charset="0"/>
                </a:rPr>
              </a:br>
              <a:r>
                <a:rPr lang="en-US" spc="-20" dirty="0">
                  <a:solidFill>
                    <a:schemeClr val="accent2"/>
                  </a:solidFill>
                  <a:latin typeface="Arial Black" panose="020B0A04020102020204" pitchFamily="34" charset="0"/>
                </a:rPr>
                <a:t>Controlling</a:t>
              </a: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grpSp>
        <p:nvGrpSpPr>
          <p:cNvPr id="23" name="Group 22">
            <a:extLst>
              <a:ext uri="{FF2B5EF4-FFF2-40B4-BE49-F238E27FC236}">
                <a16:creationId xmlns:a16="http://schemas.microsoft.com/office/drawing/2014/main" id="{9DAAA455-C246-40F5-82A8-3EE3CDBF3695}"/>
              </a:ext>
            </a:extLst>
          </p:cNvPr>
          <p:cNvGrpSpPr/>
          <p:nvPr/>
        </p:nvGrpSpPr>
        <p:grpSpPr bwMode="gray">
          <a:xfrm>
            <a:off x="7129955" y="2133272"/>
            <a:ext cx="2493363" cy="836611"/>
            <a:chOff x="6624990" y="2020889"/>
            <a:chExt cx="2493363"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182880" rIns="45720" rtlCol="0" anchor="ctr"/>
            <a:lstStyle/>
            <a:p>
              <a:pPr>
                <a:lnSpc>
                  <a:spcPct val="85000"/>
                </a:lnSpc>
              </a:pPr>
              <a:r>
                <a:rPr lang="en-US" spc="-20" dirty="0">
                  <a:solidFill>
                    <a:schemeClr val="accent2"/>
                  </a:solidFill>
                  <a:latin typeface="Arial Black" panose="020B0A04020102020204" pitchFamily="34" charset="0"/>
                </a:rPr>
                <a:t>Controlling</a:t>
              </a:r>
            </a:p>
            <a:p>
              <a:pPr>
                <a:lnSpc>
                  <a:spcPct val="85000"/>
                </a:lnSpc>
              </a:pPr>
              <a:r>
                <a:rPr lang="en-US" dirty="0">
                  <a:solidFill>
                    <a:schemeClr val="tx2"/>
                  </a:solidFill>
                </a:rPr>
                <a:t>with some</a:t>
              </a:r>
              <a:br>
                <a:rPr lang="en-US" dirty="0">
                  <a:solidFill>
                    <a:schemeClr val="accent6"/>
                  </a:solidFill>
                </a:rPr>
              </a:br>
              <a:r>
                <a:rPr lang="en-US" spc="-20" dirty="0">
                  <a:solidFill>
                    <a:schemeClr val="accent2"/>
                  </a:solidFill>
                </a:rPr>
                <a:t>Emoting</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grpSp>
        <p:nvGrpSpPr>
          <p:cNvPr id="24" name="Group 23">
            <a:extLst>
              <a:ext uri="{FF2B5EF4-FFF2-40B4-BE49-F238E27FC236}">
                <a16:creationId xmlns:a16="http://schemas.microsoft.com/office/drawing/2014/main" id="{A1CC8CCB-C56F-4FE8-A8E2-C4C10D274766}"/>
              </a:ext>
            </a:extLst>
          </p:cNvPr>
          <p:cNvGrpSpPr/>
          <p:nvPr/>
        </p:nvGrpSpPr>
        <p:grpSpPr bwMode="gray">
          <a:xfrm>
            <a:off x="7129955" y="3327348"/>
            <a:ext cx="2493363" cy="836611"/>
            <a:chOff x="6619875" y="2921246"/>
            <a:chExt cx="2493363"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182880" rIns="45720" rtlCol="0" anchor="ctr"/>
            <a:lstStyle/>
            <a:p>
              <a:pPr>
                <a:lnSpc>
                  <a:spcPct val="85000"/>
                </a:lnSpc>
              </a:pPr>
              <a:r>
                <a:rPr lang="en-US" spc="-20" dirty="0">
                  <a:solidFill>
                    <a:schemeClr val="accent2"/>
                  </a:solidFill>
                  <a:latin typeface="Arial Black" panose="020B0A04020102020204" pitchFamily="34" charset="0"/>
                </a:rPr>
                <a:t>Emoting</a:t>
              </a:r>
            </a:p>
            <a:p>
              <a:pPr>
                <a:lnSpc>
                  <a:spcPct val="85000"/>
                </a:lnSpc>
              </a:pPr>
              <a:r>
                <a:rPr lang="en-US" dirty="0">
                  <a:solidFill>
                    <a:schemeClr val="tx2"/>
                  </a:solidFill>
                </a:rPr>
                <a:t>with some</a:t>
              </a:r>
              <a:br>
                <a:rPr lang="en-US" dirty="0">
                  <a:solidFill>
                    <a:schemeClr val="accent6"/>
                  </a:solidFill>
                </a:rPr>
              </a:br>
              <a:r>
                <a:rPr lang="en-US" spc="-20" dirty="0">
                  <a:solidFill>
                    <a:schemeClr val="accent2"/>
                  </a:solidFill>
                </a:rPr>
                <a:t>Controlling</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grpSp>
        <p:nvGrpSpPr>
          <p:cNvPr id="21" name="Group 20">
            <a:extLst>
              <a:ext uri="{FF2B5EF4-FFF2-40B4-BE49-F238E27FC236}">
                <a16:creationId xmlns:a16="http://schemas.microsoft.com/office/drawing/2014/main" id="{232B3D1E-0E3A-404D-872C-04755308C78E}"/>
              </a:ext>
            </a:extLst>
          </p:cNvPr>
          <p:cNvGrpSpPr/>
          <p:nvPr/>
        </p:nvGrpSpPr>
        <p:grpSpPr bwMode="gray">
          <a:xfrm>
            <a:off x="7129955" y="4521424"/>
            <a:ext cx="2493363" cy="836611"/>
            <a:chOff x="6619875" y="3822472"/>
            <a:chExt cx="2493363"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182880" rIns="45720" rtlCol="0" anchor="ctr"/>
            <a:lstStyle/>
            <a:p>
              <a:pPr>
                <a:lnSpc>
                  <a:spcPct val="85000"/>
                </a:lnSpc>
              </a:pPr>
              <a:r>
                <a:rPr lang="en-US" dirty="0">
                  <a:solidFill>
                    <a:schemeClr val="tx2"/>
                  </a:solidFill>
                </a:rPr>
                <a:t>More</a:t>
              </a:r>
              <a:br>
                <a:rPr lang="en-US" sz="1800" dirty="0">
                  <a:solidFill>
                    <a:schemeClr val="accent6"/>
                  </a:solidFill>
                </a:rPr>
              </a:br>
              <a:r>
                <a:rPr lang="en-US" spc="-20" dirty="0">
                  <a:solidFill>
                    <a:schemeClr val="accent2"/>
                  </a:solidFill>
                  <a:latin typeface="Arial Black" panose="020B0A04020102020204" pitchFamily="34" charset="0"/>
                </a:rPr>
                <a:t>Emoting</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sp>
        <p:nvSpPr>
          <p:cNvPr id="9" name="Rectangle 8">
            <a:extLst>
              <a:ext uri="{FF2B5EF4-FFF2-40B4-BE49-F238E27FC236}">
                <a16:creationId xmlns:a16="http://schemas.microsoft.com/office/drawing/2014/main" id="{84F8E7EC-2F4A-450D-8B11-9BAC94DC4B9F}"/>
              </a:ext>
            </a:extLst>
          </p:cNvPr>
          <p:cNvSpPr/>
          <p:nvPr/>
        </p:nvSpPr>
        <p:spPr bwMode="gray">
          <a:xfrm>
            <a:off x="4230914" y="290286"/>
            <a:ext cx="2543533" cy="5573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3945289" y="2972544"/>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algn="ctr">
              <a:lnSpc>
                <a:spcPct val="85000"/>
              </a:lnSpc>
            </a:pPr>
            <a:endParaRPr lang="en-US" dirty="0" err="1">
              <a:solidFill>
                <a:schemeClr val="bg1"/>
              </a:solidFill>
            </a:endParaRPr>
          </a:p>
        </p:txBody>
      </p:sp>
    </p:spTree>
    <p:extLst>
      <p:ext uri="{BB962C8B-B14F-4D97-AF65-F5344CB8AC3E}">
        <p14:creationId xmlns:p14="http://schemas.microsoft.com/office/powerpoint/2010/main" val="511130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ppt_x</p:attrName>
                                        </p:attrNameLst>
                                      </p:cBhvr>
                                      <p:tavLst>
                                        <p:tav tm="0">
                                          <p:val>
                                            <p:strVal val="#ppt_x-#ppt_w*1.125000"/>
                                          </p:val>
                                        </p:tav>
                                        <p:tav tm="100000">
                                          <p:val>
                                            <p:strVal val="#ppt_x"/>
                                          </p:val>
                                        </p:tav>
                                      </p:tavLst>
                                    </p:anim>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ppt_x</p:attrName>
                                        </p:attrNameLst>
                                      </p:cBhvr>
                                      <p:tavLst>
                                        <p:tav tm="0">
                                          <p:val>
                                            <p:strVal val="#ppt_x-#ppt_w*1.125000"/>
                                          </p:val>
                                        </p:tav>
                                        <p:tav tm="100000">
                                          <p:val>
                                            <p:strVal val="#ppt_x"/>
                                          </p:val>
                                        </p:tav>
                                      </p:tavLst>
                                    </p:anim>
                                    <p:animEffect transition="in" filter="wipe(righ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en-US" dirty="0"/>
              <a:t>Responsiveness Behaviors</a:t>
            </a: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a:lstStyle/>
          <a:p>
            <a:fld id="{1B1CF60C-C85D-47C0-8597-E3BF95F18FA3}" type="slidenum">
              <a:rPr lang="en-US" smtClean="0"/>
              <a:pPr/>
              <a:t>17</a:t>
            </a:fld>
            <a:endParaRPr lang="en-US"/>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a:lstStyle/>
          <a:p>
            <a:pPr algn="l"/>
            <a:r>
              <a:rPr lang="en-US" dirty="0"/>
              <a:t>© The TRACOM Corporation. All Rights Reserved.</a:t>
            </a:r>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2875096276"/>
              </p:ext>
            </p:extLst>
          </p:nvPr>
        </p:nvGraphicFramePr>
        <p:xfrm>
          <a:off x="8776759" y="2300288"/>
          <a:ext cx="3110441" cy="429684"/>
        </p:xfrm>
        <a:graphic>
          <a:graphicData uri="http://schemas.openxmlformats.org/drawingml/2006/table">
            <a:tbl>
              <a:tblPr>
                <a:tableStyleId>{5FD0F851-EC5A-4D38-B0AD-8093EC10F338}</a:tableStyleId>
              </a:tblPr>
              <a:tblGrid>
                <a:gridCol w="542925">
                  <a:extLst>
                    <a:ext uri="{9D8B030D-6E8A-4147-A177-3AD203B41FA5}">
                      <a16:colId xmlns:a16="http://schemas.microsoft.com/office/drawing/2014/main" val="3316520189"/>
                    </a:ext>
                  </a:extLst>
                </a:gridCol>
                <a:gridCol w="2567516">
                  <a:extLst>
                    <a:ext uri="{9D8B030D-6E8A-4147-A177-3AD203B41FA5}">
                      <a16:colId xmlns:a16="http://schemas.microsoft.com/office/drawing/2014/main" val="3890207823"/>
                    </a:ext>
                  </a:extLst>
                </a:gridCol>
              </a:tblGrid>
              <a:tr h="429684">
                <a:tc>
                  <a:txBody>
                    <a:bodyPr/>
                    <a:lstStyle/>
                    <a:p>
                      <a:pPr algn="ctr"/>
                      <a:r>
                        <a:rPr lang="en-US" dirty="0">
                          <a:solidFill>
                            <a:schemeClr val="bg1"/>
                          </a:solidFill>
                        </a:rPr>
                        <a:t>DO</a:t>
                      </a:r>
                    </a:p>
                  </a:txBody>
                  <a:tcPr marL="0" marR="0" marT="0" marB="0" anchor="ctr">
                    <a:solidFill>
                      <a:schemeClr val="accent2"/>
                    </a:solidFill>
                  </a:tcPr>
                </a:tc>
                <a:tc>
                  <a:txBody>
                    <a:bodyPr/>
                    <a:lstStyle/>
                    <a:p>
                      <a:r>
                        <a:rPr lang="en-US" dirty="0">
                          <a:solidFill>
                            <a:schemeClr val="accent6"/>
                          </a:solidFill>
                        </a:rPr>
                        <a:t>Non-Verbal Behaviors</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694483333"/>
              </p:ext>
            </p:extLst>
          </p:nvPr>
        </p:nvGraphicFramePr>
        <p:xfrm>
          <a:off x="390525" y="2316163"/>
          <a:ext cx="3186641" cy="429684"/>
        </p:xfrm>
        <a:graphic>
          <a:graphicData uri="http://schemas.openxmlformats.org/drawingml/2006/table">
            <a:tbl>
              <a:tblPr>
                <a:tableStyleId>{5FD0F851-EC5A-4D38-B0AD-8093EC10F338}</a:tableStyleId>
              </a:tblPr>
              <a:tblGrid>
                <a:gridCol w="600075">
                  <a:extLst>
                    <a:ext uri="{9D8B030D-6E8A-4147-A177-3AD203B41FA5}">
                      <a16:colId xmlns:a16="http://schemas.microsoft.com/office/drawing/2014/main" val="3316520189"/>
                    </a:ext>
                  </a:extLst>
                </a:gridCol>
                <a:gridCol w="2586566">
                  <a:extLst>
                    <a:ext uri="{9D8B030D-6E8A-4147-A177-3AD203B41FA5}">
                      <a16:colId xmlns:a16="http://schemas.microsoft.com/office/drawing/2014/main" val="3890207823"/>
                    </a:ext>
                  </a:extLst>
                </a:gridCol>
              </a:tblGrid>
              <a:tr h="429684">
                <a:tc>
                  <a:txBody>
                    <a:bodyPr/>
                    <a:lstStyle/>
                    <a:p>
                      <a:pPr algn="ctr"/>
                      <a:r>
                        <a:rPr lang="en-US" dirty="0">
                          <a:solidFill>
                            <a:schemeClr val="bg1"/>
                          </a:solidFill>
                        </a:rPr>
                        <a:t>SAY</a:t>
                      </a:r>
                    </a:p>
                  </a:txBody>
                  <a:tcPr marL="0" marR="0" marT="0" marB="0" anchor="ctr">
                    <a:solidFill>
                      <a:schemeClr val="accent2"/>
                    </a:solidFill>
                  </a:tcPr>
                </a:tc>
                <a:tc>
                  <a:txBody>
                    <a:bodyPr/>
                    <a:lstStyle/>
                    <a:p>
                      <a:r>
                        <a:rPr lang="en-US" dirty="0">
                          <a:solidFill>
                            <a:schemeClr val="accent6"/>
                          </a:solidFill>
                        </a:rPr>
                        <a:t>Verbal Behaviors</a:t>
                      </a:r>
                    </a:p>
                  </a:txBody>
                  <a:tcP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algn="ctr">
              <a:lnSpc>
                <a:spcPct val="85000"/>
              </a:lnSpc>
            </a:pPr>
            <a:endParaRPr lang="en-US" dirty="0" err="1">
              <a:solidFill>
                <a:schemeClr val="bg1"/>
              </a:solidFill>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80" dirty="0">
                <a:solidFill>
                  <a:schemeClr val="accent2"/>
                </a:solidFill>
                <a:latin typeface="Arial Black" panose="020B0A04020102020204" pitchFamily="34" charset="0"/>
              </a:rPr>
              <a:t>Controls</a:t>
            </a:r>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5104092" y="573312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80" dirty="0">
                <a:solidFill>
                  <a:schemeClr val="accent2"/>
                </a:solidFill>
                <a:latin typeface="Arial Black" panose="020B0A04020102020204" pitchFamily="34" charset="0"/>
              </a:rPr>
              <a:t>Emotes</a:t>
            </a:r>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rtlCol="0" anchor="ctr"/>
            <a:lstStyle/>
            <a:p>
              <a:pPr algn="ctr">
                <a:lnSpc>
                  <a:spcPct val="85000"/>
                </a:lnSpc>
              </a:pPr>
              <a:r>
                <a:rPr lang="en-US" sz="1800" dirty="0">
                  <a:solidFill>
                    <a:schemeClr val="accent6"/>
                  </a:solidFill>
                </a:rPr>
                <a:t>Form of</a:t>
              </a:r>
              <a:br>
                <a:rPr lang="en-US" sz="1800" dirty="0">
                  <a:solidFill>
                    <a:schemeClr val="accent6"/>
                  </a:solidFill>
                </a:rPr>
              </a:br>
              <a:r>
                <a:rPr lang="en-US" sz="1800" dirty="0">
                  <a:solidFill>
                    <a:schemeClr val="accent6"/>
                  </a:solidFill>
                </a:rPr>
                <a:t>Descriptives</a:t>
              </a: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Facts / Data</a:t>
              </a:r>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Opinions / Stories</a:t>
              </a:r>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Subjects</a:t>
              </a:r>
              <a:br>
                <a:rPr lang="en-US" sz="1800" dirty="0">
                  <a:solidFill>
                    <a:schemeClr val="accent6"/>
                  </a:solidFill>
                </a:rPr>
              </a:br>
              <a:r>
                <a:rPr lang="en-US" sz="1800" dirty="0">
                  <a:solidFill>
                    <a:schemeClr val="accent6"/>
                  </a:solidFill>
                </a:rPr>
                <a:t>of Speech</a:t>
              </a:r>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Task</a:t>
              </a:r>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People</a:t>
              </a:r>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Emotion</a:t>
              </a:r>
              <a:br>
                <a:rPr lang="en-US" sz="1800" dirty="0">
                  <a:solidFill>
                    <a:schemeClr val="accent6"/>
                  </a:solidFill>
                </a:rPr>
              </a:br>
              <a:r>
                <a:rPr lang="en-US" sz="1800" dirty="0">
                  <a:solidFill>
                    <a:schemeClr val="accent6"/>
                  </a:solidFill>
                </a:rPr>
                <a:t>in Voice</a:t>
              </a:r>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Less Inflection</a:t>
              </a:r>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More Inflection</a:t>
              </a:r>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rtlCol="0" anchor="ctr"/>
            <a:lstStyle/>
            <a:p>
              <a:pPr algn="ctr">
                <a:lnSpc>
                  <a:spcPct val="85000"/>
                </a:lnSpc>
              </a:pPr>
              <a:r>
                <a:rPr lang="en-US" sz="1800" dirty="0">
                  <a:solidFill>
                    <a:schemeClr val="accent6"/>
                  </a:solidFill>
                </a:rPr>
                <a:t>Facial Expression</a:t>
              </a:r>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Controlled</a:t>
              </a:r>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Animated</a:t>
              </a:r>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Body</a:t>
              </a:r>
              <a:br>
                <a:rPr lang="en-US" sz="1800" dirty="0">
                  <a:solidFill>
                    <a:schemeClr val="accent6"/>
                  </a:solidFill>
                </a:rPr>
              </a:br>
              <a:r>
                <a:rPr lang="en-US" sz="1800" dirty="0">
                  <a:solidFill>
                    <a:schemeClr val="accent6"/>
                  </a:solidFill>
                </a:rPr>
                <a:t>Posture</a:t>
              </a:r>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Rigid</a:t>
              </a:r>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Casual</a:t>
              </a:r>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Use</a:t>
              </a:r>
              <a:br>
                <a:rPr lang="en-US" sz="1800" dirty="0">
                  <a:solidFill>
                    <a:schemeClr val="accent6"/>
                  </a:solidFill>
                </a:rPr>
              </a:br>
              <a:r>
                <a:rPr lang="en-US" sz="1800" dirty="0">
                  <a:solidFill>
                    <a:schemeClr val="accent6"/>
                  </a:solidFill>
                </a:rPr>
                <a:t>of Hands</a:t>
              </a:r>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Less</a:t>
              </a:r>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More</a:t>
              </a:r>
            </a:p>
          </p:txBody>
        </p:sp>
      </p:grpSp>
    </p:spTree>
    <p:extLst>
      <p:ext uri="{BB962C8B-B14F-4D97-AF65-F5344CB8AC3E}">
        <p14:creationId xmlns:p14="http://schemas.microsoft.com/office/powerpoint/2010/main" val="1656135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Horizont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outHorizont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arn(outHorizont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barn(outHorizontal)">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outHorizont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arn(outHorizontal)">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a:lstStyle/>
          <a:p>
            <a:r>
              <a:rPr lang="en-US" dirty="0"/>
              <a:t>Responsiveness Observations</a:t>
            </a: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en-US" smtClean="0"/>
              <a:t>18</a:t>
            </a:fld>
            <a:endParaRPr lang="en-US"/>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a:lstStyle/>
          <a:p>
            <a:pPr algn="l"/>
            <a:r>
              <a:rPr lang="en-US"/>
              <a:t>© The TRACOM Corporation. All Rights Reserved.</a:t>
            </a:r>
            <a:endParaRPr lang="en-US" dirty="0"/>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28600" y="2316164"/>
            <a:ext cx="3497239" cy="1970578"/>
          </a:xfrm>
        </p:spPr>
        <p:txBody>
          <a:bodyPr anchor="ctr"/>
          <a:lstStyle/>
          <a:p>
            <a:pPr algn="r">
              <a:spcBef>
                <a:spcPct val="0"/>
              </a:spcBef>
              <a:buClrTx/>
              <a:buSzTx/>
              <a:buFontTx/>
              <a:buNone/>
            </a:pPr>
            <a:r>
              <a:rPr lang="en-US" altLang="en-US" sz="2400" dirty="0">
                <a:cs typeface="+mn-cs"/>
              </a:rPr>
              <a:t>Verbal Clues</a:t>
            </a:r>
          </a:p>
          <a:p>
            <a:pPr algn="r">
              <a:spcBef>
                <a:spcPct val="0"/>
              </a:spcBef>
              <a:buClrTx/>
              <a:buSzTx/>
              <a:buFontTx/>
              <a:buNone/>
            </a:pPr>
            <a:endParaRPr lang="en-US" altLang="en-US" sz="2400" dirty="0">
              <a:cs typeface="+mn-cs"/>
            </a:endParaRPr>
          </a:p>
          <a:p>
            <a:pPr algn="r">
              <a:spcBef>
                <a:spcPct val="0"/>
              </a:spcBef>
              <a:buClrTx/>
              <a:buSzTx/>
              <a:buFontTx/>
              <a:buNone/>
            </a:pPr>
            <a:r>
              <a:rPr lang="en-US" altLang="en-US" sz="2400" dirty="0">
                <a:cs typeface="+mn-cs"/>
              </a:rPr>
              <a:t>Non-Verbal Clues</a:t>
            </a:r>
          </a:p>
        </p:txBody>
      </p:sp>
      <p:grpSp>
        <p:nvGrpSpPr>
          <p:cNvPr id="21" name="Group 20">
            <a:extLst>
              <a:ext uri="{FF2B5EF4-FFF2-40B4-BE49-F238E27FC236}">
                <a16:creationId xmlns:a16="http://schemas.microsoft.com/office/drawing/2014/main" id="{748F420B-33CF-414F-9D0F-FB838CD31E10}"/>
              </a:ext>
            </a:extLst>
          </p:cNvPr>
          <p:cNvGrpSpPr/>
          <p:nvPr/>
        </p:nvGrpSpPr>
        <p:grpSpPr>
          <a:xfrm>
            <a:off x="4037744" y="2316163"/>
            <a:ext cx="7647768" cy="2382327"/>
            <a:chOff x="4037744" y="2316163"/>
            <a:chExt cx="7647768" cy="2382327"/>
          </a:xfrm>
        </p:grpSpPr>
        <p:grpSp>
          <p:nvGrpSpPr>
            <p:cNvPr id="22" name="Group 21">
              <a:extLst>
                <a:ext uri="{FF2B5EF4-FFF2-40B4-BE49-F238E27FC236}">
                  <a16:creationId xmlns:a16="http://schemas.microsoft.com/office/drawing/2014/main" id="{CCC3C7B0-ACC8-44AC-B96D-049A97B1CC52}"/>
                </a:ext>
              </a:extLst>
            </p:cNvPr>
            <p:cNvGrpSpPr/>
            <p:nvPr/>
          </p:nvGrpSpPr>
          <p:grpSpPr>
            <a:xfrm>
              <a:off x="4411120" y="2343386"/>
              <a:ext cx="7274392" cy="1947672"/>
              <a:chOff x="4411120" y="1684950"/>
              <a:chExt cx="7274392" cy="1947672"/>
            </a:xfrm>
          </p:grpSpPr>
          <p:pic>
            <p:nvPicPr>
              <p:cNvPr id="28" name="Picture 27" descr="A person in a suit&#10;&#10;Description automatically generated with medium confidence">
                <a:extLst>
                  <a:ext uri="{FF2B5EF4-FFF2-40B4-BE49-F238E27FC236}">
                    <a16:creationId xmlns:a16="http://schemas.microsoft.com/office/drawing/2014/main" id="{E3D56133-5214-424D-A1C1-0D5C4B70C1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684950"/>
                <a:ext cx="1407123" cy="1943355"/>
              </a:xfrm>
              <a:prstGeom prst="rect">
                <a:avLst/>
              </a:prstGeom>
            </p:spPr>
          </p:pic>
          <p:pic>
            <p:nvPicPr>
              <p:cNvPr id="29" name="Picture 28" descr="A person in a suit&#10;&#10;Description automatically generated with low confidence">
                <a:extLst>
                  <a:ext uri="{FF2B5EF4-FFF2-40B4-BE49-F238E27FC236}">
                    <a16:creationId xmlns:a16="http://schemas.microsoft.com/office/drawing/2014/main" id="{68FB0EBD-B1F7-435D-8751-E6D8213566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1684950"/>
                <a:ext cx="1394200" cy="1947672"/>
              </a:xfrm>
              <a:prstGeom prst="rect">
                <a:avLst/>
              </a:prstGeom>
            </p:spPr>
          </p:pic>
          <p:pic>
            <p:nvPicPr>
              <p:cNvPr id="30" name="Picture 29" descr="A person wearing a suit&#10;&#10;Description automatically generated with medium confidence">
                <a:extLst>
                  <a:ext uri="{FF2B5EF4-FFF2-40B4-BE49-F238E27FC236}">
                    <a16:creationId xmlns:a16="http://schemas.microsoft.com/office/drawing/2014/main" id="{8C925706-6E02-4D79-9C53-07838810F92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684950"/>
                <a:ext cx="1394200" cy="1946620"/>
              </a:xfrm>
              <a:prstGeom prst="rect">
                <a:avLst/>
              </a:prstGeom>
            </p:spPr>
          </p:pic>
          <p:pic>
            <p:nvPicPr>
              <p:cNvPr id="31" name="Picture 30" descr="A picture containing person, wall, clothing, indoor&#10;&#10;Description automatically generated">
                <a:extLst>
                  <a:ext uri="{FF2B5EF4-FFF2-40B4-BE49-F238E27FC236}">
                    <a16:creationId xmlns:a16="http://schemas.microsoft.com/office/drawing/2014/main" id="{4152A77F-E08D-4C7F-B5F3-707C60B1D2C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684950"/>
                <a:ext cx="1405757" cy="1947672"/>
              </a:xfrm>
              <a:prstGeom prst="rect">
                <a:avLst/>
              </a:prstGeom>
            </p:spPr>
          </p:pic>
        </p:grpSp>
        <p:cxnSp>
          <p:nvCxnSpPr>
            <p:cNvPr id="23" name="Straight Connector 22">
              <a:extLst>
                <a:ext uri="{FF2B5EF4-FFF2-40B4-BE49-F238E27FC236}">
                  <a16:creationId xmlns:a16="http://schemas.microsoft.com/office/drawing/2014/main" id="{30B625A6-BF9E-480D-BC62-E6A7413094D4}"/>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AC894DF-D4FF-4A8A-8483-F38E5306A064}"/>
                </a:ext>
              </a:extLst>
            </p:cNvPr>
            <p:cNvSpPr txBox="1"/>
            <p:nvPr/>
          </p:nvSpPr>
          <p:spPr>
            <a:xfrm>
              <a:off x="4663630" y="4288455"/>
              <a:ext cx="769326" cy="369332"/>
            </a:xfrm>
            <a:prstGeom prst="rect">
              <a:avLst/>
            </a:prstGeom>
            <a:noFill/>
          </p:spPr>
          <p:txBody>
            <a:bodyPr wrap="square">
              <a:spAutoFit/>
            </a:bodyPr>
            <a:lstStyle/>
            <a:p>
              <a:pPr algn="ctr"/>
              <a:r>
                <a:rPr lang="en-US" dirty="0"/>
                <a:t> Kyle</a:t>
              </a:r>
            </a:p>
          </p:txBody>
        </p:sp>
        <p:sp>
          <p:nvSpPr>
            <p:cNvPr id="25" name="TextBox 24">
              <a:extLst>
                <a:ext uri="{FF2B5EF4-FFF2-40B4-BE49-F238E27FC236}">
                  <a16:creationId xmlns:a16="http://schemas.microsoft.com/office/drawing/2014/main" id="{D72C49A1-7182-426A-B798-093F1642D6EF}"/>
                </a:ext>
              </a:extLst>
            </p:cNvPr>
            <p:cNvSpPr txBox="1"/>
            <p:nvPr/>
          </p:nvSpPr>
          <p:spPr>
            <a:xfrm>
              <a:off x="6503168" y="4329158"/>
              <a:ext cx="1139758" cy="369332"/>
            </a:xfrm>
            <a:prstGeom prst="rect">
              <a:avLst/>
            </a:prstGeom>
            <a:noFill/>
          </p:spPr>
          <p:txBody>
            <a:bodyPr wrap="square">
              <a:spAutoFit/>
            </a:bodyPr>
            <a:lstStyle/>
            <a:p>
              <a:pPr algn="ctr"/>
              <a:r>
                <a:rPr lang="en-US" dirty="0"/>
                <a:t> Lana</a:t>
              </a:r>
            </a:p>
          </p:txBody>
        </p:sp>
        <p:sp>
          <p:nvSpPr>
            <p:cNvPr id="26" name="TextBox 25">
              <a:extLst>
                <a:ext uri="{FF2B5EF4-FFF2-40B4-BE49-F238E27FC236}">
                  <a16:creationId xmlns:a16="http://schemas.microsoft.com/office/drawing/2014/main" id="{B442CC83-0ABE-4B9A-9317-BE54130372A3}"/>
                </a:ext>
              </a:extLst>
            </p:cNvPr>
            <p:cNvSpPr txBox="1"/>
            <p:nvPr/>
          </p:nvSpPr>
          <p:spPr>
            <a:xfrm>
              <a:off x="8455072" y="4329158"/>
              <a:ext cx="1139758" cy="369332"/>
            </a:xfrm>
            <a:prstGeom prst="rect">
              <a:avLst/>
            </a:prstGeom>
            <a:noFill/>
          </p:spPr>
          <p:txBody>
            <a:bodyPr wrap="square">
              <a:spAutoFit/>
            </a:bodyPr>
            <a:lstStyle/>
            <a:p>
              <a:pPr algn="ctr"/>
              <a:r>
                <a:rPr lang="en-US" dirty="0"/>
                <a:t>AJ</a:t>
              </a:r>
            </a:p>
          </p:txBody>
        </p:sp>
        <p:sp>
          <p:nvSpPr>
            <p:cNvPr id="27" name="TextBox 26">
              <a:extLst>
                <a:ext uri="{FF2B5EF4-FFF2-40B4-BE49-F238E27FC236}">
                  <a16:creationId xmlns:a16="http://schemas.microsoft.com/office/drawing/2014/main" id="{206370E7-2A82-4D03-AF79-FE0BBE2384DB}"/>
                </a:ext>
              </a:extLst>
            </p:cNvPr>
            <p:cNvSpPr txBox="1"/>
            <p:nvPr/>
          </p:nvSpPr>
          <p:spPr>
            <a:xfrm>
              <a:off x="10406976" y="4329158"/>
              <a:ext cx="1139758" cy="369332"/>
            </a:xfrm>
            <a:prstGeom prst="rect">
              <a:avLst/>
            </a:prstGeom>
            <a:noFill/>
          </p:spPr>
          <p:txBody>
            <a:bodyPr wrap="square">
              <a:spAutoFit/>
            </a:bodyPr>
            <a:lstStyle/>
            <a:p>
              <a:pPr algn="ctr"/>
              <a:r>
                <a:rPr lang="en-US" dirty="0"/>
                <a:t>Abby</a:t>
              </a:r>
            </a:p>
          </p:txBody>
        </p:sp>
      </p:grpSp>
    </p:spTree>
    <p:extLst>
      <p:ext uri="{BB962C8B-B14F-4D97-AF65-F5344CB8AC3E}">
        <p14:creationId xmlns:p14="http://schemas.microsoft.com/office/powerpoint/2010/main" val="570179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en-US" dirty="0"/>
              <a:t>Customer: Responsiveness Observations</a:t>
            </a: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a:lstStyle/>
          <a:p>
            <a:fld id="{1B1CF60C-C85D-47C0-8597-E3BF95F18FA3}" type="slidenum">
              <a:rPr lang="en-US" smtClean="0"/>
              <a:pPr/>
              <a:t>19</a:t>
            </a:fld>
            <a:endParaRPr lang="en-US"/>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a:lstStyle/>
          <a:p>
            <a:pPr algn="l"/>
            <a:r>
              <a:rPr lang="en-US" dirty="0"/>
              <a:t>© The TRACOM Corporation. All Rights Reserved.</a:t>
            </a:r>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nvGraphicFramePr>
        <p:xfrm>
          <a:off x="8776759" y="2300288"/>
          <a:ext cx="3110441" cy="429684"/>
        </p:xfrm>
        <a:graphic>
          <a:graphicData uri="http://schemas.openxmlformats.org/drawingml/2006/table">
            <a:tbl>
              <a:tblPr>
                <a:tableStyleId>{5FD0F851-EC5A-4D38-B0AD-8093EC10F338}</a:tableStyleId>
              </a:tblPr>
              <a:tblGrid>
                <a:gridCol w="542925">
                  <a:extLst>
                    <a:ext uri="{9D8B030D-6E8A-4147-A177-3AD203B41FA5}">
                      <a16:colId xmlns:a16="http://schemas.microsoft.com/office/drawing/2014/main" val="3316520189"/>
                    </a:ext>
                  </a:extLst>
                </a:gridCol>
                <a:gridCol w="2567516">
                  <a:extLst>
                    <a:ext uri="{9D8B030D-6E8A-4147-A177-3AD203B41FA5}">
                      <a16:colId xmlns:a16="http://schemas.microsoft.com/office/drawing/2014/main" val="3890207823"/>
                    </a:ext>
                  </a:extLst>
                </a:gridCol>
              </a:tblGrid>
              <a:tr h="429684">
                <a:tc>
                  <a:txBody>
                    <a:bodyPr/>
                    <a:lstStyle/>
                    <a:p>
                      <a:pPr algn="ctr"/>
                      <a:r>
                        <a:rPr lang="en-US" dirty="0">
                          <a:solidFill>
                            <a:schemeClr val="bg1"/>
                          </a:solidFill>
                        </a:rPr>
                        <a:t>DO</a:t>
                      </a:r>
                    </a:p>
                  </a:txBody>
                  <a:tcPr marL="0" marR="0" marT="0" marB="0" anchor="ctr">
                    <a:solidFill>
                      <a:schemeClr val="accent2"/>
                    </a:solidFill>
                  </a:tcPr>
                </a:tc>
                <a:tc>
                  <a:txBody>
                    <a:bodyPr/>
                    <a:lstStyle/>
                    <a:p>
                      <a:r>
                        <a:rPr lang="en-US" dirty="0">
                          <a:solidFill>
                            <a:schemeClr val="accent6"/>
                          </a:solidFill>
                        </a:rPr>
                        <a:t>Non-Verbal Behaviors</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2794730790"/>
              </p:ext>
            </p:extLst>
          </p:nvPr>
        </p:nvGraphicFramePr>
        <p:xfrm>
          <a:off x="390525" y="2316163"/>
          <a:ext cx="3186641" cy="429684"/>
        </p:xfrm>
        <a:graphic>
          <a:graphicData uri="http://schemas.openxmlformats.org/drawingml/2006/table">
            <a:tbl>
              <a:tblPr>
                <a:tableStyleId>{5FD0F851-EC5A-4D38-B0AD-8093EC10F338}</a:tableStyleId>
              </a:tblPr>
              <a:tblGrid>
                <a:gridCol w="600075">
                  <a:extLst>
                    <a:ext uri="{9D8B030D-6E8A-4147-A177-3AD203B41FA5}">
                      <a16:colId xmlns:a16="http://schemas.microsoft.com/office/drawing/2014/main" val="3316520189"/>
                    </a:ext>
                  </a:extLst>
                </a:gridCol>
                <a:gridCol w="2586566">
                  <a:extLst>
                    <a:ext uri="{9D8B030D-6E8A-4147-A177-3AD203B41FA5}">
                      <a16:colId xmlns:a16="http://schemas.microsoft.com/office/drawing/2014/main" val="3890207823"/>
                    </a:ext>
                  </a:extLst>
                </a:gridCol>
              </a:tblGrid>
              <a:tr h="429684">
                <a:tc>
                  <a:txBody>
                    <a:bodyPr/>
                    <a:lstStyle/>
                    <a:p>
                      <a:pPr algn="ctr"/>
                      <a:r>
                        <a:rPr lang="en-US" dirty="0">
                          <a:solidFill>
                            <a:schemeClr val="bg1"/>
                          </a:solidFill>
                        </a:rPr>
                        <a:t>SAY</a:t>
                      </a:r>
                    </a:p>
                  </a:txBody>
                  <a:tcPr marL="0" marR="0" marT="0" marB="0" anchor="ctr">
                    <a:solidFill>
                      <a:schemeClr val="accent2"/>
                    </a:solidFill>
                  </a:tcPr>
                </a:tc>
                <a:tc>
                  <a:txBody>
                    <a:bodyPr/>
                    <a:lstStyle/>
                    <a:p>
                      <a:r>
                        <a:rPr lang="en-US" dirty="0">
                          <a:solidFill>
                            <a:schemeClr val="accent6"/>
                          </a:solidFill>
                        </a:rPr>
                        <a:t>Verbal Behaviors</a:t>
                      </a:r>
                    </a:p>
                  </a:txBody>
                  <a:tcP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algn="ctr">
              <a:lnSpc>
                <a:spcPct val="85000"/>
              </a:lnSpc>
            </a:pPr>
            <a:endParaRPr lang="en-US" dirty="0" err="1">
              <a:solidFill>
                <a:schemeClr val="bg1"/>
              </a:solidFill>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80" dirty="0">
                <a:solidFill>
                  <a:schemeClr val="accent2"/>
                </a:solidFill>
                <a:latin typeface="Arial Black" panose="020B0A04020102020204" pitchFamily="34" charset="0"/>
              </a:rPr>
              <a:t>Controls</a:t>
            </a:r>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5104092" y="573312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80" dirty="0">
                <a:solidFill>
                  <a:schemeClr val="accent2"/>
                </a:solidFill>
                <a:latin typeface="Arial Black" panose="020B0A04020102020204" pitchFamily="34" charset="0"/>
              </a:rPr>
              <a:t>Emotes</a:t>
            </a:r>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rtlCol="0" anchor="ctr"/>
            <a:lstStyle/>
            <a:p>
              <a:pPr algn="ctr">
                <a:lnSpc>
                  <a:spcPct val="85000"/>
                </a:lnSpc>
              </a:pPr>
              <a:r>
                <a:rPr lang="en-US" sz="1800" dirty="0">
                  <a:solidFill>
                    <a:schemeClr val="accent6"/>
                  </a:solidFill>
                </a:rPr>
                <a:t>Form of</a:t>
              </a:r>
              <a:br>
                <a:rPr lang="en-US" sz="1800" dirty="0">
                  <a:solidFill>
                    <a:schemeClr val="accent6"/>
                  </a:solidFill>
                </a:rPr>
              </a:br>
              <a:r>
                <a:rPr lang="en-US" sz="1800" dirty="0">
                  <a:solidFill>
                    <a:schemeClr val="accent6"/>
                  </a:solidFill>
                </a:rPr>
                <a:t>Descriptives</a:t>
              </a: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Facts / Data</a:t>
              </a:r>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Opinions / Stories</a:t>
              </a:r>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Subjects</a:t>
              </a:r>
              <a:br>
                <a:rPr lang="en-US" sz="1800" dirty="0">
                  <a:solidFill>
                    <a:schemeClr val="accent6"/>
                  </a:solidFill>
                </a:rPr>
              </a:br>
              <a:r>
                <a:rPr lang="en-US" sz="1800" dirty="0">
                  <a:solidFill>
                    <a:schemeClr val="accent6"/>
                  </a:solidFill>
                </a:rPr>
                <a:t>of Speech</a:t>
              </a:r>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Task</a:t>
              </a:r>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People</a:t>
              </a:r>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Emotion</a:t>
              </a:r>
              <a:br>
                <a:rPr lang="en-US" sz="1800" dirty="0">
                  <a:solidFill>
                    <a:schemeClr val="accent6"/>
                  </a:solidFill>
                </a:rPr>
              </a:br>
              <a:r>
                <a:rPr lang="en-US" sz="1800" dirty="0">
                  <a:solidFill>
                    <a:schemeClr val="accent6"/>
                  </a:solidFill>
                </a:rPr>
                <a:t>in Voice</a:t>
              </a:r>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Less Inflection</a:t>
              </a:r>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More Inflection</a:t>
              </a:r>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rtlCol="0" anchor="ctr"/>
            <a:lstStyle/>
            <a:p>
              <a:pPr algn="ctr">
                <a:lnSpc>
                  <a:spcPct val="85000"/>
                </a:lnSpc>
              </a:pPr>
              <a:r>
                <a:rPr lang="en-US" sz="1800" dirty="0">
                  <a:solidFill>
                    <a:schemeClr val="accent6"/>
                  </a:solidFill>
                </a:rPr>
                <a:t>Facial Expression</a:t>
              </a:r>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Controlled</a:t>
              </a:r>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Animated</a:t>
              </a:r>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Body</a:t>
              </a:r>
              <a:br>
                <a:rPr lang="en-US" sz="1800" dirty="0">
                  <a:solidFill>
                    <a:schemeClr val="accent6"/>
                  </a:solidFill>
                </a:rPr>
              </a:br>
              <a:r>
                <a:rPr lang="en-US" sz="1800" dirty="0">
                  <a:solidFill>
                    <a:schemeClr val="accent6"/>
                  </a:solidFill>
                </a:rPr>
                <a:t>Posture</a:t>
              </a:r>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Rigid</a:t>
              </a:r>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Casual</a:t>
              </a:r>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accent6"/>
                  </a:solidFill>
                </a:rPr>
                <a:t>Use</a:t>
              </a:r>
              <a:br>
                <a:rPr lang="en-US" sz="1800" dirty="0">
                  <a:solidFill>
                    <a:schemeClr val="accent6"/>
                  </a:solidFill>
                </a:rPr>
              </a:br>
              <a:r>
                <a:rPr lang="en-US" sz="1800" dirty="0">
                  <a:solidFill>
                    <a:schemeClr val="accent6"/>
                  </a:solidFill>
                </a:rPr>
                <a:t>of Hands</a:t>
              </a:r>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Less</a:t>
              </a:r>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spc="-20" dirty="0">
                  <a:solidFill>
                    <a:schemeClr val="accent6"/>
                  </a:solidFill>
                </a:rPr>
                <a:t>More</a:t>
              </a:r>
            </a:p>
          </p:txBody>
        </p:sp>
      </p:grpSp>
    </p:spTree>
    <p:extLst>
      <p:ext uri="{BB962C8B-B14F-4D97-AF65-F5344CB8AC3E}">
        <p14:creationId xmlns:p14="http://schemas.microsoft.com/office/powerpoint/2010/main" val="1635890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C2CC1C-C0DB-4C6B-A949-E22AF5793365}"/>
              </a:ext>
            </a:extLst>
          </p:cNvPr>
          <p:cNvSpPr>
            <a:spLocks noGrp="1"/>
          </p:cNvSpPr>
          <p:nvPr>
            <p:ph type="title"/>
          </p:nvPr>
        </p:nvSpPr>
        <p:spPr>
          <a:xfrm>
            <a:off x="457199" y="228600"/>
            <a:ext cx="3621089" cy="1995488"/>
          </a:xfrm>
        </p:spPr>
        <p:txBody>
          <a:bodyPr/>
          <a:lstStyle/>
          <a:p>
            <a:r>
              <a:rPr lang="en-US" dirty="0"/>
              <a:t>Steps for Increasing Interpersonal Effectiveness</a:t>
            </a:r>
          </a:p>
        </p:txBody>
      </p:sp>
      <p:sp>
        <p:nvSpPr>
          <p:cNvPr id="9" name="Text Placeholder 8">
            <a:extLst>
              <a:ext uri="{FF2B5EF4-FFF2-40B4-BE49-F238E27FC236}">
                <a16:creationId xmlns:a16="http://schemas.microsoft.com/office/drawing/2014/main" id="{21588037-9C56-434C-9F88-4E4EA9682453}"/>
              </a:ext>
            </a:extLst>
          </p:cNvPr>
          <p:cNvSpPr>
            <a:spLocks noGrp="1"/>
          </p:cNvSpPr>
          <p:nvPr>
            <p:ph type="body" sz="half" idx="2"/>
          </p:nvPr>
        </p:nvSpPr>
        <p:spPr>
          <a:xfrm>
            <a:off x="457199" y="2352675"/>
            <a:ext cx="3621090" cy="3590926"/>
          </a:xfrm>
        </p:spPr>
        <p:txBody>
          <a:bodyPr/>
          <a:lstStyle/>
          <a:p>
            <a:endParaRPr lang="en-US" sz="2000" dirty="0">
              <a:solidFill>
                <a:schemeClr val="tx1"/>
              </a:solidFill>
            </a:endParaRPr>
          </a:p>
          <a:p>
            <a:pPr>
              <a:buFont typeface="Arial" panose="020B0604020202020204" pitchFamily="34" charset="0"/>
              <a:buChar char="​"/>
            </a:pPr>
            <a:r>
              <a:rPr lang="en-US" sz="2000" dirty="0">
                <a:solidFill>
                  <a:schemeClr val="tx1"/>
                </a:solidFill>
              </a:rPr>
              <a:t>Recognize your impact on others</a:t>
            </a:r>
          </a:p>
          <a:p>
            <a:pPr>
              <a:buFont typeface="Arial" panose="020B0604020202020204" pitchFamily="34" charset="0"/>
              <a:buChar char="​"/>
            </a:pPr>
            <a:r>
              <a:rPr lang="en-US" sz="2000" dirty="0">
                <a:solidFill>
                  <a:schemeClr val="tx1"/>
                </a:solidFill>
              </a:rPr>
              <a:t>Manage your own behavior</a:t>
            </a:r>
          </a:p>
          <a:p>
            <a:pPr>
              <a:buFont typeface="Arial" panose="020B0604020202020204" pitchFamily="34" charset="0"/>
              <a:buChar char="​"/>
            </a:pPr>
            <a:r>
              <a:rPr lang="en-US" sz="2000" dirty="0">
                <a:solidFill>
                  <a:schemeClr val="tx1"/>
                </a:solidFill>
              </a:rPr>
              <a:t>Objectively observe others</a:t>
            </a:r>
          </a:p>
          <a:p>
            <a:pPr>
              <a:buFont typeface="Arial" panose="020B0604020202020204" pitchFamily="34" charset="0"/>
              <a:buChar char="​"/>
            </a:pPr>
            <a:r>
              <a:rPr lang="en-US" sz="2000" dirty="0">
                <a:solidFill>
                  <a:schemeClr val="tx1"/>
                </a:solidFill>
              </a:rPr>
              <a:t>Help meet others’ Style needs</a:t>
            </a:r>
          </a:p>
        </p:txBody>
      </p:sp>
      <p:sp>
        <p:nvSpPr>
          <p:cNvPr id="4" name="Footer Placeholder 3">
            <a:extLst>
              <a:ext uri="{FF2B5EF4-FFF2-40B4-BE49-F238E27FC236}">
                <a16:creationId xmlns:a16="http://schemas.microsoft.com/office/drawing/2014/main" id="{363B739F-953C-457C-8F73-5C24936DC8AB}"/>
              </a:ext>
            </a:extLst>
          </p:cNvPr>
          <p:cNvSpPr>
            <a:spLocks noGrp="1"/>
          </p:cNvSpPr>
          <p:nvPr>
            <p:ph type="ftr" sz="quarter" idx="11"/>
          </p:nvPr>
        </p:nvSpPr>
        <p:spPr/>
        <p:txBody>
          <a:bodyPr/>
          <a:lstStyle/>
          <a:p>
            <a:pPr algn="l"/>
            <a:r>
              <a:rPr lang="en-US"/>
              <a:t>© The TRACOM Corporation. All Rights Reserved.</a:t>
            </a:r>
            <a:endParaRPr lang="en-US" dirty="0"/>
          </a:p>
        </p:txBody>
      </p:sp>
      <p:sp>
        <p:nvSpPr>
          <p:cNvPr id="3" name="Slide Number Placeholder 2">
            <a:extLst>
              <a:ext uri="{FF2B5EF4-FFF2-40B4-BE49-F238E27FC236}">
                <a16:creationId xmlns:a16="http://schemas.microsoft.com/office/drawing/2014/main" id="{497BB484-1733-46FF-8D62-339D2B7A0A3D}"/>
              </a:ext>
            </a:extLst>
          </p:cNvPr>
          <p:cNvSpPr>
            <a:spLocks noGrp="1"/>
          </p:cNvSpPr>
          <p:nvPr>
            <p:ph type="sldNum" sz="quarter" idx="12"/>
          </p:nvPr>
        </p:nvSpPr>
        <p:spPr>
          <a:xfrm>
            <a:off x="9220200" y="6411604"/>
            <a:ext cx="2743200" cy="282575"/>
          </a:xfrm>
        </p:spPr>
        <p:txBody>
          <a:bodyPr/>
          <a:lstStyle/>
          <a:p>
            <a:fld id="{1B1CF60C-C85D-47C0-8597-E3BF95F18FA3}" type="slidenum">
              <a:rPr lang="en-US" smtClean="0"/>
              <a:t>2</a:t>
            </a:fld>
            <a:endParaRPr lang="en-US" dirty="0"/>
          </a:p>
        </p:txBody>
      </p:sp>
      <p:sp>
        <p:nvSpPr>
          <p:cNvPr id="14" name="Content Placeholder 13">
            <a:extLst>
              <a:ext uri="{FF2B5EF4-FFF2-40B4-BE49-F238E27FC236}">
                <a16:creationId xmlns:a16="http://schemas.microsoft.com/office/drawing/2014/main" id="{33ED5033-E877-4B34-AEB2-E10A76821F45}"/>
              </a:ext>
            </a:extLst>
          </p:cNvPr>
          <p:cNvSpPr>
            <a:spLocks noGrp="1"/>
          </p:cNvSpPr>
          <p:nvPr>
            <p:ph idx="1"/>
          </p:nvPr>
        </p:nvSpPr>
        <p:spPr>
          <a:xfrm>
            <a:off x="4217194" y="228600"/>
            <a:ext cx="7793037" cy="5715000"/>
          </a:xfrm>
        </p:spPr>
        <p:txBody>
          <a:bodyPr/>
          <a:lstStyle/>
          <a:p>
            <a:r>
              <a:rPr lang="en-US"/>
              <a:t> </a:t>
            </a:r>
            <a:endParaRPr lang="en-US" dirty="0"/>
          </a:p>
        </p:txBody>
      </p:sp>
      <p:sp>
        <p:nvSpPr>
          <p:cNvPr id="15" name="Freeform: Shape 14">
            <a:extLst>
              <a:ext uri="{FF2B5EF4-FFF2-40B4-BE49-F238E27FC236}">
                <a16:creationId xmlns:a16="http://schemas.microsoft.com/office/drawing/2014/main" id="{3BF1974A-22BC-4B4A-B344-25F34A80A028}"/>
              </a:ext>
            </a:extLst>
          </p:cNvPr>
          <p:cNvSpPr/>
          <p:nvPr/>
        </p:nvSpPr>
        <p:spPr bwMode="gray">
          <a:xfrm>
            <a:off x="5324476" y="2085974"/>
            <a:ext cx="5762758" cy="1609829"/>
          </a:xfrm>
          <a:custGeom>
            <a:avLst/>
            <a:gdLst>
              <a:gd name="connsiteX0" fmla="*/ 0 w 6448425"/>
              <a:gd name="connsiteY0" fmla="*/ 1381125 h 1381127"/>
              <a:gd name="connsiteX1" fmla="*/ 2457450 w 6448425"/>
              <a:gd name="connsiteY1" fmla="*/ 0 h 1381127"/>
              <a:gd name="connsiteX2" fmla="*/ 4467225 w 6448425"/>
              <a:gd name="connsiteY2" fmla="*/ 1381125 h 1381127"/>
              <a:gd name="connsiteX3" fmla="*/ 6448425 w 6448425"/>
              <a:gd name="connsiteY3" fmla="*/ 9525 h 1381127"/>
              <a:gd name="connsiteX0" fmla="*/ 0 w 6448425"/>
              <a:gd name="connsiteY0" fmla="*/ 1381127 h 1390654"/>
              <a:gd name="connsiteX1" fmla="*/ 2457450 w 6448425"/>
              <a:gd name="connsiteY1" fmla="*/ 2 h 1390654"/>
              <a:gd name="connsiteX2" fmla="*/ 4768152 w 6448425"/>
              <a:gd name="connsiteY2" fmla="*/ 1390652 h 1390654"/>
              <a:gd name="connsiteX3" fmla="*/ 6448425 w 6448425"/>
              <a:gd name="connsiteY3" fmla="*/ 9527 h 1390654"/>
              <a:gd name="connsiteX0" fmla="*/ 0 w 6448475"/>
              <a:gd name="connsiteY0" fmla="*/ 1381127 h 1390654"/>
              <a:gd name="connsiteX1" fmla="*/ 2457450 w 6448475"/>
              <a:gd name="connsiteY1" fmla="*/ 2 h 1390654"/>
              <a:gd name="connsiteX2" fmla="*/ 4768152 w 6448475"/>
              <a:gd name="connsiteY2" fmla="*/ 1390652 h 1390654"/>
              <a:gd name="connsiteX3" fmla="*/ 6448425 w 6448475"/>
              <a:gd name="connsiteY3" fmla="*/ 9527 h 1390654"/>
              <a:gd name="connsiteX0" fmla="*/ 0 w 6448475"/>
              <a:gd name="connsiteY0" fmla="*/ 1371600 h 1381127"/>
              <a:gd name="connsiteX1" fmla="*/ 2231755 w 6448475"/>
              <a:gd name="connsiteY1" fmla="*/ 28575 h 1381127"/>
              <a:gd name="connsiteX2" fmla="*/ 4768152 w 6448475"/>
              <a:gd name="connsiteY2" fmla="*/ 1381125 h 1381127"/>
              <a:gd name="connsiteX3" fmla="*/ 6448425 w 6448475"/>
              <a:gd name="connsiteY3" fmla="*/ 0 h 1381127"/>
              <a:gd name="connsiteX0" fmla="*/ 0 w 6448498"/>
              <a:gd name="connsiteY0" fmla="*/ 1371600 h 1381597"/>
              <a:gd name="connsiteX1" fmla="*/ 2231755 w 6448498"/>
              <a:gd name="connsiteY1" fmla="*/ 28575 h 1381597"/>
              <a:gd name="connsiteX2" fmla="*/ 4768152 w 6448498"/>
              <a:gd name="connsiteY2" fmla="*/ 1381125 h 1381597"/>
              <a:gd name="connsiteX3" fmla="*/ 6448425 w 6448498"/>
              <a:gd name="connsiteY3" fmla="*/ 0 h 1381597"/>
              <a:gd name="connsiteX0" fmla="*/ 0 w 6427006"/>
              <a:gd name="connsiteY0" fmla="*/ 1590675 h 1600557"/>
              <a:gd name="connsiteX1" fmla="*/ 2231755 w 6427006"/>
              <a:gd name="connsiteY1" fmla="*/ 247650 h 1600557"/>
              <a:gd name="connsiteX2" fmla="*/ 4768152 w 6427006"/>
              <a:gd name="connsiteY2" fmla="*/ 1600200 h 1600557"/>
              <a:gd name="connsiteX3" fmla="*/ 6426931 w 6427006"/>
              <a:gd name="connsiteY3" fmla="*/ 0 h 1600557"/>
              <a:gd name="connsiteX0" fmla="*/ 0 w 6427120"/>
              <a:gd name="connsiteY0" fmla="*/ 1590675 h 1600305"/>
              <a:gd name="connsiteX1" fmla="*/ 2231755 w 6427120"/>
              <a:gd name="connsiteY1" fmla="*/ 247650 h 1600305"/>
              <a:gd name="connsiteX2" fmla="*/ 4768152 w 6427120"/>
              <a:gd name="connsiteY2" fmla="*/ 1600200 h 1600305"/>
              <a:gd name="connsiteX3" fmla="*/ 6426931 w 6427120"/>
              <a:gd name="connsiteY3" fmla="*/ 0 h 1600305"/>
              <a:gd name="connsiteX0" fmla="*/ 0 w 6459344"/>
              <a:gd name="connsiteY0" fmla="*/ 1590675 h 1600305"/>
              <a:gd name="connsiteX1" fmla="*/ 2231755 w 6459344"/>
              <a:gd name="connsiteY1" fmla="*/ 247650 h 1600305"/>
              <a:gd name="connsiteX2" fmla="*/ 4768152 w 6459344"/>
              <a:gd name="connsiteY2" fmla="*/ 1600200 h 1600305"/>
              <a:gd name="connsiteX3" fmla="*/ 6459174 w 6459344"/>
              <a:gd name="connsiteY3" fmla="*/ 0 h 1600305"/>
              <a:gd name="connsiteX0" fmla="*/ 0 w 6502313"/>
              <a:gd name="connsiteY0" fmla="*/ 1600200 h 1609829"/>
              <a:gd name="connsiteX1" fmla="*/ 2231755 w 6502313"/>
              <a:gd name="connsiteY1" fmla="*/ 257175 h 1609829"/>
              <a:gd name="connsiteX2" fmla="*/ 4768152 w 6502313"/>
              <a:gd name="connsiteY2" fmla="*/ 1609725 h 1609829"/>
              <a:gd name="connsiteX3" fmla="*/ 6502164 w 6502313"/>
              <a:gd name="connsiteY3" fmla="*/ 0 h 1609829"/>
            </a:gdLst>
            <a:ahLst/>
            <a:cxnLst>
              <a:cxn ang="0">
                <a:pos x="connsiteX0" y="connsiteY0"/>
              </a:cxn>
              <a:cxn ang="0">
                <a:pos x="connsiteX1" y="connsiteY1"/>
              </a:cxn>
              <a:cxn ang="0">
                <a:pos x="connsiteX2" y="connsiteY2"/>
              </a:cxn>
              <a:cxn ang="0">
                <a:pos x="connsiteX3" y="connsiteY3"/>
              </a:cxn>
            </a:cxnLst>
            <a:rect l="l" t="t" r="r" b="b"/>
            <a:pathLst>
              <a:path w="6502313" h="1609829">
                <a:moveTo>
                  <a:pt x="0" y="1600200"/>
                </a:moveTo>
                <a:cubicBezTo>
                  <a:pt x="856456" y="909637"/>
                  <a:pt x="1437063" y="255588"/>
                  <a:pt x="2231755" y="257175"/>
                </a:cubicBezTo>
                <a:cubicBezTo>
                  <a:pt x="3026447" y="258762"/>
                  <a:pt x="4102990" y="1608138"/>
                  <a:pt x="4768152" y="1609725"/>
                </a:cubicBezTo>
                <a:cubicBezTo>
                  <a:pt x="6174884" y="1620837"/>
                  <a:pt x="6510482" y="743743"/>
                  <a:pt x="6502164" y="0"/>
                </a:cubicBezTo>
              </a:path>
            </a:pathLst>
          </a:custGeom>
          <a:noFill/>
          <a:ln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97CD3512-1F9F-419E-9986-3A2F8F5D39F9}"/>
              </a:ext>
            </a:extLst>
          </p:cNvPr>
          <p:cNvSpPr/>
          <p:nvPr/>
        </p:nvSpPr>
        <p:spPr bwMode="gray">
          <a:xfrm>
            <a:off x="4988378" y="3350080"/>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17" name="Oval 16">
            <a:extLst>
              <a:ext uri="{FF2B5EF4-FFF2-40B4-BE49-F238E27FC236}">
                <a16:creationId xmlns:a16="http://schemas.microsoft.com/office/drawing/2014/main" id="{CFCBF173-74CB-45FC-B73C-C0AE7A52BCAF}"/>
              </a:ext>
            </a:extLst>
          </p:cNvPr>
          <p:cNvSpPr/>
          <p:nvPr/>
        </p:nvSpPr>
        <p:spPr bwMode="gray">
          <a:xfrm>
            <a:off x="6912428" y="2064203"/>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18" name="Oval 17">
            <a:extLst>
              <a:ext uri="{FF2B5EF4-FFF2-40B4-BE49-F238E27FC236}">
                <a16:creationId xmlns:a16="http://schemas.microsoft.com/office/drawing/2014/main" id="{37E8C389-1BE2-43AB-ABD0-6FBA3395735D}"/>
              </a:ext>
            </a:extLst>
          </p:cNvPr>
          <p:cNvSpPr/>
          <p:nvPr/>
        </p:nvSpPr>
        <p:spPr bwMode="gray">
          <a:xfrm>
            <a:off x="9284153" y="3370492"/>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23" name="TextBox 22">
            <a:extLst>
              <a:ext uri="{FF2B5EF4-FFF2-40B4-BE49-F238E27FC236}">
                <a16:creationId xmlns:a16="http://schemas.microsoft.com/office/drawing/2014/main" id="{4427638F-63C3-4817-BC27-CE97B58CCE59}"/>
              </a:ext>
            </a:extLst>
          </p:cNvPr>
          <p:cNvSpPr txBox="1"/>
          <p:nvPr/>
        </p:nvSpPr>
        <p:spPr>
          <a:xfrm>
            <a:off x="5170037" y="4058499"/>
            <a:ext cx="1353146" cy="584775"/>
          </a:xfrm>
          <a:prstGeom prst="rect">
            <a:avLst/>
          </a:prstGeom>
          <a:noFill/>
        </p:spPr>
        <p:txBody>
          <a:bodyPr wrap="square">
            <a:spAutoFit/>
          </a:bodyPr>
          <a:lstStyle/>
          <a:p>
            <a:pPr>
              <a:lnSpc>
                <a:spcPct val="80000"/>
              </a:lnSpc>
            </a:pPr>
            <a:r>
              <a:rPr lang="en-US" sz="2000" b="1" dirty="0">
                <a:solidFill>
                  <a:schemeClr val="tx2"/>
                </a:solidFill>
                <a:latin typeface="Arial" panose="020B0604020202020204" pitchFamily="34" charset="0"/>
                <a:cs typeface="Arial" panose="020B0604020202020204" pitchFamily="34" charset="0"/>
              </a:rPr>
              <a:t>Know Yourself</a:t>
            </a:r>
          </a:p>
        </p:txBody>
      </p:sp>
      <p:pic>
        <p:nvPicPr>
          <p:cNvPr id="27" name="Graphic 26">
            <a:extLst>
              <a:ext uri="{FF2B5EF4-FFF2-40B4-BE49-F238E27FC236}">
                <a16:creationId xmlns:a16="http://schemas.microsoft.com/office/drawing/2014/main" id="{76B4FCB5-D46A-40EC-9164-CA3920BE061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04041" y="3477698"/>
            <a:ext cx="434747" cy="434747"/>
          </a:xfrm>
          <a:prstGeom prst="rect">
            <a:avLst/>
          </a:prstGeom>
        </p:spPr>
      </p:pic>
      <p:grpSp>
        <p:nvGrpSpPr>
          <p:cNvPr id="50" name="Group 49">
            <a:extLst>
              <a:ext uri="{FF2B5EF4-FFF2-40B4-BE49-F238E27FC236}">
                <a16:creationId xmlns:a16="http://schemas.microsoft.com/office/drawing/2014/main" id="{0717BBB7-3416-4816-99C0-0A2B3269B183}"/>
              </a:ext>
            </a:extLst>
          </p:cNvPr>
          <p:cNvGrpSpPr/>
          <p:nvPr/>
        </p:nvGrpSpPr>
        <p:grpSpPr>
          <a:xfrm>
            <a:off x="7043738" y="2143126"/>
            <a:ext cx="394004" cy="436771"/>
            <a:chOff x="7043738" y="2181230"/>
            <a:chExt cx="394004" cy="436771"/>
          </a:xfrm>
        </p:grpSpPr>
        <p:sp>
          <p:nvSpPr>
            <p:cNvPr id="34" name="Freeform: Shape 33">
              <a:extLst>
                <a:ext uri="{FF2B5EF4-FFF2-40B4-BE49-F238E27FC236}">
                  <a16:creationId xmlns:a16="http://schemas.microsoft.com/office/drawing/2014/main" id="{F3C08882-F833-4361-9A21-D64D8D2BBC44}"/>
                </a:ext>
              </a:extLst>
            </p:cNvPr>
            <p:cNvSpPr/>
            <p:nvPr/>
          </p:nvSpPr>
          <p:spPr>
            <a:xfrm>
              <a:off x="7080853" y="2216152"/>
              <a:ext cx="120249" cy="112431"/>
            </a:xfrm>
            <a:custGeom>
              <a:avLst/>
              <a:gdLst>
                <a:gd name="connsiteX0" fmla="*/ 90558 w 120249"/>
                <a:gd name="connsiteY0" fmla="*/ 69113 h 112431"/>
                <a:gd name="connsiteX1" fmla="*/ 90558 w 120249"/>
                <a:gd name="connsiteY1" fmla="*/ 90980 h 112431"/>
                <a:gd name="connsiteX2" fmla="*/ 97590 w 120249"/>
                <a:gd name="connsiteY2" fmla="*/ 90980 h 112431"/>
                <a:gd name="connsiteX3" fmla="*/ 105404 w 120249"/>
                <a:gd name="connsiteY3" fmla="*/ 90980 h 112431"/>
                <a:gd name="connsiteX4" fmla="*/ 112431 w 120249"/>
                <a:gd name="connsiteY4" fmla="*/ 90980 h 112431"/>
                <a:gd name="connsiteX5" fmla="*/ 112431 w 120249"/>
                <a:gd name="connsiteY5" fmla="*/ 69113 h 112431"/>
                <a:gd name="connsiteX6" fmla="*/ 105404 w 120249"/>
                <a:gd name="connsiteY6" fmla="*/ 69113 h 112431"/>
                <a:gd name="connsiteX7" fmla="*/ 97590 w 120249"/>
                <a:gd name="connsiteY7" fmla="*/ 69113 h 112431"/>
                <a:gd name="connsiteX8" fmla="*/ 7808 w 120249"/>
                <a:gd name="connsiteY8" fmla="*/ 45282 h 112431"/>
                <a:gd name="connsiteX9" fmla="*/ 7808 w 120249"/>
                <a:gd name="connsiteY9" fmla="*/ 67144 h 112431"/>
                <a:gd name="connsiteX10" fmla="*/ 14835 w 120249"/>
                <a:gd name="connsiteY10" fmla="*/ 67144 h 112431"/>
                <a:gd name="connsiteX11" fmla="*/ 22649 w 120249"/>
                <a:gd name="connsiteY11" fmla="*/ 67144 h 112431"/>
                <a:gd name="connsiteX12" fmla="*/ 29681 w 120249"/>
                <a:gd name="connsiteY12" fmla="*/ 67144 h 112431"/>
                <a:gd name="connsiteX13" fmla="*/ 29681 w 120249"/>
                <a:gd name="connsiteY13" fmla="*/ 45282 h 112431"/>
                <a:gd name="connsiteX14" fmla="*/ 22649 w 120249"/>
                <a:gd name="connsiteY14" fmla="*/ 45282 h 112431"/>
                <a:gd name="connsiteX15" fmla="*/ 14835 w 120249"/>
                <a:gd name="connsiteY15" fmla="*/ 45282 h 112431"/>
                <a:gd name="connsiteX16" fmla="*/ 49183 w 120249"/>
                <a:gd name="connsiteY16" fmla="*/ 19643 h 112431"/>
                <a:gd name="connsiteX17" fmla="*/ 49183 w 120249"/>
                <a:gd name="connsiteY17" fmla="*/ 41510 h 112431"/>
                <a:gd name="connsiteX18" fmla="*/ 56216 w 120249"/>
                <a:gd name="connsiteY18" fmla="*/ 41510 h 112431"/>
                <a:gd name="connsiteX19" fmla="*/ 64029 w 120249"/>
                <a:gd name="connsiteY19" fmla="*/ 41510 h 112431"/>
                <a:gd name="connsiteX20" fmla="*/ 71056 w 120249"/>
                <a:gd name="connsiteY20" fmla="*/ 41510 h 112431"/>
                <a:gd name="connsiteX21" fmla="*/ 71056 w 120249"/>
                <a:gd name="connsiteY21" fmla="*/ 19643 h 112431"/>
                <a:gd name="connsiteX22" fmla="*/ 64029 w 120249"/>
                <a:gd name="connsiteY22" fmla="*/ 19643 h 112431"/>
                <a:gd name="connsiteX23" fmla="*/ 56216 w 120249"/>
                <a:gd name="connsiteY23" fmla="*/ 19643 h 112431"/>
                <a:gd name="connsiteX24" fmla="*/ 97596 w 120249"/>
                <a:gd name="connsiteY24" fmla="*/ 0 h 112431"/>
                <a:gd name="connsiteX25" fmla="*/ 105409 w 120249"/>
                <a:gd name="connsiteY25" fmla="*/ 0 h 112431"/>
                <a:gd name="connsiteX26" fmla="*/ 105409 w 120249"/>
                <a:gd name="connsiteY26" fmla="*/ 61304 h 112431"/>
                <a:gd name="connsiteX27" fmla="*/ 120249 w 120249"/>
                <a:gd name="connsiteY27" fmla="*/ 61304 h 112431"/>
                <a:gd name="connsiteX28" fmla="*/ 120249 w 120249"/>
                <a:gd name="connsiteY28" fmla="*/ 98799 h 112431"/>
                <a:gd name="connsiteX29" fmla="*/ 105409 w 120249"/>
                <a:gd name="connsiteY29" fmla="*/ 98799 h 112431"/>
                <a:gd name="connsiteX30" fmla="*/ 105409 w 120249"/>
                <a:gd name="connsiteY30" fmla="*/ 112431 h 112431"/>
                <a:gd name="connsiteX31" fmla="*/ 97596 w 120249"/>
                <a:gd name="connsiteY31" fmla="*/ 112431 h 112431"/>
                <a:gd name="connsiteX32" fmla="*/ 97596 w 120249"/>
                <a:gd name="connsiteY32" fmla="*/ 98799 h 112431"/>
                <a:gd name="connsiteX33" fmla="*/ 82750 w 120249"/>
                <a:gd name="connsiteY33" fmla="*/ 98799 h 112431"/>
                <a:gd name="connsiteX34" fmla="*/ 82750 w 120249"/>
                <a:gd name="connsiteY34" fmla="*/ 61304 h 112431"/>
                <a:gd name="connsiteX35" fmla="*/ 97596 w 120249"/>
                <a:gd name="connsiteY35" fmla="*/ 61304 h 112431"/>
                <a:gd name="connsiteX36" fmla="*/ 56216 w 120249"/>
                <a:gd name="connsiteY36" fmla="*/ 0 h 112431"/>
                <a:gd name="connsiteX37" fmla="*/ 64029 w 120249"/>
                <a:gd name="connsiteY37" fmla="*/ 0 h 112431"/>
                <a:gd name="connsiteX38" fmla="*/ 64029 w 120249"/>
                <a:gd name="connsiteY38" fmla="*/ 11835 h 112431"/>
                <a:gd name="connsiteX39" fmla="*/ 78869 w 120249"/>
                <a:gd name="connsiteY39" fmla="*/ 11835 h 112431"/>
                <a:gd name="connsiteX40" fmla="*/ 78869 w 120249"/>
                <a:gd name="connsiteY40" fmla="*/ 49329 h 112431"/>
                <a:gd name="connsiteX41" fmla="*/ 64029 w 120249"/>
                <a:gd name="connsiteY41" fmla="*/ 49329 h 112431"/>
                <a:gd name="connsiteX42" fmla="*/ 64029 w 120249"/>
                <a:gd name="connsiteY42" fmla="*/ 112425 h 112431"/>
                <a:gd name="connsiteX43" fmla="*/ 56216 w 120249"/>
                <a:gd name="connsiteY43" fmla="*/ 112425 h 112431"/>
                <a:gd name="connsiteX44" fmla="*/ 56216 w 120249"/>
                <a:gd name="connsiteY44" fmla="*/ 49324 h 112431"/>
                <a:gd name="connsiteX45" fmla="*/ 41370 w 120249"/>
                <a:gd name="connsiteY45" fmla="*/ 49324 h 112431"/>
                <a:gd name="connsiteX46" fmla="*/ 41370 w 120249"/>
                <a:gd name="connsiteY46" fmla="*/ 11830 h 112431"/>
                <a:gd name="connsiteX47" fmla="*/ 56216 w 120249"/>
                <a:gd name="connsiteY47" fmla="*/ 11830 h 112431"/>
                <a:gd name="connsiteX48" fmla="*/ 14840 w 120249"/>
                <a:gd name="connsiteY48" fmla="*/ 0 h 112431"/>
                <a:gd name="connsiteX49" fmla="*/ 22654 w 120249"/>
                <a:gd name="connsiteY49" fmla="*/ 0 h 112431"/>
                <a:gd name="connsiteX50" fmla="*/ 22654 w 120249"/>
                <a:gd name="connsiteY50" fmla="*/ 37468 h 112431"/>
                <a:gd name="connsiteX51" fmla="*/ 37499 w 120249"/>
                <a:gd name="connsiteY51" fmla="*/ 37468 h 112431"/>
                <a:gd name="connsiteX52" fmla="*/ 37499 w 120249"/>
                <a:gd name="connsiteY52" fmla="*/ 74957 h 112431"/>
                <a:gd name="connsiteX53" fmla="*/ 22654 w 120249"/>
                <a:gd name="connsiteY53" fmla="*/ 74957 h 112431"/>
                <a:gd name="connsiteX54" fmla="*/ 22654 w 120249"/>
                <a:gd name="connsiteY54" fmla="*/ 112425 h 112431"/>
                <a:gd name="connsiteX55" fmla="*/ 14840 w 120249"/>
                <a:gd name="connsiteY55" fmla="*/ 112425 h 112431"/>
                <a:gd name="connsiteX56" fmla="*/ 14840 w 120249"/>
                <a:gd name="connsiteY56" fmla="*/ 74957 h 112431"/>
                <a:gd name="connsiteX57" fmla="*/ 0 w 120249"/>
                <a:gd name="connsiteY57" fmla="*/ 74957 h 112431"/>
                <a:gd name="connsiteX58" fmla="*/ 0 w 120249"/>
                <a:gd name="connsiteY58" fmla="*/ 37468 h 112431"/>
                <a:gd name="connsiteX59" fmla="*/ 14840 w 120249"/>
                <a:gd name="connsiteY59" fmla="*/ 37468 h 1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0249" h="112431">
                  <a:moveTo>
                    <a:pt x="90558" y="69113"/>
                  </a:moveTo>
                  <a:lnTo>
                    <a:pt x="90558" y="90980"/>
                  </a:lnTo>
                  <a:lnTo>
                    <a:pt x="97590" y="90980"/>
                  </a:lnTo>
                  <a:lnTo>
                    <a:pt x="105404" y="90980"/>
                  </a:lnTo>
                  <a:lnTo>
                    <a:pt x="112431" y="90980"/>
                  </a:lnTo>
                  <a:lnTo>
                    <a:pt x="112431" y="69113"/>
                  </a:lnTo>
                  <a:lnTo>
                    <a:pt x="105404" y="69113"/>
                  </a:lnTo>
                  <a:lnTo>
                    <a:pt x="97590" y="69113"/>
                  </a:lnTo>
                  <a:close/>
                  <a:moveTo>
                    <a:pt x="7808" y="45282"/>
                  </a:moveTo>
                  <a:lnTo>
                    <a:pt x="7808" y="67144"/>
                  </a:lnTo>
                  <a:lnTo>
                    <a:pt x="14835" y="67144"/>
                  </a:lnTo>
                  <a:lnTo>
                    <a:pt x="22649" y="67144"/>
                  </a:lnTo>
                  <a:lnTo>
                    <a:pt x="29681" y="67144"/>
                  </a:lnTo>
                  <a:lnTo>
                    <a:pt x="29681" y="45282"/>
                  </a:lnTo>
                  <a:lnTo>
                    <a:pt x="22649" y="45282"/>
                  </a:lnTo>
                  <a:lnTo>
                    <a:pt x="14835" y="45282"/>
                  </a:lnTo>
                  <a:close/>
                  <a:moveTo>
                    <a:pt x="49183" y="19643"/>
                  </a:moveTo>
                  <a:lnTo>
                    <a:pt x="49183" y="41510"/>
                  </a:lnTo>
                  <a:lnTo>
                    <a:pt x="56216" y="41510"/>
                  </a:lnTo>
                  <a:lnTo>
                    <a:pt x="64029" y="41510"/>
                  </a:lnTo>
                  <a:lnTo>
                    <a:pt x="71056" y="41510"/>
                  </a:lnTo>
                  <a:lnTo>
                    <a:pt x="71056" y="19643"/>
                  </a:lnTo>
                  <a:lnTo>
                    <a:pt x="64029" y="19643"/>
                  </a:lnTo>
                  <a:lnTo>
                    <a:pt x="56216" y="19643"/>
                  </a:lnTo>
                  <a:close/>
                  <a:moveTo>
                    <a:pt x="97596" y="0"/>
                  </a:moveTo>
                  <a:lnTo>
                    <a:pt x="105409" y="0"/>
                  </a:lnTo>
                  <a:lnTo>
                    <a:pt x="105409" y="61304"/>
                  </a:lnTo>
                  <a:lnTo>
                    <a:pt x="120249" y="61304"/>
                  </a:lnTo>
                  <a:lnTo>
                    <a:pt x="120249" y="98799"/>
                  </a:lnTo>
                  <a:lnTo>
                    <a:pt x="105409" y="98799"/>
                  </a:lnTo>
                  <a:lnTo>
                    <a:pt x="105409" y="112431"/>
                  </a:lnTo>
                  <a:lnTo>
                    <a:pt x="97596" y="112431"/>
                  </a:lnTo>
                  <a:lnTo>
                    <a:pt x="97596" y="98799"/>
                  </a:lnTo>
                  <a:lnTo>
                    <a:pt x="82750" y="98799"/>
                  </a:lnTo>
                  <a:lnTo>
                    <a:pt x="82750" y="61304"/>
                  </a:lnTo>
                  <a:lnTo>
                    <a:pt x="97596" y="61304"/>
                  </a:lnTo>
                  <a:close/>
                  <a:moveTo>
                    <a:pt x="56216" y="0"/>
                  </a:moveTo>
                  <a:lnTo>
                    <a:pt x="64029" y="0"/>
                  </a:lnTo>
                  <a:lnTo>
                    <a:pt x="64029" y="11835"/>
                  </a:lnTo>
                  <a:lnTo>
                    <a:pt x="78869" y="11835"/>
                  </a:lnTo>
                  <a:lnTo>
                    <a:pt x="78869" y="49329"/>
                  </a:lnTo>
                  <a:lnTo>
                    <a:pt x="64029" y="49329"/>
                  </a:lnTo>
                  <a:lnTo>
                    <a:pt x="64029" y="112425"/>
                  </a:lnTo>
                  <a:lnTo>
                    <a:pt x="56216" y="112425"/>
                  </a:lnTo>
                  <a:lnTo>
                    <a:pt x="56216" y="49324"/>
                  </a:lnTo>
                  <a:lnTo>
                    <a:pt x="41370" y="49324"/>
                  </a:lnTo>
                  <a:lnTo>
                    <a:pt x="41370" y="11830"/>
                  </a:lnTo>
                  <a:lnTo>
                    <a:pt x="56216" y="11830"/>
                  </a:lnTo>
                  <a:close/>
                  <a:moveTo>
                    <a:pt x="14840" y="0"/>
                  </a:moveTo>
                  <a:lnTo>
                    <a:pt x="22654" y="0"/>
                  </a:lnTo>
                  <a:lnTo>
                    <a:pt x="22654" y="37468"/>
                  </a:lnTo>
                  <a:lnTo>
                    <a:pt x="37499" y="37468"/>
                  </a:lnTo>
                  <a:lnTo>
                    <a:pt x="37499" y="74957"/>
                  </a:lnTo>
                  <a:lnTo>
                    <a:pt x="22654" y="74957"/>
                  </a:lnTo>
                  <a:lnTo>
                    <a:pt x="22654" y="112425"/>
                  </a:lnTo>
                  <a:lnTo>
                    <a:pt x="14840" y="112425"/>
                  </a:lnTo>
                  <a:lnTo>
                    <a:pt x="14840" y="74957"/>
                  </a:lnTo>
                  <a:lnTo>
                    <a:pt x="0" y="74957"/>
                  </a:lnTo>
                  <a:lnTo>
                    <a:pt x="0" y="37468"/>
                  </a:lnTo>
                  <a:lnTo>
                    <a:pt x="14840" y="37468"/>
                  </a:lnTo>
                  <a:close/>
                </a:path>
              </a:pathLst>
            </a:custGeom>
            <a:solidFill>
              <a:schemeClr val="bg1"/>
            </a:solidFill>
            <a:ln w="5160" cap="flat">
              <a:solidFill>
                <a:schemeClr val="bg1"/>
              </a:solidFill>
              <a:prstDash val="solid"/>
              <a:miter/>
            </a:ln>
          </p:spPr>
          <p:txBody>
            <a:bodyPr rtlCol="0" anchor="ctr"/>
            <a:lstStyle/>
            <a:p>
              <a:endParaRPr lang="en-US"/>
            </a:p>
          </p:txBody>
        </p:sp>
        <p:sp>
          <p:nvSpPr>
            <p:cNvPr id="37" name="Oval 36">
              <a:extLst>
                <a:ext uri="{FF2B5EF4-FFF2-40B4-BE49-F238E27FC236}">
                  <a16:creationId xmlns:a16="http://schemas.microsoft.com/office/drawing/2014/main" id="{1F94902C-5407-45C3-A64A-D558F163B8EE}"/>
                </a:ext>
              </a:extLst>
            </p:cNvPr>
            <p:cNvSpPr/>
            <p:nvPr/>
          </p:nvSpPr>
          <p:spPr bwMode="gray">
            <a:xfrm>
              <a:off x="7043738" y="2181230"/>
              <a:ext cx="195262" cy="1952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48" name="Freeform: Shape 47">
              <a:extLst>
                <a:ext uri="{FF2B5EF4-FFF2-40B4-BE49-F238E27FC236}">
                  <a16:creationId xmlns:a16="http://schemas.microsoft.com/office/drawing/2014/main" id="{62AE3339-BE9E-4593-9C39-F49A702F1495}"/>
                </a:ext>
              </a:extLst>
            </p:cNvPr>
            <p:cNvSpPr/>
            <p:nvPr/>
          </p:nvSpPr>
          <p:spPr>
            <a:xfrm>
              <a:off x="7094554" y="2209584"/>
              <a:ext cx="343188" cy="408417"/>
            </a:xfrm>
            <a:custGeom>
              <a:avLst/>
              <a:gdLst>
                <a:gd name="connsiteX0" fmla="*/ 156902 w 343188"/>
                <a:gd name="connsiteY0" fmla="*/ 0 h 408417"/>
                <a:gd name="connsiteX1" fmla="*/ 303161 w 343188"/>
                <a:gd name="connsiteY1" fmla="*/ 157870 h 408417"/>
                <a:gd name="connsiteX2" fmla="*/ 303161 w 343188"/>
                <a:gd name="connsiteY2" fmla="*/ 160400 h 408417"/>
                <a:gd name="connsiteX3" fmla="*/ 338078 w 343188"/>
                <a:gd name="connsiteY3" fmla="*/ 221139 h 408417"/>
                <a:gd name="connsiteX4" fmla="*/ 325427 w 343188"/>
                <a:gd name="connsiteY4" fmla="*/ 256570 h 408417"/>
                <a:gd name="connsiteX5" fmla="*/ 303161 w 343188"/>
                <a:gd name="connsiteY5" fmla="*/ 256570 h 408417"/>
                <a:gd name="connsiteX6" fmla="*/ 303161 w 343188"/>
                <a:gd name="connsiteY6" fmla="*/ 286939 h 408417"/>
                <a:gd name="connsiteX7" fmla="*/ 285956 w 343188"/>
                <a:gd name="connsiteY7" fmla="*/ 329963 h 408417"/>
                <a:gd name="connsiteX8" fmla="*/ 243448 w 343188"/>
                <a:gd name="connsiteY8" fmla="*/ 347678 h 408417"/>
                <a:gd name="connsiteX9" fmla="*/ 218653 w 343188"/>
                <a:gd name="connsiteY9" fmla="*/ 347678 h 408417"/>
                <a:gd name="connsiteX10" fmla="*/ 218653 w 343188"/>
                <a:gd name="connsiteY10" fmla="*/ 408417 h 408417"/>
                <a:gd name="connsiteX11" fmla="*/ 58744 w 343188"/>
                <a:gd name="connsiteY11" fmla="*/ 408417 h 408417"/>
                <a:gd name="connsiteX12" fmla="*/ 58744 w 343188"/>
                <a:gd name="connsiteY12" fmla="*/ 280360 h 408417"/>
                <a:gd name="connsiteX13" fmla="*/ 2957 w 343188"/>
                <a:gd name="connsiteY13" fmla="*/ 193085 h 408417"/>
                <a:gd name="connsiteX14" fmla="*/ 0 w 343188"/>
                <a:gd name="connsiteY14" fmla="*/ 166555 h 408417"/>
                <a:gd name="connsiteX15" fmla="*/ 10915 w 343188"/>
                <a:gd name="connsiteY15" fmla="*/ 173914 h 408417"/>
                <a:gd name="connsiteX16" fmla="*/ 12771 w 343188"/>
                <a:gd name="connsiteY16" fmla="*/ 190797 h 408417"/>
                <a:gd name="connsiteX17" fmla="*/ 64936 w 343188"/>
                <a:gd name="connsiteY17" fmla="*/ 272355 h 408417"/>
                <a:gd name="connsiteX18" fmla="*/ 68864 w 343188"/>
                <a:gd name="connsiteY18" fmla="*/ 275393 h 408417"/>
                <a:gd name="connsiteX19" fmla="*/ 68864 w 343188"/>
                <a:gd name="connsiteY19" fmla="*/ 398297 h 408417"/>
                <a:gd name="connsiteX20" fmla="*/ 208532 w 343188"/>
                <a:gd name="connsiteY20" fmla="*/ 398297 h 408417"/>
                <a:gd name="connsiteX21" fmla="*/ 208532 w 343188"/>
                <a:gd name="connsiteY21" fmla="*/ 337558 h 408417"/>
                <a:gd name="connsiteX22" fmla="*/ 243448 w 343188"/>
                <a:gd name="connsiteY22" fmla="*/ 337558 h 408417"/>
                <a:gd name="connsiteX23" fmla="*/ 278799 w 343188"/>
                <a:gd name="connsiteY23" fmla="*/ 322807 h 408417"/>
                <a:gd name="connsiteX24" fmla="*/ 293041 w 343188"/>
                <a:gd name="connsiteY24" fmla="*/ 286939 h 408417"/>
                <a:gd name="connsiteX25" fmla="*/ 293041 w 343188"/>
                <a:gd name="connsiteY25" fmla="*/ 246450 h 408417"/>
                <a:gd name="connsiteX26" fmla="*/ 324738 w 343188"/>
                <a:gd name="connsiteY26" fmla="*/ 246450 h 408417"/>
                <a:gd name="connsiteX27" fmla="*/ 332146 w 343188"/>
                <a:gd name="connsiteY27" fmla="*/ 240869 h 408417"/>
                <a:gd name="connsiteX28" fmla="*/ 329587 w 343188"/>
                <a:gd name="connsiteY28" fmla="*/ 226646 h 408417"/>
                <a:gd name="connsiteX29" fmla="*/ 329439 w 343188"/>
                <a:gd name="connsiteY29" fmla="*/ 226418 h 408417"/>
                <a:gd name="connsiteX30" fmla="*/ 329304 w 343188"/>
                <a:gd name="connsiteY30" fmla="*/ 226183 h 408417"/>
                <a:gd name="connsiteX31" fmla="*/ 294387 w 343188"/>
                <a:gd name="connsiteY31" fmla="*/ 165444 h 408417"/>
                <a:gd name="connsiteX32" fmla="*/ 293041 w 343188"/>
                <a:gd name="connsiteY32" fmla="*/ 163102 h 408417"/>
                <a:gd name="connsiteX33" fmla="*/ 293041 w 343188"/>
                <a:gd name="connsiteY33" fmla="*/ 157686 h 408417"/>
                <a:gd name="connsiteX34" fmla="*/ 293048 w 343188"/>
                <a:gd name="connsiteY34" fmla="*/ 157502 h 408417"/>
                <a:gd name="connsiteX35" fmla="*/ 293048 w 343188"/>
                <a:gd name="connsiteY35" fmla="*/ 146627 h 408417"/>
                <a:gd name="connsiteX36" fmla="*/ 145659 w 343188"/>
                <a:gd name="connsiteY36" fmla="*/ 10113 h 408417"/>
                <a:gd name="connsiteX37" fmla="*/ 137155 w 343188"/>
                <a:gd name="connsiteY37" fmla="*/ 12172 h 408417"/>
                <a:gd name="connsiteX38" fmla="*/ 131708 w 343188"/>
                <a:gd name="connsiteY38" fmla="*/ 4093 h 40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3188" h="408417">
                  <a:moveTo>
                    <a:pt x="156902" y="0"/>
                  </a:moveTo>
                  <a:cubicBezTo>
                    <a:pt x="240885" y="3206"/>
                    <a:pt x="306367" y="73887"/>
                    <a:pt x="303161" y="157870"/>
                  </a:cubicBezTo>
                  <a:lnTo>
                    <a:pt x="303161" y="160400"/>
                  </a:lnTo>
                  <a:lnTo>
                    <a:pt x="338078" y="221139"/>
                  </a:lnTo>
                  <a:cubicBezTo>
                    <a:pt x="350223" y="239867"/>
                    <a:pt x="338584" y="255051"/>
                    <a:pt x="325427" y="256570"/>
                  </a:cubicBezTo>
                  <a:lnTo>
                    <a:pt x="303161" y="256570"/>
                  </a:lnTo>
                  <a:lnTo>
                    <a:pt x="303161" y="286939"/>
                  </a:lnTo>
                  <a:cubicBezTo>
                    <a:pt x="303228" y="302970"/>
                    <a:pt x="297058" y="318398"/>
                    <a:pt x="285956" y="329963"/>
                  </a:cubicBezTo>
                  <a:cubicBezTo>
                    <a:pt x="274700" y="341276"/>
                    <a:pt x="259408" y="347650"/>
                    <a:pt x="243448" y="347678"/>
                  </a:cubicBezTo>
                  <a:lnTo>
                    <a:pt x="218653" y="347678"/>
                  </a:lnTo>
                  <a:lnTo>
                    <a:pt x="218653" y="408417"/>
                  </a:lnTo>
                  <a:lnTo>
                    <a:pt x="58744" y="408417"/>
                  </a:lnTo>
                  <a:lnTo>
                    <a:pt x="58744" y="280360"/>
                  </a:lnTo>
                  <a:cubicBezTo>
                    <a:pt x="30361" y="258353"/>
                    <a:pt x="10854" y="227392"/>
                    <a:pt x="2957" y="193085"/>
                  </a:cubicBezTo>
                  <a:lnTo>
                    <a:pt x="0" y="166555"/>
                  </a:lnTo>
                  <a:lnTo>
                    <a:pt x="10915" y="173914"/>
                  </a:lnTo>
                  <a:lnTo>
                    <a:pt x="12771" y="190797"/>
                  </a:lnTo>
                  <a:cubicBezTo>
                    <a:pt x="20118" y="222876"/>
                    <a:pt x="38365" y="251823"/>
                    <a:pt x="64936" y="272355"/>
                  </a:cubicBezTo>
                  <a:lnTo>
                    <a:pt x="68864" y="275393"/>
                  </a:lnTo>
                  <a:lnTo>
                    <a:pt x="68864" y="398297"/>
                  </a:lnTo>
                  <a:lnTo>
                    <a:pt x="208532" y="398297"/>
                  </a:lnTo>
                  <a:lnTo>
                    <a:pt x="208532" y="337558"/>
                  </a:lnTo>
                  <a:lnTo>
                    <a:pt x="243448" y="337558"/>
                  </a:lnTo>
                  <a:cubicBezTo>
                    <a:pt x="256729" y="337560"/>
                    <a:pt x="269459" y="332248"/>
                    <a:pt x="278799" y="322807"/>
                  </a:cubicBezTo>
                  <a:cubicBezTo>
                    <a:pt x="287993" y="313135"/>
                    <a:pt x="293096" y="300284"/>
                    <a:pt x="293041" y="286939"/>
                  </a:cubicBezTo>
                  <a:lnTo>
                    <a:pt x="293041" y="246450"/>
                  </a:lnTo>
                  <a:lnTo>
                    <a:pt x="324738" y="246450"/>
                  </a:lnTo>
                  <a:cubicBezTo>
                    <a:pt x="327960" y="245886"/>
                    <a:pt x="330715" y="243810"/>
                    <a:pt x="332146" y="240869"/>
                  </a:cubicBezTo>
                  <a:cubicBezTo>
                    <a:pt x="333845" y="236007"/>
                    <a:pt x="332874" y="230610"/>
                    <a:pt x="329587" y="226646"/>
                  </a:cubicBezTo>
                  <a:lnTo>
                    <a:pt x="329439" y="226418"/>
                  </a:lnTo>
                  <a:lnTo>
                    <a:pt x="329304" y="226183"/>
                  </a:lnTo>
                  <a:lnTo>
                    <a:pt x="294387" y="165444"/>
                  </a:lnTo>
                  <a:lnTo>
                    <a:pt x="293041" y="163102"/>
                  </a:lnTo>
                  <a:lnTo>
                    <a:pt x="293041" y="157686"/>
                  </a:lnTo>
                  <a:lnTo>
                    <a:pt x="293048" y="157502"/>
                  </a:lnTo>
                  <a:cubicBezTo>
                    <a:pt x="293187" y="153878"/>
                    <a:pt x="293187" y="150251"/>
                    <a:pt x="293048" y="146627"/>
                  </a:cubicBezTo>
                  <a:cubicBezTo>
                    <a:pt x="290044" y="68229"/>
                    <a:pt x="224057" y="7110"/>
                    <a:pt x="145659" y="10113"/>
                  </a:cubicBezTo>
                  <a:lnTo>
                    <a:pt x="137155" y="12172"/>
                  </a:lnTo>
                  <a:lnTo>
                    <a:pt x="131708" y="4093"/>
                  </a:lnTo>
                  <a:close/>
                </a:path>
              </a:pathLst>
            </a:custGeom>
            <a:solidFill>
              <a:srgbClr val="FFFFFF"/>
            </a:solidFill>
            <a:ln w="4961" cap="flat">
              <a:solidFill>
                <a:schemeClr val="bg1"/>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3459FBF-49C3-43A8-AEC5-4FC5D03157C2}"/>
                </a:ext>
              </a:extLst>
            </p:cNvPr>
            <p:cNvSpPr/>
            <p:nvPr/>
          </p:nvSpPr>
          <p:spPr>
            <a:xfrm>
              <a:off x="7333476" y="2353577"/>
              <a:ext cx="40482" cy="40482"/>
            </a:xfrm>
            <a:custGeom>
              <a:avLst/>
              <a:gdLst>
                <a:gd name="connsiteX0" fmla="*/ 20241 w 40482"/>
                <a:gd name="connsiteY0" fmla="*/ 1 h 40482"/>
                <a:gd name="connsiteX1" fmla="*/ 0 w 40482"/>
                <a:gd name="connsiteY1" fmla="*/ 20242 h 40482"/>
                <a:gd name="connsiteX2" fmla="*/ 20241 w 40482"/>
                <a:gd name="connsiteY2" fmla="*/ 40482 h 40482"/>
                <a:gd name="connsiteX3" fmla="*/ 40481 w 40482"/>
                <a:gd name="connsiteY3" fmla="*/ 20242 h 40482"/>
                <a:gd name="connsiteX4" fmla="*/ 20676 w 40482"/>
                <a:gd name="connsiteY4" fmla="*/ 1 h 40482"/>
                <a:gd name="connsiteX5" fmla="*/ 20241 w 40482"/>
                <a:gd name="connsiteY5" fmla="*/ 1 h 40482"/>
                <a:gd name="connsiteX6" fmla="*/ 20241 w 40482"/>
                <a:gd name="connsiteY6" fmla="*/ 30362 h 40482"/>
                <a:gd name="connsiteX7" fmla="*/ 10120 w 40482"/>
                <a:gd name="connsiteY7" fmla="*/ 20242 h 40482"/>
                <a:gd name="connsiteX8" fmla="*/ 20241 w 40482"/>
                <a:gd name="connsiteY8" fmla="*/ 10121 h 40482"/>
                <a:gd name="connsiteX9" fmla="*/ 30361 w 40482"/>
                <a:gd name="connsiteY9" fmla="*/ 20242 h 40482"/>
                <a:gd name="connsiteX10" fmla="*/ 20689 w 40482"/>
                <a:gd name="connsiteY10" fmla="*/ 30362 h 40482"/>
                <a:gd name="connsiteX11" fmla="*/ 20241 w 40482"/>
                <a:gd name="connsiteY11" fmla="*/ 30362 h 4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82" h="40482">
                  <a:moveTo>
                    <a:pt x="20241" y="1"/>
                  </a:moveTo>
                  <a:cubicBezTo>
                    <a:pt x="9062" y="1"/>
                    <a:pt x="0" y="9063"/>
                    <a:pt x="0" y="20242"/>
                  </a:cubicBezTo>
                  <a:cubicBezTo>
                    <a:pt x="0" y="31420"/>
                    <a:pt x="9062" y="40482"/>
                    <a:pt x="20241" y="40482"/>
                  </a:cubicBezTo>
                  <a:cubicBezTo>
                    <a:pt x="31419" y="40482"/>
                    <a:pt x="40481" y="31420"/>
                    <a:pt x="40481" y="20242"/>
                  </a:cubicBezTo>
                  <a:cubicBezTo>
                    <a:pt x="40601" y="9183"/>
                    <a:pt x="31734" y="121"/>
                    <a:pt x="20676" y="1"/>
                  </a:cubicBezTo>
                  <a:cubicBezTo>
                    <a:pt x="20531" y="0"/>
                    <a:pt x="20385" y="0"/>
                    <a:pt x="20241" y="1"/>
                  </a:cubicBezTo>
                  <a:close/>
                  <a:moveTo>
                    <a:pt x="20241" y="30362"/>
                  </a:moveTo>
                  <a:cubicBezTo>
                    <a:pt x="14651" y="30362"/>
                    <a:pt x="10120" y="25831"/>
                    <a:pt x="10120" y="20242"/>
                  </a:cubicBezTo>
                  <a:cubicBezTo>
                    <a:pt x="10120" y="14652"/>
                    <a:pt x="14651" y="10121"/>
                    <a:pt x="20241" y="10121"/>
                  </a:cubicBezTo>
                  <a:cubicBezTo>
                    <a:pt x="25829" y="10121"/>
                    <a:pt x="30361" y="14652"/>
                    <a:pt x="30361" y="20242"/>
                  </a:cubicBezTo>
                  <a:cubicBezTo>
                    <a:pt x="30484" y="25707"/>
                    <a:pt x="26154" y="30238"/>
                    <a:pt x="20689" y="30362"/>
                  </a:cubicBezTo>
                  <a:cubicBezTo>
                    <a:pt x="20540" y="30366"/>
                    <a:pt x="20390" y="30366"/>
                    <a:pt x="20241" y="30362"/>
                  </a:cubicBezTo>
                  <a:close/>
                </a:path>
              </a:pathLst>
            </a:custGeom>
            <a:solidFill>
              <a:srgbClr val="FFFFFF"/>
            </a:solidFill>
            <a:ln w="4961" cap="flat">
              <a:solidFill>
                <a:schemeClr val="bg1"/>
              </a:solidFill>
              <a:prstDash val="solid"/>
              <a:miter/>
            </a:ln>
          </p:spPr>
          <p:txBody>
            <a:bodyPr rtlCol="0" anchor="ctr"/>
            <a:lstStyle/>
            <a:p>
              <a:endParaRPr lang="en-US"/>
            </a:p>
          </p:txBody>
        </p:sp>
      </p:grpSp>
      <p:sp>
        <p:nvSpPr>
          <p:cNvPr id="51" name="TextBox 50">
            <a:extLst>
              <a:ext uri="{FF2B5EF4-FFF2-40B4-BE49-F238E27FC236}">
                <a16:creationId xmlns:a16="http://schemas.microsoft.com/office/drawing/2014/main" id="{6C61F843-244C-45BC-81B9-7DC90FE73B8B}"/>
              </a:ext>
            </a:extLst>
          </p:cNvPr>
          <p:cNvSpPr txBox="1"/>
          <p:nvPr/>
        </p:nvSpPr>
        <p:spPr>
          <a:xfrm>
            <a:off x="7080853" y="1511078"/>
            <a:ext cx="1353146" cy="584775"/>
          </a:xfrm>
          <a:prstGeom prst="rect">
            <a:avLst/>
          </a:prstGeom>
          <a:noFill/>
        </p:spPr>
        <p:txBody>
          <a:bodyPr wrap="square">
            <a:spAutoFit/>
          </a:bodyPr>
          <a:lstStyle/>
          <a:p>
            <a:pPr>
              <a:lnSpc>
                <a:spcPct val="80000"/>
              </a:lnSpc>
            </a:pPr>
            <a:r>
              <a:rPr lang="en-US" sz="2000" b="1" dirty="0">
                <a:solidFill>
                  <a:schemeClr val="tx2"/>
                </a:solidFill>
                <a:latin typeface="Arial" panose="020B0604020202020204" pitchFamily="34" charset="0"/>
                <a:cs typeface="Arial" panose="020B0604020202020204" pitchFamily="34" charset="0"/>
              </a:rPr>
              <a:t>Control Yourself</a:t>
            </a:r>
          </a:p>
        </p:txBody>
      </p:sp>
      <p:pic>
        <p:nvPicPr>
          <p:cNvPr id="53" name="Graphic 52" descr="Target Audience outline">
            <a:extLst>
              <a:ext uri="{FF2B5EF4-FFF2-40B4-BE49-F238E27FC236}">
                <a16:creationId xmlns:a16="http://schemas.microsoft.com/office/drawing/2014/main" id="{AD14797B-8DC3-44DE-86DA-8E3782DFC94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64914" y="3476624"/>
            <a:ext cx="492829" cy="492829"/>
          </a:xfrm>
          <a:prstGeom prst="rect">
            <a:avLst/>
          </a:prstGeom>
        </p:spPr>
      </p:pic>
      <p:sp>
        <p:nvSpPr>
          <p:cNvPr id="54" name="TextBox 53">
            <a:extLst>
              <a:ext uri="{FF2B5EF4-FFF2-40B4-BE49-F238E27FC236}">
                <a16:creationId xmlns:a16="http://schemas.microsoft.com/office/drawing/2014/main" id="{1526A48C-D383-47BA-9C00-2D51A7E91D40}"/>
              </a:ext>
            </a:extLst>
          </p:cNvPr>
          <p:cNvSpPr txBox="1"/>
          <p:nvPr/>
        </p:nvSpPr>
        <p:spPr>
          <a:xfrm>
            <a:off x="9505500" y="4058499"/>
            <a:ext cx="1353146" cy="584775"/>
          </a:xfrm>
          <a:prstGeom prst="rect">
            <a:avLst/>
          </a:prstGeom>
          <a:noFill/>
        </p:spPr>
        <p:txBody>
          <a:bodyPr wrap="square">
            <a:spAutoFit/>
          </a:bodyPr>
          <a:lstStyle/>
          <a:p>
            <a:pPr>
              <a:lnSpc>
                <a:spcPct val="80000"/>
              </a:lnSpc>
            </a:pPr>
            <a:r>
              <a:rPr lang="en-US" sz="2000" b="1" dirty="0">
                <a:solidFill>
                  <a:schemeClr val="tx2"/>
                </a:solidFill>
                <a:latin typeface="Arial" panose="020B0604020202020204" pitchFamily="34" charset="0"/>
                <a:cs typeface="Arial" panose="020B0604020202020204" pitchFamily="34" charset="0"/>
              </a:rPr>
              <a:t>Know Others</a:t>
            </a:r>
          </a:p>
        </p:txBody>
      </p:sp>
      <p:sp>
        <p:nvSpPr>
          <p:cNvPr id="25" name="TextBox 24">
            <a:extLst>
              <a:ext uri="{FF2B5EF4-FFF2-40B4-BE49-F238E27FC236}">
                <a16:creationId xmlns:a16="http://schemas.microsoft.com/office/drawing/2014/main" id="{9CE6E7C6-92C6-4BEF-94FB-2F6F4CBBD9D5}"/>
              </a:ext>
            </a:extLst>
          </p:cNvPr>
          <p:cNvSpPr txBox="1"/>
          <p:nvPr/>
        </p:nvSpPr>
        <p:spPr>
          <a:xfrm>
            <a:off x="8623262" y="880457"/>
            <a:ext cx="1949668" cy="584775"/>
          </a:xfrm>
          <a:prstGeom prst="rect">
            <a:avLst/>
          </a:prstGeom>
          <a:noFill/>
        </p:spPr>
        <p:txBody>
          <a:bodyPr wrap="square">
            <a:spAutoFit/>
          </a:bodyPr>
          <a:lstStyle/>
          <a:p>
            <a:pPr algn="r">
              <a:lnSpc>
                <a:spcPct val="80000"/>
              </a:lnSpc>
            </a:pPr>
            <a:r>
              <a:rPr lang="en-US" sz="2000" b="1" dirty="0">
                <a:solidFill>
                  <a:schemeClr val="tx2"/>
                </a:solidFill>
                <a:latin typeface="Arial" panose="020B0604020202020204" pitchFamily="34" charset="0"/>
                <a:cs typeface="Arial" panose="020B0604020202020204" pitchFamily="34" charset="0"/>
              </a:rPr>
              <a:t>Do Something for Others</a:t>
            </a:r>
          </a:p>
        </p:txBody>
      </p:sp>
      <p:grpSp>
        <p:nvGrpSpPr>
          <p:cNvPr id="59" name="Group 58">
            <a:extLst>
              <a:ext uri="{FF2B5EF4-FFF2-40B4-BE49-F238E27FC236}">
                <a16:creationId xmlns:a16="http://schemas.microsoft.com/office/drawing/2014/main" id="{5F2CD997-9B4C-4031-8890-F06E6B2CBF66}"/>
              </a:ext>
            </a:extLst>
          </p:cNvPr>
          <p:cNvGrpSpPr/>
          <p:nvPr/>
        </p:nvGrpSpPr>
        <p:grpSpPr>
          <a:xfrm>
            <a:off x="9734704" y="1428750"/>
            <a:ext cx="1333500" cy="1333500"/>
            <a:chOff x="9734704" y="1428750"/>
            <a:chExt cx="1333500" cy="1333500"/>
          </a:xfrm>
        </p:grpSpPr>
        <p:sp>
          <p:nvSpPr>
            <p:cNvPr id="19" name="Oval 18">
              <a:extLst>
                <a:ext uri="{FF2B5EF4-FFF2-40B4-BE49-F238E27FC236}">
                  <a16:creationId xmlns:a16="http://schemas.microsoft.com/office/drawing/2014/main" id="{69DE47F8-34F3-46A9-9E3C-9023C9A54FDC}"/>
                </a:ext>
              </a:extLst>
            </p:cNvPr>
            <p:cNvSpPr/>
            <p:nvPr/>
          </p:nvSpPr>
          <p:spPr bwMode="gray">
            <a:xfrm>
              <a:off x="9734704" y="1428750"/>
              <a:ext cx="1333500" cy="1333500"/>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dirty="0" err="1">
                <a:solidFill>
                  <a:schemeClr val="bg1"/>
                </a:solidFill>
              </a:endParaRPr>
            </a:p>
          </p:txBody>
        </p:sp>
        <p:grpSp>
          <p:nvGrpSpPr>
            <p:cNvPr id="52" name="Graphic 55" descr="Care outline">
              <a:extLst>
                <a:ext uri="{FF2B5EF4-FFF2-40B4-BE49-F238E27FC236}">
                  <a16:creationId xmlns:a16="http://schemas.microsoft.com/office/drawing/2014/main" id="{6DF75325-869B-4922-B25C-2C09BB828CC8}"/>
                </a:ext>
              </a:extLst>
            </p:cNvPr>
            <p:cNvGrpSpPr/>
            <p:nvPr/>
          </p:nvGrpSpPr>
          <p:grpSpPr>
            <a:xfrm>
              <a:off x="9985076" y="1898725"/>
              <a:ext cx="857232" cy="371578"/>
              <a:chOff x="9972838" y="1999189"/>
              <a:chExt cx="857232" cy="371578"/>
            </a:xfrm>
            <a:solidFill>
              <a:schemeClr val="bg1"/>
            </a:solidFill>
          </p:grpSpPr>
          <p:sp>
            <p:nvSpPr>
              <p:cNvPr id="55" name="Freeform: Shape 54">
                <a:extLst>
                  <a:ext uri="{FF2B5EF4-FFF2-40B4-BE49-F238E27FC236}">
                    <a16:creationId xmlns:a16="http://schemas.microsoft.com/office/drawing/2014/main" id="{1F743BB6-5C0F-436F-BD1A-88F2303995B8}"/>
                  </a:ext>
                </a:extLst>
              </p:cNvPr>
              <p:cNvSpPr/>
              <p:nvPr/>
            </p:nvSpPr>
            <p:spPr>
              <a:xfrm>
                <a:off x="9972838" y="2076369"/>
                <a:ext cx="600057" cy="161048"/>
              </a:xfrm>
              <a:custGeom>
                <a:avLst/>
                <a:gdLst>
                  <a:gd name="connsiteX0" fmla="*/ 9507 w 600057"/>
                  <a:gd name="connsiteY0" fmla="*/ 161049 h 161048"/>
                  <a:gd name="connsiteX1" fmla="*/ 0 w 600057"/>
                  <a:gd name="connsiteY1" fmla="*/ 151506 h 161048"/>
                  <a:gd name="connsiteX2" fmla="*/ 5373 w 600057"/>
                  <a:gd name="connsiteY2" fmla="*/ 142951 h 161048"/>
                  <a:gd name="connsiteX3" fmla="*/ 274931 w 600057"/>
                  <a:gd name="connsiteY3" fmla="*/ 13411 h 161048"/>
                  <a:gd name="connsiteX4" fmla="*/ 323832 w 600057"/>
                  <a:gd name="connsiteY4" fmla="*/ 0 h 161048"/>
                  <a:gd name="connsiteX5" fmla="*/ 552432 w 600057"/>
                  <a:gd name="connsiteY5" fmla="*/ 0 h 161048"/>
                  <a:gd name="connsiteX6" fmla="*/ 600057 w 600057"/>
                  <a:gd name="connsiteY6" fmla="*/ 47625 h 161048"/>
                  <a:gd name="connsiteX7" fmla="*/ 552432 w 600057"/>
                  <a:gd name="connsiteY7" fmla="*/ 95250 h 161048"/>
                  <a:gd name="connsiteX8" fmla="*/ 380982 w 600057"/>
                  <a:gd name="connsiteY8" fmla="*/ 95250 h 161048"/>
                  <a:gd name="connsiteX9" fmla="*/ 371457 w 600057"/>
                  <a:gd name="connsiteY9" fmla="*/ 85725 h 161048"/>
                  <a:gd name="connsiteX10" fmla="*/ 380982 w 600057"/>
                  <a:gd name="connsiteY10" fmla="*/ 76200 h 161048"/>
                  <a:gd name="connsiteX11" fmla="*/ 552432 w 600057"/>
                  <a:gd name="connsiteY11" fmla="*/ 76200 h 161048"/>
                  <a:gd name="connsiteX12" fmla="*/ 581007 w 600057"/>
                  <a:gd name="connsiteY12" fmla="*/ 47625 h 161048"/>
                  <a:gd name="connsiteX13" fmla="*/ 552432 w 600057"/>
                  <a:gd name="connsiteY13" fmla="*/ 19050 h 161048"/>
                  <a:gd name="connsiteX14" fmla="*/ 323832 w 600057"/>
                  <a:gd name="connsiteY14" fmla="*/ 19050 h 161048"/>
                  <a:gd name="connsiteX15" fmla="*/ 283827 w 600057"/>
                  <a:gd name="connsiteY15" fmla="*/ 30175 h 161048"/>
                  <a:gd name="connsiteX16" fmla="*/ 13641 w 600057"/>
                  <a:gd name="connsiteY16" fmla="*/ 160096 h 161048"/>
                  <a:gd name="connsiteX17" fmla="*/ 9507 w 600057"/>
                  <a:gd name="connsiteY17" fmla="*/ 161049 h 16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057" h="161048">
                    <a:moveTo>
                      <a:pt x="9507" y="161049"/>
                    </a:moveTo>
                    <a:cubicBezTo>
                      <a:pt x="4247" y="161039"/>
                      <a:pt x="-10" y="156766"/>
                      <a:pt x="0" y="151506"/>
                    </a:cubicBezTo>
                    <a:cubicBezTo>
                      <a:pt x="7" y="147861"/>
                      <a:pt x="2093" y="144540"/>
                      <a:pt x="5373" y="142951"/>
                    </a:cubicBezTo>
                    <a:lnTo>
                      <a:pt x="274931" y="13411"/>
                    </a:lnTo>
                    <a:cubicBezTo>
                      <a:pt x="289795" y="4782"/>
                      <a:pt x="306645" y="162"/>
                      <a:pt x="323832" y="0"/>
                    </a:cubicBezTo>
                    <a:lnTo>
                      <a:pt x="552432" y="0"/>
                    </a:lnTo>
                    <a:cubicBezTo>
                      <a:pt x="578734" y="0"/>
                      <a:pt x="600057" y="21323"/>
                      <a:pt x="600057" y="47625"/>
                    </a:cubicBezTo>
                    <a:cubicBezTo>
                      <a:pt x="600057" y="73927"/>
                      <a:pt x="578734" y="95250"/>
                      <a:pt x="552432" y="95250"/>
                    </a:cubicBezTo>
                    <a:lnTo>
                      <a:pt x="380982" y="95250"/>
                    </a:lnTo>
                    <a:cubicBezTo>
                      <a:pt x="375721" y="95250"/>
                      <a:pt x="371457" y="90986"/>
                      <a:pt x="371457" y="85725"/>
                    </a:cubicBezTo>
                    <a:cubicBezTo>
                      <a:pt x="371457" y="80464"/>
                      <a:pt x="375721" y="76200"/>
                      <a:pt x="380982" y="76200"/>
                    </a:cubicBezTo>
                    <a:lnTo>
                      <a:pt x="552432" y="76200"/>
                    </a:lnTo>
                    <a:cubicBezTo>
                      <a:pt x="568214" y="76200"/>
                      <a:pt x="581007" y="63407"/>
                      <a:pt x="581007" y="47625"/>
                    </a:cubicBezTo>
                    <a:cubicBezTo>
                      <a:pt x="581007" y="31843"/>
                      <a:pt x="568214" y="19050"/>
                      <a:pt x="552432" y="19050"/>
                    </a:cubicBezTo>
                    <a:lnTo>
                      <a:pt x="323832" y="19050"/>
                    </a:lnTo>
                    <a:cubicBezTo>
                      <a:pt x="309751" y="19177"/>
                      <a:pt x="295951" y="23013"/>
                      <a:pt x="283827" y="30175"/>
                    </a:cubicBezTo>
                    <a:lnTo>
                      <a:pt x="13641" y="160096"/>
                    </a:lnTo>
                    <a:cubicBezTo>
                      <a:pt x="12353" y="160724"/>
                      <a:pt x="10939" y="161050"/>
                      <a:pt x="9507" y="161049"/>
                    </a:cubicBezTo>
                    <a:close/>
                  </a:path>
                </a:pathLst>
              </a:custGeom>
              <a:solidFill>
                <a:schemeClr val="bg1"/>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9859D3B7-A49A-456A-84F8-997B01E840B0}"/>
                  </a:ext>
                </a:extLst>
              </p:cNvPr>
              <p:cNvSpPr/>
              <p:nvPr/>
            </p:nvSpPr>
            <p:spPr>
              <a:xfrm>
                <a:off x="10106172" y="1999189"/>
                <a:ext cx="723898" cy="371578"/>
              </a:xfrm>
              <a:custGeom>
                <a:avLst/>
                <a:gdLst>
                  <a:gd name="connsiteX0" fmla="*/ 9523 w 723898"/>
                  <a:gd name="connsiteY0" fmla="*/ 371579 h 371578"/>
                  <a:gd name="connsiteX1" fmla="*/ 0 w 723898"/>
                  <a:gd name="connsiteY1" fmla="*/ 362052 h 371578"/>
                  <a:gd name="connsiteX2" fmla="*/ 2789 w 723898"/>
                  <a:gd name="connsiteY2" fmla="*/ 355319 h 371578"/>
                  <a:gd name="connsiteX3" fmla="*/ 238123 w 723898"/>
                  <a:gd name="connsiteY3" fmla="*/ 266804 h 371578"/>
                  <a:gd name="connsiteX4" fmla="*/ 416241 w 723898"/>
                  <a:gd name="connsiteY4" fmla="*/ 266804 h 371578"/>
                  <a:gd name="connsiteX5" fmla="*/ 433557 w 723898"/>
                  <a:gd name="connsiteY5" fmla="*/ 260965 h 371578"/>
                  <a:gd name="connsiteX6" fmla="*/ 694828 w 723898"/>
                  <a:gd name="connsiteY6" fmla="*/ 69941 h 371578"/>
                  <a:gd name="connsiteX7" fmla="*/ 704848 w 723898"/>
                  <a:gd name="connsiteY7" fmla="*/ 47643 h 371578"/>
                  <a:gd name="connsiteX8" fmla="*/ 676273 w 723898"/>
                  <a:gd name="connsiteY8" fmla="*/ 19068 h 371578"/>
                  <a:gd name="connsiteX9" fmla="*/ 661557 w 723898"/>
                  <a:gd name="connsiteY9" fmla="*/ 23183 h 371578"/>
                  <a:gd name="connsiteX10" fmla="*/ 498156 w 723898"/>
                  <a:gd name="connsiteY10" fmla="*/ 116880 h 371578"/>
                  <a:gd name="connsiteX11" fmla="*/ 485232 w 723898"/>
                  <a:gd name="connsiteY11" fmla="*/ 113080 h 371578"/>
                  <a:gd name="connsiteX12" fmla="*/ 488688 w 723898"/>
                  <a:gd name="connsiteY12" fmla="*/ 100354 h 371578"/>
                  <a:gd name="connsiteX13" fmla="*/ 651565 w 723898"/>
                  <a:gd name="connsiteY13" fmla="*/ 7009 h 371578"/>
                  <a:gd name="connsiteX14" fmla="*/ 676273 w 723898"/>
                  <a:gd name="connsiteY14" fmla="*/ 8 h 371578"/>
                  <a:gd name="connsiteX15" fmla="*/ 723898 w 723898"/>
                  <a:gd name="connsiteY15" fmla="*/ 47633 h 371578"/>
                  <a:gd name="connsiteX16" fmla="*/ 707820 w 723898"/>
                  <a:gd name="connsiteY16" fmla="*/ 83924 h 371578"/>
                  <a:gd name="connsiteX17" fmla="*/ 706696 w 723898"/>
                  <a:gd name="connsiteY17" fmla="*/ 84876 h 371578"/>
                  <a:gd name="connsiteX18" fmla="*/ 444758 w 723898"/>
                  <a:gd name="connsiteY18" fmla="*/ 276386 h 371578"/>
                  <a:gd name="connsiteX19" fmla="*/ 416241 w 723898"/>
                  <a:gd name="connsiteY19" fmla="*/ 285854 h 371578"/>
                  <a:gd name="connsiteX20" fmla="*/ 238123 w 723898"/>
                  <a:gd name="connsiteY20" fmla="*/ 285854 h 371578"/>
                  <a:gd name="connsiteX21" fmla="*/ 16248 w 723898"/>
                  <a:gd name="connsiteY21" fmla="*/ 368816 h 371578"/>
                  <a:gd name="connsiteX22" fmla="*/ 9523 w 723898"/>
                  <a:gd name="connsiteY22" fmla="*/ 371579 h 37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3898" h="371578">
                    <a:moveTo>
                      <a:pt x="9523" y="371579"/>
                    </a:moveTo>
                    <a:cubicBezTo>
                      <a:pt x="4262" y="371578"/>
                      <a:pt x="-1" y="367312"/>
                      <a:pt x="0" y="362052"/>
                    </a:cubicBezTo>
                    <a:cubicBezTo>
                      <a:pt x="1" y="359527"/>
                      <a:pt x="1004" y="357105"/>
                      <a:pt x="2789" y="355319"/>
                    </a:cubicBezTo>
                    <a:cubicBezTo>
                      <a:pt x="61530" y="296569"/>
                      <a:pt x="140711" y="266804"/>
                      <a:pt x="238123" y="266804"/>
                    </a:cubicBezTo>
                    <a:lnTo>
                      <a:pt x="416241" y="266804"/>
                    </a:lnTo>
                    <a:cubicBezTo>
                      <a:pt x="422491" y="266773"/>
                      <a:pt x="428565" y="264725"/>
                      <a:pt x="433557" y="260965"/>
                    </a:cubicBezTo>
                    <a:lnTo>
                      <a:pt x="694828" y="69941"/>
                    </a:lnTo>
                    <a:cubicBezTo>
                      <a:pt x="700894" y="64061"/>
                      <a:pt x="704480" y="56083"/>
                      <a:pt x="704848" y="47643"/>
                    </a:cubicBezTo>
                    <a:cubicBezTo>
                      <a:pt x="704848" y="31861"/>
                      <a:pt x="692055" y="19068"/>
                      <a:pt x="676273" y="19068"/>
                    </a:cubicBezTo>
                    <a:cubicBezTo>
                      <a:pt x="671064" y="18916"/>
                      <a:pt x="665932" y="20352"/>
                      <a:pt x="661557" y="23183"/>
                    </a:cubicBezTo>
                    <a:lnTo>
                      <a:pt x="498156" y="116880"/>
                    </a:lnTo>
                    <a:cubicBezTo>
                      <a:pt x="493538" y="119399"/>
                      <a:pt x="487751" y="117698"/>
                      <a:pt x="485232" y="113080"/>
                    </a:cubicBezTo>
                    <a:cubicBezTo>
                      <a:pt x="482787" y="108597"/>
                      <a:pt x="484311" y="102984"/>
                      <a:pt x="488688" y="100354"/>
                    </a:cubicBezTo>
                    <a:lnTo>
                      <a:pt x="651565" y="7009"/>
                    </a:lnTo>
                    <a:cubicBezTo>
                      <a:pt x="658923" y="2274"/>
                      <a:pt x="667524" y="-162"/>
                      <a:pt x="676273" y="8"/>
                    </a:cubicBezTo>
                    <a:cubicBezTo>
                      <a:pt x="702563" y="40"/>
                      <a:pt x="723867" y="21343"/>
                      <a:pt x="723898" y="47633"/>
                    </a:cubicBezTo>
                    <a:cubicBezTo>
                      <a:pt x="723583" y="61388"/>
                      <a:pt x="717796" y="74449"/>
                      <a:pt x="707820" y="83924"/>
                    </a:cubicBezTo>
                    <a:lnTo>
                      <a:pt x="706696" y="84876"/>
                    </a:lnTo>
                    <a:lnTo>
                      <a:pt x="444758" y="276386"/>
                    </a:lnTo>
                    <a:cubicBezTo>
                      <a:pt x="436506" y="282503"/>
                      <a:pt x="426513" y="285820"/>
                      <a:pt x="416241" y="285854"/>
                    </a:cubicBezTo>
                    <a:lnTo>
                      <a:pt x="238123" y="285854"/>
                    </a:lnTo>
                    <a:cubicBezTo>
                      <a:pt x="145931" y="285854"/>
                      <a:pt x="71274" y="313771"/>
                      <a:pt x="16248" y="368816"/>
                    </a:cubicBezTo>
                    <a:cubicBezTo>
                      <a:pt x="14460" y="370590"/>
                      <a:pt x="12042" y="371583"/>
                      <a:pt x="9523" y="371579"/>
                    </a:cubicBezTo>
                    <a:close/>
                  </a:path>
                </a:pathLst>
              </a:custGeom>
              <a:solidFill>
                <a:schemeClr val="bg1"/>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46826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left)">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left)">
                                      <p:cBhvr>
                                        <p:cTn id="18" dur="500"/>
                                        <p:tgtEl>
                                          <p:spTgt spid="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wipe(left)">
                                      <p:cBhvr>
                                        <p:cTn id="26" dur="500"/>
                                        <p:tgtEl>
                                          <p:spTgt spid="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animEffect transition="in" filter="wipe(left)">
                                      <p:cBhvr>
                                        <p:cTn id="34"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3" grpId="0"/>
      <p:bldP spid="51" grpId="0"/>
      <p:bldP spid="5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E98A8F-848B-46D3-A54F-597CD848BCCD}"/>
              </a:ext>
            </a:extLst>
          </p:cNvPr>
          <p:cNvSpPr>
            <a:spLocks noGrp="1"/>
          </p:cNvSpPr>
          <p:nvPr>
            <p:ph type="title"/>
          </p:nvPr>
        </p:nvSpPr>
        <p:spPr/>
        <p:txBody>
          <a:bodyPr/>
          <a:lstStyle/>
          <a:p>
            <a:r>
              <a:rPr lang="en-US" dirty="0">
                <a:solidFill>
                  <a:schemeClr val="accent2"/>
                </a:solidFill>
              </a:rPr>
              <a:t>SOCIAL STYLE Model</a:t>
            </a:r>
            <a:r>
              <a:rPr lang="en-US" baseline="30000" dirty="0">
                <a:solidFill>
                  <a:schemeClr val="accent2"/>
                </a:solidFill>
              </a:rPr>
              <a:t>™</a:t>
            </a:r>
          </a:p>
        </p:txBody>
      </p:sp>
      <p:sp>
        <p:nvSpPr>
          <p:cNvPr id="3" name="Slide Number Placeholder 2">
            <a:extLst>
              <a:ext uri="{FF2B5EF4-FFF2-40B4-BE49-F238E27FC236}">
                <a16:creationId xmlns:a16="http://schemas.microsoft.com/office/drawing/2014/main" id="{ADC8EA2E-D8A9-42C1-AA00-1FE56CDF16B7}"/>
              </a:ext>
            </a:extLst>
          </p:cNvPr>
          <p:cNvSpPr>
            <a:spLocks noGrp="1"/>
          </p:cNvSpPr>
          <p:nvPr>
            <p:ph type="sldNum" sz="quarter" idx="12"/>
          </p:nvPr>
        </p:nvSpPr>
        <p:spPr>
          <a:xfrm>
            <a:off x="9263063" y="6323465"/>
            <a:ext cx="2743200" cy="282575"/>
          </a:xfrm>
        </p:spPr>
        <p:txBody>
          <a:bodyPr/>
          <a:lstStyle/>
          <a:p>
            <a:fld id="{1B1CF60C-C85D-47C0-8597-E3BF95F18FA3}" type="slidenum">
              <a:rPr lang="en-US" smtClean="0"/>
              <a:t>20</a:t>
            </a:fld>
            <a:endParaRPr lang="en-US"/>
          </a:p>
        </p:txBody>
      </p:sp>
      <p:sp>
        <p:nvSpPr>
          <p:cNvPr id="4" name="Footer Placeholder 3">
            <a:extLst>
              <a:ext uri="{FF2B5EF4-FFF2-40B4-BE49-F238E27FC236}">
                <a16:creationId xmlns:a16="http://schemas.microsoft.com/office/drawing/2014/main" id="{45538CE4-DC8F-4644-8FF5-422D8561665F}"/>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2007065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a:lstStyle/>
          <a:p>
            <a:r>
              <a:rPr lang="en-US" dirty="0"/>
              <a:t> </a:t>
            </a:r>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687763" cy="871744"/>
          </a:xfrm>
        </p:spPr>
        <p:txBody>
          <a:bodyPr/>
          <a:lstStyle/>
          <a:p>
            <a:r>
              <a:rPr lang="en-US" dirty="0"/>
              <a:t>SOCIAL STYLE Model</a:t>
            </a:r>
            <a:endParaRPr lang="en-US" baseline="30000"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a:lstStyle/>
          <a:p>
            <a:pPr algn="l"/>
            <a:r>
              <a:rPr lang="en-US" dirty="0"/>
              <a:t>© The TRACOM Corporation. All Rights Reserved.</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en-US" smtClean="0"/>
              <a:t>21</a:t>
            </a:fld>
            <a:endParaRPr lang="en-US"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Controls</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Emotes</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854099" y="2927667"/>
            <a:ext cx="715645"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Asks</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7" y="2922641"/>
            <a:ext cx="591664"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Tells</a:t>
            </a:r>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709431" y="1435469"/>
            <a:ext cx="2078918" cy="1151467"/>
            <a:chOff x="6133585" y="1655351"/>
            <a:chExt cx="1718413" cy="1151467"/>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Ask Assertive</a:t>
              </a:r>
              <a:br>
                <a:rPr lang="en-US" dirty="0">
                  <a:solidFill>
                    <a:schemeClr val="tx2"/>
                  </a:solidFill>
                </a:rPr>
              </a:br>
              <a:r>
                <a:rPr lang="en-US" dirty="0">
                  <a:solidFill>
                    <a:schemeClr val="tx2"/>
                  </a:solidFill>
                </a:rPr>
                <a:t>More Controlled</a:t>
              </a:r>
            </a:p>
            <a:p>
              <a:pPr>
                <a:lnSpc>
                  <a:spcPct val="85000"/>
                </a:lnSpc>
              </a:pPr>
              <a:endParaRPr lang="en-US" dirty="0">
                <a:solidFill>
                  <a:schemeClr val="accent6"/>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Analytical</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err="1">
                <a:solidFill>
                  <a:schemeClr val="bg1"/>
                </a:solidFill>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435469"/>
            <a:ext cx="2100019" cy="1151467"/>
            <a:chOff x="6133771" y="1655351"/>
            <a:chExt cx="1718227" cy="1151467"/>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655351"/>
              <a:ext cx="1474189" cy="1151467"/>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Tell Assertive</a:t>
              </a:r>
              <a:br>
                <a:rPr lang="en-US" dirty="0">
                  <a:solidFill>
                    <a:schemeClr val="tx2"/>
                  </a:solidFill>
                </a:rPr>
              </a:br>
              <a:r>
                <a:rPr lang="en-US" dirty="0">
                  <a:solidFill>
                    <a:schemeClr val="tx2"/>
                  </a:solidFill>
                </a:rPr>
                <a:t>More Controlled</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Driving</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err="1">
                <a:solidFill>
                  <a:schemeClr val="bg1"/>
                </a:solidFill>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709431" y="3632775"/>
            <a:ext cx="2078917" cy="1151467"/>
            <a:chOff x="6133585" y="1655351"/>
            <a:chExt cx="1718413" cy="1151467"/>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Ask Assertive</a:t>
              </a:r>
              <a:br>
                <a:rPr lang="en-US" dirty="0">
                  <a:solidFill>
                    <a:schemeClr val="tx2"/>
                  </a:solidFill>
                </a:rPr>
              </a:br>
              <a:r>
                <a:rPr lang="en-US" dirty="0">
                  <a:solidFill>
                    <a:schemeClr val="tx2"/>
                  </a:solidFill>
                </a:rPr>
                <a:t>More Emoting</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Amiable</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err="1">
                <a:solidFill>
                  <a:schemeClr val="bg1"/>
                </a:solidFill>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4" y="3632775"/>
            <a:ext cx="2100019" cy="1151467"/>
            <a:chOff x="6133771" y="1655351"/>
            <a:chExt cx="1718227" cy="1151467"/>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Tell Assertive</a:t>
              </a:r>
              <a:br>
                <a:rPr lang="en-US" dirty="0">
                  <a:solidFill>
                    <a:schemeClr val="tx2"/>
                  </a:solidFill>
                </a:rPr>
              </a:br>
              <a:r>
                <a:rPr lang="en-US" dirty="0">
                  <a:solidFill>
                    <a:schemeClr val="tx2"/>
                  </a:solidFill>
                </a:rPr>
                <a:t>More Emoting</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Expressive</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err="1">
                <a:solidFill>
                  <a:schemeClr val="bg1"/>
                </a:solidFill>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a:p>
          </p:txBody>
        </p:sp>
      </p:grpSp>
    </p:spTree>
    <p:extLst>
      <p:ext uri="{BB962C8B-B14F-4D97-AF65-F5344CB8AC3E}">
        <p14:creationId xmlns:p14="http://schemas.microsoft.com/office/powerpoint/2010/main" val="2328082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35429" y="228600"/>
            <a:ext cx="3642860" cy="1995488"/>
          </a:xfrm>
        </p:spPr>
        <p:txBody>
          <a:bodyPr/>
          <a:lstStyle/>
          <a:p>
            <a:r>
              <a:rPr lang="en-US" dirty="0"/>
              <a:t>SOCIAL STYLE Descriptions</a:t>
            </a:r>
            <a:endParaRPr lang="en-US"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a:lstStyle/>
          <a:p>
            <a:r>
              <a:rPr lang="en-US"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a:lstStyle/>
          <a:p>
            <a:pPr algn="l"/>
            <a:r>
              <a:rPr lang="en-US" dirty="0"/>
              <a:t>© The TRACOM Corporation. All Rights Reserved.</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en-US" smtClean="0"/>
              <a:t>22</a:t>
            </a:fld>
            <a:endParaRPr lang="en-US"/>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Controls</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Emotes</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Asks</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Tells</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140450" y="1218532"/>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r">
              <a:lnSpc>
                <a:spcPct val="85000"/>
              </a:lnSpc>
            </a:pPr>
            <a:r>
              <a:rPr lang="en-US" dirty="0">
                <a:solidFill>
                  <a:schemeClr val="tx2"/>
                </a:solidFill>
                <a:latin typeface="Arial Black" panose="020B0A04020102020204" pitchFamily="34" charset="0"/>
              </a:rPr>
              <a:t>Analytical</a:t>
            </a:r>
            <a:br>
              <a:rPr lang="en-US" dirty="0">
                <a:solidFill>
                  <a:schemeClr val="tx2"/>
                </a:solidFill>
                <a:latin typeface="Arial Black" panose="020B0A04020102020204" pitchFamily="34" charset="0"/>
              </a:rPr>
            </a:br>
            <a:endParaRPr lang="en-US" dirty="0">
              <a:solidFill>
                <a:schemeClr val="bg2">
                  <a:lumMod val="90000"/>
                </a:schemeClr>
              </a:solidFill>
              <a:latin typeface="Arial Black" panose="020B0A04020102020204" pitchFamily="34" charset="0"/>
            </a:endParaRPr>
          </a:p>
          <a:p>
            <a:pPr algn="r">
              <a:lnSpc>
                <a:spcPct val="85000"/>
              </a:lnSpc>
            </a:pPr>
            <a:r>
              <a:rPr lang="en-US" dirty="0">
                <a:solidFill>
                  <a:schemeClr val="bg2">
                    <a:lumMod val="90000"/>
                  </a:schemeClr>
                </a:solidFill>
              </a:rPr>
              <a:t>Serious</a:t>
            </a:r>
          </a:p>
          <a:p>
            <a:pPr algn="r">
              <a:lnSpc>
                <a:spcPct val="85000"/>
              </a:lnSpc>
            </a:pPr>
            <a:r>
              <a:rPr lang="en-US" dirty="0">
                <a:solidFill>
                  <a:schemeClr val="bg2">
                    <a:lumMod val="90000"/>
                  </a:schemeClr>
                </a:solidFill>
              </a:rPr>
              <a:t>Exacting</a:t>
            </a:r>
          </a:p>
          <a:p>
            <a:pPr algn="r">
              <a:lnSpc>
                <a:spcPct val="85000"/>
              </a:lnSpc>
            </a:pPr>
            <a:r>
              <a:rPr lang="en-US" dirty="0">
                <a:solidFill>
                  <a:schemeClr val="bg2">
                    <a:lumMod val="90000"/>
                  </a:schemeClr>
                </a:solidFill>
              </a:rPr>
              <a:t>Logical</a:t>
            </a:r>
          </a:p>
          <a:p>
            <a:pPr algn="r">
              <a:lnSpc>
                <a:spcPct val="85000"/>
              </a:lnSpc>
            </a:pPr>
            <a:r>
              <a:rPr lang="en-US" dirty="0">
                <a:solidFill>
                  <a:schemeClr val="bg2">
                    <a:lumMod val="90000"/>
                  </a:schemeClr>
                </a:solidFill>
              </a:rPr>
              <a:t>Indecisive</a:t>
            </a:r>
          </a:p>
          <a:p>
            <a:pPr>
              <a:lnSpc>
                <a:spcPct val="85000"/>
              </a:lnSpc>
            </a:pPr>
            <a:endParaRPr lang="en-US"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6140450" y="3576520"/>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r">
              <a:lnSpc>
                <a:spcPct val="85000"/>
              </a:lnSpc>
            </a:pPr>
            <a:r>
              <a:rPr lang="en-US" dirty="0">
                <a:solidFill>
                  <a:schemeClr val="tx2"/>
                </a:solidFill>
                <a:latin typeface="Arial Black" panose="020B0A04020102020204" pitchFamily="34" charset="0"/>
              </a:rPr>
              <a:t>Amiable</a:t>
            </a:r>
          </a:p>
          <a:p>
            <a:pPr algn="r">
              <a:lnSpc>
                <a:spcPct val="85000"/>
              </a:lnSpc>
            </a:pPr>
            <a:endParaRPr lang="en-US" dirty="0">
              <a:solidFill>
                <a:schemeClr val="tx2"/>
              </a:solidFill>
              <a:latin typeface="Arial Black" panose="020B0A04020102020204" pitchFamily="34" charset="0"/>
            </a:endParaRPr>
          </a:p>
          <a:p>
            <a:pPr algn="r">
              <a:lnSpc>
                <a:spcPct val="85000"/>
              </a:lnSpc>
            </a:pPr>
            <a:r>
              <a:rPr lang="en-US" dirty="0">
                <a:solidFill>
                  <a:schemeClr val="bg2">
                    <a:lumMod val="90000"/>
                  </a:schemeClr>
                </a:solidFill>
              </a:rPr>
              <a:t>Supportive</a:t>
            </a:r>
          </a:p>
          <a:p>
            <a:pPr algn="r">
              <a:lnSpc>
                <a:spcPct val="85000"/>
              </a:lnSpc>
            </a:pPr>
            <a:r>
              <a:rPr lang="en-US" dirty="0">
                <a:solidFill>
                  <a:schemeClr val="bg2">
                    <a:lumMod val="90000"/>
                  </a:schemeClr>
                </a:solidFill>
              </a:rPr>
              <a:t>Dependable</a:t>
            </a:r>
          </a:p>
          <a:p>
            <a:pPr algn="r">
              <a:lnSpc>
                <a:spcPct val="85000"/>
              </a:lnSpc>
            </a:pPr>
            <a:r>
              <a:rPr lang="en-US" dirty="0">
                <a:solidFill>
                  <a:schemeClr val="bg2">
                    <a:lumMod val="90000"/>
                  </a:schemeClr>
                </a:solidFill>
              </a:rPr>
              <a:t>Open</a:t>
            </a:r>
          </a:p>
          <a:p>
            <a:pPr algn="r">
              <a:lnSpc>
                <a:spcPct val="85000"/>
              </a:lnSpc>
            </a:pPr>
            <a:r>
              <a:rPr lang="en-US" dirty="0">
                <a:solidFill>
                  <a:schemeClr val="bg2">
                    <a:lumMod val="90000"/>
                  </a:schemeClr>
                </a:solidFill>
              </a:rPr>
              <a:t>Pliable</a:t>
            </a:r>
          </a:p>
          <a:p>
            <a:pPr>
              <a:lnSpc>
                <a:spcPct val="85000"/>
              </a:lnSpc>
            </a:pPr>
            <a:endParaRPr lang="en-US"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5" y="1218532"/>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ct val="85000"/>
              </a:lnSpc>
            </a:pPr>
            <a:r>
              <a:rPr lang="en-US" dirty="0">
                <a:solidFill>
                  <a:schemeClr val="tx2"/>
                </a:solidFill>
                <a:latin typeface="Arial Black" panose="020B0A04020102020204" pitchFamily="34" charset="0"/>
              </a:rPr>
              <a:t>Driving</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bg2">
                    <a:lumMod val="90000"/>
                  </a:schemeClr>
                </a:solidFill>
              </a:rPr>
              <a:t>Independent</a:t>
            </a:r>
          </a:p>
          <a:p>
            <a:pPr>
              <a:lnSpc>
                <a:spcPct val="85000"/>
              </a:lnSpc>
            </a:pPr>
            <a:r>
              <a:rPr lang="en-US" dirty="0">
                <a:solidFill>
                  <a:schemeClr val="bg2">
                    <a:lumMod val="90000"/>
                  </a:schemeClr>
                </a:solidFill>
              </a:rPr>
              <a:t>Formal</a:t>
            </a:r>
          </a:p>
          <a:p>
            <a:pPr>
              <a:lnSpc>
                <a:spcPct val="85000"/>
              </a:lnSpc>
            </a:pPr>
            <a:r>
              <a:rPr lang="en-US" dirty="0">
                <a:solidFill>
                  <a:schemeClr val="bg2">
                    <a:lumMod val="90000"/>
                  </a:schemeClr>
                </a:solidFill>
              </a:rPr>
              <a:t>Practical</a:t>
            </a:r>
          </a:p>
          <a:p>
            <a:pPr>
              <a:lnSpc>
                <a:spcPct val="85000"/>
              </a:lnSpc>
            </a:pPr>
            <a:r>
              <a:rPr lang="en-US" dirty="0">
                <a:solidFill>
                  <a:schemeClr val="bg2">
                    <a:lumMod val="90000"/>
                  </a:schemeClr>
                </a:solidFill>
              </a:rPr>
              <a:t>Dominating</a:t>
            </a:r>
          </a:p>
          <a:p>
            <a:pPr>
              <a:lnSpc>
                <a:spcPct val="85000"/>
              </a:lnSpc>
            </a:pPr>
            <a:endParaRPr lang="en-US" dirty="0">
              <a:solidFill>
                <a:schemeClr val="tx2"/>
              </a:solidFill>
              <a:latin typeface="Arial Black" panose="020B0A04020102020204" pitchFamily="34" charset="0"/>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5" y="3576520"/>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ct val="85000"/>
              </a:lnSpc>
            </a:pPr>
            <a:r>
              <a:rPr lang="en-US" dirty="0">
                <a:solidFill>
                  <a:schemeClr val="tx2"/>
                </a:solidFill>
                <a:latin typeface="Arial Black" panose="020B0A04020102020204" pitchFamily="34" charset="0"/>
              </a:rPr>
              <a:t>Expressive</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bg2">
                    <a:lumMod val="90000"/>
                  </a:schemeClr>
                </a:solidFill>
              </a:rPr>
              <a:t>Forceful</a:t>
            </a:r>
          </a:p>
          <a:p>
            <a:pPr>
              <a:lnSpc>
                <a:spcPct val="85000"/>
              </a:lnSpc>
            </a:pPr>
            <a:r>
              <a:rPr lang="en-US" dirty="0">
                <a:solidFill>
                  <a:schemeClr val="bg2">
                    <a:lumMod val="90000"/>
                  </a:schemeClr>
                </a:solidFill>
              </a:rPr>
              <a:t>Animated</a:t>
            </a:r>
          </a:p>
          <a:p>
            <a:pPr>
              <a:lnSpc>
                <a:spcPct val="85000"/>
              </a:lnSpc>
            </a:pPr>
            <a:r>
              <a:rPr lang="en-US" dirty="0">
                <a:solidFill>
                  <a:schemeClr val="bg2">
                    <a:lumMod val="90000"/>
                  </a:schemeClr>
                </a:solidFill>
              </a:rPr>
              <a:t>Adventurous</a:t>
            </a:r>
          </a:p>
          <a:p>
            <a:pPr>
              <a:lnSpc>
                <a:spcPct val="85000"/>
              </a:lnSpc>
            </a:pPr>
            <a:r>
              <a:rPr lang="en-US" dirty="0">
                <a:solidFill>
                  <a:schemeClr val="bg2">
                    <a:lumMod val="90000"/>
                  </a:schemeClr>
                </a:solidFill>
              </a:rPr>
              <a:t>Impulsive</a:t>
            </a:r>
          </a:p>
          <a:p>
            <a:pPr>
              <a:lnSpc>
                <a:spcPct val="85000"/>
              </a:lnSpc>
            </a:pPr>
            <a:endParaRPr lang="en-US" dirty="0">
              <a:solidFill>
                <a:schemeClr val="tx2"/>
              </a:solidFill>
              <a:latin typeface="Arial Black" panose="020B0A04020102020204" pitchFamily="34" charset="0"/>
            </a:endParaRPr>
          </a:p>
        </p:txBody>
      </p:sp>
    </p:spTree>
    <p:extLst>
      <p:ext uri="{BB962C8B-B14F-4D97-AF65-F5344CB8AC3E}">
        <p14:creationId xmlns:p14="http://schemas.microsoft.com/office/powerpoint/2010/main" val="653021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32"/>
                                        </p:tgtEl>
                                        <p:attrNameLst>
                                          <p:attrName>style.color</p:attrName>
                                        </p:attrNameLst>
                                      </p:cBhvr>
                                      <p:to>
                                        <a:srgbClr val="444A4A"/>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500" fill="hold"/>
                                        <p:tgtEl>
                                          <p:spTgt spid="33"/>
                                        </p:tgtEl>
                                        <p:attrNameLst>
                                          <p:attrName>style.color</p:attrName>
                                        </p:attrNameLst>
                                      </p:cBhvr>
                                      <p:to>
                                        <a:srgbClr val="444A4A"/>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500" fill="hold"/>
                                        <p:tgtEl>
                                          <p:spTgt spid="31"/>
                                        </p:tgtEl>
                                        <p:attrNameLst>
                                          <p:attrName>style.color</p:attrName>
                                        </p:attrNameLst>
                                      </p:cBhvr>
                                      <p:to>
                                        <a:srgbClr val="444A4A"/>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500" fill="hold"/>
                                        <p:tgtEl>
                                          <p:spTgt spid="18"/>
                                        </p:tgtEl>
                                        <p:attrNameLst>
                                          <p:attrName>style.color</p:attrName>
                                        </p:attrNameLst>
                                      </p:cBhvr>
                                      <p:to>
                                        <a:srgbClr val="444A4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1" grpId="0" animBg="1"/>
      <p:bldP spid="32" grpId="0"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a:lstStyle/>
          <a:p>
            <a:r>
              <a:rPr lang="en-US" dirty="0"/>
              <a:t>Style in Action</a:t>
            </a: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en-US" smtClean="0"/>
              <a:t>23</a:t>
            </a:fld>
            <a:endParaRPr lang="en-US"/>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a:lstStyle/>
          <a:p>
            <a:pPr algn="l"/>
            <a:r>
              <a:rPr lang="en-US"/>
              <a:t>© The TRACOM Corporation. All Rights Reserved.</a:t>
            </a:r>
            <a:endParaRPr lang="en-US" dirty="0"/>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28600" y="2316164"/>
            <a:ext cx="3497239" cy="1970578"/>
          </a:xfrm>
        </p:spPr>
        <p:txBody>
          <a:bodyPr anchor="ctr"/>
          <a:lstStyle/>
          <a:p>
            <a:pPr algn="r">
              <a:spcBef>
                <a:spcPct val="0"/>
              </a:spcBef>
              <a:buClrTx/>
              <a:buSzTx/>
              <a:buFontTx/>
              <a:buNone/>
            </a:pPr>
            <a:r>
              <a:rPr lang="en-US" altLang="en-US" sz="2400" dirty="0">
                <a:cs typeface="+mn-cs"/>
              </a:rPr>
              <a:t>What Style is each Character?</a:t>
            </a:r>
          </a:p>
        </p:txBody>
      </p:sp>
      <p:cxnSp>
        <p:nvCxnSpPr>
          <p:cNvPr id="23" name="Straight Connector 22">
            <a:extLst>
              <a:ext uri="{FF2B5EF4-FFF2-40B4-BE49-F238E27FC236}">
                <a16:creationId xmlns:a16="http://schemas.microsoft.com/office/drawing/2014/main" id="{30B625A6-BF9E-480D-BC62-E6A7413094D4}"/>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6CDAC6F-190D-47B8-AE4F-AE913640FC80}"/>
              </a:ext>
            </a:extLst>
          </p:cNvPr>
          <p:cNvGrpSpPr/>
          <p:nvPr/>
        </p:nvGrpSpPr>
        <p:grpSpPr>
          <a:xfrm>
            <a:off x="4411120" y="2343386"/>
            <a:ext cx="1407123" cy="2262770"/>
            <a:chOff x="4411120" y="2343386"/>
            <a:chExt cx="1407123" cy="2262770"/>
          </a:xfrm>
        </p:grpSpPr>
        <p:pic>
          <p:nvPicPr>
            <p:cNvPr id="28" name="Picture 27" descr="A person in a suit&#10;&#10;Description automatically generated with medium confidence">
              <a:extLst>
                <a:ext uri="{FF2B5EF4-FFF2-40B4-BE49-F238E27FC236}">
                  <a16:creationId xmlns:a16="http://schemas.microsoft.com/office/drawing/2014/main" id="{E3D56133-5214-424D-A1C1-0D5C4B70C1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2343386"/>
              <a:ext cx="1407123" cy="1943355"/>
            </a:xfrm>
            <a:prstGeom prst="rect">
              <a:avLst/>
            </a:prstGeom>
          </p:spPr>
        </p:pic>
        <p:sp>
          <p:nvSpPr>
            <p:cNvPr id="24" name="TextBox 23">
              <a:extLst>
                <a:ext uri="{FF2B5EF4-FFF2-40B4-BE49-F238E27FC236}">
                  <a16:creationId xmlns:a16="http://schemas.microsoft.com/office/drawing/2014/main" id="{AAC894DF-D4FF-4A8A-8483-F38E5306A064}"/>
                </a:ext>
              </a:extLst>
            </p:cNvPr>
            <p:cNvSpPr txBox="1"/>
            <p:nvPr/>
          </p:nvSpPr>
          <p:spPr>
            <a:xfrm>
              <a:off x="4730018" y="4329157"/>
              <a:ext cx="769326" cy="276999"/>
            </a:xfrm>
            <a:prstGeom prst="rect">
              <a:avLst/>
            </a:prstGeom>
            <a:noFill/>
          </p:spPr>
          <p:txBody>
            <a:bodyPr wrap="square" lIns="0" tIns="0" rIns="0" bIns="0">
              <a:noAutofit/>
            </a:bodyPr>
            <a:lstStyle/>
            <a:p>
              <a:pPr algn="ctr"/>
              <a:r>
                <a:rPr lang="en-US" dirty="0"/>
                <a:t> Kyle</a:t>
              </a:r>
            </a:p>
          </p:txBody>
        </p:sp>
      </p:grpSp>
      <p:grpSp>
        <p:nvGrpSpPr>
          <p:cNvPr id="3" name="Group 2">
            <a:extLst>
              <a:ext uri="{FF2B5EF4-FFF2-40B4-BE49-F238E27FC236}">
                <a16:creationId xmlns:a16="http://schemas.microsoft.com/office/drawing/2014/main" id="{92850278-CAD2-488C-8528-8D3F49E6321C}"/>
              </a:ext>
            </a:extLst>
          </p:cNvPr>
          <p:cNvGrpSpPr/>
          <p:nvPr/>
        </p:nvGrpSpPr>
        <p:grpSpPr>
          <a:xfrm>
            <a:off x="6375947" y="2343386"/>
            <a:ext cx="1394200" cy="2262771"/>
            <a:chOff x="6375947" y="2343386"/>
            <a:chExt cx="1394200" cy="2262771"/>
          </a:xfrm>
        </p:grpSpPr>
        <p:pic>
          <p:nvPicPr>
            <p:cNvPr id="29" name="Picture 28" descr="A person in a suit&#10;&#10;Description automatically generated with low confidence">
              <a:extLst>
                <a:ext uri="{FF2B5EF4-FFF2-40B4-BE49-F238E27FC236}">
                  <a16:creationId xmlns:a16="http://schemas.microsoft.com/office/drawing/2014/main" id="{68FB0EBD-B1F7-435D-8751-E6D8213566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2343386"/>
              <a:ext cx="1394200" cy="1947672"/>
            </a:xfrm>
            <a:prstGeom prst="rect">
              <a:avLst/>
            </a:prstGeom>
          </p:spPr>
        </p:pic>
        <p:sp>
          <p:nvSpPr>
            <p:cNvPr id="25" name="TextBox 24">
              <a:extLst>
                <a:ext uri="{FF2B5EF4-FFF2-40B4-BE49-F238E27FC236}">
                  <a16:creationId xmlns:a16="http://schemas.microsoft.com/office/drawing/2014/main" id="{D72C49A1-7182-426A-B798-093F1642D6EF}"/>
                </a:ext>
              </a:extLst>
            </p:cNvPr>
            <p:cNvSpPr txBox="1"/>
            <p:nvPr/>
          </p:nvSpPr>
          <p:spPr>
            <a:xfrm>
              <a:off x="6688999" y="4329158"/>
              <a:ext cx="768096" cy="276999"/>
            </a:xfrm>
            <a:prstGeom prst="rect">
              <a:avLst/>
            </a:prstGeom>
            <a:noFill/>
          </p:spPr>
          <p:txBody>
            <a:bodyPr wrap="square" lIns="0" tIns="0" rIns="0" bIns="0">
              <a:noAutofit/>
            </a:bodyPr>
            <a:lstStyle/>
            <a:p>
              <a:pPr algn="ctr"/>
              <a:r>
                <a:rPr lang="en-US" dirty="0"/>
                <a:t> Lana</a:t>
              </a:r>
            </a:p>
          </p:txBody>
        </p:sp>
      </p:grpSp>
      <p:grpSp>
        <p:nvGrpSpPr>
          <p:cNvPr id="7" name="Group 6">
            <a:extLst>
              <a:ext uri="{FF2B5EF4-FFF2-40B4-BE49-F238E27FC236}">
                <a16:creationId xmlns:a16="http://schemas.microsoft.com/office/drawing/2014/main" id="{4E40AA9C-370B-43E1-A984-6CE4190DEFF8}"/>
              </a:ext>
            </a:extLst>
          </p:cNvPr>
          <p:cNvGrpSpPr/>
          <p:nvPr/>
        </p:nvGrpSpPr>
        <p:grpSpPr>
          <a:xfrm>
            <a:off x="8327851" y="2343386"/>
            <a:ext cx="1394200" cy="2260092"/>
            <a:chOff x="8327851" y="2343386"/>
            <a:chExt cx="1394200" cy="2260092"/>
          </a:xfrm>
        </p:grpSpPr>
        <p:pic>
          <p:nvPicPr>
            <p:cNvPr id="30" name="Picture 29" descr="A person wearing a suit&#10;&#10;Description automatically generated with medium confidence">
              <a:extLst>
                <a:ext uri="{FF2B5EF4-FFF2-40B4-BE49-F238E27FC236}">
                  <a16:creationId xmlns:a16="http://schemas.microsoft.com/office/drawing/2014/main" id="{8C925706-6E02-4D79-9C53-07838810F92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2343386"/>
              <a:ext cx="1394200" cy="1946620"/>
            </a:xfrm>
            <a:prstGeom prst="rect">
              <a:avLst/>
            </a:prstGeom>
          </p:spPr>
        </p:pic>
        <p:sp>
          <p:nvSpPr>
            <p:cNvPr id="26" name="TextBox 25">
              <a:extLst>
                <a:ext uri="{FF2B5EF4-FFF2-40B4-BE49-F238E27FC236}">
                  <a16:creationId xmlns:a16="http://schemas.microsoft.com/office/drawing/2014/main" id="{B442CC83-0ABE-4B9A-9317-BE54130372A3}"/>
                </a:ext>
              </a:extLst>
            </p:cNvPr>
            <p:cNvSpPr txBox="1"/>
            <p:nvPr/>
          </p:nvSpPr>
          <p:spPr>
            <a:xfrm>
              <a:off x="8640903" y="4329158"/>
              <a:ext cx="768096" cy="274320"/>
            </a:xfrm>
            <a:prstGeom prst="rect">
              <a:avLst/>
            </a:prstGeom>
            <a:noFill/>
          </p:spPr>
          <p:txBody>
            <a:bodyPr wrap="square" lIns="0" tIns="0" rIns="0" bIns="0">
              <a:noAutofit/>
            </a:bodyPr>
            <a:lstStyle/>
            <a:p>
              <a:pPr algn="ctr"/>
              <a:r>
                <a:rPr lang="en-US" dirty="0"/>
                <a:t>AJ</a:t>
              </a:r>
            </a:p>
          </p:txBody>
        </p:sp>
      </p:grpSp>
      <p:grpSp>
        <p:nvGrpSpPr>
          <p:cNvPr id="8" name="Group 7">
            <a:extLst>
              <a:ext uri="{FF2B5EF4-FFF2-40B4-BE49-F238E27FC236}">
                <a16:creationId xmlns:a16="http://schemas.microsoft.com/office/drawing/2014/main" id="{C4F9F818-7BED-4AFA-B8A2-CC31F8FEDC6E}"/>
              </a:ext>
            </a:extLst>
          </p:cNvPr>
          <p:cNvGrpSpPr/>
          <p:nvPr/>
        </p:nvGrpSpPr>
        <p:grpSpPr>
          <a:xfrm>
            <a:off x="10279755" y="2343386"/>
            <a:ext cx="1405757" cy="2262771"/>
            <a:chOff x="10279755" y="2343386"/>
            <a:chExt cx="1405757" cy="2262771"/>
          </a:xfrm>
        </p:grpSpPr>
        <p:pic>
          <p:nvPicPr>
            <p:cNvPr id="31" name="Picture 30" descr="A picture containing person, wall, clothing, indoor&#10;&#10;Description automatically generated">
              <a:extLst>
                <a:ext uri="{FF2B5EF4-FFF2-40B4-BE49-F238E27FC236}">
                  <a16:creationId xmlns:a16="http://schemas.microsoft.com/office/drawing/2014/main" id="{4152A77F-E08D-4C7F-B5F3-707C60B1D2C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2343386"/>
              <a:ext cx="1405757" cy="1947672"/>
            </a:xfrm>
            <a:prstGeom prst="rect">
              <a:avLst/>
            </a:prstGeom>
          </p:spPr>
        </p:pic>
        <p:sp>
          <p:nvSpPr>
            <p:cNvPr id="27" name="TextBox 26">
              <a:extLst>
                <a:ext uri="{FF2B5EF4-FFF2-40B4-BE49-F238E27FC236}">
                  <a16:creationId xmlns:a16="http://schemas.microsoft.com/office/drawing/2014/main" id="{206370E7-2A82-4D03-AF79-FE0BBE2384DB}"/>
                </a:ext>
              </a:extLst>
            </p:cNvPr>
            <p:cNvSpPr txBox="1"/>
            <p:nvPr/>
          </p:nvSpPr>
          <p:spPr>
            <a:xfrm>
              <a:off x="10598585" y="4329158"/>
              <a:ext cx="768096" cy="276999"/>
            </a:xfrm>
            <a:prstGeom prst="rect">
              <a:avLst/>
            </a:prstGeom>
            <a:noFill/>
          </p:spPr>
          <p:txBody>
            <a:bodyPr wrap="square" lIns="0" tIns="0" rIns="0" bIns="0">
              <a:noAutofit/>
            </a:bodyPr>
            <a:lstStyle/>
            <a:p>
              <a:pPr algn="ctr"/>
              <a:r>
                <a:rPr lang="en-US" dirty="0"/>
                <a:t>Abby</a:t>
              </a:r>
            </a:p>
          </p:txBody>
        </p:sp>
      </p:grpSp>
    </p:spTree>
    <p:extLst>
      <p:ext uri="{BB962C8B-B14F-4D97-AF65-F5344CB8AC3E}">
        <p14:creationId xmlns:p14="http://schemas.microsoft.com/office/powerpoint/2010/main" val="717593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a:lstStyle/>
          <a:p>
            <a:r>
              <a:rPr lang="en-US" dirty="0"/>
              <a:t> </a:t>
            </a:r>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687763" cy="871744"/>
          </a:xfrm>
        </p:spPr>
        <p:txBody>
          <a:bodyPr/>
          <a:lstStyle/>
          <a:p>
            <a:r>
              <a:rPr lang="en-US" dirty="0"/>
              <a:t>SOCIAL STYLE</a:t>
            </a:r>
            <a:endParaRPr lang="en-US" baseline="30000"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a:lstStyle/>
          <a:p>
            <a:pPr algn="l"/>
            <a:r>
              <a:rPr lang="en-US" dirty="0"/>
              <a:t>© The TRACOM Corporation. All Rights Reserved.</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en-US" smtClean="0"/>
              <a:t>24</a:t>
            </a:fld>
            <a:endParaRPr lang="en-US" dirty="0"/>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a:p>
          </p:txBody>
        </p:sp>
      </p:grpSp>
      <p:grpSp>
        <p:nvGrpSpPr>
          <p:cNvPr id="30" name="Group 29">
            <a:extLst>
              <a:ext uri="{FF2B5EF4-FFF2-40B4-BE49-F238E27FC236}">
                <a16:creationId xmlns:a16="http://schemas.microsoft.com/office/drawing/2014/main" id="{F4A4CCC8-4E90-4ACF-9C47-7EF82EDA5D6C}"/>
              </a:ext>
            </a:extLst>
          </p:cNvPr>
          <p:cNvGrpSpPr/>
          <p:nvPr/>
        </p:nvGrpSpPr>
        <p:grpSpPr>
          <a:xfrm>
            <a:off x="8601558" y="1243131"/>
            <a:ext cx="971687" cy="1562553"/>
            <a:chOff x="4411120" y="2343386"/>
            <a:chExt cx="1407123" cy="2262770"/>
          </a:xfrm>
        </p:grpSpPr>
        <p:pic>
          <p:nvPicPr>
            <p:cNvPr id="31" name="Picture 30" descr="A person in a suit&#10;&#10;Description automatically generated with medium confidence">
              <a:extLst>
                <a:ext uri="{FF2B5EF4-FFF2-40B4-BE49-F238E27FC236}">
                  <a16:creationId xmlns:a16="http://schemas.microsoft.com/office/drawing/2014/main" id="{15BA05B0-FEA6-4920-B059-C2F61D23DE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2343386"/>
              <a:ext cx="1407123" cy="1943355"/>
            </a:xfrm>
            <a:prstGeom prst="rect">
              <a:avLst/>
            </a:prstGeom>
          </p:spPr>
        </p:pic>
        <p:sp>
          <p:nvSpPr>
            <p:cNvPr id="32" name="TextBox 31">
              <a:extLst>
                <a:ext uri="{FF2B5EF4-FFF2-40B4-BE49-F238E27FC236}">
                  <a16:creationId xmlns:a16="http://schemas.microsoft.com/office/drawing/2014/main" id="{C18015B1-6276-4B73-82AB-E3029480DB60}"/>
                </a:ext>
              </a:extLst>
            </p:cNvPr>
            <p:cNvSpPr txBox="1"/>
            <p:nvPr/>
          </p:nvSpPr>
          <p:spPr>
            <a:xfrm>
              <a:off x="4730018" y="4329157"/>
              <a:ext cx="769326" cy="276999"/>
            </a:xfrm>
            <a:prstGeom prst="rect">
              <a:avLst/>
            </a:prstGeom>
            <a:noFill/>
          </p:spPr>
          <p:txBody>
            <a:bodyPr wrap="square" lIns="0" tIns="0" rIns="0" bIns="0">
              <a:noAutofit/>
            </a:bodyPr>
            <a:lstStyle/>
            <a:p>
              <a:pPr algn="ctr"/>
              <a:r>
                <a:rPr lang="en-US" sz="1600" dirty="0"/>
                <a:t> Kyle</a:t>
              </a:r>
            </a:p>
          </p:txBody>
        </p:sp>
      </p:grpSp>
      <p:grpSp>
        <p:nvGrpSpPr>
          <p:cNvPr id="33" name="Group 32">
            <a:extLst>
              <a:ext uri="{FF2B5EF4-FFF2-40B4-BE49-F238E27FC236}">
                <a16:creationId xmlns:a16="http://schemas.microsoft.com/office/drawing/2014/main" id="{016333AA-9D59-4C10-816A-38D76C098A07}"/>
              </a:ext>
            </a:extLst>
          </p:cNvPr>
          <p:cNvGrpSpPr/>
          <p:nvPr/>
        </p:nvGrpSpPr>
        <p:grpSpPr>
          <a:xfrm>
            <a:off x="6605171" y="1243132"/>
            <a:ext cx="962763" cy="1562554"/>
            <a:chOff x="6375947" y="2343386"/>
            <a:chExt cx="1394200" cy="2262771"/>
          </a:xfrm>
        </p:grpSpPr>
        <p:pic>
          <p:nvPicPr>
            <p:cNvPr id="34" name="Picture 33" descr="A person in a suit&#10;&#10;Description automatically generated with low confidence">
              <a:extLst>
                <a:ext uri="{FF2B5EF4-FFF2-40B4-BE49-F238E27FC236}">
                  <a16:creationId xmlns:a16="http://schemas.microsoft.com/office/drawing/2014/main" id="{17FE67DE-8E5E-4827-B03C-18B498F65B4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2343386"/>
              <a:ext cx="1394200" cy="1947672"/>
            </a:xfrm>
            <a:prstGeom prst="rect">
              <a:avLst/>
            </a:prstGeom>
          </p:spPr>
        </p:pic>
        <p:sp>
          <p:nvSpPr>
            <p:cNvPr id="35" name="TextBox 34">
              <a:extLst>
                <a:ext uri="{FF2B5EF4-FFF2-40B4-BE49-F238E27FC236}">
                  <a16:creationId xmlns:a16="http://schemas.microsoft.com/office/drawing/2014/main" id="{E53E5C06-7288-40FE-9D99-14B4A20F7DDA}"/>
                </a:ext>
              </a:extLst>
            </p:cNvPr>
            <p:cNvSpPr txBox="1"/>
            <p:nvPr/>
          </p:nvSpPr>
          <p:spPr>
            <a:xfrm>
              <a:off x="6688999" y="4329158"/>
              <a:ext cx="768096" cy="276999"/>
            </a:xfrm>
            <a:prstGeom prst="rect">
              <a:avLst/>
            </a:prstGeom>
            <a:noFill/>
          </p:spPr>
          <p:txBody>
            <a:bodyPr wrap="square" lIns="0" tIns="0" rIns="0" bIns="0">
              <a:noAutofit/>
            </a:bodyPr>
            <a:lstStyle/>
            <a:p>
              <a:pPr algn="ctr"/>
              <a:r>
                <a:rPr lang="en-US" sz="1600" dirty="0"/>
                <a:t> Lana</a:t>
              </a:r>
            </a:p>
          </p:txBody>
        </p:sp>
      </p:grpSp>
      <p:grpSp>
        <p:nvGrpSpPr>
          <p:cNvPr id="36" name="Group 35">
            <a:extLst>
              <a:ext uri="{FF2B5EF4-FFF2-40B4-BE49-F238E27FC236}">
                <a16:creationId xmlns:a16="http://schemas.microsoft.com/office/drawing/2014/main" id="{A6D427C2-5331-4D8A-BF01-4F2C52FCF094}"/>
              </a:ext>
            </a:extLst>
          </p:cNvPr>
          <p:cNvGrpSpPr/>
          <p:nvPr/>
        </p:nvGrpSpPr>
        <p:grpSpPr>
          <a:xfrm>
            <a:off x="6605171" y="3642971"/>
            <a:ext cx="962763" cy="1560704"/>
            <a:chOff x="8327851" y="2343386"/>
            <a:chExt cx="1394200" cy="2260092"/>
          </a:xfrm>
        </p:grpSpPr>
        <p:pic>
          <p:nvPicPr>
            <p:cNvPr id="37" name="Picture 36" descr="A person wearing a suit&#10;&#10;Description automatically generated with medium confidence">
              <a:extLst>
                <a:ext uri="{FF2B5EF4-FFF2-40B4-BE49-F238E27FC236}">
                  <a16:creationId xmlns:a16="http://schemas.microsoft.com/office/drawing/2014/main" id="{4BC37B07-18F6-4C65-A71E-5CFBE90ADDB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2343386"/>
              <a:ext cx="1394200" cy="1946620"/>
            </a:xfrm>
            <a:prstGeom prst="rect">
              <a:avLst/>
            </a:prstGeom>
          </p:spPr>
        </p:pic>
        <p:sp>
          <p:nvSpPr>
            <p:cNvPr id="38" name="TextBox 37">
              <a:extLst>
                <a:ext uri="{FF2B5EF4-FFF2-40B4-BE49-F238E27FC236}">
                  <a16:creationId xmlns:a16="http://schemas.microsoft.com/office/drawing/2014/main" id="{DB4AE1ED-C653-4D94-A602-62FD4DA64A29}"/>
                </a:ext>
              </a:extLst>
            </p:cNvPr>
            <p:cNvSpPr txBox="1"/>
            <p:nvPr/>
          </p:nvSpPr>
          <p:spPr>
            <a:xfrm>
              <a:off x="8640903" y="4329158"/>
              <a:ext cx="768096" cy="274320"/>
            </a:xfrm>
            <a:prstGeom prst="rect">
              <a:avLst/>
            </a:prstGeom>
            <a:noFill/>
          </p:spPr>
          <p:txBody>
            <a:bodyPr wrap="square" lIns="0" tIns="0" rIns="0" bIns="0">
              <a:noAutofit/>
            </a:bodyPr>
            <a:lstStyle/>
            <a:p>
              <a:pPr algn="ctr"/>
              <a:r>
                <a:rPr lang="en-US" sz="1600" dirty="0"/>
                <a:t>AJ</a:t>
              </a:r>
            </a:p>
          </p:txBody>
        </p:sp>
      </p:grpSp>
      <p:grpSp>
        <p:nvGrpSpPr>
          <p:cNvPr id="45" name="Group 44">
            <a:extLst>
              <a:ext uri="{FF2B5EF4-FFF2-40B4-BE49-F238E27FC236}">
                <a16:creationId xmlns:a16="http://schemas.microsoft.com/office/drawing/2014/main" id="{3B2F0C12-0E42-4EF8-AF55-902E643FDC8C}"/>
              </a:ext>
            </a:extLst>
          </p:cNvPr>
          <p:cNvGrpSpPr/>
          <p:nvPr/>
        </p:nvGrpSpPr>
        <p:grpSpPr>
          <a:xfrm>
            <a:off x="8601317" y="3642971"/>
            <a:ext cx="970744" cy="1562554"/>
            <a:chOff x="10279755" y="2343386"/>
            <a:chExt cx="1405757" cy="2262771"/>
          </a:xfrm>
        </p:grpSpPr>
        <p:pic>
          <p:nvPicPr>
            <p:cNvPr id="46" name="Picture 45" descr="A picture containing person, wall, clothing, indoor&#10;&#10;Description automatically generated">
              <a:extLst>
                <a:ext uri="{FF2B5EF4-FFF2-40B4-BE49-F238E27FC236}">
                  <a16:creationId xmlns:a16="http://schemas.microsoft.com/office/drawing/2014/main" id="{A6C6292A-65BF-4D40-B229-7989F704832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2343386"/>
              <a:ext cx="1405757" cy="1947672"/>
            </a:xfrm>
            <a:prstGeom prst="rect">
              <a:avLst/>
            </a:prstGeom>
          </p:spPr>
        </p:pic>
        <p:sp>
          <p:nvSpPr>
            <p:cNvPr id="47" name="TextBox 46">
              <a:extLst>
                <a:ext uri="{FF2B5EF4-FFF2-40B4-BE49-F238E27FC236}">
                  <a16:creationId xmlns:a16="http://schemas.microsoft.com/office/drawing/2014/main" id="{E704699A-491C-46C8-827F-95D4607193A8}"/>
                </a:ext>
              </a:extLst>
            </p:cNvPr>
            <p:cNvSpPr txBox="1"/>
            <p:nvPr/>
          </p:nvSpPr>
          <p:spPr>
            <a:xfrm>
              <a:off x="10598585" y="4329158"/>
              <a:ext cx="768096" cy="276999"/>
            </a:xfrm>
            <a:prstGeom prst="rect">
              <a:avLst/>
            </a:prstGeom>
            <a:noFill/>
          </p:spPr>
          <p:txBody>
            <a:bodyPr wrap="square" lIns="0" tIns="0" rIns="0" bIns="0">
              <a:noAutofit/>
            </a:bodyPr>
            <a:lstStyle/>
            <a:p>
              <a:pPr algn="ctr"/>
              <a:r>
                <a:rPr lang="en-US" sz="1600" dirty="0"/>
                <a:t>Abby</a:t>
              </a:r>
            </a:p>
          </p:txBody>
        </p:sp>
      </p:grpSp>
      <p:sp>
        <p:nvSpPr>
          <p:cNvPr id="27" name="Callout: Line with No Border 26">
            <a:extLst>
              <a:ext uri="{FF2B5EF4-FFF2-40B4-BE49-F238E27FC236}">
                <a16:creationId xmlns:a16="http://schemas.microsoft.com/office/drawing/2014/main" id="{3B833201-12BD-4DCE-9B16-FFDF1211CFD3}"/>
              </a:ext>
            </a:extLst>
          </p:cNvPr>
          <p:cNvSpPr/>
          <p:nvPr/>
        </p:nvSpPr>
        <p:spPr bwMode="gray">
          <a:xfrm>
            <a:off x="6082986" y="910682"/>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r">
              <a:lnSpc>
                <a:spcPct val="85000"/>
              </a:lnSpc>
            </a:pPr>
            <a:r>
              <a:rPr lang="en-US" dirty="0">
                <a:solidFill>
                  <a:schemeClr val="tx2"/>
                </a:solidFill>
                <a:latin typeface="Arial Black" panose="020B0A04020102020204" pitchFamily="34" charset="0"/>
              </a:rPr>
              <a:t>Analytical</a:t>
            </a:r>
            <a:br>
              <a:rPr lang="en-US" dirty="0">
                <a:solidFill>
                  <a:schemeClr val="tx2"/>
                </a:solidFill>
                <a:latin typeface="Arial Black" panose="020B0A04020102020204" pitchFamily="34" charset="0"/>
              </a:rPr>
            </a:br>
            <a:endParaRPr lang="en-US" dirty="0">
              <a:solidFill>
                <a:schemeClr val="bg2">
                  <a:lumMod val="90000"/>
                </a:schemeClr>
              </a:solidFill>
              <a:latin typeface="Arial Black" panose="020B0A04020102020204" pitchFamily="34" charset="0"/>
            </a:endParaRPr>
          </a:p>
          <a:p>
            <a:pPr>
              <a:lnSpc>
                <a:spcPct val="85000"/>
              </a:lnSpc>
            </a:pPr>
            <a:endParaRPr lang="en-US" dirty="0">
              <a:solidFill>
                <a:schemeClr val="tx2"/>
              </a:solidFill>
              <a:latin typeface="Arial Black" panose="020B0A04020102020204" pitchFamily="34" charset="0"/>
            </a:endParaRPr>
          </a:p>
        </p:txBody>
      </p:sp>
      <p:sp>
        <p:nvSpPr>
          <p:cNvPr id="28" name="Callout: Line with No Border 27">
            <a:extLst>
              <a:ext uri="{FF2B5EF4-FFF2-40B4-BE49-F238E27FC236}">
                <a16:creationId xmlns:a16="http://schemas.microsoft.com/office/drawing/2014/main" id="{F26513BA-6504-4A1C-A789-7A707743A4D5}"/>
              </a:ext>
            </a:extLst>
          </p:cNvPr>
          <p:cNvSpPr/>
          <p:nvPr/>
        </p:nvSpPr>
        <p:spPr bwMode="gray">
          <a:xfrm>
            <a:off x="6084044" y="3300985"/>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r">
              <a:lnSpc>
                <a:spcPct val="85000"/>
              </a:lnSpc>
            </a:pPr>
            <a:r>
              <a:rPr lang="en-US" dirty="0">
                <a:solidFill>
                  <a:schemeClr val="tx2"/>
                </a:solidFill>
                <a:latin typeface="Arial Black" panose="020B0A04020102020204" pitchFamily="34" charset="0"/>
              </a:rPr>
              <a:t>Amiable</a:t>
            </a:r>
          </a:p>
          <a:p>
            <a:pPr algn="r">
              <a:lnSpc>
                <a:spcPct val="85000"/>
              </a:lnSpc>
            </a:pPr>
            <a:endParaRPr lang="en-US" dirty="0">
              <a:solidFill>
                <a:schemeClr val="tx2"/>
              </a:solidFill>
              <a:latin typeface="Arial Black" panose="020B0A04020102020204" pitchFamily="34" charset="0"/>
            </a:endParaRPr>
          </a:p>
          <a:p>
            <a:pPr>
              <a:lnSpc>
                <a:spcPct val="85000"/>
              </a:lnSpc>
            </a:pPr>
            <a:endParaRPr lang="en-US" dirty="0">
              <a:solidFill>
                <a:schemeClr val="tx2"/>
              </a:solidFill>
              <a:latin typeface="Arial Black" panose="020B0A04020102020204" pitchFamily="34" charset="0"/>
            </a:endParaRPr>
          </a:p>
        </p:txBody>
      </p:sp>
      <p:sp>
        <p:nvSpPr>
          <p:cNvPr id="29" name="Callout: Line with No Border 28">
            <a:extLst>
              <a:ext uri="{FF2B5EF4-FFF2-40B4-BE49-F238E27FC236}">
                <a16:creationId xmlns:a16="http://schemas.microsoft.com/office/drawing/2014/main" id="{B43168A5-9583-4BAA-8EBF-BFD92EE8BDD1}"/>
              </a:ext>
            </a:extLst>
          </p:cNvPr>
          <p:cNvSpPr/>
          <p:nvPr/>
        </p:nvSpPr>
        <p:spPr bwMode="gray">
          <a:xfrm>
            <a:off x="8614798" y="903992"/>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ct val="85000"/>
              </a:lnSpc>
            </a:pPr>
            <a:r>
              <a:rPr lang="en-US" dirty="0">
                <a:solidFill>
                  <a:schemeClr val="tx2"/>
                </a:solidFill>
                <a:latin typeface="Arial Black" panose="020B0A04020102020204" pitchFamily="34" charset="0"/>
              </a:rPr>
              <a:t>Driving</a:t>
            </a:r>
          </a:p>
          <a:p>
            <a:pPr>
              <a:lnSpc>
                <a:spcPct val="85000"/>
              </a:lnSpc>
            </a:pPr>
            <a:endParaRPr lang="en-US" dirty="0">
              <a:solidFill>
                <a:schemeClr val="tx2"/>
              </a:solidFill>
              <a:latin typeface="Arial Black" panose="020B0A04020102020204" pitchFamily="34" charset="0"/>
            </a:endParaRPr>
          </a:p>
          <a:p>
            <a:pPr>
              <a:lnSpc>
                <a:spcPct val="85000"/>
              </a:lnSpc>
            </a:pPr>
            <a:endParaRPr lang="en-US" dirty="0">
              <a:solidFill>
                <a:schemeClr val="bg2">
                  <a:lumMod val="90000"/>
                </a:schemeClr>
              </a:solidFill>
            </a:endParaRPr>
          </a:p>
          <a:p>
            <a:pPr>
              <a:lnSpc>
                <a:spcPct val="85000"/>
              </a:lnSpc>
            </a:pPr>
            <a:endParaRPr lang="en-US" dirty="0">
              <a:solidFill>
                <a:schemeClr val="tx2"/>
              </a:solidFill>
              <a:latin typeface="Arial Black" panose="020B0A04020102020204" pitchFamily="34" charset="0"/>
            </a:endParaRPr>
          </a:p>
        </p:txBody>
      </p:sp>
      <p:sp>
        <p:nvSpPr>
          <p:cNvPr id="49" name="Callout: Line with No Border 48">
            <a:extLst>
              <a:ext uri="{FF2B5EF4-FFF2-40B4-BE49-F238E27FC236}">
                <a16:creationId xmlns:a16="http://schemas.microsoft.com/office/drawing/2014/main" id="{8A785769-2C0E-4F75-978F-1F1432C8BEDD}"/>
              </a:ext>
            </a:extLst>
          </p:cNvPr>
          <p:cNvSpPr/>
          <p:nvPr/>
        </p:nvSpPr>
        <p:spPr bwMode="gray">
          <a:xfrm>
            <a:off x="8588885" y="3299826"/>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ct val="85000"/>
              </a:lnSpc>
            </a:pPr>
            <a:r>
              <a:rPr lang="en-US" dirty="0">
                <a:solidFill>
                  <a:schemeClr val="tx2"/>
                </a:solidFill>
                <a:latin typeface="Arial Black" panose="020B0A04020102020204" pitchFamily="34" charset="0"/>
              </a:rPr>
              <a:t>Expressive</a:t>
            </a:r>
          </a:p>
          <a:p>
            <a:pPr>
              <a:lnSpc>
                <a:spcPct val="85000"/>
              </a:lnSpc>
            </a:pPr>
            <a:endParaRPr lang="en-US" dirty="0">
              <a:solidFill>
                <a:schemeClr val="tx2"/>
              </a:solidFill>
              <a:latin typeface="Arial Black" panose="020B0A04020102020204" pitchFamily="34" charset="0"/>
            </a:endParaRPr>
          </a:p>
          <a:p>
            <a:pPr>
              <a:lnSpc>
                <a:spcPct val="85000"/>
              </a:lnSpc>
            </a:pPr>
            <a:endParaRPr lang="en-US" dirty="0">
              <a:solidFill>
                <a:schemeClr val="tx2"/>
              </a:solidFill>
              <a:latin typeface="Arial Black" panose="020B0A04020102020204" pitchFamily="34" charset="0"/>
            </a:endParaRPr>
          </a:p>
        </p:txBody>
      </p:sp>
      <p:sp>
        <p:nvSpPr>
          <p:cNvPr id="48" name="Rectangle 47">
            <a:extLst>
              <a:ext uri="{FF2B5EF4-FFF2-40B4-BE49-F238E27FC236}">
                <a16:creationId xmlns:a16="http://schemas.microsoft.com/office/drawing/2014/main" id="{EEE65BE5-F0C6-4460-82B4-4D3CF14702E3}"/>
              </a:ext>
            </a:extLst>
          </p:cNvPr>
          <p:cNvSpPr/>
          <p:nvPr/>
        </p:nvSpPr>
        <p:spPr bwMode="gray">
          <a:xfrm>
            <a:off x="6868949" y="430034"/>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Controls</a:t>
            </a:r>
          </a:p>
        </p:txBody>
      </p:sp>
      <p:sp>
        <p:nvSpPr>
          <p:cNvPr id="50" name="Rectangle 49">
            <a:extLst>
              <a:ext uri="{FF2B5EF4-FFF2-40B4-BE49-F238E27FC236}">
                <a16:creationId xmlns:a16="http://schemas.microsoft.com/office/drawing/2014/main" id="{67962EF1-496D-41C5-986F-CBCB4CCD69A3}"/>
              </a:ext>
            </a:extLst>
          </p:cNvPr>
          <p:cNvSpPr/>
          <p:nvPr/>
        </p:nvSpPr>
        <p:spPr bwMode="gray">
          <a:xfrm>
            <a:off x="6868949" y="5448787"/>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Emotes</a:t>
            </a:r>
          </a:p>
        </p:txBody>
      </p:sp>
      <p:sp>
        <p:nvSpPr>
          <p:cNvPr id="51" name="Rectangle 50">
            <a:extLst>
              <a:ext uri="{FF2B5EF4-FFF2-40B4-BE49-F238E27FC236}">
                <a16:creationId xmlns:a16="http://schemas.microsoft.com/office/drawing/2014/main" id="{244A45B1-3546-46BC-ADE6-300BDAE26F98}"/>
              </a:ext>
            </a:extLst>
          </p:cNvPr>
          <p:cNvSpPr/>
          <p:nvPr/>
        </p:nvSpPr>
        <p:spPr bwMode="gray">
          <a:xfrm>
            <a:off x="4174051" y="2929207"/>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Asks</a:t>
            </a:r>
          </a:p>
        </p:txBody>
      </p:sp>
      <p:sp>
        <p:nvSpPr>
          <p:cNvPr id="52" name="Rectangle 51">
            <a:extLst>
              <a:ext uri="{FF2B5EF4-FFF2-40B4-BE49-F238E27FC236}">
                <a16:creationId xmlns:a16="http://schemas.microsoft.com/office/drawing/2014/main" id="{E7C6C0F5-84EE-4EB9-B9E5-1ADAD6628C2C}"/>
              </a:ext>
            </a:extLst>
          </p:cNvPr>
          <p:cNvSpPr/>
          <p:nvPr/>
        </p:nvSpPr>
        <p:spPr bwMode="gray">
          <a:xfrm>
            <a:off x="10564016" y="2924181"/>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Tells</a:t>
            </a:r>
          </a:p>
        </p:txBody>
      </p:sp>
    </p:spTree>
    <p:extLst>
      <p:ext uri="{BB962C8B-B14F-4D97-AF65-F5344CB8AC3E}">
        <p14:creationId xmlns:p14="http://schemas.microsoft.com/office/powerpoint/2010/main" val="1235715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a:lstStyle/>
          <a:p>
            <a:r>
              <a:rPr lang="en-US" dirty="0"/>
              <a:t> </a:t>
            </a:r>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687763" cy="871744"/>
          </a:xfrm>
        </p:spPr>
        <p:txBody>
          <a:bodyPr/>
          <a:lstStyle/>
          <a:p>
            <a:r>
              <a:rPr lang="en-US" dirty="0"/>
              <a:t>Customer’s </a:t>
            </a:r>
            <a:br>
              <a:rPr lang="en-US" dirty="0"/>
            </a:br>
            <a:r>
              <a:rPr lang="en-US" dirty="0"/>
              <a:t>SOCIAL STYLE</a:t>
            </a:r>
            <a:endParaRPr lang="en-US" baseline="30000"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a:lstStyle/>
          <a:p>
            <a:pPr algn="l"/>
            <a:r>
              <a:rPr lang="en-US" dirty="0"/>
              <a:t>© The TRACOM Corporation. All Rights Reserved.</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en-US" smtClean="0"/>
              <a:t>25</a:t>
            </a:fld>
            <a:endParaRPr lang="en-US"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Controls</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Emotes</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854099" y="2927667"/>
            <a:ext cx="715645"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Asks</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7" y="2922641"/>
            <a:ext cx="591664"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Tells</a:t>
            </a:r>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709431" y="1435469"/>
            <a:ext cx="2078918" cy="1151467"/>
            <a:chOff x="6133585" y="1655351"/>
            <a:chExt cx="1718413" cy="1151467"/>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Ask Assertive</a:t>
              </a:r>
              <a:br>
                <a:rPr lang="en-US" dirty="0">
                  <a:solidFill>
                    <a:schemeClr val="tx2"/>
                  </a:solidFill>
                </a:rPr>
              </a:br>
              <a:r>
                <a:rPr lang="en-US" dirty="0">
                  <a:solidFill>
                    <a:schemeClr val="tx2"/>
                  </a:solidFill>
                </a:rPr>
                <a:t>More Controlled</a:t>
              </a:r>
            </a:p>
            <a:p>
              <a:pPr>
                <a:lnSpc>
                  <a:spcPct val="85000"/>
                </a:lnSpc>
              </a:pPr>
              <a:endParaRPr lang="en-US" dirty="0">
                <a:solidFill>
                  <a:schemeClr val="accent6"/>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Analytical</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err="1">
                <a:solidFill>
                  <a:schemeClr val="bg1"/>
                </a:solidFill>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435469"/>
            <a:ext cx="2100019" cy="1151467"/>
            <a:chOff x="6133771" y="1655351"/>
            <a:chExt cx="1718227" cy="1151467"/>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655351"/>
              <a:ext cx="1474189" cy="1151467"/>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Tell Assertive</a:t>
              </a:r>
              <a:br>
                <a:rPr lang="en-US" dirty="0">
                  <a:solidFill>
                    <a:schemeClr val="tx2"/>
                  </a:solidFill>
                </a:rPr>
              </a:br>
              <a:r>
                <a:rPr lang="en-US" dirty="0">
                  <a:solidFill>
                    <a:schemeClr val="tx2"/>
                  </a:solidFill>
                </a:rPr>
                <a:t>More Controlled</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Driving</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err="1">
                <a:solidFill>
                  <a:schemeClr val="bg1"/>
                </a:solidFill>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709431" y="3632775"/>
            <a:ext cx="2078917" cy="1151467"/>
            <a:chOff x="6133585" y="1655351"/>
            <a:chExt cx="1718413" cy="1151467"/>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Ask Assertive</a:t>
              </a:r>
              <a:br>
                <a:rPr lang="en-US" dirty="0">
                  <a:solidFill>
                    <a:schemeClr val="tx2"/>
                  </a:solidFill>
                </a:rPr>
              </a:br>
              <a:r>
                <a:rPr lang="en-US" dirty="0">
                  <a:solidFill>
                    <a:schemeClr val="tx2"/>
                  </a:solidFill>
                </a:rPr>
                <a:t>More Emoting</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Amiable</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err="1">
                <a:solidFill>
                  <a:schemeClr val="bg1"/>
                </a:solidFill>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4" y="3632775"/>
            <a:ext cx="2100019" cy="1151467"/>
            <a:chOff x="6133771" y="1655351"/>
            <a:chExt cx="1718227" cy="1151467"/>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Tell Assertive</a:t>
              </a:r>
              <a:br>
                <a:rPr lang="en-US" dirty="0">
                  <a:solidFill>
                    <a:schemeClr val="tx2"/>
                  </a:solidFill>
                </a:rPr>
              </a:br>
              <a:r>
                <a:rPr lang="en-US" dirty="0">
                  <a:solidFill>
                    <a:schemeClr val="tx2"/>
                  </a:solidFill>
                </a:rPr>
                <a:t>More Emoting</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Expressive</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err="1">
                <a:solidFill>
                  <a:schemeClr val="bg1"/>
                </a:solidFill>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a:p>
          </p:txBody>
        </p:sp>
      </p:grpSp>
    </p:spTree>
    <p:extLst>
      <p:ext uri="{BB962C8B-B14F-4D97-AF65-F5344CB8AC3E}">
        <p14:creationId xmlns:p14="http://schemas.microsoft.com/office/powerpoint/2010/main" val="2349235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A2DC-4FAD-4DDA-B2EC-E791E469AAD5}"/>
              </a:ext>
            </a:extLst>
          </p:cNvPr>
          <p:cNvSpPr>
            <a:spLocks noGrp="1"/>
          </p:cNvSpPr>
          <p:nvPr>
            <p:ph type="title"/>
          </p:nvPr>
        </p:nvSpPr>
        <p:spPr>
          <a:xfrm>
            <a:off x="390526" y="228600"/>
            <a:ext cx="11572874" cy="1009650"/>
          </a:xfrm>
        </p:spPr>
        <p:txBody>
          <a:bodyPr/>
          <a:lstStyle/>
          <a:p>
            <a:r>
              <a:rPr lang="en-US" dirty="0"/>
              <a:t>Need, Orientation, and Growth Action</a:t>
            </a:r>
          </a:p>
        </p:txBody>
      </p:sp>
      <p:sp>
        <p:nvSpPr>
          <p:cNvPr id="4" name="Slide Number Placeholder 3">
            <a:extLst>
              <a:ext uri="{FF2B5EF4-FFF2-40B4-BE49-F238E27FC236}">
                <a16:creationId xmlns:a16="http://schemas.microsoft.com/office/drawing/2014/main" id="{09931028-95FC-40F4-B086-0E139AE93ADB}"/>
              </a:ext>
            </a:extLst>
          </p:cNvPr>
          <p:cNvSpPr>
            <a:spLocks noGrp="1"/>
          </p:cNvSpPr>
          <p:nvPr>
            <p:ph type="sldNum" sz="quarter" idx="12"/>
          </p:nvPr>
        </p:nvSpPr>
        <p:spPr/>
        <p:txBody>
          <a:bodyPr/>
          <a:lstStyle/>
          <a:p>
            <a:fld id="{1B1CF60C-C85D-47C0-8597-E3BF95F18FA3}" type="slidenum">
              <a:rPr lang="en-US" smtClean="0"/>
              <a:t>26</a:t>
            </a:fld>
            <a:endParaRPr lang="en-US"/>
          </a:p>
        </p:txBody>
      </p:sp>
      <p:sp>
        <p:nvSpPr>
          <p:cNvPr id="5" name="Footer Placeholder 4">
            <a:extLst>
              <a:ext uri="{FF2B5EF4-FFF2-40B4-BE49-F238E27FC236}">
                <a16:creationId xmlns:a16="http://schemas.microsoft.com/office/drawing/2014/main" id="{C8D926F6-9516-4ED2-947F-2F165321F0BC}"/>
              </a:ext>
            </a:extLst>
          </p:cNvPr>
          <p:cNvSpPr>
            <a:spLocks noGrp="1"/>
          </p:cNvSpPr>
          <p:nvPr>
            <p:ph type="ftr" sz="quarter" idx="13"/>
          </p:nvPr>
        </p:nvSpPr>
        <p:spPr/>
        <p:txBody>
          <a:bodyPr/>
          <a:lstStyle/>
          <a:p>
            <a:pPr algn="l"/>
            <a:r>
              <a:rPr lang="en-US"/>
              <a:t>© The TRACOM Corporation. All Rights Reserved.</a:t>
            </a:r>
            <a:endParaRPr lang="en-US" dirty="0"/>
          </a:p>
        </p:txBody>
      </p:sp>
      <p:grpSp>
        <p:nvGrpSpPr>
          <p:cNvPr id="9" name="Group 8">
            <a:extLst>
              <a:ext uri="{FF2B5EF4-FFF2-40B4-BE49-F238E27FC236}">
                <a16:creationId xmlns:a16="http://schemas.microsoft.com/office/drawing/2014/main" id="{36C7EA4D-94C0-4EDF-930E-8C07DB2765F5}"/>
              </a:ext>
            </a:extLst>
          </p:cNvPr>
          <p:cNvGrpSpPr/>
          <p:nvPr/>
        </p:nvGrpSpPr>
        <p:grpSpPr>
          <a:xfrm>
            <a:off x="466724" y="2241550"/>
            <a:ext cx="11496675" cy="3194050"/>
            <a:chOff x="228600" y="2306638"/>
            <a:chExt cx="8647747" cy="3194050"/>
          </a:xfrm>
        </p:grpSpPr>
        <p:sp>
          <p:nvSpPr>
            <p:cNvPr id="10" name="Rectangle 9">
              <a:extLst>
                <a:ext uri="{FF2B5EF4-FFF2-40B4-BE49-F238E27FC236}">
                  <a16:creationId xmlns:a16="http://schemas.microsoft.com/office/drawing/2014/main" id="{C26694F7-CA44-4B77-B16B-9BE645D4CC05}"/>
                </a:ext>
              </a:extLst>
            </p:cNvPr>
            <p:cNvSpPr/>
            <p:nvPr/>
          </p:nvSpPr>
          <p:spPr bwMode="gray">
            <a:xfrm>
              <a:off x="228600" y="39544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0" rIns="45720" rtlCol="0" anchor="ctr"/>
            <a:lstStyle/>
            <a:p>
              <a:pPr>
                <a:lnSpc>
                  <a:spcPct val="85000"/>
                </a:lnSpc>
              </a:pPr>
              <a:r>
                <a:rPr lang="en-US" sz="2000" dirty="0">
                  <a:solidFill>
                    <a:schemeClr val="tx2"/>
                  </a:solidFill>
                </a:rPr>
                <a:t>Growth Action</a:t>
              </a:r>
            </a:p>
            <a:p>
              <a:pPr>
                <a:lnSpc>
                  <a:spcPct val="85000"/>
                </a:lnSpc>
              </a:pPr>
              <a:r>
                <a:rPr lang="en-US" sz="1600" dirty="0">
                  <a:solidFill>
                    <a:schemeClr val="tx2"/>
                  </a:solidFill>
                </a:rPr>
                <a:t>Behavior that is rarely used by each Style. Using this behavior more often would increase this Style’s effectiveness</a:t>
              </a:r>
            </a:p>
          </p:txBody>
        </p:sp>
        <p:sp>
          <p:nvSpPr>
            <p:cNvPr id="11" name="Rectangle 10">
              <a:extLst>
                <a:ext uri="{FF2B5EF4-FFF2-40B4-BE49-F238E27FC236}">
                  <a16:creationId xmlns:a16="http://schemas.microsoft.com/office/drawing/2014/main" id="{C0AC5FBD-BB51-445A-B1BC-72857BDA7CB6}"/>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0" rIns="45720" rtlCol="0" anchor="ctr"/>
            <a:lstStyle/>
            <a:p>
              <a:pPr>
                <a:lnSpc>
                  <a:spcPct val="85000"/>
                </a:lnSpc>
              </a:pPr>
              <a:r>
                <a:rPr lang="en-US" sz="2000" dirty="0">
                  <a:solidFill>
                    <a:schemeClr val="tx2"/>
                  </a:solidFill>
                </a:rPr>
                <a:t>Need</a:t>
              </a:r>
            </a:p>
            <a:p>
              <a:pPr>
                <a:lnSpc>
                  <a:spcPct val="85000"/>
                </a:lnSpc>
              </a:pPr>
              <a:r>
                <a:rPr lang="en-US" sz="1600" dirty="0">
                  <a:solidFill>
                    <a:schemeClr val="tx2"/>
                  </a:solidFill>
                </a:rPr>
                <a:t>The goal of each Style</a:t>
              </a:r>
            </a:p>
          </p:txBody>
        </p:sp>
        <p:sp>
          <p:nvSpPr>
            <p:cNvPr id="12" name="Rectangle 11">
              <a:extLst>
                <a:ext uri="{FF2B5EF4-FFF2-40B4-BE49-F238E27FC236}">
                  <a16:creationId xmlns:a16="http://schemas.microsoft.com/office/drawing/2014/main" id="{ED650A53-552E-44C8-B950-23CBB872AACD}"/>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0" rIns="45720" rtlCol="0" anchor="ctr"/>
            <a:lstStyle/>
            <a:p>
              <a:pPr>
                <a:lnSpc>
                  <a:spcPct val="85000"/>
                </a:lnSpc>
              </a:pPr>
              <a:r>
                <a:rPr lang="en-US" sz="2000" dirty="0">
                  <a:solidFill>
                    <a:schemeClr val="tx2"/>
                  </a:solidFill>
                </a:rPr>
                <a:t>Orientation</a:t>
              </a:r>
              <a:br>
                <a:rPr lang="en-US" sz="2000" dirty="0">
                  <a:solidFill>
                    <a:schemeClr val="tx2"/>
                  </a:solidFill>
                </a:rPr>
              </a:br>
              <a:r>
                <a:rPr lang="en-US" sz="1600" dirty="0">
                  <a:solidFill>
                    <a:schemeClr val="tx2"/>
                  </a:solidFill>
                </a:rPr>
                <a:t>The common behavior used to achieve the need</a:t>
              </a:r>
            </a:p>
          </p:txBody>
        </p:sp>
      </p:grpSp>
      <p:sp>
        <p:nvSpPr>
          <p:cNvPr id="17" name="Oval 16">
            <a:extLst>
              <a:ext uri="{FF2B5EF4-FFF2-40B4-BE49-F238E27FC236}">
                <a16:creationId xmlns:a16="http://schemas.microsoft.com/office/drawing/2014/main" id="{B83785F0-1EEC-408A-BD77-B3C132010890}"/>
              </a:ext>
            </a:extLst>
          </p:cNvPr>
          <p:cNvSpPr/>
          <p:nvPr/>
        </p:nvSpPr>
        <p:spPr bwMode="gray">
          <a:xfrm>
            <a:off x="551768" y="2680398"/>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18" name="Oval 17">
            <a:extLst>
              <a:ext uri="{FF2B5EF4-FFF2-40B4-BE49-F238E27FC236}">
                <a16:creationId xmlns:a16="http://schemas.microsoft.com/office/drawing/2014/main" id="{8303CC9F-09F2-431D-A0D8-8AA585253AF0}"/>
              </a:ext>
            </a:extLst>
          </p:cNvPr>
          <p:cNvSpPr/>
          <p:nvPr/>
        </p:nvSpPr>
        <p:spPr bwMode="gray">
          <a:xfrm>
            <a:off x="551768" y="4326390"/>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19" name="Oval 18">
            <a:extLst>
              <a:ext uri="{FF2B5EF4-FFF2-40B4-BE49-F238E27FC236}">
                <a16:creationId xmlns:a16="http://schemas.microsoft.com/office/drawing/2014/main" id="{5CB54A0A-5BB3-4CD6-A501-EAF79105EAC7}"/>
              </a:ext>
            </a:extLst>
          </p:cNvPr>
          <p:cNvSpPr/>
          <p:nvPr/>
        </p:nvSpPr>
        <p:spPr bwMode="gray">
          <a:xfrm>
            <a:off x="6431868" y="2678565"/>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pic>
        <p:nvPicPr>
          <p:cNvPr id="6" name="Picture 5" descr="Icon&#10;&#10;Description automatically generated">
            <a:extLst>
              <a:ext uri="{FF2B5EF4-FFF2-40B4-BE49-F238E27FC236}">
                <a16:creationId xmlns:a16="http://schemas.microsoft.com/office/drawing/2014/main" id="{266AF39A-097F-D04C-B325-8114F4375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95" y="2778155"/>
            <a:ext cx="314825" cy="419767"/>
          </a:xfrm>
          <a:prstGeom prst="rect">
            <a:avLst/>
          </a:prstGeom>
        </p:spPr>
      </p:pic>
      <p:pic>
        <p:nvPicPr>
          <p:cNvPr id="8" name="Picture 7" descr="Icon&#10;&#10;Description automatically generated">
            <a:extLst>
              <a:ext uri="{FF2B5EF4-FFF2-40B4-BE49-F238E27FC236}">
                <a16:creationId xmlns:a16="http://schemas.microsoft.com/office/drawing/2014/main" id="{F916E8B8-F798-A948-B456-E24AE9F5C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17" y="2765242"/>
            <a:ext cx="399095" cy="470842"/>
          </a:xfrm>
          <a:prstGeom prst="rect">
            <a:avLst/>
          </a:prstGeom>
        </p:spPr>
      </p:pic>
      <p:pic>
        <p:nvPicPr>
          <p:cNvPr id="15" name="Picture 14" descr="Icon&#10;&#10;Description automatically generated">
            <a:extLst>
              <a:ext uri="{FF2B5EF4-FFF2-40B4-BE49-F238E27FC236}">
                <a16:creationId xmlns:a16="http://schemas.microsoft.com/office/drawing/2014/main" id="{04B0E857-EA29-DB44-8BB0-339E9D3B2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335" y="4448626"/>
            <a:ext cx="416425" cy="416425"/>
          </a:xfrm>
          <a:prstGeom prst="rect">
            <a:avLst/>
          </a:prstGeom>
        </p:spPr>
      </p:pic>
    </p:spTree>
    <p:extLst>
      <p:ext uri="{BB962C8B-B14F-4D97-AF65-F5344CB8AC3E}">
        <p14:creationId xmlns:p14="http://schemas.microsoft.com/office/powerpoint/2010/main" val="1840809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13359" y="228600"/>
            <a:ext cx="3664929" cy="1995488"/>
          </a:xfrm>
        </p:spPr>
        <p:txBody>
          <a:bodyPr/>
          <a:lstStyle/>
          <a:p>
            <a:r>
              <a:rPr lang="en-US" dirty="0"/>
              <a:t>SOCIAL STYLE </a:t>
            </a:r>
            <a:br>
              <a:rPr lang="en-US" dirty="0"/>
            </a:br>
            <a:r>
              <a:rPr lang="en-US" dirty="0"/>
              <a:t>Key Characteristics</a:t>
            </a:r>
            <a:endParaRPr lang="en-US"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a:lstStyle/>
          <a:p>
            <a:r>
              <a:rPr lang="en-US"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a:lstStyle/>
          <a:p>
            <a:pPr algn="l"/>
            <a:r>
              <a:rPr lang="en-US" dirty="0"/>
              <a:t>© The TRACOM Corporation. All Rights Reserved.</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en-US" smtClean="0"/>
              <a:t>27</a:t>
            </a:fld>
            <a:endParaRPr lang="en-US"/>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Controls</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Emotes</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Asks</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Tells</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942390" y="1352344"/>
            <a:ext cx="267656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r">
              <a:lnSpc>
                <a:spcPct val="85000"/>
              </a:lnSpc>
            </a:pPr>
            <a:r>
              <a:rPr lang="en-US" dirty="0">
                <a:solidFill>
                  <a:schemeClr val="tx2"/>
                </a:solidFill>
                <a:latin typeface="Arial Black" panose="020B0A04020102020204" pitchFamily="34" charset="0"/>
              </a:rPr>
              <a:t>Analytical</a:t>
            </a:r>
            <a:br>
              <a:rPr lang="en-US" dirty="0">
                <a:solidFill>
                  <a:schemeClr val="tx2"/>
                </a:solidFill>
                <a:latin typeface="Arial Black" panose="020B0A04020102020204" pitchFamily="34" charset="0"/>
              </a:rPr>
            </a:br>
            <a:endParaRPr lang="en-US" dirty="0">
              <a:solidFill>
                <a:schemeClr val="tx2"/>
              </a:solidFill>
              <a:latin typeface="Arial Black" panose="020B0A04020102020204" pitchFamily="34" charset="0"/>
            </a:endParaRPr>
          </a:p>
          <a:p>
            <a:pPr algn="r">
              <a:lnSpc>
                <a:spcPct val="85000"/>
              </a:lnSpc>
            </a:pPr>
            <a:r>
              <a:rPr lang="en-US" b="1" dirty="0">
                <a:solidFill>
                  <a:schemeClr val="accent6"/>
                </a:solidFill>
              </a:rPr>
              <a:t>Need: </a:t>
            </a:r>
            <a:r>
              <a:rPr lang="en-US" dirty="0">
                <a:solidFill>
                  <a:schemeClr val="tx2"/>
                </a:solidFill>
              </a:rPr>
              <a:t>To be right</a:t>
            </a:r>
            <a:endParaRPr lang="en-US" b="1" dirty="0">
              <a:solidFill>
                <a:schemeClr val="tx2"/>
              </a:solidFill>
            </a:endParaRPr>
          </a:p>
          <a:p>
            <a:pPr algn="r">
              <a:lnSpc>
                <a:spcPct val="85000"/>
              </a:lnSpc>
            </a:pPr>
            <a:r>
              <a:rPr lang="en-US" b="1" dirty="0">
                <a:solidFill>
                  <a:schemeClr val="accent6"/>
                </a:solidFill>
              </a:rPr>
              <a:t>Orientation:</a:t>
            </a:r>
            <a:r>
              <a:rPr lang="en-US" dirty="0">
                <a:solidFill>
                  <a:schemeClr val="accent6"/>
                </a:solidFill>
              </a:rPr>
              <a:t> </a:t>
            </a:r>
            <a:r>
              <a:rPr lang="en-US" dirty="0">
                <a:solidFill>
                  <a:schemeClr val="tx2"/>
                </a:solidFill>
              </a:rPr>
              <a:t>Thinking</a:t>
            </a:r>
          </a:p>
          <a:p>
            <a:pPr algn="r">
              <a:lnSpc>
                <a:spcPct val="85000"/>
              </a:lnSpc>
            </a:pPr>
            <a:r>
              <a:rPr lang="en-US" b="1" dirty="0">
                <a:solidFill>
                  <a:schemeClr val="accent6"/>
                </a:solidFill>
              </a:rPr>
              <a:t>Growth Action:</a:t>
            </a:r>
            <a:r>
              <a:rPr lang="en-US" dirty="0">
                <a:solidFill>
                  <a:schemeClr val="accent6"/>
                </a:solidFill>
              </a:rPr>
              <a:t> </a:t>
            </a:r>
            <a:r>
              <a:rPr lang="en-US" dirty="0">
                <a:solidFill>
                  <a:schemeClr val="tx2"/>
                </a:solidFill>
              </a:rPr>
              <a:t>To declare</a:t>
            </a:r>
          </a:p>
          <a:p>
            <a:pPr algn="r">
              <a:lnSpc>
                <a:spcPct val="85000"/>
              </a:lnSpc>
            </a:pPr>
            <a:r>
              <a:rPr lang="en-US" sz="1600" dirty="0">
                <a:solidFill>
                  <a:schemeClr val="tx2"/>
                </a:solidFill>
              </a:rPr>
              <a:t>  </a:t>
            </a:r>
          </a:p>
          <a:p>
            <a:pPr>
              <a:lnSpc>
                <a:spcPct val="85000"/>
              </a:lnSpc>
            </a:pPr>
            <a:endParaRPr lang="en-US"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942390" y="3598822"/>
            <a:ext cx="267656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r">
              <a:lnSpc>
                <a:spcPct val="85000"/>
              </a:lnSpc>
            </a:pPr>
            <a:r>
              <a:rPr lang="en-US" dirty="0">
                <a:solidFill>
                  <a:schemeClr val="tx2"/>
                </a:solidFill>
                <a:latin typeface="Arial Black" panose="020B0A04020102020204" pitchFamily="34" charset="0"/>
              </a:rPr>
              <a:t>Amiable</a:t>
            </a:r>
          </a:p>
          <a:p>
            <a:pPr algn="r">
              <a:lnSpc>
                <a:spcPct val="85000"/>
              </a:lnSpc>
            </a:pPr>
            <a:endParaRPr lang="en-US" dirty="0">
              <a:solidFill>
                <a:schemeClr val="tx2"/>
              </a:solidFill>
              <a:latin typeface="Arial Black" panose="020B0A04020102020204" pitchFamily="34" charset="0"/>
            </a:endParaRPr>
          </a:p>
          <a:p>
            <a:pPr algn="r">
              <a:lnSpc>
                <a:spcPct val="85000"/>
              </a:lnSpc>
            </a:pPr>
            <a:r>
              <a:rPr lang="en-US" b="1" dirty="0">
                <a:solidFill>
                  <a:schemeClr val="accent6"/>
                </a:solidFill>
              </a:rPr>
              <a:t>Need:</a:t>
            </a:r>
            <a:r>
              <a:rPr lang="en-US" dirty="0">
                <a:solidFill>
                  <a:schemeClr val="accent6"/>
                </a:solidFill>
              </a:rPr>
              <a:t> </a:t>
            </a:r>
            <a:r>
              <a:rPr lang="en-US" dirty="0">
                <a:solidFill>
                  <a:schemeClr val="tx2"/>
                </a:solidFill>
              </a:rPr>
              <a:t>Personal security</a:t>
            </a:r>
          </a:p>
          <a:p>
            <a:pPr algn="r">
              <a:lnSpc>
                <a:spcPct val="85000"/>
              </a:lnSpc>
            </a:pPr>
            <a:r>
              <a:rPr lang="en-US" b="1" dirty="0">
                <a:solidFill>
                  <a:schemeClr val="accent6"/>
                </a:solidFill>
              </a:rPr>
              <a:t>Orientation:</a:t>
            </a:r>
            <a:r>
              <a:rPr lang="en-US" dirty="0">
                <a:solidFill>
                  <a:schemeClr val="accent6"/>
                </a:solidFill>
              </a:rPr>
              <a:t> </a:t>
            </a:r>
            <a:r>
              <a:rPr lang="en-US" dirty="0">
                <a:solidFill>
                  <a:schemeClr val="tx2"/>
                </a:solidFill>
              </a:rPr>
              <a:t>Relationships</a:t>
            </a:r>
          </a:p>
          <a:p>
            <a:pPr algn="r">
              <a:lnSpc>
                <a:spcPct val="85000"/>
              </a:lnSpc>
            </a:pPr>
            <a:r>
              <a:rPr lang="en-US" b="1" dirty="0">
                <a:solidFill>
                  <a:schemeClr val="accent6"/>
                </a:solidFill>
              </a:rPr>
              <a:t>Growth Action:</a:t>
            </a:r>
            <a:r>
              <a:rPr lang="en-US" dirty="0">
                <a:solidFill>
                  <a:schemeClr val="accent6"/>
                </a:solidFill>
              </a:rPr>
              <a:t> </a:t>
            </a:r>
            <a:r>
              <a:rPr lang="en-US" dirty="0">
                <a:solidFill>
                  <a:schemeClr val="tx2"/>
                </a:solidFill>
              </a:rPr>
              <a:t>To initiate</a:t>
            </a:r>
          </a:p>
          <a:p>
            <a:pPr>
              <a:lnSpc>
                <a:spcPct val="85000"/>
              </a:lnSpc>
            </a:pPr>
            <a:endParaRPr lang="en-US"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3" y="1352344"/>
            <a:ext cx="267919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nSpc>
                <a:spcPct val="85000"/>
              </a:lnSpc>
            </a:pPr>
            <a:r>
              <a:rPr lang="en-US" dirty="0">
                <a:solidFill>
                  <a:schemeClr val="tx2"/>
                </a:solidFill>
                <a:latin typeface="Arial Black" panose="020B0A04020102020204" pitchFamily="34" charset="0"/>
              </a:rPr>
              <a:t>Driving</a:t>
            </a:r>
          </a:p>
          <a:p>
            <a:pPr>
              <a:lnSpc>
                <a:spcPct val="85000"/>
              </a:lnSpc>
            </a:pPr>
            <a:endParaRPr lang="en-US" dirty="0">
              <a:solidFill>
                <a:schemeClr val="tx2"/>
              </a:solidFill>
              <a:latin typeface="Arial Black" panose="020B0A04020102020204" pitchFamily="34" charset="0"/>
            </a:endParaRPr>
          </a:p>
          <a:p>
            <a:pPr>
              <a:lnSpc>
                <a:spcPct val="85000"/>
              </a:lnSpc>
            </a:pPr>
            <a:r>
              <a:rPr lang="en-US" b="1" dirty="0">
                <a:solidFill>
                  <a:schemeClr val="accent6"/>
                </a:solidFill>
              </a:rPr>
              <a:t>Need:</a:t>
            </a:r>
            <a:r>
              <a:rPr lang="en-US" dirty="0">
                <a:solidFill>
                  <a:schemeClr val="accent6"/>
                </a:solidFill>
              </a:rPr>
              <a:t> </a:t>
            </a:r>
            <a:r>
              <a:rPr lang="en-US" dirty="0">
                <a:solidFill>
                  <a:schemeClr val="tx2"/>
                </a:solidFill>
              </a:rPr>
              <a:t>Results</a:t>
            </a:r>
          </a:p>
          <a:p>
            <a:pPr>
              <a:lnSpc>
                <a:spcPct val="85000"/>
              </a:lnSpc>
            </a:pPr>
            <a:r>
              <a:rPr lang="en-US" b="1" dirty="0">
                <a:solidFill>
                  <a:schemeClr val="accent6"/>
                </a:solidFill>
              </a:rPr>
              <a:t>Orientation:</a:t>
            </a:r>
            <a:r>
              <a:rPr lang="en-US" dirty="0">
                <a:solidFill>
                  <a:schemeClr val="accent6"/>
                </a:solidFill>
              </a:rPr>
              <a:t> </a:t>
            </a:r>
            <a:r>
              <a:rPr lang="en-US" dirty="0">
                <a:solidFill>
                  <a:schemeClr val="tx2"/>
                </a:solidFill>
              </a:rPr>
              <a:t>Action</a:t>
            </a:r>
            <a:endParaRPr lang="en-US" b="1" dirty="0">
              <a:solidFill>
                <a:schemeClr val="tx2"/>
              </a:solidFill>
            </a:endParaRPr>
          </a:p>
          <a:p>
            <a:pPr>
              <a:lnSpc>
                <a:spcPct val="85000"/>
              </a:lnSpc>
            </a:pPr>
            <a:r>
              <a:rPr lang="en-US" b="1" dirty="0">
                <a:solidFill>
                  <a:schemeClr val="accent6"/>
                </a:solidFill>
              </a:rPr>
              <a:t>Growth Action:</a:t>
            </a:r>
            <a:r>
              <a:rPr lang="en-US" dirty="0">
                <a:solidFill>
                  <a:schemeClr val="accent6"/>
                </a:solidFill>
              </a:rPr>
              <a:t> </a:t>
            </a:r>
            <a:r>
              <a:rPr lang="en-US" dirty="0">
                <a:solidFill>
                  <a:schemeClr val="tx2"/>
                </a:solidFill>
              </a:rPr>
              <a:t>To listen</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3" y="3598822"/>
            <a:ext cx="267919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nSpc>
                <a:spcPct val="85000"/>
              </a:lnSpc>
            </a:pPr>
            <a:r>
              <a:rPr lang="en-US" dirty="0">
                <a:solidFill>
                  <a:schemeClr val="tx2"/>
                </a:solidFill>
                <a:latin typeface="Arial Black" panose="020B0A04020102020204" pitchFamily="34" charset="0"/>
              </a:rPr>
              <a:t>Expressive</a:t>
            </a:r>
          </a:p>
          <a:p>
            <a:pPr>
              <a:lnSpc>
                <a:spcPct val="85000"/>
              </a:lnSpc>
            </a:pPr>
            <a:endParaRPr lang="en-US" dirty="0">
              <a:solidFill>
                <a:schemeClr val="tx2"/>
              </a:solidFill>
              <a:latin typeface="Arial Black" panose="020B0A04020102020204" pitchFamily="34" charset="0"/>
            </a:endParaRPr>
          </a:p>
          <a:p>
            <a:pPr>
              <a:lnSpc>
                <a:spcPct val="85000"/>
              </a:lnSpc>
            </a:pPr>
            <a:r>
              <a:rPr lang="en-US" b="1" dirty="0">
                <a:solidFill>
                  <a:schemeClr val="accent6"/>
                </a:solidFill>
              </a:rPr>
              <a:t>Need:</a:t>
            </a:r>
            <a:r>
              <a:rPr lang="en-US" dirty="0">
                <a:solidFill>
                  <a:schemeClr val="accent6"/>
                </a:solidFill>
              </a:rPr>
              <a:t> </a:t>
            </a:r>
            <a:r>
              <a:rPr lang="en-US" dirty="0">
                <a:solidFill>
                  <a:schemeClr val="tx2"/>
                </a:solidFill>
              </a:rPr>
              <a:t>Personal approval</a:t>
            </a:r>
          </a:p>
          <a:p>
            <a:pPr>
              <a:lnSpc>
                <a:spcPct val="85000"/>
              </a:lnSpc>
            </a:pPr>
            <a:r>
              <a:rPr lang="en-US" b="1" dirty="0">
                <a:solidFill>
                  <a:schemeClr val="accent6"/>
                </a:solidFill>
              </a:rPr>
              <a:t>Orientation:</a:t>
            </a:r>
            <a:r>
              <a:rPr lang="en-US" dirty="0">
                <a:solidFill>
                  <a:schemeClr val="accent6"/>
                </a:solidFill>
              </a:rPr>
              <a:t> </a:t>
            </a:r>
            <a:r>
              <a:rPr lang="en-US" dirty="0">
                <a:solidFill>
                  <a:schemeClr val="tx2"/>
                </a:solidFill>
              </a:rPr>
              <a:t>Spontaneity</a:t>
            </a:r>
          </a:p>
          <a:p>
            <a:pPr>
              <a:lnSpc>
                <a:spcPct val="85000"/>
              </a:lnSpc>
            </a:pPr>
            <a:r>
              <a:rPr lang="en-US" b="1" dirty="0">
                <a:solidFill>
                  <a:schemeClr val="accent6"/>
                </a:solidFill>
              </a:rPr>
              <a:t>Growth Action:</a:t>
            </a:r>
            <a:r>
              <a:rPr lang="en-US" dirty="0">
                <a:solidFill>
                  <a:schemeClr val="accent6"/>
                </a:solidFill>
              </a:rPr>
              <a:t> </a:t>
            </a:r>
            <a:r>
              <a:rPr lang="en-US" dirty="0">
                <a:solidFill>
                  <a:schemeClr val="tx2"/>
                </a:solidFill>
              </a:rPr>
              <a:t>To check</a:t>
            </a:r>
          </a:p>
        </p:txBody>
      </p:sp>
    </p:spTree>
    <p:extLst>
      <p:ext uri="{BB962C8B-B14F-4D97-AF65-F5344CB8AC3E}">
        <p14:creationId xmlns:p14="http://schemas.microsoft.com/office/powerpoint/2010/main" val="3745722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indefinite"/>
                                        <p:tgtEl>
                                          <p:spTgt spid="32">
                                            <p:bg/>
                                          </p:spTgt>
                                        </p:tgtEl>
                                        <p:attrNameLst>
                                          <p:attrName>style.opacity</p:attrName>
                                        </p:attrNameLst>
                                      </p:cBhvr>
                                      <p:to>
                                        <p:strVal val="1"/>
                                      </p:to>
                                    </p:set>
                                    <p:animEffect filter="image" prLst="opacity: 1">
                                      <p:cBhvr rctx="IE">
                                        <p:cTn id="45" dur="indefinite"/>
                                        <p:tgtEl>
                                          <p:spTgt spid="32">
                                            <p:bg/>
                                          </p:spTgt>
                                        </p:tgtEl>
                                      </p:cBhvr>
                                    </p:animEffect>
                                  </p:childTnLst>
                                </p:cTn>
                              </p:par>
                              <p:par>
                                <p:cTn id="46" presetID="9" presetClass="emph" presetSubtype="0" grpId="0" nodeType="withEffect">
                                  <p:stCondLst>
                                    <p:cond delay="0"/>
                                  </p:stCondLst>
                                  <p:childTnLst>
                                    <p:set>
                                      <p:cBhvr>
                                        <p:cTn id="47" dur="indefinite"/>
                                        <p:tgtEl>
                                          <p:spTgt spid="32">
                                            <p:txEl>
                                              <p:pRg st="0" end="0"/>
                                            </p:txEl>
                                          </p:spTgt>
                                        </p:tgtEl>
                                        <p:attrNameLst>
                                          <p:attrName>style.opacity</p:attrName>
                                        </p:attrNameLst>
                                      </p:cBhvr>
                                      <p:to>
                                        <p:strVal val="1"/>
                                      </p:to>
                                    </p:set>
                                    <p:animEffect filter="image" prLst="opacity: 1">
                                      <p:cBhvr rctx="IE">
                                        <p:cTn id="48" dur="indefinite"/>
                                        <p:tgtEl>
                                          <p:spTgt spid="32">
                                            <p:txEl>
                                              <p:pRg st="0" end="0"/>
                                            </p:txEl>
                                          </p:spTgt>
                                        </p:tgtEl>
                                      </p:cBhvr>
                                    </p:animEffect>
                                  </p:childTnLst>
                                </p:cTn>
                              </p:par>
                              <p:par>
                                <p:cTn id="49" presetID="9" presetClass="emph" presetSubtype="0" grpId="0" nodeType="withEffect">
                                  <p:stCondLst>
                                    <p:cond delay="0"/>
                                  </p:stCondLst>
                                  <p:childTnLst>
                                    <p:set>
                                      <p:cBhvr>
                                        <p:cTn id="50" dur="indefinite"/>
                                        <p:tgtEl>
                                          <p:spTgt spid="32">
                                            <p:txEl>
                                              <p:pRg st="2" end="2"/>
                                            </p:txEl>
                                          </p:spTgt>
                                        </p:tgtEl>
                                        <p:attrNameLst>
                                          <p:attrName>style.opacity</p:attrName>
                                        </p:attrNameLst>
                                      </p:cBhvr>
                                      <p:to>
                                        <p:strVal val="1"/>
                                      </p:to>
                                    </p:set>
                                    <p:animEffect filter="image" prLst="opacity: 1">
                                      <p:cBhvr rctx="IE">
                                        <p:cTn id="51" dur="indefinite"/>
                                        <p:tgtEl>
                                          <p:spTgt spid="32">
                                            <p:txEl>
                                              <p:pRg st="2" end="2"/>
                                            </p:txEl>
                                          </p:spTgt>
                                        </p:tgtEl>
                                      </p:cBhvr>
                                    </p:animEffect>
                                  </p:childTnLst>
                                </p:cTn>
                              </p:par>
                              <p:par>
                                <p:cTn id="52" presetID="9" presetClass="emph" presetSubtype="0" grpId="0" nodeType="withEffect">
                                  <p:stCondLst>
                                    <p:cond delay="0"/>
                                  </p:stCondLst>
                                  <p:childTnLst>
                                    <p:set>
                                      <p:cBhvr>
                                        <p:cTn id="53" dur="indefinite"/>
                                        <p:tgtEl>
                                          <p:spTgt spid="32">
                                            <p:txEl>
                                              <p:pRg st="3" end="3"/>
                                            </p:txEl>
                                          </p:spTgt>
                                        </p:tgtEl>
                                        <p:attrNameLst>
                                          <p:attrName>style.opacity</p:attrName>
                                        </p:attrNameLst>
                                      </p:cBhvr>
                                      <p:to>
                                        <p:strVal val="1"/>
                                      </p:to>
                                    </p:set>
                                    <p:animEffect filter="image" prLst="opacity: 1">
                                      <p:cBhvr rctx="IE">
                                        <p:cTn id="54" dur="indefinite"/>
                                        <p:tgtEl>
                                          <p:spTgt spid="32">
                                            <p:txEl>
                                              <p:pRg st="3" end="3"/>
                                            </p:txEl>
                                          </p:spTgt>
                                        </p:tgtEl>
                                      </p:cBhvr>
                                    </p:animEffect>
                                  </p:childTnLst>
                                </p:cTn>
                              </p:par>
                              <p:par>
                                <p:cTn id="55" presetID="9" presetClass="emph" presetSubtype="0" grpId="0" nodeType="withEffect">
                                  <p:stCondLst>
                                    <p:cond delay="0"/>
                                  </p:stCondLst>
                                  <p:childTnLst>
                                    <p:set>
                                      <p:cBhvr>
                                        <p:cTn id="56" dur="indefinite"/>
                                        <p:tgtEl>
                                          <p:spTgt spid="32">
                                            <p:txEl>
                                              <p:pRg st="4" end="4"/>
                                            </p:txEl>
                                          </p:spTgt>
                                        </p:tgtEl>
                                        <p:attrNameLst>
                                          <p:attrName>style.opacity</p:attrName>
                                        </p:attrNameLst>
                                      </p:cBhvr>
                                      <p:to>
                                        <p:strVal val="1"/>
                                      </p:to>
                                    </p:set>
                                    <p:animEffect filter="image" prLst="opacity: 1">
                                      <p:cBhvr rctx="IE">
                                        <p:cTn id="57" dur="indefinite"/>
                                        <p:tgtEl>
                                          <p:spTgt spid="3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nodeType="clickEffect">
                                  <p:stCondLst>
                                    <p:cond delay="0"/>
                                  </p:stCondLst>
                                  <p:childTnLst>
                                    <p:set>
                                      <p:cBhvr>
                                        <p:cTn id="61" dur="indefinite"/>
                                        <p:tgtEl>
                                          <p:spTgt spid="33">
                                            <p:txEl>
                                              <p:pRg st="2" end="2"/>
                                            </p:txEl>
                                          </p:spTgt>
                                        </p:tgtEl>
                                        <p:attrNameLst>
                                          <p:attrName>style.opacity</p:attrName>
                                        </p:attrNameLst>
                                      </p:cBhvr>
                                      <p:to>
                                        <p:strVal val="1"/>
                                      </p:to>
                                    </p:set>
                                    <p:animEffect filter="image" prLst="opacity: 1">
                                      <p:cBhvr rctx="IE">
                                        <p:cTn id="62" dur="indefinite"/>
                                        <p:tgtEl>
                                          <p:spTgt spid="33">
                                            <p:txEl>
                                              <p:pRg st="2" end="2"/>
                                            </p:txEl>
                                          </p:spTgt>
                                        </p:tgtEl>
                                      </p:cBhvr>
                                    </p:animEffect>
                                  </p:childTnLst>
                                </p:cTn>
                              </p:par>
                              <p:par>
                                <p:cTn id="63" presetID="9" presetClass="emph" presetSubtype="0" nodeType="withEffect">
                                  <p:stCondLst>
                                    <p:cond delay="0"/>
                                  </p:stCondLst>
                                  <p:childTnLst>
                                    <p:set>
                                      <p:cBhvr>
                                        <p:cTn id="64" dur="indefinite"/>
                                        <p:tgtEl>
                                          <p:spTgt spid="33">
                                            <p:txEl>
                                              <p:pRg st="3" end="3"/>
                                            </p:txEl>
                                          </p:spTgt>
                                        </p:tgtEl>
                                        <p:attrNameLst>
                                          <p:attrName>style.opacity</p:attrName>
                                        </p:attrNameLst>
                                      </p:cBhvr>
                                      <p:to>
                                        <p:strVal val="1"/>
                                      </p:to>
                                    </p:set>
                                    <p:animEffect filter="image" prLst="opacity: 1">
                                      <p:cBhvr rctx="IE">
                                        <p:cTn id="65" dur="indefinite"/>
                                        <p:tgtEl>
                                          <p:spTgt spid="33">
                                            <p:txEl>
                                              <p:pRg st="3" end="3"/>
                                            </p:txEl>
                                          </p:spTgt>
                                        </p:tgtEl>
                                      </p:cBhvr>
                                    </p:animEffect>
                                  </p:childTnLst>
                                </p:cTn>
                              </p:par>
                              <p:par>
                                <p:cTn id="66" presetID="9" presetClass="emph" presetSubtype="0" nodeType="withEffect">
                                  <p:stCondLst>
                                    <p:cond delay="0"/>
                                  </p:stCondLst>
                                  <p:childTnLst>
                                    <p:set>
                                      <p:cBhvr>
                                        <p:cTn id="67" dur="indefinite"/>
                                        <p:tgtEl>
                                          <p:spTgt spid="33">
                                            <p:txEl>
                                              <p:pRg st="4" end="4"/>
                                            </p:txEl>
                                          </p:spTgt>
                                        </p:tgtEl>
                                        <p:attrNameLst>
                                          <p:attrName>style.opacity</p:attrName>
                                        </p:attrNameLst>
                                      </p:cBhvr>
                                      <p:to>
                                        <p:strVal val="1"/>
                                      </p:to>
                                    </p:set>
                                    <p:animEffect filter="image" prLst="opacity: 1">
                                      <p:cBhvr rctx="IE">
                                        <p:cTn id="68" dur="indefinite"/>
                                        <p:tgtEl>
                                          <p:spTgt spid="3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mph" presetSubtype="0" nodeType="clickEffect">
                                  <p:stCondLst>
                                    <p:cond delay="0"/>
                                  </p:stCondLst>
                                  <p:childTnLst>
                                    <p:set>
                                      <p:cBhvr>
                                        <p:cTn id="72" dur="indefinite"/>
                                        <p:tgtEl>
                                          <p:spTgt spid="31">
                                            <p:txEl>
                                              <p:pRg st="2" end="2"/>
                                            </p:txEl>
                                          </p:spTgt>
                                        </p:tgtEl>
                                        <p:attrNameLst>
                                          <p:attrName>style.opacity</p:attrName>
                                        </p:attrNameLst>
                                      </p:cBhvr>
                                      <p:to>
                                        <p:strVal val="1"/>
                                      </p:to>
                                    </p:set>
                                    <p:animEffect filter="image" prLst="opacity: 1">
                                      <p:cBhvr rctx="IE">
                                        <p:cTn id="73" dur="indefinite"/>
                                        <p:tgtEl>
                                          <p:spTgt spid="31">
                                            <p:txEl>
                                              <p:pRg st="2" end="2"/>
                                            </p:txEl>
                                          </p:spTgt>
                                        </p:tgtEl>
                                      </p:cBhvr>
                                    </p:animEffect>
                                  </p:childTnLst>
                                </p:cTn>
                              </p:par>
                              <p:par>
                                <p:cTn id="74" presetID="9" presetClass="emph" presetSubtype="0" nodeType="withEffect">
                                  <p:stCondLst>
                                    <p:cond delay="0"/>
                                  </p:stCondLst>
                                  <p:childTnLst>
                                    <p:set>
                                      <p:cBhvr>
                                        <p:cTn id="75" dur="indefinite"/>
                                        <p:tgtEl>
                                          <p:spTgt spid="31">
                                            <p:txEl>
                                              <p:pRg st="3" end="3"/>
                                            </p:txEl>
                                          </p:spTgt>
                                        </p:tgtEl>
                                        <p:attrNameLst>
                                          <p:attrName>style.opacity</p:attrName>
                                        </p:attrNameLst>
                                      </p:cBhvr>
                                      <p:to>
                                        <p:strVal val="1"/>
                                      </p:to>
                                    </p:set>
                                    <p:animEffect filter="image" prLst="opacity: 1">
                                      <p:cBhvr rctx="IE">
                                        <p:cTn id="76" dur="indefinite"/>
                                        <p:tgtEl>
                                          <p:spTgt spid="31">
                                            <p:txEl>
                                              <p:pRg st="3" end="3"/>
                                            </p:txEl>
                                          </p:spTgt>
                                        </p:tgtEl>
                                      </p:cBhvr>
                                    </p:animEffect>
                                  </p:childTnLst>
                                </p:cTn>
                              </p:par>
                              <p:par>
                                <p:cTn id="77" presetID="9" presetClass="emph" presetSubtype="0" nodeType="withEffect">
                                  <p:stCondLst>
                                    <p:cond delay="0"/>
                                  </p:stCondLst>
                                  <p:childTnLst>
                                    <p:set>
                                      <p:cBhvr>
                                        <p:cTn id="78" dur="indefinite"/>
                                        <p:tgtEl>
                                          <p:spTgt spid="31">
                                            <p:txEl>
                                              <p:pRg st="4" end="4"/>
                                            </p:txEl>
                                          </p:spTgt>
                                        </p:tgtEl>
                                        <p:attrNameLst>
                                          <p:attrName>style.opacity</p:attrName>
                                        </p:attrNameLst>
                                      </p:cBhvr>
                                      <p:to>
                                        <p:strVal val="1"/>
                                      </p:to>
                                    </p:set>
                                    <p:animEffect filter="image" prLst="opacity: 1">
                                      <p:cBhvr rctx="IE">
                                        <p:cTn id="79" dur="indefinite"/>
                                        <p:tgtEl>
                                          <p:spTgt spid="31">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mph" presetSubtype="0" nodeType="clickEffect">
                                  <p:stCondLst>
                                    <p:cond delay="0"/>
                                  </p:stCondLst>
                                  <p:childTnLst>
                                    <p:set>
                                      <p:cBhvr>
                                        <p:cTn id="83" dur="indefinite"/>
                                        <p:tgtEl>
                                          <p:spTgt spid="18">
                                            <p:txEl>
                                              <p:pRg st="0" end="0"/>
                                            </p:txEl>
                                          </p:spTgt>
                                        </p:tgtEl>
                                        <p:attrNameLst>
                                          <p:attrName>style.opacity</p:attrName>
                                        </p:attrNameLst>
                                      </p:cBhvr>
                                      <p:to>
                                        <p:strVal val="1"/>
                                      </p:to>
                                    </p:set>
                                    <p:animEffect filter="image" prLst="opacity: 1">
                                      <p:cBhvr rctx="IE">
                                        <p:cTn id="84" dur="indefinite"/>
                                        <p:tgtEl>
                                          <p:spTgt spid="18">
                                            <p:txEl>
                                              <p:pRg st="0" end="0"/>
                                            </p:txEl>
                                          </p:spTgt>
                                        </p:tgtEl>
                                      </p:cBhvr>
                                    </p:animEffect>
                                  </p:childTnLst>
                                </p:cTn>
                              </p:par>
                              <p:par>
                                <p:cTn id="85" presetID="9" presetClass="emph" presetSubtype="0" nodeType="withEffect">
                                  <p:stCondLst>
                                    <p:cond delay="0"/>
                                  </p:stCondLst>
                                  <p:childTnLst>
                                    <p:set>
                                      <p:cBhvr>
                                        <p:cTn id="86" dur="indefinite"/>
                                        <p:tgtEl>
                                          <p:spTgt spid="18">
                                            <p:txEl>
                                              <p:pRg st="1" end="1"/>
                                            </p:txEl>
                                          </p:spTgt>
                                        </p:tgtEl>
                                        <p:attrNameLst>
                                          <p:attrName>style.opacity</p:attrName>
                                        </p:attrNameLst>
                                      </p:cBhvr>
                                      <p:to>
                                        <p:strVal val="1"/>
                                      </p:to>
                                    </p:set>
                                    <p:animEffect filter="image" prLst="opacity: 1">
                                      <p:cBhvr rctx="IE">
                                        <p:cTn id="87" dur="indefinite"/>
                                        <p:tgtEl>
                                          <p:spTgt spid="18">
                                            <p:txEl>
                                              <p:pRg st="1" end="1"/>
                                            </p:txEl>
                                          </p:spTgt>
                                        </p:tgtEl>
                                      </p:cBhvr>
                                    </p:animEffect>
                                  </p:childTnLst>
                                </p:cTn>
                              </p:par>
                              <p:par>
                                <p:cTn id="88" presetID="9" presetClass="emph" presetSubtype="0" nodeType="withEffect">
                                  <p:stCondLst>
                                    <p:cond delay="0"/>
                                  </p:stCondLst>
                                  <p:childTnLst>
                                    <p:set>
                                      <p:cBhvr>
                                        <p:cTn id="89" dur="indefinite"/>
                                        <p:tgtEl>
                                          <p:spTgt spid="18">
                                            <p:txEl>
                                              <p:pRg st="2" end="2"/>
                                            </p:txEl>
                                          </p:spTgt>
                                        </p:tgtEl>
                                        <p:attrNameLst>
                                          <p:attrName>style.opacity</p:attrName>
                                        </p:attrNameLst>
                                      </p:cBhvr>
                                      <p:to>
                                        <p:strVal val="1"/>
                                      </p:to>
                                    </p:set>
                                    <p:animEffect filter="image" prLst="opacity: 1">
                                      <p:cBhvr rctx="IE">
                                        <p:cTn id="90" dur="indefinite"/>
                                        <p:tgtEl>
                                          <p:spTgt spid="18">
                                            <p:txEl>
                                              <p:pRg st="2" end="2"/>
                                            </p:txEl>
                                          </p:spTgt>
                                        </p:tgtEl>
                                      </p:cBhvr>
                                    </p:animEffect>
                                  </p:childTnLst>
                                </p:cTn>
                              </p:par>
                              <p:par>
                                <p:cTn id="91" presetID="9" presetClass="emph" presetSubtype="0" nodeType="withEffect">
                                  <p:stCondLst>
                                    <p:cond delay="0"/>
                                  </p:stCondLst>
                                  <p:childTnLst>
                                    <p:set>
                                      <p:cBhvr>
                                        <p:cTn id="92" dur="indefinite"/>
                                        <p:tgtEl>
                                          <p:spTgt spid="18">
                                            <p:txEl>
                                              <p:pRg st="3" end="3"/>
                                            </p:txEl>
                                          </p:spTgt>
                                        </p:tgtEl>
                                        <p:attrNameLst>
                                          <p:attrName>style.opacity</p:attrName>
                                        </p:attrNameLst>
                                      </p:cBhvr>
                                      <p:to>
                                        <p:strVal val="1"/>
                                      </p:to>
                                    </p:set>
                                    <p:animEffect filter="image" prLst="opacity: 1">
                                      <p:cBhvr rctx="IE">
                                        <p:cTn id="93" dur="indefinite"/>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allAtOnce"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7089" y="1254034"/>
            <a:ext cx="3672127" cy="970054"/>
          </a:xfrm>
        </p:spPr>
        <p:txBody>
          <a:bodyPr/>
          <a:lstStyle/>
          <a:p>
            <a:r>
              <a:rPr lang="en-US" dirty="0"/>
              <a:t>SOCIAL STYLE </a:t>
            </a:r>
            <a:br>
              <a:rPr lang="en-US" dirty="0"/>
            </a:br>
            <a:r>
              <a:rPr lang="en-US" dirty="0"/>
              <a:t>Behaviors</a:t>
            </a:r>
            <a:endParaRPr lang="en-US"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a:lstStyle/>
          <a:p>
            <a:r>
              <a:rPr lang="en-US"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a:lstStyle/>
          <a:p>
            <a:pPr algn="l"/>
            <a:r>
              <a:rPr lang="en-US"/>
              <a:t>© The TRACOM Corporation. All Rights Reserved.</a:t>
            </a:r>
            <a:endParaRPr lang="en-US"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en-US" smtClean="0"/>
              <a:t>28</a:t>
            </a:fld>
            <a:endParaRPr lang="en-US"/>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4050" y="514163"/>
            <a:ext cx="7785659"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Controls</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4052" y="5532916"/>
            <a:ext cx="779303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Emotes</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3013336"/>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Asks</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3008310"/>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Tells</a:t>
            </a:r>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5560347" y="3767615"/>
            <a:ext cx="1993392"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r">
              <a:lnSpc>
                <a:spcPct val="85000"/>
              </a:lnSpc>
            </a:pPr>
            <a:r>
              <a:rPr lang="en-US" b="1" dirty="0">
                <a:solidFill>
                  <a:schemeClr val="tx2"/>
                </a:solidFill>
                <a:latin typeface="Arial Black" panose="020B0A04020102020204" pitchFamily="34" charset="0"/>
              </a:rPr>
              <a:t>Amiable</a:t>
            </a:r>
          </a:p>
          <a:p>
            <a:pPr algn="r">
              <a:lnSpc>
                <a:spcPct val="85000"/>
              </a:lnSpc>
            </a:pPr>
            <a:endParaRPr lang="en-US" sz="1400" dirty="0">
              <a:solidFill>
                <a:schemeClr val="tx2"/>
              </a:solidFill>
            </a:endParaRPr>
          </a:p>
          <a:p>
            <a:pPr algn="r">
              <a:lnSpc>
                <a:spcPct val="90000"/>
              </a:lnSpc>
              <a:defRPr/>
            </a:pPr>
            <a:r>
              <a:rPr lang="en-US" sz="1400" dirty="0">
                <a:solidFill>
                  <a:schemeClr val="tx1"/>
                </a:solidFill>
                <a:cs typeface="Arial" panose="020B0604020202020204" pitchFamily="34" charset="0"/>
              </a:rPr>
              <a:t>Slower-paced</a:t>
            </a:r>
          </a:p>
          <a:p>
            <a:pPr algn="r">
              <a:lnSpc>
                <a:spcPct val="90000"/>
              </a:lnSpc>
              <a:defRPr/>
            </a:pPr>
            <a:r>
              <a:rPr lang="en-US" sz="1400" dirty="0">
                <a:solidFill>
                  <a:schemeClr val="tx1"/>
                </a:solidFill>
                <a:cs typeface="Arial" panose="020B0604020202020204" pitchFamily="34" charset="0"/>
              </a:rPr>
              <a:t> Make efforts to relate</a:t>
            </a:r>
          </a:p>
          <a:p>
            <a:pPr algn="r">
              <a:lnSpc>
                <a:spcPct val="90000"/>
              </a:lnSpc>
              <a:defRPr/>
            </a:pPr>
            <a:r>
              <a:rPr lang="en-US" sz="1400" dirty="0">
                <a:solidFill>
                  <a:schemeClr val="tx1"/>
                </a:solidFill>
                <a:cs typeface="Arial" panose="020B0604020202020204" pitchFamily="34" charset="0"/>
              </a:rPr>
              <a:t> Less concern for effecting change</a:t>
            </a:r>
          </a:p>
          <a:p>
            <a:pPr algn="r">
              <a:lnSpc>
                <a:spcPct val="90000"/>
              </a:lnSpc>
              <a:defRPr/>
            </a:pPr>
            <a:r>
              <a:rPr lang="en-US" sz="1400" dirty="0">
                <a:solidFill>
                  <a:schemeClr val="tx1"/>
                </a:solidFill>
                <a:cs typeface="Arial" panose="020B0604020202020204" pitchFamily="34" charset="0"/>
              </a:rPr>
              <a:t> Work in present timeframe</a:t>
            </a:r>
          </a:p>
          <a:p>
            <a:pPr algn="r">
              <a:lnSpc>
                <a:spcPct val="90000"/>
              </a:lnSpc>
              <a:defRPr/>
            </a:pPr>
            <a:r>
              <a:rPr lang="en-US" sz="1400" dirty="0">
                <a:solidFill>
                  <a:schemeClr val="tx1"/>
                </a:solidFill>
                <a:cs typeface="Arial" panose="020B0604020202020204" pitchFamily="34" charset="0"/>
              </a:rPr>
              <a:t> Show supportive action</a:t>
            </a:r>
          </a:p>
          <a:p>
            <a:pPr algn="r">
              <a:lnSpc>
                <a:spcPct val="90000"/>
              </a:lnSpc>
              <a:defRPr/>
            </a:pPr>
            <a:r>
              <a:rPr lang="en-US" sz="1400" dirty="0">
                <a:solidFill>
                  <a:schemeClr val="tx1"/>
                </a:solidFill>
                <a:cs typeface="Arial" panose="020B0604020202020204" pitchFamily="34" charset="0"/>
              </a:rPr>
              <a:t> Avoid Conflict</a:t>
            </a:r>
          </a:p>
          <a:p>
            <a:pPr>
              <a:lnSpc>
                <a:spcPct val="85000"/>
              </a:lnSpc>
            </a:pPr>
            <a:endParaRPr lang="en-US" sz="1400" dirty="0">
              <a:solidFill>
                <a:schemeClr val="tx2"/>
              </a:solidFill>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93384" y="1199678"/>
            <a:ext cx="1993392"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nSpc>
                <a:spcPct val="85000"/>
              </a:lnSpc>
            </a:pPr>
            <a:r>
              <a:rPr lang="en-US" b="1" dirty="0">
                <a:solidFill>
                  <a:schemeClr val="tx2"/>
                </a:solidFill>
                <a:latin typeface="Arial Black" panose="020B0A04020102020204" pitchFamily="34" charset="0"/>
              </a:rPr>
              <a:t>Driving</a:t>
            </a:r>
            <a:br>
              <a:rPr lang="en-US" sz="1400" dirty="0">
                <a:solidFill>
                  <a:schemeClr val="tx2"/>
                </a:solidFill>
              </a:rPr>
            </a:br>
            <a:endParaRPr lang="en-US" sz="1400" dirty="0">
              <a:solidFill>
                <a:schemeClr val="tx2"/>
              </a:solidFill>
            </a:endParaRPr>
          </a:p>
          <a:p>
            <a:pPr>
              <a:lnSpc>
                <a:spcPct val="90000"/>
              </a:lnSpc>
              <a:defRPr/>
            </a:pPr>
            <a:r>
              <a:rPr lang="en-US" sz="1400" dirty="0">
                <a:solidFill>
                  <a:schemeClr val="tx1"/>
                </a:solidFill>
                <a:cs typeface="Arial" panose="020B0604020202020204" pitchFamily="34" charset="0"/>
              </a:rPr>
              <a:t>Faster-paced</a:t>
            </a:r>
          </a:p>
          <a:p>
            <a:pPr>
              <a:lnSpc>
                <a:spcPct val="90000"/>
              </a:lnSpc>
              <a:defRPr/>
            </a:pPr>
            <a:r>
              <a:rPr lang="en-US" sz="1400" dirty="0">
                <a:solidFill>
                  <a:schemeClr val="tx1"/>
                </a:solidFill>
                <a:cs typeface="Arial" panose="020B0604020202020204" pitchFamily="34" charset="0"/>
              </a:rPr>
              <a:t>Want to set the pace</a:t>
            </a:r>
          </a:p>
          <a:p>
            <a:pPr>
              <a:lnSpc>
                <a:spcPct val="90000"/>
              </a:lnSpc>
              <a:defRPr/>
            </a:pPr>
            <a:r>
              <a:rPr lang="en-US" sz="1400" dirty="0">
                <a:solidFill>
                  <a:schemeClr val="tx1"/>
                </a:solidFill>
                <a:cs typeface="Arial" panose="020B0604020202020204" pitchFamily="34" charset="0"/>
              </a:rPr>
              <a:t>Less concern for relationships</a:t>
            </a:r>
          </a:p>
          <a:p>
            <a:pPr>
              <a:lnSpc>
                <a:spcPct val="90000"/>
              </a:lnSpc>
              <a:defRPr/>
            </a:pPr>
            <a:r>
              <a:rPr lang="en-US" sz="1400" dirty="0">
                <a:solidFill>
                  <a:schemeClr val="tx1"/>
                </a:solidFill>
                <a:cs typeface="Arial" panose="020B0604020202020204" pitchFamily="34" charset="0"/>
              </a:rPr>
              <a:t>Work in present timeframe</a:t>
            </a:r>
          </a:p>
          <a:p>
            <a:pPr>
              <a:lnSpc>
                <a:spcPct val="90000"/>
              </a:lnSpc>
              <a:defRPr/>
            </a:pPr>
            <a:r>
              <a:rPr lang="en-US" sz="1400" dirty="0">
                <a:solidFill>
                  <a:schemeClr val="tx1"/>
                </a:solidFill>
                <a:cs typeface="Arial" panose="020B0604020202020204" pitchFamily="34" charset="0"/>
              </a:rPr>
              <a:t>Direct the actions of others</a:t>
            </a:r>
          </a:p>
          <a:p>
            <a:pPr>
              <a:lnSpc>
                <a:spcPct val="90000"/>
              </a:lnSpc>
              <a:defRPr/>
            </a:pPr>
            <a:r>
              <a:rPr lang="en-US" sz="1400" dirty="0">
                <a:solidFill>
                  <a:schemeClr val="tx1"/>
                </a:solidFill>
                <a:cs typeface="Arial" panose="020B0604020202020204" pitchFamily="34" charset="0"/>
              </a:rPr>
              <a:t>Avoid inaction</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613130" y="3767615"/>
            <a:ext cx="1903974"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nSpc>
                <a:spcPct val="85000"/>
              </a:lnSpc>
            </a:pPr>
            <a:r>
              <a:rPr lang="en-US" b="1" dirty="0">
                <a:solidFill>
                  <a:schemeClr val="tx2"/>
                </a:solidFill>
                <a:latin typeface="Arial Black" panose="020B0A04020102020204" pitchFamily="34" charset="0"/>
              </a:rPr>
              <a:t>Expressive</a:t>
            </a:r>
          </a:p>
          <a:p>
            <a:pPr>
              <a:lnSpc>
                <a:spcPct val="85000"/>
              </a:lnSpc>
            </a:pPr>
            <a:endParaRPr lang="en-US" sz="1400" dirty="0">
              <a:solidFill>
                <a:schemeClr val="tx2"/>
              </a:solidFill>
            </a:endParaRPr>
          </a:p>
          <a:p>
            <a:pPr>
              <a:lnSpc>
                <a:spcPct val="90000"/>
              </a:lnSpc>
              <a:defRPr/>
            </a:pPr>
            <a:r>
              <a:rPr lang="en-US" sz="1400" dirty="0">
                <a:solidFill>
                  <a:schemeClr val="tx1"/>
                </a:solidFill>
                <a:cs typeface="Arial" panose="020B0604020202020204" pitchFamily="34" charset="0"/>
              </a:rPr>
              <a:t>Faster-paced</a:t>
            </a:r>
          </a:p>
          <a:p>
            <a:pPr>
              <a:lnSpc>
                <a:spcPct val="90000"/>
              </a:lnSpc>
              <a:defRPr/>
            </a:pPr>
            <a:r>
              <a:rPr lang="en-US" sz="1400" dirty="0">
                <a:solidFill>
                  <a:schemeClr val="tx1"/>
                </a:solidFill>
                <a:cs typeface="Arial" panose="020B0604020202020204" pitchFamily="34" charset="0"/>
              </a:rPr>
              <a:t>Make efforts to get involved</a:t>
            </a:r>
          </a:p>
          <a:p>
            <a:pPr>
              <a:lnSpc>
                <a:spcPct val="90000"/>
              </a:lnSpc>
              <a:defRPr/>
            </a:pPr>
            <a:r>
              <a:rPr lang="en-US" sz="1400" dirty="0">
                <a:solidFill>
                  <a:schemeClr val="tx1"/>
                </a:solidFill>
                <a:cs typeface="Arial" panose="020B0604020202020204" pitchFamily="34" charset="0"/>
              </a:rPr>
              <a:t>Less concern for routines</a:t>
            </a:r>
          </a:p>
          <a:p>
            <a:pPr>
              <a:lnSpc>
                <a:spcPct val="90000"/>
              </a:lnSpc>
              <a:defRPr/>
            </a:pPr>
            <a:r>
              <a:rPr lang="en-US" sz="1400" dirty="0">
                <a:solidFill>
                  <a:schemeClr val="tx1"/>
                </a:solidFill>
                <a:cs typeface="Arial" panose="020B0604020202020204" pitchFamily="34" charset="0"/>
              </a:rPr>
              <a:t>Work in future timeframe</a:t>
            </a:r>
          </a:p>
          <a:p>
            <a:pPr>
              <a:lnSpc>
                <a:spcPct val="90000"/>
              </a:lnSpc>
              <a:defRPr/>
            </a:pPr>
            <a:r>
              <a:rPr lang="en-US" sz="1400" dirty="0">
                <a:solidFill>
                  <a:schemeClr val="tx1"/>
                </a:solidFill>
                <a:cs typeface="Arial" panose="020B0604020202020204" pitchFamily="34" charset="0"/>
              </a:rPr>
              <a:t>Act impulsively</a:t>
            </a:r>
          </a:p>
          <a:p>
            <a:pPr>
              <a:lnSpc>
                <a:spcPct val="90000"/>
              </a:lnSpc>
              <a:defRPr/>
            </a:pPr>
            <a:r>
              <a:rPr lang="en-US" sz="1400" dirty="0">
                <a:solidFill>
                  <a:schemeClr val="tx1"/>
                </a:solidFill>
                <a:cs typeface="Arial" panose="020B0604020202020204" pitchFamily="34" charset="0"/>
              </a:rPr>
              <a:t>Avoid isolation</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5560347" y="1199678"/>
            <a:ext cx="1993392"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r">
              <a:lnSpc>
                <a:spcPct val="85000"/>
              </a:lnSpc>
            </a:pPr>
            <a:r>
              <a:rPr lang="en-US" b="1" dirty="0">
                <a:solidFill>
                  <a:schemeClr val="tx2"/>
                </a:solidFill>
                <a:latin typeface="Arial Black" panose="020B0A04020102020204" pitchFamily="34" charset="0"/>
              </a:rPr>
              <a:t>Analytical</a:t>
            </a:r>
            <a:br>
              <a:rPr lang="en-US" sz="1400" dirty="0">
                <a:solidFill>
                  <a:schemeClr val="tx2"/>
                </a:solidFill>
              </a:rPr>
            </a:br>
            <a:endParaRPr lang="en-US" sz="1400" dirty="0">
              <a:solidFill>
                <a:schemeClr val="tx2"/>
              </a:solidFill>
            </a:endParaRPr>
          </a:p>
          <a:p>
            <a:pPr algn="r">
              <a:lnSpc>
                <a:spcPct val="85000"/>
              </a:lnSpc>
            </a:pPr>
            <a:r>
              <a:rPr lang="en-US" sz="1400" dirty="0">
                <a:solidFill>
                  <a:schemeClr val="tx1"/>
                </a:solidFill>
                <a:cs typeface="Arial" panose="020B0604020202020204" pitchFamily="34" charset="0"/>
              </a:rPr>
              <a:t>Slower-paced</a:t>
            </a:r>
          </a:p>
          <a:p>
            <a:pPr algn="r">
              <a:lnSpc>
                <a:spcPct val="90000"/>
              </a:lnSpc>
              <a:defRPr/>
            </a:pPr>
            <a:r>
              <a:rPr lang="en-US" sz="1400" dirty="0">
                <a:solidFill>
                  <a:schemeClr val="tx1"/>
                </a:solidFill>
                <a:cs typeface="Arial" panose="020B0604020202020204" pitchFamily="34" charset="0"/>
              </a:rPr>
              <a:t> Make efforts to organize</a:t>
            </a:r>
          </a:p>
          <a:p>
            <a:pPr algn="r">
              <a:lnSpc>
                <a:spcPct val="90000"/>
              </a:lnSpc>
              <a:defRPr/>
            </a:pPr>
            <a:r>
              <a:rPr lang="en-US" sz="1400" dirty="0">
                <a:solidFill>
                  <a:schemeClr val="tx1"/>
                </a:solidFill>
                <a:cs typeface="Arial" panose="020B0604020202020204" pitchFamily="34" charset="0"/>
              </a:rPr>
              <a:t> Less concern for relationships</a:t>
            </a:r>
          </a:p>
          <a:p>
            <a:pPr algn="r">
              <a:lnSpc>
                <a:spcPct val="90000"/>
              </a:lnSpc>
              <a:defRPr/>
            </a:pPr>
            <a:r>
              <a:rPr lang="en-US" sz="1400" dirty="0">
                <a:solidFill>
                  <a:schemeClr val="tx1"/>
                </a:solidFill>
                <a:cs typeface="Arial" panose="020B0604020202020204" pitchFamily="34" charset="0"/>
              </a:rPr>
              <a:t> Work in historical timeframe</a:t>
            </a:r>
          </a:p>
          <a:p>
            <a:pPr algn="r">
              <a:lnSpc>
                <a:spcPct val="90000"/>
              </a:lnSpc>
              <a:defRPr/>
            </a:pPr>
            <a:r>
              <a:rPr lang="en-US" sz="1400" dirty="0">
                <a:solidFill>
                  <a:schemeClr val="tx1"/>
                </a:solidFill>
                <a:cs typeface="Arial" panose="020B0604020202020204" pitchFamily="34" charset="0"/>
              </a:rPr>
              <a:t> Take action cautiously</a:t>
            </a:r>
          </a:p>
          <a:p>
            <a:pPr algn="r">
              <a:lnSpc>
                <a:spcPct val="90000"/>
              </a:lnSpc>
              <a:defRPr/>
            </a:pPr>
            <a:r>
              <a:rPr lang="en-US" sz="1400" dirty="0">
                <a:solidFill>
                  <a:schemeClr val="tx1"/>
                </a:solidFill>
                <a:cs typeface="Arial" panose="020B0604020202020204" pitchFamily="34" charset="0"/>
              </a:rPr>
              <a:t> Avoid personal involvement</a:t>
            </a:r>
          </a:p>
          <a:p>
            <a:pPr algn="r">
              <a:lnSpc>
                <a:spcPct val="85000"/>
              </a:lnSpc>
            </a:pPr>
            <a:r>
              <a:rPr lang="en-US" sz="1400" dirty="0">
                <a:solidFill>
                  <a:schemeClr val="tx2"/>
                </a:solidFill>
              </a:rPr>
              <a:t>  </a:t>
            </a:r>
          </a:p>
          <a:p>
            <a:pPr>
              <a:lnSpc>
                <a:spcPct val="85000"/>
              </a:lnSpc>
            </a:pPr>
            <a:endParaRPr lang="en-US" sz="1400" dirty="0">
              <a:solidFill>
                <a:schemeClr val="tx2"/>
              </a:solidFill>
            </a:endParaRPr>
          </a:p>
        </p:txBody>
      </p:sp>
    </p:spTree>
    <p:extLst>
      <p:ext uri="{BB962C8B-B14F-4D97-AF65-F5344CB8AC3E}">
        <p14:creationId xmlns:p14="http://schemas.microsoft.com/office/powerpoint/2010/main" val="103683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75781" y="1254034"/>
            <a:ext cx="3683435" cy="970054"/>
          </a:xfrm>
        </p:spPr>
        <p:txBody>
          <a:bodyPr/>
          <a:lstStyle/>
          <a:p>
            <a:r>
              <a:rPr lang="en-US" dirty="0"/>
              <a:t>Customer</a:t>
            </a:r>
            <a:br>
              <a:rPr lang="en-US" dirty="0"/>
            </a:br>
            <a:r>
              <a:rPr lang="en-US" dirty="0"/>
              <a:t>Behaviors</a:t>
            </a:r>
            <a:endParaRPr lang="en-US"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a:lstStyle/>
          <a:p>
            <a:r>
              <a:rPr lang="en-US"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a:lstStyle/>
          <a:p>
            <a:pPr algn="l"/>
            <a:r>
              <a:rPr lang="en-US"/>
              <a:t>© The TRACOM Corporation. All Rights Reserved.</a:t>
            </a:r>
            <a:endParaRPr lang="en-US"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en-US" smtClean="0"/>
              <a:t>29</a:t>
            </a:fld>
            <a:endParaRPr lang="en-US"/>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642355"/>
            <a:ext cx="323138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lnSpc>
                <a:spcPct val="85000"/>
              </a:lnSpc>
            </a:pPr>
            <a:r>
              <a:rPr lang="en-US" b="1" dirty="0">
                <a:solidFill>
                  <a:schemeClr val="tx2"/>
                </a:solidFill>
                <a:latin typeface="Arial Black" panose="020B0A04020102020204" pitchFamily="34" charset="0"/>
              </a:rPr>
              <a:t>Amiable</a:t>
            </a:r>
          </a:p>
          <a:p>
            <a:pPr algn="r">
              <a:lnSpc>
                <a:spcPct val="85000"/>
              </a:lnSpc>
            </a:pPr>
            <a:endParaRPr lang="en-US" sz="1400" dirty="0">
              <a:solidFill>
                <a:schemeClr val="tx2"/>
              </a:solidFill>
            </a:endParaRP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Friendly and approachable</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Head nodding and other signs of encouragement</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Speaks less than others</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Asks questions about impacts on people</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May acquiesce to the group’s decisions</a:t>
            </a: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98542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nSpc>
                <a:spcPct val="85000"/>
              </a:lnSpc>
            </a:pPr>
            <a:r>
              <a:rPr lang="en-US" b="1" dirty="0">
                <a:solidFill>
                  <a:schemeClr val="tx2"/>
                </a:solidFill>
                <a:latin typeface="Arial Black" panose="020B0A04020102020204" pitchFamily="34" charset="0"/>
              </a:rPr>
              <a:t>Driving</a:t>
            </a:r>
            <a:br>
              <a:rPr lang="en-US" sz="1400" dirty="0">
                <a:solidFill>
                  <a:schemeClr val="tx2"/>
                </a:solidFill>
              </a:rPr>
            </a:br>
            <a:endParaRPr lang="en-US" sz="1400" dirty="0">
              <a:solidFill>
                <a:schemeClr val="tx2"/>
              </a:solidFill>
            </a:endParaRP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Less social, businesslike</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More direct eye contact</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Direct with opinions</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May ask challenging questions</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May disengage or try to take control</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nSpc>
                <a:spcPct val="85000"/>
              </a:lnSpc>
            </a:pPr>
            <a:r>
              <a:rPr lang="en-US" b="1" dirty="0">
                <a:solidFill>
                  <a:schemeClr val="tx2"/>
                </a:solidFill>
                <a:latin typeface="Arial Black" panose="020B0A04020102020204" pitchFamily="34" charset="0"/>
              </a:rPr>
              <a:t>Expressive</a:t>
            </a:r>
          </a:p>
          <a:p>
            <a:pPr>
              <a:lnSpc>
                <a:spcPct val="85000"/>
              </a:lnSpc>
            </a:pPr>
            <a:endParaRPr lang="en-US" sz="1400" dirty="0">
              <a:solidFill>
                <a:schemeClr val="tx2"/>
              </a:solidFill>
            </a:endParaRP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Sociable and approachable at beginning of meeting</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Speaks more than others</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May deviate from the agenda and speak about various topics</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Direct with opinions</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May confront</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98560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lnSpc>
                <a:spcPct val="85000"/>
              </a:lnSpc>
            </a:pPr>
            <a:r>
              <a:rPr lang="en-US" b="1" dirty="0">
                <a:solidFill>
                  <a:schemeClr val="tx2"/>
                </a:solidFill>
                <a:latin typeface="Arial Black" panose="020B0A04020102020204" pitchFamily="34" charset="0"/>
              </a:rPr>
              <a:t>Analytical</a:t>
            </a:r>
            <a:br>
              <a:rPr lang="en-US" sz="1400" dirty="0">
                <a:solidFill>
                  <a:schemeClr val="tx2"/>
                </a:solidFill>
              </a:rPr>
            </a:br>
            <a:endParaRPr lang="en-US" sz="1400" dirty="0">
              <a:solidFill>
                <a:schemeClr val="tx2"/>
              </a:solidFill>
            </a:endParaRP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Less social, businesslike</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Less direct eye contact</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Listens intently before offering opinions</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Asks questions about details</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May avoid stating an opinion or making a decision</a:t>
            </a:r>
          </a:p>
          <a:p>
            <a:pPr algn="r">
              <a:lnSpc>
                <a:spcPct val="85000"/>
              </a:lnSpc>
            </a:pPr>
            <a:r>
              <a:rPr lang="en-US" sz="1400" dirty="0">
                <a:solidFill>
                  <a:schemeClr val="tx2"/>
                </a:solidFill>
              </a:rPr>
              <a:t>  </a:t>
            </a:r>
          </a:p>
          <a:p>
            <a:pPr>
              <a:lnSpc>
                <a:spcPct val="85000"/>
              </a:lnSpc>
            </a:pPr>
            <a:endParaRPr lang="en-US" sz="1400" dirty="0">
              <a:solidFill>
                <a:schemeClr val="tx2"/>
              </a:solidFill>
            </a:endParaRPr>
          </a:p>
        </p:txBody>
      </p:sp>
      <p:sp>
        <p:nvSpPr>
          <p:cNvPr id="16" name="Rectangle 15">
            <a:extLst>
              <a:ext uri="{FF2B5EF4-FFF2-40B4-BE49-F238E27FC236}">
                <a16:creationId xmlns:a16="http://schemas.microsoft.com/office/drawing/2014/main" id="{1F4E8B45-0915-42EB-9DFF-A680DFE29492}"/>
              </a:ext>
            </a:extLst>
          </p:cNvPr>
          <p:cNvSpPr/>
          <p:nvPr/>
        </p:nvSpPr>
        <p:spPr bwMode="gray">
          <a:xfrm>
            <a:off x="6868949" y="47599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Controls</a:t>
            </a:r>
          </a:p>
        </p:txBody>
      </p:sp>
      <p:sp>
        <p:nvSpPr>
          <p:cNvPr id="17" name="Rectangle 16">
            <a:extLst>
              <a:ext uri="{FF2B5EF4-FFF2-40B4-BE49-F238E27FC236}">
                <a16:creationId xmlns:a16="http://schemas.microsoft.com/office/drawing/2014/main" id="{D324EF3B-5357-47F0-A4D0-42A103B190FC}"/>
              </a:ext>
            </a:extLst>
          </p:cNvPr>
          <p:cNvSpPr/>
          <p:nvPr/>
        </p:nvSpPr>
        <p:spPr bwMode="gray">
          <a:xfrm>
            <a:off x="6868949" y="5586193"/>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Emotes</a:t>
            </a:r>
          </a:p>
        </p:txBody>
      </p:sp>
      <p:sp>
        <p:nvSpPr>
          <p:cNvPr id="19" name="Rectangle 18">
            <a:extLst>
              <a:ext uri="{FF2B5EF4-FFF2-40B4-BE49-F238E27FC236}">
                <a16:creationId xmlns:a16="http://schemas.microsoft.com/office/drawing/2014/main" id="{AB2AA927-0042-4361-BB39-0A784838010B}"/>
              </a:ext>
            </a:extLst>
          </p:cNvPr>
          <p:cNvSpPr/>
          <p:nvPr/>
        </p:nvSpPr>
        <p:spPr bwMode="gray">
          <a:xfrm>
            <a:off x="4174051" y="301436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Asks</a:t>
            </a:r>
          </a:p>
        </p:txBody>
      </p:sp>
      <p:sp>
        <p:nvSpPr>
          <p:cNvPr id="20" name="Rectangle 19">
            <a:extLst>
              <a:ext uri="{FF2B5EF4-FFF2-40B4-BE49-F238E27FC236}">
                <a16:creationId xmlns:a16="http://schemas.microsoft.com/office/drawing/2014/main" id="{7D787AF1-6BCD-4FBA-BC0B-F8A3EF762640}"/>
              </a:ext>
            </a:extLst>
          </p:cNvPr>
          <p:cNvSpPr/>
          <p:nvPr/>
        </p:nvSpPr>
        <p:spPr bwMode="gray">
          <a:xfrm>
            <a:off x="10564016" y="300933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Tells</a:t>
            </a:r>
          </a:p>
        </p:txBody>
      </p:sp>
    </p:spTree>
    <p:extLst>
      <p:ext uri="{BB962C8B-B14F-4D97-AF65-F5344CB8AC3E}">
        <p14:creationId xmlns:p14="http://schemas.microsoft.com/office/powerpoint/2010/main" val="858509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a:lstStyle/>
          <a:p>
            <a:r>
              <a:rPr lang="en-US" dirty="0">
                <a:solidFill>
                  <a:schemeClr val="accent2"/>
                </a:solidFill>
              </a:rPr>
              <a:t>What You’ll Learn</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0" y="2462644"/>
            <a:ext cx="8077200" cy="3131684"/>
          </a:xfrm>
        </p:spPr>
        <p:txBody>
          <a:bodyPr>
            <a:normAutofit/>
          </a:bodyPr>
          <a:lstStyle/>
          <a:p>
            <a:pPr marL="342900" marR="0" lvl="0" indent="-342900">
              <a:lnSpc>
                <a:spcPct val="107000"/>
              </a:lnSpc>
              <a:spcBef>
                <a:spcPts val="0"/>
              </a:spcBef>
              <a:spcAft>
                <a:spcPts val="0"/>
              </a:spcAft>
              <a:buFont typeface="+mj-lt"/>
              <a:buAutoNum type="arabicPeriod"/>
            </a:pPr>
            <a:r>
              <a:rPr lang="en-US" dirty="0"/>
              <a:t>How to predict customers’ behavior. </a:t>
            </a:r>
          </a:p>
          <a:p>
            <a:pPr marL="342900" marR="0" lvl="0" indent="-342900">
              <a:lnSpc>
                <a:spcPct val="107000"/>
              </a:lnSpc>
              <a:spcBef>
                <a:spcPts val="0"/>
              </a:spcBef>
              <a:spcAft>
                <a:spcPts val="0"/>
              </a:spcAft>
              <a:buFont typeface="+mj-lt"/>
              <a:buAutoNum type="arabicPeriod"/>
            </a:pPr>
            <a:r>
              <a:rPr lang="en-US" altLang="en-US" sz="2400" dirty="0">
                <a:cs typeface="+mn-cs"/>
              </a:rPr>
              <a:t>What causes stress for customers.</a:t>
            </a:r>
          </a:p>
          <a:p>
            <a:pPr marL="342900" marR="0" lvl="0" indent="-342900">
              <a:lnSpc>
                <a:spcPct val="107000"/>
              </a:lnSpc>
              <a:spcBef>
                <a:spcPts val="0"/>
              </a:spcBef>
              <a:spcAft>
                <a:spcPts val="0"/>
              </a:spcAft>
              <a:buFont typeface="+mj-lt"/>
              <a:buAutoNum type="arabicPeriod"/>
            </a:pPr>
            <a:r>
              <a:rPr lang="en-US" altLang="en-US" dirty="0"/>
              <a:t>How to recognize and meet their needs.</a:t>
            </a:r>
          </a:p>
          <a:p>
            <a:pPr marL="342900" marR="0" lvl="0" indent="-342900">
              <a:lnSpc>
                <a:spcPct val="107000"/>
              </a:lnSpc>
              <a:spcBef>
                <a:spcPts val="0"/>
              </a:spcBef>
              <a:spcAft>
                <a:spcPts val="0"/>
              </a:spcAft>
              <a:buFont typeface="+mj-lt"/>
              <a:buAutoNum type="arabicPeriod"/>
            </a:pPr>
            <a:r>
              <a:rPr lang="en-US" altLang="en-US" dirty="0"/>
              <a:t>How to prepare for meetings and tailor communication.</a:t>
            </a:r>
          </a:p>
          <a:p>
            <a:pPr marL="342900" marR="0" lvl="0" indent="-342900">
              <a:lnSpc>
                <a:spcPct val="107000"/>
              </a:lnSpc>
              <a:spcBef>
                <a:spcPts val="0"/>
              </a:spcBef>
              <a:spcAft>
                <a:spcPts val="0"/>
              </a:spcAft>
              <a:buFont typeface="+mj-lt"/>
              <a:buAutoNum type="arabicPeriod"/>
            </a:pPr>
            <a:r>
              <a:rPr lang="en-US" altLang="en-US" dirty="0"/>
              <a:t>How to earn customers’ trust.</a:t>
            </a:r>
          </a:p>
          <a:p>
            <a:pPr marL="342900" marR="0" lvl="0" indent="-342900">
              <a:lnSpc>
                <a:spcPct val="107000"/>
              </a:lnSpc>
              <a:spcBef>
                <a:spcPts val="0"/>
              </a:spcBef>
              <a:spcAft>
                <a:spcPts val="0"/>
              </a:spcAft>
              <a:buFont typeface="+mj-lt"/>
              <a:buAutoNum type="arabicPeriod"/>
            </a:pPr>
            <a:endParaRPr lang="en-US" altLang="en-US" sz="2400" dirty="0">
              <a:cs typeface="+mn-cs"/>
            </a:endParaRP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3</a:t>
            </a:fld>
            <a:endParaRPr lang="en-US"/>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3991423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5059" y="228600"/>
            <a:ext cx="3693230" cy="1995488"/>
          </a:xfrm>
        </p:spPr>
        <p:txBody>
          <a:bodyPr/>
          <a:lstStyle/>
          <a:p>
            <a:r>
              <a:rPr lang="en-US" dirty="0"/>
              <a:t>Customer</a:t>
            </a:r>
            <a:br>
              <a:rPr lang="en-US" dirty="0"/>
            </a:br>
            <a:r>
              <a:rPr lang="en-US" dirty="0"/>
              <a:t>Tension</a:t>
            </a:r>
            <a:endParaRPr lang="en-US"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a:lstStyle/>
          <a:p>
            <a:r>
              <a:rPr lang="en-US" dirty="0"/>
              <a:t> </a:t>
            </a:r>
          </a:p>
        </p:txBody>
      </p:sp>
      <p:sp>
        <p:nvSpPr>
          <p:cNvPr id="2" name="Text Placeholder 1">
            <a:extLst>
              <a:ext uri="{FF2B5EF4-FFF2-40B4-BE49-F238E27FC236}">
                <a16:creationId xmlns:a16="http://schemas.microsoft.com/office/drawing/2014/main" id="{F45F9AB8-0A2F-4986-9B9B-BFA1293B3DEA}"/>
              </a:ext>
            </a:extLst>
          </p:cNvPr>
          <p:cNvSpPr>
            <a:spLocks noGrp="1"/>
          </p:cNvSpPr>
          <p:nvPr>
            <p:ph type="body" sz="half" idx="2"/>
          </p:nvPr>
        </p:nvSpPr>
        <p:spPr>
          <a:xfrm>
            <a:off x="626301" y="2352675"/>
            <a:ext cx="3451987" cy="3590926"/>
          </a:xfrm>
        </p:spPr>
        <p:txBody>
          <a:bodyPr/>
          <a:lstStyle/>
          <a:p>
            <a:r>
              <a:rPr lang="en-US" dirty="0">
                <a:solidFill>
                  <a:schemeClr val="tx1"/>
                </a:solidFill>
              </a:rPr>
              <a:t>What causes stress for each Style?</a:t>
            </a:r>
          </a:p>
          <a:p>
            <a:endParaRPr lang="en-US"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a:lstStyle/>
          <a:p>
            <a:pPr algn="l"/>
            <a:r>
              <a:rPr lang="en-US"/>
              <a:t>© The TRACOM Corporation. All Rights Reserved.</a:t>
            </a:r>
            <a:endParaRPr lang="en-US"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en-US" smtClean="0"/>
              <a:t>30</a:t>
            </a:fld>
            <a:endParaRPr lang="en-US"/>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642355"/>
            <a:ext cx="323138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lnSpc>
                <a:spcPct val="85000"/>
              </a:lnSpc>
            </a:pPr>
            <a:r>
              <a:rPr lang="en-US" b="1" dirty="0">
                <a:solidFill>
                  <a:schemeClr val="tx2"/>
                </a:solidFill>
                <a:latin typeface="Arial Black" panose="020B0A04020102020204" pitchFamily="34" charset="0"/>
              </a:rPr>
              <a:t>Amiable</a:t>
            </a:r>
          </a:p>
          <a:p>
            <a:pPr algn="r">
              <a:lnSpc>
                <a:spcPct val="85000"/>
              </a:lnSpc>
            </a:pPr>
            <a:endParaRPr lang="en-US" sz="1400" dirty="0">
              <a:solidFill>
                <a:schemeClr val="tx2"/>
              </a:solidFill>
            </a:endParaRP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Too much formality and focus on tasks</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Lack of collaboration towards solutions</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Focus on the sale instead of on long-term relationship.</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Too much change, too quickly</a:t>
            </a: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95771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nSpc>
                <a:spcPct val="85000"/>
              </a:lnSpc>
            </a:pPr>
            <a:r>
              <a:rPr lang="en-US" b="1" dirty="0">
                <a:solidFill>
                  <a:schemeClr val="tx2"/>
                </a:solidFill>
                <a:latin typeface="Arial Black" panose="020B0A04020102020204" pitchFamily="34" charset="0"/>
              </a:rPr>
              <a:t>Driving</a:t>
            </a:r>
            <a:br>
              <a:rPr lang="en-US" sz="1400" dirty="0">
                <a:solidFill>
                  <a:schemeClr val="tx2"/>
                </a:solidFill>
              </a:rPr>
            </a:br>
            <a:endParaRPr lang="en-US" sz="1400" dirty="0">
              <a:solidFill>
                <a:schemeClr val="tx2"/>
              </a:solidFill>
            </a:endParaRP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Lack of structure and clear outcomes</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Not given opportunities to state their opinions</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No bottom-line solutions</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Slow progress</a:t>
            </a:r>
          </a:p>
          <a:p>
            <a:pPr marL="285750" indent="-285750">
              <a:lnSpc>
                <a:spcPct val="90000"/>
              </a:lnSpc>
              <a:buFont typeface="Arial" panose="020B0604020202020204" pitchFamily="34" charset="0"/>
              <a:buChar char="•"/>
              <a:defRPr/>
            </a:pPr>
            <a:endParaRPr lang="en-US" sz="1400" dirty="0">
              <a:solidFill>
                <a:schemeClr val="tx1"/>
              </a:solidFill>
              <a:cs typeface="Arial" panose="020B0604020202020204" pitchFamily="34" charset="0"/>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nSpc>
                <a:spcPct val="85000"/>
              </a:lnSpc>
            </a:pPr>
            <a:r>
              <a:rPr lang="en-US" b="1" dirty="0">
                <a:solidFill>
                  <a:schemeClr val="tx2"/>
                </a:solidFill>
                <a:latin typeface="Arial Black" panose="020B0A04020102020204" pitchFamily="34" charset="0"/>
              </a:rPr>
              <a:t>Expressive</a:t>
            </a:r>
          </a:p>
          <a:p>
            <a:pPr>
              <a:lnSpc>
                <a:spcPct val="85000"/>
              </a:lnSpc>
            </a:pPr>
            <a:endParaRPr lang="en-US" sz="1400" dirty="0">
              <a:solidFill>
                <a:schemeClr val="tx2"/>
              </a:solidFill>
            </a:endParaRP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Not being recognized for contributions</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Too many details</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Too much structure without free-flowing conversation</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Not enough focus on future possibilities</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95789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lnSpc>
                <a:spcPct val="85000"/>
              </a:lnSpc>
            </a:pPr>
            <a:r>
              <a:rPr lang="en-US" b="1" dirty="0">
                <a:solidFill>
                  <a:schemeClr val="tx2"/>
                </a:solidFill>
                <a:latin typeface="Arial Black" panose="020B0A04020102020204" pitchFamily="34" charset="0"/>
              </a:rPr>
              <a:t>Analytical</a:t>
            </a:r>
            <a:br>
              <a:rPr lang="en-US" sz="1400" dirty="0">
                <a:solidFill>
                  <a:schemeClr val="tx2"/>
                </a:solidFill>
              </a:rPr>
            </a:br>
            <a:endParaRPr lang="en-US" sz="1400" dirty="0">
              <a:solidFill>
                <a:schemeClr val="tx2"/>
              </a:solidFill>
            </a:endParaRP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Lack of focus and organization</a:t>
            </a:r>
          </a:p>
          <a:p>
            <a:pPr marL="285750" indent="-285750">
              <a:lnSpc>
                <a:spcPct val="85000"/>
              </a:lnSpc>
              <a:buFont typeface="Arial" panose="020B0604020202020204" pitchFamily="34" charset="0"/>
              <a:buChar char="•"/>
            </a:pPr>
            <a:r>
              <a:rPr lang="en-US" sz="1400" dirty="0">
                <a:solidFill>
                  <a:schemeClr val="tx1"/>
                </a:solidFill>
                <a:cs typeface="Arial" panose="020B0604020202020204" pitchFamily="34" charset="0"/>
              </a:rPr>
              <a:t>Pushiness to achieve quick sale</a:t>
            </a:r>
          </a:p>
          <a:p>
            <a:pPr marL="285750" indent="-285750">
              <a:lnSpc>
                <a:spcPct val="85000"/>
              </a:lnSpc>
              <a:buFont typeface="Arial" panose="020B0604020202020204" pitchFamily="34" charset="0"/>
              <a:buChar char="•"/>
            </a:pPr>
            <a:r>
              <a:rPr lang="en-US" sz="1400" dirty="0">
                <a:solidFill>
                  <a:schemeClr val="tx1"/>
                </a:solidFill>
                <a:cs typeface="Arial" panose="020B0604020202020204" pitchFamily="34" charset="0"/>
              </a:rPr>
              <a:t>Focus on generalities without considering details</a:t>
            </a:r>
          </a:p>
          <a:p>
            <a:pPr marL="285750" indent="-285750">
              <a:lnSpc>
                <a:spcPct val="85000"/>
              </a:lnSpc>
              <a:buFont typeface="Arial" panose="020B0604020202020204" pitchFamily="34" charset="0"/>
              <a:buChar char="•"/>
            </a:pPr>
            <a:r>
              <a:rPr lang="en-US" sz="1400" dirty="0">
                <a:solidFill>
                  <a:schemeClr val="tx1"/>
                </a:solidFill>
                <a:cs typeface="Arial" panose="020B0604020202020204" pitchFamily="34" charset="0"/>
              </a:rPr>
              <a:t>Too much change without considering consequences</a:t>
            </a:r>
          </a:p>
          <a:p>
            <a:pPr algn="r">
              <a:lnSpc>
                <a:spcPct val="85000"/>
              </a:lnSpc>
            </a:pPr>
            <a:r>
              <a:rPr lang="en-US" sz="1400" dirty="0">
                <a:solidFill>
                  <a:schemeClr val="tx2"/>
                </a:solidFill>
              </a:rPr>
              <a:t>  </a:t>
            </a:r>
          </a:p>
          <a:p>
            <a:pPr>
              <a:lnSpc>
                <a:spcPct val="85000"/>
              </a:lnSpc>
            </a:pPr>
            <a:endParaRPr lang="en-US" sz="1400" dirty="0">
              <a:solidFill>
                <a:schemeClr val="tx2"/>
              </a:solidFill>
            </a:endParaRPr>
          </a:p>
        </p:txBody>
      </p:sp>
      <p:sp>
        <p:nvSpPr>
          <p:cNvPr id="17" name="Rectangle 16">
            <a:extLst>
              <a:ext uri="{FF2B5EF4-FFF2-40B4-BE49-F238E27FC236}">
                <a16:creationId xmlns:a16="http://schemas.microsoft.com/office/drawing/2014/main" id="{8EF5BC7B-DB12-4FAE-BC2D-F0702AD8D6B4}"/>
              </a:ext>
            </a:extLst>
          </p:cNvPr>
          <p:cNvSpPr/>
          <p:nvPr/>
        </p:nvSpPr>
        <p:spPr bwMode="gray">
          <a:xfrm>
            <a:off x="6868949" y="47599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Controls</a:t>
            </a:r>
          </a:p>
        </p:txBody>
      </p:sp>
      <p:sp>
        <p:nvSpPr>
          <p:cNvPr id="19" name="Rectangle 18">
            <a:extLst>
              <a:ext uri="{FF2B5EF4-FFF2-40B4-BE49-F238E27FC236}">
                <a16:creationId xmlns:a16="http://schemas.microsoft.com/office/drawing/2014/main" id="{F92E41F9-83DC-4BA6-A874-0E8909252908}"/>
              </a:ext>
            </a:extLst>
          </p:cNvPr>
          <p:cNvSpPr/>
          <p:nvPr/>
        </p:nvSpPr>
        <p:spPr bwMode="gray">
          <a:xfrm>
            <a:off x="6868949" y="5586193"/>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Emotes</a:t>
            </a:r>
          </a:p>
        </p:txBody>
      </p:sp>
      <p:sp>
        <p:nvSpPr>
          <p:cNvPr id="20" name="Rectangle 19">
            <a:extLst>
              <a:ext uri="{FF2B5EF4-FFF2-40B4-BE49-F238E27FC236}">
                <a16:creationId xmlns:a16="http://schemas.microsoft.com/office/drawing/2014/main" id="{63E0509C-B201-4BA8-ABE8-92B7DAEAB108}"/>
              </a:ext>
            </a:extLst>
          </p:cNvPr>
          <p:cNvSpPr/>
          <p:nvPr/>
        </p:nvSpPr>
        <p:spPr bwMode="gray">
          <a:xfrm>
            <a:off x="4174051" y="301436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Asks</a:t>
            </a:r>
          </a:p>
        </p:txBody>
      </p:sp>
      <p:sp>
        <p:nvSpPr>
          <p:cNvPr id="21" name="Rectangle 20">
            <a:extLst>
              <a:ext uri="{FF2B5EF4-FFF2-40B4-BE49-F238E27FC236}">
                <a16:creationId xmlns:a16="http://schemas.microsoft.com/office/drawing/2014/main" id="{99F41360-B951-4EB6-97EB-B7004463CA7A}"/>
              </a:ext>
            </a:extLst>
          </p:cNvPr>
          <p:cNvSpPr/>
          <p:nvPr/>
        </p:nvSpPr>
        <p:spPr bwMode="gray">
          <a:xfrm>
            <a:off x="10564016" y="300933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Tells</a:t>
            </a:r>
          </a:p>
        </p:txBody>
      </p:sp>
    </p:spTree>
    <p:extLst>
      <p:ext uri="{BB962C8B-B14F-4D97-AF65-F5344CB8AC3E}">
        <p14:creationId xmlns:p14="http://schemas.microsoft.com/office/powerpoint/2010/main" val="420521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25885" y="228600"/>
            <a:ext cx="3652403" cy="1995488"/>
          </a:xfrm>
        </p:spPr>
        <p:txBody>
          <a:bodyPr/>
          <a:lstStyle/>
          <a:p>
            <a:r>
              <a:rPr lang="en-US" dirty="0"/>
              <a:t>Backup Behavior</a:t>
            </a:r>
            <a:endParaRPr lang="en-US"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0363" y="336753"/>
            <a:ext cx="7793037" cy="5715000"/>
          </a:xfrm>
        </p:spPr>
        <p:txBody>
          <a:bodyPr/>
          <a:lstStyle/>
          <a:p>
            <a:r>
              <a:rPr lang="en-US" dirty="0"/>
              <a:t> </a:t>
            </a:r>
          </a:p>
        </p:txBody>
      </p:sp>
      <p:sp>
        <p:nvSpPr>
          <p:cNvPr id="9" name="Text Placeholder 8">
            <a:extLst>
              <a:ext uri="{FF2B5EF4-FFF2-40B4-BE49-F238E27FC236}">
                <a16:creationId xmlns:a16="http://schemas.microsoft.com/office/drawing/2014/main" id="{10C3D334-FC22-4642-A59A-52D306DC253F}"/>
              </a:ext>
            </a:extLst>
          </p:cNvPr>
          <p:cNvSpPr>
            <a:spLocks noGrp="1"/>
          </p:cNvSpPr>
          <p:nvPr>
            <p:ph type="body" sz="half" idx="2"/>
          </p:nvPr>
        </p:nvSpPr>
        <p:spPr>
          <a:xfrm>
            <a:off x="602341" y="2352675"/>
            <a:ext cx="3475947" cy="3590926"/>
          </a:xfrm>
        </p:spPr>
        <p:txBody>
          <a:bodyPr/>
          <a:lstStyle/>
          <a:p>
            <a:r>
              <a:rPr lang="en-US" sz="2200" dirty="0">
                <a:solidFill>
                  <a:schemeClr val="tx2"/>
                </a:solidFill>
              </a:rPr>
              <a:t>Exaggerated behavior used to reduce tension</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a:xfrm>
            <a:off x="228600" y="6402969"/>
            <a:ext cx="7924800" cy="282575"/>
          </a:xfrm>
        </p:spPr>
        <p:txBody>
          <a:bodyPr/>
          <a:lstStyle/>
          <a:p>
            <a:pPr algn="l"/>
            <a:r>
              <a:rPr lang="en-US" dirty="0"/>
              <a:t>© The TRACOM Corporation. All Rights Reserved.</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en-US" smtClean="0"/>
              <a:t>31</a:t>
            </a:fld>
            <a:endParaRPr lang="en-US"/>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1" y="513817"/>
            <a:ext cx="779303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Controls</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0" y="5532570"/>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Emotes</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3012990"/>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Asks</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3007964"/>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Tells</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518426" y="1560865"/>
            <a:ext cx="3081528" cy="1151467"/>
          </a:xfrm>
          <a:prstGeom prst="callout1">
            <a:avLst>
              <a:gd name="adj1" fmla="val 25084"/>
              <a:gd name="adj2" fmla="val 5615"/>
              <a:gd name="adj3" fmla="val 25641"/>
              <a:gd name="adj4" fmla="val 9971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lnSpc>
                <a:spcPct val="85000"/>
              </a:lnSpc>
            </a:pPr>
            <a:r>
              <a:rPr lang="en-US" dirty="0">
                <a:solidFill>
                  <a:schemeClr val="tx2"/>
                </a:solidFill>
                <a:latin typeface="Arial Black" panose="020B0A04020102020204" pitchFamily="34" charset="0"/>
              </a:rPr>
              <a:t>Analytical</a:t>
            </a:r>
            <a:br>
              <a:rPr lang="en-US" dirty="0">
                <a:solidFill>
                  <a:schemeClr val="tx2"/>
                </a:solidFill>
                <a:latin typeface="Arial Black" panose="020B0A04020102020204" pitchFamily="34" charset="0"/>
              </a:rPr>
            </a:br>
            <a:endParaRPr lang="en-US" dirty="0">
              <a:solidFill>
                <a:schemeClr val="tx2"/>
              </a:solidFill>
              <a:latin typeface="Arial Black" panose="020B0A04020102020204" pitchFamily="34" charset="0"/>
            </a:endParaRPr>
          </a:p>
          <a:p>
            <a:pPr algn="r">
              <a:lnSpc>
                <a:spcPct val="85000"/>
              </a:lnSpc>
            </a:pPr>
            <a:r>
              <a:rPr lang="en-US" dirty="0">
                <a:solidFill>
                  <a:schemeClr val="tx2"/>
                </a:solidFill>
              </a:rPr>
              <a:t>AVOIDS: Withdraws to</a:t>
            </a:r>
            <a:br>
              <a:rPr lang="en-US" dirty="0">
                <a:solidFill>
                  <a:schemeClr val="tx2"/>
                </a:solidFill>
              </a:rPr>
            </a:br>
            <a:r>
              <a:rPr lang="en-US" dirty="0">
                <a:solidFill>
                  <a:schemeClr val="tx2"/>
                </a:solidFill>
              </a:rPr>
              <a:t>reduce personal tension</a:t>
            </a:r>
          </a:p>
          <a:p>
            <a:pPr algn="r">
              <a:lnSpc>
                <a:spcPct val="85000"/>
              </a:lnSpc>
            </a:pPr>
            <a:r>
              <a:rPr lang="en-US" sz="1600" dirty="0">
                <a:solidFill>
                  <a:schemeClr val="tx2"/>
                </a:solidFill>
              </a:rPr>
              <a:t>  </a:t>
            </a:r>
          </a:p>
          <a:p>
            <a:pPr>
              <a:lnSpc>
                <a:spcPct val="85000"/>
              </a:lnSpc>
            </a:pPr>
            <a:endParaRPr lang="en-US"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209"/>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770271" y="3959646"/>
            <a:ext cx="2829683" cy="1151467"/>
          </a:xfrm>
          <a:prstGeom prst="callout1">
            <a:avLst>
              <a:gd name="adj1" fmla="val 25513"/>
              <a:gd name="adj2" fmla="val -2974"/>
              <a:gd name="adj3" fmla="val 26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lnSpc>
                <a:spcPct val="85000"/>
              </a:lnSpc>
            </a:pPr>
            <a:r>
              <a:rPr lang="en-US" dirty="0">
                <a:solidFill>
                  <a:schemeClr val="tx2"/>
                </a:solidFill>
                <a:latin typeface="Arial Black" panose="020B0A04020102020204" pitchFamily="34" charset="0"/>
              </a:rPr>
              <a:t>Amiable</a:t>
            </a:r>
          </a:p>
          <a:p>
            <a:pPr algn="r">
              <a:lnSpc>
                <a:spcPct val="85000"/>
              </a:lnSpc>
            </a:pPr>
            <a:endParaRPr lang="en-US" sz="1600" dirty="0">
              <a:solidFill>
                <a:schemeClr val="tx2"/>
              </a:solidFill>
              <a:latin typeface="Arial Black" panose="020B0A04020102020204" pitchFamily="34" charset="0"/>
            </a:endParaRPr>
          </a:p>
          <a:p>
            <a:pPr algn="r">
              <a:lnSpc>
                <a:spcPct val="85000"/>
              </a:lnSpc>
            </a:pPr>
            <a:r>
              <a:rPr lang="en-US" dirty="0">
                <a:solidFill>
                  <a:schemeClr val="tx2"/>
                </a:solidFill>
              </a:rPr>
              <a:t>ACQUIESCES: Goes along to reduce personal tension</a:t>
            </a:r>
          </a:p>
          <a:p>
            <a:pPr>
              <a:lnSpc>
                <a:spcPct val="85000"/>
              </a:lnSpc>
            </a:pPr>
            <a:endParaRPr lang="en-US" sz="14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4" y="1560865"/>
            <a:ext cx="3083365" cy="1151467"/>
          </a:xfrm>
          <a:prstGeom prst="callout1">
            <a:avLst>
              <a:gd name="adj1" fmla="val 25354"/>
              <a:gd name="adj2" fmla="val 390"/>
              <a:gd name="adj3" fmla="val 23841"/>
              <a:gd name="adj4" fmla="val 9492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nSpc>
                <a:spcPct val="85000"/>
              </a:lnSpc>
            </a:pPr>
            <a:r>
              <a:rPr lang="en-US" dirty="0">
                <a:solidFill>
                  <a:schemeClr val="tx2"/>
                </a:solidFill>
                <a:latin typeface="Arial Black" panose="020B0A04020102020204" pitchFamily="34" charset="0"/>
              </a:rPr>
              <a:t>Driving</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rPr>
              <a:t>AUTOCRATIC: Takes charge to reduce personal tension</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4" y="3959646"/>
            <a:ext cx="2834640" cy="1151467"/>
          </a:xfrm>
          <a:prstGeom prst="callout1">
            <a:avLst>
              <a:gd name="adj1" fmla="val 26000"/>
              <a:gd name="adj2" fmla="val 0"/>
              <a:gd name="adj3" fmla="val 25026"/>
              <a:gd name="adj4" fmla="val 10303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nSpc>
                <a:spcPct val="85000"/>
              </a:lnSpc>
            </a:pPr>
            <a:r>
              <a:rPr lang="en-US" dirty="0">
                <a:solidFill>
                  <a:schemeClr val="tx2"/>
                </a:solidFill>
                <a:latin typeface="Arial Black" panose="020B0A04020102020204" pitchFamily="34" charset="0"/>
              </a:rPr>
              <a:t>Expressive</a:t>
            </a:r>
          </a:p>
          <a:p>
            <a:pPr>
              <a:lnSpc>
                <a:spcPct val="85000"/>
              </a:lnSpc>
            </a:pPr>
            <a:endParaRPr lang="en-US" sz="1600" dirty="0">
              <a:solidFill>
                <a:schemeClr val="tx2"/>
              </a:solidFill>
              <a:latin typeface="Arial Black" panose="020B0A04020102020204" pitchFamily="34" charset="0"/>
            </a:endParaRPr>
          </a:p>
          <a:p>
            <a:pPr>
              <a:lnSpc>
                <a:spcPct val="85000"/>
              </a:lnSpc>
            </a:pPr>
            <a:r>
              <a:rPr lang="en-US" dirty="0">
                <a:solidFill>
                  <a:schemeClr val="tx2"/>
                </a:solidFill>
              </a:rPr>
              <a:t>ATTACKS: Confronts to reduce personal tension</a:t>
            </a:r>
          </a:p>
        </p:txBody>
      </p:sp>
    </p:spTree>
    <p:extLst>
      <p:ext uri="{BB962C8B-B14F-4D97-AF65-F5344CB8AC3E}">
        <p14:creationId xmlns:p14="http://schemas.microsoft.com/office/powerpoint/2010/main" val="1149272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3">
                                            <p:txEl>
                                              <p:pRg st="2" end="2"/>
                                            </p:txEl>
                                          </p:spTgt>
                                        </p:tgtEl>
                                        <p:attrNameLst>
                                          <p:attrName>style.opacity</p:attrName>
                                        </p:attrNameLst>
                                      </p:cBhvr>
                                      <p:to>
                                        <p:strVal val="0.25"/>
                                      </p:to>
                                    </p:set>
                                    <p:animEffect filter="image" prLst="opacity: 0.25">
                                      <p:cBhvr rctx="IE">
                                        <p:cTn id="10" dur="indefinite"/>
                                        <p:tgtEl>
                                          <p:spTgt spid="33">
                                            <p:txEl>
                                              <p:pRg st="2" end="2"/>
                                            </p:txEl>
                                          </p:spTgt>
                                        </p:tgtEl>
                                      </p:cBhvr>
                                    </p:animEffect>
                                  </p:childTnLst>
                                </p:cTn>
                              </p:par>
                              <p:par>
                                <p:cTn id="11" presetID="9" presetClass="emph" presetSubtype="0" nodeType="withEffect">
                                  <p:stCondLst>
                                    <p:cond delay="0"/>
                                  </p:stCondLst>
                                  <p:childTnLst>
                                    <p:set>
                                      <p:cBhvr>
                                        <p:cTn id="12" dur="indefinite"/>
                                        <p:tgtEl>
                                          <p:spTgt spid="31">
                                            <p:txEl>
                                              <p:pRg st="2" end="2"/>
                                            </p:txEl>
                                          </p:spTgt>
                                        </p:tgtEl>
                                        <p:attrNameLst>
                                          <p:attrName>style.opacity</p:attrName>
                                        </p:attrNameLst>
                                      </p:cBhvr>
                                      <p:to>
                                        <p:strVal val="0.25"/>
                                      </p:to>
                                    </p:set>
                                    <p:animEffect filter="image" prLst="opacity: 0.25">
                                      <p:cBhvr rctx="IE">
                                        <p:cTn id="13" dur="indefinite"/>
                                        <p:tgtEl>
                                          <p:spTgt spid="31">
                                            <p:txEl>
                                              <p:pRg st="2" end="2"/>
                                            </p:txEl>
                                          </p:spTgt>
                                        </p:tgtEl>
                                      </p:cBhvr>
                                    </p:animEffect>
                                  </p:childTnLst>
                                </p:cTn>
                              </p:par>
                              <p:par>
                                <p:cTn id="14" presetID="9" presetClass="emph" presetSubtype="0" nodeType="withEffect">
                                  <p:stCondLst>
                                    <p:cond delay="0"/>
                                  </p:stCondLst>
                                  <p:childTnLst>
                                    <p:set>
                                      <p:cBhvr>
                                        <p:cTn id="15" dur="indefinite"/>
                                        <p:tgtEl>
                                          <p:spTgt spid="18">
                                            <p:txEl>
                                              <p:pRg st="1" end="1"/>
                                            </p:txEl>
                                          </p:spTgt>
                                        </p:tgtEl>
                                        <p:attrNameLst>
                                          <p:attrName>style.opacity</p:attrName>
                                        </p:attrNameLst>
                                      </p:cBhvr>
                                      <p:to>
                                        <p:strVal val="0.25"/>
                                      </p:to>
                                    </p:set>
                                    <p:animEffect filter="image" prLst="opacity: 0.25">
                                      <p:cBhvr rctx="IE">
                                        <p:cTn id="16" dur="indefinite"/>
                                        <p:tgtEl>
                                          <p:spTgt spid="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32">
                                            <p:txEl>
                                              <p:pRg st="2" end="2"/>
                                            </p:txEl>
                                          </p:spTgt>
                                        </p:tgtEl>
                                        <p:attrNameLst>
                                          <p:attrName>style.opacity</p:attrName>
                                        </p:attrNameLst>
                                      </p:cBhvr>
                                      <p:to>
                                        <p:strVal val="1"/>
                                      </p:to>
                                    </p:set>
                                    <p:animEffect filter="image" prLst="opacity: 1">
                                      <p:cBhvr rctx="IE">
                                        <p:cTn id="21" dur="indefinite"/>
                                        <p:tgtEl>
                                          <p:spTgt spid="3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33">
                                            <p:txEl>
                                              <p:pRg st="2" end="2"/>
                                            </p:txEl>
                                          </p:spTgt>
                                        </p:tgtEl>
                                        <p:attrNameLst>
                                          <p:attrName>style.opacity</p:attrName>
                                        </p:attrNameLst>
                                      </p:cBhvr>
                                      <p:to>
                                        <p:strVal val="1"/>
                                      </p:to>
                                    </p:set>
                                    <p:animEffect filter="image" prLst="opacity: 1">
                                      <p:cBhvr rctx="IE">
                                        <p:cTn id="26" dur="indefinite"/>
                                        <p:tgtEl>
                                          <p:spTgt spid="3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31">
                                            <p:txEl>
                                              <p:pRg st="2" end="2"/>
                                            </p:txEl>
                                          </p:spTgt>
                                        </p:tgtEl>
                                        <p:attrNameLst>
                                          <p:attrName>style.opacity</p:attrName>
                                        </p:attrNameLst>
                                      </p:cBhvr>
                                      <p:to>
                                        <p:strVal val="1"/>
                                      </p:to>
                                    </p:set>
                                    <p:animEffect filter="image" prLst="opacity: 1">
                                      <p:cBhvr rctx="IE">
                                        <p:cTn id="31" dur="indefinite"/>
                                        <p:tgtEl>
                                          <p:spTgt spid="3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18">
                                            <p:txEl>
                                              <p:pRg st="1" end="1"/>
                                            </p:txEl>
                                          </p:spTgt>
                                        </p:tgtEl>
                                        <p:attrNameLst>
                                          <p:attrName>style.opacity</p:attrName>
                                        </p:attrNameLst>
                                      </p:cBhvr>
                                      <p:to>
                                        <p:strVal val="1"/>
                                      </p:to>
                                    </p:set>
                                    <p:animEffect filter="image" prLst="opacity: 1">
                                      <p:cBhvr rctx="IE">
                                        <p:cTn id="36" dur="indefinite"/>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25885" y="1254034"/>
            <a:ext cx="3633331" cy="970054"/>
          </a:xfrm>
        </p:spPr>
        <p:txBody>
          <a:bodyPr/>
          <a:lstStyle/>
          <a:p>
            <a:r>
              <a:rPr lang="en-US" dirty="0"/>
              <a:t>Meeting Customer</a:t>
            </a:r>
            <a:br>
              <a:rPr lang="en-US" dirty="0"/>
            </a:br>
            <a:r>
              <a:rPr lang="en-US" dirty="0"/>
              <a:t>Needs</a:t>
            </a:r>
            <a:endParaRPr lang="en-US"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a:lstStyle/>
          <a:p>
            <a:r>
              <a:rPr lang="en-US"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a:lstStyle/>
          <a:p>
            <a:pPr algn="l"/>
            <a:r>
              <a:rPr lang="en-US"/>
              <a:t>© The TRACOM Corporation. All Rights Reserved.</a:t>
            </a:r>
            <a:endParaRPr lang="en-US"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en-US" smtClean="0"/>
              <a:t>32</a:t>
            </a:fld>
            <a:endParaRPr lang="en-US"/>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642355"/>
            <a:ext cx="323138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lnSpc>
                <a:spcPct val="85000"/>
              </a:lnSpc>
            </a:pPr>
            <a:r>
              <a:rPr lang="en-US" b="1" dirty="0">
                <a:solidFill>
                  <a:schemeClr val="tx2"/>
                </a:solidFill>
                <a:latin typeface="Arial Black" panose="020B0A04020102020204" pitchFamily="34" charset="0"/>
              </a:rPr>
              <a:t>Amiable</a:t>
            </a:r>
          </a:p>
          <a:p>
            <a:pPr algn="r">
              <a:lnSpc>
                <a:spcPct val="85000"/>
              </a:lnSpc>
            </a:pPr>
            <a:endParaRPr lang="en-US" sz="1400" dirty="0">
              <a:solidFill>
                <a:schemeClr val="tx2"/>
              </a:solidFill>
            </a:endParaRPr>
          </a:p>
          <a:p>
            <a:pPr marL="285750" indent="-285750">
              <a:lnSpc>
                <a:spcPct val="85000"/>
              </a:lnSpc>
              <a:buFont typeface="Arial" panose="020B0604020202020204" pitchFamily="34" charset="0"/>
              <a:buChar char="•"/>
            </a:pPr>
            <a:r>
              <a:rPr lang="en-US" sz="1400" dirty="0">
                <a:solidFill>
                  <a:schemeClr val="tx2"/>
                </a:solidFill>
              </a:rPr>
              <a:t>Socialization: take time to get to know them</a:t>
            </a:r>
          </a:p>
          <a:p>
            <a:pPr marL="285750" indent="-285750">
              <a:lnSpc>
                <a:spcPct val="85000"/>
              </a:lnSpc>
              <a:buFont typeface="Arial" panose="020B0604020202020204" pitchFamily="34" charset="0"/>
              <a:buChar char="•"/>
            </a:pPr>
            <a:r>
              <a:rPr lang="en-US" sz="1400" dirty="0">
                <a:solidFill>
                  <a:schemeClr val="tx2"/>
                </a:solidFill>
              </a:rPr>
              <a:t>Safety: try to minimize risks for them</a:t>
            </a:r>
          </a:p>
          <a:p>
            <a:pPr marL="285750" indent="-285750">
              <a:lnSpc>
                <a:spcPct val="85000"/>
              </a:lnSpc>
              <a:buFont typeface="Arial" panose="020B0604020202020204" pitchFamily="34" charset="0"/>
              <a:buChar char="•"/>
            </a:pPr>
            <a:r>
              <a:rPr lang="en-US" sz="1400" dirty="0">
                <a:solidFill>
                  <a:schemeClr val="tx2"/>
                </a:solidFill>
              </a:rPr>
              <a:t>Engagement and Consensus: involve others in decisions to get approval</a:t>
            </a:r>
          </a:p>
          <a:p>
            <a:pPr marL="285750" indent="-285750">
              <a:lnSpc>
                <a:spcPct val="85000"/>
              </a:lnSpc>
              <a:buFont typeface="Arial" panose="020B0604020202020204" pitchFamily="34" charset="0"/>
              <a:buChar char="•"/>
            </a:pPr>
            <a:r>
              <a:rPr lang="en-US" sz="1400" dirty="0">
                <a:solidFill>
                  <a:schemeClr val="tx2"/>
                </a:solidFill>
              </a:rPr>
              <a:t>Reassurance: let them know similar projects have succeeded before</a:t>
            </a:r>
          </a:p>
          <a:p>
            <a:pPr>
              <a:lnSpc>
                <a:spcPct val="85000"/>
              </a:lnSpc>
            </a:pPr>
            <a:endParaRPr lang="en-US" sz="1400" dirty="0">
              <a:solidFill>
                <a:schemeClr val="tx2"/>
              </a:solidFill>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87458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nSpc>
                <a:spcPct val="85000"/>
              </a:lnSpc>
            </a:pPr>
            <a:r>
              <a:rPr lang="en-US" b="1" dirty="0">
                <a:solidFill>
                  <a:schemeClr val="tx2"/>
                </a:solidFill>
                <a:latin typeface="Arial Black" panose="020B0A04020102020204" pitchFamily="34" charset="0"/>
              </a:rPr>
              <a:t>Driving</a:t>
            </a:r>
            <a:br>
              <a:rPr lang="en-US" sz="1400" dirty="0">
                <a:solidFill>
                  <a:schemeClr val="tx2"/>
                </a:solidFill>
              </a:rPr>
            </a:br>
            <a:endParaRPr lang="en-US" sz="1400" dirty="0">
              <a:solidFill>
                <a:schemeClr val="tx2"/>
              </a:solidFill>
            </a:endParaRPr>
          </a:p>
          <a:p>
            <a:pPr marL="285750" indent="-285750">
              <a:lnSpc>
                <a:spcPct val="85000"/>
              </a:lnSpc>
              <a:buFont typeface="Arial" panose="020B0604020202020204" pitchFamily="34" charset="0"/>
              <a:buChar char="•"/>
            </a:pPr>
            <a:r>
              <a:rPr lang="en-US" sz="1400" dirty="0">
                <a:solidFill>
                  <a:schemeClr val="tx2"/>
                </a:solidFill>
              </a:rPr>
              <a:t>Results: deliver as agreed and quickly, if possible</a:t>
            </a:r>
          </a:p>
          <a:p>
            <a:pPr marL="285750" indent="-285750">
              <a:lnSpc>
                <a:spcPct val="85000"/>
              </a:lnSpc>
              <a:buFont typeface="Arial" panose="020B0604020202020204" pitchFamily="34" charset="0"/>
              <a:buChar char="•"/>
            </a:pPr>
            <a:r>
              <a:rPr lang="en-US" sz="1400" dirty="0">
                <a:solidFill>
                  <a:schemeClr val="tx2"/>
                </a:solidFill>
              </a:rPr>
              <a:t>Competence: show your team’s capabilities</a:t>
            </a:r>
          </a:p>
          <a:p>
            <a:pPr marL="285750" indent="-285750">
              <a:lnSpc>
                <a:spcPct val="85000"/>
              </a:lnSpc>
              <a:buFont typeface="Arial" panose="020B0604020202020204" pitchFamily="34" charset="0"/>
              <a:buChar char="•"/>
            </a:pPr>
            <a:r>
              <a:rPr lang="en-US" sz="1400" dirty="0">
                <a:solidFill>
                  <a:schemeClr val="tx2"/>
                </a:solidFill>
              </a:rPr>
              <a:t>Candidness: be forthright and professional</a:t>
            </a:r>
          </a:p>
          <a:p>
            <a:pPr marL="285750" indent="-285750">
              <a:lnSpc>
                <a:spcPct val="85000"/>
              </a:lnSpc>
              <a:buFont typeface="Arial" panose="020B0604020202020204" pitchFamily="34" charset="0"/>
              <a:buChar char="•"/>
            </a:pPr>
            <a:r>
              <a:rPr lang="en-US" sz="1400" dirty="0">
                <a:solidFill>
                  <a:schemeClr val="tx2"/>
                </a:solidFill>
              </a:rPr>
              <a:t>Efficiency: respect their time and get to business quickly</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nSpc>
                <a:spcPct val="85000"/>
              </a:lnSpc>
            </a:pPr>
            <a:r>
              <a:rPr lang="en-US" b="1" dirty="0">
                <a:solidFill>
                  <a:schemeClr val="tx2"/>
                </a:solidFill>
                <a:latin typeface="Arial Black" panose="020B0A04020102020204" pitchFamily="34" charset="0"/>
              </a:rPr>
              <a:t>Expressive</a:t>
            </a:r>
          </a:p>
          <a:p>
            <a:pPr>
              <a:lnSpc>
                <a:spcPct val="85000"/>
              </a:lnSpc>
            </a:pPr>
            <a:endParaRPr lang="en-US" sz="1400" dirty="0">
              <a:solidFill>
                <a:schemeClr val="tx2"/>
              </a:solidFill>
            </a:endParaRPr>
          </a:p>
          <a:p>
            <a:pPr marL="285750" indent="-285750">
              <a:lnSpc>
                <a:spcPct val="85000"/>
              </a:lnSpc>
              <a:buFont typeface="Arial" panose="020B0604020202020204" pitchFamily="34" charset="0"/>
              <a:buChar char="•"/>
            </a:pPr>
            <a:r>
              <a:rPr lang="en-US" sz="1400" dirty="0">
                <a:solidFill>
                  <a:schemeClr val="tx2"/>
                </a:solidFill>
              </a:rPr>
              <a:t>Support: help enable their visions</a:t>
            </a:r>
          </a:p>
          <a:p>
            <a:pPr marL="285750" indent="-285750">
              <a:lnSpc>
                <a:spcPct val="85000"/>
              </a:lnSpc>
              <a:buFont typeface="Arial" panose="020B0604020202020204" pitchFamily="34" charset="0"/>
              <a:buChar char="•"/>
            </a:pPr>
            <a:r>
              <a:rPr lang="en-US" sz="1400" dirty="0">
                <a:solidFill>
                  <a:schemeClr val="tx2"/>
                </a:solidFill>
              </a:rPr>
              <a:t>Approval: don’t compete with them for recognition</a:t>
            </a:r>
          </a:p>
          <a:p>
            <a:pPr marL="285750" indent="-285750">
              <a:lnSpc>
                <a:spcPct val="85000"/>
              </a:lnSpc>
              <a:buFont typeface="Arial" panose="020B0604020202020204" pitchFamily="34" charset="0"/>
              <a:buChar char="•"/>
            </a:pPr>
            <a:r>
              <a:rPr lang="en-US" sz="1400" dirty="0">
                <a:solidFill>
                  <a:schemeClr val="tx2"/>
                </a:solidFill>
              </a:rPr>
              <a:t>Respect and Importance: they like attention, especially from leaders</a:t>
            </a:r>
          </a:p>
          <a:p>
            <a:pPr marL="285750" indent="-285750">
              <a:lnSpc>
                <a:spcPct val="85000"/>
              </a:lnSpc>
              <a:buFont typeface="Arial" panose="020B0604020202020204" pitchFamily="34" charset="0"/>
              <a:buChar char="•"/>
            </a:pPr>
            <a:r>
              <a:rPr lang="en-US" sz="1400" dirty="0">
                <a:solidFill>
                  <a:schemeClr val="tx2"/>
                </a:solidFill>
              </a:rPr>
              <a:t>Voice: give them time to speak, even if it isn’t specific to the meeting purpose</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87476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lnSpc>
                <a:spcPct val="85000"/>
              </a:lnSpc>
            </a:pPr>
            <a:r>
              <a:rPr lang="en-US" b="1" dirty="0">
                <a:solidFill>
                  <a:schemeClr val="tx2"/>
                </a:solidFill>
                <a:latin typeface="Arial Black" panose="020B0A04020102020204" pitchFamily="34" charset="0"/>
              </a:rPr>
              <a:t>Analytical</a:t>
            </a:r>
            <a:br>
              <a:rPr lang="en-US" sz="1400" dirty="0">
                <a:solidFill>
                  <a:schemeClr val="tx2"/>
                </a:solidFill>
              </a:rPr>
            </a:br>
            <a:endParaRPr lang="en-US" sz="1400" dirty="0">
              <a:solidFill>
                <a:schemeClr val="tx2"/>
              </a:solidFill>
            </a:endParaRPr>
          </a:p>
          <a:p>
            <a:pPr marL="285750" indent="-285750">
              <a:lnSpc>
                <a:spcPct val="85000"/>
              </a:lnSpc>
              <a:buFont typeface="Arial" panose="020B0604020202020204" pitchFamily="34" charset="0"/>
              <a:buChar char="•"/>
            </a:pPr>
            <a:r>
              <a:rPr lang="en-US" sz="1400" dirty="0">
                <a:solidFill>
                  <a:schemeClr val="tx2"/>
                </a:solidFill>
              </a:rPr>
              <a:t>Evidence and Information: share with them</a:t>
            </a:r>
          </a:p>
          <a:p>
            <a:pPr marL="285750" indent="-285750">
              <a:lnSpc>
                <a:spcPct val="85000"/>
              </a:lnSpc>
              <a:buFont typeface="Arial" panose="020B0604020202020204" pitchFamily="34" charset="0"/>
              <a:buChar char="•"/>
            </a:pPr>
            <a:r>
              <a:rPr lang="en-US" sz="1400" dirty="0">
                <a:solidFill>
                  <a:schemeClr val="tx2"/>
                </a:solidFill>
              </a:rPr>
              <a:t>Transparency: they want to see and understand your processes</a:t>
            </a:r>
          </a:p>
          <a:p>
            <a:pPr marL="285750" indent="-285750">
              <a:lnSpc>
                <a:spcPct val="85000"/>
              </a:lnSpc>
              <a:buFont typeface="Arial" panose="020B0604020202020204" pitchFamily="34" charset="0"/>
              <a:buChar char="•"/>
            </a:pPr>
            <a:r>
              <a:rPr lang="en-US" sz="1400" dirty="0">
                <a:solidFill>
                  <a:schemeClr val="tx2"/>
                </a:solidFill>
              </a:rPr>
              <a:t>To be Understood: show that you grasp their issues</a:t>
            </a:r>
          </a:p>
          <a:p>
            <a:pPr marL="285750" indent="-285750">
              <a:lnSpc>
                <a:spcPct val="85000"/>
              </a:lnSpc>
              <a:buFont typeface="Arial" panose="020B0604020202020204" pitchFamily="34" charset="0"/>
              <a:buChar char="•"/>
            </a:pPr>
            <a:r>
              <a:rPr lang="en-US" sz="1400" dirty="0">
                <a:solidFill>
                  <a:schemeClr val="tx2"/>
                </a:solidFill>
              </a:rPr>
              <a:t>Time to Think: don’t pressure for quick decisions</a:t>
            </a:r>
          </a:p>
          <a:p>
            <a:pPr algn="r">
              <a:lnSpc>
                <a:spcPct val="85000"/>
              </a:lnSpc>
            </a:pPr>
            <a:r>
              <a:rPr lang="en-US" sz="1400" dirty="0">
                <a:solidFill>
                  <a:schemeClr val="tx2"/>
                </a:solidFill>
              </a:rPr>
              <a:t>  </a:t>
            </a:r>
          </a:p>
          <a:p>
            <a:pPr>
              <a:lnSpc>
                <a:spcPct val="85000"/>
              </a:lnSpc>
            </a:pPr>
            <a:endParaRPr lang="en-US" sz="1400" dirty="0">
              <a:solidFill>
                <a:schemeClr val="tx2"/>
              </a:solidFill>
            </a:endParaRPr>
          </a:p>
        </p:txBody>
      </p:sp>
      <p:sp>
        <p:nvSpPr>
          <p:cNvPr id="16" name="Rectangle 15">
            <a:extLst>
              <a:ext uri="{FF2B5EF4-FFF2-40B4-BE49-F238E27FC236}">
                <a16:creationId xmlns:a16="http://schemas.microsoft.com/office/drawing/2014/main" id="{F4EABA9C-F661-448C-9A0F-2C641E2DE903}"/>
              </a:ext>
            </a:extLst>
          </p:cNvPr>
          <p:cNvSpPr/>
          <p:nvPr/>
        </p:nvSpPr>
        <p:spPr bwMode="gray">
          <a:xfrm>
            <a:off x="6868949" y="47599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Controls</a:t>
            </a:r>
          </a:p>
        </p:txBody>
      </p:sp>
      <p:sp>
        <p:nvSpPr>
          <p:cNvPr id="17" name="Rectangle 16">
            <a:extLst>
              <a:ext uri="{FF2B5EF4-FFF2-40B4-BE49-F238E27FC236}">
                <a16:creationId xmlns:a16="http://schemas.microsoft.com/office/drawing/2014/main" id="{E241A2F8-D5EB-4D83-84AD-7D11F985F743}"/>
              </a:ext>
            </a:extLst>
          </p:cNvPr>
          <p:cNvSpPr/>
          <p:nvPr/>
        </p:nvSpPr>
        <p:spPr bwMode="gray">
          <a:xfrm>
            <a:off x="6868949" y="5586193"/>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Emotes</a:t>
            </a:r>
          </a:p>
        </p:txBody>
      </p:sp>
      <p:sp>
        <p:nvSpPr>
          <p:cNvPr id="19" name="Rectangle 18">
            <a:extLst>
              <a:ext uri="{FF2B5EF4-FFF2-40B4-BE49-F238E27FC236}">
                <a16:creationId xmlns:a16="http://schemas.microsoft.com/office/drawing/2014/main" id="{18C7A24E-9E80-4DA6-8755-36E7209AB8CC}"/>
              </a:ext>
            </a:extLst>
          </p:cNvPr>
          <p:cNvSpPr/>
          <p:nvPr/>
        </p:nvSpPr>
        <p:spPr bwMode="gray">
          <a:xfrm>
            <a:off x="4174051" y="301436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Asks</a:t>
            </a:r>
          </a:p>
        </p:txBody>
      </p:sp>
      <p:sp>
        <p:nvSpPr>
          <p:cNvPr id="20" name="Rectangle 19">
            <a:extLst>
              <a:ext uri="{FF2B5EF4-FFF2-40B4-BE49-F238E27FC236}">
                <a16:creationId xmlns:a16="http://schemas.microsoft.com/office/drawing/2014/main" id="{B724F416-DC8C-4A90-9E32-EADADFBC67F9}"/>
              </a:ext>
            </a:extLst>
          </p:cNvPr>
          <p:cNvSpPr/>
          <p:nvPr/>
        </p:nvSpPr>
        <p:spPr bwMode="gray">
          <a:xfrm>
            <a:off x="10564016" y="300933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Tells</a:t>
            </a:r>
          </a:p>
        </p:txBody>
      </p:sp>
    </p:spTree>
    <p:extLst>
      <p:ext uri="{BB962C8B-B14F-4D97-AF65-F5344CB8AC3E}">
        <p14:creationId xmlns:p14="http://schemas.microsoft.com/office/powerpoint/2010/main" val="4290665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en-US" dirty="0">
                <a:solidFill>
                  <a:schemeClr val="accent2"/>
                </a:solidFill>
              </a:rPr>
              <a:t>Observing Style Virtually</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63063" y="6518275"/>
            <a:ext cx="2743200" cy="282575"/>
          </a:xfrm>
        </p:spPr>
        <p:txBody>
          <a:bodyPr/>
          <a:lstStyle/>
          <a:p>
            <a:fld id="{1B1CF60C-C85D-47C0-8597-E3BF95F18FA3}" type="slidenum">
              <a:rPr lang="en-US" smtClean="0"/>
              <a:t>33</a:t>
            </a:fld>
            <a:endParaRPr lang="en-US"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2011340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3E6171-F966-1A47-A398-98D0F079E7F1}"/>
              </a:ext>
            </a:extLst>
          </p:cNvPr>
          <p:cNvSpPr>
            <a:spLocks noGrp="1"/>
          </p:cNvSpPr>
          <p:nvPr>
            <p:ph type="sldNum" sz="quarter" idx="12"/>
          </p:nvPr>
        </p:nvSpPr>
        <p:spPr bwMode="gray"/>
        <p:txBody>
          <a:bodyPr/>
          <a:lstStyle/>
          <a:p>
            <a:fld id="{1B1CF60C-C85D-47C0-8597-E3BF95F18FA3}" type="slidenum">
              <a:rPr lang="en-US" smtClean="0"/>
              <a:t>34</a:t>
            </a:fld>
            <a:endParaRPr lang="en-US"/>
          </a:p>
        </p:txBody>
      </p:sp>
      <p:sp>
        <p:nvSpPr>
          <p:cNvPr id="6" name="Footer Placeholder 5">
            <a:extLst>
              <a:ext uri="{FF2B5EF4-FFF2-40B4-BE49-F238E27FC236}">
                <a16:creationId xmlns:a16="http://schemas.microsoft.com/office/drawing/2014/main" id="{AB700BBA-34EF-DC4D-B7B6-810D293CB97F}"/>
              </a:ext>
            </a:extLst>
          </p:cNvPr>
          <p:cNvSpPr>
            <a:spLocks noGrp="1"/>
          </p:cNvSpPr>
          <p:nvPr>
            <p:ph type="ftr" sz="quarter" idx="13"/>
          </p:nvPr>
        </p:nvSpPr>
        <p:spPr bwMode="gray"/>
        <p:txBody>
          <a:bodyPr/>
          <a:lstStyle/>
          <a:p>
            <a:pPr algn="l"/>
            <a:r>
              <a:rPr lang="en-US"/>
              <a:t>© The TRACOM Corporation. All Rights Reserved.</a:t>
            </a:r>
            <a:endParaRPr lang="en-US" dirty="0"/>
          </a:p>
        </p:txBody>
      </p:sp>
      <p:sp>
        <p:nvSpPr>
          <p:cNvPr id="9" name="Freeform: Shape 8">
            <a:extLst>
              <a:ext uri="{FF2B5EF4-FFF2-40B4-BE49-F238E27FC236}">
                <a16:creationId xmlns:a16="http://schemas.microsoft.com/office/drawing/2014/main" id="{B2B295F1-5949-4CF2-AC2E-9723645FB4E3}"/>
              </a:ext>
            </a:extLst>
          </p:cNvPr>
          <p:cNvSpPr>
            <a:spLocks noChangeArrowheads="1"/>
          </p:cNvSpPr>
          <p:nvPr/>
        </p:nvSpPr>
        <p:spPr bwMode="gray">
          <a:xfrm>
            <a:off x="4760423" y="16289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pPr>
            <a:r>
              <a:rPr lang="en-US" altLang="en-US" sz="2800" dirty="0">
                <a:solidFill>
                  <a:schemeClr val="bg1"/>
                </a:solidFill>
                <a:ea typeface="Arial" panose="020B0604020202020204" pitchFamily="34" charset="0"/>
              </a:rPr>
              <a:t>Reaching out to see if you’ve had</a:t>
            </a:r>
          </a:p>
          <a:p>
            <a:pPr algn="ctr" eaLnBrk="1" hangingPunct="1">
              <a:spcBef>
                <a:spcPct val="0"/>
              </a:spcBef>
              <a:buClrTx/>
              <a:buSzTx/>
              <a:buFontTx/>
              <a:buNone/>
            </a:pPr>
            <a:r>
              <a:rPr lang="en-US" altLang="en-US" sz="2800" dirty="0">
                <a:solidFill>
                  <a:schemeClr val="bg1"/>
                </a:solidFill>
                <a:ea typeface="Arial" panose="020B0604020202020204" pitchFamily="34" charset="0"/>
              </a:rPr>
              <a:t>a chance to view the video I sent</a:t>
            </a:r>
          </a:p>
          <a:p>
            <a:pPr algn="ctr" eaLnBrk="1" hangingPunct="1">
              <a:spcBef>
                <a:spcPct val="0"/>
              </a:spcBef>
              <a:buClrTx/>
              <a:buSzTx/>
              <a:buFontTx/>
              <a:buNone/>
            </a:pPr>
            <a:r>
              <a:rPr lang="en-US" altLang="en-US" sz="2800" dirty="0">
                <a:solidFill>
                  <a:schemeClr val="bg1"/>
                </a:solidFill>
                <a:ea typeface="Arial" panose="020B0604020202020204" pitchFamily="34" charset="0"/>
              </a:rPr>
              <a:t>on our latest tech upgrades.</a:t>
            </a:r>
          </a:p>
          <a:p>
            <a:pPr algn="ctr" eaLnBrk="1" hangingPunct="1">
              <a:spcBef>
                <a:spcPct val="0"/>
              </a:spcBef>
              <a:buClrTx/>
              <a:buSzTx/>
              <a:buFontTx/>
              <a:buNone/>
            </a:pPr>
            <a:r>
              <a:rPr lang="en-US" altLang="en-US" sz="2800">
                <a:solidFill>
                  <a:schemeClr val="bg1"/>
                </a:solidFill>
                <a:ea typeface="Arial" panose="020B0604020202020204" pitchFamily="34" charset="0"/>
              </a:rPr>
              <a:t>What do you think?</a:t>
            </a:r>
            <a:endParaRPr lang="en-US" altLang="en-US" sz="2800" dirty="0">
              <a:solidFill>
                <a:schemeClr val="bg1"/>
              </a:solidFill>
              <a:ea typeface="Arial" panose="020B0604020202020204" pitchFamily="34" charset="0"/>
            </a:endParaRPr>
          </a:p>
        </p:txBody>
      </p:sp>
    </p:spTree>
    <p:extLst>
      <p:ext uri="{BB962C8B-B14F-4D97-AF65-F5344CB8AC3E}">
        <p14:creationId xmlns:p14="http://schemas.microsoft.com/office/powerpoint/2010/main" val="1625730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a:lstStyle/>
          <a:p>
            <a:fld id="{1B1CF60C-C85D-47C0-8597-E3BF95F18FA3}" type="slidenum">
              <a:rPr lang="en-US" smtClean="0"/>
              <a:t>35</a:t>
            </a:fld>
            <a:endParaRPr lang="en-US"/>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a:lstStyle/>
          <a:p>
            <a:pPr algn="l"/>
            <a:r>
              <a:rPr lang="en-US"/>
              <a:t>© The TRACOM Corporation. All Rights Reserved.</a:t>
            </a:r>
            <a:endParaRPr lang="en-US" dirty="0"/>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pPr>
            <a:r>
              <a:rPr lang="en-US" altLang="en-US" sz="2800" dirty="0">
                <a:solidFill>
                  <a:schemeClr val="bg1"/>
                </a:solidFill>
                <a:ea typeface="Arial" panose="020B0604020202020204" pitchFamily="34" charset="0"/>
              </a:rPr>
              <a:t>Reaching out to see if you’ve had</a:t>
            </a:r>
          </a:p>
          <a:p>
            <a:pPr algn="ctr" eaLnBrk="1" hangingPunct="1">
              <a:spcBef>
                <a:spcPct val="0"/>
              </a:spcBef>
              <a:buClrTx/>
              <a:buSzTx/>
              <a:buFontTx/>
              <a:buNone/>
            </a:pPr>
            <a:r>
              <a:rPr lang="en-US" altLang="en-US" sz="2800" dirty="0">
                <a:solidFill>
                  <a:schemeClr val="bg1"/>
                </a:solidFill>
                <a:ea typeface="Arial" panose="020B0604020202020204" pitchFamily="34" charset="0"/>
              </a:rPr>
              <a:t>a chance to view the video I sent</a:t>
            </a:r>
          </a:p>
          <a:p>
            <a:pPr algn="ctr" eaLnBrk="1" hangingPunct="1">
              <a:spcBef>
                <a:spcPct val="0"/>
              </a:spcBef>
              <a:buClrTx/>
              <a:buSzTx/>
              <a:buFontTx/>
              <a:buNone/>
            </a:pPr>
            <a:r>
              <a:rPr lang="en-US" altLang="en-US" sz="2800" dirty="0">
                <a:solidFill>
                  <a:schemeClr val="bg1"/>
                </a:solidFill>
                <a:ea typeface="Arial" panose="020B0604020202020204" pitchFamily="34" charset="0"/>
              </a:rPr>
              <a:t>on our latest tech upgrades.</a:t>
            </a:r>
          </a:p>
          <a:p>
            <a:pPr algn="ctr" eaLnBrk="1" hangingPunct="1">
              <a:spcBef>
                <a:spcPct val="0"/>
              </a:spcBef>
              <a:buClrTx/>
              <a:buSzTx/>
              <a:buFontTx/>
              <a:buNone/>
            </a:pPr>
            <a:r>
              <a:rPr lang="en-US" altLang="en-US" sz="2800" dirty="0">
                <a:solidFill>
                  <a:schemeClr val="bg1"/>
                </a:solidFill>
                <a:ea typeface="Arial" panose="020B0604020202020204" pitchFamily="34" charset="0"/>
              </a:rPr>
              <a:t>What do you think?</a:t>
            </a: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pPr>
            <a:r>
              <a:rPr lang="en-US" altLang="en-US" sz="2800" dirty="0">
                <a:solidFill>
                  <a:schemeClr val="tx2"/>
                </a:solidFill>
                <a:ea typeface="Arial" panose="020B0604020202020204" pitchFamily="34" charset="0"/>
              </a:rPr>
              <a:t>Hi! It’s a lot of change coming fast.</a:t>
            </a:r>
          </a:p>
          <a:p>
            <a:pPr algn="ctr" eaLnBrk="1" hangingPunct="1">
              <a:spcBef>
                <a:spcPct val="0"/>
              </a:spcBef>
              <a:buClrTx/>
              <a:buSzTx/>
              <a:buFontTx/>
              <a:buNone/>
            </a:pPr>
            <a:r>
              <a:rPr lang="en-US" altLang="en-US" sz="2800" dirty="0">
                <a:solidFill>
                  <a:schemeClr val="tx2"/>
                </a:solidFill>
                <a:ea typeface="Arial" panose="020B0604020202020204" pitchFamily="34" charset="0"/>
              </a:rPr>
              <a:t>My team will need training on the</a:t>
            </a:r>
          </a:p>
          <a:p>
            <a:pPr algn="ctr" eaLnBrk="1" hangingPunct="1">
              <a:spcBef>
                <a:spcPct val="0"/>
              </a:spcBef>
              <a:buClrTx/>
              <a:buSzTx/>
              <a:buFontTx/>
              <a:buNone/>
            </a:pPr>
            <a:r>
              <a:rPr lang="en-US" altLang="en-US" sz="2800" dirty="0">
                <a:solidFill>
                  <a:schemeClr val="tx2"/>
                </a:solidFill>
                <a:ea typeface="Arial" panose="020B0604020202020204" pitchFamily="34" charset="0"/>
              </a:rPr>
              <a:t>new features. Can you help us</a:t>
            </a:r>
          </a:p>
          <a:p>
            <a:pPr algn="ctr" eaLnBrk="1" hangingPunct="1">
              <a:spcBef>
                <a:spcPct val="0"/>
              </a:spcBef>
              <a:buClrTx/>
              <a:buSzTx/>
              <a:buFontTx/>
              <a:buNone/>
            </a:pPr>
            <a:r>
              <a:rPr lang="en-US" altLang="en-US" sz="2800" dirty="0">
                <a:solidFill>
                  <a:schemeClr val="tx2"/>
                </a:solidFill>
                <a:ea typeface="Arial" panose="020B0604020202020204" pitchFamily="34" charset="0"/>
              </a:rPr>
              <a:t>with that?</a:t>
            </a:r>
          </a:p>
        </p:txBody>
      </p:sp>
    </p:spTree>
    <p:extLst>
      <p:ext uri="{BB962C8B-B14F-4D97-AF65-F5344CB8AC3E}">
        <p14:creationId xmlns:p14="http://schemas.microsoft.com/office/powerpoint/2010/main" val="50955969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a:lstStyle/>
          <a:p>
            <a:fld id="{1B1CF60C-C85D-47C0-8597-E3BF95F18FA3}" type="slidenum">
              <a:rPr lang="en-US" smtClean="0"/>
              <a:t>36</a:t>
            </a:fld>
            <a:endParaRPr lang="en-US"/>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a:lstStyle/>
          <a:p>
            <a:pPr algn="l"/>
            <a:r>
              <a:rPr lang="en-US"/>
              <a:t>© The TRACOM Corporation. All Rights Reserved.</a:t>
            </a:r>
            <a:endParaRPr lang="en-US" dirty="0"/>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pPr>
            <a:r>
              <a:rPr lang="en-US" altLang="en-US" sz="2800" dirty="0">
                <a:solidFill>
                  <a:schemeClr val="bg1"/>
                </a:solidFill>
                <a:ea typeface="Arial" panose="020B0604020202020204" pitchFamily="34" charset="0"/>
              </a:rPr>
              <a:t>Reaching out to see if you’ve had</a:t>
            </a:r>
          </a:p>
          <a:p>
            <a:pPr algn="ctr" eaLnBrk="1" hangingPunct="1">
              <a:spcBef>
                <a:spcPct val="0"/>
              </a:spcBef>
              <a:buClrTx/>
              <a:buSzTx/>
              <a:buFontTx/>
              <a:buNone/>
            </a:pPr>
            <a:r>
              <a:rPr lang="en-US" altLang="en-US" sz="2800" dirty="0">
                <a:solidFill>
                  <a:schemeClr val="bg1"/>
                </a:solidFill>
                <a:ea typeface="Arial" panose="020B0604020202020204" pitchFamily="34" charset="0"/>
              </a:rPr>
              <a:t>a chance to view the video I sent</a:t>
            </a:r>
          </a:p>
          <a:p>
            <a:pPr algn="ctr" eaLnBrk="1" hangingPunct="1">
              <a:spcBef>
                <a:spcPct val="0"/>
              </a:spcBef>
              <a:buClrTx/>
              <a:buSzTx/>
              <a:buFontTx/>
              <a:buNone/>
            </a:pPr>
            <a:r>
              <a:rPr lang="en-US" altLang="en-US" sz="2800" dirty="0">
                <a:solidFill>
                  <a:schemeClr val="bg1"/>
                </a:solidFill>
                <a:ea typeface="Arial" panose="020B0604020202020204" pitchFamily="34" charset="0"/>
              </a:rPr>
              <a:t>on our latest tech upgrades.</a:t>
            </a:r>
          </a:p>
          <a:p>
            <a:pPr algn="ctr" eaLnBrk="1" hangingPunct="1">
              <a:spcBef>
                <a:spcPct val="0"/>
              </a:spcBef>
              <a:buClrTx/>
              <a:buSzTx/>
              <a:buFontTx/>
              <a:buNone/>
            </a:pPr>
            <a:r>
              <a:rPr lang="en-US" altLang="en-US" sz="2800" dirty="0">
                <a:solidFill>
                  <a:schemeClr val="bg1"/>
                </a:solidFill>
                <a:ea typeface="Arial" panose="020B0604020202020204" pitchFamily="34" charset="0"/>
              </a:rPr>
              <a:t>What do you think?</a:t>
            </a: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pPr>
            <a:r>
              <a:rPr lang="en-US" altLang="en-US" sz="2800" dirty="0">
                <a:solidFill>
                  <a:schemeClr val="tx2"/>
                </a:solidFill>
                <a:ea typeface="Arial" panose="020B0604020202020204" pitchFamily="34" charset="0"/>
              </a:rPr>
              <a:t>It’s exciting! I </a:t>
            </a:r>
            <a:r>
              <a:rPr lang="en-US" altLang="en-US" sz="2800" dirty="0">
                <a:solidFill>
                  <a:schemeClr val="tx2"/>
                </a:solidFill>
              </a:rPr>
              <a:t>took a quick look </a:t>
            </a:r>
          </a:p>
          <a:p>
            <a:pPr algn="ctr" eaLnBrk="1" hangingPunct="1">
              <a:spcBef>
                <a:spcPct val="0"/>
              </a:spcBef>
              <a:buClrTx/>
              <a:buSzTx/>
              <a:buFontTx/>
              <a:buNone/>
            </a:pPr>
            <a:r>
              <a:rPr lang="en-US" altLang="en-US" sz="2800" dirty="0">
                <a:solidFill>
                  <a:schemeClr val="tx2"/>
                </a:solidFill>
              </a:rPr>
              <a:t>and t</a:t>
            </a:r>
            <a:r>
              <a:rPr lang="en-US" altLang="en-US" sz="2800" dirty="0">
                <a:solidFill>
                  <a:schemeClr val="tx2"/>
                </a:solidFill>
                <a:ea typeface="Arial" panose="020B0604020202020204" pitchFamily="34" charset="0"/>
              </a:rPr>
              <a:t>he new features look great! </a:t>
            </a:r>
          </a:p>
          <a:p>
            <a:pPr algn="ctr" eaLnBrk="1" hangingPunct="1">
              <a:spcBef>
                <a:spcPct val="0"/>
              </a:spcBef>
              <a:buClrTx/>
              <a:buSzTx/>
              <a:buFontTx/>
              <a:buNone/>
            </a:pPr>
            <a:r>
              <a:rPr lang="en-US" altLang="en-US" sz="2800" dirty="0">
                <a:solidFill>
                  <a:schemeClr val="tx2"/>
                </a:solidFill>
              </a:rPr>
              <a:t>I’ll call you next week</a:t>
            </a:r>
            <a:r>
              <a:rPr lang="en-US" altLang="en-US" sz="2800" dirty="0">
                <a:solidFill>
                  <a:schemeClr val="tx2"/>
                </a:solidFill>
                <a:ea typeface="Arial" panose="020B0604020202020204" pitchFamily="34" charset="0"/>
              </a:rPr>
              <a:t>!</a:t>
            </a:r>
          </a:p>
        </p:txBody>
      </p:sp>
    </p:spTree>
    <p:extLst>
      <p:ext uri="{BB962C8B-B14F-4D97-AF65-F5344CB8AC3E}">
        <p14:creationId xmlns:p14="http://schemas.microsoft.com/office/powerpoint/2010/main" val="86818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a:lstStyle/>
          <a:p>
            <a:fld id="{1B1CF60C-C85D-47C0-8597-E3BF95F18FA3}" type="slidenum">
              <a:rPr lang="en-US" smtClean="0"/>
              <a:t>37</a:t>
            </a:fld>
            <a:endParaRPr lang="en-US"/>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a:lstStyle/>
          <a:p>
            <a:pPr algn="l"/>
            <a:r>
              <a:rPr lang="en-US"/>
              <a:t>© The TRACOM Corporation. All Rights Reserved.</a:t>
            </a:r>
            <a:endParaRPr lang="en-US" dirty="0"/>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pPr>
            <a:r>
              <a:rPr lang="en-US" altLang="en-US" sz="2800" dirty="0">
                <a:solidFill>
                  <a:schemeClr val="bg1"/>
                </a:solidFill>
                <a:ea typeface="Arial" panose="020B0604020202020204" pitchFamily="34" charset="0"/>
              </a:rPr>
              <a:t>Reaching out to see if you’ve had</a:t>
            </a:r>
          </a:p>
          <a:p>
            <a:pPr algn="ctr" eaLnBrk="1" hangingPunct="1">
              <a:spcBef>
                <a:spcPct val="0"/>
              </a:spcBef>
              <a:buClrTx/>
              <a:buSzTx/>
              <a:buFontTx/>
              <a:buNone/>
            </a:pPr>
            <a:r>
              <a:rPr lang="en-US" altLang="en-US" sz="2800" dirty="0">
                <a:solidFill>
                  <a:schemeClr val="bg1"/>
                </a:solidFill>
                <a:ea typeface="Arial" panose="020B0604020202020204" pitchFamily="34" charset="0"/>
              </a:rPr>
              <a:t>a chance to view the video I sent</a:t>
            </a:r>
          </a:p>
          <a:p>
            <a:pPr algn="ctr" eaLnBrk="1" hangingPunct="1">
              <a:spcBef>
                <a:spcPct val="0"/>
              </a:spcBef>
              <a:buClrTx/>
              <a:buSzTx/>
              <a:buFontTx/>
              <a:buNone/>
            </a:pPr>
            <a:r>
              <a:rPr lang="en-US" altLang="en-US" sz="2800" dirty="0">
                <a:solidFill>
                  <a:schemeClr val="bg1"/>
                </a:solidFill>
                <a:ea typeface="Arial" panose="020B0604020202020204" pitchFamily="34" charset="0"/>
              </a:rPr>
              <a:t>on our latest tech upgrades.</a:t>
            </a:r>
          </a:p>
          <a:p>
            <a:pPr algn="ctr" eaLnBrk="1" hangingPunct="1">
              <a:spcBef>
                <a:spcPct val="0"/>
              </a:spcBef>
              <a:buClrTx/>
              <a:buSzTx/>
              <a:buFontTx/>
              <a:buNone/>
            </a:pPr>
            <a:r>
              <a:rPr lang="en-US" altLang="en-US" sz="2800" dirty="0">
                <a:solidFill>
                  <a:schemeClr val="bg1"/>
                </a:solidFill>
                <a:ea typeface="Arial" panose="020B0604020202020204" pitchFamily="34" charset="0"/>
              </a:rPr>
              <a:t>What do you think?</a:t>
            </a: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pPr>
            <a:r>
              <a:rPr lang="en-US" altLang="en-US" sz="2750" dirty="0">
                <a:solidFill>
                  <a:schemeClr val="tx2"/>
                </a:solidFill>
                <a:ea typeface="Arial" panose="020B0604020202020204" pitchFamily="34" charset="0"/>
              </a:rPr>
              <a:t>I </a:t>
            </a:r>
            <a:r>
              <a:rPr lang="en-US" altLang="en-US" sz="2750" dirty="0">
                <a:solidFill>
                  <a:schemeClr val="tx2"/>
                </a:solidFill>
              </a:rPr>
              <a:t>think the new upgrades will </a:t>
            </a:r>
          </a:p>
          <a:p>
            <a:pPr algn="ctr" eaLnBrk="1" hangingPunct="1">
              <a:spcBef>
                <a:spcPct val="0"/>
              </a:spcBef>
              <a:buClrTx/>
              <a:buSzTx/>
              <a:buFontTx/>
              <a:buNone/>
            </a:pPr>
            <a:r>
              <a:rPr lang="en-US" altLang="en-US" sz="2750" dirty="0">
                <a:solidFill>
                  <a:schemeClr val="tx2"/>
                </a:solidFill>
              </a:rPr>
              <a:t>help us be more efficient and save </a:t>
            </a:r>
          </a:p>
          <a:p>
            <a:pPr algn="ctr" eaLnBrk="1" hangingPunct="1">
              <a:spcBef>
                <a:spcPct val="0"/>
              </a:spcBef>
              <a:buClrTx/>
              <a:buSzTx/>
              <a:buFontTx/>
              <a:buNone/>
            </a:pPr>
            <a:r>
              <a:rPr lang="en-US" altLang="en-US" sz="2750" dirty="0">
                <a:solidFill>
                  <a:schemeClr val="tx2"/>
                </a:solidFill>
              </a:rPr>
              <a:t>some effort</a:t>
            </a:r>
            <a:r>
              <a:rPr lang="en-US" altLang="en-US" sz="2750" dirty="0">
                <a:solidFill>
                  <a:schemeClr val="tx2"/>
                </a:solidFill>
                <a:ea typeface="Arial" panose="020B0604020202020204" pitchFamily="34" charset="0"/>
              </a:rPr>
              <a:t>. However, before we adapt the new release, we’ll need to plan for my team to be trained. Do you have a process in place for this?</a:t>
            </a:r>
          </a:p>
        </p:txBody>
      </p:sp>
    </p:spTree>
    <p:extLst>
      <p:ext uri="{BB962C8B-B14F-4D97-AF65-F5344CB8AC3E}">
        <p14:creationId xmlns:p14="http://schemas.microsoft.com/office/powerpoint/2010/main" val="352208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a:lstStyle/>
          <a:p>
            <a:fld id="{1B1CF60C-C85D-47C0-8597-E3BF95F18FA3}" type="slidenum">
              <a:rPr lang="en-US" smtClean="0"/>
              <a:t>38</a:t>
            </a:fld>
            <a:endParaRPr lang="en-US"/>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a:lstStyle/>
          <a:p>
            <a:pPr algn="l"/>
            <a:r>
              <a:rPr lang="en-US"/>
              <a:t>© The TRACOM Corporation. All Rights Reserved.</a:t>
            </a:r>
            <a:endParaRPr lang="en-US" dirty="0"/>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pPr>
            <a:r>
              <a:rPr lang="en-US" altLang="en-US" sz="2800" dirty="0">
                <a:solidFill>
                  <a:schemeClr val="bg1"/>
                </a:solidFill>
                <a:ea typeface="Arial" panose="020B0604020202020204" pitchFamily="34" charset="0"/>
              </a:rPr>
              <a:t>Reaching out to see if you’ve had</a:t>
            </a:r>
          </a:p>
          <a:p>
            <a:pPr algn="ctr" eaLnBrk="1" hangingPunct="1">
              <a:spcBef>
                <a:spcPct val="0"/>
              </a:spcBef>
              <a:buClrTx/>
              <a:buSzTx/>
              <a:buFontTx/>
              <a:buNone/>
            </a:pPr>
            <a:r>
              <a:rPr lang="en-US" altLang="en-US" sz="2800" dirty="0">
                <a:solidFill>
                  <a:schemeClr val="bg1"/>
                </a:solidFill>
                <a:ea typeface="Arial" panose="020B0604020202020204" pitchFamily="34" charset="0"/>
              </a:rPr>
              <a:t>a chance to view the video I sent</a:t>
            </a:r>
          </a:p>
          <a:p>
            <a:pPr algn="ctr" eaLnBrk="1" hangingPunct="1">
              <a:spcBef>
                <a:spcPct val="0"/>
              </a:spcBef>
              <a:buClrTx/>
              <a:buSzTx/>
              <a:buFontTx/>
              <a:buNone/>
            </a:pPr>
            <a:r>
              <a:rPr lang="en-US" altLang="en-US" sz="2800" dirty="0">
                <a:solidFill>
                  <a:schemeClr val="bg1"/>
                </a:solidFill>
                <a:ea typeface="Arial" panose="020B0604020202020204" pitchFamily="34" charset="0"/>
              </a:rPr>
              <a:t>on our latest tech upgrades.</a:t>
            </a:r>
          </a:p>
          <a:p>
            <a:pPr algn="ctr" eaLnBrk="1" hangingPunct="1">
              <a:spcBef>
                <a:spcPct val="0"/>
              </a:spcBef>
              <a:buClrTx/>
              <a:buSzTx/>
              <a:buFontTx/>
              <a:buNone/>
            </a:pPr>
            <a:r>
              <a:rPr lang="en-US" altLang="en-US" sz="2800" dirty="0">
                <a:solidFill>
                  <a:schemeClr val="bg1"/>
                </a:solidFill>
                <a:ea typeface="Arial" panose="020B0604020202020204" pitchFamily="34" charset="0"/>
              </a:rPr>
              <a:t>What do you think?</a:t>
            </a: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pPr>
            <a:r>
              <a:rPr lang="en-US" altLang="en-US" sz="2800" dirty="0">
                <a:solidFill>
                  <a:schemeClr val="tx2"/>
                </a:solidFill>
                <a:ea typeface="Arial" panose="020B0604020202020204" pitchFamily="34" charset="0"/>
              </a:rPr>
              <a:t>Looks good.</a:t>
            </a:r>
            <a:br>
              <a:rPr lang="en-US" altLang="en-US" sz="2800" dirty="0">
                <a:solidFill>
                  <a:schemeClr val="tx2"/>
                </a:solidFill>
                <a:ea typeface="Arial" panose="020B0604020202020204" pitchFamily="34" charset="0"/>
              </a:rPr>
            </a:br>
            <a:r>
              <a:rPr lang="en-US" altLang="en-US" sz="2800" dirty="0">
                <a:solidFill>
                  <a:schemeClr val="tx2"/>
                </a:solidFill>
                <a:ea typeface="Arial" panose="020B0604020202020204" pitchFamily="34" charset="0"/>
              </a:rPr>
              <a:t>I’ll call you when I’m ready to implement.</a:t>
            </a:r>
          </a:p>
        </p:txBody>
      </p:sp>
    </p:spTree>
    <p:extLst>
      <p:ext uri="{BB962C8B-B14F-4D97-AF65-F5344CB8AC3E}">
        <p14:creationId xmlns:p14="http://schemas.microsoft.com/office/powerpoint/2010/main" val="97624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42800CDB-BDC6-FD4F-B155-03539B911486}"/>
              </a:ext>
            </a:extLst>
          </p:cNvPr>
          <p:cNvSpPr>
            <a:spLocks noGrp="1"/>
          </p:cNvSpPr>
          <p:nvPr>
            <p:ph type="title"/>
          </p:nvPr>
        </p:nvSpPr>
        <p:spPr bwMode="gray">
          <a:xfrm>
            <a:off x="390526" y="228600"/>
            <a:ext cx="11572874" cy="1009650"/>
          </a:xfrm>
        </p:spPr>
        <p:txBody>
          <a:bodyPr/>
          <a:lstStyle/>
          <a:p>
            <a:r>
              <a:rPr lang="en-US" dirty="0"/>
              <a:t>Name that Style!</a:t>
            </a:r>
          </a:p>
        </p:txBody>
      </p:sp>
      <p:sp>
        <p:nvSpPr>
          <p:cNvPr id="5" name="Slide Number Placeholder 4">
            <a:extLst>
              <a:ext uri="{FF2B5EF4-FFF2-40B4-BE49-F238E27FC236}">
                <a16:creationId xmlns:a16="http://schemas.microsoft.com/office/drawing/2014/main" id="{68FAFD40-B565-604E-A878-BA9E7DFC3E30}"/>
              </a:ext>
            </a:extLst>
          </p:cNvPr>
          <p:cNvSpPr>
            <a:spLocks noGrp="1"/>
          </p:cNvSpPr>
          <p:nvPr>
            <p:ph type="sldNum" sz="quarter" idx="12"/>
          </p:nvPr>
        </p:nvSpPr>
        <p:spPr bwMode="gray">
          <a:xfrm>
            <a:off x="9220200" y="6438900"/>
            <a:ext cx="2743200" cy="282575"/>
          </a:xfrm>
        </p:spPr>
        <p:txBody>
          <a:bodyPr/>
          <a:lstStyle/>
          <a:p>
            <a:fld id="{1B1CF60C-C85D-47C0-8597-E3BF95F18FA3}" type="slidenum">
              <a:rPr lang="en-US" smtClean="0"/>
              <a:pPr/>
              <a:t>39</a:t>
            </a:fld>
            <a:endParaRPr lang="en-US"/>
          </a:p>
        </p:txBody>
      </p:sp>
      <p:sp>
        <p:nvSpPr>
          <p:cNvPr id="2" name="Footer Placeholder 1">
            <a:extLst>
              <a:ext uri="{FF2B5EF4-FFF2-40B4-BE49-F238E27FC236}">
                <a16:creationId xmlns:a16="http://schemas.microsoft.com/office/drawing/2014/main" id="{1312DBBA-02C9-491F-8202-9F0B8F191B23}"/>
              </a:ext>
            </a:extLst>
          </p:cNvPr>
          <p:cNvSpPr>
            <a:spLocks noGrp="1"/>
          </p:cNvSpPr>
          <p:nvPr>
            <p:ph type="ftr" sz="quarter" idx="13"/>
          </p:nvPr>
        </p:nvSpPr>
        <p:spPr bwMode="gray"/>
        <p:txBody>
          <a:bodyPr/>
          <a:lstStyle/>
          <a:p>
            <a:pPr algn="l"/>
            <a:r>
              <a:rPr lang="en-US"/>
              <a:t>© The TRACOM Corporation. All Rights Reserved.</a:t>
            </a:r>
            <a:endParaRPr lang="en-US" dirty="0"/>
          </a:p>
        </p:txBody>
      </p:sp>
      <p:sp>
        <p:nvSpPr>
          <p:cNvPr id="6" name="Freeform: Shape 5">
            <a:extLst>
              <a:ext uri="{FF2B5EF4-FFF2-40B4-BE49-F238E27FC236}">
                <a16:creationId xmlns:a16="http://schemas.microsoft.com/office/drawing/2014/main" id="{746B0903-6880-4D44-BB3D-4EF318FE70D2}"/>
              </a:ext>
            </a:extLst>
          </p:cNvPr>
          <p:cNvSpPr>
            <a:spLocks noChangeArrowheads="1"/>
          </p:cNvSpPr>
          <p:nvPr/>
        </p:nvSpPr>
        <p:spPr bwMode="gray">
          <a:xfrm>
            <a:off x="4760423" y="16289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pPr>
            <a:r>
              <a:rPr lang="en-US" altLang="en-US" sz="2800" dirty="0">
                <a:solidFill>
                  <a:schemeClr val="bg1"/>
                </a:solidFill>
                <a:ea typeface="Arial" panose="020B0604020202020204" pitchFamily="34" charset="0"/>
              </a:rPr>
              <a:t>Reaching out to see if you’ve had</a:t>
            </a:r>
          </a:p>
          <a:p>
            <a:pPr algn="ctr" eaLnBrk="1" hangingPunct="1">
              <a:spcBef>
                <a:spcPct val="0"/>
              </a:spcBef>
              <a:buClrTx/>
              <a:buSzTx/>
              <a:buFontTx/>
              <a:buNone/>
            </a:pPr>
            <a:r>
              <a:rPr lang="en-US" altLang="en-US" sz="2800" dirty="0">
                <a:solidFill>
                  <a:schemeClr val="bg1"/>
                </a:solidFill>
                <a:ea typeface="Arial" panose="020B0604020202020204" pitchFamily="34" charset="0"/>
              </a:rPr>
              <a:t>a chance to view the video I sent</a:t>
            </a:r>
          </a:p>
          <a:p>
            <a:pPr algn="ctr" eaLnBrk="1" hangingPunct="1">
              <a:spcBef>
                <a:spcPct val="0"/>
              </a:spcBef>
              <a:buClrTx/>
              <a:buSzTx/>
              <a:buFontTx/>
              <a:buNone/>
            </a:pPr>
            <a:r>
              <a:rPr lang="en-US" altLang="en-US" sz="2800" dirty="0">
                <a:solidFill>
                  <a:schemeClr val="bg1"/>
                </a:solidFill>
                <a:ea typeface="Arial" panose="020B0604020202020204" pitchFamily="34" charset="0"/>
              </a:rPr>
              <a:t>on our latest tech upgrades.</a:t>
            </a:r>
          </a:p>
          <a:p>
            <a:pPr algn="ctr" eaLnBrk="1" hangingPunct="1">
              <a:spcBef>
                <a:spcPct val="0"/>
              </a:spcBef>
              <a:buClrTx/>
              <a:buSzTx/>
              <a:buFontTx/>
              <a:buNone/>
            </a:pPr>
            <a:r>
              <a:rPr lang="en-US" altLang="en-US" sz="2800" dirty="0">
                <a:solidFill>
                  <a:schemeClr val="bg1"/>
                </a:solidFill>
                <a:ea typeface="Arial" panose="020B0604020202020204" pitchFamily="34" charset="0"/>
              </a:rPr>
              <a:t>What do you think?</a:t>
            </a:r>
          </a:p>
        </p:txBody>
      </p:sp>
    </p:spTree>
    <p:extLst>
      <p:ext uri="{BB962C8B-B14F-4D97-AF65-F5344CB8AC3E}">
        <p14:creationId xmlns:p14="http://schemas.microsoft.com/office/powerpoint/2010/main" val="2260989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D80115A-64E4-AE49-864B-B7BD54A0C854}"/>
              </a:ext>
            </a:extLst>
          </p:cNvPr>
          <p:cNvSpPr/>
          <p:nvPr/>
        </p:nvSpPr>
        <p:spPr bwMode="gray">
          <a:xfrm>
            <a:off x="956342" y="3001573"/>
            <a:ext cx="6711043" cy="21866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a:solidFill>
                <a:schemeClr val="bg1"/>
              </a:solidFill>
            </a:endParaRPr>
          </a:p>
        </p:txBody>
      </p:sp>
      <p:sp>
        <p:nvSpPr>
          <p:cNvPr id="4" name="Slide Number Placeholder 3">
            <a:extLst>
              <a:ext uri="{FF2B5EF4-FFF2-40B4-BE49-F238E27FC236}">
                <a16:creationId xmlns:a16="http://schemas.microsoft.com/office/drawing/2014/main" id="{DB9AD781-C11C-418A-A164-50C6D8A04684}"/>
              </a:ext>
            </a:extLst>
          </p:cNvPr>
          <p:cNvSpPr>
            <a:spLocks noGrp="1"/>
          </p:cNvSpPr>
          <p:nvPr>
            <p:ph type="sldNum" sz="quarter" idx="12"/>
          </p:nvPr>
        </p:nvSpPr>
        <p:spPr/>
        <p:txBody>
          <a:bodyPr/>
          <a:lstStyle/>
          <a:p>
            <a:fld id="{1B1CF60C-C85D-47C0-8597-E3BF95F18FA3}" type="slidenum">
              <a:rPr lang="en-US" smtClean="0"/>
              <a:t>4</a:t>
            </a:fld>
            <a:endParaRPr lang="en-US" dirty="0"/>
          </a:p>
        </p:txBody>
      </p:sp>
      <p:sp>
        <p:nvSpPr>
          <p:cNvPr id="5" name="Footer Placeholder 4">
            <a:extLst>
              <a:ext uri="{FF2B5EF4-FFF2-40B4-BE49-F238E27FC236}">
                <a16:creationId xmlns:a16="http://schemas.microsoft.com/office/drawing/2014/main" id="{AEA59267-D5D3-4816-B978-F9AD53E1921C}"/>
              </a:ext>
            </a:extLst>
          </p:cNvPr>
          <p:cNvSpPr>
            <a:spLocks noGrp="1"/>
          </p:cNvSpPr>
          <p:nvPr>
            <p:ph type="ftr" sz="quarter" idx="13"/>
          </p:nvPr>
        </p:nvSpPr>
        <p:spPr/>
        <p:txBody>
          <a:bodyPr/>
          <a:lstStyle/>
          <a:p>
            <a:pPr algn="l"/>
            <a:r>
              <a:rPr lang="en-US" dirty="0"/>
              <a:t>© The TRACOM Corporation. All Rights Reserved.</a:t>
            </a:r>
          </a:p>
        </p:txBody>
      </p:sp>
      <p:sp>
        <p:nvSpPr>
          <p:cNvPr id="7" name="TextBox 6">
            <a:extLst>
              <a:ext uri="{FF2B5EF4-FFF2-40B4-BE49-F238E27FC236}">
                <a16:creationId xmlns:a16="http://schemas.microsoft.com/office/drawing/2014/main" id="{7BCC432B-8C73-0B49-97F3-DD72A068B0C6}"/>
              </a:ext>
            </a:extLst>
          </p:cNvPr>
          <p:cNvSpPr txBox="1"/>
          <p:nvPr/>
        </p:nvSpPr>
        <p:spPr>
          <a:xfrm>
            <a:off x="1801797" y="1788526"/>
            <a:ext cx="5361581" cy="430887"/>
          </a:xfrm>
          <a:prstGeom prst="rect">
            <a:avLst/>
          </a:prstGeom>
          <a:noFill/>
        </p:spPr>
        <p:txBody>
          <a:bodyPr wrap="square" lIns="0" tIns="0" rIns="0" bIns="0" rtlCol="0">
            <a:spAutoFit/>
          </a:bodyPr>
          <a:lstStyle/>
          <a:p>
            <a:pPr algn="l"/>
            <a:r>
              <a:rPr lang="en-US" sz="2800" b="1" dirty="0">
                <a:solidFill>
                  <a:schemeClr val="accent2">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SOCIAL STYLE &amp; VERSATILITY</a:t>
            </a:r>
          </a:p>
        </p:txBody>
      </p:sp>
      <p:sp>
        <p:nvSpPr>
          <p:cNvPr id="8" name="TextBox 7">
            <a:extLst>
              <a:ext uri="{FF2B5EF4-FFF2-40B4-BE49-F238E27FC236}">
                <a16:creationId xmlns:a16="http://schemas.microsoft.com/office/drawing/2014/main" id="{3C7B7E98-95E6-E540-9858-A905C27BB582}"/>
              </a:ext>
            </a:extLst>
          </p:cNvPr>
          <p:cNvSpPr txBox="1"/>
          <p:nvPr/>
        </p:nvSpPr>
        <p:spPr>
          <a:xfrm>
            <a:off x="1673716" y="2269596"/>
            <a:ext cx="5361581" cy="307777"/>
          </a:xfrm>
          <a:prstGeom prst="rect">
            <a:avLst/>
          </a:prstGeom>
          <a:noFill/>
        </p:spPr>
        <p:txBody>
          <a:bodyPr wrap="square" lIns="0" tIns="0" rIns="0" bIns="0" rtlCol="0">
            <a:spAutoFit/>
          </a:bodyPr>
          <a:lstStyle/>
          <a:p>
            <a:pPr algn="l"/>
            <a:r>
              <a:rPr lang="en-US" sz="2000" b="1" dirty="0">
                <a:solidFill>
                  <a:schemeClr val="tx1">
                    <a:lumMod val="50000"/>
                    <a:lumOff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A KEY ELEMENT OF SALES PERFORMANCE</a:t>
            </a:r>
          </a:p>
        </p:txBody>
      </p:sp>
      <p:sp>
        <p:nvSpPr>
          <p:cNvPr id="9" name="TextBox 8">
            <a:extLst>
              <a:ext uri="{FF2B5EF4-FFF2-40B4-BE49-F238E27FC236}">
                <a16:creationId xmlns:a16="http://schemas.microsoft.com/office/drawing/2014/main" id="{5C5E9D39-6170-D14A-AB3E-2C9753D3B08E}"/>
              </a:ext>
            </a:extLst>
          </p:cNvPr>
          <p:cNvSpPr txBox="1"/>
          <p:nvPr/>
        </p:nvSpPr>
        <p:spPr>
          <a:xfrm>
            <a:off x="1326593" y="2681606"/>
            <a:ext cx="6055825" cy="184666"/>
          </a:xfrm>
          <a:prstGeom prst="rect">
            <a:avLst/>
          </a:prstGeom>
          <a:noFill/>
        </p:spPr>
        <p:txBody>
          <a:bodyPr wrap="square" lIns="0" tIns="0" rIns="0" bIns="0" rtlCol="0">
            <a:spAutoFit/>
          </a:bodyPr>
          <a:lstStyle/>
          <a:p>
            <a:r>
              <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As a result of SOCIAL STYLE and Versatility Training, sales professionals report that: </a:t>
            </a:r>
            <a:endPar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3F447C74-E68E-CF4D-9465-BC277BEF22CD}"/>
              </a:ext>
            </a:extLst>
          </p:cNvPr>
          <p:cNvSpPr txBox="1"/>
          <p:nvPr/>
        </p:nvSpPr>
        <p:spPr>
          <a:xfrm>
            <a:off x="1637061" y="3280537"/>
            <a:ext cx="1188351" cy="615553"/>
          </a:xfrm>
          <a:prstGeom prst="rect">
            <a:avLst/>
          </a:prstGeom>
          <a:noFill/>
        </p:spPr>
        <p:txBody>
          <a:bodyPr wrap="square" lIns="0" tIns="0" rIns="0" bIns="0" rtlCol="0">
            <a:spAutoFit/>
          </a:bodyPr>
          <a:lstStyle/>
          <a:p>
            <a:r>
              <a:rPr lang="en-US" sz="40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92%</a:t>
            </a:r>
            <a:endParaRPr lang="en-US"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BDD60E68-A488-0A44-AC43-FD5A73F9931D}"/>
              </a:ext>
            </a:extLst>
          </p:cNvPr>
          <p:cNvSpPr txBox="1"/>
          <p:nvPr/>
        </p:nvSpPr>
        <p:spPr>
          <a:xfrm>
            <a:off x="3781260" y="3285914"/>
            <a:ext cx="1188351" cy="615553"/>
          </a:xfrm>
          <a:prstGeom prst="rect">
            <a:avLst/>
          </a:prstGeom>
          <a:noFill/>
        </p:spPr>
        <p:txBody>
          <a:bodyPr wrap="square" lIns="0" tIns="0" rIns="0" bIns="0" rtlCol="0">
            <a:spAutoFit/>
          </a:bodyPr>
          <a:lstStyle/>
          <a:p>
            <a:r>
              <a:rPr lang="en-US" sz="40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87%</a:t>
            </a:r>
            <a:endParaRPr lang="en-US"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9DB1A053-AEBD-7748-9F13-904A27842461}"/>
              </a:ext>
            </a:extLst>
          </p:cNvPr>
          <p:cNvSpPr txBox="1"/>
          <p:nvPr/>
        </p:nvSpPr>
        <p:spPr>
          <a:xfrm>
            <a:off x="5925459" y="3274697"/>
            <a:ext cx="1188351" cy="615553"/>
          </a:xfrm>
          <a:prstGeom prst="rect">
            <a:avLst/>
          </a:prstGeom>
          <a:noFill/>
        </p:spPr>
        <p:txBody>
          <a:bodyPr wrap="square" lIns="0" tIns="0" rIns="0" bIns="0" rtlCol="0">
            <a:spAutoFit/>
          </a:bodyPr>
          <a:lstStyle/>
          <a:p>
            <a:r>
              <a:rPr lang="en-US" sz="40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58%</a:t>
            </a:r>
            <a:endParaRPr lang="en-US"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BBC67FA-6CCA-1D47-9661-8B087252B2C1}"/>
              </a:ext>
            </a:extLst>
          </p:cNvPr>
          <p:cNvSpPr txBox="1"/>
          <p:nvPr/>
        </p:nvSpPr>
        <p:spPr>
          <a:xfrm>
            <a:off x="1208531" y="4195854"/>
            <a:ext cx="1915264" cy="430887"/>
          </a:xfrm>
          <a:prstGeom prst="rect">
            <a:avLst/>
          </a:prstGeom>
          <a:noFill/>
        </p:spPr>
        <p:txBody>
          <a:bodyPr wrap="square" lIns="0" tIns="0" rIns="0" bIns="0" rtlCol="0">
            <a:spAutoFit/>
          </a:bodyPr>
          <a:lstStyle/>
          <a:p>
            <a:pPr algn="ctr"/>
            <a:r>
              <a:rPr 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POSITIVE CUSTOMER</a:t>
            </a:r>
          </a:p>
          <a:p>
            <a:pPr algn="ctr"/>
            <a:r>
              <a:rPr 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RELATIONSHIPS</a:t>
            </a:r>
          </a:p>
        </p:txBody>
      </p:sp>
      <p:sp>
        <p:nvSpPr>
          <p:cNvPr id="14" name="TextBox 13">
            <a:extLst>
              <a:ext uri="{FF2B5EF4-FFF2-40B4-BE49-F238E27FC236}">
                <a16:creationId xmlns:a16="http://schemas.microsoft.com/office/drawing/2014/main" id="{3D66E105-83E5-0242-AFC0-C4B3C42AB309}"/>
              </a:ext>
            </a:extLst>
          </p:cNvPr>
          <p:cNvSpPr txBox="1"/>
          <p:nvPr/>
        </p:nvSpPr>
        <p:spPr>
          <a:xfrm>
            <a:off x="3217548" y="4207002"/>
            <a:ext cx="2133943" cy="430887"/>
          </a:xfrm>
          <a:prstGeom prst="rect">
            <a:avLst/>
          </a:prstGeom>
          <a:noFill/>
        </p:spPr>
        <p:txBody>
          <a:bodyPr wrap="square" lIns="0" tIns="0" rIns="0" bIns="0" rtlCol="0">
            <a:spAutoFit/>
          </a:bodyPr>
          <a:lstStyle/>
          <a:p>
            <a:pPr algn="ctr"/>
            <a:r>
              <a:rPr 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INFLUENCE OR PERSUADE CUSTOMERS</a:t>
            </a:r>
          </a:p>
        </p:txBody>
      </p:sp>
      <p:sp>
        <p:nvSpPr>
          <p:cNvPr id="15" name="TextBox 14">
            <a:extLst>
              <a:ext uri="{FF2B5EF4-FFF2-40B4-BE49-F238E27FC236}">
                <a16:creationId xmlns:a16="http://schemas.microsoft.com/office/drawing/2014/main" id="{824388B2-92DB-E743-A3C7-6FA981159491}"/>
              </a:ext>
            </a:extLst>
          </p:cNvPr>
          <p:cNvSpPr txBox="1"/>
          <p:nvPr/>
        </p:nvSpPr>
        <p:spPr>
          <a:xfrm>
            <a:off x="5551437" y="4189627"/>
            <a:ext cx="1745557" cy="646331"/>
          </a:xfrm>
          <a:prstGeom prst="rect">
            <a:avLst/>
          </a:prstGeom>
          <a:noFill/>
        </p:spPr>
        <p:txBody>
          <a:bodyPr wrap="square" lIns="0" tIns="0" rIns="0" bIns="0" rtlCol="0">
            <a:spAutoFit/>
          </a:bodyPr>
          <a:lstStyle/>
          <a:p>
            <a:pPr algn="ctr"/>
            <a:r>
              <a:rPr 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CLOSED SALES THEY MIGHT OTHERWISE NOT HAVE</a:t>
            </a:r>
          </a:p>
        </p:txBody>
      </p:sp>
      <p:sp>
        <p:nvSpPr>
          <p:cNvPr id="16" name="TextBox 15">
            <a:extLst>
              <a:ext uri="{FF2B5EF4-FFF2-40B4-BE49-F238E27FC236}">
                <a16:creationId xmlns:a16="http://schemas.microsoft.com/office/drawing/2014/main" id="{B7EC42AF-7E78-3648-B7A9-D6D8AD08C2BE}"/>
              </a:ext>
            </a:extLst>
          </p:cNvPr>
          <p:cNvSpPr txBox="1"/>
          <p:nvPr/>
        </p:nvSpPr>
        <p:spPr>
          <a:xfrm>
            <a:off x="2333914" y="5345895"/>
            <a:ext cx="3955898" cy="184666"/>
          </a:xfrm>
          <a:prstGeom prst="rect">
            <a:avLst/>
          </a:prstGeom>
          <a:noFill/>
        </p:spPr>
        <p:txBody>
          <a:bodyPr wrap="square" lIns="0" tIns="0" rIns="0" bIns="0" rtlCol="0">
            <a:spAutoFit/>
          </a:bodyPr>
          <a:lstStyle/>
          <a:p>
            <a:r>
              <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As Versatility increases, so does work performance.</a:t>
            </a:r>
            <a:endPar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9CDA1717-243C-9D49-BF54-BC7100A723AE}"/>
              </a:ext>
            </a:extLst>
          </p:cNvPr>
          <p:cNvSpPr txBox="1"/>
          <p:nvPr/>
        </p:nvSpPr>
        <p:spPr>
          <a:xfrm>
            <a:off x="1539587" y="3890250"/>
            <a:ext cx="1560954" cy="215444"/>
          </a:xfrm>
          <a:prstGeom prst="rect">
            <a:avLst/>
          </a:prstGeom>
          <a:noFill/>
        </p:spPr>
        <p:txBody>
          <a:bodyPr wrap="square" lIns="0" tIns="0" rIns="0" bIns="0" rtlCol="0">
            <a:spAutoFit/>
          </a:bodyPr>
          <a:lstStyle/>
          <a:p>
            <a:r>
              <a:rPr lang="en-US" sz="14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developed more</a:t>
            </a:r>
            <a:endParaRPr lang="en-US"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11C750D4-DD46-AB45-A625-9ABFE4290C6F}"/>
              </a:ext>
            </a:extLst>
          </p:cNvPr>
          <p:cNvSpPr txBox="1"/>
          <p:nvPr/>
        </p:nvSpPr>
        <p:spPr>
          <a:xfrm>
            <a:off x="3480400" y="3890776"/>
            <a:ext cx="1892831" cy="215444"/>
          </a:xfrm>
          <a:prstGeom prst="rect">
            <a:avLst/>
          </a:prstGeom>
          <a:noFill/>
        </p:spPr>
        <p:txBody>
          <a:bodyPr wrap="square" lIns="0" tIns="0" rIns="0" bIns="0" rtlCol="0">
            <a:spAutoFit/>
          </a:bodyPr>
          <a:lstStyle/>
          <a:p>
            <a:r>
              <a:rPr lang="en-US" sz="14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increased their ability to</a:t>
            </a:r>
            <a:endParaRPr lang="en-US"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27A625B0-240D-7E48-AC45-15582B0146D1}"/>
              </a:ext>
            </a:extLst>
          </p:cNvPr>
          <p:cNvSpPr txBox="1"/>
          <p:nvPr/>
        </p:nvSpPr>
        <p:spPr>
          <a:xfrm>
            <a:off x="5844456" y="3890250"/>
            <a:ext cx="1211960" cy="215444"/>
          </a:xfrm>
          <a:prstGeom prst="rect">
            <a:avLst/>
          </a:prstGeom>
          <a:noFill/>
        </p:spPr>
        <p:txBody>
          <a:bodyPr wrap="square" lIns="0" tIns="0" rIns="0" bIns="0" rtlCol="0">
            <a:spAutoFit/>
          </a:bodyPr>
          <a:lstStyle/>
          <a:p>
            <a:r>
              <a:rPr lang="en-US" sz="14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reported they</a:t>
            </a:r>
            <a:endParaRPr lang="en-US"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083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3121CC1-C1C4-504C-9582-A57CE494351B}"/>
              </a:ext>
            </a:extLst>
          </p:cNvPr>
          <p:cNvSpPr>
            <a:spLocks noGrp="1"/>
          </p:cNvSpPr>
          <p:nvPr>
            <p:ph type="sldNum" sz="quarter" idx="12"/>
          </p:nvPr>
        </p:nvSpPr>
        <p:spPr bwMode="gray"/>
        <p:txBody>
          <a:bodyPr/>
          <a:lstStyle/>
          <a:p>
            <a:fld id="{1B1CF60C-C85D-47C0-8597-E3BF95F18FA3}" type="slidenum">
              <a:rPr lang="en-US" smtClean="0"/>
              <a:t>40</a:t>
            </a:fld>
            <a:endParaRPr lang="en-US"/>
          </a:p>
        </p:txBody>
      </p:sp>
      <p:sp>
        <p:nvSpPr>
          <p:cNvPr id="6" name="Footer Placeholder 5">
            <a:extLst>
              <a:ext uri="{FF2B5EF4-FFF2-40B4-BE49-F238E27FC236}">
                <a16:creationId xmlns:a16="http://schemas.microsoft.com/office/drawing/2014/main" id="{5D399AF0-7460-8B4E-AA8E-F5CB3EE835C4}"/>
              </a:ext>
            </a:extLst>
          </p:cNvPr>
          <p:cNvSpPr>
            <a:spLocks noGrp="1"/>
          </p:cNvSpPr>
          <p:nvPr>
            <p:ph type="ftr" sz="quarter" idx="13"/>
          </p:nvPr>
        </p:nvSpPr>
        <p:spPr bwMode="gray"/>
        <p:txBody>
          <a:bodyPr/>
          <a:lstStyle/>
          <a:p>
            <a:pPr algn="l"/>
            <a:r>
              <a:rPr lang="en-US"/>
              <a:t>© The TRACOM Corporation. All Rights Reserved.</a:t>
            </a:r>
            <a:endParaRPr lang="en-US" dirty="0"/>
          </a:p>
        </p:txBody>
      </p:sp>
      <p:grpSp>
        <p:nvGrpSpPr>
          <p:cNvPr id="33" name="Group 32">
            <a:extLst>
              <a:ext uri="{FF2B5EF4-FFF2-40B4-BE49-F238E27FC236}">
                <a16:creationId xmlns:a16="http://schemas.microsoft.com/office/drawing/2014/main" id="{BFB7F6A8-7D18-4EE9-8685-3BDFE52796EF}"/>
              </a:ext>
            </a:extLst>
          </p:cNvPr>
          <p:cNvGrpSpPr/>
          <p:nvPr/>
        </p:nvGrpSpPr>
        <p:grpSpPr bwMode="gray">
          <a:xfrm>
            <a:off x="4970322" y="618324"/>
            <a:ext cx="7789346" cy="5388681"/>
            <a:chOff x="4970322" y="345369"/>
            <a:chExt cx="7789346" cy="5388681"/>
          </a:xfrm>
        </p:grpSpPr>
        <p:sp>
          <p:nvSpPr>
            <p:cNvPr id="34" name="Rectangle 33">
              <a:extLst>
                <a:ext uri="{FF2B5EF4-FFF2-40B4-BE49-F238E27FC236}">
                  <a16:creationId xmlns:a16="http://schemas.microsoft.com/office/drawing/2014/main" id="{26F2B8B8-5072-4EC6-88F4-99738409D9E4}"/>
                </a:ext>
              </a:extLst>
            </p:cNvPr>
            <p:cNvSpPr/>
            <p:nvPr/>
          </p:nvSpPr>
          <p:spPr bwMode="gray">
            <a:xfrm>
              <a:off x="7665220"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Controls</a:t>
              </a:r>
            </a:p>
          </p:txBody>
        </p:sp>
        <p:sp>
          <p:nvSpPr>
            <p:cNvPr id="35" name="Rectangle 34">
              <a:extLst>
                <a:ext uri="{FF2B5EF4-FFF2-40B4-BE49-F238E27FC236}">
                  <a16:creationId xmlns:a16="http://schemas.microsoft.com/office/drawing/2014/main" id="{4468F5C5-CFBA-4378-BBC7-70F9243EAC3A}"/>
                </a:ext>
              </a:extLst>
            </p:cNvPr>
            <p:cNvSpPr/>
            <p:nvPr/>
          </p:nvSpPr>
          <p:spPr bwMode="gray">
            <a:xfrm>
              <a:off x="7665220"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Emotes</a:t>
              </a:r>
            </a:p>
          </p:txBody>
        </p:sp>
        <p:sp>
          <p:nvSpPr>
            <p:cNvPr id="36" name="Rectangle 35">
              <a:extLst>
                <a:ext uri="{FF2B5EF4-FFF2-40B4-BE49-F238E27FC236}">
                  <a16:creationId xmlns:a16="http://schemas.microsoft.com/office/drawing/2014/main" id="{495E4910-BA9A-462D-B6D2-BD6D95A574F6}"/>
                </a:ext>
              </a:extLst>
            </p:cNvPr>
            <p:cNvSpPr/>
            <p:nvPr/>
          </p:nvSpPr>
          <p:spPr bwMode="gray">
            <a:xfrm>
              <a:off x="4970322"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Asks</a:t>
              </a:r>
            </a:p>
          </p:txBody>
        </p:sp>
        <p:sp>
          <p:nvSpPr>
            <p:cNvPr id="37" name="Rectangle 36">
              <a:extLst>
                <a:ext uri="{FF2B5EF4-FFF2-40B4-BE49-F238E27FC236}">
                  <a16:creationId xmlns:a16="http://schemas.microsoft.com/office/drawing/2014/main" id="{740CA381-C2C7-4A14-A774-C4A9AAB1ED1B}"/>
                </a:ext>
              </a:extLst>
            </p:cNvPr>
            <p:cNvSpPr/>
            <p:nvPr/>
          </p:nvSpPr>
          <p:spPr bwMode="gray">
            <a:xfrm>
              <a:off x="11360287"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Tells</a:t>
              </a:r>
            </a:p>
          </p:txBody>
        </p:sp>
        <p:grpSp>
          <p:nvGrpSpPr>
            <p:cNvPr id="38" name="Group 37">
              <a:extLst>
                <a:ext uri="{FF2B5EF4-FFF2-40B4-BE49-F238E27FC236}">
                  <a16:creationId xmlns:a16="http://schemas.microsoft.com/office/drawing/2014/main" id="{DBBC4FFD-E95A-4C0B-9FFF-F088DE0CB418}"/>
                </a:ext>
              </a:extLst>
            </p:cNvPr>
            <p:cNvGrpSpPr/>
            <p:nvPr/>
          </p:nvGrpSpPr>
          <p:grpSpPr bwMode="gray">
            <a:xfrm>
              <a:off x="6505702" y="1352344"/>
              <a:ext cx="2078918" cy="1151467"/>
              <a:chOff x="6133585" y="1655351"/>
              <a:chExt cx="1718413" cy="1151467"/>
            </a:xfrm>
          </p:grpSpPr>
          <p:sp>
            <p:nvSpPr>
              <p:cNvPr id="54" name="Callout: Line with No Border 53">
                <a:extLst>
                  <a:ext uri="{FF2B5EF4-FFF2-40B4-BE49-F238E27FC236}">
                    <a16:creationId xmlns:a16="http://schemas.microsoft.com/office/drawing/2014/main" id="{A547AA0F-B742-40BF-BA34-E0BB227BD769}"/>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Ask Assertive</a:t>
                </a:r>
                <a:br>
                  <a:rPr lang="en-US" dirty="0">
                    <a:solidFill>
                      <a:schemeClr val="tx2"/>
                    </a:solidFill>
                  </a:rPr>
                </a:br>
                <a:r>
                  <a:rPr lang="en-US" dirty="0">
                    <a:solidFill>
                      <a:schemeClr val="tx2"/>
                    </a:solidFill>
                  </a:rPr>
                  <a:t>More Controlled</a:t>
                </a:r>
              </a:p>
              <a:p>
                <a:pPr>
                  <a:lnSpc>
                    <a:spcPct val="85000"/>
                  </a:lnSpc>
                </a:pPr>
                <a:endParaRPr lang="en-US" dirty="0">
                  <a:solidFill>
                    <a:schemeClr val="accent6"/>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Analytical</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55" name="Plus Sign 54">
                <a:extLst>
                  <a:ext uri="{FF2B5EF4-FFF2-40B4-BE49-F238E27FC236}">
                    <a16:creationId xmlns:a16="http://schemas.microsoft.com/office/drawing/2014/main" id="{8C40D6B4-631B-4260-9844-EC2BD7D57E29}"/>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err="1">
                  <a:solidFill>
                    <a:schemeClr val="bg1"/>
                  </a:solidFill>
                </a:endParaRPr>
              </a:p>
            </p:txBody>
          </p:sp>
        </p:grpSp>
        <p:grpSp>
          <p:nvGrpSpPr>
            <p:cNvPr id="39" name="Group 38">
              <a:extLst>
                <a:ext uri="{FF2B5EF4-FFF2-40B4-BE49-F238E27FC236}">
                  <a16:creationId xmlns:a16="http://schemas.microsoft.com/office/drawing/2014/main" id="{10FF816E-47F6-4E09-B132-30E863D514D2}"/>
                </a:ext>
              </a:extLst>
            </p:cNvPr>
            <p:cNvGrpSpPr/>
            <p:nvPr/>
          </p:nvGrpSpPr>
          <p:grpSpPr bwMode="gray">
            <a:xfrm>
              <a:off x="9100335" y="1352344"/>
              <a:ext cx="2100019" cy="1151467"/>
              <a:chOff x="6133771" y="1655351"/>
              <a:chExt cx="1718227" cy="1151467"/>
            </a:xfrm>
          </p:grpSpPr>
          <p:sp>
            <p:nvSpPr>
              <p:cNvPr id="52" name="Callout: Line with No Border 51">
                <a:extLst>
                  <a:ext uri="{FF2B5EF4-FFF2-40B4-BE49-F238E27FC236}">
                    <a16:creationId xmlns:a16="http://schemas.microsoft.com/office/drawing/2014/main" id="{1BBA0585-8F66-4C01-A7F2-7A5107BC49B8}"/>
                  </a:ext>
                </a:extLst>
              </p:cNvPr>
              <p:cNvSpPr/>
              <p:nvPr/>
            </p:nvSpPr>
            <p:spPr bwMode="gray">
              <a:xfrm>
                <a:off x="6377809" y="1655351"/>
                <a:ext cx="1474189" cy="1151467"/>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Tell Assertive</a:t>
                </a:r>
                <a:br>
                  <a:rPr lang="en-US" dirty="0">
                    <a:solidFill>
                      <a:schemeClr val="tx2"/>
                    </a:solidFill>
                  </a:rPr>
                </a:br>
                <a:r>
                  <a:rPr lang="en-US" dirty="0">
                    <a:solidFill>
                      <a:schemeClr val="tx2"/>
                    </a:solidFill>
                  </a:rPr>
                  <a:t>More Controlled</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Driving</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53" name="Plus Sign 52">
                <a:extLst>
                  <a:ext uri="{FF2B5EF4-FFF2-40B4-BE49-F238E27FC236}">
                    <a16:creationId xmlns:a16="http://schemas.microsoft.com/office/drawing/2014/main" id="{FEA278BF-C5BB-43D9-A2D3-0500A7DCB2E4}"/>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err="1">
                  <a:solidFill>
                    <a:schemeClr val="bg1"/>
                  </a:solidFill>
                </a:endParaRPr>
              </a:p>
            </p:txBody>
          </p:sp>
        </p:grpSp>
        <p:grpSp>
          <p:nvGrpSpPr>
            <p:cNvPr id="40" name="Group 39">
              <a:extLst>
                <a:ext uri="{FF2B5EF4-FFF2-40B4-BE49-F238E27FC236}">
                  <a16:creationId xmlns:a16="http://schemas.microsoft.com/office/drawing/2014/main" id="{F820B1D7-D2ED-4D0A-9B20-B889AC0BAF3A}"/>
                </a:ext>
              </a:extLst>
            </p:cNvPr>
            <p:cNvGrpSpPr/>
            <p:nvPr/>
          </p:nvGrpSpPr>
          <p:grpSpPr bwMode="gray">
            <a:xfrm>
              <a:off x="6505702" y="3549650"/>
              <a:ext cx="2078917" cy="1151467"/>
              <a:chOff x="6133585" y="1655351"/>
              <a:chExt cx="1718413" cy="1151467"/>
            </a:xfrm>
          </p:grpSpPr>
          <p:sp>
            <p:nvSpPr>
              <p:cNvPr id="51" name="Plus Sign 50">
                <a:extLst>
                  <a:ext uri="{FF2B5EF4-FFF2-40B4-BE49-F238E27FC236}">
                    <a16:creationId xmlns:a16="http://schemas.microsoft.com/office/drawing/2014/main" id="{C86C1A31-E586-4B39-94E0-BABCA6227DB2}"/>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err="1">
                  <a:solidFill>
                    <a:schemeClr val="bg1"/>
                  </a:solidFill>
                </a:endParaRPr>
              </a:p>
            </p:txBody>
          </p:sp>
          <p:sp>
            <p:nvSpPr>
              <p:cNvPr id="50" name="Callout: Line with No Border 49">
                <a:extLst>
                  <a:ext uri="{FF2B5EF4-FFF2-40B4-BE49-F238E27FC236}">
                    <a16:creationId xmlns:a16="http://schemas.microsoft.com/office/drawing/2014/main" id="{F95753BC-262D-49C5-B789-506BA5A72374}"/>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Ask Assertive</a:t>
                </a:r>
                <a:br>
                  <a:rPr lang="en-US" dirty="0">
                    <a:solidFill>
                      <a:schemeClr val="tx2"/>
                    </a:solidFill>
                  </a:rPr>
                </a:br>
                <a:r>
                  <a:rPr lang="en-US" dirty="0">
                    <a:solidFill>
                      <a:schemeClr val="tx2"/>
                    </a:solidFill>
                  </a:rPr>
                  <a:t>More Emoting</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Amiable</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grpSp>
        <p:grpSp>
          <p:nvGrpSpPr>
            <p:cNvPr id="41" name="Group 40">
              <a:extLst>
                <a:ext uri="{FF2B5EF4-FFF2-40B4-BE49-F238E27FC236}">
                  <a16:creationId xmlns:a16="http://schemas.microsoft.com/office/drawing/2014/main" id="{4510F7E4-E71D-4BD7-B146-EF5D9E043BFE}"/>
                </a:ext>
              </a:extLst>
            </p:cNvPr>
            <p:cNvGrpSpPr/>
            <p:nvPr/>
          </p:nvGrpSpPr>
          <p:grpSpPr bwMode="gray">
            <a:xfrm>
              <a:off x="9100335" y="3549650"/>
              <a:ext cx="2100019" cy="1151467"/>
              <a:chOff x="6133771" y="1655351"/>
              <a:chExt cx="1718227" cy="1151467"/>
            </a:xfrm>
          </p:grpSpPr>
          <p:sp>
            <p:nvSpPr>
              <p:cNvPr id="48" name="Callout: Line with No Border 47">
                <a:extLst>
                  <a:ext uri="{FF2B5EF4-FFF2-40B4-BE49-F238E27FC236}">
                    <a16:creationId xmlns:a16="http://schemas.microsoft.com/office/drawing/2014/main" id="{4AFE0F77-B490-49EA-9EE5-B7C4BC514543}"/>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Tell Assertive</a:t>
                </a:r>
                <a:br>
                  <a:rPr lang="en-US" dirty="0">
                    <a:solidFill>
                      <a:schemeClr val="tx2"/>
                    </a:solidFill>
                  </a:rPr>
                </a:br>
                <a:r>
                  <a:rPr lang="en-US" dirty="0">
                    <a:solidFill>
                      <a:schemeClr val="tx2"/>
                    </a:solidFill>
                  </a:rPr>
                  <a:t>More Emoting</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Expressive</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49" name="Plus Sign 48">
                <a:extLst>
                  <a:ext uri="{FF2B5EF4-FFF2-40B4-BE49-F238E27FC236}">
                    <a16:creationId xmlns:a16="http://schemas.microsoft.com/office/drawing/2014/main" id="{8F947C02-ACE2-4612-8005-43018814640C}"/>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err="1">
                  <a:solidFill>
                    <a:schemeClr val="bg1"/>
                  </a:solidFill>
                </a:endParaRPr>
              </a:p>
            </p:txBody>
          </p:sp>
        </p:grpSp>
        <p:grpSp>
          <p:nvGrpSpPr>
            <p:cNvPr id="42" name="Group 41">
              <a:extLst>
                <a:ext uri="{FF2B5EF4-FFF2-40B4-BE49-F238E27FC236}">
                  <a16:creationId xmlns:a16="http://schemas.microsoft.com/office/drawing/2014/main" id="{BDBBE7FD-CE38-4A89-AD95-F460F766CAEE}"/>
                </a:ext>
              </a:extLst>
            </p:cNvPr>
            <p:cNvGrpSpPr/>
            <p:nvPr/>
          </p:nvGrpSpPr>
          <p:grpSpPr bwMode="gray">
            <a:xfrm>
              <a:off x="6458087" y="647761"/>
              <a:ext cx="4810123" cy="4752149"/>
              <a:chOff x="5521325" y="584200"/>
              <a:chExt cx="5180542" cy="5118100"/>
            </a:xfrm>
          </p:grpSpPr>
          <p:sp>
            <p:nvSpPr>
              <p:cNvPr id="43" name="Callout: Quad Arrow 42">
                <a:extLst>
                  <a:ext uri="{FF2B5EF4-FFF2-40B4-BE49-F238E27FC236}">
                    <a16:creationId xmlns:a16="http://schemas.microsoft.com/office/drawing/2014/main" id="{1EDE20E4-842F-4437-8902-1D057EDE1180}"/>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44" name="Freeform: Shape 43">
                <a:extLst>
                  <a:ext uri="{FF2B5EF4-FFF2-40B4-BE49-F238E27FC236}">
                    <a16:creationId xmlns:a16="http://schemas.microsoft.com/office/drawing/2014/main" id="{3D747850-147D-4597-9C27-F64DAA2D08F9}"/>
                  </a:ext>
                </a:extLst>
              </p:cNvPr>
              <p:cNvSpPr/>
              <p:nvPr/>
            </p:nvSpPr>
            <p:spPr bwMode="gray">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39D472E3-82E3-4543-AF04-2E0A3035421E}"/>
                  </a:ext>
                </a:extLst>
              </p:cNvPr>
              <p:cNvSpPr/>
              <p:nvPr/>
            </p:nvSpPr>
            <p:spPr bwMode="gray">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AA8F2A2D-A098-4928-AF89-1C99CED25B9F}"/>
                  </a:ext>
                </a:extLst>
              </p:cNvPr>
              <p:cNvSpPr/>
              <p:nvPr/>
            </p:nvSpPr>
            <p:spPr bwMode="gray">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930724C-D5D1-49B5-8744-4736E0BC1808}"/>
                  </a:ext>
                </a:extLst>
              </p:cNvPr>
              <p:cNvSpPr/>
              <p:nvPr/>
            </p:nvSpPr>
            <p:spPr bwMode="gray">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a:p>
            </p:txBody>
          </p:sp>
        </p:grpSp>
      </p:grpSp>
      <p:sp>
        <p:nvSpPr>
          <p:cNvPr id="29" name="Freeform: Shape 28">
            <a:extLst>
              <a:ext uri="{FF2B5EF4-FFF2-40B4-BE49-F238E27FC236}">
                <a16:creationId xmlns:a16="http://schemas.microsoft.com/office/drawing/2014/main" id="{09D56D98-CE9B-413A-BB20-7980548435C9}"/>
              </a:ext>
            </a:extLst>
          </p:cNvPr>
          <p:cNvSpPr>
            <a:spLocks noChangeArrowheads="1"/>
          </p:cNvSpPr>
          <p:nvPr/>
        </p:nvSpPr>
        <p:spPr bwMode="gray">
          <a:xfrm flipH="1">
            <a:off x="548638" y="2209244"/>
            <a:ext cx="4954386"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pPr>
            <a:r>
              <a:rPr lang="en-US" altLang="en-US" sz="2200" dirty="0">
                <a:solidFill>
                  <a:schemeClr val="tx2"/>
                </a:solidFill>
                <a:ea typeface="Arial" panose="020B0604020202020204" pitchFamily="34" charset="0"/>
              </a:rPr>
              <a:t>Hi! It’s a lot of change coming fast.</a:t>
            </a:r>
          </a:p>
          <a:p>
            <a:pPr algn="ctr" eaLnBrk="1" hangingPunct="1">
              <a:spcBef>
                <a:spcPct val="0"/>
              </a:spcBef>
              <a:buClrTx/>
              <a:buSzTx/>
              <a:buFontTx/>
              <a:buNone/>
            </a:pPr>
            <a:r>
              <a:rPr lang="en-US" altLang="en-US" sz="2200" dirty="0">
                <a:solidFill>
                  <a:schemeClr val="tx2"/>
                </a:solidFill>
                <a:ea typeface="Arial" panose="020B0604020202020204" pitchFamily="34" charset="0"/>
              </a:rPr>
              <a:t>My team will need training on the</a:t>
            </a:r>
          </a:p>
          <a:p>
            <a:pPr algn="ctr" eaLnBrk="1" hangingPunct="1">
              <a:spcBef>
                <a:spcPct val="0"/>
              </a:spcBef>
              <a:buClrTx/>
              <a:buSzTx/>
              <a:buFontTx/>
              <a:buNone/>
            </a:pPr>
            <a:r>
              <a:rPr lang="en-US" altLang="en-US" sz="2200" dirty="0">
                <a:solidFill>
                  <a:schemeClr val="tx2"/>
                </a:solidFill>
                <a:ea typeface="Arial" panose="020B0604020202020204" pitchFamily="34" charset="0"/>
              </a:rPr>
              <a:t>new features. Can you help us</a:t>
            </a:r>
          </a:p>
          <a:p>
            <a:pPr algn="ctr" eaLnBrk="1" hangingPunct="1">
              <a:spcBef>
                <a:spcPct val="0"/>
              </a:spcBef>
              <a:buClrTx/>
              <a:buSzTx/>
              <a:buFontTx/>
              <a:buNone/>
            </a:pPr>
            <a:r>
              <a:rPr lang="en-US" altLang="en-US" sz="2200" dirty="0">
                <a:solidFill>
                  <a:schemeClr val="tx2"/>
                </a:solidFill>
                <a:ea typeface="Arial" panose="020B0604020202020204" pitchFamily="34" charset="0"/>
              </a:rPr>
              <a:t>with that?</a:t>
            </a:r>
          </a:p>
        </p:txBody>
      </p:sp>
    </p:spTree>
    <p:extLst>
      <p:ext uri="{BB962C8B-B14F-4D97-AF65-F5344CB8AC3E}">
        <p14:creationId xmlns:p14="http://schemas.microsoft.com/office/powerpoint/2010/main" val="2247790765"/>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C32E7F-B73E-0D43-9D4F-B45232AE2393}"/>
              </a:ext>
            </a:extLst>
          </p:cNvPr>
          <p:cNvSpPr>
            <a:spLocks noGrp="1"/>
          </p:cNvSpPr>
          <p:nvPr>
            <p:ph type="sldNum" sz="quarter" idx="12"/>
          </p:nvPr>
        </p:nvSpPr>
        <p:spPr bwMode="gray"/>
        <p:txBody>
          <a:bodyPr/>
          <a:lstStyle/>
          <a:p>
            <a:fld id="{1B1CF60C-C85D-47C0-8597-E3BF95F18FA3}" type="slidenum">
              <a:rPr lang="en-US" smtClean="0"/>
              <a:t>41</a:t>
            </a:fld>
            <a:endParaRPr lang="en-US"/>
          </a:p>
        </p:txBody>
      </p:sp>
      <p:sp>
        <p:nvSpPr>
          <p:cNvPr id="6" name="Footer Placeholder 5">
            <a:extLst>
              <a:ext uri="{FF2B5EF4-FFF2-40B4-BE49-F238E27FC236}">
                <a16:creationId xmlns:a16="http://schemas.microsoft.com/office/drawing/2014/main" id="{D90DF2F2-939E-5045-AA7C-5510A4D45F28}"/>
              </a:ext>
            </a:extLst>
          </p:cNvPr>
          <p:cNvSpPr>
            <a:spLocks noGrp="1"/>
          </p:cNvSpPr>
          <p:nvPr>
            <p:ph type="ftr" sz="quarter" idx="13"/>
          </p:nvPr>
        </p:nvSpPr>
        <p:spPr bwMode="gray"/>
        <p:txBody>
          <a:bodyPr/>
          <a:lstStyle/>
          <a:p>
            <a:pPr algn="l"/>
            <a:r>
              <a:rPr lang="en-US"/>
              <a:t>© The TRACOM Corporation. All Rights Reserved.</a:t>
            </a:r>
            <a:endParaRPr lang="en-US" dirty="0"/>
          </a:p>
        </p:txBody>
      </p:sp>
      <p:grpSp>
        <p:nvGrpSpPr>
          <p:cNvPr id="2" name="Group 1">
            <a:extLst>
              <a:ext uri="{FF2B5EF4-FFF2-40B4-BE49-F238E27FC236}">
                <a16:creationId xmlns:a16="http://schemas.microsoft.com/office/drawing/2014/main" id="{7491C169-8CA4-458C-A8F8-B3A73DC8DD6B}"/>
              </a:ext>
            </a:extLst>
          </p:cNvPr>
          <p:cNvGrpSpPr/>
          <p:nvPr/>
        </p:nvGrpSpPr>
        <p:grpSpPr bwMode="gray">
          <a:xfrm>
            <a:off x="4970322" y="618324"/>
            <a:ext cx="7789346" cy="5388681"/>
            <a:chOff x="4970322" y="345369"/>
            <a:chExt cx="7789346" cy="5388681"/>
          </a:xfrm>
        </p:grpSpPr>
        <p:sp>
          <p:nvSpPr>
            <p:cNvPr id="35" name="Rectangle 34">
              <a:extLst>
                <a:ext uri="{FF2B5EF4-FFF2-40B4-BE49-F238E27FC236}">
                  <a16:creationId xmlns:a16="http://schemas.microsoft.com/office/drawing/2014/main" id="{79C86D2C-A15D-4C97-A798-AC0B3E37219C}"/>
                </a:ext>
              </a:extLst>
            </p:cNvPr>
            <p:cNvSpPr/>
            <p:nvPr/>
          </p:nvSpPr>
          <p:spPr bwMode="gray">
            <a:xfrm>
              <a:off x="7665220"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Controls</a:t>
              </a:r>
            </a:p>
          </p:txBody>
        </p:sp>
        <p:sp>
          <p:nvSpPr>
            <p:cNvPr id="36" name="Rectangle 35">
              <a:extLst>
                <a:ext uri="{FF2B5EF4-FFF2-40B4-BE49-F238E27FC236}">
                  <a16:creationId xmlns:a16="http://schemas.microsoft.com/office/drawing/2014/main" id="{6691DF89-7D8A-4558-926F-80080B933037}"/>
                </a:ext>
              </a:extLst>
            </p:cNvPr>
            <p:cNvSpPr/>
            <p:nvPr/>
          </p:nvSpPr>
          <p:spPr bwMode="gray">
            <a:xfrm>
              <a:off x="7665220"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Emotes</a:t>
              </a:r>
            </a:p>
          </p:txBody>
        </p:sp>
        <p:sp>
          <p:nvSpPr>
            <p:cNvPr id="37" name="Rectangle 36">
              <a:extLst>
                <a:ext uri="{FF2B5EF4-FFF2-40B4-BE49-F238E27FC236}">
                  <a16:creationId xmlns:a16="http://schemas.microsoft.com/office/drawing/2014/main" id="{9395605B-AE54-4CFE-8621-E8880FA34C34}"/>
                </a:ext>
              </a:extLst>
            </p:cNvPr>
            <p:cNvSpPr/>
            <p:nvPr/>
          </p:nvSpPr>
          <p:spPr bwMode="gray">
            <a:xfrm>
              <a:off x="4970322"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Asks</a:t>
              </a:r>
            </a:p>
          </p:txBody>
        </p:sp>
        <p:sp>
          <p:nvSpPr>
            <p:cNvPr id="38" name="Rectangle 37">
              <a:extLst>
                <a:ext uri="{FF2B5EF4-FFF2-40B4-BE49-F238E27FC236}">
                  <a16:creationId xmlns:a16="http://schemas.microsoft.com/office/drawing/2014/main" id="{99739188-9C64-405D-B4A9-AC87CC660870}"/>
                </a:ext>
              </a:extLst>
            </p:cNvPr>
            <p:cNvSpPr/>
            <p:nvPr/>
          </p:nvSpPr>
          <p:spPr bwMode="gray">
            <a:xfrm>
              <a:off x="11360287"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Tells</a:t>
              </a:r>
            </a:p>
          </p:txBody>
        </p:sp>
        <p:grpSp>
          <p:nvGrpSpPr>
            <p:cNvPr id="39" name="Group 38">
              <a:extLst>
                <a:ext uri="{FF2B5EF4-FFF2-40B4-BE49-F238E27FC236}">
                  <a16:creationId xmlns:a16="http://schemas.microsoft.com/office/drawing/2014/main" id="{ADB7F17E-763C-4887-96A6-41B2B744FB83}"/>
                </a:ext>
              </a:extLst>
            </p:cNvPr>
            <p:cNvGrpSpPr/>
            <p:nvPr/>
          </p:nvGrpSpPr>
          <p:grpSpPr bwMode="gray">
            <a:xfrm>
              <a:off x="6505702" y="1352344"/>
              <a:ext cx="2078918" cy="1151467"/>
              <a:chOff x="6133585" y="1655351"/>
              <a:chExt cx="1718413" cy="1151467"/>
            </a:xfrm>
          </p:grpSpPr>
          <p:sp>
            <p:nvSpPr>
              <p:cNvPr id="55" name="Callout: Line with No Border 54">
                <a:extLst>
                  <a:ext uri="{FF2B5EF4-FFF2-40B4-BE49-F238E27FC236}">
                    <a16:creationId xmlns:a16="http://schemas.microsoft.com/office/drawing/2014/main" id="{53937FAA-B52B-4B05-92FD-F21A68C425DD}"/>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Ask Assertive</a:t>
                </a:r>
                <a:br>
                  <a:rPr lang="en-US" dirty="0">
                    <a:solidFill>
                      <a:schemeClr val="tx2"/>
                    </a:solidFill>
                  </a:rPr>
                </a:br>
                <a:r>
                  <a:rPr lang="en-US" dirty="0">
                    <a:solidFill>
                      <a:schemeClr val="tx2"/>
                    </a:solidFill>
                  </a:rPr>
                  <a:t>More Controlled</a:t>
                </a:r>
              </a:p>
              <a:p>
                <a:pPr>
                  <a:lnSpc>
                    <a:spcPct val="85000"/>
                  </a:lnSpc>
                </a:pPr>
                <a:endParaRPr lang="en-US" dirty="0">
                  <a:solidFill>
                    <a:schemeClr val="accent6"/>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Analytical</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56" name="Plus Sign 55">
                <a:extLst>
                  <a:ext uri="{FF2B5EF4-FFF2-40B4-BE49-F238E27FC236}">
                    <a16:creationId xmlns:a16="http://schemas.microsoft.com/office/drawing/2014/main" id="{25F7B6E1-9C39-4B3A-AC38-433A06EA11BC}"/>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err="1">
                  <a:solidFill>
                    <a:schemeClr val="bg1"/>
                  </a:solidFill>
                </a:endParaRPr>
              </a:p>
            </p:txBody>
          </p:sp>
        </p:grpSp>
        <p:grpSp>
          <p:nvGrpSpPr>
            <p:cNvPr id="40" name="Group 39">
              <a:extLst>
                <a:ext uri="{FF2B5EF4-FFF2-40B4-BE49-F238E27FC236}">
                  <a16:creationId xmlns:a16="http://schemas.microsoft.com/office/drawing/2014/main" id="{67FFE71E-E1B6-45B2-B5FA-1CAFD3E02F0E}"/>
                </a:ext>
              </a:extLst>
            </p:cNvPr>
            <p:cNvGrpSpPr/>
            <p:nvPr/>
          </p:nvGrpSpPr>
          <p:grpSpPr bwMode="gray">
            <a:xfrm>
              <a:off x="9100335" y="1352344"/>
              <a:ext cx="2100019" cy="1151467"/>
              <a:chOff x="6133771" y="1655351"/>
              <a:chExt cx="1718227" cy="1151467"/>
            </a:xfrm>
          </p:grpSpPr>
          <p:sp>
            <p:nvSpPr>
              <p:cNvPr id="53" name="Callout: Line with No Border 52">
                <a:extLst>
                  <a:ext uri="{FF2B5EF4-FFF2-40B4-BE49-F238E27FC236}">
                    <a16:creationId xmlns:a16="http://schemas.microsoft.com/office/drawing/2014/main" id="{8C7C4239-8B0A-4DE2-A394-9AE5E824BC72}"/>
                  </a:ext>
                </a:extLst>
              </p:cNvPr>
              <p:cNvSpPr/>
              <p:nvPr/>
            </p:nvSpPr>
            <p:spPr bwMode="gray">
              <a:xfrm>
                <a:off x="6377809" y="1655351"/>
                <a:ext cx="1474189" cy="1151467"/>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Tell Assertive</a:t>
                </a:r>
                <a:br>
                  <a:rPr lang="en-US" dirty="0">
                    <a:solidFill>
                      <a:schemeClr val="tx2"/>
                    </a:solidFill>
                  </a:rPr>
                </a:br>
                <a:r>
                  <a:rPr lang="en-US" dirty="0">
                    <a:solidFill>
                      <a:schemeClr val="tx2"/>
                    </a:solidFill>
                  </a:rPr>
                  <a:t>More Controlled</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Driving</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54" name="Plus Sign 53">
                <a:extLst>
                  <a:ext uri="{FF2B5EF4-FFF2-40B4-BE49-F238E27FC236}">
                    <a16:creationId xmlns:a16="http://schemas.microsoft.com/office/drawing/2014/main" id="{4D9F8B95-624A-4270-907C-00AFCF8CEBA6}"/>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err="1">
                  <a:solidFill>
                    <a:schemeClr val="bg1"/>
                  </a:solidFill>
                </a:endParaRPr>
              </a:p>
            </p:txBody>
          </p:sp>
        </p:grpSp>
        <p:grpSp>
          <p:nvGrpSpPr>
            <p:cNvPr id="41" name="Group 40">
              <a:extLst>
                <a:ext uri="{FF2B5EF4-FFF2-40B4-BE49-F238E27FC236}">
                  <a16:creationId xmlns:a16="http://schemas.microsoft.com/office/drawing/2014/main" id="{AC2765BF-BEAF-4F2A-9622-76368E8A853D}"/>
                </a:ext>
              </a:extLst>
            </p:cNvPr>
            <p:cNvGrpSpPr/>
            <p:nvPr/>
          </p:nvGrpSpPr>
          <p:grpSpPr bwMode="gray">
            <a:xfrm>
              <a:off x="6505702" y="3549650"/>
              <a:ext cx="2078917" cy="1151467"/>
              <a:chOff x="6133585" y="1655351"/>
              <a:chExt cx="1718413" cy="1151467"/>
            </a:xfrm>
          </p:grpSpPr>
          <p:sp>
            <p:nvSpPr>
              <p:cNvPr id="51" name="Callout: Line with No Border 50">
                <a:extLst>
                  <a:ext uri="{FF2B5EF4-FFF2-40B4-BE49-F238E27FC236}">
                    <a16:creationId xmlns:a16="http://schemas.microsoft.com/office/drawing/2014/main" id="{89E1F481-23BF-4CE6-B2A7-8430F503695A}"/>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Ask Assertive</a:t>
                </a:r>
                <a:br>
                  <a:rPr lang="en-US" dirty="0">
                    <a:solidFill>
                      <a:schemeClr val="tx2"/>
                    </a:solidFill>
                  </a:rPr>
                </a:br>
                <a:r>
                  <a:rPr lang="en-US" dirty="0">
                    <a:solidFill>
                      <a:schemeClr val="tx2"/>
                    </a:solidFill>
                  </a:rPr>
                  <a:t>More Emoting</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Amiable</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52" name="Plus Sign 51">
                <a:extLst>
                  <a:ext uri="{FF2B5EF4-FFF2-40B4-BE49-F238E27FC236}">
                    <a16:creationId xmlns:a16="http://schemas.microsoft.com/office/drawing/2014/main" id="{3FC4EA31-5D8B-4ED3-8561-8F56AA468020}"/>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err="1">
                  <a:solidFill>
                    <a:schemeClr val="bg1"/>
                  </a:solidFill>
                </a:endParaRPr>
              </a:p>
            </p:txBody>
          </p:sp>
        </p:grpSp>
        <p:grpSp>
          <p:nvGrpSpPr>
            <p:cNvPr id="42" name="Group 41">
              <a:extLst>
                <a:ext uri="{FF2B5EF4-FFF2-40B4-BE49-F238E27FC236}">
                  <a16:creationId xmlns:a16="http://schemas.microsoft.com/office/drawing/2014/main" id="{47C3FDDF-9BE3-44F1-B440-6738CD460B45}"/>
                </a:ext>
              </a:extLst>
            </p:cNvPr>
            <p:cNvGrpSpPr/>
            <p:nvPr/>
          </p:nvGrpSpPr>
          <p:grpSpPr bwMode="gray">
            <a:xfrm>
              <a:off x="9100335" y="3549650"/>
              <a:ext cx="2100019" cy="1151467"/>
              <a:chOff x="6133771" y="1655351"/>
              <a:chExt cx="1718227" cy="1151467"/>
            </a:xfrm>
          </p:grpSpPr>
          <p:sp>
            <p:nvSpPr>
              <p:cNvPr id="49" name="Callout: Line with No Border 48">
                <a:extLst>
                  <a:ext uri="{FF2B5EF4-FFF2-40B4-BE49-F238E27FC236}">
                    <a16:creationId xmlns:a16="http://schemas.microsoft.com/office/drawing/2014/main" id="{D63B569C-E29D-4AA5-8AA1-257735DFCDC7}"/>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Tell Assertive</a:t>
                </a:r>
                <a:br>
                  <a:rPr lang="en-US" dirty="0">
                    <a:solidFill>
                      <a:schemeClr val="tx2"/>
                    </a:solidFill>
                  </a:rPr>
                </a:br>
                <a:r>
                  <a:rPr lang="en-US" dirty="0">
                    <a:solidFill>
                      <a:schemeClr val="tx2"/>
                    </a:solidFill>
                  </a:rPr>
                  <a:t>More Emoting</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Expressive</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50" name="Plus Sign 49">
                <a:extLst>
                  <a:ext uri="{FF2B5EF4-FFF2-40B4-BE49-F238E27FC236}">
                    <a16:creationId xmlns:a16="http://schemas.microsoft.com/office/drawing/2014/main" id="{49D0D339-E2DC-4E98-9C3A-9CC4FA7FA9C4}"/>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err="1">
                  <a:solidFill>
                    <a:schemeClr val="bg1"/>
                  </a:solidFill>
                </a:endParaRPr>
              </a:p>
            </p:txBody>
          </p:sp>
        </p:grpSp>
        <p:grpSp>
          <p:nvGrpSpPr>
            <p:cNvPr id="43" name="Group 42">
              <a:extLst>
                <a:ext uri="{FF2B5EF4-FFF2-40B4-BE49-F238E27FC236}">
                  <a16:creationId xmlns:a16="http://schemas.microsoft.com/office/drawing/2014/main" id="{84A813E4-E23D-40FE-96EC-7B8E40840759}"/>
                </a:ext>
              </a:extLst>
            </p:cNvPr>
            <p:cNvGrpSpPr/>
            <p:nvPr/>
          </p:nvGrpSpPr>
          <p:grpSpPr bwMode="gray">
            <a:xfrm>
              <a:off x="6458089" y="647761"/>
              <a:ext cx="4810125" cy="4752148"/>
              <a:chOff x="5521325" y="584200"/>
              <a:chExt cx="5180542" cy="5118100"/>
            </a:xfrm>
          </p:grpSpPr>
          <p:sp>
            <p:nvSpPr>
              <p:cNvPr id="44" name="Callout: Quad Arrow 43">
                <a:extLst>
                  <a:ext uri="{FF2B5EF4-FFF2-40B4-BE49-F238E27FC236}">
                    <a16:creationId xmlns:a16="http://schemas.microsoft.com/office/drawing/2014/main" id="{BD5C8C1D-F8EE-4F8E-9C88-30EAC06D885F}"/>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45" name="Freeform: Shape 44">
                <a:extLst>
                  <a:ext uri="{FF2B5EF4-FFF2-40B4-BE49-F238E27FC236}">
                    <a16:creationId xmlns:a16="http://schemas.microsoft.com/office/drawing/2014/main" id="{4D54B97F-FA00-4716-A4F6-9FD3611A3986}"/>
                  </a:ext>
                </a:extLst>
              </p:cNvPr>
              <p:cNvSpPr/>
              <p:nvPr/>
            </p:nvSpPr>
            <p:spPr bwMode="gray">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FC651125-3D6C-4C40-A5D5-DABA74FEAFA9}"/>
                  </a:ext>
                </a:extLst>
              </p:cNvPr>
              <p:cNvSpPr/>
              <p:nvPr/>
            </p:nvSpPr>
            <p:spPr bwMode="gray">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F45421C-645E-418D-996B-B443A61EE07A}"/>
                  </a:ext>
                </a:extLst>
              </p:cNvPr>
              <p:cNvSpPr/>
              <p:nvPr/>
            </p:nvSpPr>
            <p:spPr bwMode="gray">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CF9C036-8CB9-4B21-BC92-B5B391C944F0}"/>
                  </a:ext>
                </a:extLst>
              </p:cNvPr>
              <p:cNvSpPr/>
              <p:nvPr/>
            </p:nvSpPr>
            <p:spPr bwMode="gray">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a:p>
            </p:txBody>
          </p:sp>
        </p:grpSp>
      </p:grpSp>
      <p:sp>
        <p:nvSpPr>
          <p:cNvPr id="28" name="Freeform: Shape 27">
            <a:extLst>
              <a:ext uri="{FF2B5EF4-FFF2-40B4-BE49-F238E27FC236}">
                <a16:creationId xmlns:a16="http://schemas.microsoft.com/office/drawing/2014/main" id="{A082A7EB-3B16-4C24-B4BE-081A2FEE3488}"/>
              </a:ext>
            </a:extLst>
          </p:cNvPr>
          <p:cNvSpPr>
            <a:spLocks noChangeArrowheads="1"/>
          </p:cNvSpPr>
          <p:nvPr/>
        </p:nvSpPr>
        <p:spPr bwMode="gray">
          <a:xfrm flipH="1">
            <a:off x="548638" y="2209244"/>
            <a:ext cx="4954386"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pPr>
            <a:r>
              <a:rPr lang="en-US" altLang="en-US" sz="2200" dirty="0">
                <a:solidFill>
                  <a:schemeClr val="tx2"/>
                </a:solidFill>
                <a:ea typeface="Arial" panose="020B0604020202020204" pitchFamily="34" charset="0"/>
              </a:rPr>
              <a:t>It’s exciting! I took a quick look </a:t>
            </a:r>
          </a:p>
          <a:p>
            <a:pPr algn="ctr" eaLnBrk="1" hangingPunct="1">
              <a:spcBef>
                <a:spcPct val="0"/>
              </a:spcBef>
              <a:buClrTx/>
              <a:buSzTx/>
              <a:buFontTx/>
              <a:buNone/>
            </a:pPr>
            <a:r>
              <a:rPr lang="en-US" altLang="en-US" sz="2200" dirty="0">
                <a:solidFill>
                  <a:schemeClr val="tx2"/>
                </a:solidFill>
                <a:ea typeface="Arial" panose="020B0604020202020204" pitchFamily="34" charset="0"/>
              </a:rPr>
              <a:t>and the new features look great! </a:t>
            </a:r>
          </a:p>
          <a:p>
            <a:pPr algn="ctr" eaLnBrk="1" hangingPunct="1">
              <a:spcBef>
                <a:spcPct val="0"/>
              </a:spcBef>
              <a:buClrTx/>
              <a:buSzTx/>
              <a:buFontTx/>
              <a:buNone/>
            </a:pPr>
            <a:r>
              <a:rPr lang="en-US" altLang="en-US" sz="2200" dirty="0">
                <a:solidFill>
                  <a:schemeClr val="tx2"/>
                </a:solidFill>
                <a:ea typeface="Arial" panose="020B0604020202020204" pitchFamily="34" charset="0"/>
              </a:rPr>
              <a:t>I’ll call you next week!</a:t>
            </a:r>
          </a:p>
        </p:txBody>
      </p:sp>
    </p:spTree>
    <p:extLst>
      <p:ext uri="{BB962C8B-B14F-4D97-AF65-F5344CB8AC3E}">
        <p14:creationId xmlns:p14="http://schemas.microsoft.com/office/powerpoint/2010/main" val="20830257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30FD029E-C57F-4442-8DD3-ECC171FCD204}"/>
              </a:ext>
            </a:extLst>
          </p:cNvPr>
          <p:cNvSpPr>
            <a:spLocks noGrp="1"/>
          </p:cNvSpPr>
          <p:nvPr>
            <p:ph type="ftr" sz="quarter" idx="13"/>
          </p:nvPr>
        </p:nvSpPr>
        <p:spPr bwMode="gray"/>
        <p:txBody>
          <a:bodyPr/>
          <a:lstStyle/>
          <a:p>
            <a:pPr algn="l"/>
            <a:r>
              <a:rPr lang="en-US"/>
              <a:t>© The TRACOM Corporation. All Rights Reserved.</a:t>
            </a:r>
            <a:endParaRPr lang="en-US" dirty="0"/>
          </a:p>
        </p:txBody>
      </p:sp>
      <p:sp>
        <p:nvSpPr>
          <p:cNvPr id="2" name="Slide Number Placeholder 1">
            <a:extLst>
              <a:ext uri="{FF2B5EF4-FFF2-40B4-BE49-F238E27FC236}">
                <a16:creationId xmlns:a16="http://schemas.microsoft.com/office/drawing/2014/main" id="{E26D2B9C-B3A9-4989-BE2D-E888CFD55496}"/>
              </a:ext>
            </a:extLst>
          </p:cNvPr>
          <p:cNvSpPr>
            <a:spLocks noGrp="1"/>
          </p:cNvSpPr>
          <p:nvPr>
            <p:ph type="sldNum" sz="quarter" idx="12"/>
          </p:nvPr>
        </p:nvSpPr>
        <p:spPr bwMode="gray"/>
        <p:txBody>
          <a:bodyPr/>
          <a:lstStyle/>
          <a:p>
            <a:fld id="{1B1CF60C-C85D-47C0-8597-E3BF95F18FA3}" type="slidenum">
              <a:rPr lang="en-US" smtClean="0"/>
              <a:t>42</a:t>
            </a:fld>
            <a:endParaRPr lang="en-US"/>
          </a:p>
        </p:txBody>
      </p:sp>
      <p:grpSp>
        <p:nvGrpSpPr>
          <p:cNvPr id="27" name="Group 26">
            <a:extLst>
              <a:ext uri="{FF2B5EF4-FFF2-40B4-BE49-F238E27FC236}">
                <a16:creationId xmlns:a16="http://schemas.microsoft.com/office/drawing/2014/main" id="{491B788D-D14C-46DD-8FC0-E15E450FC272}"/>
              </a:ext>
            </a:extLst>
          </p:cNvPr>
          <p:cNvGrpSpPr/>
          <p:nvPr/>
        </p:nvGrpSpPr>
        <p:grpSpPr bwMode="gray">
          <a:xfrm>
            <a:off x="4970322" y="618324"/>
            <a:ext cx="7789346" cy="5388681"/>
            <a:chOff x="4970322" y="345369"/>
            <a:chExt cx="7789346" cy="5388681"/>
          </a:xfrm>
        </p:grpSpPr>
        <p:sp>
          <p:nvSpPr>
            <p:cNvPr id="28" name="Rectangle 27">
              <a:extLst>
                <a:ext uri="{FF2B5EF4-FFF2-40B4-BE49-F238E27FC236}">
                  <a16:creationId xmlns:a16="http://schemas.microsoft.com/office/drawing/2014/main" id="{B9A660E4-5A51-4878-BC12-CBAFD3E1955E}"/>
                </a:ext>
              </a:extLst>
            </p:cNvPr>
            <p:cNvSpPr/>
            <p:nvPr/>
          </p:nvSpPr>
          <p:spPr bwMode="gray">
            <a:xfrm>
              <a:off x="7665220"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Controls</a:t>
              </a:r>
            </a:p>
          </p:txBody>
        </p:sp>
        <p:sp>
          <p:nvSpPr>
            <p:cNvPr id="29" name="Rectangle 28">
              <a:extLst>
                <a:ext uri="{FF2B5EF4-FFF2-40B4-BE49-F238E27FC236}">
                  <a16:creationId xmlns:a16="http://schemas.microsoft.com/office/drawing/2014/main" id="{FE142B05-8326-4F85-AFAC-5E846968C993}"/>
                </a:ext>
              </a:extLst>
            </p:cNvPr>
            <p:cNvSpPr/>
            <p:nvPr/>
          </p:nvSpPr>
          <p:spPr bwMode="gray">
            <a:xfrm>
              <a:off x="7665220"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Emotes</a:t>
              </a:r>
            </a:p>
          </p:txBody>
        </p:sp>
        <p:sp>
          <p:nvSpPr>
            <p:cNvPr id="30" name="Rectangle 29">
              <a:extLst>
                <a:ext uri="{FF2B5EF4-FFF2-40B4-BE49-F238E27FC236}">
                  <a16:creationId xmlns:a16="http://schemas.microsoft.com/office/drawing/2014/main" id="{07D33265-F341-4F41-9D17-B6B76D107F20}"/>
                </a:ext>
              </a:extLst>
            </p:cNvPr>
            <p:cNvSpPr/>
            <p:nvPr/>
          </p:nvSpPr>
          <p:spPr bwMode="gray">
            <a:xfrm>
              <a:off x="4970322"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Asks</a:t>
              </a:r>
            </a:p>
          </p:txBody>
        </p:sp>
        <p:sp>
          <p:nvSpPr>
            <p:cNvPr id="31" name="Rectangle 30">
              <a:extLst>
                <a:ext uri="{FF2B5EF4-FFF2-40B4-BE49-F238E27FC236}">
                  <a16:creationId xmlns:a16="http://schemas.microsoft.com/office/drawing/2014/main" id="{FDE44A0A-0F49-4A1F-ABDE-582EE41D86B5}"/>
                </a:ext>
              </a:extLst>
            </p:cNvPr>
            <p:cNvSpPr/>
            <p:nvPr/>
          </p:nvSpPr>
          <p:spPr bwMode="gray">
            <a:xfrm>
              <a:off x="11360287"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Tells</a:t>
              </a:r>
            </a:p>
          </p:txBody>
        </p:sp>
        <p:grpSp>
          <p:nvGrpSpPr>
            <p:cNvPr id="32" name="Group 31">
              <a:extLst>
                <a:ext uri="{FF2B5EF4-FFF2-40B4-BE49-F238E27FC236}">
                  <a16:creationId xmlns:a16="http://schemas.microsoft.com/office/drawing/2014/main" id="{F064198B-7766-4D48-BFCE-9E3218208903}"/>
                </a:ext>
              </a:extLst>
            </p:cNvPr>
            <p:cNvGrpSpPr/>
            <p:nvPr/>
          </p:nvGrpSpPr>
          <p:grpSpPr bwMode="gray">
            <a:xfrm>
              <a:off x="6505702" y="1352344"/>
              <a:ext cx="2078918" cy="1151467"/>
              <a:chOff x="6133585" y="1655351"/>
              <a:chExt cx="1718413" cy="1151467"/>
            </a:xfrm>
          </p:grpSpPr>
          <p:sp>
            <p:nvSpPr>
              <p:cNvPr id="71" name="Callout: Line with No Border 70">
                <a:extLst>
                  <a:ext uri="{FF2B5EF4-FFF2-40B4-BE49-F238E27FC236}">
                    <a16:creationId xmlns:a16="http://schemas.microsoft.com/office/drawing/2014/main" id="{07B9C661-F54D-470E-8E62-3EE4C52FDE58}"/>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Ask Assertive</a:t>
                </a:r>
                <a:br>
                  <a:rPr lang="en-US" dirty="0">
                    <a:solidFill>
                      <a:schemeClr val="tx2"/>
                    </a:solidFill>
                  </a:rPr>
                </a:br>
                <a:r>
                  <a:rPr lang="en-US" dirty="0">
                    <a:solidFill>
                      <a:schemeClr val="tx2"/>
                    </a:solidFill>
                  </a:rPr>
                  <a:t>More Controlled</a:t>
                </a:r>
              </a:p>
              <a:p>
                <a:pPr>
                  <a:lnSpc>
                    <a:spcPct val="85000"/>
                  </a:lnSpc>
                </a:pPr>
                <a:endParaRPr lang="en-US" dirty="0">
                  <a:solidFill>
                    <a:schemeClr val="accent6"/>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Analytical</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72" name="Plus Sign 71">
                <a:extLst>
                  <a:ext uri="{FF2B5EF4-FFF2-40B4-BE49-F238E27FC236}">
                    <a16:creationId xmlns:a16="http://schemas.microsoft.com/office/drawing/2014/main" id="{C7E1BB72-BFCC-42D6-A878-7B4B5675273C}"/>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err="1">
                  <a:solidFill>
                    <a:schemeClr val="bg1"/>
                  </a:solidFill>
                </a:endParaRPr>
              </a:p>
            </p:txBody>
          </p:sp>
        </p:grpSp>
        <p:grpSp>
          <p:nvGrpSpPr>
            <p:cNvPr id="33" name="Group 32">
              <a:extLst>
                <a:ext uri="{FF2B5EF4-FFF2-40B4-BE49-F238E27FC236}">
                  <a16:creationId xmlns:a16="http://schemas.microsoft.com/office/drawing/2014/main" id="{92D2A784-19F7-473F-AD92-D02542FB9A81}"/>
                </a:ext>
              </a:extLst>
            </p:cNvPr>
            <p:cNvGrpSpPr/>
            <p:nvPr/>
          </p:nvGrpSpPr>
          <p:grpSpPr bwMode="gray">
            <a:xfrm>
              <a:off x="9100335" y="1352344"/>
              <a:ext cx="2100019" cy="1151467"/>
              <a:chOff x="6133771" y="1655351"/>
              <a:chExt cx="1718227" cy="1151467"/>
            </a:xfrm>
          </p:grpSpPr>
          <p:sp>
            <p:nvSpPr>
              <p:cNvPr id="69" name="Callout: Line with No Border 68">
                <a:extLst>
                  <a:ext uri="{FF2B5EF4-FFF2-40B4-BE49-F238E27FC236}">
                    <a16:creationId xmlns:a16="http://schemas.microsoft.com/office/drawing/2014/main" id="{28D8A2B5-1AB6-45CB-991C-A5C28BAC61E4}"/>
                  </a:ext>
                </a:extLst>
              </p:cNvPr>
              <p:cNvSpPr/>
              <p:nvPr/>
            </p:nvSpPr>
            <p:spPr bwMode="gray">
              <a:xfrm>
                <a:off x="6377809" y="1655351"/>
                <a:ext cx="1474189" cy="1151467"/>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Tell Assertive</a:t>
                </a:r>
                <a:br>
                  <a:rPr lang="en-US" dirty="0">
                    <a:solidFill>
                      <a:schemeClr val="tx2"/>
                    </a:solidFill>
                  </a:rPr>
                </a:br>
                <a:r>
                  <a:rPr lang="en-US" dirty="0">
                    <a:solidFill>
                      <a:schemeClr val="tx2"/>
                    </a:solidFill>
                  </a:rPr>
                  <a:t>More Controlled</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Driving</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70" name="Plus Sign 69">
                <a:extLst>
                  <a:ext uri="{FF2B5EF4-FFF2-40B4-BE49-F238E27FC236}">
                    <a16:creationId xmlns:a16="http://schemas.microsoft.com/office/drawing/2014/main" id="{5F83D0F4-E85F-456F-8B62-EB87E5548476}"/>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err="1">
                  <a:solidFill>
                    <a:schemeClr val="bg1"/>
                  </a:solidFill>
                </a:endParaRPr>
              </a:p>
            </p:txBody>
          </p:sp>
        </p:grpSp>
        <p:grpSp>
          <p:nvGrpSpPr>
            <p:cNvPr id="34" name="Group 33">
              <a:extLst>
                <a:ext uri="{FF2B5EF4-FFF2-40B4-BE49-F238E27FC236}">
                  <a16:creationId xmlns:a16="http://schemas.microsoft.com/office/drawing/2014/main" id="{A130538A-F39A-4AAD-B6C0-CA0CDC56E719}"/>
                </a:ext>
              </a:extLst>
            </p:cNvPr>
            <p:cNvGrpSpPr/>
            <p:nvPr/>
          </p:nvGrpSpPr>
          <p:grpSpPr bwMode="gray">
            <a:xfrm>
              <a:off x="6505702" y="3549650"/>
              <a:ext cx="2078917" cy="1151467"/>
              <a:chOff x="6133585" y="1655351"/>
              <a:chExt cx="1718413" cy="1151467"/>
            </a:xfrm>
          </p:grpSpPr>
          <p:sp>
            <p:nvSpPr>
              <p:cNvPr id="67" name="Callout: Line with No Border 66">
                <a:extLst>
                  <a:ext uri="{FF2B5EF4-FFF2-40B4-BE49-F238E27FC236}">
                    <a16:creationId xmlns:a16="http://schemas.microsoft.com/office/drawing/2014/main" id="{75F874E8-7BA3-4F80-8763-8555D9B02DE5}"/>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Ask Assertive</a:t>
                </a:r>
                <a:br>
                  <a:rPr lang="en-US" dirty="0">
                    <a:solidFill>
                      <a:schemeClr val="tx2"/>
                    </a:solidFill>
                  </a:rPr>
                </a:br>
                <a:r>
                  <a:rPr lang="en-US" dirty="0">
                    <a:solidFill>
                      <a:schemeClr val="tx2"/>
                    </a:solidFill>
                  </a:rPr>
                  <a:t>More Emoting</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Amiable</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68" name="Plus Sign 67">
                <a:extLst>
                  <a:ext uri="{FF2B5EF4-FFF2-40B4-BE49-F238E27FC236}">
                    <a16:creationId xmlns:a16="http://schemas.microsoft.com/office/drawing/2014/main" id="{F149494F-CEF7-4BAF-A7BB-CEFCF1BBE6EF}"/>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err="1">
                  <a:solidFill>
                    <a:schemeClr val="bg1"/>
                  </a:solidFill>
                </a:endParaRPr>
              </a:p>
            </p:txBody>
          </p:sp>
        </p:grpSp>
        <p:grpSp>
          <p:nvGrpSpPr>
            <p:cNvPr id="58" name="Group 57">
              <a:extLst>
                <a:ext uri="{FF2B5EF4-FFF2-40B4-BE49-F238E27FC236}">
                  <a16:creationId xmlns:a16="http://schemas.microsoft.com/office/drawing/2014/main" id="{31EEF0A0-6B5D-4D49-A431-754574C985E5}"/>
                </a:ext>
              </a:extLst>
            </p:cNvPr>
            <p:cNvGrpSpPr/>
            <p:nvPr/>
          </p:nvGrpSpPr>
          <p:grpSpPr bwMode="gray">
            <a:xfrm>
              <a:off x="9100335" y="3549650"/>
              <a:ext cx="2100019" cy="1151467"/>
              <a:chOff x="6133771" y="1655351"/>
              <a:chExt cx="1718227" cy="1151467"/>
            </a:xfrm>
          </p:grpSpPr>
          <p:sp>
            <p:nvSpPr>
              <p:cNvPr id="65" name="Callout: Line with No Border 64">
                <a:extLst>
                  <a:ext uri="{FF2B5EF4-FFF2-40B4-BE49-F238E27FC236}">
                    <a16:creationId xmlns:a16="http://schemas.microsoft.com/office/drawing/2014/main" id="{50E16BA5-2788-4045-9F81-4946449E1576}"/>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Tell Assertive</a:t>
                </a:r>
                <a:br>
                  <a:rPr lang="en-US" dirty="0">
                    <a:solidFill>
                      <a:schemeClr val="tx2"/>
                    </a:solidFill>
                  </a:rPr>
                </a:br>
                <a:r>
                  <a:rPr lang="en-US" dirty="0">
                    <a:solidFill>
                      <a:schemeClr val="tx2"/>
                    </a:solidFill>
                  </a:rPr>
                  <a:t>More Emoting</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Expressive</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66" name="Plus Sign 65">
                <a:extLst>
                  <a:ext uri="{FF2B5EF4-FFF2-40B4-BE49-F238E27FC236}">
                    <a16:creationId xmlns:a16="http://schemas.microsoft.com/office/drawing/2014/main" id="{3D52C90A-3A1B-42B3-9A1E-8DEC74C95311}"/>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err="1">
                  <a:solidFill>
                    <a:schemeClr val="bg1"/>
                  </a:solidFill>
                </a:endParaRPr>
              </a:p>
            </p:txBody>
          </p:sp>
        </p:grpSp>
        <p:grpSp>
          <p:nvGrpSpPr>
            <p:cNvPr id="59" name="Group 58">
              <a:extLst>
                <a:ext uri="{FF2B5EF4-FFF2-40B4-BE49-F238E27FC236}">
                  <a16:creationId xmlns:a16="http://schemas.microsoft.com/office/drawing/2014/main" id="{8FACA143-37E5-4AB8-8E3B-6699068459F1}"/>
                </a:ext>
              </a:extLst>
            </p:cNvPr>
            <p:cNvGrpSpPr/>
            <p:nvPr/>
          </p:nvGrpSpPr>
          <p:grpSpPr bwMode="gray">
            <a:xfrm>
              <a:off x="6458089" y="647761"/>
              <a:ext cx="4810125" cy="4752148"/>
              <a:chOff x="5521325" y="584200"/>
              <a:chExt cx="5180542" cy="5118100"/>
            </a:xfrm>
          </p:grpSpPr>
          <p:sp>
            <p:nvSpPr>
              <p:cNvPr id="60" name="Callout: Quad Arrow 59">
                <a:extLst>
                  <a:ext uri="{FF2B5EF4-FFF2-40B4-BE49-F238E27FC236}">
                    <a16:creationId xmlns:a16="http://schemas.microsoft.com/office/drawing/2014/main" id="{B5C7EFF6-EDF7-4F76-AF16-EC8CA696CBA5}"/>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61" name="Freeform: Shape 60">
                <a:extLst>
                  <a:ext uri="{FF2B5EF4-FFF2-40B4-BE49-F238E27FC236}">
                    <a16:creationId xmlns:a16="http://schemas.microsoft.com/office/drawing/2014/main" id="{9BF5BDE4-4A25-4FB9-B590-0E6E60CDD2A0}"/>
                  </a:ext>
                </a:extLst>
              </p:cNvPr>
              <p:cNvSpPr/>
              <p:nvPr/>
            </p:nvSpPr>
            <p:spPr bwMode="gray">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E979F6C2-0D2F-465F-AF13-CEA1B7900C58}"/>
                  </a:ext>
                </a:extLst>
              </p:cNvPr>
              <p:cNvSpPr/>
              <p:nvPr/>
            </p:nvSpPr>
            <p:spPr bwMode="gray">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DD3E5A04-2B77-4813-850B-DC931723C30E}"/>
                  </a:ext>
                </a:extLst>
              </p:cNvPr>
              <p:cNvSpPr/>
              <p:nvPr/>
            </p:nvSpPr>
            <p:spPr bwMode="gray">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7DB0D088-EB06-4F62-98B4-903901BA767B}"/>
                  </a:ext>
                </a:extLst>
              </p:cNvPr>
              <p:cNvSpPr/>
              <p:nvPr/>
            </p:nvSpPr>
            <p:spPr bwMode="gray">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a:p>
            </p:txBody>
          </p:sp>
        </p:grpSp>
      </p:grpSp>
      <p:sp>
        <p:nvSpPr>
          <p:cNvPr id="36" name="Freeform: Shape 35">
            <a:extLst>
              <a:ext uri="{FF2B5EF4-FFF2-40B4-BE49-F238E27FC236}">
                <a16:creationId xmlns:a16="http://schemas.microsoft.com/office/drawing/2014/main" id="{B568DD7D-A562-4577-AB8F-113113661706}"/>
              </a:ext>
            </a:extLst>
          </p:cNvPr>
          <p:cNvSpPr>
            <a:spLocks noChangeArrowheads="1"/>
          </p:cNvSpPr>
          <p:nvPr/>
        </p:nvSpPr>
        <p:spPr bwMode="gray">
          <a:xfrm flipH="1">
            <a:off x="548638" y="2209244"/>
            <a:ext cx="4954386"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pPr>
            <a:r>
              <a:rPr lang="en-US" altLang="en-US" sz="2150" dirty="0">
                <a:solidFill>
                  <a:schemeClr val="tx2"/>
                </a:solidFill>
                <a:ea typeface="Arial" panose="020B0604020202020204" pitchFamily="34" charset="0"/>
              </a:rPr>
              <a:t>I think the new upgrades will </a:t>
            </a:r>
          </a:p>
          <a:p>
            <a:pPr algn="ctr" eaLnBrk="1" hangingPunct="1">
              <a:spcBef>
                <a:spcPct val="0"/>
              </a:spcBef>
              <a:buClrTx/>
              <a:buSzTx/>
              <a:buFontTx/>
              <a:buNone/>
            </a:pPr>
            <a:r>
              <a:rPr lang="en-US" altLang="en-US" sz="2150" dirty="0">
                <a:solidFill>
                  <a:schemeClr val="tx2"/>
                </a:solidFill>
                <a:ea typeface="Arial" panose="020B0604020202020204" pitchFamily="34" charset="0"/>
              </a:rPr>
              <a:t>help us be more efficient and save </a:t>
            </a:r>
          </a:p>
          <a:p>
            <a:pPr algn="ctr" eaLnBrk="1" hangingPunct="1">
              <a:spcBef>
                <a:spcPct val="0"/>
              </a:spcBef>
              <a:buClrTx/>
              <a:buSzTx/>
              <a:buFontTx/>
              <a:buNone/>
            </a:pPr>
            <a:r>
              <a:rPr lang="en-US" altLang="en-US" sz="2150" dirty="0">
                <a:solidFill>
                  <a:schemeClr val="tx2"/>
                </a:solidFill>
                <a:ea typeface="Arial" panose="020B0604020202020204" pitchFamily="34" charset="0"/>
              </a:rPr>
              <a:t>some effort. However, before we adapt the new release, we’ll need to plan for my team to be trained. Do you have a process in place for this?</a:t>
            </a:r>
          </a:p>
        </p:txBody>
      </p:sp>
    </p:spTree>
    <p:extLst>
      <p:ext uri="{BB962C8B-B14F-4D97-AF65-F5344CB8AC3E}">
        <p14:creationId xmlns:p14="http://schemas.microsoft.com/office/powerpoint/2010/main" val="32004233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87B6C28-7164-3642-A9BA-E12BB34EE6CA}"/>
              </a:ext>
            </a:extLst>
          </p:cNvPr>
          <p:cNvSpPr>
            <a:spLocks noGrp="1"/>
          </p:cNvSpPr>
          <p:nvPr>
            <p:ph type="sldNum" sz="quarter" idx="12"/>
          </p:nvPr>
        </p:nvSpPr>
        <p:spPr bwMode="gray"/>
        <p:txBody>
          <a:bodyPr/>
          <a:lstStyle/>
          <a:p>
            <a:fld id="{1B1CF60C-C85D-47C0-8597-E3BF95F18FA3}" type="slidenum">
              <a:rPr lang="en-US" smtClean="0"/>
              <a:t>43</a:t>
            </a:fld>
            <a:endParaRPr lang="en-US"/>
          </a:p>
        </p:txBody>
      </p:sp>
      <p:sp>
        <p:nvSpPr>
          <p:cNvPr id="6" name="Footer Placeholder 5">
            <a:extLst>
              <a:ext uri="{FF2B5EF4-FFF2-40B4-BE49-F238E27FC236}">
                <a16:creationId xmlns:a16="http://schemas.microsoft.com/office/drawing/2014/main" id="{E651D217-FAAF-B14C-9A50-5420F39F2450}"/>
              </a:ext>
            </a:extLst>
          </p:cNvPr>
          <p:cNvSpPr>
            <a:spLocks noGrp="1"/>
          </p:cNvSpPr>
          <p:nvPr>
            <p:ph type="ftr" sz="quarter" idx="13"/>
          </p:nvPr>
        </p:nvSpPr>
        <p:spPr bwMode="gray"/>
        <p:txBody>
          <a:bodyPr/>
          <a:lstStyle/>
          <a:p>
            <a:pPr algn="l"/>
            <a:r>
              <a:rPr lang="en-US"/>
              <a:t>© The TRACOM Corporation. All Rights Reserved.</a:t>
            </a:r>
            <a:endParaRPr lang="en-US" dirty="0"/>
          </a:p>
        </p:txBody>
      </p:sp>
      <p:grpSp>
        <p:nvGrpSpPr>
          <p:cNvPr id="27" name="Group 26">
            <a:extLst>
              <a:ext uri="{FF2B5EF4-FFF2-40B4-BE49-F238E27FC236}">
                <a16:creationId xmlns:a16="http://schemas.microsoft.com/office/drawing/2014/main" id="{95D1B40D-C90C-4082-B63D-C89C1A7F3BD8}"/>
              </a:ext>
            </a:extLst>
          </p:cNvPr>
          <p:cNvGrpSpPr/>
          <p:nvPr/>
        </p:nvGrpSpPr>
        <p:grpSpPr bwMode="gray">
          <a:xfrm>
            <a:off x="4970322" y="618324"/>
            <a:ext cx="7789346" cy="5388681"/>
            <a:chOff x="4970322" y="345369"/>
            <a:chExt cx="7789346" cy="5388681"/>
          </a:xfrm>
        </p:grpSpPr>
        <p:sp>
          <p:nvSpPr>
            <p:cNvPr id="28" name="Rectangle 27">
              <a:extLst>
                <a:ext uri="{FF2B5EF4-FFF2-40B4-BE49-F238E27FC236}">
                  <a16:creationId xmlns:a16="http://schemas.microsoft.com/office/drawing/2014/main" id="{7BC03409-52AA-4256-A033-21971AD20841}"/>
                </a:ext>
              </a:extLst>
            </p:cNvPr>
            <p:cNvSpPr/>
            <p:nvPr/>
          </p:nvSpPr>
          <p:spPr bwMode="gray">
            <a:xfrm>
              <a:off x="7665220"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Controls</a:t>
              </a:r>
            </a:p>
          </p:txBody>
        </p:sp>
        <p:sp>
          <p:nvSpPr>
            <p:cNvPr id="29" name="Rectangle 28">
              <a:extLst>
                <a:ext uri="{FF2B5EF4-FFF2-40B4-BE49-F238E27FC236}">
                  <a16:creationId xmlns:a16="http://schemas.microsoft.com/office/drawing/2014/main" id="{14F1CF2E-06AC-43FE-AD3F-032FC6ABD756}"/>
                </a:ext>
              </a:extLst>
            </p:cNvPr>
            <p:cNvSpPr/>
            <p:nvPr/>
          </p:nvSpPr>
          <p:spPr bwMode="gray">
            <a:xfrm>
              <a:off x="7665220"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Emotes</a:t>
              </a:r>
            </a:p>
          </p:txBody>
        </p:sp>
        <p:sp>
          <p:nvSpPr>
            <p:cNvPr id="30" name="Rectangle 29">
              <a:extLst>
                <a:ext uri="{FF2B5EF4-FFF2-40B4-BE49-F238E27FC236}">
                  <a16:creationId xmlns:a16="http://schemas.microsoft.com/office/drawing/2014/main" id="{FB2201B4-874B-460D-B549-BA3E74F1AE69}"/>
                </a:ext>
              </a:extLst>
            </p:cNvPr>
            <p:cNvSpPr/>
            <p:nvPr/>
          </p:nvSpPr>
          <p:spPr bwMode="gray">
            <a:xfrm>
              <a:off x="4970322"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Asks</a:t>
              </a:r>
            </a:p>
          </p:txBody>
        </p:sp>
        <p:sp>
          <p:nvSpPr>
            <p:cNvPr id="32" name="Rectangle 31">
              <a:extLst>
                <a:ext uri="{FF2B5EF4-FFF2-40B4-BE49-F238E27FC236}">
                  <a16:creationId xmlns:a16="http://schemas.microsoft.com/office/drawing/2014/main" id="{767BBFC7-1EB0-415C-A4ED-8CB7774CEE0E}"/>
                </a:ext>
              </a:extLst>
            </p:cNvPr>
            <p:cNvSpPr/>
            <p:nvPr/>
          </p:nvSpPr>
          <p:spPr bwMode="gray">
            <a:xfrm>
              <a:off x="11360287"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Tells</a:t>
              </a:r>
            </a:p>
          </p:txBody>
        </p:sp>
        <p:grpSp>
          <p:nvGrpSpPr>
            <p:cNvPr id="33" name="Group 32">
              <a:extLst>
                <a:ext uri="{FF2B5EF4-FFF2-40B4-BE49-F238E27FC236}">
                  <a16:creationId xmlns:a16="http://schemas.microsoft.com/office/drawing/2014/main" id="{E3E59666-3D51-484E-92AE-C164B093F3FC}"/>
                </a:ext>
              </a:extLst>
            </p:cNvPr>
            <p:cNvGrpSpPr/>
            <p:nvPr/>
          </p:nvGrpSpPr>
          <p:grpSpPr bwMode="gray">
            <a:xfrm>
              <a:off x="6505702" y="1352344"/>
              <a:ext cx="2078918" cy="1151467"/>
              <a:chOff x="6133585" y="1655351"/>
              <a:chExt cx="1718413" cy="1151467"/>
            </a:xfrm>
          </p:grpSpPr>
          <p:sp>
            <p:nvSpPr>
              <p:cNvPr id="71" name="Callout: Line with No Border 70">
                <a:extLst>
                  <a:ext uri="{FF2B5EF4-FFF2-40B4-BE49-F238E27FC236}">
                    <a16:creationId xmlns:a16="http://schemas.microsoft.com/office/drawing/2014/main" id="{7F2158BB-FD4C-443A-B721-D2CCB7810463}"/>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Ask Assertive</a:t>
                </a:r>
                <a:br>
                  <a:rPr lang="en-US" dirty="0">
                    <a:solidFill>
                      <a:schemeClr val="tx2"/>
                    </a:solidFill>
                  </a:rPr>
                </a:br>
                <a:r>
                  <a:rPr lang="en-US" dirty="0">
                    <a:solidFill>
                      <a:schemeClr val="tx2"/>
                    </a:solidFill>
                  </a:rPr>
                  <a:t>More Controlled</a:t>
                </a:r>
              </a:p>
              <a:p>
                <a:pPr>
                  <a:lnSpc>
                    <a:spcPct val="85000"/>
                  </a:lnSpc>
                </a:pPr>
                <a:endParaRPr lang="en-US" dirty="0">
                  <a:solidFill>
                    <a:schemeClr val="accent6"/>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Analytical</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72" name="Plus Sign 71">
                <a:extLst>
                  <a:ext uri="{FF2B5EF4-FFF2-40B4-BE49-F238E27FC236}">
                    <a16:creationId xmlns:a16="http://schemas.microsoft.com/office/drawing/2014/main" id="{1AB7215F-4AB3-455C-A05E-3E13526D20DC}"/>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err="1">
                  <a:solidFill>
                    <a:schemeClr val="bg1"/>
                  </a:solidFill>
                </a:endParaRPr>
              </a:p>
            </p:txBody>
          </p:sp>
        </p:grpSp>
        <p:grpSp>
          <p:nvGrpSpPr>
            <p:cNvPr id="56" name="Group 55">
              <a:extLst>
                <a:ext uri="{FF2B5EF4-FFF2-40B4-BE49-F238E27FC236}">
                  <a16:creationId xmlns:a16="http://schemas.microsoft.com/office/drawing/2014/main" id="{CD910BF5-4B29-42F9-B33C-221E10A83F9A}"/>
                </a:ext>
              </a:extLst>
            </p:cNvPr>
            <p:cNvGrpSpPr/>
            <p:nvPr/>
          </p:nvGrpSpPr>
          <p:grpSpPr bwMode="gray">
            <a:xfrm>
              <a:off x="9100335" y="1352344"/>
              <a:ext cx="2100019" cy="1151467"/>
              <a:chOff x="6133771" y="1655351"/>
              <a:chExt cx="1718227" cy="1151467"/>
            </a:xfrm>
          </p:grpSpPr>
          <p:sp>
            <p:nvSpPr>
              <p:cNvPr id="69" name="Callout: Line with No Border 68">
                <a:extLst>
                  <a:ext uri="{FF2B5EF4-FFF2-40B4-BE49-F238E27FC236}">
                    <a16:creationId xmlns:a16="http://schemas.microsoft.com/office/drawing/2014/main" id="{0AE66419-15BF-4FC8-AA79-C417724A90DA}"/>
                  </a:ext>
                </a:extLst>
              </p:cNvPr>
              <p:cNvSpPr/>
              <p:nvPr/>
            </p:nvSpPr>
            <p:spPr bwMode="gray">
              <a:xfrm>
                <a:off x="6377809" y="1655351"/>
                <a:ext cx="1474189" cy="1151467"/>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Tell Assertive</a:t>
                </a:r>
                <a:br>
                  <a:rPr lang="en-US" dirty="0">
                    <a:solidFill>
                      <a:schemeClr val="tx2"/>
                    </a:solidFill>
                  </a:rPr>
                </a:br>
                <a:r>
                  <a:rPr lang="en-US" dirty="0">
                    <a:solidFill>
                      <a:schemeClr val="tx2"/>
                    </a:solidFill>
                  </a:rPr>
                  <a:t>More Controlled</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Driving</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70" name="Plus Sign 69">
                <a:extLst>
                  <a:ext uri="{FF2B5EF4-FFF2-40B4-BE49-F238E27FC236}">
                    <a16:creationId xmlns:a16="http://schemas.microsoft.com/office/drawing/2014/main" id="{F5D5614F-20DE-48F4-B81A-1F75044F4A08}"/>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err="1">
                  <a:solidFill>
                    <a:schemeClr val="bg1"/>
                  </a:solidFill>
                </a:endParaRPr>
              </a:p>
            </p:txBody>
          </p:sp>
        </p:grpSp>
        <p:grpSp>
          <p:nvGrpSpPr>
            <p:cNvPr id="57" name="Group 56">
              <a:extLst>
                <a:ext uri="{FF2B5EF4-FFF2-40B4-BE49-F238E27FC236}">
                  <a16:creationId xmlns:a16="http://schemas.microsoft.com/office/drawing/2014/main" id="{DB1E7162-5320-4398-8B31-B6893B6E4E50}"/>
                </a:ext>
              </a:extLst>
            </p:cNvPr>
            <p:cNvGrpSpPr/>
            <p:nvPr/>
          </p:nvGrpSpPr>
          <p:grpSpPr bwMode="gray">
            <a:xfrm>
              <a:off x="6505702" y="3549650"/>
              <a:ext cx="2078917" cy="1151467"/>
              <a:chOff x="6133585" y="1655351"/>
              <a:chExt cx="1718413" cy="1151467"/>
            </a:xfrm>
          </p:grpSpPr>
          <p:sp>
            <p:nvSpPr>
              <p:cNvPr id="67" name="Callout: Line with No Border 66">
                <a:extLst>
                  <a:ext uri="{FF2B5EF4-FFF2-40B4-BE49-F238E27FC236}">
                    <a16:creationId xmlns:a16="http://schemas.microsoft.com/office/drawing/2014/main" id="{BF41BD4C-25CC-4846-BBD7-7C47F5D46AA2}"/>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Ask Assertive</a:t>
                </a:r>
                <a:br>
                  <a:rPr lang="en-US" dirty="0">
                    <a:solidFill>
                      <a:schemeClr val="tx2"/>
                    </a:solidFill>
                  </a:rPr>
                </a:br>
                <a:r>
                  <a:rPr lang="en-US" dirty="0">
                    <a:solidFill>
                      <a:schemeClr val="tx2"/>
                    </a:solidFill>
                  </a:rPr>
                  <a:t>More Emoting</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Amiable</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68" name="Plus Sign 67">
                <a:extLst>
                  <a:ext uri="{FF2B5EF4-FFF2-40B4-BE49-F238E27FC236}">
                    <a16:creationId xmlns:a16="http://schemas.microsoft.com/office/drawing/2014/main" id="{D603D9F8-13A4-4265-B85A-4409E261A820}"/>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err="1">
                  <a:solidFill>
                    <a:schemeClr val="bg1"/>
                  </a:solidFill>
                </a:endParaRPr>
              </a:p>
            </p:txBody>
          </p:sp>
        </p:grpSp>
        <p:grpSp>
          <p:nvGrpSpPr>
            <p:cNvPr id="58" name="Group 57">
              <a:extLst>
                <a:ext uri="{FF2B5EF4-FFF2-40B4-BE49-F238E27FC236}">
                  <a16:creationId xmlns:a16="http://schemas.microsoft.com/office/drawing/2014/main" id="{62B09490-D212-4056-A20D-69F14474D0F6}"/>
                </a:ext>
              </a:extLst>
            </p:cNvPr>
            <p:cNvGrpSpPr/>
            <p:nvPr/>
          </p:nvGrpSpPr>
          <p:grpSpPr bwMode="gray">
            <a:xfrm>
              <a:off x="9100335" y="3549650"/>
              <a:ext cx="2100019" cy="1151467"/>
              <a:chOff x="6133771" y="1655351"/>
              <a:chExt cx="1718227" cy="1151467"/>
            </a:xfrm>
          </p:grpSpPr>
          <p:sp>
            <p:nvSpPr>
              <p:cNvPr id="65" name="Callout: Line with No Border 64">
                <a:extLst>
                  <a:ext uri="{FF2B5EF4-FFF2-40B4-BE49-F238E27FC236}">
                    <a16:creationId xmlns:a16="http://schemas.microsoft.com/office/drawing/2014/main" id="{BAF9D941-198D-4A1D-8C8D-98EACD2A55D3}"/>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5000"/>
                  </a:lnSpc>
                </a:pPr>
                <a:r>
                  <a:rPr lang="en-US" dirty="0">
                    <a:solidFill>
                      <a:schemeClr val="tx2"/>
                    </a:solidFill>
                  </a:rPr>
                  <a:t>Tell Assertive</a:t>
                </a:r>
                <a:br>
                  <a:rPr lang="en-US" dirty="0">
                    <a:solidFill>
                      <a:schemeClr val="tx2"/>
                    </a:solidFill>
                  </a:rPr>
                </a:br>
                <a:r>
                  <a:rPr lang="en-US" dirty="0">
                    <a:solidFill>
                      <a:schemeClr val="tx2"/>
                    </a:solidFill>
                  </a:rPr>
                  <a:t>More Emoting</a:t>
                </a:r>
              </a:p>
              <a:p>
                <a:pPr>
                  <a:lnSpc>
                    <a:spcPct val="85000"/>
                  </a:lnSpc>
                </a:pPr>
                <a:endParaRPr lang="en-US" dirty="0">
                  <a:solidFill>
                    <a:schemeClr val="tx2"/>
                  </a:solidFill>
                  <a:latin typeface="Arial Black" panose="020B0A04020102020204" pitchFamily="34" charset="0"/>
                </a:endParaRPr>
              </a:p>
              <a:p>
                <a:pPr>
                  <a:lnSpc>
                    <a:spcPct val="85000"/>
                  </a:lnSpc>
                </a:pPr>
                <a:r>
                  <a:rPr lang="en-US" dirty="0">
                    <a:solidFill>
                      <a:schemeClr val="tx2"/>
                    </a:solidFill>
                    <a:latin typeface="Arial Black" panose="020B0A04020102020204" pitchFamily="34" charset="0"/>
                  </a:rPr>
                  <a:t>Expressive</a:t>
                </a:r>
                <a:br>
                  <a:rPr lang="en-US" dirty="0">
                    <a:solidFill>
                      <a:schemeClr val="tx2"/>
                    </a:solidFill>
                    <a:latin typeface="Arial Black" panose="020B0A04020102020204" pitchFamily="34" charset="0"/>
                  </a:rPr>
                </a:br>
                <a:r>
                  <a:rPr lang="en-US" dirty="0">
                    <a:solidFill>
                      <a:schemeClr val="tx2"/>
                    </a:solidFill>
                    <a:latin typeface="Arial Black" panose="020B0A04020102020204" pitchFamily="34" charset="0"/>
                  </a:rPr>
                  <a:t>Style</a:t>
                </a:r>
              </a:p>
            </p:txBody>
          </p:sp>
          <p:sp>
            <p:nvSpPr>
              <p:cNvPr id="66" name="Plus Sign 65">
                <a:extLst>
                  <a:ext uri="{FF2B5EF4-FFF2-40B4-BE49-F238E27FC236}">
                    <a16:creationId xmlns:a16="http://schemas.microsoft.com/office/drawing/2014/main" id="{3F37A08B-F290-4391-A208-71AFB5002005}"/>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600" dirty="0" err="1">
                  <a:solidFill>
                    <a:schemeClr val="bg1"/>
                  </a:solidFill>
                </a:endParaRPr>
              </a:p>
            </p:txBody>
          </p:sp>
        </p:grpSp>
        <p:grpSp>
          <p:nvGrpSpPr>
            <p:cNvPr id="59" name="Group 58">
              <a:extLst>
                <a:ext uri="{FF2B5EF4-FFF2-40B4-BE49-F238E27FC236}">
                  <a16:creationId xmlns:a16="http://schemas.microsoft.com/office/drawing/2014/main" id="{8C4D9BE2-DB3F-48F9-96D8-22E40D8D07EE}"/>
                </a:ext>
              </a:extLst>
            </p:cNvPr>
            <p:cNvGrpSpPr/>
            <p:nvPr/>
          </p:nvGrpSpPr>
          <p:grpSpPr bwMode="gray">
            <a:xfrm>
              <a:off x="6458089" y="647761"/>
              <a:ext cx="4810125" cy="4752148"/>
              <a:chOff x="5521325" y="584200"/>
              <a:chExt cx="5180542" cy="5118100"/>
            </a:xfrm>
          </p:grpSpPr>
          <p:sp>
            <p:nvSpPr>
              <p:cNvPr id="60" name="Callout: Quad Arrow 59">
                <a:extLst>
                  <a:ext uri="{FF2B5EF4-FFF2-40B4-BE49-F238E27FC236}">
                    <a16:creationId xmlns:a16="http://schemas.microsoft.com/office/drawing/2014/main" id="{69C867D9-4F48-4DD0-8369-AE6289E2D349}"/>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61" name="Freeform: Shape 60">
                <a:extLst>
                  <a:ext uri="{FF2B5EF4-FFF2-40B4-BE49-F238E27FC236}">
                    <a16:creationId xmlns:a16="http://schemas.microsoft.com/office/drawing/2014/main" id="{32C72604-506C-4D7C-B4EA-CC72E00C015E}"/>
                  </a:ext>
                </a:extLst>
              </p:cNvPr>
              <p:cNvSpPr/>
              <p:nvPr/>
            </p:nvSpPr>
            <p:spPr bwMode="gray">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3A076CF-9D57-4CF8-8DD1-0E3606D48697}"/>
                  </a:ext>
                </a:extLst>
              </p:cNvPr>
              <p:cNvSpPr/>
              <p:nvPr/>
            </p:nvSpPr>
            <p:spPr bwMode="gray">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63E556C-DC05-42F4-A507-5C78B21FDCA8}"/>
                  </a:ext>
                </a:extLst>
              </p:cNvPr>
              <p:cNvSpPr/>
              <p:nvPr/>
            </p:nvSpPr>
            <p:spPr bwMode="gray">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60AE8EF0-77C7-4A7F-AACA-1C8828811739}"/>
                  </a:ext>
                </a:extLst>
              </p:cNvPr>
              <p:cNvSpPr/>
              <p:nvPr/>
            </p:nvSpPr>
            <p:spPr bwMode="gray">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a:p>
            </p:txBody>
          </p:sp>
        </p:grpSp>
      </p:grpSp>
      <p:sp>
        <p:nvSpPr>
          <p:cNvPr id="31" name="Freeform: Shape 30">
            <a:extLst>
              <a:ext uri="{FF2B5EF4-FFF2-40B4-BE49-F238E27FC236}">
                <a16:creationId xmlns:a16="http://schemas.microsoft.com/office/drawing/2014/main" id="{4CF9E351-7E7F-4B41-A0D1-2EDBF56B75B4}"/>
              </a:ext>
            </a:extLst>
          </p:cNvPr>
          <p:cNvSpPr>
            <a:spLocks noChangeArrowheads="1"/>
          </p:cNvSpPr>
          <p:nvPr/>
        </p:nvSpPr>
        <p:spPr bwMode="gray">
          <a:xfrm flipH="1">
            <a:off x="548638" y="2209244"/>
            <a:ext cx="4954386"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pPr>
            <a:r>
              <a:rPr lang="en-US" altLang="en-US" sz="2200" dirty="0">
                <a:solidFill>
                  <a:schemeClr val="tx2"/>
                </a:solidFill>
                <a:ea typeface="Arial" panose="020B0604020202020204" pitchFamily="34" charset="0"/>
              </a:rPr>
              <a:t>Looks good.</a:t>
            </a:r>
            <a:br>
              <a:rPr lang="en-US" altLang="en-US" sz="2200" dirty="0">
                <a:solidFill>
                  <a:schemeClr val="tx2"/>
                </a:solidFill>
                <a:ea typeface="Arial" panose="020B0604020202020204" pitchFamily="34" charset="0"/>
              </a:rPr>
            </a:br>
            <a:r>
              <a:rPr lang="en-US" altLang="en-US" sz="2200" dirty="0">
                <a:solidFill>
                  <a:schemeClr val="tx2"/>
                </a:solidFill>
                <a:ea typeface="Arial" panose="020B0604020202020204" pitchFamily="34" charset="0"/>
              </a:rPr>
              <a:t>I’ll call you when I’m ready to implement.</a:t>
            </a:r>
          </a:p>
        </p:txBody>
      </p:sp>
    </p:spTree>
    <p:extLst>
      <p:ext uri="{BB962C8B-B14F-4D97-AF65-F5344CB8AC3E}">
        <p14:creationId xmlns:p14="http://schemas.microsoft.com/office/powerpoint/2010/main" val="37451372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1143000" y="1835940"/>
            <a:ext cx="6877050" cy="476187"/>
          </a:xfrm>
        </p:spPr>
        <p:txBody>
          <a:bodyPr/>
          <a:lstStyle/>
          <a:p>
            <a:r>
              <a:rPr lang="en-US" dirty="0"/>
              <a:t>Key Points</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a:xfrm>
            <a:off x="1143000" y="2462644"/>
            <a:ext cx="6877050" cy="3131684"/>
          </a:xfrm>
        </p:spPr>
        <p:txBody>
          <a:bodyPr/>
          <a:lstStyle/>
          <a:p>
            <a:r>
              <a:rPr lang="en-US" altLang="en-US" dirty="0"/>
              <a:t>Style is not personality.</a:t>
            </a:r>
          </a:p>
          <a:p>
            <a:r>
              <a:rPr lang="en-US" altLang="en-US" dirty="0"/>
              <a:t>Style refers only to observable behavior. </a:t>
            </a:r>
          </a:p>
          <a:p>
            <a:r>
              <a:rPr lang="en-US" altLang="en-US" dirty="0"/>
              <a:t>Behavior is a continuum, not an “either/or.”</a:t>
            </a:r>
          </a:p>
          <a:p>
            <a:r>
              <a:rPr lang="en-US" altLang="en-US" dirty="0"/>
              <a:t>People behave with one Style most of the time.</a:t>
            </a:r>
          </a:p>
          <a:p>
            <a:r>
              <a:rPr lang="en-US" altLang="en-US" dirty="0"/>
              <a:t>There is no “best” Style. </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44</a:t>
            </a:fld>
            <a:endParaRPr lang="en-US"/>
          </a:p>
        </p:txBody>
      </p:sp>
      <p:sp>
        <p:nvSpPr>
          <p:cNvPr id="10" name="Footer Placeholder 9">
            <a:extLst>
              <a:ext uri="{FF2B5EF4-FFF2-40B4-BE49-F238E27FC236}">
                <a16:creationId xmlns:a16="http://schemas.microsoft.com/office/drawing/2014/main" id="{800C2D75-2539-42DC-B165-ED1179843103}"/>
              </a:ext>
            </a:extLst>
          </p:cNvPr>
          <p:cNvSpPr>
            <a:spLocks noGrp="1"/>
          </p:cNvSpPr>
          <p:nvPr>
            <p:ph type="ftr" sz="quarter" idx="13"/>
          </p:nvPr>
        </p:nvSpPr>
        <p:spPr/>
        <p:txBody>
          <a:bodyPr/>
          <a:lstStyle/>
          <a:p>
            <a:pPr algn="l"/>
            <a:r>
              <a:rPr lang="en-US"/>
              <a:t>© The TRACOM Corporation. All Rights Reserved.</a:t>
            </a:r>
            <a:endParaRPr lang="en-US" dirty="0"/>
          </a:p>
        </p:txBody>
      </p:sp>
    </p:spTree>
    <p:extLst>
      <p:ext uri="{BB962C8B-B14F-4D97-AF65-F5344CB8AC3E}">
        <p14:creationId xmlns:p14="http://schemas.microsoft.com/office/powerpoint/2010/main" val="11920043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E98A8F-848B-46D3-A54F-597CD848BCCD}"/>
              </a:ext>
            </a:extLst>
          </p:cNvPr>
          <p:cNvSpPr>
            <a:spLocks noGrp="1"/>
          </p:cNvSpPr>
          <p:nvPr>
            <p:ph type="title"/>
          </p:nvPr>
        </p:nvSpPr>
        <p:spPr/>
        <p:txBody>
          <a:bodyPr/>
          <a:lstStyle/>
          <a:p>
            <a:r>
              <a:rPr lang="en-US" dirty="0">
                <a:solidFill>
                  <a:schemeClr val="accent2"/>
                </a:solidFill>
              </a:rPr>
              <a:t>SOCIAL STYLE Profile</a:t>
            </a:r>
            <a:endParaRPr lang="en-US" baseline="30000" dirty="0">
              <a:solidFill>
                <a:schemeClr val="accent2"/>
              </a:solidFill>
            </a:endParaRPr>
          </a:p>
        </p:txBody>
      </p:sp>
      <p:sp>
        <p:nvSpPr>
          <p:cNvPr id="3" name="Slide Number Placeholder 2">
            <a:extLst>
              <a:ext uri="{FF2B5EF4-FFF2-40B4-BE49-F238E27FC236}">
                <a16:creationId xmlns:a16="http://schemas.microsoft.com/office/drawing/2014/main" id="{ADC8EA2E-D8A9-42C1-AA00-1FE56CDF16B7}"/>
              </a:ext>
            </a:extLst>
          </p:cNvPr>
          <p:cNvSpPr>
            <a:spLocks noGrp="1"/>
          </p:cNvSpPr>
          <p:nvPr>
            <p:ph type="sldNum" sz="quarter" idx="12"/>
          </p:nvPr>
        </p:nvSpPr>
        <p:spPr>
          <a:xfrm>
            <a:off x="9234488" y="6380617"/>
            <a:ext cx="2743200" cy="282575"/>
          </a:xfrm>
        </p:spPr>
        <p:txBody>
          <a:bodyPr/>
          <a:lstStyle/>
          <a:p>
            <a:fld id="{1B1CF60C-C85D-47C0-8597-E3BF95F18FA3}" type="slidenum">
              <a:rPr lang="en-US" smtClean="0"/>
              <a:t>45</a:t>
            </a:fld>
            <a:endParaRPr lang="en-US"/>
          </a:p>
        </p:txBody>
      </p:sp>
      <p:sp>
        <p:nvSpPr>
          <p:cNvPr id="4" name="Footer Placeholder 3">
            <a:extLst>
              <a:ext uri="{FF2B5EF4-FFF2-40B4-BE49-F238E27FC236}">
                <a16:creationId xmlns:a16="http://schemas.microsoft.com/office/drawing/2014/main" id="{45538CE4-DC8F-4644-8FF5-422D8561665F}"/>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4217241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ontent Placeholder 2">
            <a:extLst>
              <a:ext uri="{FF2B5EF4-FFF2-40B4-BE49-F238E27FC236}">
                <a16:creationId xmlns:a16="http://schemas.microsoft.com/office/drawing/2014/main" id="{7D4BDAFD-3280-4189-8D3F-AD5D5D5F91E4}"/>
              </a:ext>
            </a:extLst>
          </p:cNvPr>
          <p:cNvSpPr txBox="1">
            <a:spLocks/>
          </p:cNvSpPr>
          <p:nvPr/>
        </p:nvSpPr>
        <p:spPr>
          <a:xfrm>
            <a:off x="247069" y="2347529"/>
            <a:ext cx="11716331" cy="3596071"/>
          </a:xfrm>
          <a:prstGeom prst="rect">
            <a:avLst/>
          </a:prstGeom>
          <a:solidFill>
            <a:srgbClr val="ECECEC"/>
          </a:solidFill>
        </p:spPr>
        <p:txBody>
          <a:bodyPr vert="horz" lIns="91440" tIns="91440" rIns="91440" bIns="91440" rtlCol="0">
            <a:noAutofit/>
          </a:bodyPr>
          <a:lstStyle>
            <a:lvl1pPr marL="0" indent="0" algn="l" defTabSz="914400" rtl="0" eaLnBrk="1" latinLnBrk="0" hangingPunct="1">
              <a:lnSpc>
                <a:spcPct val="90000"/>
              </a:lnSpc>
              <a:spcBef>
                <a:spcPts val="1000"/>
              </a:spcBef>
              <a:spcAft>
                <a:spcPts val="500"/>
              </a:spcAft>
              <a:buFont typeface="Georgia Pro" panose="02040502050405020303" pitchFamily="18"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US"/>
              <a:t> </a:t>
            </a:r>
            <a:endParaRPr lang="en-US" dirty="0"/>
          </a:p>
        </p:txBody>
      </p:sp>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a:lstStyle/>
          <a:p>
            <a:r>
              <a:rPr lang="en-US" dirty="0"/>
              <a:t>Assertiveness</a:t>
            </a:r>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a:lstStyle/>
          <a:p>
            <a:fld id="{1B1CF60C-C85D-47C0-8597-E3BF95F18FA3}" type="slidenum">
              <a:rPr lang="en-US" smtClean="0"/>
              <a:pPr/>
              <a:t>46</a:t>
            </a:fld>
            <a:endParaRPr lang="en-US"/>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a:lstStyle/>
          <a:p>
            <a:r>
              <a:rPr lang="en-US" sz="2400" dirty="0">
                <a:solidFill>
                  <a:schemeClr val="tx2"/>
                </a:solidFill>
              </a:rPr>
              <a:t>The degree to which a person tends to ask or tell.</a:t>
            </a:r>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18808" y="3946278"/>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algn="ctr">
              <a:lnSpc>
                <a:spcPct val="85000"/>
              </a:lnSpc>
            </a:pPr>
            <a:endParaRPr lang="en-US" sz="1800" dirty="0" err="1">
              <a:solidFill>
                <a:schemeClr val="bg1"/>
              </a:solidFill>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849263" y="2867580"/>
            <a:ext cx="2197686" cy="2594526"/>
            <a:chOff x="663804" y="2652432"/>
            <a:chExt cx="2197686" cy="2594526"/>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652432"/>
              <a:ext cx="2195228" cy="2594526"/>
              <a:chOff x="666262" y="2652432"/>
              <a:chExt cx="2195228" cy="2594526"/>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824062" y="2658244"/>
                <a:ext cx="2037427" cy="8581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nSpc>
                    <a:spcPct val="85000"/>
                  </a:lnSpc>
                </a:pPr>
                <a:r>
                  <a:rPr lang="en-US" dirty="0">
                    <a:solidFill>
                      <a:schemeClr val="accent6"/>
                    </a:solidFill>
                  </a:rPr>
                  <a:t>More</a:t>
                </a:r>
                <a:br>
                  <a:rPr lang="en-US" spc="-20" dirty="0">
                    <a:solidFill>
                      <a:schemeClr val="tx2"/>
                    </a:solidFill>
                  </a:rPr>
                </a:br>
                <a:r>
                  <a:rPr lang="en-US" spc="-20" dirty="0">
                    <a:solidFill>
                      <a:schemeClr val="accent2"/>
                    </a:solidFill>
                    <a:latin typeface="Arial Black" panose="020B0A04020102020204" pitchFamily="34" charset="0"/>
                  </a:rPr>
                  <a:t>Asking</a:t>
                </a: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43" name="Rectangle 42">
                <a:extLst>
                  <a:ext uri="{FF2B5EF4-FFF2-40B4-BE49-F238E27FC236}">
                    <a16:creationId xmlns:a16="http://schemas.microsoft.com/office/drawing/2014/main" id="{64D2FFB6-C149-41A3-82CC-8BD120E50E07}"/>
                  </a:ext>
                </a:extLst>
              </p:cNvPr>
              <p:cNvSpPr/>
              <p:nvPr/>
            </p:nvSpPr>
            <p:spPr bwMode="gray">
              <a:xfrm>
                <a:off x="824063" y="4470441"/>
                <a:ext cx="203742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More Ask Assertive than 75% of the population</a:t>
                </a:r>
                <a:endParaRPr lang="en-US" spc="-20" dirty="0">
                  <a:solidFill>
                    <a:schemeClr val="accent2"/>
                  </a:solidFill>
                  <a:latin typeface="Arial Black" panose="020B0A04020102020204" pitchFamily="34" charset="0"/>
                </a:endParaRPr>
              </a:p>
            </p:txBody>
          </p:sp>
          <p:cxnSp>
            <p:nvCxnSpPr>
              <p:cNvPr id="44" name="Straight Arrow Connector 43">
                <a:extLst>
                  <a:ext uri="{FF2B5EF4-FFF2-40B4-BE49-F238E27FC236}">
                    <a16:creationId xmlns:a16="http://schemas.microsoft.com/office/drawing/2014/main" id="{72F769FD-FAB2-47C9-B66B-814BB5CE0B6A}"/>
                  </a:ext>
                </a:extLst>
              </p:cNvPr>
              <p:cNvCxnSpPr>
                <a:cxnSpLocks/>
              </p:cNvCxnSpPr>
              <p:nvPr/>
            </p:nvCxnSpPr>
            <p:spPr>
              <a:xfrm flipV="1">
                <a:off x="753526" y="3932339"/>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61" name="Oval 60">
              <a:extLst>
                <a:ext uri="{FF2B5EF4-FFF2-40B4-BE49-F238E27FC236}">
                  <a16:creationId xmlns:a16="http://schemas.microsoft.com/office/drawing/2014/main" id="{596B154B-8FF8-48DD-921F-A19B50280E46}"/>
                </a:ext>
              </a:extLst>
            </p:cNvPr>
            <p:cNvSpPr/>
            <p:nvPr/>
          </p:nvSpPr>
          <p:spPr bwMode="gray">
            <a:xfrm flipV="1">
              <a:off x="66380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grpSp>
        <p:nvGrpSpPr>
          <p:cNvPr id="12" name="Group 11">
            <a:extLst>
              <a:ext uri="{FF2B5EF4-FFF2-40B4-BE49-F238E27FC236}">
                <a16:creationId xmlns:a16="http://schemas.microsoft.com/office/drawing/2014/main" id="{82355E64-F2D0-4BE0-9FFB-E4EE49740F0C}"/>
              </a:ext>
            </a:extLst>
          </p:cNvPr>
          <p:cNvGrpSpPr/>
          <p:nvPr/>
        </p:nvGrpSpPr>
        <p:grpSpPr>
          <a:xfrm>
            <a:off x="3443349" y="2867580"/>
            <a:ext cx="2173653" cy="2634555"/>
            <a:chOff x="3673571" y="2652432"/>
            <a:chExt cx="2173653" cy="2634555"/>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652432"/>
              <a:ext cx="2173653" cy="2634555"/>
              <a:chOff x="3673571" y="2652432"/>
              <a:chExt cx="2173653" cy="263455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33353" y="2658243"/>
                <a:ext cx="2013871" cy="8581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spc="-20" dirty="0">
                    <a:solidFill>
                      <a:schemeClr val="accent2"/>
                    </a:solidFill>
                    <a:latin typeface="Arial Black" panose="020B0A04020102020204" pitchFamily="34" charset="0"/>
                  </a:rPr>
                  <a:t>Asking</a:t>
                </a:r>
                <a:br>
                  <a:rPr lang="en-US" spc="-20" dirty="0">
                    <a:solidFill>
                      <a:schemeClr val="accent2"/>
                    </a:solidFill>
                  </a:rPr>
                </a:br>
                <a:r>
                  <a:rPr lang="en-US" dirty="0">
                    <a:solidFill>
                      <a:schemeClr val="accent6"/>
                    </a:solidFill>
                  </a:rPr>
                  <a:t>with some</a:t>
                </a:r>
                <a:br>
                  <a:rPr lang="en-US" dirty="0">
                    <a:solidFill>
                      <a:schemeClr val="accent6"/>
                    </a:solidFill>
                  </a:rPr>
                </a:br>
                <a:r>
                  <a:rPr lang="en-US" dirty="0">
                    <a:solidFill>
                      <a:schemeClr val="accent6"/>
                    </a:solidFill>
                  </a:rPr>
                  <a:t>Telling</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45" name="Rectangle 44">
                <a:extLst>
                  <a:ext uri="{FF2B5EF4-FFF2-40B4-BE49-F238E27FC236}">
                    <a16:creationId xmlns:a16="http://schemas.microsoft.com/office/drawing/2014/main" id="{F5949851-DC89-4B01-8747-A7A372B17FB7}"/>
                  </a:ext>
                </a:extLst>
              </p:cNvPr>
              <p:cNvSpPr/>
              <p:nvPr/>
            </p:nvSpPr>
            <p:spPr bwMode="gray">
              <a:xfrm>
                <a:off x="3813716" y="4510470"/>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More Ask Assertive than 50% of the population</a:t>
                </a:r>
              </a:p>
            </p:txBody>
          </p:sp>
          <p:cxnSp>
            <p:nvCxnSpPr>
              <p:cNvPr id="46" name="Straight Arrow Connector 45">
                <a:extLst>
                  <a:ext uri="{FF2B5EF4-FFF2-40B4-BE49-F238E27FC236}">
                    <a16:creationId xmlns:a16="http://schemas.microsoft.com/office/drawing/2014/main" id="{6E64FB6D-5E41-406F-9F9E-AFC31B96F595}"/>
                  </a:ext>
                </a:extLst>
              </p:cNvPr>
              <p:cNvCxnSpPr>
                <a:cxnSpLocks/>
              </p:cNvCxnSpPr>
              <p:nvPr/>
            </p:nvCxnSpPr>
            <p:spPr>
              <a:xfrm flipV="1">
                <a:off x="3761019" y="3904484"/>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64" name="Oval 63">
              <a:extLst>
                <a:ext uri="{FF2B5EF4-FFF2-40B4-BE49-F238E27FC236}">
                  <a16:creationId xmlns:a16="http://schemas.microsoft.com/office/drawing/2014/main" id="{530CAD69-A7F1-4929-A28A-C7051CDC4F19}"/>
                </a:ext>
              </a:extLst>
            </p:cNvPr>
            <p:cNvSpPr/>
            <p:nvPr/>
          </p:nvSpPr>
          <p:spPr bwMode="gray">
            <a:xfrm flipV="1">
              <a:off x="3673571" y="3874172"/>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grpSp>
        <p:nvGrpSpPr>
          <p:cNvPr id="13" name="Group 12">
            <a:extLst>
              <a:ext uri="{FF2B5EF4-FFF2-40B4-BE49-F238E27FC236}">
                <a16:creationId xmlns:a16="http://schemas.microsoft.com/office/drawing/2014/main" id="{595BE5B8-0C9A-41A5-9DD2-2B4A82008374}"/>
              </a:ext>
            </a:extLst>
          </p:cNvPr>
          <p:cNvGrpSpPr/>
          <p:nvPr/>
        </p:nvGrpSpPr>
        <p:grpSpPr>
          <a:xfrm>
            <a:off x="6748033" y="2867580"/>
            <a:ext cx="2115806" cy="2635351"/>
            <a:chOff x="6721129" y="2652432"/>
            <a:chExt cx="2115806" cy="2635351"/>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652432"/>
              <a:ext cx="2114780" cy="2635351"/>
              <a:chOff x="6722155" y="2652432"/>
              <a:chExt cx="2114780" cy="2635351"/>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870563" y="2658242"/>
                <a:ext cx="1966372" cy="8580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spc="-20" dirty="0">
                    <a:solidFill>
                      <a:schemeClr val="accent2"/>
                    </a:solidFill>
                    <a:latin typeface="Arial Black" panose="020B0A04020102020204" pitchFamily="34" charset="0"/>
                  </a:rPr>
                  <a:t>Telling</a:t>
                </a:r>
                <a:br>
                  <a:rPr lang="en-US" spc="-20" dirty="0">
                    <a:solidFill>
                      <a:schemeClr val="accent2"/>
                    </a:solidFill>
                  </a:rPr>
                </a:br>
                <a:r>
                  <a:rPr lang="en-US" dirty="0">
                    <a:solidFill>
                      <a:schemeClr val="accent6"/>
                    </a:solidFill>
                  </a:rPr>
                  <a:t>with some</a:t>
                </a:r>
                <a:br>
                  <a:rPr lang="en-US" dirty="0">
                    <a:solidFill>
                      <a:schemeClr val="accent6"/>
                    </a:solidFill>
                  </a:rPr>
                </a:br>
                <a:r>
                  <a:rPr lang="en-US" dirty="0">
                    <a:solidFill>
                      <a:schemeClr val="accent6"/>
                    </a:solidFill>
                  </a:rPr>
                  <a:t>Asking</a:t>
                </a: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47" name="Rectangle 46">
                <a:extLst>
                  <a:ext uri="{FF2B5EF4-FFF2-40B4-BE49-F238E27FC236}">
                    <a16:creationId xmlns:a16="http://schemas.microsoft.com/office/drawing/2014/main" id="{88B373D2-F5DC-4998-B72D-7CA19C85FE75}"/>
                  </a:ext>
                </a:extLst>
              </p:cNvPr>
              <p:cNvSpPr/>
              <p:nvPr/>
            </p:nvSpPr>
            <p:spPr bwMode="gray">
              <a:xfrm>
                <a:off x="6855144" y="4511266"/>
                <a:ext cx="196637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More Tell Assertive than 50% of the population</a:t>
                </a:r>
              </a:p>
            </p:txBody>
          </p:sp>
          <p:cxnSp>
            <p:nvCxnSpPr>
              <p:cNvPr id="48" name="Straight Arrow Connector 47">
                <a:extLst>
                  <a:ext uri="{FF2B5EF4-FFF2-40B4-BE49-F238E27FC236}">
                    <a16:creationId xmlns:a16="http://schemas.microsoft.com/office/drawing/2014/main" id="{71A546AC-1DA8-4FAF-A207-89C7A4CE37A2}"/>
                  </a:ext>
                </a:extLst>
              </p:cNvPr>
              <p:cNvCxnSpPr>
                <a:cxnSpLocks/>
              </p:cNvCxnSpPr>
              <p:nvPr/>
            </p:nvCxnSpPr>
            <p:spPr>
              <a:xfrm flipV="1">
                <a:off x="6804997" y="3916090"/>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68" name="Oval 67">
              <a:extLst>
                <a:ext uri="{FF2B5EF4-FFF2-40B4-BE49-F238E27FC236}">
                  <a16:creationId xmlns:a16="http://schemas.microsoft.com/office/drawing/2014/main" id="{F6F86F60-AE12-4629-A039-C4C00977A621}"/>
                </a:ext>
              </a:extLst>
            </p:cNvPr>
            <p:cNvSpPr/>
            <p:nvPr/>
          </p:nvSpPr>
          <p:spPr bwMode="gray">
            <a:xfrm flipV="1">
              <a:off x="6721129" y="3874172"/>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grpSp>
        <p:nvGrpSpPr>
          <p:cNvPr id="14" name="Group 13">
            <a:extLst>
              <a:ext uri="{FF2B5EF4-FFF2-40B4-BE49-F238E27FC236}">
                <a16:creationId xmlns:a16="http://schemas.microsoft.com/office/drawing/2014/main" id="{62C83BEE-D801-4E35-8C2A-3DE5B50AFD4C}"/>
              </a:ext>
            </a:extLst>
          </p:cNvPr>
          <p:cNvGrpSpPr/>
          <p:nvPr/>
        </p:nvGrpSpPr>
        <p:grpSpPr>
          <a:xfrm>
            <a:off x="9683910" y="2867580"/>
            <a:ext cx="2042517" cy="2695055"/>
            <a:chOff x="9767564" y="2652432"/>
            <a:chExt cx="2042517" cy="2695055"/>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652432"/>
              <a:ext cx="2042517" cy="2695055"/>
              <a:chOff x="9767564" y="2652432"/>
              <a:chExt cx="2042517" cy="269505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20009" y="2658241"/>
                <a:ext cx="1777555" cy="85801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nSpc>
                    <a:spcPct val="85000"/>
                  </a:lnSpc>
                </a:pPr>
                <a:r>
                  <a:rPr lang="en-US" dirty="0">
                    <a:solidFill>
                      <a:schemeClr val="accent6"/>
                    </a:solidFill>
                  </a:rPr>
                  <a:t>More</a:t>
                </a:r>
                <a:br>
                  <a:rPr lang="en-US" dirty="0">
                    <a:solidFill>
                      <a:schemeClr val="accent6"/>
                    </a:solidFill>
                  </a:rPr>
                </a:br>
                <a:r>
                  <a:rPr lang="en-US" spc="-20" dirty="0">
                    <a:solidFill>
                      <a:schemeClr val="accent2"/>
                    </a:solidFill>
                    <a:latin typeface="Arial Black" panose="020B0A04020102020204" pitchFamily="34" charset="0"/>
                  </a:rPr>
                  <a:t>Telling</a:t>
                </a: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49971"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49" name="Rectangle 48">
                <a:extLst>
                  <a:ext uri="{FF2B5EF4-FFF2-40B4-BE49-F238E27FC236}">
                    <a16:creationId xmlns:a16="http://schemas.microsoft.com/office/drawing/2014/main" id="{0D286B77-1F07-433D-9E4F-5760B7BA6DA8}"/>
                  </a:ext>
                </a:extLst>
              </p:cNvPr>
              <p:cNvSpPr/>
              <p:nvPr/>
            </p:nvSpPr>
            <p:spPr bwMode="gray">
              <a:xfrm>
                <a:off x="9917390" y="4570970"/>
                <a:ext cx="189269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More Tell Assertive than 75% of the population</a:t>
                </a:r>
              </a:p>
            </p:txBody>
          </p:sp>
          <p:cxnSp>
            <p:nvCxnSpPr>
              <p:cNvPr id="50" name="Straight Arrow Connector 49">
                <a:extLst>
                  <a:ext uri="{FF2B5EF4-FFF2-40B4-BE49-F238E27FC236}">
                    <a16:creationId xmlns:a16="http://schemas.microsoft.com/office/drawing/2014/main" id="{210B9B01-F509-4715-AB4B-B18F1D1EC42E}"/>
                  </a:ext>
                </a:extLst>
              </p:cNvPr>
              <p:cNvCxnSpPr>
                <a:cxnSpLocks/>
              </p:cNvCxnSpPr>
              <p:nvPr/>
            </p:nvCxnSpPr>
            <p:spPr>
              <a:xfrm flipV="1">
                <a:off x="9847352" y="3993115"/>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71" name="Oval 70">
              <a:extLst>
                <a:ext uri="{FF2B5EF4-FFF2-40B4-BE49-F238E27FC236}">
                  <a16:creationId xmlns:a16="http://schemas.microsoft.com/office/drawing/2014/main" id="{D9D644F4-1417-4A8D-894C-6149CA005516}"/>
                </a:ext>
              </a:extLst>
            </p:cNvPr>
            <p:cNvSpPr/>
            <p:nvPr/>
          </p:nvSpPr>
          <p:spPr bwMode="gray">
            <a:xfrm flipV="1">
              <a:off x="9768687" y="3874172"/>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sp>
        <p:nvSpPr>
          <p:cNvPr id="51" name="Content Placeholder 2">
            <a:extLst>
              <a:ext uri="{FF2B5EF4-FFF2-40B4-BE49-F238E27FC236}">
                <a16:creationId xmlns:a16="http://schemas.microsoft.com/office/drawing/2014/main" id="{67C84465-5763-4204-A46E-35B75565BF29}"/>
              </a:ext>
            </a:extLst>
          </p:cNvPr>
          <p:cNvSpPr txBox="1">
            <a:spLocks/>
          </p:cNvSpPr>
          <p:nvPr/>
        </p:nvSpPr>
        <p:spPr>
          <a:xfrm>
            <a:off x="4170363" y="228601"/>
            <a:ext cx="7793037" cy="5715000"/>
          </a:xfrm>
          <a:prstGeom prst="rect">
            <a:avLst/>
          </a:prstGeom>
        </p:spPr>
        <p:txBody>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endParaRPr lang="en-US" dirty="0"/>
          </a:p>
        </p:txBody>
      </p:sp>
      <p:sp>
        <p:nvSpPr>
          <p:cNvPr id="41" name="TextBox 40">
            <a:extLst>
              <a:ext uri="{FF2B5EF4-FFF2-40B4-BE49-F238E27FC236}">
                <a16:creationId xmlns:a16="http://schemas.microsoft.com/office/drawing/2014/main" id="{BEEB4183-279F-4BB2-9DE7-8D28E674D286}"/>
              </a:ext>
            </a:extLst>
          </p:cNvPr>
          <p:cNvSpPr txBox="1"/>
          <p:nvPr/>
        </p:nvSpPr>
        <p:spPr>
          <a:xfrm>
            <a:off x="1944878" y="2455849"/>
            <a:ext cx="166712" cy="276999"/>
          </a:xfrm>
          <a:prstGeom prst="rect">
            <a:avLst/>
          </a:prstGeom>
          <a:noFill/>
        </p:spPr>
        <p:txBody>
          <a:bodyPr wrap="none" lIns="0" tIns="0" rIns="0" bIns="0" rtlCol="0">
            <a:spAutoFit/>
          </a:bodyPr>
          <a:lstStyle/>
          <a:p>
            <a:pPr algn="l"/>
            <a:r>
              <a:rPr lang="en-US" b="1" dirty="0"/>
              <a:t>D</a:t>
            </a:r>
          </a:p>
        </p:txBody>
      </p:sp>
      <p:sp>
        <p:nvSpPr>
          <p:cNvPr id="42" name="TextBox 41">
            <a:extLst>
              <a:ext uri="{FF2B5EF4-FFF2-40B4-BE49-F238E27FC236}">
                <a16:creationId xmlns:a16="http://schemas.microsoft.com/office/drawing/2014/main" id="{645AE42D-6BCD-491A-8D8C-34640F75B90F}"/>
              </a:ext>
            </a:extLst>
          </p:cNvPr>
          <p:cNvSpPr txBox="1"/>
          <p:nvPr/>
        </p:nvSpPr>
        <p:spPr>
          <a:xfrm>
            <a:off x="4526710" y="2455849"/>
            <a:ext cx="166712" cy="276999"/>
          </a:xfrm>
          <a:prstGeom prst="rect">
            <a:avLst/>
          </a:prstGeom>
          <a:noFill/>
        </p:spPr>
        <p:txBody>
          <a:bodyPr wrap="none" lIns="0" tIns="0" rIns="0" bIns="0" rtlCol="0">
            <a:spAutoFit/>
          </a:bodyPr>
          <a:lstStyle/>
          <a:p>
            <a:pPr algn="l"/>
            <a:r>
              <a:rPr lang="en-US" b="1" dirty="0"/>
              <a:t>C</a:t>
            </a:r>
          </a:p>
        </p:txBody>
      </p:sp>
      <p:sp>
        <p:nvSpPr>
          <p:cNvPr id="53" name="TextBox 52">
            <a:extLst>
              <a:ext uri="{FF2B5EF4-FFF2-40B4-BE49-F238E27FC236}">
                <a16:creationId xmlns:a16="http://schemas.microsoft.com/office/drawing/2014/main" id="{54DA3A1F-CFA4-401A-B334-0048BD2C18A8}"/>
              </a:ext>
            </a:extLst>
          </p:cNvPr>
          <p:cNvSpPr txBox="1"/>
          <p:nvPr/>
        </p:nvSpPr>
        <p:spPr>
          <a:xfrm>
            <a:off x="7781878" y="2460924"/>
            <a:ext cx="166712" cy="276999"/>
          </a:xfrm>
          <a:prstGeom prst="rect">
            <a:avLst/>
          </a:prstGeom>
          <a:noFill/>
        </p:spPr>
        <p:txBody>
          <a:bodyPr wrap="none" lIns="0" tIns="0" rIns="0" bIns="0" rtlCol="0">
            <a:spAutoFit/>
          </a:bodyPr>
          <a:lstStyle/>
          <a:p>
            <a:pPr algn="l"/>
            <a:r>
              <a:rPr lang="en-US" b="1" dirty="0"/>
              <a:t>B</a:t>
            </a:r>
          </a:p>
        </p:txBody>
      </p:sp>
      <p:sp>
        <p:nvSpPr>
          <p:cNvPr id="54" name="TextBox 53">
            <a:extLst>
              <a:ext uri="{FF2B5EF4-FFF2-40B4-BE49-F238E27FC236}">
                <a16:creationId xmlns:a16="http://schemas.microsoft.com/office/drawing/2014/main" id="{A601E5CC-F506-4EB4-BCB1-21AA795E6A4B}"/>
              </a:ext>
            </a:extLst>
          </p:cNvPr>
          <p:cNvSpPr txBox="1"/>
          <p:nvPr/>
        </p:nvSpPr>
        <p:spPr>
          <a:xfrm>
            <a:off x="10696725" y="2460923"/>
            <a:ext cx="166712" cy="276999"/>
          </a:xfrm>
          <a:prstGeom prst="rect">
            <a:avLst/>
          </a:prstGeom>
          <a:noFill/>
        </p:spPr>
        <p:txBody>
          <a:bodyPr wrap="none" lIns="0" tIns="0" rIns="0" bIns="0" rtlCol="0">
            <a:spAutoFit/>
          </a:bodyPr>
          <a:lstStyle/>
          <a:p>
            <a:pPr algn="l"/>
            <a:r>
              <a:rPr lang="en-US" b="1" dirty="0"/>
              <a:t>A</a:t>
            </a:r>
          </a:p>
        </p:txBody>
      </p:sp>
    </p:spTree>
    <p:extLst>
      <p:ext uri="{BB962C8B-B14F-4D97-AF65-F5344CB8AC3E}">
        <p14:creationId xmlns:p14="http://schemas.microsoft.com/office/powerpoint/2010/main" val="1405716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down)">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wipe(down)">
                                      <p:cBhvr>
                                        <p:cTn id="26" dur="500"/>
                                        <p:tgtEl>
                                          <p:spTgt spid="5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53" grpId="0"/>
      <p:bldP spid="5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a:xfrm>
            <a:off x="563399" y="228600"/>
            <a:ext cx="3514889" cy="1995488"/>
          </a:xfrm>
        </p:spPr>
        <p:txBody>
          <a:bodyPr/>
          <a:lstStyle/>
          <a:p>
            <a:r>
              <a:rPr lang="en-US" dirty="0"/>
              <a:t>Responsiveness</a:t>
            </a: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p:txBody>
          <a:bodyPr/>
          <a:lstStyle/>
          <a:p>
            <a:r>
              <a:rPr lang="en-US" dirty="0"/>
              <a:t> </a:t>
            </a:r>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a:xfrm>
            <a:off x="563401" y="2352675"/>
            <a:ext cx="3514888" cy="3590926"/>
          </a:xfrm>
        </p:spPr>
        <p:txBody>
          <a:bodyPr/>
          <a:lstStyle/>
          <a:p>
            <a:r>
              <a:rPr lang="en-US" sz="2200" dirty="0">
                <a:solidFill>
                  <a:schemeClr val="tx2"/>
                </a:solidFill>
              </a:rPr>
              <a:t>The degree to which a person tends to control or display emotions.</a:t>
            </a:r>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p:txBody>
          <a:bodyPr/>
          <a:lstStyle/>
          <a:p>
            <a:pPr algn="l"/>
            <a:r>
              <a:rPr lang="en-US" dirty="0"/>
              <a:t>© The TRACOM Corporation. All Rights Reserved.</a:t>
            </a:r>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p:txBody>
          <a:bodyPr/>
          <a:lstStyle/>
          <a:p>
            <a:fld id="{1B1CF60C-C85D-47C0-8597-E3BF95F18FA3}" type="slidenum">
              <a:rPr lang="en-US" smtClean="0">
                <a:solidFill>
                  <a:srgbClr val="898989"/>
                </a:solidFill>
              </a:rPr>
              <a:pPr/>
              <a:t>47</a:t>
            </a:fld>
            <a:endParaRPr lang="en-US" dirty="0">
              <a:solidFill>
                <a:srgbClr val="898989"/>
              </a:solidFill>
            </a:endParaRPr>
          </a:p>
        </p:txBody>
      </p:sp>
      <p:grpSp>
        <p:nvGrpSpPr>
          <p:cNvPr id="28" name="Group 27">
            <a:extLst>
              <a:ext uri="{FF2B5EF4-FFF2-40B4-BE49-F238E27FC236}">
                <a16:creationId xmlns:a16="http://schemas.microsoft.com/office/drawing/2014/main" id="{192A5730-2169-4B1A-A244-54DB6D85C33D}"/>
              </a:ext>
            </a:extLst>
          </p:cNvPr>
          <p:cNvGrpSpPr/>
          <p:nvPr/>
        </p:nvGrpSpPr>
        <p:grpSpPr>
          <a:xfrm>
            <a:off x="5660037" y="682304"/>
            <a:ext cx="6068413" cy="836611"/>
            <a:chOff x="5660037" y="723072"/>
            <a:chExt cx="6068413" cy="836611"/>
          </a:xfrm>
        </p:grpSpPr>
        <p:grpSp>
          <p:nvGrpSpPr>
            <p:cNvPr id="22" name="Group 21">
              <a:extLst>
                <a:ext uri="{FF2B5EF4-FFF2-40B4-BE49-F238E27FC236}">
                  <a16:creationId xmlns:a16="http://schemas.microsoft.com/office/drawing/2014/main" id="{E42832B6-C3A9-47FB-83A3-5D1D5E7DA804}"/>
                </a:ext>
              </a:extLst>
            </p:cNvPr>
            <p:cNvGrpSpPr/>
            <p:nvPr/>
          </p:nvGrpSpPr>
          <p:grpSpPr>
            <a:xfrm>
              <a:off x="5660037" y="723072"/>
              <a:ext cx="2493363" cy="836611"/>
              <a:chOff x="6619875" y="1067878"/>
              <a:chExt cx="2493363"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182880" rIns="45720" rtlCol="0" anchor="ctr"/>
              <a:lstStyle/>
              <a:p>
                <a:pPr>
                  <a:lnSpc>
                    <a:spcPct val="85000"/>
                  </a:lnSpc>
                </a:pPr>
                <a:r>
                  <a:rPr lang="en-US" sz="1800" dirty="0">
                    <a:solidFill>
                      <a:schemeClr val="accent6"/>
                    </a:solidFill>
                  </a:rPr>
                  <a:t>More</a:t>
                </a:r>
                <a:br>
                  <a:rPr lang="en-US" spc="-20" dirty="0">
                    <a:solidFill>
                      <a:schemeClr val="accent1"/>
                    </a:solidFill>
                    <a:latin typeface="Arial Black" panose="020B0A04020102020204" pitchFamily="34" charset="0"/>
                  </a:rPr>
                </a:br>
                <a:r>
                  <a:rPr lang="en-US" spc="-20" dirty="0">
                    <a:solidFill>
                      <a:schemeClr val="accent2"/>
                    </a:solidFill>
                    <a:latin typeface="Arial Black" panose="020B0A04020102020204" pitchFamily="34" charset="0"/>
                  </a:rPr>
                  <a:t>Controlling</a:t>
                </a: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sp>
          <p:nvSpPr>
            <p:cNvPr id="9" name="TextBox 8">
              <a:extLst>
                <a:ext uri="{FF2B5EF4-FFF2-40B4-BE49-F238E27FC236}">
                  <a16:creationId xmlns:a16="http://schemas.microsoft.com/office/drawing/2014/main" id="{198B8102-60F6-439A-B4D3-319E42B0DBA8}"/>
                </a:ext>
              </a:extLst>
            </p:cNvPr>
            <p:cNvSpPr txBox="1"/>
            <p:nvPr/>
          </p:nvSpPr>
          <p:spPr>
            <a:xfrm>
              <a:off x="8350250" y="723072"/>
              <a:ext cx="3378200" cy="836611"/>
            </a:xfrm>
            <a:prstGeom prst="rect">
              <a:avLst/>
            </a:prstGeom>
            <a:noFill/>
          </p:spPr>
          <p:txBody>
            <a:bodyPr wrap="square" lIns="0" tIns="0" rIns="0" bIns="0" rtlCol="0" anchor="ctr">
              <a:noAutofit/>
            </a:bodyPr>
            <a:lstStyle/>
            <a:p>
              <a:pPr algn="l"/>
              <a:r>
                <a:rPr lang="en-US" dirty="0"/>
                <a:t>More Control Responsive than 75% of the population</a:t>
              </a:r>
            </a:p>
          </p:txBody>
        </p:sp>
      </p:grpSp>
      <p:grpSp>
        <p:nvGrpSpPr>
          <p:cNvPr id="14" name="Group 13">
            <a:extLst>
              <a:ext uri="{FF2B5EF4-FFF2-40B4-BE49-F238E27FC236}">
                <a16:creationId xmlns:a16="http://schemas.microsoft.com/office/drawing/2014/main" id="{58E2CBAF-8773-4269-8452-5BBD7BAFD382}"/>
              </a:ext>
            </a:extLst>
          </p:cNvPr>
          <p:cNvGrpSpPr/>
          <p:nvPr/>
        </p:nvGrpSpPr>
        <p:grpSpPr>
          <a:xfrm>
            <a:off x="5660037" y="2036814"/>
            <a:ext cx="6068413" cy="836611"/>
            <a:chOff x="5660037" y="1917148"/>
            <a:chExt cx="6068413" cy="836611"/>
          </a:xfrm>
        </p:grpSpPr>
        <p:grpSp>
          <p:nvGrpSpPr>
            <p:cNvPr id="23" name="Group 22">
              <a:extLst>
                <a:ext uri="{FF2B5EF4-FFF2-40B4-BE49-F238E27FC236}">
                  <a16:creationId xmlns:a16="http://schemas.microsoft.com/office/drawing/2014/main" id="{9DAAA455-C246-40F5-82A8-3EE3CDBF3695}"/>
                </a:ext>
              </a:extLst>
            </p:cNvPr>
            <p:cNvGrpSpPr/>
            <p:nvPr/>
          </p:nvGrpSpPr>
          <p:grpSpPr>
            <a:xfrm>
              <a:off x="5660037" y="1917148"/>
              <a:ext cx="2493363" cy="836611"/>
              <a:chOff x="6624990" y="2020889"/>
              <a:chExt cx="2493363"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182880" rIns="45720" rtlCol="0" anchor="ctr"/>
              <a:lstStyle/>
              <a:p>
                <a:pPr>
                  <a:lnSpc>
                    <a:spcPct val="85000"/>
                  </a:lnSpc>
                </a:pPr>
                <a:r>
                  <a:rPr lang="en-US" spc="-20" dirty="0">
                    <a:solidFill>
                      <a:schemeClr val="accent2"/>
                    </a:solidFill>
                    <a:latin typeface="Arial Black" panose="020B0A04020102020204" pitchFamily="34" charset="0"/>
                  </a:rPr>
                  <a:t>Controlling</a:t>
                </a:r>
              </a:p>
              <a:p>
                <a:pPr>
                  <a:lnSpc>
                    <a:spcPct val="85000"/>
                  </a:lnSpc>
                </a:pPr>
                <a:r>
                  <a:rPr lang="en-US" dirty="0">
                    <a:solidFill>
                      <a:schemeClr val="accent6"/>
                    </a:solidFill>
                  </a:rPr>
                  <a:t>with some</a:t>
                </a:r>
                <a:br>
                  <a:rPr lang="en-US" dirty="0">
                    <a:solidFill>
                      <a:schemeClr val="accent6"/>
                    </a:solidFill>
                  </a:rPr>
                </a:br>
                <a:r>
                  <a:rPr lang="en-US" spc="-20" dirty="0">
                    <a:solidFill>
                      <a:schemeClr val="accent2"/>
                    </a:solidFill>
                  </a:rPr>
                  <a:t>Emoting</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sp>
          <p:nvSpPr>
            <p:cNvPr id="25" name="TextBox 24">
              <a:extLst>
                <a:ext uri="{FF2B5EF4-FFF2-40B4-BE49-F238E27FC236}">
                  <a16:creationId xmlns:a16="http://schemas.microsoft.com/office/drawing/2014/main" id="{9F798901-29FC-4C59-90B7-E4CEDD1CB198}"/>
                </a:ext>
              </a:extLst>
            </p:cNvPr>
            <p:cNvSpPr txBox="1"/>
            <p:nvPr/>
          </p:nvSpPr>
          <p:spPr>
            <a:xfrm>
              <a:off x="8350250" y="1917148"/>
              <a:ext cx="3378200" cy="836611"/>
            </a:xfrm>
            <a:prstGeom prst="rect">
              <a:avLst/>
            </a:prstGeom>
            <a:noFill/>
          </p:spPr>
          <p:txBody>
            <a:bodyPr wrap="square" lIns="0" tIns="0" rIns="0" bIns="0" rtlCol="0" anchor="ctr">
              <a:noAutofit/>
            </a:bodyPr>
            <a:lstStyle/>
            <a:p>
              <a:pPr algn="l"/>
              <a:r>
                <a:rPr lang="en-US" dirty="0"/>
                <a:t>More Control Responsive than 50% of the population</a:t>
              </a:r>
            </a:p>
          </p:txBody>
        </p:sp>
      </p:grpSp>
      <p:grpSp>
        <p:nvGrpSpPr>
          <p:cNvPr id="13" name="Group 12">
            <a:extLst>
              <a:ext uri="{FF2B5EF4-FFF2-40B4-BE49-F238E27FC236}">
                <a16:creationId xmlns:a16="http://schemas.microsoft.com/office/drawing/2014/main" id="{2D553880-D618-499F-9D48-2AAC0BC6E4B0}"/>
              </a:ext>
            </a:extLst>
          </p:cNvPr>
          <p:cNvGrpSpPr/>
          <p:nvPr/>
        </p:nvGrpSpPr>
        <p:grpSpPr>
          <a:xfrm>
            <a:off x="5660037" y="3391324"/>
            <a:ext cx="6087463" cy="836611"/>
            <a:chOff x="5660037" y="3111224"/>
            <a:chExt cx="6087463" cy="836611"/>
          </a:xfrm>
        </p:grpSpPr>
        <p:grpSp>
          <p:nvGrpSpPr>
            <p:cNvPr id="24" name="Group 23">
              <a:extLst>
                <a:ext uri="{FF2B5EF4-FFF2-40B4-BE49-F238E27FC236}">
                  <a16:creationId xmlns:a16="http://schemas.microsoft.com/office/drawing/2014/main" id="{A1CC8CCB-C56F-4FE8-A8E2-C4C10D274766}"/>
                </a:ext>
              </a:extLst>
            </p:cNvPr>
            <p:cNvGrpSpPr/>
            <p:nvPr/>
          </p:nvGrpSpPr>
          <p:grpSpPr>
            <a:xfrm>
              <a:off x="5660037" y="3111224"/>
              <a:ext cx="2493363" cy="836611"/>
              <a:chOff x="6619875" y="2921246"/>
              <a:chExt cx="2493363"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182880" rIns="45720" rtlCol="0" anchor="ctr"/>
              <a:lstStyle/>
              <a:p>
                <a:pPr>
                  <a:lnSpc>
                    <a:spcPct val="85000"/>
                  </a:lnSpc>
                </a:pPr>
                <a:r>
                  <a:rPr lang="en-US" spc="-20" dirty="0">
                    <a:solidFill>
                      <a:schemeClr val="accent2"/>
                    </a:solidFill>
                    <a:latin typeface="Arial Black" panose="020B0A04020102020204" pitchFamily="34" charset="0"/>
                  </a:rPr>
                  <a:t>Emoting</a:t>
                </a:r>
              </a:p>
              <a:p>
                <a:pPr>
                  <a:lnSpc>
                    <a:spcPct val="85000"/>
                  </a:lnSpc>
                </a:pPr>
                <a:r>
                  <a:rPr lang="en-US" dirty="0">
                    <a:solidFill>
                      <a:schemeClr val="accent6"/>
                    </a:solidFill>
                  </a:rPr>
                  <a:t>with some</a:t>
                </a:r>
                <a:br>
                  <a:rPr lang="en-US" dirty="0">
                    <a:solidFill>
                      <a:schemeClr val="accent6"/>
                    </a:solidFill>
                  </a:rPr>
                </a:br>
                <a:r>
                  <a:rPr lang="en-US" spc="-20" dirty="0">
                    <a:solidFill>
                      <a:schemeClr val="accent2"/>
                    </a:solidFill>
                  </a:rPr>
                  <a:t>Controlling</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sp>
          <p:nvSpPr>
            <p:cNvPr id="26" name="TextBox 25">
              <a:extLst>
                <a:ext uri="{FF2B5EF4-FFF2-40B4-BE49-F238E27FC236}">
                  <a16:creationId xmlns:a16="http://schemas.microsoft.com/office/drawing/2014/main" id="{2E02BCBC-2639-47C8-B556-0F015F6C42CE}"/>
                </a:ext>
              </a:extLst>
            </p:cNvPr>
            <p:cNvSpPr txBox="1"/>
            <p:nvPr/>
          </p:nvSpPr>
          <p:spPr>
            <a:xfrm>
              <a:off x="8369300" y="3111224"/>
              <a:ext cx="3378200" cy="836611"/>
            </a:xfrm>
            <a:prstGeom prst="rect">
              <a:avLst/>
            </a:prstGeom>
            <a:noFill/>
          </p:spPr>
          <p:txBody>
            <a:bodyPr wrap="square" lIns="0" tIns="0" rIns="0" bIns="0" rtlCol="0" anchor="ctr">
              <a:noAutofit/>
            </a:bodyPr>
            <a:lstStyle/>
            <a:p>
              <a:pPr algn="l"/>
              <a:r>
                <a:rPr lang="en-US" dirty="0"/>
                <a:t>More Emote Responsive than 50% of the population</a:t>
              </a:r>
            </a:p>
          </p:txBody>
        </p:sp>
      </p:grpSp>
      <p:grpSp>
        <p:nvGrpSpPr>
          <p:cNvPr id="10" name="Group 9">
            <a:extLst>
              <a:ext uri="{FF2B5EF4-FFF2-40B4-BE49-F238E27FC236}">
                <a16:creationId xmlns:a16="http://schemas.microsoft.com/office/drawing/2014/main" id="{E2877A92-27D2-4E89-B385-2A8B50D5CFA6}"/>
              </a:ext>
            </a:extLst>
          </p:cNvPr>
          <p:cNvGrpSpPr/>
          <p:nvPr/>
        </p:nvGrpSpPr>
        <p:grpSpPr>
          <a:xfrm>
            <a:off x="5660037" y="4745834"/>
            <a:ext cx="6068413" cy="836611"/>
            <a:chOff x="5660037" y="4305300"/>
            <a:chExt cx="6068413" cy="836611"/>
          </a:xfrm>
        </p:grpSpPr>
        <p:grpSp>
          <p:nvGrpSpPr>
            <p:cNvPr id="21" name="Group 20">
              <a:extLst>
                <a:ext uri="{FF2B5EF4-FFF2-40B4-BE49-F238E27FC236}">
                  <a16:creationId xmlns:a16="http://schemas.microsoft.com/office/drawing/2014/main" id="{232B3D1E-0E3A-404D-872C-04755308C78E}"/>
                </a:ext>
              </a:extLst>
            </p:cNvPr>
            <p:cNvGrpSpPr/>
            <p:nvPr/>
          </p:nvGrpSpPr>
          <p:grpSpPr>
            <a:xfrm>
              <a:off x="5660037" y="4305300"/>
              <a:ext cx="2493363" cy="836611"/>
              <a:chOff x="6619875" y="3822472"/>
              <a:chExt cx="2493363"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182880" rIns="45720" rtlCol="0" anchor="ctr"/>
              <a:lstStyle/>
              <a:p>
                <a:pPr>
                  <a:lnSpc>
                    <a:spcPct val="85000"/>
                  </a:lnSpc>
                </a:pPr>
                <a:r>
                  <a:rPr lang="en-US" sz="1800" dirty="0">
                    <a:solidFill>
                      <a:schemeClr val="accent6"/>
                    </a:solidFill>
                  </a:rPr>
                  <a:t>More</a:t>
                </a:r>
                <a:br>
                  <a:rPr lang="en-US" sz="1800" dirty="0">
                    <a:solidFill>
                      <a:schemeClr val="accent6"/>
                    </a:solidFill>
                  </a:rPr>
                </a:br>
                <a:r>
                  <a:rPr lang="en-US" spc="-20" dirty="0">
                    <a:solidFill>
                      <a:schemeClr val="accent2"/>
                    </a:solidFill>
                    <a:latin typeface="Arial Black" panose="020B0A04020102020204" pitchFamily="34" charset="0"/>
                  </a:rPr>
                  <a:t>Emoting</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sp>
          <p:nvSpPr>
            <p:cNvPr id="27" name="TextBox 26">
              <a:extLst>
                <a:ext uri="{FF2B5EF4-FFF2-40B4-BE49-F238E27FC236}">
                  <a16:creationId xmlns:a16="http://schemas.microsoft.com/office/drawing/2014/main" id="{E2EE91D7-0C7C-44DB-9DBE-1351CE65BB9D}"/>
                </a:ext>
              </a:extLst>
            </p:cNvPr>
            <p:cNvSpPr txBox="1"/>
            <p:nvPr/>
          </p:nvSpPr>
          <p:spPr>
            <a:xfrm>
              <a:off x="8350250" y="4305300"/>
              <a:ext cx="3378200" cy="836611"/>
            </a:xfrm>
            <a:prstGeom prst="rect">
              <a:avLst/>
            </a:prstGeom>
            <a:noFill/>
          </p:spPr>
          <p:txBody>
            <a:bodyPr wrap="square" lIns="0" tIns="0" rIns="0" bIns="0" rtlCol="0" anchor="ctr">
              <a:noAutofit/>
            </a:bodyPr>
            <a:lstStyle/>
            <a:p>
              <a:pPr algn="l"/>
              <a:r>
                <a:rPr lang="en-US" dirty="0"/>
                <a:t>More Emote Responsive than 75% of the population</a:t>
              </a:r>
            </a:p>
          </p:txBody>
        </p:sp>
      </p:grpSp>
      <p:sp>
        <p:nvSpPr>
          <p:cNvPr id="29" name="TextBox 28">
            <a:extLst>
              <a:ext uri="{FF2B5EF4-FFF2-40B4-BE49-F238E27FC236}">
                <a16:creationId xmlns:a16="http://schemas.microsoft.com/office/drawing/2014/main" id="{AC4C3919-0CE2-439F-8B2F-454BD8117714}"/>
              </a:ext>
            </a:extLst>
          </p:cNvPr>
          <p:cNvSpPr txBox="1"/>
          <p:nvPr/>
        </p:nvSpPr>
        <p:spPr>
          <a:xfrm>
            <a:off x="6990709" y="377591"/>
            <a:ext cx="128240" cy="276999"/>
          </a:xfrm>
          <a:prstGeom prst="rect">
            <a:avLst/>
          </a:prstGeom>
          <a:noFill/>
        </p:spPr>
        <p:txBody>
          <a:bodyPr wrap="none" lIns="0" tIns="0" rIns="0" bIns="0" rtlCol="0">
            <a:spAutoFit/>
          </a:bodyPr>
          <a:lstStyle/>
          <a:p>
            <a:pPr algn="l"/>
            <a:r>
              <a:rPr lang="en-US" b="1" dirty="0"/>
              <a:t>1</a:t>
            </a:r>
          </a:p>
        </p:txBody>
      </p:sp>
      <p:sp>
        <p:nvSpPr>
          <p:cNvPr id="30" name="TextBox 29">
            <a:extLst>
              <a:ext uri="{FF2B5EF4-FFF2-40B4-BE49-F238E27FC236}">
                <a16:creationId xmlns:a16="http://schemas.microsoft.com/office/drawing/2014/main" id="{78D9B7CE-07F1-4F2C-91C0-F8D2486AFFC7}"/>
              </a:ext>
            </a:extLst>
          </p:cNvPr>
          <p:cNvSpPr txBox="1"/>
          <p:nvPr/>
        </p:nvSpPr>
        <p:spPr>
          <a:xfrm>
            <a:off x="6990709" y="1735878"/>
            <a:ext cx="128240" cy="276999"/>
          </a:xfrm>
          <a:prstGeom prst="rect">
            <a:avLst/>
          </a:prstGeom>
          <a:noFill/>
        </p:spPr>
        <p:txBody>
          <a:bodyPr wrap="none" lIns="0" tIns="0" rIns="0" bIns="0" rtlCol="0">
            <a:spAutoFit/>
          </a:bodyPr>
          <a:lstStyle/>
          <a:p>
            <a:pPr algn="l"/>
            <a:r>
              <a:rPr lang="en-US" b="1" dirty="0"/>
              <a:t>2</a:t>
            </a:r>
          </a:p>
        </p:txBody>
      </p:sp>
      <p:sp>
        <p:nvSpPr>
          <p:cNvPr id="31" name="TextBox 30">
            <a:extLst>
              <a:ext uri="{FF2B5EF4-FFF2-40B4-BE49-F238E27FC236}">
                <a16:creationId xmlns:a16="http://schemas.microsoft.com/office/drawing/2014/main" id="{353DAB5B-3F17-45A2-90D7-71305B7F4A22}"/>
              </a:ext>
            </a:extLst>
          </p:cNvPr>
          <p:cNvSpPr txBox="1"/>
          <p:nvPr/>
        </p:nvSpPr>
        <p:spPr>
          <a:xfrm>
            <a:off x="6990709" y="3097959"/>
            <a:ext cx="128240" cy="276999"/>
          </a:xfrm>
          <a:prstGeom prst="rect">
            <a:avLst/>
          </a:prstGeom>
          <a:noFill/>
        </p:spPr>
        <p:txBody>
          <a:bodyPr wrap="none" lIns="0" tIns="0" rIns="0" bIns="0" rtlCol="0">
            <a:spAutoFit/>
          </a:bodyPr>
          <a:lstStyle/>
          <a:p>
            <a:pPr algn="l"/>
            <a:r>
              <a:rPr lang="en-US" b="1" dirty="0"/>
              <a:t>3</a:t>
            </a:r>
          </a:p>
        </p:txBody>
      </p:sp>
      <p:sp>
        <p:nvSpPr>
          <p:cNvPr id="32" name="TextBox 31">
            <a:extLst>
              <a:ext uri="{FF2B5EF4-FFF2-40B4-BE49-F238E27FC236}">
                <a16:creationId xmlns:a16="http://schemas.microsoft.com/office/drawing/2014/main" id="{70A9AA6F-F6A0-41F5-B1DD-F96A13D116DD}"/>
              </a:ext>
            </a:extLst>
          </p:cNvPr>
          <p:cNvSpPr txBox="1"/>
          <p:nvPr/>
        </p:nvSpPr>
        <p:spPr>
          <a:xfrm>
            <a:off x="6990709" y="4468835"/>
            <a:ext cx="128240" cy="276999"/>
          </a:xfrm>
          <a:prstGeom prst="rect">
            <a:avLst/>
          </a:prstGeom>
          <a:noFill/>
        </p:spPr>
        <p:txBody>
          <a:bodyPr wrap="none" lIns="0" tIns="0" rIns="0" bIns="0" rtlCol="0">
            <a:spAutoFit/>
          </a:bodyPr>
          <a:lstStyle/>
          <a:p>
            <a:pPr algn="l"/>
            <a:r>
              <a:rPr lang="en-US" b="1" dirty="0"/>
              <a:t>4</a:t>
            </a:r>
          </a:p>
        </p:txBody>
      </p:sp>
      <p:sp>
        <p:nvSpPr>
          <p:cNvPr id="38" name="Content Placeholder 2">
            <a:extLst>
              <a:ext uri="{FF2B5EF4-FFF2-40B4-BE49-F238E27FC236}">
                <a16:creationId xmlns:a16="http://schemas.microsoft.com/office/drawing/2014/main" id="{93371FDF-7ABC-49B9-96F5-333A8FA59843}"/>
              </a:ext>
            </a:extLst>
          </p:cNvPr>
          <p:cNvSpPr txBox="1">
            <a:spLocks/>
          </p:cNvSpPr>
          <p:nvPr/>
        </p:nvSpPr>
        <p:spPr>
          <a:xfrm>
            <a:off x="4170364" y="228601"/>
            <a:ext cx="1426668" cy="5715000"/>
          </a:xfrm>
          <a:prstGeom prst="rect">
            <a:avLst/>
          </a:prstGeom>
          <a:solidFill>
            <a:srgbClr val="ECECEC"/>
          </a:solidFill>
        </p:spPr>
        <p:txBody>
          <a:bodyPr vert="horz" lIns="91440" tIns="91440" rIns="91440" bIns="91440" rtlCol="0">
            <a:noAutofit/>
          </a:bodyPr>
          <a:lstStyle>
            <a:lvl1pPr marL="0" indent="0" algn="l" defTabSz="914400" rtl="0" eaLnBrk="1" latinLnBrk="0" hangingPunct="1">
              <a:lnSpc>
                <a:spcPct val="90000"/>
              </a:lnSpc>
              <a:spcBef>
                <a:spcPts val="1000"/>
              </a:spcBef>
              <a:spcAft>
                <a:spcPts val="500"/>
              </a:spcAft>
              <a:buFont typeface="Georgia Pro" panose="02040502050405020303" pitchFamily="18"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US"/>
              <a:t> </a:t>
            </a:r>
            <a:endParaRPr lang="en-US" dirty="0"/>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2475371"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algn="ctr">
              <a:lnSpc>
                <a:spcPct val="85000"/>
              </a:lnSpc>
            </a:pPr>
            <a:endParaRPr lang="en-US" dirty="0" err="1">
              <a:solidFill>
                <a:schemeClr val="bg1"/>
              </a:solidFill>
            </a:endParaRPr>
          </a:p>
        </p:txBody>
      </p:sp>
    </p:spTree>
    <p:extLst>
      <p:ext uri="{BB962C8B-B14F-4D97-AF65-F5344CB8AC3E}">
        <p14:creationId xmlns:p14="http://schemas.microsoft.com/office/powerpoint/2010/main" val="1876239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ppt_x</p:attrName>
                                        </p:attrNameLst>
                                      </p:cBhvr>
                                      <p:tavLst>
                                        <p:tav tm="0">
                                          <p:val>
                                            <p:strVal val="#ppt_x-#ppt_w*1.125000"/>
                                          </p:val>
                                        </p:tav>
                                        <p:tav tm="100000">
                                          <p:val>
                                            <p:strVal val="#ppt_x"/>
                                          </p:val>
                                        </p:tav>
                                      </p:tavLst>
                                    </p:anim>
                                    <p:animEffect transition="in" filter="wipe(right)">
                                      <p:cBhvr>
                                        <p:cTn id="8" dur="500"/>
                                        <p:tgtEl>
                                          <p:spTgt spid="28"/>
                                        </p:tgtEl>
                                      </p:cBhvr>
                                    </p:animEffect>
                                  </p:childTnLst>
                                </p:cTn>
                              </p:par>
                              <p:par>
                                <p:cTn id="9" presetID="2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p:tgtEl>
                                          <p:spTgt spid="14"/>
                                        </p:tgtEl>
                                        <p:attrNameLst>
                                          <p:attrName>ppt_x</p:attrName>
                                        </p:attrNameLst>
                                      </p:cBhvr>
                                      <p:tavLst>
                                        <p:tav tm="0">
                                          <p:val>
                                            <p:strVal val="#ppt_x-#ppt_w*1.125000"/>
                                          </p:val>
                                        </p:tav>
                                        <p:tav tm="100000">
                                          <p:val>
                                            <p:strVal val="#ppt_x"/>
                                          </p:val>
                                        </p:tav>
                                      </p:tavLst>
                                    </p:anim>
                                    <p:animEffect transition="in" filter="wipe(right)">
                                      <p:cBhvr>
                                        <p:cTn id="17" dur="500"/>
                                        <p:tgtEl>
                                          <p:spTgt spid="1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8"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p:tgtEl>
                                          <p:spTgt spid="10"/>
                                        </p:tgtEl>
                                        <p:attrNameLst>
                                          <p:attrName>ppt_x</p:attrName>
                                        </p:attrNameLst>
                                      </p:cBhvr>
                                      <p:tavLst>
                                        <p:tav tm="0">
                                          <p:val>
                                            <p:strVal val="#ppt_x-#ppt_w*1.125000"/>
                                          </p:val>
                                        </p:tav>
                                        <p:tav tm="100000">
                                          <p:val>
                                            <p:strVal val="#ppt_x"/>
                                          </p:val>
                                        </p:tav>
                                      </p:tavLst>
                                    </p:anim>
                                    <p:animEffect transition="in" filter="wipe(right)">
                                      <p:cBhvr>
                                        <p:cTn id="35" dur="500"/>
                                        <p:tgtEl>
                                          <p:spTgt spid="1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A48CE18-3A6A-2B4E-9709-C3F83B6B72F9}"/>
              </a:ext>
            </a:extLst>
          </p:cNvPr>
          <p:cNvSpPr txBox="1">
            <a:spLocks/>
          </p:cNvSpPr>
          <p:nvPr/>
        </p:nvSpPr>
        <p:spPr>
          <a:xfrm>
            <a:off x="144376" y="6390772"/>
            <a:ext cx="79248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pic>
        <p:nvPicPr>
          <p:cNvPr id="9" name="Picture 8" descr="Graphical user interface, website&#10;&#10;Description automatically generated">
            <a:extLst>
              <a:ext uri="{FF2B5EF4-FFF2-40B4-BE49-F238E27FC236}">
                <a16:creationId xmlns:a16="http://schemas.microsoft.com/office/drawing/2014/main" id="{A837F07D-AB2A-9947-A732-9B0EEC1E3A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679" y="423333"/>
            <a:ext cx="4274561" cy="5537978"/>
          </a:xfrm>
          <a:prstGeom prst="rect">
            <a:avLst/>
          </a:prstGeom>
          <a:ln>
            <a:solidFill>
              <a:schemeClr val="tx1"/>
            </a:solidFill>
          </a:ln>
        </p:spPr>
      </p:pic>
      <p:pic>
        <p:nvPicPr>
          <p:cNvPr id="11" name="Picture 10" descr="Graphical user interface, text&#10;&#10;Description automatically generated with medium confidence">
            <a:extLst>
              <a:ext uri="{FF2B5EF4-FFF2-40B4-BE49-F238E27FC236}">
                <a16:creationId xmlns:a16="http://schemas.microsoft.com/office/drawing/2014/main" id="{1247ABC5-ECA1-C244-8101-051266451C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5145" y="423333"/>
            <a:ext cx="4273960" cy="5537978"/>
          </a:xfrm>
          <a:prstGeom prst="rect">
            <a:avLst/>
          </a:prstGeom>
          <a:ln>
            <a:solidFill>
              <a:schemeClr val="tx1"/>
            </a:solidFill>
          </a:ln>
        </p:spPr>
      </p:pic>
      <p:sp>
        <p:nvSpPr>
          <p:cNvPr id="6" name="Slide Number Placeholder 5">
            <a:extLst>
              <a:ext uri="{FF2B5EF4-FFF2-40B4-BE49-F238E27FC236}">
                <a16:creationId xmlns:a16="http://schemas.microsoft.com/office/drawing/2014/main" id="{BE547E16-B9E3-4742-B5B6-FAB239E091E5}"/>
              </a:ext>
            </a:extLst>
          </p:cNvPr>
          <p:cNvSpPr txBox="1">
            <a:spLocks/>
          </p:cNvSpPr>
          <p:nvPr/>
        </p:nvSpPr>
        <p:spPr>
          <a:xfrm>
            <a:off x="9275620" y="6397335"/>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48</a:t>
            </a:fld>
            <a:endParaRPr lang="en-US" sz="1000" dirty="0">
              <a:solidFill>
                <a:srgbClr val="898989"/>
              </a:solidFill>
            </a:endParaRPr>
          </a:p>
        </p:txBody>
      </p:sp>
    </p:spTree>
    <p:extLst>
      <p:ext uri="{BB962C8B-B14F-4D97-AF65-F5344CB8AC3E}">
        <p14:creationId xmlns:p14="http://schemas.microsoft.com/office/powerpoint/2010/main" val="143832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8BF3AA00-7558-F948-ADC1-4AF6210A1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0450" y="433261"/>
            <a:ext cx="4393146" cy="5686683"/>
          </a:xfrm>
          <a:prstGeom prst="rect">
            <a:avLst/>
          </a:prstGeom>
          <a:ln>
            <a:solidFill>
              <a:schemeClr val="tx1"/>
            </a:solidFill>
          </a:ln>
        </p:spPr>
      </p:pic>
      <p:pic>
        <p:nvPicPr>
          <p:cNvPr id="11" name="Picture 10" descr="Diagram, box and whisker chart&#10;&#10;Description automatically generated with medium confidence">
            <a:extLst>
              <a:ext uri="{FF2B5EF4-FFF2-40B4-BE49-F238E27FC236}">
                <a16:creationId xmlns:a16="http://schemas.microsoft.com/office/drawing/2014/main" id="{3EB76F6E-C76F-6C4F-9DB5-48B01F208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807" y="433261"/>
            <a:ext cx="4393146" cy="5702954"/>
          </a:xfrm>
          <a:prstGeom prst="rect">
            <a:avLst/>
          </a:prstGeom>
          <a:ln>
            <a:solidFill>
              <a:schemeClr val="tx1"/>
            </a:solidFill>
          </a:ln>
        </p:spPr>
      </p:pic>
      <p:sp>
        <p:nvSpPr>
          <p:cNvPr id="4" name="Slide Number Placeholder 5">
            <a:extLst>
              <a:ext uri="{FF2B5EF4-FFF2-40B4-BE49-F238E27FC236}">
                <a16:creationId xmlns:a16="http://schemas.microsoft.com/office/drawing/2014/main" id="{2F4DD269-8F31-4324-B327-2AC343F7716A}"/>
              </a:ext>
            </a:extLst>
          </p:cNvPr>
          <p:cNvSpPr txBox="1">
            <a:spLocks/>
          </p:cNvSpPr>
          <p:nvPr/>
        </p:nvSpPr>
        <p:spPr>
          <a:xfrm>
            <a:off x="9275620" y="6397335"/>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49</a:t>
            </a:fld>
            <a:endParaRPr lang="en-US" sz="1000" dirty="0">
              <a:solidFill>
                <a:srgbClr val="898989"/>
              </a:solidFill>
            </a:endParaRPr>
          </a:p>
        </p:txBody>
      </p:sp>
      <p:sp>
        <p:nvSpPr>
          <p:cNvPr id="5" name="Footer Placeholder 3">
            <a:extLst>
              <a:ext uri="{FF2B5EF4-FFF2-40B4-BE49-F238E27FC236}">
                <a16:creationId xmlns:a16="http://schemas.microsoft.com/office/drawing/2014/main" id="{2E4B45BC-FF3B-4BEC-B845-D90F1D03BD84}"/>
              </a:ext>
            </a:extLst>
          </p:cNvPr>
          <p:cNvSpPr txBox="1">
            <a:spLocks/>
          </p:cNvSpPr>
          <p:nvPr/>
        </p:nvSpPr>
        <p:spPr>
          <a:xfrm>
            <a:off x="144376" y="6390772"/>
            <a:ext cx="79248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spTree>
    <p:extLst>
      <p:ext uri="{BB962C8B-B14F-4D97-AF65-F5344CB8AC3E}">
        <p14:creationId xmlns:p14="http://schemas.microsoft.com/office/powerpoint/2010/main" val="3605685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a:lstStyle/>
          <a:p>
            <a:r>
              <a:rPr lang="en-US" dirty="0">
                <a:solidFill>
                  <a:schemeClr val="accent2"/>
                </a:solidFill>
              </a:rPr>
              <a:t>Introductions</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a:lstStyle/>
          <a:p>
            <a:pPr>
              <a:defRPr/>
            </a:pPr>
            <a:r>
              <a:rPr lang="en-US" altLang="en-US" sz="2400" kern="0" dirty="0">
                <a:ea typeface="Arial" panose="020B0604020202020204" pitchFamily="34" charset="0"/>
              </a:rPr>
              <a:t>Name</a:t>
            </a:r>
          </a:p>
          <a:p>
            <a:pPr>
              <a:defRPr/>
            </a:pPr>
            <a:r>
              <a:rPr lang="en-US" altLang="en-US" sz="2400" kern="0" dirty="0">
                <a:ea typeface="Arial" panose="020B0604020202020204" pitchFamily="34" charset="0"/>
              </a:rPr>
              <a:t>Job Role</a:t>
            </a:r>
          </a:p>
          <a:p>
            <a:pPr>
              <a:defRPr/>
            </a:pPr>
            <a:r>
              <a:rPr lang="en-US" altLang="en-US" sz="2400" kern="0" dirty="0">
                <a:ea typeface="Arial" panose="020B0604020202020204" pitchFamily="34" charset="0"/>
              </a:rPr>
              <a:t>Anonymous Customer – What is Most Frustrating</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5</a:t>
            </a:fld>
            <a:endParaRPr lang="en-US"/>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35848549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timeline&#10;&#10;Description automatically generated">
            <a:extLst>
              <a:ext uri="{FF2B5EF4-FFF2-40B4-BE49-F238E27FC236}">
                <a16:creationId xmlns:a16="http://schemas.microsoft.com/office/drawing/2014/main" id="{74294B73-B2E1-F14C-88AF-BFFFC3668A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257" y="423334"/>
            <a:ext cx="4266333" cy="5554133"/>
          </a:xfrm>
          <a:prstGeom prst="rect">
            <a:avLst/>
          </a:prstGeom>
          <a:ln>
            <a:solidFill>
              <a:schemeClr val="tx1"/>
            </a:solidFill>
          </a:ln>
        </p:spPr>
      </p:pic>
      <p:pic>
        <p:nvPicPr>
          <p:cNvPr id="11" name="Picture 10" descr="Graphical user interface, text, application&#10;&#10;Description automatically generated">
            <a:extLst>
              <a:ext uri="{FF2B5EF4-FFF2-40B4-BE49-F238E27FC236}">
                <a16:creationId xmlns:a16="http://schemas.microsoft.com/office/drawing/2014/main" id="{5E4947D8-8498-B142-82CD-B79E04401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3652" y="423334"/>
            <a:ext cx="4286428" cy="5554133"/>
          </a:xfrm>
          <a:prstGeom prst="rect">
            <a:avLst/>
          </a:prstGeom>
          <a:ln>
            <a:solidFill>
              <a:schemeClr val="tx1"/>
            </a:solidFill>
          </a:ln>
        </p:spPr>
      </p:pic>
      <p:sp>
        <p:nvSpPr>
          <p:cNvPr id="4" name="Slide Number Placeholder 5">
            <a:extLst>
              <a:ext uri="{FF2B5EF4-FFF2-40B4-BE49-F238E27FC236}">
                <a16:creationId xmlns:a16="http://schemas.microsoft.com/office/drawing/2014/main" id="{52E61DC4-A822-46BF-B881-7814549CAB08}"/>
              </a:ext>
            </a:extLst>
          </p:cNvPr>
          <p:cNvSpPr txBox="1">
            <a:spLocks/>
          </p:cNvSpPr>
          <p:nvPr/>
        </p:nvSpPr>
        <p:spPr>
          <a:xfrm>
            <a:off x="9275620" y="6397335"/>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50</a:t>
            </a:fld>
            <a:endParaRPr lang="en-US" sz="1000" dirty="0">
              <a:solidFill>
                <a:srgbClr val="898989"/>
              </a:solidFill>
            </a:endParaRPr>
          </a:p>
        </p:txBody>
      </p:sp>
      <p:sp>
        <p:nvSpPr>
          <p:cNvPr id="5" name="Footer Placeholder 3">
            <a:extLst>
              <a:ext uri="{FF2B5EF4-FFF2-40B4-BE49-F238E27FC236}">
                <a16:creationId xmlns:a16="http://schemas.microsoft.com/office/drawing/2014/main" id="{E5841E2A-832B-47BE-B469-5016BAA09B3E}"/>
              </a:ext>
            </a:extLst>
          </p:cNvPr>
          <p:cNvSpPr txBox="1">
            <a:spLocks/>
          </p:cNvSpPr>
          <p:nvPr/>
        </p:nvSpPr>
        <p:spPr>
          <a:xfrm>
            <a:off x="144376" y="6390772"/>
            <a:ext cx="79248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spTree>
    <p:extLst>
      <p:ext uri="{BB962C8B-B14F-4D97-AF65-F5344CB8AC3E}">
        <p14:creationId xmlns:p14="http://schemas.microsoft.com/office/powerpoint/2010/main" val="8088316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57ED7A77-670A-1A4A-91AE-19EA66D49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986" y="394892"/>
            <a:ext cx="4428127" cy="5729555"/>
          </a:xfrm>
          <a:prstGeom prst="rect">
            <a:avLst/>
          </a:prstGeom>
          <a:ln>
            <a:solidFill>
              <a:schemeClr val="tx1"/>
            </a:solidFill>
          </a:ln>
        </p:spPr>
      </p:pic>
      <p:pic>
        <p:nvPicPr>
          <p:cNvPr id="11" name="Picture 10" descr="Graphical user interface, text, application&#10;&#10;Description automatically generated">
            <a:extLst>
              <a:ext uri="{FF2B5EF4-FFF2-40B4-BE49-F238E27FC236}">
                <a16:creationId xmlns:a16="http://schemas.microsoft.com/office/drawing/2014/main" id="{50D0BA84-697F-2040-9700-E5932CC6C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5917" y="394892"/>
            <a:ext cx="4421810" cy="5729555"/>
          </a:xfrm>
          <a:prstGeom prst="rect">
            <a:avLst/>
          </a:prstGeom>
          <a:ln>
            <a:solidFill>
              <a:schemeClr val="tx1"/>
            </a:solidFill>
          </a:ln>
        </p:spPr>
      </p:pic>
      <p:sp>
        <p:nvSpPr>
          <p:cNvPr id="4" name="Slide Number Placeholder 5">
            <a:extLst>
              <a:ext uri="{FF2B5EF4-FFF2-40B4-BE49-F238E27FC236}">
                <a16:creationId xmlns:a16="http://schemas.microsoft.com/office/drawing/2014/main" id="{410CC7E8-376A-4333-8AB4-0BF9B641FBA0}"/>
              </a:ext>
            </a:extLst>
          </p:cNvPr>
          <p:cNvSpPr txBox="1">
            <a:spLocks/>
          </p:cNvSpPr>
          <p:nvPr/>
        </p:nvSpPr>
        <p:spPr>
          <a:xfrm>
            <a:off x="9275620" y="6397335"/>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51</a:t>
            </a:fld>
            <a:endParaRPr lang="en-US" sz="1000" dirty="0">
              <a:solidFill>
                <a:srgbClr val="898989"/>
              </a:solidFill>
            </a:endParaRPr>
          </a:p>
        </p:txBody>
      </p:sp>
      <p:sp>
        <p:nvSpPr>
          <p:cNvPr id="5" name="Footer Placeholder 3">
            <a:extLst>
              <a:ext uri="{FF2B5EF4-FFF2-40B4-BE49-F238E27FC236}">
                <a16:creationId xmlns:a16="http://schemas.microsoft.com/office/drawing/2014/main" id="{CD1D3164-8E2A-4F97-9E34-AE5F420CE84F}"/>
              </a:ext>
            </a:extLst>
          </p:cNvPr>
          <p:cNvSpPr txBox="1">
            <a:spLocks/>
          </p:cNvSpPr>
          <p:nvPr/>
        </p:nvSpPr>
        <p:spPr>
          <a:xfrm>
            <a:off x="144376" y="6390772"/>
            <a:ext cx="79248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spTree>
    <p:extLst>
      <p:ext uri="{BB962C8B-B14F-4D97-AF65-F5344CB8AC3E}">
        <p14:creationId xmlns:p14="http://schemas.microsoft.com/office/powerpoint/2010/main" val="23462722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able&#10;&#10;Description automatically generated with low confidence">
            <a:extLst>
              <a:ext uri="{FF2B5EF4-FFF2-40B4-BE49-F238E27FC236}">
                <a16:creationId xmlns:a16="http://schemas.microsoft.com/office/drawing/2014/main" id="{B72C0A58-DFF9-A845-A78B-028E7C2E7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438" y="313434"/>
            <a:ext cx="4457094" cy="5777716"/>
          </a:xfrm>
          <a:prstGeom prst="rect">
            <a:avLst/>
          </a:prstGeom>
          <a:ln>
            <a:solidFill>
              <a:schemeClr val="tx1"/>
            </a:solidFill>
          </a:ln>
        </p:spPr>
      </p:pic>
      <p:pic>
        <p:nvPicPr>
          <p:cNvPr id="11" name="Picture 10" descr="Graphical user interface, text, application, email&#10;&#10;Description automatically generated">
            <a:extLst>
              <a:ext uri="{FF2B5EF4-FFF2-40B4-BE49-F238E27FC236}">
                <a16:creationId xmlns:a16="http://schemas.microsoft.com/office/drawing/2014/main" id="{D3F598F0-95EA-C24B-A3D9-C3A0406C50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1153" y="313434"/>
            <a:ext cx="4467221" cy="5777716"/>
          </a:xfrm>
          <a:prstGeom prst="rect">
            <a:avLst/>
          </a:prstGeom>
          <a:ln>
            <a:solidFill>
              <a:schemeClr val="tx1"/>
            </a:solidFill>
          </a:ln>
        </p:spPr>
      </p:pic>
      <p:sp>
        <p:nvSpPr>
          <p:cNvPr id="4" name="Slide Number Placeholder 5">
            <a:extLst>
              <a:ext uri="{FF2B5EF4-FFF2-40B4-BE49-F238E27FC236}">
                <a16:creationId xmlns:a16="http://schemas.microsoft.com/office/drawing/2014/main" id="{3BB76D37-5688-4475-ADD6-FD1EBA24ADB7}"/>
              </a:ext>
            </a:extLst>
          </p:cNvPr>
          <p:cNvSpPr txBox="1">
            <a:spLocks/>
          </p:cNvSpPr>
          <p:nvPr/>
        </p:nvSpPr>
        <p:spPr>
          <a:xfrm>
            <a:off x="9275620" y="6397335"/>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52</a:t>
            </a:fld>
            <a:endParaRPr lang="en-US" sz="1000" dirty="0">
              <a:solidFill>
                <a:srgbClr val="898989"/>
              </a:solidFill>
            </a:endParaRPr>
          </a:p>
        </p:txBody>
      </p:sp>
      <p:sp>
        <p:nvSpPr>
          <p:cNvPr id="5" name="Footer Placeholder 3">
            <a:extLst>
              <a:ext uri="{FF2B5EF4-FFF2-40B4-BE49-F238E27FC236}">
                <a16:creationId xmlns:a16="http://schemas.microsoft.com/office/drawing/2014/main" id="{0F6526C6-9D40-4769-9762-3A1E6AA3D631}"/>
              </a:ext>
            </a:extLst>
          </p:cNvPr>
          <p:cNvSpPr txBox="1">
            <a:spLocks/>
          </p:cNvSpPr>
          <p:nvPr/>
        </p:nvSpPr>
        <p:spPr>
          <a:xfrm>
            <a:off x="144376" y="6390772"/>
            <a:ext cx="79248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spTree>
    <p:extLst>
      <p:ext uri="{BB962C8B-B14F-4D97-AF65-F5344CB8AC3E}">
        <p14:creationId xmlns:p14="http://schemas.microsoft.com/office/powerpoint/2010/main" val="32073907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29ED-A6FF-4949-B844-BD5558E003AF}"/>
              </a:ext>
            </a:extLst>
          </p:cNvPr>
          <p:cNvSpPr>
            <a:spLocks noGrp="1"/>
          </p:cNvSpPr>
          <p:nvPr>
            <p:ph type="title"/>
          </p:nvPr>
        </p:nvSpPr>
        <p:spPr>
          <a:xfrm>
            <a:off x="1143000" y="2260600"/>
            <a:ext cx="6877050" cy="476250"/>
          </a:xfrm>
        </p:spPr>
        <p:txBody>
          <a:bodyPr/>
          <a:lstStyle/>
          <a:p>
            <a:r>
              <a:rPr lang="en-US" dirty="0"/>
              <a:t>Virtual Delivery: </a:t>
            </a:r>
            <a:br>
              <a:rPr lang="en-US" dirty="0"/>
            </a:br>
            <a:r>
              <a:rPr lang="en-US" dirty="0"/>
              <a:t>How to Access Your Profile</a:t>
            </a:r>
          </a:p>
        </p:txBody>
      </p:sp>
      <p:sp>
        <p:nvSpPr>
          <p:cNvPr id="3" name="Text Placeholder 2">
            <a:extLst>
              <a:ext uri="{FF2B5EF4-FFF2-40B4-BE49-F238E27FC236}">
                <a16:creationId xmlns:a16="http://schemas.microsoft.com/office/drawing/2014/main" id="{6218494D-1601-442B-BC3E-6F89F0026721}"/>
              </a:ext>
            </a:extLst>
          </p:cNvPr>
          <p:cNvSpPr>
            <a:spLocks noGrp="1"/>
          </p:cNvSpPr>
          <p:nvPr>
            <p:ph type="body" idx="1"/>
          </p:nvPr>
        </p:nvSpPr>
        <p:spPr>
          <a:xfrm>
            <a:off x="1143000" y="2887663"/>
            <a:ext cx="6877050" cy="3132137"/>
          </a:xfrm>
        </p:spPr>
        <p:txBody>
          <a:bodyPr/>
          <a:lstStyle/>
          <a:p>
            <a:r>
              <a:rPr lang="en-US" dirty="0"/>
              <a:t>Login at tracomlearning.com</a:t>
            </a:r>
          </a:p>
          <a:p>
            <a:r>
              <a:rPr lang="en-US" dirty="0"/>
              <a:t>Enter username and password</a:t>
            </a:r>
          </a:p>
          <a:p>
            <a:r>
              <a:rPr lang="en-US" dirty="0"/>
              <a:t>Download your report</a:t>
            </a:r>
          </a:p>
        </p:txBody>
      </p:sp>
      <p:sp>
        <p:nvSpPr>
          <p:cNvPr id="4" name="Slide Number Placeholder 3">
            <a:extLst>
              <a:ext uri="{FF2B5EF4-FFF2-40B4-BE49-F238E27FC236}">
                <a16:creationId xmlns:a16="http://schemas.microsoft.com/office/drawing/2014/main" id="{41BFC318-C8D2-40F4-95CC-5E4ACDFA4AD6}"/>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53</a:t>
            </a:fld>
            <a:endParaRPr lang="en-US"/>
          </a:p>
        </p:txBody>
      </p:sp>
      <p:sp>
        <p:nvSpPr>
          <p:cNvPr id="10" name="Footer Placeholder 9">
            <a:extLst>
              <a:ext uri="{FF2B5EF4-FFF2-40B4-BE49-F238E27FC236}">
                <a16:creationId xmlns:a16="http://schemas.microsoft.com/office/drawing/2014/main" id="{0C903DF4-D1BD-44F7-BD38-2FD966642128}"/>
              </a:ext>
            </a:extLst>
          </p:cNvPr>
          <p:cNvSpPr>
            <a:spLocks noGrp="1"/>
          </p:cNvSpPr>
          <p:nvPr>
            <p:ph type="ftr" sz="quarter" idx="13"/>
          </p:nvPr>
        </p:nvSpPr>
        <p:spPr/>
        <p:txBody>
          <a:bodyPr/>
          <a:lstStyle/>
          <a:p>
            <a:pPr algn="l"/>
            <a:r>
              <a:rPr lang="en-US"/>
              <a:t>© The TRACOM Corporation. All Rights Reserved.</a:t>
            </a:r>
            <a:endParaRPr lang="en-US" dirty="0"/>
          </a:p>
        </p:txBody>
      </p:sp>
    </p:spTree>
    <p:extLst>
      <p:ext uri="{BB962C8B-B14F-4D97-AF65-F5344CB8AC3E}">
        <p14:creationId xmlns:p14="http://schemas.microsoft.com/office/powerpoint/2010/main" val="2824092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C4942C-A0C6-4371-8B63-C1FA0FFEEB27}"/>
              </a:ext>
            </a:extLst>
          </p:cNvPr>
          <p:cNvSpPr>
            <a:spLocks noGrp="1"/>
          </p:cNvSpPr>
          <p:nvPr>
            <p:ph type="sldNum" sz="quarter" idx="12"/>
          </p:nvPr>
        </p:nvSpPr>
        <p:spPr/>
        <p:txBody>
          <a:bodyPr/>
          <a:lstStyle/>
          <a:p>
            <a:fld id="{1B1CF60C-C85D-47C0-8597-E3BF95F18FA3}" type="slidenum">
              <a:rPr lang="en-US" smtClean="0"/>
              <a:t>54</a:t>
            </a:fld>
            <a:endParaRPr lang="en-US"/>
          </a:p>
        </p:txBody>
      </p:sp>
      <p:sp>
        <p:nvSpPr>
          <p:cNvPr id="3" name="Footer Placeholder 2">
            <a:extLst>
              <a:ext uri="{FF2B5EF4-FFF2-40B4-BE49-F238E27FC236}">
                <a16:creationId xmlns:a16="http://schemas.microsoft.com/office/drawing/2014/main" id="{D7617F3D-8355-4DF4-9F7F-1CB20E6EE647}"/>
              </a:ext>
            </a:extLst>
          </p:cNvPr>
          <p:cNvSpPr>
            <a:spLocks noGrp="1"/>
          </p:cNvSpPr>
          <p:nvPr>
            <p:ph type="ftr" sz="quarter" idx="13"/>
          </p:nvPr>
        </p:nvSpPr>
        <p:spPr/>
        <p:txBody>
          <a:bodyPr/>
          <a:lstStyle/>
          <a:p>
            <a:pPr algn="l"/>
            <a:r>
              <a:rPr lang="en-US"/>
              <a:t>© The TRACOM Corporation. All Rights Reserved.</a:t>
            </a:r>
            <a:endParaRPr lang="en-US" dirty="0"/>
          </a:p>
        </p:txBody>
      </p:sp>
      <p:pic>
        <p:nvPicPr>
          <p:cNvPr id="6" name="Picture 5" descr="Graphical user interface, application, website&#10;&#10;Description automatically generated">
            <a:extLst>
              <a:ext uri="{FF2B5EF4-FFF2-40B4-BE49-F238E27FC236}">
                <a16:creationId xmlns:a16="http://schemas.microsoft.com/office/drawing/2014/main" id="{D169E054-7B8C-3A4B-B5AD-70D0ABB5EAD5}"/>
              </a:ext>
            </a:extLst>
          </p:cNvPr>
          <p:cNvPicPr>
            <a:picLocks noChangeAspect="1"/>
          </p:cNvPicPr>
          <p:nvPr/>
        </p:nvPicPr>
        <p:blipFill rotWithShape="1">
          <a:blip r:embed="rId3">
            <a:extLst>
              <a:ext uri="{28A0092B-C50C-407E-A947-70E740481C1C}">
                <a14:useLocalDpi xmlns:a14="http://schemas.microsoft.com/office/drawing/2010/main" val="0"/>
              </a:ext>
            </a:extLst>
          </a:blip>
          <a:srcRect r="57979" b="74562"/>
          <a:stretch/>
        </p:blipFill>
        <p:spPr>
          <a:xfrm>
            <a:off x="228600" y="210503"/>
            <a:ext cx="5633720" cy="1907423"/>
          </a:xfrm>
          <a:prstGeom prst="rect">
            <a:avLst/>
          </a:prstGeom>
          <a:ln>
            <a:solidFill>
              <a:schemeClr val="tx1"/>
            </a:solidFill>
          </a:ln>
        </p:spPr>
      </p:pic>
      <p:pic>
        <p:nvPicPr>
          <p:cNvPr id="9" name="Picture 8" descr="Graphical user interface, application&#10;&#10;Description automatically generated">
            <a:extLst>
              <a:ext uri="{FF2B5EF4-FFF2-40B4-BE49-F238E27FC236}">
                <a16:creationId xmlns:a16="http://schemas.microsoft.com/office/drawing/2014/main" id="{05285F9E-203B-B549-8486-2BB1CE3B4F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0080" y="2210741"/>
            <a:ext cx="8783320" cy="4012353"/>
          </a:xfrm>
          <a:prstGeom prst="rect">
            <a:avLst/>
          </a:prstGeom>
          <a:ln>
            <a:solidFill>
              <a:schemeClr val="tx1"/>
            </a:solidFill>
          </a:ln>
        </p:spPr>
      </p:pic>
      <p:sp>
        <p:nvSpPr>
          <p:cNvPr id="10" name="Rectangle 9">
            <a:extLst>
              <a:ext uri="{FF2B5EF4-FFF2-40B4-BE49-F238E27FC236}">
                <a16:creationId xmlns:a16="http://schemas.microsoft.com/office/drawing/2014/main" id="{F20F297D-004C-7644-81A8-BD20537BBBF1}"/>
              </a:ext>
            </a:extLst>
          </p:cNvPr>
          <p:cNvSpPr/>
          <p:nvPr/>
        </p:nvSpPr>
        <p:spPr>
          <a:xfrm>
            <a:off x="3557540" y="792499"/>
            <a:ext cx="3095719" cy="341632"/>
          </a:xfrm>
          <a:prstGeom prst="rect">
            <a:avLst/>
          </a:prstGeom>
          <a:solidFill>
            <a:srgbClr val="C00000"/>
          </a:solidFill>
          <a:ln>
            <a:solidFill>
              <a:schemeClr val="tx1"/>
            </a:solidFill>
          </a:ln>
        </p:spPr>
        <p:txBody>
          <a:bodyPr wrap="none">
            <a:spAutoFit/>
          </a:bodyPr>
          <a:lstStyle/>
          <a:p>
            <a:pPr>
              <a:lnSpc>
                <a:spcPct val="90000"/>
              </a:lnSpc>
              <a:defRPr/>
            </a:pPr>
            <a:r>
              <a:rPr lang="en-US" altLang="en-US" dirty="0">
                <a:solidFill>
                  <a:schemeClr val="bg1"/>
                </a:solidFill>
                <a:ea typeface="Arial" panose="020B0604020202020204" pitchFamily="34" charset="0"/>
              </a:rPr>
              <a:t>1. Go to </a:t>
            </a:r>
            <a:r>
              <a:rPr lang="en-US" altLang="en-US" dirty="0" err="1">
                <a:solidFill>
                  <a:schemeClr val="bg1"/>
                </a:solidFill>
                <a:ea typeface="Arial" panose="020B0604020202020204" pitchFamily="34" charset="0"/>
              </a:rPr>
              <a:t>tracomlearning.com</a:t>
            </a:r>
            <a:endParaRPr lang="en-US" altLang="en-US" dirty="0">
              <a:solidFill>
                <a:schemeClr val="bg1"/>
              </a:solidFill>
              <a:ea typeface="Arial" panose="020B0604020202020204" pitchFamily="34" charset="0"/>
            </a:endParaRPr>
          </a:p>
        </p:txBody>
      </p:sp>
      <p:sp>
        <p:nvSpPr>
          <p:cNvPr id="12" name="Rectangle 11">
            <a:extLst>
              <a:ext uri="{FF2B5EF4-FFF2-40B4-BE49-F238E27FC236}">
                <a16:creationId xmlns:a16="http://schemas.microsoft.com/office/drawing/2014/main" id="{0B90F3E5-C7AE-8346-9C1F-83262CD30C9C}"/>
              </a:ext>
            </a:extLst>
          </p:cNvPr>
          <p:cNvSpPr/>
          <p:nvPr/>
        </p:nvSpPr>
        <p:spPr>
          <a:xfrm>
            <a:off x="8873649" y="4997246"/>
            <a:ext cx="2958162" cy="840230"/>
          </a:xfrm>
          <a:prstGeom prst="rect">
            <a:avLst/>
          </a:prstGeom>
          <a:solidFill>
            <a:srgbClr val="C00000"/>
          </a:solidFill>
          <a:ln>
            <a:solidFill>
              <a:schemeClr val="bg1"/>
            </a:solidFill>
          </a:ln>
        </p:spPr>
        <p:txBody>
          <a:bodyPr wrap="square">
            <a:spAutoFit/>
          </a:bodyPr>
          <a:lstStyle/>
          <a:p>
            <a:pPr>
              <a:lnSpc>
                <a:spcPct val="90000"/>
              </a:lnSpc>
              <a:defRPr/>
            </a:pPr>
            <a:r>
              <a:rPr lang="en-US" altLang="en-US" dirty="0">
                <a:solidFill>
                  <a:schemeClr val="bg1"/>
                </a:solidFill>
                <a:ea typeface="Arial" panose="020B0604020202020204" pitchFamily="34" charset="0"/>
              </a:rPr>
              <a:t>2. Enter your username and password and press “Login” </a:t>
            </a:r>
          </a:p>
        </p:txBody>
      </p:sp>
      <p:pic>
        <p:nvPicPr>
          <p:cNvPr id="18" name="Graphic 17" descr="Cursor with solid fill">
            <a:extLst>
              <a:ext uri="{FF2B5EF4-FFF2-40B4-BE49-F238E27FC236}">
                <a16:creationId xmlns:a16="http://schemas.microsoft.com/office/drawing/2014/main" id="{5EFE31B3-AAC8-724E-A4AE-5BD2B61322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85440" y="605570"/>
            <a:ext cx="634967" cy="634967"/>
          </a:xfrm>
          <a:prstGeom prst="rect">
            <a:avLst/>
          </a:prstGeom>
        </p:spPr>
      </p:pic>
      <p:pic>
        <p:nvPicPr>
          <p:cNvPr id="20" name="Graphic 19" descr="Cursor with solid fill">
            <a:extLst>
              <a:ext uri="{FF2B5EF4-FFF2-40B4-BE49-F238E27FC236}">
                <a16:creationId xmlns:a16="http://schemas.microsoft.com/office/drawing/2014/main" id="{FD8AC84B-E921-0841-95D7-9839820ECF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07093" y="4679763"/>
            <a:ext cx="634967" cy="634967"/>
          </a:xfrm>
          <a:prstGeom prst="rect">
            <a:avLst/>
          </a:prstGeom>
        </p:spPr>
      </p:pic>
    </p:spTree>
    <p:extLst>
      <p:ext uri="{BB962C8B-B14F-4D97-AF65-F5344CB8AC3E}">
        <p14:creationId xmlns:p14="http://schemas.microsoft.com/office/powerpoint/2010/main" val="1472925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334299-E1E5-4746-9700-09EAAD87F84F}"/>
              </a:ext>
            </a:extLst>
          </p:cNvPr>
          <p:cNvSpPr>
            <a:spLocks noGrp="1"/>
          </p:cNvSpPr>
          <p:nvPr>
            <p:ph type="sldNum" sz="quarter" idx="12"/>
          </p:nvPr>
        </p:nvSpPr>
        <p:spPr/>
        <p:txBody>
          <a:bodyPr/>
          <a:lstStyle/>
          <a:p>
            <a:fld id="{1B1CF60C-C85D-47C0-8597-E3BF95F18FA3}" type="slidenum">
              <a:rPr lang="en-US" smtClean="0"/>
              <a:t>55</a:t>
            </a:fld>
            <a:endParaRPr lang="en-US"/>
          </a:p>
        </p:txBody>
      </p:sp>
      <p:sp>
        <p:nvSpPr>
          <p:cNvPr id="3" name="Footer Placeholder 2">
            <a:extLst>
              <a:ext uri="{FF2B5EF4-FFF2-40B4-BE49-F238E27FC236}">
                <a16:creationId xmlns:a16="http://schemas.microsoft.com/office/drawing/2014/main" id="{7BC076D6-939C-4042-B16A-C864D1CEF26E}"/>
              </a:ext>
            </a:extLst>
          </p:cNvPr>
          <p:cNvSpPr>
            <a:spLocks noGrp="1"/>
          </p:cNvSpPr>
          <p:nvPr>
            <p:ph type="ftr" sz="quarter" idx="13"/>
          </p:nvPr>
        </p:nvSpPr>
        <p:spPr/>
        <p:txBody>
          <a:bodyPr/>
          <a:lstStyle/>
          <a:p>
            <a:pPr algn="l"/>
            <a:r>
              <a:rPr lang="en-US"/>
              <a:t>© The TRACOM Corporation. All Rights Reserved.</a:t>
            </a:r>
            <a:endParaRPr lang="en-US" dirty="0"/>
          </a:p>
        </p:txBody>
      </p:sp>
      <p:pic>
        <p:nvPicPr>
          <p:cNvPr id="4" name="Picture 3">
            <a:extLst>
              <a:ext uri="{FF2B5EF4-FFF2-40B4-BE49-F238E27FC236}">
                <a16:creationId xmlns:a16="http://schemas.microsoft.com/office/drawing/2014/main" id="{122EEEBD-4484-47D2-8A11-25B70F7D511A}"/>
              </a:ext>
            </a:extLst>
          </p:cNvPr>
          <p:cNvPicPr>
            <a:picLocks noChangeAspect="1"/>
          </p:cNvPicPr>
          <p:nvPr/>
        </p:nvPicPr>
        <p:blipFill>
          <a:blip r:embed="rId3"/>
          <a:stretch>
            <a:fillRect/>
          </a:stretch>
        </p:blipFill>
        <p:spPr>
          <a:xfrm>
            <a:off x="1153391" y="0"/>
            <a:ext cx="10172700" cy="6213764"/>
          </a:xfrm>
          <a:prstGeom prst="rect">
            <a:avLst/>
          </a:prstGeom>
        </p:spPr>
      </p:pic>
      <p:sp>
        <p:nvSpPr>
          <p:cNvPr id="12" name="Rectangle 11">
            <a:extLst>
              <a:ext uri="{FF2B5EF4-FFF2-40B4-BE49-F238E27FC236}">
                <a16:creationId xmlns:a16="http://schemas.microsoft.com/office/drawing/2014/main" id="{4C9D6C18-D707-8B41-B48D-E0D9AC7ECBFA}"/>
              </a:ext>
            </a:extLst>
          </p:cNvPr>
          <p:cNvSpPr/>
          <p:nvPr/>
        </p:nvSpPr>
        <p:spPr>
          <a:xfrm>
            <a:off x="6225479" y="224921"/>
            <a:ext cx="3646211" cy="1089529"/>
          </a:xfrm>
          <a:prstGeom prst="rect">
            <a:avLst/>
          </a:prstGeom>
          <a:solidFill>
            <a:srgbClr val="C00000"/>
          </a:solidFill>
          <a:ln>
            <a:solidFill>
              <a:schemeClr val="tx1"/>
            </a:solidFill>
          </a:ln>
        </p:spPr>
        <p:txBody>
          <a:bodyPr wrap="square">
            <a:spAutoFit/>
          </a:bodyPr>
          <a:lstStyle/>
          <a:p>
            <a:pPr>
              <a:lnSpc>
                <a:spcPct val="90000"/>
              </a:lnSpc>
              <a:defRPr/>
            </a:pPr>
            <a:r>
              <a:rPr lang="en-US" altLang="en-US" dirty="0">
                <a:solidFill>
                  <a:schemeClr val="bg1"/>
                </a:solidFill>
                <a:ea typeface="Arial" panose="020B0604020202020204" pitchFamily="34" charset="0"/>
              </a:rPr>
              <a:t>Download your profile by navigating to the ”</a:t>
            </a:r>
            <a:r>
              <a:rPr lang="en-US" altLang="en-US" sz="1600" dirty="0">
                <a:solidFill>
                  <a:schemeClr val="bg1"/>
                </a:solidFill>
                <a:ea typeface="Arial" panose="020B0604020202020204" pitchFamily="34" charset="0"/>
              </a:rPr>
              <a:t>Profile</a:t>
            </a:r>
            <a:r>
              <a:rPr lang="en-US" altLang="en-US" dirty="0">
                <a:solidFill>
                  <a:schemeClr val="bg1"/>
                </a:solidFill>
                <a:ea typeface="Arial" panose="020B0604020202020204" pitchFamily="34" charset="0"/>
              </a:rPr>
              <a:t> Reports” section and clicking the “Download” icon</a:t>
            </a:r>
          </a:p>
        </p:txBody>
      </p:sp>
      <p:pic>
        <p:nvPicPr>
          <p:cNvPr id="11" name="Graphic 10" descr="Cursor with solid fill">
            <a:extLst>
              <a:ext uri="{FF2B5EF4-FFF2-40B4-BE49-F238E27FC236}">
                <a16:creationId xmlns:a16="http://schemas.microsoft.com/office/drawing/2014/main" id="{F5688DC4-FFEE-5849-AEAB-472FB5D7081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21125" y="3111516"/>
            <a:ext cx="634967" cy="634967"/>
          </a:xfrm>
          <a:prstGeom prst="rect">
            <a:avLst/>
          </a:prstGeom>
        </p:spPr>
      </p:pic>
    </p:spTree>
    <p:extLst>
      <p:ext uri="{BB962C8B-B14F-4D97-AF65-F5344CB8AC3E}">
        <p14:creationId xmlns:p14="http://schemas.microsoft.com/office/powerpoint/2010/main" val="3807547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ECDFA4-5A69-4DF6-93F6-AB2EF8304C71}"/>
              </a:ext>
            </a:extLst>
          </p:cNvPr>
          <p:cNvSpPr>
            <a:spLocks noGrp="1"/>
          </p:cNvSpPr>
          <p:nvPr>
            <p:ph type="title"/>
          </p:nvPr>
        </p:nvSpPr>
        <p:spPr>
          <a:xfrm>
            <a:off x="390526" y="228600"/>
            <a:ext cx="11572874" cy="1009650"/>
          </a:xfrm>
        </p:spPr>
        <p:txBody>
          <a:bodyPr/>
          <a:lstStyle/>
          <a:p>
            <a:r>
              <a:rPr lang="en-US" dirty="0"/>
              <a:t>Know and Control Yourself</a:t>
            </a:r>
          </a:p>
        </p:txBody>
      </p:sp>
      <p:sp>
        <p:nvSpPr>
          <p:cNvPr id="2" name="Text Placeholder 1">
            <a:extLst>
              <a:ext uri="{FF2B5EF4-FFF2-40B4-BE49-F238E27FC236}">
                <a16:creationId xmlns:a16="http://schemas.microsoft.com/office/drawing/2014/main" id="{51C92029-A894-4730-96D5-7CA785D4EF18}"/>
              </a:ext>
            </a:extLst>
          </p:cNvPr>
          <p:cNvSpPr>
            <a:spLocks noGrp="1"/>
          </p:cNvSpPr>
          <p:nvPr>
            <p:ph type="body" idx="1"/>
          </p:nvPr>
        </p:nvSpPr>
        <p:spPr>
          <a:xfrm>
            <a:off x="390526" y="1391446"/>
            <a:ext cx="5662802" cy="823912"/>
          </a:xfrm>
        </p:spPr>
        <p:txBody>
          <a:bodyPr/>
          <a:lstStyle/>
          <a:p>
            <a:r>
              <a:rPr lang="en-US" dirty="0"/>
              <a:t>SOCIAL STYLE</a:t>
            </a:r>
          </a:p>
        </p:txBody>
      </p:sp>
      <p:graphicFrame>
        <p:nvGraphicFramePr>
          <p:cNvPr id="19" name="Table 19">
            <a:extLst>
              <a:ext uri="{FF2B5EF4-FFF2-40B4-BE49-F238E27FC236}">
                <a16:creationId xmlns:a16="http://schemas.microsoft.com/office/drawing/2014/main" id="{E7429979-A9AE-4D34-80D8-B36F63E0A0DA}"/>
              </a:ext>
            </a:extLst>
          </p:cNvPr>
          <p:cNvGraphicFramePr>
            <a:graphicFrameLocks noGrp="1"/>
          </p:cNvGraphicFramePr>
          <p:nvPr>
            <p:ph sz="half" idx="2"/>
          </p:nvPr>
        </p:nvGraphicFramePr>
        <p:xfrm>
          <a:off x="3130199" y="2316162"/>
          <a:ext cx="8735230" cy="3627436"/>
        </p:xfrm>
        <a:graphic>
          <a:graphicData uri="http://schemas.openxmlformats.org/drawingml/2006/table">
            <a:tbl>
              <a:tblPr>
                <a:tableStyleId>{5FD0F851-EC5A-4D38-B0AD-8093EC10F338}</a:tableStyleId>
              </a:tblPr>
              <a:tblGrid>
                <a:gridCol w="4367615">
                  <a:extLst>
                    <a:ext uri="{9D8B030D-6E8A-4147-A177-3AD203B41FA5}">
                      <a16:colId xmlns:a16="http://schemas.microsoft.com/office/drawing/2014/main" val="3189160838"/>
                    </a:ext>
                  </a:extLst>
                </a:gridCol>
                <a:gridCol w="4367615">
                  <a:extLst>
                    <a:ext uri="{9D8B030D-6E8A-4147-A177-3AD203B41FA5}">
                      <a16:colId xmlns:a16="http://schemas.microsoft.com/office/drawing/2014/main" val="212193650"/>
                    </a:ext>
                  </a:extLst>
                </a:gridCol>
              </a:tblGrid>
              <a:tr h="906859">
                <a:tc>
                  <a:txBody>
                    <a:bodyPr/>
                    <a:lstStyle/>
                    <a:p>
                      <a:endParaRPr lang="en-US" sz="1600" dirty="0"/>
                    </a:p>
                  </a:txBody>
                  <a:tcPr>
                    <a:lnR w="12700" cap="flat" cmpd="sng" algn="ctr">
                      <a:solidFill>
                        <a:schemeClr val="bg2">
                          <a:lumMod val="25000"/>
                        </a:schemeClr>
                      </a:solidFill>
                      <a:prstDash val="solid"/>
                      <a:round/>
                      <a:headEnd type="none" w="med" len="med"/>
                      <a:tailEnd type="none" w="med" len="med"/>
                    </a:lnR>
                    <a:lnB w="3175" cap="flat" cmpd="sng" algn="ctr">
                      <a:solidFill>
                        <a:schemeClr val="bg2">
                          <a:lumMod val="50000"/>
                        </a:schemeClr>
                      </a:solidFill>
                      <a:prstDash val="solid"/>
                      <a:round/>
                      <a:headEnd type="none" w="med" len="med"/>
                      <a:tailEnd type="none" w="med" len="med"/>
                    </a:lnB>
                  </a:tcPr>
                </a:tc>
                <a:tc>
                  <a:txBody>
                    <a:bodyPr/>
                    <a:lstStyle/>
                    <a:p>
                      <a:endParaRPr lang="en-US" sz="1600" dirty="0"/>
                    </a:p>
                  </a:txBody>
                  <a:tcPr>
                    <a:lnL w="12700" cap="flat" cmpd="sng" algn="ctr">
                      <a:solidFill>
                        <a:schemeClr val="bg2">
                          <a:lumMod val="25000"/>
                        </a:schemeClr>
                      </a:solidFill>
                      <a:prstDash val="solid"/>
                      <a:round/>
                      <a:headEnd type="none" w="med" len="med"/>
                      <a:tailEnd type="none" w="med" len="med"/>
                    </a:lnL>
                    <a:lnB w="317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690253286"/>
                  </a:ext>
                </a:extLst>
              </a:tr>
              <a:tr h="906859">
                <a:tc>
                  <a:txBody>
                    <a:bodyPr/>
                    <a:lstStyle/>
                    <a:p>
                      <a:endParaRPr lang="en-US" sz="1600" dirty="0"/>
                    </a:p>
                  </a:txBody>
                  <a:tcPr>
                    <a:lnR w="12700" cap="flat" cmpd="sng" algn="ctr">
                      <a:solidFill>
                        <a:schemeClr val="bg2">
                          <a:lumMod val="25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tc>
                  <a:txBody>
                    <a:bodyPr/>
                    <a:lstStyle/>
                    <a:p>
                      <a:endParaRPr lang="en-US" sz="1600" dirty="0"/>
                    </a:p>
                  </a:txBody>
                  <a:tcPr>
                    <a:lnL w="12700" cap="flat" cmpd="sng" algn="ctr">
                      <a:solidFill>
                        <a:schemeClr val="bg2">
                          <a:lumMod val="25000"/>
                        </a:schemeClr>
                      </a:solidFill>
                      <a:prstDash val="solid"/>
                      <a:round/>
                      <a:headEnd type="none" w="med" len="med"/>
                      <a:tailEnd type="none" w="med" len="med"/>
                    </a:lnL>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455227048"/>
                  </a:ext>
                </a:extLst>
              </a:tr>
              <a:tr h="906859">
                <a:tc>
                  <a:txBody>
                    <a:bodyPr/>
                    <a:lstStyle/>
                    <a:p>
                      <a:endParaRPr lang="en-US" sz="1600" dirty="0"/>
                    </a:p>
                  </a:txBody>
                  <a:tcPr>
                    <a:lnR w="12700" cap="flat" cmpd="sng" algn="ctr">
                      <a:solidFill>
                        <a:schemeClr val="bg2">
                          <a:lumMod val="25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tc>
                  <a:txBody>
                    <a:bodyPr/>
                    <a:lstStyle/>
                    <a:p>
                      <a:endParaRPr lang="en-US" sz="1600" dirty="0"/>
                    </a:p>
                  </a:txBody>
                  <a:tcPr>
                    <a:lnL w="12700" cap="flat" cmpd="sng" algn="ctr">
                      <a:solidFill>
                        <a:schemeClr val="bg2">
                          <a:lumMod val="25000"/>
                        </a:schemeClr>
                      </a:solidFill>
                      <a:prstDash val="solid"/>
                      <a:round/>
                      <a:headEnd type="none" w="med" len="med"/>
                      <a:tailEnd type="none" w="med" len="med"/>
                    </a:lnL>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984608608"/>
                  </a:ext>
                </a:extLst>
              </a:tr>
              <a:tr h="906859">
                <a:tc>
                  <a:txBody>
                    <a:bodyPr/>
                    <a:lstStyle/>
                    <a:p>
                      <a:endParaRPr lang="en-US" sz="1600" dirty="0"/>
                    </a:p>
                  </a:txBody>
                  <a:tcPr>
                    <a:lnR w="12700" cap="flat" cmpd="sng" algn="ctr">
                      <a:solidFill>
                        <a:schemeClr val="bg2">
                          <a:lumMod val="25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tcPr>
                </a:tc>
                <a:tc>
                  <a:txBody>
                    <a:bodyPr/>
                    <a:lstStyle/>
                    <a:p>
                      <a:endParaRPr lang="en-US" sz="1600" dirty="0"/>
                    </a:p>
                  </a:txBody>
                  <a:tcPr>
                    <a:lnL w="12700" cap="flat" cmpd="sng" algn="ctr">
                      <a:solidFill>
                        <a:schemeClr val="bg2">
                          <a:lumMod val="25000"/>
                        </a:schemeClr>
                      </a:solidFill>
                      <a:prstDash val="solid"/>
                      <a:round/>
                      <a:headEnd type="none" w="med" len="med"/>
                      <a:tailEnd type="none" w="med" len="med"/>
                    </a:lnL>
                    <a:lnT w="3175" cap="flat" cmpd="sng" algn="ctr">
                      <a:solidFill>
                        <a:schemeClr val="bg2">
                          <a:lumMod val="5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495631821"/>
                  </a:ext>
                </a:extLst>
              </a:tr>
            </a:tbl>
          </a:graphicData>
        </a:graphic>
      </p:graphicFrame>
      <p:sp>
        <p:nvSpPr>
          <p:cNvPr id="4" name="Text Placeholder 3">
            <a:extLst>
              <a:ext uri="{FF2B5EF4-FFF2-40B4-BE49-F238E27FC236}">
                <a16:creationId xmlns:a16="http://schemas.microsoft.com/office/drawing/2014/main" id="{5D7F415D-5BB1-4084-AEC1-1EAAD4E5F592}"/>
              </a:ext>
            </a:extLst>
          </p:cNvPr>
          <p:cNvSpPr>
            <a:spLocks noGrp="1"/>
          </p:cNvSpPr>
          <p:nvPr>
            <p:ph type="body" sz="quarter" idx="3"/>
          </p:nvPr>
        </p:nvSpPr>
        <p:spPr>
          <a:xfrm>
            <a:off x="3130199" y="1391446"/>
            <a:ext cx="3855817" cy="823912"/>
          </a:xfrm>
        </p:spPr>
        <p:txBody>
          <a:bodyPr/>
          <a:lstStyle/>
          <a:p>
            <a:pPr>
              <a:lnSpc>
                <a:spcPct val="85000"/>
              </a:lnSpc>
            </a:pPr>
            <a:r>
              <a:rPr lang="en-US" sz="1800" dirty="0"/>
              <a:t>My Style behaviors that frustrate customers of this Style</a:t>
            </a:r>
          </a:p>
        </p:txBody>
      </p:sp>
      <p:sp>
        <p:nvSpPr>
          <p:cNvPr id="3" name="Slide Number Placeholder 2">
            <a:extLst>
              <a:ext uri="{FF2B5EF4-FFF2-40B4-BE49-F238E27FC236}">
                <a16:creationId xmlns:a16="http://schemas.microsoft.com/office/drawing/2014/main" id="{1201746A-6D22-4503-B0EF-C43ADDF2AF54}"/>
              </a:ext>
            </a:extLst>
          </p:cNvPr>
          <p:cNvSpPr>
            <a:spLocks noGrp="1"/>
          </p:cNvSpPr>
          <p:nvPr>
            <p:ph type="sldNum" sz="quarter" idx="12"/>
          </p:nvPr>
        </p:nvSpPr>
        <p:spPr/>
        <p:txBody>
          <a:bodyPr/>
          <a:lstStyle/>
          <a:p>
            <a:fld id="{1B1CF60C-C85D-47C0-8597-E3BF95F18FA3}" type="slidenum">
              <a:rPr lang="en-US" smtClean="0"/>
              <a:t>56</a:t>
            </a:fld>
            <a:endParaRPr lang="en-US"/>
          </a:p>
        </p:txBody>
      </p:sp>
      <p:sp>
        <p:nvSpPr>
          <p:cNvPr id="6" name="Footer Placeholder 5">
            <a:extLst>
              <a:ext uri="{FF2B5EF4-FFF2-40B4-BE49-F238E27FC236}">
                <a16:creationId xmlns:a16="http://schemas.microsoft.com/office/drawing/2014/main" id="{797231E1-3F0B-4F71-856D-56884CC65788}"/>
              </a:ext>
            </a:extLst>
          </p:cNvPr>
          <p:cNvSpPr>
            <a:spLocks noGrp="1"/>
          </p:cNvSpPr>
          <p:nvPr>
            <p:ph type="ftr" sz="quarter" idx="13"/>
          </p:nvPr>
        </p:nvSpPr>
        <p:spPr bwMode="gray">
          <a:prstGeom prst="rect">
            <a:avLst/>
          </a:prstGeom>
        </p:spPr>
        <p:txBody>
          <a:bodyPr vert="horz" lIns="0" tIns="0" rIns="0" bIns="0" rtlCol="0" anchor="t" anchorCtr="0"/>
          <a:lstStyle>
            <a:defPPr>
              <a:defRPr lang="en-US"/>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 The TRACOM Corporation. All Rights Reserved.</a:t>
            </a:r>
            <a:endParaRPr lang="en-US" dirty="0"/>
          </a:p>
        </p:txBody>
      </p:sp>
      <p:grpSp>
        <p:nvGrpSpPr>
          <p:cNvPr id="11" name="Group 10">
            <a:extLst>
              <a:ext uri="{FF2B5EF4-FFF2-40B4-BE49-F238E27FC236}">
                <a16:creationId xmlns:a16="http://schemas.microsoft.com/office/drawing/2014/main" id="{10A4DCB4-EF2E-4E46-8C18-6D81CA121530}"/>
              </a:ext>
            </a:extLst>
          </p:cNvPr>
          <p:cNvGrpSpPr/>
          <p:nvPr/>
        </p:nvGrpSpPr>
        <p:grpSpPr>
          <a:xfrm flipH="1">
            <a:off x="512293" y="2316163"/>
            <a:ext cx="2493363" cy="802060"/>
            <a:chOff x="6619875" y="1067878"/>
            <a:chExt cx="2493363" cy="836611"/>
          </a:xfrm>
        </p:grpSpPr>
        <p:sp>
          <p:nvSpPr>
            <p:cNvPr id="12" name="Rectangle 11">
              <a:extLst>
                <a:ext uri="{FF2B5EF4-FFF2-40B4-BE49-F238E27FC236}">
                  <a16:creationId xmlns:a16="http://schemas.microsoft.com/office/drawing/2014/main" id="{53EE94B6-54E6-4EBB-A3B0-7F93636DFBDC}"/>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182880" rIns="45720" rtlCol="0" anchor="ctr"/>
            <a:lstStyle/>
            <a:p>
              <a:pPr>
                <a:lnSpc>
                  <a:spcPct val="85000"/>
                </a:lnSpc>
              </a:pPr>
              <a:r>
                <a:rPr lang="en-US" spc="-20" dirty="0">
                  <a:solidFill>
                    <a:schemeClr val="accent2"/>
                  </a:solidFill>
                  <a:latin typeface="Arial Black" panose="020B0A04020102020204" pitchFamily="34" charset="0"/>
                </a:rPr>
                <a:t>Driving</a:t>
              </a:r>
            </a:p>
          </p:txBody>
        </p:sp>
        <p:sp>
          <p:nvSpPr>
            <p:cNvPr id="13" name="Arrow: Pentagon 12">
              <a:extLst>
                <a:ext uri="{FF2B5EF4-FFF2-40B4-BE49-F238E27FC236}">
                  <a16:creationId xmlns:a16="http://schemas.microsoft.com/office/drawing/2014/main" id="{D362FDDC-33DB-409B-9D52-3B412172C6C2}"/>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sp>
        <p:nvSpPr>
          <p:cNvPr id="15" name="Rectangle 14">
            <a:extLst>
              <a:ext uri="{FF2B5EF4-FFF2-40B4-BE49-F238E27FC236}">
                <a16:creationId xmlns:a16="http://schemas.microsoft.com/office/drawing/2014/main" id="{64EC7AC9-0B1D-41ED-8E94-2F31644B32F9}"/>
              </a:ext>
            </a:extLst>
          </p:cNvPr>
          <p:cNvSpPr/>
          <p:nvPr/>
        </p:nvSpPr>
        <p:spPr bwMode="gray">
          <a:xfrm flipH="1">
            <a:off x="512293" y="3276692"/>
            <a:ext cx="2068901" cy="802060"/>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182880" rIns="45720" rtlCol="0" anchor="ctr"/>
          <a:lstStyle/>
          <a:p>
            <a:pPr>
              <a:lnSpc>
                <a:spcPct val="85000"/>
              </a:lnSpc>
            </a:pPr>
            <a:r>
              <a:rPr lang="en-US" spc="-20" dirty="0">
                <a:solidFill>
                  <a:schemeClr val="accent2"/>
                </a:solidFill>
                <a:latin typeface="Arial Black" panose="020B0A04020102020204" pitchFamily="34" charset="0"/>
              </a:rPr>
              <a:t>Expressive</a:t>
            </a:r>
            <a:endParaRPr lang="en-US" spc="-20" dirty="0">
              <a:solidFill>
                <a:schemeClr val="accent2"/>
              </a:solidFill>
            </a:endParaRPr>
          </a:p>
        </p:txBody>
      </p:sp>
      <p:sp>
        <p:nvSpPr>
          <p:cNvPr id="18" name="Rectangle 17">
            <a:extLst>
              <a:ext uri="{FF2B5EF4-FFF2-40B4-BE49-F238E27FC236}">
                <a16:creationId xmlns:a16="http://schemas.microsoft.com/office/drawing/2014/main" id="{3C889989-16FA-4D44-B3C7-0995EC72BCB6}"/>
              </a:ext>
            </a:extLst>
          </p:cNvPr>
          <p:cNvSpPr/>
          <p:nvPr/>
        </p:nvSpPr>
        <p:spPr bwMode="gray">
          <a:xfrm flipH="1">
            <a:off x="512293" y="4237221"/>
            <a:ext cx="2068901" cy="802060"/>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182880" rIns="45720" rtlCol="0" anchor="ctr"/>
          <a:lstStyle/>
          <a:p>
            <a:pPr>
              <a:lnSpc>
                <a:spcPct val="85000"/>
              </a:lnSpc>
            </a:pPr>
            <a:r>
              <a:rPr lang="en-US" spc="-20" dirty="0">
                <a:solidFill>
                  <a:schemeClr val="accent2"/>
                </a:solidFill>
                <a:latin typeface="Arial Black" panose="020B0A04020102020204" pitchFamily="34" charset="0"/>
              </a:rPr>
              <a:t>Amiable</a:t>
            </a:r>
            <a:endParaRPr lang="en-US" spc="-20" dirty="0">
              <a:solidFill>
                <a:schemeClr val="accent2"/>
              </a:solidFill>
            </a:endParaRPr>
          </a:p>
        </p:txBody>
      </p:sp>
      <p:grpSp>
        <p:nvGrpSpPr>
          <p:cNvPr id="21" name="Group 20">
            <a:extLst>
              <a:ext uri="{FF2B5EF4-FFF2-40B4-BE49-F238E27FC236}">
                <a16:creationId xmlns:a16="http://schemas.microsoft.com/office/drawing/2014/main" id="{EDC71959-77B2-4823-90DF-6996074143B1}"/>
              </a:ext>
            </a:extLst>
          </p:cNvPr>
          <p:cNvGrpSpPr/>
          <p:nvPr/>
        </p:nvGrpSpPr>
        <p:grpSpPr>
          <a:xfrm flipH="1">
            <a:off x="512293" y="5177599"/>
            <a:ext cx="2493363" cy="802060"/>
            <a:chOff x="6619875" y="3822472"/>
            <a:chExt cx="2493363" cy="836611"/>
          </a:xfrm>
        </p:grpSpPr>
        <p:sp>
          <p:nvSpPr>
            <p:cNvPr id="22" name="Rectangle 21">
              <a:extLst>
                <a:ext uri="{FF2B5EF4-FFF2-40B4-BE49-F238E27FC236}">
                  <a16:creationId xmlns:a16="http://schemas.microsoft.com/office/drawing/2014/main" id="{48432F96-B22B-475F-8899-48F4D04680D6}"/>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182880" rIns="45720" rtlCol="0" anchor="ctr"/>
            <a:lstStyle/>
            <a:p>
              <a:pPr>
                <a:lnSpc>
                  <a:spcPct val="85000"/>
                </a:lnSpc>
              </a:pPr>
              <a:r>
                <a:rPr lang="en-US" spc="-20" dirty="0">
                  <a:solidFill>
                    <a:schemeClr val="accent2"/>
                  </a:solidFill>
                  <a:latin typeface="Arial Black" panose="020B0A04020102020204" pitchFamily="34" charset="0"/>
                </a:rPr>
                <a:t>Analytical</a:t>
              </a:r>
            </a:p>
          </p:txBody>
        </p:sp>
        <p:sp>
          <p:nvSpPr>
            <p:cNvPr id="23" name="Arrow: Pentagon 22">
              <a:extLst>
                <a:ext uri="{FF2B5EF4-FFF2-40B4-BE49-F238E27FC236}">
                  <a16:creationId xmlns:a16="http://schemas.microsoft.com/office/drawing/2014/main" id="{06FFE62A-FB5C-447B-8874-1A3F3AD1BF7C}"/>
                </a:ext>
              </a:extLst>
            </p:cNvPr>
            <p:cNvSpPr/>
            <p:nvPr/>
          </p:nvSpPr>
          <p:spPr bwMode="gray">
            <a:xfrm flipH="1">
              <a:off x="6619875" y="4014719"/>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sp>
        <p:nvSpPr>
          <p:cNvPr id="24" name="Arrow: Pentagon 23">
            <a:extLst>
              <a:ext uri="{FF2B5EF4-FFF2-40B4-BE49-F238E27FC236}">
                <a16:creationId xmlns:a16="http://schemas.microsoft.com/office/drawing/2014/main" id="{E90CD9C9-36AC-4F03-9053-E6ED5FE9C9F8}"/>
              </a:ext>
            </a:extLst>
          </p:cNvPr>
          <p:cNvSpPr/>
          <p:nvPr/>
        </p:nvSpPr>
        <p:spPr bwMode="gray">
          <a:xfrm>
            <a:off x="2646975" y="3467519"/>
            <a:ext cx="361456" cy="40019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25" name="Arrow: Pentagon 24">
            <a:extLst>
              <a:ext uri="{FF2B5EF4-FFF2-40B4-BE49-F238E27FC236}">
                <a16:creationId xmlns:a16="http://schemas.microsoft.com/office/drawing/2014/main" id="{283AF5E7-7C28-4760-B3CD-750BA42F29E4}"/>
              </a:ext>
            </a:extLst>
          </p:cNvPr>
          <p:cNvSpPr/>
          <p:nvPr/>
        </p:nvSpPr>
        <p:spPr bwMode="gray">
          <a:xfrm>
            <a:off x="2646975" y="4415157"/>
            <a:ext cx="361456" cy="40019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20" name="Text Placeholder 3">
            <a:extLst>
              <a:ext uri="{FF2B5EF4-FFF2-40B4-BE49-F238E27FC236}">
                <a16:creationId xmlns:a16="http://schemas.microsoft.com/office/drawing/2014/main" id="{50B5C899-7D76-47A9-B8CA-CE297E9177CB}"/>
              </a:ext>
            </a:extLst>
          </p:cNvPr>
          <p:cNvSpPr txBox="1">
            <a:spLocks/>
          </p:cNvSpPr>
          <p:nvPr/>
        </p:nvSpPr>
        <p:spPr>
          <a:xfrm>
            <a:off x="7797780" y="1391446"/>
            <a:ext cx="3855817" cy="823912"/>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2400" b="0" kern="1200">
                <a:solidFill>
                  <a:schemeClr val="accent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Symbol" panose="05050102010706020507" pitchFamily="18" charset="2"/>
              <a:buNone/>
              <a:defRPr sz="1800" b="1"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Symbol" panose="05050102010706020507" pitchFamily="18" charset="2"/>
              <a:buNone/>
              <a:defRPr sz="1600" b="1"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Symbol" panose="05050102010706020507" pitchFamily="18" charset="2"/>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85000"/>
              </a:lnSpc>
            </a:pPr>
            <a:r>
              <a:rPr lang="en-US" sz="1800" dirty="0"/>
              <a:t>One thing I can do to control my Style behavior</a:t>
            </a:r>
          </a:p>
        </p:txBody>
      </p:sp>
    </p:spTree>
    <p:extLst>
      <p:ext uri="{BB962C8B-B14F-4D97-AF65-F5344CB8AC3E}">
        <p14:creationId xmlns:p14="http://schemas.microsoft.com/office/powerpoint/2010/main" val="931122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CABD-016A-4105-9C16-9B8F83470748}"/>
              </a:ext>
            </a:extLst>
          </p:cNvPr>
          <p:cNvSpPr>
            <a:spLocks noGrp="1"/>
          </p:cNvSpPr>
          <p:nvPr>
            <p:ph type="title"/>
          </p:nvPr>
        </p:nvSpPr>
        <p:spPr>
          <a:xfrm>
            <a:off x="326571" y="228600"/>
            <a:ext cx="3751717" cy="5715000"/>
          </a:xfrm>
        </p:spPr>
        <p:txBody>
          <a:bodyPr anchor="ctr"/>
          <a:lstStyle/>
          <a:p>
            <a:r>
              <a:rPr lang="en-US" dirty="0"/>
              <a:t>Know Others:</a:t>
            </a:r>
            <a:br>
              <a:rPr lang="en-US" dirty="0"/>
            </a:br>
            <a:br>
              <a:rPr lang="en-US" dirty="0"/>
            </a:br>
            <a:r>
              <a:rPr lang="en-US" dirty="0"/>
              <a:t>Techniques for</a:t>
            </a:r>
            <a:br>
              <a:rPr lang="en-US" dirty="0"/>
            </a:br>
            <a:r>
              <a:rPr lang="en-US" dirty="0"/>
              <a:t>Observing Style</a:t>
            </a:r>
          </a:p>
        </p:txBody>
      </p:sp>
      <p:sp>
        <p:nvSpPr>
          <p:cNvPr id="3" name="Content Placeholder 2">
            <a:extLst>
              <a:ext uri="{FF2B5EF4-FFF2-40B4-BE49-F238E27FC236}">
                <a16:creationId xmlns:a16="http://schemas.microsoft.com/office/drawing/2014/main" id="{89890FE1-5E82-4EC5-9B63-1B76910148C2}"/>
              </a:ext>
            </a:extLst>
          </p:cNvPr>
          <p:cNvSpPr>
            <a:spLocks noGrp="1"/>
          </p:cNvSpPr>
          <p:nvPr>
            <p:ph idx="1"/>
          </p:nvPr>
        </p:nvSpPr>
        <p:spPr>
          <a:xfrm>
            <a:off x="4170363" y="262054"/>
            <a:ext cx="7793037" cy="5715000"/>
          </a:xfrm>
        </p:spPr>
        <p:txBody>
          <a:bodyPr lIns="1280160" anchor="ctr"/>
          <a:lstStyle/>
          <a:p>
            <a:pPr>
              <a:spcBef>
                <a:spcPts val="1500"/>
              </a:spcBef>
              <a:spcAft>
                <a:spcPts val="1000"/>
              </a:spcAft>
            </a:pPr>
            <a:r>
              <a:rPr lang="en-US" altLang="en-US" sz="2000" dirty="0"/>
              <a:t>Don’t jump to conclusions</a:t>
            </a:r>
          </a:p>
          <a:p>
            <a:pPr>
              <a:spcBef>
                <a:spcPts val="1500"/>
              </a:spcBef>
              <a:spcAft>
                <a:spcPts val="1000"/>
              </a:spcAft>
            </a:pPr>
            <a:r>
              <a:rPr lang="en-US" altLang="en-US" sz="2000" dirty="0"/>
              <a:t>Remain objective</a:t>
            </a:r>
          </a:p>
          <a:p>
            <a:pPr>
              <a:spcBef>
                <a:spcPts val="1500"/>
              </a:spcBef>
              <a:spcAft>
                <a:spcPts val="1000"/>
              </a:spcAft>
            </a:pPr>
            <a:r>
              <a:rPr lang="en-US" altLang="en-US" sz="2000" dirty="0"/>
              <a:t>Separate Style behavior from someone’s role or position</a:t>
            </a:r>
          </a:p>
          <a:p>
            <a:pPr>
              <a:spcBef>
                <a:spcPts val="1500"/>
              </a:spcBef>
              <a:spcAft>
                <a:spcPts val="1000"/>
              </a:spcAft>
            </a:pPr>
            <a:r>
              <a:rPr lang="en-US" altLang="en-US" sz="2000" dirty="0"/>
              <a:t>A moderate amount of stress can clarify someone’s Style</a:t>
            </a:r>
          </a:p>
          <a:p>
            <a:pPr>
              <a:spcBef>
                <a:spcPts val="1500"/>
              </a:spcBef>
              <a:spcAft>
                <a:spcPts val="1000"/>
              </a:spcAft>
            </a:pPr>
            <a:r>
              <a:rPr lang="en-US" altLang="en-US" sz="2000" dirty="0"/>
              <a:t>Get out of the way (be an observer)</a:t>
            </a:r>
          </a:p>
          <a:p>
            <a:pPr>
              <a:spcBef>
                <a:spcPts val="1500"/>
              </a:spcBef>
              <a:spcAft>
                <a:spcPts val="1000"/>
              </a:spcAft>
            </a:pPr>
            <a:endParaRPr lang="en-US" altLang="en-US" sz="2000" dirty="0"/>
          </a:p>
        </p:txBody>
      </p:sp>
      <p:sp>
        <p:nvSpPr>
          <p:cNvPr id="5" name="Footer Placeholder 4">
            <a:extLst>
              <a:ext uri="{FF2B5EF4-FFF2-40B4-BE49-F238E27FC236}">
                <a16:creationId xmlns:a16="http://schemas.microsoft.com/office/drawing/2014/main" id="{4D3CF669-61B8-4393-ABDB-84352A6B6564}"/>
              </a:ext>
            </a:extLst>
          </p:cNvPr>
          <p:cNvSpPr>
            <a:spLocks noGrp="1"/>
          </p:cNvSpPr>
          <p:nvPr>
            <p:ph type="ftr" sz="quarter" idx="11"/>
          </p:nvPr>
        </p:nvSpPr>
        <p:spPr/>
        <p:txBody>
          <a:bodyPr/>
          <a:lstStyle/>
          <a:p>
            <a:pPr algn="l"/>
            <a:r>
              <a:rPr lang="en-US" dirty="0"/>
              <a:t>© The TRACOM Corporation. All Rights Reserved.</a:t>
            </a:r>
          </a:p>
        </p:txBody>
      </p:sp>
      <p:sp>
        <p:nvSpPr>
          <p:cNvPr id="6" name="Slide Number Placeholder 5">
            <a:extLst>
              <a:ext uri="{FF2B5EF4-FFF2-40B4-BE49-F238E27FC236}">
                <a16:creationId xmlns:a16="http://schemas.microsoft.com/office/drawing/2014/main" id="{0FBC13A4-C929-45D4-B223-A112BFF04BC6}"/>
              </a:ext>
            </a:extLst>
          </p:cNvPr>
          <p:cNvSpPr>
            <a:spLocks noGrp="1"/>
          </p:cNvSpPr>
          <p:nvPr>
            <p:ph type="sldNum" sz="quarter" idx="12"/>
          </p:nvPr>
        </p:nvSpPr>
        <p:spPr/>
        <p:txBody>
          <a:bodyPr/>
          <a:lstStyle/>
          <a:p>
            <a:fld id="{1B1CF60C-C85D-47C0-8597-E3BF95F18FA3}" type="slidenum">
              <a:rPr lang="en-US" smtClean="0"/>
              <a:pPr/>
              <a:t>57</a:t>
            </a:fld>
            <a:endParaRPr lang="en-US"/>
          </a:p>
        </p:txBody>
      </p:sp>
      <p:sp>
        <p:nvSpPr>
          <p:cNvPr id="8" name="Oval 7">
            <a:extLst>
              <a:ext uri="{FF2B5EF4-FFF2-40B4-BE49-F238E27FC236}">
                <a16:creationId xmlns:a16="http://schemas.microsoft.com/office/drawing/2014/main" id="{CD7D84E8-073C-4DFD-99F5-BFE15F778DFC}"/>
              </a:ext>
            </a:extLst>
          </p:cNvPr>
          <p:cNvSpPr/>
          <p:nvPr/>
        </p:nvSpPr>
        <p:spPr bwMode="gray">
          <a:xfrm>
            <a:off x="4816928" y="1350636"/>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1</a:t>
            </a:r>
          </a:p>
        </p:txBody>
      </p:sp>
      <p:sp>
        <p:nvSpPr>
          <p:cNvPr id="9" name="Oval 8">
            <a:extLst>
              <a:ext uri="{FF2B5EF4-FFF2-40B4-BE49-F238E27FC236}">
                <a16:creationId xmlns:a16="http://schemas.microsoft.com/office/drawing/2014/main" id="{555B454E-9216-477B-9A64-9DD8271FF53A}"/>
              </a:ext>
            </a:extLst>
          </p:cNvPr>
          <p:cNvSpPr/>
          <p:nvPr/>
        </p:nvSpPr>
        <p:spPr bwMode="gray">
          <a:xfrm>
            <a:off x="4816928" y="1955645"/>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2</a:t>
            </a:r>
          </a:p>
        </p:txBody>
      </p:sp>
      <p:sp>
        <p:nvSpPr>
          <p:cNvPr id="10" name="Oval 9">
            <a:extLst>
              <a:ext uri="{FF2B5EF4-FFF2-40B4-BE49-F238E27FC236}">
                <a16:creationId xmlns:a16="http://schemas.microsoft.com/office/drawing/2014/main" id="{7B59682E-52EB-4DFB-AF2F-EB3BB439EF73}"/>
              </a:ext>
            </a:extLst>
          </p:cNvPr>
          <p:cNvSpPr/>
          <p:nvPr/>
        </p:nvSpPr>
        <p:spPr bwMode="gray">
          <a:xfrm>
            <a:off x="4816928" y="2560654"/>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3</a:t>
            </a:r>
          </a:p>
        </p:txBody>
      </p:sp>
      <p:sp>
        <p:nvSpPr>
          <p:cNvPr id="11" name="Oval 10">
            <a:extLst>
              <a:ext uri="{FF2B5EF4-FFF2-40B4-BE49-F238E27FC236}">
                <a16:creationId xmlns:a16="http://schemas.microsoft.com/office/drawing/2014/main" id="{4D6313DE-7760-4922-80A7-10EA28D1930F}"/>
              </a:ext>
            </a:extLst>
          </p:cNvPr>
          <p:cNvSpPr/>
          <p:nvPr/>
        </p:nvSpPr>
        <p:spPr bwMode="gray">
          <a:xfrm>
            <a:off x="4816927" y="316566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4</a:t>
            </a:r>
          </a:p>
        </p:txBody>
      </p:sp>
      <p:sp>
        <p:nvSpPr>
          <p:cNvPr id="12" name="Oval 11">
            <a:extLst>
              <a:ext uri="{FF2B5EF4-FFF2-40B4-BE49-F238E27FC236}">
                <a16:creationId xmlns:a16="http://schemas.microsoft.com/office/drawing/2014/main" id="{07432474-4610-4E54-835A-DEAC0A7CA51E}"/>
              </a:ext>
            </a:extLst>
          </p:cNvPr>
          <p:cNvSpPr/>
          <p:nvPr/>
        </p:nvSpPr>
        <p:spPr bwMode="gray">
          <a:xfrm>
            <a:off x="4816928" y="377067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5</a:t>
            </a:r>
          </a:p>
        </p:txBody>
      </p:sp>
    </p:spTree>
    <p:extLst>
      <p:ext uri="{BB962C8B-B14F-4D97-AF65-F5344CB8AC3E}">
        <p14:creationId xmlns:p14="http://schemas.microsoft.com/office/powerpoint/2010/main" val="32454169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en-US" dirty="0">
                <a:solidFill>
                  <a:schemeClr val="accent2"/>
                </a:solidFill>
              </a:rPr>
              <a:t>Versatility</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05910" y="6380615"/>
            <a:ext cx="2743200" cy="282575"/>
          </a:xfrm>
        </p:spPr>
        <p:txBody>
          <a:bodyPr/>
          <a:lstStyle/>
          <a:p>
            <a:fld id="{1B1CF60C-C85D-47C0-8597-E3BF95F18FA3}" type="slidenum">
              <a:rPr lang="en-US" smtClean="0"/>
              <a:t>58</a:t>
            </a:fld>
            <a:endParaRPr lang="en-US"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921305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881729" y="2316480"/>
            <a:ext cx="6877050" cy="1588707"/>
          </a:xfrm>
        </p:spPr>
        <p:txBody>
          <a:bodyPr/>
          <a:lstStyle/>
          <a:p>
            <a:r>
              <a:rPr lang="en-US" dirty="0">
                <a:solidFill>
                  <a:schemeClr val="accent2"/>
                </a:solidFill>
              </a:rPr>
              <a:t>Versatility is how well you adjust to the Style needs of others</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a:lstStyle/>
          <a:p>
            <a:fld id="{1B1CF60C-C85D-47C0-8597-E3BF95F18FA3}" type="slidenum">
              <a:rPr lang="en-US" smtClean="0"/>
              <a:t>59</a:t>
            </a:fld>
            <a:endParaRPr lang="en-US"/>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a:lstStyle/>
          <a:p>
            <a:pPr algn="l"/>
            <a:r>
              <a:rPr lang="en-US"/>
              <a:t>© The TRACOM Corporation. All Rights Reserved.</a:t>
            </a:r>
            <a:endParaRPr lang="en-US" dirty="0"/>
          </a:p>
        </p:txBody>
      </p:sp>
    </p:spTree>
    <p:extLst>
      <p:ext uri="{BB962C8B-B14F-4D97-AF65-F5344CB8AC3E}">
        <p14:creationId xmlns:p14="http://schemas.microsoft.com/office/powerpoint/2010/main" val="2849517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75557" y="228600"/>
            <a:ext cx="11587843" cy="1009650"/>
          </a:xfrm>
        </p:spPr>
        <p:txBody>
          <a:bodyPr/>
          <a:lstStyle/>
          <a:p>
            <a:r>
              <a:rPr lang="en-US" dirty="0"/>
              <a:t>Style in Action</a:t>
            </a:r>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72882" y="2705119"/>
            <a:ext cx="3315246" cy="1989137"/>
          </a:xfrm>
        </p:spPr>
        <p:txBody>
          <a:bodyPr/>
          <a:lstStyle/>
          <a:p>
            <a:pPr algn="r">
              <a:spcBef>
                <a:spcPct val="0"/>
              </a:spcBef>
              <a:buClrTx/>
              <a:buSzTx/>
              <a:buFontTx/>
              <a:buNone/>
            </a:pPr>
            <a:r>
              <a:rPr lang="en-US" altLang="en-US" sz="2400" dirty="0">
                <a:cs typeface="+mn-cs"/>
              </a:rPr>
              <a:t>Observations</a:t>
            </a:r>
          </a:p>
          <a:p>
            <a:pPr algn="r">
              <a:spcBef>
                <a:spcPct val="0"/>
              </a:spcBef>
              <a:buClrTx/>
              <a:buSzTx/>
              <a:buFontTx/>
              <a:buNone/>
            </a:pPr>
            <a:endParaRPr lang="en-US" altLang="en-US" sz="2400" dirty="0">
              <a:cs typeface="+mn-cs"/>
            </a:endParaRPr>
          </a:p>
          <a:p>
            <a:pPr algn="r">
              <a:spcBef>
                <a:spcPct val="0"/>
              </a:spcBef>
              <a:buClrTx/>
              <a:buSzTx/>
              <a:buFontTx/>
              <a:buNone/>
            </a:pPr>
            <a:r>
              <a:rPr lang="en-US" altLang="en-US" sz="2400" dirty="0">
                <a:cs typeface="+mn-cs"/>
              </a:rPr>
              <a:t>Opinions</a:t>
            </a:r>
          </a:p>
          <a:p>
            <a:endParaRPr lang="en-US" dirty="0"/>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en-US" smtClean="0"/>
              <a:t>6</a:t>
            </a:fld>
            <a:endParaRPr lang="en-US"/>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a:lstStyle/>
          <a:p>
            <a:pPr algn="l"/>
            <a:r>
              <a:rPr lang="en-US" dirty="0"/>
              <a:t>© The TRACOM Corporation. All Rights Reserved.</a:t>
            </a:r>
          </a:p>
        </p:txBody>
      </p:sp>
      <p:grpSp>
        <p:nvGrpSpPr>
          <p:cNvPr id="29" name="Group 28">
            <a:extLst>
              <a:ext uri="{FF2B5EF4-FFF2-40B4-BE49-F238E27FC236}">
                <a16:creationId xmlns:a16="http://schemas.microsoft.com/office/drawing/2014/main" id="{05F4FF58-2D0A-4845-83A3-892EFFD97302}"/>
              </a:ext>
            </a:extLst>
          </p:cNvPr>
          <p:cNvGrpSpPr/>
          <p:nvPr/>
        </p:nvGrpSpPr>
        <p:grpSpPr>
          <a:xfrm>
            <a:off x="3994201" y="2316163"/>
            <a:ext cx="7647768" cy="2375836"/>
            <a:chOff x="4037744" y="2316163"/>
            <a:chExt cx="7647768" cy="2375836"/>
          </a:xfrm>
        </p:grpSpPr>
        <p:grpSp>
          <p:nvGrpSpPr>
            <p:cNvPr id="24" name="Group 23">
              <a:extLst>
                <a:ext uri="{FF2B5EF4-FFF2-40B4-BE49-F238E27FC236}">
                  <a16:creationId xmlns:a16="http://schemas.microsoft.com/office/drawing/2014/main" id="{DAF88271-3DD3-0247-957B-6690B5E6D820}"/>
                </a:ext>
              </a:extLst>
            </p:cNvPr>
            <p:cNvGrpSpPr/>
            <p:nvPr/>
          </p:nvGrpSpPr>
          <p:grpSpPr>
            <a:xfrm>
              <a:off x="4411120" y="2336895"/>
              <a:ext cx="7274392" cy="1947672"/>
              <a:chOff x="4411120" y="1678459"/>
              <a:chExt cx="7274392" cy="1947672"/>
            </a:xfrm>
          </p:grpSpPr>
          <p:pic>
            <p:nvPicPr>
              <p:cNvPr id="8" name="Picture 7" descr="A person in a suit&#10;&#10;Description automatically generated with medium confidence">
                <a:extLst>
                  <a:ext uri="{FF2B5EF4-FFF2-40B4-BE49-F238E27FC236}">
                    <a16:creationId xmlns:a16="http://schemas.microsoft.com/office/drawing/2014/main" id="{8997B66E-90FD-9C42-823A-9BA4767D88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678459"/>
                <a:ext cx="1407123" cy="1943355"/>
              </a:xfrm>
              <a:prstGeom prst="rect">
                <a:avLst/>
              </a:prstGeom>
            </p:spPr>
          </p:pic>
          <p:pic>
            <p:nvPicPr>
              <p:cNvPr id="19" name="Picture 18" descr="A person in a suit&#10;&#10;Description automatically generated with low confidence">
                <a:extLst>
                  <a:ext uri="{FF2B5EF4-FFF2-40B4-BE49-F238E27FC236}">
                    <a16:creationId xmlns:a16="http://schemas.microsoft.com/office/drawing/2014/main" id="{6998D8D4-FCE4-AF41-9EC0-0AAD946B92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1678459"/>
                <a:ext cx="1394200" cy="1947672"/>
              </a:xfrm>
              <a:prstGeom prst="rect">
                <a:avLst/>
              </a:prstGeom>
            </p:spPr>
          </p:pic>
          <p:pic>
            <p:nvPicPr>
              <p:cNvPr id="21" name="Picture 20" descr="A person wearing a suit&#10;&#10;Description automatically generated with medium confidence">
                <a:extLst>
                  <a:ext uri="{FF2B5EF4-FFF2-40B4-BE49-F238E27FC236}">
                    <a16:creationId xmlns:a16="http://schemas.microsoft.com/office/drawing/2014/main" id="{0E5508A0-AF38-3945-905F-67B36432EAD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678459"/>
                <a:ext cx="1394200" cy="1946620"/>
              </a:xfrm>
              <a:prstGeom prst="rect">
                <a:avLst/>
              </a:prstGeom>
            </p:spPr>
          </p:pic>
          <p:pic>
            <p:nvPicPr>
              <p:cNvPr id="23" name="Picture 22" descr="A picture containing person, wall, clothing, indoor&#10;&#10;Description automatically generated">
                <a:extLst>
                  <a:ext uri="{FF2B5EF4-FFF2-40B4-BE49-F238E27FC236}">
                    <a16:creationId xmlns:a16="http://schemas.microsoft.com/office/drawing/2014/main" id="{F07027A0-83F4-C342-B321-5953E87C8F3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678459"/>
                <a:ext cx="1405757" cy="1947672"/>
              </a:xfrm>
              <a:prstGeom prst="rect">
                <a:avLst/>
              </a:prstGeom>
            </p:spPr>
          </p:pic>
        </p:grpSp>
        <p:cxnSp>
          <p:nvCxnSpPr>
            <p:cNvPr id="16" name="Straight Connector 15">
              <a:extLst>
                <a:ext uri="{FF2B5EF4-FFF2-40B4-BE49-F238E27FC236}">
                  <a16:creationId xmlns:a16="http://schemas.microsoft.com/office/drawing/2014/main" id="{114C0098-B007-4458-A398-509109F2967E}"/>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909DAB1-67D0-474A-B774-0A3333659938}"/>
                </a:ext>
              </a:extLst>
            </p:cNvPr>
            <p:cNvSpPr txBox="1"/>
            <p:nvPr/>
          </p:nvSpPr>
          <p:spPr>
            <a:xfrm>
              <a:off x="4663630" y="4281964"/>
              <a:ext cx="769326" cy="369332"/>
            </a:xfrm>
            <a:prstGeom prst="rect">
              <a:avLst/>
            </a:prstGeom>
            <a:noFill/>
          </p:spPr>
          <p:txBody>
            <a:bodyPr wrap="square">
              <a:spAutoFit/>
            </a:bodyPr>
            <a:lstStyle/>
            <a:p>
              <a:pPr algn="ctr"/>
              <a:r>
                <a:rPr lang="en-US" dirty="0"/>
                <a:t> Kyle</a:t>
              </a:r>
            </a:p>
          </p:txBody>
        </p:sp>
        <p:sp>
          <p:nvSpPr>
            <p:cNvPr id="25" name="TextBox 24">
              <a:extLst>
                <a:ext uri="{FF2B5EF4-FFF2-40B4-BE49-F238E27FC236}">
                  <a16:creationId xmlns:a16="http://schemas.microsoft.com/office/drawing/2014/main" id="{6AC52F1B-4880-48D9-ADF3-95BA3CBAB59D}"/>
                </a:ext>
              </a:extLst>
            </p:cNvPr>
            <p:cNvSpPr txBox="1"/>
            <p:nvPr/>
          </p:nvSpPr>
          <p:spPr>
            <a:xfrm>
              <a:off x="6503168" y="4322667"/>
              <a:ext cx="1139758" cy="369332"/>
            </a:xfrm>
            <a:prstGeom prst="rect">
              <a:avLst/>
            </a:prstGeom>
            <a:noFill/>
          </p:spPr>
          <p:txBody>
            <a:bodyPr wrap="square">
              <a:spAutoFit/>
            </a:bodyPr>
            <a:lstStyle/>
            <a:p>
              <a:pPr algn="ctr"/>
              <a:r>
                <a:rPr lang="en-US" dirty="0"/>
                <a:t> Lana</a:t>
              </a:r>
            </a:p>
          </p:txBody>
        </p:sp>
        <p:sp>
          <p:nvSpPr>
            <p:cNvPr id="26" name="TextBox 25">
              <a:extLst>
                <a:ext uri="{FF2B5EF4-FFF2-40B4-BE49-F238E27FC236}">
                  <a16:creationId xmlns:a16="http://schemas.microsoft.com/office/drawing/2014/main" id="{7464D5E8-1B7F-4B69-8566-A89AA68AA68A}"/>
                </a:ext>
              </a:extLst>
            </p:cNvPr>
            <p:cNvSpPr txBox="1"/>
            <p:nvPr/>
          </p:nvSpPr>
          <p:spPr>
            <a:xfrm>
              <a:off x="8455072" y="4322667"/>
              <a:ext cx="1139758" cy="369332"/>
            </a:xfrm>
            <a:prstGeom prst="rect">
              <a:avLst/>
            </a:prstGeom>
            <a:noFill/>
          </p:spPr>
          <p:txBody>
            <a:bodyPr wrap="square">
              <a:spAutoFit/>
            </a:bodyPr>
            <a:lstStyle/>
            <a:p>
              <a:pPr algn="ctr"/>
              <a:r>
                <a:rPr lang="en-US" dirty="0"/>
                <a:t>AJ</a:t>
              </a:r>
            </a:p>
          </p:txBody>
        </p:sp>
        <p:sp>
          <p:nvSpPr>
            <p:cNvPr id="27" name="TextBox 26">
              <a:extLst>
                <a:ext uri="{FF2B5EF4-FFF2-40B4-BE49-F238E27FC236}">
                  <a16:creationId xmlns:a16="http://schemas.microsoft.com/office/drawing/2014/main" id="{7ADE83B3-7AD5-4A33-9FF7-E97913E00905}"/>
                </a:ext>
              </a:extLst>
            </p:cNvPr>
            <p:cNvSpPr txBox="1"/>
            <p:nvPr/>
          </p:nvSpPr>
          <p:spPr>
            <a:xfrm>
              <a:off x="10406976" y="4322667"/>
              <a:ext cx="1139758" cy="369332"/>
            </a:xfrm>
            <a:prstGeom prst="rect">
              <a:avLst/>
            </a:prstGeom>
            <a:noFill/>
          </p:spPr>
          <p:txBody>
            <a:bodyPr wrap="square">
              <a:spAutoFit/>
            </a:bodyPr>
            <a:lstStyle/>
            <a:p>
              <a:pPr algn="ctr"/>
              <a:r>
                <a:rPr lang="en-US" dirty="0"/>
                <a:t>Abby</a:t>
              </a:r>
            </a:p>
          </p:txBody>
        </p:sp>
      </p:grpSp>
    </p:spTree>
    <p:extLst>
      <p:ext uri="{BB962C8B-B14F-4D97-AF65-F5344CB8AC3E}">
        <p14:creationId xmlns:p14="http://schemas.microsoft.com/office/powerpoint/2010/main" val="29788916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1CEA-D5B8-44EC-8C7A-D1E2364820DF}"/>
              </a:ext>
            </a:extLst>
          </p:cNvPr>
          <p:cNvSpPr>
            <a:spLocks noGrp="1"/>
          </p:cNvSpPr>
          <p:nvPr>
            <p:ph type="title"/>
          </p:nvPr>
        </p:nvSpPr>
        <p:spPr>
          <a:xfrm>
            <a:off x="390525" y="228600"/>
            <a:ext cx="3687763" cy="1995488"/>
          </a:xfrm>
        </p:spPr>
        <p:txBody>
          <a:bodyPr/>
          <a:lstStyle/>
          <a:p>
            <a:r>
              <a:rPr lang="en-US" dirty="0"/>
              <a:t>Four Sources</a:t>
            </a:r>
            <a:br>
              <a:rPr lang="en-US" dirty="0"/>
            </a:br>
            <a:r>
              <a:rPr lang="en-US" dirty="0"/>
              <a:t>of Versatility</a:t>
            </a:r>
          </a:p>
        </p:txBody>
      </p:sp>
      <p:sp>
        <p:nvSpPr>
          <p:cNvPr id="8" name="Content Placeholder 7">
            <a:extLst>
              <a:ext uri="{FF2B5EF4-FFF2-40B4-BE49-F238E27FC236}">
                <a16:creationId xmlns:a16="http://schemas.microsoft.com/office/drawing/2014/main" id="{C89BD0C3-9A19-4A7E-A87A-1733DBCA65F7}"/>
              </a:ext>
            </a:extLst>
          </p:cNvPr>
          <p:cNvSpPr>
            <a:spLocks noGrp="1"/>
          </p:cNvSpPr>
          <p:nvPr>
            <p:ph idx="1"/>
          </p:nvPr>
        </p:nvSpPr>
        <p:spPr/>
        <p:txBody>
          <a:bodyPr/>
          <a:lstStyle/>
          <a:p>
            <a:r>
              <a:rPr lang="en-US" dirty="0"/>
              <a:t> </a:t>
            </a:r>
          </a:p>
        </p:txBody>
      </p:sp>
      <p:sp>
        <p:nvSpPr>
          <p:cNvPr id="4" name="Slide Number Placeholder 3">
            <a:extLst>
              <a:ext uri="{FF2B5EF4-FFF2-40B4-BE49-F238E27FC236}">
                <a16:creationId xmlns:a16="http://schemas.microsoft.com/office/drawing/2014/main" id="{0FADF2EB-FAB8-452C-8CB5-7A221A644708}"/>
              </a:ext>
            </a:extLst>
          </p:cNvPr>
          <p:cNvSpPr>
            <a:spLocks noGrp="1"/>
          </p:cNvSpPr>
          <p:nvPr>
            <p:ph type="sldNum" sz="quarter" idx="12"/>
          </p:nvPr>
        </p:nvSpPr>
        <p:spPr/>
        <p:txBody>
          <a:bodyPr/>
          <a:lstStyle/>
          <a:p>
            <a:fld id="{1B1CF60C-C85D-47C0-8597-E3BF95F18FA3}" type="slidenum">
              <a:rPr lang="en-US" smtClean="0"/>
              <a:t>60</a:t>
            </a:fld>
            <a:endParaRPr lang="en-US"/>
          </a:p>
        </p:txBody>
      </p:sp>
      <p:grpSp>
        <p:nvGrpSpPr>
          <p:cNvPr id="51" name="Group 50">
            <a:extLst>
              <a:ext uri="{FF2B5EF4-FFF2-40B4-BE49-F238E27FC236}">
                <a16:creationId xmlns:a16="http://schemas.microsoft.com/office/drawing/2014/main" id="{27431CB6-63DC-4166-AF27-DEC3A7B95D5B}"/>
              </a:ext>
            </a:extLst>
          </p:cNvPr>
          <p:cNvGrpSpPr/>
          <p:nvPr/>
        </p:nvGrpSpPr>
        <p:grpSpPr>
          <a:xfrm>
            <a:off x="4495800" y="1108076"/>
            <a:ext cx="7167561" cy="3756024"/>
            <a:chOff x="4495800" y="549276"/>
            <a:chExt cx="7167561" cy="3756024"/>
          </a:xfrm>
        </p:grpSpPr>
        <p:sp>
          <p:nvSpPr>
            <p:cNvPr id="11" name="Rectangle 10">
              <a:extLst>
                <a:ext uri="{FF2B5EF4-FFF2-40B4-BE49-F238E27FC236}">
                  <a16:creationId xmlns:a16="http://schemas.microsoft.com/office/drawing/2014/main" id="{36312140-242E-40DC-BA89-6E0FEA57B288}"/>
                </a:ext>
              </a:extLst>
            </p:cNvPr>
            <p:cNvSpPr/>
            <p:nvPr/>
          </p:nvSpPr>
          <p:spPr bwMode="gray">
            <a:xfrm>
              <a:off x="4495800"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bg1"/>
                  </a:solidFill>
                </a:rPr>
                <a:t>Image</a:t>
              </a:r>
            </a:p>
          </p:txBody>
        </p:sp>
        <p:sp>
          <p:nvSpPr>
            <p:cNvPr id="12" name="Rectangle 11">
              <a:extLst>
                <a:ext uri="{FF2B5EF4-FFF2-40B4-BE49-F238E27FC236}">
                  <a16:creationId xmlns:a16="http://schemas.microsoft.com/office/drawing/2014/main" id="{F4BFB7ED-2967-4425-93BF-8B67B0CC0487}"/>
                </a:ext>
              </a:extLst>
            </p:cNvPr>
            <p:cNvSpPr/>
            <p:nvPr/>
          </p:nvSpPr>
          <p:spPr bwMode="gray">
            <a:xfrm>
              <a:off x="6313487"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bg1"/>
                  </a:solidFill>
                </a:rPr>
                <a:t>Presentation</a:t>
              </a:r>
            </a:p>
          </p:txBody>
        </p:sp>
        <p:sp>
          <p:nvSpPr>
            <p:cNvPr id="13" name="Rectangle 12">
              <a:extLst>
                <a:ext uri="{FF2B5EF4-FFF2-40B4-BE49-F238E27FC236}">
                  <a16:creationId xmlns:a16="http://schemas.microsoft.com/office/drawing/2014/main" id="{2E435E16-95A5-43D4-A2C1-6B882FFF3327}"/>
                </a:ext>
              </a:extLst>
            </p:cNvPr>
            <p:cNvSpPr/>
            <p:nvPr/>
          </p:nvSpPr>
          <p:spPr bwMode="gray">
            <a:xfrm>
              <a:off x="8131174"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bg1"/>
                  </a:solidFill>
                </a:rPr>
                <a:t>Competence</a:t>
              </a:r>
            </a:p>
          </p:txBody>
        </p:sp>
        <p:sp>
          <p:nvSpPr>
            <p:cNvPr id="14" name="Rectangle 13">
              <a:extLst>
                <a:ext uri="{FF2B5EF4-FFF2-40B4-BE49-F238E27FC236}">
                  <a16:creationId xmlns:a16="http://schemas.microsoft.com/office/drawing/2014/main" id="{B70A7DBF-7980-4408-B627-9B9270F4A1CB}"/>
                </a:ext>
              </a:extLst>
            </p:cNvPr>
            <p:cNvSpPr/>
            <p:nvPr/>
          </p:nvSpPr>
          <p:spPr bwMode="gray">
            <a:xfrm>
              <a:off x="9948861"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bg1"/>
                  </a:solidFill>
                </a:rPr>
                <a:t>Feedback</a:t>
              </a:r>
            </a:p>
          </p:txBody>
        </p:sp>
        <p:sp>
          <p:nvSpPr>
            <p:cNvPr id="15" name="Rectangle 14">
              <a:extLst>
                <a:ext uri="{FF2B5EF4-FFF2-40B4-BE49-F238E27FC236}">
                  <a16:creationId xmlns:a16="http://schemas.microsoft.com/office/drawing/2014/main" id="{0E9E46CC-E468-4BE0-BF14-B59B7C2DD70E}"/>
                </a:ext>
              </a:extLst>
            </p:cNvPr>
            <p:cNvSpPr/>
            <p:nvPr/>
          </p:nvSpPr>
          <p:spPr bwMode="gray">
            <a:xfrm>
              <a:off x="6820296" y="549276"/>
              <a:ext cx="2518569" cy="5667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tx2"/>
                  </a:solidFill>
                </a:rPr>
                <a:t>The Appropriate Use of</a:t>
              </a:r>
            </a:p>
          </p:txBody>
        </p:sp>
        <p:sp>
          <p:nvSpPr>
            <p:cNvPr id="16" name="Rectangle 15">
              <a:extLst>
                <a:ext uri="{FF2B5EF4-FFF2-40B4-BE49-F238E27FC236}">
                  <a16:creationId xmlns:a16="http://schemas.microsoft.com/office/drawing/2014/main" id="{C1142650-58D9-40DA-9CCB-AEC8D2DE66FC}"/>
                </a:ext>
              </a:extLst>
            </p:cNvPr>
            <p:cNvSpPr/>
            <p:nvPr/>
          </p:nvSpPr>
          <p:spPr bwMode="gray">
            <a:xfrm>
              <a:off x="6807596" y="2847977"/>
              <a:ext cx="2518569" cy="5286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tx2"/>
                  </a:solidFill>
                </a:rPr>
                <a:t>Leads to</a:t>
              </a:r>
            </a:p>
          </p:txBody>
        </p:sp>
        <p:sp>
          <p:nvSpPr>
            <p:cNvPr id="17" name="Rectangle 16">
              <a:extLst>
                <a:ext uri="{FF2B5EF4-FFF2-40B4-BE49-F238E27FC236}">
                  <a16:creationId xmlns:a16="http://schemas.microsoft.com/office/drawing/2014/main" id="{EAD3DCAD-4AF2-4D48-8954-DD4AA7715CFE}"/>
                </a:ext>
              </a:extLst>
            </p:cNvPr>
            <p:cNvSpPr/>
            <p:nvPr/>
          </p:nvSpPr>
          <p:spPr bwMode="gray">
            <a:xfrm>
              <a:off x="4495801" y="3738562"/>
              <a:ext cx="7137399" cy="5667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1800" dirty="0">
                  <a:solidFill>
                    <a:schemeClr val="bg1"/>
                  </a:solidFill>
                </a:rPr>
                <a:t>Higher Versatility</a:t>
              </a:r>
            </a:p>
          </p:txBody>
        </p:sp>
        <p:grpSp>
          <p:nvGrpSpPr>
            <p:cNvPr id="41" name="Group 40">
              <a:extLst>
                <a:ext uri="{FF2B5EF4-FFF2-40B4-BE49-F238E27FC236}">
                  <a16:creationId xmlns:a16="http://schemas.microsoft.com/office/drawing/2014/main" id="{8F7A69A0-BC1F-4394-B45B-F6DF82AAA982}"/>
                </a:ext>
              </a:extLst>
            </p:cNvPr>
            <p:cNvGrpSpPr/>
            <p:nvPr/>
          </p:nvGrpSpPr>
          <p:grpSpPr>
            <a:xfrm>
              <a:off x="5353049" y="1116015"/>
              <a:ext cx="5453062" cy="541336"/>
              <a:chOff x="5353049" y="1116015"/>
              <a:chExt cx="5453062" cy="541336"/>
            </a:xfrm>
          </p:grpSpPr>
          <p:cxnSp>
            <p:nvCxnSpPr>
              <p:cNvPr id="19" name="Connector: Elbow 18">
                <a:extLst>
                  <a:ext uri="{FF2B5EF4-FFF2-40B4-BE49-F238E27FC236}">
                    <a16:creationId xmlns:a16="http://schemas.microsoft.com/office/drawing/2014/main" id="{272F7A31-223A-4088-885C-6DF65730EB9D}"/>
                  </a:ext>
                </a:extLst>
              </p:cNvPr>
              <p:cNvCxnSpPr>
                <a:stCxn id="11" idx="0"/>
                <a:endCxn id="15" idx="2"/>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B217B4-5C9C-4942-A1B4-F4011ACB0017}"/>
                  </a:ext>
                </a:extLst>
              </p:cNvPr>
              <p:cNvCxnSpPr>
                <a:cxnSpLocks/>
                <a:stCxn id="14" idx="0"/>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88A5197-DA0C-4278-840B-4F57BB92F563}"/>
                  </a:ext>
                </a:extLst>
              </p:cNvPr>
              <p:cNvCxnSpPr>
                <a:cxnSpLocks/>
                <a:endCxn id="12" idx="0"/>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DFD246BD-9273-46DE-A7FF-27B582DFF93F}"/>
                  </a:ext>
                </a:extLst>
              </p:cNvPr>
              <p:cNvCxnSpPr>
                <a:cxnSpLocks/>
                <a:endCxn id="13" idx="0"/>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2760B87-5057-4206-9225-8A6451786645}"/>
                </a:ext>
              </a:extLst>
            </p:cNvPr>
            <p:cNvGrpSpPr/>
            <p:nvPr/>
          </p:nvGrpSpPr>
          <p:grpSpPr>
            <a:xfrm flipV="1">
              <a:off x="5353049" y="2230440"/>
              <a:ext cx="5453062" cy="541336"/>
              <a:chOff x="5353049" y="1116015"/>
              <a:chExt cx="5453062" cy="541336"/>
            </a:xfrm>
          </p:grpSpPr>
          <p:cxnSp>
            <p:nvCxnSpPr>
              <p:cNvPr id="43" name="Connector: Elbow 42">
                <a:extLst>
                  <a:ext uri="{FF2B5EF4-FFF2-40B4-BE49-F238E27FC236}">
                    <a16:creationId xmlns:a16="http://schemas.microsoft.com/office/drawing/2014/main" id="{1BC3AE6F-6E62-43C2-BBC2-CEAD09B9C4E6}"/>
                  </a:ext>
                </a:extLst>
              </p:cNvPr>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A2D7F392-D568-46A2-A710-5102348BFF03}"/>
                  </a:ext>
                </a:extLst>
              </p:cNvPr>
              <p:cNvCxnSpPr>
                <a:cxnSpLocks/>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DCD5CBC5-095B-4FCA-B787-81E4AE0E4731}"/>
                  </a:ext>
                </a:extLst>
              </p:cNvPr>
              <p:cNvCxnSpPr>
                <a:cxnSpLocks/>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E640A2C-9072-4BD8-B092-7910E34115F4}"/>
                  </a:ext>
                </a:extLst>
              </p:cNvPr>
              <p:cNvCxnSpPr>
                <a:cxnSpLocks/>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51548C56-E5EB-4EFB-8549-7FDBD8D002EA}"/>
                </a:ext>
              </a:extLst>
            </p:cNvPr>
            <p:cNvCxnSpPr>
              <a:cxnSpLocks/>
              <a:stCxn id="17" idx="0"/>
              <a:endCxn id="16" idx="2"/>
            </p:cNvCxnSpPr>
            <p:nvPr/>
          </p:nvCxnSpPr>
          <p:spPr>
            <a:xfrm flipV="1">
              <a:off x="8064501" y="3376615"/>
              <a:ext cx="2380" cy="361947"/>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37752C4-340B-4D7A-8918-C09451FB59E9}"/>
                </a:ext>
              </a:extLst>
            </p:cNvPr>
            <p:cNvCxnSpPr>
              <a:cxnSpLocks/>
            </p:cNvCxnSpPr>
            <p:nvPr/>
          </p:nvCxnSpPr>
          <p:spPr>
            <a:xfrm flipV="1">
              <a:off x="8080636" y="2504550"/>
              <a:ext cx="0" cy="328344"/>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8B65E27F-C03D-448F-849F-E1169353553C}"/>
              </a:ext>
            </a:extLst>
          </p:cNvPr>
          <p:cNvSpPr>
            <a:spLocks noGrp="1"/>
          </p:cNvSpPr>
          <p:nvPr>
            <p:ph type="ftr" sz="quarter" idx="11"/>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41014475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a:lstStyle/>
          <a:p>
            <a:r>
              <a:rPr lang="en-US" dirty="0"/>
              <a:t>Versatility in Action</a:t>
            </a: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en-US" smtClean="0"/>
              <a:t>61</a:t>
            </a:fld>
            <a:endParaRPr lang="en-US"/>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a:lstStyle/>
          <a:p>
            <a:pPr algn="l"/>
            <a:r>
              <a:rPr lang="en-US"/>
              <a:t>© The TRACOM Corporation. All Rights Reserved.</a:t>
            </a:r>
            <a:endParaRPr lang="en-US" dirty="0"/>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390526" y="2316164"/>
            <a:ext cx="3335313" cy="2049280"/>
          </a:xfrm>
        </p:spPr>
        <p:txBody>
          <a:bodyPr anchor="ctr"/>
          <a:lstStyle/>
          <a:p>
            <a:pPr algn="r">
              <a:spcBef>
                <a:spcPts val="500"/>
              </a:spcBef>
              <a:buClrTx/>
              <a:buSzTx/>
              <a:buFontTx/>
              <a:buNone/>
            </a:pPr>
            <a:r>
              <a:rPr lang="en-US" altLang="en-US" sz="2400" dirty="0">
                <a:cs typeface="+mn-cs"/>
              </a:rPr>
              <a:t>What did each person do to act with Versatility?</a:t>
            </a:r>
          </a:p>
          <a:p>
            <a:pPr algn="r">
              <a:spcBef>
                <a:spcPts val="500"/>
              </a:spcBef>
              <a:buClrTx/>
              <a:buSzTx/>
              <a:buFontTx/>
              <a:buNone/>
            </a:pPr>
            <a:r>
              <a:rPr lang="en-US" altLang="en-US" sz="2400" dirty="0"/>
              <a:t>What were their specific behaviors?</a:t>
            </a:r>
            <a:endParaRPr lang="en-US" altLang="en-US" sz="2400" dirty="0">
              <a:cs typeface="+mn-cs"/>
            </a:endParaRPr>
          </a:p>
        </p:txBody>
      </p:sp>
      <p:grpSp>
        <p:nvGrpSpPr>
          <p:cNvPr id="14" name="Group 13">
            <a:extLst>
              <a:ext uri="{FF2B5EF4-FFF2-40B4-BE49-F238E27FC236}">
                <a16:creationId xmlns:a16="http://schemas.microsoft.com/office/drawing/2014/main" id="{98B73BDF-6C24-4CD2-95B1-0770273A0BB2}"/>
              </a:ext>
            </a:extLst>
          </p:cNvPr>
          <p:cNvGrpSpPr/>
          <p:nvPr/>
        </p:nvGrpSpPr>
        <p:grpSpPr>
          <a:xfrm>
            <a:off x="4037744" y="2316163"/>
            <a:ext cx="7647768" cy="2418612"/>
            <a:chOff x="4037744" y="2316163"/>
            <a:chExt cx="7647768" cy="2418612"/>
          </a:xfrm>
        </p:grpSpPr>
        <p:grpSp>
          <p:nvGrpSpPr>
            <p:cNvPr id="15" name="Group 14">
              <a:extLst>
                <a:ext uri="{FF2B5EF4-FFF2-40B4-BE49-F238E27FC236}">
                  <a16:creationId xmlns:a16="http://schemas.microsoft.com/office/drawing/2014/main" id="{BBDC156F-CB12-41B0-86FC-12CCE606AE40}"/>
                </a:ext>
              </a:extLst>
            </p:cNvPr>
            <p:cNvGrpSpPr/>
            <p:nvPr/>
          </p:nvGrpSpPr>
          <p:grpSpPr>
            <a:xfrm>
              <a:off x="4411120" y="2379671"/>
              <a:ext cx="7274392" cy="1947672"/>
              <a:chOff x="4411120" y="1721235"/>
              <a:chExt cx="7274392" cy="1947672"/>
            </a:xfrm>
          </p:grpSpPr>
          <p:pic>
            <p:nvPicPr>
              <p:cNvPr id="26" name="Picture 25" descr="A person in a suit&#10;&#10;Description automatically generated with medium confidence">
                <a:extLst>
                  <a:ext uri="{FF2B5EF4-FFF2-40B4-BE49-F238E27FC236}">
                    <a16:creationId xmlns:a16="http://schemas.microsoft.com/office/drawing/2014/main" id="{48B25CDD-47FE-43BA-87AA-0373CE052B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721235"/>
                <a:ext cx="1407123" cy="1943355"/>
              </a:xfrm>
              <a:prstGeom prst="rect">
                <a:avLst/>
              </a:prstGeom>
            </p:spPr>
          </p:pic>
          <p:pic>
            <p:nvPicPr>
              <p:cNvPr id="27" name="Picture 26" descr="A person in a suit&#10;&#10;Description automatically generated with low confidence">
                <a:extLst>
                  <a:ext uri="{FF2B5EF4-FFF2-40B4-BE49-F238E27FC236}">
                    <a16:creationId xmlns:a16="http://schemas.microsoft.com/office/drawing/2014/main" id="{BABE431A-9610-4682-B0B2-7F7F0B37C5B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3759" y="1721235"/>
                <a:ext cx="1394200" cy="1947672"/>
              </a:xfrm>
              <a:prstGeom prst="rect">
                <a:avLst/>
              </a:prstGeom>
            </p:spPr>
          </p:pic>
          <p:pic>
            <p:nvPicPr>
              <p:cNvPr id="28" name="Picture 27" descr="A person wearing a suit&#10;&#10;Description automatically generated with medium confidence">
                <a:extLst>
                  <a:ext uri="{FF2B5EF4-FFF2-40B4-BE49-F238E27FC236}">
                    <a16:creationId xmlns:a16="http://schemas.microsoft.com/office/drawing/2014/main" id="{74A6E8F8-1E85-49EE-BA86-6AD18397945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721235"/>
                <a:ext cx="1394200" cy="1946620"/>
              </a:xfrm>
              <a:prstGeom prst="rect">
                <a:avLst/>
              </a:prstGeom>
            </p:spPr>
          </p:pic>
          <p:pic>
            <p:nvPicPr>
              <p:cNvPr id="29" name="Picture 28" descr="A picture containing person, wall, clothing, indoor&#10;&#10;Description automatically generated">
                <a:extLst>
                  <a:ext uri="{FF2B5EF4-FFF2-40B4-BE49-F238E27FC236}">
                    <a16:creationId xmlns:a16="http://schemas.microsoft.com/office/drawing/2014/main" id="{A1B1C6C6-27E5-4B0D-891D-25CDFA1E35A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721235"/>
                <a:ext cx="1405757" cy="1947672"/>
              </a:xfrm>
              <a:prstGeom prst="rect">
                <a:avLst/>
              </a:prstGeom>
            </p:spPr>
          </p:pic>
        </p:grpSp>
        <p:cxnSp>
          <p:nvCxnSpPr>
            <p:cNvPr id="21" name="Straight Connector 20">
              <a:extLst>
                <a:ext uri="{FF2B5EF4-FFF2-40B4-BE49-F238E27FC236}">
                  <a16:creationId xmlns:a16="http://schemas.microsoft.com/office/drawing/2014/main" id="{6F7CAFAE-98D4-43C2-ABF3-C5CF5B73264E}"/>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27FAEB5-5568-412E-B1C7-8F2D67F33287}"/>
                </a:ext>
              </a:extLst>
            </p:cNvPr>
            <p:cNvSpPr txBox="1"/>
            <p:nvPr/>
          </p:nvSpPr>
          <p:spPr>
            <a:xfrm>
              <a:off x="4663630" y="4324740"/>
              <a:ext cx="769326" cy="369332"/>
            </a:xfrm>
            <a:prstGeom prst="rect">
              <a:avLst/>
            </a:prstGeom>
            <a:noFill/>
          </p:spPr>
          <p:txBody>
            <a:bodyPr wrap="square">
              <a:spAutoFit/>
            </a:bodyPr>
            <a:lstStyle/>
            <a:p>
              <a:pPr algn="ctr"/>
              <a:r>
                <a:rPr lang="en-US" dirty="0"/>
                <a:t> Kyle</a:t>
              </a:r>
            </a:p>
          </p:txBody>
        </p:sp>
        <p:sp>
          <p:nvSpPr>
            <p:cNvPr id="23" name="TextBox 22">
              <a:extLst>
                <a:ext uri="{FF2B5EF4-FFF2-40B4-BE49-F238E27FC236}">
                  <a16:creationId xmlns:a16="http://schemas.microsoft.com/office/drawing/2014/main" id="{4E01769B-3EE9-4EAE-AACA-904822CEDFFA}"/>
                </a:ext>
              </a:extLst>
            </p:cNvPr>
            <p:cNvSpPr txBox="1"/>
            <p:nvPr/>
          </p:nvSpPr>
          <p:spPr>
            <a:xfrm>
              <a:off x="6503168" y="4365443"/>
              <a:ext cx="1139758" cy="369332"/>
            </a:xfrm>
            <a:prstGeom prst="rect">
              <a:avLst/>
            </a:prstGeom>
            <a:noFill/>
          </p:spPr>
          <p:txBody>
            <a:bodyPr wrap="square">
              <a:spAutoFit/>
            </a:bodyPr>
            <a:lstStyle/>
            <a:p>
              <a:pPr algn="ctr"/>
              <a:r>
                <a:rPr lang="en-US" dirty="0"/>
                <a:t> Lana</a:t>
              </a:r>
            </a:p>
          </p:txBody>
        </p:sp>
        <p:sp>
          <p:nvSpPr>
            <p:cNvPr id="24" name="TextBox 23">
              <a:extLst>
                <a:ext uri="{FF2B5EF4-FFF2-40B4-BE49-F238E27FC236}">
                  <a16:creationId xmlns:a16="http://schemas.microsoft.com/office/drawing/2014/main" id="{FB15788F-80CD-418C-B79B-B5A9E37F0DDD}"/>
                </a:ext>
              </a:extLst>
            </p:cNvPr>
            <p:cNvSpPr txBox="1"/>
            <p:nvPr/>
          </p:nvSpPr>
          <p:spPr>
            <a:xfrm>
              <a:off x="8455072" y="4365443"/>
              <a:ext cx="1139758" cy="369332"/>
            </a:xfrm>
            <a:prstGeom prst="rect">
              <a:avLst/>
            </a:prstGeom>
            <a:noFill/>
          </p:spPr>
          <p:txBody>
            <a:bodyPr wrap="square">
              <a:spAutoFit/>
            </a:bodyPr>
            <a:lstStyle/>
            <a:p>
              <a:pPr algn="ctr"/>
              <a:r>
                <a:rPr lang="en-US" dirty="0"/>
                <a:t>AJ</a:t>
              </a:r>
            </a:p>
          </p:txBody>
        </p:sp>
        <p:sp>
          <p:nvSpPr>
            <p:cNvPr id="25" name="TextBox 24">
              <a:extLst>
                <a:ext uri="{FF2B5EF4-FFF2-40B4-BE49-F238E27FC236}">
                  <a16:creationId xmlns:a16="http://schemas.microsoft.com/office/drawing/2014/main" id="{86DD60C1-A425-4F28-9A75-20BFAFC45946}"/>
                </a:ext>
              </a:extLst>
            </p:cNvPr>
            <p:cNvSpPr txBox="1"/>
            <p:nvPr/>
          </p:nvSpPr>
          <p:spPr>
            <a:xfrm>
              <a:off x="10406976" y="4365443"/>
              <a:ext cx="1139758" cy="369332"/>
            </a:xfrm>
            <a:prstGeom prst="rect">
              <a:avLst/>
            </a:prstGeom>
            <a:noFill/>
          </p:spPr>
          <p:txBody>
            <a:bodyPr wrap="square">
              <a:spAutoFit/>
            </a:bodyPr>
            <a:lstStyle/>
            <a:p>
              <a:pPr algn="ctr"/>
              <a:r>
                <a:rPr lang="en-US" dirty="0"/>
                <a:t>Abby</a:t>
              </a:r>
            </a:p>
          </p:txBody>
        </p:sp>
      </p:grpSp>
    </p:spTree>
    <p:extLst>
      <p:ext uri="{BB962C8B-B14F-4D97-AF65-F5344CB8AC3E}">
        <p14:creationId xmlns:p14="http://schemas.microsoft.com/office/powerpoint/2010/main" val="2227074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en-US" dirty="0">
                <a:solidFill>
                  <a:schemeClr val="accent2"/>
                </a:solidFill>
              </a:rPr>
              <a:t>Versatility Profile</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63063" y="6518275"/>
            <a:ext cx="2743200" cy="282575"/>
          </a:xfrm>
        </p:spPr>
        <p:txBody>
          <a:bodyPr/>
          <a:lstStyle/>
          <a:p>
            <a:fld id="{1B1CF60C-C85D-47C0-8597-E3BF95F18FA3}" type="slidenum">
              <a:rPr lang="en-US" smtClean="0"/>
              <a:t>62</a:t>
            </a:fld>
            <a:endParaRPr lang="en-US"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15419892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ECDFA4-5A69-4DF6-93F6-AB2EF8304C71}"/>
              </a:ext>
            </a:extLst>
          </p:cNvPr>
          <p:cNvSpPr>
            <a:spLocks noGrp="1"/>
          </p:cNvSpPr>
          <p:nvPr>
            <p:ph type="title"/>
          </p:nvPr>
        </p:nvSpPr>
        <p:spPr>
          <a:xfrm>
            <a:off x="390526" y="979228"/>
            <a:ext cx="11572874" cy="1009650"/>
          </a:xfrm>
        </p:spPr>
        <p:txBody>
          <a:bodyPr/>
          <a:lstStyle/>
          <a:p>
            <a:r>
              <a:rPr lang="en-US" dirty="0"/>
              <a:t>Versatility</a:t>
            </a:r>
          </a:p>
        </p:txBody>
      </p:sp>
      <p:sp>
        <p:nvSpPr>
          <p:cNvPr id="3" name="Slide Number Placeholder 2">
            <a:extLst>
              <a:ext uri="{FF2B5EF4-FFF2-40B4-BE49-F238E27FC236}">
                <a16:creationId xmlns:a16="http://schemas.microsoft.com/office/drawing/2014/main" id="{1201746A-6D22-4503-B0EF-C43ADDF2AF54}"/>
              </a:ext>
            </a:extLst>
          </p:cNvPr>
          <p:cNvSpPr>
            <a:spLocks noGrp="1"/>
          </p:cNvSpPr>
          <p:nvPr>
            <p:ph type="sldNum" sz="quarter" idx="12"/>
          </p:nvPr>
        </p:nvSpPr>
        <p:spPr/>
        <p:txBody>
          <a:bodyPr/>
          <a:lstStyle/>
          <a:p>
            <a:fld id="{1B1CF60C-C85D-47C0-8597-E3BF95F18FA3}" type="slidenum">
              <a:rPr lang="en-US" smtClean="0"/>
              <a:t>63</a:t>
            </a:fld>
            <a:endParaRPr lang="en-US"/>
          </a:p>
        </p:txBody>
      </p:sp>
      <p:sp>
        <p:nvSpPr>
          <p:cNvPr id="6" name="Footer Placeholder 5">
            <a:extLst>
              <a:ext uri="{FF2B5EF4-FFF2-40B4-BE49-F238E27FC236}">
                <a16:creationId xmlns:a16="http://schemas.microsoft.com/office/drawing/2014/main" id="{797231E1-3F0B-4F71-856D-56884CC65788}"/>
              </a:ext>
            </a:extLst>
          </p:cNvPr>
          <p:cNvSpPr>
            <a:spLocks noGrp="1"/>
          </p:cNvSpPr>
          <p:nvPr>
            <p:ph type="ftr" sz="quarter" idx="13"/>
          </p:nvPr>
        </p:nvSpPr>
        <p:spPr bwMode="gray">
          <a:prstGeom prst="rect">
            <a:avLst/>
          </a:prstGeom>
        </p:spPr>
        <p:txBody>
          <a:bodyPr vert="horz" lIns="0" tIns="0" rIns="0" bIns="0" rtlCol="0" anchor="t" anchorCtr="0"/>
          <a:lstStyle>
            <a:defPPr>
              <a:defRPr lang="en-US"/>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 The TRACOM Corporation. All Rights Reserved.</a:t>
            </a:r>
            <a:endParaRPr lang="en-US" dirty="0"/>
          </a:p>
        </p:txBody>
      </p:sp>
      <p:sp>
        <p:nvSpPr>
          <p:cNvPr id="9" name="Text Placeholder 8">
            <a:extLst>
              <a:ext uri="{FF2B5EF4-FFF2-40B4-BE49-F238E27FC236}">
                <a16:creationId xmlns:a16="http://schemas.microsoft.com/office/drawing/2014/main" id="{426C4572-107D-4C7F-9054-567B9707BCBF}"/>
              </a:ext>
            </a:extLst>
          </p:cNvPr>
          <p:cNvSpPr>
            <a:spLocks noGrp="1"/>
          </p:cNvSpPr>
          <p:nvPr>
            <p:ph type="body" sz="quarter" idx="14"/>
          </p:nvPr>
        </p:nvSpPr>
        <p:spPr>
          <a:xfrm>
            <a:off x="390524" y="2071428"/>
            <a:ext cx="11572875" cy="903288"/>
          </a:xfrm>
        </p:spPr>
        <p:txBody>
          <a:bodyPr/>
          <a:lstStyle/>
          <a:p>
            <a:r>
              <a:rPr lang="en-US" dirty="0"/>
              <a:t>A measure of your consistency in adjusting to the Style needs of others</a:t>
            </a:r>
          </a:p>
        </p:txBody>
      </p:sp>
      <p:graphicFrame>
        <p:nvGraphicFramePr>
          <p:cNvPr id="16" name="Table 8">
            <a:extLst>
              <a:ext uri="{FF2B5EF4-FFF2-40B4-BE49-F238E27FC236}">
                <a16:creationId xmlns:a16="http://schemas.microsoft.com/office/drawing/2014/main" id="{6839A622-D1B3-475E-9CB7-D72A342C8E73}"/>
              </a:ext>
            </a:extLst>
          </p:cNvPr>
          <p:cNvGraphicFramePr>
            <a:graphicFrameLocks/>
          </p:cNvGraphicFramePr>
          <p:nvPr>
            <p:extLst>
              <p:ext uri="{D42A27DB-BD31-4B8C-83A1-F6EECF244321}">
                <p14:modId xmlns:p14="http://schemas.microsoft.com/office/powerpoint/2010/main" val="1069472667"/>
              </p:ext>
            </p:extLst>
          </p:nvPr>
        </p:nvGraphicFramePr>
        <p:xfrm>
          <a:off x="390526" y="3095057"/>
          <a:ext cx="11572873" cy="1009650"/>
        </p:xfrm>
        <a:graphic>
          <a:graphicData uri="http://schemas.openxmlformats.org/drawingml/2006/table">
            <a:tbl>
              <a:tblPr>
                <a:tableStyleId>{5940675A-B579-460E-94D1-54222C63F5DA}</a:tableStyleId>
              </a:tblPr>
              <a:tblGrid>
                <a:gridCol w="882996">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8">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4">
                  <a:extLst>
                    <a:ext uri="{9D8B030D-6E8A-4147-A177-3AD203B41FA5}">
                      <a16:colId xmlns:a16="http://schemas.microsoft.com/office/drawing/2014/main" val="163525089"/>
                    </a:ext>
                  </a:extLst>
                </a:gridCol>
                <a:gridCol w="870469">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1009650">
                <a:tc>
                  <a:txBody>
                    <a:bodyPr/>
                    <a:lstStyle/>
                    <a:p>
                      <a:pPr algn="ctr"/>
                      <a:r>
                        <a:rPr lang="en-US" sz="2800" dirty="0">
                          <a:solidFill>
                            <a:schemeClr val="accent6"/>
                          </a:solidFill>
                          <a:latin typeface="Arial Black" panose="020B0A04020102020204" pitchFamily="34" charset="0"/>
                        </a:rP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r>
                        <a:rPr lang="en-US" dirty="0">
                          <a:solidFill>
                            <a:schemeClr val="bg1"/>
                          </a:solidFill>
                          <a:latin typeface="+mn-lt"/>
                        </a:rPr>
                        <a:t>Not</a:t>
                      </a:r>
                    </a:p>
                    <a:p>
                      <a:pPr algn="ctr"/>
                      <a:r>
                        <a:rPr lang="en-US" dirty="0">
                          <a:solidFill>
                            <a:schemeClr val="bg1"/>
                          </a:solidFill>
                          <a:latin typeface="+mn-lt"/>
                        </a:rPr>
                        <a:t>Consistent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r>
                        <a:rPr lang="en-US" sz="2800" kern="1200" dirty="0">
                          <a:solidFill>
                            <a:schemeClr val="accent6"/>
                          </a:solidFill>
                          <a:latin typeface="Arial Black" panose="020B0A04020102020204" pitchFamily="34" charset="0"/>
                          <a:ea typeface="+mn-ea"/>
                          <a:cs typeface="+mn-cs"/>
                        </a:rP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r>
                        <a:rPr lang="en-US" dirty="0">
                          <a:solidFill>
                            <a:schemeClr val="bg1"/>
                          </a:solidFill>
                          <a:latin typeface="+mn-lt"/>
                        </a:rPr>
                        <a:t>Somewhat Consistent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r>
                        <a:rPr lang="en-US" sz="2800" kern="1200" dirty="0">
                          <a:solidFill>
                            <a:schemeClr val="accent6"/>
                          </a:solidFill>
                          <a:latin typeface="Arial Black" panose="020B0A04020102020204" pitchFamily="34" charset="0"/>
                          <a:ea typeface="+mn-ea"/>
                          <a:cs typeface="+mn-cs"/>
                        </a:rP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r>
                        <a:rPr lang="en-US" dirty="0">
                          <a:solidFill>
                            <a:schemeClr val="bg1"/>
                          </a:solidFill>
                          <a:latin typeface="+mn-lt"/>
                        </a:rPr>
                        <a:t>Usually Consistent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r>
                        <a:rPr lang="en-US" sz="2800" kern="1200" dirty="0">
                          <a:solidFill>
                            <a:schemeClr val="accent6"/>
                          </a:solidFill>
                          <a:latin typeface="Arial Black" panose="020B0A04020102020204" pitchFamily="34" charset="0"/>
                          <a:ea typeface="+mn-ea"/>
                          <a:cs typeface="+mn-cs"/>
                        </a:rP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r>
                        <a:rPr lang="en-US" dirty="0">
                          <a:solidFill>
                            <a:schemeClr val="bg1"/>
                          </a:solidFill>
                          <a:latin typeface="+mn-lt"/>
                        </a:rPr>
                        <a:t>Very</a:t>
                      </a:r>
                    </a:p>
                    <a:p>
                      <a:pPr algn="ctr"/>
                      <a:r>
                        <a:rPr lang="en-US" dirty="0">
                          <a:solidFill>
                            <a:schemeClr val="bg1"/>
                          </a:solidFill>
                          <a:latin typeface="+mn-lt"/>
                        </a:rPr>
                        <a:t>Consistent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bl>
          </a:graphicData>
        </a:graphic>
      </p:graphicFrame>
    </p:spTree>
    <p:extLst>
      <p:ext uri="{BB962C8B-B14F-4D97-AF65-F5344CB8AC3E}">
        <p14:creationId xmlns:p14="http://schemas.microsoft.com/office/powerpoint/2010/main" val="18985303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58864A-E3EB-4C2F-9F5A-E0C6DBA04DAB}"/>
              </a:ext>
            </a:extLst>
          </p:cNvPr>
          <p:cNvSpPr>
            <a:spLocks noGrp="1"/>
          </p:cNvSpPr>
          <p:nvPr>
            <p:ph type="title"/>
          </p:nvPr>
        </p:nvSpPr>
        <p:spPr>
          <a:xfrm>
            <a:off x="390526" y="228600"/>
            <a:ext cx="11572874" cy="1009650"/>
          </a:xfrm>
        </p:spPr>
        <p:txBody>
          <a:bodyPr/>
          <a:lstStyle/>
          <a:p>
            <a:r>
              <a:rPr lang="en-US" dirty="0"/>
              <a:t>The Meaning of Versatility Positions</a:t>
            </a:r>
          </a:p>
        </p:txBody>
      </p:sp>
      <p:sp>
        <p:nvSpPr>
          <p:cNvPr id="3" name="Slide Number Placeholder 2">
            <a:extLst>
              <a:ext uri="{FF2B5EF4-FFF2-40B4-BE49-F238E27FC236}">
                <a16:creationId xmlns:a16="http://schemas.microsoft.com/office/drawing/2014/main" id="{E4B0E2FA-5265-492B-A391-458B163EB1A3}"/>
              </a:ext>
            </a:extLst>
          </p:cNvPr>
          <p:cNvSpPr>
            <a:spLocks noGrp="1"/>
          </p:cNvSpPr>
          <p:nvPr>
            <p:ph type="sldNum" sz="quarter" idx="12"/>
          </p:nvPr>
        </p:nvSpPr>
        <p:spPr/>
        <p:txBody>
          <a:bodyPr/>
          <a:lstStyle/>
          <a:p>
            <a:fld id="{1B1CF60C-C85D-47C0-8597-E3BF95F18FA3}" type="slidenum">
              <a:rPr lang="en-US" smtClean="0"/>
              <a:t>64</a:t>
            </a:fld>
            <a:endParaRPr lang="en-US"/>
          </a:p>
        </p:txBody>
      </p:sp>
      <p:sp>
        <p:nvSpPr>
          <p:cNvPr id="6" name="Footer Placeholder 5">
            <a:extLst>
              <a:ext uri="{FF2B5EF4-FFF2-40B4-BE49-F238E27FC236}">
                <a16:creationId xmlns:a16="http://schemas.microsoft.com/office/drawing/2014/main" id="{588B400F-E47A-480A-BD0D-2060336E1E28}"/>
              </a:ext>
            </a:extLst>
          </p:cNvPr>
          <p:cNvSpPr>
            <a:spLocks noGrp="1"/>
          </p:cNvSpPr>
          <p:nvPr>
            <p:ph type="ftr" sz="quarter" idx="3"/>
          </p:nvPr>
        </p:nvSpPr>
        <p:spPr bwMode="gray">
          <a:xfrm>
            <a:off x="228600" y="6438900"/>
            <a:ext cx="7924800" cy="282575"/>
          </a:xfrm>
          <a:prstGeom prst="rect">
            <a:avLst/>
          </a:prstGeom>
        </p:spPr>
        <p:txBody>
          <a:bodyPr vert="horz" lIns="0" tIns="0" rIns="0" bIns="0" rtlCol="0" anchor="t" anchorCtr="0"/>
          <a:lstStyle>
            <a:defPPr>
              <a:defRPr lang="en-US"/>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 The TRACOM Corporation. All Rights Reserved.</a:t>
            </a:r>
            <a:endParaRPr lang="en-US" dirty="0"/>
          </a:p>
        </p:txBody>
      </p:sp>
      <p:graphicFrame>
        <p:nvGraphicFramePr>
          <p:cNvPr id="10" name="Table 10">
            <a:extLst>
              <a:ext uri="{FF2B5EF4-FFF2-40B4-BE49-F238E27FC236}">
                <a16:creationId xmlns:a16="http://schemas.microsoft.com/office/drawing/2014/main" id="{D3634634-5CA6-437B-A05A-52E13005BC76}"/>
              </a:ext>
            </a:extLst>
          </p:cNvPr>
          <p:cNvGraphicFramePr>
            <a:graphicFrameLocks noGrp="1"/>
          </p:cNvGraphicFramePr>
          <p:nvPr>
            <p:ph idx="1"/>
            <p:extLst>
              <p:ext uri="{D42A27DB-BD31-4B8C-83A1-F6EECF244321}">
                <p14:modId xmlns:p14="http://schemas.microsoft.com/office/powerpoint/2010/main" val="1060114658"/>
              </p:ext>
            </p:extLst>
          </p:nvPr>
        </p:nvGraphicFramePr>
        <p:xfrm>
          <a:off x="390524" y="2316163"/>
          <a:ext cx="11572877" cy="2173041"/>
        </p:xfrm>
        <a:graphic>
          <a:graphicData uri="http://schemas.openxmlformats.org/drawingml/2006/table">
            <a:tbl>
              <a:tblPr firstRow="1" bandRow="1">
                <a:tableStyleId>{5940675A-B579-460E-94D1-54222C63F5DA}</a:tableStyleId>
              </a:tblPr>
              <a:tblGrid>
                <a:gridCol w="4574667">
                  <a:extLst>
                    <a:ext uri="{9D8B030D-6E8A-4147-A177-3AD203B41FA5}">
                      <a16:colId xmlns:a16="http://schemas.microsoft.com/office/drawing/2014/main" val="1415867602"/>
                    </a:ext>
                  </a:extLst>
                </a:gridCol>
                <a:gridCol w="1399642">
                  <a:extLst>
                    <a:ext uri="{9D8B030D-6E8A-4147-A177-3AD203B41FA5}">
                      <a16:colId xmlns:a16="http://schemas.microsoft.com/office/drawing/2014/main" val="2660913467"/>
                    </a:ext>
                  </a:extLst>
                </a:gridCol>
                <a:gridCol w="1399642">
                  <a:extLst>
                    <a:ext uri="{9D8B030D-6E8A-4147-A177-3AD203B41FA5}">
                      <a16:colId xmlns:a16="http://schemas.microsoft.com/office/drawing/2014/main" val="2938964314"/>
                    </a:ext>
                  </a:extLst>
                </a:gridCol>
                <a:gridCol w="1399642">
                  <a:extLst>
                    <a:ext uri="{9D8B030D-6E8A-4147-A177-3AD203B41FA5}">
                      <a16:colId xmlns:a16="http://schemas.microsoft.com/office/drawing/2014/main" val="3464690936"/>
                    </a:ext>
                  </a:extLst>
                </a:gridCol>
                <a:gridCol w="1399642">
                  <a:extLst>
                    <a:ext uri="{9D8B030D-6E8A-4147-A177-3AD203B41FA5}">
                      <a16:colId xmlns:a16="http://schemas.microsoft.com/office/drawing/2014/main" val="2686975815"/>
                    </a:ext>
                  </a:extLst>
                </a:gridCol>
                <a:gridCol w="1399642">
                  <a:extLst>
                    <a:ext uri="{9D8B030D-6E8A-4147-A177-3AD203B41FA5}">
                      <a16:colId xmlns:a16="http://schemas.microsoft.com/office/drawing/2014/main" val="4076717982"/>
                    </a:ext>
                  </a:extLst>
                </a:gridCol>
              </a:tblGrid>
              <a:tr h="359455">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t>3</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t>5</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0426415"/>
                  </a:ext>
                </a:extLst>
              </a:tr>
              <a:tr h="525728">
                <a:tc>
                  <a:txBody>
                    <a:bodyPr/>
                    <a:lstStyle/>
                    <a:p>
                      <a:endParaRPr lang="en-US" sz="1400" dirty="0"/>
                    </a:p>
                  </a:txBody>
                  <a:tcP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pPr>
                      <a:r>
                        <a:rPr lang="en-US" sz="1400" dirty="0"/>
                        <a:t>Strongly Disagree</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pPr>
                      <a:r>
                        <a:rPr lang="en-US" sz="1400" dirty="0"/>
                        <a:t>Disagree</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pPr>
                      <a:r>
                        <a:rPr lang="en-US" sz="1400" dirty="0"/>
                        <a:t>Partly Agree</a:t>
                      </a:r>
                      <a:br>
                        <a:rPr lang="en-US" sz="1400" dirty="0"/>
                      </a:br>
                      <a:r>
                        <a:rPr lang="en-US" sz="1400" dirty="0"/>
                        <a:t>Partly Disagree</a:t>
                      </a:r>
                    </a:p>
                  </a:txBody>
                  <a:tcPr anchor="b">
                    <a:lnL w="12700" cmpd="sng">
                      <a:noFill/>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pPr>
                      <a:r>
                        <a:rPr lang="en-US" sz="1400" dirty="0"/>
                        <a:t>Agree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pPr>
                      <a:r>
                        <a:rPr lang="en-US" sz="1400" dirty="0"/>
                        <a:t>Strongly Agree</a:t>
                      </a:r>
                    </a:p>
                  </a:txBody>
                  <a:tcPr anchor="b">
                    <a:lnL w="12700" cap="flat" cmpd="sng" algn="ctr">
                      <a:noFill/>
                      <a:prstDash val="solid"/>
                      <a:round/>
                      <a:headEnd type="none" w="med" len="med"/>
                      <a:tailEnd type="none" w="med" len="med"/>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4730287"/>
                  </a:ext>
                </a:extLst>
              </a:tr>
              <a:tr h="429286">
                <a:tc>
                  <a:txBody>
                    <a:bodyPr/>
                    <a:lstStyle/>
                    <a:p>
                      <a:r>
                        <a:rPr lang="en-US" sz="1400" dirty="0"/>
                        <a:t>1. Approaches new situations with a positive outlook.</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solidFill>
                            <a:schemeClr val="bg2">
                              <a:lumMod val="75000"/>
                            </a:schemeClr>
                          </a:solidFill>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5162692"/>
                  </a:ext>
                </a:extLst>
              </a:tr>
              <a:tr h="429286">
                <a:tc>
                  <a:txBody>
                    <a:bodyPr/>
                    <a:lstStyle/>
                    <a:p>
                      <a:r>
                        <a:rPr lang="en-US" sz="1400" dirty="0"/>
                        <a:t>2. Builds good relationships with co-workers.</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2">
                              <a:lumMod val="75000"/>
                            </a:schemeClr>
                          </a:solidFill>
                          <a:effectLst/>
                          <a:uLnTx/>
                          <a:uFillTx/>
                          <a:latin typeface="Arial" panose="020B0604020202020204"/>
                          <a:ea typeface="+mn-ea"/>
                          <a:cs typeface="+mn-cs"/>
                        </a:rPr>
                        <a:t>◯</a:t>
                      </a:r>
                      <a:endPar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endParaRP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2">
                              <a:lumMod val="75000"/>
                            </a:schemeClr>
                          </a:solidFill>
                          <a:effectLst/>
                          <a:uLnTx/>
                          <a:uFillTx/>
                          <a:latin typeface="Arial" panose="020B0604020202020204"/>
                          <a:ea typeface="+mn-ea"/>
                          <a:cs typeface="+mn-cs"/>
                        </a:rPr>
                        <a:t>◯</a:t>
                      </a:r>
                      <a:endPar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endParaRP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4345246"/>
                  </a:ext>
                </a:extLst>
              </a:tr>
              <a:tr h="429286">
                <a:tc>
                  <a:txBody>
                    <a:bodyPr/>
                    <a:lstStyle/>
                    <a:p>
                      <a:r>
                        <a:rPr lang="en-US" sz="1400" dirty="0"/>
                        <a:t>3. Effectively presents ideas to groups.</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2">
                              <a:lumMod val="75000"/>
                            </a:schemeClr>
                          </a:solidFill>
                          <a:effectLst/>
                          <a:uLnTx/>
                          <a:uFillTx/>
                          <a:latin typeface="Arial" panose="020B0604020202020204"/>
                          <a:ea typeface="+mn-ea"/>
                          <a:cs typeface="+mn-cs"/>
                        </a:rPr>
                        <a:t>◯</a:t>
                      </a:r>
                      <a:endPar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7844641"/>
                  </a:ext>
                </a:extLst>
              </a:tr>
            </a:tbl>
          </a:graphicData>
        </a:graphic>
      </p:graphicFrame>
      <p:grpSp>
        <p:nvGrpSpPr>
          <p:cNvPr id="24" name="Group 23">
            <a:extLst>
              <a:ext uri="{FF2B5EF4-FFF2-40B4-BE49-F238E27FC236}">
                <a16:creationId xmlns:a16="http://schemas.microsoft.com/office/drawing/2014/main" id="{EBDB9A1D-FA40-4E00-9CF0-99700D77D960}"/>
              </a:ext>
            </a:extLst>
          </p:cNvPr>
          <p:cNvGrpSpPr/>
          <p:nvPr/>
        </p:nvGrpSpPr>
        <p:grpSpPr>
          <a:xfrm>
            <a:off x="7659008" y="4496128"/>
            <a:ext cx="4304392" cy="940395"/>
            <a:chOff x="7753349" y="4764645"/>
            <a:chExt cx="4304392" cy="940395"/>
          </a:xfrm>
        </p:grpSpPr>
        <p:sp>
          <p:nvSpPr>
            <p:cNvPr id="11" name="Freeform: Shape 10">
              <a:extLst>
                <a:ext uri="{FF2B5EF4-FFF2-40B4-BE49-F238E27FC236}">
                  <a16:creationId xmlns:a16="http://schemas.microsoft.com/office/drawing/2014/main" id="{C883786B-C3A2-453E-A5F0-3651E83F5BC9}"/>
                </a:ext>
              </a:extLst>
            </p:cNvPr>
            <p:cNvSpPr/>
            <p:nvPr/>
          </p:nvSpPr>
          <p:spPr bwMode="gray">
            <a:xfrm flipV="1">
              <a:off x="7753349" y="5104574"/>
              <a:ext cx="4210051" cy="276997"/>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algn="ctr">
                <a:lnSpc>
                  <a:spcPct val="85000"/>
                </a:lnSpc>
              </a:pPr>
              <a:endParaRPr lang="en-US" dirty="0" err="1">
                <a:solidFill>
                  <a:schemeClr val="bg1"/>
                </a:solidFill>
              </a:endParaRPr>
            </a:p>
          </p:txBody>
        </p:sp>
        <p:sp>
          <p:nvSpPr>
            <p:cNvPr id="12" name="TextBox 11">
              <a:extLst>
                <a:ext uri="{FF2B5EF4-FFF2-40B4-BE49-F238E27FC236}">
                  <a16:creationId xmlns:a16="http://schemas.microsoft.com/office/drawing/2014/main" id="{1982608C-CA63-4299-B25C-304237875808}"/>
                </a:ext>
              </a:extLst>
            </p:cNvPr>
            <p:cNvSpPr txBox="1"/>
            <p:nvPr/>
          </p:nvSpPr>
          <p:spPr>
            <a:xfrm>
              <a:off x="8234362" y="5428041"/>
              <a:ext cx="3248026" cy="276999"/>
            </a:xfrm>
            <a:prstGeom prst="rect">
              <a:avLst/>
            </a:prstGeom>
            <a:noFill/>
          </p:spPr>
          <p:txBody>
            <a:bodyPr wrap="square" lIns="0" tIns="0" rIns="0" bIns="0">
              <a:spAutoFit/>
            </a:bodyPr>
            <a:lstStyle/>
            <a:p>
              <a:pPr algn="ctr"/>
              <a:r>
                <a:rPr lang="en-US" dirty="0">
                  <a:solidFill>
                    <a:schemeClr val="tx2"/>
                  </a:solidFill>
                </a:rPr>
                <a:t>Consistency</a:t>
              </a:r>
            </a:p>
          </p:txBody>
        </p:sp>
        <p:graphicFrame>
          <p:nvGraphicFramePr>
            <p:cNvPr id="21" name="Table 20">
              <a:extLst>
                <a:ext uri="{FF2B5EF4-FFF2-40B4-BE49-F238E27FC236}">
                  <a16:creationId xmlns:a16="http://schemas.microsoft.com/office/drawing/2014/main" id="{2CAABD90-586A-431C-A47D-3B8285A705A5}"/>
                </a:ext>
              </a:extLst>
            </p:cNvPr>
            <p:cNvGraphicFramePr/>
            <p:nvPr>
              <p:extLst>
                <p:ext uri="{D42A27DB-BD31-4B8C-83A1-F6EECF244321}">
                  <p14:modId xmlns:p14="http://schemas.microsoft.com/office/powerpoint/2010/main" val="2516445646"/>
                </p:ext>
              </p:extLst>
            </p:nvPr>
          </p:nvGraphicFramePr>
          <p:xfrm>
            <a:off x="7803240" y="4764645"/>
            <a:ext cx="4254501" cy="429260"/>
          </p:xfrm>
          <a:graphic>
            <a:graphicData uri="http://schemas.openxmlformats.org/drawingml/2006/table">
              <a:tbl>
                <a:tblPr firstRow="1" bandRow="1">
                  <a:tableStyleId>{5FD0F851-EC5A-4D38-B0AD-8093EC10F338}</a:tableStyleId>
                </a:tblPr>
                <a:tblGrid>
                  <a:gridCol w="1418167">
                    <a:extLst>
                      <a:ext uri="{9D8B030D-6E8A-4147-A177-3AD203B41FA5}">
                        <a16:colId xmlns:a16="http://schemas.microsoft.com/office/drawing/2014/main" val="1939598725"/>
                      </a:ext>
                    </a:extLst>
                  </a:gridCol>
                  <a:gridCol w="1418167">
                    <a:extLst>
                      <a:ext uri="{9D8B030D-6E8A-4147-A177-3AD203B41FA5}">
                        <a16:colId xmlns:a16="http://schemas.microsoft.com/office/drawing/2014/main" val="629770571"/>
                      </a:ext>
                    </a:extLst>
                  </a:gridCol>
                  <a:gridCol w="1418167">
                    <a:extLst>
                      <a:ext uri="{9D8B030D-6E8A-4147-A177-3AD203B41FA5}">
                        <a16:colId xmlns:a16="http://schemas.microsoft.com/office/drawing/2014/main" val="2330105028"/>
                      </a:ext>
                    </a:extLst>
                  </a:gridCol>
                </a:tblGrid>
                <a:tr h="429260">
                  <a:tc>
                    <a:txBody>
                      <a:bodyPr/>
                      <a:lstStyle/>
                      <a:p>
                        <a:pPr algn="ctr" fontAlgn="ctr">
                          <a:spcBef>
                            <a:spcPts val="0"/>
                          </a:spcBef>
                          <a:spcAft>
                            <a:spcPts val="0"/>
                          </a:spcAft>
                        </a:pPr>
                        <a:r>
                          <a:rPr lang="en-US" sz="1400" u="none" strike="noStrike" dirty="0">
                            <a:solidFill>
                              <a:schemeClr val="accent6"/>
                            </a:solidFill>
                            <a:effectLst/>
                            <a:latin typeface="Arial Black" panose="020B0A04020102020204" pitchFamily="34" charset="0"/>
                          </a:rPr>
                          <a:t>W</a:t>
                        </a:r>
                        <a:endParaRPr lang="en-US"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pPr>
                        <a:r>
                          <a:rPr lang="en-US" sz="1400" u="none" strike="noStrike" dirty="0">
                            <a:solidFill>
                              <a:schemeClr val="accent6"/>
                            </a:solidFill>
                            <a:effectLst/>
                            <a:latin typeface="Arial Black" panose="020B0A04020102020204" pitchFamily="34" charset="0"/>
                          </a:rPr>
                          <a:t>X             Y</a:t>
                        </a:r>
                        <a:endParaRPr lang="en-US"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pPr>
                        <a:r>
                          <a:rPr lang="en-US" sz="1400" u="none" strike="noStrike" dirty="0">
                            <a:solidFill>
                              <a:schemeClr val="accent6"/>
                            </a:solidFill>
                            <a:effectLst/>
                            <a:latin typeface="Arial Black" panose="020B0A04020102020204" pitchFamily="34" charset="0"/>
                          </a:rPr>
                          <a:t>Z</a:t>
                        </a:r>
                        <a:endParaRPr lang="en-US"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937353"/>
                    </a:ext>
                  </a:extLst>
                </a:tr>
              </a:tbl>
            </a:graphicData>
          </a:graphic>
        </p:graphicFrame>
      </p:grpSp>
      <p:grpSp>
        <p:nvGrpSpPr>
          <p:cNvPr id="43" name="Group 42">
            <a:extLst>
              <a:ext uri="{FF2B5EF4-FFF2-40B4-BE49-F238E27FC236}">
                <a16:creationId xmlns:a16="http://schemas.microsoft.com/office/drawing/2014/main" id="{62524581-FCBE-4EAC-879A-81BA8A25A9BE}"/>
              </a:ext>
            </a:extLst>
          </p:cNvPr>
          <p:cNvGrpSpPr/>
          <p:nvPr/>
        </p:nvGrpSpPr>
        <p:grpSpPr>
          <a:xfrm>
            <a:off x="9245600" y="2316163"/>
            <a:ext cx="1270000" cy="2173041"/>
            <a:chOff x="9245600" y="2316163"/>
            <a:chExt cx="1270000" cy="2367497"/>
          </a:xfrm>
        </p:grpSpPr>
        <p:cxnSp>
          <p:nvCxnSpPr>
            <p:cNvPr id="33" name="Straight Connector 32">
              <a:extLst>
                <a:ext uri="{FF2B5EF4-FFF2-40B4-BE49-F238E27FC236}">
                  <a16:creationId xmlns:a16="http://schemas.microsoft.com/office/drawing/2014/main" id="{AA864716-A36F-46D2-AC2E-56D0A745E1A6}"/>
                </a:ext>
              </a:extLst>
            </p:cNvPr>
            <p:cNvCxnSpPr/>
            <p:nvPr/>
          </p:nvCxnSpPr>
          <p:spPr>
            <a:xfrm>
              <a:off x="924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9A4FB2-E660-45EB-8E1D-56F3E5AF1EAA}"/>
                </a:ext>
              </a:extLst>
            </p:cNvPr>
            <p:cNvCxnSpPr/>
            <p:nvPr/>
          </p:nvCxnSpPr>
          <p:spPr>
            <a:xfrm>
              <a:off x="1051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2638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0526" y="228600"/>
            <a:ext cx="11572874" cy="1009650"/>
          </a:xfrm>
        </p:spPr>
        <p:txBody>
          <a:bodyPr/>
          <a:lstStyle/>
          <a:p>
            <a:r>
              <a:rPr lang="en-US" dirty="0"/>
              <a:t>Overall Versatility</a:t>
            </a:r>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3580403322"/>
              </p:ext>
            </p:extLst>
          </p:nvPr>
        </p:nvGraphicFramePr>
        <p:xfrm>
          <a:off x="390524" y="2316162"/>
          <a:ext cx="11572876" cy="1989138"/>
        </p:xfrm>
        <a:graphic>
          <a:graphicData uri="http://schemas.openxmlformats.org/drawingml/2006/table">
            <a:tbl>
              <a:tblPr>
                <a:tableStyleId>{5940675A-B579-460E-94D1-54222C63F5DA}</a:tableStyleId>
              </a:tblPr>
              <a:tblGrid>
                <a:gridCol w="882995">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9">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5">
                  <a:extLst>
                    <a:ext uri="{9D8B030D-6E8A-4147-A177-3AD203B41FA5}">
                      <a16:colId xmlns:a16="http://schemas.microsoft.com/office/drawing/2014/main" val="163525089"/>
                    </a:ext>
                  </a:extLst>
                </a:gridCol>
                <a:gridCol w="870471">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994569">
                <a:tc>
                  <a:txBody>
                    <a:bodyPr/>
                    <a:lstStyle/>
                    <a:p>
                      <a:pPr algn="ctr"/>
                      <a:r>
                        <a:rPr lang="en-US" sz="2800" dirty="0">
                          <a:solidFill>
                            <a:schemeClr val="accent6"/>
                          </a:solidFill>
                          <a:latin typeface="+mn-lt"/>
                        </a:rP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r>
                        <a:rPr lang="en-US" dirty="0">
                          <a:solidFill>
                            <a:schemeClr val="bg1"/>
                          </a:solidFill>
                          <a:latin typeface="+mn-lt"/>
                        </a:rPr>
                        <a:t>Not</a:t>
                      </a:r>
                    </a:p>
                    <a:p>
                      <a:pPr algn="ctr"/>
                      <a:r>
                        <a:rPr lang="en-US" dirty="0">
                          <a:solidFill>
                            <a:schemeClr val="bg1"/>
                          </a:solidFill>
                          <a:latin typeface="+mn-lt"/>
                        </a:rPr>
                        <a:t>Consistent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r>
                        <a:rPr lang="en-US" sz="2800" kern="1200" dirty="0">
                          <a:solidFill>
                            <a:schemeClr val="accent6"/>
                          </a:solidFill>
                          <a:latin typeface="+mn-lt"/>
                          <a:ea typeface="+mn-ea"/>
                          <a:cs typeface="+mn-cs"/>
                        </a:rP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r>
                        <a:rPr lang="en-US" dirty="0">
                          <a:solidFill>
                            <a:schemeClr val="bg1"/>
                          </a:solidFill>
                          <a:latin typeface="+mn-lt"/>
                        </a:rPr>
                        <a:t>Somewhat Consistent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r>
                        <a:rPr lang="en-US" sz="2800" kern="1200" dirty="0">
                          <a:solidFill>
                            <a:schemeClr val="accent6"/>
                          </a:solidFill>
                          <a:latin typeface="+mn-lt"/>
                          <a:ea typeface="+mn-ea"/>
                          <a:cs typeface="+mn-cs"/>
                        </a:rP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r>
                        <a:rPr lang="en-US" dirty="0">
                          <a:solidFill>
                            <a:schemeClr val="bg1"/>
                          </a:solidFill>
                          <a:latin typeface="+mn-lt"/>
                        </a:rPr>
                        <a:t>Usually Consistent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r>
                        <a:rPr lang="en-US" sz="2800" kern="1200" dirty="0">
                          <a:solidFill>
                            <a:schemeClr val="accent6"/>
                          </a:solidFill>
                          <a:latin typeface="+mn-lt"/>
                          <a:ea typeface="+mn-ea"/>
                          <a:cs typeface="+mn-cs"/>
                        </a:rP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r>
                        <a:rPr lang="en-US" dirty="0">
                          <a:solidFill>
                            <a:schemeClr val="bg1"/>
                          </a:solidFill>
                          <a:latin typeface="+mn-lt"/>
                        </a:rPr>
                        <a:t>Very</a:t>
                      </a:r>
                    </a:p>
                    <a:p>
                      <a:pPr algn="ctr"/>
                      <a:r>
                        <a:rPr lang="en-US" dirty="0">
                          <a:solidFill>
                            <a:schemeClr val="bg1"/>
                          </a:solidFill>
                          <a:latin typeface="+mn-lt"/>
                        </a:rPr>
                        <a:t>Consistent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994569">
                <a:tc gridSpan="2">
                  <a:txBody>
                    <a:bodyPr/>
                    <a:lstStyle/>
                    <a:p>
                      <a:pPr marL="0" algn="ctr" defTabSz="914400" rtl="0" eaLnBrk="1" latinLnBrk="0" hangingPunct="1"/>
                      <a:endParaRPr lang="en-US" sz="18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lang="en-US"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cap="all" baseline="0" dirty="0">
                          <a:solidFill>
                            <a:schemeClr val="accent6"/>
                          </a:solidFill>
                          <a:latin typeface="+mn-lt"/>
                          <a:ea typeface="+mn-ea"/>
                          <a:cs typeface="+mn-cs"/>
                        </a:rPr>
                        <a:t>OTHERS</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lang="en-US" dirty="0"/>
                    </a:p>
                  </a:txBody>
                  <a:tcPr/>
                </a:tc>
                <a:tc gridSpan="2">
                  <a:txBody>
                    <a:bodyPr/>
                    <a:lstStyle/>
                    <a:p>
                      <a:pPr marL="0" algn="ctr" defTabSz="914400" rtl="0" eaLnBrk="1" latinLnBrk="0" hangingPunct="1"/>
                      <a:r>
                        <a:rPr lang="en-US" sz="1800" b="1" kern="1200" cap="all" baseline="0" dirty="0">
                          <a:solidFill>
                            <a:schemeClr val="accent6"/>
                          </a:solidFill>
                          <a:latin typeface="+mn-lt"/>
                          <a:ea typeface="+mn-ea"/>
                          <a:cs typeface="+mn-cs"/>
                        </a:rPr>
                        <a:t>SELF</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lang="en-US" dirty="0"/>
                    </a:p>
                  </a:txBody>
                  <a:tcPr/>
                </a:tc>
                <a:tc gridSpan="2">
                  <a:txBody>
                    <a:bodyPr/>
                    <a:lstStyle/>
                    <a:p>
                      <a:pPr marL="0" algn="ctr" defTabSz="914400" rtl="0" eaLnBrk="1" latinLnBrk="0" hangingPunct="1"/>
                      <a:endParaRPr lang="en-US" sz="18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1532305547"/>
                  </a:ext>
                </a:extLst>
              </a:tr>
            </a:tbl>
          </a:graphicData>
        </a:graphic>
      </p:graphicFrame>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en-US" smtClean="0"/>
              <a:t>65</a:t>
            </a:fld>
            <a:endParaRPr lang="en-US"/>
          </a:p>
        </p:txBody>
      </p:sp>
      <p:sp>
        <p:nvSpPr>
          <p:cNvPr id="5" name="Footer Placeholder 4">
            <a:extLst>
              <a:ext uri="{FF2B5EF4-FFF2-40B4-BE49-F238E27FC236}">
                <a16:creationId xmlns:a16="http://schemas.microsoft.com/office/drawing/2014/main" id="{CAFF7884-A19F-43EC-A402-58E30A9FC0EF}"/>
              </a:ext>
            </a:extLst>
          </p:cNvPr>
          <p:cNvSpPr>
            <a:spLocks noGrp="1"/>
          </p:cNvSpPr>
          <p:nvPr>
            <p:ph type="ftr" sz="quarter" idx="13"/>
          </p:nvPr>
        </p:nvSpPr>
        <p:spPr/>
        <p:txBody>
          <a:bodyPr/>
          <a:lstStyle/>
          <a:p>
            <a:r>
              <a:rPr lang="en-US" dirty="0"/>
              <a:t>© The TRACOM Corporation. All Rights Reserved.</a:t>
            </a:r>
          </a:p>
        </p:txBody>
      </p:sp>
      <p:sp>
        <p:nvSpPr>
          <p:cNvPr id="6" name="Text Placeholder 5">
            <a:extLst>
              <a:ext uri="{FF2B5EF4-FFF2-40B4-BE49-F238E27FC236}">
                <a16:creationId xmlns:a16="http://schemas.microsoft.com/office/drawing/2014/main" id="{D279B478-1AEE-447C-BE78-5E6AD979FDEA}"/>
              </a:ext>
            </a:extLst>
          </p:cNvPr>
          <p:cNvSpPr>
            <a:spLocks noGrp="1"/>
          </p:cNvSpPr>
          <p:nvPr>
            <p:ph type="body" sz="quarter" idx="14"/>
          </p:nvPr>
        </p:nvSpPr>
        <p:spPr>
          <a:xfrm>
            <a:off x="390524" y="1320800"/>
            <a:ext cx="11572875" cy="903288"/>
          </a:xfrm>
        </p:spPr>
        <p:txBody>
          <a:bodyPr/>
          <a:lstStyle/>
          <a:p>
            <a:r>
              <a:rPr lang="en-US" dirty="0"/>
              <a:t>Your consistency in displaying Versatility</a:t>
            </a:r>
          </a:p>
        </p:txBody>
      </p:sp>
    </p:spTree>
    <p:extLst>
      <p:ext uri="{BB962C8B-B14F-4D97-AF65-F5344CB8AC3E}">
        <p14:creationId xmlns:p14="http://schemas.microsoft.com/office/powerpoint/2010/main" val="4173359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0525" y="228600"/>
            <a:ext cx="3687764" cy="1995488"/>
          </a:xfrm>
        </p:spPr>
        <p:txBody>
          <a:bodyPr/>
          <a:lstStyle/>
          <a:p>
            <a:r>
              <a:rPr lang="en-US" dirty="0"/>
              <a:t>Versatility in Detail</a:t>
            </a:r>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1324662708"/>
              </p:ext>
            </p:extLst>
          </p:nvPr>
        </p:nvGraphicFramePr>
        <p:xfrm>
          <a:off x="4170363" y="323320"/>
          <a:ext cx="7793036" cy="1700742"/>
        </p:xfrm>
        <a:graphic>
          <a:graphicData uri="http://schemas.openxmlformats.org/drawingml/2006/table">
            <a:tbl>
              <a:tblPr>
                <a:tableStyleId>{5940675A-B579-460E-94D1-54222C63F5DA}</a:tableStyleId>
              </a:tblPr>
              <a:tblGrid>
                <a:gridCol w="594598">
                  <a:extLst>
                    <a:ext uri="{9D8B030D-6E8A-4147-A177-3AD203B41FA5}">
                      <a16:colId xmlns:a16="http://schemas.microsoft.com/office/drawing/2014/main" val="3131789450"/>
                    </a:ext>
                  </a:extLst>
                </a:gridCol>
                <a:gridCol w="1353661">
                  <a:extLst>
                    <a:ext uri="{9D8B030D-6E8A-4147-A177-3AD203B41FA5}">
                      <a16:colId xmlns:a16="http://schemas.microsoft.com/office/drawing/2014/main" val="1166947200"/>
                    </a:ext>
                  </a:extLst>
                </a:gridCol>
                <a:gridCol w="603032">
                  <a:extLst>
                    <a:ext uri="{9D8B030D-6E8A-4147-A177-3AD203B41FA5}">
                      <a16:colId xmlns:a16="http://schemas.microsoft.com/office/drawing/2014/main" val="2679774921"/>
                    </a:ext>
                  </a:extLst>
                </a:gridCol>
                <a:gridCol w="1345227">
                  <a:extLst>
                    <a:ext uri="{9D8B030D-6E8A-4147-A177-3AD203B41FA5}">
                      <a16:colId xmlns:a16="http://schemas.microsoft.com/office/drawing/2014/main" val="2831005349"/>
                    </a:ext>
                  </a:extLst>
                </a:gridCol>
                <a:gridCol w="628334">
                  <a:extLst>
                    <a:ext uri="{9D8B030D-6E8A-4147-A177-3AD203B41FA5}">
                      <a16:colId xmlns:a16="http://schemas.microsoft.com/office/drawing/2014/main" val="3231134171"/>
                    </a:ext>
                  </a:extLst>
                </a:gridCol>
                <a:gridCol w="1319925">
                  <a:extLst>
                    <a:ext uri="{9D8B030D-6E8A-4147-A177-3AD203B41FA5}">
                      <a16:colId xmlns:a16="http://schemas.microsoft.com/office/drawing/2014/main" val="163525089"/>
                    </a:ext>
                  </a:extLst>
                </a:gridCol>
                <a:gridCol w="586164">
                  <a:extLst>
                    <a:ext uri="{9D8B030D-6E8A-4147-A177-3AD203B41FA5}">
                      <a16:colId xmlns:a16="http://schemas.microsoft.com/office/drawing/2014/main" val="3840005315"/>
                    </a:ext>
                  </a:extLst>
                </a:gridCol>
                <a:gridCol w="1362095">
                  <a:extLst>
                    <a:ext uri="{9D8B030D-6E8A-4147-A177-3AD203B41FA5}">
                      <a16:colId xmlns:a16="http://schemas.microsoft.com/office/drawing/2014/main" val="2257131370"/>
                    </a:ext>
                  </a:extLst>
                </a:gridCol>
              </a:tblGrid>
              <a:tr h="344694">
                <a:tc gridSpan="8">
                  <a:txBody>
                    <a:bodyPr/>
                    <a:lstStyle/>
                    <a:p>
                      <a:pPr algn="ctr"/>
                      <a:endParaRPr lang="en-US" sz="1100" dirty="0">
                        <a:solidFill>
                          <a:schemeClr val="accent6"/>
                        </a:solidFill>
                        <a:latin typeface="+mn-lt"/>
                      </a:endParaRPr>
                    </a:p>
                  </a:txBody>
                  <a:tcPr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lang="en-US" dirty="0">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lang="en-US" sz="2800" kern="120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lang="en-US" dirty="0">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lang="en-US" sz="2800" kern="120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lang="en-US" dirty="0">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lang="en-US" sz="2800" kern="120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lang="en-US" dirty="0">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597970781"/>
                  </a:ext>
                </a:extLst>
              </a:tr>
              <a:tr h="678024">
                <a:tc>
                  <a:txBody>
                    <a:bodyPr/>
                    <a:lstStyle/>
                    <a:p>
                      <a:pPr algn="ctr">
                        <a:lnSpc>
                          <a:spcPct val="85000"/>
                        </a:lnSpc>
                      </a:pPr>
                      <a:r>
                        <a:rPr lang="en-US" sz="2000" dirty="0">
                          <a:solidFill>
                            <a:schemeClr val="accent6"/>
                          </a:solidFill>
                          <a:latin typeface="+mn-lt"/>
                        </a:rPr>
                        <a:t>W</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pPr>
                      <a:r>
                        <a:rPr lang="en-US" sz="1600" dirty="0">
                          <a:solidFill>
                            <a:schemeClr val="bg1"/>
                          </a:solidFill>
                          <a:latin typeface="+mn-lt"/>
                        </a:rPr>
                        <a:t>Not</a:t>
                      </a:r>
                      <a:br>
                        <a:rPr lang="en-US" sz="1600" dirty="0">
                          <a:solidFill>
                            <a:schemeClr val="bg1"/>
                          </a:solidFill>
                          <a:latin typeface="+mn-lt"/>
                        </a:rPr>
                      </a:br>
                      <a:r>
                        <a:rPr lang="en-US" sz="1600" dirty="0">
                          <a:solidFill>
                            <a:schemeClr val="bg1"/>
                          </a:solidFill>
                          <a:latin typeface="+mn-lt"/>
                        </a:rPr>
                        <a:t>Consistent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pPr>
                      <a:r>
                        <a:rPr lang="en-US" sz="2000" kern="1200" dirty="0">
                          <a:solidFill>
                            <a:schemeClr val="accent6"/>
                          </a:solidFill>
                          <a:latin typeface="+mn-lt"/>
                          <a:ea typeface="+mn-ea"/>
                          <a:cs typeface="+mn-cs"/>
                        </a:rPr>
                        <a:t>X</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pPr>
                      <a:r>
                        <a:rPr lang="en-US" sz="1600" dirty="0">
                          <a:solidFill>
                            <a:schemeClr val="bg1"/>
                          </a:solidFill>
                          <a:latin typeface="+mn-lt"/>
                        </a:rPr>
                        <a:t>Somewhat Consistent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pPr>
                      <a:r>
                        <a:rPr lang="en-US" sz="2000" kern="1200" dirty="0">
                          <a:solidFill>
                            <a:schemeClr val="accent6"/>
                          </a:solidFill>
                          <a:latin typeface="+mn-lt"/>
                          <a:ea typeface="+mn-ea"/>
                          <a:cs typeface="+mn-cs"/>
                        </a:rPr>
                        <a:t>Y</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pPr>
                      <a:r>
                        <a:rPr lang="en-US" sz="1600" dirty="0">
                          <a:solidFill>
                            <a:schemeClr val="bg1"/>
                          </a:solidFill>
                          <a:latin typeface="+mn-lt"/>
                        </a:rPr>
                        <a:t>Usually Consistent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pPr>
                      <a:r>
                        <a:rPr lang="en-US" sz="2000" kern="1200" dirty="0">
                          <a:solidFill>
                            <a:schemeClr val="accent6"/>
                          </a:solidFill>
                          <a:latin typeface="+mn-lt"/>
                          <a:ea typeface="+mn-ea"/>
                          <a:cs typeface="+mn-cs"/>
                        </a:rPr>
                        <a:t>Z</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pPr>
                      <a:r>
                        <a:rPr lang="en-US" sz="1600" dirty="0">
                          <a:solidFill>
                            <a:schemeClr val="bg1"/>
                          </a:solidFill>
                          <a:latin typeface="+mn-lt"/>
                        </a:rPr>
                        <a:t>Very Consistent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678024">
                <a:tc gridSpan="2">
                  <a:txBody>
                    <a:bodyPr/>
                    <a:lstStyle/>
                    <a:p>
                      <a:pPr marL="0" algn="ctr" defTabSz="914400" rtl="0" eaLnBrk="1" latinLnBrk="0" hangingPunct="1"/>
                      <a:endParaRPr lang="en-US" sz="16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lang="en-US"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cap="all" baseline="0" dirty="0">
                          <a:solidFill>
                            <a:schemeClr val="accent6"/>
                          </a:solidFill>
                          <a:latin typeface="+mn-lt"/>
                          <a:ea typeface="+mn-ea"/>
                          <a:cs typeface="+mn-cs"/>
                        </a:rPr>
                        <a:t>OTHERS</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lang="en-US" dirty="0"/>
                    </a:p>
                  </a:txBody>
                  <a:tcPr/>
                </a:tc>
                <a:tc gridSpan="2">
                  <a:txBody>
                    <a:bodyPr/>
                    <a:lstStyle/>
                    <a:p>
                      <a:pPr marL="0" algn="ctr" defTabSz="914400" rtl="0" eaLnBrk="1" latinLnBrk="0" hangingPunct="1"/>
                      <a:endParaRPr lang="en-US" sz="16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lang="en-US"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cap="all" baseline="0" dirty="0">
                          <a:solidFill>
                            <a:schemeClr val="accent6"/>
                          </a:solidFill>
                          <a:latin typeface="+mn-lt"/>
                          <a:ea typeface="+mn-ea"/>
                          <a:cs typeface="+mn-cs"/>
                        </a:rPr>
                        <a:t>SELF</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1532305547"/>
                  </a:ext>
                </a:extLst>
              </a:tr>
            </a:tbl>
          </a:graphicData>
        </a:graphic>
      </p:graphicFrame>
      <p:sp>
        <p:nvSpPr>
          <p:cNvPr id="6" name="Text Placeholder 5">
            <a:extLst>
              <a:ext uri="{FF2B5EF4-FFF2-40B4-BE49-F238E27FC236}">
                <a16:creationId xmlns:a16="http://schemas.microsoft.com/office/drawing/2014/main" id="{D279B478-1AEE-447C-BE78-5E6AD979FDEA}"/>
              </a:ext>
            </a:extLst>
          </p:cNvPr>
          <p:cNvSpPr>
            <a:spLocks noGrp="1"/>
          </p:cNvSpPr>
          <p:nvPr>
            <p:ph type="body" sz="half" idx="2"/>
          </p:nvPr>
        </p:nvSpPr>
        <p:spPr>
          <a:xfrm>
            <a:off x="390525" y="2352675"/>
            <a:ext cx="3687763" cy="3590926"/>
          </a:xfrm>
        </p:spPr>
        <p:txBody>
          <a:bodyPr/>
          <a:lstStyle/>
          <a:p>
            <a:r>
              <a:rPr lang="en-US" dirty="0"/>
              <a:t>Your consistency in behaving with Versatility</a:t>
            </a:r>
          </a:p>
        </p:txBody>
      </p:sp>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en-US" smtClean="0"/>
              <a:t>66</a:t>
            </a:fld>
            <a:endParaRPr lang="en-US" dirty="0"/>
          </a:p>
        </p:txBody>
      </p:sp>
      <p:sp>
        <p:nvSpPr>
          <p:cNvPr id="3" name="Arrow: Pentagon 2">
            <a:extLst>
              <a:ext uri="{FF2B5EF4-FFF2-40B4-BE49-F238E27FC236}">
                <a16:creationId xmlns:a16="http://schemas.microsoft.com/office/drawing/2014/main" id="{CE9B78ED-62FB-4BB1-AF92-2F5DC3670821}"/>
              </a:ext>
            </a:extLst>
          </p:cNvPr>
          <p:cNvSpPr/>
          <p:nvPr/>
        </p:nvSpPr>
        <p:spPr bwMode="gray">
          <a:xfrm>
            <a:off x="4166130" y="182032"/>
            <a:ext cx="2120900" cy="282575"/>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nSpc>
                <a:spcPct val="85000"/>
              </a:lnSpc>
            </a:pPr>
            <a:r>
              <a:rPr lang="en-US" sz="1600" b="1" dirty="0">
                <a:solidFill>
                  <a:schemeClr val="accent6"/>
                </a:solidFill>
              </a:rPr>
              <a:t>Presentation: X</a:t>
            </a:r>
          </a:p>
        </p:txBody>
      </p:sp>
      <p:graphicFrame>
        <p:nvGraphicFramePr>
          <p:cNvPr id="20" name="Table 8">
            <a:extLst>
              <a:ext uri="{FF2B5EF4-FFF2-40B4-BE49-F238E27FC236}">
                <a16:creationId xmlns:a16="http://schemas.microsoft.com/office/drawing/2014/main" id="{8C0773FA-5A29-43B9-A8C9-C7E7682776CE}"/>
              </a:ext>
            </a:extLst>
          </p:cNvPr>
          <p:cNvGraphicFramePr>
            <a:graphicFrameLocks/>
          </p:cNvGraphicFramePr>
          <p:nvPr>
            <p:extLst>
              <p:ext uri="{D42A27DB-BD31-4B8C-83A1-F6EECF244321}">
                <p14:modId xmlns:p14="http://schemas.microsoft.com/office/powerpoint/2010/main" val="2672726550"/>
              </p:ext>
            </p:extLst>
          </p:nvPr>
        </p:nvGraphicFramePr>
        <p:xfrm>
          <a:off x="4174596" y="2439466"/>
          <a:ext cx="7793036" cy="1700742"/>
        </p:xfrm>
        <a:graphic>
          <a:graphicData uri="http://schemas.openxmlformats.org/drawingml/2006/table">
            <a:tbl>
              <a:tblPr>
                <a:tableStyleId>{5940675A-B579-460E-94D1-54222C63F5DA}</a:tableStyleId>
              </a:tblPr>
              <a:tblGrid>
                <a:gridCol w="594598">
                  <a:extLst>
                    <a:ext uri="{9D8B030D-6E8A-4147-A177-3AD203B41FA5}">
                      <a16:colId xmlns:a16="http://schemas.microsoft.com/office/drawing/2014/main" val="3131789450"/>
                    </a:ext>
                  </a:extLst>
                </a:gridCol>
                <a:gridCol w="1353661">
                  <a:extLst>
                    <a:ext uri="{9D8B030D-6E8A-4147-A177-3AD203B41FA5}">
                      <a16:colId xmlns:a16="http://schemas.microsoft.com/office/drawing/2014/main" val="1166947200"/>
                    </a:ext>
                  </a:extLst>
                </a:gridCol>
                <a:gridCol w="603032">
                  <a:extLst>
                    <a:ext uri="{9D8B030D-6E8A-4147-A177-3AD203B41FA5}">
                      <a16:colId xmlns:a16="http://schemas.microsoft.com/office/drawing/2014/main" val="2679774921"/>
                    </a:ext>
                  </a:extLst>
                </a:gridCol>
                <a:gridCol w="1345227">
                  <a:extLst>
                    <a:ext uri="{9D8B030D-6E8A-4147-A177-3AD203B41FA5}">
                      <a16:colId xmlns:a16="http://schemas.microsoft.com/office/drawing/2014/main" val="2831005349"/>
                    </a:ext>
                  </a:extLst>
                </a:gridCol>
                <a:gridCol w="628334">
                  <a:extLst>
                    <a:ext uri="{9D8B030D-6E8A-4147-A177-3AD203B41FA5}">
                      <a16:colId xmlns:a16="http://schemas.microsoft.com/office/drawing/2014/main" val="3231134171"/>
                    </a:ext>
                  </a:extLst>
                </a:gridCol>
                <a:gridCol w="1319925">
                  <a:extLst>
                    <a:ext uri="{9D8B030D-6E8A-4147-A177-3AD203B41FA5}">
                      <a16:colId xmlns:a16="http://schemas.microsoft.com/office/drawing/2014/main" val="163525089"/>
                    </a:ext>
                  </a:extLst>
                </a:gridCol>
                <a:gridCol w="586164">
                  <a:extLst>
                    <a:ext uri="{9D8B030D-6E8A-4147-A177-3AD203B41FA5}">
                      <a16:colId xmlns:a16="http://schemas.microsoft.com/office/drawing/2014/main" val="3840005315"/>
                    </a:ext>
                  </a:extLst>
                </a:gridCol>
                <a:gridCol w="1362095">
                  <a:extLst>
                    <a:ext uri="{9D8B030D-6E8A-4147-A177-3AD203B41FA5}">
                      <a16:colId xmlns:a16="http://schemas.microsoft.com/office/drawing/2014/main" val="2257131370"/>
                    </a:ext>
                  </a:extLst>
                </a:gridCol>
              </a:tblGrid>
              <a:tr h="344694">
                <a:tc gridSpan="8">
                  <a:txBody>
                    <a:bodyPr/>
                    <a:lstStyle/>
                    <a:p>
                      <a:pPr algn="ctr"/>
                      <a:endParaRPr lang="en-US" sz="1100" dirty="0">
                        <a:solidFill>
                          <a:schemeClr val="accent6"/>
                        </a:solidFill>
                        <a:latin typeface="+mn-lt"/>
                      </a:endParaRPr>
                    </a:p>
                  </a:txBody>
                  <a:tcPr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lang="en-US" dirty="0">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lang="en-US" sz="2800" kern="120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lang="en-US" dirty="0">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lang="en-US" sz="2800" kern="120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lang="en-US" dirty="0">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lang="en-US" sz="2800" kern="120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lang="en-US" dirty="0">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597970781"/>
                  </a:ext>
                </a:extLst>
              </a:tr>
              <a:tr h="678024">
                <a:tc>
                  <a:txBody>
                    <a:bodyPr/>
                    <a:lstStyle/>
                    <a:p>
                      <a:pPr algn="ctr">
                        <a:lnSpc>
                          <a:spcPct val="85000"/>
                        </a:lnSpc>
                      </a:pPr>
                      <a:r>
                        <a:rPr lang="en-US" sz="2000" dirty="0">
                          <a:solidFill>
                            <a:schemeClr val="accent6"/>
                          </a:solidFill>
                          <a:latin typeface="+mn-lt"/>
                        </a:rPr>
                        <a:t>W</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pPr>
                      <a:r>
                        <a:rPr lang="en-US" sz="1600" dirty="0">
                          <a:solidFill>
                            <a:schemeClr val="bg1"/>
                          </a:solidFill>
                          <a:latin typeface="+mn-lt"/>
                        </a:rPr>
                        <a:t>Not</a:t>
                      </a:r>
                      <a:br>
                        <a:rPr lang="en-US" sz="1600" dirty="0">
                          <a:solidFill>
                            <a:schemeClr val="bg1"/>
                          </a:solidFill>
                          <a:latin typeface="+mn-lt"/>
                        </a:rPr>
                      </a:br>
                      <a:r>
                        <a:rPr lang="en-US" sz="1600" dirty="0">
                          <a:solidFill>
                            <a:schemeClr val="bg1"/>
                          </a:solidFill>
                          <a:latin typeface="+mn-lt"/>
                        </a:rPr>
                        <a:t>Consistent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pPr>
                      <a:r>
                        <a:rPr lang="en-US" sz="2000" kern="1200" dirty="0">
                          <a:solidFill>
                            <a:schemeClr val="accent6"/>
                          </a:solidFill>
                          <a:latin typeface="+mn-lt"/>
                          <a:ea typeface="+mn-ea"/>
                          <a:cs typeface="+mn-cs"/>
                        </a:rPr>
                        <a:t>X</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pPr>
                      <a:r>
                        <a:rPr lang="en-US" sz="1600" dirty="0">
                          <a:solidFill>
                            <a:schemeClr val="bg1"/>
                          </a:solidFill>
                          <a:latin typeface="+mn-lt"/>
                        </a:rPr>
                        <a:t>Somewhat Consistent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pPr>
                      <a:r>
                        <a:rPr lang="en-US" sz="2000" kern="1200" dirty="0">
                          <a:solidFill>
                            <a:schemeClr val="accent6"/>
                          </a:solidFill>
                          <a:latin typeface="+mn-lt"/>
                          <a:ea typeface="+mn-ea"/>
                          <a:cs typeface="+mn-cs"/>
                        </a:rPr>
                        <a:t>Y</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pPr>
                      <a:r>
                        <a:rPr lang="en-US" sz="1600" dirty="0">
                          <a:solidFill>
                            <a:schemeClr val="bg1"/>
                          </a:solidFill>
                          <a:latin typeface="+mn-lt"/>
                        </a:rPr>
                        <a:t>Usually Consistent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pPr>
                      <a:r>
                        <a:rPr lang="en-US" sz="2000" kern="1200" dirty="0">
                          <a:solidFill>
                            <a:schemeClr val="accent6"/>
                          </a:solidFill>
                          <a:latin typeface="+mn-lt"/>
                          <a:ea typeface="+mn-ea"/>
                          <a:cs typeface="+mn-cs"/>
                        </a:rPr>
                        <a:t>Z</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pPr>
                      <a:r>
                        <a:rPr lang="en-US" sz="1600" dirty="0">
                          <a:solidFill>
                            <a:schemeClr val="bg1"/>
                          </a:solidFill>
                          <a:latin typeface="+mn-lt"/>
                        </a:rPr>
                        <a:t>Very Consistent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678024">
                <a:tc gridSpan="2">
                  <a:txBody>
                    <a:bodyPr/>
                    <a:lstStyle/>
                    <a:p>
                      <a:pPr marL="0" algn="ctr" defTabSz="914400" rtl="0" eaLnBrk="1" latinLnBrk="0" hangingPunct="1"/>
                      <a:endParaRPr lang="en-US" sz="16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lang="en-US"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lang="en-US"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cap="all" baseline="0" dirty="0">
                          <a:solidFill>
                            <a:schemeClr val="accent6"/>
                          </a:solidFill>
                          <a:latin typeface="+mn-lt"/>
                          <a:ea typeface="+mn-ea"/>
                          <a:cs typeface="+mn-cs"/>
                        </a:rPr>
                        <a:t>OTHERS</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lang="en-US"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cap="all" baseline="0" dirty="0">
                          <a:solidFill>
                            <a:schemeClr val="accent6"/>
                          </a:solidFill>
                          <a:latin typeface="+mn-lt"/>
                          <a:ea typeface="+mn-ea"/>
                          <a:cs typeface="+mn-cs"/>
                        </a:rPr>
                        <a:t>SELF</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1532305547"/>
                  </a:ext>
                </a:extLst>
              </a:tr>
            </a:tbl>
          </a:graphicData>
        </a:graphic>
      </p:graphicFrame>
      <p:sp>
        <p:nvSpPr>
          <p:cNvPr id="21" name="Arrow: Pentagon 20">
            <a:extLst>
              <a:ext uri="{FF2B5EF4-FFF2-40B4-BE49-F238E27FC236}">
                <a16:creationId xmlns:a16="http://schemas.microsoft.com/office/drawing/2014/main" id="{1C154CAA-DEF3-4431-8FE9-63C057F3DF17}"/>
              </a:ext>
            </a:extLst>
          </p:cNvPr>
          <p:cNvSpPr/>
          <p:nvPr/>
        </p:nvSpPr>
        <p:spPr bwMode="gray">
          <a:xfrm>
            <a:off x="4170363" y="2298178"/>
            <a:ext cx="2120900" cy="282575"/>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nSpc>
                <a:spcPct val="85000"/>
              </a:lnSpc>
            </a:pPr>
            <a:r>
              <a:rPr lang="en-US" sz="1600" b="1" dirty="0">
                <a:solidFill>
                  <a:schemeClr val="accent6"/>
                </a:solidFill>
              </a:rPr>
              <a:t>Competence: Y</a:t>
            </a:r>
          </a:p>
        </p:txBody>
      </p:sp>
      <p:graphicFrame>
        <p:nvGraphicFramePr>
          <p:cNvPr id="22" name="Table 8">
            <a:extLst>
              <a:ext uri="{FF2B5EF4-FFF2-40B4-BE49-F238E27FC236}">
                <a16:creationId xmlns:a16="http://schemas.microsoft.com/office/drawing/2014/main" id="{BBAE0E3E-8362-453F-8A88-87D3BCF0F49D}"/>
              </a:ext>
            </a:extLst>
          </p:cNvPr>
          <p:cNvGraphicFramePr>
            <a:graphicFrameLocks/>
          </p:cNvGraphicFramePr>
          <p:nvPr>
            <p:extLst>
              <p:ext uri="{D42A27DB-BD31-4B8C-83A1-F6EECF244321}">
                <p14:modId xmlns:p14="http://schemas.microsoft.com/office/powerpoint/2010/main" val="1162863679"/>
              </p:ext>
            </p:extLst>
          </p:nvPr>
        </p:nvGraphicFramePr>
        <p:xfrm>
          <a:off x="4178829" y="4563669"/>
          <a:ext cx="7793036" cy="1700742"/>
        </p:xfrm>
        <a:graphic>
          <a:graphicData uri="http://schemas.openxmlformats.org/drawingml/2006/table">
            <a:tbl>
              <a:tblPr>
                <a:tableStyleId>{5940675A-B579-460E-94D1-54222C63F5DA}</a:tableStyleId>
              </a:tblPr>
              <a:tblGrid>
                <a:gridCol w="594598">
                  <a:extLst>
                    <a:ext uri="{9D8B030D-6E8A-4147-A177-3AD203B41FA5}">
                      <a16:colId xmlns:a16="http://schemas.microsoft.com/office/drawing/2014/main" val="3131789450"/>
                    </a:ext>
                  </a:extLst>
                </a:gridCol>
                <a:gridCol w="1353661">
                  <a:extLst>
                    <a:ext uri="{9D8B030D-6E8A-4147-A177-3AD203B41FA5}">
                      <a16:colId xmlns:a16="http://schemas.microsoft.com/office/drawing/2014/main" val="1166947200"/>
                    </a:ext>
                  </a:extLst>
                </a:gridCol>
                <a:gridCol w="603032">
                  <a:extLst>
                    <a:ext uri="{9D8B030D-6E8A-4147-A177-3AD203B41FA5}">
                      <a16:colId xmlns:a16="http://schemas.microsoft.com/office/drawing/2014/main" val="2679774921"/>
                    </a:ext>
                  </a:extLst>
                </a:gridCol>
                <a:gridCol w="1345227">
                  <a:extLst>
                    <a:ext uri="{9D8B030D-6E8A-4147-A177-3AD203B41FA5}">
                      <a16:colId xmlns:a16="http://schemas.microsoft.com/office/drawing/2014/main" val="2831005349"/>
                    </a:ext>
                  </a:extLst>
                </a:gridCol>
                <a:gridCol w="628334">
                  <a:extLst>
                    <a:ext uri="{9D8B030D-6E8A-4147-A177-3AD203B41FA5}">
                      <a16:colId xmlns:a16="http://schemas.microsoft.com/office/drawing/2014/main" val="3231134171"/>
                    </a:ext>
                  </a:extLst>
                </a:gridCol>
                <a:gridCol w="1319925">
                  <a:extLst>
                    <a:ext uri="{9D8B030D-6E8A-4147-A177-3AD203B41FA5}">
                      <a16:colId xmlns:a16="http://schemas.microsoft.com/office/drawing/2014/main" val="163525089"/>
                    </a:ext>
                  </a:extLst>
                </a:gridCol>
                <a:gridCol w="586164">
                  <a:extLst>
                    <a:ext uri="{9D8B030D-6E8A-4147-A177-3AD203B41FA5}">
                      <a16:colId xmlns:a16="http://schemas.microsoft.com/office/drawing/2014/main" val="3840005315"/>
                    </a:ext>
                  </a:extLst>
                </a:gridCol>
                <a:gridCol w="1362095">
                  <a:extLst>
                    <a:ext uri="{9D8B030D-6E8A-4147-A177-3AD203B41FA5}">
                      <a16:colId xmlns:a16="http://schemas.microsoft.com/office/drawing/2014/main" val="2257131370"/>
                    </a:ext>
                  </a:extLst>
                </a:gridCol>
              </a:tblGrid>
              <a:tr h="344694">
                <a:tc gridSpan="8">
                  <a:txBody>
                    <a:bodyPr/>
                    <a:lstStyle/>
                    <a:p>
                      <a:pPr algn="ctr"/>
                      <a:endParaRPr lang="en-US" sz="1100" dirty="0">
                        <a:solidFill>
                          <a:schemeClr val="accent6"/>
                        </a:solidFill>
                        <a:latin typeface="+mn-lt"/>
                      </a:endParaRPr>
                    </a:p>
                  </a:txBody>
                  <a:tcPr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lang="en-US" dirty="0">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lang="en-US" sz="2800" kern="120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lang="en-US" dirty="0">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lang="en-US" sz="2800" kern="120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lang="en-US" dirty="0">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lang="en-US" sz="2800" kern="120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lang="en-US" dirty="0">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597970781"/>
                  </a:ext>
                </a:extLst>
              </a:tr>
              <a:tr h="678024">
                <a:tc>
                  <a:txBody>
                    <a:bodyPr/>
                    <a:lstStyle/>
                    <a:p>
                      <a:pPr algn="ctr">
                        <a:lnSpc>
                          <a:spcPct val="85000"/>
                        </a:lnSpc>
                      </a:pPr>
                      <a:r>
                        <a:rPr lang="en-US" sz="2000" dirty="0">
                          <a:solidFill>
                            <a:schemeClr val="accent6"/>
                          </a:solidFill>
                          <a:latin typeface="+mn-lt"/>
                        </a:rPr>
                        <a:t>W</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pPr>
                      <a:r>
                        <a:rPr lang="en-US" sz="1600" dirty="0">
                          <a:solidFill>
                            <a:schemeClr val="bg1"/>
                          </a:solidFill>
                          <a:latin typeface="+mn-lt"/>
                        </a:rPr>
                        <a:t>Not</a:t>
                      </a:r>
                      <a:br>
                        <a:rPr lang="en-US" sz="1600" dirty="0">
                          <a:solidFill>
                            <a:schemeClr val="bg1"/>
                          </a:solidFill>
                          <a:latin typeface="+mn-lt"/>
                        </a:rPr>
                      </a:br>
                      <a:r>
                        <a:rPr lang="en-US" sz="1600" dirty="0">
                          <a:solidFill>
                            <a:schemeClr val="bg1"/>
                          </a:solidFill>
                          <a:latin typeface="+mn-lt"/>
                        </a:rPr>
                        <a:t>Consistent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pPr>
                      <a:r>
                        <a:rPr lang="en-US" sz="2000" kern="1200" dirty="0">
                          <a:solidFill>
                            <a:schemeClr val="accent6"/>
                          </a:solidFill>
                          <a:latin typeface="+mn-lt"/>
                          <a:ea typeface="+mn-ea"/>
                          <a:cs typeface="+mn-cs"/>
                        </a:rPr>
                        <a:t>X</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pPr>
                      <a:r>
                        <a:rPr lang="en-US" sz="1600" dirty="0">
                          <a:solidFill>
                            <a:schemeClr val="bg1"/>
                          </a:solidFill>
                          <a:latin typeface="+mn-lt"/>
                        </a:rPr>
                        <a:t>Somewhat Consistent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pPr>
                      <a:r>
                        <a:rPr lang="en-US" sz="2000" kern="1200" dirty="0">
                          <a:solidFill>
                            <a:schemeClr val="accent6"/>
                          </a:solidFill>
                          <a:latin typeface="+mn-lt"/>
                          <a:ea typeface="+mn-ea"/>
                          <a:cs typeface="+mn-cs"/>
                        </a:rPr>
                        <a:t>Y</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pPr>
                      <a:r>
                        <a:rPr lang="en-US" sz="1600" dirty="0">
                          <a:solidFill>
                            <a:schemeClr val="bg1"/>
                          </a:solidFill>
                          <a:latin typeface="+mn-lt"/>
                        </a:rPr>
                        <a:t>Usually Consistent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pPr>
                      <a:r>
                        <a:rPr lang="en-US" sz="2000" kern="1200" dirty="0">
                          <a:solidFill>
                            <a:schemeClr val="accent6"/>
                          </a:solidFill>
                          <a:latin typeface="+mn-lt"/>
                          <a:ea typeface="+mn-ea"/>
                          <a:cs typeface="+mn-cs"/>
                        </a:rPr>
                        <a:t>Z</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pPr>
                      <a:r>
                        <a:rPr lang="en-US" sz="1600" dirty="0">
                          <a:solidFill>
                            <a:schemeClr val="bg1"/>
                          </a:solidFill>
                          <a:latin typeface="+mn-lt"/>
                        </a:rPr>
                        <a:t>Very Consistent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678024">
                <a:tc gridSpan="2">
                  <a:txBody>
                    <a:bodyPr/>
                    <a:lstStyle/>
                    <a:p>
                      <a:pPr marL="0" algn="ctr" defTabSz="914400" rtl="0" eaLnBrk="1" latinLnBrk="0" hangingPunct="1"/>
                      <a:endParaRPr lang="en-US" sz="16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lang="en-US"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cap="all" baseline="0" dirty="0">
                          <a:solidFill>
                            <a:schemeClr val="accent6"/>
                          </a:solidFill>
                          <a:latin typeface="+mn-lt"/>
                          <a:ea typeface="+mn-ea"/>
                          <a:cs typeface="+mn-cs"/>
                        </a:rPr>
                        <a:t>OTHERS</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lang="en-US" dirty="0"/>
                    </a:p>
                  </a:txBody>
                  <a:tcPr/>
                </a:tc>
                <a:tc gridSpan="2">
                  <a:txBody>
                    <a:bodyPr/>
                    <a:lstStyle/>
                    <a:p>
                      <a:pPr marL="0" algn="ctr" defTabSz="914400" rtl="0" eaLnBrk="1" latinLnBrk="0" hangingPunct="1"/>
                      <a:r>
                        <a:rPr lang="en-US" sz="1600" b="1" kern="1200" cap="all" baseline="0" dirty="0">
                          <a:solidFill>
                            <a:schemeClr val="accent6"/>
                          </a:solidFill>
                          <a:latin typeface="+mn-lt"/>
                          <a:ea typeface="+mn-ea"/>
                          <a:cs typeface="+mn-cs"/>
                        </a:rPr>
                        <a:t>SELF</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lang="en-US" dirty="0"/>
                    </a:p>
                  </a:txBody>
                  <a:tcPr/>
                </a:tc>
                <a:tc gridSpan="2">
                  <a:txBody>
                    <a:bodyPr/>
                    <a:lstStyle/>
                    <a:p>
                      <a:pPr marL="0" algn="ctr" defTabSz="914400" rtl="0" eaLnBrk="1" latinLnBrk="0" hangingPunct="1"/>
                      <a:endParaRPr lang="en-US" sz="16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1532305547"/>
                  </a:ext>
                </a:extLst>
              </a:tr>
            </a:tbl>
          </a:graphicData>
        </a:graphic>
      </p:graphicFrame>
      <p:sp>
        <p:nvSpPr>
          <p:cNvPr id="23" name="Arrow: Pentagon 22">
            <a:extLst>
              <a:ext uri="{FF2B5EF4-FFF2-40B4-BE49-F238E27FC236}">
                <a16:creationId xmlns:a16="http://schemas.microsoft.com/office/drawing/2014/main" id="{6BA840DA-68D7-43C4-A2D6-A98B7B2C7432}"/>
              </a:ext>
            </a:extLst>
          </p:cNvPr>
          <p:cNvSpPr/>
          <p:nvPr/>
        </p:nvSpPr>
        <p:spPr bwMode="gray">
          <a:xfrm>
            <a:off x="4174596" y="4422381"/>
            <a:ext cx="2120900" cy="282575"/>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nSpc>
                <a:spcPct val="85000"/>
              </a:lnSpc>
            </a:pPr>
            <a:r>
              <a:rPr lang="en-US" sz="1600" b="1" dirty="0">
                <a:solidFill>
                  <a:schemeClr val="accent6"/>
                </a:solidFill>
              </a:rPr>
              <a:t>Feedback: X</a:t>
            </a:r>
          </a:p>
        </p:txBody>
      </p:sp>
      <p:sp>
        <p:nvSpPr>
          <p:cNvPr id="10" name="Footer Placeholder 9">
            <a:extLst>
              <a:ext uri="{FF2B5EF4-FFF2-40B4-BE49-F238E27FC236}">
                <a16:creationId xmlns:a16="http://schemas.microsoft.com/office/drawing/2014/main" id="{F1734383-9C13-4796-97B1-6F41E98A2CF8}"/>
              </a:ext>
            </a:extLst>
          </p:cNvPr>
          <p:cNvSpPr>
            <a:spLocks noGrp="1"/>
          </p:cNvSpPr>
          <p:nvPr>
            <p:ph type="ftr" sz="quarter" idx="11"/>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2288939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88C213F-54B1-D94B-85CF-B734F379DB35}"/>
              </a:ext>
            </a:extLst>
          </p:cNvPr>
          <p:cNvSpPr txBox="1">
            <a:spLocks/>
          </p:cNvSpPr>
          <p:nvPr/>
        </p:nvSpPr>
        <p:spPr>
          <a:xfrm>
            <a:off x="144376" y="6390772"/>
            <a:ext cx="79248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sp>
        <p:nvSpPr>
          <p:cNvPr id="9" name="Slide Number Placeholder 3">
            <a:extLst>
              <a:ext uri="{FF2B5EF4-FFF2-40B4-BE49-F238E27FC236}">
                <a16:creationId xmlns:a16="http://schemas.microsoft.com/office/drawing/2014/main" id="{2EAD64B1-AE74-4F88-ADA3-43BF1D5B2388}"/>
              </a:ext>
            </a:extLst>
          </p:cNvPr>
          <p:cNvSpPr txBox="1">
            <a:spLocks/>
          </p:cNvSpPr>
          <p:nvPr/>
        </p:nvSpPr>
        <p:spPr>
          <a:xfrm>
            <a:off x="9220200" y="6438900"/>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67</a:t>
            </a:fld>
            <a:endParaRPr lang="en-US" sz="1000" dirty="0">
              <a:solidFill>
                <a:srgbClr val="898989"/>
              </a:solidFill>
            </a:endParaRPr>
          </a:p>
        </p:txBody>
      </p:sp>
      <p:pic>
        <p:nvPicPr>
          <p:cNvPr id="10" name="Picture 9">
            <a:extLst>
              <a:ext uri="{FF2B5EF4-FFF2-40B4-BE49-F238E27FC236}">
                <a16:creationId xmlns:a16="http://schemas.microsoft.com/office/drawing/2014/main" id="{CAA97D75-946D-44AC-A970-B6C82EE29A8F}"/>
              </a:ext>
            </a:extLst>
          </p:cNvPr>
          <p:cNvPicPr>
            <a:picLocks noChangeAspect="1"/>
          </p:cNvPicPr>
          <p:nvPr/>
        </p:nvPicPr>
        <p:blipFill>
          <a:blip r:embed="rId3"/>
          <a:stretch>
            <a:fillRect/>
          </a:stretch>
        </p:blipFill>
        <p:spPr>
          <a:xfrm>
            <a:off x="1591735" y="385763"/>
            <a:ext cx="4248727" cy="5550408"/>
          </a:xfrm>
          <a:prstGeom prst="rect">
            <a:avLst/>
          </a:prstGeom>
          <a:ln>
            <a:solidFill>
              <a:schemeClr val="tx1"/>
            </a:solidFill>
          </a:ln>
        </p:spPr>
      </p:pic>
      <p:pic>
        <p:nvPicPr>
          <p:cNvPr id="11" name="Picture 10">
            <a:extLst>
              <a:ext uri="{FF2B5EF4-FFF2-40B4-BE49-F238E27FC236}">
                <a16:creationId xmlns:a16="http://schemas.microsoft.com/office/drawing/2014/main" id="{29F46DEE-5E9B-41CF-8B7E-46C2DB41694B}"/>
              </a:ext>
            </a:extLst>
          </p:cNvPr>
          <p:cNvPicPr>
            <a:picLocks noChangeAspect="1"/>
          </p:cNvPicPr>
          <p:nvPr/>
        </p:nvPicPr>
        <p:blipFill>
          <a:blip r:embed="rId4"/>
          <a:stretch>
            <a:fillRect/>
          </a:stretch>
        </p:blipFill>
        <p:spPr>
          <a:xfrm>
            <a:off x="6338082" y="385763"/>
            <a:ext cx="4262183" cy="5550408"/>
          </a:xfrm>
          <a:prstGeom prst="rect">
            <a:avLst/>
          </a:prstGeom>
          <a:ln>
            <a:solidFill>
              <a:schemeClr val="tx1"/>
            </a:solidFill>
          </a:ln>
        </p:spPr>
      </p:pic>
    </p:spTree>
    <p:extLst>
      <p:ext uri="{BB962C8B-B14F-4D97-AF65-F5344CB8AC3E}">
        <p14:creationId xmlns:p14="http://schemas.microsoft.com/office/powerpoint/2010/main" val="14353564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C694B7E0-0ABE-4E40-827E-6B52044119E9}"/>
              </a:ext>
            </a:extLst>
          </p:cNvPr>
          <p:cNvSpPr txBox="1">
            <a:spLocks/>
          </p:cNvSpPr>
          <p:nvPr/>
        </p:nvSpPr>
        <p:spPr>
          <a:xfrm>
            <a:off x="144376" y="6390772"/>
            <a:ext cx="79248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sp>
        <p:nvSpPr>
          <p:cNvPr id="8" name="Slide Number Placeholder 3">
            <a:extLst>
              <a:ext uri="{FF2B5EF4-FFF2-40B4-BE49-F238E27FC236}">
                <a16:creationId xmlns:a16="http://schemas.microsoft.com/office/drawing/2014/main" id="{BF7AE5D9-4815-4E94-96C6-15C8046B85DB}"/>
              </a:ext>
            </a:extLst>
          </p:cNvPr>
          <p:cNvSpPr txBox="1">
            <a:spLocks/>
          </p:cNvSpPr>
          <p:nvPr/>
        </p:nvSpPr>
        <p:spPr>
          <a:xfrm>
            <a:off x="9220200" y="6438900"/>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68</a:t>
            </a:fld>
            <a:endParaRPr lang="en-US" sz="1000" dirty="0">
              <a:solidFill>
                <a:srgbClr val="898989"/>
              </a:solidFill>
            </a:endParaRPr>
          </a:p>
        </p:txBody>
      </p:sp>
      <p:pic>
        <p:nvPicPr>
          <p:cNvPr id="10" name="Picture 9">
            <a:extLst>
              <a:ext uri="{FF2B5EF4-FFF2-40B4-BE49-F238E27FC236}">
                <a16:creationId xmlns:a16="http://schemas.microsoft.com/office/drawing/2014/main" id="{AF270D2F-32DD-4283-A27D-B955DFE39E8D}"/>
              </a:ext>
            </a:extLst>
          </p:cNvPr>
          <p:cNvPicPr>
            <a:picLocks noChangeAspect="1"/>
          </p:cNvPicPr>
          <p:nvPr/>
        </p:nvPicPr>
        <p:blipFill>
          <a:blip r:embed="rId3"/>
          <a:stretch>
            <a:fillRect/>
          </a:stretch>
        </p:blipFill>
        <p:spPr>
          <a:xfrm>
            <a:off x="1417498" y="653796"/>
            <a:ext cx="4312070" cy="5550408"/>
          </a:xfrm>
          <a:prstGeom prst="rect">
            <a:avLst/>
          </a:prstGeom>
          <a:ln>
            <a:solidFill>
              <a:schemeClr val="tx1"/>
            </a:solidFill>
          </a:ln>
        </p:spPr>
      </p:pic>
      <p:pic>
        <p:nvPicPr>
          <p:cNvPr id="11" name="Picture 10">
            <a:extLst>
              <a:ext uri="{FF2B5EF4-FFF2-40B4-BE49-F238E27FC236}">
                <a16:creationId xmlns:a16="http://schemas.microsoft.com/office/drawing/2014/main" id="{A95BF089-D94A-4D80-911D-56B453A03650}"/>
              </a:ext>
            </a:extLst>
          </p:cNvPr>
          <p:cNvPicPr>
            <a:picLocks noChangeAspect="1"/>
          </p:cNvPicPr>
          <p:nvPr/>
        </p:nvPicPr>
        <p:blipFill>
          <a:blip r:embed="rId4"/>
          <a:stretch>
            <a:fillRect/>
          </a:stretch>
        </p:blipFill>
        <p:spPr>
          <a:xfrm>
            <a:off x="6148387" y="653796"/>
            <a:ext cx="4301382" cy="5550408"/>
          </a:xfrm>
          <a:prstGeom prst="rect">
            <a:avLst/>
          </a:prstGeom>
          <a:ln>
            <a:solidFill>
              <a:schemeClr val="tx1"/>
            </a:solidFill>
          </a:ln>
        </p:spPr>
      </p:pic>
    </p:spTree>
    <p:extLst>
      <p:ext uri="{BB962C8B-B14F-4D97-AF65-F5344CB8AC3E}">
        <p14:creationId xmlns:p14="http://schemas.microsoft.com/office/powerpoint/2010/main" val="27848551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319BF3-625E-4BB1-A5FF-5604BD391F01}"/>
              </a:ext>
            </a:extLst>
          </p:cNvPr>
          <p:cNvSpPr txBox="1">
            <a:spLocks/>
          </p:cNvSpPr>
          <p:nvPr/>
        </p:nvSpPr>
        <p:spPr>
          <a:xfrm>
            <a:off x="9220200" y="6438900"/>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69</a:t>
            </a:fld>
            <a:endParaRPr lang="en-US" sz="1000" dirty="0">
              <a:solidFill>
                <a:srgbClr val="898989"/>
              </a:solidFill>
            </a:endParaRPr>
          </a:p>
        </p:txBody>
      </p:sp>
      <p:sp>
        <p:nvSpPr>
          <p:cNvPr id="5" name="Footer Placeholder 3">
            <a:extLst>
              <a:ext uri="{FF2B5EF4-FFF2-40B4-BE49-F238E27FC236}">
                <a16:creationId xmlns:a16="http://schemas.microsoft.com/office/drawing/2014/main" id="{35258B4E-2A92-4962-8921-24B4B3DDA6BB}"/>
              </a:ext>
            </a:extLst>
          </p:cNvPr>
          <p:cNvSpPr txBox="1">
            <a:spLocks/>
          </p:cNvSpPr>
          <p:nvPr/>
        </p:nvSpPr>
        <p:spPr>
          <a:xfrm>
            <a:off x="144376" y="6390772"/>
            <a:ext cx="79248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pic>
        <p:nvPicPr>
          <p:cNvPr id="7" name="Picture 6">
            <a:extLst>
              <a:ext uri="{FF2B5EF4-FFF2-40B4-BE49-F238E27FC236}">
                <a16:creationId xmlns:a16="http://schemas.microsoft.com/office/drawing/2014/main" id="{0C64045F-F74F-4F69-9261-59965D8AB6EA}"/>
              </a:ext>
            </a:extLst>
          </p:cNvPr>
          <p:cNvPicPr>
            <a:picLocks noChangeAspect="1"/>
          </p:cNvPicPr>
          <p:nvPr/>
        </p:nvPicPr>
        <p:blipFill>
          <a:blip r:embed="rId3"/>
          <a:stretch>
            <a:fillRect/>
          </a:stretch>
        </p:blipFill>
        <p:spPr>
          <a:xfrm>
            <a:off x="1483496" y="653796"/>
            <a:ext cx="4274621" cy="5550408"/>
          </a:xfrm>
          <a:prstGeom prst="rect">
            <a:avLst/>
          </a:prstGeom>
          <a:ln>
            <a:solidFill>
              <a:schemeClr val="tx1"/>
            </a:solidFill>
          </a:ln>
        </p:spPr>
      </p:pic>
      <p:pic>
        <p:nvPicPr>
          <p:cNvPr id="8" name="Picture 7">
            <a:extLst>
              <a:ext uri="{FF2B5EF4-FFF2-40B4-BE49-F238E27FC236}">
                <a16:creationId xmlns:a16="http://schemas.microsoft.com/office/drawing/2014/main" id="{06CC45BD-075E-4C03-8FBA-DEC61223C602}"/>
              </a:ext>
            </a:extLst>
          </p:cNvPr>
          <p:cNvPicPr>
            <a:picLocks noChangeAspect="1"/>
          </p:cNvPicPr>
          <p:nvPr/>
        </p:nvPicPr>
        <p:blipFill>
          <a:blip r:embed="rId4"/>
          <a:stretch>
            <a:fillRect/>
          </a:stretch>
        </p:blipFill>
        <p:spPr>
          <a:xfrm>
            <a:off x="6096000" y="653796"/>
            <a:ext cx="4289285" cy="5550408"/>
          </a:xfrm>
          <a:prstGeom prst="rect">
            <a:avLst/>
          </a:prstGeom>
          <a:ln>
            <a:solidFill>
              <a:schemeClr val="tx1"/>
            </a:solidFill>
          </a:ln>
        </p:spPr>
      </p:pic>
    </p:spTree>
    <p:extLst>
      <p:ext uri="{BB962C8B-B14F-4D97-AF65-F5344CB8AC3E}">
        <p14:creationId xmlns:p14="http://schemas.microsoft.com/office/powerpoint/2010/main" val="2733707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9FE0A-AC6A-4D2C-B27F-11426CF58408}"/>
              </a:ext>
            </a:extLst>
          </p:cNvPr>
          <p:cNvSpPr>
            <a:spLocks noGrp="1"/>
          </p:cNvSpPr>
          <p:nvPr>
            <p:ph type="title"/>
          </p:nvPr>
        </p:nvSpPr>
        <p:spPr>
          <a:xfrm>
            <a:off x="375557" y="228600"/>
            <a:ext cx="11587843" cy="1009650"/>
          </a:xfrm>
        </p:spPr>
        <p:txBody>
          <a:bodyPr/>
          <a:lstStyle/>
          <a:p>
            <a:r>
              <a:rPr lang="en-US" dirty="0"/>
              <a:t>My Customer – First Impressions</a:t>
            </a:r>
          </a:p>
        </p:txBody>
      </p:sp>
      <p:sp>
        <p:nvSpPr>
          <p:cNvPr id="3" name="Content Placeholder 2">
            <a:extLst>
              <a:ext uri="{FF2B5EF4-FFF2-40B4-BE49-F238E27FC236}">
                <a16:creationId xmlns:a16="http://schemas.microsoft.com/office/drawing/2014/main" id="{0A39EE28-0186-4C58-A52D-A20C6C6ED4C5}"/>
              </a:ext>
            </a:extLst>
          </p:cNvPr>
          <p:cNvSpPr>
            <a:spLocks noGrp="1"/>
          </p:cNvSpPr>
          <p:nvPr>
            <p:ph idx="1"/>
          </p:nvPr>
        </p:nvSpPr>
        <p:spPr>
          <a:xfrm>
            <a:off x="865414" y="2316163"/>
            <a:ext cx="9829800" cy="3628308"/>
          </a:xfrm>
        </p:spPr>
        <p:txBody>
          <a:bodyPr/>
          <a:lstStyle/>
          <a:p>
            <a:pPr eaLnBrk="1" hangingPunct="1"/>
            <a:r>
              <a:rPr lang="en-US" altLang="en-US" sz="2400" dirty="0"/>
              <a:t>Consider the customer you identified earlier. Give them a fictional name and write down:</a:t>
            </a:r>
          </a:p>
          <a:p>
            <a:pPr marL="342900" indent="-342900">
              <a:buFont typeface="Wingdings" panose="05000000000000000000" pitchFamily="2" charset="2"/>
              <a:buChar char="§"/>
            </a:pPr>
            <a:r>
              <a:rPr lang="en-US" sz="2400" dirty="0"/>
              <a:t>First impressions you had of that person (from your first interactions)</a:t>
            </a:r>
          </a:p>
          <a:p>
            <a:endParaRPr lang="en-US" sz="2400" dirty="0"/>
          </a:p>
          <a:p>
            <a:endParaRPr lang="en-US" sz="2400" dirty="0"/>
          </a:p>
        </p:txBody>
      </p:sp>
      <p:sp>
        <p:nvSpPr>
          <p:cNvPr id="4" name="Slide Number Placeholder 3">
            <a:extLst>
              <a:ext uri="{FF2B5EF4-FFF2-40B4-BE49-F238E27FC236}">
                <a16:creationId xmlns:a16="http://schemas.microsoft.com/office/drawing/2014/main" id="{4380743F-038F-4362-987A-EB8CCA04C0B1}"/>
              </a:ext>
            </a:extLst>
          </p:cNvPr>
          <p:cNvSpPr>
            <a:spLocks noGrp="1"/>
          </p:cNvSpPr>
          <p:nvPr>
            <p:ph type="sldNum" sz="quarter" idx="12"/>
          </p:nvPr>
        </p:nvSpPr>
        <p:spPr/>
        <p:txBody>
          <a:bodyPr/>
          <a:lstStyle/>
          <a:p>
            <a:fld id="{1B1CF60C-C85D-47C0-8597-E3BF95F18FA3}" type="slidenum">
              <a:rPr lang="en-US" smtClean="0"/>
              <a:t>7</a:t>
            </a:fld>
            <a:endParaRPr lang="en-US"/>
          </a:p>
        </p:txBody>
      </p:sp>
      <p:sp>
        <p:nvSpPr>
          <p:cNvPr id="5" name="Footer Placeholder 4">
            <a:extLst>
              <a:ext uri="{FF2B5EF4-FFF2-40B4-BE49-F238E27FC236}">
                <a16:creationId xmlns:a16="http://schemas.microsoft.com/office/drawing/2014/main" id="{FBE3C5E5-12A4-4386-B698-B317E6467838}"/>
              </a:ext>
            </a:extLst>
          </p:cNvPr>
          <p:cNvSpPr>
            <a:spLocks noGrp="1"/>
          </p:cNvSpPr>
          <p:nvPr>
            <p:ph type="ftr" sz="quarter" idx="13"/>
          </p:nvPr>
        </p:nvSpPr>
        <p:spPr/>
        <p:txBody>
          <a:bodyPr/>
          <a:lstStyle/>
          <a:p>
            <a:pPr algn="l"/>
            <a:r>
              <a:rPr lang="en-US"/>
              <a:t>© The TRACOM Corporation. All Rights Reserved.</a:t>
            </a:r>
            <a:endParaRPr lang="en-US" dirty="0"/>
          </a:p>
        </p:txBody>
      </p:sp>
    </p:spTree>
    <p:extLst>
      <p:ext uri="{BB962C8B-B14F-4D97-AF65-F5344CB8AC3E}">
        <p14:creationId xmlns:p14="http://schemas.microsoft.com/office/powerpoint/2010/main" val="2689464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A405BA2D-93EA-4408-BD02-064D5E926D09}"/>
              </a:ext>
            </a:extLst>
          </p:cNvPr>
          <p:cNvSpPr txBox="1">
            <a:spLocks/>
          </p:cNvSpPr>
          <p:nvPr/>
        </p:nvSpPr>
        <p:spPr>
          <a:xfrm>
            <a:off x="9220200" y="6438900"/>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70</a:t>
            </a:fld>
            <a:endParaRPr lang="en-US" sz="1000" dirty="0">
              <a:solidFill>
                <a:srgbClr val="898989"/>
              </a:solidFill>
            </a:endParaRPr>
          </a:p>
        </p:txBody>
      </p:sp>
      <p:sp>
        <p:nvSpPr>
          <p:cNvPr id="7" name="Footer Placeholder 3">
            <a:extLst>
              <a:ext uri="{FF2B5EF4-FFF2-40B4-BE49-F238E27FC236}">
                <a16:creationId xmlns:a16="http://schemas.microsoft.com/office/drawing/2014/main" id="{9E5D84FA-8850-4C65-BAB4-06407A5A47CC}"/>
              </a:ext>
            </a:extLst>
          </p:cNvPr>
          <p:cNvSpPr txBox="1">
            <a:spLocks/>
          </p:cNvSpPr>
          <p:nvPr/>
        </p:nvSpPr>
        <p:spPr>
          <a:xfrm>
            <a:off x="144376" y="6390772"/>
            <a:ext cx="79248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98989"/>
                </a:solidFill>
              </a:rPr>
              <a:t>© The TRACOM Corporation. All Rights Reserved.</a:t>
            </a:r>
          </a:p>
        </p:txBody>
      </p:sp>
      <p:pic>
        <p:nvPicPr>
          <p:cNvPr id="8" name="Picture 7">
            <a:extLst>
              <a:ext uri="{FF2B5EF4-FFF2-40B4-BE49-F238E27FC236}">
                <a16:creationId xmlns:a16="http://schemas.microsoft.com/office/drawing/2014/main" id="{C21AE8F1-5FCB-4310-8136-C246B8C443A5}"/>
              </a:ext>
            </a:extLst>
          </p:cNvPr>
          <p:cNvPicPr>
            <a:picLocks noChangeAspect="1"/>
          </p:cNvPicPr>
          <p:nvPr/>
        </p:nvPicPr>
        <p:blipFill>
          <a:blip r:embed="rId3"/>
          <a:stretch>
            <a:fillRect/>
          </a:stretch>
        </p:blipFill>
        <p:spPr>
          <a:xfrm>
            <a:off x="608937" y="1097280"/>
            <a:ext cx="3582063" cy="4663440"/>
          </a:xfrm>
          <a:prstGeom prst="rect">
            <a:avLst/>
          </a:prstGeom>
          <a:ln>
            <a:solidFill>
              <a:schemeClr val="tx1"/>
            </a:solidFill>
          </a:ln>
        </p:spPr>
      </p:pic>
      <p:pic>
        <p:nvPicPr>
          <p:cNvPr id="10" name="Picture 9">
            <a:extLst>
              <a:ext uri="{FF2B5EF4-FFF2-40B4-BE49-F238E27FC236}">
                <a16:creationId xmlns:a16="http://schemas.microsoft.com/office/drawing/2014/main" id="{1BB8E171-ABDD-43BD-85F4-2D5B1478C88B}"/>
              </a:ext>
            </a:extLst>
          </p:cNvPr>
          <p:cNvPicPr>
            <a:picLocks noChangeAspect="1"/>
          </p:cNvPicPr>
          <p:nvPr/>
        </p:nvPicPr>
        <p:blipFill>
          <a:blip r:embed="rId4"/>
          <a:stretch>
            <a:fillRect/>
          </a:stretch>
        </p:blipFill>
        <p:spPr>
          <a:xfrm>
            <a:off x="4421833" y="1097280"/>
            <a:ext cx="3588687" cy="4663440"/>
          </a:xfrm>
          <a:prstGeom prst="rect">
            <a:avLst/>
          </a:prstGeom>
          <a:ln>
            <a:solidFill>
              <a:schemeClr val="tx1"/>
            </a:solidFill>
          </a:ln>
        </p:spPr>
      </p:pic>
      <p:pic>
        <p:nvPicPr>
          <p:cNvPr id="11" name="Picture 10">
            <a:extLst>
              <a:ext uri="{FF2B5EF4-FFF2-40B4-BE49-F238E27FC236}">
                <a16:creationId xmlns:a16="http://schemas.microsoft.com/office/drawing/2014/main" id="{D015E329-8277-4E20-9D5D-00AD0159431C}"/>
              </a:ext>
            </a:extLst>
          </p:cNvPr>
          <p:cNvPicPr>
            <a:picLocks noChangeAspect="1"/>
          </p:cNvPicPr>
          <p:nvPr/>
        </p:nvPicPr>
        <p:blipFill>
          <a:blip r:embed="rId5"/>
          <a:stretch>
            <a:fillRect/>
          </a:stretch>
        </p:blipFill>
        <p:spPr>
          <a:xfrm>
            <a:off x="8237458" y="1097280"/>
            <a:ext cx="3591527" cy="4663440"/>
          </a:xfrm>
          <a:prstGeom prst="rect">
            <a:avLst/>
          </a:prstGeom>
          <a:ln>
            <a:solidFill>
              <a:schemeClr val="tx1"/>
            </a:solidFill>
          </a:ln>
        </p:spPr>
      </p:pic>
    </p:spTree>
    <p:extLst>
      <p:ext uri="{BB962C8B-B14F-4D97-AF65-F5344CB8AC3E}">
        <p14:creationId xmlns:p14="http://schemas.microsoft.com/office/powerpoint/2010/main" val="36228921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C2CC1C-C0DB-4C6B-A949-E22AF5793365}"/>
              </a:ext>
            </a:extLst>
          </p:cNvPr>
          <p:cNvSpPr>
            <a:spLocks noGrp="1"/>
          </p:cNvSpPr>
          <p:nvPr>
            <p:ph type="title"/>
          </p:nvPr>
        </p:nvSpPr>
        <p:spPr>
          <a:xfrm>
            <a:off x="413359" y="228600"/>
            <a:ext cx="3664929" cy="1995488"/>
          </a:xfrm>
        </p:spPr>
        <p:txBody>
          <a:bodyPr/>
          <a:lstStyle/>
          <a:p>
            <a:r>
              <a:rPr lang="en-US" dirty="0"/>
              <a:t>Steps for Increasing Interpersonal Effectiveness</a:t>
            </a:r>
          </a:p>
        </p:txBody>
      </p:sp>
      <p:sp>
        <p:nvSpPr>
          <p:cNvPr id="9" name="Text Placeholder 8">
            <a:extLst>
              <a:ext uri="{FF2B5EF4-FFF2-40B4-BE49-F238E27FC236}">
                <a16:creationId xmlns:a16="http://schemas.microsoft.com/office/drawing/2014/main" id="{21588037-9C56-434C-9F88-4E4EA9682453}"/>
              </a:ext>
            </a:extLst>
          </p:cNvPr>
          <p:cNvSpPr>
            <a:spLocks noGrp="1"/>
          </p:cNvSpPr>
          <p:nvPr>
            <p:ph type="body" sz="half" idx="2"/>
          </p:nvPr>
        </p:nvSpPr>
        <p:spPr>
          <a:xfrm>
            <a:off x="457199" y="2352675"/>
            <a:ext cx="3621090" cy="3590926"/>
          </a:xfrm>
        </p:spPr>
        <p:txBody>
          <a:bodyPr/>
          <a:lstStyle/>
          <a:p>
            <a:endParaRPr lang="en-US" sz="2000" dirty="0">
              <a:solidFill>
                <a:schemeClr val="tx1"/>
              </a:solidFill>
            </a:endParaRPr>
          </a:p>
          <a:p>
            <a:pPr>
              <a:buFont typeface="Arial" panose="020B0604020202020204" pitchFamily="34" charset="0"/>
              <a:buChar char="​"/>
            </a:pPr>
            <a:r>
              <a:rPr lang="en-US" sz="2000" dirty="0">
                <a:solidFill>
                  <a:schemeClr val="tx1"/>
                </a:solidFill>
              </a:rPr>
              <a:t>Recognize your impact on others</a:t>
            </a:r>
          </a:p>
          <a:p>
            <a:pPr>
              <a:buFont typeface="Arial" panose="020B0604020202020204" pitchFamily="34" charset="0"/>
              <a:buChar char="​"/>
            </a:pPr>
            <a:r>
              <a:rPr lang="en-US" sz="2000" dirty="0">
                <a:solidFill>
                  <a:schemeClr val="tx1"/>
                </a:solidFill>
              </a:rPr>
              <a:t>Manage your own behavior</a:t>
            </a:r>
          </a:p>
          <a:p>
            <a:pPr>
              <a:buFont typeface="Arial" panose="020B0604020202020204" pitchFamily="34" charset="0"/>
              <a:buChar char="​"/>
            </a:pPr>
            <a:r>
              <a:rPr lang="en-US" sz="2000" dirty="0">
                <a:solidFill>
                  <a:schemeClr val="tx1"/>
                </a:solidFill>
              </a:rPr>
              <a:t>Objectively observe others</a:t>
            </a:r>
          </a:p>
          <a:p>
            <a:pPr>
              <a:buFont typeface="Arial" panose="020B0604020202020204" pitchFamily="34" charset="0"/>
              <a:buChar char="​"/>
            </a:pPr>
            <a:r>
              <a:rPr lang="en-US" sz="2000" dirty="0">
                <a:solidFill>
                  <a:schemeClr val="tx1"/>
                </a:solidFill>
              </a:rPr>
              <a:t>Help meet others’ Style needs</a:t>
            </a:r>
          </a:p>
        </p:txBody>
      </p:sp>
      <p:sp>
        <p:nvSpPr>
          <p:cNvPr id="4" name="Footer Placeholder 3">
            <a:extLst>
              <a:ext uri="{FF2B5EF4-FFF2-40B4-BE49-F238E27FC236}">
                <a16:creationId xmlns:a16="http://schemas.microsoft.com/office/drawing/2014/main" id="{363B739F-953C-457C-8F73-5C24936DC8AB}"/>
              </a:ext>
            </a:extLst>
          </p:cNvPr>
          <p:cNvSpPr>
            <a:spLocks noGrp="1"/>
          </p:cNvSpPr>
          <p:nvPr>
            <p:ph type="ftr" sz="quarter" idx="11"/>
          </p:nvPr>
        </p:nvSpPr>
        <p:spPr/>
        <p:txBody>
          <a:bodyPr/>
          <a:lstStyle/>
          <a:p>
            <a:pPr algn="l"/>
            <a:r>
              <a:rPr lang="en-US"/>
              <a:t>© The TRACOM Corporation. All Rights Reserved.</a:t>
            </a:r>
            <a:endParaRPr lang="en-US" dirty="0"/>
          </a:p>
        </p:txBody>
      </p:sp>
      <p:sp>
        <p:nvSpPr>
          <p:cNvPr id="3" name="Slide Number Placeholder 2">
            <a:extLst>
              <a:ext uri="{FF2B5EF4-FFF2-40B4-BE49-F238E27FC236}">
                <a16:creationId xmlns:a16="http://schemas.microsoft.com/office/drawing/2014/main" id="{497BB484-1733-46FF-8D62-339D2B7A0A3D}"/>
              </a:ext>
            </a:extLst>
          </p:cNvPr>
          <p:cNvSpPr>
            <a:spLocks noGrp="1"/>
          </p:cNvSpPr>
          <p:nvPr>
            <p:ph type="sldNum" sz="quarter" idx="12"/>
          </p:nvPr>
        </p:nvSpPr>
        <p:spPr>
          <a:xfrm>
            <a:off x="9220200" y="6411604"/>
            <a:ext cx="2743200" cy="282575"/>
          </a:xfrm>
        </p:spPr>
        <p:txBody>
          <a:bodyPr/>
          <a:lstStyle/>
          <a:p>
            <a:fld id="{1B1CF60C-C85D-47C0-8597-E3BF95F18FA3}" type="slidenum">
              <a:rPr lang="en-US" smtClean="0"/>
              <a:t>71</a:t>
            </a:fld>
            <a:endParaRPr lang="en-US" dirty="0"/>
          </a:p>
        </p:txBody>
      </p:sp>
      <p:sp>
        <p:nvSpPr>
          <p:cNvPr id="14" name="Content Placeholder 13">
            <a:extLst>
              <a:ext uri="{FF2B5EF4-FFF2-40B4-BE49-F238E27FC236}">
                <a16:creationId xmlns:a16="http://schemas.microsoft.com/office/drawing/2014/main" id="{33ED5033-E877-4B34-AEB2-E10A76821F45}"/>
              </a:ext>
            </a:extLst>
          </p:cNvPr>
          <p:cNvSpPr>
            <a:spLocks noGrp="1"/>
          </p:cNvSpPr>
          <p:nvPr>
            <p:ph idx="1"/>
          </p:nvPr>
        </p:nvSpPr>
        <p:spPr>
          <a:xfrm>
            <a:off x="4217194" y="228600"/>
            <a:ext cx="7793037" cy="5715000"/>
          </a:xfrm>
        </p:spPr>
        <p:txBody>
          <a:bodyPr/>
          <a:lstStyle/>
          <a:p>
            <a:r>
              <a:rPr lang="en-US"/>
              <a:t> </a:t>
            </a:r>
            <a:endParaRPr lang="en-US" dirty="0"/>
          </a:p>
        </p:txBody>
      </p:sp>
      <p:sp>
        <p:nvSpPr>
          <p:cNvPr id="15" name="Freeform: Shape 14">
            <a:extLst>
              <a:ext uri="{FF2B5EF4-FFF2-40B4-BE49-F238E27FC236}">
                <a16:creationId xmlns:a16="http://schemas.microsoft.com/office/drawing/2014/main" id="{3BF1974A-22BC-4B4A-B344-25F34A80A028}"/>
              </a:ext>
            </a:extLst>
          </p:cNvPr>
          <p:cNvSpPr/>
          <p:nvPr/>
        </p:nvSpPr>
        <p:spPr bwMode="gray">
          <a:xfrm>
            <a:off x="5324476" y="2085974"/>
            <a:ext cx="5762758" cy="1609829"/>
          </a:xfrm>
          <a:custGeom>
            <a:avLst/>
            <a:gdLst>
              <a:gd name="connsiteX0" fmla="*/ 0 w 6448425"/>
              <a:gd name="connsiteY0" fmla="*/ 1381125 h 1381127"/>
              <a:gd name="connsiteX1" fmla="*/ 2457450 w 6448425"/>
              <a:gd name="connsiteY1" fmla="*/ 0 h 1381127"/>
              <a:gd name="connsiteX2" fmla="*/ 4467225 w 6448425"/>
              <a:gd name="connsiteY2" fmla="*/ 1381125 h 1381127"/>
              <a:gd name="connsiteX3" fmla="*/ 6448425 w 6448425"/>
              <a:gd name="connsiteY3" fmla="*/ 9525 h 1381127"/>
              <a:gd name="connsiteX0" fmla="*/ 0 w 6448425"/>
              <a:gd name="connsiteY0" fmla="*/ 1381127 h 1390654"/>
              <a:gd name="connsiteX1" fmla="*/ 2457450 w 6448425"/>
              <a:gd name="connsiteY1" fmla="*/ 2 h 1390654"/>
              <a:gd name="connsiteX2" fmla="*/ 4768152 w 6448425"/>
              <a:gd name="connsiteY2" fmla="*/ 1390652 h 1390654"/>
              <a:gd name="connsiteX3" fmla="*/ 6448425 w 6448425"/>
              <a:gd name="connsiteY3" fmla="*/ 9527 h 1390654"/>
              <a:gd name="connsiteX0" fmla="*/ 0 w 6448475"/>
              <a:gd name="connsiteY0" fmla="*/ 1381127 h 1390654"/>
              <a:gd name="connsiteX1" fmla="*/ 2457450 w 6448475"/>
              <a:gd name="connsiteY1" fmla="*/ 2 h 1390654"/>
              <a:gd name="connsiteX2" fmla="*/ 4768152 w 6448475"/>
              <a:gd name="connsiteY2" fmla="*/ 1390652 h 1390654"/>
              <a:gd name="connsiteX3" fmla="*/ 6448425 w 6448475"/>
              <a:gd name="connsiteY3" fmla="*/ 9527 h 1390654"/>
              <a:gd name="connsiteX0" fmla="*/ 0 w 6448475"/>
              <a:gd name="connsiteY0" fmla="*/ 1371600 h 1381127"/>
              <a:gd name="connsiteX1" fmla="*/ 2231755 w 6448475"/>
              <a:gd name="connsiteY1" fmla="*/ 28575 h 1381127"/>
              <a:gd name="connsiteX2" fmla="*/ 4768152 w 6448475"/>
              <a:gd name="connsiteY2" fmla="*/ 1381125 h 1381127"/>
              <a:gd name="connsiteX3" fmla="*/ 6448425 w 6448475"/>
              <a:gd name="connsiteY3" fmla="*/ 0 h 1381127"/>
              <a:gd name="connsiteX0" fmla="*/ 0 w 6448498"/>
              <a:gd name="connsiteY0" fmla="*/ 1371600 h 1381597"/>
              <a:gd name="connsiteX1" fmla="*/ 2231755 w 6448498"/>
              <a:gd name="connsiteY1" fmla="*/ 28575 h 1381597"/>
              <a:gd name="connsiteX2" fmla="*/ 4768152 w 6448498"/>
              <a:gd name="connsiteY2" fmla="*/ 1381125 h 1381597"/>
              <a:gd name="connsiteX3" fmla="*/ 6448425 w 6448498"/>
              <a:gd name="connsiteY3" fmla="*/ 0 h 1381597"/>
              <a:gd name="connsiteX0" fmla="*/ 0 w 6427006"/>
              <a:gd name="connsiteY0" fmla="*/ 1590675 h 1600557"/>
              <a:gd name="connsiteX1" fmla="*/ 2231755 w 6427006"/>
              <a:gd name="connsiteY1" fmla="*/ 247650 h 1600557"/>
              <a:gd name="connsiteX2" fmla="*/ 4768152 w 6427006"/>
              <a:gd name="connsiteY2" fmla="*/ 1600200 h 1600557"/>
              <a:gd name="connsiteX3" fmla="*/ 6426931 w 6427006"/>
              <a:gd name="connsiteY3" fmla="*/ 0 h 1600557"/>
              <a:gd name="connsiteX0" fmla="*/ 0 w 6427120"/>
              <a:gd name="connsiteY0" fmla="*/ 1590675 h 1600305"/>
              <a:gd name="connsiteX1" fmla="*/ 2231755 w 6427120"/>
              <a:gd name="connsiteY1" fmla="*/ 247650 h 1600305"/>
              <a:gd name="connsiteX2" fmla="*/ 4768152 w 6427120"/>
              <a:gd name="connsiteY2" fmla="*/ 1600200 h 1600305"/>
              <a:gd name="connsiteX3" fmla="*/ 6426931 w 6427120"/>
              <a:gd name="connsiteY3" fmla="*/ 0 h 1600305"/>
              <a:gd name="connsiteX0" fmla="*/ 0 w 6459344"/>
              <a:gd name="connsiteY0" fmla="*/ 1590675 h 1600305"/>
              <a:gd name="connsiteX1" fmla="*/ 2231755 w 6459344"/>
              <a:gd name="connsiteY1" fmla="*/ 247650 h 1600305"/>
              <a:gd name="connsiteX2" fmla="*/ 4768152 w 6459344"/>
              <a:gd name="connsiteY2" fmla="*/ 1600200 h 1600305"/>
              <a:gd name="connsiteX3" fmla="*/ 6459174 w 6459344"/>
              <a:gd name="connsiteY3" fmla="*/ 0 h 1600305"/>
              <a:gd name="connsiteX0" fmla="*/ 0 w 6502313"/>
              <a:gd name="connsiteY0" fmla="*/ 1600200 h 1609829"/>
              <a:gd name="connsiteX1" fmla="*/ 2231755 w 6502313"/>
              <a:gd name="connsiteY1" fmla="*/ 257175 h 1609829"/>
              <a:gd name="connsiteX2" fmla="*/ 4768152 w 6502313"/>
              <a:gd name="connsiteY2" fmla="*/ 1609725 h 1609829"/>
              <a:gd name="connsiteX3" fmla="*/ 6502164 w 6502313"/>
              <a:gd name="connsiteY3" fmla="*/ 0 h 1609829"/>
            </a:gdLst>
            <a:ahLst/>
            <a:cxnLst>
              <a:cxn ang="0">
                <a:pos x="connsiteX0" y="connsiteY0"/>
              </a:cxn>
              <a:cxn ang="0">
                <a:pos x="connsiteX1" y="connsiteY1"/>
              </a:cxn>
              <a:cxn ang="0">
                <a:pos x="connsiteX2" y="connsiteY2"/>
              </a:cxn>
              <a:cxn ang="0">
                <a:pos x="connsiteX3" y="connsiteY3"/>
              </a:cxn>
            </a:cxnLst>
            <a:rect l="l" t="t" r="r" b="b"/>
            <a:pathLst>
              <a:path w="6502313" h="1609829">
                <a:moveTo>
                  <a:pt x="0" y="1600200"/>
                </a:moveTo>
                <a:cubicBezTo>
                  <a:pt x="856456" y="909637"/>
                  <a:pt x="1437063" y="255588"/>
                  <a:pt x="2231755" y="257175"/>
                </a:cubicBezTo>
                <a:cubicBezTo>
                  <a:pt x="3026447" y="258762"/>
                  <a:pt x="4102990" y="1608138"/>
                  <a:pt x="4768152" y="1609725"/>
                </a:cubicBezTo>
                <a:cubicBezTo>
                  <a:pt x="6174884" y="1620837"/>
                  <a:pt x="6510482" y="743743"/>
                  <a:pt x="6502164" y="0"/>
                </a:cubicBezTo>
              </a:path>
            </a:pathLst>
          </a:custGeom>
          <a:noFill/>
          <a:ln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97CD3512-1F9F-419E-9986-3A2F8F5D39F9}"/>
              </a:ext>
            </a:extLst>
          </p:cNvPr>
          <p:cNvSpPr/>
          <p:nvPr/>
        </p:nvSpPr>
        <p:spPr bwMode="gray">
          <a:xfrm>
            <a:off x="4988378" y="3350080"/>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17" name="Oval 16">
            <a:extLst>
              <a:ext uri="{FF2B5EF4-FFF2-40B4-BE49-F238E27FC236}">
                <a16:creationId xmlns:a16="http://schemas.microsoft.com/office/drawing/2014/main" id="{CFCBF173-74CB-45FC-B73C-C0AE7A52BCAF}"/>
              </a:ext>
            </a:extLst>
          </p:cNvPr>
          <p:cNvSpPr/>
          <p:nvPr/>
        </p:nvSpPr>
        <p:spPr bwMode="gray">
          <a:xfrm>
            <a:off x="6912428" y="2064203"/>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18" name="Oval 17">
            <a:extLst>
              <a:ext uri="{FF2B5EF4-FFF2-40B4-BE49-F238E27FC236}">
                <a16:creationId xmlns:a16="http://schemas.microsoft.com/office/drawing/2014/main" id="{37E8C389-1BE2-43AB-ABD0-6FBA3395735D}"/>
              </a:ext>
            </a:extLst>
          </p:cNvPr>
          <p:cNvSpPr/>
          <p:nvPr/>
        </p:nvSpPr>
        <p:spPr bwMode="gray">
          <a:xfrm>
            <a:off x="9284153" y="3370492"/>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23" name="TextBox 22">
            <a:extLst>
              <a:ext uri="{FF2B5EF4-FFF2-40B4-BE49-F238E27FC236}">
                <a16:creationId xmlns:a16="http://schemas.microsoft.com/office/drawing/2014/main" id="{4427638F-63C3-4817-BC27-CE97B58CCE59}"/>
              </a:ext>
            </a:extLst>
          </p:cNvPr>
          <p:cNvSpPr txBox="1"/>
          <p:nvPr/>
        </p:nvSpPr>
        <p:spPr>
          <a:xfrm>
            <a:off x="5170037" y="4058499"/>
            <a:ext cx="1353146" cy="584775"/>
          </a:xfrm>
          <a:prstGeom prst="rect">
            <a:avLst/>
          </a:prstGeom>
          <a:noFill/>
        </p:spPr>
        <p:txBody>
          <a:bodyPr wrap="square">
            <a:spAutoFit/>
          </a:bodyPr>
          <a:lstStyle/>
          <a:p>
            <a:pPr>
              <a:lnSpc>
                <a:spcPct val="80000"/>
              </a:lnSpc>
            </a:pPr>
            <a:r>
              <a:rPr lang="en-US" sz="2000" b="1" dirty="0">
                <a:solidFill>
                  <a:schemeClr val="tx2"/>
                </a:solidFill>
                <a:latin typeface="Arial" panose="020B0604020202020204" pitchFamily="34" charset="0"/>
                <a:cs typeface="Arial" panose="020B0604020202020204" pitchFamily="34" charset="0"/>
              </a:rPr>
              <a:t>Know Yourself</a:t>
            </a:r>
          </a:p>
        </p:txBody>
      </p:sp>
      <p:pic>
        <p:nvPicPr>
          <p:cNvPr id="27" name="Graphic 26">
            <a:extLst>
              <a:ext uri="{FF2B5EF4-FFF2-40B4-BE49-F238E27FC236}">
                <a16:creationId xmlns:a16="http://schemas.microsoft.com/office/drawing/2014/main" id="{76B4FCB5-D46A-40EC-9164-CA3920BE061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04041" y="3477698"/>
            <a:ext cx="434747" cy="434747"/>
          </a:xfrm>
          <a:prstGeom prst="rect">
            <a:avLst/>
          </a:prstGeom>
        </p:spPr>
      </p:pic>
      <p:grpSp>
        <p:nvGrpSpPr>
          <p:cNvPr id="50" name="Group 49">
            <a:extLst>
              <a:ext uri="{FF2B5EF4-FFF2-40B4-BE49-F238E27FC236}">
                <a16:creationId xmlns:a16="http://schemas.microsoft.com/office/drawing/2014/main" id="{0717BBB7-3416-4816-99C0-0A2B3269B183}"/>
              </a:ext>
            </a:extLst>
          </p:cNvPr>
          <p:cNvGrpSpPr/>
          <p:nvPr/>
        </p:nvGrpSpPr>
        <p:grpSpPr>
          <a:xfrm>
            <a:off x="7043738" y="2143126"/>
            <a:ext cx="394004" cy="436771"/>
            <a:chOff x="7043738" y="2181230"/>
            <a:chExt cx="394004" cy="436771"/>
          </a:xfrm>
        </p:grpSpPr>
        <p:sp>
          <p:nvSpPr>
            <p:cNvPr id="34" name="Freeform: Shape 33">
              <a:extLst>
                <a:ext uri="{FF2B5EF4-FFF2-40B4-BE49-F238E27FC236}">
                  <a16:creationId xmlns:a16="http://schemas.microsoft.com/office/drawing/2014/main" id="{F3C08882-F833-4361-9A21-D64D8D2BBC44}"/>
                </a:ext>
              </a:extLst>
            </p:cNvPr>
            <p:cNvSpPr/>
            <p:nvPr/>
          </p:nvSpPr>
          <p:spPr>
            <a:xfrm>
              <a:off x="7080853" y="2216152"/>
              <a:ext cx="120249" cy="112431"/>
            </a:xfrm>
            <a:custGeom>
              <a:avLst/>
              <a:gdLst>
                <a:gd name="connsiteX0" fmla="*/ 90558 w 120249"/>
                <a:gd name="connsiteY0" fmla="*/ 69113 h 112431"/>
                <a:gd name="connsiteX1" fmla="*/ 90558 w 120249"/>
                <a:gd name="connsiteY1" fmla="*/ 90980 h 112431"/>
                <a:gd name="connsiteX2" fmla="*/ 97590 w 120249"/>
                <a:gd name="connsiteY2" fmla="*/ 90980 h 112431"/>
                <a:gd name="connsiteX3" fmla="*/ 105404 w 120249"/>
                <a:gd name="connsiteY3" fmla="*/ 90980 h 112431"/>
                <a:gd name="connsiteX4" fmla="*/ 112431 w 120249"/>
                <a:gd name="connsiteY4" fmla="*/ 90980 h 112431"/>
                <a:gd name="connsiteX5" fmla="*/ 112431 w 120249"/>
                <a:gd name="connsiteY5" fmla="*/ 69113 h 112431"/>
                <a:gd name="connsiteX6" fmla="*/ 105404 w 120249"/>
                <a:gd name="connsiteY6" fmla="*/ 69113 h 112431"/>
                <a:gd name="connsiteX7" fmla="*/ 97590 w 120249"/>
                <a:gd name="connsiteY7" fmla="*/ 69113 h 112431"/>
                <a:gd name="connsiteX8" fmla="*/ 7808 w 120249"/>
                <a:gd name="connsiteY8" fmla="*/ 45282 h 112431"/>
                <a:gd name="connsiteX9" fmla="*/ 7808 w 120249"/>
                <a:gd name="connsiteY9" fmla="*/ 67144 h 112431"/>
                <a:gd name="connsiteX10" fmla="*/ 14835 w 120249"/>
                <a:gd name="connsiteY10" fmla="*/ 67144 h 112431"/>
                <a:gd name="connsiteX11" fmla="*/ 22649 w 120249"/>
                <a:gd name="connsiteY11" fmla="*/ 67144 h 112431"/>
                <a:gd name="connsiteX12" fmla="*/ 29681 w 120249"/>
                <a:gd name="connsiteY12" fmla="*/ 67144 h 112431"/>
                <a:gd name="connsiteX13" fmla="*/ 29681 w 120249"/>
                <a:gd name="connsiteY13" fmla="*/ 45282 h 112431"/>
                <a:gd name="connsiteX14" fmla="*/ 22649 w 120249"/>
                <a:gd name="connsiteY14" fmla="*/ 45282 h 112431"/>
                <a:gd name="connsiteX15" fmla="*/ 14835 w 120249"/>
                <a:gd name="connsiteY15" fmla="*/ 45282 h 112431"/>
                <a:gd name="connsiteX16" fmla="*/ 49183 w 120249"/>
                <a:gd name="connsiteY16" fmla="*/ 19643 h 112431"/>
                <a:gd name="connsiteX17" fmla="*/ 49183 w 120249"/>
                <a:gd name="connsiteY17" fmla="*/ 41510 h 112431"/>
                <a:gd name="connsiteX18" fmla="*/ 56216 w 120249"/>
                <a:gd name="connsiteY18" fmla="*/ 41510 h 112431"/>
                <a:gd name="connsiteX19" fmla="*/ 64029 w 120249"/>
                <a:gd name="connsiteY19" fmla="*/ 41510 h 112431"/>
                <a:gd name="connsiteX20" fmla="*/ 71056 w 120249"/>
                <a:gd name="connsiteY20" fmla="*/ 41510 h 112431"/>
                <a:gd name="connsiteX21" fmla="*/ 71056 w 120249"/>
                <a:gd name="connsiteY21" fmla="*/ 19643 h 112431"/>
                <a:gd name="connsiteX22" fmla="*/ 64029 w 120249"/>
                <a:gd name="connsiteY22" fmla="*/ 19643 h 112431"/>
                <a:gd name="connsiteX23" fmla="*/ 56216 w 120249"/>
                <a:gd name="connsiteY23" fmla="*/ 19643 h 112431"/>
                <a:gd name="connsiteX24" fmla="*/ 97596 w 120249"/>
                <a:gd name="connsiteY24" fmla="*/ 0 h 112431"/>
                <a:gd name="connsiteX25" fmla="*/ 105409 w 120249"/>
                <a:gd name="connsiteY25" fmla="*/ 0 h 112431"/>
                <a:gd name="connsiteX26" fmla="*/ 105409 w 120249"/>
                <a:gd name="connsiteY26" fmla="*/ 61304 h 112431"/>
                <a:gd name="connsiteX27" fmla="*/ 120249 w 120249"/>
                <a:gd name="connsiteY27" fmla="*/ 61304 h 112431"/>
                <a:gd name="connsiteX28" fmla="*/ 120249 w 120249"/>
                <a:gd name="connsiteY28" fmla="*/ 98799 h 112431"/>
                <a:gd name="connsiteX29" fmla="*/ 105409 w 120249"/>
                <a:gd name="connsiteY29" fmla="*/ 98799 h 112431"/>
                <a:gd name="connsiteX30" fmla="*/ 105409 w 120249"/>
                <a:gd name="connsiteY30" fmla="*/ 112431 h 112431"/>
                <a:gd name="connsiteX31" fmla="*/ 97596 w 120249"/>
                <a:gd name="connsiteY31" fmla="*/ 112431 h 112431"/>
                <a:gd name="connsiteX32" fmla="*/ 97596 w 120249"/>
                <a:gd name="connsiteY32" fmla="*/ 98799 h 112431"/>
                <a:gd name="connsiteX33" fmla="*/ 82750 w 120249"/>
                <a:gd name="connsiteY33" fmla="*/ 98799 h 112431"/>
                <a:gd name="connsiteX34" fmla="*/ 82750 w 120249"/>
                <a:gd name="connsiteY34" fmla="*/ 61304 h 112431"/>
                <a:gd name="connsiteX35" fmla="*/ 97596 w 120249"/>
                <a:gd name="connsiteY35" fmla="*/ 61304 h 112431"/>
                <a:gd name="connsiteX36" fmla="*/ 56216 w 120249"/>
                <a:gd name="connsiteY36" fmla="*/ 0 h 112431"/>
                <a:gd name="connsiteX37" fmla="*/ 64029 w 120249"/>
                <a:gd name="connsiteY37" fmla="*/ 0 h 112431"/>
                <a:gd name="connsiteX38" fmla="*/ 64029 w 120249"/>
                <a:gd name="connsiteY38" fmla="*/ 11835 h 112431"/>
                <a:gd name="connsiteX39" fmla="*/ 78869 w 120249"/>
                <a:gd name="connsiteY39" fmla="*/ 11835 h 112431"/>
                <a:gd name="connsiteX40" fmla="*/ 78869 w 120249"/>
                <a:gd name="connsiteY40" fmla="*/ 49329 h 112431"/>
                <a:gd name="connsiteX41" fmla="*/ 64029 w 120249"/>
                <a:gd name="connsiteY41" fmla="*/ 49329 h 112431"/>
                <a:gd name="connsiteX42" fmla="*/ 64029 w 120249"/>
                <a:gd name="connsiteY42" fmla="*/ 112425 h 112431"/>
                <a:gd name="connsiteX43" fmla="*/ 56216 w 120249"/>
                <a:gd name="connsiteY43" fmla="*/ 112425 h 112431"/>
                <a:gd name="connsiteX44" fmla="*/ 56216 w 120249"/>
                <a:gd name="connsiteY44" fmla="*/ 49324 h 112431"/>
                <a:gd name="connsiteX45" fmla="*/ 41370 w 120249"/>
                <a:gd name="connsiteY45" fmla="*/ 49324 h 112431"/>
                <a:gd name="connsiteX46" fmla="*/ 41370 w 120249"/>
                <a:gd name="connsiteY46" fmla="*/ 11830 h 112431"/>
                <a:gd name="connsiteX47" fmla="*/ 56216 w 120249"/>
                <a:gd name="connsiteY47" fmla="*/ 11830 h 112431"/>
                <a:gd name="connsiteX48" fmla="*/ 14840 w 120249"/>
                <a:gd name="connsiteY48" fmla="*/ 0 h 112431"/>
                <a:gd name="connsiteX49" fmla="*/ 22654 w 120249"/>
                <a:gd name="connsiteY49" fmla="*/ 0 h 112431"/>
                <a:gd name="connsiteX50" fmla="*/ 22654 w 120249"/>
                <a:gd name="connsiteY50" fmla="*/ 37468 h 112431"/>
                <a:gd name="connsiteX51" fmla="*/ 37499 w 120249"/>
                <a:gd name="connsiteY51" fmla="*/ 37468 h 112431"/>
                <a:gd name="connsiteX52" fmla="*/ 37499 w 120249"/>
                <a:gd name="connsiteY52" fmla="*/ 74957 h 112431"/>
                <a:gd name="connsiteX53" fmla="*/ 22654 w 120249"/>
                <a:gd name="connsiteY53" fmla="*/ 74957 h 112431"/>
                <a:gd name="connsiteX54" fmla="*/ 22654 w 120249"/>
                <a:gd name="connsiteY54" fmla="*/ 112425 h 112431"/>
                <a:gd name="connsiteX55" fmla="*/ 14840 w 120249"/>
                <a:gd name="connsiteY55" fmla="*/ 112425 h 112431"/>
                <a:gd name="connsiteX56" fmla="*/ 14840 w 120249"/>
                <a:gd name="connsiteY56" fmla="*/ 74957 h 112431"/>
                <a:gd name="connsiteX57" fmla="*/ 0 w 120249"/>
                <a:gd name="connsiteY57" fmla="*/ 74957 h 112431"/>
                <a:gd name="connsiteX58" fmla="*/ 0 w 120249"/>
                <a:gd name="connsiteY58" fmla="*/ 37468 h 112431"/>
                <a:gd name="connsiteX59" fmla="*/ 14840 w 120249"/>
                <a:gd name="connsiteY59" fmla="*/ 37468 h 1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0249" h="112431">
                  <a:moveTo>
                    <a:pt x="90558" y="69113"/>
                  </a:moveTo>
                  <a:lnTo>
                    <a:pt x="90558" y="90980"/>
                  </a:lnTo>
                  <a:lnTo>
                    <a:pt x="97590" y="90980"/>
                  </a:lnTo>
                  <a:lnTo>
                    <a:pt x="105404" y="90980"/>
                  </a:lnTo>
                  <a:lnTo>
                    <a:pt x="112431" y="90980"/>
                  </a:lnTo>
                  <a:lnTo>
                    <a:pt x="112431" y="69113"/>
                  </a:lnTo>
                  <a:lnTo>
                    <a:pt x="105404" y="69113"/>
                  </a:lnTo>
                  <a:lnTo>
                    <a:pt x="97590" y="69113"/>
                  </a:lnTo>
                  <a:close/>
                  <a:moveTo>
                    <a:pt x="7808" y="45282"/>
                  </a:moveTo>
                  <a:lnTo>
                    <a:pt x="7808" y="67144"/>
                  </a:lnTo>
                  <a:lnTo>
                    <a:pt x="14835" y="67144"/>
                  </a:lnTo>
                  <a:lnTo>
                    <a:pt x="22649" y="67144"/>
                  </a:lnTo>
                  <a:lnTo>
                    <a:pt x="29681" y="67144"/>
                  </a:lnTo>
                  <a:lnTo>
                    <a:pt x="29681" y="45282"/>
                  </a:lnTo>
                  <a:lnTo>
                    <a:pt x="22649" y="45282"/>
                  </a:lnTo>
                  <a:lnTo>
                    <a:pt x="14835" y="45282"/>
                  </a:lnTo>
                  <a:close/>
                  <a:moveTo>
                    <a:pt x="49183" y="19643"/>
                  </a:moveTo>
                  <a:lnTo>
                    <a:pt x="49183" y="41510"/>
                  </a:lnTo>
                  <a:lnTo>
                    <a:pt x="56216" y="41510"/>
                  </a:lnTo>
                  <a:lnTo>
                    <a:pt x="64029" y="41510"/>
                  </a:lnTo>
                  <a:lnTo>
                    <a:pt x="71056" y="41510"/>
                  </a:lnTo>
                  <a:lnTo>
                    <a:pt x="71056" y="19643"/>
                  </a:lnTo>
                  <a:lnTo>
                    <a:pt x="64029" y="19643"/>
                  </a:lnTo>
                  <a:lnTo>
                    <a:pt x="56216" y="19643"/>
                  </a:lnTo>
                  <a:close/>
                  <a:moveTo>
                    <a:pt x="97596" y="0"/>
                  </a:moveTo>
                  <a:lnTo>
                    <a:pt x="105409" y="0"/>
                  </a:lnTo>
                  <a:lnTo>
                    <a:pt x="105409" y="61304"/>
                  </a:lnTo>
                  <a:lnTo>
                    <a:pt x="120249" y="61304"/>
                  </a:lnTo>
                  <a:lnTo>
                    <a:pt x="120249" y="98799"/>
                  </a:lnTo>
                  <a:lnTo>
                    <a:pt x="105409" y="98799"/>
                  </a:lnTo>
                  <a:lnTo>
                    <a:pt x="105409" y="112431"/>
                  </a:lnTo>
                  <a:lnTo>
                    <a:pt x="97596" y="112431"/>
                  </a:lnTo>
                  <a:lnTo>
                    <a:pt x="97596" y="98799"/>
                  </a:lnTo>
                  <a:lnTo>
                    <a:pt x="82750" y="98799"/>
                  </a:lnTo>
                  <a:lnTo>
                    <a:pt x="82750" y="61304"/>
                  </a:lnTo>
                  <a:lnTo>
                    <a:pt x="97596" y="61304"/>
                  </a:lnTo>
                  <a:close/>
                  <a:moveTo>
                    <a:pt x="56216" y="0"/>
                  </a:moveTo>
                  <a:lnTo>
                    <a:pt x="64029" y="0"/>
                  </a:lnTo>
                  <a:lnTo>
                    <a:pt x="64029" y="11835"/>
                  </a:lnTo>
                  <a:lnTo>
                    <a:pt x="78869" y="11835"/>
                  </a:lnTo>
                  <a:lnTo>
                    <a:pt x="78869" y="49329"/>
                  </a:lnTo>
                  <a:lnTo>
                    <a:pt x="64029" y="49329"/>
                  </a:lnTo>
                  <a:lnTo>
                    <a:pt x="64029" y="112425"/>
                  </a:lnTo>
                  <a:lnTo>
                    <a:pt x="56216" y="112425"/>
                  </a:lnTo>
                  <a:lnTo>
                    <a:pt x="56216" y="49324"/>
                  </a:lnTo>
                  <a:lnTo>
                    <a:pt x="41370" y="49324"/>
                  </a:lnTo>
                  <a:lnTo>
                    <a:pt x="41370" y="11830"/>
                  </a:lnTo>
                  <a:lnTo>
                    <a:pt x="56216" y="11830"/>
                  </a:lnTo>
                  <a:close/>
                  <a:moveTo>
                    <a:pt x="14840" y="0"/>
                  </a:moveTo>
                  <a:lnTo>
                    <a:pt x="22654" y="0"/>
                  </a:lnTo>
                  <a:lnTo>
                    <a:pt x="22654" y="37468"/>
                  </a:lnTo>
                  <a:lnTo>
                    <a:pt x="37499" y="37468"/>
                  </a:lnTo>
                  <a:lnTo>
                    <a:pt x="37499" y="74957"/>
                  </a:lnTo>
                  <a:lnTo>
                    <a:pt x="22654" y="74957"/>
                  </a:lnTo>
                  <a:lnTo>
                    <a:pt x="22654" y="112425"/>
                  </a:lnTo>
                  <a:lnTo>
                    <a:pt x="14840" y="112425"/>
                  </a:lnTo>
                  <a:lnTo>
                    <a:pt x="14840" y="74957"/>
                  </a:lnTo>
                  <a:lnTo>
                    <a:pt x="0" y="74957"/>
                  </a:lnTo>
                  <a:lnTo>
                    <a:pt x="0" y="37468"/>
                  </a:lnTo>
                  <a:lnTo>
                    <a:pt x="14840" y="37468"/>
                  </a:lnTo>
                  <a:close/>
                </a:path>
              </a:pathLst>
            </a:custGeom>
            <a:solidFill>
              <a:schemeClr val="bg1"/>
            </a:solidFill>
            <a:ln w="5160" cap="flat">
              <a:solidFill>
                <a:schemeClr val="bg1"/>
              </a:solidFill>
              <a:prstDash val="solid"/>
              <a:miter/>
            </a:ln>
          </p:spPr>
          <p:txBody>
            <a:bodyPr rtlCol="0" anchor="ctr"/>
            <a:lstStyle/>
            <a:p>
              <a:endParaRPr lang="en-US"/>
            </a:p>
          </p:txBody>
        </p:sp>
        <p:sp>
          <p:nvSpPr>
            <p:cNvPr id="37" name="Oval 36">
              <a:extLst>
                <a:ext uri="{FF2B5EF4-FFF2-40B4-BE49-F238E27FC236}">
                  <a16:creationId xmlns:a16="http://schemas.microsoft.com/office/drawing/2014/main" id="{1F94902C-5407-45C3-A64A-D558F163B8EE}"/>
                </a:ext>
              </a:extLst>
            </p:cNvPr>
            <p:cNvSpPr/>
            <p:nvPr/>
          </p:nvSpPr>
          <p:spPr bwMode="gray">
            <a:xfrm>
              <a:off x="7043738" y="2181230"/>
              <a:ext cx="195262" cy="1952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48" name="Freeform: Shape 47">
              <a:extLst>
                <a:ext uri="{FF2B5EF4-FFF2-40B4-BE49-F238E27FC236}">
                  <a16:creationId xmlns:a16="http://schemas.microsoft.com/office/drawing/2014/main" id="{62AE3339-BE9E-4593-9C39-F49A702F1495}"/>
                </a:ext>
              </a:extLst>
            </p:cNvPr>
            <p:cNvSpPr/>
            <p:nvPr/>
          </p:nvSpPr>
          <p:spPr>
            <a:xfrm>
              <a:off x="7094554" y="2209584"/>
              <a:ext cx="343188" cy="408417"/>
            </a:xfrm>
            <a:custGeom>
              <a:avLst/>
              <a:gdLst>
                <a:gd name="connsiteX0" fmla="*/ 156902 w 343188"/>
                <a:gd name="connsiteY0" fmla="*/ 0 h 408417"/>
                <a:gd name="connsiteX1" fmla="*/ 303161 w 343188"/>
                <a:gd name="connsiteY1" fmla="*/ 157870 h 408417"/>
                <a:gd name="connsiteX2" fmla="*/ 303161 w 343188"/>
                <a:gd name="connsiteY2" fmla="*/ 160400 h 408417"/>
                <a:gd name="connsiteX3" fmla="*/ 338078 w 343188"/>
                <a:gd name="connsiteY3" fmla="*/ 221139 h 408417"/>
                <a:gd name="connsiteX4" fmla="*/ 325427 w 343188"/>
                <a:gd name="connsiteY4" fmla="*/ 256570 h 408417"/>
                <a:gd name="connsiteX5" fmla="*/ 303161 w 343188"/>
                <a:gd name="connsiteY5" fmla="*/ 256570 h 408417"/>
                <a:gd name="connsiteX6" fmla="*/ 303161 w 343188"/>
                <a:gd name="connsiteY6" fmla="*/ 286939 h 408417"/>
                <a:gd name="connsiteX7" fmla="*/ 285956 w 343188"/>
                <a:gd name="connsiteY7" fmla="*/ 329963 h 408417"/>
                <a:gd name="connsiteX8" fmla="*/ 243448 w 343188"/>
                <a:gd name="connsiteY8" fmla="*/ 347678 h 408417"/>
                <a:gd name="connsiteX9" fmla="*/ 218653 w 343188"/>
                <a:gd name="connsiteY9" fmla="*/ 347678 h 408417"/>
                <a:gd name="connsiteX10" fmla="*/ 218653 w 343188"/>
                <a:gd name="connsiteY10" fmla="*/ 408417 h 408417"/>
                <a:gd name="connsiteX11" fmla="*/ 58744 w 343188"/>
                <a:gd name="connsiteY11" fmla="*/ 408417 h 408417"/>
                <a:gd name="connsiteX12" fmla="*/ 58744 w 343188"/>
                <a:gd name="connsiteY12" fmla="*/ 280360 h 408417"/>
                <a:gd name="connsiteX13" fmla="*/ 2957 w 343188"/>
                <a:gd name="connsiteY13" fmla="*/ 193085 h 408417"/>
                <a:gd name="connsiteX14" fmla="*/ 0 w 343188"/>
                <a:gd name="connsiteY14" fmla="*/ 166555 h 408417"/>
                <a:gd name="connsiteX15" fmla="*/ 10915 w 343188"/>
                <a:gd name="connsiteY15" fmla="*/ 173914 h 408417"/>
                <a:gd name="connsiteX16" fmla="*/ 12771 w 343188"/>
                <a:gd name="connsiteY16" fmla="*/ 190797 h 408417"/>
                <a:gd name="connsiteX17" fmla="*/ 64936 w 343188"/>
                <a:gd name="connsiteY17" fmla="*/ 272355 h 408417"/>
                <a:gd name="connsiteX18" fmla="*/ 68864 w 343188"/>
                <a:gd name="connsiteY18" fmla="*/ 275393 h 408417"/>
                <a:gd name="connsiteX19" fmla="*/ 68864 w 343188"/>
                <a:gd name="connsiteY19" fmla="*/ 398297 h 408417"/>
                <a:gd name="connsiteX20" fmla="*/ 208532 w 343188"/>
                <a:gd name="connsiteY20" fmla="*/ 398297 h 408417"/>
                <a:gd name="connsiteX21" fmla="*/ 208532 w 343188"/>
                <a:gd name="connsiteY21" fmla="*/ 337558 h 408417"/>
                <a:gd name="connsiteX22" fmla="*/ 243448 w 343188"/>
                <a:gd name="connsiteY22" fmla="*/ 337558 h 408417"/>
                <a:gd name="connsiteX23" fmla="*/ 278799 w 343188"/>
                <a:gd name="connsiteY23" fmla="*/ 322807 h 408417"/>
                <a:gd name="connsiteX24" fmla="*/ 293041 w 343188"/>
                <a:gd name="connsiteY24" fmla="*/ 286939 h 408417"/>
                <a:gd name="connsiteX25" fmla="*/ 293041 w 343188"/>
                <a:gd name="connsiteY25" fmla="*/ 246450 h 408417"/>
                <a:gd name="connsiteX26" fmla="*/ 324738 w 343188"/>
                <a:gd name="connsiteY26" fmla="*/ 246450 h 408417"/>
                <a:gd name="connsiteX27" fmla="*/ 332146 w 343188"/>
                <a:gd name="connsiteY27" fmla="*/ 240869 h 408417"/>
                <a:gd name="connsiteX28" fmla="*/ 329587 w 343188"/>
                <a:gd name="connsiteY28" fmla="*/ 226646 h 408417"/>
                <a:gd name="connsiteX29" fmla="*/ 329439 w 343188"/>
                <a:gd name="connsiteY29" fmla="*/ 226418 h 408417"/>
                <a:gd name="connsiteX30" fmla="*/ 329304 w 343188"/>
                <a:gd name="connsiteY30" fmla="*/ 226183 h 408417"/>
                <a:gd name="connsiteX31" fmla="*/ 294387 w 343188"/>
                <a:gd name="connsiteY31" fmla="*/ 165444 h 408417"/>
                <a:gd name="connsiteX32" fmla="*/ 293041 w 343188"/>
                <a:gd name="connsiteY32" fmla="*/ 163102 h 408417"/>
                <a:gd name="connsiteX33" fmla="*/ 293041 w 343188"/>
                <a:gd name="connsiteY33" fmla="*/ 157686 h 408417"/>
                <a:gd name="connsiteX34" fmla="*/ 293048 w 343188"/>
                <a:gd name="connsiteY34" fmla="*/ 157502 h 408417"/>
                <a:gd name="connsiteX35" fmla="*/ 293048 w 343188"/>
                <a:gd name="connsiteY35" fmla="*/ 146627 h 408417"/>
                <a:gd name="connsiteX36" fmla="*/ 145659 w 343188"/>
                <a:gd name="connsiteY36" fmla="*/ 10113 h 408417"/>
                <a:gd name="connsiteX37" fmla="*/ 137155 w 343188"/>
                <a:gd name="connsiteY37" fmla="*/ 12172 h 408417"/>
                <a:gd name="connsiteX38" fmla="*/ 131708 w 343188"/>
                <a:gd name="connsiteY38" fmla="*/ 4093 h 40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3188" h="408417">
                  <a:moveTo>
                    <a:pt x="156902" y="0"/>
                  </a:moveTo>
                  <a:cubicBezTo>
                    <a:pt x="240885" y="3206"/>
                    <a:pt x="306367" y="73887"/>
                    <a:pt x="303161" y="157870"/>
                  </a:cubicBezTo>
                  <a:lnTo>
                    <a:pt x="303161" y="160400"/>
                  </a:lnTo>
                  <a:lnTo>
                    <a:pt x="338078" y="221139"/>
                  </a:lnTo>
                  <a:cubicBezTo>
                    <a:pt x="350223" y="239867"/>
                    <a:pt x="338584" y="255051"/>
                    <a:pt x="325427" y="256570"/>
                  </a:cubicBezTo>
                  <a:lnTo>
                    <a:pt x="303161" y="256570"/>
                  </a:lnTo>
                  <a:lnTo>
                    <a:pt x="303161" y="286939"/>
                  </a:lnTo>
                  <a:cubicBezTo>
                    <a:pt x="303228" y="302970"/>
                    <a:pt x="297058" y="318398"/>
                    <a:pt x="285956" y="329963"/>
                  </a:cubicBezTo>
                  <a:cubicBezTo>
                    <a:pt x="274700" y="341276"/>
                    <a:pt x="259408" y="347650"/>
                    <a:pt x="243448" y="347678"/>
                  </a:cubicBezTo>
                  <a:lnTo>
                    <a:pt x="218653" y="347678"/>
                  </a:lnTo>
                  <a:lnTo>
                    <a:pt x="218653" y="408417"/>
                  </a:lnTo>
                  <a:lnTo>
                    <a:pt x="58744" y="408417"/>
                  </a:lnTo>
                  <a:lnTo>
                    <a:pt x="58744" y="280360"/>
                  </a:lnTo>
                  <a:cubicBezTo>
                    <a:pt x="30361" y="258353"/>
                    <a:pt x="10854" y="227392"/>
                    <a:pt x="2957" y="193085"/>
                  </a:cubicBezTo>
                  <a:lnTo>
                    <a:pt x="0" y="166555"/>
                  </a:lnTo>
                  <a:lnTo>
                    <a:pt x="10915" y="173914"/>
                  </a:lnTo>
                  <a:lnTo>
                    <a:pt x="12771" y="190797"/>
                  </a:lnTo>
                  <a:cubicBezTo>
                    <a:pt x="20118" y="222876"/>
                    <a:pt x="38365" y="251823"/>
                    <a:pt x="64936" y="272355"/>
                  </a:cubicBezTo>
                  <a:lnTo>
                    <a:pt x="68864" y="275393"/>
                  </a:lnTo>
                  <a:lnTo>
                    <a:pt x="68864" y="398297"/>
                  </a:lnTo>
                  <a:lnTo>
                    <a:pt x="208532" y="398297"/>
                  </a:lnTo>
                  <a:lnTo>
                    <a:pt x="208532" y="337558"/>
                  </a:lnTo>
                  <a:lnTo>
                    <a:pt x="243448" y="337558"/>
                  </a:lnTo>
                  <a:cubicBezTo>
                    <a:pt x="256729" y="337560"/>
                    <a:pt x="269459" y="332248"/>
                    <a:pt x="278799" y="322807"/>
                  </a:cubicBezTo>
                  <a:cubicBezTo>
                    <a:pt x="287993" y="313135"/>
                    <a:pt x="293096" y="300284"/>
                    <a:pt x="293041" y="286939"/>
                  </a:cubicBezTo>
                  <a:lnTo>
                    <a:pt x="293041" y="246450"/>
                  </a:lnTo>
                  <a:lnTo>
                    <a:pt x="324738" y="246450"/>
                  </a:lnTo>
                  <a:cubicBezTo>
                    <a:pt x="327960" y="245886"/>
                    <a:pt x="330715" y="243810"/>
                    <a:pt x="332146" y="240869"/>
                  </a:cubicBezTo>
                  <a:cubicBezTo>
                    <a:pt x="333845" y="236007"/>
                    <a:pt x="332874" y="230610"/>
                    <a:pt x="329587" y="226646"/>
                  </a:cubicBezTo>
                  <a:lnTo>
                    <a:pt x="329439" y="226418"/>
                  </a:lnTo>
                  <a:lnTo>
                    <a:pt x="329304" y="226183"/>
                  </a:lnTo>
                  <a:lnTo>
                    <a:pt x="294387" y="165444"/>
                  </a:lnTo>
                  <a:lnTo>
                    <a:pt x="293041" y="163102"/>
                  </a:lnTo>
                  <a:lnTo>
                    <a:pt x="293041" y="157686"/>
                  </a:lnTo>
                  <a:lnTo>
                    <a:pt x="293048" y="157502"/>
                  </a:lnTo>
                  <a:cubicBezTo>
                    <a:pt x="293187" y="153878"/>
                    <a:pt x="293187" y="150251"/>
                    <a:pt x="293048" y="146627"/>
                  </a:cubicBezTo>
                  <a:cubicBezTo>
                    <a:pt x="290044" y="68229"/>
                    <a:pt x="224057" y="7110"/>
                    <a:pt x="145659" y="10113"/>
                  </a:cubicBezTo>
                  <a:lnTo>
                    <a:pt x="137155" y="12172"/>
                  </a:lnTo>
                  <a:lnTo>
                    <a:pt x="131708" y="4093"/>
                  </a:lnTo>
                  <a:close/>
                </a:path>
              </a:pathLst>
            </a:custGeom>
            <a:solidFill>
              <a:srgbClr val="FFFFFF"/>
            </a:solidFill>
            <a:ln w="4961" cap="flat">
              <a:solidFill>
                <a:schemeClr val="bg1"/>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3459FBF-49C3-43A8-AEC5-4FC5D03157C2}"/>
                </a:ext>
              </a:extLst>
            </p:cNvPr>
            <p:cNvSpPr/>
            <p:nvPr/>
          </p:nvSpPr>
          <p:spPr>
            <a:xfrm>
              <a:off x="7333476" y="2353577"/>
              <a:ext cx="40482" cy="40482"/>
            </a:xfrm>
            <a:custGeom>
              <a:avLst/>
              <a:gdLst>
                <a:gd name="connsiteX0" fmla="*/ 20241 w 40482"/>
                <a:gd name="connsiteY0" fmla="*/ 1 h 40482"/>
                <a:gd name="connsiteX1" fmla="*/ 0 w 40482"/>
                <a:gd name="connsiteY1" fmla="*/ 20242 h 40482"/>
                <a:gd name="connsiteX2" fmla="*/ 20241 w 40482"/>
                <a:gd name="connsiteY2" fmla="*/ 40482 h 40482"/>
                <a:gd name="connsiteX3" fmla="*/ 40481 w 40482"/>
                <a:gd name="connsiteY3" fmla="*/ 20242 h 40482"/>
                <a:gd name="connsiteX4" fmla="*/ 20676 w 40482"/>
                <a:gd name="connsiteY4" fmla="*/ 1 h 40482"/>
                <a:gd name="connsiteX5" fmla="*/ 20241 w 40482"/>
                <a:gd name="connsiteY5" fmla="*/ 1 h 40482"/>
                <a:gd name="connsiteX6" fmla="*/ 20241 w 40482"/>
                <a:gd name="connsiteY6" fmla="*/ 30362 h 40482"/>
                <a:gd name="connsiteX7" fmla="*/ 10120 w 40482"/>
                <a:gd name="connsiteY7" fmla="*/ 20242 h 40482"/>
                <a:gd name="connsiteX8" fmla="*/ 20241 w 40482"/>
                <a:gd name="connsiteY8" fmla="*/ 10121 h 40482"/>
                <a:gd name="connsiteX9" fmla="*/ 30361 w 40482"/>
                <a:gd name="connsiteY9" fmla="*/ 20242 h 40482"/>
                <a:gd name="connsiteX10" fmla="*/ 20689 w 40482"/>
                <a:gd name="connsiteY10" fmla="*/ 30362 h 40482"/>
                <a:gd name="connsiteX11" fmla="*/ 20241 w 40482"/>
                <a:gd name="connsiteY11" fmla="*/ 30362 h 4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82" h="40482">
                  <a:moveTo>
                    <a:pt x="20241" y="1"/>
                  </a:moveTo>
                  <a:cubicBezTo>
                    <a:pt x="9062" y="1"/>
                    <a:pt x="0" y="9063"/>
                    <a:pt x="0" y="20242"/>
                  </a:cubicBezTo>
                  <a:cubicBezTo>
                    <a:pt x="0" y="31420"/>
                    <a:pt x="9062" y="40482"/>
                    <a:pt x="20241" y="40482"/>
                  </a:cubicBezTo>
                  <a:cubicBezTo>
                    <a:pt x="31419" y="40482"/>
                    <a:pt x="40481" y="31420"/>
                    <a:pt x="40481" y="20242"/>
                  </a:cubicBezTo>
                  <a:cubicBezTo>
                    <a:pt x="40601" y="9183"/>
                    <a:pt x="31734" y="121"/>
                    <a:pt x="20676" y="1"/>
                  </a:cubicBezTo>
                  <a:cubicBezTo>
                    <a:pt x="20531" y="0"/>
                    <a:pt x="20385" y="0"/>
                    <a:pt x="20241" y="1"/>
                  </a:cubicBezTo>
                  <a:close/>
                  <a:moveTo>
                    <a:pt x="20241" y="30362"/>
                  </a:moveTo>
                  <a:cubicBezTo>
                    <a:pt x="14651" y="30362"/>
                    <a:pt x="10120" y="25831"/>
                    <a:pt x="10120" y="20242"/>
                  </a:cubicBezTo>
                  <a:cubicBezTo>
                    <a:pt x="10120" y="14652"/>
                    <a:pt x="14651" y="10121"/>
                    <a:pt x="20241" y="10121"/>
                  </a:cubicBezTo>
                  <a:cubicBezTo>
                    <a:pt x="25829" y="10121"/>
                    <a:pt x="30361" y="14652"/>
                    <a:pt x="30361" y="20242"/>
                  </a:cubicBezTo>
                  <a:cubicBezTo>
                    <a:pt x="30484" y="25707"/>
                    <a:pt x="26154" y="30238"/>
                    <a:pt x="20689" y="30362"/>
                  </a:cubicBezTo>
                  <a:cubicBezTo>
                    <a:pt x="20540" y="30366"/>
                    <a:pt x="20390" y="30366"/>
                    <a:pt x="20241" y="30362"/>
                  </a:cubicBezTo>
                  <a:close/>
                </a:path>
              </a:pathLst>
            </a:custGeom>
            <a:solidFill>
              <a:srgbClr val="FFFFFF"/>
            </a:solidFill>
            <a:ln w="4961" cap="flat">
              <a:solidFill>
                <a:schemeClr val="bg1"/>
              </a:solidFill>
              <a:prstDash val="solid"/>
              <a:miter/>
            </a:ln>
          </p:spPr>
          <p:txBody>
            <a:bodyPr rtlCol="0" anchor="ctr"/>
            <a:lstStyle/>
            <a:p>
              <a:endParaRPr lang="en-US"/>
            </a:p>
          </p:txBody>
        </p:sp>
      </p:grpSp>
      <p:sp>
        <p:nvSpPr>
          <p:cNvPr id="51" name="TextBox 50">
            <a:extLst>
              <a:ext uri="{FF2B5EF4-FFF2-40B4-BE49-F238E27FC236}">
                <a16:creationId xmlns:a16="http://schemas.microsoft.com/office/drawing/2014/main" id="{6C61F843-244C-45BC-81B9-7DC90FE73B8B}"/>
              </a:ext>
            </a:extLst>
          </p:cNvPr>
          <p:cNvSpPr txBox="1"/>
          <p:nvPr/>
        </p:nvSpPr>
        <p:spPr>
          <a:xfrm>
            <a:off x="7080853" y="1511078"/>
            <a:ext cx="1353146" cy="584775"/>
          </a:xfrm>
          <a:prstGeom prst="rect">
            <a:avLst/>
          </a:prstGeom>
          <a:noFill/>
        </p:spPr>
        <p:txBody>
          <a:bodyPr wrap="square">
            <a:spAutoFit/>
          </a:bodyPr>
          <a:lstStyle/>
          <a:p>
            <a:pPr>
              <a:lnSpc>
                <a:spcPct val="80000"/>
              </a:lnSpc>
            </a:pPr>
            <a:r>
              <a:rPr lang="en-US" sz="2000" b="1" dirty="0">
                <a:solidFill>
                  <a:schemeClr val="tx2"/>
                </a:solidFill>
                <a:latin typeface="Arial" panose="020B0604020202020204" pitchFamily="34" charset="0"/>
                <a:cs typeface="Arial" panose="020B0604020202020204" pitchFamily="34" charset="0"/>
              </a:rPr>
              <a:t>Control Yourself</a:t>
            </a:r>
          </a:p>
        </p:txBody>
      </p:sp>
      <p:pic>
        <p:nvPicPr>
          <p:cNvPr id="53" name="Graphic 52" descr="Target Audience outline">
            <a:extLst>
              <a:ext uri="{FF2B5EF4-FFF2-40B4-BE49-F238E27FC236}">
                <a16:creationId xmlns:a16="http://schemas.microsoft.com/office/drawing/2014/main" id="{AD14797B-8DC3-44DE-86DA-8E3782DFC94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64914" y="3476624"/>
            <a:ext cx="492829" cy="492829"/>
          </a:xfrm>
          <a:prstGeom prst="rect">
            <a:avLst/>
          </a:prstGeom>
        </p:spPr>
      </p:pic>
      <p:sp>
        <p:nvSpPr>
          <p:cNvPr id="54" name="TextBox 53">
            <a:extLst>
              <a:ext uri="{FF2B5EF4-FFF2-40B4-BE49-F238E27FC236}">
                <a16:creationId xmlns:a16="http://schemas.microsoft.com/office/drawing/2014/main" id="{1526A48C-D383-47BA-9C00-2D51A7E91D40}"/>
              </a:ext>
            </a:extLst>
          </p:cNvPr>
          <p:cNvSpPr txBox="1"/>
          <p:nvPr/>
        </p:nvSpPr>
        <p:spPr>
          <a:xfrm>
            <a:off x="9505500" y="4058499"/>
            <a:ext cx="1353146" cy="584775"/>
          </a:xfrm>
          <a:prstGeom prst="rect">
            <a:avLst/>
          </a:prstGeom>
          <a:noFill/>
        </p:spPr>
        <p:txBody>
          <a:bodyPr wrap="square">
            <a:spAutoFit/>
          </a:bodyPr>
          <a:lstStyle/>
          <a:p>
            <a:pPr>
              <a:lnSpc>
                <a:spcPct val="80000"/>
              </a:lnSpc>
            </a:pPr>
            <a:r>
              <a:rPr lang="en-US" sz="2000" b="1" dirty="0">
                <a:solidFill>
                  <a:schemeClr val="tx2"/>
                </a:solidFill>
                <a:latin typeface="Arial" panose="020B0604020202020204" pitchFamily="34" charset="0"/>
                <a:cs typeface="Arial" panose="020B0604020202020204" pitchFamily="34" charset="0"/>
              </a:rPr>
              <a:t>Know Others</a:t>
            </a:r>
          </a:p>
        </p:txBody>
      </p:sp>
      <p:sp>
        <p:nvSpPr>
          <p:cNvPr id="25" name="TextBox 24">
            <a:extLst>
              <a:ext uri="{FF2B5EF4-FFF2-40B4-BE49-F238E27FC236}">
                <a16:creationId xmlns:a16="http://schemas.microsoft.com/office/drawing/2014/main" id="{9CE6E7C6-92C6-4BEF-94FB-2F6F4CBBD9D5}"/>
              </a:ext>
            </a:extLst>
          </p:cNvPr>
          <p:cNvSpPr txBox="1"/>
          <p:nvPr/>
        </p:nvSpPr>
        <p:spPr>
          <a:xfrm>
            <a:off x="8623262" y="880457"/>
            <a:ext cx="1949668" cy="584775"/>
          </a:xfrm>
          <a:prstGeom prst="rect">
            <a:avLst/>
          </a:prstGeom>
          <a:noFill/>
        </p:spPr>
        <p:txBody>
          <a:bodyPr wrap="square">
            <a:spAutoFit/>
          </a:bodyPr>
          <a:lstStyle/>
          <a:p>
            <a:pPr algn="r">
              <a:lnSpc>
                <a:spcPct val="80000"/>
              </a:lnSpc>
            </a:pPr>
            <a:r>
              <a:rPr lang="en-US" sz="2000" b="1" dirty="0">
                <a:solidFill>
                  <a:schemeClr val="tx2"/>
                </a:solidFill>
                <a:latin typeface="Arial" panose="020B0604020202020204" pitchFamily="34" charset="0"/>
                <a:cs typeface="Arial" panose="020B0604020202020204" pitchFamily="34" charset="0"/>
              </a:rPr>
              <a:t>Do Something for Others</a:t>
            </a:r>
          </a:p>
        </p:txBody>
      </p:sp>
      <p:grpSp>
        <p:nvGrpSpPr>
          <p:cNvPr id="59" name="Group 58">
            <a:extLst>
              <a:ext uri="{FF2B5EF4-FFF2-40B4-BE49-F238E27FC236}">
                <a16:creationId xmlns:a16="http://schemas.microsoft.com/office/drawing/2014/main" id="{5F2CD997-9B4C-4031-8890-F06E6B2CBF66}"/>
              </a:ext>
            </a:extLst>
          </p:cNvPr>
          <p:cNvGrpSpPr/>
          <p:nvPr/>
        </p:nvGrpSpPr>
        <p:grpSpPr>
          <a:xfrm>
            <a:off x="9734704" y="1428750"/>
            <a:ext cx="1333500" cy="1333500"/>
            <a:chOff x="9734704" y="1428750"/>
            <a:chExt cx="1333500" cy="1333500"/>
          </a:xfrm>
        </p:grpSpPr>
        <p:sp>
          <p:nvSpPr>
            <p:cNvPr id="19" name="Oval 18">
              <a:extLst>
                <a:ext uri="{FF2B5EF4-FFF2-40B4-BE49-F238E27FC236}">
                  <a16:creationId xmlns:a16="http://schemas.microsoft.com/office/drawing/2014/main" id="{69DE47F8-34F3-46A9-9E3C-9023C9A54FDC}"/>
                </a:ext>
              </a:extLst>
            </p:cNvPr>
            <p:cNvSpPr/>
            <p:nvPr/>
          </p:nvSpPr>
          <p:spPr bwMode="gray">
            <a:xfrm>
              <a:off x="9734704" y="1428750"/>
              <a:ext cx="1333500" cy="1333500"/>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dirty="0" err="1">
                <a:solidFill>
                  <a:schemeClr val="bg1"/>
                </a:solidFill>
              </a:endParaRPr>
            </a:p>
          </p:txBody>
        </p:sp>
        <p:grpSp>
          <p:nvGrpSpPr>
            <p:cNvPr id="52" name="Graphic 55" descr="Care outline">
              <a:extLst>
                <a:ext uri="{FF2B5EF4-FFF2-40B4-BE49-F238E27FC236}">
                  <a16:creationId xmlns:a16="http://schemas.microsoft.com/office/drawing/2014/main" id="{6DF75325-869B-4922-B25C-2C09BB828CC8}"/>
                </a:ext>
              </a:extLst>
            </p:cNvPr>
            <p:cNvGrpSpPr/>
            <p:nvPr/>
          </p:nvGrpSpPr>
          <p:grpSpPr>
            <a:xfrm>
              <a:off x="9985076" y="1898725"/>
              <a:ext cx="857232" cy="371578"/>
              <a:chOff x="9972838" y="1999189"/>
              <a:chExt cx="857232" cy="371578"/>
            </a:xfrm>
            <a:solidFill>
              <a:schemeClr val="bg1"/>
            </a:solidFill>
          </p:grpSpPr>
          <p:sp>
            <p:nvSpPr>
              <p:cNvPr id="55" name="Freeform: Shape 54">
                <a:extLst>
                  <a:ext uri="{FF2B5EF4-FFF2-40B4-BE49-F238E27FC236}">
                    <a16:creationId xmlns:a16="http://schemas.microsoft.com/office/drawing/2014/main" id="{1F743BB6-5C0F-436F-BD1A-88F2303995B8}"/>
                  </a:ext>
                </a:extLst>
              </p:cNvPr>
              <p:cNvSpPr/>
              <p:nvPr/>
            </p:nvSpPr>
            <p:spPr>
              <a:xfrm>
                <a:off x="9972838" y="2076369"/>
                <a:ext cx="600057" cy="161048"/>
              </a:xfrm>
              <a:custGeom>
                <a:avLst/>
                <a:gdLst>
                  <a:gd name="connsiteX0" fmla="*/ 9507 w 600057"/>
                  <a:gd name="connsiteY0" fmla="*/ 161049 h 161048"/>
                  <a:gd name="connsiteX1" fmla="*/ 0 w 600057"/>
                  <a:gd name="connsiteY1" fmla="*/ 151506 h 161048"/>
                  <a:gd name="connsiteX2" fmla="*/ 5373 w 600057"/>
                  <a:gd name="connsiteY2" fmla="*/ 142951 h 161048"/>
                  <a:gd name="connsiteX3" fmla="*/ 274931 w 600057"/>
                  <a:gd name="connsiteY3" fmla="*/ 13411 h 161048"/>
                  <a:gd name="connsiteX4" fmla="*/ 323832 w 600057"/>
                  <a:gd name="connsiteY4" fmla="*/ 0 h 161048"/>
                  <a:gd name="connsiteX5" fmla="*/ 552432 w 600057"/>
                  <a:gd name="connsiteY5" fmla="*/ 0 h 161048"/>
                  <a:gd name="connsiteX6" fmla="*/ 600057 w 600057"/>
                  <a:gd name="connsiteY6" fmla="*/ 47625 h 161048"/>
                  <a:gd name="connsiteX7" fmla="*/ 552432 w 600057"/>
                  <a:gd name="connsiteY7" fmla="*/ 95250 h 161048"/>
                  <a:gd name="connsiteX8" fmla="*/ 380982 w 600057"/>
                  <a:gd name="connsiteY8" fmla="*/ 95250 h 161048"/>
                  <a:gd name="connsiteX9" fmla="*/ 371457 w 600057"/>
                  <a:gd name="connsiteY9" fmla="*/ 85725 h 161048"/>
                  <a:gd name="connsiteX10" fmla="*/ 380982 w 600057"/>
                  <a:gd name="connsiteY10" fmla="*/ 76200 h 161048"/>
                  <a:gd name="connsiteX11" fmla="*/ 552432 w 600057"/>
                  <a:gd name="connsiteY11" fmla="*/ 76200 h 161048"/>
                  <a:gd name="connsiteX12" fmla="*/ 581007 w 600057"/>
                  <a:gd name="connsiteY12" fmla="*/ 47625 h 161048"/>
                  <a:gd name="connsiteX13" fmla="*/ 552432 w 600057"/>
                  <a:gd name="connsiteY13" fmla="*/ 19050 h 161048"/>
                  <a:gd name="connsiteX14" fmla="*/ 323832 w 600057"/>
                  <a:gd name="connsiteY14" fmla="*/ 19050 h 161048"/>
                  <a:gd name="connsiteX15" fmla="*/ 283827 w 600057"/>
                  <a:gd name="connsiteY15" fmla="*/ 30175 h 161048"/>
                  <a:gd name="connsiteX16" fmla="*/ 13641 w 600057"/>
                  <a:gd name="connsiteY16" fmla="*/ 160096 h 161048"/>
                  <a:gd name="connsiteX17" fmla="*/ 9507 w 600057"/>
                  <a:gd name="connsiteY17" fmla="*/ 161049 h 16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057" h="161048">
                    <a:moveTo>
                      <a:pt x="9507" y="161049"/>
                    </a:moveTo>
                    <a:cubicBezTo>
                      <a:pt x="4247" y="161039"/>
                      <a:pt x="-10" y="156766"/>
                      <a:pt x="0" y="151506"/>
                    </a:cubicBezTo>
                    <a:cubicBezTo>
                      <a:pt x="7" y="147861"/>
                      <a:pt x="2093" y="144540"/>
                      <a:pt x="5373" y="142951"/>
                    </a:cubicBezTo>
                    <a:lnTo>
                      <a:pt x="274931" y="13411"/>
                    </a:lnTo>
                    <a:cubicBezTo>
                      <a:pt x="289795" y="4782"/>
                      <a:pt x="306645" y="162"/>
                      <a:pt x="323832" y="0"/>
                    </a:cubicBezTo>
                    <a:lnTo>
                      <a:pt x="552432" y="0"/>
                    </a:lnTo>
                    <a:cubicBezTo>
                      <a:pt x="578734" y="0"/>
                      <a:pt x="600057" y="21323"/>
                      <a:pt x="600057" y="47625"/>
                    </a:cubicBezTo>
                    <a:cubicBezTo>
                      <a:pt x="600057" y="73927"/>
                      <a:pt x="578734" y="95250"/>
                      <a:pt x="552432" y="95250"/>
                    </a:cubicBezTo>
                    <a:lnTo>
                      <a:pt x="380982" y="95250"/>
                    </a:lnTo>
                    <a:cubicBezTo>
                      <a:pt x="375721" y="95250"/>
                      <a:pt x="371457" y="90986"/>
                      <a:pt x="371457" y="85725"/>
                    </a:cubicBezTo>
                    <a:cubicBezTo>
                      <a:pt x="371457" y="80464"/>
                      <a:pt x="375721" y="76200"/>
                      <a:pt x="380982" y="76200"/>
                    </a:cubicBezTo>
                    <a:lnTo>
                      <a:pt x="552432" y="76200"/>
                    </a:lnTo>
                    <a:cubicBezTo>
                      <a:pt x="568214" y="76200"/>
                      <a:pt x="581007" y="63407"/>
                      <a:pt x="581007" y="47625"/>
                    </a:cubicBezTo>
                    <a:cubicBezTo>
                      <a:pt x="581007" y="31843"/>
                      <a:pt x="568214" y="19050"/>
                      <a:pt x="552432" y="19050"/>
                    </a:cubicBezTo>
                    <a:lnTo>
                      <a:pt x="323832" y="19050"/>
                    </a:lnTo>
                    <a:cubicBezTo>
                      <a:pt x="309751" y="19177"/>
                      <a:pt x="295951" y="23013"/>
                      <a:pt x="283827" y="30175"/>
                    </a:cubicBezTo>
                    <a:lnTo>
                      <a:pt x="13641" y="160096"/>
                    </a:lnTo>
                    <a:cubicBezTo>
                      <a:pt x="12353" y="160724"/>
                      <a:pt x="10939" y="161050"/>
                      <a:pt x="9507" y="161049"/>
                    </a:cubicBezTo>
                    <a:close/>
                  </a:path>
                </a:pathLst>
              </a:custGeom>
              <a:solidFill>
                <a:schemeClr val="bg1"/>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9859D3B7-A49A-456A-84F8-997B01E840B0}"/>
                  </a:ext>
                </a:extLst>
              </p:cNvPr>
              <p:cNvSpPr/>
              <p:nvPr/>
            </p:nvSpPr>
            <p:spPr>
              <a:xfrm>
                <a:off x="10106172" y="1999189"/>
                <a:ext cx="723898" cy="371578"/>
              </a:xfrm>
              <a:custGeom>
                <a:avLst/>
                <a:gdLst>
                  <a:gd name="connsiteX0" fmla="*/ 9523 w 723898"/>
                  <a:gd name="connsiteY0" fmla="*/ 371579 h 371578"/>
                  <a:gd name="connsiteX1" fmla="*/ 0 w 723898"/>
                  <a:gd name="connsiteY1" fmla="*/ 362052 h 371578"/>
                  <a:gd name="connsiteX2" fmla="*/ 2789 w 723898"/>
                  <a:gd name="connsiteY2" fmla="*/ 355319 h 371578"/>
                  <a:gd name="connsiteX3" fmla="*/ 238123 w 723898"/>
                  <a:gd name="connsiteY3" fmla="*/ 266804 h 371578"/>
                  <a:gd name="connsiteX4" fmla="*/ 416241 w 723898"/>
                  <a:gd name="connsiteY4" fmla="*/ 266804 h 371578"/>
                  <a:gd name="connsiteX5" fmla="*/ 433557 w 723898"/>
                  <a:gd name="connsiteY5" fmla="*/ 260965 h 371578"/>
                  <a:gd name="connsiteX6" fmla="*/ 694828 w 723898"/>
                  <a:gd name="connsiteY6" fmla="*/ 69941 h 371578"/>
                  <a:gd name="connsiteX7" fmla="*/ 704848 w 723898"/>
                  <a:gd name="connsiteY7" fmla="*/ 47643 h 371578"/>
                  <a:gd name="connsiteX8" fmla="*/ 676273 w 723898"/>
                  <a:gd name="connsiteY8" fmla="*/ 19068 h 371578"/>
                  <a:gd name="connsiteX9" fmla="*/ 661557 w 723898"/>
                  <a:gd name="connsiteY9" fmla="*/ 23183 h 371578"/>
                  <a:gd name="connsiteX10" fmla="*/ 498156 w 723898"/>
                  <a:gd name="connsiteY10" fmla="*/ 116880 h 371578"/>
                  <a:gd name="connsiteX11" fmla="*/ 485232 w 723898"/>
                  <a:gd name="connsiteY11" fmla="*/ 113080 h 371578"/>
                  <a:gd name="connsiteX12" fmla="*/ 488688 w 723898"/>
                  <a:gd name="connsiteY12" fmla="*/ 100354 h 371578"/>
                  <a:gd name="connsiteX13" fmla="*/ 651565 w 723898"/>
                  <a:gd name="connsiteY13" fmla="*/ 7009 h 371578"/>
                  <a:gd name="connsiteX14" fmla="*/ 676273 w 723898"/>
                  <a:gd name="connsiteY14" fmla="*/ 8 h 371578"/>
                  <a:gd name="connsiteX15" fmla="*/ 723898 w 723898"/>
                  <a:gd name="connsiteY15" fmla="*/ 47633 h 371578"/>
                  <a:gd name="connsiteX16" fmla="*/ 707820 w 723898"/>
                  <a:gd name="connsiteY16" fmla="*/ 83924 h 371578"/>
                  <a:gd name="connsiteX17" fmla="*/ 706696 w 723898"/>
                  <a:gd name="connsiteY17" fmla="*/ 84876 h 371578"/>
                  <a:gd name="connsiteX18" fmla="*/ 444758 w 723898"/>
                  <a:gd name="connsiteY18" fmla="*/ 276386 h 371578"/>
                  <a:gd name="connsiteX19" fmla="*/ 416241 w 723898"/>
                  <a:gd name="connsiteY19" fmla="*/ 285854 h 371578"/>
                  <a:gd name="connsiteX20" fmla="*/ 238123 w 723898"/>
                  <a:gd name="connsiteY20" fmla="*/ 285854 h 371578"/>
                  <a:gd name="connsiteX21" fmla="*/ 16248 w 723898"/>
                  <a:gd name="connsiteY21" fmla="*/ 368816 h 371578"/>
                  <a:gd name="connsiteX22" fmla="*/ 9523 w 723898"/>
                  <a:gd name="connsiteY22" fmla="*/ 371579 h 37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3898" h="371578">
                    <a:moveTo>
                      <a:pt x="9523" y="371579"/>
                    </a:moveTo>
                    <a:cubicBezTo>
                      <a:pt x="4262" y="371578"/>
                      <a:pt x="-1" y="367312"/>
                      <a:pt x="0" y="362052"/>
                    </a:cubicBezTo>
                    <a:cubicBezTo>
                      <a:pt x="1" y="359527"/>
                      <a:pt x="1004" y="357105"/>
                      <a:pt x="2789" y="355319"/>
                    </a:cubicBezTo>
                    <a:cubicBezTo>
                      <a:pt x="61530" y="296569"/>
                      <a:pt x="140711" y="266804"/>
                      <a:pt x="238123" y="266804"/>
                    </a:cubicBezTo>
                    <a:lnTo>
                      <a:pt x="416241" y="266804"/>
                    </a:lnTo>
                    <a:cubicBezTo>
                      <a:pt x="422491" y="266773"/>
                      <a:pt x="428565" y="264725"/>
                      <a:pt x="433557" y="260965"/>
                    </a:cubicBezTo>
                    <a:lnTo>
                      <a:pt x="694828" y="69941"/>
                    </a:lnTo>
                    <a:cubicBezTo>
                      <a:pt x="700894" y="64061"/>
                      <a:pt x="704480" y="56083"/>
                      <a:pt x="704848" y="47643"/>
                    </a:cubicBezTo>
                    <a:cubicBezTo>
                      <a:pt x="704848" y="31861"/>
                      <a:pt x="692055" y="19068"/>
                      <a:pt x="676273" y="19068"/>
                    </a:cubicBezTo>
                    <a:cubicBezTo>
                      <a:pt x="671064" y="18916"/>
                      <a:pt x="665932" y="20352"/>
                      <a:pt x="661557" y="23183"/>
                    </a:cubicBezTo>
                    <a:lnTo>
                      <a:pt x="498156" y="116880"/>
                    </a:lnTo>
                    <a:cubicBezTo>
                      <a:pt x="493538" y="119399"/>
                      <a:pt x="487751" y="117698"/>
                      <a:pt x="485232" y="113080"/>
                    </a:cubicBezTo>
                    <a:cubicBezTo>
                      <a:pt x="482787" y="108597"/>
                      <a:pt x="484311" y="102984"/>
                      <a:pt x="488688" y="100354"/>
                    </a:cubicBezTo>
                    <a:lnTo>
                      <a:pt x="651565" y="7009"/>
                    </a:lnTo>
                    <a:cubicBezTo>
                      <a:pt x="658923" y="2274"/>
                      <a:pt x="667524" y="-162"/>
                      <a:pt x="676273" y="8"/>
                    </a:cubicBezTo>
                    <a:cubicBezTo>
                      <a:pt x="702563" y="40"/>
                      <a:pt x="723867" y="21343"/>
                      <a:pt x="723898" y="47633"/>
                    </a:cubicBezTo>
                    <a:cubicBezTo>
                      <a:pt x="723583" y="61388"/>
                      <a:pt x="717796" y="74449"/>
                      <a:pt x="707820" y="83924"/>
                    </a:cubicBezTo>
                    <a:lnTo>
                      <a:pt x="706696" y="84876"/>
                    </a:lnTo>
                    <a:lnTo>
                      <a:pt x="444758" y="276386"/>
                    </a:lnTo>
                    <a:cubicBezTo>
                      <a:pt x="436506" y="282503"/>
                      <a:pt x="426513" y="285820"/>
                      <a:pt x="416241" y="285854"/>
                    </a:cubicBezTo>
                    <a:lnTo>
                      <a:pt x="238123" y="285854"/>
                    </a:lnTo>
                    <a:cubicBezTo>
                      <a:pt x="145931" y="285854"/>
                      <a:pt x="71274" y="313771"/>
                      <a:pt x="16248" y="368816"/>
                    </a:cubicBezTo>
                    <a:cubicBezTo>
                      <a:pt x="14460" y="370590"/>
                      <a:pt x="12042" y="371583"/>
                      <a:pt x="9523" y="371579"/>
                    </a:cubicBezTo>
                    <a:close/>
                  </a:path>
                </a:pathLst>
              </a:custGeom>
              <a:solidFill>
                <a:schemeClr val="bg1"/>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17303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left)">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left)">
                                      <p:cBhvr>
                                        <p:cTn id="18" dur="500"/>
                                        <p:tgtEl>
                                          <p:spTgt spid="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wipe(left)">
                                      <p:cBhvr>
                                        <p:cTn id="26" dur="500"/>
                                        <p:tgtEl>
                                          <p:spTgt spid="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animEffect transition="in" filter="wipe(left)">
                                      <p:cBhvr>
                                        <p:cTn id="34"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3" grpId="0"/>
      <p:bldP spid="51" grpId="0"/>
      <p:bldP spid="54" grpId="0"/>
      <p:bldP spid="2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13359" y="1254034"/>
            <a:ext cx="3645857" cy="970054"/>
          </a:xfrm>
        </p:spPr>
        <p:txBody>
          <a:bodyPr/>
          <a:lstStyle/>
          <a:p>
            <a:r>
              <a:rPr lang="en-US" dirty="0"/>
              <a:t>Preparing for Meetings</a:t>
            </a:r>
            <a:endParaRPr lang="en-US"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a:lstStyle/>
          <a:p>
            <a:r>
              <a:rPr lang="en-US"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a:lstStyle/>
          <a:p>
            <a:pPr algn="l"/>
            <a:r>
              <a:rPr lang="en-US"/>
              <a:t>© The TRACOM Corporation. All Rights Reserved.</a:t>
            </a:r>
            <a:endParaRPr lang="en-US"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en-US" smtClean="0"/>
              <a:t>72</a:t>
            </a:fld>
            <a:endParaRPr lang="en-US"/>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642355"/>
            <a:ext cx="3283026" cy="223197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lnSpc>
                <a:spcPct val="85000"/>
              </a:lnSpc>
            </a:pPr>
            <a:r>
              <a:rPr lang="en-US" b="1" dirty="0">
                <a:solidFill>
                  <a:schemeClr val="tx2"/>
                </a:solidFill>
                <a:latin typeface="Arial Black" panose="020B0A04020102020204" pitchFamily="34" charset="0"/>
              </a:rPr>
              <a:t>Amiable</a:t>
            </a:r>
          </a:p>
          <a:p>
            <a:pPr algn="r">
              <a:lnSpc>
                <a:spcPct val="85000"/>
              </a:lnSpc>
            </a:pPr>
            <a:endParaRPr lang="en-US" sz="1400" dirty="0">
              <a:solidFill>
                <a:schemeClr val="tx2"/>
              </a:solidFill>
            </a:endParaRPr>
          </a:p>
          <a:p>
            <a:pPr>
              <a:lnSpc>
                <a:spcPct val="85000"/>
              </a:lnSpc>
            </a:pPr>
            <a:r>
              <a:rPr lang="en-US" sz="1400" dirty="0">
                <a:solidFill>
                  <a:schemeClr val="tx2"/>
                </a:solidFill>
              </a:rPr>
              <a:t>DO</a:t>
            </a:r>
          </a:p>
          <a:p>
            <a:pPr marL="285750" indent="-285750">
              <a:lnSpc>
                <a:spcPct val="85000"/>
              </a:lnSpc>
              <a:buFont typeface="Arial" panose="020B0604020202020204" pitchFamily="34" charset="0"/>
              <a:buChar char="•"/>
            </a:pPr>
            <a:r>
              <a:rPr lang="en-US" sz="1400" dirty="0">
                <a:solidFill>
                  <a:schemeClr val="tx2"/>
                </a:solidFill>
              </a:rPr>
              <a:t>Co-create the agenda</a:t>
            </a:r>
          </a:p>
          <a:p>
            <a:pPr marL="285750" indent="-285750">
              <a:lnSpc>
                <a:spcPct val="85000"/>
              </a:lnSpc>
              <a:buFont typeface="Arial" panose="020B0604020202020204" pitchFamily="34" charset="0"/>
              <a:buChar char="•"/>
            </a:pPr>
            <a:r>
              <a:rPr lang="en-US" sz="1400" dirty="0">
                <a:solidFill>
                  <a:schemeClr val="tx2"/>
                </a:solidFill>
              </a:rPr>
              <a:t>Be early for socialization</a:t>
            </a:r>
          </a:p>
          <a:p>
            <a:pPr marL="285750" indent="-285750">
              <a:lnSpc>
                <a:spcPct val="85000"/>
              </a:lnSpc>
              <a:buFont typeface="Arial" panose="020B0604020202020204" pitchFamily="34" charset="0"/>
              <a:buChar char="•"/>
            </a:pPr>
            <a:r>
              <a:rPr lang="en-US" sz="1400" dirty="0">
                <a:solidFill>
                  <a:schemeClr val="tx2"/>
                </a:solidFill>
              </a:rPr>
              <a:t>Enter with camera and mic on</a:t>
            </a:r>
          </a:p>
          <a:p>
            <a:pPr>
              <a:lnSpc>
                <a:spcPct val="85000"/>
              </a:lnSpc>
            </a:pPr>
            <a:r>
              <a:rPr lang="en-US" sz="1400" dirty="0">
                <a:solidFill>
                  <a:schemeClr val="tx2"/>
                </a:solidFill>
              </a:rPr>
              <a:t>DON’T</a:t>
            </a:r>
          </a:p>
          <a:p>
            <a:pPr marL="285750" indent="-285750">
              <a:lnSpc>
                <a:spcPct val="85000"/>
              </a:lnSpc>
              <a:buFont typeface="Arial" panose="020B0604020202020204" pitchFamily="34" charset="0"/>
              <a:buChar char="•"/>
            </a:pPr>
            <a:r>
              <a:rPr lang="en-US" sz="1400" dirty="0">
                <a:solidFill>
                  <a:schemeClr val="tx2"/>
                </a:solidFill>
              </a:rPr>
              <a:t>Assume interest because they agreed to meet</a:t>
            </a:r>
          </a:p>
          <a:p>
            <a:pPr marL="285750" indent="-285750">
              <a:lnSpc>
                <a:spcPct val="85000"/>
              </a:lnSpc>
              <a:buFont typeface="Arial" panose="020B0604020202020204" pitchFamily="34" charset="0"/>
              <a:buChar char="•"/>
            </a:pPr>
            <a:r>
              <a:rPr lang="en-US" sz="1400" dirty="0">
                <a:solidFill>
                  <a:schemeClr val="tx2"/>
                </a:solidFill>
              </a:rPr>
              <a:t>Jump right to task in communications</a:t>
            </a:r>
          </a:p>
          <a:p>
            <a:pPr marL="285750" indent="-285750">
              <a:lnSpc>
                <a:spcPct val="85000"/>
              </a:lnSpc>
              <a:buFont typeface="Arial" panose="020B0604020202020204" pitchFamily="34" charset="0"/>
              <a:buChar char="•"/>
            </a:pPr>
            <a:r>
              <a:rPr lang="en-US" sz="1400" dirty="0">
                <a:solidFill>
                  <a:schemeClr val="tx2"/>
                </a:solidFill>
              </a:rPr>
              <a:t>Involve others without letting them know beforehand</a:t>
            </a:r>
          </a:p>
          <a:p>
            <a:pPr>
              <a:lnSpc>
                <a:spcPct val="85000"/>
              </a:lnSpc>
            </a:pPr>
            <a:endParaRPr lang="en-US" sz="1400" dirty="0">
              <a:solidFill>
                <a:schemeClr val="tx2"/>
              </a:solidFill>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87458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nSpc>
                <a:spcPct val="85000"/>
              </a:lnSpc>
            </a:pPr>
            <a:r>
              <a:rPr lang="en-US" b="1" dirty="0">
                <a:solidFill>
                  <a:schemeClr val="tx2"/>
                </a:solidFill>
                <a:latin typeface="Arial Black" panose="020B0A04020102020204" pitchFamily="34" charset="0"/>
              </a:rPr>
              <a:t>Driving</a:t>
            </a:r>
            <a:br>
              <a:rPr lang="en-US" sz="1400" dirty="0">
                <a:solidFill>
                  <a:schemeClr val="tx2"/>
                </a:solidFill>
              </a:rPr>
            </a:br>
            <a:endParaRPr lang="en-US" sz="1400" dirty="0">
              <a:solidFill>
                <a:schemeClr val="tx2"/>
              </a:solidFill>
            </a:endParaRPr>
          </a:p>
          <a:p>
            <a:pPr>
              <a:lnSpc>
                <a:spcPct val="85000"/>
              </a:lnSpc>
            </a:pPr>
            <a:r>
              <a:rPr lang="en-US" sz="1400" dirty="0">
                <a:solidFill>
                  <a:schemeClr val="tx2"/>
                </a:solidFill>
              </a:rPr>
              <a:t>DO</a:t>
            </a:r>
          </a:p>
          <a:p>
            <a:pPr marL="285750" indent="-285750">
              <a:lnSpc>
                <a:spcPct val="85000"/>
              </a:lnSpc>
              <a:buFont typeface="Arial" panose="020B0604020202020204" pitchFamily="34" charset="0"/>
              <a:buChar char="•"/>
            </a:pPr>
            <a:r>
              <a:rPr lang="en-US" sz="1400" dirty="0">
                <a:solidFill>
                  <a:schemeClr val="tx2"/>
                </a:solidFill>
              </a:rPr>
              <a:t>State expected outcomes</a:t>
            </a:r>
          </a:p>
          <a:p>
            <a:pPr marL="285750" indent="-285750">
              <a:lnSpc>
                <a:spcPct val="85000"/>
              </a:lnSpc>
              <a:buFont typeface="Arial" panose="020B0604020202020204" pitchFamily="34" charset="0"/>
              <a:buChar char="•"/>
            </a:pPr>
            <a:r>
              <a:rPr lang="en-US" sz="1400" dirty="0">
                <a:solidFill>
                  <a:schemeClr val="tx2"/>
                </a:solidFill>
              </a:rPr>
              <a:t>Get their approval of the agenda</a:t>
            </a:r>
          </a:p>
          <a:p>
            <a:pPr marL="285750" indent="-285750">
              <a:lnSpc>
                <a:spcPct val="85000"/>
              </a:lnSpc>
              <a:buFont typeface="Arial" panose="020B0604020202020204" pitchFamily="34" charset="0"/>
              <a:buChar char="•"/>
            </a:pPr>
            <a:r>
              <a:rPr lang="en-US" sz="1400" dirty="0">
                <a:solidFill>
                  <a:schemeClr val="tx2"/>
                </a:solidFill>
              </a:rPr>
              <a:t>Allow them control of meeting specifics</a:t>
            </a:r>
          </a:p>
          <a:p>
            <a:pPr>
              <a:lnSpc>
                <a:spcPct val="85000"/>
              </a:lnSpc>
            </a:pPr>
            <a:r>
              <a:rPr lang="en-US" sz="1400" dirty="0">
                <a:solidFill>
                  <a:schemeClr val="tx2"/>
                </a:solidFill>
              </a:rPr>
              <a:t>DON’T</a:t>
            </a:r>
          </a:p>
          <a:p>
            <a:pPr marL="285750" indent="-285750">
              <a:lnSpc>
                <a:spcPct val="85000"/>
              </a:lnSpc>
              <a:buFont typeface="Arial" panose="020B0604020202020204" pitchFamily="34" charset="0"/>
              <a:buChar char="•"/>
            </a:pPr>
            <a:r>
              <a:rPr lang="en-US" sz="1400" dirty="0">
                <a:solidFill>
                  <a:schemeClr val="tx2"/>
                </a:solidFill>
              </a:rPr>
              <a:t>Start late</a:t>
            </a:r>
          </a:p>
          <a:p>
            <a:pPr marL="285750" indent="-285750">
              <a:lnSpc>
                <a:spcPct val="85000"/>
              </a:lnSpc>
              <a:buFont typeface="Arial" panose="020B0604020202020204" pitchFamily="34" charset="0"/>
              <a:buChar char="•"/>
            </a:pPr>
            <a:r>
              <a:rPr lang="en-US" sz="1400" dirty="0">
                <a:solidFill>
                  <a:schemeClr val="tx2"/>
                </a:solidFill>
              </a:rPr>
              <a:t>Be disorganized</a:t>
            </a:r>
          </a:p>
          <a:p>
            <a:pPr marL="285750" indent="-285750">
              <a:lnSpc>
                <a:spcPct val="85000"/>
              </a:lnSpc>
              <a:buFont typeface="Arial" panose="020B0604020202020204" pitchFamily="34" charset="0"/>
              <a:buChar char="•"/>
            </a:pPr>
            <a:r>
              <a:rPr lang="en-US" sz="1400" dirty="0">
                <a:solidFill>
                  <a:schemeClr val="tx2"/>
                </a:solidFill>
              </a:rPr>
              <a:t>Block decisions unnecessarily</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nSpc>
                <a:spcPct val="85000"/>
              </a:lnSpc>
            </a:pPr>
            <a:r>
              <a:rPr lang="en-US" b="1" dirty="0">
                <a:solidFill>
                  <a:schemeClr val="tx2"/>
                </a:solidFill>
                <a:latin typeface="Arial Black" panose="020B0A04020102020204" pitchFamily="34" charset="0"/>
              </a:rPr>
              <a:t>Expressive</a:t>
            </a:r>
          </a:p>
          <a:p>
            <a:pPr>
              <a:lnSpc>
                <a:spcPct val="85000"/>
              </a:lnSpc>
            </a:pPr>
            <a:endParaRPr lang="en-US" sz="1400" dirty="0">
              <a:solidFill>
                <a:schemeClr val="tx2"/>
              </a:solidFill>
            </a:endParaRPr>
          </a:p>
          <a:p>
            <a:pPr>
              <a:lnSpc>
                <a:spcPct val="85000"/>
              </a:lnSpc>
            </a:pPr>
            <a:r>
              <a:rPr lang="en-US" sz="1400" dirty="0">
                <a:solidFill>
                  <a:schemeClr val="tx2"/>
                </a:solidFill>
              </a:rPr>
              <a:t>DO</a:t>
            </a:r>
          </a:p>
          <a:p>
            <a:pPr marL="285750" indent="-285750">
              <a:lnSpc>
                <a:spcPct val="85000"/>
              </a:lnSpc>
              <a:buFont typeface="Arial" panose="020B0604020202020204" pitchFamily="34" charset="0"/>
              <a:buChar char="•"/>
            </a:pPr>
            <a:r>
              <a:rPr lang="en-US" sz="1400" dirty="0">
                <a:solidFill>
                  <a:schemeClr val="tx2"/>
                </a:solidFill>
              </a:rPr>
              <a:t>Ask for their opinions on the agenda</a:t>
            </a:r>
          </a:p>
          <a:p>
            <a:pPr marL="285750" indent="-285750">
              <a:lnSpc>
                <a:spcPct val="85000"/>
              </a:lnSpc>
              <a:buFont typeface="Arial" panose="020B0604020202020204" pitchFamily="34" charset="0"/>
              <a:buChar char="•"/>
            </a:pPr>
            <a:r>
              <a:rPr lang="en-US" sz="1400" dirty="0">
                <a:solidFill>
                  <a:schemeClr val="tx2"/>
                </a:solidFill>
              </a:rPr>
              <a:t>Acknowledge them immediately</a:t>
            </a:r>
          </a:p>
          <a:p>
            <a:pPr marL="285750" indent="-285750">
              <a:lnSpc>
                <a:spcPct val="85000"/>
              </a:lnSpc>
              <a:buFont typeface="Arial" panose="020B0604020202020204" pitchFamily="34" charset="0"/>
              <a:buChar char="•"/>
            </a:pPr>
            <a:r>
              <a:rPr lang="en-US" sz="1400" dirty="0">
                <a:solidFill>
                  <a:schemeClr val="tx2"/>
                </a:solidFill>
              </a:rPr>
              <a:t>Have fun</a:t>
            </a:r>
          </a:p>
          <a:p>
            <a:pPr>
              <a:lnSpc>
                <a:spcPct val="85000"/>
              </a:lnSpc>
            </a:pPr>
            <a:r>
              <a:rPr lang="en-US" sz="1400" dirty="0">
                <a:solidFill>
                  <a:schemeClr val="tx2"/>
                </a:solidFill>
              </a:rPr>
              <a:t>DON’T</a:t>
            </a:r>
          </a:p>
          <a:p>
            <a:pPr marL="285750" indent="-285750">
              <a:lnSpc>
                <a:spcPct val="85000"/>
              </a:lnSpc>
              <a:buFont typeface="Arial" panose="020B0604020202020204" pitchFamily="34" charset="0"/>
              <a:buChar char="•"/>
            </a:pPr>
            <a:r>
              <a:rPr lang="en-US" sz="1400" dirty="0">
                <a:solidFill>
                  <a:schemeClr val="tx2"/>
                </a:solidFill>
              </a:rPr>
              <a:t>Provide too much detail in advance</a:t>
            </a:r>
          </a:p>
          <a:p>
            <a:pPr marL="285750" indent="-285750">
              <a:lnSpc>
                <a:spcPct val="85000"/>
              </a:lnSpc>
              <a:buFont typeface="Arial" panose="020B0604020202020204" pitchFamily="34" charset="0"/>
              <a:buChar char="•"/>
            </a:pPr>
            <a:r>
              <a:rPr lang="en-US" sz="1400" dirty="0">
                <a:solidFill>
                  <a:schemeClr val="tx2"/>
                </a:solidFill>
              </a:rPr>
              <a:t>Recap the past in detail</a:t>
            </a:r>
          </a:p>
          <a:p>
            <a:pPr marL="285750" indent="-285750">
              <a:lnSpc>
                <a:spcPct val="85000"/>
              </a:lnSpc>
              <a:buFont typeface="Arial" panose="020B0604020202020204" pitchFamily="34" charset="0"/>
              <a:buChar char="•"/>
            </a:pPr>
            <a:r>
              <a:rPr lang="en-US" sz="1400" dirty="0">
                <a:solidFill>
                  <a:schemeClr val="tx2"/>
                </a:solidFill>
              </a:rPr>
              <a:t>Too tightly structure the meeting</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87476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lnSpc>
                <a:spcPct val="85000"/>
              </a:lnSpc>
            </a:pPr>
            <a:r>
              <a:rPr lang="en-US" b="1" dirty="0">
                <a:solidFill>
                  <a:schemeClr val="tx2"/>
                </a:solidFill>
                <a:latin typeface="Arial Black" panose="020B0A04020102020204" pitchFamily="34" charset="0"/>
              </a:rPr>
              <a:t>Analytical</a:t>
            </a:r>
            <a:br>
              <a:rPr lang="en-US" sz="1400" dirty="0">
                <a:solidFill>
                  <a:schemeClr val="tx2"/>
                </a:solidFill>
              </a:rPr>
            </a:br>
            <a:endParaRPr lang="en-US" sz="1400" dirty="0">
              <a:solidFill>
                <a:schemeClr val="tx2"/>
              </a:solidFill>
            </a:endParaRPr>
          </a:p>
          <a:p>
            <a:pPr>
              <a:lnSpc>
                <a:spcPct val="85000"/>
              </a:lnSpc>
            </a:pPr>
            <a:r>
              <a:rPr lang="en-US" sz="1400" dirty="0">
                <a:solidFill>
                  <a:schemeClr val="tx2"/>
                </a:solidFill>
              </a:rPr>
              <a:t>DO</a:t>
            </a:r>
          </a:p>
          <a:p>
            <a:pPr marL="285750" indent="-285750">
              <a:lnSpc>
                <a:spcPct val="85000"/>
              </a:lnSpc>
              <a:buFont typeface="Arial" panose="020B0604020202020204" pitchFamily="34" charset="0"/>
              <a:buChar char="•"/>
            </a:pPr>
            <a:r>
              <a:rPr lang="en-US" sz="1400" dirty="0">
                <a:solidFill>
                  <a:schemeClr val="tx2"/>
                </a:solidFill>
              </a:rPr>
              <a:t>Share agenda beforehand</a:t>
            </a:r>
          </a:p>
          <a:p>
            <a:pPr marL="285750" indent="-285750">
              <a:lnSpc>
                <a:spcPct val="85000"/>
              </a:lnSpc>
              <a:buFont typeface="Arial" panose="020B0604020202020204" pitchFamily="34" charset="0"/>
              <a:buChar char="•"/>
            </a:pPr>
            <a:r>
              <a:rPr lang="en-US" sz="1400" dirty="0">
                <a:solidFill>
                  <a:schemeClr val="tx2"/>
                </a:solidFill>
              </a:rPr>
              <a:t>Verify meeting detail is sufficient</a:t>
            </a:r>
          </a:p>
          <a:p>
            <a:pPr marL="285750" indent="-285750">
              <a:lnSpc>
                <a:spcPct val="85000"/>
              </a:lnSpc>
              <a:buFont typeface="Arial" panose="020B0604020202020204" pitchFamily="34" charset="0"/>
              <a:buChar char="•"/>
            </a:pPr>
            <a:r>
              <a:rPr lang="en-US" sz="1400" dirty="0">
                <a:solidFill>
                  <a:schemeClr val="tx2"/>
                </a:solidFill>
              </a:rPr>
              <a:t>Be well-prepared</a:t>
            </a:r>
          </a:p>
          <a:p>
            <a:pPr>
              <a:lnSpc>
                <a:spcPct val="85000"/>
              </a:lnSpc>
            </a:pPr>
            <a:r>
              <a:rPr lang="en-US" sz="1400" dirty="0">
                <a:solidFill>
                  <a:schemeClr val="tx2"/>
                </a:solidFill>
              </a:rPr>
              <a:t>DON’T</a:t>
            </a:r>
          </a:p>
          <a:p>
            <a:pPr marL="285750" indent="-285750">
              <a:lnSpc>
                <a:spcPct val="85000"/>
              </a:lnSpc>
              <a:buFont typeface="Arial" panose="020B0604020202020204" pitchFamily="34" charset="0"/>
              <a:buChar char="•"/>
            </a:pPr>
            <a:r>
              <a:rPr lang="en-US" sz="1400" dirty="0">
                <a:solidFill>
                  <a:schemeClr val="tx2"/>
                </a:solidFill>
              </a:rPr>
              <a:t>Expect a lot of conversation</a:t>
            </a:r>
          </a:p>
          <a:p>
            <a:pPr marL="285750" indent="-285750">
              <a:lnSpc>
                <a:spcPct val="85000"/>
              </a:lnSpc>
              <a:buFont typeface="Arial" panose="020B0604020202020204" pitchFamily="34" charset="0"/>
              <a:buChar char="•"/>
            </a:pPr>
            <a:r>
              <a:rPr lang="en-US" sz="1400" dirty="0">
                <a:solidFill>
                  <a:schemeClr val="tx2"/>
                </a:solidFill>
              </a:rPr>
              <a:t>Focus on personal relationships</a:t>
            </a:r>
          </a:p>
          <a:p>
            <a:pPr marL="285750" indent="-285750">
              <a:lnSpc>
                <a:spcPct val="85000"/>
              </a:lnSpc>
              <a:buFont typeface="Arial" panose="020B0604020202020204" pitchFamily="34" charset="0"/>
              <a:buChar char="•"/>
            </a:pPr>
            <a:r>
              <a:rPr lang="en-US" sz="1400" dirty="0">
                <a:solidFill>
                  <a:schemeClr val="tx2"/>
                </a:solidFill>
              </a:rPr>
              <a:t>Be dismissive of their input</a:t>
            </a:r>
          </a:p>
          <a:p>
            <a:pPr algn="r">
              <a:lnSpc>
                <a:spcPct val="85000"/>
              </a:lnSpc>
            </a:pPr>
            <a:r>
              <a:rPr lang="en-US" sz="1400" dirty="0">
                <a:solidFill>
                  <a:schemeClr val="tx2"/>
                </a:solidFill>
              </a:rPr>
              <a:t>  </a:t>
            </a:r>
          </a:p>
          <a:p>
            <a:pPr>
              <a:lnSpc>
                <a:spcPct val="85000"/>
              </a:lnSpc>
            </a:pPr>
            <a:endParaRPr lang="en-US" sz="1400" dirty="0">
              <a:solidFill>
                <a:schemeClr val="tx2"/>
              </a:solidFill>
            </a:endParaRPr>
          </a:p>
        </p:txBody>
      </p:sp>
      <p:sp>
        <p:nvSpPr>
          <p:cNvPr id="16" name="Rectangle 15">
            <a:extLst>
              <a:ext uri="{FF2B5EF4-FFF2-40B4-BE49-F238E27FC236}">
                <a16:creationId xmlns:a16="http://schemas.microsoft.com/office/drawing/2014/main" id="{5E280C0D-A1A4-403E-877C-A7CBB109D9F1}"/>
              </a:ext>
            </a:extLst>
          </p:cNvPr>
          <p:cNvSpPr/>
          <p:nvPr/>
        </p:nvSpPr>
        <p:spPr bwMode="gray">
          <a:xfrm>
            <a:off x="6868949" y="56549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Controls</a:t>
            </a:r>
          </a:p>
        </p:txBody>
      </p:sp>
      <p:sp>
        <p:nvSpPr>
          <p:cNvPr id="17" name="Rectangle 16">
            <a:extLst>
              <a:ext uri="{FF2B5EF4-FFF2-40B4-BE49-F238E27FC236}">
                <a16:creationId xmlns:a16="http://schemas.microsoft.com/office/drawing/2014/main" id="{55654770-590B-4E05-8D29-8B8A13697EDD}"/>
              </a:ext>
            </a:extLst>
          </p:cNvPr>
          <p:cNvSpPr/>
          <p:nvPr/>
        </p:nvSpPr>
        <p:spPr bwMode="gray">
          <a:xfrm>
            <a:off x="6868949" y="5584251"/>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Emotes</a:t>
            </a:r>
          </a:p>
        </p:txBody>
      </p:sp>
      <p:sp>
        <p:nvSpPr>
          <p:cNvPr id="19" name="Rectangle 18">
            <a:extLst>
              <a:ext uri="{FF2B5EF4-FFF2-40B4-BE49-F238E27FC236}">
                <a16:creationId xmlns:a16="http://schemas.microsoft.com/office/drawing/2014/main" id="{A195FBFB-15A6-4E68-ABB6-33A85C5E2548}"/>
              </a:ext>
            </a:extLst>
          </p:cNvPr>
          <p:cNvSpPr/>
          <p:nvPr/>
        </p:nvSpPr>
        <p:spPr bwMode="gray">
          <a:xfrm>
            <a:off x="4174051" y="306467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Asks</a:t>
            </a:r>
          </a:p>
        </p:txBody>
      </p:sp>
      <p:sp>
        <p:nvSpPr>
          <p:cNvPr id="20" name="Rectangle 19">
            <a:extLst>
              <a:ext uri="{FF2B5EF4-FFF2-40B4-BE49-F238E27FC236}">
                <a16:creationId xmlns:a16="http://schemas.microsoft.com/office/drawing/2014/main" id="{5B89B5FE-E955-4794-AF69-5225736C0C44}"/>
              </a:ext>
            </a:extLst>
          </p:cNvPr>
          <p:cNvSpPr/>
          <p:nvPr/>
        </p:nvSpPr>
        <p:spPr bwMode="gray">
          <a:xfrm>
            <a:off x="10564016" y="305964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Tells</a:t>
            </a:r>
          </a:p>
        </p:txBody>
      </p:sp>
    </p:spTree>
    <p:extLst>
      <p:ext uri="{BB962C8B-B14F-4D97-AF65-F5344CB8AC3E}">
        <p14:creationId xmlns:p14="http://schemas.microsoft.com/office/powerpoint/2010/main" val="2312364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8307" y="1254034"/>
            <a:ext cx="3670909" cy="970054"/>
          </a:xfrm>
        </p:spPr>
        <p:txBody>
          <a:bodyPr/>
          <a:lstStyle/>
          <a:p>
            <a:r>
              <a:rPr lang="en-US" dirty="0"/>
              <a:t>Tailoring</a:t>
            </a:r>
            <a:br>
              <a:rPr lang="en-US" dirty="0"/>
            </a:br>
            <a:r>
              <a:rPr lang="en-US" dirty="0"/>
              <a:t>Messages</a:t>
            </a:r>
            <a:endParaRPr lang="en-US"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a:lstStyle/>
          <a:p>
            <a:r>
              <a:rPr lang="en-US"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a:lstStyle/>
          <a:p>
            <a:pPr algn="l"/>
            <a:r>
              <a:rPr lang="en-US"/>
              <a:t>© The TRACOM Corporation. All Rights Reserved.</a:t>
            </a:r>
            <a:endParaRPr lang="en-US"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en-US" smtClean="0"/>
              <a:t>73</a:t>
            </a:fld>
            <a:endParaRPr lang="en-US"/>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407955" y="3661982"/>
            <a:ext cx="305221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lnSpc>
                <a:spcPct val="85000"/>
              </a:lnSpc>
            </a:pPr>
            <a:r>
              <a:rPr lang="en-US" b="1" dirty="0">
                <a:solidFill>
                  <a:schemeClr val="tx2"/>
                </a:solidFill>
                <a:latin typeface="Arial Black" panose="020B0A04020102020204" pitchFamily="34" charset="0"/>
              </a:rPr>
              <a:t>Amiable</a:t>
            </a:r>
          </a:p>
          <a:p>
            <a:pPr algn="r">
              <a:lnSpc>
                <a:spcPct val="85000"/>
              </a:lnSpc>
            </a:pPr>
            <a:endParaRPr lang="en-US" sz="1400" dirty="0">
              <a:solidFill>
                <a:schemeClr val="tx2"/>
              </a:solidFill>
            </a:endParaRPr>
          </a:p>
          <a:p>
            <a:pPr marL="285750" indent="-285750">
              <a:lnSpc>
                <a:spcPct val="85000"/>
              </a:lnSpc>
              <a:buFont typeface="Arial" panose="020B0604020202020204" pitchFamily="34" charset="0"/>
              <a:buChar char="•"/>
            </a:pPr>
            <a:r>
              <a:rPr lang="en-US" sz="1400" i="1" dirty="0">
                <a:solidFill>
                  <a:schemeClr val="tx2"/>
                </a:solidFill>
              </a:rPr>
              <a:t>Here’s what will stay the same and what will change.</a:t>
            </a:r>
          </a:p>
          <a:p>
            <a:pPr marL="285750" indent="-285750">
              <a:lnSpc>
                <a:spcPct val="85000"/>
              </a:lnSpc>
              <a:buFont typeface="Arial" panose="020B0604020202020204" pitchFamily="34" charset="0"/>
              <a:buChar char="•"/>
            </a:pPr>
            <a:r>
              <a:rPr lang="en-US" sz="1400" i="1" dirty="0">
                <a:solidFill>
                  <a:schemeClr val="tx2"/>
                </a:solidFill>
              </a:rPr>
              <a:t>We have done this many times before.</a:t>
            </a:r>
          </a:p>
          <a:p>
            <a:pPr marL="285750" indent="-285750">
              <a:lnSpc>
                <a:spcPct val="85000"/>
              </a:lnSpc>
              <a:buFont typeface="Arial" panose="020B0604020202020204" pitchFamily="34" charset="0"/>
              <a:buChar char="•"/>
            </a:pPr>
            <a:r>
              <a:rPr lang="en-US" sz="1400" i="1" dirty="0">
                <a:solidFill>
                  <a:schemeClr val="tx2"/>
                </a:solidFill>
              </a:rPr>
              <a:t>Here’s a list of references for you to call.</a:t>
            </a:r>
          </a:p>
          <a:p>
            <a:pPr marL="285750" indent="-285750">
              <a:lnSpc>
                <a:spcPct val="85000"/>
              </a:lnSpc>
              <a:buFont typeface="Arial" panose="020B0604020202020204" pitchFamily="34" charset="0"/>
              <a:buChar char="•"/>
            </a:pPr>
            <a:r>
              <a:rPr lang="en-US" sz="1400" i="1" dirty="0">
                <a:solidFill>
                  <a:schemeClr val="tx2"/>
                </a:solidFill>
              </a:rPr>
              <a:t>We pledge to work collaboratively.</a:t>
            </a:r>
          </a:p>
          <a:p>
            <a:pPr>
              <a:lnSpc>
                <a:spcPct val="85000"/>
              </a:lnSpc>
            </a:pPr>
            <a:endParaRPr lang="en-US" sz="1400" dirty="0">
              <a:solidFill>
                <a:schemeClr val="tx2"/>
              </a:solidFill>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1020346"/>
            <a:ext cx="308448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nSpc>
                <a:spcPct val="85000"/>
              </a:lnSpc>
            </a:pPr>
            <a:r>
              <a:rPr lang="en-US" b="1" dirty="0">
                <a:solidFill>
                  <a:schemeClr val="tx2"/>
                </a:solidFill>
                <a:latin typeface="Arial Black" panose="020B0A04020102020204" pitchFamily="34" charset="0"/>
              </a:rPr>
              <a:t>Driving</a:t>
            </a:r>
            <a:br>
              <a:rPr lang="en-US" sz="1400" dirty="0">
                <a:solidFill>
                  <a:schemeClr val="tx2"/>
                </a:solidFill>
              </a:rPr>
            </a:br>
            <a:endParaRPr lang="en-US" sz="1400" dirty="0">
              <a:solidFill>
                <a:schemeClr val="tx2"/>
              </a:solidFill>
            </a:endParaRPr>
          </a:p>
          <a:p>
            <a:pPr marL="285750" indent="-285750">
              <a:lnSpc>
                <a:spcPct val="85000"/>
              </a:lnSpc>
              <a:buFont typeface="Arial" panose="020B0604020202020204" pitchFamily="34" charset="0"/>
              <a:buChar char="•"/>
            </a:pPr>
            <a:r>
              <a:rPr lang="en-US" sz="1400" i="1" dirty="0">
                <a:solidFill>
                  <a:schemeClr val="tx2"/>
                </a:solidFill>
              </a:rPr>
              <a:t>We will produce the results you are looking for.</a:t>
            </a:r>
          </a:p>
          <a:p>
            <a:pPr marL="285750" indent="-285750">
              <a:lnSpc>
                <a:spcPct val="85000"/>
              </a:lnSpc>
              <a:buFont typeface="Arial" panose="020B0604020202020204" pitchFamily="34" charset="0"/>
              <a:buChar char="•"/>
            </a:pPr>
            <a:r>
              <a:rPr lang="en-US" sz="1400" i="1" dirty="0">
                <a:solidFill>
                  <a:schemeClr val="tx2"/>
                </a:solidFill>
              </a:rPr>
              <a:t>We have an experienced “A” team.</a:t>
            </a:r>
          </a:p>
          <a:p>
            <a:pPr marL="285750" indent="-285750">
              <a:lnSpc>
                <a:spcPct val="85000"/>
              </a:lnSpc>
              <a:buFont typeface="Arial" panose="020B0604020202020204" pitchFamily="34" charset="0"/>
              <a:buChar char="•"/>
            </a:pPr>
            <a:r>
              <a:rPr lang="en-US" sz="1400" i="1" dirty="0">
                <a:solidFill>
                  <a:schemeClr val="tx2"/>
                </a:solidFill>
              </a:rPr>
              <a:t>Our team will produce quick wins for you.</a:t>
            </a:r>
          </a:p>
          <a:p>
            <a:pPr marL="285750" indent="-285750">
              <a:lnSpc>
                <a:spcPct val="85000"/>
              </a:lnSpc>
              <a:buFont typeface="Arial" panose="020B0604020202020204" pitchFamily="34" charset="0"/>
              <a:buChar char="•"/>
            </a:pPr>
            <a:r>
              <a:rPr lang="en-US" sz="1400" i="1" dirty="0">
                <a:solidFill>
                  <a:schemeClr val="tx2"/>
                </a:solidFill>
              </a:rPr>
              <a:t>We can start immediately.</a:t>
            </a:r>
          </a:p>
          <a:p>
            <a:pPr marL="285750" indent="-285750">
              <a:lnSpc>
                <a:spcPct val="85000"/>
              </a:lnSpc>
              <a:buFont typeface="Arial" panose="020B0604020202020204" pitchFamily="34" charset="0"/>
              <a:buChar char="•"/>
            </a:pPr>
            <a:endParaRPr lang="en-US" sz="1400" i="1" dirty="0">
              <a:solidFill>
                <a:schemeClr val="tx2"/>
              </a:solidFill>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05221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nSpc>
                <a:spcPct val="85000"/>
              </a:lnSpc>
            </a:pPr>
            <a:r>
              <a:rPr lang="en-US" b="1" dirty="0">
                <a:solidFill>
                  <a:schemeClr val="tx2"/>
                </a:solidFill>
                <a:latin typeface="Arial Black" panose="020B0A04020102020204" pitchFamily="34" charset="0"/>
              </a:rPr>
              <a:t>Expressive</a:t>
            </a:r>
          </a:p>
          <a:p>
            <a:pPr>
              <a:lnSpc>
                <a:spcPct val="85000"/>
              </a:lnSpc>
            </a:pPr>
            <a:endParaRPr lang="en-US" sz="1400" dirty="0">
              <a:solidFill>
                <a:schemeClr val="tx2"/>
              </a:solidFill>
            </a:endParaRPr>
          </a:p>
          <a:p>
            <a:pPr marL="285750" indent="-285750">
              <a:lnSpc>
                <a:spcPct val="85000"/>
              </a:lnSpc>
              <a:buFont typeface="Arial" panose="020B0604020202020204" pitchFamily="34" charset="0"/>
              <a:buChar char="•"/>
            </a:pPr>
            <a:r>
              <a:rPr lang="en-US" sz="1400" i="1" dirty="0">
                <a:solidFill>
                  <a:schemeClr val="tx2"/>
                </a:solidFill>
              </a:rPr>
              <a:t>We are excited help you implement your vision!</a:t>
            </a:r>
          </a:p>
          <a:p>
            <a:pPr marL="285750" indent="-285750">
              <a:lnSpc>
                <a:spcPct val="85000"/>
              </a:lnSpc>
              <a:buFont typeface="Arial" panose="020B0604020202020204" pitchFamily="34" charset="0"/>
              <a:buChar char="•"/>
            </a:pPr>
            <a:r>
              <a:rPr lang="en-US" sz="1400" i="1" dirty="0">
                <a:solidFill>
                  <a:schemeClr val="tx2"/>
                </a:solidFill>
              </a:rPr>
              <a:t>You will be the global leader when this is completed!</a:t>
            </a:r>
          </a:p>
          <a:p>
            <a:pPr marL="285750" indent="-285750">
              <a:lnSpc>
                <a:spcPct val="85000"/>
              </a:lnSpc>
              <a:buFont typeface="Arial" panose="020B0604020202020204" pitchFamily="34" charset="0"/>
              <a:buChar char="•"/>
            </a:pPr>
            <a:r>
              <a:rPr lang="en-US" sz="1400" i="1" dirty="0">
                <a:solidFill>
                  <a:schemeClr val="tx2"/>
                </a:solidFill>
              </a:rPr>
              <a:t>This will be a major leap forward for you and your organization!</a:t>
            </a:r>
          </a:p>
          <a:p>
            <a:pPr marL="285750" indent="-285750">
              <a:lnSpc>
                <a:spcPct val="85000"/>
              </a:lnSpc>
              <a:buFont typeface="Arial" panose="020B0604020202020204" pitchFamily="34" charset="0"/>
              <a:buChar char="•"/>
            </a:pPr>
            <a:r>
              <a:rPr lang="en-US" sz="1400" i="1" dirty="0">
                <a:solidFill>
                  <a:schemeClr val="tx2"/>
                </a:solidFill>
              </a:rPr>
              <a:t>The senior executives are completely behind this!</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1020526"/>
            <a:ext cx="3003688"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lnSpc>
                <a:spcPct val="85000"/>
              </a:lnSpc>
            </a:pPr>
            <a:r>
              <a:rPr lang="en-US" b="1" dirty="0">
                <a:solidFill>
                  <a:schemeClr val="tx2"/>
                </a:solidFill>
                <a:latin typeface="Arial Black" panose="020B0A04020102020204" pitchFamily="34" charset="0"/>
              </a:rPr>
              <a:t>Analytical</a:t>
            </a:r>
            <a:br>
              <a:rPr lang="en-US" sz="1400" dirty="0">
                <a:solidFill>
                  <a:schemeClr val="tx2"/>
                </a:solidFill>
              </a:rPr>
            </a:br>
            <a:endParaRPr lang="en-US" sz="1400" dirty="0">
              <a:solidFill>
                <a:schemeClr val="tx2"/>
              </a:solidFill>
            </a:endParaRPr>
          </a:p>
          <a:p>
            <a:pPr marL="285750" indent="-285750">
              <a:lnSpc>
                <a:spcPct val="85000"/>
              </a:lnSpc>
              <a:buFont typeface="Arial" panose="020B0604020202020204" pitchFamily="34" charset="0"/>
              <a:buChar char="•"/>
            </a:pPr>
            <a:r>
              <a:rPr lang="en-US" sz="1400" i="1" dirty="0">
                <a:solidFill>
                  <a:schemeClr val="tx2"/>
                </a:solidFill>
              </a:rPr>
              <a:t>Here’s what we have done so far, based on the information…</a:t>
            </a:r>
            <a:r>
              <a:rPr lang="en-US" sz="1400" dirty="0">
                <a:solidFill>
                  <a:schemeClr val="tx2"/>
                </a:solidFill>
              </a:rPr>
              <a:t>  </a:t>
            </a:r>
          </a:p>
          <a:p>
            <a:pPr marL="285750" indent="-285750">
              <a:lnSpc>
                <a:spcPct val="85000"/>
              </a:lnSpc>
              <a:buFont typeface="Arial" panose="020B0604020202020204" pitchFamily="34" charset="0"/>
              <a:buChar char="•"/>
            </a:pPr>
            <a:r>
              <a:rPr lang="en-US" sz="1400" i="1" dirty="0">
                <a:solidFill>
                  <a:schemeClr val="tx2"/>
                </a:solidFill>
              </a:rPr>
              <a:t>We are making these assumptions…</a:t>
            </a:r>
          </a:p>
          <a:p>
            <a:pPr marL="285750" indent="-285750">
              <a:lnSpc>
                <a:spcPct val="85000"/>
              </a:lnSpc>
              <a:buFont typeface="Arial" panose="020B0604020202020204" pitchFamily="34" charset="0"/>
              <a:buChar char="•"/>
            </a:pPr>
            <a:r>
              <a:rPr lang="en-US" sz="1400" i="1" dirty="0">
                <a:solidFill>
                  <a:schemeClr val="tx2"/>
                </a:solidFill>
              </a:rPr>
              <a:t>These are risks we see…</a:t>
            </a:r>
          </a:p>
          <a:p>
            <a:pPr marL="285750" indent="-285750">
              <a:lnSpc>
                <a:spcPct val="85000"/>
              </a:lnSpc>
              <a:buFont typeface="Arial" panose="020B0604020202020204" pitchFamily="34" charset="0"/>
              <a:buChar char="•"/>
            </a:pPr>
            <a:r>
              <a:rPr lang="en-US" sz="1400" i="1" dirty="0">
                <a:solidFill>
                  <a:schemeClr val="tx2"/>
                </a:solidFill>
              </a:rPr>
              <a:t>Based on this, we recommend…</a:t>
            </a:r>
          </a:p>
          <a:p>
            <a:pPr marL="285750" indent="-285750">
              <a:lnSpc>
                <a:spcPct val="85000"/>
              </a:lnSpc>
              <a:buFont typeface="Arial" panose="020B0604020202020204" pitchFamily="34" charset="0"/>
              <a:buChar char="•"/>
            </a:pPr>
            <a:endParaRPr lang="en-US" sz="1400" i="1" dirty="0">
              <a:solidFill>
                <a:schemeClr val="tx2"/>
              </a:solidFill>
            </a:endParaRPr>
          </a:p>
        </p:txBody>
      </p:sp>
      <p:sp>
        <p:nvSpPr>
          <p:cNvPr id="16" name="Rectangle 15">
            <a:extLst>
              <a:ext uri="{FF2B5EF4-FFF2-40B4-BE49-F238E27FC236}">
                <a16:creationId xmlns:a16="http://schemas.microsoft.com/office/drawing/2014/main" id="{29EF0AD4-1AC4-46B9-9663-6E253CA1EE0B}"/>
              </a:ext>
            </a:extLst>
          </p:cNvPr>
          <p:cNvSpPr/>
          <p:nvPr/>
        </p:nvSpPr>
        <p:spPr bwMode="gray">
          <a:xfrm>
            <a:off x="6868949" y="56549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Controls</a:t>
            </a:r>
          </a:p>
        </p:txBody>
      </p:sp>
      <p:sp>
        <p:nvSpPr>
          <p:cNvPr id="17" name="Rectangle 16">
            <a:extLst>
              <a:ext uri="{FF2B5EF4-FFF2-40B4-BE49-F238E27FC236}">
                <a16:creationId xmlns:a16="http://schemas.microsoft.com/office/drawing/2014/main" id="{8CC6E6DE-065F-4002-8430-858A6DAA3813}"/>
              </a:ext>
            </a:extLst>
          </p:cNvPr>
          <p:cNvSpPr/>
          <p:nvPr/>
        </p:nvSpPr>
        <p:spPr bwMode="gray">
          <a:xfrm>
            <a:off x="6868949" y="5584251"/>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Emotes</a:t>
            </a:r>
          </a:p>
        </p:txBody>
      </p:sp>
      <p:sp>
        <p:nvSpPr>
          <p:cNvPr id="19" name="Rectangle 18">
            <a:extLst>
              <a:ext uri="{FF2B5EF4-FFF2-40B4-BE49-F238E27FC236}">
                <a16:creationId xmlns:a16="http://schemas.microsoft.com/office/drawing/2014/main" id="{49E182D6-27B9-45F7-AE44-F36177263F53}"/>
              </a:ext>
            </a:extLst>
          </p:cNvPr>
          <p:cNvSpPr/>
          <p:nvPr/>
        </p:nvSpPr>
        <p:spPr bwMode="gray">
          <a:xfrm>
            <a:off x="4174051" y="306467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Asks</a:t>
            </a:r>
          </a:p>
        </p:txBody>
      </p:sp>
      <p:sp>
        <p:nvSpPr>
          <p:cNvPr id="20" name="Rectangle 19">
            <a:extLst>
              <a:ext uri="{FF2B5EF4-FFF2-40B4-BE49-F238E27FC236}">
                <a16:creationId xmlns:a16="http://schemas.microsoft.com/office/drawing/2014/main" id="{B080C598-BECA-40BF-8182-9E27DB2C024B}"/>
              </a:ext>
            </a:extLst>
          </p:cNvPr>
          <p:cNvSpPr/>
          <p:nvPr/>
        </p:nvSpPr>
        <p:spPr bwMode="gray">
          <a:xfrm>
            <a:off x="10564016" y="305964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Tells</a:t>
            </a:r>
          </a:p>
        </p:txBody>
      </p:sp>
    </p:spTree>
    <p:extLst>
      <p:ext uri="{BB962C8B-B14F-4D97-AF65-F5344CB8AC3E}">
        <p14:creationId xmlns:p14="http://schemas.microsoft.com/office/powerpoint/2010/main" val="2938250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7089" y="228600"/>
            <a:ext cx="3691199" cy="1995488"/>
          </a:xfrm>
        </p:spPr>
        <p:txBody>
          <a:bodyPr/>
          <a:lstStyle/>
          <a:p>
            <a:r>
              <a:rPr lang="en-US" dirty="0"/>
              <a:t>Using Versatility to earn Trust</a:t>
            </a:r>
            <a:endParaRPr lang="en-US"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a:lstStyle/>
          <a:p>
            <a:r>
              <a:rPr lang="en-US"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a:lstStyle/>
          <a:p>
            <a:pPr algn="l"/>
            <a:r>
              <a:rPr lang="en-US"/>
              <a:t>© The TRACOM Corporation. All Rights Reserved.</a:t>
            </a:r>
            <a:endParaRPr lang="en-US"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en-US" smtClean="0"/>
              <a:t>74</a:t>
            </a:fld>
            <a:endParaRPr lang="en-US"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642355"/>
            <a:ext cx="323138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lnSpc>
                <a:spcPct val="85000"/>
              </a:lnSpc>
            </a:pPr>
            <a:r>
              <a:rPr lang="en-US" b="1" dirty="0">
                <a:solidFill>
                  <a:schemeClr val="tx2"/>
                </a:solidFill>
                <a:latin typeface="Arial Black" panose="020B0A04020102020204" pitchFamily="34" charset="0"/>
              </a:rPr>
              <a:t>Amiable</a:t>
            </a:r>
          </a:p>
          <a:p>
            <a:pPr algn="r">
              <a:lnSpc>
                <a:spcPct val="85000"/>
              </a:lnSpc>
            </a:pPr>
            <a:endParaRPr lang="en-US" sz="1400" dirty="0">
              <a:solidFill>
                <a:schemeClr val="tx2"/>
              </a:solidFill>
            </a:endParaRP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Share personal information, as appropriate</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Be genuine and sincere</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Show your commitment to helping them</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Empathize with their needs</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Avoid unnecessary pressure</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Remember the names of their key relationships</a:t>
            </a: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87458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nSpc>
                <a:spcPct val="85000"/>
              </a:lnSpc>
            </a:pPr>
            <a:r>
              <a:rPr lang="en-US" b="1" dirty="0">
                <a:solidFill>
                  <a:schemeClr val="tx2"/>
                </a:solidFill>
                <a:latin typeface="Arial Black" panose="020B0A04020102020204" pitchFamily="34" charset="0"/>
              </a:rPr>
              <a:t>Driving</a:t>
            </a:r>
            <a:br>
              <a:rPr lang="en-US" sz="1400" dirty="0">
                <a:solidFill>
                  <a:schemeClr val="tx2"/>
                </a:solidFill>
              </a:rPr>
            </a:br>
            <a:endParaRPr lang="en-US" sz="1400" dirty="0">
              <a:solidFill>
                <a:schemeClr val="tx2"/>
              </a:solidFill>
            </a:endParaRP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Show confidence in your abilities</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Inform them if demands cannot be met</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Be candid</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Keep up with fast pace</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Communicate your understanding of their desired results</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Be efficient with their time</a:t>
            </a:r>
          </a:p>
          <a:p>
            <a:pPr marL="285750" indent="-285750">
              <a:lnSpc>
                <a:spcPct val="90000"/>
              </a:lnSpc>
              <a:buFont typeface="Arial" panose="020B0604020202020204" pitchFamily="34" charset="0"/>
              <a:buChar char="•"/>
              <a:defRPr/>
            </a:pPr>
            <a:endParaRPr lang="en-US" sz="1400" dirty="0">
              <a:solidFill>
                <a:schemeClr val="tx1"/>
              </a:solidFill>
              <a:cs typeface="Arial" panose="020B0604020202020204" pitchFamily="34" charset="0"/>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nSpc>
                <a:spcPct val="85000"/>
              </a:lnSpc>
            </a:pPr>
            <a:r>
              <a:rPr lang="en-US" b="1" dirty="0">
                <a:solidFill>
                  <a:schemeClr val="tx2"/>
                </a:solidFill>
                <a:latin typeface="Arial Black" panose="020B0A04020102020204" pitchFamily="34" charset="0"/>
              </a:rPr>
              <a:t>Expressive</a:t>
            </a:r>
          </a:p>
          <a:p>
            <a:pPr>
              <a:lnSpc>
                <a:spcPct val="85000"/>
              </a:lnSpc>
            </a:pPr>
            <a:endParaRPr lang="en-US" sz="1400" dirty="0">
              <a:solidFill>
                <a:schemeClr val="tx2"/>
              </a:solidFill>
            </a:endParaRP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Have a casual, open approach</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Don’t unnecessarily conceal your feelings</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Avoid challenging or competing with them</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Show enthusiasm for their ideas and insights</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Give them your undivided attention</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Talk about non-work topics</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87476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lnSpc>
                <a:spcPct val="85000"/>
              </a:lnSpc>
            </a:pPr>
            <a:r>
              <a:rPr lang="en-US" b="1" dirty="0">
                <a:solidFill>
                  <a:schemeClr val="tx2"/>
                </a:solidFill>
                <a:latin typeface="Arial Black" panose="020B0A04020102020204" pitchFamily="34" charset="0"/>
              </a:rPr>
              <a:t>Analytical</a:t>
            </a:r>
            <a:br>
              <a:rPr lang="en-US" sz="1400" dirty="0">
                <a:solidFill>
                  <a:schemeClr val="tx2"/>
                </a:solidFill>
              </a:rPr>
            </a:br>
            <a:endParaRPr lang="en-US" sz="1400" dirty="0">
              <a:solidFill>
                <a:schemeClr val="tx2"/>
              </a:solidFill>
            </a:endParaRP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Prove that you are capable</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Show the logic behind proposals</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Focus on quality</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Prepare ahead and know their organization</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Communicate the pros and cons</a:t>
            </a:r>
          </a:p>
          <a:p>
            <a:pPr marL="285750" indent="-285750">
              <a:lnSpc>
                <a:spcPct val="90000"/>
              </a:lnSpc>
              <a:buFont typeface="Arial" panose="020B0604020202020204" pitchFamily="34" charset="0"/>
              <a:buChar char="•"/>
              <a:defRPr/>
            </a:pPr>
            <a:r>
              <a:rPr lang="en-US" sz="1400" dirty="0">
                <a:solidFill>
                  <a:schemeClr val="tx1"/>
                </a:solidFill>
                <a:cs typeface="Arial" panose="020B0604020202020204" pitchFamily="34" charset="0"/>
              </a:rPr>
              <a:t>Let the personal relationship develop; don’t push it</a:t>
            </a:r>
          </a:p>
          <a:p>
            <a:pPr algn="r">
              <a:lnSpc>
                <a:spcPct val="85000"/>
              </a:lnSpc>
            </a:pPr>
            <a:r>
              <a:rPr lang="en-US" sz="1400" dirty="0">
                <a:solidFill>
                  <a:schemeClr val="tx2"/>
                </a:solidFill>
              </a:rPr>
              <a:t>  </a:t>
            </a:r>
          </a:p>
          <a:p>
            <a:pPr>
              <a:lnSpc>
                <a:spcPct val="85000"/>
              </a:lnSpc>
            </a:pPr>
            <a:endParaRPr lang="en-US" sz="1400" dirty="0">
              <a:solidFill>
                <a:schemeClr val="tx2"/>
              </a:solidFill>
            </a:endParaRPr>
          </a:p>
        </p:txBody>
      </p:sp>
      <p:sp>
        <p:nvSpPr>
          <p:cNvPr id="16" name="Rectangle 15">
            <a:extLst>
              <a:ext uri="{FF2B5EF4-FFF2-40B4-BE49-F238E27FC236}">
                <a16:creationId xmlns:a16="http://schemas.microsoft.com/office/drawing/2014/main" id="{87563C0A-7812-4C20-B1CA-09653A37BA55}"/>
              </a:ext>
            </a:extLst>
          </p:cNvPr>
          <p:cNvSpPr/>
          <p:nvPr/>
        </p:nvSpPr>
        <p:spPr bwMode="gray">
          <a:xfrm>
            <a:off x="6868949" y="56549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Controls</a:t>
            </a:r>
          </a:p>
        </p:txBody>
      </p:sp>
      <p:sp>
        <p:nvSpPr>
          <p:cNvPr id="17" name="Rectangle 16">
            <a:extLst>
              <a:ext uri="{FF2B5EF4-FFF2-40B4-BE49-F238E27FC236}">
                <a16:creationId xmlns:a16="http://schemas.microsoft.com/office/drawing/2014/main" id="{929F3531-5DE5-4818-BE20-D62400B89627}"/>
              </a:ext>
            </a:extLst>
          </p:cNvPr>
          <p:cNvSpPr/>
          <p:nvPr/>
        </p:nvSpPr>
        <p:spPr bwMode="gray">
          <a:xfrm>
            <a:off x="6868949" y="5584251"/>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en-US" b="1" spc="-20" dirty="0">
                <a:solidFill>
                  <a:schemeClr val="accent6"/>
                </a:solidFill>
              </a:rPr>
              <a:t>Emotes</a:t>
            </a:r>
          </a:p>
        </p:txBody>
      </p:sp>
      <p:sp>
        <p:nvSpPr>
          <p:cNvPr id="19" name="Rectangle 18">
            <a:extLst>
              <a:ext uri="{FF2B5EF4-FFF2-40B4-BE49-F238E27FC236}">
                <a16:creationId xmlns:a16="http://schemas.microsoft.com/office/drawing/2014/main" id="{167017FB-2809-447C-A1D9-B8E9894484FB}"/>
              </a:ext>
            </a:extLst>
          </p:cNvPr>
          <p:cNvSpPr/>
          <p:nvPr/>
        </p:nvSpPr>
        <p:spPr bwMode="gray">
          <a:xfrm>
            <a:off x="4174051" y="306467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85000"/>
              </a:lnSpc>
            </a:pPr>
            <a:r>
              <a:rPr lang="en-US" b="1" spc="-20" dirty="0">
                <a:solidFill>
                  <a:schemeClr val="accent6"/>
                </a:solidFill>
              </a:rPr>
              <a:t>Asks</a:t>
            </a:r>
          </a:p>
        </p:txBody>
      </p:sp>
      <p:sp>
        <p:nvSpPr>
          <p:cNvPr id="20" name="Rectangle 19">
            <a:extLst>
              <a:ext uri="{FF2B5EF4-FFF2-40B4-BE49-F238E27FC236}">
                <a16:creationId xmlns:a16="http://schemas.microsoft.com/office/drawing/2014/main" id="{9253DAD2-F2DD-42CE-8F55-BD7232353732}"/>
              </a:ext>
            </a:extLst>
          </p:cNvPr>
          <p:cNvSpPr/>
          <p:nvPr/>
        </p:nvSpPr>
        <p:spPr bwMode="gray">
          <a:xfrm>
            <a:off x="10564016" y="305964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85000"/>
              </a:lnSpc>
            </a:pPr>
            <a:r>
              <a:rPr lang="en-US" b="1" spc="-20" dirty="0">
                <a:solidFill>
                  <a:schemeClr val="accent6"/>
                </a:solidFill>
              </a:rPr>
              <a:t>Tells</a:t>
            </a:r>
          </a:p>
        </p:txBody>
      </p:sp>
    </p:spTree>
    <p:extLst>
      <p:ext uri="{BB962C8B-B14F-4D97-AF65-F5344CB8AC3E}">
        <p14:creationId xmlns:p14="http://schemas.microsoft.com/office/powerpoint/2010/main" val="2794814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63671" y="228600"/>
            <a:ext cx="11399728" cy="1009650"/>
          </a:xfrm>
        </p:spPr>
        <p:txBody>
          <a:bodyPr/>
          <a:lstStyle/>
          <a:p>
            <a:r>
              <a:rPr lang="en-US" sz="3200" dirty="0">
                <a:ea typeface="ヒラギノ角ゴ Pro W3" pitchFamily="4" charset="-128"/>
                <a:cs typeface="ヒラギノ角ゴ Pro W3" pitchFamily="4" charset="-128"/>
              </a:rPr>
              <a:t>Versatility Action Plan</a:t>
            </a:r>
            <a:endParaRPr lang="en-US" dirty="0"/>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676405" y="1823642"/>
            <a:ext cx="7275411" cy="4008095"/>
          </a:xfrm>
        </p:spPr>
        <p:txBody>
          <a:bodyPr/>
          <a:lstStyle/>
          <a:p>
            <a:pPr eaLnBrk="1" hangingPunct="1"/>
            <a:r>
              <a:rPr lang="en-US" sz="2000" dirty="0">
                <a:ea typeface="ヒラギノ角ゴ Pro W3" pitchFamily="4" charset="-128"/>
                <a:cs typeface="ヒラギノ角ゴ Pro W3" pitchFamily="4" charset="-128"/>
              </a:rPr>
              <a:t>Develop an action plan for increasing your Versatility with customers.</a:t>
            </a:r>
          </a:p>
          <a:p>
            <a:pPr eaLnBrk="1" hangingPunct="1"/>
            <a:r>
              <a:rPr lang="en-US" sz="2000" b="1" dirty="0">
                <a:ea typeface="ヒラギノ角ゴ Pro W3" pitchFamily="4" charset="-128"/>
                <a:cs typeface="ヒラギノ角ゴ Pro W3" pitchFamily="4" charset="-128"/>
              </a:rPr>
              <a:t>Directions</a:t>
            </a:r>
            <a:endParaRPr lang="en-US" sz="2000" dirty="0">
              <a:ea typeface="ヒラギノ角ゴ Pro W3" pitchFamily="4" charset="-128"/>
              <a:cs typeface="ヒラギノ角ゴ Pro W3" pitchFamily="4" charset="-128"/>
            </a:endParaRPr>
          </a:p>
          <a:p>
            <a:pPr marL="342900" indent="-342900">
              <a:buFont typeface="Wingdings" panose="05000000000000000000" pitchFamily="2" charset="2"/>
              <a:buChar char="§"/>
            </a:pPr>
            <a:r>
              <a:rPr lang="en-US" sz="2000" dirty="0"/>
              <a:t>Consider the Style of the customer you’ve identified. </a:t>
            </a:r>
          </a:p>
          <a:p>
            <a:pPr marL="342900" indent="-342900">
              <a:buFont typeface="Wingdings" panose="05000000000000000000" pitchFamily="2" charset="2"/>
              <a:buChar char="§"/>
            </a:pPr>
            <a:r>
              <a:rPr lang="en-US" sz="2000" dirty="0"/>
              <a:t>How does </a:t>
            </a:r>
            <a:r>
              <a:rPr lang="en-US" sz="2000" u="sng" dirty="0"/>
              <a:t>your</a:t>
            </a:r>
            <a:r>
              <a:rPr lang="en-US" sz="2000" dirty="0"/>
              <a:t> Style get in the way of a better relationship? (Think about your Style growth action)</a:t>
            </a:r>
          </a:p>
          <a:p>
            <a:pPr marL="342900" indent="-342900">
              <a:buFont typeface="Wingdings" panose="05000000000000000000" pitchFamily="2" charset="2"/>
              <a:buChar char="§"/>
            </a:pPr>
            <a:r>
              <a:rPr lang="en-US" sz="2000" dirty="0"/>
              <a:t>What actions will you take to increase Versatility with this customer?</a:t>
            </a:r>
          </a:p>
          <a:p>
            <a:pPr marL="342900" indent="-342900">
              <a:buFont typeface="Wingdings" panose="05000000000000000000" pitchFamily="2" charset="2"/>
              <a:buChar char="§"/>
            </a:pPr>
            <a:r>
              <a:rPr lang="en-US" sz="2000" dirty="0"/>
              <a:t>In your breakout groups, discuss your plan and get feedback from the group.</a:t>
            </a: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a:lstStyle/>
          <a:p>
            <a:fld id="{1B1CF60C-C85D-47C0-8597-E3BF95F18FA3}" type="slidenum">
              <a:rPr lang="en-US" smtClean="0"/>
              <a:t>75</a:t>
            </a:fld>
            <a:endParaRPr lang="en-US"/>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a:lstStyle/>
          <a:p>
            <a:pPr algn="l"/>
            <a:r>
              <a:rPr lang="en-US"/>
              <a:t>© The TRACOM Corporation. All Rights Reserved.</a:t>
            </a:r>
            <a:endParaRPr lang="en-US" dirty="0"/>
          </a:p>
        </p:txBody>
      </p:sp>
      <p:pic>
        <p:nvPicPr>
          <p:cNvPr id="6" name="Picture 5" descr="A group of people in a meeting&#10;&#10;Description automatically generated">
            <a:extLst>
              <a:ext uri="{FF2B5EF4-FFF2-40B4-BE49-F238E27FC236}">
                <a16:creationId xmlns:a16="http://schemas.microsoft.com/office/drawing/2014/main" id="{F876516B-B85C-4604-AE52-7E6A6355073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5CCA5A35-6481-4094-B81A-AE605AE45AD4}"/>
              </a:ext>
            </a:extLst>
          </p:cNvPr>
          <p:cNvSpPr txBox="1">
            <a:spLocks/>
          </p:cNvSpPr>
          <p:nvPr/>
        </p:nvSpPr>
        <p:spPr>
          <a:xfrm>
            <a:off x="9248195" y="6406861"/>
            <a:ext cx="2743200" cy="282575"/>
          </a:xfrm>
          <a:prstGeom prst="rect">
            <a:avLst/>
          </a:prstGeom>
        </p:spPr>
        <p:txBody>
          <a:bodyPr vert="horz" lIns="0" tIns="0" rIns="0" bIns="0" rtlCol="0" anchor="t" anchorCtr="0"/>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CF60C-C85D-47C0-8597-E3BF95F18FA3}" type="slidenum">
              <a:rPr lang="en-US" smtClean="0"/>
              <a:pPr/>
              <a:t>75</a:t>
            </a:fld>
            <a:endParaRPr lang="en-US" dirty="0"/>
          </a:p>
        </p:txBody>
      </p:sp>
    </p:spTree>
    <p:extLst>
      <p:ext uri="{BB962C8B-B14F-4D97-AF65-F5344CB8AC3E}">
        <p14:creationId xmlns:p14="http://schemas.microsoft.com/office/powerpoint/2010/main" val="3252302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en-US" dirty="0">
                <a:solidFill>
                  <a:schemeClr val="accent2"/>
                </a:solidFill>
              </a:rPr>
              <a:t>Observing Versatility Virtually</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63063" y="6518275"/>
            <a:ext cx="2743200" cy="282575"/>
          </a:xfrm>
        </p:spPr>
        <p:txBody>
          <a:bodyPr/>
          <a:lstStyle/>
          <a:p>
            <a:fld id="{1B1CF60C-C85D-47C0-8597-E3BF95F18FA3}" type="slidenum">
              <a:rPr lang="en-US" smtClean="0"/>
              <a:t>76</a:t>
            </a:fld>
            <a:endParaRPr lang="en-US"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n-US" dirty="0"/>
              <a:t>© The TRACOM Corporation. All Rights Reserved.</a:t>
            </a:r>
          </a:p>
        </p:txBody>
      </p:sp>
    </p:spTree>
    <p:extLst>
      <p:ext uri="{BB962C8B-B14F-4D97-AF65-F5344CB8AC3E}">
        <p14:creationId xmlns:p14="http://schemas.microsoft.com/office/powerpoint/2010/main" val="4260425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3E6171-F966-1A47-A398-98D0F079E7F1}"/>
              </a:ext>
            </a:extLst>
          </p:cNvPr>
          <p:cNvSpPr>
            <a:spLocks noGrp="1"/>
          </p:cNvSpPr>
          <p:nvPr>
            <p:ph type="sldNum" sz="quarter" idx="12"/>
          </p:nvPr>
        </p:nvSpPr>
        <p:spPr bwMode="gray"/>
        <p:txBody>
          <a:bodyPr/>
          <a:lstStyle/>
          <a:p>
            <a:fld id="{1B1CF60C-C85D-47C0-8597-E3BF95F18FA3}" type="slidenum">
              <a:rPr lang="en-US" smtClean="0"/>
              <a:t>77</a:t>
            </a:fld>
            <a:endParaRPr lang="en-US"/>
          </a:p>
        </p:txBody>
      </p:sp>
      <p:sp>
        <p:nvSpPr>
          <p:cNvPr id="6" name="Footer Placeholder 5">
            <a:extLst>
              <a:ext uri="{FF2B5EF4-FFF2-40B4-BE49-F238E27FC236}">
                <a16:creationId xmlns:a16="http://schemas.microsoft.com/office/drawing/2014/main" id="{AB700BBA-34EF-DC4D-B7B6-810D293CB97F}"/>
              </a:ext>
            </a:extLst>
          </p:cNvPr>
          <p:cNvSpPr>
            <a:spLocks noGrp="1"/>
          </p:cNvSpPr>
          <p:nvPr>
            <p:ph type="ftr" sz="quarter" idx="13"/>
          </p:nvPr>
        </p:nvSpPr>
        <p:spPr bwMode="gray"/>
        <p:txBody>
          <a:bodyPr/>
          <a:lstStyle/>
          <a:p>
            <a:pPr algn="l"/>
            <a:r>
              <a:rPr lang="en-US"/>
              <a:t>© The TRACOM Corporation. All Rights Reserved.</a:t>
            </a:r>
            <a:endParaRPr lang="en-US" dirty="0"/>
          </a:p>
        </p:txBody>
      </p:sp>
      <p:sp>
        <p:nvSpPr>
          <p:cNvPr id="9" name="Freeform: Shape 8">
            <a:extLst>
              <a:ext uri="{FF2B5EF4-FFF2-40B4-BE49-F238E27FC236}">
                <a16:creationId xmlns:a16="http://schemas.microsoft.com/office/drawing/2014/main" id="{B2B295F1-5949-4CF2-AC2E-9723645FB4E3}"/>
              </a:ext>
            </a:extLst>
          </p:cNvPr>
          <p:cNvSpPr>
            <a:spLocks noChangeArrowheads="1"/>
          </p:cNvSpPr>
          <p:nvPr/>
        </p:nvSpPr>
        <p:spPr bwMode="gray">
          <a:xfrm>
            <a:off x="4760423" y="16289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pPr>
            <a:r>
              <a:rPr lang="en-US" altLang="en-US" sz="2800" dirty="0">
                <a:solidFill>
                  <a:schemeClr val="bg1"/>
                </a:solidFill>
                <a:ea typeface="Arial" panose="020B0604020202020204" pitchFamily="34" charset="0"/>
              </a:rPr>
              <a:t>Reaching out to see if you’ve had</a:t>
            </a:r>
          </a:p>
          <a:p>
            <a:pPr algn="ctr" eaLnBrk="1" hangingPunct="1">
              <a:spcBef>
                <a:spcPct val="0"/>
              </a:spcBef>
              <a:buClrTx/>
              <a:buSzTx/>
              <a:buFontTx/>
              <a:buNone/>
            </a:pPr>
            <a:r>
              <a:rPr lang="en-US" altLang="en-US" sz="2800" dirty="0">
                <a:solidFill>
                  <a:schemeClr val="bg1"/>
                </a:solidFill>
                <a:ea typeface="Arial" panose="020B0604020202020204" pitchFamily="34" charset="0"/>
              </a:rPr>
              <a:t>a chance to view the video I sent</a:t>
            </a:r>
          </a:p>
          <a:p>
            <a:pPr algn="ctr" eaLnBrk="1" hangingPunct="1">
              <a:spcBef>
                <a:spcPct val="0"/>
              </a:spcBef>
              <a:buClrTx/>
              <a:buSzTx/>
              <a:buFontTx/>
              <a:buNone/>
            </a:pPr>
            <a:r>
              <a:rPr lang="en-US" altLang="en-US" sz="2800" dirty="0">
                <a:solidFill>
                  <a:schemeClr val="bg1"/>
                </a:solidFill>
                <a:ea typeface="Arial" panose="020B0604020202020204" pitchFamily="34" charset="0"/>
              </a:rPr>
              <a:t>on our latest tech upgrades.</a:t>
            </a:r>
          </a:p>
          <a:p>
            <a:pPr algn="ctr" eaLnBrk="1" hangingPunct="1">
              <a:spcBef>
                <a:spcPct val="0"/>
              </a:spcBef>
              <a:buClrTx/>
              <a:buSzTx/>
              <a:buFontTx/>
              <a:buNone/>
            </a:pPr>
            <a:r>
              <a:rPr lang="en-US" altLang="en-US" sz="2800" dirty="0">
                <a:solidFill>
                  <a:schemeClr val="bg1"/>
                </a:solidFill>
                <a:ea typeface="Arial" panose="020B0604020202020204" pitchFamily="34" charset="0"/>
              </a:rPr>
              <a:t>What do you think?</a:t>
            </a:r>
          </a:p>
        </p:txBody>
      </p:sp>
    </p:spTree>
    <p:extLst>
      <p:ext uri="{BB962C8B-B14F-4D97-AF65-F5344CB8AC3E}">
        <p14:creationId xmlns:p14="http://schemas.microsoft.com/office/powerpoint/2010/main" val="1820901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a:lstStyle/>
          <a:p>
            <a:fld id="{1B1CF60C-C85D-47C0-8597-E3BF95F18FA3}" type="slidenum">
              <a:rPr lang="en-US" smtClean="0"/>
              <a:t>78</a:t>
            </a:fld>
            <a:endParaRPr lang="en-US"/>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a:lstStyle/>
          <a:p>
            <a:pPr algn="l"/>
            <a:r>
              <a:rPr lang="en-US"/>
              <a:t>© The TRACOM Corporation. All Rights Reserved.</a:t>
            </a:r>
            <a:endParaRPr lang="en-US" dirty="0"/>
          </a:p>
        </p:txBody>
      </p:sp>
      <p:sp>
        <p:nvSpPr>
          <p:cNvPr id="7" name="Freeform: Shape 6">
            <a:extLst>
              <a:ext uri="{FF2B5EF4-FFF2-40B4-BE49-F238E27FC236}">
                <a16:creationId xmlns:a16="http://schemas.microsoft.com/office/drawing/2014/main" id="{CFE622C3-847F-41D7-B04C-A6134A57D229}"/>
              </a:ext>
            </a:extLst>
          </p:cNvPr>
          <p:cNvSpPr>
            <a:spLocks noChangeArrowheads="1"/>
          </p:cNvSpPr>
          <p:nvPr/>
        </p:nvSpPr>
        <p:spPr bwMode="gray">
          <a:xfrm flipH="1">
            <a:off x="534787" y="517488"/>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pPr>
            <a:r>
              <a:rPr lang="en-US" altLang="en-US" sz="2200" dirty="0">
                <a:solidFill>
                  <a:schemeClr val="tx2"/>
                </a:solidFill>
                <a:ea typeface="Arial" panose="020B0604020202020204" pitchFamily="34" charset="0"/>
              </a:rPr>
              <a:t>Hi! It’s a lot of change coming fast.</a:t>
            </a:r>
          </a:p>
          <a:p>
            <a:pPr algn="ctr" eaLnBrk="1" hangingPunct="1">
              <a:spcBef>
                <a:spcPct val="0"/>
              </a:spcBef>
              <a:buClrTx/>
              <a:buSzTx/>
              <a:buFontTx/>
              <a:buNone/>
            </a:pPr>
            <a:r>
              <a:rPr lang="en-US" altLang="en-US" sz="2200" dirty="0">
                <a:solidFill>
                  <a:schemeClr val="tx2"/>
                </a:solidFill>
                <a:ea typeface="Arial" panose="020B0604020202020204" pitchFamily="34" charset="0"/>
              </a:rPr>
              <a:t>My team will need training on the</a:t>
            </a:r>
          </a:p>
          <a:p>
            <a:pPr algn="ctr" eaLnBrk="1" hangingPunct="1">
              <a:spcBef>
                <a:spcPct val="0"/>
              </a:spcBef>
              <a:buClrTx/>
              <a:buSzTx/>
              <a:buFontTx/>
              <a:buNone/>
            </a:pPr>
            <a:r>
              <a:rPr lang="en-US" altLang="en-US" sz="2200" dirty="0">
                <a:solidFill>
                  <a:schemeClr val="tx2"/>
                </a:solidFill>
                <a:ea typeface="Arial" panose="020B0604020202020204" pitchFamily="34" charset="0"/>
              </a:rPr>
              <a:t>new features. Can you help us</a:t>
            </a:r>
          </a:p>
          <a:p>
            <a:pPr algn="ctr" eaLnBrk="1" hangingPunct="1">
              <a:spcBef>
                <a:spcPct val="0"/>
              </a:spcBef>
              <a:buClrTx/>
              <a:buSzTx/>
              <a:buFontTx/>
              <a:buNone/>
            </a:pPr>
            <a:r>
              <a:rPr lang="en-US" altLang="en-US" sz="2200" dirty="0">
                <a:solidFill>
                  <a:schemeClr val="tx2"/>
                </a:solidFill>
                <a:ea typeface="Arial" panose="020B0604020202020204" pitchFamily="34" charset="0"/>
              </a:rPr>
              <a:t>with that?</a:t>
            </a:r>
          </a:p>
        </p:txBody>
      </p:sp>
      <p:sp>
        <p:nvSpPr>
          <p:cNvPr id="8" name="Freeform: Shape 7">
            <a:extLst>
              <a:ext uri="{FF2B5EF4-FFF2-40B4-BE49-F238E27FC236}">
                <a16:creationId xmlns:a16="http://schemas.microsoft.com/office/drawing/2014/main" id="{E5501BC1-FD81-4902-B682-36F56A06959B}"/>
              </a:ext>
            </a:extLst>
          </p:cNvPr>
          <p:cNvSpPr>
            <a:spLocks noChangeArrowheads="1"/>
          </p:cNvSpPr>
          <p:nvPr/>
        </p:nvSpPr>
        <p:spPr bwMode="gray">
          <a:xfrm>
            <a:off x="538453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pPr>
            <a:r>
              <a:rPr lang="en-US" altLang="en-US" sz="2200" dirty="0">
                <a:solidFill>
                  <a:schemeClr val="bg1"/>
                </a:solidFill>
                <a:ea typeface="Arial" panose="020B0604020202020204" pitchFamily="34" charset="0"/>
              </a:rPr>
              <a:t>It looks like a lot of change, but these</a:t>
            </a:r>
          </a:p>
          <a:p>
            <a:pPr algn="ctr" eaLnBrk="1" hangingPunct="1">
              <a:spcBef>
                <a:spcPct val="0"/>
              </a:spcBef>
              <a:buClrTx/>
              <a:buSzTx/>
              <a:buFontTx/>
              <a:buNone/>
            </a:pPr>
            <a:r>
              <a:rPr lang="en-US" altLang="en-US" sz="2200" dirty="0">
                <a:solidFill>
                  <a:schemeClr val="bg1"/>
                </a:solidFill>
                <a:ea typeface="Arial" panose="020B0604020202020204" pitchFamily="34" charset="0"/>
              </a:rPr>
              <a:t>upgrades will help your team collaborate</a:t>
            </a:r>
          </a:p>
          <a:p>
            <a:pPr algn="ctr" eaLnBrk="1" hangingPunct="1">
              <a:spcBef>
                <a:spcPct val="0"/>
              </a:spcBef>
              <a:buClrTx/>
              <a:buSzTx/>
              <a:buFontTx/>
              <a:buNone/>
            </a:pPr>
            <a:r>
              <a:rPr lang="en-US" altLang="en-US" sz="2200" dirty="0">
                <a:solidFill>
                  <a:schemeClr val="bg1"/>
                </a:solidFill>
                <a:ea typeface="Arial" panose="020B0604020202020204" pitchFamily="34" charset="0"/>
              </a:rPr>
              <a:t>better. I’ll work on a plan for training your</a:t>
            </a:r>
          </a:p>
          <a:p>
            <a:pPr algn="ctr" eaLnBrk="1" hangingPunct="1">
              <a:spcBef>
                <a:spcPct val="0"/>
              </a:spcBef>
              <a:buClrTx/>
              <a:buSzTx/>
              <a:buFontTx/>
              <a:buNone/>
            </a:pPr>
            <a:r>
              <a:rPr lang="en-US" altLang="en-US" sz="2200" dirty="0">
                <a:solidFill>
                  <a:schemeClr val="bg1"/>
                </a:solidFill>
                <a:ea typeface="Arial" panose="020B0604020202020204" pitchFamily="34" charset="0"/>
              </a:rPr>
              <a:t>team and will be available in case</a:t>
            </a:r>
          </a:p>
          <a:p>
            <a:pPr algn="ctr" eaLnBrk="1" hangingPunct="1">
              <a:spcBef>
                <a:spcPct val="0"/>
              </a:spcBef>
              <a:buClrTx/>
              <a:buSzTx/>
              <a:buFontTx/>
              <a:buNone/>
            </a:pPr>
            <a:r>
              <a:rPr lang="en-US" altLang="en-US" sz="2200" dirty="0">
                <a:solidFill>
                  <a:schemeClr val="bg1"/>
                </a:solidFill>
                <a:ea typeface="Arial" panose="020B0604020202020204" pitchFamily="34" charset="0"/>
              </a:rPr>
              <a:t>any issues come up.</a:t>
            </a:r>
          </a:p>
          <a:p>
            <a:pPr algn="ctr" eaLnBrk="1" hangingPunct="1">
              <a:spcBef>
                <a:spcPct val="0"/>
              </a:spcBef>
              <a:buClrTx/>
              <a:buSzTx/>
              <a:buFontTx/>
              <a:buNone/>
            </a:pPr>
            <a:r>
              <a:rPr lang="en-US" altLang="en-US" sz="2200" dirty="0">
                <a:solidFill>
                  <a:schemeClr val="bg1"/>
                </a:solidFill>
                <a:ea typeface="Arial" panose="020B0604020202020204" pitchFamily="34" charset="0"/>
              </a:rPr>
              <a:t>I’m here for you and the team!</a:t>
            </a:r>
          </a:p>
        </p:txBody>
      </p:sp>
    </p:spTree>
    <p:extLst>
      <p:ext uri="{BB962C8B-B14F-4D97-AF65-F5344CB8AC3E}">
        <p14:creationId xmlns:p14="http://schemas.microsoft.com/office/powerpoint/2010/main" val="505241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816229-3235-204D-9579-93BE0D538BDD}"/>
              </a:ext>
            </a:extLst>
          </p:cNvPr>
          <p:cNvSpPr>
            <a:spLocks noGrp="1"/>
          </p:cNvSpPr>
          <p:nvPr>
            <p:ph type="sldNum" sz="quarter" idx="12"/>
          </p:nvPr>
        </p:nvSpPr>
        <p:spPr bwMode="gray"/>
        <p:txBody>
          <a:bodyPr/>
          <a:lstStyle/>
          <a:p>
            <a:fld id="{1B1CF60C-C85D-47C0-8597-E3BF95F18FA3}" type="slidenum">
              <a:rPr lang="en-US" smtClean="0"/>
              <a:t>79</a:t>
            </a:fld>
            <a:endParaRPr lang="en-US"/>
          </a:p>
        </p:txBody>
      </p:sp>
      <p:sp>
        <p:nvSpPr>
          <p:cNvPr id="6" name="Footer Placeholder 5">
            <a:extLst>
              <a:ext uri="{FF2B5EF4-FFF2-40B4-BE49-F238E27FC236}">
                <a16:creationId xmlns:a16="http://schemas.microsoft.com/office/drawing/2014/main" id="{F5D36494-A596-464E-B168-99E9F51221F7}"/>
              </a:ext>
            </a:extLst>
          </p:cNvPr>
          <p:cNvSpPr>
            <a:spLocks noGrp="1"/>
          </p:cNvSpPr>
          <p:nvPr>
            <p:ph type="ftr" sz="quarter" idx="13"/>
          </p:nvPr>
        </p:nvSpPr>
        <p:spPr bwMode="gray"/>
        <p:txBody>
          <a:bodyPr/>
          <a:lstStyle/>
          <a:p>
            <a:pPr algn="l"/>
            <a:r>
              <a:rPr lang="en-US"/>
              <a:t>© The TRACOM Corporation. All Rights Reserved.</a:t>
            </a:r>
            <a:endParaRPr lang="en-US" dirty="0"/>
          </a:p>
        </p:txBody>
      </p:sp>
      <p:sp>
        <p:nvSpPr>
          <p:cNvPr id="7" name="Freeform: Shape 6">
            <a:extLst>
              <a:ext uri="{FF2B5EF4-FFF2-40B4-BE49-F238E27FC236}">
                <a16:creationId xmlns:a16="http://schemas.microsoft.com/office/drawing/2014/main" id="{260AC26E-34E5-4219-86E7-E5BD8B09F052}"/>
              </a:ext>
            </a:extLst>
          </p:cNvPr>
          <p:cNvSpPr>
            <a:spLocks noChangeArrowheads="1"/>
          </p:cNvSpPr>
          <p:nvPr/>
        </p:nvSpPr>
        <p:spPr bwMode="gray">
          <a:xfrm flipH="1">
            <a:off x="534787" y="517488"/>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pPr>
            <a:r>
              <a:rPr lang="en-US" altLang="en-US" sz="2200" dirty="0">
                <a:solidFill>
                  <a:schemeClr val="tx2"/>
                </a:solidFill>
                <a:ea typeface="Arial" panose="020B0604020202020204" pitchFamily="34" charset="0"/>
              </a:rPr>
              <a:t>It’s exciting! I took a quick look </a:t>
            </a:r>
          </a:p>
          <a:p>
            <a:pPr algn="ctr" eaLnBrk="1" hangingPunct="1">
              <a:spcBef>
                <a:spcPct val="0"/>
              </a:spcBef>
              <a:buClrTx/>
              <a:buSzTx/>
              <a:buFontTx/>
              <a:buNone/>
            </a:pPr>
            <a:r>
              <a:rPr lang="en-US" altLang="en-US" sz="2200" dirty="0">
                <a:solidFill>
                  <a:schemeClr val="tx2"/>
                </a:solidFill>
                <a:ea typeface="Arial" panose="020B0604020202020204" pitchFamily="34" charset="0"/>
              </a:rPr>
              <a:t>and the new features look great! </a:t>
            </a:r>
          </a:p>
          <a:p>
            <a:pPr algn="ctr" eaLnBrk="1" hangingPunct="1">
              <a:spcBef>
                <a:spcPct val="0"/>
              </a:spcBef>
              <a:buClrTx/>
              <a:buSzTx/>
              <a:buFontTx/>
              <a:buNone/>
            </a:pPr>
            <a:r>
              <a:rPr lang="en-US" altLang="en-US" sz="2200" dirty="0">
                <a:solidFill>
                  <a:schemeClr val="tx2"/>
                </a:solidFill>
                <a:ea typeface="Arial" panose="020B0604020202020204" pitchFamily="34" charset="0"/>
              </a:rPr>
              <a:t>I’ll call you next week!</a:t>
            </a:r>
          </a:p>
        </p:txBody>
      </p:sp>
      <p:sp>
        <p:nvSpPr>
          <p:cNvPr id="8" name="Freeform: Shape 7">
            <a:extLst>
              <a:ext uri="{FF2B5EF4-FFF2-40B4-BE49-F238E27FC236}">
                <a16:creationId xmlns:a16="http://schemas.microsoft.com/office/drawing/2014/main" id="{BBB66D75-0082-483E-9E25-4E6411A2DE4E}"/>
              </a:ext>
            </a:extLst>
          </p:cNvPr>
          <p:cNvSpPr>
            <a:spLocks noChangeArrowheads="1"/>
          </p:cNvSpPr>
          <p:nvPr/>
        </p:nvSpPr>
        <p:spPr bwMode="gray">
          <a:xfrm>
            <a:off x="538453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pPr>
            <a:r>
              <a:rPr lang="en-US" altLang="en-US" sz="2200" dirty="0">
                <a:solidFill>
                  <a:schemeClr val="bg1"/>
                </a:solidFill>
                <a:ea typeface="Arial" panose="020B0604020202020204" pitchFamily="34" charset="0"/>
              </a:rPr>
              <a:t>Yeah, the </a:t>
            </a:r>
            <a:r>
              <a:rPr lang="en-US" altLang="en-US" sz="2200" dirty="0">
                <a:solidFill>
                  <a:schemeClr val="bg1"/>
                </a:solidFill>
              </a:rPr>
              <a:t>upgrades should work</a:t>
            </a:r>
          </a:p>
          <a:p>
            <a:pPr algn="ctr" eaLnBrk="1" hangingPunct="1">
              <a:spcBef>
                <a:spcPct val="0"/>
              </a:spcBef>
              <a:buClrTx/>
              <a:buSzTx/>
              <a:buFontTx/>
              <a:buNone/>
            </a:pPr>
            <a:r>
              <a:rPr lang="en-US" altLang="en-US" sz="2200" dirty="0">
                <a:solidFill>
                  <a:schemeClr val="bg1"/>
                </a:solidFill>
              </a:rPr>
              <a:t>pretty well. </a:t>
            </a:r>
            <a:r>
              <a:rPr lang="en-US" altLang="en-US" sz="2200" dirty="0">
                <a:solidFill>
                  <a:schemeClr val="bg1"/>
                </a:solidFill>
                <a:ea typeface="Arial" panose="020B0604020202020204" pitchFamily="34" charset="0"/>
              </a:rPr>
              <a:t>Talk to you later.</a:t>
            </a:r>
          </a:p>
        </p:txBody>
      </p:sp>
    </p:spTree>
    <p:extLst>
      <p:ext uri="{BB962C8B-B14F-4D97-AF65-F5344CB8AC3E}">
        <p14:creationId xmlns:p14="http://schemas.microsoft.com/office/powerpoint/2010/main" val="22771326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1143000" y="2316163"/>
            <a:ext cx="6877050" cy="1968499"/>
          </a:xfrm>
        </p:spPr>
        <p:txBody>
          <a:bodyPr/>
          <a:lstStyle/>
          <a:p>
            <a:r>
              <a:rPr lang="en-US" dirty="0">
                <a:solidFill>
                  <a:schemeClr val="accent2"/>
                </a:solidFill>
              </a:rPr>
              <a:t>Dimensions of Behavior</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a:xfrm>
            <a:off x="9291638" y="6380615"/>
            <a:ext cx="2743200" cy="282575"/>
          </a:xfrm>
        </p:spPr>
        <p:txBody>
          <a:bodyPr/>
          <a:lstStyle/>
          <a:p>
            <a:fld id="{1B1CF60C-C85D-47C0-8597-E3BF95F18FA3}" type="slidenum">
              <a:rPr lang="en-US" smtClean="0"/>
              <a:pPr/>
              <a:t>8</a:t>
            </a:fld>
            <a:endParaRPr lang="en-US"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a:xfrm>
            <a:off x="228600" y="6438900"/>
            <a:ext cx="7924800" cy="282575"/>
          </a:xfrm>
        </p:spPr>
        <p:txBody>
          <a:bodyPr/>
          <a:lstStyle/>
          <a:p>
            <a:pPr algn="l"/>
            <a:r>
              <a:rPr lang="en-US" dirty="0"/>
              <a:t>© The TRACOM Corporation. All Rights Reserved.</a:t>
            </a:r>
          </a:p>
        </p:txBody>
      </p:sp>
    </p:spTree>
    <p:extLst>
      <p:ext uri="{BB962C8B-B14F-4D97-AF65-F5344CB8AC3E}">
        <p14:creationId xmlns:p14="http://schemas.microsoft.com/office/powerpoint/2010/main" val="24435667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A8FDDC2-9747-6045-BD4F-C56208C71D84}"/>
              </a:ext>
            </a:extLst>
          </p:cNvPr>
          <p:cNvSpPr>
            <a:spLocks noGrp="1"/>
          </p:cNvSpPr>
          <p:nvPr>
            <p:ph type="sldNum" sz="quarter" idx="12"/>
          </p:nvPr>
        </p:nvSpPr>
        <p:spPr/>
        <p:txBody>
          <a:bodyPr/>
          <a:lstStyle/>
          <a:p>
            <a:fld id="{1B1CF60C-C85D-47C0-8597-E3BF95F18FA3}" type="slidenum">
              <a:rPr lang="en-US" smtClean="0"/>
              <a:t>80</a:t>
            </a:fld>
            <a:endParaRPr lang="en-US"/>
          </a:p>
        </p:txBody>
      </p:sp>
      <p:sp>
        <p:nvSpPr>
          <p:cNvPr id="6" name="Footer Placeholder 5">
            <a:extLst>
              <a:ext uri="{FF2B5EF4-FFF2-40B4-BE49-F238E27FC236}">
                <a16:creationId xmlns:a16="http://schemas.microsoft.com/office/drawing/2014/main" id="{BDEF8FE2-1DEE-4B4C-BE6F-6006EBB50396}"/>
              </a:ext>
            </a:extLst>
          </p:cNvPr>
          <p:cNvSpPr>
            <a:spLocks noGrp="1"/>
          </p:cNvSpPr>
          <p:nvPr>
            <p:ph type="ftr" sz="quarter" idx="13"/>
          </p:nvPr>
        </p:nvSpPr>
        <p:spPr/>
        <p:txBody>
          <a:bodyPr/>
          <a:lstStyle/>
          <a:p>
            <a:pPr algn="l"/>
            <a:r>
              <a:rPr lang="en-US"/>
              <a:t>© The TRACOM Corporation. All Rights Reserved.</a:t>
            </a:r>
            <a:endParaRPr lang="en-US" dirty="0"/>
          </a:p>
        </p:txBody>
      </p:sp>
      <p:sp>
        <p:nvSpPr>
          <p:cNvPr id="7" name="Freeform: Shape 6">
            <a:extLst>
              <a:ext uri="{FF2B5EF4-FFF2-40B4-BE49-F238E27FC236}">
                <a16:creationId xmlns:a16="http://schemas.microsoft.com/office/drawing/2014/main" id="{9C021503-4A02-4D86-971E-196FC9F61DC8}"/>
              </a:ext>
            </a:extLst>
          </p:cNvPr>
          <p:cNvSpPr>
            <a:spLocks noChangeArrowheads="1"/>
          </p:cNvSpPr>
          <p:nvPr/>
        </p:nvSpPr>
        <p:spPr bwMode="auto">
          <a:xfrm flipH="1">
            <a:off x="534787" y="517488"/>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pPr>
            <a:r>
              <a:rPr lang="en-US" altLang="en-US" sz="2200" dirty="0">
                <a:solidFill>
                  <a:schemeClr val="tx2"/>
                </a:solidFill>
                <a:ea typeface="Arial" panose="020B0604020202020204" pitchFamily="34" charset="0"/>
              </a:rPr>
              <a:t>I think the new upgrades will help us be</a:t>
            </a:r>
          </a:p>
          <a:p>
            <a:pPr algn="ctr" eaLnBrk="1" hangingPunct="1">
              <a:spcBef>
                <a:spcPct val="0"/>
              </a:spcBef>
              <a:buClrTx/>
              <a:buSzTx/>
              <a:buFontTx/>
              <a:buNone/>
            </a:pPr>
            <a:r>
              <a:rPr lang="en-US" altLang="en-US" sz="2200" dirty="0">
                <a:solidFill>
                  <a:schemeClr val="tx2"/>
                </a:solidFill>
                <a:ea typeface="Arial" panose="020B0604020202020204" pitchFamily="34" charset="0"/>
              </a:rPr>
              <a:t>more efficient and save some effort.</a:t>
            </a:r>
          </a:p>
          <a:p>
            <a:pPr algn="ctr" eaLnBrk="1" hangingPunct="1">
              <a:spcBef>
                <a:spcPct val="0"/>
              </a:spcBef>
              <a:buClrTx/>
              <a:buSzTx/>
              <a:buFontTx/>
              <a:buNone/>
            </a:pPr>
            <a:r>
              <a:rPr lang="en-US" altLang="en-US" sz="2200" dirty="0">
                <a:solidFill>
                  <a:schemeClr val="tx2"/>
                </a:solidFill>
                <a:ea typeface="Arial" panose="020B0604020202020204" pitchFamily="34" charset="0"/>
              </a:rPr>
              <a:t>However, before we adapt the new release,</a:t>
            </a:r>
          </a:p>
          <a:p>
            <a:pPr algn="ctr" eaLnBrk="1" hangingPunct="1">
              <a:spcBef>
                <a:spcPct val="0"/>
              </a:spcBef>
              <a:buClrTx/>
              <a:buSzTx/>
              <a:buFontTx/>
              <a:buNone/>
            </a:pPr>
            <a:r>
              <a:rPr lang="en-US" altLang="en-US" sz="2200" dirty="0">
                <a:solidFill>
                  <a:schemeClr val="tx2"/>
                </a:solidFill>
                <a:ea typeface="Arial" panose="020B0604020202020204" pitchFamily="34" charset="0"/>
              </a:rPr>
              <a:t>we’ll need to plan for my team to be trained.</a:t>
            </a:r>
          </a:p>
          <a:p>
            <a:pPr algn="ctr" eaLnBrk="1" hangingPunct="1">
              <a:spcBef>
                <a:spcPct val="0"/>
              </a:spcBef>
              <a:buClrTx/>
              <a:buSzTx/>
              <a:buFontTx/>
              <a:buNone/>
            </a:pPr>
            <a:r>
              <a:rPr lang="en-US" altLang="en-US" sz="2200" dirty="0">
                <a:solidFill>
                  <a:schemeClr val="tx2"/>
                </a:solidFill>
                <a:ea typeface="Arial" panose="020B0604020202020204" pitchFamily="34" charset="0"/>
              </a:rPr>
              <a:t>Do you have a process in place for this?</a:t>
            </a:r>
          </a:p>
        </p:txBody>
      </p:sp>
      <p:sp>
        <p:nvSpPr>
          <p:cNvPr id="8" name="Freeform: Shape 7">
            <a:extLst>
              <a:ext uri="{FF2B5EF4-FFF2-40B4-BE49-F238E27FC236}">
                <a16:creationId xmlns:a16="http://schemas.microsoft.com/office/drawing/2014/main" id="{161D621B-25C0-4251-9AA4-AAF59CD19678}"/>
              </a:ext>
            </a:extLst>
          </p:cNvPr>
          <p:cNvSpPr>
            <a:spLocks noChangeArrowheads="1"/>
          </p:cNvSpPr>
          <p:nvPr/>
        </p:nvSpPr>
        <p:spPr bwMode="auto">
          <a:xfrm>
            <a:off x="538453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pPr>
            <a:r>
              <a:rPr lang="en-US" altLang="en-US" sz="2200" dirty="0">
                <a:solidFill>
                  <a:schemeClr val="bg1"/>
                </a:solidFill>
                <a:ea typeface="Arial" panose="020B0604020202020204" pitchFamily="34" charset="0"/>
              </a:rPr>
              <a:t>We’ve tested the upgrades and they show a</a:t>
            </a:r>
          </a:p>
          <a:p>
            <a:pPr algn="ctr" eaLnBrk="1" hangingPunct="1">
              <a:spcBef>
                <a:spcPct val="0"/>
              </a:spcBef>
              <a:buClrTx/>
              <a:buSzTx/>
              <a:buFontTx/>
              <a:buNone/>
            </a:pPr>
            <a:r>
              <a:rPr lang="en-US" altLang="en-US" sz="2200" dirty="0">
                <a:solidFill>
                  <a:schemeClr val="bg1"/>
                </a:solidFill>
              </a:rPr>
              <a:t>significant performance improvement</a:t>
            </a:r>
            <a:r>
              <a:rPr lang="en-US" altLang="en-US" sz="2200" dirty="0">
                <a:solidFill>
                  <a:schemeClr val="bg1"/>
                </a:solidFill>
                <a:ea typeface="Arial" panose="020B0604020202020204" pitchFamily="34" charset="0"/>
              </a:rPr>
              <a:t>.</a:t>
            </a:r>
          </a:p>
          <a:p>
            <a:pPr algn="ctr" eaLnBrk="1" hangingPunct="1">
              <a:spcBef>
                <a:spcPct val="0"/>
              </a:spcBef>
              <a:buClrTx/>
              <a:buSzTx/>
              <a:buFontTx/>
              <a:buNone/>
            </a:pPr>
            <a:r>
              <a:rPr lang="en-US" altLang="en-US" sz="2200" dirty="0">
                <a:solidFill>
                  <a:schemeClr val="bg1"/>
                </a:solidFill>
                <a:ea typeface="Arial" panose="020B0604020202020204" pitchFamily="34" charset="0"/>
              </a:rPr>
              <a:t>I will send that data to you, along with a</a:t>
            </a:r>
          </a:p>
          <a:p>
            <a:pPr algn="ctr" eaLnBrk="1" hangingPunct="1">
              <a:spcBef>
                <a:spcPct val="0"/>
              </a:spcBef>
              <a:buClrTx/>
              <a:buSzTx/>
              <a:buFontTx/>
              <a:buNone/>
            </a:pPr>
            <a:r>
              <a:rPr lang="en-US" altLang="en-US" sz="2200" dirty="0">
                <a:solidFill>
                  <a:schemeClr val="bg1"/>
                </a:solidFill>
              </a:rPr>
              <a:t>training agenda and available dates.</a:t>
            </a:r>
          </a:p>
          <a:p>
            <a:pPr algn="ctr" eaLnBrk="1" hangingPunct="1">
              <a:spcBef>
                <a:spcPct val="0"/>
              </a:spcBef>
              <a:buClrTx/>
              <a:buSzTx/>
              <a:buFontTx/>
              <a:buNone/>
            </a:pPr>
            <a:r>
              <a:rPr lang="en-US" altLang="en-US" sz="2200" dirty="0">
                <a:solidFill>
                  <a:schemeClr val="bg1"/>
                </a:solidFill>
                <a:ea typeface="Arial" panose="020B0604020202020204" pitchFamily="34" charset="0"/>
              </a:rPr>
              <a:t>Let me know how else I can help.</a:t>
            </a:r>
          </a:p>
        </p:txBody>
      </p:sp>
    </p:spTree>
    <p:extLst>
      <p:ext uri="{BB962C8B-B14F-4D97-AF65-F5344CB8AC3E}">
        <p14:creationId xmlns:p14="http://schemas.microsoft.com/office/powerpoint/2010/main" val="2238583450"/>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03B841F-8F49-BC44-91A4-890ABC183698}"/>
              </a:ext>
            </a:extLst>
          </p:cNvPr>
          <p:cNvSpPr>
            <a:spLocks noGrp="1"/>
          </p:cNvSpPr>
          <p:nvPr>
            <p:ph type="sldNum" sz="quarter" idx="12"/>
          </p:nvPr>
        </p:nvSpPr>
        <p:spPr bwMode="gray"/>
        <p:txBody>
          <a:bodyPr/>
          <a:lstStyle/>
          <a:p>
            <a:fld id="{1B1CF60C-C85D-47C0-8597-E3BF95F18FA3}" type="slidenum">
              <a:rPr lang="en-US" smtClean="0"/>
              <a:t>81</a:t>
            </a:fld>
            <a:endParaRPr lang="en-US"/>
          </a:p>
        </p:txBody>
      </p:sp>
      <p:sp>
        <p:nvSpPr>
          <p:cNvPr id="6" name="Footer Placeholder 5">
            <a:extLst>
              <a:ext uri="{FF2B5EF4-FFF2-40B4-BE49-F238E27FC236}">
                <a16:creationId xmlns:a16="http://schemas.microsoft.com/office/drawing/2014/main" id="{474B1028-679C-4C43-8BD6-2AA1085BED07}"/>
              </a:ext>
            </a:extLst>
          </p:cNvPr>
          <p:cNvSpPr>
            <a:spLocks noGrp="1"/>
          </p:cNvSpPr>
          <p:nvPr>
            <p:ph type="ftr" sz="quarter" idx="13"/>
          </p:nvPr>
        </p:nvSpPr>
        <p:spPr bwMode="gray"/>
        <p:txBody>
          <a:bodyPr/>
          <a:lstStyle/>
          <a:p>
            <a:pPr algn="l"/>
            <a:r>
              <a:rPr lang="en-US"/>
              <a:t>© The TRACOM Corporation. All Rights Reserved.</a:t>
            </a:r>
            <a:endParaRPr lang="en-US" dirty="0"/>
          </a:p>
        </p:txBody>
      </p:sp>
      <p:sp>
        <p:nvSpPr>
          <p:cNvPr id="7" name="Freeform: Shape 6">
            <a:extLst>
              <a:ext uri="{FF2B5EF4-FFF2-40B4-BE49-F238E27FC236}">
                <a16:creationId xmlns:a16="http://schemas.microsoft.com/office/drawing/2014/main" id="{30279267-F4AD-4E37-AC51-FCAF366623A8}"/>
              </a:ext>
            </a:extLst>
          </p:cNvPr>
          <p:cNvSpPr>
            <a:spLocks noChangeArrowheads="1"/>
          </p:cNvSpPr>
          <p:nvPr/>
        </p:nvSpPr>
        <p:spPr bwMode="gray">
          <a:xfrm flipH="1">
            <a:off x="534787" y="517488"/>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pPr>
            <a:r>
              <a:rPr lang="en-US" altLang="en-US" sz="2200" dirty="0">
                <a:solidFill>
                  <a:schemeClr val="tx2"/>
                </a:solidFill>
                <a:ea typeface="Arial" panose="020B0604020202020204" pitchFamily="34" charset="0"/>
              </a:rPr>
              <a:t>Looks good.</a:t>
            </a:r>
            <a:br>
              <a:rPr lang="en-US" altLang="en-US" sz="2200" dirty="0">
                <a:solidFill>
                  <a:schemeClr val="tx2"/>
                </a:solidFill>
                <a:ea typeface="Arial" panose="020B0604020202020204" pitchFamily="34" charset="0"/>
              </a:rPr>
            </a:br>
            <a:r>
              <a:rPr lang="en-US" altLang="en-US" sz="2200" dirty="0">
                <a:solidFill>
                  <a:schemeClr val="tx2"/>
                </a:solidFill>
                <a:ea typeface="Arial" panose="020B0604020202020204" pitchFamily="34" charset="0"/>
              </a:rPr>
              <a:t>I’ll call you when I’m ready to implement.</a:t>
            </a:r>
          </a:p>
        </p:txBody>
      </p:sp>
      <p:sp>
        <p:nvSpPr>
          <p:cNvPr id="8" name="Freeform: Shape 7">
            <a:extLst>
              <a:ext uri="{FF2B5EF4-FFF2-40B4-BE49-F238E27FC236}">
                <a16:creationId xmlns:a16="http://schemas.microsoft.com/office/drawing/2014/main" id="{BD0F157A-8715-4265-B344-3042DBCC44C7}"/>
              </a:ext>
            </a:extLst>
          </p:cNvPr>
          <p:cNvSpPr>
            <a:spLocks noChangeArrowheads="1"/>
          </p:cNvSpPr>
          <p:nvPr/>
        </p:nvSpPr>
        <p:spPr bwMode="gray">
          <a:xfrm>
            <a:off x="538453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pPr>
            <a:r>
              <a:rPr lang="en-US" altLang="en-US" sz="2200" dirty="0">
                <a:solidFill>
                  <a:schemeClr val="bg1"/>
                </a:solidFill>
                <a:ea typeface="Arial" panose="020B0604020202020204" pitchFamily="34" charset="0"/>
              </a:rPr>
              <a:t>OK.</a:t>
            </a:r>
          </a:p>
        </p:txBody>
      </p:sp>
    </p:spTree>
    <p:extLst>
      <p:ext uri="{BB962C8B-B14F-4D97-AF65-F5344CB8AC3E}">
        <p14:creationId xmlns:p14="http://schemas.microsoft.com/office/powerpoint/2010/main" val="1702375800"/>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p:txBody>
          <a:bodyPr/>
          <a:lstStyle/>
          <a:p>
            <a:r>
              <a:rPr lang="en-US" dirty="0">
                <a:solidFill>
                  <a:schemeClr val="accent2"/>
                </a:solidFill>
              </a:rPr>
              <a:t>Next Steps</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p:txBody>
          <a:bodyPr/>
          <a:lstStyle/>
          <a:p>
            <a:pPr>
              <a:lnSpc>
                <a:spcPct val="90000"/>
              </a:lnSpc>
              <a:spcAft>
                <a:spcPts val="1200"/>
              </a:spcAft>
            </a:pPr>
            <a:r>
              <a:rPr lang="en-US" altLang="en-US" sz="2400" dirty="0">
                <a:ea typeface="Arial" panose="020B0604020202020204" pitchFamily="34" charset="0"/>
              </a:rPr>
              <a:t>Practice Versatility! Keep your Action Plan nearby for reference.</a:t>
            </a:r>
          </a:p>
          <a:p>
            <a:pPr>
              <a:lnSpc>
                <a:spcPct val="90000"/>
              </a:lnSpc>
              <a:spcAft>
                <a:spcPts val="1200"/>
              </a:spcAft>
            </a:pPr>
            <a:r>
              <a:rPr lang="en-US" altLang="en-US" dirty="0">
                <a:ea typeface="Arial" panose="020B0604020202020204" pitchFamily="34" charset="0"/>
              </a:rPr>
              <a:t>SOCIAL STYLE Navigator has advice on many sales situations, along with additional resources.</a:t>
            </a:r>
          </a:p>
          <a:p>
            <a:pPr>
              <a:lnSpc>
                <a:spcPct val="90000"/>
              </a:lnSpc>
              <a:spcAft>
                <a:spcPts val="1200"/>
              </a:spcAft>
            </a:pPr>
            <a:r>
              <a:rPr lang="en-US" altLang="en-US" sz="2400" dirty="0">
                <a:ea typeface="Arial" panose="020B0604020202020204" pitchFamily="34" charset="0"/>
              </a:rPr>
              <a:t>SOCIAL STYLE Passport allows you to see how</a:t>
            </a:r>
            <a:r>
              <a:rPr lang="en-US" altLang="en-US" dirty="0">
                <a:ea typeface="Arial" panose="020B0604020202020204" pitchFamily="34" charset="0"/>
              </a:rPr>
              <a:t> you would profile in another country.</a:t>
            </a:r>
            <a:endParaRPr lang="en-US" altLang="en-US" sz="2400" dirty="0">
              <a:ea typeface="Arial" panose="020B0604020202020204" pitchFamily="34" charset="0"/>
            </a:endParaRP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t>82</a:t>
            </a:fld>
            <a:endParaRPr lang="en-US"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a:lstStyle/>
          <a:p>
            <a:pPr algn="l"/>
            <a:r>
              <a:rPr lang="en-US"/>
              <a:t>© The TRACOM Corporation. All Rights Reserved.</a:t>
            </a:r>
            <a:endParaRPr lang="en-US" dirty="0"/>
          </a:p>
        </p:txBody>
      </p:sp>
    </p:spTree>
    <p:extLst>
      <p:ext uri="{BB962C8B-B14F-4D97-AF65-F5344CB8AC3E}">
        <p14:creationId xmlns:p14="http://schemas.microsoft.com/office/powerpoint/2010/main" val="1846666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0FB6E4CC-711A-4CAB-9005-F71146F92CF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085" b="91017" l="24269" r="75731">
                        <a14:foregroundMark x1="26395" y1="10169" x2="26484" y2="74746"/>
                        <a14:foregroundMark x1="26484" y1="74746" x2="72453" y2="72203"/>
                        <a14:foregroundMark x1="72453" y1="72203" x2="73694" y2="11017"/>
                        <a14:foregroundMark x1="73694" y1="11017" x2="31355" y2="8983"/>
                        <a14:foregroundMark x1="31355" y1="8983" x2="27015" y2="14407"/>
                        <a14:foregroundMark x1="27015" y1="14407" x2="30381" y2="42712"/>
                        <a14:foregroundMark x1="30381" y1="42712" x2="36404" y2="61017"/>
                        <a14:foregroundMark x1="36404" y1="61017" x2="48539" y2="57797"/>
                        <a14:foregroundMark x1="48539" y1="57797" x2="46147" y2="87797"/>
                        <a14:foregroundMark x1="46147" y1="87797" x2="53499" y2="91017"/>
                        <a14:foregroundMark x1="25066" y1="12034" x2="25598" y2="73729"/>
                        <a14:foregroundMark x1="26926" y1="9153" x2="38884" y2="9831"/>
                        <a14:foregroundMark x1="38884" y1="9831" x2="70771" y2="8814"/>
                        <a14:foregroundMark x1="70771" y1="8814" x2="74845" y2="9322"/>
                        <a14:foregroundMark x1="74668" y1="15085" x2="73871" y2="75085"/>
                        <a14:foregroundMark x1="73871" y1="75085" x2="73871" y2="75085"/>
                        <a14:foregroundMark x1="35872" y1="51695" x2="29318" y2="70000"/>
                        <a14:foregroundMark x1="29318" y1="70000" x2="29318" y2="70000"/>
                        <a14:foregroundMark x1="25598" y1="52373" x2="25598" y2="70508"/>
                        <a14:foregroundMark x1="25598" y1="70508" x2="24978" y2="10339"/>
                        <a14:foregroundMark x1="24978" y1="10339" x2="27281" y2="7458"/>
                        <a14:foregroundMark x1="75642" y1="26610" x2="75819" y2="68475"/>
                        <a14:foregroundMark x1="75288" y1="74237" x2="74225" y2="77627"/>
                        <a14:foregroundMark x1="75642" y1="75593" x2="75731" y2="69322"/>
                        <a14:foregroundMark x1="33658" y1="6780" x2="54384" y2="5085"/>
                        <a14:foregroundMark x1="54384" y1="5085" x2="71302" y2="7119"/>
                        <a14:foregroundMark x1="52790" y1="37458" x2="39681" y2="67288"/>
                        <a14:foregroundMark x1="39681" y1="67288" x2="39681" y2="67288"/>
                        <a14:foregroundMark x1="32684" y1="65763" x2="48804" y2="65763"/>
                        <a14:foregroundMark x1="50221" y1="72712" x2="54119" y2="90000"/>
                        <a14:foregroundMark x1="44996" y1="66441" x2="29849" y2="67797"/>
                        <a14:foregroundMark x1="29849" y1="67797" x2="43844" y2="70508"/>
                        <a14:foregroundMark x1="43844" y1="70508" x2="44553" y2="71356"/>
                        <a14:foregroundMark x1="51639" y1="77119" x2="63596" y2="75763"/>
                        <a14:foregroundMark x1="63596" y1="75763" x2="73251" y2="77458"/>
                        <a14:foregroundMark x1="72099" y1="77119" x2="57130" y2="77458"/>
                        <a14:foregroundMark x1="39150" y1="77119" x2="27724" y2="77458"/>
                        <a14:foregroundMark x1="27724" y1="77458" x2="24358" y2="71695"/>
                        <a14:foregroundMark x1="24358" y1="71695" x2="25244" y2="6780"/>
                        <a14:foregroundMark x1="24269" y1="28136" x2="24712" y2="53898"/>
                        <a14:foregroundMark x1="24269" y1="45085" x2="24446" y2="55763"/>
                        <a14:foregroundMark x1="24446" y1="55763" x2="24181" y2="56102"/>
                        <a14:foregroundMark x1="25066" y1="7458" x2="40035" y2="6441"/>
                        <a14:foregroundMark x1="24535" y1="9492" x2="24269" y2="27458"/>
                        <a14:foregroundMark x1="24624" y1="48644" x2="24181" y2="61186"/>
                        <a14:foregroundMark x1="24181" y1="61186" x2="24535" y2="62542"/>
                      </a14:backgroundRemoval>
                    </a14:imgEffect>
                  </a14:imgLayer>
                </a14:imgProps>
              </a:ext>
              <a:ext uri="{28A0092B-C50C-407E-A947-70E740481C1C}">
                <a14:useLocalDpi xmlns:a14="http://schemas.microsoft.com/office/drawing/2010/main"/>
              </a:ext>
            </a:extLst>
          </a:blip>
          <a:srcRect l="23685" t="6181" r="23438"/>
          <a:stretch/>
        </p:blipFill>
        <p:spPr>
          <a:xfrm>
            <a:off x="1865087" y="2439534"/>
            <a:ext cx="2134791" cy="1978932"/>
          </a:xfrm>
          <a:prstGeom prst="rect">
            <a:avLst/>
          </a:prstGeom>
        </p:spPr>
      </p:pic>
      <p:sp>
        <p:nvSpPr>
          <p:cNvPr id="18" name="Title 17">
            <a:extLst>
              <a:ext uri="{FF2B5EF4-FFF2-40B4-BE49-F238E27FC236}">
                <a16:creationId xmlns:a16="http://schemas.microsoft.com/office/drawing/2014/main" id="{87B28D0F-8390-43B1-8F18-8DAFD914B991}"/>
              </a:ext>
            </a:extLst>
          </p:cNvPr>
          <p:cNvSpPr>
            <a:spLocks noGrp="1"/>
          </p:cNvSpPr>
          <p:nvPr>
            <p:ph type="title"/>
          </p:nvPr>
        </p:nvSpPr>
        <p:spPr/>
        <p:txBody>
          <a:bodyPr/>
          <a:lstStyle/>
          <a:p>
            <a:r>
              <a:rPr lang="en-US" altLang="en-US" sz="3200" dirty="0">
                <a:solidFill>
                  <a:srgbClr val="00558C"/>
                </a:solidFill>
                <a:ea typeface="Arial" panose="020B0604020202020204" pitchFamily="34" charset="0"/>
              </a:rPr>
              <a:t>SOCIAL STYLE Navigator</a:t>
            </a:r>
            <a:r>
              <a:rPr lang="en-US" altLang="en-US" sz="2800" baseline="30000" dirty="0">
                <a:solidFill>
                  <a:srgbClr val="00558C"/>
                </a:solidFill>
                <a:ea typeface="Arial" panose="020B0604020202020204" pitchFamily="34" charset="0"/>
              </a:rPr>
              <a:t>®</a:t>
            </a:r>
            <a:endParaRPr lang="en-US" baseline="30000" dirty="0"/>
          </a:p>
        </p:txBody>
      </p:sp>
      <p:sp>
        <p:nvSpPr>
          <p:cNvPr id="6" name="Slide Number Placeholder 5">
            <a:extLst>
              <a:ext uri="{FF2B5EF4-FFF2-40B4-BE49-F238E27FC236}">
                <a16:creationId xmlns:a16="http://schemas.microsoft.com/office/drawing/2014/main" id="{DD382180-6F8E-428C-A3C2-97D153614115}"/>
              </a:ext>
            </a:extLst>
          </p:cNvPr>
          <p:cNvSpPr>
            <a:spLocks noGrp="1"/>
          </p:cNvSpPr>
          <p:nvPr>
            <p:ph type="sldNum" sz="quarter" idx="12"/>
          </p:nvPr>
        </p:nvSpPr>
        <p:spPr/>
        <p:txBody>
          <a:bodyPr/>
          <a:lstStyle/>
          <a:p>
            <a:fld id="{1B1CF60C-C85D-47C0-8597-E3BF95F18FA3}" type="slidenum">
              <a:rPr lang="en-US" smtClean="0"/>
              <a:pPr/>
              <a:t>83</a:t>
            </a:fld>
            <a:endParaRPr lang="en-US"/>
          </a:p>
        </p:txBody>
      </p:sp>
      <p:sp>
        <p:nvSpPr>
          <p:cNvPr id="5" name="Footer Placeholder 4">
            <a:extLst>
              <a:ext uri="{FF2B5EF4-FFF2-40B4-BE49-F238E27FC236}">
                <a16:creationId xmlns:a16="http://schemas.microsoft.com/office/drawing/2014/main" id="{18690993-6F51-43DB-A850-F20275602121}"/>
              </a:ext>
            </a:extLst>
          </p:cNvPr>
          <p:cNvSpPr>
            <a:spLocks noGrp="1"/>
          </p:cNvSpPr>
          <p:nvPr>
            <p:ph type="ftr" sz="quarter" idx="13"/>
          </p:nvPr>
        </p:nvSpPr>
        <p:spPr/>
        <p:txBody>
          <a:bodyPr/>
          <a:lstStyle/>
          <a:p>
            <a:r>
              <a:rPr lang="en-US" dirty="0"/>
              <a:t>© The TRACOM Corporation. All Rights Reserved.</a:t>
            </a:r>
          </a:p>
        </p:txBody>
      </p:sp>
      <p:sp>
        <p:nvSpPr>
          <p:cNvPr id="21" name="Text Placeholder 20">
            <a:extLst>
              <a:ext uri="{FF2B5EF4-FFF2-40B4-BE49-F238E27FC236}">
                <a16:creationId xmlns:a16="http://schemas.microsoft.com/office/drawing/2014/main" id="{0F08A37D-E0B2-4FA1-AB1D-2BBEAC10F392}"/>
              </a:ext>
            </a:extLst>
          </p:cNvPr>
          <p:cNvSpPr>
            <a:spLocks noGrp="1"/>
          </p:cNvSpPr>
          <p:nvPr>
            <p:ph type="body" sz="quarter" idx="15"/>
          </p:nvPr>
        </p:nvSpPr>
        <p:spPr/>
        <p:txBody>
          <a:bodyPr/>
          <a:lstStyle/>
          <a:p>
            <a:r>
              <a:rPr lang="en-US" dirty="0"/>
              <a:t>SOCIAL STYLE Navigator</a:t>
            </a:r>
            <a:r>
              <a:rPr lang="en-US" baseline="30000" dirty="0"/>
              <a:t>® </a:t>
            </a:r>
            <a:r>
              <a:rPr lang="en-US" dirty="0"/>
              <a:t>is a registered trademark of TRACOM Corporation </a:t>
            </a:r>
          </a:p>
        </p:txBody>
      </p:sp>
      <p:sp>
        <p:nvSpPr>
          <p:cNvPr id="31" name="Content Placeholder 30">
            <a:extLst>
              <a:ext uri="{FF2B5EF4-FFF2-40B4-BE49-F238E27FC236}">
                <a16:creationId xmlns:a16="http://schemas.microsoft.com/office/drawing/2014/main" id="{F9E409D8-FA49-411C-9003-35795CA89ED5}"/>
              </a:ext>
            </a:extLst>
          </p:cNvPr>
          <p:cNvSpPr>
            <a:spLocks noGrp="1"/>
          </p:cNvSpPr>
          <p:nvPr>
            <p:ph idx="1"/>
          </p:nvPr>
        </p:nvSpPr>
        <p:spPr>
          <a:xfrm>
            <a:off x="5638799" y="2316163"/>
            <a:ext cx="6324599" cy="3628308"/>
          </a:xfrm>
        </p:spPr>
        <p:txBody>
          <a:bodyPr/>
          <a:lstStyle/>
          <a:p>
            <a:r>
              <a:rPr lang="en-US" b="1" dirty="0"/>
              <a:t>SOCIAL STYLE Estimator</a:t>
            </a:r>
            <a:br>
              <a:rPr lang="en-US" dirty="0"/>
            </a:br>
            <a:r>
              <a:rPr lang="en-US" dirty="0"/>
              <a:t>A brief survey that estimates the Style of others</a:t>
            </a:r>
          </a:p>
          <a:p>
            <a:r>
              <a:rPr lang="en-US" b="1" dirty="0"/>
              <a:t>SOCIAL STYLE Advisor </a:t>
            </a:r>
          </a:p>
          <a:p>
            <a:pPr lvl="1"/>
            <a:r>
              <a:rPr lang="en-US" dirty="0"/>
              <a:t>Prep for meetings, negotiations, presentations</a:t>
            </a:r>
          </a:p>
          <a:p>
            <a:pPr lvl="1"/>
            <a:r>
              <a:rPr lang="en-US" dirty="0"/>
              <a:t>Style &amp; Versatility best practices for many situations</a:t>
            </a:r>
          </a:p>
          <a:p>
            <a:pPr>
              <a:buNone/>
            </a:pPr>
            <a:r>
              <a:rPr lang="en-US" b="1" dirty="0"/>
              <a:t>eLearning Modules</a:t>
            </a:r>
            <a:br>
              <a:rPr lang="en-US" dirty="0"/>
            </a:br>
            <a:r>
              <a:rPr lang="en-US" dirty="0"/>
              <a:t>Apply Style concepts to teams, managing conflict and coaching</a:t>
            </a:r>
          </a:p>
        </p:txBody>
      </p:sp>
      <p:pic>
        <p:nvPicPr>
          <p:cNvPr id="7" name="Picture 6" descr="Graphical user interface, application&#10;&#10;Description automatically generated">
            <a:extLst>
              <a:ext uri="{FF2B5EF4-FFF2-40B4-BE49-F238E27FC236}">
                <a16:creationId xmlns:a16="http://schemas.microsoft.com/office/drawing/2014/main" id="{E58D45B3-280C-D542-9E5F-14F268840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160629"/>
            <a:ext cx="5217160" cy="3130296"/>
          </a:xfrm>
          <a:prstGeom prst="rect">
            <a:avLst/>
          </a:prstGeom>
        </p:spPr>
      </p:pic>
    </p:spTree>
    <p:extLst>
      <p:ext uri="{BB962C8B-B14F-4D97-AF65-F5344CB8AC3E}">
        <p14:creationId xmlns:p14="http://schemas.microsoft.com/office/powerpoint/2010/main" val="448010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228600"/>
            <a:ext cx="5146674" cy="1009650"/>
          </a:xfrm>
        </p:spPr>
        <p:txBody>
          <a:bodyPr/>
          <a:lstStyle/>
          <a:p>
            <a:r>
              <a:rPr lang="en-US" dirty="0"/>
              <a:t>SOCIAL STYLE</a:t>
            </a:r>
            <a:br>
              <a:rPr lang="en-US" dirty="0"/>
            </a:br>
            <a:r>
              <a:rPr lang="en-US" dirty="0"/>
              <a:t>Navigator</a:t>
            </a:r>
            <a:r>
              <a:rPr lang="en-US" altLang="en-US" baseline="30000" dirty="0"/>
              <a:t>®</a:t>
            </a:r>
            <a:r>
              <a:rPr lang="en-US" dirty="0"/>
              <a:t> Access</a:t>
            </a:r>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4119129" cy="3628308"/>
          </a:xfrm>
        </p:spPr>
        <p:txBody>
          <a:bodyPr/>
          <a:lstStyle/>
          <a:p>
            <a:r>
              <a:rPr lang="en-US" dirty="0"/>
              <a:t>Available through tracomlearning.com</a:t>
            </a:r>
          </a:p>
          <a:p>
            <a:endParaRPr lang="en-US" dirty="0"/>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84</a:t>
            </a:fld>
            <a:endParaRPr lang="en-US"/>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dirty="0"/>
              <a:t>© The TRACOM Corporation. All Rights Reserved.</a:t>
            </a:r>
          </a:p>
        </p:txBody>
      </p:sp>
      <p:pic>
        <p:nvPicPr>
          <p:cNvPr id="9" name="Picture 8" descr="Graphical user interface, text&#10;&#10;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900" y="136525"/>
            <a:ext cx="11049000" cy="6629400"/>
          </a:xfrm>
          <a:prstGeom prst="rect">
            <a:avLst/>
          </a:prstGeom>
        </p:spPr>
      </p:pic>
    </p:spTree>
    <p:extLst>
      <p:ext uri="{BB962C8B-B14F-4D97-AF65-F5344CB8AC3E}">
        <p14:creationId xmlns:p14="http://schemas.microsoft.com/office/powerpoint/2010/main" val="3446298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85</a:t>
            </a:fld>
            <a:endParaRPr lang="en-US"/>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dirty="0"/>
              <a:t>© The TRACOM Corporation. All Rights Reserved.</a:t>
            </a:r>
          </a:p>
        </p:txBody>
      </p:sp>
      <p:pic>
        <p:nvPicPr>
          <p:cNvPr id="3" name="Picture 2" descr="A picture containing text, electronics, screenshot, display&#10;&#10;Description automatically generated">
            <a:extLst>
              <a:ext uri="{FF2B5EF4-FFF2-40B4-BE49-F238E27FC236}">
                <a16:creationId xmlns:a16="http://schemas.microsoft.com/office/drawing/2014/main" id="{FEF725C7-A85E-A04C-96FF-CD4A4EADB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11430000" cy="6858000"/>
          </a:xfrm>
          <a:prstGeom prst="rect">
            <a:avLst/>
          </a:prstGeom>
        </p:spPr>
      </p:pic>
    </p:spTree>
    <p:extLst>
      <p:ext uri="{BB962C8B-B14F-4D97-AF65-F5344CB8AC3E}">
        <p14:creationId xmlns:p14="http://schemas.microsoft.com/office/powerpoint/2010/main" val="27327119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86</a:t>
            </a:fld>
            <a:endParaRPr lang="en-US"/>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dirty="0"/>
              <a:t>© The TRACOM Corporation. All Rights Reserved.</a:t>
            </a:r>
          </a:p>
        </p:txBody>
      </p:sp>
      <p:pic>
        <p:nvPicPr>
          <p:cNvPr id="3" name="Picture 2" descr="A computer screen with a message&#10;&#10;Description automatically generated">
            <a:extLst>
              <a:ext uri="{FF2B5EF4-FFF2-40B4-BE49-F238E27FC236}">
                <a16:creationId xmlns:a16="http://schemas.microsoft.com/office/drawing/2014/main" id="{FB2496B6-9001-4528-C2DF-6880D417F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030" y="310208"/>
            <a:ext cx="9551940" cy="5682397"/>
          </a:xfrm>
          <a:prstGeom prst="rect">
            <a:avLst/>
          </a:prstGeom>
        </p:spPr>
      </p:pic>
    </p:spTree>
    <p:extLst>
      <p:ext uri="{BB962C8B-B14F-4D97-AF65-F5344CB8AC3E}">
        <p14:creationId xmlns:p14="http://schemas.microsoft.com/office/powerpoint/2010/main" val="4254745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995443-31BA-4E18-916E-9C5348A5E561}"/>
              </a:ext>
            </a:extLst>
          </p:cNvPr>
          <p:cNvSpPr>
            <a:spLocks noGrp="1"/>
          </p:cNvSpPr>
          <p:nvPr>
            <p:ph type="sldNum" sz="quarter" idx="12"/>
          </p:nvPr>
        </p:nvSpPr>
        <p:spPr/>
        <p:txBody>
          <a:bodyPr/>
          <a:lstStyle/>
          <a:p>
            <a:fld id="{1B1CF60C-C85D-47C0-8597-E3BF95F18FA3}" type="slidenum">
              <a:rPr lang="en-US" smtClean="0"/>
              <a:t>87</a:t>
            </a:fld>
            <a:endParaRPr lang="en-US"/>
          </a:p>
        </p:txBody>
      </p:sp>
      <p:sp>
        <p:nvSpPr>
          <p:cNvPr id="5" name="Footer Placeholder 4">
            <a:extLst>
              <a:ext uri="{FF2B5EF4-FFF2-40B4-BE49-F238E27FC236}">
                <a16:creationId xmlns:a16="http://schemas.microsoft.com/office/drawing/2014/main" id="{93AF07E9-75B7-40DA-BF15-76CC2FC931FD}"/>
              </a:ext>
            </a:extLst>
          </p:cNvPr>
          <p:cNvSpPr>
            <a:spLocks noGrp="1"/>
          </p:cNvSpPr>
          <p:nvPr>
            <p:ph type="ftr" sz="quarter" idx="13"/>
          </p:nvPr>
        </p:nvSpPr>
        <p:spPr/>
        <p:txBody>
          <a:bodyPr/>
          <a:lstStyle/>
          <a:p>
            <a:pPr algn="l"/>
            <a:r>
              <a:rPr lang="en-US" dirty="0"/>
              <a:t>© The TRACOM Corporation. All Rights Reserved.</a:t>
            </a:r>
          </a:p>
        </p:txBody>
      </p:sp>
      <p:pic>
        <p:nvPicPr>
          <p:cNvPr id="11" name="Picture 10" descr="Graphical user interface, application&#10;&#10;Description automatically generated">
            <a:extLst>
              <a:ext uri="{FF2B5EF4-FFF2-40B4-BE49-F238E27FC236}">
                <a16:creationId xmlns:a16="http://schemas.microsoft.com/office/drawing/2014/main" id="{6BC0EED8-97A0-4BC4-9F22-209B902C9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13" y="-123044"/>
            <a:ext cx="10936574" cy="6561944"/>
          </a:xfrm>
          <a:prstGeom prst="rect">
            <a:avLst/>
          </a:prstGeom>
        </p:spPr>
      </p:pic>
      <p:pic>
        <p:nvPicPr>
          <p:cNvPr id="12" name="Picture 11">
            <a:extLst>
              <a:ext uri="{FF2B5EF4-FFF2-40B4-BE49-F238E27FC236}">
                <a16:creationId xmlns:a16="http://schemas.microsoft.com/office/drawing/2014/main" id="{1EC23F29-C6F2-49E0-8CC7-6CF121417EC6}"/>
              </a:ext>
            </a:extLst>
          </p:cNvPr>
          <p:cNvPicPr>
            <a:picLocks noChangeAspect="1"/>
          </p:cNvPicPr>
          <p:nvPr/>
        </p:nvPicPr>
        <p:blipFill>
          <a:blip r:embed="rId4"/>
          <a:stretch>
            <a:fillRect/>
          </a:stretch>
        </p:blipFill>
        <p:spPr>
          <a:xfrm>
            <a:off x="4490904" y="858982"/>
            <a:ext cx="3210192" cy="4386407"/>
          </a:xfrm>
          <a:prstGeom prst="rect">
            <a:avLst/>
          </a:prstGeom>
          <a:ln>
            <a:solidFill>
              <a:schemeClr val="tx1"/>
            </a:solidFill>
          </a:ln>
        </p:spPr>
      </p:pic>
    </p:spTree>
    <p:extLst>
      <p:ext uri="{BB962C8B-B14F-4D97-AF65-F5344CB8AC3E}">
        <p14:creationId xmlns:p14="http://schemas.microsoft.com/office/powerpoint/2010/main" val="2829654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88</a:t>
            </a:fld>
            <a:endParaRPr lang="en-US"/>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dirty="0"/>
              <a:t>© The TRACOM Corporation. All Rights Reserved.</a:t>
            </a:r>
          </a:p>
        </p:txBody>
      </p:sp>
      <p:pic>
        <p:nvPicPr>
          <p:cNvPr id="3" name="Picture 2" descr="A picture containing text, screenshot, monitor, screen&#10;&#10;Description automatically generated">
            <a:extLst>
              <a:ext uri="{FF2B5EF4-FFF2-40B4-BE49-F238E27FC236}">
                <a16:creationId xmlns:a16="http://schemas.microsoft.com/office/drawing/2014/main" id="{1ABF0948-09C8-6E47-B8BC-D1BDAE35B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19" y="0"/>
            <a:ext cx="10651761" cy="6391057"/>
          </a:xfrm>
          <a:prstGeom prst="rect">
            <a:avLst/>
          </a:prstGeom>
        </p:spPr>
      </p:pic>
    </p:spTree>
    <p:extLst>
      <p:ext uri="{BB962C8B-B14F-4D97-AF65-F5344CB8AC3E}">
        <p14:creationId xmlns:p14="http://schemas.microsoft.com/office/powerpoint/2010/main" val="4099412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89</a:t>
            </a:fld>
            <a:endParaRPr lang="en-US"/>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dirty="0"/>
              <a:t>© The TRACOM Corporation. All Rights Reserved.</a:t>
            </a:r>
          </a:p>
        </p:txBody>
      </p:sp>
      <p:pic>
        <p:nvPicPr>
          <p:cNvPr id="3" name="Picture 2" descr="Graphical user interface, text, application&#10;&#10;Description automatically generated">
            <a:extLst>
              <a:ext uri="{FF2B5EF4-FFF2-40B4-BE49-F238E27FC236}">
                <a16:creationId xmlns:a16="http://schemas.microsoft.com/office/drawing/2014/main" id="{0F198E29-723E-3B47-913A-7B241DD84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934" y="517160"/>
            <a:ext cx="9706132" cy="5823679"/>
          </a:xfrm>
          <a:prstGeom prst="rect">
            <a:avLst/>
          </a:prstGeom>
        </p:spPr>
      </p:pic>
    </p:spTree>
    <p:extLst>
      <p:ext uri="{BB962C8B-B14F-4D97-AF65-F5344CB8AC3E}">
        <p14:creationId xmlns:p14="http://schemas.microsoft.com/office/powerpoint/2010/main" val="4110460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DB9BB7EB-BFF2-43FD-8982-62CBE6FEA194}"/>
              </a:ext>
            </a:extLst>
          </p:cNvPr>
          <p:cNvSpPr>
            <a:spLocks noGrp="1"/>
          </p:cNvSpPr>
          <p:nvPr>
            <p:ph type="title"/>
          </p:nvPr>
        </p:nvSpPr>
        <p:spPr>
          <a:xfrm>
            <a:off x="440871" y="228600"/>
            <a:ext cx="11522528" cy="1009650"/>
          </a:xfrm>
        </p:spPr>
        <p:txBody>
          <a:bodyPr/>
          <a:lstStyle/>
          <a:p>
            <a:r>
              <a:rPr lang="en-US" dirty="0"/>
              <a:t>Observable Behaviors vs. Personality</a:t>
            </a:r>
          </a:p>
        </p:txBody>
      </p:sp>
      <p:sp>
        <p:nvSpPr>
          <p:cNvPr id="6" name="Slide Number Placeholder 5">
            <a:extLst>
              <a:ext uri="{FF2B5EF4-FFF2-40B4-BE49-F238E27FC236}">
                <a16:creationId xmlns:a16="http://schemas.microsoft.com/office/drawing/2014/main" id="{642B0113-45EF-4DBB-B2EF-F6B50D642005}"/>
              </a:ext>
            </a:extLst>
          </p:cNvPr>
          <p:cNvSpPr>
            <a:spLocks noGrp="1"/>
          </p:cNvSpPr>
          <p:nvPr>
            <p:ph type="sldNum" sz="quarter" idx="12"/>
          </p:nvPr>
        </p:nvSpPr>
        <p:spPr/>
        <p:txBody>
          <a:bodyPr/>
          <a:lstStyle/>
          <a:p>
            <a:fld id="{1B1CF60C-C85D-47C0-8597-E3BF95F18FA3}" type="slidenum">
              <a:rPr lang="en-US" smtClean="0"/>
              <a:pPr/>
              <a:t>9</a:t>
            </a:fld>
            <a:endParaRPr lang="en-US"/>
          </a:p>
        </p:txBody>
      </p:sp>
      <p:sp>
        <p:nvSpPr>
          <p:cNvPr id="5" name="Footer Placeholder 4">
            <a:extLst>
              <a:ext uri="{FF2B5EF4-FFF2-40B4-BE49-F238E27FC236}">
                <a16:creationId xmlns:a16="http://schemas.microsoft.com/office/drawing/2014/main" id="{1CF9C3B8-6FC8-4CA5-B9A9-8DB01C7ACAD3}"/>
              </a:ext>
            </a:extLst>
          </p:cNvPr>
          <p:cNvSpPr>
            <a:spLocks noGrp="1"/>
          </p:cNvSpPr>
          <p:nvPr>
            <p:ph type="ftr" sz="quarter" idx="13"/>
          </p:nvPr>
        </p:nvSpPr>
        <p:spPr/>
        <p:txBody>
          <a:bodyPr/>
          <a:lstStyle/>
          <a:p>
            <a:pPr algn="l"/>
            <a:r>
              <a:rPr lang="en-US" dirty="0"/>
              <a:t>© The TRACOM Corporation. All Rights Reserved.</a:t>
            </a:r>
          </a:p>
        </p:txBody>
      </p:sp>
      <p:grpSp>
        <p:nvGrpSpPr>
          <p:cNvPr id="7" name="Group 6">
            <a:extLst>
              <a:ext uri="{FF2B5EF4-FFF2-40B4-BE49-F238E27FC236}">
                <a16:creationId xmlns:a16="http://schemas.microsoft.com/office/drawing/2014/main" id="{CE7EAA40-2030-4EB6-88DC-738FF750D683}"/>
              </a:ext>
            </a:extLst>
          </p:cNvPr>
          <p:cNvGrpSpPr/>
          <p:nvPr/>
        </p:nvGrpSpPr>
        <p:grpSpPr>
          <a:xfrm>
            <a:off x="4507765" y="4309364"/>
            <a:ext cx="672194" cy="672194"/>
            <a:chOff x="566003" y="4309364"/>
            <a:chExt cx="672194" cy="672194"/>
          </a:xfrm>
          <a:solidFill>
            <a:schemeClr val="accent2"/>
          </a:solidFill>
        </p:grpSpPr>
        <p:sp>
          <p:nvSpPr>
            <p:cNvPr id="34" name="Oval 33">
              <a:extLst>
                <a:ext uri="{FF2B5EF4-FFF2-40B4-BE49-F238E27FC236}">
                  <a16:creationId xmlns:a16="http://schemas.microsoft.com/office/drawing/2014/main" id="{8D3DB76A-0946-45B0-BEC4-402FCDBB27A2}"/>
                </a:ext>
              </a:extLst>
            </p:cNvPr>
            <p:cNvSpPr/>
            <p:nvPr/>
          </p:nvSpPr>
          <p:spPr bwMode="gray">
            <a:xfrm>
              <a:off x="566003" y="4309364"/>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grpSp>
          <p:nvGrpSpPr>
            <p:cNvPr id="20" name="Group 19">
              <a:extLst>
                <a:ext uri="{FF2B5EF4-FFF2-40B4-BE49-F238E27FC236}">
                  <a16:creationId xmlns:a16="http://schemas.microsoft.com/office/drawing/2014/main" id="{DC4432FB-4F12-4887-9997-5A2DC060C3F9}"/>
                </a:ext>
              </a:extLst>
            </p:cNvPr>
            <p:cNvGrpSpPr/>
            <p:nvPr/>
          </p:nvGrpSpPr>
          <p:grpSpPr>
            <a:xfrm>
              <a:off x="619897" y="4373019"/>
              <a:ext cx="534988" cy="513687"/>
              <a:chOff x="385233" y="4116918"/>
              <a:chExt cx="986367" cy="947095"/>
            </a:xfrm>
            <a:grpFill/>
          </p:grpSpPr>
          <p:pic>
            <p:nvPicPr>
              <p:cNvPr id="17" name="Graphic 16" descr="Cough outline">
                <a:extLst>
                  <a:ext uri="{FF2B5EF4-FFF2-40B4-BE49-F238E27FC236}">
                    <a16:creationId xmlns:a16="http://schemas.microsoft.com/office/drawing/2014/main" id="{78EB2386-3ACB-461A-8BC2-8A9E3564A75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06" y="4116918"/>
                <a:ext cx="789094" cy="789093"/>
              </a:xfrm>
              <a:prstGeom prst="rect">
                <a:avLst/>
              </a:prstGeom>
            </p:spPr>
          </p:pic>
          <p:pic>
            <p:nvPicPr>
              <p:cNvPr id="18" name="Graphic 17" descr="Cough outline">
                <a:extLst>
                  <a:ext uri="{FF2B5EF4-FFF2-40B4-BE49-F238E27FC236}">
                    <a16:creationId xmlns:a16="http://schemas.microsoft.com/office/drawing/2014/main" id="{2BB76461-F5D6-4A2B-83B4-6BD1FB9D55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385233" y="4274920"/>
                <a:ext cx="789094" cy="789093"/>
              </a:xfrm>
              <a:prstGeom prst="rect">
                <a:avLst/>
              </a:prstGeom>
            </p:spPr>
          </p:pic>
        </p:grpSp>
      </p:grpSp>
      <p:grpSp>
        <p:nvGrpSpPr>
          <p:cNvPr id="3" name="Group 2">
            <a:extLst>
              <a:ext uri="{FF2B5EF4-FFF2-40B4-BE49-F238E27FC236}">
                <a16:creationId xmlns:a16="http://schemas.microsoft.com/office/drawing/2014/main" id="{C00266C9-1788-453B-9D07-DCF19A08A66E}"/>
              </a:ext>
            </a:extLst>
          </p:cNvPr>
          <p:cNvGrpSpPr/>
          <p:nvPr/>
        </p:nvGrpSpPr>
        <p:grpSpPr>
          <a:xfrm>
            <a:off x="4168477" y="2306638"/>
            <a:ext cx="7793336" cy="3203366"/>
            <a:chOff x="226507" y="2306638"/>
            <a:chExt cx="8649840" cy="3203366"/>
          </a:xfrm>
        </p:grpSpPr>
        <p:sp>
          <p:nvSpPr>
            <p:cNvPr id="16" name="Rectangle 15">
              <a:extLst>
                <a:ext uri="{FF2B5EF4-FFF2-40B4-BE49-F238E27FC236}">
                  <a16:creationId xmlns:a16="http://schemas.microsoft.com/office/drawing/2014/main" id="{35B658AB-4ADA-48E8-886D-F20E8E819F21}"/>
                </a:ext>
              </a:extLst>
            </p:cNvPr>
            <p:cNvSpPr/>
            <p:nvPr/>
          </p:nvSpPr>
          <p:spPr bwMode="gray">
            <a:xfrm>
              <a:off x="226507" y="3963779"/>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0" rIns="45720" rtlCol="0" anchor="ctr"/>
            <a:lstStyle/>
            <a:p>
              <a:pPr>
                <a:lnSpc>
                  <a:spcPct val="85000"/>
                </a:lnSpc>
              </a:pPr>
              <a:r>
                <a:rPr lang="en-US" sz="2000" dirty="0">
                  <a:solidFill>
                    <a:schemeClr val="tx2"/>
                  </a:solidFill>
                </a:rPr>
                <a:t>Interpersonal behavior</a:t>
              </a:r>
            </a:p>
            <a:p>
              <a:pPr>
                <a:lnSpc>
                  <a:spcPct val="85000"/>
                </a:lnSpc>
              </a:pPr>
              <a:r>
                <a:rPr lang="en-US" sz="1600" dirty="0">
                  <a:solidFill>
                    <a:schemeClr val="tx2"/>
                  </a:solidFill>
                </a:rPr>
                <a:t>What you say and do when interacting with other people</a:t>
              </a:r>
            </a:p>
          </p:txBody>
        </p:sp>
        <p:sp>
          <p:nvSpPr>
            <p:cNvPr id="11" name="Rectangle 10">
              <a:extLst>
                <a:ext uri="{FF2B5EF4-FFF2-40B4-BE49-F238E27FC236}">
                  <a16:creationId xmlns:a16="http://schemas.microsoft.com/office/drawing/2014/main" id="{2FCB4BEA-E7D2-49AA-84D7-BD3DD6359A5D}"/>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0" rIns="45720" rtlCol="0" anchor="ctr"/>
            <a:lstStyle/>
            <a:p>
              <a:pPr>
                <a:lnSpc>
                  <a:spcPct val="85000"/>
                </a:lnSpc>
              </a:pPr>
              <a:r>
                <a:rPr lang="en-US" sz="2000" dirty="0">
                  <a:solidFill>
                    <a:schemeClr val="tx2"/>
                  </a:solidFill>
                </a:rPr>
                <a:t>Behavior</a:t>
              </a:r>
            </a:p>
            <a:p>
              <a:pPr>
                <a:lnSpc>
                  <a:spcPct val="85000"/>
                </a:lnSpc>
              </a:pPr>
              <a:r>
                <a:rPr lang="en-US" sz="1600" dirty="0">
                  <a:solidFill>
                    <a:schemeClr val="tx2"/>
                  </a:solidFill>
                </a:rPr>
                <a:t>What you say (verbal) and do (non-verbal) </a:t>
              </a:r>
            </a:p>
          </p:txBody>
        </p:sp>
        <p:sp>
          <p:nvSpPr>
            <p:cNvPr id="21" name="Rectangle 20">
              <a:extLst>
                <a:ext uri="{FF2B5EF4-FFF2-40B4-BE49-F238E27FC236}">
                  <a16:creationId xmlns:a16="http://schemas.microsoft.com/office/drawing/2014/main" id="{23125FAC-C983-4801-A3CD-B4F038D82B48}"/>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0" rIns="45720" rtlCol="0" anchor="ctr"/>
            <a:lstStyle/>
            <a:p>
              <a:pPr>
                <a:lnSpc>
                  <a:spcPct val="85000"/>
                </a:lnSpc>
              </a:pPr>
              <a:r>
                <a:rPr lang="en-US" sz="2000" dirty="0">
                  <a:solidFill>
                    <a:schemeClr val="tx2"/>
                  </a:solidFill>
                </a:rPr>
                <a:t>SOCIAL STYLE</a:t>
              </a:r>
              <a:r>
                <a:rPr lang="en-US" sz="2000" baseline="30000" dirty="0">
                  <a:solidFill>
                    <a:schemeClr val="tx2"/>
                  </a:solidFill>
                </a:rPr>
                <a:t>®</a:t>
              </a:r>
              <a:br>
                <a:rPr lang="en-US" sz="2000" dirty="0">
                  <a:solidFill>
                    <a:schemeClr val="tx2"/>
                  </a:solidFill>
                </a:rPr>
              </a:br>
              <a:r>
                <a:rPr lang="en-US" sz="1600" dirty="0">
                  <a:solidFill>
                    <a:schemeClr val="tx2"/>
                  </a:solidFill>
                </a:rPr>
                <a:t>A pattern of actions others can observe and agree on for describing one’s behavior</a:t>
              </a:r>
            </a:p>
          </p:txBody>
        </p:sp>
        <p:sp>
          <p:nvSpPr>
            <p:cNvPr id="22" name="Rectangle 21">
              <a:extLst>
                <a:ext uri="{FF2B5EF4-FFF2-40B4-BE49-F238E27FC236}">
                  <a16:creationId xmlns:a16="http://schemas.microsoft.com/office/drawing/2014/main" id="{33DDE6D5-207C-4CE7-85E9-BE9E4C33CB6A}"/>
                </a:ext>
              </a:extLst>
            </p:cNvPr>
            <p:cNvSpPr/>
            <p:nvPr/>
          </p:nvSpPr>
          <p:spPr bwMode="gray">
            <a:xfrm>
              <a:off x="4605972" y="39449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0" rIns="45720" rtlCol="0" anchor="ctr"/>
            <a:lstStyle/>
            <a:p>
              <a:pPr>
                <a:lnSpc>
                  <a:spcPct val="85000"/>
                </a:lnSpc>
              </a:pPr>
              <a:r>
                <a:rPr lang="en-US" sz="2000" dirty="0">
                  <a:solidFill>
                    <a:schemeClr val="tx2"/>
                  </a:solidFill>
                </a:rPr>
                <a:t>Personality</a:t>
              </a:r>
            </a:p>
            <a:p>
              <a:pPr>
                <a:lnSpc>
                  <a:spcPct val="85000"/>
                </a:lnSpc>
              </a:pPr>
              <a:r>
                <a:rPr lang="en-US" sz="1600" dirty="0">
                  <a:solidFill>
                    <a:schemeClr val="tx2"/>
                  </a:solidFill>
                </a:rPr>
                <a:t>Everything a person is: their ideas, values, hopes and dreams</a:t>
              </a:r>
            </a:p>
          </p:txBody>
        </p:sp>
      </p:grpSp>
      <p:grpSp>
        <p:nvGrpSpPr>
          <p:cNvPr id="23" name="Group 22">
            <a:extLst>
              <a:ext uri="{FF2B5EF4-FFF2-40B4-BE49-F238E27FC236}">
                <a16:creationId xmlns:a16="http://schemas.microsoft.com/office/drawing/2014/main" id="{A1384BDB-C98A-4B37-B986-96217ED1003A}"/>
              </a:ext>
            </a:extLst>
          </p:cNvPr>
          <p:cNvGrpSpPr/>
          <p:nvPr/>
        </p:nvGrpSpPr>
        <p:grpSpPr>
          <a:xfrm>
            <a:off x="8355070" y="2716505"/>
            <a:ext cx="721187" cy="712495"/>
            <a:chOff x="11246150" y="-3840160"/>
            <a:chExt cx="1084680" cy="1084680"/>
          </a:xfrm>
        </p:grpSpPr>
        <p:sp>
          <p:nvSpPr>
            <p:cNvPr id="24" name="Freeform: Shape 23">
              <a:extLst>
                <a:ext uri="{FF2B5EF4-FFF2-40B4-BE49-F238E27FC236}">
                  <a16:creationId xmlns:a16="http://schemas.microsoft.com/office/drawing/2014/main" id="{F9E87F21-F6EE-4C25-9F85-C74514CED125}"/>
                </a:ext>
              </a:extLst>
            </p:cNvPr>
            <p:cNvSpPr/>
            <p:nvPr/>
          </p:nvSpPr>
          <p:spPr>
            <a:xfrm>
              <a:off x="11362471" y="-3723839"/>
              <a:ext cx="852038"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B629C01-F69F-4DEB-B321-C4FA62BB80BB}"/>
                </a:ext>
              </a:extLst>
            </p:cNvPr>
            <p:cNvSpPr/>
            <p:nvPr/>
          </p:nvSpPr>
          <p:spPr>
            <a:xfrm>
              <a:off x="11282993" y="-3803316"/>
              <a:ext cx="1010993"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10F6DCD8-ABC4-456E-B2BF-FFF16513D1F2}"/>
                </a:ext>
              </a:extLst>
            </p:cNvPr>
            <p:cNvSpPr/>
            <p:nvPr/>
          </p:nvSpPr>
          <p:spPr>
            <a:xfrm>
              <a:off x="11246150" y="-3840160"/>
              <a:ext cx="1084680"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CE047BA-AA47-4D12-94FA-5F307C7459DE}"/>
                </a:ext>
              </a:extLst>
            </p:cNvPr>
            <p:cNvSpPr/>
            <p:nvPr/>
          </p:nvSpPr>
          <p:spPr>
            <a:xfrm>
              <a:off x="11517530" y="-3581516"/>
              <a:ext cx="542129"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endParaRPr lang="en-US"/>
            </a:p>
          </p:txBody>
        </p:sp>
      </p:grpSp>
      <p:grpSp>
        <p:nvGrpSpPr>
          <p:cNvPr id="12" name="Group 11">
            <a:extLst>
              <a:ext uri="{FF2B5EF4-FFF2-40B4-BE49-F238E27FC236}">
                <a16:creationId xmlns:a16="http://schemas.microsoft.com/office/drawing/2014/main" id="{FE5F76B4-64FF-44A7-92C2-D778EB521C55}"/>
              </a:ext>
            </a:extLst>
          </p:cNvPr>
          <p:cNvGrpSpPr/>
          <p:nvPr/>
        </p:nvGrpSpPr>
        <p:grpSpPr>
          <a:xfrm>
            <a:off x="4449851" y="2680398"/>
            <a:ext cx="672194" cy="672194"/>
            <a:chOff x="508089" y="2680398"/>
            <a:chExt cx="672194" cy="672194"/>
          </a:xfrm>
          <a:solidFill>
            <a:schemeClr val="accent2"/>
          </a:solidFill>
        </p:grpSpPr>
        <p:sp>
          <p:nvSpPr>
            <p:cNvPr id="33" name="Oval 32">
              <a:extLst>
                <a:ext uri="{FF2B5EF4-FFF2-40B4-BE49-F238E27FC236}">
                  <a16:creationId xmlns:a16="http://schemas.microsoft.com/office/drawing/2014/main" id="{B999F713-6DC2-45AF-B3A1-C26585D918FE}"/>
                </a:ext>
              </a:extLst>
            </p:cNvPr>
            <p:cNvSpPr/>
            <p:nvPr/>
          </p:nvSpPr>
          <p:spPr bwMode="gray">
            <a:xfrm>
              <a:off x="508089" y="2680398"/>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pic>
          <p:nvPicPr>
            <p:cNvPr id="15" name="Graphic 14" descr="Cough outline">
              <a:extLst>
                <a:ext uri="{FF2B5EF4-FFF2-40B4-BE49-F238E27FC236}">
                  <a16:creationId xmlns:a16="http://schemas.microsoft.com/office/drawing/2014/main" id="{B66AB80F-DFF1-4E6A-87AA-AEAC25F338B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299" y="2750344"/>
              <a:ext cx="485774" cy="485774"/>
            </a:xfrm>
            <a:prstGeom prst="rect">
              <a:avLst/>
            </a:prstGeom>
          </p:spPr>
        </p:pic>
      </p:grpSp>
      <p:grpSp>
        <p:nvGrpSpPr>
          <p:cNvPr id="4" name="Group 3">
            <a:extLst>
              <a:ext uri="{FF2B5EF4-FFF2-40B4-BE49-F238E27FC236}">
                <a16:creationId xmlns:a16="http://schemas.microsoft.com/office/drawing/2014/main" id="{6D218BE8-D704-4515-BA72-2461F6ECB5E1}"/>
              </a:ext>
            </a:extLst>
          </p:cNvPr>
          <p:cNvGrpSpPr/>
          <p:nvPr/>
        </p:nvGrpSpPr>
        <p:grpSpPr>
          <a:xfrm>
            <a:off x="8404063" y="4316067"/>
            <a:ext cx="672194" cy="672194"/>
            <a:chOff x="4462301" y="4316067"/>
            <a:chExt cx="672194" cy="672194"/>
          </a:xfrm>
          <a:solidFill>
            <a:schemeClr val="accent2"/>
          </a:solidFill>
        </p:grpSpPr>
        <p:sp>
          <p:nvSpPr>
            <p:cNvPr id="37" name="Oval 36">
              <a:extLst>
                <a:ext uri="{FF2B5EF4-FFF2-40B4-BE49-F238E27FC236}">
                  <a16:creationId xmlns:a16="http://schemas.microsoft.com/office/drawing/2014/main" id="{C5432486-8ADA-4B47-A18C-833EFEC74416}"/>
                </a:ext>
              </a:extLst>
            </p:cNvPr>
            <p:cNvSpPr/>
            <p:nvPr/>
          </p:nvSpPr>
          <p:spPr bwMode="gray">
            <a:xfrm>
              <a:off x="4462301" y="4316067"/>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pic>
          <p:nvPicPr>
            <p:cNvPr id="36" name="Graphic 35">
              <a:extLst>
                <a:ext uri="{FF2B5EF4-FFF2-40B4-BE49-F238E27FC236}">
                  <a16:creationId xmlns:a16="http://schemas.microsoft.com/office/drawing/2014/main" id="{236A77FD-DA72-4880-AA42-93C6DAF785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94813" y="4442891"/>
              <a:ext cx="385957" cy="385957"/>
            </a:xfrm>
            <a:prstGeom prst="rect">
              <a:avLst/>
            </a:prstGeom>
          </p:spPr>
        </p:pic>
      </p:grpSp>
      <p:grpSp>
        <p:nvGrpSpPr>
          <p:cNvPr id="35" name="Group 34">
            <a:extLst>
              <a:ext uri="{FF2B5EF4-FFF2-40B4-BE49-F238E27FC236}">
                <a16:creationId xmlns:a16="http://schemas.microsoft.com/office/drawing/2014/main" id="{F1DAD019-2F8A-451C-A708-EAE141A8818E}"/>
              </a:ext>
            </a:extLst>
          </p:cNvPr>
          <p:cNvGrpSpPr/>
          <p:nvPr/>
        </p:nvGrpSpPr>
        <p:grpSpPr>
          <a:xfrm>
            <a:off x="400050" y="3006523"/>
            <a:ext cx="4103515" cy="2083934"/>
            <a:chOff x="266700" y="3006523"/>
            <a:chExt cx="4103515" cy="2083934"/>
          </a:xfrm>
        </p:grpSpPr>
        <p:pic>
          <p:nvPicPr>
            <p:cNvPr id="31" name="Picture 10" descr="personality-pie.png">
              <a:extLst>
                <a:ext uri="{FF2B5EF4-FFF2-40B4-BE49-F238E27FC236}">
                  <a16:creationId xmlns:a16="http://schemas.microsoft.com/office/drawing/2014/main" id="{072A724F-72D7-44EE-83A2-AB67C81F56B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6700" y="3006523"/>
              <a:ext cx="4103515" cy="208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1480C8FD-5F24-49F9-8230-CD098CA015E2}"/>
                </a:ext>
              </a:extLst>
            </p:cNvPr>
            <p:cNvSpPr/>
            <p:nvPr/>
          </p:nvSpPr>
          <p:spPr bwMode="gray">
            <a:xfrm>
              <a:off x="1066800" y="3429000"/>
              <a:ext cx="1041400" cy="62865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dirty="0" err="1">
                <a:solidFill>
                  <a:schemeClr val="bg1"/>
                </a:solidFill>
              </a:endParaRPr>
            </a:p>
          </p:txBody>
        </p:sp>
        <p:sp>
          <p:nvSpPr>
            <p:cNvPr id="28" name="TextBox 27">
              <a:extLst>
                <a:ext uri="{FF2B5EF4-FFF2-40B4-BE49-F238E27FC236}">
                  <a16:creationId xmlns:a16="http://schemas.microsoft.com/office/drawing/2014/main" id="{17005BCB-75B1-402E-8DC8-03C3858C2C91}"/>
                </a:ext>
              </a:extLst>
            </p:cNvPr>
            <p:cNvSpPr txBox="1"/>
            <p:nvPr/>
          </p:nvSpPr>
          <p:spPr>
            <a:xfrm>
              <a:off x="1005180" y="3447343"/>
              <a:ext cx="1891543" cy="492443"/>
            </a:xfrm>
            <a:prstGeom prst="rect">
              <a:avLst/>
            </a:prstGeom>
            <a:noFill/>
          </p:spPr>
          <p:txBody>
            <a:bodyPr wrap="none" lIns="0" tIns="0" rIns="0" bIns="0" rtlCol="0">
              <a:spAutoFit/>
            </a:bodyPr>
            <a:lstStyle/>
            <a:p>
              <a:pPr algn="l"/>
              <a:r>
                <a:rPr lang="en-US" sz="1600" dirty="0"/>
                <a:t>Observable behavior</a:t>
              </a:r>
            </a:p>
            <a:p>
              <a:pPr algn="l"/>
              <a:r>
                <a:rPr lang="en-US" sz="1600" b="1" dirty="0">
                  <a:latin typeface="Arial Black" panose="020B0A04020102020204" pitchFamily="34" charset="0"/>
                </a:rPr>
                <a:t>Say / Do</a:t>
              </a:r>
            </a:p>
          </p:txBody>
        </p:sp>
        <p:sp>
          <p:nvSpPr>
            <p:cNvPr id="38" name="TextBox 37">
              <a:extLst>
                <a:ext uri="{FF2B5EF4-FFF2-40B4-BE49-F238E27FC236}">
                  <a16:creationId xmlns:a16="http://schemas.microsoft.com/office/drawing/2014/main" id="{0D5F11A8-8CFA-43D0-9FD8-8ABCB424DAD6}"/>
                </a:ext>
              </a:extLst>
            </p:cNvPr>
            <p:cNvSpPr txBox="1"/>
            <p:nvPr/>
          </p:nvSpPr>
          <p:spPr>
            <a:xfrm>
              <a:off x="3017298" y="3939786"/>
              <a:ext cx="1013098" cy="246221"/>
            </a:xfrm>
            <a:prstGeom prst="rect">
              <a:avLst/>
            </a:prstGeom>
            <a:solidFill>
              <a:srgbClr val="07548B"/>
            </a:solidFill>
          </p:spPr>
          <p:txBody>
            <a:bodyPr wrap="none" lIns="0" tIns="0" rIns="0" bIns="0" rtlCol="0">
              <a:spAutoFit/>
            </a:bodyPr>
            <a:lstStyle/>
            <a:p>
              <a:pPr algn="l"/>
              <a:r>
                <a:rPr lang="en-US" sz="1600" dirty="0">
                  <a:solidFill>
                    <a:schemeClr val="bg1"/>
                  </a:solidFill>
                </a:rPr>
                <a:t>Personality</a:t>
              </a:r>
              <a:endParaRPr lang="en-US" sz="1600" dirty="0">
                <a:solidFill>
                  <a:schemeClr val="bg1"/>
                </a:solidFill>
                <a:latin typeface="Arial Black" panose="020B0A04020102020204" pitchFamily="34" charset="0"/>
              </a:endParaRPr>
            </a:p>
          </p:txBody>
        </p:sp>
      </p:grpSp>
    </p:spTree>
    <p:extLst>
      <p:ext uri="{BB962C8B-B14F-4D97-AF65-F5344CB8AC3E}">
        <p14:creationId xmlns:p14="http://schemas.microsoft.com/office/powerpoint/2010/main" val="128281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233680" y="-257047"/>
            <a:ext cx="8504092" cy="1009650"/>
          </a:xfrm>
        </p:spPr>
        <p:txBody>
          <a:bodyPr/>
          <a:lstStyle/>
          <a:p>
            <a:r>
              <a:rPr lang="en-US" dirty="0"/>
              <a:t>SOCIAL STYLE Passport</a:t>
            </a: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smtClean="0"/>
              <a:pPr/>
              <a:t>90</a:t>
            </a:fld>
            <a:endParaRPr 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dirty="0"/>
              <a:t>© The TRACOM Corporation. All Rights Reserved.</a:t>
            </a:r>
          </a:p>
        </p:txBody>
      </p:sp>
      <p:pic>
        <p:nvPicPr>
          <p:cNvPr id="6" name="Picture 5" descr="Graphical user interface, application, Teams&#10;&#10;Description automatically generated">
            <a:extLst>
              <a:ext uri="{FF2B5EF4-FFF2-40B4-BE49-F238E27FC236}">
                <a16:creationId xmlns:a16="http://schemas.microsoft.com/office/drawing/2014/main" id="{F7FBBCBE-80C3-0948-9FBE-A6E295249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459" y="852826"/>
            <a:ext cx="9781082" cy="5868649"/>
          </a:xfrm>
          <a:prstGeom prst="rect">
            <a:avLst/>
          </a:prstGeom>
        </p:spPr>
      </p:pic>
    </p:spTree>
    <p:extLst>
      <p:ext uri="{BB962C8B-B14F-4D97-AF65-F5344CB8AC3E}">
        <p14:creationId xmlns:p14="http://schemas.microsoft.com/office/powerpoint/2010/main" val="891813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52EC35-CB36-4E8C-8F3A-5171944A89A8}"/>
              </a:ext>
            </a:extLst>
          </p:cNvPr>
          <p:cNvSpPr>
            <a:spLocks noGrp="1"/>
          </p:cNvSpPr>
          <p:nvPr>
            <p:ph type="ftr" sz="quarter" idx="13"/>
          </p:nvPr>
        </p:nvSpPr>
        <p:spPr/>
        <p:txBody>
          <a:bodyPr/>
          <a:lstStyle/>
          <a:p>
            <a:pPr algn="l"/>
            <a:r>
              <a:rPr lang="en-US" dirty="0"/>
              <a:t>© The TRACOM Corporation. All Rights Reserved.</a:t>
            </a:r>
          </a:p>
        </p:txBody>
      </p:sp>
      <p:sp>
        <p:nvSpPr>
          <p:cNvPr id="3" name="Slide Number Placeholder 3">
            <a:extLst>
              <a:ext uri="{FF2B5EF4-FFF2-40B4-BE49-F238E27FC236}">
                <a16:creationId xmlns:a16="http://schemas.microsoft.com/office/drawing/2014/main" id="{1164AEC5-F3A9-4DFA-A753-40671E92709F}"/>
              </a:ext>
            </a:extLst>
          </p:cNvPr>
          <p:cNvSpPr txBox="1">
            <a:spLocks/>
          </p:cNvSpPr>
          <p:nvPr/>
        </p:nvSpPr>
        <p:spPr>
          <a:xfrm>
            <a:off x="9220200" y="6438900"/>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91</a:t>
            </a:fld>
            <a:endParaRPr lang="en-US" sz="1000" dirty="0">
              <a:solidFill>
                <a:srgbClr val="898989"/>
              </a:solidFill>
            </a:endParaRPr>
          </a:p>
        </p:txBody>
      </p:sp>
    </p:spTree>
    <p:extLst>
      <p:ext uri="{BB962C8B-B14F-4D97-AF65-F5344CB8AC3E}">
        <p14:creationId xmlns:p14="http://schemas.microsoft.com/office/powerpoint/2010/main" val="1743584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FIXED" val="YES"/>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troduction to  SOCIAL STYLE™&amp;quot;&quot;/&gt;&lt;property id=&quot;20307&quot; value=&quot;257&quot;/&gt;&lt;/object&gt;&lt;object type=&quot;3&quot; unique_id=&quot;10004&quot;&gt;&lt;property id=&quot;20148&quot; value=&quot;5&quot;/&gt;&lt;property id=&quot;20300&quot; value=&quot;Slide 2 - &amp;quot;To Tell the Truth&amp;quot;&quot;/&gt;&lt;property id=&quot;20307&quot; value=&quot;278&quot;/&gt;&lt;/object&gt;&lt;object type=&quot;3&quot; unique_id=&quot;10005&quot;&gt;&lt;property id=&quot;20148&quot; value=&quot;5&quot;/&gt;&lt;property id=&quot;20300&quot; value=&quot;Slide 3 - &amp;quot;Learning Objectives&amp;quot;&quot;/&gt;&lt;property id=&quot;20307&quot; value=&quot;934&quot;/&gt;&lt;/object&gt;&lt;object type=&quot;3&quot; unique_id=&quot;10006&quot;&gt;&lt;property id=&quot;20148&quot; value=&quot;5&quot;/&gt;&lt;property id=&quot;20300&quot; value=&quot;Slide 4 - &amp;quot;Style in Action&amp;quot;&quot;/&gt;&lt;property id=&quot;20307&quot; value=&quot;935&quot;/&gt;&lt;/object&gt;&lt;object type=&quot;3&quot; unique_id=&quot;10007&quot;&gt;&lt;property id=&quot;20148&quot; value=&quot;5&quot;/&gt;&lt;property id=&quot;20300&quot; value=&quot;Slide 5&quot;/&gt;&lt;property id=&quot;20307&quot; value=&quot;985&quot;/&gt;&lt;/object&gt;&lt;object type=&quot;3&quot; unique_id=&quot;10008&quot;&gt;&lt;property id=&quot;20148&quot; value=&quot;5&quot;/&gt;&lt;property id=&quot;20300&quot; value=&quot;Slide 6&quot;/&gt;&lt;property id=&quot;20307&quot; value=&quot;986&quot;/&gt;&lt;/object&gt;&lt;object type=&quot;3&quot; unique_id=&quot;10009&quot;&gt;&lt;property id=&quot;20148&quot; value=&quot;5&quot;/&gt;&lt;property id=&quot;20300&quot; value=&quot;Slide 7&quot;/&gt;&lt;property id=&quot;20307&quot; value=&quot;987&quot;/&gt;&lt;/object&gt;&lt;object type=&quot;3&quot; unique_id=&quot;10010&quot;&gt;&lt;property id=&quot;20148&quot; value=&quot;5&quot;/&gt;&lt;property id=&quot;20300&quot; value=&quot;Slide 8&quot;/&gt;&lt;property id=&quot;20307&quot; value=&quot;988&quot;/&gt;&lt;/object&gt;&lt;object type=&quot;3&quot; unique_id=&quot;10011&quot;&gt;&lt;property id=&quot;20148&quot; value=&quot;5&quot;/&gt;&lt;property id=&quot;20300&quot; value=&quot;Slide 9&quot;/&gt;&lt;property id=&quot;20307&quot; value=&quot;989&quot;/&gt;&lt;/object&gt;&lt;object type=&quot;3&quot; unique_id=&quot;10012&quot;&gt;&lt;property id=&quot;20148&quot; value=&quot;5&quot;/&gt;&lt;property id=&quot;20300&quot; value=&quot;Slide 10 - &amp;quot;Dimensions of Behavior&amp;quot;&quot;/&gt;&lt;property id=&quot;20307&quot; value=&quot;282&quot;/&gt;&lt;/object&gt;&lt;object type=&quot;3&quot; unique_id=&quot;10013&quot;&gt;&lt;property id=&quot;20148&quot; value=&quot;5&quot;/&gt;&lt;property id=&quot;20300&quot; value=&quot;Slide 11 - &amp;quot;Learning Objectives&amp;quot;&quot;/&gt;&lt;property id=&quot;20307&quot; value=&quot;936&quot;/&gt;&lt;/object&gt;&lt;object type=&quot;3&quot; unique_id=&quot;10014&quot;&gt;&lt;property id=&quot;20148&quot; value=&quot;5&quot;/&gt;&lt;property id=&quot;20300&quot; value=&quot;Slide 12 - &amp;quot;Observable Behaviors vs. Personality&amp;quot;&quot;/&gt;&lt;property id=&quot;20307&quot; value=&quot;302&quot;/&gt;&lt;/object&gt;&lt;object type=&quot;3&quot; unique_id=&quot;10015&quot;&gt;&lt;property id=&quot;20148&quot; value=&quot;5&quot;/&gt;&lt;property id=&quot;20300&quot; value=&quot;Slide 13 - &amp;quot;Say &amp;amp; Do Behaviors&amp;quot;&quot;/&gt;&lt;property id=&quot;20307&quot; value=&quot;303&quot;/&gt;&lt;/object&gt;&lt;object type=&quot;3&quot; unique_id=&quot;10016&quot;&gt;&lt;property id=&quot;20148&quot; value=&quot;5&quot;/&gt;&lt;property id=&quot;20300&quot; value=&quot;Slide 14 - &amp;quot;Assertiveness  and Responsiveness&amp;quot;&quot;/&gt;&lt;property id=&quot;20307&quot; value=&quot;996&quot;/&gt;&lt;/object&gt;&lt;object type=&quot;3&quot; unique_id=&quot;10017&quot;&gt;&lt;property id=&quot;20148&quot; value=&quot;5&quot;/&gt;&lt;property id=&quot;20300&quot; value=&quot;Slide 15 - &amp;quot;Assertiveness&amp;quot;&quot;/&gt;&lt;property id=&quot;20307&quot; value=&quot;997&quot;/&gt;&lt;/object&gt;&lt;object type=&quot;3&quot; unique_id=&quot;10018&quot;&gt;&lt;property id=&quot;20148&quot; value=&quot;5&quot;/&gt;&lt;property id=&quot;20300&quot; value=&quot;Slide 16 - &amp;quot;Assertiveness Behaviors&amp;quot;&quot;/&gt;&lt;property id=&quot;20307&quot; value=&quot;305&quot;/&gt;&lt;/object&gt;&lt;object type=&quot;3&quot; unique_id=&quot;10019&quot;&gt;&lt;property id=&quot;20148&quot; value=&quot;5&quot;/&gt;&lt;property id=&quot;20300&quot; value=&quot;Slide 17 - &amp;quot;Assertiveness&amp;quot;&quot;/&gt;&lt;property id=&quot;20307&quot; value=&quot;955&quot;/&gt;&lt;/object&gt;&lt;object type=&quot;3&quot; unique_id=&quot;10020&quot;&gt;&lt;property id=&quot;20148&quot; value=&quot;5&quot;/&gt;&lt;property id=&quot;20300&quot; value=&quot;Slide 18 - &amp;quot;Responsiveness&amp;quot;&quot;/&gt;&lt;property id=&quot;20307&quot; value=&quot;310&quot;/&gt;&lt;/object&gt;&lt;object type=&quot;3&quot; unique_id=&quot;10021&quot;&gt;&lt;property id=&quot;20148&quot; value=&quot;5&quot;/&gt;&lt;property id=&quot;20300&quot; value=&quot;Slide 19 - &amp;quot;Responsiveness Behaviors&amp;quot;&quot;/&gt;&lt;property id=&quot;20307&quot; value=&quot;306&quot;/&gt;&lt;/object&gt;&lt;object type=&quot;3&quot; unique_id=&quot;10022&quot;&gt;&lt;property id=&quot;20148&quot; value=&quot;5&quot;/&gt;&lt;property id=&quot;20300&quot; value=&quot;Slide 20 - &amp;quot;Responsiveness&amp;quot;&quot;/&gt;&lt;property id=&quot;20307&quot; value=&quot;956&quot;/&gt;&lt;/object&gt;&lt;object type=&quot;3&quot; unique_id=&quot;10023&quot;&gt;&lt;property id=&quot;20148&quot; value=&quot;5&quot;/&gt;&lt;property id=&quot;20300&quot; value=&quot;Slide 21 - &amp;quot;SOCIAL STYLE Model™&amp;quot;&quot;/&gt;&lt;property id=&quot;20307&quot; value=&quot;309&quot;/&gt;&lt;/object&gt;&lt;object type=&quot;3&quot; unique_id=&quot;10024&quot;&gt;&lt;property id=&quot;20148&quot; value=&quot;5&quot;/&gt;&lt;property id=&quot;20300&quot; value=&quot;Slide 22 - &amp;quot;Learning Objectives&amp;quot;&quot;/&gt;&lt;property id=&quot;20307&quot; value=&quot;937&quot;/&gt;&lt;/object&gt;&lt;object type=&quot;3&quot; unique_id=&quot;10025&quot;&gt;&lt;property id=&quot;20148&quot; value=&quot;5&quot;/&gt;&lt;property id=&quot;20300&quot; value=&quot;Slide 23 - &amp;quot;SOCIAL STYLE Model&amp;quot;&quot;/&gt;&lt;property id=&quot;20307&quot; value=&quot;1006&quot;/&gt;&lt;/object&gt;&lt;object type=&quot;3&quot; unique_id=&quot;10026&quot;&gt;&lt;property id=&quot;20148&quot; value=&quot;5&quot;/&gt;&lt;property id=&quot;20300&quot; value=&quot;Slide 24 - &amp;quot;SOCIAL STYLE  Behaviors&amp;quot;&quot;/&gt;&lt;property id=&quot;20307&quot; value=&quot;998&quot;/&gt;&lt;/object&gt;&lt;object type=&quot;3&quot; unique_id=&quot;10027&quot;&gt;&lt;property id=&quot;20148&quot; value=&quot;5&quot;/&gt;&lt;property id=&quot;20300&quot; value=&quot;Slide 25 - &amp;quot;Back to Those Texts . . .&amp;quot;&quot;/&gt;&lt;property id=&quot;20307&quot; value=&quot;973&quot;/&gt;&lt;/object&gt;&lt;object type=&quot;3&quot; unique_id=&quot;10028&quot;&gt;&lt;property id=&quot;20148&quot; value=&quot;5&quot;/&gt;&lt;property id=&quot;20300&quot; value=&quot;Slide 26&quot;/&gt;&lt;property id=&quot;20307&quot; value=&quot;974&quot;/&gt;&lt;/object&gt;&lt;object type=&quot;3&quot; unique_id=&quot;10029&quot;&gt;&lt;property id=&quot;20148&quot; value=&quot;5&quot;/&gt;&lt;property id=&quot;20300&quot; value=&quot;Slide 27&quot;/&gt;&lt;property id=&quot;20307&quot; value=&quot;975&quot;/&gt;&lt;/object&gt;&lt;object type=&quot;3&quot; unique_id=&quot;10030&quot;&gt;&lt;property id=&quot;20148&quot; value=&quot;5&quot;/&gt;&lt;property id=&quot;20300&quot; value=&quot;Slide 28&quot;/&gt;&lt;property id=&quot;20307&quot; value=&quot;976&quot;/&gt;&lt;/object&gt;&lt;object type=&quot;3&quot; unique_id=&quot;10031&quot;&gt;&lt;property id=&quot;20148&quot; value=&quot;5&quot;/&gt;&lt;property id=&quot;20300&quot; value=&quot;Slide 29&quot;/&gt;&lt;property id=&quot;20307&quot; value=&quot;977&quot;/&gt;&lt;/object&gt;&lt;object type=&quot;3&quot; unique_id=&quot;10032&quot;&gt;&lt;property id=&quot;20148&quot; value=&quot;5&quot;/&gt;&lt;property id=&quot;20300&quot; value=&quot;Slide 30 - &amp;quot;Need, Orientation, and Growth Action&amp;quot;&quot;/&gt;&lt;property id=&quot;20307&quot; value=&quot;938&quot;/&gt;&lt;/object&gt;&lt;object type=&quot;3&quot; unique_id=&quot;10033&quot;&gt;&lt;property id=&quot;20148&quot; value=&quot;5&quot;/&gt;&lt;property id=&quot;20300&quot; value=&quot;Slide 31 - &amp;quot;SOCIAL STYLE  Key Characteristics&amp;quot;&quot;/&gt;&lt;property id=&quot;20307&quot; value=&quot;312&quot;/&gt;&lt;/object&gt;&lt;object type=&quot;3&quot; unique_id=&quot;10034&quot;&gt;&lt;property id=&quot;20148&quot; value=&quot;5&quot;/&gt;&lt;property id=&quot;20300&quot; value=&quot;Slide 32 - &amp;quot;Key Points&amp;quot;&quot;/&gt;&lt;property id=&quot;20307&quot; value=&quot;939&quot;/&gt;&lt;/object&gt;&lt;object type=&quot;3&quot; unique_id=&quot;10035&quot;&gt;&lt;property id=&quot;20148&quot; value=&quot;5&quot;/&gt;&lt;property id=&quot;20300&quot; value=&quot;Slide 33 - &amp;quot;SOCIAL STYLE Profile&amp;quot;&quot;/&gt;&lt;property id=&quot;20307&quot; value=&quot;941&quot;/&gt;&lt;/object&gt;&lt;object type=&quot;3&quot; unique_id=&quot;10036&quot;&gt;&lt;property id=&quot;20148&quot; value=&quot;5&quot;/&gt;&lt;property id=&quot;20300&quot; value=&quot;Slide 34 - &amp;quot;Learning Objectives&amp;quot;&quot;/&gt;&lt;property id=&quot;20307&quot; value=&quot;940&quot;/&gt;&lt;/object&gt;&lt;object type=&quot;3&quot; unique_id=&quot;10037&quot;&gt;&lt;property id=&quot;20148&quot; value=&quot;5&quot;/&gt;&lt;property id=&quot;20300&quot; value=&quot;Slide 35 - &amp;quot;Virtual Delivery:  How to Access Your Profile&amp;quot;&quot;/&gt;&lt;property id=&quot;20307&quot; value=&quot;978&quot;/&gt;&lt;/object&gt;&lt;object type=&quot;3&quot; unique_id=&quot;10038&quot;&gt;&lt;property id=&quot;20148&quot; value=&quot;5&quot;/&gt;&lt;property id=&quot;20300&quot; value=&quot;Slide 36&quot;/&gt;&lt;property id=&quot;20307&quot; value=&quot;979&quot;/&gt;&lt;/object&gt;&lt;object type=&quot;3&quot; unique_id=&quot;10039&quot;&gt;&lt;property id=&quot;20148&quot; value=&quot;5&quot;/&gt;&lt;property id=&quot;20300&quot; value=&quot;Slide 37&quot;/&gt;&lt;property id=&quot;20307&quot; value=&quot;980&quot;/&gt;&lt;/object&gt;&lt;object type=&quot;3&quot; unique_id=&quot;10040&quot;&gt;&lt;property id=&quot;20148&quot; value=&quot;5&quot;/&gt;&lt;property id=&quot;20300&quot; value=&quot;Slide 38 - &amp;quot;Tension Management&amp;quot;&quot;/&gt;&lt;property id=&quot;20307&quot; value=&quot;329&quot;/&gt;&lt;/object&gt;&lt;object type=&quot;3&quot; unique_id=&quot;10041&quot;&gt;&lt;property id=&quot;20148&quot; value=&quot;5&quot;/&gt;&lt;property id=&quot;20300&quot; value=&quot;Slide 39 - &amp;quot;Learning Objectives&amp;quot;&quot;/&gt;&lt;property id=&quot;20307&quot; value=&quot;942&quot;/&gt;&lt;/object&gt;&lt;object type=&quot;3&quot; unique_id=&quot;10042&quot;&gt;&lt;property id=&quot;20148&quot; value=&quot;5&quot;/&gt;&lt;property id=&quot;20300&quot; value=&quot;Slide 40 - &amp;quot;Tension and Productivity&amp;quot;&quot;/&gt;&lt;property id=&quot;20307&quot; value=&quot;930&quot;/&gt;&lt;/object&gt;&lt;object type=&quot;3&quot; unique_id=&quot;10043&quot;&gt;&lt;property id=&quot;20148&quot; value=&quot;5&quot;/&gt;&lt;property id=&quot;20300&quot; value=&quot;Slide 41 - &amp;quot;Backup Behavior&amp;quot;&quot;/&gt;&lt;property id=&quot;20307&quot; value=&quot;318&quot;/&gt;&lt;/object&gt;&lt;object type=&quot;3&quot; unique_id=&quot;10044&quot;&gt;&lt;property id=&quot;20148&quot; value=&quot;5&quot;/&gt;&lt;property id=&quot;20300&quot; value=&quot;Slide 42 - &amp;quot;Managing Backup Behavior&amp;quot;&quot;/&gt;&lt;property id=&quot;20307&quot; value=&quot;1003&quot;/&gt;&lt;/object&gt;&lt;object type=&quot;3&quot; unique_id=&quot;10045&quot;&gt;&lt;property id=&quot;20148&quot; value=&quot;5&quot;/&gt;&lt;property id=&quot;20300&quot; value=&quot;Slide 43 - &amp;quot;Versatility&amp;quot;&quot;/&gt;&lt;property id=&quot;20307&quot; value=&quot;330&quot;/&gt;&lt;/object&gt;&lt;object type=&quot;3&quot; unique_id=&quot;10046&quot;&gt;&lt;property id=&quot;20148&quot; value=&quot;5&quot;/&gt;&lt;property id=&quot;20300&quot; value=&quot;Slide 44 - &amp;quot;Learning Objectives&amp;quot;&quot;/&gt;&lt;property id=&quot;20307&quot; value=&quot;944&quot;/&gt;&lt;/object&gt;&lt;object type=&quot;3&quot; unique_id=&quot;10047&quot;&gt;&lt;property id=&quot;20148&quot; value=&quot;5&quot;/&gt;&lt;property id=&quot;20300&quot; value=&quot;Slide 45 - &amp;quot;Versatility is… &amp;quot;&quot;/&gt;&lt;property id=&quot;20307&quot; value=&quot;945&quot;/&gt;&lt;/object&gt;&lt;object type=&quot;3&quot; unique_id=&quot;10048&quot;&gt;&lt;property id=&quot;20148&quot; value=&quot;5&quot;/&gt;&lt;property id=&quot;20300&quot; value=&quot;Slide 46 - &amp;quot;Versatility&amp;quot;&quot;/&gt;&lt;property id=&quot;20307&quot; value=&quot;1004&quot;/&gt;&lt;/object&gt;&lt;object type=&quot;3&quot; unique_id=&quot;10049&quot;&gt;&lt;property id=&quot;20148&quot; value=&quot;5&quot;/&gt;&lt;property id=&quot;20300&quot; value=&quot;Slide 47 - &amp;quot;Four Sources of Versatility&amp;quot;&quot;/&gt;&lt;property id=&quot;20307&quot; value=&quot;321&quot;/&gt;&lt;/object&gt;&lt;object type=&quot;3&quot; unique_id=&quot;10050&quot;&gt;&lt;property id=&quot;20148&quot; value=&quot;5&quot;/&gt;&lt;property id=&quot;20300&quot; value=&quot;Slide 48 - &amp;quot;Versatility Challenge&amp;quot;&quot;/&gt;&lt;property id=&quot;20307&quot; value=&quot;1001&quot;/&gt;&lt;/object&gt;&lt;object type=&quot;3&quot; unique_id=&quot;10051&quot;&gt;&lt;property id=&quot;20148&quot; value=&quot;5&quot;/&gt;&lt;property id=&quot;20300&quot; value=&quot;Slide 49 - &amp;quot;Versatility Challenge&amp;quot;&quot;/&gt;&lt;property id=&quot;20307&quot; value=&quot;1002&quot;/&gt;&lt;/object&gt;&lt;object type=&quot;3&quot; unique_id=&quot;10052&quot;&gt;&lt;property id=&quot;20148&quot; value=&quot;5&quot;/&gt;&lt;property id=&quot;20300&quot; value=&quot;Slide 50 - &amp;quot;Versatility Profile&amp;quot;&quot;/&gt;&lt;property id=&quot;20307&quot; value=&quot;946&quot;/&gt;&lt;/object&gt;&lt;object type=&quot;3&quot; unique_id=&quot;10053&quot;&gt;&lt;property id=&quot;20148&quot; value=&quot;5&quot;/&gt;&lt;property id=&quot;20300&quot; value=&quot;Slide 51 - &amp;quot;Learning Objectives&amp;quot;&quot;/&gt;&lt;property id=&quot;20307&quot; value=&quot;947&quot;/&gt;&lt;/object&gt;&lt;object type=&quot;3&quot; unique_id=&quot;10054&quot;&gt;&lt;property id=&quot;20148&quot; value=&quot;5&quot;/&gt;&lt;property id=&quot;20300&quot; value=&quot;Slide 52 - &amp;quot;The Meaning of Versatility Positions&amp;quot;&quot;/&gt;&lt;property id=&quot;20307&quot; value=&quot;1005&quot;/&gt;&lt;/object&gt;&lt;object type=&quot;3&quot; unique_id=&quot;10055&quot;&gt;&lt;property id=&quot;20148&quot; value=&quot;5&quot;/&gt;&lt;property id=&quot;20300&quot; value=&quot;Slide 53 - &amp;quot;Overall Versatility&amp;quot;&quot;/&gt;&lt;property id=&quot;20307&quot; value=&quot;927&quot;/&gt;&lt;/object&gt;&lt;object type=&quot;3&quot; unique_id=&quot;10056&quot;&gt;&lt;property id=&quot;20148&quot; value=&quot;5&quot;/&gt;&lt;property id=&quot;20300&quot; value=&quot;Slide 54 - &amp;quot;Overall Versatility&amp;quot;&quot;/&gt;&lt;property id=&quot;20307&quot; value=&quot;952&quot;/&gt;&lt;/object&gt;&lt;object type=&quot;3&quot; unique_id=&quot;10057&quot;&gt;&lt;property id=&quot;20148&quot; value=&quot;5&quot;/&gt;&lt;property id=&quot;20300&quot; value=&quot;Slide 55 - &amp;quot;Versatility in Detail&amp;quot;&quot;/&gt;&lt;property id=&quot;20307&quot; value=&quot;953&quot;/&gt;&lt;/object&gt;&lt;object type=&quot;3&quot; unique_id=&quot;10058&quot;&gt;&lt;property id=&quot;20148&quot; value=&quot;5&quot;/&gt;&lt;property id=&quot;20300&quot; value=&quot;Slide 56 - &amp;quot;Versatility Profile Review&amp;quot;&quot;/&gt;&lt;property id=&quot;20307&quot; value=&quot;951&quot;/&gt;&lt;/object&gt;&lt;object type=&quot;3&quot; unique_id=&quot;10059&quot;&gt;&lt;property id=&quot;20148&quot; value=&quot;5&quot;/&gt;&lt;property id=&quot;20300&quot; value=&quot;Slide 57 - &amp;quot;Virtual Delivery:  How to Access Your Profile&amp;quot;&quot;/&gt;&lt;property id=&quot;20307&quot; value=&quot;981&quot;/&gt;&lt;/object&gt;&lt;object type=&quot;3&quot; unique_id=&quot;10060&quot;&gt;&lt;property id=&quot;20148&quot; value=&quot;5&quot;/&gt;&lt;property id=&quot;20300&quot; value=&quot;Slide 58&quot;/&gt;&lt;property id=&quot;20307&quot; value=&quot;982&quot;/&gt;&lt;/object&gt;&lt;object type=&quot;3&quot; unique_id=&quot;10061&quot;&gt;&lt;property id=&quot;20148&quot; value=&quot;5&quot;/&gt;&lt;property id=&quot;20300&quot; value=&quot;Slide 59&quot;/&gt;&lt;property id=&quot;20307&quot; value=&quot;983&quot;/&gt;&lt;/object&gt;&lt;object type=&quot;3&quot; unique_id=&quot;10062&quot;&gt;&lt;property id=&quot;20148&quot; value=&quot;5&quot;/&gt;&lt;property id=&quot;20300&quot; value=&quot;Slide 60 - &amp;quot;Steps for Increasing Interpersonal Effectiveness&amp;quot;&quot;/&gt;&lt;property id=&quot;20307&quot; value=&quot;324&quot;/&gt;&lt;/object&gt;&lt;object type=&quot;3&quot; unique_id=&quot;10063&quot;&gt;&lt;property id=&quot;20148&quot; value=&quot;5&quot;/&gt;&lt;property id=&quot;20300&quot; value=&quot;Slide 61 - &amp;quot;Style in Action&amp;quot;&quot;/&gt;&lt;property id=&quot;20307&quot; value=&quot;948&quot;/&gt;&lt;/object&gt;&lt;object type=&quot;3&quot; unique_id=&quot;10064&quot;&gt;&lt;property id=&quot;20148&quot; value=&quot;5&quot;/&gt;&lt;property id=&quot;20300&quot; value=&quot;Slide 62 - &amp;quot;Versatility in Action&amp;quot;&quot;/&gt;&lt;property id=&quot;20307&quot; value=&quot;990&quot;/&gt;&lt;/object&gt;&lt;object type=&quot;3&quot; unique_id=&quot;10065&quot;&gt;&lt;property id=&quot;20148&quot; value=&quot;5&quot;/&gt;&lt;property id=&quot;20300&quot; value=&quot;Slide 63&quot;/&gt;&lt;property id=&quot;20307&quot; value=&quot;991&quot;/&gt;&lt;/object&gt;&lt;object type=&quot;3&quot; unique_id=&quot;10066&quot;&gt;&lt;property id=&quot;20148&quot; value=&quot;5&quot;/&gt;&lt;property id=&quot;20300&quot; value=&quot;Slide 64&quot;/&gt;&lt;property id=&quot;20307&quot; value=&quot;992&quot;/&gt;&lt;/object&gt;&lt;object type=&quot;3&quot; unique_id=&quot;10067&quot;&gt;&lt;property id=&quot;20148&quot; value=&quot;5&quot;/&gt;&lt;property id=&quot;20300&quot; value=&quot;Slide 65&quot;/&gt;&lt;property id=&quot;20307&quot; value=&quot;993&quot;/&gt;&lt;/object&gt;&lt;object type=&quot;3&quot; unique_id=&quot;10068&quot;&gt;&lt;property id=&quot;20148&quot; value=&quot;5&quot;/&gt;&lt;property id=&quot;20300&quot; value=&quot;Slide 66&quot;/&gt;&lt;property id=&quot;20307&quot; value=&quot;995&quot;/&gt;&lt;/object&gt;&lt;object type=&quot;3&quot; unique_id=&quot;10069&quot;&gt;&lt;property id=&quot;20148&quot; value=&quot;5&quot;/&gt;&lt;property id=&quot;20300&quot; value=&quot;Slide 67 - &amp;quot;Style Forum&amp;quot;&quot;/&gt;&lt;property id=&quot;20307&quot; value=&quot;959&quot;/&gt;&lt;/object&gt;&lt;object type=&quot;3&quot; unique_id=&quot;10070&quot;&gt;&lt;property id=&quot;20148&quot; value=&quot;5&quot;/&gt;&lt;property id=&quot;20300&quot; value=&quot;Slide 68 - &amp;quot;Learning Objectives&amp;quot;&quot;/&gt;&lt;property id=&quot;20307&quot; value=&quot;957&quot;/&gt;&lt;/object&gt;&lt;object type=&quot;3&quot; unique_id=&quot;10071&quot;&gt;&lt;property id=&quot;20148&quot; value=&quot;5&quot;/&gt;&lt;property id=&quot;20300&quot; value=&quot;Slide 69 - &amp;quot;Style Forum&amp;quot;&quot;/&gt;&lt;property id=&quot;20307&quot; value=&quot;949&quot;/&gt;&lt;/object&gt;&lt;object type=&quot;3&quot; unique_id=&quot;10072&quot;&gt;&lt;property id=&quot;20148&quot; value=&quot;5&quot;/&gt;&lt;property id=&quot;20300&quot; value=&quot;Slide 70 - &amp;quot;Versatility Forum&amp;quot;&quot;/&gt;&lt;property id=&quot;20307&quot; value=&quot;1000&quot;/&gt;&lt;/object&gt;&lt;object type=&quot;3&quot; unique_id=&quot;10073&quot;&gt;&lt;property id=&quot;20148&quot; value=&quot;5&quot;/&gt;&lt;property id=&quot;20300&quot; value=&quot;Slide 71 - &amp;quot;Techniques for Observing Style&amp;quot;&quot;/&gt;&lt;property id=&quot;20307&quot; value=&quot;325&quot;/&gt;&lt;/object&gt;&lt;object type=&quot;3&quot; unique_id=&quot;10074&quot;&gt;&lt;property id=&quot;20148&quot; value=&quot;5&quot;/&gt;&lt;property id=&quot;20300&quot; value=&quot;Slide 72 - &amp;quot;Next Steps and Key Learning&amp;quot;&quot;/&gt;&lt;property id=&quot;20307&quot; value=&quot;958&quot;/&gt;&lt;/object&gt;&lt;object type=&quot;3&quot; unique_id=&quot;10075&quot;&gt;&lt;property id=&quot;20148&quot; value=&quot;5&quot;/&gt;&lt;property id=&quot;20300&quot; value=&quot;Slide 73 - &amp;quot;SOCIAL STYLE Navigator®&amp;quot;&quot;/&gt;&lt;property id=&quot;20307&quot; value=&quot;326&quot;/&gt;&lt;/object&gt;&lt;object type=&quot;3&quot; unique_id=&quot;10076&quot;&gt;&lt;property id=&quot;20148&quot; value=&quot;5&quot;/&gt;&lt;property id=&quot;20300&quot; value=&quot;Slide 74 - &amp;quot;SOCIAL STYLE Navigator® Access&amp;quot;&quot;/&gt;&lt;property id=&quot;20307&quot; value=&quot;932&quot;/&gt;&lt;/object&gt;&lt;object type=&quot;3&quot; unique_id=&quot;10077&quot;&gt;&lt;property id=&quot;20148&quot; value=&quot;5&quot;/&gt;&lt;property id=&quot;20300&quot; value=&quot;Slide 75 - &amp;quot;SOCIAL STYLE Advisor&amp;quot;&quot;/&gt;&lt;property id=&quot;20307&quot; value=&quot;1007&quot;/&gt;&lt;/object&gt;&lt;object type=&quot;3&quot; unique_id=&quot;10078&quot;&gt;&lt;property id=&quot;20148&quot; value=&quot;5&quot;/&gt;&lt;property id=&quot;20300&quot; value=&quot;Slide 76 - &amp;quot;SOCIAL STYLE Passport&amp;quot;&quot;/&gt;&lt;property id=&quot;20307&quot; value=&quot;1008&quot;/&gt;&lt;/object&gt;&lt;object type=&quot;3&quot; unique_id=&quot;10079&quot;&gt;&lt;property id=&quot;20148&quot; value=&quot;5&quot;/&gt;&lt;property id=&quot;20300&quot; value=&quot;Slide 77&quot;/&gt;&lt;property id=&quot;20307&quot; value=&quot;285&quot;/&gt;&lt;/object&gt;&lt;/object&gt;&lt;object type=&quot;8&quot; unique_id=&quot;10158&quot;&gt;&lt;/object&gt;&lt;/object&gt;&lt;/database&gt;"/>
  <p:tag name="MMPROD_NEXTUNIQUEID" val="10009"/>
  <p:tag name="SECTOMILLISECCONVERTED" val="1"/>
</p:tagLst>
</file>

<file path=ppt/theme/theme1.xml><?xml version="1.0" encoding="utf-8"?>
<a:theme xmlns:a="http://schemas.openxmlformats.org/drawingml/2006/main" name="Tracom SOCIAL STYLE PowerPoint Templat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lIns="45720" rIns="45720" rtlCol="0" anchor="ctr"/>
      <a:lstStyle>
        <a:defPPr algn="ctr">
          <a:lnSpc>
            <a:spcPct val="85000"/>
          </a:lnSpc>
          <a:defRPr sz="18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3"/>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defPPr>
      </a:lstStyle>
    </a:txDef>
  </a:objectDefaults>
  <a:extraClrSchemeLst/>
  <a:custClrLst>
    <a:custClr name="Custom Color 1">
      <a:srgbClr val="0A578D"/>
    </a:custClr>
    <a:custClr name="Custom Color 2">
      <a:srgbClr val="5A8647"/>
    </a:custClr>
    <a:custClr name="Custom Color 3">
      <a:srgbClr val="B14336"/>
    </a:custClr>
    <a:custClr name="Custom Color 4">
      <a:srgbClr val="AE9736"/>
    </a:custClr>
  </a:custClrLst>
  <a:extLst>
    <a:ext uri="{05A4C25C-085E-4340-85A3-A5531E510DB2}">
      <thm15:themeFamily xmlns:thm15="http://schemas.microsoft.com/office/thememl/2012/main" name="Office Theme" id="{0E722E99-5416-4130-9EFE-448DC92CDACD}" vid="{3062532A-085E-4AFF-BEB2-979136FF8B75}"/>
    </a:ext>
  </a:extLst>
</a:theme>
</file>

<file path=ppt/theme/theme2.xml><?xml version="1.0" encoding="utf-8"?>
<a:theme xmlns:a="http://schemas.openxmlformats.org/drawingml/2006/main" name="Office Them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76830489B7800449738DDE52FC86B08" ma:contentTypeVersion="5" ma:contentTypeDescription="Create a new document." ma:contentTypeScope="" ma:versionID="ca1374878469c86423efeecdd03fa8c2">
  <xsd:schema xmlns:xsd="http://www.w3.org/2001/XMLSchema" xmlns:xs="http://www.w3.org/2001/XMLSchema" xmlns:p="http://schemas.microsoft.com/office/2006/metadata/properties" xmlns:ns2="713166d0-a98d-4619-8fdc-751a52b7d9f1" targetNamespace="http://schemas.microsoft.com/office/2006/metadata/properties" ma:root="true" ma:fieldsID="b2c46c631e0cf16ddca431557c8da88a" ns2:_="">
    <xsd:import namespace="713166d0-a98d-4619-8fdc-751a52b7d9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3166d0-a98d-4619-8fdc-751a52b7d9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901FAF-6647-4A7E-92BB-46E2F254C5C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713166d0-a98d-4619-8fdc-751a52b7d9f1"/>
    <ds:schemaRef ds:uri="http://www.w3.org/XML/1998/namespace"/>
    <ds:schemaRef ds:uri="http://purl.org/dc/elements/1.1/"/>
  </ds:schemaRefs>
</ds:datastoreItem>
</file>

<file path=customXml/itemProps2.xml><?xml version="1.0" encoding="utf-8"?>
<ds:datastoreItem xmlns:ds="http://schemas.openxmlformats.org/officeDocument/2006/customXml" ds:itemID="{BB639EE7-FC73-4FDD-80D1-FD8641AB9F54}">
  <ds:schemaRefs>
    <ds:schemaRef ds:uri="http://schemas.microsoft.com/sharepoint/v3/contenttype/forms"/>
  </ds:schemaRefs>
</ds:datastoreItem>
</file>

<file path=customXml/itemProps3.xml><?xml version="1.0" encoding="utf-8"?>
<ds:datastoreItem xmlns:ds="http://schemas.openxmlformats.org/officeDocument/2006/customXml" ds:itemID="{8E9798D0-B266-443F-B6F9-00B85E2C13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3166d0-a98d-4619-8fdc-751a52b7d9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31995</TotalTime>
  <Words>13363</Words>
  <Application>Microsoft Office PowerPoint</Application>
  <PresentationFormat>Widescreen</PresentationFormat>
  <Paragraphs>2079</Paragraphs>
  <Slides>91</Slides>
  <Notes>91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91</vt:i4>
      </vt:variant>
    </vt:vector>
  </HeadingPairs>
  <TitlesOfParts>
    <vt:vector size="106" baseType="lpstr">
      <vt:lpstr>Arial</vt:lpstr>
      <vt:lpstr>Arial Black</vt:lpstr>
      <vt:lpstr>Calibri</vt:lpstr>
      <vt:lpstr>Courier New</vt:lpstr>
      <vt:lpstr>Georgia</vt:lpstr>
      <vt:lpstr>Georgia Pro</vt:lpstr>
      <vt:lpstr>Museo</vt:lpstr>
      <vt:lpstr>Museo 500</vt:lpstr>
      <vt:lpstr>Museo Sans 300</vt:lpstr>
      <vt:lpstr>Open Sans</vt:lpstr>
      <vt:lpstr>Open Sans Extrabold</vt:lpstr>
      <vt:lpstr>Symbol</vt:lpstr>
      <vt:lpstr>Times New Roman</vt:lpstr>
      <vt:lpstr>Wingdings</vt:lpstr>
      <vt:lpstr>Tracom SOCIAL STYLE PowerPoint Template</vt:lpstr>
      <vt:lpstr>Selling for Results™</vt:lpstr>
      <vt:lpstr>Steps for Increasing Interpersonal Effectiveness</vt:lpstr>
      <vt:lpstr>What You’ll Learn</vt:lpstr>
      <vt:lpstr>PowerPoint Presentation</vt:lpstr>
      <vt:lpstr>Introductions</vt:lpstr>
      <vt:lpstr>Style in Action</vt:lpstr>
      <vt:lpstr>My Customer – First Impressions</vt:lpstr>
      <vt:lpstr>Dimensions of Behavior</vt:lpstr>
      <vt:lpstr>Observable Behaviors vs. Personality</vt:lpstr>
      <vt:lpstr>Say &amp; Do Behaviors</vt:lpstr>
      <vt:lpstr>Assertiveness  and Responsiveness</vt:lpstr>
      <vt:lpstr>Assertiveness</vt:lpstr>
      <vt:lpstr>Assertiveness Behaviors</vt:lpstr>
      <vt:lpstr>Assertiveness Observations</vt:lpstr>
      <vt:lpstr>Customer: Assertiveness Observations</vt:lpstr>
      <vt:lpstr>Responsiveness</vt:lpstr>
      <vt:lpstr>Responsiveness Behaviors</vt:lpstr>
      <vt:lpstr>Responsiveness Observations</vt:lpstr>
      <vt:lpstr>Customer: Responsiveness Observations</vt:lpstr>
      <vt:lpstr>SOCIAL STYLE Model™</vt:lpstr>
      <vt:lpstr>SOCIAL STYLE Model</vt:lpstr>
      <vt:lpstr>SOCIAL STYLE Descriptions</vt:lpstr>
      <vt:lpstr>Style in Action</vt:lpstr>
      <vt:lpstr>SOCIAL STYLE</vt:lpstr>
      <vt:lpstr>Customer’s  SOCIAL STYLE</vt:lpstr>
      <vt:lpstr>Need, Orientation, and Growth Action</vt:lpstr>
      <vt:lpstr>SOCIAL STYLE  Key Characteristics</vt:lpstr>
      <vt:lpstr>SOCIAL STYLE  Behaviors</vt:lpstr>
      <vt:lpstr>Customer Behaviors</vt:lpstr>
      <vt:lpstr>Customer Tension</vt:lpstr>
      <vt:lpstr>Backup Behavior</vt:lpstr>
      <vt:lpstr>Meeting Customer Needs</vt:lpstr>
      <vt:lpstr>Observing Style Virtually</vt:lpstr>
      <vt:lpstr>PowerPoint Presentation</vt:lpstr>
      <vt:lpstr>PowerPoint Presentation</vt:lpstr>
      <vt:lpstr>PowerPoint Presentation</vt:lpstr>
      <vt:lpstr>PowerPoint Presentation</vt:lpstr>
      <vt:lpstr>PowerPoint Presentation</vt:lpstr>
      <vt:lpstr>Name that Style!</vt:lpstr>
      <vt:lpstr>PowerPoint Presentation</vt:lpstr>
      <vt:lpstr>PowerPoint Presentation</vt:lpstr>
      <vt:lpstr>PowerPoint Presentation</vt:lpstr>
      <vt:lpstr>PowerPoint Presentation</vt:lpstr>
      <vt:lpstr>Key Points</vt:lpstr>
      <vt:lpstr>SOCIAL STYLE Profile</vt:lpstr>
      <vt:lpstr>Assertiveness</vt:lpstr>
      <vt:lpstr>Responsiveness</vt:lpstr>
      <vt:lpstr>PowerPoint Presentation</vt:lpstr>
      <vt:lpstr>PowerPoint Presentation</vt:lpstr>
      <vt:lpstr>PowerPoint Presentation</vt:lpstr>
      <vt:lpstr>PowerPoint Presentation</vt:lpstr>
      <vt:lpstr>PowerPoint Presentation</vt:lpstr>
      <vt:lpstr>Virtual Delivery:  How to Access Your Profile</vt:lpstr>
      <vt:lpstr>PowerPoint Presentation</vt:lpstr>
      <vt:lpstr>PowerPoint Presentation</vt:lpstr>
      <vt:lpstr>Know and Control Yourself</vt:lpstr>
      <vt:lpstr>Know Others:  Techniques for Observing Style</vt:lpstr>
      <vt:lpstr>Versatility</vt:lpstr>
      <vt:lpstr>Versatility is how well you adjust to the Style needs of others</vt:lpstr>
      <vt:lpstr>Four Sources of Versatility</vt:lpstr>
      <vt:lpstr>Versatility in Action</vt:lpstr>
      <vt:lpstr>Versatility Profile</vt:lpstr>
      <vt:lpstr>Versatility</vt:lpstr>
      <vt:lpstr>The Meaning of Versatility Positions</vt:lpstr>
      <vt:lpstr>Overall Versatility</vt:lpstr>
      <vt:lpstr>Versatility in Detail</vt:lpstr>
      <vt:lpstr>PowerPoint Presentation</vt:lpstr>
      <vt:lpstr>PowerPoint Presentation</vt:lpstr>
      <vt:lpstr>PowerPoint Presentation</vt:lpstr>
      <vt:lpstr>PowerPoint Presentation</vt:lpstr>
      <vt:lpstr>Steps for Increasing Interpersonal Effectiveness</vt:lpstr>
      <vt:lpstr>Preparing for Meetings</vt:lpstr>
      <vt:lpstr>Tailoring Messages</vt:lpstr>
      <vt:lpstr>Using Versatility to earn Trust</vt:lpstr>
      <vt:lpstr>Versatility Action Plan</vt:lpstr>
      <vt:lpstr>Observing Versatility Virtually</vt:lpstr>
      <vt:lpstr>PowerPoint Presentation</vt:lpstr>
      <vt:lpstr>PowerPoint Presentation</vt:lpstr>
      <vt:lpstr>PowerPoint Presentation</vt:lpstr>
      <vt:lpstr>PowerPoint Presentation</vt:lpstr>
      <vt:lpstr>PowerPoint Presentation</vt:lpstr>
      <vt:lpstr>Next Steps</vt:lpstr>
      <vt:lpstr>SOCIAL STYLE Navigator®</vt:lpstr>
      <vt:lpstr>SOCIAL STYLE Navigator® Access</vt:lpstr>
      <vt:lpstr>PowerPoint Presentation</vt:lpstr>
      <vt:lpstr>PowerPoint Presentation</vt:lpstr>
      <vt:lpstr>PowerPoint Presentation</vt:lpstr>
      <vt:lpstr>PowerPoint Presentation</vt:lpstr>
      <vt:lpstr>PowerPoint Presentation</vt:lpstr>
      <vt:lpstr>SOCIAL STYLE Passport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Sandra Johnson</dc:creator>
  <cp:lastModifiedBy>Karna Caldwell</cp:lastModifiedBy>
  <cp:revision>952</cp:revision>
  <cp:lastPrinted>2021-06-10T19:57:06Z</cp:lastPrinted>
  <dcterms:created xsi:type="dcterms:W3CDTF">2021-02-09T18:22:56Z</dcterms:created>
  <dcterms:modified xsi:type="dcterms:W3CDTF">2023-07-11T20:23:35Z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0x010100276830489B7800449738DDE52FC86B08</vt:lpwstr>
  </property>
  <property fmtid="{D5CDD505-2E9C-101B-9397-08002B2CF9AE}" pid="3" name="NXPowerLiteLastOptimized">
    <vt:lpwstr>2169950</vt:lpwstr>
  </property>
  <property fmtid="{D5CDD505-2E9C-101B-9397-08002B2CF9AE}" pid="4" name="NXPowerLiteSettings">
    <vt:lpwstr>C7000400038000</vt:lpwstr>
  </property>
  <property fmtid="{D5CDD505-2E9C-101B-9397-08002B2CF9AE}" pid="5" name="NXPowerLiteVersion">
    <vt:lpwstr>D8.0.2</vt:lpwstr>
  </property>
</Properties>
</file>