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ink/ink1.xml" ContentType="application/inkml+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66"/>
  </p:notesMasterIdLst>
  <p:handoutMasterIdLst>
    <p:handoutMasterId r:id="rId67"/>
  </p:handoutMasterIdLst>
  <p:sldIdLst>
    <p:sldId id="1108" r:id="rId5"/>
    <p:sldId id="1177" r:id="rId6"/>
    <p:sldId id="1083" r:id="rId7"/>
    <p:sldId id="302" r:id="rId8"/>
    <p:sldId id="303" r:id="rId9"/>
    <p:sldId id="996" r:id="rId10"/>
    <p:sldId id="997" r:id="rId11"/>
    <p:sldId id="305" r:id="rId12"/>
    <p:sldId id="1028" r:id="rId13"/>
    <p:sldId id="306" r:id="rId14"/>
    <p:sldId id="1006" r:id="rId15"/>
    <p:sldId id="1037" r:id="rId16"/>
    <p:sldId id="1058" r:id="rId17"/>
    <p:sldId id="1073" r:id="rId18"/>
    <p:sldId id="1075" r:id="rId19"/>
    <p:sldId id="1074" r:id="rId20"/>
    <p:sldId id="1076" r:id="rId21"/>
    <p:sldId id="1036" r:id="rId22"/>
    <p:sldId id="952" r:id="rId23"/>
    <p:sldId id="1110" r:id="rId24"/>
    <p:sldId id="938" r:id="rId25"/>
    <p:sldId id="312" r:id="rId26"/>
    <p:sldId id="930" r:id="rId27"/>
    <p:sldId id="318" r:id="rId28"/>
    <p:sldId id="1175" r:id="rId29"/>
    <p:sldId id="1111" r:id="rId30"/>
    <p:sldId id="1112" r:id="rId31"/>
    <p:sldId id="330" r:id="rId32"/>
    <p:sldId id="1008" r:id="rId33"/>
    <p:sldId id="1004" r:id="rId34"/>
    <p:sldId id="321" r:id="rId35"/>
    <p:sldId id="1068" r:id="rId36"/>
    <p:sldId id="927" r:id="rId37"/>
    <p:sldId id="1005" r:id="rId38"/>
    <p:sldId id="1063" r:id="rId39"/>
    <p:sldId id="1066" r:id="rId40"/>
    <p:sldId id="1070" r:id="rId41"/>
    <p:sldId id="1071" r:id="rId42"/>
    <p:sldId id="1067" r:id="rId43"/>
    <p:sldId id="320" r:id="rId44"/>
    <p:sldId id="1094" r:id="rId45"/>
    <p:sldId id="1109" r:id="rId46"/>
    <p:sldId id="1113" r:id="rId47"/>
    <p:sldId id="326" r:id="rId48"/>
    <p:sldId id="1104" r:id="rId49"/>
    <p:sldId id="1105" r:id="rId50"/>
    <p:sldId id="1009" r:id="rId51"/>
    <p:sldId id="1035" r:id="rId52"/>
    <p:sldId id="1033" r:id="rId53"/>
    <p:sldId id="1012" r:id="rId54"/>
    <p:sldId id="1030" r:id="rId55"/>
    <p:sldId id="285" r:id="rId56"/>
    <p:sldId id="1096" r:id="rId57"/>
    <p:sldId id="319" r:id="rId58"/>
    <p:sldId id="1114" r:id="rId59"/>
    <p:sldId id="1115" r:id="rId60"/>
    <p:sldId id="1116" r:id="rId61"/>
    <p:sldId id="963" r:id="rId62"/>
    <p:sldId id="325" r:id="rId63"/>
    <p:sldId id="1117" r:id="rId64"/>
    <p:sldId id="1176" r:id="rId65"/>
  </p:sldIdLst>
  <p:sldSz cx="12192000" cy="6858000"/>
  <p:notesSz cx="7315200" cy="9601200"/>
  <p:custDataLst>
    <p:tags r:id="rId68"/>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9D535EB-AF51-4A5F-A9EE-D0E0D57B3CF9}">
          <p14:sldIdLst>
            <p14:sldId id="1108"/>
            <p14:sldId id="1177"/>
            <p14:sldId id="1083"/>
            <p14:sldId id="302"/>
            <p14:sldId id="303"/>
            <p14:sldId id="996"/>
            <p14:sldId id="997"/>
            <p14:sldId id="305"/>
            <p14:sldId id="1028"/>
            <p14:sldId id="306"/>
            <p14:sldId id="1006"/>
          </p14:sldIdLst>
        </p14:section>
        <p14:section name="Online Style Profile" id="{6E19E356-50F5-4755-8E97-FC770D73382D}">
          <p14:sldIdLst>
            <p14:sldId id="1037"/>
            <p14:sldId id="1058"/>
            <p14:sldId id="1073"/>
            <p14:sldId id="1075"/>
            <p14:sldId id="1074"/>
            <p14:sldId id="1076"/>
          </p14:sldIdLst>
        </p14:section>
        <p14:section name="Paper Style Profile" id="{50C62F4A-DEF2-4180-9AB2-D79608B0DE32}">
          <p14:sldIdLst>
            <p14:sldId id="1036"/>
            <p14:sldId id="952"/>
            <p14:sldId id="1110"/>
          </p14:sldIdLst>
        </p14:section>
        <p14:section name="Program" id="{B039AA2B-27E6-4089-8DAE-700B0DE36182}">
          <p14:sldIdLst>
            <p14:sldId id="938"/>
            <p14:sldId id="312"/>
            <p14:sldId id="930"/>
            <p14:sldId id="318"/>
            <p14:sldId id="1175"/>
            <p14:sldId id="1111"/>
            <p14:sldId id="1112"/>
            <p14:sldId id="330"/>
            <p14:sldId id="1008"/>
            <p14:sldId id="1004"/>
            <p14:sldId id="321"/>
          </p14:sldIdLst>
        </p14:section>
        <p14:section name="Online Versatility Profile" id="{44D299A9-F6DE-4D3B-A179-5D1E8146E5E7}">
          <p14:sldIdLst>
            <p14:sldId id="1068"/>
            <p14:sldId id="927"/>
            <p14:sldId id="1005"/>
            <p14:sldId id="1063"/>
            <p14:sldId id="1066"/>
            <p14:sldId id="1070"/>
            <p14:sldId id="1071"/>
          </p14:sldIdLst>
        </p14:section>
        <p14:section name="Paper Versatility Profile" id="{F515ADEB-E7F4-47BF-956B-8EAF2ED15924}">
          <p14:sldIdLst>
            <p14:sldId id="1067"/>
            <p14:sldId id="320"/>
            <p14:sldId id="1094"/>
          </p14:sldIdLst>
        </p14:section>
        <p14:section name="Program" id="{03C97E69-BE6B-416A-92B9-61E754543D99}">
          <p14:sldIdLst>
            <p14:sldId id="1109"/>
            <p14:sldId id="1113"/>
            <p14:sldId id="326"/>
            <p14:sldId id="1104"/>
            <p14:sldId id="1105"/>
            <p14:sldId id="1009"/>
            <p14:sldId id="1035"/>
            <p14:sldId id="1033"/>
            <p14:sldId id="1012"/>
            <p14:sldId id="1030"/>
            <p14:sldId id="285"/>
          </p14:sldIdLst>
        </p14:section>
        <p14:section name="Optional Exercises" id="{F9B95872-7053-4982-9431-D1686BAFCA3A}">
          <p14:sldIdLst>
            <p14:sldId id="1096"/>
            <p14:sldId id="319"/>
            <p14:sldId id="1114"/>
            <p14:sldId id="1115"/>
            <p14:sldId id="1116"/>
            <p14:sldId id="963"/>
            <p14:sldId id="325"/>
            <p14:sldId id="1117"/>
            <p14:sldId id="1176"/>
          </p14:sldIdLst>
        </p14:section>
      </p14:sectionLst>
    </p:ext>
    <p:ext uri="{EFAFB233-063F-42B5-8137-9DF3F51BA10A}">
      <p15:sldGuideLst xmlns:p15="http://schemas.microsoft.com/office/powerpoint/2012/main">
        <p15:guide id="1" orient="horz" pos="1032"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ette Mosier" initials="AM" lastIdx="25" clrIdx="0"/>
  <p:cmAuthor id="1" name="Casey Mulqueen" initials="CM" lastIdx="12" clrIdx="1"/>
  <p:cmAuthor id="2" name="Jason Kiesau" initials="JK" lastIdx="10" clrIdx="2"/>
  <p:cmAuthor id="3" name="ANNETTE MOSIER" initials="AM" lastIdx="1" clrIdx="3">
    <p:extLst>
      <p:ext uri="{19B8F6BF-5375-455C-9EA6-DF929625EA0E}">
        <p15:presenceInfo xmlns:p15="http://schemas.microsoft.com/office/powerpoint/2012/main" userId="b5c65e5a27290c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6899"/>
    <a:srgbClr val="444A4A"/>
    <a:srgbClr val="B3B3B3"/>
    <a:srgbClr val="48C9F1"/>
    <a:srgbClr val="E9ECEF"/>
    <a:srgbClr val="003651"/>
    <a:srgbClr val="AFABAB"/>
    <a:srgbClr val="898989"/>
    <a:srgbClr val="005B92"/>
    <a:srgbClr val="0754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FD0F851-EC5A-4D38-B0AD-8093EC10F33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40" autoAdjust="0"/>
    <p:restoredTop sz="85704" autoAdjust="0"/>
  </p:normalViewPr>
  <p:slideViewPr>
    <p:cSldViewPr snapToGrid="0" showGuides="1">
      <p:cViewPr varScale="1">
        <p:scale>
          <a:sx n="92" d="100"/>
          <a:sy n="92" d="100"/>
        </p:scale>
        <p:origin x="756" y="66"/>
      </p:cViewPr>
      <p:guideLst>
        <p:guide orient="horz" pos="1032"/>
        <p:guide pos="3840"/>
      </p:guideLst>
    </p:cSldViewPr>
  </p:slideViewPr>
  <p:notesTextViewPr>
    <p:cViewPr>
      <p:scale>
        <a:sx n="100" d="100"/>
        <a:sy n="100" d="100"/>
      </p:scale>
      <p:origin x="0" y="0"/>
    </p:cViewPr>
  </p:notesTextViewPr>
  <p:sorterViewPr>
    <p:cViewPr>
      <p:scale>
        <a:sx n="20" d="100"/>
        <a:sy n="20" d="100"/>
      </p:scale>
      <p:origin x="0" y="-2448"/>
    </p:cViewPr>
  </p:sorterViewPr>
  <p:notesViewPr>
    <p:cSldViewPr snapToGrid="0" showGuides="1">
      <p:cViewPr varScale="1">
        <p:scale>
          <a:sx n="65" d="100"/>
          <a:sy n="65" d="100"/>
        </p:scale>
        <p:origin x="2784" y="4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00BA8B-A4A0-47DE-87E6-107ED97A1ED9}"/>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US" dirty="0"/>
              <a:t>Copy or Retype Slide Headline Here</a:t>
            </a:r>
          </a:p>
        </p:txBody>
      </p:sp>
      <p:sp>
        <p:nvSpPr>
          <p:cNvPr id="3" name="Date Placeholder 2">
            <a:extLst>
              <a:ext uri="{FF2B5EF4-FFF2-40B4-BE49-F238E27FC236}">
                <a16:creationId xmlns:a16="http://schemas.microsoft.com/office/drawing/2014/main" id="{EE59CF2A-C0B6-4E23-A8F5-BA2E0BF6E78D}"/>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46CA0A60-4272-43EA-9609-D2DEC7780AC7}" type="datetimeFigureOut">
              <a:rPr lang="en-US" smtClean="0"/>
              <a:t>7/17/2023</a:t>
            </a:fld>
            <a:endParaRPr lang="en-US" dirty="0"/>
          </a:p>
        </p:txBody>
      </p:sp>
      <p:sp>
        <p:nvSpPr>
          <p:cNvPr id="4" name="Footer Placeholder 3">
            <a:extLst>
              <a:ext uri="{FF2B5EF4-FFF2-40B4-BE49-F238E27FC236}">
                <a16:creationId xmlns:a16="http://schemas.microsoft.com/office/drawing/2014/main" id="{E820AF80-B894-4A6E-A83A-54DD8D31BF9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dirty="0"/>
              <a:t>© 2021 The TRACOM Corporation All Rights Reserved </a:t>
            </a:r>
          </a:p>
        </p:txBody>
      </p:sp>
      <p:sp>
        <p:nvSpPr>
          <p:cNvPr id="5" name="Slide Number Placeholder 4">
            <a:extLst>
              <a:ext uri="{FF2B5EF4-FFF2-40B4-BE49-F238E27FC236}">
                <a16:creationId xmlns:a16="http://schemas.microsoft.com/office/drawing/2014/main" id="{FCD2493E-31F0-4EF7-8F38-0F4186F9F416}"/>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984D36EE-7A72-4DA1-A401-AF8B6E1DFDB4}" type="slidenum">
              <a:rPr lang="en-US" smtClean="0"/>
              <a:t>‹#›</a:t>
            </a:fld>
            <a:endParaRPr lang="en-US" dirty="0"/>
          </a:p>
        </p:txBody>
      </p:sp>
    </p:spTree>
    <p:extLst>
      <p:ext uri="{BB962C8B-B14F-4D97-AF65-F5344CB8AC3E}">
        <p14:creationId xmlns:p14="http://schemas.microsoft.com/office/powerpoint/2010/main" val="2887398510"/>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8T16:20:28.16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18625" y="1922358"/>
            <a:ext cx="6476301" cy="481727"/>
          </a:xfrm>
          <a:prstGeom prst="rect">
            <a:avLst/>
          </a:prstGeom>
        </p:spPr>
        <p:txBody>
          <a:bodyPr vert="horz" lIns="0" tIns="0" rIns="0" bIns="0" rtlCol="0" anchor="b"/>
          <a:lstStyle>
            <a:lvl1pPr algn="l">
              <a:defRPr sz="1700" b="1" spc="-32" baseline="0">
                <a:solidFill>
                  <a:schemeClr val="accent2"/>
                </a:solidFill>
              </a:defRPr>
            </a:lvl1pPr>
          </a:lstStyle>
          <a:p>
            <a:r>
              <a:rPr lang="en-US" dirty="0"/>
              <a:t>Copy or Retype Slide Headline Here</a:t>
            </a:r>
          </a:p>
        </p:txBody>
      </p:sp>
      <p:sp>
        <p:nvSpPr>
          <p:cNvPr id="3" name="Date Placeholder 2"/>
          <p:cNvSpPr>
            <a:spLocks noGrp="1"/>
          </p:cNvSpPr>
          <p:nvPr>
            <p:ph type="dt" idx="1"/>
          </p:nvPr>
        </p:nvSpPr>
        <p:spPr>
          <a:xfrm>
            <a:off x="4184227" y="-534999"/>
            <a:ext cx="3169920" cy="481727"/>
          </a:xfrm>
          <a:prstGeom prst="rect">
            <a:avLst/>
          </a:prstGeom>
        </p:spPr>
        <p:txBody>
          <a:bodyPr vert="horz" lIns="0" tIns="0" rIns="0" bIns="0" rtlCol="0"/>
          <a:lstStyle>
            <a:lvl1pPr algn="r">
              <a:defRPr sz="1300"/>
            </a:lvl1pPr>
          </a:lstStyle>
          <a:p>
            <a:fld id="{62988393-0E3C-4976-AA48-59774D280CFC}" type="datetimeFigureOut">
              <a:rPr lang="en-US" smtClean="0"/>
              <a:t>7/17/2023</a:t>
            </a:fld>
            <a:endParaRPr lang="en-US" dirty="0"/>
          </a:p>
        </p:txBody>
      </p:sp>
      <p:sp>
        <p:nvSpPr>
          <p:cNvPr id="4" name="Slide Image Placeholder 3"/>
          <p:cNvSpPr>
            <a:spLocks noGrp="1" noRot="1" noChangeAspect="1"/>
          </p:cNvSpPr>
          <p:nvPr>
            <p:ph type="sldImg" idx="2"/>
          </p:nvPr>
        </p:nvSpPr>
        <p:spPr>
          <a:xfrm>
            <a:off x="538163" y="596900"/>
            <a:ext cx="2316162" cy="1303338"/>
          </a:xfrm>
          <a:prstGeom prst="rect">
            <a:avLst/>
          </a:prstGeom>
          <a:noFill/>
          <a:ln w="12700">
            <a:solidFill>
              <a:schemeClr val="bg2"/>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518625" y="2522433"/>
            <a:ext cx="6476301" cy="6482477"/>
          </a:xfrm>
          <a:prstGeom prst="rect">
            <a:avLst/>
          </a:prstGeom>
        </p:spPr>
        <p:txBody>
          <a:bodyPr vert="horz" lIns="0" tIns="0" rIns="0" bIns="0" rtlCol="0"/>
          <a:lstStyle/>
          <a:p>
            <a:pPr lvl="0"/>
            <a:r>
              <a:rPr lang="en-US" dirty="0"/>
              <a:t>Type copy here. To reformat, place cursor at the beginning of sentence and hit Tab for BOLD, Italic, or Bullet points. To return to previous format, use </a:t>
            </a:r>
            <a:r>
              <a:rPr lang="en-US" dirty="0" err="1"/>
              <a:t>Shift+Tab</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518624" y="9292905"/>
            <a:ext cx="6476301" cy="308296"/>
          </a:xfrm>
          <a:prstGeom prst="rect">
            <a:avLst/>
          </a:prstGeom>
        </p:spPr>
        <p:txBody>
          <a:bodyPr vert="horz" lIns="0" tIns="0" rIns="0" bIns="0" rtlCol="0" anchor="t"/>
          <a:lstStyle>
            <a:lvl1pPr algn="l">
              <a:defRPr sz="800">
                <a:solidFill>
                  <a:schemeClr val="accent3"/>
                </a:solidFill>
              </a:defRPr>
            </a:lvl1p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7" name="Slide Number Placeholder 6"/>
          <p:cNvSpPr>
            <a:spLocks noGrp="1"/>
          </p:cNvSpPr>
          <p:nvPr>
            <p:ph type="sldNum" sz="quarter" idx="5"/>
          </p:nvPr>
        </p:nvSpPr>
        <p:spPr>
          <a:xfrm>
            <a:off x="2979007" y="596290"/>
            <a:ext cx="4015918" cy="215479"/>
          </a:xfrm>
          <a:prstGeom prst="rect">
            <a:avLst/>
          </a:prstGeom>
        </p:spPr>
        <p:txBody>
          <a:bodyPr vert="horz" lIns="0" tIns="0" rIns="0" bIns="0" rtlCol="0" anchor="b"/>
          <a:lstStyle>
            <a:lvl1pPr algn="l">
              <a:defRPr sz="1100">
                <a:solidFill>
                  <a:schemeClr val="accent3"/>
                </a:solidFill>
              </a:defRPr>
            </a:lvl1pPr>
          </a:lstStyle>
          <a:p>
            <a:r>
              <a:rPr lang="en-US" dirty="0"/>
              <a:t>Slide </a:t>
            </a:r>
            <a:fld id="{D9A648C1-F151-4CF5-B9CC-6608EAC3961C}" type="slidenum">
              <a:rPr lang="en-US" smtClean="0"/>
              <a:pPr/>
              <a:t>‹#›</a:t>
            </a:fld>
            <a:endParaRPr lang="en-US" dirty="0"/>
          </a:p>
        </p:txBody>
      </p:sp>
    </p:spTree>
    <p:extLst>
      <p:ext uri="{BB962C8B-B14F-4D97-AF65-F5344CB8AC3E}">
        <p14:creationId xmlns:p14="http://schemas.microsoft.com/office/powerpoint/2010/main" val="4089149608"/>
      </p:ext>
    </p:extLst>
  </p:cSld>
  <p:clrMap bg1="lt1" tx1="dk1" bg2="lt2" tx2="dk2" accent1="accent1" accent2="accent2" accent3="accent3" accent4="accent4" accent5="accent5" accent6="accent6" hlink="hlink" folHlink="folHlink"/>
  <p:hf hdr="0" dt="0"/>
  <p:notesStyle>
    <a:lvl1pPr marL="0" indent="0" algn="l" defTabSz="914400" rtl="0" eaLnBrk="1" latinLnBrk="0" hangingPunct="1">
      <a:spcBef>
        <a:spcPts val="200"/>
      </a:spcBef>
      <a:spcAft>
        <a:spcPts val="200"/>
      </a:spcAft>
      <a:buFont typeface="Arial" panose="020B0604020202020204" pitchFamily="34" charset="0"/>
      <a:buChar char="​"/>
      <a:defRPr sz="1200" kern="1200">
        <a:solidFill>
          <a:schemeClr val="tx1"/>
        </a:solidFill>
        <a:latin typeface="+mn-lt"/>
        <a:ea typeface="+mn-ea"/>
        <a:cs typeface="+mn-cs"/>
      </a:defRPr>
    </a:lvl1pPr>
    <a:lvl2pPr marL="0" indent="0" algn="l" defTabSz="914400" rtl="0" eaLnBrk="1" latinLnBrk="0" hangingPunct="1">
      <a:spcBef>
        <a:spcPts val="200"/>
      </a:spcBef>
      <a:spcAft>
        <a:spcPts val="200"/>
      </a:spcAft>
      <a:buFont typeface="Arial" panose="020B0604020202020204" pitchFamily="34" charset="0"/>
      <a:buChar char="​"/>
      <a:defRPr sz="1200" b="1" kern="1200">
        <a:solidFill>
          <a:schemeClr val="tx1"/>
        </a:solidFill>
        <a:latin typeface="+mn-lt"/>
        <a:ea typeface="+mn-ea"/>
        <a:cs typeface="+mn-cs"/>
      </a:defRPr>
    </a:lvl2pPr>
    <a:lvl3pPr marL="0" indent="0" algn="l" defTabSz="914400" rtl="0" eaLnBrk="1" latinLnBrk="0" hangingPunct="1">
      <a:buFont typeface="Arial" panose="020B0604020202020204" pitchFamily="34" charset="0"/>
      <a:buChar char="​"/>
      <a:defRPr sz="1200" i="1" kern="1200">
        <a:solidFill>
          <a:schemeClr val="tx1"/>
        </a:solidFill>
        <a:latin typeface="+mn-lt"/>
        <a:ea typeface="+mn-ea"/>
        <a:cs typeface="+mn-cs"/>
      </a:defRPr>
    </a:lvl3pPr>
    <a:lvl4pPr marL="112713" indent="-112713"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85750" indent="-171450" algn="l" defTabSz="914400" rtl="0" eaLnBrk="1" latinLnBrk="0" hangingPunct="1">
      <a:buFont typeface="Symbol" panose="05050102010706020507" pitchFamily="18" charset="2"/>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socialstylenavigator.com/"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image" Target="../media/image340.png"/></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0"/>
            <a:ext cx="6861175" cy="3859213"/>
          </a:xfrm>
        </p:spPr>
      </p:sp>
      <p:sp>
        <p:nvSpPr>
          <p:cNvPr id="3" name="Notes Placeholder 2"/>
          <p:cNvSpPr>
            <a:spLocks noGrp="1"/>
          </p:cNvSpPr>
          <p:nvPr>
            <p:ph type="body" idx="1"/>
          </p:nvPr>
        </p:nvSpPr>
        <p:spPr>
          <a:xfrm>
            <a:off x="486211" y="4637088"/>
            <a:ext cx="6071532" cy="777874"/>
          </a:xfrm>
        </p:spPr>
        <p:txBody>
          <a:bodyPr/>
          <a:lstStyle/>
          <a:p>
            <a:pPr algn="l"/>
            <a:r>
              <a:rPr lang="en-US" sz="1800" b="1" i="0" u="none" strike="noStrike" baseline="0" dirty="0">
                <a:latin typeface="Museo 700" pitchFamily="50" charset="0"/>
              </a:rPr>
              <a:t>5 MINUTES (Workbook, pages 1-3)</a:t>
            </a:r>
          </a:p>
          <a:p>
            <a:pPr algn="l"/>
            <a:endParaRPr lang="en-US" sz="1800" b="0" i="0" u="none" strike="noStrike" baseline="0" dirty="0">
              <a:latin typeface="Museo 700" pitchFamily="50" charset="0"/>
            </a:endParaRPr>
          </a:p>
          <a:p>
            <a:pPr algn="l"/>
            <a:r>
              <a:rPr lang="en-US" sz="1800" b="1" i="0" u="none" strike="noStrike" baseline="0" dirty="0">
                <a:latin typeface="Museo 700" pitchFamily="50" charset="0"/>
              </a:rPr>
              <a:t>WELCOME</a:t>
            </a:r>
            <a:r>
              <a:rPr lang="en-US" sz="1800" b="0" i="0" u="none" strike="noStrike" baseline="0" dirty="0">
                <a:latin typeface="Museo 700" pitchFamily="50" charset="0"/>
              </a:rPr>
              <a:t> </a:t>
            </a:r>
            <a:r>
              <a:rPr lang="en-US" sz="1800" b="0" i="0" u="none" strike="noStrike" baseline="0" dirty="0">
                <a:latin typeface="Museo Sans 300" pitchFamily="50" charset="0"/>
              </a:rPr>
              <a:t>participants and provide a brief overview of the session.</a:t>
            </a:r>
          </a:p>
          <a:p>
            <a:pPr algn="l"/>
            <a:endParaRPr lang="en-US" sz="1800" b="0" i="0" u="none" strike="noStrike" baseline="0" dirty="0">
              <a:latin typeface="Museo 700" pitchFamily="50" charset="0"/>
            </a:endParaRPr>
          </a:p>
          <a:p>
            <a:pPr algn="l"/>
            <a:r>
              <a:rPr lang="en-US" sz="1800" b="1" i="0" u="none" strike="noStrike" baseline="0" dirty="0">
                <a:latin typeface="Museo 700" pitchFamily="50" charset="0"/>
              </a:rPr>
              <a:t>ASK</a:t>
            </a:r>
            <a:r>
              <a:rPr lang="en-US" sz="1800" b="0" i="0" u="none" strike="noStrike" baseline="0" dirty="0">
                <a:latin typeface="Museo 700" pitchFamily="50" charset="0"/>
              </a:rPr>
              <a:t> </a:t>
            </a:r>
            <a:r>
              <a:rPr lang="en-US" sz="1800" b="0" i="0" u="none" strike="noStrike" baseline="0" dirty="0">
                <a:latin typeface="Museo Sans 300" pitchFamily="50" charset="0"/>
              </a:rPr>
              <a:t>participants to turn to Pages 1, 2 and 3 in the </a:t>
            </a:r>
            <a:r>
              <a:rPr lang="en-US" sz="1800" b="0" i="0" u="none" strike="noStrike" baseline="0" dirty="0">
                <a:latin typeface="Museo Sans 700" pitchFamily="50" charset="0"/>
              </a:rPr>
              <a:t>Participant Workbook </a:t>
            </a:r>
            <a:r>
              <a:rPr lang="en-US" sz="1800" b="0" i="0" u="none" strike="noStrike" baseline="0" dirty="0">
                <a:latin typeface="Museo Sans 300" pitchFamily="50" charset="0"/>
              </a:rPr>
              <a:t>to follow along.</a:t>
            </a:r>
          </a:p>
          <a:p>
            <a:pPr marL="285750" indent="-285750" algn="l">
              <a:buFont typeface="Wingdings" panose="05000000000000000000" pitchFamily="2" charset="2"/>
              <a:buChar char="§"/>
            </a:pPr>
            <a:r>
              <a:rPr lang="en-US" sz="1800" b="0" i="0" u="none" strike="noStrike" baseline="0" dirty="0">
                <a:latin typeface="Museo Sans 300" pitchFamily="50" charset="0"/>
              </a:rPr>
              <a:t>Stress the importance of active participation.</a:t>
            </a:r>
          </a:p>
          <a:p>
            <a:pPr marL="285750" indent="-285750" algn="l">
              <a:buFont typeface="Wingdings" panose="05000000000000000000" pitchFamily="2" charset="2"/>
              <a:buChar char="§"/>
            </a:pPr>
            <a:r>
              <a:rPr lang="en-US" sz="1800" b="0" i="0" u="none" strike="noStrike" baseline="0" dirty="0">
                <a:latin typeface="Museo Sans 300" pitchFamily="50" charset="0"/>
              </a:rPr>
              <a:t>Briefly review the history of SOCIAL STYLE.</a:t>
            </a:r>
          </a:p>
          <a:p>
            <a:pPr marL="285750" indent="-285750" algn="l">
              <a:buFont typeface="Wingdings" panose="05000000000000000000" pitchFamily="2" charset="2"/>
              <a:buChar char="§"/>
            </a:pPr>
            <a:r>
              <a:rPr lang="en-US" sz="1800" b="0" i="0" u="none" strike="noStrike" baseline="0" dirty="0">
                <a:latin typeface="Museo Sans 300" pitchFamily="50" charset="0"/>
              </a:rPr>
              <a:t>Cite the proven effectiveness of increased Versatility on page 3 in the Participant Workbook.</a:t>
            </a:r>
          </a:p>
          <a:p>
            <a:pPr marL="285750" indent="-285750" algn="l">
              <a:buFont typeface="Wingdings" panose="05000000000000000000" pitchFamily="2" charset="2"/>
              <a:buChar char="§"/>
            </a:pPr>
            <a:r>
              <a:rPr lang="en-US" sz="1800" b="0" i="0" u="none" strike="noStrike" baseline="0" dirty="0">
                <a:latin typeface="Museo Sans 300" pitchFamily="50" charset="0"/>
              </a:rPr>
              <a:t>Explain what SOCIAL STYLE is all about. Say something like, “Did you ever notice that customers have certain patterns of behavior: some are animated and loud, some treat you like a friend from the start, others are all business? SOCIAL STYLE gives you a way of identifying a customer’s pattern of behavior, and of interacting with them in ways that will help you to increase your effectiveness in your selling process.”</a:t>
            </a:r>
          </a:p>
          <a:p>
            <a:pPr marL="285750" marR="0" lvl="0" indent="-285750" algn="l" defTabSz="914400" rtl="0" eaLnBrk="1" fontAlgn="auto" latinLnBrk="0" hangingPunct="1">
              <a:lnSpc>
                <a:spcPct val="100000"/>
              </a:lnSpc>
              <a:spcBef>
                <a:spcPts val="200"/>
              </a:spcBef>
              <a:spcAft>
                <a:spcPts val="200"/>
              </a:spcAft>
              <a:buClrTx/>
              <a:buSzTx/>
              <a:buFont typeface="Wingdings" panose="05000000000000000000" pitchFamily="2" charset="2"/>
              <a:buChar char="§"/>
              <a:tabLst/>
              <a:defRPr/>
            </a:pPr>
            <a:r>
              <a:rPr lang="en-US" sz="1800" b="0" i="0" u="none" strike="noStrike" baseline="0" dirty="0">
                <a:latin typeface="Museo Sans 300" pitchFamily="50" charset="0"/>
              </a:rPr>
              <a:t>Ask participants to think about their past customers. Ask, “Besides, ‘they bought from me,’ what made your good customers good? And, what made the difficult ones difficult to sell to?” Use the participants' responses to identify issues that will be addressed in this training.</a:t>
            </a:r>
          </a:p>
          <a:p>
            <a:pPr marL="0" indent="0" algn="l">
              <a:buFont typeface="Wingdings" panose="05000000000000000000" pitchFamily="2" charset="2"/>
              <a:buNone/>
            </a:pPr>
            <a:endParaRPr lang="en-US" sz="1800" b="0" i="0" u="none" strike="noStrike" baseline="0" dirty="0">
              <a:latin typeface="Museo Sans 300" pitchFamily="50" charset="0"/>
            </a:endParaRPr>
          </a:p>
          <a:p>
            <a:pPr marL="0" indent="0" algn="l">
              <a:buFont typeface="Wingdings" panose="05000000000000000000" pitchFamily="2" charset="2"/>
              <a:buNone/>
            </a:pPr>
            <a:endParaRPr lang="en-US" sz="1800" b="0" i="0" u="none" strike="noStrike" baseline="0" dirty="0">
              <a:latin typeface="Museo 700" pitchFamily="50" charset="0"/>
            </a:endParaRPr>
          </a:p>
        </p:txBody>
      </p:sp>
      <p:sp>
        <p:nvSpPr>
          <p:cNvPr id="4" name="Header Placeholder 3"/>
          <p:cNvSpPr>
            <a:spLocks noGrp="1"/>
          </p:cNvSpPr>
          <p:nvPr>
            <p:ph type="hdr" sz="quarter"/>
          </p:nvPr>
        </p:nvSpPr>
        <p:spPr>
          <a:xfrm>
            <a:off x="486211" y="3859213"/>
            <a:ext cx="6071532" cy="77787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2" normalizeH="0" baseline="0" noProof="0" dirty="0">
                <a:ln>
                  <a:noFill/>
                </a:ln>
                <a:solidFill>
                  <a:srgbClr val="146899"/>
                </a:solidFill>
                <a:effectLst/>
                <a:uLnTx/>
                <a:uFillTx/>
                <a:latin typeface="Arial" panose="020B0604020202020204"/>
                <a:ea typeface="+mn-ea"/>
                <a:cs typeface="+mn-cs"/>
              </a:rPr>
              <a:t>Tracom SOCIAL STYLE</a:t>
            </a:r>
            <a:br>
              <a:rPr kumimoji="0" lang="en-US" sz="2400" b="1" i="0" u="none" strike="noStrike" kern="1200" cap="none" spc="-32" normalizeH="0" baseline="0" noProof="0" dirty="0">
                <a:ln>
                  <a:noFill/>
                </a:ln>
                <a:solidFill>
                  <a:srgbClr val="146899"/>
                </a:solidFill>
                <a:effectLst/>
                <a:uLnTx/>
                <a:uFillTx/>
                <a:latin typeface="Arial" panose="020B0604020202020204"/>
                <a:ea typeface="+mn-ea"/>
                <a:cs typeface="+mn-cs"/>
              </a:rPr>
            </a:br>
            <a:r>
              <a:rPr kumimoji="0" lang="en-US" sz="2400" b="1" i="0" u="none" strike="noStrike" kern="1200" cap="none" spc="-32" normalizeH="0" baseline="0" noProof="0" dirty="0">
                <a:ln>
                  <a:noFill/>
                </a:ln>
                <a:solidFill>
                  <a:srgbClr val="146899"/>
                </a:solidFill>
                <a:effectLst/>
                <a:uLnTx/>
                <a:uFillTx/>
                <a:latin typeface="Arial" panose="020B0604020202020204"/>
                <a:ea typeface="+mn-ea"/>
                <a:cs typeface="+mn-cs"/>
              </a:rPr>
              <a:t>Participant’s Manual</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a:t>
            </a:r>
            <a:fld id="{39F8928D-094A-41A7-9033-49F438F6621E}" type="datetimeyyyy">
              <a:rPr kumimoji="0" lang="en-US" sz="8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a:t>
            </a:fld>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The TRACOM Corporation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graphicFrame>
        <p:nvGraphicFramePr>
          <p:cNvPr id="7" name="Table 7">
            <a:extLst>
              <a:ext uri="{FF2B5EF4-FFF2-40B4-BE49-F238E27FC236}">
                <a16:creationId xmlns:a16="http://schemas.microsoft.com/office/drawing/2014/main" id="{83D1864B-465E-4C26-BD3C-19CD9CAF0C26}"/>
              </a:ext>
            </a:extLst>
          </p:cNvPr>
          <p:cNvGraphicFramePr>
            <a:graphicFrameLocks noGrp="1"/>
          </p:cNvGraphicFramePr>
          <p:nvPr>
            <p:extLst>
              <p:ext uri="{D42A27DB-BD31-4B8C-83A1-F6EECF244321}">
                <p14:modId xmlns:p14="http://schemas.microsoft.com/office/powerpoint/2010/main" val="265762289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
        <p:nvSpPr>
          <p:cNvPr id="8" name="TextBox 7">
            <a:extLst>
              <a:ext uri="{FF2B5EF4-FFF2-40B4-BE49-F238E27FC236}">
                <a16:creationId xmlns:a16="http://schemas.microsoft.com/office/drawing/2014/main" id="{1DA897C2-9DED-4133-AE4D-8F60560A7C23}"/>
              </a:ext>
            </a:extLst>
          </p:cNvPr>
          <p:cNvSpPr txBox="1"/>
          <p:nvPr/>
        </p:nvSpPr>
        <p:spPr>
          <a:xfrm>
            <a:off x="6858000" y="6724650"/>
            <a:ext cx="340349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&lt;&lt;Copy and paste this table to</a:t>
            </a:r>
            <a:b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notes pages on which you want</a:t>
            </a:r>
            <a:b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participants to be able to take</a:t>
            </a:r>
            <a:b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notes</a:t>
            </a:r>
          </a:p>
        </p:txBody>
      </p:sp>
    </p:spTree>
    <p:extLst>
      <p:ext uri="{BB962C8B-B14F-4D97-AF65-F5344CB8AC3E}">
        <p14:creationId xmlns:p14="http://schemas.microsoft.com/office/powerpoint/2010/main" val="4131675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dirty="0">
                <a:solidFill>
                  <a:srgbClr val="000000"/>
                </a:solidFill>
                <a:latin typeface="Arial" panose="020B0604020202020204" pitchFamily="34" charset="0"/>
              </a:rPr>
              <a:t>3 MINUTES</a:t>
            </a:r>
            <a:endParaRPr lang="en-US" sz="1100" b="1" i="0" u="none" strike="noStrike" baseline="0" dirty="0">
              <a:latin typeface="+mj-lt"/>
            </a:endParaRP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Responsiveness scale, like the Assertiveness scale, helps us to predict a person’s behavior because it is a “theme” or typical pattern.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clues to responsive behavior as noted on the slide.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neither a positive nor a negative quality; it is neutral.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and Responsiveness do not affect each other — they are independent of each other. </a:t>
            </a:r>
          </a:p>
          <a:p>
            <a:endParaRPr lang="en-US" sz="1100" dirty="0"/>
          </a:p>
          <a:p>
            <a:pPr algn="l"/>
            <a:r>
              <a:rPr lang="en-US" sz="1100" b="1" i="0" u="none" strike="noStrike" baseline="0" dirty="0">
                <a:solidFill>
                  <a:schemeClr val="tx2"/>
                </a:solidFill>
                <a:latin typeface="+mj-lt"/>
              </a:rPr>
              <a:t>Optional Exercise: </a:t>
            </a:r>
            <a:r>
              <a:rPr lang="en-US" sz="1100" b="1" i="0" u="none" strike="noStrike" baseline="0" dirty="0">
                <a:latin typeface="+mj-lt"/>
              </a:rPr>
              <a:t>Do You Control or Emote?</a:t>
            </a:r>
          </a:p>
          <a:p>
            <a:pPr marL="171450" indent="-171450" algn="l">
              <a:buFont typeface="Wingdings" panose="05000000000000000000" pitchFamily="2" charset="2"/>
              <a:buChar char="§"/>
            </a:pPr>
            <a:r>
              <a:rPr lang="en-US" sz="1100" b="1" i="0" u="none" strike="noStrike" baseline="0" dirty="0">
                <a:latin typeface="+mj-lt"/>
              </a:rPr>
              <a:t>ASK</a:t>
            </a:r>
            <a:r>
              <a:rPr lang="en-US" sz="1100" b="0" i="0" u="none" strike="noStrike" baseline="0" dirty="0">
                <a:latin typeface="+mj-lt"/>
              </a:rPr>
              <a:t> participants to chat whether they see themselves as more controlling or more emoting, and to give examples of why they see themselves this way.</a:t>
            </a:r>
          </a:p>
          <a:p>
            <a:pPr marL="171450" indent="-171450" algn="l">
              <a:buFont typeface="Wingdings" panose="05000000000000000000" pitchFamily="2" charset="2"/>
              <a:buChar char="§"/>
            </a:pPr>
            <a:endParaRPr lang="en-US" sz="1100" b="0" i="0" u="none" strike="noStrike" baseline="0" dirty="0">
              <a:latin typeface="+mj-lt"/>
            </a:endParaRPr>
          </a:p>
          <a:p>
            <a:pPr algn="l">
              <a:buFontTx/>
              <a:buNone/>
            </a:pPr>
            <a:r>
              <a:rPr lang="en-US" sz="1100" b="1" i="0" u="none" strike="noStrike" baseline="0" dirty="0">
                <a:latin typeface="+mj-lt"/>
              </a:rPr>
              <a:t>In-person activity:</a:t>
            </a:r>
          </a:p>
          <a:p>
            <a:pPr algn="l"/>
            <a:r>
              <a:rPr lang="en-US" sz="1100" b="0" i="0" u="none" strike="noStrike" baseline="0" dirty="0">
                <a:latin typeface="+mj-lt"/>
              </a:rPr>
              <a:t>1. </a:t>
            </a:r>
            <a:r>
              <a:rPr lang="en-US" sz="1100" b="1" i="0" u="none" strike="noStrike" baseline="0" dirty="0">
                <a:latin typeface="+mj-lt"/>
              </a:rPr>
              <a:t>ASK</a:t>
            </a:r>
            <a:r>
              <a:rPr lang="en-US" sz="1100" b="0" i="0" u="none" strike="noStrike" baseline="0" dirty="0">
                <a:latin typeface="+mj-lt"/>
              </a:rPr>
              <a:t> participants to go toward the front of the room if they feel they are “more controlling” of their emotions or to the rear of the room if they feel that they are “more emoting” (display their emotions).</a:t>
            </a:r>
          </a:p>
          <a:p>
            <a:pPr algn="l"/>
            <a:r>
              <a:rPr lang="en-US" sz="1100" b="0" i="0" u="none" strike="noStrike" baseline="0" dirty="0">
                <a:latin typeface="+mj-lt"/>
              </a:rPr>
              <a:t>2. </a:t>
            </a:r>
            <a:r>
              <a:rPr lang="en-US" sz="1100" b="1" i="0" u="none" strike="noStrike" baseline="0" dirty="0">
                <a:latin typeface="+mj-lt"/>
              </a:rPr>
              <a:t>ASK</a:t>
            </a:r>
            <a:r>
              <a:rPr lang="en-US" sz="1100" b="0" i="0" u="none" strike="noStrike" baseline="0" dirty="0">
                <a:latin typeface="+mj-lt"/>
              </a:rPr>
              <a:t> participants to validate their self-assessments. Typically, “more emoting” individuals will be talking with one another more than the “less emoting” ones.</a:t>
            </a:r>
          </a:p>
          <a:p>
            <a:pPr algn="l"/>
            <a:r>
              <a:rPr lang="en-US" sz="1100" b="0" i="0" u="none" strike="noStrike" baseline="0" dirty="0">
                <a:latin typeface="+mj-lt"/>
              </a:rPr>
              <a:t>3. </a:t>
            </a:r>
            <a:r>
              <a:rPr lang="en-US" sz="1100" b="1" i="0" u="none" strike="noStrike" baseline="0" dirty="0">
                <a:latin typeface="+mj-lt"/>
              </a:rPr>
              <a:t>ASK</a:t>
            </a:r>
            <a:r>
              <a:rPr lang="en-US" sz="1100" b="0" i="0" u="none" strike="noStrike" baseline="0" dirty="0">
                <a:latin typeface="+mj-lt"/>
              </a:rPr>
              <a:t> if anyone feels as though they went to the wrong place.</a:t>
            </a:r>
          </a:p>
          <a:p>
            <a:pPr algn="l"/>
            <a:endParaRPr lang="en-US" sz="1100" b="0" i="0" u="none" strike="noStrike" baseline="0" dirty="0">
              <a:solidFill>
                <a:schemeClr val="tx2"/>
              </a:solidFill>
              <a:latin typeface="+mj-lt"/>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10</a:t>
            </a:fld>
            <a:endParaRPr lang="en-US" dirty="0"/>
          </a:p>
        </p:txBody>
      </p:sp>
      <p:graphicFrame>
        <p:nvGraphicFramePr>
          <p:cNvPr id="7" name="Table 7">
            <a:extLst>
              <a:ext uri="{FF2B5EF4-FFF2-40B4-BE49-F238E27FC236}">
                <a16:creationId xmlns:a16="http://schemas.microsoft.com/office/drawing/2014/main" id="{82BBD212-887F-413F-BF3C-EE6E2852160F}"/>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532729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 (Workbook, page 12)</a:t>
            </a:r>
          </a:p>
          <a:p>
            <a:pPr algn="l"/>
            <a:endParaRPr lang="en-US" sz="1100" b="0" i="0" u="none" strike="noStrike" baseline="0" dirty="0">
              <a:latin typeface="Museo-700"/>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 12 of the Participant Workbook. </a:t>
            </a:r>
          </a:p>
          <a:p>
            <a:pPr algn="l"/>
            <a:endParaRPr lang="en-US" sz="1100" b="0" i="0" u="none" strike="noStrike" baseline="0" dirty="0">
              <a:latin typeface="Museo-700"/>
            </a:endParaRPr>
          </a:p>
          <a:p>
            <a:pPr algn="l"/>
            <a:r>
              <a:rPr lang="en-US" sz="1100" b="0" i="0" u="none" strike="noStrike" baseline="0" dirty="0">
                <a:latin typeface="Museo-700"/>
              </a:rPr>
              <a:t>EXPLAIN </a:t>
            </a:r>
            <a:r>
              <a:rPr lang="en-US" sz="1100" b="0" i="0" u="none" strike="noStrike" baseline="0" dirty="0">
                <a:latin typeface="MuseoSans-300"/>
              </a:rPr>
              <a:t>how the SOCIAL STYLE Model is built by combining the Assertiveness and Responsiveness scales and how that forms the four SOCIAL STYLEs.</a:t>
            </a:r>
          </a:p>
          <a:p>
            <a:pPr algn="l"/>
            <a:endParaRPr lang="en-US" sz="1100" b="0" i="0" u="none" strike="noStrike" baseline="0" dirty="0">
              <a:latin typeface="MuseoSans-300"/>
            </a:endParaRPr>
          </a:p>
          <a:p>
            <a:pPr lvl="1"/>
            <a:r>
              <a:rPr lang="en-US" sz="1100" dirty="0"/>
              <a:t>CLICK TO REVEAL EACH QUADRANT</a:t>
            </a:r>
          </a:p>
          <a:p>
            <a:pPr lvl="1"/>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By combining Assertiveness and Responsiveness, the four SOCIAL STYLEs are formed.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No individual will display one Style exclusively; but, over time, you can determine a person’s Style. Once you know a person’s Style, you can adjust your behavior to develop a more effective relationship. </a:t>
            </a:r>
          </a:p>
          <a:p>
            <a:endParaRPr lang="en-US" sz="1100" b="0" dirty="0"/>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0" i="0" u="none" strike="noStrike" baseline="0" dirty="0">
                <a:solidFill>
                  <a:srgbClr val="000000"/>
                </a:solidFill>
                <a:latin typeface="+mj-lt"/>
              </a:rPr>
              <a:t>Note that there is no good or bad Style; each can be equally effective.</a:t>
            </a:r>
          </a:p>
          <a:p>
            <a:endParaRPr lang="en-US" sz="1100"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11</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0"/>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87488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online profile, use the following slides.</a:t>
            </a:r>
          </a:p>
          <a:p>
            <a:endParaRPr lang="en-US" b="0" dirty="0"/>
          </a:p>
          <a:p>
            <a:r>
              <a:rPr lang="en-US" b="0" dirty="0"/>
              <a:t>Note that if delivering virtually, participants will need to have received their profiles prior to the program.</a:t>
            </a:r>
          </a:p>
          <a:p>
            <a:endParaRPr lang="en-US" b="0" dirty="0"/>
          </a:p>
          <a:p>
            <a:r>
              <a:rPr lang="en-US" b="0" dirty="0"/>
              <a:t>Check the Session Status Report and Composite Report to understand which participants have completed their profiles, and the breakdown of Style within your program.</a:t>
            </a:r>
          </a:p>
          <a:p>
            <a:endParaRPr lang="en-US" b="0" dirty="0"/>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b="1" dirty="0"/>
              <a:t>FACILITATOR NOTE:  </a:t>
            </a:r>
            <a:r>
              <a:rPr lang="en-US" b="0" dirty="0"/>
              <a:t>By completing on online profile, Learners will immediately have free, unlimited access to SOCIAL STYLE Navigator through tracomlearning.com to help extend their learning beyond the classroom.  See Slide #45 for details.</a:t>
            </a:r>
          </a:p>
          <a:p>
            <a:endParaRPr lang="en-US" b="0" dirty="0"/>
          </a:p>
          <a:p>
            <a:endParaRPr lang="en-US" b="0" dirty="0"/>
          </a:p>
          <a:p>
            <a:endParaRPr lang="en-US"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12</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164808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15 MINUTES (5 MINUTES if Virtual Program)</a:t>
            </a:r>
          </a:p>
          <a:p>
            <a:pPr algn="l"/>
            <a:endParaRPr lang="en-US" sz="1100" b="1" i="0" u="none" strike="noStrike" baseline="0" dirty="0">
              <a:latin typeface="+mj-lt"/>
            </a:endParaRPr>
          </a:p>
          <a:p>
            <a:pPr algn="l"/>
            <a:r>
              <a:rPr lang="en-US" sz="1100" b="0" i="0" u="none" strike="noStrike" baseline="0" dirty="0">
                <a:latin typeface="+mj-lt"/>
              </a:rPr>
              <a:t>Purpose</a:t>
            </a:r>
          </a:p>
          <a:p>
            <a:pPr marL="285750" indent="-285750" algn="l">
              <a:buFont typeface="Wingdings" panose="05000000000000000000" pitchFamily="2" charset="2"/>
              <a:buChar char="§"/>
            </a:pPr>
            <a:r>
              <a:rPr lang="en-US" sz="1100" b="0" i="0" u="none" strike="noStrike" baseline="0" dirty="0">
                <a:latin typeface="+mj-lt"/>
              </a:rPr>
              <a:t>The purpose of this exercise is to help participants learn more about their SOCIAL STYLE and to encourage them to think about how they can adjust their behavior to be more effective.</a:t>
            </a:r>
          </a:p>
          <a:p>
            <a:pPr algn="l"/>
            <a:endParaRPr lang="en-US" sz="1100" b="0" i="0" u="none" strike="noStrike" baseline="0" dirty="0">
              <a:latin typeface="+mj-lt"/>
            </a:endParaRPr>
          </a:p>
          <a:p>
            <a:pPr algn="l"/>
            <a:r>
              <a:rPr lang="en-US" sz="1100" b="0" i="0" u="none" strike="noStrike" baseline="0" dirty="0">
                <a:latin typeface="+mj-lt"/>
              </a:rPr>
              <a:t>Materials Needed</a:t>
            </a:r>
          </a:p>
          <a:p>
            <a:pPr marL="285750" indent="-285750" algn="l">
              <a:buFont typeface="Wingdings" panose="05000000000000000000" pitchFamily="2" charset="2"/>
              <a:buChar char="§"/>
            </a:pPr>
            <a:r>
              <a:rPr lang="en-US" sz="1100" b="0" i="0" u="none" strike="noStrike" baseline="0" dirty="0">
                <a:latin typeface="+mj-lt"/>
              </a:rPr>
              <a:t>SOCIAL STYLE profile</a:t>
            </a:r>
          </a:p>
          <a:p>
            <a:pPr algn="l"/>
            <a:endParaRPr lang="en-US" sz="1100" b="0" i="0" u="none" strike="noStrike" baseline="0" dirty="0">
              <a:latin typeface="+mj-lt"/>
            </a:endParaRPr>
          </a:p>
          <a:p>
            <a:r>
              <a:rPr lang="en-US" b="1" dirty="0"/>
              <a:t>Virtual Directions:</a:t>
            </a:r>
          </a:p>
          <a:p>
            <a:r>
              <a:rPr lang="en-US" b="1" dirty="0"/>
              <a:t>ASK</a:t>
            </a:r>
            <a:r>
              <a:rPr lang="en-US" dirty="0"/>
              <a:t> participants to chat their Style along with one adjustment to their behavior they can make to enhance their effectiveness with others.</a:t>
            </a:r>
          </a:p>
          <a:p>
            <a:endParaRPr lang="en-US" dirty="0"/>
          </a:p>
          <a:p>
            <a:pPr algn="l"/>
            <a:r>
              <a:rPr lang="en-US" sz="1100" b="1" i="0" u="none" strike="noStrike" baseline="0" dirty="0">
                <a:latin typeface="+mj-lt"/>
              </a:rPr>
              <a:t>In-Person Directions:</a:t>
            </a:r>
          </a:p>
          <a:p>
            <a:pPr marL="0" indent="0" algn="l">
              <a:buFontTx/>
              <a:buNone/>
            </a:pPr>
            <a:r>
              <a:rPr lang="en-US" sz="1100" b="1" i="0" u="none" strike="noStrike" baseline="0" dirty="0">
                <a:latin typeface="+mj-lt"/>
              </a:rPr>
              <a:t>ASK</a:t>
            </a:r>
            <a:r>
              <a:rPr lang="en-US" sz="1100" b="0" i="0" u="none" strike="noStrike" baseline="0" dirty="0">
                <a:latin typeface="+mj-lt"/>
              </a:rPr>
              <a:t> participants to read their Style profile and begin to determine ways they can adjust their behavior to meet others’ Style needs. (They will continue this exercise when they read their Versatility profiles).</a:t>
            </a:r>
          </a:p>
          <a:p>
            <a:pPr marL="0" indent="0" algn="l">
              <a:buFontTx/>
              <a:buNone/>
            </a:pPr>
            <a:r>
              <a:rPr lang="nn-NO" sz="1100" b="0" i="0" u="none" strike="noStrike" baseline="0" dirty="0">
                <a:latin typeface="+mj-lt"/>
              </a:rPr>
              <a:t> </a:t>
            </a:r>
          </a:p>
          <a:p>
            <a:pPr marL="0" indent="0" algn="l">
              <a:buFontTx/>
              <a:buNone/>
            </a:pPr>
            <a:r>
              <a:rPr lang="en-US" sz="1100" b="1" i="0" u="none" strike="noStrike" baseline="0" dirty="0">
                <a:latin typeface="+mj-lt"/>
              </a:rPr>
              <a:t>ASK</a:t>
            </a:r>
            <a:r>
              <a:rPr lang="en-US" sz="1100" b="0" i="0" u="none" strike="noStrike" baseline="0" dirty="0">
                <a:latin typeface="+mj-lt"/>
              </a:rPr>
              <a:t> participants to share what they learned about their Style and how they can adjust their behavior.</a:t>
            </a:r>
          </a:p>
          <a:p>
            <a:endParaRPr lang="en-US" dirty="0"/>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13</a:t>
            </a:fld>
            <a:endParaRPr lang="en-US" dirty="0"/>
          </a:p>
        </p:txBody>
      </p:sp>
    </p:spTree>
    <p:extLst>
      <p:ext uri="{BB962C8B-B14F-4D97-AF65-F5344CB8AC3E}">
        <p14:creationId xmlns:p14="http://schemas.microsoft.com/office/powerpoint/2010/main" val="3824961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14</a:t>
            </a:fld>
            <a:endParaRPr lang="en-US" dirty="0"/>
          </a:p>
        </p:txBody>
      </p:sp>
    </p:spTree>
    <p:extLst>
      <p:ext uri="{BB962C8B-B14F-4D97-AF65-F5344CB8AC3E}">
        <p14:creationId xmlns:p14="http://schemas.microsoft.com/office/powerpoint/2010/main" val="2305417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15</a:t>
            </a:fld>
            <a:endParaRPr lang="en-US" dirty="0"/>
          </a:p>
        </p:txBody>
      </p:sp>
    </p:spTree>
    <p:extLst>
      <p:ext uri="{BB962C8B-B14F-4D97-AF65-F5344CB8AC3E}">
        <p14:creationId xmlns:p14="http://schemas.microsoft.com/office/powerpoint/2010/main" val="1801905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16</a:t>
            </a:fld>
            <a:endParaRPr lang="en-US" dirty="0"/>
          </a:p>
        </p:txBody>
      </p:sp>
    </p:spTree>
    <p:extLst>
      <p:ext uri="{BB962C8B-B14F-4D97-AF65-F5344CB8AC3E}">
        <p14:creationId xmlns:p14="http://schemas.microsoft.com/office/powerpoint/2010/main" val="1667684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17</a:t>
            </a:fld>
            <a:endParaRPr lang="en-US" dirty="0"/>
          </a:p>
        </p:txBody>
      </p:sp>
    </p:spTree>
    <p:extLst>
      <p:ext uri="{BB962C8B-B14F-4D97-AF65-F5344CB8AC3E}">
        <p14:creationId xmlns:p14="http://schemas.microsoft.com/office/powerpoint/2010/main" val="2867814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paper profile, use the following slides.</a:t>
            </a:r>
          </a:p>
          <a:p>
            <a:endParaRPr lang="en-US" b="0" dirty="0"/>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b="1" dirty="0"/>
              <a:t>FACILITATOR NOTE:  </a:t>
            </a:r>
            <a:r>
              <a:rPr lang="en-US" b="0" dirty="0"/>
              <a:t>To extend their learning beyond the classroom, participants who complete the Paper Survey can register for free, unlimited access to SOCIAL STYLE Navigator.   See Slide #46 for details.</a:t>
            </a:r>
          </a:p>
          <a:p>
            <a:endParaRPr lang="en-US" b="0" dirty="0"/>
          </a:p>
          <a:p>
            <a:endParaRPr lang="en-US" b="0" dirty="0"/>
          </a:p>
          <a:p>
            <a:endParaRPr lang="en-US"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18</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158346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10 MINUTES – PAPER PROFILE ONLY</a:t>
            </a:r>
          </a:p>
          <a:p>
            <a:pPr algn="l"/>
            <a:endParaRPr lang="en-US" sz="1100" b="0" i="0" u="none" strike="noStrike" baseline="0" dirty="0">
              <a:latin typeface="+mj-lt"/>
            </a:endParaRPr>
          </a:p>
          <a:p>
            <a:pPr algn="l"/>
            <a:r>
              <a:rPr lang="en-US" sz="1100" b="0" i="0" u="none" strike="noStrike" baseline="0" dirty="0">
                <a:latin typeface="+mj-lt"/>
              </a:rPr>
              <a:t>If your participants completed the </a:t>
            </a:r>
            <a:r>
              <a:rPr lang="en-US" sz="1100" b="1" i="0" u="none" strike="noStrike" baseline="0" dirty="0">
                <a:latin typeface="+mj-lt"/>
              </a:rPr>
              <a:t>Online Profile</a:t>
            </a:r>
            <a:r>
              <a:rPr lang="en-US" sz="1100" b="0" i="0" u="none" strike="noStrike" baseline="0" dirty="0">
                <a:latin typeface="+mj-lt"/>
              </a:rPr>
              <a:t>:</a:t>
            </a:r>
          </a:p>
          <a:p>
            <a:pPr marL="285750" indent="-285750" algn="l">
              <a:buFont typeface="Wingdings" panose="05000000000000000000" pitchFamily="2" charset="2"/>
              <a:buChar char="§"/>
            </a:pPr>
            <a:r>
              <a:rPr lang="en-US" sz="1100" b="1" i="0" u="none" strike="noStrike" baseline="0" dirty="0">
                <a:latin typeface="+mj-lt"/>
              </a:rPr>
              <a:t>DO NOT DISPLAY </a:t>
            </a:r>
            <a:r>
              <a:rPr lang="en-US" sz="1100" b="0" i="0" u="none" strike="noStrike" baseline="0" dirty="0">
                <a:latin typeface="+mj-lt"/>
              </a:rPr>
              <a:t>this slide.</a:t>
            </a:r>
            <a:endParaRPr lang="en-US" sz="1100" b="1"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FOLLOW INSTRUCTIONS </a:t>
            </a:r>
            <a:r>
              <a:rPr lang="en-US" sz="1100" b="0" i="0" u="none" strike="noStrike" baseline="0" dirty="0">
                <a:latin typeface="+mj-lt"/>
              </a:rPr>
              <a:t>in “Online Profile” section.</a:t>
            </a:r>
          </a:p>
          <a:p>
            <a:pPr algn="l"/>
            <a:endParaRPr lang="en-US" sz="1100" b="0" i="0" u="none" strike="noStrike" baseline="0" dirty="0">
              <a:latin typeface="+mj-lt"/>
            </a:endParaRPr>
          </a:p>
          <a:p>
            <a:pPr algn="l"/>
            <a:r>
              <a:rPr lang="en-US" sz="1100" b="0" i="0" u="none" strike="noStrike" baseline="0" dirty="0">
                <a:latin typeface="+mj-lt"/>
              </a:rPr>
              <a:t>If your participants are using the </a:t>
            </a:r>
            <a:r>
              <a:rPr lang="en-US" sz="1100" b="1" i="0" u="none" strike="noStrike" baseline="0" dirty="0">
                <a:latin typeface="+mj-lt"/>
              </a:rPr>
              <a:t>Paper Assessment</a:t>
            </a:r>
            <a:r>
              <a:rPr lang="en-US" sz="1100" b="0" i="0" u="none" strike="noStrike" baseline="0" dirty="0">
                <a:latin typeface="+mj-lt"/>
              </a:rPr>
              <a:t>:</a:t>
            </a:r>
          </a:p>
          <a:p>
            <a:pPr marL="285750" indent="-285750" algn="l">
              <a:buFont typeface="Wingdings" panose="05000000000000000000" pitchFamily="2" charset="2"/>
              <a:buChar char="§"/>
            </a:pPr>
            <a:r>
              <a:rPr lang="en-US" sz="1100" b="1" i="0" u="none" strike="noStrike" baseline="0" dirty="0">
                <a:latin typeface="+mj-lt"/>
              </a:rPr>
              <a:t>SAY</a:t>
            </a:r>
            <a:r>
              <a:rPr lang="en-US" sz="1100" b="0" i="0" u="none" strike="noStrike" baseline="0" dirty="0">
                <a:latin typeface="+mj-lt"/>
              </a:rPr>
              <a:t> Now, it’s time to score the SOCIAL STYLE questionnaire that you completed earlier. Score your questionnaire following the instructions on the slide.</a:t>
            </a:r>
          </a:p>
          <a:p>
            <a:pPr marL="285750" indent="-285750" algn="l">
              <a:buFont typeface="Wingdings" panose="05000000000000000000" pitchFamily="2" charset="2"/>
              <a:buChar char="§"/>
            </a:pPr>
            <a:r>
              <a:rPr lang="en-US" sz="1100" b="1" i="0" u="none" strike="noStrike" baseline="0" dirty="0">
                <a:latin typeface="+mj-lt"/>
              </a:rPr>
              <a:t>ASK</a:t>
            </a:r>
            <a:r>
              <a:rPr lang="en-US" sz="1100" b="0" i="0" u="none" strike="noStrike" baseline="0" dirty="0">
                <a:latin typeface="+mj-lt"/>
              </a:rPr>
              <a:t> participants to plot their Assertiveness (A, T) score and Responsiveness (C, E) score as shown on the slide.</a:t>
            </a:r>
            <a:endParaRPr lang="en-US" sz="1100" dirty="0">
              <a:latin typeface="+mj-lt"/>
              <a:ea typeface="ヒラギノ角ゴ Pro W3" pitchFamily="4" charset="-128"/>
              <a:cs typeface="ヒラギノ角ゴ Pro W3" pitchFamily="4" charset="-128"/>
            </a:endParaRPr>
          </a:p>
          <a:p>
            <a:endParaRPr lang="en-US" sz="1100" dirty="0">
              <a:latin typeface="+mj-lt"/>
              <a:ea typeface="ヒラギノ角ゴ Pro W3" pitchFamily="4" charset="-128"/>
              <a:cs typeface="ヒラギノ角ゴ Pro W3" pitchFamily="4" charset="-128"/>
            </a:endParaRPr>
          </a:p>
          <a:p>
            <a:r>
              <a:rPr lang="en-US" sz="1100" b="1" dirty="0">
                <a:latin typeface="+mj-lt"/>
                <a:ea typeface="ヒラギノ角ゴ Pro W3" pitchFamily="4" charset="-128"/>
                <a:cs typeface="ヒラギノ角ゴ Pro W3" pitchFamily="4" charset="-128"/>
              </a:rPr>
              <a:t>SAY</a:t>
            </a:r>
            <a:r>
              <a:rPr lang="en-US" sz="1100" dirty="0">
                <a:latin typeface="+mj-lt"/>
                <a:ea typeface="ヒラギノ角ゴ Pro W3" pitchFamily="4" charset="-128"/>
                <a:cs typeface="ヒラギノ角ゴ Pro W3" pitchFamily="4" charset="-128"/>
              </a:rPr>
              <a:t> The SOCIAL STYLE Self-Perception Profile reflects how you see yourself. Keep in mind that others may see you differently. TRACOM’s research indicates that about 50% of those who complete the Self-Perception Questionnaire differ in their perceptions from their reference group who complete a Multi-Rater Profile about them.</a:t>
            </a:r>
          </a:p>
          <a:p>
            <a:endParaRPr lang="en-US" sz="1100" dirty="0">
              <a:latin typeface="+mj-lt"/>
              <a:ea typeface="ヒラギノ角ゴ Pro W3" pitchFamily="4" charset="-128"/>
              <a:cs typeface="ヒラギノ角ゴ Pro W3" pitchFamily="4" charset="-128"/>
            </a:endParaRPr>
          </a:p>
          <a:p>
            <a:pPr algn="l"/>
            <a:r>
              <a:rPr lang="en-US" sz="1100" b="1" i="0" u="none" strike="noStrike" baseline="0" dirty="0">
                <a:solidFill>
                  <a:srgbClr val="FFFFFF"/>
                </a:solidFill>
                <a:latin typeface="+mj-lt"/>
              </a:rPr>
              <a:t>Leader Tip: </a:t>
            </a:r>
            <a:r>
              <a:rPr lang="en-US" sz="1100" b="0" i="0" u="none" strike="noStrike" baseline="0" dirty="0">
                <a:solidFill>
                  <a:srgbClr val="FFFFFF"/>
                </a:solidFill>
                <a:latin typeface="+mj-lt"/>
              </a:rPr>
              <a:t>You may get asked the question, “If the research indicates 50% of people see themselves differently, then what value does it have?” </a:t>
            </a:r>
          </a:p>
          <a:p>
            <a:pPr algn="l"/>
            <a:endParaRPr lang="en-US" sz="1100" b="0" i="0" u="none" strike="noStrike" baseline="0" dirty="0">
              <a:solidFill>
                <a:srgbClr val="FFFFFF"/>
              </a:solidFill>
              <a:latin typeface="+mj-lt"/>
            </a:endParaRPr>
          </a:p>
          <a:p>
            <a:pPr algn="l"/>
            <a:r>
              <a:rPr lang="en-US" sz="1100" b="1" i="0" u="none" strike="noStrike" baseline="0" dirty="0">
                <a:solidFill>
                  <a:srgbClr val="FFFFFF"/>
                </a:solidFill>
                <a:latin typeface="+mj-lt"/>
              </a:rPr>
              <a:t>Answer: </a:t>
            </a:r>
            <a:r>
              <a:rPr lang="en-US" sz="1100" b="0" i="0" u="none" strike="noStrike" baseline="0" dirty="0">
                <a:solidFill>
                  <a:srgbClr val="FFFFFF"/>
                </a:solidFill>
                <a:latin typeface="+mj-lt"/>
              </a:rPr>
              <a:t>The format of this course did not allow us to use the multi-rater profile. The reason we gave you a profile is that you can start to realize that others might see you differently than you see yourself. Even though receiving a multi-rater profile would give you more insight into how others perceive your behavior, this session is still useful and practical. By following the suggestions in this session you will be able to observe other people’s behavior to determine their SOCIAL STYLE. Then you can adjust your behavior to work more effectively with them.</a:t>
            </a:r>
            <a:endParaRPr lang="en-US" sz="1100" dirty="0">
              <a:latin typeface="+mj-lt"/>
              <a:ea typeface="ヒラギノ角ゴ Pro W3" pitchFamily="4" charset="-128"/>
              <a:cs typeface="ヒラギノ角ゴ Pro W3" pitchFamily="4" charset="-128"/>
            </a:endParaRPr>
          </a:p>
          <a:p>
            <a:endParaRPr lang="en-US" sz="1100" dirty="0">
              <a:latin typeface="+mj-lt"/>
            </a:endParaRPr>
          </a:p>
          <a:p>
            <a:endParaRPr lang="en-US" sz="1100" dirty="0">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19</a:t>
            </a:fld>
            <a:endParaRPr lang="en-US" dirty="0"/>
          </a:p>
        </p:txBody>
      </p:sp>
    </p:spTree>
    <p:extLst>
      <p:ext uri="{BB962C8B-B14F-4D97-AF65-F5344CB8AC3E}">
        <p14:creationId xmlns:p14="http://schemas.microsoft.com/office/powerpoint/2010/main" val="1110919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1" i="0" u="none" strike="noStrike" baseline="0" dirty="0">
                <a:latin typeface="Museo 700" pitchFamily="50" charset="0"/>
              </a:rPr>
              <a:t>15 MINUTES TOTAL</a:t>
            </a:r>
          </a:p>
          <a:p>
            <a:pPr algn="l"/>
            <a:endParaRPr lang="en-US" sz="1200" b="1" i="0" u="none" strike="noStrike" baseline="0" dirty="0">
              <a:latin typeface="Museo 700" pitchFamily="50" charset="0"/>
            </a:endParaRPr>
          </a:p>
          <a:p>
            <a:pPr algn="l"/>
            <a:r>
              <a:rPr lang="en-US" sz="1200" b="1" i="0" u="none" strike="noStrike" baseline="0" dirty="0">
                <a:latin typeface="+mj-lt"/>
              </a:rPr>
              <a:t>5 MINUTES </a:t>
            </a:r>
            <a:endParaRPr lang="en-US" sz="1200" b="0" i="0" u="none" strike="noStrike" baseline="0" dirty="0">
              <a:latin typeface="+mj-lt"/>
            </a:endParaRPr>
          </a:p>
          <a:p>
            <a:r>
              <a:rPr lang="en-US" sz="1200" dirty="0">
                <a:latin typeface="+mj-lt"/>
                <a:ea typeface="ヒラギノ角ゴ Pro W3" pitchFamily="4" charset="-128"/>
                <a:cs typeface="ヒラギノ角ゴ Pro W3" pitchFamily="4" charset="-128"/>
              </a:rPr>
              <a:t>Going through this session you will:</a:t>
            </a:r>
          </a:p>
          <a:p>
            <a:r>
              <a:rPr lang="en-US" sz="1200" dirty="0">
                <a:latin typeface="+mj-lt"/>
                <a:ea typeface="ヒラギノ角ゴ Pro W3" pitchFamily="4" charset="-128"/>
                <a:cs typeface="ヒラギノ角ゴ Pro W3" pitchFamily="4" charset="-128"/>
              </a:rPr>
              <a:t>• Gain an understanding of the SOCIAL STYLE Model.</a:t>
            </a:r>
          </a:p>
          <a:p>
            <a:r>
              <a:rPr lang="en-US" sz="1200" dirty="0">
                <a:latin typeface="+mj-lt"/>
                <a:ea typeface="ヒラギノ角ゴ Pro W3" pitchFamily="4" charset="-128"/>
                <a:cs typeface="ヒラギノ角ゴ Pro W3" pitchFamily="4" charset="-128"/>
              </a:rPr>
              <a:t>• Determine your SOCIAL STYLE by completing a self-perception questionnaire.</a:t>
            </a:r>
          </a:p>
          <a:p>
            <a:r>
              <a:rPr lang="en-US" sz="1200" dirty="0">
                <a:latin typeface="+mj-lt"/>
                <a:ea typeface="ヒラギノ角ゴ Pro W3" pitchFamily="4" charset="-128"/>
                <a:cs typeface="ヒラギノ角ゴ Pro W3" pitchFamily="4" charset="-128"/>
              </a:rPr>
              <a:t>• Increase your understanding of your behavior and how Customers view people with your Style.</a:t>
            </a:r>
          </a:p>
          <a:p>
            <a:r>
              <a:rPr lang="en-US" sz="1200" dirty="0">
                <a:latin typeface="+mj-lt"/>
                <a:ea typeface="ヒラギノ角ゴ Pro W3" pitchFamily="4" charset="-128"/>
                <a:cs typeface="ヒラギノ角ゴ Pro W3" pitchFamily="4" charset="-128"/>
              </a:rPr>
              <a:t>• </a:t>
            </a:r>
            <a:r>
              <a:rPr lang="en-US" sz="1200" dirty="0">
                <a:ea typeface="ヒラギノ角ゴ Pro W3" pitchFamily="4" charset="-128"/>
                <a:cs typeface="ヒラギノ角ゴ Pro W3" pitchFamily="4" charset="-128"/>
              </a:rPr>
              <a:t>Increase your Versatility to become more effective with </a:t>
            </a:r>
            <a:r>
              <a:rPr lang="en-US" sz="1200" dirty="0">
                <a:latin typeface="+mj-lt"/>
                <a:ea typeface="ヒラギノ角ゴ Pro W3" pitchFamily="4" charset="-128"/>
                <a:cs typeface="ヒラギノ角ゴ Pro W3" pitchFamily="4" charset="-128"/>
              </a:rPr>
              <a:t>Customers</a:t>
            </a:r>
            <a:r>
              <a:rPr lang="en-US" sz="1200" dirty="0">
                <a:ea typeface="ヒラギノ角ゴ Pro W3" pitchFamily="4" charset="-128"/>
                <a:cs typeface="ヒラギノ角ゴ Pro W3" pitchFamily="4" charset="-128"/>
              </a:rPr>
              <a:t>.</a:t>
            </a:r>
            <a:endParaRPr lang="en-US" sz="1200" dirty="0">
              <a:latin typeface="+mj-lt"/>
              <a:ea typeface="ヒラギノ角ゴ Pro W3" pitchFamily="4" charset="-128"/>
              <a:cs typeface="ヒラギノ角ゴ Pro W3" pitchFamily="4" charset="-128"/>
            </a:endParaRPr>
          </a:p>
          <a:p>
            <a:endParaRPr lang="en-US" sz="1200" dirty="0">
              <a:latin typeface="+mj-lt"/>
              <a:ea typeface="ヒラギノ角ゴ Pro W3" pitchFamily="4" charset="-128"/>
              <a:cs typeface="ヒラギノ角ゴ Pro W3" pitchFamily="4" charset="-128"/>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1" dirty="0">
                <a:ea typeface="ヒラギノ角ゴ Pro W3" pitchFamily="4" charset="-128"/>
                <a:cs typeface="ヒラギノ角ゴ Pro W3" pitchFamily="4" charset="-128"/>
              </a:rPr>
              <a:t>SAY</a:t>
            </a:r>
            <a:r>
              <a:rPr lang="en-US" sz="1200" dirty="0">
                <a:ea typeface="ヒラギノ角ゴ Pro W3" pitchFamily="4" charset="-128"/>
                <a:cs typeface="ヒラギノ角ゴ Pro W3" pitchFamily="4" charset="-128"/>
              </a:rPr>
              <a:t> I want to emphasize the last point, number 4. While you’ll learn a lot about yourself, the goal of this program is to learn about your </a:t>
            </a:r>
            <a:r>
              <a:rPr lang="en-US" sz="1200" dirty="0">
                <a:latin typeface="+mj-lt"/>
                <a:ea typeface="ヒラギノ角ゴ Pro W3" pitchFamily="4" charset="-128"/>
                <a:cs typeface="ヒラギノ角ゴ Pro W3" pitchFamily="4" charset="-128"/>
              </a:rPr>
              <a:t>customers </a:t>
            </a:r>
            <a:r>
              <a:rPr lang="en-US" sz="1200" dirty="0">
                <a:ea typeface="ヒラギノ角ゴ Pro W3" pitchFamily="4" charset="-128"/>
                <a:cs typeface="ヒラギノ角ゴ Pro W3" pitchFamily="4" charset="-128"/>
              </a:rPr>
              <a:t>and how you can adjust your behavior to work more effectively with them. Versatility is about adjusting your behavior to help others meet their Style needs. When you do this, you increase your effectiveness and also make it easier for others to show Versatility toward you.</a:t>
            </a:r>
          </a:p>
          <a:p>
            <a:endParaRPr lang="en-US" sz="1200" dirty="0">
              <a:latin typeface="+mj-lt"/>
              <a:ea typeface="ヒラギノ角ゴ Pro W3" pitchFamily="4" charset="-128"/>
              <a:cs typeface="ヒラギノ角ゴ Pro W3" pitchFamily="4" charset="-128"/>
            </a:endParaRPr>
          </a:p>
          <a:p>
            <a:pPr algn="l"/>
            <a:r>
              <a:rPr lang="en-US" sz="1200" b="1" i="0" u="none" strike="noStrike" baseline="0" dirty="0">
                <a:latin typeface="+mj-lt"/>
              </a:rPr>
              <a:t>If your participants completed the Online Self-Perception assessment</a:t>
            </a:r>
            <a:r>
              <a:rPr lang="en-US" sz="1200" b="0" i="0" u="none" strike="noStrike" baseline="0" dirty="0">
                <a:latin typeface="+mj-lt"/>
              </a:rPr>
              <a:t>:</a:t>
            </a:r>
          </a:p>
          <a:p>
            <a:pPr marL="171450" indent="-171450" algn="l">
              <a:buFont typeface="Wingdings" panose="05000000000000000000" pitchFamily="2" charset="2"/>
              <a:buChar char="§"/>
            </a:pPr>
            <a:r>
              <a:rPr lang="en-US" sz="1200" b="0" i="0" u="none" strike="noStrike" baseline="0" dirty="0">
                <a:latin typeface="+mj-lt"/>
              </a:rPr>
              <a:t>Make sure you have a profile for each participant who completed the assessment.</a:t>
            </a:r>
          </a:p>
          <a:p>
            <a:pPr marL="171450" indent="-171450" algn="l">
              <a:buFont typeface="Wingdings" panose="05000000000000000000" pitchFamily="2" charset="2"/>
              <a:buChar char="§"/>
            </a:pPr>
            <a:r>
              <a:rPr lang="en-US" sz="1200" b="0" i="0" u="none" strike="noStrike" baseline="0" dirty="0">
                <a:latin typeface="+mj-lt"/>
              </a:rPr>
              <a:t>DO NOT pass out the profiles at this time.</a:t>
            </a:r>
          </a:p>
          <a:p>
            <a:pPr marL="171450" indent="-171450" algn="l">
              <a:buFont typeface="Wingdings" panose="05000000000000000000" pitchFamily="2" charset="2"/>
              <a:buChar char="§"/>
            </a:pPr>
            <a:r>
              <a:rPr lang="en-US" sz="1200" b="0" i="0" u="none" strike="noStrike" baseline="0" dirty="0">
                <a:latin typeface="+mj-lt"/>
              </a:rPr>
              <a:t>VIRTUAL: Participants should already have their profiles available.</a:t>
            </a:r>
          </a:p>
          <a:p>
            <a:endParaRPr lang="en-US" sz="1200" dirty="0">
              <a:latin typeface="+mj-lt"/>
              <a:ea typeface="ヒラギノ角ゴ Pro W3" pitchFamily="4" charset="-128"/>
              <a:cs typeface="ヒラギノ角ゴ Pro W3" pitchFamily="4" charset="-128"/>
            </a:endParaRPr>
          </a:p>
          <a:p>
            <a:pPr algn="l"/>
            <a:r>
              <a:rPr lang="en-US" sz="1200" b="1" i="0" u="none" strike="noStrike" baseline="0" dirty="0">
                <a:latin typeface="+mj-lt"/>
              </a:rPr>
              <a:t>10 MINUTES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1" i="0" u="none" strike="noStrike" baseline="0" dirty="0">
                <a:latin typeface="+mj-lt"/>
              </a:rPr>
              <a:t>If you are using the Paper profile</a:t>
            </a:r>
            <a:r>
              <a:rPr lang="en-US" sz="1200" b="0" i="0" u="none" strike="noStrike" baseline="0" dirty="0">
                <a:latin typeface="+mj-lt"/>
              </a:rPr>
              <a:t>:</a:t>
            </a:r>
          </a:p>
          <a:p>
            <a:r>
              <a:rPr lang="en-US" sz="1200" b="1" dirty="0">
                <a:latin typeface="+mj-lt"/>
                <a:ea typeface="ヒラギノ角ゴ Pro W3" pitchFamily="4" charset="-128"/>
                <a:cs typeface="ヒラギノ角ゴ Pro W3" pitchFamily="4" charset="-128"/>
              </a:rPr>
              <a:t>SAY</a:t>
            </a:r>
            <a:r>
              <a:rPr lang="en-US" sz="1200" dirty="0">
                <a:latin typeface="+mj-lt"/>
                <a:ea typeface="ヒラギノ角ゴ Pro W3" pitchFamily="4" charset="-128"/>
                <a:cs typeface="ヒラギノ角ゴ Pro W3" pitchFamily="4" charset="-128"/>
              </a:rPr>
              <a:t> It’s critical that individuals understand their own behavior and how it affects others. So we’re going to do an exercise that will give you insights about yourself. You’re each going to complete a self-assessment of your SOCIAL STYLE. With that knowledge as a foundation, we’ll then look at how you can work more effectively with others.</a:t>
            </a:r>
          </a:p>
          <a:p>
            <a:endParaRPr lang="en-US" sz="1200" dirty="0">
              <a:latin typeface="+mj-lt"/>
              <a:ea typeface="ヒラギノ角ゴ Pro W3" pitchFamily="4" charset="-128"/>
              <a:cs typeface="ヒラギノ角ゴ Pro W3" pitchFamily="4" charset="-128"/>
            </a:endParaRPr>
          </a:p>
          <a:p>
            <a:pPr algn="l"/>
            <a:r>
              <a:rPr lang="en-US" sz="1200" b="0" i="0" u="none" strike="noStrike" baseline="0" dirty="0">
                <a:latin typeface="+mj-lt"/>
              </a:rPr>
              <a:t>1. </a:t>
            </a:r>
            <a:r>
              <a:rPr lang="en-US" sz="1200" b="1" i="0" u="none" strike="noStrike" baseline="0" dirty="0">
                <a:latin typeface="+mj-lt"/>
              </a:rPr>
              <a:t>DISTRIBUTE</a:t>
            </a:r>
            <a:r>
              <a:rPr lang="en-US" sz="1200" b="0" i="0" u="none" strike="noStrike" baseline="0" dirty="0">
                <a:latin typeface="+mj-lt"/>
              </a:rPr>
              <a:t> questionnaires.</a:t>
            </a:r>
          </a:p>
          <a:p>
            <a:pPr algn="l"/>
            <a:r>
              <a:rPr lang="en-US" sz="1200" b="0" i="0" u="none" strike="noStrike" baseline="0" dirty="0">
                <a:latin typeface="+mj-lt"/>
              </a:rPr>
              <a:t>2. </a:t>
            </a:r>
            <a:r>
              <a:rPr lang="en-US" sz="1200" b="1" i="0" u="none" strike="noStrike" baseline="0" dirty="0">
                <a:latin typeface="+mj-lt"/>
              </a:rPr>
              <a:t>ASK</a:t>
            </a:r>
            <a:r>
              <a:rPr lang="en-US" sz="1200" b="0" i="0" u="none" strike="noStrike" baseline="0" dirty="0">
                <a:latin typeface="+mj-lt"/>
              </a:rPr>
              <a:t> participants to complete the SOCIAL STYLE and Versatility Questionnaires.</a:t>
            </a:r>
          </a:p>
          <a:p>
            <a:pPr algn="l"/>
            <a:r>
              <a:rPr lang="en-US" sz="1200" b="0" i="0" u="none" strike="noStrike" baseline="0" dirty="0">
                <a:latin typeface="+mj-lt"/>
              </a:rPr>
              <a:t>3. </a:t>
            </a:r>
            <a:r>
              <a:rPr lang="en-US" sz="1200" b="1" i="0" u="none" strike="noStrike" baseline="0" dirty="0">
                <a:latin typeface="+mj-lt"/>
              </a:rPr>
              <a:t>DO NOT </a:t>
            </a:r>
            <a:r>
              <a:rPr lang="en-US" sz="1200" b="0" i="0" u="none" strike="noStrike" baseline="0" dirty="0">
                <a:latin typeface="+mj-lt"/>
              </a:rPr>
              <a:t>ask participants to score their questionnaires at this time.</a:t>
            </a:r>
          </a:p>
          <a:p>
            <a:pPr algn="l"/>
            <a:endParaRPr lang="en-US" sz="1200" b="0" i="0" u="none" strike="noStrike" baseline="0" dirty="0">
              <a:latin typeface="+mj-lt"/>
            </a:endParaRPr>
          </a:p>
          <a:p>
            <a:pPr algn="l"/>
            <a:r>
              <a:rPr lang="en-US" sz="1200" b="1" i="0" u="none" strike="noStrike" baseline="0" dirty="0">
                <a:latin typeface="+mj-lt"/>
              </a:rPr>
              <a:t>VIRTUAL PROGRAM</a:t>
            </a:r>
            <a:endParaRPr lang="en-US" sz="12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0" i="0" u="none" strike="noStrike" baseline="0" dirty="0">
                <a:latin typeface="+mj-lt"/>
              </a:rPr>
              <a:t>If delivering virtually, you will not be able to use paper questionnaires and will need to prepare ahead of time to deliver online profiles.</a:t>
            </a:r>
            <a:r>
              <a:rPr lang="en-US" sz="1200" dirty="0">
                <a:solidFill>
                  <a:srgbClr val="000000"/>
                </a:solidFill>
                <a:latin typeface="Arial" panose="020B0604020202020204" pitchFamily="34" charset="0"/>
              </a:rPr>
              <a:t> Arrange to have a notification sent to learners so they can download their profiles prior to the session. </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200" b="0" i="0" u="none" strike="noStrike" baseline="0" dirty="0">
              <a:solidFill>
                <a:srgbClr val="000000"/>
              </a:solidFill>
              <a:latin typeface="Arial" panose="020B0604020202020204" pitchFamily="34" charset="0"/>
            </a:endParaRPr>
          </a:p>
          <a:p>
            <a:pPr algn="l"/>
            <a:endParaRPr lang="en-US" sz="1200" b="0" i="0" u="none" strike="noStrike" baseline="0" dirty="0">
              <a:latin typeface="+mj-lt"/>
            </a:endParaRP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32" normalizeH="0" baseline="0" noProof="0" dirty="0">
                <a:ln>
                  <a:noFill/>
                </a:ln>
                <a:solidFill>
                  <a:srgbClr val="146899"/>
                </a:solidFill>
                <a:effectLst/>
                <a:uLnTx/>
                <a:uFillTx/>
                <a:latin typeface="Arial" panose="020B0604020202020204"/>
                <a:ea typeface="+mn-ea"/>
                <a:cs typeface="+mn-cs"/>
              </a:rPr>
              <a:t>Today’s Agenda</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a:t>
            </a:r>
            <a:fld id="{39F8928D-094A-41A7-9033-49F438F6621E}" type="datetimeyyyy">
              <a:rPr kumimoji="0" lang="en-US" sz="8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a:t>
            </a:fld>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The TRACOM Corporation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sp>
        <p:nvSpPr>
          <p:cNvPr id="6" name="Slide Number Placeholder 5"/>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808080"/>
                </a:solidFill>
                <a:effectLst/>
                <a:uLnTx/>
                <a:uFillTx/>
                <a:latin typeface="Arial" panose="020B0604020202020204"/>
                <a:ea typeface="+mn-ea"/>
                <a:cs typeface="+mn-cs"/>
              </a:rPr>
              <a:t>Slide </a:t>
            </a:r>
            <a:fld id="{D9A648C1-F151-4CF5-B9CC-6608EAC3961C}" type="slidenum">
              <a:rPr kumimoji="0" lang="en-US" sz="11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1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624628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800" b="1" i="0" u="none" strike="noStrike" baseline="0" dirty="0">
                <a:latin typeface="Museo 700" pitchFamily="50" charset="0"/>
              </a:rPr>
              <a:t>15 MINUTES </a:t>
            </a:r>
            <a:r>
              <a:rPr lang="en-US" sz="1800" b="1" i="0" u="none" strike="noStrike" baseline="0" dirty="0">
                <a:latin typeface="+mj-lt"/>
              </a:rPr>
              <a:t>– PAPER PROFILE ONLY</a:t>
            </a:r>
            <a:endParaRPr lang="en-US" sz="1800" b="1" i="0" u="none" strike="noStrike" baseline="0" dirty="0">
              <a:latin typeface="Museo 700" pitchFamily="50" charset="0"/>
            </a:endParaRPr>
          </a:p>
          <a:p>
            <a:pPr algn="l"/>
            <a:endParaRPr lang="en-US" sz="1800" b="0" i="0" u="none" strike="noStrike" baseline="0" dirty="0">
              <a:latin typeface="Museo 700" pitchFamily="50" charset="0"/>
            </a:endParaRPr>
          </a:p>
          <a:p>
            <a:pPr algn="l"/>
            <a:r>
              <a:rPr lang="en-US" sz="1800" b="1" i="0" u="none" strike="noStrike" baseline="0" dirty="0">
                <a:latin typeface="Museo Sans 500" pitchFamily="50" charset="0"/>
              </a:rPr>
              <a:t>Purpose</a:t>
            </a:r>
          </a:p>
          <a:p>
            <a:pPr marL="285750" indent="-285750" algn="l">
              <a:buFont typeface="Wingdings" panose="05000000000000000000" pitchFamily="2" charset="2"/>
              <a:buChar char="§"/>
            </a:pPr>
            <a:r>
              <a:rPr lang="en-US" sz="1800" b="0" i="0" u="none" strike="noStrike" baseline="0" dirty="0">
                <a:latin typeface="Museo Sans 300" pitchFamily="50" charset="0"/>
              </a:rPr>
              <a:t>The purpose of this exercise is to allow participants to learn more about their SOCIAL STYLE and begin thinking about how they can use their Styles to be more effective salespeople.</a:t>
            </a:r>
          </a:p>
          <a:p>
            <a:pPr algn="l"/>
            <a:endParaRPr lang="en-US" sz="1800" b="0" i="0" u="none" strike="noStrike" baseline="0" dirty="0">
              <a:latin typeface="Museo Sans 300" pitchFamily="50" charset="0"/>
            </a:endParaRPr>
          </a:p>
          <a:p>
            <a:pPr algn="l"/>
            <a:r>
              <a:rPr lang="en-US" sz="1800" b="1" i="0" u="none" strike="noStrike" baseline="0" dirty="0">
                <a:latin typeface="Museo Sans 500" pitchFamily="50" charset="0"/>
              </a:rPr>
              <a:t>Materials Needed</a:t>
            </a:r>
          </a:p>
          <a:p>
            <a:pPr marL="285750" indent="-285750" algn="l">
              <a:buFont typeface="Wingdings" panose="05000000000000000000" pitchFamily="2" charset="2"/>
              <a:buChar char="§"/>
            </a:pPr>
            <a:r>
              <a:rPr lang="en-US" sz="1800" b="0" i="0" u="none" strike="noStrike" baseline="0" dirty="0">
                <a:latin typeface="Museo Sans 300" pitchFamily="50" charset="0"/>
              </a:rPr>
              <a:t>Flip chart</a:t>
            </a:r>
          </a:p>
          <a:p>
            <a:pPr marL="285750" indent="-285750" algn="l">
              <a:buFont typeface="Wingdings" panose="05000000000000000000" pitchFamily="2" charset="2"/>
              <a:buChar char="§"/>
            </a:pPr>
            <a:r>
              <a:rPr lang="en-US" sz="1800" b="0" i="0" u="none" strike="noStrike" baseline="0" dirty="0">
                <a:latin typeface="Museo Sans 300" pitchFamily="50" charset="0"/>
              </a:rPr>
              <a:t>Visual: "Read About Your Style“</a:t>
            </a:r>
          </a:p>
          <a:p>
            <a:pPr algn="l"/>
            <a:endParaRPr lang="en-US" sz="1800" b="0" i="0" u="none" strike="noStrike" baseline="0" dirty="0">
              <a:latin typeface="Museo Sans 300" pitchFamily="50" charset="0"/>
            </a:endParaRPr>
          </a:p>
          <a:p>
            <a:pPr algn="l"/>
            <a:r>
              <a:rPr lang="en-US" sz="1800" b="1" i="0" u="none" strike="noStrike" baseline="0" dirty="0">
                <a:latin typeface="Museo Sans 500" pitchFamily="50" charset="0"/>
              </a:rPr>
              <a:t>Directions</a:t>
            </a:r>
          </a:p>
          <a:p>
            <a:pPr algn="l"/>
            <a:r>
              <a:rPr lang="en-US" sz="1800" b="1" i="0" u="none" strike="noStrike" baseline="0" dirty="0">
                <a:latin typeface="Museo Sans 300" pitchFamily="50" charset="0"/>
              </a:rPr>
              <a:t>1.</a:t>
            </a:r>
            <a:r>
              <a:rPr lang="en-US" sz="1800" b="0" i="0" u="none" strike="noStrike" baseline="0" dirty="0">
                <a:latin typeface="Museo Sans 300" pitchFamily="50" charset="0"/>
              </a:rPr>
              <a:t> </a:t>
            </a:r>
            <a:r>
              <a:rPr lang="en-US" sz="1800" b="1" i="0" u="none" strike="noStrike" baseline="0" dirty="0">
                <a:latin typeface="Museo 700" pitchFamily="50" charset="0"/>
              </a:rPr>
              <a:t>ASK</a:t>
            </a:r>
            <a:r>
              <a:rPr lang="en-US" sz="1800" b="0" i="0" u="none" strike="noStrike" baseline="0" dirty="0">
                <a:latin typeface="Museo 700" pitchFamily="50" charset="0"/>
              </a:rPr>
              <a:t> </a:t>
            </a:r>
            <a:r>
              <a:rPr lang="en-US" sz="1800" b="0" i="0" u="none" strike="noStrike" baseline="0" dirty="0">
                <a:latin typeface="Museo Sans 300" pitchFamily="50" charset="0"/>
              </a:rPr>
              <a:t>participants to read about their Styles in the Participant Workbook.</a:t>
            </a:r>
          </a:p>
          <a:p>
            <a:pPr algn="l"/>
            <a:endParaRPr lang="fr-FR" sz="1800" b="0" i="0" u="none" strike="noStrike" baseline="0" dirty="0">
              <a:latin typeface="Museo Sans 300" pitchFamily="50" charset="0"/>
            </a:endParaRPr>
          </a:p>
          <a:p>
            <a:pPr algn="l"/>
            <a:r>
              <a:rPr lang="en-US" sz="1800" b="1" i="0" u="none" strike="noStrike" baseline="0" dirty="0">
                <a:latin typeface="Museo Sans 300" pitchFamily="50" charset="0"/>
              </a:rPr>
              <a:t>2. </a:t>
            </a:r>
            <a:r>
              <a:rPr lang="en-US" sz="1800" b="1" i="0" u="none" strike="noStrike" baseline="0" dirty="0">
                <a:latin typeface="Museo 700" pitchFamily="50" charset="0"/>
              </a:rPr>
              <a:t>ASK </a:t>
            </a:r>
            <a:r>
              <a:rPr lang="en-US" sz="1800" b="0" i="0" u="none" strike="noStrike" baseline="0" dirty="0">
                <a:latin typeface="Museo Sans 300" pitchFamily="50" charset="0"/>
              </a:rPr>
              <a:t>participants to identify their top three perceived strengths and weaknesses as salespeople.</a:t>
            </a:r>
          </a:p>
          <a:p>
            <a:pPr algn="l"/>
            <a:endParaRPr lang="en-US" sz="1800" b="0" i="0" u="none" strike="noStrike" baseline="0" dirty="0">
              <a:latin typeface="Museo Sans 300" pitchFamily="50" charset="0"/>
            </a:endParaRPr>
          </a:p>
          <a:p>
            <a:pPr algn="l"/>
            <a:r>
              <a:rPr lang="en-US" sz="1800" b="1" i="0" u="none" strike="noStrike" baseline="0" dirty="0">
                <a:latin typeface="Museo Sans 300" pitchFamily="50" charset="0"/>
              </a:rPr>
              <a:t>3. </a:t>
            </a:r>
            <a:r>
              <a:rPr lang="en-US" sz="1800" b="1" i="0" u="none" strike="noStrike" baseline="0" dirty="0">
                <a:latin typeface="Museo 700" pitchFamily="50" charset="0"/>
              </a:rPr>
              <a:t>ASK </a:t>
            </a:r>
            <a:r>
              <a:rPr lang="en-US" sz="1800" b="0" i="0" u="none" strike="noStrike" baseline="0" dirty="0">
                <a:latin typeface="Museo Sans 300" pitchFamily="50" charset="0"/>
              </a:rPr>
              <a:t>if anyone has any questions about their SOCIAL STYLE regarding (a) strengths of their Style and (b) things they need to work on.</a:t>
            </a:r>
          </a:p>
          <a:p>
            <a:pPr algn="l"/>
            <a:endParaRPr lang="en-US" sz="1800" b="0" i="0" u="none" strike="noStrike" baseline="0" dirty="0">
              <a:latin typeface="Museo Sans 300" pitchFamily="50" charset="0"/>
            </a:endParaRPr>
          </a:p>
          <a:p>
            <a:pPr algn="l"/>
            <a:r>
              <a:rPr lang="en-US" sz="1800" b="1" i="0" u="none" strike="noStrike" baseline="0" dirty="0">
                <a:latin typeface="Museo Sans 300" pitchFamily="50" charset="0"/>
              </a:rPr>
              <a:t>4. </a:t>
            </a:r>
            <a:r>
              <a:rPr lang="en-US" sz="1800" b="1" i="0" u="none" strike="noStrike" baseline="0" dirty="0">
                <a:latin typeface="Museo 700" pitchFamily="50" charset="0"/>
              </a:rPr>
              <a:t>ASK </a:t>
            </a:r>
            <a:r>
              <a:rPr lang="en-US" sz="1800" b="0" i="0" u="none" strike="noStrike" baseline="0" dirty="0">
                <a:latin typeface="Museo Sans 300" pitchFamily="50" charset="0"/>
              </a:rPr>
              <a:t>participants to share what they learned. Draw SOCIAL STYLE quadrants on the flip chart and record their answers for all to see and consider.</a:t>
            </a:r>
          </a:p>
          <a:p>
            <a:pPr algn="l"/>
            <a:endParaRPr lang="en-US" sz="1800" b="0" i="0" u="none" strike="noStrike" baseline="0" dirty="0">
              <a:latin typeface="Museo Sans 300" pitchFamily="50" charset="0"/>
            </a:endParaRPr>
          </a:p>
          <a:p>
            <a:pPr algn="l"/>
            <a:endParaRPr lang="en-US" b="0" dirty="0"/>
          </a:p>
        </p:txBody>
      </p:sp>
      <p:sp>
        <p:nvSpPr>
          <p:cNvPr id="4" name="Header Placeholder 3"/>
          <p:cNvSpPr>
            <a:spLocks noGrp="1"/>
          </p:cNvSpPr>
          <p:nvPr>
            <p:ph type="hdr" sz="quarter"/>
          </p:nvPr>
        </p:nvSpPr>
        <p:spPr/>
        <p:txBody>
          <a:bodyPr/>
          <a:lstStyle/>
          <a:p>
            <a:r>
              <a:rPr lang="en-US" dirty="0"/>
              <a:t>SOCIAL STYLE Model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20</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945736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useo Sans 300"/>
              </a:rPr>
              <a:t>2 MINUTES</a:t>
            </a:r>
            <a:r>
              <a:rPr lang="en-US" sz="1100" b="1" i="0" u="none" strike="noStrike" baseline="0" dirty="0">
                <a:latin typeface="Museo-700"/>
              </a:rPr>
              <a:t> (Workbook, page 18)</a:t>
            </a:r>
            <a:endParaRPr lang="en-US" sz="1100" b="1" i="0" u="none" strike="noStrike" baseline="0" dirty="0">
              <a:solidFill>
                <a:srgbClr val="000000"/>
              </a:solidFill>
              <a:latin typeface="Museo Sans 300"/>
            </a:endParaRPr>
          </a:p>
          <a:p>
            <a:endParaRPr lang="en-US" sz="1100" dirty="0"/>
          </a:p>
          <a:p>
            <a:pPr algn="l"/>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 18 of the Participant Workbook.</a:t>
            </a:r>
          </a:p>
          <a:p>
            <a:pPr algn="l"/>
            <a:endParaRPr lang="en-US" sz="1100" b="0" i="0" u="none" strike="noStrike" baseline="0" dirty="0">
              <a:latin typeface="MuseoSans-30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Each Style has a Need, an Orientation, and a Growth Action. </a:t>
            </a:r>
          </a:p>
          <a:p>
            <a:endParaRPr lang="en-US" sz="1100" b="1" dirty="0">
              <a:solidFill>
                <a:srgbClr val="000000"/>
              </a:solidFill>
              <a:latin typeface="Arial" panose="020B0604020202020204" pitchFamily="34" charset="0"/>
            </a:endParaRPr>
          </a:p>
          <a:p>
            <a:r>
              <a:rPr lang="en-US" sz="1100" b="1" i="0" u="none" strike="noStrike" baseline="0" dirty="0">
                <a:solidFill>
                  <a:srgbClr val="000000"/>
                </a:solidFill>
                <a:latin typeface="Museo 700"/>
              </a:rPr>
              <a:t>DEFINE:</a:t>
            </a:r>
          </a:p>
          <a:p>
            <a:pPr>
              <a:spcBef>
                <a:spcPct val="0"/>
              </a:spcBef>
            </a:pPr>
            <a:r>
              <a:rPr lang="en-US" altLang="en-US" sz="1100" b="1" dirty="0">
                <a:ea typeface="ヒラギノ角ゴ Pro W3" panose="020B0300000000000000" pitchFamily="6" charset="-128"/>
              </a:rPr>
              <a:t>Need</a:t>
            </a:r>
            <a:r>
              <a:rPr lang="en-US" altLang="en-US" sz="1100" dirty="0">
                <a:ea typeface="ヒラギノ角ゴ Pro W3" panose="020B0300000000000000" pitchFamily="6" charset="-128"/>
              </a:rPr>
              <a:t> – The goal of each Style. </a:t>
            </a:r>
          </a:p>
          <a:p>
            <a:pPr>
              <a:spcBef>
                <a:spcPct val="0"/>
              </a:spcBef>
            </a:pPr>
            <a:r>
              <a:rPr lang="en-US" altLang="en-US" sz="1100" b="1" dirty="0">
                <a:ea typeface="ヒラギノ角ゴ Pro W3" panose="020B0300000000000000" pitchFamily="6" charset="-128"/>
              </a:rPr>
              <a:t>Orientation</a:t>
            </a:r>
            <a:r>
              <a:rPr lang="en-US" altLang="en-US" sz="1100" dirty="0">
                <a:ea typeface="ヒラギノ角ゴ Pro W3" panose="020B0300000000000000" pitchFamily="6" charset="-128"/>
              </a:rPr>
              <a:t> – The common behavior used to achieve the need.</a:t>
            </a:r>
          </a:p>
          <a:p>
            <a:pPr>
              <a:spcBef>
                <a:spcPct val="0"/>
              </a:spcBef>
            </a:pPr>
            <a:r>
              <a:rPr lang="en-US" altLang="en-US" sz="1100" b="1" dirty="0">
                <a:ea typeface="ヒラギノ角ゴ Pro W3" panose="020B0300000000000000" pitchFamily="6" charset="-128"/>
              </a:rPr>
              <a:t>Growth Action</a:t>
            </a:r>
            <a:r>
              <a:rPr lang="en-US" altLang="en-US" sz="1100" dirty="0">
                <a:ea typeface="ヒラギノ角ゴ Pro W3" panose="020B0300000000000000" pitchFamily="6" charset="-128"/>
              </a:rPr>
              <a:t> – Behavior that is rarely used by each Style. Using this behavior more often would increase this Style’s effectiveness.</a:t>
            </a:r>
          </a:p>
          <a:p>
            <a:endParaRPr lang="en-US" sz="1100" b="1" i="0" u="none" strike="noStrike" baseline="0" dirty="0">
              <a:solidFill>
                <a:srgbClr val="000000"/>
              </a:solidFill>
              <a:latin typeface="Museo 700"/>
            </a:endParaRPr>
          </a:p>
          <a:p>
            <a:r>
              <a:rPr lang="en-US" sz="1100" b="1" i="0" u="none" strike="noStrike" baseline="0" dirty="0">
                <a:solidFill>
                  <a:srgbClr val="000000"/>
                </a:solidFill>
                <a:latin typeface="Museo 700"/>
              </a:rPr>
              <a:t>SAY </a:t>
            </a:r>
            <a:r>
              <a:rPr lang="en-US" sz="1100" b="0" i="0" u="none" strike="noStrike" baseline="0" dirty="0">
                <a:solidFill>
                  <a:srgbClr val="000000"/>
                </a:solidFill>
                <a:latin typeface="Museo Sans 300"/>
              </a:rPr>
              <a:t>Understanding the Need, Orientation, and Growth Action of each Style will help you better relate to others’ Styles and enhance your effectiveness with them. </a:t>
            </a:r>
          </a:p>
          <a:p>
            <a:endParaRPr lang="en-US" sz="1100" b="0" i="0" u="none" strike="noStrike" baseline="0" dirty="0">
              <a:solidFill>
                <a:srgbClr val="000000"/>
              </a:solidFill>
              <a:latin typeface="Museo Sans 300"/>
            </a:endParaRPr>
          </a:p>
          <a:p>
            <a:endParaRPr lang="en-US" sz="1100" dirty="0"/>
          </a:p>
          <a:p>
            <a:r>
              <a:rPr lang="en-US" sz="1100" dirty="0">
                <a:solidFill>
                  <a:srgbClr val="000000"/>
                </a:solidFill>
                <a:latin typeface="Arial" panose="020B0604020202020204" pitchFamily="34" charset="0"/>
              </a:rPr>
              <a:t> </a:t>
            </a:r>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21</a:t>
            </a:fld>
            <a:endParaRPr lang="en-US" dirty="0"/>
          </a:p>
        </p:txBody>
      </p:sp>
      <p:graphicFrame>
        <p:nvGraphicFramePr>
          <p:cNvPr id="7" name="Table 7">
            <a:extLst>
              <a:ext uri="{FF2B5EF4-FFF2-40B4-BE49-F238E27FC236}">
                <a16:creationId xmlns:a16="http://schemas.microsoft.com/office/drawing/2014/main" id="{BCC4998A-ECDD-4935-8239-4B1DBCABFC8F}"/>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26703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4 MINUTES</a:t>
            </a:r>
          </a:p>
          <a:p>
            <a:pPr defTabSz="966612">
              <a:spcBef>
                <a:spcPts val="211"/>
              </a:spcBef>
              <a:spcAft>
                <a:spcPts val="211"/>
              </a:spcAft>
              <a:defRPr/>
            </a:pPr>
            <a:endParaRPr lang="en-US" sz="1100" dirty="0"/>
          </a:p>
          <a:p>
            <a:pPr lvl="1"/>
            <a:r>
              <a:rPr lang="en-US" sz="1100" dirty="0"/>
              <a:t>CLICK TO REVEAL THE TEXT IN EACH QUADRANT.</a:t>
            </a:r>
          </a:p>
          <a:p>
            <a:endParaRPr lang="en-US" sz="1100" dirty="0"/>
          </a:p>
          <a:p>
            <a:pPr algn="l"/>
            <a:r>
              <a:rPr lang="en-US" sz="1800" b="0" i="0" u="none" strike="noStrike" baseline="0" dirty="0">
                <a:latin typeface="MuseoSans-300"/>
              </a:rPr>
              <a:t>Correlate Assertiveness and Responsiveness behaviors to Style Need and Orientation:</a:t>
            </a:r>
          </a:p>
          <a:p>
            <a:pPr marL="285750" indent="-285750" algn="l">
              <a:buFont typeface="Wingdings" panose="05000000000000000000" pitchFamily="2" charset="2"/>
              <a:buChar char="§"/>
            </a:pPr>
            <a:r>
              <a:rPr lang="en-US" sz="1800" b="0" i="0" u="none" strike="noStrike" baseline="0" dirty="0">
                <a:latin typeface="MuseoSans-300"/>
              </a:rPr>
              <a:t>Have participants think about how Style Need and Orientation directly correlate to the Assertiveness and Responsiveness behaviors that were discussed earlier. For example, the Analytical Style's need for time to think is consistent with getting things done at a slower-pace, being more interested in facts, and displaying less emotion.</a:t>
            </a:r>
          </a:p>
          <a:p>
            <a:pPr marL="285750" indent="-285750" algn="l">
              <a:buFont typeface="Wingdings" panose="05000000000000000000" pitchFamily="2" charset="2"/>
              <a:buChar char="§"/>
            </a:pPr>
            <a:r>
              <a:rPr lang="en-US" sz="1800" b="0" i="0" u="none" strike="noStrike" baseline="0" dirty="0">
                <a:latin typeface="MuseoSans-300"/>
              </a:rPr>
              <a:t>In the diagonally opposite corner, the Expressive Style’s need for approval and Orientation toward spontaneity is consistent with being louder and using more hand gestures.</a:t>
            </a:r>
          </a:p>
          <a:p>
            <a:pPr marL="285750" indent="-285750" algn="l">
              <a:buFont typeface="Wingdings" panose="05000000000000000000" pitchFamily="2" charset="2"/>
              <a:buChar char="§"/>
            </a:pPr>
            <a:r>
              <a:rPr lang="en-US" sz="1800" b="0" i="0" u="none" strike="noStrike" baseline="0" dirty="0">
                <a:latin typeface="MuseoSans-300"/>
              </a:rPr>
              <a:t>Ask participants to point out correlations they see between the Driving Style’s Need and Orientation and the Assertiveness and Responsiveness behaviors …same question regarding the Amiable Style.</a:t>
            </a:r>
            <a:endParaRPr lang="en-US" sz="1100" b="1" dirty="0">
              <a:solidFill>
                <a:srgbClr val="000000"/>
              </a:solidFill>
              <a:latin typeface="Arial" panose="020B0604020202020204" pitchFamily="34" charset="0"/>
            </a:endParaRPr>
          </a:p>
          <a:p>
            <a:endParaRPr lang="en-US" sz="1100" dirty="0"/>
          </a:p>
          <a:p>
            <a:pPr algn="l"/>
            <a:r>
              <a:rPr lang="en-US" sz="1800" b="1" i="0" u="none" strike="noStrike" baseline="0" dirty="0">
                <a:solidFill>
                  <a:srgbClr val="FFFFFF"/>
                </a:solidFill>
                <a:latin typeface="MuseoSlab-700"/>
              </a:rPr>
              <a:t>Leader Tip</a:t>
            </a:r>
            <a:r>
              <a:rPr lang="en-US" sz="1800" b="0" i="0" u="none" strike="noStrike" baseline="0" dirty="0">
                <a:solidFill>
                  <a:srgbClr val="FFFFFF"/>
                </a:solidFill>
                <a:latin typeface="MuseoSlab-700"/>
              </a:rPr>
              <a:t>: </a:t>
            </a:r>
            <a:r>
              <a:rPr lang="en-US" sz="1800" b="0" i="0" u="none" strike="noStrike" baseline="0" dirty="0">
                <a:solidFill>
                  <a:srgbClr val="FFFFFF"/>
                </a:solidFill>
                <a:latin typeface="MuseoSans-300"/>
              </a:rPr>
              <a:t>The key characteristics of Style are only a convenient way of summarizing basic Style characteristics. The descriptions of key characteristics are generalizations of behavior that fit most characteristics of each Style. They do not perfectly describe any single individual.</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22</a:t>
            </a:fld>
            <a:endParaRPr lang="en-US" dirty="0"/>
          </a:p>
        </p:txBody>
      </p:sp>
    </p:spTree>
    <p:extLst>
      <p:ext uri="{BB962C8B-B14F-4D97-AF65-F5344CB8AC3E}">
        <p14:creationId xmlns:p14="http://schemas.microsoft.com/office/powerpoint/2010/main" val="13666435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800" b="1" dirty="0">
                <a:solidFill>
                  <a:srgbClr val="000000"/>
                </a:solidFill>
                <a:latin typeface="Arial" panose="020B0604020202020204" pitchFamily="34" charset="0"/>
              </a:rPr>
              <a:t>5 Minutes (Workbook, page 20)</a:t>
            </a:r>
          </a:p>
          <a:p>
            <a:endParaRPr lang="en-US" sz="800" dirty="0"/>
          </a:p>
          <a:p>
            <a:pPr algn="l"/>
            <a:r>
              <a:rPr lang="en-US" sz="800" b="1" i="0" u="none" strike="noStrike" baseline="0" dirty="0">
                <a:latin typeface="Museo-700"/>
              </a:rPr>
              <a:t>ASK</a:t>
            </a:r>
            <a:r>
              <a:rPr lang="en-US" sz="800" b="0" i="0" u="none" strike="noStrike" baseline="0" dirty="0">
                <a:latin typeface="Museo-700"/>
              </a:rPr>
              <a:t> </a:t>
            </a:r>
            <a:r>
              <a:rPr lang="en-US" sz="800" b="0" i="0" u="none" strike="noStrike" baseline="0" dirty="0">
                <a:latin typeface="MuseoSans-300"/>
              </a:rPr>
              <a:t>participants to turn to page 20 of the Participant Workbook.</a:t>
            </a:r>
          </a:p>
          <a:p>
            <a:endParaRPr lang="en-US" sz="800" b="1" dirty="0">
              <a:solidFill>
                <a:srgbClr val="000000"/>
              </a:solidFill>
              <a:latin typeface="Arial" panose="020B0604020202020204" pitchFamily="34" charset="0"/>
            </a:endParaRPr>
          </a:p>
          <a:p>
            <a:pPr algn="l"/>
            <a:r>
              <a:rPr lang="en-US" sz="800" b="1" dirty="0">
                <a:solidFill>
                  <a:srgbClr val="000000"/>
                </a:solidFill>
                <a:latin typeface="Arial" panose="020B0604020202020204" pitchFamily="34" charset="0"/>
              </a:rPr>
              <a:t>SAY </a:t>
            </a:r>
            <a:r>
              <a:rPr lang="en-US" sz="800" dirty="0">
                <a:solidFill>
                  <a:srgbClr val="000000"/>
                </a:solidFill>
                <a:latin typeface="Arial" panose="020B0604020202020204" pitchFamily="34" charset="0"/>
              </a:rPr>
              <a:t>Tension is a force that stimulates activity, and it has an effect on behavior. </a:t>
            </a:r>
            <a:r>
              <a:rPr lang="en-US" sz="1100" b="0" i="0" u="none" strike="noStrike" baseline="0" dirty="0">
                <a:latin typeface="MuseoSans-300"/>
              </a:rPr>
              <a:t>Managing tension during the sales process is important to ensure that the customer is feeling motivated enough to proceed with the buying process but not so tense that negative emotions grow and get in the way.</a:t>
            </a:r>
            <a:endParaRPr lang="en-US" sz="800" dirty="0">
              <a:solidFill>
                <a:srgbClr val="000000"/>
              </a:solidFill>
              <a:latin typeface="Arial" panose="020B0604020202020204" pitchFamily="34" charset="0"/>
            </a:endParaRPr>
          </a:p>
          <a:p>
            <a:endParaRPr lang="en-US" sz="800" dirty="0">
              <a:solidFill>
                <a:srgbClr val="000000"/>
              </a:solidFill>
              <a:latin typeface="Arial" panose="020B0604020202020204" pitchFamily="34" charset="0"/>
            </a:endParaRPr>
          </a:p>
          <a:p>
            <a:r>
              <a:rPr lang="en-US" sz="800" b="1" dirty="0">
                <a:solidFill>
                  <a:srgbClr val="000000"/>
                </a:solidFill>
                <a:latin typeface="Arial" panose="020B0604020202020204" pitchFamily="34" charset="0"/>
              </a:rPr>
              <a:t>DESCRIBE </a:t>
            </a:r>
            <a:r>
              <a:rPr lang="en-US" sz="800" dirty="0">
                <a:solidFill>
                  <a:srgbClr val="000000"/>
                </a:solidFill>
                <a:latin typeface="Arial" panose="020B0604020202020204" pitchFamily="34" charset="0"/>
              </a:rPr>
              <a:t>the Tension Productivity Model. </a:t>
            </a:r>
          </a:p>
          <a:p>
            <a:endParaRPr lang="en-US" sz="800" dirty="0">
              <a:solidFill>
                <a:srgbClr val="000000"/>
              </a:solidFill>
              <a:latin typeface="Arial" panose="020B0604020202020204" pitchFamily="34" charset="0"/>
            </a:endParaRPr>
          </a:p>
          <a:p>
            <a:pPr algn="l"/>
            <a:r>
              <a:rPr lang="en-US" sz="800" b="1" dirty="0">
                <a:solidFill>
                  <a:srgbClr val="000000"/>
                </a:solidFill>
                <a:latin typeface="Arial" panose="020B0604020202020204" pitchFamily="34" charset="0"/>
              </a:rPr>
              <a:t>SAY </a:t>
            </a:r>
            <a:r>
              <a:rPr lang="en-US" sz="1100" b="0" i="0" u="none" strike="noStrike" baseline="0" dirty="0">
                <a:latin typeface="MuseoSans-300"/>
              </a:rPr>
              <a:t>Tension exists in every relationship. Managing it productively is the key. Low tension, the sale stalls; appropriate levels of tension, the sale proceeds; high tension, the sale comes to a stop as the customer goes into Backup Behavior (more on this in the next section).</a:t>
            </a:r>
          </a:p>
          <a:p>
            <a:pPr algn="l"/>
            <a:endParaRPr lang="en-US" sz="800" b="0" dirty="0">
              <a:solidFill>
                <a:srgbClr val="000000"/>
              </a:solidFill>
              <a:latin typeface="Arial" panose="020B0604020202020204" pitchFamily="34" charset="0"/>
            </a:endParaRPr>
          </a:p>
          <a:p>
            <a:r>
              <a:rPr lang="en-US" sz="800" dirty="0">
                <a:solidFill>
                  <a:srgbClr val="000000"/>
                </a:solidFill>
                <a:latin typeface="Arial" panose="020B0604020202020204" pitchFamily="34" charset="0"/>
              </a:rPr>
              <a:t>Sometimes tension cannot be turned into productive effort, so it is misdirected and released in random or harmful ways. When tension is too great, we want to reduce it. This is called Backup Behavior.</a:t>
            </a:r>
          </a:p>
          <a:p>
            <a:endParaRPr lang="en-US" sz="800" dirty="0"/>
          </a:p>
          <a:p>
            <a:pPr algn="l"/>
            <a:r>
              <a:rPr lang="en-US" sz="1100" b="1" i="0" u="none" strike="noStrike" baseline="0" dirty="0">
                <a:solidFill>
                  <a:srgbClr val="FFFFFF"/>
                </a:solidFill>
                <a:latin typeface="MuseoSlab-700"/>
              </a:rPr>
              <a:t>Leader Tip</a:t>
            </a:r>
            <a:r>
              <a:rPr lang="en-US" sz="1100" b="0" i="0" u="none" strike="noStrike" baseline="0" dirty="0">
                <a:solidFill>
                  <a:srgbClr val="FFFFFF"/>
                </a:solidFill>
                <a:latin typeface="MuseoSlab-700"/>
              </a:rPr>
              <a:t>: </a:t>
            </a:r>
            <a:r>
              <a:rPr lang="en-US" sz="1100" b="0" i="0" u="none" strike="noStrike" baseline="0" dirty="0">
                <a:solidFill>
                  <a:srgbClr val="FFFFFF"/>
                </a:solidFill>
                <a:latin typeface="MuseoSans-300"/>
              </a:rPr>
              <a:t>Clearly define Tension. Tension can occur in both positive and negative forms. A certain degree of tension is positive and can be productive. Don’t overemphasize or focus solely on the negative forms of tension.</a:t>
            </a:r>
            <a:endParaRPr lang="en-US" sz="800" b="0" i="0" u="none" strike="noStrike" baseline="0" dirty="0">
              <a:solidFill>
                <a:srgbClr val="FFFFFF"/>
              </a:solidFill>
              <a:latin typeface="MuseoSans-30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23</a:t>
            </a:fld>
            <a:endParaRPr lang="en-US" dirty="0"/>
          </a:p>
        </p:txBody>
      </p:sp>
    </p:spTree>
    <p:extLst>
      <p:ext uri="{BB962C8B-B14F-4D97-AF65-F5344CB8AC3E}">
        <p14:creationId xmlns:p14="http://schemas.microsoft.com/office/powerpoint/2010/main" val="3654574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 (Workbook, page 21)</a:t>
            </a:r>
          </a:p>
          <a:p>
            <a:pPr algn="l"/>
            <a:endParaRPr lang="en-US" sz="1100" b="0" i="0" u="none" strike="noStrike" baseline="0" dirty="0">
              <a:latin typeface="Museo-700"/>
            </a:endParaRPr>
          </a:p>
          <a:p>
            <a:pPr algn="l"/>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 21 of the Participant Workbook.</a:t>
            </a:r>
          </a:p>
          <a:p>
            <a:pPr algn="l"/>
            <a:endParaRPr lang="en-US" sz="1100" b="0" i="0" u="none" strike="noStrike" baseline="0" dirty="0">
              <a:latin typeface="MuseoSans-300"/>
            </a:endParaRPr>
          </a:p>
          <a:p>
            <a:pPr algn="l"/>
            <a:r>
              <a:rPr lang="en-US" sz="1100" b="1" i="0" u="none" strike="noStrike" baseline="0" dirty="0">
                <a:latin typeface="Museo-700"/>
              </a:rPr>
              <a:t>SAY</a:t>
            </a:r>
            <a:r>
              <a:rPr lang="en-US" sz="1100" b="0" i="0" u="none" strike="noStrike" baseline="0" dirty="0">
                <a:latin typeface="Museo-700"/>
              </a:rPr>
              <a:t> </a:t>
            </a:r>
            <a:r>
              <a:rPr lang="en-US" sz="1100" b="0" i="0" u="none" strike="noStrike" baseline="0" dirty="0">
                <a:latin typeface="MuseoSans-300"/>
              </a:rPr>
              <a:t>Backup Behavior occurs when people are frustrated in trying to get their Style need met. Backup Behavior is an exaggerated form of Style-related behavior used by a person to reduce tension within the relationships that caused the tension.</a:t>
            </a:r>
          </a:p>
          <a:p>
            <a:pPr marL="285750" indent="-285750" algn="l">
              <a:buFont typeface="Wingdings" panose="05000000000000000000" pitchFamily="2" charset="2"/>
              <a:buChar char="§"/>
            </a:pPr>
            <a:r>
              <a:rPr lang="en-US" sz="1100" b="0" i="0" u="none" strike="noStrike" baseline="0" dirty="0">
                <a:latin typeface="MuseoSans-300"/>
              </a:rPr>
              <a:t>To increase your effectiveness, recognize when you are affected by tension.</a:t>
            </a:r>
          </a:p>
          <a:p>
            <a:pPr marL="285750" indent="-285750" algn="l">
              <a:buFont typeface="Wingdings" panose="05000000000000000000" pitchFamily="2" charset="2"/>
              <a:buChar char="§"/>
            </a:pPr>
            <a:r>
              <a:rPr lang="en-US" sz="1100" b="0" i="0" u="none" strike="noStrike" baseline="0" dirty="0">
                <a:latin typeface="MuseoSans-300"/>
              </a:rPr>
              <a:t>Recognizing the Backup Behavior for each Style can also help you to deal effectively with others who are experiencing tension and behaving in Style-bound ways.</a:t>
            </a:r>
          </a:p>
          <a:p>
            <a:pPr marL="285750" indent="-285750" algn="l">
              <a:buFont typeface="Wingdings" panose="05000000000000000000" pitchFamily="2" charset="2"/>
              <a:buChar char="§"/>
            </a:pPr>
            <a:endParaRPr lang="en-US" sz="1100" b="0" i="0" u="none" strike="noStrike" baseline="0" dirty="0">
              <a:latin typeface="MuseoSans-300"/>
            </a:endParaRPr>
          </a:p>
          <a:p>
            <a:pPr marL="0" indent="0" algn="l">
              <a:buFontTx/>
              <a:buNone/>
            </a:pPr>
            <a:r>
              <a:rPr lang="en-US" sz="1100" b="1" i="0" u="none" strike="noStrike" baseline="0" dirty="0">
                <a:latin typeface="MuseoSans-300"/>
              </a:rPr>
              <a:t>REVIEW</a:t>
            </a:r>
            <a:r>
              <a:rPr lang="en-US" sz="1100" b="0" i="0" u="none" strike="noStrike" baseline="0" dirty="0">
                <a:latin typeface="MuseoSans-300"/>
              </a:rPr>
              <a:t> the Backup Behavior for each Style.</a:t>
            </a:r>
          </a:p>
          <a:p>
            <a:pPr marL="0" indent="0" algn="l">
              <a:buFont typeface="Wingdings" panose="05000000000000000000" pitchFamily="2" charset="2"/>
              <a:buNone/>
            </a:pPr>
            <a:endParaRPr lang="en-US" sz="1100" b="0" i="0" u="none" strike="noStrike" baseline="0" dirty="0">
              <a:latin typeface="MuseoSans-30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24</a:t>
            </a:fld>
            <a:endParaRPr lang="en-US" dirty="0"/>
          </a:p>
        </p:txBody>
      </p:sp>
      <p:graphicFrame>
        <p:nvGraphicFramePr>
          <p:cNvPr id="7" name="Table 7">
            <a:extLst>
              <a:ext uri="{FF2B5EF4-FFF2-40B4-BE49-F238E27FC236}">
                <a16:creationId xmlns:a16="http://schemas.microsoft.com/office/drawing/2014/main" id="{6F6911A8-2CF7-4137-99A5-11D7C2247405}"/>
              </a:ext>
            </a:extLst>
          </p:cNvPr>
          <p:cNvGraphicFramePr>
            <a:graphicFrameLocks noGrp="1"/>
          </p:cNvGraphicFramePr>
          <p:nvPr>
            <p:extLst>
              <p:ext uri="{D42A27DB-BD31-4B8C-83A1-F6EECF244321}">
                <p14:modId xmlns:p14="http://schemas.microsoft.com/office/powerpoint/2010/main" val="317347461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4285795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800" b="1" i="0" u="none" strike="noStrike" baseline="0" dirty="0">
                <a:latin typeface="Museo-700"/>
              </a:rPr>
              <a:t>4 MINUTES</a:t>
            </a:r>
          </a:p>
          <a:p>
            <a:pPr algn="l"/>
            <a:endParaRPr lang="en-US" sz="800" b="0" i="0" u="none" strike="noStrike" baseline="0" dirty="0">
              <a:latin typeface="Museo-700"/>
            </a:endParaRPr>
          </a:p>
          <a:p>
            <a:r>
              <a:rPr lang="en-US" sz="800" b="1" i="0" u="none" strike="noStrike" baseline="0" dirty="0">
                <a:solidFill>
                  <a:srgbClr val="000000"/>
                </a:solidFill>
                <a:latin typeface="Museo 700"/>
              </a:rPr>
              <a:t>DESCRIBE </a:t>
            </a:r>
            <a:r>
              <a:rPr lang="en-US" sz="800" b="0" i="0" u="none" strike="noStrike" baseline="0" dirty="0">
                <a:solidFill>
                  <a:srgbClr val="000000"/>
                </a:solidFill>
                <a:latin typeface="Museo Sans 300"/>
              </a:rPr>
              <a:t>some simple strategies for managing individuals who are using their backup behavior as shown on the slide. </a:t>
            </a:r>
          </a:p>
          <a:p>
            <a:pPr defTabSz="966612">
              <a:spcBef>
                <a:spcPts val="211"/>
              </a:spcBef>
              <a:spcAft>
                <a:spcPts val="211"/>
              </a:spcAft>
              <a:defRPr/>
            </a:pPr>
            <a:endParaRPr lang="en-US" sz="800" dirty="0"/>
          </a:p>
          <a:p>
            <a:pPr algn="l"/>
            <a:r>
              <a:rPr lang="en-US" sz="1100" b="1" i="0" u="none" strike="noStrike" baseline="0" dirty="0">
                <a:solidFill>
                  <a:srgbClr val="FFFFFF"/>
                </a:solidFill>
                <a:latin typeface="MuseoSlab-700"/>
              </a:rPr>
              <a:t>Leader Tip</a:t>
            </a:r>
            <a:r>
              <a:rPr lang="en-US" sz="1100" b="0" i="0" u="none" strike="noStrike" baseline="0" dirty="0">
                <a:solidFill>
                  <a:srgbClr val="FFFFFF"/>
                </a:solidFill>
                <a:latin typeface="MuseoSlab-700"/>
              </a:rPr>
              <a:t>: </a:t>
            </a:r>
            <a:r>
              <a:rPr lang="en-US" sz="1100" b="0" i="0" u="none" strike="noStrike" baseline="0" dirty="0">
                <a:solidFill>
                  <a:srgbClr val="FFFFFF"/>
                </a:solidFill>
                <a:latin typeface="MuseoSans-300"/>
              </a:rPr>
              <a:t>Backup Behavior is always self-serving. Reinforce the notion that Backup Behavior is selfish and never results in positive outcomes. There is nothing that is mutually productive in this form of behavior.</a:t>
            </a:r>
          </a:p>
          <a:p>
            <a:endParaRPr lang="en-US" sz="1100" b="1" dirty="0">
              <a:solidFill>
                <a:srgbClr val="000000"/>
              </a:solidFill>
              <a:latin typeface="Museo 70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25</a:t>
            </a:fld>
            <a:endParaRPr lang="en-US" dirty="0"/>
          </a:p>
        </p:txBody>
      </p:sp>
      <p:graphicFrame>
        <p:nvGraphicFramePr>
          <p:cNvPr id="7" name="Table 7">
            <a:extLst>
              <a:ext uri="{FF2B5EF4-FFF2-40B4-BE49-F238E27FC236}">
                <a16:creationId xmlns:a16="http://schemas.microsoft.com/office/drawing/2014/main" id="{6F6911A8-2CF7-4137-99A5-11D7C2247405}"/>
              </a:ext>
            </a:extLst>
          </p:cNvPr>
          <p:cNvGraphicFramePr>
            <a:graphicFrameLocks noGrp="1"/>
          </p:cNvGraphicFramePr>
          <p:nvPr>
            <p:extLst>
              <p:ext uri="{D42A27DB-BD31-4B8C-83A1-F6EECF244321}">
                <p14:modId xmlns:p14="http://schemas.microsoft.com/office/powerpoint/2010/main" val="317347461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6330463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pages 22-23)</a:t>
            </a:r>
          </a:p>
          <a:p>
            <a:endParaRPr lang="en-US" sz="1100" dirty="0"/>
          </a:p>
          <a:p>
            <a:pPr lvl="1"/>
            <a:r>
              <a:rPr lang="en-US" sz="1100" dirty="0"/>
              <a:t>CLICK TO REVEAL THE TEXT IN EACH QUADRANT.</a:t>
            </a:r>
          </a:p>
          <a:p>
            <a:endParaRPr lang="en-US" dirty="0"/>
          </a:p>
          <a:p>
            <a:pPr algn="l"/>
            <a:r>
              <a:rPr lang="en-US" sz="1800" b="0" i="0" u="none" strike="noStrike" baseline="0" dirty="0">
                <a:latin typeface="Museo 700" pitchFamily="50" charset="0"/>
              </a:rPr>
              <a:t>ASK </a:t>
            </a:r>
            <a:r>
              <a:rPr lang="en-US" sz="1800" b="0" i="0" u="none" strike="noStrike" baseline="0" dirty="0">
                <a:latin typeface="Museo Sans 300" pitchFamily="50" charset="0"/>
              </a:rPr>
              <a:t>participants to turn to pages 22 and 23 of the Participant Workbook.</a:t>
            </a:r>
          </a:p>
          <a:p>
            <a:pPr algn="l"/>
            <a:endParaRPr lang="en-US" sz="1800" b="0" i="0" u="none" strike="noStrike" baseline="0" dirty="0">
              <a:latin typeface="Museo Sans 300" pitchFamily="50" charset="0"/>
            </a:endParaRPr>
          </a:p>
          <a:p>
            <a:pPr algn="l"/>
            <a:r>
              <a:rPr lang="en-US" sz="1800" b="0" i="0" u="none" strike="noStrike" baseline="0" dirty="0">
                <a:latin typeface="Museo 700" pitchFamily="50" charset="0"/>
              </a:rPr>
              <a:t>SAY </a:t>
            </a:r>
            <a:r>
              <a:rPr lang="en-US" sz="1800" b="0" i="0" u="none" strike="noStrike" baseline="0" dirty="0">
                <a:latin typeface="Museo Sans 300" pitchFamily="50" charset="0"/>
              </a:rPr>
              <a:t>toxic relationships can occur when you and your customer interact in “Style-bound” ways: You both act according to your own Style Need and Orientation and make little or no attempt to accommodate the Style of the other person. A Toxic Relationship can jeopardize or, more likely, kill the sale!</a:t>
            </a:r>
            <a:endParaRPr lang="en-US" sz="1800" b="0" i="0" u="none" strike="noStrike" baseline="0" dirty="0">
              <a:solidFill>
                <a:srgbClr val="000000"/>
              </a:solidFill>
              <a:latin typeface="Museo"/>
            </a:endParaRPr>
          </a:p>
          <a:p>
            <a:endParaRPr lang="en-US" sz="1800" b="0" i="0" u="none" strike="noStrike" baseline="0" dirty="0">
              <a:solidFill>
                <a:srgbClr val="000000"/>
              </a:solidFill>
              <a:latin typeface="Museo"/>
            </a:endParaRPr>
          </a:p>
          <a:p>
            <a:r>
              <a:rPr lang="en-US" sz="1800" b="0" i="0" u="none" strike="noStrike" baseline="0" dirty="0">
                <a:solidFill>
                  <a:srgbClr val="000000"/>
                </a:solidFill>
                <a:latin typeface="Museo"/>
              </a:rPr>
              <a:t>Relationships that are diagonal to each other often have the potential to be toxic because they are the most opposite in their behavioral preferences (Driving vs. Amiable and Analytical vs. Expressive). However, toxic relationships can develop for any Style combination, including people of the same Style.</a:t>
            </a:r>
          </a:p>
          <a:p>
            <a:endParaRPr lang="en-US" dirty="0"/>
          </a:p>
        </p:txBody>
      </p:sp>
      <p:sp>
        <p:nvSpPr>
          <p:cNvPr id="4" name="Header Placeholder 3"/>
          <p:cNvSpPr>
            <a:spLocks noGrp="1"/>
          </p:cNvSpPr>
          <p:nvPr>
            <p:ph type="hdr" sz="quarter"/>
          </p:nvPr>
        </p:nvSpPr>
        <p:spPr/>
        <p:txBody>
          <a:bodyPr/>
          <a:lstStyle/>
          <a:p>
            <a:r>
              <a:rPr lang="en-US" dirty="0"/>
              <a:t>Toxic Relationships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26</a:t>
            </a:fld>
            <a:endParaRPr lang="en-US" dirty="0"/>
          </a:p>
        </p:txBody>
      </p:sp>
      <p:graphicFrame>
        <p:nvGraphicFramePr>
          <p:cNvPr id="7" name="Table 7">
            <a:extLst>
              <a:ext uri="{FF2B5EF4-FFF2-40B4-BE49-F238E27FC236}">
                <a16:creationId xmlns:a16="http://schemas.microsoft.com/office/drawing/2014/main" id="{60C53922-1923-44E6-9530-86F2C2E8F8BE}"/>
              </a:ext>
            </a:extLst>
          </p:cNvPr>
          <p:cNvGraphicFramePr>
            <a:graphicFrameLocks noGrp="1"/>
          </p:cNvGraphicFramePr>
          <p:nvPr>
            <p:extLst>
              <p:ext uri="{D42A27DB-BD31-4B8C-83A1-F6EECF244321}">
                <p14:modId xmlns:p14="http://schemas.microsoft.com/office/powerpoint/2010/main" val="232725227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639645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800" b="1" i="0" u="none" strike="noStrike" baseline="0" dirty="0">
                <a:latin typeface="Museo 700" pitchFamily="50" charset="0"/>
              </a:rPr>
              <a:t>2 MINUTES</a:t>
            </a:r>
          </a:p>
          <a:p>
            <a:pPr algn="l"/>
            <a:endParaRPr lang="en-US" sz="1800" b="0" i="0" u="none" strike="noStrike" baseline="0" dirty="0">
              <a:latin typeface="Museo 700" pitchFamily="50" charset="0"/>
            </a:endParaRPr>
          </a:p>
          <a:p>
            <a:pPr algn="l"/>
            <a:r>
              <a:rPr lang="en-US" sz="1800" b="1" i="0" u="none" strike="noStrike" baseline="0" dirty="0">
                <a:latin typeface="Museo 700" pitchFamily="50" charset="0"/>
              </a:rPr>
              <a:t>REVIEW</a:t>
            </a:r>
            <a:r>
              <a:rPr lang="en-US" sz="1800" b="0" i="0" u="none" strike="noStrike" baseline="0" dirty="0">
                <a:latin typeface="Museo 700" pitchFamily="50" charset="0"/>
              </a:rPr>
              <a:t> </a:t>
            </a:r>
            <a:r>
              <a:rPr lang="en-US" sz="1800" b="0" i="0" u="none" strike="noStrike" baseline="0" dirty="0">
                <a:latin typeface="Museo Sans 300" pitchFamily="50" charset="0"/>
              </a:rPr>
              <a:t>what has been covered so far, discussing Key Reminders as presented on the slide.</a:t>
            </a:r>
            <a:endParaRPr lang="en-US" sz="1800" b="1" i="0" u="none" strike="noStrike" baseline="0" dirty="0">
              <a:solidFill>
                <a:srgbClr val="000000"/>
              </a:solidFill>
              <a:latin typeface="Museo 700"/>
            </a:endParaRPr>
          </a:p>
          <a:p>
            <a:endParaRPr lang="en-US" dirty="0"/>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32" normalizeH="0" baseline="0" noProof="0" dirty="0">
                <a:ln>
                  <a:noFill/>
                </a:ln>
                <a:solidFill>
                  <a:srgbClr val="146899"/>
                </a:solidFill>
                <a:effectLst/>
                <a:uLnTx/>
                <a:uFillTx/>
                <a:latin typeface="Arial" panose="020B0604020202020204"/>
                <a:ea typeface="+mn-ea"/>
                <a:cs typeface="+mn-cs"/>
              </a:rPr>
              <a:t>Copy or Retype Slide Headline Here</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a:t>
            </a:r>
            <a:fld id="{39F8928D-094A-41A7-9033-49F438F6621E}" type="datetimeyyyy">
              <a:rPr kumimoji="0" lang="en-US" sz="8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a:t>
            </a:fld>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The TRACOM Corporation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sp>
        <p:nvSpPr>
          <p:cNvPr id="6" name="Slide Number Placeholder 5"/>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808080"/>
                </a:solidFill>
                <a:effectLst/>
                <a:uLnTx/>
                <a:uFillTx/>
                <a:latin typeface="Arial" panose="020B0604020202020204"/>
                <a:ea typeface="+mn-ea"/>
                <a:cs typeface="+mn-cs"/>
              </a:rPr>
              <a:t>Slide </a:t>
            </a:r>
            <a:fld id="{D9A648C1-F151-4CF5-B9CC-6608EAC3961C}" type="slidenum">
              <a:rPr kumimoji="0" lang="en-US" sz="11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1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953467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buNone/>
            </a:pPr>
            <a:endParaRPr lang="en-US" sz="1100" b="1" dirty="0">
              <a:solidFill>
                <a:srgbClr val="000000"/>
              </a:solidFill>
              <a:latin typeface="+mn-lt"/>
            </a:endParaRPr>
          </a:p>
          <a:p>
            <a:pPr>
              <a:buNone/>
            </a:pPr>
            <a:endParaRPr lang="en-US" sz="1100" b="1" dirty="0">
              <a:solidFill>
                <a:srgbClr val="000000"/>
              </a:solidFill>
              <a:latin typeface="+mn-lt"/>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a:t>
            </a:r>
            <a:fld id="{39F8928D-094A-41A7-9033-49F438F6621E}" type="datetimeyyyy">
              <a:rPr kumimoji="0" lang="en-US" sz="8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a:t>
            </a:fld>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The TRACOM Corporation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sp>
        <p:nvSpPr>
          <p:cNvPr id="6" name="Slide Number Placeholder 5"/>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808080"/>
                </a:solidFill>
                <a:effectLst/>
                <a:uLnTx/>
                <a:uFillTx/>
                <a:latin typeface="Arial" panose="020B0604020202020204"/>
                <a:ea typeface="+mn-ea"/>
                <a:cs typeface="+mn-cs"/>
              </a:rPr>
              <a:t>Slide </a:t>
            </a:r>
            <a:fld id="{D9A648C1-F151-4CF5-B9CC-6608EAC3961C}" type="slidenum">
              <a:rPr kumimoji="0" lang="en-US" sz="11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1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172161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Versatility is a measure of your consistency in adjusting to the Style needs of others.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At the beginning of the program, we reviewed some statistics on Versatility. Research has found that Versatility is a strong predictor of successful job performance. People who consistently show Versatility are more effective in their job performance than people who are inconsistent in their Versatility. </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Salespeople who have been through SOCIAL STYLE and Versatility training have rated the experience as having a significant impact on their performance in key areas.</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Versatility is completely within your control, so it is your choice to be versatile with others. </a:t>
            </a:r>
            <a:r>
              <a:rPr lang="en-US" sz="1100" b="0" i="0" u="none" strike="noStrike" baseline="0" dirty="0">
                <a:solidFill>
                  <a:srgbClr val="000000"/>
                </a:solidFill>
                <a:latin typeface="Open Sans" panose="020B0606030504020204"/>
              </a:rPr>
              <a:t>You can be highly versatile with one group and show low Versatility with another group. It depends on the circumstances and how much you value your interpersonal effectiveness with each group. </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It is completely independent of SOCIAL STYLE: Any Style can show Versatility and be successful.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b="0" i="0" u="none" strike="noStrike" baseline="0" dirty="0">
                <a:solidFill>
                  <a:srgbClr val="000000"/>
                </a:solidFill>
                <a:latin typeface="Open Sans" panose="020B0606030504020204"/>
              </a:rPr>
              <a:t>Versatility is NOT the same as likeability. A person can be well liked but not have high Versatility. The opposite can also be true. Versatility helps you develop better working relationships, but it is separate from your personal likeability. </a:t>
            </a:r>
          </a:p>
          <a:p>
            <a:pPr marL="0" indent="0">
              <a:buNone/>
            </a:pPr>
            <a:endParaRPr lang="en-US" sz="1100" b="0" i="0" u="none" strike="noStrike" baseline="0" dirty="0">
              <a:solidFill>
                <a:srgbClr val="000000"/>
              </a:solidFill>
              <a:latin typeface="Open Sans" panose="020B0606030504020204"/>
            </a:endParaRPr>
          </a:p>
          <a:p>
            <a:pPr marL="0" indent="0">
              <a:buNone/>
            </a:pPr>
            <a:endParaRPr lang="en-US" sz="1100" b="0" i="0" u="none" strike="noStrike" baseline="0" dirty="0">
              <a:solidFill>
                <a:srgbClr val="000000"/>
              </a:solidFill>
              <a:latin typeface="Open Sans" panose="020B0606030504020204"/>
            </a:endParaRPr>
          </a:p>
          <a:p>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a:t>
            </a:r>
            <a:fld id="{39F8928D-094A-41A7-9033-49F438F6621E}" type="datetimeyyyy">
              <a:rPr kumimoji="0" lang="en-US" sz="8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a:t>
            </a:fld>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The TRACOM Corporation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sp>
        <p:nvSpPr>
          <p:cNvPr id="6" name="Slide Number Placeholder 5"/>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808080"/>
                </a:solidFill>
                <a:effectLst/>
                <a:uLnTx/>
                <a:uFillTx/>
                <a:latin typeface="Arial" panose="020B0604020202020204"/>
                <a:ea typeface="+mn-ea"/>
                <a:cs typeface="+mn-cs"/>
              </a:rPr>
              <a:t>Slide </a:t>
            </a:r>
            <a:fld id="{D9A648C1-F151-4CF5-B9CC-6608EAC3961C}" type="slidenum">
              <a:rPr kumimoji="0" lang="en-US" sz="11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1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graphicFrame>
        <p:nvGraphicFramePr>
          <p:cNvPr id="7" name="Table 7">
            <a:extLst>
              <a:ext uri="{FF2B5EF4-FFF2-40B4-BE49-F238E27FC236}">
                <a16:creationId xmlns:a16="http://schemas.microsoft.com/office/drawing/2014/main" id="{4D6B6E65-C496-4EBD-85D2-1B72449F7017}"/>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147597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2 MINUTES</a:t>
            </a:r>
          </a:p>
          <a:p>
            <a:endParaRPr lang="en-US" sz="1200" b="1"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SAY </a:t>
            </a:r>
            <a:r>
              <a:rPr lang="en-US" sz="1200" b="0" dirty="0">
                <a:solidFill>
                  <a:srgbClr val="000000"/>
                </a:solidFill>
                <a:latin typeface="Arial" panose="020B0604020202020204" pitchFamily="34" charset="0"/>
              </a:rPr>
              <a:t>In the first part of the program, you’ll learn about Style. This will help you understand your customers and how they prefer to interact with you. </a:t>
            </a:r>
          </a:p>
          <a:p>
            <a:endParaRPr lang="en-US" sz="1200" b="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b="0" dirty="0">
                <a:solidFill>
                  <a:srgbClr val="000000"/>
                </a:solidFill>
                <a:latin typeface="Arial" panose="020B0604020202020204" pitchFamily="34" charset="0"/>
              </a:rPr>
              <a:t>The second part of the program focuses on Versatility, which is how well you meet</a:t>
            </a:r>
            <a:r>
              <a:rPr lang="en-US" sz="1200" dirty="0">
                <a:solidFill>
                  <a:srgbClr val="000000"/>
                </a:solidFill>
                <a:latin typeface="Arial" panose="020B0604020202020204" pitchFamily="34" charset="0"/>
              </a:rPr>
              <a:t> others’ Style needs. </a:t>
            </a:r>
          </a:p>
          <a:p>
            <a:pPr marL="171450" indent="-171450">
              <a:buFont typeface="Wingdings" panose="05000000000000000000" pitchFamily="2" charset="2"/>
              <a:buChar char="§"/>
            </a:pPr>
            <a:endParaRPr lang="en-US" sz="12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dirty="0">
                <a:solidFill>
                  <a:srgbClr val="000000"/>
                </a:solidFill>
                <a:latin typeface="Arial" panose="020B0604020202020204" pitchFamily="34" charset="0"/>
              </a:rPr>
              <a:t>Versatility is the application of SOCIAL STYLE—when you understand your </a:t>
            </a:r>
            <a:r>
              <a:rPr lang="en-US" sz="1200" b="0" dirty="0">
                <a:solidFill>
                  <a:srgbClr val="000000"/>
                </a:solidFill>
                <a:latin typeface="Arial" panose="020B0604020202020204" pitchFamily="34" charset="0"/>
              </a:rPr>
              <a:t>customers</a:t>
            </a:r>
            <a:r>
              <a:rPr lang="en-US" sz="1200" dirty="0">
                <a:solidFill>
                  <a:srgbClr val="000000"/>
                </a:solidFill>
                <a:latin typeface="Arial" panose="020B0604020202020204" pitchFamily="34" charset="0"/>
              </a:rPr>
              <a:t>’ Style needs, you can help them meet those needs. This helps them feel more valued and sets the stage for them to have a better relationship with you. If you consistently show Versatility, you can be more effective.</a:t>
            </a:r>
          </a:p>
          <a:p>
            <a:endParaRPr lang="en-US" sz="12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dirty="0">
                <a:solidFill>
                  <a:srgbClr val="000000"/>
                </a:solidFill>
                <a:latin typeface="Arial" panose="020B0604020202020204" pitchFamily="34" charset="0"/>
              </a:rPr>
              <a:t>You can read the stats on this slide. Research has found that SOCIAL STYLE and Versatility is a strong predictor of successful sales performance. </a:t>
            </a:r>
          </a:p>
          <a:p>
            <a:pPr marL="0" indent="0">
              <a:buNone/>
            </a:pPr>
            <a:endParaRPr lang="en-US" sz="1200" b="0" i="0" u="none" strike="noStrike" baseline="0" dirty="0">
              <a:solidFill>
                <a:srgbClr val="000000"/>
              </a:solidFill>
              <a:latin typeface="Open Sans" panose="020B0606030504020204"/>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a:t>
            </a:fld>
            <a:endParaRPr lang="en-US" dirty="0"/>
          </a:p>
        </p:txBody>
      </p:sp>
    </p:spTree>
    <p:extLst>
      <p:ext uri="{BB962C8B-B14F-4D97-AF65-F5344CB8AC3E}">
        <p14:creationId xmlns:p14="http://schemas.microsoft.com/office/powerpoint/2010/main" val="37238215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86211" y="2592817"/>
            <a:ext cx="6071532" cy="6173788"/>
          </a:xfrm>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3 Minutes (Workbook, page 24)</a:t>
            </a:r>
          </a:p>
          <a:p>
            <a:endParaRPr lang="en-US" sz="1200" b="1" dirty="0">
              <a:solidFill>
                <a:srgbClr val="000000"/>
              </a:solidFill>
              <a:latin typeface="Arial" panose="020B0604020202020204" pitchFamily="34" charset="0"/>
            </a:endParaRPr>
          </a:p>
          <a:p>
            <a:pPr defTabSz="966612">
              <a:spcBef>
                <a:spcPts val="211"/>
              </a:spcBef>
              <a:spcAft>
                <a:spcPts val="211"/>
              </a:spcAft>
              <a:defRPr/>
            </a:pPr>
            <a:r>
              <a:rPr lang="en-US" sz="1800" b="1" i="0" u="none" strike="noStrike" baseline="0" dirty="0">
                <a:latin typeface="Museo-700"/>
              </a:rPr>
              <a:t>ASK</a:t>
            </a:r>
            <a:r>
              <a:rPr lang="en-US" sz="1800" b="0" i="0" u="none" strike="noStrike" baseline="0" dirty="0">
                <a:latin typeface="Museo-700"/>
              </a:rPr>
              <a:t> </a:t>
            </a:r>
            <a:r>
              <a:rPr lang="en-US" sz="1800" b="0" i="0" u="none" strike="noStrike" baseline="0" dirty="0">
                <a:latin typeface="MuseoSans-300"/>
              </a:rPr>
              <a:t>participants to turn to page 24 of their Participant Workbook.</a:t>
            </a:r>
          </a:p>
          <a:p>
            <a:pPr defTabSz="966612">
              <a:spcBef>
                <a:spcPts val="211"/>
              </a:spcBef>
              <a:spcAft>
                <a:spcPts val="211"/>
              </a:spcAft>
              <a:defRPr/>
            </a:pPr>
            <a:endParaRPr lang="en-US" sz="1800" b="0" i="0" u="none" strike="noStrike" baseline="0" dirty="0">
              <a:solidFill>
                <a:srgbClr val="000000"/>
              </a:solidFill>
              <a:latin typeface="MuseoSans-300"/>
            </a:endParaRPr>
          </a:p>
          <a:p>
            <a:pPr defTabSz="966612">
              <a:spcBef>
                <a:spcPts val="211"/>
              </a:spcBef>
              <a:spcAft>
                <a:spcPts val="211"/>
              </a:spcAft>
              <a:defRPr/>
            </a:pPr>
            <a:r>
              <a:rPr lang="en-US" sz="1800" b="1" i="0" u="none" strike="noStrike" baseline="0" dirty="0">
                <a:solidFill>
                  <a:srgbClr val="000000"/>
                </a:solidFill>
                <a:latin typeface="MuseoSans-300"/>
              </a:rPr>
              <a:t>Online Profile Only:</a:t>
            </a:r>
          </a:p>
          <a:p>
            <a:pPr defTabSz="966612">
              <a:spcBef>
                <a:spcPts val="211"/>
              </a:spcBef>
              <a:spcAft>
                <a:spcPts val="211"/>
              </a:spcAft>
              <a:defRPr/>
            </a:pPr>
            <a:r>
              <a:rPr lang="en-US" sz="1200" b="1" dirty="0">
                <a:solidFill>
                  <a:srgbClr val="000000"/>
                </a:solidFill>
                <a:latin typeface="Arial" panose="020B0604020202020204" pitchFamily="34" charset="0"/>
              </a:rPr>
              <a:t>SAY </a:t>
            </a:r>
            <a:r>
              <a:rPr lang="en-US" sz="1200" dirty="0"/>
              <a:t>We measure Versatility on a scale ranging from W to Z. These are normed quartiles, just like Assertiveness and Responsiveness.</a:t>
            </a:r>
          </a:p>
          <a:p>
            <a:endParaRPr lang="en-US" sz="1200" b="1" dirty="0">
              <a:solidFill>
                <a:srgbClr val="000000"/>
              </a:solidFill>
              <a:latin typeface="Arial" panose="020B0604020202020204" pitchFamily="34" charset="0"/>
            </a:endParaRPr>
          </a:p>
          <a:p>
            <a:r>
              <a:rPr lang="en-US" sz="1200" dirty="0"/>
              <a:t>When you aren’t consistent in your behavior, you’re usually focusing on your own Style needs. When you consistently show Versatility, you’re focusing on meeting others’ Style needs.</a:t>
            </a:r>
            <a:r>
              <a:rPr lang="en-US" sz="1200" dirty="0">
                <a:solidFill>
                  <a:srgbClr val="000000"/>
                </a:solidFill>
                <a:latin typeface="Arial" panose="020B0604020202020204" pitchFamily="34" charset="0"/>
              </a:rPr>
              <a:t> </a:t>
            </a:r>
          </a:p>
          <a:p>
            <a:endParaRPr lang="en-US" sz="1200" dirty="0">
              <a:solidFill>
                <a:srgbClr val="000000"/>
              </a:solidFill>
              <a:latin typeface="Arial" panose="020B0604020202020204" pitchFamily="34" charset="0"/>
            </a:endParaRPr>
          </a:p>
          <a:p>
            <a:r>
              <a:rPr lang="en-US" sz="1200" dirty="0">
                <a:solidFill>
                  <a:srgbClr val="000000"/>
                </a:solidFill>
                <a:latin typeface="Arial" panose="020B0604020202020204" pitchFamily="34" charset="0"/>
              </a:rPr>
              <a:t>Your profile will show your results on this scale, ranging from W (not consistent) to Z (very consistent).</a:t>
            </a:r>
          </a:p>
          <a:p>
            <a:pPr>
              <a:buNone/>
            </a:pPr>
            <a:endParaRPr lang="en-US" sz="1200" dirty="0">
              <a:solidFill>
                <a:srgbClr val="000000"/>
              </a:solidFill>
              <a:latin typeface="Arial" panose="020B0604020202020204" pitchFamily="34" charset="0"/>
            </a:endParaRPr>
          </a:p>
          <a:p>
            <a:pPr>
              <a:buNone/>
            </a:pPr>
            <a:r>
              <a:rPr lang="en-US" sz="1200" b="1" dirty="0">
                <a:solidFill>
                  <a:srgbClr val="000000"/>
                </a:solidFill>
                <a:latin typeface="Arial" panose="020B0604020202020204" pitchFamily="34" charset="0"/>
              </a:rPr>
              <a:t>Paper Questionnaires Only:</a:t>
            </a:r>
          </a:p>
          <a:p>
            <a:pPr>
              <a:buNone/>
            </a:pPr>
            <a:r>
              <a:rPr lang="en-US" sz="1200" b="0" dirty="0">
                <a:solidFill>
                  <a:srgbClr val="000000"/>
                </a:solidFill>
                <a:latin typeface="Arial" panose="020B0604020202020204" pitchFamily="34" charset="0"/>
              </a:rPr>
              <a:t>Will measure High, Medium or Low</a:t>
            </a:r>
          </a:p>
          <a:p>
            <a:pPr>
              <a:buNone/>
            </a:pPr>
            <a:endParaRPr lang="en-US" sz="1200" b="0" dirty="0">
              <a:solidFill>
                <a:srgbClr val="000000"/>
              </a:solidFill>
              <a:latin typeface="Arial" panose="020B0604020202020204" pitchFamily="34" charset="0"/>
            </a:endParaRPr>
          </a:p>
          <a:p>
            <a:pPr>
              <a:buNone/>
            </a:pPr>
            <a:r>
              <a:rPr lang="en-US" sz="1200" b="1" dirty="0">
                <a:solidFill>
                  <a:srgbClr val="000000"/>
                </a:solidFill>
                <a:latin typeface="Arial" panose="020B0604020202020204" pitchFamily="34" charset="0"/>
              </a:rPr>
              <a:t>Click to show next graphic</a:t>
            </a:r>
            <a:endParaRPr lang="en-US" sz="1200" b="0" dirty="0">
              <a:solidFill>
                <a:srgbClr val="000000"/>
              </a:solidFill>
              <a:latin typeface="Arial" panose="020B0604020202020204" pitchFamily="34" charset="0"/>
            </a:endParaRPr>
          </a:p>
          <a:p>
            <a:pPr>
              <a:buNone/>
            </a:pPr>
            <a:endParaRPr lang="en-US" sz="1200" b="0" dirty="0">
              <a:solidFill>
                <a:srgbClr val="000000"/>
              </a:solidFill>
              <a:latin typeface="Arial" panose="020B0604020202020204" pitchFamily="34" charset="0"/>
            </a:endParaRPr>
          </a:p>
          <a:p>
            <a:pPr>
              <a:buNone/>
            </a:pPr>
            <a:r>
              <a:rPr lang="en-US" sz="1200" b="0" dirty="0">
                <a:solidFill>
                  <a:srgbClr val="000000"/>
                </a:solidFill>
                <a:latin typeface="Arial" panose="020B0604020202020204" pitchFamily="34" charset="0"/>
              </a:rPr>
              <a:t>Your workbooks might show a graphic similar to this, with low, medium, and high. This is just another way of explaining Versatility. Just remember, the key point is that Versatility is under your control, and the more consistently you behave with Versatility the more effective you will be.</a:t>
            </a:r>
          </a:p>
          <a:p>
            <a:pPr>
              <a:buNone/>
            </a:pPr>
            <a:endParaRPr lang="en-US" sz="1200" b="1" dirty="0">
              <a:solidFill>
                <a:srgbClr val="000000"/>
              </a:solidFill>
              <a:latin typeface="Arial" panose="020B0604020202020204" pitchFamily="34" charset="0"/>
            </a:endParaRPr>
          </a:p>
        </p:txBody>
      </p:sp>
      <p:sp>
        <p:nvSpPr>
          <p:cNvPr id="4" name="Header Placeholder 3"/>
          <p:cNvSpPr>
            <a:spLocks noGrp="1"/>
          </p:cNvSpPr>
          <p:nvPr>
            <p:ph type="hdr" sz="quarter"/>
          </p:nvPr>
        </p:nvSpPr>
        <p:spPr>
          <a:xfrm>
            <a:off x="486211" y="2021317"/>
            <a:ext cx="6071532" cy="45878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32" normalizeH="0" baseline="0" noProof="0" dirty="0">
                <a:ln>
                  <a:noFill/>
                </a:ln>
                <a:solidFill>
                  <a:srgbClr val="146899"/>
                </a:solidFill>
                <a:effectLst/>
                <a:uLnTx/>
                <a:uFillTx/>
                <a:latin typeface="Arial" panose="020B0604020202020204"/>
                <a:ea typeface="+mn-ea"/>
                <a:cs typeface="+mn-cs"/>
              </a:rPr>
              <a:t>Versatility: A measure of interpersonal effectiveness when working with others</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a:t>
            </a:r>
            <a:fld id="{39F8928D-094A-41A7-9033-49F438F6621E}" type="datetimeyyyy">
              <a:rPr kumimoji="0" lang="en-US" sz="8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a:t>
            </a:fld>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The TRACOM Corporation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sp>
        <p:nvSpPr>
          <p:cNvPr id="6" name="Slide Number Placeholder 5"/>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808080"/>
                </a:solidFill>
                <a:effectLst/>
                <a:uLnTx/>
                <a:uFillTx/>
                <a:latin typeface="Arial" panose="020B0604020202020204"/>
                <a:ea typeface="+mn-ea"/>
                <a:cs typeface="+mn-cs"/>
              </a:rPr>
              <a:t>Slide </a:t>
            </a:r>
            <a:fld id="{D9A648C1-F151-4CF5-B9CC-6608EAC3961C}" type="slidenum">
              <a:rPr kumimoji="0" lang="en-US" sz="11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1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sp>
        <p:nvSpPr>
          <p:cNvPr id="15" name="Slide Image Placeholder 14">
            <a:extLst>
              <a:ext uri="{FF2B5EF4-FFF2-40B4-BE49-F238E27FC236}">
                <a16:creationId xmlns:a16="http://schemas.microsoft.com/office/drawing/2014/main" id="{895FF9BE-8EC5-4AD2-A0A2-38F6144D0933}"/>
              </a:ext>
            </a:extLst>
          </p:cNvPr>
          <p:cNvSpPr>
            <a:spLocks noGrp="1" noRot="1" noChangeAspect="1"/>
          </p:cNvSpPr>
          <p:nvPr>
            <p:ph type="sldImg"/>
          </p:nvPr>
        </p:nvSpPr>
        <p:spPr>
          <a:xfrm>
            <a:off x="485775" y="568325"/>
            <a:ext cx="2208213" cy="1241425"/>
          </a:xfrm>
        </p:spPr>
      </p:sp>
    </p:spTree>
    <p:extLst>
      <p:ext uri="{BB962C8B-B14F-4D97-AF65-F5344CB8AC3E}">
        <p14:creationId xmlns:p14="http://schemas.microsoft.com/office/powerpoint/2010/main" val="18057296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5 MINUTES</a:t>
            </a:r>
            <a:r>
              <a:rPr lang="en-US" sz="1100" b="1" i="0" u="none" strike="noStrike" baseline="0" dirty="0">
                <a:latin typeface="Museo-700"/>
              </a:rPr>
              <a:t> (Workbook, pages 25-28)</a:t>
            </a:r>
            <a:endParaRPr lang="en-US" sz="1100" b="1" i="0" u="none" strike="noStrike" baseline="0" dirty="0">
              <a:latin typeface="+mj-lt"/>
            </a:endParaRPr>
          </a:p>
          <a:p>
            <a:pPr algn="l"/>
            <a:endParaRPr lang="en-US" sz="1100" b="0" i="0" u="none" strike="noStrike" baseline="0" dirty="0">
              <a:latin typeface="+mj-lt"/>
            </a:endParaRPr>
          </a:p>
          <a:p>
            <a:pPr>
              <a:spcBef>
                <a:spcPts val="0"/>
              </a:spcBef>
              <a:buNone/>
              <a:defRPr/>
            </a:pPr>
            <a:r>
              <a:rPr lang="en-US" sz="1100" b="1" i="0" u="none" strike="noStrike" baseline="0" dirty="0">
                <a:latin typeface="+mj-lt"/>
              </a:rPr>
              <a:t>ASK</a:t>
            </a:r>
            <a:r>
              <a:rPr lang="en-US" sz="1100" b="0" i="0" u="none" strike="noStrike" baseline="0" dirty="0">
                <a:latin typeface="+mj-lt"/>
              </a:rPr>
              <a:t> participants to turn to pages 25 through 28 in the Participant Workbook.</a:t>
            </a:r>
          </a:p>
          <a:p>
            <a:pPr>
              <a:spcBef>
                <a:spcPts val="0"/>
              </a:spcBef>
              <a:buNone/>
              <a:defRPr/>
            </a:pPr>
            <a:endParaRPr lang="en-US" sz="1100" b="0" i="0" u="none" strike="noStrike" baseline="0" dirty="0">
              <a:latin typeface="+mj-lt"/>
            </a:endParaRPr>
          </a:p>
          <a:p>
            <a:pPr>
              <a:spcBef>
                <a:spcPts val="0"/>
              </a:spcBef>
              <a:buNone/>
              <a:defRPr/>
            </a:pPr>
            <a:r>
              <a:rPr lang="en-US" sz="1100" i="1" dirty="0">
                <a:latin typeface="Arial" panose="020B0604020202020204" pitchFamily="34" charset="0"/>
              </a:rPr>
              <a:t>Image remains a part of the Versatility model because it’s important for building relationships. Describe Versatility in a timeline:</a:t>
            </a:r>
          </a:p>
          <a:p>
            <a:pPr>
              <a:spcBef>
                <a:spcPts val="0"/>
              </a:spcBef>
              <a:buNone/>
              <a:defRPr/>
            </a:pPr>
            <a:endParaRPr lang="en-US" sz="110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en-US" sz="1100" b="1" i="0" dirty="0">
                <a:latin typeface="Arial" panose="020B0604020202020204" pitchFamily="34" charset="0"/>
              </a:rPr>
              <a:t>SAY </a:t>
            </a:r>
            <a:r>
              <a:rPr lang="en-US" sz="1100" i="0" dirty="0">
                <a:latin typeface="Arial" panose="020B0604020202020204" pitchFamily="34" charset="0"/>
              </a:rPr>
              <a:t>You show Versatility in four areas. Let me describe these as a timeline.</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rPr>
              <a:t>Image</a:t>
            </a:r>
            <a:r>
              <a:rPr lang="en-US" sz="1100" dirty="0">
                <a:latin typeface="Arial" panose="020B0604020202020204" pitchFamily="34" charset="0"/>
              </a:rPr>
              <a:t> – When you first meet a new person at work, you form an impression about this person based on what you see, consciously or not. Essentially Image is a first impression: Are you dressed appropriately for the situation, for the work culture, for the client, and so on?</a:t>
            </a:r>
          </a:p>
          <a:p>
            <a:pPr>
              <a:spcBef>
                <a:spcPts val="0"/>
              </a:spcBef>
              <a:buNone/>
              <a:defRPr/>
            </a:pPr>
            <a:endParaRPr lang="en-US" sz="1100" dirty="0">
              <a:latin typeface="Arial" panose="020B0604020202020204" pitchFamily="34" charset="0"/>
            </a:endParaRPr>
          </a:p>
          <a:p>
            <a:r>
              <a:rPr lang="en-US" sz="1100" b="1" dirty="0">
                <a:latin typeface="Arial" panose="020B0604020202020204" pitchFamily="34" charset="0"/>
              </a:rPr>
              <a:t>ONLINE PROFILE</a:t>
            </a:r>
            <a:r>
              <a:rPr lang="en-US" sz="1100" dirty="0">
                <a:latin typeface="Arial" panose="020B0604020202020204" pitchFamily="34" charset="0"/>
              </a:rPr>
              <a:t>: Note that </a:t>
            </a:r>
            <a:r>
              <a:rPr lang="en-US" sz="1100" b="1" dirty="0">
                <a:latin typeface="Arial" panose="020B0604020202020204" pitchFamily="34" charset="0"/>
              </a:rPr>
              <a:t>Image is not measured as part of your Profile</a:t>
            </a:r>
            <a:r>
              <a:rPr lang="en-US" sz="1100" dirty="0">
                <a:latin typeface="Arial" panose="020B0604020202020204" pitchFamily="34" charset="0"/>
              </a:rPr>
              <a:t>. This is </a:t>
            </a:r>
            <a:r>
              <a:rPr lang="en-US" sz="1100" dirty="0"/>
              <a:t>because:</a:t>
            </a:r>
          </a:p>
          <a:p>
            <a:pPr marL="181240" indent="-181240">
              <a:buFont typeface="Arial" panose="020B0604020202020204" pitchFamily="34" charset="0"/>
              <a:buChar char="•"/>
            </a:pPr>
            <a:r>
              <a:rPr lang="en-US" sz="1100" dirty="0"/>
              <a:t>Image is difficult to observe in virtual environments. We can’t observe very well how people are dressed, and because there are a wide variety of dress codes, even within companies and teams, it is less relevant to measure Image in this way.</a:t>
            </a:r>
          </a:p>
          <a:p>
            <a:pPr marL="181240" indent="-181240">
              <a:buFont typeface="Arial" panose="020B0604020202020204" pitchFamily="34" charset="0"/>
              <a:buChar char="•"/>
            </a:pPr>
            <a:r>
              <a:rPr lang="en-US" sz="1100" dirty="0"/>
              <a:t>Raters don’t always like answering questions about people’s Image without understanding the context of how Image is explained in training.</a:t>
            </a:r>
          </a:p>
          <a:p>
            <a:pPr marL="181240" indent="-181240">
              <a:buFont typeface="Arial" panose="020B0604020202020204" pitchFamily="34" charset="0"/>
              <a:buChar char="•"/>
            </a:pPr>
            <a:r>
              <a:rPr lang="en-US" sz="1100" dirty="0"/>
              <a:t>Image is still important for many people and companies, which is why it’s part of the model. However, you won’t receive a measure of your Image.</a:t>
            </a:r>
          </a:p>
          <a:p>
            <a:endParaRPr lang="en-US" sz="1100" dirty="0"/>
          </a:p>
          <a:p>
            <a:pPr>
              <a:spcBef>
                <a:spcPts val="0"/>
              </a:spcBef>
              <a:buNone/>
              <a:defRPr/>
            </a:pPr>
            <a:r>
              <a:rPr lang="en-US" sz="1100" b="1" dirty="0">
                <a:latin typeface="Arial" panose="020B0604020202020204" pitchFamily="34" charset="0"/>
              </a:rPr>
              <a:t>Presentation</a:t>
            </a:r>
            <a:r>
              <a:rPr lang="en-US" sz="1100" dirty="0">
                <a:latin typeface="Arial" panose="020B0604020202020204" pitchFamily="34" charset="0"/>
              </a:rPr>
              <a:t> – When that person communicates in meetings or other public venues, you’ll notice how clear they are at helping people understand their points. Do they use clear language? Are their examples effective? Do they take others’ Styles into account?</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cs typeface="Arial" panose="020B0604020202020204" pitchFamily="34" charset="0"/>
              </a:rPr>
              <a:t>Competence</a:t>
            </a:r>
            <a:r>
              <a:rPr lang="en-US" sz="1100" dirty="0">
                <a:latin typeface="Arial" panose="020B0604020202020204" pitchFamily="34" charset="0"/>
                <a:cs typeface="Arial" panose="020B0604020202020204" pitchFamily="34" charset="0"/>
              </a:rPr>
              <a:t> – Over time, you’ll observe this person in a variety of situations. Are they reliable and do they persevere during difficult times? Are they flexible when change happens? Are they optimistic most of the time? Do they show creativity?</a:t>
            </a:r>
          </a:p>
          <a:p>
            <a:pPr>
              <a:spcBef>
                <a:spcPts val="0"/>
              </a:spcBef>
              <a:buNone/>
              <a:defRPr/>
            </a:pPr>
            <a:endParaRPr lang="en-US" sz="1100" dirty="0">
              <a:solidFill>
                <a:srgbClr val="000000"/>
              </a:solidFill>
              <a:latin typeface="Arial" panose="020B0604020202020204" pitchFamily="34" charset="0"/>
              <a:cs typeface="Arial" panose="020B0604020202020204" pitchFamily="34" charset="0"/>
            </a:endParaRPr>
          </a:p>
          <a:p>
            <a:pPr>
              <a:spcBef>
                <a:spcPts val="0"/>
              </a:spcBef>
              <a:buNone/>
              <a:defRPr/>
            </a:pPr>
            <a:r>
              <a:rPr lang="en-US" sz="1100" b="1" dirty="0">
                <a:solidFill>
                  <a:srgbClr val="000000"/>
                </a:solidFill>
                <a:latin typeface="Arial" panose="020B0604020202020204" pitchFamily="34" charset="0"/>
                <a:cs typeface="Arial" panose="020B0604020202020204" pitchFamily="34" charset="0"/>
              </a:rPr>
              <a:t>Feedback</a:t>
            </a:r>
            <a:r>
              <a:rPr lang="en-US" sz="1100" dirty="0">
                <a:solidFill>
                  <a:srgbClr val="000000"/>
                </a:solidFill>
                <a:latin typeface="Arial" panose="020B0604020202020204" pitchFamily="34" charset="0"/>
                <a:cs typeface="Arial" panose="020B0604020202020204" pitchFamily="34" charset="0"/>
              </a:rPr>
              <a:t> – Finally, this is the most interpersonal part of Versatility. Are they a good listener? Do they show empathy for others’ situations? Do they meet the needs of other people’s Styles? Do they develop good relationships with others?</a:t>
            </a:r>
            <a:endParaRPr lang="en-US" sz="1100" dirty="0">
              <a:solidFill>
                <a:schemeClr val="tx2"/>
              </a:solidFill>
              <a:latin typeface="Arial" charset="0"/>
              <a:cs typeface="Arial" charset="0"/>
            </a:endParaRPr>
          </a:p>
          <a:p>
            <a:endParaRPr lang="en-US" sz="1100" dirty="0"/>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a:t>
            </a:r>
            <a:fld id="{39F8928D-094A-41A7-9033-49F438F6621E}" type="datetimeyyyy">
              <a:rPr kumimoji="0" lang="en-US" sz="8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a:t>
            </a:fld>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The TRACOM Corporation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sp>
        <p:nvSpPr>
          <p:cNvPr id="6" name="Slide Number Placeholder 5"/>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808080"/>
                </a:solidFill>
                <a:effectLst/>
                <a:uLnTx/>
                <a:uFillTx/>
                <a:latin typeface="Arial" panose="020B0604020202020204"/>
                <a:ea typeface="+mn-ea"/>
                <a:cs typeface="+mn-cs"/>
              </a:rPr>
              <a:t>Slide </a:t>
            </a:r>
            <a:fld id="{D9A648C1-F151-4CF5-B9CC-6608EAC3961C}" type="slidenum">
              <a:rPr kumimoji="0" lang="en-US" sz="11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1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952601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online profile, use the following slides.</a:t>
            </a:r>
          </a:p>
          <a:p>
            <a:endParaRPr lang="en-US" b="0" dirty="0"/>
          </a:p>
          <a:p>
            <a:r>
              <a:rPr lang="en-US" b="0" dirty="0"/>
              <a:t>Note that if delivering virtually, participants will need to have received their profiles prior to the program.</a:t>
            </a:r>
          </a:p>
          <a:p>
            <a:endParaRPr lang="en-US" b="0" dirty="0"/>
          </a:p>
          <a:p>
            <a:r>
              <a:rPr lang="en-US" b="0" dirty="0"/>
              <a:t>Check the Session Status Report and Composite Report to understand which participants have completed their profiles, and the breakdown of Versatility within your program.</a:t>
            </a:r>
          </a:p>
          <a:p>
            <a:endParaRPr lang="en-US" b="0" dirty="0"/>
          </a:p>
          <a:p>
            <a:endParaRPr lang="en-US" b="0" dirty="0"/>
          </a:p>
          <a:p>
            <a:endParaRPr lang="en-US"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32</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4276876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1"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THIS SLIDE ONLY USED WITH ONLINE PROFILE.</a:t>
            </a:r>
          </a:p>
          <a:p>
            <a:endParaRPr lang="en-US" sz="1100" b="1" dirty="0">
              <a:solidFill>
                <a:srgbClr val="000000"/>
              </a:solidFill>
              <a:latin typeface="Arial" panose="020B0604020202020204" pitchFamily="34" charset="0"/>
            </a:endParaRPr>
          </a:p>
          <a:p>
            <a:pPr defTabSz="966612">
              <a:spcBef>
                <a:spcPts val="211"/>
              </a:spcBef>
              <a:spcAft>
                <a:spcPts val="211"/>
              </a:spcAft>
              <a:defRPr/>
            </a:pPr>
            <a:r>
              <a:rPr lang="en-US" sz="1100" b="1" dirty="0">
                <a:solidFill>
                  <a:srgbClr val="000000"/>
                </a:solidFill>
                <a:latin typeface="Arial" panose="020B0604020202020204" pitchFamily="34" charset="0"/>
              </a:rPr>
              <a:t>SAY </a:t>
            </a:r>
            <a:r>
              <a:rPr lang="en-US" sz="1100" dirty="0"/>
              <a:t>We measure Versatility on a scale ranging from W to Z. These are normed quartiles, just like Assertiveness and Responsiveness.</a:t>
            </a:r>
          </a:p>
          <a:p>
            <a:endParaRPr lang="en-US" sz="1100" b="1"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dirty="0"/>
              <a:t>When you are not consistent in your behavior, you’re usually focusing on your own Style needs. When you consistently show Versatility, you’re focusing on meeting others’ Style </a:t>
            </a:r>
            <a:r>
              <a:rPr lang="en-US" sz="1100" dirty="0">
                <a:latin typeface="+mj-lt"/>
              </a:rPr>
              <a:t>needs, which reduces their tension. </a:t>
            </a:r>
            <a:r>
              <a:rPr lang="en-US" sz="1100" b="0" i="0" u="none" strike="noStrike" baseline="0" dirty="0">
                <a:solidFill>
                  <a:srgbClr val="000000"/>
                </a:solidFill>
                <a:latin typeface="+mj-lt"/>
              </a:rPr>
              <a:t>When you are consistent, the more effective you will be.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Your profile will show your results on this scale, ranging from W (not consistent) to Z (very consistent).</a:t>
            </a:r>
          </a:p>
          <a:p>
            <a:endParaRPr lang="en-US" sz="1100" b="1" dirty="0"/>
          </a:p>
          <a:p>
            <a:r>
              <a:rPr lang="en-US" sz="1100" dirty="0"/>
              <a:t>Versatility is all about consistency of behavior. A lower Versatility score does NOT mean you lack ability or that you never demonstrate these abilities. What it DOES mean is that you aren’t showing consistency in your behavior. </a:t>
            </a:r>
          </a:p>
          <a:p>
            <a:endParaRPr lang="en-US" sz="1100" dirty="0"/>
          </a:p>
          <a:p>
            <a:r>
              <a:rPr lang="en-US" sz="1100" dirty="0"/>
              <a:t>By making small changes to your behavior and acting with more consistency, you can increase your Versatility. (Recall that the difference in values between W and Z are small but meaningful.)</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33</a:t>
            </a:fld>
            <a:endParaRPr lang="en-US" dirty="0"/>
          </a:p>
        </p:txBody>
      </p:sp>
    </p:spTree>
    <p:extLst>
      <p:ext uri="{BB962C8B-B14F-4D97-AF65-F5344CB8AC3E}">
        <p14:creationId xmlns:p14="http://schemas.microsoft.com/office/powerpoint/2010/main" val="8007575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i="0" u="none" strike="noStrike" baseline="0" dirty="0">
                <a:solidFill>
                  <a:srgbClr val="000000"/>
                </a:solidFill>
                <a:latin typeface="Arial" panose="020B0604020202020204" pitchFamily="34" charset="0"/>
              </a:rPr>
              <a:t>3 MINUTES</a:t>
            </a:r>
          </a:p>
          <a:p>
            <a:endParaRPr lang="en-US" sz="1100" b="1" i="0" u="none" strike="noStrike" baseline="0" dirty="0">
              <a:solidFill>
                <a:srgbClr val="000000"/>
              </a:solidFill>
              <a:latin typeface="Arial" panose="020B0604020202020204" pitchFamily="34" charset="0"/>
            </a:endParaRPr>
          </a:p>
          <a:p>
            <a:pPr marL="0" marR="0" lvl="0" indent="0" algn="l" defTabSz="914400" rtl="0" eaLnBrk="1" fontAlgn="ctr" latinLnBrk="0" hangingPunct="1">
              <a:lnSpc>
                <a:spcPct val="107000"/>
              </a:lnSpc>
              <a:spcBef>
                <a:spcPts val="200"/>
              </a:spcBef>
              <a:spcAft>
                <a:spcPts val="200"/>
              </a:spcAft>
              <a:buClrTx/>
              <a:buSzTx/>
              <a:buFont typeface="Symbol" panose="05050102010706020507" pitchFamily="18" charset="2"/>
              <a:buNone/>
              <a:tabLst/>
              <a:defRPr/>
            </a:pPr>
            <a:r>
              <a:rPr lang="en-US" sz="1100" b="1" dirty="0"/>
              <a:t>THIS SLIDE ONLY USED WITH ONLINE PROFILE.</a:t>
            </a: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Before delivering Versatility profiles, explain the meaning of the positions.</a:t>
            </a: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marR="0">
              <a:lnSpc>
                <a:spcPct val="150000"/>
              </a:lnSpc>
              <a:spcBef>
                <a:spcPts val="30"/>
              </a:spcBef>
              <a:spcAft>
                <a:spcPts val="0"/>
              </a:spcAft>
            </a:pPr>
            <a:r>
              <a:rPr lang="en-US" sz="1100" b="1" dirty="0">
                <a:solidFill>
                  <a:srgbClr val="000000"/>
                </a:solidFill>
                <a:effectLst/>
                <a:latin typeface="Arial" panose="020B0604020202020204" pitchFamily="34" charset="0"/>
                <a:ea typeface="Arial" panose="020B0604020202020204" pitchFamily="34" charset="0"/>
                <a:cs typeface="Arial" panose="020B0604020202020204" pitchFamily="34" charset="0"/>
              </a:rPr>
              <a:t>SAY</a:t>
            </a: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Before reviewing your results in more detail, let’s put your results into context. This graph shows several sample items that measure Versatility.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You responded to these items using the scale ranging from ‘strongly disagree’ to ‘strongly agree’. TRACOM assigns values to each of these scale points: 1 to 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When rating Versatility, most people respond at the higher end of the rating scale. This makes sense since most people have at least some abilities in these areas. This means that the cutoff for achieving Z Versatility is very high, approximately 4.5 or higher.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Similarly, to score either an X or Y requires scores between 3.5 and 4.5. These are approximate values used for purposes of explanation.</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Importantly, if you receive a W in any area of Versatility, this DOES NOT mean that you evaluated yourself at the low end of the rating scale. On the contrary, almost nobody scores at the lowest end – 1 or 2. For people with a W result, most of their ratings fluctuate between 2 and 4, resulting in an average score of slightly less than 3.5.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So, putting this into context, a W rating means that you are not showing as much consistency in these behaviors as you could. With effort and more consistency, your evaluation would improve.</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r>
              <a:rPr lang="en-US" sz="1100" b="1" dirty="0">
                <a:highlight>
                  <a:srgbClr val="FFFF00"/>
                </a:highlight>
                <a:latin typeface="Arial" panose="020B0604020202020204" pitchFamily="34" charset="0"/>
                <a:ea typeface="+mn-ea"/>
                <a:cs typeface="Arial" panose="020B0604020202020204" pitchFamily="34" charset="0"/>
              </a:rPr>
              <a:t>Set the context</a:t>
            </a:r>
            <a:r>
              <a:rPr lang="en-US" sz="1100" dirty="0">
                <a:highlight>
                  <a:srgbClr val="FFFF00"/>
                </a:highlight>
                <a:latin typeface="Arial" panose="020B0604020202020204" pitchFamily="34" charset="0"/>
                <a:ea typeface="+mn-ea"/>
                <a:cs typeface="Arial" panose="020B0604020202020204" pitchFamily="34" charset="0"/>
              </a:rPr>
              <a:t>:</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W does not mean that you lack ability.</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doesn’t mean that you evaluated yourself at the lowest end of the rating scale.</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a:t>
            </a:r>
            <a:r>
              <a:rPr lang="en-US" sz="1100" b="1" dirty="0">
                <a:highlight>
                  <a:srgbClr val="FFFF00"/>
                </a:highlight>
                <a:latin typeface="Arial" panose="020B0604020202020204" pitchFamily="34" charset="0"/>
                <a:ea typeface="+mn-ea"/>
                <a:cs typeface="Arial" panose="020B0604020202020204" pitchFamily="34" charset="0"/>
              </a:rPr>
              <a:t>does</a:t>
            </a:r>
            <a:r>
              <a:rPr lang="en-US" sz="1100" dirty="0">
                <a:highlight>
                  <a:srgbClr val="FFFF00"/>
                </a:highlight>
                <a:latin typeface="Arial" panose="020B0604020202020204" pitchFamily="34" charset="0"/>
                <a:ea typeface="+mn-ea"/>
                <a:cs typeface="Arial" panose="020B0604020202020204" pitchFamily="34" charset="0"/>
              </a:rPr>
              <a:t> mean that you’re not highly consistent in your behavior; you do these things some of the time but could do them more often.</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It </a:t>
            </a:r>
            <a:r>
              <a:rPr lang="en-US" sz="1100" b="1" dirty="0">
                <a:highlight>
                  <a:srgbClr val="FFFF00"/>
                </a:highlight>
                <a:latin typeface="Arial" panose="020B0604020202020204" pitchFamily="34" charset="0"/>
                <a:ea typeface="Arial" panose="020B0604020202020204" pitchFamily="34" charset="0"/>
                <a:cs typeface="Arial" panose="020B0604020202020204" pitchFamily="34" charset="0"/>
              </a:rPr>
              <a:t>does</a:t>
            </a: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 mean that you evaluated yourself between ‘disagree’ and ‘agree’, on average.</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Note that these cutoff values (3.5 and 4.5) are only for demonstration – they aren’t the exact values in TRACOM’s norms, but they are close.</a:t>
            </a:r>
            <a:endParaRPr lang="en-US" sz="1100" dirty="0">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Giving the context is critical because it helps to ease people’s automatic reactions to the profile.</a:t>
            </a:r>
            <a:endParaRPr lang="en-US" sz="1100" dirty="0">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Then:</a:t>
            </a:r>
            <a:endParaRPr lang="en-US" sz="110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Help people focus on just one area to improve. This increases chances of success.</a:t>
            </a:r>
            <a:endParaRPr lang="en-US" sz="1100" b="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What is ‘low hanging fruit?’ Something they can improve quickly.</a:t>
            </a:r>
          </a:p>
          <a:p>
            <a:pPr marL="466619" lvl="1" indent="0" fontAlgn="ctr">
              <a:lnSpc>
                <a:spcPct val="107000"/>
              </a:lnSpc>
              <a:buFont typeface="Courier New" panose="02070309020205020404" pitchFamily="49" charset="0"/>
              <a:buNone/>
            </a:pPr>
            <a:endParaRPr lang="en-US" sz="1100" b="0" dirty="0">
              <a:highlight>
                <a:srgbClr val="FFFF00"/>
              </a:highlight>
              <a:latin typeface="Arial" panose="020B0604020202020204" pitchFamily="34" charset="0"/>
              <a:ea typeface="+mn-ea"/>
              <a:cs typeface="Arial" panose="020B0604020202020204" pitchFamily="34" charset="0"/>
            </a:endParaRPr>
          </a:p>
        </p:txBody>
      </p:sp>
      <p:sp>
        <p:nvSpPr>
          <p:cNvPr id="4" name="Header Placeholder 3"/>
          <p:cNvSpPr>
            <a:spLocks noGrp="1"/>
          </p:cNvSpPr>
          <p:nvPr>
            <p:ph type="hdr" sz="quarter"/>
          </p:nvPr>
        </p:nvSpPr>
        <p:spPr/>
        <p:txBody>
          <a:bodyPr/>
          <a:lstStyle/>
          <a:p>
            <a:r>
              <a:rPr lang="en-US" dirty="0"/>
              <a:t>The Meaning of Versatility Positions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34</a:t>
            </a:fld>
            <a:endParaRPr lang="en-US" dirty="0"/>
          </a:p>
        </p:txBody>
      </p:sp>
    </p:spTree>
    <p:extLst>
      <p:ext uri="{BB962C8B-B14F-4D97-AF65-F5344CB8AC3E}">
        <p14:creationId xmlns:p14="http://schemas.microsoft.com/office/powerpoint/2010/main" val="35217907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rPr>
              <a:t>15 MINUTES (5 MINUTES if Virtual Program)</a:t>
            </a:r>
          </a:p>
          <a:p>
            <a:pPr algn="l"/>
            <a:endParaRPr lang="en-US" sz="1100" b="0" i="0" u="none" strike="noStrike" baseline="0" dirty="0">
              <a:latin typeface="+mj-lt"/>
            </a:endParaRPr>
          </a:p>
          <a:p>
            <a:pPr algn="l"/>
            <a:r>
              <a:rPr lang="en-US" sz="1100" b="0" i="0" u="none" strike="noStrike" baseline="0" dirty="0">
                <a:latin typeface="+mj-lt"/>
              </a:rPr>
              <a:t>Purpose</a:t>
            </a:r>
          </a:p>
          <a:p>
            <a:pPr marL="285750" indent="-285750" algn="l">
              <a:buFont typeface="Wingdings" panose="05000000000000000000" pitchFamily="2" charset="2"/>
              <a:buChar char="§"/>
            </a:pPr>
            <a:r>
              <a:rPr lang="en-US" sz="1100" b="0" i="0" u="none" strike="noStrike" baseline="0" dirty="0">
                <a:latin typeface="+mj-lt"/>
              </a:rPr>
              <a:t>The purpose of this exercise is to help participants develop an action plan for showing Versatility more consistently.</a:t>
            </a:r>
          </a:p>
          <a:p>
            <a:pPr algn="l"/>
            <a:endParaRPr lang="en-US" sz="1100" b="0" i="0" u="none" strike="noStrike" baseline="0" dirty="0">
              <a:latin typeface="+mj-lt"/>
            </a:endParaRPr>
          </a:p>
          <a:p>
            <a:pPr algn="l"/>
            <a:r>
              <a:rPr lang="en-US" sz="1100" b="0" i="0" u="none" strike="noStrike" baseline="0" dirty="0">
                <a:latin typeface="+mj-lt"/>
              </a:rPr>
              <a:t>Materials Needed</a:t>
            </a:r>
          </a:p>
          <a:p>
            <a:pPr marL="285750" indent="-285750" algn="l">
              <a:buFont typeface="Wingdings" panose="05000000000000000000" pitchFamily="2" charset="2"/>
              <a:buChar char="§"/>
            </a:pPr>
            <a:r>
              <a:rPr lang="en-US" sz="1100" b="0" i="0" u="none" strike="noStrike" baseline="0" dirty="0">
                <a:latin typeface="+mj-lt"/>
              </a:rPr>
              <a:t>Versatility profile</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rPr>
              <a:t>Virtual Directions:</a:t>
            </a:r>
          </a:p>
          <a:p>
            <a:pPr algn="l">
              <a:buFontTx/>
              <a:buNone/>
            </a:pPr>
            <a:r>
              <a:rPr lang="en-US" b="1" dirty="0"/>
              <a:t>ASK</a:t>
            </a:r>
            <a:r>
              <a:rPr lang="en-US" dirty="0"/>
              <a:t> participants to chat one </a:t>
            </a:r>
            <a:r>
              <a:rPr lang="en-US" sz="1100" b="0" i="0" u="none" strike="noStrike" baseline="0" dirty="0">
                <a:latin typeface="+mj-lt"/>
              </a:rPr>
              <a:t>way they can adjust their behavior to be more consistent in their Versatility. Encourage them to choose just one or two concrete steps they can take, based on the strategies they read about in their profiles.</a:t>
            </a:r>
            <a:endParaRPr lang="en-US" sz="1100" dirty="0">
              <a:latin typeface="+mj-lt"/>
              <a:ea typeface="ヒラギノ角ゴ Pro W3" pitchFamily="4" charset="-128"/>
              <a:cs typeface="ヒラギノ角ゴ Pro W3" pitchFamily="4" charset="-128"/>
            </a:endParaRPr>
          </a:p>
          <a:p>
            <a:pPr algn="l"/>
            <a:endParaRPr lang="en-US" sz="1100" b="0" i="0" u="none" strike="noStrike" baseline="0" dirty="0">
              <a:latin typeface="+mj-lt"/>
            </a:endParaRPr>
          </a:p>
          <a:p>
            <a:pPr algn="l"/>
            <a:r>
              <a:rPr lang="en-US" sz="1100" b="1" i="0" u="none" strike="noStrike" baseline="0" dirty="0">
                <a:latin typeface="+mj-lt"/>
              </a:rPr>
              <a:t>In-Person Directions:</a:t>
            </a:r>
          </a:p>
          <a:p>
            <a:pPr algn="l">
              <a:buFontTx/>
              <a:buNone/>
            </a:pPr>
            <a:r>
              <a:rPr lang="en-US" sz="1100" b="1" i="0" u="none" strike="noStrike" baseline="0" dirty="0">
                <a:latin typeface="+mj-lt"/>
              </a:rPr>
              <a:t>DISTRIBUTE</a:t>
            </a:r>
            <a:r>
              <a:rPr lang="en-US" sz="1100" b="0" i="0" u="none" strike="noStrike" baseline="0" dirty="0">
                <a:latin typeface="+mj-lt"/>
              </a:rPr>
              <a:t> the Versatility profiles.</a:t>
            </a:r>
          </a:p>
          <a:p>
            <a:pPr algn="l">
              <a:buFontTx/>
              <a:buNone/>
            </a:pPr>
            <a:endParaRPr lang="en-US" sz="1100" b="1" i="0" u="none" strike="noStrike" baseline="0" dirty="0">
              <a:latin typeface="+mj-lt"/>
            </a:endParaRPr>
          </a:p>
          <a:p>
            <a:pPr algn="l">
              <a:buFontTx/>
              <a:buNone/>
            </a:pPr>
            <a:r>
              <a:rPr lang="en-US" sz="1100" b="1" i="0" u="none" strike="noStrike" baseline="0" dirty="0">
                <a:latin typeface="+mj-lt"/>
              </a:rPr>
              <a:t>ASK</a:t>
            </a:r>
            <a:r>
              <a:rPr lang="en-US" sz="1100" b="0" i="0" u="none" strike="noStrike" baseline="0" dirty="0">
                <a:latin typeface="+mj-lt"/>
              </a:rPr>
              <a:t> participants to read their profiles and consider ways they can adjust their behavior to be more consistent in their Versatility. Encourage them to choose just one or two concrete steps they can take, based on the strategies they read about in their profiles.</a:t>
            </a:r>
            <a:endParaRPr lang="en-US" sz="1100" dirty="0">
              <a:latin typeface="+mj-lt"/>
              <a:ea typeface="ヒラギノ角ゴ Pro W3" pitchFamily="4" charset="-128"/>
              <a:cs typeface="ヒラギノ角ゴ Pro W3" pitchFamily="4" charset="-128"/>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1" i="0" u="none" strike="noStrike" baseline="0" dirty="0">
              <a:solidFill>
                <a:srgbClr val="000000"/>
              </a:solidFill>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ea typeface="ヒラギノ角ゴ Pro W3" pitchFamily="4" charset="-128"/>
                <a:cs typeface="ヒラギノ角ゴ Pro W3" pitchFamily="4" charset="-128"/>
              </a:rPr>
              <a:t>VIRTUAL DELIVERY</a:t>
            </a:r>
            <a:r>
              <a:rPr lang="en-US" sz="1100" b="0" i="0" u="none" strike="noStrike" baseline="0" dirty="0">
                <a:latin typeface="+mj-lt"/>
                <a:ea typeface="ヒラギノ角ゴ Pro W3" pitchFamily="4" charset="-128"/>
                <a:cs typeface="ヒラギノ角ゴ Pro W3" pitchFamily="4" charset="-128"/>
              </a:rPr>
              <a:t>: If delivering virtually, learners will have downloaded their profiles earlier.</a:t>
            </a:r>
            <a:endParaRPr lang="en-US" sz="1100" dirty="0">
              <a:latin typeface="+mj-lt"/>
              <a:ea typeface="ヒラギノ角ゴ Pro W3" pitchFamily="4" charset="-128"/>
              <a:cs typeface="ヒラギノ角ゴ Pro W3" pitchFamily="4" charset="-128"/>
            </a:endParaRP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35</a:t>
            </a:fld>
            <a:endParaRPr lang="en-US" dirty="0"/>
          </a:p>
        </p:txBody>
      </p:sp>
    </p:spTree>
    <p:extLst>
      <p:ext uri="{BB962C8B-B14F-4D97-AF65-F5344CB8AC3E}">
        <p14:creationId xmlns:p14="http://schemas.microsoft.com/office/powerpoint/2010/main" val="20777005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36</a:t>
            </a:fld>
            <a:endParaRPr lang="en-US" dirty="0"/>
          </a:p>
        </p:txBody>
      </p:sp>
    </p:spTree>
    <p:extLst>
      <p:ext uri="{BB962C8B-B14F-4D97-AF65-F5344CB8AC3E}">
        <p14:creationId xmlns:p14="http://schemas.microsoft.com/office/powerpoint/2010/main" val="20561927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37</a:t>
            </a:fld>
            <a:endParaRPr lang="en-US" dirty="0"/>
          </a:p>
        </p:txBody>
      </p:sp>
    </p:spTree>
    <p:extLst>
      <p:ext uri="{BB962C8B-B14F-4D97-AF65-F5344CB8AC3E}">
        <p14:creationId xmlns:p14="http://schemas.microsoft.com/office/powerpoint/2010/main" val="40422075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38</a:t>
            </a:fld>
            <a:endParaRPr lang="en-US" dirty="0"/>
          </a:p>
        </p:txBody>
      </p:sp>
    </p:spTree>
    <p:extLst>
      <p:ext uri="{BB962C8B-B14F-4D97-AF65-F5344CB8AC3E}">
        <p14:creationId xmlns:p14="http://schemas.microsoft.com/office/powerpoint/2010/main" val="6111451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paper assessment, use the following slides.</a:t>
            </a:r>
          </a:p>
          <a:p>
            <a:endParaRPr lang="en-US" b="0" dirty="0"/>
          </a:p>
          <a:p>
            <a:endParaRPr lang="en-US"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39</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423624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 (Workbook, page 5)</a:t>
            </a:r>
          </a:p>
          <a:p>
            <a:pPr algn="l"/>
            <a:endParaRPr lang="en-US" sz="1100" b="0" i="0" u="none" strike="noStrike" baseline="0" dirty="0">
              <a:latin typeface="Museo-700"/>
            </a:endParaRPr>
          </a:p>
          <a:p>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 5 of the Participant Workbook to follow along.</a:t>
            </a:r>
          </a:p>
          <a:p>
            <a:endParaRPr lang="en-US" sz="1100" b="0" i="0" u="none" strike="noStrike" baseline="0" dirty="0">
              <a:solidFill>
                <a:srgbClr val="000000"/>
              </a:solidFill>
              <a:latin typeface="MuseoSans-30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Behavior and personality are not the same things. Observable behavior is like the crust of a pie. Personality is like the inside and outside of the pie.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What makes up personality?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a quick facilitated discussion to solicit participants’ responses. They should say things such as: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Values, hopes, attitudes, beliefs.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Things that are not necessarily observable.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These internal qualities are more subjective in nature.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Style is like the crust, because it’s on the outside and observable. By observing behavior, we can find ways to define and discuss what we see. Then, we can begin to understand how this behavior affects ourselves and others. </a:t>
            </a: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a:t>
            </a:fld>
            <a:endParaRPr lang="en-US" dirty="0"/>
          </a:p>
        </p:txBody>
      </p:sp>
      <p:graphicFrame>
        <p:nvGraphicFramePr>
          <p:cNvPr id="7" name="Table 7">
            <a:extLst>
              <a:ext uri="{FF2B5EF4-FFF2-40B4-BE49-F238E27FC236}">
                <a16:creationId xmlns:a16="http://schemas.microsoft.com/office/drawing/2014/main" id="{724FDFF1-F148-4711-ADA2-3BAA9FE938D3}"/>
              </a:ext>
            </a:extLst>
          </p:cNvPr>
          <p:cNvGraphicFramePr>
            <a:graphicFrameLocks noGrp="1"/>
          </p:cNvGraphicFramePr>
          <p:nvPr>
            <p:extLst>
              <p:ext uri="{D42A27DB-BD31-4B8C-83A1-F6EECF244321}">
                <p14:modId xmlns:p14="http://schemas.microsoft.com/office/powerpoint/2010/main" val="560502871"/>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9552668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2 MINUTES</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j-lt"/>
              </a:rPr>
              <a:t>THIS SLIDE IS USED ONLY WITH THE PAPER PROFILE.</a:t>
            </a:r>
          </a:p>
          <a:p>
            <a:pPr algn="l"/>
            <a:endParaRPr lang="en-US" sz="1100" b="1" i="0" u="none" strike="noStrike" baseline="0" dirty="0">
              <a:latin typeface="+mj-lt"/>
            </a:endParaRPr>
          </a:p>
          <a:p>
            <a:pPr algn="l"/>
            <a:r>
              <a:rPr lang="en-US" sz="1100" b="1" i="0" u="none" strike="noStrike" baseline="0" dirty="0">
                <a:latin typeface="+mj-lt"/>
              </a:rPr>
              <a:t>SAY</a:t>
            </a:r>
            <a:r>
              <a:rPr lang="en-US" sz="1100" b="0" i="0" u="none" strike="noStrike" baseline="0" dirty="0">
                <a:latin typeface="+mj-lt"/>
              </a:rPr>
              <a:t> while identifying your SOCIAL STYLE can help you understand your behavioral preferences, by itself, knowing your Style doesn’t necessarily help you be more effective. As I’ve said, there is no good or bad Style. What is important is how you adjust your behavior when working with others. That’s where Versatility comes in. </a:t>
            </a:r>
          </a:p>
          <a:p>
            <a:pPr algn="l"/>
            <a:endParaRPr lang="en-US" sz="1100" b="0" i="0" u="none" strike="noStrike" baseline="0" dirty="0">
              <a:latin typeface="+mj-lt"/>
            </a:endParaRPr>
          </a:p>
          <a:p>
            <a:pPr algn="l"/>
            <a:r>
              <a:rPr lang="en-US" sz="1100" b="0" i="0" u="none" strike="noStrike" baseline="0" dirty="0">
                <a:latin typeface="+mj-lt"/>
              </a:rPr>
              <a:t>Versatility is your ability to adjust your behavior to meet others’ Style preferences in the areas of Image, Presentation, Competence, and Feedback.</a:t>
            </a:r>
            <a:endParaRPr lang="en-US" sz="1100" b="1" i="0" u="none" strike="noStrike" baseline="0" dirty="0">
              <a:solidFill>
                <a:srgbClr val="000000"/>
              </a:solidFill>
              <a:latin typeface="+mj-lt"/>
            </a:endParaRP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SAY </a:t>
            </a:r>
            <a:r>
              <a:rPr lang="en-US" sz="1100" dirty="0">
                <a:latin typeface="+mj-lt"/>
              </a:rPr>
              <a:t>When you are not consistent in your behavior, you’re usually focusing on your own tension and Style needs. When you consistently show Versatility, you’re focusing on meeting others’ Style needs, which reduces their tension. </a:t>
            </a:r>
            <a:r>
              <a:rPr lang="en-US" sz="1100" b="0" i="0" u="none" strike="noStrike" baseline="0" dirty="0">
                <a:solidFill>
                  <a:srgbClr val="000000"/>
                </a:solidFill>
                <a:latin typeface="+mj-lt"/>
              </a:rPr>
              <a:t>When you are consistent, the more effective you will be. </a:t>
            </a:r>
          </a:p>
          <a:p>
            <a:endParaRPr lang="en-US" sz="1100" dirty="0">
              <a:latin typeface="+mj-lt"/>
            </a:endParaRPr>
          </a:p>
        </p:txBody>
      </p:sp>
      <p:sp>
        <p:nvSpPr>
          <p:cNvPr id="4" name="Header Placeholder 3"/>
          <p:cNvSpPr>
            <a:spLocks noGrp="1"/>
          </p:cNvSpPr>
          <p:nvPr>
            <p:ph type="hdr" sz="quarter"/>
          </p:nvPr>
        </p:nvSpPr>
        <p:spPr/>
        <p:txBody>
          <a:bodyPr/>
          <a:lstStyle/>
          <a:p>
            <a:r>
              <a:rPr lang="en-US" dirty="0"/>
              <a:t>Versatility</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40</a:t>
            </a:fld>
            <a:endParaRPr lang="en-US" dirty="0"/>
          </a:p>
        </p:txBody>
      </p:sp>
      <p:graphicFrame>
        <p:nvGraphicFramePr>
          <p:cNvPr id="7" name="Table 7">
            <a:extLst>
              <a:ext uri="{FF2B5EF4-FFF2-40B4-BE49-F238E27FC236}">
                <a16:creationId xmlns:a16="http://schemas.microsoft.com/office/drawing/2014/main" id="{1AF267E7-461B-4A20-9818-AF591AEDDF0F}"/>
              </a:ext>
            </a:extLst>
          </p:cNvPr>
          <p:cNvGraphicFramePr>
            <a:graphicFrameLocks noGrp="1"/>
          </p:cNvGraphicFramePr>
          <p:nvPr>
            <p:extLst>
              <p:ext uri="{D42A27DB-BD31-4B8C-83A1-F6EECF244321}">
                <p14:modId xmlns:p14="http://schemas.microsoft.com/office/powerpoint/2010/main" val="232725227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810392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8 MINUTES</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j-lt"/>
              </a:rPr>
              <a:t>THIS SLIDE ONLY USED WITH PAPER PROFILE.</a:t>
            </a:r>
          </a:p>
          <a:p>
            <a:pPr algn="l"/>
            <a:endParaRPr lang="en-US" sz="1100" b="0" i="0" u="none" strike="noStrike" baseline="0" dirty="0">
              <a:latin typeface="+mj-lt"/>
            </a:endParaRPr>
          </a:p>
          <a:p>
            <a:pPr algn="l"/>
            <a:r>
              <a:rPr lang="en-US" sz="1100" b="0" i="0" u="none" strike="noStrike" baseline="0" dirty="0">
                <a:latin typeface="+mj-lt"/>
              </a:rPr>
              <a:t>1. </a:t>
            </a:r>
            <a:r>
              <a:rPr lang="en-US" sz="1100" b="1" i="0" u="none" strike="noStrike" baseline="0" dirty="0">
                <a:latin typeface="+mj-lt"/>
              </a:rPr>
              <a:t>ASK</a:t>
            </a:r>
            <a:r>
              <a:rPr lang="en-US" sz="1100" b="0" i="0" u="none" strike="noStrike" baseline="0" dirty="0">
                <a:latin typeface="+mj-lt"/>
              </a:rPr>
              <a:t> participants to score their Versatility Questionnaires following the instructions on the slide.</a:t>
            </a:r>
          </a:p>
          <a:p>
            <a:pPr algn="l"/>
            <a:r>
              <a:rPr lang="en-US" sz="1100" b="0" i="0" u="none" strike="noStrike" baseline="0" dirty="0">
                <a:latin typeface="+mj-lt"/>
              </a:rPr>
              <a:t>2. </a:t>
            </a:r>
            <a:r>
              <a:rPr lang="en-US" sz="1100" b="1" i="0" u="none" strike="noStrike" baseline="0" dirty="0">
                <a:latin typeface="+mj-lt"/>
              </a:rPr>
              <a:t>SAY</a:t>
            </a:r>
            <a:r>
              <a:rPr lang="en-US" sz="1100" b="0" i="0" u="none" strike="noStrike" baseline="0" dirty="0">
                <a:latin typeface="+mj-lt"/>
              </a:rPr>
              <a:t> before we discuss Versatility, I’d like you to score your Versatility Questionnaire.</a:t>
            </a:r>
            <a:endParaRPr lang="en-US" sz="1100" dirty="0">
              <a:latin typeface="+mj-lt"/>
              <a:ea typeface="ヒラギノ角ゴ Pro W3" pitchFamily="4" charset="-128"/>
              <a:cs typeface="ヒラギノ角ゴ Pro W3" pitchFamily="4" charset="-128"/>
            </a:endParaRPr>
          </a:p>
          <a:p>
            <a:endParaRPr lang="en-US" sz="1100" dirty="0">
              <a:latin typeface="+mj-lt"/>
              <a:ea typeface="ヒラギノ角ゴ Pro W3" pitchFamily="4" charset="-128"/>
              <a:cs typeface="ヒラギノ角ゴ Pro W3" pitchFamily="4" charset="-128"/>
            </a:endParaRPr>
          </a:p>
          <a:p>
            <a:r>
              <a:rPr lang="en-US" sz="1100" dirty="0">
                <a:latin typeface="+mj-lt"/>
                <a:ea typeface="ヒラギノ角ゴ Pro W3" pitchFamily="4" charset="-128"/>
                <a:cs typeface="ヒラギノ角ゴ Pro W3" pitchFamily="4" charset="-128"/>
              </a:rPr>
              <a:t>After scoring is complete, </a:t>
            </a:r>
            <a:r>
              <a:rPr lang="en-US" sz="1100" b="1" dirty="0">
                <a:latin typeface="+mj-lt"/>
                <a:ea typeface="ヒラギノ角ゴ Pro W3" pitchFamily="4" charset="-128"/>
                <a:cs typeface="ヒラギノ角ゴ Pro W3" pitchFamily="4" charset="-128"/>
              </a:rPr>
              <a:t>ASK</a:t>
            </a:r>
            <a:r>
              <a:rPr lang="en-US" sz="1100" dirty="0">
                <a:latin typeface="+mj-lt"/>
                <a:ea typeface="ヒラギノ角ゴ Pro W3" pitchFamily="4" charset="-128"/>
                <a:cs typeface="ヒラギノ角ゴ Pro W3" pitchFamily="4" charset="-128"/>
              </a:rPr>
              <a:t> Is anyone surprised? Are there any questions or concerns?  </a:t>
            </a:r>
          </a:p>
          <a:p>
            <a:r>
              <a:rPr lang="en-US" sz="1100" dirty="0">
                <a:latin typeface="+mj-lt"/>
                <a:ea typeface="ヒラギノ角ゴ Pro W3" pitchFamily="4" charset="-128"/>
                <a:cs typeface="ヒラギノ角ゴ Pro W3" pitchFamily="4" charset="-128"/>
              </a:rPr>
              <a:t> </a:t>
            </a:r>
          </a:p>
          <a:p>
            <a:r>
              <a:rPr lang="en-US" sz="1100" dirty="0">
                <a:latin typeface="+mj-lt"/>
                <a:ea typeface="ヒラギノ角ゴ Pro W3" pitchFamily="4" charset="-128"/>
                <a:cs typeface="ヒラギノ角ゴ Pro W3" pitchFamily="4" charset="-128"/>
              </a:rPr>
              <a:t>The Versatility profile reflects how you see yourself. Keep in mind that others may see you differently. </a:t>
            </a:r>
          </a:p>
          <a:p>
            <a:endParaRPr lang="en-US" sz="1100" dirty="0">
              <a:latin typeface="+mj-lt"/>
            </a:endParaRPr>
          </a:p>
          <a:p>
            <a:endParaRPr lang="en-US" sz="1100" dirty="0">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41</a:t>
            </a:fld>
            <a:endParaRPr lang="en-US" dirty="0"/>
          </a:p>
        </p:txBody>
      </p:sp>
    </p:spTree>
    <p:extLst>
      <p:ext uri="{BB962C8B-B14F-4D97-AF65-F5344CB8AC3E}">
        <p14:creationId xmlns:p14="http://schemas.microsoft.com/office/powerpoint/2010/main" val="28249551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200" b="1" i="0" u="none" strike="noStrike" baseline="0" dirty="0">
                <a:latin typeface="Museo-700"/>
              </a:rPr>
              <a:t>2 MINUTES</a:t>
            </a:r>
          </a:p>
          <a:p>
            <a:pPr algn="l"/>
            <a:endParaRPr lang="en-US" sz="1200" b="0" i="0" u="none" strike="noStrike" baseline="0" dirty="0">
              <a:latin typeface="Museo-700"/>
            </a:endParaRPr>
          </a:p>
          <a:p>
            <a:pPr algn="l"/>
            <a:r>
              <a:rPr lang="en-US" sz="1200" b="1" i="0" u="none" strike="noStrike" baseline="0" dirty="0">
                <a:latin typeface="Museo-700"/>
              </a:rPr>
              <a:t>REVIEW</a:t>
            </a:r>
            <a:r>
              <a:rPr lang="en-US" sz="1200" b="0" i="0" u="none" strike="noStrike" baseline="0" dirty="0">
                <a:latin typeface="Museo-700"/>
              </a:rPr>
              <a:t> </a:t>
            </a:r>
            <a:r>
              <a:rPr lang="en-US" sz="1200" b="0" i="0" u="none" strike="noStrike" baseline="0" dirty="0">
                <a:latin typeface="MuseoSans-300"/>
              </a:rPr>
              <a:t>the learning objectives. </a:t>
            </a:r>
          </a:p>
          <a:p>
            <a:pPr algn="l"/>
            <a:endParaRPr lang="en-US" sz="1200" b="0" i="0" u="none" strike="noStrike" baseline="0" dirty="0">
              <a:latin typeface="MuseoSans-300"/>
            </a:endParaRPr>
          </a:p>
          <a:p>
            <a:pPr algn="l"/>
            <a:r>
              <a:rPr lang="en-US" sz="1200" b="1" i="0" u="none" strike="noStrike" baseline="0" dirty="0">
                <a:latin typeface="MuseoSans-300"/>
              </a:rPr>
              <a:t>ASK</a:t>
            </a:r>
            <a:r>
              <a:rPr lang="en-US" sz="1200" b="0" i="0" u="none" strike="noStrike" baseline="0" dirty="0">
                <a:latin typeface="MuseoSans-300"/>
              </a:rPr>
              <a:t> Did we meet them?</a:t>
            </a:r>
          </a:p>
          <a:p>
            <a:pPr algn="l"/>
            <a:endParaRPr lang="en-US" sz="1200" b="0" i="0" u="none" strike="noStrike" baseline="0" dirty="0">
              <a:latin typeface="TimesNewRomanPSMT"/>
            </a:endParaRPr>
          </a:p>
          <a:p>
            <a:pPr algn="l"/>
            <a:r>
              <a:rPr lang="en-US" sz="1200" b="1" i="0" u="none" strike="noStrike" baseline="0" dirty="0">
                <a:latin typeface="Museo-700"/>
              </a:rPr>
              <a:t>HIGHLIGHT</a:t>
            </a:r>
            <a:r>
              <a:rPr lang="en-US" sz="1200" b="0" i="0" u="none" strike="noStrike" baseline="0" dirty="0">
                <a:latin typeface="Museo-700"/>
              </a:rPr>
              <a:t> </a:t>
            </a:r>
            <a:r>
              <a:rPr lang="en-US" sz="1200" b="0" i="0" u="none" strike="noStrike" baseline="0" dirty="0">
                <a:latin typeface="MuseoSans-300"/>
              </a:rPr>
              <a:t>key points learned.</a:t>
            </a:r>
          </a:p>
          <a:p>
            <a:pPr algn="l"/>
            <a:endParaRPr lang="en-US" sz="1200" b="0" i="0" u="none" strike="noStrike" baseline="0" dirty="0">
              <a:latin typeface="MuseoSans-300"/>
            </a:endParaRPr>
          </a:p>
          <a:p>
            <a:pPr algn="l"/>
            <a:r>
              <a:rPr lang="en-US" sz="1200" b="1" i="0" u="none" strike="noStrike" baseline="0" dirty="0">
                <a:latin typeface="Museo-700"/>
              </a:rPr>
              <a:t>EMPHASIZE</a:t>
            </a:r>
            <a:r>
              <a:rPr lang="en-US" sz="1200" b="0" i="0" u="none" strike="noStrike" baseline="0" dirty="0">
                <a:latin typeface="Museo-700"/>
              </a:rPr>
              <a:t> </a:t>
            </a:r>
            <a:r>
              <a:rPr lang="en-US" sz="1200" b="0" i="0" u="none" strike="noStrike" baseline="0" dirty="0">
                <a:latin typeface="MuseoSans-300"/>
              </a:rPr>
              <a:t>importance of comparing self-perception data with multi-rater.</a:t>
            </a:r>
            <a:endParaRPr lang="en-US" dirty="0"/>
          </a:p>
          <a:p>
            <a:endParaRPr lang="en-US" dirty="0"/>
          </a:p>
          <a:p>
            <a:pPr algn="l">
              <a:buNone/>
            </a:pPr>
            <a:endParaRPr lang="en-US" sz="1200" b="0" i="0" u="none" strike="noStrike" baseline="0" dirty="0">
              <a:latin typeface="+mj-lt"/>
            </a:endParaRPr>
          </a:p>
        </p:txBody>
      </p:sp>
      <p:sp>
        <p:nvSpPr>
          <p:cNvPr id="4" name="Header Placeholder 3"/>
          <p:cNvSpPr>
            <a:spLocks noGrp="1"/>
          </p:cNvSpPr>
          <p:nvPr>
            <p:ph type="hdr" sz="quarter"/>
          </p:nvPr>
        </p:nvSpPr>
        <p:spPr/>
        <p:txBody>
          <a:bodyPr/>
          <a:lstStyle/>
          <a:p>
            <a:r>
              <a:rPr lang="en-US" dirty="0"/>
              <a:t>Today’s Agenda</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42</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7191821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2 MINUTES</a:t>
            </a:r>
          </a:p>
          <a:p>
            <a:pPr algn="l"/>
            <a:endParaRPr lang="en-US" sz="1100" b="0" i="0" u="none" strike="noStrike" baseline="0" dirty="0">
              <a:latin typeface="+mj-lt"/>
            </a:endParaRPr>
          </a:p>
          <a:p>
            <a:pPr algn="l"/>
            <a:r>
              <a:rPr lang="en-US" sz="1100" b="0" i="0" u="none" strike="noStrike" baseline="0" dirty="0">
                <a:latin typeface="+mj-lt"/>
              </a:rPr>
              <a:t>As participants take their knowledge of Style back into the workplace, suggest that they do the following:</a:t>
            </a:r>
          </a:p>
          <a:p>
            <a:pPr algn="l"/>
            <a:endParaRPr lang="en-US" sz="1100" b="0"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SHARE</a:t>
            </a:r>
            <a:r>
              <a:rPr lang="en-US" sz="1100" b="0" i="0" u="none" strike="noStrike" baseline="0" dirty="0">
                <a:latin typeface="+mj-lt"/>
              </a:rPr>
              <a:t> their Style with their colleagues and ask them for additional insights into how they can interact more effectively.</a:t>
            </a:r>
          </a:p>
          <a:p>
            <a:pPr marL="285750" indent="-285750" algn="l">
              <a:buFont typeface="Wingdings" panose="05000000000000000000" pitchFamily="2" charset="2"/>
              <a:buChar char="§"/>
            </a:pPr>
            <a:endParaRPr lang="en-US" sz="1100" b="1"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REMIND</a:t>
            </a:r>
            <a:r>
              <a:rPr lang="en-US" sz="1100" b="0" i="0" u="none" strike="noStrike" baseline="0" dirty="0">
                <a:latin typeface="+mj-lt"/>
              </a:rPr>
              <a:t> them that the most objective way to identify a customer’s Style is by looking for behavior along Assertiveness and Responsiveness.</a:t>
            </a:r>
          </a:p>
          <a:p>
            <a:pPr marL="285750" indent="-285750" algn="l">
              <a:buFont typeface="Wingdings" panose="05000000000000000000" pitchFamily="2" charset="2"/>
              <a:buChar char="§"/>
            </a:pPr>
            <a:endParaRPr lang="en-US" sz="1100" b="1" i="0" u="none" strike="noStrike" baseline="0" dirty="0">
              <a:latin typeface="+mj-lt"/>
            </a:endParaRPr>
          </a:p>
          <a:p>
            <a:pPr marL="285750" indent="-285750" algn="l">
              <a:buFont typeface="Wingdings" panose="05000000000000000000" pitchFamily="2" charset="2"/>
              <a:buChar char="§"/>
            </a:pPr>
            <a:r>
              <a:rPr lang="en-US" sz="1100" b="0" i="0" u="none" strike="noStrike" baseline="0" dirty="0">
                <a:latin typeface="+mj-lt"/>
              </a:rPr>
              <a:t>Finally, </a:t>
            </a:r>
            <a:r>
              <a:rPr lang="en-US" sz="1100" b="1" i="0" u="none" strike="noStrike" baseline="0" dirty="0">
                <a:latin typeface="+mj-lt"/>
              </a:rPr>
              <a:t>UNDERSCORE</a:t>
            </a:r>
            <a:r>
              <a:rPr lang="en-US" sz="1100" b="0" i="0" u="none" strike="noStrike" baseline="0" dirty="0">
                <a:latin typeface="+mj-lt"/>
              </a:rPr>
              <a:t> that being able to predict the probable future Style behavior of others is a powerful tool for interpersonal success. Participants now have valuable information to use in developing themselves into more effective salespeople.</a:t>
            </a:r>
          </a:p>
          <a:p>
            <a:pPr marL="285750" indent="-285750" algn="l">
              <a:buFont typeface="Wingdings" panose="05000000000000000000" pitchFamily="2" charset="2"/>
              <a:buChar char="§"/>
            </a:pPr>
            <a:endParaRPr lang="en-US" sz="1100" dirty="0">
              <a:latin typeface="+mj-lt"/>
            </a:endParaRPr>
          </a:p>
          <a:p>
            <a:pPr marL="0" indent="0" algn="l">
              <a:buFontTx/>
              <a:buNone/>
            </a:pPr>
            <a:endParaRPr lang="en-US" sz="1100" dirty="0">
              <a:latin typeface="+mj-lt"/>
            </a:endParaRPr>
          </a:p>
        </p:txBody>
      </p:sp>
      <p:sp>
        <p:nvSpPr>
          <p:cNvPr id="4" name="Header Placeholder 3"/>
          <p:cNvSpPr>
            <a:spLocks noGrp="1"/>
          </p:cNvSpPr>
          <p:nvPr>
            <p:ph type="hdr" sz="quarter"/>
          </p:nvPr>
        </p:nvSpPr>
        <p:spPr/>
        <p:txBody>
          <a:bodyPr/>
          <a:lstStyle/>
          <a:p>
            <a:r>
              <a:rPr lang="en-US" dirty="0"/>
              <a:t>Today’s Agenda</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43</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9783262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endParaRPr lang="en-US" sz="1100" dirty="0"/>
          </a:p>
          <a:p>
            <a:r>
              <a:rPr lang="en-US" sz="1100" b="1" dirty="0">
                <a:solidFill>
                  <a:srgbClr val="000000"/>
                </a:solidFill>
                <a:latin typeface="Arial" panose="020B0604020202020204" pitchFamily="34" charset="0"/>
              </a:rPr>
              <a:t>SAY </a:t>
            </a:r>
            <a:r>
              <a:rPr lang="en-US" sz="1100" dirty="0"/>
              <a:t>You now have free and unlimited access to SOCIAL STYLE Navigator, the on-demand micro-learning tool that helps you apply Style and Versatility.</a:t>
            </a:r>
          </a:p>
          <a:p>
            <a:pPr lvl="2"/>
            <a:endParaRPr lang="en-US" sz="1100" dirty="0"/>
          </a:p>
          <a:p>
            <a:pPr lvl="2"/>
            <a:r>
              <a:rPr lang="en-US" sz="1100" dirty="0"/>
              <a:t>SOCIAL STYLE Navigator includes:</a:t>
            </a:r>
          </a:p>
          <a:p>
            <a:pPr lvl="1"/>
            <a:endParaRPr lang="en-US" sz="1100" dirty="0"/>
          </a:p>
          <a:p>
            <a:pPr lvl="1"/>
            <a:r>
              <a:rPr lang="en-US" sz="1100" dirty="0"/>
              <a:t>SOCIAL STYLE Estimator</a:t>
            </a:r>
          </a:p>
          <a:p>
            <a:r>
              <a:rPr lang="en-US" sz="1100" dirty="0"/>
              <a:t>The Estimator survey provides users with an interactive tool that evaluates observable behavior in others to determine their Style and helps you plan ahead for successful interactions.</a:t>
            </a:r>
          </a:p>
          <a:p>
            <a:pPr lvl="1"/>
            <a:endParaRPr lang="en-US" sz="1100" dirty="0"/>
          </a:p>
          <a:p>
            <a:pPr lvl="1"/>
            <a:r>
              <a:rPr lang="en-US" sz="1100" dirty="0"/>
              <a:t>SOCIAL STYLE Advisor </a:t>
            </a:r>
          </a:p>
          <a:p>
            <a:r>
              <a:rPr lang="en-US" sz="1100" dirty="0"/>
              <a:t>Use Advisor topics to prepare “just-in-time” for meetings, negotiations or sales presentations with advice on navigating Style and Versatility best practices to maximize high-performing relationships.</a:t>
            </a:r>
          </a:p>
          <a:p>
            <a:pPr lvl="1"/>
            <a:endParaRPr lang="en-US" sz="1100" dirty="0"/>
          </a:p>
          <a:p>
            <a:pPr lvl="1"/>
            <a:r>
              <a:rPr lang="en-US" sz="1100" dirty="0"/>
              <a:t>eLearning modules</a:t>
            </a:r>
          </a:p>
          <a:p>
            <a:r>
              <a:rPr lang="en-US" sz="1100" dirty="0"/>
              <a:t>Continue your learning journey via micro-learning that reinforces ways to apply SOCIAL STYLE and Versatility to Working in Teams, Coaching and Managing Conflict.</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44</a:t>
            </a:fld>
            <a:endParaRPr lang="en-US" dirty="0"/>
          </a:p>
        </p:txBody>
      </p:sp>
      <p:graphicFrame>
        <p:nvGraphicFramePr>
          <p:cNvPr id="7" name="Table 7">
            <a:extLst>
              <a:ext uri="{FF2B5EF4-FFF2-40B4-BE49-F238E27FC236}">
                <a16:creationId xmlns:a16="http://schemas.microsoft.com/office/drawing/2014/main" id="{7870AFDB-D0FE-4A04-93F9-4493317DA239}"/>
              </a:ext>
            </a:extLst>
          </p:cNvPr>
          <p:cNvGraphicFramePr>
            <a:graphicFrameLocks noGrp="1"/>
          </p:cNvGraphicFramePr>
          <p:nvPr/>
        </p:nvGraphicFramePr>
        <p:xfrm>
          <a:off x="518159" y="6067424"/>
          <a:ext cx="6476300" cy="293704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2633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1076345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pPr marL="0" marR="0" lvl="0" indent="0" algn="l" defTabSz="966612" rtl="0" eaLnBrk="1" fontAlgn="auto" latinLnBrk="0" hangingPunct="1">
              <a:lnSpc>
                <a:spcPct val="100000"/>
              </a:lnSpc>
              <a:spcBef>
                <a:spcPts val="211"/>
              </a:spcBef>
              <a:spcAft>
                <a:spcPts val="211"/>
              </a:spcAft>
              <a:buClrTx/>
              <a:buSzTx/>
              <a:buFont typeface="Georgia Pro" panose="02040502050405020303" pitchFamily="18" charset="0"/>
              <a:buChar char="​"/>
              <a:tabLst/>
              <a:defRPr/>
            </a:pPr>
            <a:r>
              <a:rPr lang="en-US" sz="1100" b="1" i="1" dirty="0">
                <a:solidFill>
                  <a:srgbClr val="FF0000"/>
                </a:solidFill>
                <a:latin typeface="Arial" panose="020B0604020202020204" pitchFamily="34" charset="0"/>
              </a:rPr>
              <a:t>THIS SLIDE FOR ONLINE PROFILES ONLY</a:t>
            </a:r>
            <a:endParaRPr lang="en-US" sz="1100" b="1" dirty="0">
              <a:solidFill>
                <a:srgbClr val="000000"/>
              </a:solidFill>
              <a:latin typeface="Arial" panose="020B0604020202020204" pitchFamily="34" charset="0"/>
            </a:endParaRPr>
          </a:p>
          <a:p>
            <a:endParaRPr lang="en-US" sz="1100" dirty="0"/>
          </a:p>
          <a:p>
            <a:r>
              <a:rPr lang="en-US" sz="1100" b="1" dirty="0">
                <a:solidFill>
                  <a:srgbClr val="000000"/>
                </a:solidFill>
                <a:latin typeface="Arial" panose="020B0604020202020204" pitchFamily="34" charset="0"/>
              </a:rPr>
              <a:t>SAY </a:t>
            </a:r>
            <a:r>
              <a:rPr lang="en-US" sz="1100" dirty="0"/>
              <a:t>Available through </a:t>
            </a:r>
            <a:r>
              <a:rPr lang="en-US" sz="1100" dirty="0">
                <a:hlinkClick r:id="rId3"/>
              </a:rPr>
              <a:t>www.tracomlearning.com</a:t>
            </a:r>
            <a:r>
              <a:rPr lang="en-US" sz="1100" dirty="0"/>
              <a:t> </a:t>
            </a:r>
          </a:p>
          <a:p>
            <a:r>
              <a:rPr lang="en-US" sz="1100" dirty="0"/>
              <a:t>Enter your username and password for free, unlimited access to SOCIAL STYLE Navigator®</a:t>
            </a:r>
          </a:p>
          <a:p>
            <a:pPr>
              <a:buNone/>
            </a:pPr>
            <a:endParaRPr lang="en-US" sz="1100" dirty="0"/>
          </a:p>
          <a:p>
            <a:pPr>
              <a:buNone/>
            </a:pP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45</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66200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pPr defTabSz="966612">
              <a:spcBef>
                <a:spcPts val="211"/>
              </a:spcBef>
              <a:spcAft>
                <a:spcPts val="211"/>
              </a:spcAft>
              <a:defRPr/>
            </a:pPr>
            <a:r>
              <a:rPr lang="en-US" sz="1100" b="1" i="1" dirty="0">
                <a:solidFill>
                  <a:srgbClr val="FF0000"/>
                </a:solidFill>
                <a:latin typeface="Arial" panose="020B0604020202020204" pitchFamily="34" charset="0"/>
              </a:rPr>
              <a:t>THIS SLIDE FOR PAPER SURVEYS ONLY</a:t>
            </a:r>
          </a:p>
          <a:p>
            <a:endParaRPr lang="en-US" sz="1100" dirty="0"/>
          </a:p>
          <a:p>
            <a:r>
              <a:rPr lang="en-US" sz="1100" b="1" dirty="0">
                <a:solidFill>
                  <a:srgbClr val="000000"/>
                </a:solidFill>
                <a:latin typeface="Arial" panose="020B0604020202020204" pitchFamily="34" charset="0"/>
              </a:rPr>
              <a:t>SAY </a:t>
            </a:r>
            <a:r>
              <a:rPr lang="en-US" sz="1100" b="0" dirty="0">
                <a:solidFill>
                  <a:srgbClr val="000000"/>
                </a:solidFill>
                <a:latin typeface="Arial" panose="020B0604020202020204" pitchFamily="34" charset="0"/>
              </a:rPr>
              <a:t>Go to tracomlearning.com/registration-paper and register with your email address and subscription code __</a:t>
            </a:r>
            <a:r>
              <a:rPr lang="en-US" sz="1100" b="1" dirty="0">
                <a:solidFill>
                  <a:srgbClr val="000000"/>
                </a:solidFill>
                <a:latin typeface="Arial" panose="020B0604020202020204" pitchFamily="34" charset="0"/>
              </a:rPr>
              <a:t>____-______ </a:t>
            </a:r>
            <a:r>
              <a:rPr lang="en-US" sz="1100" dirty="0"/>
              <a:t>for free, unlimited access to SOCIAL STYLE Navigator®</a:t>
            </a:r>
          </a:p>
          <a:p>
            <a:pPr>
              <a:buNone/>
            </a:pPr>
            <a:endParaRPr lang="en-US" sz="1100" dirty="0"/>
          </a:p>
          <a:p>
            <a:pPr>
              <a:buNone/>
            </a:pPr>
            <a:endParaRPr lang="en-US" sz="1100" dirty="0"/>
          </a:p>
          <a:p>
            <a:pPr algn="l"/>
            <a:r>
              <a:rPr lang="fr-FR" sz="1800" b="1" i="1" u="none" strike="noStrike" baseline="0" dirty="0">
                <a:latin typeface="Museo Sans 700" pitchFamily="50" charset="0"/>
              </a:rPr>
              <a:t>IMPORTANT FACILITATOR NOTE REGARDING SUBSCRIPTION CODES:</a:t>
            </a:r>
          </a:p>
          <a:p>
            <a:pPr algn="l"/>
            <a:r>
              <a:rPr lang="en-US" sz="1800" b="0" i="1" u="none" strike="noStrike" baseline="0" dirty="0">
                <a:latin typeface="Museo Sans 300" pitchFamily="50" charset="0"/>
              </a:rPr>
              <a:t>Your subscription code can be found on the “ATTENTION” colored flyer included in your participant materials shipment. The code is formatted in two sets of 4 numbers separated by a hyphen (EXAMPLE: </a:t>
            </a:r>
            <a:r>
              <a:rPr lang="en-US" sz="1800" b="0" i="1" u="none" strike="noStrike" baseline="0" dirty="0" err="1">
                <a:latin typeface="Museo Sans 300" pitchFamily="50" charset="0"/>
              </a:rPr>
              <a:t>xxxx-xxxx</a:t>
            </a:r>
            <a:r>
              <a:rPr lang="en-US" sz="1800" b="0" i="1" u="none" strike="noStrike" baseline="0" dirty="0">
                <a:latin typeface="Museo Sans 300" pitchFamily="50" charset="0"/>
              </a:rPr>
              <a:t>).  If you do not have the “ATTENTION” flyer included with your materials shipment, please contact TRACOM to receive your subscription code.</a:t>
            </a:r>
            <a:endParaRPr lang="en-US" sz="1100" i="1"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46</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446621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47</a:t>
            </a:fld>
            <a:endParaRPr lang="en-US" dirty="0"/>
          </a:p>
        </p:txBody>
      </p:sp>
    </p:spTree>
    <p:extLst>
      <p:ext uri="{BB962C8B-B14F-4D97-AF65-F5344CB8AC3E}">
        <p14:creationId xmlns:p14="http://schemas.microsoft.com/office/powerpoint/2010/main" val="33032727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48</a:t>
            </a:fld>
            <a:endParaRPr lang="en-US" dirty="0"/>
          </a:p>
        </p:txBody>
      </p:sp>
    </p:spTree>
    <p:extLst>
      <p:ext uri="{BB962C8B-B14F-4D97-AF65-F5344CB8AC3E}">
        <p14:creationId xmlns:p14="http://schemas.microsoft.com/office/powerpoint/2010/main" val="33583861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49</a:t>
            </a:fld>
            <a:endParaRPr lang="en-US" dirty="0"/>
          </a:p>
        </p:txBody>
      </p:sp>
    </p:spTree>
    <p:extLst>
      <p:ext uri="{BB962C8B-B14F-4D97-AF65-F5344CB8AC3E}">
        <p14:creationId xmlns:p14="http://schemas.microsoft.com/office/powerpoint/2010/main" val="972471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 (Workbook, pages 6-7)</a:t>
            </a:r>
          </a:p>
          <a:p>
            <a:pPr algn="l"/>
            <a:endParaRPr lang="en-US" sz="1100" b="0" i="0" u="none" strike="noStrike" baseline="0" dirty="0">
              <a:latin typeface="Museo-700"/>
            </a:endParaRPr>
          </a:p>
          <a:p>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pages 6 and 7 of the Participant Workbook to follow along.</a:t>
            </a:r>
          </a:p>
          <a:p>
            <a:endParaRPr lang="en-US" sz="1100" b="0" i="0" u="none" strike="noStrike" baseline="0" dirty="0">
              <a:solidFill>
                <a:srgbClr val="000000"/>
              </a:solidFill>
              <a:latin typeface="Museo Sans 300"/>
            </a:endParaRPr>
          </a:p>
          <a:p>
            <a:r>
              <a:rPr lang="en-US" sz="1100" b="1" dirty="0">
                <a:solidFill>
                  <a:srgbClr val="000000"/>
                </a:solidFill>
                <a:latin typeface="Arial" panose="020B0604020202020204" pitchFamily="34" charset="0"/>
              </a:rPr>
              <a:t>SAY</a:t>
            </a:r>
            <a:r>
              <a:rPr lang="en-US" sz="1100" b="0" dirty="0">
                <a:solidFill>
                  <a:srgbClr val="000000"/>
                </a:solidFill>
                <a:latin typeface="Arial" panose="020B0604020202020204" pitchFamily="34" charset="0"/>
              </a:rPr>
              <a:t> When we first meet people we often form immediate impressions, even after just a few seconds. This is sub-conscious (below our awareness) and happens immediately.</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a:t>
            </a:r>
            <a:r>
              <a:rPr lang="en-US" sz="1100" dirty="0">
                <a:solidFill>
                  <a:srgbClr val="000000"/>
                </a:solidFill>
                <a:latin typeface="Arial" panose="020B0604020202020204" pitchFamily="34" charset="0"/>
              </a:rPr>
              <a:t> </a:t>
            </a:r>
          </a:p>
          <a:p>
            <a:r>
              <a:rPr lang="en-US" sz="1100" dirty="0">
                <a:solidFill>
                  <a:srgbClr val="000000"/>
                </a:solidFill>
                <a:latin typeface="Arial" panose="020B0604020202020204" pitchFamily="34" charset="0"/>
              </a:rPr>
              <a:t>Traits Column: What we think we know about a person, based on interactions; subjective opinions. </a:t>
            </a:r>
          </a:p>
          <a:p>
            <a:r>
              <a:rPr lang="en-US" sz="1100" dirty="0">
                <a:solidFill>
                  <a:srgbClr val="000000"/>
                </a:solidFill>
                <a:latin typeface="Arial" panose="020B0604020202020204" pitchFamily="34" charset="0"/>
              </a:rPr>
              <a:t>Judgments Column: Our reactions to others; conclusions or evaluations we make, based on our subjective opinions. </a:t>
            </a:r>
          </a:p>
          <a:p>
            <a:r>
              <a:rPr lang="en-US" sz="1100" dirty="0">
                <a:solidFill>
                  <a:srgbClr val="000000"/>
                </a:solidFill>
                <a:latin typeface="Arial" panose="020B0604020202020204" pitchFamily="34" charset="0"/>
              </a:rPr>
              <a:t>Observable Behavior Column: Things others “Say and Do”; more objective and observable behaviors.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Traits and Judgments are most subjective in nature and contain positive or negative descriptions.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objective and contains no positive or negative value.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an important tool for assessing others’ Styles. By focusing on Observable Behavior, you gain objectivity, which is critical for understanding people’s Styles.</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a:t>
            </a:fld>
            <a:endParaRPr lang="en-US" dirty="0"/>
          </a:p>
        </p:txBody>
      </p:sp>
    </p:spTree>
    <p:extLst>
      <p:ext uri="{BB962C8B-B14F-4D97-AF65-F5344CB8AC3E}">
        <p14:creationId xmlns:p14="http://schemas.microsoft.com/office/powerpoint/2010/main" val="8618834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50</a:t>
            </a:fld>
            <a:endParaRPr lang="en-US" dirty="0"/>
          </a:p>
        </p:txBody>
      </p:sp>
    </p:spTree>
    <p:extLst>
      <p:ext uri="{BB962C8B-B14F-4D97-AF65-F5344CB8AC3E}">
        <p14:creationId xmlns:p14="http://schemas.microsoft.com/office/powerpoint/2010/main" val="1774827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Optional demonstration, time permitting</a:t>
            </a:r>
          </a:p>
          <a:p>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51</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3145162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200" b="1" i="0" u="none" strike="noStrike" baseline="0" dirty="0">
                <a:latin typeface="Museo-700"/>
              </a:rPr>
              <a:t>2 MINUTES</a:t>
            </a:r>
          </a:p>
          <a:p>
            <a:pPr algn="l"/>
            <a:endParaRPr lang="en-US" sz="1200" b="0" i="0" u="none" strike="noStrike" baseline="0" dirty="0">
              <a:latin typeface="Museo-700"/>
            </a:endParaRPr>
          </a:p>
          <a:p>
            <a:pPr lvl="1">
              <a:buNone/>
            </a:pPr>
            <a:r>
              <a:rPr lang="en-US" dirty="0"/>
              <a:t>Thank you. Do you have final questions / feedback.</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52</a:t>
            </a:fld>
            <a:endParaRPr lang="en-US" dirty="0"/>
          </a:p>
        </p:txBody>
      </p:sp>
      <p:graphicFrame>
        <p:nvGraphicFramePr>
          <p:cNvPr id="7" name="Table 7">
            <a:extLst>
              <a:ext uri="{FF2B5EF4-FFF2-40B4-BE49-F238E27FC236}">
                <a16:creationId xmlns:a16="http://schemas.microsoft.com/office/drawing/2014/main" id="{598DB149-769B-4F74-8FC4-F6DAEE95F93C}"/>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mc:AlternateContent xmlns:mc="http://schemas.openxmlformats.org/markup-compatibility/2006" xmlns:p14="http://schemas.microsoft.com/office/powerpoint/2010/main">
        <mc:Choice Requires="p14">
          <p:contentPart p14:bwMode="auto" r:id="rId3">
            <p14:nvContentPartPr>
              <p14:cNvPr id="21" name="Ink 20">
                <a:extLst>
                  <a:ext uri="{FF2B5EF4-FFF2-40B4-BE49-F238E27FC236}">
                    <a16:creationId xmlns:a16="http://schemas.microsoft.com/office/drawing/2014/main" id="{0B350EFF-4AE7-4D00-A1B0-A8C833BB3AE7}"/>
                  </a:ext>
                </a:extLst>
              </p14:cNvPr>
              <p14:cNvContentPartPr/>
              <p14:nvPr/>
            </p14:nvContentPartPr>
            <p14:xfrm>
              <a:off x="3852501" y="8034086"/>
              <a:ext cx="384" cy="378"/>
            </p14:xfrm>
          </p:contentPart>
        </mc:Choice>
        <mc:Fallback xmlns:a16="http://schemas.microsoft.com/office/drawing/2014/main" xmlns="">
          <p:pic>
            <p:nvPicPr>
              <p:cNvPr id="21" name="Ink 20">
                <a:extLst>
                  <a:ext uri="{FF2B5EF4-FFF2-40B4-BE49-F238E27FC236}">
                    <a16:creationId xmlns:a16="http://schemas.microsoft.com/office/drawing/2014/main" id="{0B350EFF-4AE7-4D00-A1B0-A8C833BB3AE7}"/>
                  </a:ext>
                </a:extLst>
              </p:cNvPr>
              <p:cNvPicPr/>
              <p:nvPr/>
            </p:nvPicPr>
            <p:blipFill>
              <a:blip r:embed="rId4"/>
              <a:stretch>
                <a:fillRect/>
              </a:stretch>
            </p:blipFill>
            <p:spPr>
              <a:xfrm>
                <a:off x="3842901" y="8024636"/>
                <a:ext cx="19200" cy="18900"/>
              </a:xfrm>
              <a:prstGeom prst="rect">
                <a:avLst/>
              </a:prstGeom>
            </p:spPr>
          </p:pic>
        </mc:Fallback>
      </mc:AlternateContent>
    </p:spTree>
    <p:extLst>
      <p:ext uri="{BB962C8B-B14F-4D97-AF65-F5344CB8AC3E}">
        <p14:creationId xmlns:p14="http://schemas.microsoft.com/office/powerpoint/2010/main" val="29482071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0" i="0" u="none" strike="noStrike" baseline="0" dirty="0">
                <a:latin typeface="MuseoSans-300"/>
              </a:rPr>
              <a:t>You can draw upon the following exercises to enhance your session to best meet the needs of your participants. </a:t>
            </a:r>
          </a:p>
          <a:p>
            <a:pPr algn="l"/>
            <a:endParaRPr lang="en-US" sz="1100" b="0" i="0" u="none" strike="noStrike" baseline="0" dirty="0">
              <a:latin typeface="MuseoSans-300"/>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53</a:t>
            </a:fld>
            <a:endParaRPr lang="en-US" dirty="0"/>
          </a:p>
        </p:txBody>
      </p:sp>
    </p:spTree>
    <p:extLst>
      <p:ext uri="{BB962C8B-B14F-4D97-AF65-F5344CB8AC3E}">
        <p14:creationId xmlns:p14="http://schemas.microsoft.com/office/powerpoint/2010/main" val="29991513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000" b="1" i="1" dirty="0">
                <a:latin typeface="+mj-lt"/>
                <a:ea typeface="ヒラギノ角ゴ Pro W3" pitchFamily="4" charset="-128"/>
                <a:cs typeface="ヒラギノ角ゴ Pro W3" pitchFamily="4" charset="-128"/>
              </a:rPr>
              <a:t>Potentially Toxic Relationships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000" b="1" i="0" u="none" strike="noStrike" baseline="0" dirty="0">
              <a:solidFill>
                <a:srgbClr val="000000"/>
              </a:solidFill>
              <a:latin typeface="+mj-lt"/>
            </a:endParaRPr>
          </a:p>
          <a:p>
            <a:pPr>
              <a:lnSpc>
                <a:spcPct val="80000"/>
              </a:lnSpc>
            </a:pPr>
            <a:r>
              <a:rPr lang="en-US" sz="1000" b="1" dirty="0">
                <a:latin typeface="+mj-lt"/>
                <a:ea typeface="ヒラギノ角ゴ Pro W3" pitchFamily="4" charset="-128"/>
                <a:cs typeface="ヒラギノ角ゴ Pro W3" pitchFamily="4" charset="-128"/>
              </a:rPr>
              <a:t>Purpose</a:t>
            </a:r>
            <a:endParaRPr lang="en-US" sz="1000" dirty="0">
              <a:latin typeface="+mj-lt"/>
              <a:ea typeface="ヒラギノ角ゴ Pro W3" pitchFamily="4" charset="-128"/>
              <a:cs typeface="ヒラギノ角ゴ Pro W3" pitchFamily="4" charset="-128"/>
            </a:endParaRPr>
          </a:p>
          <a:p>
            <a:pPr marL="285750" indent="-285750" algn="l">
              <a:buFont typeface="Wingdings" panose="05000000000000000000" pitchFamily="2" charset="2"/>
              <a:buChar char="§"/>
            </a:pPr>
            <a:r>
              <a:rPr lang="en-US" sz="1200" b="0" i="0" u="none" strike="noStrike" baseline="0" dirty="0">
                <a:latin typeface="MuseoSans-300"/>
              </a:rPr>
              <a:t>To determine if they have a toxic relationship with a customer.</a:t>
            </a:r>
            <a:endParaRPr lang="en-US" sz="1000" b="0" i="0" u="none" strike="noStrike" baseline="0" dirty="0">
              <a:latin typeface="MuseoSans-300"/>
            </a:endParaRPr>
          </a:p>
          <a:p>
            <a:pPr algn="l"/>
            <a:endParaRPr lang="en-US" sz="1000" b="0" i="0" u="none" strike="noStrike" baseline="0" dirty="0">
              <a:latin typeface="MuseoSans-500"/>
            </a:endParaRPr>
          </a:p>
          <a:p>
            <a:pPr algn="l"/>
            <a:r>
              <a:rPr lang="en-US" sz="1000" b="1" i="0" u="none" strike="noStrike" baseline="0" dirty="0">
                <a:latin typeface="MuseoSans-500"/>
              </a:rPr>
              <a:t>Recommended Time</a:t>
            </a:r>
          </a:p>
          <a:p>
            <a:pPr marL="285750" indent="-285750" algn="l">
              <a:buFont typeface="Wingdings" panose="05000000000000000000" pitchFamily="2" charset="2"/>
              <a:buChar char="§"/>
            </a:pPr>
            <a:r>
              <a:rPr lang="en-US" sz="1000" b="0" i="0" u="none" strike="noStrike" baseline="0" dirty="0">
                <a:latin typeface="MuseoSans-300"/>
              </a:rPr>
              <a:t>10 minutes</a:t>
            </a:r>
          </a:p>
          <a:p>
            <a:pPr algn="l"/>
            <a:endParaRPr lang="en-US" sz="1000" b="0" i="0" u="none" strike="noStrike" baseline="0" dirty="0">
              <a:latin typeface="MuseoSans-500"/>
            </a:endParaRPr>
          </a:p>
          <a:p>
            <a:pPr algn="l"/>
            <a:r>
              <a:rPr lang="en-US" sz="1000" b="1" i="0" u="none" strike="noStrike" baseline="0" dirty="0">
                <a:latin typeface="MuseoSans-500"/>
              </a:rPr>
              <a:t>Materials Needed</a:t>
            </a:r>
          </a:p>
          <a:p>
            <a:pPr marL="285750" indent="-285750" algn="l">
              <a:buFont typeface="Wingdings" panose="05000000000000000000" pitchFamily="2" charset="2"/>
              <a:buChar char="§"/>
            </a:pPr>
            <a:r>
              <a:rPr lang="en-US" sz="1000" b="0" i="0" u="none" strike="noStrike" baseline="0" dirty="0">
                <a:latin typeface="MuseoSans-300"/>
              </a:rPr>
              <a:t>None</a:t>
            </a:r>
          </a:p>
          <a:p>
            <a:pPr algn="l"/>
            <a:endParaRPr lang="en-US" sz="1000" b="0" i="0" u="none" strike="noStrike" baseline="0" dirty="0">
              <a:latin typeface="MuseoSans-500"/>
            </a:endParaRPr>
          </a:p>
          <a:p>
            <a:pPr algn="l"/>
            <a:r>
              <a:rPr lang="en-US" sz="1000" b="1" i="0" u="none" strike="noStrike" baseline="0" dirty="0">
                <a:latin typeface="MuseoSans-500"/>
              </a:rPr>
              <a:t>Directions</a:t>
            </a:r>
          </a:p>
          <a:p>
            <a:pPr marL="171450" indent="-171450" algn="l">
              <a:buFont typeface="Wingdings" panose="05000000000000000000" pitchFamily="2" charset="2"/>
              <a:buChar char="§"/>
            </a:pPr>
            <a:r>
              <a:rPr lang="en-US" sz="1200" b="1" i="0" u="none" strike="noStrike" baseline="0" dirty="0">
                <a:latin typeface="Museo-700"/>
              </a:rPr>
              <a:t>ASK</a:t>
            </a:r>
            <a:r>
              <a:rPr lang="en-US" sz="1200" b="0" i="0" u="none" strike="noStrike" baseline="0" dirty="0">
                <a:latin typeface="Museo-700"/>
              </a:rPr>
              <a:t> </a:t>
            </a:r>
            <a:r>
              <a:rPr lang="en-US" sz="1200" b="0" i="0" u="none" strike="noStrike" baseline="0" dirty="0">
                <a:latin typeface="MuseoSans-300"/>
              </a:rPr>
              <a:t>participants to turn to pages 21 through 23 of the Participant Workbook.</a:t>
            </a:r>
          </a:p>
          <a:p>
            <a:pPr marL="171450" indent="-171450" algn="l">
              <a:buFont typeface="Wingdings" panose="05000000000000000000" pitchFamily="2" charset="2"/>
              <a:buChar char="§"/>
            </a:pPr>
            <a:r>
              <a:rPr lang="en-US" sz="1200" b="1" i="0" u="none" strike="noStrike" baseline="0" dirty="0">
                <a:latin typeface="Museo-700"/>
              </a:rPr>
              <a:t>DESCRIBE</a:t>
            </a:r>
            <a:r>
              <a:rPr lang="en-US" sz="1200" b="0" i="0" u="none" strike="noStrike" baseline="0" dirty="0">
                <a:latin typeface="Museo-700"/>
              </a:rPr>
              <a:t> </a:t>
            </a:r>
            <a:r>
              <a:rPr lang="en-US" sz="1200" b="0" i="0" u="none" strike="noStrike" baseline="0" dirty="0">
                <a:latin typeface="MuseoSans-300"/>
              </a:rPr>
              <a:t>the possibility of Toxic Relationships occurring when both the salesperson and the customer act in Style-bound ways.</a:t>
            </a:r>
          </a:p>
          <a:p>
            <a:pPr marL="171450" indent="-171450" algn="l">
              <a:buFont typeface="Wingdings" panose="05000000000000000000" pitchFamily="2" charset="2"/>
              <a:buChar char="§"/>
            </a:pPr>
            <a:r>
              <a:rPr lang="en-US" sz="1200" b="1" i="0" u="none" strike="noStrike" baseline="0" dirty="0">
                <a:latin typeface="Museo-700"/>
              </a:rPr>
              <a:t>SAY</a:t>
            </a:r>
            <a:r>
              <a:rPr lang="en-US" sz="1200" b="0" i="0" u="none" strike="noStrike" baseline="0" dirty="0">
                <a:latin typeface="Museo-700"/>
              </a:rPr>
              <a:t> </a:t>
            </a:r>
            <a:r>
              <a:rPr lang="en-US" sz="1200" b="0" i="0" u="none" strike="noStrike" baseline="0" dirty="0">
                <a:latin typeface="MuseoSans-300"/>
              </a:rPr>
              <a:t>Toxic relationships can occur when you and your customer interact in “Style-bound ways.” That is, you both act according to Style Need and Orientation and make little or no attempt to accommodate the Style of the other person.</a:t>
            </a:r>
          </a:p>
          <a:p>
            <a:pPr marL="171450" indent="-171450" algn="l">
              <a:buFont typeface="Wingdings" panose="05000000000000000000" pitchFamily="2" charset="2"/>
              <a:buChar char="§"/>
            </a:pPr>
            <a:r>
              <a:rPr lang="en-US" sz="1200" b="1" i="0" u="none" strike="noStrike" baseline="0" dirty="0">
                <a:latin typeface="Museo-700"/>
              </a:rPr>
              <a:t>ASK</a:t>
            </a:r>
            <a:r>
              <a:rPr lang="en-US" sz="1200" b="0" i="0" u="none" strike="noStrike" baseline="0" dirty="0">
                <a:latin typeface="MuseoSans-300"/>
              </a:rPr>
              <a:t> participants to take a few moments to consider whether they have a toxic relationship with a customer.</a:t>
            </a:r>
          </a:p>
          <a:p>
            <a:pPr marL="171450" indent="-171450" algn="l">
              <a:buFont typeface="Wingdings" panose="05000000000000000000" pitchFamily="2" charset="2"/>
              <a:buChar char="§"/>
            </a:pPr>
            <a:r>
              <a:rPr lang="en-US" sz="1200" b="1" i="0" u="none" strike="noStrike" baseline="0" dirty="0">
                <a:latin typeface="Museo-700"/>
              </a:rPr>
              <a:t>ASK </a:t>
            </a:r>
            <a:r>
              <a:rPr lang="en-US" sz="1200" b="0" i="0" u="none" strike="noStrike" baseline="0" dirty="0">
                <a:latin typeface="Museo-700"/>
              </a:rPr>
              <a:t>participants to write notes about ways they can resolve these relationships. </a:t>
            </a:r>
            <a:endParaRPr lang="en-US" sz="1200" b="1" i="0" u="none" strike="noStrike" baseline="0" dirty="0">
              <a:latin typeface="Museo-700"/>
            </a:endParaRPr>
          </a:p>
          <a:p>
            <a:pPr marL="171450" indent="-171450" algn="l">
              <a:buFont typeface="Wingdings" panose="05000000000000000000" pitchFamily="2" charset="2"/>
              <a:buChar char="§"/>
            </a:pPr>
            <a:r>
              <a:rPr lang="en-US" sz="1200" b="1" i="0" u="none" strike="noStrike" baseline="0" dirty="0">
                <a:latin typeface="Museo-700"/>
              </a:rPr>
              <a:t>DEBRIEF </a:t>
            </a:r>
            <a:r>
              <a:rPr lang="en-US" sz="1200" b="0" i="0" u="none" strike="noStrike" baseline="0" dirty="0">
                <a:latin typeface="Museo-700"/>
              </a:rPr>
              <a:t>the exercise by asking participants to share their insights.</a:t>
            </a:r>
            <a:endParaRPr lang="en-US" sz="1200" b="0" i="0" u="none" strike="noStrike" baseline="0" dirty="0">
              <a:latin typeface="MuseoSans-300"/>
            </a:endParaRPr>
          </a:p>
          <a:p>
            <a:pPr algn="l">
              <a:buFontTx/>
              <a:buNone/>
            </a:pPr>
            <a:endParaRPr lang="en-US" sz="1200" b="0" i="0" u="none" strike="noStrike" baseline="0" dirty="0">
              <a:latin typeface="Museo Sans 300" pitchFamily="50" charset="0"/>
            </a:endParaRPr>
          </a:p>
          <a:p>
            <a:pPr algn="l">
              <a:buFontTx/>
              <a:buNone/>
            </a:pPr>
            <a:endParaRPr lang="en-US" sz="1200" b="0" i="0" u="none" strike="noStrike" baseline="0" dirty="0">
              <a:latin typeface="Museo Sans 300" pitchFamily="50" charset="0"/>
            </a:endParaRPr>
          </a:p>
        </p:txBody>
      </p:sp>
      <p:sp>
        <p:nvSpPr>
          <p:cNvPr id="4" name="Header Placeholder 3"/>
          <p:cNvSpPr>
            <a:spLocks noGrp="1"/>
          </p:cNvSpPr>
          <p:nvPr>
            <p:ph type="hdr" sz="quarter"/>
          </p:nvPr>
        </p:nvSpPr>
        <p:spPr/>
        <p:txBody>
          <a:bodyPr/>
          <a:lstStyle/>
          <a:p>
            <a:r>
              <a:rPr lang="en-US" dirty="0"/>
              <a:t>Toxic Relationships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54</a:t>
            </a:fld>
            <a:endParaRPr lang="en-US" dirty="0"/>
          </a:p>
        </p:txBody>
      </p:sp>
      <p:graphicFrame>
        <p:nvGraphicFramePr>
          <p:cNvPr id="7" name="Table 7">
            <a:extLst>
              <a:ext uri="{FF2B5EF4-FFF2-40B4-BE49-F238E27FC236}">
                <a16:creationId xmlns:a16="http://schemas.microsoft.com/office/drawing/2014/main" id="{60C53922-1923-44E6-9530-86F2C2E8F8BE}"/>
              </a:ext>
            </a:extLst>
          </p:cNvPr>
          <p:cNvGraphicFramePr>
            <a:graphicFrameLocks noGrp="1"/>
          </p:cNvGraphicFramePr>
          <p:nvPr>
            <p:extLst>
              <p:ext uri="{D42A27DB-BD31-4B8C-83A1-F6EECF244321}">
                <p14:modId xmlns:p14="http://schemas.microsoft.com/office/powerpoint/2010/main" val="232725227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044584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80000"/>
              </a:lnSpc>
            </a:pPr>
            <a:r>
              <a:rPr lang="en-US" sz="1100" b="1" i="1" dirty="0">
                <a:latin typeface="Times New Roman" pitchFamily="4" charset="0"/>
                <a:ea typeface="ヒラギノ角ゴ Pro W3" pitchFamily="4" charset="-128"/>
                <a:cs typeface="ヒラギノ角ゴ Pro W3" pitchFamily="4" charset="-128"/>
              </a:rPr>
              <a:t>Style Forum</a:t>
            </a:r>
          </a:p>
          <a:p>
            <a:pPr>
              <a:lnSpc>
                <a:spcPct val="80000"/>
              </a:lnSpc>
            </a:pPr>
            <a:endParaRPr lang="en-US" sz="1100" b="1" i="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Purpose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The purpose of this exercise is to give participants an opportunity to describe what it is about the opposite SOCIAL STYLE position that creates tension for them when working with customers of that Style and to develop insights into how to be more productive with a person who has that Style. </a:t>
            </a:r>
          </a:p>
          <a:p>
            <a:pPr>
              <a:lnSpc>
                <a:spcPct val="80000"/>
              </a:lnSpc>
            </a:pPr>
            <a:r>
              <a:rPr lang="en-US" sz="1100" b="1" dirty="0">
                <a:latin typeface="Times New Roman" pitchFamily="4" charset="0"/>
                <a:ea typeface="ヒラギノ角ゴ Pro W3" pitchFamily="4" charset="-128"/>
                <a:cs typeface="ヒラギノ角ゴ Pro W3" pitchFamily="4" charset="-128"/>
              </a:rPr>
              <a:t>Recommended Time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30 minutes</a:t>
            </a:r>
          </a:p>
          <a:p>
            <a:pPr>
              <a:lnSpc>
                <a:spcPct val="80000"/>
              </a:lnSpc>
            </a:pPr>
            <a:r>
              <a:rPr lang="en-US" sz="1100" b="1" dirty="0">
                <a:latin typeface="Times New Roman" pitchFamily="4" charset="0"/>
                <a:ea typeface="ヒラギノ角ゴ Pro W3" pitchFamily="4" charset="-128"/>
                <a:cs typeface="ヒラギノ角ゴ Pro W3" pitchFamily="4" charset="-128"/>
              </a:rPr>
              <a:t>Materials needed</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None</a:t>
            </a:r>
          </a:p>
          <a:p>
            <a:pPr>
              <a:lnSpc>
                <a:spcPct val="80000"/>
              </a:lnSpc>
            </a:pPr>
            <a:r>
              <a:rPr lang="en-US" sz="1100" b="1" dirty="0">
                <a:latin typeface="Times New Roman" pitchFamily="4" charset="0"/>
                <a:ea typeface="ヒラギノ角ゴ Pro W3" pitchFamily="4" charset="-128"/>
                <a:cs typeface="ヒラギノ角ゴ Pro W3" pitchFamily="4" charset="-128"/>
              </a:rPr>
              <a:t>Directions</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Break participants into groups by SOCIAL STYLE position with a maximum of six per group.</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Give each group 10 minutes to discuss and develop a list of behaviors that the opposite SOCIAL STYLE position manifests to create tension that leads to unproductive relationships.</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each group has developed its list, ask the Amiable and Driving Styles to get together to share their lists. Ask the Expressive and Analytical Styles to do the same thing. Each Style should spend five to ten minutes sharing its list and answering clarifying questions. Caution the groups that this is not a time to get defensive.</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each group has heard the other’s list, the original groups should get together by themselves to discuss what they can do to interact better with the opposite Style (e.g., those with Expressive Styles would develop a list of what they could do to make the relationship more productive with Analytical Styles). As each group shares its list of what it could do better, the opposite Style group should provide feedback and suggestions as to how appropriate the lists are.</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all groups have shared their information with the opposite Style, the whole class discusses what has been learned.</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At the conclusion of the exercise, each group should have valuable information as to how to behave more appropriately with the </a:t>
            </a:r>
            <a:r>
              <a:rPr lang="en-US" sz="1100" b="0" strike="noStrike" baseline="0" dirty="0">
                <a:latin typeface="Times New Roman" pitchFamily="4" charset="0"/>
                <a:ea typeface="ヒラギノ角ゴ Pro W3" pitchFamily="4" charset="-128"/>
                <a:cs typeface="ヒラギノ角ゴ Pro W3" pitchFamily="4" charset="-128"/>
              </a:rPr>
              <a:t>diagonally opposite </a:t>
            </a:r>
            <a:r>
              <a:rPr lang="en-US" sz="1100" dirty="0">
                <a:latin typeface="Times New Roman" pitchFamily="4" charset="0"/>
                <a:ea typeface="ヒラギノ角ゴ Pro W3" pitchFamily="4" charset="-128"/>
                <a:cs typeface="ヒラギノ角ゴ Pro W3" pitchFamily="4" charset="-128"/>
              </a:rPr>
              <a:t>Style. In addition, after the general class discussions, each Style should have valuable information for working with each of the other SOCIAL STYLE positions.</a:t>
            </a:r>
          </a:p>
          <a:p>
            <a:endParaRPr lang="en-US" sz="1100"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55</a:t>
            </a:fld>
            <a:endParaRPr lang="en-US" dirty="0"/>
          </a:p>
        </p:txBody>
      </p:sp>
    </p:spTree>
    <p:extLst>
      <p:ext uri="{BB962C8B-B14F-4D97-AF65-F5344CB8AC3E}">
        <p14:creationId xmlns:p14="http://schemas.microsoft.com/office/powerpoint/2010/main" val="17768293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nSpc>
                <a:spcPct val="80000"/>
              </a:lnSpc>
            </a:pPr>
            <a:r>
              <a:rPr lang="en-US" sz="1100" b="1" i="1" dirty="0">
                <a:latin typeface="Times New Roman" pitchFamily="4" charset="0"/>
                <a:ea typeface="ヒラギノ角ゴ Pro W3" pitchFamily="4" charset="-128"/>
                <a:cs typeface="ヒラギノ角ゴ Pro W3" pitchFamily="4" charset="-128"/>
              </a:rPr>
              <a:t>Versatility Forum</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a:lnSpc>
                <a:spcPct val="80000"/>
              </a:lnSpc>
            </a:pPr>
            <a:r>
              <a:rPr lang="en-US" sz="1100" b="1" dirty="0">
                <a:latin typeface="Times New Roman" pitchFamily="4" charset="0"/>
                <a:ea typeface="ヒラギノ角ゴ Pro W3" pitchFamily="4" charset="-128"/>
                <a:cs typeface="ヒラギノ角ゴ Pro W3" pitchFamily="4" charset="-128"/>
              </a:rPr>
              <a:t>Purpose</a:t>
            </a:r>
            <a:endParaRPr lang="en-US" sz="1100" dirty="0">
              <a:latin typeface="Times New Roman" pitchFamily="4" charset="0"/>
              <a:ea typeface="ヒラギノ角ゴ Pro W3" pitchFamily="4" charset="-128"/>
              <a:cs typeface="ヒラギノ角ゴ Pro W3" pitchFamily="4" charset="-128"/>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This exercise helps learners prepare to apply Versatility with a challenging relationship. Each Style group helps one another identify specific actions they can take to show more Versatility.</a:t>
            </a:r>
          </a:p>
          <a:p>
            <a:pPr>
              <a:lnSpc>
                <a:spcPct val="80000"/>
              </a:lnSpc>
            </a:pPr>
            <a:r>
              <a:rPr lang="en-US" sz="1100" b="1" dirty="0">
                <a:latin typeface="Times New Roman" pitchFamily="4" charset="0"/>
                <a:ea typeface="ヒラギノ角ゴ Pro W3" pitchFamily="4" charset="-128"/>
                <a:cs typeface="ヒラギノ角ゴ Pro W3" pitchFamily="4" charset="-128"/>
              </a:rPr>
              <a:t>Recommended Time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30 minutes</a:t>
            </a:r>
          </a:p>
          <a:p>
            <a:pPr>
              <a:lnSpc>
                <a:spcPct val="80000"/>
              </a:lnSpc>
            </a:pPr>
            <a:r>
              <a:rPr lang="en-US" sz="1100" b="1" dirty="0">
                <a:latin typeface="Times New Roman" pitchFamily="4" charset="0"/>
                <a:ea typeface="ヒラギノ角ゴ Pro W3" pitchFamily="4" charset="-128"/>
                <a:cs typeface="ヒラギノ角ゴ Pro W3" pitchFamily="4" charset="-128"/>
              </a:rPr>
              <a:t>Materials needed</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Style and Versatility profiles, to help discover specific strategies for showing Versatility.</a:t>
            </a:r>
          </a:p>
          <a:p>
            <a:r>
              <a:rPr lang="en-US" sz="1100" b="1" dirty="0">
                <a:latin typeface="Times New Roman" pitchFamily="4" charset="0"/>
                <a:ea typeface="ヒラギノ角ゴ Pro W3" pitchFamily="4" charset="-128"/>
                <a:cs typeface="ヒラギノ角ゴ Pro W3" pitchFamily="4" charset="-128"/>
              </a:rPr>
              <a:t>Directions</a:t>
            </a:r>
            <a:endParaRPr lang="en-US" sz="1100" b="1"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DIVIDE </a:t>
            </a:r>
            <a:r>
              <a:rPr lang="en-US" sz="1100" dirty="0">
                <a:solidFill>
                  <a:srgbClr val="000000"/>
                </a:solidFill>
                <a:latin typeface="Arial" panose="020B0604020202020204" pitchFamily="34" charset="0"/>
              </a:rPr>
              <a:t>participants into Style groups and assign them to virtual breakout rooms (or separate areas of a physical space).</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PROVIDE </a:t>
            </a:r>
            <a:r>
              <a:rPr lang="en-US" sz="1100" dirty="0">
                <a:solidFill>
                  <a:srgbClr val="000000"/>
                </a:solidFill>
                <a:latin typeface="Arial" panose="020B0604020202020204" pitchFamily="34" charset="0"/>
              </a:rPr>
              <a:t>instructions on the slide. </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Nominate a spokesperson to represent your Style group. Take note of anything unique or insightful that you want to share with the whole group. We don’t want you to repeat everything that was said, only key takeaways.</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the activity, carefully monitoring time and adding value as appropriate. </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CLOSE </a:t>
            </a:r>
            <a:r>
              <a:rPr lang="en-US" sz="1100" dirty="0">
                <a:solidFill>
                  <a:srgbClr val="000000"/>
                </a:solidFill>
                <a:latin typeface="Arial" panose="020B0604020202020204" pitchFamily="34" charset="0"/>
              </a:rPr>
              <a:t>the Versatility Forum by </a:t>
            </a:r>
            <a:r>
              <a:rPr lang="en-US" sz="1100" b="1" dirty="0">
                <a:solidFill>
                  <a:srgbClr val="000000"/>
                </a:solidFill>
                <a:latin typeface="Arial" panose="020B0604020202020204" pitchFamily="34" charset="0"/>
              </a:rPr>
              <a:t>ASKING </a:t>
            </a:r>
            <a:r>
              <a:rPr lang="en-US" sz="1100" dirty="0">
                <a:solidFill>
                  <a:srgbClr val="000000"/>
                </a:solidFill>
                <a:latin typeface="Arial" panose="020B0604020202020204" pitchFamily="34" charset="0"/>
              </a:rPr>
              <a:t>for questions and </a:t>
            </a:r>
            <a:r>
              <a:rPr lang="en-US" sz="1100" b="1" dirty="0">
                <a:solidFill>
                  <a:srgbClr val="000000"/>
                </a:solidFill>
                <a:latin typeface="Arial" panose="020B0604020202020204" pitchFamily="34" charset="0"/>
              </a:rPr>
              <a:t>EMPHASIZING </a:t>
            </a:r>
            <a:r>
              <a:rPr lang="en-US" sz="1100" dirty="0">
                <a:solidFill>
                  <a:srgbClr val="000000"/>
                </a:solidFill>
                <a:latin typeface="Arial" panose="020B0604020202020204" pitchFamily="34" charset="0"/>
              </a:rPr>
              <a:t>any key insights participants made. </a:t>
            </a:r>
          </a:p>
          <a:p>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56</a:t>
            </a:fld>
            <a:endParaRPr lang="en-US" dirty="0"/>
          </a:p>
        </p:txBody>
      </p:sp>
    </p:spTree>
    <p:extLst>
      <p:ext uri="{BB962C8B-B14F-4D97-AF65-F5344CB8AC3E}">
        <p14:creationId xmlns:p14="http://schemas.microsoft.com/office/powerpoint/2010/main" val="22146905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90000"/>
              </a:lnSpc>
            </a:pPr>
            <a:r>
              <a:rPr lang="en-US" b="1" i="1" dirty="0">
                <a:latin typeface="Times New Roman" pitchFamily="4" charset="0"/>
                <a:ea typeface="ヒラギノ角ゴ Pro W3" pitchFamily="4" charset="-128"/>
                <a:cs typeface="ヒラギノ角ゴ Pro W3" pitchFamily="4" charset="-128"/>
              </a:rPr>
              <a:t>SOCIAL STYLE Navigator</a:t>
            </a:r>
          </a:p>
          <a:p>
            <a:pPr>
              <a:lnSpc>
                <a:spcPct val="90000"/>
              </a:lnSpc>
            </a:pPr>
            <a:endParaRPr lang="en-US" b="1" i="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Purpose</a:t>
            </a:r>
          </a:p>
          <a:p>
            <a:pPr marL="171450" indent="-171450" eaLnBrk="1" hangingPunct="1">
              <a:buFont typeface="Wingdings" panose="05000000000000000000" pitchFamily="2" charset="2"/>
              <a:buChar char="§"/>
            </a:pPr>
            <a:r>
              <a:rPr lang="en-US" sz="1100" dirty="0">
                <a:ea typeface="ヒラギノ角ゴ Pro W3" pitchFamily="4" charset="-128"/>
                <a:cs typeface="ヒラギノ角ゴ Pro W3" pitchFamily="4" charset="-128"/>
              </a:rPr>
              <a:t>To use SOCIAL STYLE Navigator to improve your effectiveness.</a:t>
            </a:r>
          </a:p>
          <a:p>
            <a:pPr>
              <a:lnSpc>
                <a:spcPct val="90000"/>
              </a:lnSpc>
            </a:pPr>
            <a:r>
              <a:rPr lang="en-US" b="1" dirty="0">
                <a:latin typeface="Times New Roman" pitchFamily="4" charset="0"/>
                <a:ea typeface="ヒラギノ角ゴ Pro W3" pitchFamily="4" charset="-128"/>
                <a:cs typeface="ヒラギノ角ゴ Pro W3" pitchFamily="4" charset="-128"/>
              </a:rPr>
              <a:t>Recommended Time</a:t>
            </a: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30 minutes</a:t>
            </a:r>
          </a:p>
          <a:p>
            <a:pPr>
              <a:lnSpc>
                <a:spcPct val="90000"/>
              </a:lnSpc>
            </a:pPr>
            <a:r>
              <a:rPr lang="en-US" b="1" dirty="0">
                <a:latin typeface="Times New Roman" pitchFamily="4" charset="0"/>
                <a:ea typeface="ヒラギノ角ゴ Pro W3" pitchFamily="4" charset="-128"/>
                <a:cs typeface="ヒラギノ角ゴ Pro W3" pitchFamily="4" charset="-128"/>
              </a:rPr>
              <a:t>Materials Needed</a:t>
            </a:r>
            <a:endParaRPr lang="en-US" dirty="0">
              <a:latin typeface="Times New Roman" pitchFamily="4" charset="0"/>
              <a:ea typeface="ヒラギノ角ゴ Pro W3" pitchFamily="4" charset="-128"/>
              <a:cs typeface="ヒラギノ角ゴ Pro W3" pitchFamily="4" charset="-128"/>
            </a:endParaRP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Login to tracomlearning.com </a:t>
            </a:r>
          </a:p>
          <a:p>
            <a:pPr>
              <a:lnSpc>
                <a:spcPct val="90000"/>
              </a:lnSpc>
            </a:pPr>
            <a:r>
              <a:rPr lang="en-US" b="1" dirty="0">
                <a:latin typeface="Times New Roman" pitchFamily="4" charset="0"/>
                <a:ea typeface="ヒラギノ角ゴ Pro W3" pitchFamily="4" charset="-128"/>
                <a:cs typeface="ヒラギノ角ゴ Pro W3" pitchFamily="4" charset="-128"/>
              </a:rPr>
              <a:t>Directions</a:t>
            </a:r>
            <a:endParaRPr lang="en-US" dirty="0">
              <a:latin typeface="Times New Roman" pitchFamily="4" charset="0"/>
              <a:ea typeface="ヒラギノ角ゴ Pro W3" pitchFamily="4" charset="-128"/>
              <a:cs typeface="ヒラギノ角ゴ Pro W3" pitchFamily="4" charset="-128"/>
            </a:endParaRPr>
          </a:p>
          <a:p>
            <a:pPr marL="171450" lvl="1" indent="-171450" eaLnBrk="1" hangingPunct="1">
              <a:buFont typeface="Wingdings" panose="05000000000000000000" pitchFamily="2" charset="2"/>
              <a:buChar char="§"/>
            </a:pPr>
            <a:r>
              <a:rPr lang="en-US" sz="1100" b="0" dirty="0"/>
              <a:t>Determine a customer</a:t>
            </a:r>
            <a:r>
              <a:rPr lang="en-US" sz="1100" dirty="0"/>
              <a:t> </a:t>
            </a:r>
            <a:r>
              <a:rPr lang="en-US" sz="1100" b="0" dirty="0"/>
              <a:t>or situation (such as meetings) where you want to improve your effectiveness.</a:t>
            </a:r>
          </a:p>
          <a:p>
            <a:pPr marL="171450" lvl="1" indent="-171450" eaLnBrk="1" hangingPunct="1">
              <a:buFont typeface="Wingdings" panose="05000000000000000000" pitchFamily="2" charset="2"/>
              <a:buChar char="§"/>
            </a:pPr>
            <a:r>
              <a:rPr lang="en-US" sz="1100" b="0" dirty="0"/>
              <a:t>Login to tracomlearning.com and select SOCIAL STYLE Navigator from the Tools tab.</a:t>
            </a:r>
          </a:p>
          <a:p>
            <a:pPr marL="171450" lvl="1" indent="-171450" eaLnBrk="1" hangingPunct="1">
              <a:buFont typeface="Wingdings" panose="05000000000000000000" pitchFamily="2" charset="2"/>
              <a:buChar char="§"/>
            </a:pPr>
            <a:r>
              <a:rPr lang="en-US" sz="1100" b="0" dirty="0"/>
              <a:t>Use the “Estimator” to estimate the Style of the person you identified. If multiple people are involved, do this for each person or skip this step for now.</a:t>
            </a:r>
          </a:p>
          <a:p>
            <a:pPr marL="171450" lvl="1" indent="-171450" eaLnBrk="1" hangingPunct="1">
              <a:buFont typeface="Wingdings" panose="05000000000000000000" pitchFamily="2" charset="2"/>
              <a:buChar char="§"/>
            </a:pPr>
            <a:r>
              <a:rPr lang="en-US" sz="1100" b="0" dirty="0"/>
              <a:t>Examine the list of topics under the “Advisor” section to find the relevant advice area and click on it.</a:t>
            </a:r>
          </a:p>
          <a:p>
            <a:pPr marL="171450" lvl="1" indent="-171450" eaLnBrk="1" hangingPunct="1">
              <a:buFont typeface="Wingdings" panose="05000000000000000000" pitchFamily="2" charset="2"/>
              <a:buChar char="§"/>
            </a:pPr>
            <a:r>
              <a:rPr lang="en-US" sz="1100" b="0" dirty="0"/>
              <a:t>Read the advice and print the page if needed to keep with you.</a:t>
            </a:r>
          </a:p>
          <a:p>
            <a:pPr marL="171450" marR="0" lvl="0" indent="-171450" algn="l" defTabSz="914400" rtl="0" eaLnBrk="1" fontAlgn="auto" latinLnBrk="0" hangingPunct="1">
              <a:lnSpc>
                <a:spcPct val="90000"/>
              </a:lnSpc>
              <a:spcBef>
                <a:spcPts val="200"/>
              </a:spcBef>
              <a:spcAft>
                <a:spcPts val="200"/>
              </a:spcAft>
              <a:buClrTx/>
              <a:buSzTx/>
              <a:buFont typeface="Wingdings" panose="05000000000000000000" pitchFamily="2" charset="2"/>
              <a:buChar char="§"/>
              <a:tabLst/>
              <a:defRPr/>
            </a:pPr>
            <a:r>
              <a:rPr lang="en-US" sz="1100" dirty="0"/>
              <a:t>As a group, discuss any insights that were learned.</a:t>
            </a:r>
          </a:p>
          <a:p>
            <a:pPr marL="171450" indent="-171450">
              <a:lnSpc>
                <a:spcPct val="90000"/>
              </a:lnSpc>
              <a:buFont typeface="Wingdings" panose="05000000000000000000" pitchFamily="2" charset="2"/>
              <a:buChar char="§"/>
            </a:pPr>
            <a:endParaRPr lang="en-US" b="0" dirty="0">
              <a:latin typeface="Times New Roman" pitchFamily="4" charset="0"/>
              <a:ea typeface="ヒラギノ角ゴ Pro W3" pitchFamily="4" charset="-128"/>
              <a:cs typeface="ヒラギノ角ゴ Pro W3" pitchFamily="4" charset="-128"/>
            </a:endParaRPr>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57</a:t>
            </a:fld>
            <a:endParaRPr lang="en-US" dirty="0"/>
          </a:p>
        </p:txBody>
      </p:sp>
    </p:spTree>
    <p:extLst>
      <p:ext uri="{BB962C8B-B14F-4D97-AF65-F5344CB8AC3E}">
        <p14:creationId xmlns:p14="http://schemas.microsoft.com/office/powerpoint/2010/main" val="20969350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90000"/>
              </a:lnSpc>
            </a:pPr>
            <a:r>
              <a:rPr lang="en-US" b="1" i="1" dirty="0">
                <a:latin typeface="Times New Roman" pitchFamily="4" charset="0"/>
                <a:ea typeface="ヒラギノ角ゴ Pro W3" pitchFamily="4" charset="-128"/>
                <a:cs typeface="ヒラギノ角ゴ Pro W3" pitchFamily="4" charset="-128"/>
              </a:rPr>
              <a:t>Versatility Action Plan</a:t>
            </a:r>
          </a:p>
          <a:p>
            <a:pPr>
              <a:lnSpc>
                <a:spcPct val="90000"/>
              </a:lnSpc>
            </a:pPr>
            <a:endParaRPr lang="en-US" b="1" i="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Purpose</a:t>
            </a:r>
          </a:p>
          <a:p>
            <a:pPr marL="171450" indent="-171450">
              <a:lnSpc>
                <a:spcPct val="90000"/>
              </a:lnSpc>
              <a:buFont typeface="Wingdings" panose="05000000000000000000" pitchFamily="2" charset="2"/>
              <a:buChar char="§"/>
            </a:pPr>
            <a:r>
              <a:rPr lang="en-US" sz="1100" dirty="0">
                <a:ea typeface="ヒラギノ角ゴ Pro W3" pitchFamily="4" charset="-128"/>
                <a:cs typeface="ヒラギノ角ゴ Pro W3" pitchFamily="4" charset="-128"/>
              </a:rPr>
              <a:t>To develop a specific action plan for increasing your Versatility</a:t>
            </a:r>
            <a:r>
              <a:rPr lang="en-US" dirty="0">
                <a:latin typeface="Times New Roman" pitchFamily="4" charset="0"/>
                <a:ea typeface="ヒラギノ角ゴ Pro W3" pitchFamily="4" charset="-128"/>
                <a:cs typeface="ヒラギノ角ゴ Pro W3" pitchFamily="4" charset="-128"/>
              </a:rPr>
              <a:t>. </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Recommended Time</a:t>
            </a: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30 minutes</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Materials Needed</a:t>
            </a:r>
            <a:endParaRPr lang="en-US" dirty="0">
              <a:latin typeface="Times New Roman" pitchFamily="4" charset="0"/>
              <a:ea typeface="ヒラギノ角ゴ Pro W3" pitchFamily="4" charset="-128"/>
              <a:cs typeface="ヒラギノ角ゴ Pro W3" pitchFamily="4" charset="-128"/>
            </a:endParaRP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Versatility Profile </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Directions</a:t>
            </a:r>
            <a:endParaRPr lang="en-US" dirty="0">
              <a:latin typeface="Times New Roman" pitchFamily="4" charset="0"/>
              <a:ea typeface="ヒラギノ角ゴ Pro W3" pitchFamily="4" charset="-128"/>
              <a:cs typeface="ヒラギノ角ゴ Pro W3" pitchFamily="4" charset="-128"/>
            </a:endParaRP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Read your Versatility profile to understand your behavior.</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Review the strategies provided in the three sections: Ways to Improve Presentation, Ways to Improve Competence, and Ways to Improve Feedback.</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Within each area, decide on one or two specific actions that you will take, and write these down.</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Pair up with another person (or small group) and discuss your plan</a:t>
            </a:r>
            <a:r>
              <a:rPr lang="en-US" sz="1100" kern="1200" dirty="0">
                <a:solidFill>
                  <a:schemeClr val="tx1"/>
                </a:solidFill>
                <a:latin typeface="Times New Roman" pitchFamily="4" charset="0"/>
                <a:ea typeface="ヒラギノ角ゴ Pro W3" pitchFamily="4" charset="-128"/>
                <a:cs typeface="ヒラギノ角ゴ Pro W3" pitchFamily="4" charset="-128"/>
              </a:rPr>
              <a:t>.</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58</a:t>
            </a:fld>
            <a:endParaRPr lang="en-US" dirty="0"/>
          </a:p>
        </p:txBody>
      </p:sp>
    </p:spTree>
    <p:extLst>
      <p:ext uri="{BB962C8B-B14F-4D97-AF65-F5344CB8AC3E}">
        <p14:creationId xmlns:p14="http://schemas.microsoft.com/office/powerpoint/2010/main" val="24621244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1" dirty="0">
                <a:latin typeface="+mj-lt"/>
                <a:ea typeface="ヒラギノ角ゴ Pro W3" pitchFamily="4" charset="-128"/>
                <a:cs typeface="ヒラギノ角ゴ Pro W3" pitchFamily="4" charset="-128"/>
              </a:rPr>
              <a:t>Guidelines for Observing Style</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1" i="0" u="none" strike="noStrike" baseline="0" dirty="0">
              <a:solidFill>
                <a:srgbClr val="000000"/>
              </a:solidFill>
              <a:latin typeface="+mj-lt"/>
            </a:endParaRPr>
          </a:p>
          <a:p>
            <a:pPr>
              <a:lnSpc>
                <a:spcPct val="80000"/>
              </a:lnSpc>
            </a:pPr>
            <a:r>
              <a:rPr lang="en-US" sz="1100" b="1" dirty="0">
                <a:latin typeface="+mj-lt"/>
                <a:ea typeface="ヒラギノ角ゴ Pro W3" pitchFamily="4" charset="-128"/>
                <a:cs typeface="ヒラギノ角ゴ Pro W3" pitchFamily="4" charset="-128"/>
              </a:rPr>
              <a:t>Purpose</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The purpose of this exercise is to familiarize participants with the six rules for identifying another person's SOCIAL STYLE.</a:t>
            </a:r>
          </a:p>
          <a:p>
            <a:pPr>
              <a:lnSpc>
                <a:spcPct val="80000"/>
              </a:lnSpc>
            </a:pPr>
            <a:r>
              <a:rPr lang="en-US" sz="1100" b="1" dirty="0">
                <a:latin typeface="+mj-lt"/>
                <a:ea typeface="ヒラギノ角ゴ Pro W3" pitchFamily="4" charset="-128"/>
                <a:cs typeface="ヒラギノ角ゴ Pro W3" pitchFamily="4" charset="-128"/>
              </a:rPr>
              <a:t>Recommended Time:</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10  minutes</a:t>
            </a:r>
          </a:p>
          <a:p>
            <a:pPr>
              <a:lnSpc>
                <a:spcPct val="80000"/>
              </a:lnSpc>
            </a:pPr>
            <a:r>
              <a:rPr lang="en-US" sz="1100" b="1" dirty="0">
                <a:latin typeface="+mj-lt"/>
                <a:ea typeface="ヒラギノ角ゴ Pro W3" pitchFamily="4" charset="-128"/>
                <a:cs typeface="ヒラギノ角ゴ Pro W3" pitchFamily="4" charset="-128"/>
              </a:rPr>
              <a:t>Materials Needed</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None</a:t>
            </a:r>
          </a:p>
          <a:p>
            <a:pPr>
              <a:lnSpc>
                <a:spcPct val="80000"/>
              </a:lnSpc>
            </a:pPr>
            <a:r>
              <a:rPr lang="en-US" sz="1100" b="1" dirty="0">
                <a:latin typeface="+mj-lt"/>
                <a:ea typeface="ヒラギノ角ゴ Pro W3" pitchFamily="4" charset="-128"/>
                <a:cs typeface="ヒラギノ角ゴ Pro W3" pitchFamily="4" charset="-128"/>
              </a:rPr>
              <a:t>Directions</a:t>
            </a:r>
            <a:endParaRPr lang="en-US" sz="1100" dirty="0">
              <a:latin typeface="+mj-lt"/>
              <a:ea typeface="ヒラギノ角ゴ Pro W3" pitchFamily="4" charset="-128"/>
              <a:cs typeface="ヒラギノ角ゴ Pro W3" pitchFamily="4" charset="-128"/>
            </a:endParaRPr>
          </a:p>
          <a:p>
            <a:r>
              <a:rPr lang="en-US" sz="1100" b="1" i="0" u="none" strike="noStrike" baseline="0" dirty="0">
                <a:solidFill>
                  <a:srgbClr val="000000"/>
                </a:solidFill>
                <a:latin typeface="+mj-lt"/>
              </a:rPr>
              <a:t>SAY </a:t>
            </a:r>
            <a:r>
              <a:rPr lang="en-US" sz="1100" b="0" i="0" u="none" strike="noStrike" baseline="0" dirty="0">
                <a:solidFill>
                  <a:srgbClr val="000000"/>
                </a:solidFill>
                <a:latin typeface="+mj-lt"/>
              </a:rPr>
              <a:t>The more accurately we are able to observe our colleagues’ Styles, the better we will be able to adapt our own behavior to earn greater Versatility. </a:t>
            </a: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ASK </a:t>
            </a:r>
            <a:r>
              <a:rPr lang="en-US" sz="1100" b="0" i="0" u="none" strike="noStrike" baseline="0" dirty="0">
                <a:solidFill>
                  <a:srgbClr val="000000"/>
                </a:solidFill>
                <a:latin typeface="+mj-lt"/>
              </a:rPr>
              <a:t>participants to take notes on ways of implementing the best practices. </a:t>
            </a: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DESCRIBE </a:t>
            </a:r>
            <a:r>
              <a:rPr lang="en-US" sz="1100" b="0" i="0" u="none" strike="noStrike" baseline="0" dirty="0">
                <a:solidFill>
                  <a:srgbClr val="000000"/>
                </a:solidFill>
                <a:latin typeface="+mj-lt"/>
              </a:rPr>
              <a:t>the best practices:</a:t>
            </a:r>
            <a:endParaRPr lang="en-US" sz="1100" dirty="0">
              <a:latin typeface="+mj-lt"/>
            </a:endParaRPr>
          </a:p>
          <a:p>
            <a:pPr marL="228600" indent="-228600">
              <a:spcBef>
                <a:spcPts val="1500"/>
              </a:spcBef>
              <a:spcAft>
                <a:spcPts val="1000"/>
              </a:spcAft>
              <a:buFont typeface="+mj-lt"/>
              <a:buAutoNum type="arabicPeriod"/>
            </a:pPr>
            <a:r>
              <a:rPr lang="en-US" altLang="en-US" sz="1100" dirty="0">
                <a:latin typeface="+mj-lt"/>
              </a:rPr>
              <a:t>Don’t jump to conclusions</a:t>
            </a:r>
          </a:p>
          <a:p>
            <a:pPr marL="228600" indent="-228600">
              <a:spcBef>
                <a:spcPts val="1500"/>
              </a:spcBef>
              <a:spcAft>
                <a:spcPts val="1000"/>
              </a:spcAft>
              <a:buFont typeface="+mj-lt"/>
              <a:buAutoNum type="arabicPeriod"/>
            </a:pPr>
            <a:r>
              <a:rPr lang="en-US" altLang="en-US" sz="1100" dirty="0">
                <a:latin typeface="+mj-lt"/>
              </a:rPr>
              <a:t>Remain objective</a:t>
            </a:r>
          </a:p>
          <a:p>
            <a:pPr marL="228600" indent="-228600">
              <a:spcBef>
                <a:spcPts val="1500"/>
              </a:spcBef>
              <a:spcAft>
                <a:spcPts val="1000"/>
              </a:spcAft>
              <a:buFont typeface="+mj-lt"/>
              <a:buAutoNum type="arabicPeriod"/>
            </a:pPr>
            <a:r>
              <a:rPr lang="en-US" altLang="en-US" sz="1100" dirty="0">
                <a:latin typeface="+mj-lt"/>
              </a:rPr>
              <a:t>Separate Style behavior from someone’s role or position</a:t>
            </a:r>
          </a:p>
          <a:p>
            <a:pPr marL="228600" indent="-228600">
              <a:spcBef>
                <a:spcPts val="1500"/>
              </a:spcBef>
              <a:spcAft>
                <a:spcPts val="1000"/>
              </a:spcAft>
              <a:buFont typeface="+mj-lt"/>
              <a:buAutoNum type="arabicPeriod"/>
            </a:pPr>
            <a:r>
              <a:rPr lang="en-US" altLang="en-US" sz="1100" dirty="0">
                <a:latin typeface="+mj-lt"/>
              </a:rPr>
              <a:t>A moderate amount of stress can clarify someone’s Style</a:t>
            </a:r>
          </a:p>
          <a:p>
            <a:pPr marL="228600" indent="-228600">
              <a:spcBef>
                <a:spcPts val="1500"/>
              </a:spcBef>
              <a:spcAft>
                <a:spcPts val="1000"/>
              </a:spcAft>
              <a:buFont typeface="+mj-lt"/>
              <a:buAutoNum type="arabicPeriod"/>
            </a:pPr>
            <a:r>
              <a:rPr lang="en-US" altLang="en-US" sz="1100" dirty="0">
                <a:latin typeface="+mj-lt"/>
              </a:rPr>
              <a:t>Get out of the way (be an observer)</a:t>
            </a:r>
          </a:p>
          <a:p>
            <a:pPr marL="228600" indent="-228600">
              <a:buFont typeface="+mj-lt"/>
              <a:buAutoNum type="arabicPeriod"/>
            </a:pPr>
            <a:endParaRPr lang="en-US" sz="1100" dirty="0">
              <a:latin typeface="+mj-lt"/>
            </a:endParaRPr>
          </a:p>
          <a:p>
            <a:r>
              <a:rPr lang="en-US" sz="1100" b="1" i="0" u="none" strike="noStrike" baseline="0" dirty="0">
                <a:solidFill>
                  <a:srgbClr val="000000"/>
                </a:solidFill>
                <a:latin typeface="+mj-lt"/>
              </a:rPr>
              <a:t>ASK </a:t>
            </a:r>
            <a:r>
              <a:rPr lang="en-US" sz="1100" b="0" i="0" u="none" strike="noStrike" baseline="0" dirty="0">
                <a:solidFill>
                  <a:srgbClr val="000000"/>
                </a:solidFill>
                <a:latin typeface="+mj-lt"/>
              </a:rPr>
              <a:t>if there are any questions. </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59</a:t>
            </a:fld>
            <a:endParaRPr lang="en-US" dirty="0"/>
          </a:p>
        </p:txBody>
      </p:sp>
    </p:spTree>
    <p:extLst>
      <p:ext uri="{BB962C8B-B14F-4D97-AF65-F5344CB8AC3E}">
        <p14:creationId xmlns:p14="http://schemas.microsoft.com/office/powerpoint/2010/main" val="3806336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1" dirty="0"/>
              <a:t>SAY</a:t>
            </a:r>
            <a:r>
              <a:rPr lang="en-US" dirty="0"/>
              <a:t> We measure observable behavior on two dimensions: Assertiveness and Responsiveness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823516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1" i="1" dirty="0">
                <a:latin typeface="+mj-lt"/>
                <a:ea typeface="ヒラギノ角ゴ Pro W3" pitchFamily="4" charset="-128"/>
                <a:cs typeface="ヒラギノ角ゴ Pro W3" pitchFamily="4" charset="-128"/>
              </a:rPr>
              <a:t>Taking My Growth Action</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200" b="1" i="0" u="none" strike="noStrike" baseline="0" dirty="0">
              <a:solidFill>
                <a:srgbClr val="000000"/>
              </a:solidFill>
              <a:latin typeface="+mj-lt"/>
            </a:endParaRPr>
          </a:p>
          <a:p>
            <a:pPr>
              <a:lnSpc>
                <a:spcPct val="80000"/>
              </a:lnSpc>
            </a:pPr>
            <a:r>
              <a:rPr lang="en-US" sz="1200" b="1" dirty="0">
                <a:latin typeface="+mj-lt"/>
                <a:ea typeface="ヒラギノ角ゴ Pro W3" pitchFamily="4" charset="-128"/>
                <a:cs typeface="ヒラギノ角ゴ Pro W3" pitchFamily="4" charset="-128"/>
              </a:rPr>
              <a:t>Purpose</a:t>
            </a:r>
            <a:endParaRPr lang="en-US" sz="1200" dirty="0">
              <a:latin typeface="+mj-lt"/>
              <a:ea typeface="ヒラギノ角ゴ Pro W3" pitchFamily="4" charset="-128"/>
              <a:cs typeface="ヒラギノ角ゴ Pro W3" pitchFamily="4" charset="-128"/>
            </a:endParaRPr>
          </a:p>
          <a:p>
            <a:pPr marL="285750" indent="-285750" algn="l">
              <a:buFont typeface="Wingdings" panose="05000000000000000000" pitchFamily="2" charset="2"/>
              <a:buChar char="§"/>
            </a:pPr>
            <a:r>
              <a:rPr lang="en-US" sz="1800" b="0" i="0" u="none" strike="noStrike" baseline="0" dirty="0">
                <a:latin typeface="Museo Sans 300" pitchFamily="50" charset="0"/>
              </a:rPr>
              <a:t>To get participants to think about how taking their Growth Action (in specific ways) could help to enhance their effectiveness with a customer</a:t>
            </a:r>
            <a:r>
              <a:rPr lang="en-US" sz="1200" b="0" i="0" u="none" strike="noStrike" baseline="0" dirty="0">
                <a:latin typeface="Museo Sans 300" pitchFamily="50" charset="0"/>
              </a:rPr>
              <a:t>.</a:t>
            </a:r>
          </a:p>
          <a:p>
            <a:pPr algn="l"/>
            <a:endParaRPr lang="en-US" sz="1200" b="0" i="0" u="none" strike="noStrike" baseline="0" dirty="0">
              <a:latin typeface="Museo Sans 500" pitchFamily="50" charset="0"/>
            </a:endParaRPr>
          </a:p>
          <a:p>
            <a:pPr algn="l"/>
            <a:r>
              <a:rPr lang="en-US" sz="1200" b="1" i="0" u="none" strike="noStrike" baseline="0" dirty="0">
                <a:latin typeface="Museo Sans 500" pitchFamily="50" charset="0"/>
              </a:rPr>
              <a:t>Recommended Time</a:t>
            </a:r>
          </a:p>
          <a:p>
            <a:pPr marL="285750" indent="-285750" algn="l">
              <a:buFont typeface="Wingdings" panose="05000000000000000000" pitchFamily="2" charset="2"/>
              <a:buChar char="§"/>
            </a:pPr>
            <a:r>
              <a:rPr lang="en-US" sz="1200" b="0" i="0" u="none" strike="noStrike" baseline="0" dirty="0">
                <a:latin typeface="Museo Sans 300" pitchFamily="50" charset="0"/>
              </a:rPr>
              <a:t>20 minutes</a:t>
            </a:r>
          </a:p>
          <a:p>
            <a:pPr algn="l"/>
            <a:endParaRPr lang="en-US" sz="1200" b="0" i="0" u="none" strike="noStrike" baseline="0" dirty="0">
              <a:latin typeface="Museo Sans 500" pitchFamily="50" charset="0"/>
            </a:endParaRPr>
          </a:p>
          <a:p>
            <a:pPr algn="l"/>
            <a:r>
              <a:rPr lang="en-US" sz="1200" b="1" i="0" u="none" strike="noStrike" baseline="0" dirty="0">
                <a:latin typeface="Museo Sans 500" pitchFamily="50" charset="0"/>
              </a:rPr>
              <a:t>Materials Needed</a:t>
            </a:r>
          </a:p>
          <a:p>
            <a:pPr marL="285750" indent="-285750" algn="l">
              <a:buFont typeface="Wingdings" panose="05000000000000000000" pitchFamily="2" charset="2"/>
              <a:buChar char="§"/>
            </a:pPr>
            <a:r>
              <a:rPr lang="en-US" sz="1200" b="0" i="0" u="none" strike="noStrike" baseline="0" dirty="0">
                <a:latin typeface="Museo Sans 300" pitchFamily="50" charset="0"/>
              </a:rPr>
              <a:t>ISEV Participant Workbook </a:t>
            </a:r>
          </a:p>
          <a:p>
            <a:pPr marL="285750" indent="-285750" algn="l">
              <a:buFont typeface="Wingdings" panose="05000000000000000000" pitchFamily="2" charset="2"/>
              <a:buChar char="§"/>
            </a:pPr>
            <a:r>
              <a:rPr lang="en-US" sz="1200" b="0" i="0" u="none" strike="noStrike" baseline="0" dirty="0">
                <a:latin typeface="Museo Sans 300" pitchFamily="50" charset="0"/>
              </a:rPr>
              <a:t>SOCIAL STYLE Navigator (“Style Estimator”)</a:t>
            </a:r>
          </a:p>
          <a:p>
            <a:pPr algn="l"/>
            <a:endParaRPr lang="en-US" sz="1200" b="0" i="0" u="none" strike="noStrike" baseline="0" dirty="0">
              <a:latin typeface="Museo Sans 500" pitchFamily="50" charset="0"/>
            </a:endParaRPr>
          </a:p>
          <a:p>
            <a:pPr algn="l"/>
            <a:r>
              <a:rPr lang="en-US" sz="1200" b="1" i="0" u="none" strike="noStrike" baseline="0" dirty="0">
                <a:latin typeface="Museo Sans 500" pitchFamily="50" charset="0"/>
              </a:rPr>
              <a:t>Directions</a:t>
            </a:r>
          </a:p>
          <a:p>
            <a:pPr algn="l"/>
            <a:r>
              <a:rPr lang="en-US" sz="1800" b="0" i="0" u="none" strike="noStrike" baseline="0" dirty="0">
                <a:latin typeface="Museo Sans 300" pitchFamily="50" charset="0"/>
              </a:rPr>
              <a:t>1. Ask participants to estimate the Style of a </a:t>
            </a:r>
            <a:r>
              <a:rPr lang="en-US" sz="1800" dirty="0"/>
              <a:t>customer</a:t>
            </a:r>
            <a:r>
              <a:rPr lang="en-US" sz="1800" b="0" i="0" u="none" strike="noStrike" baseline="0" dirty="0">
                <a:latin typeface="Museo Sans 300" pitchFamily="50" charset="0"/>
              </a:rPr>
              <a:t>. This can be done using the “Style Estimator” of the SOCIAL STYLE Navigator. If participants don’t have online access, they can refer to the graphic on page 12 of the Participant Workbook  for help in determining the customer’s Style.</a:t>
            </a:r>
          </a:p>
          <a:p>
            <a:pPr algn="l"/>
            <a:endParaRPr lang="en-US" sz="1800" b="0" i="0" u="none" strike="noStrike" baseline="0" dirty="0">
              <a:latin typeface="Museo Sans 300" pitchFamily="50" charset="0"/>
            </a:endParaRPr>
          </a:p>
          <a:p>
            <a:pPr algn="l"/>
            <a:r>
              <a:rPr lang="en-US" sz="1800" b="0" i="0" u="none" strike="noStrike" baseline="0" dirty="0">
                <a:latin typeface="Museo Sans 300" pitchFamily="50" charset="0"/>
              </a:rPr>
              <a:t>3. After about five minutes, ask for volunteers to identify their Style and, specifically, how they thought they could take their growth action with the customer.</a:t>
            </a:r>
          </a:p>
          <a:p>
            <a:pPr algn="l"/>
            <a:endParaRPr lang="en-US" sz="1800" b="0" i="0" u="none" strike="noStrike" baseline="0" dirty="0">
              <a:latin typeface="Museo Sans 300" pitchFamily="50" charset="0"/>
            </a:endParaRPr>
          </a:p>
          <a:p>
            <a:pPr algn="l"/>
            <a:r>
              <a:rPr lang="en-US" sz="1800" b="0" i="0" u="none" strike="noStrike" baseline="0" dirty="0">
                <a:latin typeface="Museo Sans 300" pitchFamily="50" charset="0"/>
              </a:rPr>
              <a:t>4. Ask participants why taking the growth action they identified would be particularly effective with the Style of the customer they selected.</a:t>
            </a:r>
          </a:p>
          <a:p>
            <a:pPr algn="l"/>
            <a:endParaRPr lang="en-US" sz="1800" b="0" i="0" u="none" strike="noStrike" baseline="0" dirty="0">
              <a:latin typeface="Museo Sans 300" pitchFamily="50" charset="0"/>
            </a:endParaRPr>
          </a:p>
          <a:p>
            <a:pPr algn="l"/>
            <a:r>
              <a:rPr lang="en-US" sz="1800" b="0" i="0" u="none" strike="noStrike" baseline="0" dirty="0">
                <a:latin typeface="Museo Sans 300" pitchFamily="50" charset="0"/>
              </a:rPr>
              <a:t>5. Provide feedback to participants based on the specifics of the action they identified.</a:t>
            </a:r>
          </a:p>
          <a:p>
            <a:pPr algn="l"/>
            <a:endParaRPr lang="en-US" sz="1800" b="0" i="0" u="none" strike="noStrike" baseline="0" dirty="0">
              <a:latin typeface="Museo Sans 300" pitchFamily="50" charset="0"/>
            </a:endParaRPr>
          </a:p>
          <a:p>
            <a:pPr algn="l"/>
            <a:endParaRPr lang="en-US" sz="1800" b="0" i="0" u="none" strike="noStrike" baseline="0" dirty="0">
              <a:latin typeface="Museo Sans 300" pitchFamily="50" charset="0"/>
            </a:endParaRPr>
          </a:p>
          <a:p>
            <a:pPr algn="l"/>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60</a:t>
            </a:fld>
            <a:endParaRPr lang="en-US" dirty="0"/>
          </a:p>
        </p:txBody>
      </p:sp>
    </p:spTree>
    <p:extLst>
      <p:ext uri="{BB962C8B-B14F-4D97-AF65-F5344CB8AC3E}">
        <p14:creationId xmlns:p14="http://schemas.microsoft.com/office/powerpoint/2010/main" val="8454725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0"/>
            <a:ext cx="6861175" cy="3859213"/>
          </a:xfrm>
        </p:spPr>
      </p:sp>
      <p:sp>
        <p:nvSpPr>
          <p:cNvPr id="3" name="Notes Placeholder 2"/>
          <p:cNvSpPr>
            <a:spLocks noGrp="1"/>
          </p:cNvSpPr>
          <p:nvPr>
            <p:ph type="body" idx="1"/>
          </p:nvPr>
        </p:nvSpPr>
        <p:spPr>
          <a:xfrm>
            <a:off x="486211" y="4637088"/>
            <a:ext cx="6071532" cy="777874"/>
          </a:xfrm>
        </p:spPr>
        <p:txBody>
          <a:bodyPr/>
          <a:lstStyle/>
          <a:p>
            <a:pPr marL="0" indent="0" algn="l">
              <a:buFont typeface="Wingdings" panose="05000000000000000000" pitchFamily="2" charset="2"/>
              <a:buNone/>
            </a:pPr>
            <a:endParaRPr lang="en-US" sz="1800" b="0" i="0" u="none" strike="noStrike" baseline="0" dirty="0">
              <a:latin typeface="Museo Sans 300" pitchFamily="50" charset="0"/>
            </a:endParaRPr>
          </a:p>
          <a:p>
            <a:pPr marL="0" indent="0" algn="l">
              <a:buFont typeface="Wingdings" panose="05000000000000000000" pitchFamily="2" charset="2"/>
              <a:buNone/>
            </a:pPr>
            <a:endParaRPr lang="en-US" sz="1800" b="0" i="0" u="none" strike="noStrike" baseline="0" dirty="0">
              <a:latin typeface="Museo 700" pitchFamily="50" charset="0"/>
            </a:endParaRPr>
          </a:p>
        </p:txBody>
      </p:sp>
      <p:sp>
        <p:nvSpPr>
          <p:cNvPr id="4" name="Header Placeholder 3"/>
          <p:cNvSpPr>
            <a:spLocks noGrp="1"/>
          </p:cNvSpPr>
          <p:nvPr>
            <p:ph type="hdr" sz="quarter"/>
          </p:nvPr>
        </p:nvSpPr>
        <p:spPr>
          <a:xfrm>
            <a:off x="486211" y="3859213"/>
            <a:ext cx="6071532" cy="777874"/>
          </a:xfrm>
        </p:spPr>
        <p:txBody>
          <a:bodyPr/>
          <a:lstStyle/>
          <a:p>
            <a:r>
              <a:rPr lang="en-US" sz="2400" dirty="0"/>
              <a:t>Tracom SOCIAL STYLE</a:t>
            </a:r>
            <a:br>
              <a:rPr lang="en-US" sz="2400" dirty="0"/>
            </a:br>
            <a:r>
              <a:rPr lang="en-US" sz="2400" dirty="0"/>
              <a:t>Participant’s Manual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graphicFrame>
        <p:nvGraphicFramePr>
          <p:cNvPr id="7" name="Table 7">
            <a:extLst>
              <a:ext uri="{FF2B5EF4-FFF2-40B4-BE49-F238E27FC236}">
                <a16:creationId xmlns:a16="http://schemas.microsoft.com/office/drawing/2014/main" id="{83D1864B-465E-4C26-BD3C-19CD9CAF0C26}"/>
              </a:ext>
            </a:extLst>
          </p:cNvPr>
          <p:cNvGraphicFramePr>
            <a:graphicFrameLocks noGrp="1"/>
          </p:cNvGraphicFramePr>
          <p:nvPr>
            <p:extLst>
              <p:ext uri="{D42A27DB-BD31-4B8C-83A1-F6EECF244321}">
                <p14:modId xmlns:p14="http://schemas.microsoft.com/office/powerpoint/2010/main" val="265762289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
        <p:nvSpPr>
          <p:cNvPr id="8" name="TextBox 7">
            <a:extLst>
              <a:ext uri="{FF2B5EF4-FFF2-40B4-BE49-F238E27FC236}">
                <a16:creationId xmlns:a16="http://schemas.microsoft.com/office/drawing/2014/main" id="{1DA897C2-9DED-4133-AE4D-8F60560A7C23}"/>
              </a:ext>
            </a:extLst>
          </p:cNvPr>
          <p:cNvSpPr txBox="1"/>
          <p:nvPr/>
        </p:nvSpPr>
        <p:spPr>
          <a:xfrm>
            <a:off x="6858000" y="6724650"/>
            <a:ext cx="3403496" cy="1200329"/>
          </a:xfrm>
          <a:prstGeom prst="rect">
            <a:avLst/>
          </a:prstGeom>
          <a:noFill/>
        </p:spPr>
        <p:txBody>
          <a:bodyPr wrap="none" rtlCol="0">
            <a:spAutoFit/>
          </a:bodyPr>
          <a:lstStyle/>
          <a:p>
            <a:r>
              <a:rPr lang="en-US" dirty="0"/>
              <a:t>&lt;&lt;Copy and paste this table to</a:t>
            </a:r>
            <a:br>
              <a:rPr lang="en-US" dirty="0"/>
            </a:br>
            <a:r>
              <a:rPr lang="en-US" dirty="0"/>
              <a:t>notes pages on which you want</a:t>
            </a:r>
            <a:br>
              <a:rPr lang="en-US" dirty="0"/>
            </a:br>
            <a:r>
              <a:rPr lang="en-US" dirty="0"/>
              <a:t>participants to be able to take</a:t>
            </a:r>
            <a:br>
              <a:rPr lang="en-US" dirty="0"/>
            </a:br>
            <a:r>
              <a:rPr lang="en-US" dirty="0"/>
              <a:t>notes</a:t>
            </a:r>
          </a:p>
        </p:txBody>
      </p:sp>
    </p:spTree>
    <p:extLst>
      <p:ext uri="{BB962C8B-B14F-4D97-AF65-F5344CB8AC3E}">
        <p14:creationId xmlns:p14="http://schemas.microsoft.com/office/powerpoint/2010/main" val="3639650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 (Workbook, pages 8-9)</a:t>
            </a:r>
          </a:p>
          <a:p>
            <a:pPr algn="l"/>
            <a:endParaRPr lang="en-US" sz="1100" b="0" i="0" u="none" strike="noStrike" baseline="0" dirty="0">
              <a:latin typeface="Museo-700"/>
            </a:endParaRPr>
          </a:p>
          <a:p>
            <a:pPr algn="l"/>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pages 8 and 9 of the Participant Workbook.</a:t>
            </a:r>
          </a:p>
          <a:p>
            <a:pPr algn="l"/>
            <a:endParaRPr lang="en-US" sz="1100" b="0" i="0" u="none" strike="noStrike" baseline="0" dirty="0">
              <a:latin typeface="MuseoSans-30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To become more effective with others, we follow a behavioral model. There are two dimensions of behavior that define SOCIAL STYLE: Assertiveness and Responsiveness.</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the degree to which we ask or tell when interacting with others. The two anchors for Assertiveness are </a:t>
            </a:r>
            <a:r>
              <a:rPr lang="en-US" sz="1100" b="1" dirty="0">
                <a:solidFill>
                  <a:srgbClr val="000000"/>
                </a:solidFill>
                <a:latin typeface="+mn-lt"/>
              </a:rPr>
              <a:t>Ask </a:t>
            </a:r>
            <a:r>
              <a:rPr lang="en-US" sz="1100" dirty="0">
                <a:solidFill>
                  <a:srgbClr val="000000"/>
                </a:solidFill>
                <a:latin typeface="Arial" panose="020B0604020202020204" pitchFamily="34" charset="0"/>
              </a:rPr>
              <a:t>on the left side of the continuum and </a:t>
            </a:r>
            <a:r>
              <a:rPr lang="en-US" sz="1100" b="1" dirty="0">
                <a:solidFill>
                  <a:srgbClr val="000000"/>
                </a:solidFill>
                <a:latin typeface="+mn-lt"/>
              </a:rPr>
              <a:t>Tell </a:t>
            </a:r>
            <a:r>
              <a:rPr lang="en-US" sz="1100" dirty="0">
                <a:solidFill>
                  <a:srgbClr val="000000"/>
                </a:solidFill>
                <a:latin typeface="Arial" panose="020B0604020202020204" pitchFamily="34" charset="0"/>
              </a:rPr>
              <a:t>on the right side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a measurement of how we try to influence others to take action. If you are more “Tell” Assertive, you state your opinions directly. You tend to declare your viewpoints and try to direct the actions of others.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“Let’s have lunch today!”</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“Ask” Assertive, you tend to be more cautious and reserved about sharing your opinions. You attempt to influence others in a more quiet, low-key, questioning manner.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“Would you like to have lunch with me today?”</a:t>
            </a:r>
          </a:p>
          <a:p>
            <a:endParaRPr lang="en-US" sz="1100" dirty="0">
              <a:solidFill>
                <a:srgbClr val="000000"/>
              </a:solidFill>
              <a:latin typeface="Arial" panose="020B0604020202020204" pitchFamily="34"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7</a:t>
            </a:fld>
            <a:endParaRPr lang="en-US" dirty="0"/>
          </a:p>
        </p:txBody>
      </p:sp>
    </p:spTree>
    <p:extLst>
      <p:ext uri="{BB962C8B-B14F-4D97-AF65-F5344CB8AC3E}">
        <p14:creationId xmlns:p14="http://schemas.microsoft.com/office/powerpoint/2010/main" val="3059706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dirty="0">
                <a:solidFill>
                  <a:srgbClr val="000000"/>
                </a:solidFill>
                <a:latin typeface="Arial" panose="020B0604020202020204" pitchFamily="34" charset="0"/>
              </a:rPr>
              <a:t>3 MINUTES</a:t>
            </a:r>
            <a:endParaRPr lang="en-US" sz="1100" b="1" i="0" u="none" strike="noStrike" baseline="0" dirty="0">
              <a:latin typeface="+mj-lt"/>
            </a:endParaRP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Assertiveness scale helps predict a person’s behavior because it represents a “theme” or typical pattern. There are verbal and non-verbal clues to indicate a person’s Assertiveness.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indicators of Assertiveness: </a:t>
            </a:r>
          </a:p>
          <a:p>
            <a:endParaRPr lang="en-US" sz="1100" b="1" dirty="0">
              <a:solidFill>
                <a:srgbClr val="000000"/>
              </a:solidFill>
              <a:latin typeface="+mn-lt"/>
            </a:endParaRPr>
          </a:p>
          <a:p>
            <a:r>
              <a:rPr lang="en-US" sz="1100" b="1" dirty="0">
                <a:solidFill>
                  <a:srgbClr val="000000"/>
                </a:solidFill>
                <a:latin typeface="+mn-lt"/>
              </a:rPr>
              <a:t>Verbal: </a:t>
            </a:r>
            <a:r>
              <a:rPr lang="en-US" sz="1100" dirty="0">
                <a:solidFill>
                  <a:srgbClr val="000000"/>
                </a:solidFill>
                <a:latin typeface="Arial" panose="020B0604020202020204" pitchFamily="34" charset="0"/>
              </a:rPr>
              <a:t>Ask-Assertive individuals use a slower pace, less quantity (fewer words), and quieter volume. Tell-Assertive individuals use a faster pace, talk more, and a louder volume. </a:t>
            </a:r>
          </a:p>
          <a:p>
            <a:endParaRPr lang="en-US" sz="1100" b="1" dirty="0">
              <a:solidFill>
                <a:srgbClr val="000000"/>
              </a:solidFill>
              <a:latin typeface="+mn-lt"/>
            </a:endParaRPr>
          </a:p>
          <a:p>
            <a:r>
              <a:rPr lang="en-US" sz="1100" b="1" dirty="0">
                <a:solidFill>
                  <a:srgbClr val="000000"/>
                </a:solidFill>
                <a:latin typeface="+mn-lt"/>
              </a:rPr>
              <a:t>Non-Verbal: </a:t>
            </a:r>
            <a:r>
              <a:rPr lang="en-US" sz="1100" dirty="0">
                <a:solidFill>
                  <a:srgbClr val="000000"/>
                </a:solidFill>
                <a:latin typeface="Arial" panose="020B0604020202020204" pitchFamily="34" charset="0"/>
              </a:rPr>
              <a:t>Ask-Assertive individuals show relaxed hands and gestures, lean back, and use less direct eye contact. Tell-Assertive individuals have a directive use of hands, lean forward, and use more direct eye contact. </a:t>
            </a:r>
          </a:p>
          <a:p>
            <a:endParaRPr lang="en-US" sz="1100" dirty="0">
              <a:solidFill>
                <a:srgbClr val="000000"/>
              </a:solidFill>
              <a:latin typeface="Arial" panose="020B0604020202020204" pitchFamily="34" charset="0"/>
            </a:endParaRPr>
          </a:p>
          <a:p>
            <a:pPr algn="l"/>
            <a:r>
              <a:rPr lang="en-US" sz="1100" b="1" i="0" u="none" strike="noStrike" baseline="0" dirty="0">
                <a:latin typeface="+mj-lt"/>
              </a:rPr>
              <a:t>Optional Exercise: Do You Ask or Tell?</a:t>
            </a:r>
          </a:p>
          <a:p>
            <a:pPr marL="171450" indent="-171450" algn="l">
              <a:buFont typeface="Wingdings" panose="05000000000000000000" pitchFamily="2" charset="2"/>
              <a:buChar char="§"/>
            </a:pPr>
            <a:r>
              <a:rPr lang="en-US" sz="1100" b="1" i="0" u="none" strike="noStrike" baseline="0" dirty="0">
                <a:latin typeface="+mj-lt"/>
              </a:rPr>
              <a:t>ASK</a:t>
            </a:r>
            <a:r>
              <a:rPr lang="en-US" sz="1100" b="0" i="0" u="none" strike="noStrike" baseline="0" dirty="0">
                <a:latin typeface="+mj-lt"/>
              </a:rPr>
              <a:t> participants to chat whether they see themselves as more asking or more telling, and to give examples of why they see themselves this way.</a:t>
            </a:r>
          </a:p>
          <a:p>
            <a:pPr marL="171450" indent="-171450" algn="l">
              <a:buFont typeface="Wingdings" panose="05000000000000000000" pitchFamily="2" charset="2"/>
              <a:buChar char="§"/>
            </a:pPr>
            <a:endParaRPr lang="en-US" sz="1100" b="0" i="0" u="none" strike="noStrike" baseline="0" dirty="0">
              <a:latin typeface="+mj-lt"/>
            </a:endParaRPr>
          </a:p>
          <a:p>
            <a:pPr algn="l">
              <a:buFontTx/>
              <a:buNone/>
            </a:pPr>
            <a:r>
              <a:rPr lang="en-US" sz="1100" b="1" i="0" u="none" strike="noStrike" baseline="0" dirty="0">
                <a:latin typeface="+mj-lt"/>
              </a:rPr>
              <a:t>In-person activity:</a:t>
            </a:r>
          </a:p>
          <a:p>
            <a:pPr algn="l">
              <a:buFontTx/>
              <a:buNone/>
            </a:pPr>
            <a:r>
              <a:rPr lang="en-US" sz="1100" b="0" i="0" u="none" strike="noStrike" baseline="0" dirty="0">
                <a:latin typeface="+mj-lt"/>
              </a:rPr>
              <a:t>1. </a:t>
            </a:r>
            <a:r>
              <a:rPr lang="en-US" sz="1100" b="1" i="0" u="none" strike="noStrike" baseline="0" dirty="0">
                <a:latin typeface="+mj-lt"/>
              </a:rPr>
              <a:t>ASK</a:t>
            </a:r>
            <a:r>
              <a:rPr lang="en-US" sz="1100" b="0" i="0" u="none" strike="noStrike" baseline="0" dirty="0">
                <a:latin typeface="+mj-lt"/>
              </a:rPr>
              <a:t> participants to go toward either the left side or right side of the room to indicate whether they see themselves as “more asking” (left) or “more telling” (right).</a:t>
            </a:r>
          </a:p>
          <a:p>
            <a:pPr algn="l">
              <a:buFontTx/>
              <a:buNone/>
            </a:pPr>
            <a:r>
              <a:rPr lang="en-US" sz="1100" b="0" i="0" u="none" strike="noStrike" baseline="0" dirty="0">
                <a:latin typeface="+mj-lt"/>
              </a:rPr>
              <a:t>2. </a:t>
            </a:r>
            <a:r>
              <a:rPr lang="en-US" sz="1100" b="1" i="0" u="none" strike="noStrike" baseline="0" dirty="0">
                <a:latin typeface="+mj-lt"/>
              </a:rPr>
              <a:t>ASK</a:t>
            </a:r>
            <a:r>
              <a:rPr lang="en-US" sz="1100" b="0" i="0" u="none" strike="noStrike" baseline="0" dirty="0">
                <a:latin typeface="+mj-lt"/>
              </a:rPr>
              <a:t> participants to introduce themselves to people around them and to share examples of what they feel makes them more asking or more telling.</a:t>
            </a:r>
          </a:p>
          <a:p>
            <a:pPr algn="l">
              <a:buFontTx/>
              <a:buNone/>
            </a:pPr>
            <a:r>
              <a:rPr lang="en-US" sz="1100" b="0" i="0" u="none" strike="noStrike" baseline="0" dirty="0">
                <a:latin typeface="+mj-lt"/>
              </a:rPr>
              <a:t>3. </a:t>
            </a:r>
            <a:r>
              <a:rPr lang="en-US" sz="1100" b="1" i="0" u="none" strike="noStrike" baseline="0" dirty="0">
                <a:latin typeface="+mj-lt"/>
              </a:rPr>
              <a:t>ASK</a:t>
            </a:r>
            <a:r>
              <a:rPr lang="en-US" sz="1100" b="0" i="0" u="none" strike="noStrike" baseline="0" dirty="0">
                <a:latin typeface="+mj-lt"/>
              </a:rPr>
              <a:t> participants to validate their self-assessment based on whether they asked questions or made statements during their discussions. (Ask Assertive individuals will tend to ask more questions; Tell Assertive individuals will tend to make more statements).</a:t>
            </a:r>
          </a:p>
          <a:p>
            <a:pPr algn="l">
              <a:buFontTx/>
              <a:buNone/>
            </a:pPr>
            <a:r>
              <a:rPr lang="en-US" sz="1100" b="0" i="0" u="none" strike="noStrike" baseline="0" dirty="0">
                <a:latin typeface="+mj-lt"/>
              </a:rPr>
              <a:t>4. </a:t>
            </a:r>
            <a:r>
              <a:rPr lang="en-US" sz="1100" b="1" i="0" u="none" strike="noStrike" baseline="0" dirty="0">
                <a:latin typeface="+mj-lt"/>
              </a:rPr>
              <a:t>ASK</a:t>
            </a:r>
            <a:r>
              <a:rPr lang="en-US" sz="1100" b="0" i="0" u="none" strike="noStrike" baseline="0" dirty="0">
                <a:latin typeface="+mj-lt"/>
              </a:rPr>
              <a:t> if anyone feels as though they might have gone to the wrong place.</a:t>
            </a:r>
          </a:p>
          <a:p>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8</a:t>
            </a:fld>
            <a:endParaRPr lang="en-US" dirty="0"/>
          </a:p>
        </p:txBody>
      </p:sp>
      <p:graphicFrame>
        <p:nvGraphicFramePr>
          <p:cNvPr id="8" name="Table 7">
            <a:extLst>
              <a:ext uri="{FF2B5EF4-FFF2-40B4-BE49-F238E27FC236}">
                <a16:creationId xmlns:a16="http://schemas.microsoft.com/office/drawing/2014/main" id="{02FE0031-053F-48F4-AE9D-851D4D6996AB}"/>
              </a:ext>
            </a:extLst>
          </p:cNvPr>
          <p:cNvGraphicFramePr>
            <a:graphicFrameLocks noGrp="1"/>
          </p:cNvGraphicFramePr>
          <p:nvPr>
            <p:extLst>
              <p:ext uri="{D42A27DB-BD31-4B8C-83A1-F6EECF244321}">
                <p14:modId xmlns:p14="http://schemas.microsoft.com/office/powerpoint/2010/main" val="1571928766"/>
              </p:ext>
            </p:extLst>
          </p:nvPr>
        </p:nvGraphicFramePr>
        <p:xfrm>
          <a:off x="518159" y="6255025"/>
          <a:ext cx="6476300" cy="2749437"/>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05493">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798744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 (Workbook, pages 10-11)</a:t>
            </a:r>
          </a:p>
          <a:p>
            <a:pPr algn="l"/>
            <a:endParaRPr lang="en-US" sz="1100" b="0" i="0" u="none" strike="noStrike" baseline="0" dirty="0">
              <a:latin typeface="Museo-700"/>
            </a:endParaRPr>
          </a:p>
          <a:p>
            <a:pPr algn="l"/>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pages 10 and 11 of the Participant Workbook.</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the degree to which people tend to control (don’t outwardly display emotions) or emote (outwardly display emotions).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The two anchors are </a:t>
            </a:r>
            <a:r>
              <a:rPr lang="en-US" sz="1100" b="1" dirty="0">
                <a:solidFill>
                  <a:srgbClr val="000000"/>
                </a:solidFill>
                <a:latin typeface="+mn-lt"/>
              </a:rPr>
              <a:t>Controls </a:t>
            </a:r>
            <a:r>
              <a:rPr lang="en-US" sz="1100" dirty="0">
                <a:solidFill>
                  <a:srgbClr val="000000"/>
                </a:solidFill>
                <a:latin typeface="Arial" panose="020B0604020202020204" pitchFamily="34" charset="0"/>
              </a:rPr>
              <a:t>on the top of the continuum and </a:t>
            </a:r>
            <a:r>
              <a:rPr lang="en-US" sz="1100" b="1" dirty="0">
                <a:solidFill>
                  <a:srgbClr val="000000"/>
                </a:solidFill>
                <a:latin typeface="+mn-lt"/>
              </a:rPr>
              <a:t>Emotes </a:t>
            </a:r>
            <a:r>
              <a:rPr lang="en-US" sz="1100" dirty="0">
                <a:solidFill>
                  <a:srgbClr val="000000"/>
                </a:solidFill>
                <a:latin typeface="Arial" panose="020B0604020202020204" pitchFamily="34" charset="0"/>
              </a:rPr>
              <a:t>on the bottom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Responsiveness is also the extent to which you react to emotional appeals or displays. </a:t>
            </a:r>
          </a:p>
          <a:p>
            <a:endParaRPr lang="en-US" sz="1100" b="1"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control your emotions, you usually don’t react to emotional appeals and are more likely to focus on ideas, data, and tasks. You are less likely to share your feelings publicly.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emoting, you share and display your emotions with others. You are more likely to respond to emotional appeals and displays from others.</a:t>
            </a:r>
          </a:p>
          <a:p>
            <a:endParaRPr lang="en-US" sz="1100" dirty="0">
              <a:solidFill>
                <a:schemeClr val="tx2"/>
              </a:solidFill>
            </a:endParaRPr>
          </a:p>
          <a:p>
            <a:endParaRPr lang="en-US" sz="1100" dirty="0">
              <a:solidFill>
                <a:schemeClr val="tx2"/>
              </a:solidFill>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9</a:t>
            </a:fld>
            <a:endParaRPr lang="en-US" dirty="0"/>
          </a:p>
        </p:txBody>
      </p:sp>
      <p:graphicFrame>
        <p:nvGraphicFramePr>
          <p:cNvPr id="7" name="Table 7">
            <a:extLst>
              <a:ext uri="{FF2B5EF4-FFF2-40B4-BE49-F238E27FC236}">
                <a16:creationId xmlns:a16="http://schemas.microsoft.com/office/drawing/2014/main" id="{CA97944D-0BB7-4E45-B17B-486788F7A2FB}"/>
              </a:ext>
            </a:extLst>
          </p:cNvPr>
          <p:cNvGraphicFramePr>
            <a:graphicFrameLocks noGrp="1"/>
          </p:cNvGraphicFramePr>
          <p:nvPr>
            <p:extLst>
              <p:ext uri="{D42A27DB-BD31-4B8C-83A1-F6EECF244321}">
                <p14:modId xmlns:p14="http://schemas.microsoft.com/office/powerpoint/2010/main" val="735079250"/>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651763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2.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4.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5.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sv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png"/><Relationship Id="rId7"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 Id="rId9"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25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5ECD786-544B-463B-BA1B-CD444E2FFE67}"/>
              </a:ext>
            </a:extLst>
          </p:cNvPr>
          <p:cNvGrpSpPr/>
          <p:nvPr userDrawn="1"/>
        </p:nvGrpSpPr>
        <p:grpSpPr>
          <a:xfrm>
            <a:off x="6426210" y="0"/>
            <a:ext cx="5765790" cy="6859964"/>
            <a:chOff x="6426210" y="0"/>
            <a:chExt cx="5765790" cy="6859964"/>
          </a:xfrm>
        </p:grpSpPr>
        <p:pic>
          <p:nvPicPr>
            <p:cNvPr id="37" name="Picture 36" descr="Two people looking at a computer  Description automatically generated with medium confidence">
              <a:extLst>
                <a:ext uri="{FF2B5EF4-FFF2-40B4-BE49-F238E27FC236}">
                  <a16:creationId xmlns:a16="http://schemas.microsoft.com/office/drawing/2014/main" id="{997B3C71-EB63-4916-A3F0-2C720A785B2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  Description automatically generated with low confidence">
              <a:extLst>
                <a:ext uri="{FF2B5EF4-FFF2-40B4-BE49-F238E27FC236}">
                  <a16:creationId xmlns:a16="http://schemas.microsoft.com/office/drawing/2014/main" id="{CAD537CE-F658-4053-8D6E-FA1E34D106D6}"/>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51" name="Picture 50" descr="A group of people in a meeting  Description automatically generated">
              <a:extLst>
                <a:ext uri="{FF2B5EF4-FFF2-40B4-BE49-F238E27FC236}">
                  <a16:creationId xmlns:a16="http://schemas.microsoft.com/office/drawing/2014/main" id="{12BA043E-22E9-4316-B6BF-DF2D148D1E24}"/>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16" name="Group 15">
            <a:extLst>
              <a:ext uri="{FF2B5EF4-FFF2-40B4-BE49-F238E27FC236}">
                <a16:creationId xmlns:a16="http://schemas.microsoft.com/office/drawing/2014/main" id="{F3A896B6-5362-4A06-9754-5D045C670CF6}"/>
              </a:ext>
            </a:extLst>
          </p:cNvPr>
          <p:cNvGrpSpPr/>
          <p:nvPr userDrawn="1"/>
        </p:nvGrpSpPr>
        <p:grpSpPr>
          <a:xfrm>
            <a:off x="5695097" y="-864822"/>
            <a:ext cx="7667386" cy="7729121"/>
            <a:chOff x="5695097" y="-855610"/>
            <a:chExt cx="7667386" cy="7729121"/>
          </a:xfrm>
        </p:grpSpPr>
        <p:sp>
          <p:nvSpPr>
            <p:cNvPr id="26" name="Right Triangle 25">
              <a:extLst>
                <a:ext uri="{FF2B5EF4-FFF2-40B4-BE49-F238E27FC236}">
                  <a16:creationId xmlns:a16="http://schemas.microsoft.com/office/drawing/2014/main" id="{9187287F-B68F-4C7B-BD73-213B1DC7E1AA}"/>
                </a:ext>
              </a:extLst>
            </p:cNvPr>
            <p:cNvSpPr/>
            <p:nvPr userDrawn="1"/>
          </p:nvSpPr>
          <p:spPr>
            <a:xfrm flipH="1">
              <a:off x="6985000" y="1848640"/>
              <a:ext cx="5207000" cy="500936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94BF35EA-313A-4710-9A28-16D6E0A666DA}"/>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7" name="Freeform: Shape 26">
              <a:extLst>
                <a:ext uri="{FF2B5EF4-FFF2-40B4-BE49-F238E27FC236}">
                  <a16:creationId xmlns:a16="http://schemas.microsoft.com/office/drawing/2014/main" id="{CDFA167D-E2C7-4111-8A04-A0C1AE089677}"/>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1" name="Right Triangle 40">
              <a:extLst>
                <a:ext uri="{FF2B5EF4-FFF2-40B4-BE49-F238E27FC236}">
                  <a16:creationId xmlns:a16="http://schemas.microsoft.com/office/drawing/2014/main" id="{DCB1BC7D-7122-464E-8884-F596B37EE597}"/>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2" name="Right Triangle 41">
              <a:extLst>
                <a:ext uri="{FF2B5EF4-FFF2-40B4-BE49-F238E27FC236}">
                  <a16:creationId xmlns:a16="http://schemas.microsoft.com/office/drawing/2014/main" id="{D5DEE924-F712-4103-AAEA-2B2115946FAE}"/>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3" name="Freeform: Shape 42">
              <a:extLst>
                <a:ext uri="{FF2B5EF4-FFF2-40B4-BE49-F238E27FC236}">
                  <a16:creationId xmlns:a16="http://schemas.microsoft.com/office/drawing/2014/main" id="{E2A31337-1C29-4767-9A73-31895B3D9832}"/>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4" name="Freeform: Shape 43">
              <a:extLst>
                <a:ext uri="{FF2B5EF4-FFF2-40B4-BE49-F238E27FC236}">
                  <a16:creationId xmlns:a16="http://schemas.microsoft.com/office/drawing/2014/main" id="{D07081F9-890C-413D-84E7-DE0E952789D1}"/>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6" name="Freeform: Shape 45">
              <a:extLst>
                <a:ext uri="{FF2B5EF4-FFF2-40B4-BE49-F238E27FC236}">
                  <a16:creationId xmlns:a16="http://schemas.microsoft.com/office/drawing/2014/main" id="{F6C2EB69-A304-4B59-AA94-B6EB7FE18745}"/>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7" name="Right Triangle 48">
              <a:extLst>
                <a:ext uri="{FF2B5EF4-FFF2-40B4-BE49-F238E27FC236}">
                  <a16:creationId xmlns:a16="http://schemas.microsoft.com/office/drawing/2014/main" id="{D7E9B323-217E-4348-A5F5-3078C25B3A3E}"/>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9" name="Right Triangle 48">
              <a:extLst>
                <a:ext uri="{FF2B5EF4-FFF2-40B4-BE49-F238E27FC236}">
                  <a16:creationId xmlns:a16="http://schemas.microsoft.com/office/drawing/2014/main" id="{36442F45-2B0B-46E6-B7B3-DA257FAE3D8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6C56268D-4515-4735-A13D-9342927B1D01}"/>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sp>
        <p:nvSpPr>
          <p:cNvPr id="4" name="Date Placeholder 3">
            <a:extLst>
              <a:ext uri="{FF2B5EF4-FFF2-40B4-BE49-F238E27FC236}">
                <a16:creationId xmlns:a16="http://schemas.microsoft.com/office/drawing/2014/main" id="{B7BE2C5B-BBFA-4F18-9678-1E05C657BAD5}"/>
              </a:ext>
            </a:extLst>
          </p:cNvPr>
          <p:cNvSpPr>
            <a:spLocks noGrp="1"/>
          </p:cNvSpPr>
          <p:nvPr userDrawn="1">
            <p:ph type="dt" sz="half" idx="10"/>
          </p:nvPr>
        </p:nvSpPr>
        <p:spPr>
          <a:xfrm>
            <a:off x="228600" y="7108825"/>
            <a:ext cx="2743200" cy="365125"/>
          </a:xfrm>
        </p:spPr>
        <p:txBody>
          <a:bodyPr/>
          <a:lstStyle/>
          <a:p>
            <a:fld id="{4B3D79BB-02F3-4180-8D63-DBD44EB191DA}" type="datetime1">
              <a:rPr lang="en-US" smtClean="0"/>
              <a:t>7/17/2023</a:t>
            </a:fld>
            <a:endParaRPr lang="en-US"/>
          </a:p>
        </p:txBody>
      </p:sp>
      <p:sp>
        <p:nvSpPr>
          <p:cNvPr id="12" name="Footer Placeholder 11">
            <a:extLst>
              <a:ext uri="{FF2B5EF4-FFF2-40B4-BE49-F238E27FC236}">
                <a16:creationId xmlns:a16="http://schemas.microsoft.com/office/drawing/2014/main" id="{86C92150-72E0-45BF-A977-FFF9CD3B5D63}"/>
              </a:ext>
            </a:extLst>
          </p:cNvPr>
          <p:cNvSpPr>
            <a:spLocks noGrp="1"/>
          </p:cNvSpPr>
          <p:nvPr userDrawn="1">
            <p:ph type="ftr" sz="quarter" idx="13"/>
          </p:nvPr>
        </p:nvSpPr>
        <p:spPr/>
        <p:txBody>
          <a:bodyPr/>
          <a:lstStyle>
            <a:lvl1pPr>
              <a:defRPr>
                <a:solidFill>
                  <a:schemeClr val="accent3"/>
                </a:solidFill>
              </a:defRPr>
            </a:lvl1pPr>
          </a:lstStyle>
          <a:p>
            <a:pPr algn="l"/>
            <a:r>
              <a:t>© The TRACOM Corporation. All Rights Reserved.</a:t>
            </a:r>
          </a:p>
        </p:txBody>
      </p:sp>
      <p:sp>
        <p:nvSpPr>
          <p:cNvPr id="2" name="Title 1">
            <a:extLst>
              <a:ext uri="{FF2B5EF4-FFF2-40B4-BE49-F238E27FC236}">
                <a16:creationId xmlns:a16="http://schemas.microsoft.com/office/drawing/2014/main" id="{BE89F4C0-8DDF-4C60-964E-B2BD46D1FF66}"/>
              </a:ext>
            </a:extLst>
          </p:cNvPr>
          <p:cNvSpPr>
            <a:spLocks noGrp="1"/>
          </p:cNvSpPr>
          <p:nvPr userDrawn="1">
            <p:ph type="ctrTitle" hasCustomPrompt="1"/>
          </p:nvPr>
        </p:nvSpPr>
        <p:spPr>
          <a:xfrm>
            <a:off x="1181099" y="2316162"/>
            <a:ext cx="6838951" cy="1557337"/>
          </a:xfrm>
        </p:spPr>
        <p:txBody>
          <a:bodyPr anchor="b">
            <a:noAutofit/>
          </a:bodyPr>
          <a:lstStyle>
            <a:lvl1pPr algn="l">
              <a:defRPr sz="4400">
                <a:solidFill>
                  <a:schemeClr val="accent6"/>
                </a:solidFill>
              </a:defRPr>
            </a:lvl1pPr>
          </a:lstStyle>
          <a:p>
            <a:r>
              <a:t>Type Insightful Title in Initial Caps | Max 3 Lines</a:t>
            </a:r>
          </a:p>
        </p:txBody>
      </p:sp>
      <p:sp>
        <p:nvSpPr>
          <p:cNvPr id="3" name="Subtitle 2">
            <a:extLst>
              <a:ext uri="{FF2B5EF4-FFF2-40B4-BE49-F238E27FC236}">
                <a16:creationId xmlns:a16="http://schemas.microsoft.com/office/drawing/2014/main" id="{48F7D5EB-1EA3-45BE-98AF-0AF417120597}"/>
              </a:ext>
            </a:extLst>
          </p:cNvPr>
          <p:cNvSpPr>
            <a:spLocks noGrp="1"/>
          </p:cNvSpPr>
          <p:nvPr userDrawn="1">
            <p:ph type="subTitle" idx="1" hasCustomPrompt="1"/>
          </p:nvPr>
        </p:nvSpPr>
        <p:spPr>
          <a:xfrm>
            <a:off x="1181099" y="4054929"/>
            <a:ext cx="6838951" cy="596973"/>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Type Subhead in Initial Caps</a:t>
            </a:r>
          </a:p>
        </p:txBody>
      </p:sp>
      <p:sp>
        <p:nvSpPr>
          <p:cNvPr id="8" name="Text Placeholder 7">
            <a:extLst>
              <a:ext uri="{FF2B5EF4-FFF2-40B4-BE49-F238E27FC236}">
                <a16:creationId xmlns:a16="http://schemas.microsoft.com/office/drawing/2014/main" id="{21772494-B9F3-41DF-8619-B44E50D6F954}"/>
              </a:ext>
            </a:extLst>
          </p:cNvPr>
          <p:cNvSpPr>
            <a:spLocks noGrp="1"/>
          </p:cNvSpPr>
          <p:nvPr userDrawn="1">
            <p:ph type="body" sz="quarter" idx="14" hasCustomPrompt="1"/>
          </p:nvPr>
        </p:nvSpPr>
        <p:spPr>
          <a:xfrm>
            <a:off x="1181100" y="4732747"/>
            <a:ext cx="6838950" cy="777875"/>
          </a:xfrm>
        </p:spPr>
        <p:txBody>
          <a:bodyPr>
            <a:noAutofit/>
          </a:bodyPr>
          <a:lstStyle>
            <a:lvl1pPr>
              <a:defRPr sz="2000">
                <a:solidFill>
                  <a:schemeClr val="accent3"/>
                </a:solidFill>
              </a:defRPr>
            </a:lvl1pPr>
          </a:lstStyle>
          <a:p>
            <a:pPr lvl="0"/>
            <a:r>
              <a:t>Type Speaker Name | Title</a:t>
            </a:r>
          </a:p>
        </p:txBody>
      </p:sp>
      <p:sp>
        <p:nvSpPr>
          <p:cNvPr id="6" name="Slide Number Placeholder 5">
            <a:extLst>
              <a:ext uri="{FF2B5EF4-FFF2-40B4-BE49-F238E27FC236}">
                <a16:creationId xmlns:a16="http://schemas.microsoft.com/office/drawing/2014/main" id="{4D98D4B3-51C3-4807-89CD-A16D39B068E5}"/>
              </a:ext>
            </a:extLst>
          </p:cNvPr>
          <p:cNvSpPr>
            <a:spLocks noGrp="1"/>
          </p:cNvSpPr>
          <p:nvPr userDrawn="1">
            <p:ph type="sldNum" sz="quarter" idx="12"/>
          </p:nvPr>
        </p:nvSpPr>
        <p:spPr/>
        <p:txBody>
          <a:bodyPr/>
          <a:lstStyle>
            <a:lvl1pPr>
              <a:defRPr>
                <a:solidFill>
                  <a:schemeClr val="bg1"/>
                </a:solidFill>
              </a:defRPr>
            </a:lvl1pPr>
          </a:lstStyle>
          <a:p>
            <a:fld id="{1B1CF60C-C85D-47C0-8597-E3BF95F18FA3}" type="slidenum">
              <a:rPr lang="en-US" smtClean="0"/>
              <a:t>‹#›</a:t>
            </a:fld>
            <a:endParaRPr lang="en-US"/>
          </a:p>
        </p:txBody>
      </p:sp>
      <p:pic>
        <p:nvPicPr>
          <p:cNvPr id="5" name="Graphic 4">
            <a:extLst>
              <a:ext uri="{FF2B5EF4-FFF2-40B4-BE49-F238E27FC236}">
                <a16:creationId xmlns:a16="http://schemas.microsoft.com/office/drawing/2014/main" id="{C112623A-8A78-4CE6-BB9A-BAB60929B366}"/>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12536220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8C2BF-4709-4FB1-AB1F-4D5A4019CAD4}"/>
              </a:ext>
            </a:extLst>
          </p:cNvPr>
          <p:cNvSpPr>
            <a:spLocks noGrp="1"/>
          </p:cNvSpPr>
          <p:nvPr>
            <p:ph type="title" hasCustomPrompt="1"/>
          </p:nvPr>
        </p:nvSpPr>
        <p:spPr>
          <a:xfrm>
            <a:off x="228600" y="228600"/>
            <a:ext cx="11734800" cy="1009650"/>
          </a:xfrm>
        </p:spPr>
        <p:txBody>
          <a:bodyPr/>
          <a:lstStyle/>
          <a:p>
            <a:r>
              <a:t>Type Insightful Headline in Initial Caps Max Two Lines</a:t>
            </a:r>
          </a:p>
        </p:txBody>
      </p:sp>
      <p:sp>
        <p:nvSpPr>
          <p:cNvPr id="3" name="Text Placeholder 2">
            <a:extLst>
              <a:ext uri="{FF2B5EF4-FFF2-40B4-BE49-F238E27FC236}">
                <a16:creationId xmlns:a16="http://schemas.microsoft.com/office/drawing/2014/main" id="{90963341-F381-4A32-8AEC-CD3C404D104A}"/>
              </a:ext>
            </a:extLst>
          </p:cNvPr>
          <p:cNvSpPr>
            <a:spLocks noGrp="1"/>
          </p:cNvSpPr>
          <p:nvPr>
            <p:ph type="body" idx="1" hasCustomPrompt="1"/>
          </p:nvPr>
        </p:nvSpPr>
        <p:spPr>
          <a:xfrm>
            <a:off x="228600"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Type subhead in sentence case</a:t>
            </a:r>
          </a:p>
        </p:txBody>
      </p:sp>
      <p:sp>
        <p:nvSpPr>
          <p:cNvPr id="4" name="Content Placeholder 3">
            <a:extLst>
              <a:ext uri="{FF2B5EF4-FFF2-40B4-BE49-F238E27FC236}">
                <a16:creationId xmlns:a16="http://schemas.microsoft.com/office/drawing/2014/main" id="{6296CE30-25D6-4D7E-A91F-7424BF9A575A}"/>
              </a:ext>
            </a:extLst>
          </p:cNvPr>
          <p:cNvSpPr>
            <a:spLocks noGrp="1"/>
          </p:cNvSpPr>
          <p:nvPr>
            <p:ph sz="half" idx="2" hasCustomPrompt="1"/>
          </p:nvPr>
        </p:nvSpPr>
        <p:spPr>
          <a:xfrm>
            <a:off x="228601" y="2316163"/>
            <a:ext cx="582472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5" name="Text Placeholder 4">
            <a:extLst>
              <a:ext uri="{FF2B5EF4-FFF2-40B4-BE49-F238E27FC236}">
                <a16:creationId xmlns:a16="http://schemas.microsoft.com/office/drawing/2014/main" id="{D04D7974-2F1F-4986-8619-316D715830E8}"/>
              </a:ext>
            </a:extLst>
          </p:cNvPr>
          <p:cNvSpPr>
            <a:spLocks noGrp="1"/>
          </p:cNvSpPr>
          <p:nvPr>
            <p:ph type="body" sz="quarter" idx="3" hasCustomPrompt="1"/>
          </p:nvPr>
        </p:nvSpPr>
        <p:spPr>
          <a:xfrm>
            <a:off x="6138672"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Type subhead in sentence case</a:t>
            </a:r>
          </a:p>
        </p:txBody>
      </p:sp>
      <p:sp>
        <p:nvSpPr>
          <p:cNvPr id="6" name="Content Placeholder 5">
            <a:extLst>
              <a:ext uri="{FF2B5EF4-FFF2-40B4-BE49-F238E27FC236}">
                <a16:creationId xmlns:a16="http://schemas.microsoft.com/office/drawing/2014/main" id="{6F7A7E2C-10F5-41CA-92BB-95C074F198F0}"/>
              </a:ext>
            </a:extLst>
          </p:cNvPr>
          <p:cNvSpPr>
            <a:spLocks noGrp="1"/>
          </p:cNvSpPr>
          <p:nvPr>
            <p:ph sz="quarter" idx="4" hasCustomPrompt="1"/>
          </p:nvPr>
        </p:nvSpPr>
        <p:spPr>
          <a:xfrm>
            <a:off x="6138672" y="2316163"/>
            <a:ext cx="582472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7" name="Date Placeholder 6">
            <a:extLst>
              <a:ext uri="{FF2B5EF4-FFF2-40B4-BE49-F238E27FC236}">
                <a16:creationId xmlns:a16="http://schemas.microsoft.com/office/drawing/2014/main" id="{CE78EE75-4D5B-425B-AD63-696DC40F10E7}"/>
              </a:ext>
            </a:extLst>
          </p:cNvPr>
          <p:cNvSpPr>
            <a:spLocks noGrp="1"/>
          </p:cNvSpPr>
          <p:nvPr>
            <p:ph type="dt" sz="half" idx="10"/>
          </p:nvPr>
        </p:nvSpPr>
        <p:spPr/>
        <p:txBody>
          <a:bodyPr/>
          <a:lstStyle/>
          <a:p>
            <a:fld id="{67980929-DE9E-4EDD-92FA-BF1102567106}" type="datetime1">
              <a:rPr lang="en-US" smtClean="0"/>
              <a:t>7/17/2023</a:t>
            </a:fld>
            <a:endParaRPr lang="en-US"/>
          </a:p>
        </p:txBody>
      </p:sp>
      <p:sp>
        <p:nvSpPr>
          <p:cNvPr id="9" name="Slide Number Placeholder 8">
            <a:extLst>
              <a:ext uri="{FF2B5EF4-FFF2-40B4-BE49-F238E27FC236}">
                <a16:creationId xmlns:a16="http://schemas.microsoft.com/office/drawing/2014/main" id="{B6E72C7B-66CD-41E1-A65D-9C8C2C06A5BF}"/>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0" name="Footer Placeholder 9">
            <a:extLst>
              <a:ext uri="{FF2B5EF4-FFF2-40B4-BE49-F238E27FC236}">
                <a16:creationId xmlns:a16="http://schemas.microsoft.com/office/drawing/2014/main" id="{4778ABD3-D414-488E-9451-B3722A1DD0C1}"/>
              </a:ext>
            </a:extLst>
          </p:cNvPr>
          <p:cNvSpPr>
            <a:spLocks noGrp="1"/>
          </p:cNvSpPr>
          <p:nvPr>
            <p:ph type="ftr" sz="quarter" idx="13"/>
          </p:nvPr>
        </p:nvSpPr>
        <p:spPr/>
        <p:txBody>
          <a:bodyPr/>
          <a:lstStyle/>
          <a:p>
            <a:pPr algn="l"/>
            <a:r>
              <a:t>© The TRACOM Corporation. All Rights Reserved.</a:t>
            </a:r>
          </a:p>
        </p:txBody>
      </p:sp>
      <p:sp>
        <p:nvSpPr>
          <p:cNvPr id="11" name="Text Placeholder 7">
            <a:extLst>
              <a:ext uri="{FF2B5EF4-FFF2-40B4-BE49-F238E27FC236}">
                <a16:creationId xmlns:a16="http://schemas.microsoft.com/office/drawing/2014/main" id="{9E23AE4D-114E-4AD7-ADCC-B4A84BA224B9}"/>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518487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p>
            <a:r>
              <a:t>Type Insightful Headline in Initial Caps Max Two Lines</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E5133F70-7845-4C15-9CA3-AE9ADA1F70AC}" type="datetime1">
              <a:rPr lang="en-US" smtClean="0"/>
              <a:t>7/17/2023</a:t>
            </a:fld>
            <a:endParaRPr lang="en-US"/>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t>© The TRACOM Corporation. All Rights Reserved.</a:t>
            </a:r>
          </a:p>
        </p:txBody>
      </p:sp>
      <p:sp>
        <p:nvSpPr>
          <p:cNvPr id="7" name="Text Placeholder 7">
            <a:extLst>
              <a:ext uri="{FF2B5EF4-FFF2-40B4-BE49-F238E27FC236}">
                <a16:creationId xmlns:a16="http://schemas.microsoft.com/office/drawing/2014/main" id="{49A64109-E1F1-4A58-8BD0-E9DAD941C0A3}"/>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8" name="Text Placeholder 7">
            <a:extLst>
              <a:ext uri="{FF2B5EF4-FFF2-40B4-BE49-F238E27FC236}">
                <a16:creationId xmlns:a16="http://schemas.microsoft.com/office/drawing/2014/main" id="{63438D91-9EB1-491B-8E4E-9CF49C8E2396}"/>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026318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53D374-DEC0-4B09-AA4C-79BD56848E97}"/>
              </a:ext>
            </a:extLst>
          </p:cNvPr>
          <p:cNvSpPr>
            <a:spLocks noGrp="1"/>
          </p:cNvSpPr>
          <p:nvPr>
            <p:ph type="dt" sz="half" idx="10"/>
          </p:nvPr>
        </p:nvSpPr>
        <p:spPr/>
        <p:txBody>
          <a:bodyPr/>
          <a:lstStyle/>
          <a:p>
            <a:fld id="{4A7E8167-9D68-4679-8A05-3AED3A495F29}" type="datetime1">
              <a:rPr lang="en-US" smtClean="0"/>
              <a:t>7/17/2023</a:t>
            </a:fld>
            <a:endParaRPr lang="en-US"/>
          </a:p>
        </p:txBody>
      </p:sp>
      <p:sp>
        <p:nvSpPr>
          <p:cNvPr id="4" name="Slide Number Placeholder 3">
            <a:extLst>
              <a:ext uri="{FF2B5EF4-FFF2-40B4-BE49-F238E27FC236}">
                <a16:creationId xmlns:a16="http://schemas.microsoft.com/office/drawing/2014/main" id="{AC72F167-DED3-40D1-AAC4-BFD8A1ADF01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5" name="Footer Placeholder 4">
            <a:extLst>
              <a:ext uri="{FF2B5EF4-FFF2-40B4-BE49-F238E27FC236}">
                <a16:creationId xmlns:a16="http://schemas.microsoft.com/office/drawing/2014/main" id="{11FC1D8E-2400-4F0A-91B3-BA0B7924554A}"/>
              </a:ext>
            </a:extLst>
          </p:cNvPr>
          <p:cNvSpPr>
            <a:spLocks noGrp="1"/>
          </p:cNvSpPr>
          <p:nvPr>
            <p:ph type="ftr" sz="quarter" idx="13"/>
          </p:nvPr>
        </p:nvSpPr>
        <p:spPr/>
        <p:txBody>
          <a:bodyPr/>
          <a:lstStyle/>
          <a:p>
            <a:pPr algn="l"/>
            <a:r>
              <a:t>© The TRACOM Corporation. All Rights Reserved.</a:t>
            </a:r>
          </a:p>
        </p:txBody>
      </p:sp>
      <p:sp>
        <p:nvSpPr>
          <p:cNvPr id="6" name="Text Placeholder 7">
            <a:extLst>
              <a:ext uri="{FF2B5EF4-FFF2-40B4-BE49-F238E27FC236}">
                <a16:creationId xmlns:a16="http://schemas.microsoft.com/office/drawing/2014/main" id="{1F866A67-A47F-4ED3-BFA3-AA0F81BB15AF}"/>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7915733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p:spPr>
        <p:txBody>
          <a:bodyPr/>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12977BE7-688E-4BDA-9A2F-21E586C4A620}" type="datetime1">
              <a:rPr lang="en-US" smtClean="0"/>
              <a:t>7/17/2023</a:t>
            </a:fld>
            <a:endParaRPr lang="en-US"/>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1" name="Text Placeholder 7">
            <a:extLst>
              <a:ext uri="{FF2B5EF4-FFF2-40B4-BE49-F238E27FC236}">
                <a16:creationId xmlns:a16="http://schemas.microsoft.com/office/drawing/2014/main" id="{7FAF71BF-5A05-49BC-BF05-BC6AFFF9C9A8}"/>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328503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Y BACKGROUND: 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a:solidFill>
            <a:schemeClr val="bg1">
              <a:lumMod val="85000"/>
              <a:alpha val="51000"/>
            </a:schemeClr>
          </a:solidFill>
        </p:spPr>
        <p:txBody>
          <a:bodyPr lIns="91440" tIns="91440" rIns="91440" bIns="91440"/>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5F1551AA-6973-4DA7-8C3B-E9CA29EA9EAD}" type="datetime1">
              <a:rPr lang="en-US" smtClean="0"/>
              <a:t>7/17/2023</a:t>
            </a:fld>
            <a:endParaRPr lang="en-US"/>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1" name="Text Placeholder 7">
            <a:extLst>
              <a:ext uri="{FF2B5EF4-FFF2-40B4-BE49-F238E27FC236}">
                <a16:creationId xmlns:a16="http://schemas.microsoft.com/office/drawing/2014/main" id="{C58B8AF4-2572-4101-BC77-749A6920DD1B}"/>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023174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Picture,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p:nvPr>
        </p:nvSpPr>
        <p:spPr>
          <a:xfrm>
            <a:off x="4170362" y="0"/>
            <a:ext cx="8021637" cy="6858000"/>
          </a:xfrm>
          <a:gradFill>
            <a:gsLst>
              <a:gs pos="0">
                <a:schemeClr val="bg2"/>
              </a:gs>
              <a:gs pos="50000">
                <a:schemeClr val="bg1"/>
              </a:gs>
              <a:gs pos="95000">
                <a:schemeClr val="bg2">
                  <a:lumMod val="90000"/>
                </a:schemeClr>
              </a:gs>
            </a:gsLst>
            <a:lin ang="4200000" scaled="0"/>
          </a:gradFill>
        </p:spPr>
        <p:txBody>
          <a:bodyPr bIns="548640"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t>Click icon to add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5DB7B080-B653-41DF-96B9-6EF2F12C6D44}" type="datetime1">
              <a:rPr lang="en-US" smtClean="0"/>
              <a:t>7/17/2023</a:t>
            </a:fld>
            <a:endParaRPr lang="en-US"/>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a:xfrm>
            <a:off x="228600" y="6438900"/>
            <a:ext cx="3849688" cy="282575"/>
          </a:xfrm>
        </p:spPr>
        <p:txBody>
          <a:bodyPr/>
          <a:lstStyle/>
          <a:p>
            <a:pPr algn="l"/>
            <a:r>
              <a:t>© The TRACOM Corporation. All Rights Reserved.</a:t>
            </a:r>
          </a:p>
        </p:txBody>
      </p:sp>
      <p:sp>
        <p:nvSpPr>
          <p:cNvPr id="9" name="Text Placeholder 8">
            <a:extLst>
              <a:ext uri="{FF2B5EF4-FFF2-40B4-BE49-F238E27FC236}">
                <a16:creationId xmlns:a16="http://schemas.microsoft.com/office/drawing/2014/main" id="{61280C94-7535-40DB-9974-B4DA45ACE0A3}"/>
              </a:ext>
            </a:extLst>
          </p:cNvPr>
          <p:cNvSpPr>
            <a:spLocks noGrp="1"/>
          </p:cNvSpPr>
          <p:nvPr>
            <p:ph type="body" sz="quarter" idx="14" hasCustomPrompt="1"/>
          </p:nvPr>
        </p:nvSpPr>
        <p:spPr>
          <a:xfrm>
            <a:off x="228600" y="2316163"/>
            <a:ext cx="384968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10" name="Text Placeholder 7">
            <a:extLst>
              <a:ext uri="{FF2B5EF4-FFF2-40B4-BE49-F238E27FC236}">
                <a16:creationId xmlns:a16="http://schemas.microsoft.com/office/drawing/2014/main" id="{8118E467-BD8A-4DBB-B768-67A2F507E06A}"/>
              </a:ext>
            </a:extLst>
          </p:cNvPr>
          <p:cNvSpPr>
            <a:spLocks noGrp="1"/>
          </p:cNvSpPr>
          <p:nvPr>
            <p:ph type="body" sz="quarter" idx="15" hasCustomPrompt="1"/>
          </p:nvPr>
        </p:nvSpPr>
        <p:spPr>
          <a:xfrm>
            <a:off x="228600" y="6019800"/>
            <a:ext cx="3849688"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16789803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alf Picture, Title and Text (SPEAKER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5822950" cy="1995488"/>
          </a:xfrm>
        </p:spPr>
        <p:txBody>
          <a:bodyPr anchor="b"/>
          <a:lstStyle>
            <a:lvl1pPr>
              <a:defRPr sz="3200"/>
            </a:lvl1pPr>
          </a:lstStyle>
          <a:p>
            <a:r>
              <a:rPr lang="en-US" dirty="0"/>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hasCustomPrompt="1"/>
          </p:nvPr>
        </p:nvSpPr>
        <p:spPr>
          <a:xfrm>
            <a:off x="6140451" y="0"/>
            <a:ext cx="6051549" cy="6858000"/>
          </a:xfrm>
          <a:gradFill>
            <a:gsLst>
              <a:gs pos="0">
                <a:schemeClr val="bg2"/>
              </a:gs>
              <a:gs pos="50000">
                <a:schemeClr val="bg1"/>
              </a:gs>
              <a:gs pos="95000">
                <a:schemeClr val="bg2">
                  <a:lumMod val="90000"/>
                </a:schemeClr>
              </a:gs>
            </a:gsLst>
            <a:lin ang="4200000" scaled="0"/>
          </a:gradFill>
        </p:spPr>
        <p:txBody>
          <a:bodyPr bIns="640080" anchor="ct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bio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EEF85A37-C362-48EC-AEEA-0303E71E851A}" type="datetime1">
              <a:rPr lang="en-US" smtClean="0"/>
              <a:t>7/17/2023</a:t>
            </a:fld>
            <a:endParaRPr lang="en-US" dirty="0"/>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p:txBody>
          <a:bodyPr/>
          <a:lstStyle/>
          <a:p>
            <a:pPr algn="l"/>
            <a:r>
              <a:rPr lang="en-US" dirty="0"/>
              <a:t>© The TRACOM Corporation. All Rights Reserved.</a:t>
            </a:r>
          </a:p>
        </p:txBody>
      </p:sp>
      <p:sp>
        <p:nvSpPr>
          <p:cNvPr id="9" name="Text Placeholder 8">
            <a:extLst>
              <a:ext uri="{FF2B5EF4-FFF2-40B4-BE49-F238E27FC236}">
                <a16:creationId xmlns:a16="http://schemas.microsoft.com/office/drawing/2014/main" id="{1F802E0C-3947-488C-830C-43BA4B72098D}"/>
              </a:ext>
            </a:extLst>
          </p:cNvPr>
          <p:cNvSpPr>
            <a:spLocks noGrp="1"/>
          </p:cNvSpPr>
          <p:nvPr>
            <p:ph type="body" sz="quarter" idx="14" hasCustomPrompt="1"/>
          </p:nvPr>
        </p:nvSpPr>
        <p:spPr>
          <a:xfrm>
            <a:off x="228599" y="2316163"/>
            <a:ext cx="5822949" cy="3627437"/>
          </a:xfrm>
        </p:spPr>
        <p:txBody>
          <a:body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a:extLst>
              <a:ext uri="{FF2B5EF4-FFF2-40B4-BE49-F238E27FC236}">
                <a16:creationId xmlns:a16="http://schemas.microsoft.com/office/drawing/2014/main" id="{6B85023D-40DA-4676-9948-F11E76E6B169}"/>
              </a:ext>
            </a:extLst>
          </p:cNvPr>
          <p:cNvSpPr>
            <a:spLocks noGrp="1"/>
          </p:cNvSpPr>
          <p:nvPr>
            <p:ph type="body" sz="quarter" idx="15" hasCustomPrompt="1"/>
          </p:nvPr>
        </p:nvSpPr>
        <p:spPr>
          <a:xfrm>
            <a:off x="228600" y="6019800"/>
            <a:ext cx="5822948"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
        <p:nvSpPr>
          <p:cNvPr id="6" name="Text Placeholder 5">
            <a:extLst>
              <a:ext uri="{FF2B5EF4-FFF2-40B4-BE49-F238E27FC236}">
                <a16:creationId xmlns:a16="http://schemas.microsoft.com/office/drawing/2014/main" id="{DC69E3A0-4445-4D1C-A5E0-0FC873898A27}"/>
              </a:ext>
            </a:extLst>
          </p:cNvPr>
          <p:cNvSpPr>
            <a:spLocks noGrp="1"/>
          </p:cNvSpPr>
          <p:nvPr>
            <p:ph type="body" sz="quarter" idx="16" hasCustomPrompt="1"/>
          </p:nvPr>
        </p:nvSpPr>
        <p:spPr>
          <a:xfrm>
            <a:off x="2108200" y="5062538"/>
            <a:ext cx="3941763" cy="881062"/>
          </a:xfrm>
        </p:spPr>
        <p:txBody>
          <a:bodyPr/>
          <a:lstStyle>
            <a:lvl1pPr algn="r">
              <a:spcBef>
                <a:spcPts val="0"/>
              </a:spcBef>
              <a:spcAft>
                <a:spcPts val="0"/>
              </a:spcAft>
              <a:defRPr>
                <a:solidFill>
                  <a:schemeClr val="accent2"/>
                </a:solidFill>
              </a:defRPr>
            </a:lvl1pPr>
            <a:lvl2pPr marL="228600" indent="-228600" algn="r">
              <a:spcBef>
                <a:spcPts val="0"/>
              </a:spcBef>
              <a:buFont typeface="Arial" panose="020B0604020202020204" pitchFamily="34" charset="0"/>
              <a:buChar char="​"/>
              <a:defRPr sz="1800"/>
            </a:lvl2pPr>
            <a:lvl3pPr algn="r">
              <a:defRPr/>
            </a:lvl3pPr>
            <a:lvl4pPr algn="r">
              <a:defRPr/>
            </a:lvl4pPr>
            <a:lvl5pPr algn="r">
              <a:defRPr/>
            </a:lvl5pPr>
          </a:lstStyle>
          <a:p>
            <a:pPr lvl="0"/>
            <a:r>
              <a:rPr lang="en-US" dirty="0"/>
              <a:t>Firstname Lastname </a:t>
            </a:r>
          </a:p>
          <a:p>
            <a:pPr lvl="1"/>
            <a:r>
              <a:rPr lang="en-US" dirty="0"/>
              <a:t>Title</a:t>
            </a:r>
          </a:p>
        </p:txBody>
      </p:sp>
      <p:sp>
        <p:nvSpPr>
          <p:cNvPr id="12" name="Text Placeholder 11">
            <a:extLst>
              <a:ext uri="{FF2B5EF4-FFF2-40B4-BE49-F238E27FC236}">
                <a16:creationId xmlns:a16="http://schemas.microsoft.com/office/drawing/2014/main" id="{E27DBBC6-881B-4055-BDAD-C92A5C9FE049}"/>
              </a:ext>
            </a:extLst>
          </p:cNvPr>
          <p:cNvSpPr>
            <a:spLocks noGrp="1"/>
          </p:cNvSpPr>
          <p:nvPr>
            <p:ph type="body" sz="quarter" idx="17" hasCustomPrompt="1"/>
          </p:nvPr>
        </p:nvSpPr>
        <p:spPr>
          <a:xfrm>
            <a:off x="6296025" y="4986338"/>
            <a:ext cx="3971925" cy="903287"/>
          </a:xfrm>
        </p:spPr>
        <p:txBody>
          <a:bodyPr anchor="ctr"/>
          <a:lstStyle>
            <a:lvl1pPr>
              <a:defRPr sz="1800">
                <a:solidFill>
                  <a:srgbClr val="B14336"/>
                </a:solidFill>
              </a:defRPr>
            </a:lvl1pPr>
          </a:lstStyle>
          <a:p>
            <a:pPr lvl="0"/>
            <a:r>
              <a:rPr lang="en-US" dirty="0"/>
              <a:t>Use the name placeholder on the left if this layout is used to introduce the speaker (delete both placeholders if not used)</a:t>
            </a:r>
          </a:p>
        </p:txBody>
      </p:sp>
    </p:spTree>
    <p:extLst>
      <p:ext uri="{BB962C8B-B14F-4D97-AF65-F5344CB8AC3E}">
        <p14:creationId xmlns:p14="http://schemas.microsoft.com/office/powerpoint/2010/main" val="2398676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eed Picture and Titl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8C5803A-17B8-4379-9100-1B6B2DC53F1B}"/>
              </a:ext>
            </a:extLst>
          </p:cNvPr>
          <p:cNvSpPr>
            <a:spLocks noGrp="1"/>
          </p:cNvSpPr>
          <p:nvPr>
            <p:ph type="pic" sz="quarter" idx="14" hasCustomPrompt="1"/>
          </p:nvPr>
        </p:nvSpPr>
        <p:spPr>
          <a:xfrm>
            <a:off x="0" y="0"/>
            <a:ext cx="12192000" cy="6858000"/>
          </a:xfrm>
          <a:gradFill>
            <a:gsLst>
              <a:gs pos="0">
                <a:schemeClr val="bg2"/>
              </a:gs>
              <a:gs pos="50000">
                <a:schemeClr val="bg1"/>
              </a:gs>
              <a:gs pos="95000">
                <a:schemeClr val="bg2">
                  <a:lumMod val="90000"/>
                </a:schemeClr>
              </a:gs>
            </a:gsLst>
            <a:lin ang="4200000" scaled="0"/>
          </a:gradFill>
        </p:spPr>
        <p:txBody>
          <a:bodyPr bIns="731520" anchor="ctr"/>
          <a:lstStyle>
            <a:lvl1pPr algn="ctr">
              <a:buNone/>
              <a:defRPr sz="2000"/>
            </a:lvl1pPr>
          </a:lstStyle>
          <a:p>
            <a:r>
              <a:rPr lang="en-US" dirty="0"/>
              <a:t>Click icon to add picture | Send picture to back if text hides</a:t>
            </a:r>
          </a:p>
        </p:txBody>
      </p:sp>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lvl1pPr>
              <a:defRPr/>
            </a:lvl1pPr>
          </a:lstStyle>
          <a:p>
            <a:r>
              <a:rPr lang="en-US" dirty="0"/>
              <a:t>Type Insightful Headline in Initial Caps Max Two Lines | Move Recolor Text for Contrast Against Photo</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0B315915-5813-46B3-A55F-BABA666E981D}" type="datetime1">
              <a:rPr lang="en-US" smtClean="0"/>
              <a:t>7/17/2023</a:t>
            </a:fld>
            <a:endParaRPr lang="en-US" dirty="0"/>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rPr lang="en-US" dirty="0"/>
              <a:t>© The TRACOM Corporation. All Rights Reserved.</a:t>
            </a:r>
          </a:p>
        </p:txBody>
      </p:sp>
      <p:sp>
        <p:nvSpPr>
          <p:cNvPr id="8" name="Text Placeholder 7">
            <a:extLst>
              <a:ext uri="{FF2B5EF4-FFF2-40B4-BE49-F238E27FC236}">
                <a16:creationId xmlns:a16="http://schemas.microsoft.com/office/drawing/2014/main" id="{5F0A91A3-FF23-4E0C-947A-D687EE18262B}"/>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846633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ASSIGN LAYOUTS AFTER THIS MARKER &gt;&gt;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17A470-824E-4933-B676-6A74CCC1483D}"/>
              </a:ext>
            </a:extLst>
          </p:cNvPr>
          <p:cNvSpPr/>
          <p:nvPr userDrawn="1"/>
        </p:nvSpPr>
        <p:spPr>
          <a:xfrm>
            <a:off x="0" y="0"/>
            <a:ext cx="12192000" cy="6858000"/>
          </a:xfrm>
          <a:prstGeom prst="rect">
            <a:avLst/>
          </a:prstGeom>
          <a:solidFill>
            <a:srgbClr val="B143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a:t>DON’T USE SLIDES LAYOUTS AFTER THIS MARKER</a:t>
            </a:r>
          </a:p>
          <a:p>
            <a:pPr algn="ctr"/>
            <a:r>
              <a:rPr lang="en-US" sz="2800" dirty="0"/>
              <a:t>Instead, reassign layout to any of the Layouts found above this marker</a:t>
            </a:r>
          </a:p>
        </p:txBody>
      </p:sp>
      <p:sp>
        <p:nvSpPr>
          <p:cNvPr id="3" name="Date Placeholder 2">
            <a:extLst>
              <a:ext uri="{FF2B5EF4-FFF2-40B4-BE49-F238E27FC236}">
                <a16:creationId xmlns:a16="http://schemas.microsoft.com/office/drawing/2014/main" id="{C8F90130-2649-4AF5-B3CF-543F720D0C71}"/>
              </a:ext>
            </a:extLst>
          </p:cNvPr>
          <p:cNvSpPr>
            <a:spLocks noGrp="1"/>
          </p:cNvSpPr>
          <p:nvPr>
            <p:ph type="dt" sz="half" idx="10"/>
          </p:nvPr>
        </p:nvSpPr>
        <p:spPr/>
        <p:txBody>
          <a:bodyPr/>
          <a:lstStyle/>
          <a:p>
            <a:fld id="{12811FCF-1CE8-45FE-A06C-5707AEBB325D}" type="datetime1">
              <a:rPr lang="en-US" smtClean="0"/>
              <a:t>7/17/2023</a:t>
            </a:fld>
            <a:endParaRPr lang="en-US" dirty="0"/>
          </a:p>
        </p:txBody>
      </p:sp>
      <p:sp>
        <p:nvSpPr>
          <p:cNvPr id="4" name="Footer Placeholder 3">
            <a:extLst>
              <a:ext uri="{FF2B5EF4-FFF2-40B4-BE49-F238E27FC236}">
                <a16:creationId xmlns:a16="http://schemas.microsoft.com/office/drawing/2014/main" id="{9F0557D7-9228-4C3E-BA49-4A88DDCE15BB}"/>
              </a:ext>
            </a:extLst>
          </p:cNvPr>
          <p:cNvSpPr>
            <a:spLocks noGrp="1"/>
          </p:cNvSpPr>
          <p:nvPr>
            <p:ph type="ftr" sz="quarter" idx="11"/>
          </p:nvPr>
        </p:nvSpPr>
        <p:spPr>
          <a:xfrm>
            <a:off x="228600" y="6923087"/>
            <a:ext cx="7924800" cy="282575"/>
          </a:xfrm>
        </p:spPr>
        <p:txBody>
          <a:bodyPr/>
          <a:lstStyle/>
          <a:p>
            <a:pPr algn="l"/>
            <a:r>
              <a:rPr lang="en-US" dirty="0"/>
              <a:t>© The TRACOM Corporation. All Rights Reserved.</a:t>
            </a:r>
          </a:p>
        </p:txBody>
      </p:sp>
      <p:sp>
        <p:nvSpPr>
          <p:cNvPr id="5" name="Slide Number Placeholder 4">
            <a:extLst>
              <a:ext uri="{FF2B5EF4-FFF2-40B4-BE49-F238E27FC236}">
                <a16:creationId xmlns:a16="http://schemas.microsoft.com/office/drawing/2014/main" id="{59B08165-92A0-44D2-AC75-CB01BCEB6185}"/>
              </a:ext>
            </a:extLst>
          </p:cNvPr>
          <p:cNvSpPr>
            <a:spLocks noGrp="1"/>
          </p:cNvSpPr>
          <p:nvPr>
            <p:ph type="sldNum" sz="quarter" idx="12"/>
          </p:nvPr>
        </p:nvSpPr>
        <p:spPr>
          <a:xfrm>
            <a:off x="9220200" y="6923087"/>
            <a:ext cx="2743200"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2720266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5ACF9-5760-4BF7-BF3E-4A0DB932D9E7}"/>
              </a:ext>
            </a:extLst>
          </p:cNvPr>
          <p:cNvSpPr>
            <a:spLocks noGrp="1"/>
          </p:cNvSpPr>
          <p:nvPr>
            <p:ph type="title" hasCustomPrompt="1"/>
          </p:nvPr>
        </p:nvSpPr>
        <p:spPr/>
        <p:txBody>
          <a:bodyPr/>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2F93EE5A-C2A6-4F11-AA4D-BE3C9AA4EA90}"/>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98E554AB-2E17-4A1F-A19A-D3B80FC83111}"/>
              </a:ext>
            </a:extLst>
          </p:cNvPr>
          <p:cNvSpPr>
            <a:spLocks noGrp="1"/>
          </p:cNvSpPr>
          <p:nvPr>
            <p:ph type="dt" sz="half" idx="10"/>
          </p:nvPr>
        </p:nvSpPr>
        <p:spPr/>
        <p:txBody>
          <a:bodyPr/>
          <a:lstStyle/>
          <a:p>
            <a:fld id="{BAFC9CF4-004D-4914-B7EF-3041AB7A3310}" type="datetime1">
              <a:rPr lang="en-US" smtClean="0"/>
              <a:t>7/17/2023</a:t>
            </a:fld>
            <a:endParaRPr lang="en-US" dirty="0"/>
          </a:p>
        </p:txBody>
      </p:sp>
      <p:sp>
        <p:nvSpPr>
          <p:cNvPr id="8" name="Footer Placeholder 7">
            <a:extLst>
              <a:ext uri="{FF2B5EF4-FFF2-40B4-BE49-F238E27FC236}">
                <a16:creationId xmlns:a16="http://schemas.microsoft.com/office/drawing/2014/main" id="{BE778CF3-4A1C-47A4-8F90-B2D5C6AB4B5F}"/>
              </a:ext>
            </a:extLst>
          </p:cNvPr>
          <p:cNvSpPr>
            <a:spLocks noGrp="1"/>
          </p:cNvSpPr>
          <p:nvPr>
            <p:ph type="ftr" sz="quarter" idx="11"/>
          </p:nvPr>
        </p:nvSpPr>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AC6EED15-3E93-4D93-BFAE-830BC099E63D}"/>
              </a:ext>
            </a:extLst>
          </p:cNvPr>
          <p:cNvSpPr>
            <a:spLocks noGrp="1"/>
          </p:cNvSpPr>
          <p:nvPr>
            <p:ph type="sldNum" sz="quarter" idx="12"/>
          </p:nvPr>
        </p:nvSpPr>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5900580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Agenda">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pic>
        <p:nvPicPr>
          <p:cNvPr id="59" name="Picture 58" descr="A group of people in a meeting  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  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  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1835940"/>
            <a:ext cx="6877050" cy="476187"/>
          </a:xfrm>
        </p:spPr>
        <p:txBody>
          <a:bodyPr anchor="b"/>
          <a:lstStyle>
            <a:lvl1pPr>
              <a:defRPr sz="3200">
                <a:solidFill>
                  <a:schemeClr val="accent6"/>
                </a:solidFill>
              </a:defRPr>
            </a:lvl1pPr>
          </a:lstStyle>
          <a:p>
            <a:r>
              <a:t>Type Agenda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2462644"/>
            <a:ext cx="6877050" cy="3131684"/>
          </a:xfrm>
        </p:spPr>
        <p:txBody>
          <a:bodyPr/>
          <a:lstStyle>
            <a:lvl1pPr marL="457200" indent="-457200">
              <a:spcBef>
                <a:spcPts val="500"/>
              </a:spcBef>
              <a:buFont typeface="+mj-lt"/>
              <a:buAutoNum type="arabicPeriod"/>
              <a:tabLst>
                <a:tab pos="6858000" algn="r"/>
              </a:tabLst>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Type agenda item tab to place page #	</a:t>
            </a:r>
          </a:p>
          <a:p>
            <a:pPr lvl="0"/>
            <a:r>
              <a:t>Type agenda item to match section header</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E92E821E-DD1A-4A58-83CE-8C06E9C69D1B}" type="datetime1">
              <a:rPr lang="en-US" smtClean="0"/>
              <a:t>7/17/2023</a:t>
            </a:fld>
            <a:endParaRPr lang="en-US"/>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35" name="Graphic 34">
            <a:extLst>
              <a:ext uri="{FF2B5EF4-FFF2-40B4-BE49-F238E27FC236}">
                <a16:creationId xmlns:a16="http://schemas.microsoft.com/office/drawing/2014/main" id="{D190C6D3-ECC6-2342-9C67-5621F8025FF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937737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84305B-ECC0-41EA-A981-DEC3C730E771}"/>
              </a:ext>
            </a:extLst>
          </p:cNvPr>
          <p:cNvSpPr>
            <a:spLocks noGrp="1"/>
          </p:cNvSpPr>
          <p:nvPr>
            <p:ph type="title" orient="vert" hasCustomPrompt="1"/>
          </p:nvPr>
        </p:nvSpPr>
        <p:spPr>
          <a:xfrm>
            <a:off x="10083800" y="228600"/>
            <a:ext cx="1323975" cy="6172200"/>
          </a:xfrm>
        </p:spPr>
        <p:txBody>
          <a:bodyPr vert="eaVert"/>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51CFACAD-F84B-4880-9CC3-B44172266D84}"/>
              </a:ext>
            </a:extLst>
          </p:cNvPr>
          <p:cNvSpPr>
            <a:spLocks noGrp="1"/>
          </p:cNvSpPr>
          <p:nvPr>
            <p:ph type="body" orient="vert" idx="1"/>
          </p:nvPr>
        </p:nvSpPr>
        <p:spPr>
          <a:xfrm>
            <a:off x="742949" y="228600"/>
            <a:ext cx="9248775" cy="61722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E4E5D04-4CF3-49A8-AB34-94E7BD0A1DD6}"/>
              </a:ext>
            </a:extLst>
          </p:cNvPr>
          <p:cNvSpPr>
            <a:spLocks noGrp="1"/>
          </p:cNvSpPr>
          <p:nvPr>
            <p:ph type="dt" sz="half" idx="10"/>
          </p:nvPr>
        </p:nvSpPr>
        <p:spPr/>
        <p:txBody>
          <a:bodyPr/>
          <a:lstStyle/>
          <a:p>
            <a:fld id="{1B4B2B9D-1F54-4D4F-8C25-25751E2C7959}" type="datetime1">
              <a:rPr lang="en-US" smtClean="0"/>
              <a:t>7/17/2023</a:t>
            </a:fld>
            <a:endParaRPr lang="en-US" dirty="0"/>
          </a:p>
        </p:txBody>
      </p:sp>
      <p:sp>
        <p:nvSpPr>
          <p:cNvPr id="8" name="Footer Placeholder 7">
            <a:extLst>
              <a:ext uri="{FF2B5EF4-FFF2-40B4-BE49-F238E27FC236}">
                <a16:creationId xmlns:a16="http://schemas.microsoft.com/office/drawing/2014/main" id="{ED28C4DB-8024-42A5-93CC-69B4E3CC8266}"/>
              </a:ext>
            </a:extLst>
          </p:cNvPr>
          <p:cNvSpPr>
            <a:spLocks noGrp="1"/>
          </p:cNvSpPr>
          <p:nvPr>
            <p:ph type="ftr" sz="quarter" idx="11"/>
          </p:nvPr>
        </p:nvSpPr>
        <p:spPr>
          <a:xfrm rot="5400000">
            <a:off x="-1668464" y="2125663"/>
            <a:ext cx="4076702" cy="282575"/>
          </a:xfrm>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2AACA8A4-FDE8-402C-8CAD-61B51F20B419}"/>
              </a:ext>
            </a:extLst>
          </p:cNvPr>
          <p:cNvSpPr>
            <a:spLocks noGrp="1"/>
          </p:cNvSpPr>
          <p:nvPr>
            <p:ph type="sldNum" sz="quarter" idx="12"/>
          </p:nvPr>
        </p:nvSpPr>
        <p:spPr>
          <a:xfrm rot="5400000">
            <a:off x="-16235" y="5873391"/>
            <a:ext cx="772242"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649704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9717" y="2171700"/>
            <a:ext cx="9855200" cy="3833813"/>
          </a:xfrm>
        </p:spPr>
        <p:txBody>
          <a:bodyPr/>
          <a:lstStyle/>
          <a:p>
            <a:pPr lvl="0"/>
            <a:r>
              <a:t>Click to edit Master text styles</a:t>
            </a:r>
          </a:p>
          <a:p>
            <a:pPr lvl="1"/>
            <a:r>
              <a:t>Second level</a:t>
            </a:r>
          </a:p>
          <a:p>
            <a:pPr lvl="2"/>
            <a:r>
              <a:t>Third level</a:t>
            </a:r>
          </a:p>
          <a:p>
            <a:pPr lvl="3"/>
            <a:r>
              <a:t>Fourth level</a:t>
            </a:r>
          </a:p>
          <a:p>
            <a:pPr lvl="4"/>
            <a:r>
              <a:t>Fifth level</a:t>
            </a:r>
          </a:p>
        </p:txBody>
      </p:sp>
      <p:sp>
        <p:nvSpPr>
          <p:cNvPr id="5" name="Title 1"/>
          <p:cNvSpPr>
            <a:spLocks noGrp="1"/>
          </p:cNvSpPr>
          <p:nvPr>
            <p:ph type="title"/>
          </p:nvPr>
        </p:nvSpPr>
        <p:spPr>
          <a:xfrm>
            <a:off x="440267" y="368301"/>
            <a:ext cx="6688667" cy="1663700"/>
          </a:xfrm>
        </p:spPr>
        <p:txBody>
          <a:bodyPr anchor="t"/>
          <a:lstStyle>
            <a:lvl1pPr algn="l"/>
          </a:lstStyle>
          <a:p>
            <a:r>
              <a:t>Click to edit Master title style</a:t>
            </a:r>
          </a:p>
        </p:txBody>
      </p:sp>
    </p:spTree>
    <p:extLst>
      <p:ext uri="{BB962C8B-B14F-4D97-AF65-F5344CB8AC3E}">
        <p14:creationId xmlns:p14="http://schemas.microsoft.com/office/powerpoint/2010/main" val="1637619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pic>
        <p:nvPicPr>
          <p:cNvPr id="59" name="Picture 58" descr="A group of people in a meeting  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  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  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4800">
                <a:solidFill>
                  <a:schemeClr val="accent1">
                    <a:lumMod val="75000"/>
                  </a:schemeClr>
                </a:solidFill>
              </a:defRPr>
            </a:lvl1pPr>
          </a:lstStyle>
          <a:p>
            <a:r>
              <a:t>Type Section Header Title in Initial Caps</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65582"/>
            <a:ext cx="6877050" cy="134625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Section Header Should Match Agenda</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500B6D5-96C4-447E-83A9-4E4F0CA56CF2}" type="datetime1">
              <a:rPr lang="en-US" smtClean="0"/>
              <a:t>7/17/2023</a:t>
            </a:fld>
            <a:endParaRPr lang="en-US"/>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6952115"/>
            <a:ext cx="2743200" cy="282575"/>
          </a:xfrm>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35" name="Graphic 34">
            <a:extLst>
              <a:ext uri="{FF2B5EF4-FFF2-40B4-BE49-F238E27FC236}">
                <a16:creationId xmlns:a16="http://schemas.microsoft.com/office/drawing/2014/main" id="{F116EB70-6337-3A4D-A213-EEC717F8DCA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677602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Closing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59F33B8A-1998-430C-8604-E8C3436296BA}"/>
              </a:ext>
            </a:extLst>
          </p:cNvPr>
          <p:cNvGrpSpPr/>
          <p:nvPr userDrawn="1"/>
        </p:nvGrpSpPr>
        <p:grpSpPr>
          <a:xfrm>
            <a:off x="6426210" y="0"/>
            <a:ext cx="5765790" cy="6859964"/>
            <a:chOff x="6426210" y="0"/>
            <a:chExt cx="5765790" cy="6859964"/>
          </a:xfrm>
        </p:grpSpPr>
        <p:pic>
          <p:nvPicPr>
            <p:cNvPr id="37" name="Picture 36" descr="Two people looking at a computer&#10;&#10;Description automatically generated with medium confidence">
              <a:extLst>
                <a:ext uri="{FF2B5EF4-FFF2-40B4-BE49-F238E27FC236}">
                  <a16:creationId xmlns:a16="http://schemas.microsoft.com/office/drawing/2014/main" id="{88323987-A719-49AC-9E83-9B278C519FA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10;&#10;Description automatically generated with low confidence">
              <a:extLst>
                <a:ext uri="{FF2B5EF4-FFF2-40B4-BE49-F238E27FC236}">
                  <a16:creationId xmlns:a16="http://schemas.microsoft.com/office/drawing/2014/main" id="{961E97B1-92A6-4726-B1B4-4F8F2E0F7655}"/>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1" name="Picture 40" descr="A group of people in a meeting&#10;&#10;Description automatically generated">
              <a:extLst>
                <a:ext uri="{FF2B5EF4-FFF2-40B4-BE49-F238E27FC236}">
                  <a16:creationId xmlns:a16="http://schemas.microsoft.com/office/drawing/2014/main" id="{12856149-190A-441B-B431-D3C2E1778811}"/>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grpSp>
      <p:pic>
        <p:nvPicPr>
          <p:cNvPr id="55" name="Picture 54" descr="A group of people in a meeting&#10;&#10;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5"/>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2800" b="0">
                <a:solidFill>
                  <a:schemeClr val="accent1">
                    <a:lumMod val="75000"/>
                  </a:schemeClr>
                </a:solidFill>
              </a:defRPr>
            </a:lvl1pPr>
          </a:lstStyle>
          <a:p>
            <a:r>
              <a:rPr lang="en-US" dirty="0"/>
              <a:t>Firstname Lastname |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03726"/>
            <a:ext cx="6877050" cy="1408112"/>
          </a:xfrm>
        </p:spPr>
        <p:txBody>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 name@company.com | t. 123.456.7890</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361B4B5-103A-45AF-ADAD-F8D66381BDB0}" type="datetime1">
              <a:rPr lang="en-US" smtClean="0"/>
              <a:t>7/17/2023</a:t>
            </a:fld>
            <a:endParaRPr lang="en-US" dirty="0"/>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7002414"/>
            <a:ext cx="2743200" cy="282575"/>
          </a:xfrm>
        </p:spPr>
        <p:txBody>
          <a:bodyPr/>
          <a:lstStyle/>
          <a:p>
            <a:r>
              <a:rPr lang="en-US" dirty="0"/>
              <a:t>‹#›</a:t>
            </a:r>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rPr lang="en-US" dirty="0"/>
              <a:t>© The TRACOM Corporation. All Rights Reserved.</a:t>
            </a:r>
          </a:p>
        </p:txBody>
      </p:sp>
      <p:pic>
        <p:nvPicPr>
          <p:cNvPr id="42" name="Graphic 41">
            <a:extLst>
              <a:ext uri="{FF2B5EF4-FFF2-40B4-BE49-F238E27FC236}">
                <a16:creationId xmlns:a16="http://schemas.microsoft.com/office/drawing/2014/main" id="{14294BB2-DC4D-8A4E-B1E2-D9D1C2092C06}"/>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2111222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ignature Slide">
    <p:spTree>
      <p:nvGrpSpPr>
        <p:cNvPr id="1" name=""/>
        <p:cNvGrpSpPr/>
        <p:nvPr/>
      </p:nvGrpSpPr>
      <p:grpSpPr>
        <a:xfrm>
          <a:off x="0" y="0"/>
          <a:ext cx="0" cy="0"/>
          <a:chOff x="0" y="0"/>
          <a:chExt cx="0" cy="0"/>
        </a:xfrm>
      </p:grpSpPr>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2"/>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125464AF-9969-4375-B4CB-2960B4041061}" type="datetime1">
              <a:rPr lang="en-US" smtClean="0"/>
              <a:t>7/17/2023</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26" name="Graphic 25">
            <a:extLst>
              <a:ext uri="{FF2B5EF4-FFF2-40B4-BE49-F238E27FC236}">
                <a16:creationId xmlns:a16="http://schemas.microsoft.com/office/drawing/2014/main" id="{9885B83B-869D-4EA9-A147-5D5EE91C595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43910" y="3107711"/>
            <a:ext cx="2660796" cy="663588"/>
          </a:xfrm>
          <a:prstGeom prst="rect">
            <a:avLst/>
          </a:prstGeom>
        </p:spPr>
      </p:pic>
      <p:pic>
        <p:nvPicPr>
          <p:cNvPr id="27" name="Graphic 26">
            <a:extLst>
              <a:ext uri="{FF2B5EF4-FFF2-40B4-BE49-F238E27FC236}">
                <a16:creationId xmlns:a16="http://schemas.microsoft.com/office/drawing/2014/main" id="{68068862-A429-42B3-B41D-04DB17E4536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406872" y="3193889"/>
            <a:ext cx="2501458" cy="508265"/>
          </a:xfrm>
          <a:prstGeom prst="rect">
            <a:avLst/>
          </a:prstGeom>
        </p:spPr>
      </p:pic>
      <p:cxnSp>
        <p:nvCxnSpPr>
          <p:cNvPr id="8" name="Straight Connector 7">
            <a:extLst>
              <a:ext uri="{FF2B5EF4-FFF2-40B4-BE49-F238E27FC236}">
                <a16:creationId xmlns:a16="http://schemas.microsoft.com/office/drawing/2014/main" id="{D0CD8FAE-6130-4AAB-A30F-E02ED2EDDEBA}"/>
              </a:ext>
            </a:extLst>
          </p:cNvPr>
          <p:cNvCxnSpPr/>
          <p:nvPr userDrawn="1"/>
        </p:nvCxnSpPr>
        <p:spPr>
          <a:xfrm>
            <a:off x="4170363" y="3102788"/>
            <a:ext cx="0" cy="668511"/>
          </a:xfrm>
          <a:prstGeom prst="line">
            <a:avLst/>
          </a:prstGeom>
          <a:ln w="15875" cap="rnd">
            <a:round/>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63F16326-7F7D-409C-AC6F-37EC2FBA0C3E}"/>
              </a:ext>
            </a:extLst>
          </p:cNvPr>
          <p:cNvGrpSpPr/>
          <p:nvPr userDrawn="1"/>
        </p:nvGrpSpPr>
        <p:grpSpPr>
          <a:xfrm>
            <a:off x="6426210" y="0"/>
            <a:ext cx="5765790" cy="6859964"/>
            <a:chOff x="6426210" y="0"/>
            <a:chExt cx="5765790" cy="6859964"/>
          </a:xfrm>
        </p:grpSpPr>
        <p:pic>
          <p:nvPicPr>
            <p:cNvPr id="44" name="Picture 43" descr="Two people looking at a computer  Description automatically generated with medium confidence">
              <a:extLst>
                <a:ext uri="{FF2B5EF4-FFF2-40B4-BE49-F238E27FC236}">
                  <a16:creationId xmlns:a16="http://schemas.microsoft.com/office/drawing/2014/main" id="{32903F71-96CF-49D2-B1B4-6CA690487198}"/>
                </a:ext>
              </a:extLst>
            </p:cNvPr>
            <p:cNvPicPr>
              <a:picLocks noChangeAspect="1"/>
            </p:cNvPicPr>
            <p:nvPr userDrawn="1"/>
          </p:nvPicPr>
          <p:blipFill>
            <a:blip r:embed="rId7"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45" name="Picture 44" descr="A person working on a computer  Description automatically generated with low confidence">
              <a:extLst>
                <a:ext uri="{FF2B5EF4-FFF2-40B4-BE49-F238E27FC236}">
                  <a16:creationId xmlns:a16="http://schemas.microsoft.com/office/drawing/2014/main" id="{EF8D58C6-4016-4D91-B4A4-E0179A5C2CF9}"/>
                </a:ext>
              </a:extLst>
            </p:cNvPr>
            <p:cNvPicPr>
              <a:picLocks noChangeAspect="1"/>
            </p:cNvPicPr>
            <p:nvPr userDrawn="1"/>
          </p:nvPicPr>
          <p:blipFill rotWithShape="1">
            <a:blip r:embed="rId8"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6" name="Picture 45" descr="A group of people in a meeting  Description automatically generated">
              <a:extLst>
                <a:ext uri="{FF2B5EF4-FFF2-40B4-BE49-F238E27FC236}">
                  <a16:creationId xmlns:a16="http://schemas.microsoft.com/office/drawing/2014/main" id="{7033D526-68FE-4626-AC01-5FCEF4CC4CC9}"/>
                </a:ext>
              </a:extLst>
            </p:cNvPr>
            <p:cNvPicPr>
              <a:picLocks noChangeAspect="1"/>
            </p:cNvPicPr>
            <p:nvPr userDrawn="1"/>
          </p:nvPicPr>
          <p:blipFill>
            <a:blip r:embed="rId9"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47" name="Group 46">
            <a:extLst>
              <a:ext uri="{FF2B5EF4-FFF2-40B4-BE49-F238E27FC236}">
                <a16:creationId xmlns:a16="http://schemas.microsoft.com/office/drawing/2014/main" id="{CEFE37EA-8206-44AE-9921-4291904C7EB4}"/>
              </a:ext>
            </a:extLst>
          </p:cNvPr>
          <p:cNvGrpSpPr/>
          <p:nvPr userDrawn="1"/>
        </p:nvGrpSpPr>
        <p:grpSpPr>
          <a:xfrm>
            <a:off x="5695097" y="-855610"/>
            <a:ext cx="7667386" cy="7729121"/>
            <a:chOff x="5695097" y="-855610"/>
            <a:chExt cx="7667386" cy="7729121"/>
          </a:xfrm>
        </p:grpSpPr>
        <p:sp>
          <p:nvSpPr>
            <p:cNvPr id="48" name="Right Triangle 47">
              <a:extLst>
                <a:ext uri="{FF2B5EF4-FFF2-40B4-BE49-F238E27FC236}">
                  <a16:creationId xmlns:a16="http://schemas.microsoft.com/office/drawing/2014/main" id="{852F8D78-2048-4EF5-83E8-835A64D79557}"/>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9" name="Freeform: Shape 48">
              <a:extLst>
                <a:ext uri="{FF2B5EF4-FFF2-40B4-BE49-F238E27FC236}">
                  <a16:creationId xmlns:a16="http://schemas.microsoft.com/office/drawing/2014/main" id="{A9B3D0E2-8C81-4DF0-BFB3-65CF23A36B2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0" name="Freeform: Shape 49">
              <a:extLst>
                <a:ext uri="{FF2B5EF4-FFF2-40B4-BE49-F238E27FC236}">
                  <a16:creationId xmlns:a16="http://schemas.microsoft.com/office/drawing/2014/main" id="{FEC7BF9C-66AF-4A3B-BE21-09F358FF9F4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1" name="Right Triangle 50">
              <a:extLst>
                <a:ext uri="{FF2B5EF4-FFF2-40B4-BE49-F238E27FC236}">
                  <a16:creationId xmlns:a16="http://schemas.microsoft.com/office/drawing/2014/main" id="{2AA44CEE-B659-46DA-A301-C82C6037104E}"/>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52" name="Right Triangle 51">
              <a:extLst>
                <a:ext uri="{FF2B5EF4-FFF2-40B4-BE49-F238E27FC236}">
                  <a16:creationId xmlns:a16="http://schemas.microsoft.com/office/drawing/2014/main" id="{4466DBCC-CF94-4DC4-8776-A1C467D75A8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53" name="Freeform: Shape 52">
              <a:extLst>
                <a:ext uri="{FF2B5EF4-FFF2-40B4-BE49-F238E27FC236}">
                  <a16:creationId xmlns:a16="http://schemas.microsoft.com/office/drawing/2014/main" id="{250FB661-0DED-4055-BACA-851623995859}"/>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4" name="Freeform: Shape 53">
              <a:extLst>
                <a:ext uri="{FF2B5EF4-FFF2-40B4-BE49-F238E27FC236}">
                  <a16:creationId xmlns:a16="http://schemas.microsoft.com/office/drawing/2014/main" id="{EB827554-5FF8-4823-BA28-0360ED9CFD14}"/>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7" name="Freeform: Shape 56">
              <a:extLst>
                <a:ext uri="{FF2B5EF4-FFF2-40B4-BE49-F238E27FC236}">
                  <a16:creationId xmlns:a16="http://schemas.microsoft.com/office/drawing/2014/main" id="{0F338CC7-7F76-42FD-BE32-24A37BFFEF36}"/>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60" name="Right Triangle 48">
              <a:extLst>
                <a:ext uri="{FF2B5EF4-FFF2-40B4-BE49-F238E27FC236}">
                  <a16:creationId xmlns:a16="http://schemas.microsoft.com/office/drawing/2014/main" id="{9BA116C9-6FC9-4B29-B6E3-FDEC7A5B0E78}"/>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61" name="Right Triangle 48">
              <a:extLst>
                <a:ext uri="{FF2B5EF4-FFF2-40B4-BE49-F238E27FC236}">
                  <a16:creationId xmlns:a16="http://schemas.microsoft.com/office/drawing/2014/main" id="{2A08C1FA-3148-4D56-8B82-FA4B9D20CCC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62" name="Freeform: Shape 61">
              <a:extLst>
                <a:ext uri="{FF2B5EF4-FFF2-40B4-BE49-F238E27FC236}">
                  <a16:creationId xmlns:a16="http://schemas.microsoft.com/office/drawing/2014/main" id="{DE42F703-6FAA-487A-A221-013C47B049EA}"/>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spTree>
    <p:extLst>
      <p:ext uri="{BB962C8B-B14F-4D97-AF65-F5344CB8AC3E}">
        <p14:creationId xmlns:p14="http://schemas.microsoft.com/office/powerpoint/2010/main" val="60723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0621D500-F8BD-4EAF-B47A-AE122700FD31}" type="datetime1">
              <a:rPr lang="en-US" smtClean="0"/>
              <a:t>7/17/2023</a:t>
            </a:fld>
            <a:endParaRPr lang="en-US"/>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p>
            <a:pPr algn="l"/>
            <a:r>
              <a:t>© The TRACOM Corporation. All Rights Reserved.</a:t>
            </a:r>
          </a:p>
        </p:txBody>
      </p:sp>
      <p:sp>
        <p:nvSpPr>
          <p:cNvPr id="8" name="Text Placeholder 7">
            <a:extLst>
              <a:ext uri="{FF2B5EF4-FFF2-40B4-BE49-F238E27FC236}">
                <a16:creationId xmlns:a16="http://schemas.microsoft.com/office/drawing/2014/main" id="{E0F663B7-96C8-49AD-A671-DEF76396F29D}"/>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4207440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7D0DAB1F-6912-4368-98ED-A0E5827D427E}" type="datetime1">
              <a:rPr lang="en-US" smtClean="0"/>
              <a:t>7/17/2023</a:t>
            </a:fld>
            <a:endParaRPr lang="en-US"/>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lvl1pPr algn="l"/>
          </a:lstStyle>
          <a:p>
            <a:r>
              <a:t>© The TRACOM Corporation. All Rights Reserved.</a:t>
            </a:r>
          </a:p>
        </p:txBody>
      </p:sp>
      <p:sp>
        <p:nvSpPr>
          <p:cNvPr id="8" name="Text Placeholder 7">
            <a:extLst>
              <a:ext uri="{FF2B5EF4-FFF2-40B4-BE49-F238E27FC236}">
                <a16:creationId xmlns:a16="http://schemas.microsoft.com/office/drawing/2014/main" id="{A8C88795-F4EF-46C5-B84F-80E8878D2980}"/>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10" name="Text Placeholder 7">
            <a:extLst>
              <a:ext uri="{FF2B5EF4-FFF2-40B4-BE49-F238E27FC236}">
                <a16:creationId xmlns:a16="http://schemas.microsoft.com/office/drawing/2014/main" id="{A9C07605-B884-42EC-9812-4EF3643AF90C}"/>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13041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07271"/>
          </a:xfrm>
        </p:spPr>
        <p:txBody>
          <a:bodyPr/>
          <a:lstStyle/>
          <a:p>
            <a:pPr lvl="0"/>
            <a:r>
              <a:t>Start typing for paragraph formatting (no bullet point). To add bullet point, place cursor at front of sentence, then hit Tab. </a:t>
            </a:r>
          </a:p>
          <a:p>
            <a:pPr lvl="1"/>
            <a:r>
              <a:t>Second level</a:t>
            </a:r>
          </a:p>
          <a:p>
            <a:pPr lvl="2"/>
            <a:r>
              <a:t>Third level</a:t>
            </a:r>
          </a:p>
          <a:p>
            <a:pPr lvl="3"/>
            <a:r>
              <a:t>Fourth level</a:t>
            </a:r>
          </a:p>
          <a:p>
            <a:pPr lvl="4"/>
            <a:r>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07270"/>
          </a:xfrm>
        </p:spPr>
        <p:txBody>
          <a:bodyPr/>
          <a:lstStyle/>
          <a:p>
            <a:pPr lvl="0"/>
            <a:r>
              <a:t>Start typing for paragraph formatting (no bullet point). To add bullet point, place cursor at front of sentence, then his Tab.</a:t>
            </a:r>
          </a:p>
          <a:p>
            <a:pPr lvl="1"/>
            <a:r>
              <a:t>Second level</a:t>
            </a:r>
          </a:p>
          <a:p>
            <a:pPr lvl="2"/>
            <a:r>
              <a:t>Third level</a:t>
            </a:r>
          </a:p>
          <a:p>
            <a:pPr lvl="3"/>
            <a:r>
              <a:t>Fourth level</a:t>
            </a:r>
          </a:p>
          <a:p>
            <a:pPr lvl="4"/>
            <a:r>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DB75215C-EC24-415F-80D5-6159F4671CA9}" type="datetime1">
              <a:rPr lang="en-US" smtClean="0"/>
              <a:t>7/17/2023</a:t>
            </a:fld>
            <a:endParaRPr lang="en-US"/>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t>© The TRACOM Corporation. All Rights Reserved.</a:t>
            </a:r>
          </a:p>
        </p:txBody>
      </p:sp>
      <p:sp>
        <p:nvSpPr>
          <p:cNvPr id="10" name="Text Placeholder 7">
            <a:extLst>
              <a:ext uri="{FF2B5EF4-FFF2-40B4-BE49-F238E27FC236}">
                <a16:creationId xmlns:a16="http://schemas.microsoft.com/office/drawing/2014/main" id="{91BE07B5-390E-45C7-AE85-798FF3F3DB6C}"/>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653681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hea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27439"/>
          </a:xfrm>
        </p:spPr>
        <p:txBody>
          <a:bodyPr/>
          <a:lstStyle/>
          <a:p>
            <a:pPr lvl="0"/>
            <a:r>
              <a:t>Start typing for paragraph formatting (no bullet point). To add bullet point, place cursor at front of sentence, then hit Tab. </a:t>
            </a:r>
          </a:p>
          <a:p>
            <a:pPr lvl="1"/>
            <a:r>
              <a:t>Second level</a:t>
            </a:r>
          </a:p>
          <a:p>
            <a:pPr lvl="2"/>
            <a:r>
              <a:t>Third level</a:t>
            </a:r>
          </a:p>
          <a:p>
            <a:pPr lvl="3"/>
            <a:r>
              <a:t>Fourth level</a:t>
            </a:r>
          </a:p>
          <a:p>
            <a:pPr lvl="4"/>
            <a:r>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27438"/>
          </a:xfrm>
        </p:spPr>
        <p:txBody>
          <a:bodyPr/>
          <a:lstStyle/>
          <a:p>
            <a:pPr lvl="0"/>
            <a:r>
              <a:t>Start typing for paragraph formatting (no bullet point). To add bullet point, place cursor at front of sentence, then his Tab.</a:t>
            </a:r>
          </a:p>
          <a:p>
            <a:pPr lvl="1"/>
            <a:r>
              <a:t>Second level</a:t>
            </a:r>
          </a:p>
          <a:p>
            <a:pPr lvl="2"/>
            <a:r>
              <a:t>Third level</a:t>
            </a:r>
          </a:p>
          <a:p>
            <a:pPr lvl="3"/>
            <a:r>
              <a:t>Fourth level</a:t>
            </a:r>
          </a:p>
          <a:p>
            <a:pPr lvl="4"/>
            <a:r>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E47CD23E-9A54-4F4B-9C78-BBB063CC6D04}" type="datetime1">
              <a:rPr lang="en-US" smtClean="0"/>
              <a:t>7/17/2023</a:t>
            </a:fld>
            <a:endParaRPr lang="en-US"/>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t>© The TRACOM Corporation. All Rights Reserved.</a:t>
            </a:r>
          </a:p>
        </p:txBody>
      </p:sp>
      <p:sp>
        <p:nvSpPr>
          <p:cNvPr id="9" name="Text Placeholder 7">
            <a:extLst>
              <a:ext uri="{FF2B5EF4-FFF2-40B4-BE49-F238E27FC236}">
                <a16:creationId xmlns:a16="http://schemas.microsoft.com/office/drawing/2014/main" id="{CC9B9968-5CD2-4549-A4A4-5365F34460E4}"/>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10" name="Text Placeholder 7">
            <a:extLst>
              <a:ext uri="{FF2B5EF4-FFF2-40B4-BE49-F238E27FC236}">
                <a16:creationId xmlns:a16="http://schemas.microsoft.com/office/drawing/2014/main" id="{B015E535-C772-45C6-816B-FA3EF3E7AC82}"/>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4140782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2F3061-02CE-4D1A-94DF-EF8EA75D6B3F}"/>
              </a:ext>
            </a:extLst>
          </p:cNvPr>
          <p:cNvSpPr>
            <a:spLocks noGrp="1"/>
          </p:cNvSpPr>
          <p:nvPr userDrawn="1">
            <p:ph type="body" idx="1"/>
          </p:nvPr>
        </p:nvSpPr>
        <p:spPr>
          <a:xfrm>
            <a:off x="228600" y="2316163"/>
            <a:ext cx="11734800" cy="3628308"/>
          </a:xfrm>
          <a:prstGeom prst="rect">
            <a:avLst/>
          </a:prstGeom>
        </p:spPr>
        <p:txBody>
          <a:bodyPr vert="horz" lIns="0" tIns="0" rIns="0" bIns="0">
            <a:noAutofit/>
          </a:bodyPr>
          <a:lstStyle/>
          <a:p>
            <a:pPr lvl="0"/>
            <a:r>
              <a:t>Click to edit Master text styles</a:t>
            </a:r>
          </a:p>
          <a:p>
            <a:pPr lvl="1"/>
            <a:r>
              <a:t>Second level</a:t>
            </a:r>
          </a:p>
          <a:p>
            <a:pPr lvl="2"/>
            <a:r>
              <a:t>Third level</a:t>
            </a:r>
          </a:p>
          <a:p>
            <a:pPr lvl="3"/>
            <a:r>
              <a:t>Fourth level</a:t>
            </a:r>
          </a:p>
          <a:p>
            <a:pPr lvl="4"/>
            <a:r>
              <a:t>Fifth level</a:t>
            </a:r>
          </a:p>
        </p:txBody>
      </p:sp>
      <p:sp>
        <p:nvSpPr>
          <p:cNvPr id="196" name="Freeform: Shape 195">
            <a:extLst>
              <a:ext uri="{FF2B5EF4-FFF2-40B4-BE49-F238E27FC236}">
                <a16:creationId xmlns:a16="http://schemas.microsoft.com/office/drawing/2014/main" id="{FEC0259E-9B7E-40F8-B4F5-FCB2507CF1C8}"/>
              </a:ext>
            </a:extLst>
          </p:cNvPr>
          <p:cNvSpPr/>
          <p:nvPr/>
        </p:nvSpPr>
        <p:spPr>
          <a:xfrm rot="16200000" flipV="1">
            <a:off x="11503509"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D1D3D4">
              <a:alpha val="22000"/>
            </a:srgbClr>
          </a:solidFill>
          <a:ln w="14671" cap="flat">
            <a:noFill/>
            <a:prstDash val="solid"/>
            <a:miter/>
          </a:ln>
        </p:spPr>
        <p:txBody>
          <a:bodyPr wrap="square" anchor="ctr">
            <a:noAutofit/>
          </a:bodyPr>
          <a:lstStyle/>
          <a:p>
            <a:endParaRPr b="0" i="0" u="none"/>
          </a:p>
        </p:txBody>
      </p:sp>
      <p:sp>
        <p:nvSpPr>
          <p:cNvPr id="185" name="Freeform: Shape 184">
            <a:extLst>
              <a:ext uri="{FF2B5EF4-FFF2-40B4-BE49-F238E27FC236}">
                <a16:creationId xmlns:a16="http://schemas.microsoft.com/office/drawing/2014/main" id="{3682287F-C19C-4774-825E-E27BD81C98A9}"/>
              </a:ext>
            </a:extLst>
          </p:cNvPr>
          <p:cNvSpPr/>
          <p:nvPr/>
        </p:nvSpPr>
        <p:spPr>
          <a:xfrm rot="16200000" flipV="1">
            <a:off x="11776704"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E6E7E8">
              <a:alpha val="22000"/>
            </a:srgbClr>
          </a:solidFill>
          <a:ln w="14671" cap="flat">
            <a:noFill/>
            <a:prstDash val="solid"/>
            <a:miter/>
          </a:ln>
        </p:spPr>
        <p:txBody>
          <a:bodyPr wrap="square" anchor="ctr">
            <a:noAutofit/>
          </a:bodyPr>
          <a:lstStyle/>
          <a:p>
            <a:endParaRPr/>
          </a:p>
        </p:txBody>
      </p:sp>
      <p:sp>
        <p:nvSpPr>
          <p:cNvPr id="186" name="Freeform: Shape 185">
            <a:extLst>
              <a:ext uri="{FF2B5EF4-FFF2-40B4-BE49-F238E27FC236}">
                <a16:creationId xmlns:a16="http://schemas.microsoft.com/office/drawing/2014/main" id="{CBA6B417-F76F-44FD-B71C-D42A4D2DB29A}"/>
              </a:ext>
            </a:extLst>
          </p:cNvPr>
          <p:cNvSpPr/>
          <p:nvPr/>
        </p:nvSpPr>
        <p:spPr>
          <a:xfrm rot="16200000" flipV="1">
            <a:off x="10949233"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22000"/>
            </a:srgbClr>
          </a:solidFill>
          <a:ln w="14671" cap="flat">
            <a:noFill/>
            <a:prstDash val="solid"/>
            <a:miter/>
          </a:ln>
        </p:spPr>
        <p:txBody>
          <a:bodyPr wrap="square" anchor="ctr">
            <a:noAutofit/>
          </a:bodyPr>
          <a:lstStyle/>
          <a:p>
            <a:endParaRPr/>
          </a:p>
        </p:txBody>
      </p:sp>
      <p:grpSp>
        <p:nvGrpSpPr>
          <p:cNvPr id="10" name="Group 9">
            <a:extLst>
              <a:ext uri="{FF2B5EF4-FFF2-40B4-BE49-F238E27FC236}">
                <a16:creationId xmlns:a16="http://schemas.microsoft.com/office/drawing/2014/main" id="{E1A16550-665D-4B2D-BDD5-F5D4FAFF9149}"/>
              </a:ext>
            </a:extLst>
          </p:cNvPr>
          <p:cNvGrpSpPr/>
          <p:nvPr userDrawn="1"/>
        </p:nvGrpSpPr>
        <p:grpSpPr>
          <a:xfrm>
            <a:off x="8204188" y="2743197"/>
            <a:ext cx="3961299" cy="4207634"/>
            <a:chOff x="8204188" y="2743197"/>
            <a:chExt cx="3961299" cy="4207634"/>
          </a:xfrm>
        </p:grpSpPr>
        <p:grpSp>
          <p:nvGrpSpPr>
            <p:cNvPr id="9" name="Group 8">
              <a:extLst>
                <a:ext uri="{FF2B5EF4-FFF2-40B4-BE49-F238E27FC236}">
                  <a16:creationId xmlns:a16="http://schemas.microsoft.com/office/drawing/2014/main" id="{C9B8ED43-53DD-4294-85D7-4E85B1C5E707}"/>
                </a:ext>
              </a:extLst>
            </p:cNvPr>
            <p:cNvGrpSpPr/>
            <p:nvPr userDrawn="1"/>
          </p:nvGrpSpPr>
          <p:grpSpPr>
            <a:xfrm>
              <a:off x="8204188" y="2743197"/>
              <a:ext cx="3961299" cy="4207634"/>
              <a:chOff x="8204188" y="2743197"/>
              <a:chExt cx="3961299" cy="4207634"/>
            </a:xfrm>
          </p:grpSpPr>
          <p:sp>
            <p:nvSpPr>
              <p:cNvPr id="244" name="Freeform: Shape 243">
                <a:extLst>
                  <a:ext uri="{FF2B5EF4-FFF2-40B4-BE49-F238E27FC236}">
                    <a16:creationId xmlns:a16="http://schemas.microsoft.com/office/drawing/2014/main" id="{45937B76-EA83-43F1-AEFD-FE57D415AD4D}"/>
                  </a:ext>
                </a:extLst>
              </p:cNvPr>
              <p:cNvSpPr/>
              <p:nvPr/>
            </p:nvSpPr>
            <p:spPr>
              <a:xfrm rot="16200000" flipV="1">
                <a:off x="10324364"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5" name="Freeform: Shape 244">
                <a:extLst>
                  <a:ext uri="{FF2B5EF4-FFF2-40B4-BE49-F238E27FC236}">
                    <a16:creationId xmlns:a16="http://schemas.microsoft.com/office/drawing/2014/main" id="{10B7268D-60AF-4113-B8E7-8ED3585DF130}"/>
                  </a:ext>
                </a:extLst>
              </p:cNvPr>
              <p:cNvSpPr/>
              <p:nvPr/>
            </p:nvSpPr>
            <p:spPr>
              <a:xfrm rot="16200000" flipV="1">
                <a:off x="9003930"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6" name="Freeform: Shape 245">
                <a:extLst>
                  <a:ext uri="{FF2B5EF4-FFF2-40B4-BE49-F238E27FC236}">
                    <a16:creationId xmlns:a16="http://schemas.microsoft.com/office/drawing/2014/main" id="{50BF5643-3B58-4314-B684-858ABBD8BF15}"/>
                  </a:ext>
                </a:extLst>
              </p:cNvPr>
              <p:cNvSpPr/>
              <p:nvPr/>
            </p:nvSpPr>
            <p:spPr>
              <a:xfrm rot="16200000" flipV="1">
                <a:off x="9664147" y="4905481"/>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47" name="Freeform: Shape 246">
                <a:extLst>
                  <a:ext uri="{FF2B5EF4-FFF2-40B4-BE49-F238E27FC236}">
                    <a16:creationId xmlns:a16="http://schemas.microsoft.com/office/drawing/2014/main" id="{072A6F2B-5B4E-4E31-A4AE-505BAF2EAF5C}"/>
                  </a:ext>
                </a:extLst>
              </p:cNvPr>
              <p:cNvSpPr/>
              <p:nvPr/>
            </p:nvSpPr>
            <p:spPr>
              <a:xfrm rot="16200000" flipV="1">
                <a:off x="11644797" y="452417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48" name="Freeform: Shape 247">
                <a:extLst>
                  <a:ext uri="{FF2B5EF4-FFF2-40B4-BE49-F238E27FC236}">
                    <a16:creationId xmlns:a16="http://schemas.microsoft.com/office/drawing/2014/main" id="{F8113714-C9B6-443F-8702-F3968753EDFF}"/>
                  </a:ext>
                </a:extLst>
              </p:cNvPr>
              <p:cNvSpPr/>
              <p:nvPr/>
            </p:nvSpPr>
            <p:spPr>
              <a:xfrm rot="16200000" flipV="1">
                <a:off x="10324364"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9" name="Freeform: Shape 248">
                <a:extLst>
                  <a:ext uri="{FF2B5EF4-FFF2-40B4-BE49-F238E27FC236}">
                    <a16:creationId xmlns:a16="http://schemas.microsoft.com/office/drawing/2014/main" id="{A97CC913-B683-4C7F-94BE-2B6C4A518EFB}"/>
                  </a:ext>
                </a:extLst>
              </p:cNvPr>
              <p:cNvSpPr/>
              <p:nvPr/>
            </p:nvSpPr>
            <p:spPr>
              <a:xfrm rot="16200000" flipV="1">
                <a:off x="11644797"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51" name="Freeform: Shape 250">
                <a:extLst>
                  <a:ext uri="{FF2B5EF4-FFF2-40B4-BE49-F238E27FC236}">
                    <a16:creationId xmlns:a16="http://schemas.microsoft.com/office/drawing/2014/main" id="{BBF203F6-A3DE-464D-8A05-FF9E3D136DA5}"/>
                  </a:ext>
                </a:extLst>
              </p:cNvPr>
              <p:cNvSpPr/>
              <p:nvPr/>
            </p:nvSpPr>
            <p:spPr>
              <a:xfrm rot="16200000" flipV="1">
                <a:off x="8343714"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F1F2F2">
                  <a:alpha val="22000"/>
                </a:srgbClr>
              </a:solidFill>
              <a:ln w="14671" cap="flat">
                <a:noFill/>
                <a:prstDash val="solid"/>
                <a:miter/>
              </a:ln>
            </p:spPr>
            <p:txBody>
              <a:bodyPr anchor="ctr"/>
              <a:lstStyle/>
              <a:p>
                <a:endParaRPr/>
              </a:p>
            </p:txBody>
          </p:sp>
          <p:sp>
            <p:nvSpPr>
              <p:cNvPr id="252" name="Freeform: Shape 251">
                <a:extLst>
                  <a:ext uri="{FF2B5EF4-FFF2-40B4-BE49-F238E27FC236}">
                    <a16:creationId xmlns:a16="http://schemas.microsoft.com/office/drawing/2014/main" id="{C56A773A-BB05-443F-AF33-FB20A1C426DF}"/>
                  </a:ext>
                </a:extLst>
              </p:cNvPr>
              <p:cNvSpPr/>
              <p:nvPr/>
            </p:nvSpPr>
            <p:spPr>
              <a:xfrm rot="16200000" flipV="1">
                <a:off x="9664147"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53" name="Freeform: Shape 252">
                <a:extLst>
                  <a:ext uri="{FF2B5EF4-FFF2-40B4-BE49-F238E27FC236}">
                    <a16:creationId xmlns:a16="http://schemas.microsoft.com/office/drawing/2014/main" id="{041E90D1-515A-4083-8A7B-ECE1FC40A623}"/>
                  </a:ext>
                </a:extLst>
              </p:cNvPr>
              <p:cNvSpPr/>
              <p:nvPr/>
            </p:nvSpPr>
            <p:spPr>
              <a:xfrm rot="16200000" flipV="1">
                <a:off x="9003930"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56" name="Freeform: Shape 255">
                <a:extLst>
                  <a:ext uri="{FF2B5EF4-FFF2-40B4-BE49-F238E27FC236}">
                    <a16:creationId xmlns:a16="http://schemas.microsoft.com/office/drawing/2014/main" id="{BAE56859-6646-4BAE-92B8-7DF42AD4A1D5}"/>
                  </a:ext>
                </a:extLst>
              </p:cNvPr>
              <p:cNvSpPr/>
              <p:nvPr/>
            </p:nvSpPr>
            <p:spPr>
              <a:xfrm rot="16200000" flipV="1">
                <a:off x="8343713"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D1D3D4">
                  <a:alpha val="22000"/>
                </a:srgbClr>
              </a:solidFill>
              <a:ln w="14671" cap="flat">
                <a:noFill/>
                <a:prstDash val="solid"/>
                <a:miter/>
              </a:ln>
            </p:spPr>
            <p:txBody>
              <a:bodyPr anchor="ctr"/>
              <a:lstStyle/>
              <a:p>
                <a:endParaRPr/>
              </a:p>
            </p:txBody>
          </p:sp>
          <p:sp>
            <p:nvSpPr>
              <p:cNvPr id="257" name="Freeform: Shape 256">
                <a:extLst>
                  <a:ext uri="{FF2B5EF4-FFF2-40B4-BE49-F238E27FC236}">
                    <a16:creationId xmlns:a16="http://schemas.microsoft.com/office/drawing/2014/main" id="{BEF13969-49E6-4445-809B-C3303ABA060B}"/>
                  </a:ext>
                </a:extLst>
              </p:cNvPr>
              <p:cNvSpPr/>
              <p:nvPr/>
            </p:nvSpPr>
            <p:spPr>
              <a:xfrm rot="16200000" flipV="1">
                <a:off x="8343714"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59" name="Freeform: Shape 258">
                <a:extLst>
                  <a:ext uri="{FF2B5EF4-FFF2-40B4-BE49-F238E27FC236}">
                    <a16:creationId xmlns:a16="http://schemas.microsoft.com/office/drawing/2014/main" id="{99E505AC-A46E-4F9E-A2E9-69BA49CB6FE5}"/>
                  </a:ext>
                </a:extLst>
              </p:cNvPr>
              <p:cNvSpPr/>
              <p:nvPr/>
            </p:nvSpPr>
            <p:spPr>
              <a:xfrm rot="16200000" flipV="1">
                <a:off x="10984580" y="3380675"/>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1" name="Freeform: Shape 260">
                <a:extLst>
                  <a:ext uri="{FF2B5EF4-FFF2-40B4-BE49-F238E27FC236}">
                    <a16:creationId xmlns:a16="http://schemas.microsoft.com/office/drawing/2014/main" id="{58C0CA58-5B2E-4442-A526-BBCF5F823F10}"/>
                  </a:ext>
                </a:extLst>
              </p:cNvPr>
              <p:cNvSpPr/>
              <p:nvPr/>
            </p:nvSpPr>
            <p:spPr>
              <a:xfrm rot="16200000" flipV="1">
                <a:off x="9003930" y="6048977"/>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62" name="Freeform: Shape 261">
                <a:extLst>
                  <a:ext uri="{FF2B5EF4-FFF2-40B4-BE49-F238E27FC236}">
                    <a16:creationId xmlns:a16="http://schemas.microsoft.com/office/drawing/2014/main" id="{3BE8622E-4F86-4284-A31D-CFCE7635B3A6}"/>
                  </a:ext>
                </a:extLst>
              </p:cNvPr>
              <p:cNvSpPr/>
              <p:nvPr/>
            </p:nvSpPr>
            <p:spPr>
              <a:xfrm rot="16200000" flipV="1">
                <a:off x="9664146"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BCBEC0">
                  <a:alpha val="22000"/>
                </a:srgbClr>
              </a:solidFill>
              <a:ln w="14671" cap="flat">
                <a:noFill/>
                <a:prstDash val="solid"/>
                <a:miter/>
              </a:ln>
            </p:spPr>
            <p:txBody>
              <a:bodyPr anchor="ctr"/>
              <a:lstStyle/>
              <a:p>
                <a:endParaRPr/>
              </a:p>
            </p:txBody>
          </p:sp>
          <p:sp>
            <p:nvSpPr>
              <p:cNvPr id="264" name="Freeform: Shape 263">
                <a:extLst>
                  <a:ext uri="{FF2B5EF4-FFF2-40B4-BE49-F238E27FC236}">
                    <a16:creationId xmlns:a16="http://schemas.microsoft.com/office/drawing/2014/main" id="{CC368D64-3D84-48A7-A85F-796387CB56AD}"/>
                  </a:ext>
                </a:extLst>
              </p:cNvPr>
              <p:cNvSpPr/>
              <p:nvPr/>
            </p:nvSpPr>
            <p:spPr>
              <a:xfrm rot="16200000" flipV="1">
                <a:off x="10984579" y="6430141"/>
                <a:ext cx="381165" cy="660216"/>
              </a:xfrm>
              <a:custGeom>
                <a:avLst/>
                <a:gdLst>
                  <a:gd name="connsiteX0" fmla="*/ 381166 w 381165"/>
                  <a:gd name="connsiteY0" fmla="*/ 660217 h 660216"/>
                  <a:gd name="connsiteX1" fmla="*/ 0 w 381165"/>
                  <a:gd name="connsiteY1" fmla="*/ 0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381166" y="660217"/>
                    </a:moveTo>
                    <a:lnTo>
                      <a:pt x="0" y="0"/>
                    </a:lnTo>
                    <a:lnTo>
                      <a:pt x="381166" y="660217"/>
                    </a:lnTo>
                    <a:close/>
                  </a:path>
                </a:pathLst>
              </a:custGeom>
              <a:solidFill>
                <a:srgbClr val="D1D3D4">
                  <a:alpha val="22000"/>
                </a:srgbClr>
              </a:solidFill>
              <a:ln w="14671" cap="flat">
                <a:noFill/>
                <a:prstDash val="solid"/>
                <a:miter/>
              </a:ln>
            </p:spPr>
            <p:txBody>
              <a:bodyPr anchor="ctr"/>
              <a:lstStyle/>
              <a:p>
                <a:endParaRPr/>
              </a:p>
            </p:txBody>
          </p:sp>
          <p:sp>
            <p:nvSpPr>
              <p:cNvPr id="265" name="Freeform: Shape 264">
                <a:extLst>
                  <a:ext uri="{FF2B5EF4-FFF2-40B4-BE49-F238E27FC236}">
                    <a16:creationId xmlns:a16="http://schemas.microsoft.com/office/drawing/2014/main" id="{4E75E842-BB8C-4B5D-B705-3293226B50DF}"/>
                  </a:ext>
                </a:extLst>
              </p:cNvPr>
              <p:cNvSpPr/>
              <p:nvPr/>
            </p:nvSpPr>
            <p:spPr>
              <a:xfrm rot="16200000" flipV="1">
                <a:off x="10984580"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66" name="Freeform: Shape 265">
                <a:extLst>
                  <a:ext uri="{FF2B5EF4-FFF2-40B4-BE49-F238E27FC236}">
                    <a16:creationId xmlns:a16="http://schemas.microsoft.com/office/drawing/2014/main" id="{817EA061-E6EC-4084-8BC2-9A1A74ADACA7}"/>
                  </a:ext>
                </a:extLst>
              </p:cNvPr>
              <p:cNvSpPr/>
              <p:nvPr/>
            </p:nvSpPr>
            <p:spPr>
              <a:xfrm rot="16200000" flipV="1">
                <a:off x="11644797"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7" name="Freeform: Shape 266">
                <a:extLst>
                  <a:ext uri="{FF2B5EF4-FFF2-40B4-BE49-F238E27FC236}">
                    <a16:creationId xmlns:a16="http://schemas.microsoft.com/office/drawing/2014/main" id="{1F733C60-08E5-4BDA-A194-4C350A88172C}"/>
                  </a:ext>
                </a:extLst>
              </p:cNvPr>
              <p:cNvSpPr/>
              <p:nvPr/>
            </p:nvSpPr>
            <p:spPr>
              <a:xfrm rot="16200000" flipV="1">
                <a:off x="10324364"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8" name="Freeform: Shape 267">
                <a:extLst>
                  <a:ext uri="{FF2B5EF4-FFF2-40B4-BE49-F238E27FC236}">
                    <a16:creationId xmlns:a16="http://schemas.microsoft.com/office/drawing/2014/main" id="{9EA53B86-934E-4EB4-B089-658F40263C13}"/>
                  </a:ext>
                </a:extLst>
              </p:cNvPr>
              <p:cNvSpPr/>
              <p:nvPr/>
            </p:nvSpPr>
            <p:spPr>
              <a:xfrm rot="16200000" flipV="1">
                <a:off x="9509949" y="2743197"/>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47" name="Freeform: Shape 346">
                <a:extLst>
                  <a:ext uri="{FF2B5EF4-FFF2-40B4-BE49-F238E27FC236}">
                    <a16:creationId xmlns:a16="http://schemas.microsoft.com/office/drawing/2014/main" id="{E26DB028-B116-4F75-9BB1-9CF1988DDC3E}"/>
                  </a:ext>
                </a:extLst>
              </p:cNvPr>
              <p:cNvSpPr/>
              <p:nvPr/>
            </p:nvSpPr>
            <p:spPr>
              <a:xfrm rot="16200000" flipV="1">
                <a:off x="11490599"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anchor="ctr"/>
              <a:lstStyle/>
              <a:p>
                <a:endParaRPr/>
              </a:p>
            </p:txBody>
          </p:sp>
          <p:sp>
            <p:nvSpPr>
              <p:cNvPr id="348" name="Freeform: Shape 347">
                <a:extLst>
                  <a:ext uri="{FF2B5EF4-FFF2-40B4-BE49-F238E27FC236}">
                    <a16:creationId xmlns:a16="http://schemas.microsoft.com/office/drawing/2014/main" id="{A47A54A0-FB1A-4047-87CB-00EAEB1A8D66}"/>
                  </a:ext>
                </a:extLst>
              </p:cNvPr>
              <p:cNvSpPr/>
              <p:nvPr/>
            </p:nvSpPr>
            <p:spPr>
              <a:xfrm rot="16200000" flipV="1">
                <a:off x="11454214"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E6E7E8">
                  <a:alpha val="22000"/>
                </a:srgbClr>
              </a:solidFill>
              <a:ln w="14671" cap="flat">
                <a:noFill/>
                <a:prstDash val="solid"/>
                <a:miter/>
              </a:ln>
            </p:spPr>
            <p:txBody>
              <a:bodyPr anchor="ctr"/>
              <a:lstStyle/>
              <a:p>
                <a:endParaRPr/>
              </a:p>
            </p:txBody>
          </p:sp>
          <p:sp>
            <p:nvSpPr>
              <p:cNvPr id="349" name="Freeform: Shape 348">
                <a:extLst>
                  <a:ext uri="{FF2B5EF4-FFF2-40B4-BE49-F238E27FC236}">
                    <a16:creationId xmlns:a16="http://schemas.microsoft.com/office/drawing/2014/main" id="{64FDCCB7-1659-4D5A-8BD3-9EA8062822B6}"/>
                  </a:ext>
                </a:extLst>
              </p:cNvPr>
              <p:cNvSpPr/>
              <p:nvPr/>
            </p:nvSpPr>
            <p:spPr>
              <a:xfrm rot="16200000" flipV="1">
                <a:off x="11454141" y="4714825"/>
                <a:ext cx="762476" cy="660216"/>
              </a:xfrm>
              <a:custGeom>
                <a:avLst/>
                <a:gdLst>
                  <a:gd name="connsiteX0" fmla="*/ 762476 w 762476"/>
                  <a:gd name="connsiteY0" fmla="*/ 660217 h 660216"/>
                  <a:gd name="connsiteX1" fmla="*/ 381312 w 762476"/>
                  <a:gd name="connsiteY1" fmla="*/ 0 h 660216"/>
                  <a:gd name="connsiteX2" fmla="*/ 0 w 762476"/>
                  <a:gd name="connsiteY2" fmla="*/ 660217 h 660216"/>
                </a:gdLst>
                <a:ahLst/>
                <a:cxnLst>
                  <a:cxn ang="0">
                    <a:pos x="connsiteX0" y="connsiteY0"/>
                  </a:cxn>
                  <a:cxn ang="0">
                    <a:pos x="connsiteX1" y="connsiteY1"/>
                  </a:cxn>
                  <a:cxn ang="0">
                    <a:pos x="connsiteX2" y="connsiteY2"/>
                  </a:cxn>
                </a:cxnLst>
                <a:rect l="l" t="t" r="r" b="b"/>
                <a:pathLst>
                  <a:path w="762476" h="660216">
                    <a:moveTo>
                      <a:pt x="762476" y="660217"/>
                    </a:moveTo>
                    <a:lnTo>
                      <a:pt x="381312" y="0"/>
                    </a:lnTo>
                    <a:lnTo>
                      <a:pt x="0" y="660217"/>
                    </a:lnTo>
                    <a:close/>
                  </a:path>
                </a:pathLst>
              </a:custGeom>
              <a:solidFill>
                <a:srgbClr val="BCBEC0">
                  <a:alpha val="22000"/>
                </a:srgbClr>
              </a:solidFill>
              <a:ln w="14671" cap="flat">
                <a:noFill/>
                <a:prstDash val="solid"/>
                <a:miter/>
              </a:ln>
            </p:spPr>
            <p:txBody>
              <a:bodyPr anchor="ctr"/>
              <a:lstStyle/>
              <a:p>
                <a:endParaRPr/>
              </a:p>
            </p:txBody>
          </p:sp>
          <p:sp>
            <p:nvSpPr>
              <p:cNvPr id="350" name="Freeform: Shape 349">
                <a:extLst>
                  <a:ext uri="{FF2B5EF4-FFF2-40B4-BE49-F238E27FC236}">
                    <a16:creationId xmlns:a16="http://schemas.microsoft.com/office/drawing/2014/main" id="{58F2DF8A-9700-4A94-87D0-4EE55D506ACE}"/>
                  </a:ext>
                </a:extLst>
              </p:cNvPr>
              <p:cNvSpPr/>
              <p:nvPr/>
            </p:nvSpPr>
            <p:spPr>
              <a:xfrm rot="16200000" flipV="1">
                <a:off x="11454214" y="3952422"/>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chemeClr val="accent5">
                  <a:alpha val="22000"/>
                </a:schemeClr>
              </a:solidFill>
              <a:ln w="14671" cap="flat">
                <a:noFill/>
                <a:prstDash val="solid"/>
                <a:miter/>
              </a:ln>
            </p:spPr>
            <p:txBody>
              <a:bodyPr anchor="ctr"/>
              <a:lstStyle/>
              <a:p>
                <a:endParaRPr/>
              </a:p>
            </p:txBody>
          </p:sp>
          <p:sp>
            <p:nvSpPr>
              <p:cNvPr id="351" name="Freeform: Shape 350">
                <a:extLst>
                  <a:ext uri="{FF2B5EF4-FFF2-40B4-BE49-F238E27FC236}">
                    <a16:creationId xmlns:a16="http://schemas.microsoft.com/office/drawing/2014/main" id="{62D78300-5F30-487B-B6D1-D03C65587345}"/>
                  </a:ext>
                </a:extLst>
              </p:cNvPr>
              <p:cNvSpPr/>
              <p:nvPr/>
            </p:nvSpPr>
            <p:spPr>
              <a:xfrm rot="16200000" flipV="1">
                <a:off x="11490599" y="464902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52" name="Freeform: Shape 351">
                <a:extLst>
                  <a:ext uri="{FF2B5EF4-FFF2-40B4-BE49-F238E27FC236}">
                    <a16:creationId xmlns:a16="http://schemas.microsoft.com/office/drawing/2014/main" id="{02FCC900-08AB-4F61-811D-6D3A2F20897E}"/>
                  </a:ext>
                </a:extLst>
              </p:cNvPr>
              <p:cNvSpPr/>
              <p:nvPr/>
            </p:nvSpPr>
            <p:spPr>
              <a:xfrm rot="16200000" flipV="1">
                <a:off x="11454214" y="3190092"/>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F1F2F2">
                  <a:alpha val="25000"/>
                </a:srgbClr>
              </a:solidFill>
              <a:ln w="14671" cap="flat">
                <a:noFill/>
                <a:prstDash val="solid"/>
                <a:miter/>
              </a:ln>
            </p:spPr>
            <p:txBody>
              <a:bodyPr anchor="ctr"/>
              <a:lstStyle/>
              <a:p>
                <a:endParaRPr/>
              </a:p>
            </p:txBody>
          </p:sp>
          <p:sp>
            <p:nvSpPr>
              <p:cNvPr id="354" name="Freeform: Shape 353">
                <a:extLst>
                  <a:ext uri="{FF2B5EF4-FFF2-40B4-BE49-F238E27FC236}">
                    <a16:creationId xmlns:a16="http://schemas.microsoft.com/office/drawing/2014/main" id="{236E3A88-76B0-4F3A-92B2-65F9DAA8E1ED}"/>
                  </a:ext>
                </a:extLst>
              </p:cNvPr>
              <p:cNvSpPr/>
              <p:nvPr/>
            </p:nvSpPr>
            <p:spPr>
              <a:xfrm rot="16200000" flipV="1">
                <a:off x="11490599"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356" name="Freeform: Shape 355">
                <a:extLst>
                  <a:ext uri="{FF2B5EF4-FFF2-40B4-BE49-F238E27FC236}">
                    <a16:creationId xmlns:a16="http://schemas.microsoft.com/office/drawing/2014/main" id="{9EC33911-4910-4B8D-A60F-F363C92A79C1}"/>
                  </a:ext>
                </a:extLst>
              </p:cNvPr>
              <p:cNvSpPr/>
              <p:nvPr/>
            </p:nvSpPr>
            <p:spPr>
              <a:xfrm rot="16200000" flipV="1">
                <a:off x="11454214" y="3571257"/>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57" name="Freeform: Shape 356">
                <a:extLst>
                  <a:ext uri="{FF2B5EF4-FFF2-40B4-BE49-F238E27FC236}">
                    <a16:creationId xmlns:a16="http://schemas.microsoft.com/office/drawing/2014/main" id="{1B820B1B-73D5-4932-9529-786B94F3B336}"/>
                  </a:ext>
                </a:extLst>
              </p:cNvPr>
              <p:cNvSpPr/>
              <p:nvPr/>
            </p:nvSpPr>
            <p:spPr>
              <a:xfrm rot="16200000" flipV="1">
                <a:off x="11454214" y="4333587"/>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58" name="Freeform: Shape 357">
                <a:extLst>
                  <a:ext uri="{FF2B5EF4-FFF2-40B4-BE49-F238E27FC236}">
                    <a16:creationId xmlns:a16="http://schemas.microsoft.com/office/drawing/2014/main" id="{C5BDEF2B-DAE2-460C-A5F9-BD009BFF96DC}"/>
                  </a:ext>
                </a:extLst>
              </p:cNvPr>
              <p:cNvSpPr/>
              <p:nvPr/>
            </p:nvSpPr>
            <p:spPr>
              <a:xfrm rot="16200000" flipV="1">
                <a:off x="11454140" y="5095990"/>
                <a:ext cx="762477" cy="660216"/>
              </a:xfrm>
              <a:custGeom>
                <a:avLst/>
                <a:gdLst>
                  <a:gd name="connsiteX0" fmla="*/ 762477 w 762477"/>
                  <a:gd name="connsiteY0" fmla="*/ 0 h 660216"/>
                  <a:gd name="connsiteX1" fmla="*/ 0 w 762477"/>
                  <a:gd name="connsiteY1" fmla="*/ 0 h 660216"/>
                  <a:gd name="connsiteX2" fmla="*/ 381166 w 762477"/>
                  <a:gd name="connsiteY2" fmla="*/ 660217 h 660216"/>
                </a:gdLst>
                <a:ahLst/>
                <a:cxnLst>
                  <a:cxn ang="0">
                    <a:pos x="connsiteX0" y="connsiteY0"/>
                  </a:cxn>
                  <a:cxn ang="0">
                    <a:pos x="connsiteX1" y="connsiteY1"/>
                  </a:cxn>
                  <a:cxn ang="0">
                    <a:pos x="connsiteX2" y="connsiteY2"/>
                  </a:cxn>
                </a:cxnLst>
                <a:rect l="l" t="t" r="r" b="b"/>
                <a:pathLst>
                  <a:path w="762477" h="660216">
                    <a:moveTo>
                      <a:pt x="762477" y="0"/>
                    </a:moveTo>
                    <a:lnTo>
                      <a:pt x="0" y="0"/>
                    </a:lnTo>
                    <a:lnTo>
                      <a:pt x="381166" y="660217"/>
                    </a:lnTo>
                    <a:close/>
                  </a:path>
                </a:pathLst>
              </a:custGeom>
              <a:solidFill>
                <a:srgbClr val="F1F2F2">
                  <a:alpha val="22000"/>
                </a:srgbClr>
              </a:solidFill>
              <a:ln w="14671" cap="flat">
                <a:noFill/>
                <a:prstDash val="solid"/>
                <a:miter/>
              </a:ln>
            </p:spPr>
            <p:txBody>
              <a:bodyPr anchor="ctr"/>
              <a:lstStyle/>
              <a:p>
                <a:endParaRPr/>
              </a:p>
            </p:txBody>
          </p:sp>
          <p:sp>
            <p:nvSpPr>
              <p:cNvPr id="359" name="Freeform: Shape 358">
                <a:extLst>
                  <a:ext uri="{FF2B5EF4-FFF2-40B4-BE49-F238E27FC236}">
                    <a16:creationId xmlns:a16="http://schemas.microsoft.com/office/drawing/2014/main" id="{099095B7-79C5-44BA-B031-D47A47FFF7AD}"/>
                  </a:ext>
                </a:extLst>
              </p:cNvPr>
              <p:cNvSpPr/>
              <p:nvPr/>
            </p:nvSpPr>
            <p:spPr>
              <a:xfrm rot="16200000" flipV="1">
                <a:off x="11454214" y="5858394"/>
                <a:ext cx="762329" cy="660216"/>
              </a:xfrm>
              <a:custGeom>
                <a:avLst/>
                <a:gdLst>
                  <a:gd name="connsiteX0" fmla="*/ 381165 w 762329"/>
                  <a:gd name="connsiteY0" fmla="*/ 660217 h 660216"/>
                  <a:gd name="connsiteX1" fmla="*/ 762330 w 762329"/>
                  <a:gd name="connsiteY1" fmla="*/ 0 h 660216"/>
                  <a:gd name="connsiteX2" fmla="*/ 0 w 762329"/>
                  <a:gd name="connsiteY2" fmla="*/ 0 h 660216"/>
                  <a:gd name="connsiteX3" fmla="*/ 0 w 762329"/>
                  <a:gd name="connsiteY3" fmla="*/ 0 h 660216"/>
                  <a:gd name="connsiteX4" fmla="*/ 381165 w 762329"/>
                  <a:gd name="connsiteY4" fmla="*/ 660217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381165" y="660217"/>
                    </a:moveTo>
                    <a:lnTo>
                      <a:pt x="762330" y="0"/>
                    </a:lnTo>
                    <a:lnTo>
                      <a:pt x="0" y="0"/>
                    </a:ln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370" name="Freeform: Shape 369">
                <a:extLst>
                  <a:ext uri="{FF2B5EF4-FFF2-40B4-BE49-F238E27FC236}">
                    <a16:creationId xmlns:a16="http://schemas.microsoft.com/office/drawing/2014/main" id="{1AAD929D-5684-4ED7-8E1C-75AEEC93AC23}"/>
                  </a:ext>
                </a:extLst>
              </p:cNvPr>
              <p:cNvSpPr/>
              <p:nvPr/>
            </p:nvSpPr>
            <p:spPr>
              <a:xfrm rot="16200000" flipV="1">
                <a:off x="10793997" y="5858394"/>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BCBEC0">
                  <a:alpha val="22000"/>
                </a:srgbClr>
              </a:solidFill>
              <a:ln w="14671" cap="flat">
                <a:noFill/>
                <a:prstDash val="solid"/>
                <a:miter/>
              </a:ln>
            </p:spPr>
            <p:txBody>
              <a:bodyPr anchor="ctr"/>
              <a:lstStyle/>
              <a:p>
                <a:endParaRPr/>
              </a:p>
            </p:txBody>
          </p:sp>
          <p:sp>
            <p:nvSpPr>
              <p:cNvPr id="371" name="Freeform: Shape 370">
                <a:extLst>
                  <a:ext uri="{FF2B5EF4-FFF2-40B4-BE49-F238E27FC236}">
                    <a16:creationId xmlns:a16="http://schemas.microsoft.com/office/drawing/2014/main" id="{C88EDBFE-34C3-48B6-8BB6-95F3CFE28B76}"/>
                  </a:ext>
                </a:extLst>
              </p:cNvPr>
              <p:cNvSpPr/>
              <p:nvPr/>
            </p:nvSpPr>
            <p:spPr>
              <a:xfrm rot="16200000" flipV="1">
                <a:off x="10830383"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372" name="Freeform: Shape 371">
                <a:extLst>
                  <a:ext uri="{FF2B5EF4-FFF2-40B4-BE49-F238E27FC236}">
                    <a16:creationId xmlns:a16="http://schemas.microsoft.com/office/drawing/2014/main" id="{1603ED1D-D514-4AC4-A815-F8533F290A17}"/>
                  </a:ext>
                </a:extLst>
              </p:cNvPr>
              <p:cNvSpPr/>
              <p:nvPr/>
            </p:nvSpPr>
            <p:spPr>
              <a:xfrm rot="16200000" flipV="1">
                <a:off x="10793997" y="5096064"/>
                <a:ext cx="762330" cy="660216"/>
              </a:xfrm>
              <a:custGeom>
                <a:avLst/>
                <a:gdLst>
                  <a:gd name="connsiteX0" fmla="*/ 0 w 762330"/>
                  <a:gd name="connsiteY0" fmla="*/ 660217 h 660216"/>
                  <a:gd name="connsiteX1" fmla="*/ 762330 w 762330"/>
                  <a:gd name="connsiteY1" fmla="*/ 660217 h 660216"/>
                  <a:gd name="connsiteX2" fmla="*/ 381166 w 762330"/>
                  <a:gd name="connsiteY2" fmla="*/ 0 h 660216"/>
                </a:gdLst>
                <a:ahLst/>
                <a:cxnLst>
                  <a:cxn ang="0">
                    <a:pos x="connsiteX0" y="connsiteY0"/>
                  </a:cxn>
                  <a:cxn ang="0">
                    <a:pos x="connsiteX1" y="connsiteY1"/>
                  </a:cxn>
                  <a:cxn ang="0">
                    <a:pos x="connsiteX2" y="connsiteY2"/>
                  </a:cxn>
                </a:cxnLst>
                <a:rect l="l" t="t" r="r" b="b"/>
                <a:pathLst>
                  <a:path w="762330" h="660216">
                    <a:moveTo>
                      <a:pt x="0" y="660217"/>
                    </a:moveTo>
                    <a:lnTo>
                      <a:pt x="762330" y="660217"/>
                    </a:lnTo>
                    <a:lnTo>
                      <a:pt x="381166" y="0"/>
                    </a:lnTo>
                    <a:close/>
                  </a:path>
                </a:pathLst>
              </a:custGeom>
              <a:solidFill>
                <a:schemeClr val="accent5">
                  <a:alpha val="22000"/>
                </a:schemeClr>
              </a:solidFill>
              <a:ln w="14671" cap="flat">
                <a:noFill/>
                <a:prstDash val="solid"/>
                <a:miter/>
              </a:ln>
            </p:spPr>
            <p:txBody>
              <a:bodyPr anchor="ctr"/>
              <a:lstStyle/>
              <a:p>
                <a:pPr lvl="0"/>
                <a:endParaRPr/>
              </a:p>
            </p:txBody>
          </p:sp>
          <p:sp>
            <p:nvSpPr>
              <p:cNvPr id="373" name="Freeform: Shape 372">
                <a:extLst>
                  <a:ext uri="{FF2B5EF4-FFF2-40B4-BE49-F238E27FC236}">
                    <a16:creationId xmlns:a16="http://schemas.microsoft.com/office/drawing/2014/main" id="{10D5AB26-1EEB-477F-A433-0A56D1C8AB90}"/>
                  </a:ext>
                </a:extLst>
              </p:cNvPr>
              <p:cNvSpPr/>
              <p:nvPr/>
            </p:nvSpPr>
            <p:spPr>
              <a:xfrm rot="16200000" flipV="1">
                <a:off x="10793997" y="4333587"/>
                <a:ext cx="762329" cy="660216"/>
              </a:xfrm>
              <a:custGeom>
                <a:avLst/>
                <a:gdLst>
                  <a:gd name="connsiteX0" fmla="*/ 0 w 762329"/>
                  <a:gd name="connsiteY0" fmla="*/ 660217 h 660216"/>
                  <a:gd name="connsiteX1" fmla="*/ 762330 w 762329"/>
                  <a:gd name="connsiteY1" fmla="*/ 660217 h 660216"/>
                  <a:gd name="connsiteX2" fmla="*/ 381165 w 762329"/>
                  <a:gd name="connsiteY2" fmla="*/ 0 h 660216"/>
                </a:gdLst>
                <a:ahLst/>
                <a:cxnLst>
                  <a:cxn ang="0">
                    <a:pos x="connsiteX0" y="connsiteY0"/>
                  </a:cxn>
                  <a:cxn ang="0">
                    <a:pos x="connsiteX1" y="connsiteY1"/>
                  </a:cxn>
                  <a:cxn ang="0">
                    <a:pos x="connsiteX2" y="connsiteY2"/>
                  </a:cxn>
                </a:cxnLst>
                <a:rect l="l" t="t" r="r" b="b"/>
                <a:pathLst>
                  <a:path w="762329" h="660216">
                    <a:moveTo>
                      <a:pt x="0" y="660217"/>
                    </a:moveTo>
                    <a:lnTo>
                      <a:pt x="762330" y="660217"/>
                    </a:lnTo>
                    <a:lnTo>
                      <a:pt x="381165" y="0"/>
                    </a:lnTo>
                    <a:close/>
                  </a:path>
                </a:pathLst>
              </a:custGeom>
              <a:solidFill>
                <a:schemeClr val="accent5">
                  <a:alpha val="22000"/>
                </a:schemeClr>
              </a:solidFill>
              <a:ln w="14671" cap="flat">
                <a:noFill/>
                <a:prstDash val="solid"/>
                <a:miter/>
              </a:ln>
            </p:spPr>
            <p:txBody>
              <a:bodyPr anchor="ctr"/>
              <a:lstStyle/>
              <a:p>
                <a:pPr lvl="0"/>
                <a:endParaRPr/>
              </a:p>
            </p:txBody>
          </p:sp>
          <p:sp>
            <p:nvSpPr>
              <p:cNvPr id="374" name="Freeform: Shape 373">
                <a:extLst>
                  <a:ext uri="{FF2B5EF4-FFF2-40B4-BE49-F238E27FC236}">
                    <a16:creationId xmlns:a16="http://schemas.microsoft.com/office/drawing/2014/main" id="{83AC41A3-81FC-4451-9CA4-72767B06660F}"/>
                  </a:ext>
                </a:extLst>
              </p:cNvPr>
              <p:cNvSpPr/>
              <p:nvPr/>
            </p:nvSpPr>
            <p:spPr>
              <a:xfrm rot="16200000" flipV="1">
                <a:off x="10837645" y="5037598"/>
                <a:ext cx="146" cy="14671"/>
              </a:xfrm>
              <a:custGeom>
                <a:avLst/>
                <a:gdLst>
                  <a:gd name="connsiteX0" fmla="*/ 0 w 146"/>
                  <a:gd name="connsiteY0" fmla="*/ 0 h 14671"/>
                  <a:gd name="connsiteX1" fmla="*/ 147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0" y="0"/>
                    </a:moveTo>
                    <a:lnTo>
                      <a:pt x="147"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377" name="Freeform: Shape 376">
                <a:extLst>
                  <a:ext uri="{FF2B5EF4-FFF2-40B4-BE49-F238E27FC236}">
                    <a16:creationId xmlns:a16="http://schemas.microsoft.com/office/drawing/2014/main" id="{2C13FDB2-4FD2-4E61-80E4-7D836EF16AC2}"/>
                  </a:ext>
                </a:extLst>
              </p:cNvPr>
              <p:cNvSpPr/>
              <p:nvPr/>
            </p:nvSpPr>
            <p:spPr>
              <a:xfrm rot="16200000" flipV="1">
                <a:off x="10830383"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anchor="ctr"/>
              <a:lstStyle/>
              <a:p>
                <a:endParaRPr/>
              </a:p>
            </p:txBody>
          </p:sp>
          <p:sp>
            <p:nvSpPr>
              <p:cNvPr id="381" name="Freeform: Shape 380">
                <a:extLst>
                  <a:ext uri="{FF2B5EF4-FFF2-40B4-BE49-F238E27FC236}">
                    <a16:creationId xmlns:a16="http://schemas.microsoft.com/office/drawing/2014/main" id="{130BCE62-0C3D-4BE5-8358-0B3DD8630798}"/>
                  </a:ext>
                </a:extLst>
              </p:cNvPr>
              <p:cNvSpPr/>
              <p:nvPr/>
            </p:nvSpPr>
            <p:spPr>
              <a:xfrm rot="16200000" flipV="1">
                <a:off x="10793924" y="4714825"/>
                <a:ext cx="762476" cy="660216"/>
              </a:xfrm>
              <a:custGeom>
                <a:avLst/>
                <a:gdLst>
                  <a:gd name="connsiteX0" fmla="*/ 381165 w 762476"/>
                  <a:gd name="connsiteY0" fmla="*/ 660217 h 660216"/>
                  <a:gd name="connsiteX1" fmla="*/ 381312 w 762476"/>
                  <a:gd name="connsiteY1" fmla="*/ 660217 h 660216"/>
                  <a:gd name="connsiteX2" fmla="*/ 762476 w 762476"/>
                  <a:gd name="connsiteY2" fmla="*/ 0 h 660216"/>
                  <a:gd name="connsiteX3" fmla="*/ 0 w 762476"/>
                  <a:gd name="connsiteY3" fmla="*/ 0 h 660216"/>
                </a:gdLst>
                <a:ahLst/>
                <a:cxnLst>
                  <a:cxn ang="0">
                    <a:pos x="connsiteX0" y="connsiteY0"/>
                  </a:cxn>
                  <a:cxn ang="0">
                    <a:pos x="connsiteX1" y="connsiteY1"/>
                  </a:cxn>
                  <a:cxn ang="0">
                    <a:pos x="connsiteX2" y="connsiteY2"/>
                  </a:cxn>
                  <a:cxn ang="0">
                    <a:pos x="connsiteX3" y="connsiteY3"/>
                  </a:cxn>
                </a:cxnLst>
                <a:rect l="l" t="t" r="r" b="b"/>
                <a:pathLst>
                  <a:path w="762476" h="660216">
                    <a:moveTo>
                      <a:pt x="381165" y="660217"/>
                    </a:moveTo>
                    <a:lnTo>
                      <a:pt x="381312" y="660217"/>
                    </a:lnTo>
                    <a:lnTo>
                      <a:pt x="762476"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82" name="Freeform: Shape 381">
                <a:extLst>
                  <a:ext uri="{FF2B5EF4-FFF2-40B4-BE49-F238E27FC236}">
                    <a16:creationId xmlns:a16="http://schemas.microsoft.com/office/drawing/2014/main" id="{28F21245-4441-4932-A63D-E2F8CF8D7220}"/>
                  </a:ext>
                </a:extLst>
              </p:cNvPr>
              <p:cNvSpPr/>
              <p:nvPr/>
            </p:nvSpPr>
            <p:spPr>
              <a:xfrm rot="16200000" flipV="1">
                <a:off x="10793997" y="5477229"/>
                <a:ext cx="762330" cy="660216"/>
              </a:xfrm>
              <a:custGeom>
                <a:avLst/>
                <a:gdLst>
                  <a:gd name="connsiteX0" fmla="*/ 762330 w 762330"/>
                  <a:gd name="connsiteY0" fmla="*/ 0 h 660216"/>
                  <a:gd name="connsiteX1" fmla="*/ 0 w 762330"/>
                  <a:gd name="connsiteY1" fmla="*/ 0 h 660216"/>
                  <a:gd name="connsiteX2" fmla="*/ 0 w 762330"/>
                  <a:gd name="connsiteY2" fmla="*/ 0 h 660216"/>
                  <a:gd name="connsiteX3" fmla="*/ 381165 w 762330"/>
                  <a:gd name="connsiteY3" fmla="*/ 660217 h 660216"/>
                </a:gdLst>
                <a:ahLst/>
                <a:cxnLst>
                  <a:cxn ang="0">
                    <a:pos x="connsiteX0" y="connsiteY0"/>
                  </a:cxn>
                  <a:cxn ang="0">
                    <a:pos x="connsiteX1" y="connsiteY1"/>
                  </a:cxn>
                  <a:cxn ang="0">
                    <a:pos x="connsiteX2" y="connsiteY2"/>
                  </a:cxn>
                  <a:cxn ang="0">
                    <a:pos x="connsiteX3" y="connsiteY3"/>
                  </a:cxn>
                </a:cxnLst>
                <a:rect l="l" t="t" r="r" b="b"/>
                <a:pathLst>
                  <a:path w="762330" h="660216">
                    <a:moveTo>
                      <a:pt x="762330" y="0"/>
                    </a:moveTo>
                    <a:lnTo>
                      <a:pt x="0" y="0"/>
                    </a:lnTo>
                    <a:lnTo>
                      <a:pt x="0" y="0"/>
                    </a:lnTo>
                    <a:lnTo>
                      <a:pt x="381165" y="660217"/>
                    </a:lnTo>
                    <a:close/>
                  </a:path>
                </a:pathLst>
              </a:custGeom>
              <a:solidFill>
                <a:schemeClr val="accent5">
                  <a:alpha val="22000"/>
                </a:schemeClr>
              </a:solidFill>
              <a:ln w="14671" cap="flat">
                <a:noFill/>
                <a:prstDash val="solid"/>
                <a:miter/>
              </a:ln>
            </p:spPr>
            <p:txBody>
              <a:bodyPr anchor="ctr"/>
              <a:lstStyle/>
              <a:p>
                <a:pPr lvl="0"/>
                <a:endParaRPr/>
              </a:p>
            </p:txBody>
          </p:sp>
          <p:sp>
            <p:nvSpPr>
              <p:cNvPr id="394" name="Freeform: Shape 393">
                <a:extLst>
                  <a:ext uri="{FF2B5EF4-FFF2-40B4-BE49-F238E27FC236}">
                    <a16:creationId xmlns:a16="http://schemas.microsoft.com/office/drawing/2014/main" id="{6565A486-D0A5-4C2C-8387-4D2BB203FBF6}"/>
                  </a:ext>
                </a:extLst>
              </p:cNvPr>
              <p:cNvSpPr/>
              <p:nvPr/>
            </p:nvSpPr>
            <p:spPr>
              <a:xfrm rot="16200000" flipV="1">
                <a:off x="10170166"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95" name="Freeform: Shape 394">
                <a:extLst>
                  <a:ext uri="{FF2B5EF4-FFF2-40B4-BE49-F238E27FC236}">
                    <a16:creationId xmlns:a16="http://schemas.microsoft.com/office/drawing/2014/main" id="{AC75F14B-F842-4B51-BC7B-0AAC22284C53}"/>
                  </a:ext>
                </a:extLst>
              </p:cNvPr>
              <p:cNvSpPr/>
              <p:nvPr/>
            </p:nvSpPr>
            <p:spPr>
              <a:xfrm rot="16200000" flipV="1">
                <a:off x="10133781"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D1D3D4">
                  <a:alpha val="22000"/>
                </a:srgbClr>
              </a:solidFill>
              <a:ln w="14671" cap="flat">
                <a:noFill/>
                <a:prstDash val="solid"/>
                <a:miter/>
              </a:ln>
            </p:spPr>
            <p:txBody>
              <a:bodyPr anchor="ctr"/>
              <a:lstStyle/>
              <a:p>
                <a:endParaRPr/>
              </a:p>
            </p:txBody>
          </p:sp>
          <p:sp>
            <p:nvSpPr>
              <p:cNvPr id="398" name="Freeform: Shape 397">
                <a:extLst>
                  <a:ext uri="{FF2B5EF4-FFF2-40B4-BE49-F238E27FC236}">
                    <a16:creationId xmlns:a16="http://schemas.microsoft.com/office/drawing/2014/main" id="{48444F31-4401-4931-961B-7C93B3E7BA17}"/>
                  </a:ext>
                </a:extLst>
              </p:cNvPr>
              <p:cNvSpPr/>
              <p:nvPr/>
            </p:nvSpPr>
            <p:spPr>
              <a:xfrm rot="16200000" flipV="1">
                <a:off x="10177428"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401" name="Freeform: Shape 400">
                <a:extLst>
                  <a:ext uri="{FF2B5EF4-FFF2-40B4-BE49-F238E27FC236}">
                    <a16:creationId xmlns:a16="http://schemas.microsoft.com/office/drawing/2014/main" id="{F66880EA-EA8C-4628-A926-40110E7DDE03}"/>
                  </a:ext>
                </a:extLst>
              </p:cNvPr>
              <p:cNvSpPr/>
              <p:nvPr/>
            </p:nvSpPr>
            <p:spPr>
              <a:xfrm rot="16200000" flipV="1">
                <a:off x="10170166"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405" name="Freeform: Shape 404">
                <a:extLst>
                  <a:ext uri="{FF2B5EF4-FFF2-40B4-BE49-F238E27FC236}">
                    <a16:creationId xmlns:a16="http://schemas.microsoft.com/office/drawing/2014/main" id="{59D28809-7853-459E-8C39-AE9C79F8BCFF}"/>
                  </a:ext>
                </a:extLst>
              </p:cNvPr>
              <p:cNvSpPr/>
              <p:nvPr/>
            </p:nvSpPr>
            <p:spPr>
              <a:xfrm rot="16200000" flipV="1">
                <a:off x="10133781" y="5096064"/>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406" name="Freeform: Shape 405">
                <a:extLst>
                  <a:ext uri="{FF2B5EF4-FFF2-40B4-BE49-F238E27FC236}">
                    <a16:creationId xmlns:a16="http://schemas.microsoft.com/office/drawing/2014/main" id="{80A78582-B707-438E-B50B-F6DB301AE716}"/>
                  </a:ext>
                </a:extLst>
              </p:cNvPr>
              <p:cNvSpPr/>
              <p:nvPr/>
            </p:nvSpPr>
            <p:spPr>
              <a:xfrm rot="16200000" flipV="1">
                <a:off x="10133781" y="5858394"/>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18" name="Freeform: Shape 417">
                <a:extLst>
                  <a:ext uri="{FF2B5EF4-FFF2-40B4-BE49-F238E27FC236}">
                    <a16:creationId xmlns:a16="http://schemas.microsoft.com/office/drawing/2014/main" id="{40A796EF-CDFF-40AA-A8E1-0B3AA61A14F5}"/>
                  </a:ext>
                </a:extLst>
              </p:cNvPr>
              <p:cNvSpPr/>
              <p:nvPr/>
            </p:nvSpPr>
            <p:spPr>
              <a:xfrm rot="16200000" flipV="1">
                <a:off x="9509949"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21" name="Freeform: Shape 420">
                <a:extLst>
                  <a:ext uri="{FF2B5EF4-FFF2-40B4-BE49-F238E27FC236}">
                    <a16:creationId xmlns:a16="http://schemas.microsoft.com/office/drawing/2014/main" id="{CD01ECD9-48F6-4A2B-8D96-9B32A27001E4}"/>
                  </a:ext>
                </a:extLst>
              </p:cNvPr>
              <p:cNvSpPr/>
              <p:nvPr/>
            </p:nvSpPr>
            <p:spPr>
              <a:xfrm rot="16200000" flipV="1">
                <a:off x="9509949" y="503033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24" name="Freeform: Shape 423">
                <a:extLst>
                  <a:ext uri="{FF2B5EF4-FFF2-40B4-BE49-F238E27FC236}">
                    <a16:creationId xmlns:a16="http://schemas.microsoft.com/office/drawing/2014/main" id="{2C5227BC-5D19-4888-AC0B-DB5C6EC2AA42}"/>
                  </a:ext>
                </a:extLst>
              </p:cNvPr>
              <p:cNvSpPr/>
              <p:nvPr/>
            </p:nvSpPr>
            <p:spPr>
              <a:xfrm rot="16200000" flipV="1">
                <a:off x="9509949"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29" name="Freeform: Shape 428">
                <a:extLst>
                  <a:ext uri="{FF2B5EF4-FFF2-40B4-BE49-F238E27FC236}">
                    <a16:creationId xmlns:a16="http://schemas.microsoft.com/office/drawing/2014/main" id="{CD0E318E-1B1B-40EA-88C1-C2C960B4066C}"/>
                  </a:ext>
                </a:extLst>
              </p:cNvPr>
              <p:cNvSpPr/>
              <p:nvPr/>
            </p:nvSpPr>
            <p:spPr>
              <a:xfrm rot="16200000" flipV="1">
                <a:off x="9473564" y="5477229"/>
                <a:ext cx="762330" cy="660216"/>
              </a:xfrm>
              <a:custGeom>
                <a:avLst/>
                <a:gdLst>
                  <a:gd name="connsiteX0" fmla="*/ 0 w 762330"/>
                  <a:gd name="connsiteY0" fmla="*/ 0 h 660216"/>
                  <a:gd name="connsiteX1" fmla="*/ 381165 w 762330"/>
                  <a:gd name="connsiteY1" fmla="*/ 660217 h 660216"/>
                  <a:gd name="connsiteX2" fmla="*/ 762330 w 762330"/>
                  <a:gd name="connsiteY2" fmla="*/ 0 h 660216"/>
                  <a:gd name="connsiteX3" fmla="*/ 0 w 762330"/>
                  <a:gd name="connsiteY3" fmla="*/ 0 h 660216"/>
                </a:gdLst>
                <a:ahLst/>
                <a:cxnLst>
                  <a:cxn ang="0">
                    <a:pos x="connsiteX0" y="connsiteY0"/>
                  </a:cxn>
                  <a:cxn ang="0">
                    <a:pos x="connsiteX1" y="connsiteY1"/>
                  </a:cxn>
                  <a:cxn ang="0">
                    <a:pos x="connsiteX2" y="connsiteY2"/>
                  </a:cxn>
                  <a:cxn ang="0">
                    <a:pos x="connsiteX3" y="connsiteY3"/>
                  </a:cxn>
                </a:cxnLst>
                <a:rect l="l" t="t" r="r" b="b"/>
                <a:pathLst>
                  <a:path w="762330" h="660216">
                    <a:moveTo>
                      <a:pt x="0" y="0"/>
                    </a:moveTo>
                    <a:lnTo>
                      <a:pt x="381165" y="660217"/>
                    </a:lnTo>
                    <a:lnTo>
                      <a:pt x="762330" y="0"/>
                    </a:lnTo>
                    <a:lnTo>
                      <a:pt x="0" y="0"/>
                    </a:lnTo>
                    <a:close/>
                  </a:path>
                </a:pathLst>
              </a:custGeom>
              <a:solidFill>
                <a:srgbClr val="BCBEC0">
                  <a:alpha val="8000"/>
                </a:srgbClr>
              </a:solidFill>
              <a:ln w="14671" cap="flat">
                <a:noFill/>
                <a:prstDash val="solid"/>
                <a:miter/>
              </a:ln>
            </p:spPr>
            <p:txBody>
              <a:bodyPr anchor="ctr"/>
              <a:lstStyle/>
              <a:p>
                <a:pPr lvl="0"/>
                <a:endParaRPr/>
              </a:p>
            </p:txBody>
          </p:sp>
          <p:sp>
            <p:nvSpPr>
              <p:cNvPr id="440" name="Freeform: Shape 439">
                <a:extLst>
                  <a:ext uri="{FF2B5EF4-FFF2-40B4-BE49-F238E27FC236}">
                    <a16:creationId xmlns:a16="http://schemas.microsoft.com/office/drawing/2014/main" id="{31763223-BBBB-487E-B9FA-BAD4D45F4E85}"/>
                  </a:ext>
                </a:extLst>
              </p:cNvPr>
              <p:cNvSpPr/>
              <p:nvPr/>
            </p:nvSpPr>
            <p:spPr>
              <a:xfrm rot="16200000" flipV="1">
                <a:off x="8849733"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43" name="Freeform: Shape 442">
                <a:extLst>
                  <a:ext uri="{FF2B5EF4-FFF2-40B4-BE49-F238E27FC236}">
                    <a16:creationId xmlns:a16="http://schemas.microsoft.com/office/drawing/2014/main" id="{E57765E6-7582-4AA0-A405-228491F379FB}"/>
                  </a:ext>
                </a:extLst>
              </p:cNvPr>
              <p:cNvSpPr/>
              <p:nvPr/>
            </p:nvSpPr>
            <p:spPr>
              <a:xfrm rot="16200000" flipV="1">
                <a:off x="8856995"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47" name="Freeform: Shape 446">
                <a:extLst>
                  <a:ext uri="{FF2B5EF4-FFF2-40B4-BE49-F238E27FC236}">
                    <a16:creationId xmlns:a16="http://schemas.microsoft.com/office/drawing/2014/main" id="{12F3EC54-796B-410C-BB6F-0D97195B84FC}"/>
                  </a:ext>
                </a:extLst>
              </p:cNvPr>
              <p:cNvSpPr/>
              <p:nvPr/>
            </p:nvSpPr>
            <p:spPr>
              <a:xfrm rot="16200000" flipV="1">
                <a:off x="8849733"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grpSp>
        <p:sp>
          <p:nvSpPr>
            <p:cNvPr id="195" name="Freeform: Shape 194">
              <a:extLst>
                <a:ext uri="{FF2B5EF4-FFF2-40B4-BE49-F238E27FC236}">
                  <a16:creationId xmlns:a16="http://schemas.microsoft.com/office/drawing/2014/main" id="{A00E1DF2-A7C6-48DF-9016-3E5A3C26AFC5}"/>
                </a:ext>
              </a:extLst>
            </p:cNvPr>
            <p:cNvSpPr/>
            <p:nvPr userDrawn="1"/>
          </p:nvSpPr>
          <p:spPr>
            <a:xfrm rot="16200000" flipV="1">
              <a:off x="10843292"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BCBEC0">
                <a:alpha val="8000"/>
              </a:srgbClr>
            </a:solidFill>
            <a:ln w="14671" cap="flat">
              <a:noFill/>
              <a:prstDash val="solid"/>
              <a:miter/>
            </a:ln>
          </p:spPr>
          <p:txBody>
            <a:bodyPr wrap="square" anchor="ctr">
              <a:noAutofit/>
            </a:bodyPr>
            <a:lstStyle/>
            <a:p>
              <a:pPr lvl="0"/>
              <a:endParaRPr/>
            </a:p>
          </p:txBody>
        </p:sp>
      </p:grpSp>
      <p:sp>
        <p:nvSpPr>
          <p:cNvPr id="194" name="Freeform: Shape 193">
            <a:extLst>
              <a:ext uri="{FF2B5EF4-FFF2-40B4-BE49-F238E27FC236}">
                <a16:creationId xmlns:a16="http://schemas.microsoft.com/office/drawing/2014/main" id="{678D559B-85ED-48E0-A36A-00DC709F9F94}"/>
              </a:ext>
            </a:extLst>
          </p:cNvPr>
          <p:cNvSpPr/>
          <p:nvPr/>
        </p:nvSpPr>
        <p:spPr>
          <a:xfrm rot="16200000" flipV="1">
            <a:off x="10183076"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F1F2F2">
              <a:alpha val="22000"/>
            </a:srgbClr>
          </a:solidFill>
          <a:ln w="14671" cap="flat">
            <a:noFill/>
            <a:prstDash val="solid"/>
            <a:miter/>
          </a:ln>
        </p:spPr>
        <p:txBody>
          <a:bodyPr wrap="square" anchor="ctr">
            <a:noAutofit/>
          </a:bodyPr>
          <a:lstStyle/>
          <a:p>
            <a:endParaRPr/>
          </a:p>
        </p:txBody>
      </p:sp>
      <p:sp>
        <p:nvSpPr>
          <p:cNvPr id="187" name="Freeform: Shape 186">
            <a:extLst>
              <a:ext uri="{FF2B5EF4-FFF2-40B4-BE49-F238E27FC236}">
                <a16:creationId xmlns:a16="http://schemas.microsoft.com/office/drawing/2014/main" id="{65F6ECB5-6DEB-40B3-BE41-D04AE5AA04DB}"/>
              </a:ext>
            </a:extLst>
          </p:cNvPr>
          <p:cNvSpPr/>
          <p:nvPr/>
        </p:nvSpPr>
        <p:spPr>
          <a:xfrm rot="16200000" flipV="1">
            <a:off x="10456271"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D1D3D4">
              <a:alpha val="22000"/>
            </a:srgbClr>
          </a:solidFill>
          <a:ln w="14671" cap="flat">
            <a:noFill/>
            <a:prstDash val="solid"/>
            <a:miter/>
          </a:ln>
        </p:spPr>
        <p:txBody>
          <a:bodyPr wrap="square" anchor="ctr">
            <a:noAutofit/>
          </a:bodyPr>
          <a:lstStyle/>
          <a:p>
            <a:endParaRPr/>
          </a:p>
        </p:txBody>
      </p:sp>
      <p:sp>
        <p:nvSpPr>
          <p:cNvPr id="188" name="Freeform: Shape 187">
            <a:extLst>
              <a:ext uri="{FF2B5EF4-FFF2-40B4-BE49-F238E27FC236}">
                <a16:creationId xmlns:a16="http://schemas.microsoft.com/office/drawing/2014/main" id="{190EA8B4-FCD4-4AF5-9890-362A9AE19BE3}"/>
              </a:ext>
            </a:extLst>
          </p:cNvPr>
          <p:cNvSpPr/>
          <p:nvPr/>
        </p:nvSpPr>
        <p:spPr>
          <a:xfrm rot="16200000" flipV="1">
            <a:off x="9628800"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8000"/>
            </a:srgbClr>
          </a:solidFill>
          <a:ln w="14671" cap="flat">
            <a:noFill/>
            <a:prstDash val="solid"/>
            <a:miter/>
          </a:ln>
        </p:spPr>
        <p:txBody>
          <a:bodyPr wrap="square" anchor="ctr">
            <a:noAutofit/>
          </a:bodyPr>
          <a:lstStyle/>
          <a:p>
            <a:pPr lvl="0"/>
            <a:endParaRPr/>
          </a:p>
        </p:txBody>
      </p:sp>
      <p:sp>
        <p:nvSpPr>
          <p:cNvPr id="193" name="Freeform: Shape 192">
            <a:extLst>
              <a:ext uri="{FF2B5EF4-FFF2-40B4-BE49-F238E27FC236}">
                <a16:creationId xmlns:a16="http://schemas.microsoft.com/office/drawing/2014/main" id="{2831C717-1980-4B57-BB0A-B15CE8265C1E}"/>
              </a:ext>
            </a:extLst>
          </p:cNvPr>
          <p:cNvSpPr/>
          <p:nvPr/>
        </p:nvSpPr>
        <p:spPr>
          <a:xfrm rot="16200000" flipV="1">
            <a:off x="9522859"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D1D3D4">
              <a:alpha val="22000"/>
            </a:srgbClr>
          </a:solidFill>
          <a:ln w="14671" cap="flat">
            <a:noFill/>
            <a:prstDash val="solid"/>
            <a:miter/>
          </a:ln>
        </p:spPr>
        <p:txBody>
          <a:bodyPr wrap="square" anchor="ctr">
            <a:noAutofit/>
          </a:bodyPr>
          <a:lstStyle/>
          <a:p>
            <a:endParaRPr/>
          </a:p>
        </p:txBody>
      </p:sp>
      <p:sp>
        <p:nvSpPr>
          <p:cNvPr id="2" name="Title Placeholder 1">
            <a:extLst>
              <a:ext uri="{FF2B5EF4-FFF2-40B4-BE49-F238E27FC236}">
                <a16:creationId xmlns:a16="http://schemas.microsoft.com/office/drawing/2014/main" id="{90EB1B26-C990-4128-BFD3-136F8A515544}"/>
              </a:ext>
            </a:extLst>
          </p:cNvPr>
          <p:cNvSpPr>
            <a:spLocks noGrp="1"/>
          </p:cNvSpPr>
          <p:nvPr userDrawn="1">
            <p:ph type="title"/>
          </p:nvPr>
        </p:nvSpPr>
        <p:spPr>
          <a:xfrm>
            <a:off x="228600" y="228600"/>
            <a:ext cx="11734800" cy="1009650"/>
          </a:xfrm>
          <a:prstGeom prst="rect">
            <a:avLst/>
          </a:prstGeom>
        </p:spPr>
        <p:txBody>
          <a:bodyPr vert="horz" lIns="0" tIns="0" rIns="0" bIns="0" anchor="b">
            <a:noAutofit/>
          </a:bodyPr>
          <a:lstStyle/>
          <a:p>
            <a:r>
              <a:t>Click to edit Master title style</a:t>
            </a:r>
          </a:p>
        </p:txBody>
      </p:sp>
      <p:sp>
        <p:nvSpPr>
          <p:cNvPr id="4" name="Date Placeholder 3">
            <a:extLst>
              <a:ext uri="{FF2B5EF4-FFF2-40B4-BE49-F238E27FC236}">
                <a16:creationId xmlns:a16="http://schemas.microsoft.com/office/drawing/2014/main" id="{A1053ABA-F604-4D92-ACC2-9AA1EB8B3966}"/>
              </a:ext>
            </a:extLst>
          </p:cNvPr>
          <p:cNvSpPr>
            <a:spLocks noGrp="1"/>
          </p:cNvSpPr>
          <p:nvPr userDrawn="1">
            <p:ph type="dt" sz="half" idx="2"/>
          </p:nvPr>
        </p:nvSpPr>
        <p:spPr>
          <a:xfrm>
            <a:off x="228600" y="7270750"/>
            <a:ext cx="2743200" cy="365125"/>
          </a:xfrm>
          <a:prstGeom prst="rect">
            <a:avLst/>
          </a:prstGeom>
        </p:spPr>
        <p:txBody>
          <a:bodyPr vert="horz" lIns="0" tIns="0" rIns="0" bIns="0" anchor="ctr"/>
          <a:lstStyle>
            <a:lvl1pPr algn="l">
              <a:defRPr sz="1200">
                <a:solidFill>
                  <a:schemeClr val="tx1">
                    <a:tint val="75000"/>
                  </a:schemeClr>
                </a:solidFill>
              </a:defRPr>
            </a:lvl1pPr>
          </a:lstStyle>
          <a:p>
            <a:fld id="{8E1A3FCC-2E9A-41AB-ABD9-EE82197F5AC1}" type="datetime1">
              <a:rPr lang="en-US" smtClean="0"/>
              <a:t>7/17/2023</a:t>
            </a:fld>
            <a:endParaRPr lang="en-US"/>
          </a:p>
        </p:txBody>
      </p:sp>
      <p:sp>
        <p:nvSpPr>
          <p:cNvPr id="5" name="Footer Placeholder 4">
            <a:extLst>
              <a:ext uri="{FF2B5EF4-FFF2-40B4-BE49-F238E27FC236}">
                <a16:creationId xmlns:a16="http://schemas.microsoft.com/office/drawing/2014/main" id="{8DF88664-BC35-487C-BAC5-427B25BB262B}"/>
              </a:ext>
            </a:extLst>
          </p:cNvPr>
          <p:cNvSpPr>
            <a:spLocks noGrp="1"/>
          </p:cNvSpPr>
          <p:nvPr userDrawn="1">
            <p:ph type="ftr" sz="quarter" idx="3"/>
          </p:nvPr>
        </p:nvSpPr>
        <p:spPr>
          <a:xfrm>
            <a:off x="228600" y="6438900"/>
            <a:ext cx="7924800" cy="282575"/>
          </a:xfrm>
          <a:prstGeom prst="rect">
            <a:avLst/>
          </a:prstGeom>
        </p:spPr>
        <p:txBody>
          <a:bodyPr vert="horz" lIns="0" tIns="0" rIns="0" bIns="0" anchor="t" anchorCtr="0"/>
          <a:lstStyle>
            <a:lvl1pPr algn="ctr">
              <a:defRPr sz="1000">
                <a:solidFill>
                  <a:schemeClr val="tx1">
                    <a:tint val="75000"/>
                  </a:schemeClr>
                </a:solidFill>
              </a:defRPr>
            </a:lvl1pPr>
          </a:lstStyle>
          <a:p>
            <a:pPr algn="l"/>
            <a:r>
              <a:t>© The TRACOM Corporation. All Rights Reserved.</a:t>
            </a:r>
          </a:p>
        </p:txBody>
      </p:sp>
      <p:sp>
        <p:nvSpPr>
          <p:cNvPr id="6" name="Slide Number Placeholder 5">
            <a:extLst>
              <a:ext uri="{FF2B5EF4-FFF2-40B4-BE49-F238E27FC236}">
                <a16:creationId xmlns:a16="http://schemas.microsoft.com/office/drawing/2014/main" id="{F1431165-9E74-4B2A-8B99-DBCFD144564B}"/>
              </a:ext>
            </a:extLst>
          </p:cNvPr>
          <p:cNvSpPr>
            <a:spLocks noGrp="1"/>
          </p:cNvSpPr>
          <p:nvPr userDrawn="1">
            <p:ph type="sldNum" sz="quarter" idx="4"/>
          </p:nvPr>
        </p:nvSpPr>
        <p:spPr>
          <a:xfrm>
            <a:off x="9220200" y="6438900"/>
            <a:ext cx="2743200" cy="282575"/>
          </a:xfrm>
          <a:prstGeom prst="rect">
            <a:avLst/>
          </a:prstGeom>
        </p:spPr>
        <p:txBody>
          <a:bodyPr vert="horz" lIns="0" tIns="0" rIns="0" bIns="0" anchor="t" anchorCtr="0"/>
          <a:lstStyle>
            <a:lvl1pPr algn="r">
              <a:defRPr sz="1000">
                <a:solidFill>
                  <a:schemeClr val="tx1">
                    <a:tint val="75000"/>
                  </a:schemeClr>
                </a:solidFill>
              </a:defRPr>
            </a:lvl1pPr>
          </a:lstStyle>
          <a:p>
            <a:fld id="{1B1CF60C-C85D-47C0-8597-E3BF95F18FA3}" type="slidenum">
              <a:rPr lang="en-US" smtClean="0"/>
              <a:t>‹#›</a:t>
            </a:fld>
            <a:endParaRPr lang="en-US"/>
          </a:p>
        </p:txBody>
      </p:sp>
      <p:pic>
        <p:nvPicPr>
          <p:cNvPr id="68" name="Graphic 67">
            <a:extLst>
              <a:ext uri="{FF2B5EF4-FFF2-40B4-BE49-F238E27FC236}">
                <a16:creationId xmlns:a16="http://schemas.microsoft.com/office/drawing/2014/main" id="{4E8E73DC-5AB4-8949-96CC-4C6A94D53963}"/>
              </a:ext>
            </a:extLst>
          </p:cNvPr>
          <p:cNvPicPr>
            <a:picLocks noChangeAspect="1"/>
          </p:cNvPicPr>
          <p:nvPr userDrawn="1"/>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9778783" y="6314625"/>
            <a:ext cx="1828800" cy="456093"/>
          </a:xfrm>
          <a:prstGeom prst="rect">
            <a:avLst/>
          </a:prstGeom>
        </p:spPr>
      </p:pic>
    </p:spTree>
    <p:extLst>
      <p:ext uri="{BB962C8B-B14F-4D97-AF65-F5344CB8AC3E}">
        <p14:creationId xmlns:p14="http://schemas.microsoft.com/office/powerpoint/2010/main" val="1643600052"/>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63" r:id="rId3"/>
    <p:sldLayoutId id="2147483687" r:id="rId4"/>
    <p:sldLayoutId id="2147483688" r:id="rId5"/>
    <p:sldLayoutId id="2147483662" r:id="rId6"/>
    <p:sldLayoutId id="2147483689" r:id="rId7"/>
    <p:sldLayoutId id="2147483664" r:id="rId8"/>
    <p:sldLayoutId id="2147483690" r:id="rId9"/>
    <p:sldLayoutId id="2147483665" r:id="rId10"/>
    <p:sldLayoutId id="2147483666" r:id="rId11"/>
    <p:sldLayoutId id="2147483667" r:id="rId12"/>
    <p:sldLayoutId id="2147483668" r:id="rId13"/>
    <p:sldLayoutId id="2147483676" r:id="rId14"/>
    <p:sldLayoutId id="2147483669" r:id="rId15"/>
    <p:sldLayoutId id="2147483682" r:id="rId16"/>
    <p:sldLayoutId id="2147483683" r:id="rId17"/>
    <p:sldLayoutId id="2147483685" r:id="rId18"/>
    <p:sldLayoutId id="2147483670" r:id="rId19"/>
    <p:sldLayoutId id="2147483671" r:id="rId20"/>
    <p:sldLayoutId id="2147483691" r:id="rId21"/>
  </p:sldLayoutIdLst>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hf hdr="0" dt="0"/>
  <p:txStyles>
    <p:titleStyle>
      <a:lvl1pPr algn="l" defTabSz="914400" rtl="0" eaLnBrk="1" latinLnBrk="0" hangingPunct="1">
        <a:lnSpc>
          <a:spcPct val="90000"/>
        </a:lnSpc>
        <a:spcBef>
          <a:spcPct val="0"/>
        </a:spcBef>
        <a:buNone/>
        <a:defRPr sz="3200" b="1" i="0" u="none" kern="1200" baseline="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144" userDrawn="1">
          <p15:clr>
            <a:srgbClr val="F26B43"/>
          </p15:clr>
        </p15:guide>
        <p15:guide id="4" pos="1328" userDrawn="1">
          <p15:clr>
            <a:srgbClr val="F26B43"/>
          </p15:clr>
        </p15:guide>
        <p15:guide id="5" pos="1385" userDrawn="1">
          <p15:clr>
            <a:srgbClr val="F26B43"/>
          </p15:clr>
        </p15:guide>
        <p15:guide id="6" pos="2569" userDrawn="1">
          <p15:clr>
            <a:srgbClr val="F26B43"/>
          </p15:clr>
        </p15:guide>
        <p15:guide id="7" pos="2627" userDrawn="1">
          <p15:clr>
            <a:srgbClr val="F26B43"/>
          </p15:clr>
        </p15:guide>
        <p15:guide id="8" pos="3811" userDrawn="1">
          <p15:clr>
            <a:srgbClr val="F26B43"/>
          </p15:clr>
        </p15:guide>
        <p15:guide id="9" pos="3868" userDrawn="1">
          <p15:clr>
            <a:srgbClr val="F26B43"/>
          </p15:clr>
        </p15:guide>
        <p15:guide id="10" pos="5052" userDrawn="1">
          <p15:clr>
            <a:srgbClr val="F26B43"/>
          </p15:clr>
        </p15:guide>
        <p15:guide id="11" pos="5110" userDrawn="1">
          <p15:clr>
            <a:srgbClr val="F26B43"/>
          </p15:clr>
        </p15:guide>
        <p15:guide id="12" pos="6294" userDrawn="1">
          <p15:clr>
            <a:srgbClr val="F26B43"/>
          </p15:clr>
        </p15:guide>
        <p15:guide id="13" pos="6352" userDrawn="1">
          <p15:clr>
            <a:srgbClr val="F26B43"/>
          </p15:clr>
        </p15:guide>
        <p15:guide id="14" pos="7536" userDrawn="1">
          <p15:clr>
            <a:srgbClr val="F26B43"/>
          </p15:clr>
        </p15:guide>
        <p15:guide id="15" orient="horz" userDrawn="1">
          <p15:clr>
            <a:srgbClr val="F26B43"/>
          </p15:clr>
        </p15:guide>
        <p15:guide id="16" orient="horz" pos="4320" userDrawn="1">
          <p15:clr>
            <a:srgbClr val="F26B43"/>
          </p15:clr>
        </p15:guide>
        <p15:guide id="17" orient="horz" pos="144" userDrawn="1">
          <p15:clr>
            <a:srgbClr val="F26B43"/>
          </p15:clr>
        </p15:guide>
        <p15:guide id="18" orient="horz" pos="1401" userDrawn="1">
          <p15:clr>
            <a:srgbClr val="F26B43"/>
          </p15:clr>
        </p15:guide>
        <p15:guide id="19" orient="horz" pos="1459" userDrawn="1">
          <p15:clr>
            <a:srgbClr val="F26B43"/>
          </p15:clr>
        </p15:guide>
        <p15:guide id="20" orient="horz" pos="2712" userDrawn="1">
          <p15:clr>
            <a:srgbClr val="F26B43"/>
          </p15:clr>
        </p15:guide>
        <p15:guide id="21" orient="horz" pos="2774" userDrawn="1">
          <p15:clr>
            <a:srgbClr val="F26B43"/>
          </p15:clr>
        </p15:guide>
        <p15:guide id="22" orient="horz" pos="4032" userDrawn="1">
          <p15:clr>
            <a:srgbClr val="F26B43"/>
          </p15:clr>
        </p15:guide>
        <p15:guide id="23" orient="horz" pos="3744" userDrawn="1">
          <p15:clr>
            <a:srgbClr val="F26B43"/>
          </p15:clr>
        </p15:guide>
        <p15:guide id="24" orient="horz" pos="37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1.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1.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1.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40.png"/><Relationship Id="rId4" Type="http://schemas.microsoft.com/office/2007/relationships/hdphoto" Target="../media/hdphoto6.wdp"/></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microsoft.com/office/2007/relationships/hdphoto" Target="../media/hdphoto4.wdp"/></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microsoft.com/office/2007/relationships/hdphoto" Target="../media/hdphoto4.wdp"/></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microsoft.com/office/2007/relationships/hdphoto" Target="../media/hdphoto4.wdp"/></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microsoft.com/office/2007/relationships/hdphoto" Target="../media/hdphoto4.wdp"/></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microsoft.com/office/2007/relationships/hdphoto" Target="../media/hdphoto4.wdp"/></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microsoft.com/office/2007/relationships/hdphoto" Target="../media/hdphoto4.wdp"/></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9EC043-3132-4F88-AA35-1632C588A816}"/>
              </a:ext>
            </a:extLst>
          </p:cNvPr>
          <p:cNvSpPr>
            <a:spLocks noGrp="1"/>
          </p:cNvSpPr>
          <p:nvPr>
            <p:ph type="ctrTitle"/>
          </p:nvPr>
        </p:nvSpPr>
        <p:spPr>
          <a:xfrm>
            <a:off x="1181098" y="2316162"/>
            <a:ext cx="7549015" cy="1557337"/>
          </a:xfrm>
        </p:spPr>
        <p:txBody>
          <a:bodyPr wrap="square">
            <a:noAutofit/>
          </a:bodyPr>
          <a:lstStyle/>
          <a:p>
            <a:pPr>
              <a:defRPr sz="4000"/>
            </a:pPr>
            <a:r>
              <a:rPr lang="es-ES" dirty="0"/>
              <a:t>Mejorar la eficacia en las ventas con </a:t>
            </a:r>
            <a:r>
              <a:rPr lang="es-ES" dirty="0" err="1"/>
              <a:t>Versality</a:t>
            </a:r>
            <a:r>
              <a:rPr lang="es-ES_tradnl" dirty="0"/>
              <a:t>™</a:t>
            </a:r>
            <a:endParaRPr lang="es-ES_tradnl" sz="2800" b="0" dirty="0"/>
          </a:p>
        </p:txBody>
      </p:sp>
      <p:pic>
        <p:nvPicPr>
          <p:cNvPr id="6" name="Graphic 5">
            <a:extLst>
              <a:ext uri="{FF2B5EF4-FFF2-40B4-BE49-F238E27FC236}">
                <a16:creationId xmlns:a16="http://schemas.microsoft.com/office/drawing/2014/main" id="{13F202B3-5AC0-2841-864D-00D3D555E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099" y="5861605"/>
            <a:ext cx="2501458" cy="508265"/>
          </a:xfrm>
          <a:prstGeom prst="rect">
            <a:avLst/>
          </a:prstGeom>
        </p:spPr>
      </p:pic>
      <p:sp>
        <p:nvSpPr>
          <p:cNvPr id="4" name="TextBox 3">
            <a:extLst>
              <a:ext uri="{FF2B5EF4-FFF2-40B4-BE49-F238E27FC236}">
                <a16:creationId xmlns:a16="http://schemas.microsoft.com/office/drawing/2014/main" id="{5EE217F9-344B-4C9F-AC79-5EC81412CA23}"/>
              </a:ext>
            </a:extLst>
          </p:cNvPr>
          <p:cNvSpPr txBox="1"/>
          <p:nvPr/>
        </p:nvSpPr>
        <p:spPr>
          <a:xfrm>
            <a:off x="250374" y="6509658"/>
            <a:ext cx="1632857" cy="153888"/>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000"/>
            </a:pPr>
            <a:r>
              <a:rPr kumimoji="0" lang="es-ES_tradnl" sz="1000" b="0" i="0" u="none" strike="noStrike" kern="1200" cap="none" spc="0" normalizeH="0" baseline="0" noProof="0">
                <a:ln>
                  <a:noFill/>
                </a:ln>
                <a:solidFill>
                  <a:prstClr val="black"/>
                </a:solidFill>
                <a:effectLst/>
                <a:uLnTx/>
                <a:uFillTx/>
                <a:latin typeface="Arial" panose="020B0604020202020204"/>
                <a:ea typeface="+mn-ea"/>
                <a:cs typeface="+mn-cs"/>
              </a:rPr>
              <a:t>Versión 4.0</a:t>
            </a:r>
            <a:endParaRPr kumimoji="0" lang="es-ES_tradnl"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556685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6CCC058-7160-45EF-BF6E-5B8DBE329161}"/>
              </a:ext>
            </a:extLst>
          </p:cNvPr>
          <p:cNvSpPr>
            <a:spLocks noGrp="1"/>
          </p:cNvSpPr>
          <p:nvPr>
            <p:ph type="title"/>
          </p:nvPr>
        </p:nvSpPr>
        <p:spPr>
          <a:xfrm>
            <a:off x="390526" y="228600"/>
            <a:ext cx="11572874" cy="1009650"/>
          </a:xfrm>
        </p:spPr>
        <p:txBody>
          <a:bodyPr/>
          <a:lstStyle/>
          <a:p>
            <a:r>
              <a:rPr lang="es-ES_tradnl" dirty="0"/>
              <a:t>Comportamientos de La Receptividad</a:t>
            </a:r>
          </a:p>
        </p:txBody>
      </p:sp>
      <p:sp>
        <p:nvSpPr>
          <p:cNvPr id="6" name="Slide Number Placeholder 5">
            <a:extLst>
              <a:ext uri="{FF2B5EF4-FFF2-40B4-BE49-F238E27FC236}">
                <a16:creationId xmlns:a16="http://schemas.microsoft.com/office/drawing/2014/main" id="{50CD6EEE-8B11-4077-91F1-521B2CA142C5}"/>
              </a:ext>
            </a:extLst>
          </p:cNvPr>
          <p:cNvSpPr>
            <a:spLocks noGrp="1"/>
          </p:cNvSpPr>
          <p:nvPr>
            <p:ph type="sldNum" sz="quarter" idx="12"/>
          </p:nvPr>
        </p:nvSpPr>
        <p:spPr/>
        <p:txBody>
          <a:bodyPr/>
          <a:lstStyle/>
          <a:p>
            <a:fld id="{1B1CF60C-C85D-47C0-8597-E3BF95F18FA3}" type="slidenum">
              <a:rPr lang="es-ES_tradnl" smtClean="0"/>
              <a:t>10</a:t>
            </a:fld>
            <a:endParaRPr lang="es-ES_tradnl" dirty="0"/>
          </a:p>
        </p:txBody>
      </p:sp>
      <p:sp>
        <p:nvSpPr>
          <p:cNvPr id="5" name="Footer Placeholder 4">
            <a:extLst>
              <a:ext uri="{FF2B5EF4-FFF2-40B4-BE49-F238E27FC236}">
                <a16:creationId xmlns:a16="http://schemas.microsoft.com/office/drawing/2014/main" id="{5079EAD9-5458-4501-B006-01A107310847}"/>
              </a:ext>
            </a:extLst>
          </p:cNvPr>
          <p:cNvSpPr>
            <a:spLocks noGrp="1"/>
          </p:cNvSpPr>
          <p:nvPr>
            <p:ph type="ftr" sz="quarter" idx="13"/>
          </p:nvPr>
        </p:nvSpPr>
        <p:spPr/>
        <p:txBody>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graphicFrame>
        <p:nvGraphicFramePr>
          <p:cNvPr id="14" name="Table 13">
            <a:extLst>
              <a:ext uri="{FF2B5EF4-FFF2-40B4-BE49-F238E27FC236}">
                <a16:creationId xmlns:a16="http://schemas.microsoft.com/office/drawing/2014/main" id="{22941407-A2C8-4EAC-8E70-96DBDFCBB1FF}"/>
              </a:ext>
            </a:extLst>
          </p:cNvPr>
          <p:cNvGraphicFramePr>
            <a:graphicFrameLocks noGrp="1"/>
          </p:cNvGraphicFramePr>
          <p:nvPr>
            <p:extLst>
              <p:ext uri="{D42A27DB-BD31-4B8C-83A1-F6EECF244321}">
                <p14:modId xmlns:p14="http://schemas.microsoft.com/office/powerpoint/2010/main" val="1487593691"/>
              </p:ext>
            </p:extLst>
          </p:nvPr>
        </p:nvGraphicFramePr>
        <p:xfrm>
          <a:off x="7481359" y="2300288"/>
          <a:ext cx="4174835" cy="429684"/>
        </p:xfrm>
        <a:graphic>
          <a:graphicData uri="http://schemas.openxmlformats.org/drawingml/2006/table">
            <a:tbl>
              <a:tblPr>
                <a:tableStyleId>{5FD0F851-EC5A-4D38-B0AD-8093EC10F338}</a:tableStyleId>
              </a:tblPr>
              <a:tblGrid>
                <a:gridCol w="877380">
                  <a:extLst>
                    <a:ext uri="{9D8B030D-6E8A-4147-A177-3AD203B41FA5}">
                      <a16:colId xmlns:a16="http://schemas.microsoft.com/office/drawing/2014/main" val="3316520189"/>
                    </a:ext>
                  </a:extLst>
                </a:gridCol>
                <a:gridCol w="3297455">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dirty="0"/>
                        <a:t>HACER</a:t>
                      </a:r>
                    </a:p>
                  </a:txBody>
                  <a:tcPr marL="0" marR="0" marT="0" marB="0" anchor="ctr">
                    <a:solidFill>
                      <a:schemeClr val="accent2"/>
                    </a:solidFill>
                  </a:tcPr>
                </a:tc>
                <a:tc>
                  <a:txBody>
                    <a:bodyPr/>
                    <a:lstStyle/>
                    <a:p>
                      <a:pPr>
                        <a:defRPr>
                          <a:solidFill>
                            <a:schemeClr val="accent6"/>
                          </a:solidFill>
                        </a:defRPr>
                      </a:pPr>
                      <a:r>
                        <a:rPr dirty="0" err="1"/>
                        <a:t>Comportamientos</a:t>
                      </a:r>
                      <a:r>
                        <a:rPr dirty="0"/>
                        <a:t> no </a:t>
                      </a:r>
                      <a:r>
                        <a:rPr dirty="0" err="1"/>
                        <a:t>verbales</a:t>
                      </a:r>
                      <a:endParaRPr dirty="0"/>
                    </a:p>
                  </a:txBody>
                  <a:tcP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802C856E-61FA-4E3F-8494-35922313EDAD}"/>
              </a:ext>
            </a:extLst>
          </p:cNvPr>
          <p:cNvGraphicFramePr>
            <a:graphicFrameLocks noGrp="1"/>
          </p:cNvGraphicFramePr>
          <p:nvPr>
            <p:extLst>
              <p:ext uri="{D42A27DB-BD31-4B8C-83A1-F6EECF244321}">
                <p14:modId xmlns:p14="http://schemas.microsoft.com/office/powerpoint/2010/main" val="1495547696"/>
              </p:ext>
            </p:extLst>
          </p:nvPr>
        </p:nvGraphicFramePr>
        <p:xfrm>
          <a:off x="390525" y="2316163"/>
          <a:ext cx="4046276" cy="429684"/>
        </p:xfrm>
        <a:graphic>
          <a:graphicData uri="http://schemas.openxmlformats.org/drawingml/2006/table">
            <a:tbl>
              <a:tblPr>
                <a:tableStyleId>{5FD0F851-EC5A-4D38-B0AD-8093EC10F338}</a:tableStyleId>
              </a:tblPr>
              <a:tblGrid>
                <a:gridCol w="958519">
                  <a:extLst>
                    <a:ext uri="{9D8B030D-6E8A-4147-A177-3AD203B41FA5}">
                      <a16:colId xmlns:a16="http://schemas.microsoft.com/office/drawing/2014/main" val="3316520189"/>
                    </a:ext>
                  </a:extLst>
                </a:gridCol>
                <a:gridCol w="3087757">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t>DECIR</a:t>
                      </a:r>
                    </a:p>
                  </a:txBody>
                  <a:tcPr marL="0" marR="0" marT="0" marB="0" anchor="ctr">
                    <a:solidFill>
                      <a:schemeClr val="accent2"/>
                    </a:solidFill>
                  </a:tcPr>
                </a:tc>
                <a:tc>
                  <a:txBody>
                    <a:bodyPr/>
                    <a:lstStyle/>
                    <a:p>
                      <a:pPr>
                        <a:defRPr>
                          <a:solidFill>
                            <a:schemeClr val="accent6"/>
                          </a:solidFill>
                        </a:defRPr>
                      </a:pPr>
                      <a:r>
                        <a:rPr dirty="0" err="1"/>
                        <a:t>Comportamientos</a:t>
                      </a:r>
                      <a:r>
                        <a:rPr dirty="0"/>
                        <a:t> </a:t>
                      </a:r>
                      <a:r>
                        <a:rPr dirty="0" err="1"/>
                        <a:t>verbales</a:t>
                      </a:r>
                      <a:endParaRPr dirty="0"/>
                    </a:p>
                  </a:txBody>
                  <a:tcPr>
                    <a:solidFill>
                      <a:schemeClr val="accent5"/>
                    </a:solidFill>
                  </a:tcPr>
                </a:tc>
                <a:extLst>
                  <a:ext uri="{0D108BD9-81ED-4DB2-BD59-A6C34878D82A}">
                    <a16:rowId xmlns:a16="http://schemas.microsoft.com/office/drawing/2014/main" val="4173734823"/>
                  </a:ext>
                </a:extLst>
              </a:tr>
            </a:tbl>
          </a:graphicData>
        </a:graphic>
      </p:graphicFrame>
      <p:sp>
        <p:nvSpPr>
          <p:cNvPr id="49" name="Freeform: Shape 48">
            <a:extLst>
              <a:ext uri="{FF2B5EF4-FFF2-40B4-BE49-F238E27FC236}">
                <a16:creationId xmlns:a16="http://schemas.microsoft.com/office/drawing/2014/main" id="{CC977A04-5180-4C48-AE50-76F8FA6A797F}"/>
              </a:ext>
            </a:extLst>
          </p:cNvPr>
          <p:cNvSpPr/>
          <p:nvPr/>
        </p:nvSpPr>
        <p:spPr bwMode="gray">
          <a:xfrm rot="16200000">
            <a:off x="4753028" y="4236757"/>
            <a:ext cx="2712588" cy="201957"/>
          </a:xfrm>
          <a:custGeom>
            <a:avLst/>
            <a:gdLst>
              <a:gd name="connsiteX0" fmla="*/ 5739656 w 6147916"/>
              <a:gd name="connsiteY0" fmla="*/ 0 h 471489"/>
              <a:gd name="connsiteX1" fmla="*/ 5943786 w 6147916"/>
              <a:gd name="connsiteY1" fmla="*/ 0 h 471489"/>
              <a:gd name="connsiteX2" fmla="*/ 6147916 w 6147916"/>
              <a:gd name="connsiteY2" fmla="*/ 235745 h 471489"/>
              <a:gd name="connsiteX3" fmla="*/ 5943786 w 6147916"/>
              <a:gd name="connsiteY3" fmla="*/ 471489 h 471489"/>
              <a:gd name="connsiteX4" fmla="*/ 5739656 w 6147916"/>
              <a:gd name="connsiteY4" fmla="*/ 471489 h 471489"/>
              <a:gd name="connsiteX5" fmla="*/ 5363528 w 6147916"/>
              <a:gd name="connsiteY5" fmla="*/ 0 h 471489"/>
              <a:gd name="connsiteX6" fmla="*/ 5674149 w 6147916"/>
              <a:gd name="connsiteY6" fmla="*/ 0 h 471489"/>
              <a:gd name="connsiteX7" fmla="*/ 5674149 w 6147916"/>
              <a:gd name="connsiteY7" fmla="*/ 471488 h 471489"/>
              <a:gd name="connsiteX8" fmla="*/ 5363528 w 6147916"/>
              <a:gd name="connsiteY8" fmla="*/ 471488 h 471489"/>
              <a:gd name="connsiteX9" fmla="*/ 4987393 w 6147916"/>
              <a:gd name="connsiteY9" fmla="*/ 0 h 471489"/>
              <a:gd name="connsiteX10" fmla="*/ 5298014 w 6147916"/>
              <a:gd name="connsiteY10" fmla="*/ 0 h 471489"/>
              <a:gd name="connsiteX11" fmla="*/ 5298014 w 6147916"/>
              <a:gd name="connsiteY11" fmla="*/ 471488 h 471489"/>
              <a:gd name="connsiteX12" fmla="*/ 4987393 w 6147916"/>
              <a:gd name="connsiteY12" fmla="*/ 471488 h 471489"/>
              <a:gd name="connsiteX13" fmla="*/ 4611258 w 6147916"/>
              <a:gd name="connsiteY13" fmla="*/ 0 h 471489"/>
              <a:gd name="connsiteX14" fmla="*/ 4921879 w 6147916"/>
              <a:gd name="connsiteY14" fmla="*/ 0 h 471489"/>
              <a:gd name="connsiteX15" fmla="*/ 4921879 w 6147916"/>
              <a:gd name="connsiteY15" fmla="*/ 471488 h 471489"/>
              <a:gd name="connsiteX16" fmla="*/ 4611258 w 6147916"/>
              <a:gd name="connsiteY16" fmla="*/ 471488 h 471489"/>
              <a:gd name="connsiteX17" fmla="*/ 4235123 w 6147916"/>
              <a:gd name="connsiteY17" fmla="*/ 0 h 471489"/>
              <a:gd name="connsiteX18" fmla="*/ 4545744 w 6147916"/>
              <a:gd name="connsiteY18" fmla="*/ 0 h 471489"/>
              <a:gd name="connsiteX19" fmla="*/ 4545744 w 6147916"/>
              <a:gd name="connsiteY19" fmla="*/ 471488 h 471489"/>
              <a:gd name="connsiteX20" fmla="*/ 4235123 w 6147916"/>
              <a:gd name="connsiteY20" fmla="*/ 471488 h 471489"/>
              <a:gd name="connsiteX21" fmla="*/ 3858988 w 6147916"/>
              <a:gd name="connsiteY21" fmla="*/ 0 h 471489"/>
              <a:gd name="connsiteX22" fmla="*/ 4169609 w 6147916"/>
              <a:gd name="connsiteY22" fmla="*/ 0 h 471489"/>
              <a:gd name="connsiteX23" fmla="*/ 4169609 w 6147916"/>
              <a:gd name="connsiteY23" fmla="*/ 471488 h 471489"/>
              <a:gd name="connsiteX24" fmla="*/ 3858988 w 6147916"/>
              <a:gd name="connsiteY24" fmla="*/ 471488 h 471489"/>
              <a:gd name="connsiteX25" fmla="*/ 3482853 w 6147916"/>
              <a:gd name="connsiteY25" fmla="*/ 0 h 471489"/>
              <a:gd name="connsiteX26" fmla="*/ 3793474 w 6147916"/>
              <a:gd name="connsiteY26" fmla="*/ 0 h 471489"/>
              <a:gd name="connsiteX27" fmla="*/ 3793474 w 6147916"/>
              <a:gd name="connsiteY27" fmla="*/ 471488 h 471489"/>
              <a:gd name="connsiteX28" fmla="*/ 3482853 w 6147916"/>
              <a:gd name="connsiteY28" fmla="*/ 471488 h 471489"/>
              <a:gd name="connsiteX29" fmla="*/ 3106718 w 6147916"/>
              <a:gd name="connsiteY29" fmla="*/ 0 h 471489"/>
              <a:gd name="connsiteX30" fmla="*/ 3417339 w 6147916"/>
              <a:gd name="connsiteY30" fmla="*/ 0 h 471489"/>
              <a:gd name="connsiteX31" fmla="*/ 3417339 w 6147916"/>
              <a:gd name="connsiteY31" fmla="*/ 471488 h 471489"/>
              <a:gd name="connsiteX32" fmla="*/ 3106718 w 6147916"/>
              <a:gd name="connsiteY32" fmla="*/ 471488 h 471489"/>
              <a:gd name="connsiteX33" fmla="*/ 2730583 w 6147916"/>
              <a:gd name="connsiteY33" fmla="*/ 0 h 471489"/>
              <a:gd name="connsiteX34" fmla="*/ 3041204 w 6147916"/>
              <a:gd name="connsiteY34" fmla="*/ 0 h 471489"/>
              <a:gd name="connsiteX35" fmla="*/ 3041204 w 6147916"/>
              <a:gd name="connsiteY35" fmla="*/ 471488 h 471489"/>
              <a:gd name="connsiteX36" fmla="*/ 2730583 w 6147916"/>
              <a:gd name="connsiteY36" fmla="*/ 471488 h 471489"/>
              <a:gd name="connsiteX37" fmla="*/ 2354448 w 6147916"/>
              <a:gd name="connsiteY37" fmla="*/ 0 h 471489"/>
              <a:gd name="connsiteX38" fmla="*/ 2665069 w 6147916"/>
              <a:gd name="connsiteY38" fmla="*/ 0 h 471489"/>
              <a:gd name="connsiteX39" fmla="*/ 2665069 w 6147916"/>
              <a:gd name="connsiteY39" fmla="*/ 471488 h 471489"/>
              <a:gd name="connsiteX40" fmla="*/ 2354448 w 6147916"/>
              <a:gd name="connsiteY40" fmla="*/ 471488 h 471489"/>
              <a:gd name="connsiteX41" fmla="*/ 1978313 w 6147916"/>
              <a:gd name="connsiteY41" fmla="*/ 0 h 471489"/>
              <a:gd name="connsiteX42" fmla="*/ 2288934 w 6147916"/>
              <a:gd name="connsiteY42" fmla="*/ 0 h 471489"/>
              <a:gd name="connsiteX43" fmla="*/ 2288934 w 6147916"/>
              <a:gd name="connsiteY43" fmla="*/ 471488 h 471489"/>
              <a:gd name="connsiteX44" fmla="*/ 1978313 w 6147916"/>
              <a:gd name="connsiteY44" fmla="*/ 471488 h 471489"/>
              <a:gd name="connsiteX45" fmla="*/ 1602179 w 6147916"/>
              <a:gd name="connsiteY45" fmla="*/ 0 h 471489"/>
              <a:gd name="connsiteX46" fmla="*/ 1912799 w 6147916"/>
              <a:gd name="connsiteY46" fmla="*/ 0 h 471489"/>
              <a:gd name="connsiteX47" fmla="*/ 1912799 w 6147916"/>
              <a:gd name="connsiteY47" fmla="*/ 471488 h 471489"/>
              <a:gd name="connsiteX48" fmla="*/ 1602179 w 6147916"/>
              <a:gd name="connsiteY48" fmla="*/ 471488 h 471489"/>
              <a:gd name="connsiteX49" fmla="*/ 1226044 w 6147916"/>
              <a:gd name="connsiteY49" fmla="*/ 0 h 471489"/>
              <a:gd name="connsiteX50" fmla="*/ 1536665 w 6147916"/>
              <a:gd name="connsiteY50" fmla="*/ 0 h 471489"/>
              <a:gd name="connsiteX51" fmla="*/ 1536665 w 6147916"/>
              <a:gd name="connsiteY51" fmla="*/ 471488 h 471489"/>
              <a:gd name="connsiteX52" fmla="*/ 1226044 w 6147916"/>
              <a:gd name="connsiteY52" fmla="*/ 471488 h 471489"/>
              <a:gd name="connsiteX53" fmla="*/ 849909 w 6147916"/>
              <a:gd name="connsiteY53" fmla="*/ 0 h 471489"/>
              <a:gd name="connsiteX54" fmla="*/ 1160530 w 6147916"/>
              <a:gd name="connsiteY54" fmla="*/ 0 h 471489"/>
              <a:gd name="connsiteX55" fmla="*/ 1160530 w 6147916"/>
              <a:gd name="connsiteY55" fmla="*/ 471488 h 471489"/>
              <a:gd name="connsiteX56" fmla="*/ 849909 w 6147916"/>
              <a:gd name="connsiteY56" fmla="*/ 471488 h 471489"/>
              <a:gd name="connsiteX57" fmla="*/ 473774 w 6147916"/>
              <a:gd name="connsiteY57" fmla="*/ 0 h 471489"/>
              <a:gd name="connsiteX58" fmla="*/ 784395 w 6147916"/>
              <a:gd name="connsiteY58" fmla="*/ 0 h 471489"/>
              <a:gd name="connsiteX59" fmla="*/ 784395 w 6147916"/>
              <a:gd name="connsiteY59" fmla="*/ 471488 h 471489"/>
              <a:gd name="connsiteX60" fmla="*/ 473774 w 6147916"/>
              <a:gd name="connsiteY60" fmla="*/ 471488 h 471489"/>
              <a:gd name="connsiteX61" fmla="*/ 204130 w 6147916"/>
              <a:gd name="connsiteY61" fmla="*/ 0 h 471489"/>
              <a:gd name="connsiteX62" fmla="*/ 408260 w 6147916"/>
              <a:gd name="connsiteY62" fmla="*/ 0 h 471489"/>
              <a:gd name="connsiteX63" fmla="*/ 408260 w 6147916"/>
              <a:gd name="connsiteY63" fmla="*/ 471489 h 471489"/>
              <a:gd name="connsiteX64" fmla="*/ 204130 w 6147916"/>
              <a:gd name="connsiteY64" fmla="*/ 471489 h 471489"/>
              <a:gd name="connsiteX65" fmla="*/ 0 w 6147916"/>
              <a:gd name="connsiteY6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147916" h="471489">
                <a:moveTo>
                  <a:pt x="5739656" y="0"/>
                </a:moveTo>
                <a:lnTo>
                  <a:pt x="5943786" y="0"/>
                </a:lnTo>
                <a:lnTo>
                  <a:pt x="6147916" y="235745"/>
                </a:lnTo>
                <a:lnTo>
                  <a:pt x="5943786" y="471489"/>
                </a:lnTo>
                <a:lnTo>
                  <a:pt x="5739656" y="471489"/>
                </a:lnTo>
                <a:close/>
                <a:moveTo>
                  <a:pt x="5363528" y="0"/>
                </a:moveTo>
                <a:lnTo>
                  <a:pt x="5674149" y="0"/>
                </a:lnTo>
                <a:lnTo>
                  <a:pt x="5674149" y="471488"/>
                </a:lnTo>
                <a:lnTo>
                  <a:pt x="5363528" y="471488"/>
                </a:lnTo>
                <a:close/>
                <a:moveTo>
                  <a:pt x="4987393" y="0"/>
                </a:moveTo>
                <a:lnTo>
                  <a:pt x="5298014" y="0"/>
                </a:lnTo>
                <a:lnTo>
                  <a:pt x="5298014" y="471488"/>
                </a:lnTo>
                <a:lnTo>
                  <a:pt x="4987393" y="471488"/>
                </a:lnTo>
                <a:close/>
                <a:moveTo>
                  <a:pt x="4611258" y="0"/>
                </a:moveTo>
                <a:lnTo>
                  <a:pt x="4921879" y="0"/>
                </a:lnTo>
                <a:lnTo>
                  <a:pt x="4921879" y="471488"/>
                </a:lnTo>
                <a:lnTo>
                  <a:pt x="4611258" y="471488"/>
                </a:lnTo>
                <a:close/>
                <a:moveTo>
                  <a:pt x="4235123" y="0"/>
                </a:moveTo>
                <a:lnTo>
                  <a:pt x="4545744" y="0"/>
                </a:lnTo>
                <a:lnTo>
                  <a:pt x="4545744" y="471488"/>
                </a:lnTo>
                <a:lnTo>
                  <a:pt x="4235123" y="471488"/>
                </a:lnTo>
                <a:close/>
                <a:moveTo>
                  <a:pt x="3858988" y="0"/>
                </a:moveTo>
                <a:lnTo>
                  <a:pt x="4169609" y="0"/>
                </a:lnTo>
                <a:lnTo>
                  <a:pt x="4169609" y="471488"/>
                </a:lnTo>
                <a:lnTo>
                  <a:pt x="3858988" y="471488"/>
                </a:lnTo>
                <a:close/>
                <a:moveTo>
                  <a:pt x="3482853" y="0"/>
                </a:moveTo>
                <a:lnTo>
                  <a:pt x="3793474" y="0"/>
                </a:lnTo>
                <a:lnTo>
                  <a:pt x="3793474" y="471488"/>
                </a:lnTo>
                <a:lnTo>
                  <a:pt x="3482853" y="471488"/>
                </a:lnTo>
                <a:close/>
                <a:moveTo>
                  <a:pt x="3106718" y="0"/>
                </a:moveTo>
                <a:lnTo>
                  <a:pt x="3417339" y="0"/>
                </a:lnTo>
                <a:lnTo>
                  <a:pt x="3417339" y="471488"/>
                </a:lnTo>
                <a:lnTo>
                  <a:pt x="3106718" y="471488"/>
                </a:lnTo>
                <a:close/>
                <a:moveTo>
                  <a:pt x="2730583" y="0"/>
                </a:moveTo>
                <a:lnTo>
                  <a:pt x="3041204" y="0"/>
                </a:lnTo>
                <a:lnTo>
                  <a:pt x="3041204" y="471488"/>
                </a:lnTo>
                <a:lnTo>
                  <a:pt x="2730583" y="471488"/>
                </a:lnTo>
                <a:close/>
                <a:moveTo>
                  <a:pt x="2354448" y="0"/>
                </a:moveTo>
                <a:lnTo>
                  <a:pt x="2665069" y="0"/>
                </a:lnTo>
                <a:lnTo>
                  <a:pt x="2665069" y="471488"/>
                </a:lnTo>
                <a:lnTo>
                  <a:pt x="2354448" y="471488"/>
                </a:lnTo>
                <a:close/>
                <a:moveTo>
                  <a:pt x="1978313" y="0"/>
                </a:moveTo>
                <a:lnTo>
                  <a:pt x="2288934" y="0"/>
                </a:lnTo>
                <a:lnTo>
                  <a:pt x="2288934" y="471488"/>
                </a:lnTo>
                <a:lnTo>
                  <a:pt x="1978313" y="471488"/>
                </a:lnTo>
                <a:close/>
                <a:moveTo>
                  <a:pt x="1602179" y="0"/>
                </a:moveTo>
                <a:lnTo>
                  <a:pt x="1912799" y="0"/>
                </a:lnTo>
                <a:lnTo>
                  <a:pt x="1912799" y="471488"/>
                </a:lnTo>
                <a:lnTo>
                  <a:pt x="1602179" y="471488"/>
                </a:lnTo>
                <a:close/>
                <a:moveTo>
                  <a:pt x="1226044" y="0"/>
                </a:moveTo>
                <a:lnTo>
                  <a:pt x="1536665" y="0"/>
                </a:lnTo>
                <a:lnTo>
                  <a:pt x="1536665" y="471488"/>
                </a:lnTo>
                <a:lnTo>
                  <a:pt x="1226044" y="471488"/>
                </a:lnTo>
                <a:close/>
                <a:moveTo>
                  <a:pt x="849909" y="0"/>
                </a:moveTo>
                <a:lnTo>
                  <a:pt x="1160530" y="0"/>
                </a:lnTo>
                <a:lnTo>
                  <a:pt x="1160530" y="471488"/>
                </a:lnTo>
                <a:lnTo>
                  <a:pt x="849909"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dirty="0">
              <a:solidFill>
                <a:schemeClr val="bg1"/>
              </a:solidFill>
            </a:endParaRPr>
          </a:p>
        </p:txBody>
      </p:sp>
      <p:sp>
        <p:nvSpPr>
          <p:cNvPr id="50" name="Rectangle 49">
            <a:extLst>
              <a:ext uri="{FF2B5EF4-FFF2-40B4-BE49-F238E27FC236}">
                <a16:creationId xmlns:a16="http://schemas.microsoft.com/office/drawing/2014/main" id="{F7FFFDE7-C28A-491D-AD88-DBCB3FCBCCAB}"/>
              </a:ext>
            </a:extLst>
          </p:cNvPr>
          <p:cNvSpPr/>
          <p:nvPr/>
        </p:nvSpPr>
        <p:spPr bwMode="gray">
          <a:xfrm>
            <a:off x="5104092" y="257519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2"/>
                </a:solidFill>
                <a:latin typeface="Arial Black" panose="020B0A04020102020204" pitchFamily="34" charset="0"/>
              </a:defRPr>
            </a:pPr>
            <a:r>
              <a:rPr lang="es-ES_tradnl" dirty="0"/>
              <a:t>Controla</a:t>
            </a:r>
          </a:p>
        </p:txBody>
      </p:sp>
      <p:sp>
        <p:nvSpPr>
          <p:cNvPr id="51" name="Rectangle 50">
            <a:extLst>
              <a:ext uri="{FF2B5EF4-FFF2-40B4-BE49-F238E27FC236}">
                <a16:creationId xmlns:a16="http://schemas.microsoft.com/office/drawing/2014/main" id="{168E48B9-C6FD-462A-97FB-1863529F74CC}"/>
              </a:ext>
            </a:extLst>
          </p:cNvPr>
          <p:cNvSpPr/>
          <p:nvPr/>
        </p:nvSpPr>
        <p:spPr bwMode="gray">
          <a:xfrm>
            <a:off x="4404686" y="5831545"/>
            <a:ext cx="3436240" cy="112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2"/>
                </a:solidFill>
                <a:latin typeface="Arial Black" panose="020B0A04020102020204" pitchFamily="34" charset="0"/>
              </a:defRPr>
            </a:pPr>
            <a:r>
              <a:rPr lang="es-ES_tradnl" dirty="0"/>
              <a:t>Demuestra emociones</a:t>
            </a:r>
          </a:p>
        </p:txBody>
      </p:sp>
      <p:grpSp>
        <p:nvGrpSpPr>
          <p:cNvPr id="62" name="Group 61">
            <a:extLst>
              <a:ext uri="{FF2B5EF4-FFF2-40B4-BE49-F238E27FC236}">
                <a16:creationId xmlns:a16="http://schemas.microsoft.com/office/drawing/2014/main" id="{7E6CAEDF-D941-4221-ABF5-72ED8F3004A0}"/>
              </a:ext>
            </a:extLst>
          </p:cNvPr>
          <p:cNvGrpSpPr/>
          <p:nvPr/>
        </p:nvGrpSpPr>
        <p:grpSpPr>
          <a:xfrm>
            <a:off x="3626805" y="3190597"/>
            <a:ext cx="2037427" cy="2229405"/>
            <a:chOff x="3464880" y="2924794"/>
            <a:chExt cx="2037427" cy="2229405"/>
          </a:xfrm>
        </p:grpSpPr>
        <p:sp>
          <p:nvSpPr>
            <p:cNvPr id="52" name="Rectangle 51">
              <a:extLst>
                <a:ext uri="{FF2B5EF4-FFF2-40B4-BE49-F238E27FC236}">
                  <a16:creationId xmlns:a16="http://schemas.microsoft.com/office/drawing/2014/main" id="{6FB1F1CE-9C96-4BDC-9B0C-73DFECAC89BF}"/>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lstStyle/>
            <a:p>
              <a:pPr algn="ctr">
                <a:defRPr sz="1800">
                  <a:solidFill>
                    <a:schemeClr val="accent6"/>
                  </a:solidFill>
                </a:defRPr>
              </a:pPr>
              <a:r>
                <a:rPr lang="es-ES_tradnl" dirty="0"/>
                <a:t>Formación de descriptivos</a:t>
              </a:r>
              <a:endParaRPr lang="es-ES_tradnl" sz="1800" dirty="0">
                <a:solidFill>
                  <a:schemeClr val="accent6"/>
                </a:solidFill>
              </a:endParaRPr>
            </a:p>
          </p:txBody>
        </p:sp>
        <p:sp>
          <p:nvSpPr>
            <p:cNvPr id="53" name="Arrow: Pentagon 52">
              <a:extLst>
                <a:ext uri="{FF2B5EF4-FFF2-40B4-BE49-F238E27FC236}">
                  <a16:creationId xmlns:a16="http://schemas.microsoft.com/office/drawing/2014/main" id="{49B11150-4391-4738-A799-D3A0F9311F8F}"/>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ES_tradnl" sz="1800" dirty="0">
                <a:solidFill>
                  <a:schemeClr val="bg1"/>
                </a:solidFill>
              </a:endParaRPr>
            </a:p>
          </p:txBody>
        </p:sp>
        <p:sp>
          <p:nvSpPr>
            <p:cNvPr id="54" name="Arrow: Pentagon 53">
              <a:extLst>
                <a:ext uri="{FF2B5EF4-FFF2-40B4-BE49-F238E27FC236}">
                  <a16:creationId xmlns:a16="http://schemas.microsoft.com/office/drawing/2014/main" id="{82A56F4B-BEFA-46F1-A944-0B9E6F44E8F1}"/>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ES_tradnl" sz="1800" dirty="0">
                <a:solidFill>
                  <a:schemeClr val="bg1"/>
                </a:solidFill>
              </a:endParaRPr>
            </a:p>
          </p:txBody>
        </p:sp>
        <p:sp>
          <p:nvSpPr>
            <p:cNvPr id="60" name="Rectangle 59">
              <a:extLst>
                <a:ext uri="{FF2B5EF4-FFF2-40B4-BE49-F238E27FC236}">
                  <a16:creationId xmlns:a16="http://schemas.microsoft.com/office/drawing/2014/main" id="{D7AA9B37-0D70-4419-9B29-A56501585240}"/>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ES_tradnl"/>
                <a:t>Hechos/Datos</a:t>
              </a:r>
              <a:endParaRPr lang="es-ES_tradnl" dirty="0"/>
            </a:p>
          </p:txBody>
        </p:sp>
        <p:sp>
          <p:nvSpPr>
            <p:cNvPr id="61" name="Rectangle 60">
              <a:extLst>
                <a:ext uri="{FF2B5EF4-FFF2-40B4-BE49-F238E27FC236}">
                  <a16:creationId xmlns:a16="http://schemas.microsoft.com/office/drawing/2014/main" id="{586DAD5C-A683-461F-9B34-6C5B0C8CFD8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ES_tradnl" dirty="0"/>
                <a:t>Opiniones/</a:t>
              </a:r>
              <a:br>
                <a:rPr lang="es-ES_tradnl" dirty="0"/>
              </a:br>
              <a:r>
                <a:rPr lang="es-ES_tradnl" dirty="0"/>
                <a:t>Historias</a:t>
              </a:r>
            </a:p>
          </p:txBody>
        </p:sp>
      </p:grpSp>
      <p:grpSp>
        <p:nvGrpSpPr>
          <p:cNvPr id="63" name="Group 62">
            <a:extLst>
              <a:ext uri="{FF2B5EF4-FFF2-40B4-BE49-F238E27FC236}">
                <a16:creationId xmlns:a16="http://schemas.microsoft.com/office/drawing/2014/main" id="{04E92D4D-E3C3-412E-962A-7E33648B0EAC}"/>
              </a:ext>
            </a:extLst>
          </p:cNvPr>
          <p:cNvGrpSpPr/>
          <p:nvPr/>
        </p:nvGrpSpPr>
        <p:grpSpPr>
          <a:xfrm>
            <a:off x="1894365" y="3190597"/>
            <a:ext cx="2037427" cy="2229405"/>
            <a:chOff x="3464880" y="2924794"/>
            <a:chExt cx="2037427" cy="2229405"/>
          </a:xfrm>
        </p:grpSpPr>
        <p:sp>
          <p:nvSpPr>
            <p:cNvPr id="64" name="Rectangle 63">
              <a:extLst>
                <a:ext uri="{FF2B5EF4-FFF2-40B4-BE49-F238E27FC236}">
                  <a16:creationId xmlns:a16="http://schemas.microsoft.com/office/drawing/2014/main" id="{7B5CF78A-9DDE-4B62-B027-64EA3E863A4E}"/>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defRPr sz="1800">
                  <a:solidFill>
                    <a:schemeClr val="accent6"/>
                  </a:solidFill>
                </a:defRPr>
              </a:pPr>
              <a:r>
                <a:rPr lang="es-ES_tradnl" dirty="0"/>
                <a:t>Asuntos del discurso</a:t>
              </a:r>
            </a:p>
          </p:txBody>
        </p:sp>
        <p:sp>
          <p:nvSpPr>
            <p:cNvPr id="65" name="Arrow: Pentagon 64">
              <a:extLst>
                <a:ext uri="{FF2B5EF4-FFF2-40B4-BE49-F238E27FC236}">
                  <a16:creationId xmlns:a16="http://schemas.microsoft.com/office/drawing/2014/main" id="{D5E1212B-51B4-45DF-8C92-CE65CCAD854E}"/>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ES_tradnl" sz="1800" dirty="0">
                <a:solidFill>
                  <a:schemeClr val="bg1"/>
                </a:solidFill>
              </a:endParaRPr>
            </a:p>
          </p:txBody>
        </p:sp>
        <p:sp>
          <p:nvSpPr>
            <p:cNvPr id="66" name="Arrow: Pentagon 65">
              <a:extLst>
                <a:ext uri="{FF2B5EF4-FFF2-40B4-BE49-F238E27FC236}">
                  <a16:creationId xmlns:a16="http://schemas.microsoft.com/office/drawing/2014/main" id="{35E3CB13-FF6D-4594-B221-8D0058281A9A}"/>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ES_tradnl" sz="1800" dirty="0">
                <a:solidFill>
                  <a:schemeClr val="bg1"/>
                </a:solidFill>
              </a:endParaRPr>
            </a:p>
          </p:txBody>
        </p:sp>
        <p:sp>
          <p:nvSpPr>
            <p:cNvPr id="67" name="Rectangle 66">
              <a:extLst>
                <a:ext uri="{FF2B5EF4-FFF2-40B4-BE49-F238E27FC236}">
                  <a16:creationId xmlns:a16="http://schemas.microsoft.com/office/drawing/2014/main" id="{A079614B-F0A2-45B5-9AF0-34AF49B86EDC}"/>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ES_tradnl"/>
                <a:t>La tarea</a:t>
              </a:r>
              <a:endParaRPr lang="es-ES_tradnl" dirty="0"/>
            </a:p>
          </p:txBody>
        </p:sp>
        <p:sp>
          <p:nvSpPr>
            <p:cNvPr id="68" name="Rectangle 67">
              <a:extLst>
                <a:ext uri="{FF2B5EF4-FFF2-40B4-BE49-F238E27FC236}">
                  <a16:creationId xmlns:a16="http://schemas.microsoft.com/office/drawing/2014/main" id="{1CA280A8-3CC1-478C-80F6-A12FB6D6260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ES_tradnl"/>
                <a:t>Las personas</a:t>
              </a:r>
              <a:endParaRPr lang="es-ES_tradnl" dirty="0"/>
            </a:p>
          </p:txBody>
        </p:sp>
      </p:grpSp>
      <p:grpSp>
        <p:nvGrpSpPr>
          <p:cNvPr id="69" name="Group 68">
            <a:extLst>
              <a:ext uri="{FF2B5EF4-FFF2-40B4-BE49-F238E27FC236}">
                <a16:creationId xmlns:a16="http://schemas.microsoft.com/office/drawing/2014/main" id="{1D978D17-652C-45CD-9EE4-EE080380256F}"/>
              </a:ext>
            </a:extLst>
          </p:cNvPr>
          <p:cNvGrpSpPr/>
          <p:nvPr/>
        </p:nvGrpSpPr>
        <p:grpSpPr>
          <a:xfrm>
            <a:off x="161925" y="3190597"/>
            <a:ext cx="2037427" cy="2229405"/>
            <a:chOff x="3464880" y="2924794"/>
            <a:chExt cx="2037427" cy="2229405"/>
          </a:xfrm>
        </p:grpSpPr>
        <p:sp>
          <p:nvSpPr>
            <p:cNvPr id="70" name="Rectangle 69">
              <a:extLst>
                <a:ext uri="{FF2B5EF4-FFF2-40B4-BE49-F238E27FC236}">
                  <a16:creationId xmlns:a16="http://schemas.microsoft.com/office/drawing/2014/main" id="{F493110D-B44C-4B70-9642-233D6E8943F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defRPr sz="1800">
                  <a:solidFill>
                    <a:schemeClr val="accent6"/>
                  </a:solidFill>
                </a:defRPr>
              </a:pPr>
              <a:r>
                <a:rPr lang="es-ES_tradnl" dirty="0"/>
                <a:t>Emoción en la voz</a:t>
              </a:r>
            </a:p>
          </p:txBody>
        </p:sp>
        <p:sp>
          <p:nvSpPr>
            <p:cNvPr id="71" name="Arrow: Pentagon 70">
              <a:extLst>
                <a:ext uri="{FF2B5EF4-FFF2-40B4-BE49-F238E27FC236}">
                  <a16:creationId xmlns:a16="http://schemas.microsoft.com/office/drawing/2014/main" id="{8CEF1BFD-1E21-4F83-AA72-1142F3689968}"/>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ES_tradnl" sz="1800" dirty="0">
                <a:solidFill>
                  <a:schemeClr val="bg1"/>
                </a:solidFill>
              </a:endParaRPr>
            </a:p>
          </p:txBody>
        </p:sp>
        <p:sp>
          <p:nvSpPr>
            <p:cNvPr id="72" name="Arrow: Pentagon 71">
              <a:extLst>
                <a:ext uri="{FF2B5EF4-FFF2-40B4-BE49-F238E27FC236}">
                  <a16:creationId xmlns:a16="http://schemas.microsoft.com/office/drawing/2014/main" id="{114ED77B-8DB2-4848-843A-50680A15D3F2}"/>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ES_tradnl" sz="1800" dirty="0">
                <a:solidFill>
                  <a:schemeClr val="bg1"/>
                </a:solidFill>
              </a:endParaRPr>
            </a:p>
          </p:txBody>
        </p:sp>
        <p:sp>
          <p:nvSpPr>
            <p:cNvPr id="73" name="Rectangle 72">
              <a:extLst>
                <a:ext uri="{FF2B5EF4-FFF2-40B4-BE49-F238E27FC236}">
                  <a16:creationId xmlns:a16="http://schemas.microsoft.com/office/drawing/2014/main" id="{8E6B8934-B411-4A24-9864-A8BF74B341F2}"/>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ES_tradnl"/>
                <a:t>Menos modulación</a:t>
              </a:r>
              <a:endParaRPr lang="es-ES_tradnl" dirty="0"/>
            </a:p>
          </p:txBody>
        </p:sp>
        <p:sp>
          <p:nvSpPr>
            <p:cNvPr id="74" name="Rectangle 73">
              <a:extLst>
                <a:ext uri="{FF2B5EF4-FFF2-40B4-BE49-F238E27FC236}">
                  <a16:creationId xmlns:a16="http://schemas.microsoft.com/office/drawing/2014/main" id="{08491DDB-1993-478F-8A45-CD9D95DCCF7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ES_tradnl"/>
                <a:t>Más modulación</a:t>
              </a:r>
              <a:endParaRPr lang="es-ES_tradnl" dirty="0"/>
            </a:p>
          </p:txBody>
        </p:sp>
      </p:grpSp>
      <p:grpSp>
        <p:nvGrpSpPr>
          <p:cNvPr id="75" name="Group 74">
            <a:extLst>
              <a:ext uri="{FF2B5EF4-FFF2-40B4-BE49-F238E27FC236}">
                <a16:creationId xmlns:a16="http://schemas.microsoft.com/office/drawing/2014/main" id="{35ECE33A-3F68-4BAA-938B-FF9763E16DBB}"/>
              </a:ext>
            </a:extLst>
          </p:cNvPr>
          <p:cNvGrpSpPr/>
          <p:nvPr/>
        </p:nvGrpSpPr>
        <p:grpSpPr>
          <a:xfrm>
            <a:off x="10078373" y="3190597"/>
            <a:ext cx="2037427" cy="2229405"/>
            <a:chOff x="3464880" y="2924794"/>
            <a:chExt cx="2037427" cy="2229405"/>
          </a:xfrm>
        </p:grpSpPr>
        <p:sp>
          <p:nvSpPr>
            <p:cNvPr id="76" name="Rectangle 75">
              <a:extLst>
                <a:ext uri="{FF2B5EF4-FFF2-40B4-BE49-F238E27FC236}">
                  <a16:creationId xmlns:a16="http://schemas.microsoft.com/office/drawing/2014/main" id="{55826D4A-CF2B-4090-A879-61652857DDD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lstStyle/>
            <a:p>
              <a:pPr algn="ctr">
                <a:defRPr sz="1800">
                  <a:solidFill>
                    <a:schemeClr val="accent6"/>
                  </a:solidFill>
                </a:defRPr>
              </a:pPr>
              <a:r>
                <a:rPr lang="es-ES_tradnl" dirty="0"/>
                <a:t>Expresión facial</a:t>
              </a:r>
            </a:p>
          </p:txBody>
        </p:sp>
        <p:sp>
          <p:nvSpPr>
            <p:cNvPr id="77" name="Arrow: Pentagon 76">
              <a:extLst>
                <a:ext uri="{FF2B5EF4-FFF2-40B4-BE49-F238E27FC236}">
                  <a16:creationId xmlns:a16="http://schemas.microsoft.com/office/drawing/2014/main" id="{50089CEA-6E42-4D1D-8D57-BA887CB5C93D}"/>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ES_tradnl" sz="1800" dirty="0">
                <a:solidFill>
                  <a:schemeClr val="bg1"/>
                </a:solidFill>
              </a:endParaRPr>
            </a:p>
          </p:txBody>
        </p:sp>
        <p:sp>
          <p:nvSpPr>
            <p:cNvPr id="78" name="Arrow: Pentagon 77">
              <a:extLst>
                <a:ext uri="{FF2B5EF4-FFF2-40B4-BE49-F238E27FC236}">
                  <a16:creationId xmlns:a16="http://schemas.microsoft.com/office/drawing/2014/main" id="{A0FB8245-1786-4208-997B-44593ED55BD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ES_tradnl" sz="1800" dirty="0">
                <a:solidFill>
                  <a:schemeClr val="bg1"/>
                </a:solidFill>
              </a:endParaRPr>
            </a:p>
          </p:txBody>
        </p:sp>
        <p:sp>
          <p:nvSpPr>
            <p:cNvPr id="79" name="Rectangle 78">
              <a:extLst>
                <a:ext uri="{FF2B5EF4-FFF2-40B4-BE49-F238E27FC236}">
                  <a16:creationId xmlns:a16="http://schemas.microsoft.com/office/drawing/2014/main" id="{C20B9F18-00CF-40D5-A969-48C0F1BBC827}"/>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ES_tradnl" dirty="0"/>
                <a:t>Controlada</a:t>
              </a:r>
            </a:p>
          </p:txBody>
        </p:sp>
        <p:sp>
          <p:nvSpPr>
            <p:cNvPr id="80" name="Rectangle 79">
              <a:extLst>
                <a:ext uri="{FF2B5EF4-FFF2-40B4-BE49-F238E27FC236}">
                  <a16:creationId xmlns:a16="http://schemas.microsoft.com/office/drawing/2014/main" id="{9743F0D7-9107-4B24-8806-926EE7027EF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ES_tradnl" dirty="0"/>
                <a:t>Animada</a:t>
              </a:r>
            </a:p>
          </p:txBody>
        </p:sp>
      </p:grpSp>
      <p:grpSp>
        <p:nvGrpSpPr>
          <p:cNvPr id="81" name="Group 80">
            <a:extLst>
              <a:ext uri="{FF2B5EF4-FFF2-40B4-BE49-F238E27FC236}">
                <a16:creationId xmlns:a16="http://schemas.microsoft.com/office/drawing/2014/main" id="{1E157F04-1CCC-4990-999B-9EEA9F5B568A}"/>
              </a:ext>
            </a:extLst>
          </p:cNvPr>
          <p:cNvGrpSpPr/>
          <p:nvPr/>
        </p:nvGrpSpPr>
        <p:grpSpPr>
          <a:xfrm>
            <a:off x="8345933" y="3190597"/>
            <a:ext cx="2037427" cy="2229405"/>
            <a:chOff x="3464880" y="2924794"/>
            <a:chExt cx="2037427" cy="2229405"/>
          </a:xfrm>
        </p:grpSpPr>
        <p:sp>
          <p:nvSpPr>
            <p:cNvPr id="82" name="Rectangle 81">
              <a:extLst>
                <a:ext uri="{FF2B5EF4-FFF2-40B4-BE49-F238E27FC236}">
                  <a16:creationId xmlns:a16="http://schemas.microsoft.com/office/drawing/2014/main" id="{2B83C12A-8DD8-42D1-A886-6F6216A56FA9}"/>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defRPr sz="1800">
                  <a:solidFill>
                    <a:schemeClr val="accent6"/>
                  </a:solidFill>
                </a:defRPr>
              </a:pPr>
              <a:r>
                <a:rPr lang="es-ES_tradnl" dirty="0"/>
                <a:t>Postura corporal</a:t>
              </a:r>
            </a:p>
          </p:txBody>
        </p:sp>
        <p:sp>
          <p:nvSpPr>
            <p:cNvPr id="83" name="Arrow: Pentagon 82">
              <a:extLst>
                <a:ext uri="{FF2B5EF4-FFF2-40B4-BE49-F238E27FC236}">
                  <a16:creationId xmlns:a16="http://schemas.microsoft.com/office/drawing/2014/main" id="{F64A4673-1EAC-423E-92A0-393B08E4A083}"/>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ES_tradnl" sz="1800" dirty="0">
                <a:solidFill>
                  <a:schemeClr val="bg1"/>
                </a:solidFill>
              </a:endParaRPr>
            </a:p>
          </p:txBody>
        </p:sp>
        <p:sp>
          <p:nvSpPr>
            <p:cNvPr id="84" name="Arrow: Pentagon 83">
              <a:extLst>
                <a:ext uri="{FF2B5EF4-FFF2-40B4-BE49-F238E27FC236}">
                  <a16:creationId xmlns:a16="http://schemas.microsoft.com/office/drawing/2014/main" id="{32AE88B0-F3D4-472E-B09B-9649E71EFF6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ES_tradnl" sz="1800" dirty="0">
                <a:solidFill>
                  <a:schemeClr val="bg1"/>
                </a:solidFill>
              </a:endParaRPr>
            </a:p>
          </p:txBody>
        </p:sp>
        <p:sp>
          <p:nvSpPr>
            <p:cNvPr id="85" name="Rectangle 84">
              <a:extLst>
                <a:ext uri="{FF2B5EF4-FFF2-40B4-BE49-F238E27FC236}">
                  <a16:creationId xmlns:a16="http://schemas.microsoft.com/office/drawing/2014/main" id="{EA1A6F98-49F0-4FB6-B5D6-D57A56E3CFA3}"/>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ES_tradnl"/>
                <a:t>Rígida</a:t>
              </a:r>
              <a:endParaRPr lang="es-ES_tradnl" dirty="0"/>
            </a:p>
          </p:txBody>
        </p:sp>
        <p:sp>
          <p:nvSpPr>
            <p:cNvPr id="86" name="Rectangle 85">
              <a:extLst>
                <a:ext uri="{FF2B5EF4-FFF2-40B4-BE49-F238E27FC236}">
                  <a16:creationId xmlns:a16="http://schemas.microsoft.com/office/drawing/2014/main" id="{912AF99B-4501-4BA7-A87A-0DEF49861B99}"/>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ES_tradnl"/>
                <a:t>Informal</a:t>
              </a:r>
              <a:endParaRPr lang="es-ES_tradnl" dirty="0"/>
            </a:p>
          </p:txBody>
        </p:sp>
      </p:grpSp>
      <p:grpSp>
        <p:nvGrpSpPr>
          <p:cNvPr id="87" name="Group 86">
            <a:extLst>
              <a:ext uri="{FF2B5EF4-FFF2-40B4-BE49-F238E27FC236}">
                <a16:creationId xmlns:a16="http://schemas.microsoft.com/office/drawing/2014/main" id="{DFF50DB3-C716-4647-8723-3FB16FB5ADF2}"/>
              </a:ext>
            </a:extLst>
          </p:cNvPr>
          <p:cNvGrpSpPr/>
          <p:nvPr/>
        </p:nvGrpSpPr>
        <p:grpSpPr>
          <a:xfrm>
            <a:off x="6613493" y="3190597"/>
            <a:ext cx="2037427" cy="2229405"/>
            <a:chOff x="3464880" y="2924794"/>
            <a:chExt cx="2037427" cy="2229405"/>
          </a:xfrm>
        </p:grpSpPr>
        <p:sp>
          <p:nvSpPr>
            <p:cNvPr id="88" name="Rectangle 87">
              <a:extLst>
                <a:ext uri="{FF2B5EF4-FFF2-40B4-BE49-F238E27FC236}">
                  <a16:creationId xmlns:a16="http://schemas.microsoft.com/office/drawing/2014/main" id="{B9330904-8CD7-47EA-83B6-965336E6559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defRPr sz="1800">
                  <a:solidFill>
                    <a:schemeClr val="accent6"/>
                  </a:solidFill>
                </a:defRPr>
              </a:pPr>
              <a:r>
                <a:rPr lang="es-ES_tradnl" dirty="0"/>
                <a:t>Uso de las manos</a:t>
              </a:r>
            </a:p>
          </p:txBody>
        </p:sp>
        <p:sp>
          <p:nvSpPr>
            <p:cNvPr id="89" name="Arrow: Pentagon 88">
              <a:extLst>
                <a:ext uri="{FF2B5EF4-FFF2-40B4-BE49-F238E27FC236}">
                  <a16:creationId xmlns:a16="http://schemas.microsoft.com/office/drawing/2014/main" id="{9653F72D-8B4E-43A1-82DD-36AEA7D0A64C}"/>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ES_tradnl" sz="1800" dirty="0">
                <a:solidFill>
                  <a:schemeClr val="bg1"/>
                </a:solidFill>
              </a:endParaRPr>
            </a:p>
          </p:txBody>
        </p:sp>
        <p:sp>
          <p:nvSpPr>
            <p:cNvPr id="90" name="Arrow: Pentagon 89">
              <a:extLst>
                <a:ext uri="{FF2B5EF4-FFF2-40B4-BE49-F238E27FC236}">
                  <a16:creationId xmlns:a16="http://schemas.microsoft.com/office/drawing/2014/main" id="{9099FAB3-F144-44EA-B1A0-B18BB29E851D}"/>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ES_tradnl" sz="1800" dirty="0">
                <a:solidFill>
                  <a:schemeClr val="bg1"/>
                </a:solidFill>
              </a:endParaRPr>
            </a:p>
          </p:txBody>
        </p:sp>
        <p:sp>
          <p:nvSpPr>
            <p:cNvPr id="91" name="Rectangle 90">
              <a:extLst>
                <a:ext uri="{FF2B5EF4-FFF2-40B4-BE49-F238E27FC236}">
                  <a16:creationId xmlns:a16="http://schemas.microsoft.com/office/drawing/2014/main" id="{A5D4DE69-703A-4877-ADD6-7E60EAE0B85E}"/>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ES_tradnl"/>
                <a:t>Menos</a:t>
              </a:r>
              <a:endParaRPr lang="es-ES_tradnl" dirty="0"/>
            </a:p>
          </p:txBody>
        </p:sp>
        <p:sp>
          <p:nvSpPr>
            <p:cNvPr id="92" name="Rectangle 91">
              <a:extLst>
                <a:ext uri="{FF2B5EF4-FFF2-40B4-BE49-F238E27FC236}">
                  <a16:creationId xmlns:a16="http://schemas.microsoft.com/office/drawing/2014/main" id="{FD380BDB-E186-47E4-86EF-AE240D75AD70}"/>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ES_tradnl"/>
                <a:t>Más</a:t>
              </a:r>
              <a:endParaRPr lang="es-ES_tradnl" dirty="0"/>
            </a:p>
          </p:txBody>
        </p:sp>
      </p:grpSp>
    </p:spTree>
    <p:extLst>
      <p:ext uri="{BB962C8B-B14F-4D97-AF65-F5344CB8AC3E}">
        <p14:creationId xmlns:p14="http://schemas.microsoft.com/office/powerpoint/2010/main" val="16561350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outHorizontal)">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barn(outHorizontal)">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barn(outHorizontal)">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barn(outHorizontal)">
                                      <p:cBhvr>
                                        <p:cTn id="22" dur="500"/>
                                        <p:tgtEl>
                                          <p:spTgt spid="8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nodeType="click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barn(outHorizontal)">
                                      <p:cBhvr>
                                        <p:cTn id="27" dur="500"/>
                                        <p:tgtEl>
                                          <p:spTgt spid="8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barn(outHorizontal)">
                                      <p:cBhvr>
                                        <p:cTn id="3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es-ES_tradnl"/>
              <a:t> </a:t>
            </a:r>
            <a:endParaRPr lang="es-ES_tradnl" dirty="0"/>
          </a:p>
        </p:txBody>
      </p:sp>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1352344"/>
            <a:ext cx="3687763" cy="871744"/>
          </a:xfrm>
        </p:spPr>
        <p:txBody>
          <a:bodyPr wrap="square">
            <a:noAutofit/>
          </a:bodyPr>
          <a:lstStyle/>
          <a:p>
            <a:r>
              <a:rPr lang="es-ES" dirty="0"/>
              <a:t>El modelo SOCIAL STYLE </a:t>
            </a:r>
            <a:r>
              <a:rPr lang="es-ES" dirty="0" err="1"/>
              <a:t>Model</a:t>
            </a:r>
            <a:r>
              <a:rPr lang="es-ES_tradnl" baseline="30000" dirty="0"/>
              <a:t>TM</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s-ES_tradnl" smtClean="0"/>
              <a:t>11</a:t>
            </a:fld>
            <a:endParaRPr lang="es-ES_tradnl"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2" y="378618"/>
            <a:ext cx="7793036" cy="463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a:t>Controla</a:t>
            </a:r>
            <a:endParaRPr lang="es-ES_tradnl"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2" y="5497122"/>
            <a:ext cx="7793036" cy="38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a:t>Demuestra emociones</a:t>
            </a:r>
            <a:endParaRPr lang="es-ES_tradnl" dirty="0"/>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389121" y="2927667"/>
            <a:ext cx="1180624" cy="38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ES_tradnl" dirty="0"/>
              <a:t>Pregunta</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7" y="2922641"/>
            <a:ext cx="591664" cy="374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ES_tradnl"/>
              <a:t>Dice</a:t>
            </a:r>
            <a:endParaRPr lang="es-ES_tradnl" dirty="0"/>
          </a:p>
        </p:txBody>
      </p:sp>
      <p:grpSp>
        <p:nvGrpSpPr>
          <p:cNvPr id="20" name="Group 19">
            <a:extLst>
              <a:ext uri="{FF2B5EF4-FFF2-40B4-BE49-F238E27FC236}">
                <a16:creationId xmlns:a16="http://schemas.microsoft.com/office/drawing/2014/main" id="{BC43B3FB-F7F0-47C6-A98D-7AA9509DB934}"/>
              </a:ext>
            </a:extLst>
          </p:cNvPr>
          <p:cNvGrpSpPr/>
          <p:nvPr/>
        </p:nvGrpSpPr>
        <p:grpSpPr>
          <a:xfrm>
            <a:off x="5709431" y="1435469"/>
            <a:ext cx="2078918" cy="1151467"/>
            <a:chOff x="6133585" y="1655351"/>
            <a:chExt cx="1718413" cy="1151467"/>
          </a:xfrm>
        </p:grpSpPr>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6377809" y="1655351"/>
              <a:ext cx="1474189" cy="1151467"/>
            </a:xfrm>
            <a:prstGeom prst="callout1">
              <a:avLst>
                <a:gd name="adj1" fmla="val 57500"/>
                <a:gd name="adj2" fmla="val -285"/>
                <a:gd name="adj3" fmla="val 57059"/>
                <a:gd name="adj4" fmla="val 97436"/>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es-ES_tradnl" dirty="0"/>
                <a:t>Asertivo </a:t>
              </a:r>
              <a:br>
                <a:rPr lang="es-ES_tradnl" dirty="0"/>
              </a:br>
              <a:r>
                <a:rPr lang="es-ES_tradnl" dirty="0"/>
                <a:t>con preguntar</a:t>
              </a:r>
              <a:br>
                <a:rPr lang="es-ES_tradnl" dirty="0">
                  <a:solidFill>
                    <a:schemeClr val="tx2"/>
                  </a:solidFill>
                </a:rPr>
              </a:br>
              <a:r>
                <a:rPr lang="es-ES_tradnl" dirty="0"/>
                <a:t>Más control</a:t>
              </a:r>
            </a:p>
            <a:p>
              <a:pPr>
                <a:lnSpc>
                  <a:spcPct val="85000"/>
                </a:lnSpc>
              </a:pPr>
              <a:endParaRPr lang="es-ES_tradnl" dirty="0">
                <a:solidFill>
                  <a:schemeClr val="accent6"/>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ES_tradnl" dirty="0"/>
                <a:t>Estilo Analítico</a:t>
              </a:r>
            </a:p>
          </p:txBody>
        </p:sp>
        <p:sp>
          <p:nvSpPr>
            <p:cNvPr id="19" name="Plus Sign 18">
              <a:extLst>
                <a:ext uri="{FF2B5EF4-FFF2-40B4-BE49-F238E27FC236}">
                  <a16:creationId xmlns:a16="http://schemas.microsoft.com/office/drawing/2014/main" id="{DE0FC964-8A24-4658-8E56-4B0163266D61}"/>
                </a:ext>
              </a:extLst>
            </p:cNvPr>
            <p:cNvSpPr/>
            <p:nvPr/>
          </p:nvSpPr>
          <p:spPr bwMode="gray">
            <a:xfrm>
              <a:off x="6133585" y="2011484"/>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grpSp>
      <p:grpSp>
        <p:nvGrpSpPr>
          <p:cNvPr id="21" name="Group 20">
            <a:extLst>
              <a:ext uri="{FF2B5EF4-FFF2-40B4-BE49-F238E27FC236}">
                <a16:creationId xmlns:a16="http://schemas.microsoft.com/office/drawing/2014/main" id="{93B0BA61-1718-4CAE-88A5-7C3E6663AAA7}"/>
              </a:ext>
            </a:extLst>
          </p:cNvPr>
          <p:cNvGrpSpPr/>
          <p:nvPr/>
        </p:nvGrpSpPr>
        <p:grpSpPr>
          <a:xfrm>
            <a:off x="8304064" y="1435469"/>
            <a:ext cx="2100018" cy="1151467"/>
            <a:chOff x="6133771" y="1655351"/>
            <a:chExt cx="1718226" cy="1151467"/>
          </a:xfrm>
        </p:grpSpPr>
        <p:sp>
          <p:nvSpPr>
            <p:cNvPr id="22" name="Callout: Line with No Border 21">
              <a:extLst>
                <a:ext uri="{FF2B5EF4-FFF2-40B4-BE49-F238E27FC236}">
                  <a16:creationId xmlns:a16="http://schemas.microsoft.com/office/drawing/2014/main" id="{8911694D-DCBD-4AD2-B156-E24E337AD23E}"/>
                </a:ext>
              </a:extLst>
            </p:cNvPr>
            <p:cNvSpPr/>
            <p:nvPr/>
          </p:nvSpPr>
          <p:spPr bwMode="gray">
            <a:xfrm>
              <a:off x="6377809" y="1655351"/>
              <a:ext cx="1474188" cy="1151467"/>
            </a:xfrm>
            <a:prstGeom prst="callout1">
              <a:avLst>
                <a:gd name="adj1" fmla="val 57942"/>
                <a:gd name="adj2" fmla="val 0"/>
                <a:gd name="adj3" fmla="val 57060"/>
                <a:gd name="adj4" fmla="val 99154"/>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es-ES_tradnl" dirty="0"/>
                <a:t>Asertivo </a:t>
              </a:r>
              <a:br>
                <a:rPr lang="es-ES_tradnl" dirty="0"/>
              </a:br>
              <a:r>
                <a:rPr lang="es-ES_tradnl" dirty="0"/>
                <a:t>con decir</a:t>
              </a:r>
              <a:br>
                <a:rPr lang="es-ES_tradnl" dirty="0">
                  <a:solidFill>
                    <a:schemeClr val="tx2"/>
                  </a:solidFill>
                </a:rPr>
              </a:br>
              <a:r>
                <a:rPr lang="es-ES_tradnl" dirty="0"/>
                <a:t>Más control</a:t>
              </a:r>
            </a:p>
            <a:p>
              <a:pPr>
                <a:lnSpc>
                  <a:spcPct val="85000"/>
                </a:lnSpc>
              </a:pPr>
              <a:endParaRPr lang="es-ES_tradnl"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ES_tradnl" dirty="0"/>
                <a:t>Estilo Motivador</a:t>
              </a:r>
            </a:p>
          </p:txBody>
        </p:sp>
        <p:sp>
          <p:nvSpPr>
            <p:cNvPr id="23" name="Plus Sign 22">
              <a:extLst>
                <a:ext uri="{FF2B5EF4-FFF2-40B4-BE49-F238E27FC236}">
                  <a16:creationId xmlns:a16="http://schemas.microsoft.com/office/drawing/2014/main" id="{7A43B550-82FC-477F-A714-F3365EBB1F91}"/>
                </a:ext>
              </a:extLst>
            </p:cNvPr>
            <p:cNvSpPr/>
            <p:nvPr/>
          </p:nvSpPr>
          <p:spPr bwMode="gray">
            <a:xfrm>
              <a:off x="6133771" y="2002057"/>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grpSp>
      <p:grpSp>
        <p:nvGrpSpPr>
          <p:cNvPr id="25" name="Group 24">
            <a:extLst>
              <a:ext uri="{FF2B5EF4-FFF2-40B4-BE49-F238E27FC236}">
                <a16:creationId xmlns:a16="http://schemas.microsoft.com/office/drawing/2014/main" id="{D6A8A0C8-52CA-4292-80B9-FAE9A08F0C8D}"/>
              </a:ext>
            </a:extLst>
          </p:cNvPr>
          <p:cNvGrpSpPr/>
          <p:nvPr/>
        </p:nvGrpSpPr>
        <p:grpSpPr>
          <a:xfrm>
            <a:off x="5709446" y="3319382"/>
            <a:ext cx="2078904" cy="1946581"/>
            <a:chOff x="6133585" y="1341958"/>
            <a:chExt cx="1718399" cy="1946581"/>
          </a:xfrm>
        </p:grpSpPr>
        <p:sp>
          <p:nvSpPr>
            <p:cNvPr id="26" name="Callout: Line with No Border 25">
              <a:extLst>
                <a:ext uri="{FF2B5EF4-FFF2-40B4-BE49-F238E27FC236}">
                  <a16:creationId xmlns:a16="http://schemas.microsoft.com/office/drawing/2014/main" id="{E9CA0AD6-89A5-4F0A-9B14-1FC672DE3E8B}"/>
                </a:ext>
              </a:extLst>
            </p:cNvPr>
            <p:cNvSpPr/>
            <p:nvPr/>
          </p:nvSpPr>
          <p:spPr bwMode="gray">
            <a:xfrm>
              <a:off x="6377797" y="1341958"/>
              <a:ext cx="1474187" cy="1946581"/>
            </a:xfrm>
            <a:prstGeom prst="callout1">
              <a:avLst>
                <a:gd name="adj1" fmla="val 52349"/>
                <a:gd name="adj2" fmla="val 855"/>
                <a:gd name="adj3" fmla="val 52349"/>
                <a:gd name="adj4" fmla="val 98576"/>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chorCtr="0">
              <a:noAutofit/>
            </a:bodyPr>
            <a:lstStyle/>
            <a:p>
              <a:pPr>
                <a:lnSpc>
                  <a:spcPct val="85000"/>
                </a:lnSpc>
                <a:defRPr>
                  <a:solidFill>
                    <a:schemeClr val="tx2"/>
                  </a:solidFill>
                </a:defRPr>
              </a:pPr>
              <a:r>
                <a:rPr lang="es-ES_tradnl" dirty="0"/>
                <a:t>Asertivo con preguntar</a:t>
              </a:r>
              <a:br>
                <a:rPr lang="es-ES_tradnl" dirty="0">
                  <a:solidFill>
                    <a:schemeClr val="tx2"/>
                  </a:solidFill>
                </a:rPr>
              </a:br>
              <a:r>
                <a:rPr lang="es-ES_tradnl" dirty="0"/>
                <a:t>Más demostrar emociones</a:t>
              </a:r>
            </a:p>
            <a:p>
              <a:pPr>
                <a:lnSpc>
                  <a:spcPct val="85000"/>
                </a:lnSpc>
              </a:pPr>
              <a:endParaRPr lang="es-ES_tradnl"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ES_tradnl" dirty="0"/>
                <a:t>Estilo </a:t>
              </a:r>
              <a:br>
                <a:rPr lang="es-ES_tradnl" dirty="0"/>
              </a:br>
              <a:r>
                <a:rPr lang="es-ES_tradnl" dirty="0"/>
                <a:t>Afable</a:t>
              </a:r>
            </a:p>
          </p:txBody>
        </p:sp>
        <p:sp>
          <p:nvSpPr>
            <p:cNvPr id="27" name="Plus Sign 26">
              <a:extLst>
                <a:ext uri="{FF2B5EF4-FFF2-40B4-BE49-F238E27FC236}">
                  <a16:creationId xmlns:a16="http://schemas.microsoft.com/office/drawing/2014/main" id="{A64EC799-2C47-4A61-B4D9-A87EB401528B}"/>
                </a:ext>
              </a:extLst>
            </p:cNvPr>
            <p:cNvSpPr/>
            <p:nvPr/>
          </p:nvSpPr>
          <p:spPr bwMode="gray">
            <a:xfrm>
              <a:off x="6133585" y="1822441"/>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grpSp>
      <p:grpSp>
        <p:nvGrpSpPr>
          <p:cNvPr id="28" name="Group 27">
            <a:extLst>
              <a:ext uri="{FF2B5EF4-FFF2-40B4-BE49-F238E27FC236}">
                <a16:creationId xmlns:a16="http://schemas.microsoft.com/office/drawing/2014/main" id="{A2FB0B92-3531-4DFB-AF16-8B655B0465CE}"/>
              </a:ext>
            </a:extLst>
          </p:cNvPr>
          <p:cNvGrpSpPr/>
          <p:nvPr/>
        </p:nvGrpSpPr>
        <p:grpSpPr>
          <a:xfrm>
            <a:off x="8304062" y="3632775"/>
            <a:ext cx="2182963" cy="1151467"/>
            <a:chOff x="6133771" y="1655351"/>
            <a:chExt cx="1718229" cy="1151467"/>
          </a:xfrm>
        </p:grpSpPr>
        <p:sp>
          <p:nvSpPr>
            <p:cNvPr id="29" name="Callout: Line with No Border 28">
              <a:extLst>
                <a:ext uri="{FF2B5EF4-FFF2-40B4-BE49-F238E27FC236}">
                  <a16:creationId xmlns:a16="http://schemas.microsoft.com/office/drawing/2014/main" id="{C90A0EA5-7390-45C2-B14A-7DFD0B7C0FB9}"/>
                </a:ext>
              </a:extLst>
            </p:cNvPr>
            <p:cNvSpPr/>
            <p:nvPr/>
          </p:nvSpPr>
          <p:spPr bwMode="gray">
            <a:xfrm>
              <a:off x="6377811" y="1655351"/>
              <a:ext cx="1474189" cy="1151467"/>
            </a:xfrm>
            <a:prstGeom prst="callout1">
              <a:avLst>
                <a:gd name="adj1" fmla="val 61470"/>
                <a:gd name="adj2" fmla="val -542"/>
                <a:gd name="adj3" fmla="val 60588"/>
                <a:gd name="adj4" fmla="val 98644"/>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es-ES_tradnl" dirty="0"/>
                <a:t>Asertivo </a:t>
              </a:r>
              <a:br>
                <a:rPr lang="es-ES_tradnl" dirty="0"/>
              </a:br>
              <a:r>
                <a:rPr lang="es-ES_tradnl" dirty="0"/>
                <a:t>con decir</a:t>
              </a:r>
              <a:br>
                <a:rPr lang="es-ES_tradnl" dirty="0">
                  <a:solidFill>
                    <a:schemeClr val="tx2"/>
                  </a:solidFill>
                </a:rPr>
              </a:br>
              <a:r>
                <a:rPr lang="es-ES_tradnl" dirty="0"/>
                <a:t>Más demostrar emociones</a:t>
              </a:r>
            </a:p>
            <a:p>
              <a:pPr>
                <a:lnSpc>
                  <a:spcPct val="85000"/>
                </a:lnSpc>
              </a:pPr>
              <a:endParaRPr lang="es-ES_tradnl"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ES_tradnl" dirty="0"/>
                <a:t>Estilo Expresivo</a:t>
              </a:r>
            </a:p>
          </p:txBody>
        </p:sp>
        <p:sp>
          <p:nvSpPr>
            <p:cNvPr id="30" name="Plus Sign 29">
              <a:extLst>
                <a:ext uri="{FF2B5EF4-FFF2-40B4-BE49-F238E27FC236}">
                  <a16:creationId xmlns:a16="http://schemas.microsoft.com/office/drawing/2014/main" id="{A87CD71C-C071-4389-B2A3-4E7CA2F36020}"/>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grpSp>
      <p:grpSp>
        <p:nvGrpSpPr>
          <p:cNvPr id="39" name="Group 38">
            <a:extLst>
              <a:ext uri="{FF2B5EF4-FFF2-40B4-BE49-F238E27FC236}">
                <a16:creationId xmlns:a16="http://schemas.microsoft.com/office/drawing/2014/main" id="{DCED099E-50C5-4250-BBA9-4CDCEF78F1E3}"/>
              </a:ext>
            </a:extLst>
          </p:cNvPr>
          <p:cNvGrpSpPr/>
          <p:nvPr/>
        </p:nvGrpSpPr>
        <p:grpSpPr>
          <a:xfrm>
            <a:off x="5661818" y="730886"/>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ES_tradnl"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ES_tradnl"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ES_tradnl"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ES_tradnl" dirty="0"/>
            </a:p>
          </p:txBody>
        </p:sp>
      </p:grpSp>
    </p:spTree>
    <p:extLst>
      <p:ext uri="{BB962C8B-B14F-4D97-AF65-F5344CB8AC3E}">
        <p14:creationId xmlns:p14="http://schemas.microsoft.com/office/powerpoint/2010/main" val="2328082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1267048" y="2058366"/>
            <a:ext cx="9445870" cy="2302565"/>
          </a:xfrm>
        </p:spPr>
        <p:txBody>
          <a:bodyPr wrap="square" anchor="ctr"/>
          <a:lstStyle/>
          <a:p>
            <a:pPr algn="ctr">
              <a:defRPr sz="5400"/>
            </a:pPr>
            <a:r>
              <a:rPr lang="es-ES_tradnl" dirty="0"/>
              <a:t>Perfil en línea sobre la percepción propia de SOCIAL STYLE</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s-ES_tradnl" smtClean="0">
                <a:solidFill>
                  <a:srgbClr val="898989"/>
                </a:solidFill>
              </a:rPr>
              <a:t>12</a:t>
            </a:fld>
            <a:endParaRPr lang="es-ES_tradnl" dirty="0">
              <a:solidFill>
                <a:srgbClr val="898989"/>
              </a:solidFill>
            </a:endParaRPr>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a:xfrm>
            <a:off x="228600" y="6438900"/>
            <a:ext cx="7924800" cy="282575"/>
          </a:xfrm>
        </p:spPr>
        <p:txBody>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Tree>
    <p:extLst>
      <p:ext uri="{BB962C8B-B14F-4D97-AF65-F5344CB8AC3E}">
        <p14:creationId xmlns:p14="http://schemas.microsoft.com/office/powerpoint/2010/main" val="39652815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CA48CE18-3A6A-2B4E-9709-C3F83B6B72F9}"/>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ES_tradnl" dirty="0"/>
              <a:t>© </a:t>
            </a:r>
            <a:r>
              <a:rPr lang="es-ES_tradnl" dirty="0" err="1"/>
              <a:t>The</a:t>
            </a:r>
            <a:r>
              <a:rPr lang="es-ES_tradnl" dirty="0"/>
              <a:t> TRACOM </a:t>
            </a:r>
            <a:r>
              <a:rPr lang="es-ES_tradnl" dirty="0" err="1"/>
              <a:t>Corporation</a:t>
            </a:r>
            <a:r>
              <a:rPr lang="es-ES_tradnl" dirty="0"/>
              <a:t>. Todos los derechos reservados.</a:t>
            </a:r>
          </a:p>
        </p:txBody>
      </p:sp>
      <p:sp>
        <p:nvSpPr>
          <p:cNvPr id="9" name="Slide Number Placeholder 3">
            <a:extLst>
              <a:ext uri="{FF2B5EF4-FFF2-40B4-BE49-F238E27FC236}">
                <a16:creationId xmlns:a16="http://schemas.microsoft.com/office/drawing/2014/main" id="{7EA11225-A451-4C0E-9C4A-BE3344EE69A1}"/>
              </a:ext>
            </a:extLst>
          </p:cNvPr>
          <p:cNvSpPr txBox="1">
            <a:spLocks/>
          </p:cNvSpPr>
          <p:nvPr/>
        </p:nvSpPr>
        <p:spPr>
          <a:xfrm>
            <a:off x="9220200" y="6449786"/>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ES_tradnl" sz="1000" smtClean="0">
                <a:solidFill>
                  <a:srgbClr val="898989"/>
                </a:solidFill>
              </a:rPr>
              <a:pPr algn="r"/>
              <a:t>13</a:t>
            </a:fld>
            <a:endParaRPr lang="es-ES_tradnl" sz="1000" dirty="0">
              <a:solidFill>
                <a:srgbClr val="898989"/>
              </a:solidFill>
            </a:endParaRPr>
          </a:p>
        </p:txBody>
      </p:sp>
      <p:pic>
        <p:nvPicPr>
          <p:cNvPr id="3" name="Picture 2" descr="Graphical user interface, website&#10;&#10;Description automatically generated">
            <a:extLst>
              <a:ext uri="{FF2B5EF4-FFF2-40B4-BE49-F238E27FC236}">
                <a16:creationId xmlns:a16="http://schemas.microsoft.com/office/drawing/2014/main" id="{A52D8771-79DD-3121-46C2-D2EBC8CB57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2546" y="442393"/>
            <a:ext cx="4239491" cy="5486400"/>
          </a:xfrm>
          <a:prstGeom prst="rect">
            <a:avLst/>
          </a:prstGeom>
          <a:ln>
            <a:solidFill>
              <a:schemeClr val="tx1"/>
            </a:solidFill>
          </a:ln>
        </p:spPr>
      </p:pic>
      <p:pic>
        <p:nvPicPr>
          <p:cNvPr id="5" name="Picture 4" descr="Graphical user interface&#10;&#10;Description automatically generated">
            <a:extLst>
              <a:ext uri="{FF2B5EF4-FFF2-40B4-BE49-F238E27FC236}">
                <a16:creationId xmlns:a16="http://schemas.microsoft.com/office/drawing/2014/main" id="{470F20A6-20EA-8570-B01C-B5DD6B089C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42393"/>
            <a:ext cx="4239491" cy="5486400"/>
          </a:xfrm>
          <a:prstGeom prst="rect">
            <a:avLst/>
          </a:prstGeom>
          <a:ln>
            <a:solidFill>
              <a:schemeClr val="tx1"/>
            </a:solidFill>
          </a:ln>
        </p:spPr>
      </p:pic>
    </p:spTree>
    <p:extLst>
      <p:ext uri="{BB962C8B-B14F-4D97-AF65-F5344CB8AC3E}">
        <p14:creationId xmlns:p14="http://schemas.microsoft.com/office/powerpoint/2010/main" val="421097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1C49B6-14A8-41A9-B128-46ED5AB25AD2}"/>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ES_tradnl" sz="1000" smtClean="0">
                <a:solidFill>
                  <a:srgbClr val="898989"/>
                </a:solidFill>
              </a:rPr>
              <a:pPr algn="r"/>
              <a:t>14</a:t>
            </a:fld>
            <a:endParaRPr lang="es-ES_tradnl" sz="1000" dirty="0">
              <a:solidFill>
                <a:srgbClr val="898989"/>
              </a:solidFill>
            </a:endParaRPr>
          </a:p>
        </p:txBody>
      </p:sp>
      <p:sp>
        <p:nvSpPr>
          <p:cNvPr id="8" name="Footer Placeholder 1">
            <a:extLst>
              <a:ext uri="{FF2B5EF4-FFF2-40B4-BE49-F238E27FC236}">
                <a16:creationId xmlns:a16="http://schemas.microsoft.com/office/drawing/2014/main" id="{BA40424D-1613-45E4-96CE-96093614EF7C}"/>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ES_tradnl" dirty="0"/>
              <a:t>© </a:t>
            </a:r>
            <a:r>
              <a:rPr lang="es-ES_tradnl" dirty="0" err="1"/>
              <a:t>The</a:t>
            </a:r>
            <a:r>
              <a:rPr lang="es-ES_tradnl" dirty="0"/>
              <a:t> TRACOM </a:t>
            </a:r>
            <a:r>
              <a:rPr lang="es-ES_tradnl" dirty="0" err="1"/>
              <a:t>Corporation</a:t>
            </a:r>
            <a:r>
              <a:rPr lang="es-ES_tradnl" dirty="0"/>
              <a:t>. Todos los derechos reservados.</a:t>
            </a:r>
          </a:p>
        </p:txBody>
      </p:sp>
      <p:pic>
        <p:nvPicPr>
          <p:cNvPr id="3" name="Picture 2" descr="Diagram&#10;&#10;Description automatically generated">
            <a:extLst>
              <a:ext uri="{FF2B5EF4-FFF2-40B4-BE49-F238E27FC236}">
                <a16:creationId xmlns:a16="http://schemas.microsoft.com/office/drawing/2014/main" id="{A1240F78-235B-14FE-A61E-3FA15FF985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1576" y="465881"/>
            <a:ext cx="4240070" cy="5486400"/>
          </a:xfrm>
          <a:prstGeom prst="rect">
            <a:avLst/>
          </a:prstGeom>
          <a:ln>
            <a:solidFill>
              <a:schemeClr val="tx1"/>
            </a:solidFill>
          </a:ln>
        </p:spPr>
      </p:pic>
      <p:pic>
        <p:nvPicPr>
          <p:cNvPr id="9" name="Picture 8" descr="Diagram&#10;&#10;Description automatically generated">
            <a:extLst>
              <a:ext uri="{FF2B5EF4-FFF2-40B4-BE49-F238E27FC236}">
                <a16:creationId xmlns:a16="http://schemas.microsoft.com/office/drawing/2014/main" id="{FDE97A79-2BA0-3024-65AE-496B46EB93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8051" y="465881"/>
            <a:ext cx="4239973" cy="5486400"/>
          </a:xfrm>
          <a:prstGeom prst="rect">
            <a:avLst/>
          </a:prstGeom>
          <a:ln>
            <a:solidFill>
              <a:schemeClr val="tx1"/>
            </a:solidFill>
          </a:ln>
        </p:spPr>
      </p:pic>
    </p:spTree>
    <p:extLst>
      <p:ext uri="{BB962C8B-B14F-4D97-AF65-F5344CB8AC3E}">
        <p14:creationId xmlns:p14="http://schemas.microsoft.com/office/powerpoint/2010/main" val="3605685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7E2DF8-4354-4F49-9631-BCD299ABC0FB}"/>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ES_tradnl" sz="1000" smtClean="0">
                <a:solidFill>
                  <a:srgbClr val="898989"/>
                </a:solidFill>
              </a:rPr>
              <a:pPr algn="r"/>
              <a:t>15</a:t>
            </a:fld>
            <a:endParaRPr lang="es-ES_tradnl" sz="1000" dirty="0">
              <a:solidFill>
                <a:srgbClr val="898989"/>
              </a:solidFill>
            </a:endParaRPr>
          </a:p>
        </p:txBody>
      </p:sp>
      <p:sp>
        <p:nvSpPr>
          <p:cNvPr id="6" name="Footer Placeholder 1">
            <a:extLst>
              <a:ext uri="{FF2B5EF4-FFF2-40B4-BE49-F238E27FC236}">
                <a16:creationId xmlns:a16="http://schemas.microsoft.com/office/drawing/2014/main" id="{D6698023-A4A2-4A5E-9978-7C7AB3CE21D9}"/>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ES_tradnl" dirty="0"/>
              <a:t>© </a:t>
            </a:r>
            <a:r>
              <a:rPr lang="es-ES_tradnl" dirty="0" err="1"/>
              <a:t>The</a:t>
            </a:r>
            <a:r>
              <a:rPr lang="es-ES_tradnl" dirty="0"/>
              <a:t> TRACOM </a:t>
            </a:r>
            <a:r>
              <a:rPr lang="es-ES_tradnl" dirty="0" err="1"/>
              <a:t>Corporation</a:t>
            </a:r>
            <a:r>
              <a:rPr lang="es-ES_tradnl" dirty="0"/>
              <a:t>. Todos los derechos reservados.</a:t>
            </a:r>
          </a:p>
        </p:txBody>
      </p:sp>
      <p:pic>
        <p:nvPicPr>
          <p:cNvPr id="3" name="Picture 2" descr="Text, timeline&#10;&#10;Description automatically generated">
            <a:extLst>
              <a:ext uri="{FF2B5EF4-FFF2-40B4-BE49-F238E27FC236}">
                <a16:creationId xmlns:a16="http://schemas.microsoft.com/office/drawing/2014/main" id="{28A5DE66-5116-2D66-C555-02595563B2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4588" y="409303"/>
            <a:ext cx="4240287" cy="5486400"/>
          </a:xfrm>
          <a:prstGeom prst="rect">
            <a:avLst/>
          </a:prstGeom>
          <a:ln>
            <a:solidFill>
              <a:schemeClr val="tx1"/>
            </a:solidFill>
          </a:ln>
        </p:spPr>
      </p:pic>
      <p:pic>
        <p:nvPicPr>
          <p:cNvPr id="9" name="Picture 8" descr="Timeline&#10;&#10;Description automatically generated">
            <a:extLst>
              <a:ext uri="{FF2B5EF4-FFF2-40B4-BE49-F238E27FC236}">
                <a16:creationId xmlns:a16="http://schemas.microsoft.com/office/drawing/2014/main" id="{2938DA29-9D17-B59B-7AB0-6691A6EF9A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456" y="409303"/>
            <a:ext cx="4239078" cy="5486400"/>
          </a:xfrm>
          <a:prstGeom prst="rect">
            <a:avLst/>
          </a:prstGeom>
          <a:ln>
            <a:solidFill>
              <a:schemeClr val="tx1"/>
            </a:solidFill>
          </a:ln>
        </p:spPr>
      </p:pic>
    </p:spTree>
    <p:extLst>
      <p:ext uri="{BB962C8B-B14F-4D97-AF65-F5344CB8AC3E}">
        <p14:creationId xmlns:p14="http://schemas.microsoft.com/office/powerpoint/2010/main" val="808831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531B80-FE54-4EAD-AC61-5391A1CC2A8D}"/>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ES_tradnl" sz="1000" smtClean="0">
                <a:solidFill>
                  <a:srgbClr val="898989"/>
                </a:solidFill>
              </a:rPr>
              <a:pPr algn="r"/>
              <a:t>16</a:t>
            </a:fld>
            <a:endParaRPr lang="es-ES_tradnl" sz="1000" dirty="0">
              <a:solidFill>
                <a:srgbClr val="898989"/>
              </a:solidFill>
            </a:endParaRPr>
          </a:p>
        </p:txBody>
      </p:sp>
      <p:sp>
        <p:nvSpPr>
          <p:cNvPr id="6" name="Footer Placeholder 1">
            <a:extLst>
              <a:ext uri="{FF2B5EF4-FFF2-40B4-BE49-F238E27FC236}">
                <a16:creationId xmlns:a16="http://schemas.microsoft.com/office/drawing/2014/main" id="{E539196E-6456-491E-A22F-01F31C773C2F}"/>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ES_tradnl" dirty="0"/>
              <a:t>© </a:t>
            </a:r>
            <a:r>
              <a:rPr lang="es-ES_tradnl" dirty="0" err="1"/>
              <a:t>The</a:t>
            </a:r>
            <a:r>
              <a:rPr lang="es-ES_tradnl" dirty="0"/>
              <a:t> TRACOM </a:t>
            </a:r>
            <a:r>
              <a:rPr lang="es-ES_tradnl" dirty="0" err="1"/>
              <a:t>Corporation</a:t>
            </a:r>
            <a:r>
              <a:rPr lang="es-ES_tradnl" dirty="0"/>
              <a:t>. Todos los derechos reservados.</a:t>
            </a:r>
          </a:p>
        </p:txBody>
      </p:sp>
      <p:pic>
        <p:nvPicPr>
          <p:cNvPr id="3" name="Picture 2" descr="Table&#10;&#10;Description automatically generated with medium confidence">
            <a:extLst>
              <a:ext uri="{FF2B5EF4-FFF2-40B4-BE49-F238E27FC236}">
                <a16:creationId xmlns:a16="http://schemas.microsoft.com/office/drawing/2014/main" id="{DCF2E3A1-1A0B-4208-A409-9C4CE79BA9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745" y="371595"/>
            <a:ext cx="4239491" cy="5486400"/>
          </a:xfrm>
          <a:prstGeom prst="rect">
            <a:avLst/>
          </a:prstGeom>
          <a:ln>
            <a:solidFill>
              <a:schemeClr val="tx1"/>
            </a:solidFill>
          </a:ln>
        </p:spPr>
      </p:pic>
      <p:pic>
        <p:nvPicPr>
          <p:cNvPr id="9" name="Picture 8" descr="Graphical user interface, text, application&#10;&#10;Description automatically generated">
            <a:extLst>
              <a:ext uri="{FF2B5EF4-FFF2-40B4-BE49-F238E27FC236}">
                <a16:creationId xmlns:a16="http://schemas.microsoft.com/office/drawing/2014/main" id="{91B308B0-B625-337A-35CE-1CFAC66E3D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371595"/>
            <a:ext cx="4239491" cy="5486400"/>
          </a:xfrm>
          <a:prstGeom prst="rect">
            <a:avLst/>
          </a:prstGeom>
          <a:ln>
            <a:solidFill>
              <a:schemeClr val="tx1"/>
            </a:solidFill>
          </a:ln>
        </p:spPr>
      </p:pic>
    </p:spTree>
    <p:extLst>
      <p:ext uri="{BB962C8B-B14F-4D97-AF65-F5344CB8AC3E}">
        <p14:creationId xmlns:p14="http://schemas.microsoft.com/office/powerpoint/2010/main" val="2346272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CF5076DF-159F-4973-B1B6-650D66B3DD2B}"/>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ES_tradnl" dirty="0"/>
              <a:t>© </a:t>
            </a:r>
            <a:r>
              <a:rPr lang="es-ES_tradnl" dirty="0" err="1"/>
              <a:t>The</a:t>
            </a:r>
            <a:r>
              <a:rPr lang="es-ES_tradnl" dirty="0"/>
              <a:t> TRACOM </a:t>
            </a:r>
            <a:r>
              <a:rPr lang="es-ES_tradnl" dirty="0" err="1"/>
              <a:t>Corporation</a:t>
            </a:r>
            <a:r>
              <a:rPr lang="es-ES_tradnl" dirty="0"/>
              <a:t>. Todos los derechos reservados.</a:t>
            </a:r>
          </a:p>
        </p:txBody>
      </p:sp>
      <p:sp>
        <p:nvSpPr>
          <p:cNvPr id="6" name="Slide Number Placeholder 3">
            <a:extLst>
              <a:ext uri="{FF2B5EF4-FFF2-40B4-BE49-F238E27FC236}">
                <a16:creationId xmlns:a16="http://schemas.microsoft.com/office/drawing/2014/main" id="{81A71082-35C7-42ED-8D0B-77A2073B4E82}"/>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ES_tradnl" sz="1000" smtClean="0">
                <a:solidFill>
                  <a:srgbClr val="898989"/>
                </a:solidFill>
              </a:rPr>
              <a:pPr algn="r"/>
              <a:t>17</a:t>
            </a:fld>
            <a:endParaRPr lang="es-ES_tradnl" sz="1000" dirty="0">
              <a:solidFill>
                <a:srgbClr val="898989"/>
              </a:solidFill>
            </a:endParaRPr>
          </a:p>
        </p:txBody>
      </p:sp>
      <p:pic>
        <p:nvPicPr>
          <p:cNvPr id="3" name="Picture 2" descr="A picture containing table&#10;&#10;Description automatically generated">
            <a:extLst>
              <a:ext uri="{FF2B5EF4-FFF2-40B4-BE49-F238E27FC236}">
                <a16:creationId xmlns:a16="http://schemas.microsoft.com/office/drawing/2014/main" id="{4F38F03C-3539-EBD3-AE01-2E7B673FCE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0001" y="276054"/>
            <a:ext cx="4239491" cy="5486400"/>
          </a:xfrm>
          <a:prstGeom prst="rect">
            <a:avLst/>
          </a:prstGeom>
          <a:ln>
            <a:solidFill>
              <a:schemeClr val="tx1"/>
            </a:solidFill>
          </a:ln>
        </p:spPr>
      </p:pic>
      <p:pic>
        <p:nvPicPr>
          <p:cNvPr id="9" name="Picture 8" descr="Graphical user interface, text, application, email&#10;&#10;Description automatically generated">
            <a:extLst>
              <a:ext uri="{FF2B5EF4-FFF2-40B4-BE49-F238E27FC236}">
                <a16:creationId xmlns:a16="http://schemas.microsoft.com/office/drawing/2014/main" id="{C0371BF1-EF98-8ACD-254D-6C2088FC66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76054"/>
            <a:ext cx="4239494" cy="5486400"/>
          </a:xfrm>
          <a:prstGeom prst="rect">
            <a:avLst/>
          </a:prstGeom>
          <a:ln>
            <a:solidFill>
              <a:schemeClr val="tx1"/>
            </a:solidFill>
          </a:ln>
        </p:spPr>
      </p:pic>
    </p:spTree>
    <p:extLst>
      <p:ext uri="{BB962C8B-B14F-4D97-AF65-F5344CB8AC3E}">
        <p14:creationId xmlns:p14="http://schemas.microsoft.com/office/powerpoint/2010/main" val="3207390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1411427" y="2058366"/>
            <a:ext cx="9157112" cy="2302565"/>
          </a:xfrm>
        </p:spPr>
        <p:txBody>
          <a:bodyPr wrap="square" anchor="ctr"/>
          <a:lstStyle/>
          <a:p>
            <a:pPr algn="ctr">
              <a:defRPr sz="5400"/>
            </a:pPr>
            <a:r>
              <a:rPr lang="es-ES_tradnl" dirty="0"/>
              <a:t>Perfil sobre la percepción propia de SOCIAL STYLE en formato físico</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s-ES_tradnl" smtClean="0"/>
              <a:t>18</a:t>
            </a:fld>
            <a:endParaRPr lang="es-ES_tradnl"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Tree>
    <p:extLst>
      <p:ext uri="{BB962C8B-B14F-4D97-AF65-F5344CB8AC3E}">
        <p14:creationId xmlns:p14="http://schemas.microsoft.com/office/powerpoint/2010/main" val="239389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716C-ECDF-4EBC-8120-9CC2CE774444}"/>
              </a:ext>
            </a:extLst>
          </p:cNvPr>
          <p:cNvSpPr>
            <a:spLocks noGrp="1"/>
          </p:cNvSpPr>
          <p:nvPr>
            <p:ph type="title"/>
          </p:nvPr>
        </p:nvSpPr>
        <p:spPr>
          <a:xfrm>
            <a:off x="586854" y="228600"/>
            <a:ext cx="11376546" cy="1009650"/>
          </a:xfrm>
        </p:spPr>
        <p:txBody>
          <a:bodyPr wrap="square">
            <a:noAutofit/>
          </a:bodyPr>
          <a:lstStyle/>
          <a:p>
            <a:pPr>
              <a:defRPr>
                <a:ea typeface="ヒラギノ角ゴ Pro W3" pitchFamily="4" charset="-128"/>
                <a:cs typeface="ヒラギノ角ゴ Pro W3" pitchFamily="4" charset="-128"/>
              </a:defRPr>
            </a:pPr>
            <a:r>
              <a:rPr lang="es-ES_tradnl"/>
              <a:t>Su percepción propia de SOCIAL STYLE</a:t>
            </a:r>
            <a:endParaRPr lang="es-ES_tradnl" dirty="0"/>
          </a:p>
        </p:txBody>
      </p:sp>
      <p:sp>
        <p:nvSpPr>
          <p:cNvPr id="3" name="Content Placeholder 2">
            <a:extLst>
              <a:ext uri="{FF2B5EF4-FFF2-40B4-BE49-F238E27FC236}">
                <a16:creationId xmlns:a16="http://schemas.microsoft.com/office/drawing/2014/main" id="{35D4B764-5846-4537-AFA6-85FED46A9236}"/>
              </a:ext>
            </a:extLst>
          </p:cNvPr>
          <p:cNvSpPr>
            <a:spLocks noGrp="1"/>
          </p:cNvSpPr>
          <p:nvPr>
            <p:ph sz="half" idx="1"/>
          </p:nvPr>
        </p:nvSpPr>
        <p:spPr>
          <a:xfrm>
            <a:off x="709684" y="2316163"/>
            <a:ext cx="5654914" cy="3607271"/>
          </a:xfrm>
        </p:spPr>
        <p:txBody>
          <a:bodyPr wrap="square">
            <a:noAutofit/>
          </a:bodyPr>
          <a:lstStyle/>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es-ES_tradnl"/>
              <a:t>Abra las partes perforadas</a:t>
            </a:r>
          </a:p>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es-ES_tradnl"/>
              <a:t>Transfiera la respuesta para cada pregunta</a:t>
            </a:r>
          </a:p>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es-ES_tradnl"/>
              <a:t>Sume los totales de las columnas </a:t>
            </a:r>
          </a:p>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es-ES_tradnl"/>
              <a:t>Dibuje su SOCIAL STYLE</a:t>
            </a:r>
          </a:p>
          <a:p>
            <a:endParaRPr lang="es-ES_tradnl" dirty="0"/>
          </a:p>
        </p:txBody>
      </p:sp>
      <p:sp>
        <p:nvSpPr>
          <p:cNvPr id="4" name="Slide Number Placeholder 3">
            <a:extLst>
              <a:ext uri="{FF2B5EF4-FFF2-40B4-BE49-F238E27FC236}">
                <a16:creationId xmlns:a16="http://schemas.microsoft.com/office/drawing/2014/main" id="{9963F72A-6B05-4C1D-A060-196414E530D6}"/>
              </a:ext>
            </a:extLst>
          </p:cNvPr>
          <p:cNvSpPr>
            <a:spLocks noGrp="1"/>
          </p:cNvSpPr>
          <p:nvPr>
            <p:ph type="sldNum" sz="quarter" idx="12"/>
          </p:nvPr>
        </p:nvSpPr>
        <p:spPr/>
        <p:txBody>
          <a:bodyPr wrap="square">
            <a:noAutofit/>
          </a:bodyPr>
          <a:lstStyle/>
          <a:p>
            <a:fld id="{1B1CF60C-C85D-47C0-8597-E3BF95F18FA3}" type="slidenum">
              <a:rPr lang="es-ES_tradnl" smtClean="0"/>
              <a:t>19</a:t>
            </a:fld>
            <a:endParaRPr lang="es-ES_tradnl" dirty="0"/>
          </a:p>
        </p:txBody>
      </p:sp>
      <p:sp>
        <p:nvSpPr>
          <p:cNvPr id="5" name="Footer Placeholder 4">
            <a:extLst>
              <a:ext uri="{FF2B5EF4-FFF2-40B4-BE49-F238E27FC236}">
                <a16:creationId xmlns:a16="http://schemas.microsoft.com/office/drawing/2014/main" id="{DC672316-9553-48E7-A801-EF3E14EC3773}"/>
              </a:ext>
            </a:extLst>
          </p:cNvPr>
          <p:cNvSpPr>
            <a:spLocks noGrp="1"/>
          </p:cNvSpPr>
          <p:nvPr>
            <p:ph type="ftr" sz="quarter" idx="13"/>
          </p:nvPr>
        </p:nvSpPr>
        <p:spPr/>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
        <p:nvSpPr>
          <p:cNvPr id="9" name="Rectangle 21">
            <a:extLst>
              <a:ext uri="{FF2B5EF4-FFF2-40B4-BE49-F238E27FC236}">
                <a16:creationId xmlns:a16="http://schemas.microsoft.com/office/drawing/2014/main" id="{BFF94834-1B31-45E2-9DE0-3CC32AEAB43C}"/>
              </a:ext>
            </a:extLst>
          </p:cNvPr>
          <p:cNvSpPr>
            <a:spLocks noChangeArrowheads="1"/>
          </p:cNvSpPr>
          <p:nvPr/>
        </p:nvSpPr>
        <p:spPr bwMode="auto">
          <a:xfrm>
            <a:off x="7812398" y="2543990"/>
            <a:ext cx="2284413" cy="2282825"/>
          </a:xfrm>
          <a:prstGeom prst="rect">
            <a:avLst/>
          </a:prstGeom>
          <a:solidFill>
            <a:schemeClr val="bg1"/>
          </a:solidFill>
          <a:ln w="38100">
            <a:solidFill>
              <a:schemeClr val="tx1"/>
            </a:solidFill>
            <a:round/>
            <a:headEnd/>
            <a:tailEnd/>
          </a:ln>
        </p:spPr>
        <p:txBody>
          <a:bodyPr wrap="square">
            <a:prstTxWarp prst="textNoShape">
              <a:avLst/>
            </a:prstTxWarp>
            <a:noAutofit/>
          </a:bodyPr>
          <a:lstStyle/>
          <a:p>
            <a:pPr>
              <a:spcBef>
                <a:spcPct val="0"/>
              </a:spcBef>
              <a:buFontTx/>
              <a:buNone/>
            </a:pPr>
            <a:endParaRPr lang="es-ES_tradnl" sz="2400" dirty="0">
              <a:solidFill>
                <a:schemeClr val="tx1"/>
              </a:solidFill>
              <a:latin typeface="Arial" pitchFamily="4" charset="0"/>
            </a:endParaRPr>
          </a:p>
        </p:txBody>
      </p:sp>
      <p:sp>
        <p:nvSpPr>
          <p:cNvPr id="10" name="Text Box 8">
            <a:extLst>
              <a:ext uri="{FF2B5EF4-FFF2-40B4-BE49-F238E27FC236}">
                <a16:creationId xmlns:a16="http://schemas.microsoft.com/office/drawing/2014/main" id="{979D0A15-48A9-4353-A134-FEB723A5AFDA}"/>
              </a:ext>
            </a:extLst>
          </p:cNvPr>
          <p:cNvSpPr txBox="1">
            <a:spLocks noChangeArrowheads="1"/>
          </p:cNvSpPr>
          <p:nvPr/>
        </p:nvSpPr>
        <p:spPr bwMode="auto">
          <a:xfrm>
            <a:off x="7840973" y="2986903"/>
            <a:ext cx="1163638" cy="276225"/>
          </a:xfrm>
          <a:prstGeom prst="rect">
            <a:avLst/>
          </a:prstGeom>
          <a:noFill/>
          <a:ln w="9525">
            <a:noFill/>
            <a:miter lim="800000"/>
            <a:headEnd/>
            <a:tailEnd/>
          </a:ln>
        </p:spPr>
        <p:txBody>
          <a:bodyPr wrap="square">
            <a:prstTxWarp prst="textNoShape">
              <a:avLst/>
            </a:prstTxWarp>
            <a:noAutofit/>
          </a:bodyPr>
          <a:lstStyle/>
          <a:p>
            <a:pPr>
              <a:buFontTx/>
              <a:buNone/>
              <a:defRPr sz="1200" b="1" cap="all">
                <a:solidFill>
                  <a:srgbClr val="0C4176"/>
                </a:solidFill>
                <a:latin typeface="Arial"/>
                <a:cs typeface="Arial"/>
              </a:defRPr>
            </a:pPr>
            <a:r>
              <a:rPr lang="es-ES_tradnl"/>
              <a:t>Analítico</a:t>
            </a:r>
            <a:endParaRPr lang="es-ES_tradnl" dirty="0"/>
          </a:p>
        </p:txBody>
      </p:sp>
      <p:sp>
        <p:nvSpPr>
          <p:cNvPr id="11" name="Text Box 9">
            <a:extLst>
              <a:ext uri="{FF2B5EF4-FFF2-40B4-BE49-F238E27FC236}">
                <a16:creationId xmlns:a16="http://schemas.microsoft.com/office/drawing/2014/main" id="{D70A25F9-0C18-4BB6-A0F7-EFCD9AB34DFF}"/>
              </a:ext>
            </a:extLst>
          </p:cNvPr>
          <p:cNvSpPr txBox="1">
            <a:spLocks noChangeArrowheads="1"/>
          </p:cNvSpPr>
          <p:nvPr/>
        </p:nvSpPr>
        <p:spPr bwMode="auto">
          <a:xfrm>
            <a:off x="9001322" y="2984745"/>
            <a:ext cx="1235189" cy="285950"/>
          </a:xfrm>
          <a:prstGeom prst="rect">
            <a:avLst/>
          </a:prstGeom>
          <a:noFill/>
          <a:ln w="9525">
            <a:noFill/>
            <a:miter lim="800000"/>
            <a:headEnd/>
            <a:tailEnd/>
          </a:ln>
        </p:spPr>
        <p:txBody>
          <a:bodyPr wrap="square">
            <a:prstTxWarp prst="textNoShape">
              <a:avLst/>
            </a:prstTxWarp>
            <a:noAutofit/>
          </a:bodyPr>
          <a:lstStyle/>
          <a:p>
            <a:pPr>
              <a:buFontTx/>
              <a:buNone/>
              <a:defRPr sz="1200" b="1" cap="all">
                <a:solidFill>
                  <a:srgbClr val="0C4176"/>
                </a:solidFill>
                <a:latin typeface="Arial"/>
                <a:cs typeface="Arial"/>
              </a:defRPr>
            </a:pPr>
            <a:r>
              <a:rPr lang="es-ES_tradnl" dirty="0"/>
              <a:t>Motivador</a:t>
            </a:r>
          </a:p>
        </p:txBody>
      </p:sp>
      <p:sp>
        <p:nvSpPr>
          <p:cNvPr id="12" name="Text Box 10">
            <a:extLst>
              <a:ext uri="{FF2B5EF4-FFF2-40B4-BE49-F238E27FC236}">
                <a16:creationId xmlns:a16="http://schemas.microsoft.com/office/drawing/2014/main" id="{AB090C10-0B28-412F-A49C-A865ED3845FC}"/>
              </a:ext>
            </a:extLst>
          </p:cNvPr>
          <p:cNvSpPr txBox="1">
            <a:spLocks noChangeArrowheads="1"/>
          </p:cNvSpPr>
          <p:nvPr/>
        </p:nvSpPr>
        <p:spPr bwMode="auto">
          <a:xfrm>
            <a:off x="8971273" y="4131490"/>
            <a:ext cx="1160463" cy="276225"/>
          </a:xfrm>
          <a:prstGeom prst="rect">
            <a:avLst/>
          </a:prstGeom>
          <a:noFill/>
          <a:ln w="9525">
            <a:noFill/>
            <a:miter lim="800000"/>
            <a:headEnd/>
            <a:tailEnd/>
          </a:ln>
        </p:spPr>
        <p:txBody>
          <a:bodyPr wrap="square">
            <a:prstTxWarp prst="textNoShape">
              <a:avLst/>
            </a:prstTxWarp>
            <a:noAutofit/>
          </a:bodyPr>
          <a:lstStyle/>
          <a:p>
            <a:pPr>
              <a:buFontTx/>
              <a:buNone/>
              <a:defRPr sz="1200" b="1" cap="all">
                <a:solidFill>
                  <a:srgbClr val="0C4176"/>
                </a:solidFill>
                <a:latin typeface="Arial"/>
                <a:cs typeface="Arial"/>
              </a:defRPr>
            </a:pPr>
            <a:r>
              <a:rPr lang="es-ES_tradnl"/>
              <a:t>Expresivo</a:t>
            </a:r>
            <a:endParaRPr lang="es-ES_tradnl" dirty="0"/>
          </a:p>
        </p:txBody>
      </p:sp>
      <p:sp>
        <p:nvSpPr>
          <p:cNvPr id="13" name="Text Box 11">
            <a:extLst>
              <a:ext uri="{FF2B5EF4-FFF2-40B4-BE49-F238E27FC236}">
                <a16:creationId xmlns:a16="http://schemas.microsoft.com/office/drawing/2014/main" id="{A6648209-0CC6-493F-BE18-99A50FB78F3C}"/>
              </a:ext>
            </a:extLst>
          </p:cNvPr>
          <p:cNvSpPr txBox="1">
            <a:spLocks noChangeArrowheads="1"/>
          </p:cNvSpPr>
          <p:nvPr/>
        </p:nvSpPr>
        <p:spPr bwMode="auto">
          <a:xfrm>
            <a:off x="7887011" y="4131490"/>
            <a:ext cx="898525" cy="276225"/>
          </a:xfrm>
          <a:prstGeom prst="rect">
            <a:avLst/>
          </a:prstGeom>
          <a:noFill/>
          <a:ln w="9525">
            <a:noFill/>
            <a:miter lim="800000"/>
            <a:headEnd/>
            <a:tailEnd/>
          </a:ln>
        </p:spPr>
        <p:txBody>
          <a:bodyPr wrap="square">
            <a:prstTxWarp prst="textNoShape">
              <a:avLst/>
            </a:prstTxWarp>
            <a:noAutofit/>
          </a:bodyPr>
          <a:lstStyle/>
          <a:p>
            <a:pPr>
              <a:buFontTx/>
              <a:buNone/>
              <a:defRPr sz="1200" b="1" cap="all">
                <a:solidFill>
                  <a:srgbClr val="0C4176"/>
                </a:solidFill>
                <a:latin typeface="Arial"/>
                <a:cs typeface="Arial"/>
              </a:defRPr>
            </a:pPr>
            <a:r>
              <a:rPr lang="es-ES_tradnl"/>
              <a:t>Afable</a:t>
            </a:r>
            <a:endParaRPr lang="es-ES_tradnl" dirty="0"/>
          </a:p>
        </p:txBody>
      </p:sp>
      <p:sp>
        <p:nvSpPr>
          <p:cNvPr id="14" name="Text Box 13">
            <a:extLst>
              <a:ext uri="{FF2B5EF4-FFF2-40B4-BE49-F238E27FC236}">
                <a16:creationId xmlns:a16="http://schemas.microsoft.com/office/drawing/2014/main" id="{C01244DC-5488-4B0B-9DB2-EFF2A3684A24}"/>
              </a:ext>
            </a:extLst>
          </p:cNvPr>
          <p:cNvSpPr txBox="1">
            <a:spLocks noChangeArrowheads="1"/>
          </p:cNvSpPr>
          <p:nvPr/>
        </p:nvSpPr>
        <p:spPr bwMode="auto">
          <a:xfrm>
            <a:off x="10219048" y="3510778"/>
            <a:ext cx="648007" cy="369887"/>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es-ES_tradnl" dirty="0"/>
              <a:t>  D</a:t>
            </a:r>
          </a:p>
        </p:txBody>
      </p:sp>
      <p:sp>
        <p:nvSpPr>
          <p:cNvPr id="15" name="Text Box 14">
            <a:extLst>
              <a:ext uri="{FF2B5EF4-FFF2-40B4-BE49-F238E27FC236}">
                <a16:creationId xmlns:a16="http://schemas.microsoft.com/office/drawing/2014/main" id="{74AACB88-1DAA-49D6-A738-4A81977A846A}"/>
              </a:ext>
            </a:extLst>
          </p:cNvPr>
          <p:cNvSpPr txBox="1">
            <a:spLocks noChangeArrowheads="1"/>
          </p:cNvSpPr>
          <p:nvPr/>
        </p:nvSpPr>
        <p:spPr bwMode="auto">
          <a:xfrm>
            <a:off x="8785536" y="4806178"/>
            <a:ext cx="354012" cy="366712"/>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es-ES_tradnl" dirty="0"/>
              <a:t>D</a:t>
            </a:r>
          </a:p>
        </p:txBody>
      </p:sp>
      <p:sp>
        <p:nvSpPr>
          <p:cNvPr id="16" name="Text Box 15">
            <a:extLst>
              <a:ext uri="{FF2B5EF4-FFF2-40B4-BE49-F238E27FC236}">
                <a16:creationId xmlns:a16="http://schemas.microsoft.com/office/drawing/2014/main" id="{9B0A48C8-0336-45CE-B18B-FE1DACDADF03}"/>
              </a:ext>
            </a:extLst>
          </p:cNvPr>
          <p:cNvSpPr txBox="1">
            <a:spLocks noChangeArrowheads="1"/>
          </p:cNvSpPr>
          <p:nvPr/>
        </p:nvSpPr>
        <p:spPr bwMode="auto">
          <a:xfrm>
            <a:off x="7321861" y="3512365"/>
            <a:ext cx="350837" cy="368300"/>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es-ES_tradnl"/>
              <a:t>P</a:t>
            </a:r>
            <a:endParaRPr lang="es-ES_tradnl" dirty="0"/>
          </a:p>
        </p:txBody>
      </p:sp>
      <p:sp>
        <p:nvSpPr>
          <p:cNvPr id="17" name="Line 18">
            <a:extLst>
              <a:ext uri="{FF2B5EF4-FFF2-40B4-BE49-F238E27FC236}">
                <a16:creationId xmlns:a16="http://schemas.microsoft.com/office/drawing/2014/main" id="{48A49F35-CEE9-4FE2-B256-2011D51E5B1E}"/>
              </a:ext>
            </a:extLst>
          </p:cNvPr>
          <p:cNvSpPr>
            <a:spLocks noChangeShapeType="1"/>
          </p:cNvSpPr>
          <p:nvPr/>
        </p:nvSpPr>
        <p:spPr bwMode="auto">
          <a:xfrm>
            <a:off x="9114148" y="2412228"/>
            <a:ext cx="1301750" cy="1185862"/>
          </a:xfrm>
          <a:prstGeom prst="line">
            <a:avLst/>
          </a:prstGeom>
          <a:noFill/>
          <a:ln w="9525">
            <a:solidFill>
              <a:schemeClr val="tx2"/>
            </a:solidFill>
            <a:round/>
            <a:headEnd/>
            <a:tailEnd/>
          </a:ln>
        </p:spPr>
        <p:txBody>
          <a:bodyPr wrap="square">
            <a:prstTxWarp prst="textNoShape">
              <a:avLst/>
            </a:prstTxWarp>
            <a:noAutofit/>
          </a:bodyPr>
          <a:lstStyle/>
          <a:p>
            <a:endParaRPr lang="es-ES_tradnl" dirty="0"/>
          </a:p>
        </p:txBody>
      </p:sp>
      <p:sp>
        <p:nvSpPr>
          <p:cNvPr id="18" name="Text Box 4">
            <a:extLst>
              <a:ext uri="{FF2B5EF4-FFF2-40B4-BE49-F238E27FC236}">
                <a16:creationId xmlns:a16="http://schemas.microsoft.com/office/drawing/2014/main" id="{76FF45AD-AACC-421D-B6F3-AD77316C0031}"/>
              </a:ext>
            </a:extLst>
          </p:cNvPr>
          <p:cNvSpPr txBox="1">
            <a:spLocks noChangeArrowheads="1"/>
          </p:cNvSpPr>
          <p:nvPr/>
        </p:nvSpPr>
        <p:spPr bwMode="auto">
          <a:xfrm>
            <a:off x="7437748" y="1762305"/>
            <a:ext cx="1666875" cy="622300"/>
          </a:xfrm>
          <a:prstGeom prst="rect">
            <a:avLst/>
          </a:prstGeom>
          <a:noFill/>
          <a:ln w="9525">
            <a:noFill/>
            <a:miter lim="800000"/>
            <a:headEnd/>
            <a:tailEnd/>
          </a:ln>
        </p:spPr>
        <p:txBody>
          <a:bodyPr wrap="square">
            <a:prstTxWarp prst="textNoShape">
              <a:avLst/>
            </a:prstTxWarp>
            <a:noAutofit/>
          </a:bodyPr>
          <a:lstStyle/>
          <a:p>
            <a:pPr marL="342900" indent="-342900" algn="ctr">
              <a:lnSpc>
                <a:spcPct val="80000"/>
              </a:lnSpc>
              <a:buFontTx/>
              <a:buNone/>
              <a:defRPr sz="1800">
                <a:solidFill>
                  <a:schemeClr val="tx1"/>
                </a:solidFill>
                <a:latin typeface="Arial" pitchFamily="4" charset="0"/>
              </a:defRPr>
            </a:pPr>
            <a:r>
              <a:rPr lang="es-ES_tradnl" b="1"/>
              <a:t>EJEMPLO</a:t>
            </a:r>
            <a:r>
              <a:rPr lang="es-ES_tradnl"/>
              <a:t>:</a:t>
            </a:r>
          </a:p>
          <a:p>
            <a:pPr marL="342900" indent="-342900">
              <a:lnSpc>
                <a:spcPct val="80000"/>
              </a:lnSpc>
            </a:pPr>
            <a:endParaRPr lang="es-ES_tradnl" sz="2800" dirty="0">
              <a:solidFill>
                <a:schemeClr val="tx1"/>
              </a:solidFill>
              <a:latin typeface="Arial" pitchFamily="4" charset="0"/>
            </a:endParaRPr>
          </a:p>
        </p:txBody>
      </p:sp>
      <p:sp>
        <p:nvSpPr>
          <p:cNvPr id="19" name="Oval 16">
            <a:extLst>
              <a:ext uri="{FF2B5EF4-FFF2-40B4-BE49-F238E27FC236}">
                <a16:creationId xmlns:a16="http://schemas.microsoft.com/office/drawing/2014/main" id="{CD454758-D77A-4AD0-9184-CDAC5CFB77BD}"/>
              </a:ext>
            </a:extLst>
          </p:cNvPr>
          <p:cNvSpPr>
            <a:spLocks noChangeArrowheads="1"/>
          </p:cNvSpPr>
          <p:nvPr/>
        </p:nvSpPr>
        <p:spPr bwMode="auto">
          <a:xfrm>
            <a:off x="8802998" y="2162460"/>
            <a:ext cx="301625" cy="301625"/>
          </a:xfrm>
          <a:prstGeom prst="ellipse">
            <a:avLst/>
          </a:prstGeom>
          <a:noFill/>
          <a:ln w="9525">
            <a:solidFill>
              <a:schemeClr val="tx2"/>
            </a:solidFill>
            <a:round/>
            <a:headEnd/>
            <a:tailEnd/>
          </a:ln>
        </p:spPr>
        <p:txBody>
          <a:bodyPr wrap="square" anchor="ctr">
            <a:prstTxWarp prst="textNoShape">
              <a:avLst/>
            </a:prstTxWarp>
            <a:noAutofit/>
          </a:bodyPr>
          <a:lstStyle/>
          <a:p>
            <a:endParaRPr lang="es-ES_tradnl" b="1" dirty="0">
              <a:solidFill>
                <a:schemeClr val="tx1"/>
              </a:solidFill>
            </a:endParaRPr>
          </a:p>
        </p:txBody>
      </p:sp>
      <p:sp>
        <p:nvSpPr>
          <p:cNvPr id="21" name="Text Box 13">
            <a:extLst>
              <a:ext uri="{FF2B5EF4-FFF2-40B4-BE49-F238E27FC236}">
                <a16:creationId xmlns:a16="http://schemas.microsoft.com/office/drawing/2014/main" id="{2707E0CC-2290-4D0F-A72C-F435A25A3AA2}"/>
              </a:ext>
            </a:extLst>
          </p:cNvPr>
          <p:cNvSpPr txBox="1">
            <a:spLocks noChangeArrowheads="1"/>
          </p:cNvSpPr>
          <p:nvPr/>
        </p:nvSpPr>
        <p:spPr bwMode="auto">
          <a:xfrm>
            <a:off x="8662991" y="2124340"/>
            <a:ext cx="683239" cy="369887"/>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es-ES_tradnl" dirty="0"/>
              <a:t>  C</a:t>
            </a:r>
          </a:p>
        </p:txBody>
      </p:sp>
      <p:sp>
        <p:nvSpPr>
          <p:cNvPr id="22" name="Line 6">
            <a:extLst>
              <a:ext uri="{FF2B5EF4-FFF2-40B4-BE49-F238E27FC236}">
                <a16:creationId xmlns:a16="http://schemas.microsoft.com/office/drawing/2014/main" id="{6304429F-8A2A-4415-B58F-ECCD9D4C4017}"/>
              </a:ext>
            </a:extLst>
          </p:cNvPr>
          <p:cNvSpPr>
            <a:spLocks noChangeShapeType="1"/>
          </p:cNvSpPr>
          <p:nvPr/>
        </p:nvSpPr>
        <p:spPr bwMode="auto">
          <a:xfrm rot="16200000">
            <a:off x="8939855" y="2531295"/>
            <a:ext cx="0" cy="2286000"/>
          </a:xfrm>
          <a:prstGeom prst="line">
            <a:avLst/>
          </a:prstGeom>
          <a:noFill/>
          <a:ln w="9525">
            <a:solidFill>
              <a:schemeClr val="tx1"/>
            </a:solidFill>
            <a:round/>
            <a:headEnd type="arrow" w="med" len="med"/>
            <a:tailEnd type="arrow" w="med" len="med"/>
          </a:ln>
        </p:spPr>
        <p:txBody>
          <a:bodyPr wrap="square">
            <a:prstTxWarp prst="textNoShape">
              <a:avLst/>
            </a:prstTxWarp>
            <a:noAutofit/>
          </a:bodyPr>
          <a:lstStyle/>
          <a:p>
            <a:endParaRPr lang="es-ES_tradnl" dirty="0"/>
          </a:p>
        </p:txBody>
      </p:sp>
      <p:sp>
        <p:nvSpPr>
          <p:cNvPr id="23" name="Line 7">
            <a:extLst>
              <a:ext uri="{FF2B5EF4-FFF2-40B4-BE49-F238E27FC236}">
                <a16:creationId xmlns:a16="http://schemas.microsoft.com/office/drawing/2014/main" id="{AA3C7343-A9E2-4556-8DD8-8F5699C3F7C4}"/>
              </a:ext>
            </a:extLst>
          </p:cNvPr>
          <p:cNvSpPr>
            <a:spLocks noChangeShapeType="1"/>
          </p:cNvSpPr>
          <p:nvPr/>
        </p:nvSpPr>
        <p:spPr bwMode="auto">
          <a:xfrm rot="10800000">
            <a:off x="8926207" y="2532563"/>
            <a:ext cx="0" cy="2286000"/>
          </a:xfrm>
          <a:prstGeom prst="line">
            <a:avLst/>
          </a:prstGeom>
          <a:noFill/>
          <a:ln w="9525">
            <a:solidFill>
              <a:schemeClr val="tx1"/>
            </a:solidFill>
            <a:round/>
            <a:headEnd type="arrow" w="med" len="med"/>
            <a:tailEnd type="arrow" w="med" len="med"/>
          </a:ln>
        </p:spPr>
        <p:txBody>
          <a:bodyPr wrap="square">
            <a:prstTxWarp prst="textNoShape">
              <a:avLst/>
            </a:prstTxWarp>
            <a:noAutofit/>
          </a:bodyPr>
          <a:lstStyle/>
          <a:p>
            <a:endParaRPr lang="es-ES_tradnl" dirty="0"/>
          </a:p>
        </p:txBody>
      </p:sp>
      <p:sp>
        <p:nvSpPr>
          <p:cNvPr id="24" name="Text Box 4">
            <a:extLst>
              <a:ext uri="{FF2B5EF4-FFF2-40B4-BE49-F238E27FC236}">
                <a16:creationId xmlns:a16="http://schemas.microsoft.com/office/drawing/2014/main" id="{87358208-4B10-4673-BDD3-255162178DA0}"/>
              </a:ext>
            </a:extLst>
          </p:cNvPr>
          <p:cNvSpPr txBox="1">
            <a:spLocks noChangeArrowheads="1"/>
          </p:cNvSpPr>
          <p:nvPr/>
        </p:nvSpPr>
        <p:spPr bwMode="auto">
          <a:xfrm>
            <a:off x="442762" y="5289550"/>
            <a:ext cx="9776285" cy="787400"/>
          </a:xfrm>
          <a:prstGeom prst="rect">
            <a:avLst/>
          </a:prstGeom>
          <a:noFill/>
          <a:ln w="9525">
            <a:noFill/>
            <a:miter lim="800000"/>
            <a:headEnd/>
            <a:tailEnd/>
          </a:ln>
        </p:spPr>
        <p:txBody>
          <a:bodyPr wrap="square">
            <a:prstTxWarp prst="textNoShape">
              <a:avLst/>
            </a:prstTxWarp>
            <a:noAutofit/>
          </a:bodyPr>
          <a:lstStyle/>
          <a:p>
            <a:pPr marL="342900" indent="-342900" algn="ctr">
              <a:lnSpc>
                <a:spcPct val="80000"/>
              </a:lnSpc>
              <a:spcAft>
                <a:spcPts val="2400"/>
              </a:spcAft>
              <a:buFontTx/>
              <a:buNone/>
              <a:defRPr sz="2000" b="1">
                <a:solidFill>
                  <a:srgbClr val="010000"/>
                </a:solidFill>
                <a:latin typeface="Arial" pitchFamily="4" charset="0"/>
              </a:defRPr>
            </a:pPr>
            <a:r>
              <a:rPr lang="es-ES_tradnl" dirty="0"/>
              <a:t>Es posible que su percepción propia sea diferente a lo que opinan los demás.</a:t>
            </a:r>
          </a:p>
        </p:txBody>
      </p:sp>
      <p:sp>
        <p:nvSpPr>
          <p:cNvPr id="26" name="Oval 17">
            <a:extLst>
              <a:ext uri="{FF2B5EF4-FFF2-40B4-BE49-F238E27FC236}">
                <a16:creationId xmlns:a16="http://schemas.microsoft.com/office/drawing/2014/main" id="{71993E35-31B7-4B5F-B7C5-946EDA9AC443}"/>
              </a:ext>
            </a:extLst>
          </p:cNvPr>
          <p:cNvSpPr>
            <a:spLocks noChangeArrowheads="1"/>
          </p:cNvSpPr>
          <p:nvPr/>
        </p:nvSpPr>
        <p:spPr bwMode="auto">
          <a:xfrm>
            <a:off x="10362875" y="3540107"/>
            <a:ext cx="301625" cy="300038"/>
          </a:xfrm>
          <a:prstGeom prst="ellipse">
            <a:avLst/>
          </a:prstGeom>
          <a:noFill/>
          <a:ln w="9525">
            <a:solidFill>
              <a:schemeClr val="tx2"/>
            </a:solidFill>
            <a:round/>
            <a:headEnd/>
            <a:tailEnd/>
          </a:ln>
        </p:spPr>
        <p:txBody>
          <a:bodyPr wrap="square" anchor="ctr">
            <a:prstTxWarp prst="textNoShape">
              <a:avLst/>
            </a:prstTxWarp>
            <a:noAutofit/>
          </a:bodyPr>
          <a:lstStyle/>
          <a:p>
            <a:endParaRPr lang="es-ES_tradnl" b="1" dirty="0">
              <a:solidFill>
                <a:schemeClr val="tx1"/>
              </a:solidFill>
            </a:endParaRPr>
          </a:p>
        </p:txBody>
      </p:sp>
    </p:spTree>
    <p:extLst>
      <p:ext uri="{BB962C8B-B14F-4D97-AF65-F5344CB8AC3E}">
        <p14:creationId xmlns:p14="http://schemas.microsoft.com/office/powerpoint/2010/main" val="826571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wrap="square">
            <a:noAutofit/>
          </a:bodyPr>
          <a:lstStyle/>
          <a:p>
            <a:r>
              <a:rPr lang="es-ES_tradnl" dirty="0">
                <a:solidFill>
                  <a:schemeClr val="accent2"/>
                </a:solidFill>
              </a:rPr>
              <a:t>Objetivos de aprendizaje</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a:xfrm>
            <a:off x="1143000" y="2462644"/>
            <a:ext cx="7476067" cy="3131684"/>
          </a:xfrm>
        </p:spPr>
        <p:txBody>
          <a:bodyPr wrap="square">
            <a:noAutofit/>
          </a:bodyPr>
          <a:lstStyle/>
          <a:p>
            <a:pPr eaLnBrk="1" hangingPunct="1">
              <a:spcAft>
                <a:spcPts val="600"/>
              </a:spcAft>
              <a:defRPr sz="2400">
                <a:ea typeface="ヒラギノ角ゴ Pro W3" pitchFamily="4" charset="-128"/>
                <a:cs typeface="ヒラギノ角ゴ Pro W3" pitchFamily="4" charset="-128"/>
              </a:defRPr>
            </a:pPr>
            <a:r>
              <a:rPr lang="es-ES_tradnl" dirty="0"/>
              <a:t>Comprender El modelo SOCIAL STYLE </a:t>
            </a:r>
            <a:r>
              <a:rPr lang="es-ES_tradnl" dirty="0" err="1"/>
              <a:t>Model</a:t>
            </a:r>
            <a:r>
              <a:rPr lang="es-ES_tradnl" dirty="0"/>
              <a:t>™.</a:t>
            </a:r>
          </a:p>
          <a:p>
            <a:pPr eaLnBrk="1" hangingPunct="1">
              <a:spcAft>
                <a:spcPts val="600"/>
              </a:spcAft>
              <a:defRPr sz="2400">
                <a:ea typeface="ヒラギノ角ゴ Pro W3" pitchFamily="4" charset="-128"/>
                <a:cs typeface="ヒラギノ角ゴ Pro W3" pitchFamily="4" charset="-128"/>
              </a:defRPr>
            </a:pPr>
            <a:r>
              <a:rPr lang="es-ES_tradnl" dirty="0"/>
              <a:t>Descubrir el SOCIAL STYLE completando el cuestionario de percepción propia. </a:t>
            </a:r>
          </a:p>
          <a:p>
            <a:pPr eaLnBrk="1" hangingPunct="1">
              <a:spcAft>
                <a:spcPts val="600"/>
              </a:spcAft>
              <a:defRPr sz="2400">
                <a:ea typeface="ヒラギノ角ゴ Pro W3" pitchFamily="4" charset="-128"/>
                <a:cs typeface="ヒラギノ角ゴ Pro W3" pitchFamily="4" charset="-128"/>
              </a:defRPr>
            </a:pPr>
            <a:r>
              <a:rPr lang="es-ES_tradnl" dirty="0"/>
              <a:t>Comprender mejor su propio comportamiento y cómo los clientes ven a las personas de su Estilo.</a:t>
            </a:r>
          </a:p>
          <a:p>
            <a:pPr eaLnBrk="1" hangingPunct="1">
              <a:spcAft>
                <a:spcPts val="600"/>
              </a:spcAft>
              <a:defRPr sz="2400">
                <a:ea typeface="ヒラギノ角ゴ Pro W3" pitchFamily="4" charset="-128"/>
                <a:cs typeface="ヒラギノ角ゴ Pro W3" pitchFamily="4" charset="-128"/>
              </a:defRPr>
            </a:pPr>
            <a:r>
              <a:rPr lang="es-ES_tradnl" dirty="0"/>
              <a:t>Mejorar el nivel de Versatilidad para ser más eficaz con los clientes.</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wrap="square">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CF60C-C85D-47C0-8597-E3BF95F18FA3}" type="slidenum">
              <a:rPr kumimoji="0" lang="es-ES_tradnl"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ES_tradn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 </a:t>
            </a:r>
            <a:r>
              <a:rPr kumimoji="0" lang="es-ES_tradnl" sz="1000" b="0" i="0" u="none" strike="noStrike" kern="1200" cap="none" spc="0" normalizeH="0" baseline="0" noProof="0" dirty="0" err="1">
                <a:ln>
                  <a:noFill/>
                </a:ln>
                <a:solidFill>
                  <a:prstClr val="black">
                    <a:tint val="75000"/>
                  </a:prstClr>
                </a:solidFill>
                <a:effectLst/>
                <a:uLnTx/>
                <a:uFillTx/>
                <a:latin typeface="Arial" panose="020B0604020202020204"/>
                <a:ea typeface="+mn-ea"/>
                <a:cs typeface="+mn-cs"/>
              </a:rPr>
              <a:t>The</a:t>
            </a:r>
            <a:r>
              <a:rPr kumimoji="0" lang="es-ES_tradn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 TRACOM </a:t>
            </a:r>
            <a:r>
              <a:rPr kumimoji="0" lang="es-ES_tradnl" sz="1000" b="0" i="0" u="none" strike="noStrike" kern="1200" cap="none" spc="0" normalizeH="0" baseline="0" noProof="0" dirty="0" err="1">
                <a:ln>
                  <a:noFill/>
                </a:ln>
                <a:solidFill>
                  <a:prstClr val="black">
                    <a:tint val="75000"/>
                  </a:prstClr>
                </a:solidFill>
                <a:effectLst/>
                <a:uLnTx/>
                <a:uFillTx/>
                <a:latin typeface="Arial" panose="020B0604020202020204"/>
                <a:ea typeface="+mn-ea"/>
                <a:cs typeface="+mn-cs"/>
              </a:rPr>
              <a:t>Corporation</a:t>
            </a:r>
            <a:r>
              <a:rPr kumimoji="0" lang="es-ES_tradn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 Todos los derechos reservados</a:t>
            </a:r>
          </a:p>
        </p:txBody>
      </p:sp>
    </p:spTree>
    <p:extLst>
      <p:ext uri="{BB962C8B-B14F-4D97-AF65-F5344CB8AC3E}">
        <p14:creationId xmlns:p14="http://schemas.microsoft.com/office/powerpoint/2010/main" val="22074019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40267" y="228600"/>
            <a:ext cx="3638022" cy="1995488"/>
          </a:xfrm>
        </p:spPr>
        <p:txBody>
          <a:bodyPr wrap="square">
            <a:noAutofit/>
          </a:bodyPr>
          <a:lstStyle/>
          <a:p>
            <a:r>
              <a:rPr lang="es-ES_tradnl" dirty="0"/>
              <a:t>Lee sobre su Estilo</a:t>
            </a:r>
            <a:endParaRPr lang="es-ES_tradnl"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es-ES_tradnl"/>
              <a:t> </a:t>
            </a:r>
            <a:endParaRPr lang="es-ES_tradnl"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s-ES_tradnl" smtClean="0"/>
              <a:t>20</a:t>
            </a:fld>
            <a:endParaRPr lang="es-ES_tradnl"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a:t>Controla</a:t>
            </a:r>
            <a:endParaRPr lang="es-ES_tradnl"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710996" y="5364122"/>
            <a:ext cx="2750638"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dirty="0"/>
              <a:t>Demuestra emociones</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ES_tradnl"/>
              <a:t>Pregunta</a:t>
            </a:r>
            <a:endParaRPr lang="es-ES_tradnl" dirty="0"/>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ES_tradnl"/>
              <a:t>Dice</a:t>
            </a:r>
            <a:endParaRPr lang="es-ES_tradnl" dirty="0"/>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ES_tradnl"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ES_tradnl"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ES_tradnl"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ES_tradnl" dirty="0"/>
            </a:p>
          </p:txBody>
        </p:sp>
      </p:grpSp>
      <p:sp>
        <p:nvSpPr>
          <p:cNvPr id="2" name="TextBox 1">
            <a:extLst>
              <a:ext uri="{FF2B5EF4-FFF2-40B4-BE49-F238E27FC236}">
                <a16:creationId xmlns:a16="http://schemas.microsoft.com/office/drawing/2014/main" id="{74F98B0E-2590-4847-AB71-E41C8A5FD5CE}"/>
              </a:ext>
            </a:extLst>
          </p:cNvPr>
          <p:cNvSpPr txBox="1"/>
          <p:nvPr/>
        </p:nvSpPr>
        <p:spPr>
          <a:xfrm>
            <a:off x="5661818" y="1352344"/>
            <a:ext cx="2004678"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es-ES_tradnl" dirty="0"/>
              <a:t>Estilo Analítico</a:t>
            </a:r>
          </a:p>
          <a:p>
            <a:pPr>
              <a:lnSpc>
                <a:spcPct val="85000"/>
              </a:lnSpc>
            </a:pPr>
            <a:endParaRPr lang="es-ES_tradnl" dirty="0">
              <a:solidFill>
                <a:schemeClr val="accent6"/>
              </a:solidFill>
              <a:latin typeface="Arial Black" panose="020B0A04020102020204" pitchFamily="34" charset="0"/>
            </a:endParaRPr>
          </a:p>
          <a:p>
            <a:pPr>
              <a:lnSpc>
                <a:spcPct val="85000"/>
              </a:lnSpc>
              <a:defRPr>
                <a:latin typeface="Arial Black" panose="020B0A04020102020204" pitchFamily="34" charset="0"/>
              </a:defRPr>
            </a:pPr>
            <a:r>
              <a:rPr lang="es-ES_tradnl" dirty="0"/>
              <a:t>Página 16</a:t>
            </a:r>
          </a:p>
        </p:txBody>
      </p:sp>
      <p:sp>
        <p:nvSpPr>
          <p:cNvPr id="31" name="TextBox 30">
            <a:extLst>
              <a:ext uri="{FF2B5EF4-FFF2-40B4-BE49-F238E27FC236}">
                <a16:creationId xmlns:a16="http://schemas.microsoft.com/office/drawing/2014/main" id="{7EE60C37-235F-46F9-8DDE-B53940AA9B8E}"/>
              </a:ext>
            </a:extLst>
          </p:cNvPr>
          <p:cNvSpPr txBox="1"/>
          <p:nvPr/>
        </p:nvSpPr>
        <p:spPr>
          <a:xfrm>
            <a:off x="8707543" y="1352344"/>
            <a:ext cx="2323738"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es-ES_tradnl" dirty="0"/>
              <a:t>Estilo Motivador</a:t>
            </a:r>
          </a:p>
          <a:p>
            <a:pPr>
              <a:lnSpc>
                <a:spcPct val="85000"/>
              </a:lnSpc>
            </a:pPr>
            <a:endParaRPr lang="es-ES_tradnl" dirty="0">
              <a:solidFill>
                <a:schemeClr val="accent6"/>
              </a:solidFill>
              <a:latin typeface="Arial Black" panose="020B0A04020102020204" pitchFamily="34" charset="0"/>
            </a:endParaRPr>
          </a:p>
          <a:p>
            <a:pPr>
              <a:lnSpc>
                <a:spcPct val="85000"/>
              </a:lnSpc>
              <a:defRPr>
                <a:latin typeface="Arial Black" panose="020B0A04020102020204" pitchFamily="34" charset="0"/>
              </a:defRPr>
            </a:pPr>
            <a:r>
              <a:rPr lang="es-ES_tradnl" dirty="0"/>
              <a:t>Página 13</a:t>
            </a:r>
          </a:p>
        </p:txBody>
      </p:sp>
      <p:sp>
        <p:nvSpPr>
          <p:cNvPr id="32" name="TextBox 31">
            <a:extLst>
              <a:ext uri="{FF2B5EF4-FFF2-40B4-BE49-F238E27FC236}">
                <a16:creationId xmlns:a16="http://schemas.microsoft.com/office/drawing/2014/main" id="{DFE99EF1-4A98-4CBA-9669-063998F70DB3}"/>
              </a:ext>
            </a:extLst>
          </p:cNvPr>
          <p:cNvSpPr txBox="1"/>
          <p:nvPr/>
        </p:nvSpPr>
        <p:spPr>
          <a:xfrm>
            <a:off x="5807547" y="3897340"/>
            <a:ext cx="2004678"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es-ES_tradnl" dirty="0"/>
              <a:t>Estilo Afable</a:t>
            </a:r>
          </a:p>
          <a:p>
            <a:pPr>
              <a:lnSpc>
                <a:spcPct val="85000"/>
              </a:lnSpc>
            </a:pPr>
            <a:endParaRPr lang="es-ES_tradnl" dirty="0">
              <a:solidFill>
                <a:schemeClr val="accent6"/>
              </a:solidFill>
              <a:latin typeface="Arial Black" panose="020B0A04020102020204" pitchFamily="34" charset="0"/>
            </a:endParaRPr>
          </a:p>
          <a:p>
            <a:pPr>
              <a:lnSpc>
                <a:spcPct val="85000"/>
              </a:lnSpc>
              <a:defRPr>
                <a:latin typeface="Arial Black" panose="020B0A04020102020204" pitchFamily="34" charset="0"/>
              </a:defRPr>
            </a:pPr>
            <a:r>
              <a:rPr lang="es-ES_tradnl" dirty="0"/>
              <a:t>Página 15</a:t>
            </a:r>
          </a:p>
        </p:txBody>
      </p:sp>
      <p:sp>
        <p:nvSpPr>
          <p:cNvPr id="33" name="TextBox 32">
            <a:extLst>
              <a:ext uri="{FF2B5EF4-FFF2-40B4-BE49-F238E27FC236}">
                <a16:creationId xmlns:a16="http://schemas.microsoft.com/office/drawing/2014/main" id="{2DC4EFBA-BF35-4387-90F8-5AEAAE420FE6}"/>
              </a:ext>
            </a:extLst>
          </p:cNvPr>
          <p:cNvSpPr txBox="1"/>
          <p:nvPr/>
        </p:nvSpPr>
        <p:spPr>
          <a:xfrm>
            <a:off x="8596549" y="3905933"/>
            <a:ext cx="2434732"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es-ES_tradnl" dirty="0"/>
              <a:t>Estilo Expresivo</a:t>
            </a:r>
          </a:p>
          <a:p>
            <a:pPr>
              <a:lnSpc>
                <a:spcPct val="85000"/>
              </a:lnSpc>
            </a:pPr>
            <a:endParaRPr lang="es-ES_tradnl" dirty="0">
              <a:solidFill>
                <a:schemeClr val="accent6"/>
              </a:solidFill>
              <a:latin typeface="Arial Black" panose="020B0A04020102020204" pitchFamily="34" charset="0"/>
            </a:endParaRPr>
          </a:p>
          <a:p>
            <a:pPr>
              <a:lnSpc>
                <a:spcPct val="85000"/>
              </a:lnSpc>
              <a:defRPr>
                <a:latin typeface="Arial Black" panose="020B0A04020102020204" pitchFamily="34" charset="0"/>
              </a:defRPr>
            </a:pPr>
            <a:r>
              <a:rPr lang="es-ES_tradnl" dirty="0"/>
              <a:t>Página 14</a:t>
            </a:r>
          </a:p>
        </p:txBody>
      </p:sp>
    </p:spTree>
    <p:extLst>
      <p:ext uri="{BB962C8B-B14F-4D97-AF65-F5344CB8AC3E}">
        <p14:creationId xmlns:p14="http://schemas.microsoft.com/office/powerpoint/2010/main" val="42648637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3A2DC-4FAD-4DDA-B2EC-E791E469AAD5}"/>
              </a:ext>
            </a:extLst>
          </p:cNvPr>
          <p:cNvSpPr>
            <a:spLocks noGrp="1"/>
          </p:cNvSpPr>
          <p:nvPr>
            <p:ph type="title"/>
          </p:nvPr>
        </p:nvSpPr>
        <p:spPr>
          <a:xfrm>
            <a:off x="300038" y="228600"/>
            <a:ext cx="11663362" cy="1009650"/>
          </a:xfrm>
        </p:spPr>
        <p:txBody>
          <a:bodyPr wrap="square">
            <a:noAutofit/>
          </a:bodyPr>
          <a:lstStyle/>
          <a:p>
            <a:r>
              <a:rPr lang="es-ES_tradnl"/>
              <a:t>Necesidad, orientación y acción de crecimiento</a:t>
            </a:r>
            <a:endParaRPr lang="es-ES_tradnl" dirty="0"/>
          </a:p>
        </p:txBody>
      </p:sp>
      <p:sp>
        <p:nvSpPr>
          <p:cNvPr id="4" name="Slide Number Placeholder 3">
            <a:extLst>
              <a:ext uri="{FF2B5EF4-FFF2-40B4-BE49-F238E27FC236}">
                <a16:creationId xmlns:a16="http://schemas.microsoft.com/office/drawing/2014/main" id="{09931028-95FC-40F4-B086-0E139AE93ADB}"/>
              </a:ext>
            </a:extLst>
          </p:cNvPr>
          <p:cNvSpPr>
            <a:spLocks noGrp="1"/>
          </p:cNvSpPr>
          <p:nvPr>
            <p:ph type="sldNum" sz="quarter" idx="12"/>
          </p:nvPr>
        </p:nvSpPr>
        <p:spPr/>
        <p:txBody>
          <a:bodyPr wrap="square">
            <a:noAutofit/>
          </a:bodyPr>
          <a:lstStyle/>
          <a:p>
            <a:fld id="{1B1CF60C-C85D-47C0-8597-E3BF95F18FA3}" type="slidenum">
              <a:rPr lang="es-ES_tradnl" smtClean="0"/>
              <a:t>21</a:t>
            </a:fld>
            <a:endParaRPr lang="es-ES_tradnl" dirty="0"/>
          </a:p>
        </p:txBody>
      </p:sp>
      <p:sp>
        <p:nvSpPr>
          <p:cNvPr id="5" name="Footer Placeholder 4">
            <a:extLst>
              <a:ext uri="{FF2B5EF4-FFF2-40B4-BE49-F238E27FC236}">
                <a16:creationId xmlns:a16="http://schemas.microsoft.com/office/drawing/2014/main" id="{C8D926F6-9516-4ED2-947F-2F165321F0BC}"/>
              </a:ext>
            </a:extLst>
          </p:cNvPr>
          <p:cNvSpPr>
            <a:spLocks noGrp="1"/>
          </p:cNvSpPr>
          <p:nvPr>
            <p:ph type="ftr" sz="quarter" idx="13"/>
          </p:nvPr>
        </p:nvSpPr>
        <p:spPr/>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grpSp>
        <p:nvGrpSpPr>
          <p:cNvPr id="9" name="Group 8">
            <a:extLst>
              <a:ext uri="{FF2B5EF4-FFF2-40B4-BE49-F238E27FC236}">
                <a16:creationId xmlns:a16="http://schemas.microsoft.com/office/drawing/2014/main" id="{36C7EA4D-94C0-4EDF-930E-8C07DB2765F5}"/>
              </a:ext>
            </a:extLst>
          </p:cNvPr>
          <p:cNvGrpSpPr/>
          <p:nvPr/>
        </p:nvGrpSpPr>
        <p:grpSpPr>
          <a:xfrm>
            <a:off x="466724" y="2241550"/>
            <a:ext cx="11496675" cy="3194050"/>
            <a:chOff x="228600" y="2306638"/>
            <a:chExt cx="8647747" cy="3194050"/>
          </a:xfrm>
        </p:grpSpPr>
        <p:sp>
          <p:nvSpPr>
            <p:cNvPr id="10" name="Rectangle 9">
              <a:extLst>
                <a:ext uri="{FF2B5EF4-FFF2-40B4-BE49-F238E27FC236}">
                  <a16:creationId xmlns:a16="http://schemas.microsoft.com/office/drawing/2014/main" id="{C26694F7-CA44-4B77-B16B-9BE645D4CC05}"/>
                </a:ext>
              </a:extLst>
            </p:cNvPr>
            <p:cNvSpPr/>
            <p:nvPr/>
          </p:nvSpPr>
          <p:spPr bwMode="gray">
            <a:xfrm>
              <a:off x="228600" y="39544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es-ES_tradnl" dirty="0"/>
                <a:t>Acción de crecimiento</a:t>
              </a:r>
            </a:p>
            <a:p>
              <a:pPr>
                <a:lnSpc>
                  <a:spcPct val="85000"/>
                </a:lnSpc>
                <a:defRPr sz="1600">
                  <a:solidFill>
                    <a:schemeClr val="tx2"/>
                  </a:solidFill>
                </a:defRPr>
              </a:pPr>
              <a:r>
                <a:rPr lang="es-ES_tradnl" dirty="0"/>
                <a:t>Comportamiento que rara vez se utiliza en cada Estilo. Usar este comportamiento con más frecuencia aumentaría la eficacia de este Estilo</a:t>
              </a:r>
            </a:p>
          </p:txBody>
        </p:sp>
        <p:sp>
          <p:nvSpPr>
            <p:cNvPr id="11" name="Rectangle 10">
              <a:extLst>
                <a:ext uri="{FF2B5EF4-FFF2-40B4-BE49-F238E27FC236}">
                  <a16:creationId xmlns:a16="http://schemas.microsoft.com/office/drawing/2014/main" id="{C0AC5FBD-BB51-445A-B1BC-72857BDA7CB6}"/>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es-ES_tradnl" dirty="0"/>
                <a:t>Necesidad</a:t>
              </a:r>
            </a:p>
            <a:p>
              <a:pPr>
                <a:lnSpc>
                  <a:spcPct val="85000"/>
                </a:lnSpc>
                <a:defRPr sz="1600">
                  <a:solidFill>
                    <a:schemeClr val="tx2"/>
                  </a:solidFill>
                </a:defRPr>
              </a:pPr>
              <a:r>
                <a:rPr lang="es-ES_tradnl" dirty="0"/>
                <a:t>El objetivo de cada Estilo</a:t>
              </a:r>
            </a:p>
          </p:txBody>
        </p:sp>
        <p:sp>
          <p:nvSpPr>
            <p:cNvPr id="12" name="Rectangle 11">
              <a:extLst>
                <a:ext uri="{FF2B5EF4-FFF2-40B4-BE49-F238E27FC236}">
                  <a16:creationId xmlns:a16="http://schemas.microsoft.com/office/drawing/2014/main" id="{ED650A53-552E-44C8-B950-23CBB872AACD}"/>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0" rIns="45720" anchor="ctr">
              <a:noAutofit/>
            </a:bodyPr>
            <a:lstStyle/>
            <a:p>
              <a:pPr>
                <a:lnSpc>
                  <a:spcPct val="85000"/>
                </a:lnSpc>
                <a:defRPr>
                  <a:solidFill>
                    <a:schemeClr val="tx2"/>
                  </a:solidFill>
                </a:defRPr>
              </a:pPr>
              <a:r>
                <a:rPr lang="es-ES_tradnl" sz="2000"/>
                <a:t>Orientación</a:t>
              </a:r>
              <a:br>
                <a:rPr lang="es-ES_tradnl" sz="2000">
                  <a:solidFill>
                    <a:schemeClr val="tx2"/>
                  </a:solidFill>
                </a:rPr>
              </a:br>
              <a:r>
                <a:rPr lang="es-ES_tradnl" sz="1600"/>
                <a:t>El comportamiento común que se utiliza para satisfacer la necesidad</a:t>
              </a:r>
              <a:endParaRPr lang="es-ES_tradnl" sz="1600" dirty="0"/>
            </a:p>
          </p:txBody>
        </p:sp>
      </p:grpSp>
      <p:sp>
        <p:nvSpPr>
          <p:cNvPr id="17" name="Oval 16">
            <a:extLst>
              <a:ext uri="{FF2B5EF4-FFF2-40B4-BE49-F238E27FC236}">
                <a16:creationId xmlns:a16="http://schemas.microsoft.com/office/drawing/2014/main" id="{B83785F0-1EEC-408A-BD77-B3C132010890}"/>
              </a:ext>
            </a:extLst>
          </p:cNvPr>
          <p:cNvSpPr/>
          <p:nvPr/>
        </p:nvSpPr>
        <p:spPr bwMode="gray">
          <a:xfrm>
            <a:off x="551768" y="2680398"/>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18" name="Oval 17">
            <a:extLst>
              <a:ext uri="{FF2B5EF4-FFF2-40B4-BE49-F238E27FC236}">
                <a16:creationId xmlns:a16="http://schemas.microsoft.com/office/drawing/2014/main" id="{8303CC9F-09F2-431D-A0D8-8AA585253AF0}"/>
              </a:ext>
            </a:extLst>
          </p:cNvPr>
          <p:cNvSpPr/>
          <p:nvPr/>
        </p:nvSpPr>
        <p:spPr bwMode="gray">
          <a:xfrm>
            <a:off x="551768" y="4326390"/>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19" name="Oval 18">
            <a:extLst>
              <a:ext uri="{FF2B5EF4-FFF2-40B4-BE49-F238E27FC236}">
                <a16:creationId xmlns:a16="http://schemas.microsoft.com/office/drawing/2014/main" id="{5CB54A0A-5BB3-4CD6-A501-EAF79105EAC7}"/>
              </a:ext>
            </a:extLst>
          </p:cNvPr>
          <p:cNvSpPr/>
          <p:nvPr/>
        </p:nvSpPr>
        <p:spPr bwMode="gray">
          <a:xfrm>
            <a:off x="6431868" y="2678565"/>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pic>
        <p:nvPicPr>
          <p:cNvPr id="6" name="Picture 5" descr="Icon  Description automatically generated">
            <a:extLst>
              <a:ext uri="{FF2B5EF4-FFF2-40B4-BE49-F238E27FC236}">
                <a16:creationId xmlns:a16="http://schemas.microsoft.com/office/drawing/2014/main" id="{266AF39A-097F-D04C-B325-8114F43751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495" y="2778155"/>
            <a:ext cx="314825" cy="419767"/>
          </a:xfrm>
          <a:prstGeom prst="rect">
            <a:avLst/>
          </a:prstGeom>
        </p:spPr>
      </p:pic>
      <p:pic>
        <p:nvPicPr>
          <p:cNvPr id="8" name="Picture 7" descr="Icon  Description automatically generated">
            <a:extLst>
              <a:ext uri="{FF2B5EF4-FFF2-40B4-BE49-F238E27FC236}">
                <a16:creationId xmlns:a16="http://schemas.microsoft.com/office/drawing/2014/main" id="{F916E8B8-F798-A948-B456-E24AE9F5CD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8417" y="2765242"/>
            <a:ext cx="399095" cy="470842"/>
          </a:xfrm>
          <a:prstGeom prst="rect">
            <a:avLst/>
          </a:prstGeom>
        </p:spPr>
      </p:pic>
      <p:pic>
        <p:nvPicPr>
          <p:cNvPr id="15" name="Picture 14" descr="Icon  Description automatically generated">
            <a:extLst>
              <a:ext uri="{FF2B5EF4-FFF2-40B4-BE49-F238E27FC236}">
                <a16:creationId xmlns:a16="http://schemas.microsoft.com/office/drawing/2014/main" id="{04B0E857-EA29-DB44-8BB0-339E9D3B2A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335" y="4448626"/>
            <a:ext cx="416425" cy="416425"/>
          </a:xfrm>
          <a:prstGeom prst="rect">
            <a:avLst/>
          </a:prstGeom>
        </p:spPr>
      </p:pic>
    </p:spTree>
    <p:extLst>
      <p:ext uri="{BB962C8B-B14F-4D97-AF65-F5344CB8AC3E}">
        <p14:creationId xmlns:p14="http://schemas.microsoft.com/office/powerpoint/2010/main" val="553305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228600"/>
            <a:ext cx="3687763" cy="1995488"/>
          </a:xfrm>
        </p:spPr>
        <p:txBody>
          <a:bodyPr wrap="square">
            <a:noAutofit/>
          </a:bodyPr>
          <a:lstStyle/>
          <a:p>
            <a:r>
              <a:rPr lang="es-ES_tradnl"/>
              <a:t>SOCIAL STYLE </a:t>
            </a:r>
            <a:br>
              <a:rPr lang="es-ES_tradnl"/>
            </a:br>
            <a:r>
              <a:rPr lang="es-ES_tradnl"/>
              <a:t>Características clave</a:t>
            </a:r>
            <a:endParaRPr lang="es-ES_tradnl"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es-ES_tradnl"/>
              <a:t> </a:t>
            </a:r>
            <a:endParaRPr lang="es-ES_tradnl"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a:p>
            <a:pPr algn="l"/>
            <a:endParaRPr lang="es-ES_tradnl"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s-ES_tradnl" smtClean="0"/>
              <a:t>22</a:t>
            </a:fld>
            <a:endParaRPr lang="es-ES_tradnl"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sz="1600"/>
              <a:t>Controla</a:t>
            </a:r>
            <a:endParaRPr lang="es-ES_tradnl" sz="1600"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868949" y="53641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sz="1600"/>
              <a:t>Demuestra emociones</a:t>
            </a:r>
            <a:endParaRPr lang="es-ES_tradnl" sz="1600" dirty="0"/>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ES_tradnl" sz="1600" dirty="0"/>
              <a:t>Pregunta</a:t>
            </a:r>
            <a:endParaRPr lang="es-ES_tradnl" dirty="0"/>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ES_tradnl" sz="1600" dirty="0"/>
              <a:t>Dice</a:t>
            </a:r>
            <a:endParaRPr lang="es-ES_tradnl" dirty="0"/>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942390" y="1352344"/>
            <a:ext cx="2676564"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es-ES_tradnl" sz="1600" dirty="0"/>
              <a:t>Analítico</a:t>
            </a:r>
            <a:br>
              <a:rPr lang="es-ES_tradnl" sz="1600" dirty="0">
                <a:solidFill>
                  <a:schemeClr val="tx2"/>
                </a:solidFill>
                <a:latin typeface="Arial Black" panose="020B0A04020102020204" pitchFamily="34" charset="0"/>
              </a:rPr>
            </a:br>
            <a:endParaRPr lang="es-ES_tradnl" sz="1600" dirty="0">
              <a:solidFill>
                <a:schemeClr val="tx2"/>
              </a:solidFill>
              <a:latin typeface="Arial Black" panose="020B0A04020102020204" pitchFamily="34" charset="0"/>
            </a:endParaRPr>
          </a:p>
          <a:p>
            <a:pPr algn="r">
              <a:lnSpc>
                <a:spcPct val="85000"/>
              </a:lnSpc>
            </a:pPr>
            <a:r>
              <a:rPr lang="es-ES_tradnl" sz="1600" b="1" dirty="0">
                <a:solidFill>
                  <a:schemeClr val="accent6"/>
                </a:solidFill>
              </a:rPr>
              <a:t>Necesidad: </a:t>
            </a:r>
            <a:r>
              <a:rPr lang="es-ES_tradnl" sz="1600" dirty="0">
                <a:solidFill>
                  <a:schemeClr val="tx2"/>
                </a:solidFill>
              </a:rPr>
              <a:t>Estar en lo cierto</a:t>
            </a:r>
            <a:endParaRPr lang="es-ES_tradnl" sz="1600" b="1" dirty="0">
              <a:solidFill>
                <a:schemeClr val="tx2"/>
              </a:solidFill>
            </a:endParaRPr>
          </a:p>
          <a:p>
            <a:pPr algn="r">
              <a:lnSpc>
                <a:spcPct val="85000"/>
              </a:lnSpc>
            </a:pPr>
            <a:r>
              <a:rPr lang="es-ES_tradnl" sz="1600" b="1" dirty="0">
                <a:solidFill>
                  <a:schemeClr val="accent6"/>
                </a:solidFill>
              </a:rPr>
              <a:t>Orientación:</a:t>
            </a:r>
            <a:r>
              <a:rPr lang="es-ES_tradnl" sz="1600" dirty="0">
                <a:solidFill>
                  <a:schemeClr val="accent6"/>
                </a:solidFill>
              </a:rPr>
              <a:t> </a:t>
            </a:r>
            <a:r>
              <a:rPr lang="es-ES_tradnl" sz="1600" dirty="0">
                <a:solidFill>
                  <a:schemeClr val="tx2"/>
                </a:solidFill>
              </a:rPr>
              <a:t>Pensar</a:t>
            </a:r>
          </a:p>
          <a:p>
            <a:pPr algn="r">
              <a:lnSpc>
                <a:spcPct val="85000"/>
              </a:lnSpc>
            </a:pPr>
            <a:r>
              <a:rPr lang="es-ES_tradnl" sz="1600" b="1" dirty="0">
                <a:solidFill>
                  <a:schemeClr val="accent6"/>
                </a:solidFill>
              </a:rPr>
              <a:t>Acción de crecimiento:</a:t>
            </a:r>
            <a:r>
              <a:rPr lang="es-ES_tradnl" sz="1600" dirty="0">
                <a:solidFill>
                  <a:schemeClr val="accent6"/>
                </a:solidFill>
              </a:rPr>
              <a:t> </a:t>
            </a:r>
            <a:r>
              <a:rPr lang="es-ES_tradnl" sz="1600" dirty="0">
                <a:solidFill>
                  <a:schemeClr val="tx2"/>
                </a:solidFill>
              </a:rPr>
              <a:t>Expresar</a:t>
            </a:r>
          </a:p>
          <a:p>
            <a:pPr algn="r">
              <a:lnSpc>
                <a:spcPct val="85000"/>
              </a:lnSpc>
              <a:defRPr sz="1600">
                <a:solidFill>
                  <a:schemeClr val="tx2"/>
                </a:solidFill>
              </a:defRPr>
            </a:pPr>
            <a:r>
              <a:rPr lang="es-ES_tradnl" sz="1400" dirty="0"/>
              <a:t>  </a:t>
            </a:r>
          </a:p>
          <a:p>
            <a:pPr>
              <a:lnSpc>
                <a:spcPct val="85000"/>
              </a:lnSpc>
            </a:pPr>
            <a:endParaRPr lang="es-ES_tradnl" sz="12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ES_tradnl"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ES_tradnl"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ES_tradnl"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ES_tradnl"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942390" y="3598822"/>
            <a:ext cx="2676564"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es-ES_tradnl" sz="1600" dirty="0"/>
              <a:t>Afable</a:t>
            </a:r>
          </a:p>
          <a:p>
            <a:pPr algn="r">
              <a:lnSpc>
                <a:spcPct val="85000"/>
              </a:lnSpc>
            </a:pPr>
            <a:endParaRPr lang="es-ES_tradnl" sz="1600" dirty="0">
              <a:solidFill>
                <a:schemeClr val="tx2"/>
              </a:solidFill>
              <a:latin typeface="Arial Black" panose="020B0A04020102020204" pitchFamily="34" charset="0"/>
            </a:endParaRPr>
          </a:p>
          <a:p>
            <a:pPr algn="r">
              <a:lnSpc>
                <a:spcPct val="85000"/>
              </a:lnSpc>
            </a:pPr>
            <a:r>
              <a:rPr lang="es-ES_tradnl" sz="1600" b="1" dirty="0">
                <a:solidFill>
                  <a:schemeClr val="accent6"/>
                </a:solidFill>
              </a:rPr>
              <a:t>Necesidad:</a:t>
            </a:r>
            <a:r>
              <a:rPr lang="es-ES_tradnl" sz="1600" dirty="0">
                <a:solidFill>
                  <a:schemeClr val="accent6"/>
                </a:solidFill>
              </a:rPr>
              <a:t> </a:t>
            </a:r>
            <a:r>
              <a:rPr lang="es-ES_tradnl" sz="1600" dirty="0">
                <a:solidFill>
                  <a:schemeClr val="tx2"/>
                </a:solidFill>
              </a:rPr>
              <a:t>Seguridad personal</a:t>
            </a:r>
          </a:p>
          <a:p>
            <a:pPr algn="r">
              <a:lnSpc>
                <a:spcPct val="85000"/>
              </a:lnSpc>
            </a:pPr>
            <a:r>
              <a:rPr lang="es-ES_tradnl" sz="1600" b="1" dirty="0">
                <a:solidFill>
                  <a:schemeClr val="accent6"/>
                </a:solidFill>
              </a:rPr>
              <a:t>Orientación:</a:t>
            </a:r>
            <a:r>
              <a:rPr lang="es-ES_tradnl" sz="1600" dirty="0">
                <a:solidFill>
                  <a:schemeClr val="accent6"/>
                </a:solidFill>
              </a:rPr>
              <a:t> </a:t>
            </a:r>
            <a:r>
              <a:rPr lang="es-ES_tradnl" sz="1600" dirty="0">
                <a:solidFill>
                  <a:schemeClr val="tx2"/>
                </a:solidFill>
              </a:rPr>
              <a:t>Relaciones</a:t>
            </a:r>
          </a:p>
          <a:p>
            <a:pPr algn="r">
              <a:lnSpc>
                <a:spcPct val="85000"/>
              </a:lnSpc>
            </a:pPr>
            <a:r>
              <a:rPr lang="es-ES_tradnl" sz="1600" b="1" dirty="0">
                <a:solidFill>
                  <a:schemeClr val="accent6"/>
                </a:solidFill>
              </a:rPr>
              <a:t>Acción de crecimiento:</a:t>
            </a:r>
            <a:r>
              <a:rPr lang="es-ES_tradnl" sz="1600" dirty="0">
                <a:solidFill>
                  <a:schemeClr val="accent6"/>
                </a:solidFill>
              </a:rPr>
              <a:t> </a:t>
            </a:r>
            <a:r>
              <a:rPr lang="es-ES_tradnl" sz="1600" dirty="0">
                <a:solidFill>
                  <a:schemeClr val="tx2"/>
                </a:solidFill>
              </a:rPr>
              <a:t>Iniciar</a:t>
            </a:r>
          </a:p>
          <a:p>
            <a:pPr>
              <a:lnSpc>
                <a:spcPct val="85000"/>
              </a:lnSpc>
            </a:pPr>
            <a:endParaRPr lang="es-ES_tradnl" sz="1600"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3" y="1352344"/>
            <a:ext cx="2679192"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es-ES_tradnl" sz="1600" dirty="0"/>
              <a:t>Motivador</a:t>
            </a:r>
          </a:p>
          <a:p>
            <a:pPr>
              <a:lnSpc>
                <a:spcPct val="85000"/>
              </a:lnSpc>
            </a:pPr>
            <a:endParaRPr lang="es-ES_tradnl" sz="1600" dirty="0">
              <a:solidFill>
                <a:schemeClr val="tx2"/>
              </a:solidFill>
              <a:latin typeface="Arial Black" panose="020B0A04020102020204" pitchFamily="34" charset="0"/>
            </a:endParaRPr>
          </a:p>
          <a:p>
            <a:pPr>
              <a:lnSpc>
                <a:spcPct val="85000"/>
              </a:lnSpc>
            </a:pPr>
            <a:r>
              <a:rPr lang="es-ES_tradnl" sz="1600" b="1" dirty="0">
                <a:solidFill>
                  <a:schemeClr val="accent6"/>
                </a:solidFill>
              </a:rPr>
              <a:t>Necesidad:</a:t>
            </a:r>
            <a:r>
              <a:rPr lang="es-ES_tradnl" sz="1600" dirty="0">
                <a:solidFill>
                  <a:schemeClr val="accent6"/>
                </a:solidFill>
              </a:rPr>
              <a:t> </a:t>
            </a:r>
            <a:r>
              <a:rPr lang="es-ES_tradnl" sz="1600" dirty="0">
                <a:solidFill>
                  <a:schemeClr val="tx2"/>
                </a:solidFill>
              </a:rPr>
              <a:t>Resultados</a:t>
            </a:r>
          </a:p>
          <a:p>
            <a:pPr>
              <a:lnSpc>
                <a:spcPct val="85000"/>
              </a:lnSpc>
            </a:pPr>
            <a:r>
              <a:rPr lang="es-ES_tradnl" sz="1600" b="1" dirty="0">
                <a:solidFill>
                  <a:schemeClr val="accent6"/>
                </a:solidFill>
              </a:rPr>
              <a:t>Orientación:</a:t>
            </a:r>
            <a:r>
              <a:rPr lang="es-ES_tradnl" sz="1600" dirty="0">
                <a:solidFill>
                  <a:schemeClr val="accent6"/>
                </a:solidFill>
              </a:rPr>
              <a:t> </a:t>
            </a:r>
            <a:r>
              <a:rPr lang="es-ES_tradnl" sz="1600" dirty="0">
                <a:solidFill>
                  <a:schemeClr val="tx2"/>
                </a:solidFill>
              </a:rPr>
              <a:t>Acción</a:t>
            </a:r>
            <a:endParaRPr lang="es-ES_tradnl" sz="1600" b="1" dirty="0">
              <a:solidFill>
                <a:schemeClr val="tx2"/>
              </a:solidFill>
            </a:endParaRPr>
          </a:p>
          <a:p>
            <a:pPr>
              <a:lnSpc>
                <a:spcPct val="85000"/>
              </a:lnSpc>
            </a:pPr>
            <a:r>
              <a:rPr lang="es-ES_tradnl" sz="1600" b="1" dirty="0">
                <a:solidFill>
                  <a:schemeClr val="accent6"/>
                </a:solidFill>
              </a:rPr>
              <a:t>Acción de crecimiento:</a:t>
            </a:r>
            <a:r>
              <a:rPr lang="es-ES_tradnl" sz="1600" dirty="0">
                <a:solidFill>
                  <a:schemeClr val="accent6"/>
                </a:solidFill>
              </a:rPr>
              <a:t> </a:t>
            </a:r>
            <a:r>
              <a:rPr lang="es-ES_tradnl" sz="1600" dirty="0">
                <a:solidFill>
                  <a:schemeClr val="tx2"/>
                </a:solidFill>
              </a:rPr>
              <a:t>Escuchar</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3" y="3598822"/>
            <a:ext cx="2679192"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es-ES_tradnl" sz="1600" dirty="0"/>
              <a:t>Expresivo</a:t>
            </a:r>
          </a:p>
          <a:p>
            <a:pPr>
              <a:lnSpc>
                <a:spcPct val="85000"/>
              </a:lnSpc>
            </a:pPr>
            <a:endParaRPr lang="es-ES_tradnl" sz="1600" dirty="0">
              <a:solidFill>
                <a:schemeClr val="tx2"/>
              </a:solidFill>
              <a:latin typeface="Arial Black" panose="020B0A04020102020204" pitchFamily="34" charset="0"/>
            </a:endParaRPr>
          </a:p>
          <a:p>
            <a:pPr>
              <a:lnSpc>
                <a:spcPct val="85000"/>
              </a:lnSpc>
            </a:pPr>
            <a:r>
              <a:rPr lang="es-ES_tradnl" sz="1600" b="1" dirty="0">
                <a:solidFill>
                  <a:schemeClr val="accent6"/>
                </a:solidFill>
              </a:rPr>
              <a:t>Necesidad:</a:t>
            </a:r>
            <a:r>
              <a:rPr lang="es-ES_tradnl" sz="1600" dirty="0">
                <a:solidFill>
                  <a:schemeClr val="accent6"/>
                </a:solidFill>
              </a:rPr>
              <a:t> </a:t>
            </a:r>
            <a:r>
              <a:rPr lang="es-ES_tradnl" sz="1600" dirty="0">
                <a:solidFill>
                  <a:schemeClr val="tx2"/>
                </a:solidFill>
              </a:rPr>
              <a:t>Aprobación personal</a:t>
            </a:r>
          </a:p>
          <a:p>
            <a:pPr>
              <a:lnSpc>
                <a:spcPct val="85000"/>
              </a:lnSpc>
            </a:pPr>
            <a:r>
              <a:rPr lang="es-ES_tradnl" sz="1600" b="1" dirty="0">
                <a:solidFill>
                  <a:schemeClr val="accent6"/>
                </a:solidFill>
              </a:rPr>
              <a:t>Orientación:</a:t>
            </a:r>
            <a:r>
              <a:rPr lang="es-ES_tradnl" sz="1600" dirty="0">
                <a:solidFill>
                  <a:schemeClr val="accent6"/>
                </a:solidFill>
              </a:rPr>
              <a:t> </a:t>
            </a:r>
            <a:r>
              <a:rPr lang="es-ES_tradnl" sz="1600" dirty="0">
                <a:solidFill>
                  <a:schemeClr val="tx2"/>
                </a:solidFill>
              </a:rPr>
              <a:t>Espontaneidad</a:t>
            </a:r>
          </a:p>
          <a:p>
            <a:pPr>
              <a:lnSpc>
                <a:spcPct val="85000"/>
              </a:lnSpc>
            </a:pPr>
            <a:r>
              <a:rPr lang="es-ES_tradnl" sz="1600" b="1" dirty="0">
                <a:solidFill>
                  <a:schemeClr val="accent6"/>
                </a:solidFill>
              </a:rPr>
              <a:t>Acción de crecimiento:</a:t>
            </a:r>
            <a:r>
              <a:rPr lang="es-ES_tradnl" sz="1600" dirty="0">
                <a:solidFill>
                  <a:schemeClr val="accent6"/>
                </a:solidFill>
              </a:rPr>
              <a:t> </a:t>
            </a:r>
            <a:r>
              <a:rPr lang="es-ES_tradnl" sz="1600" dirty="0">
                <a:solidFill>
                  <a:schemeClr val="tx2"/>
                </a:solidFill>
              </a:rPr>
              <a:t>Comprobar</a:t>
            </a:r>
          </a:p>
        </p:txBody>
      </p:sp>
    </p:spTree>
    <p:extLst>
      <p:ext uri="{BB962C8B-B14F-4D97-AF65-F5344CB8AC3E}">
        <p14:creationId xmlns:p14="http://schemas.microsoft.com/office/powerpoint/2010/main" val="3083087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2">
                                            <p:txEl>
                                              <p:pRg st="3" end="3"/>
                                            </p:txEl>
                                          </p:spTgt>
                                        </p:tgtEl>
                                        <p:attrNameLst>
                                          <p:attrName>style.opacity</p:attrName>
                                        </p:attrNameLst>
                                      </p:cBhvr>
                                      <p:to>
                                        <p:strVal val="0.25"/>
                                      </p:to>
                                    </p:set>
                                    <p:animEffect filter="image" prLst="opacity: 0.25">
                                      <p:cBhvr rctx="IE">
                                        <p:cTn id="10" dur="indefinite"/>
                                        <p:tgtEl>
                                          <p:spTgt spid="32">
                                            <p:txEl>
                                              <p:pRg st="3" end="3"/>
                                            </p:txEl>
                                          </p:spTgt>
                                        </p:tgtEl>
                                      </p:cBhvr>
                                    </p:animEffect>
                                  </p:childTnLst>
                                </p:cTn>
                              </p:par>
                              <p:par>
                                <p:cTn id="11" presetID="9" presetClass="emph" presetSubtype="0" nodeType="withEffect">
                                  <p:stCondLst>
                                    <p:cond delay="0"/>
                                  </p:stCondLst>
                                  <p:childTnLst>
                                    <p:set>
                                      <p:cBhvr>
                                        <p:cTn id="12" dur="indefinite"/>
                                        <p:tgtEl>
                                          <p:spTgt spid="32">
                                            <p:txEl>
                                              <p:pRg st="4" end="4"/>
                                            </p:txEl>
                                          </p:spTgt>
                                        </p:tgtEl>
                                        <p:attrNameLst>
                                          <p:attrName>style.opacity</p:attrName>
                                        </p:attrNameLst>
                                      </p:cBhvr>
                                      <p:to>
                                        <p:strVal val="0.25"/>
                                      </p:to>
                                    </p:set>
                                    <p:animEffect filter="image" prLst="opacity: 0.25">
                                      <p:cBhvr rctx="IE">
                                        <p:cTn id="13" dur="indefinite"/>
                                        <p:tgtEl>
                                          <p:spTgt spid="32">
                                            <p:txEl>
                                              <p:pRg st="4" end="4"/>
                                            </p:txEl>
                                          </p:spTgt>
                                        </p:tgtEl>
                                      </p:cBhvr>
                                    </p:animEffect>
                                  </p:childTnLst>
                                </p:cTn>
                              </p:par>
                              <p:par>
                                <p:cTn id="14" presetID="9" presetClass="emph" presetSubtype="0" nodeType="withEffect">
                                  <p:stCondLst>
                                    <p:cond delay="0"/>
                                  </p:stCondLst>
                                  <p:childTnLst>
                                    <p:set>
                                      <p:cBhvr>
                                        <p:cTn id="15" dur="indefinite"/>
                                        <p:tgtEl>
                                          <p:spTgt spid="33">
                                            <p:txEl>
                                              <p:pRg st="2" end="2"/>
                                            </p:txEl>
                                          </p:spTgt>
                                        </p:tgtEl>
                                        <p:attrNameLst>
                                          <p:attrName>style.opacity</p:attrName>
                                        </p:attrNameLst>
                                      </p:cBhvr>
                                      <p:to>
                                        <p:strVal val="0.25"/>
                                      </p:to>
                                    </p:set>
                                    <p:animEffect filter="image" prLst="opacity: 0.25">
                                      <p:cBhvr rctx="IE">
                                        <p:cTn id="16" dur="indefinite"/>
                                        <p:tgtEl>
                                          <p:spTgt spid="33">
                                            <p:txEl>
                                              <p:pRg st="2" end="2"/>
                                            </p:txEl>
                                          </p:spTgt>
                                        </p:tgtEl>
                                      </p:cBhvr>
                                    </p:animEffect>
                                  </p:childTnLst>
                                </p:cTn>
                              </p:par>
                              <p:par>
                                <p:cTn id="17" presetID="9" presetClass="emph" presetSubtype="0" nodeType="withEffect">
                                  <p:stCondLst>
                                    <p:cond delay="0"/>
                                  </p:stCondLst>
                                  <p:childTnLst>
                                    <p:set>
                                      <p:cBhvr>
                                        <p:cTn id="18" dur="indefinite"/>
                                        <p:tgtEl>
                                          <p:spTgt spid="33">
                                            <p:txEl>
                                              <p:pRg st="3" end="3"/>
                                            </p:txEl>
                                          </p:spTgt>
                                        </p:tgtEl>
                                        <p:attrNameLst>
                                          <p:attrName>style.opacity</p:attrName>
                                        </p:attrNameLst>
                                      </p:cBhvr>
                                      <p:to>
                                        <p:strVal val="0.25"/>
                                      </p:to>
                                    </p:set>
                                    <p:animEffect filter="image" prLst="opacity: 0.25">
                                      <p:cBhvr rctx="IE">
                                        <p:cTn id="19" dur="indefinite"/>
                                        <p:tgtEl>
                                          <p:spTgt spid="33">
                                            <p:txEl>
                                              <p:pRg st="3" end="3"/>
                                            </p:txEl>
                                          </p:spTgt>
                                        </p:tgtEl>
                                      </p:cBhvr>
                                    </p:animEffect>
                                  </p:childTnLst>
                                </p:cTn>
                              </p:par>
                              <p:par>
                                <p:cTn id="20" presetID="9" presetClass="emph" presetSubtype="0" nodeType="withEffect">
                                  <p:stCondLst>
                                    <p:cond delay="0"/>
                                  </p:stCondLst>
                                  <p:childTnLst>
                                    <p:set>
                                      <p:cBhvr>
                                        <p:cTn id="21" dur="indefinite"/>
                                        <p:tgtEl>
                                          <p:spTgt spid="33">
                                            <p:txEl>
                                              <p:pRg st="4" end="4"/>
                                            </p:txEl>
                                          </p:spTgt>
                                        </p:tgtEl>
                                        <p:attrNameLst>
                                          <p:attrName>style.opacity</p:attrName>
                                        </p:attrNameLst>
                                      </p:cBhvr>
                                      <p:to>
                                        <p:strVal val="0.25"/>
                                      </p:to>
                                    </p:set>
                                    <p:animEffect filter="image" prLst="opacity: 0.25">
                                      <p:cBhvr rctx="IE">
                                        <p:cTn id="22" dur="indefinite"/>
                                        <p:tgtEl>
                                          <p:spTgt spid="33">
                                            <p:txEl>
                                              <p:pRg st="4" end="4"/>
                                            </p:txEl>
                                          </p:spTgt>
                                        </p:tgtEl>
                                      </p:cBhvr>
                                    </p:animEffect>
                                  </p:childTnLst>
                                </p:cTn>
                              </p:par>
                              <p:par>
                                <p:cTn id="23" presetID="9" presetClass="emph" presetSubtype="0" nodeType="withEffect">
                                  <p:stCondLst>
                                    <p:cond delay="0"/>
                                  </p:stCondLst>
                                  <p:childTnLst>
                                    <p:set>
                                      <p:cBhvr>
                                        <p:cTn id="24" dur="indefinite"/>
                                        <p:tgtEl>
                                          <p:spTgt spid="31">
                                            <p:txEl>
                                              <p:pRg st="2" end="2"/>
                                            </p:txEl>
                                          </p:spTgt>
                                        </p:tgtEl>
                                        <p:attrNameLst>
                                          <p:attrName>style.opacity</p:attrName>
                                        </p:attrNameLst>
                                      </p:cBhvr>
                                      <p:to>
                                        <p:strVal val="0.25"/>
                                      </p:to>
                                    </p:set>
                                    <p:animEffect filter="image" prLst="opacity: 0.25">
                                      <p:cBhvr rctx="IE">
                                        <p:cTn id="25" dur="indefinite"/>
                                        <p:tgtEl>
                                          <p:spTgt spid="31">
                                            <p:txEl>
                                              <p:pRg st="2" end="2"/>
                                            </p:txEl>
                                          </p:spTgt>
                                        </p:tgtEl>
                                      </p:cBhvr>
                                    </p:animEffect>
                                  </p:childTnLst>
                                </p:cTn>
                              </p:par>
                              <p:par>
                                <p:cTn id="26" presetID="9" presetClass="emph" presetSubtype="0" nodeType="withEffect">
                                  <p:stCondLst>
                                    <p:cond delay="0"/>
                                  </p:stCondLst>
                                  <p:childTnLst>
                                    <p:set>
                                      <p:cBhvr>
                                        <p:cTn id="27" dur="indefinite"/>
                                        <p:tgtEl>
                                          <p:spTgt spid="31">
                                            <p:txEl>
                                              <p:pRg st="3" end="3"/>
                                            </p:txEl>
                                          </p:spTgt>
                                        </p:tgtEl>
                                        <p:attrNameLst>
                                          <p:attrName>style.opacity</p:attrName>
                                        </p:attrNameLst>
                                      </p:cBhvr>
                                      <p:to>
                                        <p:strVal val="0.25"/>
                                      </p:to>
                                    </p:set>
                                    <p:animEffect filter="image" prLst="opacity: 0.25">
                                      <p:cBhvr rctx="IE">
                                        <p:cTn id="28" dur="indefinite"/>
                                        <p:tgtEl>
                                          <p:spTgt spid="31">
                                            <p:txEl>
                                              <p:pRg st="3" end="3"/>
                                            </p:txEl>
                                          </p:spTgt>
                                        </p:tgtEl>
                                      </p:cBhvr>
                                    </p:animEffect>
                                  </p:childTnLst>
                                </p:cTn>
                              </p:par>
                              <p:par>
                                <p:cTn id="29" presetID="9" presetClass="emph" presetSubtype="0" nodeType="withEffect">
                                  <p:stCondLst>
                                    <p:cond delay="0"/>
                                  </p:stCondLst>
                                  <p:childTnLst>
                                    <p:set>
                                      <p:cBhvr>
                                        <p:cTn id="30" dur="indefinite"/>
                                        <p:tgtEl>
                                          <p:spTgt spid="31">
                                            <p:txEl>
                                              <p:pRg st="4" end="4"/>
                                            </p:txEl>
                                          </p:spTgt>
                                        </p:tgtEl>
                                        <p:attrNameLst>
                                          <p:attrName>style.opacity</p:attrName>
                                        </p:attrNameLst>
                                      </p:cBhvr>
                                      <p:to>
                                        <p:strVal val="0.25"/>
                                      </p:to>
                                    </p:set>
                                    <p:animEffect filter="image" prLst="opacity: 0.25">
                                      <p:cBhvr rctx="IE">
                                        <p:cTn id="31" dur="indefinite"/>
                                        <p:tgtEl>
                                          <p:spTgt spid="31">
                                            <p:txEl>
                                              <p:pRg st="4" end="4"/>
                                            </p:txEl>
                                          </p:spTgt>
                                        </p:tgtEl>
                                      </p:cBhvr>
                                    </p:animEffect>
                                  </p:childTnLst>
                                </p:cTn>
                              </p:par>
                              <p:par>
                                <p:cTn id="32" presetID="9" presetClass="emph" presetSubtype="0" nodeType="withEffect">
                                  <p:stCondLst>
                                    <p:cond delay="0"/>
                                  </p:stCondLst>
                                  <p:childTnLst>
                                    <p:set>
                                      <p:cBhvr>
                                        <p:cTn id="33" dur="indefinite"/>
                                        <p:tgtEl>
                                          <p:spTgt spid="18">
                                            <p:txEl>
                                              <p:pRg st="1" end="1"/>
                                            </p:txEl>
                                          </p:spTgt>
                                        </p:tgtEl>
                                        <p:attrNameLst>
                                          <p:attrName>style.opacity</p:attrName>
                                        </p:attrNameLst>
                                      </p:cBhvr>
                                      <p:to>
                                        <p:strVal val="0.25"/>
                                      </p:to>
                                    </p:set>
                                    <p:animEffect filter="image" prLst="opacity: 0.25">
                                      <p:cBhvr rctx="IE">
                                        <p:cTn id="34" dur="indefinite"/>
                                        <p:tgtEl>
                                          <p:spTgt spid="18">
                                            <p:txEl>
                                              <p:pRg st="1" end="1"/>
                                            </p:txEl>
                                          </p:spTgt>
                                        </p:tgtEl>
                                      </p:cBhvr>
                                    </p:animEffect>
                                  </p:childTnLst>
                                </p:cTn>
                              </p:par>
                              <p:par>
                                <p:cTn id="35" presetID="9" presetClass="emph" presetSubtype="0" nodeType="withEffect">
                                  <p:stCondLst>
                                    <p:cond delay="0"/>
                                  </p:stCondLst>
                                  <p:childTnLst>
                                    <p:set>
                                      <p:cBhvr>
                                        <p:cTn id="36" dur="indefinite"/>
                                        <p:tgtEl>
                                          <p:spTgt spid="18">
                                            <p:txEl>
                                              <p:pRg st="2" end="2"/>
                                            </p:txEl>
                                          </p:spTgt>
                                        </p:tgtEl>
                                        <p:attrNameLst>
                                          <p:attrName>style.opacity</p:attrName>
                                        </p:attrNameLst>
                                      </p:cBhvr>
                                      <p:to>
                                        <p:strVal val="0.25"/>
                                      </p:to>
                                    </p:set>
                                    <p:animEffect filter="image" prLst="opacity: 0.25">
                                      <p:cBhvr rctx="IE">
                                        <p:cTn id="37" dur="indefinite"/>
                                        <p:tgtEl>
                                          <p:spTgt spid="18">
                                            <p:txEl>
                                              <p:pRg st="2" end="2"/>
                                            </p:txEl>
                                          </p:spTgt>
                                        </p:tgtEl>
                                      </p:cBhvr>
                                    </p:animEffect>
                                  </p:childTnLst>
                                </p:cTn>
                              </p:par>
                              <p:par>
                                <p:cTn id="38" presetID="9" presetClass="emph" presetSubtype="0" nodeType="withEffect">
                                  <p:stCondLst>
                                    <p:cond delay="0"/>
                                  </p:stCondLst>
                                  <p:childTnLst>
                                    <p:set>
                                      <p:cBhvr>
                                        <p:cTn id="39" dur="indefinite"/>
                                        <p:tgtEl>
                                          <p:spTgt spid="18">
                                            <p:txEl>
                                              <p:pRg st="3" end="3"/>
                                            </p:txEl>
                                          </p:spTgt>
                                        </p:tgtEl>
                                        <p:attrNameLst>
                                          <p:attrName>style.opacity</p:attrName>
                                        </p:attrNameLst>
                                      </p:cBhvr>
                                      <p:to>
                                        <p:strVal val="0.25"/>
                                      </p:to>
                                    </p:set>
                                    <p:animEffect filter="image" prLst="opacity: 0.25">
                                      <p:cBhvr rctx="IE">
                                        <p:cTn id="40" dur="indefinite"/>
                                        <p:tgtEl>
                                          <p:spTgt spid="18">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mph" presetSubtype="0" grpId="0" nodeType="clickEffect">
                                  <p:stCondLst>
                                    <p:cond delay="0"/>
                                  </p:stCondLst>
                                  <p:childTnLst>
                                    <p:set>
                                      <p:cBhvr>
                                        <p:cTn id="44" dur="indefinite"/>
                                        <p:tgtEl>
                                          <p:spTgt spid="32">
                                            <p:bg/>
                                          </p:spTgt>
                                        </p:tgtEl>
                                        <p:attrNameLst>
                                          <p:attrName>style.opacity</p:attrName>
                                        </p:attrNameLst>
                                      </p:cBhvr>
                                      <p:to>
                                        <p:strVal val="1"/>
                                      </p:to>
                                    </p:set>
                                    <p:animEffect filter="image" prLst="opacity: 1">
                                      <p:cBhvr rctx="IE">
                                        <p:cTn id="45" dur="indefinite"/>
                                        <p:tgtEl>
                                          <p:spTgt spid="32">
                                            <p:bg/>
                                          </p:spTgt>
                                        </p:tgtEl>
                                      </p:cBhvr>
                                    </p:animEffect>
                                  </p:childTnLst>
                                </p:cTn>
                              </p:par>
                              <p:par>
                                <p:cTn id="46" presetID="9" presetClass="emph" presetSubtype="0" grpId="0" nodeType="withEffect">
                                  <p:stCondLst>
                                    <p:cond delay="0"/>
                                  </p:stCondLst>
                                  <p:childTnLst>
                                    <p:set>
                                      <p:cBhvr>
                                        <p:cTn id="47" dur="indefinite"/>
                                        <p:tgtEl>
                                          <p:spTgt spid="32">
                                            <p:txEl>
                                              <p:pRg st="0" end="0"/>
                                            </p:txEl>
                                          </p:spTgt>
                                        </p:tgtEl>
                                        <p:attrNameLst>
                                          <p:attrName>style.opacity</p:attrName>
                                        </p:attrNameLst>
                                      </p:cBhvr>
                                      <p:to>
                                        <p:strVal val="1"/>
                                      </p:to>
                                    </p:set>
                                    <p:animEffect filter="image" prLst="opacity: 1">
                                      <p:cBhvr rctx="IE">
                                        <p:cTn id="48" dur="indefinite"/>
                                        <p:tgtEl>
                                          <p:spTgt spid="32">
                                            <p:txEl>
                                              <p:pRg st="0" end="0"/>
                                            </p:txEl>
                                          </p:spTgt>
                                        </p:tgtEl>
                                      </p:cBhvr>
                                    </p:animEffect>
                                  </p:childTnLst>
                                </p:cTn>
                              </p:par>
                              <p:par>
                                <p:cTn id="49" presetID="9" presetClass="emph" presetSubtype="0" grpId="0" nodeType="withEffect">
                                  <p:stCondLst>
                                    <p:cond delay="0"/>
                                  </p:stCondLst>
                                  <p:childTnLst>
                                    <p:set>
                                      <p:cBhvr>
                                        <p:cTn id="50" dur="indefinite"/>
                                        <p:tgtEl>
                                          <p:spTgt spid="32">
                                            <p:txEl>
                                              <p:pRg st="2" end="2"/>
                                            </p:txEl>
                                          </p:spTgt>
                                        </p:tgtEl>
                                        <p:attrNameLst>
                                          <p:attrName>style.opacity</p:attrName>
                                        </p:attrNameLst>
                                      </p:cBhvr>
                                      <p:to>
                                        <p:strVal val="1"/>
                                      </p:to>
                                    </p:set>
                                    <p:animEffect filter="image" prLst="opacity: 1">
                                      <p:cBhvr rctx="IE">
                                        <p:cTn id="51" dur="indefinite"/>
                                        <p:tgtEl>
                                          <p:spTgt spid="32">
                                            <p:txEl>
                                              <p:pRg st="2" end="2"/>
                                            </p:txEl>
                                          </p:spTgt>
                                        </p:tgtEl>
                                      </p:cBhvr>
                                    </p:animEffect>
                                  </p:childTnLst>
                                </p:cTn>
                              </p:par>
                              <p:par>
                                <p:cTn id="52" presetID="9" presetClass="emph" presetSubtype="0" grpId="0" nodeType="withEffect">
                                  <p:stCondLst>
                                    <p:cond delay="0"/>
                                  </p:stCondLst>
                                  <p:childTnLst>
                                    <p:set>
                                      <p:cBhvr>
                                        <p:cTn id="53" dur="indefinite"/>
                                        <p:tgtEl>
                                          <p:spTgt spid="32">
                                            <p:txEl>
                                              <p:pRg st="3" end="3"/>
                                            </p:txEl>
                                          </p:spTgt>
                                        </p:tgtEl>
                                        <p:attrNameLst>
                                          <p:attrName>style.opacity</p:attrName>
                                        </p:attrNameLst>
                                      </p:cBhvr>
                                      <p:to>
                                        <p:strVal val="1"/>
                                      </p:to>
                                    </p:set>
                                    <p:animEffect filter="image" prLst="opacity: 1">
                                      <p:cBhvr rctx="IE">
                                        <p:cTn id="54" dur="indefinite"/>
                                        <p:tgtEl>
                                          <p:spTgt spid="32">
                                            <p:txEl>
                                              <p:pRg st="3" end="3"/>
                                            </p:txEl>
                                          </p:spTgt>
                                        </p:tgtEl>
                                      </p:cBhvr>
                                    </p:animEffect>
                                  </p:childTnLst>
                                </p:cTn>
                              </p:par>
                              <p:par>
                                <p:cTn id="55" presetID="9" presetClass="emph" presetSubtype="0" grpId="0" nodeType="withEffect">
                                  <p:stCondLst>
                                    <p:cond delay="0"/>
                                  </p:stCondLst>
                                  <p:childTnLst>
                                    <p:set>
                                      <p:cBhvr>
                                        <p:cTn id="56" dur="indefinite"/>
                                        <p:tgtEl>
                                          <p:spTgt spid="32">
                                            <p:txEl>
                                              <p:pRg st="4" end="4"/>
                                            </p:txEl>
                                          </p:spTgt>
                                        </p:tgtEl>
                                        <p:attrNameLst>
                                          <p:attrName>style.opacity</p:attrName>
                                        </p:attrNameLst>
                                      </p:cBhvr>
                                      <p:to>
                                        <p:strVal val="1"/>
                                      </p:to>
                                    </p:set>
                                    <p:animEffect filter="image" prLst="opacity: 1">
                                      <p:cBhvr rctx="IE">
                                        <p:cTn id="57" dur="indefinite"/>
                                        <p:tgtEl>
                                          <p:spTgt spid="32">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nodeType="clickEffect">
                                  <p:stCondLst>
                                    <p:cond delay="0"/>
                                  </p:stCondLst>
                                  <p:childTnLst>
                                    <p:set>
                                      <p:cBhvr>
                                        <p:cTn id="61" dur="indefinite"/>
                                        <p:tgtEl>
                                          <p:spTgt spid="33">
                                            <p:txEl>
                                              <p:pRg st="2" end="2"/>
                                            </p:txEl>
                                          </p:spTgt>
                                        </p:tgtEl>
                                        <p:attrNameLst>
                                          <p:attrName>style.opacity</p:attrName>
                                        </p:attrNameLst>
                                      </p:cBhvr>
                                      <p:to>
                                        <p:strVal val="1"/>
                                      </p:to>
                                    </p:set>
                                    <p:animEffect filter="image" prLst="opacity: 1">
                                      <p:cBhvr rctx="IE">
                                        <p:cTn id="62" dur="indefinite"/>
                                        <p:tgtEl>
                                          <p:spTgt spid="33">
                                            <p:txEl>
                                              <p:pRg st="2" end="2"/>
                                            </p:txEl>
                                          </p:spTgt>
                                        </p:tgtEl>
                                      </p:cBhvr>
                                    </p:animEffect>
                                  </p:childTnLst>
                                </p:cTn>
                              </p:par>
                              <p:par>
                                <p:cTn id="63" presetID="9" presetClass="emph" presetSubtype="0" nodeType="withEffect">
                                  <p:stCondLst>
                                    <p:cond delay="0"/>
                                  </p:stCondLst>
                                  <p:childTnLst>
                                    <p:set>
                                      <p:cBhvr>
                                        <p:cTn id="64" dur="indefinite"/>
                                        <p:tgtEl>
                                          <p:spTgt spid="33">
                                            <p:txEl>
                                              <p:pRg st="3" end="3"/>
                                            </p:txEl>
                                          </p:spTgt>
                                        </p:tgtEl>
                                        <p:attrNameLst>
                                          <p:attrName>style.opacity</p:attrName>
                                        </p:attrNameLst>
                                      </p:cBhvr>
                                      <p:to>
                                        <p:strVal val="1"/>
                                      </p:to>
                                    </p:set>
                                    <p:animEffect filter="image" prLst="opacity: 1">
                                      <p:cBhvr rctx="IE">
                                        <p:cTn id="65" dur="indefinite"/>
                                        <p:tgtEl>
                                          <p:spTgt spid="33">
                                            <p:txEl>
                                              <p:pRg st="3" end="3"/>
                                            </p:txEl>
                                          </p:spTgt>
                                        </p:tgtEl>
                                      </p:cBhvr>
                                    </p:animEffect>
                                  </p:childTnLst>
                                </p:cTn>
                              </p:par>
                              <p:par>
                                <p:cTn id="66" presetID="9" presetClass="emph" presetSubtype="0" nodeType="withEffect">
                                  <p:stCondLst>
                                    <p:cond delay="0"/>
                                  </p:stCondLst>
                                  <p:childTnLst>
                                    <p:set>
                                      <p:cBhvr>
                                        <p:cTn id="67" dur="indefinite"/>
                                        <p:tgtEl>
                                          <p:spTgt spid="33">
                                            <p:txEl>
                                              <p:pRg st="4" end="4"/>
                                            </p:txEl>
                                          </p:spTgt>
                                        </p:tgtEl>
                                        <p:attrNameLst>
                                          <p:attrName>style.opacity</p:attrName>
                                        </p:attrNameLst>
                                      </p:cBhvr>
                                      <p:to>
                                        <p:strVal val="1"/>
                                      </p:to>
                                    </p:set>
                                    <p:animEffect filter="image" prLst="opacity: 1">
                                      <p:cBhvr rctx="IE">
                                        <p:cTn id="68" dur="indefinite"/>
                                        <p:tgtEl>
                                          <p:spTgt spid="33">
                                            <p:txEl>
                                              <p:pRg st="4" end="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mph" presetSubtype="0" nodeType="clickEffect">
                                  <p:stCondLst>
                                    <p:cond delay="0"/>
                                  </p:stCondLst>
                                  <p:childTnLst>
                                    <p:set>
                                      <p:cBhvr>
                                        <p:cTn id="72" dur="indefinite"/>
                                        <p:tgtEl>
                                          <p:spTgt spid="31">
                                            <p:txEl>
                                              <p:pRg st="2" end="2"/>
                                            </p:txEl>
                                          </p:spTgt>
                                        </p:tgtEl>
                                        <p:attrNameLst>
                                          <p:attrName>style.opacity</p:attrName>
                                        </p:attrNameLst>
                                      </p:cBhvr>
                                      <p:to>
                                        <p:strVal val="1"/>
                                      </p:to>
                                    </p:set>
                                    <p:animEffect filter="image" prLst="opacity: 1">
                                      <p:cBhvr rctx="IE">
                                        <p:cTn id="73" dur="indefinite"/>
                                        <p:tgtEl>
                                          <p:spTgt spid="31">
                                            <p:txEl>
                                              <p:pRg st="2" end="2"/>
                                            </p:txEl>
                                          </p:spTgt>
                                        </p:tgtEl>
                                      </p:cBhvr>
                                    </p:animEffect>
                                  </p:childTnLst>
                                </p:cTn>
                              </p:par>
                              <p:par>
                                <p:cTn id="74" presetID="9" presetClass="emph" presetSubtype="0" nodeType="withEffect">
                                  <p:stCondLst>
                                    <p:cond delay="0"/>
                                  </p:stCondLst>
                                  <p:childTnLst>
                                    <p:set>
                                      <p:cBhvr>
                                        <p:cTn id="75" dur="indefinite"/>
                                        <p:tgtEl>
                                          <p:spTgt spid="31">
                                            <p:txEl>
                                              <p:pRg st="3" end="3"/>
                                            </p:txEl>
                                          </p:spTgt>
                                        </p:tgtEl>
                                        <p:attrNameLst>
                                          <p:attrName>style.opacity</p:attrName>
                                        </p:attrNameLst>
                                      </p:cBhvr>
                                      <p:to>
                                        <p:strVal val="1"/>
                                      </p:to>
                                    </p:set>
                                    <p:animEffect filter="image" prLst="opacity: 1">
                                      <p:cBhvr rctx="IE">
                                        <p:cTn id="76" dur="indefinite"/>
                                        <p:tgtEl>
                                          <p:spTgt spid="31">
                                            <p:txEl>
                                              <p:pRg st="3" end="3"/>
                                            </p:txEl>
                                          </p:spTgt>
                                        </p:tgtEl>
                                      </p:cBhvr>
                                    </p:animEffect>
                                  </p:childTnLst>
                                </p:cTn>
                              </p:par>
                              <p:par>
                                <p:cTn id="77" presetID="9" presetClass="emph" presetSubtype="0" nodeType="withEffect">
                                  <p:stCondLst>
                                    <p:cond delay="0"/>
                                  </p:stCondLst>
                                  <p:childTnLst>
                                    <p:set>
                                      <p:cBhvr>
                                        <p:cTn id="78" dur="indefinite"/>
                                        <p:tgtEl>
                                          <p:spTgt spid="31">
                                            <p:txEl>
                                              <p:pRg st="4" end="4"/>
                                            </p:txEl>
                                          </p:spTgt>
                                        </p:tgtEl>
                                        <p:attrNameLst>
                                          <p:attrName>style.opacity</p:attrName>
                                        </p:attrNameLst>
                                      </p:cBhvr>
                                      <p:to>
                                        <p:strVal val="1"/>
                                      </p:to>
                                    </p:set>
                                    <p:animEffect filter="image" prLst="opacity: 1">
                                      <p:cBhvr rctx="IE">
                                        <p:cTn id="79" dur="indefinite"/>
                                        <p:tgtEl>
                                          <p:spTgt spid="31">
                                            <p:txEl>
                                              <p:pRg st="4" end="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mph" presetSubtype="0" nodeType="clickEffect">
                                  <p:stCondLst>
                                    <p:cond delay="0"/>
                                  </p:stCondLst>
                                  <p:childTnLst>
                                    <p:set>
                                      <p:cBhvr>
                                        <p:cTn id="83" dur="indefinite"/>
                                        <p:tgtEl>
                                          <p:spTgt spid="18">
                                            <p:txEl>
                                              <p:pRg st="0" end="0"/>
                                            </p:txEl>
                                          </p:spTgt>
                                        </p:tgtEl>
                                        <p:attrNameLst>
                                          <p:attrName>style.opacity</p:attrName>
                                        </p:attrNameLst>
                                      </p:cBhvr>
                                      <p:to>
                                        <p:strVal val="1"/>
                                      </p:to>
                                    </p:set>
                                    <p:animEffect filter="image" prLst="opacity: 1">
                                      <p:cBhvr rctx="IE">
                                        <p:cTn id="84" dur="indefinite"/>
                                        <p:tgtEl>
                                          <p:spTgt spid="18">
                                            <p:txEl>
                                              <p:pRg st="0" end="0"/>
                                            </p:txEl>
                                          </p:spTgt>
                                        </p:tgtEl>
                                      </p:cBhvr>
                                    </p:animEffect>
                                  </p:childTnLst>
                                </p:cTn>
                              </p:par>
                              <p:par>
                                <p:cTn id="85" presetID="9" presetClass="emph" presetSubtype="0" nodeType="withEffect">
                                  <p:stCondLst>
                                    <p:cond delay="0"/>
                                  </p:stCondLst>
                                  <p:childTnLst>
                                    <p:set>
                                      <p:cBhvr>
                                        <p:cTn id="86" dur="indefinite"/>
                                        <p:tgtEl>
                                          <p:spTgt spid="18">
                                            <p:txEl>
                                              <p:pRg st="1" end="1"/>
                                            </p:txEl>
                                          </p:spTgt>
                                        </p:tgtEl>
                                        <p:attrNameLst>
                                          <p:attrName>style.opacity</p:attrName>
                                        </p:attrNameLst>
                                      </p:cBhvr>
                                      <p:to>
                                        <p:strVal val="1"/>
                                      </p:to>
                                    </p:set>
                                    <p:animEffect filter="image" prLst="opacity: 1">
                                      <p:cBhvr rctx="IE">
                                        <p:cTn id="87" dur="indefinite"/>
                                        <p:tgtEl>
                                          <p:spTgt spid="18">
                                            <p:txEl>
                                              <p:pRg st="1" end="1"/>
                                            </p:txEl>
                                          </p:spTgt>
                                        </p:tgtEl>
                                      </p:cBhvr>
                                    </p:animEffect>
                                  </p:childTnLst>
                                </p:cTn>
                              </p:par>
                              <p:par>
                                <p:cTn id="88" presetID="9" presetClass="emph" presetSubtype="0" nodeType="withEffect">
                                  <p:stCondLst>
                                    <p:cond delay="0"/>
                                  </p:stCondLst>
                                  <p:childTnLst>
                                    <p:set>
                                      <p:cBhvr>
                                        <p:cTn id="89" dur="indefinite"/>
                                        <p:tgtEl>
                                          <p:spTgt spid="18">
                                            <p:txEl>
                                              <p:pRg st="2" end="2"/>
                                            </p:txEl>
                                          </p:spTgt>
                                        </p:tgtEl>
                                        <p:attrNameLst>
                                          <p:attrName>style.opacity</p:attrName>
                                        </p:attrNameLst>
                                      </p:cBhvr>
                                      <p:to>
                                        <p:strVal val="1"/>
                                      </p:to>
                                    </p:set>
                                    <p:animEffect filter="image" prLst="opacity: 1">
                                      <p:cBhvr rctx="IE">
                                        <p:cTn id="90" dur="indefinite"/>
                                        <p:tgtEl>
                                          <p:spTgt spid="18">
                                            <p:txEl>
                                              <p:pRg st="2" end="2"/>
                                            </p:txEl>
                                          </p:spTgt>
                                        </p:tgtEl>
                                      </p:cBhvr>
                                    </p:animEffect>
                                  </p:childTnLst>
                                </p:cTn>
                              </p:par>
                              <p:par>
                                <p:cTn id="91" presetID="9" presetClass="emph" presetSubtype="0" nodeType="withEffect">
                                  <p:stCondLst>
                                    <p:cond delay="0"/>
                                  </p:stCondLst>
                                  <p:childTnLst>
                                    <p:set>
                                      <p:cBhvr>
                                        <p:cTn id="92" dur="indefinite"/>
                                        <p:tgtEl>
                                          <p:spTgt spid="18">
                                            <p:txEl>
                                              <p:pRg st="3" end="3"/>
                                            </p:txEl>
                                          </p:spTgt>
                                        </p:tgtEl>
                                        <p:attrNameLst>
                                          <p:attrName>style.opacity</p:attrName>
                                        </p:attrNameLst>
                                      </p:cBhvr>
                                      <p:to>
                                        <p:strVal val="1"/>
                                      </p:to>
                                    </p:set>
                                    <p:animEffect filter="image" prLst="opacity: 1">
                                      <p:cBhvr rctx="IE">
                                        <p:cTn id="93" dur="indefinite"/>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allAtOnce"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07C5C-E289-4D55-A910-C4354FEC1C10}"/>
              </a:ext>
            </a:extLst>
          </p:cNvPr>
          <p:cNvSpPr>
            <a:spLocks noGrp="1"/>
          </p:cNvSpPr>
          <p:nvPr>
            <p:ph type="title"/>
          </p:nvPr>
        </p:nvSpPr>
        <p:spPr>
          <a:xfrm>
            <a:off x="390525" y="228600"/>
            <a:ext cx="3687763" cy="1995488"/>
          </a:xfrm>
        </p:spPr>
        <p:txBody>
          <a:bodyPr wrap="square">
            <a:noAutofit/>
          </a:bodyPr>
          <a:lstStyle/>
          <a:p>
            <a:r>
              <a:rPr lang="es-ES_tradnl"/>
              <a:t>Tensión y productividad</a:t>
            </a:r>
            <a:endParaRPr lang="es-ES_tradnl" dirty="0"/>
          </a:p>
        </p:txBody>
      </p:sp>
      <p:sp>
        <p:nvSpPr>
          <p:cNvPr id="3" name="Content Placeholder 2">
            <a:extLst>
              <a:ext uri="{FF2B5EF4-FFF2-40B4-BE49-F238E27FC236}">
                <a16:creationId xmlns:a16="http://schemas.microsoft.com/office/drawing/2014/main" id="{AC75A058-0C54-4747-AC70-15662BF2178F}"/>
              </a:ext>
            </a:extLst>
          </p:cNvPr>
          <p:cNvSpPr>
            <a:spLocks noGrp="1"/>
          </p:cNvSpPr>
          <p:nvPr>
            <p:ph idx="1"/>
          </p:nvPr>
        </p:nvSpPr>
        <p:spPr/>
        <p:txBody>
          <a:bodyPr wrap="square">
            <a:noAutofit/>
          </a:bodyPr>
          <a:lstStyle/>
          <a:p>
            <a:r>
              <a:rPr lang="es-ES_tradnl"/>
              <a:t> </a:t>
            </a:r>
            <a:endParaRPr lang="es-ES_tradnl" dirty="0"/>
          </a:p>
        </p:txBody>
      </p:sp>
      <p:sp>
        <p:nvSpPr>
          <p:cNvPr id="4" name="Text Placeholder 3">
            <a:extLst>
              <a:ext uri="{FF2B5EF4-FFF2-40B4-BE49-F238E27FC236}">
                <a16:creationId xmlns:a16="http://schemas.microsoft.com/office/drawing/2014/main" id="{A592B69A-7A2D-4F4E-964A-E26450D646C3}"/>
              </a:ext>
            </a:extLst>
          </p:cNvPr>
          <p:cNvSpPr>
            <a:spLocks noGrp="1"/>
          </p:cNvSpPr>
          <p:nvPr>
            <p:ph type="body" sz="half" idx="2"/>
          </p:nvPr>
        </p:nvSpPr>
        <p:spPr>
          <a:xfrm>
            <a:off x="390525" y="2352675"/>
            <a:ext cx="3687764" cy="3590926"/>
          </a:xfrm>
        </p:spPr>
        <p:txBody>
          <a:bodyPr wrap="square">
            <a:noAutofit/>
          </a:bodyPr>
          <a:lstStyle/>
          <a:p>
            <a:r>
              <a:rPr lang="es-ES_tradnl" dirty="0">
                <a:solidFill>
                  <a:srgbClr val="444A4A"/>
                </a:solidFill>
              </a:rPr>
              <a:t>Tensión: es una fuerza que estimula la actividad</a:t>
            </a:r>
          </a:p>
        </p:txBody>
      </p:sp>
      <p:sp>
        <p:nvSpPr>
          <p:cNvPr id="5" name="Footer Placeholder 4">
            <a:extLst>
              <a:ext uri="{FF2B5EF4-FFF2-40B4-BE49-F238E27FC236}">
                <a16:creationId xmlns:a16="http://schemas.microsoft.com/office/drawing/2014/main" id="{3DFD26A7-F4B6-4E2D-AC31-C7380B3B7B5B}"/>
              </a:ext>
            </a:extLst>
          </p:cNvPr>
          <p:cNvSpPr>
            <a:spLocks noGrp="1"/>
          </p:cNvSpPr>
          <p:nvPr>
            <p:ph type="ftr" sz="quarter" idx="11"/>
          </p:nvPr>
        </p:nvSpPr>
        <p:spPr/>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
        <p:nvSpPr>
          <p:cNvPr id="6" name="Slide Number Placeholder 5">
            <a:extLst>
              <a:ext uri="{FF2B5EF4-FFF2-40B4-BE49-F238E27FC236}">
                <a16:creationId xmlns:a16="http://schemas.microsoft.com/office/drawing/2014/main" id="{3FFF5D7C-E918-43BB-94E0-1D771C6BCF30}"/>
              </a:ext>
            </a:extLst>
          </p:cNvPr>
          <p:cNvSpPr>
            <a:spLocks noGrp="1"/>
          </p:cNvSpPr>
          <p:nvPr>
            <p:ph type="sldNum" sz="quarter" idx="12"/>
          </p:nvPr>
        </p:nvSpPr>
        <p:spPr/>
        <p:txBody>
          <a:bodyPr wrap="square">
            <a:noAutofit/>
          </a:bodyPr>
          <a:lstStyle/>
          <a:p>
            <a:fld id="{1B1CF60C-C85D-47C0-8597-E3BF95F18FA3}" type="slidenum">
              <a:rPr lang="es-ES_tradnl" smtClean="0"/>
              <a:t>23</a:t>
            </a:fld>
            <a:endParaRPr lang="es-ES_tradnl" dirty="0"/>
          </a:p>
        </p:txBody>
      </p:sp>
      <p:sp>
        <p:nvSpPr>
          <p:cNvPr id="9" name="Rectangle 8">
            <a:extLst>
              <a:ext uri="{FF2B5EF4-FFF2-40B4-BE49-F238E27FC236}">
                <a16:creationId xmlns:a16="http://schemas.microsoft.com/office/drawing/2014/main" id="{4BC83F91-B741-4B38-99D6-C695E79C67AA}"/>
              </a:ext>
            </a:extLst>
          </p:cNvPr>
          <p:cNvSpPr/>
          <p:nvPr/>
        </p:nvSpPr>
        <p:spPr bwMode="gray">
          <a:xfrm>
            <a:off x="5162550" y="946150"/>
            <a:ext cx="5892800" cy="4051300"/>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10" name="Isosceles Triangle 9">
            <a:extLst>
              <a:ext uri="{FF2B5EF4-FFF2-40B4-BE49-F238E27FC236}">
                <a16:creationId xmlns:a16="http://schemas.microsoft.com/office/drawing/2014/main" id="{0C3517EC-4AF0-449C-B4EB-5BD774998F9A}"/>
              </a:ext>
            </a:extLst>
          </p:cNvPr>
          <p:cNvSpPr/>
          <p:nvPr/>
        </p:nvSpPr>
        <p:spPr bwMode="gray">
          <a:xfrm>
            <a:off x="5162550" y="2051030"/>
            <a:ext cx="5892800" cy="2946419"/>
          </a:xfrm>
          <a:custGeom>
            <a:avLst/>
            <a:gdLst>
              <a:gd name="connsiteX0" fmla="*/ 0 w 5892800"/>
              <a:gd name="connsiteY0" fmla="*/ 2946400 h 2946400"/>
              <a:gd name="connsiteX1" fmla="*/ 2946400 w 5892800"/>
              <a:gd name="connsiteY1" fmla="*/ 0 h 2946400"/>
              <a:gd name="connsiteX2" fmla="*/ 5892800 w 5892800"/>
              <a:gd name="connsiteY2" fmla="*/ 2946400 h 2946400"/>
              <a:gd name="connsiteX3" fmla="*/ 0 w 5892800"/>
              <a:gd name="connsiteY3" fmla="*/ 2946400 h 2946400"/>
              <a:gd name="connsiteX0" fmla="*/ 0 w 5892800"/>
              <a:gd name="connsiteY0" fmla="*/ 2946400 h 2946400"/>
              <a:gd name="connsiteX1" fmla="*/ 2946400 w 5892800"/>
              <a:gd name="connsiteY1" fmla="*/ 0 h 2946400"/>
              <a:gd name="connsiteX2" fmla="*/ 5892800 w 5892800"/>
              <a:gd name="connsiteY2" fmla="*/ 2946400 h 2946400"/>
              <a:gd name="connsiteX3" fmla="*/ 0 w 5892800"/>
              <a:gd name="connsiteY3" fmla="*/ 2946400 h 2946400"/>
              <a:gd name="connsiteX0" fmla="*/ 0 w 5892800"/>
              <a:gd name="connsiteY0" fmla="*/ 2946400 h 2946400"/>
              <a:gd name="connsiteX1" fmla="*/ 2946400 w 5892800"/>
              <a:gd name="connsiteY1" fmla="*/ 0 h 2946400"/>
              <a:gd name="connsiteX2" fmla="*/ 5892800 w 5892800"/>
              <a:gd name="connsiteY2" fmla="*/ 2946400 h 2946400"/>
              <a:gd name="connsiteX3" fmla="*/ 0 w 5892800"/>
              <a:gd name="connsiteY3" fmla="*/ 2946400 h 2946400"/>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Lst>
            <a:ahLst/>
            <a:cxnLst>
              <a:cxn ang="0">
                <a:pos x="connsiteX0" y="connsiteY0"/>
              </a:cxn>
              <a:cxn ang="0">
                <a:pos x="connsiteX1" y="connsiteY1"/>
              </a:cxn>
              <a:cxn ang="0">
                <a:pos x="connsiteX2" y="connsiteY2"/>
              </a:cxn>
              <a:cxn ang="0">
                <a:pos x="connsiteX3" y="connsiteY3"/>
              </a:cxn>
            </a:cxnLst>
            <a:rect l="l" t="t" r="r" b="b"/>
            <a:pathLst>
              <a:path w="5892800" h="2946419">
                <a:moveTo>
                  <a:pt x="0" y="2946419"/>
                </a:moveTo>
                <a:cubicBezTo>
                  <a:pt x="1972733" y="2802486"/>
                  <a:pt x="1049867" y="-8448"/>
                  <a:pt x="2946400" y="19"/>
                </a:cubicBezTo>
                <a:cubicBezTo>
                  <a:pt x="4830233" y="4252"/>
                  <a:pt x="3907367" y="2916786"/>
                  <a:pt x="5892800" y="2946419"/>
                </a:cubicBezTo>
                <a:lnTo>
                  <a:pt x="0" y="2946419"/>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20" name="TextBox 19">
            <a:extLst>
              <a:ext uri="{FF2B5EF4-FFF2-40B4-BE49-F238E27FC236}">
                <a16:creationId xmlns:a16="http://schemas.microsoft.com/office/drawing/2014/main" id="{A932641F-43CB-48D4-9644-CDE6EE8EB2F2}"/>
              </a:ext>
            </a:extLst>
          </p:cNvPr>
          <p:cNvSpPr txBox="1"/>
          <p:nvPr/>
        </p:nvSpPr>
        <p:spPr>
          <a:xfrm>
            <a:off x="4642024" y="899585"/>
            <a:ext cx="474489" cy="276999"/>
          </a:xfrm>
          <a:prstGeom prst="rect">
            <a:avLst/>
          </a:prstGeom>
          <a:noFill/>
        </p:spPr>
        <p:txBody>
          <a:bodyPr wrap="square" lIns="0" tIns="0" rIns="0" bIns="0">
            <a:noAutofit/>
          </a:bodyPr>
          <a:lstStyle/>
          <a:p>
            <a:pPr algn="r">
              <a:defRPr sz="1600">
                <a:solidFill>
                  <a:schemeClr val="accent6"/>
                </a:solidFill>
              </a:defRPr>
            </a:pPr>
            <a:r>
              <a:rPr lang="es-ES_tradnl"/>
              <a:t>Alto</a:t>
            </a:r>
            <a:endParaRPr lang="es-ES_tradnl" dirty="0"/>
          </a:p>
        </p:txBody>
      </p:sp>
      <p:sp>
        <p:nvSpPr>
          <p:cNvPr id="21" name="TextBox 20">
            <a:extLst>
              <a:ext uri="{FF2B5EF4-FFF2-40B4-BE49-F238E27FC236}">
                <a16:creationId xmlns:a16="http://schemas.microsoft.com/office/drawing/2014/main" id="{16B67EF8-D765-4AAB-BAC5-FE084725A99C}"/>
              </a:ext>
            </a:extLst>
          </p:cNvPr>
          <p:cNvSpPr txBox="1"/>
          <p:nvPr/>
        </p:nvSpPr>
        <p:spPr>
          <a:xfrm>
            <a:off x="4642024" y="4746189"/>
            <a:ext cx="474489" cy="251260"/>
          </a:xfrm>
          <a:prstGeom prst="rect">
            <a:avLst/>
          </a:prstGeom>
          <a:noFill/>
        </p:spPr>
        <p:txBody>
          <a:bodyPr wrap="square" lIns="0" tIns="0" rIns="0" bIns="0">
            <a:noAutofit/>
          </a:bodyPr>
          <a:lstStyle/>
          <a:p>
            <a:pPr algn="r">
              <a:defRPr sz="1600">
                <a:solidFill>
                  <a:schemeClr val="accent6"/>
                </a:solidFill>
              </a:defRPr>
            </a:pPr>
            <a:r>
              <a:rPr lang="es-ES_tradnl" dirty="0"/>
              <a:t>Bajo</a:t>
            </a:r>
          </a:p>
        </p:txBody>
      </p:sp>
      <p:sp>
        <p:nvSpPr>
          <p:cNvPr id="22" name="TextBox 21">
            <a:extLst>
              <a:ext uri="{FF2B5EF4-FFF2-40B4-BE49-F238E27FC236}">
                <a16:creationId xmlns:a16="http://schemas.microsoft.com/office/drawing/2014/main" id="{BD5C0D83-8144-4EF8-8929-A93657BC76FD}"/>
              </a:ext>
            </a:extLst>
          </p:cNvPr>
          <p:cNvSpPr txBox="1"/>
          <p:nvPr/>
        </p:nvSpPr>
        <p:spPr>
          <a:xfrm>
            <a:off x="5185205" y="5036046"/>
            <a:ext cx="570616" cy="276999"/>
          </a:xfrm>
          <a:prstGeom prst="rect">
            <a:avLst/>
          </a:prstGeom>
          <a:noFill/>
        </p:spPr>
        <p:txBody>
          <a:bodyPr wrap="square" lIns="0" tIns="0" rIns="0" bIns="0">
            <a:noAutofit/>
          </a:bodyPr>
          <a:lstStyle/>
          <a:p>
            <a:pPr>
              <a:defRPr sz="1600">
                <a:solidFill>
                  <a:schemeClr val="accent6"/>
                </a:solidFill>
              </a:defRPr>
            </a:pPr>
            <a:r>
              <a:rPr lang="es-ES_tradnl" dirty="0"/>
              <a:t>Bajo</a:t>
            </a:r>
          </a:p>
        </p:txBody>
      </p:sp>
      <p:sp>
        <p:nvSpPr>
          <p:cNvPr id="23" name="TextBox 22">
            <a:extLst>
              <a:ext uri="{FF2B5EF4-FFF2-40B4-BE49-F238E27FC236}">
                <a16:creationId xmlns:a16="http://schemas.microsoft.com/office/drawing/2014/main" id="{CC1D9F27-BAAD-44F9-B5DA-5D3C076033AC}"/>
              </a:ext>
            </a:extLst>
          </p:cNvPr>
          <p:cNvSpPr txBox="1"/>
          <p:nvPr/>
        </p:nvSpPr>
        <p:spPr>
          <a:xfrm>
            <a:off x="10544133" y="5036046"/>
            <a:ext cx="474489" cy="276999"/>
          </a:xfrm>
          <a:prstGeom prst="rect">
            <a:avLst/>
          </a:prstGeom>
          <a:noFill/>
        </p:spPr>
        <p:txBody>
          <a:bodyPr wrap="square" lIns="0" tIns="0" rIns="0" bIns="0">
            <a:noAutofit/>
          </a:bodyPr>
          <a:lstStyle/>
          <a:p>
            <a:pPr algn="r">
              <a:defRPr sz="1600">
                <a:solidFill>
                  <a:schemeClr val="accent6"/>
                </a:solidFill>
              </a:defRPr>
            </a:pPr>
            <a:r>
              <a:rPr lang="es-ES_tradnl"/>
              <a:t>Alto</a:t>
            </a:r>
            <a:endParaRPr lang="es-ES_tradnl" dirty="0"/>
          </a:p>
        </p:txBody>
      </p:sp>
      <p:cxnSp>
        <p:nvCxnSpPr>
          <p:cNvPr id="26" name="Straight Connector 25">
            <a:extLst>
              <a:ext uri="{FF2B5EF4-FFF2-40B4-BE49-F238E27FC236}">
                <a16:creationId xmlns:a16="http://schemas.microsoft.com/office/drawing/2014/main" id="{6BD51469-824A-4452-9F0D-4C58C255D441}"/>
              </a:ext>
            </a:extLst>
          </p:cNvPr>
          <p:cNvCxnSpPr>
            <a:cxnSpLocks/>
          </p:cNvCxnSpPr>
          <p:nvPr/>
        </p:nvCxnSpPr>
        <p:spPr>
          <a:xfrm>
            <a:off x="7105650" y="2352675"/>
            <a:ext cx="0" cy="2651124"/>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77303E2-E832-47F0-A28B-2A7D776B068E}"/>
              </a:ext>
            </a:extLst>
          </p:cNvPr>
          <p:cNvCxnSpPr>
            <a:cxnSpLocks/>
          </p:cNvCxnSpPr>
          <p:nvPr/>
        </p:nvCxnSpPr>
        <p:spPr>
          <a:xfrm>
            <a:off x="9074150" y="2224088"/>
            <a:ext cx="0" cy="2773361"/>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DE2DA09-5681-4D6E-92E8-D05BC1B53DA2}"/>
              </a:ext>
            </a:extLst>
          </p:cNvPr>
          <p:cNvSpPr txBox="1"/>
          <p:nvPr/>
        </p:nvSpPr>
        <p:spPr>
          <a:xfrm>
            <a:off x="5162550" y="5043864"/>
            <a:ext cx="5892797" cy="276999"/>
          </a:xfrm>
          <a:prstGeom prst="rect">
            <a:avLst/>
          </a:prstGeom>
          <a:noFill/>
        </p:spPr>
        <p:txBody>
          <a:bodyPr wrap="square" lIns="0" tIns="0" rIns="0" bIns="0">
            <a:noAutofit/>
          </a:bodyPr>
          <a:lstStyle/>
          <a:p>
            <a:pPr algn="ctr">
              <a:defRPr>
                <a:solidFill>
                  <a:schemeClr val="accent6"/>
                </a:solidFill>
              </a:defRPr>
            </a:pPr>
            <a:r>
              <a:rPr lang="es-ES_tradnl"/>
              <a:t>Tensión</a:t>
            </a:r>
            <a:endParaRPr lang="es-ES_tradnl" dirty="0"/>
          </a:p>
        </p:txBody>
      </p:sp>
      <p:sp>
        <p:nvSpPr>
          <p:cNvPr id="29" name="TextBox 28">
            <a:extLst>
              <a:ext uri="{FF2B5EF4-FFF2-40B4-BE49-F238E27FC236}">
                <a16:creationId xmlns:a16="http://schemas.microsoft.com/office/drawing/2014/main" id="{41D58E4D-74BF-42EB-A515-94E13192C569}"/>
              </a:ext>
            </a:extLst>
          </p:cNvPr>
          <p:cNvSpPr txBox="1"/>
          <p:nvPr/>
        </p:nvSpPr>
        <p:spPr>
          <a:xfrm rot="16200000">
            <a:off x="4192097" y="2817531"/>
            <a:ext cx="1471823" cy="284937"/>
          </a:xfrm>
          <a:prstGeom prst="rect">
            <a:avLst/>
          </a:prstGeom>
          <a:noFill/>
        </p:spPr>
        <p:txBody>
          <a:bodyPr wrap="square" lIns="0" tIns="0" rIns="0" bIns="0">
            <a:noAutofit/>
          </a:bodyPr>
          <a:lstStyle/>
          <a:p>
            <a:pPr algn="l">
              <a:defRPr>
                <a:solidFill>
                  <a:schemeClr val="accent6"/>
                </a:solidFill>
              </a:defRPr>
            </a:pPr>
            <a:r>
              <a:rPr lang="es-ES_tradnl" dirty="0"/>
              <a:t>Productividad</a:t>
            </a:r>
          </a:p>
        </p:txBody>
      </p:sp>
      <p:sp>
        <p:nvSpPr>
          <p:cNvPr id="33" name="TextBox 32">
            <a:extLst>
              <a:ext uri="{FF2B5EF4-FFF2-40B4-BE49-F238E27FC236}">
                <a16:creationId xmlns:a16="http://schemas.microsoft.com/office/drawing/2014/main" id="{26EE768A-2115-48F8-95B6-ABEE29ACC6B7}"/>
              </a:ext>
            </a:extLst>
          </p:cNvPr>
          <p:cNvSpPr txBox="1"/>
          <p:nvPr/>
        </p:nvSpPr>
        <p:spPr>
          <a:xfrm>
            <a:off x="5340220" y="1406416"/>
            <a:ext cx="1765429" cy="392543"/>
          </a:xfrm>
          <a:prstGeom prst="rect">
            <a:avLst/>
          </a:prstGeom>
          <a:noFill/>
        </p:spPr>
        <p:txBody>
          <a:bodyPr wrap="square" lIns="0" tIns="0" rIns="0" bIns="0">
            <a:noAutofit/>
          </a:bodyPr>
          <a:lstStyle/>
          <a:p>
            <a:pPr>
              <a:lnSpc>
                <a:spcPct val="85000"/>
              </a:lnSpc>
              <a:defRPr sz="1500">
                <a:solidFill>
                  <a:schemeClr val="tx2"/>
                </a:solidFill>
              </a:defRPr>
            </a:pPr>
            <a:r>
              <a:rPr lang="es-ES_tradnl" dirty="0">
                <a:latin typeface="Arial Black" panose="020B0A04020102020204" pitchFamily="34" charset="0"/>
              </a:rPr>
              <a:t>Baja </a:t>
            </a:r>
            <a:r>
              <a:rPr lang="es-ES_tradnl" dirty="0"/>
              <a:t>tensión</a:t>
            </a:r>
            <a:br>
              <a:rPr lang="es-ES_tradnl" sz="1500" dirty="0">
                <a:solidFill>
                  <a:schemeClr val="tx2"/>
                </a:solidFill>
              </a:rPr>
            </a:br>
            <a:r>
              <a:rPr lang="es-ES_tradnl" b="1" dirty="0">
                <a:latin typeface="Arial Black" panose="020B0A04020102020204" pitchFamily="34" charset="0"/>
              </a:rPr>
              <a:t>Baja</a:t>
            </a:r>
            <a:r>
              <a:rPr lang="es-ES_tradnl" b="1" dirty="0"/>
              <a:t> </a:t>
            </a:r>
            <a:r>
              <a:rPr lang="es-ES_tradnl" dirty="0"/>
              <a:t>productividad</a:t>
            </a:r>
          </a:p>
        </p:txBody>
      </p:sp>
      <p:sp>
        <p:nvSpPr>
          <p:cNvPr id="34" name="TextBox 33">
            <a:extLst>
              <a:ext uri="{FF2B5EF4-FFF2-40B4-BE49-F238E27FC236}">
                <a16:creationId xmlns:a16="http://schemas.microsoft.com/office/drawing/2014/main" id="{ABD1B941-22E6-41CB-BDE8-C1C1B8B1C244}"/>
              </a:ext>
            </a:extLst>
          </p:cNvPr>
          <p:cNvSpPr txBox="1"/>
          <p:nvPr/>
        </p:nvSpPr>
        <p:spPr>
          <a:xfrm>
            <a:off x="7001654" y="1417991"/>
            <a:ext cx="2194482" cy="392415"/>
          </a:xfrm>
          <a:prstGeom prst="rect">
            <a:avLst/>
          </a:prstGeom>
          <a:noFill/>
        </p:spPr>
        <p:txBody>
          <a:bodyPr wrap="square" lIns="0" tIns="0" rIns="0" bIns="0">
            <a:noAutofit/>
          </a:bodyPr>
          <a:lstStyle/>
          <a:p>
            <a:pPr algn="ctr">
              <a:lnSpc>
                <a:spcPct val="85000"/>
              </a:lnSpc>
              <a:defRPr sz="1500">
                <a:solidFill>
                  <a:schemeClr val="tx2"/>
                </a:solidFill>
              </a:defRPr>
            </a:pPr>
            <a:r>
              <a:rPr lang="es-ES_tradnl" dirty="0"/>
              <a:t>Tensión y productividad </a:t>
            </a:r>
            <a:r>
              <a:rPr lang="es-ES_tradnl" b="1" dirty="0">
                <a:latin typeface="Arial Black" panose="020B0A04020102020204" pitchFamily="34" charset="0"/>
              </a:rPr>
              <a:t>adecuadas</a:t>
            </a:r>
          </a:p>
        </p:txBody>
      </p:sp>
      <p:sp>
        <p:nvSpPr>
          <p:cNvPr id="35" name="TextBox 34">
            <a:extLst>
              <a:ext uri="{FF2B5EF4-FFF2-40B4-BE49-F238E27FC236}">
                <a16:creationId xmlns:a16="http://schemas.microsoft.com/office/drawing/2014/main" id="{36C59441-5C8A-4729-94B1-729933B50998}"/>
              </a:ext>
            </a:extLst>
          </p:cNvPr>
          <p:cNvSpPr txBox="1"/>
          <p:nvPr/>
        </p:nvSpPr>
        <p:spPr>
          <a:xfrm>
            <a:off x="8944753" y="1417991"/>
            <a:ext cx="1946767" cy="392543"/>
          </a:xfrm>
          <a:prstGeom prst="rect">
            <a:avLst/>
          </a:prstGeom>
          <a:noFill/>
        </p:spPr>
        <p:txBody>
          <a:bodyPr wrap="square" lIns="0" tIns="0" rIns="0" bIns="0">
            <a:noAutofit/>
          </a:bodyPr>
          <a:lstStyle/>
          <a:p>
            <a:pPr algn="r">
              <a:lnSpc>
                <a:spcPct val="85000"/>
              </a:lnSpc>
              <a:defRPr sz="1500">
                <a:solidFill>
                  <a:schemeClr val="tx2"/>
                </a:solidFill>
              </a:defRPr>
            </a:pPr>
            <a:r>
              <a:rPr lang="es-ES_tradnl" dirty="0">
                <a:latin typeface="Arial Black" panose="020B0A04020102020204" pitchFamily="34" charset="0"/>
              </a:rPr>
              <a:t>Alta </a:t>
            </a:r>
            <a:r>
              <a:rPr lang="es-ES_tradnl" dirty="0"/>
              <a:t>tensión</a:t>
            </a:r>
            <a:br>
              <a:rPr lang="es-ES_tradnl" sz="1500" dirty="0">
                <a:solidFill>
                  <a:schemeClr val="tx2"/>
                </a:solidFill>
              </a:rPr>
            </a:br>
            <a:r>
              <a:rPr lang="es-ES_tradnl" dirty="0">
                <a:latin typeface="Arial Black" panose="020B0A04020102020204" pitchFamily="34" charset="0"/>
              </a:rPr>
              <a:t>Baja</a:t>
            </a:r>
            <a:r>
              <a:rPr lang="es-ES_tradnl" dirty="0"/>
              <a:t> productividad</a:t>
            </a:r>
          </a:p>
        </p:txBody>
      </p:sp>
    </p:spTree>
    <p:extLst>
      <p:ext uri="{BB962C8B-B14F-4D97-AF65-F5344CB8AC3E}">
        <p14:creationId xmlns:p14="http://schemas.microsoft.com/office/powerpoint/2010/main" val="3833438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3" y="228600"/>
            <a:ext cx="3687765" cy="1995488"/>
          </a:xfrm>
        </p:spPr>
        <p:txBody>
          <a:bodyPr wrap="square">
            <a:noAutofit/>
          </a:bodyPr>
          <a:lstStyle/>
          <a:p>
            <a:r>
              <a:rPr lang="es-ES_tradnl"/>
              <a:t>Comportamiento de refuerzo</a:t>
            </a:r>
            <a:endParaRPr lang="es-ES_tradnl"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0363" y="336753"/>
            <a:ext cx="7793037" cy="5715000"/>
          </a:xfrm>
        </p:spPr>
        <p:txBody>
          <a:bodyPr wrap="square">
            <a:noAutofit/>
          </a:bodyPr>
          <a:lstStyle/>
          <a:p>
            <a:r>
              <a:rPr lang="es-ES_tradnl"/>
              <a:t> </a:t>
            </a:r>
            <a:endParaRPr lang="es-ES_tradnl" dirty="0"/>
          </a:p>
        </p:txBody>
      </p:sp>
      <p:sp>
        <p:nvSpPr>
          <p:cNvPr id="9" name="Text Placeholder 8">
            <a:extLst>
              <a:ext uri="{FF2B5EF4-FFF2-40B4-BE49-F238E27FC236}">
                <a16:creationId xmlns:a16="http://schemas.microsoft.com/office/drawing/2014/main" id="{10C3D334-FC22-4642-A59A-52D306DC253F}"/>
              </a:ext>
            </a:extLst>
          </p:cNvPr>
          <p:cNvSpPr>
            <a:spLocks noGrp="1"/>
          </p:cNvSpPr>
          <p:nvPr>
            <p:ph type="body" sz="half" idx="2"/>
          </p:nvPr>
        </p:nvSpPr>
        <p:spPr>
          <a:xfrm>
            <a:off x="390523" y="2352675"/>
            <a:ext cx="3687765" cy="3590926"/>
          </a:xfrm>
        </p:spPr>
        <p:txBody>
          <a:bodyPr wrap="square">
            <a:noAutofit/>
          </a:bodyPr>
          <a:lstStyle/>
          <a:p>
            <a:r>
              <a:rPr lang="es-ES_tradnl" sz="2200" dirty="0">
                <a:solidFill>
                  <a:srgbClr val="444A4A"/>
                </a:solidFill>
              </a:rPr>
              <a:t>Comportamiento exagerado que se utiliza para reducir la tensión</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a:xfrm>
            <a:off x="228600" y="6402969"/>
            <a:ext cx="7924800" cy="282575"/>
          </a:xfrm>
        </p:spPr>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s-ES_tradnl" smtClean="0"/>
              <a:t>24</a:t>
            </a:fld>
            <a:endParaRPr lang="es-ES_tradnl"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1" y="513817"/>
            <a:ext cx="7793036"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a:t>Controla</a:t>
            </a:r>
            <a:endParaRPr lang="es-ES_tradnl"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0" y="5532570"/>
            <a:ext cx="7793037"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a:t>Demuestra emociones</a:t>
            </a:r>
            <a:endParaRPr lang="es-ES_tradnl" dirty="0"/>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3012990"/>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ES_tradnl"/>
              <a:t>Pregunta</a:t>
            </a:r>
            <a:endParaRPr lang="es-ES_tradnl" dirty="0"/>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3007964"/>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ES_tradnl"/>
              <a:t>Dice</a:t>
            </a:r>
            <a:endParaRPr lang="es-ES_tradnl" dirty="0"/>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518426" y="1560865"/>
            <a:ext cx="3081528" cy="1151467"/>
          </a:xfrm>
          <a:prstGeom prst="callout1">
            <a:avLst>
              <a:gd name="adj1" fmla="val 25084"/>
              <a:gd name="adj2" fmla="val 5615"/>
              <a:gd name="adj3" fmla="val 25641"/>
              <a:gd name="adj4" fmla="val 9971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es-ES_tradnl" dirty="0"/>
              <a:t>Analítico</a:t>
            </a:r>
            <a:br>
              <a:rPr lang="es-ES_tradnl" dirty="0">
                <a:solidFill>
                  <a:schemeClr val="tx2"/>
                </a:solidFill>
                <a:latin typeface="Arial Black" panose="020B0A04020102020204" pitchFamily="34" charset="0"/>
              </a:rPr>
            </a:br>
            <a:endParaRPr lang="es-ES_tradnl" dirty="0">
              <a:solidFill>
                <a:schemeClr val="tx2"/>
              </a:solidFill>
              <a:latin typeface="Arial Black" panose="020B0A04020102020204" pitchFamily="34" charset="0"/>
            </a:endParaRPr>
          </a:p>
          <a:p>
            <a:pPr algn="r">
              <a:lnSpc>
                <a:spcPct val="85000"/>
              </a:lnSpc>
              <a:defRPr>
                <a:solidFill>
                  <a:schemeClr val="tx2"/>
                </a:solidFill>
              </a:defRPr>
            </a:pPr>
            <a:r>
              <a:rPr lang="es-ES_tradnl" dirty="0"/>
              <a:t>EVITA: Se retira para reducir la tensión personal</a:t>
            </a:r>
          </a:p>
          <a:p>
            <a:pPr algn="r">
              <a:lnSpc>
                <a:spcPct val="85000"/>
              </a:lnSpc>
              <a:defRPr sz="1600">
                <a:solidFill>
                  <a:schemeClr val="tx2"/>
                </a:solidFill>
              </a:defRPr>
            </a:pPr>
            <a:r>
              <a:rPr lang="es-ES_tradnl" dirty="0"/>
              <a:t>  </a:t>
            </a:r>
          </a:p>
          <a:p>
            <a:pPr>
              <a:lnSpc>
                <a:spcPct val="85000"/>
              </a:lnSpc>
            </a:pPr>
            <a:endParaRPr lang="es-ES_tradnl" sz="14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209"/>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ES_tradnl"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ES_tradnl"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ES_tradnl"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ES_tradnl"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770271" y="3959646"/>
            <a:ext cx="2829683" cy="1151467"/>
          </a:xfrm>
          <a:prstGeom prst="callout1">
            <a:avLst>
              <a:gd name="adj1" fmla="val 25513"/>
              <a:gd name="adj2" fmla="val -2974"/>
              <a:gd name="adj3" fmla="val 26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es-ES_tradnl" dirty="0"/>
              <a:t>Afable</a:t>
            </a:r>
          </a:p>
          <a:p>
            <a:pPr algn="r">
              <a:lnSpc>
                <a:spcPct val="85000"/>
              </a:lnSpc>
            </a:pPr>
            <a:endParaRPr lang="es-ES_tradnl" sz="1600" dirty="0">
              <a:solidFill>
                <a:schemeClr val="tx2"/>
              </a:solidFill>
              <a:latin typeface="Arial Black" panose="020B0A04020102020204" pitchFamily="34" charset="0"/>
            </a:endParaRPr>
          </a:p>
          <a:p>
            <a:pPr algn="r">
              <a:lnSpc>
                <a:spcPct val="85000"/>
              </a:lnSpc>
              <a:defRPr>
                <a:solidFill>
                  <a:schemeClr val="tx2"/>
                </a:solidFill>
              </a:defRPr>
            </a:pPr>
            <a:r>
              <a:rPr lang="es-ES_tradnl" dirty="0"/>
              <a:t>CONSIENTE: Se deja llevar para reducir la tensión personal</a:t>
            </a:r>
          </a:p>
          <a:p>
            <a:pPr>
              <a:lnSpc>
                <a:spcPct val="85000"/>
              </a:lnSpc>
            </a:pPr>
            <a:endParaRPr lang="es-ES_tradnl" sz="1400"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4" y="1560865"/>
            <a:ext cx="3083365" cy="1151467"/>
          </a:xfrm>
          <a:prstGeom prst="callout1">
            <a:avLst>
              <a:gd name="adj1" fmla="val 25354"/>
              <a:gd name="adj2" fmla="val 390"/>
              <a:gd name="adj3" fmla="val 23841"/>
              <a:gd name="adj4" fmla="val 9492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es-ES_tradnl" dirty="0"/>
              <a:t>Motivador</a:t>
            </a:r>
          </a:p>
          <a:p>
            <a:pPr>
              <a:lnSpc>
                <a:spcPct val="85000"/>
              </a:lnSpc>
            </a:pPr>
            <a:endParaRPr lang="es-ES_tradnl" dirty="0">
              <a:solidFill>
                <a:schemeClr val="tx2"/>
              </a:solidFill>
              <a:latin typeface="Arial Black" panose="020B0A04020102020204" pitchFamily="34" charset="0"/>
            </a:endParaRPr>
          </a:p>
          <a:p>
            <a:pPr>
              <a:lnSpc>
                <a:spcPct val="85000"/>
              </a:lnSpc>
              <a:defRPr>
                <a:solidFill>
                  <a:schemeClr val="tx2"/>
                </a:solidFill>
              </a:defRPr>
            </a:pPr>
            <a:r>
              <a:rPr lang="es-ES_tradnl" dirty="0"/>
              <a:t>AUTOCRÁTICO: Se hace cargo de reducir la tensión personal</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4" y="3959646"/>
            <a:ext cx="2834640" cy="1151467"/>
          </a:xfrm>
          <a:prstGeom prst="callout1">
            <a:avLst>
              <a:gd name="adj1" fmla="val 26000"/>
              <a:gd name="adj2" fmla="val 0"/>
              <a:gd name="adj3" fmla="val 25026"/>
              <a:gd name="adj4" fmla="val 103034"/>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es-ES_tradnl" dirty="0"/>
              <a:t>Expresivo</a:t>
            </a:r>
          </a:p>
          <a:p>
            <a:pPr>
              <a:lnSpc>
                <a:spcPct val="85000"/>
              </a:lnSpc>
            </a:pPr>
            <a:endParaRPr lang="es-ES_tradnl" sz="1600" dirty="0">
              <a:solidFill>
                <a:schemeClr val="tx2"/>
              </a:solidFill>
              <a:latin typeface="Arial Black" panose="020B0A04020102020204" pitchFamily="34" charset="0"/>
            </a:endParaRPr>
          </a:p>
          <a:p>
            <a:pPr>
              <a:lnSpc>
                <a:spcPct val="85000"/>
              </a:lnSpc>
              <a:defRPr>
                <a:solidFill>
                  <a:schemeClr val="tx2"/>
                </a:solidFill>
              </a:defRPr>
            </a:pPr>
            <a:r>
              <a:rPr lang="es-ES_tradnl" dirty="0"/>
              <a:t>ATACA: Afronta la situación para reducir la tensión personal</a:t>
            </a:r>
          </a:p>
        </p:txBody>
      </p:sp>
    </p:spTree>
    <p:extLst>
      <p:ext uri="{BB962C8B-B14F-4D97-AF65-F5344CB8AC3E}">
        <p14:creationId xmlns:p14="http://schemas.microsoft.com/office/powerpoint/2010/main" val="39769414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3">
                                            <p:txEl>
                                              <p:pRg st="2" end="2"/>
                                            </p:txEl>
                                          </p:spTgt>
                                        </p:tgtEl>
                                        <p:attrNameLst>
                                          <p:attrName>style.opacity</p:attrName>
                                        </p:attrNameLst>
                                      </p:cBhvr>
                                      <p:to>
                                        <p:strVal val="0.25"/>
                                      </p:to>
                                    </p:set>
                                    <p:animEffect filter="image" prLst="opacity: 0.25">
                                      <p:cBhvr rctx="IE">
                                        <p:cTn id="10" dur="indefinite"/>
                                        <p:tgtEl>
                                          <p:spTgt spid="33">
                                            <p:txEl>
                                              <p:pRg st="2" end="2"/>
                                            </p:txEl>
                                          </p:spTgt>
                                        </p:tgtEl>
                                      </p:cBhvr>
                                    </p:animEffect>
                                  </p:childTnLst>
                                </p:cTn>
                              </p:par>
                              <p:par>
                                <p:cTn id="11" presetID="9" presetClass="emph" presetSubtype="0" nodeType="withEffect">
                                  <p:stCondLst>
                                    <p:cond delay="0"/>
                                  </p:stCondLst>
                                  <p:childTnLst>
                                    <p:set>
                                      <p:cBhvr>
                                        <p:cTn id="12" dur="indefinite"/>
                                        <p:tgtEl>
                                          <p:spTgt spid="31">
                                            <p:txEl>
                                              <p:pRg st="2" end="2"/>
                                            </p:txEl>
                                          </p:spTgt>
                                        </p:tgtEl>
                                        <p:attrNameLst>
                                          <p:attrName>style.opacity</p:attrName>
                                        </p:attrNameLst>
                                      </p:cBhvr>
                                      <p:to>
                                        <p:strVal val="0.25"/>
                                      </p:to>
                                    </p:set>
                                    <p:animEffect filter="image" prLst="opacity: 0.25">
                                      <p:cBhvr rctx="IE">
                                        <p:cTn id="13" dur="indefinite"/>
                                        <p:tgtEl>
                                          <p:spTgt spid="31">
                                            <p:txEl>
                                              <p:pRg st="2" end="2"/>
                                            </p:txEl>
                                          </p:spTgt>
                                        </p:tgtEl>
                                      </p:cBhvr>
                                    </p:animEffect>
                                  </p:childTnLst>
                                </p:cTn>
                              </p:par>
                              <p:par>
                                <p:cTn id="14" presetID="9" presetClass="emph" presetSubtype="0" nodeType="withEffect">
                                  <p:stCondLst>
                                    <p:cond delay="0"/>
                                  </p:stCondLst>
                                  <p:childTnLst>
                                    <p:set>
                                      <p:cBhvr>
                                        <p:cTn id="15" dur="indefinite"/>
                                        <p:tgtEl>
                                          <p:spTgt spid="18">
                                            <p:txEl>
                                              <p:pRg st="1" end="1"/>
                                            </p:txEl>
                                          </p:spTgt>
                                        </p:tgtEl>
                                        <p:attrNameLst>
                                          <p:attrName>style.opacity</p:attrName>
                                        </p:attrNameLst>
                                      </p:cBhvr>
                                      <p:to>
                                        <p:strVal val="0.25"/>
                                      </p:to>
                                    </p:set>
                                    <p:animEffect filter="image" prLst="opacity: 0.25">
                                      <p:cBhvr rctx="IE">
                                        <p:cTn id="16" dur="indefinite"/>
                                        <p:tgtEl>
                                          <p:spTgt spid="1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p:cTn id="20" dur="indefinite"/>
                                        <p:tgtEl>
                                          <p:spTgt spid="32">
                                            <p:txEl>
                                              <p:pRg st="2" end="2"/>
                                            </p:txEl>
                                          </p:spTgt>
                                        </p:tgtEl>
                                        <p:attrNameLst>
                                          <p:attrName>style.opacity</p:attrName>
                                        </p:attrNameLst>
                                      </p:cBhvr>
                                      <p:to>
                                        <p:strVal val="1"/>
                                      </p:to>
                                    </p:set>
                                    <p:animEffect filter="image" prLst="opacity: 1">
                                      <p:cBhvr rctx="IE">
                                        <p:cTn id="21" dur="indefinite"/>
                                        <p:tgtEl>
                                          <p:spTgt spid="3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mph" presetSubtype="0" nodeType="clickEffect">
                                  <p:stCondLst>
                                    <p:cond delay="0"/>
                                  </p:stCondLst>
                                  <p:childTnLst>
                                    <p:set>
                                      <p:cBhvr>
                                        <p:cTn id="25" dur="indefinite"/>
                                        <p:tgtEl>
                                          <p:spTgt spid="33">
                                            <p:txEl>
                                              <p:pRg st="2" end="2"/>
                                            </p:txEl>
                                          </p:spTgt>
                                        </p:tgtEl>
                                        <p:attrNameLst>
                                          <p:attrName>style.opacity</p:attrName>
                                        </p:attrNameLst>
                                      </p:cBhvr>
                                      <p:to>
                                        <p:strVal val="1"/>
                                      </p:to>
                                    </p:set>
                                    <p:animEffect filter="image" prLst="opacity: 1">
                                      <p:cBhvr rctx="IE">
                                        <p:cTn id="26" dur="indefinite"/>
                                        <p:tgtEl>
                                          <p:spTgt spid="3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nodeType="clickEffect">
                                  <p:stCondLst>
                                    <p:cond delay="0"/>
                                  </p:stCondLst>
                                  <p:childTnLst>
                                    <p:set>
                                      <p:cBhvr>
                                        <p:cTn id="30" dur="indefinite"/>
                                        <p:tgtEl>
                                          <p:spTgt spid="31">
                                            <p:txEl>
                                              <p:pRg st="2" end="2"/>
                                            </p:txEl>
                                          </p:spTgt>
                                        </p:tgtEl>
                                        <p:attrNameLst>
                                          <p:attrName>style.opacity</p:attrName>
                                        </p:attrNameLst>
                                      </p:cBhvr>
                                      <p:to>
                                        <p:strVal val="1"/>
                                      </p:to>
                                    </p:set>
                                    <p:animEffect filter="image" prLst="opacity: 1">
                                      <p:cBhvr rctx="IE">
                                        <p:cTn id="31" dur="indefinite"/>
                                        <p:tgtEl>
                                          <p:spTgt spid="31">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mph" presetSubtype="0" nodeType="clickEffect">
                                  <p:stCondLst>
                                    <p:cond delay="0"/>
                                  </p:stCondLst>
                                  <p:childTnLst>
                                    <p:set>
                                      <p:cBhvr>
                                        <p:cTn id="35" dur="indefinite"/>
                                        <p:tgtEl>
                                          <p:spTgt spid="18">
                                            <p:txEl>
                                              <p:pRg st="1" end="1"/>
                                            </p:txEl>
                                          </p:spTgt>
                                        </p:tgtEl>
                                        <p:attrNameLst>
                                          <p:attrName>style.opacity</p:attrName>
                                        </p:attrNameLst>
                                      </p:cBhvr>
                                      <p:to>
                                        <p:strVal val="1"/>
                                      </p:to>
                                    </p:set>
                                    <p:animEffect filter="image" prLst="opacity: 1">
                                      <p:cBhvr rctx="IE">
                                        <p:cTn id="36" dur="indefinite"/>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3" y="228600"/>
            <a:ext cx="3687765" cy="1995488"/>
          </a:xfrm>
        </p:spPr>
        <p:txBody>
          <a:bodyPr wrap="square">
            <a:noAutofit/>
          </a:bodyPr>
          <a:lstStyle/>
          <a:p>
            <a:r>
              <a:rPr lang="es-ES_tradnl"/>
              <a:t>Gestión del </a:t>
            </a:r>
            <a:br>
              <a:rPr lang="es-ES_tradnl"/>
            </a:br>
            <a:r>
              <a:rPr lang="es-ES_tradnl"/>
              <a:t>comportamiento de refuerzo</a:t>
            </a:r>
            <a:endParaRPr lang="es-ES_tradnl"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es-ES_tradnl"/>
              <a:t> </a:t>
            </a:r>
            <a:endParaRPr lang="es-ES_tradnl" dirty="0"/>
          </a:p>
        </p:txBody>
      </p:sp>
      <p:sp>
        <p:nvSpPr>
          <p:cNvPr id="9" name="Text Placeholder 8">
            <a:extLst>
              <a:ext uri="{FF2B5EF4-FFF2-40B4-BE49-F238E27FC236}">
                <a16:creationId xmlns:a16="http://schemas.microsoft.com/office/drawing/2014/main" id="{10C3D334-FC22-4642-A59A-52D306DC253F}"/>
              </a:ext>
            </a:extLst>
          </p:cNvPr>
          <p:cNvSpPr>
            <a:spLocks noGrp="1"/>
          </p:cNvSpPr>
          <p:nvPr>
            <p:ph type="body" sz="half" idx="2"/>
          </p:nvPr>
        </p:nvSpPr>
        <p:spPr>
          <a:xfrm>
            <a:off x="390523" y="2352675"/>
            <a:ext cx="3687765" cy="3590926"/>
          </a:xfrm>
        </p:spPr>
        <p:txBody>
          <a:bodyPr wrap="square">
            <a:noAutofit/>
          </a:bodyPr>
          <a:lstStyle/>
          <a:p>
            <a:r>
              <a:rPr lang="es-ES_tradnl" sz="2200" dirty="0">
                <a:solidFill>
                  <a:srgbClr val="444A4A"/>
                </a:solidFill>
              </a:rPr>
              <a:t>Comportamiento exagerado que se utiliza para reducir la tensión</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s-ES_tradnl" smtClean="0"/>
              <a:t>25</a:t>
            </a:fld>
            <a:endParaRPr lang="es-ES_tradnl"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0" y="406332"/>
            <a:ext cx="7793037"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a:t>Controla</a:t>
            </a:r>
            <a:endParaRPr lang="es-ES_tradnl"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0" y="5425085"/>
            <a:ext cx="7793037"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a:t>Demuestra emociones</a:t>
            </a:r>
            <a:endParaRPr lang="es-ES_tradnl" dirty="0"/>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905505"/>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ES_tradnl"/>
              <a:t>Pregunta</a:t>
            </a:r>
            <a:endParaRPr lang="es-ES_tradnl" dirty="0"/>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46598" y="2900479"/>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ES_tradnl"/>
              <a:t>Dice</a:t>
            </a:r>
            <a:endParaRPr lang="es-ES_tradnl" dirty="0"/>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98762" y="1030410"/>
            <a:ext cx="3081528" cy="1151467"/>
          </a:xfrm>
          <a:prstGeom prst="callout1">
            <a:avLst>
              <a:gd name="adj1" fmla="val 26000"/>
              <a:gd name="adj2" fmla="val -283"/>
              <a:gd name="adj3" fmla="val 26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es-ES_tradnl" dirty="0"/>
              <a:t>Analítico: evita </a:t>
            </a:r>
            <a:br>
              <a:rPr lang="es-ES_tradnl" dirty="0">
                <a:solidFill>
                  <a:schemeClr val="tx2"/>
                </a:solidFill>
                <a:latin typeface="Arial Black" panose="020B0A04020102020204" pitchFamily="34" charset="0"/>
              </a:rPr>
            </a:br>
            <a:endParaRPr lang="es-ES_tradnl" dirty="0">
              <a:solidFill>
                <a:schemeClr val="tx2"/>
              </a:solidFill>
              <a:latin typeface="Arial Black" panose="020B0A04020102020204" pitchFamily="34" charset="0"/>
            </a:endParaRPr>
          </a:p>
          <a:p>
            <a:pPr algn="r">
              <a:lnSpc>
                <a:spcPct val="85000"/>
              </a:lnSpc>
              <a:defRPr sz="1600">
                <a:solidFill>
                  <a:schemeClr val="tx2"/>
                </a:solidFill>
              </a:defRPr>
            </a:pPr>
            <a:r>
              <a:rPr lang="es-ES_tradnl" dirty="0"/>
              <a:t>Enfatice el valor de sus hechos y aportes y solicite comparar su información con lo que se exige de manera objetiva y sin emociones</a:t>
            </a:r>
          </a:p>
          <a:p>
            <a:pPr algn="r">
              <a:lnSpc>
                <a:spcPct val="85000"/>
              </a:lnSpc>
              <a:defRPr sz="1600">
                <a:solidFill>
                  <a:schemeClr val="tx2"/>
                </a:solidFill>
              </a:defRPr>
            </a:pPr>
            <a:r>
              <a:rPr lang="es-ES_tradnl" dirty="0"/>
              <a:t>  </a:t>
            </a:r>
          </a:p>
          <a:p>
            <a:pPr>
              <a:lnSpc>
                <a:spcPct val="85000"/>
              </a:lnSpc>
            </a:pPr>
            <a:endParaRPr lang="es-ES_tradnl" sz="14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708724"/>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ES_tradnl"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ES_tradnl"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ES_tradnl"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ES_tradnl"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498762" y="3659191"/>
            <a:ext cx="3081528" cy="1151467"/>
          </a:xfrm>
          <a:prstGeom prst="callout1">
            <a:avLst>
              <a:gd name="adj1" fmla="val 26756"/>
              <a:gd name="adj2" fmla="val -282"/>
              <a:gd name="adj3" fmla="val 26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es-ES_tradnl" dirty="0"/>
              <a:t>Afable: consiente </a:t>
            </a:r>
          </a:p>
          <a:p>
            <a:pPr algn="r">
              <a:lnSpc>
                <a:spcPct val="85000"/>
              </a:lnSpc>
            </a:pPr>
            <a:endParaRPr lang="es-ES_tradnl" sz="1600" dirty="0">
              <a:solidFill>
                <a:schemeClr val="tx2"/>
              </a:solidFill>
              <a:latin typeface="Arial Black" panose="020B0A04020102020204" pitchFamily="34" charset="0"/>
            </a:endParaRPr>
          </a:p>
          <a:p>
            <a:pPr algn="r">
              <a:lnSpc>
                <a:spcPct val="85000"/>
              </a:lnSpc>
              <a:defRPr sz="1600">
                <a:solidFill>
                  <a:schemeClr val="tx2"/>
                </a:solidFill>
              </a:defRPr>
            </a:pPr>
            <a:r>
              <a:rPr lang="es-ES_tradnl" dirty="0"/>
              <a:t>Tranquilícelo para que se sienta seguro de volver a participar; anímelo para que dé su opinión</a:t>
            </a:r>
          </a:p>
          <a:p>
            <a:pPr>
              <a:lnSpc>
                <a:spcPct val="85000"/>
              </a:lnSpc>
            </a:pPr>
            <a:endParaRPr lang="es-ES_tradnl" sz="1400"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58547" y="1030410"/>
            <a:ext cx="3083364" cy="1151467"/>
          </a:xfrm>
          <a:prstGeom prst="callout1">
            <a:avLst>
              <a:gd name="adj1" fmla="val 26000"/>
              <a:gd name="adj2" fmla="val 0"/>
              <a:gd name="adj3" fmla="val 26000"/>
              <a:gd name="adj4" fmla="val 10028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es-ES_tradnl" dirty="0"/>
              <a:t>Motivador: autocrático </a:t>
            </a:r>
          </a:p>
          <a:p>
            <a:pPr>
              <a:lnSpc>
                <a:spcPct val="85000"/>
              </a:lnSpc>
            </a:pPr>
            <a:endParaRPr lang="es-ES_tradnl" dirty="0">
              <a:solidFill>
                <a:schemeClr val="tx2"/>
              </a:solidFill>
              <a:latin typeface="Arial Black" panose="020B0A04020102020204" pitchFamily="34" charset="0"/>
            </a:endParaRPr>
          </a:p>
          <a:p>
            <a:pPr>
              <a:lnSpc>
                <a:spcPct val="85000"/>
              </a:lnSpc>
              <a:defRPr sz="1600">
                <a:solidFill>
                  <a:schemeClr val="tx2"/>
                </a:solidFill>
              </a:defRPr>
            </a:pPr>
            <a:r>
              <a:rPr lang="es-ES_tradnl" dirty="0"/>
              <a:t>Exprese con firmeza su compromiso con los objetivos y muestre cómo puede ayudarle a lograr los resultados que se comprometió a alcanzar</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58547" y="3659191"/>
            <a:ext cx="3083364" cy="1151467"/>
          </a:xfrm>
          <a:prstGeom prst="callout1">
            <a:avLst>
              <a:gd name="adj1" fmla="val 26000"/>
              <a:gd name="adj2" fmla="val 0"/>
              <a:gd name="adj3" fmla="val 26000"/>
              <a:gd name="adj4" fmla="val 10056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es-ES_tradnl" dirty="0"/>
              <a:t>Expresivo: ataca </a:t>
            </a:r>
          </a:p>
          <a:p>
            <a:pPr>
              <a:lnSpc>
                <a:spcPct val="85000"/>
              </a:lnSpc>
            </a:pPr>
            <a:endParaRPr lang="es-ES_tradnl" sz="1600" dirty="0">
              <a:solidFill>
                <a:schemeClr val="tx2"/>
              </a:solidFill>
              <a:latin typeface="Arial Black" panose="020B0A04020102020204" pitchFamily="34" charset="0"/>
            </a:endParaRPr>
          </a:p>
          <a:p>
            <a:pPr>
              <a:lnSpc>
                <a:spcPct val="85000"/>
              </a:lnSpc>
              <a:defRPr sz="1600">
                <a:solidFill>
                  <a:schemeClr val="tx2"/>
                </a:solidFill>
              </a:defRPr>
            </a:pPr>
            <a:r>
              <a:rPr lang="es-ES_tradnl" dirty="0"/>
              <a:t>Permítale que “se desahogue” y reconozca sus contribuciones, mientras dirige la conversación hacia las acciones que pueden beneficiar a la persona y el equipo</a:t>
            </a:r>
          </a:p>
        </p:txBody>
      </p:sp>
    </p:spTree>
    <p:extLst>
      <p:ext uri="{BB962C8B-B14F-4D97-AF65-F5344CB8AC3E}">
        <p14:creationId xmlns:p14="http://schemas.microsoft.com/office/powerpoint/2010/main" val="15954565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3">
                                            <p:txEl>
                                              <p:pRg st="2" end="2"/>
                                            </p:txEl>
                                          </p:spTgt>
                                        </p:tgtEl>
                                        <p:attrNameLst>
                                          <p:attrName>style.opacity</p:attrName>
                                        </p:attrNameLst>
                                      </p:cBhvr>
                                      <p:to>
                                        <p:strVal val="0.25"/>
                                      </p:to>
                                    </p:set>
                                    <p:animEffect filter="image" prLst="opacity: 0.25">
                                      <p:cBhvr rctx="IE">
                                        <p:cTn id="10" dur="indefinite"/>
                                        <p:tgtEl>
                                          <p:spTgt spid="33">
                                            <p:txEl>
                                              <p:pRg st="2" end="2"/>
                                            </p:txEl>
                                          </p:spTgt>
                                        </p:tgtEl>
                                      </p:cBhvr>
                                    </p:animEffect>
                                  </p:childTnLst>
                                </p:cTn>
                              </p:par>
                              <p:par>
                                <p:cTn id="11" presetID="9" presetClass="emph" presetSubtype="0" nodeType="withEffect">
                                  <p:stCondLst>
                                    <p:cond delay="0"/>
                                  </p:stCondLst>
                                  <p:childTnLst>
                                    <p:set>
                                      <p:cBhvr>
                                        <p:cTn id="12" dur="indefinite"/>
                                        <p:tgtEl>
                                          <p:spTgt spid="31">
                                            <p:txEl>
                                              <p:pRg st="2" end="2"/>
                                            </p:txEl>
                                          </p:spTgt>
                                        </p:tgtEl>
                                        <p:attrNameLst>
                                          <p:attrName>style.opacity</p:attrName>
                                        </p:attrNameLst>
                                      </p:cBhvr>
                                      <p:to>
                                        <p:strVal val="0.25"/>
                                      </p:to>
                                    </p:set>
                                    <p:animEffect filter="image" prLst="opacity: 0.25">
                                      <p:cBhvr rctx="IE">
                                        <p:cTn id="13" dur="indefinite"/>
                                        <p:tgtEl>
                                          <p:spTgt spid="31">
                                            <p:txEl>
                                              <p:pRg st="2" end="2"/>
                                            </p:txEl>
                                          </p:spTgt>
                                        </p:tgtEl>
                                      </p:cBhvr>
                                    </p:animEffect>
                                  </p:childTnLst>
                                </p:cTn>
                              </p:par>
                              <p:par>
                                <p:cTn id="14" presetID="9" presetClass="emph" presetSubtype="0" nodeType="withEffect">
                                  <p:stCondLst>
                                    <p:cond delay="0"/>
                                  </p:stCondLst>
                                  <p:childTnLst>
                                    <p:set>
                                      <p:cBhvr>
                                        <p:cTn id="15" dur="indefinite"/>
                                        <p:tgtEl>
                                          <p:spTgt spid="18">
                                            <p:txEl>
                                              <p:pRg st="1" end="1"/>
                                            </p:txEl>
                                          </p:spTgt>
                                        </p:tgtEl>
                                        <p:attrNameLst>
                                          <p:attrName>style.opacity</p:attrName>
                                        </p:attrNameLst>
                                      </p:cBhvr>
                                      <p:to>
                                        <p:strVal val="0.25"/>
                                      </p:to>
                                    </p:set>
                                    <p:animEffect filter="image" prLst="opacity: 0.25">
                                      <p:cBhvr rctx="IE">
                                        <p:cTn id="16" dur="indefinite"/>
                                        <p:tgtEl>
                                          <p:spTgt spid="1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p:cTn id="20" dur="indefinite"/>
                                        <p:tgtEl>
                                          <p:spTgt spid="32">
                                            <p:txEl>
                                              <p:pRg st="2" end="2"/>
                                            </p:txEl>
                                          </p:spTgt>
                                        </p:tgtEl>
                                        <p:attrNameLst>
                                          <p:attrName>style.opacity</p:attrName>
                                        </p:attrNameLst>
                                      </p:cBhvr>
                                      <p:to>
                                        <p:strVal val="1"/>
                                      </p:to>
                                    </p:set>
                                    <p:animEffect filter="image" prLst="opacity: 1">
                                      <p:cBhvr rctx="IE">
                                        <p:cTn id="21" dur="indefinite"/>
                                        <p:tgtEl>
                                          <p:spTgt spid="3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mph" presetSubtype="0" nodeType="clickEffect">
                                  <p:stCondLst>
                                    <p:cond delay="0"/>
                                  </p:stCondLst>
                                  <p:childTnLst>
                                    <p:set>
                                      <p:cBhvr>
                                        <p:cTn id="25" dur="indefinite"/>
                                        <p:tgtEl>
                                          <p:spTgt spid="33">
                                            <p:txEl>
                                              <p:pRg st="2" end="2"/>
                                            </p:txEl>
                                          </p:spTgt>
                                        </p:tgtEl>
                                        <p:attrNameLst>
                                          <p:attrName>style.opacity</p:attrName>
                                        </p:attrNameLst>
                                      </p:cBhvr>
                                      <p:to>
                                        <p:strVal val="1"/>
                                      </p:to>
                                    </p:set>
                                    <p:animEffect filter="image" prLst="opacity: 1">
                                      <p:cBhvr rctx="IE">
                                        <p:cTn id="26" dur="indefinite"/>
                                        <p:tgtEl>
                                          <p:spTgt spid="3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nodeType="clickEffect">
                                  <p:stCondLst>
                                    <p:cond delay="0"/>
                                  </p:stCondLst>
                                  <p:childTnLst>
                                    <p:set>
                                      <p:cBhvr>
                                        <p:cTn id="30" dur="indefinite"/>
                                        <p:tgtEl>
                                          <p:spTgt spid="31">
                                            <p:txEl>
                                              <p:pRg st="2" end="2"/>
                                            </p:txEl>
                                          </p:spTgt>
                                        </p:tgtEl>
                                        <p:attrNameLst>
                                          <p:attrName>style.opacity</p:attrName>
                                        </p:attrNameLst>
                                      </p:cBhvr>
                                      <p:to>
                                        <p:strVal val="1"/>
                                      </p:to>
                                    </p:set>
                                    <p:animEffect filter="image" prLst="opacity: 1">
                                      <p:cBhvr rctx="IE">
                                        <p:cTn id="31" dur="indefinite"/>
                                        <p:tgtEl>
                                          <p:spTgt spid="31">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mph" presetSubtype="0" nodeType="clickEffect">
                                  <p:stCondLst>
                                    <p:cond delay="0"/>
                                  </p:stCondLst>
                                  <p:childTnLst>
                                    <p:set>
                                      <p:cBhvr>
                                        <p:cTn id="35" dur="indefinite"/>
                                        <p:tgtEl>
                                          <p:spTgt spid="18">
                                            <p:txEl>
                                              <p:pRg st="1" end="1"/>
                                            </p:txEl>
                                          </p:spTgt>
                                        </p:tgtEl>
                                        <p:attrNameLst>
                                          <p:attrName>style.opacity</p:attrName>
                                        </p:attrNameLst>
                                      </p:cBhvr>
                                      <p:to>
                                        <p:strVal val="1"/>
                                      </p:to>
                                    </p:set>
                                    <p:animEffect filter="image" prLst="opacity: 1">
                                      <p:cBhvr rctx="IE">
                                        <p:cTn id="36" dur="indefinite"/>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06399" y="228600"/>
            <a:ext cx="3671889" cy="1995488"/>
          </a:xfrm>
        </p:spPr>
        <p:txBody>
          <a:bodyPr wrap="square">
            <a:noAutofit/>
          </a:bodyPr>
          <a:lstStyle/>
          <a:p>
            <a:r>
              <a:rPr lang="es-ES_tradnl"/>
              <a:t>Relaciones</a:t>
            </a:r>
            <a:br>
              <a:rPr lang="es-ES_tradnl"/>
            </a:br>
            <a:r>
              <a:rPr lang="es-ES_tradnl"/>
              <a:t>potencialmente tóxicas</a:t>
            </a:r>
            <a:endParaRPr lang="es-ES_tradnl"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es-ES_tradnl"/>
              <a:t> </a:t>
            </a:r>
            <a:endParaRPr lang="es-ES_tradnl"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s-ES_tradnl" smtClean="0"/>
              <a:t>26</a:t>
            </a:fld>
            <a:endParaRPr lang="es-ES_tradnl"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a:t>Controla</a:t>
            </a:r>
            <a:endParaRPr lang="es-ES_tradnl"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605297" y="5364122"/>
            <a:ext cx="2962036"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dirty="0"/>
              <a:t>Demuestra emociones</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ES_tradnl"/>
              <a:t>Pregunta</a:t>
            </a:r>
            <a:endParaRPr lang="es-ES_tradnl" dirty="0"/>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ES_tradnl"/>
              <a:t>Dice</a:t>
            </a:r>
            <a:endParaRPr lang="es-ES_tradnl" dirty="0"/>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5207620" y="1352344"/>
            <a:ext cx="2604604"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es-ES_tradnl" dirty="0"/>
              <a:t>Analítico</a:t>
            </a:r>
            <a:br>
              <a:rPr lang="es-ES_tradnl" dirty="0">
                <a:solidFill>
                  <a:schemeClr val="tx2"/>
                </a:solidFill>
                <a:latin typeface="Arial Black" panose="020B0A04020102020204" pitchFamily="34" charset="0"/>
              </a:rPr>
            </a:br>
            <a:endParaRPr lang="es-ES_tradnl" dirty="0">
              <a:solidFill>
                <a:schemeClr val="tx2"/>
              </a:solidFill>
              <a:latin typeface="Arial Black" panose="020B0A04020102020204" pitchFamily="34" charset="0"/>
            </a:endParaRPr>
          </a:p>
          <a:p>
            <a:pPr algn="r">
              <a:lnSpc>
                <a:spcPct val="85000"/>
              </a:lnSpc>
              <a:defRPr>
                <a:solidFill>
                  <a:schemeClr val="tx2"/>
                </a:solidFill>
              </a:defRPr>
            </a:pPr>
            <a:r>
              <a:rPr lang="es-ES_tradnl" dirty="0"/>
              <a:t>Ritmo más pausado</a:t>
            </a:r>
          </a:p>
          <a:p>
            <a:pPr algn="r">
              <a:lnSpc>
                <a:spcPct val="85000"/>
              </a:lnSpc>
              <a:defRPr>
                <a:solidFill>
                  <a:schemeClr val="tx2"/>
                </a:solidFill>
              </a:defRPr>
            </a:pPr>
            <a:r>
              <a:rPr lang="es-ES_tradnl" dirty="0"/>
              <a:t>Se centra en los detalles</a:t>
            </a:r>
          </a:p>
          <a:p>
            <a:pPr algn="r">
              <a:lnSpc>
                <a:spcPct val="85000"/>
              </a:lnSpc>
              <a:defRPr>
                <a:solidFill>
                  <a:schemeClr val="tx2"/>
                </a:solidFill>
              </a:defRPr>
            </a:pPr>
            <a:r>
              <a:rPr lang="es-ES_tradnl" dirty="0"/>
              <a:t>Enfoque serio y formal</a:t>
            </a:r>
          </a:p>
          <a:p>
            <a:pPr algn="r">
              <a:lnSpc>
                <a:spcPct val="85000"/>
              </a:lnSpc>
              <a:defRPr sz="1600">
                <a:solidFill>
                  <a:schemeClr val="tx2"/>
                </a:solidFill>
              </a:defRPr>
            </a:pPr>
            <a:r>
              <a:rPr lang="es-ES_tradnl" dirty="0"/>
              <a:t>  </a:t>
            </a:r>
          </a:p>
          <a:p>
            <a:pPr>
              <a:lnSpc>
                <a:spcPct val="85000"/>
              </a:lnSpc>
            </a:pPr>
            <a:endParaRPr lang="es-ES_tradnl" sz="14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ES_tradnl"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ES_tradnl"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ES_tradnl"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ES_tradnl"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5207620" y="3598822"/>
            <a:ext cx="2604604"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es-ES_tradnl" dirty="0"/>
              <a:t>Afable</a:t>
            </a:r>
          </a:p>
          <a:p>
            <a:pPr algn="r">
              <a:lnSpc>
                <a:spcPct val="85000"/>
              </a:lnSpc>
            </a:pPr>
            <a:endParaRPr lang="es-ES_tradnl" dirty="0">
              <a:solidFill>
                <a:schemeClr val="tx2"/>
              </a:solidFill>
              <a:latin typeface="Arial Black" panose="020B0A04020102020204" pitchFamily="34" charset="0"/>
            </a:endParaRPr>
          </a:p>
          <a:p>
            <a:pPr algn="r">
              <a:lnSpc>
                <a:spcPct val="85000"/>
              </a:lnSpc>
              <a:defRPr>
                <a:solidFill>
                  <a:schemeClr val="tx2"/>
                </a:solidFill>
              </a:defRPr>
            </a:pPr>
            <a:r>
              <a:rPr lang="es-ES_tradnl" dirty="0"/>
              <a:t>Ritmo más pausado</a:t>
            </a:r>
          </a:p>
          <a:p>
            <a:pPr algn="r">
              <a:lnSpc>
                <a:spcPct val="85000"/>
              </a:lnSpc>
              <a:defRPr>
                <a:solidFill>
                  <a:schemeClr val="tx2"/>
                </a:solidFill>
              </a:defRPr>
            </a:pPr>
            <a:r>
              <a:rPr lang="es-ES_tradnl" dirty="0"/>
              <a:t>Se centra en las relaciones</a:t>
            </a:r>
          </a:p>
          <a:p>
            <a:pPr algn="r">
              <a:lnSpc>
                <a:spcPct val="85000"/>
              </a:lnSpc>
              <a:defRPr>
                <a:solidFill>
                  <a:schemeClr val="tx2"/>
                </a:solidFill>
              </a:defRPr>
            </a:pPr>
            <a:r>
              <a:rPr lang="es-ES_tradnl" dirty="0"/>
              <a:t>Enfoque casual e informal</a:t>
            </a:r>
          </a:p>
          <a:p>
            <a:pPr>
              <a:lnSpc>
                <a:spcPct val="85000"/>
              </a:lnSpc>
            </a:pPr>
            <a:endParaRPr lang="es-ES_tradnl" sz="1400"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3" y="1352344"/>
            <a:ext cx="2711833"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es-ES_tradnl" dirty="0"/>
              <a:t>Motivador</a:t>
            </a:r>
          </a:p>
          <a:p>
            <a:pPr>
              <a:lnSpc>
                <a:spcPct val="85000"/>
              </a:lnSpc>
            </a:pPr>
            <a:endParaRPr lang="es-ES_tradnl" dirty="0">
              <a:solidFill>
                <a:schemeClr val="tx2"/>
              </a:solidFill>
              <a:latin typeface="Arial Black" panose="020B0A04020102020204" pitchFamily="34" charset="0"/>
            </a:endParaRPr>
          </a:p>
          <a:p>
            <a:pPr>
              <a:lnSpc>
                <a:spcPct val="85000"/>
              </a:lnSpc>
              <a:defRPr>
                <a:solidFill>
                  <a:schemeClr val="tx2"/>
                </a:solidFill>
              </a:defRPr>
            </a:pPr>
            <a:r>
              <a:rPr lang="es-ES_tradnl" dirty="0"/>
              <a:t>Ritmo más acelerado</a:t>
            </a:r>
          </a:p>
          <a:p>
            <a:pPr>
              <a:lnSpc>
                <a:spcPct val="85000"/>
              </a:lnSpc>
              <a:defRPr>
                <a:solidFill>
                  <a:schemeClr val="tx2"/>
                </a:solidFill>
              </a:defRPr>
            </a:pPr>
            <a:r>
              <a:rPr lang="es-ES_tradnl" dirty="0"/>
              <a:t>Se centra en los objetivos</a:t>
            </a:r>
          </a:p>
          <a:p>
            <a:pPr>
              <a:lnSpc>
                <a:spcPct val="85000"/>
              </a:lnSpc>
              <a:defRPr>
                <a:solidFill>
                  <a:schemeClr val="tx2"/>
                </a:solidFill>
              </a:defRPr>
            </a:pPr>
            <a:r>
              <a:rPr lang="es-ES_tradnl" dirty="0"/>
              <a:t>Enfoque serio y formal</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4" y="3598822"/>
            <a:ext cx="2711832"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es-ES_tradnl" dirty="0"/>
              <a:t>Expresivo</a:t>
            </a:r>
          </a:p>
          <a:p>
            <a:pPr>
              <a:lnSpc>
                <a:spcPct val="85000"/>
              </a:lnSpc>
            </a:pPr>
            <a:endParaRPr lang="es-ES_tradnl" dirty="0">
              <a:solidFill>
                <a:schemeClr val="tx2"/>
              </a:solidFill>
              <a:latin typeface="Arial Black" panose="020B0A04020102020204" pitchFamily="34" charset="0"/>
            </a:endParaRPr>
          </a:p>
          <a:p>
            <a:pPr>
              <a:lnSpc>
                <a:spcPct val="85000"/>
              </a:lnSpc>
              <a:defRPr>
                <a:solidFill>
                  <a:schemeClr val="tx2"/>
                </a:solidFill>
              </a:defRPr>
            </a:pPr>
            <a:r>
              <a:rPr lang="es-ES_tradnl" dirty="0"/>
              <a:t>Ritmo más acelerado</a:t>
            </a:r>
          </a:p>
          <a:p>
            <a:pPr>
              <a:lnSpc>
                <a:spcPct val="85000"/>
              </a:lnSpc>
              <a:defRPr>
                <a:solidFill>
                  <a:schemeClr val="tx2"/>
                </a:solidFill>
              </a:defRPr>
            </a:pPr>
            <a:r>
              <a:rPr lang="es-ES_tradnl" dirty="0"/>
              <a:t>Se centra en las generalidades</a:t>
            </a:r>
          </a:p>
          <a:p>
            <a:pPr>
              <a:lnSpc>
                <a:spcPct val="85000"/>
              </a:lnSpc>
              <a:defRPr>
                <a:solidFill>
                  <a:schemeClr val="tx2"/>
                </a:solidFill>
              </a:defRPr>
            </a:pPr>
            <a:r>
              <a:rPr lang="es-ES_tradnl" dirty="0"/>
              <a:t>Enfoque casual e informal</a:t>
            </a:r>
          </a:p>
        </p:txBody>
      </p:sp>
    </p:spTree>
    <p:extLst>
      <p:ext uri="{BB962C8B-B14F-4D97-AF65-F5344CB8AC3E}">
        <p14:creationId xmlns:p14="http://schemas.microsoft.com/office/powerpoint/2010/main" val="1117022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2">
                                            <p:txEl>
                                              <p:pRg st="3" end="3"/>
                                            </p:txEl>
                                          </p:spTgt>
                                        </p:tgtEl>
                                        <p:attrNameLst>
                                          <p:attrName>style.opacity</p:attrName>
                                        </p:attrNameLst>
                                      </p:cBhvr>
                                      <p:to>
                                        <p:strVal val="0.25"/>
                                      </p:to>
                                    </p:set>
                                    <p:animEffect filter="image" prLst="opacity: 0.25">
                                      <p:cBhvr rctx="IE">
                                        <p:cTn id="10" dur="indefinite"/>
                                        <p:tgtEl>
                                          <p:spTgt spid="32">
                                            <p:txEl>
                                              <p:pRg st="3" end="3"/>
                                            </p:txEl>
                                          </p:spTgt>
                                        </p:tgtEl>
                                      </p:cBhvr>
                                    </p:animEffect>
                                  </p:childTnLst>
                                </p:cTn>
                              </p:par>
                              <p:par>
                                <p:cTn id="11" presetID="9" presetClass="emph" presetSubtype="0" nodeType="withEffect">
                                  <p:stCondLst>
                                    <p:cond delay="0"/>
                                  </p:stCondLst>
                                  <p:childTnLst>
                                    <p:set>
                                      <p:cBhvr>
                                        <p:cTn id="12" dur="indefinite"/>
                                        <p:tgtEl>
                                          <p:spTgt spid="32">
                                            <p:txEl>
                                              <p:pRg st="4" end="4"/>
                                            </p:txEl>
                                          </p:spTgt>
                                        </p:tgtEl>
                                        <p:attrNameLst>
                                          <p:attrName>style.opacity</p:attrName>
                                        </p:attrNameLst>
                                      </p:cBhvr>
                                      <p:to>
                                        <p:strVal val="0.25"/>
                                      </p:to>
                                    </p:set>
                                    <p:animEffect filter="image" prLst="opacity: 0.25">
                                      <p:cBhvr rctx="IE">
                                        <p:cTn id="13" dur="indefinite"/>
                                        <p:tgtEl>
                                          <p:spTgt spid="32">
                                            <p:txEl>
                                              <p:pRg st="4" end="4"/>
                                            </p:txEl>
                                          </p:spTgt>
                                        </p:tgtEl>
                                      </p:cBhvr>
                                    </p:animEffect>
                                  </p:childTnLst>
                                </p:cTn>
                              </p:par>
                              <p:par>
                                <p:cTn id="14" presetID="9" presetClass="emph" presetSubtype="0" nodeType="withEffect">
                                  <p:stCondLst>
                                    <p:cond delay="0"/>
                                  </p:stCondLst>
                                  <p:childTnLst>
                                    <p:set>
                                      <p:cBhvr>
                                        <p:cTn id="15" dur="indefinite"/>
                                        <p:tgtEl>
                                          <p:spTgt spid="33">
                                            <p:txEl>
                                              <p:pRg st="2" end="2"/>
                                            </p:txEl>
                                          </p:spTgt>
                                        </p:tgtEl>
                                        <p:attrNameLst>
                                          <p:attrName>style.opacity</p:attrName>
                                        </p:attrNameLst>
                                      </p:cBhvr>
                                      <p:to>
                                        <p:strVal val="0.25"/>
                                      </p:to>
                                    </p:set>
                                    <p:animEffect filter="image" prLst="opacity: 0.25">
                                      <p:cBhvr rctx="IE">
                                        <p:cTn id="16" dur="indefinite"/>
                                        <p:tgtEl>
                                          <p:spTgt spid="33">
                                            <p:txEl>
                                              <p:pRg st="2" end="2"/>
                                            </p:txEl>
                                          </p:spTgt>
                                        </p:tgtEl>
                                      </p:cBhvr>
                                    </p:animEffect>
                                  </p:childTnLst>
                                </p:cTn>
                              </p:par>
                              <p:par>
                                <p:cTn id="17" presetID="9" presetClass="emph" presetSubtype="0" nodeType="withEffect">
                                  <p:stCondLst>
                                    <p:cond delay="0"/>
                                  </p:stCondLst>
                                  <p:childTnLst>
                                    <p:set>
                                      <p:cBhvr>
                                        <p:cTn id="18" dur="indefinite"/>
                                        <p:tgtEl>
                                          <p:spTgt spid="33">
                                            <p:txEl>
                                              <p:pRg st="3" end="3"/>
                                            </p:txEl>
                                          </p:spTgt>
                                        </p:tgtEl>
                                        <p:attrNameLst>
                                          <p:attrName>style.opacity</p:attrName>
                                        </p:attrNameLst>
                                      </p:cBhvr>
                                      <p:to>
                                        <p:strVal val="0.25"/>
                                      </p:to>
                                    </p:set>
                                    <p:animEffect filter="image" prLst="opacity: 0.25">
                                      <p:cBhvr rctx="IE">
                                        <p:cTn id="19" dur="indefinite"/>
                                        <p:tgtEl>
                                          <p:spTgt spid="33">
                                            <p:txEl>
                                              <p:pRg st="3" end="3"/>
                                            </p:txEl>
                                          </p:spTgt>
                                        </p:tgtEl>
                                      </p:cBhvr>
                                    </p:animEffect>
                                  </p:childTnLst>
                                </p:cTn>
                              </p:par>
                              <p:par>
                                <p:cTn id="20" presetID="9" presetClass="emph" presetSubtype="0" nodeType="withEffect">
                                  <p:stCondLst>
                                    <p:cond delay="0"/>
                                  </p:stCondLst>
                                  <p:childTnLst>
                                    <p:set>
                                      <p:cBhvr>
                                        <p:cTn id="21" dur="indefinite"/>
                                        <p:tgtEl>
                                          <p:spTgt spid="33">
                                            <p:txEl>
                                              <p:pRg st="4" end="4"/>
                                            </p:txEl>
                                          </p:spTgt>
                                        </p:tgtEl>
                                        <p:attrNameLst>
                                          <p:attrName>style.opacity</p:attrName>
                                        </p:attrNameLst>
                                      </p:cBhvr>
                                      <p:to>
                                        <p:strVal val="0.25"/>
                                      </p:to>
                                    </p:set>
                                    <p:animEffect filter="image" prLst="opacity: 0.25">
                                      <p:cBhvr rctx="IE">
                                        <p:cTn id="22" dur="indefinite"/>
                                        <p:tgtEl>
                                          <p:spTgt spid="33">
                                            <p:txEl>
                                              <p:pRg st="4" end="4"/>
                                            </p:txEl>
                                          </p:spTgt>
                                        </p:tgtEl>
                                      </p:cBhvr>
                                    </p:animEffect>
                                  </p:childTnLst>
                                </p:cTn>
                              </p:par>
                              <p:par>
                                <p:cTn id="23" presetID="9" presetClass="emph" presetSubtype="0" nodeType="withEffect">
                                  <p:stCondLst>
                                    <p:cond delay="0"/>
                                  </p:stCondLst>
                                  <p:childTnLst>
                                    <p:set>
                                      <p:cBhvr>
                                        <p:cTn id="24" dur="indefinite"/>
                                        <p:tgtEl>
                                          <p:spTgt spid="31">
                                            <p:txEl>
                                              <p:pRg st="2" end="2"/>
                                            </p:txEl>
                                          </p:spTgt>
                                        </p:tgtEl>
                                        <p:attrNameLst>
                                          <p:attrName>style.opacity</p:attrName>
                                        </p:attrNameLst>
                                      </p:cBhvr>
                                      <p:to>
                                        <p:strVal val="0.25"/>
                                      </p:to>
                                    </p:set>
                                    <p:animEffect filter="image" prLst="opacity: 0.25">
                                      <p:cBhvr rctx="IE">
                                        <p:cTn id="25" dur="indefinite"/>
                                        <p:tgtEl>
                                          <p:spTgt spid="31">
                                            <p:txEl>
                                              <p:pRg st="2" end="2"/>
                                            </p:txEl>
                                          </p:spTgt>
                                        </p:tgtEl>
                                      </p:cBhvr>
                                    </p:animEffect>
                                  </p:childTnLst>
                                </p:cTn>
                              </p:par>
                              <p:par>
                                <p:cTn id="26" presetID="9" presetClass="emph" presetSubtype="0" nodeType="withEffect">
                                  <p:stCondLst>
                                    <p:cond delay="0"/>
                                  </p:stCondLst>
                                  <p:childTnLst>
                                    <p:set>
                                      <p:cBhvr>
                                        <p:cTn id="27" dur="indefinite"/>
                                        <p:tgtEl>
                                          <p:spTgt spid="31">
                                            <p:txEl>
                                              <p:pRg st="3" end="3"/>
                                            </p:txEl>
                                          </p:spTgt>
                                        </p:tgtEl>
                                        <p:attrNameLst>
                                          <p:attrName>style.opacity</p:attrName>
                                        </p:attrNameLst>
                                      </p:cBhvr>
                                      <p:to>
                                        <p:strVal val="0.25"/>
                                      </p:to>
                                    </p:set>
                                    <p:animEffect filter="image" prLst="opacity: 0.25">
                                      <p:cBhvr rctx="IE">
                                        <p:cTn id="28" dur="indefinite"/>
                                        <p:tgtEl>
                                          <p:spTgt spid="31">
                                            <p:txEl>
                                              <p:pRg st="3" end="3"/>
                                            </p:txEl>
                                          </p:spTgt>
                                        </p:tgtEl>
                                      </p:cBhvr>
                                    </p:animEffect>
                                  </p:childTnLst>
                                </p:cTn>
                              </p:par>
                              <p:par>
                                <p:cTn id="29" presetID="9" presetClass="emph" presetSubtype="0" nodeType="withEffect">
                                  <p:stCondLst>
                                    <p:cond delay="0"/>
                                  </p:stCondLst>
                                  <p:childTnLst>
                                    <p:set>
                                      <p:cBhvr>
                                        <p:cTn id="30" dur="indefinite"/>
                                        <p:tgtEl>
                                          <p:spTgt spid="31">
                                            <p:txEl>
                                              <p:pRg st="4" end="4"/>
                                            </p:txEl>
                                          </p:spTgt>
                                        </p:tgtEl>
                                        <p:attrNameLst>
                                          <p:attrName>style.opacity</p:attrName>
                                        </p:attrNameLst>
                                      </p:cBhvr>
                                      <p:to>
                                        <p:strVal val="0.25"/>
                                      </p:to>
                                    </p:set>
                                    <p:animEffect filter="image" prLst="opacity: 0.25">
                                      <p:cBhvr rctx="IE">
                                        <p:cTn id="31" dur="indefinite"/>
                                        <p:tgtEl>
                                          <p:spTgt spid="31">
                                            <p:txEl>
                                              <p:pRg st="4" end="4"/>
                                            </p:txEl>
                                          </p:spTgt>
                                        </p:tgtEl>
                                      </p:cBhvr>
                                    </p:animEffect>
                                  </p:childTnLst>
                                </p:cTn>
                              </p:par>
                              <p:par>
                                <p:cTn id="32" presetID="9" presetClass="emph" presetSubtype="0" nodeType="withEffect">
                                  <p:stCondLst>
                                    <p:cond delay="0"/>
                                  </p:stCondLst>
                                  <p:childTnLst>
                                    <p:set>
                                      <p:cBhvr>
                                        <p:cTn id="33" dur="indefinite"/>
                                        <p:tgtEl>
                                          <p:spTgt spid="18">
                                            <p:txEl>
                                              <p:pRg st="1" end="1"/>
                                            </p:txEl>
                                          </p:spTgt>
                                        </p:tgtEl>
                                        <p:attrNameLst>
                                          <p:attrName>style.opacity</p:attrName>
                                        </p:attrNameLst>
                                      </p:cBhvr>
                                      <p:to>
                                        <p:strVal val="0.25"/>
                                      </p:to>
                                    </p:set>
                                    <p:animEffect filter="image" prLst="opacity: 0.25">
                                      <p:cBhvr rctx="IE">
                                        <p:cTn id="34" dur="indefinite"/>
                                        <p:tgtEl>
                                          <p:spTgt spid="18">
                                            <p:txEl>
                                              <p:pRg st="1" end="1"/>
                                            </p:txEl>
                                          </p:spTgt>
                                        </p:tgtEl>
                                      </p:cBhvr>
                                    </p:animEffect>
                                  </p:childTnLst>
                                </p:cTn>
                              </p:par>
                              <p:par>
                                <p:cTn id="35" presetID="9" presetClass="emph" presetSubtype="0" nodeType="withEffect">
                                  <p:stCondLst>
                                    <p:cond delay="0"/>
                                  </p:stCondLst>
                                  <p:childTnLst>
                                    <p:set>
                                      <p:cBhvr>
                                        <p:cTn id="36" dur="indefinite"/>
                                        <p:tgtEl>
                                          <p:spTgt spid="18">
                                            <p:txEl>
                                              <p:pRg st="2" end="2"/>
                                            </p:txEl>
                                          </p:spTgt>
                                        </p:tgtEl>
                                        <p:attrNameLst>
                                          <p:attrName>style.opacity</p:attrName>
                                        </p:attrNameLst>
                                      </p:cBhvr>
                                      <p:to>
                                        <p:strVal val="0.25"/>
                                      </p:to>
                                    </p:set>
                                    <p:animEffect filter="image" prLst="opacity: 0.25">
                                      <p:cBhvr rctx="IE">
                                        <p:cTn id="37" dur="indefinite"/>
                                        <p:tgtEl>
                                          <p:spTgt spid="18">
                                            <p:txEl>
                                              <p:pRg st="2" end="2"/>
                                            </p:txEl>
                                          </p:spTgt>
                                        </p:tgtEl>
                                      </p:cBhvr>
                                    </p:animEffect>
                                  </p:childTnLst>
                                </p:cTn>
                              </p:par>
                              <p:par>
                                <p:cTn id="38" presetID="9" presetClass="emph" presetSubtype="0" nodeType="withEffect">
                                  <p:stCondLst>
                                    <p:cond delay="0"/>
                                  </p:stCondLst>
                                  <p:childTnLst>
                                    <p:set>
                                      <p:cBhvr>
                                        <p:cTn id="39" dur="indefinite"/>
                                        <p:tgtEl>
                                          <p:spTgt spid="18">
                                            <p:txEl>
                                              <p:pRg st="3" end="3"/>
                                            </p:txEl>
                                          </p:spTgt>
                                        </p:tgtEl>
                                        <p:attrNameLst>
                                          <p:attrName>style.opacity</p:attrName>
                                        </p:attrNameLst>
                                      </p:cBhvr>
                                      <p:to>
                                        <p:strVal val="0.25"/>
                                      </p:to>
                                    </p:set>
                                    <p:animEffect filter="image" prLst="opacity: 0.25">
                                      <p:cBhvr rctx="IE">
                                        <p:cTn id="40" dur="indefinite"/>
                                        <p:tgtEl>
                                          <p:spTgt spid="18">
                                            <p:txEl>
                                              <p:pRg st="3" end="3"/>
                                            </p:txEl>
                                          </p:spTgt>
                                        </p:tgtEl>
                                      </p:cBhvr>
                                    </p:animEffect>
                                  </p:childTnLst>
                                </p:cTn>
                              </p:par>
                              <p:par>
                                <p:cTn id="41" presetID="9" presetClass="emph" presetSubtype="0" nodeType="withEffect">
                                  <p:stCondLst>
                                    <p:cond delay="0"/>
                                  </p:stCondLst>
                                  <p:childTnLst>
                                    <p:set>
                                      <p:cBhvr>
                                        <p:cTn id="42" dur="indefinite"/>
                                        <p:tgtEl>
                                          <p:spTgt spid="18">
                                            <p:txEl>
                                              <p:pRg st="4" end="4"/>
                                            </p:txEl>
                                          </p:spTgt>
                                        </p:tgtEl>
                                        <p:attrNameLst>
                                          <p:attrName>style.opacity</p:attrName>
                                        </p:attrNameLst>
                                      </p:cBhvr>
                                      <p:to>
                                        <p:strVal val="0.25"/>
                                      </p:to>
                                    </p:set>
                                    <p:animEffect filter="image" prLst="opacity: 0.25">
                                      <p:cBhvr rctx="IE">
                                        <p:cTn id="43" dur="indefinite"/>
                                        <p:tgtEl>
                                          <p:spTgt spid="18">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mph" presetSubtype="0" nodeType="clickEffect">
                                  <p:stCondLst>
                                    <p:cond delay="0"/>
                                  </p:stCondLst>
                                  <p:childTnLst>
                                    <p:set>
                                      <p:cBhvr>
                                        <p:cTn id="47" dur="indefinite"/>
                                        <p:tgtEl>
                                          <p:spTgt spid="32">
                                            <p:txEl>
                                              <p:pRg st="2" end="2"/>
                                            </p:txEl>
                                          </p:spTgt>
                                        </p:tgtEl>
                                        <p:attrNameLst>
                                          <p:attrName>style.opacity</p:attrName>
                                        </p:attrNameLst>
                                      </p:cBhvr>
                                      <p:to>
                                        <p:strVal val="1"/>
                                      </p:to>
                                    </p:set>
                                    <p:animEffect filter="image" prLst="opacity: 1">
                                      <p:cBhvr rctx="IE">
                                        <p:cTn id="48" dur="indefinite"/>
                                        <p:tgtEl>
                                          <p:spTgt spid="32">
                                            <p:txEl>
                                              <p:pRg st="2" end="2"/>
                                            </p:txEl>
                                          </p:spTgt>
                                        </p:tgtEl>
                                      </p:cBhvr>
                                    </p:animEffect>
                                  </p:childTnLst>
                                </p:cTn>
                              </p:par>
                              <p:par>
                                <p:cTn id="49" presetID="9" presetClass="emph" presetSubtype="0" nodeType="withEffect">
                                  <p:stCondLst>
                                    <p:cond delay="0"/>
                                  </p:stCondLst>
                                  <p:childTnLst>
                                    <p:set>
                                      <p:cBhvr>
                                        <p:cTn id="50" dur="indefinite"/>
                                        <p:tgtEl>
                                          <p:spTgt spid="32">
                                            <p:txEl>
                                              <p:pRg st="3" end="3"/>
                                            </p:txEl>
                                          </p:spTgt>
                                        </p:tgtEl>
                                        <p:attrNameLst>
                                          <p:attrName>style.opacity</p:attrName>
                                        </p:attrNameLst>
                                      </p:cBhvr>
                                      <p:to>
                                        <p:strVal val="1"/>
                                      </p:to>
                                    </p:set>
                                    <p:animEffect filter="image" prLst="opacity: 1">
                                      <p:cBhvr rctx="IE">
                                        <p:cTn id="51" dur="indefinite"/>
                                        <p:tgtEl>
                                          <p:spTgt spid="32">
                                            <p:txEl>
                                              <p:pRg st="3" end="3"/>
                                            </p:txEl>
                                          </p:spTgt>
                                        </p:tgtEl>
                                      </p:cBhvr>
                                    </p:animEffect>
                                  </p:childTnLst>
                                </p:cTn>
                              </p:par>
                              <p:par>
                                <p:cTn id="52" presetID="9" presetClass="emph" presetSubtype="0" nodeType="withEffect">
                                  <p:stCondLst>
                                    <p:cond delay="0"/>
                                  </p:stCondLst>
                                  <p:childTnLst>
                                    <p:set>
                                      <p:cBhvr>
                                        <p:cTn id="53" dur="indefinite"/>
                                        <p:tgtEl>
                                          <p:spTgt spid="32">
                                            <p:txEl>
                                              <p:pRg st="4" end="4"/>
                                            </p:txEl>
                                          </p:spTgt>
                                        </p:tgtEl>
                                        <p:attrNameLst>
                                          <p:attrName>style.opacity</p:attrName>
                                        </p:attrNameLst>
                                      </p:cBhvr>
                                      <p:to>
                                        <p:strVal val="1"/>
                                      </p:to>
                                    </p:set>
                                    <p:animEffect filter="image" prLst="opacity: 1">
                                      <p:cBhvr rctx="IE">
                                        <p:cTn id="54" dur="indefinite"/>
                                        <p:tgtEl>
                                          <p:spTgt spid="32">
                                            <p:txEl>
                                              <p:pRg st="4" end="4"/>
                                            </p:txEl>
                                          </p:spTgt>
                                        </p:tgtEl>
                                      </p:cBhvr>
                                    </p:animEffect>
                                  </p:childTnLst>
                                </p:cTn>
                              </p:par>
                              <p:par>
                                <p:cTn id="55" presetID="9" presetClass="emph" presetSubtype="0" nodeType="withEffect">
                                  <p:stCondLst>
                                    <p:cond delay="0"/>
                                  </p:stCondLst>
                                  <p:childTnLst>
                                    <p:set>
                                      <p:cBhvr>
                                        <p:cTn id="56" dur="indefinite"/>
                                        <p:tgtEl>
                                          <p:spTgt spid="31">
                                            <p:txEl>
                                              <p:pRg st="2" end="2"/>
                                            </p:txEl>
                                          </p:spTgt>
                                        </p:tgtEl>
                                        <p:attrNameLst>
                                          <p:attrName>style.opacity</p:attrName>
                                        </p:attrNameLst>
                                      </p:cBhvr>
                                      <p:to>
                                        <p:strVal val="1"/>
                                      </p:to>
                                    </p:set>
                                    <p:animEffect filter="image" prLst="opacity: 1">
                                      <p:cBhvr rctx="IE">
                                        <p:cTn id="57" dur="indefinite"/>
                                        <p:tgtEl>
                                          <p:spTgt spid="31">
                                            <p:txEl>
                                              <p:pRg st="2" end="2"/>
                                            </p:txEl>
                                          </p:spTgt>
                                        </p:tgtEl>
                                      </p:cBhvr>
                                    </p:animEffect>
                                  </p:childTnLst>
                                </p:cTn>
                              </p:par>
                              <p:par>
                                <p:cTn id="58" presetID="9" presetClass="emph" presetSubtype="0" nodeType="withEffect">
                                  <p:stCondLst>
                                    <p:cond delay="0"/>
                                  </p:stCondLst>
                                  <p:childTnLst>
                                    <p:set>
                                      <p:cBhvr>
                                        <p:cTn id="59" dur="indefinite"/>
                                        <p:tgtEl>
                                          <p:spTgt spid="31">
                                            <p:txEl>
                                              <p:pRg st="3" end="3"/>
                                            </p:txEl>
                                          </p:spTgt>
                                        </p:tgtEl>
                                        <p:attrNameLst>
                                          <p:attrName>style.opacity</p:attrName>
                                        </p:attrNameLst>
                                      </p:cBhvr>
                                      <p:to>
                                        <p:strVal val="1"/>
                                      </p:to>
                                    </p:set>
                                    <p:animEffect filter="image" prLst="opacity: 1">
                                      <p:cBhvr rctx="IE">
                                        <p:cTn id="60" dur="indefinite"/>
                                        <p:tgtEl>
                                          <p:spTgt spid="31">
                                            <p:txEl>
                                              <p:pRg st="3" end="3"/>
                                            </p:txEl>
                                          </p:spTgt>
                                        </p:tgtEl>
                                      </p:cBhvr>
                                    </p:animEffect>
                                  </p:childTnLst>
                                </p:cTn>
                              </p:par>
                              <p:par>
                                <p:cTn id="61" presetID="9" presetClass="emph" presetSubtype="0" nodeType="withEffect">
                                  <p:stCondLst>
                                    <p:cond delay="0"/>
                                  </p:stCondLst>
                                  <p:childTnLst>
                                    <p:set>
                                      <p:cBhvr>
                                        <p:cTn id="62" dur="indefinite"/>
                                        <p:tgtEl>
                                          <p:spTgt spid="31">
                                            <p:txEl>
                                              <p:pRg st="4" end="4"/>
                                            </p:txEl>
                                          </p:spTgt>
                                        </p:tgtEl>
                                        <p:attrNameLst>
                                          <p:attrName>style.opacity</p:attrName>
                                        </p:attrNameLst>
                                      </p:cBhvr>
                                      <p:to>
                                        <p:strVal val="1"/>
                                      </p:to>
                                    </p:set>
                                    <p:animEffect filter="image" prLst="opacity: 1">
                                      <p:cBhvr rctx="IE">
                                        <p:cTn id="63" dur="indefinite"/>
                                        <p:tgtEl>
                                          <p:spTgt spid="31">
                                            <p:txEl>
                                              <p:pRg st="4" end="4"/>
                                            </p:txEl>
                                          </p:spTgt>
                                        </p:tgtEl>
                                      </p:cBhvr>
                                    </p:animEffect>
                                  </p:childTnLst>
                                </p:cTn>
                              </p:par>
                              <p:par>
                                <p:cTn id="64" presetID="3" presetClass="emph" presetSubtype="2" fill="hold" nodeType="withEffect">
                                  <p:stCondLst>
                                    <p:cond delay="0"/>
                                  </p:stCondLst>
                                  <p:childTnLst>
                                    <p:animClr clrSpc="rgb" dir="cw">
                                      <p:cBhvr override="childStyle">
                                        <p:cTn id="65" dur="500" fill="hold"/>
                                        <p:tgtEl>
                                          <p:spTgt spid="32">
                                            <p:txEl>
                                              <p:pRg st="0" end="0"/>
                                            </p:txEl>
                                          </p:spTgt>
                                        </p:tgtEl>
                                        <p:attrNameLst>
                                          <p:attrName>style.color</p:attrName>
                                        </p:attrNameLst>
                                      </p:cBhvr>
                                      <p:to>
                                        <a:srgbClr val="48C9F1"/>
                                      </p:to>
                                    </p:animClr>
                                  </p:childTnLst>
                                </p:cTn>
                              </p:par>
                              <p:par>
                                <p:cTn id="66" presetID="3" presetClass="emph" presetSubtype="2" fill="hold" nodeType="withEffect">
                                  <p:stCondLst>
                                    <p:cond delay="0"/>
                                  </p:stCondLst>
                                  <p:childTnLst>
                                    <p:animClr clrSpc="rgb" dir="cw">
                                      <p:cBhvr override="childStyle">
                                        <p:cTn id="67" dur="500" fill="hold"/>
                                        <p:tgtEl>
                                          <p:spTgt spid="31">
                                            <p:txEl>
                                              <p:pRg st="0" end="0"/>
                                            </p:txEl>
                                          </p:spTgt>
                                        </p:tgtEl>
                                        <p:attrNameLst>
                                          <p:attrName>style.color</p:attrName>
                                        </p:attrNameLst>
                                      </p:cBhvr>
                                      <p:to>
                                        <a:srgbClr val="48C9F1"/>
                                      </p:to>
                                    </p:animClr>
                                  </p:childTnLst>
                                </p:cTn>
                              </p:par>
                            </p:childTnLst>
                          </p:cTn>
                        </p:par>
                      </p:childTnLst>
                    </p:cTn>
                  </p:par>
                  <p:par>
                    <p:cTn id="68" fill="hold">
                      <p:stCondLst>
                        <p:cond delay="indefinite"/>
                      </p:stCondLst>
                      <p:childTnLst>
                        <p:par>
                          <p:cTn id="69" fill="hold">
                            <p:stCondLst>
                              <p:cond delay="0"/>
                            </p:stCondLst>
                            <p:childTnLst>
                              <p:par>
                                <p:cTn id="70" presetID="9" presetClass="emph" presetSubtype="0" nodeType="clickEffect">
                                  <p:stCondLst>
                                    <p:cond delay="0"/>
                                  </p:stCondLst>
                                  <p:childTnLst>
                                    <p:set>
                                      <p:cBhvr>
                                        <p:cTn id="71" dur="indefinite"/>
                                        <p:tgtEl>
                                          <p:spTgt spid="33">
                                            <p:txEl>
                                              <p:pRg st="2" end="2"/>
                                            </p:txEl>
                                          </p:spTgt>
                                        </p:tgtEl>
                                        <p:attrNameLst>
                                          <p:attrName>style.opacity</p:attrName>
                                        </p:attrNameLst>
                                      </p:cBhvr>
                                      <p:to>
                                        <p:strVal val="1"/>
                                      </p:to>
                                    </p:set>
                                    <p:animEffect filter="image" prLst="opacity: 1">
                                      <p:cBhvr rctx="IE">
                                        <p:cTn id="72" dur="indefinite"/>
                                        <p:tgtEl>
                                          <p:spTgt spid="33">
                                            <p:txEl>
                                              <p:pRg st="2" end="2"/>
                                            </p:txEl>
                                          </p:spTgt>
                                        </p:tgtEl>
                                      </p:cBhvr>
                                    </p:animEffect>
                                  </p:childTnLst>
                                </p:cTn>
                              </p:par>
                              <p:par>
                                <p:cTn id="73" presetID="9" presetClass="emph" presetSubtype="0" nodeType="withEffect">
                                  <p:stCondLst>
                                    <p:cond delay="0"/>
                                  </p:stCondLst>
                                  <p:childTnLst>
                                    <p:set>
                                      <p:cBhvr>
                                        <p:cTn id="74" dur="indefinite"/>
                                        <p:tgtEl>
                                          <p:spTgt spid="33">
                                            <p:txEl>
                                              <p:pRg st="3" end="3"/>
                                            </p:txEl>
                                          </p:spTgt>
                                        </p:tgtEl>
                                        <p:attrNameLst>
                                          <p:attrName>style.opacity</p:attrName>
                                        </p:attrNameLst>
                                      </p:cBhvr>
                                      <p:to>
                                        <p:strVal val="1"/>
                                      </p:to>
                                    </p:set>
                                    <p:animEffect filter="image" prLst="opacity: 1">
                                      <p:cBhvr rctx="IE">
                                        <p:cTn id="75" dur="indefinite"/>
                                        <p:tgtEl>
                                          <p:spTgt spid="33">
                                            <p:txEl>
                                              <p:pRg st="3" end="3"/>
                                            </p:txEl>
                                          </p:spTgt>
                                        </p:tgtEl>
                                      </p:cBhvr>
                                    </p:animEffect>
                                  </p:childTnLst>
                                </p:cTn>
                              </p:par>
                              <p:par>
                                <p:cTn id="76" presetID="9" presetClass="emph" presetSubtype="0" nodeType="withEffect">
                                  <p:stCondLst>
                                    <p:cond delay="0"/>
                                  </p:stCondLst>
                                  <p:childTnLst>
                                    <p:set>
                                      <p:cBhvr>
                                        <p:cTn id="77" dur="indefinite"/>
                                        <p:tgtEl>
                                          <p:spTgt spid="33">
                                            <p:txEl>
                                              <p:pRg st="4" end="4"/>
                                            </p:txEl>
                                          </p:spTgt>
                                        </p:tgtEl>
                                        <p:attrNameLst>
                                          <p:attrName>style.opacity</p:attrName>
                                        </p:attrNameLst>
                                      </p:cBhvr>
                                      <p:to>
                                        <p:strVal val="1"/>
                                      </p:to>
                                    </p:set>
                                    <p:animEffect filter="image" prLst="opacity: 1">
                                      <p:cBhvr rctx="IE">
                                        <p:cTn id="78" dur="indefinite"/>
                                        <p:tgtEl>
                                          <p:spTgt spid="33">
                                            <p:txEl>
                                              <p:pRg st="4" end="4"/>
                                            </p:txEl>
                                          </p:spTgt>
                                        </p:tgtEl>
                                      </p:cBhvr>
                                    </p:animEffect>
                                  </p:childTnLst>
                                </p:cTn>
                              </p:par>
                              <p:par>
                                <p:cTn id="79" presetID="9" presetClass="emph" presetSubtype="0" nodeType="withEffect">
                                  <p:stCondLst>
                                    <p:cond delay="0"/>
                                  </p:stCondLst>
                                  <p:childTnLst>
                                    <p:set>
                                      <p:cBhvr>
                                        <p:cTn id="80" dur="indefinite"/>
                                        <p:tgtEl>
                                          <p:spTgt spid="18">
                                            <p:txEl>
                                              <p:pRg st="0" end="0"/>
                                            </p:txEl>
                                          </p:spTgt>
                                        </p:tgtEl>
                                        <p:attrNameLst>
                                          <p:attrName>style.opacity</p:attrName>
                                        </p:attrNameLst>
                                      </p:cBhvr>
                                      <p:to>
                                        <p:strVal val="1"/>
                                      </p:to>
                                    </p:set>
                                    <p:animEffect filter="image" prLst="opacity: 1">
                                      <p:cBhvr rctx="IE">
                                        <p:cTn id="81" dur="indefinite"/>
                                        <p:tgtEl>
                                          <p:spTgt spid="18">
                                            <p:txEl>
                                              <p:pRg st="0" end="0"/>
                                            </p:txEl>
                                          </p:spTgt>
                                        </p:tgtEl>
                                      </p:cBhvr>
                                    </p:animEffect>
                                  </p:childTnLst>
                                </p:cTn>
                              </p:par>
                              <p:par>
                                <p:cTn id="82" presetID="9" presetClass="emph" presetSubtype="0" nodeType="withEffect">
                                  <p:stCondLst>
                                    <p:cond delay="0"/>
                                  </p:stCondLst>
                                  <p:childTnLst>
                                    <p:set>
                                      <p:cBhvr>
                                        <p:cTn id="83" dur="indefinite"/>
                                        <p:tgtEl>
                                          <p:spTgt spid="18">
                                            <p:txEl>
                                              <p:pRg st="1" end="1"/>
                                            </p:txEl>
                                          </p:spTgt>
                                        </p:tgtEl>
                                        <p:attrNameLst>
                                          <p:attrName>style.opacity</p:attrName>
                                        </p:attrNameLst>
                                      </p:cBhvr>
                                      <p:to>
                                        <p:strVal val="1"/>
                                      </p:to>
                                    </p:set>
                                    <p:animEffect filter="image" prLst="opacity: 1">
                                      <p:cBhvr rctx="IE">
                                        <p:cTn id="84" dur="indefinite"/>
                                        <p:tgtEl>
                                          <p:spTgt spid="18">
                                            <p:txEl>
                                              <p:pRg st="1" end="1"/>
                                            </p:txEl>
                                          </p:spTgt>
                                        </p:tgtEl>
                                      </p:cBhvr>
                                    </p:animEffect>
                                  </p:childTnLst>
                                </p:cTn>
                              </p:par>
                              <p:par>
                                <p:cTn id="85" presetID="9" presetClass="emph" presetSubtype="0" nodeType="withEffect">
                                  <p:stCondLst>
                                    <p:cond delay="0"/>
                                  </p:stCondLst>
                                  <p:childTnLst>
                                    <p:set>
                                      <p:cBhvr>
                                        <p:cTn id="86" dur="indefinite"/>
                                        <p:tgtEl>
                                          <p:spTgt spid="18">
                                            <p:txEl>
                                              <p:pRg st="2" end="2"/>
                                            </p:txEl>
                                          </p:spTgt>
                                        </p:tgtEl>
                                        <p:attrNameLst>
                                          <p:attrName>style.opacity</p:attrName>
                                        </p:attrNameLst>
                                      </p:cBhvr>
                                      <p:to>
                                        <p:strVal val="1"/>
                                      </p:to>
                                    </p:set>
                                    <p:animEffect filter="image" prLst="opacity: 1">
                                      <p:cBhvr rctx="IE">
                                        <p:cTn id="87" dur="indefinite"/>
                                        <p:tgtEl>
                                          <p:spTgt spid="18">
                                            <p:txEl>
                                              <p:pRg st="2" end="2"/>
                                            </p:txEl>
                                          </p:spTgt>
                                        </p:tgtEl>
                                      </p:cBhvr>
                                    </p:animEffect>
                                  </p:childTnLst>
                                </p:cTn>
                              </p:par>
                              <p:par>
                                <p:cTn id="88" presetID="9" presetClass="emph" presetSubtype="0" nodeType="withEffect">
                                  <p:stCondLst>
                                    <p:cond delay="0"/>
                                  </p:stCondLst>
                                  <p:childTnLst>
                                    <p:set>
                                      <p:cBhvr>
                                        <p:cTn id="89" dur="indefinite"/>
                                        <p:tgtEl>
                                          <p:spTgt spid="18">
                                            <p:txEl>
                                              <p:pRg st="3" end="3"/>
                                            </p:txEl>
                                          </p:spTgt>
                                        </p:tgtEl>
                                        <p:attrNameLst>
                                          <p:attrName>style.opacity</p:attrName>
                                        </p:attrNameLst>
                                      </p:cBhvr>
                                      <p:to>
                                        <p:strVal val="1"/>
                                      </p:to>
                                    </p:set>
                                    <p:animEffect filter="image" prLst="opacity: 1">
                                      <p:cBhvr rctx="IE">
                                        <p:cTn id="90" dur="indefinite"/>
                                        <p:tgtEl>
                                          <p:spTgt spid="18">
                                            <p:txEl>
                                              <p:pRg st="3" end="3"/>
                                            </p:txEl>
                                          </p:spTgt>
                                        </p:tgtEl>
                                      </p:cBhvr>
                                    </p:animEffect>
                                  </p:childTnLst>
                                </p:cTn>
                              </p:par>
                              <p:par>
                                <p:cTn id="91" presetID="3" presetClass="emph" presetSubtype="2" fill="hold" nodeType="withEffect">
                                  <p:stCondLst>
                                    <p:cond delay="0"/>
                                  </p:stCondLst>
                                  <p:childTnLst>
                                    <p:animClr clrSpc="rgb" dir="cw">
                                      <p:cBhvr override="childStyle">
                                        <p:cTn id="92" dur="500" fill="hold"/>
                                        <p:tgtEl>
                                          <p:spTgt spid="33">
                                            <p:txEl>
                                              <p:pRg st="0" end="0"/>
                                            </p:txEl>
                                          </p:spTgt>
                                        </p:tgtEl>
                                        <p:attrNameLst>
                                          <p:attrName>style.color</p:attrName>
                                        </p:attrNameLst>
                                      </p:cBhvr>
                                      <p:to>
                                        <a:srgbClr val="48C9F1"/>
                                      </p:to>
                                    </p:animClr>
                                  </p:childTnLst>
                                </p:cTn>
                              </p:par>
                              <p:par>
                                <p:cTn id="93" presetID="3" presetClass="emph" presetSubtype="2" fill="hold" nodeType="withEffect">
                                  <p:stCondLst>
                                    <p:cond delay="0"/>
                                  </p:stCondLst>
                                  <p:childTnLst>
                                    <p:animClr clrSpc="rgb" dir="cw">
                                      <p:cBhvr override="childStyle">
                                        <p:cTn id="94" dur="500" fill="hold"/>
                                        <p:tgtEl>
                                          <p:spTgt spid="18">
                                            <p:txEl>
                                              <p:pRg st="0" end="0"/>
                                            </p:txEl>
                                          </p:spTgt>
                                        </p:tgtEl>
                                        <p:attrNameLst>
                                          <p:attrName>style.color</p:attrName>
                                        </p:attrNameLst>
                                      </p:cBhvr>
                                      <p:to>
                                        <a:srgbClr val="48C9F1"/>
                                      </p:to>
                                    </p:animClr>
                                  </p:childTnLst>
                                </p:cTn>
                              </p:par>
                              <p:par>
                                <p:cTn id="95" presetID="3" presetClass="emph" presetSubtype="2" fill="hold" nodeType="withEffect">
                                  <p:stCondLst>
                                    <p:cond delay="0"/>
                                  </p:stCondLst>
                                  <p:childTnLst>
                                    <p:animClr clrSpc="rgb" dir="cw">
                                      <p:cBhvr override="childStyle">
                                        <p:cTn id="96" dur="500" fill="hold"/>
                                        <p:tgtEl>
                                          <p:spTgt spid="32">
                                            <p:txEl>
                                              <p:pRg st="0" end="0"/>
                                            </p:txEl>
                                          </p:spTgt>
                                        </p:tgtEl>
                                        <p:attrNameLst>
                                          <p:attrName>style.color</p:attrName>
                                        </p:attrNameLst>
                                      </p:cBhvr>
                                      <p:to>
                                        <a:srgbClr val="444A4A"/>
                                      </p:to>
                                    </p:animClr>
                                  </p:childTnLst>
                                </p:cTn>
                              </p:par>
                              <p:par>
                                <p:cTn id="97" presetID="3" presetClass="emph" presetSubtype="2" fill="hold" nodeType="withEffect">
                                  <p:stCondLst>
                                    <p:cond delay="0"/>
                                  </p:stCondLst>
                                  <p:childTnLst>
                                    <p:animClr clrSpc="rgb" dir="cw">
                                      <p:cBhvr override="childStyle">
                                        <p:cTn id="98" dur="500" fill="hold"/>
                                        <p:tgtEl>
                                          <p:spTgt spid="31">
                                            <p:txEl>
                                              <p:pRg st="0" end="0"/>
                                            </p:txEl>
                                          </p:spTgt>
                                        </p:tgtEl>
                                        <p:attrNameLst>
                                          <p:attrName>style.color</p:attrName>
                                        </p:attrNameLst>
                                      </p:cBhvr>
                                      <p:to>
                                        <a:srgbClr val="444A4A"/>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p:txBody>
          <a:bodyPr wrap="square">
            <a:noAutofit/>
          </a:bodyPr>
          <a:lstStyle/>
          <a:p>
            <a:r>
              <a:rPr lang="es-ES_tradnl" dirty="0">
                <a:solidFill>
                  <a:schemeClr val="accent2"/>
                </a:solidFill>
              </a:rPr>
              <a:t>Recordatorios clave</a:t>
            </a:r>
          </a:p>
        </p:txBody>
      </p:sp>
      <p:sp>
        <p:nvSpPr>
          <p:cNvPr id="3" name="Text Placeholder 2">
            <a:extLst>
              <a:ext uri="{FF2B5EF4-FFF2-40B4-BE49-F238E27FC236}">
                <a16:creationId xmlns:a16="http://schemas.microsoft.com/office/drawing/2014/main" id="{DE49DD5D-78D3-440D-8B64-1F0D79A9B86A}"/>
              </a:ext>
            </a:extLst>
          </p:cNvPr>
          <p:cNvSpPr>
            <a:spLocks noGrp="1"/>
          </p:cNvSpPr>
          <p:nvPr>
            <p:ph type="body" idx="1"/>
          </p:nvPr>
        </p:nvSpPr>
        <p:spPr>
          <a:xfrm>
            <a:off x="1143000" y="2462644"/>
            <a:ext cx="6769100" cy="3131684"/>
          </a:xfrm>
        </p:spPr>
        <p:txBody>
          <a:bodyPr wrap="square">
            <a:noAutofit/>
          </a:bodyPr>
          <a:lstStyle/>
          <a:p>
            <a:pPr>
              <a:spcBef>
                <a:spcPct val="0"/>
              </a:spcBef>
              <a:spcAft>
                <a:spcPts val="1200"/>
              </a:spcAft>
            </a:pPr>
            <a:endParaRPr lang="es-ES_tradnl" sz="2400" dirty="0">
              <a:ea typeface="ヒラギノ角ゴ Pro W3" panose="020B0300000000000000" pitchFamily="6" charset="-128"/>
            </a:endParaRPr>
          </a:p>
          <a:p>
            <a:pPr>
              <a:spcBef>
                <a:spcPct val="0"/>
              </a:spcBef>
              <a:spcAft>
                <a:spcPts val="1200"/>
              </a:spcAft>
              <a:defRPr sz="2400">
                <a:ea typeface="ヒラギノ角ゴ Pro W3" panose="020B0300000000000000" pitchFamily="6" charset="-128"/>
                <a:cs typeface="Times New Roman" panose="02020603050405020304" pitchFamily="18" charset="0"/>
              </a:defRPr>
            </a:pPr>
            <a:r>
              <a:rPr lang="es-ES_tradnl" dirty="0"/>
              <a:t>No hay un Estilo “mejor”.</a:t>
            </a:r>
          </a:p>
          <a:p>
            <a:pPr>
              <a:spcBef>
                <a:spcPct val="0"/>
              </a:spcBef>
              <a:spcAft>
                <a:spcPts val="1200"/>
              </a:spcAft>
              <a:defRPr sz="2400">
                <a:ea typeface="ヒラギノ角ゴ Pro W3" panose="020B0300000000000000" pitchFamily="6" charset="-128"/>
              </a:defRPr>
            </a:pPr>
            <a:r>
              <a:rPr lang="es-ES_tradnl" dirty="0"/>
              <a:t>El Estilo </a:t>
            </a:r>
            <a:r>
              <a:rPr lang="es-ES_tradnl" dirty="0">
                <a:cs typeface="Times New Roman" panose="02020603050405020304" pitchFamily="18" charset="0"/>
              </a:rPr>
              <a:t>no es la personalidad.</a:t>
            </a:r>
          </a:p>
          <a:p>
            <a:pPr>
              <a:spcBef>
                <a:spcPct val="0"/>
              </a:spcBef>
              <a:spcAft>
                <a:spcPts val="1200"/>
              </a:spcAft>
              <a:defRPr sz="2400">
                <a:ea typeface="ヒラギノ角ゴ Pro W3" pitchFamily="4" charset="-128"/>
                <a:cs typeface="ヒラギノ角ゴ Pro W3" pitchFamily="4" charset="-128"/>
              </a:defRPr>
            </a:pPr>
            <a:r>
              <a:rPr lang="es-ES_tradnl" dirty="0"/>
              <a:t>El Estilo es una característica del comportamiento.</a:t>
            </a:r>
          </a:p>
          <a:p>
            <a:pPr>
              <a:spcBef>
                <a:spcPct val="0"/>
              </a:spcBef>
              <a:spcAft>
                <a:spcPts val="1200"/>
              </a:spcAft>
              <a:defRPr sz="2400">
                <a:ea typeface="ヒラギノ角ゴ Pro W3" panose="020B0300000000000000" pitchFamily="6" charset="-128"/>
                <a:cs typeface="Times New Roman" panose="02020603050405020304" pitchFamily="18" charset="0"/>
              </a:defRPr>
            </a:pPr>
            <a:r>
              <a:rPr lang="es-ES_tradnl" dirty="0"/>
              <a:t>El Estilo tiene acciones de crecimiento. </a:t>
            </a:r>
          </a:p>
          <a:p>
            <a:pPr>
              <a:spcBef>
                <a:spcPct val="0"/>
              </a:spcBef>
              <a:spcAft>
                <a:spcPts val="1200"/>
              </a:spcAft>
              <a:defRPr sz="2400">
                <a:ea typeface="ヒラギノ角ゴ Pro W3" pitchFamily="4" charset="-128"/>
                <a:cs typeface="ヒラギノ角ゴ Pro W3" pitchFamily="4" charset="-128"/>
              </a:defRPr>
            </a:pPr>
            <a:r>
              <a:rPr lang="es-ES_tradnl" dirty="0"/>
              <a:t>Su reto es: Tomar la iniciativa para establecer y crear relaciones eficaces con sus clientes.</a:t>
            </a:r>
          </a:p>
          <a:p>
            <a:pPr>
              <a:spcBef>
                <a:spcPct val="0"/>
              </a:spcBef>
              <a:spcAft>
                <a:spcPts val="1200"/>
              </a:spcAft>
            </a:pPr>
            <a:endParaRPr lang="es-ES_tradnl" sz="2400" dirty="0">
              <a:ea typeface="ヒラギノ角ゴ Pro W3" panose="020B0300000000000000" pitchFamily="6" charset="-128"/>
              <a:cs typeface="Times New Roman" panose="02020603050405020304" pitchFamily="18" charset="0"/>
            </a:endParaRP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p:txBody>
          <a:bodyPr wrap="square">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CF60C-C85D-47C0-8597-E3BF95F18FA3}" type="slidenum">
              <a:rPr kumimoji="0" lang="es-ES_tradnl"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s-ES_tradn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 </a:t>
            </a:r>
            <a:r>
              <a:rPr kumimoji="0" lang="es-ES_tradnl" sz="1000" b="0" i="0" u="none" strike="noStrike" kern="1200" cap="none" spc="0" normalizeH="0" baseline="0" noProof="0" dirty="0" err="1">
                <a:ln>
                  <a:noFill/>
                </a:ln>
                <a:solidFill>
                  <a:prstClr val="black">
                    <a:tint val="75000"/>
                  </a:prstClr>
                </a:solidFill>
                <a:effectLst/>
                <a:uLnTx/>
                <a:uFillTx/>
                <a:latin typeface="Arial" panose="020B0604020202020204"/>
                <a:ea typeface="+mn-ea"/>
                <a:cs typeface="+mn-cs"/>
              </a:rPr>
              <a:t>The</a:t>
            </a:r>
            <a:r>
              <a:rPr kumimoji="0" lang="es-ES_tradn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 TRACOM </a:t>
            </a:r>
            <a:r>
              <a:rPr kumimoji="0" lang="es-ES_tradnl" sz="1000" b="0" i="0" u="none" strike="noStrike" kern="1200" cap="none" spc="0" normalizeH="0" baseline="0" noProof="0" dirty="0" err="1">
                <a:ln>
                  <a:noFill/>
                </a:ln>
                <a:solidFill>
                  <a:prstClr val="black">
                    <a:tint val="75000"/>
                  </a:prstClr>
                </a:solidFill>
                <a:effectLst/>
                <a:uLnTx/>
                <a:uFillTx/>
                <a:latin typeface="Arial" panose="020B0604020202020204"/>
                <a:ea typeface="+mn-ea"/>
                <a:cs typeface="+mn-cs"/>
              </a:rPr>
              <a:t>Corporation</a:t>
            </a:r>
            <a:r>
              <a:rPr kumimoji="0" lang="es-ES_tradn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 Todos los derechos reservados</a:t>
            </a:r>
          </a:p>
        </p:txBody>
      </p:sp>
    </p:spTree>
    <p:extLst>
      <p:ext uri="{BB962C8B-B14F-4D97-AF65-F5344CB8AC3E}">
        <p14:creationId xmlns:p14="http://schemas.microsoft.com/office/powerpoint/2010/main" val="35982239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p:txBody>
          <a:bodyPr/>
          <a:lstStyle/>
          <a:p>
            <a:r>
              <a:rPr lang="es-ES_tradnl" dirty="0">
                <a:solidFill>
                  <a:schemeClr val="accent2"/>
                </a:solidFill>
              </a:rPr>
              <a:t>Versatilidad</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05910" y="6380615"/>
            <a:ext cx="2743200" cy="2825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CF60C-C85D-47C0-8597-E3BF95F18FA3}" type="slidenum">
              <a:rPr kumimoji="0" lang="es-ES_tradnl"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s-ES_tradn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 </a:t>
            </a:r>
            <a:r>
              <a:rPr kumimoji="0" lang="es-ES_tradnl" sz="1000" b="0" i="0" u="none" strike="noStrike" kern="1200" cap="none" spc="0" normalizeH="0" baseline="0" noProof="0" dirty="0" err="1">
                <a:ln>
                  <a:noFill/>
                </a:ln>
                <a:solidFill>
                  <a:prstClr val="black">
                    <a:tint val="75000"/>
                  </a:prstClr>
                </a:solidFill>
                <a:effectLst/>
                <a:uLnTx/>
                <a:uFillTx/>
                <a:latin typeface="Arial" panose="020B0604020202020204"/>
                <a:ea typeface="+mn-ea"/>
                <a:cs typeface="+mn-cs"/>
              </a:rPr>
              <a:t>The</a:t>
            </a:r>
            <a:r>
              <a:rPr kumimoji="0" lang="es-ES_tradn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 TRACOM </a:t>
            </a:r>
            <a:r>
              <a:rPr kumimoji="0" lang="es-ES_tradnl" sz="1000" b="0" i="0" u="none" strike="noStrike" kern="1200" cap="none" spc="0" normalizeH="0" baseline="0" noProof="0" dirty="0" err="1">
                <a:ln>
                  <a:noFill/>
                </a:ln>
                <a:solidFill>
                  <a:prstClr val="black">
                    <a:tint val="75000"/>
                  </a:prstClr>
                </a:solidFill>
                <a:effectLst/>
                <a:uLnTx/>
                <a:uFillTx/>
                <a:latin typeface="Arial" panose="020B0604020202020204"/>
                <a:ea typeface="+mn-ea"/>
                <a:cs typeface="+mn-cs"/>
              </a:rPr>
              <a:t>Corporation</a:t>
            </a:r>
            <a:r>
              <a:rPr kumimoji="0" lang="es-ES_tradn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 Todos los derechos reservados.</a:t>
            </a:r>
          </a:p>
        </p:txBody>
      </p:sp>
    </p:spTree>
    <p:extLst>
      <p:ext uri="{BB962C8B-B14F-4D97-AF65-F5344CB8AC3E}">
        <p14:creationId xmlns:p14="http://schemas.microsoft.com/office/powerpoint/2010/main" val="27451659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a:xfrm>
            <a:off x="881729" y="2316480"/>
            <a:ext cx="6877050" cy="1588707"/>
          </a:xfrm>
        </p:spPr>
        <p:txBody>
          <a:bodyPr wrap="square"/>
          <a:lstStyle/>
          <a:p>
            <a:r>
              <a:rPr lang="es-ES_tradnl" dirty="0">
                <a:solidFill>
                  <a:srgbClr val="146899"/>
                </a:solidFill>
              </a:rPr>
              <a:t>Versatilidad es lo bien que uno se adapta a las necesidades del Estilo de los demás</a:t>
            </a: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CF60C-C85D-47C0-8597-E3BF95F18FA3}" type="slidenum">
              <a:rPr kumimoji="0" lang="es-ES_tradnl"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s-ES_tradn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 </a:t>
            </a:r>
            <a:r>
              <a:rPr kumimoji="0" lang="es-ES_tradnl" sz="1000" b="0" i="0" u="none" strike="noStrike" kern="1200" cap="none" spc="0" normalizeH="0" baseline="0" noProof="0" dirty="0" err="1">
                <a:ln>
                  <a:noFill/>
                </a:ln>
                <a:solidFill>
                  <a:prstClr val="black">
                    <a:tint val="75000"/>
                  </a:prstClr>
                </a:solidFill>
                <a:effectLst/>
                <a:uLnTx/>
                <a:uFillTx/>
                <a:latin typeface="Arial" panose="020B0604020202020204"/>
                <a:ea typeface="+mn-ea"/>
                <a:cs typeface="+mn-cs"/>
              </a:rPr>
              <a:t>The</a:t>
            </a:r>
            <a:r>
              <a:rPr kumimoji="0" lang="es-ES_tradn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 TRACOM </a:t>
            </a:r>
            <a:r>
              <a:rPr kumimoji="0" lang="es-ES_tradnl" sz="1000" b="0" i="0" u="none" strike="noStrike" kern="1200" cap="none" spc="0" normalizeH="0" baseline="0" noProof="0" dirty="0" err="1">
                <a:ln>
                  <a:noFill/>
                </a:ln>
                <a:solidFill>
                  <a:prstClr val="black">
                    <a:tint val="75000"/>
                  </a:prstClr>
                </a:solidFill>
                <a:effectLst/>
                <a:uLnTx/>
                <a:uFillTx/>
                <a:latin typeface="Arial" panose="020B0604020202020204"/>
                <a:ea typeface="+mn-ea"/>
                <a:cs typeface="+mn-cs"/>
              </a:rPr>
              <a:t>Corporation</a:t>
            </a:r>
            <a:r>
              <a:rPr kumimoji="0" lang="es-ES_tradn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 Todos los derechos reservados.</a:t>
            </a:r>
          </a:p>
        </p:txBody>
      </p:sp>
    </p:spTree>
    <p:extLst>
      <p:ext uri="{BB962C8B-B14F-4D97-AF65-F5344CB8AC3E}">
        <p14:creationId xmlns:p14="http://schemas.microsoft.com/office/powerpoint/2010/main" val="278791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D80115A-64E4-AE49-864B-B7BD54A0C854}"/>
              </a:ext>
            </a:extLst>
          </p:cNvPr>
          <p:cNvSpPr/>
          <p:nvPr/>
        </p:nvSpPr>
        <p:spPr bwMode="gray">
          <a:xfrm>
            <a:off x="956342" y="3001573"/>
            <a:ext cx="6711043" cy="21866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4" name="Slide Number Placeholder 3">
            <a:extLst>
              <a:ext uri="{FF2B5EF4-FFF2-40B4-BE49-F238E27FC236}">
                <a16:creationId xmlns:a16="http://schemas.microsoft.com/office/drawing/2014/main" id="{DB9AD781-C11C-418A-A164-50C6D8A04684}"/>
              </a:ext>
            </a:extLst>
          </p:cNvPr>
          <p:cNvSpPr>
            <a:spLocks noGrp="1"/>
          </p:cNvSpPr>
          <p:nvPr>
            <p:ph type="sldNum" sz="quarter" idx="12"/>
          </p:nvPr>
        </p:nvSpPr>
        <p:spPr/>
        <p:txBody>
          <a:bodyPr wrap="square">
            <a:noAutofit/>
          </a:bodyPr>
          <a:lstStyle/>
          <a:p>
            <a:fld id="{1B1CF60C-C85D-47C0-8597-E3BF95F18FA3}" type="slidenum">
              <a:rPr lang="es-ES_tradnl" smtClean="0"/>
              <a:t>3</a:t>
            </a:fld>
            <a:endParaRPr lang="es-ES_tradnl" dirty="0"/>
          </a:p>
        </p:txBody>
      </p:sp>
      <p:sp>
        <p:nvSpPr>
          <p:cNvPr id="5" name="Footer Placeholder 4">
            <a:extLst>
              <a:ext uri="{FF2B5EF4-FFF2-40B4-BE49-F238E27FC236}">
                <a16:creationId xmlns:a16="http://schemas.microsoft.com/office/drawing/2014/main" id="{AEA59267-D5D3-4816-B978-F9AD53E1921C}"/>
              </a:ext>
            </a:extLst>
          </p:cNvPr>
          <p:cNvSpPr>
            <a:spLocks noGrp="1"/>
          </p:cNvSpPr>
          <p:nvPr>
            <p:ph type="ftr" sz="quarter" idx="13"/>
          </p:nvPr>
        </p:nvSpPr>
        <p:spPr/>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
        <p:nvSpPr>
          <p:cNvPr id="7" name="TextBox 6">
            <a:extLst>
              <a:ext uri="{FF2B5EF4-FFF2-40B4-BE49-F238E27FC236}">
                <a16:creationId xmlns:a16="http://schemas.microsoft.com/office/drawing/2014/main" id="{7BCC432B-8C73-0B49-97F3-DD72A068B0C6}"/>
              </a:ext>
            </a:extLst>
          </p:cNvPr>
          <p:cNvSpPr txBox="1"/>
          <p:nvPr/>
        </p:nvSpPr>
        <p:spPr>
          <a:xfrm>
            <a:off x="1539586" y="1788526"/>
            <a:ext cx="6131470" cy="430887"/>
          </a:xfrm>
          <a:prstGeom prst="rect">
            <a:avLst/>
          </a:prstGeom>
          <a:noFill/>
        </p:spPr>
        <p:txBody>
          <a:bodyPr wrap="square" lIns="0" tIns="0" rIns="0" bIns="0">
            <a:noAutofit/>
          </a:bodyPr>
          <a:lstStyle/>
          <a:p>
            <a:pPr algn="l">
              <a:defRPr sz="2800" b="1">
                <a:solidFill>
                  <a:schemeClr val="accent2">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pPr>
            <a:r>
              <a:rPr lang="es-ES_tradnl" dirty="0"/>
              <a:t>SOCIAL STYLE Y VERSATILIDAD</a:t>
            </a:r>
          </a:p>
        </p:txBody>
      </p:sp>
      <p:sp>
        <p:nvSpPr>
          <p:cNvPr id="8" name="TextBox 7">
            <a:extLst>
              <a:ext uri="{FF2B5EF4-FFF2-40B4-BE49-F238E27FC236}">
                <a16:creationId xmlns:a16="http://schemas.microsoft.com/office/drawing/2014/main" id="{3C7B7E98-95E6-E540-9858-A905C27BB582}"/>
              </a:ext>
            </a:extLst>
          </p:cNvPr>
          <p:cNvSpPr txBox="1"/>
          <p:nvPr/>
        </p:nvSpPr>
        <p:spPr>
          <a:xfrm>
            <a:off x="945583" y="2269596"/>
            <a:ext cx="7207817" cy="311228"/>
          </a:xfrm>
          <a:prstGeom prst="rect">
            <a:avLst/>
          </a:prstGeom>
          <a:noFill/>
        </p:spPr>
        <p:txBody>
          <a:bodyPr wrap="square" lIns="0" tIns="0" rIns="0" bIns="0">
            <a:noAutofit/>
          </a:bodyPr>
          <a:lstStyle/>
          <a:p>
            <a:pPr algn="l">
              <a:defRPr sz="2000" b="1">
                <a:solidFill>
                  <a:schemeClr val="tx1">
                    <a:lumMod val="50000"/>
                    <a:lumOff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pPr>
            <a:r>
              <a:rPr lang="es-ES_tradnl" dirty="0"/>
              <a:t>UN ELEMENTO CLAVE DE LOS RESULTADOS DE VENTAS</a:t>
            </a:r>
          </a:p>
        </p:txBody>
      </p:sp>
      <p:sp>
        <p:nvSpPr>
          <p:cNvPr id="9" name="TextBox 8">
            <a:extLst>
              <a:ext uri="{FF2B5EF4-FFF2-40B4-BE49-F238E27FC236}">
                <a16:creationId xmlns:a16="http://schemas.microsoft.com/office/drawing/2014/main" id="{5C5E9D39-6170-D14A-AB3E-2C9753D3B08E}"/>
              </a:ext>
            </a:extLst>
          </p:cNvPr>
          <p:cNvSpPr txBox="1"/>
          <p:nvPr/>
        </p:nvSpPr>
        <p:spPr>
          <a:xfrm>
            <a:off x="754408" y="2681605"/>
            <a:ext cx="7207817" cy="198595"/>
          </a:xfrm>
          <a:prstGeom prst="rect">
            <a:avLst/>
          </a:prstGeom>
          <a:noFill/>
        </p:spPr>
        <p:txBody>
          <a:bodyPr wrap="square" lIns="0" tIns="0" rIns="0" bIns="0">
            <a:noAutofit/>
          </a:bodyPr>
          <a:lstStyle/>
          <a:p>
            <a:pPr>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ES_tradnl" dirty="0"/>
              <a:t>Como resultado de la formación SOCIAL STYLE y Versatilidad, los profesionales de ventas indican que: </a:t>
            </a:r>
            <a:endParaRPr lang="es-ES_tradnl"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3F447C74-E68E-CF4D-9465-BC277BEF22CD}"/>
              </a:ext>
            </a:extLst>
          </p:cNvPr>
          <p:cNvSpPr txBox="1"/>
          <p:nvPr/>
        </p:nvSpPr>
        <p:spPr>
          <a:xfrm>
            <a:off x="899673" y="3280537"/>
            <a:ext cx="2419328" cy="615553"/>
          </a:xfrm>
          <a:prstGeom prst="rect">
            <a:avLst/>
          </a:prstGeom>
          <a:noFill/>
        </p:spPr>
        <p:txBody>
          <a:bodyPr wrap="square" lIns="0" tIns="0" rIns="0" bIns="0">
            <a:noAutofit/>
          </a:bodyPr>
          <a:lstStyle/>
          <a:p>
            <a:pPr algn="ct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es-ES_tradnl" sz="3600" dirty="0"/>
              <a:t>Un 92 %</a:t>
            </a:r>
            <a:endParaRPr lang="es-ES_tradnl" sz="40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BDD60E68-A488-0A44-AC43-FD5A73F9931D}"/>
              </a:ext>
            </a:extLst>
          </p:cNvPr>
          <p:cNvSpPr txBox="1"/>
          <p:nvPr/>
        </p:nvSpPr>
        <p:spPr>
          <a:xfrm>
            <a:off x="3240745" y="3285914"/>
            <a:ext cx="2221607" cy="615553"/>
          </a:xfrm>
          <a:prstGeom prst="rect">
            <a:avLst/>
          </a:prstGeom>
          <a:noFill/>
        </p:spPr>
        <p:txBody>
          <a:bodyPr wrap="square" lIns="0" tIns="0" rIns="0" bIns="0">
            <a:noAutofit/>
          </a:bodyPr>
          <a:lstStyle/>
          <a:p>
            <a:pPr algn="ct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es-ES_tradnl" sz="3600" dirty="0"/>
              <a:t>Un 87 %</a:t>
            </a:r>
            <a:endParaRPr lang="es-ES_tradnl" sz="40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9DB1A053-AEBD-7748-9F13-904A27842461}"/>
              </a:ext>
            </a:extLst>
          </p:cNvPr>
          <p:cNvSpPr txBox="1"/>
          <p:nvPr/>
        </p:nvSpPr>
        <p:spPr>
          <a:xfrm>
            <a:off x="5244514" y="3274697"/>
            <a:ext cx="2608951" cy="615553"/>
          </a:xfrm>
          <a:prstGeom prst="rect">
            <a:avLst/>
          </a:prstGeom>
          <a:noFill/>
        </p:spPr>
        <p:txBody>
          <a:bodyPr wrap="square" lIns="0" tIns="0" rIns="0" bIns="0">
            <a:noAutofit/>
          </a:bodyPr>
          <a:lstStyle/>
          <a:p>
            <a:pPr algn="ct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es-ES_tradnl" sz="3600" dirty="0"/>
              <a:t>Un 58 %</a:t>
            </a:r>
            <a:endParaRPr lang="es-ES_tradnl" sz="40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BBC67FA-6CCA-1D47-9661-8B087252B2C1}"/>
              </a:ext>
            </a:extLst>
          </p:cNvPr>
          <p:cNvSpPr txBox="1"/>
          <p:nvPr/>
        </p:nvSpPr>
        <p:spPr>
          <a:xfrm>
            <a:off x="1290024" y="4195854"/>
            <a:ext cx="1638626" cy="430887"/>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ES_tradnl" dirty="0"/>
              <a:t>RELACIONES POSITIVAS CON LOS CLIENTES</a:t>
            </a:r>
          </a:p>
        </p:txBody>
      </p:sp>
      <p:sp>
        <p:nvSpPr>
          <p:cNvPr id="14" name="TextBox 13">
            <a:extLst>
              <a:ext uri="{FF2B5EF4-FFF2-40B4-BE49-F238E27FC236}">
                <a16:creationId xmlns:a16="http://schemas.microsoft.com/office/drawing/2014/main" id="{3D66E105-83E5-0242-AFC0-C4B3C42AB309}"/>
              </a:ext>
            </a:extLst>
          </p:cNvPr>
          <p:cNvSpPr txBox="1"/>
          <p:nvPr/>
        </p:nvSpPr>
        <p:spPr>
          <a:xfrm>
            <a:off x="3386734" y="4207002"/>
            <a:ext cx="1929628" cy="430887"/>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ES_tradnl" dirty="0"/>
              <a:t>INFLUIR O PERSUADIR A LOS CLIENTES</a:t>
            </a:r>
          </a:p>
        </p:txBody>
      </p:sp>
      <p:sp>
        <p:nvSpPr>
          <p:cNvPr id="15" name="TextBox 14">
            <a:extLst>
              <a:ext uri="{FF2B5EF4-FFF2-40B4-BE49-F238E27FC236}">
                <a16:creationId xmlns:a16="http://schemas.microsoft.com/office/drawing/2014/main" id="{824388B2-92DB-E743-A3C7-6FA981159491}"/>
              </a:ext>
            </a:extLst>
          </p:cNvPr>
          <p:cNvSpPr txBox="1"/>
          <p:nvPr/>
        </p:nvSpPr>
        <p:spPr>
          <a:xfrm>
            <a:off x="5676211" y="4189627"/>
            <a:ext cx="1745557" cy="646331"/>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ES_tradnl" dirty="0"/>
              <a:t>CERRÓ VENTAS IMPOSIBLES DE OTRO MODO</a:t>
            </a:r>
          </a:p>
        </p:txBody>
      </p:sp>
      <p:sp>
        <p:nvSpPr>
          <p:cNvPr id="16" name="TextBox 15">
            <a:extLst>
              <a:ext uri="{FF2B5EF4-FFF2-40B4-BE49-F238E27FC236}">
                <a16:creationId xmlns:a16="http://schemas.microsoft.com/office/drawing/2014/main" id="{B7EC42AF-7E78-3648-B7A9-D6D8AD08C2BE}"/>
              </a:ext>
            </a:extLst>
          </p:cNvPr>
          <p:cNvSpPr txBox="1"/>
          <p:nvPr/>
        </p:nvSpPr>
        <p:spPr>
          <a:xfrm>
            <a:off x="1030047" y="5345895"/>
            <a:ext cx="6637338" cy="282574"/>
          </a:xfrm>
          <a:prstGeom prst="rect">
            <a:avLst/>
          </a:prstGeom>
          <a:noFill/>
        </p:spPr>
        <p:txBody>
          <a:bodyPr wrap="square" lIns="0" tIns="0" rIns="0" bIns="0">
            <a:noAutofit/>
          </a:bodyPr>
          <a:lstStyle/>
          <a:p>
            <a:pPr algn="ctr">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ES_tradnl" dirty="0"/>
              <a:t>La Versatilidad aumenta al mismo ritmo que el rendimiento en el trabajo.</a:t>
            </a:r>
            <a:endParaRPr lang="es-ES_tradnl"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9CDA1717-243C-9D49-BF54-BC7100A723AE}"/>
              </a:ext>
            </a:extLst>
          </p:cNvPr>
          <p:cNvSpPr txBox="1"/>
          <p:nvPr/>
        </p:nvSpPr>
        <p:spPr>
          <a:xfrm>
            <a:off x="1191139" y="3890250"/>
            <a:ext cx="1836397" cy="316752"/>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ES_tradnl" dirty="0"/>
              <a:t>creó más</a:t>
            </a:r>
            <a:endParaRPr lang="es-ES_tradnl"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11C750D4-DD46-AB45-A625-9ABFE4290C6F}"/>
              </a:ext>
            </a:extLst>
          </p:cNvPr>
          <p:cNvSpPr txBox="1"/>
          <p:nvPr/>
        </p:nvSpPr>
        <p:spPr>
          <a:xfrm>
            <a:off x="3141884" y="3890776"/>
            <a:ext cx="2419328" cy="284278"/>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ES_tradnl" dirty="0"/>
              <a:t>aumentó su capacidad para</a:t>
            </a:r>
            <a:endParaRPr lang="es-ES_tradnl"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27A625B0-240D-7E48-AC45-15582B0146D1}"/>
              </a:ext>
            </a:extLst>
          </p:cNvPr>
          <p:cNvSpPr txBox="1"/>
          <p:nvPr/>
        </p:nvSpPr>
        <p:spPr>
          <a:xfrm>
            <a:off x="5943009" y="3890250"/>
            <a:ext cx="1211960"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ES_tradnl" dirty="0"/>
              <a:t>informó que</a:t>
            </a:r>
            <a:endParaRPr lang="es-ES_tradnl"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0834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ECDFA4-5A69-4DF6-93F6-AB2EF8304C71}"/>
              </a:ext>
            </a:extLst>
          </p:cNvPr>
          <p:cNvSpPr>
            <a:spLocks noGrp="1"/>
          </p:cNvSpPr>
          <p:nvPr>
            <p:ph type="title"/>
          </p:nvPr>
        </p:nvSpPr>
        <p:spPr>
          <a:xfrm>
            <a:off x="390526" y="979228"/>
            <a:ext cx="11572874" cy="1009650"/>
          </a:xfrm>
        </p:spPr>
        <p:txBody>
          <a:bodyPr/>
          <a:lstStyle/>
          <a:p>
            <a:r>
              <a:rPr lang="es-ES_tradnl"/>
              <a:t>Versatilidad</a:t>
            </a:r>
            <a:endParaRPr lang="es-ES_tradnl" dirty="0"/>
          </a:p>
        </p:txBody>
      </p:sp>
      <p:sp>
        <p:nvSpPr>
          <p:cNvPr id="3" name="Slide Number Placeholder 2">
            <a:extLst>
              <a:ext uri="{FF2B5EF4-FFF2-40B4-BE49-F238E27FC236}">
                <a16:creationId xmlns:a16="http://schemas.microsoft.com/office/drawing/2014/main" id="{1201746A-6D22-4503-B0EF-C43ADDF2AF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CF60C-C85D-47C0-8597-E3BF95F18FA3}" type="slidenum">
              <a:rPr kumimoji="0" lang="es-ES_tradnl"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s-ES_tradn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797231E1-3F0B-4F71-856D-56884CC65788}"/>
              </a:ext>
            </a:extLst>
          </p:cNvPr>
          <p:cNvSpPr>
            <a:spLocks noGrp="1"/>
          </p:cNvSpPr>
          <p:nvPr>
            <p:ph type="ftr" sz="quarter" idx="13"/>
          </p:nvPr>
        </p:nvSpPr>
        <p:spPr bwMode="gray">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 </a:t>
            </a:r>
            <a:r>
              <a:rPr kumimoji="0" lang="es-ES_tradnl" sz="1000" b="0" i="0" u="none" strike="noStrike" kern="1200" cap="none" spc="0" normalizeH="0" baseline="0" noProof="0" dirty="0" err="1">
                <a:ln>
                  <a:noFill/>
                </a:ln>
                <a:solidFill>
                  <a:prstClr val="black">
                    <a:tint val="75000"/>
                  </a:prstClr>
                </a:solidFill>
                <a:effectLst/>
                <a:uLnTx/>
                <a:uFillTx/>
                <a:latin typeface="Arial" panose="020B0604020202020204"/>
                <a:ea typeface="+mn-ea"/>
                <a:cs typeface="+mn-cs"/>
              </a:rPr>
              <a:t>The</a:t>
            </a:r>
            <a:r>
              <a:rPr kumimoji="0" lang="es-ES_tradn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 TRACOM </a:t>
            </a:r>
            <a:r>
              <a:rPr kumimoji="0" lang="es-ES_tradnl" sz="1000" b="0" i="0" u="none" strike="noStrike" kern="1200" cap="none" spc="0" normalizeH="0" baseline="0" noProof="0" dirty="0" err="1">
                <a:ln>
                  <a:noFill/>
                </a:ln>
                <a:solidFill>
                  <a:prstClr val="black">
                    <a:tint val="75000"/>
                  </a:prstClr>
                </a:solidFill>
                <a:effectLst/>
                <a:uLnTx/>
                <a:uFillTx/>
                <a:latin typeface="Arial" panose="020B0604020202020204"/>
                <a:ea typeface="+mn-ea"/>
                <a:cs typeface="+mn-cs"/>
              </a:rPr>
              <a:t>Corporation</a:t>
            </a:r>
            <a:r>
              <a:rPr kumimoji="0" lang="es-ES_tradn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 Todos los derechos reservados.</a:t>
            </a:r>
          </a:p>
        </p:txBody>
      </p:sp>
      <p:sp>
        <p:nvSpPr>
          <p:cNvPr id="9" name="Text Placeholder 8">
            <a:extLst>
              <a:ext uri="{FF2B5EF4-FFF2-40B4-BE49-F238E27FC236}">
                <a16:creationId xmlns:a16="http://schemas.microsoft.com/office/drawing/2014/main" id="{426C4572-107D-4C7F-9054-567B9707BCBF}"/>
              </a:ext>
            </a:extLst>
          </p:cNvPr>
          <p:cNvSpPr>
            <a:spLocks noGrp="1"/>
          </p:cNvSpPr>
          <p:nvPr>
            <p:ph type="body" sz="quarter" idx="14"/>
          </p:nvPr>
        </p:nvSpPr>
        <p:spPr>
          <a:xfrm>
            <a:off x="390524" y="2071428"/>
            <a:ext cx="11572875" cy="903288"/>
          </a:xfrm>
        </p:spPr>
        <p:txBody>
          <a:bodyPr/>
          <a:lstStyle/>
          <a:p>
            <a:r>
              <a:rPr lang="es-ES_tradnl" dirty="0"/>
              <a:t>Una medida de la constancia con que se adapta a las necesidades del Estilo de los demás</a:t>
            </a:r>
          </a:p>
        </p:txBody>
      </p:sp>
      <p:grpSp>
        <p:nvGrpSpPr>
          <p:cNvPr id="8" name="Group 7">
            <a:extLst>
              <a:ext uri="{FF2B5EF4-FFF2-40B4-BE49-F238E27FC236}">
                <a16:creationId xmlns:a16="http://schemas.microsoft.com/office/drawing/2014/main" id="{FC6731F4-F1F1-46C8-B223-B7DBFA45EA68}"/>
              </a:ext>
            </a:extLst>
          </p:cNvPr>
          <p:cNvGrpSpPr/>
          <p:nvPr/>
        </p:nvGrpSpPr>
        <p:grpSpPr>
          <a:xfrm>
            <a:off x="390526" y="4303587"/>
            <a:ext cx="11593766" cy="387216"/>
            <a:chOff x="2198688" y="4517637"/>
            <a:chExt cx="7632700" cy="924698"/>
          </a:xfrm>
          <a:solidFill>
            <a:srgbClr val="E9ECEF"/>
          </a:solidFill>
        </p:grpSpPr>
        <p:sp>
          <p:nvSpPr>
            <p:cNvPr id="11" name="Rectangle 10">
              <a:extLst>
                <a:ext uri="{FF2B5EF4-FFF2-40B4-BE49-F238E27FC236}">
                  <a16:creationId xmlns:a16="http://schemas.microsoft.com/office/drawing/2014/main" id="{6D25B86E-CAE4-43C1-874A-425ABE714BF0}"/>
                </a:ext>
              </a:extLst>
            </p:cNvPr>
            <p:cNvSpPr/>
            <p:nvPr/>
          </p:nvSpPr>
          <p:spPr bwMode="gray">
            <a:xfrm>
              <a:off x="4802188" y="4517638"/>
              <a:ext cx="2463800" cy="92469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0" marR="0" lvl="0" indent="0" algn="ctr" defTabSz="914400" rtl="0" eaLnBrk="1" fontAlgn="auto" latinLnBrk="0" hangingPunct="1">
                <a:lnSpc>
                  <a:spcPct val="85000"/>
                </a:lnSpc>
                <a:spcBef>
                  <a:spcPts val="0"/>
                </a:spcBef>
                <a:spcAft>
                  <a:spcPts val="0"/>
                </a:spcAft>
                <a:buClrTx/>
                <a:buSzTx/>
                <a:buFontTx/>
                <a:buNone/>
                <a:tabLst/>
                <a:defRPr sz="1800" kern="1200">
                  <a:ln>
                    <a:noFill/>
                  </a:ln>
                  <a:solidFill>
                    <a:srgbClr val="0F4E73"/>
                  </a:solidFill>
                  <a:effectLst/>
                  <a:uLnTx/>
                  <a:uFillTx/>
                  <a:latin typeface="Arial Black" panose="020B0A04020102020204" pitchFamily="34" charset="0"/>
                  <a:ea typeface="+mn-ea"/>
                  <a:cs typeface="+mn-cs"/>
                </a:defRPr>
              </a:pPr>
              <a:r>
                <a:rPr kumimoji="0" lang="es-ES_tradnl" sz="1800" b="0" i="0" u="none" strike="noStrike" kern="1200" cap="none" spc="0" normalizeH="0" baseline="0" noProof="0">
                  <a:ln>
                    <a:noFill/>
                  </a:ln>
                  <a:solidFill>
                    <a:srgbClr val="0F4E73"/>
                  </a:solidFill>
                  <a:effectLst/>
                  <a:uLnTx/>
                  <a:uFillTx/>
                  <a:latin typeface="Arial Black" panose="020B0A04020102020204" pitchFamily="34" charset="0"/>
                  <a:ea typeface="+mn-ea"/>
                  <a:cs typeface="+mn-cs"/>
                </a:rPr>
                <a:t>Medio</a:t>
              </a:r>
              <a:endParaRPr kumimoji="0" lang="es-ES_tradnl" sz="1800" b="0" i="0" u="none" strike="noStrike" kern="1200" cap="none" spc="0" normalizeH="0" baseline="0" noProof="0" dirty="0">
                <a:ln>
                  <a:noFill/>
                </a:ln>
                <a:solidFill>
                  <a:srgbClr val="0F4E73"/>
                </a:solidFill>
                <a:effectLst/>
                <a:uLnTx/>
                <a:uFillTx/>
                <a:latin typeface="Arial Black" panose="020B0A04020102020204" pitchFamily="34" charset="0"/>
                <a:ea typeface="+mn-ea"/>
                <a:cs typeface="+mn-cs"/>
              </a:endParaRPr>
            </a:p>
          </p:txBody>
        </p:sp>
        <p:sp>
          <p:nvSpPr>
            <p:cNvPr id="12" name="Arrow: Pentagon 11">
              <a:extLst>
                <a:ext uri="{FF2B5EF4-FFF2-40B4-BE49-F238E27FC236}">
                  <a16:creationId xmlns:a16="http://schemas.microsoft.com/office/drawing/2014/main" id="{0ECD8368-9918-4312-AD21-0462DE56990A}"/>
                </a:ext>
              </a:extLst>
            </p:cNvPr>
            <p:cNvSpPr/>
            <p:nvPr/>
          </p:nvSpPr>
          <p:spPr bwMode="gray">
            <a:xfrm>
              <a:off x="7367588" y="4517638"/>
              <a:ext cx="2463800" cy="924697"/>
            </a:xfrm>
            <a:prstGeom prst="homePlat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0" marR="0" lvl="0" indent="0" algn="ctr" defTabSz="914400" rtl="0" eaLnBrk="1" fontAlgn="auto" latinLnBrk="0" hangingPunct="1">
                <a:lnSpc>
                  <a:spcPct val="85000"/>
                </a:lnSpc>
                <a:spcBef>
                  <a:spcPts val="0"/>
                </a:spcBef>
                <a:spcAft>
                  <a:spcPts val="0"/>
                </a:spcAft>
                <a:buClrTx/>
                <a:buSzTx/>
                <a:buFontTx/>
                <a:buNone/>
                <a:tabLst/>
                <a:defRPr sz="1800" kern="1200">
                  <a:ln>
                    <a:noFill/>
                  </a:ln>
                  <a:solidFill>
                    <a:srgbClr val="0F4E73"/>
                  </a:solidFill>
                  <a:effectLst/>
                  <a:uLnTx/>
                  <a:uFillTx/>
                  <a:latin typeface="Arial Black" panose="020B0A04020102020204" pitchFamily="34" charset="0"/>
                  <a:ea typeface="+mn-ea"/>
                  <a:cs typeface="+mn-cs"/>
                </a:defRPr>
              </a:pPr>
              <a:r>
                <a:rPr kumimoji="0" lang="es-ES_tradnl" sz="1800" b="0" i="0" u="none" strike="noStrike" kern="1200" cap="none" spc="0" normalizeH="0" baseline="0" noProof="0">
                  <a:ln>
                    <a:noFill/>
                  </a:ln>
                  <a:solidFill>
                    <a:srgbClr val="0F4E73"/>
                  </a:solidFill>
                  <a:effectLst/>
                  <a:uLnTx/>
                  <a:uFillTx/>
                  <a:latin typeface="Arial Black" panose="020B0A04020102020204" pitchFamily="34" charset="0"/>
                  <a:ea typeface="+mn-ea"/>
                  <a:cs typeface="+mn-cs"/>
                </a:rPr>
                <a:t>Alto</a:t>
              </a:r>
              <a:endParaRPr kumimoji="0" lang="es-ES_tradnl" sz="1800" b="0" i="0" u="none" strike="noStrike" kern="1200" cap="none" spc="0" normalizeH="0" baseline="0" noProof="0" dirty="0">
                <a:ln>
                  <a:noFill/>
                </a:ln>
                <a:solidFill>
                  <a:srgbClr val="0F4E73"/>
                </a:solidFill>
                <a:effectLst/>
                <a:uLnTx/>
                <a:uFillTx/>
                <a:latin typeface="Arial Black" panose="020B0A04020102020204" pitchFamily="34" charset="0"/>
                <a:ea typeface="+mn-ea"/>
                <a:cs typeface="+mn-cs"/>
              </a:endParaRPr>
            </a:p>
          </p:txBody>
        </p:sp>
        <p:sp>
          <p:nvSpPr>
            <p:cNvPr id="13" name="Arrow: Pentagon 12">
              <a:extLst>
                <a:ext uri="{FF2B5EF4-FFF2-40B4-BE49-F238E27FC236}">
                  <a16:creationId xmlns:a16="http://schemas.microsoft.com/office/drawing/2014/main" id="{486F6D87-EA72-43BE-B328-D22EB9D5D62C}"/>
                </a:ext>
              </a:extLst>
            </p:cNvPr>
            <p:cNvSpPr/>
            <p:nvPr/>
          </p:nvSpPr>
          <p:spPr bwMode="gray">
            <a:xfrm flipH="1">
              <a:off x="2198688" y="4517637"/>
              <a:ext cx="2463800" cy="924697"/>
            </a:xfrm>
            <a:prstGeom prst="homePlat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0" marR="0" lvl="0" indent="0" algn="ctr" defTabSz="914400" rtl="0" eaLnBrk="1" fontAlgn="auto" latinLnBrk="0" hangingPunct="1">
                <a:lnSpc>
                  <a:spcPct val="85000"/>
                </a:lnSpc>
                <a:spcBef>
                  <a:spcPts val="0"/>
                </a:spcBef>
                <a:spcAft>
                  <a:spcPts val="0"/>
                </a:spcAft>
                <a:buClrTx/>
                <a:buSzTx/>
                <a:buFontTx/>
                <a:buNone/>
                <a:tabLst/>
                <a:defRPr sz="1800" kern="1200">
                  <a:ln>
                    <a:noFill/>
                  </a:ln>
                  <a:solidFill>
                    <a:srgbClr val="0F4E73"/>
                  </a:solidFill>
                  <a:effectLst/>
                  <a:uLnTx/>
                  <a:uFillTx/>
                  <a:latin typeface="Arial Black" panose="020B0A04020102020204" pitchFamily="34" charset="0"/>
                  <a:ea typeface="+mn-ea"/>
                  <a:cs typeface="+mn-cs"/>
                </a:defRPr>
              </a:pPr>
              <a:r>
                <a:rPr kumimoji="0" lang="es-ES_tradnl" sz="1800" b="0" i="0" u="none" strike="noStrike" kern="1200" cap="none" spc="0" normalizeH="0" baseline="0" noProof="0">
                  <a:ln>
                    <a:noFill/>
                  </a:ln>
                  <a:solidFill>
                    <a:srgbClr val="0F4E73"/>
                  </a:solidFill>
                  <a:effectLst/>
                  <a:uLnTx/>
                  <a:uFillTx/>
                  <a:latin typeface="Arial Black" panose="020B0A04020102020204" pitchFamily="34" charset="0"/>
                  <a:ea typeface="+mn-ea"/>
                  <a:cs typeface="+mn-cs"/>
                </a:rPr>
                <a:t>Bajo</a:t>
              </a:r>
              <a:endParaRPr kumimoji="0" lang="es-ES_tradnl" sz="1800" b="0" i="0" u="none" strike="noStrike" kern="1200" cap="none" spc="0" normalizeH="0" baseline="0" noProof="0" dirty="0">
                <a:ln>
                  <a:noFill/>
                </a:ln>
                <a:solidFill>
                  <a:srgbClr val="0F4E73"/>
                </a:solidFill>
                <a:effectLst/>
                <a:uLnTx/>
                <a:uFillTx/>
                <a:latin typeface="Arial Black" panose="020B0A04020102020204" pitchFamily="34" charset="0"/>
                <a:ea typeface="+mn-ea"/>
                <a:cs typeface="+mn-cs"/>
              </a:endParaRPr>
            </a:p>
          </p:txBody>
        </p:sp>
      </p:grpSp>
      <p:graphicFrame>
        <p:nvGraphicFramePr>
          <p:cNvPr id="16" name="Table 8">
            <a:extLst>
              <a:ext uri="{FF2B5EF4-FFF2-40B4-BE49-F238E27FC236}">
                <a16:creationId xmlns:a16="http://schemas.microsoft.com/office/drawing/2014/main" id="{6839A622-D1B3-475E-9CB7-D72A342C8E73}"/>
              </a:ext>
            </a:extLst>
          </p:cNvPr>
          <p:cNvGraphicFramePr>
            <a:graphicFrameLocks/>
          </p:cNvGraphicFramePr>
          <p:nvPr/>
        </p:nvGraphicFramePr>
        <p:xfrm>
          <a:off x="390526" y="3095057"/>
          <a:ext cx="11572873" cy="1009650"/>
        </p:xfrm>
        <a:graphic>
          <a:graphicData uri="http://schemas.openxmlformats.org/drawingml/2006/table">
            <a:tbl>
              <a:tblPr>
                <a:tableStyleId>{5940675A-B579-460E-94D1-54222C63F5DA}</a:tableStyleId>
              </a:tblPr>
              <a:tblGrid>
                <a:gridCol w="882996">
                  <a:extLst>
                    <a:ext uri="{9D8B030D-6E8A-4147-A177-3AD203B41FA5}">
                      <a16:colId xmlns:a16="http://schemas.microsoft.com/office/drawing/2014/main" val="3131789450"/>
                    </a:ext>
                  </a:extLst>
                </a:gridCol>
                <a:gridCol w="2010224">
                  <a:extLst>
                    <a:ext uri="{9D8B030D-6E8A-4147-A177-3AD203B41FA5}">
                      <a16:colId xmlns:a16="http://schemas.microsoft.com/office/drawing/2014/main" val="1166947200"/>
                    </a:ext>
                  </a:extLst>
                </a:gridCol>
                <a:gridCol w="895520">
                  <a:extLst>
                    <a:ext uri="{9D8B030D-6E8A-4147-A177-3AD203B41FA5}">
                      <a16:colId xmlns:a16="http://schemas.microsoft.com/office/drawing/2014/main" val="2679774921"/>
                    </a:ext>
                  </a:extLst>
                </a:gridCol>
                <a:gridCol w="1997698">
                  <a:extLst>
                    <a:ext uri="{9D8B030D-6E8A-4147-A177-3AD203B41FA5}">
                      <a16:colId xmlns:a16="http://schemas.microsoft.com/office/drawing/2014/main" val="2831005349"/>
                    </a:ext>
                  </a:extLst>
                </a:gridCol>
                <a:gridCol w="933094">
                  <a:extLst>
                    <a:ext uri="{9D8B030D-6E8A-4147-A177-3AD203B41FA5}">
                      <a16:colId xmlns:a16="http://schemas.microsoft.com/office/drawing/2014/main" val="3231134171"/>
                    </a:ext>
                  </a:extLst>
                </a:gridCol>
                <a:gridCol w="1960124">
                  <a:extLst>
                    <a:ext uri="{9D8B030D-6E8A-4147-A177-3AD203B41FA5}">
                      <a16:colId xmlns:a16="http://schemas.microsoft.com/office/drawing/2014/main" val="163525089"/>
                    </a:ext>
                  </a:extLst>
                </a:gridCol>
                <a:gridCol w="870469">
                  <a:extLst>
                    <a:ext uri="{9D8B030D-6E8A-4147-A177-3AD203B41FA5}">
                      <a16:colId xmlns:a16="http://schemas.microsoft.com/office/drawing/2014/main" val="3840005315"/>
                    </a:ext>
                  </a:extLst>
                </a:gridCol>
                <a:gridCol w="2022748">
                  <a:extLst>
                    <a:ext uri="{9D8B030D-6E8A-4147-A177-3AD203B41FA5}">
                      <a16:colId xmlns:a16="http://schemas.microsoft.com/office/drawing/2014/main" val="2257131370"/>
                    </a:ext>
                  </a:extLst>
                </a:gridCol>
              </a:tblGrid>
              <a:tr h="1009650">
                <a:tc>
                  <a:txBody>
                    <a:bodyPr/>
                    <a:lstStyle/>
                    <a:p>
                      <a:pPr algn="ctr">
                        <a:defRPr sz="2800">
                          <a:solidFill>
                            <a:schemeClr val="accent6"/>
                          </a:solidFill>
                          <a:latin typeface="Arial Black" panose="020B0A04020102020204" pitchFamily="34" charset="0"/>
                        </a:defRPr>
                      </a:pPr>
                      <a:r>
                        <a:t>W</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Nada constante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latin typeface="Arial Black" panose="020B0A04020102020204" pitchFamily="34" charset="0"/>
                        </a:defRPr>
                      </a:pPr>
                      <a:r>
                        <a:t>X</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Algo constante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latin typeface="Arial Black" panose="020B0A04020102020204" pitchFamily="34" charset="0"/>
                        </a:defRPr>
                      </a:pPr>
                      <a:r>
                        <a:t>Y</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Normalmente constante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latin typeface="Arial Black" panose="020B0A04020102020204" pitchFamily="34" charset="0"/>
                        </a:defRPr>
                      </a:pPr>
                      <a:r>
                        <a:t>Z</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Muy constante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bl>
          </a:graphicData>
        </a:graphic>
      </p:graphicFrame>
    </p:spTree>
    <p:extLst>
      <p:ext uri="{BB962C8B-B14F-4D97-AF65-F5344CB8AC3E}">
        <p14:creationId xmlns:p14="http://schemas.microsoft.com/office/powerpoint/2010/main" val="34488182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11CEA-D5B8-44EC-8C7A-D1E2364820DF}"/>
              </a:ext>
            </a:extLst>
          </p:cNvPr>
          <p:cNvSpPr>
            <a:spLocks noGrp="1"/>
          </p:cNvSpPr>
          <p:nvPr>
            <p:ph type="title"/>
          </p:nvPr>
        </p:nvSpPr>
        <p:spPr>
          <a:xfrm>
            <a:off x="390525" y="228600"/>
            <a:ext cx="3687763" cy="1995488"/>
          </a:xfrm>
        </p:spPr>
        <p:txBody>
          <a:bodyPr wrap="square"/>
          <a:lstStyle/>
          <a:p>
            <a:r>
              <a:rPr lang="es-ES_tradnl" dirty="0"/>
              <a:t>Las cuatro fuentes de la Versatilidad</a:t>
            </a:r>
          </a:p>
        </p:txBody>
      </p:sp>
      <p:sp>
        <p:nvSpPr>
          <p:cNvPr id="8" name="Content Placeholder 7">
            <a:extLst>
              <a:ext uri="{FF2B5EF4-FFF2-40B4-BE49-F238E27FC236}">
                <a16:creationId xmlns:a16="http://schemas.microsoft.com/office/drawing/2014/main" id="{C89BD0C3-9A19-4A7E-A87A-1733DBCA65F7}"/>
              </a:ext>
            </a:extLst>
          </p:cNvPr>
          <p:cNvSpPr>
            <a:spLocks noGrp="1"/>
          </p:cNvSpPr>
          <p:nvPr>
            <p:ph idx="1"/>
          </p:nvPr>
        </p:nvSpPr>
        <p:spPr/>
        <p:txBody>
          <a:bodyPr/>
          <a:lstStyle/>
          <a:p>
            <a:r>
              <a:rPr lang="es-ES_tradnl"/>
              <a:t> </a:t>
            </a:r>
            <a:endParaRPr lang="es-ES_tradnl" dirty="0"/>
          </a:p>
        </p:txBody>
      </p:sp>
      <p:sp>
        <p:nvSpPr>
          <p:cNvPr id="4" name="Slide Number Placeholder 3">
            <a:extLst>
              <a:ext uri="{FF2B5EF4-FFF2-40B4-BE49-F238E27FC236}">
                <a16:creationId xmlns:a16="http://schemas.microsoft.com/office/drawing/2014/main" id="{0FADF2EB-FAB8-452C-8CB5-7A221A6447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CF60C-C85D-47C0-8597-E3BF95F18FA3}" type="slidenum">
              <a:rPr kumimoji="0" lang="es-ES_tradnl"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s-ES_tradn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grpSp>
        <p:nvGrpSpPr>
          <p:cNvPr id="51" name="Group 50">
            <a:extLst>
              <a:ext uri="{FF2B5EF4-FFF2-40B4-BE49-F238E27FC236}">
                <a16:creationId xmlns:a16="http://schemas.microsoft.com/office/drawing/2014/main" id="{27431CB6-63DC-4166-AF27-DEC3A7B95D5B}"/>
              </a:ext>
            </a:extLst>
          </p:cNvPr>
          <p:cNvGrpSpPr/>
          <p:nvPr/>
        </p:nvGrpSpPr>
        <p:grpSpPr>
          <a:xfrm>
            <a:off x="4495800" y="1108076"/>
            <a:ext cx="7167561" cy="3756024"/>
            <a:chOff x="4495800" y="549276"/>
            <a:chExt cx="7167561" cy="3756024"/>
          </a:xfrm>
        </p:grpSpPr>
        <p:sp>
          <p:nvSpPr>
            <p:cNvPr id="11" name="Rectangle 10">
              <a:extLst>
                <a:ext uri="{FF2B5EF4-FFF2-40B4-BE49-F238E27FC236}">
                  <a16:creationId xmlns:a16="http://schemas.microsoft.com/office/drawing/2014/main" id="{36312140-242E-40DC-BA89-6E0FEA57B288}"/>
                </a:ext>
              </a:extLst>
            </p:cNvPr>
            <p:cNvSpPr/>
            <p:nvPr/>
          </p:nvSpPr>
          <p:spPr bwMode="gray">
            <a:xfrm>
              <a:off x="4495800"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0" marR="0" lvl="0" indent="0" algn="ctr" defTabSz="914400" rtl="0" eaLnBrk="1" fontAlgn="auto" latinLnBrk="0" hangingPunct="1">
                <a:lnSpc>
                  <a:spcPct val="85000"/>
                </a:lnSpc>
                <a:spcBef>
                  <a:spcPts val="0"/>
                </a:spcBef>
                <a:spcAft>
                  <a:spcPts val="0"/>
                </a:spcAft>
                <a:buClrTx/>
                <a:buSzTx/>
                <a:buFontTx/>
                <a:buNone/>
                <a:tabLst/>
                <a:defRPr sz="1800">
                  <a:solidFill>
                    <a:prstClr val="white"/>
                  </a:solidFill>
                </a:defRPr>
              </a:pPr>
              <a:r>
                <a:rPr kumimoji="0" lang="es-ES_tradnl" sz="1800" b="0" i="0" u="none" strike="noStrike" kern="1200" cap="none" spc="0" normalizeH="0" baseline="0" noProof="0">
                  <a:ln>
                    <a:noFill/>
                  </a:ln>
                  <a:solidFill>
                    <a:prstClr val="white"/>
                  </a:solidFill>
                  <a:effectLst/>
                  <a:uLnTx/>
                  <a:uFillTx/>
                  <a:latin typeface="Arial" panose="020B0604020202020204"/>
                  <a:ea typeface="+mn-ea"/>
                  <a:cs typeface="+mn-cs"/>
                </a:rPr>
                <a:t>Imagen</a:t>
              </a:r>
              <a:endParaRPr kumimoji="0" lang="es-ES_tradnl"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F4BFB7ED-2967-4425-93BF-8B67B0CC0487}"/>
                </a:ext>
              </a:extLst>
            </p:cNvPr>
            <p:cNvSpPr/>
            <p:nvPr/>
          </p:nvSpPr>
          <p:spPr bwMode="gray">
            <a:xfrm>
              <a:off x="6313487"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0" marR="0" lvl="0" indent="0" algn="ctr" defTabSz="914400" rtl="0" eaLnBrk="1" fontAlgn="auto" latinLnBrk="0" hangingPunct="1">
                <a:lnSpc>
                  <a:spcPct val="85000"/>
                </a:lnSpc>
                <a:spcBef>
                  <a:spcPts val="0"/>
                </a:spcBef>
                <a:spcAft>
                  <a:spcPts val="0"/>
                </a:spcAft>
                <a:buClrTx/>
                <a:buSzTx/>
                <a:buFontTx/>
                <a:buNone/>
                <a:tabLst/>
                <a:defRPr sz="1800">
                  <a:solidFill>
                    <a:prstClr val="white"/>
                  </a:solidFill>
                </a:defRPr>
              </a:pPr>
              <a:r>
                <a:rPr kumimoji="0" lang="es-ES_tradnl" sz="1800" b="0" i="0" u="none" strike="noStrike" kern="1200" cap="none" spc="0" normalizeH="0" baseline="0" noProof="0">
                  <a:ln>
                    <a:noFill/>
                  </a:ln>
                  <a:solidFill>
                    <a:prstClr val="white"/>
                  </a:solidFill>
                  <a:effectLst/>
                  <a:uLnTx/>
                  <a:uFillTx/>
                  <a:latin typeface="Arial" panose="020B0604020202020204"/>
                  <a:ea typeface="+mn-ea"/>
                  <a:cs typeface="+mn-cs"/>
                </a:rPr>
                <a:t>Presentación</a:t>
              </a:r>
              <a:endParaRPr kumimoji="0" lang="es-ES_tradnl"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2E435E16-95A5-43D4-A2C1-6B882FFF3327}"/>
                </a:ext>
              </a:extLst>
            </p:cNvPr>
            <p:cNvSpPr/>
            <p:nvPr/>
          </p:nvSpPr>
          <p:spPr bwMode="gray">
            <a:xfrm>
              <a:off x="8131174"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0" marR="0" lvl="0" indent="0" algn="ctr" defTabSz="914400" rtl="0" eaLnBrk="1" fontAlgn="auto" latinLnBrk="0" hangingPunct="1">
                <a:lnSpc>
                  <a:spcPct val="85000"/>
                </a:lnSpc>
                <a:spcBef>
                  <a:spcPts val="0"/>
                </a:spcBef>
                <a:spcAft>
                  <a:spcPts val="0"/>
                </a:spcAft>
                <a:buClrTx/>
                <a:buSzTx/>
                <a:buFontTx/>
                <a:buNone/>
                <a:tabLst/>
                <a:defRPr sz="1800">
                  <a:solidFill>
                    <a:prstClr val="white"/>
                  </a:solidFill>
                </a:defRPr>
              </a:pPr>
              <a:r>
                <a:rPr kumimoji="0" lang="es-ES_tradnl" sz="1800" b="0" i="0" u="none" strike="noStrike" kern="1200" cap="none" spc="0" normalizeH="0" baseline="0" noProof="0">
                  <a:ln>
                    <a:noFill/>
                  </a:ln>
                  <a:solidFill>
                    <a:prstClr val="white"/>
                  </a:solidFill>
                  <a:effectLst/>
                  <a:uLnTx/>
                  <a:uFillTx/>
                  <a:latin typeface="Arial" panose="020B0604020202020204"/>
                  <a:ea typeface="+mn-ea"/>
                  <a:cs typeface="+mn-cs"/>
                </a:rPr>
                <a:t>Competencia</a:t>
              </a:r>
              <a:endParaRPr kumimoji="0" lang="es-ES_tradnl"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B70A7DBF-7980-4408-B627-9B9270F4A1CB}"/>
                </a:ext>
              </a:extLst>
            </p:cNvPr>
            <p:cNvSpPr/>
            <p:nvPr/>
          </p:nvSpPr>
          <p:spPr bwMode="gray">
            <a:xfrm>
              <a:off x="9948861"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0" marR="0" lvl="0" indent="0" algn="ctr" defTabSz="914400" rtl="0" eaLnBrk="1" fontAlgn="auto" latinLnBrk="0" hangingPunct="1">
                <a:lnSpc>
                  <a:spcPct val="85000"/>
                </a:lnSpc>
                <a:spcBef>
                  <a:spcPts val="0"/>
                </a:spcBef>
                <a:spcAft>
                  <a:spcPts val="0"/>
                </a:spcAft>
                <a:buClrTx/>
                <a:buSzTx/>
                <a:buFontTx/>
                <a:buNone/>
                <a:tabLst/>
                <a:defRPr sz="1800">
                  <a:solidFill>
                    <a:prstClr val="white"/>
                  </a:solidFill>
                </a:defRPr>
              </a:pPr>
              <a:r>
                <a:rPr kumimoji="0" lang="es-ES_tradnl" sz="1800" b="0" i="0" u="none" strike="noStrike" kern="1200" cap="none" spc="0" normalizeH="0" baseline="0" noProof="0">
                  <a:ln>
                    <a:noFill/>
                  </a:ln>
                  <a:solidFill>
                    <a:prstClr val="white"/>
                  </a:solidFill>
                  <a:effectLst/>
                  <a:uLnTx/>
                  <a:uFillTx/>
                  <a:latin typeface="Arial" panose="020B0604020202020204"/>
                  <a:ea typeface="+mn-ea"/>
                  <a:cs typeface="+mn-cs"/>
                </a:rPr>
                <a:t>Feedback</a:t>
              </a:r>
              <a:endParaRPr kumimoji="0" lang="es-ES_tradnl"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E9E46CC-E468-4BE0-BF14-B59B7C2DD70E}"/>
                </a:ext>
              </a:extLst>
            </p:cNvPr>
            <p:cNvSpPr/>
            <p:nvPr/>
          </p:nvSpPr>
          <p:spPr bwMode="gray">
            <a:xfrm>
              <a:off x="6820296" y="549276"/>
              <a:ext cx="2518569" cy="5667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0" marR="0" lvl="0" indent="0" algn="ctr" defTabSz="914400" rtl="0" eaLnBrk="1" fontAlgn="auto" latinLnBrk="0" hangingPunct="1">
                <a:lnSpc>
                  <a:spcPct val="85000"/>
                </a:lnSpc>
                <a:spcBef>
                  <a:spcPts val="0"/>
                </a:spcBef>
                <a:spcAft>
                  <a:spcPts val="0"/>
                </a:spcAft>
                <a:buClrTx/>
                <a:buSzTx/>
                <a:buFontTx/>
                <a:buNone/>
                <a:tabLst/>
                <a:defRPr sz="1800">
                  <a:solidFill>
                    <a:srgbClr val="444A4A"/>
                  </a:solidFill>
                </a:defRPr>
              </a:pPr>
              <a:r>
                <a:rPr kumimoji="0" lang="es-ES_tradnl" sz="1800" b="0" i="0" u="none" strike="noStrike" kern="1200" cap="none" spc="0" normalizeH="0" baseline="0" noProof="0">
                  <a:ln>
                    <a:noFill/>
                  </a:ln>
                  <a:solidFill>
                    <a:srgbClr val="444A4A"/>
                  </a:solidFill>
                  <a:effectLst/>
                  <a:uLnTx/>
                  <a:uFillTx/>
                  <a:latin typeface="Arial" panose="020B0604020202020204"/>
                  <a:ea typeface="+mn-ea"/>
                  <a:cs typeface="+mn-cs"/>
                </a:rPr>
                <a:t>El uso apropiado de</a:t>
              </a:r>
              <a:endParaRPr kumimoji="0" lang="es-ES_tradnl" sz="1800" b="0" i="0" u="none" strike="noStrike" kern="1200" cap="none" spc="0" normalizeH="0" baseline="0" noProof="0" dirty="0">
                <a:ln>
                  <a:noFill/>
                </a:ln>
                <a:solidFill>
                  <a:srgbClr val="444A4A"/>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C1142650-58D9-40DA-9CCB-AEC8D2DE66FC}"/>
                </a:ext>
              </a:extLst>
            </p:cNvPr>
            <p:cNvSpPr/>
            <p:nvPr/>
          </p:nvSpPr>
          <p:spPr bwMode="gray">
            <a:xfrm>
              <a:off x="6807596" y="2847977"/>
              <a:ext cx="2518569" cy="5286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0" marR="0" lvl="0" indent="0" algn="ctr" defTabSz="914400" rtl="0" eaLnBrk="1" fontAlgn="auto" latinLnBrk="0" hangingPunct="1">
                <a:lnSpc>
                  <a:spcPct val="85000"/>
                </a:lnSpc>
                <a:spcBef>
                  <a:spcPts val="0"/>
                </a:spcBef>
                <a:spcAft>
                  <a:spcPts val="0"/>
                </a:spcAft>
                <a:buClrTx/>
                <a:buSzTx/>
                <a:buFontTx/>
                <a:buNone/>
                <a:tabLst/>
                <a:defRPr sz="1800">
                  <a:solidFill>
                    <a:srgbClr val="444A4A"/>
                  </a:solidFill>
                </a:defRPr>
              </a:pPr>
              <a:r>
                <a:rPr kumimoji="0" lang="es-ES_tradnl" sz="1800" b="0" i="0" u="none" strike="noStrike" kern="1200" cap="none" spc="0" normalizeH="0" baseline="0" noProof="0">
                  <a:ln>
                    <a:noFill/>
                  </a:ln>
                  <a:solidFill>
                    <a:srgbClr val="444A4A"/>
                  </a:solidFill>
                  <a:effectLst/>
                  <a:uLnTx/>
                  <a:uFillTx/>
                  <a:latin typeface="Arial" panose="020B0604020202020204"/>
                  <a:ea typeface="+mn-ea"/>
                  <a:cs typeface="+mn-cs"/>
                </a:rPr>
                <a:t>Genera una</a:t>
              </a:r>
              <a:endParaRPr kumimoji="0" lang="es-ES_tradnl" sz="1800" b="0" i="0" u="none" strike="noStrike" kern="1200" cap="none" spc="0" normalizeH="0" baseline="0" noProof="0" dirty="0">
                <a:ln>
                  <a:noFill/>
                </a:ln>
                <a:solidFill>
                  <a:srgbClr val="444A4A"/>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AD3DCAD-4AF2-4D48-8954-DD4AA7715CFE}"/>
                </a:ext>
              </a:extLst>
            </p:cNvPr>
            <p:cNvSpPr/>
            <p:nvPr/>
          </p:nvSpPr>
          <p:spPr bwMode="gray">
            <a:xfrm>
              <a:off x="4495801" y="3738562"/>
              <a:ext cx="7137399" cy="5667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0" marR="0" lvl="0" indent="0" algn="ctr" defTabSz="914400" rtl="0" eaLnBrk="1" fontAlgn="auto" latinLnBrk="0" hangingPunct="1">
                <a:lnSpc>
                  <a:spcPct val="85000"/>
                </a:lnSpc>
                <a:spcBef>
                  <a:spcPts val="0"/>
                </a:spcBef>
                <a:spcAft>
                  <a:spcPts val="0"/>
                </a:spcAft>
                <a:buClrTx/>
                <a:buSzTx/>
                <a:buFontTx/>
                <a:buNone/>
                <a:tabLst/>
                <a:defRPr sz="1800">
                  <a:solidFill>
                    <a:prstClr val="white"/>
                  </a:solidFill>
                </a:defRPr>
              </a:pPr>
              <a:r>
                <a:rPr kumimoji="0" lang="es-ES_tradnl" sz="1800" b="0" i="0" u="none" strike="noStrike" kern="1200" cap="none" spc="0" normalizeH="0" baseline="0" noProof="0" dirty="0">
                  <a:ln>
                    <a:noFill/>
                  </a:ln>
                  <a:solidFill>
                    <a:prstClr val="white"/>
                  </a:solidFill>
                  <a:effectLst/>
                  <a:uLnTx/>
                  <a:uFillTx/>
                  <a:latin typeface="Arial" panose="020B0604020202020204"/>
                  <a:ea typeface="+mn-ea"/>
                  <a:cs typeface="+mn-cs"/>
                </a:rPr>
                <a:t>mayor Versatilidad</a:t>
              </a:r>
            </a:p>
          </p:txBody>
        </p:sp>
        <p:grpSp>
          <p:nvGrpSpPr>
            <p:cNvPr id="41" name="Group 40">
              <a:extLst>
                <a:ext uri="{FF2B5EF4-FFF2-40B4-BE49-F238E27FC236}">
                  <a16:creationId xmlns:a16="http://schemas.microsoft.com/office/drawing/2014/main" id="{8F7A69A0-BC1F-4394-B45B-F6DF82AAA982}"/>
                </a:ext>
              </a:extLst>
            </p:cNvPr>
            <p:cNvGrpSpPr/>
            <p:nvPr/>
          </p:nvGrpSpPr>
          <p:grpSpPr>
            <a:xfrm>
              <a:off x="5353049" y="1116015"/>
              <a:ext cx="5453062" cy="541336"/>
              <a:chOff x="5353049" y="1116015"/>
              <a:chExt cx="5453062" cy="541336"/>
            </a:xfrm>
          </p:grpSpPr>
          <p:cxnSp>
            <p:nvCxnSpPr>
              <p:cNvPr id="19" name="Connector: Elbow 18">
                <a:extLst>
                  <a:ext uri="{FF2B5EF4-FFF2-40B4-BE49-F238E27FC236}">
                    <a16:creationId xmlns:a16="http://schemas.microsoft.com/office/drawing/2014/main" id="{272F7A31-223A-4088-885C-6DF65730EB9D}"/>
                  </a:ext>
                </a:extLst>
              </p:cNvPr>
              <p:cNvCxnSpPr>
                <a:stCxn id="11" idx="0"/>
                <a:endCxn id="15" idx="2"/>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48B217B4-5C9C-4942-A1B4-F4011ACB0017}"/>
                  </a:ext>
                </a:extLst>
              </p:cNvPr>
              <p:cNvCxnSpPr>
                <a:cxnSpLocks/>
                <a:stCxn id="14" idx="0"/>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488A5197-DA0C-4278-840B-4F57BB92F563}"/>
                  </a:ext>
                </a:extLst>
              </p:cNvPr>
              <p:cNvCxnSpPr>
                <a:cxnSpLocks/>
                <a:endCxn id="12" idx="0"/>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DFD246BD-9273-46DE-A7FF-27B582DFF93F}"/>
                  </a:ext>
                </a:extLst>
              </p:cNvPr>
              <p:cNvCxnSpPr>
                <a:cxnSpLocks/>
                <a:endCxn id="13" idx="0"/>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F2760B87-5057-4206-9225-8A6451786645}"/>
                </a:ext>
              </a:extLst>
            </p:cNvPr>
            <p:cNvGrpSpPr/>
            <p:nvPr/>
          </p:nvGrpSpPr>
          <p:grpSpPr>
            <a:xfrm flipV="1">
              <a:off x="5353049" y="2230440"/>
              <a:ext cx="5453062" cy="541336"/>
              <a:chOff x="5353049" y="1116015"/>
              <a:chExt cx="5453062" cy="541336"/>
            </a:xfrm>
          </p:grpSpPr>
          <p:cxnSp>
            <p:nvCxnSpPr>
              <p:cNvPr id="43" name="Connector: Elbow 42">
                <a:extLst>
                  <a:ext uri="{FF2B5EF4-FFF2-40B4-BE49-F238E27FC236}">
                    <a16:creationId xmlns:a16="http://schemas.microsoft.com/office/drawing/2014/main" id="{1BC3AE6F-6E62-43C2-BBC2-CEAD09B9C4E6}"/>
                  </a:ext>
                </a:extLst>
              </p:cNvPr>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A2D7F392-D568-46A2-A710-5102348BFF03}"/>
                  </a:ext>
                </a:extLst>
              </p:cNvPr>
              <p:cNvCxnSpPr>
                <a:cxnSpLocks/>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DCD5CBC5-095B-4FCA-B787-81E4AE0E4731}"/>
                  </a:ext>
                </a:extLst>
              </p:cNvPr>
              <p:cNvCxnSpPr>
                <a:cxnSpLocks/>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4E640A2C-9072-4BD8-B092-7910E34115F4}"/>
                  </a:ext>
                </a:extLst>
              </p:cNvPr>
              <p:cNvCxnSpPr>
                <a:cxnSpLocks/>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51548C56-E5EB-4EFB-8549-7FDBD8D002EA}"/>
                </a:ext>
              </a:extLst>
            </p:cNvPr>
            <p:cNvCxnSpPr>
              <a:cxnSpLocks/>
              <a:stCxn id="17" idx="0"/>
              <a:endCxn id="16" idx="2"/>
            </p:cNvCxnSpPr>
            <p:nvPr/>
          </p:nvCxnSpPr>
          <p:spPr>
            <a:xfrm flipV="1">
              <a:off x="8064501" y="3376615"/>
              <a:ext cx="2380" cy="361947"/>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37752C4-340B-4D7A-8918-C09451FB59E9}"/>
                </a:ext>
              </a:extLst>
            </p:cNvPr>
            <p:cNvCxnSpPr>
              <a:cxnSpLocks/>
            </p:cNvCxnSpPr>
            <p:nvPr/>
          </p:nvCxnSpPr>
          <p:spPr>
            <a:xfrm flipV="1">
              <a:off x="8080636" y="2504550"/>
              <a:ext cx="0" cy="328344"/>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8B65E27F-C03D-448F-849F-E1169353553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 </a:t>
            </a:r>
            <a:r>
              <a:rPr kumimoji="0" lang="es-ES_tradnl" sz="1000" b="0" i="0" u="none" strike="noStrike" kern="1200" cap="none" spc="0" normalizeH="0" baseline="0" noProof="0" dirty="0" err="1">
                <a:ln>
                  <a:noFill/>
                </a:ln>
                <a:solidFill>
                  <a:prstClr val="black">
                    <a:tint val="75000"/>
                  </a:prstClr>
                </a:solidFill>
                <a:effectLst/>
                <a:uLnTx/>
                <a:uFillTx/>
                <a:latin typeface="Arial" panose="020B0604020202020204"/>
                <a:ea typeface="+mn-ea"/>
                <a:cs typeface="+mn-cs"/>
              </a:rPr>
              <a:t>The</a:t>
            </a:r>
            <a:r>
              <a:rPr kumimoji="0" lang="es-ES_tradn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 TRACOM </a:t>
            </a:r>
            <a:r>
              <a:rPr kumimoji="0" lang="es-ES_tradnl" sz="1000" b="0" i="0" u="none" strike="noStrike" kern="1200" cap="none" spc="0" normalizeH="0" baseline="0" noProof="0" dirty="0" err="1">
                <a:ln>
                  <a:noFill/>
                </a:ln>
                <a:solidFill>
                  <a:prstClr val="black">
                    <a:tint val="75000"/>
                  </a:prstClr>
                </a:solidFill>
                <a:effectLst/>
                <a:uLnTx/>
                <a:uFillTx/>
                <a:latin typeface="Arial" panose="020B0604020202020204"/>
                <a:ea typeface="+mn-ea"/>
                <a:cs typeface="+mn-cs"/>
              </a:rPr>
              <a:t>Corporation</a:t>
            </a:r>
            <a:r>
              <a:rPr kumimoji="0" lang="es-ES_tradn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 Todos los derechos reservados.</a:t>
            </a:r>
          </a:p>
        </p:txBody>
      </p:sp>
    </p:spTree>
    <p:extLst>
      <p:ext uri="{BB962C8B-B14F-4D97-AF65-F5344CB8AC3E}">
        <p14:creationId xmlns:p14="http://schemas.microsoft.com/office/powerpoint/2010/main" val="4850161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lstStyle/>
          <a:p>
            <a:pPr algn="ctr">
              <a:defRPr sz="5400"/>
            </a:pPr>
            <a:r>
              <a:rPr lang="es-ES_tradnl" dirty="0"/>
              <a:t>Perfil en línea sobre la percepción propia en Versatilidad</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s-ES_tradnl" smtClean="0"/>
              <a:t>32</a:t>
            </a:fld>
            <a:endParaRPr lang="es-ES_tradnl"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Tree>
    <p:extLst>
      <p:ext uri="{BB962C8B-B14F-4D97-AF65-F5344CB8AC3E}">
        <p14:creationId xmlns:p14="http://schemas.microsoft.com/office/powerpoint/2010/main" val="12381696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5FDB-24B9-4E7A-BDAD-E7F36E2A5580}"/>
              </a:ext>
            </a:extLst>
          </p:cNvPr>
          <p:cNvSpPr>
            <a:spLocks noGrp="1"/>
          </p:cNvSpPr>
          <p:nvPr>
            <p:ph type="title"/>
          </p:nvPr>
        </p:nvSpPr>
        <p:spPr>
          <a:xfrm>
            <a:off x="390524" y="228600"/>
            <a:ext cx="11572875" cy="1009650"/>
          </a:xfrm>
        </p:spPr>
        <p:txBody>
          <a:bodyPr/>
          <a:lstStyle/>
          <a:p>
            <a:r>
              <a:rPr lang="es-ES_tradnl"/>
              <a:t>Versatilidad general</a:t>
            </a:r>
            <a:endParaRPr lang="es-ES_tradnl" dirty="0"/>
          </a:p>
        </p:txBody>
      </p:sp>
      <p:graphicFrame>
        <p:nvGraphicFramePr>
          <p:cNvPr id="8" name="Table 8">
            <a:extLst>
              <a:ext uri="{FF2B5EF4-FFF2-40B4-BE49-F238E27FC236}">
                <a16:creationId xmlns:a16="http://schemas.microsoft.com/office/drawing/2014/main" id="{D7232C93-AC36-4648-A54E-DCAB76123C79}"/>
              </a:ext>
            </a:extLst>
          </p:cNvPr>
          <p:cNvGraphicFramePr>
            <a:graphicFrameLocks noGrp="1"/>
          </p:cNvGraphicFramePr>
          <p:nvPr>
            <p:ph idx="1"/>
            <p:extLst>
              <p:ext uri="{D42A27DB-BD31-4B8C-83A1-F6EECF244321}">
                <p14:modId xmlns:p14="http://schemas.microsoft.com/office/powerpoint/2010/main" val="405956713"/>
              </p:ext>
            </p:extLst>
          </p:nvPr>
        </p:nvGraphicFramePr>
        <p:xfrm>
          <a:off x="390524" y="2316162"/>
          <a:ext cx="11572876" cy="1989138"/>
        </p:xfrm>
        <a:graphic>
          <a:graphicData uri="http://schemas.openxmlformats.org/drawingml/2006/table">
            <a:tbl>
              <a:tblPr>
                <a:tableStyleId>{5940675A-B579-460E-94D1-54222C63F5DA}</a:tableStyleId>
              </a:tblPr>
              <a:tblGrid>
                <a:gridCol w="882995">
                  <a:extLst>
                    <a:ext uri="{9D8B030D-6E8A-4147-A177-3AD203B41FA5}">
                      <a16:colId xmlns:a16="http://schemas.microsoft.com/office/drawing/2014/main" val="3131789450"/>
                    </a:ext>
                  </a:extLst>
                </a:gridCol>
                <a:gridCol w="2010224">
                  <a:extLst>
                    <a:ext uri="{9D8B030D-6E8A-4147-A177-3AD203B41FA5}">
                      <a16:colId xmlns:a16="http://schemas.microsoft.com/office/drawing/2014/main" val="1166947200"/>
                    </a:ext>
                  </a:extLst>
                </a:gridCol>
                <a:gridCol w="895520">
                  <a:extLst>
                    <a:ext uri="{9D8B030D-6E8A-4147-A177-3AD203B41FA5}">
                      <a16:colId xmlns:a16="http://schemas.microsoft.com/office/drawing/2014/main" val="2679774921"/>
                    </a:ext>
                  </a:extLst>
                </a:gridCol>
                <a:gridCol w="1997699">
                  <a:extLst>
                    <a:ext uri="{9D8B030D-6E8A-4147-A177-3AD203B41FA5}">
                      <a16:colId xmlns:a16="http://schemas.microsoft.com/office/drawing/2014/main" val="2831005349"/>
                    </a:ext>
                  </a:extLst>
                </a:gridCol>
                <a:gridCol w="933094">
                  <a:extLst>
                    <a:ext uri="{9D8B030D-6E8A-4147-A177-3AD203B41FA5}">
                      <a16:colId xmlns:a16="http://schemas.microsoft.com/office/drawing/2014/main" val="3231134171"/>
                    </a:ext>
                  </a:extLst>
                </a:gridCol>
                <a:gridCol w="1960125">
                  <a:extLst>
                    <a:ext uri="{9D8B030D-6E8A-4147-A177-3AD203B41FA5}">
                      <a16:colId xmlns:a16="http://schemas.microsoft.com/office/drawing/2014/main" val="163525089"/>
                    </a:ext>
                  </a:extLst>
                </a:gridCol>
                <a:gridCol w="870471">
                  <a:extLst>
                    <a:ext uri="{9D8B030D-6E8A-4147-A177-3AD203B41FA5}">
                      <a16:colId xmlns:a16="http://schemas.microsoft.com/office/drawing/2014/main" val="3840005315"/>
                    </a:ext>
                  </a:extLst>
                </a:gridCol>
                <a:gridCol w="2022748">
                  <a:extLst>
                    <a:ext uri="{9D8B030D-6E8A-4147-A177-3AD203B41FA5}">
                      <a16:colId xmlns:a16="http://schemas.microsoft.com/office/drawing/2014/main" val="2257131370"/>
                    </a:ext>
                  </a:extLst>
                </a:gridCol>
              </a:tblGrid>
              <a:tr h="994569">
                <a:tc>
                  <a:txBody>
                    <a:bodyPr/>
                    <a:lstStyle/>
                    <a:p>
                      <a:pPr algn="ctr">
                        <a:defRPr sz="2800">
                          <a:solidFill>
                            <a:schemeClr val="accent6"/>
                          </a:solidFill>
                        </a:defRPr>
                      </a:pPr>
                      <a:r>
                        <a:t>W</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Nada constante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t>X</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Algo constante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t>Y</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Normalmente constante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t>Z</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Muy constante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994569">
                <a:tc gridSpan="2">
                  <a:txBody>
                    <a:bodyPr/>
                    <a:lstStyle/>
                    <a:p>
                      <a:pPr marL="0" algn="ctr" defTabSz="914400" rtl="0" eaLnBrk="1" latinLnBrk="0" hangingPunct="1"/>
                      <a:endParaRPr sz="1800" b="1" kern="1200" cap="all" baseline="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b="1" cap="all">
                          <a:solidFill>
                            <a:schemeClr val="accent6"/>
                          </a:solidFill>
                        </a:defRPr>
                      </a:pPr>
                      <a:r>
                        <a:t>LOS DEMÁS</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defRPr b="1" cap="all">
                          <a:solidFill>
                            <a:schemeClr val="accent6"/>
                          </a:solidFill>
                        </a:defRPr>
                      </a:pPr>
                      <a:r>
                        <a:t>UNO MISMO</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endParaRPr sz="1800" b="1" kern="1200" cap="all" baseline="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extLst>
                  <a:ext uri="{0D108BD9-81ED-4DB2-BD59-A6C34878D82A}">
                    <a16:rowId xmlns:a16="http://schemas.microsoft.com/office/drawing/2014/main" val="1532305547"/>
                  </a:ext>
                </a:extLst>
              </a:tr>
            </a:tbl>
          </a:graphicData>
        </a:graphic>
      </p:graphicFrame>
      <p:sp>
        <p:nvSpPr>
          <p:cNvPr id="4" name="Slide Number Placeholder 3">
            <a:extLst>
              <a:ext uri="{FF2B5EF4-FFF2-40B4-BE49-F238E27FC236}">
                <a16:creationId xmlns:a16="http://schemas.microsoft.com/office/drawing/2014/main" id="{364F4D90-64FF-4EF8-9618-538165867FF6}"/>
              </a:ext>
            </a:extLst>
          </p:cNvPr>
          <p:cNvSpPr>
            <a:spLocks noGrp="1"/>
          </p:cNvSpPr>
          <p:nvPr>
            <p:ph type="sldNum" sz="quarter" idx="12"/>
          </p:nvPr>
        </p:nvSpPr>
        <p:spPr/>
        <p:txBody>
          <a:bodyPr/>
          <a:lstStyle/>
          <a:p>
            <a:fld id="{1B1CF60C-C85D-47C0-8597-E3BF95F18FA3}" type="slidenum">
              <a:rPr lang="es-ES_tradnl" smtClean="0"/>
              <a:t>33</a:t>
            </a:fld>
            <a:endParaRPr lang="es-ES_tradnl" dirty="0"/>
          </a:p>
        </p:txBody>
      </p:sp>
      <p:sp>
        <p:nvSpPr>
          <p:cNvPr id="5" name="Footer Placeholder 4">
            <a:extLst>
              <a:ext uri="{FF2B5EF4-FFF2-40B4-BE49-F238E27FC236}">
                <a16:creationId xmlns:a16="http://schemas.microsoft.com/office/drawing/2014/main" id="{CAFF7884-A19F-43EC-A402-58E30A9FC0EF}"/>
              </a:ext>
            </a:extLst>
          </p:cNvPr>
          <p:cNvSpPr>
            <a:spLocks noGrp="1"/>
          </p:cNvSpPr>
          <p:nvPr>
            <p:ph type="ftr" sz="quarter" idx="13"/>
          </p:nvPr>
        </p:nvSpPr>
        <p:spPr/>
        <p:txBody>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
        <p:nvSpPr>
          <p:cNvPr id="6" name="Text Placeholder 5">
            <a:extLst>
              <a:ext uri="{FF2B5EF4-FFF2-40B4-BE49-F238E27FC236}">
                <a16:creationId xmlns:a16="http://schemas.microsoft.com/office/drawing/2014/main" id="{D279B478-1AEE-447C-BE78-5E6AD979FDEA}"/>
              </a:ext>
            </a:extLst>
          </p:cNvPr>
          <p:cNvSpPr>
            <a:spLocks noGrp="1"/>
          </p:cNvSpPr>
          <p:nvPr>
            <p:ph type="body" sz="quarter" idx="14"/>
          </p:nvPr>
        </p:nvSpPr>
        <p:spPr>
          <a:xfrm>
            <a:off x="390526" y="1320800"/>
            <a:ext cx="11572874" cy="903288"/>
          </a:xfrm>
        </p:spPr>
        <p:txBody>
          <a:bodyPr/>
          <a:lstStyle/>
          <a:p>
            <a:r>
              <a:rPr lang="es-ES_tradnl" dirty="0"/>
              <a:t>La constancia con que muestra Versatilidad</a:t>
            </a:r>
          </a:p>
        </p:txBody>
      </p:sp>
      <p:sp>
        <p:nvSpPr>
          <p:cNvPr id="3" name="TextBox 2">
            <a:extLst>
              <a:ext uri="{FF2B5EF4-FFF2-40B4-BE49-F238E27FC236}">
                <a16:creationId xmlns:a16="http://schemas.microsoft.com/office/drawing/2014/main" id="{A044E723-E949-43D1-A202-B7CADD1E9E02}"/>
              </a:ext>
            </a:extLst>
          </p:cNvPr>
          <p:cNvSpPr txBox="1"/>
          <p:nvPr/>
        </p:nvSpPr>
        <p:spPr>
          <a:xfrm>
            <a:off x="3877734" y="3561576"/>
            <a:ext cx="1667933" cy="426224"/>
          </a:xfrm>
          <a:prstGeom prst="rect">
            <a:avLst/>
          </a:prstGeom>
          <a:solidFill>
            <a:schemeClr val="bg1"/>
          </a:solidFill>
        </p:spPr>
        <p:txBody>
          <a:bodyPr wrap="square" lIns="0" tIns="0" rIns="0" bIns="0">
            <a:spAutoFit/>
          </a:bodyPr>
          <a:lstStyle/>
          <a:p>
            <a:pPr algn="l"/>
            <a:endParaRPr lang="es-ES_tradnl" dirty="0"/>
          </a:p>
        </p:txBody>
      </p:sp>
    </p:spTree>
    <p:extLst>
      <p:ext uri="{BB962C8B-B14F-4D97-AF65-F5344CB8AC3E}">
        <p14:creationId xmlns:p14="http://schemas.microsoft.com/office/powerpoint/2010/main" val="12755561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C58864A-E3EB-4C2F-9F5A-E0C6DBA04DAB}"/>
              </a:ext>
            </a:extLst>
          </p:cNvPr>
          <p:cNvSpPr>
            <a:spLocks noGrp="1"/>
          </p:cNvSpPr>
          <p:nvPr>
            <p:ph type="title"/>
          </p:nvPr>
        </p:nvSpPr>
        <p:spPr>
          <a:xfrm>
            <a:off x="390526" y="228600"/>
            <a:ext cx="11572874" cy="1009650"/>
          </a:xfrm>
        </p:spPr>
        <p:txBody>
          <a:bodyPr/>
          <a:lstStyle/>
          <a:p>
            <a:r>
              <a:rPr lang="es-ES_tradnl" dirty="0"/>
              <a:t>El significado de cada posición en la Versatilidad</a:t>
            </a:r>
          </a:p>
        </p:txBody>
      </p:sp>
      <p:sp>
        <p:nvSpPr>
          <p:cNvPr id="3" name="Slide Number Placeholder 2">
            <a:extLst>
              <a:ext uri="{FF2B5EF4-FFF2-40B4-BE49-F238E27FC236}">
                <a16:creationId xmlns:a16="http://schemas.microsoft.com/office/drawing/2014/main" id="{E4B0E2FA-5265-492B-A391-458B163EB1A3}"/>
              </a:ext>
            </a:extLst>
          </p:cNvPr>
          <p:cNvSpPr>
            <a:spLocks noGrp="1"/>
          </p:cNvSpPr>
          <p:nvPr>
            <p:ph type="sldNum" sz="quarter" idx="12"/>
          </p:nvPr>
        </p:nvSpPr>
        <p:spPr/>
        <p:txBody>
          <a:bodyPr/>
          <a:lstStyle/>
          <a:p>
            <a:fld id="{1B1CF60C-C85D-47C0-8597-E3BF95F18FA3}" type="slidenum">
              <a:rPr lang="es-ES_tradnl" smtClean="0"/>
              <a:t>34</a:t>
            </a:fld>
            <a:endParaRPr lang="es-ES_tradnl" dirty="0"/>
          </a:p>
        </p:txBody>
      </p:sp>
      <p:sp>
        <p:nvSpPr>
          <p:cNvPr id="6" name="Footer Placeholder 5">
            <a:extLst>
              <a:ext uri="{FF2B5EF4-FFF2-40B4-BE49-F238E27FC236}">
                <a16:creationId xmlns:a16="http://schemas.microsoft.com/office/drawing/2014/main" id="{588B400F-E47A-480A-BD0D-2060336E1E28}"/>
              </a:ext>
            </a:extLst>
          </p:cNvPr>
          <p:cNvSpPr>
            <a:spLocks noGrp="1"/>
          </p:cNvSpPr>
          <p:nvPr>
            <p:ph type="ftr" sz="quarter" idx="3"/>
          </p:nvPr>
        </p:nvSpPr>
        <p:spPr bwMode="gray">
          <a:xfrm>
            <a:off x="228600" y="6438900"/>
            <a:ext cx="7924800" cy="282575"/>
          </a:xfrm>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graphicFrame>
        <p:nvGraphicFramePr>
          <p:cNvPr id="10" name="Table 10">
            <a:extLst>
              <a:ext uri="{FF2B5EF4-FFF2-40B4-BE49-F238E27FC236}">
                <a16:creationId xmlns:a16="http://schemas.microsoft.com/office/drawing/2014/main" id="{D3634634-5CA6-437B-A05A-52E13005BC76}"/>
              </a:ext>
            </a:extLst>
          </p:cNvPr>
          <p:cNvGraphicFramePr>
            <a:graphicFrameLocks noGrp="1"/>
          </p:cNvGraphicFramePr>
          <p:nvPr>
            <p:ph idx="1"/>
            <p:extLst>
              <p:ext uri="{D42A27DB-BD31-4B8C-83A1-F6EECF244321}">
                <p14:modId xmlns:p14="http://schemas.microsoft.com/office/powerpoint/2010/main" val="1247883258"/>
              </p:ext>
            </p:extLst>
          </p:nvPr>
        </p:nvGraphicFramePr>
        <p:xfrm>
          <a:off x="390524" y="2316163"/>
          <a:ext cx="11572877" cy="2460569"/>
        </p:xfrm>
        <a:graphic>
          <a:graphicData uri="http://schemas.openxmlformats.org/drawingml/2006/table">
            <a:tbl>
              <a:tblPr firstRow="1" bandRow="1">
                <a:tableStyleId>{5940675A-B579-460E-94D1-54222C63F5DA}</a:tableStyleId>
              </a:tblPr>
              <a:tblGrid>
                <a:gridCol w="4574667">
                  <a:extLst>
                    <a:ext uri="{9D8B030D-6E8A-4147-A177-3AD203B41FA5}">
                      <a16:colId xmlns:a16="http://schemas.microsoft.com/office/drawing/2014/main" val="1415867602"/>
                    </a:ext>
                  </a:extLst>
                </a:gridCol>
                <a:gridCol w="1399642">
                  <a:extLst>
                    <a:ext uri="{9D8B030D-6E8A-4147-A177-3AD203B41FA5}">
                      <a16:colId xmlns:a16="http://schemas.microsoft.com/office/drawing/2014/main" val="2660913467"/>
                    </a:ext>
                  </a:extLst>
                </a:gridCol>
                <a:gridCol w="1399642">
                  <a:extLst>
                    <a:ext uri="{9D8B030D-6E8A-4147-A177-3AD203B41FA5}">
                      <a16:colId xmlns:a16="http://schemas.microsoft.com/office/drawing/2014/main" val="2938964314"/>
                    </a:ext>
                  </a:extLst>
                </a:gridCol>
                <a:gridCol w="1399642">
                  <a:extLst>
                    <a:ext uri="{9D8B030D-6E8A-4147-A177-3AD203B41FA5}">
                      <a16:colId xmlns:a16="http://schemas.microsoft.com/office/drawing/2014/main" val="3464690936"/>
                    </a:ext>
                  </a:extLst>
                </a:gridCol>
                <a:gridCol w="1399642">
                  <a:extLst>
                    <a:ext uri="{9D8B030D-6E8A-4147-A177-3AD203B41FA5}">
                      <a16:colId xmlns:a16="http://schemas.microsoft.com/office/drawing/2014/main" val="2686975815"/>
                    </a:ext>
                  </a:extLst>
                </a:gridCol>
                <a:gridCol w="1399642">
                  <a:extLst>
                    <a:ext uri="{9D8B030D-6E8A-4147-A177-3AD203B41FA5}">
                      <a16:colId xmlns:a16="http://schemas.microsoft.com/office/drawing/2014/main" val="4076717982"/>
                    </a:ext>
                  </a:extLst>
                </a:gridCol>
              </a:tblGrid>
              <a:tr h="359455">
                <a:tc>
                  <a:txBody>
                    <a:bodyPr/>
                    <a:lstStyle/>
                    <a:p>
                      <a:endParaRPr sz="1400" baseline="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3</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5</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0426415"/>
                  </a:ext>
                </a:extLst>
              </a:tr>
              <a:tr h="525728">
                <a:tc>
                  <a:txBody>
                    <a:bodyPr/>
                    <a:lstStyle/>
                    <a:p>
                      <a:endParaRPr sz="1400" baseline="0"/>
                    </a:p>
                  </a:txBody>
                  <a:tcP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t>Totalmente en desacuerdo</a:t>
                      </a:r>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t>En desacuerdo</a:t>
                      </a:r>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a:t>Ni de </a:t>
                      </a:r>
                      <a:r>
                        <a:rPr dirty="0" err="1"/>
                        <a:t>acuerdo</a:t>
                      </a:r>
                      <a:br>
                        <a:rPr lang="en-US" sz="1400" baseline="0" dirty="0"/>
                      </a:br>
                      <a:r>
                        <a:rPr dirty="0"/>
                        <a:t>Ni </a:t>
                      </a:r>
                      <a:r>
                        <a:rPr dirty="0" err="1"/>
                        <a:t>en</a:t>
                      </a:r>
                      <a:r>
                        <a:rPr dirty="0"/>
                        <a:t> </a:t>
                      </a:r>
                      <a:r>
                        <a:rPr dirty="0" err="1"/>
                        <a:t>desacuerdo</a:t>
                      </a:r>
                      <a:endParaRPr dirty="0"/>
                    </a:p>
                  </a:txBody>
                  <a:tcPr anchor="b">
                    <a:lnL w="12700" cmpd="sng">
                      <a:noFill/>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t>De acuerdo</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t>Totalmente de acuerdo</a:t>
                      </a:r>
                    </a:p>
                  </a:txBody>
                  <a:tcPr anchor="b">
                    <a:lnL w="12700" cap="flat" cmpd="sng" algn="ctr">
                      <a:noFill/>
                      <a:prstDash val="solid"/>
                      <a:round/>
                      <a:headEnd type="none" w="med" len="med"/>
                      <a:tailEnd type="none" w="med" len="med"/>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4730287"/>
                  </a:ext>
                </a:extLst>
              </a:tr>
              <a:tr h="429286">
                <a:tc>
                  <a:txBody>
                    <a:bodyPr/>
                    <a:lstStyle/>
                    <a:p>
                      <a:pPr>
                        <a:defRPr sz="1400"/>
                      </a:pPr>
                      <a:r>
                        <a:t>1. Afronta las situaciones nuevas con una perspectiva positiva.</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defRPr sz="1400" b="1">
                          <a:solidFill>
                            <a:schemeClr val="bg2">
                              <a:lumMod val="75000"/>
                            </a:schemeClr>
                          </a:solidFill>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5162692"/>
                  </a:ext>
                </a:extLst>
              </a:tr>
              <a:tr h="429286">
                <a:tc>
                  <a:txBody>
                    <a:bodyPr/>
                    <a:lstStyle/>
                    <a:p>
                      <a:pPr>
                        <a:defRPr sz="1400"/>
                      </a:pPr>
                      <a:r>
                        <a:t>2. Crea buenas relaciones con los compañeros de trabajo.</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4345246"/>
                  </a:ext>
                </a:extLst>
              </a:tr>
              <a:tr h="429286">
                <a:tc>
                  <a:txBody>
                    <a:bodyPr/>
                    <a:lstStyle/>
                    <a:p>
                      <a:pPr>
                        <a:defRPr sz="1400"/>
                      </a:pPr>
                      <a:r>
                        <a:t>3. Presenta ideas de manera eficaz a los grupos.</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47844641"/>
                  </a:ext>
                </a:extLst>
              </a:tr>
            </a:tbl>
          </a:graphicData>
        </a:graphic>
      </p:graphicFrame>
      <p:grpSp>
        <p:nvGrpSpPr>
          <p:cNvPr id="24" name="Group 23">
            <a:extLst>
              <a:ext uri="{FF2B5EF4-FFF2-40B4-BE49-F238E27FC236}">
                <a16:creationId xmlns:a16="http://schemas.microsoft.com/office/drawing/2014/main" id="{EBDB9A1D-FA40-4E00-9CF0-99700D77D960}"/>
              </a:ext>
            </a:extLst>
          </p:cNvPr>
          <p:cNvGrpSpPr/>
          <p:nvPr/>
        </p:nvGrpSpPr>
        <p:grpSpPr>
          <a:xfrm>
            <a:off x="7659008" y="4656996"/>
            <a:ext cx="4304392" cy="940395"/>
            <a:chOff x="7753349" y="4764645"/>
            <a:chExt cx="4304392" cy="940395"/>
          </a:xfrm>
        </p:grpSpPr>
        <p:sp>
          <p:nvSpPr>
            <p:cNvPr id="11" name="Freeform: Shape 10">
              <a:extLst>
                <a:ext uri="{FF2B5EF4-FFF2-40B4-BE49-F238E27FC236}">
                  <a16:creationId xmlns:a16="http://schemas.microsoft.com/office/drawing/2014/main" id="{C883786B-C3A2-453E-A5F0-3651E83F5BC9}"/>
                </a:ext>
              </a:extLst>
            </p:cNvPr>
            <p:cNvSpPr/>
            <p:nvPr/>
          </p:nvSpPr>
          <p:spPr bwMode="gray">
            <a:xfrm flipV="1">
              <a:off x="7753349" y="5104574"/>
              <a:ext cx="4210051" cy="276997"/>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dirty="0">
                <a:solidFill>
                  <a:schemeClr val="bg1"/>
                </a:solidFill>
              </a:endParaRPr>
            </a:p>
          </p:txBody>
        </p:sp>
        <p:sp>
          <p:nvSpPr>
            <p:cNvPr id="12" name="TextBox 11">
              <a:extLst>
                <a:ext uri="{FF2B5EF4-FFF2-40B4-BE49-F238E27FC236}">
                  <a16:creationId xmlns:a16="http://schemas.microsoft.com/office/drawing/2014/main" id="{1982608C-CA63-4299-B25C-304237875808}"/>
                </a:ext>
              </a:extLst>
            </p:cNvPr>
            <p:cNvSpPr txBox="1"/>
            <p:nvPr/>
          </p:nvSpPr>
          <p:spPr>
            <a:xfrm>
              <a:off x="8234362" y="5428041"/>
              <a:ext cx="3248026" cy="276999"/>
            </a:xfrm>
            <a:prstGeom prst="rect">
              <a:avLst/>
            </a:prstGeom>
            <a:noFill/>
          </p:spPr>
          <p:txBody>
            <a:bodyPr wrap="square" lIns="0" tIns="0" rIns="0" bIns="0">
              <a:spAutoFit/>
            </a:bodyPr>
            <a:lstStyle/>
            <a:p>
              <a:pPr algn="ctr">
                <a:defRPr>
                  <a:solidFill>
                    <a:schemeClr val="tx2"/>
                  </a:solidFill>
                </a:defRPr>
              </a:pPr>
              <a:r>
                <a:rPr lang="es-ES_tradnl"/>
                <a:t>Constancia</a:t>
              </a:r>
              <a:endParaRPr lang="es-ES_tradnl" dirty="0"/>
            </a:p>
          </p:txBody>
        </p:sp>
        <p:graphicFrame>
          <p:nvGraphicFramePr>
            <p:cNvPr id="21" name="Table 20">
              <a:extLst>
                <a:ext uri="{FF2B5EF4-FFF2-40B4-BE49-F238E27FC236}">
                  <a16:creationId xmlns:a16="http://schemas.microsoft.com/office/drawing/2014/main" id="{2CAABD90-586A-431C-A47D-3B8285A705A5}"/>
                </a:ext>
              </a:extLst>
            </p:cNvPr>
            <p:cNvGraphicFramePr/>
            <p:nvPr/>
          </p:nvGraphicFramePr>
          <p:xfrm>
            <a:off x="7803240" y="4764645"/>
            <a:ext cx="4254501" cy="429260"/>
          </p:xfrm>
          <a:graphic>
            <a:graphicData uri="http://schemas.openxmlformats.org/drawingml/2006/table">
              <a:tbl>
                <a:tblPr firstRow="1" bandRow="1">
                  <a:tableStyleId>{5FD0F851-EC5A-4D38-B0AD-8093EC10F338}</a:tableStyleId>
                </a:tblPr>
                <a:tblGrid>
                  <a:gridCol w="1418167">
                    <a:extLst>
                      <a:ext uri="{9D8B030D-6E8A-4147-A177-3AD203B41FA5}">
                        <a16:colId xmlns:a16="http://schemas.microsoft.com/office/drawing/2014/main" val="1939598725"/>
                      </a:ext>
                    </a:extLst>
                  </a:gridCol>
                  <a:gridCol w="1418167">
                    <a:extLst>
                      <a:ext uri="{9D8B030D-6E8A-4147-A177-3AD203B41FA5}">
                        <a16:colId xmlns:a16="http://schemas.microsoft.com/office/drawing/2014/main" val="629770571"/>
                      </a:ext>
                    </a:extLst>
                  </a:gridCol>
                  <a:gridCol w="1418167">
                    <a:extLst>
                      <a:ext uri="{9D8B030D-6E8A-4147-A177-3AD203B41FA5}">
                        <a16:colId xmlns:a16="http://schemas.microsoft.com/office/drawing/2014/main" val="2330105028"/>
                      </a:ext>
                    </a:extLst>
                  </a:gridCol>
                </a:tblGrid>
                <a:tr h="429260">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rPr dirty="0"/>
                          <a:t>W</a:t>
                        </a:r>
                        <a:endParaRPr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rPr dirty="0"/>
                          <a:t>X             Y</a:t>
                        </a:r>
                        <a:endParaRPr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t>Z</a:t>
                        </a:r>
                        <a:endParaRPr sz="1800" b="0" i="0" u="none" strike="noStrike">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77937353"/>
                    </a:ext>
                  </a:extLst>
                </a:tr>
              </a:tbl>
            </a:graphicData>
          </a:graphic>
        </p:graphicFrame>
      </p:grpSp>
      <p:grpSp>
        <p:nvGrpSpPr>
          <p:cNvPr id="43" name="Group 42">
            <a:extLst>
              <a:ext uri="{FF2B5EF4-FFF2-40B4-BE49-F238E27FC236}">
                <a16:creationId xmlns:a16="http://schemas.microsoft.com/office/drawing/2014/main" id="{62524581-FCBE-4EAC-879A-81BA8A25A9BE}"/>
              </a:ext>
            </a:extLst>
          </p:cNvPr>
          <p:cNvGrpSpPr/>
          <p:nvPr/>
        </p:nvGrpSpPr>
        <p:grpSpPr>
          <a:xfrm>
            <a:off x="9245600" y="2316163"/>
            <a:ext cx="1270000" cy="2173041"/>
            <a:chOff x="9245600" y="2316163"/>
            <a:chExt cx="1270000" cy="2367497"/>
          </a:xfrm>
        </p:grpSpPr>
        <p:cxnSp>
          <p:nvCxnSpPr>
            <p:cNvPr id="33" name="Straight Connector 32">
              <a:extLst>
                <a:ext uri="{FF2B5EF4-FFF2-40B4-BE49-F238E27FC236}">
                  <a16:creationId xmlns:a16="http://schemas.microsoft.com/office/drawing/2014/main" id="{AA864716-A36F-46D2-AC2E-56D0A745E1A6}"/>
                </a:ext>
              </a:extLst>
            </p:cNvPr>
            <p:cNvCxnSpPr/>
            <p:nvPr/>
          </p:nvCxnSpPr>
          <p:spPr>
            <a:xfrm>
              <a:off x="9245600"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39A4FB2-E660-45EB-8E1D-56F3E5AF1EAA}"/>
                </a:ext>
              </a:extLst>
            </p:cNvPr>
            <p:cNvCxnSpPr/>
            <p:nvPr/>
          </p:nvCxnSpPr>
          <p:spPr>
            <a:xfrm>
              <a:off x="10515600"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34174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688C213F-54B1-D94B-85CF-B734F379DB35}"/>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ES_tradnl" dirty="0"/>
              <a:t>© </a:t>
            </a:r>
            <a:r>
              <a:rPr lang="es-ES_tradnl" dirty="0" err="1"/>
              <a:t>The</a:t>
            </a:r>
            <a:r>
              <a:rPr lang="es-ES_tradnl" dirty="0"/>
              <a:t> TRACOM </a:t>
            </a:r>
            <a:r>
              <a:rPr lang="es-ES_tradnl" dirty="0" err="1"/>
              <a:t>Corporation</a:t>
            </a:r>
            <a:r>
              <a:rPr lang="es-ES_tradnl" dirty="0"/>
              <a:t>. Todos los derechos reservados.</a:t>
            </a:r>
          </a:p>
        </p:txBody>
      </p:sp>
      <p:sp>
        <p:nvSpPr>
          <p:cNvPr id="6" name="Slide Number Placeholder 2">
            <a:extLst>
              <a:ext uri="{FF2B5EF4-FFF2-40B4-BE49-F238E27FC236}">
                <a16:creationId xmlns:a16="http://schemas.microsoft.com/office/drawing/2014/main" id="{BD7EBCD6-DA1A-4507-8D94-22131A74F097}"/>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ES_tradnl" sz="1000" smtClean="0">
                <a:solidFill>
                  <a:srgbClr val="898989"/>
                </a:solidFill>
              </a:rPr>
              <a:pPr algn="r"/>
              <a:t>35</a:t>
            </a:fld>
            <a:endParaRPr lang="es-ES_tradnl" sz="1000" dirty="0">
              <a:solidFill>
                <a:srgbClr val="898989"/>
              </a:solidFill>
            </a:endParaRPr>
          </a:p>
        </p:txBody>
      </p:sp>
      <p:pic>
        <p:nvPicPr>
          <p:cNvPr id="4" name="Picture 3" descr="Graphical user interface, website&#10;&#10;Description automatically generated">
            <a:extLst>
              <a:ext uri="{FF2B5EF4-FFF2-40B4-BE49-F238E27FC236}">
                <a16:creationId xmlns:a16="http://schemas.microsoft.com/office/drawing/2014/main" id="{0EC8B22C-3608-2CB5-A273-7F8EF6273C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568" y="377070"/>
            <a:ext cx="4239895" cy="5486400"/>
          </a:xfrm>
          <a:prstGeom prst="rect">
            <a:avLst/>
          </a:prstGeom>
          <a:ln>
            <a:solidFill>
              <a:schemeClr val="tx1"/>
            </a:solidFill>
          </a:ln>
        </p:spPr>
      </p:pic>
      <p:pic>
        <p:nvPicPr>
          <p:cNvPr id="8" name="Picture 7" descr="Graphical user interface&#10;&#10;Description automatically generated">
            <a:extLst>
              <a:ext uri="{FF2B5EF4-FFF2-40B4-BE49-F238E27FC236}">
                <a16:creationId xmlns:a16="http://schemas.microsoft.com/office/drawing/2014/main" id="{048A6C7A-7F18-3F2F-3122-99024C6D6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6784" y="377070"/>
            <a:ext cx="4239491" cy="5486400"/>
          </a:xfrm>
          <a:prstGeom prst="rect">
            <a:avLst/>
          </a:prstGeom>
          <a:ln>
            <a:solidFill>
              <a:schemeClr val="tx1"/>
            </a:solidFill>
          </a:ln>
        </p:spPr>
      </p:pic>
    </p:spTree>
    <p:extLst>
      <p:ext uri="{BB962C8B-B14F-4D97-AF65-F5344CB8AC3E}">
        <p14:creationId xmlns:p14="http://schemas.microsoft.com/office/powerpoint/2010/main" val="20755033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C694B7E0-0ABE-4E40-827E-6B52044119E9}"/>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ES_tradnl" dirty="0"/>
              <a:t>© </a:t>
            </a:r>
            <a:r>
              <a:rPr lang="es-ES_tradnl" dirty="0" err="1"/>
              <a:t>The</a:t>
            </a:r>
            <a:r>
              <a:rPr lang="es-ES_tradnl" dirty="0"/>
              <a:t> TRACOM </a:t>
            </a:r>
            <a:r>
              <a:rPr lang="es-ES_tradnl" dirty="0" err="1"/>
              <a:t>Corporation</a:t>
            </a:r>
            <a:r>
              <a:rPr lang="es-ES_tradnl" dirty="0"/>
              <a:t>. Todos los derechos reservados.</a:t>
            </a:r>
          </a:p>
        </p:txBody>
      </p:sp>
      <p:sp>
        <p:nvSpPr>
          <p:cNvPr id="8" name="Slide Number Placeholder 2">
            <a:extLst>
              <a:ext uri="{FF2B5EF4-FFF2-40B4-BE49-F238E27FC236}">
                <a16:creationId xmlns:a16="http://schemas.microsoft.com/office/drawing/2014/main" id="{6B63E0C5-D53B-459F-AF73-25E34E7AD801}"/>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ES_tradnl" sz="1000" smtClean="0">
                <a:solidFill>
                  <a:srgbClr val="898989"/>
                </a:solidFill>
              </a:rPr>
              <a:pPr algn="r"/>
              <a:t>36</a:t>
            </a:fld>
            <a:endParaRPr lang="es-ES_tradnl" sz="1000" dirty="0">
              <a:solidFill>
                <a:srgbClr val="898989"/>
              </a:solidFill>
            </a:endParaRPr>
          </a:p>
        </p:txBody>
      </p:sp>
      <p:pic>
        <p:nvPicPr>
          <p:cNvPr id="4" name="Picture 3" descr="Text, application, letter, email&#10;&#10;Description automatically generated">
            <a:extLst>
              <a:ext uri="{FF2B5EF4-FFF2-40B4-BE49-F238E27FC236}">
                <a16:creationId xmlns:a16="http://schemas.microsoft.com/office/drawing/2014/main" id="{801820C2-0863-2A7C-0514-C803D1ED8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5930" y="387864"/>
            <a:ext cx="4240070" cy="5486400"/>
          </a:xfrm>
          <a:prstGeom prst="rect">
            <a:avLst/>
          </a:prstGeom>
          <a:ln>
            <a:solidFill>
              <a:schemeClr val="tx1"/>
            </a:solidFill>
          </a:ln>
        </p:spPr>
      </p:pic>
      <p:pic>
        <p:nvPicPr>
          <p:cNvPr id="9" name="Picture 8" descr="Graphical user interface, text, application, Word&#10;&#10;Description automatically generated">
            <a:extLst>
              <a:ext uri="{FF2B5EF4-FFF2-40B4-BE49-F238E27FC236}">
                <a16:creationId xmlns:a16="http://schemas.microsoft.com/office/drawing/2014/main" id="{971633AD-019B-16D4-9858-2826F32509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9945" y="387864"/>
            <a:ext cx="4239491" cy="5486400"/>
          </a:xfrm>
          <a:prstGeom prst="rect">
            <a:avLst/>
          </a:prstGeom>
          <a:ln>
            <a:solidFill>
              <a:schemeClr val="tx1"/>
            </a:solidFill>
          </a:ln>
        </p:spPr>
      </p:pic>
    </p:spTree>
    <p:extLst>
      <p:ext uri="{BB962C8B-B14F-4D97-AF65-F5344CB8AC3E}">
        <p14:creationId xmlns:p14="http://schemas.microsoft.com/office/powerpoint/2010/main" val="27848551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E9F4091A-21BF-43F9-AC98-7232C969F463}"/>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ES_tradnl" dirty="0"/>
              <a:t>© </a:t>
            </a:r>
            <a:r>
              <a:rPr lang="es-ES_tradnl" dirty="0" err="1"/>
              <a:t>The</a:t>
            </a:r>
            <a:r>
              <a:rPr lang="es-ES_tradnl" dirty="0"/>
              <a:t> TRACOM </a:t>
            </a:r>
            <a:r>
              <a:rPr lang="es-ES_tradnl" dirty="0" err="1"/>
              <a:t>Corporation</a:t>
            </a:r>
            <a:r>
              <a:rPr lang="es-ES_tradnl" dirty="0"/>
              <a:t>. Todos los derechos reservados.</a:t>
            </a:r>
          </a:p>
        </p:txBody>
      </p:sp>
      <p:sp>
        <p:nvSpPr>
          <p:cNvPr id="9" name="Slide Number Placeholder 2">
            <a:extLst>
              <a:ext uri="{FF2B5EF4-FFF2-40B4-BE49-F238E27FC236}">
                <a16:creationId xmlns:a16="http://schemas.microsoft.com/office/drawing/2014/main" id="{834AE13C-214E-4C25-8BC5-CAF313B7D61F}"/>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ES_tradnl" sz="1000" smtClean="0">
                <a:solidFill>
                  <a:srgbClr val="898989"/>
                </a:solidFill>
              </a:rPr>
              <a:pPr algn="r"/>
              <a:t>37</a:t>
            </a:fld>
            <a:endParaRPr lang="es-ES_tradnl" sz="1000" dirty="0">
              <a:solidFill>
                <a:srgbClr val="898989"/>
              </a:solidFill>
            </a:endParaRPr>
          </a:p>
        </p:txBody>
      </p:sp>
      <p:pic>
        <p:nvPicPr>
          <p:cNvPr id="6" name="Picture 5" descr="Graphical user interface, text, application, Word&#10;&#10;Description automatically generated">
            <a:extLst>
              <a:ext uri="{FF2B5EF4-FFF2-40B4-BE49-F238E27FC236}">
                <a16:creationId xmlns:a16="http://schemas.microsoft.com/office/drawing/2014/main" id="{90F65961-1DB4-5058-4A27-F740B0A23A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8215" y="288461"/>
            <a:ext cx="4239491" cy="5486400"/>
          </a:xfrm>
          <a:prstGeom prst="rect">
            <a:avLst/>
          </a:prstGeom>
          <a:ln>
            <a:solidFill>
              <a:schemeClr val="tx1"/>
            </a:solidFill>
          </a:ln>
        </p:spPr>
      </p:pic>
      <p:pic>
        <p:nvPicPr>
          <p:cNvPr id="3" name="Picture 2" descr="Graphical user interface, text, application, email&#10;&#10;Description automatically generated">
            <a:extLst>
              <a:ext uri="{FF2B5EF4-FFF2-40B4-BE49-F238E27FC236}">
                <a16:creationId xmlns:a16="http://schemas.microsoft.com/office/drawing/2014/main" id="{CBAFF372-3324-F338-6D20-17610F795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88461"/>
            <a:ext cx="4240231" cy="5486400"/>
          </a:xfrm>
          <a:prstGeom prst="rect">
            <a:avLst/>
          </a:prstGeom>
          <a:ln>
            <a:solidFill>
              <a:schemeClr val="tx1"/>
            </a:solidFill>
          </a:ln>
        </p:spPr>
      </p:pic>
    </p:spTree>
    <p:extLst>
      <p:ext uri="{BB962C8B-B14F-4D97-AF65-F5344CB8AC3E}">
        <p14:creationId xmlns:p14="http://schemas.microsoft.com/office/powerpoint/2010/main" val="27337073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51C7820-4202-47FA-B547-8C61FDA5AA83}"/>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ES_tradnl" dirty="0"/>
              <a:t>© </a:t>
            </a:r>
            <a:r>
              <a:rPr lang="es-ES_tradnl" dirty="0" err="1"/>
              <a:t>The</a:t>
            </a:r>
            <a:r>
              <a:rPr lang="es-ES_tradnl" dirty="0"/>
              <a:t> TRACOM </a:t>
            </a:r>
            <a:r>
              <a:rPr lang="es-ES_tradnl" dirty="0" err="1"/>
              <a:t>Corporation</a:t>
            </a:r>
            <a:r>
              <a:rPr lang="es-ES_tradnl" dirty="0"/>
              <a:t>. Todos los derechos reservados.</a:t>
            </a:r>
          </a:p>
        </p:txBody>
      </p:sp>
      <p:sp>
        <p:nvSpPr>
          <p:cNvPr id="6" name="Slide Number Placeholder 2">
            <a:extLst>
              <a:ext uri="{FF2B5EF4-FFF2-40B4-BE49-F238E27FC236}">
                <a16:creationId xmlns:a16="http://schemas.microsoft.com/office/drawing/2014/main" id="{71AF6059-C33B-40F7-B088-040799C6EB69}"/>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ES_tradnl" sz="1000" smtClean="0">
                <a:solidFill>
                  <a:srgbClr val="898989"/>
                </a:solidFill>
              </a:rPr>
              <a:pPr algn="r"/>
              <a:t>38</a:t>
            </a:fld>
            <a:endParaRPr lang="es-ES_tradnl" sz="1000" dirty="0">
              <a:solidFill>
                <a:srgbClr val="898989"/>
              </a:solidFill>
            </a:endParaRPr>
          </a:p>
        </p:txBody>
      </p:sp>
      <p:pic>
        <p:nvPicPr>
          <p:cNvPr id="3" name="Picture 2" descr="Text&#10;&#10;Description automatically generated">
            <a:extLst>
              <a:ext uri="{FF2B5EF4-FFF2-40B4-BE49-F238E27FC236}">
                <a16:creationId xmlns:a16="http://schemas.microsoft.com/office/drawing/2014/main" id="{7DED2063-526F-D975-964A-A9523852E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8072" y="446352"/>
            <a:ext cx="4240231" cy="5486400"/>
          </a:xfrm>
          <a:prstGeom prst="rect">
            <a:avLst/>
          </a:prstGeom>
          <a:ln>
            <a:solidFill>
              <a:schemeClr val="tx1"/>
            </a:solidFill>
          </a:ln>
        </p:spPr>
      </p:pic>
      <p:pic>
        <p:nvPicPr>
          <p:cNvPr id="9" name="Picture 8" descr="Graphical user interface, text, application&#10;&#10;Description automatically generated">
            <a:extLst>
              <a:ext uri="{FF2B5EF4-FFF2-40B4-BE49-F238E27FC236}">
                <a16:creationId xmlns:a16="http://schemas.microsoft.com/office/drawing/2014/main" id="{CAFA856A-B225-C08C-9E2B-033B8CC170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46352"/>
            <a:ext cx="4240231" cy="5486400"/>
          </a:xfrm>
          <a:prstGeom prst="rect">
            <a:avLst/>
          </a:prstGeom>
          <a:ln>
            <a:solidFill>
              <a:schemeClr val="tx1"/>
            </a:solidFill>
          </a:ln>
        </p:spPr>
      </p:pic>
    </p:spTree>
    <p:extLst>
      <p:ext uri="{BB962C8B-B14F-4D97-AF65-F5344CB8AC3E}">
        <p14:creationId xmlns:p14="http://schemas.microsoft.com/office/powerpoint/2010/main" val="36228921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anchor="ctr"/>
          <a:lstStyle/>
          <a:p>
            <a:pPr algn="ctr">
              <a:defRPr sz="5400"/>
            </a:pPr>
            <a:r>
              <a:rPr lang="es-ES_tradnl" dirty="0"/>
              <a:t>Perfil de Versatilidad en formato físico</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s-ES_tradnl" smtClean="0"/>
              <a:t>39</a:t>
            </a:fld>
            <a:endParaRPr lang="es-ES_tradnl"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Tree>
    <p:extLst>
      <p:ext uri="{BB962C8B-B14F-4D97-AF65-F5344CB8AC3E}">
        <p14:creationId xmlns:p14="http://schemas.microsoft.com/office/powerpoint/2010/main" val="649421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DB9BB7EB-BFF2-43FD-8982-62CBE6FEA194}"/>
              </a:ext>
            </a:extLst>
          </p:cNvPr>
          <p:cNvSpPr>
            <a:spLocks noGrp="1"/>
          </p:cNvSpPr>
          <p:nvPr>
            <p:ph type="title"/>
          </p:nvPr>
        </p:nvSpPr>
        <p:spPr>
          <a:xfrm>
            <a:off x="357188" y="228600"/>
            <a:ext cx="11606211" cy="1009650"/>
          </a:xfrm>
        </p:spPr>
        <p:txBody>
          <a:bodyPr wrap="square">
            <a:noAutofit/>
          </a:bodyPr>
          <a:lstStyle/>
          <a:p>
            <a:r>
              <a:rPr lang="es-ES_tradnl"/>
              <a:t>Comportamientos observables frente a personalidad</a:t>
            </a:r>
            <a:endParaRPr lang="es-ES_tradnl" dirty="0"/>
          </a:p>
        </p:txBody>
      </p:sp>
      <p:sp>
        <p:nvSpPr>
          <p:cNvPr id="6" name="Slide Number Placeholder 5">
            <a:extLst>
              <a:ext uri="{FF2B5EF4-FFF2-40B4-BE49-F238E27FC236}">
                <a16:creationId xmlns:a16="http://schemas.microsoft.com/office/drawing/2014/main" id="{642B0113-45EF-4DBB-B2EF-F6B50D642005}"/>
              </a:ext>
            </a:extLst>
          </p:cNvPr>
          <p:cNvSpPr>
            <a:spLocks noGrp="1"/>
          </p:cNvSpPr>
          <p:nvPr>
            <p:ph type="sldNum" sz="quarter" idx="12"/>
          </p:nvPr>
        </p:nvSpPr>
        <p:spPr/>
        <p:txBody>
          <a:bodyPr wrap="square">
            <a:noAutofit/>
          </a:bodyPr>
          <a:lstStyle/>
          <a:p>
            <a:fld id="{1B1CF60C-C85D-47C0-8597-E3BF95F18FA3}" type="slidenum">
              <a:rPr lang="es-ES_tradnl" sz="900" smtClean="0"/>
              <a:t>4</a:t>
            </a:fld>
            <a:endParaRPr lang="es-ES_tradnl" sz="900" dirty="0"/>
          </a:p>
        </p:txBody>
      </p:sp>
      <p:sp>
        <p:nvSpPr>
          <p:cNvPr id="5" name="Footer Placeholder 4">
            <a:extLst>
              <a:ext uri="{FF2B5EF4-FFF2-40B4-BE49-F238E27FC236}">
                <a16:creationId xmlns:a16="http://schemas.microsoft.com/office/drawing/2014/main" id="{1CF9C3B8-6FC8-4CA5-B9A9-8DB01C7ACAD3}"/>
              </a:ext>
            </a:extLst>
          </p:cNvPr>
          <p:cNvSpPr>
            <a:spLocks noGrp="1"/>
          </p:cNvSpPr>
          <p:nvPr>
            <p:ph type="ftr" sz="quarter" idx="13"/>
          </p:nvPr>
        </p:nvSpPr>
        <p:spPr/>
        <p:txBody>
          <a:bodyPr wrap="square">
            <a:noAutofit/>
          </a:bodyPr>
          <a:lstStyle/>
          <a:p>
            <a:pPr algn="l"/>
            <a:r>
              <a:rPr lang="es-ES_tradnl" sz="900" dirty="0"/>
              <a:t>© </a:t>
            </a:r>
            <a:r>
              <a:rPr lang="es-ES_tradnl" sz="900" dirty="0" err="1"/>
              <a:t>The</a:t>
            </a:r>
            <a:r>
              <a:rPr lang="es-ES_tradnl" sz="900" dirty="0"/>
              <a:t> TRACOM </a:t>
            </a:r>
            <a:r>
              <a:rPr lang="es-ES_tradnl" sz="900" dirty="0" err="1"/>
              <a:t>Corporation</a:t>
            </a:r>
            <a:r>
              <a:rPr lang="es-ES_tradnl" sz="900" dirty="0"/>
              <a:t>. Todos los derechos reservados.</a:t>
            </a:r>
          </a:p>
        </p:txBody>
      </p:sp>
      <p:grpSp>
        <p:nvGrpSpPr>
          <p:cNvPr id="7" name="Group 6">
            <a:extLst>
              <a:ext uri="{FF2B5EF4-FFF2-40B4-BE49-F238E27FC236}">
                <a16:creationId xmlns:a16="http://schemas.microsoft.com/office/drawing/2014/main" id="{CE7EAA40-2030-4EB6-88DC-738FF750D683}"/>
              </a:ext>
            </a:extLst>
          </p:cNvPr>
          <p:cNvGrpSpPr/>
          <p:nvPr/>
        </p:nvGrpSpPr>
        <p:grpSpPr>
          <a:xfrm>
            <a:off x="4507765" y="4309364"/>
            <a:ext cx="672194" cy="672194"/>
            <a:chOff x="566003" y="4309364"/>
            <a:chExt cx="672194" cy="672194"/>
          </a:xfrm>
          <a:solidFill>
            <a:schemeClr val="accent2"/>
          </a:solidFill>
        </p:grpSpPr>
        <p:sp>
          <p:nvSpPr>
            <p:cNvPr id="34" name="Oval 33">
              <a:extLst>
                <a:ext uri="{FF2B5EF4-FFF2-40B4-BE49-F238E27FC236}">
                  <a16:creationId xmlns:a16="http://schemas.microsoft.com/office/drawing/2014/main" id="{8D3DB76A-0946-45B0-BEC4-402FCDBB27A2}"/>
                </a:ext>
              </a:extLst>
            </p:cNvPr>
            <p:cNvSpPr/>
            <p:nvPr/>
          </p:nvSpPr>
          <p:spPr bwMode="gray">
            <a:xfrm>
              <a:off x="566003" y="4309364"/>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grpSp>
          <p:nvGrpSpPr>
            <p:cNvPr id="20" name="Group 19">
              <a:extLst>
                <a:ext uri="{FF2B5EF4-FFF2-40B4-BE49-F238E27FC236}">
                  <a16:creationId xmlns:a16="http://schemas.microsoft.com/office/drawing/2014/main" id="{DC4432FB-4F12-4887-9997-5A2DC060C3F9}"/>
                </a:ext>
              </a:extLst>
            </p:cNvPr>
            <p:cNvGrpSpPr/>
            <p:nvPr/>
          </p:nvGrpSpPr>
          <p:grpSpPr>
            <a:xfrm>
              <a:off x="619897" y="4373019"/>
              <a:ext cx="534988" cy="513687"/>
              <a:chOff x="385233" y="4116918"/>
              <a:chExt cx="986367" cy="947095"/>
            </a:xfrm>
            <a:grpFill/>
          </p:grpSpPr>
          <p:pic>
            <p:nvPicPr>
              <p:cNvPr id="17" name="Graphic 16" descr="Cough outline">
                <a:extLst>
                  <a:ext uri="{FF2B5EF4-FFF2-40B4-BE49-F238E27FC236}">
                    <a16:creationId xmlns:a16="http://schemas.microsoft.com/office/drawing/2014/main" id="{78EB2386-3ACB-461A-8BC2-8A9E3564A75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2506" y="4116918"/>
                <a:ext cx="789094" cy="789093"/>
              </a:xfrm>
              <a:prstGeom prst="rect">
                <a:avLst/>
              </a:prstGeom>
            </p:spPr>
          </p:pic>
          <p:pic>
            <p:nvPicPr>
              <p:cNvPr id="18" name="Graphic 17" descr="Cough outline">
                <a:extLst>
                  <a:ext uri="{FF2B5EF4-FFF2-40B4-BE49-F238E27FC236}">
                    <a16:creationId xmlns:a16="http://schemas.microsoft.com/office/drawing/2014/main" id="{2BB76461-F5D6-4A2B-83B4-6BD1FB9D557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385233" y="4274920"/>
                <a:ext cx="789094" cy="789093"/>
              </a:xfrm>
              <a:prstGeom prst="rect">
                <a:avLst/>
              </a:prstGeom>
            </p:spPr>
          </p:pic>
        </p:grpSp>
      </p:grpSp>
      <p:grpSp>
        <p:nvGrpSpPr>
          <p:cNvPr id="3" name="Group 2">
            <a:extLst>
              <a:ext uri="{FF2B5EF4-FFF2-40B4-BE49-F238E27FC236}">
                <a16:creationId xmlns:a16="http://schemas.microsoft.com/office/drawing/2014/main" id="{C00266C9-1788-453B-9D07-DCF19A08A66E}"/>
              </a:ext>
            </a:extLst>
          </p:cNvPr>
          <p:cNvGrpSpPr/>
          <p:nvPr/>
        </p:nvGrpSpPr>
        <p:grpSpPr>
          <a:xfrm>
            <a:off x="4168477" y="2306638"/>
            <a:ext cx="7793336" cy="3203366"/>
            <a:chOff x="226507" y="2306638"/>
            <a:chExt cx="8649840" cy="3203366"/>
          </a:xfrm>
        </p:grpSpPr>
        <p:sp>
          <p:nvSpPr>
            <p:cNvPr id="16" name="Rectangle 15">
              <a:extLst>
                <a:ext uri="{FF2B5EF4-FFF2-40B4-BE49-F238E27FC236}">
                  <a16:creationId xmlns:a16="http://schemas.microsoft.com/office/drawing/2014/main" id="{35B658AB-4ADA-48E8-886D-F20E8E819F21}"/>
                </a:ext>
              </a:extLst>
            </p:cNvPr>
            <p:cNvSpPr/>
            <p:nvPr/>
          </p:nvSpPr>
          <p:spPr bwMode="gray">
            <a:xfrm>
              <a:off x="226507" y="3963779"/>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es-ES_tradnl"/>
                <a:t>Comportamiento interpersonal</a:t>
              </a:r>
            </a:p>
            <a:p>
              <a:pPr>
                <a:lnSpc>
                  <a:spcPct val="85000"/>
                </a:lnSpc>
                <a:defRPr sz="1600">
                  <a:solidFill>
                    <a:schemeClr val="tx2"/>
                  </a:solidFill>
                </a:defRPr>
              </a:pPr>
              <a:r>
                <a:rPr lang="es-ES_tradnl" sz="1400"/>
                <a:t>Lo que se dice y hace durante la interacción con otras personas</a:t>
              </a:r>
              <a:endParaRPr lang="es-ES_tradnl" sz="1400" dirty="0"/>
            </a:p>
          </p:txBody>
        </p:sp>
        <p:sp>
          <p:nvSpPr>
            <p:cNvPr id="11" name="Rectangle 10">
              <a:extLst>
                <a:ext uri="{FF2B5EF4-FFF2-40B4-BE49-F238E27FC236}">
                  <a16:creationId xmlns:a16="http://schemas.microsoft.com/office/drawing/2014/main" id="{2FCB4BEA-E7D2-49AA-84D7-BD3DD6359A5D}"/>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es-ES_tradnl" dirty="0"/>
                <a:t>Comportamiento</a:t>
              </a:r>
            </a:p>
            <a:p>
              <a:pPr>
                <a:lnSpc>
                  <a:spcPct val="85000"/>
                </a:lnSpc>
                <a:defRPr sz="1600">
                  <a:solidFill>
                    <a:schemeClr val="tx2"/>
                  </a:solidFill>
                </a:defRPr>
              </a:pPr>
              <a:r>
                <a:rPr lang="es-ES_tradnl" sz="1400" dirty="0"/>
                <a:t>Lo que se dice (verbal) y se </a:t>
              </a:r>
              <a:br>
                <a:rPr lang="es-ES_tradnl" sz="1400" dirty="0"/>
              </a:br>
              <a:r>
                <a:rPr lang="es-ES_tradnl" sz="1400" dirty="0"/>
                <a:t>hace (no verbal) </a:t>
              </a:r>
            </a:p>
          </p:txBody>
        </p:sp>
        <p:sp>
          <p:nvSpPr>
            <p:cNvPr id="21" name="Rectangle 20">
              <a:extLst>
                <a:ext uri="{FF2B5EF4-FFF2-40B4-BE49-F238E27FC236}">
                  <a16:creationId xmlns:a16="http://schemas.microsoft.com/office/drawing/2014/main" id="{23125FAC-C983-4801-A3CD-B4F038D82B48}"/>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0" rIns="45720" anchor="ctr">
              <a:noAutofit/>
            </a:bodyPr>
            <a:lstStyle/>
            <a:p>
              <a:pPr>
                <a:lnSpc>
                  <a:spcPct val="85000"/>
                </a:lnSpc>
                <a:defRPr>
                  <a:solidFill>
                    <a:schemeClr val="tx2"/>
                  </a:solidFill>
                </a:defRPr>
              </a:pPr>
              <a:r>
                <a:rPr lang="es-ES_tradnl"/>
                <a:t>SOCIAL STYLE</a:t>
              </a:r>
              <a:r>
                <a:rPr lang="es-ES_tradnl" baseline="30000"/>
                <a:t>®</a:t>
              </a:r>
              <a:br>
                <a:rPr lang="es-ES_tradnl">
                  <a:solidFill>
                    <a:schemeClr val="tx2"/>
                  </a:solidFill>
                </a:rPr>
              </a:br>
              <a:r>
                <a:rPr lang="es-ES_tradnl" sz="1400"/>
                <a:t>Es un patrón de acciones que las otras personas observan y en el que coinciden para describir el comportamiento de uno mismo.</a:t>
              </a:r>
              <a:endParaRPr lang="es-ES_tradnl" sz="1400" dirty="0"/>
            </a:p>
          </p:txBody>
        </p:sp>
        <p:sp>
          <p:nvSpPr>
            <p:cNvPr id="22" name="Rectangle 21">
              <a:extLst>
                <a:ext uri="{FF2B5EF4-FFF2-40B4-BE49-F238E27FC236}">
                  <a16:creationId xmlns:a16="http://schemas.microsoft.com/office/drawing/2014/main" id="{33DDE6D5-207C-4CE7-85E9-BE9E4C33CB6A}"/>
                </a:ext>
              </a:extLst>
            </p:cNvPr>
            <p:cNvSpPr/>
            <p:nvPr/>
          </p:nvSpPr>
          <p:spPr bwMode="gray">
            <a:xfrm>
              <a:off x="4605972" y="39449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182880" anchor="ctr">
              <a:noAutofit/>
            </a:bodyPr>
            <a:lstStyle/>
            <a:p>
              <a:pPr>
                <a:lnSpc>
                  <a:spcPct val="85000"/>
                </a:lnSpc>
                <a:defRPr sz="2000">
                  <a:solidFill>
                    <a:schemeClr val="tx2"/>
                  </a:solidFill>
                </a:defRPr>
              </a:pPr>
              <a:r>
                <a:rPr lang="es-ES_tradnl" dirty="0"/>
                <a:t>Personalidad</a:t>
              </a:r>
            </a:p>
            <a:p>
              <a:pPr>
                <a:lnSpc>
                  <a:spcPct val="85000"/>
                </a:lnSpc>
                <a:defRPr sz="1600">
                  <a:solidFill>
                    <a:schemeClr val="tx2"/>
                  </a:solidFill>
                </a:defRPr>
              </a:pPr>
              <a:r>
                <a:rPr lang="es-ES_tradnl" sz="1400" dirty="0"/>
                <a:t>Todo lo que es una persona: sus ideas, valores, esperanzas y sueños</a:t>
              </a:r>
            </a:p>
          </p:txBody>
        </p:sp>
      </p:grpSp>
      <p:grpSp>
        <p:nvGrpSpPr>
          <p:cNvPr id="23" name="Group 22">
            <a:extLst>
              <a:ext uri="{FF2B5EF4-FFF2-40B4-BE49-F238E27FC236}">
                <a16:creationId xmlns:a16="http://schemas.microsoft.com/office/drawing/2014/main" id="{A1384BDB-C98A-4B37-B986-96217ED1003A}"/>
              </a:ext>
            </a:extLst>
          </p:cNvPr>
          <p:cNvGrpSpPr/>
          <p:nvPr/>
        </p:nvGrpSpPr>
        <p:grpSpPr>
          <a:xfrm>
            <a:off x="8355070" y="2716505"/>
            <a:ext cx="721187" cy="712495"/>
            <a:chOff x="11246150" y="-3840160"/>
            <a:chExt cx="1084680" cy="1084680"/>
          </a:xfrm>
        </p:grpSpPr>
        <p:sp>
          <p:nvSpPr>
            <p:cNvPr id="24" name="Freeform: Shape 23">
              <a:extLst>
                <a:ext uri="{FF2B5EF4-FFF2-40B4-BE49-F238E27FC236}">
                  <a16:creationId xmlns:a16="http://schemas.microsoft.com/office/drawing/2014/main" id="{F9E87F21-F6EE-4C25-9F85-C74514CED125}"/>
                </a:ext>
              </a:extLst>
            </p:cNvPr>
            <p:cNvSpPr/>
            <p:nvPr/>
          </p:nvSpPr>
          <p:spPr>
            <a:xfrm>
              <a:off x="11362471" y="-3723839"/>
              <a:ext cx="852038"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ES_tradnl" sz="1600" dirty="0"/>
            </a:p>
          </p:txBody>
        </p:sp>
        <p:sp>
          <p:nvSpPr>
            <p:cNvPr id="25" name="Freeform: Shape 24">
              <a:extLst>
                <a:ext uri="{FF2B5EF4-FFF2-40B4-BE49-F238E27FC236}">
                  <a16:creationId xmlns:a16="http://schemas.microsoft.com/office/drawing/2014/main" id="{EB629C01-F69F-4DEB-B321-C4FA62BB80BB}"/>
                </a:ext>
              </a:extLst>
            </p:cNvPr>
            <p:cNvSpPr/>
            <p:nvPr/>
          </p:nvSpPr>
          <p:spPr>
            <a:xfrm>
              <a:off x="11282993" y="-3803316"/>
              <a:ext cx="1010993"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ES_tradnl" sz="1600" dirty="0"/>
            </a:p>
          </p:txBody>
        </p:sp>
        <p:sp>
          <p:nvSpPr>
            <p:cNvPr id="26" name="Freeform: Shape 25">
              <a:extLst>
                <a:ext uri="{FF2B5EF4-FFF2-40B4-BE49-F238E27FC236}">
                  <a16:creationId xmlns:a16="http://schemas.microsoft.com/office/drawing/2014/main" id="{10F6DCD8-ABC4-456E-B2BF-FFF16513D1F2}"/>
                </a:ext>
              </a:extLst>
            </p:cNvPr>
            <p:cNvSpPr/>
            <p:nvPr/>
          </p:nvSpPr>
          <p:spPr>
            <a:xfrm>
              <a:off x="11246150" y="-3840160"/>
              <a:ext cx="1084680"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ES_tradnl" sz="1600" dirty="0"/>
            </a:p>
          </p:txBody>
        </p:sp>
        <p:sp>
          <p:nvSpPr>
            <p:cNvPr id="27" name="Freeform: Shape 26">
              <a:extLst>
                <a:ext uri="{FF2B5EF4-FFF2-40B4-BE49-F238E27FC236}">
                  <a16:creationId xmlns:a16="http://schemas.microsoft.com/office/drawing/2014/main" id="{ACE047BA-AA47-4D12-94FA-5F307C7459DE}"/>
                </a:ext>
              </a:extLst>
            </p:cNvPr>
            <p:cNvSpPr/>
            <p:nvPr/>
          </p:nvSpPr>
          <p:spPr>
            <a:xfrm>
              <a:off x="11517530" y="-3581516"/>
              <a:ext cx="542129"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ES_tradnl" sz="1600" dirty="0"/>
            </a:p>
          </p:txBody>
        </p:sp>
      </p:grpSp>
      <p:grpSp>
        <p:nvGrpSpPr>
          <p:cNvPr id="12" name="Group 11">
            <a:extLst>
              <a:ext uri="{FF2B5EF4-FFF2-40B4-BE49-F238E27FC236}">
                <a16:creationId xmlns:a16="http://schemas.microsoft.com/office/drawing/2014/main" id="{FE5F76B4-64FF-44A7-92C2-D778EB521C55}"/>
              </a:ext>
            </a:extLst>
          </p:cNvPr>
          <p:cNvGrpSpPr/>
          <p:nvPr/>
        </p:nvGrpSpPr>
        <p:grpSpPr>
          <a:xfrm>
            <a:off x="4449851" y="2680398"/>
            <a:ext cx="672194" cy="672194"/>
            <a:chOff x="508089" y="2680398"/>
            <a:chExt cx="672194" cy="672194"/>
          </a:xfrm>
          <a:solidFill>
            <a:schemeClr val="accent2"/>
          </a:solidFill>
        </p:grpSpPr>
        <p:sp>
          <p:nvSpPr>
            <p:cNvPr id="33" name="Oval 32">
              <a:extLst>
                <a:ext uri="{FF2B5EF4-FFF2-40B4-BE49-F238E27FC236}">
                  <a16:creationId xmlns:a16="http://schemas.microsoft.com/office/drawing/2014/main" id="{B999F713-6DC2-45AF-B3A1-C26585D918FE}"/>
                </a:ext>
              </a:extLst>
            </p:cNvPr>
            <p:cNvSpPr/>
            <p:nvPr/>
          </p:nvSpPr>
          <p:spPr bwMode="gray">
            <a:xfrm>
              <a:off x="508089" y="2680398"/>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pic>
          <p:nvPicPr>
            <p:cNvPr id="15" name="Graphic 14" descr="Cough outline">
              <a:extLst>
                <a:ext uri="{FF2B5EF4-FFF2-40B4-BE49-F238E27FC236}">
                  <a16:creationId xmlns:a16="http://schemas.microsoft.com/office/drawing/2014/main" id="{B66AB80F-DFF1-4E6A-87AA-AEAC25F338B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1299" y="2750344"/>
              <a:ext cx="485774" cy="485774"/>
            </a:xfrm>
            <a:prstGeom prst="rect">
              <a:avLst/>
            </a:prstGeom>
          </p:spPr>
        </p:pic>
      </p:grpSp>
      <p:grpSp>
        <p:nvGrpSpPr>
          <p:cNvPr id="4" name="Group 3">
            <a:extLst>
              <a:ext uri="{FF2B5EF4-FFF2-40B4-BE49-F238E27FC236}">
                <a16:creationId xmlns:a16="http://schemas.microsoft.com/office/drawing/2014/main" id="{6D218BE8-D704-4515-BA72-2461F6ECB5E1}"/>
              </a:ext>
            </a:extLst>
          </p:cNvPr>
          <p:cNvGrpSpPr/>
          <p:nvPr/>
        </p:nvGrpSpPr>
        <p:grpSpPr>
          <a:xfrm>
            <a:off x="8404063" y="4316067"/>
            <a:ext cx="672194" cy="672194"/>
            <a:chOff x="4462301" y="4316067"/>
            <a:chExt cx="672194" cy="672194"/>
          </a:xfrm>
          <a:solidFill>
            <a:schemeClr val="accent2"/>
          </a:solidFill>
        </p:grpSpPr>
        <p:sp>
          <p:nvSpPr>
            <p:cNvPr id="37" name="Oval 36">
              <a:extLst>
                <a:ext uri="{FF2B5EF4-FFF2-40B4-BE49-F238E27FC236}">
                  <a16:creationId xmlns:a16="http://schemas.microsoft.com/office/drawing/2014/main" id="{C5432486-8ADA-4B47-A18C-833EFEC74416}"/>
                </a:ext>
              </a:extLst>
            </p:cNvPr>
            <p:cNvSpPr/>
            <p:nvPr/>
          </p:nvSpPr>
          <p:spPr bwMode="gray">
            <a:xfrm>
              <a:off x="4462301" y="4316067"/>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pic>
          <p:nvPicPr>
            <p:cNvPr id="36" name="Graphic 35">
              <a:extLst>
                <a:ext uri="{FF2B5EF4-FFF2-40B4-BE49-F238E27FC236}">
                  <a16:creationId xmlns:a16="http://schemas.microsoft.com/office/drawing/2014/main" id="{236A77FD-DA72-4880-AA42-93C6DAF785D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594813" y="4442891"/>
              <a:ext cx="385957" cy="385957"/>
            </a:xfrm>
            <a:prstGeom prst="rect">
              <a:avLst/>
            </a:prstGeom>
          </p:spPr>
        </p:pic>
      </p:grpSp>
      <p:grpSp>
        <p:nvGrpSpPr>
          <p:cNvPr id="35" name="Group 34">
            <a:extLst>
              <a:ext uri="{FF2B5EF4-FFF2-40B4-BE49-F238E27FC236}">
                <a16:creationId xmlns:a16="http://schemas.microsoft.com/office/drawing/2014/main" id="{F1DAD019-2F8A-451C-A708-EAE141A8818E}"/>
              </a:ext>
            </a:extLst>
          </p:cNvPr>
          <p:cNvGrpSpPr/>
          <p:nvPr/>
        </p:nvGrpSpPr>
        <p:grpSpPr>
          <a:xfrm>
            <a:off x="400050" y="3006523"/>
            <a:ext cx="4103515" cy="2083934"/>
            <a:chOff x="266700" y="3006523"/>
            <a:chExt cx="4103515" cy="2083934"/>
          </a:xfrm>
        </p:grpSpPr>
        <p:pic>
          <p:nvPicPr>
            <p:cNvPr id="31" name="Picture 10" descr="personality-pie.png">
              <a:extLst>
                <a:ext uri="{FF2B5EF4-FFF2-40B4-BE49-F238E27FC236}">
                  <a16:creationId xmlns:a16="http://schemas.microsoft.com/office/drawing/2014/main" id="{072A724F-72D7-44EE-83A2-AB67C81F56BF}"/>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266700" y="3006523"/>
              <a:ext cx="4103515" cy="208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1480C8FD-5F24-49F9-8230-CD098CA015E2}"/>
                </a:ext>
              </a:extLst>
            </p:cNvPr>
            <p:cNvSpPr/>
            <p:nvPr/>
          </p:nvSpPr>
          <p:spPr bwMode="gray">
            <a:xfrm>
              <a:off x="1066800" y="3429000"/>
              <a:ext cx="1041400" cy="628650"/>
            </a:xfrm>
            <a:prstGeom prst="rect">
              <a:avLst/>
            </a:prstGeom>
            <a:solidFill>
              <a:srgbClr val="BDBE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sp>
          <p:nvSpPr>
            <p:cNvPr id="28" name="TextBox 27">
              <a:extLst>
                <a:ext uri="{FF2B5EF4-FFF2-40B4-BE49-F238E27FC236}">
                  <a16:creationId xmlns:a16="http://schemas.microsoft.com/office/drawing/2014/main" id="{17005BCB-75B1-402E-8DC8-03C3858C2C91}"/>
                </a:ext>
              </a:extLst>
            </p:cNvPr>
            <p:cNvSpPr txBox="1"/>
            <p:nvPr/>
          </p:nvSpPr>
          <p:spPr>
            <a:xfrm>
              <a:off x="1066800" y="3378329"/>
              <a:ext cx="1891543" cy="492443"/>
            </a:xfrm>
            <a:prstGeom prst="rect">
              <a:avLst/>
            </a:prstGeom>
            <a:noFill/>
          </p:spPr>
          <p:txBody>
            <a:bodyPr wrap="square" lIns="0" tIns="0" rIns="0" bIns="0">
              <a:noAutofit/>
            </a:bodyPr>
            <a:lstStyle/>
            <a:p>
              <a:pPr algn="l">
                <a:defRPr sz="1600"/>
              </a:pPr>
              <a:r>
                <a:rPr lang="es-ES_tradnl" sz="1400" dirty="0"/>
                <a:t>Comportamiento observable</a:t>
              </a:r>
            </a:p>
            <a:p>
              <a:pPr algn="l">
                <a:defRPr sz="1600" b="1">
                  <a:latin typeface="Arial Black" panose="020B0A04020102020204" pitchFamily="34" charset="0"/>
                </a:defRPr>
              </a:pPr>
              <a:r>
                <a:rPr lang="es-ES_tradnl" sz="1400" dirty="0"/>
                <a:t>Decir/Hacer</a:t>
              </a:r>
            </a:p>
          </p:txBody>
        </p:sp>
        <p:sp>
          <p:nvSpPr>
            <p:cNvPr id="38" name="TextBox 37">
              <a:extLst>
                <a:ext uri="{FF2B5EF4-FFF2-40B4-BE49-F238E27FC236}">
                  <a16:creationId xmlns:a16="http://schemas.microsoft.com/office/drawing/2014/main" id="{0D5F11A8-8CFA-43D0-9FD8-8ABCB424DAD6}"/>
                </a:ext>
              </a:extLst>
            </p:cNvPr>
            <p:cNvSpPr txBox="1"/>
            <p:nvPr/>
          </p:nvSpPr>
          <p:spPr>
            <a:xfrm>
              <a:off x="2934681" y="3939786"/>
              <a:ext cx="1122969" cy="248727"/>
            </a:xfrm>
            <a:prstGeom prst="rect">
              <a:avLst/>
            </a:prstGeom>
            <a:solidFill>
              <a:srgbClr val="07548B"/>
            </a:solidFill>
          </p:spPr>
          <p:txBody>
            <a:bodyPr wrap="square" lIns="0" tIns="0" rIns="0" bIns="0">
              <a:noAutofit/>
            </a:bodyPr>
            <a:lstStyle/>
            <a:p>
              <a:pPr algn="l">
                <a:defRPr sz="1600">
                  <a:solidFill>
                    <a:schemeClr val="bg1"/>
                  </a:solidFill>
                </a:defRPr>
              </a:pPr>
              <a:r>
                <a:rPr lang="es-ES_tradnl" sz="1400" dirty="0"/>
                <a:t>Personalidad</a:t>
              </a:r>
              <a:endParaRPr lang="es-ES_tradnl" sz="1400" dirty="0">
                <a:solidFill>
                  <a:schemeClr val="bg1"/>
                </a:solidFill>
                <a:latin typeface="Arial Black" panose="020B0A04020102020204" pitchFamily="34" charset="0"/>
              </a:endParaRPr>
            </a:p>
          </p:txBody>
        </p:sp>
      </p:grpSp>
    </p:spTree>
    <p:extLst>
      <p:ext uri="{BB962C8B-B14F-4D97-AF65-F5344CB8AC3E}">
        <p14:creationId xmlns:p14="http://schemas.microsoft.com/office/powerpoint/2010/main" val="128281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svg="http://schemas.microsoft.com/office/drawing/2016/SVG/main" xmlns:a14="http://schemas.microsoft.com/office/drawing/2010/main" xmlns:a16="http://schemas.microsoft.com/office/drawing/2014/main"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A9ED8E5-20B7-4C1E-9C3F-E53C25A74A9C}"/>
              </a:ext>
            </a:extLst>
          </p:cNvPr>
          <p:cNvSpPr>
            <a:spLocks noGrp="1"/>
          </p:cNvSpPr>
          <p:nvPr>
            <p:ph type="title"/>
          </p:nvPr>
        </p:nvSpPr>
        <p:spPr>
          <a:xfrm>
            <a:off x="663294" y="228600"/>
            <a:ext cx="11300105" cy="1009650"/>
          </a:xfrm>
        </p:spPr>
        <p:txBody>
          <a:bodyPr wrap="square">
            <a:noAutofit/>
          </a:bodyPr>
          <a:lstStyle/>
          <a:p>
            <a:r>
              <a:rPr lang="es-ES_tradnl"/>
              <a:t>Versatilidad</a:t>
            </a:r>
            <a:endParaRPr lang="es-ES_tradnl" dirty="0"/>
          </a:p>
        </p:txBody>
      </p:sp>
      <p:sp>
        <p:nvSpPr>
          <p:cNvPr id="14" name="Content Placeholder 13">
            <a:extLst>
              <a:ext uri="{FF2B5EF4-FFF2-40B4-BE49-F238E27FC236}">
                <a16:creationId xmlns:a16="http://schemas.microsoft.com/office/drawing/2014/main" id="{C4599D21-08FC-4259-AEBE-B90D594F37A8}"/>
              </a:ext>
            </a:extLst>
          </p:cNvPr>
          <p:cNvSpPr>
            <a:spLocks noGrp="1"/>
          </p:cNvSpPr>
          <p:nvPr>
            <p:ph idx="1"/>
          </p:nvPr>
        </p:nvSpPr>
        <p:spPr>
          <a:xfrm>
            <a:off x="2971800" y="2584043"/>
            <a:ext cx="6248400" cy="566737"/>
          </a:xfrm>
        </p:spPr>
        <p:txBody>
          <a:bodyPr wrap="square">
            <a:noAutofit/>
          </a:bodyPr>
          <a:lstStyle/>
          <a:p>
            <a:pPr algn="ctr"/>
            <a:r>
              <a:rPr lang="es-ES_tradnl" dirty="0"/>
              <a:t>Se observa que el comportamiento se centra en...</a:t>
            </a:r>
          </a:p>
        </p:txBody>
      </p:sp>
      <p:sp>
        <p:nvSpPr>
          <p:cNvPr id="6" name="Slide Number Placeholder 5">
            <a:extLst>
              <a:ext uri="{FF2B5EF4-FFF2-40B4-BE49-F238E27FC236}">
                <a16:creationId xmlns:a16="http://schemas.microsoft.com/office/drawing/2014/main" id="{597112F7-F68C-4019-A386-E673FEEE4280}"/>
              </a:ext>
            </a:extLst>
          </p:cNvPr>
          <p:cNvSpPr>
            <a:spLocks noGrp="1"/>
          </p:cNvSpPr>
          <p:nvPr>
            <p:ph type="sldNum" sz="quarter" idx="12"/>
          </p:nvPr>
        </p:nvSpPr>
        <p:spPr/>
        <p:txBody>
          <a:bodyPr wrap="square">
            <a:noAutofit/>
          </a:bodyPr>
          <a:lstStyle/>
          <a:p>
            <a:fld id="{1B1CF60C-C85D-47C0-8597-E3BF95F18FA3}" type="slidenum">
              <a:rPr lang="es-ES_tradnl" smtClean="0"/>
              <a:t>40</a:t>
            </a:fld>
            <a:endParaRPr lang="es-ES_tradnl" dirty="0"/>
          </a:p>
        </p:txBody>
      </p:sp>
      <p:sp>
        <p:nvSpPr>
          <p:cNvPr id="5" name="Footer Placeholder 4">
            <a:extLst>
              <a:ext uri="{FF2B5EF4-FFF2-40B4-BE49-F238E27FC236}">
                <a16:creationId xmlns:a16="http://schemas.microsoft.com/office/drawing/2014/main" id="{E4633AD7-A110-495A-A889-65ABC1C2FAE7}"/>
              </a:ext>
            </a:extLst>
          </p:cNvPr>
          <p:cNvSpPr>
            <a:spLocks noGrp="1"/>
          </p:cNvSpPr>
          <p:nvPr>
            <p:ph type="ftr" sz="quarter" idx="13"/>
          </p:nvPr>
        </p:nvSpPr>
        <p:spPr/>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
        <p:nvSpPr>
          <p:cNvPr id="9" name="Text Placeholder 8">
            <a:extLst>
              <a:ext uri="{FF2B5EF4-FFF2-40B4-BE49-F238E27FC236}">
                <a16:creationId xmlns:a16="http://schemas.microsoft.com/office/drawing/2014/main" id="{A959BDBC-84E0-4A15-B412-9A6AB52B82AA}"/>
              </a:ext>
            </a:extLst>
          </p:cNvPr>
          <p:cNvSpPr>
            <a:spLocks noGrp="1"/>
          </p:cNvSpPr>
          <p:nvPr>
            <p:ph type="body" sz="quarter" idx="14"/>
          </p:nvPr>
        </p:nvSpPr>
        <p:spPr>
          <a:xfrm>
            <a:off x="663294" y="1320800"/>
            <a:ext cx="11300106" cy="903288"/>
          </a:xfrm>
        </p:spPr>
        <p:txBody>
          <a:bodyPr wrap="square">
            <a:noAutofit/>
          </a:bodyPr>
          <a:lstStyle/>
          <a:p>
            <a:r>
              <a:rPr lang="es-ES_tradnl"/>
              <a:t>Es una medida de la eficacia interpersonal cuando se trabaja con otras personas</a:t>
            </a:r>
            <a:endParaRPr lang="es-ES_tradnl" dirty="0"/>
          </a:p>
        </p:txBody>
      </p:sp>
      <p:sp>
        <p:nvSpPr>
          <p:cNvPr id="11" name="Rectangle 10">
            <a:extLst>
              <a:ext uri="{FF2B5EF4-FFF2-40B4-BE49-F238E27FC236}">
                <a16:creationId xmlns:a16="http://schemas.microsoft.com/office/drawing/2014/main" id="{C2736086-A9C4-44E6-9061-31C46229A482}"/>
              </a:ext>
            </a:extLst>
          </p:cNvPr>
          <p:cNvSpPr/>
          <p:nvPr/>
        </p:nvSpPr>
        <p:spPr bwMode="gray">
          <a:xfrm>
            <a:off x="4802188" y="3094831"/>
            <a:ext cx="2463800" cy="12017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bg1"/>
                </a:solidFill>
                <a:latin typeface="Arial Black" panose="020B0A04020102020204" pitchFamily="34" charset="0"/>
              </a:defRPr>
            </a:pPr>
            <a:r>
              <a:rPr lang="es-ES_tradnl"/>
              <a:t>Medio</a:t>
            </a:r>
            <a:endParaRPr lang="es-ES_tradnl" dirty="0"/>
          </a:p>
        </p:txBody>
      </p:sp>
      <p:sp>
        <p:nvSpPr>
          <p:cNvPr id="12" name="Arrow: Pentagon 11">
            <a:extLst>
              <a:ext uri="{FF2B5EF4-FFF2-40B4-BE49-F238E27FC236}">
                <a16:creationId xmlns:a16="http://schemas.microsoft.com/office/drawing/2014/main" id="{1F38B442-5A6D-4C3D-8F2E-36464AE39CE7}"/>
              </a:ext>
            </a:extLst>
          </p:cNvPr>
          <p:cNvSpPr/>
          <p:nvPr/>
        </p:nvSpPr>
        <p:spPr bwMode="gray">
          <a:xfrm>
            <a:off x="7367588" y="3094831"/>
            <a:ext cx="2463800" cy="1201737"/>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bg1"/>
                </a:solidFill>
                <a:latin typeface="Arial Black" panose="020B0A04020102020204" pitchFamily="34" charset="0"/>
              </a:defRPr>
            </a:pPr>
            <a:r>
              <a:rPr lang="es-ES_tradnl" dirty="0"/>
              <a:t>Alta</a:t>
            </a:r>
          </a:p>
        </p:txBody>
      </p:sp>
      <p:sp>
        <p:nvSpPr>
          <p:cNvPr id="13" name="Arrow: Pentagon 12">
            <a:extLst>
              <a:ext uri="{FF2B5EF4-FFF2-40B4-BE49-F238E27FC236}">
                <a16:creationId xmlns:a16="http://schemas.microsoft.com/office/drawing/2014/main" id="{07F9EB35-F5EF-4C0D-BD60-1B2A6AB602D8}"/>
              </a:ext>
            </a:extLst>
          </p:cNvPr>
          <p:cNvSpPr/>
          <p:nvPr/>
        </p:nvSpPr>
        <p:spPr bwMode="gray">
          <a:xfrm flipH="1">
            <a:off x="2198688" y="3094830"/>
            <a:ext cx="2463800" cy="1201737"/>
          </a:xfrm>
          <a:prstGeom prst="homePlat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bg1"/>
                </a:solidFill>
                <a:latin typeface="Arial Black" panose="020B0A04020102020204" pitchFamily="34" charset="0"/>
              </a:defRPr>
            </a:pPr>
            <a:r>
              <a:rPr lang="es-ES_tradnl"/>
              <a:t>Bajo</a:t>
            </a:r>
            <a:endParaRPr lang="es-ES_tradnl" dirty="0"/>
          </a:p>
        </p:txBody>
      </p:sp>
      <p:sp>
        <p:nvSpPr>
          <p:cNvPr id="17" name="Rectangle 16">
            <a:extLst>
              <a:ext uri="{FF2B5EF4-FFF2-40B4-BE49-F238E27FC236}">
                <a16:creationId xmlns:a16="http://schemas.microsoft.com/office/drawing/2014/main" id="{C9C1E3F0-E515-498E-9B2B-E3EB58958B12}"/>
              </a:ext>
            </a:extLst>
          </p:cNvPr>
          <p:cNvSpPr/>
          <p:nvPr/>
        </p:nvSpPr>
        <p:spPr bwMode="gray">
          <a:xfrm>
            <a:off x="-62230" y="3510736"/>
            <a:ext cx="2191068"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ES_tradnl" dirty="0"/>
              <a:t>La tensión propia</a:t>
            </a:r>
          </a:p>
        </p:txBody>
      </p:sp>
      <p:sp>
        <p:nvSpPr>
          <p:cNvPr id="18" name="Rectangle 17">
            <a:extLst>
              <a:ext uri="{FF2B5EF4-FFF2-40B4-BE49-F238E27FC236}">
                <a16:creationId xmlns:a16="http://schemas.microsoft.com/office/drawing/2014/main" id="{DD8FD7D6-E98A-42EB-9112-52672592F01D}"/>
              </a:ext>
            </a:extLst>
          </p:cNvPr>
          <p:cNvSpPr/>
          <p:nvPr/>
        </p:nvSpPr>
        <p:spPr bwMode="gray">
          <a:xfrm>
            <a:off x="9885363" y="3510736"/>
            <a:ext cx="1971675"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ES_tradnl"/>
              <a:t>La tensión ajena</a:t>
            </a:r>
            <a:endParaRPr lang="es-ES_tradnl" dirty="0"/>
          </a:p>
        </p:txBody>
      </p:sp>
    </p:spTree>
    <p:extLst>
      <p:ext uri="{BB962C8B-B14F-4D97-AF65-F5344CB8AC3E}">
        <p14:creationId xmlns:p14="http://schemas.microsoft.com/office/powerpoint/2010/main" val="3073966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716C-ECDF-4EBC-8120-9CC2CE774444}"/>
              </a:ext>
            </a:extLst>
          </p:cNvPr>
          <p:cNvSpPr>
            <a:spLocks noGrp="1"/>
          </p:cNvSpPr>
          <p:nvPr>
            <p:ph type="title"/>
          </p:nvPr>
        </p:nvSpPr>
        <p:spPr>
          <a:xfrm>
            <a:off x="491318" y="228600"/>
            <a:ext cx="11472081" cy="1009650"/>
          </a:xfrm>
        </p:spPr>
        <p:txBody>
          <a:bodyPr/>
          <a:lstStyle/>
          <a:p>
            <a:pPr>
              <a:defRPr>
                <a:ea typeface="ヒラギノ角ゴ Pro W3" pitchFamily="4" charset="-128"/>
                <a:cs typeface="ヒラギノ角ゴ Pro W3" pitchFamily="4" charset="-128"/>
              </a:defRPr>
            </a:pPr>
            <a:r>
              <a:rPr lang="es-ES_tradnl" dirty="0"/>
              <a:t>Su percepción propia de Versatilidad</a:t>
            </a:r>
          </a:p>
        </p:txBody>
      </p:sp>
      <p:sp>
        <p:nvSpPr>
          <p:cNvPr id="3" name="Content Placeholder 2">
            <a:extLst>
              <a:ext uri="{FF2B5EF4-FFF2-40B4-BE49-F238E27FC236}">
                <a16:creationId xmlns:a16="http://schemas.microsoft.com/office/drawing/2014/main" id="{35D4B764-5846-4537-AFA6-85FED46A9236}"/>
              </a:ext>
            </a:extLst>
          </p:cNvPr>
          <p:cNvSpPr>
            <a:spLocks noGrp="1"/>
          </p:cNvSpPr>
          <p:nvPr>
            <p:ph sz="half" idx="1"/>
          </p:nvPr>
        </p:nvSpPr>
        <p:spPr>
          <a:xfrm>
            <a:off x="736979" y="2084147"/>
            <a:ext cx="5312984" cy="3607271"/>
          </a:xfrm>
        </p:spPr>
        <p:txBody>
          <a:bodyPr wrap="square">
            <a:noAutofit/>
          </a:bodyPr>
          <a:lstStyle/>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es-ES_tradnl" dirty="0"/>
              <a:t>Abra las partes perforadas</a:t>
            </a:r>
          </a:p>
          <a:p>
            <a:pPr marL="457200" indent="-457200" eaLnBrk="1" hangingPunct="1">
              <a:lnSpc>
                <a:spcPct val="80000"/>
              </a:lnSpc>
              <a:spcAft>
                <a:spcPts val="1200"/>
              </a:spcAft>
              <a:buFont typeface="+mj-lt"/>
              <a:buAutoNum type="arabicPeriod"/>
              <a:defRPr sz="2400">
                <a:ea typeface="ヒラギノ角ゴ Pro W3" pitchFamily="4" charset="-128"/>
                <a:cs typeface="ヒラギノ角ゴ Pro W3" pitchFamily="4" charset="-128"/>
              </a:defRPr>
            </a:pPr>
            <a:r>
              <a:rPr lang="es-ES_tradnl" dirty="0"/>
              <a:t>Sume las opciones marcadas en la columna sombreada</a:t>
            </a:r>
          </a:p>
          <a:p>
            <a:pPr marL="457200" indent="-457200" eaLnBrk="1" hangingPunct="1">
              <a:lnSpc>
                <a:spcPct val="80000"/>
              </a:lnSpc>
              <a:spcAft>
                <a:spcPts val="1200"/>
              </a:spcAft>
              <a:buFont typeface="+mj-lt"/>
              <a:buAutoNum type="arabicPeriod"/>
              <a:defRPr sz="2400">
                <a:ea typeface="ヒラギノ角ゴ Pro W3" pitchFamily="4" charset="-128"/>
                <a:cs typeface="ヒラギノ角ゴ Pro W3" pitchFamily="4" charset="-128"/>
              </a:defRPr>
            </a:pPr>
            <a:r>
              <a:rPr lang="es-ES_tradnl" dirty="0"/>
              <a:t>Rodee con un círculo la letra de su puntuación de Versatilidad</a:t>
            </a:r>
          </a:p>
          <a:p>
            <a:endParaRPr lang="es-ES_tradnl" dirty="0"/>
          </a:p>
        </p:txBody>
      </p:sp>
      <p:sp>
        <p:nvSpPr>
          <p:cNvPr id="4" name="Slide Number Placeholder 3">
            <a:extLst>
              <a:ext uri="{FF2B5EF4-FFF2-40B4-BE49-F238E27FC236}">
                <a16:creationId xmlns:a16="http://schemas.microsoft.com/office/drawing/2014/main" id="{9963F72A-6B05-4C1D-A060-196414E530D6}"/>
              </a:ext>
            </a:extLst>
          </p:cNvPr>
          <p:cNvSpPr>
            <a:spLocks noGrp="1"/>
          </p:cNvSpPr>
          <p:nvPr>
            <p:ph type="sldNum" sz="quarter" idx="12"/>
          </p:nvPr>
        </p:nvSpPr>
        <p:spPr/>
        <p:txBody>
          <a:bodyPr/>
          <a:lstStyle/>
          <a:p>
            <a:fld id="{1B1CF60C-C85D-47C0-8597-E3BF95F18FA3}" type="slidenum">
              <a:rPr lang="es-ES_tradnl" smtClean="0"/>
              <a:t>41</a:t>
            </a:fld>
            <a:endParaRPr lang="es-ES_tradnl" dirty="0"/>
          </a:p>
        </p:txBody>
      </p:sp>
      <p:sp>
        <p:nvSpPr>
          <p:cNvPr id="18" name="Text Box 4">
            <a:extLst>
              <a:ext uri="{FF2B5EF4-FFF2-40B4-BE49-F238E27FC236}">
                <a16:creationId xmlns:a16="http://schemas.microsoft.com/office/drawing/2014/main" id="{76FF45AD-AACC-421D-B6F3-AD77316C0031}"/>
              </a:ext>
            </a:extLst>
          </p:cNvPr>
          <p:cNvSpPr txBox="1">
            <a:spLocks noChangeArrowheads="1"/>
          </p:cNvSpPr>
          <p:nvPr/>
        </p:nvSpPr>
        <p:spPr bwMode="auto">
          <a:xfrm>
            <a:off x="7437748" y="2168697"/>
            <a:ext cx="1666875" cy="622300"/>
          </a:xfrm>
          <a:prstGeom prst="rect">
            <a:avLst/>
          </a:prstGeom>
          <a:noFill/>
          <a:ln w="9525">
            <a:noFill/>
            <a:miter lim="800000"/>
            <a:headEnd/>
            <a:tailEnd/>
          </a:ln>
        </p:spPr>
        <p:txBody>
          <a:bodyPr>
            <a:prstTxWarp prst="textNoShape">
              <a:avLst/>
            </a:prstTxWarp>
          </a:bodyPr>
          <a:lstStyle/>
          <a:p>
            <a:pPr marL="342900" indent="-342900" algn="ctr">
              <a:lnSpc>
                <a:spcPct val="80000"/>
              </a:lnSpc>
              <a:buFontTx/>
              <a:buNone/>
              <a:defRPr sz="1800">
                <a:solidFill>
                  <a:schemeClr val="tx1"/>
                </a:solidFill>
                <a:latin typeface="Arial" pitchFamily="4" charset="0"/>
              </a:defRPr>
            </a:pPr>
            <a:r>
              <a:rPr lang="es-ES_tradnl" b="1"/>
              <a:t>EJEMPLO</a:t>
            </a:r>
            <a:r>
              <a:rPr lang="es-ES_tradnl"/>
              <a:t>:</a:t>
            </a:r>
          </a:p>
          <a:p>
            <a:pPr marL="342900" indent="-342900">
              <a:lnSpc>
                <a:spcPct val="80000"/>
              </a:lnSpc>
            </a:pPr>
            <a:endParaRPr lang="es-ES_tradnl" sz="2800" dirty="0">
              <a:solidFill>
                <a:schemeClr val="tx1"/>
              </a:solidFill>
              <a:latin typeface="Arial" pitchFamily="4" charset="0"/>
            </a:endParaRPr>
          </a:p>
        </p:txBody>
      </p:sp>
      <p:sp>
        <p:nvSpPr>
          <p:cNvPr id="24" name="Text Box 4">
            <a:extLst>
              <a:ext uri="{FF2B5EF4-FFF2-40B4-BE49-F238E27FC236}">
                <a16:creationId xmlns:a16="http://schemas.microsoft.com/office/drawing/2014/main" id="{87358208-4B10-4673-BDD3-255162178DA0}"/>
              </a:ext>
            </a:extLst>
          </p:cNvPr>
          <p:cNvSpPr txBox="1">
            <a:spLocks noChangeArrowheads="1"/>
          </p:cNvSpPr>
          <p:nvPr/>
        </p:nvSpPr>
        <p:spPr bwMode="auto">
          <a:xfrm>
            <a:off x="155090" y="5289550"/>
            <a:ext cx="10004909" cy="787400"/>
          </a:xfrm>
          <a:prstGeom prst="rect">
            <a:avLst/>
          </a:prstGeom>
          <a:noFill/>
          <a:ln w="9525">
            <a:noFill/>
            <a:miter lim="800000"/>
            <a:headEnd/>
            <a:tailEnd/>
          </a:ln>
        </p:spPr>
        <p:txBody>
          <a:bodyPr>
            <a:prstTxWarp prst="textNoShape">
              <a:avLst/>
            </a:prstTxWarp>
          </a:bodyPr>
          <a:lstStyle/>
          <a:p>
            <a:pPr marL="342900" indent="-342900" algn="ctr">
              <a:lnSpc>
                <a:spcPct val="80000"/>
              </a:lnSpc>
              <a:spcAft>
                <a:spcPts val="2400"/>
              </a:spcAft>
              <a:buFontTx/>
              <a:buNone/>
              <a:defRPr sz="2000" b="1">
                <a:solidFill>
                  <a:srgbClr val="010000"/>
                </a:solidFill>
                <a:latin typeface="Arial" pitchFamily="4" charset="0"/>
              </a:defRPr>
            </a:pPr>
            <a:r>
              <a:rPr lang="es-ES_tradnl" dirty="0"/>
              <a:t>Es posible que su percepción propia sea diferente a lo que opinan los demás.</a:t>
            </a:r>
          </a:p>
        </p:txBody>
      </p:sp>
      <p:sp>
        <p:nvSpPr>
          <p:cNvPr id="25" name="TextBox 38">
            <a:extLst>
              <a:ext uri="{FF2B5EF4-FFF2-40B4-BE49-F238E27FC236}">
                <a16:creationId xmlns:a16="http://schemas.microsoft.com/office/drawing/2014/main" id="{1984CB78-9915-4F42-9CD8-26D8E66E5C81}"/>
              </a:ext>
            </a:extLst>
          </p:cNvPr>
          <p:cNvSpPr txBox="1">
            <a:spLocks noChangeArrowheads="1"/>
          </p:cNvSpPr>
          <p:nvPr/>
        </p:nvSpPr>
        <p:spPr bwMode="auto">
          <a:xfrm>
            <a:off x="7759321" y="2501695"/>
            <a:ext cx="2902260" cy="830997"/>
          </a:xfrm>
          <a:prstGeom prst="rect">
            <a:avLst/>
          </a:prstGeom>
          <a:noFill/>
          <a:ln w="9525">
            <a:noFill/>
            <a:miter lim="800000"/>
            <a:headEnd/>
            <a:tailEnd/>
          </a:ln>
        </p:spPr>
        <p:txBody>
          <a:bodyPr wrap="square">
            <a:prstTxWarp prst="textNoShape">
              <a:avLst/>
            </a:prstTxWarp>
            <a:noAutofit/>
          </a:bodyPr>
          <a:lstStyle/>
          <a:p>
            <a:pPr>
              <a:buFontTx/>
              <a:buNone/>
              <a:defRPr sz="1600">
                <a:solidFill>
                  <a:srgbClr val="000000"/>
                </a:solidFill>
                <a:latin typeface="Arial" pitchFamily="4" charset="0"/>
              </a:defRPr>
            </a:pPr>
            <a:r>
              <a:rPr lang="es-ES_tradnl" dirty="0"/>
              <a:t>Si ha sumado 7 o menos = Bajo (rodee la “B”)</a:t>
            </a:r>
          </a:p>
          <a:p>
            <a:pPr>
              <a:buFontTx/>
              <a:buNone/>
              <a:defRPr sz="1600">
                <a:solidFill>
                  <a:srgbClr val="000000"/>
                </a:solidFill>
                <a:latin typeface="Arial" pitchFamily="4" charset="0"/>
              </a:defRPr>
            </a:pPr>
            <a:r>
              <a:rPr lang="es-ES_tradnl" dirty="0"/>
              <a:t>Si ha sumado entre 8 y 14 = Medio (rodee la “M”)</a:t>
            </a:r>
          </a:p>
          <a:p>
            <a:pPr>
              <a:buFontTx/>
              <a:buNone/>
              <a:defRPr sz="1600">
                <a:solidFill>
                  <a:srgbClr val="000000"/>
                </a:solidFill>
                <a:latin typeface="Arial" pitchFamily="4" charset="0"/>
              </a:defRPr>
            </a:pPr>
            <a:r>
              <a:rPr lang="es-ES_tradnl" dirty="0"/>
              <a:t>Si ha sumado entre 15 y 21 = Alta (rodee la “A”)</a:t>
            </a:r>
          </a:p>
        </p:txBody>
      </p:sp>
      <p:graphicFrame>
        <p:nvGraphicFramePr>
          <p:cNvPr id="26" name="Table 25">
            <a:extLst>
              <a:ext uri="{FF2B5EF4-FFF2-40B4-BE49-F238E27FC236}">
                <a16:creationId xmlns:a16="http://schemas.microsoft.com/office/drawing/2014/main" id="{70FCE902-D1BE-40D1-AC26-3E5025265D27}"/>
              </a:ext>
            </a:extLst>
          </p:cNvPr>
          <p:cNvGraphicFramePr>
            <a:graphicFrameLocks noGrp="1"/>
          </p:cNvGraphicFramePr>
          <p:nvPr>
            <p:extLst>
              <p:ext uri="{D42A27DB-BD31-4B8C-83A1-F6EECF244321}">
                <p14:modId xmlns:p14="http://schemas.microsoft.com/office/powerpoint/2010/main" val="3431807309"/>
              </p:ext>
            </p:extLst>
          </p:nvPr>
        </p:nvGraphicFramePr>
        <p:xfrm>
          <a:off x="8308742" y="4108450"/>
          <a:ext cx="2017713" cy="666750"/>
        </p:xfrm>
        <a:graphic>
          <a:graphicData uri="http://schemas.openxmlformats.org/drawingml/2006/table">
            <a:tbl>
              <a:tblPr/>
              <a:tblGrid>
                <a:gridCol w="597280">
                  <a:extLst>
                    <a:ext uri="{9D8B030D-6E8A-4147-A177-3AD203B41FA5}">
                      <a16:colId xmlns:a16="http://schemas.microsoft.com/office/drawing/2014/main" val="20000"/>
                    </a:ext>
                  </a:extLst>
                </a:gridCol>
                <a:gridCol w="749300">
                  <a:extLst>
                    <a:ext uri="{9D8B030D-6E8A-4147-A177-3AD203B41FA5}">
                      <a16:colId xmlns:a16="http://schemas.microsoft.com/office/drawing/2014/main" val="20001"/>
                    </a:ext>
                  </a:extLst>
                </a:gridCol>
                <a:gridCol w="671133">
                  <a:extLst>
                    <a:ext uri="{9D8B030D-6E8A-4147-A177-3AD203B41FA5}">
                      <a16:colId xmlns:a16="http://schemas.microsoft.com/office/drawing/2014/main" val="20002"/>
                    </a:ext>
                  </a:extLst>
                </a:gridCol>
              </a:tblGrid>
              <a:tr h="66675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sz="2800" b="1">
                          <a:ln>
                            <a:noFill/>
                          </a:ln>
                          <a:effectLst/>
                          <a:latin typeface="Arial" pitchFamily="32" charset="0"/>
                        </a:defRPr>
                      </a:pPr>
                      <a:r>
                        <a:t>B</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sz="2800" b="1">
                          <a:ln>
                            <a:noFill/>
                          </a:ln>
                          <a:effectLst/>
                          <a:latin typeface="Arial" pitchFamily="32" charset="0"/>
                        </a:defRPr>
                      </a:pPr>
                      <a:r>
                        <a:t>M</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sz="2800" b="1">
                          <a:ln>
                            <a:noFill/>
                          </a:ln>
                          <a:effectLst/>
                          <a:latin typeface="Arial" pitchFamily="32" charset="0"/>
                        </a:defRPr>
                      </a:pPr>
                      <a:r>
                        <a:rPr dirty="0"/>
                        <a:t>A</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7" name="Rectangle 43">
            <a:extLst>
              <a:ext uri="{FF2B5EF4-FFF2-40B4-BE49-F238E27FC236}">
                <a16:creationId xmlns:a16="http://schemas.microsoft.com/office/drawing/2014/main" id="{56186B32-A17A-4CF6-9294-B970408632A4}"/>
              </a:ext>
            </a:extLst>
          </p:cNvPr>
          <p:cNvSpPr>
            <a:spLocks noChangeArrowheads="1"/>
          </p:cNvSpPr>
          <p:nvPr/>
        </p:nvSpPr>
        <p:spPr bwMode="auto">
          <a:xfrm>
            <a:off x="7606920" y="2082995"/>
            <a:ext cx="3257550" cy="2819400"/>
          </a:xfrm>
          <a:prstGeom prst="rect">
            <a:avLst/>
          </a:prstGeom>
          <a:noFill/>
          <a:ln w="9525">
            <a:solidFill>
              <a:schemeClr val="tx1"/>
            </a:solidFill>
            <a:round/>
            <a:headEnd/>
            <a:tailEnd/>
          </a:ln>
        </p:spPr>
        <p:txBody>
          <a:bodyPr>
            <a:prstTxWarp prst="textNoShape">
              <a:avLst/>
            </a:prstTxWarp>
          </a:bodyPr>
          <a:lstStyle/>
          <a:p>
            <a:pPr marL="342900" indent="-342900"/>
            <a:endParaRPr lang="es-ES_tradnl" dirty="0">
              <a:solidFill>
                <a:srgbClr val="22228B"/>
              </a:solidFill>
            </a:endParaRPr>
          </a:p>
        </p:txBody>
      </p:sp>
      <p:sp>
        <p:nvSpPr>
          <p:cNvPr id="28" name="Oval 17">
            <a:extLst>
              <a:ext uri="{FF2B5EF4-FFF2-40B4-BE49-F238E27FC236}">
                <a16:creationId xmlns:a16="http://schemas.microsoft.com/office/drawing/2014/main" id="{EE9B5B91-2EC5-490F-ABA2-090834B8A23D}"/>
              </a:ext>
            </a:extLst>
          </p:cNvPr>
          <p:cNvSpPr>
            <a:spLocks noChangeArrowheads="1"/>
          </p:cNvSpPr>
          <p:nvPr/>
        </p:nvSpPr>
        <p:spPr bwMode="auto">
          <a:xfrm>
            <a:off x="9068179" y="4194952"/>
            <a:ext cx="418081" cy="455246"/>
          </a:xfrm>
          <a:prstGeom prst="ellipse">
            <a:avLst/>
          </a:prstGeom>
          <a:noFill/>
          <a:ln w="9525">
            <a:solidFill>
              <a:schemeClr val="tx2"/>
            </a:solidFill>
            <a:round/>
            <a:headEnd/>
            <a:tailEnd/>
          </a:ln>
        </p:spPr>
        <p:txBody>
          <a:bodyPr wrap="none" anchor="ctr">
            <a:prstTxWarp prst="textNoShape">
              <a:avLst/>
            </a:prstTxWarp>
          </a:bodyPr>
          <a:lstStyle/>
          <a:p>
            <a:endParaRPr lang="es-ES_tradnl" b="1" dirty="0">
              <a:solidFill>
                <a:schemeClr val="tx1"/>
              </a:solidFill>
            </a:endParaRPr>
          </a:p>
        </p:txBody>
      </p:sp>
      <p:sp>
        <p:nvSpPr>
          <p:cNvPr id="13" name="Footer Placeholder 5">
            <a:extLst>
              <a:ext uri="{FF2B5EF4-FFF2-40B4-BE49-F238E27FC236}">
                <a16:creationId xmlns:a16="http://schemas.microsoft.com/office/drawing/2014/main" id="{28B4B6BC-3F6B-488B-86A5-813E562BFC78}"/>
              </a:ext>
            </a:extLst>
          </p:cNvPr>
          <p:cNvSpPr txBox="1">
            <a:spLocks/>
          </p:cNvSpPr>
          <p:nvPr/>
        </p:nvSpPr>
        <p:spPr bwMode="gray">
          <a:xfrm>
            <a:off x="228600" y="6438900"/>
            <a:ext cx="7924800" cy="282575"/>
          </a:xfrm>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Tree>
    <p:extLst>
      <p:ext uri="{BB962C8B-B14F-4D97-AF65-F5344CB8AC3E}">
        <p14:creationId xmlns:p14="http://schemas.microsoft.com/office/powerpoint/2010/main" val="2931233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wrap="square">
            <a:noAutofit/>
          </a:bodyPr>
          <a:lstStyle/>
          <a:p>
            <a:r>
              <a:rPr lang="es-ES_tradnl" dirty="0">
                <a:solidFill>
                  <a:schemeClr val="accent2"/>
                </a:solidFill>
              </a:rPr>
              <a:t>Objetivos de aprendizaje</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a:xfrm>
            <a:off x="1143000" y="2462644"/>
            <a:ext cx="7476067" cy="3131684"/>
          </a:xfrm>
        </p:spPr>
        <p:txBody>
          <a:bodyPr wrap="square">
            <a:noAutofit/>
          </a:bodyPr>
          <a:lstStyle/>
          <a:p>
            <a:pPr eaLnBrk="1" hangingPunct="1">
              <a:spcAft>
                <a:spcPts val="600"/>
              </a:spcAft>
              <a:defRPr sz="2400">
                <a:ea typeface="ヒラギノ角ゴ Pro W3" pitchFamily="4" charset="-128"/>
                <a:cs typeface="ヒラギノ角ゴ Pro W3" pitchFamily="4" charset="-128"/>
              </a:defRPr>
            </a:pPr>
            <a:r>
              <a:rPr lang="es-ES_tradnl" dirty="0"/>
              <a:t>Comprender El modelo SOCIAL STYLE </a:t>
            </a:r>
            <a:r>
              <a:rPr lang="es-ES_tradnl" dirty="0" err="1"/>
              <a:t>Model</a:t>
            </a:r>
            <a:r>
              <a:rPr lang="es-ES_tradnl" dirty="0"/>
              <a:t>™.</a:t>
            </a:r>
          </a:p>
          <a:p>
            <a:pPr eaLnBrk="1" hangingPunct="1">
              <a:spcAft>
                <a:spcPts val="600"/>
              </a:spcAft>
              <a:defRPr sz="2400">
                <a:ea typeface="ヒラギノ角ゴ Pro W3" pitchFamily="4" charset="-128"/>
                <a:cs typeface="ヒラギノ角ゴ Pro W3" pitchFamily="4" charset="-128"/>
              </a:defRPr>
            </a:pPr>
            <a:r>
              <a:rPr lang="es-ES_tradnl" dirty="0"/>
              <a:t>Descubrir el SOCIAL STYLE completando el cuestionario de percepción propia. </a:t>
            </a:r>
          </a:p>
          <a:p>
            <a:pPr eaLnBrk="1" hangingPunct="1">
              <a:spcAft>
                <a:spcPts val="600"/>
              </a:spcAft>
              <a:defRPr sz="2400">
                <a:ea typeface="ヒラギノ角ゴ Pro W3" pitchFamily="4" charset="-128"/>
                <a:cs typeface="ヒラギノ角ゴ Pro W3" pitchFamily="4" charset="-128"/>
              </a:defRPr>
            </a:pPr>
            <a:r>
              <a:rPr lang="es-ES_tradnl" dirty="0"/>
              <a:t>Comprender mejor su propio comportamiento y cómo los clientes ven a las personas de su Estilo.</a:t>
            </a:r>
          </a:p>
          <a:p>
            <a:pPr eaLnBrk="1" hangingPunct="1">
              <a:spcAft>
                <a:spcPts val="600"/>
              </a:spcAft>
              <a:defRPr sz="2400">
                <a:ea typeface="ヒラギノ角ゴ Pro W3" pitchFamily="4" charset="-128"/>
                <a:cs typeface="ヒラギノ角ゴ Pro W3" pitchFamily="4" charset="-128"/>
              </a:defRPr>
            </a:pPr>
            <a:r>
              <a:rPr lang="es-ES_tradnl" dirty="0"/>
              <a:t>Mejorar el nivel de Versatilidad para ser más eficaz con los clientes.</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s-ES_tradnl" smtClean="0"/>
              <a:t>42</a:t>
            </a:fld>
            <a:endParaRPr lang="es-ES_tradnl" dirty="0"/>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Tree>
    <p:extLst>
      <p:ext uri="{BB962C8B-B14F-4D97-AF65-F5344CB8AC3E}">
        <p14:creationId xmlns:p14="http://schemas.microsoft.com/office/powerpoint/2010/main" val="416460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a:xfrm>
            <a:off x="1142999" y="1499056"/>
            <a:ext cx="6547585" cy="754860"/>
          </a:xfrm>
        </p:spPr>
        <p:txBody>
          <a:bodyPr wrap="square">
            <a:noAutofit/>
          </a:bodyPr>
          <a:lstStyle/>
          <a:p>
            <a:r>
              <a:rPr lang="es-ES_tradnl" sz="3000" dirty="0">
                <a:solidFill>
                  <a:schemeClr val="accent2"/>
                </a:solidFill>
              </a:rPr>
              <a:t>Próximos pasos y aprendizaje clave</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p:txBody>
          <a:bodyPr wrap="square">
            <a:noAutofit/>
          </a:bodyPr>
          <a:lstStyle/>
          <a:p>
            <a:pPr>
              <a:lnSpc>
                <a:spcPct val="90000"/>
              </a:lnSpc>
              <a:spcAft>
                <a:spcPts val="1200"/>
              </a:spcAft>
              <a:defRPr sz="2400"/>
            </a:pPr>
            <a:r>
              <a:rPr lang="es-ES_tradnl" sz="2200" dirty="0"/>
              <a:t>Diga cuál es su SOCIAL STYLE al resto de compañeros y pídales su opinión.</a:t>
            </a:r>
          </a:p>
          <a:p>
            <a:pPr>
              <a:lnSpc>
                <a:spcPct val="90000"/>
              </a:lnSpc>
              <a:spcAft>
                <a:spcPts val="1200"/>
              </a:spcAft>
              <a:defRPr sz="2400"/>
            </a:pPr>
            <a:r>
              <a:rPr lang="es-ES_tradnl" sz="2200" dirty="0"/>
              <a:t>Trate de encontrar las dos dimensiones del comportamiento: La asertividad y la receptividad.</a:t>
            </a:r>
          </a:p>
          <a:p>
            <a:pPr>
              <a:lnSpc>
                <a:spcPct val="90000"/>
              </a:lnSpc>
              <a:spcAft>
                <a:spcPts val="1200"/>
              </a:spcAft>
              <a:defRPr sz="2400"/>
            </a:pPr>
            <a:r>
              <a:rPr lang="es-ES_tradnl" sz="2200" dirty="0"/>
              <a:t>Trate de satisfacer las necesidades del SOCIAL STYLE de los </a:t>
            </a:r>
            <a:r>
              <a:rPr lang="es-ES_tradnl" sz="2200" dirty="0">
                <a:ea typeface="ヒラギノ角ゴ Pro W3" pitchFamily="4" charset="-128"/>
                <a:cs typeface="ヒラギノ角ゴ Pro W3" pitchFamily="4" charset="-128"/>
              </a:rPr>
              <a:t>clientes</a:t>
            </a:r>
            <a:r>
              <a:rPr lang="es-ES_tradnl" sz="2200" dirty="0"/>
              <a:t> cuando interactúe con ellos.</a:t>
            </a:r>
          </a:p>
          <a:p>
            <a:pPr>
              <a:lnSpc>
                <a:spcPct val="90000"/>
              </a:lnSpc>
              <a:spcAft>
                <a:spcPts val="1200"/>
              </a:spcAft>
              <a:defRPr sz="2400"/>
            </a:pPr>
            <a:r>
              <a:rPr lang="es-ES_tradnl" sz="2200" dirty="0"/>
              <a:t>Prevea los comportamientos probables de Estilo de los clientes actuales y prospectivos en el futuro.</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s-ES_tradnl" smtClean="0"/>
              <a:t>43</a:t>
            </a:fld>
            <a:endParaRPr lang="es-ES_tradnl" dirty="0"/>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Tree>
    <p:extLst>
      <p:ext uri="{BB962C8B-B14F-4D97-AF65-F5344CB8AC3E}">
        <p14:creationId xmlns:p14="http://schemas.microsoft.com/office/powerpoint/2010/main" val="18100461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Description automatically generated">
            <a:extLst>
              <a:ext uri="{FF2B5EF4-FFF2-40B4-BE49-F238E27FC236}">
                <a16:creationId xmlns:a16="http://schemas.microsoft.com/office/drawing/2014/main" id="{0FB6E4CC-711A-4CAB-9005-F71146F92CF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5085" b="91017" l="24269" r="75731">
                        <a14:foregroundMark x1="26395" y1="10169" x2="26484" y2="74746"/>
                        <a14:foregroundMark x1="26484" y1="74746" x2="72453" y2="72203"/>
                        <a14:foregroundMark x1="72453" y1="72203" x2="73694" y2="11017"/>
                        <a14:foregroundMark x1="73694" y1="11017" x2="31355" y2="8983"/>
                        <a14:foregroundMark x1="31355" y1="8983" x2="27015" y2="14407"/>
                        <a14:foregroundMark x1="27015" y1="14407" x2="30381" y2="42712"/>
                        <a14:foregroundMark x1="30381" y1="42712" x2="36404" y2="61017"/>
                        <a14:foregroundMark x1="36404" y1="61017" x2="48539" y2="57797"/>
                        <a14:foregroundMark x1="48539" y1="57797" x2="46147" y2="87797"/>
                        <a14:foregroundMark x1="46147" y1="87797" x2="53499" y2="91017"/>
                        <a14:foregroundMark x1="25066" y1="12034" x2="25598" y2="73729"/>
                        <a14:foregroundMark x1="26926" y1="9153" x2="38884" y2="9831"/>
                        <a14:foregroundMark x1="38884" y1="9831" x2="70771" y2="8814"/>
                        <a14:foregroundMark x1="70771" y1="8814" x2="74845" y2="9322"/>
                        <a14:foregroundMark x1="74668" y1="15085" x2="73871" y2="75085"/>
                        <a14:foregroundMark x1="73871" y1="75085" x2="73871" y2="75085"/>
                        <a14:foregroundMark x1="35872" y1="51695" x2="29318" y2="70000"/>
                        <a14:foregroundMark x1="29318" y1="70000" x2="29318" y2="70000"/>
                        <a14:foregroundMark x1="25598" y1="52373" x2="25598" y2="70508"/>
                        <a14:foregroundMark x1="25598" y1="70508" x2="24978" y2="10339"/>
                        <a14:foregroundMark x1="24978" y1="10339" x2="27281" y2="7458"/>
                        <a14:foregroundMark x1="75642" y1="26610" x2="75819" y2="68475"/>
                        <a14:foregroundMark x1="75288" y1="74237" x2="74225" y2="77627"/>
                        <a14:foregroundMark x1="75642" y1="75593" x2="75731" y2="69322"/>
                        <a14:foregroundMark x1="33658" y1="6780" x2="54384" y2="5085"/>
                        <a14:foregroundMark x1="54384" y1="5085" x2="71302" y2="7119"/>
                        <a14:foregroundMark x1="52790" y1="37458" x2="39681" y2="67288"/>
                        <a14:foregroundMark x1="39681" y1="67288" x2="39681" y2="67288"/>
                        <a14:foregroundMark x1="32684" y1="65763" x2="48804" y2="65763"/>
                        <a14:foregroundMark x1="50221" y1="72712" x2="54119" y2="90000"/>
                        <a14:foregroundMark x1="44996" y1="66441" x2="29849" y2="67797"/>
                        <a14:foregroundMark x1="29849" y1="67797" x2="43844" y2="70508"/>
                        <a14:foregroundMark x1="43844" y1="70508" x2="44553" y2="71356"/>
                        <a14:foregroundMark x1="51639" y1="77119" x2="63596" y2="75763"/>
                        <a14:foregroundMark x1="63596" y1="75763" x2="73251" y2="77458"/>
                        <a14:foregroundMark x1="72099" y1="77119" x2="57130" y2="77458"/>
                        <a14:foregroundMark x1="39150" y1="77119" x2="27724" y2="77458"/>
                        <a14:foregroundMark x1="27724" y1="77458" x2="24358" y2="71695"/>
                        <a14:foregroundMark x1="24358" y1="71695" x2="25244" y2="6780"/>
                        <a14:foregroundMark x1="24269" y1="28136" x2="24712" y2="53898"/>
                        <a14:foregroundMark x1="24269" y1="45085" x2="24446" y2="55763"/>
                        <a14:foregroundMark x1="24446" y1="55763" x2="24181" y2="56102"/>
                        <a14:foregroundMark x1="25066" y1="7458" x2="40035" y2="6441"/>
                        <a14:foregroundMark x1="24535" y1="9492" x2="24269" y2="27458"/>
                        <a14:foregroundMark x1="24624" y1="48644" x2="24181" y2="61186"/>
                        <a14:foregroundMark x1="24181" y1="61186" x2="24535" y2="62542"/>
                      </a14:backgroundRemoval>
                    </a14:imgEffect>
                  </a14:imgLayer>
                </a14:imgProps>
              </a:ext>
              <a:ext uri="{28A0092B-C50C-407E-A947-70E740481C1C}">
                <a14:useLocalDpi xmlns:a14="http://schemas.microsoft.com/office/drawing/2010/main"/>
              </a:ext>
            </a:extLst>
          </a:blip>
          <a:srcRect l="23685" t="6181" r="23438"/>
          <a:stretch/>
        </p:blipFill>
        <p:spPr>
          <a:xfrm>
            <a:off x="1865087" y="2439534"/>
            <a:ext cx="2134791" cy="1978932"/>
          </a:xfrm>
          <a:prstGeom prst="rect">
            <a:avLst/>
          </a:prstGeom>
        </p:spPr>
      </p:pic>
      <p:sp>
        <p:nvSpPr>
          <p:cNvPr id="18" name="Title 17">
            <a:extLst>
              <a:ext uri="{FF2B5EF4-FFF2-40B4-BE49-F238E27FC236}">
                <a16:creationId xmlns:a16="http://schemas.microsoft.com/office/drawing/2014/main" id="{87B28D0F-8390-43B1-8F18-8DAFD914B991}"/>
              </a:ext>
            </a:extLst>
          </p:cNvPr>
          <p:cNvSpPr>
            <a:spLocks noGrp="1"/>
          </p:cNvSpPr>
          <p:nvPr>
            <p:ph type="title"/>
          </p:nvPr>
        </p:nvSpPr>
        <p:spPr/>
        <p:txBody>
          <a:bodyPr wrap="square">
            <a:noAutofit/>
          </a:bodyPr>
          <a:lstStyle/>
          <a:p>
            <a:pPr>
              <a:defRPr>
                <a:solidFill>
                  <a:srgbClr val="00558C"/>
                </a:solidFill>
                <a:ea typeface="Arial" panose="020B0604020202020204" pitchFamily="34" charset="0"/>
              </a:defRPr>
            </a:pPr>
            <a:r>
              <a:rPr lang="es-ES_tradnl"/>
              <a:t>SOCIAL STYLE Navigator</a:t>
            </a:r>
            <a:r>
              <a:rPr lang="es-ES_tradnl" sz="2800" baseline="30000"/>
              <a:t>®</a:t>
            </a:r>
            <a:endParaRPr lang="es-ES_tradnl" baseline="30000" dirty="0"/>
          </a:p>
        </p:txBody>
      </p:sp>
      <p:sp>
        <p:nvSpPr>
          <p:cNvPr id="6" name="Slide Number Placeholder 5">
            <a:extLst>
              <a:ext uri="{FF2B5EF4-FFF2-40B4-BE49-F238E27FC236}">
                <a16:creationId xmlns:a16="http://schemas.microsoft.com/office/drawing/2014/main" id="{DD382180-6F8E-428C-A3C2-97D153614115}"/>
              </a:ext>
            </a:extLst>
          </p:cNvPr>
          <p:cNvSpPr>
            <a:spLocks noGrp="1"/>
          </p:cNvSpPr>
          <p:nvPr>
            <p:ph type="sldNum" sz="quarter" idx="12"/>
          </p:nvPr>
        </p:nvSpPr>
        <p:spPr/>
        <p:txBody>
          <a:bodyPr wrap="square">
            <a:noAutofit/>
          </a:bodyPr>
          <a:lstStyle/>
          <a:p>
            <a:fld id="{1B1CF60C-C85D-47C0-8597-E3BF95F18FA3}" type="slidenum">
              <a:rPr lang="es-ES_tradnl" smtClean="0"/>
              <a:t>44</a:t>
            </a:fld>
            <a:endParaRPr lang="es-ES_tradnl" dirty="0"/>
          </a:p>
        </p:txBody>
      </p:sp>
      <p:sp>
        <p:nvSpPr>
          <p:cNvPr id="5" name="Footer Placeholder 4">
            <a:extLst>
              <a:ext uri="{FF2B5EF4-FFF2-40B4-BE49-F238E27FC236}">
                <a16:creationId xmlns:a16="http://schemas.microsoft.com/office/drawing/2014/main" id="{18690993-6F51-43DB-A850-F20275602121}"/>
              </a:ext>
            </a:extLst>
          </p:cNvPr>
          <p:cNvSpPr>
            <a:spLocks noGrp="1"/>
          </p:cNvSpPr>
          <p:nvPr>
            <p:ph type="ftr" sz="quarter" idx="13"/>
          </p:nvPr>
        </p:nvSpPr>
        <p:spPr/>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
        <p:nvSpPr>
          <p:cNvPr id="21" name="Text Placeholder 20">
            <a:extLst>
              <a:ext uri="{FF2B5EF4-FFF2-40B4-BE49-F238E27FC236}">
                <a16:creationId xmlns:a16="http://schemas.microsoft.com/office/drawing/2014/main" id="{0F08A37D-E0B2-4FA1-AB1D-2BBEAC10F392}"/>
              </a:ext>
            </a:extLst>
          </p:cNvPr>
          <p:cNvSpPr>
            <a:spLocks noGrp="1"/>
          </p:cNvSpPr>
          <p:nvPr>
            <p:ph type="body" sz="quarter" idx="15"/>
          </p:nvPr>
        </p:nvSpPr>
        <p:spPr/>
        <p:txBody>
          <a:bodyPr wrap="square">
            <a:noAutofit/>
          </a:bodyPr>
          <a:lstStyle/>
          <a:p>
            <a:r>
              <a:rPr lang="es-ES_tradnl"/>
              <a:t>SOCIAL STYLE Navigator</a:t>
            </a:r>
            <a:r>
              <a:rPr lang="es-ES_tradnl" baseline="30000"/>
              <a:t>® </a:t>
            </a:r>
            <a:r>
              <a:rPr lang="es-ES_tradnl"/>
              <a:t>es una marca registrada de TRACOM Corporation </a:t>
            </a:r>
            <a:endParaRPr lang="es-ES_tradnl" dirty="0"/>
          </a:p>
        </p:txBody>
      </p:sp>
      <p:sp>
        <p:nvSpPr>
          <p:cNvPr id="31" name="Content Placeholder 30">
            <a:extLst>
              <a:ext uri="{FF2B5EF4-FFF2-40B4-BE49-F238E27FC236}">
                <a16:creationId xmlns:a16="http://schemas.microsoft.com/office/drawing/2014/main" id="{F9E409D8-FA49-411C-9003-35795CA89ED5}"/>
              </a:ext>
            </a:extLst>
          </p:cNvPr>
          <p:cNvSpPr>
            <a:spLocks noGrp="1"/>
          </p:cNvSpPr>
          <p:nvPr>
            <p:ph idx="1"/>
          </p:nvPr>
        </p:nvSpPr>
        <p:spPr>
          <a:xfrm>
            <a:off x="5638799" y="2316163"/>
            <a:ext cx="6324599" cy="3628308"/>
          </a:xfrm>
        </p:spPr>
        <p:txBody>
          <a:bodyPr wrap="square">
            <a:noAutofit/>
          </a:bodyPr>
          <a:lstStyle/>
          <a:p>
            <a:r>
              <a:rPr lang="es-ES_tradnl" b="1" dirty="0"/>
              <a:t>SOCIAL STYLE </a:t>
            </a:r>
            <a:r>
              <a:rPr lang="es-ES_tradnl" b="1" dirty="0" err="1"/>
              <a:t>Estimator</a:t>
            </a:r>
            <a:br>
              <a:rPr lang="es-ES_tradnl" dirty="0"/>
            </a:br>
            <a:r>
              <a:rPr lang="es-ES_tradnl" dirty="0"/>
              <a:t>Una breve encuesta que estima el Estilo de las personas</a:t>
            </a:r>
          </a:p>
          <a:p>
            <a:pPr>
              <a:defRPr b="1"/>
            </a:pPr>
            <a:r>
              <a:rPr lang="es-ES_tradnl" dirty="0"/>
              <a:t>SOCIAL STYLE </a:t>
            </a:r>
            <a:r>
              <a:rPr lang="es-ES_tradnl" dirty="0" err="1"/>
              <a:t>Advisor</a:t>
            </a:r>
            <a:r>
              <a:rPr lang="es-ES_tradnl" dirty="0"/>
              <a:t> </a:t>
            </a:r>
          </a:p>
          <a:p>
            <a:pPr lvl="1"/>
            <a:r>
              <a:rPr lang="es-ES_tradnl" dirty="0"/>
              <a:t>Preparación para reuniones, negociaciones y presentaciones.</a:t>
            </a:r>
          </a:p>
          <a:p>
            <a:pPr lvl="1"/>
            <a:r>
              <a:rPr lang="es-ES_tradnl" dirty="0"/>
              <a:t>Mejores prácticas de Estilo y Versatilidad para muchas situaciones</a:t>
            </a:r>
          </a:p>
          <a:p>
            <a:pPr>
              <a:buNone/>
            </a:pPr>
            <a:r>
              <a:rPr lang="es-ES_tradnl" b="1" dirty="0"/>
              <a:t>Módulos de aprendizaje electrónico</a:t>
            </a:r>
            <a:br>
              <a:rPr lang="es-ES_tradnl" dirty="0"/>
            </a:br>
            <a:r>
              <a:rPr lang="es-ES_tradnl" dirty="0"/>
              <a:t>Se aplican los conceptos de Estilo a los equipos, para gestionar los conflictos y entrenamiento</a:t>
            </a:r>
          </a:p>
        </p:txBody>
      </p:sp>
      <p:pic>
        <p:nvPicPr>
          <p:cNvPr id="7" name="Picture 6" descr="Graphical user interface, application  Description automatically generated">
            <a:extLst>
              <a:ext uri="{FF2B5EF4-FFF2-40B4-BE49-F238E27FC236}">
                <a16:creationId xmlns:a16="http://schemas.microsoft.com/office/drawing/2014/main" id="{E58D45B3-280C-D542-9E5F-14F268840D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2160629"/>
            <a:ext cx="5217160" cy="3130296"/>
          </a:xfrm>
          <a:prstGeom prst="rect">
            <a:avLst/>
          </a:prstGeom>
        </p:spPr>
      </p:pic>
    </p:spTree>
    <p:extLst>
      <p:ext uri="{BB962C8B-B14F-4D97-AF65-F5344CB8AC3E}">
        <p14:creationId xmlns:p14="http://schemas.microsoft.com/office/powerpoint/2010/main" val="8968978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4="http://schemas.microsoft.com/office/drawing/2010/main" xmlns:a16="http://schemas.microsoft.com/office/drawing/2014/main"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390526" y="1262063"/>
            <a:ext cx="4689474" cy="1009650"/>
          </a:xfrm>
        </p:spPr>
        <p:txBody>
          <a:bodyPr wrap="square">
            <a:noAutofit/>
          </a:bodyPr>
          <a:lstStyle/>
          <a:p>
            <a:r>
              <a:rPr lang="es-ES_tradnl" dirty="0"/>
              <a:t>Acceso a </a:t>
            </a:r>
            <a:br>
              <a:rPr lang="es-ES_tradnl" dirty="0"/>
            </a:br>
            <a:r>
              <a:rPr lang="es-ES_tradnl" dirty="0"/>
              <a:t>SOCIAL STYLE</a:t>
            </a:r>
            <a:br>
              <a:rPr lang="es-ES_tradnl" dirty="0"/>
            </a:br>
            <a:r>
              <a:rPr lang="es-ES_tradnl" dirty="0" err="1"/>
              <a:t>Navigator</a:t>
            </a:r>
            <a:r>
              <a:rPr lang="es-ES_tradnl" baseline="30000" dirty="0"/>
              <a:t>®</a:t>
            </a:r>
            <a:r>
              <a:rPr lang="es-ES_tradnl" dirty="0"/>
              <a:t> </a:t>
            </a:r>
            <a:br>
              <a:rPr lang="es-ES_tradnl" dirty="0"/>
            </a:br>
            <a:r>
              <a:rPr lang="es-ES_tradnl" sz="2000" i="1" dirty="0"/>
              <a:t>(solo perfiles en línea)</a:t>
            </a:r>
            <a:endParaRPr lang="es-ES_tradnl" sz="2000" dirty="0"/>
          </a:p>
        </p:txBody>
      </p:sp>
      <p:sp>
        <p:nvSpPr>
          <p:cNvPr id="17" name="Content Placeholder 16">
            <a:extLst>
              <a:ext uri="{FF2B5EF4-FFF2-40B4-BE49-F238E27FC236}">
                <a16:creationId xmlns:a16="http://schemas.microsoft.com/office/drawing/2014/main" id="{60B6931E-AAFF-4837-BE78-24E0B2929BC0}"/>
              </a:ext>
            </a:extLst>
          </p:cNvPr>
          <p:cNvSpPr>
            <a:spLocks noGrp="1"/>
          </p:cNvSpPr>
          <p:nvPr>
            <p:ph idx="1"/>
          </p:nvPr>
        </p:nvSpPr>
        <p:spPr>
          <a:xfrm>
            <a:off x="390526" y="2541152"/>
            <a:ext cx="4232274" cy="3628308"/>
          </a:xfrm>
        </p:spPr>
        <p:txBody>
          <a:bodyPr wrap="square">
            <a:noAutofit/>
          </a:bodyPr>
          <a:lstStyle/>
          <a:p>
            <a:r>
              <a:rPr lang="es-ES_tradnl" dirty="0"/>
              <a:t>Disponible en </a:t>
            </a:r>
            <a:br>
              <a:rPr lang="es-ES_tradnl" dirty="0"/>
            </a:br>
            <a:r>
              <a:rPr lang="es-ES_tradnl" dirty="0"/>
              <a:t>tracomlearning.com</a:t>
            </a:r>
          </a:p>
          <a:p>
            <a:endParaRPr lang="es-ES_tradnl" dirty="0"/>
          </a:p>
          <a:p>
            <a:r>
              <a:rPr lang="es-ES_tradnl" dirty="0"/>
              <a:t>Inicie sesión con su nombre de usuario y contraseña para obtener acceso GRATUITO E ILIMITADO a SOCIAL STYLE </a:t>
            </a:r>
            <a:r>
              <a:rPr lang="es-ES_tradnl" dirty="0" err="1"/>
              <a:t>Navigator</a:t>
            </a:r>
            <a:endParaRPr lang="es-ES_tradnl" dirty="0"/>
          </a:p>
          <a:p>
            <a:endParaRPr lang="es-ES_tradnl" dirty="0"/>
          </a:p>
          <a:p>
            <a:endParaRPr lang="es-ES_tradnl" dirty="0"/>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s-ES_tradnl" smtClean="0"/>
              <a:t>45</a:t>
            </a:fld>
            <a:endParaRPr lang="es-ES_tradnl"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pic>
        <p:nvPicPr>
          <p:cNvPr id="9" name="Picture 8" descr="Graphical user interface, text  Description automatically generated">
            <a:extLst>
              <a:ext uri="{FF2B5EF4-FFF2-40B4-BE49-F238E27FC236}">
                <a16:creationId xmlns:a16="http://schemas.microsoft.com/office/drawing/2014/main" id="{61585D7B-7CA3-5D46-A783-22341AB6F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8900" y="136525"/>
            <a:ext cx="11049000" cy="6629400"/>
          </a:xfrm>
          <a:prstGeom prst="rect">
            <a:avLst/>
          </a:prstGeom>
        </p:spPr>
      </p:pic>
    </p:spTree>
    <p:extLst>
      <p:ext uri="{BB962C8B-B14F-4D97-AF65-F5344CB8AC3E}">
        <p14:creationId xmlns:p14="http://schemas.microsoft.com/office/powerpoint/2010/main" val="3446298849"/>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390526" y="676831"/>
            <a:ext cx="5146674" cy="1009650"/>
          </a:xfrm>
        </p:spPr>
        <p:txBody>
          <a:bodyPr wrap="square">
            <a:noAutofit/>
          </a:bodyPr>
          <a:lstStyle/>
          <a:p>
            <a:r>
              <a:rPr lang="es-ES_tradnl"/>
              <a:t>Acceso a SOCIAL STYLE</a:t>
            </a:r>
            <a:br>
              <a:rPr lang="es-ES_tradnl"/>
            </a:br>
            <a:r>
              <a:rPr lang="es-ES_tradnl"/>
              <a:t>Navigator</a:t>
            </a:r>
            <a:r>
              <a:rPr lang="es-ES_tradnl" baseline="30000"/>
              <a:t>®</a:t>
            </a:r>
            <a:r>
              <a:rPr lang="es-ES_tradnl"/>
              <a:t> </a:t>
            </a:r>
            <a:br>
              <a:rPr lang="es-ES_tradnl"/>
            </a:br>
            <a:r>
              <a:rPr lang="es-ES_tradnl" sz="2000" i="1"/>
              <a:t>(solo perfiles en formato físico)</a:t>
            </a:r>
            <a:endParaRPr lang="es-ES_tradnl" sz="2000" i="1" dirty="0"/>
          </a:p>
        </p:txBody>
      </p:sp>
      <p:sp>
        <p:nvSpPr>
          <p:cNvPr id="17" name="Content Placeholder 16">
            <a:extLst>
              <a:ext uri="{FF2B5EF4-FFF2-40B4-BE49-F238E27FC236}">
                <a16:creationId xmlns:a16="http://schemas.microsoft.com/office/drawing/2014/main" id="{60B6931E-AAFF-4837-BE78-24E0B2929BC0}"/>
              </a:ext>
            </a:extLst>
          </p:cNvPr>
          <p:cNvSpPr>
            <a:spLocks noGrp="1"/>
          </p:cNvSpPr>
          <p:nvPr>
            <p:ph idx="1"/>
          </p:nvPr>
        </p:nvSpPr>
        <p:spPr>
          <a:xfrm>
            <a:off x="390526" y="2316163"/>
            <a:ext cx="5413508" cy="3628308"/>
          </a:xfrm>
        </p:spPr>
        <p:txBody>
          <a:bodyPr wrap="square">
            <a:noAutofit/>
          </a:bodyPr>
          <a:lstStyle/>
          <a:p>
            <a:r>
              <a:rPr lang="es-ES_tradnl" dirty="0"/>
              <a:t>Vaya a:</a:t>
            </a:r>
          </a:p>
          <a:p>
            <a:pPr marL="0" marR="0">
              <a:spcBef>
                <a:spcPts val="0"/>
              </a:spcBef>
              <a:spcAft>
                <a:spcPts val="0"/>
              </a:spcAft>
              <a:defRPr>
                <a:effectLst/>
                <a:ea typeface="Calibri" panose="020F0502020204030204" pitchFamily="34" charset="0"/>
                <a:cs typeface="Times New Roman" panose="02020603050405020304" pitchFamily="18" charset="0"/>
              </a:defRPr>
            </a:pPr>
            <a:r>
              <a:rPr lang="es-ES_tradnl" dirty="0"/>
              <a:t>tracomlearning.com/</a:t>
            </a:r>
            <a:r>
              <a:rPr lang="es-ES_tradnl" dirty="0" err="1"/>
              <a:t>registration-paper</a:t>
            </a:r>
            <a:r>
              <a:rPr lang="es-ES_tradnl" dirty="0"/>
              <a:t> </a:t>
            </a:r>
          </a:p>
          <a:p>
            <a:endParaRPr lang="es-ES_tradnl" dirty="0"/>
          </a:p>
          <a:p>
            <a:pPr>
              <a:lnSpc>
                <a:spcPct val="130000"/>
              </a:lnSpc>
            </a:pPr>
            <a:r>
              <a:rPr lang="es-ES_tradnl" dirty="0"/>
              <a:t>Regístrese con su dirección de </a:t>
            </a:r>
            <a:br>
              <a:rPr lang="es-ES_tradnl" dirty="0"/>
            </a:br>
            <a:r>
              <a:rPr lang="es-ES_tradnl" dirty="0"/>
              <a:t>correo electrónico y código de </a:t>
            </a:r>
            <a:br>
              <a:rPr lang="es-ES_tradnl" dirty="0"/>
            </a:br>
            <a:r>
              <a:rPr lang="es-ES_tradnl" dirty="0"/>
              <a:t>suscripción _____-_____ </a:t>
            </a:r>
          </a:p>
          <a:p>
            <a:r>
              <a:rPr lang="es-ES_tradnl" dirty="0"/>
              <a:t>para obtener acceso GRATUITO E ILIMITADO a SOCIAL STYLE NAVIGATOR</a:t>
            </a:r>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s-ES_tradnl" smtClean="0"/>
              <a:t>46</a:t>
            </a:fld>
            <a:endParaRPr lang="es-ES_tradnl"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pic>
        <p:nvPicPr>
          <p:cNvPr id="9" name="Picture 8" descr="Graphical user interface, text  Description automatically generated">
            <a:extLst>
              <a:ext uri="{FF2B5EF4-FFF2-40B4-BE49-F238E27FC236}">
                <a16:creationId xmlns:a16="http://schemas.microsoft.com/office/drawing/2014/main" id="{61585D7B-7CA3-5D46-A783-22341AB6F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9464" y="392890"/>
            <a:ext cx="9252635" cy="5551581"/>
          </a:xfrm>
          <a:prstGeom prst="rect">
            <a:avLst/>
          </a:prstGeom>
        </p:spPr>
      </p:pic>
    </p:spTree>
    <p:extLst>
      <p:ext uri="{BB962C8B-B14F-4D97-AF65-F5344CB8AC3E}">
        <p14:creationId xmlns:p14="http://schemas.microsoft.com/office/powerpoint/2010/main" val="2532429340"/>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s-ES_tradnl" smtClean="0"/>
              <a:t>47</a:t>
            </a:fld>
            <a:endParaRPr lang="es-ES_tradnl"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pic>
        <p:nvPicPr>
          <p:cNvPr id="3" name="Picture 2" descr="A picture containing text, electronics, screenshot, display  Description automatically generated">
            <a:extLst>
              <a:ext uri="{FF2B5EF4-FFF2-40B4-BE49-F238E27FC236}">
                <a16:creationId xmlns:a16="http://schemas.microsoft.com/office/drawing/2014/main" id="{FEF725C7-A85E-A04C-96FF-CD4A4EADBB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0"/>
            <a:ext cx="11430000" cy="6858000"/>
          </a:xfrm>
          <a:prstGeom prst="rect">
            <a:avLst/>
          </a:prstGeom>
        </p:spPr>
      </p:pic>
    </p:spTree>
    <p:extLst>
      <p:ext uri="{BB962C8B-B14F-4D97-AF65-F5344CB8AC3E}">
        <p14:creationId xmlns:p14="http://schemas.microsoft.com/office/powerpoint/2010/main" val="843840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s-ES_tradnl" smtClean="0"/>
              <a:t>48</a:t>
            </a:fld>
            <a:endParaRPr lang="es-ES_tradnl"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pic>
        <p:nvPicPr>
          <p:cNvPr id="3" name="Picture 2" descr="A computer screen with a screen on&#10;&#10;Description automatically generated">
            <a:extLst>
              <a:ext uri="{FF2B5EF4-FFF2-40B4-BE49-F238E27FC236}">
                <a16:creationId xmlns:a16="http://schemas.microsoft.com/office/drawing/2014/main" id="{32C1A321-9526-6AEE-325F-F4F09FB6BD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768" y="334517"/>
            <a:ext cx="9554464" cy="5679315"/>
          </a:xfrm>
          <a:prstGeom prst="rect">
            <a:avLst/>
          </a:prstGeom>
        </p:spPr>
      </p:pic>
    </p:spTree>
    <p:extLst>
      <p:ext uri="{BB962C8B-B14F-4D97-AF65-F5344CB8AC3E}">
        <p14:creationId xmlns:p14="http://schemas.microsoft.com/office/powerpoint/2010/main" val="31463685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s-ES_tradnl" smtClean="0"/>
              <a:t>49</a:t>
            </a:fld>
            <a:endParaRPr lang="es-ES_tradnl"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pic>
        <p:nvPicPr>
          <p:cNvPr id="3" name="Picture 2" descr="A picture containing text, screenshot, monitor, screen  Description automatically generated">
            <a:extLst>
              <a:ext uri="{FF2B5EF4-FFF2-40B4-BE49-F238E27FC236}">
                <a16:creationId xmlns:a16="http://schemas.microsoft.com/office/drawing/2014/main" id="{1ABF0948-09C8-6E47-B8BC-D1BDAE35B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119" y="0"/>
            <a:ext cx="10651761" cy="6391057"/>
          </a:xfrm>
          <a:prstGeom prst="rect">
            <a:avLst/>
          </a:prstGeom>
        </p:spPr>
      </p:pic>
    </p:spTree>
    <p:extLst>
      <p:ext uri="{BB962C8B-B14F-4D97-AF65-F5344CB8AC3E}">
        <p14:creationId xmlns:p14="http://schemas.microsoft.com/office/powerpoint/2010/main" val="1196320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01769C-30ED-43CD-9D79-0276F001DC82}"/>
              </a:ext>
            </a:extLst>
          </p:cNvPr>
          <p:cNvSpPr>
            <a:spLocks noGrp="1"/>
          </p:cNvSpPr>
          <p:nvPr>
            <p:ph type="title"/>
          </p:nvPr>
        </p:nvSpPr>
        <p:spPr>
          <a:xfrm>
            <a:off x="342900" y="228600"/>
            <a:ext cx="3827462" cy="1995488"/>
          </a:xfrm>
        </p:spPr>
        <p:txBody>
          <a:bodyPr wrap="square">
            <a:noAutofit/>
          </a:bodyPr>
          <a:lstStyle/>
          <a:p>
            <a:r>
              <a:rPr lang="es-ES_tradnl"/>
              <a:t>Comportamientos “Decir y hacer”</a:t>
            </a:r>
            <a:endParaRPr lang="es-ES_tradnl" dirty="0"/>
          </a:p>
        </p:txBody>
      </p:sp>
      <p:sp>
        <p:nvSpPr>
          <p:cNvPr id="8" name="Content Placeholder 7">
            <a:extLst>
              <a:ext uri="{FF2B5EF4-FFF2-40B4-BE49-F238E27FC236}">
                <a16:creationId xmlns:a16="http://schemas.microsoft.com/office/drawing/2014/main" id="{0BB34827-ED78-47B8-8479-48FDFADB8951}"/>
              </a:ext>
            </a:extLst>
          </p:cNvPr>
          <p:cNvSpPr>
            <a:spLocks noGrp="1"/>
          </p:cNvSpPr>
          <p:nvPr>
            <p:ph idx="1"/>
          </p:nvPr>
        </p:nvSpPr>
        <p:spPr>
          <a:solidFill>
            <a:schemeClr val="bg1">
              <a:lumMod val="85000"/>
            </a:schemeClr>
          </a:solidFill>
        </p:spPr>
        <p:txBody>
          <a:bodyPr wrap="square">
            <a:noAutofit/>
          </a:bodyPr>
          <a:lstStyle/>
          <a:p>
            <a:r>
              <a:rPr lang="es-ES_tradnl" sz="1800"/>
              <a:t> </a:t>
            </a:r>
            <a:endParaRPr lang="es-ES_tradnl" sz="1800" dirty="0"/>
          </a:p>
        </p:txBody>
      </p:sp>
      <p:sp>
        <p:nvSpPr>
          <p:cNvPr id="4" name="Footer Placeholder 3">
            <a:extLst>
              <a:ext uri="{FF2B5EF4-FFF2-40B4-BE49-F238E27FC236}">
                <a16:creationId xmlns:a16="http://schemas.microsoft.com/office/drawing/2014/main" id="{EFBF019A-98C2-4F08-99FC-DD2C41E5CB92}"/>
              </a:ext>
            </a:extLst>
          </p:cNvPr>
          <p:cNvSpPr>
            <a:spLocks noGrp="1"/>
          </p:cNvSpPr>
          <p:nvPr>
            <p:ph type="ftr" sz="quarter" idx="11"/>
          </p:nvPr>
        </p:nvSpPr>
        <p:spPr/>
        <p:txBody>
          <a:bodyPr wrap="square">
            <a:noAutofit/>
          </a:bodyPr>
          <a:lstStyle/>
          <a:p>
            <a:pPr algn="l"/>
            <a:r>
              <a:rPr lang="es-ES_tradnl" sz="800" dirty="0"/>
              <a:t>© </a:t>
            </a:r>
            <a:r>
              <a:rPr lang="es-ES_tradnl" sz="800" dirty="0" err="1"/>
              <a:t>The</a:t>
            </a:r>
            <a:r>
              <a:rPr lang="es-ES_tradnl" sz="800" dirty="0"/>
              <a:t> TRACOM </a:t>
            </a:r>
            <a:r>
              <a:rPr lang="es-ES_tradnl" sz="800" dirty="0" err="1"/>
              <a:t>Corporation</a:t>
            </a:r>
            <a:r>
              <a:rPr lang="es-ES_tradnl" sz="800" dirty="0"/>
              <a:t>. Todos los derechos reservados.</a:t>
            </a:r>
          </a:p>
        </p:txBody>
      </p:sp>
      <p:sp>
        <p:nvSpPr>
          <p:cNvPr id="3" name="Slide Number Placeholder 2">
            <a:extLst>
              <a:ext uri="{FF2B5EF4-FFF2-40B4-BE49-F238E27FC236}">
                <a16:creationId xmlns:a16="http://schemas.microsoft.com/office/drawing/2014/main" id="{AFA75501-5BCD-44AA-8B61-1EF3A09668AB}"/>
              </a:ext>
            </a:extLst>
          </p:cNvPr>
          <p:cNvSpPr>
            <a:spLocks noGrp="1"/>
          </p:cNvSpPr>
          <p:nvPr>
            <p:ph type="sldNum" sz="quarter" idx="12"/>
          </p:nvPr>
        </p:nvSpPr>
        <p:spPr/>
        <p:txBody>
          <a:bodyPr wrap="square">
            <a:noAutofit/>
          </a:bodyPr>
          <a:lstStyle/>
          <a:p>
            <a:fld id="{1B1CF60C-C85D-47C0-8597-E3BF95F18FA3}" type="slidenum">
              <a:rPr lang="es-ES_tradnl" sz="800" smtClean="0"/>
              <a:t>5</a:t>
            </a:fld>
            <a:endParaRPr lang="es-ES_tradnl" sz="800" dirty="0"/>
          </a:p>
        </p:txBody>
      </p:sp>
      <p:sp>
        <p:nvSpPr>
          <p:cNvPr id="17" name="Rectangle 16">
            <a:extLst>
              <a:ext uri="{FF2B5EF4-FFF2-40B4-BE49-F238E27FC236}">
                <a16:creationId xmlns:a16="http://schemas.microsoft.com/office/drawing/2014/main" id="{53E0C4A6-469B-4327-A752-B6F4A97D77D4}"/>
              </a:ext>
            </a:extLst>
          </p:cNvPr>
          <p:cNvSpPr/>
          <p:nvPr/>
        </p:nvSpPr>
        <p:spPr bwMode="gray">
          <a:xfrm>
            <a:off x="5976657" y="228600"/>
            <a:ext cx="2085866"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365760" rIns="91440" anchor="t">
            <a:noAutofit/>
          </a:bodyPr>
          <a:lstStyle/>
          <a:p>
            <a:pPr algn="r">
              <a:lnSpc>
                <a:spcPct val="85000"/>
              </a:lnSpc>
              <a:defRPr sz="2200">
                <a:solidFill>
                  <a:schemeClr val="tx2"/>
                </a:solidFill>
              </a:defRPr>
            </a:pPr>
            <a:r>
              <a:rPr lang="es-ES_tradnl" dirty="0"/>
              <a:t> </a:t>
            </a:r>
          </a:p>
          <a:p>
            <a:pPr algn="r">
              <a:lnSpc>
                <a:spcPct val="85000"/>
              </a:lnSpc>
            </a:pPr>
            <a:endParaRPr lang="es-ES_tradnl" dirty="0">
              <a:solidFill>
                <a:schemeClr val="tx2"/>
              </a:solidFill>
            </a:endParaRPr>
          </a:p>
          <a:p>
            <a:pPr algn="r">
              <a:lnSpc>
                <a:spcPct val="85000"/>
              </a:lnSpc>
            </a:pPr>
            <a:endParaRPr lang="es-ES_tradnl" dirty="0">
              <a:solidFill>
                <a:schemeClr val="tx2"/>
              </a:solidFill>
            </a:endParaRPr>
          </a:p>
          <a:p>
            <a:pPr algn="r">
              <a:lnSpc>
                <a:spcPct val="85000"/>
              </a:lnSpc>
              <a:spcBef>
                <a:spcPts val="800"/>
              </a:spcBef>
              <a:spcAft>
                <a:spcPts val="800"/>
              </a:spcAft>
              <a:defRPr>
                <a:solidFill>
                  <a:schemeClr val="tx2">
                    <a:alpha val="25000"/>
                  </a:schemeClr>
                </a:solidFill>
              </a:defRPr>
            </a:pPr>
            <a:r>
              <a:rPr lang="es-ES_tradnl" sz="1400" dirty="0"/>
              <a:t>Tranquilo</a:t>
            </a:r>
          </a:p>
          <a:p>
            <a:pPr algn="r">
              <a:lnSpc>
                <a:spcPct val="85000"/>
              </a:lnSpc>
              <a:spcBef>
                <a:spcPts val="800"/>
              </a:spcBef>
              <a:spcAft>
                <a:spcPts val="800"/>
              </a:spcAft>
              <a:defRPr>
                <a:solidFill>
                  <a:schemeClr val="tx2">
                    <a:alpha val="25000"/>
                  </a:schemeClr>
                </a:solidFill>
              </a:defRPr>
            </a:pPr>
            <a:r>
              <a:rPr lang="es-ES_tradnl" sz="1400" dirty="0"/>
              <a:t>Más lento</a:t>
            </a:r>
          </a:p>
          <a:p>
            <a:pPr algn="r">
              <a:lnSpc>
                <a:spcPct val="85000"/>
              </a:lnSpc>
              <a:spcBef>
                <a:spcPts val="800"/>
              </a:spcBef>
              <a:spcAft>
                <a:spcPts val="800"/>
              </a:spcAft>
              <a:defRPr>
                <a:solidFill>
                  <a:schemeClr val="tx2">
                    <a:alpha val="25000"/>
                  </a:schemeClr>
                </a:solidFill>
              </a:defRPr>
            </a:pPr>
            <a:r>
              <a:rPr lang="es-ES_tradnl" sz="1400" dirty="0"/>
              <a:t>Facialmente controlado</a:t>
            </a:r>
          </a:p>
          <a:p>
            <a:pPr algn="r">
              <a:lnSpc>
                <a:spcPct val="85000"/>
              </a:lnSpc>
              <a:spcBef>
                <a:spcPts val="800"/>
              </a:spcBef>
              <a:spcAft>
                <a:spcPts val="800"/>
              </a:spcAft>
              <a:defRPr sz="1700">
                <a:solidFill>
                  <a:schemeClr val="tx2">
                    <a:alpha val="25000"/>
                  </a:schemeClr>
                </a:solidFill>
              </a:defRPr>
            </a:pPr>
            <a:r>
              <a:rPr lang="es-ES_tradnl" sz="1400" dirty="0"/>
              <a:t>Más control sobre la expresividad facial</a:t>
            </a:r>
          </a:p>
          <a:p>
            <a:pPr algn="r">
              <a:lnSpc>
                <a:spcPct val="85000"/>
              </a:lnSpc>
              <a:spcBef>
                <a:spcPts val="800"/>
              </a:spcBef>
              <a:spcAft>
                <a:spcPts val="800"/>
              </a:spcAft>
              <a:defRPr>
                <a:solidFill>
                  <a:schemeClr val="tx2">
                    <a:alpha val="25000"/>
                  </a:schemeClr>
                </a:solidFill>
              </a:defRPr>
            </a:pPr>
            <a:r>
              <a:rPr lang="es-ES_tradnl" sz="1400" dirty="0"/>
              <a:t>Menor contacto visual</a:t>
            </a:r>
          </a:p>
          <a:p>
            <a:pPr algn="r">
              <a:lnSpc>
                <a:spcPct val="85000"/>
              </a:lnSpc>
              <a:spcBef>
                <a:spcPts val="800"/>
              </a:spcBef>
              <a:spcAft>
                <a:spcPts val="800"/>
              </a:spcAft>
              <a:defRPr>
                <a:solidFill>
                  <a:schemeClr val="tx2">
                    <a:alpha val="25000"/>
                  </a:schemeClr>
                </a:solidFill>
              </a:defRPr>
            </a:pPr>
            <a:r>
              <a:rPr lang="es-ES_tradnl" sz="1400" dirty="0"/>
              <a:t>Postura corporal relajada</a:t>
            </a:r>
          </a:p>
          <a:p>
            <a:pPr algn="r">
              <a:lnSpc>
                <a:spcPct val="85000"/>
              </a:lnSpc>
              <a:spcBef>
                <a:spcPts val="800"/>
              </a:spcBef>
              <a:spcAft>
                <a:spcPts val="800"/>
              </a:spcAft>
              <a:defRPr>
                <a:solidFill>
                  <a:schemeClr val="tx2">
                    <a:alpha val="25000"/>
                  </a:schemeClr>
                </a:solidFill>
              </a:defRPr>
            </a:pPr>
            <a:r>
              <a:rPr lang="es-ES_tradnl" sz="1400" dirty="0"/>
              <a:t>Inclinación hacia atrás</a:t>
            </a:r>
          </a:p>
        </p:txBody>
      </p:sp>
      <p:sp>
        <p:nvSpPr>
          <p:cNvPr id="18" name="Rectangle 17">
            <a:extLst>
              <a:ext uri="{FF2B5EF4-FFF2-40B4-BE49-F238E27FC236}">
                <a16:creationId xmlns:a16="http://schemas.microsoft.com/office/drawing/2014/main" id="{0D64DF92-328E-4641-9735-4DA7C1136A0B}"/>
              </a:ext>
            </a:extLst>
          </p:cNvPr>
          <p:cNvSpPr/>
          <p:nvPr/>
        </p:nvSpPr>
        <p:spPr bwMode="gray">
          <a:xfrm>
            <a:off x="8071240" y="228600"/>
            <a:ext cx="2177153" cy="5715000"/>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365760" rIns="91440" anchor="t">
            <a:noAutofit/>
          </a:bodyPr>
          <a:lstStyle/>
          <a:p>
            <a:pPr>
              <a:lnSpc>
                <a:spcPct val="85000"/>
              </a:lnSpc>
              <a:defRPr sz="2200">
                <a:solidFill>
                  <a:schemeClr val="tx2"/>
                </a:solidFill>
              </a:defRPr>
            </a:pPr>
            <a:r>
              <a:rPr lang="es-ES_tradnl" dirty="0"/>
              <a:t> </a:t>
            </a:r>
          </a:p>
          <a:p>
            <a:pPr>
              <a:lnSpc>
                <a:spcPct val="85000"/>
              </a:lnSpc>
            </a:pPr>
            <a:endParaRPr lang="es-ES_tradnl" dirty="0">
              <a:solidFill>
                <a:schemeClr val="tx2"/>
              </a:solidFill>
            </a:endParaRPr>
          </a:p>
          <a:p>
            <a:pPr>
              <a:lnSpc>
                <a:spcPct val="85000"/>
              </a:lnSpc>
            </a:pPr>
            <a:endParaRPr lang="es-ES_tradnl" dirty="0">
              <a:solidFill>
                <a:schemeClr val="tx2"/>
              </a:solidFill>
            </a:endParaRPr>
          </a:p>
          <a:p>
            <a:pPr>
              <a:lnSpc>
                <a:spcPct val="85000"/>
              </a:lnSpc>
              <a:spcBef>
                <a:spcPts val="800"/>
              </a:spcBef>
              <a:spcAft>
                <a:spcPts val="800"/>
              </a:spcAft>
              <a:defRPr>
                <a:solidFill>
                  <a:schemeClr val="tx2">
                    <a:alpha val="25000"/>
                  </a:schemeClr>
                </a:solidFill>
              </a:defRPr>
            </a:pPr>
            <a:r>
              <a:rPr lang="es-ES_tradnl" sz="1400" dirty="0"/>
              <a:t>Alborotador</a:t>
            </a:r>
          </a:p>
          <a:p>
            <a:pPr>
              <a:lnSpc>
                <a:spcPct val="85000"/>
              </a:lnSpc>
              <a:spcBef>
                <a:spcPts val="800"/>
              </a:spcBef>
              <a:spcAft>
                <a:spcPts val="800"/>
              </a:spcAft>
              <a:defRPr>
                <a:solidFill>
                  <a:schemeClr val="tx2">
                    <a:alpha val="25000"/>
                  </a:schemeClr>
                </a:solidFill>
              </a:defRPr>
            </a:pPr>
            <a:r>
              <a:rPr lang="es-ES_tradnl" sz="1400" dirty="0"/>
              <a:t>Más </a:t>
            </a:r>
            <a:r>
              <a:rPr lang="es-ES_tradnl" sz="1400" dirty="0" err="1"/>
              <a:t>rapido</a:t>
            </a:r>
            <a:endParaRPr lang="es-ES_tradnl" sz="1400" dirty="0"/>
          </a:p>
          <a:p>
            <a:pPr>
              <a:lnSpc>
                <a:spcPct val="85000"/>
              </a:lnSpc>
              <a:spcBef>
                <a:spcPts val="800"/>
              </a:spcBef>
              <a:spcAft>
                <a:spcPts val="800"/>
              </a:spcAft>
              <a:defRPr>
                <a:solidFill>
                  <a:schemeClr val="tx2">
                    <a:alpha val="25000"/>
                  </a:schemeClr>
                </a:solidFill>
              </a:defRPr>
            </a:pPr>
            <a:r>
              <a:rPr lang="es-ES_tradnl" sz="1400" dirty="0"/>
              <a:t>Facialmente animado</a:t>
            </a:r>
          </a:p>
          <a:p>
            <a:pPr>
              <a:lnSpc>
                <a:spcPct val="85000"/>
              </a:lnSpc>
              <a:spcBef>
                <a:spcPts val="800"/>
              </a:spcBef>
              <a:spcAft>
                <a:spcPts val="800"/>
              </a:spcAft>
              <a:defRPr sz="1700">
                <a:solidFill>
                  <a:schemeClr val="tx2">
                    <a:alpha val="25000"/>
                  </a:schemeClr>
                </a:solidFill>
              </a:defRPr>
            </a:pPr>
            <a:r>
              <a:rPr lang="es-ES_tradnl" sz="1400" dirty="0"/>
              <a:t>Más animación en las expresiones faciales</a:t>
            </a:r>
          </a:p>
          <a:p>
            <a:pPr>
              <a:lnSpc>
                <a:spcPct val="85000"/>
              </a:lnSpc>
              <a:spcBef>
                <a:spcPts val="800"/>
              </a:spcBef>
              <a:spcAft>
                <a:spcPts val="800"/>
              </a:spcAft>
              <a:defRPr>
                <a:solidFill>
                  <a:schemeClr val="tx2">
                    <a:alpha val="25000"/>
                  </a:schemeClr>
                </a:solidFill>
              </a:defRPr>
            </a:pPr>
            <a:r>
              <a:rPr lang="es-ES_tradnl" sz="1400" dirty="0"/>
              <a:t>Más contacto visual</a:t>
            </a:r>
          </a:p>
          <a:p>
            <a:pPr>
              <a:lnSpc>
                <a:spcPct val="85000"/>
              </a:lnSpc>
              <a:spcBef>
                <a:spcPts val="800"/>
              </a:spcBef>
              <a:spcAft>
                <a:spcPts val="800"/>
              </a:spcAft>
              <a:defRPr>
                <a:solidFill>
                  <a:schemeClr val="tx2">
                    <a:alpha val="25000"/>
                  </a:schemeClr>
                </a:solidFill>
              </a:defRPr>
            </a:pPr>
            <a:r>
              <a:rPr lang="es-ES_tradnl" sz="1400" dirty="0"/>
              <a:t>Postura corporal rígida</a:t>
            </a:r>
          </a:p>
          <a:p>
            <a:pPr>
              <a:lnSpc>
                <a:spcPct val="85000"/>
              </a:lnSpc>
              <a:spcBef>
                <a:spcPts val="800"/>
              </a:spcBef>
              <a:spcAft>
                <a:spcPts val="800"/>
              </a:spcAft>
              <a:defRPr>
                <a:solidFill>
                  <a:schemeClr val="tx2">
                    <a:alpha val="25000"/>
                  </a:schemeClr>
                </a:solidFill>
              </a:defRPr>
            </a:pPr>
            <a:r>
              <a:rPr lang="es-ES_tradnl" sz="1400"/>
              <a:t>Inclinación hacia </a:t>
            </a:r>
            <a:r>
              <a:rPr lang="es-ES_tradnl" sz="1400" dirty="0"/>
              <a:t>adelante</a:t>
            </a:r>
          </a:p>
        </p:txBody>
      </p:sp>
      <p:sp>
        <p:nvSpPr>
          <p:cNvPr id="14" name="Callout: Line with No Border 13">
            <a:extLst>
              <a:ext uri="{FF2B5EF4-FFF2-40B4-BE49-F238E27FC236}">
                <a16:creationId xmlns:a16="http://schemas.microsoft.com/office/drawing/2014/main" id="{6BA0C577-FF56-4C9A-8DB5-A1A878F92406}"/>
              </a:ext>
            </a:extLst>
          </p:cNvPr>
          <p:cNvSpPr/>
          <p:nvPr/>
        </p:nvSpPr>
        <p:spPr bwMode="gray">
          <a:xfrm>
            <a:off x="4170363" y="228600"/>
            <a:ext cx="1765201"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0" rIns="182880" anchor="t">
            <a:noAutofit/>
          </a:bodyPr>
          <a:lstStyle/>
          <a:p>
            <a:pPr algn="r">
              <a:lnSpc>
                <a:spcPct val="85000"/>
              </a:lnSpc>
              <a:defRPr sz="2200">
                <a:solidFill>
                  <a:schemeClr val="bg1"/>
                </a:solidFill>
              </a:defRPr>
            </a:pPr>
            <a:r>
              <a:rPr lang="es-ES_tradnl" dirty="0"/>
              <a:t>Rasgos</a:t>
            </a:r>
          </a:p>
          <a:p>
            <a:pPr algn="r">
              <a:lnSpc>
                <a:spcPct val="85000"/>
              </a:lnSpc>
            </a:pPr>
            <a:endParaRPr lang="es-ES_tradnl" dirty="0">
              <a:solidFill>
                <a:schemeClr val="bg1"/>
              </a:solidFill>
            </a:endParaRPr>
          </a:p>
          <a:p>
            <a:pPr algn="r">
              <a:lnSpc>
                <a:spcPct val="85000"/>
              </a:lnSpc>
            </a:pPr>
            <a:endParaRPr lang="es-ES_tradnl" dirty="0">
              <a:solidFill>
                <a:schemeClr val="bg1"/>
              </a:solidFill>
            </a:endParaRPr>
          </a:p>
          <a:p>
            <a:pPr algn="r">
              <a:lnSpc>
                <a:spcPct val="85000"/>
              </a:lnSpc>
              <a:spcBef>
                <a:spcPts val="800"/>
              </a:spcBef>
              <a:spcAft>
                <a:spcPts val="800"/>
              </a:spcAft>
              <a:defRPr>
                <a:solidFill>
                  <a:schemeClr val="bg1"/>
                </a:solidFill>
              </a:defRPr>
            </a:pPr>
            <a:r>
              <a:rPr lang="es-ES_tradnl" sz="1400" dirty="0"/>
              <a:t>Honesto</a:t>
            </a:r>
          </a:p>
          <a:p>
            <a:pPr algn="r">
              <a:lnSpc>
                <a:spcPct val="85000"/>
              </a:lnSpc>
              <a:spcBef>
                <a:spcPts val="800"/>
              </a:spcBef>
              <a:spcAft>
                <a:spcPts val="800"/>
              </a:spcAft>
              <a:defRPr>
                <a:solidFill>
                  <a:schemeClr val="bg1"/>
                </a:solidFill>
              </a:defRPr>
            </a:pPr>
            <a:r>
              <a:rPr lang="es-ES_tradnl" sz="1400" dirty="0"/>
              <a:t>Inteligente</a:t>
            </a:r>
          </a:p>
          <a:p>
            <a:pPr algn="r">
              <a:lnSpc>
                <a:spcPct val="85000"/>
              </a:lnSpc>
              <a:spcBef>
                <a:spcPts val="800"/>
              </a:spcBef>
              <a:spcAft>
                <a:spcPts val="800"/>
              </a:spcAft>
              <a:defRPr>
                <a:solidFill>
                  <a:schemeClr val="bg1"/>
                </a:solidFill>
              </a:defRPr>
            </a:pPr>
            <a:r>
              <a:rPr lang="es-ES_tradnl" sz="1400" dirty="0"/>
              <a:t>Arrogante</a:t>
            </a:r>
          </a:p>
          <a:p>
            <a:pPr algn="r">
              <a:lnSpc>
                <a:spcPct val="85000"/>
              </a:lnSpc>
              <a:spcBef>
                <a:spcPts val="800"/>
              </a:spcBef>
              <a:spcAft>
                <a:spcPts val="800"/>
              </a:spcAft>
              <a:defRPr>
                <a:solidFill>
                  <a:schemeClr val="bg1"/>
                </a:solidFill>
              </a:defRPr>
            </a:pPr>
            <a:r>
              <a:rPr lang="es-ES_tradnl" sz="1400" dirty="0"/>
              <a:t>Motivado</a:t>
            </a:r>
          </a:p>
          <a:p>
            <a:pPr algn="r">
              <a:lnSpc>
                <a:spcPct val="85000"/>
              </a:lnSpc>
              <a:spcBef>
                <a:spcPts val="800"/>
              </a:spcBef>
              <a:spcAft>
                <a:spcPts val="800"/>
              </a:spcAft>
              <a:defRPr>
                <a:solidFill>
                  <a:schemeClr val="bg1"/>
                </a:solidFill>
              </a:defRPr>
            </a:pPr>
            <a:r>
              <a:rPr lang="es-ES_tradnl" sz="1400" dirty="0"/>
              <a:t>Centrado</a:t>
            </a:r>
          </a:p>
          <a:p>
            <a:pPr algn="r">
              <a:lnSpc>
                <a:spcPct val="85000"/>
              </a:lnSpc>
              <a:spcBef>
                <a:spcPts val="800"/>
              </a:spcBef>
              <a:spcAft>
                <a:spcPts val="800"/>
              </a:spcAft>
              <a:defRPr>
                <a:solidFill>
                  <a:schemeClr val="bg1"/>
                </a:solidFill>
              </a:defRPr>
            </a:pPr>
            <a:r>
              <a:rPr lang="es-ES_tradnl" sz="1400" dirty="0"/>
              <a:t>Sincero</a:t>
            </a:r>
          </a:p>
          <a:p>
            <a:pPr algn="r">
              <a:lnSpc>
                <a:spcPct val="85000"/>
              </a:lnSpc>
              <a:spcBef>
                <a:spcPts val="800"/>
              </a:spcBef>
              <a:spcAft>
                <a:spcPts val="800"/>
              </a:spcAft>
              <a:defRPr>
                <a:solidFill>
                  <a:schemeClr val="bg1"/>
                </a:solidFill>
              </a:defRPr>
            </a:pPr>
            <a:r>
              <a:rPr lang="es-ES_tradnl" sz="1400" dirty="0"/>
              <a:t>Crítico</a:t>
            </a:r>
          </a:p>
        </p:txBody>
      </p:sp>
      <p:sp>
        <p:nvSpPr>
          <p:cNvPr id="16" name="Callout: Line with No Border 15">
            <a:extLst>
              <a:ext uri="{FF2B5EF4-FFF2-40B4-BE49-F238E27FC236}">
                <a16:creationId xmlns:a16="http://schemas.microsoft.com/office/drawing/2014/main" id="{4D1FE75A-6C14-4781-9727-AA2A0BF4D476}"/>
              </a:ext>
            </a:extLst>
          </p:cNvPr>
          <p:cNvSpPr/>
          <p:nvPr/>
        </p:nvSpPr>
        <p:spPr bwMode="gray">
          <a:xfrm>
            <a:off x="10198198" y="228600"/>
            <a:ext cx="1859777"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457200" rIns="0" anchor="t">
            <a:noAutofit/>
          </a:bodyPr>
          <a:lstStyle/>
          <a:p>
            <a:pPr>
              <a:lnSpc>
                <a:spcPct val="85000"/>
              </a:lnSpc>
              <a:defRPr sz="2200">
                <a:solidFill>
                  <a:schemeClr val="bg1"/>
                </a:solidFill>
              </a:defRPr>
            </a:pPr>
            <a:r>
              <a:rPr lang="es-ES_tradnl" dirty="0"/>
              <a:t>Juicios</a:t>
            </a:r>
          </a:p>
          <a:p>
            <a:pPr>
              <a:lnSpc>
                <a:spcPct val="85000"/>
              </a:lnSpc>
            </a:pPr>
            <a:endParaRPr lang="es-ES_tradnl" dirty="0">
              <a:solidFill>
                <a:schemeClr val="bg1"/>
              </a:solidFill>
            </a:endParaRPr>
          </a:p>
          <a:p>
            <a:pPr>
              <a:lnSpc>
                <a:spcPct val="85000"/>
              </a:lnSpc>
            </a:pPr>
            <a:endParaRPr lang="es-ES_tradnl" dirty="0">
              <a:solidFill>
                <a:schemeClr val="bg1"/>
              </a:solidFill>
            </a:endParaRPr>
          </a:p>
          <a:p>
            <a:pPr>
              <a:lnSpc>
                <a:spcPct val="85000"/>
              </a:lnSpc>
              <a:spcBef>
                <a:spcPts val="800"/>
              </a:spcBef>
              <a:spcAft>
                <a:spcPts val="800"/>
              </a:spcAft>
              <a:defRPr>
                <a:solidFill>
                  <a:schemeClr val="bg1"/>
                </a:solidFill>
              </a:defRPr>
            </a:pPr>
            <a:r>
              <a:rPr lang="es-ES_tradnl" sz="1400" dirty="0"/>
              <a:t>Me gusta</a:t>
            </a:r>
          </a:p>
          <a:p>
            <a:pPr>
              <a:lnSpc>
                <a:spcPct val="85000"/>
              </a:lnSpc>
              <a:spcBef>
                <a:spcPts val="800"/>
              </a:spcBef>
              <a:spcAft>
                <a:spcPts val="800"/>
              </a:spcAft>
              <a:defRPr>
                <a:solidFill>
                  <a:schemeClr val="bg1"/>
                </a:solidFill>
              </a:defRPr>
            </a:pPr>
            <a:r>
              <a:rPr lang="es-ES_tradnl" sz="1400" dirty="0"/>
              <a:t>Me disgusta</a:t>
            </a:r>
          </a:p>
          <a:p>
            <a:pPr>
              <a:lnSpc>
                <a:spcPct val="85000"/>
              </a:lnSpc>
              <a:spcBef>
                <a:spcPts val="800"/>
              </a:spcBef>
              <a:spcAft>
                <a:spcPts val="800"/>
              </a:spcAft>
              <a:defRPr>
                <a:solidFill>
                  <a:schemeClr val="bg1"/>
                </a:solidFill>
              </a:defRPr>
            </a:pPr>
            <a:r>
              <a:rPr lang="es-ES_tradnl" sz="1400" dirty="0"/>
              <a:t>Me interesa</a:t>
            </a:r>
          </a:p>
          <a:p>
            <a:pPr>
              <a:lnSpc>
                <a:spcPct val="85000"/>
              </a:lnSpc>
              <a:spcBef>
                <a:spcPts val="800"/>
              </a:spcBef>
              <a:spcAft>
                <a:spcPts val="800"/>
              </a:spcAft>
              <a:defRPr>
                <a:solidFill>
                  <a:schemeClr val="bg1"/>
                </a:solidFill>
              </a:defRPr>
            </a:pPr>
            <a:r>
              <a:rPr lang="es-ES_tradnl" sz="1400" dirty="0"/>
              <a:t>Me irrita</a:t>
            </a:r>
          </a:p>
          <a:p>
            <a:pPr>
              <a:lnSpc>
                <a:spcPct val="85000"/>
              </a:lnSpc>
              <a:spcBef>
                <a:spcPts val="800"/>
              </a:spcBef>
              <a:spcAft>
                <a:spcPts val="800"/>
              </a:spcAft>
              <a:defRPr>
                <a:solidFill>
                  <a:schemeClr val="bg1"/>
                </a:solidFill>
              </a:defRPr>
            </a:pPr>
            <a:r>
              <a:rPr lang="es-ES_tradnl" sz="1400" dirty="0"/>
              <a:t>Desconfío de ella</a:t>
            </a:r>
          </a:p>
          <a:p>
            <a:pPr>
              <a:lnSpc>
                <a:spcPct val="85000"/>
              </a:lnSpc>
              <a:spcBef>
                <a:spcPts val="800"/>
              </a:spcBef>
              <a:spcAft>
                <a:spcPts val="800"/>
              </a:spcAft>
              <a:defRPr>
                <a:solidFill>
                  <a:schemeClr val="bg1"/>
                </a:solidFill>
              </a:defRPr>
            </a:pPr>
            <a:r>
              <a:rPr lang="es-ES_tradnl" sz="1400" dirty="0"/>
              <a:t>Lo odio</a:t>
            </a:r>
          </a:p>
          <a:p>
            <a:pPr>
              <a:lnSpc>
                <a:spcPct val="85000"/>
              </a:lnSpc>
              <a:spcBef>
                <a:spcPts val="800"/>
              </a:spcBef>
              <a:spcAft>
                <a:spcPts val="800"/>
              </a:spcAft>
              <a:defRPr>
                <a:solidFill>
                  <a:schemeClr val="bg1"/>
                </a:solidFill>
              </a:defRPr>
            </a:pPr>
            <a:r>
              <a:rPr lang="es-ES_tradnl" sz="1400" dirty="0"/>
              <a:t>Confío en él</a:t>
            </a:r>
          </a:p>
        </p:txBody>
      </p:sp>
      <p:sp>
        <p:nvSpPr>
          <p:cNvPr id="13" name="Callout: Line with No Border 12">
            <a:extLst>
              <a:ext uri="{FF2B5EF4-FFF2-40B4-BE49-F238E27FC236}">
                <a16:creationId xmlns:a16="http://schemas.microsoft.com/office/drawing/2014/main" id="{89714ED0-A767-4C89-9B92-EA348D847F6C}"/>
              </a:ext>
            </a:extLst>
          </p:cNvPr>
          <p:cNvSpPr/>
          <p:nvPr/>
        </p:nvSpPr>
        <p:spPr bwMode="gray">
          <a:xfrm>
            <a:off x="5932546" y="214505"/>
            <a:ext cx="4259951" cy="1160462"/>
          </a:xfrm>
          <a:prstGeom prst="callout1">
            <a:avLst>
              <a:gd name="adj1" fmla="val 100000"/>
              <a:gd name="adj2" fmla="val 0"/>
              <a:gd name="adj3" fmla="val 100000"/>
              <a:gd name="adj4" fmla="val 100000"/>
            </a:avLst>
          </a:prstGeom>
          <a:solidFill>
            <a:schemeClr val="accent6">
              <a:lumMod val="40000"/>
              <a:lumOff val="60000"/>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0" rIns="45720" anchor="t">
            <a:noAutofit/>
          </a:bodyPr>
          <a:lstStyle/>
          <a:p>
            <a:pPr algn="ctr">
              <a:lnSpc>
                <a:spcPct val="85000"/>
              </a:lnSpc>
              <a:defRPr sz="2200">
                <a:solidFill>
                  <a:srgbClr val="002060">
                    <a:alpha val="25000"/>
                  </a:srgbClr>
                </a:solidFill>
              </a:defRPr>
            </a:pPr>
            <a:r>
              <a:rPr lang="es-ES_tradnl" dirty="0"/>
              <a:t>Comportamiento observable</a:t>
            </a:r>
          </a:p>
        </p:txBody>
      </p:sp>
      <p:cxnSp>
        <p:nvCxnSpPr>
          <p:cNvPr id="20" name="Straight Connector 19">
            <a:extLst>
              <a:ext uri="{FF2B5EF4-FFF2-40B4-BE49-F238E27FC236}">
                <a16:creationId xmlns:a16="http://schemas.microsoft.com/office/drawing/2014/main" id="{FF2FF380-1A67-43E2-969B-84BC43B5D208}"/>
              </a:ext>
            </a:extLst>
          </p:cNvPr>
          <p:cNvCxnSpPr>
            <a:cxnSpLocks/>
          </p:cNvCxnSpPr>
          <p:nvPr/>
        </p:nvCxnSpPr>
        <p:spPr>
          <a:xfrm>
            <a:off x="8073815" y="1383636"/>
            <a:ext cx="0" cy="4559964"/>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577D275F-4EC0-4C48-8A1E-83DA3CA4C874}"/>
              </a:ext>
            </a:extLst>
          </p:cNvPr>
          <p:cNvGrpSpPr/>
          <p:nvPr/>
        </p:nvGrpSpPr>
        <p:grpSpPr>
          <a:xfrm>
            <a:off x="7482640" y="4878780"/>
            <a:ext cx="1127986" cy="878857"/>
            <a:chOff x="1352432" y="3504992"/>
            <a:chExt cx="1127986" cy="878857"/>
          </a:xfrm>
        </p:grpSpPr>
        <p:sp>
          <p:nvSpPr>
            <p:cNvPr id="5" name="Arc 4">
              <a:extLst>
                <a:ext uri="{FF2B5EF4-FFF2-40B4-BE49-F238E27FC236}">
                  <a16:creationId xmlns:a16="http://schemas.microsoft.com/office/drawing/2014/main" id="{A241EFEB-3B48-433E-9557-C400EEF7D6CA}"/>
                </a:ext>
              </a:extLst>
            </p:cNvPr>
            <p:cNvSpPr/>
            <p:nvPr/>
          </p:nvSpPr>
          <p:spPr>
            <a:xfrm>
              <a:off x="1973408" y="3648052"/>
              <a:ext cx="507010" cy="488148"/>
            </a:xfrm>
            <a:prstGeom prst="arc">
              <a:avLst>
                <a:gd name="adj1" fmla="val 17375937"/>
                <a:gd name="adj2" fmla="val 4071197"/>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anchor="ctr">
              <a:noAutofit/>
            </a:bodyPr>
            <a:lstStyle/>
            <a:p>
              <a:pPr algn="ctr"/>
              <a:endParaRPr lang="es-ES_tradnl" sz="1400" dirty="0"/>
            </a:p>
          </p:txBody>
        </p:sp>
        <p:sp>
          <p:nvSpPr>
            <p:cNvPr id="6" name="TextBox 5">
              <a:extLst>
                <a:ext uri="{FF2B5EF4-FFF2-40B4-BE49-F238E27FC236}">
                  <a16:creationId xmlns:a16="http://schemas.microsoft.com/office/drawing/2014/main" id="{7E436997-0951-4025-A2F3-860E6A593022}"/>
                </a:ext>
              </a:extLst>
            </p:cNvPr>
            <p:cNvSpPr txBox="1"/>
            <p:nvPr/>
          </p:nvSpPr>
          <p:spPr>
            <a:xfrm>
              <a:off x="1581051" y="3504992"/>
              <a:ext cx="677357" cy="369332"/>
            </a:xfrm>
            <a:prstGeom prst="rect">
              <a:avLst/>
            </a:prstGeom>
            <a:noFill/>
          </p:spPr>
          <p:txBody>
            <a:bodyPr wrap="none" lIns="0" tIns="0" rIns="0" bIns="0">
              <a:noAutofit/>
            </a:bodyPr>
            <a:lstStyle/>
            <a:p>
              <a:pPr algn="ctr">
                <a:defRPr sz="2400">
                  <a:solidFill>
                    <a:schemeClr val="accent2"/>
                  </a:solidFill>
                  <a:latin typeface="Georgia" panose="02040502050405020303" pitchFamily="18" charset="0"/>
                </a:defRPr>
              </a:pPr>
              <a:r>
                <a:rPr lang="es-ES_tradnl" sz="1600" dirty="0"/>
                <a:t>DECIR</a:t>
              </a:r>
            </a:p>
          </p:txBody>
        </p:sp>
        <p:sp>
          <p:nvSpPr>
            <p:cNvPr id="19" name="TextBox 18">
              <a:extLst>
                <a:ext uri="{FF2B5EF4-FFF2-40B4-BE49-F238E27FC236}">
                  <a16:creationId xmlns:a16="http://schemas.microsoft.com/office/drawing/2014/main" id="{658B5AC8-8A6C-46EC-8599-D6F7C9B6A0C6}"/>
                </a:ext>
              </a:extLst>
            </p:cNvPr>
            <p:cNvSpPr txBox="1"/>
            <p:nvPr/>
          </p:nvSpPr>
          <p:spPr>
            <a:xfrm>
              <a:off x="1535221" y="4014517"/>
              <a:ext cx="816772" cy="369332"/>
            </a:xfrm>
            <a:prstGeom prst="rect">
              <a:avLst/>
            </a:prstGeom>
            <a:noFill/>
          </p:spPr>
          <p:txBody>
            <a:bodyPr wrap="square" lIns="0" tIns="0" rIns="0" bIns="0">
              <a:noAutofit/>
            </a:bodyPr>
            <a:lstStyle/>
            <a:p>
              <a:pPr algn="ctr">
                <a:defRPr sz="2400">
                  <a:solidFill>
                    <a:schemeClr val="accent2"/>
                  </a:solidFill>
                  <a:latin typeface="Georgia" panose="02040502050405020303" pitchFamily="18" charset="0"/>
                </a:defRPr>
              </a:pPr>
              <a:r>
                <a:rPr lang="es-ES_tradnl" sz="1600" dirty="0"/>
                <a:t>HACER</a:t>
              </a:r>
            </a:p>
          </p:txBody>
        </p:sp>
        <p:sp>
          <p:nvSpPr>
            <p:cNvPr id="21" name="Arc 20">
              <a:extLst>
                <a:ext uri="{FF2B5EF4-FFF2-40B4-BE49-F238E27FC236}">
                  <a16:creationId xmlns:a16="http://schemas.microsoft.com/office/drawing/2014/main" id="{B68E12E8-D340-4FBD-A10F-E52D85A1DEF3}"/>
                </a:ext>
              </a:extLst>
            </p:cNvPr>
            <p:cNvSpPr/>
            <p:nvPr/>
          </p:nvSpPr>
          <p:spPr>
            <a:xfrm flipH="1" flipV="1">
              <a:off x="1352432" y="3648052"/>
              <a:ext cx="507010" cy="488148"/>
            </a:xfrm>
            <a:prstGeom prst="arc">
              <a:avLst>
                <a:gd name="adj1" fmla="val 16831965"/>
                <a:gd name="adj2" fmla="val 3937282"/>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anchor="ctr">
              <a:noAutofit/>
            </a:bodyPr>
            <a:lstStyle/>
            <a:p>
              <a:pPr algn="ctr"/>
              <a:endParaRPr lang="es-ES_tradnl" sz="1400" dirty="0"/>
            </a:p>
          </p:txBody>
        </p:sp>
      </p:grpSp>
    </p:spTree>
    <p:extLst>
      <p:ext uri="{BB962C8B-B14F-4D97-AF65-F5344CB8AC3E}">
        <p14:creationId xmlns:p14="http://schemas.microsoft.com/office/powerpoint/2010/main" val="2008863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3">
                                            <p:txEl>
                                              <p:pRg st="0" end="0"/>
                                            </p:txEl>
                                          </p:spTgt>
                                        </p:tgtEl>
                                        <p:attrNameLst>
                                          <p:attrName>style.color</p:attrName>
                                        </p:attrNameLst>
                                      </p:cBhvr>
                                      <p:to>
                                        <a:srgbClr val="146899"/>
                                      </p:to>
                                    </p:animClr>
                                    <p:animClr clrSpc="rgb" dir="cw">
                                      <p:cBhvr>
                                        <p:cTn id="7" dur="500" fill="hold"/>
                                        <p:tgtEl>
                                          <p:spTgt spid="13">
                                            <p:txEl>
                                              <p:pRg st="0" end="0"/>
                                            </p:txEl>
                                          </p:spTgt>
                                        </p:tgtEl>
                                        <p:attrNameLst>
                                          <p:attrName>fillcolor</p:attrName>
                                        </p:attrNameLst>
                                      </p:cBhvr>
                                      <p:to>
                                        <a:srgbClr val="146899"/>
                                      </p:to>
                                    </p:animClr>
                                    <p:set>
                                      <p:cBhvr>
                                        <p:cTn id="8" dur="500" fill="hold"/>
                                        <p:tgtEl>
                                          <p:spTgt spid="13">
                                            <p:txEl>
                                              <p:pRg st="0" end="0"/>
                                            </p:txEl>
                                          </p:spTgt>
                                        </p:tgtEl>
                                        <p:attrNameLst>
                                          <p:attrName>fill.type</p:attrName>
                                        </p:attrNameLst>
                                      </p:cBhvr>
                                      <p:to>
                                        <p:strVal val="solid"/>
                                      </p:to>
                                    </p:set>
                                    <p:set>
                                      <p:cBhvr>
                                        <p:cTn id="9" dur="500" fill="hold"/>
                                        <p:tgtEl>
                                          <p:spTgt spid="13">
                                            <p:txEl>
                                              <p:pRg st="0" end="0"/>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17">
                                            <p:txEl>
                                              <p:pRg st="3" end="3"/>
                                            </p:txEl>
                                          </p:spTgt>
                                        </p:tgtEl>
                                        <p:attrNameLst>
                                          <p:attrName>style.color</p:attrName>
                                        </p:attrNameLst>
                                      </p:cBhvr>
                                      <p:to>
                                        <a:srgbClr val="444A4A"/>
                                      </p:to>
                                    </p:animClr>
                                    <p:animClr clrSpc="rgb" dir="cw">
                                      <p:cBhvr>
                                        <p:cTn id="12" dur="500" fill="hold"/>
                                        <p:tgtEl>
                                          <p:spTgt spid="17">
                                            <p:txEl>
                                              <p:pRg st="3" end="3"/>
                                            </p:txEl>
                                          </p:spTgt>
                                        </p:tgtEl>
                                        <p:attrNameLst>
                                          <p:attrName>fillcolor</p:attrName>
                                        </p:attrNameLst>
                                      </p:cBhvr>
                                      <p:to>
                                        <a:srgbClr val="444A4A"/>
                                      </p:to>
                                    </p:animClr>
                                    <p:set>
                                      <p:cBhvr>
                                        <p:cTn id="13" dur="500" fill="hold"/>
                                        <p:tgtEl>
                                          <p:spTgt spid="17">
                                            <p:txEl>
                                              <p:pRg st="3" end="3"/>
                                            </p:txEl>
                                          </p:spTgt>
                                        </p:tgtEl>
                                        <p:attrNameLst>
                                          <p:attrName>fill.type</p:attrName>
                                        </p:attrNameLst>
                                      </p:cBhvr>
                                      <p:to>
                                        <p:strVal val="solid"/>
                                      </p:to>
                                    </p:set>
                                    <p:set>
                                      <p:cBhvr>
                                        <p:cTn id="14" dur="500" fill="hold"/>
                                        <p:tgtEl>
                                          <p:spTgt spid="17">
                                            <p:txEl>
                                              <p:pRg st="3" end="3"/>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17">
                                            <p:txEl>
                                              <p:pRg st="4" end="4"/>
                                            </p:txEl>
                                          </p:spTgt>
                                        </p:tgtEl>
                                        <p:attrNameLst>
                                          <p:attrName>style.color</p:attrName>
                                        </p:attrNameLst>
                                      </p:cBhvr>
                                      <p:to>
                                        <a:srgbClr val="444A4A"/>
                                      </p:to>
                                    </p:animClr>
                                    <p:animClr clrSpc="rgb" dir="cw">
                                      <p:cBhvr>
                                        <p:cTn id="17" dur="500" fill="hold"/>
                                        <p:tgtEl>
                                          <p:spTgt spid="17">
                                            <p:txEl>
                                              <p:pRg st="4" end="4"/>
                                            </p:txEl>
                                          </p:spTgt>
                                        </p:tgtEl>
                                        <p:attrNameLst>
                                          <p:attrName>fillcolor</p:attrName>
                                        </p:attrNameLst>
                                      </p:cBhvr>
                                      <p:to>
                                        <a:srgbClr val="444A4A"/>
                                      </p:to>
                                    </p:animClr>
                                    <p:set>
                                      <p:cBhvr>
                                        <p:cTn id="18" dur="500" fill="hold"/>
                                        <p:tgtEl>
                                          <p:spTgt spid="17">
                                            <p:txEl>
                                              <p:pRg st="4" end="4"/>
                                            </p:txEl>
                                          </p:spTgt>
                                        </p:tgtEl>
                                        <p:attrNameLst>
                                          <p:attrName>fill.type</p:attrName>
                                        </p:attrNameLst>
                                      </p:cBhvr>
                                      <p:to>
                                        <p:strVal val="solid"/>
                                      </p:to>
                                    </p:set>
                                    <p:set>
                                      <p:cBhvr>
                                        <p:cTn id="19" dur="500" fill="hold"/>
                                        <p:tgtEl>
                                          <p:spTgt spid="17">
                                            <p:txEl>
                                              <p:pRg st="4" end="4"/>
                                            </p:txEl>
                                          </p:spTgt>
                                        </p:tgtEl>
                                        <p:attrNameLst>
                                          <p:attrName>fill.on</p:attrName>
                                        </p:attrNameLst>
                                      </p:cBhvr>
                                      <p:to>
                                        <p:strVal val="true"/>
                                      </p:to>
                                    </p:set>
                                  </p:childTnLst>
                                </p:cTn>
                              </p:par>
                              <p:par>
                                <p:cTn id="20" presetID="19" presetClass="emph" presetSubtype="0" fill="hold" nodeType="withEffect">
                                  <p:stCondLst>
                                    <p:cond delay="0"/>
                                  </p:stCondLst>
                                  <p:childTnLst>
                                    <p:animClr clrSpc="rgb" dir="cw">
                                      <p:cBhvr override="childStyle">
                                        <p:cTn id="21" dur="500" fill="hold"/>
                                        <p:tgtEl>
                                          <p:spTgt spid="17">
                                            <p:txEl>
                                              <p:pRg st="5" end="5"/>
                                            </p:txEl>
                                          </p:spTgt>
                                        </p:tgtEl>
                                        <p:attrNameLst>
                                          <p:attrName>style.color</p:attrName>
                                        </p:attrNameLst>
                                      </p:cBhvr>
                                      <p:to>
                                        <a:srgbClr val="444A4A"/>
                                      </p:to>
                                    </p:animClr>
                                    <p:animClr clrSpc="rgb" dir="cw">
                                      <p:cBhvr>
                                        <p:cTn id="22" dur="500" fill="hold"/>
                                        <p:tgtEl>
                                          <p:spTgt spid="17">
                                            <p:txEl>
                                              <p:pRg st="5" end="5"/>
                                            </p:txEl>
                                          </p:spTgt>
                                        </p:tgtEl>
                                        <p:attrNameLst>
                                          <p:attrName>fillcolor</p:attrName>
                                        </p:attrNameLst>
                                      </p:cBhvr>
                                      <p:to>
                                        <a:srgbClr val="444A4A"/>
                                      </p:to>
                                    </p:animClr>
                                    <p:set>
                                      <p:cBhvr>
                                        <p:cTn id="23" dur="500" fill="hold"/>
                                        <p:tgtEl>
                                          <p:spTgt spid="17">
                                            <p:txEl>
                                              <p:pRg st="5" end="5"/>
                                            </p:txEl>
                                          </p:spTgt>
                                        </p:tgtEl>
                                        <p:attrNameLst>
                                          <p:attrName>fill.type</p:attrName>
                                        </p:attrNameLst>
                                      </p:cBhvr>
                                      <p:to>
                                        <p:strVal val="solid"/>
                                      </p:to>
                                    </p:set>
                                    <p:set>
                                      <p:cBhvr>
                                        <p:cTn id="24" dur="500" fill="hold"/>
                                        <p:tgtEl>
                                          <p:spTgt spid="17">
                                            <p:txEl>
                                              <p:pRg st="5" end="5"/>
                                            </p:txEl>
                                          </p:spTgt>
                                        </p:tgtEl>
                                        <p:attrNameLst>
                                          <p:attrName>fill.on</p:attrName>
                                        </p:attrNameLst>
                                      </p:cBhvr>
                                      <p:to>
                                        <p:strVal val="true"/>
                                      </p:to>
                                    </p:set>
                                  </p:childTnLst>
                                </p:cTn>
                              </p:par>
                              <p:par>
                                <p:cTn id="25" presetID="19" presetClass="emph" presetSubtype="0" fill="hold" nodeType="withEffect">
                                  <p:stCondLst>
                                    <p:cond delay="0"/>
                                  </p:stCondLst>
                                  <p:childTnLst>
                                    <p:animClr clrSpc="rgb" dir="cw">
                                      <p:cBhvr override="childStyle">
                                        <p:cTn id="26" dur="500" fill="hold"/>
                                        <p:tgtEl>
                                          <p:spTgt spid="17">
                                            <p:txEl>
                                              <p:pRg st="6" end="6"/>
                                            </p:txEl>
                                          </p:spTgt>
                                        </p:tgtEl>
                                        <p:attrNameLst>
                                          <p:attrName>style.color</p:attrName>
                                        </p:attrNameLst>
                                      </p:cBhvr>
                                      <p:to>
                                        <a:srgbClr val="444A4A"/>
                                      </p:to>
                                    </p:animClr>
                                    <p:animClr clrSpc="rgb" dir="cw">
                                      <p:cBhvr>
                                        <p:cTn id="27" dur="500" fill="hold"/>
                                        <p:tgtEl>
                                          <p:spTgt spid="17">
                                            <p:txEl>
                                              <p:pRg st="6" end="6"/>
                                            </p:txEl>
                                          </p:spTgt>
                                        </p:tgtEl>
                                        <p:attrNameLst>
                                          <p:attrName>fillcolor</p:attrName>
                                        </p:attrNameLst>
                                      </p:cBhvr>
                                      <p:to>
                                        <a:srgbClr val="444A4A"/>
                                      </p:to>
                                    </p:animClr>
                                    <p:set>
                                      <p:cBhvr>
                                        <p:cTn id="28" dur="500" fill="hold"/>
                                        <p:tgtEl>
                                          <p:spTgt spid="17">
                                            <p:txEl>
                                              <p:pRg st="6" end="6"/>
                                            </p:txEl>
                                          </p:spTgt>
                                        </p:tgtEl>
                                        <p:attrNameLst>
                                          <p:attrName>fill.type</p:attrName>
                                        </p:attrNameLst>
                                      </p:cBhvr>
                                      <p:to>
                                        <p:strVal val="solid"/>
                                      </p:to>
                                    </p:set>
                                    <p:set>
                                      <p:cBhvr>
                                        <p:cTn id="29" dur="500" fill="hold"/>
                                        <p:tgtEl>
                                          <p:spTgt spid="17">
                                            <p:txEl>
                                              <p:pRg st="6" end="6"/>
                                            </p:txEl>
                                          </p:spTgt>
                                        </p:tgtEl>
                                        <p:attrNameLst>
                                          <p:attrName>fill.on</p:attrName>
                                        </p:attrNameLst>
                                      </p:cBhvr>
                                      <p:to>
                                        <p:strVal val="true"/>
                                      </p:to>
                                    </p:set>
                                  </p:childTnLst>
                                </p:cTn>
                              </p:par>
                              <p:par>
                                <p:cTn id="30" presetID="19" presetClass="emph" presetSubtype="0" fill="hold" nodeType="withEffect">
                                  <p:stCondLst>
                                    <p:cond delay="0"/>
                                  </p:stCondLst>
                                  <p:childTnLst>
                                    <p:animClr clrSpc="rgb" dir="cw">
                                      <p:cBhvr override="childStyle">
                                        <p:cTn id="31" dur="500" fill="hold"/>
                                        <p:tgtEl>
                                          <p:spTgt spid="17">
                                            <p:txEl>
                                              <p:pRg st="7" end="7"/>
                                            </p:txEl>
                                          </p:spTgt>
                                        </p:tgtEl>
                                        <p:attrNameLst>
                                          <p:attrName>style.color</p:attrName>
                                        </p:attrNameLst>
                                      </p:cBhvr>
                                      <p:to>
                                        <a:srgbClr val="444A4A"/>
                                      </p:to>
                                    </p:animClr>
                                    <p:animClr clrSpc="rgb" dir="cw">
                                      <p:cBhvr>
                                        <p:cTn id="32" dur="500" fill="hold"/>
                                        <p:tgtEl>
                                          <p:spTgt spid="17">
                                            <p:txEl>
                                              <p:pRg st="7" end="7"/>
                                            </p:txEl>
                                          </p:spTgt>
                                        </p:tgtEl>
                                        <p:attrNameLst>
                                          <p:attrName>fillcolor</p:attrName>
                                        </p:attrNameLst>
                                      </p:cBhvr>
                                      <p:to>
                                        <a:srgbClr val="444A4A"/>
                                      </p:to>
                                    </p:animClr>
                                    <p:set>
                                      <p:cBhvr>
                                        <p:cTn id="33" dur="500" fill="hold"/>
                                        <p:tgtEl>
                                          <p:spTgt spid="17">
                                            <p:txEl>
                                              <p:pRg st="7" end="7"/>
                                            </p:txEl>
                                          </p:spTgt>
                                        </p:tgtEl>
                                        <p:attrNameLst>
                                          <p:attrName>fill.type</p:attrName>
                                        </p:attrNameLst>
                                      </p:cBhvr>
                                      <p:to>
                                        <p:strVal val="solid"/>
                                      </p:to>
                                    </p:set>
                                    <p:set>
                                      <p:cBhvr>
                                        <p:cTn id="34" dur="500" fill="hold"/>
                                        <p:tgtEl>
                                          <p:spTgt spid="17">
                                            <p:txEl>
                                              <p:pRg st="7" end="7"/>
                                            </p:txEl>
                                          </p:spTgt>
                                        </p:tgtEl>
                                        <p:attrNameLst>
                                          <p:attrName>fill.on</p:attrName>
                                        </p:attrNameLst>
                                      </p:cBhvr>
                                      <p:to>
                                        <p:strVal val="true"/>
                                      </p:to>
                                    </p:set>
                                  </p:childTnLst>
                                </p:cTn>
                              </p:par>
                              <p:par>
                                <p:cTn id="35" presetID="19" presetClass="emph" presetSubtype="0" fill="hold" nodeType="withEffect">
                                  <p:stCondLst>
                                    <p:cond delay="0"/>
                                  </p:stCondLst>
                                  <p:childTnLst>
                                    <p:animClr clrSpc="rgb" dir="cw">
                                      <p:cBhvr override="childStyle">
                                        <p:cTn id="36" dur="500" fill="hold"/>
                                        <p:tgtEl>
                                          <p:spTgt spid="17">
                                            <p:txEl>
                                              <p:pRg st="8" end="8"/>
                                            </p:txEl>
                                          </p:spTgt>
                                        </p:tgtEl>
                                        <p:attrNameLst>
                                          <p:attrName>style.color</p:attrName>
                                        </p:attrNameLst>
                                      </p:cBhvr>
                                      <p:to>
                                        <a:srgbClr val="444A4A"/>
                                      </p:to>
                                    </p:animClr>
                                    <p:animClr clrSpc="rgb" dir="cw">
                                      <p:cBhvr>
                                        <p:cTn id="37" dur="500" fill="hold"/>
                                        <p:tgtEl>
                                          <p:spTgt spid="17">
                                            <p:txEl>
                                              <p:pRg st="8" end="8"/>
                                            </p:txEl>
                                          </p:spTgt>
                                        </p:tgtEl>
                                        <p:attrNameLst>
                                          <p:attrName>fillcolor</p:attrName>
                                        </p:attrNameLst>
                                      </p:cBhvr>
                                      <p:to>
                                        <a:srgbClr val="444A4A"/>
                                      </p:to>
                                    </p:animClr>
                                    <p:set>
                                      <p:cBhvr>
                                        <p:cTn id="38" dur="500" fill="hold"/>
                                        <p:tgtEl>
                                          <p:spTgt spid="17">
                                            <p:txEl>
                                              <p:pRg st="8" end="8"/>
                                            </p:txEl>
                                          </p:spTgt>
                                        </p:tgtEl>
                                        <p:attrNameLst>
                                          <p:attrName>fill.type</p:attrName>
                                        </p:attrNameLst>
                                      </p:cBhvr>
                                      <p:to>
                                        <p:strVal val="solid"/>
                                      </p:to>
                                    </p:set>
                                    <p:set>
                                      <p:cBhvr>
                                        <p:cTn id="39" dur="500" fill="hold"/>
                                        <p:tgtEl>
                                          <p:spTgt spid="17">
                                            <p:txEl>
                                              <p:pRg st="8" end="8"/>
                                            </p:txEl>
                                          </p:spTgt>
                                        </p:tgtEl>
                                        <p:attrNameLst>
                                          <p:attrName>fill.on</p:attrName>
                                        </p:attrNameLst>
                                      </p:cBhvr>
                                      <p:to>
                                        <p:strVal val="true"/>
                                      </p:to>
                                    </p:set>
                                  </p:childTnLst>
                                </p:cTn>
                              </p:par>
                              <p:par>
                                <p:cTn id="40" presetID="19" presetClass="emph" presetSubtype="0" fill="hold" nodeType="withEffect">
                                  <p:stCondLst>
                                    <p:cond delay="0"/>
                                  </p:stCondLst>
                                  <p:childTnLst>
                                    <p:animClr clrSpc="rgb" dir="cw">
                                      <p:cBhvr override="childStyle">
                                        <p:cTn id="41" dur="500" fill="hold"/>
                                        <p:tgtEl>
                                          <p:spTgt spid="17">
                                            <p:txEl>
                                              <p:pRg st="9" end="9"/>
                                            </p:txEl>
                                          </p:spTgt>
                                        </p:tgtEl>
                                        <p:attrNameLst>
                                          <p:attrName>style.color</p:attrName>
                                        </p:attrNameLst>
                                      </p:cBhvr>
                                      <p:to>
                                        <a:srgbClr val="444A4A"/>
                                      </p:to>
                                    </p:animClr>
                                    <p:animClr clrSpc="rgb" dir="cw">
                                      <p:cBhvr>
                                        <p:cTn id="42" dur="500" fill="hold"/>
                                        <p:tgtEl>
                                          <p:spTgt spid="17">
                                            <p:txEl>
                                              <p:pRg st="9" end="9"/>
                                            </p:txEl>
                                          </p:spTgt>
                                        </p:tgtEl>
                                        <p:attrNameLst>
                                          <p:attrName>fillcolor</p:attrName>
                                        </p:attrNameLst>
                                      </p:cBhvr>
                                      <p:to>
                                        <a:srgbClr val="444A4A"/>
                                      </p:to>
                                    </p:animClr>
                                    <p:set>
                                      <p:cBhvr>
                                        <p:cTn id="43" dur="500" fill="hold"/>
                                        <p:tgtEl>
                                          <p:spTgt spid="17">
                                            <p:txEl>
                                              <p:pRg st="9" end="9"/>
                                            </p:txEl>
                                          </p:spTgt>
                                        </p:tgtEl>
                                        <p:attrNameLst>
                                          <p:attrName>fill.type</p:attrName>
                                        </p:attrNameLst>
                                      </p:cBhvr>
                                      <p:to>
                                        <p:strVal val="solid"/>
                                      </p:to>
                                    </p:set>
                                    <p:set>
                                      <p:cBhvr>
                                        <p:cTn id="44" dur="500" fill="hold"/>
                                        <p:tgtEl>
                                          <p:spTgt spid="17">
                                            <p:txEl>
                                              <p:pRg st="9" end="9"/>
                                            </p:txEl>
                                          </p:spTgt>
                                        </p:tgtEl>
                                        <p:attrNameLst>
                                          <p:attrName>fill.on</p:attrName>
                                        </p:attrNameLst>
                                      </p:cBhvr>
                                      <p:to>
                                        <p:strVal val="true"/>
                                      </p:to>
                                    </p:set>
                                  </p:childTnLst>
                                </p:cTn>
                              </p:par>
                              <p:par>
                                <p:cTn id="45" presetID="19" presetClass="emph" presetSubtype="0" fill="hold" nodeType="withEffect">
                                  <p:stCondLst>
                                    <p:cond delay="0"/>
                                  </p:stCondLst>
                                  <p:childTnLst>
                                    <p:animClr clrSpc="rgb" dir="cw">
                                      <p:cBhvr override="childStyle">
                                        <p:cTn id="46" dur="500" fill="hold"/>
                                        <p:tgtEl>
                                          <p:spTgt spid="18">
                                            <p:txEl>
                                              <p:pRg st="3" end="3"/>
                                            </p:txEl>
                                          </p:spTgt>
                                        </p:tgtEl>
                                        <p:attrNameLst>
                                          <p:attrName>style.color</p:attrName>
                                        </p:attrNameLst>
                                      </p:cBhvr>
                                      <p:to>
                                        <a:srgbClr val="444A4A"/>
                                      </p:to>
                                    </p:animClr>
                                    <p:animClr clrSpc="rgb" dir="cw">
                                      <p:cBhvr>
                                        <p:cTn id="47" dur="500" fill="hold"/>
                                        <p:tgtEl>
                                          <p:spTgt spid="18">
                                            <p:txEl>
                                              <p:pRg st="3" end="3"/>
                                            </p:txEl>
                                          </p:spTgt>
                                        </p:tgtEl>
                                        <p:attrNameLst>
                                          <p:attrName>fillcolor</p:attrName>
                                        </p:attrNameLst>
                                      </p:cBhvr>
                                      <p:to>
                                        <a:srgbClr val="444A4A"/>
                                      </p:to>
                                    </p:animClr>
                                    <p:set>
                                      <p:cBhvr>
                                        <p:cTn id="48" dur="500" fill="hold"/>
                                        <p:tgtEl>
                                          <p:spTgt spid="18">
                                            <p:txEl>
                                              <p:pRg st="3" end="3"/>
                                            </p:txEl>
                                          </p:spTgt>
                                        </p:tgtEl>
                                        <p:attrNameLst>
                                          <p:attrName>fill.type</p:attrName>
                                        </p:attrNameLst>
                                      </p:cBhvr>
                                      <p:to>
                                        <p:strVal val="solid"/>
                                      </p:to>
                                    </p:set>
                                    <p:set>
                                      <p:cBhvr>
                                        <p:cTn id="49" dur="500" fill="hold"/>
                                        <p:tgtEl>
                                          <p:spTgt spid="18">
                                            <p:txEl>
                                              <p:pRg st="3" end="3"/>
                                            </p:txEl>
                                          </p:spTgt>
                                        </p:tgtEl>
                                        <p:attrNameLst>
                                          <p:attrName>fill.on</p:attrName>
                                        </p:attrNameLst>
                                      </p:cBhvr>
                                      <p:to>
                                        <p:strVal val="true"/>
                                      </p:to>
                                    </p:set>
                                  </p:childTnLst>
                                </p:cTn>
                              </p:par>
                              <p:par>
                                <p:cTn id="50" presetID="19" presetClass="emph" presetSubtype="0" fill="hold" nodeType="withEffect">
                                  <p:stCondLst>
                                    <p:cond delay="0"/>
                                  </p:stCondLst>
                                  <p:childTnLst>
                                    <p:animClr clrSpc="rgb" dir="cw">
                                      <p:cBhvr override="childStyle">
                                        <p:cTn id="51" dur="500" fill="hold"/>
                                        <p:tgtEl>
                                          <p:spTgt spid="18">
                                            <p:txEl>
                                              <p:pRg st="4" end="4"/>
                                            </p:txEl>
                                          </p:spTgt>
                                        </p:tgtEl>
                                        <p:attrNameLst>
                                          <p:attrName>style.color</p:attrName>
                                        </p:attrNameLst>
                                      </p:cBhvr>
                                      <p:to>
                                        <a:srgbClr val="444A4A"/>
                                      </p:to>
                                    </p:animClr>
                                    <p:animClr clrSpc="rgb" dir="cw">
                                      <p:cBhvr>
                                        <p:cTn id="52" dur="500" fill="hold"/>
                                        <p:tgtEl>
                                          <p:spTgt spid="18">
                                            <p:txEl>
                                              <p:pRg st="4" end="4"/>
                                            </p:txEl>
                                          </p:spTgt>
                                        </p:tgtEl>
                                        <p:attrNameLst>
                                          <p:attrName>fillcolor</p:attrName>
                                        </p:attrNameLst>
                                      </p:cBhvr>
                                      <p:to>
                                        <a:srgbClr val="444A4A"/>
                                      </p:to>
                                    </p:animClr>
                                    <p:set>
                                      <p:cBhvr>
                                        <p:cTn id="53" dur="500" fill="hold"/>
                                        <p:tgtEl>
                                          <p:spTgt spid="18">
                                            <p:txEl>
                                              <p:pRg st="4" end="4"/>
                                            </p:txEl>
                                          </p:spTgt>
                                        </p:tgtEl>
                                        <p:attrNameLst>
                                          <p:attrName>fill.type</p:attrName>
                                        </p:attrNameLst>
                                      </p:cBhvr>
                                      <p:to>
                                        <p:strVal val="solid"/>
                                      </p:to>
                                    </p:set>
                                    <p:set>
                                      <p:cBhvr>
                                        <p:cTn id="54" dur="500" fill="hold"/>
                                        <p:tgtEl>
                                          <p:spTgt spid="18">
                                            <p:txEl>
                                              <p:pRg st="4" end="4"/>
                                            </p:txEl>
                                          </p:spTgt>
                                        </p:tgtEl>
                                        <p:attrNameLst>
                                          <p:attrName>fill.on</p:attrName>
                                        </p:attrNameLst>
                                      </p:cBhvr>
                                      <p:to>
                                        <p:strVal val="true"/>
                                      </p:to>
                                    </p:set>
                                  </p:childTnLst>
                                </p:cTn>
                              </p:par>
                              <p:par>
                                <p:cTn id="55" presetID="19" presetClass="emph" presetSubtype="0" fill="hold" nodeType="withEffect">
                                  <p:stCondLst>
                                    <p:cond delay="0"/>
                                  </p:stCondLst>
                                  <p:childTnLst>
                                    <p:animClr clrSpc="rgb" dir="cw">
                                      <p:cBhvr override="childStyle">
                                        <p:cTn id="56" dur="500" fill="hold"/>
                                        <p:tgtEl>
                                          <p:spTgt spid="18">
                                            <p:txEl>
                                              <p:pRg st="5" end="5"/>
                                            </p:txEl>
                                          </p:spTgt>
                                        </p:tgtEl>
                                        <p:attrNameLst>
                                          <p:attrName>style.color</p:attrName>
                                        </p:attrNameLst>
                                      </p:cBhvr>
                                      <p:to>
                                        <a:srgbClr val="444A4A"/>
                                      </p:to>
                                    </p:animClr>
                                    <p:animClr clrSpc="rgb" dir="cw">
                                      <p:cBhvr>
                                        <p:cTn id="57" dur="500" fill="hold"/>
                                        <p:tgtEl>
                                          <p:spTgt spid="18">
                                            <p:txEl>
                                              <p:pRg st="5" end="5"/>
                                            </p:txEl>
                                          </p:spTgt>
                                        </p:tgtEl>
                                        <p:attrNameLst>
                                          <p:attrName>fillcolor</p:attrName>
                                        </p:attrNameLst>
                                      </p:cBhvr>
                                      <p:to>
                                        <a:srgbClr val="444A4A"/>
                                      </p:to>
                                    </p:animClr>
                                    <p:set>
                                      <p:cBhvr>
                                        <p:cTn id="58" dur="500" fill="hold"/>
                                        <p:tgtEl>
                                          <p:spTgt spid="18">
                                            <p:txEl>
                                              <p:pRg st="5" end="5"/>
                                            </p:txEl>
                                          </p:spTgt>
                                        </p:tgtEl>
                                        <p:attrNameLst>
                                          <p:attrName>fill.type</p:attrName>
                                        </p:attrNameLst>
                                      </p:cBhvr>
                                      <p:to>
                                        <p:strVal val="solid"/>
                                      </p:to>
                                    </p:set>
                                    <p:set>
                                      <p:cBhvr>
                                        <p:cTn id="59" dur="500" fill="hold"/>
                                        <p:tgtEl>
                                          <p:spTgt spid="18">
                                            <p:txEl>
                                              <p:pRg st="5" end="5"/>
                                            </p:txEl>
                                          </p:spTgt>
                                        </p:tgtEl>
                                        <p:attrNameLst>
                                          <p:attrName>fill.on</p:attrName>
                                        </p:attrNameLst>
                                      </p:cBhvr>
                                      <p:to>
                                        <p:strVal val="true"/>
                                      </p:to>
                                    </p:set>
                                  </p:childTnLst>
                                </p:cTn>
                              </p:par>
                              <p:par>
                                <p:cTn id="60" presetID="19" presetClass="emph" presetSubtype="0" fill="hold" nodeType="withEffect">
                                  <p:stCondLst>
                                    <p:cond delay="0"/>
                                  </p:stCondLst>
                                  <p:childTnLst>
                                    <p:animClr clrSpc="rgb" dir="cw">
                                      <p:cBhvr override="childStyle">
                                        <p:cTn id="61" dur="500" fill="hold"/>
                                        <p:tgtEl>
                                          <p:spTgt spid="18">
                                            <p:txEl>
                                              <p:pRg st="7" end="7"/>
                                            </p:txEl>
                                          </p:spTgt>
                                        </p:tgtEl>
                                        <p:attrNameLst>
                                          <p:attrName>style.color</p:attrName>
                                        </p:attrNameLst>
                                      </p:cBhvr>
                                      <p:to>
                                        <a:srgbClr val="444A4A"/>
                                      </p:to>
                                    </p:animClr>
                                    <p:animClr clrSpc="rgb" dir="cw">
                                      <p:cBhvr>
                                        <p:cTn id="62" dur="500" fill="hold"/>
                                        <p:tgtEl>
                                          <p:spTgt spid="18">
                                            <p:txEl>
                                              <p:pRg st="7" end="7"/>
                                            </p:txEl>
                                          </p:spTgt>
                                        </p:tgtEl>
                                        <p:attrNameLst>
                                          <p:attrName>fillcolor</p:attrName>
                                        </p:attrNameLst>
                                      </p:cBhvr>
                                      <p:to>
                                        <a:srgbClr val="444A4A"/>
                                      </p:to>
                                    </p:animClr>
                                    <p:set>
                                      <p:cBhvr>
                                        <p:cTn id="63" dur="500" fill="hold"/>
                                        <p:tgtEl>
                                          <p:spTgt spid="18">
                                            <p:txEl>
                                              <p:pRg st="7" end="7"/>
                                            </p:txEl>
                                          </p:spTgt>
                                        </p:tgtEl>
                                        <p:attrNameLst>
                                          <p:attrName>fill.type</p:attrName>
                                        </p:attrNameLst>
                                      </p:cBhvr>
                                      <p:to>
                                        <p:strVal val="solid"/>
                                      </p:to>
                                    </p:set>
                                    <p:set>
                                      <p:cBhvr>
                                        <p:cTn id="64" dur="500" fill="hold"/>
                                        <p:tgtEl>
                                          <p:spTgt spid="18">
                                            <p:txEl>
                                              <p:pRg st="7" end="7"/>
                                            </p:txEl>
                                          </p:spTgt>
                                        </p:tgtEl>
                                        <p:attrNameLst>
                                          <p:attrName>fill.on</p:attrName>
                                        </p:attrNameLst>
                                      </p:cBhvr>
                                      <p:to>
                                        <p:strVal val="true"/>
                                      </p:to>
                                    </p:set>
                                  </p:childTnLst>
                                </p:cTn>
                              </p:par>
                              <p:par>
                                <p:cTn id="65" presetID="19" presetClass="emph" presetSubtype="0" fill="hold" nodeType="withEffect">
                                  <p:stCondLst>
                                    <p:cond delay="0"/>
                                  </p:stCondLst>
                                  <p:childTnLst>
                                    <p:animClr clrSpc="rgb" dir="cw">
                                      <p:cBhvr override="childStyle">
                                        <p:cTn id="66" dur="500" fill="hold"/>
                                        <p:tgtEl>
                                          <p:spTgt spid="18">
                                            <p:txEl>
                                              <p:pRg st="6" end="6"/>
                                            </p:txEl>
                                          </p:spTgt>
                                        </p:tgtEl>
                                        <p:attrNameLst>
                                          <p:attrName>style.color</p:attrName>
                                        </p:attrNameLst>
                                      </p:cBhvr>
                                      <p:to>
                                        <a:srgbClr val="444A4A"/>
                                      </p:to>
                                    </p:animClr>
                                    <p:animClr clrSpc="rgb" dir="cw">
                                      <p:cBhvr>
                                        <p:cTn id="67" dur="500" fill="hold"/>
                                        <p:tgtEl>
                                          <p:spTgt spid="18">
                                            <p:txEl>
                                              <p:pRg st="6" end="6"/>
                                            </p:txEl>
                                          </p:spTgt>
                                        </p:tgtEl>
                                        <p:attrNameLst>
                                          <p:attrName>fillcolor</p:attrName>
                                        </p:attrNameLst>
                                      </p:cBhvr>
                                      <p:to>
                                        <a:srgbClr val="444A4A"/>
                                      </p:to>
                                    </p:animClr>
                                    <p:set>
                                      <p:cBhvr>
                                        <p:cTn id="68" dur="500" fill="hold"/>
                                        <p:tgtEl>
                                          <p:spTgt spid="18">
                                            <p:txEl>
                                              <p:pRg st="6" end="6"/>
                                            </p:txEl>
                                          </p:spTgt>
                                        </p:tgtEl>
                                        <p:attrNameLst>
                                          <p:attrName>fill.type</p:attrName>
                                        </p:attrNameLst>
                                      </p:cBhvr>
                                      <p:to>
                                        <p:strVal val="solid"/>
                                      </p:to>
                                    </p:set>
                                    <p:set>
                                      <p:cBhvr>
                                        <p:cTn id="69" dur="500" fill="hold"/>
                                        <p:tgtEl>
                                          <p:spTgt spid="18">
                                            <p:txEl>
                                              <p:pRg st="6" end="6"/>
                                            </p:txEl>
                                          </p:spTgt>
                                        </p:tgtEl>
                                        <p:attrNameLst>
                                          <p:attrName>fill.on</p:attrName>
                                        </p:attrNameLst>
                                      </p:cBhvr>
                                      <p:to>
                                        <p:strVal val="true"/>
                                      </p:to>
                                    </p:set>
                                  </p:childTnLst>
                                </p:cTn>
                              </p:par>
                              <p:par>
                                <p:cTn id="70" presetID="19" presetClass="emph" presetSubtype="0" fill="hold" nodeType="withEffect">
                                  <p:stCondLst>
                                    <p:cond delay="0"/>
                                  </p:stCondLst>
                                  <p:childTnLst>
                                    <p:animClr clrSpc="rgb" dir="cw">
                                      <p:cBhvr override="childStyle">
                                        <p:cTn id="71" dur="500" fill="hold"/>
                                        <p:tgtEl>
                                          <p:spTgt spid="18">
                                            <p:txEl>
                                              <p:pRg st="8" end="8"/>
                                            </p:txEl>
                                          </p:spTgt>
                                        </p:tgtEl>
                                        <p:attrNameLst>
                                          <p:attrName>style.color</p:attrName>
                                        </p:attrNameLst>
                                      </p:cBhvr>
                                      <p:to>
                                        <a:srgbClr val="444A4A"/>
                                      </p:to>
                                    </p:animClr>
                                    <p:animClr clrSpc="rgb" dir="cw">
                                      <p:cBhvr>
                                        <p:cTn id="72" dur="500" fill="hold"/>
                                        <p:tgtEl>
                                          <p:spTgt spid="18">
                                            <p:txEl>
                                              <p:pRg st="8" end="8"/>
                                            </p:txEl>
                                          </p:spTgt>
                                        </p:tgtEl>
                                        <p:attrNameLst>
                                          <p:attrName>fillcolor</p:attrName>
                                        </p:attrNameLst>
                                      </p:cBhvr>
                                      <p:to>
                                        <a:srgbClr val="444A4A"/>
                                      </p:to>
                                    </p:animClr>
                                    <p:set>
                                      <p:cBhvr>
                                        <p:cTn id="73" dur="500" fill="hold"/>
                                        <p:tgtEl>
                                          <p:spTgt spid="18">
                                            <p:txEl>
                                              <p:pRg st="8" end="8"/>
                                            </p:txEl>
                                          </p:spTgt>
                                        </p:tgtEl>
                                        <p:attrNameLst>
                                          <p:attrName>fill.type</p:attrName>
                                        </p:attrNameLst>
                                      </p:cBhvr>
                                      <p:to>
                                        <p:strVal val="solid"/>
                                      </p:to>
                                    </p:set>
                                    <p:set>
                                      <p:cBhvr>
                                        <p:cTn id="74" dur="500" fill="hold"/>
                                        <p:tgtEl>
                                          <p:spTgt spid="18">
                                            <p:txEl>
                                              <p:pRg st="8" end="8"/>
                                            </p:txEl>
                                          </p:spTgt>
                                        </p:tgtEl>
                                        <p:attrNameLst>
                                          <p:attrName>fill.on</p:attrName>
                                        </p:attrNameLst>
                                      </p:cBhvr>
                                      <p:to>
                                        <p:strVal val="true"/>
                                      </p:to>
                                    </p:set>
                                  </p:childTnLst>
                                </p:cTn>
                              </p:par>
                              <p:par>
                                <p:cTn id="75" presetID="19" presetClass="emph" presetSubtype="0" fill="hold" nodeType="withEffect">
                                  <p:stCondLst>
                                    <p:cond delay="0"/>
                                  </p:stCondLst>
                                  <p:childTnLst>
                                    <p:animClr clrSpc="rgb" dir="cw">
                                      <p:cBhvr override="childStyle">
                                        <p:cTn id="76" dur="500" fill="hold"/>
                                        <p:tgtEl>
                                          <p:spTgt spid="18">
                                            <p:txEl>
                                              <p:pRg st="9" end="9"/>
                                            </p:txEl>
                                          </p:spTgt>
                                        </p:tgtEl>
                                        <p:attrNameLst>
                                          <p:attrName>style.color</p:attrName>
                                        </p:attrNameLst>
                                      </p:cBhvr>
                                      <p:to>
                                        <a:srgbClr val="444A4A"/>
                                      </p:to>
                                    </p:animClr>
                                    <p:animClr clrSpc="rgb" dir="cw">
                                      <p:cBhvr>
                                        <p:cTn id="77" dur="500" fill="hold"/>
                                        <p:tgtEl>
                                          <p:spTgt spid="18">
                                            <p:txEl>
                                              <p:pRg st="9" end="9"/>
                                            </p:txEl>
                                          </p:spTgt>
                                        </p:tgtEl>
                                        <p:attrNameLst>
                                          <p:attrName>fillcolor</p:attrName>
                                        </p:attrNameLst>
                                      </p:cBhvr>
                                      <p:to>
                                        <a:srgbClr val="444A4A"/>
                                      </p:to>
                                    </p:animClr>
                                    <p:set>
                                      <p:cBhvr>
                                        <p:cTn id="78" dur="500" fill="hold"/>
                                        <p:tgtEl>
                                          <p:spTgt spid="18">
                                            <p:txEl>
                                              <p:pRg st="9" end="9"/>
                                            </p:txEl>
                                          </p:spTgt>
                                        </p:tgtEl>
                                        <p:attrNameLst>
                                          <p:attrName>fill.type</p:attrName>
                                        </p:attrNameLst>
                                      </p:cBhvr>
                                      <p:to>
                                        <p:strVal val="solid"/>
                                      </p:to>
                                    </p:set>
                                    <p:set>
                                      <p:cBhvr>
                                        <p:cTn id="79" dur="500" fill="hold"/>
                                        <p:tgtEl>
                                          <p:spTgt spid="18">
                                            <p:txEl>
                                              <p:pRg st="9" end="9"/>
                                            </p:txEl>
                                          </p:spTgt>
                                        </p:tgtEl>
                                        <p:attrNameLst>
                                          <p:attrName>fill.on</p:attrName>
                                        </p:attrNameLst>
                                      </p:cBhvr>
                                      <p:to>
                                        <p:strVal val="true"/>
                                      </p:to>
                                    </p:set>
                                  </p:childTnLst>
                                </p:cTn>
                              </p:par>
                              <p:par>
                                <p:cTn id="80" presetID="1" presetClass="emph" presetSubtype="2" fill="hold" nodeType="withEffect">
                                  <p:stCondLst>
                                    <p:cond delay="0"/>
                                  </p:stCondLst>
                                  <p:childTnLst>
                                    <p:animClr clrSpc="rgb" dir="cw">
                                      <p:cBhvr>
                                        <p:cTn id="81" dur="500" fill="hold"/>
                                        <p:tgtEl>
                                          <p:spTgt spid="14"/>
                                        </p:tgtEl>
                                        <p:attrNameLst>
                                          <p:attrName>fillcolor</p:attrName>
                                        </p:attrNameLst>
                                      </p:cBhvr>
                                      <p:to>
                                        <a:srgbClr val="E7E6E6"/>
                                      </p:to>
                                    </p:animClr>
                                    <p:set>
                                      <p:cBhvr>
                                        <p:cTn id="82" dur="500" fill="hold"/>
                                        <p:tgtEl>
                                          <p:spTgt spid="14"/>
                                        </p:tgtEl>
                                        <p:attrNameLst>
                                          <p:attrName>fill.type</p:attrName>
                                        </p:attrNameLst>
                                      </p:cBhvr>
                                      <p:to>
                                        <p:strVal val="solid"/>
                                      </p:to>
                                    </p:set>
                                    <p:set>
                                      <p:cBhvr>
                                        <p:cTn id="83" dur="500" fill="hold"/>
                                        <p:tgtEl>
                                          <p:spTgt spid="14"/>
                                        </p:tgtEl>
                                        <p:attrNameLst>
                                          <p:attrName>fill.on</p:attrName>
                                        </p:attrNameLst>
                                      </p:cBhvr>
                                      <p:to>
                                        <p:strVal val="true"/>
                                      </p:to>
                                    </p:set>
                                  </p:childTnLst>
                                </p:cTn>
                              </p:par>
                              <p:par>
                                <p:cTn id="84" presetID="1" presetClass="emph" presetSubtype="2" fill="hold" nodeType="withEffect">
                                  <p:stCondLst>
                                    <p:cond delay="0"/>
                                  </p:stCondLst>
                                  <p:childTnLst>
                                    <p:animClr clrSpc="rgb" dir="cw">
                                      <p:cBhvr>
                                        <p:cTn id="85" dur="500" fill="hold"/>
                                        <p:tgtEl>
                                          <p:spTgt spid="16"/>
                                        </p:tgtEl>
                                        <p:attrNameLst>
                                          <p:attrName>fillcolor</p:attrName>
                                        </p:attrNameLst>
                                      </p:cBhvr>
                                      <p:to>
                                        <a:srgbClr val="E7E6E6"/>
                                      </p:to>
                                    </p:animClr>
                                    <p:set>
                                      <p:cBhvr>
                                        <p:cTn id="86" dur="500" fill="hold"/>
                                        <p:tgtEl>
                                          <p:spTgt spid="16"/>
                                        </p:tgtEl>
                                        <p:attrNameLst>
                                          <p:attrName>fill.type</p:attrName>
                                        </p:attrNameLst>
                                      </p:cBhvr>
                                      <p:to>
                                        <p:strVal val="solid"/>
                                      </p:to>
                                    </p:set>
                                    <p:set>
                                      <p:cBhvr>
                                        <p:cTn id="87" dur="500" fill="hold"/>
                                        <p:tgtEl>
                                          <p:spTgt spid="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s-ES_tradnl" smtClean="0"/>
              <a:t>50</a:t>
            </a:fld>
            <a:endParaRPr lang="es-ES_tradnl"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pic>
        <p:nvPicPr>
          <p:cNvPr id="3" name="Picture 2" descr="Graphical user interface, text, application  Description automatically generated">
            <a:extLst>
              <a:ext uri="{FF2B5EF4-FFF2-40B4-BE49-F238E27FC236}">
                <a16:creationId xmlns:a16="http://schemas.microsoft.com/office/drawing/2014/main" id="{0F198E29-723E-3B47-913A-7B241DD84C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2934" y="517160"/>
            <a:ext cx="9706132" cy="5823679"/>
          </a:xfrm>
          <a:prstGeom prst="rect">
            <a:avLst/>
          </a:prstGeom>
        </p:spPr>
      </p:pic>
    </p:spTree>
    <p:extLst>
      <p:ext uri="{BB962C8B-B14F-4D97-AF65-F5344CB8AC3E}">
        <p14:creationId xmlns:p14="http://schemas.microsoft.com/office/powerpoint/2010/main" val="35847795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233680" y="-257047"/>
            <a:ext cx="8504092" cy="1009650"/>
          </a:xfrm>
        </p:spPr>
        <p:txBody>
          <a:bodyPr>
            <a:noAutofit/>
          </a:bodyPr>
          <a:lstStyle/>
          <a:p>
            <a:r>
              <a:rPr lang="es-ES_tradnl"/>
              <a:t>Pasaporte SOCIAL STYLE</a:t>
            </a:r>
            <a:endParaRPr lang="es-ES_tradnl" dirty="0"/>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noAutofit/>
          </a:bodyPr>
          <a:lstStyle/>
          <a:p>
            <a:fld id="{1B1CF60C-C85D-47C0-8597-E3BF95F18FA3}" type="slidenum">
              <a:rPr lang="es-ES_tradnl" smtClean="0"/>
              <a:t>51</a:t>
            </a:fld>
            <a:endParaRPr lang="es-ES_tradnl"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pic>
        <p:nvPicPr>
          <p:cNvPr id="9" name="Picture 8" descr="A screenshot of a computer&#10;&#10;Description automatically generated with medium confidence">
            <a:extLst>
              <a:ext uri="{FF2B5EF4-FFF2-40B4-BE49-F238E27FC236}">
                <a16:creationId xmlns:a16="http://schemas.microsoft.com/office/drawing/2014/main" id="{B80748E1-9FD4-6DEF-30CD-ECC87DF09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2196" y="935972"/>
            <a:ext cx="4394288" cy="5502928"/>
          </a:xfrm>
          <a:prstGeom prst="rect">
            <a:avLst/>
          </a:prstGeom>
        </p:spPr>
      </p:pic>
    </p:spTree>
    <p:extLst>
      <p:ext uri="{BB962C8B-B14F-4D97-AF65-F5344CB8AC3E}">
        <p14:creationId xmlns:p14="http://schemas.microsoft.com/office/powerpoint/2010/main" val="2116714512"/>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D52EC35-CB36-4E8C-8F3A-5171944A89A8}"/>
              </a:ext>
            </a:extLst>
          </p:cNvPr>
          <p:cNvSpPr>
            <a:spLocks noGrp="1"/>
          </p:cNvSpPr>
          <p:nvPr>
            <p:ph type="ftr" sz="quarter" idx="13"/>
          </p:nvPr>
        </p:nvSpPr>
        <p:spPr/>
        <p:txBody>
          <a:bodyPr wrap="square"/>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
        <p:nvSpPr>
          <p:cNvPr id="3" name="Slide Number Placeholder 3">
            <a:extLst>
              <a:ext uri="{FF2B5EF4-FFF2-40B4-BE49-F238E27FC236}">
                <a16:creationId xmlns:a16="http://schemas.microsoft.com/office/drawing/2014/main" id="{1164AEC5-F3A9-4DFA-A753-40671E92709F}"/>
              </a:ext>
            </a:extLst>
          </p:cNvPr>
          <p:cNvSpPr txBox="1">
            <a:spLocks/>
          </p:cNvSpPr>
          <p:nvPr/>
        </p:nvSpPr>
        <p:spPr>
          <a:xfrm>
            <a:off x="9220200" y="6438900"/>
            <a:ext cx="2743200" cy="282575"/>
          </a:xfrm>
          <a:prstGeom prst="rect">
            <a:avLst/>
          </a:prstGeom>
        </p:spPr>
        <p:txBody>
          <a:bodyPr wrap="square"/>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ES_tradnl" sz="1000" smtClean="0">
                <a:solidFill>
                  <a:srgbClr val="898989"/>
                </a:solidFill>
              </a:rPr>
              <a:pPr algn="r"/>
              <a:t>52</a:t>
            </a:fld>
            <a:endParaRPr lang="es-ES_tradnl" sz="1000" dirty="0">
              <a:solidFill>
                <a:srgbClr val="898989"/>
              </a:solidFill>
            </a:endParaRPr>
          </a:p>
        </p:txBody>
      </p:sp>
    </p:spTree>
    <p:extLst>
      <p:ext uri="{BB962C8B-B14F-4D97-AF65-F5344CB8AC3E}">
        <p14:creationId xmlns:p14="http://schemas.microsoft.com/office/powerpoint/2010/main" val="716123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F957FC-ECD9-424C-AA64-399C9F9A6F7F}"/>
              </a:ext>
            </a:extLst>
          </p:cNvPr>
          <p:cNvSpPr>
            <a:spLocks noGrp="1"/>
          </p:cNvSpPr>
          <p:nvPr>
            <p:ph type="title"/>
          </p:nvPr>
        </p:nvSpPr>
        <p:spPr/>
        <p:txBody>
          <a:bodyPr wrap="square">
            <a:noAutofit/>
          </a:bodyPr>
          <a:lstStyle/>
          <a:p>
            <a:r>
              <a:rPr lang="es-ES_tradnl"/>
              <a:t>Ejercicios opcionales</a:t>
            </a:r>
            <a:endParaRPr lang="es-ES_tradnl" dirty="0"/>
          </a:p>
        </p:txBody>
      </p:sp>
      <p:sp>
        <p:nvSpPr>
          <p:cNvPr id="6" name="Text Placeholder 5">
            <a:extLst>
              <a:ext uri="{FF2B5EF4-FFF2-40B4-BE49-F238E27FC236}">
                <a16:creationId xmlns:a16="http://schemas.microsoft.com/office/drawing/2014/main" id="{38A07205-284B-4A28-91EE-383E3F66B016}"/>
              </a:ext>
            </a:extLst>
          </p:cNvPr>
          <p:cNvSpPr>
            <a:spLocks noGrp="1"/>
          </p:cNvSpPr>
          <p:nvPr>
            <p:ph type="body" idx="1"/>
          </p:nvPr>
        </p:nvSpPr>
        <p:spPr/>
        <p:txBody>
          <a:bodyPr wrap="square">
            <a:noAutofit/>
          </a:bodyPr>
          <a:lstStyle/>
          <a:p>
            <a:pPr marL="0" indent="0">
              <a:buNone/>
              <a:defRPr sz="2400"/>
            </a:pPr>
            <a:r>
              <a:rPr lang="es-ES_tradnl"/>
              <a:t>Seleccione los ejercicios opcionales según sus necesidades de formación y el tiempo disponible.</a:t>
            </a:r>
          </a:p>
          <a:p>
            <a:pPr marL="0" indent="0">
              <a:buNone/>
            </a:pPr>
            <a:endParaRPr lang="es-ES_tradnl" dirty="0">
              <a:solidFill>
                <a:srgbClr val="0C4176"/>
              </a:solidFill>
              <a:cs typeface="Arial" charset="0"/>
            </a:endParaRPr>
          </a:p>
        </p:txBody>
      </p:sp>
      <p:sp>
        <p:nvSpPr>
          <p:cNvPr id="4" name="Footer Placeholder 1">
            <a:extLst>
              <a:ext uri="{FF2B5EF4-FFF2-40B4-BE49-F238E27FC236}">
                <a16:creationId xmlns:a16="http://schemas.microsoft.com/office/drawing/2014/main" id="{8690ABE3-D163-4468-A837-159475C3E2E1}"/>
              </a:ext>
            </a:extLst>
          </p:cNvPr>
          <p:cNvSpPr>
            <a:spLocks noGrp="1"/>
          </p:cNvSpPr>
          <p:nvPr>
            <p:ph type="ftr" sz="quarter" idx="13"/>
          </p:nvPr>
        </p:nvSpPr>
        <p:spPr>
          <a:xfrm>
            <a:off x="228600" y="6438900"/>
            <a:ext cx="7924800" cy="282575"/>
          </a:xfrm>
        </p:spPr>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
        <p:nvSpPr>
          <p:cNvPr id="7" name="Slide Number Placeholder 2">
            <a:extLst>
              <a:ext uri="{FF2B5EF4-FFF2-40B4-BE49-F238E27FC236}">
                <a16:creationId xmlns:a16="http://schemas.microsoft.com/office/drawing/2014/main" id="{49E01C47-E385-47B2-A69A-462EAC409A6C}"/>
              </a:ext>
            </a:extLst>
          </p:cNvPr>
          <p:cNvSpPr txBox="1">
            <a:spLocks/>
          </p:cNvSpPr>
          <p:nvPr/>
        </p:nvSpPr>
        <p:spPr>
          <a:xfrm>
            <a:off x="9220200" y="6438900"/>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ES_tradnl" sz="1000" smtClean="0">
                <a:solidFill>
                  <a:srgbClr val="898989"/>
                </a:solidFill>
              </a:rPr>
              <a:pPr algn="r"/>
              <a:t>53</a:t>
            </a:fld>
            <a:endParaRPr lang="es-ES_tradnl" sz="1000" dirty="0">
              <a:solidFill>
                <a:srgbClr val="898989"/>
              </a:solidFill>
            </a:endParaRPr>
          </a:p>
        </p:txBody>
      </p:sp>
    </p:spTree>
    <p:extLst>
      <p:ext uri="{BB962C8B-B14F-4D97-AF65-F5344CB8AC3E}">
        <p14:creationId xmlns:p14="http://schemas.microsoft.com/office/powerpoint/2010/main" val="13454610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oup of people in a meeting  Description automatically generated">
            <a:extLst>
              <a:ext uri="{FF2B5EF4-FFF2-40B4-BE49-F238E27FC236}">
                <a16:creationId xmlns:a16="http://schemas.microsoft.com/office/drawing/2014/main" id="{9C8B7A8D-BA18-4118-998B-25AADDE27EAB}"/>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1429094" y="380694"/>
            <a:ext cx="4971706" cy="579722"/>
          </a:xfrm>
        </p:spPr>
        <p:txBody>
          <a:bodyPr wrap="square">
            <a:noAutofit/>
          </a:bodyPr>
          <a:lstStyle/>
          <a:p>
            <a:pPr algn="ctr"/>
            <a:r>
              <a:rPr lang="es-ES_tradnl" dirty="0"/>
              <a:t>Relaciones potencialmente tóxicas</a:t>
            </a: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es-ES_tradnl"/>
              <a:t> </a:t>
            </a:r>
            <a:endParaRPr lang="es-ES_tradnl"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s-ES_tradnl" smtClean="0"/>
              <a:t>54</a:t>
            </a:fld>
            <a:endParaRPr lang="es-ES_tradnl"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3"/>
          </p:nvPr>
        </p:nvSpPr>
        <p:spPr/>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2699285" y="1022025"/>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a:t>Controla</a:t>
            </a:r>
            <a:endParaRPr lang="es-ES_tradnl"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2181802" y="6012584"/>
            <a:ext cx="3469698" cy="426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dirty="0"/>
              <a:t>Demuestra emociones</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57707" y="3483935"/>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ES_tradnl"/>
              <a:t>Pregunta</a:t>
            </a:r>
            <a:endParaRPr lang="es-ES_tradnl" dirty="0"/>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6394352" y="3516172"/>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ES_tradnl"/>
              <a:t>Dice</a:t>
            </a:r>
            <a:endParaRPr lang="es-ES_tradnl" dirty="0"/>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871880" y="1934999"/>
            <a:ext cx="2604604"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es-ES_tradnl" dirty="0"/>
              <a:t>Analítico</a:t>
            </a:r>
            <a:br>
              <a:rPr lang="es-ES_tradnl" dirty="0">
                <a:solidFill>
                  <a:schemeClr val="tx2"/>
                </a:solidFill>
                <a:latin typeface="Arial Black" panose="020B0A04020102020204" pitchFamily="34" charset="0"/>
              </a:rPr>
            </a:br>
            <a:endParaRPr lang="es-ES_tradnl" dirty="0">
              <a:solidFill>
                <a:schemeClr val="tx2"/>
              </a:solidFill>
              <a:latin typeface="Arial Black" panose="020B0A04020102020204" pitchFamily="34" charset="0"/>
            </a:endParaRPr>
          </a:p>
          <a:p>
            <a:pPr algn="r">
              <a:lnSpc>
                <a:spcPct val="85000"/>
              </a:lnSpc>
              <a:defRPr>
                <a:solidFill>
                  <a:schemeClr val="tx2"/>
                </a:solidFill>
              </a:defRPr>
            </a:pPr>
            <a:r>
              <a:rPr lang="es-ES_tradnl" dirty="0"/>
              <a:t>Ritmo más pausado</a:t>
            </a:r>
          </a:p>
          <a:p>
            <a:pPr algn="r">
              <a:lnSpc>
                <a:spcPct val="85000"/>
              </a:lnSpc>
              <a:defRPr>
                <a:solidFill>
                  <a:schemeClr val="tx2"/>
                </a:solidFill>
              </a:defRPr>
            </a:pPr>
            <a:r>
              <a:rPr lang="es-ES_tradnl" dirty="0"/>
              <a:t>Se centra en los detalles</a:t>
            </a:r>
          </a:p>
          <a:p>
            <a:pPr algn="r">
              <a:lnSpc>
                <a:spcPct val="85000"/>
              </a:lnSpc>
              <a:defRPr>
                <a:solidFill>
                  <a:schemeClr val="tx2"/>
                </a:solidFill>
              </a:defRPr>
            </a:pPr>
            <a:r>
              <a:rPr lang="es-ES_tradnl" dirty="0"/>
              <a:t>Enfoque serio y formal</a:t>
            </a:r>
          </a:p>
          <a:p>
            <a:pPr algn="r">
              <a:lnSpc>
                <a:spcPct val="85000"/>
              </a:lnSpc>
              <a:defRPr sz="1600">
                <a:solidFill>
                  <a:schemeClr val="tx2"/>
                </a:solidFill>
              </a:defRPr>
            </a:pPr>
            <a:r>
              <a:rPr lang="es-ES_tradnl" dirty="0"/>
              <a:t>  </a:t>
            </a:r>
          </a:p>
          <a:p>
            <a:pPr>
              <a:lnSpc>
                <a:spcPct val="85000"/>
              </a:lnSpc>
            </a:pPr>
            <a:endParaRPr lang="es-ES_tradnl" sz="14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1510442" y="128784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ES_tradnl"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ES_tradnl"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ES_tradnl"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ES_tradnl"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87110" y="4201687"/>
            <a:ext cx="29186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es-ES_tradnl" dirty="0"/>
              <a:t>Afable</a:t>
            </a:r>
          </a:p>
          <a:p>
            <a:pPr algn="r">
              <a:lnSpc>
                <a:spcPct val="85000"/>
              </a:lnSpc>
            </a:pPr>
            <a:endParaRPr lang="es-ES_tradnl" dirty="0">
              <a:solidFill>
                <a:schemeClr val="tx2"/>
              </a:solidFill>
              <a:latin typeface="Arial Black" panose="020B0A04020102020204" pitchFamily="34" charset="0"/>
            </a:endParaRPr>
          </a:p>
          <a:p>
            <a:pPr algn="r">
              <a:lnSpc>
                <a:spcPct val="85000"/>
              </a:lnSpc>
              <a:defRPr>
                <a:solidFill>
                  <a:schemeClr val="tx2"/>
                </a:solidFill>
              </a:defRPr>
            </a:pPr>
            <a:r>
              <a:rPr lang="es-ES_tradnl" dirty="0"/>
              <a:t>Ritmo más pausado</a:t>
            </a:r>
          </a:p>
          <a:p>
            <a:pPr algn="r">
              <a:lnSpc>
                <a:spcPct val="85000"/>
              </a:lnSpc>
              <a:defRPr>
                <a:solidFill>
                  <a:schemeClr val="tx2"/>
                </a:solidFill>
              </a:defRPr>
            </a:pPr>
            <a:r>
              <a:rPr lang="es-ES_tradnl" dirty="0"/>
              <a:t>Se centra en las relaciones</a:t>
            </a:r>
          </a:p>
          <a:p>
            <a:pPr algn="r">
              <a:lnSpc>
                <a:spcPct val="85000"/>
              </a:lnSpc>
              <a:defRPr>
                <a:solidFill>
                  <a:schemeClr val="tx2"/>
                </a:solidFill>
              </a:defRPr>
            </a:pPr>
            <a:r>
              <a:rPr lang="es-ES_tradnl" dirty="0"/>
              <a:t>Enfoque casual e informal</a:t>
            </a:r>
          </a:p>
          <a:p>
            <a:pPr>
              <a:lnSpc>
                <a:spcPct val="85000"/>
              </a:lnSpc>
            </a:pPr>
            <a:endParaRPr lang="es-ES_tradnl" sz="1400"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4354918" y="1942493"/>
            <a:ext cx="2711833"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es-ES_tradnl" dirty="0"/>
              <a:t>Motivador</a:t>
            </a:r>
          </a:p>
          <a:p>
            <a:pPr>
              <a:lnSpc>
                <a:spcPct val="85000"/>
              </a:lnSpc>
            </a:pPr>
            <a:endParaRPr lang="es-ES_tradnl" dirty="0">
              <a:solidFill>
                <a:schemeClr val="tx2"/>
              </a:solidFill>
              <a:latin typeface="Arial Black" panose="020B0A04020102020204" pitchFamily="34" charset="0"/>
            </a:endParaRPr>
          </a:p>
          <a:p>
            <a:pPr>
              <a:lnSpc>
                <a:spcPct val="85000"/>
              </a:lnSpc>
              <a:defRPr>
                <a:solidFill>
                  <a:schemeClr val="tx2"/>
                </a:solidFill>
              </a:defRPr>
            </a:pPr>
            <a:r>
              <a:rPr lang="es-ES_tradnl" dirty="0"/>
              <a:t>Ritmo más acelerado</a:t>
            </a:r>
          </a:p>
          <a:p>
            <a:pPr>
              <a:lnSpc>
                <a:spcPct val="85000"/>
              </a:lnSpc>
              <a:defRPr>
                <a:solidFill>
                  <a:schemeClr val="tx2"/>
                </a:solidFill>
              </a:defRPr>
            </a:pPr>
            <a:r>
              <a:rPr lang="es-ES_tradnl" dirty="0"/>
              <a:t>Se centra en los objetivos</a:t>
            </a:r>
          </a:p>
          <a:p>
            <a:pPr>
              <a:lnSpc>
                <a:spcPct val="85000"/>
              </a:lnSpc>
              <a:defRPr>
                <a:solidFill>
                  <a:schemeClr val="tx2"/>
                </a:solidFill>
              </a:defRPr>
            </a:pPr>
            <a:r>
              <a:rPr lang="es-ES_tradnl" dirty="0"/>
              <a:t>Enfoque serio y formal</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4354917" y="4238902"/>
            <a:ext cx="3247491"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es-ES_tradnl" dirty="0"/>
              <a:t>Expresivo</a:t>
            </a:r>
          </a:p>
          <a:p>
            <a:pPr>
              <a:lnSpc>
                <a:spcPct val="85000"/>
              </a:lnSpc>
            </a:pPr>
            <a:endParaRPr lang="es-ES_tradnl" dirty="0">
              <a:solidFill>
                <a:schemeClr val="tx2"/>
              </a:solidFill>
              <a:latin typeface="Arial Black" panose="020B0A04020102020204" pitchFamily="34" charset="0"/>
            </a:endParaRPr>
          </a:p>
          <a:p>
            <a:pPr>
              <a:lnSpc>
                <a:spcPct val="85000"/>
              </a:lnSpc>
              <a:defRPr>
                <a:solidFill>
                  <a:schemeClr val="tx2"/>
                </a:solidFill>
              </a:defRPr>
            </a:pPr>
            <a:r>
              <a:rPr lang="es-ES_tradnl" dirty="0"/>
              <a:t>Ritmo más acelerado</a:t>
            </a:r>
          </a:p>
          <a:p>
            <a:pPr>
              <a:lnSpc>
                <a:spcPct val="85000"/>
              </a:lnSpc>
              <a:defRPr>
                <a:solidFill>
                  <a:schemeClr val="tx2"/>
                </a:solidFill>
              </a:defRPr>
            </a:pPr>
            <a:r>
              <a:rPr lang="es-ES_tradnl" dirty="0"/>
              <a:t>Se centra en las generalidades</a:t>
            </a:r>
          </a:p>
          <a:p>
            <a:pPr>
              <a:lnSpc>
                <a:spcPct val="85000"/>
              </a:lnSpc>
              <a:defRPr>
                <a:solidFill>
                  <a:schemeClr val="tx2"/>
                </a:solidFill>
              </a:defRPr>
            </a:pPr>
            <a:r>
              <a:rPr lang="es-ES_tradnl" dirty="0"/>
              <a:t>Enfoque casual e informal</a:t>
            </a:r>
          </a:p>
        </p:txBody>
      </p:sp>
    </p:spTree>
    <p:extLst>
      <p:ext uri="{BB962C8B-B14F-4D97-AF65-F5344CB8AC3E}">
        <p14:creationId xmlns:p14="http://schemas.microsoft.com/office/powerpoint/2010/main" val="14544885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2">
                                            <p:txEl>
                                              <p:pRg st="3" end="3"/>
                                            </p:txEl>
                                          </p:spTgt>
                                        </p:tgtEl>
                                        <p:attrNameLst>
                                          <p:attrName>style.opacity</p:attrName>
                                        </p:attrNameLst>
                                      </p:cBhvr>
                                      <p:to>
                                        <p:strVal val="0.25"/>
                                      </p:to>
                                    </p:set>
                                    <p:animEffect filter="image" prLst="opacity: 0.25">
                                      <p:cBhvr rctx="IE">
                                        <p:cTn id="10" dur="indefinite"/>
                                        <p:tgtEl>
                                          <p:spTgt spid="32">
                                            <p:txEl>
                                              <p:pRg st="3" end="3"/>
                                            </p:txEl>
                                          </p:spTgt>
                                        </p:tgtEl>
                                      </p:cBhvr>
                                    </p:animEffect>
                                  </p:childTnLst>
                                </p:cTn>
                              </p:par>
                              <p:par>
                                <p:cTn id="11" presetID="9" presetClass="emph" presetSubtype="0" nodeType="withEffect">
                                  <p:stCondLst>
                                    <p:cond delay="0"/>
                                  </p:stCondLst>
                                  <p:childTnLst>
                                    <p:set>
                                      <p:cBhvr>
                                        <p:cTn id="12" dur="indefinite"/>
                                        <p:tgtEl>
                                          <p:spTgt spid="32">
                                            <p:txEl>
                                              <p:pRg st="4" end="4"/>
                                            </p:txEl>
                                          </p:spTgt>
                                        </p:tgtEl>
                                        <p:attrNameLst>
                                          <p:attrName>style.opacity</p:attrName>
                                        </p:attrNameLst>
                                      </p:cBhvr>
                                      <p:to>
                                        <p:strVal val="0.25"/>
                                      </p:to>
                                    </p:set>
                                    <p:animEffect filter="image" prLst="opacity: 0.25">
                                      <p:cBhvr rctx="IE">
                                        <p:cTn id="13" dur="indefinite"/>
                                        <p:tgtEl>
                                          <p:spTgt spid="32">
                                            <p:txEl>
                                              <p:pRg st="4" end="4"/>
                                            </p:txEl>
                                          </p:spTgt>
                                        </p:tgtEl>
                                      </p:cBhvr>
                                    </p:animEffect>
                                  </p:childTnLst>
                                </p:cTn>
                              </p:par>
                              <p:par>
                                <p:cTn id="14" presetID="9" presetClass="emph" presetSubtype="0" nodeType="withEffect">
                                  <p:stCondLst>
                                    <p:cond delay="0"/>
                                  </p:stCondLst>
                                  <p:childTnLst>
                                    <p:set>
                                      <p:cBhvr>
                                        <p:cTn id="15" dur="indefinite"/>
                                        <p:tgtEl>
                                          <p:spTgt spid="33">
                                            <p:txEl>
                                              <p:pRg st="2" end="2"/>
                                            </p:txEl>
                                          </p:spTgt>
                                        </p:tgtEl>
                                        <p:attrNameLst>
                                          <p:attrName>style.opacity</p:attrName>
                                        </p:attrNameLst>
                                      </p:cBhvr>
                                      <p:to>
                                        <p:strVal val="0.25"/>
                                      </p:to>
                                    </p:set>
                                    <p:animEffect filter="image" prLst="opacity: 0.25">
                                      <p:cBhvr rctx="IE">
                                        <p:cTn id="16" dur="indefinite"/>
                                        <p:tgtEl>
                                          <p:spTgt spid="33">
                                            <p:txEl>
                                              <p:pRg st="2" end="2"/>
                                            </p:txEl>
                                          </p:spTgt>
                                        </p:tgtEl>
                                      </p:cBhvr>
                                    </p:animEffect>
                                  </p:childTnLst>
                                </p:cTn>
                              </p:par>
                              <p:par>
                                <p:cTn id="17" presetID="9" presetClass="emph" presetSubtype="0" nodeType="withEffect">
                                  <p:stCondLst>
                                    <p:cond delay="0"/>
                                  </p:stCondLst>
                                  <p:childTnLst>
                                    <p:set>
                                      <p:cBhvr>
                                        <p:cTn id="18" dur="indefinite"/>
                                        <p:tgtEl>
                                          <p:spTgt spid="33">
                                            <p:txEl>
                                              <p:pRg st="3" end="3"/>
                                            </p:txEl>
                                          </p:spTgt>
                                        </p:tgtEl>
                                        <p:attrNameLst>
                                          <p:attrName>style.opacity</p:attrName>
                                        </p:attrNameLst>
                                      </p:cBhvr>
                                      <p:to>
                                        <p:strVal val="0.25"/>
                                      </p:to>
                                    </p:set>
                                    <p:animEffect filter="image" prLst="opacity: 0.25">
                                      <p:cBhvr rctx="IE">
                                        <p:cTn id="19" dur="indefinite"/>
                                        <p:tgtEl>
                                          <p:spTgt spid="33">
                                            <p:txEl>
                                              <p:pRg st="3" end="3"/>
                                            </p:txEl>
                                          </p:spTgt>
                                        </p:tgtEl>
                                      </p:cBhvr>
                                    </p:animEffect>
                                  </p:childTnLst>
                                </p:cTn>
                              </p:par>
                              <p:par>
                                <p:cTn id="20" presetID="9" presetClass="emph" presetSubtype="0" nodeType="withEffect">
                                  <p:stCondLst>
                                    <p:cond delay="0"/>
                                  </p:stCondLst>
                                  <p:childTnLst>
                                    <p:set>
                                      <p:cBhvr>
                                        <p:cTn id="21" dur="indefinite"/>
                                        <p:tgtEl>
                                          <p:spTgt spid="33">
                                            <p:txEl>
                                              <p:pRg st="4" end="4"/>
                                            </p:txEl>
                                          </p:spTgt>
                                        </p:tgtEl>
                                        <p:attrNameLst>
                                          <p:attrName>style.opacity</p:attrName>
                                        </p:attrNameLst>
                                      </p:cBhvr>
                                      <p:to>
                                        <p:strVal val="0.25"/>
                                      </p:to>
                                    </p:set>
                                    <p:animEffect filter="image" prLst="opacity: 0.25">
                                      <p:cBhvr rctx="IE">
                                        <p:cTn id="22" dur="indefinite"/>
                                        <p:tgtEl>
                                          <p:spTgt spid="33">
                                            <p:txEl>
                                              <p:pRg st="4" end="4"/>
                                            </p:txEl>
                                          </p:spTgt>
                                        </p:tgtEl>
                                      </p:cBhvr>
                                    </p:animEffect>
                                  </p:childTnLst>
                                </p:cTn>
                              </p:par>
                              <p:par>
                                <p:cTn id="23" presetID="9" presetClass="emph" presetSubtype="0" nodeType="withEffect">
                                  <p:stCondLst>
                                    <p:cond delay="0"/>
                                  </p:stCondLst>
                                  <p:childTnLst>
                                    <p:set>
                                      <p:cBhvr>
                                        <p:cTn id="24" dur="indefinite"/>
                                        <p:tgtEl>
                                          <p:spTgt spid="31">
                                            <p:txEl>
                                              <p:pRg st="2" end="2"/>
                                            </p:txEl>
                                          </p:spTgt>
                                        </p:tgtEl>
                                        <p:attrNameLst>
                                          <p:attrName>style.opacity</p:attrName>
                                        </p:attrNameLst>
                                      </p:cBhvr>
                                      <p:to>
                                        <p:strVal val="0.25"/>
                                      </p:to>
                                    </p:set>
                                    <p:animEffect filter="image" prLst="opacity: 0.25">
                                      <p:cBhvr rctx="IE">
                                        <p:cTn id="25" dur="indefinite"/>
                                        <p:tgtEl>
                                          <p:spTgt spid="31">
                                            <p:txEl>
                                              <p:pRg st="2" end="2"/>
                                            </p:txEl>
                                          </p:spTgt>
                                        </p:tgtEl>
                                      </p:cBhvr>
                                    </p:animEffect>
                                  </p:childTnLst>
                                </p:cTn>
                              </p:par>
                              <p:par>
                                <p:cTn id="26" presetID="9" presetClass="emph" presetSubtype="0" nodeType="withEffect">
                                  <p:stCondLst>
                                    <p:cond delay="0"/>
                                  </p:stCondLst>
                                  <p:childTnLst>
                                    <p:set>
                                      <p:cBhvr>
                                        <p:cTn id="27" dur="indefinite"/>
                                        <p:tgtEl>
                                          <p:spTgt spid="31">
                                            <p:txEl>
                                              <p:pRg st="3" end="3"/>
                                            </p:txEl>
                                          </p:spTgt>
                                        </p:tgtEl>
                                        <p:attrNameLst>
                                          <p:attrName>style.opacity</p:attrName>
                                        </p:attrNameLst>
                                      </p:cBhvr>
                                      <p:to>
                                        <p:strVal val="0.25"/>
                                      </p:to>
                                    </p:set>
                                    <p:animEffect filter="image" prLst="opacity: 0.25">
                                      <p:cBhvr rctx="IE">
                                        <p:cTn id="28" dur="indefinite"/>
                                        <p:tgtEl>
                                          <p:spTgt spid="31">
                                            <p:txEl>
                                              <p:pRg st="3" end="3"/>
                                            </p:txEl>
                                          </p:spTgt>
                                        </p:tgtEl>
                                      </p:cBhvr>
                                    </p:animEffect>
                                  </p:childTnLst>
                                </p:cTn>
                              </p:par>
                              <p:par>
                                <p:cTn id="29" presetID="9" presetClass="emph" presetSubtype="0" nodeType="withEffect">
                                  <p:stCondLst>
                                    <p:cond delay="0"/>
                                  </p:stCondLst>
                                  <p:childTnLst>
                                    <p:set>
                                      <p:cBhvr>
                                        <p:cTn id="30" dur="indefinite"/>
                                        <p:tgtEl>
                                          <p:spTgt spid="31">
                                            <p:txEl>
                                              <p:pRg st="4" end="4"/>
                                            </p:txEl>
                                          </p:spTgt>
                                        </p:tgtEl>
                                        <p:attrNameLst>
                                          <p:attrName>style.opacity</p:attrName>
                                        </p:attrNameLst>
                                      </p:cBhvr>
                                      <p:to>
                                        <p:strVal val="0.25"/>
                                      </p:to>
                                    </p:set>
                                    <p:animEffect filter="image" prLst="opacity: 0.25">
                                      <p:cBhvr rctx="IE">
                                        <p:cTn id="31" dur="indefinite"/>
                                        <p:tgtEl>
                                          <p:spTgt spid="31">
                                            <p:txEl>
                                              <p:pRg st="4" end="4"/>
                                            </p:txEl>
                                          </p:spTgt>
                                        </p:tgtEl>
                                      </p:cBhvr>
                                    </p:animEffect>
                                  </p:childTnLst>
                                </p:cTn>
                              </p:par>
                              <p:par>
                                <p:cTn id="32" presetID="9" presetClass="emph" presetSubtype="0" nodeType="withEffect">
                                  <p:stCondLst>
                                    <p:cond delay="0"/>
                                  </p:stCondLst>
                                  <p:childTnLst>
                                    <p:set>
                                      <p:cBhvr>
                                        <p:cTn id="33" dur="indefinite"/>
                                        <p:tgtEl>
                                          <p:spTgt spid="18">
                                            <p:txEl>
                                              <p:pRg st="1" end="1"/>
                                            </p:txEl>
                                          </p:spTgt>
                                        </p:tgtEl>
                                        <p:attrNameLst>
                                          <p:attrName>style.opacity</p:attrName>
                                        </p:attrNameLst>
                                      </p:cBhvr>
                                      <p:to>
                                        <p:strVal val="0.25"/>
                                      </p:to>
                                    </p:set>
                                    <p:animEffect filter="image" prLst="opacity: 0.25">
                                      <p:cBhvr rctx="IE">
                                        <p:cTn id="34" dur="indefinite"/>
                                        <p:tgtEl>
                                          <p:spTgt spid="18">
                                            <p:txEl>
                                              <p:pRg st="1" end="1"/>
                                            </p:txEl>
                                          </p:spTgt>
                                        </p:tgtEl>
                                      </p:cBhvr>
                                    </p:animEffect>
                                  </p:childTnLst>
                                </p:cTn>
                              </p:par>
                              <p:par>
                                <p:cTn id="35" presetID="9" presetClass="emph" presetSubtype="0" nodeType="withEffect">
                                  <p:stCondLst>
                                    <p:cond delay="0"/>
                                  </p:stCondLst>
                                  <p:childTnLst>
                                    <p:set>
                                      <p:cBhvr>
                                        <p:cTn id="36" dur="indefinite"/>
                                        <p:tgtEl>
                                          <p:spTgt spid="18">
                                            <p:txEl>
                                              <p:pRg st="2" end="2"/>
                                            </p:txEl>
                                          </p:spTgt>
                                        </p:tgtEl>
                                        <p:attrNameLst>
                                          <p:attrName>style.opacity</p:attrName>
                                        </p:attrNameLst>
                                      </p:cBhvr>
                                      <p:to>
                                        <p:strVal val="0.25"/>
                                      </p:to>
                                    </p:set>
                                    <p:animEffect filter="image" prLst="opacity: 0.25">
                                      <p:cBhvr rctx="IE">
                                        <p:cTn id="37" dur="indefinite"/>
                                        <p:tgtEl>
                                          <p:spTgt spid="18">
                                            <p:txEl>
                                              <p:pRg st="2" end="2"/>
                                            </p:txEl>
                                          </p:spTgt>
                                        </p:tgtEl>
                                      </p:cBhvr>
                                    </p:animEffect>
                                  </p:childTnLst>
                                </p:cTn>
                              </p:par>
                              <p:par>
                                <p:cTn id="38" presetID="9" presetClass="emph" presetSubtype="0" nodeType="withEffect">
                                  <p:stCondLst>
                                    <p:cond delay="0"/>
                                  </p:stCondLst>
                                  <p:childTnLst>
                                    <p:set>
                                      <p:cBhvr>
                                        <p:cTn id="39" dur="indefinite"/>
                                        <p:tgtEl>
                                          <p:spTgt spid="18">
                                            <p:txEl>
                                              <p:pRg st="3" end="3"/>
                                            </p:txEl>
                                          </p:spTgt>
                                        </p:tgtEl>
                                        <p:attrNameLst>
                                          <p:attrName>style.opacity</p:attrName>
                                        </p:attrNameLst>
                                      </p:cBhvr>
                                      <p:to>
                                        <p:strVal val="0.25"/>
                                      </p:to>
                                    </p:set>
                                    <p:animEffect filter="image" prLst="opacity: 0.25">
                                      <p:cBhvr rctx="IE">
                                        <p:cTn id="40" dur="indefinite"/>
                                        <p:tgtEl>
                                          <p:spTgt spid="18">
                                            <p:txEl>
                                              <p:pRg st="3" end="3"/>
                                            </p:txEl>
                                          </p:spTgt>
                                        </p:tgtEl>
                                      </p:cBhvr>
                                    </p:animEffect>
                                  </p:childTnLst>
                                </p:cTn>
                              </p:par>
                              <p:par>
                                <p:cTn id="41" presetID="9" presetClass="emph" presetSubtype="0" nodeType="withEffect">
                                  <p:stCondLst>
                                    <p:cond delay="0"/>
                                  </p:stCondLst>
                                  <p:childTnLst>
                                    <p:set>
                                      <p:cBhvr>
                                        <p:cTn id="42" dur="indefinite"/>
                                        <p:tgtEl>
                                          <p:spTgt spid="18">
                                            <p:txEl>
                                              <p:pRg st="4" end="4"/>
                                            </p:txEl>
                                          </p:spTgt>
                                        </p:tgtEl>
                                        <p:attrNameLst>
                                          <p:attrName>style.opacity</p:attrName>
                                        </p:attrNameLst>
                                      </p:cBhvr>
                                      <p:to>
                                        <p:strVal val="0.25"/>
                                      </p:to>
                                    </p:set>
                                    <p:animEffect filter="image" prLst="opacity: 0.25">
                                      <p:cBhvr rctx="IE">
                                        <p:cTn id="43" dur="indefinite"/>
                                        <p:tgtEl>
                                          <p:spTgt spid="18">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mph" presetSubtype="0" nodeType="clickEffect">
                                  <p:stCondLst>
                                    <p:cond delay="0"/>
                                  </p:stCondLst>
                                  <p:childTnLst>
                                    <p:set>
                                      <p:cBhvr>
                                        <p:cTn id="47" dur="indefinite"/>
                                        <p:tgtEl>
                                          <p:spTgt spid="32">
                                            <p:txEl>
                                              <p:pRg st="2" end="2"/>
                                            </p:txEl>
                                          </p:spTgt>
                                        </p:tgtEl>
                                        <p:attrNameLst>
                                          <p:attrName>style.opacity</p:attrName>
                                        </p:attrNameLst>
                                      </p:cBhvr>
                                      <p:to>
                                        <p:strVal val="1"/>
                                      </p:to>
                                    </p:set>
                                    <p:animEffect filter="image" prLst="opacity: 1">
                                      <p:cBhvr rctx="IE">
                                        <p:cTn id="48" dur="indefinite"/>
                                        <p:tgtEl>
                                          <p:spTgt spid="32">
                                            <p:txEl>
                                              <p:pRg st="2" end="2"/>
                                            </p:txEl>
                                          </p:spTgt>
                                        </p:tgtEl>
                                      </p:cBhvr>
                                    </p:animEffect>
                                  </p:childTnLst>
                                </p:cTn>
                              </p:par>
                              <p:par>
                                <p:cTn id="49" presetID="9" presetClass="emph" presetSubtype="0" nodeType="withEffect">
                                  <p:stCondLst>
                                    <p:cond delay="0"/>
                                  </p:stCondLst>
                                  <p:childTnLst>
                                    <p:set>
                                      <p:cBhvr>
                                        <p:cTn id="50" dur="indefinite"/>
                                        <p:tgtEl>
                                          <p:spTgt spid="32">
                                            <p:txEl>
                                              <p:pRg st="3" end="3"/>
                                            </p:txEl>
                                          </p:spTgt>
                                        </p:tgtEl>
                                        <p:attrNameLst>
                                          <p:attrName>style.opacity</p:attrName>
                                        </p:attrNameLst>
                                      </p:cBhvr>
                                      <p:to>
                                        <p:strVal val="1"/>
                                      </p:to>
                                    </p:set>
                                    <p:animEffect filter="image" prLst="opacity: 1">
                                      <p:cBhvr rctx="IE">
                                        <p:cTn id="51" dur="indefinite"/>
                                        <p:tgtEl>
                                          <p:spTgt spid="32">
                                            <p:txEl>
                                              <p:pRg st="3" end="3"/>
                                            </p:txEl>
                                          </p:spTgt>
                                        </p:tgtEl>
                                      </p:cBhvr>
                                    </p:animEffect>
                                  </p:childTnLst>
                                </p:cTn>
                              </p:par>
                              <p:par>
                                <p:cTn id="52" presetID="9" presetClass="emph" presetSubtype="0" nodeType="withEffect">
                                  <p:stCondLst>
                                    <p:cond delay="0"/>
                                  </p:stCondLst>
                                  <p:childTnLst>
                                    <p:set>
                                      <p:cBhvr>
                                        <p:cTn id="53" dur="indefinite"/>
                                        <p:tgtEl>
                                          <p:spTgt spid="32">
                                            <p:txEl>
                                              <p:pRg st="4" end="4"/>
                                            </p:txEl>
                                          </p:spTgt>
                                        </p:tgtEl>
                                        <p:attrNameLst>
                                          <p:attrName>style.opacity</p:attrName>
                                        </p:attrNameLst>
                                      </p:cBhvr>
                                      <p:to>
                                        <p:strVal val="1"/>
                                      </p:to>
                                    </p:set>
                                    <p:animEffect filter="image" prLst="opacity: 1">
                                      <p:cBhvr rctx="IE">
                                        <p:cTn id="54" dur="indefinite"/>
                                        <p:tgtEl>
                                          <p:spTgt spid="32">
                                            <p:txEl>
                                              <p:pRg st="4" end="4"/>
                                            </p:txEl>
                                          </p:spTgt>
                                        </p:tgtEl>
                                      </p:cBhvr>
                                    </p:animEffect>
                                  </p:childTnLst>
                                </p:cTn>
                              </p:par>
                              <p:par>
                                <p:cTn id="55" presetID="9" presetClass="emph" presetSubtype="0" nodeType="withEffect">
                                  <p:stCondLst>
                                    <p:cond delay="0"/>
                                  </p:stCondLst>
                                  <p:childTnLst>
                                    <p:set>
                                      <p:cBhvr>
                                        <p:cTn id="56" dur="indefinite"/>
                                        <p:tgtEl>
                                          <p:spTgt spid="31">
                                            <p:txEl>
                                              <p:pRg st="2" end="2"/>
                                            </p:txEl>
                                          </p:spTgt>
                                        </p:tgtEl>
                                        <p:attrNameLst>
                                          <p:attrName>style.opacity</p:attrName>
                                        </p:attrNameLst>
                                      </p:cBhvr>
                                      <p:to>
                                        <p:strVal val="1"/>
                                      </p:to>
                                    </p:set>
                                    <p:animEffect filter="image" prLst="opacity: 1">
                                      <p:cBhvr rctx="IE">
                                        <p:cTn id="57" dur="indefinite"/>
                                        <p:tgtEl>
                                          <p:spTgt spid="31">
                                            <p:txEl>
                                              <p:pRg st="2" end="2"/>
                                            </p:txEl>
                                          </p:spTgt>
                                        </p:tgtEl>
                                      </p:cBhvr>
                                    </p:animEffect>
                                  </p:childTnLst>
                                </p:cTn>
                              </p:par>
                              <p:par>
                                <p:cTn id="58" presetID="9" presetClass="emph" presetSubtype="0" nodeType="withEffect">
                                  <p:stCondLst>
                                    <p:cond delay="0"/>
                                  </p:stCondLst>
                                  <p:childTnLst>
                                    <p:set>
                                      <p:cBhvr>
                                        <p:cTn id="59" dur="indefinite"/>
                                        <p:tgtEl>
                                          <p:spTgt spid="31">
                                            <p:txEl>
                                              <p:pRg st="3" end="3"/>
                                            </p:txEl>
                                          </p:spTgt>
                                        </p:tgtEl>
                                        <p:attrNameLst>
                                          <p:attrName>style.opacity</p:attrName>
                                        </p:attrNameLst>
                                      </p:cBhvr>
                                      <p:to>
                                        <p:strVal val="1"/>
                                      </p:to>
                                    </p:set>
                                    <p:animEffect filter="image" prLst="opacity: 1">
                                      <p:cBhvr rctx="IE">
                                        <p:cTn id="60" dur="indefinite"/>
                                        <p:tgtEl>
                                          <p:spTgt spid="31">
                                            <p:txEl>
                                              <p:pRg st="3" end="3"/>
                                            </p:txEl>
                                          </p:spTgt>
                                        </p:tgtEl>
                                      </p:cBhvr>
                                    </p:animEffect>
                                  </p:childTnLst>
                                </p:cTn>
                              </p:par>
                              <p:par>
                                <p:cTn id="61" presetID="9" presetClass="emph" presetSubtype="0" nodeType="withEffect">
                                  <p:stCondLst>
                                    <p:cond delay="0"/>
                                  </p:stCondLst>
                                  <p:childTnLst>
                                    <p:set>
                                      <p:cBhvr>
                                        <p:cTn id="62" dur="indefinite"/>
                                        <p:tgtEl>
                                          <p:spTgt spid="31">
                                            <p:txEl>
                                              <p:pRg st="4" end="4"/>
                                            </p:txEl>
                                          </p:spTgt>
                                        </p:tgtEl>
                                        <p:attrNameLst>
                                          <p:attrName>style.opacity</p:attrName>
                                        </p:attrNameLst>
                                      </p:cBhvr>
                                      <p:to>
                                        <p:strVal val="1"/>
                                      </p:to>
                                    </p:set>
                                    <p:animEffect filter="image" prLst="opacity: 1">
                                      <p:cBhvr rctx="IE">
                                        <p:cTn id="63" dur="indefinite"/>
                                        <p:tgtEl>
                                          <p:spTgt spid="31">
                                            <p:txEl>
                                              <p:pRg st="4" end="4"/>
                                            </p:txEl>
                                          </p:spTgt>
                                        </p:tgtEl>
                                      </p:cBhvr>
                                    </p:animEffect>
                                  </p:childTnLst>
                                </p:cTn>
                              </p:par>
                              <p:par>
                                <p:cTn id="64" presetID="3" presetClass="emph" presetSubtype="2" fill="hold" nodeType="withEffect">
                                  <p:stCondLst>
                                    <p:cond delay="0"/>
                                  </p:stCondLst>
                                  <p:childTnLst>
                                    <p:animClr clrSpc="rgb" dir="cw">
                                      <p:cBhvr override="childStyle">
                                        <p:cTn id="65" dur="500" fill="hold"/>
                                        <p:tgtEl>
                                          <p:spTgt spid="32">
                                            <p:txEl>
                                              <p:pRg st="0" end="0"/>
                                            </p:txEl>
                                          </p:spTgt>
                                        </p:tgtEl>
                                        <p:attrNameLst>
                                          <p:attrName>style.color</p:attrName>
                                        </p:attrNameLst>
                                      </p:cBhvr>
                                      <p:to>
                                        <a:srgbClr val="48C9F1"/>
                                      </p:to>
                                    </p:animClr>
                                  </p:childTnLst>
                                </p:cTn>
                              </p:par>
                              <p:par>
                                <p:cTn id="66" presetID="3" presetClass="emph" presetSubtype="2" fill="hold" nodeType="withEffect">
                                  <p:stCondLst>
                                    <p:cond delay="0"/>
                                  </p:stCondLst>
                                  <p:childTnLst>
                                    <p:animClr clrSpc="rgb" dir="cw">
                                      <p:cBhvr override="childStyle">
                                        <p:cTn id="67" dur="500" fill="hold"/>
                                        <p:tgtEl>
                                          <p:spTgt spid="31">
                                            <p:txEl>
                                              <p:pRg st="0" end="0"/>
                                            </p:txEl>
                                          </p:spTgt>
                                        </p:tgtEl>
                                        <p:attrNameLst>
                                          <p:attrName>style.color</p:attrName>
                                        </p:attrNameLst>
                                      </p:cBhvr>
                                      <p:to>
                                        <a:srgbClr val="48C9F1"/>
                                      </p:to>
                                    </p:animClr>
                                  </p:childTnLst>
                                </p:cTn>
                              </p:par>
                            </p:childTnLst>
                          </p:cTn>
                        </p:par>
                      </p:childTnLst>
                    </p:cTn>
                  </p:par>
                  <p:par>
                    <p:cTn id="68" fill="hold">
                      <p:stCondLst>
                        <p:cond delay="indefinite"/>
                      </p:stCondLst>
                      <p:childTnLst>
                        <p:par>
                          <p:cTn id="69" fill="hold">
                            <p:stCondLst>
                              <p:cond delay="0"/>
                            </p:stCondLst>
                            <p:childTnLst>
                              <p:par>
                                <p:cTn id="70" presetID="9" presetClass="emph" presetSubtype="0" nodeType="clickEffect">
                                  <p:stCondLst>
                                    <p:cond delay="0"/>
                                  </p:stCondLst>
                                  <p:childTnLst>
                                    <p:set>
                                      <p:cBhvr>
                                        <p:cTn id="71" dur="indefinite"/>
                                        <p:tgtEl>
                                          <p:spTgt spid="33">
                                            <p:txEl>
                                              <p:pRg st="2" end="2"/>
                                            </p:txEl>
                                          </p:spTgt>
                                        </p:tgtEl>
                                        <p:attrNameLst>
                                          <p:attrName>style.opacity</p:attrName>
                                        </p:attrNameLst>
                                      </p:cBhvr>
                                      <p:to>
                                        <p:strVal val="1"/>
                                      </p:to>
                                    </p:set>
                                    <p:animEffect filter="image" prLst="opacity: 1">
                                      <p:cBhvr rctx="IE">
                                        <p:cTn id="72" dur="indefinite"/>
                                        <p:tgtEl>
                                          <p:spTgt spid="33">
                                            <p:txEl>
                                              <p:pRg st="2" end="2"/>
                                            </p:txEl>
                                          </p:spTgt>
                                        </p:tgtEl>
                                      </p:cBhvr>
                                    </p:animEffect>
                                  </p:childTnLst>
                                </p:cTn>
                              </p:par>
                              <p:par>
                                <p:cTn id="73" presetID="9" presetClass="emph" presetSubtype="0" nodeType="withEffect">
                                  <p:stCondLst>
                                    <p:cond delay="0"/>
                                  </p:stCondLst>
                                  <p:childTnLst>
                                    <p:set>
                                      <p:cBhvr>
                                        <p:cTn id="74" dur="indefinite"/>
                                        <p:tgtEl>
                                          <p:spTgt spid="33">
                                            <p:txEl>
                                              <p:pRg st="3" end="3"/>
                                            </p:txEl>
                                          </p:spTgt>
                                        </p:tgtEl>
                                        <p:attrNameLst>
                                          <p:attrName>style.opacity</p:attrName>
                                        </p:attrNameLst>
                                      </p:cBhvr>
                                      <p:to>
                                        <p:strVal val="1"/>
                                      </p:to>
                                    </p:set>
                                    <p:animEffect filter="image" prLst="opacity: 1">
                                      <p:cBhvr rctx="IE">
                                        <p:cTn id="75" dur="indefinite"/>
                                        <p:tgtEl>
                                          <p:spTgt spid="33">
                                            <p:txEl>
                                              <p:pRg st="3" end="3"/>
                                            </p:txEl>
                                          </p:spTgt>
                                        </p:tgtEl>
                                      </p:cBhvr>
                                    </p:animEffect>
                                  </p:childTnLst>
                                </p:cTn>
                              </p:par>
                              <p:par>
                                <p:cTn id="76" presetID="9" presetClass="emph" presetSubtype="0" nodeType="withEffect">
                                  <p:stCondLst>
                                    <p:cond delay="0"/>
                                  </p:stCondLst>
                                  <p:childTnLst>
                                    <p:set>
                                      <p:cBhvr>
                                        <p:cTn id="77" dur="indefinite"/>
                                        <p:tgtEl>
                                          <p:spTgt spid="33">
                                            <p:txEl>
                                              <p:pRg st="4" end="4"/>
                                            </p:txEl>
                                          </p:spTgt>
                                        </p:tgtEl>
                                        <p:attrNameLst>
                                          <p:attrName>style.opacity</p:attrName>
                                        </p:attrNameLst>
                                      </p:cBhvr>
                                      <p:to>
                                        <p:strVal val="1"/>
                                      </p:to>
                                    </p:set>
                                    <p:animEffect filter="image" prLst="opacity: 1">
                                      <p:cBhvr rctx="IE">
                                        <p:cTn id="78" dur="indefinite"/>
                                        <p:tgtEl>
                                          <p:spTgt spid="33">
                                            <p:txEl>
                                              <p:pRg st="4" end="4"/>
                                            </p:txEl>
                                          </p:spTgt>
                                        </p:tgtEl>
                                      </p:cBhvr>
                                    </p:animEffect>
                                  </p:childTnLst>
                                </p:cTn>
                              </p:par>
                              <p:par>
                                <p:cTn id="79" presetID="9" presetClass="emph" presetSubtype="0" nodeType="withEffect">
                                  <p:stCondLst>
                                    <p:cond delay="0"/>
                                  </p:stCondLst>
                                  <p:childTnLst>
                                    <p:set>
                                      <p:cBhvr>
                                        <p:cTn id="80" dur="indefinite"/>
                                        <p:tgtEl>
                                          <p:spTgt spid="18">
                                            <p:txEl>
                                              <p:pRg st="0" end="0"/>
                                            </p:txEl>
                                          </p:spTgt>
                                        </p:tgtEl>
                                        <p:attrNameLst>
                                          <p:attrName>style.opacity</p:attrName>
                                        </p:attrNameLst>
                                      </p:cBhvr>
                                      <p:to>
                                        <p:strVal val="1"/>
                                      </p:to>
                                    </p:set>
                                    <p:animEffect filter="image" prLst="opacity: 1">
                                      <p:cBhvr rctx="IE">
                                        <p:cTn id="81" dur="indefinite"/>
                                        <p:tgtEl>
                                          <p:spTgt spid="18">
                                            <p:txEl>
                                              <p:pRg st="0" end="0"/>
                                            </p:txEl>
                                          </p:spTgt>
                                        </p:tgtEl>
                                      </p:cBhvr>
                                    </p:animEffect>
                                  </p:childTnLst>
                                </p:cTn>
                              </p:par>
                              <p:par>
                                <p:cTn id="82" presetID="9" presetClass="emph" presetSubtype="0" nodeType="withEffect">
                                  <p:stCondLst>
                                    <p:cond delay="0"/>
                                  </p:stCondLst>
                                  <p:childTnLst>
                                    <p:set>
                                      <p:cBhvr>
                                        <p:cTn id="83" dur="indefinite"/>
                                        <p:tgtEl>
                                          <p:spTgt spid="18">
                                            <p:txEl>
                                              <p:pRg st="1" end="1"/>
                                            </p:txEl>
                                          </p:spTgt>
                                        </p:tgtEl>
                                        <p:attrNameLst>
                                          <p:attrName>style.opacity</p:attrName>
                                        </p:attrNameLst>
                                      </p:cBhvr>
                                      <p:to>
                                        <p:strVal val="1"/>
                                      </p:to>
                                    </p:set>
                                    <p:animEffect filter="image" prLst="opacity: 1">
                                      <p:cBhvr rctx="IE">
                                        <p:cTn id="84" dur="indefinite"/>
                                        <p:tgtEl>
                                          <p:spTgt spid="18">
                                            <p:txEl>
                                              <p:pRg st="1" end="1"/>
                                            </p:txEl>
                                          </p:spTgt>
                                        </p:tgtEl>
                                      </p:cBhvr>
                                    </p:animEffect>
                                  </p:childTnLst>
                                </p:cTn>
                              </p:par>
                              <p:par>
                                <p:cTn id="85" presetID="9" presetClass="emph" presetSubtype="0" nodeType="withEffect">
                                  <p:stCondLst>
                                    <p:cond delay="0"/>
                                  </p:stCondLst>
                                  <p:childTnLst>
                                    <p:set>
                                      <p:cBhvr>
                                        <p:cTn id="86" dur="indefinite"/>
                                        <p:tgtEl>
                                          <p:spTgt spid="18">
                                            <p:txEl>
                                              <p:pRg st="2" end="2"/>
                                            </p:txEl>
                                          </p:spTgt>
                                        </p:tgtEl>
                                        <p:attrNameLst>
                                          <p:attrName>style.opacity</p:attrName>
                                        </p:attrNameLst>
                                      </p:cBhvr>
                                      <p:to>
                                        <p:strVal val="1"/>
                                      </p:to>
                                    </p:set>
                                    <p:animEffect filter="image" prLst="opacity: 1">
                                      <p:cBhvr rctx="IE">
                                        <p:cTn id="87" dur="indefinite"/>
                                        <p:tgtEl>
                                          <p:spTgt spid="18">
                                            <p:txEl>
                                              <p:pRg st="2" end="2"/>
                                            </p:txEl>
                                          </p:spTgt>
                                        </p:tgtEl>
                                      </p:cBhvr>
                                    </p:animEffect>
                                  </p:childTnLst>
                                </p:cTn>
                              </p:par>
                              <p:par>
                                <p:cTn id="88" presetID="9" presetClass="emph" presetSubtype="0" nodeType="withEffect">
                                  <p:stCondLst>
                                    <p:cond delay="0"/>
                                  </p:stCondLst>
                                  <p:childTnLst>
                                    <p:set>
                                      <p:cBhvr>
                                        <p:cTn id="89" dur="indefinite"/>
                                        <p:tgtEl>
                                          <p:spTgt spid="18">
                                            <p:txEl>
                                              <p:pRg st="3" end="3"/>
                                            </p:txEl>
                                          </p:spTgt>
                                        </p:tgtEl>
                                        <p:attrNameLst>
                                          <p:attrName>style.opacity</p:attrName>
                                        </p:attrNameLst>
                                      </p:cBhvr>
                                      <p:to>
                                        <p:strVal val="1"/>
                                      </p:to>
                                    </p:set>
                                    <p:animEffect filter="image" prLst="opacity: 1">
                                      <p:cBhvr rctx="IE">
                                        <p:cTn id="90" dur="indefinite"/>
                                        <p:tgtEl>
                                          <p:spTgt spid="18">
                                            <p:txEl>
                                              <p:pRg st="3" end="3"/>
                                            </p:txEl>
                                          </p:spTgt>
                                        </p:tgtEl>
                                      </p:cBhvr>
                                    </p:animEffect>
                                  </p:childTnLst>
                                </p:cTn>
                              </p:par>
                              <p:par>
                                <p:cTn id="91" presetID="3" presetClass="emph" presetSubtype="2" fill="hold" nodeType="withEffect">
                                  <p:stCondLst>
                                    <p:cond delay="0"/>
                                  </p:stCondLst>
                                  <p:childTnLst>
                                    <p:animClr clrSpc="rgb" dir="cw">
                                      <p:cBhvr override="childStyle">
                                        <p:cTn id="92" dur="500" fill="hold"/>
                                        <p:tgtEl>
                                          <p:spTgt spid="33">
                                            <p:txEl>
                                              <p:pRg st="0" end="0"/>
                                            </p:txEl>
                                          </p:spTgt>
                                        </p:tgtEl>
                                        <p:attrNameLst>
                                          <p:attrName>style.color</p:attrName>
                                        </p:attrNameLst>
                                      </p:cBhvr>
                                      <p:to>
                                        <a:srgbClr val="48C9F1"/>
                                      </p:to>
                                    </p:animClr>
                                  </p:childTnLst>
                                </p:cTn>
                              </p:par>
                              <p:par>
                                <p:cTn id="93" presetID="3" presetClass="emph" presetSubtype="2" fill="hold" nodeType="withEffect">
                                  <p:stCondLst>
                                    <p:cond delay="0"/>
                                  </p:stCondLst>
                                  <p:childTnLst>
                                    <p:animClr clrSpc="rgb" dir="cw">
                                      <p:cBhvr override="childStyle">
                                        <p:cTn id="94" dur="500" fill="hold"/>
                                        <p:tgtEl>
                                          <p:spTgt spid="18">
                                            <p:txEl>
                                              <p:pRg st="0" end="0"/>
                                            </p:txEl>
                                          </p:spTgt>
                                        </p:tgtEl>
                                        <p:attrNameLst>
                                          <p:attrName>style.color</p:attrName>
                                        </p:attrNameLst>
                                      </p:cBhvr>
                                      <p:to>
                                        <a:srgbClr val="48C9F1"/>
                                      </p:to>
                                    </p:animClr>
                                  </p:childTnLst>
                                </p:cTn>
                              </p:par>
                              <p:par>
                                <p:cTn id="95" presetID="3" presetClass="emph" presetSubtype="2" fill="hold" nodeType="withEffect">
                                  <p:stCondLst>
                                    <p:cond delay="0"/>
                                  </p:stCondLst>
                                  <p:childTnLst>
                                    <p:animClr clrSpc="rgb" dir="cw">
                                      <p:cBhvr override="childStyle">
                                        <p:cTn id="96" dur="500" fill="hold"/>
                                        <p:tgtEl>
                                          <p:spTgt spid="32">
                                            <p:txEl>
                                              <p:pRg st="0" end="0"/>
                                            </p:txEl>
                                          </p:spTgt>
                                        </p:tgtEl>
                                        <p:attrNameLst>
                                          <p:attrName>style.color</p:attrName>
                                        </p:attrNameLst>
                                      </p:cBhvr>
                                      <p:to>
                                        <a:srgbClr val="444A4A"/>
                                      </p:to>
                                    </p:animClr>
                                  </p:childTnLst>
                                </p:cTn>
                              </p:par>
                              <p:par>
                                <p:cTn id="97" presetID="3" presetClass="emph" presetSubtype="2" fill="hold" nodeType="withEffect">
                                  <p:stCondLst>
                                    <p:cond delay="0"/>
                                  </p:stCondLst>
                                  <p:childTnLst>
                                    <p:animClr clrSpc="rgb" dir="cw">
                                      <p:cBhvr override="childStyle">
                                        <p:cTn id="98" dur="500" fill="hold"/>
                                        <p:tgtEl>
                                          <p:spTgt spid="31">
                                            <p:txEl>
                                              <p:pRg st="0" end="0"/>
                                            </p:txEl>
                                          </p:spTgt>
                                        </p:tgtEl>
                                        <p:attrNameLst>
                                          <p:attrName>style.color</p:attrName>
                                        </p:attrNameLst>
                                      </p:cBhvr>
                                      <p:to>
                                        <a:srgbClr val="444A4A"/>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E831-AFDA-48E8-BD8E-3309107220DF}"/>
              </a:ext>
            </a:extLst>
          </p:cNvPr>
          <p:cNvSpPr>
            <a:spLocks noGrp="1"/>
          </p:cNvSpPr>
          <p:nvPr>
            <p:ph type="title"/>
          </p:nvPr>
        </p:nvSpPr>
        <p:spPr>
          <a:xfrm>
            <a:off x="518614" y="228600"/>
            <a:ext cx="11444785" cy="1009650"/>
          </a:xfrm>
        </p:spPr>
        <p:txBody>
          <a:bodyPr wrap="square">
            <a:noAutofit/>
          </a:bodyPr>
          <a:lstStyle/>
          <a:p>
            <a:r>
              <a:rPr lang="es-ES_tradnl" dirty="0"/>
              <a:t>Foro de Estilo</a:t>
            </a:r>
          </a:p>
        </p:txBody>
      </p:sp>
      <p:sp>
        <p:nvSpPr>
          <p:cNvPr id="3" name="Content Placeholder 2">
            <a:extLst>
              <a:ext uri="{FF2B5EF4-FFF2-40B4-BE49-F238E27FC236}">
                <a16:creationId xmlns:a16="http://schemas.microsoft.com/office/drawing/2014/main" id="{8D8FF20C-D57B-4159-8BD3-CFC1A2EF6543}"/>
              </a:ext>
            </a:extLst>
          </p:cNvPr>
          <p:cNvSpPr>
            <a:spLocks noGrp="1"/>
          </p:cNvSpPr>
          <p:nvPr>
            <p:ph idx="1"/>
          </p:nvPr>
        </p:nvSpPr>
        <p:spPr>
          <a:xfrm>
            <a:off x="518614" y="1478782"/>
            <a:ext cx="7477904" cy="4142967"/>
          </a:xfrm>
        </p:spPr>
        <p:txBody>
          <a:bodyPr wrap="square">
            <a:noAutofit/>
          </a:bodyPr>
          <a:lstStyle/>
          <a:p>
            <a:pPr eaLnBrk="1" hangingPunct="1">
              <a:defRPr>
                <a:ea typeface="ヒラギノ角ゴ Pro W3" pitchFamily="4" charset="-128"/>
                <a:cs typeface="ヒラギノ角ゴ Pro W3" pitchFamily="4" charset="-128"/>
              </a:defRPr>
            </a:pPr>
            <a:r>
              <a:rPr lang="es-ES_tradnl" b="1" dirty="0"/>
              <a:t>Objetivo: </a:t>
            </a:r>
            <a:r>
              <a:rPr lang="es-ES_tradnl" dirty="0"/>
              <a:t>Darle la oportunidad de describir qué es lo que crea tensión con usted de la posición opuesta de SOCIAL STYLE y elaborar ideas sobre cómo ser más productivo con los clientes que tengan ese Estilo.</a:t>
            </a:r>
          </a:p>
          <a:p>
            <a:pPr eaLnBrk="1" hangingPunct="1">
              <a:defRPr b="1">
                <a:ea typeface="ヒラギノ角ゴ Pro W3" pitchFamily="4" charset="-128"/>
                <a:cs typeface="ヒラギノ角ゴ Pro W3" pitchFamily="4" charset="-128"/>
              </a:defRPr>
            </a:pPr>
            <a:r>
              <a:rPr lang="es-ES_tradnl" dirty="0"/>
              <a:t>Instrucciones:</a:t>
            </a:r>
            <a:endParaRPr lang="es-ES_tradnl" dirty="0">
              <a:ea typeface="ヒラギノ角ゴ Pro W3" pitchFamily="4" charset="-128"/>
              <a:cs typeface="ヒラギノ角ゴ Pro W3" pitchFamily="4" charset="-128"/>
            </a:endParaRPr>
          </a:p>
          <a:p>
            <a:pPr lvl="1" eaLnBrk="1" hangingPunct="1"/>
            <a:r>
              <a:rPr lang="es-ES_tradnl" dirty="0"/>
              <a:t>En el grupo al que ha sido asignado, hable sobre esto y elabore una lista de comportamientos que exhibe el SOCIAL STYLE opuesto que crea tensión con usted.</a:t>
            </a:r>
          </a:p>
          <a:p>
            <a:pPr lvl="1" eaLnBrk="1" hangingPunct="1"/>
            <a:r>
              <a:rPr lang="es-ES_tradnl" dirty="0"/>
              <a:t>Compartan su lista con el grupo del Estilo opuesto.</a:t>
            </a:r>
          </a:p>
          <a:p>
            <a:pPr lvl="1" eaLnBrk="1" hangingPunct="1"/>
            <a:r>
              <a:rPr lang="es-ES_tradnl" dirty="0"/>
              <a:t>En su grupo, hable sobre qué se puede hacer para interactuar mejor con el Estilo opuesto.</a:t>
            </a:r>
          </a:p>
          <a:p>
            <a:pPr lvl="1" eaLnBrk="1" hangingPunct="1"/>
            <a:r>
              <a:rPr lang="es-ES_tradnl" dirty="0"/>
              <a:t>Compartan su información con el Estilo opuesto y con toda la clase.</a:t>
            </a:r>
          </a:p>
          <a:p>
            <a:endParaRPr lang="es-ES_tradnl" dirty="0"/>
          </a:p>
        </p:txBody>
      </p:sp>
      <p:sp>
        <p:nvSpPr>
          <p:cNvPr id="5" name="Footer Placeholder 4">
            <a:extLst>
              <a:ext uri="{FF2B5EF4-FFF2-40B4-BE49-F238E27FC236}">
                <a16:creationId xmlns:a16="http://schemas.microsoft.com/office/drawing/2014/main" id="{509C6360-6BDC-4955-BD3D-02ADA4D6FB31}"/>
              </a:ext>
            </a:extLst>
          </p:cNvPr>
          <p:cNvSpPr>
            <a:spLocks noGrp="1"/>
          </p:cNvSpPr>
          <p:nvPr>
            <p:ph type="ftr" sz="quarter" idx="13"/>
          </p:nvPr>
        </p:nvSpPr>
        <p:spPr/>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
        <p:nvSpPr>
          <p:cNvPr id="4" name="Slide Number Placeholder 3">
            <a:extLst>
              <a:ext uri="{FF2B5EF4-FFF2-40B4-BE49-F238E27FC236}">
                <a16:creationId xmlns:a16="http://schemas.microsoft.com/office/drawing/2014/main" id="{F1F4448F-65A7-4B56-A30C-1CAACC7C915D}"/>
              </a:ext>
            </a:extLst>
          </p:cNvPr>
          <p:cNvSpPr>
            <a:spLocks noGrp="1"/>
          </p:cNvSpPr>
          <p:nvPr>
            <p:ph type="sldNum" sz="quarter" idx="12"/>
          </p:nvPr>
        </p:nvSpPr>
        <p:spPr/>
        <p:txBody>
          <a:bodyPr wrap="square">
            <a:noAutofit/>
          </a:bodyPr>
          <a:lstStyle/>
          <a:p>
            <a:fld id="{1B1CF60C-C85D-47C0-8597-E3BF95F18FA3}" type="slidenum">
              <a:rPr lang="es-ES_tradnl" smtClean="0"/>
              <a:t>55</a:t>
            </a:fld>
            <a:endParaRPr lang="es-ES_tradnl" dirty="0"/>
          </a:p>
        </p:txBody>
      </p:sp>
      <p:pic>
        <p:nvPicPr>
          <p:cNvPr id="6" name="Picture 5" descr="A group of people in a meeting  Description automatically generated">
            <a:extLst>
              <a:ext uri="{FF2B5EF4-FFF2-40B4-BE49-F238E27FC236}">
                <a16:creationId xmlns:a16="http://schemas.microsoft.com/office/drawing/2014/main" id="{632B4CB1-1D32-4320-B893-E16785954619}"/>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8" name="Slide Number Placeholder 3">
            <a:extLst>
              <a:ext uri="{FF2B5EF4-FFF2-40B4-BE49-F238E27FC236}">
                <a16:creationId xmlns:a16="http://schemas.microsoft.com/office/drawing/2014/main" id="{6BA0FEA2-7261-4031-BA0D-F8863625AECD}"/>
              </a:ext>
            </a:extLst>
          </p:cNvPr>
          <p:cNvSpPr txBox="1">
            <a:spLocks/>
          </p:cNvSpPr>
          <p:nvPr/>
        </p:nvSpPr>
        <p:spPr>
          <a:xfrm>
            <a:off x="9372600" y="6395352"/>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ES_tradnl" sz="1000" smtClean="0">
                <a:solidFill>
                  <a:srgbClr val="898989"/>
                </a:solidFill>
              </a:rPr>
              <a:pPr algn="r"/>
              <a:t>55</a:t>
            </a:fld>
            <a:endParaRPr lang="es-ES_tradnl" sz="1000" dirty="0">
              <a:solidFill>
                <a:srgbClr val="898989"/>
              </a:solidFill>
            </a:endParaRPr>
          </a:p>
        </p:txBody>
      </p:sp>
    </p:spTree>
    <p:extLst>
      <p:ext uri="{BB962C8B-B14F-4D97-AF65-F5344CB8AC3E}">
        <p14:creationId xmlns:p14="http://schemas.microsoft.com/office/powerpoint/2010/main" val="29414512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E831-AFDA-48E8-BD8E-3309107220DF}"/>
              </a:ext>
            </a:extLst>
          </p:cNvPr>
          <p:cNvSpPr>
            <a:spLocks noGrp="1"/>
          </p:cNvSpPr>
          <p:nvPr>
            <p:ph type="title"/>
          </p:nvPr>
        </p:nvSpPr>
        <p:spPr>
          <a:xfrm>
            <a:off x="514510" y="228600"/>
            <a:ext cx="11572874" cy="1009650"/>
          </a:xfrm>
        </p:spPr>
        <p:txBody>
          <a:bodyPr wrap="square">
            <a:noAutofit/>
          </a:bodyPr>
          <a:lstStyle/>
          <a:p>
            <a:r>
              <a:rPr lang="es-ES_tradnl" dirty="0"/>
              <a:t>Foro de Versatilidad</a:t>
            </a:r>
          </a:p>
        </p:txBody>
      </p:sp>
      <p:sp>
        <p:nvSpPr>
          <p:cNvPr id="3" name="Content Placeholder 2">
            <a:extLst>
              <a:ext uri="{FF2B5EF4-FFF2-40B4-BE49-F238E27FC236}">
                <a16:creationId xmlns:a16="http://schemas.microsoft.com/office/drawing/2014/main" id="{8D8FF20C-D57B-4159-8BD3-CFC1A2EF6543}"/>
              </a:ext>
            </a:extLst>
          </p:cNvPr>
          <p:cNvSpPr>
            <a:spLocks noGrp="1"/>
          </p:cNvSpPr>
          <p:nvPr>
            <p:ph idx="1"/>
          </p:nvPr>
        </p:nvSpPr>
        <p:spPr>
          <a:xfrm>
            <a:off x="557294" y="1563437"/>
            <a:ext cx="7596106" cy="3628308"/>
          </a:xfrm>
        </p:spPr>
        <p:txBody>
          <a:bodyPr wrap="square">
            <a:noAutofit/>
          </a:bodyPr>
          <a:lstStyle/>
          <a:p>
            <a:pPr>
              <a:defRPr sz="2000">
                <a:ea typeface="ヒラギノ角ゴ Pro W3" pitchFamily="4" charset="-128"/>
                <a:cs typeface="ヒラギノ角ゴ Pro W3" pitchFamily="4" charset="-128"/>
              </a:defRPr>
            </a:pPr>
            <a:r>
              <a:rPr lang="es-ES_tradnl" b="1" dirty="0"/>
              <a:t>Objetivo: </a:t>
            </a:r>
            <a:r>
              <a:rPr lang="es-ES_tradnl" dirty="0"/>
              <a:t>Darle la oportunidad de describir una relación difícil y trabajar en grupo para encontrar los pasos específicos que se pueden tomar para mostrar más Versatilidad con ese cliente.</a:t>
            </a:r>
          </a:p>
          <a:p>
            <a:pPr>
              <a:defRPr sz="2000" b="1">
                <a:ea typeface="ヒラギノ角ゴ Pro W3" pitchFamily="4" charset="-128"/>
                <a:cs typeface="ヒラギノ角ゴ Pro W3" pitchFamily="4" charset="-128"/>
              </a:defRPr>
            </a:pPr>
            <a:r>
              <a:rPr lang="es-ES_tradnl" dirty="0"/>
              <a:t>Instrucciones:</a:t>
            </a:r>
            <a:endParaRPr lang="es-ES_tradnl" sz="2000" dirty="0">
              <a:ea typeface="ヒラギノ角ゴ Pro W3" pitchFamily="4" charset="-128"/>
              <a:cs typeface="ヒラギノ角ゴ Pro W3" pitchFamily="4" charset="-128"/>
            </a:endParaRPr>
          </a:p>
          <a:p>
            <a:pPr marL="342900" indent="-342900">
              <a:buFont typeface="Wingdings" panose="05000000000000000000" pitchFamily="2" charset="2"/>
              <a:buChar char="§"/>
              <a:defRPr sz="2000"/>
            </a:pPr>
            <a:r>
              <a:rPr lang="es-ES_tradnl" dirty="0"/>
              <a:t>Nos dividimos en cuatro grupos por Estilo.</a:t>
            </a:r>
          </a:p>
          <a:p>
            <a:pPr>
              <a:defRPr sz="2000"/>
            </a:pPr>
            <a:r>
              <a:rPr lang="es-ES_tradnl" dirty="0"/>
              <a:t>Por turnos, cada persona:</a:t>
            </a:r>
          </a:p>
          <a:p>
            <a:pPr lvl="1">
              <a:buFont typeface="Wingdings" panose="05000000000000000000" pitchFamily="2" charset="2"/>
              <a:buChar char="§"/>
              <a:defRPr sz="2000"/>
            </a:pPr>
            <a:r>
              <a:rPr lang="es-ES_tradnl" dirty="0"/>
              <a:t>Describe a un cliente con el que tiene una relación complicada y trata de identificar su Estilo.</a:t>
            </a:r>
          </a:p>
          <a:p>
            <a:pPr lvl="1">
              <a:buFont typeface="Wingdings" panose="05000000000000000000" pitchFamily="2" charset="2"/>
              <a:buChar char="§"/>
              <a:defRPr sz="2000"/>
            </a:pPr>
            <a:r>
              <a:rPr lang="es-ES_tradnl" dirty="0"/>
              <a:t>Comparte qué es lo que hace el cliente que resulta frustrante.</a:t>
            </a:r>
          </a:p>
          <a:p>
            <a:pPr lvl="1">
              <a:buFont typeface="Wingdings" panose="05000000000000000000" pitchFamily="2" charset="2"/>
              <a:buChar char="§"/>
              <a:defRPr sz="2000"/>
            </a:pPr>
            <a:r>
              <a:rPr lang="es-ES_tradnl" dirty="0"/>
              <a:t>El grupo ayuda a la persona a encontrar acciones específicas para mostrar más Versatilidad con el cliente.</a:t>
            </a:r>
          </a:p>
          <a:p>
            <a:pPr lvl="1">
              <a:buFont typeface="Wingdings" panose="05000000000000000000" pitchFamily="2" charset="2"/>
              <a:buChar char="§"/>
              <a:defRPr sz="2000"/>
            </a:pPr>
            <a:r>
              <a:rPr lang="es-ES_tradnl" dirty="0"/>
              <a:t>Nombren a un portavoz: ¿Han descubierto algo único o importante que deseen compartir con todo el grupo?</a:t>
            </a:r>
          </a:p>
          <a:p>
            <a:endParaRPr lang="es-ES_tradnl" sz="2000" dirty="0"/>
          </a:p>
        </p:txBody>
      </p:sp>
      <p:sp>
        <p:nvSpPr>
          <p:cNvPr id="4" name="Slide Number Placeholder 3">
            <a:extLst>
              <a:ext uri="{FF2B5EF4-FFF2-40B4-BE49-F238E27FC236}">
                <a16:creationId xmlns:a16="http://schemas.microsoft.com/office/drawing/2014/main" id="{F1F4448F-65A7-4B56-A30C-1CAACC7C915D}"/>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s-ES_tradnl" smtClean="0"/>
              <a:t>56</a:t>
            </a:fld>
            <a:endParaRPr lang="es-ES_tradnl" dirty="0"/>
          </a:p>
        </p:txBody>
      </p:sp>
      <p:sp>
        <p:nvSpPr>
          <p:cNvPr id="5" name="Footer Placeholder 4">
            <a:extLst>
              <a:ext uri="{FF2B5EF4-FFF2-40B4-BE49-F238E27FC236}">
                <a16:creationId xmlns:a16="http://schemas.microsoft.com/office/drawing/2014/main" id="{509C6360-6BDC-4955-BD3D-02ADA4D6FB31}"/>
              </a:ext>
            </a:extLst>
          </p:cNvPr>
          <p:cNvSpPr>
            <a:spLocks noGrp="1"/>
          </p:cNvSpPr>
          <p:nvPr>
            <p:ph type="ftr" sz="quarter" idx="13"/>
          </p:nvPr>
        </p:nvSpPr>
        <p:spPr>
          <a:xfrm>
            <a:off x="557294" y="6488112"/>
            <a:ext cx="7924800" cy="282575"/>
          </a:xfrm>
        </p:spPr>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pic>
        <p:nvPicPr>
          <p:cNvPr id="6" name="Picture 5" descr="A group of people in a meeting  Description automatically generated">
            <a:extLst>
              <a:ext uri="{FF2B5EF4-FFF2-40B4-BE49-F238E27FC236}">
                <a16:creationId xmlns:a16="http://schemas.microsoft.com/office/drawing/2014/main" id="{493CB7FA-0D3C-445D-A670-F3F3B0A6E64F}"/>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3">
            <a:extLst>
              <a:ext uri="{FF2B5EF4-FFF2-40B4-BE49-F238E27FC236}">
                <a16:creationId xmlns:a16="http://schemas.microsoft.com/office/drawing/2014/main" id="{DF3BA9A0-AACF-4A33-B719-D3A7719D28DA}"/>
              </a:ext>
            </a:extLst>
          </p:cNvPr>
          <p:cNvSpPr txBox="1">
            <a:spLocks/>
          </p:cNvSpPr>
          <p:nvPr/>
        </p:nvSpPr>
        <p:spPr>
          <a:xfrm>
            <a:off x="9348705" y="6372225"/>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ES_tradnl" sz="1000" smtClean="0">
                <a:solidFill>
                  <a:srgbClr val="898989"/>
                </a:solidFill>
              </a:rPr>
              <a:pPr algn="r"/>
              <a:t>56</a:t>
            </a:fld>
            <a:endParaRPr lang="es-ES_tradnl" sz="1000" dirty="0">
              <a:solidFill>
                <a:srgbClr val="898989"/>
              </a:solidFill>
            </a:endParaRPr>
          </a:p>
        </p:txBody>
      </p:sp>
    </p:spTree>
    <p:extLst>
      <p:ext uri="{BB962C8B-B14F-4D97-AF65-F5344CB8AC3E}">
        <p14:creationId xmlns:p14="http://schemas.microsoft.com/office/powerpoint/2010/main" val="28994448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31DC-C895-4156-953A-5754F0F3104F}"/>
              </a:ext>
            </a:extLst>
          </p:cNvPr>
          <p:cNvSpPr>
            <a:spLocks noGrp="1"/>
          </p:cNvSpPr>
          <p:nvPr>
            <p:ph type="title"/>
          </p:nvPr>
        </p:nvSpPr>
        <p:spPr>
          <a:xfrm>
            <a:off x="518614" y="228600"/>
            <a:ext cx="11444785" cy="1009650"/>
          </a:xfrm>
        </p:spPr>
        <p:txBody>
          <a:bodyPr wrap="square">
            <a:noAutofit/>
          </a:bodyPr>
          <a:lstStyle/>
          <a:p>
            <a:pPr>
              <a:defRPr>
                <a:ea typeface="ヒラギノ角ゴ Pro W3" pitchFamily="4" charset="-128"/>
                <a:cs typeface="ヒラギノ角ゴ Pro W3" pitchFamily="4" charset="-128"/>
              </a:defRPr>
            </a:pPr>
            <a:r>
              <a:rPr lang="es-ES_tradnl"/>
              <a:t>SOCIAL STYLE Navigator</a:t>
            </a:r>
            <a:endParaRPr lang="es-ES_tradnl" dirty="0"/>
          </a:p>
        </p:txBody>
      </p:sp>
      <p:sp>
        <p:nvSpPr>
          <p:cNvPr id="3" name="Content Placeholder 2">
            <a:extLst>
              <a:ext uri="{FF2B5EF4-FFF2-40B4-BE49-F238E27FC236}">
                <a16:creationId xmlns:a16="http://schemas.microsoft.com/office/drawing/2014/main" id="{22E450B2-4012-45EC-B444-CD68E7C61DCD}"/>
              </a:ext>
            </a:extLst>
          </p:cNvPr>
          <p:cNvSpPr>
            <a:spLocks noGrp="1"/>
          </p:cNvSpPr>
          <p:nvPr>
            <p:ph idx="1"/>
          </p:nvPr>
        </p:nvSpPr>
        <p:spPr>
          <a:xfrm>
            <a:off x="518614" y="1864659"/>
            <a:ext cx="7459973" cy="4079812"/>
          </a:xfrm>
        </p:spPr>
        <p:txBody>
          <a:bodyPr wrap="square">
            <a:noAutofit/>
          </a:bodyPr>
          <a:lstStyle/>
          <a:p>
            <a:pPr eaLnBrk="1" hangingPunct="1">
              <a:defRPr sz="2000">
                <a:ea typeface="ヒラギノ角ゴ Pro W3" pitchFamily="4" charset="-128"/>
                <a:cs typeface="ヒラギノ角ゴ Pro W3" pitchFamily="4" charset="-128"/>
              </a:defRPr>
            </a:pPr>
            <a:r>
              <a:rPr lang="es-ES_tradnl" sz="1800" b="1" dirty="0"/>
              <a:t>Objetivo: </a:t>
            </a:r>
            <a:r>
              <a:rPr lang="es-ES_tradnl" sz="1800" dirty="0"/>
              <a:t>Utilizar la herramienta </a:t>
            </a:r>
            <a:r>
              <a:rPr lang="es-ES_tradnl" sz="1800" dirty="0" err="1"/>
              <a:t>Navigator</a:t>
            </a:r>
            <a:r>
              <a:rPr lang="es-ES_tradnl" sz="1800" dirty="0"/>
              <a:t> para mejorar la eficacia.</a:t>
            </a:r>
          </a:p>
          <a:p>
            <a:pPr eaLnBrk="1" hangingPunct="1">
              <a:defRPr sz="2000" b="1">
                <a:ea typeface="ヒラギノ角ゴ Pro W3" pitchFamily="4" charset="-128"/>
                <a:cs typeface="ヒラギノ角ゴ Pro W3" pitchFamily="4" charset="-128"/>
              </a:defRPr>
            </a:pPr>
            <a:r>
              <a:rPr lang="es-ES_tradnl" sz="1800" dirty="0"/>
              <a:t>Instrucciones:</a:t>
            </a:r>
            <a:endParaRPr lang="es-ES_tradnl" sz="1800" dirty="0">
              <a:ea typeface="ヒラギノ角ゴ Pro W3" pitchFamily="4" charset="-128"/>
              <a:cs typeface="ヒラギノ角ゴ Pro W3" pitchFamily="4" charset="-128"/>
            </a:endParaRPr>
          </a:p>
          <a:p>
            <a:pPr lvl="1" eaLnBrk="1" hangingPunct="1">
              <a:defRPr sz="2000"/>
            </a:pPr>
            <a:r>
              <a:rPr lang="es-ES_tradnl" sz="1800" dirty="0"/>
              <a:t>Encuentre un cliente o situación (como las reuniones) para la que desee mejorar su eficacia.</a:t>
            </a:r>
          </a:p>
          <a:p>
            <a:pPr lvl="1" eaLnBrk="1" hangingPunct="1">
              <a:defRPr sz="2000"/>
            </a:pPr>
            <a:r>
              <a:rPr lang="es-ES_tradnl" sz="1800" dirty="0"/>
              <a:t>Inicie sesión en tracomlearning.com y seleccione SOCIAL STYLE </a:t>
            </a:r>
            <a:r>
              <a:rPr lang="es-ES_tradnl" sz="1800" dirty="0" err="1"/>
              <a:t>Navigator</a:t>
            </a:r>
            <a:r>
              <a:rPr lang="es-ES_tradnl" sz="1800" dirty="0"/>
              <a:t> en la pestaña “Tools” (Herramientas).</a:t>
            </a:r>
          </a:p>
          <a:p>
            <a:pPr lvl="1" eaLnBrk="1" hangingPunct="1">
              <a:defRPr sz="2000"/>
            </a:pPr>
            <a:r>
              <a:rPr lang="es-ES_tradnl" sz="1800" dirty="0"/>
              <a:t>Utilice el “</a:t>
            </a:r>
            <a:r>
              <a:rPr lang="es-ES_tradnl" sz="1800" dirty="0" err="1"/>
              <a:t>Estimator</a:t>
            </a:r>
            <a:r>
              <a:rPr lang="es-ES_tradnl" sz="1800" dirty="0"/>
              <a:t>” (Estimador) para determinar el Estilo de la persona que ha identificado. Si se trata de varias personas, haga lo mismo para cada persona, también puede omitir este paso por el momento.</a:t>
            </a:r>
          </a:p>
          <a:p>
            <a:pPr lvl="1" eaLnBrk="1" hangingPunct="1">
              <a:defRPr sz="2000"/>
            </a:pPr>
            <a:r>
              <a:rPr lang="es-ES_tradnl" sz="1800" dirty="0"/>
              <a:t>Examine la lista de temas en la pestaña “</a:t>
            </a:r>
            <a:r>
              <a:rPr lang="es-ES_tradnl" sz="1800" dirty="0" err="1"/>
              <a:t>Advisor</a:t>
            </a:r>
            <a:r>
              <a:rPr lang="es-ES_tradnl" sz="1800" dirty="0"/>
              <a:t>” (Asesor), encuentre el área de consejo que sea más adecuada y haga clic en ella.</a:t>
            </a:r>
          </a:p>
          <a:p>
            <a:pPr lvl="1" eaLnBrk="1" hangingPunct="1">
              <a:defRPr sz="2000"/>
            </a:pPr>
            <a:r>
              <a:rPr lang="es-ES_tradnl" sz="1800" dirty="0"/>
              <a:t>Lea los consejos e imprima la página si es necesario para conservarla.</a:t>
            </a:r>
          </a:p>
          <a:p>
            <a:pPr lvl="1" eaLnBrk="1" hangingPunct="1">
              <a:defRPr sz="2000"/>
            </a:pPr>
            <a:r>
              <a:rPr lang="es-ES_tradnl" sz="1800" dirty="0"/>
              <a:t>Se discuten en grupo las ideas que se han aprendido.</a:t>
            </a:r>
          </a:p>
          <a:p>
            <a:pPr lvl="1" eaLnBrk="1" hangingPunct="1"/>
            <a:endParaRPr lang="es-ES_tradnl" sz="1800" dirty="0"/>
          </a:p>
          <a:p>
            <a:endParaRPr lang="es-ES_tradnl" sz="1800" dirty="0"/>
          </a:p>
        </p:txBody>
      </p:sp>
      <p:sp>
        <p:nvSpPr>
          <p:cNvPr id="4" name="Slide Number Placeholder 3">
            <a:extLst>
              <a:ext uri="{FF2B5EF4-FFF2-40B4-BE49-F238E27FC236}">
                <a16:creationId xmlns:a16="http://schemas.microsoft.com/office/drawing/2014/main" id="{698A82B1-C833-478F-9B1A-174FEAEAA669}"/>
              </a:ext>
            </a:extLst>
          </p:cNvPr>
          <p:cNvSpPr>
            <a:spLocks noGrp="1"/>
          </p:cNvSpPr>
          <p:nvPr>
            <p:ph type="sldNum" sz="quarter" idx="12"/>
          </p:nvPr>
        </p:nvSpPr>
        <p:spPr/>
        <p:txBody>
          <a:bodyPr wrap="square">
            <a:noAutofit/>
          </a:bodyPr>
          <a:lstStyle/>
          <a:p>
            <a:fld id="{1B1CF60C-C85D-47C0-8597-E3BF95F18FA3}" type="slidenum">
              <a:rPr lang="es-ES_tradnl" smtClean="0"/>
              <a:t>57</a:t>
            </a:fld>
            <a:endParaRPr lang="es-ES_tradnl" dirty="0"/>
          </a:p>
        </p:txBody>
      </p:sp>
      <p:sp>
        <p:nvSpPr>
          <p:cNvPr id="5" name="Footer Placeholder 4">
            <a:extLst>
              <a:ext uri="{FF2B5EF4-FFF2-40B4-BE49-F238E27FC236}">
                <a16:creationId xmlns:a16="http://schemas.microsoft.com/office/drawing/2014/main" id="{0498C21C-47C5-422C-BCFC-86FC3A022A3A}"/>
              </a:ext>
            </a:extLst>
          </p:cNvPr>
          <p:cNvSpPr>
            <a:spLocks noGrp="1"/>
          </p:cNvSpPr>
          <p:nvPr>
            <p:ph type="ftr" sz="quarter" idx="13"/>
          </p:nvPr>
        </p:nvSpPr>
        <p:spPr/>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pic>
        <p:nvPicPr>
          <p:cNvPr id="6" name="Picture 5" descr="A group of people in a meeting  Description automatically generated">
            <a:extLst>
              <a:ext uri="{FF2B5EF4-FFF2-40B4-BE49-F238E27FC236}">
                <a16:creationId xmlns:a16="http://schemas.microsoft.com/office/drawing/2014/main" id="{00F260F0-0A0B-47F4-BB99-ADE3710DB7E8}"/>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3">
            <a:extLst>
              <a:ext uri="{FF2B5EF4-FFF2-40B4-BE49-F238E27FC236}">
                <a16:creationId xmlns:a16="http://schemas.microsoft.com/office/drawing/2014/main" id="{246A6149-1D2D-4791-8FFD-0C4E1B7C7708}"/>
              </a:ext>
            </a:extLst>
          </p:cNvPr>
          <p:cNvSpPr txBox="1">
            <a:spLocks/>
          </p:cNvSpPr>
          <p:nvPr/>
        </p:nvSpPr>
        <p:spPr>
          <a:xfrm>
            <a:off x="9336339" y="6390369"/>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ES_tradnl" sz="1000" smtClean="0">
                <a:solidFill>
                  <a:srgbClr val="898989"/>
                </a:solidFill>
              </a:rPr>
              <a:pPr algn="r"/>
              <a:t>57</a:t>
            </a:fld>
            <a:endParaRPr lang="es-ES_tradnl" sz="1000" dirty="0">
              <a:solidFill>
                <a:srgbClr val="898989"/>
              </a:solidFill>
            </a:endParaRPr>
          </a:p>
        </p:txBody>
      </p:sp>
    </p:spTree>
    <p:extLst>
      <p:ext uri="{BB962C8B-B14F-4D97-AF65-F5344CB8AC3E}">
        <p14:creationId xmlns:p14="http://schemas.microsoft.com/office/powerpoint/2010/main" val="29961386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31DC-C895-4156-953A-5754F0F3104F}"/>
              </a:ext>
            </a:extLst>
          </p:cNvPr>
          <p:cNvSpPr>
            <a:spLocks noGrp="1"/>
          </p:cNvSpPr>
          <p:nvPr>
            <p:ph type="title"/>
          </p:nvPr>
        </p:nvSpPr>
        <p:spPr>
          <a:xfrm>
            <a:off x="518614" y="228600"/>
            <a:ext cx="11444785" cy="1009650"/>
          </a:xfrm>
        </p:spPr>
        <p:txBody>
          <a:bodyPr wrap="square">
            <a:noAutofit/>
          </a:bodyPr>
          <a:lstStyle/>
          <a:p>
            <a:pPr>
              <a:defRPr>
                <a:ea typeface="ヒラギノ角ゴ Pro W3" pitchFamily="4" charset="-128"/>
                <a:cs typeface="ヒラギノ角ゴ Pro W3" pitchFamily="4" charset="-128"/>
              </a:defRPr>
            </a:pPr>
            <a:r>
              <a:rPr lang="es-ES_tradnl" dirty="0"/>
              <a:t>Plan de acción de Versatilidad</a:t>
            </a:r>
          </a:p>
        </p:txBody>
      </p:sp>
      <p:sp>
        <p:nvSpPr>
          <p:cNvPr id="3" name="Content Placeholder 2">
            <a:extLst>
              <a:ext uri="{FF2B5EF4-FFF2-40B4-BE49-F238E27FC236}">
                <a16:creationId xmlns:a16="http://schemas.microsoft.com/office/drawing/2014/main" id="{22E450B2-4012-45EC-B444-CD68E7C61DCD}"/>
              </a:ext>
            </a:extLst>
          </p:cNvPr>
          <p:cNvSpPr>
            <a:spLocks noGrp="1"/>
          </p:cNvSpPr>
          <p:nvPr>
            <p:ph idx="1"/>
          </p:nvPr>
        </p:nvSpPr>
        <p:spPr>
          <a:xfrm>
            <a:off x="518614" y="1936376"/>
            <a:ext cx="7774485" cy="4008095"/>
          </a:xfrm>
        </p:spPr>
        <p:txBody>
          <a:bodyPr wrap="square">
            <a:noAutofit/>
          </a:bodyPr>
          <a:lstStyle/>
          <a:p>
            <a:pPr eaLnBrk="1" hangingPunct="1">
              <a:defRPr sz="2000">
                <a:ea typeface="ヒラギノ角ゴ Pro W3" pitchFamily="4" charset="-128"/>
                <a:cs typeface="ヒラギノ角ゴ Pro W3" pitchFamily="4" charset="-128"/>
              </a:defRPr>
            </a:pPr>
            <a:r>
              <a:rPr lang="es-ES_tradnl" b="1" dirty="0"/>
              <a:t>Objetivo: </a:t>
            </a:r>
            <a:r>
              <a:rPr lang="es-ES_tradnl" dirty="0"/>
              <a:t>Elaborar un plan de acción para aumentar la Versatilidad.</a:t>
            </a:r>
          </a:p>
          <a:p>
            <a:pPr eaLnBrk="1" hangingPunct="1">
              <a:defRPr sz="2000" b="1">
                <a:ea typeface="ヒラギノ角ゴ Pro W3" pitchFamily="4" charset="-128"/>
                <a:cs typeface="ヒラギノ角ゴ Pro W3" pitchFamily="4" charset="-128"/>
              </a:defRPr>
            </a:pPr>
            <a:r>
              <a:rPr lang="es-ES_tradnl" dirty="0"/>
              <a:t>Instrucciones:</a:t>
            </a:r>
            <a:endParaRPr lang="es-ES_tradnl" sz="2000" dirty="0">
              <a:ea typeface="ヒラギノ角ゴ Pro W3" pitchFamily="4" charset="-128"/>
              <a:cs typeface="ヒラギノ角ゴ Pro W3" pitchFamily="4" charset="-128"/>
            </a:endParaRPr>
          </a:p>
          <a:p>
            <a:pPr marL="342900" indent="-342900">
              <a:buFont typeface="Wingdings" panose="05000000000000000000" pitchFamily="2" charset="2"/>
              <a:buChar char="§"/>
            </a:pPr>
            <a:r>
              <a:rPr lang="es-ES_tradnl" sz="2000" dirty="0"/>
              <a:t>Lea su perfil de Versatilidad para comprender su comportamiento </a:t>
            </a:r>
            <a:r>
              <a:rPr lang="es-ES_tradnl" sz="1400" i="1" dirty="0"/>
              <a:t>(solo el perfil en línea)</a:t>
            </a:r>
            <a:endParaRPr lang="es-ES_tradnl" sz="2000" dirty="0"/>
          </a:p>
          <a:p>
            <a:pPr marL="342900" indent="-342900">
              <a:buFont typeface="Wingdings" panose="05000000000000000000" pitchFamily="2" charset="2"/>
              <a:buChar char="§"/>
            </a:pPr>
            <a:r>
              <a:rPr lang="es-ES_tradnl" sz="2000" dirty="0"/>
              <a:t>Revise las estrategias que se proporcionan en las tres secciones: </a:t>
            </a:r>
            <a:r>
              <a:rPr lang="es-ES_tradnl" sz="2000" i="1" dirty="0"/>
              <a:t>Formas de mejorar la presentación, formas de mejorar la competencia y formas de mejorar el </a:t>
            </a:r>
            <a:r>
              <a:rPr lang="es-ES_tradnl" sz="2000" i="1" dirty="0" err="1"/>
              <a:t>feedback</a:t>
            </a:r>
            <a:r>
              <a:rPr lang="es-ES_tradnl" sz="2000" dirty="0"/>
              <a:t>. </a:t>
            </a:r>
            <a:r>
              <a:rPr lang="es-ES_tradnl" sz="1400" i="1" dirty="0"/>
              <a:t>(solo en el perfil en línea)</a:t>
            </a:r>
            <a:endParaRPr lang="es-ES_tradnl" sz="1400" dirty="0"/>
          </a:p>
          <a:p>
            <a:pPr marL="342900" indent="-342900">
              <a:buFont typeface="Wingdings" panose="05000000000000000000" pitchFamily="2" charset="2"/>
              <a:buChar char="§"/>
              <a:defRPr sz="2000"/>
            </a:pPr>
            <a:r>
              <a:rPr lang="es-ES_tradnl" dirty="0"/>
              <a:t>En cada área, escoja una o dos acciones específicas que va a realizar y anótelas.</a:t>
            </a:r>
          </a:p>
          <a:p>
            <a:pPr marL="342900" indent="-342900">
              <a:buFont typeface="Wingdings" panose="05000000000000000000" pitchFamily="2" charset="2"/>
              <a:buChar char="§"/>
              <a:defRPr sz="2000"/>
            </a:pPr>
            <a:r>
              <a:rPr lang="es-ES_tradnl" dirty="0"/>
              <a:t>Forme un pareja con otra persona (o haga un grupo pequeño) </a:t>
            </a:r>
            <a:br>
              <a:rPr lang="es-ES_tradnl" dirty="0"/>
            </a:br>
            <a:r>
              <a:rPr lang="es-ES_tradnl" dirty="0"/>
              <a:t>y hablen sobre su plan.</a:t>
            </a:r>
          </a:p>
        </p:txBody>
      </p:sp>
      <p:sp>
        <p:nvSpPr>
          <p:cNvPr id="4" name="Slide Number Placeholder 3">
            <a:extLst>
              <a:ext uri="{FF2B5EF4-FFF2-40B4-BE49-F238E27FC236}">
                <a16:creationId xmlns:a16="http://schemas.microsoft.com/office/drawing/2014/main" id="{698A82B1-C833-478F-9B1A-174FEAEAA669}"/>
              </a:ext>
            </a:extLst>
          </p:cNvPr>
          <p:cNvSpPr>
            <a:spLocks noGrp="1"/>
          </p:cNvSpPr>
          <p:nvPr>
            <p:ph type="sldNum" sz="quarter" idx="12"/>
          </p:nvPr>
        </p:nvSpPr>
        <p:spPr/>
        <p:txBody>
          <a:bodyPr wrap="square">
            <a:noAutofit/>
          </a:bodyPr>
          <a:lstStyle/>
          <a:p>
            <a:fld id="{1B1CF60C-C85D-47C0-8597-E3BF95F18FA3}" type="slidenum">
              <a:rPr lang="es-ES_tradnl" smtClean="0"/>
              <a:t>58</a:t>
            </a:fld>
            <a:endParaRPr lang="es-ES_tradnl" dirty="0"/>
          </a:p>
        </p:txBody>
      </p:sp>
      <p:sp>
        <p:nvSpPr>
          <p:cNvPr id="5" name="Footer Placeholder 4">
            <a:extLst>
              <a:ext uri="{FF2B5EF4-FFF2-40B4-BE49-F238E27FC236}">
                <a16:creationId xmlns:a16="http://schemas.microsoft.com/office/drawing/2014/main" id="{0498C21C-47C5-422C-BCFC-86FC3A022A3A}"/>
              </a:ext>
            </a:extLst>
          </p:cNvPr>
          <p:cNvSpPr>
            <a:spLocks noGrp="1"/>
          </p:cNvSpPr>
          <p:nvPr>
            <p:ph type="ftr" sz="quarter" idx="13"/>
          </p:nvPr>
        </p:nvSpPr>
        <p:spPr/>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pic>
        <p:nvPicPr>
          <p:cNvPr id="6" name="Picture 5" descr="A group of people in a meeting  Description automatically generated">
            <a:extLst>
              <a:ext uri="{FF2B5EF4-FFF2-40B4-BE49-F238E27FC236}">
                <a16:creationId xmlns:a16="http://schemas.microsoft.com/office/drawing/2014/main" id="{F876516B-B85C-4604-AE52-7E6A63550739}"/>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D15BB5FD-B1A7-4C42-9F9D-0DAAEB9CA1ED}"/>
              </a:ext>
            </a:extLst>
          </p:cNvPr>
          <p:cNvSpPr txBox="1">
            <a:spLocks/>
          </p:cNvSpPr>
          <p:nvPr/>
        </p:nvSpPr>
        <p:spPr>
          <a:xfrm>
            <a:off x="9372600" y="6471554"/>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ES_tradnl" sz="1000" smtClean="0">
                <a:solidFill>
                  <a:srgbClr val="898989"/>
                </a:solidFill>
              </a:rPr>
              <a:pPr algn="r"/>
              <a:t>58</a:t>
            </a:fld>
            <a:endParaRPr lang="es-ES_tradnl" sz="1000" dirty="0">
              <a:solidFill>
                <a:srgbClr val="898989"/>
              </a:solidFill>
            </a:endParaRPr>
          </a:p>
        </p:txBody>
      </p:sp>
    </p:spTree>
    <p:extLst>
      <p:ext uri="{BB962C8B-B14F-4D97-AF65-F5344CB8AC3E}">
        <p14:creationId xmlns:p14="http://schemas.microsoft.com/office/powerpoint/2010/main" val="3580774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9CABD-016A-4105-9C16-9B8F83470748}"/>
              </a:ext>
            </a:extLst>
          </p:cNvPr>
          <p:cNvSpPr>
            <a:spLocks noGrp="1"/>
          </p:cNvSpPr>
          <p:nvPr>
            <p:ph type="title"/>
          </p:nvPr>
        </p:nvSpPr>
        <p:spPr>
          <a:xfrm>
            <a:off x="390525" y="228600"/>
            <a:ext cx="3687763" cy="5715000"/>
          </a:xfrm>
        </p:spPr>
        <p:txBody>
          <a:bodyPr wrap="square" anchor="ctr">
            <a:noAutofit/>
          </a:bodyPr>
          <a:lstStyle/>
          <a:p>
            <a:r>
              <a:rPr lang="es-ES_tradnl" dirty="0"/>
              <a:t>Técnicas para observar el Estilo</a:t>
            </a:r>
          </a:p>
        </p:txBody>
      </p:sp>
      <p:sp>
        <p:nvSpPr>
          <p:cNvPr id="3" name="Content Placeholder 2">
            <a:extLst>
              <a:ext uri="{FF2B5EF4-FFF2-40B4-BE49-F238E27FC236}">
                <a16:creationId xmlns:a16="http://schemas.microsoft.com/office/drawing/2014/main" id="{89890FE1-5E82-4EC5-9B63-1B76910148C2}"/>
              </a:ext>
            </a:extLst>
          </p:cNvPr>
          <p:cNvSpPr>
            <a:spLocks noGrp="1"/>
          </p:cNvSpPr>
          <p:nvPr>
            <p:ph idx="1"/>
          </p:nvPr>
        </p:nvSpPr>
        <p:spPr>
          <a:xfrm>
            <a:off x="4170363" y="262054"/>
            <a:ext cx="7793037" cy="5715000"/>
          </a:xfrm>
        </p:spPr>
        <p:txBody>
          <a:bodyPr wrap="square" lIns="1280160" anchor="ctr">
            <a:noAutofit/>
          </a:bodyPr>
          <a:lstStyle/>
          <a:p>
            <a:pPr>
              <a:spcBef>
                <a:spcPts val="1500"/>
              </a:spcBef>
              <a:spcAft>
                <a:spcPts val="1000"/>
              </a:spcAft>
              <a:defRPr sz="2000"/>
            </a:pPr>
            <a:r>
              <a:rPr lang="es-ES_tradnl" dirty="0"/>
              <a:t>No saque conclusiones precipitadas</a:t>
            </a:r>
          </a:p>
          <a:p>
            <a:pPr>
              <a:spcBef>
                <a:spcPts val="1500"/>
              </a:spcBef>
              <a:spcAft>
                <a:spcPts val="1000"/>
              </a:spcAft>
              <a:defRPr sz="2000"/>
            </a:pPr>
            <a:r>
              <a:rPr lang="es-ES_tradnl" dirty="0"/>
              <a:t>Manténgase objetivo</a:t>
            </a:r>
          </a:p>
          <a:p>
            <a:pPr>
              <a:spcBef>
                <a:spcPts val="1500"/>
              </a:spcBef>
              <a:spcAft>
                <a:spcPts val="1000"/>
              </a:spcAft>
              <a:defRPr sz="2000"/>
            </a:pPr>
            <a:r>
              <a:rPr lang="es-ES_tradnl" dirty="0"/>
              <a:t>Separe el comportamiento de Estilo de la función o posición de la persona</a:t>
            </a:r>
          </a:p>
          <a:p>
            <a:pPr>
              <a:spcBef>
                <a:spcPts val="1500"/>
              </a:spcBef>
              <a:spcAft>
                <a:spcPts val="1000"/>
              </a:spcAft>
              <a:defRPr sz="2000"/>
            </a:pPr>
            <a:r>
              <a:rPr lang="es-ES_tradnl" dirty="0"/>
              <a:t>Una cantidad moderada de estrés puede sacar a relucir el Estilo de las personas</a:t>
            </a:r>
          </a:p>
          <a:p>
            <a:pPr>
              <a:spcBef>
                <a:spcPts val="1500"/>
              </a:spcBef>
              <a:spcAft>
                <a:spcPts val="1000"/>
              </a:spcAft>
              <a:defRPr sz="2000"/>
            </a:pPr>
            <a:r>
              <a:rPr lang="es-ES_tradnl" dirty="0"/>
              <a:t>Salga de la escena (sea un observador)</a:t>
            </a:r>
          </a:p>
          <a:p>
            <a:pPr>
              <a:spcBef>
                <a:spcPts val="1500"/>
              </a:spcBef>
              <a:spcAft>
                <a:spcPts val="1000"/>
              </a:spcAft>
            </a:pPr>
            <a:endParaRPr lang="es-ES_tradnl" sz="2000" dirty="0"/>
          </a:p>
        </p:txBody>
      </p:sp>
      <p:sp>
        <p:nvSpPr>
          <p:cNvPr id="5" name="Footer Placeholder 4">
            <a:extLst>
              <a:ext uri="{FF2B5EF4-FFF2-40B4-BE49-F238E27FC236}">
                <a16:creationId xmlns:a16="http://schemas.microsoft.com/office/drawing/2014/main" id="{4D3CF669-61B8-4393-ABDB-84352A6B6564}"/>
              </a:ext>
            </a:extLst>
          </p:cNvPr>
          <p:cNvSpPr>
            <a:spLocks noGrp="1"/>
          </p:cNvSpPr>
          <p:nvPr>
            <p:ph type="ftr" sz="quarter" idx="11"/>
          </p:nvPr>
        </p:nvSpPr>
        <p:spPr/>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
        <p:nvSpPr>
          <p:cNvPr id="6" name="Slide Number Placeholder 5">
            <a:extLst>
              <a:ext uri="{FF2B5EF4-FFF2-40B4-BE49-F238E27FC236}">
                <a16:creationId xmlns:a16="http://schemas.microsoft.com/office/drawing/2014/main" id="{0FBC13A4-C929-45D4-B223-A112BFF04BC6}"/>
              </a:ext>
            </a:extLst>
          </p:cNvPr>
          <p:cNvSpPr>
            <a:spLocks noGrp="1"/>
          </p:cNvSpPr>
          <p:nvPr>
            <p:ph type="sldNum" sz="quarter" idx="12"/>
          </p:nvPr>
        </p:nvSpPr>
        <p:spPr/>
        <p:txBody>
          <a:bodyPr wrap="square">
            <a:noAutofit/>
          </a:bodyPr>
          <a:lstStyle/>
          <a:p>
            <a:fld id="{1B1CF60C-C85D-47C0-8597-E3BF95F18FA3}" type="slidenum">
              <a:rPr lang="es-ES_tradnl" smtClean="0"/>
              <a:t>59</a:t>
            </a:fld>
            <a:endParaRPr lang="es-ES_tradnl" dirty="0"/>
          </a:p>
        </p:txBody>
      </p:sp>
      <p:sp>
        <p:nvSpPr>
          <p:cNvPr id="8" name="Oval 7">
            <a:extLst>
              <a:ext uri="{FF2B5EF4-FFF2-40B4-BE49-F238E27FC236}">
                <a16:creationId xmlns:a16="http://schemas.microsoft.com/office/drawing/2014/main" id="{CD7D84E8-073C-4DFD-99F5-BFE15F778DFC}"/>
              </a:ext>
            </a:extLst>
          </p:cNvPr>
          <p:cNvSpPr/>
          <p:nvPr/>
        </p:nvSpPr>
        <p:spPr bwMode="gray">
          <a:xfrm>
            <a:off x="4816928" y="1115912"/>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s-ES_tradnl"/>
              <a:t>1</a:t>
            </a:r>
            <a:endParaRPr lang="es-ES_tradnl" dirty="0"/>
          </a:p>
        </p:txBody>
      </p:sp>
      <p:sp>
        <p:nvSpPr>
          <p:cNvPr id="9" name="Oval 8">
            <a:extLst>
              <a:ext uri="{FF2B5EF4-FFF2-40B4-BE49-F238E27FC236}">
                <a16:creationId xmlns:a16="http://schemas.microsoft.com/office/drawing/2014/main" id="{555B454E-9216-477B-9A64-9DD8271FF53A}"/>
              </a:ext>
            </a:extLst>
          </p:cNvPr>
          <p:cNvSpPr/>
          <p:nvPr/>
        </p:nvSpPr>
        <p:spPr bwMode="gray">
          <a:xfrm>
            <a:off x="4816928" y="1707320"/>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s-ES_tradnl"/>
              <a:t>2</a:t>
            </a:r>
            <a:endParaRPr lang="es-ES_tradnl" dirty="0"/>
          </a:p>
        </p:txBody>
      </p:sp>
      <p:sp>
        <p:nvSpPr>
          <p:cNvPr id="10" name="Oval 9">
            <a:extLst>
              <a:ext uri="{FF2B5EF4-FFF2-40B4-BE49-F238E27FC236}">
                <a16:creationId xmlns:a16="http://schemas.microsoft.com/office/drawing/2014/main" id="{7B59682E-52EB-4DFB-AF2F-EB3BB439EF73}"/>
              </a:ext>
            </a:extLst>
          </p:cNvPr>
          <p:cNvSpPr/>
          <p:nvPr/>
        </p:nvSpPr>
        <p:spPr bwMode="gray">
          <a:xfrm>
            <a:off x="4816928" y="2403889"/>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s-ES_tradnl"/>
              <a:t>3</a:t>
            </a:r>
            <a:endParaRPr lang="es-ES_tradnl" dirty="0"/>
          </a:p>
        </p:txBody>
      </p:sp>
      <p:sp>
        <p:nvSpPr>
          <p:cNvPr id="11" name="Oval 10">
            <a:extLst>
              <a:ext uri="{FF2B5EF4-FFF2-40B4-BE49-F238E27FC236}">
                <a16:creationId xmlns:a16="http://schemas.microsoft.com/office/drawing/2014/main" id="{4D6313DE-7760-4922-80A7-10EA28D1930F}"/>
              </a:ext>
            </a:extLst>
          </p:cNvPr>
          <p:cNvSpPr/>
          <p:nvPr/>
        </p:nvSpPr>
        <p:spPr bwMode="gray">
          <a:xfrm>
            <a:off x="4816927" y="3251622"/>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s-ES_tradnl"/>
              <a:t>4</a:t>
            </a:r>
            <a:endParaRPr lang="es-ES_tradnl" dirty="0"/>
          </a:p>
        </p:txBody>
      </p:sp>
      <p:sp>
        <p:nvSpPr>
          <p:cNvPr id="12" name="Oval 11">
            <a:extLst>
              <a:ext uri="{FF2B5EF4-FFF2-40B4-BE49-F238E27FC236}">
                <a16:creationId xmlns:a16="http://schemas.microsoft.com/office/drawing/2014/main" id="{07432474-4610-4E54-835A-DEAC0A7CA51E}"/>
              </a:ext>
            </a:extLst>
          </p:cNvPr>
          <p:cNvSpPr/>
          <p:nvPr/>
        </p:nvSpPr>
        <p:spPr bwMode="gray">
          <a:xfrm>
            <a:off x="4816928" y="4019521"/>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s-ES_tradnl"/>
              <a:t>5</a:t>
            </a:r>
            <a:endParaRPr lang="es-ES_tradnl" dirty="0"/>
          </a:p>
        </p:txBody>
      </p:sp>
    </p:spTree>
    <p:extLst>
      <p:ext uri="{BB962C8B-B14F-4D97-AF65-F5344CB8AC3E}">
        <p14:creationId xmlns:p14="http://schemas.microsoft.com/office/powerpoint/2010/main" val="8508515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nchorCtr="0">
            <a:noAutofit/>
          </a:bodyPr>
          <a:lstStyle/>
          <a:p>
            <a:pPr algn="ctr">
              <a:defRPr sz="5400"/>
            </a:pPr>
            <a:r>
              <a:rPr lang="es-ES_tradnl" dirty="0"/>
              <a:t>La Asertividad y La Receptividad.</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wrap="square">
            <a:noAutofit/>
          </a:bodyPr>
          <a:lstStyle/>
          <a:p>
            <a:fld id="{1B1CF60C-C85D-47C0-8597-E3BF95F18FA3}" type="slidenum">
              <a:rPr lang="es-ES_tradnl" smtClean="0"/>
              <a:t>6</a:t>
            </a:fld>
            <a:endParaRPr lang="es-ES_tradnl"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Tree>
    <p:extLst>
      <p:ext uri="{BB962C8B-B14F-4D97-AF65-F5344CB8AC3E}">
        <p14:creationId xmlns:p14="http://schemas.microsoft.com/office/powerpoint/2010/main" val="2732878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67E28-1313-4400-94B7-3A8DDD30A17E}"/>
              </a:ext>
            </a:extLst>
          </p:cNvPr>
          <p:cNvSpPr>
            <a:spLocks noGrp="1"/>
          </p:cNvSpPr>
          <p:nvPr>
            <p:ph type="title"/>
          </p:nvPr>
        </p:nvSpPr>
        <p:spPr/>
        <p:txBody>
          <a:bodyPr wrap="square">
            <a:noAutofit/>
          </a:bodyPr>
          <a:lstStyle/>
          <a:p>
            <a:pPr>
              <a:defRPr>
                <a:ea typeface="ヒラギノ角ゴ Pro W3" pitchFamily="4" charset="-128"/>
                <a:cs typeface="ヒラギノ角ゴ Pro W3" pitchFamily="4" charset="-128"/>
              </a:defRPr>
            </a:pPr>
            <a:r>
              <a:rPr lang="es-ES_tradnl"/>
              <a:t>Realizar mi acción de crecimiento</a:t>
            </a:r>
            <a:endParaRPr lang="es-ES_tradnl" dirty="0"/>
          </a:p>
        </p:txBody>
      </p:sp>
      <p:sp>
        <p:nvSpPr>
          <p:cNvPr id="3" name="Content Placeholder 2">
            <a:extLst>
              <a:ext uri="{FF2B5EF4-FFF2-40B4-BE49-F238E27FC236}">
                <a16:creationId xmlns:a16="http://schemas.microsoft.com/office/drawing/2014/main" id="{7880FBB5-3678-4CE2-8BF8-4E995EC1C5E9}"/>
              </a:ext>
            </a:extLst>
          </p:cNvPr>
          <p:cNvSpPr>
            <a:spLocks noGrp="1"/>
          </p:cNvSpPr>
          <p:nvPr>
            <p:ph idx="1"/>
          </p:nvPr>
        </p:nvSpPr>
        <p:spPr>
          <a:xfrm>
            <a:off x="487108" y="1814871"/>
            <a:ext cx="7666292" cy="3628308"/>
          </a:xfrm>
        </p:spPr>
        <p:txBody>
          <a:bodyPr wrap="square">
            <a:noAutofit/>
          </a:bodyPr>
          <a:lstStyle/>
          <a:p>
            <a:pPr marL="0" indent="0" eaLnBrk="1" hangingPunct="1">
              <a:buFontTx/>
              <a:buNone/>
              <a:defRPr sz="2000"/>
            </a:pPr>
            <a:r>
              <a:rPr lang="es-ES_tradnl" sz="1800" b="1" dirty="0"/>
              <a:t>Objetivo: </a:t>
            </a:r>
            <a:r>
              <a:rPr lang="es-ES_tradnl" sz="1800" dirty="0"/>
              <a:t>Identificar formas específicas en que se puede realizar la acción de crecimiento para ser más eficaz con los clientes.</a:t>
            </a:r>
          </a:p>
          <a:p>
            <a:pPr eaLnBrk="1" hangingPunct="1">
              <a:buFontTx/>
              <a:buNone/>
              <a:defRPr sz="2000" b="1"/>
            </a:pPr>
            <a:r>
              <a:rPr lang="es-ES_tradnl" sz="1800" dirty="0"/>
              <a:t>Instrucciones:</a:t>
            </a:r>
          </a:p>
          <a:p>
            <a:pPr marL="855663" lvl="1" indent="-398463" eaLnBrk="1" hangingPunct="1"/>
            <a:r>
              <a:rPr lang="es-ES_tradnl" sz="1600" dirty="0"/>
              <a:t>Calcule el Estilo de uno de sus clientes (usando el “Estimador de Estilo” dentro del Navegador de SOCIAL STYLE si está disponible).</a:t>
            </a:r>
          </a:p>
          <a:p>
            <a:pPr marL="855663" lvl="1" indent="-398463" eaLnBrk="1" hangingPunct="1"/>
            <a:r>
              <a:rPr lang="es-ES_tradnl" sz="1600" dirty="0"/>
              <a:t>Escriba la necesidad y la orientación del Estilo para el cliente.</a:t>
            </a:r>
          </a:p>
          <a:p>
            <a:pPr marL="855663" lvl="1" indent="-398463" eaLnBrk="1" hangingPunct="1"/>
            <a:r>
              <a:rPr lang="es-ES_tradnl" sz="1600" dirty="0"/>
              <a:t>Identifique específicamente cómo puede llevar a cabo su acción de crecimiento con el cliente.</a:t>
            </a:r>
          </a:p>
          <a:p>
            <a:pPr marL="855663" lvl="1" indent="-398463" eaLnBrk="1" hangingPunct="1"/>
            <a:r>
              <a:rPr lang="es-ES_tradnl" sz="1600" dirty="0"/>
              <a:t>Explique por qué realizar la acción de crecimiento que ha identificado será particularmente eficaz con este cliente.</a:t>
            </a:r>
          </a:p>
        </p:txBody>
      </p:sp>
      <p:sp>
        <p:nvSpPr>
          <p:cNvPr id="4" name="Slide Number Placeholder 3">
            <a:extLst>
              <a:ext uri="{FF2B5EF4-FFF2-40B4-BE49-F238E27FC236}">
                <a16:creationId xmlns:a16="http://schemas.microsoft.com/office/drawing/2014/main" id="{FEB930D0-5B61-4D38-976D-221AC58703E4}"/>
              </a:ext>
            </a:extLst>
          </p:cNvPr>
          <p:cNvSpPr>
            <a:spLocks noGrp="1"/>
          </p:cNvSpPr>
          <p:nvPr>
            <p:ph type="sldNum" sz="quarter" idx="12"/>
          </p:nvPr>
        </p:nvSpPr>
        <p:spPr/>
        <p:txBody>
          <a:bodyPr wrap="square">
            <a:noAutofit/>
          </a:bodyPr>
          <a:lstStyle/>
          <a:p>
            <a:fld id="{1B1CF60C-C85D-47C0-8597-E3BF95F18FA3}" type="slidenum">
              <a:rPr lang="es-ES_tradnl" smtClean="0"/>
              <a:t>60</a:t>
            </a:fld>
            <a:endParaRPr lang="es-ES_tradnl" dirty="0"/>
          </a:p>
        </p:txBody>
      </p:sp>
      <p:sp>
        <p:nvSpPr>
          <p:cNvPr id="5" name="Footer Placeholder 4">
            <a:extLst>
              <a:ext uri="{FF2B5EF4-FFF2-40B4-BE49-F238E27FC236}">
                <a16:creationId xmlns:a16="http://schemas.microsoft.com/office/drawing/2014/main" id="{A9369A88-8C25-4964-BFCD-DDADCB435020}"/>
              </a:ext>
            </a:extLst>
          </p:cNvPr>
          <p:cNvSpPr>
            <a:spLocks noGrp="1"/>
          </p:cNvSpPr>
          <p:nvPr>
            <p:ph type="ftr" sz="quarter" idx="13"/>
          </p:nvPr>
        </p:nvSpPr>
        <p:spPr/>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pic>
        <p:nvPicPr>
          <p:cNvPr id="6" name="Picture 5" descr="A group of people in a meeting  Description automatically generated">
            <a:extLst>
              <a:ext uri="{FF2B5EF4-FFF2-40B4-BE49-F238E27FC236}">
                <a16:creationId xmlns:a16="http://schemas.microsoft.com/office/drawing/2014/main" id="{60973E2D-B69A-4A2C-B2B6-85F4F43E7964}"/>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3">
            <a:extLst>
              <a:ext uri="{FF2B5EF4-FFF2-40B4-BE49-F238E27FC236}">
                <a16:creationId xmlns:a16="http://schemas.microsoft.com/office/drawing/2014/main" id="{D7FB5F59-0FD7-47E4-9BA5-83F8DB873F08}"/>
              </a:ext>
            </a:extLst>
          </p:cNvPr>
          <p:cNvSpPr txBox="1">
            <a:spLocks/>
          </p:cNvSpPr>
          <p:nvPr/>
        </p:nvSpPr>
        <p:spPr>
          <a:xfrm>
            <a:off x="9345556" y="6372225"/>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ES_tradnl" sz="1000" smtClean="0">
                <a:solidFill>
                  <a:srgbClr val="898989"/>
                </a:solidFill>
              </a:rPr>
              <a:pPr algn="r"/>
              <a:t>60</a:t>
            </a:fld>
            <a:endParaRPr lang="es-ES_tradnl" sz="1000" dirty="0">
              <a:solidFill>
                <a:srgbClr val="898989"/>
              </a:solidFill>
            </a:endParaRPr>
          </a:p>
        </p:txBody>
      </p:sp>
    </p:spTree>
    <p:extLst>
      <p:ext uri="{BB962C8B-B14F-4D97-AF65-F5344CB8AC3E}">
        <p14:creationId xmlns:p14="http://schemas.microsoft.com/office/powerpoint/2010/main" val="490416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9EC043-3132-4F88-AA35-1632C588A816}"/>
              </a:ext>
            </a:extLst>
          </p:cNvPr>
          <p:cNvSpPr>
            <a:spLocks noGrp="1"/>
          </p:cNvSpPr>
          <p:nvPr>
            <p:ph type="ctrTitle"/>
          </p:nvPr>
        </p:nvSpPr>
        <p:spPr>
          <a:xfrm>
            <a:off x="1181098" y="2316162"/>
            <a:ext cx="7549015" cy="1557337"/>
          </a:xfrm>
        </p:spPr>
        <p:txBody>
          <a:bodyPr wrap="square">
            <a:noAutofit/>
          </a:bodyPr>
          <a:lstStyle/>
          <a:p>
            <a:pPr>
              <a:defRPr sz="4000"/>
            </a:pPr>
            <a:r>
              <a:rPr lang="es-ES" dirty="0"/>
              <a:t>Mejorar la eficacia en las ventas con </a:t>
            </a:r>
            <a:r>
              <a:rPr lang="es-ES" dirty="0" err="1"/>
              <a:t>Versality</a:t>
            </a:r>
            <a:r>
              <a:rPr lang="es-ES_tradnl" dirty="0"/>
              <a:t>™</a:t>
            </a:r>
            <a:endParaRPr lang="es-ES_tradnl" sz="2800" b="0" dirty="0"/>
          </a:p>
        </p:txBody>
      </p:sp>
      <p:pic>
        <p:nvPicPr>
          <p:cNvPr id="6" name="Graphic 5">
            <a:extLst>
              <a:ext uri="{FF2B5EF4-FFF2-40B4-BE49-F238E27FC236}">
                <a16:creationId xmlns:a16="http://schemas.microsoft.com/office/drawing/2014/main" id="{13F202B3-5AC0-2841-864D-00D3D555E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099" y="5861605"/>
            <a:ext cx="2501458" cy="508265"/>
          </a:xfrm>
          <a:prstGeom prst="rect">
            <a:avLst/>
          </a:prstGeom>
        </p:spPr>
      </p:pic>
      <p:sp>
        <p:nvSpPr>
          <p:cNvPr id="4" name="TextBox 3">
            <a:extLst>
              <a:ext uri="{FF2B5EF4-FFF2-40B4-BE49-F238E27FC236}">
                <a16:creationId xmlns:a16="http://schemas.microsoft.com/office/drawing/2014/main" id="{5EE217F9-344B-4C9F-AC79-5EC81412CA23}"/>
              </a:ext>
            </a:extLst>
          </p:cNvPr>
          <p:cNvSpPr txBox="1"/>
          <p:nvPr/>
        </p:nvSpPr>
        <p:spPr>
          <a:xfrm>
            <a:off x="250374" y="6509658"/>
            <a:ext cx="1632857" cy="153888"/>
          </a:xfrm>
          <a:prstGeom prst="rect">
            <a:avLst/>
          </a:prstGeom>
          <a:noFill/>
        </p:spPr>
        <p:txBody>
          <a:bodyPr wrap="square" lIns="0" tIns="0" rIns="0" bIns="0">
            <a:noAutofit/>
          </a:bodyPr>
          <a:lstStyle/>
          <a:p>
            <a:pPr algn="l">
              <a:defRPr sz="1000"/>
            </a:pPr>
            <a:r>
              <a:rPr lang="es-ES_tradnl"/>
              <a:t>Versión 4.0</a:t>
            </a:r>
            <a:endParaRPr lang="es-ES_tradnl" dirty="0"/>
          </a:p>
        </p:txBody>
      </p:sp>
    </p:spTree>
    <p:extLst>
      <p:ext uri="{BB962C8B-B14F-4D97-AF65-F5344CB8AC3E}">
        <p14:creationId xmlns:p14="http://schemas.microsoft.com/office/powerpoint/2010/main" val="3114010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FC351F-32A3-47AC-B1EB-3DF91A0F5826}"/>
              </a:ext>
            </a:extLst>
          </p:cNvPr>
          <p:cNvSpPr>
            <a:spLocks noGrp="1"/>
          </p:cNvSpPr>
          <p:nvPr>
            <p:ph type="title"/>
          </p:nvPr>
        </p:nvSpPr>
        <p:spPr>
          <a:xfrm>
            <a:off x="390526" y="228600"/>
            <a:ext cx="11572874" cy="1009650"/>
          </a:xfrm>
        </p:spPr>
        <p:txBody>
          <a:bodyPr wrap="square">
            <a:noAutofit/>
          </a:bodyPr>
          <a:lstStyle/>
          <a:p>
            <a:r>
              <a:rPr lang="es-ES_tradnl" dirty="0"/>
              <a:t>La Asertividad</a:t>
            </a:r>
          </a:p>
        </p:txBody>
      </p:sp>
      <p:sp>
        <p:nvSpPr>
          <p:cNvPr id="6" name="Slide Number Placeholder 5">
            <a:extLst>
              <a:ext uri="{FF2B5EF4-FFF2-40B4-BE49-F238E27FC236}">
                <a16:creationId xmlns:a16="http://schemas.microsoft.com/office/drawing/2014/main" id="{0F648585-C171-4059-A09E-E4C64A0BEAFE}"/>
              </a:ext>
            </a:extLst>
          </p:cNvPr>
          <p:cNvSpPr>
            <a:spLocks noGrp="1"/>
          </p:cNvSpPr>
          <p:nvPr>
            <p:ph type="sldNum" sz="quarter" idx="12"/>
          </p:nvPr>
        </p:nvSpPr>
        <p:spPr/>
        <p:txBody>
          <a:bodyPr wrap="square">
            <a:noAutofit/>
          </a:bodyPr>
          <a:lstStyle/>
          <a:p>
            <a:fld id="{1B1CF60C-C85D-47C0-8597-E3BF95F18FA3}" type="slidenum">
              <a:rPr lang="es-ES_tradnl" smtClean="0"/>
              <a:t>7</a:t>
            </a:fld>
            <a:endParaRPr lang="es-ES_tradnl" dirty="0"/>
          </a:p>
        </p:txBody>
      </p:sp>
      <p:sp>
        <p:nvSpPr>
          <p:cNvPr id="5" name="Footer Placeholder 4">
            <a:extLst>
              <a:ext uri="{FF2B5EF4-FFF2-40B4-BE49-F238E27FC236}">
                <a16:creationId xmlns:a16="http://schemas.microsoft.com/office/drawing/2014/main" id="{DA8B4132-42A3-49F5-8D07-70E31F04F190}"/>
              </a:ext>
            </a:extLst>
          </p:cNvPr>
          <p:cNvSpPr>
            <a:spLocks noGrp="1"/>
          </p:cNvSpPr>
          <p:nvPr>
            <p:ph type="ftr" sz="quarter" idx="13"/>
          </p:nvPr>
        </p:nvSpPr>
        <p:spPr/>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
        <p:nvSpPr>
          <p:cNvPr id="9" name="Text Placeholder 8">
            <a:extLst>
              <a:ext uri="{FF2B5EF4-FFF2-40B4-BE49-F238E27FC236}">
                <a16:creationId xmlns:a16="http://schemas.microsoft.com/office/drawing/2014/main" id="{85D55731-13AF-4B92-ABBD-AE6EB6FE775C}"/>
              </a:ext>
            </a:extLst>
          </p:cNvPr>
          <p:cNvSpPr>
            <a:spLocks noGrp="1"/>
          </p:cNvSpPr>
          <p:nvPr>
            <p:ph type="body" sz="quarter" idx="14"/>
          </p:nvPr>
        </p:nvSpPr>
        <p:spPr>
          <a:xfrm>
            <a:off x="390524" y="1320800"/>
            <a:ext cx="11572875" cy="903288"/>
          </a:xfrm>
        </p:spPr>
        <p:txBody>
          <a:bodyPr wrap="square">
            <a:noAutofit/>
          </a:bodyPr>
          <a:lstStyle/>
          <a:p>
            <a:r>
              <a:rPr lang="es-ES_tradnl" dirty="0"/>
              <a:t>El grado en que “preguntamos” o “decimos” cuando interactuamos con otras personas</a:t>
            </a:r>
          </a:p>
        </p:txBody>
      </p:sp>
      <p:sp>
        <p:nvSpPr>
          <p:cNvPr id="105" name="Freeform: Shape 104">
            <a:extLst>
              <a:ext uri="{FF2B5EF4-FFF2-40B4-BE49-F238E27FC236}">
                <a16:creationId xmlns:a16="http://schemas.microsoft.com/office/drawing/2014/main" id="{F47359FB-C5A9-4B91-AA9E-3F9EB11EB072}"/>
              </a:ext>
            </a:extLst>
          </p:cNvPr>
          <p:cNvSpPr/>
          <p:nvPr/>
        </p:nvSpPr>
        <p:spPr bwMode="gray">
          <a:xfrm>
            <a:off x="390524" y="3731130"/>
            <a:ext cx="11554407" cy="47148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grpSp>
        <p:nvGrpSpPr>
          <p:cNvPr id="11" name="Group 10">
            <a:extLst>
              <a:ext uri="{FF2B5EF4-FFF2-40B4-BE49-F238E27FC236}">
                <a16:creationId xmlns:a16="http://schemas.microsoft.com/office/drawing/2014/main" id="{61028CB7-221A-496D-9791-24DAA674F1DB}"/>
              </a:ext>
            </a:extLst>
          </p:cNvPr>
          <p:cNvGrpSpPr/>
          <p:nvPr/>
        </p:nvGrpSpPr>
        <p:grpSpPr>
          <a:xfrm>
            <a:off x="920979" y="2586262"/>
            <a:ext cx="2286079" cy="2623452"/>
            <a:chOff x="663804" y="2586262"/>
            <a:chExt cx="2286079" cy="2623452"/>
          </a:xfrm>
        </p:grpSpPr>
        <p:grpSp>
          <p:nvGrpSpPr>
            <p:cNvPr id="2" name="Group 1">
              <a:extLst>
                <a:ext uri="{FF2B5EF4-FFF2-40B4-BE49-F238E27FC236}">
                  <a16:creationId xmlns:a16="http://schemas.microsoft.com/office/drawing/2014/main" id="{F69E7FE5-AC1F-4715-B8C8-261187280A71}"/>
                </a:ext>
              </a:extLst>
            </p:cNvPr>
            <p:cNvGrpSpPr/>
            <p:nvPr/>
          </p:nvGrpSpPr>
          <p:grpSpPr>
            <a:xfrm>
              <a:off x="666262" y="2586262"/>
              <a:ext cx="2283621" cy="1473315"/>
              <a:chOff x="666262" y="2586262"/>
              <a:chExt cx="2283621" cy="1473315"/>
            </a:xfrm>
          </p:grpSpPr>
          <p:sp>
            <p:nvSpPr>
              <p:cNvPr id="106" name="Rectangle 105">
                <a:extLst>
                  <a:ext uri="{FF2B5EF4-FFF2-40B4-BE49-F238E27FC236}">
                    <a16:creationId xmlns:a16="http://schemas.microsoft.com/office/drawing/2014/main" id="{7CBEC70D-C074-4106-B90C-A3290F802108}"/>
                  </a:ext>
                </a:extLst>
              </p:cNvPr>
              <p:cNvSpPr/>
              <p:nvPr/>
            </p:nvSpPr>
            <p:spPr bwMode="gray">
              <a:xfrm>
                <a:off x="912456" y="2586262"/>
                <a:ext cx="2037427"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es-ES_tradnl" dirty="0">
                    <a:solidFill>
                      <a:schemeClr val="tx2"/>
                    </a:solidFill>
                  </a:rPr>
                  <a:t>Más </a:t>
                </a:r>
                <a:br>
                  <a:rPr lang="es-ES_tradnl" dirty="0">
                    <a:solidFill>
                      <a:schemeClr val="tx2"/>
                    </a:solidFill>
                  </a:rPr>
                </a:br>
                <a:r>
                  <a:rPr lang="es-ES_tradnl" dirty="0">
                    <a:solidFill>
                      <a:schemeClr val="accent2"/>
                    </a:solidFill>
                    <a:latin typeface="Arial Black" panose="020B0A04020102020204" pitchFamily="34" charset="0"/>
                  </a:rPr>
                  <a:t>Preguntar</a:t>
                </a:r>
              </a:p>
            </p:txBody>
          </p:sp>
          <p:cxnSp>
            <p:nvCxnSpPr>
              <p:cNvPr id="112" name="Straight Arrow Connector 111">
                <a:extLst>
                  <a:ext uri="{FF2B5EF4-FFF2-40B4-BE49-F238E27FC236}">
                    <a16:creationId xmlns:a16="http://schemas.microsoft.com/office/drawing/2014/main" id="{BC3CDF6D-9308-4718-A404-2FB11520D53C}"/>
                  </a:ext>
                </a:extLst>
              </p:cNvPr>
              <p:cNvCxnSpPr>
                <a:cxnSpLocks/>
              </p:cNvCxnSpPr>
              <p:nvPr/>
            </p:nvCxnSpPr>
            <p:spPr>
              <a:xfrm flipV="1">
                <a:off x="751988"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4C58A70F-5996-4107-921A-B257E0ED82D3}"/>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ES_tradnl" sz="1800" dirty="0">
                  <a:solidFill>
                    <a:schemeClr val="bg1"/>
                  </a:solidFill>
                </a:endParaRPr>
              </a:p>
            </p:txBody>
          </p:sp>
        </p:grpSp>
        <p:grpSp>
          <p:nvGrpSpPr>
            <p:cNvPr id="58" name="Group 57">
              <a:extLst>
                <a:ext uri="{FF2B5EF4-FFF2-40B4-BE49-F238E27FC236}">
                  <a16:creationId xmlns:a16="http://schemas.microsoft.com/office/drawing/2014/main" id="{889C6C54-A2CB-443F-8CE9-0F9A7551824B}"/>
                </a:ext>
              </a:extLst>
            </p:cNvPr>
            <p:cNvGrpSpPr/>
            <p:nvPr/>
          </p:nvGrpSpPr>
          <p:grpSpPr>
            <a:xfrm flipV="1">
              <a:off x="663804" y="3874285"/>
              <a:ext cx="185292" cy="1335429"/>
              <a:chOff x="666262" y="2724148"/>
              <a:chExt cx="185292" cy="1335429"/>
            </a:xfrm>
          </p:grpSpPr>
          <p:cxnSp>
            <p:nvCxnSpPr>
              <p:cNvPr id="60" name="Straight Arrow Connector 59">
                <a:extLst>
                  <a:ext uri="{FF2B5EF4-FFF2-40B4-BE49-F238E27FC236}">
                    <a16:creationId xmlns:a16="http://schemas.microsoft.com/office/drawing/2014/main" id="{82C26E81-2E61-4A88-9742-BAC873EF2A1F}"/>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596B154B-8FF8-48DD-921F-A19B50280E4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ES_tradnl" sz="1800" dirty="0">
                  <a:solidFill>
                    <a:schemeClr val="bg1"/>
                  </a:solidFill>
                </a:endParaRPr>
              </a:p>
            </p:txBody>
          </p:sp>
        </p:grpSp>
      </p:grpSp>
      <p:grpSp>
        <p:nvGrpSpPr>
          <p:cNvPr id="12" name="Group 11">
            <a:extLst>
              <a:ext uri="{FF2B5EF4-FFF2-40B4-BE49-F238E27FC236}">
                <a16:creationId xmlns:a16="http://schemas.microsoft.com/office/drawing/2014/main" id="{82355E64-F2D0-4BE0-9FFB-E4EE49740F0C}"/>
              </a:ext>
            </a:extLst>
          </p:cNvPr>
          <p:cNvGrpSpPr/>
          <p:nvPr/>
        </p:nvGrpSpPr>
        <p:grpSpPr>
          <a:xfrm>
            <a:off x="3854546" y="2586262"/>
            <a:ext cx="2227440" cy="2623339"/>
            <a:chOff x="3673571" y="2586262"/>
            <a:chExt cx="2227440" cy="2623339"/>
          </a:xfrm>
        </p:grpSpPr>
        <p:grpSp>
          <p:nvGrpSpPr>
            <p:cNvPr id="3" name="Group 2">
              <a:extLst>
                <a:ext uri="{FF2B5EF4-FFF2-40B4-BE49-F238E27FC236}">
                  <a16:creationId xmlns:a16="http://schemas.microsoft.com/office/drawing/2014/main" id="{B151CDB1-0B77-4310-8A77-4C2D1FAB4EBA}"/>
                </a:ext>
              </a:extLst>
            </p:cNvPr>
            <p:cNvGrpSpPr/>
            <p:nvPr/>
          </p:nvGrpSpPr>
          <p:grpSpPr>
            <a:xfrm>
              <a:off x="3673571" y="2586262"/>
              <a:ext cx="2227440" cy="1473315"/>
              <a:chOff x="3673571" y="2586262"/>
              <a:chExt cx="2227440" cy="1473315"/>
            </a:xfrm>
          </p:grpSpPr>
          <p:sp>
            <p:nvSpPr>
              <p:cNvPr id="107" name="Rectangle 106">
                <a:extLst>
                  <a:ext uri="{FF2B5EF4-FFF2-40B4-BE49-F238E27FC236}">
                    <a16:creationId xmlns:a16="http://schemas.microsoft.com/office/drawing/2014/main" id="{862BD851-A968-4477-924E-FCC18BA47445}"/>
                  </a:ext>
                </a:extLst>
              </p:cNvPr>
              <p:cNvSpPr/>
              <p:nvPr/>
            </p:nvSpPr>
            <p:spPr bwMode="gray">
              <a:xfrm>
                <a:off x="3887140" y="2586262"/>
                <a:ext cx="2013871"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es-ES_tradnl" dirty="0">
                    <a:solidFill>
                      <a:schemeClr val="accent2"/>
                    </a:solidFill>
                    <a:latin typeface="Arial Black" panose="020B0A04020102020204" pitchFamily="34" charset="0"/>
                  </a:rPr>
                  <a:t>Preguntar </a:t>
                </a:r>
                <a:br>
                  <a:rPr lang="es-ES_tradnl" dirty="0">
                    <a:solidFill>
                      <a:schemeClr val="accent2"/>
                    </a:solidFill>
                    <a:latin typeface="Arial Black" panose="020B0A04020102020204" pitchFamily="34" charset="0"/>
                  </a:rPr>
                </a:br>
                <a:r>
                  <a:rPr lang="es-ES_tradnl" dirty="0">
                    <a:solidFill>
                      <a:schemeClr val="tx2"/>
                    </a:solidFill>
                  </a:rPr>
                  <a:t>con algo de </a:t>
                </a:r>
                <a:br>
                  <a:rPr lang="es-ES_tradnl" dirty="0">
                    <a:solidFill>
                      <a:schemeClr val="tx2"/>
                    </a:solidFill>
                  </a:rPr>
                </a:br>
                <a:r>
                  <a:rPr lang="es-ES_tradnl" dirty="0">
                    <a:solidFill>
                      <a:schemeClr val="accent2"/>
                    </a:solidFill>
                    <a:latin typeface="Arial Black" panose="020B0A04020102020204" pitchFamily="34" charset="0"/>
                  </a:rPr>
                  <a:t>Decir</a:t>
                </a:r>
              </a:p>
            </p:txBody>
          </p:sp>
          <p:cxnSp>
            <p:nvCxnSpPr>
              <p:cNvPr id="114" name="Straight Arrow Connector 113">
                <a:extLst>
                  <a:ext uri="{FF2B5EF4-FFF2-40B4-BE49-F238E27FC236}">
                    <a16:creationId xmlns:a16="http://schemas.microsoft.com/office/drawing/2014/main" id="{5737DADE-EA8E-47B8-84C6-FA905D25DEB9}"/>
                  </a:ext>
                </a:extLst>
              </p:cNvPr>
              <p:cNvCxnSpPr>
                <a:cxnSpLocks/>
              </p:cNvCxnSpPr>
              <p:nvPr/>
            </p:nvCxnSpPr>
            <p:spPr>
              <a:xfrm flipV="1">
                <a:off x="376272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1" name="Oval 150">
                <a:extLst>
                  <a:ext uri="{FF2B5EF4-FFF2-40B4-BE49-F238E27FC236}">
                    <a16:creationId xmlns:a16="http://schemas.microsoft.com/office/drawing/2014/main" id="{05254348-75EA-49B2-9CB4-DBE65982CAD0}"/>
                  </a:ext>
                </a:extLst>
              </p:cNvPr>
              <p:cNvSpPr/>
              <p:nvPr/>
            </p:nvSpPr>
            <p:spPr bwMode="gray">
              <a:xfrm>
                <a:off x="3673571"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ES_tradnl" sz="1800" dirty="0">
                  <a:solidFill>
                    <a:schemeClr val="bg1"/>
                  </a:solidFill>
                </a:endParaRPr>
              </a:p>
            </p:txBody>
          </p:sp>
        </p:grpSp>
        <p:grpSp>
          <p:nvGrpSpPr>
            <p:cNvPr id="62" name="Group 61">
              <a:extLst>
                <a:ext uri="{FF2B5EF4-FFF2-40B4-BE49-F238E27FC236}">
                  <a16:creationId xmlns:a16="http://schemas.microsoft.com/office/drawing/2014/main" id="{11289068-BD7F-4BAC-A8A9-C98CF8E1552E}"/>
                </a:ext>
              </a:extLst>
            </p:cNvPr>
            <p:cNvGrpSpPr/>
            <p:nvPr/>
          </p:nvGrpSpPr>
          <p:grpSpPr>
            <a:xfrm flipV="1">
              <a:off x="3673571" y="3874172"/>
              <a:ext cx="185292" cy="1335429"/>
              <a:chOff x="666262" y="2724148"/>
              <a:chExt cx="185292" cy="1335429"/>
            </a:xfrm>
          </p:grpSpPr>
          <p:cxnSp>
            <p:nvCxnSpPr>
              <p:cNvPr id="63" name="Straight Arrow Connector 62">
                <a:extLst>
                  <a:ext uri="{FF2B5EF4-FFF2-40B4-BE49-F238E27FC236}">
                    <a16:creationId xmlns:a16="http://schemas.microsoft.com/office/drawing/2014/main" id="{41254307-FEFC-41A6-91DD-E9A7611011D1}"/>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530CAD69-A7F1-4929-A28A-C7051CDC4F19}"/>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ES_tradnl" sz="1800" dirty="0">
                  <a:solidFill>
                    <a:schemeClr val="bg1"/>
                  </a:solidFill>
                </a:endParaRPr>
              </a:p>
            </p:txBody>
          </p:sp>
        </p:grpSp>
      </p:grpSp>
      <p:grpSp>
        <p:nvGrpSpPr>
          <p:cNvPr id="13" name="Group 12">
            <a:extLst>
              <a:ext uri="{FF2B5EF4-FFF2-40B4-BE49-F238E27FC236}">
                <a16:creationId xmlns:a16="http://schemas.microsoft.com/office/drawing/2014/main" id="{595BE5B8-0C9A-41A5-9DD2-2B4A82008374}"/>
              </a:ext>
            </a:extLst>
          </p:cNvPr>
          <p:cNvGrpSpPr/>
          <p:nvPr/>
        </p:nvGrpSpPr>
        <p:grpSpPr>
          <a:xfrm>
            <a:off x="7178329" y="2586262"/>
            <a:ext cx="2151664" cy="2623339"/>
            <a:chOff x="6721129" y="2586262"/>
            <a:chExt cx="2151664" cy="2623339"/>
          </a:xfrm>
        </p:grpSpPr>
        <p:grpSp>
          <p:nvGrpSpPr>
            <p:cNvPr id="4" name="Group 3">
              <a:extLst>
                <a:ext uri="{FF2B5EF4-FFF2-40B4-BE49-F238E27FC236}">
                  <a16:creationId xmlns:a16="http://schemas.microsoft.com/office/drawing/2014/main" id="{FE50E3DB-23C7-491A-933C-E1E0EF101904}"/>
                </a:ext>
              </a:extLst>
            </p:cNvPr>
            <p:cNvGrpSpPr/>
            <p:nvPr/>
          </p:nvGrpSpPr>
          <p:grpSpPr>
            <a:xfrm>
              <a:off x="6722155" y="2586262"/>
              <a:ext cx="2150638" cy="1473315"/>
              <a:chOff x="6722155" y="2586262"/>
              <a:chExt cx="2150638" cy="1473315"/>
            </a:xfrm>
          </p:grpSpPr>
          <p:sp>
            <p:nvSpPr>
              <p:cNvPr id="108" name="Rectangle 107">
                <a:extLst>
                  <a:ext uri="{FF2B5EF4-FFF2-40B4-BE49-F238E27FC236}">
                    <a16:creationId xmlns:a16="http://schemas.microsoft.com/office/drawing/2014/main" id="{720DD83C-BCAA-4EC7-BE2C-A082021A9E40}"/>
                  </a:ext>
                </a:extLst>
              </p:cNvPr>
              <p:cNvSpPr/>
              <p:nvPr/>
            </p:nvSpPr>
            <p:spPr bwMode="gray">
              <a:xfrm>
                <a:off x="6906421" y="2586262"/>
                <a:ext cx="1966372"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es-ES_tradnl" dirty="0">
                    <a:solidFill>
                      <a:schemeClr val="accent2"/>
                    </a:solidFill>
                    <a:latin typeface="Arial Black" panose="020B0A04020102020204" pitchFamily="34" charset="0"/>
                  </a:rPr>
                  <a:t>Decir </a:t>
                </a:r>
                <a:br>
                  <a:rPr lang="es-ES_tradnl" dirty="0">
                    <a:solidFill>
                      <a:schemeClr val="accent2"/>
                    </a:solidFill>
                    <a:latin typeface="Arial Black" panose="020B0A04020102020204" pitchFamily="34" charset="0"/>
                  </a:rPr>
                </a:br>
                <a:r>
                  <a:rPr lang="es-ES_tradnl" dirty="0">
                    <a:solidFill>
                      <a:schemeClr val="tx2"/>
                    </a:solidFill>
                  </a:rPr>
                  <a:t>con algo de </a:t>
                </a:r>
                <a:r>
                  <a:rPr lang="es-ES_tradnl" dirty="0">
                    <a:solidFill>
                      <a:schemeClr val="accent2"/>
                    </a:solidFill>
                    <a:latin typeface="Arial Black" panose="020B0A04020102020204" pitchFamily="34" charset="0"/>
                  </a:rPr>
                  <a:t>Preguntar</a:t>
                </a:r>
              </a:p>
            </p:txBody>
          </p:sp>
          <p:cxnSp>
            <p:nvCxnSpPr>
              <p:cNvPr id="115" name="Straight Arrow Connector 114">
                <a:extLst>
                  <a:ext uri="{FF2B5EF4-FFF2-40B4-BE49-F238E27FC236}">
                    <a16:creationId xmlns:a16="http://schemas.microsoft.com/office/drawing/2014/main" id="{0966F77E-C92A-4E02-97A3-64B80B73A117}"/>
                  </a:ext>
                </a:extLst>
              </p:cNvPr>
              <p:cNvCxnSpPr>
                <a:cxnSpLocks/>
              </p:cNvCxnSpPr>
              <p:nvPr/>
            </p:nvCxnSpPr>
            <p:spPr>
              <a:xfrm flipV="1">
                <a:off x="680248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2" name="Oval 151">
                <a:extLst>
                  <a:ext uri="{FF2B5EF4-FFF2-40B4-BE49-F238E27FC236}">
                    <a16:creationId xmlns:a16="http://schemas.microsoft.com/office/drawing/2014/main" id="{DDA7D8D5-386C-43EA-B6EC-73EF743A014B}"/>
                  </a:ext>
                </a:extLst>
              </p:cNvPr>
              <p:cNvSpPr/>
              <p:nvPr/>
            </p:nvSpPr>
            <p:spPr bwMode="gray">
              <a:xfrm>
                <a:off x="6722155"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ES_tradnl" sz="1800" dirty="0">
                  <a:solidFill>
                    <a:schemeClr val="bg1"/>
                  </a:solidFill>
                </a:endParaRPr>
              </a:p>
            </p:txBody>
          </p:sp>
        </p:grpSp>
        <p:grpSp>
          <p:nvGrpSpPr>
            <p:cNvPr id="66" name="Group 65">
              <a:extLst>
                <a:ext uri="{FF2B5EF4-FFF2-40B4-BE49-F238E27FC236}">
                  <a16:creationId xmlns:a16="http://schemas.microsoft.com/office/drawing/2014/main" id="{F834F313-37B2-46BE-9E1A-A26BA9F3D915}"/>
                </a:ext>
              </a:extLst>
            </p:cNvPr>
            <p:cNvGrpSpPr/>
            <p:nvPr/>
          </p:nvGrpSpPr>
          <p:grpSpPr>
            <a:xfrm flipV="1">
              <a:off x="6721129" y="3874172"/>
              <a:ext cx="185292" cy="1335429"/>
              <a:chOff x="666262" y="2724148"/>
              <a:chExt cx="185292" cy="1335429"/>
            </a:xfrm>
          </p:grpSpPr>
          <p:cxnSp>
            <p:nvCxnSpPr>
              <p:cNvPr id="67" name="Straight Arrow Connector 66">
                <a:extLst>
                  <a:ext uri="{FF2B5EF4-FFF2-40B4-BE49-F238E27FC236}">
                    <a16:creationId xmlns:a16="http://schemas.microsoft.com/office/drawing/2014/main" id="{75067903-943D-4299-BD98-DBD15D8CF3CB}"/>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F6F86F60-AE12-4629-A039-C4C00977A621}"/>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ES_tradnl" sz="1800" dirty="0">
                  <a:solidFill>
                    <a:schemeClr val="bg1"/>
                  </a:solidFill>
                </a:endParaRPr>
              </a:p>
            </p:txBody>
          </p:sp>
        </p:grpSp>
      </p:grpSp>
      <p:grpSp>
        <p:nvGrpSpPr>
          <p:cNvPr id="14" name="Group 13">
            <a:extLst>
              <a:ext uri="{FF2B5EF4-FFF2-40B4-BE49-F238E27FC236}">
                <a16:creationId xmlns:a16="http://schemas.microsoft.com/office/drawing/2014/main" id="{62C83BEE-D801-4E35-8C2A-3DE5B50AFD4C}"/>
              </a:ext>
            </a:extLst>
          </p:cNvPr>
          <p:cNvGrpSpPr/>
          <p:nvPr/>
        </p:nvGrpSpPr>
        <p:grpSpPr>
          <a:xfrm>
            <a:off x="10119989" y="2586262"/>
            <a:ext cx="2001716" cy="2623339"/>
            <a:chOff x="9767564" y="2586262"/>
            <a:chExt cx="2001716" cy="2623339"/>
          </a:xfrm>
        </p:grpSpPr>
        <p:grpSp>
          <p:nvGrpSpPr>
            <p:cNvPr id="7" name="Group 6">
              <a:extLst>
                <a:ext uri="{FF2B5EF4-FFF2-40B4-BE49-F238E27FC236}">
                  <a16:creationId xmlns:a16="http://schemas.microsoft.com/office/drawing/2014/main" id="{D01F4BB2-CD92-4555-BB2D-227F92862F8B}"/>
                </a:ext>
              </a:extLst>
            </p:cNvPr>
            <p:cNvGrpSpPr/>
            <p:nvPr/>
          </p:nvGrpSpPr>
          <p:grpSpPr>
            <a:xfrm>
              <a:off x="9767564" y="2586262"/>
              <a:ext cx="2001716" cy="1473315"/>
              <a:chOff x="9767564" y="2586262"/>
              <a:chExt cx="2001716" cy="1473315"/>
            </a:xfrm>
          </p:grpSpPr>
          <p:sp>
            <p:nvSpPr>
              <p:cNvPr id="109" name="Rectangle 108">
                <a:extLst>
                  <a:ext uri="{FF2B5EF4-FFF2-40B4-BE49-F238E27FC236}">
                    <a16:creationId xmlns:a16="http://schemas.microsoft.com/office/drawing/2014/main" id="{7A071793-5E94-4075-9D7A-39BD412B488B}"/>
                  </a:ext>
                </a:extLst>
              </p:cNvPr>
              <p:cNvSpPr/>
              <p:nvPr/>
            </p:nvSpPr>
            <p:spPr bwMode="gray">
              <a:xfrm>
                <a:off x="9991725" y="2586262"/>
                <a:ext cx="1777555"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es-ES_tradnl" dirty="0">
                    <a:solidFill>
                      <a:schemeClr val="tx2"/>
                    </a:solidFill>
                  </a:rPr>
                  <a:t>Más </a:t>
                </a:r>
                <a:br>
                  <a:rPr lang="es-ES_tradnl" dirty="0">
                    <a:solidFill>
                      <a:schemeClr val="tx2"/>
                    </a:solidFill>
                  </a:rPr>
                </a:br>
                <a:r>
                  <a:rPr lang="es-ES_tradnl" dirty="0">
                    <a:solidFill>
                      <a:schemeClr val="accent2"/>
                    </a:solidFill>
                    <a:latin typeface="Arial Black" panose="020B0A04020102020204" pitchFamily="34" charset="0"/>
                  </a:rPr>
                  <a:t>Decir</a:t>
                </a:r>
              </a:p>
            </p:txBody>
          </p:sp>
          <p:cxnSp>
            <p:nvCxnSpPr>
              <p:cNvPr id="116" name="Straight Arrow Connector 115">
                <a:extLst>
                  <a:ext uri="{FF2B5EF4-FFF2-40B4-BE49-F238E27FC236}">
                    <a16:creationId xmlns:a16="http://schemas.microsoft.com/office/drawing/2014/main" id="{1516D83F-D678-4103-9DCA-A6D8615A2EAB}"/>
                  </a:ext>
                </a:extLst>
              </p:cNvPr>
              <p:cNvCxnSpPr>
                <a:cxnSpLocks/>
              </p:cNvCxnSpPr>
              <p:nvPr/>
            </p:nvCxnSpPr>
            <p:spPr>
              <a:xfrm flipV="1">
                <a:off x="9867900"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6CA66541-9FB1-4BCF-B519-50D9D36020B9}"/>
                  </a:ext>
                </a:extLst>
              </p:cNvPr>
              <p:cNvSpPr/>
              <p:nvPr/>
            </p:nvSpPr>
            <p:spPr bwMode="gray">
              <a:xfrm>
                <a:off x="9767564"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ES_tradnl" sz="1800" dirty="0">
                  <a:solidFill>
                    <a:schemeClr val="bg1"/>
                  </a:solidFill>
                </a:endParaRPr>
              </a:p>
            </p:txBody>
          </p:sp>
        </p:grpSp>
        <p:grpSp>
          <p:nvGrpSpPr>
            <p:cNvPr id="69" name="Group 68">
              <a:extLst>
                <a:ext uri="{FF2B5EF4-FFF2-40B4-BE49-F238E27FC236}">
                  <a16:creationId xmlns:a16="http://schemas.microsoft.com/office/drawing/2014/main" id="{69E6FE9F-5916-4A73-8CD3-794C07BEFCCF}"/>
                </a:ext>
              </a:extLst>
            </p:cNvPr>
            <p:cNvGrpSpPr/>
            <p:nvPr/>
          </p:nvGrpSpPr>
          <p:grpSpPr>
            <a:xfrm flipV="1">
              <a:off x="9768687" y="3874172"/>
              <a:ext cx="185292" cy="1335429"/>
              <a:chOff x="666262" y="2724148"/>
              <a:chExt cx="185292" cy="1335429"/>
            </a:xfrm>
          </p:grpSpPr>
          <p:cxnSp>
            <p:nvCxnSpPr>
              <p:cNvPr id="70" name="Straight Arrow Connector 69">
                <a:extLst>
                  <a:ext uri="{FF2B5EF4-FFF2-40B4-BE49-F238E27FC236}">
                    <a16:creationId xmlns:a16="http://schemas.microsoft.com/office/drawing/2014/main" id="{DD4F5C41-F228-4569-9B24-8105F4496309}"/>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D9D644F4-1417-4A8D-894C-6149CA00551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ES_tradnl" sz="1800" dirty="0">
                  <a:solidFill>
                    <a:schemeClr val="bg1"/>
                  </a:solidFill>
                </a:endParaRPr>
              </a:p>
            </p:txBody>
          </p:sp>
        </p:grpSp>
      </p:grpSp>
    </p:spTree>
    <p:extLst>
      <p:ext uri="{BB962C8B-B14F-4D97-AF65-F5344CB8AC3E}">
        <p14:creationId xmlns:p14="http://schemas.microsoft.com/office/powerpoint/2010/main" val="1442559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B01CE6D-7D77-406D-BFBE-9917245B1E16}"/>
              </a:ext>
            </a:extLst>
          </p:cNvPr>
          <p:cNvSpPr>
            <a:spLocks noGrp="1"/>
          </p:cNvSpPr>
          <p:nvPr>
            <p:ph type="title"/>
          </p:nvPr>
        </p:nvSpPr>
        <p:spPr>
          <a:xfrm>
            <a:off x="390525" y="228600"/>
            <a:ext cx="3687763" cy="1995488"/>
          </a:xfrm>
        </p:spPr>
        <p:txBody>
          <a:bodyPr wrap="square"/>
          <a:lstStyle/>
          <a:p>
            <a:r>
              <a:rPr lang="es-ES_tradnl"/>
              <a:t>Comportamientos de la asertividad</a:t>
            </a:r>
            <a:endParaRPr lang="es-ES_tradnl" dirty="0"/>
          </a:p>
        </p:txBody>
      </p:sp>
      <p:sp>
        <p:nvSpPr>
          <p:cNvPr id="8" name="Content Placeholder 7">
            <a:extLst>
              <a:ext uri="{FF2B5EF4-FFF2-40B4-BE49-F238E27FC236}">
                <a16:creationId xmlns:a16="http://schemas.microsoft.com/office/drawing/2014/main" id="{FEEDC26F-F900-41DD-924C-EE21C6E4F7AD}"/>
              </a:ext>
            </a:extLst>
          </p:cNvPr>
          <p:cNvSpPr>
            <a:spLocks noGrp="1"/>
          </p:cNvSpPr>
          <p:nvPr>
            <p:ph idx="1"/>
          </p:nvPr>
        </p:nvSpPr>
        <p:spPr>
          <a:xfrm>
            <a:off x="4078288" y="228600"/>
            <a:ext cx="7885113" cy="5798126"/>
          </a:xfrm>
        </p:spPr>
        <p:txBody>
          <a:bodyPr/>
          <a:lstStyle/>
          <a:p>
            <a:r>
              <a:rPr lang="es-ES_tradnl" sz="2000"/>
              <a:t> </a:t>
            </a:r>
            <a:endParaRPr lang="es-ES_tradnl" sz="2000" dirty="0"/>
          </a:p>
        </p:txBody>
      </p:sp>
      <p:sp>
        <p:nvSpPr>
          <p:cNvPr id="4" name="Footer Placeholder 3">
            <a:extLst>
              <a:ext uri="{FF2B5EF4-FFF2-40B4-BE49-F238E27FC236}">
                <a16:creationId xmlns:a16="http://schemas.microsoft.com/office/drawing/2014/main" id="{8C12E9FE-DB54-4DDD-9F68-1015D3EAF337}"/>
              </a:ext>
            </a:extLst>
          </p:cNvPr>
          <p:cNvSpPr>
            <a:spLocks noGrp="1"/>
          </p:cNvSpPr>
          <p:nvPr>
            <p:ph type="ftr" sz="quarter" idx="11"/>
          </p:nvPr>
        </p:nvSpPr>
        <p:spPr/>
        <p:txBody>
          <a:bodyPr/>
          <a:lstStyle/>
          <a:p>
            <a:pPr algn="l"/>
            <a:r>
              <a:rPr lang="es-ES_tradnl" sz="900" dirty="0"/>
              <a:t>© </a:t>
            </a:r>
            <a:r>
              <a:rPr lang="es-ES_tradnl" sz="900" dirty="0" err="1"/>
              <a:t>The</a:t>
            </a:r>
            <a:r>
              <a:rPr lang="es-ES_tradnl" sz="900" dirty="0"/>
              <a:t> TRACOM </a:t>
            </a:r>
            <a:r>
              <a:rPr lang="es-ES_tradnl" sz="900" dirty="0" err="1"/>
              <a:t>Corporation</a:t>
            </a:r>
            <a:r>
              <a:rPr lang="es-ES_tradnl" sz="900" dirty="0"/>
              <a:t>. Todos los derechos reservados.</a:t>
            </a:r>
          </a:p>
        </p:txBody>
      </p:sp>
      <p:sp>
        <p:nvSpPr>
          <p:cNvPr id="3" name="Slide Number Placeholder 2">
            <a:extLst>
              <a:ext uri="{FF2B5EF4-FFF2-40B4-BE49-F238E27FC236}">
                <a16:creationId xmlns:a16="http://schemas.microsoft.com/office/drawing/2014/main" id="{C35D4F5A-8F21-4AB8-83D5-B838CF5D7397}"/>
              </a:ext>
            </a:extLst>
          </p:cNvPr>
          <p:cNvSpPr>
            <a:spLocks noGrp="1"/>
          </p:cNvSpPr>
          <p:nvPr>
            <p:ph type="sldNum" sz="quarter" idx="12"/>
          </p:nvPr>
        </p:nvSpPr>
        <p:spPr/>
        <p:txBody>
          <a:bodyPr/>
          <a:lstStyle/>
          <a:p>
            <a:fld id="{1B1CF60C-C85D-47C0-8597-E3BF95F18FA3}" type="slidenum">
              <a:rPr lang="es-ES_tradnl" sz="900" smtClean="0"/>
              <a:t>8</a:t>
            </a:fld>
            <a:endParaRPr lang="es-ES_tradnl" sz="900" dirty="0"/>
          </a:p>
        </p:txBody>
      </p:sp>
      <p:graphicFrame>
        <p:nvGraphicFramePr>
          <p:cNvPr id="14" name="Table 13">
            <a:extLst>
              <a:ext uri="{FF2B5EF4-FFF2-40B4-BE49-F238E27FC236}">
                <a16:creationId xmlns:a16="http://schemas.microsoft.com/office/drawing/2014/main" id="{2CDBFB76-023C-4CCE-B4A7-01755CFF5E69}"/>
              </a:ext>
            </a:extLst>
          </p:cNvPr>
          <p:cNvGraphicFramePr>
            <a:graphicFrameLocks noGrp="1"/>
          </p:cNvGraphicFramePr>
          <p:nvPr>
            <p:extLst>
              <p:ext uri="{D42A27DB-BD31-4B8C-83A1-F6EECF244321}">
                <p14:modId xmlns:p14="http://schemas.microsoft.com/office/powerpoint/2010/main" val="1084476651"/>
              </p:ext>
            </p:extLst>
          </p:nvPr>
        </p:nvGraphicFramePr>
        <p:xfrm>
          <a:off x="6003509" y="5220646"/>
          <a:ext cx="4263992" cy="429684"/>
        </p:xfrm>
        <a:graphic>
          <a:graphicData uri="http://schemas.openxmlformats.org/drawingml/2006/table">
            <a:tbl>
              <a:tblPr>
                <a:tableStyleId>{5FD0F851-EC5A-4D38-B0AD-8093EC10F338}</a:tableStyleId>
              </a:tblPr>
              <a:tblGrid>
                <a:gridCol w="1032258">
                  <a:extLst>
                    <a:ext uri="{9D8B030D-6E8A-4147-A177-3AD203B41FA5}">
                      <a16:colId xmlns:a16="http://schemas.microsoft.com/office/drawing/2014/main" val="3316520189"/>
                    </a:ext>
                  </a:extLst>
                </a:gridCol>
                <a:gridCol w="3231734">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dirty="0"/>
                        <a:t>HACER</a:t>
                      </a:r>
                    </a:p>
                  </a:txBody>
                  <a:tcPr marL="0" marR="0" marT="0" marB="0" anchor="ctr">
                    <a:solidFill>
                      <a:schemeClr val="accent2"/>
                    </a:solidFill>
                  </a:tcPr>
                </a:tc>
                <a:tc>
                  <a:txBody>
                    <a:bodyPr/>
                    <a:lstStyle/>
                    <a:p>
                      <a:pPr>
                        <a:defRPr>
                          <a:solidFill>
                            <a:schemeClr val="accent6"/>
                          </a:solidFill>
                        </a:defRPr>
                      </a:pPr>
                      <a:r>
                        <a:rPr dirty="0" err="1"/>
                        <a:t>Comportamientos</a:t>
                      </a:r>
                      <a:r>
                        <a:rPr dirty="0"/>
                        <a:t> no </a:t>
                      </a:r>
                      <a:r>
                        <a:rPr dirty="0" err="1"/>
                        <a:t>verbales</a:t>
                      </a:r>
                      <a:endParaRPr dirty="0"/>
                    </a:p>
                  </a:txBody>
                  <a:tcP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CEDCB9E5-5477-4298-BC91-239C3DB6A6A5}"/>
              </a:ext>
            </a:extLst>
          </p:cNvPr>
          <p:cNvGraphicFramePr>
            <a:graphicFrameLocks noGrp="1"/>
          </p:cNvGraphicFramePr>
          <p:nvPr>
            <p:extLst>
              <p:ext uri="{D42A27DB-BD31-4B8C-83A1-F6EECF244321}">
                <p14:modId xmlns:p14="http://schemas.microsoft.com/office/powerpoint/2010/main" val="3501495324"/>
              </p:ext>
            </p:extLst>
          </p:nvPr>
        </p:nvGraphicFramePr>
        <p:xfrm>
          <a:off x="6057500" y="637498"/>
          <a:ext cx="3952775" cy="429684"/>
        </p:xfrm>
        <a:graphic>
          <a:graphicData uri="http://schemas.openxmlformats.org/drawingml/2006/table">
            <a:tbl>
              <a:tblPr>
                <a:tableStyleId>{5FD0F851-EC5A-4D38-B0AD-8093EC10F338}</a:tableStyleId>
              </a:tblPr>
              <a:tblGrid>
                <a:gridCol w="926898">
                  <a:extLst>
                    <a:ext uri="{9D8B030D-6E8A-4147-A177-3AD203B41FA5}">
                      <a16:colId xmlns:a16="http://schemas.microsoft.com/office/drawing/2014/main" val="3316520189"/>
                    </a:ext>
                  </a:extLst>
                </a:gridCol>
                <a:gridCol w="3025877">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dirty="0"/>
                        <a:t>DECIR</a:t>
                      </a:r>
                    </a:p>
                  </a:txBody>
                  <a:tcPr marL="0" marR="0" marT="0" marB="0" anchor="ctr">
                    <a:solidFill>
                      <a:schemeClr val="accent2"/>
                    </a:solidFill>
                  </a:tcPr>
                </a:tc>
                <a:tc>
                  <a:txBody>
                    <a:bodyPr/>
                    <a:lstStyle/>
                    <a:p>
                      <a:pPr>
                        <a:defRPr>
                          <a:solidFill>
                            <a:schemeClr val="accent6"/>
                          </a:solidFill>
                        </a:defRPr>
                      </a:pPr>
                      <a:r>
                        <a:rPr dirty="0" err="1"/>
                        <a:t>Comportamientos</a:t>
                      </a:r>
                      <a:r>
                        <a:rPr dirty="0"/>
                        <a:t> </a:t>
                      </a:r>
                      <a:r>
                        <a:rPr dirty="0" err="1"/>
                        <a:t>verbales</a:t>
                      </a:r>
                      <a:endParaRPr dirty="0"/>
                    </a:p>
                  </a:txBody>
                  <a:tcPr>
                    <a:solidFill>
                      <a:schemeClr val="accent5"/>
                    </a:solidFill>
                  </a:tcPr>
                </a:tc>
                <a:extLst>
                  <a:ext uri="{0D108BD9-81ED-4DB2-BD59-A6C34878D82A}">
                    <a16:rowId xmlns:a16="http://schemas.microsoft.com/office/drawing/2014/main" val="4173734823"/>
                  </a:ext>
                </a:extLst>
              </a:tr>
            </a:tbl>
          </a:graphicData>
        </a:graphic>
      </p:graphicFrame>
      <p:grpSp>
        <p:nvGrpSpPr>
          <p:cNvPr id="2" name="Group 1">
            <a:extLst>
              <a:ext uri="{FF2B5EF4-FFF2-40B4-BE49-F238E27FC236}">
                <a16:creationId xmlns:a16="http://schemas.microsoft.com/office/drawing/2014/main" id="{30594167-0996-4210-9971-E5823E6150B4}"/>
              </a:ext>
            </a:extLst>
          </p:cNvPr>
          <p:cNvGrpSpPr/>
          <p:nvPr/>
        </p:nvGrpSpPr>
        <p:grpSpPr>
          <a:xfrm>
            <a:off x="5347857" y="1304327"/>
            <a:ext cx="5493470" cy="417436"/>
            <a:chOff x="5347857" y="1271077"/>
            <a:chExt cx="5493470" cy="417436"/>
          </a:xfrm>
        </p:grpSpPr>
        <p:grpSp>
          <p:nvGrpSpPr>
            <p:cNvPr id="19" name="Group 18">
              <a:extLst>
                <a:ext uri="{FF2B5EF4-FFF2-40B4-BE49-F238E27FC236}">
                  <a16:creationId xmlns:a16="http://schemas.microsoft.com/office/drawing/2014/main" id="{AFC966E2-7F39-4A7B-AA12-AE046019DAE0}"/>
                </a:ext>
              </a:extLst>
            </p:cNvPr>
            <p:cNvGrpSpPr/>
            <p:nvPr/>
          </p:nvGrpSpPr>
          <p:grpSpPr>
            <a:xfrm>
              <a:off x="6619875" y="1271077"/>
              <a:ext cx="2917825" cy="417436"/>
              <a:chOff x="6696075" y="1461560"/>
              <a:chExt cx="3295650" cy="471489"/>
            </a:xfrm>
          </p:grpSpPr>
          <p:sp>
            <p:nvSpPr>
              <p:cNvPr id="16" name="Rectangle 15">
                <a:extLst>
                  <a:ext uri="{FF2B5EF4-FFF2-40B4-BE49-F238E27FC236}">
                    <a16:creationId xmlns:a16="http://schemas.microsoft.com/office/drawing/2014/main" id="{A3F904DD-2705-4C7F-96D8-D8A04C2A7ECA}"/>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es-ES_tradnl" sz="1600"/>
                  <a:t>Ritmo del discurso</a:t>
                </a:r>
                <a:endParaRPr lang="es-ES_tradnl" sz="1600" dirty="0"/>
              </a:p>
            </p:txBody>
          </p:sp>
          <p:sp>
            <p:nvSpPr>
              <p:cNvPr id="17" name="Arrow: Pentagon 16">
                <a:extLst>
                  <a:ext uri="{FF2B5EF4-FFF2-40B4-BE49-F238E27FC236}">
                    <a16:creationId xmlns:a16="http://schemas.microsoft.com/office/drawing/2014/main" id="{037E7C4D-7B01-4D7E-8B45-07975F0B02F5}"/>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sp>
            <p:nvSpPr>
              <p:cNvPr id="18" name="Arrow: Pentagon 17">
                <a:extLst>
                  <a:ext uri="{FF2B5EF4-FFF2-40B4-BE49-F238E27FC236}">
                    <a16:creationId xmlns:a16="http://schemas.microsoft.com/office/drawing/2014/main" id="{3B12E190-E957-4491-8F14-DE9D409742F6}"/>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grpSp>
        <p:sp>
          <p:nvSpPr>
            <p:cNvPr id="28" name="TextBox 27">
              <a:extLst>
                <a:ext uri="{FF2B5EF4-FFF2-40B4-BE49-F238E27FC236}">
                  <a16:creationId xmlns:a16="http://schemas.microsoft.com/office/drawing/2014/main" id="{F9ADA6A4-6E03-4D69-8405-165B786A3AB7}"/>
                </a:ext>
              </a:extLst>
            </p:cNvPr>
            <p:cNvSpPr txBox="1"/>
            <p:nvPr/>
          </p:nvSpPr>
          <p:spPr>
            <a:xfrm>
              <a:off x="5347857" y="1341295"/>
              <a:ext cx="889666" cy="246221"/>
            </a:xfrm>
            <a:prstGeom prst="rect">
              <a:avLst/>
            </a:prstGeom>
            <a:noFill/>
          </p:spPr>
          <p:txBody>
            <a:bodyPr wrap="none" lIns="0" tIns="0" rIns="0" bIns="0">
              <a:spAutoFit/>
            </a:bodyPr>
            <a:lstStyle/>
            <a:p>
              <a:pPr algn="r">
                <a:defRPr>
                  <a:solidFill>
                    <a:schemeClr val="tx2"/>
                  </a:solidFill>
                </a:defRPr>
              </a:pPr>
              <a:r>
                <a:rPr lang="es-ES_tradnl" sz="1600"/>
                <a:t>Más lento</a:t>
              </a:r>
              <a:endParaRPr lang="es-ES_tradnl" sz="1600" dirty="0"/>
            </a:p>
          </p:txBody>
        </p:sp>
        <p:sp>
          <p:nvSpPr>
            <p:cNvPr id="33" name="TextBox 32">
              <a:extLst>
                <a:ext uri="{FF2B5EF4-FFF2-40B4-BE49-F238E27FC236}">
                  <a16:creationId xmlns:a16="http://schemas.microsoft.com/office/drawing/2014/main" id="{AA369EBB-7F4E-4B14-BBE2-1201971B28A0}"/>
                </a:ext>
              </a:extLst>
            </p:cNvPr>
            <p:cNvSpPr txBox="1"/>
            <p:nvPr/>
          </p:nvSpPr>
          <p:spPr>
            <a:xfrm>
              <a:off x="9826626" y="1341295"/>
              <a:ext cx="1014701" cy="246221"/>
            </a:xfrm>
            <a:prstGeom prst="rect">
              <a:avLst/>
            </a:prstGeom>
            <a:noFill/>
          </p:spPr>
          <p:txBody>
            <a:bodyPr wrap="none" lIns="0" tIns="0" rIns="0" bIns="0">
              <a:spAutoFit/>
            </a:bodyPr>
            <a:lstStyle/>
            <a:p>
              <a:pPr>
                <a:defRPr>
                  <a:solidFill>
                    <a:schemeClr val="tx2"/>
                  </a:solidFill>
                </a:defRPr>
              </a:pPr>
              <a:r>
                <a:rPr lang="es-ES_tradnl" sz="1600"/>
                <a:t>Más rápido</a:t>
              </a:r>
              <a:endParaRPr lang="es-ES_tradnl" sz="1600" dirty="0"/>
            </a:p>
          </p:txBody>
        </p:sp>
      </p:grpSp>
      <p:grpSp>
        <p:nvGrpSpPr>
          <p:cNvPr id="5" name="Group 4">
            <a:extLst>
              <a:ext uri="{FF2B5EF4-FFF2-40B4-BE49-F238E27FC236}">
                <a16:creationId xmlns:a16="http://schemas.microsoft.com/office/drawing/2014/main" id="{C798A869-A51C-48AB-A2C2-770550F70B7A}"/>
              </a:ext>
            </a:extLst>
          </p:cNvPr>
          <p:cNvGrpSpPr/>
          <p:nvPr/>
        </p:nvGrpSpPr>
        <p:grpSpPr>
          <a:xfrm>
            <a:off x="5391670" y="1797962"/>
            <a:ext cx="5146790" cy="417436"/>
            <a:chOff x="5391670" y="1764712"/>
            <a:chExt cx="5146790" cy="417436"/>
          </a:xfrm>
        </p:grpSpPr>
        <p:grpSp>
          <p:nvGrpSpPr>
            <p:cNvPr id="20" name="Group 19">
              <a:extLst>
                <a:ext uri="{FF2B5EF4-FFF2-40B4-BE49-F238E27FC236}">
                  <a16:creationId xmlns:a16="http://schemas.microsoft.com/office/drawing/2014/main" id="{7A0DEB2A-C35B-4E83-9CA1-D883AC07058F}"/>
                </a:ext>
              </a:extLst>
            </p:cNvPr>
            <p:cNvGrpSpPr/>
            <p:nvPr/>
          </p:nvGrpSpPr>
          <p:grpSpPr>
            <a:xfrm>
              <a:off x="6619875" y="1764712"/>
              <a:ext cx="2917825" cy="417436"/>
              <a:chOff x="6696075" y="1461560"/>
              <a:chExt cx="3295650" cy="471489"/>
            </a:xfrm>
          </p:grpSpPr>
          <p:sp>
            <p:nvSpPr>
              <p:cNvPr id="21" name="Rectangle 20">
                <a:extLst>
                  <a:ext uri="{FF2B5EF4-FFF2-40B4-BE49-F238E27FC236}">
                    <a16:creationId xmlns:a16="http://schemas.microsoft.com/office/drawing/2014/main" id="{1A9ED9B3-4C09-4704-818A-A80523AD5A16}"/>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es-ES_tradnl" sz="1600"/>
                  <a:t>Cantidad de discurso</a:t>
                </a:r>
                <a:endParaRPr lang="es-ES_tradnl" sz="1600" dirty="0"/>
              </a:p>
            </p:txBody>
          </p:sp>
          <p:sp>
            <p:nvSpPr>
              <p:cNvPr id="22" name="Arrow: Pentagon 21">
                <a:extLst>
                  <a:ext uri="{FF2B5EF4-FFF2-40B4-BE49-F238E27FC236}">
                    <a16:creationId xmlns:a16="http://schemas.microsoft.com/office/drawing/2014/main" id="{986F35D0-99CE-4699-8DDD-881F1949ED5B}"/>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sp>
            <p:nvSpPr>
              <p:cNvPr id="23" name="Arrow: Pentagon 22">
                <a:extLst>
                  <a:ext uri="{FF2B5EF4-FFF2-40B4-BE49-F238E27FC236}">
                    <a16:creationId xmlns:a16="http://schemas.microsoft.com/office/drawing/2014/main" id="{484CF4FC-35E1-45A4-B8A7-CCAAD313E3D5}"/>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grpSp>
        <p:sp>
          <p:nvSpPr>
            <p:cNvPr id="29" name="TextBox 28">
              <a:extLst>
                <a:ext uri="{FF2B5EF4-FFF2-40B4-BE49-F238E27FC236}">
                  <a16:creationId xmlns:a16="http://schemas.microsoft.com/office/drawing/2014/main" id="{22944DCA-CF93-4B3A-AC6D-62EB55FA92E1}"/>
                </a:ext>
              </a:extLst>
            </p:cNvPr>
            <p:cNvSpPr txBox="1"/>
            <p:nvPr/>
          </p:nvSpPr>
          <p:spPr>
            <a:xfrm>
              <a:off x="5391670" y="1834931"/>
              <a:ext cx="845854" cy="246221"/>
            </a:xfrm>
            <a:prstGeom prst="rect">
              <a:avLst/>
            </a:prstGeom>
            <a:noFill/>
          </p:spPr>
          <p:txBody>
            <a:bodyPr wrap="square" lIns="0" tIns="0" rIns="0" bIns="0">
              <a:spAutoFit/>
            </a:bodyPr>
            <a:lstStyle/>
            <a:p>
              <a:pPr algn="r">
                <a:defRPr>
                  <a:solidFill>
                    <a:schemeClr val="tx2"/>
                  </a:solidFill>
                </a:defRPr>
              </a:pPr>
              <a:r>
                <a:rPr lang="es-ES_tradnl" sz="1600" dirty="0"/>
                <a:t>Menos</a:t>
              </a:r>
            </a:p>
          </p:txBody>
        </p:sp>
        <p:sp>
          <p:nvSpPr>
            <p:cNvPr id="34" name="TextBox 33">
              <a:extLst>
                <a:ext uri="{FF2B5EF4-FFF2-40B4-BE49-F238E27FC236}">
                  <a16:creationId xmlns:a16="http://schemas.microsoft.com/office/drawing/2014/main" id="{A202BA3B-E617-4A84-84D6-8302BAA5A123}"/>
                </a:ext>
              </a:extLst>
            </p:cNvPr>
            <p:cNvSpPr txBox="1"/>
            <p:nvPr/>
          </p:nvSpPr>
          <p:spPr>
            <a:xfrm>
              <a:off x="9826626" y="1834931"/>
              <a:ext cx="711834" cy="246221"/>
            </a:xfrm>
            <a:prstGeom prst="rect">
              <a:avLst/>
            </a:prstGeom>
            <a:noFill/>
          </p:spPr>
          <p:txBody>
            <a:bodyPr wrap="square" lIns="0" tIns="0" rIns="0" bIns="0">
              <a:spAutoFit/>
            </a:bodyPr>
            <a:lstStyle/>
            <a:p>
              <a:pPr>
                <a:defRPr>
                  <a:solidFill>
                    <a:schemeClr val="tx2"/>
                  </a:solidFill>
                </a:defRPr>
              </a:pPr>
              <a:r>
                <a:rPr lang="es-ES_tradnl" sz="1600"/>
                <a:t>Más</a:t>
              </a:r>
              <a:endParaRPr lang="es-ES_tradnl" sz="1600" dirty="0"/>
            </a:p>
          </p:txBody>
        </p:sp>
      </p:grpSp>
      <p:grpSp>
        <p:nvGrpSpPr>
          <p:cNvPr id="6" name="Group 5">
            <a:extLst>
              <a:ext uri="{FF2B5EF4-FFF2-40B4-BE49-F238E27FC236}">
                <a16:creationId xmlns:a16="http://schemas.microsoft.com/office/drawing/2014/main" id="{9EE8C354-F8AB-489D-AD23-310C1EF4B949}"/>
              </a:ext>
            </a:extLst>
          </p:cNvPr>
          <p:cNvGrpSpPr/>
          <p:nvPr/>
        </p:nvGrpSpPr>
        <p:grpSpPr>
          <a:xfrm>
            <a:off x="5407026" y="2291597"/>
            <a:ext cx="5250097" cy="417436"/>
            <a:chOff x="5407026" y="2258347"/>
            <a:chExt cx="5250097" cy="417436"/>
          </a:xfrm>
        </p:grpSpPr>
        <p:grpSp>
          <p:nvGrpSpPr>
            <p:cNvPr id="24" name="Group 23">
              <a:extLst>
                <a:ext uri="{FF2B5EF4-FFF2-40B4-BE49-F238E27FC236}">
                  <a16:creationId xmlns:a16="http://schemas.microsoft.com/office/drawing/2014/main" id="{24FBE762-1CCA-4E19-9B45-C199F7BDAF56}"/>
                </a:ext>
              </a:extLst>
            </p:cNvPr>
            <p:cNvGrpSpPr/>
            <p:nvPr/>
          </p:nvGrpSpPr>
          <p:grpSpPr>
            <a:xfrm>
              <a:off x="6619875" y="2258347"/>
              <a:ext cx="2917825" cy="417436"/>
              <a:chOff x="6696075" y="1461560"/>
              <a:chExt cx="3295650" cy="471489"/>
            </a:xfrm>
          </p:grpSpPr>
          <p:sp>
            <p:nvSpPr>
              <p:cNvPr id="25" name="Rectangle 24">
                <a:extLst>
                  <a:ext uri="{FF2B5EF4-FFF2-40B4-BE49-F238E27FC236}">
                    <a16:creationId xmlns:a16="http://schemas.microsoft.com/office/drawing/2014/main" id="{51A3B86C-A796-458E-A36C-8606078FCA47}"/>
                  </a:ext>
                </a:extLst>
              </p:cNvPr>
              <p:cNvSpPr/>
              <p:nvPr/>
            </p:nvSpPr>
            <p:spPr bwMode="gray">
              <a:xfrm>
                <a:off x="7175500" y="1461560"/>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es-ES_tradnl" sz="1600"/>
                  <a:t>Volumen de voz</a:t>
                </a:r>
                <a:endParaRPr lang="es-ES_tradnl" sz="1600" dirty="0"/>
              </a:p>
            </p:txBody>
          </p:sp>
          <p:sp>
            <p:nvSpPr>
              <p:cNvPr id="26" name="Arrow: Pentagon 25">
                <a:extLst>
                  <a:ext uri="{FF2B5EF4-FFF2-40B4-BE49-F238E27FC236}">
                    <a16:creationId xmlns:a16="http://schemas.microsoft.com/office/drawing/2014/main" id="{216B3D41-3978-404A-B6C6-3A10E0CCF29C}"/>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sp>
            <p:nvSpPr>
              <p:cNvPr id="27" name="Arrow: Pentagon 26">
                <a:extLst>
                  <a:ext uri="{FF2B5EF4-FFF2-40B4-BE49-F238E27FC236}">
                    <a16:creationId xmlns:a16="http://schemas.microsoft.com/office/drawing/2014/main" id="{A3523D58-52F8-41BD-9446-34DF7721819C}"/>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grpSp>
        <p:sp>
          <p:nvSpPr>
            <p:cNvPr id="30" name="TextBox 29">
              <a:extLst>
                <a:ext uri="{FF2B5EF4-FFF2-40B4-BE49-F238E27FC236}">
                  <a16:creationId xmlns:a16="http://schemas.microsoft.com/office/drawing/2014/main" id="{00894010-3237-4F72-94BA-B602B26B1699}"/>
                </a:ext>
              </a:extLst>
            </p:cNvPr>
            <p:cNvSpPr txBox="1"/>
            <p:nvPr/>
          </p:nvSpPr>
          <p:spPr>
            <a:xfrm>
              <a:off x="5407026" y="2328566"/>
              <a:ext cx="830497" cy="246221"/>
            </a:xfrm>
            <a:prstGeom prst="rect">
              <a:avLst/>
            </a:prstGeom>
            <a:noFill/>
          </p:spPr>
          <p:txBody>
            <a:bodyPr wrap="square" lIns="0" tIns="0" rIns="0" bIns="0">
              <a:spAutoFit/>
            </a:bodyPr>
            <a:lstStyle/>
            <a:p>
              <a:pPr algn="r">
                <a:defRPr>
                  <a:solidFill>
                    <a:schemeClr val="tx2"/>
                  </a:solidFill>
                </a:defRPr>
              </a:pPr>
              <a:r>
                <a:rPr lang="es-ES_tradnl" sz="1600"/>
                <a:t>Más bajo</a:t>
              </a:r>
              <a:endParaRPr lang="es-ES_tradnl" sz="1600" dirty="0"/>
            </a:p>
          </p:txBody>
        </p:sp>
        <p:sp>
          <p:nvSpPr>
            <p:cNvPr id="35" name="TextBox 34">
              <a:extLst>
                <a:ext uri="{FF2B5EF4-FFF2-40B4-BE49-F238E27FC236}">
                  <a16:creationId xmlns:a16="http://schemas.microsoft.com/office/drawing/2014/main" id="{8F2AFE2F-39CD-4F41-8BF7-9C19E3ED3589}"/>
                </a:ext>
              </a:extLst>
            </p:cNvPr>
            <p:cNvSpPr txBox="1"/>
            <p:nvPr/>
          </p:nvSpPr>
          <p:spPr>
            <a:xfrm>
              <a:off x="9826626" y="2328566"/>
              <a:ext cx="830497" cy="246221"/>
            </a:xfrm>
            <a:prstGeom prst="rect">
              <a:avLst/>
            </a:prstGeom>
            <a:noFill/>
          </p:spPr>
          <p:txBody>
            <a:bodyPr wrap="square" lIns="0" tIns="0" rIns="0" bIns="0">
              <a:spAutoFit/>
            </a:bodyPr>
            <a:lstStyle/>
            <a:p>
              <a:pPr>
                <a:defRPr>
                  <a:solidFill>
                    <a:schemeClr val="tx2"/>
                  </a:solidFill>
                </a:defRPr>
              </a:pPr>
              <a:r>
                <a:rPr lang="es-ES_tradnl" sz="1600"/>
                <a:t>Más alto</a:t>
              </a:r>
              <a:endParaRPr lang="es-ES_tradnl" sz="1600" dirty="0"/>
            </a:p>
          </p:txBody>
        </p:sp>
      </p:grpSp>
      <p:grpSp>
        <p:nvGrpSpPr>
          <p:cNvPr id="11" name="Group 10">
            <a:extLst>
              <a:ext uri="{FF2B5EF4-FFF2-40B4-BE49-F238E27FC236}">
                <a16:creationId xmlns:a16="http://schemas.microsoft.com/office/drawing/2014/main" id="{BAB18DC0-9A2E-400B-BCF6-B42527D80DB7}"/>
              </a:ext>
            </a:extLst>
          </p:cNvPr>
          <p:cNvGrpSpPr/>
          <p:nvPr/>
        </p:nvGrpSpPr>
        <p:grpSpPr>
          <a:xfrm>
            <a:off x="5461903" y="3565857"/>
            <a:ext cx="5329965" cy="417436"/>
            <a:chOff x="5461903" y="3432857"/>
            <a:chExt cx="5329965" cy="417436"/>
          </a:xfrm>
        </p:grpSpPr>
        <p:grpSp>
          <p:nvGrpSpPr>
            <p:cNvPr id="38" name="Group 37">
              <a:extLst>
                <a:ext uri="{FF2B5EF4-FFF2-40B4-BE49-F238E27FC236}">
                  <a16:creationId xmlns:a16="http://schemas.microsoft.com/office/drawing/2014/main" id="{0F838126-E230-4C7D-BA63-919A1E47AA1E}"/>
                </a:ext>
              </a:extLst>
            </p:cNvPr>
            <p:cNvGrpSpPr/>
            <p:nvPr/>
          </p:nvGrpSpPr>
          <p:grpSpPr>
            <a:xfrm>
              <a:off x="6650566" y="3432857"/>
              <a:ext cx="2917825" cy="417436"/>
              <a:chOff x="6696075" y="1461560"/>
              <a:chExt cx="3295650" cy="471489"/>
            </a:xfrm>
          </p:grpSpPr>
          <p:sp>
            <p:nvSpPr>
              <p:cNvPr id="55" name="Rectangle 54">
                <a:extLst>
                  <a:ext uri="{FF2B5EF4-FFF2-40B4-BE49-F238E27FC236}">
                    <a16:creationId xmlns:a16="http://schemas.microsoft.com/office/drawing/2014/main" id="{40333F2D-6A70-4DAB-AAD1-E9B7273F5793}"/>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es-ES_tradnl" sz="1600"/>
                  <a:t>Uso de las manos</a:t>
                </a:r>
                <a:endParaRPr lang="es-ES_tradnl" sz="1600" dirty="0"/>
              </a:p>
            </p:txBody>
          </p:sp>
          <p:sp>
            <p:nvSpPr>
              <p:cNvPr id="56" name="Arrow: Pentagon 55">
                <a:extLst>
                  <a:ext uri="{FF2B5EF4-FFF2-40B4-BE49-F238E27FC236}">
                    <a16:creationId xmlns:a16="http://schemas.microsoft.com/office/drawing/2014/main" id="{57A3895A-4EB9-4CD3-A564-41C6F3458A45}"/>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sp>
            <p:nvSpPr>
              <p:cNvPr id="57" name="Arrow: Pentagon 56">
                <a:extLst>
                  <a:ext uri="{FF2B5EF4-FFF2-40B4-BE49-F238E27FC236}">
                    <a16:creationId xmlns:a16="http://schemas.microsoft.com/office/drawing/2014/main" id="{1A115B1C-4A2E-43A7-B145-CE6C0B1412D1}"/>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grpSp>
        <p:sp>
          <p:nvSpPr>
            <p:cNvPr id="46" name="TextBox 45">
              <a:extLst>
                <a:ext uri="{FF2B5EF4-FFF2-40B4-BE49-F238E27FC236}">
                  <a16:creationId xmlns:a16="http://schemas.microsoft.com/office/drawing/2014/main" id="{B9ED4E28-D6F6-473B-A492-E0885521C23A}"/>
                </a:ext>
              </a:extLst>
            </p:cNvPr>
            <p:cNvSpPr txBox="1"/>
            <p:nvPr/>
          </p:nvSpPr>
          <p:spPr>
            <a:xfrm>
              <a:off x="5461903" y="3503075"/>
              <a:ext cx="806311" cy="246221"/>
            </a:xfrm>
            <a:prstGeom prst="rect">
              <a:avLst/>
            </a:prstGeom>
            <a:noFill/>
          </p:spPr>
          <p:txBody>
            <a:bodyPr wrap="none" lIns="0" tIns="0" rIns="0" bIns="0">
              <a:spAutoFit/>
            </a:bodyPr>
            <a:lstStyle/>
            <a:p>
              <a:pPr algn="r">
                <a:defRPr>
                  <a:solidFill>
                    <a:schemeClr val="tx2"/>
                  </a:solidFill>
                </a:defRPr>
              </a:pPr>
              <a:r>
                <a:rPr lang="es-ES_tradnl" sz="1600"/>
                <a:t>Relajado</a:t>
              </a:r>
              <a:endParaRPr lang="es-ES_tradnl" sz="1600" dirty="0"/>
            </a:p>
          </p:txBody>
        </p:sp>
        <p:sp>
          <p:nvSpPr>
            <p:cNvPr id="43" name="TextBox 42">
              <a:extLst>
                <a:ext uri="{FF2B5EF4-FFF2-40B4-BE49-F238E27FC236}">
                  <a16:creationId xmlns:a16="http://schemas.microsoft.com/office/drawing/2014/main" id="{21326661-11FB-4410-969A-18433C8D048B}"/>
                </a:ext>
              </a:extLst>
            </p:cNvPr>
            <p:cNvSpPr txBox="1"/>
            <p:nvPr/>
          </p:nvSpPr>
          <p:spPr>
            <a:xfrm>
              <a:off x="9857317" y="3503075"/>
              <a:ext cx="934551" cy="246221"/>
            </a:xfrm>
            <a:prstGeom prst="rect">
              <a:avLst/>
            </a:prstGeom>
            <a:noFill/>
          </p:spPr>
          <p:txBody>
            <a:bodyPr wrap="none" lIns="0" tIns="0" rIns="0" bIns="0">
              <a:spAutoFit/>
            </a:bodyPr>
            <a:lstStyle/>
            <a:p>
              <a:pPr>
                <a:defRPr>
                  <a:solidFill>
                    <a:schemeClr val="tx2"/>
                  </a:solidFill>
                </a:defRPr>
              </a:pPr>
              <a:r>
                <a:rPr lang="es-ES_tradnl" sz="1600"/>
                <a:t>Autoritario</a:t>
              </a:r>
              <a:endParaRPr lang="es-ES_tradnl" sz="1600" dirty="0"/>
            </a:p>
          </p:txBody>
        </p:sp>
      </p:grpSp>
      <p:grpSp>
        <p:nvGrpSpPr>
          <p:cNvPr id="13" name="Group 12">
            <a:extLst>
              <a:ext uri="{FF2B5EF4-FFF2-40B4-BE49-F238E27FC236}">
                <a16:creationId xmlns:a16="http://schemas.microsoft.com/office/drawing/2014/main" id="{1380D2B0-B72F-437D-A680-5C1AAA8D354A}"/>
              </a:ext>
            </a:extLst>
          </p:cNvPr>
          <p:cNvGrpSpPr/>
          <p:nvPr/>
        </p:nvGrpSpPr>
        <p:grpSpPr>
          <a:xfrm>
            <a:off x="5048251" y="4033461"/>
            <a:ext cx="6705427" cy="511693"/>
            <a:chOff x="5048251" y="3900461"/>
            <a:chExt cx="6705427" cy="511693"/>
          </a:xfrm>
        </p:grpSpPr>
        <p:grpSp>
          <p:nvGrpSpPr>
            <p:cNvPr id="39" name="Group 38">
              <a:extLst>
                <a:ext uri="{FF2B5EF4-FFF2-40B4-BE49-F238E27FC236}">
                  <a16:creationId xmlns:a16="http://schemas.microsoft.com/office/drawing/2014/main" id="{324E6C26-1EE6-46B3-A3A7-8E0A6649D0F9}"/>
                </a:ext>
              </a:extLst>
            </p:cNvPr>
            <p:cNvGrpSpPr/>
            <p:nvPr/>
          </p:nvGrpSpPr>
          <p:grpSpPr>
            <a:xfrm>
              <a:off x="6650566" y="3926492"/>
              <a:ext cx="2917825" cy="417436"/>
              <a:chOff x="6696075" y="1461560"/>
              <a:chExt cx="3295650" cy="471489"/>
            </a:xfrm>
          </p:grpSpPr>
          <p:sp>
            <p:nvSpPr>
              <p:cNvPr id="52" name="Rectangle 51">
                <a:extLst>
                  <a:ext uri="{FF2B5EF4-FFF2-40B4-BE49-F238E27FC236}">
                    <a16:creationId xmlns:a16="http://schemas.microsoft.com/office/drawing/2014/main" id="{9666594C-7A75-454A-A093-F793FECF86EE}"/>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es-ES_tradnl" sz="1600"/>
                  <a:t>Postura corporal</a:t>
                </a:r>
                <a:endParaRPr lang="es-ES_tradnl" sz="1600" dirty="0"/>
              </a:p>
            </p:txBody>
          </p:sp>
          <p:sp>
            <p:nvSpPr>
              <p:cNvPr id="53" name="Arrow: Pentagon 52">
                <a:extLst>
                  <a:ext uri="{FF2B5EF4-FFF2-40B4-BE49-F238E27FC236}">
                    <a16:creationId xmlns:a16="http://schemas.microsoft.com/office/drawing/2014/main" id="{1C77A919-B9CF-4097-B844-5E6E4470701B}"/>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sp>
            <p:nvSpPr>
              <p:cNvPr id="54" name="Arrow: Pentagon 53">
                <a:extLst>
                  <a:ext uri="{FF2B5EF4-FFF2-40B4-BE49-F238E27FC236}">
                    <a16:creationId xmlns:a16="http://schemas.microsoft.com/office/drawing/2014/main" id="{81FA4176-CE41-46A6-B8A9-49F6D66CC2D7}"/>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grpSp>
        <p:sp>
          <p:nvSpPr>
            <p:cNvPr id="47" name="TextBox 46">
              <a:extLst>
                <a:ext uri="{FF2B5EF4-FFF2-40B4-BE49-F238E27FC236}">
                  <a16:creationId xmlns:a16="http://schemas.microsoft.com/office/drawing/2014/main" id="{99E54DC1-36F7-42C7-852D-AC3BF256A2FA}"/>
                </a:ext>
              </a:extLst>
            </p:cNvPr>
            <p:cNvSpPr txBox="1"/>
            <p:nvPr/>
          </p:nvSpPr>
          <p:spPr>
            <a:xfrm>
              <a:off x="5048251" y="3900461"/>
              <a:ext cx="1219964" cy="492443"/>
            </a:xfrm>
            <a:prstGeom prst="rect">
              <a:avLst/>
            </a:prstGeom>
            <a:noFill/>
          </p:spPr>
          <p:txBody>
            <a:bodyPr wrap="square" lIns="0" tIns="0" rIns="0" bIns="0">
              <a:spAutoFit/>
            </a:bodyPr>
            <a:lstStyle/>
            <a:p>
              <a:pPr algn="r">
                <a:defRPr>
                  <a:solidFill>
                    <a:schemeClr val="tx2"/>
                  </a:solidFill>
                </a:defRPr>
              </a:pPr>
              <a:r>
                <a:rPr lang="es-ES_tradnl" sz="1600" dirty="0"/>
                <a:t>Inclinarse hacia atrás</a:t>
              </a:r>
            </a:p>
          </p:txBody>
        </p:sp>
        <p:sp>
          <p:nvSpPr>
            <p:cNvPr id="44" name="TextBox 43">
              <a:extLst>
                <a:ext uri="{FF2B5EF4-FFF2-40B4-BE49-F238E27FC236}">
                  <a16:creationId xmlns:a16="http://schemas.microsoft.com/office/drawing/2014/main" id="{A37A5C24-42EB-47F9-B387-32E46C4A9A4E}"/>
                </a:ext>
              </a:extLst>
            </p:cNvPr>
            <p:cNvSpPr txBox="1"/>
            <p:nvPr/>
          </p:nvSpPr>
          <p:spPr>
            <a:xfrm>
              <a:off x="9847691" y="3919711"/>
              <a:ext cx="1905987" cy="492443"/>
            </a:xfrm>
            <a:prstGeom prst="rect">
              <a:avLst/>
            </a:prstGeom>
            <a:noFill/>
          </p:spPr>
          <p:txBody>
            <a:bodyPr wrap="square" lIns="0" tIns="0" rIns="0" bIns="0">
              <a:spAutoFit/>
            </a:bodyPr>
            <a:lstStyle/>
            <a:p>
              <a:pPr>
                <a:defRPr>
                  <a:solidFill>
                    <a:schemeClr val="tx2"/>
                  </a:solidFill>
                </a:defRPr>
              </a:pPr>
              <a:r>
                <a:rPr lang="es-ES_tradnl" sz="1600" dirty="0"/>
                <a:t>Inclinarse hacia adelante</a:t>
              </a:r>
            </a:p>
          </p:txBody>
        </p:sp>
      </p:grpSp>
      <p:grpSp>
        <p:nvGrpSpPr>
          <p:cNvPr id="60" name="Group 59">
            <a:extLst>
              <a:ext uri="{FF2B5EF4-FFF2-40B4-BE49-F238E27FC236}">
                <a16:creationId xmlns:a16="http://schemas.microsoft.com/office/drawing/2014/main" id="{F6101C90-43D9-4748-ACA5-2124DF2D64A8}"/>
              </a:ext>
            </a:extLst>
          </p:cNvPr>
          <p:cNvGrpSpPr/>
          <p:nvPr/>
        </p:nvGrpSpPr>
        <p:grpSpPr>
          <a:xfrm>
            <a:off x="4991101" y="4553127"/>
            <a:ext cx="6210299" cy="417436"/>
            <a:chOff x="4991101" y="4420127"/>
            <a:chExt cx="6210299" cy="417436"/>
          </a:xfrm>
        </p:grpSpPr>
        <p:grpSp>
          <p:nvGrpSpPr>
            <p:cNvPr id="40" name="Group 39">
              <a:extLst>
                <a:ext uri="{FF2B5EF4-FFF2-40B4-BE49-F238E27FC236}">
                  <a16:creationId xmlns:a16="http://schemas.microsoft.com/office/drawing/2014/main" id="{B62F66B6-7E03-446B-9BAC-465E9D51FC94}"/>
                </a:ext>
              </a:extLst>
            </p:cNvPr>
            <p:cNvGrpSpPr/>
            <p:nvPr/>
          </p:nvGrpSpPr>
          <p:grpSpPr>
            <a:xfrm>
              <a:off x="6650566" y="4420127"/>
              <a:ext cx="2917825" cy="417436"/>
              <a:chOff x="6696075" y="1461560"/>
              <a:chExt cx="3295650" cy="471489"/>
            </a:xfrm>
          </p:grpSpPr>
          <p:sp>
            <p:nvSpPr>
              <p:cNvPr id="49" name="Rectangle 48">
                <a:extLst>
                  <a:ext uri="{FF2B5EF4-FFF2-40B4-BE49-F238E27FC236}">
                    <a16:creationId xmlns:a16="http://schemas.microsoft.com/office/drawing/2014/main" id="{7C8C8ED4-7433-49BA-A581-18EAEB2E8189}"/>
                  </a:ext>
                </a:extLst>
              </p:cNvPr>
              <p:cNvSpPr/>
              <p:nvPr/>
            </p:nvSpPr>
            <p:spPr bwMode="gray">
              <a:xfrm>
                <a:off x="7175500" y="1461560"/>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es-ES_tradnl" sz="1600"/>
                  <a:t>Contacto visual</a:t>
                </a:r>
                <a:endParaRPr lang="es-ES_tradnl" sz="1600" dirty="0"/>
              </a:p>
            </p:txBody>
          </p:sp>
          <p:sp>
            <p:nvSpPr>
              <p:cNvPr id="50" name="Arrow: Pentagon 49">
                <a:extLst>
                  <a:ext uri="{FF2B5EF4-FFF2-40B4-BE49-F238E27FC236}">
                    <a16:creationId xmlns:a16="http://schemas.microsoft.com/office/drawing/2014/main" id="{5A467EC0-172D-4DFF-8E64-E6D3D10932D9}"/>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sp>
            <p:nvSpPr>
              <p:cNvPr id="51" name="Arrow: Pentagon 50">
                <a:extLst>
                  <a:ext uri="{FF2B5EF4-FFF2-40B4-BE49-F238E27FC236}">
                    <a16:creationId xmlns:a16="http://schemas.microsoft.com/office/drawing/2014/main" id="{F9DB4365-AA9B-4595-90B6-D644E3198969}"/>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grpSp>
        <p:sp>
          <p:nvSpPr>
            <p:cNvPr id="48" name="TextBox 47">
              <a:extLst>
                <a:ext uri="{FF2B5EF4-FFF2-40B4-BE49-F238E27FC236}">
                  <a16:creationId xmlns:a16="http://schemas.microsoft.com/office/drawing/2014/main" id="{AAC982C7-C6C4-4CBE-9BBF-E86663244A6D}"/>
                </a:ext>
              </a:extLst>
            </p:cNvPr>
            <p:cNvSpPr txBox="1"/>
            <p:nvPr/>
          </p:nvSpPr>
          <p:spPr>
            <a:xfrm>
              <a:off x="4991101" y="4490346"/>
              <a:ext cx="1277114" cy="246221"/>
            </a:xfrm>
            <a:prstGeom prst="rect">
              <a:avLst/>
            </a:prstGeom>
            <a:noFill/>
          </p:spPr>
          <p:txBody>
            <a:bodyPr wrap="square" lIns="0" tIns="0" rIns="0" bIns="0">
              <a:spAutoFit/>
            </a:bodyPr>
            <a:lstStyle/>
            <a:p>
              <a:pPr algn="r">
                <a:defRPr>
                  <a:solidFill>
                    <a:schemeClr val="tx2"/>
                  </a:solidFill>
                </a:defRPr>
              </a:pPr>
              <a:r>
                <a:rPr lang="es-ES_tradnl" sz="1600"/>
                <a:t>Menos directo</a:t>
              </a:r>
              <a:endParaRPr lang="es-ES_tradnl" sz="1600" dirty="0"/>
            </a:p>
          </p:txBody>
        </p:sp>
        <p:sp>
          <p:nvSpPr>
            <p:cNvPr id="45" name="TextBox 44">
              <a:extLst>
                <a:ext uri="{FF2B5EF4-FFF2-40B4-BE49-F238E27FC236}">
                  <a16:creationId xmlns:a16="http://schemas.microsoft.com/office/drawing/2014/main" id="{BAE7E335-8305-4799-80E5-83EF02BE737A}"/>
                </a:ext>
              </a:extLst>
            </p:cNvPr>
            <p:cNvSpPr txBox="1"/>
            <p:nvPr/>
          </p:nvSpPr>
          <p:spPr>
            <a:xfrm>
              <a:off x="9857317" y="4490346"/>
              <a:ext cx="1344083" cy="246221"/>
            </a:xfrm>
            <a:prstGeom prst="rect">
              <a:avLst/>
            </a:prstGeom>
            <a:noFill/>
          </p:spPr>
          <p:txBody>
            <a:bodyPr wrap="square" lIns="0" tIns="0" rIns="0" bIns="0">
              <a:spAutoFit/>
            </a:bodyPr>
            <a:lstStyle/>
            <a:p>
              <a:pPr>
                <a:defRPr>
                  <a:solidFill>
                    <a:schemeClr val="tx2"/>
                  </a:solidFill>
                </a:defRPr>
              </a:pPr>
              <a:r>
                <a:rPr lang="es-ES_tradnl" sz="1600"/>
                <a:t>Mas directo</a:t>
              </a:r>
              <a:endParaRPr lang="es-ES_tradnl" sz="1600" dirty="0"/>
            </a:p>
          </p:txBody>
        </p:sp>
      </p:grpSp>
      <p:grpSp>
        <p:nvGrpSpPr>
          <p:cNvPr id="41" name="Group 40">
            <a:extLst>
              <a:ext uri="{FF2B5EF4-FFF2-40B4-BE49-F238E27FC236}">
                <a16:creationId xmlns:a16="http://schemas.microsoft.com/office/drawing/2014/main" id="{98058114-9883-418B-B9A4-F39E9612B2BB}"/>
              </a:ext>
            </a:extLst>
          </p:cNvPr>
          <p:cNvGrpSpPr/>
          <p:nvPr/>
        </p:nvGrpSpPr>
        <p:grpSpPr>
          <a:xfrm>
            <a:off x="4136315" y="2990377"/>
            <a:ext cx="7243830" cy="249622"/>
            <a:chOff x="4136315" y="2957127"/>
            <a:chExt cx="7243830" cy="249622"/>
          </a:xfrm>
        </p:grpSpPr>
        <p:sp>
          <p:nvSpPr>
            <p:cNvPr id="12" name="Freeform: Shape 11">
              <a:extLst>
                <a:ext uri="{FF2B5EF4-FFF2-40B4-BE49-F238E27FC236}">
                  <a16:creationId xmlns:a16="http://schemas.microsoft.com/office/drawing/2014/main" id="{B6F16B9D-EE85-4F7C-8B2E-EB93CF6720B3}"/>
                </a:ext>
              </a:extLst>
            </p:cNvPr>
            <p:cNvSpPr/>
            <p:nvPr/>
          </p:nvSpPr>
          <p:spPr bwMode="gray">
            <a:xfrm flipV="1">
              <a:off x="5391669" y="2989170"/>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sp>
          <p:nvSpPr>
            <p:cNvPr id="58" name="TextBox 57">
              <a:extLst>
                <a:ext uri="{FF2B5EF4-FFF2-40B4-BE49-F238E27FC236}">
                  <a16:creationId xmlns:a16="http://schemas.microsoft.com/office/drawing/2014/main" id="{FBE67968-404D-4A68-B9B3-FDAAF3F42F01}"/>
                </a:ext>
              </a:extLst>
            </p:cNvPr>
            <p:cNvSpPr txBox="1"/>
            <p:nvPr/>
          </p:nvSpPr>
          <p:spPr>
            <a:xfrm>
              <a:off x="4136315" y="2957127"/>
              <a:ext cx="1121269" cy="246221"/>
            </a:xfrm>
            <a:prstGeom prst="rect">
              <a:avLst/>
            </a:prstGeom>
            <a:noFill/>
          </p:spPr>
          <p:txBody>
            <a:bodyPr wrap="none" lIns="0" tIns="0" rIns="0" bIns="0">
              <a:spAutoFit/>
            </a:bodyPr>
            <a:lstStyle/>
            <a:p>
              <a:pPr algn="r">
                <a:defRPr>
                  <a:solidFill>
                    <a:schemeClr val="tx2"/>
                  </a:solidFill>
                </a:defRPr>
              </a:pPr>
              <a:r>
                <a:rPr lang="es-ES_tradnl" sz="1600"/>
                <a:t>PREGUNTA</a:t>
              </a:r>
              <a:endParaRPr lang="es-ES_tradnl" sz="1600" dirty="0"/>
            </a:p>
          </p:txBody>
        </p:sp>
        <p:sp>
          <p:nvSpPr>
            <p:cNvPr id="59" name="TextBox 58">
              <a:extLst>
                <a:ext uri="{FF2B5EF4-FFF2-40B4-BE49-F238E27FC236}">
                  <a16:creationId xmlns:a16="http://schemas.microsoft.com/office/drawing/2014/main" id="{A3E2949D-687F-4211-96C7-084281CBC214}"/>
                </a:ext>
              </a:extLst>
            </p:cNvPr>
            <p:cNvSpPr txBox="1"/>
            <p:nvPr/>
          </p:nvSpPr>
          <p:spPr>
            <a:xfrm>
              <a:off x="10891229" y="2957127"/>
              <a:ext cx="488916" cy="246221"/>
            </a:xfrm>
            <a:prstGeom prst="rect">
              <a:avLst/>
            </a:prstGeom>
            <a:noFill/>
          </p:spPr>
          <p:txBody>
            <a:bodyPr wrap="none" lIns="0" tIns="0" rIns="0" bIns="0">
              <a:spAutoFit/>
            </a:bodyPr>
            <a:lstStyle/>
            <a:p>
              <a:pPr>
                <a:defRPr>
                  <a:solidFill>
                    <a:schemeClr val="tx2"/>
                  </a:solidFill>
                </a:defRPr>
              </a:pPr>
              <a:r>
                <a:rPr lang="es-ES_tradnl" sz="1600"/>
                <a:t>DICE</a:t>
              </a:r>
              <a:endParaRPr lang="es-ES_tradnl" sz="1600" dirty="0"/>
            </a:p>
          </p:txBody>
        </p:sp>
      </p:grpSp>
    </p:spTree>
    <p:extLst>
      <p:ext uri="{BB962C8B-B14F-4D97-AF65-F5344CB8AC3E}">
        <p14:creationId xmlns:p14="http://schemas.microsoft.com/office/powerpoint/2010/main" val="27718195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out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barn(outVertical)">
                                      <p:cBhvr>
                                        <p:cTn id="3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8B885-4FF0-4F4B-BAFD-0FB0FE8365E7}"/>
              </a:ext>
            </a:extLst>
          </p:cNvPr>
          <p:cNvSpPr>
            <a:spLocks noGrp="1"/>
          </p:cNvSpPr>
          <p:nvPr>
            <p:ph type="title"/>
          </p:nvPr>
        </p:nvSpPr>
        <p:spPr bwMode="gray">
          <a:xfrm>
            <a:off x="390525" y="228600"/>
            <a:ext cx="3687764" cy="1995488"/>
          </a:xfrm>
        </p:spPr>
        <p:txBody>
          <a:bodyPr wrap="square">
            <a:noAutofit/>
          </a:bodyPr>
          <a:lstStyle/>
          <a:p>
            <a:r>
              <a:rPr lang="es-ES_tradnl" dirty="0"/>
              <a:t>La Receptividad</a:t>
            </a:r>
          </a:p>
        </p:txBody>
      </p:sp>
      <p:sp>
        <p:nvSpPr>
          <p:cNvPr id="3" name="Content Placeholder 2">
            <a:extLst>
              <a:ext uri="{FF2B5EF4-FFF2-40B4-BE49-F238E27FC236}">
                <a16:creationId xmlns:a16="http://schemas.microsoft.com/office/drawing/2014/main" id="{D33EB2B1-EA13-4D40-9AA2-B54BA2B4F86F}"/>
              </a:ext>
            </a:extLst>
          </p:cNvPr>
          <p:cNvSpPr>
            <a:spLocks noGrp="1"/>
          </p:cNvSpPr>
          <p:nvPr>
            <p:ph idx="1"/>
          </p:nvPr>
        </p:nvSpPr>
        <p:spPr bwMode="gray">
          <a:xfrm>
            <a:off x="4170363" y="228601"/>
            <a:ext cx="7793037" cy="5715000"/>
          </a:xfrm>
        </p:spPr>
        <p:txBody>
          <a:bodyPr wrap="square">
            <a:noAutofit/>
          </a:bodyPr>
          <a:lstStyle/>
          <a:p>
            <a:r>
              <a:rPr lang="es-ES_tradnl"/>
              <a:t> </a:t>
            </a:r>
            <a:endParaRPr lang="es-ES_tradnl" dirty="0"/>
          </a:p>
        </p:txBody>
      </p:sp>
      <p:sp>
        <p:nvSpPr>
          <p:cNvPr id="4" name="Text Placeholder 3">
            <a:extLst>
              <a:ext uri="{FF2B5EF4-FFF2-40B4-BE49-F238E27FC236}">
                <a16:creationId xmlns:a16="http://schemas.microsoft.com/office/drawing/2014/main" id="{2B1C8AD9-0BCF-42D0-AD98-E794E59C9012}"/>
              </a:ext>
            </a:extLst>
          </p:cNvPr>
          <p:cNvSpPr>
            <a:spLocks noGrp="1"/>
          </p:cNvSpPr>
          <p:nvPr>
            <p:ph type="body" sz="half" idx="2"/>
          </p:nvPr>
        </p:nvSpPr>
        <p:spPr bwMode="gray">
          <a:xfrm>
            <a:off x="390525" y="2352675"/>
            <a:ext cx="3687764" cy="3590926"/>
          </a:xfrm>
        </p:spPr>
        <p:txBody>
          <a:bodyPr wrap="square">
            <a:noAutofit/>
          </a:bodyPr>
          <a:lstStyle/>
          <a:p>
            <a:pPr>
              <a:defRPr sz="2200">
                <a:solidFill>
                  <a:schemeClr val="tx2"/>
                </a:solidFill>
              </a:defRPr>
            </a:pPr>
            <a:r>
              <a:rPr lang="es-ES_tradnl"/>
              <a:t>El grado en que controlamos o mostramos emociones cuando interactuamos con otras personas.</a:t>
            </a:r>
            <a:endParaRPr lang="es-ES_tradnl" dirty="0"/>
          </a:p>
        </p:txBody>
      </p:sp>
      <p:sp>
        <p:nvSpPr>
          <p:cNvPr id="5" name="Footer Placeholder 4">
            <a:extLst>
              <a:ext uri="{FF2B5EF4-FFF2-40B4-BE49-F238E27FC236}">
                <a16:creationId xmlns:a16="http://schemas.microsoft.com/office/drawing/2014/main" id="{7D88137A-B730-42D0-A322-5AF9461C44F1}"/>
              </a:ext>
            </a:extLst>
          </p:cNvPr>
          <p:cNvSpPr>
            <a:spLocks noGrp="1"/>
          </p:cNvSpPr>
          <p:nvPr>
            <p:ph type="ftr" sz="quarter" idx="11"/>
          </p:nvPr>
        </p:nvSpPr>
        <p:spPr bwMode="gray"/>
        <p:txBody>
          <a:bodyPr wrap="square">
            <a:noAutofit/>
          </a:bodyPr>
          <a:lstStyle/>
          <a:p>
            <a:pPr algn="l"/>
            <a:r>
              <a:rPr lang="es-ES_tradnl" dirty="0"/>
              <a:t>© </a:t>
            </a:r>
            <a:r>
              <a:rPr lang="es-ES_tradnl" dirty="0" err="1"/>
              <a:t>The</a:t>
            </a:r>
            <a:r>
              <a:rPr lang="es-ES_tradnl" dirty="0"/>
              <a:t> TRACOM </a:t>
            </a:r>
            <a:r>
              <a:rPr lang="es-ES_tradnl" dirty="0" err="1"/>
              <a:t>Corporation</a:t>
            </a:r>
            <a:r>
              <a:rPr lang="es-ES_tradnl" dirty="0"/>
              <a:t>. Todos los derechos reservados.</a:t>
            </a:r>
          </a:p>
        </p:txBody>
      </p:sp>
      <p:sp>
        <p:nvSpPr>
          <p:cNvPr id="6" name="Slide Number Placeholder 5">
            <a:extLst>
              <a:ext uri="{FF2B5EF4-FFF2-40B4-BE49-F238E27FC236}">
                <a16:creationId xmlns:a16="http://schemas.microsoft.com/office/drawing/2014/main" id="{3E62CC6D-5654-45E5-95E5-1767593B5DC5}"/>
              </a:ext>
            </a:extLst>
          </p:cNvPr>
          <p:cNvSpPr>
            <a:spLocks noGrp="1"/>
          </p:cNvSpPr>
          <p:nvPr>
            <p:ph type="sldNum" sz="quarter" idx="12"/>
          </p:nvPr>
        </p:nvSpPr>
        <p:spPr bwMode="gray"/>
        <p:txBody>
          <a:bodyPr wrap="square">
            <a:noAutofit/>
          </a:bodyPr>
          <a:lstStyle/>
          <a:p>
            <a:fld id="{1B1CF60C-C85D-47C0-8597-E3BF95F18FA3}" type="slidenum">
              <a:rPr lang="es-ES_tradnl" smtClean="0"/>
              <a:t>9</a:t>
            </a:fld>
            <a:endParaRPr lang="es-ES_tradnl" dirty="0"/>
          </a:p>
        </p:txBody>
      </p:sp>
      <p:sp>
        <p:nvSpPr>
          <p:cNvPr id="25" name="Content Placeholder 2">
            <a:extLst>
              <a:ext uri="{FF2B5EF4-FFF2-40B4-BE49-F238E27FC236}">
                <a16:creationId xmlns:a16="http://schemas.microsoft.com/office/drawing/2014/main" id="{66BC3E3E-7BE2-4335-B25D-49F36E449B2E}"/>
              </a:ext>
            </a:extLst>
          </p:cNvPr>
          <p:cNvSpPr txBox="1">
            <a:spLocks/>
          </p:cNvSpPr>
          <p:nvPr/>
        </p:nvSpPr>
        <p:spPr bwMode="gray">
          <a:xfrm>
            <a:off x="4170363" y="228601"/>
            <a:ext cx="2386505" cy="5715000"/>
          </a:xfrm>
          <a:prstGeom prst="rect">
            <a:avLst/>
          </a:prstGeom>
          <a:solidFill>
            <a:srgbClr val="ECECEC"/>
          </a:solidFill>
        </p:spPr>
        <p:txBody>
          <a:bodyPr vert="horz" wrap="square" lIns="91440" tIns="91440" rIns="91440" bIns="9144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es-ES_tradnl"/>
              <a:t> </a:t>
            </a:r>
            <a:endParaRPr lang="es-ES_tradnl" dirty="0"/>
          </a:p>
        </p:txBody>
      </p:sp>
      <p:grpSp>
        <p:nvGrpSpPr>
          <p:cNvPr id="22" name="Group 21">
            <a:extLst>
              <a:ext uri="{FF2B5EF4-FFF2-40B4-BE49-F238E27FC236}">
                <a16:creationId xmlns:a16="http://schemas.microsoft.com/office/drawing/2014/main" id="{E42832B6-C3A9-47FB-83A3-5D1D5E7DA804}"/>
              </a:ext>
            </a:extLst>
          </p:cNvPr>
          <p:cNvGrpSpPr/>
          <p:nvPr/>
        </p:nvGrpSpPr>
        <p:grpSpPr bwMode="gray">
          <a:xfrm>
            <a:off x="7129956" y="939196"/>
            <a:ext cx="3708091" cy="836611"/>
            <a:chOff x="6619875" y="1067878"/>
            <a:chExt cx="2726952" cy="836611"/>
          </a:xfrm>
        </p:grpSpPr>
        <p:sp>
          <p:nvSpPr>
            <p:cNvPr id="11" name="Rectangle 10">
              <a:extLst>
                <a:ext uri="{FF2B5EF4-FFF2-40B4-BE49-F238E27FC236}">
                  <a16:creationId xmlns:a16="http://schemas.microsoft.com/office/drawing/2014/main" id="{33E6A2A7-1BF8-406C-A441-39A12D60E079}"/>
                </a:ext>
              </a:extLst>
            </p:cNvPr>
            <p:cNvSpPr/>
            <p:nvPr/>
          </p:nvSpPr>
          <p:spPr bwMode="gray">
            <a:xfrm>
              <a:off x="7044337" y="1067878"/>
              <a:ext cx="2302490"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es-ES_tradnl" sz="1800" dirty="0">
                  <a:solidFill>
                    <a:schemeClr val="tx2"/>
                  </a:solidFill>
                </a:rPr>
                <a:t>Más </a:t>
              </a:r>
              <a:br>
                <a:rPr lang="es-ES_tradnl" sz="1800" dirty="0">
                  <a:solidFill>
                    <a:schemeClr val="tx2"/>
                  </a:solidFill>
                </a:rPr>
              </a:br>
              <a:r>
                <a:rPr lang="es-ES_tradnl" dirty="0">
                  <a:solidFill>
                    <a:schemeClr val="accent2"/>
                  </a:solidFill>
                  <a:latin typeface="Arial Black" panose="020B0A04020102020204" pitchFamily="34" charset="0"/>
                </a:rPr>
                <a:t>Controlar</a:t>
              </a:r>
            </a:p>
          </p:txBody>
        </p:sp>
        <p:sp>
          <p:nvSpPr>
            <p:cNvPr id="12" name="Arrow: Pentagon 11">
              <a:extLst>
                <a:ext uri="{FF2B5EF4-FFF2-40B4-BE49-F238E27FC236}">
                  <a16:creationId xmlns:a16="http://schemas.microsoft.com/office/drawing/2014/main" id="{DE60FF03-E3CF-4298-991C-9D2E9392FE58}"/>
                </a:ext>
              </a:extLst>
            </p:cNvPr>
            <p:cNvSpPr/>
            <p:nvPr/>
          </p:nvSpPr>
          <p:spPr bwMode="gray">
            <a:xfrm flipH="1">
              <a:off x="6619875" y="1277466"/>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grpSp>
      <p:grpSp>
        <p:nvGrpSpPr>
          <p:cNvPr id="23" name="Group 22">
            <a:extLst>
              <a:ext uri="{FF2B5EF4-FFF2-40B4-BE49-F238E27FC236}">
                <a16:creationId xmlns:a16="http://schemas.microsoft.com/office/drawing/2014/main" id="{9DAAA455-C246-40F5-82A8-3EE3CDBF3695}"/>
              </a:ext>
            </a:extLst>
          </p:cNvPr>
          <p:cNvGrpSpPr/>
          <p:nvPr/>
        </p:nvGrpSpPr>
        <p:grpSpPr bwMode="gray">
          <a:xfrm>
            <a:off x="7129956" y="2133272"/>
            <a:ext cx="3708091" cy="836611"/>
            <a:chOff x="6624990" y="2020889"/>
            <a:chExt cx="2726952" cy="836611"/>
          </a:xfrm>
        </p:grpSpPr>
        <p:sp>
          <p:nvSpPr>
            <p:cNvPr id="15" name="Rectangle 14">
              <a:extLst>
                <a:ext uri="{FF2B5EF4-FFF2-40B4-BE49-F238E27FC236}">
                  <a16:creationId xmlns:a16="http://schemas.microsoft.com/office/drawing/2014/main" id="{6722975C-8FDF-48D9-A7FE-464350B096D7}"/>
                </a:ext>
              </a:extLst>
            </p:cNvPr>
            <p:cNvSpPr/>
            <p:nvPr/>
          </p:nvSpPr>
          <p:spPr bwMode="gray">
            <a:xfrm>
              <a:off x="7049452" y="2020889"/>
              <a:ext cx="2302490"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es-ES_tradnl" dirty="0">
                  <a:solidFill>
                    <a:schemeClr val="accent2"/>
                  </a:solidFill>
                  <a:latin typeface="Arial Black" panose="020B0A04020102020204" pitchFamily="34" charset="0"/>
                </a:rPr>
                <a:t>Controla </a:t>
              </a:r>
              <a:br>
                <a:rPr lang="es-ES_tradnl" dirty="0">
                  <a:solidFill>
                    <a:schemeClr val="accent2"/>
                  </a:solidFill>
                  <a:latin typeface="Arial Black" panose="020B0A04020102020204" pitchFamily="34" charset="0"/>
                </a:rPr>
              </a:br>
              <a:r>
                <a:rPr lang="es-ES_tradnl" dirty="0">
                  <a:solidFill>
                    <a:schemeClr val="tx2"/>
                  </a:solidFill>
                </a:rPr>
                <a:t>con algo de </a:t>
              </a:r>
              <a:br>
                <a:rPr lang="es-ES_tradnl" dirty="0">
                  <a:solidFill>
                    <a:schemeClr val="tx2"/>
                  </a:solidFill>
                </a:rPr>
              </a:br>
              <a:r>
                <a:rPr lang="es-ES_tradnl" dirty="0">
                  <a:solidFill>
                    <a:schemeClr val="accent2"/>
                  </a:solidFill>
                </a:rPr>
                <a:t>Demostrar emociones</a:t>
              </a:r>
            </a:p>
          </p:txBody>
        </p:sp>
        <p:sp>
          <p:nvSpPr>
            <p:cNvPr id="16" name="Arrow: Pentagon 15">
              <a:extLst>
                <a:ext uri="{FF2B5EF4-FFF2-40B4-BE49-F238E27FC236}">
                  <a16:creationId xmlns:a16="http://schemas.microsoft.com/office/drawing/2014/main" id="{59675C37-0245-4282-9B07-FF0F5E0AAF50}"/>
                </a:ext>
              </a:extLst>
            </p:cNvPr>
            <p:cNvSpPr/>
            <p:nvPr/>
          </p:nvSpPr>
          <p:spPr bwMode="gray">
            <a:xfrm flipH="1">
              <a:off x="6624990" y="2230477"/>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grpSp>
      <p:grpSp>
        <p:nvGrpSpPr>
          <p:cNvPr id="24" name="Group 23">
            <a:extLst>
              <a:ext uri="{FF2B5EF4-FFF2-40B4-BE49-F238E27FC236}">
                <a16:creationId xmlns:a16="http://schemas.microsoft.com/office/drawing/2014/main" id="{A1CC8CCB-C56F-4FE8-A8E2-C4C10D274766}"/>
              </a:ext>
            </a:extLst>
          </p:cNvPr>
          <p:cNvGrpSpPr/>
          <p:nvPr/>
        </p:nvGrpSpPr>
        <p:grpSpPr bwMode="gray">
          <a:xfrm>
            <a:off x="7129956" y="3327348"/>
            <a:ext cx="3708091" cy="836611"/>
            <a:chOff x="6619875" y="2921246"/>
            <a:chExt cx="2726952" cy="836611"/>
          </a:xfrm>
        </p:grpSpPr>
        <p:sp>
          <p:nvSpPr>
            <p:cNvPr id="17" name="Rectangle 16">
              <a:extLst>
                <a:ext uri="{FF2B5EF4-FFF2-40B4-BE49-F238E27FC236}">
                  <a16:creationId xmlns:a16="http://schemas.microsoft.com/office/drawing/2014/main" id="{C1CA5E8C-1141-4DAC-97BF-E6250A6EAB72}"/>
                </a:ext>
              </a:extLst>
            </p:cNvPr>
            <p:cNvSpPr/>
            <p:nvPr/>
          </p:nvSpPr>
          <p:spPr bwMode="gray">
            <a:xfrm>
              <a:off x="7044337" y="2921246"/>
              <a:ext cx="2302490"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es-ES_tradnl" dirty="0">
                  <a:solidFill>
                    <a:schemeClr val="accent2"/>
                  </a:solidFill>
                  <a:latin typeface="Arial Black" panose="020B0A04020102020204" pitchFamily="34" charset="0"/>
                </a:rPr>
                <a:t>Demuestra emociones </a:t>
              </a:r>
              <a:br>
                <a:rPr lang="es-ES_tradnl" dirty="0">
                  <a:solidFill>
                    <a:schemeClr val="accent2"/>
                  </a:solidFill>
                  <a:latin typeface="Arial Black" panose="020B0A04020102020204" pitchFamily="34" charset="0"/>
                </a:rPr>
              </a:br>
              <a:r>
                <a:rPr lang="es-ES_tradnl" dirty="0">
                  <a:solidFill>
                    <a:schemeClr val="tx2"/>
                  </a:solidFill>
                </a:rPr>
                <a:t>con algo de </a:t>
              </a:r>
              <a:br>
                <a:rPr lang="es-ES_tradnl" dirty="0">
                  <a:solidFill>
                    <a:schemeClr val="tx2"/>
                  </a:solidFill>
                </a:rPr>
              </a:br>
              <a:r>
                <a:rPr lang="es-ES_tradnl" dirty="0">
                  <a:solidFill>
                    <a:schemeClr val="accent2"/>
                  </a:solidFill>
                </a:rPr>
                <a:t>Controlar</a:t>
              </a:r>
            </a:p>
          </p:txBody>
        </p:sp>
        <p:sp>
          <p:nvSpPr>
            <p:cNvPr id="18" name="Arrow: Pentagon 17">
              <a:extLst>
                <a:ext uri="{FF2B5EF4-FFF2-40B4-BE49-F238E27FC236}">
                  <a16:creationId xmlns:a16="http://schemas.microsoft.com/office/drawing/2014/main" id="{918D6F65-2925-4FC1-B1E1-7E8E8FE919EB}"/>
                </a:ext>
              </a:extLst>
            </p:cNvPr>
            <p:cNvSpPr/>
            <p:nvPr/>
          </p:nvSpPr>
          <p:spPr bwMode="gray">
            <a:xfrm flipH="1">
              <a:off x="6619875" y="3130834"/>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grpSp>
      <p:grpSp>
        <p:nvGrpSpPr>
          <p:cNvPr id="21" name="Group 20">
            <a:extLst>
              <a:ext uri="{FF2B5EF4-FFF2-40B4-BE49-F238E27FC236}">
                <a16:creationId xmlns:a16="http://schemas.microsoft.com/office/drawing/2014/main" id="{232B3D1E-0E3A-404D-872C-04755308C78E}"/>
              </a:ext>
            </a:extLst>
          </p:cNvPr>
          <p:cNvGrpSpPr/>
          <p:nvPr/>
        </p:nvGrpSpPr>
        <p:grpSpPr bwMode="gray">
          <a:xfrm>
            <a:off x="7129956" y="4521424"/>
            <a:ext cx="3708091" cy="836611"/>
            <a:chOff x="6619875" y="3822472"/>
            <a:chExt cx="2726952" cy="836611"/>
          </a:xfrm>
        </p:grpSpPr>
        <p:sp>
          <p:nvSpPr>
            <p:cNvPr id="19" name="Rectangle 18">
              <a:extLst>
                <a:ext uri="{FF2B5EF4-FFF2-40B4-BE49-F238E27FC236}">
                  <a16:creationId xmlns:a16="http://schemas.microsoft.com/office/drawing/2014/main" id="{402A467D-4668-487D-B191-60D600870E70}"/>
                </a:ext>
              </a:extLst>
            </p:cNvPr>
            <p:cNvSpPr/>
            <p:nvPr/>
          </p:nvSpPr>
          <p:spPr bwMode="gray">
            <a:xfrm>
              <a:off x="7044337" y="3822472"/>
              <a:ext cx="2302490"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es-ES_tradnl" dirty="0">
                  <a:solidFill>
                    <a:schemeClr val="tx2"/>
                  </a:solidFill>
                </a:rPr>
                <a:t>Más </a:t>
              </a:r>
              <a:br>
                <a:rPr lang="es-ES_tradnl" dirty="0">
                  <a:solidFill>
                    <a:schemeClr val="tx2"/>
                  </a:solidFill>
                </a:rPr>
              </a:br>
              <a:r>
                <a:rPr lang="es-ES_tradnl" dirty="0">
                  <a:solidFill>
                    <a:schemeClr val="accent2"/>
                  </a:solidFill>
                  <a:latin typeface="Arial Black" panose="020B0A04020102020204" pitchFamily="34" charset="0"/>
                </a:rPr>
                <a:t>Demostrar emociones</a:t>
              </a:r>
            </a:p>
          </p:txBody>
        </p:sp>
        <p:sp>
          <p:nvSpPr>
            <p:cNvPr id="20" name="Arrow: Pentagon 19">
              <a:extLst>
                <a:ext uri="{FF2B5EF4-FFF2-40B4-BE49-F238E27FC236}">
                  <a16:creationId xmlns:a16="http://schemas.microsoft.com/office/drawing/2014/main" id="{D16D6B7F-27F1-4192-9E13-AD2739B157CD}"/>
                </a:ext>
              </a:extLst>
            </p:cNvPr>
            <p:cNvSpPr/>
            <p:nvPr/>
          </p:nvSpPr>
          <p:spPr bwMode="gray">
            <a:xfrm flipH="1">
              <a:off x="6619875" y="4032060"/>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grpSp>
      <p:sp>
        <p:nvSpPr>
          <p:cNvPr id="9" name="Rectangle 8">
            <a:extLst>
              <a:ext uri="{FF2B5EF4-FFF2-40B4-BE49-F238E27FC236}">
                <a16:creationId xmlns:a16="http://schemas.microsoft.com/office/drawing/2014/main" id="{84F8E7EC-2F4A-450D-8B11-9BAC94DC4B9F}"/>
              </a:ext>
            </a:extLst>
          </p:cNvPr>
          <p:cNvSpPr/>
          <p:nvPr/>
        </p:nvSpPr>
        <p:spPr bwMode="gray">
          <a:xfrm>
            <a:off x="4230914" y="290286"/>
            <a:ext cx="2543533" cy="557348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8" name="Freeform: Shape 7">
            <a:extLst>
              <a:ext uri="{FF2B5EF4-FFF2-40B4-BE49-F238E27FC236}">
                <a16:creationId xmlns:a16="http://schemas.microsoft.com/office/drawing/2014/main" id="{C5B7E59E-90CB-4546-BF96-82CF5F39F8E9}"/>
              </a:ext>
            </a:extLst>
          </p:cNvPr>
          <p:cNvSpPr/>
          <p:nvPr/>
        </p:nvSpPr>
        <p:spPr bwMode="gray">
          <a:xfrm rot="16200000" flipV="1">
            <a:off x="3945289" y="2972544"/>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dirty="0">
              <a:solidFill>
                <a:schemeClr val="bg1"/>
              </a:solidFill>
            </a:endParaRPr>
          </a:p>
        </p:txBody>
      </p:sp>
    </p:spTree>
    <p:extLst>
      <p:ext uri="{BB962C8B-B14F-4D97-AF65-F5344CB8AC3E}">
        <p14:creationId xmlns:p14="http://schemas.microsoft.com/office/powerpoint/2010/main" val="5111306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ppt_x</p:attrName>
                                        </p:attrNameLst>
                                      </p:cBhvr>
                                      <p:tavLst>
                                        <p:tav tm="0">
                                          <p:val>
                                            <p:strVal val="#ppt_x-#ppt_w*1.125000"/>
                                          </p:val>
                                        </p:tav>
                                        <p:tav tm="100000">
                                          <p:val>
                                            <p:strVal val="#ppt_x"/>
                                          </p:val>
                                        </p:tav>
                                      </p:tavLst>
                                    </p:anim>
                                    <p:animEffect transition="in" filter="wipe(right)">
                                      <p:cBhvr>
                                        <p:cTn id="8" dur="500"/>
                                        <p:tgtEl>
                                          <p:spTgt spid="2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ppt_x</p:attrName>
                                        </p:attrNameLst>
                                      </p:cBhvr>
                                      <p:tavLst>
                                        <p:tav tm="0">
                                          <p:val>
                                            <p:strVal val="#ppt_x-#ppt_w*1.125000"/>
                                          </p:val>
                                        </p:tav>
                                        <p:tav tm="100000">
                                          <p:val>
                                            <p:strVal val="#ppt_x"/>
                                          </p:val>
                                        </p:tav>
                                      </p:tavLst>
                                    </p:anim>
                                    <p:animEffect transition="in" filter="wipe(righ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p:tgtEl>
                                          <p:spTgt spid="24"/>
                                        </p:tgtEl>
                                        <p:attrNameLst>
                                          <p:attrName>ppt_x</p:attrName>
                                        </p:attrNameLst>
                                      </p:cBhvr>
                                      <p:tavLst>
                                        <p:tav tm="0">
                                          <p:val>
                                            <p:strVal val="#ppt_x-#ppt_w*1.125000"/>
                                          </p:val>
                                        </p:tav>
                                        <p:tav tm="100000">
                                          <p:val>
                                            <p:strVal val="#ppt_x"/>
                                          </p:val>
                                        </p:tav>
                                      </p:tavLst>
                                    </p:anim>
                                    <p:animEffect transition="in" filter="wipe(right)">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ppt_x</p:attrName>
                                        </p:attrNameLst>
                                      </p:cBhvr>
                                      <p:tavLst>
                                        <p:tav tm="0">
                                          <p:val>
                                            <p:strVal val="#ppt_x-#ppt_w*1.125000"/>
                                          </p:val>
                                        </p:tav>
                                        <p:tav tm="100000">
                                          <p:val>
                                            <p:strVal val="#ppt_x"/>
                                          </p:val>
                                        </p:tav>
                                      </p:tavLst>
                                    </p:anim>
                                    <p:animEffect transition="in" filter="wipe(righ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XED" val="YES"/>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Introduction to  SOCIAL STYLE™&amp;quot;&quot;/&gt;&lt;property id=&quot;20307&quot; value=&quot;257&quot;/&gt;&lt;/object&gt;&lt;object type=&quot;3&quot; unique_id=&quot;10004&quot;&gt;&lt;property id=&quot;20148&quot; value=&quot;5&quot;/&gt;&lt;property id=&quot;20300&quot; value=&quot;Slide 2 - &amp;quot;To Tell the Truth&amp;quot;&quot;/&gt;&lt;property id=&quot;20307&quot; value=&quot;278&quot;/&gt;&lt;/object&gt;&lt;object type=&quot;3&quot; unique_id=&quot;10005&quot;&gt;&lt;property id=&quot;20148&quot; value=&quot;5&quot;/&gt;&lt;property id=&quot;20300&quot; value=&quot;Slide 3 - &amp;quot;Learning Objectives&amp;quot;&quot;/&gt;&lt;property id=&quot;20307&quot; value=&quot;934&quot;/&gt;&lt;/object&gt;&lt;object type=&quot;3&quot; unique_id=&quot;10006&quot;&gt;&lt;property id=&quot;20148&quot; value=&quot;5&quot;/&gt;&lt;property id=&quot;20300&quot; value=&quot;Slide 4 - &amp;quot;Style in Action&amp;quot;&quot;/&gt;&lt;property id=&quot;20307&quot; value=&quot;935&quot;/&gt;&lt;/object&gt;&lt;object type=&quot;3&quot; unique_id=&quot;10007&quot;&gt;&lt;property id=&quot;20148&quot; value=&quot;5&quot;/&gt;&lt;property id=&quot;20300&quot; value=&quot;Slide 5&quot;/&gt;&lt;property id=&quot;20307&quot; value=&quot;985&quot;/&gt;&lt;/object&gt;&lt;object type=&quot;3&quot; unique_id=&quot;10008&quot;&gt;&lt;property id=&quot;20148&quot; value=&quot;5&quot;/&gt;&lt;property id=&quot;20300&quot; value=&quot;Slide 6&quot;/&gt;&lt;property id=&quot;20307&quot; value=&quot;986&quot;/&gt;&lt;/object&gt;&lt;object type=&quot;3&quot; unique_id=&quot;10009&quot;&gt;&lt;property id=&quot;20148&quot; value=&quot;5&quot;/&gt;&lt;property id=&quot;20300&quot; value=&quot;Slide 7&quot;/&gt;&lt;property id=&quot;20307&quot; value=&quot;987&quot;/&gt;&lt;/object&gt;&lt;object type=&quot;3&quot; unique_id=&quot;10010&quot;&gt;&lt;property id=&quot;20148&quot; value=&quot;5&quot;/&gt;&lt;property id=&quot;20300&quot; value=&quot;Slide 8&quot;/&gt;&lt;property id=&quot;20307&quot; value=&quot;988&quot;/&gt;&lt;/object&gt;&lt;object type=&quot;3&quot; unique_id=&quot;10011&quot;&gt;&lt;property id=&quot;20148&quot; value=&quot;5&quot;/&gt;&lt;property id=&quot;20300&quot; value=&quot;Slide 9&quot;/&gt;&lt;property id=&quot;20307&quot; value=&quot;989&quot;/&gt;&lt;/object&gt;&lt;object type=&quot;3&quot; unique_id=&quot;10012&quot;&gt;&lt;property id=&quot;20148&quot; value=&quot;5&quot;/&gt;&lt;property id=&quot;20300&quot; value=&quot;Slide 10 - &amp;quot;Dimensions of Behavior&amp;quot;&quot;/&gt;&lt;property id=&quot;20307&quot; value=&quot;282&quot;/&gt;&lt;/object&gt;&lt;object type=&quot;3&quot; unique_id=&quot;10013&quot;&gt;&lt;property id=&quot;20148&quot; value=&quot;5&quot;/&gt;&lt;property id=&quot;20300&quot; value=&quot;Slide 11 - &amp;quot;Learning Objectives&amp;quot;&quot;/&gt;&lt;property id=&quot;20307&quot; value=&quot;936&quot;/&gt;&lt;/object&gt;&lt;object type=&quot;3&quot; unique_id=&quot;10014&quot;&gt;&lt;property id=&quot;20148&quot; value=&quot;5&quot;/&gt;&lt;property id=&quot;20300&quot; value=&quot;Slide 12 - &amp;quot;Observable Behaviors vs. Personality&amp;quot;&quot;/&gt;&lt;property id=&quot;20307&quot; value=&quot;302&quot;/&gt;&lt;/object&gt;&lt;object type=&quot;3&quot; unique_id=&quot;10015&quot;&gt;&lt;property id=&quot;20148&quot; value=&quot;5&quot;/&gt;&lt;property id=&quot;20300&quot; value=&quot;Slide 13 - &amp;quot;Say &amp;amp; Do Behaviors&amp;quot;&quot;/&gt;&lt;property id=&quot;20307&quot; value=&quot;303&quot;/&gt;&lt;/object&gt;&lt;object type=&quot;3&quot; unique_id=&quot;10016&quot;&gt;&lt;property id=&quot;20148&quot; value=&quot;5&quot;/&gt;&lt;property id=&quot;20300&quot; value=&quot;Slide 14 - &amp;quot;Assertiveness  and Responsiveness&amp;quot;&quot;/&gt;&lt;property id=&quot;20307&quot; value=&quot;996&quot;/&gt;&lt;/object&gt;&lt;object type=&quot;3&quot; unique_id=&quot;10017&quot;&gt;&lt;property id=&quot;20148&quot; value=&quot;5&quot;/&gt;&lt;property id=&quot;20300&quot; value=&quot;Slide 15 - &amp;quot;Assertiveness&amp;quot;&quot;/&gt;&lt;property id=&quot;20307&quot; value=&quot;997&quot;/&gt;&lt;/object&gt;&lt;object type=&quot;3&quot; unique_id=&quot;10018&quot;&gt;&lt;property id=&quot;20148&quot; value=&quot;5&quot;/&gt;&lt;property id=&quot;20300&quot; value=&quot;Slide 16 - &amp;quot;Assertiveness Behaviors&amp;quot;&quot;/&gt;&lt;property id=&quot;20307&quot; value=&quot;305&quot;/&gt;&lt;/object&gt;&lt;object type=&quot;3&quot; unique_id=&quot;10019&quot;&gt;&lt;property id=&quot;20148&quot; value=&quot;5&quot;/&gt;&lt;property id=&quot;20300&quot; value=&quot;Slide 17 - &amp;quot;Assertiveness&amp;quot;&quot;/&gt;&lt;property id=&quot;20307&quot; value=&quot;955&quot;/&gt;&lt;/object&gt;&lt;object type=&quot;3&quot; unique_id=&quot;10020&quot;&gt;&lt;property id=&quot;20148&quot; value=&quot;5&quot;/&gt;&lt;property id=&quot;20300&quot; value=&quot;Slide 18 - &amp;quot;Responsiveness&amp;quot;&quot;/&gt;&lt;property id=&quot;20307&quot; value=&quot;310&quot;/&gt;&lt;/object&gt;&lt;object type=&quot;3&quot; unique_id=&quot;10021&quot;&gt;&lt;property id=&quot;20148&quot; value=&quot;5&quot;/&gt;&lt;property id=&quot;20300&quot; value=&quot;Slide 19 - &amp;quot;Responsiveness Behaviors&amp;quot;&quot;/&gt;&lt;property id=&quot;20307&quot; value=&quot;306&quot;/&gt;&lt;/object&gt;&lt;object type=&quot;3&quot; unique_id=&quot;10022&quot;&gt;&lt;property id=&quot;20148&quot; value=&quot;5&quot;/&gt;&lt;property id=&quot;20300&quot; value=&quot;Slide 20 - &amp;quot;Responsiveness&amp;quot;&quot;/&gt;&lt;property id=&quot;20307&quot; value=&quot;956&quot;/&gt;&lt;/object&gt;&lt;object type=&quot;3&quot; unique_id=&quot;10023&quot;&gt;&lt;property id=&quot;20148&quot; value=&quot;5&quot;/&gt;&lt;property id=&quot;20300&quot; value=&quot;Slide 21 - &amp;quot;SOCIAL STYLE Model™&amp;quot;&quot;/&gt;&lt;property id=&quot;20307&quot; value=&quot;309&quot;/&gt;&lt;/object&gt;&lt;object type=&quot;3&quot; unique_id=&quot;10024&quot;&gt;&lt;property id=&quot;20148&quot; value=&quot;5&quot;/&gt;&lt;property id=&quot;20300&quot; value=&quot;Slide 22 - &amp;quot;Learning Objectives&amp;quot;&quot;/&gt;&lt;property id=&quot;20307&quot; value=&quot;937&quot;/&gt;&lt;/object&gt;&lt;object type=&quot;3&quot; unique_id=&quot;10025&quot;&gt;&lt;property id=&quot;20148&quot; value=&quot;5&quot;/&gt;&lt;property id=&quot;20300&quot; value=&quot;Slide 23 - &amp;quot;SOCIAL STYLE Model&amp;quot;&quot;/&gt;&lt;property id=&quot;20307&quot; value=&quot;1006&quot;/&gt;&lt;/object&gt;&lt;object type=&quot;3&quot; unique_id=&quot;10026&quot;&gt;&lt;property id=&quot;20148&quot; value=&quot;5&quot;/&gt;&lt;property id=&quot;20300&quot; value=&quot;Slide 24 - &amp;quot;SOCIAL STYLE  Behaviors&amp;quot;&quot;/&gt;&lt;property id=&quot;20307&quot; value=&quot;998&quot;/&gt;&lt;/object&gt;&lt;object type=&quot;3&quot; unique_id=&quot;10027&quot;&gt;&lt;property id=&quot;20148&quot; value=&quot;5&quot;/&gt;&lt;property id=&quot;20300&quot; value=&quot;Slide 25 - &amp;quot;Back to Those Texts . . .&amp;quot;&quot;/&gt;&lt;property id=&quot;20307&quot; value=&quot;973&quot;/&gt;&lt;/object&gt;&lt;object type=&quot;3&quot; unique_id=&quot;10028&quot;&gt;&lt;property id=&quot;20148&quot; value=&quot;5&quot;/&gt;&lt;property id=&quot;20300&quot; value=&quot;Slide 26&quot;/&gt;&lt;property id=&quot;20307&quot; value=&quot;974&quot;/&gt;&lt;/object&gt;&lt;object type=&quot;3&quot; unique_id=&quot;10029&quot;&gt;&lt;property id=&quot;20148&quot; value=&quot;5&quot;/&gt;&lt;property id=&quot;20300&quot; value=&quot;Slide 27&quot;/&gt;&lt;property id=&quot;20307&quot; value=&quot;975&quot;/&gt;&lt;/object&gt;&lt;object type=&quot;3&quot; unique_id=&quot;10030&quot;&gt;&lt;property id=&quot;20148&quot; value=&quot;5&quot;/&gt;&lt;property id=&quot;20300&quot; value=&quot;Slide 28&quot;/&gt;&lt;property id=&quot;20307&quot; value=&quot;976&quot;/&gt;&lt;/object&gt;&lt;object type=&quot;3&quot; unique_id=&quot;10031&quot;&gt;&lt;property id=&quot;20148&quot; value=&quot;5&quot;/&gt;&lt;property id=&quot;20300&quot; value=&quot;Slide 29&quot;/&gt;&lt;property id=&quot;20307&quot; value=&quot;977&quot;/&gt;&lt;/object&gt;&lt;object type=&quot;3&quot; unique_id=&quot;10032&quot;&gt;&lt;property id=&quot;20148&quot; value=&quot;5&quot;/&gt;&lt;property id=&quot;20300&quot; value=&quot;Slide 30 - &amp;quot;Need, Orientation, and Growth Action&amp;quot;&quot;/&gt;&lt;property id=&quot;20307&quot; value=&quot;938&quot;/&gt;&lt;/object&gt;&lt;object type=&quot;3&quot; unique_id=&quot;10033&quot;&gt;&lt;property id=&quot;20148&quot; value=&quot;5&quot;/&gt;&lt;property id=&quot;20300&quot; value=&quot;Slide 31 - &amp;quot;SOCIAL STYLE  Key Characteristics&amp;quot;&quot;/&gt;&lt;property id=&quot;20307&quot; value=&quot;312&quot;/&gt;&lt;/object&gt;&lt;object type=&quot;3&quot; unique_id=&quot;10034&quot;&gt;&lt;property id=&quot;20148&quot; value=&quot;5&quot;/&gt;&lt;property id=&quot;20300&quot; value=&quot;Slide 32 - &amp;quot;Key Points&amp;quot;&quot;/&gt;&lt;property id=&quot;20307&quot; value=&quot;939&quot;/&gt;&lt;/object&gt;&lt;object type=&quot;3&quot; unique_id=&quot;10035&quot;&gt;&lt;property id=&quot;20148&quot; value=&quot;5&quot;/&gt;&lt;property id=&quot;20300&quot; value=&quot;Slide 33 - &amp;quot;SOCIAL STYLE Profile&amp;quot;&quot;/&gt;&lt;property id=&quot;20307&quot; value=&quot;941&quot;/&gt;&lt;/object&gt;&lt;object type=&quot;3&quot; unique_id=&quot;10036&quot;&gt;&lt;property id=&quot;20148&quot; value=&quot;5&quot;/&gt;&lt;property id=&quot;20300&quot; value=&quot;Slide 34 - &amp;quot;Learning Objectives&amp;quot;&quot;/&gt;&lt;property id=&quot;20307&quot; value=&quot;940&quot;/&gt;&lt;/object&gt;&lt;object type=&quot;3&quot; unique_id=&quot;10037&quot;&gt;&lt;property id=&quot;20148&quot; value=&quot;5&quot;/&gt;&lt;property id=&quot;20300&quot; value=&quot;Slide 35 - &amp;quot;Virtual Delivery:  How to Access Your Profile&amp;quot;&quot;/&gt;&lt;property id=&quot;20307&quot; value=&quot;978&quot;/&gt;&lt;/object&gt;&lt;object type=&quot;3&quot; unique_id=&quot;10038&quot;&gt;&lt;property id=&quot;20148&quot; value=&quot;5&quot;/&gt;&lt;property id=&quot;20300&quot; value=&quot;Slide 36&quot;/&gt;&lt;property id=&quot;20307&quot; value=&quot;979&quot;/&gt;&lt;/object&gt;&lt;object type=&quot;3&quot; unique_id=&quot;10039&quot;&gt;&lt;property id=&quot;20148&quot; value=&quot;5&quot;/&gt;&lt;property id=&quot;20300&quot; value=&quot;Slide 37&quot;/&gt;&lt;property id=&quot;20307&quot; value=&quot;980&quot;/&gt;&lt;/object&gt;&lt;object type=&quot;3&quot; unique_id=&quot;10040&quot;&gt;&lt;property id=&quot;20148&quot; value=&quot;5&quot;/&gt;&lt;property id=&quot;20300&quot; value=&quot;Slide 38 - &amp;quot;Tension Management&amp;quot;&quot;/&gt;&lt;property id=&quot;20307&quot; value=&quot;329&quot;/&gt;&lt;/object&gt;&lt;object type=&quot;3&quot; unique_id=&quot;10041&quot;&gt;&lt;property id=&quot;20148&quot; value=&quot;5&quot;/&gt;&lt;property id=&quot;20300&quot; value=&quot;Slide 39 - &amp;quot;Learning Objectives&amp;quot;&quot;/&gt;&lt;property id=&quot;20307&quot; value=&quot;942&quot;/&gt;&lt;/object&gt;&lt;object type=&quot;3&quot; unique_id=&quot;10042&quot;&gt;&lt;property id=&quot;20148&quot; value=&quot;5&quot;/&gt;&lt;property id=&quot;20300&quot; value=&quot;Slide 40 - &amp;quot;Tension and Productivity&amp;quot;&quot;/&gt;&lt;property id=&quot;20307&quot; value=&quot;930&quot;/&gt;&lt;/object&gt;&lt;object type=&quot;3&quot; unique_id=&quot;10043&quot;&gt;&lt;property id=&quot;20148&quot; value=&quot;5&quot;/&gt;&lt;property id=&quot;20300&quot; value=&quot;Slide 41 - &amp;quot;Backup Behavior&amp;quot;&quot;/&gt;&lt;property id=&quot;20307&quot; value=&quot;318&quot;/&gt;&lt;/object&gt;&lt;object type=&quot;3&quot; unique_id=&quot;10044&quot;&gt;&lt;property id=&quot;20148&quot; value=&quot;5&quot;/&gt;&lt;property id=&quot;20300&quot; value=&quot;Slide 42 - &amp;quot;Managing Backup Behavior&amp;quot;&quot;/&gt;&lt;property id=&quot;20307&quot; value=&quot;1003&quot;/&gt;&lt;/object&gt;&lt;object type=&quot;3&quot; unique_id=&quot;10045&quot;&gt;&lt;property id=&quot;20148&quot; value=&quot;5&quot;/&gt;&lt;property id=&quot;20300&quot; value=&quot;Slide 43 - &amp;quot;Versatility&amp;quot;&quot;/&gt;&lt;property id=&quot;20307&quot; value=&quot;330&quot;/&gt;&lt;/object&gt;&lt;object type=&quot;3&quot; unique_id=&quot;10046&quot;&gt;&lt;property id=&quot;20148&quot; value=&quot;5&quot;/&gt;&lt;property id=&quot;20300&quot; value=&quot;Slide 44 - &amp;quot;Learning Objectives&amp;quot;&quot;/&gt;&lt;property id=&quot;20307&quot; value=&quot;944&quot;/&gt;&lt;/object&gt;&lt;object type=&quot;3&quot; unique_id=&quot;10047&quot;&gt;&lt;property id=&quot;20148&quot; value=&quot;5&quot;/&gt;&lt;property id=&quot;20300&quot; value=&quot;Slide 45 - &amp;quot;Versatility is… &amp;quot;&quot;/&gt;&lt;property id=&quot;20307&quot; value=&quot;945&quot;/&gt;&lt;/object&gt;&lt;object type=&quot;3&quot; unique_id=&quot;10048&quot;&gt;&lt;property id=&quot;20148&quot; value=&quot;5&quot;/&gt;&lt;property id=&quot;20300&quot; value=&quot;Slide 46 - &amp;quot;Versatility&amp;quot;&quot;/&gt;&lt;property id=&quot;20307&quot; value=&quot;1004&quot;/&gt;&lt;/object&gt;&lt;object type=&quot;3&quot; unique_id=&quot;10049&quot;&gt;&lt;property id=&quot;20148&quot; value=&quot;5&quot;/&gt;&lt;property id=&quot;20300&quot; value=&quot;Slide 47 - &amp;quot;Four Sources of Versatility&amp;quot;&quot;/&gt;&lt;property id=&quot;20307&quot; value=&quot;321&quot;/&gt;&lt;/object&gt;&lt;object type=&quot;3&quot; unique_id=&quot;10050&quot;&gt;&lt;property id=&quot;20148&quot; value=&quot;5&quot;/&gt;&lt;property id=&quot;20300&quot; value=&quot;Slide 48 - &amp;quot;Versatility Challenge&amp;quot;&quot;/&gt;&lt;property id=&quot;20307&quot; value=&quot;1001&quot;/&gt;&lt;/object&gt;&lt;object type=&quot;3&quot; unique_id=&quot;10051&quot;&gt;&lt;property id=&quot;20148&quot; value=&quot;5&quot;/&gt;&lt;property id=&quot;20300&quot; value=&quot;Slide 49 - &amp;quot;Versatility Challenge&amp;quot;&quot;/&gt;&lt;property id=&quot;20307&quot; value=&quot;1002&quot;/&gt;&lt;/object&gt;&lt;object type=&quot;3&quot; unique_id=&quot;10052&quot;&gt;&lt;property id=&quot;20148&quot; value=&quot;5&quot;/&gt;&lt;property id=&quot;20300&quot; value=&quot;Slide 50 - &amp;quot;Versatility Profile&amp;quot;&quot;/&gt;&lt;property id=&quot;20307&quot; value=&quot;946&quot;/&gt;&lt;/object&gt;&lt;object type=&quot;3&quot; unique_id=&quot;10053&quot;&gt;&lt;property id=&quot;20148&quot; value=&quot;5&quot;/&gt;&lt;property id=&quot;20300&quot; value=&quot;Slide 51 - &amp;quot;Learning Objectives&amp;quot;&quot;/&gt;&lt;property id=&quot;20307&quot; value=&quot;947&quot;/&gt;&lt;/object&gt;&lt;object type=&quot;3&quot; unique_id=&quot;10054&quot;&gt;&lt;property id=&quot;20148&quot; value=&quot;5&quot;/&gt;&lt;property id=&quot;20300&quot; value=&quot;Slide 52 - &amp;quot;The Meaning of Versatility Positions&amp;quot;&quot;/&gt;&lt;property id=&quot;20307&quot; value=&quot;1005&quot;/&gt;&lt;/object&gt;&lt;object type=&quot;3&quot; unique_id=&quot;10055&quot;&gt;&lt;property id=&quot;20148&quot; value=&quot;5&quot;/&gt;&lt;property id=&quot;20300&quot; value=&quot;Slide 53 - &amp;quot;Overall Versatility&amp;quot;&quot;/&gt;&lt;property id=&quot;20307&quot; value=&quot;927&quot;/&gt;&lt;/object&gt;&lt;object type=&quot;3&quot; unique_id=&quot;10056&quot;&gt;&lt;property id=&quot;20148&quot; value=&quot;5&quot;/&gt;&lt;property id=&quot;20300&quot; value=&quot;Slide 54 - &amp;quot;Overall Versatility&amp;quot;&quot;/&gt;&lt;property id=&quot;20307&quot; value=&quot;952&quot;/&gt;&lt;/object&gt;&lt;object type=&quot;3&quot; unique_id=&quot;10057&quot;&gt;&lt;property id=&quot;20148&quot; value=&quot;5&quot;/&gt;&lt;property id=&quot;20300&quot; value=&quot;Slide 55 - &amp;quot;Versatility in Detail&amp;quot;&quot;/&gt;&lt;property id=&quot;20307&quot; value=&quot;953&quot;/&gt;&lt;/object&gt;&lt;object type=&quot;3&quot; unique_id=&quot;10058&quot;&gt;&lt;property id=&quot;20148&quot; value=&quot;5&quot;/&gt;&lt;property id=&quot;20300&quot; value=&quot;Slide 56 - &amp;quot;Versatility Profile Review&amp;quot;&quot;/&gt;&lt;property id=&quot;20307&quot; value=&quot;951&quot;/&gt;&lt;/object&gt;&lt;object type=&quot;3&quot; unique_id=&quot;10059&quot;&gt;&lt;property id=&quot;20148&quot; value=&quot;5&quot;/&gt;&lt;property id=&quot;20300&quot; value=&quot;Slide 57 - &amp;quot;Virtual Delivery:  How to Access Your Profile&amp;quot;&quot;/&gt;&lt;property id=&quot;20307&quot; value=&quot;981&quot;/&gt;&lt;/object&gt;&lt;object type=&quot;3&quot; unique_id=&quot;10060&quot;&gt;&lt;property id=&quot;20148&quot; value=&quot;5&quot;/&gt;&lt;property id=&quot;20300&quot; value=&quot;Slide 58&quot;/&gt;&lt;property id=&quot;20307&quot; value=&quot;982&quot;/&gt;&lt;/object&gt;&lt;object type=&quot;3&quot; unique_id=&quot;10061&quot;&gt;&lt;property id=&quot;20148&quot; value=&quot;5&quot;/&gt;&lt;property id=&quot;20300&quot; value=&quot;Slide 59&quot;/&gt;&lt;property id=&quot;20307&quot; value=&quot;983&quot;/&gt;&lt;/object&gt;&lt;object type=&quot;3&quot; unique_id=&quot;10062&quot;&gt;&lt;property id=&quot;20148&quot; value=&quot;5&quot;/&gt;&lt;property id=&quot;20300&quot; value=&quot;Slide 60 - &amp;quot;Steps for Increasing Interpersonal Effectiveness&amp;quot;&quot;/&gt;&lt;property id=&quot;20307&quot; value=&quot;324&quot;/&gt;&lt;/object&gt;&lt;object type=&quot;3&quot; unique_id=&quot;10063&quot;&gt;&lt;property id=&quot;20148&quot; value=&quot;5&quot;/&gt;&lt;property id=&quot;20300&quot; value=&quot;Slide 61 - &amp;quot;Style in Action&amp;quot;&quot;/&gt;&lt;property id=&quot;20307&quot; value=&quot;948&quot;/&gt;&lt;/object&gt;&lt;object type=&quot;3&quot; unique_id=&quot;10064&quot;&gt;&lt;property id=&quot;20148&quot; value=&quot;5&quot;/&gt;&lt;property id=&quot;20300&quot; value=&quot;Slide 62 - &amp;quot;Versatility in Action&amp;quot;&quot;/&gt;&lt;property id=&quot;20307&quot; value=&quot;990&quot;/&gt;&lt;/object&gt;&lt;object type=&quot;3&quot; unique_id=&quot;10065&quot;&gt;&lt;property id=&quot;20148&quot; value=&quot;5&quot;/&gt;&lt;property id=&quot;20300&quot; value=&quot;Slide 63&quot;/&gt;&lt;property id=&quot;20307&quot; value=&quot;991&quot;/&gt;&lt;/object&gt;&lt;object type=&quot;3&quot; unique_id=&quot;10066&quot;&gt;&lt;property id=&quot;20148&quot; value=&quot;5&quot;/&gt;&lt;property id=&quot;20300&quot; value=&quot;Slide 64&quot;/&gt;&lt;property id=&quot;20307&quot; value=&quot;992&quot;/&gt;&lt;/object&gt;&lt;object type=&quot;3&quot; unique_id=&quot;10067&quot;&gt;&lt;property id=&quot;20148&quot; value=&quot;5&quot;/&gt;&lt;property id=&quot;20300&quot; value=&quot;Slide 65&quot;/&gt;&lt;property id=&quot;20307&quot; value=&quot;993&quot;/&gt;&lt;/object&gt;&lt;object type=&quot;3&quot; unique_id=&quot;10068&quot;&gt;&lt;property id=&quot;20148&quot; value=&quot;5&quot;/&gt;&lt;property id=&quot;20300&quot; value=&quot;Slide 66&quot;/&gt;&lt;property id=&quot;20307&quot; value=&quot;995&quot;/&gt;&lt;/object&gt;&lt;object type=&quot;3&quot; unique_id=&quot;10069&quot;&gt;&lt;property id=&quot;20148&quot; value=&quot;5&quot;/&gt;&lt;property id=&quot;20300&quot; value=&quot;Slide 67 - &amp;quot;Style Forum&amp;quot;&quot;/&gt;&lt;property id=&quot;20307&quot; value=&quot;959&quot;/&gt;&lt;/object&gt;&lt;object type=&quot;3&quot; unique_id=&quot;10070&quot;&gt;&lt;property id=&quot;20148&quot; value=&quot;5&quot;/&gt;&lt;property id=&quot;20300&quot; value=&quot;Slide 68 - &amp;quot;Learning Objectives&amp;quot;&quot;/&gt;&lt;property id=&quot;20307&quot; value=&quot;957&quot;/&gt;&lt;/object&gt;&lt;object type=&quot;3&quot; unique_id=&quot;10071&quot;&gt;&lt;property id=&quot;20148&quot; value=&quot;5&quot;/&gt;&lt;property id=&quot;20300&quot; value=&quot;Slide 69 - &amp;quot;Style Forum&amp;quot;&quot;/&gt;&lt;property id=&quot;20307&quot; value=&quot;949&quot;/&gt;&lt;/object&gt;&lt;object type=&quot;3&quot; unique_id=&quot;10072&quot;&gt;&lt;property id=&quot;20148&quot; value=&quot;5&quot;/&gt;&lt;property id=&quot;20300&quot; value=&quot;Slide 70 - &amp;quot;Versatility Forum&amp;quot;&quot;/&gt;&lt;property id=&quot;20307&quot; value=&quot;1000&quot;/&gt;&lt;/object&gt;&lt;object type=&quot;3&quot; unique_id=&quot;10073&quot;&gt;&lt;property id=&quot;20148&quot; value=&quot;5&quot;/&gt;&lt;property id=&quot;20300&quot; value=&quot;Slide 71 - &amp;quot;Techniques for Observing Style&amp;quot;&quot;/&gt;&lt;property id=&quot;20307&quot; value=&quot;325&quot;/&gt;&lt;/object&gt;&lt;object type=&quot;3&quot; unique_id=&quot;10074&quot;&gt;&lt;property id=&quot;20148&quot; value=&quot;5&quot;/&gt;&lt;property id=&quot;20300&quot; value=&quot;Slide 72 - &amp;quot;Next Steps and Key Learning&amp;quot;&quot;/&gt;&lt;property id=&quot;20307&quot; value=&quot;958&quot;/&gt;&lt;/object&gt;&lt;object type=&quot;3&quot; unique_id=&quot;10075&quot;&gt;&lt;property id=&quot;20148&quot; value=&quot;5&quot;/&gt;&lt;property id=&quot;20300&quot; value=&quot;Slide 73 - &amp;quot;SOCIAL STYLE Navigator®&amp;quot;&quot;/&gt;&lt;property id=&quot;20307&quot; value=&quot;326&quot;/&gt;&lt;/object&gt;&lt;object type=&quot;3&quot; unique_id=&quot;10076&quot;&gt;&lt;property id=&quot;20148&quot; value=&quot;5&quot;/&gt;&lt;property id=&quot;20300&quot; value=&quot;Slide 74 - &amp;quot;SOCIAL STYLE Navigator® Access&amp;quot;&quot;/&gt;&lt;property id=&quot;20307&quot; value=&quot;932&quot;/&gt;&lt;/object&gt;&lt;object type=&quot;3&quot; unique_id=&quot;10077&quot;&gt;&lt;property id=&quot;20148&quot; value=&quot;5&quot;/&gt;&lt;property id=&quot;20300&quot; value=&quot;Slide 75 - &amp;quot;SOCIAL STYLE Advisor&amp;quot;&quot;/&gt;&lt;property id=&quot;20307&quot; value=&quot;1007&quot;/&gt;&lt;/object&gt;&lt;object type=&quot;3&quot; unique_id=&quot;10078&quot;&gt;&lt;property id=&quot;20148&quot; value=&quot;5&quot;/&gt;&lt;property id=&quot;20300&quot; value=&quot;Slide 76 - &amp;quot;SOCIAL STYLE Passport&amp;quot;&quot;/&gt;&lt;property id=&quot;20307&quot; value=&quot;1008&quot;/&gt;&lt;/object&gt;&lt;object type=&quot;3&quot; unique_id=&quot;10079&quot;&gt;&lt;property id=&quot;20148&quot; value=&quot;5&quot;/&gt;&lt;property id=&quot;20300&quot; value=&quot;Slide 77&quot;/&gt;&lt;property id=&quot;20307&quot; value=&quot;285&quot;/&gt;&lt;/object&gt;&lt;/object&gt;&lt;object type=&quot;8&quot; unique_id=&quot;10158&quot;&gt;&lt;/object&gt;&lt;/object&gt;&lt;/database&gt;"/>
  <p:tag name="MMPROD_NEXTUNIQUEID" val="10009"/>
  <p:tag name="SECTOMILLISECCONVERTED" val="1"/>
</p:tagLst>
</file>

<file path=ppt/theme/theme1.xml><?xml version="1.0" encoding="utf-8"?>
<a:theme xmlns:a="http://schemas.openxmlformats.org/drawingml/2006/main" name="Tracom SOCIAL STYLE PowerPoint Templat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a:noFill/>
        </a:ln>
      </a:spPr>
      <a:bodyPr lIns="45720" rIns="45720" rtlCol="0" anchor="ctr"/>
      <a:lstStyle>
        <a:defPPr algn="ctr">
          <a:lnSpc>
            <a:spcPct val="85000"/>
          </a:lnSpc>
          <a:defRPr sz="180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cap="rnd">
          <a:solidFill>
            <a:schemeClr val="accent3"/>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stStyle>
    </a:txDef>
  </a:objectDefaults>
  <a:extraClrSchemeLst/>
  <a:custClrLst>
    <a:custClr name="Custom Color 1">
      <a:srgbClr val="0A578D"/>
    </a:custClr>
    <a:custClr name="Custom Color 2">
      <a:srgbClr val="5A8647"/>
    </a:custClr>
    <a:custClr name="Custom Color 3">
      <a:srgbClr val="B14336"/>
    </a:custClr>
    <a:custClr name="Custom Color 4">
      <a:srgbClr val="AE9736"/>
    </a:custClr>
  </a:custClrLst>
  <a:extLst>
    <a:ext uri="{05A4C25C-085E-4340-85A3-A5531E510DB2}">
      <thm15:themeFamily xmlns:thm15="http://schemas.microsoft.com/office/thememl/2012/main" name="Office Theme" id="{0E722E99-5416-4130-9EFE-448DC92CDACD}" vid="{3062532A-085E-4AFF-BEB2-979136FF8B75}"/>
    </a:ext>
  </a:extLst>
</a:theme>
</file>

<file path=ppt/theme/theme2.xml><?xml version="1.0" encoding="utf-8"?>
<a:theme xmlns:a="http://schemas.openxmlformats.org/drawingml/2006/main" name="Office Them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5E1ED911C56C428183962BB2CD9D50" ma:contentTypeVersion="17" ma:contentTypeDescription="Create a new document." ma:contentTypeScope="" ma:versionID="7a2990c0be3e48e00c8cb39c50c47f7a">
  <xsd:schema xmlns:xsd="http://www.w3.org/2001/XMLSchema" xmlns:xs="http://www.w3.org/2001/XMLSchema" xmlns:p="http://schemas.microsoft.com/office/2006/metadata/properties" xmlns:ns2="938b2075-b34e-4d69-a56d-dea98b051af2" xmlns:ns3="30030edf-551b-4514-af48-d47e7cd5b679" targetNamespace="http://schemas.microsoft.com/office/2006/metadata/properties" ma:root="true" ma:fieldsID="2d1aa1437b1e5bdddfd97048221c4826" ns2:_="" ns3:_="">
    <xsd:import namespace="938b2075-b34e-4d69-a56d-dea98b051af2"/>
    <xsd:import namespace="30030edf-551b-4514-af48-d47e7cd5b67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Date"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8b2075-b34e-4d69-a56d-dea98b051af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9b8891d5-a778-44fe-b46b-0682ddd7cfe1}" ma:internalName="TaxCatchAll" ma:showField="CatchAllData" ma:web="938b2075-b34e-4d69-a56d-dea98b051af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0030edf-551b-4514-af48-d47e7cd5b67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 ma:index="20" nillable="true" ma:displayName="Date" ma:format="DateOnly" ma:internalName="Date">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a1057a4-0f37-4401-9ee8-8c6c2c2e57bc"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38b2075-b34e-4d69-a56d-dea98b051af2" xsi:nil="true"/>
    <lcf76f155ced4ddcb4097134ff3c332f xmlns="30030edf-551b-4514-af48-d47e7cd5b679">
      <Terms xmlns="http://schemas.microsoft.com/office/infopath/2007/PartnerControls"/>
    </lcf76f155ced4ddcb4097134ff3c332f>
    <Date xmlns="30030edf-551b-4514-af48-d47e7cd5b67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7B4524-40D8-4D94-9127-CCF1B8DA92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8b2075-b34e-4d69-a56d-dea98b051af2"/>
    <ds:schemaRef ds:uri="30030edf-551b-4514-af48-d47e7cd5b6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D901FAF-6647-4A7E-92BB-46E2F254C5C2}">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713166d0-a98d-4619-8fdc-751a52b7d9f1"/>
    <ds:schemaRef ds:uri="http://www.w3.org/XML/1998/namespace"/>
    <ds:schemaRef ds:uri="http://purl.org/dc/elements/1.1/"/>
    <ds:schemaRef ds:uri="212b7fb7-c780-4560-a3e3-a6eb45e1a24e"/>
    <ds:schemaRef ds:uri="e8785e66-9007-46da-936e-e84965a5e1d7"/>
    <ds:schemaRef ds:uri="938b2075-b34e-4d69-a56d-dea98b051af2"/>
    <ds:schemaRef ds:uri="30030edf-551b-4514-af48-d47e7cd5b679"/>
  </ds:schemaRefs>
</ds:datastoreItem>
</file>

<file path=customXml/itemProps3.xml><?xml version="1.0" encoding="utf-8"?>
<ds:datastoreItem xmlns:ds="http://schemas.openxmlformats.org/officeDocument/2006/customXml" ds:itemID="{BB639EE7-FC73-4FDD-80D1-FD8641AB9F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1148</TotalTime>
  <Words>10948</Words>
  <Application>Microsoft Office PowerPoint</Application>
  <PresentationFormat>Widescreen</PresentationFormat>
  <Paragraphs>1410</Paragraphs>
  <Slides>61</Slides>
  <Notes>61</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61</vt:i4>
      </vt:variant>
    </vt:vector>
  </HeadingPairs>
  <TitlesOfParts>
    <vt:vector size="82" baseType="lpstr">
      <vt:lpstr>Arial</vt:lpstr>
      <vt:lpstr>Arial Black</vt:lpstr>
      <vt:lpstr>Courier New</vt:lpstr>
      <vt:lpstr>Georgia</vt:lpstr>
      <vt:lpstr>Georgia Pro</vt:lpstr>
      <vt:lpstr>Museo</vt:lpstr>
      <vt:lpstr>Museo 700</vt:lpstr>
      <vt:lpstr>Museo Sans 300</vt:lpstr>
      <vt:lpstr>Museo Sans 500</vt:lpstr>
      <vt:lpstr>Museo Sans 700</vt:lpstr>
      <vt:lpstr>Museo-700</vt:lpstr>
      <vt:lpstr>MuseoSans-300</vt:lpstr>
      <vt:lpstr>MuseoSans-500</vt:lpstr>
      <vt:lpstr>MuseoSlab-700</vt:lpstr>
      <vt:lpstr>Open Sans</vt:lpstr>
      <vt:lpstr>Open Sans Extrabold</vt:lpstr>
      <vt:lpstr>Symbol</vt:lpstr>
      <vt:lpstr>Times New Roman</vt:lpstr>
      <vt:lpstr>TimesNewRomanPSMT</vt:lpstr>
      <vt:lpstr>Wingdings</vt:lpstr>
      <vt:lpstr>Tracom SOCIAL STYLE PowerPoint Template</vt:lpstr>
      <vt:lpstr>Mejorar la eficacia en las ventas con Versality™</vt:lpstr>
      <vt:lpstr>Objetivos de aprendizaje</vt:lpstr>
      <vt:lpstr>PowerPoint Presentation</vt:lpstr>
      <vt:lpstr>Comportamientos observables frente a personalidad</vt:lpstr>
      <vt:lpstr>Comportamientos “Decir y hacer”</vt:lpstr>
      <vt:lpstr>La Asertividad y La Receptividad.</vt:lpstr>
      <vt:lpstr>La Asertividad</vt:lpstr>
      <vt:lpstr>Comportamientos de la asertividad</vt:lpstr>
      <vt:lpstr>La Receptividad</vt:lpstr>
      <vt:lpstr>Comportamientos de La Receptividad</vt:lpstr>
      <vt:lpstr>El modelo SOCIAL STYLE ModelTM</vt:lpstr>
      <vt:lpstr>Perfil en línea sobre la percepción propia de SOCIAL STYLE</vt:lpstr>
      <vt:lpstr>PowerPoint Presentation</vt:lpstr>
      <vt:lpstr>PowerPoint Presentation</vt:lpstr>
      <vt:lpstr>PowerPoint Presentation</vt:lpstr>
      <vt:lpstr>PowerPoint Presentation</vt:lpstr>
      <vt:lpstr>PowerPoint Presentation</vt:lpstr>
      <vt:lpstr>Perfil sobre la percepción propia de SOCIAL STYLE en formato físico</vt:lpstr>
      <vt:lpstr>Su percepción propia de SOCIAL STYLE</vt:lpstr>
      <vt:lpstr>Lee sobre su Estilo</vt:lpstr>
      <vt:lpstr>Necesidad, orientación y acción de crecimiento</vt:lpstr>
      <vt:lpstr>SOCIAL STYLE  Características clave</vt:lpstr>
      <vt:lpstr>Tensión y productividad</vt:lpstr>
      <vt:lpstr>Comportamiento de refuerzo</vt:lpstr>
      <vt:lpstr>Gestión del  comportamiento de refuerzo</vt:lpstr>
      <vt:lpstr>Relaciones potencialmente tóxicas</vt:lpstr>
      <vt:lpstr>Recordatorios clave</vt:lpstr>
      <vt:lpstr>Versatilidad</vt:lpstr>
      <vt:lpstr>Versatilidad es lo bien que uno se adapta a las necesidades del Estilo de los demás</vt:lpstr>
      <vt:lpstr>Versatilidad</vt:lpstr>
      <vt:lpstr>Las cuatro fuentes de la Versatilidad</vt:lpstr>
      <vt:lpstr>Perfil en línea sobre la percepción propia en Versatilidad</vt:lpstr>
      <vt:lpstr>Versatilidad general</vt:lpstr>
      <vt:lpstr>El significado de cada posición en la Versatilidad</vt:lpstr>
      <vt:lpstr>PowerPoint Presentation</vt:lpstr>
      <vt:lpstr>PowerPoint Presentation</vt:lpstr>
      <vt:lpstr>PowerPoint Presentation</vt:lpstr>
      <vt:lpstr>PowerPoint Presentation</vt:lpstr>
      <vt:lpstr>Perfil de Versatilidad en formato físico</vt:lpstr>
      <vt:lpstr>Versatilidad</vt:lpstr>
      <vt:lpstr>Su percepción propia de Versatilidad</vt:lpstr>
      <vt:lpstr>Objetivos de aprendizaje</vt:lpstr>
      <vt:lpstr>Próximos pasos y aprendizaje clave</vt:lpstr>
      <vt:lpstr>SOCIAL STYLE Navigator®</vt:lpstr>
      <vt:lpstr>Acceso a  SOCIAL STYLE Navigator®  (solo perfiles en línea)</vt:lpstr>
      <vt:lpstr>Acceso a SOCIAL STYLE Navigator®  (solo perfiles en formato físico)</vt:lpstr>
      <vt:lpstr>PowerPoint Presentation</vt:lpstr>
      <vt:lpstr>PowerPoint Presentation</vt:lpstr>
      <vt:lpstr>PowerPoint Presentation</vt:lpstr>
      <vt:lpstr>PowerPoint Presentation</vt:lpstr>
      <vt:lpstr>Pasaporte SOCIAL STYLE</vt:lpstr>
      <vt:lpstr>PowerPoint Presentation</vt:lpstr>
      <vt:lpstr>Ejercicios opcionales</vt:lpstr>
      <vt:lpstr>Relaciones potencialmente tóxicas</vt:lpstr>
      <vt:lpstr>Foro de Estilo</vt:lpstr>
      <vt:lpstr>Foro de Versatilidad</vt:lpstr>
      <vt:lpstr>SOCIAL STYLE Navigator</vt:lpstr>
      <vt:lpstr>Plan de acción de Versatilidad</vt:lpstr>
      <vt:lpstr>Técnicas para observar el Estilo</vt:lpstr>
      <vt:lpstr>Realizar mi acción de crecimiento</vt:lpstr>
      <vt:lpstr>Mejorar la eficacia en las ventas con Versality™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Sandra Johnson</dc:creator>
  <cp:lastModifiedBy>Karna Caldwell</cp:lastModifiedBy>
  <cp:revision>1185</cp:revision>
  <cp:lastPrinted>2021-06-10T19:57:06Z</cp:lastPrinted>
  <dcterms:created xsi:type="dcterms:W3CDTF">2021-02-09T18:22:56Z</dcterms:created>
  <dcterms:modified xsi:type="dcterms:W3CDTF">2023-07-17T20:08:05Z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0x010100276830489B7800449738DDE52FC86B08</vt:lpwstr>
  </property>
  <property fmtid="{D5CDD505-2E9C-101B-9397-08002B2CF9AE}" pid="3" name="NXPowerLiteLastOptimized">
    <vt:lpwstr>2169950</vt:lpwstr>
  </property>
  <property fmtid="{D5CDD505-2E9C-101B-9397-08002B2CF9AE}" pid="4" name="NXPowerLiteSettings">
    <vt:lpwstr>C7000400038000</vt:lpwstr>
  </property>
  <property fmtid="{D5CDD505-2E9C-101B-9397-08002B2CF9AE}" pid="5" name="NXPowerLiteVersion">
    <vt:lpwstr>D8.0.2</vt:lpwstr>
  </property>
  <property fmtid="{D5CDD505-2E9C-101B-9397-08002B2CF9AE}" pid="6" name="MediaServiceImageTags">
    <vt:lpwstr/>
  </property>
</Properties>
</file>