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6"/>
  </p:notesMasterIdLst>
  <p:handoutMasterIdLst>
    <p:handoutMasterId r:id="rId67"/>
  </p:handoutMasterIdLst>
  <p:sldIdLst>
    <p:sldId id="1176" r:id="rId5"/>
    <p:sldId id="1177" r:id="rId6"/>
    <p:sldId id="1083" r:id="rId7"/>
    <p:sldId id="302" r:id="rId8"/>
    <p:sldId id="303" r:id="rId9"/>
    <p:sldId id="996" r:id="rId10"/>
    <p:sldId id="997" r:id="rId11"/>
    <p:sldId id="305" r:id="rId12"/>
    <p:sldId id="1028" r:id="rId13"/>
    <p:sldId id="306" r:id="rId14"/>
    <p:sldId id="1006" r:id="rId15"/>
    <p:sldId id="1037" r:id="rId16"/>
    <p:sldId id="1058" r:id="rId17"/>
    <p:sldId id="1073" r:id="rId18"/>
    <p:sldId id="1075" r:id="rId19"/>
    <p:sldId id="1074" r:id="rId20"/>
    <p:sldId id="1076" r:id="rId21"/>
    <p:sldId id="1036" r:id="rId22"/>
    <p:sldId id="952" r:id="rId23"/>
    <p:sldId id="1110" r:id="rId24"/>
    <p:sldId id="938" r:id="rId25"/>
    <p:sldId id="312" r:id="rId26"/>
    <p:sldId id="930" r:id="rId27"/>
    <p:sldId id="318" r:id="rId28"/>
    <p:sldId id="1175" r:id="rId29"/>
    <p:sldId id="1111" r:id="rId30"/>
    <p:sldId id="1112" r:id="rId31"/>
    <p:sldId id="330" r:id="rId32"/>
    <p:sldId id="1008" r:id="rId33"/>
    <p:sldId id="1004" r:id="rId34"/>
    <p:sldId id="321" r:id="rId35"/>
    <p:sldId id="1068" r:id="rId36"/>
    <p:sldId id="927" r:id="rId37"/>
    <p:sldId id="1005" r:id="rId38"/>
    <p:sldId id="1063" r:id="rId39"/>
    <p:sldId id="1066" r:id="rId40"/>
    <p:sldId id="1070" r:id="rId41"/>
    <p:sldId id="1071" r:id="rId42"/>
    <p:sldId id="1067" r:id="rId43"/>
    <p:sldId id="320" r:id="rId44"/>
    <p:sldId id="1094" r:id="rId45"/>
    <p:sldId id="1109" r:id="rId46"/>
    <p:sldId id="1113" r:id="rId47"/>
    <p:sldId id="326" r:id="rId48"/>
    <p:sldId id="1104" r:id="rId49"/>
    <p:sldId id="1105" r:id="rId50"/>
    <p:sldId id="1009" r:id="rId51"/>
    <p:sldId id="1035" r:id="rId52"/>
    <p:sldId id="1033" r:id="rId53"/>
    <p:sldId id="1012" r:id="rId54"/>
    <p:sldId id="1030" r:id="rId55"/>
    <p:sldId id="285" r:id="rId56"/>
    <p:sldId id="1096" r:id="rId57"/>
    <p:sldId id="319" r:id="rId58"/>
    <p:sldId id="1114" r:id="rId59"/>
    <p:sldId id="1115" r:id="rId60"/>
    <p:sldId id="1116" r:id="rId61"/>
    <p:sldId id="963" r:id="rId62"/>
    <p:sldId id="325" r:id="rId63"/>
    <p:sldId id="1117" r:id="rId64"/>
    <p:sldId id="1108" r:id="rId65"/>
  </p:sldIdLst>
  <p:sldSz cx="12192000" cy="6858000"/>
  <p:notesSz cx="7315200" cy="9601200"/>
  <p:custDataLst>
    <p:tags r:id="rId68"/>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82C1A6-3702-415B-9BEF-244B3BDB4CE6}">
          <p14:sldIdLst>
            <p14:sldId id="1176"/>
            <p14:sldId id="1177"/>
            <p14:sldId id="1083"/>
            <p14:sldId id="302"/>
            <p14:sldId id="303"/>
            <p14:sldId id="996"/>
            <p14:sldId id="997"/>
            <p14:sldId id="305"/>
            <p14:sldId id="1028"/>
            <p14:sldId id="306"/>
            <p14:sldId id="1006"/>
          </p14:sldIdLst>
        </p14:section>
        <p14:section name="Online Style Profile" id="{27C3C23A-76F3-48E6-9F8A-096E8D91869D}">
          <p14:sldIdLst>
            <p14:sldId id="1037"/>
            <p14:sldId id="1058"/>
            <p14:sldId id="1073"/>
            <p14:sldId id="1075"/>
            <p14:sldId id="1074"/>
            <p14:sldId id="1076"/>
          </p14:sldIdLst>
        </p14:section>
        <p14:section name="Paper Style Profile" id="{EB5B3B81-9B5A-404B-89D9-DDAB879205E0}">
          <p14:sldIdLst>
            <p14:sldId id="1036"/>
            <p14:sldId id="952"/>
            <p14:sldId id="1110"/>
          </p14:sldIdLst>
        </p14:section>
        <p14:section name="Program" id="{D45E9D3B-B7BA-4CF1-AA89-8F4FA61AC6D6}">
          <p14:sldIdLst>
            <p14:sldId id="938"/>
            <p14:sldId id="312"/>
            <p14:sldId id="930"/>
            <p14:sldId id="318"/>
            <p14:sldId id="1175"/>
            <p14:sldId id="1111"/>
            <p14:sldId id="1112"/>
            <p14:sldId id="330"/>
            <p14:sldId id="1008"/>
            <p14:sldId id="1004"/>
            <p14:sldId id="321"/>
          </p14:sldIdLst>
        </p14:section>
        <p14:section name="Online Versatility Profile" id="{2A80F559-872A-4FF3-AAFB-110A41976B27}">
          <p14:sldIdLst>
            <p14:sldId id="1068"/>
            <p14:sldId id="927"/>
            <p14:sldId id="1005"/>
            <p14:sldId id="1063"/>
            <p14:sldId id="1066"/>
            <p14:sldId id="1070"/>
            <p14:sldId id="1071"/>
          </p14:sldIdLst>
        </p14:section>
        <p14:section name="Paper Versatility Profile" id="{42654566-2134-423D-9910-68C41662CC5A}">
          <p14:sldIdLst>
            <p14:sldId id="1067"/>
            <p14:sldId id="320"/>
            <p14:sldId id="1094"/>
          </p14:sldIdLst>
        </p14:section>
        <p14:section name="Program" id="{5C42DB98-E7ED-4EA4-BCF9-AE8862832EAC}">
          <p14:sldIdLst>
            <p14:sldId id="1109"/>
            <p14:sldId id="1113"/>
            <p14:sldId id="326"/>
            <p14:sldId id="1104"/>
            <p14:sldId id="1105"/>
            <p14:sldId id="1009"/>
            <p14:sldId id="1035"/>
            <p14:sldId id="1033"/>
            <p14:sldId id="1012"/>
            <p14:sldId id="1030"/>
            <p14:sldId id="285"/>
          </p14:sldIdLst>
        </p14:section>
        <p14:section name="Optional Exercises" id="{67C4B2DB-DB48-48AA-9C25-A35A44241078}">
          <p14:sldIdLst>
            <p14:sldId id="1096"/>
            <p14:sldId id="319"/>
            <p14:sldId id="1114"/>
            <p14:sldId id="1115"/>
            <p14:sldId id="1116"/>
            <p14:sldId id="963"/>
            <p14:sldId id="325"/>
            <p14:sldId id="1117"/>
            <p14:sldId id="1108"/>
          </p14:sldIdLst>
        </p14:section>
      </p14:sectionLst>
    </p:ext>
    <p:ext uri="{EFAFB233-063F-42B5-8137-9DF3F51BA10A}">
      <p15:sldGuideLst xmlns:p15="http://schemas.microsoft.com/office/powerpoint/2012/main">
        <p15:guide id="1" orient="horz" pos="10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00558C"/>
    <a:srgbClr val="146899"/>
    <a:srgbClr val="07548B"/>
    <a:srgbClr val="E9ECEF"/>
    <a:srgbClr val="003651"/>
    <a:srgbClr val="AFABAB"/>
    <a:srgbClr val="898989"/>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54237" autoAdjust="0"/>
  </p:normalViewPr>
  <p:slideViewPr>
    <p:cSldViewPr snapToGrid="0" showGuides="1">
      <p:cViewPr varScale="1">
        <p:scale>
          <a:sx n="60" d="100"/>
          <a:sy n="60" d="100"/>
        </p:scale>
        <p:origin x="2562" y="48"/>
      </p:cViewPr>
      <p:guideLst>
        <p:guide orient="horz" pos="1008"/>
        <p:guide pos="3840"/>
      </p:guideLst>
    </p:cSldViewPr>
  </p:slideViewPr>
  <p:notesTextViewPr>
    <p:cViewPr>
      <p:scale>
        <a:sx n="100" d="100"/>
        <a:sy n="100" d="100"/>
      </p:scale>
      <p:origin x="0" y="0"/>
    </p:cViewPr>
  </p:notesTextViewPr>
  <p:sorterViewPr>
    <p:cViewPr>
      <p:scale>
        <a:sx n="50" d="100"/>
        <a:sy n="50" d="100"/>
      </p:scale>
      <p:origin x="0" y="-12018"/>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800" b="1" i="0" u="none" strike="noStrike" baseline="0" dirty="0">
                <a:latin typeface="Museo 700" pitchFamily="50" charset="0"/>
              </a:rPr>
              <a:t>5 MINUTES (Workbook, pages 1-3)</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WELCOME</a:t>
            </a:r>
            <a:r>
              <a:rPr lang="en-US" sz="1800" b="0" i="0" u="none" strike="noStrike" baseline="0" dirty="0">
                <a:latin typeface="Museo 700" pitchFamily="50" charset="0"/>
              </a:rPr>
              <a:t> </a:t>
            </a:r>
            <a:r>
              <a:rPr lang="en-US" sz="1800" b="0" i="0" u="none" strike="noStrike" baseline="0" dirty="0">
                <a:latin typeface="Museo Sans 300" pitchFamily="50" charset="0"/>
              </a:rPr>
              <a:t>participants and provide a brief overview of the session.</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turn to Pages 1, 2 and 3 in the </a:t>
            </a:r>
            <a:r>
              <a:rPr lang="en-US" sz="1800" b="0" i="0" u="none" strike="noStrike" baseline="0" dirty="0">
                <a:latin typeface="Museo Sans 700" pitchFamily="50" charset="0"/>
              </a:rPr>
              <a:t>Participant Workbook </a:t>
            </a:r>
            <a:r>
              <a:rPr lang="en-US" sz="1800" b="0" i="0" u="none" strike="noStrike" baseline="0" dirty="0">
                <a:latin typeface="Museo Sans 300" pitchFamily="50" charset="0"/>
              </a:rPr>
              <a:t>to follow along.</a:t>
            </a:r>
          </a:p>
          <a:p>
            <a:pPr marL="285750" indent="-285750" algn="l">
              <a:buFont typeface="Wingdings" panose="05000000000000000000" pitchFamily="2" charset="2"/>
              <a:buChar char="§"/>
            </a:pPr>
            <a:r>
              <a:rPr lang="en-US" sz="1800" b="0" i="0" u="none" strike="noStrike" baseline="0" dirty="0">
                <a:latin typeface="Museo Sans 300" pitchFamily="50" charset="0"/>
              </a:rPr>
              <a:t>Stress the importance of active participation.</a:t>
            </a:r>
          </a:p>
          <a:p>
            <a:pPr marL="285750" indent="-285750" algn="l">
              <a:buFont typeface="Wingdings" panose="05000000000000000000" pitchFamily="2" charset="2"/>
              <a:buChar char="§"/>
            </a:pPr>
            <a:r>
              <a:rPr lang="en-US" sz="1800" b="0" i="0" u="none" strike="noStrike" baseline="0" dirty="0">
                <a:latin typeface="Museo Sans 300" pitchFamily="50" charset="0"/>
              </a:rPr>
              <a:t>Briefly review the history of SOCIAL STYLE.</a:t>
            </a:r>
          </a:p>
          <a:p>
            <a:pPr marL="285750" indent="-285750" algn="l">
              <a:buFont typeface="Wingdings" panose="05000000000000000000" pitchFamily="2" charset="2"/>
              <a:buChar char="§"/>
            </a:pPr>
            <a:r>
              <a:rPr lang="en-US" sz="1800" b="0" i="0" u="none" strike="noStrike" baseline="0" dirty="0">
                <a:latin typeface="Museo Sans 300" pitchFamily="50" charset="0"/>
              </a:rPr>
              <a:t>Cite the proven effectiveness of increased Versatility on page 3 in the Participant Workbook.</a:t>
            </a:r>
          </a:p>
          <a:p>
            <a:pPr marL="285750" indent="-285750" algn="l">
              <a:buFont typeface="Wingdings" panose="05000000000000000000" pitchFamily="2" charset="2"/>
              <a:buChar char="§"/>
            </a:pPr>
            <a:r>
              <a:rPr lang="en-US" sz="1800" b="0" i="0" u="none" strike="noStrike" baseline="0" dirty="0">
                <a:latin typeface="Museo Sans 300" pitchFamily="50" charset="0"/>
              </a:rPr>
              <a:t>Explain what SOCIAL STYLE is all about. Say something like, “Did you ever notice that customers have certain patterns of behavior: some are animated and loud, some treat you like a friend from the start, others are all business? SOCIAL STYLE gives you a way of identifying a customer’s pattern of behavior, and of interacting with them in ways that will help you to increase your effectiveness in your selling process.”</a:t>
            </a:r>
          </a:p>
          <a:p>
            <a:pPr marL="285750" marR="0" lvl="0" indent="-285750" algn="l" defTabSz="914400" rtl="0" eaLnBrk="1" fontAlgn="auto" latinLnBrk="0" hangingPunct="1">
              <a:lnSpc>
                <a:spcPct val="100000"/>
              </a:lnSpc>
              <a:spcBef>
                <a:spcPts val="200"/>
              </a:spcBef>
              <a:spcAft>
                <a:spcPts val="200"/>
              </a:spcAft>
              <a:buClrTx/>
              <a:buSzTx/>
              <a:buFont typeface="Wingdings" panose="05000000000000000000" pitchFamily="2" charset="2"/>
              <a:buChar char="§"/>
              <a:tabLst/>
              <a:defRPr/>
            </a:pPr>
            <a:r>
              <a:rPr lang="en-US" sz="1800" b="0" i="0" u="none" strike="noStrike" baseline="0" dirty="0">
                <a:latin typeface="Museo Sans 300" pitchFamily="50" charset="0"/>
              </a:rPr>
              <a:t>Ask participants to think about their past customers. Ask, “Besides, ‘they bought from me,’ what made your good customers good? And, what made the difficult ones difficult to sell to?” Use the participants' responses to identify issues that will be addressed in this training.</a:t>
            </a:r>
          </a:p>
          <a:p>
            <a:pPr marL="0" indent="0" algn="l">
              <a:buFont typeface="Wingdings" panose="05000000000000000000" pitchFamily="2" charset="2"/>
              <a:buNone/>
            </a:pPr>
            <a:endParaRPr lang="en-US" sz="1800" b="0" i="0" u="none" strike="noStrike" baseline="0" dirty="0">
              <a:latin typeface="Museo Sans 300" pitchFamily="50" charset="0"/>
            </a:endParaRPr>
          </a:p>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68498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validate their self-assessments. Typically, “more emoting” individuals will be talking with one another more than the “less emoting” ones.</a:t>
            </a:r>
          </a:p>
          <a:p>
            <a:pPr algn="l"/>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if anyone feels as though they went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12)</a:t>
            </a:r>
          </a:p>
          <a:p>
            <a:pPr algn="l"/>
            <a:endParaRPr lang="en-US" sz="1100" b="0" i="0" u="none" strike="noStrike" baseline="0" dirty="0">
              <a:latin typeface="Museo-70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12 of the Participant Workbook. </a:t>
            </a:r>
          </a:p>
          <a:p>
            <a:pPr algn="l"/>
            <a:endParaRPr lang="en-US" sz="1100" b="0" i="0" u="none" strike="noStrike" baseline="0" dirty="0">
              <a:latin typeface="Museo-700"/>
            </a:endParaRPr>
          </a:p>
          <a:p>
            <a:pPr algn="l"/>
            <a:r>
              <a:rPr lang="en-US" sz="1100" b="0" i="0" u="none" strike="noStrike" baseline="0" dirty="0">
                <a:latin typeface="Museo-700"/>
              </a:rPr>
              <a:t>EXPLAIN </a:t>
            </a:r>
            <a:r>
              <a:rPr lang="en-US" sz="1100" b="0" i="0" u="none" strike="noStrike" baseline="0" dirty="0">
                <a:latin typeface="MuseoSans-300"/>
              </a:rPr>
              <a:t>how the SOCIAL STYLE Model is built by combining the Assertiveness and Responsiveness scales and how that forms the four SOCIAL STYLEs.</a:t>
            </a:r>
          </a:p>
          <a:p>
            <a:pPr algn="l"/>
            <a:endParaRPr lang="en-US" sz="1100" b="0" i="0" u="none" strike="noStrike" baseline="0" dirty="0">
              <a:latin typeface="MuseoSans-300"/>
            </a:endParaRPr>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Style within your program.</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By completing on online profile, Learners will immediately have free, unlimited access to SOCIAL STYLE Navigator through tracomlearning.com to help extend their learning beyond the classroom.  See Slide #45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profile,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#46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Tip: </a:t>
            </a:r>
            <a:r>
              <a:rPr lang="en-US" sz="1100" b="0" i="0" u="none" strike="noStrike" baseline="0" dirty="0">
                <a:solidFill>
                  <a:srgbClr val="FFFFFF"/>
                </a:solidFill>
                <a:latin typeface="+mj-lt"/>
              </a:rPr>
              <a:t>You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a:solidFill>
                  <a:srgbClr val="FFFFFF"/>
                </a:solidFill>
                <a:latin typeface="+mj-lt"/>
              </a:rPr>
              <a:t>Answer: </a:t>
            </a:r>
            <a:r>
              <a:rPr lang="en-US" sz="1100" b="0" i="0" u="none" strike="noStrike" baseline="0" dirty="0">
                <a:solidFill>
                  <a:srgbClr val="FFFFFF"/>
                </a:solidFill>
                <a:latin typeface="+mj-lt"/>
              </a:rPr>
              <a:t>The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useo 700" pitchFamily="50" charset="0"/>
              </a:rPr>
              <a:t>15 MINUTES TOTAL</a:t>
            </a:r>
          </a:p>
          <a:p>
            <a:pPr algn="l"/>
            <a:endParaRPr lang="en-US" sz="1200" b="1" i="0" u="none" strike="noStrike" baseline="0" dirty="0">
              <a:latin typeface="Museo 700" pitchFamily="50" charset="0"/>
            </a:endParaRPr>
          </a:p>
          <a:p>
            <a:pPr algn="l"/>
            <a:r>
              <a:rPr lang="en-US" sz="1200" b="1" i="0" u="none" strike="noStrike" baseline="0" dirty="0">
                <a:latin typeface="+mj-lt"/>
              </a:rPr>
              <a:t>5 MINUTES </a:t>
            </a:r>
            <a:endParaRPr lang="en-US" sz="1200" b="0" i="0" u="none" strike="noStrike" baseline="0" dirty="0">
              <a:latin typeface="+mj-lt"/>
            </a:endParaRPr>
          </a:p>
          <a:p>
            <a:r>
              <a:rPr lang="en-US" sz="1200" dirty="0">
                <a:latin typeface="+mj-lt"/>
                <a:ea typeface="ヒラギノ角ゴ Pro W3" pitchFamily="4" charset="-128"/>
                <a:cs typeface="ヒラギノ角ゴ Pro W3" pitchFamily="4" charset="-128"/>
              </a:rPr>
              <a:t>Going through this session you will:</a:t>
            </a:r>
          </a:p>
          <a:p>
            <a:r>
              <a:rPr lang="en-US" sz="1200" dirty="0">
                <a:latin typeface="+mj-lt"/>
                <a:ea typeface="ヒラギノ角ゴ Pro W3" pitchFamily="4" charset="-128"/>
                <a:cs typeface="ヒラギノ角ゴ Pro W3" pitchFamily="4" charset="-128"/>
              </a:rPr>
              <a:t>• Gain an understanding of the SOCIAL STYLE Model.</a:t>
            </a:r>
          </a:p>
          <a:p>
            <a:r>
              <a:rPr lang="en-US" sz="1200" dirty="0">
                <a:latin typeface="+mj-lt"/>
                <a:ea typeface="ヒラギノ角ゴ Pro W3" pitchFamily="4" charset="-128"/>
                <a:cs typeface="ヒラギノ角ゴ Pro W3" pitchFamily="4" charset="-128"/>
              </a:rPr>
              <a:t>• Determine your SOCIAL STYLE by completing a self-perception questionnaire.</a:t>
            </a:r>
          </a:p>
          <a:p>
            <a:r>
              <a:rPr lang="en-US" sz="1200" dirty="0">
                <a:latin typeface="+mj-lt"/>
                <a:ea typeface="ヒラギノ角ゴ Pro W3" pitchFamily="4" charset="-128"/>
                <a:cs typeface="ヒラギノ角ゴ Pro W3" pitchFamily="4" charset="-128"/>
              </a:rPr>
              <a:t>• Increase your understanding of your behavior and how Customers view people with your Style.</a:t>
            </a:r>
          </a:p>
          <a:p>
            <a:r>
              <a:rPr lang="en-US" sz="1200" dirty="0">
                <a:latin typeface="+mj-lt"/>
                <a:ea typeface="ヒラギノ角ゴ Pro W3" pitchFamily="4" charset="-128"/>
                <a:cs typeface="ヒラギノ角ゴ Pro W3" pitchFamily="4" charset="-128"/>
              </a:rPr>
              <a:t>• </a:t>
            </a:r>
            <a:r>
              <a:rPr lang="en-US" sz="1200" dirty="0">
                <a:ea typeface="ヒラギノ角ゴ Pro W3" pitchFamily="4" charset="-128"/>
                <a:cs typeface="ヒラギノ角ゴ Pro W3" pitchFamily="4" charset="-128"/>
              </a:rPr>
              <a:t>Increase your Versatility to become more effective with </a:t>
            </a:r>
            <a:r>
              <a:rPr lang="en-US" sz="1200" dirty="0">
                <a:latin typeface="+mj-lt"/>
                <a:ea typeface="ヒラギノ角ゴ Pro W3" pitchFamily="4" charset="-128"/>
                <a:cs typeface="ヒラギノ角ゴ Pro W3" pitchFamily="4" charset="-128"/>
              </a:rPr>
              <a:t>Customers</a:t>
            </a:r>
            <a:r>
              <a:rPr lang="en-US" sz="1200" dirty="0">
                <a:ea typeface="ヒラギノ角ゴ Pro W3" pitchFamily="4" charset="-128"/>
                <a:cs typeface="ヒラギノ角ゴ Pro W3" pitchFamily="4" charset="-128"/>
              </a:rPr>
              <a:t>.</a:t>
            </a:r>
            <a:endParaRPr lang="en-US" sz="1200" dirty="0">
              <a:latin typeface="+mj-lt"/>
              <a:ea typeface="ヒラギノ角ゴ Pro W3" pitchFamily="4" charset="-128"/>
              <a:cs typeface="ヒラギノ角ゴ Pro W3" pitchFamily="4" charset="-128"/>
            </a:endParaRPr>
          </a:p>
          <a:p>
            <a:endParaRPr lang="en-US" sz="12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dirty="0">
                <a:ea typeface="ヒラギノ角ゴ Pro W3" pitchFamily="4" charset="-128"/>
                <a:cs typeface="ヒラギノ角ゴ Pro W3" pitchFamily="4" charset="-128"/>
              </a:rPr>
              <a:t>SAY</a:t>
            </a:r>
            <a:r>
              <a:rPr lang="en-US" sz="1200" dirty="0">
                <a:ea typeface="ヒラギノ角ゴ Pro W3" pitchFamily="4" charset="-128"/>
                <a:cs typeface="ヒラギノ角ゴ Pro W3" pitchFamily="4" charset="-128"/>
              </a:rPr>
              <a:t> I want to emphasize the last point, number 4. While you’ll learn a lot about yourself, the goal of this program is to learn about your </a:t>
            </a:r>
            <a:r>
              <a:rPr lang="en-US" sz="1200" dirty="0">
                <a:latin typeface="+mj-lt"/>
                <a:ea typeface="ヒラギノ角ゴ Pro W3" pitchFamily="4" charset="-128"/>
                <a:cs typeface="ヒラギノ角ゴ Pro W3" pitchFamily="4" charset="-128"/>
              </a:rPr>
              <a:t>customers </a:t>
            </a:r>
            <a:r>
              <a:rPr lang="en-US" sz="1200" dirty="0">
                <a:ea typeface="ヒラギノ角ゴ Pro W3" pitchFamily="4" charset="-128"/>
                <a:cs typeface="ヒラギノ角ゴ Pro W3" pitchFamily="4" charset="-128"/>
              </a:rPr>
              <a:t>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If your participants completed the Online Self-Perception assessment</a:t>
            </a:r>
            <a:r>
              <a:rPr lang="en-US" sz="1200" b="0" i="0" u="none" strike="noStrike" baseline="0" dirty="0">
                <a:latin typeface="+mj-lt"/>
              </a:rPr>
              <a:t>:</a:t>
            </a:r>
          </a:p>
          <a:p>
            <a:pPr marL="171450" indent="-171450" algn="l">
              <a:buFont typeface="Wingdings" panose="05000000000000000000" pitchFamily="2" charset="2"/>
              <a:buChar char="§"/>
            </a:pPr>
            <a:r>
              <a:rPr lang="en-US" sz="12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200" b="0" i="0" u="none" strike="noStrike" baseline="0" dirty="0">
                <a:latin typeface="+mj-lt"/>
              </a:rPr>
              <a:t>DO NOT pass out the profiles at this time.</a:t>
            </a:r>
          </a:p>
          <a:p>
            <a:pPr marL="171450" indent="-171450" algn="l">
              <a:buFont typeface="Wingdings" panose="05000000000000000000" pitchFamily="2" charset="2"/>
              <a:buChar char="§"/>
            </a:pPr>
            <a:r>
              <a:rPr lang="en-US" sz="1200" b="0" i="0" u="none" strike="noStrike" baseline="0" dirty="0">
                <a:latin typeface="+mj-lt"/>
              </a:rPr>
              <a:t>VIRTUAL: Participants should already have their profiles available.</a:t>
            </a:r>
          </a:p>
          <a:p>
            <a:endParaRPr lang="en-US" sz="1200" dirty="0">
              <a:latin typeface="+mj-lt"/>
              <a:ea typeface="ヒラギノ角ゴ Pro W3" pitchFamily="4" charset="-128"/>
              <a:cs typeface="ヒラギノ角ゴ Pro W3" pitchFamily="4" charset="-128"/>
            </a:endParaRPr>
          </a:p>
          <a:p>
            <a:pPr algn="l"/>
            <a:r>
              <a:rPr lang="en-US" sz="12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0" u="none" strike="noStrike" baseline="0" dirty="0">
                <a:latin typeface="+mj-lt"/>
              </a:rPr>
              <a:t>If you are using the Paper profile</a:t>
            </a:r>
            <a:r>
              <a:rPr lang="en-US" sz="1200" b="0" i="0" u="none" strike="noStrike" baseline="0" dirty="0">
                <a:latin typeface="+mj-lt"/>
              </a:rPr>
              <a:t>:</a:t>
            </a:r>
          </a:p>
          <a:p>
            <a:r>
              <a:rPr lang="en-US" sz="1200" b="1" dirty="0">
                <a:latin typeface="+mj-lt"/>
                <a:ea typeface="ヒラギノ角ゴ Pro W3" pitchFamily="4" charset="-128"/>
                <a:cs typeface="ヒラギノ角ゴ Pro W3" pitchFamily="4" charset="-128"/>
              </a:rPr>
              <a:t>SAY</a:t>
            </a:r>
            <a:r>
              <a:rPr lang="en-US" sz="12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200" dirty="0">
              <a:latin typeface="+mj-lt"/>
              <a:ea typeface="ヒラギノ角ゴ Pro W3" pitchFamily="4" charset="-128"/>
              <a:cs typeface="ヒラギノ角ゴ Pro W3" pitchFamily="4" charset="-128"/>
            </a:endParaRPr>
          </a:p>
          <a:p>
            <a:pPr algn="l"/>
            <a:r>
              <a:rPr lang="en-US" sz="1200" b="0" i="0" u="none" strike="noStrike" baseline="0" dirty="0">
                <a:latin typeface="+mj-lt"/>
              </a:rPr>
              <a:t>1. </a:t>
            </a:r>
            <a:r>
              <a:rPr lang="en-US" sz="1200" b="1" i="0" u="none" strike="noStrike" baseline="0" dirty="0">
                <a:latin typeface="+mj-lt"/>
              </a:rPr>
              <a:t>DISTRIBUTE</a:t>
            </a:r>
            <a:r>
              <a:rPr lang="en-US" sz="1200" b="0" i="0" u="none" strike="noStrike" baseline="0" dirty="0">
                <a:latin typeface="+mj-lt"/>
              </a:rPr>
              <a:t> questionnaires.</a:t>
            </a:r>
          </a:p>
          <a:p>
            <a:pPr algn="l"/>
            <a:r>
              <a:rPr lang="en-US" sz="1200" b="0" i="0" u="none" strike="noStrike" baseline="0" dirty="0">
                <a:latin typeface="+mj-lt"/>
              </a:rPr>
              <a:t>2. </a:t>
            </a:r>
            <a:r>
              <a:rPr lang="en-US" sz="1200" b="1" i="0" u="none" strike="noStrike" baseline="0" dirty="0">
                <a:latin typeface="+mj-lt"/>
              </a:rPr>
              <a:t>ASK</a:t>
            </a:r>
            <a:r>
              <a:rPr lang="en-US" sz="1200" b="0" i="0" u="none" strike="noStrike" baseline="0" dirty="0">
                <a:latin typeface="+mj-lt"/>
              </a:rPr>
              <a:t> participants to complete the SOCIAL STYLE and Versatility Questionnaires.</a:t>
            </a:r>
          </a:p>
          <a:p>
            <a:pPr algn="l"/>
            <a:r>
              <a:rPr lang="en-US" sz="1200" b="0" i="0" u="none" strike="noStrike" baseline="0" dirty="0">
                <a:latin typeface="+mj-lt"/>
              </a:rPr>
              <a:t>3. </a:t>
            </a:r>
            <a:r>
              <a:rPr lang="en-US" sz="1200" b="1" i="0" u="none" strike="noStrike" baseline="0" dirty="0">
                <a:latin typeface="+mj-lt"/>
              </a:rPr>
              <a:t>DO NOT </a:t>
            </a:r>
            <a:r>
              <a:rPr lang="en-US" sz="1200" b="0" i="0" u="none" strike="noStrike" baseline="0" dirty="0">
                <a:latin typeface="+mj-lt"/>
              </a:rPr>
              <a:t>ask participants to score their questionnaires at this time.</a:t>
            </a:r>
          </a:p>
          <a:p>
            <a:pPr algn="l"/>
            <a:endParaRPr lang="en-US" sz="1200" b="0" i="0" u="none" strike="noStrike" baseline="0" dirty="0">
              <a:latin typeface="+mj-lt"/>
            </a:endParaRPr>
          </a:p>
          <a:p>
            <a:pPr algn="l"/>
            <a:r>
              <a:rPr lang="en-US" sz="1200" b="1" i="0" u="none" strike="noStrike" baseline="0" dirty="0">
                <a:latin typeface="+mj-lt"/>
              </a:rPr>
              <a:t>VIRTUAL PROGRAM</a:t>
            </a:r>
            <a:endParaRPr lang="en-US" sz="12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0" i="0" u="none" strike="noStrike" baseline="0" dirty="0">
                <a:latin typeface="+mj-lt"/>
              </a:rPr>
              <a:t>If delivering virtually, you will not be able to use paper questionnaires and will need to prepare ahead of time to deliver online profiles.</a:t>
            </a:r>
            <a:r>
              <a:rPr lang="en-US" sz="12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0" i="0" u="none" strike="noStrike" baseline="0" dirty="0">
              <a:solidFill>
                <a:srgbClr val="000000"/>
              </a:solidFill>
              <a:latin typeface="Arial" panose="020B0604020202020204" pitchFamily="34" charset="0"/>
            </a:endParaRPr>
          </a:p>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9264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15 MINUTES </a:t>
            </a:r>
            <a:r>
              <a:rPr lang="en-US" sz="1800" b="1" i="0" u="none" strike="noStrike" baseline="0" dirty="0">
                <a:latin typeface="+mj-lt"/>
              </a:rPr>
              <a:t>– PAPER PROFILE ONLY</a:t>
            </a:r>
            <a:endParaRPr lang="en-US" sz="1800" b="1" i="0" u="none" strike="noStrike" baseline="0" dirty="0">
              <a:latin typeface="Museo 700" pitchFamily="50" charset="0"/>
            </a:endParaRPr>
          </a:p>
          <a:p>
            <a:pPr algn="l"/>
            <a:endParaRPr lang="en-US" sz="1800" b="0" i="0" u="none" strike="noStrike" baseline="0" dirty="0">
              <a:latin typeface="Museo 700" pitchFamily="50" charset="0"/>
            </a:endParaRPr>
          </a:p>
          <a:p>
            <a:pPr algn="l"/>
            <a:r>
              <a:rPr lang="en-US" sz="1800" b="1" i="0" u="none" strike="noStrike" baseline="0" dirty="0">
                <a:latin typeface="Museo Sans 500" pitchFamily="50" charset="0"/>
              </a:rPr>
              <a:t>Purpose</a:t>
            </a:r>
          </a:p>
          <a:p>
            <a:pPr marL="285750" indent="-285750" algn="l">
              <a:buFont typeface="Wingdings" panose="05000000000000000000" pitchFamily="2" charset="2"/>
              <a:buChar char="§"/>
            </a:pPr>
            <a:r>
              <a:rPr lang="en-US" sz="1800" b="0" i="0" u="none" strike="noStrike" baseline="0" dirty="0">
                <a:latin typeface="Museo Sans 300" pitchFamily="50" charset="0"/>
              </a:rPr>
              <a:t>The purpose of this exercise is to allow participants to learn more about their SOCIAL STYLE and begin thinking about how they can use their Styles to be more effective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800" b="0" i="0" u="none" strike="noStrike" baseline="0" dirty="0">
                <a:latin typeface="Museo Sans 300" pitchFamily="50" charset="0"/>
              </a:rPr>
              <a:t>Flip chart</a:t>
            </a:r>
          </a:p>
          <a:p>
            <a:pPr marL="285750" indent="-285750" algn="l">
              <a:buFont typeface="Wingdings" panose="05000000000000000000" pitchFamily="2" charset="2"/>
              <a:buChar char="§"/>
            </a:pPr>
            <a:r>
              <a:rPr lang="en-US" sz="1800" b="0" i="0" u="none" strike="noStrike" baseline="0" dirty="0">
                <a:latin typeface="Museo Sans 300" pitchFamily="50" charset="0"/>
              </a:rPr>
              <a:t>Visual: "Read About Your Style“</a:t>
            </a:r>
          </a:p>
          <a:p>
            <a:pPr algn="l"/>
            <a:endParaRPr lang="en-US" sz="1800" b="0" i="0" u="none" strike="noStrike" baseline="0" dirty="0">
              <a:latin typeface="Museo Sans 300" pitchFamily="50" charset="0"/>
            </a:endParaRPr>
          </a:p>
          <a:p>
            <a:pPr algn="l"/>
            <a:r>
              <a:rPr lang="en-US" sz="1800" b="1" i="0" u="none" strike="noStrike" baseline="0" dirty="0">
                <a:latin typeface="Museo Sans 500" pitchFamily="50" charset="0"/>
              </a:rPr>
              <a:t>Directions</a:t>
            </a:r>
          </a:p>
          <a:p>
            <a:pPr algn="l"/>
            <a:r>
              <a:rPr lang="en-US" sz="1800" b="1" i="0" u="none" strike="noStrike" baseline="0" dirty="0">
                <a:latin typeface="Museo Sans 300" pitchFamily="50" charset="0"/>
              </a:rPr>
              <a:t>1.</a:t>
            </a:r>
            <a:r>
              <a:rPr lang="en-US" sz="1800" b="0" i="0" u="none" strike="noStrike" baseline="0" dirty="0">
                <a:latin typeface="Museo Sans 300" pitchFamily="50" charset="0"/>
              </a:rPr>
              <a:t> </a:t>
            </a:r>
            <a:r>
              <a:rPr lang="en-US" sz="1800" b="1" i="0" u="none" strike="noStrike" baseline="0" dirty="0">
                <a:latin typeface="Museo 700" pitchFamily="50" charset="0"/>
              </a:rPr>
              <a:t>ASK</a:t>
            </a:r>
            <a:r>
              <a:rPr lang="en-US" sz="1800" b="0" i="0" u="none" strike="noStrike" baseline="0" dirty="0">
                <a:latin typeface="Museo 700" pitchFamily="50" charset="0"/>
              </a:rPr>
              <a:t> </a:t>
            </a:r>
            <a:r>
              <a:rPr lang="en-US" sz="1800" b="0" i="0" u="none" strike="noStrike" baseline="0" dirty="0">
                <a:latin typeface="Museo Sans 300" pitchFamily="50" charset="0"/>
              </a:rPr>
              <a:t>participants to read about their Styles in the Participant Workbook.</a:t>
            </a:r>
          </a:p>
          <a:p>
            <a:pPr algn="l"/>
            <a:endParaRPr lang="fr-FR" sz="1800" b="0" i="0" u="none" strike="noStrike" baseline="0" dirty="0">
              <a:latin typeface="Museo Sans 300" pitchFamily="50" charset="0"/>
            </a:endParaRPr>
          </a:p>
          <a:p>
            <a:pPr algn="l"/>
            <a:r>
              <a:rPr lang="en-US" sz="1800" b="1" i="0" u="none" strike="noStrike" baseline="0" dirty="0">
                <a:latin typeface="Museo Sans 300" pitchFamily="50" charset="0"/>
              </a:rPr>
              <a:t>2.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identify their top three perceived strengths and weaknesses as salespeople.</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3. </a:t>
            </a:r>
            <a:r>
              <a:rPr lang="en-US" sz="1800" b="1" i="0" u="none" strike="noStrike" baseline="0" dirty="0">
                <a:latin typeface="Museo 700" pitchFamily="50" charset="0"/>
              </a:rPr>
              <a:t>ASK </a:t>
            </a:r>
            <a:r>
              <a:rPr lang="en-US" sz="1800" b="0" i="0" u="none" strike="noStrike" baseline="0" dirty="0">
                <a:latin typeface="Museo Sans 300" pitchFamily="50" charset="0"/>
              </a:rPr>
              <a:t>if anyone has any questions about their SOCIAL STYLE regarding (a) strengths of their Style and (b) things they need to work on.</a:t>
            </a:r>
          </a:p>
          <a:p>
            <a:pPr algn="l"/>
            <a:endParaRPr lang="en-US" sz="1800" b="0" i="0" u="none" strike="noStrike" baseline="0" dirty="0">
              <a:latin typeface="Museo Sans 300" pitchFamily="50" charset="0"/>
            </a:endParaRPr>
          </a:p>
          <a:p>
            <a:pPr algn="l"/>
            <a:r>
              <a:rPr lang="en-US" sz="1800" b="1" i="0" u="none" strike="noStrike" baseline="0" dirty="0">
                <a:latin typeface="Museo Sans 300" pitchFamily="50" charset="0"/>
              </a:rPr>
              <a:t>4. </a:t>
            </a:r>
            <a:r>
              <a:rPr lang="en-US" sz="1800" b="1" i="0" u="none" strike="noStrike" baseline="0" dirty="0">
                <a:latin typeface="Museo 700" pitchFamily="50" charset="0"/>
              </a:rPr>
              <a:t>ASK </a:t>
            </a:r>
            <a:r>
              <a:rPr lang="en-US" sz="1800" b="0" i="0" u="none" strike="noStrike" baseline="0" dirty="0">
                <a:latin typeface="Museo Sans 300" pitchFamily="50" charset="0"/>
              </a:rPr>
              <a:t>participants to share what they learned. Draw SOCIAL STYLE quadrants on the flip chart and record their answers for all to see and consider.</a:t>
            </a:r>
          </a:p>
          <a:p>
            <a:pPr algn="l"/>
            <a:endParaRPr lang="en-US" sz="1800" b="0" i="0" u="none" strike="noStrike" baseline="0" dirty="0">
              <a:latin typeface="Museo Sans 300" pitchFamily="50" charset="0"/>
            </a:endParaRPr>
          </a:p>
          <a:p>
            <a:pPr algn="l"/>
            <a:endParaRPr lang="en-US" b="0" dirty="0"/>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r>
              <a:rPr lang="en-US" sz="1100" b="1" i="0" u="none" strike="noStrike" baseline="0" dirty="0">
                <a:latin typeface="Museo-700"/>
              </a:rPr>
              <a:t> (Workbook, page 18)</a:t>
            </a:r>
            <a:endParaRPr lang="en-US" sz="1100" b="1" i="0" u="none" strike="noStrike" baseline="0" dirty="0">
              <a:solidFill>
                <a:srgbClr val="000000"/>
              </a:solidFill>
              <a:latin typeface="Museo Sans 300"/>
            </a:endParaRPr>
          </a:p>
          <a:p>
            <a:endParaRPr lang="en-US" sz="1100" dirty="0"/>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18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Each Style has a Need, an Orientation, and a Growth Action. </a:t>
            </a:r>
          </a:p>
          <a:p>
            <a:endParaRPr lang="en-US" sz="1100" b="1" dirty="0">
              <a:solidFill>
                <a:srgbClr val="000000"/>
              </a:solidFill>
              <a:latin typeface="Arial" panose="020B0604020202020204" pitchFamily="34" charset="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p>
          <a:p>
            <a:r>
              <a:rPr lang="en-US" sz="1100" dirty="0">
                <a:solidFill>
                  <a:srgbClr val="000000"/>
                </a:solidFill>
                <a:latin typeface="Arial" panose="020B0604020202020204" pitchFamily="34" charset="0"/>
              </a:rPr>
              <a:t> </a:t>
            </a: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4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pPr algn="l"/>
            <a:r>
              <a:rPr lang="en-US" sz="1800" b="0" i="0" u="none" strike="noStrike" baseline="0" dirty="0">
                <a:latin typeface="MuseoSans-300"/>
              </a:rPr>
              <a:t>Correlate Assertiveness and Responsiveness behaviors to Style Need and Orientation:</a:t>
            </a:r>
          </a:p>
          <a:p>
            <a:pPr marL="285750" indent="-285750" algn="l">
              <a:buFont typeface="Wingdings" panose="05000000000000000000" pitchFamily="2" charset="2"/>
              <a:buChar char="§"/>
            </a:pPr>
            <a:r>
              <a:rPr lang="en-US" sz="1800" b="0" i="0" u="none" strike="noStrike" baseline="0" dirty="0">
                <a:latin typeface="MuseoSans-300"/>
              </a:rPr>
              <a:t>Have participants think about how Style Need and Orientation directly correlate to the Assertiveness and Responsiveness behaviors that were discussed earlier. For example, the Analytical Style's need for time to think is consistent with getting things done at a slower-pace, being more interested in facts, and displaying less emotion.</a:t>
            </a:r>
          </a:p>
          <a:p>
            <a:pPr marL="285750" indent="-285750" algn="l">
              <a:buFont typeface="Wingdings" panose="05000000000000000000" pitchFamily="2" charset="2"/>
              <a:buChar char="§"/>
            </a:pPr>
            <a:r>
              <a:rPr lang="en-US" sz="1800" b="0" i="0" u="none" strike="noStrike" baseline="0" dirty="0">
                <a:latin typeface="MuseoSans-300"/>
              </a:rPr>
              <a:t>In the diagonally opposite corner, the Expressive Style’s need for approval and Orientation toward spontaneity is consistent with being louder and using more hand gestures.</a:t>
            </a:r>
          </a:p>
          <a:p>
            <a:pPr marL="285750" indent="-285750" algn="l">
              <a:buFont typeface="Wingdings" panose="05000000000000000000" pitchFamily="2" charset="2"/>
              <a:buChar char="§"/>
            </a:pPr>
            <a:r>
              <a:rPr lang="en-US" sz="1800" b="0" i="0" u="none" strike="noStrike" baseline="0" dirty="0">
                <a:latin typeface="MuseoSans-300"/>
              </a:rPr>
              <a:t>Ask participants to point out correlations they see between the Driving Style’s Need and Orientation and the Assertiveness and Responsiveness behaviors …same question regarding the Amiable Style.</a:t>
            </a:r>
            <a:endParaRPr lang="en-US" sz="1100" b="1" dirty="0">
              <a:solidFill>
                <a:srgbClr val="000000"/>
              </a:solidFill>
              <a:latin typeface="Arial" panose="020B0604020202020204" pitchFamily="34" charset="0"/>
            </a:endParaRPr>
          </a:p>
          <a:p>
            <a:endParaRPr lang="en-US" sz="1100" dirty="0"/>
          </a:p>
          <a:p>
            <a:pPr algn="l"/>
            <a:r>
              <a:rPr lang="en-US" sz="1800" b="1" i="0" u="none" strike="noStrike" baseline="0" dirty="0">
                <a:solidFill>
                  <a:srgbClr val="FFFFFF"/>
                </a:solidFill>
                <a:latin typeface="MuseoSlab-700"/>
              </a:rPr>
              <a:t>Leader Tip</a:t>
            </a:r>
            <a:r>
              <a:rPr lang="en-US" sz="1800" b="0" i="0" u="none" strike="noStrike" baseline="0" dirty="0">
                <a:solidFill>
                  <a:srgbClr val="FFFFFF"/>
                </a:solidFill>
                <a:latin typeface="MuseoSlab-700"/>
              </a:rPr>
              <a:t>: </a:t>
            </a:r>
            <a:r>
              <a:rPr lang="en-US" sz="1800" b="0" i="0" u="none" strike="noStrike" baseline="0" dirty="0">
                <a:solidFill>
                  <a:srgbClr val="FFFFFF"/>
                </a:solidFill>
                <a:latin typeface="MuseoSans-300"/>
              </a:rPr>
              <a:t>The key characteristics of Style are only a convenient way of summarizing basic Style characteristics. The descriptions of key characteristics are generalizations of behavior that fit most characteristics of each Style. They do not perfectly describe any single individual.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800" b="1" dirty="0">
                <a:solidFill>
                  <a:srgbClr val="000000"/>
                </a:solidFill>
                <a:latin typeface="Arial" panose="020B0604020202020204" pitchFamily="34" charset="0"/>
              </a:rPr>
              <a:t>5 Minutes (Workbook, page 20)</a:t>
            </a:r>
          </a:p>
          <a:p>
            <a:endParaRPr lang="en-US" sz="800" dirty="0"/>
          </a:p>
          <a:p>
            <a:pPr algn="l"/>
            <a:r>
              <a:rPr lang="en-US" sz="800" b="1" i="0" u="none" strike="noStrike" baseline="0" dirty="0">
                <a:latin typeface="Museo-700"/>
              </a:rPr>
              <a:t>ASK</a:t>
            </a:r>
            <a:r>
              <a:rPr lang="en-US" sz="800" b="0" i="0" u="none" strike="noStrike" baseline="0" dirty="0">
                <a:latin typeface="Museo-700"/>
              </a:rPr>
              <a:t> </a:t>
            </a:r>
            <a:r>
              <a:rPr lang="en-US" sz="800" b="0" i="0" u="none" strike="noStrike" baseline="0" dirty="0">
                <a:latin typeface="MuseoSans-300"/>
              </a:rPr>
              <a:t>participants to turn to page 20 of the Participant Workbook.</a:t>
            </a:r>
          </a:p>
          <a:p>
            <a:endParaRPr lang="en-US" sz="800" b="1"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800" dirty="0">
                <a:solidFill>
                  <a:srgbClr val="000000"/>
                </a:solidFill>
                <a:latin typeface="Arial" panose="020B0604020202020204" pitchFamily="34" charset="0"/>
              </a:rPr>
              <a:t>Tension is a force that stimulates activity, and it has an effect on behavior. </a:t>
            </a:r>
            <a:r>
              <a:rPr lang="en-US" sz="1100" b="0" i="0" u="none" strike="noStrike" baseline="0" dirty="0">
                <a:latin typeface="MuseoSans-300"/>
              </a:rPr>
              <a:t>Managing tension during the sales process is important to ensure that the customer is feeling motivated enough to proceed with the buying process but not so tense that negative emotions grow and get in the way.</a:t>
            </a:r>
            <a:endParaRPr lang="en-US" sz="800" dirty="0">
              <a:solidFill>
                <a:srgbClr val="000000"/>
              </a:solidFill>
              <a:latin typeface="Arial" panose="020B0604020202020204" pitchFamily="34" charset="0"/>
            </a:endParaRPr>
          </a:p>
          <a:p>
            <a:endParaRPr lang="en-US" sz="800" dirty="0">
              <a:solidFill>
                <a:srgbClr val="000000"/>
              </a:solidFill>
              <a:latin typeface="Arial" panose="020B0604020202020204" pitchFamily="34" charset="0"/>
            </a:endParaRPr>
          </a:p>
          <a:p>
            <a:r>
              <a:rPr lang="en-US" sz="800" b="1" dirty="0">
                <a:solidFill>
                  <a:srgbClr val="000000"/>
                </a:solidFill>
                <a:latin typeface="Arial" panose="020B0604020202020204" pitchFamily="34" charset="0"/>
              </a:rPr>
              <a:t>DESCRIBE </a:t>
            </a:r>
            <a:r>
              <a:rPr lang="en-US" sz="800" dirty="0">
                <a:solidFill>
                  <a:srgbClr val="000000"/>
                </a:solidFill>
                <a:latin typeface="Arial" panose="020B0604020202020204" pitchFamily="34" charset="0"/>
              </a:rPr>
              <a:t>the Tension Productivity Model. </a:t>
            </a:r>
          </a:p>
          <a:p>
            <a:endParaRPr lang="en-US" sz="800" dirty="0">
              <a:solidFill>
                <a:srgbClr val="000000"/>
              </a:solidFill>
              <a:latin typeface="Arial" panose="020B0604020202020204" pitchFamily="34" charset="0"/>
            </a:endParaRPr>
          </a:p>
          <a:p>
            <a:pPr algn="l"/>
            <a:r>
              <a:rPr lang="en-US" sz="800" b="1" dirty="0">
                <a:solidFill>
                  <a:srgbClr val="000000"/>
                </a:solidFill>
                <a:latin typeface="Arial" panose="020B0604020202020204" pitchFamily="34" charset="0"/>
              </a:rPr>
              <a:t>SAY </a:t>
            </a:r>
            <a:r>
              <a:rPr lang="en-US" sz="1100" b="0" i="0" u="none" strike="noStrike" baseline="0" dirty="0">
                <a:latin typeface="MuseoSans-300"/>
              </a:rPr>
              <a:t>Tension exists in every relationship. Managing it productively is the key. Low tension, the sale stalls; appropriate levels of tension, the sale proceeds; high tension, the sale comes to a stop as the customer goes into Backup Behavior (more on this in the next section).</a:t>
            </a:r>
          </a:p>
          <a:p>
            <a:pPr algn="l"/>
            <a:endParaRPr lang="en-US" sz="800" b="0" dirty="0">
              <a:solidFill>
                <a:srgbClr val="000000"/>
              </a:solidFill>
              <a:latin typeface="Arial" panose="020B0604020202020204" pitchFamily="34" charset="0"/>
            </a:endParaRPr>
          </a:p>
          <a:p>
            <a:r>
              <a:rPr lang="en-US" sz="800" dirty="0">
                <a:solidFill>
                  <a:srgbClr val="000000"/>
                </a:solidFill>
                <a:latin typeface="Arial" panose="020B0604020202020204" pitchFamily="34" charset="0"/>
              </a:rPr>
              <a:t>Sometimes tension cannot be turned into productive effort, so it is misdirected and released in random or harmful ways. When tension is too great, we want to reduce it. This is called Backup Behavior.</a:t>
            </a:r>
          </a:p>
          <a:p>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Clearly define Tension. Tension can occur in both positive and negative forms. A certain degree of tension is positive and can be productive. Don’t overemphasize or focus solely on the negative forms of tension.</a:t>
            </a:r>
            <a:endParaRPr lang="en-US" sz="800" b="0" i="0" u="none" strike="noStrike" baseline="0" dirty="0">
              <a:solidFill>
                <a:srgbClr val="FFFFFF"/>
              </a:solidFill>
              <a:latin typeface="MuseoSans-30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365457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21)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21 of the Participant Workbook.</a:t>
            </a:r>
          </a:p>
          <a:p>
            <a:pPr algn="l"/>
            <a:endParaRPr lang="en-US" sz="1100" b="0" i="0" u="none" strike="noStrike" baseline="0" dirty="0">
              <a:latin typeface="MuseoSans-300"/>
            </a:endParaRPr>
          </a:p>
          <a:p>
            <a:pPr algn="l"/>
            <a:r>
              <a:rPr lang="en-US" sz="1100" b="1" i="0" u="none" strike="noStrike" baseline="0" dirty="0">
                <a:latin typeface="Museo-700"/>
              </a:rPr>
              <a:t>SAY</a:t>
            </a:r>
            <a:r>
              <a:rPr lang="en-US" sz="1100" b="0" i="0" u="none" strike="noStrike" baseline="0" dirty="0">
                <a:latin typeface="Museo-700"/>
              </a:rPr>
              <a:t> </a:t>
            </a:r>
            <a:r>
              <a:rPr lang="en-US" sz="1100" b="0" i="0" u="none" strike="noStrike" baseline="0" dirty="0">
                <a:latin typeface="MuseoSans-300"/>
              </a:rPr>
              <a:t>Backup Behavior occurs when people are frustrated in trying to get their Style need met. Backup Behavior is an exaggerated form of Style-related behavior used by a person to reduce tension within the relationships that caused the tension.</a:t>
            </a:r>
          </a:p>
          <a:p>
            <a:pPr marL="285750" indent="-285750" algn="l">
              <a:buFont typeface="Wingdings" panose="05000000000000000000" pitchFamily="2" charset="2"/>
              <a:buChar char="§"/>
            </a:pPr>
            <a:r>
              <a:rPr lang="en-US" sz="1100" b="0" i="0" u="none" strike="noStrike" baseline="0" dirty="0">
                <a:latin typeface="MuseoSans-300"/>
              </a:rPr>
              <a:t>To increase your effectiveness, recognize when you are affected by tension.</a:t>
            </a:r>
          </a:p>
          <a:p>
            <a:pPr marL="285750" indent="-285750" algn="l">
              <a:buFont typeface="Wingdings" panose="05000000000000000000" pitchFamily="2" charset="2"/>
              <a:buChar char="§"/>
            </a:pPr>
            <a:r>
              <a:rPr lang="en-US" sz="1100" b="0" i="0" u="none" strike="noStrike" baseline="0" dirty="0">
                <a:latin typeface="MuseoSans-300"/>
              </a:rPr>
              <a:t>Recognizing the Backup Behavior for each Style can also help you to deal effectively with others who are experiencing tension and behaving in Style-bound ways.</a:t>
            </a:r>
          </a:p>
          <a:p>
            <a:pPr marL="285750" indent="-285750" algn="l">
              <a:buFont typeface="Wingdings" panose="05000000000000000000" pitchFamily="2" charset="2"/>
              <a:buChar char="§"/>
            </a:pPr>
            <a:endParaRPr lang="en-US" sz="1100" b="0" i="0" u="none" strike="noStrike" baseline="0" dirty="0">
              <a:latin typeface="MuseoSans-300"/>
            </a:endParaRPr>
          </a:p>
          <a:p>
            <a:pPr marL="0" indent="0" algn="l">
              <a:buFontTx/>
              <a:buNone/>
            </a:pPr>
            <a:r>
              <a:rPr lang="en-US" sz="1100" b="1" i="0" u="none" strike="noStrike" baseline="0" dirty="0">
                <a:latin typeface="MuseoSans-300"/>
              </a:rPr>
              <a:t>REVIEW</a:t>
            </a:r>
            <a:r>
              <a:rPr lang="en-US" sz="1100" b="0" i="0" u="none" strike="noStrike" baseline="0" dirty="0">
                <a:latin typeface="MuseoSans-300"/>
              </a:rPr>
              <a:t> the Backup Behavior for each Style.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4285795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800" b="1" i="0" u="none" strike="noStrike" baseline="0" dirty="0">
                <a:latin typeface="Museo-700"/>
              </a:rPr>
              <a:t>4 MINUTES</a:t>
            </a:r>
          </a:p>
          <a:p>
            <a:pPr algn="l"/>
            <a:endParaRPr lang="en-US" sz="800" b="0" i="0" u="none" strike="noStrike" baseline="0" dirty="0">
              <a:latin typeface="Museo-700"/>
            </a:endParaRPr>
          </a:p>
          <a:p>
            <a:r>
              <a:rPr lang="en-US" sz="800" b="1" i="0" u="none" strike="noStrike" baseline="0" dirty="0">
                <a:solidFill>
                  <a:srgbClr val="000000"/>
                </a:solidFill>
                <a:latin typeface="Museo 700"/>
              </a:rPr>
              <a:t>DESCRIBE </a:t>
            </a:r>
            <a:r>
              <a:rPr lang="en-US" sz="800" b="0" i="0" u="none" strike="noStrike" baseline="0" dirty="0">
                <a:solidFill>
                  <a:srgbClr val="000000"/>
                </a:solidFill>
                <a:latin typeface="Museo Sans 300"/>
              </a:rPr>
              <a:t>some simple strategies for managing individuals who are using their backup behavior as shown on the slide. </a:t>
            </a:r>
          </a:p>
          <a:p>
            <a:pPr defTabSz="966612">
              <a:spcBef>
                <a:spcPts val="211"/>
              </a:spcBef>
              <a:spcAft>
                <a:spcPts val="211"/>
              </a:spcAft>
              <a:defRPr/>
            </a:pPr>
            <a:endParaRPr lang="en-US" sz="800" dirty="0"/>
          </a:p>
          <a:p>
            <a:pPr algn="l"/>
            <a:r>
              <a:rPr lang="en-US" sz="1100" b="1" i="0" u="none" strike="noStrike" baseline="0" dirty="0">
                <a:solidFill>
                  <a:srgbClr val="FFFFFF"/>
                </a:solidFill>
                <a:latin typeface="MuseoSlab-700"/>
              </a:rPr>
              <a:t>Leader Tip</a:t>
            </a:r>
            <a:r>
              <a:rPr lang="en-US" sz="1100" b="0" i="0" u="none" strike="noStrike" baseline="0" dirty="0">
                <a:solidFill>
                  <a:srgbClr val="FFFFFF"/>
                </a:solidFill>
                <a:latin typeface="MuseoSlab-700"/>
              </a:rPr>
              <a:t>: </a:t>
            </a:r>
            <a:r>
              <a:rPr lang="en-US" sz="1100" b="0" i="0" u="none" strike="noStrike" baseline="0" dirty="0">
                <a:solidFill>
                  <a:srgbClr val="FFFFFF"/>
                </a:solidFill>
                <a:latin typeface="MuseoSans-300"/>
              </a:rPr>
              <a:t>Backup Behavior is always self-serving. Reinforce the notion that Backup Behavior is selfish and never results in positive outcomes. There is nothing that is mutually productive in this form of behavior.</a:t>
            </a:r>
          </a:p>
          <a:p>
            <a:endParaRPr lang="en-US" sz="1100" b="1" dirty="0">
              <a:solidFill>
                <a:srgbClr val="000000"/>
              </a:solidFill>
              <a:latin typeface="Museo 70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6F6911A8-2CF7-4137-99A5-11D7C2247405}"/>
              </a:ext>
            </a:extLst>
          </p:cNvPr>
          <p:cNvGraphicFramePr>
            <a:graphicFrameLocks noGrp="1"/>
          </p:cNvGraphicFramePr>
          <p:nvPr>
            <p:extLst>
              <p:ext uri="{D42A27DB-BD31-4B8C-83A1-F6EECF244321}">
                <p14:modId xmlns:p14="http://schemas.microsoft.com/office/powerpoint/2010/main" val="317347461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633046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 (Workbook, pages 22-23)</a:t>
            </a:r>
          </a:p>
          <a:p>
            <a:endParaRPr lang="en-US" sz="1100" dirty="0"/>
          </a:p>
          <a:p>
            <a:pPr lvl="1"/>
            <a:r>
              <a:rPr lang="en-US" sz="1100" dirty="0"/>
              <a:t>CLICK TO REVEAL THE TEXT IN EACH QUADRANT.</a:t>
            </a:r>
          </a:p>
          <a:p>
            <a:endParaRPr lang="en-US" dirty="0"/>
          </a:p>
          <a:p>
            <a:pPr algn="l"/>
            <a:r>
              <a:rPr lang="en-US" sz="1800" b="0" i="0" u="none" strike="noStrike" baseline="0" dirty="0">
                <a:latin typeface="Museo 700" pitchFamily="50" charset="0"/>
              </a:rPr>
              <a:t>ASK </a:t>
            </a:r>
            <a:r>
              <a:rPr lang="en-US" sz="1800" b="0" i="0" u="none" strike="noStrike" baseline="0" dirty="0">
                <a:latin typeface="Museo Sans 300" pitchFamily="50" charset="0"/>
              </a:rPr>
              <a:t>participants to turn to pages 22 and 23 of the Participant Workbook.</a:t>
            </a:r>
          </a:p>
          <a:p>
            <a:pPr algn="l"/>
            <a:endParaRPr lang="en-US" sz="1800" b="0" i="0" u="none" strike="noStrike" baseline="0" dirty="0">
              <a:latin typeface="Museo Sans 300" pitchFamily="50" charset="0"/>
            </a:endParaRPr>
          </a:p>
          <a:p>
            <a:pPr algn="l"/>
            <a:r>
              <a:rPr lang="en-US" sz="1800" b="0" i="0" u="none" strike="noStrike" baseline="0" dirty="0">
                <a:latin typeface="Museo 700" pitchFamily="50" charset="0"/>
              </a:rPr>
              <a:t>SAY </a:t>
            </a:r>
            <a:r>
              <a:rPr lang="en-US" sz="1800" b="0" i="0" u="none" strike="noStrike" baseline="0" dirty="0">
                <a:latin typeface="Museo Sans 300" pitchFamily="50" charset="0"/>
              </a:rPr>
              <a:t>toxic relationships can occur when you and your customer interact in “Style-bound” ways: You both act according to your own Style Need and Orientation and make little or no attempt to accommodate the Style of the other person. A Toxic Relationship can jeopardize or, more likely, kill the sale!</a:t>
            </a:r>
            <a:endParaRPr lang="en-US" sz="1800" b="0" i="0" u="none" strike="noStrike" baseline="0" dirty="0">
              <a:solidFill>
                <a:srgbClr val="000000"/>
              </a:solidFill>
              <a:latin typeface="Museo"/>
            </a:endParaRPr>
          </a:p>
          <a:p>
            <a:endParaRPr lang="en-US" sz="1800" b="0" i="0" u="none" strike="noStrike" baseline="0" dirty="0">
              <a:solidFill>
                <a:srgbClr val="000000"/>
              </a:solidFill>
              <a:latin typeface="Museo"/>
            </a:endParaRPr>
          </a:p>
          <a:p>
            <a:r>
              <a:rPr lang="en-US" sz="1800" b="0" i="0" u="none" strike="noStrike" baseline="0" dirty="0">
                <a:solidFill>
                  <a:srgbClr val="000000"/>
                </a:solidFill>
                <a:latin typeface="Museo"/>
              </a:rPr>
              <a:t>Relationships that are diagonal to each other often have the potential to be toxic because they are the most opposite in their behavioral preferences (Driving vs. Amiable and Analytical vs. Expressive). However, toxic relationships can develop for any Style combination, including people of the same Style.</a:t>
            </a:r>
          </a:p>
          <a:p>
            <a:endParaRPr lang="en-US" dirty="0"/>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63964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useo 700" pitchFamily="50" charset="0"/>
              </a:rPr>
              <a:t>2 MINUTES</a:t>
            </a:r>
          </a:p>
          <a:p>
            <a:pPr algn="l"/>
            <a:endParaRPr lang="en-US" sz="1800" b="0" i="0" u="none" strike="noStrike" baseline="0" dirty="0">
              <a:latin typeface="Museo 700" pitchFamily="50" charset="0"/>
            </a:endParaRPr>
          </a:p>
          <a:p>
            <a:pPr algn="l"/>
            <a:r>
              <a:rPr lang="en-US" sz="1800" b="1" i="0" u="none" strike="noStrike" baseline="0" dirty="0">
                <a:latin typeface="Museo 700" pitchFamily="50" charset="0"/>
              </a:rPr>
              <a:t>REVIEW</a:t>
            </a:r>
            <a:r>
              <a:rPr lang="en-US" sz="1800" b="0" i="0" u="none" strike="noStrike" baseline="0" dirty="0">
                <a:latin typeface="Museo 700" pitchFamily="50" charset="0"/>
              </a:rPr>
              <a:t> </a:t>
            </a:r>
            <a:r>
              <a:rPr lang="en-US" sz="1800" b="0" i="0" u="none" strike="noStrike" baseline="0" dirty="0">
                <a:latin typeface="Museo Sans 300" pitchFamily="50" charset="0"/>
              </a:rPr>
              <a:t>what has been covered so far, discussing Key Reminders as presented on the slide.</a:t>
            </a:r>
            <a:endParaRPr lang="en-US" sz="1800" b="1" i="0" u="none" strike="noStrike" baseline="0" dirty="0">
              <a:solidFill>
                <a:srgbClr val="000000"/>
              </a:solidFill>
              <a:latin typeface="Museo 700"/>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spTree>
    <p:extLst>
      <p:ext uri="{BB962C8B-B14F-4D97-AF65-F5344CB8AC3E}">
        <p14:creationId xmlns:p14="http://schemas.microsoft.com/office/powerpoint/2010/main" val="3600234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2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People who consistently show Versatility are more effective in their job performance than people who are inconsistent in their Versatility.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Salespeople who have been through SOCIAL STYLE and Versatility training have rated the experience as having a significant impact on their performance in key areas.</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customers and how they prefer to interact with you.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customers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SOCIAL STYLE and Versatility is a strong predictor of successful sales performance. </a:t>
            </a:r>
          </a:p>
          <a:p>
            <a:pPr marL="0" indent="0">
              <a:buNone/>
            </a:pPr>
            <a:endParaRPr lang="en-US" sz="1200" b="0" i="0" u="none" strike="noStrike" baseline="0" dirty="0">
              <a:solidFill>
                <a:srgbClr val="000000"/>
              </a:solidFill>
              <a:latin typeface="Open Sans" panose="020B0606030504020204"/>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372382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86211" y="2592817"/>
            <a:ext cx="6071532" cy="6173788"/>
          </a:xfrm>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3 Minutes (Workbook, page 24)</a:t>
            </a:r>
          </a:p>
          <a:p>
            <a:endParaRPr lang="en-US" sz="1200" b="1" dirty="0">
              <a:solidFill>
                <a:srgbClr val="000000"/>
              </a:solidFill>
              <a:latin typeface="Arial" panose="020B0604020202020204" pitchFamily="34" charset="0"/>
            </a:endParaRPr>
          </a:p>
          <a:p>
            <a:pPr defTabSz="966612">
              <a:spcBef>
                <a:spcPts val="211"/>
              </a:spcBef>
              <a:spcAft>
                <a:spcPts val="211"/>
              </a:spcAft>
              <a:defRPr/>
            </a:pPr>
            <a:r>
              <a:rPr lang="en-US" sz="1800" b="1" i="0" u="none" strike="noStrike" baseline="0" dirty="0">
                <a:latin typeface="Museo-700"/>
              </a:rPr>
              <a:t>ASK</a:t>
            </a:r>
            <a:r>
              <a:rPr lang="en-US" sz="1800" b="0" i="0" u="none" strike="noStrike" baseline="0" dirty="0">
                <a:latin typeface="Museo-700"/>
              </a:rPr>
              <a:t> </a:t>
            </a:r>
            <a:r>
              <a:rPr lang="en-US" sz="1800" b="0" i="0" u="none" strike="noStrike" baseline="0" dirty="0">
                <a:latin typeface="MuseoSans-300"/>
              </a:rPr>
              <a:t>participants to turn to page 24 of their Participant Workbook.</a:t>
            </a:r>
          </a:p>
          <a:p>
            <a:pPr defTabSz="966612">
              <a:spcBef>
                <a:spcPts val="211"/>
              </a:spcBef>
              <a:spcAft>
                <a:spcPts val="211"/>
              </a:spcAft>
              <a:defRPr/>
            </a:pPr>
            <a:endParaRPr lang="en-US" sz="1800" b="0" i="0" u="none" strike="noStrike" baseline="0" dirty="0">
              <a:solidFill>
                <a:srgbClr val="000000"/>
              </a:solidFill>
              <a:latin typeface="MuseoSans-300"/>
            </a:endParaRPr>
          </a:p>
          <a:p>
            <a:pPr defTabSz="966612">
              <a:spcBef>
                <a:spcPts val="211"/>
              </a:spcBef>
              <a:spcAft>
                <a:spcPts val="211"/>
              </a:spcAft>
              <a:defRPr/>
            </a:pPr>
            <a:r>
              <a:rPr lang="en-US" sz="1800" b="1" i="0" u="none" strike="noStrike" baseline="0" dirty="0">
                <a:solidFill>
                  <a:srgbClr val="000000"/>
                </a:solidFill>
                <a:latin typeface="MuseoSans-300"/>
              </a:rPr>
              <a:t>Online Profile Only:</a:t>
            </a:r>
          </a:p>
          <a:p>
            <a:pPr defTabSz="966612">
              <a:spcBef>
                <a:spcPts val="211"/>
              </a:spcBef>
              <a:spcAft>
                <a:spcPts val="211"/>
              </a:spcAft>
              <a:defRPr/>
            </a:pPr>
            <a:r>
              <a:rPr lang="en-US" sz="1200" b="1" dirty="0">
                <a:solidFill>
                  <a:srgbClr val="000000"/>
                </a:solidFill>
                <a:latin typeface="Arial" panose="020B0604020202020204" pitchFamily="34" charset="0"/>
              </a:rPr>
              <a:t>SAY </a:t>
            </a:r>
            <a:r>
              <a:rPr lang="en-US" sz="1200" dirty="0"/>
              <a:t>We measure Versatility on a scale ranging from W to Z. These are normed quartiles, just like Assertiveness and Responsiveness.</a:t>
            </a:r>
          </a:p>
          <a:p>
            <a:endParaRPr lang="en-US" sz="1200" b="1" dirty="0">
              <a:solidFill>
                <a:srgbClr val="000000"/>
              </a:solidFill>
              <a:latin typeface="Arial" panose="020B0604020202020204" pitchFamily="34" charset="0"/>
            </a:endParaRPr>
          </a:p>
          <a:p>
            <a:r>
              <a:rPr lang="en-US" sz="1200" dirty="0"/>
              <a:t>When you aren’t consistent in your behavior, you’re usually focusing on your own Style needs. When you consistently show Versatility, you’re focusing on meeting others’ Style needs.</a:t>
            </a:r>
            <a:r>
              <a:rPr lang="en-US" sz="1200" dirty="0">
                <a:solidFill>
                  <a:srgbClr val="000000"/>
                </a:solidFill>
                <a:latin typeface="Arial" panose="020B0604020202020204" pitchFamily="34" charset="0"/>
              </a:rPr>
              <a:t> </a:t>
            </a:r>
          </a:p>
          <a:p>
            <a:endParaRPr lang="en-US" sz="1200" dirty="0">
              <a:solidFill>
                <a:srgbClr val="000000"/>
              </a:solidFill>
              <a:latin typeface="Arial" panose="020B0604020202020204" pitchFamily="34" charset="0"/>
            </a:endParaRPr>
          </a:p>
          <a:p>
            <a:r>
              <a:rPr lang="en-US" sz="1200" dirty="0">
                <a:solidFill>
                  <a:srgbClr val="000000"/>
                </a:solidFill>
                <a:latin typeface="Arial" panose="020B0604020202020204" pitchFamily="34" charset="0"/>
              </a:rPr>
              <a:t>Your profile will show your results on this scale, ranging from W (not consistent) to Z (very consistent).</a:t>
            </a:r>
          </a:p>
          <a:p>
            <a:pPr>
              <a:buNone/>
            </a:pPr>
            <a:endParaRPr lang="en-US" sz="120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Paper Questionnaires Only:</a:t>
            </a:r>
          </a:p>
          <a:p>
            <a:pPr>
              <a:buNone/>
            </a:pPr>
            <a:r>
              <a:rPr lang="en-US" sz="1200" b="0" dirty="0">
                <a:solidFill>
                  <a:srgbClr val="000000"/>
                </a:solidFill>
                <a:latin typeface="Arial" panose="020B0604020202020204" pitchFamily="34" charset="0"/>
              </a:rPr>
              <a:t>Will measure High, Medium or Low</a:t>
            </a:r>
          </a:p>
          <a:p>
            <a:pPr>
              <a:buNone/>
            </a:pPr>
            <a:endParaRPr lang="en-US" sz="1200" b="0" dirty="0">
              <a:solidFill>
                <a:srgbClr val="000000"/>
              </a:solidFill>
              <a:latin typeface="Arial" panose="020B0604020202020204" pitchFamily="34" charset="0"/>
            </a:endParaRPr>
          </a:p>
          <a:p>
            <a:pPr>
              <a:buNone/>
            </a:pPr>
            <a:r>
              <a:rPr lang="en-US" sz="1200" b="1" dirty="0">
                <a:solidFill>
                  <a:srgbClr val="000000"/>
                </a:solidFill>
                <a:latin typeface="Arial" panose="020B0604020202020204" pitchFamily="34" charset="0"/>
              </a:rPr>
              <a:t>Click to show next graphic</a:t>
            </a:r>
            <a:endParaRPr lang="en-US" sz="1200" b="0" dirty="0">
              <a:solidFill>
                <a:srgbClr val="000000"/>
              </a:solidFill>
              <a:latin typeface="Arial" panose="020B0604020202020204" pitchFamily="34" charset="0"/>
            </a:endParaRPr>
          </a:p>
          <a:p>
            <a:pPr>
              <a:buNone/>
            </a:pPr>
            <a:endParaRPr lang="en-US" sz="1200" b="0" dirty="0">
              <a:solidFill>
                <a:srgbClr val="000000"/>
              </a:solidFill>
              <a:latin typeface="Arial" panose="020B0604020202020204" pitchFamily="34" charset="0"/>
            </a:endParaRPr>
          </a:p>
          <a:p>
            <a:pPr>
              <a:buNone/>
            </a:pPr>
            <a:r>
              <a:rPr lang="en-US" sz="1200" b="0" dirty="0">
                <a:solidFill>
                  <a:srgbClr val="000000"/>
                </a:solidFill>
                <a:latin typeface="Arial" panose="020B0604020202020204" pitchFamily="34" charset="0"/>
              </a:rPr>
              <a:t>Your workbooks might show a graphic similar to this, with low, medium, and high. This is just another way of explaining Versatility. Just remember, the key point is that Versatility is under your control, and the more consistently you behave with Versatility the more effective you will be.</a:t>
            </a:r>
          </a:p>
          <a:p>
            <a:pPr>
              <a:buNone/>
            </a:pPr>
            <a:endParaRPr lang="en-US" sz="1200" b="1" dirty="0">
              <a:solidFill>
                <a:srgbClr val="000000"/>
              </a:solidFill>
              <a:latin typeface="Arial" panose="020B0604020202020204" pitchFamily="34" charset="0"/>
            </a:endParaRPr>
          </a:p>
        </p:txBody>
      </p:sp>
      <p:sp>
        <p:nvSpPr>
          <p:cNvPr id="4" name="Header Placeholder 3"/>
          <p:cNvSpPr>
            <a:spLocks noGrp="1"/>
          </p:cNvSpPr>
          <p:nvPr>
            <p:ph type="hdr" sz="quarter"/>
          </p:nvPr>
        </p:nvSpPr>
        <p:spPr>
          <a:xfrm>
            <a:off x="486211" y="2021317"/>
            <a:ext cx="6071532" cy="458788"/>
          </a:xfrm>
        </p:spPr>
        <p:txBody>
          <a:bodyPr/>
          <a:lstStyle/>
          <a:p>
            <a:r>
              <a:rPr lang="en-US" dirty="0"/>
              <a:t>Versatility: A measure of interpersonal effectiveness when working with others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
        <p:nvSpPr>
          <p:cNvPr id="15" name="Slide Image Placeholder 14">
            <a:extLst>
              <a:ext uri="{FF2B5EF4-FFF2-40B4-BE49-F238E27FC236}">
                <a16:creationId xmlns:a16="http://schemas.microsoft.com/office/drawing/2014/main" id="{895FF9BE-8EC5-4AD2-A0A2-38F6144D0933}"/>
              </a:ext>
            </a:extLst>
          </p:cNvPr>
          <p:cNvSpPr>
            <a:spLocks noGrp="1" noRot="1" noChangeAspect="1"/>
          </p:cNvSpPr>
          <p:nvPr>
            <p:ph type="sldImg"/>
          </p:nvPr>
        </p:nvSpPr>
        <p:spPr>
          <a:xfrm>
            <a:off x="485775" y="568325"/>
            <a:ext cx="2208213" cy="1241425"/>
          </a:xfrm>
        </p:spPr>
      </p:sp>
    </p:spTree>
    <p:extLst>
      <p:ext uri="{BB962C8B-B14F-4D97-AF65-F5344CB8AC3E}">
        <p14:creationId xmlns:p14="http://schemas.microsoft.com/office/powerpoint/2010/main" val="3403225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a:t>
            </a:r>
            <a:r>
              <a:rPr lang="en-US" sz="1100" b="1" i="0" u="none" strike="noStrike" baseline="0" dirty="0">
                <a:latin typeface="Museo-700"/>
              </a:rPr>
              <a:t> (Workbook, pages 25-28)</a:t>
            </a:r>
            <a:endParaRPr lang="en-US" sz="1100" b="1" i="0" u="none" strike="noStrike" baseline="0" dirty="0">
              <a:latin typeface="+mj-lt"/>
            </a:endParaRP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pages 25 through 28 in the Participant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Let me describe these as a timeline.</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Raters don’t always like answering questions about people’s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that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Session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ONLY USED WITH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(Recall that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ONLY USED WITH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any area of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Then:</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 5)</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 5 of the Participant Workbook to follow along.</a:t>
            </a:r>
          </a:p>
          <a:p>
            <a:endParaRPr lang="en-US" sz="1100" b="0" i="0" u="none" strike="noStrike" baseline="0" dirty="0">
              <a:solidFill>
                <a:srgbClr val="000000"/>
              </a:solidFill>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endParaRPr lang="en-US" sz="12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customer’s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others is a powerful tool for interpersonal success. Participants now have valuable information to use in developing themselves into more effective salespeople.</a:t>
            </a:r>
          </a:p>
          <a:p>
            <a:pPr marL="285750" indent="-285750" algn="l">
              <a:buFont typeface="Wingdings" panose="05000000000000000000" pitchFamily="2" charset="2"/>
              <a:buChar char="§"/>
            </a:pPr>
            <a:endParaRPr lang="en-US" sz="1100" dirty="0">
              <a:latin typeface="+mj-lt"/>
            </a:endParaRPr>
          </a:p>
          <a:p>
            <a:pPr marL="0" indent="0" algn="l">
              <a:buFontTx/>
              <a:buNone/>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6-7)</a:t>
            </a:r>
          </a:p>
          <a:p>
            <a:pPr algn="l"/>
            <a:endParaRPr lang="en-US" sz="1100" b="0" i="0" u="none" strike="noStrike" baseline="0" dirty="0">
              <a:latin typeface="Museo-700"/>
            </a:endParaRPr>
          </a:p>
          <a:p>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6 and 7 of the Participant Workbook to follow along.</a:t>
            </a:r>
          </a:p>
          <a:p>
            <a:endParaRPr lang="en-US" sz="1100" b="0" i="0" u="none" strike="noStrike" baseline="0" dirty="0">
              <a:solidFill>
                <a:srgbClr val="000000"/>
              </a:solidFill>
              <a:latin typeface="Museo Sans 300"/>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200" b="1" i="0" u="none" strike="noStrike" baseline="0" dirty="0">
                <a:latin typeface="Museo-700"/>
              </a:rPr>
              <a:t>2 MINUTES</a:t>
            </a:r>
          </a:p>
          <a:p>
            <a:pPr algn="l"/>
            <a:endParaRPr lang="en-US" sz="1200" b="0" i="0" u="none" strike="noStrike" baseline="0" dirty="0">
              <a:latin typeface="Museo-700"/>
            </a:endParaRPr>
          </a:p>
          <a:p>
            <a:pPr lvl="1">
              <a:buNone/>
            </a:pPr>
            <a:r>
              <a:rPr lang="en-US" dirty="0"/>
              <a:t>Thank you. Do you have final questions / feedback.</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latin typeface="MuseoSans-300"/>
              </a:rPr>
              <a:t>You can draw upon the following exercises to enhance your session to best meet the needs of your participants. </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800" b="1" i="1" dirty="0">
                <a:latin typeface="+mj-lt"/>
                <a:ea typeface="ヒラギノ角ゴ Pro W3" pitchFamily="4" charset="-128"/>
                <a:cs typeface="ヒラギノ角ゴ Pro W3" pitchFamily="4" charset="-128"/>
              </a:rPr>
              <a:t>Potentially Toxic Relationships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800" b="1" i="0" u="none" strike="noStrike" baseline="0" dirty="0">
              <a:solidFill>
                <a:srgbClr val="000000"/>
              </a:solidFill>
              <a:latin typeface="+mj-lt"/>
            </a:endParaRPr>
          </a:p>
          <a:p>
            <a:pPr>
              <a:lnSpc>
                <a:spcPct val="80000"/>
              </a:lnSpc>
            </a:pPr>
            <a:r>
              <a:rPr lang="en-US" sz="800" b="1" dirty="0">
                <a:latin typeface="+mj-lt"/>
                <a:ea typeface="ヒラギノ角ゴ Pro W3" pitchFamily="4" charset="-128"/>
                <a:cs typeface="ヒラギノ角ゴ Pro W3" pitchFamily="4" charset="-128"/>
              </a:rPr>
              <a:t>Purpose</a:t>
            </a:r>
            <a:endParaRPr lang="en-US" sz="8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000" b="0" i="0" u="none" strike="noStrike" baseline="0" dirty="0">
                <a:latin typeface="MuseoSans-300"/>
              </a:rPr>
              <a:t>To determine if they have a toxic relationship with a customer.</a:t>
            </a:r>
            <a:endParaRPr lang="en-US" sz="800" b="0" i="0" u="none" strike="noStrike" baseline="0" dirty="0">
              <a:latin typeface="MuseoSans-300"/>
            </a:endParaRPr>
          </a:p>
          <a:p>
            <a:pPr algn="l"/>
            <a:endParaRPr lang="en-US" sz="800" b="0" i="0" u="none" strike="noStrike" baseline="0" dirty="0">
              <a:latin typeface="MuseoSans-500"/>
            </a:endParaRPr>
          </a:p>
          <a:p>
            <a:pPr algn="l"/>
            <a:r>
              <a:rPr lang="en-US" sz="800" b="1" i="0" u="none" strike="noStrike" baseline="0" dirty="0">
                <a:latin typeface="MuseoSans-500"/>
              </a:rPr>
              <a:t>Recommended Time</a:t>
            </a:r>
          </a:p>
          <a:p>
            <a:pPr marL="285750" indent="-285750" algn="l">
              <a:buFont typeface="Wingdings" panose="05000000000000000000" pitchFamily="2" charset="2"/>
              <a:buChar char="§"/>
            </a:pPr>
            <a:r>
              <a:rPr lang="en-US" sz="800" b="0" i="0" u="none" strike="noStrike" baseline="0" dirty="0">
                <a:latin typeface="MuseoSans-300"/>
              </a:rPr>
              <a:t>10 minutes</a:t>
            </a:r>
          </a:p>
          <a:p>
            <a:pPr algn="l"/>
            <a:endParaRPr lang="en-US" sz="800" b="0" i="0" u="none" strike="noStrike" baseline="0" dirty="0">
              <a:latin typeface="MuseoSans-500"/>
            </a:endParaRPr>
          </a:p>
          <a:p>
            <a:pPr algn="l"/>
            <a:r>
              <a:rPr lang="en-US" sz="800" b="1" i="0" u="none" strike="noStrike" baseline="0" dirty="0">
                <a:latin typeface="MuseoSans-500"/>
              </a:rPr>
              <a:t>Materials Needed</a:t>
            </a:r>
          </a:p>
          <a:p>
            <a:pPr marL="285750" indent="-285750" algn="l">
              <a:buFont typeface="Wingdings" panose="05000000000000000000" pitchFamily="2" charset="2"/>
              <a:buChar char="§"/>
            </a:pPr>
            <a:r>
              <a:rPr lang="en-US" sz="800" b="0" i="0" u="none" strike="noStrike" baseline="0" dirty="0">
                <a:latin typeface="MuseoSans-300"/>
              </a:rPr>
              <a:t>None</a:t>
            </a:r>
          </a:p>
          <a:p>
            <a:pPr algn="l"/>
            <a:endParaRPr lang="en-US" sz="800" b="0" i="0" u="none" strike="noStrike" baseline="0" dirty="0">
              <a:latin typeface="MuseoSans-500"/>
            </a:endParaRPr>
          </a:p>
          <a:p>
            <a:pPr algn="l"/>
            <a:r>
              <a:rPr lang="en-US" sz="800" b="1" i="0" u="none" strike="noStrike" baseline="0" dirty="0">
                <a:latin typeface="MuseoSans-500"/>
              </a:rPr>
              <a:t>Directions</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700"/>
              </a:rPr>
              <a:t> </a:t>
            </a:r>
            <a:r>
              <a:rPr lang="en-US" sz="1000" b="0" i="0" u="none" strike="noStrike" baseline="0" dirty="0">
                <a:latin typeface="MuseoSans-300"/>
              </a:rPr>
              <a:t>participants to turn to pages 21 through 23 of the Participant Workbook.</a:t>
            </a:r>
          </a:p>
          <a:p>
            <a:pPr marL="171450" indent="-171450" algn="l">
              <a:buFont typeface="Wingdings" panose="05000000000000000000" pitchFamily="2" charset="2"/>
              <a:buChar char="§"/>
            </a:pPr>
            <a:r>
              <a:rPr lang="en-US" sz="1000" b="1" i="0" u="none" strike="noStrike" baseline="0" dirty="0">
                <a:latin typeface="Museo-700"/>
              </a:rPr>
              <a:t>DESCRIBE</a:t>
            </a:r>
            <a:r>
              <a:rPr lang="en-US" sz="1000" b="0" i="0" u="none" strike="noStrike" baseline="0" dirty="0">
                <a:latin typeface="Museo-700"/>
              </a:rPr>
              <a:t> </a:t>
            </a:r>
            <a:r>
              <a:rPr lang="en-US" sz="1000" b="0" i="0" u="none" strike="noStrike" baseline="0" dirty="0">
                <a:latin typeface="MuseoSans-300"/>
              </a:rPr>
              <a:t>the possibility of Toxic Relationships occurring when both the salesperson and the customer act in Style-bound ways.</a:t>
            </a:r>
          </a:p>
          <a:p>
            <a:pPr marL="171450" indent="-171450" algn="l">
              <a:buFont typeface="Wingdings" panose="05000000000000000000" pitchFamily="2" charset="2"/>
              <a:buChar char="§"/>
            </a:pPr>
            <a:r>
              <a:rPr lang="en-US" sz="1000" b="1" i="0" u="none" strike="noStrike" baseline="0" dirty="0">
                <a:latin typeface="Museo-700"/>
              </a:rPr>
              <a:t>SAY</a:t>
            </a:r>
            <a:r>
              <a:rPr lang="en-US" sz="1000" b="0" i="0" u="none" strike="noStrike" baseline="0" dirty="0">
                <a:latin typeface="Museo-700"/>
              </a:rPr>
              <a:t> </a:t>
            </a:r>
            <a:r>
              <a:rPr lang="en-US" sz="1000" b="0" i="0" u="none" strike="noStrike" baseline="0" dirty="0">
                <a:latin typeface="MuseoSans-300"/>
              </a:rPr>
              <a:t>Toxic relationships can occur when you and your customer interact in “Style-bound ways.” That is, you both act according to Style Need and Orientation and make little or no attempt to accommodate the Style of the other person.</a:t>
            </a:r>
          </a:p>
          <a:p>
            <a:pPr marL="171450" indent="-171450" algn="l">
              <a:buFont typeface="Wingdings" panose="05000000000000000000" pitchFamily="2" charset="2"/>
              <a:buChar char="§"/>
            </a:pPr>
            <a:r>
              <a:rPr lang="en-US" sz="1000" b="1" i="0" u="none" strike="noStrike" baseline="0" dirty="0">
                <a:latin typeface="Museo-700"/>
              </a:rPr>
              <a:t>ASK</a:t>
            </a:r>
            <a:r>
              <a:rPr lang="en-US" sz="1000" b="0" i="0" u="none" strike="noStrike" baseline="0" dirty="0">
                <a:latin typeface="MuseoSans-300"/>
              </a:rPr>
              <a:t> participants to take a few moments to consider whether they have a toxic relationship with a customer.</a:t>
            </a:r>
          </a:p>
          <a:p>
            <a:pPr marL="171450" indent="-171450" algn="l">
              <a:buFont typeface="Wingdings" panose="05000000000000000000" pitchFamily="2" charset="2"/>
              <a:buChar char="§"/>
            </a:pPr>
            <a:r>
              <a:rPr lang="en-US" sz="1000" b="1" i="0" u="none" strike="noStrike" baseline="0" dirty="0">
                <a:latin typeface="Museo-700"/>
              </a:rPr>
              <a:t>ASK </a:t>
            </a:r>
            <a:r>
              <a:rPr lang="en-US" sz="1000" b="0" i="0" u="none" strike="noStrike" baseline="0" dirty="0">
                <a:latin typeface="Museo-700"/>
              </a:rPr>
              <a:t>participants to write notes about ways they can resolve these relationships. </a:t>
            </a:r>
            <a:endParaRPr lang="en-US" sz="1000" b="1" i="0" u="none" strike="noStrike" baseline="0" dirty="0">
              <a:latin typeface="Museo-700"/>
            </a:endParaRPr>
          </a:p>
          <a:p>
            <a:pPr marL="171450" indent="-171450" algn="l">
              <a:buFont typeface="Wingdings" panose="05000000000000000000" pitchFamily="2" charset="2"/>
              <a:buChar char="§"/>
            </a:pPr>
            <a:r>
              <a:rPr lang="en-US" sz="1000" b="1" i="0" u="none" strike="noStrike" baseline="0" dirty="0">
                <a:latin typeface="Museo-700"/>
              </a:rPr>
              <a:t>DEBRIEF </a:t>
            </a:r>
            <a:r>
              <a:rPr lang="en-US" sz="1000" b="0" i="0" u="none" strike="noStrike" baseline="0" dirty="0">
                <a:latin typeface="Museo-700"/>
              </a:rPr>
              <a:t>the exercise by asking participants to share their insights.</a:t>
            </a:r>
            <a:endParaRPr lang="en-US" sz="1000" b="0" i="0" u="none" strike="noStrike" baseline="0" dirty="0">
              <a:latin typeface="MuseoSans-300"/>
            </a:endParaRPr>
          </a:p>
          <a:p>
            <a:pPr algn="l">
              <a:buFontTx/>
              <a:buNone/>
            </a:pPr>
            <a:endParaRPr lang="en-US" sz="1200" b="0" i="0" u="none" strike="noStrike" baseline="0" dirty="0">
              <a:latin typeface="Museo Sans 300" pitchFamily="50" charset="0"/>
            </a:endParaRPr>
          </a:p>
        </p:txBody>
      </p:sp>
      <p:sp>
        <p:nvSpPr>
          <p:cNvPr id="4" name="Header Placeholder 3"/>
          <p:cNvSpPr>
            <a:spLocks noGrp="1"/>
          </p:cNvSpPr>
          <p:nvPr>
            <p:ph type="hdr" sz="quarter"/>
          </p:nvPr>
        </p:nvSpPr>
        <p:spPr/>
        <p:txBody>
          <a:bodyPr/>
          <a:lstStyle/>
          <a:p>
            <a:r>
              <a:rPr lang="en-US" dirty="0"/>
              <a:t>Toxic Relationships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graphicFrame>
        <p:nvGraphicFramePr>
          <p:cNvPr id="7" name="Table 7">
            <a:extLst>
              <a:ext uri="{FF2B5EF4-FFF2-40B4-BE49-F238E27FC236}">
                <a16:creationId xmlns:a16="http://schemas.microsoft.com/office/drawing/2014/main" id="{60C53922-1923-44E6-9530-86F2C2E8F8BE}"/>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04458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customers of that Style and to develop insights into how to be more productive with a person who has that Style. </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55</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56</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t>
            </a: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customer</a:t>
            </a:r>
            <a:r>
              <a:rPr lang="en-US" sz="1100" dirty="0"/>
              <a:t> </a:t>
            </a:r>
            <a:r>
              <a:rPr lang="en-US" sz="1100" b="0" dirty="0"/>
              <a:t>or situation (such as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section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57</a:t>
            </a:fld>
            <a:endParaRPr lang="en-US" dirty="0"/>
          </a:p>
        </p:txBody>
      </p:sp>
    </p:spTree>
    <p:extLst>
      <p:ext uri="{BB962C8B-B14F-4D97-AF65-F5344CB8AC3E}">
        <p14:creationId xmlns:p14="http://schemas.microsoft.com/office/powerpoint/2010/main" val="2096935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58</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six rules for identifying another person's SOCIAL STYLE.</a:t>
            </a: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earn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59</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200" b="1" i="1" dirty="0">
                <a:latin typeface="+mj-lt"/>
                <a:ea typeface="ヒラギノ角ゴ Pro W3" pitchFamily="4" charset="-128"/>
                <a:cs typeface="ヒラギノ角ゴ Pro W3" pitchFamily="4" charset="-128"/>
              </a:rPr>
              <a:t>Taking My Growth Action</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200" b="1" i="0" u="none" strike="noStrike" baseline="0" dirty="0">
              <a:solidFill>
                <a:srgbClr val="000000"/>
              </a:solidFill>
              <a:latin typeface="+mj-lt"/>
            </a:endParaRPr>
          </a:p>
          <a:p>
            <a:pPr>
              <a:lnSpc>
                <a:spcPct val="80000"/>
              </a:lnSpc>
            </a:pPr>
            <a:r>
              <a:rPr lang="en-US" sz="1200" b="1" dirty="0">
                <a:latin typeface="+mj-lt"/>
                <a:ea typeface="ヒラギノ角ゴ Pro W3" pitchFamily="4" charset="-128"/>
                <a:cs typeface="ヒラギノ角ゴ Pro W3" pitchFamily="4" charset="-128"/>
              </a:rPr>
              <a:t>Purpose</a:t>
            </a:r>
            <a:endParaRPr lang="en-US" sz="1200" dirty="0">
              <a:latin typeface="+mj-lt"/>
              <a:ea typeface="ヒラギノ角ゴ Pro W3" pitchFamily="4" charset="-128"/>
              <a:cs typeface="ヒラギノ角ゴ Pro W3" pitchFamily="4" charset="-128"/>
            </a:endParaRPr>
          </a:p>
          <a:p>
            <a:pPr marL="285750" indent="-285750" algn="l">
              <a:buFont typeface="Wingdings" panose="05000000000000000000" pitchFamily="2" charset="2"/>
              <a:buChar char="§"/>
            </a:pPr>
            <a:r>
              <a:rPr lang="en-US" sz="1800" b="0" i="0" u="none" strike="noStrike" baseline="0" dirty="0">
                <a:latin typeface="Museo Sans 300" pitchFamily="50" charset="0"/>
              </a:rPr>
              <a:t>To get participants to think about how taking their Growth Action (in specific ways) could help to enhance their effectiveness with a customer</a:t>
            </a:r>
            <a:r>
              <a:rPr lang="en-US" sz="1200" b="0" i="0" u="none" strike="noStrike" baseline="0" dirty="0">
                <a:latin typeface="Museo Sans 300" pitchFamily="50" charset="0"/>
              </a:rPr>
              <a:t>.</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Recommended Time</a:t>
            </a:r>
          </a:p>
          <a:p>
            <a:pPr marL="285750" indent="-285750" algn="l">
              <a:buFont typeface="Wingdings" panose="05000000000000000000" pitchFamily="2" charset="2"/>
              <a:buChar char="§"/>
            </a:pPr>
            <a:r>
              <a:rPr lang="en-US" sz="1200" b="0" i="0" u="none" strike="noStrike" baseline="0" dirty="0">
                <a:latin typeface="Museo Sans 300" pitchFamily="50" charset="0"/>
              </a:rPr>
              <a:t>20 minutes</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Materials Needed</a:t>
            </a:r>
          </a:p>
          <a:p>
            <a:pPr marL="285750" indent="-285750" algn="l">
              <a:buFont typeface="Wingdings" panose="05000000000000000000" pitchFamily="2" charset="2"/>
              <a:buChar char="§"/>
            </a:pPr>
            <a:r>
              <a:rPr lang="en-US" sz="1200" b="0" i="0" u="none" strike="noStrike" baseline="0" dirty="0">
                <a:latin typeface="Museo Sans 300" pitchFamily="50" charset="0"/>
              </a:rPr>
              <a:t>ISEV Participant Workbook </a:t>
            </a:r>
          </a:p>
          <a:p>
            <a:pPr marL="285750" indent="-285750" algn="l">
              <a:buFont typeface="Wingdings" panose="05000000000000000000" pitchFamily="2" charset="2"/>
              <a:buChar char="§"/>
            </a:pPr>
            <a:r>
              <a:rPr lang="en-US" sz="1200" b="0" i="0" u="none" strike="noStrike" baseline="0" dirty="0">
                <a:latin typeface="Museo Sans 300" pitchFamily="50" charset="0"/>
              </a:rPr>
              <a:t>SOCIAL STYLE Navigator (“Style Estimator”)</a:t>
            </a:r>
          </a:p>
          <a:p>
            <a:pPr algn="l"/>
            <a:endParaRPr lang="en-US" sz="1200" b="0" i="0" u="none" strike="noStrike" baseline="0" dirty="0">
              <a:latin typeface="Museo Sans 500" pitchFamily="50" charset="0"/>
            </a:endParaRPr>
          </a:p>
          <a:p>
            <a:pPr algn="l"/>
            <a:r>
              <a:rPr lang="en-US" sz="1200" b="1" i="0" u="none" strike="noStrike" baseline="0" dirty="0">
                <a:latin typeface="Museo Sans 500" pitchFamily="50" charset="0"/>
              </a:rPr>
              <a:t>Directions</a:t>
            </a:r>
          </a:p>
          <a:p>
            <a:pPr algn="l"/>
            <a:r>
              <a:rPr lang="en-US" sz="1800" b="0" i="0" u="none" strike="noStrike" baseline="0" dirty="0">
                <a:latin typeface="Museo Sans 300" pitchFamily="50" charset="0"/>
              </a:rPr>
              <a:t>1. Ask participants to estimate the Style of a </a:t>
            </a:r>
            <a:r>
              <a:rPr lang="en-US" sz="1800" dirty="0"/>
              <a:t>customer</a:t>
            </a:r>
            <a:r>
              <a:rPr lang="en-US" sz="1800" b="0" i="0" u="none" strike="noStrike" baseline="0" dirty="0">
                <a:latin typeface="Museo Sans 300" pitchFamily="50" charset="0"/>
              </a:rPr>
              <a:t>. This can be done using the “Style Estimator” of the SOCIAL STYLE Navigator. If participants don’t have online access, they can refer to the graphic on page 12 of the Participant Workbook for help in determining the customer’s Style.</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3. After about five minutes, ask for volunteers to identify their Style and, specifically, how they thought they could take their growth action with the customer.</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4. Ask participants why taking the growth action they identified would be particularly effective with the Style of the customer they selected.</a:t>
            </a:r>
          </a:p>
          <a:p>
            <a:pPr algn="l"/>
            <a:endParaRPr lang="en-US" sz="1800" b="0" i="0" u="none" strike="noStrike" baseline="0" dirty="0">
              <a:latin typeface="Museo Sans 300" pitchFamily="50" charset="0"/>
            </a:endParaRPr>
          </a:p>
          <a:p>
            <a:pPr algn="l"/>
            <a:r>
              <a:rPr lang="en-US" sz="1800" b="0" i="0" u="none" strike="noStrike" baseline="0" dirty="0">
                <a:latin typeface="Museo Sans 300" pitchFamily="50" charset="0"/>
              </a:rPr>
              <a:t>5. Provide feedback to participants based on the specifics of the action they identified.</a:t>
            </a:r>
          </a:p>
          <a:p>
            <a:pPr algn="l"/>
            <a:endParaRPr lang="en-US" sz="1800" b="0" i="0" u="none" strike="noStrike" baseline="0" dirty="0">
              <a:latin typeface="Museo Sans 300" pitchFamily="50" charset="0"/>
            </a:endParaRPr>
          </a:p>
          <a:p>
            <a:pPr algn="l"/>
            <a:endParaRPr lang="en-US" sz="1800" b="0" i="0" u="none" strike="noStrike" baseline="0" dirty="0">
              <a:latin typeface="Museo Sans 300" pitchFamily="50" charset="0"/>
            </a:endParaRPr>
          </a:p>
          <a:p>
            <a:pPr algn="l"/>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60</a:t>
            </a:fld>
            <a:endParaRPr lang="en-US" dirty="0"/>
          </a:p>
        </p:txBody>
      </p:sp>
    </p:spTree>
    <p:extLst>
      <p:ext uri="{BB962C8B-B14F-4D97-AF65-F5344CB8AC3E}">
        <p14:creationId xmlns:p14="http://schemas.microsoft.com/office/powerpoint/2010/main" val="8454725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Wingdings" panose="05000000000000000000" pitchFamily="2" charset="2"/>
              <a:buNone/>
            </a:pPr>
            <a:endParaRPr lang="en-US" sz="1800" b="0" i="0" u="none" strike="noStrike" baseline="0" dirty="0">
              <a:latin typeface="Museo 700" pitchFamily="50" charset="0"/>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8-9)</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8 and 9 of the Participant Workbook.</a:t>
            </a:r>
          </a:p>
          <a:p>
            <a:pPr algn="l"/>
            <a:endParaRPr lang="en-US" sz="1100" b="0" i="0" u="none" strike="noStrike" baseline="0" dirty="0">
              <a:latin typeface="MuseoSans-30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a:t>
            </a:r>
            <a:endParaRPr lang="en-US" sz="1100" b="1" i="0" u="none" strike="noStrike" baseline="0" dirty="0">
              <a:latin typeface="+mj-lt"/>
            </a:endParaRP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marL="171450" indent="-1714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t>
            </a:r>
            <a:r>
              <a:rPr lang="en-US" sz="1100" b="1" i="0" u="none" strike="noStrike" baseline="0" dirty="0">
                <a:latin typeface="+mj-lt"/>
              </a:rPr>
              <a:t>ASK</a:t>
            </a:r>
            <a:r>
              <a:rPr lang="en-US" sz="1100" b="0" i="0" u="none" strike="noStrike" baseline="0" dirty="0">
                <a:latin typeface="+mj-lt"/>
              </a:rPr>
              <a:t>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t>
            </a:r>
            <a:r>
              <a:rPr lang="en-US" sz="1100" b="1" i="0" u="none" strike="noStrike" baseline="0" dirty="0">
                <a:latin typeface="+mj-lt"/>
              </a:rPr>
              <a:t>ASK</a:t>
            </a:r>
            <a:r>
              <a:rPr lang="en-US" sz="1100" b="0" i="0" u="none" strike="noStrike" baseline="0" dirty="0">
                <a:latin typeface="+mj-lt"/>
              </a:rPr>
              <a:t> if anyone feels as though they might have gone to the wrong place.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useo-700"/>
              </a:rPr>
              <a:t>4 MINUTES (Workbook, pages 10-11)</a:t>
            </a:r>
          </a:p>
          <a:p>
            <a:pPr algn="l"/>
            <a:endParaRPr lang="en-US" sz="1100" b="0" i="0" u="none" strike="noStrike" baseline="0" dirty="0">
              <a:latin typeface="Museo-700"/>
            </a:endParaRPr>
          </a:p>
          <a:p>
            <a:pPr algn="l"/>
            <a:r>
              <a:rPr lang="en-US" sz="1100" b="1" i="0" u="none" strike="noStrike" baseline="0" dirty="0">
                <a:latin typeface="Museo-700"/>
              </a:rPr>
              <a:t>ASK</a:t>
            </a:r>
            <a:r>
              <a:rPr lang="en-US" sz="1100" b="0" i="0" u="none" strike="noStrike" baseline="0" dirty="0">
                <a:latin typeface="Museo-700"/>
              </a:rPr>
              <a:t> </a:t>
            </a:r>
            <a:r>
              <a:rPr lang="en-US" sz="1100" b="0" i="0" u="none" strike="noStrike" baseline="0" dirty="0">
                <a:latin typeface="MuseoSans-300"/>
              </a:rPr>
              <a:t>Participants to turn to pages 10 and 11 of the Participant Workbook.</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0.png"/><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4.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4.wdp"/></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810501" cy="1557337"/>
          </a:xfrm>
        </p:spPr>
        <p:txBody>
          <a:bodyPr wrap="square">
            <a:noAutofit/>
          </a:bodyPr>
          <a:lstStyle/>
          <a:p>
            <a:pPr>
              <a:defRPr sz="4000"/>
            </a:pPr>
            <a:r>
              <a:rPr lang="de-DE" dirty="0"/>
              <a:t>Verbessern der Effektivität durch Anpassungsfähigkeit™</a:t>
            </a:r>
            <a:endParaRPr lang="de-DE"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de-DE"/>
              <a:t>Version 4.0</a:t>
            </a:r>
            <a:endParaRPr lang="de-DE" dirty="0"/>
          </a:p>
        </p:txBody>
      </p:sp>
    </p:spTree>
    <p:extLst>
      <p:ext uri="{BB962C8B-B14F-4D97-AF65-F5344CB8AC3E}">
        <p14:creationId xmlns:p14="http://schemas.microsoft.com/office/powerpoint/2010/main" val="94182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de-DE" dirty="0"/>
              <a:t>Verhaltensweisen beim Gefühlsausdruck</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de-DE" smtClean="0"/>
              <a:t>10</a:t>
            </a:fld>
            <a:endParaRPr lang="de-DE"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de-DE" dirty="0"/>
              <a:t>© The TRACOM Corporation. Alle Rechte vorbehalten.</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81379212"/>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689325684"/>
              </p:ext>
            </p:extLst>
          </p:nvPr>
        </p:nvGraphicFramePr>
        <p:xfrm>
          <a:off x="390525" y="2316163"/>
          <a:ext cx="3186641" cy="429684"/>
        </p:xfrm>
        <a:graphic>
          <a:graphicData uri="http://schemas.openxmlformats.org/drawingml/2006/table">
            <a:tbl>
              <a:tblPr>
                <a:tableStyleId>{5FD0F851-EC5A-4D38-B0AD-8093EC10F338}</a:tableStyleId>
              </a:tblPr>
              <a:tblGrid>
                <a:gridCol w="815975">
                  <a:extLst>
                    <a:ext uri="{9D8B030D-6E8A-4147-A177-3AD203B41FA5}">
                      <a16:colId xmlns:a16="http://schemas.microsoft.com/office/drawing/2014/main" val="3316520189"/>
                    </a:ext>
                  </a:extLst>
                </a:gridCol>
                <a:gridCol w="23706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dirty="0"/>
              <a:t>Kontrolliert</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a:t>Emotional</a:t>
            </a:r>
            <a:endParaRPr lang="de-DE" sz="1400"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Form der Beschreibungen</a:t>
              </a:r>
              <a:endParaRPr lang="de-DE" sz="14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Fakten/Daten</a:t>
              </a:r>
              <a:endParaRPr lang="de-DE" sz="1400"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Meinungen/Geschichten</a:t>
              </a:r>
              <a:endParaRPr lang="de-DE" sz="1400"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Redethemen</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Aufgabe</a:t>
              </a:r>
              <a:endParaRPr lang="de-DE" sz="1400"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Menschen</a:t>
              </a:r>
              <a:endParaRPr lang="de-DE" sz="1400"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Emotionen in </a:t>
              </a:r>
              <a:br>
                <a:rPr lang="de-DE" sz="1400" dirty="0"/>
              </a:br>
              <a:r>
                <a:rPr lang="de-DE" sz="1400" dirty="0"/>
                <a:t>der Stimme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 Modulation</a:t>
              </a:r>
              <a:endParaRPr lang="de-DE" sz="1400"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 Modulation</a:t>
              </a:r>
              <a:endParaRPr lang="de-DE" sz="1400"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Gesichtsausdruck</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Kontrolliert</a:t>
              </a:r>
              <a:endParaRPr lang="de-DE" sz="1400"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Animiert</a:t>
              </a:r>
              <a:endParaRPr lang="de-DE" sz="1400"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a:t>Körperhaltung</a:t>
              </a:r>
              <a:endParaRPr lang="de-DE" sz="1400"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Starr</a:t>
              </a:r>
              <a:endParaRPr lang="de-DE" sz="1400"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Lässig</a:t>
              </a:r>
              <a:endParaRPr lang="de-DE" sz="1400"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Gebrauch der Hände</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a:t>
              </a:r>
              <a:endParaRPr lang="de-DE" sz="1400"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a:t>
              </a:r>
              <a:endParaRPr lang="de-DE" sz="1400"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de-DE"/>
              <a:t>SOCIAL STYLE-Modell</a:t>
            </a:r>
            <a:r>
              <a:rPr lang="de-DE" baseline="30000"/>
              <a:t>TM</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11</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6279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680857" y="1273544"/>
            <a:ext cx="2097214" cy="1151467"/>
            <a:chOff x="6133585" y="1655351"/>
            <a:chExt cx="1733536"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8" y="1655351"/>
              <a:ext cx="1489313" cy="1151467"/>
            </a:xfrm>
            <a:prstGeom prst="callout1">
              <a:avLst>
                <a:gd name="adj1" fmla="val 59265"/>
                <a:gd name="adj2" fmla="val 0"/>
                <a:gd name="adj3" fmla="val 59927"/>
                <a:gd name="adj4" fmla="val 978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kontrolliert</a:t>
              </a:r>
            </a:p>
            <a:p>
              <a:pPr>
                <a:lnSpc>
                  <a:spcPct val="85000"/>
                </a:lnSpc>
              </a:pPr>
              <a:endParaRPr lang="de-DE"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Analytischer </a:t>
              </a:r>
              <a:br>
                <a:rPr lang="de-DE" sz="1600" dirty="0"/>
              </a:br>
              <a:r>
                <a:rPr lang="de-DE" sz="1600" dirty="0"/>
                <a:t>Stil</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032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277354"/>
            <a:ext cx="2100019" cy="1151467"/>
            <a:chOff x="6133771" y="175441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754411"/>
              <a:ext cx="1474189" cy="1151467"/>
            </a:xfrm>
            <a:prstGeom prst="callout1">
              <a:avLst>
                <a:gd name="adj1" fmla="val 57446"/>
                <a:gd name="adj2" fmla="val -106"/>
                <a:gd name="adj3" fmla="val 58107"/>
                <a:gd name="adj4" fmla="val 950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kontrolliert</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Treibender </a:t>
              </a:r>
              <a:br>
                <a:rPr lang="de-DE" sz="1600" dirty="0"/>
              </a:br>
              <a:r>
                <a:rPr lang="de-DE" sz="1600" dirty="0"/>
                <a:t>Stil</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1175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680857" y="3632775"/>
            <a:ext cx="2131369" cy="1151467"/>
            <a:chOff x="6133585" y="1655351"/>
            <a:chExt cx="1761769"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517545" cy="1151467"/>
            </a:xfrm>
            <a:prstGeom prst="callout1">
              <a:avLst>
                <a:gd name="adj1" fmla="val 58824"/>
                <a:gd name="adj2" fmla="val 0"/>
                <a:gd name="adj3" fmla="val 58824"/>
                <a:gd name="adj4" fmla="val 978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spc="-20" dirty="0"/>
                <a:t>Rücksichtsvoller </a:t>
              </a:r>
              <a:r>
                <a:rPr lang="de-DE" sz="1600" dirty="0"/>
                <a:t>Stil</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28061"/>
            <a:ext cx="2100019" cy="1355242"/>
            <a:chOff x="6133771" y="155063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550637"/>
              <a:ext cx="1474189" cy="1355242"/>
            </a:xfrm>
            <a:prstGeom prst="callout1">
              <a:avLst>
                <a:gd name="adj1" fmla="val 56866"/>
                <a:gd name="adj2" fmla="val 212"/>
                <a:gd name="adj3" fmla="val 56434"/>
                <a:gd name="adj4" fmla="val 9665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Expressiver </a:t>
              </a:r>
              <a:br>
                <a:rPr lang="de-DE" sz="1600" dirty="0"/>
              </a:br>
              <a:r>
                <a:rPr lang="de-DE" sz="1600" dirty="0"/>
                <a:t>Stil</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de-DE" dirty="0"/>
              <a:t>Online-Profil zur SOCIAL STYLE-Selbstwahrnehmung</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solidFill>
                  <a:srgbClr val="898989"/>
                </a:solidFill>
              </a:rPr>
              <a:t>12</a:t>
            </a:fld>
            <a:endParaRPr lang="de-DE"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13</a:t>
            </a:fld>
            <a:endParaRPr lang="de-DE"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864828FB-FFB3-0D8D-BB6C-791863F8E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956" y="442393"/>
            <a:ext cx="4239491" cy="54864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F2E67B61-6276-3CF8-C6DD-544670528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14</a:t>
            </a:fld>
            <a:endParaRPr lang="de-DE"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Diagram, text&#10;&#10;Description automatically generated with medium confidence">
            <a:extLst>
              <a:ext uri="{FF2B5EF4-FFF2-40B4-BE49-F238E27FC236}">
                <a16:creationId xmlns:a16="http://schemas.microsoft.com/office/drawing/2014/main" id="{0D065E65-5A57-02C0-4FF5-F7C438B6E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46" y="557792"/>
            <a:ext cx="4240070" cy="5486400"/>
          </a:xfrm>
          <a:prstGeom prst="rect">
            <a:avLst/>
          </a:prstGeom>
          <a:ln>
            <a:solidFill>
              <a:schemeClr val="tx1"/>
            </a:solidFill>
          </a:ln>
        </p:spPr>
      </p:pic>
      <p:pic>
        <p:nvPicPr>
          <p:cNvPr id="5" name="Picture 4" descr="Diagram&#10;&#10;Description automatically generated">
            <a:extLst>
              <a:ext uri="{FF2B5EF4-FFF2-40B4-BE49-F238E27FC236}">
                <a16:creationId xmlns:a16="http://schemas.microsoft.com/office/drawing/2014/main" id="{EBD46D20-A05F-37F9-48AA-906F995DA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883" y="557792"/>
            <a:ext cx="4240071" cy="5486527"/>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15</a:t>
            </a:fld>
            <a:endParaRPr lang="de-DE"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imeline&#10;&#10;Description automatically generated">
            <a:extLst>
              <a:ext uri="{FF2B5EF4-FFF2-40B4-BE49-F238E27FC236}">
                <a16:creationId xmlns:a16="http://schemas.microsoft.com/office/drawing/2014/main" id="{18AE891D-0A4F-0A76-8813-47B752067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30" y="407677"/>
            <a:ext cx="4402337" cy="5696071"/>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43AF1C4E-9736-7277-5CFE-DC3CAF8CC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733" y="406051"/>
            <a:ext cx="4402337" cy="5697697"/>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16</a:t>
            </a:fld>
            <a:endParaRPr lang="de-DE"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able&#10;&#10;Description automatically generated with medium confidence">
            <a:extLst>
              <a:ext uri="{FF2B5EF4-FFF2-40B4-BE49-F238E27FC236}">
                <a16:creationId xmlns:a16="http://schemas.microsoft.com/office/drawing/2014/main" id="{90C92C96-9C42-E62B-57DA-96BCD98A9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064" y="371595"/>
            <a:ext cx="4343834" cy="5621432"/>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26E2A5E7-D660-237A-FF3C-1DD474873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102" y="371595"/>
            <a:ext cx="4343834" cy="5621432"/>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17</a:t>
            </a:fld>
            <a:endParaRPr lang="de-DE" sz="1000" dirty="0">
              <a:solidFill>
                <a:srgbClr val="898989"/>
              </a:solidFill>
            </a:endParaRPr>
          </a:p>
        </p:txBody>
      </p:sp>
      <p:pic>
        <p:nvPicPr>
          <p:cNvPr id="3" name="Picture 2" descr="Table&#10;&#10;Description automatically generated with medium confidence">
            <a:extLst>
              <a:ext uri="{FF2B5EF4-FFF2-40B4-BE49-F238E27FC236}">
                <a16:creationId xmlns:a16="http://schemas.microsoft.com/office/drawing/2014/main" id="{88C70AA1-726E-81F2-F6D5-5739D5B68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01" y="276053"/>
            <a:ext cx="4454778" cy="5765007"/>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3DB5FA9F-5932-F029-CCC3-BCF55AFF0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921" y="276054"/>
            <a:ext cx="4454778" cy="5765007"/>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524001" y="2058366"/>
            <a:ext cx="8931964" cy="2302565"/>
          </a:xfrm>
        </p:spPr>
        <p:txBody>
          <a:bodyPr wrap="square" anchor="ctr"/>
          <a:lstStyle/>
          <a:p>
            <a:pPr algn="ctr">
              <a:defRPr sz="5400"/>
            </a:pPr>
            <a:r>
              <a:rPr lang="de-DE" dirty="0"/>
              <a:t>SOCIAL STYLE-Selbstwahrnehmungsprofil in Papierform</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18</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de-DE"/>
              <a:t>Ihre SOCIAL STYLE-Selbstwahrnehmung</a:t>
            </a:r>
            <a:endParaRPr lang="de-DE"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6355002"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Perforation aufreißen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Übertragen Sie die Antwort auf jede Frage</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Addieren Sie die Summen der Spalten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Planen Sie Ihren SOCIAL STYLE</a:t>
            </a:r>
          </a:p>
          <a:p>
            <a:endParaRPr lang="de-DE"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de-DE" smtClean="0"/>
              <a:t>19</a:t>
            </a:fld>
            <a:endParaRPr lang="de-DE"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de-DE" dirty="0"/>
              <a:t>© The TRACOM Corporation. Alle Rechte vorbehalten.</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lgn="ctr">
              <a:spcBef>
                <a:spcPct val="0"/>
              </a:spcBef>
              <a:buFontTx/>
              <a:buNone/>
            </a:pPr>
            <a:endParaRPr lang="de-DE"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01217" y="2986903"/>
            <a:ext cx="1163638"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Analytisch</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40008" y="2986903"/>
            <a:ext cx="1098515"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Treibend</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31517" y="4131490"/>
            <a:ext cx="1160463"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Expressiv</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03475" y="4127394"/>
            <a:ext cx="124449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de-DE" sz="850" dirty="0"/>
              <a:t>Rücksichtsvoll</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346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A</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a:t>E</a:t>
            </a:r>
            <a:endParaRPr lang="de-DE"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F</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34026" y="2382411"/>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de-DE"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de-DE" b="1"/>
              <a:t>BEISPIEL</a:t>
            </a:r>
            <a:r>
              <a:rPr lang="de-DE"/>
              <a:t>:</a:t>
            </a:r>
          </a:p>
          <a:p>
            <a:pPr marL="342900" indent="-342900">
              <a:lnSpc>
                <a:spcPct val="80000"/>
              </a:lnSpc>
            </a:pPr>
            <a:endParaRPr lang="de-DE"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de-DE"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  K</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de-DE"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de-DE"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0" y="5289550"/>
            <a:ext cx="11327225"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de-DE" dirty="0"/>
              <a:t>Ihre Selbstwahrnehmung kann sich von der Wahrnehmung anderer unterscheiden!</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de-DE"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de-DE" dirty="0">
                <a:solidFill>
                  <a:schemeClr val="accent2"/>
                </a:solidFill>
              </a:rPr>
              <a:t>Lernziele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7362824"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de-DE" dirty="0"/>
              <a:t>Verständnis des SOCIAL STYLE-Modells™ gewinnen.</a:t>
            </a:r>
          </a:p>
          <a:p>
            <a:pPr eaLnBrk="1" hangingPunct="1">
              <a:spcAft>
                <a:spcPts val="600"/>
              </a:spcAft>
              <a:defRPr sz="2400">
                <a:ea typeface="ヒラギノ角ゴ Pro W3" pitchFamily="4" charset="-128"/>
                <a:cs typeface="ヒラギノ角ゴ Pro W3" pitchFamily="4" charset="-128"/>
              </a:defRPr>
            </a:pPr>
            <a:r>
              <a:rPr lang="de-DE" dirty="0"/>
              <a:t>Bestimmen Ihres SOCIAL STYLE mithilfe eines Fragebogens zur Selbsteinschätzung. </a:t>
            </a:r>
          </a:p>
          <a:p>
            <a:pPr eaLnBrk="1" hangingPunct="1">
              <a:spcAft>
                <a:spcPts val="600"/>
              </a:spcAft>
              <a:defRPr sz="2400">
                <a:ea typeface="ヒラギノ角ゴ Pro W3" pitchFamily="4" charset="-128"/>
                <a:cs typeface="ヒラギノ角ゴ Pro W3" pitchFamily="4" charset="-128"/>
              </a:defRPr>
            </a:pPr>
            <a:r>
              <a:rPr lang="de-DE" dirty="0"/>
              <a:t>Besseres Verständnis Ihres Verhaltens und darüber, wie Kunden Ihren Stil wahrnehmen.</a:t>
            </a:r>
          </a:p>
          <a:p>
            <a:pPr eaLnBrk="1" hangingPunct="1">
              <a:spcAft>
                <a:spcPts val="600"/>
              </a:spcAft>
              <a:defRPr sz="2400">
                <a:ea typeface="ヒラギノ角ゴ Pro W3" pitchFamily="4" charset="-128"/>
                <a:cs typeface="ヒラギノ角ゴ Pro W3" pitchFamily="4" charset="-128"/>
              </a:defRPr>
            </a:pPr>
            <a:r>
              <a:rPr lang="de-DE" dirty="0"/>
              <a:t>Steigern Ihrer Anpassungsfähigkeit, um im Umgang mit Kunden effektiver zu werden.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2</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3462882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de-DE"/>
              <a:t>Lesen Sie mehr über Ihren Stil</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20</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895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826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776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Analytischer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 16</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Treibender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 13</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a:t>Rücksichtsvoller Stil</a:t>
            </a:r>
          </a:p>
          <a:p>
            <a:pPr>
              <a:lnSpc>
                <a:spcPct val="85000"/>
              </a:lnSpc>
            </a:pPr>
            <a:endParaRPr lang="de-DE" sz="160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a:t>Seite 15</a:t>
            </a:r>
            <a:endParaRPr lang="de-DE" sz="1600" dirty="0"/>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Expressiver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 14</a:t>
            </a:r>
          </a:p>
        </p:txBody>
      </p:sp>
    </p:spTree>
    <p:extLst>
      <p:ext uri="{BB962C8B-B14F-4D97-AF65-F5344CB8AC3E}">
        <p14:creationId xmlns:p14="http://schemas.microsoft.com/office/powerpoint/2010/main" val="4264863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de-DE"/>
              <a:t>Bedarf, Orientierung und Wachstumsmaßnahme</a:t>
            </a:r>
            <a:endParaRPr lang="de-DE"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de-DE" smtClean="0"/>
              <a:t>21</a:t>
            </a:fld>
            <a:endParaRPr lang="de-DE"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a:t>Wachstumsmaßnahme</a:t>
              </a:r>
            </a:p>
            <a:p>
              <a:pPr>
                <a:lnSpc>
                  <a:spcPct val="85000"/>
                </a:lnSpc>
                <a:defRPr sz="1600">
                  <a:solidFill>
                    <a:schemeClr val="tx2"/>
                  </a:solidFill>
                </a:defRPr>
              </a:pPr>
              <a:r>
                <a:rPr lang="de-DE"/>
                <a:t>Verhalten, das nur selten von den einzelnen Stilen verwendet wird. Eine häufigere Anwendung dieses Verhaltens würde die Wirksamkeit dieses Stils erhöhen</a:t>
              </a:r>
              <a:endParaRPr lang="de-DE" dirty="0"/>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a:t>Bedarf</a:t>
              </a:r>
            </a:p>
            <a:p>
              <a:pPr>
                <a:lnSpc>
                  <a:spcPct val="85000"/>
                </a:lnSpc>
                <a:defRPr sz="1600">
                  <a:solidFill>
                    <a:schemeClr val="tx2"/>
                  </a:solidFill>
                </a:defRPr>
              </a:pPr>
              <a:r>
                <a:rPr lang="de-DE"/>
                <a:t>Das Ziel eines jeden Stils</a:t>
              </a:r>
              <a:endParaRPr lang="de-DE" dirty="0"/>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2000"/>
                <a:t>Orientierung</a:t>
              </a:r>
              <a:br>
                <a:rPr lang="de-DE" sz="2000">
                  <a:solidFill>
                    <a:schemeClr val="tx2"/>
                  </a:solidFill>
                </a:rPr>
              </a:br>
              <a:r>
                <a:rPr lang="de-DE" sz="1600"/>
                <a:t>Das übliche Verhalten zur Erreichung des Ziels</a:t>
              </a:r>
              <a:endParaRPr lang="de-DE" sz="1600" dirty="0"/>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de-DE"/>
              <a:t>SOCIAL STYLE </a:t>
            </a:r>
            <a:br>
              <a:rPr lang="de-DE"/>
            </a:br>
            <a:r>
              <a:rPr lang="de-DE"/>
              <a:t>Hauptmerkmale</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22</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a:t>Emotional</a:t>
            </a:r>
            <a:endParaRPr lang="de-DE" sz="15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500"/>
              <a:t>Fragend</a:t>
            </a:r>
            <a:endParaRPr lang="de-DE" sz="15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500" dirty="0"/>
              <a:t>Anordnend</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65222" y="1352344"/>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Analytisch</a:t>
            </a:r>
            <a:br>
              <a:rPr lang="de-DE" sz="1500" dirty="0">
                <a:solidFill>
                  <a:schemeClr val="tx2"/>
                </a:solidFill>
                <a:latin typeface="Arial Black" panose="020B0A04020102020204" pitchFamily="34" charset="0"/>
              </a:rPr>
            </a:b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 </a:t>
            </a:r>
            <a:r>
              <a:rPr lang="de-DE" sz="1500" dirty="0">
                <a:solidFill>
                  <a:schemeClr val="tx2"/>
                </a:solidFill>
              </a:rPr>
              <a:t>Recht haben</a:t>
            </a:r>
            <a:endParaRPr lang="de-DE" sz="1500" b="1" dirty="0">
              <a:solidFill>
                <a:schemeClr val="tx2"/>
              </a:solidFill>
            </a:endParaRP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Überlegen</a:t>
            </a:r>
          </a:p>
          <a:p>
            <a:pPr algn="r">
              <a:lnSpc>
                <a:spcPct val="85000"/>
              </a:lnSpc>
            </a:pPr>
            <a:r>
              <a:rPr lang="de-DE" sz="1500" b="1" spc="-10" dirty="0">
                <a:solidFill>
                  <a:schemeClr val="accent6"/>
                </a:solidFill>
              </a:rPr>
              <a:t>Wachstumsmaßnahme:</a:t>
            </a:r>
            <a:r>
              <a:rPr lang="de-DE" sz="1500" spc="-10" dirty="0">
                <a:solidFill>
                  <a:schemeClr val="accent6"/>
                </a:solidFill>
              </a:rPr>
              <a:t> </a:t>
            </a:r>
            <a:r>
              <a:rPr lang="de-DE" sz="1500" spc="-10" dirty="0">
                <a:solidFill>
                  <a:schemeClr val="tx2"/>
                </a:solidFill>
              </a:rPr>
              <a:t>Deklarieren</a:t>
            </a:r>
          </a:p>
          <a:p>
            <a:pPr algn="r">
              <a:lnSpc>
                <a:spcPct val="85000"/>
              </a:lnSpc>
              <a:defRPr sz="1600">
                <a:solidFill>
                  <a:schemeClr val="tx2"/>
                </a:solidFill>
              </a:defRPr>
            </a:pPr>
            <a:r>
              <a:rPr lang="de-DE" sz="1500" dirty="0"/>
              <a:t> </a:t>
            </a:r>
          </a:p>
          <a:p>
            <a:pPr>
              <a:lnSpc>
                <a:spcPct val="85000"/>
              </a:lnSpc>
            </a:pPr>
            <a:endParaRPr lang="de-DE" sz="15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5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5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5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5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5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65223" y="3598822"/>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Rücksichtsvoll</a:t>
            </a:r>
          </a:p>
          <a:p>
            <a:pPr algn="r">
              <a:lnSpc>
                <a:spcPct val="85000"/>
              </a:lnSpc>
            </a:pP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Sicherheit</a:t>
            </a: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Beziehungen</a:t>
            </a:r>
          </a:p>
          <a:p>
            <a:pPr algn="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Einleiten</a:t>
            </a:r>
          </a:p>
          <a:p>
            <a:pPr>
              <a:lnSpc>
                <a:spcPct val="85000"/>
              </a:lnSpc>
            </a:pPr>
            <a:endParaRPr lang="de-DE" sz="15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31546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Treibend</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Resultate</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Maßnahmen</a:t>
            </a:r>
            <a:endParaRPr lang="de-DE" sz="1500" b="1" dirty="0">
              <a:solidFill>
                <a:schemeClr val="tx2"/>
              </a:solidFill>
            </a:endParaRP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Zuhören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316224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Expressiv</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Anerkennung</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Spontanität</a:t>
            </a: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Überprüfen</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7C5C-E289-4D55-A910-C4354FEC1C10}"/>
              </a:ext>
            </a:extLst>
          </p:cNvPr>
          <p:cNvSpPr>
            <a:spLocks noGrp="1"/>
          </p:cNvSpPr>
          <p:nvPr>
            <p:ph type="title"/>
          </p:nvPr>
        </p:nvSpPr>
        <p:spPr>
          <a:xfrm>
            <a:off x="390525" y="228600"/>
            <a:ext cx="3687763" cy="1995488"/>
          </a:xfrm>
        </p:spPr>
        <p:txBody>
          <a:bodyPr wrap="square">
            <a:noAutofit/>
          </a:bodyPr>
          <a:lstStyle/>
          <a:p>
            <a:r>
              <a:rPr lang="de-DE" dirty="0"/>
              <a:t>Anspannung und Produktivität</a:t>
            </a:r>
          </a:p>
        </p:txBody>
      </p:sp>
      <p:sp>
        <p:nvSpPr>
          <p:cNvPr id="3" name="Content Placeholder 2">
            <a:extLst>
              <a:ext uri="{FF2B5EF4-FFF2-40B4-BE49-F238E27FC236}">
                <a16:creationId xmlns:a16="http://schemas.microsoft.com/office/drawing/2014/main" id="{AC75A058-0C54-4747-AC70-15662BF2178F}"/>
              </a:ext>
            </a:extLst>
          </p:cNvPr>
          <p:cNvSpPr>
            <a:spLocks noGrp="1"/>
          </p:cNvSpPr>
          <p:nvPr>
            <p:ph idx="1"/>
          </p:nvPr>
        </p:nvSpPr>
        <p:spPr>
          <a:xfrm>
            <a:off x="4170363" y="196850"/>
            <a:ext cx="7793037" cy="5715000"/>
          </a:xfrm>
        </p:spPr>
        <p:txBody>
          <a:bodyPr wrap="square">
            <a:noAutofit/>
          </a:bodyPr>
          <a:lstStyle/>
          <a:p>
            <a:r>
              <a:rPr lang="de-DE" dirty="0"/>
              <a:t> </a:t>
            </a:r>
          </a:p>
        </p:txBody>
      </p:sp>
      <p:sp>
        <p:nvSpPr>
          <p:cNvPr id="4" name="Text Placeholder 3">
            <a:extLst>
              <a:ext uri="{FF2B5EF4-FFF2-40B4-BE49-F238E27FC236}">
                <a16:creationId xmlns:a16="http://schemas.microsoft.com/office/drawing/2014/main" id="{A592B69A-7A2D-4F4E-964A-E26450D646C3}"/>
              </a:ext>
            </a:extLst>
          </p:cNvPr>
          <p:cNvSpPr>
            <a:spLocks noGrp="1"/>
          </p:cNvSpPr>
          <p:nvPr>
            <p:ph type="body" sz="half" idx="2"/>
          </p:nvPr>
        </p:nvSpPr>
        <p:spPr>
          <a:xfrm>
            <a:off x="390525" y="2352675"/>
            <a:ext cx="3486962" cy="3590926"/>
          </a:xfrm>
        </p:spPr>
        <p:txBody>
          <a:bodyPr wrap="square">
            <a:noAutofit/>
          </a:bodyPr>
          <a:lstStyle/>
          <a:p>
            <a:r>
              <a:rPr lang="de-DE" sz="2200" dirty="0">
                <a:solidFill>
                  <a:schemeClr val="tx2"/>
                </a:solidFill>
              </a:rPr>
              <a:t>Anspannung – eine Kraft, die Aktivität anregt</a:t>
            </a:r>
          </a:p>
        </p:txBody>
      </p:sp>
      <p:sp>
        <p:nvSpPr>
          <p:cNvPr id="5" name="Footer Placeholder 4">
            <a:extLst>
              <a:ext uri="{FF2B5EF4-FFF2-40B4-BE49-F238E27FC236}">
                <a16:creationId xmlns:a16="http://schemas.microsoft.com/office/drawing/2014/main" id="{3DFD26A7-F4B6-4E2D-AC31-C7380B3B7B5B}"/>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3FFF5D7C-E918-43BB-94E0-1D771C6BCF30}"/>
              </a:ext>
            </a:extLst>
          </p:cNvPr>
          <p:cNvSpPr>
            <a:spLocks noGrp="1"/>
          </p:cNvSpPr>
          <p:nvPr>
            <p:ph type="sldNum" sz="quarter" idx="12"/>
          </p:nvPr>
        </p:nvSpPr>
        <p:spPr/>
        <p:txBody>
          <a:bodyPr wrap="square">
            <a:noAutofit/>
          </a:bodyPr>
          <a:lstStyle/>
          <a:p>
            <a:fld id="{1B1CF60C-C85D-47C0-8597-E3BF95F18FA3}" type="slidenum">
              <a:rPr lang="de-DE" smtClean="0"/>
              <a:t>23</a:t>
            </a:fld>
            <a:endParaRPr lang="de-DE" dirty="0"/>
          </a:p>
        </p:txBody>
      </p:sp>
      <p:sp>
        <p:nvSpPr>
          <p:cNvPr id="9" name="Rectangle 8">
            <a:extLst>
              <a:ext uri="{FF2B5EF4-FFF2-40B4-BE49-F238E27FC236}">
                <a16:creationId xmlns:a16="http://schemas.microsoft.com/office/drawing/2014/main" id="{4BC83F91-B741-4B38-99D6-C695E79C67AA}"/>
              </a:ext>
            </a:extLst>
          </p:cNvPr>
          <p:cNvSpPr/>
          <p:nvPr/>
        </p:nvSpPr>
        <p:spPr bwMode="gray">
          <a:xfrm>
            <a:off x="5162550" y="946150"/>
            <a:ext cx="5892800" cy="4051300"/>
          </a:xfrm>
          <a:prstGeom prst="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0" name="Isosceles Triangle 9">
            <a:extLst>
              <a:ext uri="{FF2B5EF4-FFF2-40B4-BE49-F238E27FC236}">
                <a16:creationId xmlns:a16="http://schemas.microsoft.com/office/drawing/2014/main" id="{0C3517EC-4AF0-449C-B4EB-5BD774998F9A}"/>
              </a:ext>
            </a:extLst>
          </p:cNvPr>
          <p:cNvSpPr/>
          <p:nvPr/>
        </p:nvSpPr>
        <p:spPr bwMode="gray">
          <a:xfrm>
            <a:off x="5162550" y="2051030"/>
            <a:ext cx="5892800" cy="2946419"/>
          </a:xfrm>
          <a:custGeom>
            <a:avLst/>
            <a:gdLst>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00 h 2946400"/>
              <a:gd name="connsiteX1" fmla="*/ 2946400 w 5892800"/>
              <a:gd name="connsiteY1" fmla="*/ 0 h 2946400"/>
              <a:gd name="connsiteX2" fmla="*/ 5892800 w 5892800"/>
              <a:gd name="connsiteY2" fmla="*/ 2946400 h 2946400"/>
              <a:gd name="connsiteX3" fmla="*/ 0 w 5892800"/>
              <a:gd name="connsiteY3" fmla="*/ 2946400 h 2946400"/>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 name="connsiteX0" fmla="*/ 0 w 5892800"/>
              <a:gd name="connsiteY0" fmla="*/ 2946419 h 2946419"/>
              <a:gd name="connsiteX1" fmla="*/ 2946400 w 5892800"/>
              <a:gd name="connsiteY1" fmla="*/ 19 h 2946419"/>
              <a:gd name="connsiteX2" fmla="*/ 5892800 w 5892800"/>
              <a:gd name="connsiteY2" fmla="*/ 2946419 h 2946419"/>
              <a:gd name="connsiteX3" fmla="*/ 0 w 5892800"/>
              <a:gd name="connsiteY3" fmla="*/ 2946419 h 2946419"/>
            </a:gdLst>
            <a:ahLst/>
            <a:cxnLst>
              <a:cxn ang="0">
                <a:pos x="connsiteX0" y="connsiteY0"/>
              </a:cxn>
              <a:cxn ang="0">
                <a:pos x="connsiteX1" y="connsiteY1"/>
              </a:cxn>
              <a:cxn ang="0">
                <a:pos x="connsiteX2" y="connsiteY2"/>
              </a:cxn>
              <a:cxn ang="0">
                <a:pos x="connsiteX3" y="connsiteY3"/>
              </a:cxn>
            </a:cxnLst>
            <a:rect l="l" t="t" r="r" b="b"/>
            <a:pathLst>
              <a:path w="5892800" h="2946419">
                <a:moveTo>
                  <a:pt x="0" y="2946419"/>
                </a:moveTo>
                <a:cubicBezTo>
                  <a:pt x="1972733" y="2802486"/>
                  <a:pt x="1049867" y="-8448"/>
                  <a:pt x="2946400" y="19"/>
                </a:cubicBezTo>
                <a:cubicBezTo>
                  <a:pt x="4830233" y="4252"/>
                  <a:pt x="3907367" y="2916786"/>
                  <a:pt x="5892800" y="2946419"/>
                </a:cubicBezTo>
                <a:lnTo>
                  <a:pt x="0" y="294641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0" name="TextBox 19">
            <a:extLst>
              <a:ext uri="{FF2B5EF4-FFF2-40B4-BE49-F238E27FC236}">
                <a16:creationId xmlns:a16="http://schemas.microsoft.com/office/drawing/2014/main" id="{A932641F-43CB-48D4-9644-CDE6EE8EB2F2}"/>
              </a:ext>
            </a:extLst>
          </p:cNvPr>
          <p:cNvSpPr txBox="1"/>
          <p:nvPr/>
        </p:nvSpPr>
        <p:spPr>
          <a:xfrm>
            <a:off x="4642024" y="899585"/>
            <a:ext cx="474489" cy="276999"/>
          </a:xfrm>
          <a:prstGeom prst="rect">
            <a:avLst/>
          </a:prstGeom>
          <a:noFill/>
        </p:spPr>
        <p:txBody>
          <a:bodyPr wrap="square" lIns="0" tIns="0" rIns="0" bIns="0">
            <a:noAutofit/>
          </a:bodyPr>
          <a:lstStyle/>
          <a:p>
            <a:pPr algn="r">
              <a:defRPr sz="1600">
                <a:solidFill>
                  <a:schemeClr val="accent6"/>
                </a:solidFill>
              </a:defRPr>
            </a:pPr>
            <a:r>
              <a:rPr lang="de-DE" dirty="0"/>
              <a:t>Hoch</a:t>
            </a:r>
          </a:p>
        </p:txBody>
      </p:sp>
      <p:sp>
        <p:nvSpPr>
          <p:cNvPr id="21" name="TextBox 20">
            <a:extLst>
              <a:ext uri="{FF2B5EF4-FFF2-40B4-BE49-F238E27FC236}">
                <a16:creationId xmlns:a16="http://schemas.microsoft.com/office/drawing/2014/main" id="{16B67EF8-D765-4AAB-BAC5-FE084725A99C}"/>
              </a:ext>
            </a:extLst>
          </p:cNvPr>
          <p:cNvSpPr txBox="1"/>
          <p:nvPr/>
        </p:nvSpPr>
        <p:spPr>
          <a:xfrm>
            <a:off x="4254500" y="4746189"/>
            <a:ext cx="862013" cy="246221"/>
          </a:xfrm>
          <a:prstGeom prst="rect">
            <a:avLst/>
          </a:prstGeom>
          <a:noFill/>
        </p:spPr>
        <p:txBody>
          <a:bodyPr wrap="square" lIns="0" tIns="0" rIns="0" bIns="0">
            <a:noAutofit/>
          </a:bodyPr>
          <a:lstStyle/>
          <a:p>
            <a:pPr algn="r">
              <a:defRPr sz="1600">
                <a:solidFill>
                  <a:schemeClr val="accent6"/>
                </a:solidFill>
              </a:defRPr>
            </a:pPr>
            <a:r>
              <a:rPr lang="de-DE" dirty="0"/>
              <a:t>Niedrig</a:t>
            </a:r>
          </a:p>
        </p:txBody>
      </p:sp>
      <p:sp>
        <p:nvSpPr>
          <p:cNvPr id="22" name="TextBox 21">
            <a:extLst>
              <a:ext uri="{FF2B5EF4-FFF2-40B4-BE49-F238E27FC236}">
                <a16:creationId xmlns:a16="http://schemas.microsoft.com/office/drawing/2014/main" id="{BD5C0D83-8144-4EF8-8929-A93657BC76FD}"/>
              </a:ext>
            </a:extLst>
          </p:cNvPr>
          <p:cNvSpPr txBox="1"/>
          <p:nvPr/>
        </p:nvSpPr>
        <p:spPr>
          <a:xfrm>
            <a:off x="5185205" y="5036046"/>
            <a:ext cx="798152" cy="246221"/>
          </a:xfrm>
          <a:prstGeom prst="rect">
            <a:avLst/>
          </a:prstGeom>
          <a:noFill/>
        </p:spPr>
        <p:txBody>
          <a:bodyPr wrap="square" lIns="0" tIns="0" rIns="0" bIns="0">
            <a:noAutofit/>
          </a:bodyPr>
          <a:lstStyle/>
          <a:p>
            <a:pPr>
              <a:defRPr sz="1600">
                <a:solidFill>
                  <a:schemeClr val="accent6"/>
                </a:solidFill>
              </a:defRPr>
            </a:pPr>
            <a:r>
              <a:rPr lang="de-DE" dirty="0"/>
              <a:t>Niedrig</a:t>
            </a:r>
          </a:p>
        </p:txBody>
      </p:sp>
      <p:sp>
        <p:nvSpPr>
          <p:cNvPr id="23" name="TextBox 22">
            <a:extLst>
              <a:ext uri="{FF2B5EF4-FFF2-40B4-BE49-F238E27FC236}">
                <a16:creationId xmlns:a16="http://schemas.microsoft.com/office/drawing/2014/main" id="{CC1D9F27-BAAD-44F9-B5DA-5D3C076033AC}"/>
              </a:ext>
            </a:extLst>
          </p:cNvPr>
          <p:cNvSpPr txBox="1"/>
          <p:nvPr/>
        </p:nvSpPr>
        <p:spPr>
          <a:xfrm>
            <a:off x="10544133" y="5036046"/>
            <a:ext cx="474489" cy="276999"/>
          </a:xfrm>
          <a:prstGeom prst="rect">
            <a:avLst/>
          </a:prstGeom>
          <a:noFill/>
        </p:spPr>
        <p:txBody>
          <a:bodyPr wrap="square" lIns="0" tIns="0" rIns="0" bIns="0">
            <a:noAutofit/>
          </a:bodyPr>
          <a:lstStyle/>
          <a:p>
            <a:pPr algn="r">
              <a:defRPr sz="1600">
                <a:solidFill>
                  <a:schemeClr val="accent6"/>
                </a:solidFill>
              </a:defRPr>
            </a:pPr>
            <a:r>
              <a:rPr lang="de-DE" dirty="0"/>
              <a:t>Hoch</a:t>
            </a:r>
          </a:p>
        </p:txBody>
      </p:sp>
      <p:cxnSp>
        <p:nvCxnSpPr>
          <p:cNvPr id="26" name="Straight Connector 25">
            <a:extLst>
              <a:ext uri="{FF2B5EF4-FFF2-40B4-BE49-F238E27FC236}">
                <a16:creationId xmlns:a16="http://schemas.microsoft.com/office/drawing/2014/main" id="{6BD51469-824A-4452-9F0D-4C58C255D441}"/>
              </a:ext>
            </a:extLst>
          </p:cNvPr>
          <p:cNvCxnSpPr>
            <a:cxnSpLocks/>
          </p:cNvCxnSpPr>
          <p:nvPr/>
        </p:nvCxnSpPr>
        <p:spPr>
          <a:xfrm>
            <a:off x="7105650" y="2352675"/>
            <a:ext cx="0" cy="265112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77303E2-E832-47F0-A28B-2A7D776B068E}"/>
              </a:ext>
            </a:extLst>
          </p:cNvPr>
          <p:cNvCxnSpPr>
            <a:cxnSpLocks/>
          </p:cNvCxnSpPr>
          <p:nvPr/>
        </p:nvCxnSpPr>
        <p:spPr>
          <a:xfrm>
            <a:off x="9074150" y="2224088"/>
            <a:ext cx="0" cy="2773361"/>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DE2DA09-5681-4D6E-92E8-D05BC1B53DA2}"/>
              </a:ext>
            </a:extLst>
          </p:cNvPr>
          <p:cNvSpPr txBox="1"/>
          <p:nvPr/>
        </p:nvSpPr>
        <p:spPr>
          <a:xfrm>
            <a:off x="5162550" y="5043864"/>
            <a:ext cx="5892797" cy="276999"/>
          </a:xfrm>
          <a:prstGeom prst="rect">
            <a:avLst/>
          </a:prstGeom>
          <a:noFill/>
        </p:spPr>
        <p:txBody>
          <a:bodyPr wrap="square" lIns="0" tIns="0" rIns="0" bIns="0">
            <a:noAutofit/>
          </a:bodyPr>
          <a:lstStyle/>
          <a:p>
            <a:pPr algn="ctr">
              <a:defRPr>
                <a:solidFill>
                  <a:schemeClr val="accent6"/>
                </a:solidFill>
              </a:defRPr>
            </a:pPr>
            <a:r>
              <a:rPr lang="de-DE"/>
              <a:t>Anspannung</a:t>
            </a:r>
            <a:endParaRPr lang="de-DE" dirty="0"/>
          </a:p>
        </p:txBody>
      </p:sp>
      <p:sp>
        <p:nvSpPr>
          <p:cNvPr id="29" name="TextBox 28">
            <a:extLst>
              <a:ext uri="{FF2B5EF4-FFF2-40B4-BE49-F238E27FC236}">
                <a16:creationId xmlns:a16="http://schemas.microsoft.com/office/drawing/2014/main" id="{41D58E4D-74BF-42EB-A515-94E13192C569}"/>
              </a:ext>
            </a:extLst>
          </p:cNvPr>
          <p:cNvSpPr txBox="1"/>
          <p:nvPr/>
        </p:nvSpPr>
        <p:spPr>
          <a:xfrm rot="16200000">
            <a:off x="4177121" y="2961094"/>
            <a:ext cx="1493838" cy="276999"/>
          </a:xfrm>
          <a:prstGeom prst="rect">
            <a:avLst/>
          </a:prstGeom>
          <a:noFill/>
        </p:spPr>
        <p:txBody>
          <a:bodyPr wrap="square" lIns="0" tIns="0" rIns="0" bIns="0">
            <a:noAutofit/>
          </a:bodyPr>
          <a:lstStyle/>
          <a:p>
            <a:pPr algn="ctr">
              <a:defRPr>
                <a:solidFill>
                  <a:schemeClr val="accent6"/>
                </a:solidFill>
              </a:defRPr>
            </a:pPr>
            <a:r>
              <a:rPr lang="de-DE" dirty="0"/>
              <a:t>Produktivität</a:t>
            </a:r>
          </a:p>
        </p:txBody>
      </p:sp>
      <p:sp>
        <p:nvSpPr>
          <p:cNvPr id="33" name="TextBox 32">
            <a:extLst>
              <a:ext uri="{FF2B5EF4-FFF2-40B4-BE49-F238E27FC236}">
                <a16:creationId xmlns:a16="http://schemas.microsoft.com/office/drawing/2014/main" id="{26EE768A-2115-48F8-95B6-ABEE29ACC6B7}"/>
              </a:ext>
            </a:extLst>
          </p:cNvPr>
          <p:cNvSpPr txBox="1"/>
          <p:nvPr/>
        </p:nvSpPr>
        <p:spPr>
          <a:xfrm>
            <a:off x="5340221" y="1207636"/>
            <a:ext cx="1482522" cy="392543"/>
          </a:xfrm>
          <a:prstGeom prst="rect">
            <a:avLst/>
          </a:prstGeom>
          <a:noFill/>
        </p:spPr>
        <p:txBody>
          <a:bodyPr wrap="square" lIns="0" tIns="0" rIns="0" bIns="0">
            <a:noAutofit/>
          </a:bodyPr>
          <a:lstStyle/>
          <a:p>
            <a:pPr>
              <a:lnSpc>
                <a:spcPct val="90000"/>
              </a:lnSpc>
              <a:defRPr sz="1500">
                <a:solidFill>
                  <a:schemeClr val="tx2"/>
                </a:solidFill>
              </a:defRPr>
            </a:pPr>
            <a:r>
              <a:rPr lang="de-DE" dirty="0">
                <a:latin typeface="Arial Black" panose="020B0A04020102020204" pitchFamily="34" charset="0"/>
              </a:rPr>
              <a:t>Niedrige </a:t>
            </a:r>
            <a:r>
              <a:rPr lang="de-DE" dirty="0"/>
              <a:t>Anspannung</a:t>
            </a:r>
            <a:br>
              <a:rPr lang="de-DE" sz="1500" dirty="0">
                <a:solidFill>
                  <a:schemeClr val="tx2"/>
                </a:solidFill>
              </a:rPr>
            </a:br>
            <a:r>
              <a:rPr lang="de-DE" b="1" dirty="0">
                <a:latin typeface="Arial Black" panose="020B0A04020102020204" pitchFamily="34" charset="0"/>
              </a:rPr>
              <a:t>Niedrige</a:t>
            </a:r>
            <a:r>
              <a:rPr lang="de-DE" b="1" dirty="0"/>
              <a:t> </a:t>
            </a:r>
            <a:r>
              <a:rPr lang="de-DE" dirty="0"/>
              <a:t>Produktivität</a:t>
            </a:r>
          </a:p>
        </p:txBody>
      </p:sp>
      <p:sp>
        <p:nvSpPr>
          <p:cNvPr id="34" name="TextBox 33">
            <a:extLst>
              <a:ext uri="{FF2B5EF4-FFF2-40B4-BE49-F238E27FC236}">
                <a16:creationId xmlns:a16="http://schemas.microsoft.com/office/drawing/2014/main" id="{ABD1B941-22E6-41CB-BDE8-C1C1B8B1C244}"/>
              </a:ext>
            </a:extLst>
          </p:cNvPr>
          <p:cNvSpPr txBox="1"/>
          <p:nvPr/>
        </p:nvSpPr>
        <p:spPr>
          <a:xfrm>
            <a:off x="6981776" y="1219211"/>
            <a:ext cx="2194482" cy="392415"/>
          </a:xfrm>
          <a:prstGeom prst="rect">
            <a:avLst/>
          </a:prstGeom>
          <a:noFill/>
        </p:spPr>
        <p:txBody>
          <a:bodyPr wrap="square" lIns="0" tIns="0" rIns="0" bIns="0">
            <a:noAutofit/>
          </a:bodyPr>
          <a:lstStyle/>
          <a:p>
            <a:pPr algn="ctr">
              <a:lnSpc>
                <a:spcPct val="90000"/>
              </a:lnSpc>
              <a:defRPr sz="1500">
                <a:solidFill>
                  <a:schemeClr val="tx2"/>
                </a:solidFill>
              </a:defRPr>
            </a:pPr>
            <a:r>
              <a:rPr lang="de-DE" dirty="0">
                <a:latin typeface="Arial Black" panose="020B0A04020102020204" pitchFamily="34" charset="0"/>
              </a:rPr>
              <a:t>Angemessene </a:t>
            </a:r>
            <a:r>
              <a:rPr lang="de-DE" dirty="0"/>
              <a:t>Anspannung und Produktivität</a:t>
            </a:r>
          </a:p>
        </p:txBody>
      </p:sp>
      <p:sp>
        <p:nvSpPr>
          <p:cNvPr id="35" name="TextBox 34">
            <a:extLst>
              <a:ext uri="{FF2B5EF4-FFF2-40B4-BE49-F238E27FC236}">
                <a16:creationId xmlns:a16="http://schemas.microsoft.com/office/drawing/2014/main" id="{36C59441-5C8A-4729-94B1-729933B50998}"/>
              </a:ext>
            </a:extLst>
          </p:cNvPr>
          <p:cNvSpPr txBox="1"/>
          <p:nvPr/>
        </p:nvSpPr>
        <p:spPr>
          <a:xfrm>
            <a:off x="9408998" y="1219211"/>
            <a:ext cx="1482522" cy="392543"/>
          </a:xfrm>
          <a:prstGeom prst="rect">
            <a:avLst/>
          </a:prstGeom>
          <a:noFill/>
        </p:spPr>
        <p:txBody>
          <a:bodyPr wrap="square" lIns="0" tIns="0" rIns="0" bIns="0">
            <a:noAutofit/>
          </a:bodyPr>
          <a:lstStyle/>
          <a:p>
            <a:pPr algn="r">
              <a:lnSpc>
                <a:spcPct val="90000"/>
              </a:lnSpc>
              <a:defRPr sz="1500">
                <a:solidFill>
                  <a:schemeClr val="tx2"/>
                </a:solidFill>
              </a:defRPr>
            </a:pPr>
            <a:r>
              <a:rPr lang="de-DE" dirty="0">
                <a:latin typeface="Arial Black" panose="020B0A04020102020204" pitchFamily="34" charset="0"/>
              </a:rPr>
              <a:t>Hoch </a:t>
            </a:r>
            <a:r>
              <a:rPr lang="de-DE" dirty="0"/>
              <a:t>Anspannung</a:t>
            </a:r>
            <a:br>
              <a:rPr lang="de-DE" sz="1500" dirty="0">
                <a:solidFill>
                  <a:schemeClr val="tx2"/>
                </a:solidFill>
              </a:rPr>
            </a:br>
            <a:r>
              <a:rPr lang="de-DE" dirty="0">
                <a:latin typeface="Arial Black" panose="020B0A04020102020204" pitchFamily="34" charset="0"/>
              </a:rPr>
              <a:t>Niedrige</a:t>
            </a:r>
            <a:r>
              <a:rPr lang="de-DE" dirty="0"/>
              <a:t> Produktivität</a:t>
            </a:r>
          </a:p>
        </p:txBody>
      </p:sp>
    </p:spTree>
    <p:extLst>
      <p:ext uri="{BB962C8B-B14F-4D97-AF65-F5344CB8AC3E}">
        <p14:creationId xmlns:p14="http://schemas.microsoft.com/office/powerpoint/2010/main" val="383343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4035830" cy="1995488"/>
          </a:xfrm>
        </p:spPr>
        <p:txBody>
          <a:bodyPr wrap="square">
            <a:noAutofit/>
          </a:bodyPr>
          <a:lstStyle/>
          <a:p>
            <a:r>
              <a:rPr lang="de-DE" dirty="0"/>
              <a:t>Sicherheitsverhalten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563980" y="336753"/>
            <a:ext cx="7406640" cy="5715000"/>
          </a:xfrm>
        </p:spPr>
        <p:txBody>
          <a:bodyPr wrap="square">
            <a:noAutofit/>
          </a:bodyPr>
          <a:lstStyle/>
          <a:p>
            <a:r>
              <a:rPr lang="de-DE" sz="2000"/>
              <a:t> </a:t>
            </a:r>
            <a:endParaRPr lang="de-DE" sz="2000"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de-DE" sz="2200" dirty="0">
                <a:solidFill>
                  <a:schemeClr val="tx2"/>
                </a:solidFill>
              </a:rPr>
              <a:t>Übertriebenes Verhalten, um Anspannung zu verringern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a:xfrm>
            <a:off x="228600" y="6402969"/>
            <a:ext cx="7924800" cy="282575"/>
          </a:xfrm>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24</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220056" y="513817"/>
            <a:ext cx="779303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220055" y="5532570"/>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23746" y="3012990"/>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613711" y="3007964"/>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93797" y="1560865"/>
            <a:ext cx="3055852" cy="1151467"/>
          </a:xfrm>
          <a:prstGeom prst="callout1">
            <a:avLst>
              <a:gd name="adj1" fmla="val 25084"/>
              <a:gd name="adj2" fmla="val 5615"/>
              <a:gd name="adj3" fmla="val 25641"/>
              <a:gd name="adj4" fmla="val 9971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Analytisch</a:t>
            </a:r>
            <a:br>
              <a:rPr lang="de-DE" sz="1600" dirty="0">
                <a:solidFill>
                  <a:schemeClr val="tx2"/>
                </a:solidFill>
                <a:latin typeface="Arial Black" panose="020B0A04020102020204" pitchFamily="34" charset="0"/>
              </a:rPr>
            </a:br>
            <a:endParaRPr lang="de-DE" sz="16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VERMEIDET: Zieht sich zurück, um persönliche Anspannung abzubauen</a:t>
            </a:r>
          </a:p>
          <a:p>
            <a:pPr algn="r">
              <a:lnSpc>
                <a:spcPct val="85000"/>
              </a:lnSpc>
              <a:defRPr sz="1600">
                <a:solidFill>
                  <a:schemeClr val="tx2"/>
                </a:solidFill>
              </a:defRPr>
            </a:pPr>
            <a:r>
              <a:rPr lang="de-DE" sz="1400" dirty="0"/>
              <a:t>  </a:t>
            </a:r>
          </a:p>
          <a:p>
            <a:pPr>
              <a:lnSpc>
                <a:spcPct val="85000"/>
              </a:lnSpc>
            </a:pPr>
            <a:endParaRPr lang="de-DE"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711513" y="816209"/>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842522" y="3959646"/>
            <a:ext cx="2807127" cy="1151467"/>
          </a:xfrm>
          <a:prstGeom prst="callout1">
            <a:avLst>
              <a:gd name="adj1" fmla="val 25513"/>
              <a:gd name="adj2" fmla="val -2974"/>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Rücksichtsvoll</a:t>
            </a:r>
          </a:p>
          <a:p>
            <a:pPr algn="r">
              <a:lnSpc>
                <a:spcPct val="85000"/>
              </a:lnSpc>
            </a:pPr>
            <a:endParaRPr lang="de-DE" sz="14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GIBT NACH: Zieht mit, um persönliche Anspannung abzubauen</a:t>
            </a:r>
          </a:p>
          <a:p>
            <a:pPr>
              <a:lnSpc>
                <a:spcPct val="85000"/>
              </a:lnSpc>
            </a:pPr>
            <a:endParaRPr lang="de-DE" sz="12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5989" y="1560865"/>
            <a:ext cx="3083365" cy="1151467"/>
          </a:xfrm>
          <a:prstGeom prst="callout1">
            <a:avLst>
              <a:gd name="adj1" fmla="val 25354"/>
              <a:gd name="adj2" fmla="val 390"/>
              <a:gd name="adj3" fmla="val 23841"/>
              <a:gd name="adj4" fmla="val 9492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Treibend</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defRPr>
            </a:pPr>
            <a:r>
              <a:rPr lang="de-DE" sz="1600" dirty="0"/>
              <a:t>AUTOKRATISCH: Übernimmt die Verantwortung für den Abbau persönlicher Anspannung</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5989" y="3959646"/>
            <a:ext cx="2834640" cy="1151467"/>
          </a:xfrm>
          <a:prstGeom prst="callout1">
            <a:avLst>
              <a:gd name="adj1" fmla="val 26000"/>
              <a:gd name="adj2" fmla="val 0"/>
              <a:gd name="adj3" fmla="val 25026"/>
              <a:gd name="adj4" fmla="val 10303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Expressiv</a:t>
            </a:r>
          </a:p>
          <a:p>
            <a:pPr>
              <a:lnSpc>
                <a:spcPct val="85000"/>
              </a:lnSpc>
            </a:pPr>
            <a:endParaRPr lang="de-DE" sz="1400" dirty="0">
              <a:solidFill>
                <a:schemeClr val="tx2"/>
              </a:solidFill>
              <a:latin typeface="Arial Black" panose="020B0A04020102020204" pitchFamily="34" charset="0"/>
            </a:endParaRPr>
          </a:p>
          <a:p>
            <a:pPr>
              <a:lnSpc>
                <a:spcPct val="85000"/>
              </a:lnSpc>
              <a:defRPr>
                <a:solidFill>
                  <a:schemeClr val="tx2"/>
                </a:solidFill>
              </a:defRPr>
            </a:pPr>
            <a:r>
              <a:rPr lang="de-DE" sz="1600" dirty="0"/>
              <a:t>GREIFT AN: Konfrontiert, um persönliche Anspannung abzubauen</a:t>
            </a:r>
          </a:p>
        </p:txBody>
      </p:sp>
    </p:spTree>
    <p:extLst>
      <p:ext uri="{BB962C8B-B14F-4D97-AF65-F5344CB8AC3E}">
        <p14:creationId xmlns:p14="http://schemas.microsoft.com/office/powerpoint/2010/main" val="3976941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3" y="228600"/>
            <a:ext cx="4293038" cy="1995488"/>
          </a:xfrm>
        </p:spPr>
        <p:txBody>
          <a:bodyPr wrap="square">
            <a:noAutofit/>
          </a:bodyPr>
          <a:lstStyle/>
          <a:p>
            <a:r>
              <a:rPr lang="de-DE" dirty="0"/>
              <a:t>Umgang mit dem</a:t>
            </a:r>
            <a:br>
              <a:rPr lang="de-DE" dirty="0"/>
            </a:br>
            <a:r>
              <a:rPr lang="de-DE" dirty="0"/>
              <a:t>Sicherheitsverhalten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557984" y="228601"/>
            <a:ext cx="7406640" cy="5715000"/>
          </a:xfrm>
        </p:spPr>
        <p:txBody>
          <a:bodyPr wrap="square">
            <a:noAutofit/>
          </a:bodyPr>
          <a:lstStyle/>
          <a:p>
            <a:r>
              <a:rPr lang="de-DE" sz="2000"/>
              <a:t> </a:t>
            </a:r>
            <a:endParaRPr lang="de-DE" sz="2000" dirty="0"/>
          </a:p>
        </p:txBody>
      </p:sp>
      <p:sp>
        <p:nvSpPr>
          <p:cNvPr id="9" name="Text Placeholder 8">
            <a:extLst>
              <a:ext uri="{FF2B5EF4-FFF2-40B4-BE49-F238E27FC236}">
                <a16:creationId xmlns:a16="http://schemas.microsoft.com/office/drawing/2014/main" id="{10C3D334-FC22-4642-A59A-52D306DC253F}"/>
              </a:ext>
            </a:extLst>
          </p:cNvPr>
          <p:cNvSpPr>
            <a:spLocks noGrp="1"/>
          </p:cNvSpPr>
          <p:nvPr>
            <p:ph type="body" sz="half" idx="2"/>
          </p:nvPr>
        </p:nvSpPr>
        <p:spPr>
          <a:xfrm>
            <a:off x="390523" y="2352675"/>
            <a:ext cx="3687765" cy="3590926"/>
          </a:xfrm>
        </p:spPr>
        <p:txBody>
          <a:bodyPr wrap="square">
            <a:noAutofit/>
          </a:bodyPr>
          <a:lstStyle/>
          <a:p>
            <a:r>
              <a:rPr lang="de-DE" sz="2200" dirty="0">
                <a:solidFill>
                  <a:schemeClr val="tx2"/>
                </a:solidFill>
              </a:rPr>
              <a:t>Übertriebenes Verhalten, um Anspannung zu verringern</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25</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220055" y="406332"/>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220055" y="5425085"/>
            <a:ext cx="7793037"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23746" y="290550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96293" y="2900479"/>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775633" y="1030410"/>
            <a:ext cx="2854352" cy="1151467"/>
          </a:xfrm>
          <a:prstGeom prst="callout1">
            <a:avLst>
              <a:gd name="adj1" fmla="val 26000"/>
              <a:gd name="adj2" fmla="val -283"/>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a:solidFill>
                  <a:schemeClr val="tx2"/>
                </a:solidFill>
                <a:latin typeface="Arial Black" panose="020B0A04020102020204" pitchFamily="34" charset="0"/>
              </a:defRPr>
            </a:pPr>
            <a:r>
              <a:rPr lang="de-DE" sz="1600" dirty="0"/>
              <a:t>Analytisch – vermeidend </a:t>
            </a:r>
            <a:br>
              <a:rPr lang="de-DE" sz="1600" dirty="0">
                <a:solidFill>
                  <a:schemeClr val="tx2"/>
                </a:solidFill>
                <a:latin typeface="Arial Black" panose="020B0A04020102020204" pitchFamily="34" charset="0"/>
              </a:rPr>
            </a:br>
            <a:endParaRPr lang="de-DE" sz="1600" dirty="0">
              <a:solidFill>
                <a:schemeClr val="tx2"/>
              </a:solidFill>
              <a:latin typeface="Arial Black" panose="020B0A04020102020204" pitchFamily="34" charset="0"/>
            </a:endParaRPr>
          </a:p>
          <a:p>
            <a:pPr algn="r">
              <a:lnSpc>
                <a:spcPct val="90000"/>
              </a:lnSpc>
              <a:defRPr sz="1600">
                <a:solidFill>
                  <a:schemeClr val="tx2"/>
                </a:solidFill>
              </a:defRPr>
            </a:pPr>
            <a:r>
              <a:rPr lang="de-DE" sz="1400" dirty="0"/>
              <a:t>Betonen Sie den Wert ihrer Fakten und Beiträge und bitten Sie darum, die jeweiligen Informationen objektiv und nüchtern mit Ihren Anforderungen zu vergleichen</a:t>
            </a:r>
          </a:p>
          <a:p>
            <a:pPr algn="r">
              <a:lnSpc>
                <a:spcPct val="90000"/>
              </a:lnSpc>
              <a:defRPr sz="1600">
                <a:solidFill>
                  <a:schemeClr val="tx2"/>
                </a:solidFill>
              </a:defRPr>
            </a:pPr>
            <a:r>
              <a:rPr lang="de-DE" sz="1400" dirty="0"/>
              <a:t> </a:t>
            </a:r>
          </a:p>
          <a:p>
            <a:pPr>
              <a:lnSpc>
                <a:spcPct val="90000"/>
              </a:lnSpc>
            </a:pPr>
            <a:endParaRPr lang="de-DE"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711513" y="708724"/>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775633" y="3659191"/>
            <a:ext cx="2854351" cy="1151467"/>
          </a:xfrm>
          <a:prstGeom prst="callout1">
            <a:avLst>
              <a:gd name="adj1" fmla="val 26756"/>
              <a:gd name="adj2" fmla="val -282"/>
              <a:gd name="adj3" fmla="val 26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0000"/>
              </a:lnSpc>
              <a:defRPr>
                <a:solidFill>
                  <a:schemeClr val="tx2"/>
                </a:solidFill>
                <a:latin typeface="Arial Black" panose="020B0A04020102020204" pitchFamily="34" charset="0"/>
              </a:defRPr>
            </a:pPr>
            <a:r>
              <a:rPr lang="de-DE" sz="1600" spc="-20" dirty="0"/>
              <a:t>Rücksichtsvoll – gibt nach </a:t>
            </a:r>
          </a:p>
          <a:p>
            <a:pPr algn="r">
              <a:lnSpc>
                <a:spcPct val="90000"/>
              </a:lnSpc>
            </a:pPr>
            <a:endParaRPr lang="de-DE" sz="1400" spc="-20" dirty="0">
              <a:solidFill>
                <a:schemeClr val="tx2"/>
              </a:solidFill>
              <a:latin typeface="Arial Black" panose="020B0A04020102020204" pitchFamily="34" charset="0"/>
            </a:endParaRPr>
          </a:p>
          <a:p>
            <a:pPr algn="r">
              <a:lnSpc>
                <a:spcPct val="90000"/>
              </a:lnSpc>
              <a:defRPr sz="1600">
                <a:solidFill>
                  <a:schemeClr val="tx2"/>
                </a:solidFill>
              </a:defRPr>
            </a:pPr>
            <a:r>
              <a:rPr lang="de-DE" sz="1400" dirty="0"/>
              <a:t>Ermutigen Sie die Person, sich sicher zu fühlen und sich wieder einzubringen; ermutigen Sie sie, ihre Meinung zu sagen</a:t>
            </a:r>
          </a:p>
          <a:p>
            <a:pPr>
              <a:lnSpc>
                <a:spcPct val="90000"/>
              </a:lnSpc>
            </a:pPr>
            <a:endParaRPr lang="de-DE" sz="12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608242" y="1030410"/>
            <a:ext cx="3083364" cy="1151467"/>
          </a:xfrm>
          <a:prstGeom prst="callout1">
            <a:avLst>
              <a:gd name="adj1" fmla="val 26000"/>
              <a:gd name="adj2" fmla="val 0"/>
              <a:gd name="adj3" fmla="val 26000"/>
              <a:gd name="adj4" fmla="val 10028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a:solidFill>
                  <a:schemeClr val="tx2"/>
                </a:solidFill>
                <a:latin typeface="Arial Black" panose="020B0A04020102020204" pitchFamily="34" charset="0"/>
              </a:defRPr>
            </a:pPr>
            <a:r>
              <a:rPr lang="de-DE" sz="1600" dirty="0"/>
              <a:t>Treibend – autokratisch </a:t>
            </a:r>
          </a:p>
          <a:p>
            <a:pPr>
              <a:lnSpc>
                <a:spcPct val="90000"/>
              </a:lnSpc>
            </a:pPr>
            <a:endParaRPr lang="de-DE" sz="1600" dirty="0">
              <a:solidFill>
                <a:schemeClr val="tx2"/>
              </a:solidFill>
              <a:latin typeface="Arial Black" panose="020B0A04020102020204" pitchFamily="34" charset="0"/>
            </a:endParaRPr>
          </a:p>
          <a:p>
            <a:pPr>
              <a:lnSpc>
                <a:spcPct val="90000"/>
              </a:lnSpc>
              <a:defRPr sz="1600">
                <a:solidFill>
                  <a:schemeClr val="tx2"/>
                </a:solidFill>
              </a:defRPr>
            </a:pPr>
            <a:r>
              <a:rPr lang="de-DE" sz="1400" dirty="0"/>
              <a:t>Erklären Sie nachdrücklich Ihr Engagement für die Ziele und zeigen Sie, wie Sie der Person helfen können, die angestrebten Ergebnisse zu erreichen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608242" y="3659191"/>
            <a:ext cx="3083364" cy="1151467"/>
          </a:xfrm>
          <a:prstGeom prst="callout1">
            <a:avLst>
              <a:gd name="adj1" fmla="val 26000"/>
              <a:gd name="adj2" fmla="val 0"/>
              <a:gd name="adj3" fmla="val 26000"/>
              <a:gd name="adj4" fmla="val 10056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0000"/>
              </a:lnSpc>
              <a:defRPr>
                <a:solidFill>
                  <a:schemeClr val="tx2"/>
                </a:solidFill>
                <a:latin typeface="Arial Black" panose="020B0A04020102020204" pitchFamily="34" charset="0"/>
              </a:defRPr>
            </a:pPr>
            <a:r>
              <a:rPr lang="de-DE" sz="1600" dirty="0"/>
              <a:t>Expressiv – greift an </a:t>
            </a:r>
          </a:p>
          <a:p>
            <a:pPr>
              <a:lnSpc>
                <a:spcPct val="90000"/>
              </a:lnSpc>
            </a:pPr>
            <a:endParaRPr lang="de-DE" sz="1400" dirty="0">
              <a:solidFill>
                <a:schemeClr val="tx2"/>
              </a:solidFill>
              <a:latin typeface="Arial Black" panose="020B0A04020102020204" pitchFamily="34" charset="0"/>
            </a:endParaRPr>
          </a:p>
          <a:p>
            <a:pPr>
              <a:lnSpc>
                <a:spcPct val="90000"/>
              </a:lnSpc>
              <a:defRPr sz="1600">
                <a:solidFill>
                  <a:schemeClr val="tx2"/>
                </a:solidFill>
              </a:defRPr>
            </a:pPr>
            <a:r>
              <a:rPr lang="de-DE" sz="1400" dirty="0"/>
              <a:t>Erlauben Sie der Person, sich über Ärger Luft zu machen, und erkennen Sie ihre Beiträge an, während Sie das Gespräch auf Maßnahmen lenken, die ihr und dem Team zugutekommen</a:t>
            </a:r>
          </a:p>
        </p:txBody>
      </p:sp>
    </p:spTree>
    <p:extLst>
      <p:ext uri="{BB962C8B-B14F-4D97-AF65-F5344CB8AC3E}">
        <p14:creationId xmlns:p14="http://schemas.microsoft.com/office/powerpoint/2010/main" val="1595456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3">
                                            <p:txEl>
                                              <p:pRg st="2" end="2"/>
                                            </p:txEl>
                                          </p:spTgt>
                                        </p:tgtEl>
                                        <p:attrNameLst>
                                          <p:attrName>style.opacity</p:attrName>
                                        </p:attrNameLst>
                                      </p:cBhvr>
                                      <p:to>
                                        <p:strVal val="0.25"/>
                                      </p:to>
                                    </p:set>
                                    <p:animEffect filter="image" prLst="opacity: 0.25">
                                      <p:cBhvr rctx="IE">
                                        <p:cTn id="10" dur="indefinite"/>
                                        <p:tgtEl>
                                          <p:spTgt spid="33">
                                            <p:txEl>
                                              <p:pRg st="2" end="2"/>
                                            </p:txEl>
                                          </p:spTgt>
                                        </p:tgtEl>
                                      </p:cBhvr>
                                    </p:animEffect>
                                  </p:childTnLst>
                                </p:cTn>
                              </p:par>
                              <p:par>
                                <p:cTn id="11" presetID="9" presetClass="emph" presetSubtype="0" nodeType="withEffect">
                                  <p:stCondLst>
                                    <p:cond delay="0"/>
                                  </p:stCondLst>
                                  <p:childTnLst>
                                    <p:set>
                                      <p:cBhvr>
                                        <p:cTn id="12" dur="indefinite"/>
                                        <p:tgtEl>
                                          <p:spTgt spid="31">
                                            <p:txEl>
                                              <p:pRg st="2" end="2"/>
                                            </p:txEl>
                                          </p:spTgt>
                                        </p:tgtEl>
                                        <p:attrNameLst>
                                          <p:attrName>style.opacity</p:attrName>
                                        </p:attrNameLst>
                                      </p:cBhvr>
                                      <p:to>
                                        <p:strVal val="0.25"/>
                                      </p:to>
                                    </p:set>
                                    <p:animEffect filter="image" prLst="opacity: 0.25">
                                      <p:cBhvr rctx="IE">
                                        <p:cTn id="13" dur="indefinite"/>
                                        <p:tgtEl>
                                          <p:spTgt spid="31">
                                            <p:txEl>
                                              <p:pRg st="2" end="2"/>
                                            </p:txEl>
                                          </p:spTgt>
                                        </p:tgtEl>
                                      </p:cBhvr>
                                    </p:animEffect>
                                  </p:childTnLst>
                                </p:cTn>
                              </p:par>
                              <p:par>
                                <p:cTn id="14" presetID="9" presetClass="emph" presetSubtype="0" nodeType="withEffect">
                                  <p:stCondLst>
                                    <p:cond delay="0"/>
                                  </p:stCondLst>
                                  <p:childTnLst>
                                    <p:set>
                                      <p:cBhvr>
                                        <p:cTn id="15" dur="indefinite"/>
                                        <p:tgtEl>
                                          <p:spTgt spid="18">
                                            <p:txEl>
                                              <p:pRg st="1" end="1"/>
                                            </p:txEl>
                                          </p:spTgt>
                                        </p:tgtEl>
                                        <p:attrNameLst>
                                          <p:attrName>style.opacity</p:attrName>
                                        </p:attrNameLst>
                                      </p:cBhvr>
                                      <p:to>
                                        <p:strVal val="0.25"/>
                                      </p:to>
                                    </p:set>
                                    <p:animEffect filter="image" prLst="opacity: 0.25">
                                      <p:cBhvr rctx="IE">
                                        <p:cTn id="16" dur="indefinite"/>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2">
                                            <p:txEl>
                                              <p:pRg st="2" end="2"/>
                                            </p:txEl>
                                          </p:spTgt>
                                        </p:tgtEl>
                                        <p:attrNameLst>
                                          <p:attrName>style.opacity</p:attrName>
                                        </p:attrNameLst>
                                      </p:cBhvr>
                                      <p:to>
                                        <p:strVal val="1"/>
                                      </p:to>
                                    </p:set>
                                    <p:animEffect filter="image" prLst="opacity: 1">
                                      <p:cBhvr rctx="IE">
                                        <p:cTn id="21" dur="indefinite"/>
                                        <p:tgtEl>
                                          <p:spTgt spid="3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nodeType="clickEffect">
                                  <p:stCondLst>
                                    <p:cond delay="0"/>
                                  </p:stCondLst>
                                  <p:childTnLst>
                                    <p:set>
                                      <p:cBhvr>
                                        <p:cTn id="25" dur="indefinite"/>
                                        <p:tgtEl>
                                          <p:spTgt spid="33">
                                            <p:txEl>
                                              <p:pRg st="2" end="2"/>
                                            </p:txEl>
                                          </p:spTgt>
                                        </p:tgtEl>
                                        <p:attrNameLst>
                                          <p:attrName>style.opacity</p:attrName>
                                        </p:attrNameLst>
                                      </p:cBhvr>
                                      <p:to>
                                        <p:strVal val="1"/>
                                      </p:to>
                                    </p:set>
                                    <p:animEffect filter="image" prLst="opacity: 1">
                                      <p:cBhvr rctx="IE">
                                        <p:cTn id="26" dur="indefinite"/>
                                        <p:tgtEl>
                                          <p:spTgt spid="3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nodeType="clickEffect">
                                  <p:stCondLst>
                                    <p:cond delay="0"/>
                                  </p:stCondLst>
                                  <p:childTnLst>
                                    <p:set>
                                      <p:cBhvr>
                                        <p:cTn id="30" dur="indefinite"/>
                                        <p:tgtEl>
                                          <p:spTgt spid="31">
                                            <p:txEl>
                                              <p:pRg st="2" end="2"/>
                                            </p:txEl>
                                          </p:spTgt>
                                        </p:tgtEl>
                                        <p:attrNameLst>
                                          <p:attrName>style.opacity</p:attrName>
                                        </p:attrNameLst>
                                      </p:cBhvr>
                                      <p:to>
                                        <p:strVal val="1"/>
                                      </p:to>
                                    </p:set>
                                    <p:animEffect filter="image" prLst="opacity: 1">
                                      <p:cBhvr rctx="IE">
                                        <p:cTn id="31" dur="indefinite"/>
                                        <p:tgtEl>
                                          <p:spTgt spid="3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18">
                                            <p:txEl>
                                              <p:pRg st="1" end="1"/>
                                            </p:txEl>
                                          </p:spTgt>
                                        </p:tgtEl>
                                        <p:attrNameLst>
                                          <p:attrName>style.opacity</p:attrName>
                                        </p:attrNameLst>
                                      </p:cBhvr>
                                      <p:to>
                                        <p:strVal val="1"/>
                                      </p:to>
                                    </p:set>
                                    <p:animEffect filter="image" prLst="opacity: 1">
                                      <p:cBhvr rctx="IE">
                                        <p:cTn id="36" dur="indefinite"/>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06399" y="665923"/>
            <a:ext cx="3817347" cy="1995488"/>
          </a:xfrm>
        </p:spPr>
        <p:txBody>
          <a:bodyPr wrap="square">
            <a:noAutofit/>
          </a:bodyPr>
          <a:lstStyle/>
          <a:p>
            <a:r>
              <a:rPr lang="de-DE" dirty="0"/>
              <a:t>Potenziell</a:t>
            </a:r>
            <a:br>
              <a:rPr lang="de-DE" dirty="0"/>
            </a:br>
            <a:r>
              <a:rPr lang="de-DE" dirty="0"/>
              <a:t>toxische Beziehungen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557986" y="228601"/>
            <a:ext cx="7406640" cy="5715000"/>
          </a:xfrm>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26</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918644"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918644"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23746"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a:t>Fragend</a:t>
            </a:r>
            <a:endParaRPr lang="de-DE" sz="16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613711"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150086"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Analytisch</a:t>
            </a:r>
            <a:br>
              <a:rPr lang="de-DE" sz="1600" dirty="0">
                <a:solidFill>
                  <a:schemeClr val="tx2"/>
                </a:solidFill>
                <a:latin typeface="Arial Black" panose="020B0A04020102020204" pitchFamily="34" charset="0"/>
              </a:rPr>
            </a:br>
            <a:endParaRPr lang="de-DE" sz="16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Langsameres Tempo</a:t>
            </a:r>
          </a:p>
          <a:p>
            <a:pPr algn="r">
              <a:lnSpc>
                <a:spcPct val="85000"/>
              </a:lnSpc>
              <a:defRPr>
                <a:solidFill>
                  <a:schemeClr val="tx2"/>
                </a:solidFill>
              </a:defRPr>
            </a:pPr>
            <a:r>
              <a:rPr lang="de-DE" sz="1600" dirty="0"/>
              <a:t>Fokus auf Details</a:t>
            </a:r>
          </a:p>
          <a:p>
            <a:pPr algn="r">
              <a:lnSpc>
                <a:spcPct val="85000"/>
              </a:lnSpc>
              <a:defRPr>
                <a:solidFill>
                  <a:schemeClr val="tx2"/>
                </a:solidFill>
              </a:defRPr>
            </a:pPr>
            <a:r>
              <a:rPr lang="de-DE" sz="1600" dirty="0"/>
              <a:t>Seriöser und formeller Ansatz</a:t>
            </a:r>
          </a:p>
          <a:p>
            <a:pPr algn="r">
              <a:lnSpc>
                <a:spcPct val="85000"/>
              </a:lnSpc>
              <a:defRPr sz="1600">
                <a:solidFill>
                  <a:schemeClr val="tx2"/>
                </a:solidFill>
              </a:defRPr>
            </a:pPr>
            <a:r>
              <a:rPr lang="de-DE" sz="1400" dirty="0"/>
              <a:t> </a:t>
            </a:r>
          </a:p>
          <a:p>
            <a:pPr>
              <a:lnSpc>
                <a:spcPct val="85000"/>
              </a:lnSpc>
            </a:pPr>
            <a:endParaRPr lang="de-DE" sz="12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711513"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150086" y="3598822"/>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600" dirty="0"/>
              <a:t>Rücksichtsvoll</a:t>
            </a:r>
          </a:p>
          <a:p>
            <a:pPr algn="r">
              <a:lnSpc>
                <a:spcPct val="85000"/>
              </a:lnSpc>
            </a:pPr>
            <a:endParaRPr lang="de-DE" sz="1600" dirty="0">
              <a:solidFill>
                <a:schemeClr val="tx2"/>
              </a:solidFill>
              <a:latin typeface="Arial Black" panose="020B0A04020102020204" pitchFamily="34" charset="0"/>
            </a:endParaRPr>
          </a:p>
          <a:p>
            <a:pPr algn="r">
              <a:lnSpc>
                <a:spcPct val="85000"/>
              </a:lnSpc>
              <a:defRPr>
                <a:solidFill>
                  <a:schemeClr val="tx2"/>
                </a:solidFill>
              </a:defRPr>
            </a:pPr>
            <a:r>
              <a:rPr lang="de-DE" sz="1600" dirty="0"/>
              <a:t>Langsameres Tempo</a:t>
            </a:r>
          </a:p>
          <a:p>
            <a:pPr algn="r">
              <a:lnSpc>
                <a:spcPct val="85000"/>
              </a:lnSpc>
              <a:defRPr>
                <a:solidFill>
                  <a:schemeClr val="tx2"/>
                </a:solidFill>
              </a:defRPr>
            </a:pPr>
            <a:r>
              <a:rPr lang="de-DE" sz="1600" dirty="0"/>
              <a:t>Fokus auf Beziehung</a:t>
            </a:r>
          </a:p>
          <a:p>
            <a:pPr algn="r">
              <a:lnSpc>
                <a:spcPct val="85000"/>
              </a:lnSpc>
              <a:defRPr>
                <a:solidFill>
                  <a:schemeClr val="tx2"/>
                </a:solidFill>
              </a:defRPr>
            </a:pPr>
            <a:r>
              <a:rPr lang="de-DE" sz="1600" dirty="0"/>
              <a:t>Zwangloser und informeller Ansatz</a:t>
            </a:r>
          </a:p>
          <a:p>
            <a:pPr>
              <a:lnSpc>
                <a:spcPct val="85000"/>
              </a:lnSpc>
            </a:pPr>
            <a:endParaRPr lang="de-DE" sz="12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55988" y="1352344"/>
            <a:ext cx="271183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Treibend</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defRPr>
            </a:pPr>
            <a:r>
              <a:rPr lang="de-DE" sz="1600" dirty="0"/>
              <a:t>Schnelleres Tempo</a:t>
            </a:r>
          </a:p>
          <a:p>
            <a:pPr>
              <a:lnSpc>
                <a:spcPct val="85000"/>
              </a:lnSpc>
              <a:defRPr>
                <a:solidFill>
                  <a:schemeClr val="tx2"/>
                </a:solidFill>
              </a:defRPr>
            </a:pPr>
            <a:r>
              <a:rPr lang="de-DE" sz="1600" dirty="0"/>
              <a:t>Fokus auf dem Ziel</a:t>
            </a:r>
          </a:p>
          <a:p>
            <a:pPr>
              <a:lnSpc>
                <a:spcPct val="85000"/>
              </a:lnSpc>
              <a:defRPr>
                <a:solidFill>
                  <a:schemeClr val="tx2"/>
                </a:solidFill>
              </a:defRPr>
            </a:pPr>
            <a:r>
              <a:rPr lang="de-DE" sz="1600" dirty="0"/>
              <a:t>Seriöser und formeller Ansatz</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55989" y="3608761"/>
            <a:ext cx="27118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600" dirty="0"/>
              <a:t>Expressiv</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defRPr>
            </a:pPr>
            <a:r>
              <a:rPr lang="de-DE" sz="1600" dirty="0"/>
              <a:t>Schnelleres Tempo</a:t>
            </a:r>
          </a:p>
          <a:p>
            <a:pPr>
              <a:lnSpc>
                <a:spcPct val="85000"/>
              </a:lnSpc>
              <a:defRPr>
                <a:solidFill>
                  <a:schemeClr val="tx2"/>
                </a:solidFill>
              </a:defRPr>
            </a:pPr>
            <a:r>
              <a:rPr lang="de-DE" sz="1600" dirty="0"/>
              <a:t>Fokus auf Allgemeinheiten</a:t>
            </a:r>
          </a:p>
          <a:p>
            <a:pPr>
              <a:lnSpc>
                <a:spcPct val="85000"/>
              </a:lnSpc>
              <a:defRPr>
                <a:solidFill>
                  <a:schemeClr val="tx2"/>
                </a:solidFill>
              </a:defRPr>
            </a:pPr>
            <a:r>
              <a:rPr lang="de-DE" sz="1600" dirty="0"/>
              <a:t>Zwangloser und informeller Ansatz</a:t>
            </a:r>
          </a:p>
        </p:txBody>
      </p:sp>
    </p:spTree>
    <p:extLst>
      <p:ext uri="{BB962C8B-B14F-4D97-AF65-F5344CB8AC3E}">
        <p14:creationId xmlns:p14="http://schemas.microsoft.com/office/powerpoint/2010/main" val="11170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de-DE" dirty="0">
                <a:solidFill>
                  <a:schemeClr val="accent2"/>
                </a:solidFill>
              </a:rPr>
              <a:t>Wichtige Erinnerung</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spcBef>
                <a:spcPct val="0"/>
              </a:spcBef>
              <a:spcAft>
                <a:spcPts val="1200"/>
              </a:spcAft>
            </a:pPr>
            <a:endParaRPr lang="de-DE" sz="240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de-DE"/>
              <a:t>Es gibt keinen „besten“ Stil.</a:t>
            </a:r>
          </a:p>
          <a:p>
            <a:pPr>
              <a:spcBef>
                <a:spcPct val="0"/>
              </a:spcBef>
              <a:spcAft>
                <a:spcPts val="1200"/>
              </a:spcAft>
              <a:defRPr sz="2400">
                <a:ea typeface="ヒラギノ角ゴ Pro W3" panose="020B0300000000000000" pitchFamily="6" charset="-128"/>
              </a:defRPr>
            </a:pPr>
            <a:r>
              <a:rPr lang="de-DE"/>
              <a:t>Stil </a:t>
            </a:r>
            <a:r>
              <a:rPr lang="de-DE">
                <a:cs typeface="Times New Roman" panose="02020603050405020304" pitchFamily="18" charset="0"/>
              </a:rPr>
              <a:t>ist nicht gleich Persönlichkeit.</a:t>
            </a:r>
          </a:p>
          <a:p>
            <a:pPr>
              <a:spcBef>
                <a:spcPct val="0"/>
              </a:spcBef>
              <a:spcAft>
                <a:spcPts val="1200"/>
              </a:spcAft>
              <a:defRPr sz="2400">
                <a:ea typeface="ヒラギノ角ゴ Pro W3" pitchFamily="4" charset="-128"/>
                <a:cs typeface="ヒラギノ角ゴ Pro W3" pitchFamily="4" charset="-128"/>
              </a:defRPr>
            </a:pPr>
            <a:r>
              <a:rPr lang="de-DE"/>
              <a:t>Ihr Stil ist ein Motiv in Ihrem Verhalten.</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de-DE"/>
              <a:t>Für Ihren Stil gibt es Wachstumsmaßnahmen. </a:t>
            </a:r>
          </a:p>
          <a:p>
            <a:pPr>
              <a:spcBef>
                <a:spcPct val="0"/>
              </a:spcBef>
              <a:spcAft>
                <a:spcPts val="1200"/>
              </a:spcAft>
              <a:defRPr sz="2400">
                <a:ea typeface="ヒラギノ角ゴ Pro W3" pitchFamily="4" charset="-128"/>
                <a:cs typeface="ヒラギノ角ゴ Pro W3" pitchFamily="4" charset="-128"/>
              </a:defRPr>
            </a:pPr>
            <a:r>
              <a:rPr lang="de-DE"/>
              <a:t>Ihre Herausforderung: Ergreifen Sie die Initiative, um wirksame Beziehungen zu Ihren Kunden aufzubauen und zu pflegen.</a:t>
            </a:r>
          </a:p>
          <a:p>
            <a:pPr>
              <a:spcBef>
                <a:spcPct val="0"/>
              </a:spcBef>
              <a:spcAft>
                <a:spcPts val="1200"/>
              </a:spcAft>
            </a:pPr>
            <a:endParaRPr lang="de-DE"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de-DE" smtClean="0"/>
              <a:t>27</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18520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de-DE" dirty="0">
                <a:solidFill>
                  <a:schemeClr val="accent2"/>
                </a:solidFill>
              </a:rPr>
              <a:t>Anpassungsfähigkeit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de-DE" smtClean="0"/>
              <a:t>28</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684227"/>
            <a:ext cx="7487019" cy="1588707"/>
          </a:xfrm>
        </p:spPr>
        <p:txBody>
          <a:bodyPr wrap="square"/>
          <a:lstStyle/>
          <a:p>
            <a:r>
              <a:rPr lang="de-DE" dirty="0">
                <a:solidFill>
                  <a:schemeClr val="accent2"/>
                </a:solidFill>
              </a:rPr>
              <a:t>Anpassungsfähigkeit bedeutet, wie gut Sie sich an die Stil-Bedürfnisse anderer anpassen</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de-DE" smtClean="0"/>
              <a:t>29</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D80115A-64E4-AE49-864B-B7BD54A0C854}"/>
              </a:ext>
            </a:extLst>
          </p:cNvPr>
          <p:cNvSpPr/>
          <p:nvPr/>
        </p:nvSpPr>
        <p:spPr bwMode="gray">
          <a:xfrm>
            <a:off x="956342" y="3230170"/>
            <a:ext cx="6711043"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 name="Slide Number Placeholder 3">
            <a:extLst>
              <a:ext uri="{FF2B5EF4-FFF2-40B4-BE49-F238E27FC236}">
                <a16:creationId xmlns:a16="http://schemas.microsoft.com/office/drawing/2014/main" id="{DB9AD781-C11C-418A-A164-50C6D8A04684}"/>
              </a:ext>
            </a:extLst>
          </p:cNvPr>
          <p:cNvSpPr>
            <a:spLocks noGrp="1"/>
          </p:cNvSpPr>
          <p:nvPr>
            <p:ph type="sldNum" sz="quarter" idx="12"/>
          </p:nvPr>
        </p:nvSpPr>
        <p:spPr/>
        <p:txBody>
          <a:bodyPr wrap="square">
            <a:noAutofit/>
          </a:bodyPr>
          <a:lstStyle/>
          <a:p>
            <a:fld id="{1B1CF60C-C85D-47C0-8597-E3BF95F18FA3}" type="slidenum">
              <a:rPr lang="de-DE" smtClean="0"/>
              <a:t>3</a:t>
            </a:fld>
            <a:endParaRPr lang="de-DE" dirty="0"/>
          </a:p>
        </p:txBody>
      </p:sp>
      <p:sp>
        <p:nvSpPr>
          <p:cNvPr id="5" name="Footer Placeholder 4">
            <a:extLst>
              <a:ext uri="{FF2B5EF4-FFF2-40B4-BE49-F238E27FC236}">
                <a16:creationId xmlns:a16="http://schemas.microsoft.com/office/drawing/2014/main" id="{AEA59267-D5D3-4816-B978-F9AD53E1921C}"/>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7" name="TextBox 6">
            <a:extLst>
              <a:ext uri="{FF2B5EF4-FFF2-40B4-BE49-F238E27FC236}">
                <a16:creationId xmlns:a16="http://schemas.microsoft.com/office/drawing/2014/main" id="{7BCC432B-8C73-0B49-97F3-DD72A068B0C6}"/>
              </a:ext>
            </a:extLst>
          </p:cNvPr>
          <p:cNvSpPr txBox="1"/>
          <p:nvPr/>
        </p:nvSpPr>
        <p:spPr>
          <a:xfrm>
            <a:off x="158451" y="1788526"/>
            <a:ext cx="8389858"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dirty="0"/>
              <a:t>SOCIAL STYLE &amp; ANPASSUNGSFÄHIGKEIT</a:t>
            </a:r>
          </a:p>
        </p:txBody>
      </p:sp>
      <p:sp>
        <p:nvSpPr>
          <p:cNvPr id="8" name="TextBox 7">
            <a:extLst>
              <a:ext uri="{FF2B5EF4-FFF2-40B4-BE49-F238E27FC236}">
                <a16:creationId xmlns:a16="http://schemas.microsoft.com/office/drawing/2014/main" id="{3C7B7E98-95E6-E540-9858-A905C27BB582}"/>
              </a:ext>
            </a:extLst>
          </p:cNvPr>
          <p:cNvSpPr txBox="1"/>
          <p:nvPr/>
        </p:nvSpPr>
        <p:spPr>
          <a:xfrm>
            <a:off x="775856" y="2269596"/>
            <a:ext cx="7155049"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dirty="0"/>
              <a:t>EIN SCHLÜSSELELEMENT DER VERTRIEBSLEISTUNG</a:t>
            </a:r>
          </a:p>
        </p:txBody>
      </p:sp>
      <p:sp>
        <p:nvSpPr>
          <p:cNvPr id="9" name="TextBox 8">
            <a:extLst>
              <a:ext uri="{FF2B5EF4-FFF2-40B4-BE49-F238E27FC236}">
                <a16:creationId xmlns:a16="http://schemas.microsoft.com/office/drawing/2014/main" id="{5C5E9D39-6170-D14A-AB3E-2C9753D3B08E}"/>
              </a:ext>
            </a:extLst>
          </p:cNvPr>
          <p:cNvSpPr txBox="1"/>
          <p:nvPr/>
        </p:nvSpPr>
        <p:spPr>
          <a:xfrm>
            <a:off x="1414518" y="2681606"/>
            <a:ext cx="5877724"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Als Ergebnis des SOCIAL STYLE- und Anpassungsfähigkeitstrainings berichten Vertriebsfachleute Folgendes: </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3F447C74-E68E-CF4D-9465-BC277BEF22CD}"/>
              </a:ext>
            </a:extLst>
          </p:cNvPr>
          <p:cNvSpPr txBox="1"/>
          <p:nvPr/>
        </p:nvSpPr>
        <p:spPr>
          <a:xfrm>
            <a:off x="1571988" y="341968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92 %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DD60E68-A488-0A44-AC43-FD5A73F9931D}"/>
              </a:ext>
            </a:extLst>
          </p:cNvPr>
          <p:cNvSpPr txBox="1"/>
          <p:nvPr/>
        </p:nvSpPr>
        <p:spPr>
          <a:xfrm>
            <a:off x="3693494" y="3425060"/>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a:t>87 %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DB1A053-AEBD-7748-9F13-904A27842461}"/>
              </a:ext>
            </a:extLst>
          </p:cNvPr>
          <p:cNvSpPr txBox="1"/>
          <p:nvPr/>
        </p:nvSpPr>
        <p:spPr>
          <a:xfrm>
            <a:off x="5879735" y="341384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a:t>58 %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BBC67FA-6CCA-1D47-9661-8B087252B2C1}"/>
              </a:ext>
            </a:extLst>
          </p:cNvPr>
          <p:cNvSpPr txBox="1"/>
          <p:nvPr/>
        </p:nvSpPr>
        <p:spPr>
          <a:xfrm>
            <a:off x="1087079" y="4335000"/>
            <a:ext cx="2158168"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POSITIVERE KUNDENBEZIEHUNGEN</a:t>
            </a:r>
          </a:p>
        </p:txBody>
      </p:sp>
      <p:sp>
        <p:nvSpPr>
          <p:cNvPr id="14" name="TextBox 13">
            <a:extLst>
              <a:ext uri="{FF2B5EF4-FFF2-40B4-BE49-F238E27FC236}">
                <a16:creationId xmlns:a16="http://schemas.microsoft.com/office/drawing/2014/main" id="{3D66E105-83E5-0242-AFC0-C4B3C42AB309}"/>
              </a:ext>
            </a:extLst>
          </p:cNvPr>
          <p:cNvSpPr txBox="1"/>
          <p:nvPr/>
        </p:nvSpPr>
        <p:spPr>
          <a:xfrm>
            <a:off x="3386744" y="4346148"/>
            <a:ext cx="1801851"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KUNDEN ZU BEEINFLUSSEN ODER ZU ÜBERZEUGEN</a:t>
            </a:r>
          </a:p>
        </p:txBody>
      </p:sp>
      <p:sp>
        <p:nvSpPr>
          <p:cNvPr id="15" name="TextBox 14">
            <a:extLst>
              <a:ext uri="{FF2B5EF4-FFF2-40B4-BE49-F238E27FC236}">
                <a16:creationId xmlns:a16="http://schemas.microsoft.com/office/drawing/2014/main" id="{824388B2-92DB-E743-A3C7-6FA981159491}"/>
              </a:ext>
            </a:extLst>
          </p:cNvPr>
          <p:cNvSpPr txBox="1"/>
          <p:nvPr/>
        </p:nvSpPr>
        <p:spPr>
          <a:xfrm>
            <a:off x="5365714" y="4328773"/>
            <a:ext cx="2216392"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VERKAUFSABSCHLÜSSE, DIE SONST VIELLEICHT NICHT ZUSTANDE GEKOMMEN WÄREN</a:t>
            </a:r>
          </a:p>
        </p:txBody>
      </p:sp>
      <p:sp>
        <p:nvSpPr>
          <p:cNvPr id="16" name="TextBox 15">
            <a:extLst>
              <a:ext uri="{FF2B5EF4-FFF2-40B4-BE49-F238E27FC236}">
                <a16:creationId xmlns:a16="http://schemas.microsoft.com/office/drawing/2014/main" id="{B7EC42AF-7E78-3648-B7A9-D6D8AD08C2BE}"/>
              </a:ext>
            </a:extLst>
          </p:cNvPr>
          <p:cNvSpPr txBox="1"/>
          <p:nvPr/>
        </p:nvSpPr>
        <p:spPr>
          <a:xfrm>
            <a:off x="1592299" y="5574492"/>
            <a:ext cx="5439129"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Mit zunehmender Anpassungsfähigkeit steigt auch die Arbeitsleistung.</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9CDA1717-243C-9D49-BF54-BC7100A723AE}"/>
              </a:ext>
            </a:extLst>
          </p:cNvPr>
          <p:cNvSpPr txBox="1"/>
          <p:nvPr/>
        </p:nvSpPr>
        <p:spPr>
          <a:xfrm>
            <a:off x="1385686" y="402939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a:t>entwickelten</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11C750D4-DD46-AB45-A625-9ABFE4290C6F}"/>
              </a:ext>
            </a:extLst>
          </p:cNvPr>
          <p:cNvSpPr txBox="1"/>
          <p:nvPr/>
        </p:nvSpPr>
        <p:spPr>
          <a:xfrm>
            <a:off x="3155615" y="4029922"/>
            <a:ext cx="2264108"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verbesserten ihre Fähigkeit,</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27A625B0-240D-7E48-AC45-15582B0146D1}"/>
              </a:ext>
            </a:extLst>
          </p:cNvPr>
          <p:cNvSpPr txBox="1"/>
          <p:nvPr/>
        </p:nvSpPr>
        <p:spPr>
          <a:xfrm>
            <a:off x="5741820" y="4029396"/>
            <a:ext cx="1464180"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berichteten über</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083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ECDFA4-5A69-4DF6-93F6-AB2EF8304C71}"/>
              </a:ext>
            </a:extLst>
          </p:cNvPr>
          <p:cNvSpPr>
            <a:spLocks noGrp="1"/>
          </p:cNvSpPr>
          <p:nvPr>
            <p:ph type="title"/>
          </p:nvPr>
        </p:nvSpPr>
        <p:spPr>
          <a:xfrm>
            <a:off x="390526" y="979228"/>
            <a:ext cx="11572874" cy="1009650"/>
          </a:xfrm>
        </p:spPr>
        <p:txBody>
          <a:bodyPr/>
          <a:lstStyle/>
          <a:p>
            <a:r>
              <a:rPr lang="de-DE"/>
              <a:t>Anpassungsfähigkeit</a:t>
            </a:r>
            <a:endParaRPr lang="de-DE" dirty="0"/>
          </a:p>
        </p:txBody>
      </p:sp>
      <p:sp>
        <p:nvSpPr>
          <p:cNvPr id="3" name="Slide Number Placeholder 2">
            <a:extLst>
              <a:ext uri="{FF2B5EF4-FFF2-40B4-BE49-F238E27FC236}">
                <a16:creationId xmlns:a16="http://schemas.microsoft.com/office/drawing/2014/main" id="{1201746A-6D22-4503-B0EF-C43ADDF2AF54}"/>
              </a:ext>
            </a:extLst>
          </p:cNvPr>
          <p:cNvSpPr>
            <a:spLocks noGrp="1"/>
          </p:cNvSpPr>
          <p:nvPr>
            <p:ph type="sldNum" sz="quarter" idx="12"/>
          </p:nvPr>
        </p:nvSpPr>
        <p:spPr/>
        <p:txBody>
          <a:bodyPr/>
          <a:lstStyle/>
          <a:p>
            <a:fld id="{1B1CF60C-C85D-47C0-8597-E3BF95F18FA3}" type="slidenum">
              <a:rPr lang="de-DE" smtClean="0"/>
              <a:t>30</a:t>
            </a:fld>
            <a:endParaRPr lang="de-DE" dirty="0"/>
          </a:p>
        </p:txBody>
      </p:sp>
      <p:sp>
        <p:nvSpPr>
          <p:cNvPr id="6" name="Footer Placeholder 5">
            <a:extLst>
              <a:ext uri="{FF2B5EF4-FFF2-40B4-BE49-F238E27FC236}">
                <a16:creationId xmlns:a16="http://schemas.microsoft.com/office/drawing/2014/main" id="{797231E1-3F0B-4F71-856D-56884CC6578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426C4572-107D-4C7F-9054-567B9707BCBF}"/>
              </a:ext>
            </a:extLst>
          </p:cNvPr>
          <p:cNvSpPr>
            <a:spLocks noGrp="1"/>
          </p:cNvSpPr>
          <p:nvPr>
            <p:ph type="body" sz="quarter" idx="14"/>
          </p:nvPr>
        </p:nvSpPr>
        <p:spPr>
          <a:xfrm>
            <a:off x="390524" y="2071428"/>
            <a:ext cx="11572875" cy="903288"/>
          </a:xfrm>
        </p:spPr>
        <p:txBody>
          <a:bodyPr/>
          <a:lstStyle/>
          <a:p>
            <a:r>
              <a:rPr lang="de-DE"/>
              <a:t>Ein Maß für Ihre Konsequenz bei der Anpassung an die Stil-Bedürfnisse der anderen</a:t>
            </a:r>
            <a:endParaRPr lang="de-DE" dirty="0"/>
          </a:p>
        </p:txBody>
      </p:sp>
      <p:grpSp>
        <p:nvGrpSpPr>
          <p:cNvPr id="8" name="Group 7">
            <a:extLst>
              <a:ext uri="{FF2B5EF4-FFF2-40B4-BE49-F238E27FC236}">
                <a16:creationId xmlns:a16="http://schemas.microsoft.com/office/drawing/2014/main" id="{FC6731F4-F1F1-46C8-B223-B7DBFA45EA68}"/>
              </a:ext>
            </a:extLst>
          </p:cNvPr>
          <p:cNvGrpSpPr/>
          <p:nvPr/>
        </p:nvGrpSpPr>
        <p:grpSpPr>
          <a:xfrm>
            <a:off x="390526" y="4303587"/>
            <a:ext cx="11593766" cy="387216"/>
            <a:chOff x="2198688" y="4517637"/>
            <a:chExt cx="7632700" cy="924698"/>
          </a:xfrm>
          <a:solidFill>
            <a:srgbClr val="E9ECEF"/>
          </a:solidFill>
        </p:grpSpPr>
        <p:sp>
          <p:nvSpPr>
            <p:cNvPr id="11" name="Rectangle 10">
              <a:extLst>
                <a:ext uri="{FF2B5EF4-FFF2-40B4-BE49-F238E27FC236}">
                  <a16:creationId xmlns:a16="http://schemas.microsoft.com/office/drawing/2014/main" id="{6D25B86E-CAE4-43C1-874A-425ABE714BF0}"/>
                </a:ext>
              </a:extLst>
            </p:cNvPr>
            <p:cNvSpPr/>
            <p:nvPr/>
          </p:nvSpPr>
          <p:spPr bwMode="gray">
            <a:xfrm>
              <a:off x="4802188" y="4517638"/>
              <a:ext cx="2463800" cy="92469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de-DE"/>
                <a:t>Mittel</a:t>
              </a:r>
              <a:endParaRPr lang="de-DE" dirty="0"/>
            </a:p>
          </p:txBody>
        </p:sp>
        <p:sp>
          <p:nvSpPr>
            <p:cNvPr id="12" name="Arrow: Pentagon 11">
              <a:extLst>
                <a:ext uri="{FF2B5EF4-FFF2-40B4-BE49-F238E27FC236}">
                  <a16:creationId xmlns:a16="http://schemas.microsoft.com/office/drawing/2014/main" id="{0ECD8368-9918-4312-AD21-0462DE56990A}"/>
                </a:ext>
              </a:extLst>
            </p:cNvPr>
            <p:cNvSpPr/>
            <p:nvPr/>
          </p:nvSpPr>
          <p:spPr bwMode="gray">
            <a:xfrm>
              <a:off x="7367588" y="4517638"/>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de-DE" dirty="0"/>
                <a:t>Hoch</a:t>
              </a:r>
            </a:p>
          </p:txBody>
        </p:sp>
        <p:sp>
          <p:nvSpPr>
            <p:cNvPr id="13" name="Arrow: Pentagon 12">
              <a:extLst>
                <a:ext uri="{FF2B5EF4-FFF2-40B4-BE49-F238E27FC236}">
                  <a16:creationId xmlns:a16="http://schemas.microsoft.com/office/drawing/2014/main" id="{486F6D87-EA72-43BE-B328-D22EB9D5D62C}"/>
                </a:ext>
              </a:extLst>
            </p:cNvPr>
            <p:cNvSpPr/>
            <p:nvPr/>
          </p:nvSpPr>
          <p:spPr bwMode="gray">
            <a:xfrm flipH="1">
              <a:off x="2198688" y="4517637"/>
              <a:ext cx="2463800" cy="924697"/>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marL="0" marR="0" lvl="0" indent="0" algn="ctr" defTabSz="914400" rtl="0" eaLnBrk="1" fontAlgn="auto" latinLnBrk="0" hangingPunct="1">
                <a:lnSpc>
                  <a:spcPct val="85000"/>
                </a:lnSpc>
                <a:spcBef>
                  <a:spcPts val="0"/>
                </a:spcBef>
                <a:spcAft>
                  <a:spcPts val="0"/>
                </a:spcAft>
                <a:buClrTx/>
                <a:buSzTx/>
                <a:buFontTx/>
                <a:buNone/>
                <a:tabLst/>
                <a:defRPr sz="1800" kern="1200">
                  <a:ln>
                    <a:noFill/>
                  </a:ln>
                  <a:solidFill>
                    <a:schemeClr val="accent6"/>
                  </a:solidFill>
                  <a:effectLst/>
                  <a:uLnTx/>
                  <a:uFillTx/>
                  <a:latin typeface="Arial Black" panose="020B0A04020102020204" pitchFamily="34" charset="0"/>
                  <a:ea typeface="+mn-ea"/>
                  <a:cs typeface="+mn-cs"/>
                </a:defRPr>
              </a:pPr>
              <a:r>
                <a:rPr lang="de-DE" dirty="0"/>
                <a:t>Niedrig</a:t>
              </a:r>
            </a:p>
          </p:txBody>
        </p:sp>
      </p:grpSp>
      <p:graphicFrame>
        <p:nvGraphicFramePr>
          <p:cNvPr id="16" name="Table 8">
            <a:extLst>
              <a:ext uri="{FF2B5EF4-FFF2-40B4-BE49-F238E27FC236}">
                <a16:creationId xmlns:a16="http://schemas.microsoft.com/office/drawing/2014/main" id="{6839A622-D1B3-475E-9CB7-D72A342C8E73}"/>
              </a:ext>
            </a:extLst>
          </p:cNvPr>
          <p:cNvGraphicFramePr>
            <a:graphicFrameLocks/>
          </p:cNvGraphicFramePr>
          <p:nvPr>
            <p:extLst>
              <p:ext uri="{D42A27DB-BD31-4B8C-83A1-F6EECF244321}">
                <p14:modId xmlns:p14="http://schemas.microsoft.com/office/powerpoint/2010/main" val="999457858"/>
              </p:ext>
            </p:extLst>
          </p:nvPr>
        </p:nvGraphicFramePr>
        <p:xfrm>
          <a:off x="390526" y="3095057"/>
          <a:ext cx="11572873" cy="1009650"/>
        </p:xfrm>
        <a:graphic>
          <a:graphicData uri="http://schemas.openxmlformats.org/drawingml/2006/table">
            <a:tbl>
              <a:tblPr>
                <a:tableStyleId>{5940675A-B579-460E-94D1-54222C63F5DA}</a:tableStyleId>
              </a:tblPr>
              <a:tblGrid>
                <a:gridCol w="882996">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8">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4">
                  <a:extLst>
                    <a:ext uri="{9D8B030D-6E8A-4147-A177-3AD203B41FA5}">
                      <a16:colId xmlns:a16="http://schemas.microsoft.com/office/drawing/2014/main" val="163525089"/>
                    </a:ext>
                  </a:extLst>
                </a:gridCol>
                <a:gridCol w="870469">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1009650">
                <a:tc>
                  <a:txBody>
                    <a:bodyPr/>
                    <a:lstStyle/>
                    <a:p>
                      <a:pPr algn="ctr">
                        <a:defRPr sz="2800">
                          <a:solidFill>
                            <a:schemeClr val="accent6"/>
                          </a:solidFill>
                          <a:latin typeface="Arial Black" panose="020B0A04020102020204" pitchFamily="34" charset="0"/>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Nicht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Einigermaßen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In der Regel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latin typeface="Arial Black" panose="020B0A04020102020204" pitchFamily="34" charset="0"/>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Sehr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bl>
          </a:graphicData>
        </a:graphic>
      </p:graphicFrame>
    </p:spTree>
    <p:extLst>
      <p:ext uri="{BB962C8B-B14F-4D97-AF65-F5344CB8AC3E}">
        <p14:creationId xmlns:p14="http://schemas.microsoft.com/office/powerpoint/2010/main" val="2562614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101203" y="1780349"/>
            <a:ext cx="4056062" cy="1008891"/>
          </a:xfrm>
        </p:spPr>
        <p:txBody>
          <a:bodyPr wrap="square" anchor="t" anchorCtr="0"/>
          <a:lstStyle/>
          <a:p>
            <a:r>
              <a:rPr lang="de-DE" sz="2900" dirty="0"/>
              <a:t>Vier Quellen der Anpassungsfähigkeit</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de-DE" dirty="0"/>
              <a:t> </a:t>
            </a:r>
          </a:p>
        </p:txBody>
      </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de-DE" smtClean="0"/>
              <a:t>31</a:t>
            </a:fld>
            <a:endParaRPr lang="de-DE"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Image</a:t>
              </a:r>
              <a:endParaRPr lang="de-DE"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dirty="0"/>
                <a:t>Präsentation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Kompetenz</a:t>
              </a:r>
              <a:endParaRPr lang="de-DE"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Feedback</a:t>
              </a:r>
              <a:endParaRPr lang="de-DE"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Die angemessene Verwendung von</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Führt zu</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Höhere Anpassungsfähigkeit</a:t>
              </a:r>
              <a:endParaRPr lang="de-DE" dirty="0"/>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de-DE" dirty="0"/>
              <a:t>Online-Profil zur Selbstwahrnehmung der Anpassungsfähigkeit</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32</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de-DE"/>
              <a:t>Allgemeine Anpassungsfähigkeit</a:t>
            </a:r>
            <a:endParaRPr lang="de-DE" dirty="0"/>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05956713"/>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Nicht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err="1"/>
                        <a:t>Einigermaßen</a:t>
                      </a:r>
                      <a:r>
                        <a:rPr dirty="0"/>
                        <a:t> </a:t>
                      </a:r>
                      <a:r>
                        <a:rPr dirty="0" err="1"/>
                        <a:t>konsistent</a:t>
                      </a:r>
                      <a:endParaRPr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In der Regel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Sehr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dirty="0"/>
                        <a:t>ANDERE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SELBST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de-DE" smtClean="0"/>
              <a:t>33</a:t>
            </a:fld>
            <a:endParaRPr lang="de-DE"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de-DE"/>
              <a:t>© The TRACOM Corporation. Alle Rechte vorbehalten.</a:t>
            </a:r>
            <a:endParaRPr lang="de-DE"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de-DE"/>
              <a:t>Ihre Konsistenz beim Zeigen von Anpassungsfähigkeit</a:t>
            </a:r>
            <a:endParaRPr lang="de-DE" dirty="0"/>
          </a:p>
        </p:txBody>
      </p:sp>
      <p:sp>
        <p:nvSpPr>
          <p:cNvPr id="3" name="TextBox 2">
            <a:extLst>
              <a:ext uri="{FF2B5EF4-FFF2-40B4-BE49-F238E27FC236}">
                <a16:creationId xmlns:a16="http://schemas.microsoft.com/office/drawing/2014/main" id="{A044E723-E949-43D1-A202-B7CADD1E9E02}"/>
              </a:ext>
            </a:extLst>
          </p:cNvPr>
          <p:cNvSpPr txBox="1"/>
          <p:nvPr/>
        </p:nvSpPr>
        <p:spPr>
          <a:xfrm>
            <a:off x="3969125" y="3680198"/>
            <a:ext cx="1446663" cy="276999"/>
          </a:xfrm>
          <a:prstGeom prst="rect">
            <a:avLst/>
          </a:prstGeom>
          <a:solidFill>
            <a:schemeClr val="bg1"/>
          </a:solidFill>
        </p:spPr>
        <p:txBody>
          <a:bodyPr wrap="square" lIns="0" tIns="0" rIns="0" bIns="0">
            <a:spAutoFit/>
          </a:bodyPr>
          <a:lstStyle/>
          <a:p>
            <a:pPr algn="l"/>
            <a:endParaRPr lang="de-DE"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de-DE"/>
              <a:t>Die Bedeutung der Anpassungsfähigkeitspositionen</a:t>
            </a:r>
            <a:endParaRPr lang="de-DE"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3625617511"/>
              </p:ext>
            </p:extLst>
          </p:nvPr>
        </p:nvGraphicFramePr>
        <p:xfrm>
          <a:off x="390524" y="231616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überhaupt</a:t>
                      </a:r>
                      <a:r>
                        <a:rPr dirty="0"/>
                        <a:t> </a:t>
                      </a:r>
                      <a:r>
                        <a:rPr dirty="0" err="1"/>
                        <a:t>nicht</a:t>
                      </a:r>
                      <a:r>
                        <a:rPr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nicht</a:t>
                      </a:r>
                      <a:r>
                        <a:rPr lang="en-US"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teilweise</a:t>
                      </a:r>
                      <a:r>
                        <a:rPr dirty="0"/>
                        <a:t> </a:t>
                      </a:r>
                      <a:r>
                        <a:rPr dirty="0" err="1"/>
                        <a:t>zu</a:t>
                      </a:r>
                      <a:br>
                        <a:rPr lang="en-US" sz="1400" baseline="0" dirty="0"/>
                      </a:br>
                      <a:r>
                        <a:rPr dirty="0" err="1"/>
                        <a:t>teilweise</a:t>
                      </a:r>
                      <a:r>
                        <a:rPr dirty="0"/>
                        <a:t> </a:t>
                      </a:r>
                      <a:r>
                        <a:rPr dirty="0" err="1"/>
                        <a:t>nicht</a:t>
                      </a:r>
                      <a:r>
                        <a:rPr lang="en-US" dirty="0"/>
                        <a:t> </a:t>
                      </a:r>
                      <a:r>
                        <a:rPr dirty="0" err="1"/>
                        <a:t>zu</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zu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voll und ganz zu</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marL="192088" indent="-192088">
                        <a:defRPr sz="1400"/>
                      </a:pPr>
                      <a:r>
                        <a:rPr dirty="0"/>
                        <a:t>1. </a:t>
                      </a:r>
                      <a:r>
                        <a:rPr dirty="0" err="1"/>
                        <a:t>Geht</a:t>
                      </a:r>
                      <a:r>
                        <a:rPr dirty="0"/>
                        <a:t> </a:t>
                      </a:r>
                      <a:r>
                        <a:rPr dirty="0" err="1"/>
                        <a:t>mit</a:t>
                      </a:r>
                      <a:r>
                        <a:rPr dirty="0"/>
                        <a:t> </a:t>
                      </a:r>
                      <a:r>
                        <a:rPr dirty="0" err="1"/>
                        <a:t>einer</a:t>
                      </a:r>
                      <a:r>
                        <a:rPr dirty="0"/>
                        <a:t> </a:t>
                      </a:r>
                      <a:r>
                        <a:rPr dirty="0" err="1"/>
                        <a:t>positiven</a:t>
                      </a:r>
                      <a:r>
                        <a:rPr dirty="0"/>
                        <a:t> </a:t>
                      </a:r>
                      <a:r>
                        <a:rPr dirty="0" err="1"/>
                        <a:t>Einstellung</a:t>
                      </a:r>
                      <a:r>
                        <a:rPr dirty="0"/>
                        <a:t> an </a:t>
                      </a:r>
                      <a:r>
                        <a:rPr dirty="0" err="1"/>
                        <a:t>neue</a:t>
                      </a:r>
                      <a:r>
                        <a:rPr dirty="0"/>
                        <a:t> </a:t>
                      </a:r>
                      <a:r>
                        <a:rPr dirty="0" err="1"/>
                        <a:t>Situationen</a:t>
                      </a:r>
                      <a:r>
                        <a:rPr dirty="0"/>
                        <a:t> </a:t>
                      </a:r>
                      <a:r>
                        <a:rPr dirty="0" err="1"/>
                        <a:t>heran</a:t>
                      </a:r>
                      <a:r>
                        <a:rPr dirty="0"/>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marL="192088" indent="-192088">
                        <a:defRPr sz="1400"/>
                      </a:pPr>
                      <a:r>
                        <a:rPr dirty="0"/>
                        <a:t>2. </a:t>
                      </a:r>
                      <a:r>
                        <a:rPr dirty="0" err="1"/>
                        <a:t>Baut</a:t>
                      </a:r>
                      <a:r>
                        <a:rPr dirty="0"/>
                        <a:t> </a:t>
                      </a:r>
                      <a:r>
                        <a:rPr dirty="0" err="1"/>
                        <a:t>gute</a:t>
                      </a:r>
                      <a:r>
                        <a:rPr dirty="0"/>
                        <a:t> </a:t>
                      </a:r>
                      <a:r>
                        <a:rPr dirty="0" err="1"/>
                        <a:t>Beziehungen</a:t>
                      </a:r>
                      <a:r>
                        <a:rPr dirty="0"/>
                        <a:t> </a:t>
                      </a:r>
                      <a:r>
                        <a:rPr dirty="0" err="1"/>
                        <a:t>zu</a:t>
                      </a:r>
                      <a:r>
                        <a:rPr dirty="0"/>
                        <a:t> </a:t>
                      </a:r>
                      <a:r>
                        <a:rPr dirty="0" err="1"/>
                        <a:t>seinen</a:t>
                      </a:r>
                      <a:r>
                        <a:rPr dirty="0"/>
                        <a:t> </a:t>
                      </a:r>
                      <a:r>
                        <a:rPr dirty="0" err="1"/>
                        <a:t>Kolleginnen</a:t>
                      </a:r>
                      <a:r>
                        <a:rPr dirty="0"/>
                        <a:t> und </a:t>
                      </a:r>
                      <a:r>
                        <a:rPr dirty="0" err="1"/>
                        <a:t>Kollegen</a:t>
                      </a:r>
                      <a:r>
                        <a:rPr dirty="0"/>
                        <a:t> auf.</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dirty="0"/>
                        <a:t>3. </a:t>
                      </a:r>
                      <a:r>
                        <a:rPr dirty="0" err="1"/>
                        <a:t>Präsentiert</a:t>
                      </a:r>
                      <a:r>
                        <a:rPr dirty="0"/>
                        <a:t> seine Ideen </a:t>
                      </a:r>
                      <a:r>
                        <a:rPr dirty="0" err="1"/>
                        <a:t>wirkungsvoll</a:t>
                      </a:r>
                      <a:r>
                        <a:rPr dirty="0"/>
                        <a:t> </a:t>
                      </a:r>
                      <a:r>
                        <a:rPr dirty="0" err="1"/>
                        <a:t>vor</a:t>
                      </a:r>
                      <a:r>
                        <a:rPr dirty="0"/>
                        <a:t> Gruppen.</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de-DE" smtClean="0"/>
              <a:t>34</a:t>
            </a:fld>
            <a:endParaRPr lang="de-DE"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grpSp>
        <p:nvGrpSpPr>
          <p:cNvPr id="24" name="Group 23">
            <a:extLst>
              <a:ext uri="{FF2B5EF4-FFF2-40B4-BE49-F238E27FC236}">
                <a16:creationId xmlns:a16="http://schemas.microsoft.com/office/drawing/2014/main" id="{EBDB9A1D-FA40-4E00-9CF0-99700D77D960}"/>
              </a:ext>
            </a:extLst>
          </p:cNvPr>
          <p:cNvGrpSpPr/>
          <p:nvPr/>
        </p:nvGrpSpPr>
        <p:grpSpPr>
          <a:xfrm>
            <a:off x="7659008" y="49533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de-DE"/>
                <a:t>Konsistenz</a:t>
              </a:r>
              <a:endParaRPr lang="de-DE"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35</a:t>
            </a:fld>
            <a:endParaRPr lang="de-DE"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9298CA2E-3400-F522-B234-516878EEC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44" y="377070"/>
            <a:ext cx="4455484" cy="576537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1FBDA1BB-5517-AF45-FBE6-00BC7CADD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97" y="377070"/>
            <a:ext cx="4455059" cy="576537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36</a:t>
            </a:fld>
            <a:endParaRPr lang="de-DE"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C5FC103C-12F5-F832-0D62-C19C60725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54" y="387865"/>
            <a:ext cx="4411035" cy="5707618"/>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957E7CB0-0EA6-5E64-D926-853820F43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011" y="387086"/>
            <a:ext cx="4411035" cy="5708397"/>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37</a:t>
            </a:fld>
            <a:endParaRPr lang="de-DE"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998E0537-E957-E270-A6E0-2A6ECAEB0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5" y="306139"/>
            <a:ext cx="4523974" cy="5854554"/>
          </a:xfrm>
          <a:prstGeom prst="rect">
            <a:avLst/>
          </a:prstGeom>
          <a:ln>
            <a:solidFill>
              <a:schemeClr val="tx1"/>
            </a:solidFill>
          </a:ln>
        </p:spPr>
      </p:pic>
      <p:pic>
        <p:nvPicPr>
          <p:cNvPr id="6" name="Picture 5" descr="Graphical user interface, text, application, Word&#10;&#10;Description automatically generated">
            <a:extLst>
              <a:ext uri="{FF2B5EF4-FFF2-40B4-BE49-F238E27FC236}">
                <a16:creationId xmlns:a16="http://schemas.microsoft.com/office/drawing/2014/main" id="{1E284E21-2D74-7532-6CD6-47C4EF399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741" y="306139"/>
            <a:ext cx="4524764" cy="5854554"/>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38</a:t>
            </a:fld>
            <a:endParaRPr lang="de-DE" sz="1000" dirty="0">
              <a:solidFill>
                <a:srgbClr val="898989"/>
              </a:solidFill>
            </a:endParaRPr>
          </a:p>
        </p:txBody>
      </p:sp>
      <p:pic>
        <p:nvPicPr>
          <p:cNvPr id="3" name="Picture 2" descr="Text&#10;&#10;Description automatically generated">
            <a:extLst>
              <a:ext uri="{FF2B5EF4-FFF2-40B4-BE49-F238E27FC236}">
                <a16:creationId xmlns:a16="http://schemas.microsoft.com/office/drawing/2014/main" id="{ACF8AE42-CFCC-1CAF-8A95-73AF60F21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1" y="455561"/>
            <a:ext cx="4308832" cy="5575162"/>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E6C865CE-5BFC-8BBC-358F-886959813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37" y="455561"/>
            <a:ext cx="4308832" cy="5575162"/>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277413" y="2058366"/>
            <a:ext cx="9637175" cy="2302565"/>
          </a:xfrm>
        </p:spPr>
        <p:txBody>
          <a:bodyPr anchor="ctr"/>
          <a:lstStyle/>
          <a:p>
            <a:pPr algn="ctr">
              <a:defRPr sz="5400"/>
            </a:pPr>
            <a:r>
              <a:rPr lang="de-DE" dirty="0"/>
              <a:t>Anpassungsfähigkeitsprofil in Papierform</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39</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de-DE" dirty="0"/>
              <a:t>Wahrnehmbares Verhalten vs. Persönlichkeit</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de-DE" smtClean="0"/>
              <a:t>4</a:t>
            </a:fld>
            <a:endParaRPr lang="de-DE"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de-DE" dirty="0"/>
              <a:t>© The TRACOM Corporation. Alle Rechte vorbehalten.</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Zwischenmenschliches Verhalten</a:t>
              </a:r>
            </a:p>
            <a:p>
              <a:pPr>
                <a:lnSpc>
                  <a:spcPct val="85000"/>
                </a:lnSpc>
                <a:defRPr sz="1600">
                  <a:solidFill>
                    <a:schemeClr val="tx2"/>
                  </a:solidFill>
                </a:defRPr>
              </a:pPr>
              <a:r>
                <a:rPr lang="de-DE" sz="1500" dirty="0"/>
                <a:t>Was Sie sagen und tun, wenn Sie mit einer oder mehreren Personen interagieren</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Verhalten</a:t>
              </a:r>
            </a:p>
            <a:p>
              <a:pPr>
                <a:lnSpc>
                  <a:spcPct val="85000"/>
                </a:lnSpc>
                <a:defRPr sz="1600">
                  <a:solidFill>
                    <a:schemeClr val="tx2"/>
                  </a:solidFill>
                </a:defRPr>
              </a:pPr>
              <a:r>
                <a:rPr lang="de-DE" sz="1500" dirty="0"/>
                <a:t>Was Sie sagen (verbal) und was Sie tun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1900" dirty="0"/>
                <a:t>SOCIAL STYLE</a:t>
              </a:r>
              <a:r>
                <a:rPr lang="de-DE" sz="1900" baseline="30000" dirty="0"/>
                <a:t>®</a:t>
              </a:r>
              <a:br>
                <a:rPr lang="de-DE" sz="1900" dirty="0">
                  <a:solidFill>
                    <a:schemeClr val="tx2"/>
                  </a:solidFill>
                </a:rPr>
              </a:br>
              <a:r>
                <a:rPr lang="de-DE" sz="1500" dirty="0"/>
                <a:t>Ein bestimmtes Verhaltensmuster, das andere Personen an Ihnen beobachten können und mit dem sie Sie beschreiben würden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Persönlichkeit</a:t>
              </a:r>
            </a:p>
            <a:p>
              <a:pPr>
                <a:lnSpc>
                  <a:spcPct val="85000"/>
                </a:lnSpc>
                <a:defRPr sz="1600">
                  <a:solidFill>
                    <a:schemeClr val="tx2"/>
                  </a:solidFill>
                </a:defRPr>
              </a:pPr>
              <a:r>
                <a:rPr lang="de-DE" sz="1500" dirty="0"/>
                <a:t>Alles, was eine Person ausmacht: ihre Ideen, Werte, Hoffnungen und Träume</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9" name="Group 8">
            <a:extLst>
              <a:ext uri="{FF2B5EF4-FFF2-40B4-BE49-F238E27FC236}">
                <a16:creationId xmlns:a16="http://schemas.microsoft.com/office/drawing/2014/main" id="{657205B6-C83D-48E4-98A9-287927773D01}"/>
              </a:ext>
            </a:extLst>
          </p:cNvPr>
          <p:cNvGrpSpPr/>
          <p:nvPr/>
        </p:nvGrpSpPr>
        <p:grpSpPr>
          <a:xfrm>
            <a:off x="404250" y="3016495"/>
            <a:ext cx="4103515" cy="2083934"/>
            <a:chOff x="404250" y="3016495"/>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4250" y="3016495"/>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1D4CA9-1B35-4D46-A09B-BEAA65B117AA}"/>
                </a:ext>
              </a:extLst>
            </p:cNvPr>
            <p:cNvSpPr/>
            <p:nvPr/>
          </p:nvSpPr>
          <p:spPr bwMode="gray">
            <a:xfrm>
              <a:off x="3038373" y="3976508"/>
              <a:ext cx="1140652" cy="199080"/>
            </a:xfrm>
            <a:prstGeom prst="rect">
              <a:avLst/>
            </a:prstGeom>
            <a:solidFill>
              <a:srgbClr val="07548B"/>
            </a:solidFill>
            <a:ln>
              <a:solidFill>
                <a:srgbClr val="07548B"/>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a:solidFill>
                  <a:schemeClr val="bg1"/>
                </a:solidFill>
              </a:endParaRPr>
            </a:p>
          </p:txBody>
        </p:sp>
        <p:sp>
          <p:nvSpPr>
            <p:cNvPr id="19" name="Rectangle 18">
              <a:extLst>
                <a:ext uri="{FF2B5EF4-FFF2-40B4-BE49-F238E27FC236}">
                  <a16:creationId xmlns:a16="http://schemas.microsoft.com/office/drawing/2014/main" id="{1480C8FD-5F24-49F9-8230-CD098CA015E2}"/>
                </a:ext>
              </a:extLst>
            </p:cNvPr>
            <p:cNvSpPr/>
            <p:nvPr/>
          </p:nvSpPr>
          <p:spPr bwMode="gray">
            <a:xfrm>
              <a:off x="1204350" y="3438972"/>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33401" y="3457315"/>
              <a:ext cx="2618461" cy="492443"/>
            </a:xfrm>
            <a:prstGeom prst="rect">
              <a:avLst/>
            </a:prstGeom>
            <a:noFill/>
          </p:spPr>
          <p:txBody>
            <a:bodyPr wrap="square" lIns="0" tIns="0" rIns="0" bIns="0">
              <a:noAutofit/>
            </a:bodyPr>
            <a:lstStyle/>
            <a:p>
              <a:pPr>
                <a:defRPr sz="1600"/>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Wahrnehmbares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Verhalten</a:t>
              </a:r>
              <a:endParaRPr lang="de-DE" sz="1500" dirty="0"/>
            </a:p>
            <a:p>
              <a:pPr algn="l">
                <a:defRPr sz="1600" b="1">
                  <a:latin typeface="Arial Black" panose="020B0A04020102020204" pitchFamily="34" charset="0"/>
                </a:defRPr>
              </a:pPr>
              <a:r>
                <a:rPr lang="de-DE" sz="1500" dirty="0"/>
                <a:t>Sagen / Tun</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79010" y="3925102"/>
              <a:ext cx="1273628" cy="246221"/>
            </a:xfrm>
            <a:prstGeom prst="rect">
              <a:avLst/>
            </a:prstGeom>
            <a:noFill/>
          </p:spPr>
          <p:txBody>
            <a:bodyPr wrap="square" lIns="0" tIns="0" rIns="0" bIns="0">
              <a:noAutofit/>
            </a:bodyPr>
            <a:lstStyle/>
            <a:p>
              <a:pPr algn="l">
                <a:defRPr sz="1600">
                  <a:solidFill>
                    <a:schemeClr val="bg1"/>
                  </a:solidFill>
                </a:defRPr>
              </a:pPr>
              <a:r>
                <a:rPr lang="de-DE" sz="1500" dirty="0"/>
                <a:t>Persönlichkeit</a:t>
              </a:r>
              <a:endParaRPr lang="de-DE" sz="15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de-DE"/>
              <a:t>Anpassungsfähigkeit</a:t>
            </a:r>
            <a:endParaRPr lang="de-DE" dirty="0"/>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590481" y="2584043"/>
            <a:ext cx="6752625" cy="566737"/>
          </a:xfrm>
        </p:spPr>
        <p:txBody>
          <a:bodyPr wrap="square">
            <a:noAutofit/>
          </a:bodyPr>
          <a:lstStyle/>
          <a:p>
            <a:pPr algn="ctr"/>
            <a:r>
              <a:rPr lang="de-DE" dirty="0"/>
              <a:t>Verhalten wird betrachtet als Fokussierung auf...</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de-DE" smtClean="0"/>
              <a:t>40</a:t>
            </a:fld>
            <a:endParaRPr lang="de-DE"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0100784" cy="903288"/>
          </a:xfrm>
        </p:spPr>
        <p:txBody>
          <a:bodyPr wrap="square">
            <a:noAutofit/>
          </a:bodyPr>
          <a:lstStyle/>
          <a:p>
            <a:r>
              <a:rPr lang="de-DE" dirty="0"/>
              <a:t>Ein Maß für die zwischenmenschliche Effektivität in der Zusammenarbeit mit anderen</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a:t>Mittel</a:t>
            </a:r>
            <a:endParaRPr lang="de-DE"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dirty="0"/>
              <a:t>Hoch</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dirty="0"/>
              <a:t>Niedrig</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334963" y="3396307"/>
            <a:ext cx="172402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dirty="0"/>
              <a:t>Meine Anspannung</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41134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dirty="0"/>
              <a:t>Anspannung anderer</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de-DE"/>
              <a:t>Ihre Anpassungsfähigkeits-Selbstwahrnehmung</a:t>
            </a:r>
            <a:endParaRPr lang="de-DE"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584308"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Perforation aufreißen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de-DE" dirty="0"/>
              <a:t>Fügen Sie die Häkchen in der schattierten Spalte ein.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de-DE" dirty="0"/>
              <a:t>Kreisen Sie den Buchstaben Ihrer Anpassungsfähigkeits-Punktzahl ein.</a:t>
            </a:r>
          </a:p>
          <a:p>
            <a:endParaRPr lang="de-DE"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de-DE" smtClean="0"/>
              <a:t>41</a:t>
            </a:fld>
            <a:endParaRPr lang="de-DE"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de-DE" b="1"/>
              <a:t>BEISPIEL</a:t>
            </a:r>
            <a:r>
              <a:rPr lang="de-DE"/>
              <a:t>:</a:t>
            </a:r>
          </a:p>
          <a:p>
            <a:pPr marL="342900" indent="-342900">
              <a:lnSpc>
                <a:spcPct val="80000"/>
              </a:lnSpc>
            </a:pPr>
            <a:endParaRPr lang="de-DE"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11299930"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de-DE" dirty="0"/>
              <a:t>Ihre Selbstwahrnehmung kann sich von der Wahrnehmung anderer unterscheiden!</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20317"/>
            <a:ext cx="3034575"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de-DE" dirty="0"/>
              <a:t>7 oder weniger = Niedrig (kreisen Sie </a:t>
            </a:r>
            <a:r>
              <a:rPr lang="de-DE"/>
              <a:t>das „N“ </a:t>
            </a:r>
            <a:r>
              <a:rPr lang="de-DE" dirty="0"/>
              <a:t>ein)</a:t>
            </a:r>
          </a:p>
          <a:p>
            <a:pPr>
              <a:buFontTx/>
              <a:buNone/>
              <a:defRPr sz="1600">
                <a:solidFill>
                  <a:srgbClr val="000000"/>
                </a:solidFill>
                <a:latin typeface="Arial" pitchFamily="4" charset="0"/>
              </a:defRPr>
            </a:pPr>
            <a:r>
              <a:rPr lang="de-DE" dirty="0"/>
              <a:t>8–14 = Mittel </a:t>
            </a:r>
            <a:br>
              <a:rPr lang="de-DE" dirty="0"/>
            </a:br>
            <a:r>
              <a:rPr lang="de-DE" dirty="0"/>
              <a:t>(kreisen Sie das „M“ ein)</a:t>
            </a:r>
          </a:p>
          <a:p>
            <a:pPr>
              <a:buFontTx/>
              <a:buNone/>
              <a:defRPr sz="1600">
                <a:solidFill>
                  <a:srgbClr val="000000"/>
                </a:solidFill>
                <a:latin typeface="Arial" pitchFamily="4" charset="0"/>
              </a:defRPr>
            </a:pPr>
            <a:r>
              <a:rPr lang="de-DE" dirty="0"/>
              <a:t>15–21 = Hoch </a:t>
            </a:r>
            <a:br>
              <a:rPr lang="de-DE" dirty="0"/>
            </a:br>
            <a:r>
              <a:rPr lang="de-DE" dirty="0"/>
              <a:t>(kreisen Sie das „H“ ein)</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2328325223"/>
              </p:ext>
            </p:extLst>
          </p:nvPr>
        </p:nvGraphicFramePr>
        <p:xfrm>
          <a:off x="8308742" y="4139730"/>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lang="en-US" dirty="0"/>
                        <a:t>N</a:t>
                      </a:r>
                      <a:endParaRPr dirty="0"/>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66692"/>
          </a:xfrm>
          <a:prstGeom prst="rect">
            <a:avLst/>
          </a:prstGeom>
          <a:noFill/>
          <a:ln w="9525">
            <a:solidFill>
              <a:schemeClr val="tx1"/>
            </a:solidFill>
            <a:round/>
            <a:headEnd/>
            <a:tailEnd/>
          </a:ln>
        </p:spPr>
        <p:txBody>
          <a:bodyPr>
            <a:prstTxWarp prst="textNoShape">
              <a:avLst/>
            </a:prstTxWarp>
          </a:bodyPr>
          <a:lstStyle/>
          <a:p>
            <a:pPr marL="342900" indent="-342900"/>
            <a:endParaRPr lang="de-DE"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235394"/>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de-DE"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de-DE" dirty="0">
                <a:solidFill>
                  <a:schemeClr val="accent2"/>
                </a:solidFill>
              </a:rPr>
              <a:t>Lernziele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1" y="2462644"/>
            <a:ext cx="7362824" cy="3131684"/>
          </a:xfrm>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de-DE" dirty="0"/>
              <a:t>Verständnis des SOCIAL STYLE-Modells™ gewinnen.</a:t>
            </a:r>
          </a:p>
          <a:p>
            <a:pPr eaLnBrk="1" hangingPunct="1">
              <a:spcAft>
                <a:spcPts val="600"/>
              </a:spcAft>
              <a:defRPr sz="2400">
                <a:ea typeface="ヒラギノ角ゴ Pro W3" pitchFamily="4" charset="-128"/>
                <a:cs typeface="ヒラギノ角ゴ Pro W3" pitchFamily="4" charset="-128"/>
              </a:defRPr>
            </a:pPr>
            <a:r>
              <a:rPr lang="de-DE" dirty="0"/>
              <a:t>Bestimmen Ihres SOCIAL STYLE mithilfe eines Fragebogens zur Selbsteinschätzung. </a:t>
            </a:r>
          </a:p>
          <a:p>
            <a:pPr eaLnBrk="1" hangingPunct="1">
              <a:spcAft>
                <a:spcPts val="600"/>
              </a:spcAft>
              <a:defRPr sz="2400">
                <a:ea typeface="ヒラギノ角ゴ Pro W3" pitchFamily="4" charset="-128"/>
                <a:cs typeface="ヒラギノ角ゴ Pro W3" pitchFamily="4" charset="-128"/>
              </a:defRPr>
            </a:pPr>
            <a:r>
              <a:rPr lang="de-DE" dirty="0"/>
              <a:t>Besseres Verständnis Ihres Verhaltens und darüber, wie Kunden Ihren Stil wahrnehmen.</a:t>
            </a:r>
          </a:p>
          <a:p>
            <a:pPr eaLnBrk="1" hangingPunct="1">
              <a:spcAft>
                <a:spcPts val="600"/>
              </a:spcAft>
              <a:defRPr sz="2400">
                <a:ea typeface="ヒラギノ角ゴ Pro W3" pitchFamily="4" charset="-128"/>
                <a:cs typeface="ヒラギノ角ゴ Pro W3" pitchFamily="4" charset="-128"/>
              </a:defRPr>
            </a:pPr>
            <a:r>
              <a:rPr lang="de-DE" dirty="0"/>
              <a:t>Steigern Ihrer Anpassungsfähigkeit, um im Umgang mit Kunden effektiver zu werden.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42</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41646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3000" y="2153440"/>
            <a:ext cx="6877050" cy="476187"/>
          </a:xfrm>
        </p:spPr>
        <p:txBody>
          <a:bodyPr wrap="square">
            <a:noAutofit/>
          </a:bodyPr>
          <a:lstStyle/>
          <a:p>
            <a:r>
              <a:rPr lang="de-DE" dirty="0">
                <a:solidFill>
                  <a:schemeClr val="accent2"/>
                </a:solidFill>
              </a:rPr>
              <a:t>Nächste Schritte und Schlüsselerfahrungen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780144"/>
            <a:ext cx="7594600" cy="3131684"/>
          </a:xfrm>
        </p:spPr>
        <p:txBody>
          <a:bodyPr wrap="square">
            <a:noAutofit/>
          </a:bodyPr>
          <a:lstStyle/>
          <a:p>
            <a:pPr>
              <a:lnSpc>
                <a:spcPct val="90000"/>
              </a:lnSpc>
              <a:spcAft>
                <a:spcPts val="1200"/>
              </a:spcAft>
              <a:defRPr sz="2400"/>
            </a:pPr>
            <a:r>
              <a:rPr lang="de-DE" sz="2100" dirty="0"/>
              <a:t>Tauschen Sie sich mit Kollegen über Ihren SOCIAL STYLE aus und fragen Sie sie nach deren Einsichten.</a:t>
            </a:r>
          </a:p>
          <a:p>
            <a:pPr>
              <a:lnSpc>
                <a:spcPct val="90000"/>
              </a:lnSpc>
              <a:spcAft>
                <a:spcPts val="1200"/>
              </a:spcAft>
              <a:defRPr sz="2400"/>
            </a:pPr>
            <a:r>
              <a:rPr lang="de-DE" sz="2100" dirty="0"/>
              <a:t>Achten Sie auf zwei Verhaltensdimensionen:  Einflussnahme und Gefühlsausdruck.</a:t>
            </a:r>
          </a:p>
          <a:p>
            <a:pPr>
              <a:lnSpc>
                <a:spcPct val="90000"/>
              </a:lnSpc>
              <a:spcAft>
                <a:spcPts val="1200"/>
              </a:spcAft>
              <a:defRPr sz="2400"/>
            </a:pPr>
            <a:r>
              <a:rPr lang="de-DE" sz="2100" dirty="0"/>
              <a:t>Ergreifen Sie Schritte, um den Bedürfnissen des </a:t>
            </a:r>
            <a:br>
              <a:rPr lang="de-DE" sz="2100" dirty="0"/>
            </a:br>
            <a:r>
              <a:rPr lang="de-DE" sz="2100" dirty="0"/>
              <a:t>SOCIAL STYLE von</a:t>
            </a:r>
            <a:r>
              <a:rPr lang="de-DE" sz="2100" dirty="0">
                <a:ea typeface="ヒラギノ角ゴ Pro W3" pitchFamily="4" charset="-128"/>
                <a:cs typeface="ヒラギノ角ゴ Pro W3" pitchFamily="4" charset="-128"/>
              </a:rPr>
              <a:t> Kunden</a:t>
            </a:r>
            <a:r>
              <a:rPr lang="de-DE" sz="2100" dirty="0"/>
              <a:t> gerecht zu werden, </a:t>
            </a:r>
            <a:br>
              <a:rPr lang="de-DE" sz="2100" dirty="0"/>
            </a:br>
            <a:r>
              <a:rPr lang="de-DE" sz="2100" dirty="0"/>
              <a:t>während Sie mit ihnen interagieren.</a:t>
            </a:r>
          </a:p>
          <a:p>
            <a:pPr>
              <a:lnSpc>
                <a:spcPct val="90000"/>
              </a:lnSpc>
              <a:spcAft>
                <a:spcPts val="1200"/>
              </a:spcAft>
              <a:defRPr sz="2400"/>
            </a:pPr>
            <a:r>
              <a:rPr lang="de-DE" sz="2100" dirty="0"/>
              <a:t>Prognostizieren Sie den wahrscheinlichen </a:t>
            </a:r>
            <a:br>
              <a:rPr lang="de-DE" sz="2100" dirty="0"/>
            </a:br>
            <a:r>
              <a:rPr lang="de-DE" sz="2100" dirty="0"/>
              <a:t>zukünftigen Stil und das Verhalten von </a:t>
            </a:r>
            <a:br>
              <a:rPr lang="de-DE" sz="2100" dirty="0"/>
            </a:br>
            <a:r>
              <a:rPr lang="de-DE" sz="2100" dirty="0"/>
              <a:t>bestehenden und möglichen Kunden.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43</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181004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de-DE"/>
              <a:t>SOCIAL STYLE-Navigator</a:t>
            </a:r>
            <a:r>
              <a:rPr lang="de-DE" sz="2800" baseline="30000"/>
              <a:t>®</a:t>
            </a:r>
            <a:endParaRPr lang="de-DE" baseline="30000"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072215"/>
            <a:ext cx="6437244" cy="3628308"/>
          </a:xfrm>
        </p:spPr>
        <p:txBody>
          <a:bodyPr wrap="square">
            <a:noAutofit/>
          </a:bodyPr>
          <a:lstStyle/>
          <a:p>
            <a:r>
              <a:rPr lang="de-DE" b="1" dirty="0"/>
              <a:t>SOCIAL STYLE-Schätzer</a:t>
            </a:r>
            <a:br>
              <a:rPr lang="de-DE" dirty="0"/>
            </a:br>
            <a:r>
              <a:rPr lang="de-DE" dirty="0"/>
              <a:t>Eine kurze Umfrage, die den Stil der anderen einschätzt</a:t>
            </a:r>
          </a:p>
          <a:p>
            <a:pPr>
              <a:defRPr b="1"/>
            </a:pPr>
            <a:r>
              <a:rPr lang="de-DE" dirty="0"/>
              <a:t>SOCIAL STYLE-Ratgeber </a:t>
            </a:r>
          </a:p>
          <a:p>
            <a:pPr lvl="1"/>
            <a:r>
              <a:rPr lang="de-DE" dirty="0"/>
              <a:t>Vorbereitung auf Besprechungen, Verhandlungen, Präsentationen</a:t>
            </a:r>
          </a:p>
          <a:p>
            <a:pPr lvl="1"/>
            <a:r>
              <a:rPr lang="de-DE" dirty="0"/>
              <a:t>Stil und Anpassungsfähigkeit – beste Praktiken für viele Situationen</a:t>
            </a:r>
          </a:p>
          <a:p>
            <a:pPr>
              <a:buNone/>
            </a:pPr>
            <a:r>
              <a:rPr lang="de-DE" b="1" dirty="0"/>
              <a:t>eLearning-Module</a:t>
            </a:r>
            <a:br>
              <a:rPr lang="de-DE" dirty="0"/>
            </a:br>
            <a:r>
              <a:rPr lang="de-DE" dirty="0"/>
              <a:t>Anwendung von Stilkonzepten auf Teams, Konfliktmanagement und Coaching</a:t>
            </a: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de-DE" smtClean="0"/>
              <a:t>44</a:t>
            </a:fld>
            <a:endParaRPr lang="de-DE"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de-DE" dirty="0"/>
              <a:t>© The TRACOM Corporation. Alle Rechte vorbehalten.</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4"/>
          </p:nvPr>
        </p:nvSpPr>
        <p:spPr>
          <a:xfrm>
            <a:off x="228600" y="6251423"/>
            <a:ext cx="5639540" cy="196355"/>
          </a:xfrm>
        </p:spPr>
        <p:txBody>
          <a:bodyPr wrap="square">
            <a:noAutofit/>
          </a:bodyPr>
          <a:lstStyle/>
          <a:p>
            <a:r>
              <a:rPr lang="de-DE" sz="1000" dirty="0">
                <a:solidFill>
                  <a:schemeClr val="tx1">
                    <a:tint val="75000"/>
                  </a:schemeClr>
                </a:solidFill>
              </a:rPr>
              <a:t>SOCIAL STYLE-Navigator® ist ein eingetragenes Warenzeichen der TRACOM Corporation. </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5146674" cy="1009650"/>
          </a:xfrm>
        </p:spPr>
        <p:txBody>
          <a:bodyPr wrap="square">
            <a:noAutofit/>
          </a:bodyPr>
          <a:lstStyle/>
          <a:p>
            <a:r>
              <a:rPr lang="de-DE" dirty="0"/>
              <a:t>SOCIAL STYLE-</a:t>
            </a:r>
            <a:br>
              <a:rPr lang="de-DE" dirty="0"/>
            </a:br>
            <a:r>
              <a:rPr lang="de-DE" dirty="0"/>
              <a:t>Navigator</a:t>
            </a:r>
            <a:r>
              <a:rPr lang="de-DE" baseline="30000" dirty="0"/>
              <a:t>®</a:t>
            </a:r>
            <a:r>
              <a:rPr lang="de-DE" dirty="0"/>
              <a:t> Zugang</a:t>
            </a:r>
            <a:br>
              <a:rPr lang="de-DE" dirty="0"/>
            </a:br>
            <a:r>
              <a:rPr lang="de-DE" sz="2000" i="1" dirty="0"/>
              <a:t>(nur Online-Profile)</a:t>
            </a:r>
            <a:endParaRPr lang="de-DE" sz="2000"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wrap="square">
            <a:noAutofit/>
          </a:bodyPr>
          <a:lstStyle/>
          <a:p>
            <a:fld id="{1B1CF60C-C85D-47C0-8597-E3BF95F18FA3}" type="slidenum">
              <a:rPr lang="de-DE" smtClean="0"/>
              <a:t>45</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68774" cy="3628308"/>
          </a:xfrm>
        </p:spPr>
        <p:txBody>
          <a:bodyPr wrap="square">
            <a:noAutofit/>
          </a:bodyPr>
          <a:lstStyle/>
          <a:p>
            <a:r>
              <a:rPr lang="de-DE" dirty="0"/>
              <a:t>Erhältlich über tracomlearning.com</a:t>
            </a:r>
          </a:p>
          <a:p>
            <a:endParaRPr lang="de-DE" dirty="0"/>
          </a:p>
          <a:p>
            <a:r>
              <a:rPr lang="de-DE" dirty="0"/>
              <a:t>Geben Sie Ihren TRACOM Nutzernamen und das Passwort ein, um KOSTENLOSEN und UNBEGRENZTEN Zugang zum SOCIAL STYLE-Navigator</a:t>
            </a:r>
            <a:r>
              <a:rPr lang="de-DE" baseline="30000" dirty="0"/>
              <a:t> ®</a:t>
            </a:r>
            <a:r>
              <a:rPr lang="de-DE" dirty="0"/>
              <a:t> zu erhalten</a:t>
            </a:r>
          </a:p>
          <a:p>
            <a:endParaRPr lang="de-DE" dirty="0"/>
          </a:p>
          <a:p>
            <a:endParaRPr lang="de-DE" dirty="0"/>
          </a:p>
        </p:txBody>
      </p:sp>
    </p:spTree>
    <p:extLst>
      <p:ext uri="{BB962C8B-B14F-4D97-AF65-F5344CB8AC3E}">
        <p14:creationId xmlns:p14="http://schemas.microsoft.com/office/powerpoint/2010/main" val="3446298849"/>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de-DE" dirty="0"/>
              <a:t>SOCIAL STYLE-</a:t>
            </a:r>
            <a:br>
              <a:rPr lang="de-DE" dirty="0"/>
            </a:br>
            <a:r>
              <a:rPr lang="de-DE" dirty="0"/>
              <a:t>Navigator</a:t>
            </a:r>
            <a:r>
              <a:rPr lang="de-DE" baseline="30000" dirty="0"/>
              <a:t>®</a:t>
            </a:r>
            <a:r>
              <a:rPr lang="de-DE" dirty="0"/>
              <a:t> Zugang</a:t>
            </a:r>
            <a:br>
              <a:rPr lang="de-DE" dirty="0"/>
            </a:br>
            <a:r>
              <a:rPr lang="de-DE" sz="2000" i="1" dirty="0"/>
              <a:t>(nur Papierprofile)</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5" y="2316163"/>
            <a:ext cx="5659438" cy="3628308"/>
          </a:xfrm>
        </p:spPr>
        <p:txBody>
          <a:bodyPr wrap="square">
            <a:noAutofit/>
          </a:bodyPr>
          <a:lstStyle/>
          <a:p>
            <a:r>
              <a:rPr lang="de-DE" dirty="0"/>
              <a:t>Gehen Sie zu:</a:t>
            </a:r>
          </a:p>
          <a:p>
            <a:pPr marL="0" marR="0">
              <a:spcBef>
                <a:spcPts val="0"/>
              </a:spcBef>
              <a:spcAft>
                <a:spcPts val="0"/>
              </a:spcAft>
              <a:defRPr>
                <a:effectLst/>
                <a:ea typeface="Calibri" panose="020F0502020204030204" pitchFamily="34" charset="0"/>
                <a:cs typeface="Times New Roman" panose="02020603050405020304" pitchFamily="18" charset="0"/>
              </a:defRPr>
            </a:pPr>
            <a:r>
              <a:rPr lang="de-DE" dirty="0"/>
              <a:t>tracomlearning.com/</a:t>
            </a:r>
            <a:r>
              <a:rPr lang="de-DE" dirty="0" err="1"/>
              <a:t>registration</a:t>
            </a:r>
            <a:r>
              <a:rPr lang="de-DE" dirty="0"/>
              <a:t>-paper </a:t>
            </a:r>
          </a:p>
          <a:p>
            <a:endParaRPr lang="de-DE" dirty="0"/>
          </a:p>
          <a:p>
            <a:pPr>
              <a:lnSpc>
                <a:spcPct val="130000"/>
              </a:lnSpc>
            </a:pPr>
            <a:r>
              <a:rPr lang="de-DE" dirty="0"/>
              <a:t>Registrieren Sie sich mit Ihrer </a:t>
            </a:r>
            <a:br>
              <a:rPr lang="de-DE" dirty="0"/>
            </a:br>
            <a:r>
              <a:rPr lang="de-DE" dirty="0"/>
              <a:t>E-Mail-Adresse und Ihrem </a:t>
            </a:r>
            <a:br>
              <a:rPr lang="de-DE" dirty="0"/>
            </a:br>
            <a:r>
              <a:rPr lang="de-DE" dirty="0"/>
              <a:t>Abonnement-Code _____-_____ </a:t>
            </a:r>
          </a:p>
          <a:p>
            <a:r>
              <a:rPr lang="de-DE" dirty="0"/>
              <a:t>für KOSTENLOSEN, UNBEGRENZTEN Zugang zum SOCIAL STYLE-NAVIGATOR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wrap="square">
            <a:noAutofit/>
          </a:bodyPr>
          <a:lstStyle/>
          <a:p>
            <a:fld id="{1B1CF60C-C85D-47C0-8597-E3BF95F18FA3}" type="slidenum">
              <a:rPr lang="de-DE" smtClean="0"/>
              <a:t>46</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47</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48</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computer screen with a message&#10;&#10;Description automatically generated">
            <a:extLst>
              <a:ext uri="{FF2B5EF4-FFF2-40B4-BE49-F238E27FC236}">
                <a16:creationId xmlns:a16="http://schemas.microsoft.com/office/drawing/2014/main" id="{0357D150-2C62-21F2-1F2C-35F3F160B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526155"/>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49</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de-DE" dirty="0"/>
              <a:t>Sagen &amp; Tun-Verhaltensweisen</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080912" y="228601"/>
            <a:ext cx="7793037" cy="5715000"/>
          </a:xfrm>
          <a:solidFill>
            <a:schemeClr val="bg1">
              <a:lumMod val="85000"/>
            </a:schemeClr>
          </a:solidFill>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de-DE" smtClean="0"/>
              <a:t>5</a:t>
            </a:fld>
            <a:endParaRPr lang="de-DE"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0688"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de-DE" dirty="0"/>
              <a:t> </a:t>
            </a:r>
          </a:p>
          <a:p>
            <a:pPr algn="r">
              <a:lnSpc>
                <a:spcPct val="85000"/>
              </a:lnSpc>
            </a:pPr>
            <a:endParaRPr lang="de-DE" sz="2600" dirty="0">
              <a:solidFill>
                <a:schemeClr val="tx2"/>
              </a:solidFill>
            </a:endParaRPr>
          </a:p>
          <a:p>
            <a:pPr algn="r">
              <a:lnSpc>
                <a:spcPct val="85000"/>
              </a:lnSpc>
            </a:pPr>
            <a:endParaRPr lang="de-DE" sz="2600" dirty="0">
              <a:solidFill>
                <a:schemeClr val="tx2"/>
              </a:solidFill>
            </a:endParaRPr>
          </a:p>
          <a:p>
            <a:pPr algn="r">
              <a:lnSpc>
                <a:spcPct val="85000"/>
              </a:lnSpc>
              <a:spcBef>
                <a:spcPts val="800"/>
              </a:spcBef>
              <a:spcAft>
                <a:spcPts val="800"/>
              </a:spcAft>
              <a:defRPr>
                <a:solidFill>
                  <a:schemeClr val="tx2">
                    <a:alpha val="25000"/>
                  </a:schemeClr>
                </a:solidFill>
              </a:defRPr>
            </a:pPr>
            <a:r>
              <a:rPr lang="de-DE" sz="1600" dirty="0"/>
              <a:t>Ruhig</a:t>
            </a:r>
          </a:p>
          <a:p>
            <a:pPr algn="r">
              <a:lnSpc>
                <a:spcPct val="85000"/>
              </a:lnSpc>
              <a:spcBef>
                <a:spcPts val="800"/>
              </a:spcBef>
              <a:spcAft>
                <a:spcPts val="800"/>
              </a:spcAft>
              <a:defRPr>
                <a:solidFill>
                  <a:schemeClr val="tx2">
                    <a:alpha val="25000"/>
                  </a:schemeClr>
                </a:solidFill>
              </a:defRPr>
            </a:pPr>
            <a:r>
              <a:rPr lang="de-DE" sz="1600" dirty="0"/>
              <a:t>Langsameres Tempo</a:t>
            </a:r>
          </a:p>
          <a:p>
            <a:pPr algn="r">
              <a:lnSpc>
                <a:spcPct val="85000"/>
              </a:lnSpc>
              <a:spcBef>
                <a:spcPts val="800"/>
              </a:spcBef>
              <a:spcAft>
                <a:spcPts val="800"/>
              </a:spcAft>
              <a:defRPr>
                <a:solidFill>
                  <a:schemeClr val="tx2">
                    <a:alpha val="25000"/>
                  </a:schemeClr>
                </a:solidFill>
              </a:defRPr>
            </a:pPr>
            <a:r>
              <a:rPr lang="de-DE" sz="1600" dirty="0"/>
              <a:t>Beherrschtere Mimik </a:t>
            </a:r>
          </a:p>
          <a:p>
            <a:pPr algn="r">
              <a:lnSpc>
                <a:spcPct val="85000"/>
              </a:lnSpc>
              <a:spcBef>
                <a:spcPts val="800"/>
              </a:spcBef>
              <a:spcAft>
                <a:spcPts val="800"/>
              </a:spcAft>
              <a:defRPr sz="1700">
                <a:solidFill>
                  <a:schemeClr val="tx2">
                    <a:alpha val="25000"/>
                  </a:schemeClr>
                </a:solidFill>
              </a:defRPr>
            </a:pPr>
            <a:r>
              <a:rPr lang="de-DE" sz="1600" dirty="0"/>
              <a:t>Weniger modulierter Stimme</a:t>
            </a:r>
          </a:p>
          <a:p>
            <a:pPr algn="r">
              <a:lnSpc>
                <a:spcPct val="85000"/>
              </a:lnSpc>
              <a:spcBef>
                <a:spcPts val="800"/>
              </a:spcBef>
              <a:spcAft>
                <a:spcPts val="800"/>
              </a:spcAft>
              <a:defRPr>
                <a:solidFill>
                  <a:schemeClr val="tx2">
                    <a:alpha val="25000"/>
                  </a:schemeClr>
                </a:solidFill>
              </a:defRPr>
            </a:pPr>
            <a:r>
              <a:rPr lang="de-DE" sz="1600" dirty="0"/>
              <a:t>Weniger Augenkontakt</a:t>
            </a:r>
          </a:p>
          <a:p>
            <a:pPr algn="r">
              <a:lnSpc>
                <a:spcPct val="85000"/>
              </a:lnSpc>
              <a:spcBef>
                <a:spcPts val="800"/>
              </a:spcBef>
              <a:spcAft>
                <a:spcPts val="800"/>
              </a:spcAft>
              <a:defRPr>
                <a:solidFill>
                  <a:schemeClr val="tx2">
                    <a:alpha val="25000"/>
                  </a:schemeClr>
                </a:solidFill>
              </a:defRPr>
            </a:pPr>
            <a:r>
              <a:rPr lang="de-DE" sz="1600" dirty="0"/>
              <a:t>Lockere Haltung</a:t>
            </a:r>
          </a:p>
          <a:p>
            <a:pPr algn="r">
              <a:lnSpc>
                <a:spcPct val="85000"/>
              </a:lnSpc>
              <a:spcBef>
                <a:spcPts val="800"/>
              </a:spcBef>
              <a:spcAft>
                <a:spcPts val="800"/>
              </a:spcAft>
              <a:defRPr>
                <a:solidFill>
                  <a:schemeClr val="tx2">
                    <a:alpha val="25000"/>
                  </a:schemeClr>
                </a:solidFill>
              </a:defRPr>
            </a:pPr>
            <a:r>
              <a:rPr lang="de-DE" sz="1600" dirty="0">
                <a:solidFill>
                  <a:schemeClr val="tx2">
                    <a:alpha val="25000"/>
                  </a:schemeClr>
                </a:solidFill>
              </a:rPr>
              <a:t>Zurückgelehnt</a:t>
            </a:r>
            <a:endParaRPr lang="de-DE" dirty="0">
              <a:solidFill>
                <a:schemeClr val="tx2">
                  <a:alpha val="25000"/>
                </a:schemeClr>
              </a:solidFill>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7981789"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de-DE" dirty="0"/>
              <a:t> </a:t>
            </a:r>
          </a:p>
          <a:p>
            <a:pPr>
              <a:lnSpc>
                <a:spcPct val="85000"/>
              </a:lnSpc>
            </a:pPr>
            <a:endParaRPr lang="de-DE" sz="2600" dirty="0">
              <a:solidFill>
                <a:schemeClr val="tx2"/>
              </a:solidFill>
            </a:endParaRPr>
          </a:p>
          <a:p>
            <a:pPr>
              <a:lnSpc>
                <a:spcPct val="85000"/>
              </a:lnSpc>
            </a:pPr>
            <a:endParaRPr lang="de-DE" sz="2600" dirty="0">
              <a:solidFill>
                <a:schemeClr val="tx2"/>
              </a:solidFill>
            </a:endParaRPr>
          </a:p>
          <a:p>
            <a:pPr>
              <a:lnSpc>
                <a:spcPct val="85000"/>
              </a:lnSpc>
              <a:spcBef>
                <a:spcPts val="800"/>
              </a:spcBef>
              <a:spcAft>
                <a:spcPts val="800"/>
              </a:spcAft>
              <a:defRPr>
                <a:solidFill>
                  <a:schemeClr val="tx2">
                    <a:alpha val="25000"/>
                  </a:schemeClr>
                </a:solidFill>
              </a:defRPr>
            </a:pPr>
            <a:r>
              <a:rPr lang="de-DE" sz="1600" dirty="0"/>
              <a:t>Laut</a:t>
            </a:r>
          </a:p>
          <a:p>
            <a:pPr>
              <a:lnSpc>
                <a:spcPct val="85000"/>
              </a:lnSpc>
              <a:spcBef>
                <a:spcPts val="800"/>
              </a:spcBef>
              <a:spcAft>
                <a:spcPts val="800"/>
              </a:spcAft>
              <a:defRPr>
                <a:solidFill>
                  <a:schemeClr val="tx2">
                    <a:alpha val="25000"/>
                  </a:schemeClr>
                </a:solidFill>
              </a:defRPr>
            </a:pPr>
            <a:r>
              <a:rPr lang="de-DE" sz="1600" dirty="0"/>
              <a:t>Höheres Tempo </a:t>
            </a:r>
          </a:p>
          <a:p>
            <a:pPr>
              <a:lnSpc>
                <a:spcPct val="85000"/>
              </a:lnSpc>
              <a:spcBef>
                <a:spcPts val="800"/>
              </a:spcBef>
              <a:spcAft>
                <a:spcPts val="800"/>
              </a:spcAft>
              <a:defRPr>
                <a:solidFill>
                  <a:schemeClr val="tx2">
                    <a:alpha val="25000"/>
                  </a:schemeClr>
                </a:solidFill>
              </a:defRPr>
            </a:pPr>
            <a:r>
              <a:rPr lang="de-DE" sz="1600" dirty="0"/>
              <a:t>Lebhaftere Mimik</a:t>
            </a:r>
          </a:p>
          <a:p>
            <a:pPr>
              <a:lnSpc>
                <a:spcPct val="85000"/>
              </a:lnSpc>
              <a:spcBef>
                <a:spcPts val="800"/>
              </a:spcBef>
              <a:spcAft>
                <a:spcPts val="800"/>
              </a:spcAft>
              <a:defRPr sz="1700">
                <a:solidFill>
                  <a:schemeClr val="tx2">
                    <a:alpha val="25000"/>
                  </a:schemeClr>
                </a:solidFill>
              </a:defRPr>
            </a:pPr>
            <a:r>
              <a:rPr lang="de-DE" sz="1600" dirty="0"/>
              <a:t>Stärker modulierter Stimme</a:t>
            </a:r>
          </a:p>
          <a:p>
            <a:pPr>
              <a:lnSpc>
                <a:spcPct val="85000"/>
              </a:lnSpc>
              <a:spcBef>
                <a:spcPts val="800"/>
              </a:spcBef>
              <a:spcAft>
                <a:spcPts val="800"/>
              </a:spcAft>
              <a:defRPr>
                <a:solidFill>
                  <a:schemeClr val="tx2">
                    <a:alpha val="25000"/>
                  </a:schemeClr>
                </a:solidFill>
              </a:defRPr>
            </a:pPr>
            <a:r>
              <a:rPr lang="de-DE" sz="1600" dirty="0"/>
              <a:t>Mehr Augenkontakt</a:t>
            </a:r>
          </a:p>
          <a:p>
            <a:pPr>
              <a:lnSpc>
                <a:spcPct val="85000"/>
              </a:lnSpc>
              <a:spcBef>
                <a:spcPts val="800"/>
              </a:spcBef>
              <a:spcAft>
                <a:spcPts val="800"/>
              </a:spcAft>
              <a:defRPr>
                <a:solidFill>
                  <a:schemeClr val="tx2">
                    <a:alpha val="25000"/>
                  </a:schemeClr>
                </a:solidFill>
              </a:defRPr>
            </a:pPr>
            <a:br>
              <a:rPr lang="de-DE" sz="1600" dirty="0"/>
            </a:br>
            <a:r>
              <a:rPr lang="de-DE" sz="1600" dirty="0"/>
              <a:t>Starre Haltung</a:t>
            </a:r>
          </a:p>
          <a:p>
            <a:pPr>
              <a:lnSpc>
                <a:spcPct val="85000"/>
              </a:lnSpc>
              <a:spcBef>
                <a:spcPts val="800"/>
              </a:spcBef>
              <a:spcAft>
                <a:spcPts val="800"/>
              </a:spcAft>
              <a:defRPr>
                <a:solidFill>
                  <a:schemeClr val="tx2">
                    <a:alpha val="25000"/>
                  </a:schemeClr>
                </a:solidFill>
              </a:defRPr>
            </a:pPr>
            <a:r>
              <a:rPr lang="de-DE" sz="1600" dirty="0"/>
              <a:t>Nach vorne gelehnt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3985592" y="228600"/>
            <a:ext cx="186052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de-DE" sz="2000" dirty="0"/>
              <a:t>Eigenschaften</a:t>
            </a:r>
          </a:p>
          <a:p>
            <a:pPr algn="r">
              <a:lnSpc>
                <a:spcPct val="85000"/>
              </a:lnSpc>
            </a:pPr>
            <a:endParaRPr lang="de-DE" sz="2400" dirty="0">
              <a:solidFill>
                <a:schemeClr val="bg1"/>
              </a:solidFill>
            </a:endParaRPr>
          </a:p>
          <a:p>
            <a:pPr algn="r">
              <a:lnSpc>
                <a:spcPct val="85000"/>
              </a:lnSpc>
            </a:pPr>
            <a:endParaRPr lang="de-DE" sz="2400" dirty="0">
              <a:solidFill>
                <a:schemeClr val="bg1"/>
              </a:solidFill>
            </a:endParaRPr>
          </a:p>
          <a:p>
            <a:pPr algn="r">
              <a:lnSpc>
                <a:spcPct val="85000"/>
              </a:lnSpc>
              <a:spcBef>
                <a:spcPts val="800"/>
              </a:spcBef>
              <a:spcAft>
                <a:spcPts val="800"/>
              </a:spcAft>
              <a:defRPr>
                <a:solidFill>
                  <a:schemeClr val="bg1"/>
                </a:solidFill>
              </a:defRPr>
            </a:pPr>
            <a:r>
              <a:rPr lang="de-DE" sz="1600" dirty="0"/>
              <a:t>Ehrlich</a:t>
            </a:r>
          </a:p>
          <a:p>
            <a:pPr algn="r">
              <a:lnSpc>
                <a:spcPct val="85000"/>
              </a:lnSpc>
              <a:spcBef>
                <a:spcPts val="800"/>
              </a:spcBef>
              <a:spcAft>
                <a:spcPts val="800"/>
              </a:spcAft>
              <a:defRPr>
                <a:solidFill>
                  <a:schemeClr val="bg1"/>
                </a:solidFill>
              </a:defRPr>
            </a:pPr>
            <a:r>
              <a:rPr lang="de-DE" sz="1600" dirty="0"/>
              <a:t>Intelligent</a:t>
            </a:r>
          </a:p>
          <a:p>
            <a:pPr algn="r">
              <a:lnSpc>
                <a:spcPct val="85000"/>
              </a:lnSpc>
              <a:spcBef>
                <a:spcPts val="800"/>
              </a:spcBef>
              <a:spcAft>
                <a:spcPts val="800"/>
              </a:spcAft>
              <a:defRPr>
                <a:solidFill>
                  <a:schemeClr val="bg1"/>
                </a:solidFill>
              </a:defRPr>
            </a:pPr>
            <a:r>
              <a:rPr lang="de-DE" sz="1600" dirty="0"/>
              <a:t>Arrogant</a:t>
            </a:r>
          </a:p>
          <a:p>
            <a:pPr algn="r">
              <a:lnSpc>
                <a:spcPct val="85000"/>
              </a:lnSpc>
              <a:spcBef>
                <a:spcPts val="800"/>
              </a:spcBef>
              <a:spcAft>
                <a:spcPts val="800"/>
              </a:spcAft>
              <a:defRPr>
                <a:solidFill>
                  <a:schemeClr val="bg1"/>
                </a:solidFill>
              </a:defRPr>
            </a:pPr>
            <a:r>
              <a:rPr lang="de-DE" sz="1600" dirty="0"/>
              <a:t>Motiviert</a:t>
            </a:r>
          </a:p>
          <a:p>
            <a:pPr algn="r">
              <a:lnSpc>
                <a:spcPct val="85000"/>
              </a:lnSpc>
              <a:spcBef>
                <a:spcPts val="800"/>
              </a:spcBef>
              <a:spcAft>
                <a:spcPts val="800"/>
              </a:spcAft>
              <a:defRPr>
                <a:solidFill>
                  <a:schemeClr val="bg1"/>
                </a:solidFill>
              </a:defRPr>
            </a:pPr>
            <a:r>
              <a:rPr lang="de-DE" sz="1600" dirty="0"/>
              <a:t>Egozentrisch</a:t>
            </a:r>
          </a:p>
          <a:p>
            <a:pPr algn="r">
              <a:lnSpc>
                <a:spcPct val="85000"/>
              </a:lnSpc>
              <a:spcBef>
                <a:spcPts val="800"/>
              </a:spcBef>
              <a:spcAft>
                <a:spcPts val="800"/>
              </a:spcAft>
              <a:defRPr>
                <a:solidFill>
                  <a:schemeClr val="bg1"/>
                </a:solidFill>
              </a:defRPr>
            </a:pPr>
            <a:r>
              <a:rPr lang="de-DE" sz="1600" dirty="0"/>
              <a:t>Aufrichtig</a:t>
            </a:r>
          </a:p>
          <a:p>
            <a:pPr algn="r">
              <a:lnSpc>
                <a:spcPct val="85000"/>
              </a:lnSpc>
              <a:spcBef>
                <a:spcPts val="800"/>
              </a:spcBef>
              <a:spcAft>
                <a:spcPts val="800"/>
              </a:spcAft>
              <a:defRPr>
                <a:solidFill>
                  <a:schemeClr val="bg1"/>
                </a:solidFill>
              </a:defRPr>
            </a:pPr>
            <a:r>
              <a:rPr lang="de-DE" sz="1600" dirty="0"/>
              <a:t>Kritisch</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08746" y="228600"/>
            <a:ext cx="1865376"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n-US" sz="2200" dirty="0" err="1"/>
              <a:t>Bewertungen</a:t>
            </a:r>
            <a:r>
              <a:rPr lang="en-US" sz="2200" dirty="0"/>
              <a:t> </a:t>
            </a:r>
            <a:endParaRPr lang="de-DE" sz="2000" dirty="0"/>
          </a:p>
          <a:p>
            <a:pPr>
              <a:lnSpc>
                <a:spcPct val="85000"/>
              </a:lnSpc>
            </a:pPr>
            <a:endParaRPr lang="de-DE" sz="2400" dirty="0">
              <a:solidFill>
                <a:schemeClr val="bg1"/>
              </a:solidFill>
            </a:endParaRPr>
          </a:p>
          <a:p>
            <a:pPr>
              <a:lnSpc>
                <a:spcPct val="85000"/>
              </a:lnSpc>
            </a:pPr>
            <a:endParaRPr lang="de-DE" sz="2400" dirty="0">
              <a:solidFill>
                <a:schemeClr val="bg1"/>
              </a:solidFill>
            </a:endParaRPr>
          </a:p>
          <a:p>
            <a:pPr>
              <a:lnSpc>
                <a:spcPct val="85000"/>
              </a:lnSpc>
              <a:spcBef>
                <a:spcPts val="800"/>
              </a:spcBef>
              <a:spcAft>
                <a:spcPts val="800"/>
              </a:spcAft>
              <a:defRPr>
                <a:solidFill>
                  <a:schemeClr val="bg1"/>
                </a:solidFill>
              </a:defRPr>
            </a:pPr>
            <a:r>
              <a:rPr lang="de-DE" sz="1600" dirty="0"/>
              <a:t>Ich mag ihn</a:t>
            </a:r>
          </a:p>
          <a:p>
            <a:pPr>
              <a:lnSpc>
                <a:spcPct val="85000"/>
              </a:lnSpc>
              <a:spcBef>
                <a:spcPts val="800"/>
              </a:spcBef>
              <a:spcAft>
                <a:spcPts val="800"/>
              </a:spcAft>
              <a:defRPr>
                <a:solidFill>
                  <a:schemeClr val="bg1"/>
                </a:solidFill>
              </a:defRPr>
            </a:pPr>
            <a:r>
              <a:rPr lang="de-DE" sz="1600" dirty="0"/>
              <a:t>Er nervt mich</a:t>
            </a:r>
          </a:p>
          <a:p>
            <a:pPr>
              <a:lnSpc>
                <a:spcPct val="85000"/>
              </a:lnSpc>
              <a:spcBef>
                <a:spcPts val="800"/>
              </a:spcBef>
              <a:spcAft>
                <a:spcPts val="800"/>
              </a:spcAft>
              <a:defRPr>
                <a:solidFill>
                  <a:schemeClr val="bg1"/>
                </a:solidFill>
              </a:defRPr>
            </a:pPr>
            <a:r>
              <a:rPr lang="de-DE" sz="1600" dirty="0"/>
              <a:t>Sie interessiert mich</a:t>
            </a:r>
          </a:p>
          <a:p>
            <a:pPr>
              <a:lnSpc>
                <a:spcPct val="85000"/>
              </a:lnSpc>
              <a:spcBef>
                <a:spcPts val="800"/>
              </a:spcBef>
              <a:spcAft>
                <a:spcPts val="800"/>
              </a:spcAft>
              <a:defRPr>
                <a:solidFill>
                  <a:schemeClr val="bg1"/>
                </a:solidFill>
              </a:defRPr>
            </a:pPr>
            <a:r>
              <a:rPr lang="de-DE" sz="1600" dirty="0"/>
              <a:t>Er ärgert mich</a:t>
            </a:r>
          </a:p>
          <a:p>
            <a:pPr>
              <a:lnSpc>
                <a:spcPct val="85000"/>
              </a:lnSpc>
              <a:spcBef>
                <a:spcPts val="800"/>
              </a:spcBef>
              <a:spcAft>
                <a:spcPts val="800"/>
              </a:spcAft>
              <a:defRPr>
                <a:solidFill>
                  <a:schemeClr val="bg1"/>
                </a:solidFill>
              </a:defRPr>
            </a:pPr>
            <a:r>
              <a:rPr lang="de-DE" sz="1600" dirty="0"/>
              <a:t>Ich traue ihr nicht</a:t>
            </a:r>
          </a:p>
          <a:p>
            <a:pPr>
              <a:lnSpc>
                <a:spcPct val="85000"/>
              </a:lnSpc>
              <a:spcBef>
                <a:spcPts val="800"/>
              </a:spcBef>
              <a:spcAft>
                <a:spcPts val="800"/>
              </a:spcAft>
              <a:defRPr>
                <a:solidFill>
                  <a:schemeClr val="bg1"/>
                </a:solidFill>
              </a:defRPr>
            </a:pPr>
            <a:r>
              <a:rPr lang="de-DE" sz="1600" dirty="0"/>
              <a:t>Ich hasse ihn</a:t>
            </a:r>
          </a:p>
          <a:p>
            <a:pPr>
              <a:lnSpc>
                <a:spcPct val="85000"/>
              </a:lnSpc>
              <a:spcBef>
                <a:spcPts val="800"/>
              </a:spcBef>
              <a:spcAft>
                <a:spcPts val="800"/>
              </a:spcAft>
              <a:defRPr>
                <a:solidFill>
                  <a:schemeClr val="bg1"/>
                </a:solidFill>
              </a:defRPr>
            </a:pPr>
            <a:r>
              <a:rPr lang="de-DE" sz="1600" dirty="0"/>
              <a:t>Ich vertraue ihm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843095"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n-US" sz="2200" dirty="0" err="1"/>
              <a:t>Wahrnehmbares</a:t>
            </a:r>
            <a:r>
              <a:rPr lang="en-US" sz="2200" dirty="0"/>
              <a:t> </a:t>
            </a:r>
            <a:r>
              <a:rPr lang="en-US" sz="2200" dirty="0" err="1"/>
              <a:t>Verhalten</a:t>
            </a:r>
            <a:endParaRPr lang="de-DE" sz="2000"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7984364"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60517" y="5031642"/>
            <a:ext cx="1365118" cy="826346"/>
            <a:chOff x="1261048" y="3478952"/>
            <a:chExt cx="1365118" cy="826346"/>
          </a:xfrm>
        </p:grpSpPr>
        <p:sp>
          <p:nvSpPr>
            <p:cNvPr id="5" name="Arc 4">
              <a:extLst>
                <a:ext uri="{FF2B5EF4-FFF2-40B4-BE49-F238E27FC236}">
                  <a16:creationId xmlns:a16="http://schemas.microsoft.com/office/drawing/2014/main" id="{A241EFEB-3B48-433E-9557-C400EEF7D6CA}"/>
                </a:ext>
              </a:extLst>
            </p:cNvPr>
            <p:cNvSpPr/>
            <p:nvPr/>
          </p:nvSpPr>
          <p:spPr>
            <a:xfrm rot="515185">
              <a:off x="2076855" y="365567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261048" y="3478952"/>
              <a:ext cx="1365118"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SAGEN</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6"/>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TUN</a:t>
              </a:r>
            </a:p>
          </p:txBody>
        </p:sp>
        <p:sp>
          <p:nvSpPr>
            <p:cNvPr id="21" name="Arc 20">
              <a:extLst>
                <a:ext uri="{FF2B5EF4-FFF2-40B4-BE49-F238E27FC236}">
                  <a16:creationId xmlns:a16="http://schemas.microsoft.com/office/drawing/2014/main" id="{B68E12E8-D340-4FBD-A10F-E52D85A1DEF3}"/>
                </a:ext>
              </a:extLst>
            </p:cNvPr>
            <p:cNvSpPr/>
            <p:nvPr/>
          </p:nvSpPr>
          <p:spPr>
            <a:xfrm rot="20895582" flipH="1" flipV="1">
              <a:off x="132123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8">
                                            <p:txEl>
                                              <p:pRg st="3" end="3"/>
                                            </p:txEl>
                                          </p:spTgt>
                                        </p:tgtEl>
                                        <p:attrNameLst>
                                          <p:attrName>style.color</p:attrName>
                                        </p:attrNameLst>
                                      </p:cBhvr>
                                      <p:to>
                                        <a:srgbClr val="444A4A"/>
                                      </p:to>
                                    </p:animClr>
                                    <p:animClr clrSpc="rgb" dir="cw">
                                      <p:cBhvr>
                                        <p:cTn id="42" dur="500" fill="hold"/>
                                        <p:tgtEl>
                                          <p:spTgt spid="18">
                                            <p:txEl>
                                              <p:pRg st="3" end="3"/>
                                            </p:txEl>
                                          </p:spTgt>
                                        </p:tgtEl>
                                        <p:attrNameLst>
                                          <p:attrName>fillcolor</p:attrName>
                                        </p:attrNameLst>
                                      </p:cBhvr>
                                      <p:to>
                                        <a:srgbClr val="444A4A"/>
                                      </p:to>
                                    </p:animClr>
                                    <p:set>
                                      <p:cBhvr>
                                        <p:cTn id="43" dur="500" fill="hold"/>
                                        <p:tgtEl>
                                          <p:spTgt spid="18">
                                            <p:txEl>
                                              <p:pRg st="3" end="3"/>
                                            </p:txEl>
                                          </p:spTgt>
                                        </p:tgtEl>
                                        <p:attrNameLst>
                                          <p:attrName>fill.type</p:attrName>
                                        </p:attrNameLst>
                                      </p:cBhvr>
                                      <p:to>
                                        <p:strVal val="solid"/>
                                      </p:to>
                                    </p:set>
                                    <p:set>
                                      <p:cBhvr>
                                        <p:cTn id="44" dur="500" fill="hold"/>
                                        <p:tgtEl>
                                          <p:spTgt spid="18">
                                            <p:txEl>
                                              <p:pRg st="3" end="3"/>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4" end="4"/>
                                            </p:txEl>
                                          </p:spTgt>
                                        </p:tgtEl>
                                        <p:attrNameLst>
                                          <p:attrName>style.color</p:attrName>
                                        </p:attrNameLst>
                                      </p:cBhvr>
                                      <p:to>
                                        <a:srgbClr val="444A4A"/>
                                      </p:to>
                                    </p:animClr>
                                    <p:animClr clrSpc="rgb" dir="cw">
                                      <p:cBhvr>
                                        <p:cTn id="47" dur="500" fill="hold"/>
                                        <p:tgtEl>
                                          <p:spTgt spid="18">
                                            <p:txEl>
                                              <p:pRg st="4" end="4"/>
                                            </p:txEl>
                                          </p:spTgt>
                                        </p:tgtEl>
                                        <p:attrNameLst>
                                          <p:attrName>fillcolor</p:attrName>
                                        </p:attrNameLst>
                                      </p:cBhvr>
                                      <p:to>
                                        <a:srgbClr val="444A4A"/>
                                      </p:to>
                                    </p:animClr>
                                    <p:set>
                                      <p:cBhvr>
                                        <p:cTn id="48" dur="500" fill="hold"/>
                                        <p:tgtEl>
                                          <p:spTgt spid="18">
                                            <p:txEl>
                                              <p:pRg st="4" end="4"/>
                                            </p:txEl>
                                          </p:spTgt>
                                        </p:tgtEl>
                                        <p:attrNameLst>
                                          <p:attrName>fill.type</p:attrName>
                                        </p:attrNameLst>
                                      </p:cBhvr>
                                      <p:to>
                                        <p:strVal val="solid"/>
                                      </p:to>
                                    </p:set>
                                    <p:set>
                                      <p:cBhvr>
                                        <p:cTn id="49" dur="500" fill="hold"/>
                                        <p:tgtEl>
                                          <p:spTgt spid="18">
                                            <p:txEl>
                                              <p:pRg st="4" end="4"/>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5" end="5"/>
                                            </p:txEl>
                                          </p:spTgt>
                                        </p:tgtEl>
                                        <p:attrNameLst>
                                          <p:attrName>style.color</p:attrName>
                                        </p:attrNameLst>
                                      </p:cBhvr>
                                      <p:to>
                                        <a:srgbClr val="444A4A"/>
                                      </p:to>
                                    </p:animClr>
                                    <p:animClr clrSpc="rgb" dir="cw">
                                      <p:cBhvr>
                                        <p:cTn id="52" dur="500" fill="hold"/>
                                        <p:tgtEl>
                                          <p:spTgt spid="18">
                                            <p:txEl>
                                              <p:pRg st="5" end="5"/>
                                            </p:txEl>
                                          </p:spTgt>
                                        </p:tgtEl>
                                        <p:attrNameLst>
                                          <p:attrName>fillcolor</p:attrName>
                                        </p:attrNameLst>
                                      </p:cBhvr>
                                      <p:to>
                                        <a:srgbClr val="444A4A"/>
                                      </p:to>
                                    </p:animClr>
                                    <p:set>
                                      <p:cBhvr>
                                        <p:cTn id="53" dur="500" fill="hold"/>
                                        <p:tgtEl>
                                          <p:spTgt spid="18">
                                            <p:txEl>
                                              <p:pRg st="5" end="5"/>
                                            </p:txEl>
                                          </p:spTgt>
                                        </p:tgtEl>
                                        <p:attrNameLst>
                                          <p:attrName>fill.type</p:attrName>
                                        </p:attrNameLst>
                                      </p:cBhvr>
                                      <p:to>
                                        <p:strVal val="solid"/>
                                      </p:to>
                                    </p:set>
                                    <p:set>
                                      <p:cBhvr>
                                        <p:cTn id="54" dur="500" fill="hold"/>
                                        <p:tgtEl>
                                          <p:spTgt spid="18">
                                            <p:txEl>
                                              <p:pRg st="5" end="5"/>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6" end="6"/>
                                            </p:txEl>
                                          </p:spTgt>
                                        </p:tgtEl>
                                        <p:attrNameLst>
                                          <p:attrName>style.color</p:attrName>
                                        </p:attrNameLst>
                                      </p:cBhvr>
                                      <p:to>
                                        <a:srgbClr val="444A4A"/>
                                      </p:to>
                                    </p:animClr>
                                    <p:animClr clrSpc="rgb" dir="cw">
                                      <p:cBhvr>
                                        <p:cTn id="57" dur="500" fill="hold"/>
                                        <p:tgtEl>
                                          <p:spTgt spid="18">
                                            <p:txEl>
                                              <p:pRg st="6" end="6"/>
                                            </p:txEl>
                                          </p:spTgt>
                                        </p:tgtEl>
                                        <p:attrNameLst>
                                          <p:attrName>fillcolor</p:attrName>
                                        </p:attrNameLst>
                                      </p:cBhvr>
                                      <p:to>
                                        <a:srgbClr val="444A4A"/>
                                      </p:to>
                                    </p:animClr>
                                    <p:set>
                                      <p:cBhvr>
                                        <p:cTn id="58" dur="500" fill="hold"/>
                                        <p:tgtEl>
                                          <p:spTgt spid="18">
                                            <p:txEl>
                                              <p:pRg st="6" end="6"/>
                                            </p:txEl>
                                          </p:spTgt>
                                        </p:tgtEl>
                                        <p:attrNameLst>
                                          <p:attrName>fill.type</p:attrName>
                                        </p:attrNameLst>
                                      </p:cBhvr>
                                      <p:to>
                                        <p:strVal val="solid"/>
                                      </p:to>
                                    </p:set>
                                    <p:set>
                                      <p:cBhvr>
                                        <p:cTn id="59" dur="500" fill="hold"/>
                                        <p:tgtEl>
                                          <p:spTgt spid="18">
                                            <p:txEl>
                                              <p:pRg st="6" end="6"/>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8" end="8"/>
                                            </p:txEl>
                                          </p:spTgt>
                                        </p:tgtEl>
                                        <p:attrNameLst>
                                          <p:attrName>style.color</p:attrName>
                                        </p:attrNameLst>
                                      </p:cBhvr>
                                      <p:to>
                                        <a:srgbClr val="444A4A"/>
                                      </p:to>
                                    </p:animClr>
                                    <p:animClr clrSpc="rgb" dir="cw">
                                      <p:cBhvr>
                                        <p:cTn id="67" dur="500" fill="hold"/>
                                        <p:tgtEl>
                                          <p:spTgt spid="18">
                                            <p:txEl>
                                              <p:pRg st="8" end="8"/>
                                            </p:txEl>
                                          </p:spTgt>
                                        </p:tgtEl>
                                        <p:attrNameLst>
                                          <p:attrName>fillcolor</p:attrName>
                                        </p:attrNameLst>
                                      </p:cBhvr>
                                      <p:to>
                                        <a:srgbClr val="444A4A"/>
                                      </p:to>
                                    </p:animClr>
                                    <p:set>
                                      <p:cBhvr>
                                        <p:cTn id="68" dur="500" fill="hold"/>
                                        <p:tgtEl>
                                          <p:spTgt spid="18">
                                            <p:txEl>
                                              <p:pRg st="8" end="8"/>
                                            </p:txEl>
                                          </p:spTgt>
                                        </p:tgtEl>
                                        <p:attrNameLst>
                                          <p:attrName>fill.type</p:attrName>
                                        </p:attrNameLst>
                                      </p:cBhvr>
                                      <p:to>
                                        <p:strVal val="solid"/>
                                      </p:to>
                                    </p:set>
                                    <p:set>
                                      <p:cBhvr>
                                        <p:cTn id="69" dur="500" fill="hold"/>
                                        <p:tgtEl>
                                          <p:spTgt spid="18">
                                            <p:txEl>
                                              <p:pRg st="8" end="8"/>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7">
                                            <p:txEl>
                                              <p:pRg st="9" end="9"/>
                                            </p:txEl>
                                          </p:spTgt>
                                        </p:tgtEl>
                                        <p:attrNameLst>
                                          <p:attrName>style.color</p:attrName>
                                        </p:attrNameLst>
                                      </p:cBhvr>
                                      <p:to>
                                        <a:schemeClr val="tx2"/>
                                      </p:to>
                                    </p:animClr>
                                    <p:animClr clrSpc="rgb" dir="cw">
                                      <p:cBhvr>
                                        <p:cTn id="72" dur="500" fill="hold"/>
                                        <p:tgtEl>
                                          <p:spTgt spid="17">
                                            <p:txEl>
                                              <p:pRg st="9" end="9"/>
                                            </p:txEl>
                                          </p:spTgt>
                                        </p:tgtEl>
                                        <p:attrNameLst>
                                          <p:attrName>fillcolor</p:attrName>
                                        </p:attrNameLst>
                                      </p:cBhvr>
                                      <p:to>
                                        <a:schemeClr val="tx2"/>
                                      </p:to>
                                    </p:animClr>
                                    <p:set>
                                      <p:cBhvr>
                                        <p:cTn id="73" dur="500" fill="hold"/>
                                        <p:tgtEl>
                                          <p:spTgt spid="17">
                                            <p:txEl>
                                              <p:pRg st="9" end="9"/>
                                            </p:txEl>
                                          </p:spTgt>
                                        </p:tgtEl>
                                        <p:attrNameLst>
                                          <p:attrName>fill.type</p:attrName>
                                        </p:attrNameLst>
                                      </p:cBhvr>
                                      <p:to>
                                        <p:strVal val="solid"/>
                                      </p:to>
                                    </p:set>
                                    <p:set>
                                      <p:cBhvr>
                                        <p:cTn id="74" dur="500" fill="hold"/>
                                        <p:tgtEl>
                                          <p:spTgt spid="17">
                                            <p:txEl>
                                              <p:pRg st="9" end="9"/>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chemeClr val="tx2"/>
                                      </p:to>
                                    </p:animClr>
                                    <p:animClr clrSpc="rgb" dir="cw">
                                      <p:cBhvr>
                                        <p:cTn id="77" dur="500" fill="hold"/>
                                        <p:tgtEl>
                                          <p:spTgt spid="18">
                                            <p:txEl>
                                              <p:pRg st="9" end="9"/>
                                            </p:txEl>
                                          </p:spTgt>
                                        </p:tgtEl>
                                        <p:attrNameLst>
                                          <p:attrName>fillcolor</p:attrName>
                                        </p:attrNameLst>
                                      </p:cBhvr>
                                      <p:to>
                                        <a:schemeClr val="tx2"/>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6"/>
                                        </p:tgtEl>
                                        <p:attrNameLst>
                                          <p:attrName>fillcolor</p:attrName>
                                        </p:attrNameLst>
                                      </p:cBhvr>
                                      <p:to>
                                        <a:srgbClr val="E7E6E6"/>
                                      </p:to>
                                    </p:animClr>
                                    <p:set>
                                      <p:cBhvr>
                                        <p:cTn id="82" dur="500" fill="hold"/>
                                        <p:tgtEl>
                                          <p:spTgt spid="16"/>
                                        </p:tgtEl>
                                        <p:attrNameLst>
                                          <p:attrName>fill.type</p:attrName>
                                        </p:attrNameLst>
                                      </p:cBhvr>
                                      <p:to>
                                        <p:strVal val="solid"/>
                                      </p:to>
                                    </p:set>
                                    <p:set>
                                      <p:cBhvr>
                                        <p:cTn id="83" dur="500" fill="hold"/>
                                        <p:tgtEl>
                                          <p:spTgt spid="16"/>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4"/>
                                        </p:tgtEl>
                                        <p:attrNameLst>
                                          <p:attrName>fillcolor</p:attrName>
                                        </p:attrNameLst>
                                      </p:cBhvr>
                                      <p:to>
                                        <a:srgbClr val="E7E6E6"/>
                                      </p:to>
                                    </p:animClr>
                                    <p:set>
                                      <p:cBhvr>
                                        <p:cTn id="86" dur="500" fill="hold"/>
                                        <p:tgtEl>
                                          <p:spTgt spid="14"/>
                                        </p:tgtEl>
                                        <p:attrNameLst>
                                          <p:attrName>fill.type</p:attrName>
                                        </p:attrNameLst>
                                      </p:cBhvr>
                                      <p:to>
                                        <p:strVal val="solid"/>
                                      </p:to>
                                    </p:set>
                                    <p:set>
                                      <p:cBhvr>
                                        <p:cTn id="87" dur="5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50</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de-DE"/>
              <a:t>SOCIAL STYLE-Reisepass</a:t>
            </a:r>
            <a:endParaRPr lang="de-DE"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noAutofit/>
          </a:bodyPr>
          <a:lstStyle/>
          <a:p>
            <a:fld id="{1B1CF60C-C85D-47C0-8597-E3BF95F18FA3}" type="slidenum">
              <a:rPr lang="de-DE" smtClean="0"/>
              <a:t>51</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noAutofit/>
          </a:bodyPr>
          <a:lstStyle/>
          <a:p>
            <a:r>
              <a:rPr lang="de-DE"/>
              <a:t>© The TRACOM Corporation. Alle Rechte vorbehalten.</a:t>
            </a:r>
            <a:endParaRPr lang="de-DE" dirty="0"/>
          </a:p>
        </p:txBody>
      </p:sp>
      <p:pic>
        <p:nvPicPr>
          <p:cNvPr id="9" name="Picture 8" descr="Graphical user interface, application&#10;&#10;Description automatically generated">
            <a:extLst>
              <a:ext uri="{FF2B5EF4-FFF2-40B4-BE49-F238E27FC236}">
                <a16:creationId xmlns:a16="http://schemas.microsoft.com/office/drawing/2014/main" id="{5093424C-C64F-A55E-5EAA-70655A0D5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74"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de-DE"/>
              <a:t>© The TRACOM Corporation. Alle Rechte vorbehalten.</a:t>
            </a:r>
            <a:endParaRPr lang="de-DE"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52</a:t>
            </a:fld>
            <a:endParaRPr lang="de-DE"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de-DE" dirty="0">
                <a:solidFill>
                  <a:schemeClr val="accent2"/>
                </a:solidFill>
              </a:rPr>
              <a:t>Optionale Übungen</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de-DE"/>
              <a:t>Wählen Sie optionale Übungsaufgaben aus, je nach Ihrem Schulungsbedarf und der Ihnen zur Verfügung stehenden Zeit.</a:t>
            </a:r>
          </a:p>
          <a:p>
            <a:pPr marL="0" indent="0">
              <a:buNone/>
            </a:pPr>
            <a:endParaRPr lang="de-DE"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53</a:t>
            </a:fld>
            <a:endParaRPr lang="de-DE"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people in a meeting  Description automatically generated">
            <a:extLst>
              <a:ext uri="{FF2B5EF4-FFF2-40B4-BE49-F238E27FC236}">
                <a16:creationId xmlns:a16="http://schemas.microsoft.com/office/drawing/2014/main" id="{9C8B7A8D-BA18-4118-998B-25AADDE27EAB}"/>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87110" y="228600"/>
            <a:ext cx="11476290" cy="579722"/>
          </a:xfrm>
        </p:spPr>
        <p:txBody>
          <a:bodyPr wrap="square">
            <a:noAutofit/>
          </a:bodyPr>
          <a:lstStyle/>
          <a:p>
            <a:r>
              <a:rPr lang="de-DE" dirty="0"/>
              <a:t>Potenziell toxische Beziehungen</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a:t> </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54</a:t>
            </a:fld>
            <a:endParaRPr lang="de-DE"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2699285" y="1022025"/>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a:t>Kontrolliert</a:t>
            </a:r>
            <a:endParaRPr lang="de-DE"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2699285" y="6040778"/>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a:t>Emotional</a:t>
            </a:r>
            <a:endParaRPr lang="de-DE"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57707" y="3483935"/>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a:t>Fragend</a:t>
            </a:r>
            <a:endParaRPr lang="de-DE"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6394352" y="3516172"/>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a:t>Anordnend</a:t>
            </a:r>
            <a:endParaRPr lang="de-DE" dirty="0"/>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387626" y="1934999"/>
            <a:ext cx="3088858"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dirty="0"/>
              <a:t>Analytisch</a:t>
            </a:r>
            <a:br>
              <a:rPr lang="de-DE" dirty="0">
                <a:solidFill>
                  <a:schemeClr val="tx2"/>
                </a:solidFill>
                <a:latin typeface="Arial Black" panose="020B0A04020102020204" pitchFamily="34" charset="0"/>
              </a:rPr>
            </a:br>
            <a:endParaRPr lang="de-DE" dirty="0">
              <a:solidFill>
                <a:schemeClr val="tx2"/>
              </a:solidFill>
              <a:latin typeface="Arial Black" panose="020B0A04020102020204" pitchFamily="34" charset="0"/>
            </a:endParaRPr>
          </a:p>
          <a:p>
            <a:pPr algn="r">
              <a:lnSpc>
                <a:spcPct val="85000"/>
              </a:lnSpc>
              <a:defRPr>
                <a:solidFill>
                  <a:schemeClr val="tx2"/>
                </a:solidFill>
              </a:defRPr>
            </a:pPr>
            <a:r>
              <a:rPr lang="de-DE" dirty="0"/>
              <a:t>Langsameres Tempo</a:t>
            </a:r>
          </a:p>
          <a:p>
            <a:pPr algn="r">
              <a:lnSpc>
                <a:spcPct val="85000"/>
              </a:lnSpc>
              <a:defRPr>
                <a:solidFill>
                  <a:schemeClr val="tx2"/>
                </a:solidFill>
              </a:defRPr>
            </a:pPr>
            <a:r>
              <a:rPr lang="de-DE" dirty="0"/>
              <a:t>Fokus auf Details</a:t>
            </a:r>
          </a:p>
          <a:p>
            <a:pPr algn="r">
              <a:lnSpc>
                <a:spcPct val="85000"/>
              </a:lnSpc>
              <a:defRPr>
                <a:solidFill>
                  <a:schemeClr val="tx2"/>
                </a:solidFill>
              </a:defRPr>
            </a:pPr>
            <a:r>
              <a:rPr lang="de-DE" dirty="0"/>
              <a:t>Seriöser und formeller Ansatz</a:t>
            </a:r>
          </a:p>
          <a:p>
            <a:pPr algn="r">
              <a:lnSpc>
                <a:spcPct val="85000"/>
              </a:lnSpc>
              <a:defRPr sz="1600">
                <a:solidFill>
                  <a:schemeClr val="tx2"/>
                </a:solidFill>
              </a:defRPr>
            </a:pPr>
            <a:r>
              <a:rPr lang="de-DE" dirty="0"/>
              <a:t> </a:t>
            </a:r>
          </a:p>
          <a:p>
            <a:pPr>
              <a:lnSpc>
                <a:spcPct val="85000"/>
              </a:lnSpc>
            </a:pPr>
            <a:endParaRPr lang="de-DE" sz="14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1510442" y="128784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387626" y="4201687"/>
            <a:ext cx="3018173"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dirty="0"/>
              <a:t>Rücksichtsvoll</a:t>
            </a:r>
          </a:p>
          <a:p>
            <a:pPr algn="r">
              <a:lnSpc>
                <a:spcPct val="85000"/>
              </a:lnSpc>
            </a:pPr>
            <a:endParaRPr lang="de-DE" dirty="0">
              <a:solidFill>
                <a:schemeClr val="tx2"/>
              </a:solidFill>
              <a:latin typeface="Arial Black" panose="020B0A04020102020204" pitchFamily="34" charset="0"/>
            </a:endParaRPr>
          </a:p>
          <a:p>
            <a:pPr algn="r">
              <a:lnSpc>
                <a:spcPct val="85000"/>
              </a:lnSpc>
              <a:defRPr>
                <a:solidFill>
                  <a:schemeClr val="tx2"/>
                </a:solidFill>
              </a:defRPr>
            </a:pPr>
            <a:r>
              <a:rPr lang="de-DE" dirty="0"/>
              <a:t>Langsameres Tempo</a:t>
            </a:r>
          </a:p>
          <a:p>
            <a:pPr algn="r">
              <a:lnSpc>
                <a:spcPct val="85000"/>
              </a:lnSpc>
              <a:defRPr>
                <a:solidFill>
                  <a:schemeClr val="tx2"/>
                </a:solidFill>
              </a:defRPr>
            </a:pPr>
            <a:r>
              <a:rPr lang="de-DE" dirty="0"/>
              <a:t>Fokus auf Beziehung</a:t>
            </a:r>
          </a:p>
          <a:p>
            <a:pPr algn="r">
              <a:lnSpc>
                <a:spcPct val="85000"/>
              </a:lnSpc>
              <a:defRPr>
                <a:solidFill>
                  <a:schemeClr val="tx2"/>
                </a:solidFill>
              </a:defRPr>
            </a:pPr>
            <a:r>
              <a:rPr lang="de-DE" dirty="0"/>
              <a:t>Zwangloser und informeller Ansatz</a:t>
            </a:r>
          </a:p>
          <a:p>
            <a:pPr>
              <a:lnSpc>
                <a:spcPct val="85000"/>
              </a:lnSpc>
            </a:pPr>
            <a:endParaRPr lang="de-DE" sz="14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4354918" y="1942493"/>
            <a:ext cx="308846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dirty="0"/>
              <a:t>Treibend</a:t>
            </a:r>
          </a:p>
          <a:p>
            <a:pPr>
              <a:lnSpc>
                <a:spcPct val="85000"/>
              </a:lnSpc>
            </a:pPr>
            <a:endParaRPr lang="de-DE" dirty="0">
              <a:solidFill>
                <a:schemeClr val="tx2"/>
              </a:solidFill>
              <a:latin typeface="Arial Black" panose="020B0A04020102020204" pitchFamily="34" charset="0"/>
            </a:endParaRPr>
          </a:p>
          <a:p>
            <a:pPr>
              <a:lnSpc>
                <a:spcPct val="85000"/>
              </a:lnSpc>
              <a:defRPr>
                <a:solidFill>
                  <a:schemeClr val="tx2"/>
                </a:solidFill>
              </a:defRPr>
            </a:pPr>
            <a:r>
              <a:rPr lang="de-DE" dirty="0"/>
              <a:t>Schnelleres Tempo</a:t>
            </a:r>
          </a:p>
          <a:p>
            <a:pPr>
              <a:lnSpc>
                <a:spcPct val="85000"/>
              </a:lnSpc>
              <a:defRPr>
                <a:solidFill>
                  <a:schemeClr val="tx2"/>
                </a:solidFill>
              </a:defRPr>
            </a:pPr>
            <a:r>
              <a:rPr lang="de-DE" dirty="0"/>
              <a:t>Fokus auf dem Ziel</a:t>
            </a:r>
          </a:p>
          <a:p>
            <a:pPr>
              <a:lnSpc>
                <a:spcPct val="85000"/>
              </a:lnSpc>
              <a:defRPr>
                <a:solidFill>
                  <a:schemeClr val="tx2"/>
                </a:solidFill>
              </a:defRPr>
            </a:pPr>
            <a:r>
              <a:rPr lang="de-DE" dirty="0"/>
              <a:t>Seriöser und formeller Ansatz</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4354918" y="4238902"/>
            <a:ext cx="308846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dirty="0"/>
              <a:t>Expressiv</a:t>
            </a:r>
          </a:p>
          <a:p>
            <a:pPr>
              <a:lnSpc>
                <a:spcPct val="85000"/>
              </a:lnSpc>
            </a:pPr>
            <a:endParaRPr lang="de-DE" dirty="0">
              <a:solidFill>
                <a:schemeClr val="tx2"/>
              </a:solidFill>
              <a:latin typeface="Arial Black" panose="020B0A04020102020204" pitchFamily="34" charset="0"/>
            </a:endParaRPr>
          </a:p>
          <a:p>
            <a:pPr>
              <a:lnSpc>
                <a:spcPct val="85000"/>
              </a:lnSpc>
              <a:defRPr>
                <a:solidFill>
                  <a:schemeClr val="tx2"/>
                </a:solidFill>
              </a:defRPr>
            </a:pPr>
            <a:r>
              <a:rPr lang="de-DE" dirty="0"/>
              <a:t>Schnelleres Tempo</a:t>
            </a:r>
          </a:p>
          <a:p>
            <a:pPr>
              <a:lnSpc>
                <a:spcPct val="85000"/>
              </a:lnSpc>
              <a:defRPr>
                <a:solidFill>
                  <a:schemeClr val="tx2"/>
                </a:solidFill>
              </a:defRPr>
            </a:pPr>
            <a:r>
              <a:rPr lang="de-DE" dirty="0"/>
              <a:t>Fokus auf Allgemeinheiten</a:t>
            </a:r>
          </a:p>
          <a:p>
            <a:pPr>
              <a:lnSpc>
                <a:spcPct val="85000"/>
              </a:lnSpc>
              <a:defRPr>
                <a:solidFill>
                  <a:schemeClr val="tx2"/>
                </a:solidFill>
              </a:defRPr>
            </a:pPr>
            <a:r>
              <a:rPr lang="de-DE" dirty="0"/>
              <a:t>Zwangloser und informeller Ansatz</a:t>
            </a:r>
          </a:p>
        </p:txBody>
      </p:sp>
    </p:spTree>
    <p:extLst>
      <p:ext uri="{BB962C8B-B14F-4D97-AF65-F5344CB8AC3E}">
        <p14:creationId xmlns:p14="http://schemas.microsoft.com/office/powerpoint/2010/main" val="145448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par>
                                <p:cTn id="41" presetID="9" presetClass="emph" presetSubtype="0" nodeType="withEffect">
                                  <p:stCondLst>
                                    <p:cond delay="0"/>
                                  </p:stCondLst>
                                  <p:childTnLst>
                                    <p:set>
                                      <p:cBhvr>
                                        <p:cTn id="42" dur="indefinite"/>
                                        <p:tgtEl>
                                          <p:spTgt spid="18">
                                            <p:txEl>
                                              <p:pRg st="4" end="4"/>
                                            </p:txEl>
                                          </p:spTgt>
                                        </p:tgtEl>
                                        <p:attrNameLst>
                                          <p:attrName>style.opacity</p:attrName>
                                        </p:attrNameLst>
                                      </p:cBhvr>
                                      <p:to>
                                        <p:strVal val="0.25"/>
                                      </p:to>
                                    </p:set>
                                    <p:animEffect filter="image" prLst="opacity: 0.25">
                                      <p:cBhvr rctx="IE">
                                        <p:cTn id="43" dur="indefinite"/>
                                        <p:tgtEl>
                                          <p:spTgt spid="1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2">
                                            <p:txEl>
                                              <p:pRg st="2" end="2"/>
                                            </p:txEl>
                                          </p:spTgt>
                                        </p:tgtEl>
                                        <p:attrNameLst>
                                          <p:attrName>style.opacity</p:attrName>
                                        </p:attrNameLst>
                                      </p:cBhvr>
                                      <p:to>
                                        <p:strVal val="1"/>
                                      </p:to>
                                    </p:set>
                                    <p:animEffect filter="image" prLst="opacity: 1">
                                      <p:cBhvr rctx="IE">
                                        <p:cTn id="48" dur="indefinite"/>
                                        <p:tgtEl>
                                          <p:spTgt spid="32">
                                            <p:txEl>
                                              <p:pRg st="2" end="2"/>
                                            </p:txEl>
                                          </p:spTgt>
                                        </p:tgtEl>
                                      </p:cBhvr>
                                    </p:animEffect>
                                  </p:childTnLst>
                                </p:cTn>
                              </p:par>
                              <p:par>
                                <p:cTn id="49" presetID="9" presetClass="emph" presetSubtype="0" nodeType="withEffect">
                                  <p:stCondLst>
                                    <p:cond delay="0"/>
                                  </p:stCondLst>
                                  <p:childTnLst>
                                    <p:set>
                                      <p:cBhvr>
                                        <p:cTn id="50" dur="indefinite"/>
                                        <p:tgtEl>
                                          <p:spTgt spid="32">
                                            <p:txEl>
                                              <p:pRg st="3" end="3"/>
                                            </p:txEl>
                                          </p:spTgt>
                                        </p:tgtEl>
                                        <p:attrNameLst>
                                          <p:attrName>style.opacity</p:attrName>
                                        </p:attrNameLst>
                                      </p:cBhvr>
                                      <p:to>
                                        <p:strVal val="1"/>
                                      </p:to>
                                    </p:set>
                                    <p:animEffect filter="image" prLst="opacity: 1">
                                      <p:cBhvr rctx="IE">
                                        <p:cTn id="51" dur="indefinite"/>
                                        <p:tgtEl>
                                          <p:spTgt spid="32">
                                            <p:txEl>
                                              <p:pRg st="3" end="3"/>
                                            </p:txEl>
                                          </p:spTgt>
                                        </p:tgtEl>
                                      </p:cBhvr>
                                    </p:animEffect>
                                  </p:childTnLst>
                                </p:cTn>
                              </p:par>
                              <p:par>
                                <p:cTn id="52" presetID="9" presetClass="emph" presetSubtype="0" nodeType="withEffect">
                                  <p:stCondLst>
                                    <p:cond delay="0"/>
                                  </p:stCondLst>
                                  <p:childTnLst>
                                    <p:set>
                                      <p:cBhvr>
                                        <p:cTn id="53" dur="indefinite"/>
                                        <p:tgtEl>
                                          <p:spTgt spid="32">
                                            <p:txEl>
                                              <p:pRg st="4" end="4"/>
                                            </p:txEl>
                                          </p:spTgt>
                                        </p:tgtEl>
                                        <p:attrNameLst>
                                          <p:attrName>style.opacity</p:attrName>
                                        </p:attrNameLst>
                                      </p:cBhvr>
                                      <p:to>
                                        <p:strVal val="1"/>
                                      </p:to>
                                    </p:set>
                                    <p:animEffect filter="image" prLst="opacity: 1">
                                      <p:cBhvr rctx="IE">
                                        <p:cTn id="54" dur="indefinite"/>
                                        <p:tgtEl>
                                          <p:spTgt spid="32">
                                            <p:txEl>
                                              <p:pRg st="4" end="4"/>
                                            </p:txEl>
                                          </p:spTgt>
                                        </p:tgtEl>
                                      </p:cBhvr>
                                    </p:animEffect>
                                  </p:childTnLst>
                                </p:cTn>
                              </p:par>
                              <p:par>
                                <p:cTn id="55" presetID="9" presetClass="emph" presetSubtype="0" nodeType="withEffect">
                                  <p:stCondLst>
                                    <p:cond delay="0"/>
                                  </p:stCondLst>
                                  <p:childTnLst>
                                    <p:set>
                                      <p:cBhvr>
                                        <p:cTn id="56" dur="indefinite"/>
                                        <p:tgtEl>
                                          <p:spTgt spid="31">
                                            <p:txEl>
                                              <p:pRg st="2" end="2"/>
                                            </p:txEl>
                                          </p:spTgt>
                                        </p:tgtEl>
                                        <p:attrNameLst>
                                          <p:attrName>style.opacity</p:attrName>
                                        </p:attrNameLst>
                                      </p:cBhvr>
                                      <p:to>
                                        <p:strVal val="1"/>
                                      </p:to>
                                    </p:set>
                                    <p:animEffect filter="image" prLst="opacity: 1">
                                      <p:cBhvr rctx="IE">
                                        <p:cTn id="57" dur="indefinite"/>
                                        <p:tgtEl>
                                          <p:spTgt spid="31">
                                            <p:txEl>
                                              <p:pRg st="2" end="2"/>
                                            </p:txEl>
                                          </p:spTgt>
                                        </p:tgtEl>
                                      </p:cBhvr>
                                    </p:animEffect>
                                  </p:childTnLst>
                                </p:cTn>
                              </p:par>
                              <p:par>
                                <p:cTn id="58" presetID="9" presetClass="emph" presetSubtype="0" nodeType="withEffect">
                                  <p:stCondLst>
                                    <p:cond delay="0"/>
                                  </p:stCondLst>
                                  <p:childTnLst>
                                    <p:set>
                                      <p:cBhvr>
                                        <p:cTn id="59" dur="indefinite"/>
                                        <p:tgtEl>
                                          <p:spTgt spid="31">
                                            <p:txEl>
                                              <p:pRg st="3" end="3"/>
                                            </p:txEl>
                                          </p:spTgt>
                                        </p:tgtEl>
                                        <p:attrNameLst>
                                          <p:attrName>style.opacity</p:attrName>
                                        </p:attrNameLst>
                                      </p:cBhvr>
                                      <p:to>
                                        <p:strVal val="1"/>
                                      </p:to>
                                    </p:set>
                                    <p:animEffect filter="image" prLst="opacity: 1">
                                      <p:cBhvr rctx="IE">
                                        <p:cTn id="60" dur="indefinite"/>
                                        <p:tgtEl>
                                          <p:spTgt spid="31">
                                            <p:txEl>
                                              <p:pRg st="3" end="3"/>
                                            </p:txEl>
                                          </p:spTgt>
                                        </p:tgtEl>
                                      </p:cBhvr>
                                    </p:animEffect>
                                  </p:childTnLst>
                                </p:cTn>
                              </p:par>
                              <p:par>
                                <p:cTn id="61" presetID="9" presetClass="emph" presetSubtype="0" nodeType="withEffect">
                                  <p:stCondLst>
                                    <p:cond delay="0"/>
                                  </p:stCondLst>
                                  <p:childTnLst>
                                    <p:set>
                                      <p:cBhvr>
                                        <p:cTn id="62" dur="indefinite"/>
                                        <p:tgtEl>
                                          <p:spTgt spid="31">
                                            <p:txEl>
                                              <p:pRg st="4" end="4"/>
                                            </p:txEl>
                                          </p:spTgt>
                                        </p:tgtEl>
                                        <p:attrNameLst>
                                          <p:attrName>style.opacity</p:attrName>
                                        </p:attrNameLst>
                                      </p:cBhvr>
                                      <p:to>
                                        <p:strVal val="1"/>
                                      </p:to>
                                    </p:set>
                                    <p:animEffect filter="image" prLst="opacity: 1">
                                      <p:cBhvr rctx="IE">
                                        <p:cTn id="63" dur="indefinite"/>
                                        <p:tgtEl>
                                          <p:spTgt spid="31">
                                            <p:txEl>
                                              <p:pRg st="4" end="4"/>
                                            </p:txEl>
                                          </p:spTgt>
                                        </p:tgtEl>
                                      </p:cBhvr>
                                    </p:animEffect>
                                  </p:childTnLst>
                                </p:cTn>
                              </p:par>
                              <p:par>
                                <p:cTn id="64" presetID="3" presetClass="emph" presetSubtype="2" fill="hold" nodeType="withEffect">
                                  <p:stCondLst>
                                    <p:cond delay="0"/>
                                  </p:stCondLst>
                                  <p:childTnLst>
                                    <p:animClr clrSpc="rgb" dir="cw">
                                      <p:cBhvr override="childStyle">
                                        <p:cTn id="65" dur="500" fill="hold"/>
                                        <p:tgtEl>
                                          <p:spTgt spid="32">
                                            <p:txEl>
                                              <p:pRg st="0" end="0"/>
                                            </p:txEl>
                                          </p:spTgt>
                                        </p:tgtEl>
                                        <p:attrNameLst>
                                          <p:attrName>style.color</p:attrName>
                                        </p:attrNameLst>
                                      </p:cBhvr>
                                      <p:to>
                                        <a:srgbClr val="48C9F1"/>
                                      </p:to>
                                    </p:animClr>
                                  </p:childTnLst>
                                </p:cTn>
                              </p:par>
                              <p:par>
                                <p:cTn id="66" presetID="3" presetClass="emph" presetSubtype="2" fill="hold" nodeType="withEffect">
                                  <p:stCondLst>
                                    <p:cond delay="0"/>
                                  </p:stCondLst>
                                  <p:childTnLst>
                                    <p:animClr clrSpc="rgb" dir="cw">
                                      <p:cBhvr override="childStyle">
                                        <p:cTn id="67" dur="500" fill="hold"/>
                                        <p:tgtEl>
                                          <p:spTgt spid="31">
                                            <p:txEl>
                                              <p:pRg st="0" end="0"/>
                                            </p:txEl>
                                          </p:spTgt>
                                        </p:tgtEl>
                                        <p:attrNameLst>
                                          <p:attrName>style.color</p:attrName>
                                        </p:attrNameLst>
                                      </p:cBhvr>
                                      <p:to>
                                        <a:srgbClr val="48C9F1"/>
                                      </p:to>
                                    </p:animClr>
                                  </p:childTnLst>
                                </p:cTn>
                              </p:par>
                            </p:childTnLst>
                          </p:cTn>
                        </p:par>
                      </p:childTnLst>
                    </p:cTn>
                  </p:par>
                  <p:par>
                    <p:cTn id="68" fill="hold">
                      <p:stCondLst>
                        <p:cond delay="indefinite"/>
                      </p:stCondLst>
                      <p:childTnLst>
                        <p:par>
                          <p:cTn id="69" fill="hold">
                            <p:stCondLst>
                              <p:cond delay="0"/>
                            </p:stCondLst>
                            <p:childTnLst>
                              <p:par>
                                <p:cTn id="70" presetID="9" presetClass="emph" presetSubtype="0" nodeType="clickEffect">
                                  <p:stCondLst>
                                    <p:cond delay="0"/>
                                  </p:stCondLst>
                                  <p:childTnLst>
                                    <p:set>
                                      <p:cBhvr>
                                        <p:cTn id="71" dur="indefinite"/>
                                        <p:tgtEl>
                                          <p:spTgt spid="33">
                                            <p:txEl>
                                              <p:pRg st="2" end="2"/>
                                            </p:txEl>
                                          </p:spTgt>
                                        </p:tgtEl>
                                        <p:attrNameLst>
                                          <p:attrName>style.opacity</p:attrName>
                                        </p:attrNameLst>
                                      </p:cBhvr>
                                      <p:to>
                                        <p:strVal val="1"/>
                                      </p:to>
                                    </p:set>
                                    <p:animEffect filter="image" prLst="opacity: 1">
                                      <p:cBhvr rctx="IE">
                                        <p:cTn id="72" dur="indefinite"/>
                                        <p:tgtEl>
                                          <p:spTgt spid="33">
                                            <p:txEl>
                                              <p:pRg st="2" end="2"/>
                                            </p:txEl>
                                          </p:spTgt>
                                        </p:tgtEl>
                                      </p:cBhvr>
                                    </p:animEffect>
                                  </p:childTnLst>
                                </p:cTn>
                              </p:par>
                              <p:par>
                                <p:cTn id="73" presetID="9" presetClass="emph" presetSubtype="0" nodeType="withEffect">
                                  <p:stCondLst>
                                    <p:cond delay="0"/>
                                  </p:stCondLst>
                                  <p:childTnLst>
                                    <p:set>
                                      <p:cBhvr>
                                        <p:cTn id="74" dur="indefinite"/>
                                        <p:tgtEl>
                                          <p:spTgt spid="33">
                                            <p:txEl>
                                              <p:pRg st="3" end="3"/>
                                            </p:txEl>
                                          </p:spTgt>
                                        </p:tgtEl>
                                        <p:attrNameLst>
                                          <p:attrName>style.opacity</p:attrName>
                                        </p:attrNameLst>
                                      </p:cBhvr>
                                      <p:to>
                                        <p:strVal val="1"/>
                                      </p:to>
                                    </p:set>
                                    <p:animEffect filter="image" prLst="opacity: 1">
                                      <p:cBhvr rctx="IE">
                                        <p:cTn id="75" dur="indefinite"/>
                                        <p:tgtEl>
                                          <p:spTgt spid="33">
                                            <p:txEl>
                                              <p:pRg st="3" end="3"/>
                                            </p:txEl>
                                          </p:spTgt>
                                        </p:tgtEl>
                                      </p:cBhvr>
                                    </p:animEffect>
                                  </p:childTnLst>
                                </p:cTn>
                              </p:par>
                              <p:par>
                                <p:cTn id="76" presetID="9" presetClass="emph" presetSubtype="0" nodeType="withEffect">
                                  <p:stCondLst>
                                    <p:cond delay="0"/>
                                  </p:stCondLst>
                                  <p:childTnLst>
                                    <p:set>
                                      <p:cBhvr>
                                        <p:cTn id="77" dur="indefinite"/>
                                        <p:tgtEl>
                                          <p:spTgt spid="33">
                                            <p:txEl>
                                              <p:pRg st="4" end="4"/>
                                            </p:txEl>
                                          </p:spTgt>
                                        </p:tgtEl>
                                        <p:attrNameLst>
                                          <p:attrName>style.opacity</p:attrName>
                                        </p:attrNameLst>
                                      </p:cBhvr>
                                      <p:to>
                                        <p:strVal val="1"/>
                                      </p:to>
                                    </p:set>
                                    <p:animEffect filter="image" prLst="opacity: 1">
                                      <p:cBhvr rctx="IE">
                                        <p:cTn id="78" dur="indefinite"/>
                                        <p:tgtEl>
                                          <p:spTgt spid="33">
                                            <p:txEl>
                                              <p:pRg st="4" end="4"/>
                                            </p:txEl>
                                          </p:spTgt>
                                        </p:tgtEl>
                                      </p:cBhvr>
                                    </p:animEffect>
                                  </p:childTnLst>
                                </p:cTn>
                              </p:par>
                              <p:par>
                                <p:cTn id="79" presetID="9" presetClass="emph" presetSubtype="0" nodeType="withEffect">
                                  <p:stCondLst>
                                    <p:cond delay="0"/>
                                  </p:stCondLst>
                                  <p:childTnLst>
                                    <p:set>
                                      <p:cBhvr>
                                        <p:cTn id="80" dur="indefinite"/>
                                        <p:tgtEl>
                                          <p:spTgt spid="18">
                                            <p:txEl>
                                              <p:pRg st="0" end="0"/>
                                            </p:txEl>
                                          </p:spTgt>
                                        </p:tgtEl>
                                        <p:attrNameLst>
                                          <p:attrName>style.opacity</p:attrName>
                                        </p:attrNameLst>
                                      </p:cBhvr>
                                      <p:to>
                                        <p:strVal val="1"/>
                                      </p:to>
                                    </p:set>
                                    <p:animEffect filter="image" prLst="opacity: 1">
                                      <p:cBhvr rctx="IE">
                                        <p:cTn id="81" dur="indefinite"/>
                                        <p:tgtEl>
                                          <p:spTgt spid="18">
                                            <p:txEl>
                                              <p:pRg st="0" end="0"/>
                                            </p:txEl>
                                          </p:spTgt>
                                        </p:tgtEl>
                                      </p:cBhvr>
                                    </p:animEffect>
                                  </p:childTnLst>
                                </p:cTn>
                              </p:par>
                              <p:par>
                                <p:cTn id="82" presetID="9" presetClass="emph" presetSubtype="0" nodeType="withEffect">
                                  <p:stCondLst>
                                    <p:cond delay="0"/>
                                  </p:stCondLst>
                                  <p:childTnLst>
                                    <p:set>
                                      <p:cBhvr>
                                        <p:cTn id="83" dur="indefinite"/>
                                        <p:tgtEl>
                                          <p:spTgt spid="18">
                                            <p:txEl>
                                              <p:pRg st="1" end="1"/>
                                            </p:txEl>
                                          </p:spTgt>
                                        </p:tgtEl>
                                        <p:attrNameLst>
                                          <p:attrName>style.opacity</p:attrName>
                                        </p:attrNameLst>
                                      </p:cBhvr>
                                      <p:to>
                                        <p:strVal val="1"/>
                                      </p:to>
                                    </p:set>
                                    <p:animEffect filter="image" prLst="opacity: 1">
                                      <p:cBhvr rctx="IE">
                                        <p:cTn id="84" dur="indefinite"/>
                                        <p:tgtEl>
                                          <p:spTgt spid="18">
                                            <p:txEl>
                                              <p:pRg st="1" end="1"/>
                                            </p:txEl>
                                          </p:spTgt>
                                        </p:tgtEl>
                                      </p:cBhvr>
                                    </p:animEffect>
                                  </p:childTnLst>
                                </p:cTn>
                              </p:par>
                              <p:par>
                                <p:cTn id="85" presetID="9" presetClass="emph" presetSubtype="0" nodeType="withEffect">
                                  <p:stCondLst>
                                    <p:cond delay="0"/>
                                  </p:stCondLst>
                                  <p:childTnLst>
                                    <p:set>
                                      <p:cBhvr>
                                        <p:cTn id="86" dur="indefinite"/>
                                        <p:tgtEl>
                                          <p:spTgt spid="18">
                                            <p:txEl>
                                              <p:pRg st="2" end="2"/>
                                            </p:txEl>
                                          </p:spTgt>
                                        </p:tgtEl>
                                        <p:attrNameLst>
                                          <p:attrName>style.opacity</p:attrName>
                                        </p:attrNameLst>
                                      </p:cBhvr>
                                      <p:to>
                                        <p:strVal val="1"/>
                                      </p:to>
                                    </p:set>
                                    <p:animEffect filter="image" prLst="opacity: 1">
                                      <p:cBhvr rctx="IE">
                                        <p:cTn id="87" dur="indefinite"/>
                                        <p:tgtEl>
                                          <p:spTgt spid="18">
                                            <p:txEl>
                                              <p:pRg st="2" end="2"/>
                                            </p:txEl>
                                          </p:spTgt>
                                        </p:tgtEl>
                                      </p:cBhvr>
                                    </p:animEffect>
                                  </p:childTnLst>
                                </p:cTn>
                              </p:par>
                              <p:par>
                                <p:cTn id="88" presetID="9" presetClass="emph" presetSubtype="0" nodeType="withEffect">
                                  <p:stCondLst>
                                    <p:cond delay="0"/>
                                  </p:stCondLst>
                                  <p:childTnLst>
                                    <p:set>
                                      <p:cBhvr>
                                        <p:cTn id="89" dur="indefinite"/>
                                        <p:tgtEl>
                                          <p:spTgt spid="18">
                                            <p:txEl>
                                              <p:pRg st="3" end="3"/>
                                            </p:txEl>
                                          </p:spTgt>
                                        </p:tgtEl>
                                        <p:attrNameLst>
                                          <p:attrName>style.opacity</p:attrName>
                                        </p:attrNameLst>
                                      </p:cBhvr>
                                      <p:to>
                                        <p:strVal val="1"/>
                                      </p:to>
                                    </p:set>
                                    <p:animEffect filter="image" prLst="opacity: 1">
                                      <p:cBhvr rctx="IE">
                                        <p:cTn id="90" dur="indefinite"/>
                                        <p:tgtEl>
                                          <p:spTgt spid="18">
                                            <p:txEl>
                                              <p:pRg st="3" end="3"/>
                                            </p:txEl>
                                          </p:spTgt>
                                        </p:tgtEl>
                                      </p:cBhvr>
                                    </p:animEffect>
                                  </p:childTnLst>
                                </p:cTn>
                              </p:par>
                              <p:par>
                                <p:cTn id="91" presetID="3" presetClass="emph" presetSubtype="2" fill="hold" nodeType="withEffect">
                                  <p:stCondLst>
                                    <p:cond delay="0"/>
                                  </p:stCondLst>
                                  <p:childTnLst>
                                    <p:animClr clrSpc="rgb" dir="cw">
                                      <p:cBhvr override="childStyle">
                                        <p:cTn id="92" dur="500" fill="hold"/>
                                        <p:tgtEl>
                                          <p:spTgt spid="33">
                                            <p:txEl>
                                              <p:pRg st="0" end="0"/>
                                            </p:txEl>
                                          </p:spTgt>
                                        </p:tgtEl>
                                        <p:attrNameLst>
                                          <p:attrName>style.color</p:attrName>
                                        </p:attrNameLst>
                                      </p:cBhvr>
                                      <p:to>
                                        <a:srgbClr val="48C9F1"/>
                                      </p:to>
                                    </p:animClr>
                                  </p:childTnLst>
                                </p:cTn>
                              </p:par>
                              <p:par>
                                <p:cTn id="93" presetID="3" presetClass="emph" presetSubtype="2" fill="hold" nodeType="withEffect">
                                  <p:stCondLst>
                                    <p:cond delay="0"/>
                                  </p:stCondLst>
                                  <p:childTnLst>
                                    <p:animClr clrSpc="rgb" dir="cw">
                                      <p:cBhvr override="childStyle">
                                        <p:cTn id="94" dur="500" fill="hold"/>
                                        <p:tgtEl>
                                          <p:spTgt spid="18">
                                            <p:txEl>
                                              <p:pRg st="0" end="0"/>
                                            </p:txEl>
                                          </p:spTgt>
                                        </p:tgtEl>
                                        <p:attrNameLst>
                                          <p:attrName>style.color</p:attrName>
                                        </p:attrNameLst>
                                      </p:cBhvr>
                                      <p:to>
                                        <a:srgbClr val="48C9F1"/>
                                      </p:to>
                                    </p:animClr>
                                  </p:childTnLst>
                                </p:cTn>
                              </p:par>
                              <p:par>
                                <p:cTn id="95" presetID="3" presetClass="emph" presetSubtype="2" fill="hold" nodeType="withEffect">
                                  <p:stCondLst>
                                    <p:cond delay="0"/>
                                  </p:stCondLst>
                                  <p:childTnLst>
                                    <p:animClr clrSpc="rgb" dir="cw">
                                      <p:cBhvr override="childStyle">
                                        <p:cTn id="96" dur="500" fill="hold"/>
                                        <p:tgtEl>
                                          <p:spTgt spid="32">
                                            <p:txEl>
                                              <p:pRg st="0" end="0"/>
                                            </p:txEl>
                                          </p:spTgt>
                                        </p:tgtEl>
                                        <p:attrNameLst>
                                          <p:attrName>style.color</p:attrName>
                                        </p:attrNameLst>
                                      </p:cBhvr>
                                      <p:to>
                                        <a:srgbClr val="444A4A"/>
                                      </p:to>
                                    </p:animClr>
                                  </p:childTnLst>
                                </p:cTn>
                              </p:par>
                              <p:par>
                                <p:cTn id="97" presetID="3" presetClass="emph" presetSubtype="2" fill="hold" nodeType="withEffect">
                                  <p:stCondLst>
                                    <p:cond delay="0"/>
                                  </p:stCondLst>
                                  <p:childTnLst>
                                    <p:animClr clrSpc="rgb" dir="cw">
                                      <p:cBhvr override="childStyle">
                                        <p:cTn id="98" dur="500" fill="hold"/>
                                        <p:tgtEl>
                                          <p:spTgt spid="31">
                                            <p:txEl>
                                              <p:pRg st="0" end="0"/>
                                            </p:txEl>
                                          </p:spTgt>
                                        </p:tgtEl>
                                        <p:attrNameLst>
                                          <p:attrName>style.color</p:attrName>
                                        </p:attrNameLst>
                                      </p:cBhvr>
                                      <p:to>
                                        <a:srgbClr val="444A4A"/>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de-DE" dirty="0"/>
              <a:t>Stil-Forum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de-DE" sz="2000" b="1" dirty="0"/>
              <a:t>Zweck: </a:t>
            </a:r>
            <a:r>
              <a:rPr lang="de-DE" sz="2000" dirty="0"/>
              <a:t>Um Ihnen die Möglichkeit zu geben, zu beschreiben, </a:t>
            </a:r>
            <a:br>
              <a:rPr lang="de-DE" sz="2000" dirty="0"/>
            </a:br>
            <a:r>
              <a:rPr lang="de-DE" sz="2000" dirty="0"/>
              <a:t>was es mit dem SOCIAL STYLE der anderen Person, die bei Ihnen Anspannung erzeugt, auf sich hat und um Einsichten zu erlangen, wie Sie mit einem Kunden, die einen solchen Stil hat, produktiver umgehen können.</a:t>
            </a:r>
          </a:p>
          <a:p>
            <a:pPr eaLnBrk="1" hangingPunct="1">
              <a:defRPr b="1">
                <a:ea typeface="ヒラギノ角ゴ Pro W3" pitchFamily="4" charset="-128"/>
                <a:cs typeface="ヒラギノ角ゴ Pro W3" pitchFamily="4" charset="-128"/>
              </a:defRPr>
            </a:pPr>
            <a:r>
              <a:rPr lang="de-DE" sz="2000" dirty="0"/>
              <a:t>Anweisungen:</a:t>
            </a:r>
            <a:endParaRPr lang="de-DE" sz="2000" dirty="0">
              <a:ea typeface="ヒラギノ角ゴ Pro W3" pitchFamily="4" charset="-128"/>
              <a:cs typeface="ヒラギノ角ゴ Pro W3" pitchFamily="4" charset="-128"/>
            </a:endParaRPr>
          </a:p>
          <a:p>
            <a:pPr lvl="1" eaLnBrk="1" hangingPunct="1"/>
            <a:r>
              <a:rPr lang="de-DE" sz="2000" dirty="0"/>
              <a:t>Besprechen und erarbeiten Sie in Ihrer Gruppe eine Liste der Verhaltensweisen, die ihren entgegengesetzten SOCIAL STYLE aufzeigt, der bei Ihnen Anspannung erzeugt.</a:t>
            </a:r>
          </a:p>
          <a:p>
            <a:pPr lvl="1" eaLnBrk="1" hangingPunct="1"/>
            <a:r>
              <a:rPr lang="de-DE" sz="2000" dirty="0"/>
              <a:t>Zeigen Sie Ihre Liste der Gruppe des entgegengesetzten Stils.</a:t>
            </a:r>
          </a:p>
          <a:p>
            <a:pPr lvl="1" eaLnBrk="1" hangingPunct="1"/>
            <a:r>
              <a:rPr lang="de-DE" sz="2000" dirty="0"/>
              <a:t>Diskutieren Sie in Ihrer Gruppe, was Sie tun können, um besser mit dem entgegengesetzten Stil zu interagieren.</a:t>
            </a:r>
          </a:p>
          <a:p>
            <a:pPr lvl="1" eaLnBrk="1" hangingPunct="1"/>
            <a:r>
              <a:rPr lang="de-DE" sz="2000" dirty="0"/>
              <a:t>Teilen Sie Ihre Informationen mit dem anderen Stil und allen Kursteilnehmern.</a:t>
            </a:r>
          </a:p>
          <a:p>
            <a:endParaRPr lang="de-DE"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de-DE" smtClean="0"/>
              <a:t>55</a:t>
            </a:fld>
            <a:endParaRPr lang="de-DE"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de-DE" dirty="0"/>
              <a:t>© The TRACOM Corporation. Alle Rechte vorbehalten.</a:t>
            </a: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8" name="Slide Number Placeholder 3">
            <a:extLst>
              <a:ext uri="{FF2B5EF4-FFF2-40B4-BE49-F238E27FC236}">
                <a16:creationId xmlns:a16="http://schemas.microsoft.com/office/drawing/2014/main" id="{6BA0FEA2-7261-4031-BA0D-F8863625AECD}"/>
              </a:ext>
            </a:extLst>
          </p:cNvPr>
          <p:cNvSpPr txBox="1">
            <a:spLocks/>
          </p:cNvSpPr>
          <p:nvPr/>
        </p:nvSpPr>
        <p:spPr>
          <a:xfrm>
            <a:off x="9372600" y="6395352"/>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55</a:t>
            </a:fld>
            <a:endParaRPr lang="de-DE" sz="1000" dirty="0">
              <a:solidFill>
                <a:srgbClr val="898989"/>
              </a:solidFill>
            </a:endParaRPr>
          </a:p>
        </p:txBody>
      </p:sp>
    </p:spTree>
    <p:extLst>
      <p:ext uri="{BB962C8B-B14F-4D97-AF65-F5344CB8AC3E}">
        <p14:creationId xmlns:p14="http://schemas.microsoft.com/office/powerpoint/2010/main" val="2941451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de-DE"/>
              <a:t>Anpassungsfähigkeits-Forum</a:t>
            </a:r>
            <a:endParaRPr lang="de-DE" dirty="0"/>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329406" cy="3628308"/>
          </a:xfrm>
        </p:spPr>
        <p:txBody>
          <a:bodyPr wrap="square">
            <a:noAutofit/>
          </a:bodyPr>
          <a:lstStyle/>
          <a:p>
            <a:pPr>
              <a:defRPr sz="2000">
                <a:ea typeface="ヒラギノ角ゴ Pro W3" pitchFamily="4" charset="-128"/>
                <a:cs typeface="ヒラギノ角ゴ Pro W3" pitchFamily="4" charset="-128"/>
              </a:defRPr>
            </a:pPr>
            <a:r>
              <a:rPr lang="de-DE" sz="1700" b="1" dirty="0"/>
              <a:t>Zweck: </a:t>
            </a:r>
            <a:r>
              <a:rPr lang="de-DE" sz="1700" dirty="0"/>
              <a:t>Sie haben die Möglichkeit, eine schwierige Beziehung zu beschreiben und in der Gruppe konkrete Schritte zu erarbeiten, </a:t>
            </a:r>
            <a:br>
              <a:rPr lang="de-DE" sz="1700" dirty="0"/>
            </a:br>
            <a:r>
              <a:rPr lang="de-DE" sz="1700" dirty="0"/>
              <a:t>die Sie unternehmen können, um diesem Kunden gegenüber mehr Anpassungsfähigkeit zu zeigen.</a:t>
            </a:r>
          </a:p>
          <a:p>
            <a:pPr>
              <a:defRPr sz="2000" b="1">
                <a:ea typeface="ヒラギノ角ゴ Pro W3" pitchFamily="4" charset="-128"/>
                <a:cs typeface="ヒラギノ角ゴ Pro W3" pitchFamily="4" charset="-128"/>
              </a:defRPr>
            </a:pPr>
            <a:r>
              <a:rPr lang="de-DE" sz="1700" dirty="0"/>
              <a:t>Anweisungen:</a:t>
            </a:r>
            <a:endParaRPr lang="de-DE" sz="1700" dirty="0">
              <a:ea typeface="ヒラギノ角ゴ Pro W3" pitchFamily="4" charset="-128"/>
              <a:cs typeface="ヒラギノ角ゴ Pro W3" pitchFamily="4" charset="-128"/>
            </a:endParaRPr>
          </a:p>
          <a:p>
            <a:pPr marL="342900" indent="-342900">
              <a:buFont typeface="Wingdings" panose="05000000000000000000" pitchFamily="2" charset="2"/>
              <a:buChar char="§"/>
              <a:defRPr sz="2000"/>
            </a:pPr>
            <a:r>
              <a:rPr lang="de-DE" sz="1700" dirty="0"/>
              <a:t>Teilen Sie sich in vier Stil-Gruppen auf.</a:t>
            </a:r>
          </a:p>
          <a:p>
            <a:pPr>
              <a:defRPr sz="2000"/>
            </a:pPr>
            <a:r>
              <a:rPr lang="de-DE" sz="1700" dirty="0"/>
              <a:t>Der Reihe nach wird nun jede Person:</a:t>
            </a:r>
          </a:p>
          <a:p>
            <a:pPr lvl="1">
              <a:buFont typeface="Wingdings" panose="05000000000000000000" pitchFamily="2" charset="2"/>
              <a:buChar char="§"/>
              <a:defRPr sz="2000"/>
            </a:pPr>
            <a:r>
              <a:rPr lang="de-DE" sz="1700" dirty="0"/>
              <a:t>Einen Kunden beschreiben, mit dem sie eine schwierige Beziehung hat, und versuchen, dessen Stil zu erkennen.</a:t>
            </a:r>
          </a:p>
          <a:p>
            <a:pPr lvl="1">
              <a:buFont typeface="Wingdings" panose="05000000000000000000" pitchFamily="2" charset="2"/>
              <a:buChar char="§"/>
              <a:defRPr sz="2000"/>
            </a:pPr>
            <a:r>
              <a:rPr lang="de-DE" sz="1700" dirty="0"/>
              <a:t>Mitteilen, welche Handlungen dieses Kunden sie frustrieren.</a:t>
            </a:r>
          </a:p>
          <a:p>
            <a:pPr lvl="1">
              <a:buFont typeface="Wingdings" panose="05000000000000000000" pitchFamily="2" charset="2"/>
              <a:buChar char="§"/>
              <a:defRPr sz="2000"/>
            </a:pPr>
            <a:r>
              <a:rPr lang="de-DE" sz="1700" dirty="0"/>
              <a:t>Helfen Sie als Gruppe der Person, konkrete Maßnahmen zu finden, mit denen sie ihrem Kunden gegenüber mehr Anpassungsfähigkeit zeigen kann.</a:t>
            </a:r>
          </a:p>
          <a:p>
            <a:pPr lvl="1">
              <a:buFont typeface="Wingdings" panose="05000000000000000000" pitchFamily="2" charset="2"/>
              <a:buChar char="§"/>
              <a:defRPr sz="2000"/>
            </a:pPr>
            <a:r>
              <a:rPr lang="de-DE" sz="1700" dirty="0"/>
              <a:t>Benennen Sie einen Sprecher: Gibt es eine spezifische oder aufschlussreiche Erkenntnis, die Sie mit der ganzen Gruppe teilen möchten?</a:t>
            </a:r>
          </a:p>
          <a:p>
            <a:endParaRPr lang="de-DE" sz="17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de-DE" smtClean="0"/>
              <a:t>56</a:t>
            </a:fld>
            <a:endParaRPr lang="de-DE"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557294" y="6488112"/>
            <a:ext cx="7924800" cy="282575"/>
          </a:xfrm>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F3BA9A0-AACF-4A33-B719-D3A7719D28DA}"/>
              </a:ext>
            </a:extLst>
          </p:cNvPr>
          <p:cNvSpPr txBox="1">
            <a:spLocks/>
          </p:cNvSpPr>
          <p:nvPr/>
        </p:nvSpPr>
        <p:spPr>
          <a:xfrm>
            <a:off x="9348705"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56</a:t>
            </a:fld>
            <a:endParaRPr lang="de-DE" sz="1000" dirty="0">
              <a:solidFill>
                <a:srgbClr val="898989"/>
              </a:solidFill>
            </a:endParaRPr>
          </a:p>
        </p:txBody>
      </p:sp>
    </p:spTree>
    <p:extLst>
      <p:ext uri="{BB962C8B-B14F-4D97-AF65-F5344CB8AC3E}">
        <p14:creationId xmlns:p14="http://schemas.microsoft.com/office/powerpoint/2010/main" val="289944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de-DE"/>
              <a:t>SOCIAL STYLE-Navigator</a:t>
            </a:r>
            <a:endParaRPr lang="de-DE"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8091986" cy="4079812"/>
          </a:xfrm>
        </p:spPr>
        <p:txBody>
          <a:bodyPr wrap="square">
            <a:noAutofit/>
          </a:bodyPr>
          <a:lstStyle/>
          <a:p>
            <a:pPr eaLnBrk="1" hangingPunct="1">
              <a:defRPr sz="2000">
                <a:ea typeface="ヒラギノ角ゴ Pro W3" pitchFamily="4" charset="-128"/>
                <a:cs typeface="ヒラギノ角ゴ Pro W3" pitchFamily="4" charset="-128"/>
              </a:defRPr>
            </a:pPr>
            <a:r>
              <a:rPr lang="de-DE" sz="1700" b="1" dirty="0"/>
              <a:t>Zweck: </a:t>
            </a:r>
            <a:r>
              <a:rPr lang="de-DE" sz="1700" dirty="0"/>
              <a:t>Sie können den Navigator zur Verbesserung Ihrer Effizienz einsetzen.</a:t>
            </a:r>
          </a:p>
          <a:p>
            <a:pPr eaLnBrk="1" hangingPunct="1">
              <a:defRPr sz="2000" b="1">
                <a:ea typeface="ヒラギノ角ゴ Pro W3" pitchFamily="4" charset="-128"/>
                <a:cs typeface="ヒラギノ角ゴ Pro W3" pitchFamily="4" charset="-128"/>
              </a:defRPr>
            </a:pPr>
            <a:r>
              <a:rPr lang="de-DE" sz="1700" dirty="0"/>
              <a:t>Anweisungen</a:t>
            </a:r>
            <a:endParaRPr lang="de-DE" sz="1700" dirty="0">
              <a:ea typeface="ヒラギノ角ゴ Pro W3" pitchFamily="4" charset="-128"/>
              <a:cs typeface="ヒラギノ角ゴ Pro W3" pitchFamily="4" charset="-128"/>
            </a:endParaRPr>
          </a:p>
          <a:p>
            <a:pPr lvl="1" eaLnBrk="1" hangingPunct="1">
              <a:defRPr sz="2000"/>
            </a:pPr>
            <a:r>
              <a:rPr lang="de-DE" sz="1700" dirty="0"/>
              <a:t>Bestimmen Sie einen Kunden oder eine Situation (z. B. eine Besprechung), in der Sie Ihre Effektivität verbessern wollen.</a:t>
            </a:r>
          </a:p>
          <a:p>
            <a:pPr lvl="1" eaLnBrk="1" hangingPunct="1">
              <a:defRPr sz="2000"/>
            </a:pPr>
            <a:r>
              <a:rPr lang="de-DE" sz="1700" dirty="0"/>
              <a:t>Loggen Sie sich auf tracomlearning.com ein und wählen Sie SOCIAL STYLE-Navigator auf der Registerkarte Tools.</a:t>
            </a:r>
          </a:p>
          <a:p>
            <a:pPr lvl="1" eaLnBrk="1" hangingPunct="1">
              <a:defRPr sz="2000"/>
            </a:pPr>
            <a:r>
              <a:rPr lang="de-DE" sz="1700" dirty="0"/>
              <a:t>Verwenden Sie den „Schätzer“, um den Stil der von Ihnen identifizierten Person zu schätzen. Wenn mehrere Personen beteiligt sind, führen Sie diesen Schritt für jede einzelne Person durch oder überspringen Sie ihn vorerst.</a:t>
            </a:r>
          </a:p>
          <a:p>
            <a:pPr lvl="1" eaLnBrk="1" hangingPunct="1">
              <a:defRPr sz="2000"/>
            </a:pPr>
            <a:r>
              <a:rPr lang="de-DE" sz="1700" dirty="0"/>
              <a:t>Suchen Sie in der Liste der Themen in der Registerkarte „Ratgeber“ (</a:t>
            </a:r>
            <a:r>
              <a:rPr lang="de-DE" sz="1700" dirty="0" err="1"/>
              <a:t>Advisor</a:t>
            </a:r>
            <a:r>
              <a:rPr lang="de-DE" sz="1700" dirty="0"/>
              <a:t>) den entsprechenden Beratungsbereich und klicken Sie ihn an.</a:t>
            </a:r>
          </a:p>
          <a:p>
            <a:pPr lvl="1" eaLnBrk="1" hangingPunct="1">
              <a:defRPr sz="2000"/>
            </a:pPr>
            <a:r>
              <a:rPr lang="de-DE" sz="1700" dirty="0"/>
              <a:t>Lesen Sie die Ratschläge und drucken Sie die Seite bei Bedarf für sich aus</a:t>
            </a:r>
          </a:p>
          <a:p>
            <a:pPr lvl="1" eaLnBrk="1" hangingPunct="1">
              <a:defRPr sz="2000"/>
            </a:pPr>
            <a:r>
              <a:rPr lang="de-DE" sz="1700" dirty="0"/>
              <a:t>Diskutieren Sie die gewonnenen Erkenntnisse in der Gruppe.</a:t>
            </a:r>
          </a:p>
          <a:p>
            <a:pPr lvl="1" eaLnBrk="1" hangingPunct="1"/>
            <a:endParaRPr lang="de-DE" sz="1700" dirty="0"/>
          </a:p>
          <a:p>
            <a:endParaRPr lang="de-DE" sz="17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de-DE" smtClean="0"/>
              <a:t>57</a:t>
            </a:fld>
            <a:endParaRPr lang="de-DE"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246A6149-1D2D-4791-8FFD-0C4E1B7C7708}"/>
              </a:ext>
            </a:extLst>
          </p:cNvPr>
          <p:cNvSpPr txBox="1">
            <a:spLocks/>
          </p:cNvSpPr>
          <p:nvPr/>
        </p:nvSpPr>
        <p:spPr>
          <a:xfrm>
            <a:off x="9336339" y="6390369"/>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57</a:t>
            </a:fld>
            <a:endParaRPr lang="de-DE" sz="1000" dirty="0">
              <a:solidFill>
                <a:srgbClr val="898989"/>
              </a:solidFill>
            </a:endParaRPr>
          </a:p>
        </p:txBody>
      </p:sp>
    </p:spTree>
    <p:extLst>
      <p:ext uri="{BB962C8B-B14F-4D97-AF65-F5344CB8AC3E}">
        <p14:creationId xmlns:p14="http://schemas.microsoft.com/office/powerpoint/2010/main" val="2996138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5" y="228600"/>
            <a:ext cx="7152186" cy="1009650"/>
          </a:xfrm>
        </p:spPr>
        <p:txBody>
          <a:bodyPr wrap="square">
            <a:noAutofit/>
          </a:bodyPr>
          <a:lstStyle/>
          <a:p>
            <a:pPr>
              <a:defRPr>
                <a:ea typeface="ヒラギノ角ゴ Pro W3" pitchFamily="4" charset="-128"/>
                <a:cs typeface="ヒラギノ角ゴ Pro W3" pitchFamily="4" charset="-128"/>
              </a:defRPr>
            </a:pPr>
            <a:r>
              <a:rPr lang="de-DE" dirty="0"/>
              <a:t>Aktionsplan zur Anpassungsfähigkeit</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936376"/>
            <a:ext cx="7634785" cy="4008095"/>
          </a:xfrm>
        </p:spPr>
        <p:txBody>
          <a:bodyPr wrap="square">
            <a:noAutofit/>
          </a:bodyPr>
          <a:lstStyle/>
          <a:p>
            <a:pPr eaLnBrk="1" hangingPunct="1">
              <a:defRPr sz="2000">
                <a:ea typeface="ヒラギノ角ゴ Pro W3" pitchFamily="4" charset="-128"/>
                <a:cs typeface="ヒラギノ角ゴ Pro W3" pitchFamily="4" charset="-128"/>
              </a:defRPr>
            </a:pPr>
            <a:r>
              <a:rPr lang="de-DE" sz="1800" b="1" dirty="0"/>
              <a:t>Zweck: </a:t>
            </a:r>
            <a:r>
              <a:rPr lang="de-DE" sz="1800" dirty="0"/>
              <a:t>Entwicklung eines Aktionsplans zur Verbesserung Ihrer Anpassungsfähigkeit.</a:t>
            </a:r>
          </a:p>
          <a:p>
            <a:pPr eaLnBrk="1" hangingPunct="1">
              <a:defRPr sz="2000" b="1">
                <a:ea typeface="ヒラギノ角ゴ Pro W3" pitchFamily="4" charset="-128"/>
                <a:cs typeface="ヒラギノ角ゴ Pro W3" pitchFamily="4" charset="-128"/>
              </a:defRPr>
            </a:pPr>
            <a:r>
              <a:rPr lang="de-DE" sz="1800" dirty="0"/>
              <a:t>Anweisungen:</a:t>
            </a:r>
            <a:endParaRPr lang="de-DE"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de-DE" sz="1800" dirty="0"/>
              <a:t>Lesen Sie Ihr Anpassungsfähigkeitsprofil, um Ihr Verhalten zu verstehen. </a:t>
            </a:r>
            <a:r>
              <a:rPr lang="de-DE" sz="1200" i="1" dirty="0"/>
              <a:t>(nur Online-Profil)</a:t>
            </a:r>
            <a:endParaRPr lang="de-DE" sz="1800" dirty="0"/>
          </a:p>
          <a:p>
            <a:pPr marL="342900" indent="-342900">
              <a:buFont typeface="Wingdings" panose="05000000000000000000" pitchFamily="2" charset="2"/>
              <a:buChar char="§"/>
            </a:pPr>
            <a:r>
              <a:rPr lang="de-DE" sz="1800" dirty="0"/>
              <a:t>Gehen Sie die in den drei Abschnitten beschriebenen Strategien durch: </a:t>
            </a:r>
            <a:r>
              <a:rPr lang="de-DE" sz="1800" i="1" dirty="0"/>
              <a:t>Wege zur Verbesserung der Präsentation, Wege zur Verbesserung der Kompetenz und Wege zur Verbesserung des Feedbacks</a:t>
            </a:r>
            <a:r>
              <a:rPr lang="de-DE" sz="1800" dirty="0"/>
              <a:t>. </a:t>
            </a:r>
            <a:r>
              <a:rPr lang="de-DE" sz="1200" i="1" dirty="0"/>
              <a:t>(nur Online-Profil)</a:t>
            </a:r>
            <a:endParaRPr lang="de-DE" sz="1200" dirty="0"/>
          </a:p>
          <a:p>
            <a:pPr marL="342900" indent="-342900">
              <a:buFont typeface="Wingdings" panose="05000000000000000000" pitchFamily="2" charset="2"/>
              <a:buChar char="§"/>
              <a:defRPr sz="2000"/>
            </a:pPr>
            <a:r>
              <a:rPr lang="de-DE" sz="1800" dirty="0"/>
              <a:t>Entscheiden Sie sich in jedem Bereich für ein oder zwei konkrete Maßnahmen, die Sie ergreifen werden, und schreiben Sie diese auf.</a:t>
            </a:r>
          </a:p>
          <a:p>
            <a:pPr marL="342900" indent="-342900">
              <a:buFont typeface="Wingdings" panose="05000000000000000000" pitchFamily="2" charset="2"/>
              <a:buChar char="§"/>
              <a:defRPr sz="2000"/>
            </a:pPr>
            <a:r>
              <a:rPr lang="de-DE" sz="1800" dirty="0"/>
              <a:t>Suchen Sie sich eine andere Person (oder eine kleine Gruppe) und besprechen Sie Ihren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de-DE" smtClean="0"/>
              <a:t>58</a:t>
            </a:fld>
            <a:endParaRPr lang="de-DE"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58</a:t>
            </a:fld>
            <a:endParaRPr lang="de-DE"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de-DE"/>
              <a:t>Techniken zur Stilbeobachtung</a:t>
            </a:r>
            <a:endParaRPr lang="de-DE"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de-DE" dirty="0"/>
              <a:t>Ziehen Sie keine voreiligen Schlüsse</a:t>
            </a:r>
          </a:p>
          <a:p>
            <a:pPr>
              <a:spcBef>
                <a:spcPts val="1500"/>
              </a:spcBef>
              <a:spcAft>
                <a:spcPts val="1000"/>
              </a:spcAft>
              <a:defRPr sz="2000"/>
            </a:pPr>
            <a:r>
              <a:rPr lang="de-DE" dirty="0"/>
              <a:t>Bleiben Sie objektiv</a:t>
            </a:r>
          </a:p>
          <a:p>
            <a:pPr>
              <a:spcBef>
                <a:spcPts val="1500"/>
              </a:spcBef>
              <a:spcAft>
                <a:spcPts val="1000"/>
              </a:spcAft>
              <a:defRPr sz="2000"/>
            </a:pPr>
            <a:r>
              <a:rPr lang="de-DE" dirty="0"/>
              <a:t>Trennen Sie Stil-Verhalten von der Rolle oder Position einer Person</a:t>
            </a:r>
          </a:p>
          <a:p>
            <a:pPr>
              <a:spcBef>
                <a:spcPts val="1500"/>
              </a:spcBef>
              <a:spcAft>
                <a:spcPts val="1000"/>
              </a:spcAft>
              <a:defRPr sz="2000"/>
            </a:pPr>
            <a:r>
              <a:rPr lang="de-DE" dirty="0"/>
              <a:t>Ein moderates Maß an Stress kann den Stil eines Menschen deutlicher zeigen</a:t>
            </a:r>
          </a:p>
          <a:p>
            <a:pPr>
              <a:spcBef>
                <a:spcPts val="1500"/>
              </a:spcBef>
              <a:spcAft>
                <a:spcPts val="1000"/>
              </a:spcAft>
              <a:defRPr sz="2000"/>
            </a:pPr>
            <a:r>
              <a:rPr lang="de-DE" dirty="0"/>
              <a:t>Aus dem Weg gehen (Beobachter sein)</a:t>
            </a:r>
          </a:p>
          <a:p>
            <a:pPr>
              <a:spcBef>
                <a:spcPts val="1500"/>
              </a:spcBef>
              <a:spcAft>
                <a:spcPts val="1000"/>
              </a:spcAft>
            </a:pPr>
            <a:endParaRPr lang="de-DE" sz="2000"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de-DE" smtClean="0"/>
              <a:t>59</a:t>
            </a:fld>
            <a:endParaRPr lang="de-DE" dirty="0"/>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1617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dirty="0"/>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736987"/>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2</a:t>
            </a:r>
            <a:endParaRPr lang="de-DE" dirty="0"/>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421508"/>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3</a:t>
            </a:r>
            <a:endParaRPr lang="de-DE" dirty="0"/>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284931"/>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a:t>4</a:t>
            </a:r>
            <a:endParaRPr lang="de-DE" dirty="0"/>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4108599"/>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de-DE" dirty="0"/>
              <a:t>5</a:t>
            </a: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de-DE" dirty="0"/>
              <a:t>Einflussnahme </a:t>
            </a:r>
            <a:br>
              <a:rPr lang="de-DE" dirty="0"/>
            </a:br>
            <a:r>
              <a:rPr lang="de-DE" dirty="0"/>
              <a:t>und </a:t>
            </a:r>
            <a:br>
              <a:rPr lang="de-DE" dirty="0"/>
            </a:br>
            <a:r>
              <a:rPr lang="de-DE" dirty="0"/>
              <a:t>Gefühlsausdruck</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de-DE" smtClean="0"/>
              <a:t>6</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7E28-1313-4400-94B7-3A8DDD30A17E}"/>
              </a:ext>
            </a:extLst>
          </p:cNvPr>
          <p:cNvSpPr>
            <a:spLocks noGrp="1"/>
          </p:cNvSpPr>
          <p:nvPr>
            <p:ph type="title"/>
          </p:nvPr>
        </p:nvSpPr>
        <p:spPr>
          <a:xfrm>
            <a:off x="228600" y="228600"/>
            <a:ext cx="7277100" cy="1009650"/>
          </a:xfrm>
        </p:spPr>
        <p:txBody>
          <a:bodyPr wrap="square">
            <a:noAutofit/>
          </a:bodyPr>
          <a:lstStyle/>
          <a:p>
            <a:pPr>
              <a:defRPr>
                <a:ea typeface="ヒラギノ角ゴ Pro W3" pitchFamily="4" charset="-128"/>
                <a:cs typeface="ヒラギノ角ゴ Pro W3" pitchFamily="4" charset="-128"/>
              </a:defRPr>
            </a:pPr>
            <a:r>
              <a:rPr lang="de-DE"/>
              <a:t>Meine Wachstumsmaßnahme ergreifen</a:t>
            </a:r>
            <a:endParaRPr lang="de-DE" dirty="0"/>
          </a:p>
        </p:txBody>
      </p:sp>
      <p:sp>
        <p:nvSpPr>
          <p:cNvPr id="3" name="Content Placeholder 2">
            <a:extLst>
              <a:ext uri="{FF2B5EF4-FFF2-40B4-BE49-F238E27FC236}">
                <a16:creationId xmlns:a16="http://schemas.microsoft.com/office/drawing/2014/main" id="{7880FBB5-3678-4CE2-8BF8-4E995EC1C5E9}"/>
              </a:ext>
            </a:extLst>
          </p:cNvPr>
          <p:cNvSpPr>
            <a:spLocks noGrp="1"/>
          </p:cNvSpPr>
          <p:nvPr>
            <p:ph idx="1"/>
          </p:nvPr>
        </p:nvSpPr>
        <p:spPr>
          <a:xfrm>
            <a:off x="487108" y="1814871"/>
            <a:ext cx="7666292" cy="3628308"/>
          </a:xfrm>
        </p:spPr>
        <p:txBody>
          <a:bodyPr wrap="square">
            <a:noAutofit/>
          </a:bodyPr>
          <a:lstStyle/>
          <a:p>
            <a:pPr marL="0" indent="0" eaLnBrk="1" hangingPunct="1">
              <a:buFontTx/>
              <a:buNone/>
              <a:defRPr sz="2000"/>
            </a:pPr>
            <a:r>
              <a:rPr lang="de-DE" sz="2000" b="1" dirty="0"/>
              <a:t>Zweck: </a:t>
            </a:r>
            <a:r>
              <a:rPr lang="de-DE" sz="2000" dirty="0"/>
              <a:t>Ermittlung konkreter Möglichkeiten, wie Sie Ihre Wachstumsmaßnahmen ergreifen können, um Ihre Effektivität im Umgang mit Kunden zu verbessern.</a:t>
            </a:r>
          </a:p>
          <a:p>
            <a:pPr eaLnBrk="1" hangingPunct="1">
              <a:buFontTx/>
              <a:buNone/>
              <a:defRPr sz="2000" b="1"/>
            </a:pPr>
            <a:r>
              <a:rPr lang="de-DE" sz="2000" dirty="0"/>
              <a:t>Anweisungen:</a:t>
            </a:r>
          </a:p>
          <a:p>
            <a:pPr marL="855663" lvl="1" indent="-398463" eaLnBrk="1" hangingPunct="1"/>
            <a:r>
              <a:rPr lang="de-DE" sz="1800" dirty="0"/>
              <a:t>Schätzen Sie den Stil von einem Ihrer Kunden (mit dem </a:t>
            </a:r>
            <a:br>
              <a:rPr lang="de-DE" sz="1800" dirty="0"/>
            </a:br>
            <a:r>
              <a:rPr lang="de-DE" sz="1800" dirty="0"/>
              <a:t>„Style-Schätzer“ im SOCIAL STYLE-Navigator, falls verfügbar).</a:t>
            </a:r>
          </a:p>
          <a:p>
            <a:pPr marL="855663" lvl="1" indent="-398463" eaLnBrk="1" hangingPunct="1"/>
            <a:r>
              <a:rPr lang="de-DE" sz="1800" dirty="0"/>
              <a:t>Erfassen Sie die Stil-Bedürfnisse und die Orientierung dieses Kunden.</a:t>
            </a:r>
            <a:endParaRPr lang="de-DE" sz="1400" dirty="0"/>
          </a:p>
          <a:p>
            <a:pPr marL="855663" lvl="1" indent="-398463" eaLnBrk="1" hangingPunct="1"/>
            <a:r>
              <a:rPr lang="de-DE" sz="1800" dirty="0"/>
              <a:t>Ermitteln Sie konkret, wie Sie Ihre Wachstumsmaßnahmen mit dem Kunden durchführen können.</a:t>
            </a:r>
          </a:p>
          <a:p>
            <a:pPr marL="855663" lvl="1" indent="-398463" eaLnBrk="1" hangingPunct="1"/>
            <a:r>
              <a:rPr lang="de-DE" sz="1800" dirty="0"/>
              <a:t>Erläutern Sie, warum die von Ihnen identifizierte Wachstumsmaßnahme bei diesem Kunden besonders effektiv </a:t>
            </a:r>
            <a:br>
              <a:rPr lang="de-DE" sz="1800" dirty="0"/>
            </a:br>
            <a:r>
              <a:rPr lang="de-DE" sz="1800" dirty="0"/>
              <a:t>sein wird.</a:t>
            </a:r>
          </a:p>
        </p:txBody>
      </p:sp>
      <p:sp>
        <p:nvSpPr>
          <p:cNvPr id="4" name="Slide Number Placeholder 3">
            <a:extLst>
              <a:ext uri="{FF2B5EF4-FFF2-40B4-BE49-F238E27FC236}">
                <a16:creationId xmlns:a16="http://schemas.microsoft.com/office/drawing/2014/main" id="{FEB930D0-5B61-4D38-976D-221AC58703E4}"/>
              </a:ext>
            </a:extLst>
          </p:cNvPr>
          <p:cNvSpPr>
            <a:spLocks noGrp="1"/>
          </p:cNvSpPr>
          <p:nvPr>
            <p:ph type="sldNum" sz="quarter" idx="12"/>
          </p:nvPr>
        </p:nvSpPr>
        <p:spPr/>
        <p:txBody>
          <a:bodyPr wrap="square">
            <a:noAutofit/>
          </a:bodyPr>
          <a:lstStyle/>
          <a:p>
            <a:fld id="{1B1CF60C-C85D-47C0-8597-E3BF95F18FA3}" type="slidenum">
              <a:rPr lang="de-DE" smtClean="0"/>
              <a:t>60</a:t>
            </a:fld>
            <a:endParaRPr lang="de-DE" dirty="0"/>
          </a:p>
        </p:txBody>
      </p:sp>
      <p:sp>
        <p:nvSpPr>
          <p:cNvPr id="5" name="Footer Placeholder 4">
            <a:extLst>
              <a:ext uri="{FF2B5EF4-FFF2-40B4-BE49-F238E27FC236}">
                <a16:creationId xmlns:a16="http://schemas.microsoft.com/office/drawing/2014/main" id="{A9369A88-8C25-4964-BFCD-DDADCB435020}"/>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60973E2D-B69A-4A2C-B2B6-85F4F43E7964}"/>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3">
            <a:extLst>
              <a:ext uri="{FF2B5EF4-FFF2-40B4-BE49-F238E27FC236}">
                <a16:creationId xmlns:a16="http://schemas.microsoft.com/office/drawing/2014/main" id="{D7FB5F59-0FD7-47E4-9BA5-83F8DB873F08}"/>
              </a:ext>
            </a:extLst>
          </p:cNvPr>
          <p:cNvSpPr txBox="1">
            <a:spLocks/>
          </p:cNvSpPr>
          <p:nvPr/>
        </p:nvSpPr>
        <p:spPr>
          <a:xfrm>
            <a:off x="9345556" y="6372225"/>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60</a:t>
            </a:fld>
            <a:endParaRPr lang="de-DE" sz="1000" dirty="0">
              <a:solidFill>
                <a:srgbClr val="898989"/>
              </a:solidFill>
            </a:endParaRPr>
          </a:p>
        </p:txBody>
      </p:sp>
    </p:spTree>
    <p:extLst>
      <p:ext uri="{BB962C8B-B14F-4D97-AF65-F5344CB8AC3E}">
        <p14:creationId xmlns:p14="http://schemas.microsoft.com/office/powerpoint/2010/main" val="490416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8" y="2316162"/>
            <a:ext cx="7810501" cy="1557337"/>
          </a:xfrm>
        </p:spPr>
        <p:txBody>
          <a:bodyPr wrap="square">
            <a:noAutofit/>
          </a:bodyPr>
          <a:lstStyle/>
          <a:p>
            <a:pPr>
              <a:defRPr sz="4000"/>
            </a:pPr>
            <a:r>
              <a:rPr lang="de-DE" dirty="0"/>
              <a:t>Verbessern der Effektivität durch Anpassungsfähigkeit™</a:t>
            </a:r>
            <a:endParaRPr lang="de-DE" sz="2800" b="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4" name="TextBox 3">
            <a:extLst>
              <a:ext uri="{FF2B5EF4-FFF2-40B4-BE49-F238E27FC236}">
                <a16:creationId xmlns:a16="http://schemas.microsoft.com/office/drawing/2014/main" id="{5EE217F9-344B-4C9F-AC79-5EC81412CA23}"/>
              </a:ext>
            </a:extLst>
          </p:cNvPr>
          <p:cNvSpPr txBox="1"/>
          <p:nvPr/>
        </p:nvSpPr>
        <p:spPr>
          <a:xfrm>
            <a:off x="250374" y="6509658"/>
            <a:ext cx="1632857" cy="153888"/>
          </a:xfrm>
          <a:prstGeom prst="rect">
            <a:avLst/>
          </a:prstGeom>
          <a:noFill/>
        </p:spPr>
        <p:txBody>
          <a:bodyPr wrap="square" lIns="0" tIns="0" rIns="0" bIns="0">
            <a:noAutofit/>
          </a:bodyPr>
          <a:lstStyle/>
          <a:p>
            <a:pPr algn="l">
              <a:defRPr sz="1000"/>
            </a:pPr>
            <a:r>
              <a:rPr lang="de-DE"/>
              <a:t>Version 4.0</a:t>
            </a:r>
            <a:endParaRPr lang="de-DE" dirty="0"/>
          </a:p>
        </p:txBody>
      </p:sp>
    </p:spTree>
    <p:extLst>
      <p:ext uri="{BB962C8B-B14F-4D97-AF65-F5344CB8AC3E}">
        <p14:creationId xmlns:p14="http://schemas.microsoft.com/office/powerpoint/2010/main" val="2654326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de-DE"/>
              <a:t>Einflussnahme</a:t>
            </a:r>
            <a:endParaRPr lang="de-DE"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de-DE" smtClean="0"/>
              <a:t>7</a:t>
            </a:fld>
            <a:endParaRPr lang="de-DE"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de-DE" dirty="0"/>
              <a:t>Das Ausmaß, in dem wir in der Interaktion mit anderen „fragen“ oder „anordnen“</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tx2"/>
                    </a:solidFill>
                  </a:rPr>
                  <a:t>Stärker </a:t>
                </a:r>
                <a:br>
                  <a:rPr lang="de-DE" dirty="0">
                    <a:solidFill>
                      <a:schemeClr val="tx2"/>
                    </a:solidFill>
                  </a:rPr>
                </a:br>
                <a:r>
                  <a:rPr lang="de-DE" dirty="0">
                    <a:solidFill>
                      <a:schemeClr val="accent2"/>
                    </a:solidFill>
                    <a:latin typeface="Arial Black" panose="020B0A04020102020204" pitchFamily="34" charset="0"/>
                  </a:rPr>
                  <a:t>fragend</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Fragend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Anordnen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Anordnend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Fragen</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a:solidFill>
                      <a:schemeClr val="tx2"/>
                    </a:solidFill>
                  </a:rPr>
                  <a:t>Stärker </a:t>
                </a:r>
                <a:r>
                  <a:rPr lang="de-DE">
                    <a:solidFill>
                      <a:schemeClr val="accent2"/>
                    </a:solidFill>
                    <a:latin typeface="Arial Black" panose="020B0A04020102020204" pitchFamily="34" charset="0"/>
                  </a:rPr>
                  <a:t>anordnend</a:t>
                </a:r>
                <a:endParaRPr lang="de-DE" dirty="0">
                  <a:solidFill>
                    <a:schemeClr val="accent2"/>
                  </a:solidFill>
                  <a:latin typeface="Arial Black" panose="020B0A04020102020204" pitchFamily="34" charset="0"/>
                </a:endParaRP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de-DE" dirty="0"/>
              <a:t>Verhaltensweisen der Einflussnahme</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137112" y="228600"/>
            <a:ext cx="7826289" cy="5798126"/>
          </a:xfrm>
        </p:spPr>
        <p:txBody>
          <a:bodyPr/>
          <a:lstStyle/>
          <a:p>
            <a:r>
              <a:rPr lang="de-DE"/>
              <a:t> </a:t>
            </a:r>
            <a:endParaRPr lang="de-DE"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de-DE" smtClean="0"/>
              <a:t>8</a:t>
            </a:fld>
            <a:endParaRPr lang="de-DE"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19087408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28068776"/>
              </p:ext>
            </p:extLst>
          </p:nvPr>
        </p:nvGraphicFramePr>
        <p:xfrm>
          <a:off x="6514807" y="630239"/>
          <a:ext cx="3022893" cy="429684"/>
        </p:xfrm>
        <a:graphic>
          <a:graphicData uri="http://schemas.openxmlformats.org/drawingml/2006/table">
            <a:tbl>
              <a:tblPr>
                <a:tableStyleId>{5FD0F851-EC5A-4D38-B0AD-8093EC10F338}</a:tableStyleId>
              </a:tblPr>
              <a:tblGrid>
                <a:gridCol w="711493">
                  <a:extLst>
                    <a:ext uri="{9D8B030D-6E8A-4147-A177-3AD203B41FA5}">
                      <a16:colId xmlns:a16="http://schemas.microsoft.com/office/drawing/2014/main" val="3316520189"/>
                    </a:ext>
                  </a:extLst>
                </a:gridCol>
                <a:gridCol w="231140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3047" y="1304327"/>
            <a:ext cx="5230578" cy="417436"/>
            <a:chOff x="5343047" y="1271077"/>
            <a:chExt cx="5230578"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Redegeschwindigkeit</a:t>
                </a:r>
                <a:endParaRPr lang="de-DE" sz="14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3047" y="1341295"/>
              <a:ext cx="894476" cy="215444"/>
            </a:xfrm>
            <a:prstGeom prst="rect">
              <a:avLst/>
            </a:prstGeom>
            <a:noFill/>
          </p:spPr>
          <p:txBody>
            <a:bodyPr wrap="none" lIns="0" tIns="0" rIns="0" bIns="0">
              <a:spAutoFit/>
            </a:bodyPr>
            <a:lstStyle/>
            <a:p>
              <a:pPr algn="r">
                <a:defRPr>
                  <a:solidFill>
                    <a:schemeClr val="tx2"/>
                  </a:solidFill>
                </a:defRPr>
              </a:pPr>
              <a:r>
                <a:rPr lang="de-DE" sz="1400"/>
                <a:t>Langsamer</a:t>
              </a:r>
              <a:endParaRPr lang="de-DE" sz="14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746999" cy="215444"/>
            </a:xfrm>
            <a:prstGeom prst="rect">
              <a:avLst/>
            </a:prstGeom>
            <a:noFill/>
          </p:spPr>
          <p:txBody>
            <a:bodyPr wrap="none" lIns="0" tIns="0" rIns="0" bIns="0">
              <a:spAutoFit/>
            </a:bodyPr>
            <a:lstStyle/>
            <a:p>
              <a:pPr>
                <a:defRPr>
                  <a:solidFill>
                    <a:schemeClr val="tx2"/>
                  </a:solidFill>
                </a:defRPr>
              </a:pPr>
              <a:r>
                <a:rPr lang="de-DE" sz="1400" dirty="0"/>
                <a:t>Schneller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43048" y="1797962"/>
            <a:ext cx="5195412" cy="417436"/>
            <a:chOff x="5343048" y="1764712"/>
            <a:chExt cx="519541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Redemenge</a:t>
                </a:r>
                <a:endParaRPr lang="de-DE" sz="14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43048" y="1834931"/>
              <a:ext cx="894476" cy="215444"/>
            </a:xfrm>
            <a:prstGeom prst="rect">
              <a:avLst/>
            </a:prstGeom>
            <a:noFill/>
          </p:spPr>
          <p:txBody>
            <a:bodyPr wrap="square" lIns="0" tIns="0" rIns="0" bIns="0">
              <a:spAutoFit/>
            </a:bodyPr>
            <a:lstStyle/>
            <a:p>
              <a:pPr algn="r">
                <a:defRPr>
                  <a:solidFill>
                    <a:schemeClr val="tx2"/>
                  </a:solidFill>
                </a:defRPr>
              </a:pPr>
              <a:r>
                <a:rPr lang="de-DE" sz="1400" dirty="0"/>
                <a:t>Weniger</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15444"/>
            </a:xfrm>
            <a:prstGeom prst="rect">
              <a:avLst/>
            </a:prstGeom>
            <a:noFill/>
          </p:spPr>
          <p:txBody>
            <a:bodyPr wrap="square" lIns="0" tIns="0" rIns="0" bIns="0">
              <a:spAutoFit/>
            </a:bodyPr>
            <a:lstStyle/>
            <a:p>
              <a:pPr>
                <a:defRPr>
                  <a:solidFill>
                    <a:schemeClr val="tx2"/>
                  </a:solidFill>
                </a:defRPr>
              </a:pPr>
              <a:r>
                <a:rPr lang="de-DE" sz="1400"/>
                <a:t>Mehr</a:t>
              </a:r>
              <a:endParaRPr lang="de-DE" sz="14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Sprechlautstärke</a:t>
                </a:r>
                <a:endParaRPr lang="de-DE" sz="14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15444"/>
            </a:xfrm>
            <a:prstGeom prst="rect">
              <a:avLst/>
            </a:prstGeom>
            <a:noFill/>
          </p:spPr>
          <p:txBody>
            <a:bodyPr wrap="square" lIns="0" tIns="0" rIns="0" bIns="0">
              <a:spAutoFit/>
            </a:bodyPr>
            <a:lstStyle/>
            <a:p>
              <a:pPr algn="r">
                <a:defRPr>
                  <a:solidFill>
                    <a:schemeClr val="tx2"/>
                  </a:solidFill>
                </a:defRPr>
              </a:pPr>
              <a:r>
                <a:rPr lang="de-DE" sz="1400"/>
                <a:t>Leiser</a:t>
              </a:r>
              <a:endParaRPr lang="de-DE" sz="14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15444"/>
            </a:xfrm>
            <a:prstGeom prst="rect">
              <a:avLst/>
            </a:prstGeom>
            <a:noFill/>
          </p:spPr>
          <p:txBody>
            <a:bodyPr wrap="square" lIns="0" tIns="0" rIns="0" bIns="0">
              <a:spAutoFit/>
            </a:bodyPr>
            <a:lstStyle/>
            <a:p>
              <a:pPr>
                <a:defRPr>
                  <a:solidFill>
                    <a:schemeClr val="tx2"/>
                  </a:solidFill>
                </a:defRPr>
              </a:pPr>
              <a:r>
                <a:rPr lang="de-DE" sz="1400"/>
                <a:t>Lauter</a:t>
              </a:r>
              <a:endParaRPr lang="de-DE" sz="14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272257" cy="417436"/>
            <a:chOff x="5461903" y="3432857"/>
            <a:chExt cx="52722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Gebrauch der Hände</a:t>
                </a:r>
                <a:endParaRPr lang="de-DE" sz="14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15444"/>
            </a:xfrm>
            <a:prstGeom prst="rect">
              <a:avLst/>
            </a:prstGeom>
            <a:noFill/>
          </p:spPr>
          <p:txBody>
            <a:bodyPr wrap="none" lIns="0" tIns="0" rIns="0" bIns="0">
              <a:spAutoFit/>
            </a:bodyPr>
            <a:lstStyle/>
            <a:p>
              <a:pPr algn="r">
                <a:defRPr>
                  <a:solidFill>
                    <a:schemeClr val="tx2"/>
                  </a:solidFill>
                </a:defRPr>
              </a:pPr>
              <a:r>
                <a:rPr lang="de-DE" sz="1400"/>
                <a:t>Entspannt</a:t>
              </a:r>
              <a:endParaRPr lang="de-DE" sz="14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76843" cy="215444"/>
            </a:xfrm>
            <a:prstGeom prst="rect">
              <a:avLst/>
            </a:prstGeom>
            <a:noFill/>
          </p:spPr>
          <p:txBody>
            <a:bodyPr wrap="none" lIns="0" tIns="0" rIns="0" bIns="0">
              <a:spAutoFit/>
            </a:bodyPr>
            <a:lstStyle/>
            <a:p>
              <a:pPr>
                <a:defRPr>
                  <a:solidFill>
                    <a:schemeClr val="tx2"/>
                  </a:solidFill>
                </a:defRPr>
              </a:pPr>
              <a:r>
                <a:rPr lang="de-DE" sz="1400"/>
                <a:t>Anweisend</a:t>
              </a:r>
              <a:endParaRPr lang="de-DE" sz="14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546600" y="4059492"/>
            <a:ext cx="6892925" cy="417436"/>
            <a:chOff x="4546600" y="3926492"/>
            <a:chExt cx="6892925"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Körperhaltung</a:t>
                </a:r>
                <a:endParaRPr lang="de-DE" sz="14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546600" y="3996711"/>
              <a:ext cx="1721615" cy="215444"/>
            </a:xfrm>
            <a:prstGeom prst="rect">
              <a:avLst/>
            </a:prstGeom>
            <a:noFill/>
          </p:spPr>
          <p:txBody>
            <a:bodyPr wrap="square" lIns="0" tIns="0" rIns="0" bIns="0">
              <a:spAutoFit/>
            </a:bodyPr>
            <a:lstStyle/>
            <a:p>
              <a:pPr algn="r">
                <a:defRPr>
                  <a:solidFill>
                    <a:schemeClr val="tx2"/>
                  </a:solidFill>
                </a:defRPr>
              </a:pPr>
              <a:r>
                <a:rPr lang="de-DE" sz="1400" dirty="0"/>
                <a:t>Lehnt sich zurück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15444"/>
            </a:xfrm>
            <a:prstGeom prst="rect">
              <a:avLst/>
            </a:prstGeom>
            <a:noFill/>
          </p:spPr>
          <p:txBody>
            <a:bodyPr wrap="square" lIns="0" tIns="0" rIns="0" bIns="0">
              <a:spAutoFit/>
            </a:bodyPr>
            <a:lstStyle/>
            <a:p>
              <a:pPr>
                <a:defRPr>
                  <a:solidFill>
                    <a:schemeClr val="tx2"/>
                  </a:solidFill>
                </a:defRPr>
              </a:pPr>
              <a:r>
                <a:rPr lang="de-DE" sz="1400"/>
                <a:t>Lehnt sich vor</a:t>
              </a:r>
              <a:endParaRPr lang="de-DE" sz="1400" dirty="0"/>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Augenkontakt</a:t>
                </a:r>
                <a:endParaRPr lang="de-DE" sz="14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15444"/>
            </a:xfrm>
            <a:prstGeom prst="rect">
              <a:avLst/>
            </a:prstGeom>
            <a:noFill/>
          </p:spPr>
          <p:txBody>
            <a:bodyPr wrap="square" lIns="0" tIns="0" rIns="0" bIns="0">
              <a:spAutoFit/>
            </a:bodyPr>
            <a:lstStyle/>
            <a:p>
              <a:pPr algn="r">
                <a:defRPr>
                  <a:solidFill>
                    <a:schemeClr val="tx2"/>
                  </a:solidFill>
                </a:defRPr>
              </a:pPr>
              <a:r>
                <a:rPr lang="de-DE" sz="1400"/>
                <a:t>Weniger direkt</a:t>
              </a:r>
              <a:endParaRPr lang="de-DE" sz="14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15444"/>
            </a:xfrm>
            <a:prstGeom prst="rect">
              <a:avLst/>
            </a:prstGeom>
            <a:noFill/>
          </p:spPr>
          <p:txBody>
            <a:bodyPr wrap="square" lIns="0" tIns="0" rIns="0" bIns="0">
              <a:spAutoFit/>
            </a:bodyPr>
            <a:lstStyle/>
            <a:p>
              <a:pPr>
                <a:defRPr>
                  <a:solidFill>
                    <a:schemeClr val="tx2"/>
                  </a:solidFill>
                </a:defRPr>
              </a:pPr>
              <a:r>
                <a:rPr lang="de-DE" sz="1400"/>
                <a:t>Direkter</a:t>
              </a:r>
              <a:endParaRPr lang="de-DE" sz="14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226738" y="3015777"/>
            <a:ext cx="7607563" cy="224222"/>
            <a:chOff x="4442638" y="2982527"/>
            <a:chExt cx="7607563" cy="2242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42638" y="2982527"/>
              <a:ext cx="878446" cy="215444"/>
            </a:xfrm>
            <a:prstGeom prst="rect">
              <a:avLst/>
            </a:prstGeom>
            <a:noFill/>
          </p:spPr>
          <p:txBody>
            <a:bodyPr wrap="none" lIns="0" tIns="0" rIns="0" bIns="0">
              <a:spAutoFit/>
            </a:bodyPr>
            <a:lstStyle/>
            <a:p>
              <a:pPr algn="r">
                <a:defRPr>
                  <a:solidFill>
                    <a:schemeClr val="tx2"/>
                  </a:solidFill>
                </a:defRPr>
              </a:pPr>
              <a:r>
                <a:rPr lang="de-DE" sz="1400" dirty="0"/>
                <a:t>FRAGEND</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82527"/>
              <a:ext cx="1158972" cy="215444"/>
            </a:xfrm>
            <a:prstGeom prst="rect">
              <a:avLst/>
            </a:prstGeom>
            <a:noFill/>
          </p:spPr>
          <p:txBody>
            <a:bodyPr wrap="none" lIns="0" tIns="0" rIns="0" bIns="0">
              <a:spAutoFit/>
            </a:bodyPr>
            <a:lstStyle/>
            <a:p>
              <a:pPr>
                <a:defRPr>
                  <a:solidFill>
                    <a:schemeClr val="tx2"/>
                  </a:solidFill>
                </a:defRPr>
              </a:pPr>
              <a:r>
                <a:rPr lang="de-DE" sz="1400" dirty="0"/>
                <a:t>ANORDNEND</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de-DE" dirty="0"/>
              <a:t>Gefühlsausdruck</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p:txBody>
          <a:bodyPr wrap="square">
            <a:noAutofit/>
          </a:bodyPr>
          <a:lstStyle/>
          <a:p>
            <a:r>
              <a:rPr lang="de-DE"/>
              <a:t> </a:t>
            </a:r>
            <a:endParaRPr lang="de-DE"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de-DE" dirty="0"/>
              <a:t>Das Ausmaß, in dem wir Emotionen kontrollieren oder zeigen, wenn wir mit anderen interagieren</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de-DE" smtClean="0"/>
              <a:t>9</a:t>
            </a:fld>
            <a:endParaRPr lang="de-DE"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sz="1800">
                  <a:solidFill>
                    <a:schemeClr val="tx2"/>
                  </a:solidFill>
                </a:rPr>
                <a:t>Stärker </a:t>
              </a:r>
              <a:r>
                <a:rPr lang="de-DE">
                  <a:solidFill>
                    <a:schemeClr val="accent2"/>
                  </a:solidFill>
                  <a:latin typeface="Arial Black" panose="020B0A04020102020204" pitchFamily="34" charset="0"/>
                </a:rPr>
                <a:t>kontrollierend</a:t>
              </a:r>
              <a:endParaRPr lang="de-DE" dirty="0">
                <a:solidFill>
                  <a:schemeClr val="accent2"/>
                </a:solidFill>
                <a:latin typeface="Arial Black" panose="020B0A04020102020204" pitchFamily="34" charset="0"/>
              </a:endParaRP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Kontrollierend </a:t>
              </a:r>
              <a:r>
                <a:rPr lang="de-DE" dirty="0">
                  <a:solidFill>
                    <a:schemeClr val="tx2"/>
                  </a:solidFill>
                </a:rPr>
                <a:t>und etwas </a:t>
              </a:r>
              <a:r>
                <a:rPr lang="de-DE" dirty="0">
                  <a:solidFill>
                    <a:schemeClr val="accent2"/>
                  </a:solidFill>
                </a:rPr>
                <a:t>emotional</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Emotional </a:t>
              </a:r>
              <a:br>
                <a:rPr lang="de-DE" dirty="0">
                  <a:solidFill>
                    <a:schemeClr val="accent2"/>
                  </a:solidFill>
                  <a:latin typeface="Arial Black" panose="020B0A04020102020204" pitchFamily="34" charset="0"/>
                </a:rPr>
              </a:br>
              <a:r>
                <a:rPr lang="de-DE" dirty="0">
                  <a:solidFill>
                    <a:schemeClr val="tx2"/>
                  </a:solidFill>
                </a:rPr>
                <a:t>und etwas </a:t>
              </a:r>
              <a:r>
                <a:rPr lang="de-DE" dirty="0">
                  <a:solidFill>
                    <a:schemeClr val="accent2"/>
                  </a:solidFill>
                </a:rPr>
                <a:t>kontrollierend</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tx2"/>
                  </a:solidFill>
                </a:rPr>
                <a:t>Eher </a:t>
              </a:r>
              <a:br>
                <a:rPr lang="de-DE" dirty="0">
                  <a:solidFill>
                    <a:schemeClr val="tx2"/>
                  </a:solidFill>
                </a:rPr>
              </a:br>
              <a:r>
                <a:rPr lang="de-DE" dirty="0">
                  <a:solidFill>
                    <a:schemeClr val="accent2"/>
                  </a:solidFill>
                  <a:latin typeface="Arial Black" panose="020B0A04020102020204" pitchFamily="34" charset="0"/>
                </a:rPr>
                <a:t>emotional</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2.xml><?xml version="1.0" encoding="utf-8"?>
<ds:datastoreItem xmlns:ds="http://schemas.openxmlformats.org/officeDocument/2006/customXml" ds:itemID="{82240FEF-19A4-4408-AD51-C4D08389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docProps/app.xml><?xml version="1.0" encoding="utf-8"?>
<Properties xmlns="http://schemas.openxmlformats.org/officeDocument/2006/extended-properties" xmlns:vt="http://schemas.openxmlformats.org/officeDocument/2006/docPropsVTypes">
  <Template>Office Theme</Template>
  <TotalTime>7954</TotalTime>
  <Words>10662</Words>
  <Application>Microsoft Office PowerPoint</Application>
  <PresentationFormat>Widescreen</PresentationFormat>
  <Paragraphs>1399</Paragraphs>
  <Slides>61</Slides>
  <Notes>61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61</vt:i4>
      </vt:variant>
    </vt:vector>
  </HeadingPairs>
  <TitlesOfParts>
    <vt:vector size="82" baseType="lpstr">
      <vt:lpstr>Arial</vt:lpstr>
      <vt:lpstr>Arial Black</vt:lpstr>
      <vt:lpstr>Calibri</vt:lpstr>
      <vt:lpstr>Courier New</vt:lpstr>
      <vt:lpstr>Georgia</vt:lpstr>
      <vt:lpstr>Georgia Pro</vt:lpstr>
      <vt:lpstr>Museo</vt:lpstr>
      <vt:lpstr>Museo 700</vt:lpstr>
      <vt:lpstr>Museo Sans 300</vt:lpstr>
      <vt:lpstr>Museo Sans 500</vt:lpstr>
      <vt:lpstr>Museo Sans 700</vt:lpstr>
      <vt:lpstr>Museo-700</vt:lpstr>
      <vt:lpstr>MuseoSans-300</vt:lpstr>
      <vt:lpstr>MuseoSans-500</vt:lpstr>
      <vt:lpstr>MuseoSlab-700</vt:lpstr>
      <vt:lpstr>Open Sans</vt:lpstr>
      <vt:lpstr>Open Sans Extrabold</vt:lpstr>
      <vt:lpstr>Symbol</vt:lpstr>
      <vt:lpstr>Times New Roman</vt:lpstr>
      <vt:lpstr>Wingdings</vt:lpstr>
      <vt:lpstr>Tracom SOCIAL STYLE PowerPoint Template</vt:lpstr>
      <vt:lpstr>Verbessern der Effektivität durch Anpassungsfähigkeit™</vt:lpstr>
      <vt:lpstr>Lernziele</vt:lpstr>
      <vt:lpstr>PowerPoint Presentation</vt:lpstr>
      <vt:lpstr>Wahrnehmbares Verhalten vs. Persönlichkeit</vt:lpstr>
      <vt:lpstr>Sagen &amp; Tun-Verhaltensweisen</vt:lpstr>
      <vt:lpstr>Einflussnahme  und  Gefühlsausdruck</vt:lpstr>
      <vt:lpstr>Einflussnahme</vt:lpstr>
      <vt:lpstr>Verhaltensweisen der Einflussnahme</vt:lpstr>
      <vt:lpstr>Gefühlsausdruck</vt:lpstr>
      <vt:lpstr>Verhaltensweisen beim Gefühlsausdruck</vt:lpstr>
      <vt:lpstr>SOCIAL STYLE-ModellTM</vt:lpstr>
      <vt:lpstr>Online-Profil zur SOCIAL STYLE-Selbstwahrnehmung</vt:lpstr>
      <vt:lpstr>PowerPoint Presentation</vt:lpstr>
      <vt:lpstr>PowerPoint Presentation</vt:lpstr>
      <vt:lpstr>PowerPoint Presentation</vt:lpstr>
      <vt:lpstr>PowerPoint Presentation</vt:lpstr>
      <vt:lpstr>PowerPoint Presentation</vt:lpstr>
      <vt:lpstr>SOCIAL STYLE-Selbstwahrnehmungsprofil in Papierform</vt:lpstr>
      <vt:lpstr>Ihre SOCIAL STYLE-Selbstwahrnehmung</vt:lpstr>
      <vt:lpstr>Lesen Sie mehr über Ihren Stil</vt:lpstr>
      <vt:lpstr>Bedarf, Orientierung und Wachstumsmaßnahme</vt:lpstr>
      <vt:lpstr>SOCIAL STYLE  Hauptmerkmale</vt:lpstr>
      <vt:lpstr>Anspannung und Produktivität</vt:lpstr>
      <vt:lpstr>Sicherheitsverhalten</vt:lpstr>
      <vt:lpstr>Umgang mit dem Sicherheitsverhalten</vt:lpstr>
      <vt:lpstr>Potenziell toxische Beziehungen</vt:lpstr>
      <vt:lpstr>Wichtige Erinnerung</vt:lpstr>
      <vt:lpstr>Anpassungsfähigkeit</vt:lpstr>
      <vt:lpstr>Anpassungsfähigkeit bedeutet, wie gut Sie sich an die Stil-Bedürfnisse anderer anpassen</vt:lpstr>
      <vt:lpstr>Anpassungsfähigkeit</vt:lpstr>
      <vt:lpstr>Vier Quellen der Anpassungsfähigkeit</vt:lpstr>
      <vt:lpstr>Online-Profil zur Selbstwahrnehmung der Anpassungsfähigkeit</vt:lpstr>
      <vt:lpstr>Allgemeine Anpassungsfähigkeit</vt:lpstr>
      <vt:lpstr>Die Bedeutung der Anpassungsfähigkeitspositionen</vt:lpstr>
      <vt:lpstr>PowerPoint Presentation</vt:lpstr>
      <vt:lpstr>PowerPoint Presentation</vt:lpstr>
      <vt:lpstr>PowerPoint Presentation</vt:lpstr>
      <vt:lpstr>PowerPoint Presentation</vt:lpstr>
      <vt:lpstr>Anpassungsfähigkeitsprofil in Papierform</vt:lpstr>
      <vt:lpstr>Anpassungsfähigkeit</vt:lpstr>
      <vt:lpstr>Ihre Anpassungsfähigkeits-Selbstwahrnehmung</vt:lpstr>
      <vt:lpstr>Lernziele</vt:lpstr>
      <vt:lpstr>Nächste Schritte und Schlüsselerfahrungen</vt:lpstr>
      <vt:lpstr>SOCIAL STYLE-Navigator®</vt:lpstr>
      <vt:lpstr>SOCIAL STYLE- Navigator® Zugang (nur Online-Profile)</vt:lpstr>
      <vt:lpstr>SOCIAL STYLE- Navigator® Zugang (nur Papierprofile)</vt:lpstr>
      <vt:lpstr>PowerPoint Presentation</vt:lpstr>
      <vt:lpstr>PowerPoint Presentation</vt:lpstr>
      <vt:lpstr>PowerPoint Presentation</vt:lpstr>
      <vt:lpstr>PowerPoint Presentation</vt:lpstr>
      <vt:lpstr>SOCIAL STYLE-Reisepass</vt:lpstr>
      <vt:lpstr>PowerPoint Presentation</vt:lpstr>
      <vt:lpstr>Optionale Übungen</vt:lpstr>
      <vt:lpstr>Potenziell toxische Beziehungen</vt:lpstr>
      <vt:lpstr>Stil-Forum</vt:lpstr>
      <vt:lpstr>Anpassungsfähigkeits-Forum</vt:lpstr>
      <vt:lpstr>SOCIAL STYLE-Navigator</vt:lpstr>
      <vt:lpstr>Aktionsplan zur Anpassungsfähigkeit</vt:lpstr>
      <vt:lpstr>Techniken zur Stilbeobachtung</vt:lpstr>
      <vt:lpstr>Meine Wachstumsmaßnahme ergreifen</vt:lpstr>
      <vt:lpstr>Verbessern der Effektivität durch Anpassungsfähigkeit™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Sandra Johnson</dc:creator>
  <cp:lastModifiedBy>Karna Caldwell</cp:lastModifiedBy>
  <cp:revision>1259</cp:revision>
  <cp:lastPrinted>2021-06-10T19:57:06Z</cp:lastPrinted>
  <dcterms:created xsi:type="dcterms:W3CDTF">2021-02-09T18:22:56Z</dcterms:created>
  <dcterms:modified xsi:type="dcterms:W3CDTF">2023-07-14T15:02:29Z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