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6"/>
  </p:notesMasterIdLst>
  <p:handoutMasterIdLst>
    <p:handoutMasterId r:id="rId67"/>
  </p:handoutMasterIdLst>
  <p:sldIdLst>
    <p:sldId id="1180" r:id="rId5"/>
    <p:sldId id="1109" r:id="rId6"/>
    <p:sldId id="1083" r:id="rId7"/>
    <p:sldId id="302" r:id="rId8"/>
    <p:sldId id="303" r:id="rId9"/>
    <p:sldId id="996" r:id="rId10"/>
    <p:sldId id="997" r:id="rId11"/>
    <p:sldId id="305" r:id="rId12"/>
    <p:sldId id="1028" r:id="rId13"/>
    <p:sldId id="306" r:id="rId14"/>
    <p:sldId id="1006" r:id="rId15"/>
    <p:sldId id="1037" r:id="rId16"/>
    <p:sldId id="1058" r:id="rId17"/>
    <p:sldId id="1073" r:id="rId18"/>
    <p:sldId id="1075" r:id="rId19"/>
    <p:sldId id="1074" r:id="rId20"/>
    <p:sldId id="1076" r:id="rId21"/>
    <p:sldId id="1036" r:id="rId22"/>
    <p:sldId id="952" r:id="rId23"/>
    <p:sldId id="1110" r:id="rId24"/>
    <p:sldId id="938" r:id="rId25"/>
    <p:sldId id="312" r:id="rId26"/>
    <p:sldId id="930" r:id="rId27"/>
    <p:sldId id="318" r:id="rId28"/>
    <p:sldId id="1175" r:id="rId29"/>
    <p:sldId id="1111" r:id="rId30"/>
    <p:sldId id="1112" r:id="rId31"/>
    <p:sldId id="330" r:id="rId32"/>
    <p:sldId id="1008" r:id="rId33"/>
    <p:sldId id="1004" r:id="rId34"/>
    <p:sldId id="321" r:id="rId35"/>
    <p:sldId id="1068" r:id="rId36"/>
    <p:sldId id="927" r:id="rId37"/>
    <p:sldId id="1005" r:id="rId38"/>
    <p:sldId id="1063" r:id="rId39"/>
    <p:sldId id="1066" r:id="rId40"/>
    <p:sldId id="1070" r:id="rId41"/>
    <p:sldId id="1071" r:id="rId42"/>
    <p:sldId id="1067" r:id="rId43"/>
    <p:sldId id="320" r:id="rId44"/>
    <p:sldId id="1094" r:id="rId45"/>
    <p:sldId id="1181" r:id="rId46"/>
    <p:sldId id="1113" r:id="rId47"/>
    <p:sldId id="326" r:id="rId48"/>
    <p:sldId id="1104" r:id="rId49"/>
    <p:sldId id="1105" r:id="rId50"/>
    <p:sldId id="1009" r:id="rId51"/>
    <p:sldId id="1035" r:id="rId52"/>
    <p:sldId id="1033" r:id="rId53"/>
    <p:sldId id="1012" r:id="rId54"/>
    <p:sldId id="1030" r:id="rId55"/>
    <p:sldId id="285" r:id="rId56"/>
    <p:sldId id="1096" r:id="rId57"/>
    <p:sldId id="319" r:id="rId58"/>
    <p:sldId id="1114" r:id="rId59"/>
    <p:sldId id="1115" r:id="rId60"/>
    <p:sldId id="1116" r:id="rId61"/>
    <p:sldId id="963" r:id="rId62"/>
    <p:sldId id="325" r:id="rId63"/>
    <p:sldId id="1117" r:id="rId64"/>
    <p:sldId id="1108" r:id="rId65"/>
  </p:sldIdLst>
  <p:sldSz cx="12192000" cy="6858000"/>
  <p:notesSz cx="7315200" cy="9601200"/>
  <p:custDataLst>
    <p:tags r:id="rId6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D36AEB-82A3-4123-A3BE-FA4C9F00BE74}">
          <p14:sldIdLst>
            <p14:sldId id="1180"/>
            <p14:sldId id="1109"/>
            <p14:sldId id="1083"/>
            <p14:sldId id="302"/>
            <p14:sldId id="303"/>
            <p14:sldId id="996"/>
            <p14:sldId id="997"/>
            <p14:sldId id="305"/>
            <p14:sldId id="1028"/>
            <p14:sldId id="306"/>
            <p14:sldId id="1006"/>
          </p14:sldIdLst>
        </p14:section>
        <p14:section name="Online Style Profile" id="{32AD3647-77DB-4FA4-8F82-2EAD3E04EEE2}">
          <p14:sldIdLst>
            <p14:sldId id="1037"/>
            <p14:sldId id="1058"/>
            <p14:sldId id="1073"/>
            <p14:sldId id="1075"/>
            <p14:sldId id="1074"/>
            <p14:sldId id="1076"/>
          </p14:sldIdLst>
        </p14:section>
        <p14:section name="Paper Style Profile" id="{907422C9-A6F7-4FC9-8812-000825172212}">
          <p14:sldIdLst>
            <p14:sldId id="1036"/>
            <p14:sldId id="952"/>
            <p14:sldId id="1110"/>
          </p14:sldIdLst>
        </p14:section>
        <p14:section name="Program" id="{9E43EA03-3D61-45CF-B7CF-0E65C1723A23}">
          <p14:sldIdLst>
            <p14:sldId id="938"/>
            <p14:sldId id="312"/>
            <p14:sldId id="930"/>
            <p14:sldId id="318"/>
            <p14:sldId id="1175"/>
            <p14:sldId id="1111"/>
            <p14:sldId id="1112"/>
            <p14:sldId id="330"/>
            <p14:sldId id="1008"/>
            <p14:sldId id="1004"/>
            <p14:sldId id="321"/>
          </p14:sldIdLst>
        </p14:section>
        <p14:section name="Online Versatility Profile" id="{B4ED5364-0531-464E-B387-9A28F7387871}">
          <p14:sldIdLst>
            <p14:sldId id="1068"/>
            <p14:sldId id="927"/>
            <p14:sldId id="1005"/>
            <p14:sldId id="1063"/>
            <p14:sldId id="1066"/>
            <p14:sldId id="1070"/>
            <p14:sldId id="1071"/>
          </p14:sldIdLst>
        </p14:section>
        <p14:section name="Paper Versatility Profile" id="{415A4069-3DCC-4756-92F7-DED375C3EC1A}">
          <p14:sldIdLst>
            <p14:sldId id="1067"/>
            <p14:sldId id="320"/>
            <p14:sldId id="1094"/>
          </p14:sldIdLst>
        </p14:section>
        <p14:section name="Program" id="{0FD31B94-EFA0-4107-81BA-76916DB64DAF}">
          <p14:sldIdLst>
            <p14:sldId id="1181"/>
            <p14:sldId id="1113"/>
            <p14:sldId id="326"/>
            <p14:sldId id="1104"/>
            <p14:sldId id="1105"/>
            <p14:sldId id="1009"/>
            <p14:sldId id="1035"/>
            <p14:sldId id="1033"/>
            <p14:sldId id="1012"/>
            <p14:sldId id="1030"/>
            <p14:sldId id="285"/>
          </p14:sldIdLst>
        </p14:section>
        <p14:section name="Optional Exercises" id="{2E4A50F7-CD4F-4E4F-8817-84602DC087D1}">
          <p14:sldIdLst>
            <p14:sldId id="1096"/>
            <p14:sldId id="319"/>
            <p14:sldId id="1114"/>
            <p14:sldId id="1115"/>
            <p14:sldId id="1116"/>
            <p14:sldId id="963"/>
            <p14:sldId id="325"/>
            <p14:sldId id="1117"/>
            <p14:sldId id="1108"/>
          </p14:sldIdLst>
        </p14:section>
      </p14:sectionLst>
    </p:ex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ABAB"/>
    <a:srgbClr val="E9EDF3"/>
    <a:srgbClr val="146899"/>
    <a:srgbClr val="444A4A"/>
    <a:srgbClr val="0F4E73"/>
    <a:srgbClr val="B3B3B3"/>
    <a:srgbClr val="48C9F1"/>
    <a:srgbClr val="E9ECEF"/>
    <a:srgbClr val="003651"/>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6" autoAdjust="0"/>
    <p:restoredTop sz="79201" autoAdjust="0"/>
  </p:normalViewPr>
  <p:slideViewPr>
    <p:cSldViewPr snapToGrid="0" showGuides="1">
      <p:cViewPr varScale="1">
        <p:scale>
          <a:sx n="87" d="100"/>
          <a:sy n="87" d="100"/>
        </p:scale>
        <p:origin x="1230" y="72"/>
      </p:cViewPr>
      <p:guideLst>
        <p:guide orient="horz" pos="1032"/>
        <p:guide pos="3840"/>
      </p:guideLst>
    </p:cSldViewPr>
  </p:slideViewPr>
  <p:notesTextViewPr>
    <p:cViewPr>
      <p:scale>
        <a:sx n="100" d="100"/>
        <a:sy n="100" d="100"/>
      </p:scale>
      <p:origin x="0" y="0"/>
    </p:cViewPr>
  </p:notesTextViewPr>
  <p:sorterViewPr>
    <p:cViewPr>
      <p:scale>
        <a:sx n="33" d="100"/>
        <a:sy n="33" d="100"/>
      </p:scale>
      <p:origin x="0" y="0"/>
    </p:cViewPr>
  </p:sorterViewPr>
  <p:notesViewPr>
    <p:cSldViewPr snapToGrid="0" showGuides="1">
      <p:cViewPr varScale="1">
        <p:scale>
          <a:sx n="40" d="100"/>
          <a:sy n="40" d="100"/>
        </p:scale>
        <p:origin x="1963" y="3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800" b="1" i="0" u="none" strike="noStrike" baseline="0" dirty="0">
                <a:latin typeface="Museo 700" pitchFamily="50" charset="0"/>
              </a:rPr>
              <a:t>5 MINUTES (Workbook, pages 1-3)</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WELCOME</a:t>
            </a:r>
            <a:r>
              <a:rPr lang="en-US" sz="1800" b="0" i="0" u="none" strike="noStrike" baseline="0" dirty="0">
                <a:latin typeface="Museo 700" pitchFamily="50" charset="0"/>
              </a:rPr>
              <a:t> </a:t>
            </a:r>
            <a:r>
              <a:rPr lang="en-US" sz="1800" b="0" i="0" u="none" strike="noStrike" baseline="0" dirty="0">
                <a:latin typeface="Museo Sans 300" pitchFamily="50" charset="0"/>
              </a:rPr>
              <a:t>participants and provide a brief overview of the session.</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turn to Pages 1, 2 and 3 in the </a:t>
            </a:r>
            <a:r>
              <a:rPr lang="en-US" sz="1800" b="0" i="0" u="none" strike="noStrike" baseline="0" dirty="0">
                <a:latin typeface="Museo Sans 700" pitchFamily="50" charset="0"/>
              </a:rPr>
              <a:t>Participant Workbook </a:t>
            </a:r>
            <a:r>
              <a:rPr lang="en-US" sz="1800" b="0" i="0" u="none" strike="noStrike" baseline="0" dirty="0">
                <a:latin typeface="Museo Sans 300" pitchFamily="50" charset="0"/>
              </a:rPr>
              <a:t>to follow along.</a:t>
            </a:r>
          </a:p>
          <a:p>
            <a:pPr marL="285750" indent="-285750" algn="l">
              <a:buFont typeface="Wingdings" panose="05000000000000000000" pitchFamily="2" charset="2"/>
              <a:buChar char="§"/>
            </a:pPr>
            <a:r>
              <a:rPr lang="en-US" sz="1800" b="0" i="0" u="none" strike="noStrike" baseline="0" dirty="0">
                <a:latin typeface="Museo Sans 300" pitchFamily="50" charset="0"/>
              </a:rPr>
              <a:t>Stress the importance of active participation.</a:t>
            </a:r>
          </a:p>
          <a:p>
            <a:pPr marL="285750" indent="-285750" algn="l">
              <a:buFont typeface="Wingdings" panose="05000000000000000000" pitchFamily="2" charset="2"/>
              <a:buChar char="§"/>
            </a:pPr>
            <a:r>
              <a:rPr lang="en-US" sz="1800" b="0" i="0" u="none" strike="noStrike" baseline="0" dirty="0">
                <a:latin typeface="Museo Sans 300" pitchFamily="50" charset="0"/>
              </a:rPr>
              <a:t>Briefly review the history of SOCIAL STYLE.</a:t>
            </a:r>
          </a:p>
          <a:p>
            <a:pPr marL="285750" indent="-285750" algn="l">
              <a:buFont typeface="Wingdings" panose="05000000000000000000" pitchFamily="2" charset="2"/>
              <a:buChar char="§"/>
            </a:pPr>
            <a:r>
              <a:rPr lang="en-US" sz="1800" b="0" i="0" u="none" strike="noStrike" baseline="0" dirty="0">
                <a:latin typeface="Museo Sans 300" pitchFamily="50" charset="0"/>
              </a:rPr>
              <a:t>Cite the proven effectiveness of increased Versatility on page 3 in the Participant Workbook.</a:t>
            </a:r>
          </a:p>
          <a:p>
            <a:pPr marL="285750" indent="-285750" algn="l">
              <a:buFont typeface="Wingdings" panose="05000000000000000000" pitchFamily="2" charset="2"/>
              <a:buChar char="§"/>
            </a:pPr>
            <a:r>
              <a:rPr lang="en-US" sz="1800" b="0" i="0" u="none" strike="noStrike" baseline="0" dirty="0">
                <a:latin typeface="Museo Sans 300" pitchFamily="50" charset="0"/>
              </a:rPr>
              <a:t>Explain what SOCIAL STYLE is all about. Say something like, “Did you ever notice that customers have certain patterns of behavior: some are animated and loud, some treat you like a friend from the start, others are all business? SOCIAL STYLE gives you a way of identifying a customer’s pattern of behavior, and of interacting with them in ways that will help you to increase your effectiveness in your selling process.”</a:t>
            </a:r>
          </a:p>
          <a:p>
            <a:pPr marL="285750" marR="0" lvl="0" indent="-285750" algn="l" defTabSz="914400"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lang="en-US" sz="1800" b="0" i="0" u="none" strike="noStrike" baseline="0" dirty="0">
                <a:latin typeface="Museo Sans 300" pitchFamily="50" charset="0"/>
              </a:rPr>
              <a:t>Ask participants to think about their past customers. Ask, “Besides, ‘they bought from me,’ what made your good customers good? And, what made the difficult ones difficult to sell to?” Use the participants' responses to identify issues that will be addressed in this training.</a:t>
            </a:r>
          </a:p>
          <a:p>
            <a:pPr marL="0" indent="0" algn="l">
              <a:buFont typeface="Wingdings" panose="05000000000000000000" pitchFamily="2" charset="2"/>
              <a:buNone/>
            </a:pPr>
            <a:endParaRPr lang="en-US" sz="1800" b="0" i="0" u="none" strike="noStrike" baseline="0" dirty="0">
              <a:latin typeface="Museo Sans 300" pitchFamily="50" charset="0"/>
            </a:endParaRPr>
          </a:p>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Tracom SOCIAL STYLE</a:t>
            </a:r>
            <a:b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b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Participant’s Manual</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&lt;&lt;Copy and paste this table to</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 pages on which you want</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participants to be able to take</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a:t>
            </a:r>
          </a:p>
        </p:txBody>
      </p:sp>
    </p:spTree>
    <p:extLst>
      <p:ext uri="{BB962C8B-B14F-4D97-AF65-F5344CB8AC3E}">
        <p14:creationId xmlns:p14="http://schemas.microsoft.com/office/powerpoint/2010/main" val="525173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validate their self-assessments. Typically, “more emoting” individuals will be talking with one another more than the “less emoting” ones.</a:t>
            </a:r>
          </a:p>
          <a:p>
            <a:pPr algn="l"/>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if anyone feels as though they went to the wrong place.</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12)</a:t>
            </a:r>
          </a:p>
          <a:p>
            <a:pPr algn="l"/>
            <a:endParaRPr lang="en-US" sz="1100" b="0" i="0" u="none" strike="noStrike" baseline="0" dirty="0">
              <a:latin typeface="Museo-70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12 of the Participant Workbook. </a:t>
            </a:r>
          </a:p>
          <a:p>
            <a:pPr algn="l"/>
            <a:endParaRPr lang="en-US" sz="1100" b="0" i="0" u="none" strike="noStrike" baseline="0" dirty="0">
              <a:latin typeface="Museo-700"/>
            </a:endParaRPr>
          </a:p>
          <a:p>
            <a:pPr algn="l"/>
            <a:r>
              <a:rPr lang="en-US" sz="1100" b="0" i="0" u="none" strike="noStrike" baseline="0" dirty="0">
                <a:latin typeface="Museo-700"/>
              </a:rPr>
              <a:t>EXPLAIN </a:t>
            </a:r>
            <a:r>
              <a:rPr lang="en-US" sz="1100" b="0" i="0" u="none" strike="noStrike" baseline="0" dirty="0">
                <a:latin typeface="MuseoSans-300"/>
              </a:rPr>
              <a:t>how the SOCIAL STYLE Model is built by combining the Assertiveness and Responsiveness scales and how that forms the four SOCIAL STYLEs.</a:t>
            </a:r>
          </a:p>
          <a:p>
            <a:pPr algn="l"/>
            <a:endParaRPr lang="en-US" sz="1100" b="0" i="0" u="none" strike="noStrike" baseline="0" dirty="0">
              <a:latin typeface="MuseoSans-300"/>
            </a:endParaRPr>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Style within your program.</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By completing on online profile, Learners will immediately have free, unlimited access to SOCIAL STYLE Navigator through tracomlearning.com to help extend their learning beyond the classroom.  See Slide #45 for details.</a:t>
            </a:r>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profile,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#46 for details.</a:t>
            </a:r>
          </a:p>
          <a:p>
            <a:endParaRPr lang="en-US" b="0" dirty="0"/>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Tip: </a:t>
            </a:r>
            <a:r>
              <a:rPr lang="en-US" sz="1100" b="0" i="0" u="none" strike="noStrike" baseline="0" dirty="0">
                <a:solidFill>
                  <a:srgbClr val="FFFFFF"/>
                </a:solidFill>
                <a:latin typeface="+mj-lt"/>
              </a:rPr>
              <a:t>You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a:solidFill>
                  <a:srgbClr val="FFFFFF"/>
                </a:solidFill>
                <a:latin typeface="+mj-lt"/>
              </a:rPr>
              <a:t>Answer: </a:t>
            </a:r>
            <a:r>
              <a:rPr lang="en-US" sz="1100" b="0" i="0" u="none" strike="noStrike" baseline="0" dirty="0">
                <a:solidFill>
                  <a:srgbClr val="FFFFFF"/>
                </a:solidFill>
                <a:latin typeface="+mj-lt"/>
              </a:rPr>
              <a:t>The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useo 700" pitchFamily="50" charset="0"/>
              </a:rPr>
              <a:t>15 MINUTES TOTAL</a:t>
            </a:r>
          </a:p>
          <a:p>
            <a:pPr algn="l"/>
            <a:endParaRPr lang="en-US" sz="1200" b="1" i="0" u="none" strike="noStrike" baseline="0" dirty="0">
              <a:latin typeface="Museo 700" pitchFamily="50" charset="0"/>
            </a:endParaRPr>
          </a:p>
          <a:p>
            <a:pPr algn="l"/>
            <a:r>
              <a:rPr lang="en-US" sz="1200" b="1" i="0" u="none" strike="noStrike" baseline="0" dirty="0">
                <a:latin typeface="+mj-lt"/>
              </a:rPr>
              <a:t>5 MINUTES </a:t>
            </a:r>
            <a:endParaRPr lang="en-US" sz="1200" b="0" i="0" u="none" strike="noStrike" baseline="0" dirty="0">
              <a:latin typeface="+mj-lt"/>
            </a:endParaRPr>
          </a:p>
          <a:p>
            <a:r>
              <a:rPr lang="en-US" sz="1200" dirty="0">
                <a:latin typeface="+mj-lt"/>
                <a:ea typeface="ヒラギノ角ゴ Pro W3" pitchFamily="4" charset="-128"/>
                <a:cs typeface="ヒラギノ角ゴ Pro W3" pitchFamily="4" charset="-128"/>
              </a:rPr>
              <a:t>Going through this session you will:</a:t>
            </a:r>
          </a:p>
          <a:p>
            <a:r>
              <a:rPr lang="en-US" sz="1200" dirty="0">
                <a:latin typeface="+mj-lt"/>
                <a:ea typeface="ヒラギノ角ゴ Pro W3" pitchFamily="4" charset="-128"/>
                <a:cs typeface="ヒラギノ角ゴ Pro W3" pitchFamily="4" charset="-128"/>
              </a:rPr>
              <a:t>• Gain an understanding of the SOCIAL STYLE Model.</a:t>
            </a:r>
          </a:p>
          <a:p>
            <a:r>
              <a:rPr lang="en-US" sz="1200" dirty="0">
                <a:latin typeface="+mj-lt"/>
                <a:ea typeface="ヒラギノ角ゴ Pro W3" pitchFamily="4" charset="-128"/>
                <a:cs typeface="ヒラギノ角ゴ Pro W3" pitchFamily="4" charset="-128"/>
              </a:rPr>
              <a:t>• Determine your SOCIAL STYLE by completing a self-perception questionnaire.</a:t>
            </a:r>
          </a:p>
          <a:p>
            <a:r>
              <a:rPr lang="en-US" sz="1200" dirty="0">
                <a:latin typeface="+mj-lt"/>
                <a:ea typeface="ヒラギノ角ゴ Pro W3" pitchFamily="4" charset="-128"/>
                <a:cs typeface="ヒラギノ角ゴ Pro W3" pitchFamily="4" charset="-128"/>
              </a:rPr>
              <a:t>• Increase your understanding of your behavior and how Customers view people with your Style.</a:t>
            </a:r>
          </a:p>
          <a:p>
            <a:r>
              <a:rPr lang="en-US" sz="1200" dirty="0">
                <a:latin typeface="+mj-lt"/>
                <a:ea typeface="ヒラギノ角ゴ Pro W3" pitchFamily="4" charset="-128"/>
                <a:cs typeface="ヒラギノ角ゴ Pro W3" pitchFamily="4" charset="-128"/>
              </a:rPr>
              <a:t>• </a:t>
            </a:r>
            <a:r>
              <a:rPr lang="en-US" sz="1200" dirty="0">
                <a:ea typeface="ヒラギノ角ゴ Pro W3" pitchFamily="4" charset="-128"/>
                <a:cs typeface="ヒラギノ角ゴ Pro W3" pitchFamily="4" charset="-128"/>
              </a:rPr>
              <a:t>Increase your Versatility to become more effective with </a:t>
            </a:r>
            <a:r>
              <a:rPr lang="en-US" sz="1200" dirty="0">
                <a:latin typeface="+mj-lt"/>
                <a:ea typeface="ヒラギノ角ゴ Pro W3" pitchFamily="4" charset="-128"/>
                <a:cs typeface="ヒラギノ角ゴ Pro W3" pitchFamily="4" charset="-128"/>
              </a:rPr>
              <a:t>Customers</a:t>
            </a:r>
            <a:r>
              <a:rPr lang="en-US" sz="1200" dirty="0">
                <a:ea typeface="ヒラギノ角ゴ Pro W3" pitchFamily="4" charset="-128"/>
                <a:cs typeface="ヒラギノ角ゴ Pro W3" pitchFamily="4" charset="-128"/>
              </a:rPr>
              <a:t>.</a:t>
            </a:r>
            <a:endParaRPr lang="en-US" sz="1200" dirty="0">
              <a:latin typeface="+mj-lt"/>
              <a:ea typeface="ヒラギノ角ゴ Pro W3" pitchFamily="4" charset="-128"/>
              <a:cs typeface="ヒラギノ角ゴ Pro W3" pitchFamily="4" charset="-128"/>
            </a:endParaRPr>
          </a:p>
          <a:p>
            <a:endParaRPr lang="en-US" sz="12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ea typeface="ヒラギノ角ゴ Pro W3" pitchFamily="4" charset="-128"/>
                <a:cs typeface="ヒラギノ角ゴ Pro W3" pitchFamily="4" charset="-128"/>
              </a:rPr>
              <a:t>SAY</a:t>
            </a:r>
            <a:r>
              <a:rPr lang="en-US" sz="1200" dirty="0">
                <a:ea typeface="ヒラギノ角ゴ Pro W3" pitchFamily="4" charset="-128"/>
                <a:cs typeface="ヒラギノ角ゴ Pro W3" pitchFamily="4" charset="-128"/>
              </a:rPr>
              <a:t> I want to emphasize the last point, number 4. While you’ll learn a lot about yourself, the goal of this program is to learn about your </a:t>
            </a:r>
            <a:r>
              <a:rPr lang="en-US" sz="1200" dirty="0">
                <a:latin typeface="+mj-lt"/>
                <a:ea typeface="ヒラギノ角ゴ Pro W3" pitchFamily="4" charset="-128"/>
                <a:cs typeface="ヒラギノ角ゴ Pro W3" pitchFamily="4" charset="-128"/>
              </a:rPr>
              <a:t>customers </a:t>
            </a:r>
            <a:r>
              <a:rPr lang="en-US" sz="1200" dirty="0">
                <a:ea typeface="ヒラギノ角ゴ Pro W3" pitchFamily="4" charset="-128"/>
                <a:cs typeface="ヒラギノ角ゴ Pro W3" pitchFamily="4" charset="-128"/>
              </a:rPr>
              <a:t>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If your participants completed the Online Self-Perception assessment</a:t>
            </a:r>
            <a:r>
              <a:rPr lang="en-US" sz="1200" b="0" i="0" u="none" strike="noStrike" baseline="0" dirty="0">
                <a:latin typeface="+mj-lt"/>
              </a:rPr>
              <a:t>:</a:t>
            </a:r>
          </a:p>
          <a:p>
            <a:pPr marL="171450" indent="-171450" algn="l">
              <a:buFont typeface="Wingdings" panose="05000000000000000000" pitchFamily="2" charset="2"/>
              <a:buChar char="§"/>
            </a:pPr>
            <a:r>
              <a:rPr lang="en-US" sz="12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200" b="0" i="0" u="none" strike="noStrike" baseline="0" dirty="0">
                <a:latin typeface="+mj-lt"/>
              </a:rPr>
              <a:t>DO NOT pass out the profiles at this time.</a:t>
            </a:r>
          </a:p>
          <a:p>
            <a:pPr marL="171450" indent="-171450" algn="l">
              <a:buFont typeface="Wingdings" panose="05000000000000000000" pitchFamily="2" charset="2"/>
              <a:buChar char="§"/>
            </a:pPr>
            <a:r>
              <a:rPr lang="en-US" sz="1200" b="0" i="0" u="none" strike="noStrike" baseline="0" dirty="0">
                <a:latin typeface="+mj-lt"/>
              </a:rPr>
              <a:t>VIRTUAL: Participants should already have their profiles available.</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j-lt"/>
              </a:rPr>
              <a:t>If you are using the Paper profile</a:t>
            </a:r>
            <a:r>
              <a:rPr lang="en-US" sz="1200" b="0" i="0" u="none" strike="noStrike" baseline="0" dirty="0">
                <a:latin typeface="+mj-lt"/>
              </a:rPr>
              <a:t>:</a:t>
            </a:r>
          </a:p>
          <a:p>
            <a:r>
              <a:rPr lang="en-US" sz="1200" b="1" dirty="0">
                <a:latin typeface="+mj-lt"/>
                <a:ea typeface="ヒラギノ角ゴ Pro W3" pitchFamily="4" charset="-128"/>
                <a:cs typeface="ヒラギノ角ゴ Pro W3" pitchFamily="4" charset="-128"/>
              </a:rPr>
              <a:t>SAY</a:t>
            </a:r>
            <a:r>
              <a:rPr lang="en-US" sz="12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200" dirty="0">
              <a:latin typeface="+mj-lt"/>
              <a:ea typeface="ヒラギノ角ゴ Pro W3" pitchFamily="4" charset="-128"/>
              <a:cs typeface="ヒラギノ角ゴ Pro W3" pitchFamily="4" charset="-128"/>
            </a:endParaRPr>
          </a:p>
          <a:p>
            <a:pPr algn="l"/>
            <a:r>
              <a:rPr lang="en-US" sz="1200" b="0" i="0" u="none" strike="noStrike" baseline="0" dirty="0">
                <a:latin typeface="+mj-lt"/>
              </a:rPr>
              <a:t>1. </a:t>
            </a:r>
            <a:r>
              <a:rPr lang="en-US" sz="1200" b="1" i="0" u="none" strike="noStrike" baseline="0" dirty="0">
                <a:latin typeface="+mj-lt"/>
              </a:rPr>
              <a:t>DISTRIBUTE</a:t>
            </a:r>
            <a:r>
              <a:rPr lang="en-US" sz="1200" b="0" i="0" u="none" strike="noStrike" baseline="0" dirty="0">
                <a:latin typeface="+mj-lt"/>
              </a:rPr>
              <a:t> questionnaires.</a:t>
            </a:r>
          </a:p>
          <a:p>
            <a:pPr algn="l"/>
            <a:r>
              <a:rPr lang="en-US" sz="1200" b="0" i="0" u="none" strike="noStrike" baseline="0" dirty="0">
                <a:latin typeface="+mj-lt"/>
              </a:rPr>
              <a:t>2. </a:t>
            </a:r>
            <a:r>
              <a:rPr lang="en-US" sz="1200" b="1" i="0" u="none" strike="noStrike" baseline="0" dirty="0">
                <a:latin typeface="+mj-lt"/>
              </a:rPr>
              <a:t>ASK</a:t>
            </a:r>
            <a:r>
              <a:rPr lang="en-US" sz="1200" b="0" i="0" u="none" strike="noStrike" baseline="0" dirty="0">
                <a:latin typeface="+mj-lt"/>
              </a:rPr>
              <a:t> participants to complete the SOCIAL STYLE and Versatility Questionnaires.</a:t>
            </a:r>
          </a:p>
          <a:p>
            <a:pPr algn="l"/>
            <a:r>
              <a:rPr lang="en-US" sz="1200" b="0" i="0" u="none" strike="noStrike" baseline="0" dirty="0">
                <a:latin typeface="+mj-lt"/>
              </a:rPr>
              <a:t>3. </a:t>
            </a:r>
            <a:r>
              <a:rPr lang="en-US" sz="1200" b="1" i="0" u="none" strike="noStrike" baseline="0" dirty="0">
                <a:latin typeface="+mj-lt"/>
              </a:rPr>
              <a:t>DO NOT </a:t>
            </a:r>
            <a:r>
              <a:rPr lang="en-US" sz="1200" b="0" i="0" u="none" strike="noStrike" baseline="0" dirty="0">
                <a:latin typeface="+mj-lt"/>
              </a:rPr>
              <a:t>ask participants to score their questionnaires at this time.</a:t>
            </a:r>
          </a:p>
          <a:p>
            <a:pPr algn="l"/>
            <a:endParaRPr lang="en-US" sz="1200" b="0" i="0" u="none" strike="noStrike" baseline="0" dirty="0">
              <a:latin typeface="+mj-lt"/>
            </a:endParaRPr>
          </a:p>
          <a:p>
            <a:pPr algn="l"/>
            <a:r>
              <a:rPr lang="en-US" sz="1200" b="1" i="0" u="none" strike="noStrike" baseline="0" dirty="0">
                <a:latin typeface="+mj-lt"/>
              </a:rPr>
              <a:t>VIRTUAL PROGRAM</a:t>
            </a:r>
            <a:endParaRPr lang="en-US" sz="12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0" i="0" u="none" strike="noStrike" baseline="0" dirty="0">
                <a:latin typeface="+mj-lt"/>
              </a:rPr>
              <a:t>If delivering virtually, you will not be able to use paper questionnaires and will need to prepare ahead of time to deliver online profiles.</a:t>
            </a:r>
            <a:r>
              <a:rPr lang="en-US" sz="12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0" i="0" u="none" strike="noStrike" baseline="0" dirty="0">
              <a:solidFill>
                <a:srgbClr val="000000"/>
              </a:solidFill>
              <a:latin typeface="Arial" panose="020B0604020202020204" pitchFamily="34" charset="0"/>
            </a:endParaRPr>
          </a:p>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Today’s Agenda</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79824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15 MINUTES </a:t>
            </a:r>
            <a:r>
              <a:rPr lang="en-US" sz="1800" b="1" i="0" u="none" strike="noStrike" baseline="0" dirty="0">
                <a:latin typeface="+mj-lt"/>
              </a:rPr>
              <a:t>– PAPER PROFILE ONLY</a:t>
            </a:r>
            <a:endParaRPr lang="en-US" sz="1800" b="1" i="0" u="none" strike="noStrike" baseline="0" dirty="0">
              <a:latin typeface="Museo 700" pitchFamily="50" charset="0"/>
            </a:endParaRPr>
          </a:p>
          <a:p>
            <a:pPr algn="l"/>
            <a:endParaRPr lang="en-US" sz="1800" b="0" i="0" u="none" strike="noStrike" baseline="0" dirty="0">
              <a:latin typeface="Museo 700" pitchFamily="50" charset="0"/>
            </a:endParaRPr>
          </a:p>
          <a:p>
            <a:pPr algn="l"/>
            <a:r>
              <a:rPr lang="en-US" sz="1800" b="1" i="0" u="none" strike="noStrike" baseline="0" dirty="0">
                <a:latin typeface="Museo Sans 500" pitchFamily="50" charset="0"/>
              </a:rPr>
              <a:t>Purpose</a:t>
            </a:r>
          </a:p>
          <a:p>
            <a:pPr marL="285750" indent="-285750" algn="l">
              <a:buFont typeface="Wingdings" panose="05000000000000000000" pitchFamily="2" charset="2"/>
              <a:buChar char="§"/>
            </a:pPr>
            <a:r>
              <a:rPr lang="en-US" sz="1800" b="0" i="0" u="none" strike="noStrike" baseline="0" dirty="0">
                <a:latin typeface="Museo Sans 300" pitchFamily="50" charset="0"/>
              </a:rPr>
              <a:t>The purpose of this exercise is to allow participants to learn more about their SOCIAL STYLE and begin thinking about how they can use their Styles to be more effective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800" b="0" i="0" u="none" strike="noStrike" baseline="0" dirty="0">
                <a:latin typeface="Museo Sans 300" pitchFamily="50" charset="0"/>
              </a:rPr>
              <a:t>Flip chart</a:t>
            </a:r>
          </a:p>
          <a:p>
            <a:pPr marL="285750" indent="-285750" algn="l">
              <a:buFont typeface="Wingdings" panose="05000000000000000000" pitchFamily="2" charset="2"/>
              <a:buChar char="§"/>
            </a:pPr>
            <a:r>
              <a:rPr lang="en-US" sz="1800" b="0" i="0" u="none" strike="noStrike" baseline="0" dirty="0">
                <a:latin typeface="Museo Sans 300" pitchFamily="50" charset="0"/>
              </a:rPr>
              <a:t>Visual: "Read About Your Style“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Directions</a:t>
            </a:r>
          </a:p>
          <a:p>
            <a:pPr algn="l"/>
            <a:r>
              <a:rPr lang="en-US" sz="1800" b="1" i="0" u="none" strike="noStrike" baseline="0" dirty="0">
                <a:latin typeface="Museo Sans 300" pitchFamily="50" charset="0"/>
              </a:rPr>
              <a:t>1.</a:t>
            </a:r>
            <a:r>
              <a:rPr lang="en-US" sz="1800" b="0" i="0" u="none" strike="noStrike" baseline="0" dirty="0">
                <a:latin typeface="Museo Sans 300" pitchFamily="50" charset="0"/>
              </a:rPr>
              <a:t> </a:t>
            </a:r>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read about their Styles in the Participant Workbook.</a:t>
            </a:r>
          </a:p>
          <a:p>
            <a:pPr algn="l"/>
            <a:endParaRPr lang="fr-FR" sz="1800" b="0" i="0" u="none" strike="noStrike" baseline="0" dirty="0">
              <a:latin typeface="Museo Sans 300" pitchFamily="50" charset="0"/>
            </a:endParaRPr>
          </a:p>
          <a:p>
            <a:pPr algn="l"/>
            <a:r>
              <a:rPr lang="en-US" sz="1800" b="1" i="0" u="none" strike="noStrike" baseline="0" dirty="0">
                <a:latin typeface="Museo Sans 300" pitchFamily="50" charset="0"/>
              </a:rPr>
              <a:t>2.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identify their top three perceived strengths and weaknesses as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3. </a:t>
            </a:r>
            <a:r>
              <a:rPr lang="en-US" sz="1800" b="1" i="0" u="none" strike="noStrike" baseline="0" dirty="0">
                <a:latin typeface="Museo 700" pitchFamily="50" charset="0"/>
              </a:rPr>
              <a:t>ASK </a:t>
            </a:r>
            <a:r>
              <a:rPr lang="en-US" sz="1800" b="0" i="0" u="none" strike="noStrike" baseline="0" dirty="0">
                <a:latin typeface="Museo Sans 300" pitchFamily="50" charset="0"/>
              </a:rPr>
              <a:t>if anyone has any questions about their SOCIAL STYLE regarding (a) strengths of their Style and (b) things they need to work on.</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4.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share what they learned. Draw SOCIAL STYLE quadrants on the flip chart and record their answers for all to see and consider.</a:t>
            </a:r>
          </a:p>
          <a:p>
            <a:pPr algn="l"/>
            <a:endParaRPr lang="en-US" sz="1800" b="0" i="0" u="none" strike="noStrike" baseline="0" dirty="0">
              <a:latin typeface="Museo Sans 300" pitchFamily="50" charset="0"/>
            </a:endParaRPr>
          </a:p>
          <a:p>
            <a:pPr algn="l"/>
            <a:endParaRPr lang="en-US" b="0" dirty="0"/>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r>
              <a:rPr lang="en-US" sz="1100" b="1" i="0" u="none" strike="noStrike" baseline="0" dirty="0">
                <a:latin typeface="Museo-700"/>
              </a:rPr>
              <a:t> (Workbook, page 18)</a:t>
            </a:r>
            <a:endParaRPr lang="en-US" sz="1100" b="1" i="0" u="none" strike="noStrike" baseline="0" dirty="0">
              <a:solidFill>
                <a:srgbClr val="000000"/>
              </a:solidFill>
              <a:latin typeface="Museo Sans 300"/>
            </a:endParaRPr>
          </a:p>
          <a:p>
            <a:endParaRPr lang="en-US" sz="1100" dirty="0"/>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18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a:t>
            </a:r>
          </a:p>
          <a:p>
            <a:endParaRPr lang="en-US" sz="1100" b="1" dirty="0">
              <a:solidFill>
                <a:srgbClr val="000000"/>
              </a:solidFill>
              <a:latin typeface="Arial" panose="020B0604020202020204" pitchFamily="34" charset="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pPr algn="l"/>
            <a:r>
              <a:rPr lang="en-US" sz="1800" b="0" i="0" u="none" strike="noStrike" baseline="0" dirty="0">
                <a:latin typeface="MuseoSans-300"/>
              </a:rPr>
              <a:t>Correlate Assertiveness and Responsiveness behaviors to Style Need and Orientation:</a:t>
            </a:r>
          </a:p>
          <a:p>
            <a:pPr marL="285750" indent="-285750" algn="l">
              <a:buFont typeface="Wingdings" panose="05000000000000000000" pitchFamily="2" charset="2"/>
              <a:buChar char="§"/>
            </a:pPr>
            <a:r>
              <a:rPr lang="en-US" sz="1800" b="0" i="0" u="none" strike="noStrike" baseline="0" dirty="0">
                <a:latin typeface="MuseoSans-300"/>
              </a:rPr>
              <a:t>Have participants think about how Style Need and Orientation directly correlate to the Assertiveness and Responsiveness behaviors that were discussed earlier. For example, the Analytical Style's need for time to think is consistent with getting things done at a slower-pace, being more interested in facts, and displaying less emotion.</a:t>
            </a:r>
          </a:p>
          <a:p>
            <a:pPr marL="285750" indent="-285750" algn="l">
              <a:buFont typeface="Wingdings" panose="05000000000000000000" pitchFamily="2" charset="2"/>
              <a:buChar char="§"/>
            </a:pPr>
            <a:r>
              <a:rPr lang="en-US" sz="1800" b="0" i="0" u="none" strike="noStrike" baseline="0" dirty="0">
                <a:latin typeface="MuseoSans-300"/>
              </a:rPr>
              <a:t>In the diagonally opposite corner, the Expressive Style’s need for approval and Orientation toward spontaneity is consistent with being louder and using more hand gestures.</a:t>
            </a:r>
          </a:p>
          <a:p>
            <a:pPr marL="285750" indent="-285750" algn="l">
              <a:buFont typeface="Wingdings" panose="05000000000000000000" pitchFamily="2" charset="2"/>
              <a:buChar char="§"/>
            </a:pPr>
            <a:r>
              <a:rPr lang="en-US" sz="1800" b="0" i="0" u="none" strike="noStrike" baseline="0" dirty="0">
                <a:latin typeface="MuseoSans-300"/>
              </a:rPr>
              <a:t>Ask participants to point out correlations they see between the Driving Style’s Need and Orientation and the Assertiveness and Responsiveness behaviors …same question regarding the Amiable Style.</a:t>
            </a:r>
            <a:endParaRPr lang="en-US" sz="1100" b="1" dirty="0">
              <a:solidFill>
                <a:srgbClr val="000000"/>
              </a:solidFill>
              <a:latin typeface="Arial" panose="020B0604020202020204" pitchFamily="34" charset="0"/>
            </a:endParaRPr>
          </a:p>
          <a:p>
            <a:endParaRPr lang="en-US" sz="1100" dirty="0"/>
          </a:p>
          <a:p>
            <a:pPr algn="l"/>
            <a:r>
              <a:rPr lang="en-US" sz="1800" b="1" i="0" u="none" strike="noStrike" baseline="0" dirty="0">
                <a:solidFill>
                  <a:srgbClr val="FFFFFF"/>
                </a:solidFill>
                <a:latin typeface="MuseoSlab-700"/>
              </a:rPr>
              <a:t>Leader Tip</a:t>
            </a:r>
            <a:r>
              <a:rPr lang="en-US" sz="1800" b="0" i="0" u="none" strike="noStrike" baseline="0" dirty="0">
                <a:solidFill>
                  <a:srgbClr val="FFFFFF"/>
                </a:solidFill>
                <a:latin typeface="MuseoSlab-700"/>
              </a:rPr>
              <a:t>: </a:t>
            </a:r>
            <a:r>
              <a:rPr lang="en-US" sz="1800" b="0" i="0" u="none" strike="noStrike" baseline="0" dirty="0">
                <a:solidFill>
                  <a:srgbClr val="FFFFFF"/>
                </a:solidFill>
                <a:latin typeface="MuseoSans-300"/>
              </a:rPr>
              <a:t>The key characteristics of Style are only a convenient way of summarizing basic Style characteristics. The descriptions of key characteristics are generalizations of behavior that fit most characteristics of each Style. They do not perfectly describe any single individual.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pPr algn="l"/>
            <a:r>
              <a:rPr lang="en-US" sz="800" b="1" i="0" u="none" strike="noStrike" baseline="0" dirty="0">
                <a:latin typeface="Museo-700"/>
              </a:rPr>
              <a:t>ASK</a:t>
            </a:r>
            <a:r>
              <a:rPr lang="en-US" sz="800" b="0" i="0" u="none" strike="noStrike" baseline="0" dirty="0">
                <a:latin typeface="Museo-700"/>
              </a:rPr>
              <a:t> </a:t>
            </a:r>
            <a:r>
              <a:rPr lang="en-US" sz="800" b="0" i="0" u="none" strike="noStrike" baseline="0" dirty="0">
                <a:latin typeface="MuseoSans-300"/>
              </a:rPr>
              <a:t>participants to turn to page 20 of the Participant Workbook.</a:t>
            </a:r>
          </a:p>
          <a:p>
            <a:endParaRPr lang="en-US" sz="800" b="1"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800" dirty="0">
                <a:solidFill>
                  <a:srgbClr val="000000"/>
                </a:solidFill>
                <a:latin typeface="Arial" panose="020B0604020202020204" pitchFamily="34" charset="0"/>
              </a:rPr>
              <a:t>Tension is a force that stimulates activity, and it has an effect on behavior. </a:t>
            </a:r>
            <a:r>
              <a:rPr lang="en-US" sz="1100" b="0" i="0" u="none" strike="noStrike" baseline="0" dirty="0">
                <a:latin typeface="MuseoSans-300"/>
              </a:rPr>
              <a:t>Managing tension during the sales process is important to ensure that the customer is feeling motivated enough to proceed with the buying process but not so tense that negative emotions grow and get in the way.</a:t>
            </a:r>
            <a:endParaRPr lang="en-US" sz="800" dirty="0">
              <a:solidFill>
                <a:srgbClr val="000000"/>
              </a:solidFill>
              <a:latin typeface="Arial" panose="020B0604020202020204" pitchFamily="34" charset="0"/>
            </a:endParaRPr>
          </a:p>
          <a:p>
            <a:endParaRPr lang="en-US" sz="800" dirty="0">
              <a:solidFill>
                <a:srgbClr val="000000"/>
              </a:solidFill>
              <a:latin typeface="Arial" panose="020B0604020202020204" pitchFamily="34" charset="0"/>
            </a:endParaRPr>
          </a:p>
          <a:p>
            <a:r>
              <a:rPr lang="en-US" sz="800" b="1" dirty="0">
                <a:solidFill>
                  <a:srgbClr val="000000"/>
                </a:solidFill>
                <a:latin typeface="Arial" panose="020B0604020202020204" pitchFamily="34" charset="0"/>
              </a:rPr>
              <a:t>DESCRIBE </a:t>
            </a:r>
            <a:r>
              <a:rPr lang="en-US" sz="800" dirty="0">
                <a:solidFill>
                  <a:srgbClr val="000000"/>
                </a:solidFill>
                <a:latin typeface="Arial" panose="020B0604020202020204" pitchFamily="34" charset="0"/>
              </a:rPr>
              <a:t>the Tension Productivity Model. </a:t>
            </a:r>
          </a:p>
          <a:p>
            <a:endParaRPr lang="en-US" sz="800"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1100" b="0" i="0" u="none" strike="noStrike" baseline="0" dirty="0">
                <a:latin typeface="MuseoSans-300"/>
              </a:rPr>
              <a:t>Tension exists in every relationship. Managing it productively is the key. Low tension, the sale stalls; appropriate levels of tension, the sale proceeds; high tension, the sale comes to a stop as the customer goes into Backup Behavior (more on this in the next section).</a:t>
            </a:r>
          </a:p>
          <a:p>
            <a:pPr algn="l"/>
            <a:endParaRPr lang="en-US" sz="800" b="0" dirty="0">
              <a:solidFill>
                <a:srgbClr val="000000"/>
              </a:solidFill>
              <a:latin typeface="Arial" panose="020B0604020202020204" pitchFamily="34" charset="0"/>
            </a:endParaRPr>
          </a:p>
          <a:p>
            <a:r>
              <a:rPr lang="en-US" sz="800" dirty="0">
                <a:solidFill>
                  <a:srgbClr val="000000"/>
                </a:solidFill>
                <a:latin typeface="Arial" panose="020B0604020202020204" pitchFamily="34" charset="0"/>
              </a:rPr>
              <a:t>Sometimes tension cannot be turned into productive effort, so it is misdirected and released in random or harmful ways. When tension is too great, we want to reduce it. This is called Backup Behavior.</a:t>
            </a:r>
          </a:p>
          <a:p>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Clearly define Tension. Tension can occur in both positive and negative forms. A certain degree of tension is positive and can be productive. Don’t overemphasize or focus solely on the negative forms of tension.</a:t>
            </a:r>
            <a:endParaRPr lang="en-US" sz="800" b="0" i="0" u="none" strike="noStrike" baseline="0" dirty="0">
              <a:solidFill>
                <a:srgbClr val="FFFFFF"/>
              </a:solidFill>
              <a:latin typeface="MuseoSans-30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654574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21)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21 of the Participant Workbook.</a:t>
            </a:r>
          </a:p>
          <a:p>
            <a:pPr algn="l"/>
            <a:endParaRPr lang="en-US" sz="1100" b="0" i="0" u="none" strike="noStrike" baseline="0" dirty="0">
              <a:latin typeface="MuseoSans-300"/>
            </a:endParaRPr>
          </a:p>
          <a:p>
            <a:pPr algn="l"/>
            <a:r>
              <a:rPr lang="en-US" sz="1100" b="1" i="0" u="none" strike="noStrike" baseline="0" dirty="0">
                <a:latin typeface="Museo-700"/>
              </a:rPr>
              <a:t>SAY</a:t>
            </a:r>
            <a:r>
              <a:rPr lang="en-US" sz="1100" b="0" i="0" u="none" strike="noStrike" baseline="0" dirty="0">
                <a:latin typeface="Museo-700"/>
              </a:rPr>
              <a:t> </a:t>
            </a:r>
            <a:r>
              <a:rPr lang="en-US" sz="1100" b="0" i="0" u="none" strike="noStrike" baseline="0" dirty="0">
                <a:latin typeface="MuseoSans-300"/>
              </a:rPr>
              <a:t>Backup Behavior occurs when people are frustrated in trying to get their Style need met. Backup Behavior is an exaggerated form of Style-related behavior used by a person to reduce tension within the relationships that caused the tension.</a:t>
            </a:r>
          </a:p>
          <a:p>
            <a:pPr marL="285750" indent="-285750" algn="l">
              <a:buFont typeface="Wingdings" panose="05000000000000000000" pitchFamily="2" charset="2"/>
              <a:buChar char="§"/>
            </a:pPr>
            <a:r>
              <a:rPr lang="en-US" sz="1100" b="0" i="0" u="none" strike="noStrike" baseline="0" dirty="0">
                <a:latin typeface="MuseoSans-300"/>
              </a:rPr>
              <a:t>To increase your effectiveness, recognize when you are affected by tension.</a:t>
            </a:r>
          </a:p>
          <a:p>
            <a:pPr marL="285750" indent="-285750" algn="l">
              <a:buFont typeface="Wingdings" panose="05000000000000000000" pitchFamily="2" charset="2"/>
              <a:buChar char="§"/>
            </a:pPr>
            <a:r>
              <a:rPr lang="en-US" sz="1100" b="0" i="0" u="none" strike="noStrike" baseline="0" dirty="0">
                <a:latin typeface="MuseoSans-300"/>
              </a:rPr>
              <a:t>Recognizing the Backup Behavior for each Style can also help you to deal effectively with others who are experiencing tension and behaving in Style-bound ways.</a:t>
            </a:r>
          </a:p>
          <a:p>
            <a:pPr marL="285750" indent="-285750" algn="l">
              <a:buFont typeface="Wingdings" panose="05000000000000000000" pitchFamily="2" charset="2"/>
              <a:buChar char="§"/>
            </a:pPr>
            <a:endParaRPr lang="en-US" sz="1100" b="0" i="0" u="none" strike="noStrike" baseline="0" dirty="0">
              <a:latin typeface="MuseoSans-300"/>
            </a:endParaRPr>
          </a:p>
          <a:p>
            <a:pPr marL="0" indent="0" algn="l">
              <a:buFontTx/>
              <a:buNone/>
            </a:pPr>
            <a:r>
              <a:rPr lang="en-US" sz="1100" b="1" i="0" u="none" strike="noStrike" baseline="0" dirty="0">
                <a:latin typeface="MuseoSans-300"/>
              </a:rPr>
              <a:t>REVIEW</a:t>
            </a:r>
            <a:r>
              <a:rPr lang="en-US" sz="1100" b="0" i="0" u="none" strike="noStrike" baseline="0" dirty="0">
                <a:latin typeface="MuseoSans-300"/>
              </a:rPr>
              <a:t> the Backup Behavior for each Style.</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800" b="1" i="0" u="none" strike="noStrike" baseline="0" dirty="0">
                <a:latin typeface="Museo-700"/>
              </a:rPr>
              <a:t>4 MINUTES</a:t>
            </a:r>
          </a:p>
          <a:p>
            <a:pPr algn="l"/>
            <a:endParaRPr lang="en-US" sz="800" b="0" i="0" u="none" strike="noStrike" baseline="0" dirty="0">
              <a:latin typeface="Museo-700"/>
            </a:endParaRPr>
          </a:p>
          <a:p>
            <a:r>
              <a:rPr lang="en-US" sz="800" b="1" i="0" u="none" strike="noStrike" baseline="0" dirty="0">
                <a:solidFill>
                  <a:srgbClr val="000000"/>
                </a:solidFill>
                <a:latin typeface="Museo 700"/>
              </a:rPr>
              <a:t>DESCRIBE </a:t>
            </a:r>
            <a:r>
              <a:rPr lang="en-US" sz="800" b="0" i="0" u="none" strike="noStrike" baseline="0" dirty="0">
                <a:solidFill>
                  <a:srgbClr val="000000"/>
                </a:solidFill>
                <a:latin typeface="Museo Sans 300"/>
              </a:rPr>
              <a:t>some simple strategies for managing individuals who are using their backup behavior as shown on the slide. </a:t>
            </a:r>
          </a:p>
          <a:p>
            <a:pPr defTabSz="966612">
              <a:spcBef>
                <a:spcPts val="211"/>
              </a:spcBef>
              <a:spcAft>
                <a:spcPts val="211"/>
              </a:spcAft>
              <a:defRPr/>
            </a:pPr>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Backup Behavior is always self-serving. Reinforce the notion that Backup Behavior is selfish and never results in positive outcomes. There is nothing that is mutually productive in this form of behavior.</a:t>
            </a:r>
          </a:p>
          <a:p>
            <a:endParaRPr lang="en-US" sz="1100" b="1" dirty="0">
              <a:solidFill>
                <a:srgbClr val="000000"/>
              </a:solidFill>
              <a:latin typeface="Museo 70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633046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pages 22-23)</a:t>
            </a:r>
          </a:p>
          <a:p>
            <a:endParaRPr lang="en-US" sz="1100" dirty="0"/>
          </a:p>
          <a:p>
            <a:pPr lvl="1"/>
            <a:r>
              <a:rPr lang="en-US" sz="1100" dirty="0"/>
              <a:t>CLICK TO REVEAL THE TEXT IN EACH QUADRANT.</a:t>
            </a:r>
          </a:p>
          <a:p>
            <a:endParaRPr lang="en-US" dirty="0"/>
          </a:p>
          <a:p>
            <a:pPr algn="l"/>
            <a:r>
              <a:rPr lang="en-US" sz="1800" b="0" i="0" u="none" strike="noStrike" baseline="0" dirty="0">
                <a:latin typeface="Museo 700" pitchFamily="50" charset="0"/>
              </a:rPr>
              <a:t>ASK </a:t>
            </a:r>
            <a:r>
              <a:rPr lang="en-US" sz="1800" b="0" i="0" u="none" strike="noStrike" baseline="0" dirty="0">
                <a:latin typeface="Museo Sans 300" pitchFamily="50" charset="0"/>
              </a:rPr>
              <a:t>participants to turn to pages 22 and 23 of the Participant Workbook.</a:t>
            </a:r>
          </a:p>
          <a:p>
            <a:pPr algn="l"/>
            <a:endParaRPr lang="en-US" sz="1800" b="0" i="0" u="none" strike="noStrike" baseline="0" dirty="0">
              <a:latin typeface="Museo Sans 300" pitchFamily="50" charset="0"/>
            </a:endParaRPr>
          </a:p>
          <a:p>
            <a:pPr algn="l"/>
            <a:r>
              <a:rPr lang="en-US" sz="1800" b="0" i="0" u="none" strike="noStrike" baseline="0" dirty="0">
                <a:latin typeface="Museo 700" pitchFamily="50" charset="0"/>
              </a:rPr>
              <a:t>SAY </a:t>
            </a:r>
            <a:r>
              <a:rPr lang="en-US" sz="1800" b="0" i="0" u="none" strike="noStrike" baseline="0" dirty="0">
                <a:latin typeface="Museo Sans 300" pitchFamily="50" charset="0"/>
              </a:rPr>
              <a:t>toxic relationships can occur when you and your customer interact in “Style-bound” ways: You both act according to your own Style Need and Orientation and make little or no attempt to accommodate the Style of the other person. A Toxic Relationship can jeopardize or, more likely, kill the sale!</a:t>
            </a:r>
            <a:endParaRPr lang="en-US" sz="1800" b="0" i="0" u="none" strike="noStrike" baseline="0" dirty="0">
              <a:solidFill>
                <a:srgbClr val="000000"/>
              </a:solidFill>
              <a:latin typeface="Museo"/>
            </a:endParaRP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Relationships that are diagonal to each other often have the potential to be toxic because they are the most opposite in their behavioral preferences (Driving vs. Amiable and Analytical vs. Expressive). However, toxic relationships can develop for any Style combination, including people of the same Style.</a:t>
            </a:r>
          </a:p>
          <a:p>
            <a:endParaRPr lang="en-US" dirty="0"/>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39645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2 MINUTES</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REVIEW</a:t>
            </a:r>
            <a:r>
              <a:rPr lang="en-US" sz="1800" b="0" i="0" u="none" strike="noStrike" baseline="0" dirty="0">
                <a:latin typeface="Museo 700" pitchFamily="50" charset="0"/>
              </a:rPr>
              <a:t> </a:t>
            </a:r>
            <a:r>
              <a:rPr lang="en-US" sz="1800" b="0" i="0" u="none" strike="noStrike" baseline="0" dirty="0">
                <a:latin typeface="Museo Sans 300" pitchFamily="50" charset="0"/>
              </a:rPr>
              <a:t>what has been covered so far, discussing Key Reminders as presented on the slide.</a:t>
            </a:r>
            <a:endParaRPr lang="en-US" sz="1800" b="1" i="0" u="none" strike="noStrike" baseline="0" dirty="0">
              <a:solidFill>
                <a:srgbClr val="000000"/>
              </a:solidFill>
              <a:latin typeface="Museo 700"/>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3600234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People who consistently show Versatility are more effective in their job performance than people who are inconsistent in their Versatility.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Salespeople who have been through SOCIAL STYLE and Versatility training have rated the experience as having a significant impact on their performance in key areas.</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SOCIAL STYLE and Versatility is a strong predictor of successful sales performance. </a:t>
            </a: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3 Minutes (Workbook, page 24)</a:t>
            </a:r>
          </a:p>
          <a:p>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800" b="1" i="0" u="none" strike="noStrike" baseline="0" dirty="0">
                <a:latin typeface="Museo-700"/>
              </a:rPr>
              <a:t>ASK</a:t>
            </a:r>
            <a:r>
              <a:rPr lang="en-US" sz="1800" b="0" i="0" u="none" strike="noStrike" baseline="0" dirty="0">
                <a:latin typeface="Museo-700"/>
              </a:rPr>
              <a:t> </a:t>
            </a:r>
            <a:r>
              <a:rPr lang="en-US" sz="1800" b="0" i="0" u="none" strike="noStrike" baseline="0" dirty="0">
                <a:latin typeface="MuseoSans-300"/>
              </a:rPr>
              <a:t>participants to turn to page 24 of their Participant Workbook.</a:t>
            </a:r>
          </a:p>
          <a:p>
            <a:pPr defTabSz="966612">
              <a:spcBef>
                <a:spcPts val="211"/>
              </a:spcBef>
              <a:spcAft>
                <a:spcPts val="211"/>
              </a:spcAft>
              <a:defRPr/>
            </a:pPr>
            <a:endParaRPr lang="en-US" sz="1800" b="0" i="0" u="none" strike="noStrike" baseline="0" dirty="0">
              <a:solidFill>
                <a:srgbClr val="000000"/>
              </a:solidFill>
              <a:latin typeface="MuseoSans-300"/>
            </a:endParaRPr>
          </a:p>
          <a:p>
            <a:pPr defTabSz="966612">
              <a:spcBef>
                <a:spcPts val="211"/>
              </a:spcBef>
              <a:spcAft>
                <a:spcPts val="211"/>
              </a:spcAft>
              <a:defRPr/>
            </a:pPr>
            <a:r>
              <a:rPr lang="en-US" sz="1800" b="1" i="0" u="none" strike="noStrike" baseline="0" dirty="0">
                <a:solidFill>
                  <a:srgbClr val="000000"/>
                </a:solidFill>
                <a:latin typeface="MuseoSans-300"/>
              </a:rPr>
              <a:t>Online Profile Only:</a:t>
            </a: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Paper Questionnaires Only:</a:t>
            </a:r>
          </a:p>
          <a:p>
            <a:pPr>
              <a:buNone/>
            </a:pPr>
            <a:r>
              <a:rPr lang="en-US" sz="1200" b="0" dirty="0">
                <a:solidFill>
                  <a:srgbClr val="000000"/>
                </a:solidFill>
                <a:latin typeface="Arial" panose="020B0604020202020204" pitchFamily="34" charset="0"/>
              </a:rPr>
              <a:t>Will measure High, Medium or Low</a:t>
            </a:r>
          </a:p>
          <a:p>
            <a:pPr>
              <a:buNone/>
            </a:pPr>
            <a:endParaRPr lang="en-US" sz="1200" b="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Click to show next graphic</a:t>
            </a:r>
            <a:endParaRPr lang="en-US" sz="1200" b="0" dirty="0">
              <a:solidFill>
                <a:srgbClr val="000000"/>
              </a:solidFill>
              <a:latin typeface="Arial" panose="020B0604020202020204" pitchFamily="34" charset="0"/>
            </a:endParaRPr>
          </a:p>
          <a:p>
            <a:pPr>
              <a:buNone/>
            </a:pPr>
            <a:endParaRPr lang="en-US" sz="1200" b="0" dirty="0">
              <a:solidFill>
                <a:srgbClr val="000000"/>
              </a:solidFill>
              <a:latin typeface="Arial" panose="020B0604020202020204" pitchFamily="34" charset="0"/>
            </a:endParaRPr>
          </a:p>
          <a:p>
            <a:pPr>
              <a:buNone/>
            </a:pPr>
            <a:r>
              <a:rPr lang="en-US" sz="1200" b="0" dirty="0">
                <a:solidFill>
                  <a:srgbClr val="000000"/>
                </a:solidFill>
                <a:latin typeface="Arial" panose="020B0604020202020204" pitchFamily="34" charset="0"/>
              </a:rPr>
              <a:t>Your workbooks might show a graphic similar to this, with low, medium, and high. This is just another way of explaining Versatility. Just remember, the key point is that Versatility is under your control, and the more consistently you behave with Versatility the more effective you will be.</a:t>
            </a:r>
          </a:p>
          <a:p>
            <a:pPr>
              <a:buNone/>
            </a:pPr>
            <a:endParaRPr lang="en-US" sz="12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3403225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a:t>
            </a:r>
            <a:r>
              <a:rPr lang="en-US" sz="1100" b="1" i="0" u="none" strike="noStrike" baseline="0" dirty="0">
                <a:latin typeface="Museo-700"/>
              </a:rPr>
              <a:t> (Workbook, pages 25-28)</a:t>
            </a:r>
            <a:endParaRPr lang="en-US" sz="1100" b="1" i="0" u="none" strike="noStrike" baseline="0" dirty="0">
              <a:latin typeface="+mj-lt"/>
            </a:endParaRP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pages 25 through 28 in the Participant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Let me describe these as a timeline.</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that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ONLY USED WITH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ONLY USED WITH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b="1" dirty="0"/>
              <a:t>ASK</a:t>
            </a:r>
            <a:r>
              <a:rPr lang="en-US"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DELIVERY</a:t>
            </a:r>
            <a:r>
              <a:rPr lang="en-US" sz="1100" b="0" i="0" u="none" strike="noStrike" baseline="0" dirty="0">
                <a:latin typeface="+mj-lt"/>
                <a:ea typeface="ヒラギノ角ゴ Pro W3" pitchFamily="4" charset="-128"/>
                <a:cs typeface="ヒラギノ角ゴ Pro W3" pitchFamily="4" charset="-128"/>
              </a:rPr>
              <a:t>: If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5)</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5 of the Participant Workbook to follow along.</a:t>
            </a:r>
          </a:p>
          <a:p>
            <a:endParaRPr lang="en-US" sz="1100" b="0" i="0" u="none" strike="noStrike" baseline="0" dirty="0">
              <a:solidFill>
                <a:srgbClr val="000000"/>
              </a:solidFill>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algn="l"/>
            <a:r>
              <a:rPr lang="en-US" sz="1200" b="1" i="0" u="none" strike="noStrike" baseline="0" dirty="0">
                <a:latin typeface="Museo-700"/>
              </a:rPr>
              <a:t>REVIEW</a:t>
            </a:r>
            <a:r>
              <a:rPr lang="en-US" sz="1200" b="0" i="0" u="none" strike="noStrike" baseline="0" dirty="0">
                <a:latin typeface="Museo-700"/>
              </a:rPr>
              <a:t> </a:t>
            </a:r>
            <a:r>
              <a:rPr lang="en-US" sz="1200" b="0" i="0" u="none" strike="noStrike" baseline="0" dirty="0">
                <a:latin typeface="MuseoSans-300"/>
              </a:rPr>
              <a:t>the learning objectives. </a:t>
            </a:r>
          </a:p>
          <a:p>
            <a:pPr algn="l"/>
            <a:endParaRPr lang="en-US" sz="1200" b="0" i="0" u="none" strike="noStrike" baseline="0" dirty="0">
              <a:latin typeface="MuseoSans-300"/>
            </a:endParaRPr>
          </a:p>
          <a:p>
            <a:pPr algn="l"/>
            <a:r>
              <a:rPr lang="en-US" sz="1200" b="1" i="0" u="none" strike="noStrike" baseline="0" dirty="0">
                <a:latin typeface="MuseoSans-300"/>
              </a:rPr>
              <a:t>ASK</a:t>
            </a:r>
            <a:r>
              <a:rPr lang="en-US" sz="1200" b="0" i="0" u="none" strike="noStrike" baseline="0" dirty="0">
                <a:latin typeface="MuseoSans-300"/>
              </a:rPr>
              <a:t> Did we meet them?</a:t>
            </a:r>
          </a:p>
          <a:p>
            <a:pPr algn="l"/>
            <a:endParaRPr lang="en-US" sz="1200" b="0" i="0" u="none" strike="noStrike" baseline="0" dirty="0">
              <a:latin typeface="TimesNewRomanPSMT"/>
            </a:endParaRPr>
          </a:p>
          <a:p>
            <a:pPr algn="l"/>
            <a:r>
              <a:rPr lang="en-US" sz="1200" b="1" i="0" u="none" strike="noStrike" baseline="0" dirty="0">
                <a:latin typeface="Museo-700"/>
              </a:rPr>
              <a:t>HIGHLIGHT</a:t>
            </a:r>
            <a:r>
              <a:rPr lang="en-US" sz="1200" b="0" i="0" u="none" strike="noStrike" baseline="0" dirty="0">
                <a:latin typeface="Museo-700"/>
              </a:rPr>
              <a:t> </a:t>
            </a:r>
            <a:r>
              <a:rPr lang="en-US" sz="1200" b="0" i="0" u="none" strike="noStrike" baseline="0" dirty="0">
                <a:latin typeface="MuseoSans-300"/>
              </a:rPr>
              <a:t>key points learned.</a:t>
            </a:r>
          </a:p>
          <a:p>
            <a:pPr algn="l"/>
            <a:endParaRPr lang="en-US" sz="1200" b="0" i="0" u="none" strike="noStrike" baseline="0" dirty="0">
              <a:latin typeface="MuseoSans-300"/>
            </a:endParaRPr>
          </a:p>
          <a:p>
            <a:pPr algn="l"/>
            <a:r>
              <a:rPr lang="en-US" sz="1200" b="1" i="0" u="none" strike="noStrike" baseline="0" dirty="0">
                <a:latin typeface="Museo-700"/>
              </a:rPr>
              <a:t>EMPHASIZE</a:t>
            </a:r>
            <a:r>
              <a:rPr lang="en-US" sz="1200" b="0" i="0" u="none" strike="noStrike" baseline="0" dirty="0">
                <a:latin typeface="Museo-700"/>
              </a:rPr>
              <a:t> </a:t>
            </a:r>
            <a:r>
              <a:rPr lang="en-US" sz="1200" b="0" i="0" u="none" strike="noStrike" baseline="0" dirty="0">
                <a:latin typeface="MuseoSans-300"/>
              </a:rPr>
              <a:t>importance of comparing self-perception data with multi-rater.</a:t>
            </a:r>
            <a:endParaRPr lang="en-US" dirty="0"/>
          </a:p>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27581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customer’s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others is a powerful tool for interpersonal success. Participants now have valuable information to use in developing themselves into more effective salespeople.</a:t>
            </a:r>
          </a:p>
          <a:p>
            <a:pPr marL="285750" indent="-285750" algn="l">
              <a:buFont typeface="Wingdings" panose="05000000000000000000" pitchFamily="2" charset="2"/>
              <a:buChar char="§"/>
            </a:pPr>
            <a:endParaRPr lang="en-US" sz="1100" dirty="0">
              <a:latin typeface="+mj-lt"/>
            </a:endParaRPr>
          </a:p>
          <a:p>
            <a:pPr marL="0" indent="0" algn="l">
              <a:buFontTx/>
              <a:buNone/>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(EXAMPLE: </a:t>
            </a:r>
            <a:r>
              <a:rPr lang="en-US" sz="1800" b="0" i="1" u="none" strike="noStrike" baseline="0" dirty="0" err="1">
                <a:latin typeface="Museo Sans 300" pitchFamily="50" charset="0"/>
              </a:rPr>
              <a:t>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6-7)</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6 and 7 of the Participant Workbook to follow along.</a:t>
            </a:r>
          </a:p>
          <a:p>
            <a:endParaRPr lang="en-US" sz="1100" b="0" i="0" u="none" strike="noStrike" baseline="0" dirty="0">
              <a:solidFill>
                <a:srgbClr val="000000"/>
              </a:solidFill>
              <a:latin typeface="Museo Sans 30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lvl="1">
              <a:buNone/>
            </a:pPr>
            <a:r>
              <a:rPr lang="en-US" dirty="0"/>
              <a:t>Thank you. Do you have final questions / feedback.</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a16="http://schemas.microsoft.com/office/drawing/2014/main" xmlns="">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latin typeface="MuseoSans-300"/>
              </a:rPr>
              <a:t>You can draw upon the following exercises to enhance your session to best meet the needs of your participants. </a:t>
            </a: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800" b="1" i="1" dirty="0">
                <a:latin typeface="+mj-lt"/>
                <a:ea typeface="ヒラギノ角ゴ Pro W3" pitchFamily="4" charset="-128"/>
                <a:cs typeface="ヒラギノ角ゴ Pro W3" pitchFamily="4" charset="-128"/>
              </a:rPr>
              <a:t>Potentially Toxic Relationships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800" b="1" i="0" u="none" strike="noStrike" baseline="0" dirty="0">
              <a:solidFill>
                <a:srgbClr val="000000"/>
              </a:solidFill>
              <a:latin typeface="+mj-lt"/>
            </a:endParaRPr>
          </a:p>
          <a:p>
            <a:pPr>
              <a:lnSpc>
                <a:spcPct val="80000"/>
              </a:lnSpc>
            </a:pPr>
            <a:r>
              <a:rPr lang="en-US" sz="800" b="1" dirty="0">
                <a:latin typeface="+mj-lt"/>
                <a:ea typeface="ヒラギノ角ゴ Pro W3" pitchFamily="4" charset="-128"/>
                <a:cs typeface="ヒラギノ角ゴ Pro W3" pitchFamily="4" charset="-128"/>
              </a:rPr>
              <a:t>Purpose</a:t>
            </a:r>
            <a:endParaRPr lang="en-US" sz="8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000" b="0" i="0" u="none" strike="noStrike" baseline="0" dirty="0">
                <a:latin typeface="MuseoSans-300"/>
              </a:rPr>
              <a:t>To determine if they have a toxic relationship with a customer.</a:t>
            </a:r>
            <a:endParaRPr lang="en-US" sz="800" b="0" i="0" u="none" strike="noStrike" baseline="0" dirty="0">
              <a:latin typeface="MuseoSans-300"/>
            </a:endParaRPr>
          </a:p>
          <a:p>
            <a:pPr algn="l"/>
            <a:endParaRPr lang="en-US" sz="800" b="0" i="0" u="none" strike="noStrike" baseline="0" dirty="0">
              <a:latin typeface="MuseoSans-500"/>
            </a:endParaRPr>
          </a:p>
          <a:p>
            <a:pPr algn="l"/>
            <a:r>
              <a:rPr lang="en-US" sz="800" b="1" i="0" u="none" strike="noStrike" baseline="0" dirty="0">
                <a:latin typeface="MuseoSans-500"/>
              </a:rPr>
              <a:t>Recommended Time</a:t>
            </a:r>
          </a:p>
          <a:p>
            <a:pPr marL="285750" indent="-285750" algn="l">
              <a:buFont typeface="Wingdings" panose="05000000000000000000" pitchFamily="2" charset="2"/>
              <a:buChar char="§"/>
            </a:pPr>
            <a:r>
              <a:rPr lang="en-US" sz="800" b="0" i="0" u="none" strike="noStrike" baseline="0" dirty="0">
                <a:latin typeface="MuseoSans-300"/>
              </a:rPr>
              <a:t>10 minutes</a:t>
            </a:r>
          </a:p>
          <a:p>
            <a:pPr algn="l"/>
            <a:endParaRPr lang="en-US" sz="800" b="0" i="0" u="none" strike="noStrike" baseline="0" dirty="0">
              <a:latin typeface="MuseoSans-500"/>
            </a:endParaRPr>
          </a:p>
          <a:p>
            <a:pPr algn="l"/>
            <a:r>
              <a:rPr lang="en-US" sz="800" b="1" i="0" u="none" strike="noStrike" baseline="0" dirty="0">
                <a:latin typeface="MuseoSans-500"/>
              </a:rPr>
              <a:t>Materials Needed</a:t>
            </a:r>
          </a:p>
          <a:p>
            <a:pPr marL="285750" indent="-285750" algn="l">
              <a:buFont typeface="Wingdings" panose="05000000000000000000" pitchFamily="2" charset="2"/>
              <a:buChar char="§"/>
            </a:pPr>
            <a:r>
              <a:rPr lang="en-US" sz="800" b="0" i="0" u="none" strike="noStrike" baseline="0" dirty="0">
                <a:latin typeface="MuseoSans-300"/>
              </a:rPr>
              <a:t>None</a:t>
            </a:r>
          </a:p>
          <a:p>
            <a:pPr algn="l"/>
            <a:endParaRPr lang="en-US" sz="800" b="0" i="0" u="none" strike="noStrike" baseline="0" dirty="0">
              <a:latin typeface="MuseoSans-500"/>
            </a:endParaRPr>
          </a:p>
          <a:p>
            <a:pPr algn="l"/>
            <a:r>
              <a:rPr lang="en-US" sz="800" b="1" i="0" u="none" strike="noStrike" baseline="0" dirty="0">
                <a:latin typeface="MuseoSans-500"/>
              </a:rPr>
              <a:t>Directions</a:t>
            </a:r>
          </a:p>
          <a:p>
            <a:pPr marL="171450" indent="-171450" algn="l">
              <a:buFont typeface="Wingdings" panose="05000000000000000000" pitchFamily="2" charset="2"/>
              <a:buChar char="§"/>
            </a:pPr>
            <a:r>
              <a:rPr lang="en-US" sz="1000" b="1" i="0" u="none" strike="noStrike" baseline="0" dirty="0">
                <a:latin typeface="Museo-700"/>
              </a:rPr>
              <a:t>ASK</a:t>
            </a:r>
            <a:r>
              <a:rPr lang="en-US" sz="1000" b="0" i="0" u="none" strike="noStrike" baseline="0" dirty="0">
                <a:latin typeface="Museo-700"/>
              </a:rPr>
              <a:t> </a:t>
            </a:r>
            <a:r>
              <a:rPr lang="en-US" sz="1000" b="0" i="0" u="none" strike="noStrike" baseline="0" dirty="0">
                <a:latin typeface="MuseoSans-300"/>
              </a:rPr>
              <a:t>participants to turn to pages 21 through 23 of the Participant Workbook.</a:t>
            </a:r>
          </a:p>
          <a:p>
            <a:pPr marL="171450" indent="-171450" algn="l">
              <a:buFont typeface="Wingdings" panose="05000000000000000000" pitchFamily="2" charset="2"/>
              <a:buChar char="§"/>
            </a:pPr>
            <a:r>
              <a:rPr lang="en-US" sz="1000" b="1" i="0" u="none" strike="noStrike" baseline="0" dirty="0">
                <a:latin typeface="Museo-700"/>
              </a:rPr>
              <a:t>DESCRIBE</a:t>
            </a:r>
            <a:r>
              <a:rPr lang="en-US" sz="1000" b="0" i="0" u="none" strike="noStrike" baseline="0" dirty="0">
                <a:latin typeface="Museo-700"/>
              </a:rPr>
              <a:t> </a:t>
            </a:r>
            <a:r>
              <a:rPr lang="en-US" sz="1000" b="0" i="0" u="none" strike="noStrike" baseline="0" dirty="0">
                <a:latin typeface="MuseoSans-300"/>
              </a:rPr>
              <a:t>the possibility of Toxic Relationships occurring when both the salesperson and the customer act in Style-bound ways.</a:t>
            </a:r>
          </a:p>
          <a:p>
            <a:pPr marL="171450" indent="-171450" algn="l">
              <a:buFont typeface="Wingdings" panose="05000000000000000000" pitchFamily="2" charset="2"/>
              <a:buChar char="§"/>
            </a:pPr>
            <a:r>
              <a:rPr lang="en-US" sz="1000" b="1" i="0" u="none" strike="noStrike" baseline="0" dirty="0">
                <a:latin typeface="Museo-700"/>
              </a:rPr>
              <a:t>SAY</a:t>
            </a:r>
            <a:r>
              <a:rPr lang="en-US" sz="1000" b="0" i="0" u="none" strike="noStrike" baseline="0" dirty="0">
                <a:latin typeface="Museo-700"/>
              </a:rPr>
              <a:t> </a:t>
            </a:r>
            <a:r>
              <a:rPr lang="en-US" sz="1000" b="0" i="0" u="none" strike="noStrike" baseline="0" dirty="0">
                <a:latin typeface="MuseoSans-300"/>
              </a:rPr>
              <a:t>Toxic relationships can occur when you and your customer interact in “Style-bound ways.” That is, you both act according to Style Need and Orientation and make little or no attempt to accommodate the Style of the other person.</a:t>
            </a:r>
          </a:p>
          <a:p>
            <a:pPr marL="171450" indent="-171450" algn="l">
              <a:buFont typeface="Wingdings" panose="05000000000000000000" pitchFamily="2" charset="2"/>
              <a:buChar char="§"/>
            </a:pPr>
            <a:r>
              <a:rPr lang="en-US" sz="1000" b="1" i="0" u="none" strike="noStrike" baseline="0" dirty="0">
                <a:latin typeface="Museo-700"/>
              </a:rPr>
              <a:t>ASK</a:t>
            </a:r>
            <a:r>
              <a:rPr lang="en-US" sz="1000" b="0" i="0" u="none" strike="noStrike" baseline="0" dirty="0">
                <a:latin typeface="MuseoSans-300"/>
              </a:rPr>
              <a:t> participants to take a few moments to consider whether they have a toxic relationship with a customer.</a:t>
            </a:r>
          </a:p>
          <a:p>
            <a:pPr marL="171450" indent="-171450" algn="l">
              <a:buFont typeface="Wingdings" panose="05000000000000000000" pitchFamily="2" charset="2"/>
              <a:buChar char="§"/>
            </a:pPr>
            <a:r>
              <a:rPr lang="en-US" sz="1000" b="1" i="0" u="none" strike="noStrike" baseline="0" dirty="0">
                <a:latin typeface="Museo-700"/>
              </a:rPr>
              <a:t>ASK </a:t>
            </a:r>
            <a:r>
              <a:rPr lang="en-US" sz="1000" b="0" i="0" u="none" strike="noStrike" baseline="0" dirty="0">
                <a:latin typeface="Museo-700"/>
              </a:rPr>
              <a:t>participants to write notes about ways they can resolve these relationships. </a:t>
            </a:r>
            <a:endParaRPr lang="en-US" sz="1000" b="1" i="0" u="none" strike="noStrike" baseline="0" dirty="0">
              <a:latin typeface="Museo-700"/>
            </a:endParaRPr>
          </a:p>
          <a:p>
            <a:pPr marL="171450" indent="-171450" algn="l">
              <a:buFont typeface="Wingdings" panose="05000000000000000000" pitchFamily="2" charset="2"/>
              <a:buChar char="§"/>
            </a:pPr>
            <a:r>
              <a:rPr lang="en-US" sz="1000" b="1" i="0" u="none" strike="noStrike" baseline="0" dirty="0">
                <a:latin typeface="Museo-700"/>
              </a:rPr>
              <a:t>DEBRIEF </a:t>
            </a:r>
            <a:r>
              <a:rPr lang="en-US" sz="1000" b="0" i="0" u="none" strike="noStrike" baseline="0" dirty="0">
                <a:latin typeface="Museo-700"/>
              </a:rPr>
              <a:t>the exercise by asking participants to share their insights.</a:t>
            </a:r>
            <a:endParaRPr lang="en-US" sz="1000" b="0" i="0" u="none" strike="noStrike" baseline="0" dirty="0">
              <a:latin typeface="MuseoSans-300"/>
            </a:endParaRPr>
          </a:p>
          <a:p>
            <a:pPr algn="l">
              <a:buFontTx/>
              <a:buNone/>
            </a:pPr>
            <a:endParaRPr lang="en-US" sz="1200" b="0" i="0" u="none" strike="noStrike" baseline="0" dirty="0">
              <a:latin typeface="Museo Sans 300" pitchFamily="50" charset="0"/>
            </a:endParaRPr>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4458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customers of that Style and to develop insights into how to be more productive with a person who has that Style. </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56</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t>
            </a: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customer</a:t>
            </a:r>
            <a:r>
              <a:rPr lang="en-US" sz="1100" dirty="0"/>
              <a:t> </a:t>
            </a:r>
            <a:r>
              <a:rPr lang="en-US" sz="1100" b="0" dirty="0"/>
              <a:t>or situation (such as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section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2096935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sections: Ways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six rules for identifying another person's SOCIAL STYLE.</a:t>
            </a: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earn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pPr>
              <a:buNone/>
            </a:pPr>
            <a:endParaRPr lang="en-US" sz="1100" b="0" i="0" u="none" strike="noStrike" baseline="0" dirty="0">
              <a:solidFill>
                <a:srgbClr val="000000"/>
              </a:solidFill>
              <a:latin typeface="+mj-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1" dirty="0">
                <a:latin typeface="+mj-lt"/>
                <a:ea typeface="ヒラギノ角ゴ Pro W3" pitchFamily="4" charset="-128"/>
                <a:cs typeface="ヒラギノ角ゴ Pro W3" pitchFamily="4" charset="-128"/>
              </a:rPr>
              <a:t>Taking My Growth Action</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1" i="0" u="none" strike="noStrike" baseline="0" dirty="0">
              <a:solidFill>
                <a:srgbClr val="000000"/>
              </a:solidFill>
              <a:latin typeface="+mj-lt"/>
            </a:endParaRPr>
          </a:p>
          <a:p>
            <a:pPr>
              <a:lnSpc>
                <a:spcPct val="80000"/>
              </a:lnSpc>
            </a:pPr>
            <a:r>
              <a:rPr lang="en-US" sz="1200" b="1" dirty="0">
                <a:latin typeface="+mj-lt"/>
                <a:ea typeface="ヒラギノ角ゴ Pro W3" pitchFamily="4" charset="-128"/>
                <a:cs typeface="ヒラギノ角ゴ Pro W3" pitchFamily="4" charset="-128"/>
              </a:rPr>
              <a:t>Purpose</a:t>
            </a:r>
            <a:endParaRPr lang="en-US" sz="12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800" b="0" i="0" u="none" strike="noStrike" baseline="0" dirty="0">
                <a:latin typeface="Museo Sans 300" pitchFamily="50" charset="0"/>
              </a:rPr>
              <a:t>To get participants to think about how taking their Growth Action (in specific ways) could help to enhance their effectiveness with a customer</a:t>
            </a:r>
            <a:r>
              <a:rPr lang="en-US" sz="1200" b="0" i="0" u="none" strike="noStrike" baseline="0" dirty="0">
                <a:latin typeface="Museo Sans 300" pitchFamily="50" charset="0"/>
              </a:rPr>
              <a:t>.</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Recommended Time</a:t>
            </a:r>
          </a:p>
          <a:p>
            <a:pPr marL="285750" indent="-285750" algn="l">
              <a:buFont typeface="Wingdings" panose="05000000000000000000" pitchFamily="2" charset="2"/>
              <a:buChar char="§"/>
            </a:pPr>
            <a:r>
              <a:rPr lang="en-US" sz="1200" b="0" i="0" u="none" strike="noStrike" baseline="0" dirty="0">
                <a:latin typeface="Museo Sans 300" pitchFamily="50" charset="0"/>
              </a:rPr>
              <a:t>20 minutes</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200" b="0" i="0" u="none" strike="noStrike" baseline="0" dirty="0">
                <a:latin typeface="Museo Sans 300" pitchFamily="50" charset="0"/>
              </a:rPr>
              <a:t>ISEV Participant Workbook </a:t>
            </a:r>
          </a:p>
          <a:p>
            <a:pPr marL="285750" indent="-285750" algn="l">
              <a:buFont typeface="Wingdings" panose="05000000000000000000" pitchFamily="2" charset="2"/>
              <a:buChar char="§"/>
            </a:pPr>
            <a:r>
              <a:rPr lang="en-US" sz="1200" b="0" i="0" u="none" strike="noStrike" baseline="0" dirty="0">
                <a:latin typeface="Museo Sans 300" pitchFamily="50" charset="0"/>
              </a:rPr>
              <a:t>SOCIAL STYLE Navigator (“Style Estimator”)</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Directions</a:t>
            </a:r>
          </a:p>
          <a:p>
            <a:pPr algn="l"/>
            <a:r>
              <a:rPr lang="en-US" sz="1800" b="0" i="0" u="none" strike="noStrike" baseline="0" dirty="0">
                <a:latin typeface="Museo Sans 300" pitchFamily="50" charset="0"/>
              </a:rPr>
              <a:t>1. Ask participants to estimate the Style of a </a:t>
            </a:r>
            <a:r>
              <a:rPr lang="en-US" sz="1800" dirty="0"/>
              <a:t>customer</a:t>
            </a:r>
            <a:r>
              <a:rPr lang="en-US" sz="1800" b="0" i="0" u="none" strike="noStrike" baseline="0" dirty="0">
                <a:latin typeface="Museo Sans 300" pitchFamily="50" charset="0"/>
              </a:rPr>
              <a:t>. This can be done using the “Style Estimator” of the SOCIAL STYLE Navigator. If participants don’t have online access, they can refer to the graphic on page 12 of the Participant Workbook for help in determining the customer’s Style.</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3. After about five minutes, ask for volunteers to identify their Style and, specifically, how they thought they could take their growth action with the customer.</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4. Ask participants why taking the growth action they identified would be particularly effective with the Style of the customer they selected.</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5. Provide feedback to participants based on the specifics of the action they identified.</a:t>
            </a:r>
          </a:p>
          <a:p>
            <a:pPr algn="l"/>
            <a:endParaRPr lang="en-US" sz="1800" b="0" i="0" u="none" strike="noStrike" baseline="0" dirty="0">
              <a:latin typeface="Museo Sans 300" pitchFamily="50" charset="0"/>
            </a:endParaRPr>
          </a:p>
          <a:p>
            <a:pPr algn="l"/>
            <a:endParaRPr lang="en-US" sz="1800" b="0" i="0" u="none" strike="noStrike" baseline="0" dirty="0">
              <a:latin typeface="Museo Sans 300" pitchFamily="50" charset="0"/>
            </a:endParaRPr>
          </a:p>
          <a:p>
            <a:pPr algn="l"/>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845472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Wingdings" panose="05000000000000000000" pitchFamily="2" charset="2"/>
              <a:buNone/>
            </a:pPr>
            <a:endParaRPr lang="en-US" sz="1800" b="0" i="0" u="none" strike="noStrike" baseline="0" dirty="0">
              <a:latin typeface="Museo Sans 300" pitchFamily="50" charset="0"/>
            </a:endParaRPr>
          </a:p>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8-9)</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8 and 9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t>
            </a:r>
            <a:r>
              <a:rPr lang="en-US" sz="1100" b="1" i="0" u="none" strike="noStrike" baseline="0" dirty="0">
                <a:latin typeface="+mj-lt"/>
              </a:rPr>
              <a:t>ASK</a:t>
            </a:r>
            <a:r>
              <a:rPr lang="en-US" sz="1100" b="0" i="0" u="none" strike="noStrike" baseline="0" dirty="0">
                <a:latin typeface="+mj-lt"/>
              </a:rPr>
              <a:t> if anyone feels as though they might have gone to the wrong place.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10-11)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10 and 11 of the Participant Workbook.</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a:p>
            <a:pPr defTabSz="966612">
              <a:spcBef>
                <a:spcPts val="211"/>
              </a:spcBef>
              <a:spcAft>
                <a:spcPts val="211"/>
              </a:spcAft>
              <a:buNone/>
              <a:defRPr/>
            </a:pPr>
            <a:endParaRPr lang="en-US" sz="1100" b="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microsoft.com/office/2007/relationships/hdphoto" Target="../media/hdphoto4.wdp"/></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066802" y="2475526"/>
            <a:ext cx="6273801" cy="1557337"/>
          </a:xfrm>
        </p:spPr>
        <p:txBody>
          <a:bodyPr wrap="square">
            <a:noAutofit/>
          </a:bodyPr>
          <a:lstStyle/>
          <a:p>
            <a:pPr>
              <a:defRPr sz="4000"/>
            </a:pPr>
            <a:r>
              <a:rPr lang="fr-CA" dirty="0"/>
              <a:t>Améliorer l’efficacité des ventes avec Souplesse</a:t>
            </a:r>
            <a:r>
              <a:rPr lang="fr-CA" sz="3200" dirty="0"/>
              <a:t>™</a:t>
            </a:r>
            <a:endParaRPr lang="fr-CA" sz="2800" b="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fr-CA" sz="1000" b="0" i="0" u="none" strike="noStrike" kern="1200" cap="none" spc="0" normalizeH="0" baseline="0" noProof="0">
                <a:ln>
                  <a:noFill/>
                </a:ln>
                <a:solidFill>
                  <a:prstClr val="black"/>
                </a:solidFill>
                <a:effectLst/>
                <a:uLnTx/>
                <a:uFillTx/>
                <a:latin typeface="Arial" panose="020B0604020202020204"/>
                <a:ea typeface="+mn-ea"/>
                <a:cs typeface="+mn-cs"/>
              </a:rPr>
              <a:t>Version 4.0</a:t>
            </a:r>
            <a:endParaRPr kumimoji="0" lang="fr-CA"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45597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fr-CA" dirty="0"/>
              <a:t>Comportements de La Réceptivité</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fr-CA" smtClean="0"/>
              <a:t>10</a:t>
            </a:fld>
            <a:endParaRPr lang="fr-CA"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fr-CA"/>
              <a:t>© The TRACOM Corporation. Tous droits réservés.</a:t>
            </a:r>
            <a:endParaRPr lang="fr-CA" dirty="0"/>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4047575934"/>
              </p:ext>
            </p:extLst>
          </p:nvPr>
        </p:nvGraphicFramePr>
        <p:xfrm>
          <a:off x="8776759" y="2300288"/>
          <a:ext cx="3110441" cy="640080"/>
        </p:xfrm>
        <a:graphic>
          <a:graphicData uri="http://schemas.openxmlformats.org/drawingml/2006/table">
            <a:tbl>
              <a:tblPr>
                <a:tableStyleId>{5FD0F851-EC5A-4D38-B0AD-8093EC10F338}</a:tableStyleId>
              </a:tblPr>
              <a:tblGrid>
                <a:gridCol w="725460">
                  <a:extLst>
                    <a:ext uri="{9D8B030D-6E8A-4147-A177-3AD203B41FA5}">
                      <a16:colId xmlns:a16="http://schemas.microsoft.com/office/drawing/2014/main" val="3316520189"/>
                    </a:ext>
                  </a:extLst>
                </a:gridCol>
                <a:gridCol w="2384981">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FAIRE</a:t>
                      </a:r>
                    </a:p>
                  </a:txBody>
                  <a:tcPr marL="0" marR="0" marT="0" marB="0" anchor="ctr">
                    <a:solidFill>
                      <a:schemeClr val="accent2"/>
                    </a:solidFill>
                  </a:tcPr>
                </a:tc>
                <a:tc>
                  <a:txBody>
                    <a:bodyPr/>
                    <a:lstStyle/>
                    <a:p>
                      <a:pPr>
                        <a:defRPr>
                          <a:solidFill>
                            <a:schemeClr val="accent6"/>
                          </a:solidFill>
                        </a:defRPr>
                      </a:pPr>
                      <a:r>
                        <a:rPr dirty="0"/>
                        <a:t>Comportements non</a:t>
                      </a:r>
                      <a:r>
                        <a:rPr lang="en-US" dirty="0"/>
                        <a:t> </a:t>
                      </a:r>
                      <a:r>
                        <a:rPr dirty="0"/>
                        <a:t>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4166329817"/>
              </p:ext>
            </p:extLst>
          </p:nvPr>
        </p:nvGraphicFramePr>
        <p:xfrm>
          <a:off x="390525" y="2316163"/>
          <a:ext cx="3186641" cy="640080"/>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fr-CA" dirty="0"/>
              <a:t>Contrôle</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4569955" y="5785297"/>
            <a:ext cx="3052090"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fr-CA" dirty="0"/>
              <a:t>Exprime</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fr-CA"/>
                <a:t>Forme des descriptifs</a:t>
              </a:r>
              <a:endParaRPr lang="fr-CA"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Faits/Données</a:t>
              </a:r>
              <a:endParaRPr lang="fr-CA"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Opinions/Histoires</a:t>
              </a:r>
              <a:endParaRPr lang="fr-CA" dirty="0"/>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CA"/>
                <a:t>Objets du discours</a:t>
              </a:r>
              <a:endParaRPr lang="fr-CA" dirty="0"/>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Tâche</a:t>
              </a:r>
              <a:endParaRPr lang="fr-CA"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Personnes</a:t>
              </a:r>
              <a:endParaRPr lang="fr-CA"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CA"/>
                <a:t>Émotion dans la voix</a:t>
              </a:r>
              <a:endParaRPr lang="fr-CA" dirty="0"/>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Moins d’inflexion</a:t>
              </a:r>
              <a:endParaRPr lang="fr-CA"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Plus d’inflexion</a:t>
              </a:r>
              <a:endParaRPr lang="fr-CA"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fr-CA"/>
                <a:t>Expression faciale</a:t>
              </a:r>
              <a:endParaRPr lang="fr-CA" dirty="0"/>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Contrôlée</a:t>
              </a:r>
              <a:endParaRPr lang="fr-CA"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Animée</a:t>
              </a:r>
              <a:endParaRPr lang="fr-CA"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CA"/>
                <a:t>Posture du corps</a:t>
              </a:r>
              <a:endParaRPr lang="fr-CA"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Rigide</a:t>
              </a:r>
              <a:endParaRPr lang="fr-CA"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Décontractée</a:t>
              </a:r>
              <a:endParaRPr lang="fr-CA"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CA"/>
                <a:t>Utilisation des mains</a:t>
              </a:r>
              <a:endParaRPr lang="fr-CA" dirty="0"/>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Moins</a:t>
              </a:r>
              <a:endParaRPr lang="fr-CA"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Plus</a:t>
              </a:r>
              <a:endParaRPr lang="fr-CA"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217195" y="249460"/>
            <a:ext cx="7793037" cy="5715000"/>
          </a:xfrm>
        </p:spPr>
        <p:txBody>
          <a:bodyPr wrap="square">
            <a:noAutofit/>
          </a:bodyPr>
          <a:lstStyle/>
          <a:p>
            <a:r>
              <a:rPr lang="fr-CA"/>
              <a:t> </a:t>
            </a:r>
            <a:endParaRPr lang="fr-CA" dirty="0"/>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fr-CA" dirty="0"/>
              <a:t>Le modèle STYLE SOCIAL</a:t>
            </a:r>
            <a:r>
              <a:rPr lang="fr-CA" baseline="30000" dirty="0">
                <a:solidFill>
                  <a:srgbClr val="146899"/>
                </a:solidFill>
              </a:rPr>
              <a:t>™</a:t>
            </a:r>
            <a:endParaRPr lang="fr-CA"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11</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324351" y="2927667"/>
            <a:ext cx="1245394"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22641"/>
            <a:ext cx="1352549"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8687"/>
                <a:gd name="adj2" fmla="val -801"/>
                <a:gd name="adj3" fmla="val 59100"/>
                <a:gd name="adj4" fmla="val 9893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de contrôle</a:t>
              </a:r>
            </a:p>
            <a:p>
              <a:pPr>
                <a:lnSpc>
                  <a:spcPct val="85000"/>
                </a:lnSpc>
              </a:pPr>
              <a:endParaRPr lang="fr-CA" sz="20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Analytique</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9778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9927"/>
                <a:gd name="adj2" fmla="val -352"/>
                <a:gd name="adj3" fmla="val 59927"/>
                <a:gd name="adj4" fmla="val 975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de contrôle</a:t>
              </a:r>
            </a:p>
            <a:p>
              <a:pPr>
                <a:lnSpc>
                  <a:spcPct val="85000"/>
                </a:lnSpc>
              </a:pPr>
              <a:endParaRPr lang="fr-CA" sz="20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Fonceur</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9778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57169"/>
                <a:gd name="adj2" fmla="val -712"/>
                <a:gd name="adj3" fmla="val 58272"/>
                <a:gd name="adj4" fmla="val 9964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d’émotion</a:t>
              </a:r>
            </a:p>
            <a:p>
              <a:pPr>
                <a:lnSpc>
                  <a:spcPct val="85000"/>
                </a:lnSpc>
              </a:pPr>
              <a:endParaRPr lang="fr-CA" sz="20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Aimable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9778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8272"/>
                <a:gd name="adj2" fmla="val -705"/>
                <a:gd name="adj3" fmla="val 57721"/>
                <a:gd name="adj4" fmla="val 9823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d’émotion</a:t>
              </a:r>
            </a:p>
            <a:p>
              <a:pPr>
                <a:lnSpc>
                  <a:spcPct val="85000"/>
                </a:lnSpc>
              </a:pPr>
              <a:endParaRPr lang="fr-CA" sz="20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Expressif</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9778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fr-CA" dirty="0"/>
              <a:t>Profil d’auto-perception </a:t>
            </a:r>
            <a:br>
              <a:rPr lang="fr-CA" dirty="0"/>
            </a:br>
            <a:r>
              <a:rPr lang="fr-CA" dirty="0"/>
              <a:t>STYLE SOCIAL en ligne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CA" smtClean="0">
                <a:solidFill>
                  <a:srgbClr val="898989"/>
                </a:solidFill>
              </a:rPr>
              <a:t>12</a:t>
            </a:fld>
            <a:endParaRPr lang="fr-CA" dirty="0">
              <a:solidFill>
                <a:srgbClr val="898989"/>
              </a:solidFill>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13</a:t>
            </a:fld>
            <a:endParaRPr lang="fr-CA"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9488CFDD-9EB0-F42F-BBB3-080F0BFBC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012" y="508622"/>
            <a:ext cx="4239491" cy="5486400"/>
          </a:xfrm>
          <a:prstGeom prst="rect">
            <a:avLst/>
          </a:prstGeom>
          <a:ln>
            <a:solidFill>
              <a:schemeClr val="tx1"/>
            </a:solidFill>
          </a:ln>
        </p:spPr>
      </p:pic>
      <p:pic>
        <p:nvPicPr>
          <p:cNvPr id="5" name="Picture 4" descr="Graphical user interface&#10;&#10;Description automatically generated with medium confidence">
            <a:extLst>
              <a:ext uri="{FF2B5EF4-FFF2-40B4-BE49-F238E27FC236}">
                <a16:creationId xmlns:a16="http://schemas.microsoft.com/office/drawing/2014/main" id="{574B9C46-AEBF-13A3-8DE0-98FEE2DD4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965" y="508622"/>
            <a:ext cx="4239491" cy="548640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14</a:t>
            </a:fld>
            <a:endParaRPr lang="fr-CA" sz="1000" dirty="0">
              <a:solidFill>
                <a:srgbClr val="898989"/>
              </a:solidFill>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pic>
        <p:nvPicPr>
          <p:cNvPr id="3" name="Picture 2" descr="Diagram&#10;&#10;Description automatically generated">
            <a:extLst>
              <a:ext uri="{FF2B5EF4-FFF2-40B4-BE49-F238E27FC236}">
                <a16:creationId xmlns:a16="http://schemas.microsoft.com/office/drawing/2014/main" id="{CB0ED68B-FC13-319F-23E7-1CC83AF4D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930" y="544513"/>
            <a:ext cx="4240070" cy="5486400"/>
          </a:xfrm>
          <a:prstGeom prst="rect">
            <a:avLst/>
          </a:prstGeom>
          <a:ln>
            <a:solidFill>
              <a:schemeClr val="tx1"/>
            </a:solidFill>
          </a:ln>
        </p:spPr>
      </p:pic>
      <p:pic>
        <p:nvPicPr>
          <p:cNvPr id="9" name="Picture 8" descr="Diagram&#10;&#10;Description automatically generated">
            <a:extLst>
              <a:ext uri="{FF2B5EF4-FFF2-40B4-BE49-F238E27FC236}">
                <a16:creationId xmlns:a16="http://schemas.microsoft.com/office/drawing/2014/main" id="{D6863D29-0453-971B-1EAF-03E08400C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8159" y="544513"/>
            <a:ext cx="4239973" cy="5486400"/>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15</a:t>
            </a:fld>
            <a:endParaRPr lang="fr-CA" sz="1000" dirty="0">
              <a:solidFill>
                <a:srgbClr val="898989"/>
              </a:solidFill>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pic>
        <p:nvPicPr>
          <p:cNvPr id="3" name="Picture 2" descr="Text, timeline&#10;&#10;Description automatically generated">
            <a:extLst>
              <a:ext uri="{FF2B5EF4-FFF2-40B4-BE49-F238E27FC236}">
                <a16:creationId xmlns:a16="http://schemas.microsoft.com/office/drawing/2014/main" id="{9D1EB80E-D064-34B0-4FEA-47B0FD634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441" y="685800"/>
            <a:ext cx="4240287" cy="5486400"/>
          </a:xfrm>
          <a:prstGeom prst="rect">
            <a:avLst/>
          </a:prstGeom>
          <a:ln>
            <a:solidFill>
              <a:schemeClr val="tx1"/>
            </a:solidFill>
          </a:ln>
        </p:spPr>
      </p:pic>
      <p:pic>
        <p:nvPicPr>
          <p:cNvPr id="9" name="Picture 8" descr="Timeline&#10;&#10;Description automatically generated">
            <a:extLst>
              <a:ext uri="{FF2B5EF4-FFF2-40B4-BE49-F238E27FC236}">
                <a16:creationId xmlns:a16="http://schemas.microsoft.com/office/drawing/2014/main" id="{69B62518-1614-AF0E-F9DB-A15C5137E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722" y="685800"/>
            <a:ext cx="4239078" cy="5486400"/>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16</a:t>
            </a:fld>
            <a:endParaRPr lang="fr-CA" sz="1000" dirty="0">
              <a:solidFill>
                <a:srgbClr val="898989"/>
              </a:solidFill>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pic>
        <p:nvPicPr>
          <p:cNvPr id="3" name="Picture 2" descr="Table&#10;&#10;Description automatically generated">
            <a:extLst>
              <a:ext uri="{FF2B5EF4-FFF2-40B4-BE49-F238E27FC236}">
                <a16:creationId xmlns:a16="http://schemas.microsoft.com/office/drawing/2014/main" id="{4EBDF7D0-6C00-C325-582E-A75BF258F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821" y="684026"/>
            <a:ext cx="4239491" cy="5486400"/>
          </a:xfrm>
          <a:prstGeom prst="rect">
            <a:avLst/>
          </a:prstGeom>
          <a:ln>
            <a:solidFill>
              <a:schemeClr val="tx1"/>
            </a:solidFill>
          </a:ln>
        </p:spPr>
      </p:pic>
      <p:pic>
        <p:nvPicPr>
          <p:cNvPr id="9" name="Picture 8" descr="Graphical user interface, text&#10;&#10;Description automatically generated">
            <a:extLst>
              <a:ext uri="{FF2B5EF4-FFF2-40B4-BE49-F238E27FC236}">
                <a16:creationId xmlns:a16="http://schemas.microsoft.com/office/drawing/2014/main" id="{192CE9F8-C140-3B02-A48E-A25D4ABD5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3763" y="684026"/>
            <a:ext cx="4239491" cy="5486400"/>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17</a:t>
            </a:fld>
            <a:endParaRPr lang="fr-CA" sz="1000" dirty="0">
              <a:solidFill>
                <a:srgbClr val="898989"/>
              </a:solidFill>
            </a:endParaRPr>
          </a:p>
        </p:txBody>
      </p:sp>
      <p:pic>
        <p:nvPicPr>
          <p:cNvPr id="3" name="Picture 2" descr="A picture containing table&#10;&#10;Description automatically generated">
            <a:extLst>
              <a:ext uri="{FF2B5EF4-FFF2-40B4-BE49-F238E27FC236}">
                <a16:creationId xmlns:a16="http://schemas.microsoft.com/office/drawing/2014/main" id="{B15001A9-E124-6EC9-70D0-D8841EF87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272" y="625814"/>
            <a:ext cx="4239491" cy="5486400"/>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B85F1BD8-CA62-8D7C-9B59-246A72CCB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625814"/>
            <a:ext cx="4239491" cy="5486400"/>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fr-CA" dirty="0"/>
              <a:t>Profil d’auto-perception </a:t>
            </a:r>
            <a:br>
              <a:rPr lang="fr-CA" dirty="0"/>
            </a:br>
            <a:r>
              <a:rPr lang="fr-CA" dirty="0"/>
              <a:t>STYLE SOCIAL sur papier</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CA" smtClean="0"/>
              <a:t>18</a:t>
            </a:fld>
            <a:endParaRPr lang="fr-CA"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fr-CA" dirty="0"/>
              <a:t>Votre profil d’auto-perception STYLE SOCIAL</a:t>
            </a: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3" y="2316163"/>
            <a:ext cx="6514723"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CA" dirty="0"/>
              <a:t>Déchirez la perforation</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CA" dirty="0"/>
              <a:t>Transférez les réponses de chaque question</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CA" dirty="0"/>
              <a:t>Additionnez les totaux des colonnes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CA" dirty="0"/>
              <a:t>Déterminez votre STYLE SOCIAL</a:t>
            </a:r>
          </a:p>
          <a:p>
            <a:endParaRPr lang="fr-CA"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fr-CA" smtClean="0"/>
              <a:t>19</a:t>
            </a:fld>
            <a:endParaRPr lang="fr-CA" dirty="0"/>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spcBef>
                <a:spcPct val="0"/>
              </a:spcBef>
              <a:buFontTx/>
              <a:buNone/>
            </a:pPr>
            <a:endParaRPr lang="fr-CA" sz="2400" dirty="0">
              <a:solidFill>
                <a:schemeClr val="tx1"/>
              </a:solidFill>
              <a:latin typeface="Arial" pitchFamily="4" charset="0"/>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40973" y="2986903"/>
            <a:ext cx="1085233" cy="276225"/>
          </a:xfrm>
          <a:prstGeom prst="rect">
            <a:avLst/>
          </a:prstGeom>
          <a:noFill/>
          <a:ln w="9525">
            <a:noFill/>
            <a:miter lim="800000"/>
            <a:headEnd/>
            <a:tailEnd/>
          </a:ln>
        </p:spPr>
        <p:txBody>
          <a:bodyPr wrap="square" lIns="0" rIns="0">
            <a:prstTxWarp prst="textNoShape">
              <a:avLst/>
            </a:prstTxWarp>
            <a:noAutofit/>
          </a:bodyPr>
          <a:lstStyle/>
          <a:p>
            <a:pPr algn="ctr">
              <a:buFontTx/>
              <a:buNone/>
              <a:defRPr sz="1200" b="1" cap="all">
                <a:solidFill>
                  <a:srgbClr val="0C4176"/>
                </a:solidFill>
                <a:latin typeface="Arial"/>
                <a:cs typeface="Arial"/>
              </a:defRPr>
            </a:pPr>
            <a:r>
              <a:rPr lang="fr-CA" dirty="0"/>
              <a:t>Analytique</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8971273" y="2986903"/>
            <a:ext cx="973138"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fr-CA" dirty="0"/>
              <a:t>Fonceur</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71273" y="4131490"/>
            <a:ext cx="1160463"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fr-CA" dirty="0"/>
              <a:t>Expressif</a:t>
            </a:r>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87011" y="4131490"/>
            <a:ext cx="898525"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fr-CA" dirty="0"/>
              <a:t>Aimable</a:t>
            </a: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301423" y="3540107"/>
            <a:ext cx="388322" cy="340558"/>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CA" dirty="0"/>
              <a:t>A </a:t>
            </a: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CA"/>
              <a:t>E</a:t>
            </a:r>
            <a:endParaRPr lang="fr-CA" dirty="0"/>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CA" dirty="0"/>
              <a:t>D</a:t>
            </a: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fr-CA"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fr-CA" b="1"/>
              <a:t>EXEMPLE</a:t>
            </a:r>
            <a:r>
              <a:rPr lang="fr-CA"/>
              <a:t> :</a:t>
            </a:r>
          </a:p>
          <a:p>
            <a:pPr marL="342900" indent="-342900">
              <a:lnSpc>
                <a:spcPct val="80000"/>
              </a:lnSpc>
            </a:pPr>
            <a:endParaRPr lang="fr-CA" sz="2800" dirty="0">
              <a:solidFill>
                <a:schemeClr val="tx1"/>
              </a:solidFill>
              <a:latin typeface="Arial" pitchFamily="4" charset="0"/>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fr-CA" b="1" dirty="0">
              <a:solidFill>
                <a:schemeClr val="tx1"/>
              </a:solidFill>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715375" y="2124340"/>
            <a:ext cx="630855"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CA" dirty="0"/>
              <a:t> C</a:t>
            </a: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fr-CA" dirty="0"/>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fr-CA" dirty="0"/>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7342188" cy="7874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spcAft>
                <a:spcPts val="2400"/>
              </a:spcAft>
              <a:buFontTx/>
              <a:buNone/>
              <a:defRPr sz="2000" b="1">
                <a:solidFill>
                  <a:srgbClr val="010000"/>
                </a:solidFill>
                <a:latin typeface="Arial" pitchFamily="4" charset="0"/>
              </a:defRPr>
            </a:pPr>
            <a:r>
              <a:rPr lang="fr-CA" dirty="0"/>
              <a:t>Votre auto-perception peut différer de celle des autres!</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fr-CA" b="1" dirty="0">
              <a:solidFill>
                <a:schemeClr val="tx1"/>
              </a:solidFill>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fr-CA" dirty="0">
                <a:solidFill>
                  <a:srgbClr val="146899"/>
                </a:solidFill>
              </a:rPr>
              <a:t>Objectifs de formation</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7476067"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fr-CA" dirty="0"/>
              <a:t>Obtenez une compréhension Le modèle STYLE SOCIAL™.</a:t>
            </a:r>
          </a:p>
          <a:p>
            <a:pPr eaLnBrk="1" hangingPunct="1">
              <a:spcAft>
                <a:spcPts val="600"/>
              </a:spcAft>
              <a:defRPr sz="2400">
                <a:ea typeface="ヒラギノ角ゴ Pro W3" pitchFamily="4" charset="-128"/>
                <a:cs typeface="ヒラギノ角ゴ Pro W3" pitchFamily="4" charset="-128"/>
              </a:defRPr>
            </a:pPr>
            <a:r>
              <a:rPr lang="fr-CA" dirty="0"/>
              <a:t>Déterminez votre STYLE SOCIAL en remplissant un questionnaire d’auto-perception. </a:t>
            </a:r>
          </a:p>
          <a:p>
            <a:pPr eaLnBrk="1" hangingPunct="1">
              <a:spcAft>
                <a:spcPts val="600"/>
              </a:spcAft>
              <a:defRPr sz="2400">
                <a:ea typeface="ヒラギノ角ゴ Pro W3" pitchFamily="4" charset="-128"/>
                <a:cs typeface="ヒラギノ角ゴ Pro W3" pitchFamily="4" charset="-128"/>
              </a:defRPr>
            </a:pPr>
            <a:r>
              <a:rPr lang="fr-CA" dirty="0"/>
              <a:t>Améliorez la compréhension de votre comportement et de la façon dont les clients perçoivent les personnes ayant votre Style.</a:t>
            </a:r>
          </a:p>
          <a:p>
            <a:pPr eaLnBrk="1" hangingPunct="1">
              <a:spcAft>
                <a:spcPts val="600"/>
              </a:spcAft>
              <a:defRPr sz="2400">
                <a:ea typeface="ヒラギノ角ゴ Pro W3" pitchFamily="4" charset="-128"/>
                <a:cs typeface="ヒラギノ角ゴ Pro W3" pitchFamily="4" charset="-128"/>
              </a:defRPr>
            </a:pPr>
            <a:r>
              <a:rPr lang="fr-CA" dirty="0"/>
              <a:t>Augmentez votre Souplesse pour devenir plus efficace avec les clients.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fr-CA"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prstClr val="black">
                    <a:tint val="75000"/>
                  </a:prstClr>
                </a:solidFill>
                <a:effectLst/>
                <a:uLnTx/>
                <a:uFillTx/>
                <a:latin typeface="Arial" panose="020B0604020202020204"/>
                <a:ea typeface="+mn-ea"/>
                <a:cs typeface="+mn-cs"/>
              </a:rPr>
              <a:t>© The TRACOM Corporation. Tous droits réservés.</a:t>
            </a:r>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3637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170758" cy="1995488"/>
          </a:xfrm>
        </p:spPr>
        <p:txBody>
          <a:bodyPr wrap="square">
            <a:noAutofit/>
          </a:bodyPr>
          <a:lstStyle/>
          <a:p>
            <a:r>
              <a:rPr lang="fr-CA" dirty="0">
                <a:solidFill>
                  <a:srgbClr val="146899"/>
                </a:solidFill>
              </a:rPr>
              <a:t>Lisez à propos de votre Style</a:t>
            </a:r>
            <a:endParaRPr lang="fr-CA" baseline="30000" dirty="0">
              <a:solidFill>
                <a:srgbClr val="146899"/>
              </a:solidFill>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CA"/>
              <a:t> </a:t>
            </a:r>
            <a:endParaRPr lang="fr-CA"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20</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615437" y="5449141"/>
            <a:ext cx="29028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8"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fr-CA" dirty="0"/>
              <a:t>Style Analytique</a:t>
            </a:r>
          </a:p>
          <a:p>
            <a:pPr>
              <a:lnSpc>
                <a:spcPct val="85000"/>
              </a:lnSpc>
            </a:pPr>
            <a:endParaRPr lang="fr-CA"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fr-CA" dirty="0"/>
              <a:t>Page 16</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fr-CA" dirty="0"/>
              <a:t>Style Fonceur</a:t>
            </a:r>
          </a:p>
          <a:p>
            <a:pPr>
              <a:lnSpc>
                <a:spcPct val="85000"/>
              </a:lnSpc>
            </a:pPr>
            <a:endParaRPr lang="fr-CA"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fr-CA" dirty="0"/>
              <a:t>Page 13</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fr-CA" dirty="0"/>
              <a:t>Style Aimable</a:t>
            </a:r>
          </a:p>
          <a:p>
            <a:pPr>
              <a:lnSpc>
                <a:spcPct val="85000"/>
              </a:lnSpc>
            </a:pPr>
            <a:endParaRPr lang="fr-CA"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fr-CA" dirty="0"/>
              <a:t>Page 15</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fr-CA" dirty="0"/>
              <a:t>Style Expressif</a:t>
            </a:r>
          </a:p>
          <a:p>
            <a:pPr>
              <a:lnSpc>
                <a:spcPct val="85000"/>
              </a:lnSpc>
            </a:pPr>
            <a:endParaRPr lang="fr-CA"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fr-CA" dirty="0"/>
              <a:t>Page 14</a:t>
            </a:r>
          </a:p>
        </p:txBody>
      </p:sp>
    </p:spTree>
    <p:extLst>
      <p:ext uri="{BB962C8B-B14F-4D97-AF65-F5344CB8AC3E}">
        <p14:creationId xmlns:p14="http://schemas.microsoft.com/office/powerpoint/2010/main" val="4264863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fr-CA"/>
              <a:t>Besoin, orientation et action de croissance</a:t>
            </a:r>
            <a:endParaRPr lang="fr-CA"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fr-CA" smtClean="0"/>
              <a:t>21</a:t>
            </a:fld>
            <a:endParaRPr lang="fr-CA"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dirty="0"/>
                <a:t>Action de croissance</a:t>
              </a:r>
            </a:p>
            <a:p>
              <a:pPr>
                <a:lnSpc>
                  <a:spcPct val="85000"/>
                </a:lnSpc>
                <a:defRPr sz="1600">
                  <a:solidFill>
                    <a:schemeClr val="tx2"/>
                  </a:solidFill>
                </a:defRPr>
              </a:pPr>
              <a:r>
                <a:rPr lang="fr-CA" dirty="0"/>
                <a:t>Le comportement qui est rarement utilisé par chaque Style. Utiliser ce comportement plus souvent augmenterait l’efficacité de ce Style.</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dirty="0"/>
                <a:t>Besoin</a:t>
              </a:r>
            </a:p>
            <a:p>
              <a:pPr>
                <a:lnSpc>
                  <a:spcPct val="85000"/>
                </a:lnSpc>
                <a:defRPr sz="1600">
                  <a:solidFill>
                    <a:schemeClr val="tx2"/>
                  </a:solidFill>
                </a:defRPr>
              </a:pPr>
              <a:r>
                <a:rPr lang="fr-CA" dirty="0"/>
                <a:t>L’objectif de chaque Style.</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fr-CA" sz="2000" dirty="0"/>
                <a:t>Orientation</a:t>
              </a:r>
              <a:br>
                <a:rPr lang="fr-CA" sz="2000" dirty="0">
                  <a:solidFill>
                    <a:schemeClr val="tx2"/>
                  </a:solidFill>
                </a:rPr>
              </a:br>
              <a:r>
                <a:rPr lang="fr-CA" sz="1600" dirty="0"/>
                <a:t>Le comportement commun utilisé pour </a:t>
              </a:r>
              <a:br>
                <a:rPr lang="fr-CA" sz="1600" dirty="0"/>
              </a:br>
              <a:r>
                <a:rPr lang="fr-CA" sz="1600" dirty="0"/>
                <a:t>réaliser le besoin.</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838323" cy="1995488"/>
          </a:xfrm>
        </p:spPr>
        <p:txBody>
          <a:bodyPr wrap="square">
            <a:noAutofit/>
          </a:bodyPr>
          <a:lstStyle/>
          <a:p>
            <a:r>
              <a:rPr lang="fr-CA" dirty="0"/>
              <a:t>STYLE SOCIAL </a:t>
            </a:r>
            <a:br>
              <a:rPr lang="fr-CA" dirty="0"/>
            </a:br>
            <a:r>
              <a:rPr lang="fr-CA" dirty="0"/>
              <a:t>Caractéristiques clés</a:t>
            </a:r>
            <a:endParaRPr lang="fr-CA"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CA"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22</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686722" y="5398259"/>
            <a:ext cx="279918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170361" y="1155366"/>
            <a:ext cx="344859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Analytique</a:t>
            </a:r>
            <a:br>
              <a:rPr lang="fr-CA" dirty="0">
                <a:solidFill>
                  <a:schemeClr val="tx2"/>
                </a:solidFill>
                <a:latin typeface="Arial Black" panose="020B0A04020102020204" pitchFamily="34" charset="0"/>
              </a:rPr>
            </a:br>
            <a:endParaRPr lang="fr-CA" dirty="0">
              <a:solidFill>
                <a:schemeClr val="tx2"/>
              </a:solidFill>
              <a:latin typeface="Arial Black" panose="020B0A04020102020204" pitchFamily="34" charset="0"/>
            </a:endParaRPr>
          </a:p>
          <a:p>
            <a:pPr algn="r">
              <a:lnSpc>
                <a:spcPct val="85000"/>
              </a:lnSpc>
            </a:pPr>
            <a:r>
              <a:rPr lang="fr-CA" b="1" dirty="0">
                <a:solidFill>
                  <a:schemeClr val="accent6"/>
                </a:solidFill>
              </a:rPr>
              <a:t>Besoin : </a:t>
            </a:r>
            <a:r>
              <a:rPr lang="fr-CA" dirty="0">
                <a:solidFill>
                  <a:schemeClr val="tx2"/>
                </a:solidFill>
              </a:rPr>
              <a:t>Avoir raison</a:t>
            </a:r>
            <a:endParaRPr lang="fr-CA" b="1" dirty="0">
              <a:solidFill>
                <a:schemeClr val="tx2"/>
              </a:solidFill>
            </a:endParaRPr>
          </a:p>
          <a:p>
            <a:pPr algn="r">
              <a:lnSpc>
                <a:spcPct val="85000"/>
              </a:lnSpc>
            </a:pPr>
            <a:r>
              <a:rPr lang="fr-CA" b="1" dirty="0">
                <a:solidFill>
                  <a:schemeClr val="accent6"/>
                </a:solidFill>
              </a:rPr>
              <a:t>Orientation :</a:t>
            </a:r>
            <a:r>
              <a:rPr lang="fr-CA" dirty="0">
                <a:solidFill>
                  <a:schemeClr val="accent6"/>
                </a:solidFill>
              </a:rPr>
              <a:t> </a:t>
            </a:r>
            <a:r>
              <a:rPr lang="fr-CA" dirty="0">
                <a:solidFill>
                  <a:schemeClr val="tx2"/>
                </a:solidFill>
              </a:rPr>
              <a:t>Penser</a:t>
            </a:r>
          </a:p>
          <a:p>
            <a:pPr algn="r">
              <a:lnSpc>
                <a:spcPct val="85000"/>
              </a:lnSpc>
            </a:pPr>
            <a:r>
              <a:rPr lang="fr-CA" b="1" dirty="0">
                <a:solidFill>
                  <a:schemeClr val="accent6"/>
                </a:solidFill>
              </a:rPr>
              <a:t>Action de croissance :</a:t>
            </a:r>
            <a:r>
              <a:rPr lang="fr-CA" dirty="0">
                <a:solidFill>
                  <a:schemeClr val="accent6"/>
                </a:solidFill>
              </a:rPr>
              <a:t> </a:t>
            </a:r>
            <a:r>
              <a:rPr lang="fr-CA" dirty="0">
                <a:solidFill>
                  <a:schemeClr val="tx2"/>
                </a:solidFill>
              </a:rPr>
              <a:t>Déclarer</a:t>
            </a:r>
          </a:p>
          <a:p>
            <a:pPr algn="r">
              <a:lnSpc>
                <a:spcPct val="85000"/>
              </a:lnSpc>
              <a:defRPr sz="1600">
                <a:solidFill>
                  <a:schemeClr val="tx2"/>
                </a:solidFill>
              </a:defRPr>
            </a:pPr>
            <a:r>
              <a:rPr lang="fr-CA" dirty="0"/>
              <a:t> </a:t>
            </a:r>
          </a:p>
          <a:p>
            <a:pPr>
              <a:lnSpc>
                <a:spcPct val="85000"/>
              </a:lnSpc>
            </a:pPr>
            <a:endParaRPr lang="fr-CA"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228848" y="3598820"/>
            <a:ext cx="3362952" cy="184969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Aimable</a:t>
            </a:r>
          </a:p>
          <a:p>
            <a:pPr algn="r">
              <a:lnSpc>
                <a:spcPct val="85000"/>
              </a:lnSpc>
            </a:pPr>
            <a:endParaRPr lang="fr-CA" dirty="0">
              <a:solidFill>
                <a:schemeClr val="tx2"/>
              </a:solidFill>
              <a:latin typeface="Arial Black" panose="020B0A04020102020204" pitchFamily="34" charset="0"/>
            </a:endParaRPr>
          </a:p>
          <a:p>
            <a:pPr algn="r">
              <a:lnSpc>
                <a:spcPct val="85000"/>
              </a:lnSpc>
            </a:pPr>
            <a:r>
              <a:rPr lang="fr-CA" b="1" dirty="0">
                <a:solidFill>
                  <a:schemeClr val="accent6"/>
                </a:solidFill>
              </a:rPr>
              <a:t>Besoin :</a:t>
            </a:r>
            <a:r>
              <a:rPr lang="fr-CA" dirty="0">
                <a:solidFill>
                  <a:schemeClr val="accent6"/>
                </a:solidFill>
              </a:rPr>
              <a:t> </a:t>
            </a:r>
            <a:r>
              <a:rPr lang="fr-CA" dirty="0">
                <a:solidFill>
                  <a:schemeClr val="tx2"/>
                </a:solidFill>
              </a:rPr>
              <a:t>Sécurité personnelle</a:t>
            </a:r>
          </a:p>
          <a:p>
            <a:pPr algn="r">
              <a:lnSpc>
                <a:spcPct val="85000"/>
              </a:lnSpc>
            </a:pPr>
            <a:r>
              <a:rPr lang="fr-CA" b="1" dirty="0">
                <a:solidFill>
                  <a:schemeClr val="accent6"/>
                </a:solidFill>
              </a:rPr>
              <a:t>Orientation :</a:t>
            </a:r>
            <a:r>
              <a:rPr lang="fr-CA" dirty="0">
                <a:solidFill>
                  <a:schemeClr val="accent6"/>
                </a:solidFill>
              </a:rPr>
              <a:t> </a:t>
            </a:r>
            <a:r>
              <a:rPr lang="fr-CA" dirty="0">
                <a:solidFill>
                  <a:schemeClr val="tx2"/>
                </a:solidFill>
              </a:rPr>
              <a:t>Relations</a:t>
            </a:r>
          </a:p>
          <a:p>
            <a:pPr algn="r">
              <a:lnSpc>
                <a:spcPct val="85000"/>
              </a:lnSpc>
            </a:pPr>
            <a:r>
              <a:rPr lang="fr-CA" b="1" dirty="0">
                <a:solidFill>
                  <a:schemeClr val="accent6"/>
                </a:solidFill>
              </a:rPr>
              <a:t>Action de croissance : </a:t>
            </a:r>
            <a:r>
              <a:rPr lang="fr-CA" dirty="0">
                <a:solidFill>
                  <a:schemeClr val="tx2"/>
                </a:solidFill>
              </a:rPr>
              <a:t>Initier</a:t>
            </a:r>
          </a:p>
          <a:p>
            <a:pPr>
              <a:lnSpc>
                <a:spcPct val="85000"/>
              </a:lnSpc>
            </a:pPr>
            <a:endParaRPr lang="fr-CA"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1" y="1155366"/>
            <a:ext cx="329518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Fonceur</a:t>
            </a:r>
          </a:p>
          <a:p>
            <a:pPr>
              <a:lnSpc>
                <a:spcPct val="85000"/>
              </a:lnSpc>
            </a:pPr>
            <a:endParaRPr lang="fr-CA" dirty="0">
              <a:solidFill>
                <a:schemeClr val="tx2"/>
              </a:solidFill>
              <a:latin typeface="Arial Black" panose="020B0A04020102020204" pitchFamily="34" charset="0"/>
            </a:endParaRPr>
          </a:p>
          <a:p>
            <a:pPr>
              <a:lnSpc>
                <a:spcPct val="85000"/>
              </a:lnSpc>
            </a:pPr>
            <a:r>
              <a:rPr lang="fr-CA" b="1" dirty="0">
                <a:solidFill>
                  <a:schemeClr val="accent6"/>
                </a:solidFill>
              </a:rPr>
              <a:t>Besoin :</a:t>
            </a:r>
            <a:r>
              <a:rPr lang="fr-CA" dirty="0">
                <a:solidFill>
                  <a:schemeClr val="accent6"/>
                </a:solidFill>
              </a:rPr>
              <a:t> </a:t>
            </a:r>
            <a:r>
              <a:rPr lang="fr-CA" dirty="0">
                <a:solidFill>
                  <a:schemeClr val="tx2"/>
                </a:solidFill>
              </a:rPr>
              <a:t>Résultats</a:t>
            </a:r>
          </a:p>
          <a:p>
            <a:pPr>
              <a:lnSpc>
                <a:spcPct val="85000"/>
              </a:lnSpc>
            </a:pPr>
            <a:r>
              <a:rPr lang="fr-CA" b="1" dirty="0">
                <a:solidFill>
                  <a:schemeClr val="accent6"/>
                </a:solidFill>
              </a:rPr>
              <a:t>Orientation :</a:t>
            </a:r>
            <a:r>
              <a:rPr lang="fr-CA" dirty="0">
                <a:solidFill>
                  <a:schemeClr val="accent6"/>
                </a:solidFill>
              </a:rPr>
              <a:t> </a:t>
            </a:r>
            <a:r>
              <a:rPr lang="fr-CA" dirty="0">
                <a:solidFill>
                  <a:schemeClr val="tx2"/>
                </a:solidFill>
              </a:rPr>
              <a:t>Action</a:t>
            </a:r>
            <a:endParaRPr lang="fr-CA" b="1" dirty="0">
              <a:solidFill>
                <a:schemeClr val="tx2"/>
              </a:solidFill>
            </a:endParaRPr>
          </a:p>
          <a:p>
            <a:pPr>
              <a:lnSpc>
                <a:spcPct val="85000"/>
              </a:lnSpc>
            </a:pPr>
            <a:r>
              <a:rPr lang="fr-CA" b="1" dirty="0">
                <a:solidFill>
                  <a:schemeClr val="accent6"/>
                </a:solidFill>
              </a:rPr>
              <a:t>Action de croissance :</a:t>
            </a:r>
            <a:r>
              <a:rPr lang="fr-CA" dirty="0">
                <a:solidFill>
                  <a:schemeClr val="tx2"/>
                </a:solidFill>
              </a:rPr>
              <a:t>Écouter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1" y="3598822"/>
            <a:ext cx="3457106" cy="1431159"/>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Expressif</a:t>
            </a:r>
          </a:p>
          <a:p>
            <a:pPr>
              <a:lnSpc>
                <a:spcPct val="85000"/>
              </a:lnSpc>
            </a:pPr>
            <a:endParaRPr lang="fr-CA" dirty="0">
              <a:solidFill>
                <a:schemeClr val="tx2"/>
              </a:solidFill>
              <a:latin typeface="Arial Black" panose="020B0A04020102020204" pitchFamily="34" charset="0"/>
            </a:endParaRPr>
          </a:p>
          <a:p>
            <a:pPr>
              <a:lnSpc>
                <a:spcPct val="85000"/>
              </a:lnSpc>
            </a:pPr>
            <a:r>
              <a:rPr lang="fr-CA" b="1" dirty="0">
                <a:solidFill>
                  <a:schemeClr val="accent6"/>
                </a:solidFill>
              </a:rPr>
              <a:t>Besoin :</a:t>
            </a:r>
            <a:r>
              <a:rPr lang="fr-CA" dirty="0">
                <a:solidFill>
                  <a:schemeClr val="accent6"/>
                </a:solidFill>
              </a:rPr>
              <a:t> </a:t>
            </a:r>
            <a:r>
              <a:rPr lang="fr-CA" dirty="0">
                <a:solidFill>
                  <a:schemeClr val="tx2"/>
                </a:solidFill>
              </a:rPr>
              <a:t>Approbation personnelle</a:t>
            </a:r>
          </a:p>
          <a:p>
            <a:pPr>
              <a:lnSpc>
                <a:spcPct val="85000"/>
              </a:lnSpc>
            </a:pPr>
            <a:r>
              <a:rPr lang="fr-CA" b="1" dirty="0">
                <a:solidFill>
                  <a:schemeClr val="accent6"/>
                </a:solidFill>
              </a:rPr>
              <a:t>Orientation :</a:t>
            </a:r>
            <a:r>
              <a:rPr lang="fr-CA" dirty="0">
                <a:solidFill>
                  <a:schemeClr val="accent6"/>
                </a:solidFill>
              </a:rPr>
              <a:t> </a:t>
            </a:r>
            <a:r>
              <a:rPr lang="fr-CA" dirty="0">
                <a:solidFill>
                  <a:schemeClr val="tx2"/>
                </a:solidFill>
              </a:rPr>
              <a:t>Spontanéité</a:t>
            </a:r>
          </a:p>
          <a:p>
            <a:pPr>
              <a:lnSpc>
                <a:spcPct val="85000"/>
              </a:lnSpc>
            </a:pPr>
            <a:r>
              <a:rPr lang="fr-CA" b="1" dirty="0">
                <a:solidFill>
                  <a:schemeClr val="accent6"/>
                </a:solidFill>
              </a:rPr>
              <a:t>Action de croissance :</a:t>
            </a:r>
            <a:r>
              <a:rPr lang="fr-CA" dirty="0">
                <a:solidFill>
                  <a:schemeClr val="accent6"/>
                </a:solidFill>
              </a:rPr>
              <a:t> </a:t>
            </a:r>
            <a:r>
              <a:rPr lang="fr-CA" dirty="0">
                <a:solidFill>
                  <a:schemeClr val="tx2"/>
                </a:solidFill>
              </a:rPr>
              <a:t>Vérifier</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7C5C-E289-4D55-A910-C4354FEC1C10}"/>
              </a:ext>
            </a:extLst>
          </p:cNvPr>
          <p:cNvSpPr>
            <a:spLocks noGrp="1"/>
          </p:cNvSpPr>
          <p:nvPr>
            <p:ph type="title"/>
          </p:nvPr>
        </p:nvSpPr>
        <p:spPr>
          <a:xfrm>
            <a:off x="390525" y="228600"/>
            <a:ext cx="3687763" cy="1995488"/>
          </a:xfrm>
        </p:spPr>
        <p:txBody>
          <a:bodyPr wrap="square">
            <a:noAutofit/>
          </a:bodyPr>
          <a:lstStyle/>
          <a:p>
            <a:r>
              <a:rPr lang="fr-CA"/>
              <a:t>Tension et productivité</a:t>
            </a:r>
            <a:endParaRPr lang="fr-CA" dirty="0"/>
          </a:p>
        </p:txBody>
      </p:sp>
      <p:sp>
        <p:nvSpPr>
          <p:cNvPr id="3" name="Content Placeholder 2">
            <a:extLst>
              <a:ext uri="{FF2B5EF4-FFF2-40B4-BE49-F238E27FC236}">
                <a16:creationId xmlns:a16="http://schemas.microsoft.com/office/drawing/2014/main" id="{AC75A058-0C54-4747-AC70-15662BF2178F}"/>
              </a:ext>
            </a:extLst>
          </p:cNvPr>
          <p:cNvSpPr>
            <a:spLocks noGrp="1"/>
          </p:cNvSpPr>
          <p:nvPr>
            <p:ph idx="1"/>
          </p:nvPr>
        </p:nvSpPr>
        <p:spPr/>
        <p:txBody>
          <a:bodyPr wrap="square">
            <a:noAutofit/>
          </a:bodyPr>
          <a:lstStyle/>
          <a:p>
            <a:r>
              <a:rPr lang="fr-CA" dirty="0"/>
              <a:t> </a:t>
            </a:r>
          </a:p>
        </p:txBody>
      </p:sp>
      <p:sp>
        <p:nvSpPr>
          <p:cNvPr id="4" name="Text Placeholder 3">
            <a:extLst>
              <a:ext uri="{FF2B5EF4-FFF2-40B4-BE49-F238E27FC236}">
                <a16:creationId xmlns:a16="http://schemas.microsoft.com/office/drawing/2014/main" id="{A592B69A-7A2D-4F4E-964A-E26450D646C3}"/>
              </a:ext>
            </a:extLst>
          </p:cNvPr>
          <p:cNvSpPr>
            <a:spLocks noGrp="1"/>
          </p:cNvSpPr>
          <p:nvPr>
            <p:ph type="body" sz="half" idx="2"/>
          </p:nvPr>
        </p:nvSpPr>
        <p:spPr>
          <a:xfrm>
            <a:off x="390525" y="2352675"/>
            <a:ext cx="3048000" cy="3590926"/>
          </a:xfrm>
        </p:spPr>
        <p:txBody>
          <a:bodyPr wrap="square">
            <a:noAutofit/>
          </a:bodyPr>
          <a:lstStyle/>
          <a:p>
            <a:r>
              <a:rPr lang="fr-CA" dirty="0">
                <a:solidFill>
                  <a:schemeClr val="tx1"/>
                </a:solidFill>
              </a:rPr>
              <a:t>Tension : une force qui stimule l’activité</a:t>
            </a:r>
          </a:p>
        </p:txBody>
      </p:sp>
      <p:sp>
        <p:nvSpPr>
          <p:cNvPr id="5" name="Footer Placeholder 4">
            <a:extLst>
              <a:ext uri="{FF2B5EF4-FFF2-40B4-BE49-F238E27FC236}">
                <a16:creationId xmlns:a16="http://schemas.microsoft.com/office/drawing/2014/main" id="{3DFD26A7-F4B6-4E2D-AC31-C7380B3B7B5B}"/>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6" name="Slide Number Placeholder 5">
            <a:extLst>
              <a:ext uri="{FF2B5EF4-FFF2-40B4-BE49-F238E27FC236}">
                <a16:creationId xmlns:a16="http://schemas.microsoft.com/office/drawing/2014/main" id="{3FFF5D7C-E918-43BB-94E0-1D771C6BCF30}"/>
              </a:ext>
            </a:extLst>
          </p:cNvPr>
          <p:cNvSpPr>
            <a:spLocks noGrp="1"/>
          </p:cNvSpPr>
          <p:nvPr>
            <p:ph type="sldNum" sz="quarter" idx="12"/>
          </p:nvPr>
        </p:nvSpPr>
        <p:spPr/>
        <p:txBody>
          <a:bodyPr wrap="square">
            <a:noAutofit/>
          </a:bodyPr>
          <a:lstStyle/>
          <a:p>
            <a:fld id="{1B1CF60C-C85D-47C0-8597-E3BF95F18FA3}" type="slidenum">
              <a:rPr lang="fr-CA" smtClean="0"/>
              <a:t>23</a:t>
            </a:fld>
            <a:endParaRPr lang="fr-CA" dirty="0"/>
          </a:p>
        </p:txBody>
      </p:sp>
      <p:sp>
        <p:nvSpPr>
          <p:cNvPr id="9" name="Rectangle 8">
            <a:extLst>
              <a:ext uri="{FF2B5EF4-FFF2-40B4-BE49-F238E27FC236}">
                <a16:creationId xmlns:a16="http://schemas.microsoft.com/office/drawing/2014/main" id="{4BC83F91-B741-4B38-99D6-C695E79C67AA}"/>
              </a:ext>
            </a:extLst>
          </p:cNvPr>
          <p:cNvSpPr/>
          <p:nvPr/>
        </p:nvSpPr>
        <p:spPr bwMode="gray">
          <a:xfrm>
            <a:off x="5162550" y="946150"/>
            <a:ext cx="5892800" cy="4051300"/>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0" name="Isosceles Triangle 9">
            <a:extLst>
              <a:ext uri="{FF2B5EF4-FFF2-40B4-BE49-F238E27FC236}">
                <a16:creationId xmlns:a16="http://schemas.microsoft.com/office/drawing/2014/main" id="{0C3517EC-4AF0-449C-B4EB-5BD774998F9A}"/>
              </a:ext>
            </a:extLst>
          </p:cNvPr>
          <p:cNvSpPr/>
          <p:nvPr/>
        </p:nvSpPr>
        <p:spPr bwMode="gray">
          <a:xfrm>
            <a:off x="5162550" y="2051030"/>
            <a:ext cx="5892800" cy="2946419"/>
          </a:xfrm>
          <a:custGeom>
            <a:avLst/>
            <a:gdLst>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Lst>
            <a:ahLst/>
            <a:cxnLst>
              <a:cxn ang="0">
                <a:pos x="connsiteX0" y="connsiteY0"/>
              </a:cxn>
              <a:cxn ang="0">
                <a:pos x="connsiteX1" y="connsiteY1"/>
              </a:cxn>
              <a:cxn ang="0">
                <a:pos x="connsiteX2" y="connsiteY2"/>
              </a:cxn>
              <a:cxn ang="0">
                <a:pos x="connsiteX3" y="connsiteY3"/>
              </a:cxn>
            </a:cxnLst>
            <a:rect l="l" t="t" r="r" b="b"/>
            <a:pathLst>
              <a:path w="5892800" h="2946419">
                <a:moveTo>
                  <a:pt x="0" y="2946419"/>
                </a:moveTo>
                <a:cubicBezTo>
                  <a:pt x="1972733" y="2802486"/>
                  <a:pt x="1049867" y="-8448"/>
                  <a:pt x="2946400" y="19"/>
                </a:cubicBezTo>
                <a:cubicBezTo>
                  <a:pt x="4830233" y="4252"/>
                  <a:pt x="3907367" y="2916786"/>
                  <a:pt x="5892800" y="2946419"/>
                </a:cubicBezTo>
                <a:lnTo>
                  <a:pt x="0" y="294641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20" name="TextBox 19">
            <a:extLst>
              <a:ext uri="{FF2B5EF4-FFF2-40B4-BE49-F238E27FC236}">
                <a16:creationId xmlns:a16="http://schemas.microsoft.com/office/drawing/2014/main" id="{A932641F-43CB-48D4-9644-CDE6EE8EB2F2}"/>
              </a:ext>
            </a:extLst>
          </p:cNvPr>
          <p:cNvSpPr txBox="1"/>
          <p:nvPr/>
        </p:nvSpPr>
        <p:spPr>
          <a:xfrm>
            <a:off x="4170362" y="899585"/>
            <a:ext cx="946151" cy="276999"/>
          </a:xfrm>
          <a:prstGeom prst="rect">
            <a:avLst/>
          </a:prstGeom>
          <a:noFill/>
        </p:spPr>
        <p:txBody>
          <a:bodyPr wrap="square" lIns="0" tIns="0" rIns="0" bIns="0">
            <a:noAutofit/>
          </a:bodyPr>
          <a:lstStyle/>
          <a:p>
            <a:pPr algn="r">
              <a:defRPr sz="1600">
                <a:solidFill>
                  <a:schemeClr val="accent6"/>
                </a:solidFill>
              </a:defRPr>
            </a:pPr>
            <a:r>
              <a:rPr lang="fr-CA" dirty="0"/>
              <a:t>Grande</a:t>
            </a:r>
          </a:p>
        </p:txBody>
      </p:sp>
      <p:sp>
        <p:nvSpPr>
          <p:cNvPr id="21" name="TextBox 20">
            <a:extLst>
              <a:ext uri="{FF2B5EF4-FFF2-40B4-BE49-F238E27FC236}">
                <a16:creationId xmlns:a16="http://schemas.microsoft.com/office/drawing/2014/main" id="{16B67EF8-D765-4AAB-BAC5-FE084725A99C}"/>
              </a:ext>
            </a:extLst>
          </p:cNvPr>
          <p:cNvSpPr txBox="1"/>
          <p:nvPr/>
        </p:nvSpPr>
        <p:spPr>
          <a:xfrm>
            <a:off x="4178300" y="4746189"/>
            <a:ext cx="938213" cy="246221"/>
          </a:xfrm>
          <a:prstGeom prst="rect">
            <a:avLst/>
          </a:prstGeom>
          <a:noFill/>
        </p:spPr>
        <p:txBody>
          <a:bodyPr wrap="square" lIns="0" tIns="0" rIns="0" bIns="0">
            <a:noAutofit/>
          </a:bodyPr>
          <a:lstStyle/>
          <a:p>
            <a:pPr algn="r">
              <a:defRPr sz="1600">
                <a:solidFill>
                  <a:schemeClr val="accent6"/>
                </a:solidFill>
              </a:defRPr>
            </a:pPr>
            <a:r>
              <a:rPr lang="fr-CA" dirty="0"/>
              <a:t>Faible</a:t>
            </a:r>
          </a:p>
        </p:txBody>
      </p:sp>
      <p:sp>
        <p:nvSpPr>
          <p:cNvPr id="22" name="TextBox 21">
            <a:extLst>
              <a:ext uri="{FF2B5EF4-FFF2-40B4-BE49-F238E27FC236}">
                <a16:creationId xmlns:a16="http://schemas.microsoft.com/office/drawing/2014/main" id="{BD5C0D83-8144-4EF8-8929-A93657BC76FD}"/>
              </a:ext>
            </a:extLst>
          </p:cNvPr>
          <p:cNvSpPr txBox="1"/>
          <p:nvPr/>
        </p:nvSpPr>
        <p:spPr>
          <a:xfrm>
            <a:off x="5185204" y="5036046"/>
            <a:ext cx="910795" cy="246221"/>
          </a:xfrm>
          <a:prstGeom prst="rect">
            <a:avLst/>
          </a:prstGeom>
          <a:noFill/>
        </p:spPr>
        <p:txBody>
          <a:bodyPr wrap="square" lIns="0" tIns="0" rIns="0" bIns="0">
            <a:noAutofit/>
          </a:bodyPr>
          <a:lstStyle/>
          <a:p>
            <a:pPr>
              <a:defRPr sz="1600">
                <a:solidFill>
                  <a:schemeClr val="accent6"/>
                </a:solidFill>
              </a:defRPr>
            </a:pPr>
            <a:r>
              <a:rPr lang="fr-CA" dirty="0"/>
              <a:t>Faible</a:t>
            </a:r>
          </a:p>
        </p:txBody>
      </p:sp>
      <p:sp>
        <p:nvSpPr>
          <p:cNvPr id="23" name="TextBox 22">
            <a:extLst>
              <a:ext uri="{FF2B5EF4-FFF2-40B4-BE49-F238E27FC236}">
                <a16:creationId xmlns:a16="http://schemas.microsoft.com/office/drawing/2014/main" id="{CC1D9F27-BAAD-44F9-B5DA-5D3C076033AC}"/>
              </a:ext>
            </a:extLst>
          </p:cNvPr>
          <p:cNvSpPr txBox="1"/>
          <p:nvPr/>
        </p:nvSpPr>
        <p:spPr>
          <a:xfrm>
            <a:off x="10258425" y="5036046"/>
            <a:ext cx="760197" cy="276999"/>
          </a:xfrm>
          <a:prstGeom prst="rect">
            <a:avLst/>
          </a:prstGeom>
          <a:noFill/>
        </p:spPr>
        <p:txBody>
          <a:bodyPr wrap="square" lIns="0" tIns="0" rIns="0" bIns="0">
            <a:noAutofit/>
          </a:bodyPr>
          <a:lstStyle/>
          <a:p>
            <a:pPr algn="r">
              <a:defRPr sz="1600">
                <a:solidFill>
                  <a:schemeClr val="accent6"/>
                </a:solidFill>
              </a:defRPr>
            </a:pPr>
            <a:r>
              <a:rPr lang="fr-CA" dirty="0"/>
              <a:t>Grande</a:t>
            </a:r>
          </a:p>
        </p:txBody>
      </p:sp>
      <p:cxnSp>
        <p:nvCxnSpPr>
          <p:cNvPr id="26" name="Straight Connector 25">
            <a:extLst>
              <a:ext uri="{FF2B5EF4-FFF2-40B4-BE49-F238E27FC236}">
                <a16:creationId xmlns:a16="http://schemas.microsoft.com/office/drawing/2014/main" id="{6BD51469-824A-4452-9F0D-4C58C255D441}"/>
              </a:ext>
            </a:extLst>
          </p:cNvPr>
          <p:cNvCxnSpPr>
            <a:cxnSpLocks/>
          </p:cNvCxnSpPr>
          <p:nvPr/>
        </p:nvCxnSpPr>
        <p:spPr>
          <a:xfrm>
            <a:off x="7105650" y="2352675"/>
            <a:ext cx="0" cy="265112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7303E2-E832-47F0-A28B-2A7D776B068E}"/>
              </a:ext>
            </a:extLst>
          </p:cNvPr>
          <p:cNvCxnSpPr>
            <a:cxnSpLocks/>
          </p:cNvCxnSpPr>
          <p:nvPr/>
        </p:nvCxnSpPr>
        <p:spPr>
          <a:xfrm>
            <a:off x="9074150" y="2224088"/>
            <a:ext cx="0" cy="2773361"/>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DE2DA09-5681-4D6E-92E8-D05BC1B53DA2}"/>
              </a:ext>
            </a:extLst>
          </p:cNvPr>
          <p:cNvSpPr txBox="1"/>
          <p:nvPr/>
        </p:nvSpPr>
        <p:spPr>
          <a:xfrm>
            <a:off x="6627575" y="4992410"/>
            <a:ext cx="3218058" cy="276999"/>
          </a:xfrm>
          <a:prstGeom prst="rect">
            <a:avLst/>
          </a:prstGeom>
          <a:noFill/>
        </p:spPr>
        <p:txBody>
          <a:bodyPr wrap="square" lIns="0" tIns="0" rIns="0" bIns="0">
            <a:noAutofit/>
          </a:bodyPr>
          <a:lstStyle/>
          <a:p>
            <a:pPr algn="ctr">
              <a:defRPr>
                <a:solidFill>
                  <a:schemeClr val="accent6"/>
                </a:solidFill>
              </a:defRPr>
            </a:pPr>
            <a:r>
              <a:rPr lang="fr-CA" dirty="0"/>
              <a:t>Tension</a:t>
            </a:r>
          </a:p>
        </p:txBody>
      </p:sp>
      <p:sp>
        <p:nvSpPr>
          <p:cNvPr id="29" name="TextBox 28">
            <a:extLst>
              <a:ext uri="{FF2B5EF4-FFF2-40B4-BE49-F238E27FC236}">
                <a16:creationId xmlns:a16="http://schemas.microsoft.com/office/drawing/2014/main" id="{41D58E4D-74BF-42EB-A515-94E13192C569}"/>
              </a:ext>
            </a:extLst>
          </p:cNvPr>
          <p:cNvSpPr txBox="1"/>
          <p:nvPr/>
        </p:nvSpPr>
        <p:spPr>
          <a:xfrm rot="16200000">
            <a:off x="4188128" y="2821500"/>
            <a:ext cx="1471823" cy="276999"/>
          </a:xfrm>
          <a:prstGeom prst="rect">
            <a:avLst/>
          </a:prstGeom>
          <a:noFill/>
        </p:spPr>
        <p:txBody>
          <a:bodyPr wrap="square" lIns="0" tIns="0" rIns="0" bIns="0">
            <a:noAutofit/>
          </a:bodyPr>
          <a:lstStyle/>
          <a:p>
            <a:pPr algn="l">
              <a:defRPr>
                <a:solidFill>
                  <a:schemeClr val="accent6"/>
                </a:solidFill>
              </a:defRPr>
            </a:pPr>
            <a:r>
              <a:rPr lang="fr-CA" dirty="0"/>
              <a:t>Productivité</a:t>
            </a:r>
          </a:p>
        </p:txBody>
      </p:sp>
      <p:sp>
        <p:nvSpPr>
          <p:cNvPr id="33" name="TextBox 32">
            <a:extLst>
              <a:ext uri="{FF2B5EF4-FFF2-40B4-BE49-F238E27FC236}">
                <a16:creationId xmlns:a16="http://schemas.microsoft.com/office/drawing/2014/main" id="{26EE768A-2115-48F8-95B6-ABEE29ACC6B7}"/>
              </a:ext>
            </a:extLst>
          </p:cNvPr>
          <p:cNvSpPr txBox="1"/>
          <p:nvPr/>
        </p:nvSpPr>
        <p:spPr>
          <a:xfrm>
            <a:off x="5340220" y="1406416"/>
            <a:ext cx="1955929" cy="392543"/>
          </a:xfrm>
          <a:prstGeom prst="rect">
            <a:avLst/>
          </a:prstGeom>
          <a:noFill/>
        </p:spPr>
        <p:txBody>
          <a:bodyPr wrap="square" lIns="0" tIns="0" rIns="0" bIns="0">
            <a:noAutofit/>
          </a:bodyPr>
          <a:lstStyle/>
          <a:p>
            <a:pPr>
              <a:lnSpc>
                <a:spcPct val="85000"/>
              </a:lnSpc>
              <a:defRPr sz="1500">
                <a:solidFill>
                  <a:schemeClr val="tx2"/>
                </a:solidFill>
              </a:defRPr>
            </a:pPr>
            <a:r>
              <a:rPr lang="fr-CA" dirty="0">
                <a:latin typeface="Arial Black" panose="020B0A04020102020204" pitchFamily="34" charset="0"/>
              </a:rPr>
              <a:t>Faible </a:t>
            </a:r>
            <a:r>
              <a:rPr lang="fr-CA" dirty="0">
                <a:latin typeface="+mj-lt"/>
              </a:rPr>
              <a:t>tension</a:t>
            </a:r>
            <a:br>
              <a:rPr lang="fr-CA" sz="1500" dirty="0">
                <a:solidFill>
                  <a:schemeClr val="tx2"/>
                </a:solidFill>
              </a:rPr>
            </a:br>
            <a:r>
              <a:rPr lang="fr-CA" b="1" dirty="0">
                <a:latin typeface="Arial Black" panose="020B0A04020102020204" pitchFamily="34" charset="0"/>
              </a:rPr>
              <a:t>Faible </a:t>
            </a:r>
            <a:r>
              <a:rPr lang="fr-CA" sz="1500" dirty="0">
                <a:solidFill>
                  <a:schemeClr val="tx2"/>
                </a:solidFill>
                <a:latin typeface="+mj-lt"/>
              </a:rPr>
              <a:t>productivité</a:t>
            </a:r>
          </a:p>
        </p:txBody>
      </p:sp>
      <p:sp>
        <p:nvSpPr>
          <p:cNvPr id="34" name="TextBox 33">
            <a:extLst>
              <a:ext uri="{FF2B5EF4-FFF2-40B4-BE49-F238E27FC236}">
                <a16:creationId xmlns:a16="http://schemas.microsoft.com/office/drawing/2014/main" id="{ABD1B941-22E6-41CB-BDE8-C1C1B8B1C244}"/>
              </a:ext>
            </a:extLst>
          </p:cNvPr>
          <p:cNvSpPr txBox="1"/>
          <p:nvPr/>
        </p:nvSpPr>
        <p:spPr>
          <a:xfrm>
            <a:off x="7001654" y="1417991"/>
            <a:ext cx="2194482" cy="392415"/>
          </a:xfrm>
          <a:prstGeom prst="rect">
            <a:avLst/>
          </a:prstGeom>
          <a:noFill/>
        </p:spPr>
        <p:txBody>
          <a:bodyPr wrap="square" lIns="0" tIns="0" rIns="0" bIns="0">
            <a:noAutofit/>
          </a:bodyPr>
          <a:lstStyle/>
          <a:p>
            <a:pPr algn="ctr">
              <a:lnSpc>
                <a:spcPct val="85000"/>
              </a:lnSpc>
              <a:defRPr sz="1500">
                <a:solidFill>
                  <a:schemeClr val="tx2"/>
                </a:solidFill>
              </a:defRPr>
            </a:pPr>
            <a:r>
              <a:rPr lang="fr-CA" sz="1500" dirty="0">
                <a:solidFill>
                  <a:schemeClr val="tx2"/>
                </a:solidFill>
                <a:latin typeface="+mj-lt"/>
              </a:rPr>
              <a:t>Tension et productivité </a:t>
            </a:r>
            <a:r>
              <a:rPr lang="fr-CA" dirty="0">
                <a:latin typeface="Arial Black" panose="020B0A04020102020204" pitchFamily="34" charset="0"/>
              </a:rPr>
              <a:t>appropriées</a:t>
            </a:r>
          </a:p>
        </p:txBody>
      </p:sp>
      <p:sp>
        <p:nvSpPr>
          <p:cNvPr id="35" name="TextBox 34">
            <a:extLst>
              <a:ext uri="{FF2B5EF4-FFF2-40B4-BE49-F238E27FC236}">
                <a16:creationId xmlns:a16="http://schemas.microsoft.com/office/drawing/2014/main" id="{36C59441-5C8A-4729-94B1-729933B50998}"/>
              </a:ext>
            </a:extLst>
          </p:cNvPr>
          <p:cNvSpPr txBox="1"/>
          <p:nvPr/>
        </p:nvSpPr>
        <p:spPr>
          <a:xfrm>
            <a:off x="9135253" y="1417991"/>
            <a:ext cx="1756267" cy="392543"/>
          </a:xfrm>
          <a:prstGeom prst="rect">
            <a:avLst/>
          </a:prstGeom>
          <a:noFill/>
        </p:spPr>
        <p:txBody>
          <a:bodyPr wrap="square" lIns="0" tIns="0" rIns="0" bIns="0">
            <a:noAutofit/>
          </a:bodyPr>
          <a:lstStyle/>
          <a:p>
            <a:pPr algn="r">
              <a:lnSpc>
                <a:spcPct val="85000"/>
              </a:lnSpc>
              <a:defRPr sz="1500">
                <a:solidFill>
                  <a:schemeClr val="tx2"/>
                </a:solidFill>
              </a:defRPr>
            </a:pPr>
            <a:r>
              <a:rPr lang="fr-CA" dirty="0">
                <a:latin typeface="Arial Black" panose="020B0A04020102020204" pitchFamily="34" charset="0"/>
              </a:rPr>
              <a:t>Grande </a:t>
            </a:r>
            <a:r>
              <a:rPr lang="fr-CA" sz="1500" dirty="0">
                <a:solidFill>
                  <a:schemeClr val="tx2"/>
                </a:solidFill>
                <a:latin typeface="+mj-lt"/>
              </a:rPr>
              <a:t>tension</a:t>
            </a:r>
            <a:br>
              <a:rPr lang="fr-CA" sz="1500" dirty="0">
                <a:solidFill>
                  <a:schemeClr val="tx2"/>
                </a:solidFill>
              </a:rPr>
            </a:br>
            <a:r>
              <a:rPr lang="fr-CA" dirty="0">
                <a:latin typeface="Arial Black" panose="020B0A04020102020204" pitchFamily="34" charset="0"/>
              </a:rPr>
              <a:t>Faible </a:t>
            </a:r>
            <a:r>
              <a:rPr lang="fr-CA" sz="1500" dirty="0">
                <a:solidFill>
                  <a:schemeClr val="tx2"/>
                </a:solidFill>
                <a:latin typeface="+mj-lt"/>
              </a:rPr>
              <a:t>productivité</a:t>
            </a:r>
          </a:p>
        </p:txBody>
      </p:sp>
    </p:spTree>
    <p:extLst>
      <p:ext uri="{BB962C8B-B14F-4D97-AF65-F5344CB8AC3E}">
        <p14:creationId xmlns:p14="http://schemas.microsoft.com/office/powerpoint/2010/main" val="383343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36753"/>
            <a:ext cx="7793037" cy="5715000"/>
          </a:xfrm>
        </p:spPr>
        <p:txBody>
          <a:bodyPr wrap="square">
            <a:noAutofit/>
          </a:bodyPr>
          <a:lstStyle/>
          <a:p>
            <a:r>
              <a:rPr lang="fr-CA" dirty="0"/>
              <a:t> </a:t>
            </a: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fr-CA" dirty="0">
                <a:solidFill>
                  <a:schemeClr val="tx1"/>
                </a:solidFill>
              </a:rPr>
              <a:t>Comportement exagéré utilisé pour réduire la tension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24</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1"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532570"/>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2990"/>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79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634826" y="1560865"/>
            <a:ext cx="2965128" cy="1151467"/>
          </a:xfrm>
          <a:prstGeom prst="callout1">
            <a:avLst>
              <a:gd name="adj1" fmla="val 25084"/>
              <a:gd name="adj2" fmla="val 5615"/>
              <a:gd name="adj3" fmla="val 25641"/>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Analytique</a:t>
            </a:r>
            <a:br>
              <a:rPr lang="fr-CA" dirty="0">
                <a:solidFill>
                  <a:schemeClr val="tx2"/>
                </a:solidFill>
                <a:latin typeface="Arial Black" panose="020B0A04020102020204" pitchFamily="34" charset="0"/>
              </a:rPr>
            </a:br>
            <a:endParaRPr lang="fr-CA" dirty="0">
              <a:solidFill>
                <a:schemeClr val="tx2"/>
              </a:solidFill>
              <a:latin typeface="Arial Black" panose="020B0A04020102020204" pitchFamily="34" charset="0"/>
            </a:endParaRPr>
          </a:p>
          <a:p>
            <a:pPr algn="r">
              <a:lnSpc>
                <a:spcPct val="85000"/>
              </a:lnSpc>
              <a:defRPr>
                <a:solidFill>
                  <a:schemeClr val="tx2"/>
                </a:solidFill>
              </a:defRPr>
            </a:pPr>
            <a:r>
              <a:rPr lang="fr-CA" dirty="0"/>
              <a:t>ÉVITE : Se retire pour réduire la tension personnelle.</a:t>
            </a:r>
          </a:p>
          <a:p>
            <a:pPr algn="r">
              <a:lnSpc>
                <a:spcPct val="85000"/>
              </a:lnSpc>
              <a:defRPr sz="1600">
                <a:solidFill>
                  <a:schemeClr val="tx2"/>
                </a:solidFill>
              </a:defRPr>
            </a:pPr>
            <a:r>
              <a:rPr lang="fr-CA" dirty="0"/>
              <a:t> </a:t>
            </a:r>
          </a:p>
          <a:p>
            <a:pPr>
              <a:lnSpc>
                <a:spcPct val="85000"/>
              </a:lnSpc>
            </a:pPr>
            <a:endParaRPr lang="fr-CA"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867275" y="3959646"/>
            <a:ext cx="2732679" cy="1151467"/>
          </a:xfrm>
          <a:prstGeom prst="callout1">
            <a:avLst>
              <a:gd name="adj1" fmla="val 25513"/>
              <a:gd name="adj2" fmla="val -2974"/>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Aimable</a:t>
            </a:r>
          </a:p>
          <a:p>
            <a:pPr algn="r">
              <a:lnSpc>
                <a:spcPct val="85000"/>
              </a:lnSpc>
            </a:pPr>
            <a:endParaRPr lang="fr-CA" sz="1600" dirty="0">
              <a:solidFill>
                <a:schemeClr val="tx2"/>
              </a:solidFill>
              <a:latin typeface="Arial Black" panose="020B0A04020102020204" pitchFamily="34" charset="0"/>
            </a:endParaRPr>
          </a:p>
          <a:p>
            <a:pPr algn="r">
              <a:lnSpc>
                <a:spcPct val="85000"/>
              </a:lnSpc>
              <a:defRPr>
                <a:solidFill>
                  <a:schemeClr val="tx2"/>
                </a:solidFill>
              </a:defRPr>
            </a:pPr>
            <a:r>
              <a:rPr lang="fr-CA" dirty="0"/>
              <a:t>ACQUIESCE : Consent pour réduire la tension personnelle.</a:t>
            </a:r>
          </a:p>
          <a:p>
            <a:pPr>
              <a:lnSpc>
                <a:spcPct val="85000"/>
              </a:lnSpc>
            </a:pPr>
            <a:endParaRPr lang="fr-CA"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4" y="1560865"/>
            <a:ext cx="3083365" cy="1151467"/>
          </a:xfrm>
          <a:prstGeom prst="callout1">
            <a:avLst>
              <a:gd name="adj1" fmla="val 25354"/>
              <a:gd name="adj2" fmla="val 390"/>
              <a:gd name="adj3" fmla="val 23841"/>
              <a:gd name="adj4" fmla="val 9492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Fonceur</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defRPr>
            </a:pPr>
            <a:r>
              <a:rPr lang="fr-CA" dirty="0"/>
              <a:t>AUTOCRATIQUE : Prendre les choses en main pour réduire la tension personnelle.</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959646"/>
            <a:ext cx="2834640" cy="1151467"/>
          </a:xfrm>
          <a:prstGeom prst="callout1">
            <a:avLst>
              <a:gd name="adj1" fmla="val 26000"/>
              <a:gd name="adj2" fmla="val 0"/>
              <a:gd name="adj3" fmla="val 25026"/>
              <a:gd name="adj4" fmla="val 10303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Expressif</a:t>
            </a:r>
          </a:p>
          <a:p>
            <a:pPr>
              <a:lnSpc>
                <a:spcPct val="85000"/>
              </a:lnSpc>
            </a:pPr>
            <a:endParaRPr lang="fr-CA" sz="1600" dirty="0">
              <a:solidFill>
                <a:schemeClr val="tx2"/>
              </a:solidFill>
              <a:latin typeface="Arial Black" panose="020B0A04020102020204" pitchFamily="34" charset="0"/>
            </a:endParaRPr>
          </a:p>
          <a:p>
            <a:pPr>
              <a:lnSpc>
                <a:spcPct val="85000"/>
              </a:lnSpc>
              <a:defRPr>
                <a:solidFill>
                  <a:schemeClr val="tx2"/>
                </a:solidFill>
              </a:defRPr>
            </a:pPr>
            <a:r>
              <a:rPr lang="fr-CA" dirty="0"/>
              <a:t>ATTAQUE : Confronte pour réduire la tension personnelle.</a:t>
            </a:r>
          </a:p>
        </p:txBody>
      </p:sp>
      <p:sp>
        <p:nvSpPr>
          <p:cNvPr id="2" name="Title 6">
            <a:extLst>
              <a:ext uri="{FF2B5EF4-FFF2-40B4-BE49-F238E27FC236}">
                <a16:creationId xmlns:a16="http://schemas.microsoft.com/office/drawing/2014/main" id="{E851C258-BC43-50C4-A313-74942BB03DC2}"/>
              </a:ext>
            </a:extLst>
          </p:cNvPr>
          <p:cNvSpPr txBox="1">
            <a:spLocks/>
          </p:cNvSpPr>
          <p:nvPr/>
        </p:nvSpPr>
        <p:spPr>
          <a:xfrm>
            <a:off x="390523" y="633399"/>
            <a:ext cx="3343277" cy="1995488"/>
          </a:xfrm>
          <a:prstGeom prst="rect">
            <a:avLst/>
          </a:prstGeom>
        </p:spPr>
        <p:txBody>
          <a:bodyPr vert="horz" wrap="square" lIns="0" tIns="0" rIns="0" bIns="0" anchor="b">
            <a:noAutofit/>
          </a:bodyPr>
          <a:lst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a:lstStyle>
          <a:p>
            <a:r>
              <a:rPr lang="fr-CA" dirty="0"/>
              <a:t>Comportement de sauvegarde</a:t>
            </a:r>
            <a:br>
              <a:rPr lang="fr-CA" dirty="0"/>
            </a:br>
            <a:endParaRPr lang="fr-CA" dirty="0"/>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633399"/>
            <a:ext cx="3343277" cy="1995488"/>
          </a:xfrm>
        </p:spPr>
        <p:txBody>
          <a:bodyPr wrap="square">
            <a:noAutofit/>
          </a:bodyPr>
          <a:lstStyle/>
          <a:p>
            <a:r>
              <a:rPr lang="fr-CA" dirty="0"/>
              <a:t>Gestion du comportement de sauvegarde</a:t>
            </a:r>
            <a:br>
              <a:rPr lang="fr-CA" dirty="0"/>
            </a:br>
            <a:endParaRPr lang="fr-CA"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CA"/>
              <a:t> </a:t>
            </a:r>
            <a:endParaRPr lang="fr-CA" dirty="0"/>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fr-CA" dirty="0">
                <a:solidFill>
                  <a:schemeClr val="tx1"/>
                </a:solidFill>
              </a:rPr>
              <a:t>Comportement exagéré utilisé pour réduire la tension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25</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0" y="406332"/>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425085"/>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90550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46598" y="2900479"/>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98762" y="1030410"/>
            <a:ext cx="3081528" cy="1151467"/>
          </a:xfrm>
          <a:prstGeom prst="callout1">
            <a:avLst>
              <a:gd name="adj1" fmla="val 26000"/>
              <a:gd name="adj2" fmla="val -283"/>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Analytique – évite </a:t>
            </a:r>
            <a:br>
              <a:rPr lang="fr-CA" dirty="0">
                <a:solidFill>
                  <a:schemeClr val="tx2"/>
                </a:solidFill>
                <a:latin typeface="Arial Black" panose="020B0A04020102020204" pitchFamily="34" charset="0"/>
              </a:rPr>
            </a:br>
            <a:endParaRPr lang="fr-CA" dirty="0">
              <a:solidFill>
                <a:schemeClr val="tx2"/>
              </a:solidFill>
              <a:latin typeface="Arial Black" panose="020B0A04020102020204" pitchFamily="34" charset="0"/>
            </a:endParaRPr>
          </a:p>
          <a:p>
            <a:pPr algn="r">
              <a:lnSpc>
                <a:spcPct val="85000"/>
              </a:lnSpc>
              <a:defRPr sz="1600">
                <a:solidFill>
                  <a:schemeClr val="tx2"/>
                </a:solidFill>
              </a:defRPr>
            </a:pPr>
            <a:r>
              <a:rPr lang="fr-CA" dirty="0"/>
              <a:t>Soulignez la valeur de leurs faits et de leur contribution et demandez-leur de comparer leurs informations avec vos exigences de manière objective et sans émotion.</a:t>
            </a:r>
          </a:p>
          <a:p>
            <a:pPr algn="r">
              <a:lnSpc>
                <a:spcPct val="85000"/>
              </a:lnSpc>
              <a:defRPr sz="1600">
                <a:solidFill>
                  <a:schemeClr val="tx2"/>
                </a:solidFill>
              </a:defRPr>
            </a:pPr>
            <a:r>
              <a:rPr lang="fr-CA" dirty="0"/>
              <a:t> </a:t>
            </a:r>
          </a:p>
          <a:p>
            <a:pPr>
              <a:lnSpc>
                <a:spcPct val="85000"/>
              </a:lnSpc>
            </a:pPr>
            <a:endParaRPr lang="fr-CA"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08724"/>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30598" y="3659191"/>
            <a:ext cx="3149692" cy="1151467"/>
          </a:xfrm>
          <a:prstGeom prst="callout1">
            <a:avLst>
              <a:gd name="adj1" fmla="val 26756"/>
              <a:gd name="adj2" fmla="val -282"/>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Aimable – acquiesce </a:t>
            </a:r>
          </a:p>
          <a:p>
            <a:pPr algn="r">
              <a:lnSpc>
                <a:spcPct val="85000"/>
              </a:lnSpc>
            </a:pPr>
            <a:endParaRPr lang="fr-CA" sz="1600" dirty="0">
              <a:solidFill>
                <a:schemeClr val="tx2"/>
              </a:solidFill>
              <a:latin typeface="Arial Black" panose="020B0A04020102020204" pitchFamily="34" charset="0"/>
            </a:endParaRPr>
          </a:p>
          <a:p>
            <a:pPr algn="r">
              <a:lnSpc>
                <a:spcPct val="85000"/>
              </a:lnSpc>
              <a:defRPr sz="1600">
                <a:solidFill>
                  <a:schemeClr val="tx2"/>
                </a:solidFill>
              </a:defRPr>
            </a:pPr>
            <a:r>
              <a:rPr lang="fr-CA" dirty="0"/>
              <a:t>Rassurez-les pour qu’ils se sentent en sécurité en </a:t>
            </a:r>
            <a:br>
              <a:rPr lang="fr-CA" dirty="0"/>
            </a:br>
            <a:r>
              <a:rPr lang="fr-CA" dirty="0"/>
              <a:t>s’impliquant à nouveau; encouragez-les à donner leur avis.</a:t>
            </a:r>
          </a:p>
          <a:p>
            <a:pPr>
              <a:lnSpc>
                <a:spcPct val="85000"/>
              </a:lnSpc>
            </a:pPr>
            <a:endParaRPr lang="fr-CA"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58547" y="1030410"/>
            <a:ext cx="3242930" cy="1151467"/>
          </a:xfrm>
          <a:prstGeom prst="callout1">
            <a:avLst>
              <a:gd name="adj1" fmla="val 26000"/>
              <a:gd name="adj2" fmla="val 0"/>
              <a:gd name="adj3" fmla="val 26000"/>
              <a:gd name="adj4" fmla="val 10028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Fonceur – autocratique </a:t>
            </a:r>
          </a:p>
          <a:p>
            <a:pPr>
              <a:lnSpc>
                <a:spcPct val="85000"/>
              </a:lnSpc>
            </a:pPr>
            <a:endParaRPr lang="fr-CA" dirty="0">
              <a:solidFill>
                <a:schemeClr val="tx2"/>
              </a:solidFill>
              <a:latin typeface="Arial Black" panose="020B0A04020102020204" pitchFamily="34" charset="0"/>
            </a:endParaRPr>
          </a:p>
          <a:p>
            <a:pPr>
              <a:lnSpc>
                <a:spcPct val="85000"/>
              </a:lnSpc>
              <a:defRPr sz="1600">
                <a:solidFill>
                  <a:schemeClr val="tx2"/>
                </a:solidFill>
              </a:defRPr>
            </a:pPr>
            <a:r>
              <a:rPr lang="fr-CA" dirty="0"/>
              <a:t>Déclarez fermement votre engagement envers les objectifs et montrez comment vous pouvez les aider à atteindre les résultats qu’ils se sont engagés à atteindre.</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58547" y="3659191"/>
            <a:ext cx="3242930" cy="1151467"/>
          </a:xfrm>
          <a:prstGeom prst="callout1">
            <a:avLst>
              <a:gd name="adj1" fmla="val 26000"/>
              <a:gd name="adj2" fmla="val 0"/>
              <a:gd name="adj3" fmla="val 26000"/>
              <a:gd name="adj4" fmla="val 10056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Expressif – attaques </a:t>
            </a:r>
          </a:p>
          <a:p>
            <a:pPr>
              <a:lnSpc>
                <a:spcPct val="85000"/>
              </a:lnSpc>
            </a:pPr>
            <a:endParaRPr lang="fr-CA" sz="1600" dirty="0">
              <a:solidFill>
                <a:schemeClr val="tx2"/>
              </a:solidFill>
              <a:latin typeface="Arial Black" panose="020B0A04020102020204" pitchFamily="34" charset="0"/>
            </a:endParaRPr>
          </a:p>
          <a:p>
            <a:pPr>
              <a:lnSpc>
                <a:spcPct val="85000"/>
              </a:lnSpc>
              <a:defRPr sz="1600">
                <a:solidFill>
                  <a:schemeClr val="tx2"/>
                </a:solidFill>
              </a:defRPr>
            </a:pPr>
            <a:r>
              <a:rPr lang="fr-CA" dirty="0"/>
              <a:t>Permettez-leur de « se défouler » et reconnaissez leurs contributions, tout en orientant la conversation vers des actions qui leur seront bénéfiques, à eux et à l’équipe.</a:t>
            </a:r>
          </a:p>
        </p:txBody>
      </p:sp>
    </p:spTree>
    <p:extLst>
      <p:ext uri="{BB962C8B-B14F-4D97-AF65-F5344CB8AC3E}">
        <p14:creationId xmlns:p14="http://schemas.microsoft.com/office/powerpoint/2010/main" val="1595456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06399" y="228600"/>
            <a:ext cx="3671889" cy="1995488"/>
          </a:xfrm>
        </p:spPr>
        <p:txBody>
          <a:bodyPr wrap="square">
            <a:noAutofit/>
          </a:bodyPr>
          <a:lstStyle/>
          <a:p>
            <a:r>
              <a:rPr lang="fr-CA"/>
              <a:t>Relations potentiellement toxiques</a:t>
            </a:r>
            <a:br>
              <a:rPr lang="fr-CA"/>
            </a:br>
            <a:endParaRPr lang="fr-CA"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CA"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26</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691435" y="5441673"/>
            <a:ext cx="278975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714875" y="1352344"/>
            <a:ext cx="309734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Analytique</a:t>
            </a:r>
            <a:br>
              <a:rPr lang="fr-CA" dirty="0">
                <a:solidFill>
                  <a:schemeClr val="tx2"/>
                </a:solidFill>
                <a:latin typeface="Arial Black" panose="020B0A04020102020204" pitchFamily="34" charset="0"/>
              </a:rPr>
            </a:br>
            <a:endParaRPr lang="fr-CA" dirty="0">
              <a:solidFill>
                <a:schemeClr val="tx2"/>
              </a:solidFill>
              <a:latin typeface="Arial Black" panose="020B0A04020102020204" pitchFamily="34" charset="0"/>
            </a:endParaRPr>
          </a:p>
          <a:p>
            <a:pPr algn="r">
              <a:lnSpc>
                <a:spcPct val="85000"/>
              </a:lnSpc>
              <a:defRPr>
                <a:solidFill>
                  <a:schemeClr val="tx2"/>
                </a:solidFill>
              </a:defRPr>
            </a:pPr>
            <a:r>
              <a:rPr lang="fr-CA" dirty="0"/>
              <a:t>Plus lent</a:t>
            </a:r>
          </a:p>
          <a:p>
            <a:pPr algn="r">
              <a:lnSpc>
                <a:spcPct val="85000"/>
              </a:lnSpc>
              <a:defRPr>
                <a:solidFill>
                  <a:schemeClr val="tx2"/>
                </a:solidFill>
              </a:defRPr>
            </a:pPr>
            <a:r>
              <a:rPr lang="fr-CA" dirty="0"/>
              <a:t>Axé sur le détail</a:t>
            </a:r>
          </a:p>
          <a:p>
            <a:pPr algn="r">
              <a:lnSpc>
                <a:spcPct val="85000"/>
              </a:lnSpc>
              <a:defRPr>
                <a:solidFill>
                  <a:schemeClr val="tx2"/>
                </a:solidFill>
              </a:defRPr>
            </a:pPr>
            <a:r>
              <a:rPr lang="fr-CA" dirty="0"/>
              <a:t>Approche sérieuse et formelle</a:t>
            </a:r>
          </a:p>
          <a:p>
            <a:pPr algn="r">
              <a:lnSpc>
                <a:spcPct val="85000"/>
              </a:lnSpc>
              <a:defRPr sz="1600">
                <a:solidFill>
                  <a:schemeClr val="tx2"/>
                </a:solidFill>
              </a:defRPr>
            </a:pPr>
            <a:r>
              <a:rPr lang="fr-CA" dirty="0"/>
              <a:t> </a:t>
            </a:r>
          </a:p>
          <a:p>
            <a:pPr>
              <a:lnSpc>
                <a:spcPct val="85000"/>
              </a:lnSpc>
            </a:pPr>
            <a:endParaRPr lang="fr-CA"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14875" y="3598822"/>
            <a:ext cx="309734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Aimable</a:t>
            </a:r>
          </a:p>
          <a:p>
            <a:pPr algn="r">
              <a:lnSpc>
                <a:spcPct val="85000"/>
              </a:lnSpc>
            </a:pPr>
            <a:endParaRPr lang="fr-CA" dirty="0">
              <a:solidFill>
                <a:schemeClr val="tx2"/>
              </a:solidFill>
              <a:latin typeface="Arial Black" panose="020B0A04020102020204" pitchFamily="34" charset="0"/>
            </a:endParaRPr>
          </a:p>
          <a:p>
            <a:pPr algn="r">
              <a:lnSpc>
                <a:spcPct val="85000"/>
              </a:lnSpc>
              <a:defRPr>
                <a:solidFill>
                  <a:schemeClr val="tx2"/>
                </a:solidFill>
              </a:defRPr>
            </a:pPr>
            <a:r>
              <a:rPr lang="fr-CA" dirty="0"/>
              <a:t>Plus lent</a:t>
            </a:r>
          </a:p>
          <a:p>
            <a:pPr algn="r">
              <a:lnSpc>
                <a:spcPct val="85000"/>
              </a:lnSpc>
              <a:defRPr>
                <a:solidFill>
                  <a:schemeClr val="tx2"/>
                </a:solidFill>
              </a:defRPr>
            </a:pPr>
            <a:r>
              <a:rPr lang="fr-CA" dirty="0"/>
              <a:t>Axé sur les relations</a:t>
            </a:r>
          </a:p>
          <a:p>
            <a:pPr algn="r">
              <a:lnSpc>
                <a:spcPct val="85000"/>
              </a:lnSpc>
              <a:defRPr>
                <a:solidFill>
                  <a:schemeClr val="tx2"/>
                </a:solidFill>
              </a:defRPr>
            </a:pPr>
            <a:r>
              <a:rPr lang="fr-CA" dirty="0"/>
              <a:t>Approche décontractée et informelle</a:t>
            </a:r>
          </a:p>
          <a:p>
            <a:pPr>
              <a:lnSpc>
                <a:spcPct val="85000"/>
              </a:lnSpc>
            </a:pPr>
            <a:endParaRPr lang="fr-CA"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309734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Fonceur</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defRPr>
            </a:pPr>
            <a:r>
              <a:rPr lang="fr-CA" dirty="0"/>
              <a:t>Plus rapide</a:t>
            </a:r>
          </a:p>
          <a:p>
            <a:pPr>
              <a:lnSpc>
                <a:spcPct val="85000"/>
              </a:lnSpc>
              <a:defRPr>
                <a:solidFill>
                  <a:schemeClr val="tx2"/>
                </a:solidFill>
              </a:defRPr>
            </a:pPr>
            <a:r>
              <a:rPr lang="fr-CA" dirty="0"/>
              <a:t>Axsé sur l’objectif</a:t>
            </a:r>
          </a:p>
          <a:p>
            <a:pPr>
              <a:lnSpc>
                <a:spcPct val="85000"/>
              </a:lnSpc>
              <a:defRPr>
                <a:solidFill>
                  <a:schemeClr val="tx2"/>
                </a:solidFill>
              </a:defRPr>
            </a:pPr>
            <a:r>
              <a:rPr lang="fr-CA" dirty="0"/>
              <a:t>Approche sérieuse et formelle</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598822"/>
            <a:ext cx="27118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Expressif</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defRPr>
            </a:pPr>
            <a:r>
              <a:rPr lang="fr-CA" dirty="0"/>
              <a:t>Plus rapide</a:t>
            </a:r>
          </a:p>
          <a:p>
            <a:pPr>
              <a:lnSpc>
                <a:spcPct val="85000"/>
              </a:lnSpc>
              <a:defRPr>
                <a:solidFill>
                  <a:schemeClr val="tx2"/>
                </a:solidFill>
              </a:defRPr>
            </a:pPr>
            <a:r>
              <a:rPr lang="fr-CA" dirty="0"/>
              <a:t>Axsé sur les généralités</a:t>
            </a:r>
          </a:p>
          <a:p>
            <a:pPr>
              <a:lnSpc>
                <a:spcPct val="85000"/>
              </a:lnSpc>
              <a:defRPr>
                <a:solidFill>
                  <a:schemeClr val="tx2"/>
                </a:solidFill>
              </a:defRPr>
            </a:pPr>
            <a:r>
              <a:rPr lang="fr-CA" dirty="0"/>
              <a:t>Approche décontractée et informelle</a:t>
            </a:r>
          </a:p>
        </p:txBody>
      </p:sp>
    </p:spTree>
    <p:extLst>
      <p:ext uri="{BB962C8B-B14F-4D97-AF65-F5344CB8AC3E}">
        <p14:creationId xmlns:p14="http://schemas.microsoft.com/office/powerpoint/2010/main" val="111702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fr-CA" dirty="0">
                <a:solidFill>
                  <a:srgbClr val="146899"/>
                </a:solidFill>
              </a:rPr>
              <a:t>Rappels clés</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312127"/>
            <a:ext cx="6019800" cy="3131684"/>
          </a:xfrm>
        </p:spPr>
        <p:txBody>
          <a:bodyPr wrap="square">
            <a:noAutofit/>
          </a:bodyPr>
          <a:lstStyle/>
          <a:p>
            <a:pPr>
              <a:spcBef>
                <a:spcPct val="0"/>
              </a:spcBef>
              <a:spcAft>
                <a:spcPts val="1200"/>
              </a:spcAft>
            </a:pPr>
            <a:endParaRPr lang="fr-CA" sz="2400" dirty="0">
              <a:ea typeface="ヒラギノ角ゴ Pro W3" panose="020B0300000000000000" pitchFamily="6" charset="-128"/>
            </a:endParaRP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fr-CA" dirty="0"/>
              <a:t>Il n’y a pas de « meilleur » Style.</a:t>
            </a:r>
          </a:p>
          <a:p>
            <a:pPr>
              <a:spcBef>
                <a:spcPct val="0"/>
              </a:spcBef>
              <a:spcAft>
                <a:spcPts val="1200"/>
              </a:spcAft>
              <a:defRPr sz="2400">
                <a:ea typeface="ヒラギノ角ゴ Pro W3" panose="020B0300000000000000" pitchFamily="6" charset="-128"/>
              </a:defRPr>
            </a:pPr>
            <a:r>
              <a:rPr lang="fr-CA" dirty="0"/>
              <a:t>Le Style </a:t>
            </a:r>
            <a:r>
              <a:rPr lang="fr-CA" dirty="0">
                <a:cs typeface="Times New Roman" panose="02020603050405020304" pitchFamily="18" charset="0"/>
              </a:rPr>
              <a:t>n’est pas la personnalité.</a:t>
            </a:r>
          </a:p>
          <a:p>
            <a:pPr>
              <a:spcBef>
                <a:spcPct val="0"/>
              </a:spcBef>
              <a:spcAft>
                <a:spcPts val="1200"/>
              </a:spcAft>
              <a:defRPr sz="2400">
                <a:ea typeface="ヒラギノ角ゴ Pro W3" pitchFamily="4" charset="-128"/>
                <a:cs typeface="ヒラギノ角ゴ Pro W3" pitchFamily="4" charset="-128"/>
              </a:defRPr>
            </a:pPr>
            <a:r>
              <a:rPr lang="fr-CA" dirty="0"/>
              <a:t>Votre Style est un thème dans votre comportement.</a:t>
            </a: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fr-CA" dirty="0"/>
              <a:t>Votre Style a des actions de croissance. </a:t>
            </a:r>
          </a:p>
          <a:p>
            <a:pPr>
              <a:spcBef>
                <a:spcPct val="0"/>
              </a:spcBef>
              <a:spcAft>
                <a:spcPts val="1200"/>
              </a:spcAft>
              <a:defRPr sz="2400">
                <a:ea typeface="ヒラギノ角ゴ Pro W3" pitchFamily="4" charset="-128"/>
                <a:cs typeface="ヒラギノ角ゴ Pro W3" pitchFamily="4" charset="-128"/>
              </a:defRPr>
            </a:pPr>
            <a:r>
              <a:rPr lang="fr-CA" dirty="0"/>
              <a:t>Votre défi : Prenez l’initiative d’établir et de construire des relations efficaces avec vos clients.</a:t>
            </a:r>
          </a:p>
          <a:p>
            <a:pPr>
              <a:spcBef>
                <a:spcPct val="0"/>
              </a:spcBef>
              <a:spcAft>
                <a:spcPts val="1200"/>
              </a:spcAft>
            </a:pPr>
            <a:endParaRPr lang="fr-CA" sz="2400" dirty="0">
              <a:ea typeface="ヒラギノ角ゴ Pro W3" panose="020B0300000000000000" pitchFamily="6"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fr-CA" smtClean="0"/>
              <a:t>27</a:t>
            </a:fld>
            <a:endParaRPr lang="fr-CA"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Tree>
    <p:extLst>
      <p:ext uri="{BB962C8B-B14F-4D97-AF65-F5344CB8AC3E}">
        <p14:creationId xmlns:p14="http://schemas.microsoft.com/office/powerpoint/2010/main" val="218520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fr-CA" dirty="0">
                <a:solidFill>
                  <a:srgbClr val="146899"/>
                </a:solidFill>
              </a:rPr>
              <a:t>Souplesse</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fr-CA" smtClean="0"/>
              <a:t>28</a:t>
            </a:fld>
            <a:endParaRPr lang="fr-CA"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fr-CA" dirty="0"/>
              <a:t>Souplesse est la façon dont vous vous adaptez aux besoins du Style des autres</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fr-CA" smtClean="0"/>
              <a:t>29</a:t>
            </a:fld>
            <a:endParaRPr lang="fr-CA"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187321"/>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fr-CA" smtClean="0"/>
              <a:t>3</a:t>
            </a:fld>
            <a:endParaRPr lang="fr-CA" dirty="0"/>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7" name="TextBox 6">
            <a:extLst>
              <a:ext uri="{FF2B5EF4-FFF2-40B4-BE49-F238E27FC236}">
                <a16:creationId xmlns:a16="http://schemas.microsoft.com/office/drawing/2014/main" id="{7BCC432B-8C73-0B49-97F3-DD72A068B0C6}"/>
              </a:ext>
            </a:extLst>
          </p:cNvPr>
          <p:cNvSpPr txBox="1"/>
          <p:nvPr/>
        </p:nvSpPr>
        <p:spPr>
          <a:xfrm>
            <a:off x="1573084" y="1788526"/>
            <a:ext cx="5628814"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fr-CA" dirty="0"/>
              <a:t>STYLE SOCIAL et Souplesse</a:t>
            </a:r>
          </a:p>
        </p:txBody>
      </p:sp>
      <p:sp>
        <p:nvSpPr>
          <p:cNvPr id="8" name="TextBox 7">
            <a:extLst>
              <a:ext uri="{FF2B5EF4-FFF2-40B4-BE49-F238E27FC236}">
                <a16:creationId xmlns:a16="http://schemas.microsoft.com/office/drawing/2014/main" id="{3C7B7E98-95E6-E540-9858-A905C27BB582}"/>
              </a:ext>
            </a:extLst>
          </p:cNvPr>
          <p:cNvSpPr txBox="1"/>
          <p:nvPr/>
        </p:nvSpPr>
        <p:spPr>
          <a:xfrm>
            <a:off x="1208531" y="2269596"/>
            <a:ext cx="635792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fr-CA" dirty="0"/>
              <a:t>UN ÉLÉMENT CLÉ DU RENDEMENT DES VENTES</a:t>
            </a:r>
          </a:p>
        </p:txBody>
      </p:sp>
      <p:sp>
        <p:nvSpPr>
          <p:cNvPr id="9" name="TextBox 8">
            <a:extLst>
              <a:ext uri="{FF2B5EF4-FFF2-40B4-BE49-F238E27FC236}">
                <a16:creationId xmlns:a16="http://schemas.microsoft.com/office/drawing/2014/main" id="{5C5E9D39-6170-D14A-AB3E-2C9753D3B08E}"/>
              </a:ext>
            </a:extLst>
          </p:cNvPr>
          <p:cNvSpPr txBox="1"/>
          <p:nvPr/>
        </p:nvSpPr>
        <p:spPr>
          <a:xfrm>
            <a:off x="1326593" y="2681606"/>
            <a:ext cx="6055825" cy="184666"/>
          </a:xfrm>
          <a:prstGeom prst="rect">
            <a:avLst/>
          </a:prstGeom>
          <a:noFill/>
        </p:spPr>
        <p:txBody>
          <a:bodyPr wrap="square" lIns="0" tIns="0" rIns="0" bIns="0">
            <a:noAutofit/>
          </a:bodyPr>
          <a:lstStyle/>
          <a:p>
            <a:pP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À la suite de la formation sur  STYLE SOCIAL et Souplesse, les professionnels des ventes signalent que : </a:t>
            </a:r>
            <a:endParaRPr lang="fr-CA"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637061" y="336368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CA"/>
              <a:t>92 %</a:t>
            </a:r>
            <a:endParaRPr lang="fr-CA"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781260" y="3369060"/>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CA"/>
              <a:t>87 %</a:t>
            </a:r>
            <a:endParaRPr lang="fr-CA"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925459" y="335784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CA"/>
              <a:t>58 %</a:t>
            </a:r>
            <a:endParaRPr lang="fr-CA"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208531" y="4626408"/>
            <a:ext cx="1915264"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RELATIONS POSITIVES AVEC LES CLIENTS</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217548" y="4623304"/>
            <a:ext cx="2133943"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INFLUENCER OU PERSUADER LES CLIENTS</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340007" y="4434012"/>
            <a:ext cx="2168418"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CONCLU DES VENTES QU’ILS N’AURAIENT PEUT-ÊTRE PAS CONCLUES AUTREMENT</a:t>
            </a:r>
          </a:p>
        </p:txBody>
      </p:sp>
      <p:sp>
        <p:nvSpPr>
          <p:cNvPr id="16" name="TextBox 15">
            <a:extLst>
              <a:ext uri="{FF2B5EF4-FFF2-40B4-BE49-F238E27FC236}">
                <a16:creationId xmlns:a16="http://schemas.microsoft.com/office/drawing/2014/main" id="{B7EC42AF-7E78-3648-B7A9-D6D8AD08C2BE}"/>
              </a:ext>
            </a:extLst>
          </p:cNvPr>
          <p:cNvSpPr txBox="1"/>
          <p:nvPr/>
        </p:nvSpPr>
        <p:spPr>
          <a:xfrm>
            <a:off x="1816526" y="5531643"/>
            <a:ext cx="4990674" cy="184666"/>
          </a:xfrm>
          <a:prstGeom prst="rect">
            <a:avLst/>
          </a:prstGeom>
          <a:noFill/>
        </p:spPr>
        <p:txBody>
          <a:bodyPr wrap="square" lIns="0" tIns="0" rIns="0" bIns="0">
            <a:noAutofit/>
          </a:bodyPr>
          <a:lstStyle/>
          <a:p>
            <a:pP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Plus la Souplesse augmente, plus le rendement au travail augmente.</a:t>
            </a:r>
            <a:endParaRPr lang="fr-CA"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559402" y="3917560"/>
            <a:ext cx="1213522"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ont développé plus de</a:t>
            </a:r>
            <a:endParaRPr lang="fr-CA"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624984" y="3918086"/>
            <a:ext cx="131907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ont augmenté leur capacité à</a:t>
            </a:r>
            <a:endParaRPr lang="fr-CA"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844456" y="3917560"/>
            <a:ext cx="121196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ont déclaré qu’ils ont</a:t>
            </a:r>
            <a:endParaRPr lang="fr-CA"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fr-CA" dirty="0"/>
              <a:t>Souplesse</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fr-CA" smtClean="0"/>
              <a:t>30</a:t>
            </a:fld>
            <a:endParaRPr lang="fr-CA"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a:t>© The TRACOM Corporation. Tous droits réservés.</a:t>
            </a:r>
            <a:endParaRPr lang="fr-CA" dirty="0"/>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fr-CA" dirty="0"/>
              <a:t>Une mesure de votre cohérence à vous adapter aux besoins du Style des autres</a:t>
            </a:r>
          </a:p>
        </p:txBody>
      </p:sp>
      <p:grpSp>
        <p:nvGrpSpPr>
          <p:cNvPr id="8" name="Group 7">
            <a:extLst>
              <a:ext uri="{FF2B5EF4-FFF2-40B4-BE49-F238E27FC236}">
                <a16:creationId xmlns:a16="http://schemas.microsoft.com/office/drawing/2014/main" id="{FC6731F4-F1F1-46C8-B223-B7DBFA45EA68}"/>
              </a:ext>
            </a:extLst>
          </p:cNvPr>
          <p:cNvGrpSpPr/>
          <p:nvPr/>
        </p:nvGrpSpPr>
        <p:grpSpPr>
          <a:xfrm>
            <a:off x="390526" y="4303587"/>
            <a:ext cx="11593766" cy="387216"/>
            <a:chOff x="2198688" y="4517637"/>
            <a:chExt cx="7632700" cy="924698"/>
          </a:xfrm>
          <a:solidFill>
            <a:srgbClr val="E9ECEF"/>
          </a:solidFill>
        </p:grpSpPr>
        <p:sp>
          <p:nvSpPr>
            <p:cNvPr id="11" name="Rectangle 10">
              <a:extLst>
                <a:ext uri="{FF2B5EF4-FFF2-40B4-BE49-F238E27FC236}">
                  <a16:creationId xmlns:a16="http://schemas.microsoft.com/office/drawing/2014/main" id="{6D25B86E-CAE4-43C1-874A-425ABE714BF0}"/>
                </a:ext>
              </a:extLst>
            </p:cNvPr>
            <p:cNvSpPr/>
            <p:nvPr/>
          </p:nvSpPr>
          <p:spPr bwMode="gray">
            <a:xfrm>
              <a:off x="4802188" y="4517638"/>
              <a:ext cx="2463800" cy="92469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fr-CA"/>
                <a:t>Moyenne</a:t>
              </a:r>
              <a:endParaRPr lang="fr-CA" dirty="0"/>
            </a:p>
          </p:txBody>
        </p:sp>
        <p:sp>
          <p:nvSpPr>
            <p:cNvPr id="12" name="Arrow: Pentagon 11">
              <a:extLst>
                <a:ext uri="{FF2B5EF4-FFF2-40B4-BE49-F238E27FC236}">
                  <a16:creationId xmlns:a16="http://schemas.microsoft.com/office/drawing/2014/main" id="{0ECD8368-9918-4312-AD21-0462DE56990A}"/>
                </a:ext>
              </a:extLst>
            </p:cNvPr>
            <p:cNvSpPr/>
            <p:nvPr/>
          </p:nvSpPr>
          <p:spPr bwMode="gray">
            <a:xfrm>
              <a:off x="7367588" y="4517638"/>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fr-CA"/>
                <a:t>Grande</a:t>
              </a:r>
              <a:endParaRPr lang="fr-CA" dirty="0"/>
            </a:p>
          </p:txBody>
        </p:sp>
        <p:sp>
          <p:nvSpPr>
            <p:cNvPr id="13" name="Arrow: Pentagon 12">
              <a:extLst>
                <a:ext uri="{FF2B5EF4-FFF2-40B4-BE49-F238E27FC236}">
                  <a16:creationId xmlns:a16="http://schemas.microsoft.com/office/drawing/2014/main" id="{486F6D87-EA72-43BE-B328-D22EB9D5D62C}"/>
                </a:ext>
              </a:extLst>
            </p:cNvPr>
            <p:cNvSpPr/>
            <p:nvPr/>
          </p:nvSpPr>
          <p:spPr bwMode="gray">
            <a:xfrm flipH="1">
              <a:off x="2198688" y="4517637"/>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fr-CA"/>
                <a:t>Faible</a:t>
              </a:r>
              <a:endParaRPr lang="fr-CA" dirty="0"/>
            </a:p>
          </p:txBody>
        </p:sp>
      </p:gr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2158599404"/>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Non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Assez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Habituellement 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Très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2562614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6" y="228600"/>
            <a:ext cx="3557586" cy="1995488"/>
          </a:xfrm>
        </p:spPr>
        <p:txBody>
          <a:bodyPr wrap="square"/>
          <a:lstStyle/>
          <a:p>
            <a:r>
              <a:rPr lang="fr-CA" dirty="0"/>
              <a:t>Quatre sources de Souplesse</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fr-CA"/>
              <a:t> </a:t>
            </a:r>
            <a:endParaRPr lang="fr-CA"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fr-CA" smtClean="0"/>
              <a:t>31</a:t>
            </a:fld>
            <a:endParaRPr lang="fr-CA"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CA" dirty="0"/>
                <a:t>Image</a:t>
              </a: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CA" dirty="0"/>
                <a:t>La Présentation</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CA" dirty="0"/>
                <a:t>La Compétence</a:t>
              </a: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CA" dirty="0"/>
                <a:t>La Rétroaction</a:t>
              </a: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674643" y="549276"/>
              <a:ext cx="2809876"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fr-CA" dirty="0"/>
                <a:t>L’utilisation appropriée</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fr-CA"/>
                <a:t>mène à</a:t>
              </a:r>
              <a:endParaRPr lang="fr-CA" dirty="0"/>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CA" dirty="0"/>
                <a:t>une plus </a:t>
              </a:r>
              <a:r>
                <a:rPr lang="fr-CA" dirty="0" err="1"/>
                <a:t>grandeSouplesse</a:t>
              </a:r>
              <a:endParaRPr lang="fr-CA" dirty="0"/>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cxnSpLocks/>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fr-CA" dirty="0"/>
              <a:t>Profil d’auto-perception Souplesse en ligne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CA" smtClean="0"/>
              <a:t>32</a:t>
            </a:fld>
            <a:endParaRPr lang="fr-CA"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fr-CA" dirty="0"/>
              <a:t>Souplesse globale</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3605485288"/>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Non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Assez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Habituellement 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Très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t>AUTRES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rPr dirty="0"/>
                        <a:t>SOI-MÊME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fr-CA" smtClean="0"/>
              <a:t>33</a:t>
            </a:fld>
            <a:endParaRPr lang="fr-CA"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fr-CA"/>
              <a:t>© The TRACOM Corporation. Tous droits réservés.</a:t>
            </a:r>
            <a:endParaRPr lang="fr-CA" dirty="0"/>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fr-CA" dirty="0"/>
              <a:t>Votre cohérence à montrer de Souplesse</a:t>
            </a:r>
          </a:p>
        </p:txBody>
      </p:sp>
      <p:sp>
        <p:nvSpPr>
          <p:cNvPr id="3" name="TextBox 2">
            <a:extLst>
              <a:ext uri="{FF2B5EF4-FFF2-40B4-BE49-F238E27FC236}">
                <a16:creationId xmlns:a16="http://schemas.microsoft.com/office/drawing/2014/main" id="{A044E723-E949-43D1-A202-B7CADD1E9E02}"/>
              </a:ext>
            </a:extLst>
          </p:cNvPr>
          <p:cNvSpPr txBox="1"/>
          <p:nvPr/>
        </p:nvSpPr>
        <p:spPr>
          <a:xfrm>
            <a:off x="3889612" y="3588601"/>
            <a:ext cx="1446663" cy="365760"/>
          </a:xfrm>
          <a:prstGeom prst="rect">
            <a:avLst/>
          </a:prstGeom>
          <a:solidFill>
            <a:schemeClr val="bg1"/>
          </a:solidFill>
        </p:spPr>
        <p:txBody>
          <a:bodyPr wrap="square" lIns="0" tIns="0" rIns="0" bIns="0">
            <a:spAutoFit/>
          </a:bodyPr>
          <a:lstStyle/>
          <a:p>
            <a:pPr algn="l"/>
            <a:endParaRPr lang="fr-CA" dirty="0"/>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fr-CA" dirty="0"/>
              <a:t>La signification des positions de Souplesse</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fr-CA" smtClean="0"/>
              <a:t>34</a:t>
            </a:fld>
            <a:endParaRPr lang="fr-CA"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a:t>© The TRACOM Corporation. Tous droits réservés.</a:t>
            </a:r>
            <a:endParaRPr lang="fr-CA" dirty="0"/>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2089651127"/>
              </p:ext>
            </p:extLst>
          </p:nvPr>
        </p:nvGraphicFramePr>
        <p:xfrm>
          <a:off x="390524" y="2316163"/>
          <a:ext cx="11572877" cy="2282821"/>
        </p:xfrm>
        <a:graphic>
          <a:graphicData uri="http://schemas.openxmlformats.org/drawingml/2006/table">
            <a:tbl>
              <a:tblPr firstRow="1" bandRow="1">
                <a:tableStyleId>{5940675A-B579-460E-94D1-54222C63F5DA}</a:tableStyleId>
              </a:tblPr>
              <a:tblGrid>
                <a:gridCol w="4943476">
                  <a:extLst>
                    <a:ext uri="{9D8B030D-6E8A-4147-A177-3AD203B41FA5}">
                      <a16:colId xmlns:a16="http://schemas.microsoft.com/office/drawing/2014/main" val="1415867602"/>
                    </a:ext>
                  </a:extLst>
                </a:gridCol>
                <a:gridCol w="1219200">
                  <a:extLst>
                    <a:ext uri="{9D8B030D-6E8A-4147-A177-3AD203B41FA5}">
                      <a16:colId xmlns:a16="http://schemas.microsoft.com/office/drawing/2014/main" val="2660913467"/>
                    </a:ext>
                  </a:extLst>
                </a:gridCol>
                <a:gridCol w="1104900">
                  <a:extLst>
                    <a:ext uri="{9D8B030D-6E8A-4147-A177-3AD203B41FA5}">
                      <a16:colId xmlns:a16="http://schemas.microsoft.com/office/drawing/2014/main" val="2938964314"/>
                    </a:ext>
                  </a:extLst>
                </a:gridCol>
                <a:gridCol w="1993900">
                  <a:extLst>
                    <a:ext uri="{9D8B030D-6E8A-4147-A177-3AD203B41FA5}">
                      <a16:colId xmlns:a16="http://schemas.microsoft.com/office/drawing/2014/main" val="3464690936"/>
                    </a:ext>
                  </a:extLst>
                </a:gridCol>
                <a:gridCol w="1066800">
                  <a:extLst>
                    <a:ext uri="{9D8B030D-6E8A-4147-A177-3AD203B41FA5}">
                      <a16:colId xmlns:a16="http://schemas.microsoft.com/office/drawing/2014/main" val="2686975815"/>
                    </a:ext>
                  </a:extLst>
                </a:gridCol>
                <a:gridCol w="1244601">
                  <a:extLst>
                    <a:ext uri="{9D8B030D-6E8A-4147-A177-3AD203B41FA5}">
                      <a16:colId xmlns:a16="http://schemas.microsoft.com/office/drawing/2014/main" val="4076717982"/>
                    </a:ext>
                  </a:extLst>
                </a:gridCol>
              </a:tblGrid>
              <a:tr h="359455">
                <a:tc>
                  <a:txBody>
                    <a:bodyPr/>
                    <a:lstStyle/>
                    <a:p>
                      <a:endParaRPr sz="1400" baseline="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Fortement en désaccord</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En désaccord</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Partiellement d’accord</a:t>
                      </a:r>
                      <a:br>
                        <a:rPr lang="en-US" sz="1400" baseline="0" dirty="0"/>
                      </a:br>
                      <a:r>
                        <a:rPr dirty="0"/>
                        <a:t>Partiellement en désaccord</a:t>
                      </a:r>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En accord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Fortement en</a:t>
                      </a:r>
                      <a:r>
                        <a:rPr lang="en-US" dirty="0"/>
                        <a:t> </a:t>
                      </a:r>
                      <a:r>
                        <a:rPr dirty="0"/>
                        <a:t>accord</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dirty="0"/>
                        <a:t>1. </a:t>
                      </a:r>
                      <a:r>
                        <a:rPr dirty="0" err="1"/>
                        <a:t>Aborde</a:t>
                      </a:r>
                      <a:r>
                        <a:rPr dirty="0"/>
                        <a:t> les </a:t>
                      </a:r>
                      <a:r>
                        <a:rPr dirty="0" err="1"/>
                        <a:t>nouvelles</a:t>
                      </a:r>
                      <a:r>
                        <a:rPr dirty="0"/>
                        <a:t> situations avec une attitude positive.</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t>2. Établit de bonnes relations avec ses collègues.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t>3. Présente efficacement ses idées aux groupes.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fr-CA"/>
                <a:t>Cohérence</a:t>
              </a:r>
              <a:endParaRPr lang="fr-CA" dirty="0"/>
            </a:p>
          </p:txBody>
        </p:sp>
        <p:graphicFrame>
          <p:nvGraphicFramePr>
            <p:cNvPr id="21" name="Table 20">
              <a:extLst>
                <a:ext uri="{FF2B5EF4-FFF2-40B4-BE49-F238E27FC236}">
                  <a16:creationId xmlns:a16="http://schemas.microsoft.com/office/drawing/2014/main" id="{2CAABD90-586A-431C-A47D-3B8285A705A5}"/>
                </a:ext>
              </a:extLst>
            </p:cNvPr>
            <p:cNvGraphicFramePr/>
            <p:nvPr>
              <p:extLst>
                <p:ext uri="{D42A27DB-BD31-4B8C-83A1-F6EECF244321}">
                  <p14:modId xmlns:p14="http://schemas.microsoft.com/office/powerpoint/2010/main" val="2997277684"/>
                </p:ext>
              </p:extLst>
            </p:nvPr>
          </p:nvGraphicFramePr>
          <p:xfrm>
            <a:off x="7803240" y="4764645"/>
            <a:ext cx="4254501" cy="429260"/>
          </p:xfrm>
          <a:graphic>
            <a:graphicData uri="http://schemas.openxmlformats.org/drawingml/2006/table">
              <a:tbl>
                <a:tblPr firstRow="1" bandRow="1">
                  <a:tableStyleId>{5FD0F851-EC5A-4D38-B0AD-8093EC10F338}</a:tableStyleId>
                </a:tblPr>
                <a:tblGrid>
                  <a:gridCol w="1925295">
                    <a:extLst>
                      <a:ext uri="{9D8B030D-6E8A-4147-A177-3AD203B41FA5}">
                        <a16:colId xmlns:a16="http://schemas.microsoft.com/office/drawing/2014/main" val="1939598725"/>
                      </a:ext>
                    </a:extLst>
                  </a:gridCol>
                  <a:gridCol w="1055802">
                    <a:extLst>
                      <a:ext uri="{9D8B030D-6E8A-4147-A177-3AD203B41FA5}">
                        <a16:colId xmlns:a16="http://schemas.microsoft.com/office/drawing/2014/main" val="629770571"/>
                      </a:ext>
                    </a:extLst>
                  </a:gridCol>
                  <a:gridCol w="1273404">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X</a:t>
                        </a:r>
                        <a:r>
                          <a:rPr lang="en-US" dirty="0"/>
                          <a:t>          </a:t>
                        </a:r>
                        <a:r>
                          <a:rPr dirty="0"/>
                          <a:t>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Z</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632950" y="2316163"/>
            <a:ext cx="1060450" cy="2173041"/>
            <a:chOff x="9632950" y="2316163"/>
            <a:chExt cx="106045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63295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6934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35</a:t>
            </a:fld>
            <a:endParaRPr lang="fr-CA"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0D5488C3-B1E3-2CA1-CE61-FE9C5E774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691" y="605576"/>
            <a:ext cx="4239895" cy="5486400"/>
          </a:xfrm>
          <a:prstGeom prst="rect">
            <a:avLst/>
          </a:prstGeom>
          <a:ln>
            <a:solidFill>
              <a:schemeClr val="tx1"/>
            </a:solidFill>
          </a:ln>
        </p:spPr>
      </p:pic>
      <p:pic>
        <p:nvPicPr>
          <p:cNvPr id="8" name="Picture 7" descr="Graphical user interface, text&#10;&#10;Description automatically generated with medium confidence">
            <a:extLst>
              <a:ext uri="{FF2B5EF4-FFF2-40B4-BE49-F238E27FC236}">
                <a16:creationId xmlns:a16="http://schemas.microsoft.com/office/drawing/2014/main" id="{861D01F2-310C-96C1-9B7B-1A3252F84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940" y="605576"/>
            <a:ext cx="4239491" cy="548640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dirty="0"/>
              <a:t>© The TRACOM Corporation. Tous droits réservés.</a:t>
            </a:r>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36</a:t>
            </a:fld>
            <a:endParaRPr lang="fr-CA" sz="1000" dirty="0">
              <a:solidFill>
                <a:srgbClr val="898989"/>
              </a:solidFill>
            </a:endParaRPr>
          </a:p>
        </p:txBody>
      </p:sp>
      <p:pic>
        <p:nvPicPr>
          <p:cNvPr id="4" name="Picture 3" descr="Text, application, letter, email&#10;&#10;Description automatically generated">
            <a:extLst>
              <a:ext uri="{FF2B5EF4-FFF2-40B4-BE49-F238E27FC236}">
                <a16:creationId xmlns:a16="http://schemas.microsoft.com/office/drawing/2014/main" id="{B8E21D35-409D-728D-D029-C7D1120AF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023" y="555295"/>
            <a:ext cx="4239078" cy="5486400"/>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1C60E17E-5990-61AC-CF20-6C7AC1296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309" y="555295"/>
            <a:ext cx="4239491" cy="5486400"/>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37</a:t>
            </a:fld>
            <a:endParaRPr lang="fr-CA" sz="1000" dirty="0">
              <a:solidFill>
                <a:srgbClr val="898989"/>
              </a:solidFill>
            </a:endParaRPr>
          </a:p>
        </p:txBody>
      </p:sp>
      <p:pic>
        <p:nvPicPr>
          <p:cNvPr id="3" name="Picture 2" descr="Graphical user interface, text, application, Word&#10;&#10;Description automatically generated">
            <a:extLst>
              <a:ext uri="{FF2B5EF4-FFF2-40B4-BE49-F238E27FC236}">
                <a16:creationId xmlns:a16="http://schemas.microsoft.com/office/drawing/2014/main" id="{09DA233F-9A43-12CE-99FB-49708E1C0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509" y="544513"/>
            <a:ext cx="4239491" cy="5486400"/>
          </a:xfrm>
          <a:prstGeom prst="rect">
            <a:avLst/>
          </a:prstGeom>
          <a:ln>
            <a:solidFill>
              <a:schemeClr val="tx1"/>
            </a:solidFill>
          </a:ln>
        </p:spPr>
      </p:pic>
      <p:pic>
        <p:nvPicPr>
          <p:cNvPr id="6" name="Picture 5" descr="Graphical user interface, application, Word&#10;&#10;Description automatically generated">
            <a:extLst>
              <a:ext uri="{FF2B5EF4-FFF2-40B4-BE49-F238E27FC236}">
                <a16:creationId xmlns:a16="http://schemas.microsoft.com/office/drawing/2014/main" id="{652F7E40-3F17-593E-33B5-F98205B9D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569" y="544513"/>
            <a:ext cx="4240231" cy="5486400"/>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38</a:t>
            </a:fld>
            <a:endParaRPr lang="fr-CA" sz="1000" dirty="0">
              <a:solidFill>
                <a:srgbClr val="898989"/>
              </a:solidFill>
            </a:endParaRPr>
          </a:p>
        </p:txBody>
      </p:sp>
      <p:pic>
        <p:nvPicPr>
          <p:cNvPr id="3" name="Picture 2" descr="Graphical user interface, text, application&#10;&#10;Description automatically generated">
            <a:extLst>
              <a:ext uri="{FF2B5EF4-FFF2-40B4-BE49-F238E27FC236}">
                <a16:creationId xmlns:a16="http://schemas.microsoft.com/office/drawing/2014/main" id="{D69AC11D-EC9B-28A5-FE0C-8CD8DC935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660" y="724348"/>
            <a:ext cx="4240231" cy="548640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E6FC2064-3155-D3AB-2EB3-51477E483B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268" y="724348"/>
            <a:ext cx="4240231" cy="548640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712016" y="2058366"/>
            <a:ext cx="8555934" cy="2302565"/>
          </a:xfrm>
        </p:spPr>
        <p:txBody>
          <a:bodyPr anchor="ctr"/>
          <a:lstStyle/>
          <a:p>
            <a:pPr algn="ctr">
              <a:defRPr sz="5400"/>
            </a:pPr>
            <a:r>
              <a:rPr lang="fr-CA" dirty="0"/>
              <a:t>Profil Souplesse sur papier</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CA" smtClean="0"/>
              <a:t>39</a:t>
            </a:fld>
            <a:endParaRPr lang="fr-CA"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fr-CA"/>
              <a:t>Comportements observables et personnalité</a:t>
            </a:r>
            <a:endParaRPr lang="fr-CA" dirty="0"/>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fr-CA" smtClean="0"/>
              <a:t>4</a:t>
            </a:fld>
            <a:endParaRPr lang="fr-CA"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a:t>Comportement interpersonnel</a:t>
              </a:r>
            </a:p>
            <a:p>
              <a:pPr>
                <a:lnSpc>
                  <a:spcPct val="85000"/>
                </a:lnSpc>
                <a:defRPr sz="1600">
                  <a:solidFill>
                    <a:schemeClr val="tx2"/>
                  </a:solidFill>
                </a:defRPr>
              </a:pPr>
              <a:r>
                <a:rPr lang="fr-CA"/>
                <a:t>Ce que vous dites et faites lorsque vous interagissez avec d’autres personnes</a:t>
              </a:r>
              <a:endParaRPr lang="fr-CA" dirty="0"/>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dirty="0"/>
                <a:t>Comportement</a:t>
              </a:r>
            </a:p>
            <a:p>
              <a:pPr>
                <a:lnSpc>
                  <a:spcPct val="85000"/>
                </a:lnSpc>
                <a:defRPr sz="1600">
                  <a:solidFill>
                    <a:schemeClr val="tx2"/>
                  </a:solidFill>
                </a:defRPr>
              </a:pPr>
              <a:r>
                <a:rPr lang="fr-CA" dirty="0"/>
                <a:t>Ce que vous dites (verbal) et faites (non 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fr-CA" sz="2000" dirty="0"/>
                <a:t>STYLE SOCIAL</a:t>
              </a:r>
              <a:r>
                <a:rPr lang="fr-CA" sz="2000" baseline="30000" dirty="0"/>
                <a:t>®</a:t>
              </a:r>
              <a:br>
                <a:rPr lang="fr-CA" sz="2000" dirty="0">
                  <a:solidFill>
                    <a:schemeClr val="tx2"/>
                  </a:solidFill>
                </a:rPr>
              </a:br>
              <a:r>
                <a:rPr lang="fr-CA" sz="1600" dirty="0"/>
                <a:t>Un modèle d’actions que les autres peuvent observer et approuver pour décrire le comportement d’une personne</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a:t>Personnalité</a:t>
              </a:r>
            </a:p>
            <a:p>
              <a:pPr>
                <a:lnSpc>
                  <a:spcPct val="85000"/>
                </a:lnSpc>
                <a:defRPr sz="1600">
                  <a:solidFill>
                    <a:schemeClr val="tx2"/>
                  </a:solidFill>
                </a:defRPr>
              </a:pPr>
              <a:r>
                <a:rPr lang="fr-CA"/>
                <a:t>Tout ce qu’une personne est : ses idées, ses valeurs, ses espoirs et ses rêves</a:t>
              </a:r>
              <a:endParaRPr lang="fr-CA" dirty="0"/>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05180" y="3447343"/>
              <a:ext cx="2719268" cy="492443"/>
            </a:xfrm>
            <a:prstGeom prst="rect">
              <a:avLst/>
            </a:prstGeom>
            <a:noFill/>
          </p:spPr>
          <p:txBody>
            <a:bodyPr wrap="square" lIns="0" tIns="0" rIns="0" bIns="0">
              <a:noAutofit/>
            </a:bodyPr>
            <a:lstStyle/>
            <a:p>
              <a:pPr algn="l">
                <a:defRPr sz="1600"/>
              </a:pPr>
              <a:r>
                <a:rPr lang="fr-CA" dirty="0"/>
                <a:t>Comportements observables</a:t>
              </a:r>
            </a:p>
            <a:p>
              <a:pPr algn="l">
                <a:defRPr sz="1600" b="1">
                  <a:latin typeface="Arial Black" panose="020B0A04020102020204" pitchFamily="34" charset="0"/>
                </a:defRPr>
              </a:pPr>
              <a:r>
                <a:rPr lang="fr-CA" dirty="0"/>
                <a:t>Dire/Faire</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869066" y="3918066"/>
              <a:ext cx="1188584" cy="246221"/>
            </a:xfrm>
            <a:prstGeom prst="rect">
              <a:avLst/>
            </a:prstGeom>
            <a:solidFill>
              <a:srgbClr val="07548B"/>
            </a:solidFill>
          </p:spPr>
          <p:txBody>
            <a:bodyPr wrap="square" lIns="0" tIns="0" rIns="0" bIns="0">
              <a:noAutofit/>
            </a:bodyPr>
            <a:lstStyle/>
            <a:p>
              <a:pPr algn="l">
                <a:defRPr sz="1600">
                  <a:solidFill>
                    <a:schemeClr val="bg1"/>
                  </a:solidFill>
                </a:defRPr>
              </a:pPr>
              <a:r>
                <a:rPr lang="fr-CA" dirty="0"/>
                <a:t>Personnalité</a:t>
              </a:r>
              <a:endParaRPr lang="fr-CA" sz="16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fr-CA" dirty="0"/>
              <a:t>Souplesse</a:t>
            </a:r>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3048000" y="2584043"/>
            <a:ext cx="6096000" cy="566737"/>
          </a:xfrm>
        </p:spPr>
        <p:txBody>
          <a:bodyPr wrap="square">
            <a:noAutofit/>
          </a:bodyPr>
          <a:lstStyle/>
          <a:p>
            <a:pPr algn="ctr"/>
            <a:r>
              <a:rPr lang="fr-CA" dirty="0"/>
              <a:t>Un comportement perçu comme étant axé sur...</a:t>
            </a: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fr-CA" smtClean="0"/>
              <a:t>40</a:t>
            </a:fld>
            <a:endParaRPr lang="fr-CA" dirty="0"/>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r>
              <a:rPr lang="fr-CA"/>
              <a:t>© The TRACOM Corporation. Tous droits réservés.</a:t>
            </a:r>
            <a:endParaRPr lang="fr-CA" dirty="0"/>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wrap="square">
            <a:noAutofit/>
          </a:bodyPr>
          <a:lstStyle/>
          <a:p>
            <a:r>
              <a:rPr lang="fr-CA" dirty="0"/>
              <a:t>Une mesure de l’efficacité interpersonnelle lors du travail avec les autres.</a:t>
            </a:r>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fr-CA"/>
              <a:t>Moyenne</a:t>
            </a:r>
            <a:endParaRPr lang="fr-CA" dirty="0"/>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fr-CA"/>
              <a:t>Grande</a:t>
            </a:r>
            <a:endParaRPr lang="fr-CA" dirty="0"/>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fr-CA"/>
              <a:t>Faible</a:t>
            </a:r>
            <a:endParaRPr lang="fr-CA" dirty="0"/>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663295" y="3495697"/>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a:t>Ma tension</a:t>
            </a:r>
            <a:endParaRPr lang="fr-CA" dirty="0"/>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510736"/>
            <a:ext cx="2306637"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La tension d’autrui</a:t>
            </a: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fr-CA" dirty="0"/>
              <a:t>Votre auto-perception Souplesse</a:t>
            </a: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4254121"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CA" dirty="0"/>
              <a:t>Déchirez la perforation</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fr-CA" dirty="0"/>
              <a:t>Additionnez les coches de la colonne grisée</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fr-CA" dirty="0"/>
              <a:t>Encerclez la lettre de votre note de Souplesse</a:t>
            </a:r>
          </a:p>
          <a:p>
            <a:endParaRPr lang="fr-CA"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fr-CA" smtClean="0"/>
              <a:t>41</a:t>
            </a:fld>
            <a:endParaRPr lang="fr-CA"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6572250" y="2168697"/>
            <a:ext cx="1666875"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defRPr sz="1800">
                <a:solidFill>
                  <a:schemeClr val="tx1"/>
                </a:solidFill>
                <a:latin typeface="Arial" pitchFamily="4" charset="0"/>
              </a:defRPr>
            </a:pPr>
            <a:r>
              <a:rPr lang="fr-CA" b="1"/>
              <a:t>EXEMPLE</a:t>
            </a:r>
            <a:r>
              <a:rPr lang="fr-CA"/>
              <a:t> :</a:t>
            </a:r>
          </a:p>
          <a:p>
            <a:pPr marL="342900" indent="-342900">
              <a:lnSpc>
                <a:spcPct val="80000"/>
              </a:lnSpc>
            </a:pPr>
            <a:endParaRPr lang="fr-CA" sz="2800" dirty="0">
              <a:solidFill>
                <a:schemeClr val="tx1"/>
              </a:solidFill>
              <a:latin typeface="Arial" pitchFamily="4" charset="0"/>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7342188"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defRPr sz="2000" b="1">
                <a:solidFill>
                  <a:srgbClr val="010000"/>
                </a:solidFill>
                <a:latin typeface="Arial" pitchFamily="4" charset="0"/>
              </a:defRPr>
            </a:pPr>
            <a:r>
              <a:rPr lang="fr-CA" dirty="0"/>
              <a:t>Votre auto-perception peut différer de celle des autres!</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6893822" y="2540195"/>
            <a:ext cx="4127880"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fr-CA" dirty="0"/>
              <a:t>Si 7 ou moins = Faible (encerclez le « F »)</a:t>
            </a:r>
          </a:p>
          <a:p>
            <a:pPr>
              <a:buFontTx/>
              <a:buNone/>
              <a:defRPr sz="1600">
                <a:solidFill>
                  <a:srgbClr val="000000"/>
                </a:solidFill>
                <a:latin typeface="Arial" pitchFamily="4" charset="0"/>
              </a:defRPr>
            </a:pPr>
            <a:r>
              <a:rPr lang="fr-CA" dirty="0"/>
              <a:t>Si 8 à 14 = Moyenne (encerclez le « M »)</a:t>
            </a:r>
          </a:p>
          <a:p>
            <a:pPr>
              <a:buFontTx/>
              <a:buNone/>
              <a:defRPr sz="1600">
                <a:solidFill>
                  <a:srgbClr val="000000"/>
                </a:solidFill>
                <a:latin typeface="Arial" pitchFamily="4" charset="0"/>
              </a:defRPr>
            </a:pPr>
            <a:r>
              <a:rPr lang="fr-CA" dirty="0"/>
              <a:t>Si 15 à 21 = Grande (encerclez le « H »)</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extLst>
              <p:ext uri="{D42A27DB-BD31-4B8C-83A1-F6EECF244321}">
                <p14:modId xmlns:p14="http://schemas.microsoft.com/office/powerpoint/2010/main" val="64906370"/>
              </p:ext>
            </p:extLst>
          </p:nvPr>
        </p:nvGraphicFramePr>
        <p:xfrm>
          <a:off x="7906647" y="3781926"/>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lang="en-US" dirty="0"/>
                        <a:t>F</a:t>
                      </a:r>
                      <a:endParaRPr dirty="0"/>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H</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6736590" y="2082995"/>
            <a:ext cx="4127880" cy="2819400"/>
          </a:xfrm>
          <a:prstGeom prst="rect">
            <a:avLst/>
          </a:prstGeom>
          <a:noFill/>
          <a:ln w="9525">
            <a:solidFill>
              <a:schemeClr val="tx1"/>
            </a:solidFill>
            <a:round/>
            <a:headEnd/>
            <a:tailEnd/>
          </a:ln>
        </p:spPr>
        <p:txBody>
          <a:bodyPr>
            <a:prstTxWarp prst="textNoShape">
              <a:avLst/>
            </a:prstTxWarp>
          </a:bodyPr>
          <a:lstStyle/>
          <a:p>
            <a:pPr marL="342900" indent="-342900"/>
            <a:endParaRPr lang="fr-CA" dirty="0">
              <a:solidFill>
                <a:srgbClr val="22228B"/>
              </a:solidFill>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8666084" y="3877590"/>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fr-CA" b="1" dirty="0">
              <a:solidFill>
                <a:schemeClr val="tx1"/>
              </a:solidFill>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a:t>© The TRACOM Corporation. Tous droits réservés.</a:t>
            </a:r>
            <a:endParaRPr lang="fr-CA" dirty="0"/>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fr-CA" dirty="0">
                <a:solidFill>
                  <a:srgbClr val="146899"/>
                </a:solidFill>
              </a:rPr>
              <a:t>Objectifs de formation</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7476067"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fr-CA" dirty="0"/>
              <a:t>Obtenez une compréhension Le modèle STYLE SOCIAL™.</a:t>
            </a:r>
          </a:p>
          <a:p>
            <a:pPr eaLnBrk="1" hangingPunct="1">
              <a:spcAft>
                <a:spcPts val="600"/>
              </a:spcAft>
              <a:defRPr sz="2400">
                <a:ea typeface="ヒラギノ角ゴ Pro W3" pitchFamily="4" charset="-128"/>
                <a:cs typeface="ヒラギノ角ゴ Pro W3" pitchFamily="4" charset="-128"/>
              </a:defRPr>
            </a:pPr>
            <a:r>
              <a:rPr lang="fr-CA" dirty="0"/>
              <a:t>Déterminez votre STYLE SOCIAL en remplissant un questionnaire d’auto-perception. </a:t>
            </a:r>
          </a:p>
          <a:p>
            <a:pPr eaLnBrk="1" hangingPunct="1">
              <a:spcAft>
                <a:spcPts val="600"/>
              </a:spcAft>
              <a:defRPr sz="2400">
                <a:ea typeface="ヒラギノ角ゴ Pro W3" pitchFamily="4" charset="-128"/>
                <a:cs typeface="ヒラギノ角ゴ Pro W3" pitchFamily="4" charset="-128"/>
              </a:defRPr>
            </a:pPr>
            <a:r>
              <a:rPr lang="fr-CA" dirty="0"/>
              <a:t>Améliorez la compréhension de votre comportement et de la façon dont les clients perçoivent les personnes ayant votre Style.</a:t>
            </a:r>
          </a:p>
          <a:p>
            <a:pPr eaLnBrk="1" hangingPunct="1">
              <a:spcAft>
                <a:spcPts val="600"/>
              </a:spcAft>
              <a:defRPr sz="2400">
                <a:ea typeface="ヒラギノ角ゴ Pro W3" pitchFamily="4" charset="-128"/>
                <a:cs typeface="ヒラギノ角ゴ Pro W3" pitchFamily="4" charset="-128"/>
              </a:defRPr>
            </a:pPr>
            <a:r>
              <a:rPr lang="fr-CA" dirty="0"/>
              <a:t>Augmentez votre Souplesse pour devenir plus efficace avec les clients.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CA" smtClean="0"/>
              <a:t>42</a:t>
            </a:fld>
            <a:endParaRPr lang="fr-CA"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Tree>
    <p:extLst>
      <p:ext uri="{BB962C8B-B14F-4D97-AF65-F5344CB8AC3E}">
        <p14:creationId xmlns:p14="http://schemas.microsoft.com/office/powerpoint/2010/main" val="2709590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fr-CA" dirty="0">
                <a:solidFill>
                  <a:srgbClr val="146899"/>
                </a:solidFill>
              </a:rPr>
              <a:t>Prochaines étapes et formation clé</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a:lnSpc>
                <a:spcPct val="90000"/>
              </a:lnSpc>
              <a:spcAft>
                <a:spcPts val="1200"/>
              </a:spcAft>
              <a:defRPr sz="2400"/>
            </a:pPr>
            <a:r>
              <a:rPr lang="fr-CA" sz="2200" dirty="0"/>
              <a:t>Partagez votre STYLE SOCIAL avec vos collègues et demandez-leur leur point de vue.</a:t>
            </a:r>
          </a:p>
          <a:p>
            <a:pPr>
              <a:lnSpc>
                <a:spcPct val="90000"/>
              </a:lnSpc>
              <a:spcAft>
                <a:spcPts val="1200"/>
              </a:spcAft>
              <a:defRPr sz="2400"/>
            </a:pPr>
            <a:r>
              <a:rPr lang="fr-CA" sz="2200" dirty="0"/>
              <a:t>Recherchez deux dimensions du comportement : l’assertivité et la réceptivité.</a:t>
            </a:r>
          </a:p>
          <a:p>
            <a:pPr>
              <a:lnSpc>
                <a:spcPct val="90000"/>
              </a:lnSpc>
              <a:spcAft>
                <a:spcPts val="1200"/>
              </a:spcAft>
              <a:defRPr sz="2400"/>
            </a:pPr>
            <a:r>
              <a:rPr lang="fr-CA" sz="2200" dirty="0"/>
              <a:t>Prenez des mesures pour répondre aux besoins STYLE SOCIAL des </a:t>
            </a:r>
            <a:r>
              <a:rPr lang="fr-CA" sz="2200" dirty="0">
                <a:ea typeface="ヒラギノ角ゴ Pro W3" pitchFamily="4" charset="-128"/>
                <a:cs typeface="ヒラギノ角ゴ Pro W3" pitchFamily="4" charset="-128"/>
              </a:rPr>
              <a:t>clients</a:t>
            </a:r>
            <a:r>
              <a:rPr lang="fr-CA" sz="2200" dirty="0"/>
              <a:t>, lorsque vous interagissez avec eux.</a:t>
            </a:r>
          </a:p>
          <a:p>
            <a:pPr>
              <a:lnSpc>
                <a:spcPct val="90000"/>
              </a:lnSpc>
              <a:spcAft>
                <a:spcPts val="1200"/>
              </a:spcAft>
              <a:defRPr sz="2400"/>
            </a:pPr>
            <a:r>
              <a:rPr lang="fr-CA" sz="2200" dirty="0"/>
              <a:t>Prévoyez les comportements de Style futurs probables des clients et des clients potentiels.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CA" smtClean="0"/>
              <a:t>43</a:t>
            </a:fld>
            <a:endParaRPr lang="fr-CA"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Tree>
    <p:extLst>
      <p:ext uri="{BB962C8B-B14F-4D97-AF65-F5344CB8AC3E}">
        <p14:creationId xmlns:p14="http://schemas.microsoft.com/office/powerpoint/2010/main" val="1810046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fr-CA" dirty="0"/>
              <a:t>SOCIAL STYLE Navigator</a:t>
            </a:r>
            <a:r>
              <a:rPr lang="fr-CA" sz="2800" baseline="30000" dirty="0"/>
              <a:t>®</a:t>
            </a:r>
            <a:endParaRPr lang="fr-CA"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fr-CA" smtClean="0"/>
              <a:t>44</a:t>
            </a:fld>
            <a:endParaRPr lang="fr-CA"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fr-CA"/>
              <a:t>© The TRACOM Corporation. Tous droits réservés.</a:t>
            </a:r>
            <a:endParaRPr lang="fr-CA" dirty="0"/>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fr-CA" dirty="0"/>
              <a:t>SOCIAL STYLE Navigator</a:t>
            </a:r>
            <a:r>
              <a:rPr lang="fr-CA" baseline="30000" dirty="0"/>
              <a:t>® </a:t>
            </a:r>
            <a:r>
              <a:rPr lang="fr-CA" dirty="0"/>
              <a:t>est une marque déposée de TRACOM Corporation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1814871"/>
            <a:ext cx="5918201" cy="3628308"/>
          </a:xfrm>
        </p:spPr>
        <p:txBody>
          <a:bodyPr wrap="square">
            <a:noAutofit/>
          </a:bodyPr>
          <a:lstStyle/>
          <a:p>
            <a:r>
              <a:rPr lang="fr-CA" b="1" dirty="0"/>
              <a:t>Estimateur STYLE SOCIAL</a:t>
            </a:r>
            <a:br>
              <a:rPr lang="fr-CA" dirty="0"/>
            </a:br>
            <a:r>
              <a:rPr lang="fr-CA" dirty="0"/>
              <a:t>Un bref sondage qui permet d’estimer le Style des autres.</a:t>
            </a:r>
          </a:p>
          <a:p>
            <a:pPr>
              <a:defRPr b="1"/>
            </a:pPr>
            <a:r>
              <a:rPr lang="fr-CA" dirty="0"/>
              <a:t>Conseiller STYLE SOCIAL </a:t>
            </a:r>
          </a:p>
          <a:p>
            <a:pPr lvl="1"/>
            <a:r>
              <a:rPr lang="fr-CA" dirty="0"/>
              <a:t>La préparation de réunions, de négociations et de présentations.</a:t>
            </a:r>
          </a:p>
          <a:p>
            <a:pPr lvl="1"/>
            <a:r>
              <a:rPr lang="fr-CA" dirty="0"/>
              <a:t>Les meilleures pratiques de Style et Souplesse pour de nombreuses situations.</a:t>
            </a:r>
          </a:p>
          <a:p>
            <a:pPr>
              <a:buNone/>
            </a:pPr>
            <a:r>
              <a:rPr lang="fr-CA" b="1" dirty="0"/>
              <a:t>Modules de formation en ligne</a:t>
            </a:r>
            <a:br>
              <a:rPr lang="fr-CA" dirty="0"/>
            </a:br>
            <a:r>
              <a:rPr lang="fr-CA" dirty="0"/>
              <a:t>Appliquez les concepts de Style aux équipes, à la gestion des conflits et à l’encadrement.</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1091484"/>
            <a:ext cx="4346574" cy="1009650"/>
          </a:xfrm>
        </p:spPr>
        <p:txBody>
          <a:bodyPr wrap="square">
            <a:noAutofit/>
          </a:bodyPr>
          <a:lstStyle/>
          <a:p>
            <a:r>
              <a:rPr lang="fr-CA" dirty="0"/>
              <a:t>Accès au        </a:t>
            </a:r>
            <a:br>
              <a:rPr lang="fr-CA" dirty="0"/>
            </a:br>
            <a:r>
              <a:rPr lang="fr-CA" dirty="0"/>
              <a:t>STYLE SOCIAL</a:t>
            </a:r>
            <a:br>
              <a:rPr lang="fr-CA" dirty="0"/>
            </a:br>
            <a:r>
              <a:rPr lang="fr-CA" dirty="0"/>
              <a:t>Navigator</a:t>
            </a:r>
            <a:r>
              <a:rPr lang="fr-CA" baseline="30000" dirty="0"/>
              <a:t>®</a:t>
            </a:r>
            <a:r>
              <a:rPr lang="fr-CA" dirty="0"/>
              <a:t> </a:t>
            </a:r>
            <a:br>
              <a:rPr lang="fr-CA" dirty="0"/>
            </a:br>
            <a:r>
              <a:rPr lang="fr-CA" sz="2000" i="1" dirty="0"/>
              <a:t>(profils en ligne uniquement)</a:t>
            </a:r>
            <a:endParaRPr lang="fr-CA" sz="2000"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595563"/>
            <a:ext cx="4119129" cy="3628308"/>
          </a:xfrm>
        </p:spPr>
        <p:txBody>
          <a:bodyPr wrap="square">
            <a:noAutofit/>
          </a:bodyPr>
          <a:lstStyle/>
          <a:p>
            <a:r>
              <a:rPr lang="fr-CA" dirty="0"/>
              <a:t>Disponible sur tracomlearning.com</a:t>
            </a:r>
          </a:p>
          <a:p>
            <a:endParaRPr lang="fr-CA" dirty="0"/>
          </a:p>
          <a:p>
            <a:r>
              <a:rPr lang="fr-CA" dirty="0"/>
              <a:t>Connectez-vous avec votre nom d’utilisateur et votre mot de passe pour un accès GRATUIT et ILLIMITÉ au navigateur STYLE SOCIAL.</a:t>
            </a:r>
          </a:p>
          <a:p>
            <a:endParaRPr lang="fr-CA" dirty="0"/>
          </a:p>
          <a:p>
            <a:endParaRPr lang="fr-CA"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CA" smtClean="0"/>
              <a:t>45</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fr-CA"/>
              <a:t>© The TRACOM Corporation. Tous droits réservés.</a:t>
            </a:r>
            <a:endParaRPr lang="fr-CA" dirty="0"/>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913529"/>
            <a:ext cx="4714874" cy="1009650"/>
          </a:xfrm>
        </p:spPr>
        <p:txBody>
          <a:bodyPr wrap="square">
            <a:noAutofit/>
          </a:bodyPr>
          <a:lstStyle/>
          <a:p>
            <a:r>
              <a:rPr lang="fr-CA" dirty="0"/>
              <a:t>Accès au </a:t>
            </a:r>
            <a:br>
              <a:rPr lang="fr-CA" dirty="0"/>
            </a:br>
            <a:r>
              <a:rPr lang="fr-CA" dirty="0"/>
              <a:t>STYLE SOCIAL</a:t>
            </a:r>
            <a:br>
              <a:rPr lang="fr-CA" dirty="0"/>
            </a:br>
            <a:r>
              <a:rPr lang="fr-CA" dirty="0"/>
              <a:t>Navigator</a:t>
            </a:r>
            <a:r>
              <a:rPr lang="fr-CA" baseline="30000" dirty="0"/>
              <a:t>®</a:t>
            </a:r>
            <a:r>
              <a:rPr lang="fr-CA" dirty="0"/>
              <a:t> </a:t>
            </a:r>
            <a:br>
              <a:rPr lang="fr-CA" dirty="0"/>
            </a:br>
            <a:r>
              <a:rPr lang="fr-CA" sz="2000" i="1" dirty="0"/>
              <a:t>(profils sur papier uniquement)</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552861"/>
            <a:ext cx="4894168" cy="3628308"/>
          </a:xfrm>
        </p:spPr>
        <p:txBody>
          <a:bodyPr wrap="square">
            <a:noAutofit/>
          </a:bodyPr>
          <a:lstStyle/>
          <a:p>
            <a:r>
              <a:rPr lang="fr-CA" dirty="0"/>
              <a:t>Allez sur :</a:t>
            </a:r>
          </a:p>
          <a:p>
            <a:pPr marL="0" marR="0">
              <a:spcBef>
                <a:spcPts val="0"/>
              </a:spcBef>
              <a:spcAft>
                <a:spcPts val="0"/>
              </a:spcAft>
              <a:defRPr>
                <a:effectLst/>
                <a:ea typeface="Calibri" panose="020F0502020204030204" pitchFamily="34" charset="0"/>
                <a:cs typeface="Times New Roman" panose="02020603050405020304" pitchFamily="18" charset="0"/>
              </a:defRPr>
            </a:pPr>
            <a:r>
              <a:rPr lang="fr-CA" dirty="0"/>
              <a:t>tracomlearning.com/registration-</a:t>
            </a:r>
            <a:r>
              <a:rPr lang="fr-CA" dirty="0" err="1"/>
              <a:t>paper</a:t>
            </a:r>
            <a:r>
              <a:rPr lang="fr-CA" dirty="0"/>
              <a:t> </a:t>
            </a:r>
          </a:p>
          <a:p>
            <a:endParaRPr lang="fr-CA" dirty="0"/>
          </a:p>
          <a:p>
            <a:pPr>
              <a:lnSpc>
                <a:spcPct val="130000"/>
              </a:lnSpc>
            </a:pPr>
            <a:r>
              <a:rPr lang="fr-CA" dirty="0"/>
              <a:t>Inscrivez-vous avec votre adresse courriel et votre code d’abonnement _____-_____ </a:t>
            </a:r>
          </a:p>
          <a:p>
            <a:r>
              <a:rPr lang="fr-CA" dirty="0"/>
              <a:t>pour un accès GRATUIT et ILLIMITÉ au navigateur STYLE SOCIAL</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CA" smtClean="0"/>
              <a:t>46</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fr-CA"/>
              <a:t>© The TRACOM Corporation. Tous droits réservés.</a:t>
            </a:r>
            <a:endParaRPr lang="fr-CA" dirty="0"/>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47</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CA"/>
              <a:t>© The TRACOM Corporation. Tous droits réservés.</a:t>
            </a:r>
            <a:endParaRPr lang="fr-CA"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48</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CA"/>
              <a:t>© The TRACOM Corporation. Tous droits réservés.</a:t>
            </a:r>
            <a:endParaRPr lang="fr-CA" dirty="0"/>
          </a:p>
        </p:txBody>
      </p:sp>
      <p:pic>
        <p:nvPicPr>
          <p:cNvPr id="3" name="Picture 2" descr="A computer screen with a message&#10;&#10;Description automatically generated">
            <a:extLst>
              <a:ext uri="{FF2B5EF4-FFF2-40B4-BE49-F238E27FC236}">
                <a16:creationId xmlns:a16="http://schemas.microsoft.com/office/drawing/2014/main" id="{4837F0A2-40EF-6FF5-E332-509582A19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590" y="480897"/>
            <a:ext cx="9348819" cy="5559552"/>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49</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CA"/>
              <a:t>© The TRACOM Corporation. Tous droits réservés.</a:t>
            </a:r>
            <a:endParaRPr lang="fr-CA" dirty="0"/>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fr-CA"/>
              <a:t>Comportements Dire et Faire</a:t>
            </a:r>
            <a:endParaRPr lang="fr-CA" dirty="0"/>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fr-CA" dirty="0"/>
              <a:t> </a:t>
            </a: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fr-CA" smtClean="0"/>
              <a:t>5</a:t>
            </a:fld>
            <a:endParaRPr lang="fr-CA"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fr-CA" dirty="0"/>
              <a:t> </a:t>
            </a:r>
          </a:p>
          <a:p>
            <a:pPr algn="r">
              <a:lnSpc>
                <a:spcPct val="85000"/>
              </a:lnSpc>
            </a:pPr>
            <a:endParaRPr lang="fr-CA" sz="2400" dirty="0">
              <a:solidFill>
                <a:schemeClr val="tx2"/>
              </a:solidFill>
            </a:endParaRPr>
          </a:p>
          <a:p>
            <a:pPr algn="r">
              <a:lnSpc>
                <a:spcPct val="85000"/>
              </a:lnSpc>
            </a:pPr>
            <a:endParaRPr lang="fr-CA" sz="2400" dirty="0">
              <a:solidFill>
                <a:schemeClr val="tx2"/>
              </a:solidFill>
            </a:endParaRPr>
          </a:p>
          <a:p>
            <a:pPr algn="r">
              <a:lnSpc>
                <a:spcPct val="85000"/>
              </a:lnSpc>
              <a:spcBef>
                <a:spcPts val="600"/>
              </a:spcBef>
              <a:spcAft>
                <a:spcPts val="600"/>
              </a:spcAft>
              <a:defRPr>
                <a:solidFill>
                  <a:schemeClr val="tx2">
                    <a:alpha val="25000"/>
                  </a:schemeClr>
                </a:solidFill>
              </a:defRPr>
            </a:pPr>
            <a:r>
              <a:rPr lang="fr-CA" sz="1600" dirty="0"/>
              <a:t>Silencieux</a:t>
            </a:r>
          </a:p>
          <a:p>
            <a:pPr algn="r">
              <a:lnSpc>
                <a:spcPct val="85000"/>
              </a:lnSpc>
              <a:spcBef>
                <a:spcPts val="600"/>
              </a:spcBef>
              <a:spcAft>
                <a:spcPts val="600"/>
              </a:spcAft>
              <a:defRPr>
                <a:solidFill>
                  <a:schemeClr val="tx2">
                    <a:alpha val="25000"/>
                  </a:schemeClr>
                </a:solidFill>
              </a:defRPr>
            </a:pPr>
            <a:r>
              <a:rPr lang="fr-CA" sz="1600" dirty="0"/>
              <a:t>Agit lentement</a:t>
            </a:r>
          </a:p>
          <a:p>
            <a:pPr algn="r">
              <a:lnSpc>
                <a:spcPct val="85000"/>
              </a:lnSpc>
              <a:spcBef>
                <a:spcPts val="600"/>
              </a:spcBef>
              <a:spcAft>
                <a:spcPts val="600"/>
              </a:spcAft>
              <a:defRPr>
                <a:solidFill>
                  <a:schemeClr val="tx2">
                    <a:alpha val="25000"/>
                  </a:schemeClr>
                </a:solidFill>
              </a:defRPr>
            </a:pPr>
            <a:r>
              <a:rPr lang="fr-CA" sz="1600" dirty="0"/>
              <a:t>Peu d’expressions faciales</a:t>
            </a:r>
          </a:p>
          <a:p>
            <a:pPr algn="r">
              <a:lnSpc>
                <a:spcPct val="85000"/>
              </a:lnSpc>
              <a:spcBef>
                <a:spcPts val="600"/>
              </a:spcBef>
              <a:spcAft>
                <a:spcPts val="600"/>
              </a:spcAft>
              <a:defRPr sz="1700">
                <a:solidFill>
                  <a:schemeClr val="tx2">
                    <a:alpha val="25000"/>
                  </a:schemeClr>
                </a:solidFill>
              </a:defRPr>
            </a:pPr>
            <a:r>
              <a:rPr lang="fr-CA" sz="1600" dirty="0"/>
              <a:t>Voix monocorde</a:t>
            </a:r>
          </a:p>
          <a:p>
            <a:pPr algn="r">
              <a:lnSpc>
                <a:spcPct val="85000"/>
              </a:lnSpc>
              <a:spcBef>
                <a:spcPts val="600"/>
              </a:spcBef>
              <a:spcAft>
                <a:spcPts val="600"/>
              </a:spcAft>
              <a:defRPr>
                <a:solidFill>
                  <a:schemeClr val="tx2">
                    <a:alpha val="25000"/>
                  </a:schemeClr>
                </a:solidFill>
              </a:defRPr>
            </a:pPr>
            <a:r>
              <a:rPr lang="fr-CA" sz="1600" dirty="0"/>
              <a:t>Moins de contacts visuels</a:t>
            </a:r>
          </a:p>
          <a:p>
            <a:pPr algn="r">
              <a:lnSpc>
                <a:spcPct val="85000"/>
              </a:lnSpc>
              <a:spcBef>
                <a:spcPts val="600"/>
              </a:spcBef>
              <a:spcAft>
                <a:spcPts val="600"/>
              </a:spcAft>
              <a:defRPr>
                <a:solidFill>
                  <a:schemeClr val="tx2">
                    <a:alpha val="25000"/>
                  </a:schemeClr>
                </a:solidFill>
              </a:defRPr>
            </a:pPr>
            <a:r>
              <a:rPr lang="fr-CA" sz="1600" dirty="0"/>
              <a:t>Posture décontractée</a:t>
            </a:r>
          </a:p>
          <a:p>
            <a:pPr algn="r">
              <a:lnSpc>
                <a:spcPct val="85000"/>
              </a:lnSpc>
              <a:spcBef>
                <a:spcPts val="800"/>
              </a:spcBef>
              <a:spcAft>
                <a:spcPts val="800"/>
              </a:spcAft>
              <a:defRPr>
                <a:solidFill>
                  <a:schemeClr val="tx2">
                    <a:alpha val="25000"/>
                  </a:schemeClr>
                </a:solidFill>
              </a:defRPr>
            </a:pPr>
            <a:r>
              <a:rPr lang="fr-CA" sz="1600" dirty="0"/>
              <a:t>Se penche vers l’arrière</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fr-CA" dirty="0"/>
              <a:t> </a:t>
            </a:r>
          </a:p>
          <a:p>
            <a:pPr>
              <a:lnSpc>
                <a:spcPct val="85000"/>
              </a:lnSpc>
            </a:pPr>
            <a:endParaRPr lang="fr-CA" sz="2400" dirty="0">
              <a:solidFill>
                <a:schemeClr val="tx2"/>
              </a:solidFill>
            </a:endParaRPr>
          </a:p>
          <a:p>
            <a:pPr>
              <a:lnSpc>
                <a:spcPct val="85000"/>
              </a:lnSpc>
            </a:pPr>
            <a:endParaRPr lang="fr-CA" sz="2400" dirty="0">
              <a:solidFill>
                <a:schemeClr val="tx2"/>
              </a:solidFill>
            </a:endParaRPr>
          </a:p>
          <a:p>
            <a:pPr>
              <a:lnSpc>
                <a:spcPct val="85000"/>
              </a:lnSpc>
              <a:spcBef>
                <a:spcPts val="600"/>
              </a:spcBef>
              <a:spcAft>
                <a:spcPts val="600"/>
              </a:spcAft>
              <a:defRPr>
                <a:solidFill>
                  <a:schemeClr val="tx2">
                    <a:alpha val="25000"/>
                  </a:schemeClr>
                </a:solidFill>
              </a:defRPr>
            </a:pPr>
            <a:r>
              <a:rPr lang="fr-CA" sz="1600" dirty="0"/>
              <a:t>Bruyant</a:t>
            </a:r>
          </a:p>
          <a:p>
            <a:pPr>
              <a:lnSpc>
                <a:spcPct val="85000"/>
              </a:lnSpc>
              <a:spcBef>
                <a:spcPts val="600"/>
              </a:spcBef>
              <a:spcAft>
                <a:spcPts val="600"/>
              </a:spcAft>
              <a:defRPr>
                <a:solidFill>
                  <a:schemeClr val="tx2">
                    <a:alpha val="25000"/>
                  </a:schemeClr>
                </a:solidFill>
              </a:defRPr>
            </a:pPr>
            <a:r>
              <a:rPr lang="fr-CA" sz="1600" dirty="0"/>
              <a:t>Agit rapidement</a:t>
            </a:r>
          </a:p>
          <a:p>
            <a:pPr>
              <a:lnSpc>
                <a:spcPct val="85000"/>
              </a:lnSpc>
              <a:spcBef>
                <a:spcPts val="600"/>
              </a:spcBef>
              <a:spcAft>
                <a:spcPts val="600"/>
              </a:spcAft>
              <a:defRPr>
                <a:solidFill>
                  <a:schemeClr val="tx2">
                    <a:alpha val="25000"/>
                  </a:schemeClr>
                </a:solidFill>
              </a:defRPr>
            </a:pPr>
            <a:r>
              <a:rPr lang="fr-CA" sz="1600" dirty="0"/>
              <a:t>Beaucoup d’expressions faciales</a:t>
            </a:r>
          </a:p>
          <a:p>
            <a:pPr>
              <a:lnSpc>
                <a:spcPct val="85000"/>
              </a:lnSpc>
              <a:spcBef>
                <a:spcPts val="600"/>
              </a:spcBef>
              <a:spcAft>
                <a:spcPts val="600"/>
              </a:spcAft>
              <a:defRPr>
                <a:solidFill>
                  <a:schemeClr val="tx2">
                    <a:alpha val="25000"/>
                  </a:schemeClr>
                </a:solidFill>
              </a:defRPr>
            </a:pPr>
            <a:r>
              <a:rPr lang="fr-CA" sz="1600" dirty="0"/>
              <a:t>Voix chantante</a:t>
            </a:r>
          </a:p>
          <a:p>
            <a:pPr>
              <a:lnSpc>
                <a:spcPct val="85000"/>
              </a:lnSpc>
              <a:spcBef>
                <a:spcPts val="600"/>
              </a:spcBef>
              <a:spcAft>
                <a:spcPts val="600"/>
              </a:spcAft>
              <a:defRPr>
                <a:solidFill>
                  <a:schemeClr val="tx2">
                    <a:alpha val="25000"/>
                  </a:schemeClr>
                </a:solidFill>
              </a:defRPr>
            </a:pPr>
            <a:r>
              <a:rPr lang="fr-CA" sz="1600" dirty="0"/>
              <a:t>Plus de contacts visuels </a:t>
            </a:r>
          </a:p>
          <a:p>
            <a:pPr>
              <a:lnSpc>
                <a:spcPct val="85000"/>
              </a:lnSpc>
              <a:spcBef>
                <a:spcPts val="600"/>
              </a:spcBef>
              <a:spcAft>
                <a:spcPts val="600"/>
              </a:spcAft>
              <a:defRPr>
                <a:solidFill>
                  <a:schemeClr val="tx2">
                    <a:alpha val="25000"/>
                  </a:schemeClr>
                </a:solidFill>
              </a:defRPr>
            </a:pPr>
            <a:r>
              <a:rPr lang="fr-CA" sz="1600" dirty="0"/>
              <a:t>Posture rigide</a:t>
            </a:r>
          </a:p>
          <a:p>
            <a:pPr>
              <a:lnSpc>
                <a:spcPct val="85000"/>
              </a:lnSpc>
              <a:spcBef>
                <a:spcPts val="600"/>
              </a:spcBef>
              <a:spcAft>
                <a:spcPts val="600"/>
              </a:spcAft>
              <a:defRPr>
                <a:solidFill>
                  <a:schemeClr val="tx2">
                    <a:alpha val="25000"/>
                  </a:schemeClr>
                </a:solidFill>
              </a:defRPr>
            </a:pPr>
            <a:r>
              <a:rPr lang="fr-CA" sz="1600" dirty="0"/>
              <a:t>Se penche vers l’avant</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fr-CA" dirty="0"/>
              <a:t>Traits</a:t>
            </a:r>
          </a:p>
          <a:p>
            <a:pPr algn="r">
              <a:lnSpc>
                <a:spcPct val="85000"/>
              </a:lnSpc>
            </a:pPr>
            <a:endParaRPr lang="fr-CA" sz="2400" dirty="0">
              <a:solidFill>
                <a:schemeClr val="bg1"/>
              </a:solidFill>
            </a:endParaRPr>
          </a:p>
          <a:p>
            <a:pPr algn="r">
              <a:lnSpc>
                <a:spcPct val="85000"/>
              </a:lnSpc>
            </a:pPr>
            <a:endParaRPr lang="fr-CA" sz="2400" dirty="0">
              <a:solidFill>
                <a:schemeClr val="bg1"/>
              </a:solidFill>
            </a:endParaRPr>
          </a:p>
          <a:p>
            <a:pPr algn="r">
              <a:lnSpc>
                <a:spcPct val="85000"/>
              </a:lnSpc>
              <a:spcBef>
                <a:spcPts val="800"/>
              </a:spcBef>
              <a:spcAft>
                <a:spcPts val="800"/>
              </a:spcAft>
              <a:defRPr>
                <a:solidFill>
                  <a:schemeClr val="bg1"/>
                </a:solidFill>
              </a:defRPr>
            </a:pPr>
            <a:r>
              <a:rPr lang="fr-CA" dirty="0"/>
              <a:t>Honnête</a:t>
            </a:r>
          </a:p>
          <a:p>
            <a:pPr algn="r">
              <a:lnSpc>
                <a:spcPct val="85000"/>
              </a:lnSpc>
              <a:spcBef>
                <a:spcPts val="800"/>
              </a:spcBef>
              <a:spcAft>
                <a:spcPts val="800"/>
              </a:spcAft>
              <a:defRPr>
                <a:solidFill>
                  <a:schemeClr val="bg1"/>
                </a:solidFill>
              </a:defRPr>
            </a:pPr>
            <a:r>
              <a:rPr lang="fr-CA" dirty="0"/>
              <a:t>Intelligent</a:t>
            </a:r>
          </a:p>
          <a:p>
            <a:pPr algn="r">
              <a:lnSpc>
                <a:spcPct val="85000"/>
              </a:lnSpc>
              <a:spcBef>
                <a:spcPts val="800"/>
              </a:spcBef>
              <a:spcAft>
                <a:spcPts val="800"/>
              </a:spcAft>
              <a:defRPr>
                <a:solidFill>
                  <a:schemeClr val="bg1"/>
                </a:solidFill>
              </a:defRPr>
            </a:pPr>
            <a:r>
              <a:rPr lang="fr-CA" dirty="0"/>
              <a:t>Arrogant</a:t>
            </a:r>
          </a:p>
          <a:p>
            <a:pPr algn="r">
              <a:lnSpc>
                <a:spcPct val="85000"/>
              </a:lnSpc>
              <a:spcBef>
                <a:spcPts val="800"/>
              </a:spcBef>
              <a:spcAft>
                <a:spcPts val="800"/>
              </a:spcAft>
              <a:defRPr>
                <a:solidFill>
                  <a:schemeClr val="bg1"/>
                </a:solidFill>
              </a:defRPr>
            </a:pPr>
            <a:r>
              <a:rPr lang="fr-CA" dirty="0"/>
              <a:t>Motivé</a:t>
            </a:r>
          </a:p>
          <a:p>
            <a:pPr algn="r">
              <a:lnSpc>
                <a:spcPct val="85000"/>
              </a:lnSpc>
              <a:spcBef>
                <a:spcPts val="800"/>
              </a:spcBef>
              <a:spcAft>
                <a:spcPts val="800"/>
              </a:spcAft>
              <a:defRPr>
                <a:solidFill>
                  <a:schemeClr val="bg1"/>
                </a:solidFill>
              </a:defRPr>
            </a:pPr>
            <a:r>
              <a:rPr lang="fr-CA" dirty="0"/>
              <a:t>Égocentrique</a:t>
            </a:r>
          </a:p>
          <a:p>
            <a:pPr algn="r">
              <a:lnSpc>
                <a:spcPct val="85000"/>
              </a:lnSpc>
              <a:spcBef>
                <a:spcPts val="800"/>
              </a:spcBef>
              <a:spcAft>
                <a:spcPts val="800"/>
              </a:spcAft>
              <a:defRPr>
                <a:solidFill>
                  <a:schemeClr val="bg1"/>
                </a:solidFill>
              </a:defRPr>
            </a:pPr>
            <a:r>
              <a:rPr lang="fr-CA" dirty="0"/>
              <a:t>Sincère</a:t>
            </a:r>
          </a:p>
          <a:p>
            <a:pPr algn="r">
              <a:lnSpc>
                <a:spcPct val="85000"/>
              </a:lnSpc>
              <a:spcBef>
                <a:spcPts val="800"/>
              </a:spcBef>
              <a:spcAft>
                <a:spcPts val="800"/>
              </a:spcAft>
              <a:defRPr>
                <a:solidFill>
                  <a:schemeClr val="bg1"/>
                </a:solidFill>
              </a:defRPr>
            </a:pPr>
            <a:r>
              <a:rPr lang="fr-CA" dirty="0"/>
              <a:t>Critique</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fr-CA" dirty="0"/>
              <a:t>Jugements</a:t>
            </a:r>
          </a:p>
          <a:p>
            <a:pPr>
              <a:lnSpc>
                <a:spcPct val="85000"/>
              </a:lnSpc>
            </a:pPr>
            <a:endParaRPr lang="fr-CA" sz="2400" dirty="0">
              <a:solidFill>
                <a:schemeClr val="bg1"/>
              </a:solidFill>
            </a:endParaRPr>
          </a:p>
          <a:p>
            <a:pPr>
              <a:lnSpc>
                <a:spcPct val="85000"/>
              </a:lnSpc>
            </a:pPr>
            <a:endParaRPr lang="fr-CA" sz="2400" dirty="0">
              <a:solidFill>
                <a:schemeClr val="bg1"/>
              </a:solidFill>
            </a:endParaRPr>
          </a:p>
          <a:p>
            <a:pPr>
              <a:lnSpc>
                <a:spcPct val="85000"/>
              </a:lnSpc>
              <a:spcBef>
                <a:spcPts val="800"/>
              </a:spcBef>
              <a:spcAft>
                <a:spcPts val="800"/>
              </a:spcAft>
              <a:defRPr>
                <a:solidFill>
                  <a:schemeClr val="bg1"/>
                </a:solidFill>
              </a:defRPr>
            </a:pPr>
            <a:r>
              <a:rPr lang="fr-CA" dirty="0"/>
              <a:t>Je l’aime bien</a:t>
            </a:r>
          </a:p>
          <a:p>
            <a:pPr>
              <a:lnSpc>
                <a:spcPct val="85000"/>
              </a:lnSpc>
              <a:spcBef>
                <a:spcPts val="800"/>
              </a:spcBef>
              <a:spcAft>
                <a:spcPts val="800"/>
              </a:spcAft>
              <a:defRPr>
                <a:solidFill>
                  <a:schemeClr val="bg1"/>
                </a:solidFill>
              </a:defRPr>
            </a:pPr>
            <a:r>
              <a:rPr lang="fr-CA" dirty="0"/>
              <a:t>Il m’énerve</a:t>
            </a:r>
          </a:p>
          <a:p>
            <a:pPr>
              <a:lnSpc>
                <a:spcPct val="85000"/>
              </a:lnSpc>
              <a:spcBef>
                <a:spcPts val="800"/>
              </a:spcBef>
              <a:spcAft>
                <a:spcPts val="800"/>
              </a:spcAft>
              <a:defRPr>
                <a:solidFill>
                  <a:schemeClr val="bg1"/>
                </a:solidFill>
              </a:defRPr>
            </a:pPr>
            <a:r>
              <a:rPr lang="fr-CA" dirty="0"/>
              <a:t>Elle m’intéresse</a:t>
            </a:r>
          </a:p>
          <a:p>
            <a:pPr>
              <a:lnSpc>
                <a:spcPct val="85000"/>
              </a:lnSpc>
              <a:spcBef>
                <a:spcPts val="800"/>
              </a:spcBef>
              <a:spcAft>
                <a:spcPts val="800"/>
              </a:spcAft>
              <a:defRPr>
                <a:solidFill>
                  <a:schemeClr val="bg1"/>
                </a:solidFill>
              </a:defRPr>
            </a:pPr>
            <a:r>
              <a:rPr lang="fr-CA" dirty="0"/>
              <a:t>Il m’irrite</a:t>
            </a:r>
          </a:p>
          <a:p>
            <a:pPr>
              <a:lnSpc>
                <a:spcPct val="85000"/>
              </a:lnSpc>
              <a:spcBef>
                <a:spcPts val="800"/>
              </a:spcBef>
              <a:spcAft>
                <a:spcPts val="800"/>
              </a:spcAft>
              <a:defRPr>
                <a:solidFill>
                  <a:schemeClr val="bg1"/>
                </a:solidFill>
              </a:defRPr>
            </a:pPr>
            <a:r>
              <a:rPr lang="fr-CA" dirty="0"/>
              <a:t>Je ne lui fais pas confiance</a:t>
            </a:r>
          </a:p>
          <a:p>
            <a:pPr>
              <a:lnSpc>
                <a:spcPct val="85000"/>
              </a:lnSpc>
              <a:spcBef>
                <a:spcPts val="800"/>
              </a:spcBef>
              <a:spcAft>
                <a:spcPts val="800"/>
              </a:spcAft>
              <a:defRPr>
                <a:solidFill>
                  <a:schemeClr val="bg1"/>
                </a:solidFill>
              </a:defRPr>
            </a:pPr>
            <a:r>
              <a:rPr lang="fr-CA" dirty="0"/>
              <a:t>Je le déteste</a:t>
            </a:r>
          </a:p>
          <a:p>
            <a:pPr>
              <a:lnSpc>
                <a:spcPct val="85000"/>
              </a:lnSpc>
              <a:spcBef>
                <a:spcPts val="800"/>
              </a:spcBef>
              <a:spcAft>
                <a:spcPts val="800"/>
              </a:spcAft>
              <a:defRPr>
                <a:solidFill>
                  <a:schemeClr val="bg1"/>
                </a:solidFill>
              </a:defRPr>
            </a:pPr>
            <a:r>
              <a:rPr lang="fr-CA" dirty="0"/>
              <a:t>Je lui fais confiance</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fr-CA"/>
              <a:t>Comportements observables</a:t>
            </a:r>
            <a:endParaRPr lang="fr-CA" dirty="0"/>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390128" y="4951728"/>
            <a:ext cx="1367374" cy="826348"/>
            <a:chOff x="1259920" y="3478952"/>
            <a:chExt cx="1367374" cy="826348"/>
          </a:xfrm>
        </p:grpSpPr>
        <p:sp>
          <p:nvSpPr>
            <p:cNvPr id="5" name="Arc 4">
              <a:extLst>
                <a:ext uri="{FF2B5EF4-FFF2-40B4-BE49-F238E27FC236}">
                  <a16:creationId xmlns:a16="http://schemas.microsoft.com/office/drawing/2014/main" id="{A241EFEB-3B48-433E-9557-C400EEF7D6CA}"/>
                </a:ext>
              </a:extLst>
            </p:cNvPr>
            <p:cNvSpPr/>
            <p:nvPr/>
          </p:nvSpPr>
          <p:spPr>
            <a:xfrm rot="21327078">
              <a:off x="2031918"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fr-CA"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344761" y="3478952"/>
              <a:ext cx="1197692"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fr-CA" dirty="0"/>
                <a:t>DIRE</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259920" y="3935968"/>
              <a:ext cx="1367374"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fr-CA" dirty="0"/>
                <a:t>FAIRE</a:t>
              </a:r>
            </a:p>
          </p:txBody>
        </p:sp>
        <p:sp>
          <p:nvSpPr>
            <p:cNvPr id="21" name="Arc 20">
              <a:extLst>
                <a:ext uri="{FF2B5EF4-FFF2-40B4-BE49-F238E27FC236}">
                  <a16:creationId xmlns:a16="http://schemas.microsoft.com/office/drawing/2014/main" id="{B68E12E8-D340-4FBD-A10F-E52D85A1DEF3}"/>
                </a:ext>
              </a:extLst>
            </p:cNvPr>
            <p:cNvSpPr/>
            <p:nvPr/>
          </p:nvSpPr>
          <p:spPr>
            <a:xfrm rot="951602" flipH="1" flipV="1">
              <a:off x="1329432"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fr-CA"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50</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CA"/>
              <a:t>© The TRACOM Corporation. Tous droits réservés.</a:t>
            </a:r>
            <a:endParaRPr lang="fr-CA" dirty="0"/>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fr-CA" dirty="0"/>
              <a:t>Passeport STYLE SOCIAL</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fr-CA" smtClean="0"/>
              <a:t>51</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fr-CA"/>
              <a:t>© The TRACOM Corporation. Tous droits réservés.</a:t>
            </a:r>
            <a:endParaRPr lang="fr-CA" dirty="0"/>
          </a:p>
        </p:txBody>
      </p:sp>
      <p:pic>
        <p:nvPicPr>
          <p:cNvPr id="7" name="Picture 6" descr="A screenshot of a computer&#10;&#10;Description automatically generated with medium confidence">
            <a:extLst>
              <a:ext uri="{FF2B5EF4-FFF2-40B4-BE49-F238E27FC236}">
                <a16:creationId xmlns:a16="http://schemas.microsoft.com/office/drawing/2014/main" id="{4A3743E3-7F61-BFCD-0489-3E6F657A5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856" y="844287"/>
            <a:ext cx="4687766" cy="587044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fr-CA"/>
              <a:t>© The TRACOM Corporation. Tous droits réservés.</a:t>
            </a:r>
            <a:endParaRPr lang="fr-CA" dirty="0"/>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52</a:t>
            </a:fld>
            <a:endParaRPr lang="fr-CA"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fr-CA" dirty="0">
                <a:solidFill>
                  <a:srgbClr val="146899"/>
                </a:solidFill>
              </a:rPr>
              <a:t>Exercices facultatifs</a:t>
            </a: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a:xfrm>
            <a:off x="1143000" y="2462644"/>
            <a:ext cx="7277100" cy="3131684"/>
          </a:xfrm>
        </p:spPr>
        <p:txBody>
          <a:bodyPr wrap="square">
            <a:noAutofit/>
          </a:bodyPr>
          <a:lstStyle/>
          <a:p>
            <a:pPr marL="0" indent="0">
              <a:buNone/>
              <a:defRPr sz="2400"/>
            </a:pPr>
            <a:r>
              <a:rPr lang="fr-CA" dirty="0"/>
              <a:t>Sélectionnez les exercices facultatifs en fonction de vos besoins de formation et du temps disponible.</a:t>
            </a:r>
          </a:p>
          <a:p>
            <a:pPr marL="0" indent="0">
              <a:buNone/>
            </a:pPr>
            <a:endParaRPr lang="fr-CA" dirty="0">
              <a:solidFill>
                <a:srgbClr val="0C4176"/>
              </a:solidFill>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wrap="square">
            <a:noAutofit/>
          </a:bodyPr>
          <a:lstStyle/>
          <a:p>
            <a:pPr algn="l"/>
            <a:r>
              <a:rPr lang="fr-CA"/>
              <a:t>© The TRACOM Corporation. Tous droits réservés.</a:t>
            </a:r>
            <a:endParaRPr lang="fr-CA" dirty="0"/>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53</a:t>
            </a:fld>
            <a:endParaRPr lang="fr-CA" sz="1000" dirty="0">
              <a:solidFill>
                <a:srgbClr val="898989"/>
              </a:solidFill>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in a meeting  Description automatically generated">
            <a:extLst>
              <a:ext uri="{FF2B5EF4-FFF2-40B4-BE49-F238E27FC236}">
                <a16:creationId xmlns:a16="http://schemas.microsoft.com/office/drawing/2014/main" id="{9C8B7A8D-BA18-4118-998B-25AADDE27EAB}"/>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87110" y="570129"/>
            <a:ext cx="6408990" cy="579722"/>
          </a:xfrm>
        </p:spPr>
        <p:txBody>
          <a:bodyPr wrap="square">
            <a:noAutofit/>
          </a:bodyPr>
          <a:lstStyle/>
          <a:p>
            <a:r>
              <a:rPr lang="fr-CA" dirty="0"/>
              <a:t>Relations potentiellement toxiques</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CA"/>
              <a:t> </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54</a:t>
            </a:fld>
            <a:endParaRPr lang="fr-CA"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2699285" y="1022025"/>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2401626" y="6068972"/>
            <a:ext cx="2966224"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57707" y="348393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6394352" y="3516172"/>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01902" y="1934999"/>
            <a:ext cx="3074582" cy="1151467"/>
          </a:xfrm>
          <a:prstGeom prst="callout1">
            <a:avLst>
              <a:gd name="adj1" fmla="val 25000"/>
              <a:gd name="adj2" fmla="val 2788"/>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Analytique</a:t>
            </a:r>
            <a:br>
              <a:rPr lang="fr-CA" dirty="0">
                <a:solidFill>
                  <a:schemeClr val="tx2"/>
                </a:solidFill>
                <a:latin typeface="Arial Black" panose="020B0A04020102020204" pitchFamily="34" charset="0"/>
              </a:rPr>
            </a:br>
            <a:endParaRPr lang="fr-CA" dirty="0">
              <a:solidFill>
                <a:schemeClr val="tx2"/>
              </a:solidFill>
              <a:latin typeface="Arial Black" panose="020B0A04020102020204" pitchFamily="34" charset="0"/>
            </a:endParaRPr>
          </a:p>
          <a:p>
            <a:pPr algn="r">
              <a:lnSpc>
                <a:spcPct val="85000"/>
              </a:lnSpc>
              <a:defRPr>
                <a:solidFill>
                  <a:schemeClr val="tx2"/>
                </a:solidFill>
              </a:defRPr>
            </a:pPr>
            <a:r>
              <a:rPr lang="fr-CA" dirty="0"/>
              <a:t>Plus lent</a:t>
            </a:r>
          </a:p>
          <a:p>
            <a:pPr algn="r">
              <a:lnSpc>
                <a:spcPct val="85000"/>
              </a:lnSpc>
              <a:defRPr>
                <a:solidFill>
                  <a:schemeClr val="tx2"/>
                </a:solidFill>
              </a:defRPr>
            </a:pPr>
            <a:r>
              <a:rPr lang="fr-CA" dirty="0"/>
              <a:t>Axé sur le détail</a:t>
            </a:r>
          </a:p>
          <a:p>
            <a:pPr algn="r">
              <a:lnSpc>
                <a:spcPct val="85000"/>
              </a:lnSpc>
              <a:defRPr>
                <a:solidFill>
                  <a:schemeClr val="tx2"/>
                </a:solidFill>
              </a:defRPr>
            </a:pPr>
            <a:r>
              <a:rPr lang="fr-CA" dirty="0"/>
              <a:t>Approche sérieuse et formelle</a:t>
            </a:r>
          </a:p>
          <a:p>
            <a:pPr algn="r">
              <a:lnSpc>
                <a:spcPct val="85000"/>
              </a:lnSpc>
              <a:defRPr sz="1600">
                <a:solidFill>
                  <a:schemeClr val="tx2"/>
                </a:solidFill>
              </a:defRPr>
            </a:pPr>
            <a:r>
              <a:rPr lang="fr-CA" dirty="0"/>
              <a:t> </a:t>
            </a:r>
          </a:p>
          <a:p>
            <a:pPr>
              <a:lnSpc>
                <a:spcPct val="85000"/>
              </a:lnSpc>
            </a:pPr>
            <a:endParaRPr lang="fr-CA"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1510442" y="128784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87110" y="4201687"/>
            <a:ext cx="29186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Aimable</a:t>
            </a:r>
          </a:p>
          <a:p>
            <a:pPr algn="r">
              <a:lnSpc>
                <a:spcPct val="85000"/>
              </a:lnSpc>
            </a:pPr>
            <a:endParaRPr lang="fr-CA" dirty="0">
              <a:solidFill>
                <a:schemeClr val="tx2"/>
              </a:solidFill>
              <a:latin typeface="Arial Black" panose="020B0A04020102020204" pitchFamily="34" charset="0"/>
            </a:endParaRPr>
          </a:p>
          <a:p>
            <a:pPr algn="r">
              <a:lnSpc>
                <a:spcPct val="85000"/>
              </a:lnSpc>
              <a:defRPr>
                <a:solidFill>
                  <a:schemeClr val="tx2"/>
                </a:solidFill>
              </a:defRPr>
            </a:pPr>
            <a:r>
              <a:rPr lang="fr-CA" dirty="0"/>
              <a:t>Plus lent</a:t>
            </a:r>
          </a:p>
          <a:p>
            <a:pPr algn="r">
              <a:lnSpc>
                <a:spcPct val="85000"/>
              </a:lnSpc>
              <a:defRPr>
                <a:solidFill>
                  <a:schemeClr val="tx2"/>
                </a:solidFill>
              </a:defRPr>
            </a:pPr>
            <a:r>
              <a:rPr lang="fr-CA" dirty="0"/>
              <a:t>Axé sur les relations</a:t>
            </a:r>
          </a:p>
          <a:p>
            <a:pPr algn="r">
              <a:lnSpc>
                <a:spcPct val="85000"/>
              </a:lnSpc>
              <a:defRPr>
                <a:solidFill>
                  <a:schemeClr val="tx2"/>
                </a:solidFill>
              </a:defRPr>
            </a:pPr>
            <a:r>
              <a:rPr lang="fr-CA" dirty="0"/>
              <a:t>Approche décontractée et informelle</a:t>
            </a:r>
          </a:p>
          <a:p>
            <a:pPr>
              <a:lnSpc>
                <a:spcPct val="85000"/>
              </a:lnSpc>
            </a:pPr>
            <a:endParaRPr lang="fr-CA"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4354918" y="1942493"/>
            <a:ext cx="307458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Fonceur</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defRPr>
            </a:pPr>
            <a:r>
              <a:rPr lang="fr-CA" dirty="0"/>
              <a:t>Plus rapide</a:t>
            </a:r>
          </a:p>
          <a:p>
            <a:pPr>
              <a:lnSpc>
                <a:spcPct val="85000"/>
              </a:lnSpc>
              <a:defRPr>
                <a:solidFill>
                  <a:schemeClr val="tx2"/>
                </a:solidFill>
              </a:defRPr>
            </a:pPr>
            <a:r>
              <a:rPr lang="fr-CA" dirty="0"/>
              <a:t>Axsé sur l’objectif</a:t>
            </a:r>
          </a:p>
          <a:p>
            <a:pPr>
              <a:lnSpc>
                <a:spcPct val="85000"/>
              </a:lnSpc>
              <a:defRPr>
                <a:solidFill>
                  <a:schemeClr val="tx2"/>
                </a:solidFill>
              </a:defRPr>
            </a:pPr>
            <a:r>
              <a:rPr lang="fr-CA" dirty="0"/>
              <a:t>Approche sérieuse et formelle</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4354917" y="4238902"/>
            <a:ext cx="3074581"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Expressif</a:t>
            </a:r>
          </a:p>
          <a:p>
            <a:pPr>
              <a:lnSpc>
                <a:spcPct val="85000"/>
              </a:lnSpc>
            </a:pPr>
            <a:endParaRPr lang="fr-CA" dirty="0">
              <a:solidFill>
                <a:schemeClr val="tx2"/>
              </a:solidFill>
              <a:latin typeface="Arial Black" panose="020B0A04020102020204" pitchFamily="34" charset="0"/>
            </a:endParaRPr>
          </a:p>
          <a:p>
            <a:pPr>
              <a:lnSpc>
                <a:spcPct val="85000"/>
              </a:lnSpc>
              <a:defRPr>
                <a:solidFill>
                  <a:schemeClr val="tx2"/>
                </a:solidFill>
              </a:defRPr>
            </a:pPr>
            <a:r>
              <a:rPr lang="fr-CA" dirty="0"/>
              <a:t>Plus rapide</a:t>
            </a:r>
          </a:p>
          <a:p>
            <a:pPr>
              <a:lnSpc>
                <a:spcPct val="85000"/>
              </a:lnSpc>
              <a:defRPr>
                <a:solidFill>
                  <a:schemeClr val="tx2"/>
                </a:solidFill>
              </a:defRPr>
            </a:pPr>
            <a:r>
              <a:rPr lang="fr-CA" dirty="0"/>
              <a:t>Axsé sur les généralités</a:t>
            </a:r>
          </a:p>
          <a:p>
            <a:pPr>
              <a:lnSpc>
                <a:spcPct val="85000"/>
              </a:lnSpc>
              <a:defRPr>
                <a:solidFill>
                  <a:schemeClr val="tx2"/>
                </a:solidFill>
              </a:defRPr>
            </a:pPr>
            <a:r>
              <a:rPr lang="fr-CA" dirty="0"/>
              <a:t>Approche décontractée et informelle</a:t>
            </a:r>
          </a:p>
        </p:txBody>
      </p:sp>
    </p:spTree>
    <p:extLst>
      <p:ext uri="{BB962C8B-B14F-4D97-AF65-F5344CB8AC3E}">
        <p14:creationId xmlns:p14="http://schemas.microsoft.com/office/powerpoint/2010/main" val="1454488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fr-CA" dirty="0"/>
              <a:t>Forum sur le Style</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368086" cy="4142967"/>
          </a:xfrm>
        </p:spPr>
        <p:txBody>
          <a:bodyPr wrap="square">
            <a:noAutofit/>
          </a:bodyPr>
          <a:lstStyle/>
          <a:p>
            <a:pPr eaLnBrk="1" hangingPunct="1">
              <a:defRPr>
                <a:ea typeface="ヒラギノ角ゴ Pro W3" pitchFamily="4" charset="-128"/>
                <a:cs typeface="ヒラギノ角ゴ Pro W3" pitchFamily="4" charset="-128"/>
              </a:defRPr>
            </a:pPr>
            <a:r>
              <a:rPr lang="fr-CA" b="1" dirty="0"/>
              <a:t>Objectif : </a:t>
            </a:r>
            <a:r>
              <a:rPr lang="fr-CA" dirty="0"/>
              <a:t>Vous donner l’occasion de décrire ce qui, dans la position opposée du STYLE SOCIAL, crée des tensions pour vous et de développer des idées sur la façon d’être plus productif avec un client ayant ce Style.</a:t>
            </a:r>
          </a:p>
          <a:p>
            <a:pPr eaLnBrk="1" hangingPunct="1">
              <a:defRPr b="1">
                <a:ea typeface="ヒラギノ角ゴ Pro W3" pitchFamily="4" charset="-128"/>
                <a:cs typeface="ヒラギノ角ゴ Pro W3" pitchFamily="4" charset="-128"/>
              </a:defRPr>
            </a:pPr>
            <a:r>
              <a:rPr lang="fr-CA" dirty="0"/>
              <a:t>Directives :</a:t>
            </a:r>
            <a:endParaRPr lang="fr-CA" dirty="0">
              <a:ea typeface="ヒラギノ角ゴ Pro W3" pitchFamily="4" charset="-128"/>
              <a:cs typeface="ヒラギノ角ゴ Pro W3" pitchFamily="4" charset="-128"/>
            </a:endParaRPr>
          </a:p>
          <a:p>
            <a:pPr lvl="1" eaLnBrk="1" hangingPunct="1"/>
            <a:r>
              <a:rPr lang="fr-CA" dirty="0"/>
              <a:t>Dans le groupe qui vous est assigné, discutez et dressez une liste des comportements présentés par le STYLE SOCIAL opposé et qui créent des tensions pour vous.</a:t>
            </a:r>
          </a:p>
          <a:p>
            <a:pPr lvl="1" eaLnBrk="1" hangingPunct="1"/>
            <a:r>
              <a:rPr lang="fr-CA" dirty="0"/>
              <a:t>Partagez votre liste avec le groupe du Style opposé.</a:t>
            </a:r>
          </a:p>
          <a:p>
            <a:pPr lvl="1" eaLnBrk="1" hangingPunct="1"/>
            <a:r>
              <a:rPr lang="fr-CA" dirty="0"/>
              <a:t>Dans votre groupe, discutez de ce que vous pouvez faire pour mieux interagir avec le Style opposé.</a:t>
            </a:r>
          </a:p>
          <a:p>
            <a:pPr lvl="1" eaLnBrk="1" hangingPunct="1"/>
            <a:r>
              <a:rPr lang="fr-CA" dirty="0"/>
              <a:t>Partagez vos informations avec le Style opposé et l’ensemble de la classe.</a:t>
            </a:r>
          </a:p>
          <a:p>
            <a:endParaRPr lang="fr-CA"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fr-CA" smtClean="0"/>
              <a:t>55</a:t>
            </a:fld>
            <a:endParaRPr lang="fr-CA" dirty="0"/>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8" name="Slide Number Placeholder 3">
            <a:extLst>
              <a:ext uri="{FF2B5EF4-FFF2-40B4-BE49-F238E27FC236}">
                <a16:creationId xmlns:a16="http://schemas.microsoft.com/office/drawing/2014/main" id="{6BA0FEA2-7261-4031-BA0D-F8863625AECD}"/>
              </a:ext>
            </a:extLst>
          </p:cNvPr>
          <p:cNvSpPr txBox="1">
            <a:spLocks/>
          </p:cNvSpPr>
          <p:nvPr/>
        </p:nvSpPr>
        <p:spPr>
          <a:xfrm>
            <a:off x="9372600" y="6395352"/>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55</a:t>
            </a:fld>
            <a:endParaRPr lang="fr-CA" sz="1000" dirty="0">
              <a:solidFill>
                <a:srgbClr val="898989"/>
              </a:solidFill>
            </a:endParaRPr>
          </a:p>
        </p:txBody>
      </p:sp>
    </p:spTree>
    <p:extLst>
      <p:ext uri="{BB962C8B-B14F-4D97-AF65-F5344CB8AC3E}">
        <p14:creationId xmlns:p14="http://schemas.microsoft.com/office/powerpoint/2010/main" val="2941451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fr-CA" dirty="0"/>
              <a:t>Forum sur Souplesse</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456406" cy="3628308"/>
          </a:xfrm>
        </p:spPr>
        <p:txBody>
          <a:bodyPr wrap="square">
            <a:noAutofit/>
          </a:bodyPr>
          <a:lstStyle/>
          <a:p>
            <a:pPr>
              <a:defRPr sz="2000">
                <a:ea typeface="ヒラギノ角ゴ Pro W3" pitchFamily="4" charset="-128"/>
                <a:cs typeface="ヒラギノ角ゴ Pro W3" pitchFamily="4" charset="-128"/>
              </a:defRPr>
            </a:pPr>
            <a:r>
              <a:rPr lang="fr-CA" sz="1800" b="1" dirty="0"/>
              <a:t>Objectif : </a:t>
            </a:r>
            <a:r>
              <a:rPr lang="fr-CA" sz="1800" dirty="0"/>
              <a:t>Vous donner l’occasion de décrire une relation difficile et de travailler en groupe pour identifier les mesures spécifiques que vous pouvez prendre pour faire preuve de plus de Souplesse avec ce client.</a:t>
            </a:r>
          </a:p>
          <a:p>
            <a:pPr>
              <a:defRPr sz="2000" b="1">
                <a:ea typeface="ヒラギノ角ゴ Pro W3" pitchFamily="4" charset="-128"/>
                <a:cs typeface="ヒラギノ角ゴ Pro W3" pitchFamily="4" charset="-128"/>
              </a:defRPr>
            </a:pPr>
            <a:r>
              <a:rPr lang="fr-CA" sz="1800" dirty="0"/>
              <a:t>Directives :</a:t>
            </a:r>
            <a:endParaRPr lang="fr-CA" sz="1800" dirty="0">
              <a:ea typeface="ヒラギノ角ゴ Pro W3" pitchFamily="4" charset="-128"/>
              <a:cs typeface="ヒラギノ角ゴ Pro W3" pitchFamily="4" charset="-128"/>
            </a:endParaRPr>
          </a:p>
          <a:p>
            <a:pPr marL="342900" indent="-342900">
              <a:buFont typeface="Wingdings" panose="05000000000000000000" pitchFamily="2" charset="2"/>
              <a:buChar char="§"/>
              <a:defRPr sz="2000"/>
            </a:pPr>
            <a:r>
              <a:rPr lang="fr-CA" sz="1800" dirty="0"/>
              <a:t>Répartissez-vous en quatre groupes de Style.</a:t>
            </a:r>
          </a:p>
          <a:p>
            <a:pPr>
              <a:defRPr sz="2000"/>
            </a:pPr>
            <a:r>
              <a:rPr lang="fr-CA" sz="1800" dirty="0"/>
              <a:t>Une à la fois, chaque personne :</a:t>
            </a:r>
          </a:p>
          <a:p>
            <a:pPr lvl="1">
              <a:buFont typeface="Wingdings" panose="05000000000000000000" pitchFamily="2" charset="2"/>
              <a:buChar char="§"/>
              <a:defRPr sz="2000"/>
            </a:pPr>
            <a:r>
              <a:rPr lang="fr-CA" sz="1800" dirty="0"/>
              <a:t>Décrit un client avec lequel il a une relation difficile et essaie d’identifier son Style.</a:t>
            </a:r>
          </a:p>
          <a:p>
            <a:pPr lvl="1">
              <a:buFont typeface="Wingdings" panose="05000000000000000000" pitchFamily="2" charset="2"/>
              <a:buChar char="§"/>
              <a:defRPr sz="2000"/>
            </a:pPr>
            <a:r>
              <a:rPr lang="fr-CA" sz="1800" dirty="0"/>
              <a:t>Partage ce que le client fait qui est frustrant.</a:t>
            </a:r>
          </a:p>
          <a:p>
            <a:pPr lvl="1">
              <a:buFont typeface="Wingdings" panose="05000000000000000000" pitchFamily="2" charset="2"/>
              <a:buChar char="§"/>
              <a:defRPr sz="2000"/>
            </a:pPr>
            <a:r>
              <a:rPr lang="fr-CA" sz="1800" dirty="0"/>
              <a:t>En groupe, aidez la personne à identifier des actions spécifiques pour faire preuve de plus de Souplesse envers votre client.</a:t>
            </a:r>
          </a:p>
          <a:p>
            <a:pPr lvl="1">
              <a:buFont typeface="Wingdings" panose="05000000000000000000" pitchFamily="2" charset="2"/>
              <a:buChar char="§"/>
              <a:defRPr sz="2000"/>
            </a:pPr>
            <a:r>
              <a:rPr lang="fr-CA" sz="1800" dirty="0"/>
              <a:t>Nommez un porte-parole : y a-t-il quelque chose d’unique ou de perspicace que vous souhaitez partager avec l’ensemble du groupe?</a:t>
            </a:r>
          </a:p>
          <a:p>
            <a:endParaRPr lang="fr-CA" sz="18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CA" smtClean="0"/>
              <a:t>56</a:t>
            </a:fld>
            <a:endParaRPr lang="fr-CA"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557294" y="6488112"/>
            <a:ext cx="7924800" cy="282575"/>
          </a:xfrm>
        </p:spPr>
        <p:txBody>
          <a:bodyPr wrap="square">
            <a:noAutofit/>
          </a:bodyPr>
          <a:lstStyle/>
          <a:p>
            <a:pPr algn="l"/>
            <a:r>
              <a:rPr lang="fr-CA"/>
              <a:t>© The TRACOM Corporation. Tous droits réservés.</a:t>
            </a:r>
            <a:endParaRPr lang="fr-CA" dirty="0"/>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F3BA9A0-AACF-4A33-B719-D3A7719D28DA}"/>
              </a:ext>
            </a:extLst>
          </p:cNvPr>
          <p:cNvSpPr txBox="1">
            <a:spLocks/>
          </p:cNvSpPr>
          <p:nvPr/>
        </p:nvSpPr>
        <p:spPr>
          <a:xfrm>
            <a:off x="9348705"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56</a:t>
            </a:fld>
            <a:endParaRPr lang="fr-CA" sz="1000" dirty="0">
              <a:solidFill>
                <a:srgbClr val="898989"/>
              </a:solidFill>
            </a:endParaRPr>
          </a:p>
        </p:txBody>
      </p:sp>
    </p:spTree>
    <p:extLst>
      <p:ext uri="{BB962C8B-B14F-4D97-AF65-F5344CB8AC3E}">
        <p14:creationId xmlns:p14="http://schemas.microsoft.com/office/powerpoint/2010/main" val="2899444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fr-CA" dirty="0"/>
              <a:t>Navigateur SOCIAL STYLE</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26559"/>
            <a:ext cx="7459973" cy="4079812"/>
          </a:xfrm>
        </p:spPr>
        <p:txBody>
          <a:bodyPr wrap="square">
            <a:noAutofit/>
          </a:bodyPr>
          <a:lstStyle/>
          <a:p>
            <a:pPr eaLnBrk="1" hangingPunct="1">
              <a:defRPr sz="2000">
                <a:ea typeface="ヒラギノ角ゴ Pro W3" pitchFamily="4" charset="-128"/>
                <a:cs typeface="ヒラギノ角ゴ Pro W3" pitchFamily="4" charset="-128"/>
              </a:defRPr>
            </a:pPr>
            <a:r>
              <a:rPr lang="fr-CA" sz="1800" b="1" dirty="0"/>
              <a:t>Objectif : </a:t>
            </a:r>
            <a:r>
              <a:rPr lang="fr-CA" sz="1800" dirty="0"/>
              <a:t>Utiliser le navigateur afin d’améliorer votre efficacité.</a:t>
            </a:r>
          </a:p>
          <a:p>
            <a:pPr eaLnBrk="1" hangingPunct="1">
              <a:defRPr sz="2000" b="1">
                <a:ea typeface="ヒラギノ角ゴ Pro W3" pitchFamily="4" charset="-128"/>
                <a:cs typeface="ヒラギノ角ゴ Pro W3" pitchFamily="4" charset="-128"/>
              </a:defRPr>
            </a:pPr>
            <a:r>
              <a:rPr lang="fr-CA" sz="1800" dirty="0"/>
              <a:t>Directives</a:t>
            </a:r>
            <a:endParaRPr lang="fr-CA" sz="1800" dirty="0">
              <a:ea typeface="ヒラギノ角ゴ Pro W3" pitchFamily="4" charset="-128"/>
              <a:cs typeface="ヒラギノ角ゴ Pro W3" pitchFamily="4" charset="-128"/>
            </a:endParaRPr>
          </a:p>
          <a:p>
            <a:pPr lvl="1" eaLnBrk="1" hangingPunct="1">
              <a:defRPr sz="2000"/>
            </a:pPr>
            <a:r>
              <a:rPr lang="fr-CA" sz="1800" dirty="0"/>
              <a:t>Déterminez un client ou une situation (comme les réunions) où vous souhaitez améliorer votre efficacité.</a:t>
            </a:r>
          </a:p>
          <a:p>
            <a:pPr lvl="1" eaLnBrk="1" hangingPunct="1">
              <a:defRPr sz="2000"/>
            </a:pPr>
            <a:r>
              <a:rPr lang="fr-CA" sz="1800" dirty="0"/>
              <a:t>Connectez-vous à tracomlearning.com et sélectionnez le navigateur STYLE SOCIAL dans l’onglet Outils.</a:t>
            </a:r>
          </a:p>
          <a:p>
            <a:pPr lvl="1" eaLnBrk="1" hangingPunct="1">
              <a:defRPr sz="2000"/>
            </a:pPr>
            <a:r>
              <a:rPr lang="fr-CA" sz="1800" dirty="0"/>
              <a:t>Utilisez « l’estimateur » pour estimer le Style de la personne que vous avez identifiée. Si plusieurs personnes sont concernées, faites-le pour chacune d’entre elles ou sautez cette étape pour le moment.</a:t>
            </a:r>
          </a:p>
          <a:p>
            <a:pPr lvl="1" eaLnBrk="1" hangingPunct="1">
              <a:defRPr sz="2000"/>
            </a:pPr>
            <a:r>
              <a:rPr lang="fr-CA" sz="1800" dirty="0"/>
              <a:t>Examinez la liste des sujets sous l’onglet « Conseiller » pour trouver la zone de conseils pertinente et cliquez dessus.</a:t>
            </a:r>
          </a:p>
          <a:p>
            <a:pPr lvl="1" eaLnBrk="1" hangingPunct="1">
              <a:defRPr sz="2000"/>
            </a:pPr>
            <a:r>
              <a:rPr lang="fr-CA" sz="1800" dirty="0"/>
              <a:t>Lisez les conseils et imprimez la page si nécessaire pour la garder avec vous.</a:t>
            </a:r>
          </a:p>
          <a:p>
            <a:pPr lvl="1" eaLnBrk="1" hangingPunct="1">
              <a:defRPr sz="2000"/>
            </a:pPr>
            <a:r>
              <a:rPr lang="fr-CA" sz="1800" dirty="0"/>
              <a:t>En groupe, discutez de tout ce que vous avez appris.</a:t>
            </a:r>
          </a:p>
          <a:p>
            <a:pPr lvl="1" eaLnBrk="1" hangingPunct="1"/>
            <a:endParaRPr lang="fr-CA" sz="1800" dirty="0"/>
          </a:p>
          <a:p>
            <a:endParaRPr lang="fr-CA" sz="1800" dirty="0"/>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fr-CA" smtClean="0"/>
              <a:t>57</a:t>
            </a:fld>
            <a:endParaRPr lang="fr-CA"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246A6149-1D2D-4791-8FFD-0C4E1B7C7708}"/>
              </a:ext>
            </a:extLst>
          </p:cNvPr>
          <p:cNvSpPr txBox="1">
            <a:spLocks/>
          </p:cNvSpPr>
          <p:nvPr/>
        </p:nvSpPr>
        <p:spPr>
          <a:xfrm>
            <a:off x="9336339" y="6390369"/>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57</a:t>
            </a:fld>
            <a:endParaRPr lang="fr-CA" sz="1000" dirty="0">
              <a:solidFill>
                <a:srgbClr val="898989"/>
              </a:solidFill>
            </a:endParaRPr>
          </a:p>
        </p:txBody>
      </p:sp>
    </p:spTree>
    <p:extLst>
      <p:ext uri="{BB962C8B-B14F-4D97-AF65-F5344CB8AC3E}">
        <p14:creationId xmlns:p14="http://schemas.microsoft.com/office/powerpoint/2010/main" val="2996138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fr-CA" dirty="0"/>
              <a:t>Plan d’action pour la Souplesse</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1936376"/>
            <a:ext cx="7634786" cy="4008095"/>
          </a:xfrm>
        </p:spPr>
        <p:txBody>
          <a:bodyPr wrap="square">
            <a:noAutofit/>
          </a:bodyPr>
          <a:lstStyle/>
          <a:p>
            <a:pPr eaLnBrk="1" hangingPunct="1">
              <a:defRPr sz="2000">
                <a:ea typeface="ヒラギノ角ゴ Pro W3" pitchFamily="4" charset="-128"/>
                <a:cs typeface="ヒラギノ角ゴ Pro W3" pitchFamily="4" charset="-128"/>
              </a:defRPr>
            </a:pPr>
            <a:r>
              <a:rPr lang="fr-CA" sz="1800" b="1" dirty="0"/>
              <a:t>Objectif : </a:t>
            </a:r>
            <a:r>
              <a:rPr lang="fr-CA" sz="1800" dirty="0"/>
              <a:t>Développer un plan d’action pour accroître votre Souplesse.</a:t>
            </a:r>
          </a:p>
          <a:p>
            <a:pPr eaLnBrk="1" hangingPunct="1">
              <a:defRPr sz="2000" b="1">
                <a:ea typeface="ヒラギノ角ゴ Pro W3" pitchFamily="4" charset="-128"/>
                <a:cs typeface="ヒラギノ角ゴ Pro W3" pitchFamily="4" charset="-128"/>
              </a:defRPr>
            </a:pPr>
            <a:r>
              <a:rPr lang="fr-CA" sz="1800" dirty="0"/>
              <a:t>Directives :</a:t>
            </a:r>
            <a:endParaRPr lang="fr-CA" sz="18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fr-CA" sz="1800" dirty="0"/>
              <a:t>Lisez votre profil de Souplesse pour comprendre votre comportement. </a:t>
            </a:r>
            <a:br>
              <a:rPr lang="fr-CA" sz="1800" dirty="0"/>
            </a:br>
            <a:r>
              <a:rPr lang="fr-CA" sz="1300" i="1" dirty="0"/>
              <a:t>(profil en ligne uniquement)</a:t>
            </a:r>
            <a:endParaRPr lang="fr-CA" sz="1300" dirty="0"/>
          </a:p>
          <a:p>
            <a:pPr marL="342900" indent="-342900">
              <a:buFont typeface="Wingdings" panose="05000000000000000000" pitchFamily="2" charset="2"/>
              <a:buChar char="§"/>
            </a:pPr>
            <a:r>
              <a:rPr lang="fr-CA" sz="1800" dirty="0"/>
              <a:t>Passez en revue les stratégies fournies dans les trois sections : </a:t>
            </a:r>
            <a:r>
              <a:rPr lang="fr-CA" sz="1800" i="1" dirty="0"/>
              <a:t>Les moyens d’améliorer la présentation, Les moyens d’améliorer la compétence et Les moyens d’améliorer la rétroaction</a:t>
            </a:r>
            <a:r>
              <a:rPr lang="fr-CA" sz="1800" dirty="0"/>
              <a:t>. </a:t>
            </a:r>
            <a:r>
              <a:rPr lang="fr-CA" sz="1300" i="1" dirty="0"/>
              <a:t>(profil en ligne uniquement)</a:t>
            </a:r>
            <a:endParaRPr lang="fr-CA" sz="1300" dirty="0"/>
          </a:p>
          <a:p>
            <a:pPr marL="342900" indent="-342900">
              <a:buFont typeface="Wingdings" panose="05000000000000000000" pitchFamily="2" charset="2"/>
              <a:buChar char="§"/>
              <a:defRPr sz="2000"/>
            </a:pPr>
            <a:r>
              <a:rPr lang="fr-CA" sz="1800" dirty="0"/>
              <a:t>Dans chaque domaine, décidez d’une ou deux actions spécifiques que vous allez entreprendre, et notez-les.</a:t>
            </a:r>
          </a:p>
          <a:p>
            <a:pPr marL="342900" indent="-342900">
              <a:buFont typeface="Wingdings" panose="05000000000000000000" pitchFamily="2" charset="2"/>
              <a:buChar char="§"/>
              <a:defRPr sz="2000"/>
            </a:pPr>
            <a:r>
              <a:rPr lang="fr-CA" sz="1800" dirty="0"/>
              <a:t>Regroupez-vous avec une autre personne (ou un petit groupe) et discutez de votre plan.</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fr-CA" smtClean="0"/>
              <a:t>58</a:t>
            </a:fld>
            <a:endParaRPr lang="fr-CA"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58</a:t>
            </a:fld>
            <a:endParaRPr lang="fr-CA" sz="1000" dirty="0">
              <a:solidFill>
                <a:srgbClr val="898989"/>
              </a:solidFill>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152775" cy="5715000"/>
          </a:xfrm>
        </p:spPr>
        <p:txBody>
          <a:bodyPr wrap="square" anchor="ctr">
            <a:noAutofit/>
          </a:bodyPr>
          <a:lstStyle/>
          <a:p>
            <a:r>
              <a:rPr lang="fr-CA" dirty="0"/>
              <a:t>Techniques d’observation du Style</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fr-CA" dirty="0"/>
              <a:t>Ne tirez pas de conclusions hâtives</a:t>
            </a:r>
          </a:p>
          <a:p>
            <a:pPr>
              <a:spcBef>
                <a:spcPts val="1500"/>
              </a:spcBef>
              <a:spcAft>
                <a:spcPts val="1000"/>
              </a:spcAft>
              <a:defRPr sz="2000"/>
            </a:pPr>
            <a:r>
              <a:rPr lang="fr-CA" dirty="0"/>
              <a:t>Restez objectif</a:t>
            </a:r>
          </a:p>
          <a:p>
            <a:pPr>
              <a:spcBef>
                <a:spcPts val="1500"/>
              </a:spcBef>
              <a:spcAft>
                <a:spcPts val="1000"/>
              </a:spcAft>
              <a:defRPr sz="2000"/>
            </a:pPr>
            <a:r>
              <a:rPr lang="fr-CA" dirty="0"/>
              <a:t>Séparez le comportement de Style du rôle ou poste de quelqu’un</a:t>
            </a:r>
          </a:p>
          <a:p>
            <a:pPr>
              <a:spcBef>
                <a:spcPts val="1500"/>
              </a:spcBef>
              <a:spcAft>
                <a:spcPts val="1000"/>
              </a:spcAft>
              <a:defRPr sz="2000"/>
            </a:pPr>
            <a:r>
              <a:rPr lang="fr-CA" dirty="0"/>
              <a:t>Une quantité modérée de stress peut clarifier le Style d’une personne</a:t>
            </a:r>
          </a:p>
          <a:p>
            <a:pPr>
              <a:spcBef>
                <a:spcPts val="1500"/>
              </a:spcBef>
              <a:spcAft>
                <a:spcPts val="1000"/>
              </a:spcAft>
              <a:defRPr sz="2000"/>
            </a:pPr>
            <a:r>
              <a:rPr lang="fr-CA" dirty="0"/>
              <a:t>Écartez-vous du chemin (soyez un observateur)</a:t>
            </a:r>
          </a:p>
          <a:p>
            <a:pPr>
              <a:spcBef>
                <a:spcPts val="1500"/>
              </a:spcBef>
              <a:spcAft>
                <a:spcPts val="1000"/>
              </a:spcAft>
            </a:pPr>
            <a:endParaRPr lang="fr-CA" sz="2000"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fr-CA" smtClean="0"/>
              <a:t>59</a:t>
            </a:fld>
            <a:endParaRPr lang="fr-CA" dirty="0"/>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115912"/>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a:t>1</a:t>
            </a:r>
            <a:endParaRPr lang="fr-CA" dirty="0"/>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718160"/>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a:t>2</a:t>
            </a:r>
            <a:endParaRPr lang="fr-CA" dirty="0"/>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44818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a:t>3</a:t>
            </a:r>
            <a:endParaRPr lang="fr-CA" dirty="0"/>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29784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dirty="0"/>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4028487"/>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a:t>5</a:t>
            </a:r>
            <a:endParaRPr lang="fr-CA" dirty="0"/>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fr-CA" dirty="0"/>
              <a:t>L’Assurance  </a:t>
            </a:r>
            <a:br>
              <a:rPr lang="fr-CA" dirty="0"/>
            </a:br>
            <a:r>
              <a:rPr lang="fr-CA" dirty="0"/>
              <a:t>et </a:t>
            </a:r>
            <a:br>
              <a:rPr lang="fr-CA" dirty="0"/>
            </a:br>
            <a:r>
              <a:rPr lang="fr-CA" dirty="0"/>
              <a:t>La Réceptivité</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fr-CA" smtClean="0"/>
              <a:t>6</a:t>
            </a:fld>
            <a:endParaRPr lang="fr-CA"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7E28-1313-4400-94B7-3A8DDD30A17E}"/>
              </a:ext>
            </a:extLst>
          </p:cNvPr>
          <p:cNvSpPr>
            <a:spLocks noGrp="1"/>
          </p:cNvSpPr>
          <p:nvPr>
            <p:ph type="title"/>
          </p:nvPr>
        </p:nvSpPr>
        <p:spPr>
          <a:xfrm>
            <a:off x="228600" y="228600"/>
            <a:ext cx="7353300" cy="1009650"/>
          </a:xfrm>
        </p:spPr>
        <p:txBody>
          <a:bodyPr wrap="square">
            <a:noAutofit/>
          </a:bodyPr>
          <a:lstStyle/>
          <a:p>
            <a:pPr>
              <a:defRPr>
                <a:ea typeface="ヒラギノ角ゴ Pro W3" pitchFamily="4" charset="-128"/>
                <a:cs typeface="ヒラギノ角ゴ Pro W3" pitchFamily="4" charset="-128"/>
              </a:defRPr>
            </a:pPr>
            <a:r>
              <a:rPr lang="fr-CA" dirty="0"/>
              <a:t>Mettre œuvre mon action de croissance</a:t>
            </a:r>
          </a:p>
        </p:txBody>
      </p:sp>
      <p:sp>
        <p:nvSpPr>
          <p:cNvPr id="3" name="Content Placeholder 2">
            <a:extLst>
              <a:ext uri="{FF2B5EF4-FFF2-40B4-BE49-F238E27FC236}">
                <a16:creationId xmlns:a16="http://schemas.microsoft.com/office/drawing/2014/main" id="{7880FBB5-3678-4CE2-8BF8-4E995EC1C5E9}"/>
              </a:ext>
            </a:extLst>
          </p:cNvPr>
          <p:cNvSpPr>
            <a:spLocks noGrp="1"/>
          </p:cNvSpPr>
          <p:nvPr>
            <p:ph idx="1"/>
          </p:nvPr>
        </p:nvSpPr>
        <p:spPr>
          <a:xfrm>
            <a:off x="487108" y="1814871"/>
            <a:ext cx="7577392" cy="3628308"/>
          </a:xfrm>
        </p:spPr>
        <p:txBody>
          <a:bodyPr wrap="square">
            <a:noAutofit/>
          </a:bodyPr>
          <a:lstStyle/>
          <a:p>
            <a:pPr marL="0" indent="0" eaLnBrk="1" hangingPunct="1">
              <a:buFontTx/>
              <a:buNone/>
              <a:defRPr sz="2000"/>
            </a:pPr>
            <a:r>
              <a:rPr lang="fr-CA" sz="1900" b="1" dirty="0"/>
              <a:t>Objectif : </a:t>
            </a:r>
            <a:r>
              <a:rPr lang="fr-CA" sz="1900" dirty="0"/>
              <a:t>Identifier les moyens spécifiques de mettre en œuvre votre action de croissance, afin d’améliorer votre efficacité avec vos clients.</a:t>
            </a:r>
          </a:p>
          <a:p>
            <a:pPr eaLnBrk="1" hangingPunct="1">
              <a:buFontTx/>
              <a:buNone/>
              <a:defRPr sz="2000" b="1"/>
            </a:pPr>
            <a:r>
              <a:rPr lang="fr-CA" sz="1900" dirty="0"/>
              <a:t>Directives :</a:t>
            </a:r>
          </a:p>
          <a:p>
            <a:pPr marL="855663" lvl="1" indent="-398463" eaLnBrk="1" hangingPunct="1"/>
            <a:r>
              <a:rPr lang="fr-CA" sz="1700" dirty="0"/>
              <a:t>Estimez le Style d’un de vos clients (à l’aide de « l’estimateur de Style » du navigateur STYLE SOCIAL, si disponible).</a:t>
            </a:r>
          </a:p>
          <a:p>
            <a:pPr marL="855663" lvl="1" indent="-398463" eaLnBrk="1" hangingPunct="1"/>
            <a:r>
              <a:rPr lang="fr-CA" sz="1700" dirty="0"/>
              <a:t>Enregistrez le besoin de Style et l’orientation de ce client.</a:t>
            </a:r>
          </a:p>
          <a:p>
            <a:pPr marL="855663" lvl="1" indent="-398463" eaLnBrk="1" hangingPunct="1"/>
            <a:r>
              <a:rPr lang="fr-CA" sz="1700" dirty="0"/>
              <a:t>Identifiez de manière spécifique comment vous pouvez mettre en œuvre votre action de croissance avec le client.</a:t>
            </a:r>
          </a:p>
          <a:p>
            <a:pPr marL="855663" lvl="1" indent="-398463" eaLnBrk="1" hangingPunct="1"/>
            <a:r>
              <a:rPr lang="fr-CA" sz="1700" dirty="0"/>
              <a:t>Expliquez pourquoi mettre en œuvre l’action de croissance que vous avez identifiée sera particulièrement efficace avec ce client.</a:t>
            </a:r>
          </a:p>
        </p:txBody>
      </p:sp>
      <p:sp>
        <p:nvSpPr>
          <p:cNvPr id="4" name="Slide Number Placeholder 3">
            <a:extLst>
              <a:ext uri="{FF2B5EF4-FFF2-40B4-BE49-F238E27FC236}">
                <a16:creationId xmlns:a16="http://schemas.microsoft.com/office/drawing/2014/main" id="{FEB930D0-5B61-4D38-976D-221AC58703E4}"/>
              </a:ext>
            </a:extLst>
          </p:cNvPr>
          <p:cNvSpPr>
            <a:spLocks noGrp="1"/>
          </p:cNvSpPr>
          <p:nvPr>
            <p:ph type="sldNum" sz="quarter" idx="12"/>
          </p:nvPr>
        </p:nvSpPr>
        <p:spPr/>
        <p:txBody>
          <a:bodyPr wrap="square">
            <a:noAutofit/>
          </a:bodyPr>
          <a:lstStyle/>
          <a:p>
            <a:fld id="{1B1CF60C-C85D-47C0-8597-E3BF95F18FA3}" type="slidenum">
              <a:rPr lang="fr-CA" smtClean="0"/>
              <a:t>60</a:t>
            </a:fld>
            <a:endParaRPr lang="fr-CA" dirty="0"/>
          </a:p>
        </p:txBody>
      </p:sp>
      <p:sp>
        <p:nvSpPr>
          <p:cNvPr id="5" name="Footer Placeholder 4">
            <a:extLst>
              <a:ext uri="{FF2B5EF4-FFF2-40B4-BE49-F238E27FC236}">
                <a16:creationId xmlns:a16="http://schemas.microsoft.com/office/drawing/2014/main" id="{A9369A88-8C25-4964-BFCD-DDADCB435020}"/>
              </a:ext>
            </a:extLst>
          </p:cNvPr>
          <p:cNvSpPr>
            <a:spLocks noGrp="1"/>
          </p:cNvSpPr>
          <p:nvPr>
            <p:ph type="ftr" sz="quarter" idx="13"/>
          </p:nvPr>
        </p:nvSpPr>
        <p:spPr/>
        <p:txBody>
          <a:bodyPr wrap="square">
            <a:noAutofit/>
          </a:bodyPr>
          <a:lstStyle/>
          <a:p>
            <a:pPr algn="l"/>
            <a:r>
              <a:rPr lang="fr-CA" dirty="0"/>
              <a:t>© The TRACOM Corporation. Tous droits réservés.</a:t>
            </a:r>
          </a:p>
        </p:txBody>
      </p:sp>
      <p:pic>
        <p:nvPicPr>
          <p:cNvPr id="6" name="Picture 5" descr="A group of people in a meeting  Description automatically generated">
            <a:extLst>
              <a:ext uri="{FF2B5EF4-FFF2-40B4-BE49-F238E27FC236}">
                <a16:creationId xmlns:a16="http://schemas.microsoft.com/office/drawing/2014/main" id="{60973E2D-B69A-4A2C-B2B6-85F4F43E7964}"/>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7FB5F59-0FD7-47E4-9BA5-83F8DB873F08}"/>
              </a:ext>
            </a:extLst>
          </p:cNvPr>
          <p:cNvSpPr txBox="1">
            <a:spLocks/>
          </p:cNvSpPr>
          <p:nvPr/>
        </p:nvSpPr>
        <p:spPr>
          <a:xfrm>
            <a:off x="9345556"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60</a:t>
            </a:fld>
            <a:endParaRPr lang="fr-CA" sz="1000" dirty="0">
              <a:solidFill>
                <a:srgbClr val="898989"/>
              </a:solidFill>
            </a:endParaRPr>
          </a:p>
        </p:txBody>
      </p:sp>
    </p:spTree>
    <p:extLst>
      <p:ext uri="{BB962C8B-B14F-4D97-AF65-F5344CB8AC3E}">
        <p14:creationId xmlns:p14="http://schemas.microsoft.com/office/powerpoint/2010/main" val="490416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066802" y="2475526"/>
            <a:ext cx="6273801" cy="1557337"/>
          </a:xfrm>
        </p:spPr>
        <p:txBody>
          <a:bodyPr wrap="square">
            <a:noAutofit/>
          </a:bodyPr>
          <a:lstStyle/>
          <a:p>
            <a:pPr>
              <a:defRPr sz="4000"/>
            </a:pPr>
            <a:r>
              <a:rPr lang="fr-CA" dirty="0"/>
              <a:t>Améliorer l’efficacité des ventes avec Souplesse</a:t>
            </a:r>
            <a:r>
              <a:rPr lang="fr-CA" sz="3200" dirty="0"/>
              <a:t>™</a:t>
            </a:r>
            <a:endParaRPr lang="fr-CA" sz="2800" b="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algn="l">
              <a:defRPr sz="1000"/>
            </a:pPr>
            <a:r>
              <a:rPr lang="fr-CA"/>
              <a:t>Version 4.0</a:t>
            </a:r>
            <a:endParaRPr lang="fr-CA" dirty="0"/>
          </a:p>
        </p:txBody>
      </p:sp>
    </p:spTree>
    <p:extLst>
      <p:ext uri="{BB962C8B-B14F-4D97-AF65-F5344CB8AC3E}">
        <p14:creationId xmlns:p14="http://schemas.microsoft.com/office/powerpoint/2010/main" val="2654326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fr-CA" dirty="0"/>
              <a:t>L’Assurance </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fr-CA" smtClean="0"/>
              <a:t>7</a:t>
            </a:fld>
            <a:endParaRPr lang="fr-CA"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fr-CA" dirty="0"/>
              <a:t>La mesure dans laquelle nous « demande » ou « affirme », lorsque nous interagissons avec les autres.</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1969435" cy="2623452"/>
            <a:chOff x="663804" y="2586262"/>
            <a:chExt cx="1969435"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1966977" cy="1473315"/>
              <a:chOff x="666262" y="2586262"/>
              <a:chExt cx="1966977"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7" y="2586262"/>
                <a:ext cx="172078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CA" dirty="0">
                    <a:solidFill>
                      <a:schemeClr val="accent2"/>
                    </a:solidFill>
                    <a:latin typeface="Arial Black" panose="020B0A04020102020204" pitchFamily="34" charset="0"/>
                  </a:rPr>
                  <a:t>Demander</a:t>
                </a:r>
                <a:r>
                  <a:rPr lang="fr-CA" dirty="0">
                    <a:solidFill>
                      <a:schemeClr val="tx2"/>
                    </a:solidFill>
                  </a:rPr>
                  <a:t> plus</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CA" dirty="0">
                    <a:solidFill>
                      <a:schemeClr val="accent2"/>
                    </a:solidFill>
                    <a:latin typeface="Arial Black" panose="020B0A04020102020204" pitchFamily="34" charset="0"/>
                  </a:rPr>
                  <a:t>Demander </a:t>
                </a:r>
                <a:r>
                  <a:rPr lang="fr-CA" dirty="0">
                    <a:solidFill>
                      <a:schemeClr val="tx2"/>
                    </a:solidFill>
                  </a:rPr>
                  <a:t>et </a:t>
                </a:r>
                <a:r>
                  <a:rPr lang="fr-CA" dirty="0">
                    <a:solidFill>
                      <a:schemeClr val="accent2"/>
                    </a:solidFill>
                    <a:latin typeface="Arial Black" panose="020B0A04020102020204" pitchFamily="34" charset="0"/>
                  </a:rPr>
                  <a:t>dire</a:t>
                </a:r>
                <a:r>
                  <a:rPr lang="fr-CA" dirty="0">
                    <a:solidFill>
                      <a:schemeClr val="tx2"/>
                    </a:solidFill>
                  </a:rPr>
                  <a:t> </a:t>
                </a:r>
                <a:br>
                  <a:rPr lang="fr-CA" dirty="0">
                    <a:solidFill>
                      <a:schemeClr val="tx2"/>
                    </a:solidFill>
                  </a:rPr>
                </a:br>
                <a:r>
                  <a:rPr lang="fr-CA" dirty="0">
                    <a:solidFill>
                      <a:schemeClr val="tx2"/>
                    </a:solidFill>
                  </a:rPr>
                  <a:t>un</a:t>
                </a:r>
                <a:r>
                  <a:rPr lang="fr-CA" dirty="0">
                    <a:solidFill>
                      <a:schemeClr val="accent2"/>
                    </a:solidFill>
                    <a:latin typeface="Arial Black" panose="020B0A04020102020204" pitchFamily="34" charset="0"/>
                  </a:rPr>
                  <a:t> </a:t>
                </a:r>
                <a:r>
                  <a:rPr lang="fr-CA" dirty="0">
                    <a:solidFill>
                      <a:schemeClr val="tx2"/>
                    </a:solidFill>
                  </a:rPr>
                  <a:t>peu</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1682866" cy="2623339"/>
            <a:chOff x="6721129" y="2586262"/>
            <a:chExt cx="1682866"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1681840" cy="1473315"/>
              <a:chOff x="6722155" y="2586262"/>
              <a:chExt cx="1681840"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497574"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CA" dirty="0">
                    <a:solidFill>
                      <a:schemeClr val="accent2"/>
                    </a:solidFill>
                    <a:latin typeface="Arial Black" panose="020B0A04020102020204" pitchFamily="34" charset="0"/>
                  </a:rPr>
                  <a:t>Dire </a:t>
                </a:r>
                <a:r>
                  <a:rPr lang="fr-CA" dirty="0">
                    <a:solidFill>
                      <a:schemeClr val="tx2"/>
                    </a:solidFill>
                  </a:rPr>
                  <a:t>et </a:t>
                </a:r>
                <a:r>
                  <a:rPr lang="fr-CA" dirty="0">
                    <a:solidFill>
                      <a:schemeClr val="accent2"/>
                    </a:solidFill>
                    <a:latin typeface="Arial Black" panose="020B0A04020102020204" pitchFamily="34" charset="0"/>
                  </a:rPr>
                  <a:t>demander </a:t>
                </a:r>
                <a:r>
                  <a:rPr lang="fr-CA" dirty="0">
                    <a:solidFill>
                      <a:schemeClr val="tx2"/>
                    </a:solidFill>
                  </a:rPr>
                  <a:t>un peu</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1062848" cy="2623339"/>
            <a:chOff x="9767564" y="2586262"/>
            <a:chExt cx="1062848"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1062848" cy="1473315"/>
              <a:chOff x="9767564" y="2586262"/>
              <a:chExt cx="1062848"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6" y="2586262"/>
                <a:ext cx="838686"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CA" dirty="0">
                    <a:solidFill>
                      <a:schemeClr val="accent2"/>
                    </a:solidFill>
                    <a:latin typeface="Arial Black" panose="020B0A04020102020204" pitchFamily="34" charset="0"/>
                  </a:rPr>
                  <a:t>Dire</a:t>
                </a:r>
                <a:r>
                  <a:rPr lang="fr-CA" dirty="0">
                    <a:solidFill>
                      <a:schemeClr val="tx2"/>
                    </a:solidFill>
                  </a:rPr>
                  <a:t> plus</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fr-CA" dirty="0"/>
              <a:t>Comportements L’Assurance </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56117" y="228600"/>
            <a:ext cx="7707284" cy="5798126"/>
          </a:xfrm>
        </p:spPr>
        <p:txBody>
          <a:bodyPr/>
          <a:lstStyle/>
          <a:p>
            <a:r>
              <a:rPr lang="fr-CA"/>
              <a:t> </a:t>
            </a:r>
            <a:endParaRPr lang="fr-CA" dirty="0"/>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fr-CA" smtClean="0"/>
              <a:t>8</a:t>
            </a:fld>
            <a:endParaRPr lang="fr-CA"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411704861"/>
              </p:ext>
            </p:extLst>
          </p:nvPr>
        </p:nvGraphicFramePr>
        <p:xfrm>
          <a:off x="6028080" y="5220646"/>
          <a:ext cx="4162795" cy="429684"/>
        </p:xfrm>
        <a:graphic>
          <a:graphicData uri="http://schemas.openxmlformats.org/drawingml/2006/table">
            <a:tbl>
              <a:tblPr>
                <a:tableStyleId>{5FD0F851-EC5A-4D38-B0AD-8093EC10F338}</a:tableStyleId>
              </a:tblPr>
              <a:tblGrid>
                <a:gridCol w="936363">
                  <a:extLst>
                    <a:ext uri="{9D8B030D-6E8A-4147-A177-3AD203B41FA5}">
                      <a16:colId xmlns:a16="http://schemas.microsoft.com/office/drawing/2014/main" val="3316520189"/>
                    </a:ext>
                  </a:extLst>
                </a:gridCol>
                <a:gridCol w="3226432">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FAIRE</a:t>
                      </a:r>
                    </a:p>
                  </a:txBody>
                  <a:tcPr marL="0" marR="0" marT="0" marB="0" anchor="ctr">
                    <a:solidFill>
                      <a:schemeClr val="accent2"/>
                    </a:solidFill>
                  </a:tcPr>
                </a:tc>
                <a:tc>
                  <a:txBody>
                    <a:bodyPr/>
                    <a:lstStyle/>
                    <a:p>
                      <a:pPr>
                        <a:defRPr>
                          <a:solidFill>
                            <a:schemeClr val="accent6"/>
                          </a:solidFill>
                        </a:defRPr>
                      </a:pPr>
                      <a:r>
                        <a:rPr dirty="0"/>
                        <a:t>Comportements non 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2298943147"/>
              </p:ext>
            </p:extLst>
          </p:nvPr>
        </p:nvGraphicFramePr>
        <p:xfrm>
          <a:off x="6375665" y="630239"/>
          <a:ext cx="3450962" cy="429684"/>
        </p:xfrm>
        <a:graphic>
          <a:graphicData uri="http://schemas.openxmlformats.org/drawingml/2006/table">
            <a:tbl>
              <a:tblPr>
                <a:tableStyleId>{5FD0F851-EC5A-4D38-B0AD-8093EC10F338}</a:tableStyleId>
              </a:tblPr>
              <a:tblGrid>
                <a:gridCol w="649849">
                  <a:extLst>
                    <a:ext uri="{9D8B030D-6E8A-4147-A177-3AD203B41FA5}">
                      <a16:colId xmlns:a16="http://schemas.microsoft.com/office/drawing/2014/main" val="3316520189"/>
                    </a:ext>
                  </a:extLst>
                </a:gridCol>
                <a:gridCol w="2801113">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52665" y="1304327"/>
            <a:ext cx="5628123" cy="417436"/>
            <a:chOff x="5352665" y="1271077"/>
            <a:chExt cx="5628123"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505880" y="1271077"/>
              <a:ext cx="3142676" cy="417436"/>
              <a:chOff x="6567318" y="1461560"/>
              <a:chExt cx="3549616"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039704" y="1461561"/>
                <a:ext cx="2608393"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Rythme de la parole</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567318"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70867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52665" y="1341295"/>
              <a:ext cx="884858" cy="276999"/>
            </a:xfrm>
            <a:prstGeom prst="rect">
              <a:avLst/>
            </a:prstGeom>
            <a:noFill/>
          </p:spPr>
          <p:txBody>
            <a:bodyPr wrap="none" lIns="0" tIns="0" rIns="0" bIns="0">
              <a:spAutoFit/>
            </a:bodyPr>
            <a:lstStyle/>
            <a:p>
              <a:pPr algn="r">
                <a:defRPr>
                  <a:solidFill>
                    <a:schemeClr val="tx2"/>
                  </a:solidFill>
                </a:defRPr>
              </a:pPr>
              <a:r>
                <a:rPr lang="fr-CA"/>
                <a:t>Plus lent</a:t>
              </a:r>
              <a:endParaRPr lang="fr-CA"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154162" cy="276999"/>
            </a:xfrm>
            <a:prstGeom prst="rect">
              <a:avLst/>
            </a:prstGeom>
            <a:noFill/>
          </p:spPr>
          <p:txBody>
            <a:bodyPr wrap="none" lIns="0" tIns="0" rIns="0" bIns="0">
              <a:spAutoFit/>
            </a:bodyPr>
            <a:lstStyle/>
            <a:p>
              <a:pPr>
                <a:defRPr>
                  <a:solidFill>
                    <a:schemeClr val="tx2"/>
                  </a:solidFill>
                </a:defRPr>
              </a:pPr>
              <a:r>
                <a:rPr lang="fr-CA"/>
                <a:t>Plus rapide</a:t>
              </a:r>
              <a:endParaRPr lang="fr-CA"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391670" y="1797962"/>
            <a:ext cx="5146790" cy="417436"/>
            <a:chOff x="5391670" y="1764712"/>
            <a:chExt cx="5146790"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507558" y="1764712"/>
              <a:ext cx="3140997" cy="417436"/>
              <a:chOff x="6569214" y="1461560"/>
              <a:chExt cx="354772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054688" y="1461561"/>
                <a:ext cx="2578426"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Quantité de la parole</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56921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70867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391670" y="1834931"/>
              <a:ext cx="845854" cy="276999"/>
            </a:xfrm>
            <a:prstGeom prst="rect">
              <a:avLst/>
            </a:prstGeom>
            <a:noFill/>
          </p:spPr>
          <p:txBody>
            <a:bodyPr wrap="square" lIns="0" tIns="0" rIns="0" bIns="0">
              <a:spAutoFit/>
            </a:bodyPr>
            <a:lstStyle/>
            <a:p>
              <a:pPr algn="r">
                <a:defRPr>
                  <a:solidFill>
                    <a:schemeClr val="tx2"/>
                  </a:solidFill>
                </a:defRPr>
              </a:pPr>
              <a:r>
                <a:rPr lang="fr-CA" dirty="0"/>
                <a:t>Moins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fr-CA"/>
                <a:t>Plus</a:t>
              </a:r>
              <a:endParaRPr lang="fr-CA"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3814496" y="2291597"/>
            <a:ext cx="7076733" cy="417436"/>
            <a:chOff x="3814496" y="2258347"/>
            <a:chExt cx="7076733"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505880" y="2258347"/>
              <a:ext cx="3142675" cy="417436"/>
              <a:chOff x="6567320" y="1461560"/>
              <a:chExt cx="3549616"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069670" y="1461560"/>
                <a:ext cx="2548461"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Volume de la parole</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56732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708676"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3814496" y="2328566"/>
              <a:ext cx="2423028" cy="276999"/>
            </a:xfrm>
            <a:prstGeom prst="rect">
              <a:avLst/>
            </a:prstGeom>
            <a:noFill/>
          </p:spPr>
          <p:txBody>
            <a:bodyPr wrap="square" lIns="0" tIns="0" rIns="0" bIns="0">
              <a:spAutoFit/>
            </a:bodyPr>
            <a:lstStyle/>
            <a:p>
              <a:pPr algn="r">
                <a:defRPr>
                  <a:solidFill>
                    <a:schemeClr val="tx2"/>
                  </a:solidFill>
                </a:defRPr>
              </a:pPr>
              <a:r>
                <a:rPr lang="fr-CA" dirty="0"/>
                <a:t>Plus silencieux</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064603" cy="276999"/>
            </a:xfrm>
            <a:prstGeom prst="rect">
              <a:avLst/>
            </a:prstGeom>
            <a:noFill/>
          </p:spPr>
          <p:txBody>
            <a:bodyPr wrap="square" lIns="0" tIns="0" rIns="0" bIns="0">
              <a:spAutoFit/>
            </a:bodyPr>
            <a:lstStyle/>
            <a:p>
              <a:pPr>
                <a:defRPr>
                  <a:solidFill>
                    <a:schemeClr val="tx2"/>
                  </a:solidFill>
                </a:defRPr>
              </a:pPr>
              <a:r>
                <a:rPr lang="fr-CA" dirty="0"/>
                <a:t>Plus fort</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4896042" y="3565857"/>
            <a:ext cx="5858957" cy="417436"/>
            <a:chOff x="4896042" y="3432857"/>
            <a:chExt cx="5858957"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584394" y="3432857"/>
              <a:ext cx="3056425" cy="417436"/>
              <a:chOff x="6621332" y="1461560"/>
              <a:chExt cx="3452196"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04331" y="1461561"/>
                <a:ext cx="2479132"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Utilisation des mains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21332"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665268"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4896042" y="3503075"/>
              <a:ext cx="1372172" cy="276999"/>
            </a:xfrm>
            <a:prstGeom prst="rect">
              <a:avLst/>
            </a:prstGeom>
            <a:noFill/>
          </p:spPr>
          <p:txBody>
            <a:bodyPr wrap="none" lIns="0" tIns="0" rIns="0" bIns="0">
              <a:spAutoFit/>
            </a:bodyPr>
            <a:lstStyle/>
            <a:p>
              <a:pPr algn="r">
                <a:defRPr>
                  <a:solidFill>
                    <a:schemeClr val="tx2"/>
                  </a:solidFill>
                </a:defRPr>
              </a:pPr>
              <a:r>
                <a:rPr lang="fr-CA"/>
                <a:t>Décontractée</a:t>
              </a:r>
              <a:endParaRPr lang="fr-CA"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97682" cy="276999"/>
            </a:xfrm>
            <a:prstGeom prst="rect">
              <a:avLst/>
            </a:prstGeom>
            <a:noFill/>
          </p:spPr>
          <p:txBody>
            <a:bodyPr wrap="none" lIns="0" tIns="0" rIns="0" bIns="0">
              <a:spAutoFit/>
            </a:bodyPr>
            <a:lstStyle/>
            <a:p>
              <a:pPr>
                <a:defRPr>
                  <a:solidFill>
                    <a:schemeClr val="tx2"/>
                  </a:solidFill>
                </a:defRPr>
              </a:pPr>
              <a:r>
                <a:rPr lang="fr-CA"/>
                <a:t>Directive</a:t>
              </a:r>
              <a:endParaRPr lang="fr-CA"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3977648"/>
            <a:ext cx="6214875" cy="563008"/>
            <a:chOff x="5048251" y="3844648"/>
            <a:chExt cx="6214875" cy="563008"/>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584394" y="3926492"/>
              <a:ext cx="3064166" cy="417436"/>
              <a:chOff x="6621330" y="1461560"/>
              <a:chExt cx="3460939"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04335" y="1461561"/>
                <a:ext cx="247913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a:t>Posture du corps</a:t>
                </a:r>
                <a:endParaRPr lang="fr-CA" dirty="0"/>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2133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6740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844648"/>
              <a:ext cx="1219964" cy="553998"/>
            </a:xfrm>
            <a:prstGeom prst="rect">
              <a:avLst/>
            </a:prstGeom>
            <a:noFill/>
          </p:spPr>
          <p:txBody>
            <a:bodyPr wrap="square" lIns="0" tIns="0" rIns="0" bIns="0">
              <a:spAutoFit/>
            </a:bodyPr>
            <a:lstStyle/>
            <a:p>
              <a:pPr algn="r">
                <a:defRPr>
                  <a:solidFill>
                    <a:schemeClr val="tx2"/>
                  </a:solidFill>
                </a:defRPr>
              </a:pPr>
              <a:r>
                <a:rPr lang="fr-CA" dirty="0"/>
                <a:t>Se pencher en arrière</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853658"/>
              <a:ext cx="1405809" cy="553998"/>
            </a:xfrm>
            <a:prstGeom prst="rect">
              <a:avLst/>
            </a:prstGeom>
            <a:noFill/>
          </p:spPr>
          <p:txBody>
            <a:bodyPr wrap="square" lIns="0" tIns="0" rIns="0" bIns="0">
              <a:spAutoFit/>
            </a:bodyPr>
            <a:lstStyle/>
            <a:p>
              <a:pPr>
                <a:defRPr>
                  <a:solidFill>
                    <a:schemeClr val="tx2"/>
                  </a:solidFill>
                </a:defRPr>
              </a:pPr>
              <a:r>
                <a:rPr lang="fr-CA" dirty="0"/>
                <a:t>Se pencher en avant</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584394" y="4420127"/>
              <a:ext cx="3064166" cy="417436"/>
              <a:chOff x="6621330" y="1461560"/>
              <a:chExt cx="3460939"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19317" y="1461560"/>
                <a:ext cx="2479132"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Contact visuel</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2133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6740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fr-CA"/>
                <a:t>Moins direct</a:t>
              </a:r>
              <a:endParaRPr lang="fr-CA" dirty="0"/>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fr-CA"/>
                <a:t>Plus direct</a:t>
              </a:r>
              <a:endParaRPr lang="fr-CA" dirty="0"/>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191000" y="2990208"/>
            <a:ext cx="8634467" cy="276999"/>
            <a:chOff x="4103421" y="2957127"/>
            <a:chExt cx="8634467"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103421" y="2957127"/>
              <a:ext cx="1154163" cy="276999"/>
            </a:xfrm>
            <a:prstGeom prst="rect">
              <a:avLst/>
            </a:prstGeom>
            <a:noFill/>
          </p:spPr>
          <p:txBody>
            <a:bodyPr wrap="none" lIns="0" tIns="0" rIns="0" bIns="0">
              <a:spAutoFit/>
            </a:bodyPr>
            <a:lstStyle/>
            <a:p>
              <a:pPr algn="r">
                <a:defRPr>
                  <a:solidFill>
                    <a:schemeClr val="tx2"/>
                  </a:solidFill>
                </a:defRPr>
              </a:pPr>
              <a:r>
                <a:rPr lang="fr-CA"/>
                <a:t>DEMANDE</a:t>
              </a:r>
              <a:endParaRPr lang="fr-CA" dirty="0"/>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1846659" cy="276999"/>
            </a:xfrm>
            <a:prstGeom prst="rect">
              <a:avLst/>
            </a:prstGeom>
            <a:noFill/>
          </p:spPr>
          <p:txBody>
            <a:bodyPr wrap="none" lIns="0" tIns="0" rIns="0" bIns="0">
              <a:spAutoFit/>
            </a:bodyPr>
            <a:lstStyle/>
            <a:p>
              <a:pPr>
                <a:defRPr>
                  <a:solidFill>
                    <a:schemeClr val="tx2"/>
                  </a:solidFill>
                </a:defRPr>
              </a:pPr>
              <a:r>
                <a:rPr lang="fr-CA" dirty="0"/>
                <a:t>AFFIRME	</a:t>
              </a:r>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fr-CA" dirty="0"/>
              <a:t>La Réceptivité</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fr-CA" dirty="0"/>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fr-CA" dirty="0"/>
              <a:t>La mesure dans laquelle nous contrôlons ou montrons nos émotions, lorsque nous interagissons avec les autres.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fr-CA"/>
              <a:t>© The TRACOM Corporation. Tous droits réservés.</a:t>
            </a:r>
            <a:endParaRPr lang="fr-CA" dirty="0"/>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fr-CA" smtClean="0"/>
              <a:t>9</a:t>
            </a:fld>
            <a:endParaRPr lang="fr-CA"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r-CA"/>
              <a:t> </a:t>
            </a:r>
            <a:endParaRPr lang="fr-CA"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sz="1800" dirty="0">
                  <a:solidFill>
                    <a:schemeClr val="tx2"/>
                  </a:solidFill>
                </a:rPr>
                <a:t>Plus de </a:t>
              </a:r>
              <a:r>
                <a:rPr lang="fr-CA" dirty="0">
                  <a:solidFill>
                    <a:schemeClr val="accent2"/>
                  </a:solidFill>
                  <a:latin typeface="Arial Black" panose="020B0A04020102020204" pitchFamily="34" charset="0"/>
                </a:rPr>
                <a:t>contrôle</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dirty="0">
                  <a:solidFill>
                    <a:schemeClr val="accent2"/>
                  </a:solidFill>
                  <a:latin typeface="Arial Black" panose="020B0A04020102020204" pitchFamily="34" charset="0"/>
                </a:rPr>
                <a:t>Contrôle </a:t>
              </a:r>
              <a:r>
                <a:rPr lang="fr-CA" dirty="0">
                  <a:solidFill>
                    <a:schemeClr val="tx2"/>
                  </a:solidFill>
                </a:rPr>
                <a:t>avec un peu </a:t>
              </a:r>
              <a:r>
                <a:rPr lang="fr-CA" dirty="0">
                  <a:solidFill>
                    <a:schemeClr val="accent2"/>
                  </a:solidFill>
                  <a:latin typeface="+mj-lt"/>
                </a:rPr>
                <a:t>d’émotion</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dirty="0">
                  <a:solidFill>
                    <a:schemeClr val="accent2"/>
                  </a:solidFill>
                  <a:latin typeface="Arial Black" panose="020B0A04020102020204" pitchFamily="34" charset="0"/>
                </a:rPr>
                <a:t>Émotion </a:t>
              </a:r>
              <a:r>
                <a:rPr lang="fr-CA" dirty="0">
                  <a:solidFill>
                    <a:schemeClr val="tx2"/>
                  </a:solidFill>
                </a:rPr>
                <a:t>avec un peu de </a:t>
              </a:r>
              <a:r>
                <a:rPr lang="fr-CA" dirty="0">
                  <a:solidFill>
                    <a:schemeClr val="accent2"/>
                  </a:solidFill>
                  <a:latin typeface="+mj-lt"/>
                </a:rPr>
                <a:t>contrôle</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dirty="0">
                  <a:solidFill>
                    <a:schemeClr val="tx2"/>
                  </a:solidFill>
                </a:rPr>
                <a:t>Plus </a:t>
              </a:r>
              <a:r>
                <a:rPr lang="fr-CA" dirty="0">
                  <a:solidFill>
                    <a:schemeClr val="accent2"/>
                  </a:solidFill>
                  <a:latin typeface="Arial Black" panose="020B0A04020102020204" pitchFamily="34" charset="0"/>
                </a:rPr>
                <a:t>d’émotion</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customXml/itemProps2.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3.xml><?xml version="1.0" encoding="utf-8"?>
<ds:datastoreItem xmlns:ds="http://schemas.openxmlformats.org/officeDocument/2006/customXml" ds:itemID="{856529F9-FC88-4313-9CDB-4D512AD4AF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2411</TotalTime>
  <Words>10803</Words>
  <Application>Microsoft Office PowerPoint</Application>
  <PresentationFormat>Widescreen</PresentationFormat>
  <Paragraphs>1405</Paragraphs>
  <Slides>61</Slides>
  <Notes>61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61</vt:i4>
      </vt:variant>
    </vt:vector>
  </HeadingPairs>
  <TitlesOfParts>
    <vt:vector size="82" baseType="lpstr">
      <vt:lpstr>Arial</vt:lpstr>
      <vt:lpstr>Arial Black</vt:lpstr>
      <vt:lpstr>Courier New</vt:lpstr>
      <vt:lpstr>Georgia</vt:lpstr>
      <vt:lpstr>Georgia Pro</vt:lpstr>
      <vt:lpstr>Museo</vt:lpstr>
      <vt:lpstr>Museo 700</vt:lpstr>
      <vt:lpstr>Museo Sans 300</vt:lpstr>
      <vt:lpstr>Museo Sans 500</vt:lpstr>
      <vt:lpstr>Museo Sans 700</vt:lpstr>
      <vt:lpstr>Museo-700</vt:lpstr>
      <vt:lpstr>MuseoSans-300</vt:lpstr>
      <vt:lpstr>MuseoSans-500</vt:lpstr>
      <vt:lpstr>MuseoSlab-700</vt:lpstr>
      <vt:lpstr>Open Sans</vt:lpstr>
      <vt:lpstr>Open Sans Extrabold</vt:lpstr>
      <vt:lpstr>Symbol</vt:lpstr>
      <vt:lpstr>Times New Roman</vt:lpstr>
      <vt:lpstr>TimesNewRomanPSMT</vt:lpstr>
      <vt:lpstr>Wingdings</vt:lpstr>
      <vt:lpstr>Tracom SOCIAL STYLE PowerPoint Template</vt:lpstr>
      <vt:lpstr>Améliorer l’efficacité des ventes avec Souplesse™</vt:lpstr>
      <vt:lpstr>Objectifs de formation</vt:lpstr>
      <vt:lpstr>PowerPoint Presentation</vt:lpstr>
      <vt:lpstr>Comportements observables et personnalité</vt:lpstr>
      <vt:lpstr>Comportements Dire et Faire</vt:lpstr>
      <vt:lpstr>L’Assurance   et  La Réceptivité</vt:lpstr>
      <vt:lpstr>L’Assurance </vt:lpstr>
      <vt:lpstr>Comportements L’Assurance </vt:lpstr>
      <vt:lpstr>La Réceptivité</vt:lpstr>
      <vt:lpstr>Comportements de La Réceptivité</vt:lpstr>
      <vt:lpstr>Le modèle STYLE SOCIAL™</vt:lpstr>
      <vt:lpstr>Profil d’auto-perception  STYLE SOCIAL en ligne</vt:lpstr>
      <vt:lpstr>PowerPoint Presentation</vt:lpstr>
      <vt:lpstr>PowerPoint Presentation</vt:lpstr>
      <vt:lpstr>PowerPoint Presentation</vt:lpstr>
      <vt:lpstr>PowerPoint Presentation</vt:lpstr>
      <vt:lpstr>PowerPoint Presentation</vt:lpstr>
      <vt:lpstr>Profil d’auto-perception  STYLE SOCIAL sur papier</vt:lpstr>
      <vt:lpstr>Votre profil d’auto-perception STYLE SOCIAL</vt:lpstr>
      <vt:lpstr>Lisez à propos de votre Style</vt:lpstr>
      <vt:lpstr>Besoin, orientation et action de croissance</vt:lpstr>
      <vt:lpstr>STYLE SOCIAL  Caractéristiques clés</vt:lpstr>
      <vt:lpstr>Tension et productivité</vt:lpstr>
      <vt:lpstr>PowerPoint Presentation</vt:lpstr>
      <vt:lpstr>Gestion du comportement de sauvegarde </vt:lpstr>
      <vt:lpstr>Relations potentiellement toxiques </vt:lpstr>
      <vt:lpstr>Rappels clés</vt:lpstr>
      <vt:lpstr>Souplesse</vt:lpstr>
      <vt:lpstr>Souplesse est la façon dont vous vous adaptez aux besoins du Style des autres</vt:lpstr>
      <vt:lpstr>Souplesse</vt:lpstr>
      <vt:lpstr>Quatre sources de Souplesse</vt:lpstr>
      <vt:lpstr>Profil d’auto-perception Souplesse en ligne</vt:lpstr>
      <vt:lpstr>Souplesse globale</vt:lpstr>
      <vt:lpstr>La signification des positions de Souplesse</vt:lpstr>
      <vt:lpstr>PowerPoint Presentation</vt:lpstr>
      <vt:lpstr>PowerPoint Presentation</vt:lpstr>
      <vt:lpstr>PowerPoint Presentation</vt:lpstr>
      <vt:lpstr>PowerPoint Presentation</vt:lpstr>
      <vt:lpstr>Profil Souplesse sur papier</vt:lpstr>
      <vt:lpstr>Souplesse</vt:lpstr>
      <vt:lpstr>Votre auto-perception Souplesse</vt:lpstr>
      <vt:lpstr>Objectifs de formation</vt:lpstr>
      <vt:lpstr>Prochaines étapes et formation clé</vt:lpstr>
      <vt:lpstr>SOCIAL STYLE Navigator®</vt:lpstr>
      <vt:lpstr>Accès au         STYLE SOCIAL Navigator®  (profils en ligne uniquement)</vt:lpstr>
      <vt:lpstr>Accès au  STYLE SOCIAL Navigator®  (profils sur papier uniquement)</vt:lpstr>
      <vt:lpstr>PowerPoint Presentation</vt:lpstr>
      <vt:lpstr>PowerPoint Presentation</vt:lpstr>
      <vt:lpstr>PowerPoint Presentation</vt:lpstr>
      <vt:lpstr>PowerPoint Presentation</vt:lpstr>
      <vt:lpstr>Passeport STYLE SOCIAL</vt:lpstr>
      <vt:lpstr>PowerPoint Presentation</vt:lpstr>
      <vt:lpstr>Exercices facultatifs</vt:lpstr>
      <vt:lpstr>Relations potentiellement toxiques</vt:lpstr>
      <vt:lpstr>Forum sur le Style</vt:lpstr>
      <vt:lpstr>Forum sur Souplesse</vt:lpstr>
      <vt:lpstr>Navigateur SOCIAL STYLE</vt:lpstr>
      <vt:lpstr>Plan d’action pour la Souplesse</vt:lpstr>
      <vt:lpstr>Techniques d’observation du Style</vt:lpstr>
      <vt:lpstr>Mettre œuvre mon action de croissance</vt:lpstr>
      <vt:lpstr>Améliorer l’efficacité des ventes avec Souplesse™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Sandra Johnson</dc:creator>
  <cp:lastModifiedBy>Karna Caldwell</cp:lastModifiedBy>
  <cp:revision>1272</cp:revision>
  <cp:lastPrinted>2021-06-10T19:57:06Z</cp:lastPrinted>
  <dcterms:created xsi:type="dcterms:W3CDTF">2021-02-09T18:22:56Z</dcterms:created>
  <dcterms:modified xsi:type="dcterms:W3CDTF">2023-07-14T15:03:35Z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0x0101002CEA65323619D24990F55C56301BCD52</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